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handoutMasterIdLst>
    <p:handoutMasterId r:id="rId37"/>
  </p:handoutMasterIdLst>
  <p:sldIdLst>
    <p:sldId id="392" r:id="rId3"/>
    <p:sldId id="378" r:id="rId4"/>
    <p:sldId id="357" r:id="rId5"/>
    <p:sldId id="379" r:id="rId6"/>
    <p:sldId id="380" r:id="rId7"/>
    <p:sldId id="335" r:id="rId8"/>
    <p:sldId id="337" r:id="rId9"/>
    <p:sldId id="338" r:id="rId10"/>
    <p:sldId id="339" r:id="rId11"/>
    <p:sldId id="387" r:id="rId12"/>
    <p:sldId id="340" r:id="rId13"/>
    <p:sldId id="341" r:id="rId14"/>
    <p:sldId id="368" r:id="rId15"/>
    <p:sldId id="342" r:id="rId16"/>
    <p:sldId id="372" r:id="rId17"/>
    <p:sldId id="373" r:id="rId18"/>
    <p:sldId id="374" r:id="rId19"/>
    <p:sldId id="371" r:id="rId20"/>
    <p:sldId id="388" r:id="rId21"/>
    <p:sldId id="369" r:id="rId22"/>
    <p:sldId id="370" r:id="rId23"/>
    <p:sldId id="375" r:id="rId24"/>
    <p:sldId id="346" r:id="rId25"/>
    <p:sldId id="391" r:id="rId26"/>
    <p:sldId id="383" r:id="rId27"/>
    <p:sldId id="366" r:id="rId28"/>
    <p:sldId id="377" r:id="rId29"/>
    <p:sldId id="385" r:id="rId30"/>
    <p:sldId id="348" r:id="rId31"/>
    <p:sldId id="384" r:id="rId32"/>
    <p:sldId id="356" r:id="rId33"/>
    <p:sldId id="359" r:id="rId34"/>
    <p:sldId id="393" r:id="rId3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E57"/>
    <a:srgbClr val="1D9D61"/>
    <a:srgbClr val="23B671"/>
    <a:srgbClr val="27ABA2"/>
    <a:srgbClr val="4DD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01" autoAdjust="0"/>
    <p:restoredTop sz="74121" autoAdjust="0"/>
  </p:normalViewPr>
  <p:slideViewPr>
    <p:cSldViewPr>
      <p:cViewPr>
        <p:scale>
          <a:sx n="50" d="100"/>
          <a:sy n="50" d="100"/>
        </p:scale>
        <p:origin x="-1762" y="-5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61" d="100"/>
          <a:sy n="161" d="100"/>
        </p:scale>
        <p:origin x="-624"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652F3A-BC0B-4C45-AE6F-C9B97F3F91CC}" type="datetimeFigureOut">
              <a:rPr lang="en-US" smtClean="0"/>
              <a:t>16-Nov-17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3C492C-238F-1D43-822A-92EE665DA87E}" type="slidenum">
              <a:rPr lang="en-US" smtClean="0"/>
              <a:t>‹#›</a:t>
            </a:fld>
            <a:endParaRPr lang="en-US"/>
          </a:p>
        </p:txBody>
      </p:sp>
    </p:spTree>
    <p:extLst>
      <p:ext uri="{BB962C8B-B14F-4D97-AF65-F5344CB8AC3E}">
        <p14:creationId xmlns:p14="http://schemas.microsoft.com/office/powerpoint/2010/main" val="367318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16-Nov-17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Inspired by photographs of real buildings on the wall, the children decided to build the “Leaning Tower of Pisa” using wooden building blocks. The teacher stood back and let the children take the lead. She encouraged the children to express themselves clearly and she valued their ideas.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59768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18</a:t>
            </a:fld>
            <a:endParaRPr lang="nl-BE"/>
          </a:p>
        </p:txBody>
      </p:sp>
    </p:spTree>
    <p:extLst>
      <p:ext uri="{BB962C8B-B14F-4D97-AF65-F5344CB8AC3E}">
        <p14:creationId xmlns:p14="http://schemas.microsoft.com/office/powerpoint/2010/main" val="169878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19</a:t>
            </a:fld>
            <a:endParaRPr lang="nl-BE"/>
          </a:p>
        </p:txBody>
      </p:sp>
    </p:spTree>
    <p:extLst>
      <p:ext uri="{BB962C8B-B14F-4D97-AF65-F5344CB8AC3E}">
        <p14:creationId xmlns:p14="http://schemas.microsoft.com/office/powerpoint/2010/main" val="169878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21</a:t>
            </a:fld>
            <a:endParaRPr lang="nl-BE"/>
          </a:p>
        </p:txBody>
      </p:sp>
    </p:spTree>
    <p:extLst>
      <p:ext uri="{BB962C8B-B14F-4D97-AF65-F5344CB8AC3E}">
        <p14:creationId xmlns:p14="http://schemas.microsoft.com/office/powerpoint/2010/main" val="57147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23</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256999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417183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600" i="0" dirty="0"/>
          </a:p>
        </p:txBody>
      </p:sp>
      <p:sp>
        <p:nvSpPr>
          <p:cNvPr id="4" name="Slide Number Placeholder 3"/>
          <p:cNvSpPr>
            <a:spLocks noGrp="1"/>
          </p:cNvSpPr>
          <p:nvPr>
            <p:ph type="sldNum" sz="quarter" idx="10"/>
          </p:nvPr>
        </p:nvSpPr>
        <p:spPr/>
        <p:txBody>
          <a:bodyPr/>
          <a:lstStyle/>
          <a:p>
            <a:fld id="{BEC3DEEC-7370-4137-945A-0A59644D8BB5}" type="slidenum">
              <a:rPr lang="el-GR" smtClean="0"/>
              <a:t>28</a:t>
            </a:fld>
            <a:endParaRPr lang="el-GR"/>
          </a:p>
        </p:txBody>
      </p:sp>
    </p:spTree>
    <p:extLst>
      <p:ext uri="{BB962C8B-B14F-4D97-AF65-F5344CB8AC3E}">
        <p14:creationId xmlns:p14="http://schemas.microsoft.com/office/powerpoint/2010/main" val="1068171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29</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30</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6</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sets out key features of the CLS conceptual framework adopted by the CEYS project – it provides a useful reference point. </a:t>
            </a:r>
          </a:p>
          <a:p>
            <a:r>
              <a:rPr lang="en-US" baseline="0" dirty="0" smtClean="0"/>
              <a:t>Facilitators will need to decide when best to use this dependent on audience.</a:t>
            </a:r>
          </a:p>
          <a:p>
            <a:r>
              <a:rPr lang="en-US" baseline="0" dirty="0" smtClean="0"/>
              <a:t>It can be useful, particularly on a longer course for participants to have this as a handout for reference during a session.</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32</a:t>
            </a:fld>
            <a:endParaRPr lang="nl-BE"/>
          </a:p>
        </p:txBody>
      </p:sp>
    </p:spTree>
    <p:extLst>
      <p:ext uri="{BB962C8B-B14F-4D97-AF65-F5344CB8AC3E}">
        <p14:creationId xmlns:p14="http://schemas.microsoft.com/office/powerpoint/2010/main" val="171604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for information for the facilitator to be shared with participants as appropriate.</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215328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358831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10</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11</a:t>
            </a:fld>
            <a:endParaRPr lang="nl-BE"/>
          </a:p>
        </p:txBody>
      </p:sp>
    </p:spTree>
    <p:extLst>
      <p:ext uri="{BB962C8B-B14F-4D97-AF65-F5344CB8AC3E}">
        <p14:creationId xmlns:p14="http://schemas.microsoft.com/office/powerpoint/2010/main" val="375748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14</a:t>
            </a:fld>
            <a:endParaRPr lang="nl-BE"/>
          </a:p>
        </p:txBody>
      </p:sp>
    </p:spTree>
    <p:extLst>
      <p:ext uri="{BB962C8B-B14F-4D97-AF65-F5344CB8AC3E}">
        <p14:creationId xmlns:p14="http://schemas.microsoft.com/office/powerpoint/2010/main" val="405339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9209792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1306768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548194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5825703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027419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46485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464981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7039511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83699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4756985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16/11/2017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16/11/2017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16/11/2017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16/11/2017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16/11/2017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16/11/2017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306"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www.ceys-project.eu/"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hyperlink" Target="http://www.ceys-project.eu/" TargetMode="External"/><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nl-BE" sz="4000" b="1" dirty="0" smtClean="0">
              <a:solidFill>
                <a:srgbClr val="FF0000"/>
              </a:solidFill>
            </a:endParaRPr>
          </a:p>
          <a:p>
            <a:pPr marL="0" indent="0" algn="ctr">
              <a:buNone/>
            </a:pPr>
            <a:r>
              <a:rPr lang="nl-BE" sz="4400" b="1" dirty="0" smtClean="0">
                <a:solidFill>
                  <a:srgbClr val="FF0000"/>
                </a:solidFill>
              </a:rPr>
              <a:t>Training </a:t>
            </a:r>
            <a:r>
              <a:rPr lang="nl-BE" sz="4400" b="1" dirty="0">
                <a:solidFill>
                  <a:srgbClr val="FF0000"/>
                </a:solidFill>
              </a:rPr>
              <a:t>Module 9</a:t>
            </a:r>
            <a:br>
              <a:rPr lang="nl-BE" sz="4400" b="1" dirty="0">
                <a:solidFill>
                  <a:srgbClr val="FF0000"/>
                </a:solidFill>
              </a:rPr>
            </a:br>
            <a:r>
              <a:rPr lang="nl-BE" sz="1800" b="1" dirty="0">
                <a:solidFill>
                  <a:srgbClr val="FF0000"/>
                </a:solidFill>
              </a:rPr>
              <a:t/>
            </a:r>
            <a:br>
              <a:rPr lang="nl-BE" sz="1800" b="1" dirty="0">
                <a:solidFill>
                  <a:srgbClr val="FF0000"/>
                </a:solidFill>
              </a:rPr>
            </a:br>
            <a:r>
              <a:rPr lang="nl-BE" sz="4000" b="1" dirty="0">
                <a:solidFill>
                  <a:srgbClr val="FF0000"/>
                </a:solidFill>
              </a:rPr>
              <a:t>The  role of the teacher</a:t>
            </a:r>
            <a:endParaRPr lang="el-GR" sz="4000" dirty="0"/>
          </a:p>
        </p:txBody>
      </p:sp>
    </p:spTree>
    <p:extLst>
      <p:ext uri="{BB962C8B-B14F-4D97-AF65-F5344CB8AC3E}">
        <p14:creationId xmlns:p14="http://schemas.microsoft.com/office/powerpoint/2010/main" val="220630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426170"/>
          </a:xfrm>
        </p:spPr>
        <p:txBody>
          <a:bodyPr>
            <a:noAutofit/>
          </a:bodyPr>
          <a:lstStyle/>
          <a:p>
            <a:r>
              <a:rPr lang="nl-BE" sz="2800" b="1" dirty="0" smtClean="0">
                <a:solidFill>
                  <a:srgbClr val="00B050"/>
                </a:solidFill>
              </a:rPr>
              <a:t>Rationale for the module</a:t>
            </a:r>
            <a:br>
              <a:rPr lang="nl-BE" sz="2800" b="1" dirty="0" smtClean="0">
                <a:solidFill>
                  <a:srgbClr val="00B050"/>
                </a:solidFill>
              </a:rPr>
            </a:br>
            <a:r>
              <a:rPr lang="en-US" sz="2400" b="1" i="1" dirty="0">
                <a:solidFill>
                  <a:srgbClr val="23B671"/>
                </a:solidFill>
              </a:rPr>
              <a:t>Why is teacher scaffolding important</a:t>
            </a:r>
            <a:r>
              <a:rPr lang="en-US" sz="2400" b="1" i="1" dirty="0" smtClean="0">
                <a:solidFill>
                  <a:srgbClr val="23B671"/>
                </a:solidFill>
              </a:rPr>
              <a:t>?</a:t>
            </a:r>
            <a:endParaRPr lang="nl-BE" sz="24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Autofit/>
          </a:bodyPr>
          <a:lstStyle/>
          <a:p>
            <a:pPr marL="177800" lvl="0" indent="-177800"/>
            <a:r>
              <a:rPr lang="en-US" sz="2000" dirty="0" smtClean="0">
                <a:latin typeface="+mj-lt"/>
              </a:rPr>
              <a:t>Fosters children’s </a:t>
            </a:r>
            <a:r>
              <a:rPr lang="en-US" sz="2000" dirty="0">
                <a:latin typeface="+mj-lt"/>
              </a:rPr>
              <a:t>independence as inquirers and problem-solvers, their </a:t>
            </a:r>
            <a:r>
              <a:rPr lang="en-US" sz="2000" dirty="0" smtClean="0">
                <a:latin typeface="+mj-lt"/>
              </a:rPr>
              <a:t>creativity as possibility thinkers,  as well as their conceptual knowledge and </a:t>
            </a:r>
            <a:r>
              <a:rPr lang="en-US" sz="2000" dirty="0">
                <a:latin typeface="+mj-lt"/>
              </a:rPr>
              <a:t>meta-cognitive strategies.</a:t>
            </a:r>
            <a:endParaRPr lang="el-GR" sz="2000" dirty="0">
              <a:latin typeface="+mj-lt"/>
            </a:endParaRPr>
          </a:p>
          <a:p>
            <a:pPr marL="177800" lvl="0" indent="-177800"/>
            <a:r>
              <a:rPr lang="en-US" sz="2000" dirty="0" smtClean="0">
                <a:latin typeface="+mj-lt"/>
              </a:rPr>
              <a:t>Provides children with </a:t>
            </a:r>
            <a:r>
              <a:rPr lang="en-US" sz="2000" dirty="0">
                <a:latin typeface="+mj-lt"/>
              </a:rPr>
              <a:t>shared, meaningful, physical experiences and opportunities to develop their own questions </a:t>
            </a:r>
            <a:r>
              <a:rPr lang="en-US" sz="2000" dirty="0" smtClean="0">
                <a:latin typeface="+mj-lt"/>
              </a:rPr>
              <a:t>and ideas </a:t>
            </a:r>
            <a:r>
              <a:rPr lang="en-US" sz="2000" dirty="0">
                <a:latin typeface="+mj-lt"/>
              </a:rPr>
              <a:t>about scientifically relevant concepts.</a:t>
            </a:r>
            <a:endParaRPr lang="el-GR" sz="2000" dirty="0">
              <a:latin typeface="+mj-lt"/>
            </a:endParaRPr>
          </a:p>
          <a:p>
            <a:pPr marL="177800" lvl="0" indent="-177800"/>
            <a:r>
              <a:rPr lang="en-US" sz="2000" dirty="0">
                <a:latin typeface="+mj-lt"/>
              </a:rPr>
              <a:t>R</a:t>
            </a:r>
            <a:r>
              <a:rPr lang="en-US" sz="2000" dirty="0" smtClean="0">
                <a:latin typeface="+mj-lt"/>
              </a:rPr>
              <a:t>eflects </a:t>
            </a:r>
            <a:r>
              <a:rPr lang="en-US" sz="2000" dirty="0">
                <a:latin typeface="+mj-lt"/>
              </a:rPr>
              <a:t>the importance of teachers mediating </a:t>
            </a:r>
            <a:r>
              <a:rPr lang="en-US" sz="2000" dirty="0" smtClean="0">
                <a:latin typeface="+mj-lt"/>
              </a:rPr>
              <a:t>learning </a:t>
            </a:r>
            <a:r>
              <a:rPr lang="en-US" sz="2000" dirty="0">
                <a:latin typeface="+mj-lt"/>
              </a:rPr>
              <a:t>to meet </a:t>
            </a:r>
            <a:r>
              <a:rPr lang="en-US" sz="2000" dirty="0" smtClean="0">
                <a:latin typeface="+mj-lt"/>
              </a:rPr>
              <a:t>children’s diverse needs.</a:t>
            </a:r>
            <a:endParaRPr lang="el-GR" sz="2000" dirty="0">
              <a:latin typeface="+mj-lt"/>
            </a:endParaRPr>
          </a:p>
          <a:p>
            <a:pPr marL="177800" lvl="0" indent="-177800"/>
            <a:r>
              <a:rPr lang="en-US" sz="2000" dirty="0" smtClean="0">
                <a:latin typeface="+mj-lt"/>
              </a:rPr>
              <a:t>Plays </a:t>
            </a:r>
            <a:r>
              <a:rPr lang="en-US" sz="2000" dirty="0">
                <a:latin typeface="+mj-lt"/>
              </a:rPr>
              <a:t>a fundamental role in </a:t>
            </a:r>
            <a:r>
              <a:rPr lang="en-US" sz="2000" dirty="0" smtClean="0">
                <a:latin typeface="+mj-lt"/>
              </a:rPr>
              <a:t>making links between everyday </a:t>
            </a:r>
            <a:r>
              <a:rPr lang="en-US" sz="2000" dirty="0">
                <a:latin typeface="+mj-lt"/>
              </a:rPr>
              <a:t>concepts gained through playful interaction and more formal scientific concepts.</a:t>
            </a:r>
            <a:endParaRPr lang="el-GR" sz="2000" dirty="0">
              <a:latin typeface="+mj-lt"/>
            </a:endParaRPr>
          </a:p>
          <a:p>
            <a:pPr marL="0" indent="0">
              <a:buNone/>
            </a:pPr>
            <a:r>
              <a:rPr lang="en-US" sz="2000" i="1" dirty="0" smtClean="0">
                <a:latin typeface="+mj-lt"/>
              </a:rPr>
              <a:t>Teachers, who </a:t>
            </a:r>
            <a:r>
              <a:rPr lang="en-US" sz="2000" i="1" dirty="0" err="1" smtClean="0">
                <a:latin typeface="+mj-lt"/>
              </a:rPr>
              <a:t>prioritise</a:t>
            </a:r>
            <a:r>
              <a:rPr lang="en-US" sz="2000" i="1" dirty="0">
                <a:latin typeface="+mj-lt"/>
              </a:rPr>
              <a:t> </a:t>
            </a:r>
            <a:r>
              <a:rPr lang="en-US" sz="2000" i="1" dirty="0" smtClean="0">
                <a:latin typeface="+mj-lt"/>
              </a:rPr>
              <a:t>stopping, observing, </a:t>
            </a:r>
            <a:r>
              <a:rPr lang="en-US" sz="2000" i="1" dirty="0">
                <a:latin typeface="+mj-lt"/>
              </a:rPr>
              <a:t>listening and noticing the nature of </a:t>
            </a:r>
            <a:r>
              <a:rPr lang="en-US" sz="2000" i="1" dirty="0" smtClean="0">
                <a:latin typeface="+mj-lt"/>
              </a:rPr>
              <a:t>children’s engagement, support children’s agency and decision</a:t>
            </a:r>
            <a:r>
              <a:rPr lang="en-US" sz="2000" i="1" dirty="0">
                <a:latin typeface="+mj-lt"/>
              </a:rPr>
              <a:t>-</a:t>
            </a:r>
            <a:r>
              <a:rPr lang="en-US" sz="2000" i="1" dirty="0" smtClean="0">
                <a:latin typeface="+mj-lt"/>
              </a:rPr>
              <a:t>making – </a:t>
            </a:r>
            <a:r>
              <a:rPr lang="en-US" sz="2000" i="1" dirty="0" err="1" smtClean="0">
                <a:latin typeface="+mj-lt"/>
              </a:rPr>
              <a:t>utilising</a:t>
            </a:r>
            <a:r>
              <a:rPr lang="en-US" sz="2000" i="1" dirty="0" smtClean="0">
                <a:latin typeface="+mj-lt"/>
              </a:rPr>
              <a:t> time </a:t>
            </a:r>
            <a:r>
              <a:rPr lang="en-US" sz="2000" i="1" dirty="0">
                <a:latin typeface="+mj-lt"/>
              </a:rPr>
              <a:t>and space </a:t>
            </a:r>
            <a:r>
              <a:rPr lang="en-US" sz="2000" i="1" dirty="0" smtClean="0">
                <a:latin typeface="+mj-lt"/>
              </a:rPr>
              <a:t>available to </a:t>
            </a:r>
            <a:r>
              <a:rPr lang="en-US" sz="2000" i="1" dirty="0">
                <a:latin typeface="+mj-lt"/>
              </a:rPr>
              <a:t>explore and experiment</a:t>
            </a:r>
            <a:r>
              <a:rPr lang="en-US" sz="2000" dirty="0" smtClean="0">
                <a:latin typeface="+mj-lt"/>
              </a:rPr>
              <a:t>.</a:t>
            </a:r>
          </a:p>
        </p:txBody>
      </p:sp>
    </p:spTree>
    <p:extLst>
      <p:ext uri="{BB962C8B-B14F-4D97-AF65-F5344CB8AC3E}">
        <p14:creationId xmlns:p14="http://schemas.microsoft.com/office/powerpoint/2010/main" val="202935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Module outline</a:t>
            </a:r>
            <a:endParaRPr lang="nl-BE" b="1" dirty="0">
              <a:solidFill>
                <a:srgbClr val="00B050"/>
              </a:solidFill>
            </a:endParaRPr>
          </a:p>
        </p:txBody>
      </p:sp>
      <p:sp>
        <p:nvSpPr>
          <p:cNvPr id="3" name="Tijdelijke aanduiding voor inhoud 2"/>
          <p:cNvSpPr>
            <a:spLocks noGrp="1"/>
          </p:cNvSpPr>
          <p:nvPr>
            <p:ph idx="1"/>
          </p:nvPr>
        </p:nvSpPr>
        <p:spPr/>
        <p:txBody>
          <a:bodyPr>
            <a:normAutofit fontScale="85000" lnSpcReduction="10000"/>
          </a:bodyPr>
          <a:lstStyle/>
          <a:p>
            <a:pPr>
              <a:lnSpc>
                <a:spcPct val="120000"/>
              </a:lnSpc>
            </a:pPr>
            <a:r>
              <a:rPr lang="nl-BE" dirty="0" smtClean="0">
                <a:latin typeface="+mj-lt"/>
              </a:rPr>
              <a:t>Sharing your experiences of roles you take on as teachers (successful instances and challenges).</a:t>
            </a:r>
          </a:p>
          <a:p>
            <a:pPr>
              <a:lnSpc>
                <a:spcPct val="120000"/>
              </a:lnSpc>
            </a:pPr>
            <a:r>
              <a:rPr lang="nl-BE" dirty="0" smtClean="0">
                <a:latin typeface="+mj-lt"/>
              </a:rPr>
              <a:t>Discussion of classroom examples – the level of children’s agency in their learning and the role of the teacher.</a:t>
            </a:r>
          </a:p>
          <a:p>
            <a:pPr lvl="0">
              <a:lnSpc>
                <a:spcPct val="120000"/>
              </a:lnSpc>
            </a:pPr>
            <a:r>
              <a:rPr lang="nl-BE" dirty="0" smtClean="0">
                <a:latin typeface="+mj-lt"/>
              </a:rPr>
              <a:t>Implications for planning </a:t>
            </a:r>
            <a:r>
              <a:rPr lang="en-US" dirty="0">
                <a:latin typeface="+mj-lt"/>
              </a:rPr>
              <a:t>learning activities in terms of learning environment and varied roles of the teacher</a:t>
            </a:r>
            <a:r>
              <a:rPr lang="en-US" dirty="0" smtClean="0">
                <a:latin typeface="+mj-lt"/>
              </a:rPr>
              <a:t>.</a:t>
            </a:r>
            <a:endParaRPr lang="nl-BE" dirty="0">
              <a:latin typeface="+mj-lt"/>
            </a:endParaRPr>
          </a:p>
          <a:p>
            <a:pPr>
              <a:lnSpc>
                <a:spcPct val="120000"/>
              </a:lnSpc>
            </a:pPr>
            <a:r>
              <a:rPr lang="nl-BE" dirty="0" smtClean="0">
                <a:latin typeface="+mj-lt"/>
              </a:rPr>
              <a:t>Reflections on the module.</a:t>
            </a:r>
            <a:endParaRPr lang="nl-BE" dirty="0" smtClean="0"/>
          </a:p>
        </p:txBody>
      </p:sp>
    </p:spTree>
    <p:extLst>
      <p:ext uri="{BB962C8B-B14F-4D97-AF65-F5344CB8AC3E}">
        <p14:creationId xmlns:p14="http://schemas.microsoft.com/office/powerpoint/2010/main" val="502850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Sharing experiences of different roles (as teachers)</a:t>
            </a:r>
            <a:endParaRPr lang="en-US" sz="28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fontScale="62500" lnSpcReduction="20000"/>
          </a:bodyPr>
          <a:lstStyle/>
          <a:p>
            <a:pPr marL="0" indent="0">
              <a:lnSpc>
                <a:spcPct val="120000"/>
              </a:lnSpc>
              <a:buNone/>
            </a:pPr>
            <a:r>
              <a:rPr lang="en-US" dirty="0" smtClean="0">
                <a:latin typeface="+mj-lt"/>
              </a:rPr>
              <a:t>Work in groups of 4/5</a:t>
            </a:r>
          </a:p>
          <a:p>
            <a:pPr>
              <a:lnSpc>
                <a:spcPct val="120000"/>
              </a:lnSpc>
            </a:pPr>
            <a:r>
              <a:rPr lang="en-US" dirty="0" smtClean="0">
                <a:solidFill>
                  <a:srgbClr val="00B050"/>
                </a:solidFill>
                <a:latin typeface="+mj-lt"/>
              </a:rPr>
              <a:t>What </a:t>
            </a:r>
            <a:r>
              <a:rPr lang="en-GB" dirty="0" smtClean="0">
                <a:solidFill>
                  <a:srgbClr val="00B050"/>
                </a:solidFill>
                <a:latin typeface="+mj-lt"/>
              </a:rPr>
              <a:t>are </a:t>
            </a:r>
            <a:r>
              <a:rPr lang="en-GB" dirty="0">
                <a:solidFill>
                  <a:srgbClr val="00B050"/>
                </a:solidFill>
                <a:latin typeface="+mj-lt"/>
              </a:rPr>
              <a:t>the different roles you </a:t>
            </a:r>
            <a:r>
              <a:rPr lang="en-GB" dirty="0" smtClean="0">
                <a:solidFill>
                  <a:srgbClr val="00B050"/>
                </a:solidFill>
                <a:latin typeface="+mj-lt"/>
              </a:rPr>
              <a:t>take </a:t>
            </a:r>
            <a:r>
              <a:rPr lang="en-GB" dirty="0">
                <a:solidFill>
                  <a:srgbClr val="00B050"/>
                </a:solidFill>
                <a:latin typeface="+mj-lt"/>
              </a:rPr>
              <a:t>in the science </a:t>
            </a:r>
            <a:r>
              <a:rPr lang="en-GB" dirty="0" smtClean="0">
                <a:solidFill>
                  <a:srgbClr val="00B050"/>
                </a:solidFill>
                <a:latin typeface="+mj-lt"/>
              </a:rPr>
              <a:t>classroom to foster inquiry and creativity</a:t>
            </a:r>
            <a:r>
              <a:rPr lang="en-US" dirty="0" smtClean="0">
                <a:solidFill>
                  <a:srgbClr val="00B050"/>
                </a:solidFill>
                <a:latin typeface="+mj-lt"/>
              </a:rPr>
              <a:t>? Provide some examples.</a:t>
            </a:r>
          </a:p>
          <a:p>
            <a:pPr>
              <a:lnSpc>
                <a:spcPct val="120000"/>
              </a:lnSpc>
            </a:pPr>
            <a:r>
              <a:rPr lang="en-GB" dirty="0" smtClean="0">
                <a:solidFill>
                  <a:srgbClr val="00B050"/>
                </a:solidFill>
                <a:latin typeface="+mj-lt"/>
              </a:rPr>
              <a:t>Have </a:t>
            </a:r>
            <a:r>
              <a:rPr lang="en-GB" dirty="0">
                <a:solidFill>
                  <a:srgbClr val="00B050"/>
                </a:solidFill>
                <a:latin typeface="+mj-lt"/>
              </a:rPr>
              <a:t>there been instances </a:t>
            </a:r>
            <a:r>
              <a:rPr lang="en-GB" dirty="0" smtClean="0">
                <a:solidFill>
                  <a:srgbClr val="00B050"/>
                </a:solidFill>
                <a:latin typeface="+mj-lt"/>
              </a:rPr>
              <a:t>when </a:t>
            </a:r>
            <a:r>
              <a:rPr lang="en-GB" dirty="0">
                <a:solidFill>
                  <a:srgbClr val="00B050"/>
                </a:solidFill>
                <a:latin typeface="+mj-lt"/>
              </a:rPr>
              <a:t>your choice of </a:t>
            </a:r>
            <a:r>
              <a:rPr lang="en-GB" dirty="0" smtClean="0">
                <a:solidFill>
                  <a:srgbClr val="00B050"/>
                </a:solidFill>
                <a:latin typeface="+mj-lt"/>
              </a:rPr>
              <a:t>role </a:t>
            </a:r>
            <a:r>
              <a:rPr lang="en-GB" dirty="0">
                <a:solidFill>
                  <a:srgbClr val="00B050"/>
                </a:solidFill>
                <a:latin typeface="+mj-lt"/>
              </a:rPr>
              <a:t>was unsuccessful? What were </a:t>
            </a:r>
            <a:r>
              <a:rPr lang="en-GB" dirty="0" smtClean="0">
                <a:solidFill>
                  <a:srgbClr val="00B050"/>
                </a:solidFill>
                <a:latin typeface="+mj-lt"/>
              </a:rPr>
              <a:t>those</a:t>
            </a:r>
            <a:r>
              <a:rPr lang="en-US" dirty="0" smtClean="0">
                <a:solidFill>
                  <a:srgbClr val="00B050"/>
                </a:solidFill>
                <a:latin typeface="+mj-lt"/>
              </a:rPr>
              <a:t>? Provide some examples.</a:t>
            </a:r>
          </a:p>
          <a:p>
            <a:pPr marL="514350" indent="-514350">
              <a:lnSpc>
                <a:spcPct val="120000"/>
              </a:lnSpc>
              <a:buFont typeface="+mj-lt"/>
              <a:buAutoNum type="arabicPeriod"/>
            </a:pPr>
            <a:r>
              <a:rPr lang="en-US" b="1" dirty="0" smtClean="0">
                <a:latin typeface="+mj-lt"/>
              </a:rPr>
              <a:t>As an individual </a:t>
            </a:r>
            <a:r>
              <a:rPr lang="en-US" dirty="0" smtClean="0">
                <a:latin typeface="+mj-lt"/>
              </a:rPr>
              <a:t>- Write down answers to these questions on separate post its and place on the sheet on the table.</a:t>
            </a:r>
          </a:p>
          <a:p>
            <a:pPr marL="514350" indent="-514350">
              <a:lnSpc>
                <a:spcPct val="120000"/>
              </a:lnSpc>
              <a:buFont typeface="+mj-lt"/>
              <a:buAutoNum type="arabicPeriod"/>
            </a:pPr>
            <a:r>
              <a:rPr lang="en-US" b="1" dirty="0" smtClean="0">
                <a:latin typeface="+mj-lt"/>
              </a:rPr>
              <a:t>As a group </a:t>
            </a:r>
            <a:r>
              <a:rPr lang="en-US" dirty="0" smtClean="0">
                <a:latin typeface="+mj-lt"/>
              </a:rPr>
              <a:t>– See if you can sort these – Any common themes or differences? </a:t>
            </a:r>
          </a:p>
          <a:p>
            <a:pPr marL="514350" indent="-514350">
              <a:lnSpc>
                <a:spcPct val="120000"/>
              </a:lnSpc>
              <a:buFont typeface="+mj-lt"/>
              <a:buAutoNum type="arabicPeriod"/>
            </a:pPr>
            <a:r>
              <a:rPr lang="en-US" b="1" dirty="0" smtClean="0">
                <a:latin typeface="+mj-lt"/>
              </a:rPr>
              <a:t>Feedback</a:t>
            </a:r>
            <a:r>
              <a:rPr lang="en-US" dirty="0" smtClean="0">
                <a:latin typeface="+mj-lt"/>
              </a:rPr>
              <a:t> to the whole group.</a:t>
            </a:r>
          </a:p>
          <a:p>
            <a:pPr marL="0" indent="0">
              <a:lnSpc>
                <a:spcPct val="120000"/>
              </a:lnSpc>
              <a:buNone/>
            </a:pPr>
            <a:r>
              <a:rPr lang="en-US" sz="3600" dirty="0" smtClean="0">
                <a:solidFill>
                  <a:srgbClr val="00B050"/>
                </a:solidFill>
                <a:latin typeface="+mj-lt"/>
              </a:rPr>
              <a:t>In what ways did your different roles support features of inquiry and creative dispositions?</a:t>
            </a:r>
          </a:p>
        </p:txBody>
      </p:sp>
    </p:spTree>
    <p:extLst>
      <p:ext uri="{BB962C8B-B14F-4D97-AF65-F5344CB8AC3E}">
        <p14:creationId xmlns:p14="http://schemas.microsoft.com/office/powerpoint/2010/main" val="4127639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solidFill>
                  <a:srgbClr val="00B050"/>
                </a:solidFill>
              </a:rPr>
              <a:t>Sharing experiences of different roles (as teachers</a:t>
            </a:r>
            <a:r>
              <a:rPr lang="en-US" sz="2800" b="1" dirty="0" smtClean="0">
                <a:solidFill>
                  <a:srgbClr val="00B050"/>
                </a:solidFill>
              </a:rPr>
              <a:t>) - SUMMARY</a:t>
            </a:r>
            <a:endParaRPr lang="en-US" sz="28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8302"/>
              </p:ext>
            </p:extLst>
          </p:nvPr>
        </p:nvGraphicFramePr>
        <p:xfrm>
          <a:off x="457200" y="1844675"/>
          <a:ext cx="8218488" cy="3474720"/>
        </p:xfrm>
        <a:graphic>
          <a:graphicData uri="http://schemas.openxmlformats.org/drawingml/2006/table">
            <a:tbl>
              <a:tblPr firstRow="1" bandRow="1">
                <a:tableStyleId>{5C22544A-7EE6-4342-B048-85BDC9FD1C3A}</a:tableStyleId>
              </a:tblPr>
              <a:tblGrid>
                <a:gridCol w="2739496"/>
                <a:gridCol w="2739496"/>
                <a:gridCol w="2739496"/>
              </a:tblGrid>
              <a:tr h="370840">
                <a:tc>
                  <a:txBody>
                    <a:bodyPr/>
                    <a:lstStyle/>
                    <a:p>
                      <a:pPr algn="ctr"/>
                      <a:r>
                        <a:rPr lang="en-US" dirty="0" smtClean="0">
                          <a:latin typeface="+mj-lt"/>
                        </a:rPr>
                        <a:t>DIFFERENT ROLES </a:t>
                      </a:r>
                    </a:p>
                    <a:p>
                      <a:pPr algn="ctr"/>
                      <a:r>
                        <a:rPr lang="en-US" dirty="0" smtClean="0">
                          <a:latin typeface="+mj-lt"/>
                        </a:rPr>
                        <a:t>I take in the science classroom</a:t>
                      </a:r>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mj-lt"/>
                        </a:rPr>
                        <a:t>INSTANCES</a:t>
                      </a:r>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mj-lt"/>
                        </a:rPr>
                        <a:t>SUCCESSFUL</a:t>
                      </a:r>
                      <a:r>
                        <a:rPr lang="en-US" baseline="0" dirty="0" smtClean="0">
                          <a:latin typeface="+mj-lt"/>
                        </a:rPr>
                        <a:t> OR UNSUCCESSFUL?</a:t>
                      </a:r>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546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nl-BE" sz="2800" b="1" dirty="0">
                <a:solidFill>
                  <a:srgbClr val="00B050"/>
                </a:solidFill>
              </a:rPr>
              <a:t>Discussion of classroom </a:t>
            </a:r>
            <a:r>
              <a:rPr lang="nl-BE" sz="2800" b="1" dirty="0" smtClean="0">
                <a:solidFill>
                  <a:srgbClr val="00B050"/>
                </a:solidFill>
              </a:rPr>
              <a:t>examples</a:t>
            </a:r>
            <a:endParaRPr lang="en-US" sz="2800" b="1" dirty="0">
              <a:solidFill>
                <a:srgbClr val="00B050"/>
              </a:solidFill>
            </a:endParaRPr>
          </a:p>
        </p:txBody>
      </p:sp>
      <p:pic>
        <p:nvPicPr>
          <p:cNvPr id="4" name="Content Placeholder 4"/>
          <p:cNvPicPr>
            <a:picLocks noGrp="1" noChangeAspect="1"/>
          </p:cNvPicPr>
          <p:nvPr>
            <p:ph idx="1"/>
          </p:nvPr>
        </p:nvPicPr>
        <p:blipFill>
          <a:blip r:embed="rId3"/>
          <a:srcRect t="11410" b="11410"/>
          <a:stretch>
            <a:fillRect/>
          </a:stretch>
        </p:blipFill>
        <p:spPr>
          <a:xfrm>
            <a:off x="2757487" y="1750242"/>
            <a:ext cx="5630937" cy="3106749"/>
          </a:xfrm>
        </p:spPr>
      </p:pic>
      <p:sp>
        <p:nvSpPr>
          <p:cNvPr id="5" name="TextBox 4"/>
          <p:cNvSpPr txBox="1"/>
          <p:nvPr/>
        </p:nvSpPr>
        <p:spPr>
          <a:xfrm>
            <a:off x="323528" y="2204864"/>
            <a:ext cx="2016223" cy="2092881"/>
          </a:xfrm>
          <a:prstGeom prst="rect">
            <a:avLst/>
          </a:prstGeom>
          <a:noFill/>
        </p:spPr>
        <p:txBody>
          <a:bodyPr wrap="square" rtlCol="0">
            <a:spAutoFit/>
          </a:bodyPr>
          <a:lstStyle/>
          <a:p>
            <a:pPr algn="ctr"/>
            <a:r>
              <a:rPr lang="en-US" sz="2000" b="1" dirty="0" err="1">
                <a:solidFill>
                  <a:srgbClr val="00B050"/>
                </a:solidFill>
                <a:latin typeface="+mj-lt"/>
              </a:rPr>
              <a:t>SandBox</a:t>
            </a:r>
            <a:r>
              <a:rPr lang="en-US" sz="2000" b="1" dirty="0" smtClean="0">
                <a:solidFill>
                  <a:srgbClr val="00B050"/>
                </a:solidFill>
                <a:latin typeface="+mj-lt"/>
              </a:rPr>
              <a:t>:</a:t>
            </a:r>
          </a:p>
          <a:p>
            <a:pPr algn="ctr"/>
            <a:r>
              <a:rPr lang="en-US" sz="2000" b="1" dirty="0" smtClean="0">
                <a:solidFill>
                  <a:srgbClr val="00B050"/>
                </a:solidFill>
                <a:latin typeface="+mj-lt"/>
              </a:rPr>
              <a:t>Children </a:t>
            </a:r>
            <a:r>
              <a:rPr lang="en-US" sz="2000" b="1" dirty="0">
                <a:solidFill>
                  <a:srgbClr val="00B050"/>
                </a:solidFill>
                <a:latin typeface="+mj-lt"/>
              </a:rPr>
              <a:t>age 3</a:t>
            </a:r>
            <a:r>
              <a:rPr lang="en-US" b="1" dirty="0">
                <a:solidFill>
                  <a:srgbClr val="00B050"/>
                </a:solidFill>
                <a:latin typeface="+mj-lt"/>
              </a:rPr>
              <a:t/>
            </a:r>
            <a:br>
              <a:rPr lang="en-US" b="1" dirty="0">
                <a:solidFill>
                  <a:srgbClr val="00B050"/>
                </a:solidFill>
                <a:latin typeface="+mj-lt"/>
              </a:rPr>
            </a:br>
            <a:endParaRPr lang="en-US" b="1" dirty="0" smtClean="0">
              <a:solidFill>
                <a:srgbClr val="00B050"/>
              </a:solidFill>
              <a:latin typeface="+mj-lt"/>
            </a:endParaRPr>
          </a:p>
          <a:p>
            <a:pPr algn="ctr"/>
            <a:r>
              <a:rPr lang="en-US" b="1" dirty="0" smtClean="0">
                <a:solidFill>
                  <a:srgbClr val="00B050"/>
                </a:solidFill>
                <a:latin typeface="+mj-lt"/>
              </a:rPr>
              <a:t>Materials </a:t>
            </a:r>
            <a:r>
              <a:rPr lang="en-US" b="1" dirty="0">
                <a:solidFill>
                  <a:srgbClr val="00B050"/>
                </a:solidFill>
                <a:latin typeface="+mj-lt"/>
              </a:rPr>
              <a:t>in the sand corner,  including real bricks, tools</a:t>
            </a:r>
            <a:endParaRPr lang="en-US" dirty="0">
              <a:solidFill>
                <a:srgbClr val="00B050"/>
              </a:solidFill>
              <a:latin typeface="+mj-lt"/>
            </a:endParaRPr>
          </a:p>
        </p:txBody>
      </p:sp>
    </p:spTree>
    <p:extLst>
      <p:ext uri="{BB962C8B-B14F-4D97-AF65-F5344CB8AC3E}">
        <p14:creationId xmlns:p14="http://schemas.microsoft.com/office/powerpoint/2010/main" val="2495571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B050"/>
                </a:solidFill>
              </a:rPr>
              <a:t>Discussion of classroom examples</a:t>
            </a:r>
            <a:endParaRPr lang="en-US" sz="2800" b="1" dirty="0">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xfrm>
            <a:off x="2339752" y="1844825"/>
            <a:ext cx="6336704" cy="3168351"/>
          </a:xfrm>
          <a:prstGeom prst="rect">
            <a:avLst/>
          </a:prstGeom>
          <a:noFill/>
          <a:ln>
            <a:noFill/>
          </a:ln>
        </p:spPr>
      </p:pic>
      <p:sp>
        <p:nvSpPr>
          <p:cNvPr id="3" name="TextBox 2"/>
          <p:cNvSpPr txBox="1"/>
          <p:nvPr/>
        </p:nvSpPr>
        <p:spPr>
          <a:xfrm>
            <a:off x="251520" y="2420888"/>
            <a:ext cx="1872208" cy="1569660"/>
          </a:xfrm>
          <a:prstGeom prst="rect">
            <a:avLst/>
          </a:prstGeom>
          <a:noFill/>
        </p:spPr>
        <p:txBody>
          <a:bodyPr wrap="square" rtlCol="0">
            <a:spAutoFit/>
          </a:bodyPr>
          <a:lstStyle/>
          <a:p>
            <a:pPr algn="ctr"/>
            <a:r>
              <a:rPr lang="en-US" sz="2000" b="1" dirty="0">
                <a:solidFill>
                  <a:srgbClr val="00B050"/>
                </a:solidFill>
                <a:latin typeface="+mj-lt"/>
              </a:rPr>
              <a:t>Building blocks: Children age 5</a:t>
            </a:r>
            <a:br>
              <a:rPr lang="en-US" sz="2000" b="1" dirty="0">
                <a:solidFill>
                  <a:srgbClr val="00B050"/>
                </a:solidFill>
                <a:latin typeface="+mj-lt"/>
              </a:rPr>
            </a:br>
            <a:endParaRPr lang="en-US" sz="2000" b="1" dirty="0" smtClean="0">
              <a:solidFill>
                <a:srgbClr val="00B050"/>
              </a:solidFill>
              <a:latin typeface="+mj-lt"/>
            </a:endParaRPr>
          </a:p>
          <a:p>
            <a:pPr algn="ctr"/>
            <a:r>
              <a:rPr lang="en-US" b="1" dirty="0" smtClean="0">
                <a:solidFill>
                  <a:srgbClr val="00B050"/>
                </a:solidFill>
                <a:latin typeface="+mj-lt"/>
              </a:rPr>
              <a:t>Building </a:t>
            </a:r>
            <a:r>
              <a:rPr lang="en-US" b="1" dirty="0">
                <a:solidFill>
                  <a:srgbClr val="00B050"/>
                </a:solidFill>
                <a:latin typeface="+mj-lt"/>
              </a:rPr>
              <a:t>the Tower of Pisa</a:t>
            </a:r>
            <a:endParaRPr lang="en-US" dirty="0">
              <a:solidFill>
                <a:srgbClr val="00B050"/>
              </a:solidFill>
              <a:latin typeface="+mj-lt"/>
            </a:endParaRPr>
          </a:p>
        </p:txBody>
      </p:sp>
    </p:spTree>
    <p:extLst>
      <p:ext uri="{BB962C8B-B14F-4D97-AF65-F5344CB8AC3E}">
        <p14:creationId xmlns:p14="http://schemas.microsoft.com/office/powerpoint/2010/main" val="102470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b="1" dirty="0">
                <a:solidFill>
                  <a:srgbClr val="00B050"/>
                </a:solidFill>
              </a:rPr>
              <a:t>Discussion of classroom examples</a:t>
            </a:r>
            <a:endParaRPr lang="en-US" sz="2800" dirty="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3635896" y="1412776"/>
            <a:ext cx="4935140" cy="3701355"/>
          </a:xfrm>
          <a:prstGeom prst="rect">
            <a:avLst/>
          </a:prstGeom>
        </p:spPr>
      </p:pic>
      <p:sp>
        <p:nvSpPr>
          <p:cNvPr id="5" name="TextBox 4"/>
          <p:cNvSpPr txBox="1"/>
          <p:nvPr/>
        </p:nvSpPr>
        <p:spPr>
          <a:xfrm>
            <a:off x="467545" y="1844824"/>
            <a:ext cx="2304256" cy="2400657"/>
          </a:xfrm>
          <a:prstGeom prst="rect">
            <a:avLst/>
          </a:prstGeom>
          <a:noFill/>
        </p:spPr>
        <p:txBody>
          <a:bodyPr wrap="square" rtlCol="0">
            <a:spAutoFit/>
          </a:bodyPr>
          <a:lstStyle/>
          <a:p>
            <a:pPr algn="ctr"/>
            <a:r>
              <a:rPr lang="en-US" sz="2000" b="1" dirty="0" smtClean="0">
                <a:solidFill>
                  <a:srgbClr val="00B050"/>
                </a:solidFill>
                <a:latin typeface="+mj-lt"/>
              </a:rPr>
              <a:t>Habitat:</a:t>
            </a:r>
            <a:endParaRPr lang="en-US" sz="2000" b="1" dirty="0">
              <a:solidFill>
                <a:srgbClr val="00B050"/>
              </a:solidFill>
              <a:latin typeface="+mj-lt"/>
            </a:endParaRPr>
          </a:p>
          <a:p>
            <a:pPr algn="ctr"/>
            <a:r>
              <a:rPr lang="en-US" sz="2000" b="1" dirty="0" smtClean="0">
                <a:solidFill>
                  <a:srgbClr val="00B050"/>
                </a:solidFill>
                <a:latin typeface="+mj-lt"/>
              </a:rPr>
              <a:t>Children ages 6-7</a:t>
            </a:r>
            <a:r>
              <a:rPr lang="en-US" sz="2000" b="1" dirty="0">
                <a:solidFill>
                  <a:srgbClr val="00B050"/>
                </a:solidFill>
                <a:latin typeface="+mj-lt"/>
              </a:rPr>
              <a:t/>
            </a:r>
            <a:br>
              <a:rPr lang="en-US" sz="2000" b="1" dirty="0">
                <a:solidFill>
                  <a:srgbClr val="00B050"/>
                </a:solidFill>
                <a:latin typeface="+mj-lt"/>
              </a:rPr>
            </a:br>
            <a:endParaRPr lang="en-US" sz="2000" b="1" dirty="0" smtClean="0">
              <a:solidFill>
                <a:srgbClr val="00B050"/>
              </a:solidFill>
              <a:latin typeface="+mj-lt"/>
            </a:endParaRPr>
          </a:p>
          <a:p>
            <a:pPr algn="ctr"/>
            <a:r>
              <a:rPr lang="en-US" b="1" dirty="0" smtClean="0">
                <a:solidFill>
                  <a:srgbClr val="00B050"/>
                </a:solidFill>
                <a:latin typeface="+mj-lt"/>
              </a:rPr>
              <a:t>Exploring how the </a:t>
            </a:r>
            <a:r>
              <a:rPr lang="en-US" b="1" dirty="0" err="1" smtClean="0">
                <a:solidFill>
                  <a:srgbClr val="00B050"/>
                </a:solidFill>
                <a:latin typeface="+mj-lt"/>
              </a:rPr>
              <a:t>colour</a:t>
            </a:r>
            <a:r>
              <a:rPr lang="en-US" b="1" dirty="0" smtClean="0">
                <a:solidFill>
                  <a:srgbClr val="00B050"/>
                </a:solidFill>
                <a:latin typeface="+mj-lt"/>
              </a:rPr>
              <a:t> of some animals enables them to be camouflaged in their habitat</a:t>
            </a:r>
            <a:endParaRPr lang="en-US" dirty="0">
              <a:solidFill>
                <a:srgbClr val="00B050"/>
              </a:solidFill>
              <a:latin typeface="+mj-lt"/>
            </a:endParaRPr>
          </a:p>
        </p:txBody>
      </p:sp>
    </p:spTree>
    <p:extLst>
      <p:ext uri="{BB962C8B-B14F-4D97-AF65-F5344CB8AC3E}">
        <p14:creationId xmlns:p14="http://schemas.microsoft.com/office/powerpoint/2010/main" val="326471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b="1" dirty="0">
                <a:solidFill>
                  <a:srgbClr val="00B050"/>
                </a:solidFill>
              </a:rPr>
              <a:t>Discussion of classroom examples</a:t>
            </a:r>
            <a:endParaRPr lang="en-US" sz="2800" dirty="0">
              <a:solidFill>
                <a:srgbClr val="00B050"/>
              </a:solidFill>
            </a:endParaRPr>
          </a:p>
        </p:txBody>
      </p:sp>
      <p:sp>
        <p:nvSpPr>
          <p:cNvPr id="5" name="TextBox 4"/>
          <p:cNvSpPr txBox="1"/>
          <p:nvPr/>
        </p:nvSpPr>
        <p:spPr>
          <a:xfrm>
            <a:off x="755576" y="2060848"/>
            <a:ext cx="2304256" cy="2369880"/>
          </a:xfrm>
          <a:prstGeom prst="rect">
            <a:avLst/>
          </a:prstGeom>
          <a:noFill/>
        </p:spPr>
        <p:txBody>
          <a:bodyPr wrap="square" rtlCol="0">
            <a:spAutoFit/>
          </a:bodyPr>
          <a:lstStyle/>
          <a:p>
            <a:pPr algn="ctr"/>
            <a:r>
              <a:rPr lang="en-US" sz="2000" b="1" dirty="0" err="1" smtClean="0">
                <a:solidFill>
                  <a:srgbClr val="00B050"/>
                </a:solidFill>
                <a:latin typeface="+mj-lt"/>
              </a:rPr>
              <a:t>Gloop</a:t>
            </a:r>
            <a:r>
              <a:rPr lang="en-US" sz="2000" b="1" dirty="0" smtClean="0">
                <a:solidFill>
                  <a:srgbClr val="00B050"/>
                </a:solidFill>
                <a:latin typeface="+mj-lt"/>
              </a:rPr>
              <a:t>:</a:t>
            </a:r>
            <a:endParaRPr lang="en-US" sz="2000" b="1" dirty="0">
              <a:solidFill>
                <a:srgbClr val="00B050"/>
              </a:solidFill>
              <a:latin typeface="+mj-lt"/>
            </a:endParaRPr>
          </a:p>
          <a:p>
            <a:pPr algn="ctr"/>
            <a:r>
              <a:rPr lang="en-US" sz="2000" b="1" dirty="0" smtClean="0">
                <a:solidFill>
                  <a:srgbClr val="00B050"/>
                </a:solidFill>
                <a:latin typeface="+mj-lt"/>
              </a:rPr>
              <a:t>Children ages 4-5 </a:t>
            </a:r>
            <a:r>
              <a:rPr lang="en-US" b="1" dirty="0">
                <a:solidFill>
                  <a:srgbClr val="00B050"/>
                </a:solidFill>
                <a:latin typeface="+mj-lt"/>
              </a:rPr>
              <a:t/>
            </a:r>
            <a:br>
              <a:rPr lang="en-US" b="1" dirty="0">
                <a:solidFill>
                  <a:srgbClr val="00B050"/>
                </a:solidFill>
                <a:latin typeface="+mj-lt"/>
              </a:rPr>
            </a:br>
            <a:endParaRPr lang="en-US" b="1" dirty="0" smtClean="0">
              <a:solidFill>
                <a:srgbClr val="00B050"/>
              </a:solidFill>
              <a:latin typeface="+mj-lt"/>
            </a:endParaRPr>
          </a:p>
          <a:p>
            <a:pPr algn="ctr"/>
            <a:r>
              <a:rPr lang="en-US" b="1" dirty="0" smtClean="0">
                <a:solidFill>
                  <a:srgbClr val="00B050"/>
                </a:solidFill>
                <a:latin typeface="+mj-lt"/>
              </a:rPr>
              <a:t>Getting an awareness of texture, motor skills necessary for writing, pattern making</a:t>
            </a:r>
            <a:r>
              <a:rPr lang="mr-IN" b="1" dirty="0" smtClean="0">
                <a:solidFill>
                  <a:srgbClr val="00B050"/>
                </a:solidFill>
                <a:latin typeface="+mj-lt"/>
              </a:rPr>
              <a:t>…</a:t>
            </a:r>
            <a:endParaRPr lang="en-US" dirty="0">
              <a:solidFill>
                <a:srgbClr val="00B050"/>
              </a:solidFill>
              <a:latin typeface="+mj-lt"/>
            </a:endParaRPr>
          </a:p>
        </p:txBody>
      </p:sp>
      <p:pic>
        <p:nvPicPr>
          <p:cNvPr id="6" name="Content Placeholder 5"/>
          <p:cNvPicPr>
            <a:picLocks noGrp="1" noChangeAspect="1"/>
          </p:cNvPicPr>
          <p:nvPr>
            <p:ph idx="1"/>
          </p:nvPr>
        </p:nvPicPr>
        <p:blipFill>
          <a:blip r:embed="rId2"/>
          <a:stretch>
            <a:fillRect/>
          </a:stretch>
        </p:blipFill>
        <p:spPr>
          <a:xfrm>
            <a:off x="3707904" y="1340768"/>
            <a:ext cx="3472092" cy="4597196"/>
          </a:xfrm>
          <a:prstGeom prst="rect">
            <a:avLst/>
          </a:prstGeom>
        </p:spPr>
      </p:pic>
    </p:spTree>
    <p:extLst>
      <p:ext uri="{BB962C8B-B14F-4D97-AF65-F5344CB8AC3E}">
        <p14:creationId xmlns:p14="http://schemas.microsoft.com/office/powerpoint/2010/main" val="1434922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04664"/>
            <a:ext cx="5976664" cy="1250462"/>
          </a:xfrm>
        </p:spPr>
        <p:txBody>
          <a:bodyPr>
            <a:normAutofit/>
          </a:bodyPr>
          <a:lstStyle/>
          <a:p>
            <a:r>
              <a:rPr lang="nl-BE" sz="2800" b="1" dirty="0">
                <a:solidFill>
                  <a:srgbClr val="00B050"/>
                </a:solidFill>
              </a:rPr>
              <a:t>Discussion of classroom </a:t>
            </a:r>
            <a:r>
              <a:rPr lang="nl-BE" sz="2800" b="1" dirty="0" smtClean="0">
                <a:solidFill>
                  <a:srgbClr val="00B050"/>
                </a:solidFill>
              </a:rPr>
              <a:t>examples 1</a:t>
            </a:r>
            <a:endParaRPr lang="en-US" sz="2800" b="1" dirty="0">
              <a:solidFill>
                <a:srgbClr val="00B050"/>
              </a:solidFill>
            </a:endParaRPr>
          </a:p>
        </p:txBody>
      </p:sp>
      <p:sp>
        <p:nvSpPr>
          <p:cNvPr id="3" name="Content Placeholder 2"/>
          <p:cNvSpPr>
            <a:spLocks noGrp="1"/>
          </p:cNvSpPr>
          <p:nvPr>
            <p:ph idx="1"/>
          </p:nvPr>
        </p:nvSpPr>
        <p:spPr>
          <a:xfrm>
            <a:off x="899592" y="1700808"/>
            <a:ext cx="7598668" cy="4711578"/>
          </a:xfrm>
        </p:spPr>
        <p:txBody>
          <a:bodyPr>
            <a:normAutofit/>
          </a:bodyPr>
          <a:lstStyle/>
          <a:p>
            <a:pPr marL="0" indent="0">
              <a:buNone/>
            </a:pPr>
            <a:r>
              <a:rPr lang="en-US" sz="3000" dirty="0" smtClean="0">
                <a:latin typeface="+mj-lt"/>
              </a:rPr>
              <a:t>Work in groups of 4</a:t>
            </a:r>
            <a:r>
              <a:rPr lang="en-US" sz="3000" dirty="0">
                <a:latin typeface="+mj-lt"/>
              </a:rPr>
              <a:t> </a:t>
            </a:r>
            <a:endParaRPr lang="en-US" sz="3000" dirty="0" smtClean="0">
              <a:latin typeface="+mj-lt"/>
            </a:endParaRPr>
          </a:p>
          <a:p>
            <a:pPr marL="0" indent="0">
              <a:buNone/>
            </a:pPr>
            <a:r>
              <a:rPr lang="en-US" sz="2600" dirty="0" smtClean="0">
                <a:latin typeface="+mj-lt"/>
              </a:rPr>
              <a:t>4 classroom examples each group</a:t>
            </a:r>
            <a:endParaRPr lang="en-US" sz="2600" dirty="0">
              <a:latin typeface="+mj-lt"/>
            </a:endParaRPr>
          </a:p>
          <a:p>
            <a:pPr marL="0" indent="0">
              <a:buNone/>
            </a:pPr>
            <a:r>
              <a:rPr lang="en-US" sz="2600" dirty="0" smtClean="0">
                <a:latin typeface="+mj-lt"/>
              </a:rPr>
              <a:t>Divide into 2 sub groups - A and B </a:t>
            </a:r>
          </a:p>
          <a:p>
            <a:pPr marL="0" indent="0">
              <a:buNone/>
            </a:pPr>
            <a:r>
              <a:rPr lang="en-US" sz="2600" i="1" dirty="0" smtClean="0">
                <a:latin typeface="+mj-lt"/>
              </a:rPr>
              <a:t>(</a:t>
            </a:r>
            <a:r>
              <a:rPr lang="en-US" sz="2600" i="1" dirty="0">
                <a:latin typeface="+mj-lt"/>
              </a:rPr>
              <a:t>2 people in Group A and 2 people in group B)</a:t>
            </a:r>
          </a:p>
          <a:p>
            <a:pPr marL="0" indent="0">
              <a:buNone/>
            </a:pPr>
            <a:endParaRPr lang="en-US" sz="1400" dirty="0" smtClean="0">
              <a:latin typeface="+mj-lt"/>
            </a:endParaRPr>
          </a:p>
          <a:p>
            <a:pPr marL="0" indent="0">
              <a:buNone/>
            </a:pPr>
            <a:r>
              <a:rPr lang="en-US" sz="2600" dirty="0" smtClean="0">
                <a:latin typeface="+mj-lt"/>
              </a:rPr>
              <a:t>Focus on:</a:t>
            </a:r>
          </a:p>
          <a:p>
            <a:pPr marL="0" indent="0">
              <a:buNone/>
            </a:pPr>
            <a:r>
              <a:rPr lang="en-US" sz="2600" dirty="0" smtClean="0">
                <a:solidFill>
                  <a:srgbClr val="FF0000"/>
                </a:solidFill>
                <a:latin typeface="+mj-lt"/>
              </a:rPr>
              <a:t>Group A </a:t>
            </a:r>
            <a:r>
              <a:rPr lang="en-US" sz="2600" dirty="0" smtClean="0">
                <a:latin typeface="+mj-lt"/>
              </a:rPr>
              <a:t>: </a:t>
            </a:r>
            <a:r>
              <a:rPr lang="en-US" sz="2600" dirty="0">
                <a:latin typeface="+mj-lt"/>
              </a:rPr>
              <a:t>agency and children’s </a:t>
            </a:r>
            <a:r>
              <a:rPr lang="en-US" sz="2600" dirty="0" smtClean="0">
                <a:latin typeface="+mj-lt"/>
              </a:rPr>
              <a:t>learning</a:t>
            </a:r>
          </a:p>
          <a:p>
            <a:pPr marL="0" indent="0">
              <a:buNone/>
            </a:pPr>
            <a:r>
              <a:rPr lang="en-US" sz="2600" dirty="0" smtClean="0">
                <a:solidFill>
                  <a:srgbClr val="FF0000"/>
                </a:solidFill>
                <a:latin typeface="+mj-lt"/>
              </a:rPr>
              <a:t>Group B </a:t>
            </a:r>
            <a:r>
              <a:rPr lang="en-US" sz="2600" dirty="0" smtClean="0">
                <a:latin typeface="+mj-lt"/>
              </a:rPr>
              <a:t>: </a:t>
            </a:r>
            <a:r>
              <a:rPr lang="en-US" sz="2600" dirty="0">
                <a:latin typeface="+mj-lt"/>
              </a:rPr>
              <a:t>the role of the teacher</a:t>
            </a:r>
            <a:endParaRPr lang="en-US" sz="2600" dirty="0" smtClean="0">
              <a:latin typeface="+mj-lt"/>
            </a:endParaRPr>
          </a:p>
          <a:p>
            <a:pPr marL="0" indent="0">
              <a:buNone/>
            </a:pPr>
            <a:endParaRPr lang="en-US" sz="1100" dirty="0" smtClean="0">
              <a:solidFill>
                <a:srgbClr val="FF0000"/>
              </a:solidFill>
              <a:latin typeface="+mj-lt"/>
            </a:endParaRPr>
          </a:p>
          <a:p>
            <a:pPr marL="0" indent="0">
              <a:buNone/>
            </a:pPr>
            <a:r>
              <a:rPr lang="en-US" sz="2200" dirty="0" smtClean="0">
                <a:solidFill>
                  <a:srgbClr val="FF0000"/>
                </a:solidFill>
                <a:latin typeface="+mj-lt"/>
              </a:rPr>
              <a:t>After 10 minutes groups A &amp; B swap examples!</a:t>
            </a:r>
            <a:endParaRPr lang="en-US" sz="2200" dirty="0">
              <a:solidFill>
                <a:srgbClr val="FF0000"/>
              </a:solidFill>
              <a:latin typeface="+mj-lt"/>
            </a:endParaRPr>
          </a:p>
        </p:txBody>
      </p:sp>
    </p:spTree>
    <p:extLst>
      <p:ext uri="{BB962C8B-B14F-4D97-AF65-F5344CB8AC3E}">
        <p14:creationId xmlns:p14="http://schemas.microsoft.com/office/powerpoint/2010/main" val="899624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390769"/>
            <a:ext cx="5599534" cy="1250462"/>
          </a:xfrm>
        </p:spPr>
        <p:txBody>
          <a:bodyPr>
            <a:normAutofit/>
          </a:bodyPr>
          <a:lstStyle/>
          <a:p>
            <a:r>
              <a:rPr lang="nl-BE" sz="2800" b="1" dirty="0">
                <a:solidFill>
                  <a:srgbClr val="00B050"/>
                </a:solidFill>
              </a:rPr>
              <a:t>Discussion of classroom </a:t>
            </a:r>
            <a:r>
              <a:rPr lang="nl-BE" sz="2800" b="1" dirty="0" smtClean="0">
                <a:solidFill>
                  <a:srgbClr val="00B050"/>
                </a:solidFill>
              </a:rPr>
              <a:t>examples 2</a:t>
            </a:r>
            <a:endParaRPr lang="en-US" sz="2800" b="1" dirty="0">
              <a:solidFill>
                <a:srgbClr val="00B050"/>
              </a:solidFill>
            </a:endParaRPr>
          </a:p>
        </p:txBody>
      </p:sp>
      <p:sp>
        <p:nvSpPr>
          <p:cNvPr id="3" name="Content Placeholder 2"/>
          <p:cNvSpPr>
            <a:spLocks noGrp="1"/>
          </p:cNvSpPr>
          <p:nvPr>
            <p:ph idx="1"/>
          </p:nvPr>
        </p:nvSpPr>
        <p:spPr>
          <a:xfrm>
            <a:off x="501724" y="1628800"/>
            <a:ext cx="8318748" cy="4711578"/>
          </a:xfrm>
        </p:spPr>
        <p:txBody>
          <a:bodyPr>
            <a:normAutofit/>
          </a:bodyPr>
          <a:lstStyle/>
          <a:p>
            <a:pPr marL="0" indent="0">
              <a:buNone/>
            </a:pPr>
            <a:r>
              <a:rPr lang="en-US" sz="2400" dirty="0" smtClean="0">
                <a:solidFill>
                  <a:srgbClr val="FF0000"/>
                </a:solidFill>
                <a:latin typeface="+mj-lt"/>
              </a:rPr>
              <a:t>Group A</a:t>
            </a:r>
            <a:r>
              <a:rPr lang="en-US" sz="2400" dirty="0" smtClean="0">
                <a:latin typeface="+mj-lt"/>
              </a:rPr>
              <a:t>: </a:t>
            </a:r>
          </a:p>
          <a:p>
            <a:pPr marL="0" indent="0">
              <a:buNone/>
            </a:pPr>
            <a:r>
              <a:rPr lang="en-GB" sz="2400" dirty="0">
                <a:latin typeface="+mj-lt"/>
              </a:rPr>
              <a:t>To what extent is the agency of the children fostered in the examples given</a:t>
            </a:r>
            <a:r>
              <a:rPr lang="en-GB" sz="2400" dirty="0" smtClean="0">
                <a:latin typeface="+mj-lt"/>
              </a:rPr>
              <a:t>? </a:t>
            </a:r>
          </a:p>
          <a:p>
            <a:pPr marL="0" indent="0">
              <a:buNone/>
            </a:pPr>
            <a:r>
              <a:rPr lang="en-GB" sz="2400" dirty="0" smtClean="0">
                <a:latin typeface="+mj-lt"/>
              </a:rPr>
              <a:t>Try </a:t>
            </a:r>
            <a:r>
              <a:rPr lang="en-GB" sz="2400" dirty="0">
                <a:latin typeface="+mj-lt"/>
              </a:rPr>
              <a:t>to give a number from 0 to 5, where 5 = ‘agency is highly fostered’, 0 = ‘agency is not fostered’. </a:t>
            </a:r>
            <a:r>
              <a:rPr lang="en-GB" sz="2400" dirty="0" smtClean="0">
                <a:latin typeface="+mj-lt"/>
              </a:rPr>
              <a:t/>
            </a:r>
            <a:br>
              <a:rPr lang="en-GB" sz="2400" dirty="0" smtClean="0">
                <a:latin typeface="+mj-lt"/>
              </a:rPr>
            </a:br>
            <a:r>
              <a:rPr lang="en-GB" sz="2400" dirty="0" smtClean="0">
                <a:latin typeface="+mj-lt"/>
              </a:rPr>
              <a:t>Please </a:t>
            </a:r>
            <a:r>
              <a:rPr lang="en-GB" sz="2400" dirty="0">
                <a:latin typeface="+mj-lt"/>
              </a:rPr>
              <a:t>explain the basis for your evaluation.</a:t>
            </a:r>
            <a:endParaRPr lang="en-GB" sz="2400" dirty="0" smtClean="0">
              <a:latin typeface="+mj-lt"/>
            </a:endParaRPr>
          </a:p>
          <a:p>
            <a:pPr marL="0" indent="0">
              <a:buNone/>
            </a:pPr>
            <a:r>
              <a:rPr lang="en-US" sz="2400" dirty="0" smtClean="0">
                <a:solidFill>
                  <a:srgbClr val="FF0000"/>
                </a:solidFill>
                <a:latin typeface="+mj-lt"/>
              </a:rPr>
              <a:t>Group B</a:t>
            </a:r>
            <a:r>
              <a:rPr lang="en-US" sz="2400" dirty="0" smtClean="0">
                <a:latin typeface="+mj-lt"/>
              </a:rPr>
              <a:t>: </a:t>
            </a:r>
          </a:p>
          <a:p>
            <a:pPr marL="0" indent="0">
              <a:buNone/>
            </a:pPr>
            <a:r>
              <a:rPr lang="en-GB" sz="2400" dirty="0">
                <a:latin typeface="+mj-lt"/>
              </a:rPr>
              <a:t>Describe in detail the role of the teacher in the different </a:t>
            </a:r>
            <a:r>
              <a:rPr lang="en-GB" sz="2400" dirty="0" smtClean="0">
                <a:latin typeface="+mj-lt"/>
              </a:rPr>
              <a:t>examples. </a:t>
            </a:r>
            <a:endParaRPr lang="en-GB" sz="2400" dirty="0">
              <a:latin typeface="+mj-lt"/>
            </a:endParaRPr>
          </a:p>
          <a:p>
            <a:pPr marL="0" indent="0">
              <a:buNone/>
            </a:pPr>
            <a:r>
              <a:rPr lang="en-GB" sz="2400" dirty="0" smtClean="0">
                <a:latin typeface="+mj-lt"/>
              </a:rPr>
              <a:t>Focus on interactions </a:t>
            </a:r>
            <a:r>
              <a:rPr lang="en-GB" sz="2400" dirty="0">
                <a:latin typeface="+mj-lt"/>
              </a:rPr>
              <a:t>with the </a:t>
            </a:r>
            <a:r>
              <a:rPr lang="en-GB" sz="2400" dirty="0" smtClean="0">
                <a:latin typeface="+mj-lt"/>
              </a:rPr>
              <a:t>children; </a:t>
            </a:r>
            <a:r>
              <a:rPr lang="en-GB" sz="2400" dirty="0">
                <a:latin typeface="+mj-lt"/>
              </a:rPr>
              <a:t>questions </a:t>
            </a:r>
            <a:r>
              <a:rPr lang="en-GB" sz="2400" dirty="0" smtClean="0">
                <a:latin typeface="+mj-lt"/>
              </a:rPr>
              <a:t>used; </a:t>
            </a:r>
            <a:r>
              <a:rPr lang="en-GB" sz="2400" dirty="0">
                <a:latin typeface="+mj-lt"/>
              </a:rPr>
              <a:t>explanations </a:t>
            </a:r>
            <a:r>
              <a:rPr lang="en-GB" sz="2400" dirty="0" smtClean="0">
                <a:latin typeface="+mj-lt"/>
              </a:rPr>
              <a:t>given; different materials used, etc.</a:t>
            </a:r>
            <a:endParaRPr lang="en-US" sz="2400" dirty="0" smtClean="0">
              <a:solidFill>
                <a:srgbClr val="FF0000"/>
              </a:solidFill>
              <a:latin typeface="+mj-lt"/>
            </a:endParaRPr>
          </a:p>
        </p:txBody>
      </p:sp>
    </p:spTree>
    <p:extLst>
      <p:ext uri="{BB962C8B-B14F-4D97-AF65-F5344CB8AC3E}">
        <p14:creationId xmlns:p14="http://schemas.microsoft.com/office/powerpoint/2010/main" val="76560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35978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4638"/>
            <a:ext cx="5626968" cy="1282154"/>
          </a:xfrm>
        </p:spPr>
        <p:txBody>
          <a:bodyPr>
            <a:normAutofit/>
          </a:bodyPr>
          <a:lstStyle/>
          <a:p>
            <a:r>
              <a:rPr lang="en-US" sz="2800" b="1" dirty="0" smtClean="0">
                <a:solidFill>
                  <a:srgbClr val="00B050"/>
                </a:solidFill>
              </a:rPr>
              <a:t>Discussion of classroom examples SUMMARY</a:t>
            </a:r>
            <a:endParaRPr lang="en-US" sz="28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2162991"/>
              </p:ext>
            </p:extLst>
          </p:nvPr>
        </p:nvGraphicFramePr>
        <p:xfrm>
          <a:off x="467544" y="1916832"/>
          <a:ext cx="8218488" cy="3474720"/>
        </p:xfrm>
        <a:graphic>
          <a:graphicData uri="http://schemas.openxmlformats.org/drawingml/2006/table">
            <a:tbl>
              <a:tblPr firstRow="1" bandRow="1">
                <a:tableStyleId>{5C22544A-7EE6-4342-B048-85BDC9FD1C3A}</a:tableStyleId>
              </a:tblPr>
              <a:tblGrid>
                <a:gridCol w="2739496"/>
                <a:gridCol w="2739496"/>
                <a:gridCol w="2739496"/>
              </a:tblGrid>
              <a:tr h="370840">
                <a:tc>
                  <a:txBody>
                    <a:bodyPr/>
                    <a:lstStyle/>
                    <a:p>
                      <a:pPr algn="ctr"/>
                      <a:r>
                        <a:rPr lang="en-US" dirty="0" smtClean="0">
                          <a:latin typeface="+mj-lt"/>
                        </a:rPr>
                        <a:t>NAME</a:t>
                      </a:r>
                      <a:r>
                        <a:rPr lang="en-US" baseline="0" dirty="0" smtClean="0">
                          <a:latin typeface="+mj-lt"/>
                        </a:rPr>
                        <a:t> </a:t>
                      </a:r>
                    </a:p>
                    <a:p>
                      <a:pPr algn="ctr"/>
                      <a:r>
                        <a:rPr lang="en-US" baseline="0" dirty="0" smtClean="0">
                          <a:latin typeface="+mj-lt"/>
                        </a:rPr>
                        <a:t>of the classroom example</a:t>
                      </a:r>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mj-lt"/>
                        </a:rPr>
                        <a:t>Degree</a:t>
                      </a:r>
                      <a:r>
                        <a:rPr lang="en-US" baseline="0" dirty="0" smtClean="0">
                          <a:latin typeface="+mj-lt"/>
                        </a:rPr>
                        <a:t> of agency in children’s learning</a:t>
                      </a:r>
                    </a:p>
                    <a:p>
                      <a:pPr algn="ctr"/>
                      <a:r>
                        <a:rPr lang="en-US" baseline="0" dirty="0" smtClean="0">
                          <a:latin typeface="+mj-lt"/>
                        </a:rPr>
                        <a:t>(0-5)</a:t>
                      </a:r>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mj-lt"/>
                        </a:rPr>
                        <a:t>Description</a:t>
                      </a:r>
                      <a:r>
                        <a:rPr lang="en-US" baseline="0" dirty="0" smtClean="0">
                          <a:latin typeface="+mj-lt"/>
                        </a:rPr>
                        <a:t> of the role of the teacher</a:t>
                      </a:r>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latin typeface="+mj-lt"/>
                        </a:rPr>
                        <a:t>GLOOP</a:t>
                      </a:r>
                    </a:p>
                    <a:p>
                      <a:endParaRPr lang="en-US" dirty="0" smtClean="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latin typeface="+mj-lt"/>
                        </a:rPr>
                        <a:t>SANDBOX</a:t>
                      </a:r>
                    </a:p>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latin typeface="+mj-lt"/>
                        </a:rPr>
                        <a:t>HABITAT</a:t>
                      </a:r>
                    </a:p>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dirty="0" smtClean="0">
                          <a:latin typeface="+mj-lt"/>
                        </a:rPr>
                        <a:t>BUILDING BLOCKS</a:t>
                      </a:r>
                    </a:p>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89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n-US" sz="3200" b="1" dirty="0" smtClean="0">
                <a:solidFill>
                  <a:srgbClr val="00B050"/>
                </a:solidFill>
              </a:rPr>
              <a:t>Reflection on classroom examples</a:t>
            </a:r>
            <a:endParaRPr lang="en-US" sz="32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a:bodyPr>
          <a:lstStyle/>
          <a:p>
            <a:pPr marL="0" indent="0">
              <a:lnSpc>
                <a:spcPct val="120000"/>
              </a:lnSpc>
              <a:buNone/>
            </a:pPr>
            <a:r>
              <a:rPr lang="en-US" dirty="0" smtClean="0">
                <a:latin typeface="+mj-lt"/>
              </a:rPr>
              <a:t>Whole group</a:t>
            </a:r>
          </a:p>
          <a:p>
            <a:pPr lvl="0"/>
            <a:r>
              <a:rPr lang="en-GB" sz="2000" dirty="0">
                <a:latin typeface="+mj-lt"/>
              </a:rPr>
              <a:t>What is the role of the teacher when the degree </a:t>
            </a:r>
            <a:r>
              <a:rPr lang="en-GB" sz="2000" dirty="0" smtClean="0">
                <a:latin typeface="+mj-lt"/>
              </a:rPr>
              <a:t>of child </a:t>
            </a:r>
            <a:r>
              <a:rPr lang="en-GB" sz="2000" dirty="0">
                <a:latin typeface="+mj-lt"/>
              </a:rPr>
              <a:t>agency = 5? </a:t>
            </a:r>
          </a:p>
          <a:p>
            <a:pPr lvl="0"/>
            <a:r>
              <a:rPr lang="en-GB" sz="2000" dirty="0">
                <a:latin typeface="+mj-lt"/>
              </a:rPr>
              <a:t>What are children learning and to what extent are they learning when the degree of </a:t>
            </a:r>
            <a:r>
              <a:rPr lang="en-GB" sz="2000" dirty="0" smtClean="0">
                <a:latin typeface="+mj-lt"/>
              </a:rPr>
              <a:t>child agency </a:t>
            </a:r>
            <a:r>
              <a:rPr lang="en-GB" sz="2000" dirty="0">
                <a:latin typeface="+mj-lt"/>
              </a:rPr>
              <a:t>= 5?</a:t>
            </a:r>
          </a:p>
          <a:p>
            <a:pPr lvl="0"/>
            <a:r>
              <a:rPr lang="en-GB" sz="2000" dirty="0">
                <a:latin typeface="+mj-lt"/>
              </a:rPr>
              <a:t>In the </a:t>
            </a:r>
            <a:r>
              <a:rPr lang="en-GB" sz="2000" dirty="0" smtClean="0">
                <a:latin typeface="+mj-lt"/>
              </a:rPr>
              <a:t>example </a:t>
            </a:r>
            <a:r>
              <a:rPr lang="en-GB" sz="2000" dirty="0">
                <a:latin typeface="+mj-lt"/>
              </a:rPr>
              <a:t>in which the degree of children’s agency is lowest, what is the role of the teacher in this </a:t>
            </a:r>
            <a:r>
              <a:rPr lang="en-GB" sz="2000" dirty="0" smtClean="0">
                <a:latin typeface="+mj-lt"/>
              </a:rPr>
              <a:t>example, </a:t>
            </a:r>
            <a:r>
              <a:rPr lang="en-GB" sz="2000" dirty="0">
                <a:latin typeface="+mj-lt"/>
              </a:rPr>
              <a:t>and what are children learning</a:t>
            </a:r>
            <a:r>
              <a:rPr lang="en-GB" sz="2000" dirty="0" smtClean="0">
                <a:latin typeface="+mj-lt"/>
              </a:rPr>
              <a:t>?</a:t>
            </a:r>
          </a:p>
          <a:p>
            <a:pPr lvl="0"/>
            <a:r>
              <a:rPr lang="en-GB" sz="2000" dirty="0">
                <a:latin typeface="+mj-lt"/>
              </a:rPr>
              <a:t>Is it possible to increase opportunities for children’s agency in this example? What </a:t>
            </a:r>
            <a:r>
              <a:rPr lang="en-GB" sz="2000" dirty="0" smtClean="0">
                <a:latin typeface="+mj-lt"/>
              </a:rPr>
              <a:t>could be </a:t>
            </a:r>
            <a:r>
              <a:rPr lang="en-GB" sz="2000" dirty="0">
                <a:latin typeface="+mj-lt"/>
              </a:rPr>
              <a:t>changed?</a:t>
            </a:r>
          </a:p>
          <a:p>
            <a:r>
              <a:rPr lang="en-GB" sz="2000" dirty="0">
                <a:latin typeface="+mj-lt"/>
              </a:rPr>
              <a:t>What about the learning environment in the different examples? </a:t>
            </a:r>
            <a:r>
              <a:rPr lang="en-GB" sz="2000" dirty="0" smtClean="0">
                <a:latin typeface="+mj-lt"/>
              </a:rPr>
              <a:t/>
            </a:r>
            <a:br>
              <a:rPr lang="en-GB" sz="2000" dirty="0" smtClean="0">
                <a:latin typeface="+mj-lt"/>
              </a:rPr>
            </a:br>
            <a:r>
              <a:rPr lang="en-GB" sz="2000" dirty="0" smtClean="0">
                <a:latin typeface="+mj-lt"/>
              </a:rPr>
              <a:t>Is there </a:t>
            </a:r>
            <a:r>
              <a:rPr lang="en-GB" sz="2000" dirty="0">
                <a:latin typeface="+mj-lt"/>
              </a:rPr>
              <a:t>any link between high agency and the learning environment? </a:t>
            </a:r>
          </a:p>
        </p:txBody>
      </p:sp>
    </p:spTree>
    <p:extLst>
      <p:ext uri="{BB962C8B-B14F-4D97-AF65-F5344CB8AC3E}">
        <p14:creationId xmlns:p14="http://schemas.microsoft.com/office/powerpoint/2010/main" val="1276615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B050"/>
                </a:solidFill>
              </a:rPr>
              <a:t>How might different roles foster creativity in learning?</a:t>
            </a:r>
            <a:endParaRPr lang="en-US" sz="3200"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5728218"/>
              </p:ext>
            </p:extLst>
          </p:nvPr>
        </p:nvGraphicFramePr>
        <p:xfrm>
          <a:off x="539552" y="1916832"/>
          <a:ext cx="8218488" cy="3840480"/>
        </p:xfrm>
        <a:graphic>
          <a:graphicData uri="http://schemas.openxmlformats.org/drawingml/2006/table">
            <a:tbl>
              <a:tblPr firstRow="1" bandRow="1">
                <a:tableStyleId>{5C22544A-7EE6-4342-B048-85BDC9FD1C3A}</a:tableStyleId>
              </a:tblPr>
              <a:tblGrid>
                <a:gridCol w="4109244"/>
                <a:gridCol w="4109244"/>
              </a:tblGrid>
              <a:tr h="437768">
                <a:tc>
                  <a:txBody>
                    <a:bodyPr/>
                    <a:lstStyle/>
                    <a:p>
                      <a:pPr algn="ctr"/>
                      <a:r>
                        <a:rPr lang="en-US" sz="2400" dirty="0" smtClean="0">
                          <a:latin typeface="+mj-lt"/>
                        </a:rPr>
                        <a:t>FEATURES</a:t>
                      </a:r>
                      <a:r>
                        <a:rPr lang="en-US" sz="2400" baseline="0" dirty="0" smtClean="0">
                          <a:latin typeface="+mj-lt"/>
                        </a:rPr>
                        <a:t> OF INQUIRY</a:t>
                      </a:r>
                      <a:endParaRPr lang="en-US" sz="2400" dirty="0">
                        <a:latin typeface="+mj-lt"/>
                      </a:endParaRPr>
                    </a:p>
                  </a:txBody>
                  <a:tcPr/>
                </a:tc>
                <a:tc>
                  <a:txBody>
                    <a:bodyPr/>
                    <a:lstStyle/>
                    <a:p>
                      <a:pPr algn="ctr"/>
                      <a:r>
                        <a:rPr lang="en-US" sz="2400" dirty="0" smtClean="0">
                          <a:latin typeface="+mj-lt"/>
                        </a:rPr>
                        <a:t>CREATIVE DISPOSITIONS</a:t>
                      </a:r>
                      <a:endParaRPr lang="en-US" sz="2400" dirty="0">
                        <a:latin typeface="+mj-lt"/>
                      </a:endParaRPr>
                    </a:p>
                  </a:txBody>
                  <a:tcPr/>
                </a:tc>
              </a:tr>
              <a:tr h="370840">
                <a:tc>
                  <a:txBody>
                    <a:bodyPr/>
                    <a:lstStyle/>
                    <a:p>
                      <a:pPr algn="ctr"/>
                      <a:r>
                        <a:rPr lang="en-US" sz="2400" b="0" dirty="0" smtClean="0">
                          <a:latin typeface="+mj-lt"/>
                        </a:rPr>
                        <a:t>Questioning</a:t>
                      </a:r>
                      <a:endParaRPr lang="en-GB" sz="2400" b="0" dirty="0" smtClean="0">
                        <a:latin typeface="+mj-lt"/>
                      </a:endParaRPr>
                    </a:p>
                    <a:p>
                      <a:pPr algn="ctr"/>
                      <a:r>
                        <a:rPr lang="en-US" sz="2400" dirty="0" smtClean="0">
                          <a:latin typeface="+mj-lt"/>
                        </a:rPr>
                        <a:t>Designing or planning investigations</a:t>
                      </a:r>
                      <a:endParaRPr lang="en-GB" sz="2400" dirty="0" smtClean="0">
                        <a:latin typeface="+mj-lt"/>
                      </a:endParaRPr>
                    </a:p>
                    <a:p>
                      <a:pPr algn="ctr"/>
                      <a:r>
                        <a:rPr lang="en-US" sz="2400" dirty="0" smtClean="0">
                          <a:latin typeface="+mj-lt"/>
                        </a:rPr>
                        <a:t>Gathering evidence</a:t>
                      </a:r>
                    </a:p>
                    <a:p>
                      <a:pPr algn="ctr"/>
                      <a:r>
                        <a:rPr lang="en-US" sz="2400" dirty="0" smtClean="0">
                          <a:latin typeface="+mj-lt"/>
                        </a:rPr>
                        <a:t>Making connections</a:t>
                      </a:r>
                    </a:p>
                    <a:p>
                      <a:pPr algn="ctr"/>
                      <a:r>
                        <a:rPr lang="en-US" sz="2400" dirty="0" smtClean="0">
                          <a:latin typeface="+mj-lt"/>
                        </a:rPr>
                        <a:t>Explaining evidence</a:t>
                      </a:r>
                      <a:endParaRPr lang="en-GB" sz="2400" dirty="0" smtClean="0">
                        <a:latin typeface="+mj-lt"/>
                      </a:endParaRPr>
                    </a:p>
                    <a:p>
                      <a:pPr algn="ctr"/>
                      <a:r>
                        <a:rPr lang="en-US" sz="2400" dirty="0" smtClean="0">
                          <a:latin typeface="+mj-lt"/>
                        </a:rPr>
                        <a:t>Communicating explanations</a:t>
                      </a:r>
                      <a:endParaRPr lang="en-GB" sz="2400" dirty="0" smtClean="0">
                        <a:latin typeface="+mj-lt"/>
                      </a:endParaRPr>
                    </a:p>
                    <a:p>
                      <a:endParaRPr lang="en-US" sz="2400" dirty="0">
                        <a:latin typeface="+mj-lt"/>
                      </a:endParaRPr>
                    </a:p>
                  </a:txBody>
                  <a:tcPr/>
                </a:tc>
                <a:tc>
                  <a:txBody>
                    <a:bodyPr/>
                    <a:lstStyle/>
                    <a:p>
                      <a:pPr algn="ctr"/>
                      <a:r>
                        <a:rPr lang="en-US" sz="2400" dirty="0" smtClean="0">
                          <a:latin typeface="+mj-lt"/>
                        </a:rPr>
                        <a:t>Sense of initiative</a:t>
                      </a:r>
                    </a:p>
                    <a:p>
                      <a:pPr algn="ctr"/>
                      <a:r>
                        <a:rPr lang="en-US" sz="2400" dirty="0" smtClean="0">
                          <a:latin typeface="+mj-lt"/>
                        </a:rPr>
                        <a:t>Motivation</a:t>
                      </a:r>
                    </a:p>
                    <a:p>
                      <a:pPr algn="ctr"/>
                      <a:r>
                        <a:rPr lang="en-US" sz="2400" dirty="0" smtClean="0">
                          <a:latin typeface="+mj-lt"/>
                        </a:rPr>
                        <a:t>Ability to come up with something new</a:t>
                      </a:r>
                    </a:p>
                    <a:p>
                      <a:pPr algn="ctr"/>
                      <a:r>
                        <a:rPr lang="en-US" sz="2400" dirty="0" smtClean="0">
                          <a:latin typeface="+mj-lt"/>
                        </a:rPr>
                        <a:t>Ability to make connections</a:t>
                      </a:r>
                    </a:p>
                    <a:p>
                      <a:pPr algn="ctr"/>
                      <a:r>
                        <a:rPr lang="en-US" sz="2400" dirty="0" smtClean="0">
                          <a:latin typeface="+mj-lt"/>
                        </a:rPr>
                        <a:t>Imagination</a:t>
                      </a:r>
                    </a:p>
                    <a:p>
                      <a:pPr algn="ctr"/>
                      <a:r>
                        <a:rPr lang="en-US" sz="2400" dirty="0" smtClean="0">
                          <a:latin typeface="+mj-lt"/>
                        </a:rPr>
                        <a:t>Curiosity</a:t>
                      </a:r>
                    </a:p>
                    <a:p>
                      <a:pPr algn="ctr"/>
                      <a:r>
                        <a:rPr lang="en-US" sz="2400" dirty="0" smtClean="0">
                          <a:latin typeface="+mj-lt"/>
                        </a:rPr>
                        <a:t>Ability to work together</a:t>
                      </a:r>
                    </a:p>
                    <a:p>
                      <a:pPr algn="ctr"/>
                      <a:r>
                        <a:rPr lang="en-US" sz="2400" dirty="0" smtClean="0">
                          <a:latin typeface="+mj-lt"/>
                        </a:rPr>
                        <a:t>Thinking skills</a:t>
                      </a:r>
                    </a:p>
                  </a:txBody>
                  <a:tcPr/>
                </a:tc>
              </a:tr>
            </a:tbl>
          </a:graphicData>
        </a:graphic>
      </p:graphicFrame>
    </p:spTree>
    <p:extLst>
      <p:ext uri="{BB962C8B-B14F-4D97-AF65-F5344CB8AC3E}">
        <p14:creationId xmlns:p14="http://schemas.microsoft.com/office/powerpoint/2010/main" val="953632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260648"/>
            <a:ext cx="5194920" cy="1282154"/>
          </a:xfrm>
        </p:spPr>
        <p:txBody>
          <a:bodyPr>
            <a:normAutofit fontScale="90000"/>
          </a:bodyPr>
          <a:lstStyle/>
          <a:p>
            <a:r>
              <a:rPr lang="en-US" sz="4000" b="1" dirty="0" smtClean="0">
                <a:solidFill>
                  <a:srgbClr val="00B050"/>
                </a:solidFill>
              </a:rPr>
              <a:t>Creativity in early science and mathematics</a:t>
            </a:r>
            <a:endParaRPr lang="en-US" sz="4000" b="1" dirty="0">
              <a:solidFill>
                <a:srgbClr val="00B050"/>
              </a:solidFill>
            </a:endParaRPr>
          </a:p>
        </p:txBody>
      </p:sp>
      <p:pic>
        <p:nvPicPr>
          <p:cNvPr id="4" name="Content Placeholder 3" descr="combine2.jpg"/>
          <p:cNvPicPr>
            <a:picLocks noGrp="1" noChangeAspect="1"/>
          </p:cNvPicPr>
          <p:nvPr>
            <p:ph idx="1"/>
          </p:nvPr>
        </p:nvPicPr>
        <p:blipFill>
          <a:blip r:embed="rId3">
            <a:extLst>
              <a:ext uri="{28A0092B-C50C-407E-A947-70E740481C1C}">
                <a14:useLocalDpi xmlns:a14="http://schemas.microsoft.com/office/drawing/2010/main" val="0"/>
              </a:ext>
            </a:extLst>
          </a:blip>
          <a:srcRect l="369" r="369"/>
          <a:stretch>
            <a:fillRect/>
          </a:stretch>
        </p:blipFill>
        <p:spPr>
          <a:prstGeom prst="rect">
            <a:avLst/>
          </a:prstGeom>
        </p:spPr>
      </p:pic>
      <p:sp>
        <p:nvSpPr>
          <p:cNvPr id="5" name="TextBox 4"/>
          <p:cNvSpPr txBox="1"/>
          <p:nvPr/>
        </p:nvSpPr>
        <p:spPr>
          <a:xfrm>
            <a:off x="467544" y="5517232"/>
            <a:ext cx="8136904" cy="369332"/>
          </a:xfrm>
          <a:prstGeom prst="rect">
            <a:avLst/>
          </a:prstGeom>
          <a:noFill/>
        </p:spPr>
        <p:txBody>
          <a:bodyPr wrap="square" rtlCol="0">
            <a:spAutoFit/>
          </a:bodyPr>
          <a:lstStyle/>
          <a:p>
            <a:pPr algn="ctr"/>
            <a:r>
              <a:rPr lang="nl-BE" dirty="0"/>
              <a:t>Creative Little </a:t>
            </a:r>
            <a:r>
              <a:rPr lang="nl-BE" dirty="0" smtClean="0"/>
              <a:t>Scientists</a:t>
            </a:r>
            <a:r>
              <a:rPr lang="nl-BE" dirty="0"/>
              <a:t> </a:t>
            </a:r>
            <a:r>
              <a:rPr lang="nl-BE" dirty="0" smtClean="0"/>
              <a:t>(2014)</a:t>
            </a:r>
            <a:endParaRPr lang="nl-BE" dirty="0"/>
          </a:p>
        </p:txBody>
      </p:sp>
    </p:spTree>
    <p:extLst>
      <p:ext uri="{BB962C8B-B14F-4D97-AF65-F5344CB8AC3E}">
        <p14:creationId xmlns:p14="http://schemas.microsoft.com/office/powerpoint/2010/main" val="238946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8000"/>
                </a:solidFill>
              </a:rPr>
              <a:t>  </a:t>
            </a:r>
            <a:r>
              <a:rPr lang="en-US" sz="4000" b="1" dirty="0" smtClean="0">
                <a:solidFill>
                  <a:srgbClr val="00B050"/>
                </a:solidFill>
              </a:rPr>
              <a:t>Varied roles over time</a:t>
            </a:r>
            <a:r>
              <a:rPr lang="en-US" sz="3100" dirty="0" smtClean="0"/>
              <a:t/>
            </a:r>
            <a:br>
              <a:rPr lang="en-US" sz="3100" dirty="0" smtClean="0"/>
            </a:br>
            <a:r>
              <a:rPr lang="en-GB" sz="1100" i="1" dirty="0" smtClean="0"/>
              <a:t>Essential </a:t>
            </a:r>
            <a:r>
              <a:rPr lang="en-GB" sz="1100" i="1" dirty="0"/>
              <a:t>features of classroom inquiry and their variations (Barrow, 2010, p. 3)</a:t>
            </a:r>
            <a:r>
              <a:rPr lang="en-GB" sz="1100" dirty="0"/>
              <a:t/>
            </a:r>
            <a:br>
              <a:rPr lang="en-GB" sz="1100" dirty="0"/>
            </a:br>
            <a:endParaRPr lang="en-US" sz="11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13706244"/>
              </p:ext>
            </p:extLst>
          </p:nvPr>
        </p:nvGraphicFramePr>
        <p:xfrm>
          <a:off x="467545" y="1700808"/>
          <a:ext cx="8362505" cy="5040558"/>
        </p:xfrm>
        <a:graphic>
          <a:graphicData uri="http://schemas.openxmlformats.org/drawingml/2006/table">
            <a:tbl>
              <a:tblPr firstRow="1" bandRow="1">
                <a:tableStyleId>{69CF1AB2-1976-4502-BF36-3FF5EA218861}</a:tableStyleId>
              </a:tblPr>
              <a:tblGrid>
                <a:gridCol w="1672501"/>
                <a:gridCol w="1672501"/>
                <a:gridCol w="1672501"/>
                <a:gridCol w="1672501"/>
                <a:gridCol w="1672501"/>
              </a:tblGrid>
              <a:tr h="243326">
                <a:tc>
                  <a:txBody>
                    <a:bodyPr/>
                    <a:lstStyle/>
                    <a:p>
                      <a:pPr>
                        <a:spcAft>
                          <a:spcPts val="0"/>
                        </a:spcAft>
                      </a:pPr>
                      <a:r>
                        <a:rPr lang="en-GB" sz="1200" b="1" dirty="0" smtClean="0">
                          <a:effectLst/>
                          <a:latin typeface="Calibri"/>
                          <a:ea typeface="Yu Mincho"/>
                          <a:cs typeface="Times New Roman"/>
                        </a:rPr>
                        <a:t>Essential features</a:t>
                      </a:r>
                      <a:endParaRPr lang="en-GB" sz="1200" b="1" dirty="0">
                        <a:effectLst/>
                        <a:latin typeface="Calibri"/>
                        <a:ea typeface="Yu Mincho"/>
                        <a:cs typeface="Times New Roman"/>
                      </a:endParaRPr>
                    </a:p>
                  </a:txBody>
                  <a:tcPr marL="68580" marR="68580" marT="0" marB="0" anchor="ctr"/>
                </a:tc>
                <a:tc gridSpan="4">
                  <a:txBody>
                    <a:bodyPr/>
                    <a:lstStyle/>
                    <a:p>
                      <a:pPr algn="ctr">
                        <a:spcAft>
                          <a:spcPts val="0"/>
                        </a:spcAft>
                      </a:pPr>
                      <a:r>
                        <a:rPr lang="en-GB" sz="1200" b="1" dirty="0" smtClean="0">
                          <a:effectLst/>
                          <a:latin typeface="Calibri"/>
                          <a:ea typeface="Yu Mincho"/>
                          <a:cs typeface="Times New Roman"/>
                        </a:rPr>
                        <a:t>Variations</a:t>
                      </a:r>
                      <a:endParaRPr lang="en-GB" sz="1200" b="1"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c hMerge="1">
                  <a:txBody>
                    <a:bodyPr/>
                    <a:lstStyle/>
                    <a:p>
                      <a:pPr>
                        <a:spcAft>
                          <a:spcPts val="0"/>
                        </a:spcAft>
                      </a:pPr>
                      <a:endParaRPr lang="en-GB" sz="1200" b="0" dirty="0">
                        <a:effectLst/>
                        <a:latin typeface="Calibri"/>
                        <a:ea typeface="Yu Mincho"/>
                        <a:cs typeface="Times New Roman"/>
                      </a:endParaRPr>
                    </a:p>
                  </a:txBody>
                  <a:tcPr marL="68580" marR="68580" marT="0" marB="0" anchor="ctr"/>
                </a:tc>
              </a:tr>
              <a:tr h="738403">
                <a:tc>
                  <a:txBody>
                    <a:bodyPr/>
                    <a:lstStyle/>
                    <a:p>
                      <a:pPr>
                        <a:spcAft>
                          <a:spcPts val="0"/>
                        </a:spcAft>
                      </a:pPr>
                      <a:r>
                        <a:rPr lang="en-GB" sz="1200" b="1" dirty="0">
                          <a:effectLst/>
                          <a:latin typeface="Calibri"/>
                          <a:ea typeface="Yu Mincho"/>
                          <a:cs typeface="Times New Roman"/>
                        </a:rPr>
                        <a:t>Learner engages in </a:t>
                      </a:r>
                      <a:br>
                        <a:rPr lang="en-GB" sz="1200" b="1" dirty="0">
                          <a:effectLst/>
                          <a:latin typeface="Calibri"/>
                          <a:ea typeface="Yu Mincho"/>
                          <a:cs typeface="Times New Roman"/>
                        </a:rPr>
                      </a:br>
                      <a:r>
                        <a:rPr lang="en-GB" sz="1200" b="1" dirty="0">
                          <a:effectLst/>
                          <a:latin typeface="Calibri"/>
                          <a:ea typeface="Yu Mincho"/>
                          <a:cs typeface="Times New Roman"/>
                        </a:rPr>
                        <a:t>scientifically orientated questions</a:t>
                      </a:r>
                    </a:p>
                  </a:txBody>
                  <a:tcPr marL="68580" marR="68580" marT="0" marB="0" anchor="ctr"/>
                </a:tc>
                <a:tc>
                  <a:txBody>
                    <a:bodyPr/>
                    <a:lstStyle/>
                    <a:p>
                      <a:pPr>
                        <a:spcAft>
                          <a:spcPts val="0"/>
                        </a:spcAft>
                      </a:pPr>
                      <a:r>
                        <a:rPr lang="en-GB" sz="1200" b="0" dirty="0">
                          <a:effectLst/>
                          <a:latin typeface="Calibri"/>
                          <a:ea typeface="Yu Mincho"/>
                          <a:cs typeface="Times New Roman"/>
                        </a:rPr>
                        <a:t>Learner poses a question</a:t>
                      </a:r>
                    </a:p>
                  </a:txBody>
                  <a:tcPr marL="68580" marR="68580" marT="0" marB="0" anchor="ctr"/>
                </a:tc>
                <a:tc>
                  <a:txBody>
                    <a:bodyPr/>
                    <a:lstStyle/>
                    <a:p>
                      <a:pPr>
                        <a:spcAft>
                          <a:spcPts val="0"/>
                        </a:spcAft>
                      </a:pPr>
                      <a:r>
                        <a:rPr lang="en-GB" sz="1200" b="0" dirty="0">
                          <a:effectLst/>
                          <a:latin typeface="Calibri"/>
                          <a:ea typeface="Yu Mincho"/>
                          <a:cs typeface="Times New Roman"/>
                        </a:rPr>
                        <a:t>Learner selects</a:t>
                      </a:r>
                      <a:br>
                        <a:rPr lang="en-GB" sz="1200" b="0" dirty="0">
                          <a:effectLst/>
                          <a:latin typeface="Calibri"/>
                          <a:ea typeface="Yu Mincho"/>
                          <a:cs typeface="Times New Roman"/>
                        </a:rPr>
                      </a:br>
                      <a:r>
                        <a:rPr lang="en-GB" sz="1200" b="0" dirty="0">
                          <a:effectLst/>
                          <a:latin typeface="Calibri"/>
                          <a:ea typeface="Yu Mincho"/>
                          <a:cs typeface="Times New Roman"/>
                        </a:rPr>
                        <a:t>among questions, poses new questions</a:t>
                      </a:r>
                    </a:p>
                  </a:txBody>
                  <a:tcPr marL="68580" marR="68580" marT="0" marB="0" anchor="ctr"/>
                </a:tc>
                <a:tc>
                  <a:txBody>
                    <a:bodyPr/>
                    <a:lstStyle/>
                    <a:p>
                      <a:pPr>
                        <a:spcAft>
                          <a:spcPts val="0"/>
                        </a:spcAft>
                      </a:pPr>
                      <a:r>
                        <a:rPr lang="en-GB" sz="1200" b="0" dirty="0">
                          <a:effectLst/>
                          <a:latin typeface="Calibri"/>
                          <a:ea typeface="Yu Mincho"/>
                          <a:cs typeface="Times New Roman"/>
                        </a:rPr>
                        <a:t>Learner sharpens or clarifies question provided by teacher, materials or source</a:t>
                      </a:r>
                    </a:p>
                  </a:txBody>
                  <a:tcPr marL="68580" marR="68580" marT="0" marB="0" anchor="ctr"/>
                </a:tc>
                <a:tc>
                  <a:txBody>
                    <a:bodyPr/>
                    <a:lstStyle/>
                    <a:p>
                      <a:pPr>
                        <a:spcAft>
                          <a:spcPts val="0"/>
                        </a:spcAft>
                      </a:pPr>
                      <a:r>
                        <a:rPr lang="en-GB" sz="1200" b="0" dirty="0">
                          <a:effectLst/>
                          <a:latin typeface="Calibri"/>
                          <a:ea typeface="Yu Mincho"/>
                          <a:cs typeface="Times New Roman"/>
                        </a:rPr>
                        <a:t>Learner engages in question provided by teacher, materials and source</a:t>
                      </a:r>
                    </a:p>
                  </a:txBody>
                  <a:tcPr marL="68580" marR="68580" marT="0" marB="0" anchor="ctr"/>
                </a:tc>
              </a:tr>
              <a:tr h="738403">
                <a:tc>
                  <a:txBody>
                    <a:bodyPr/>
                    <a:lstStyle/>
                    <a:p>
                      <a:pPr>
                        <a:spcAft>
                          <a:spcPts val="0"/>
                        </a:spcAft>
                      </a:pPr>
                      <a:r>
                        <a:rPr lang="en-GB" sz="1200" b="1" dirty="0" smtClean="0">
                          <a:effectLst/>
                          <a:latin typeface="Calibri"/>
                          <a:ea typeface="Yu Mincho"/>
                          <a:cs typeface="Times New Roman"/>
                        </a:rPr>
                        <a:t>Learner </a:t>
                      </a:r>
                      <a:r>
                        <a:rPr lang="en-GB" sz="1200" b="1" dirty="0">
                          <a:effectLst/>
                          <a:latin typeface="Calibri"/>
                          <a:ea typeface="Yu Mincho"/>
                          <a:cs typeface="Times New Roman"/>
                        </a:rPr>
                        <a:t>gives </a:t>
                      </a:r>
                      <a:br>
                        <a:rPr lang="en-GB" sz="1200" b="1" dirty="0">
                          <a:effectLst/>
                          <a:latin typeface="Calibri"/>
                          <a:ea typeface="Yu Mincho"/>
                          <a:cs typeface="Times New Roman"/>
                        </a:rPr>
                      </a:br>
                      <a:r>
                        <a:rPr lang="en-GB" sz="1200" b="1" dirty="0">
                          <a:effectLst/>
                          <a:latin typeface="Calibri"/>
                          <a:ea typeface="Yu Mincho"/>
                          <a:cs typeface="Times New Roman"/>
                        </a:rPr>
                        <a:t>priority to evidence in responding to questions</a:t>
                      </a:r>
                    </a:p>
                  </a:txBody>
                  <a:tcPr marL="68580" marR="68580" marT="0" marB="0" anchor="ctr"/>
                </a:tc>
                <a:tc>
                  <a:txBody>
                    <a:bodyPr/>
                    <a:lstStyle/>
                    <a:p>
                      <a:pPr>
                        <a:spcAft>
                          <a:spcPts val="0"/>
                        </a:spcAft>
                      </a:pPr>
                      <a:r>
                        <a:rPr lang="en-GB" sz="1200">
                          <a:effectLst/>
                          <a:latin typeface="Calibri"/>
                          <a:ea typeface="Yu Mincho"/>
                          <a:cs typeface="Times New Roman"/>
                        </a:rPr>
                        <a:t>Learner determines</a:t>
                      </a:r>
                      <a:br>
                        <a:rPr lang="en-GB" sz="1200">
                          <a:effectLst/>
                          <a:latin typeface="Calibri"/>
                          <a:ea typeface="Yu Mincho"/>
                          <a:cs typeface="Times New Roman"/>
                        </a:rPr>
                      </a:br>
                      <a:r>
                        <a:rPr lang="en-GB" sz="1200">
                          <a:effectLst/>
                          <a:latin typeface="Calibri"/>
                          <a:ea typeface="Yu Mincho"/>
                          <a:cs typeface="Times New Roman"/>
                        </a:rPr>
                        <a:t>what constitutes evidence and collects it</a:t>
                      </a:r>
                    </a:p>
                  </a:txBody>
                  <a:tcPr marL="68580" marR="68580" marT="0" marB="0" anchor="ctr"/>
                </a:tc>
                <a:tc>
                  <a:txBody>
                    <a:bodyPr/>
                    <a:lstStyle/>
                    <a:p>
                      <a:pPr>
                        <a:spcAft>
                          <a:spcPts val="0"/>
                        </a:spcAft>
                      </a:pPr>
                      <a:r>
                        <a:rPr lang="en-GB" sz="1200" dirty="0">
                          <a:effectLst/>
                          <a:latin typeface="Calibri"/>
                          <a:ea typeface="Yu Mincho"/>
                          <a:cs typeface="Times New Roman"/>
                        </a:rPr>
                        <a:t>Learner directed to collect certain data</a:t>
                      </a:r>
                    </a:p>
                  </a:txBody>
                  <a:tcPr marL="68580" marR="68580" marT="0" marB="0" anchor="ctr"/>
                </a:tc>
                <a:tc>
                  <a:txBody>
                    <a:bodyPr/>
                    <a:lstStyle/>
                    <a:p>
                      <a:pPr>
                        <a:spcAft>
                          <a:spcPts val="0"/>
                        </a:spcAft>
                      </a:pPr>
                      <a:r>
                        <a:rPr lang="en-GB" sz="1200" dirty="0">
                          <a:effectLst/>
                          <a:latin typeface="Calibri"/>
                          <a:ea typeface="Yu Mincho"/>
                          <a:cs typeface="Times New Roman"/>
                        </a:rPr>
                        <a:t>Learner given data and asked to analyse</a:t>
                      </a:r>
                    </a:p>
                  </a:txBody>
                  <a:tcPr marL="68580" marR="68580" marT="0" marB="0" anchor="ctr"/>
                </a:tc>
                <a:tc>
                  <a:txBody>
                    <a:bodyPr/>
                    <a:lstStyle/>
                    <a:p>
                      <a:pPr>
                        <a:spcAft>
                          <a:spcPts val="0"/>
                        </a:spcAft>
                      </a:pPr>
                      <a:r>
                        <a:rPr lang="en-GB" sz="1200">
                          <a:effectLst/>
                          <a:latin typeface="Calibri"/>
                          <a:ea typeface="Yu Mincho"/>
                          <a:cs typeface="Times New Roman"/>
                        </a:rPr>
                        <a:t>Learner given data and told how to analyse</a:t>
                      </a:r>
                    </a:p>
                  </a:txBody>
                  <a:tcPr marL="68580" marR="68580" marT="0" marB="0" anchor="ctr"/>
                </a:tc>
              </a:tr>
              <a:tr h="923001">
                <a:tc>
                  <a:txBody>
                    <a:bodyPr/>
                    <a:lstStyle/>
                    <a:p>
                      <a:pPr>
                        <a:spcAft>
                          <a:spcPts val="0"/>
                        </a:spcAft>
                      </a:pPr>
                      <a:r>
                        <a:rPr lang="en-GB" sz="1200" b="1" dirty="0">
                          <a:effectLst/>
                          <a:latin typeface="Calibri"/>
                          <a:ea typeface="Yu Mincho"/>
                          <a:cs typeface="Times New Roman"/>
                        </a:rPr>
                        <a:t>Learner </a:t>
                      </a:r>
                      <a:br>
                        <a:rPr lang="en-GB" sz="1200" b="1" dirty="0">
                          <a:effectLst/>
                          <a:latin typeface="Calibri"/>
                          <a:ea typeface="Yu Mincho"/>
                          <a:cs typeface="Times New Roman"/>
                        </a:rPr>
                      </a:br>
                      <a:r>
                        <a:rPr lang="en-GB" sz="1200" b="1" dirty="0">
                          <a:effectLst/>
                          <a:latin typeface="Calibri"/>
                          <a:ea typeface="Yu Mincho"/>
                          <a:cs typeface="Times New Roman"/>
                        </a:rPr>
                        <a:t>formulates explanations from evidence</a:t>
                      </a:r>
                    </a:p>
                  </a:txBody>
                  <a:tcPr marL="68580" marR="68580" marT="0" marB="0" anchor="ctr"/>
                </a:tc>
                <a:tc>
                  <a:txBody>
                    <a:bodyPr/>
                    <a:lstStyle/>
                    <a:p>
                      <a:pPr>
                        <a:spcAft>
                          <a:spcPts val="0"/>
                        </a:spcAft>
                      </a:pPr>
                      <a:r>
                        <a:rPr lang="en-GB" sz="1200" dirty="0">
                          <a:effectLst/>
                          <a:latin typeface="Calibri"/>
                          <a:ea typeface="Yu Mincho"/>
                          <a:cs typeface="Times New Roman"/>
                        </a:rPr>
                        <a:t>Learner</a:t>
                      </a:r>
                      <a:br>
                        <a:rPr lang="en-GB" sz="1200" dirty="0">
                          <a:effectLst/>
                          <a:latin typeface="Calibri"/>
                          <a:ea typeface="Yu Mincho"/>
                          <a:cs typeface="Times New Roman"/>
                        </a:rPr>
                      </a:br>
                      <a:r>
                        <a:rPr lang="en-GB" sz="1200" dirty="0">
                          <a:effectLst/>
                          <a:latin typeface="Calibri"/>
                          <a:ea typeface="Yu Mincho"/>
                          <a:cs typeface="Times New Roman"/>
                        </a:rPr>
                        <a:t>formulates explanations after summarising evidence</a:t>
                      </a:r>
                    </a:p>
                  </a:txBody>
                  <a:tcPr marL="68580" marR="68580" marT="0" marB="0" anchor="ctr"/>
                </a:tc>
                <a:tc>
                  <a:txBody>
                    <a:bodyPr/>
                    <a:lstStyle/>
                    <a:p>
                      <a:pPr>
                        <a:spcAft>
                          <a:spcPts val="0"/>
                        </a:spcAft>
                      </a:pPr>
                      <a:r>
                        <a:rPr lang="en-GB" sz="1200" dirty="0">
                          <a:effectLst/>
                          <a:latin typeface="Calibri"/>
                          <a:ea typeface="Yu Mincho"/>
                          <a:cs typeface="Times New Roman"/>
                        </a:rPr>
                        <a:t>Learner guided </a:t>
                      </a:r>
                      <a:br>
                        <a:rPr lang="en-GB" sz="1200" dirty="0">
                          <a:effectLst/>
                          <a:latin typeface="Calibri"/>
                          <a:ea typeface="Yu Mincho"/>
                          <a:cs typeface="Times New Roman"/>
                        </a:rPr>
                      </a:br>
                      <a:r>
                        <a:rPr lang="en-GB" sz="1200" dirty="0">
                          <a:effectLst/>
                          <a:latin typeface="Calibri"/>
                          <a:ea typeface="Yu Mincho"/>
                          <a:cs typeface="Times New Roman"/>
                        </a:rPr>
                        <a:t>in process of formulating explanations from evidence</a:t>
                      </a:r>
                    </a:p>
                  </a:txBody>
                  <a:tcPr marL="68580" marR="68580" marT="0" marB="0" anchor="ctr"/>
                </a:tc>
                <a:tc>
                  <a:txBody>
                    <a:bodyPr/>
                    <a:lstStyle/>
                    <a:p>
                      <a:pPr>
                        <a:spcAft>
                          <a:spcPts val="0"/>
                        </a:spcAft>
                      </a:pPr>
                      <a:r>
                        <a:rPr lang="en-GB" sz="1200">
                          <a:effectLst/>
                          <a:latin typeface="Calibri"/>
                          <a:ea typeface="Yu Mincho"/>
                          <a:cs typeface="Times New Roman"/>
                        </a:rPr>
                        <a:t>Learner given</a:t>
                      </a:r>
                      <a:br>
                        <a:rPr lang="en-GB" sz="1200">
                          <a:effectLst/>
                          <a:latin typeface="Calibri"/>
                          <a:ea typeface="Yu Mincho"/>
                          <a:cs typeface="Times New Roman"/>
                        </a:rPr>
                      </a:br>
                      <a:r>
                        <a:rPr lang="en-GB" sz="1200">
                          <a:effectLst/>
                          <a:latin typeface="Calibri"/>
                          <a:ea typeface="Yu Mincho"/>
                          <a:cs typeface="Times New Roman"/>
                        </a:rPr>
                        <a:t>possible ways to use evidence to formulate explanation</a:t>
                      </a:r>
                    </a:p>
                  </a:txBody>
                  <a:tcPr marL="68580" marR="68580" marT="0" marB="0" anchor="ctr"/>
                </a:tc>
                <a:tc>
                  <a:txBody>
                    <a:bodyPr/>
                    <a:lstStyle/>
                    <a:p>
                      <a:pPr>
                        <a:spcAft>
                          <a:spcPts val="0"/>
                        </a:spcAft>
                      </a:pPr>
                      <a:r>
                        <a:rPr lang="en-GB" sz="1200" dirty="0">
                          <a:effectLst/>
                          <a:latin typeface="Calibri"/>
                          <a:ea typeface="Yu Mincho"/>
                          <a:cs typeface="Times New Roman"/>
                        </a:rPr>
                        <a:t>Learner provided</a:t>
                      </a:r>
                      <a:br>
                        <a:rPr lang="en-GB" sz="1200" dirty="0">
                          <a:effectLst/>
                          <a:latin typeface="Calibri"/>
                          <a:ea typeface="Yu Mincho"/>
                          <a:cs typeface="Times New Roman"/>
                        </a:rPr>
                      </a:br>
                      <a:r>
                        <a:rPr lang="en-GB" sz="1200" dirty="0">
                          <a:effectLst/>
                          <a:latin typeface="Calibri"/>
                          <a:ea typeface="Yu Mincho"/>
                          <a:cs typeface="Times New Roman"/>
                        </a:rPr>
                        <a:t>with evidence</a:t>
                      </a:r>
                    </a:p>
                  </a:txBody>
                  <a:tcPr marL="68580" marR="68580" marT="0" marB="0" anchor="ctr"/>
                </a:tc>
              </a:tr>
              <a:tr h="923001">
                <a:tc>
                  <a:txBody>
                    <a:bodyPr/>
                    <a:lstStyle/>
                    <a:p>
                      <a:pPr>
                        <a:spcAft>
                          <a:spcPts val="0"/>
                        </a:spcAft>
                      </a:pPr>
                      <a:r>
                        <a:rPr lang="en-GB" sz="1200" b="1" dirty="0">
                          <a:effectLst/>
                          <a:latin typeface="Calibri"/>
                          <a:ea typeface="Yu Mincho"/>
                          <a:cs typeface="Times New Roman"/>
                        </a:rPr>
                        <a:t>Learner</a:t>
                      </a:r>
                      <a:br>
                        <a:rPr lang="en-GB" sz="1200" b="1" dirty="0">
                          <a:effectLst/>
                          <a:latin typeface="Calibri"/>
                          <a:ea typeface="Yu Mincho"/>
                          <a:cs typeface="Times New Roman"/>
                        </a:rPr>
                      </a:br>
                      <a:r>
                        <a:rPr lang="en-GB" sz="1200" b="1" dirty="0">
                          <a:effectLst/>
                          <a:latin typeface="Calibri"/>
                          <a:ea typeface="Yu Mincho"/>
                          <a:cs typeface="Times New Roman"/>
                        </a:rPr>
                        <a:t>connects explanations to scientific knowledge</a:t>
                      </a:r>
                    </a:p>
                  </a:txBody>
                  <a:tcPr marL="68580" marR="68580" marT="0" marB="0" anchor="ctr"/>
                </a:tc>
                <a:tc>
                  <a:txBody>
                    <a:bodyPr/>
                    <a:lstStyle/>
                    <a:p>
                      <a:pPr>
                        <a:spcAft>
                          <a:spcPts val="0"/>
                        </a:spcAft>
                      </a:pPr>
                      <a:r>
                        <a:rPr lang="en-GB" sz="1200">
                          <a:effectLst/>
                          <a:latin typeface="Calibri"/>
                          <a:ea typeface="Yu Mincho"/>
                          <a:cs typeface="Times New Roman"/>
                        </a:rPr>
                        <a:t>Learner</a:t>
                      </a:r>
                      <a:br>
                        <a:rPr lang="en-GB" sz="1200">
                          <a:effectLst/>
                          <a:latin typeface="Calibri"/>
                          <a:ea typeface="Yu Mincho"/>
                          <a:cs typeface="Times New Roman"/>
                        </a:rPr>
                      </a:br>
                      <a:r>
                        <a:rPr lang="en-GB" sz="1200">
                          <a:effectLst/>
                          <a:latin typeface="Calibri"/>
                          <a:ea typeface="Yu Mincho"/>
                          <a:cs typeface="Times New Roman"/>
                        </a:rPr>
                        <a:t>independently examines other resources and forms links to explanations</a:t>
                      </a:r>
                    </a:p>
                  </a:txBody>
                  <a:tcPr marL="68580" marR="68580" marT="0" marB="0" anchor="ctr"/>
                </a:tc>
                <a:tc>
                  <a:txBody>
                    <a:bodyPr/>
                    <a:lstStyle/>
                    <a:p>
                      <a:pPr>
                        <a:spcAft>
                          <a:spcPts val="0"/>
                        </a:spcAft>
                      </a:pPr>
                      <a:r>
                        <a:rPr lang="en-GB" sz="1200">
                          <a:effectLst/>
                          <a:latin typeface="Calibri"/>
                          <a:ea typeface="Yu Mincho"/>
                          <a:cs typeface="Times New Roman"/>
                        </a:rPr>
                        <a:t>Learner directed </a:t>
                      </a:r>
                      <a:br>
                        <a:rPr lang="en-GB" sz="1200">
                          <a:effectLst/>
                          <a:latin typeface="Calibri"/>
                          <a:ea typeface="Yu Mincho"/>
                          <a:cs typeface="Times New Roman"/>
                        </a:rPr>
                      </a:br>
                      <a:r>
                        <a:rPr lang="en-GB" sz="1200">
                          <a:effectLst/>
                          <a:latin typeface="Calibri"/>
                          <a:ea typeface="Yu Mincho"/>
                          <a:cs typeface="Times New Roman"/>
                        </a:rPr>
                        <a:t>toward areas and sources of scientific knowledge</a:t>
                      </a:r>
                    </a:p>
                  </a:txBody>
                  <a:tcPr marL="68580" marR="68580" marT="0" marB="0" anchor="ctr"/>
                </a:tc>
                <a:tc>
                  <a:txBody>
                    <a:bodyPr/>
                    <a:lstStyle/>
                    <a:p>
                      <a:pPr>
                        <a:spcAft>
                          <a:spcPts val="0"/>
                        </a:spcAft>
                      </a:pPr>
                      <a:r>
                        <a:rPr lang="en-GB" sz="1200" dirty="0">
                          <a:effectLst/>
                          <a:latin typeface="Calibri"/>
                          <a:ea typeface="Yu Mincho"/>
                          <a:cs typeface="Times New Roman"/>
                        </a:rPr>
                        <a:t>Learner given</a:t>
                      </a:r>
                      <a:br>
                        <a:rPr lang="en-GB" sz="1200" dirty="0">
                          <a:effectLst/>
                          <a:latin typeface="Calibri"/>
                          <a:ea typeface="Yu Mincho"/>
                          <a:cs typeface="Times New Roman"/>
                        </a:rPr>
                      </a:br>
                      <a:r>
                        <a:rPr lang="en-GB" sz="1200" dirty="0">
                          <a:effectLst/>
                          <a:latin typeface="Calibri"/>
                          <a:ea typeface="Yu Mincho"/>
                          <a:cs typeface="Times New Roman"/>
                        </a:rPr>
                        <a:t>possible connections</a:t>
                      </a:r>
                    </a:p>
                  </a:txBody>
                  <a:tcPr marL="68580" marR="68580" marT="0" marB="0" anchor="ctr"/>
                </a:tc>
                <a:tc>
                  <a:txBody>
                    <a:bodyPr/>
                    <a:lstStyle/>
                    <a:p>
                      <a:pPr>
                        <a:spcAft>
                          <a:spcPts val="0"/>
                        </a:spcAft>
                      </a:pPr>
                      <a:r>
                        <a:rPr lang="en-GB" sz="1200">
                          <a:effectLst/>
                          <a:latin typeface="Calibri"/>
                          <a:ea typeface="Yu Mincho"/>
                          <a:cs typeface="Times New Roman"/>
                        </a:rPr>
                        <a:t> </a:t>
                      </a:r>
                    </a:p>
                  </a:txBody>
                  <a:tcPr marL="68580" marR="68580" marT="0" marB="0" anchor="ctr"/>
                </a:tc>
              </a:tr>
              <a:tr h="923001">
                <a:tc>
                  <a:txBody>
                    <a:bodyPr/>
                    <a:lstStyle/>
                    <a:p>
                      <a:pPr>
                        <a:spcAft>
                          <a:spcPts val="0"/>
                        </a:spcAft>
                      </a:pPr>
                      <a:r>
                        <a:rPr lang="en-GB" sz="1200" b="1" dirty="0">
                          <a:effectLst/>
                          <a:latin typeface="Calibri"/>
                          <a:ea typeface="Yu Mincho"/>
                          <a:cs typeface="Times New Roman"/>
                        </a:rPr>
                        <a:t>Learner </a:t>
                      </a:r>
                      <a:br>
                        <a:rPr lang="en-GB" sz="1200" b="1" dirty="0">
                          <a:effectLst/>
                          <a:latin typeface="Calibri"/>
                          <a:ea typeface="Yu Mincho"/>
                          <a:cs typeface="Times New Roman"/>
                        </a:rPr>
                      </a:br>
                      <a:r>
                        <a:rPr lang="en-GB" sz="1200" b="1" dirty="0">
                          <a:effectLst/>
                          <a:latin typeface="Calibri"/>
                          <a:ea typeface="Yu Mincho"/>
                          <a:cs typeface="Times New Roman"/>
                        </a:rPr>
                        <a:t>communicates and justifies explanations</a:t>
                      </a:r>
                    </a:p>
                  </a:txBody>
                  <a:tcPr marL="68580" marR="68580" marT="0" marB="0" anchor="ctr"/>
                </a:tc>
                <a:tc>
                  <a:txBody>
                    <a:bodyPr/>
                    <a:lstStyle/>
                    <a:p>
                      <a:pPr>
                        <a:spcAft>
                          <a:spcPts val="0"/>
                        </a:spcAft>
                      </a:pPr>
                      <a:r>
                        <a:rPr lang="en-GB" sz="1200">
                          <a:effectLst/>
                          <a:latin typeface="Calibri"/>
                          <a:ea typeface="Yu Mincho"/>
                          <a:cs typeface="Times New Roman"/>
                        </a:rPr>
                        <a:t>Learner forms</a:t>
                      </a:r>
                      <a:br>
                        <a:rPr lang="en-GB" sz="1200">
                          <a:effectLst/>
                          <a:latin typeface="Calibri"/>
                          <a:ea typeface="Yu Mincho"/>
                          <a:cs typeface="Times New Roman"/>
                        </a:rPr>
                      </a:br>
                      <a:r>
                        <a:rPr lang="en-GB" sz="1200">
                          <a:effectLst/>
                          <a:latin typeface="Calibri"/>
                          <a:ea typeface="Yu Mincho"/>
                          <a:cs typeface="Times New Roman"/>
                        </a:rPr>
                        <a:t>reasonable and logical argument to communicate explanations</a:t>
                      </a:r>
                    </a:p>
                  </a:txBody>
                  <a:tcPr marL="68580" marR="68580" marT="0" marB="0" anchor="ctr"/>
                </a:tc>
                <a:tc>
                  <a:txBody>
                    <a:bodyPr/>
                    <a:lstStyle/>
                    <a:p>
                      <a:pPr>
                        <a:spcAft>
                          <a:spcPts val="0"/>
                        </a:spcAft>
                      </a:pPr>
                      <a:r>
                        <a:rPr lang="en-GB" sz="1200" dirty="0">
                          <a:effectLst/>
                          <a:latin typeface="Calibri"/>
                          <a:ea typeface="Yu Mincho"/>
                          <a:cs typeface="Times New Roman"/>
                        </a:rPr>
                        <a:t>Learner coached</a:t>
                      </a:r>
                      <a:br>
                        <a:rPr lang="en-GB" sz="1200" dirty="0">
                          <a:effectLst/>
                          <a:latin typeface="Calibri"/>
                          <a:ea typeface="Yu Mincho"/>
                          <a:cs typeface="Times New Roman"/>
                        </a:rPr>
                      </a:br>
                      <a:r>
                        <a:rPr lang="en-GB" sz="1200" dirty="0">
                          <a:effectLst/>
                          <a:latin typeface="Calibri"/>
                          <a:ea typeface="Yu Mincho"/>
                          <a:cs typeface="Times New Roman"/>
                        </a:rPr>
                        <a:t>in development of communication</a:t>
                      </a:r>
                    </a:p>
                  </a:txBody>
                  <a:tcPr marL="68580" marR="68580" marT="0" marB="0" anchor="ctr"/>
                </a:tc>
                <a:tc>
                  <a:txBody>
                    <a:bodyPr/>
                    <a:lstStyle/>
                    <a:p>
                      <a:pPr>
                        <a:spcAft>
                          <a:spcPts val="0"/>
                        </a:spcAft>
                      </a:pPr>
                      <a:r>
                        <a:rPr lang="en-GB" sz="1200">
                          <a:effectLst/>
                          <a:latin typeface="Calibri"/>
                          <a:ea typeface="Yu Mincho"/>
                          <a:cs typeface="Times New Roman"/>
                        </a:rPr>
                        <a:t>Learner provided</a:t>
                      </a:r>
                      <a:br>
                        <a:rPr lang="en-GB" sz="1200">
                          <a:effectLst/>
                          <a:latin typeface="Calibri"/>
                          <a:ea typeface="Yu Mincho"/>
                          <a:cs typeface="Times New Roman"/>
                        </a:rPr>
                      </a:br>
                      <a:r>
                        <a:rPr lang="en-GB" sz="1200">
                          <a:effectLst/>
                          <a:latin typeface="Calibri"/>
                          <a:ea typeface="Yu Mincho"/>
                          <a:cs typeface="Times New Roman"/>
                        </a:rPr>
                        <a:t>broad guidelines to sharpen communication</a:t>
                      </a:r>
                    </a:p>
                  </a:txBody>
                  <a:tcPr marL="68580" marR="68580" marT="0" marB="0" anchor="ctr"/>
                </a:tc>
                <a:tc>
                  <a:txBody>
                    <a:bodyPr/>
                    <a:lstStyle/>
                    <a:p>
                      <a:pPr>
                        <a:spcAft>
                          <a:spcPts val="0"/>
                        </a:spcAft>
                      </a:pPr>
                      <a:r>
                        <a:rPr lang="en-GB" sz="1200" dirty="0">
                          <a:effectLst/>
                          <a:latin typeface="Calibri"/>
                          <a:ea typeface="Yu Mincho"/>
                          <a:cs typeface="Times New Roman"/>
                        </a:rPr>
                        <a:t>Learner gives</a:t>
                      </a:r>
                      <a:br>
                        <a:rPr lang="en-GB" sz="1200" dirty="0">
                          <a:effectLst/>
                          <a:latin typeface="Calibri"/>
                          <a:ea typeface="Yu Mincho"/>
                          <a:cs typeface="Times New Roman"/>
                        </a:rPr>
                      </a:br>
                      <a:r>
                        <a:rPr lang="en-GB" sz="1200" dirty="0">
                          <a:effectLst/>
                          <a:latin typeface="Calibri"/>
                          <a:ea typeface="Yu Mincho"/>
                          <a:cs typeface="Times New Roman"/>
                        </a:rPr>
                        <a:t>steps and procedures to communication</a:t>
                      </a:r>
                    </a:p>
                  </a:txBody>
                  <a:tcPr marL="68580" marR="68580" marT="0" marB="0" anchor="ctr"/>
                </a:tc>
              </a:tr>
              <a:tr h="260684">
                <a:tc gridSpan="5">
                  <a:txBody>
                    <a:bodyPr/>
                    <a:lstStyle/>
                    <a:p>
                      <a:pPr>
                        <a:spcAft>
                          <a:spcPts val="0"/>
                        </a:spcAft>
                      </a:pPr>
                      <a:r>
                        <a:rPr lang="en-GB" sz="1100" b="1" kern="1200" dirty="0" smtClean="0">
                          <a:solidFill>
                            <a:schemeClr val="dk1"/>
                          </a:solidFill>
                          <a:effectLst/>
                          <a:latin typeface="+mj-lt"/>
                          <a:ea typeface="+mn-ea"/>
                          <a:cs typeface="+mn-cs"/>
                        </a:rPr>
                        <a:t>More…….................................................................Amount of Learner Self-Direction…….......................................................................Less</a:t>
                      </a:r>
                      <a:r>
                        <a:rPr lang="en-GB" sz="1100" b="1" dirty="0" smtClean="0">
                          <a:effectLst/>
                          <a:latin typeface="+mj-lt"/>
                        </a:rPr>
                        <a:t> </a:t>
                      </a:r>
                      <a:endParaRPr lang="en-GB" sz="11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r h="290739">
                <a:tc gridSpan="5">
                  <a:txBody>
                    <a:bodyPr/>
                    <a:lstStyle/>
                    <a:p>
                      <a:pPr>
                        <a:spcAft>
                          <a:spcPts val="0"/>
                        </a:spcAft>
                      </a:pPr>
                      <a:r>
                        <a:rPr lang="en-GB" sz="1100" b="1" kern="1200" dirty="0" smtClean="0">
                          <a:solidFill>
                            <a:schemeClr val="dk1"/>
                          </a:solidFill>
                          <a:effectLst/>
                          <a:latin typeface="+mj-lt"/>
                          <a:ea typeface="+mn-ea"/>
                          <a:cs typeface="+mn-cs"/>
                        </a:rPr>
                        <a:t>Less……...........................................................Amount</a:t>
                      </a:r>
                      <a:r>
                        <a:rPr lang="en-GB" sz="1100" b="1" kern="1200" baseline="0" dirty="0" smtClean="0">
                          <a:solidFill>
                            <a:schemeClr val="dk1"/>
                          </a:solidFill>
                          <a:effectLst/>
                          <a:latin typeface="+mj-lt"/>
                          <a:ea typeface="+mn-ea"/>
                          <a:cs typeface="+mn-cs"/>
                        </a:rPr>
                        <a:t> </a:t>
                      </a:r>
                      <a:r>
                        <a:rPr lang="en-GB" sz="1100" b="1" kern="1200" dirty="0" smtClean="0">
                          <a:solidFill>
                            <a:schemeClr val="dk1"/>
                          </a:solidFill>
                          <a:effectLst/>
                          <a:latin typeface="+mj-lt"/>
                          <a:ea typeface="+mn-ea"/>
                          <a:cs typeface="+mn-cs"/>
                        </a:rPr>
                        <a:t>of Direction from Teacher Material…….............................................................More</a:t>
                      </a:r>
                      <a:r>
                        <a:rPr lang="en-GB" sz="1100" b="1" dirty="0" smtClean="0">
                          <a:effectLst/>
                          <a:latin typeface="+mj-lt"/>
                        </a:rPr>
                        <a:t> </a:t>
                      </a:r>
                      <a:endParaRPr lang="en-GB" sz="1100" b="1" dirty="0">
                        <a:effectLst/>
                        <a:latin typeface="+mj-lt"/>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c hMerge="1">
                  <a:txBody>
                    <a:bodyPr/>
                    <a:lstStyle/>
                    <a:p>
                      <a:pPr>
                        <a:spcAft>
                          <a:spcPts val="0"/>
                        </a:spcAft>
                      </a:pPr>
                      <a:endParaRPr lang="en-GB" sz="1200" dirty="0">
                        <a:effectLst/>
                        <a:latin typeface="Calibri"/>
                        <a:ea typeface="Yu Mincho"/>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42106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a:bodyPr>
          <a:lstStyle/>
          <a:p>
            <a:r>
              <a:rPr lang="en-US" sz="3600" b="1" dirty="0">
                <a:solidFill>
                  <a:srgbClr val="00B050"/>
                </a:solidFill>
              </a:rPr>
              <a:t>Different roles of the teacher</a:t>
            </a:r>
            <a:endParaRPr lang="en-US" sz="3600" dirty="0">
              <a:solidFill>
                <a:srgbClr val="00B050"/>
              </a:solidFill>
            </a:endParaRPr>
          </a:p>
        </p:txBody>
      </p:sp>
      <p:sp>
        <p:nvSpPr>
          <p:cNvPr id="3" name="Content Placeholder 2"/>
          <p:cNvSpPr>
            <a:spLocks noGrp="1"/>
          </p:cNvSpPr>
          <p:nvPr>
            <p:ph sz="half" idx="1"/>
          </p:nvPr>
        </p:nvSpPr>
        <p:spPr/>
        <p:txBody>
          <a:bodyPr>
            <a:normAutofit lnSpcReduction="10000"/>
          </a:bodyPr>
          <a:lstStyle/>
          <a:p>
            <a:r>
              <a:rPr lang="en-US" dirty="0" err="1">
                <a:latin typeface="+mj-lt"/>
              </a:rPr>
              <a:t>Allower</a:t>
            </a:r>
            <a:r>
              <a:rPr lang="en-US" dirty="0">
                <a:latin typeface="+mj-lt"/>
              </a:rPr>
              <a:t> </a:t>
            </a:r>
            <a:endParaRPr lang="en-US" dirty="0" smtClean="0">
              <a:latin typeface="+mj-lt"/>
            </a:endParaRPr>
          </a:p>
          <a:p>
            <a:r>
              <a:rPr lang="en-US" dirty="0" smtClean="0">
                <a:latin typeface="+mj-lt"/>
              </a:rPr>
              <a:t>Leader </a:t>
            </a:r>
          </a:p>
          <a:p>
            <a:r>
              <a:rPr lang="en-US" dirty="0" err="1" smtClean="0">
                <a:latin typeface="+mj-lt"/>
              </a:rPr>
              <a:t>Afforder</a:t>
            </a:r>
            <a:r>
              <a:rPr lang="en-US" dirty="0" smtClean="0">
                <a:latin typeface="+mj-lt"/>
              </a:rPr>
              <a:t> </a:t>
            </a:r>
          </a:p>
          <a:p>
            <a:r>
              <a:rPr lang="en-US" dirty="0" smtClean="0">
                <a:latin typeface="+mj-lt"/>
              </a:rPr>
              <a:t>Coordinator </a:t>
            </a:r>
          </a:p>
          <a:p>
            <a:r>
              <a:rPr lang="en-US" dirty="0" smtClean="0">
                <a:latin typeface="+mj-lt"/>
              </a:rPr>
              <a:t>Supporter</a:t>
            </a:r>
          </a:p>
          <a:p>
            <a:r>
              <a:rPr lang="en-US" dirty="0" smtClean="0">
                <a:latin typeface="+mj-lt"/>
              </a:rPr>
              <a:t>Tutor</a:t>
            </a:r>
            <a:endParaRPr lang="en-US" dirty="0">
              <a:latin typeface="+mj-lt"/>
            </a:endParaRPr>
          </a:p>
          <a:p>
            <a:r>
              <a:rPr lang="en-US" dirty="0" smtClean="0">
                <a:latin typeface="+mj-lt"/>
              </a:rPr>
              <a:t>Motivator </a:t>
            </a:r>
            <a:endParaRPr lang="en-US" dirty="0">
              <a:latin typeface="+mj-lt"/>
            </a:endParaRPr>
          </a:p>
          <a:p>
            <a:r>
              <a:rPr lang="en-US" dirty="0">
                <a:latin typeface="+mj-lt"/>
              </a:rPr>
              <a:t>Facilitator </a:t>
            </a:r>
            <a:endParaRPr lang="en-US" dirty="0" smtClean="0">
              <a:latin typeface="+mj-lt"/>
            </a:endParaRPr>
          </a:p>
          <a:p>
            <a:pPr marL="0" indent="0">
              <a:buNone/>
            </a:pPr>
            <a:r>
              <a:rPr lang="en-US" sz="2200" i="1" dirty="0" smtClean="0">
                <a:latin typeface="+mj-lt"/>
              </a:rPr>
              <a:t>(</a:t>
            </a:r>
            <a:r>
              <a:rPr lang="en-US" sz="2200" i="1" dirty="0" err="1">
                <a:latin typeface="+mj-lt"/>
              </a:rPr>
              <a:t>Hyvönen</a:t>
            </a:r>
            <a:r>
              <a:rPr lang="en-US" sz="2200" i="1" dirty="0">
                <a:latin typeface="+mj-lt"/>
              </a:rPr>
              <a:t>, 2008) </a:t>
            </a:r>
          </a:p>
        </p:txBody>
      </p:sp>
      <p:sp>
        <p:nvSpPr>
          <p:cNvPr id="4" name="Content Placeholder 3"/>
          <p:cNvSpPr>
            <a:spLocks noGrp="1"/>
          </p:cNvSpPr>
          <p:nvPr>
            <p:ph sz="half" idx="2"/>
          </p:nvPr>
        </p:nvSpPr>
        <p:spPr/>
        <p:txBody>
          <a:bodyPr>
            <a:normAutofit lnSpcReduction="10000"/>
          </a:bodyPr>
          <a:lstStyle/>
          <a:p>
            <a:r>
              <a:rPr lang="en-US" dirty="0" smtClean="0">
                <a:latin typeface="+mj-lt"/>
              </a:rPr>
              <a:t>Learner</a:t>
            </a:r>
            <a:endParaRPr lang="en-US" dirty="0">
              <a:latin typeface="+mj-lt"/>
            </a:endParaRPr>
          </a:p>
          <a:p>
            <a:r>
              <a:rPr lang="en-US" dirty="0" smtClean="0">
                <a:latin typeface="+mj-lt"/>
              </a:rPr>
              <a:t>Follower</a:t>
            </a:r>
          </a:p>
          <a:p>
            <a:r>
              <a:rPr lang="en-US" dirty="0" smtClean="0">
                <a:latin typeface="+mj-lt"/>
              </a:rPr>
              <a:t>Observer</a:t>
            </a:r>
            <a:endParaRPr lang="en-US" dirty="0">
              <a:latin typeface="+mj-lt"/>
            </a:endParaRPr>
          </a:p>
          <a:p>
            <a:r>
              <a:rPr lang="en-US" dirty="0" smtClean="0">
                <a:latin typeface="+mj-lt"/>
              </a:rPr>
              <a:t>Listener</a:t>
            </a:r>
          </a:p>
          <a:p>
            <a:r>
              <a:rPr lang="en-US" dirty="0" smtClean="0">
                <a:latin typeface="+mj-lt"/>
              </a:rPr>
              <a:t>Co</a:t>
            </a:r>
            <a:r>
              <a:rPr lang="en-US" dirty="0">
                <a:latin typeface="+mj-lt"/>
              </a:rPr>
              <a:t>-player</a:t>
            </a:r>
            <a:r>
              <a:rPr lang="en-GB" dirty="0">
                <a:latin typeface="+mj-lt"/>
              </a:rPr>
              <a:t> </a:t>
            </a:r>
            <a:endParaRPr lang="en-GB" dirty="0" smtClean="0">
              <a:latin typeface="+mj-lt"/>
            </a:endParaRPr>
          </a:p>
          <a:p>
            <a:r>
              <a:rPr lang="en-US" dirty="0" smtClean="0">
                <a:latin typeface="+mj-lt"/>
              </a:rPr>
              <a:t>‘Meddler </a:t>
            </a:r>
            <a:r>
              <a:rPr lang="en-US" dirty="0">
                <a:latin typeface="+mj-lt"/>
              </a:rPr>
              <a:t>in the middle’ </a:t>
            </a:r>
            <a:endParaRPr lang="en-US" dirty="0" smtClean="0">
              <a:latin typeface="+mj-lt"/>
            </a:endParaRPr>
          </a:p>
          <a:p>
            <a:pPr marL="0" indent="0">
              <a:buNone/>
            </a:pPr>
            <a:r>
              <a:rPr lang="en-US" sz="2000" i="1" dirty="0" smtClean="0">
                <a:latin typeface="+mj-lt"/>
              </a:rPr>
              <a:t>(</a:t>
            </a:r>
            <a:r>
              <a:rPr lang="en-US" sz="2000" i="1" dirty="0" err="1">
                <a:latin typeface="+mj-lt"/>
              </a:rPr>
              <a:t>McWilliam</a:t>
            </a:r>
            <a:r>
              <a:rPr lang="en-US" sz="2000" i="1" dirty="0">
                <a:latin typeface="+mj-lt"/>
              </a:rPr>
              <a:t>, 2008) </a:t>
            </a:r>
          </a:p>
          <a:p>
            <a:r>
              <a:rPr lang="en-US" dirty="0" smtClean="0">
                <a:latin typeface="+mj-lt"/>
              </a:rPr>
              <a:t>Provocateur </a:t>
            </a:r>
          </a:p>
          <a:p>
            <a:pPr marL="0" indent="0">
              <a:buNone/>
            </a:pPr>
            <a:r>
              <a:rPr lang="en-US" sz="2000" i="1" dirty="0" smtClean="0">
                <a:latin typeface="+mj-lt"/>
              </a:rPr>
              <a:t>(</a:t>
            </a:r>
            <a:r>
              <a:rPr lang="en-US" sz="2000" i="1" dirty="0">
                <a:latin typeface="+mj-lt"/>
              </a:rPr>
              <a:t>Bancroft et al</a:t>
            </a:r>
            <a:r>
              <a:rPr lang="en-US" sz="2000" i="1" dirty="0" smtClean="0">
                <a:latin typeface="+mj-lt"/>
              </a:rPr>
              <a:t>.,</a:t>
            </a:r>
            <a:r>
              <a:rPr lang="en-US" sz="2000" i="1" dirty="0">
                <a:latin typeface="+mj-lt"/>
              </a:rPr>
              <a:t>2008 and Craft et al</a:t>
            </a:r>
            <a:r>
              <a:rPr lang="en-US" sz="2000" i="1" dirty="0" smtClean="0">
                <a:latin typeface="+mj-lt"/>
              </a:rPr>
              <a:t>.,</a:t>
            </a:r>
            <a:r>
              <a:rPr lang="en-US" sz="2000" i="1" dirty="0">
                <a:latin typeface="+mj-lt"/>
              </a:rPr>
              <a:t>2012)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1417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50"/>
                </a:solidFill>
              </a:rPr>
              <a:t>Scaffolding techniques</a:t>
            </a:r>
            <a:endParaRPr lang="en-US" b="1" dirty="0">
              <a:solidFill>
                <a:srgbClr val="00B050"/>
              </a:solidFill>
            </a:endParaRPr>
          </a:p>
        </p:txBody>
      </p:sp>
      <p:sp>
        <p:nvSpPr>
          <p:cNvPr id="3" name="Content Placeholder 2"/>
          <p:cNvSpPr>
            <a:spLocks noGrp="1"/>
          </p:cNvSpPr>
          <p:nvPr>
            <p:ph idx="1"/>
          </p:nvPr>
        </p:nvSpPr>
        <p:spPr>
          <a:xfrm>
            <a:off x="457200" y="1772817"/>
            <a:ext cx="8219256" cy="4320479"/>
          </a:xfrm>
        </p:spPr>
        <p:txBody>
          <a:bodyPr>
            <a:normAutofit/>
          </a:bodyPr>
          <a:lstStyle/>
          <a:p>
            <a:r>
              <a:rPr lang="en-US" sz="1900" dirty="0">
                <a:solidFill>
                  <a:srgbClr val="FF0000"/>
                </a:solidFill>
                <a:latin typeface="+mj-lt"/>
              </a:rPr>
              <a:t>Delaying instruction </a:t>
            </a:r>
            <a:r>
              <a:rPr lang="en-US" sz="1900" dirty="0">
                <a:latin typeface="+mj-lt"/>
              </a:rPr>
              <a:t>until the learner has had a chance to investigate and inquire on their own or with others </a:t>
            </a:r>
            <a:r>
              <a:rPr lang="en-US" sz="1900" dirty="0" smtClean="0">
                <a:latin typeface="+mj-lt"/>
              </a:rPr>
              <a:t>to </a:t>
            </a:r>
            <a:r>
              <a:rPr lang="en-US" sz="1900" dirty="0">
                <a:latin typeface="+mj-lt"/>
              </a:rPr>
              <a:t>promote innovation and </a:t>
            </a:r>
            <a:r>
              <a:rPr lang="en-US" sz="1900" dirty="0" smtClean="0">
                <a:latin typeface="+mj-lt"/>
              </a:rPr>
              <a:t>discovery.</a:t>
            </a:r>
          </a:p>
          <a:p>
            <a:pPr lvl="0"/>
            <a:r>
              <a:rPr lang="en-US" sz="1900" dirty="0">
                <a:solidFill>
                  <a:srgbClr val="FF0000"/>
                </a:solidFill>
                <a:latin typeface="+mj-lt"/>
              </a:rPr>
              <a:t>S</a:t>
            </a:r>
            <a:r>
              <a:rPr lang="en-US" sz="1900" dirty="0" smtClean="0">
                <a:solidFill>
                  <a:srgbClr val="FF0000"/>
                </a:solidFill>
                <a:latin typeface="+mj-lt"/>
              </a:rPr>
              <a:t>topping </a:t>
            </a:r>
            <a:r>
              <a:rPr lang="en-US" sz="1900" dirty="0">
                <a:solidFill>
                  <a:srgbClr val="FF0000"/>
                </a:solidFill>
                <a:latin typeface="+mj-lt"/>
              </a:rPr>
              <a:t>and </a:t>
            </a:r>
            <a:r>
              <a:rPr lang="en-US" sz="1900" dirty="0" smtClean="0">
                <a:solidFill>
                  <a:srgbClr val="FF0000"/>
                </a:solidFill>
                <a:latin typeface="+mj-lt"/>
              </a:rPr>
              <a:t>closely observing </a:t>
            </a:r>
            <a:r>
              <a:rPr lang="en-US" sz="1900" dirty="0" smtClean="0">
                <a:latin typeface="+mj-lt"/>
              </a:rPr>
              <a:t>children, enabling them to make decisions, </a:t>
            </a:r>
            <a:r>
              <a:rPr lang="en-US" sz="1900" dirty="0" err="1" smtClean="0">
                <a:latin typeface="+mj-lt"/>
              </a:rPr>
              <a:t>utilising</a:t>
            </a:r>
            <a:r>
              <a:rPr lang="en-US" sz="1900" dirty="0" smtClean="0">
                <a:latin typeface="+mj-lt"/>
              </a:rPr>
              <a:t> </a:t>
            </a:r>
            <a:r>
              <a:rPr lang="en-US" sz="1900" dirty="0">
                <a:latin typeface="+mj-lt"/>
              </a:rPr>
              <a:t>the time and space </a:t>
            </a:r>
            <a:r>
              <a:rPr lang="en-US" sz="1900" dirty="0" smtClean="0">
                <a:latin typeface="+mj-lt"/>
              </a:rPr>
              <a:t>available to </a:t>
            </a:r>
            <a:r>
              <a:rPr lang="en-US" sz="1900" dirty="0">
                <a:latin typeface="+mj-lt"/>
              </a:rPr>
              <a:t>explore and </a:t>
            </a:r>
            <a:r>
              <a:rPr lang="en-US" sz="1900" dirty="0" smtClean="0">
                <a:latin typeface="+mj-lt"/>
              </a:rPr>
              <a:t>experiment.</a:t>
            </a:r>
          </a:p>
          <a:p>
            <a:pPr lvl="0"/>
            <a:r>
              <a:rPr lang="en-US" sz="1900" dirty="0">
                <a:solidFill>
                  <a:srgbClr val="FF0000"/>
                </a:solidFill>
                <a:latin typeface="+mj-lt"/>
              </a:rPr>
              <a:t>Varied levels of intervention and </a:t>
            </a:r>
            <a:r>
              <a:rPr lang="en-US" sz="1900" dirty="0" smtClean="0">
                <a:solidFill>
                  <a:srgbClr val="FF0000"/>
                </a:solidFill>
                <a:latin typeface="+mj-lt"/>
              </a:rPr>
              <a:t>collaboration </a:t>
            </a:r>
            <a:r>
              <a:rPr lang="en-US" sz="1900" dirty="0" smtClean="0">
                <a:latin typeface="+mj-lt"/>
              </a:rPr>
              <a:t>- </a:t>
            </a:r>
            <a:r>
              <a:rPr lang="en-US" sz="1900" dirty="0">
                <a:latin typeface="+mj-lt"/>
              </a:rPr>
              <a:t>p</a:t>
            </a:r>
            <a:r>
              <a:rPr lang="en-US" sz="1900" dirty="0" smtClean="0">
                <a:latin typeface="+mj-lt"/>
              </a:rPr>
              <a:t>rofessional restraint, </a:t>
            </a:r>
            <a:r>
              <a:rPr lang="en-US" sz="1900" dirty="0">
                <a:latin typeface="+mj-lt"/>
              </a:rPr>
              <a:t>s</a:t>
            </a:r>
            <a:r>
              <a:rPr lang="en-US" sz="1900" dirty="0" smtClean="0">
                <a:latin typeface="+mj-lt"/>
              </a:rPr>
              <a:t>tepping back,  ‘Meddling in the middle’. </a:t>
            </a:r>
          </a:p>
          <a:p>
            <a:pPr lvl="0"/>
            <a:r>
              <a:rPr lang="en-US" sz="1900" dirty="0" smtClean="0">
                <a:solidFill>
                  <a:srgbClr val="FF0000"/>
                </a:solidFill>
                <a:latin typeface="+mj-lt"/>
              </a:rPr>
              <a:t>Modelling  </a:t>
            </a:r>
            <a:r>
              <a:rPr lang="en-US" sz="1900" dirty="0" smtClean="0">
                <a:latin typeface="+mj-lt"/>
              </a:rPr>
              <a:t>through talk and actions for example,</a:t>
            </a:r>
            <a:r>
              <a:rPr lang="en-US" sz="1900" i="1" dirty="0" smtClean="0">
                <a:latin typeface="+mj-lt"/>
              </a:rPr>
              <a:t> attitudes </a:t>
            </a:r>
            <a:r>
              <a:rPr lang="en-US" sz="1900" dirty="0" smtClean="0">
                <a:latin typeface="+mj-lt"/>
              </a:rPr>
              <a:t>such as curiosity, willingness to make mistakes or inquiry </a:t>
            </a:r>
            <a:r>
              <a:rPr lang="en-US" sz="1900" i="1" dirty="0" smtClean="0">
                <a:latin typeface="+mj-lt"/>
              </a:rPr>
              <a:t>processes</a:t>
            </a:r>
            <a:r>
              <a:rPr lang="en-US" sz="1900" dirty="0" smtClean="0">
                <a:latin typeface="+mj-lt"/>
              </a:rPr>
              <a:t> such as questioning, reflecting on observations and ideas.</a:t>
            </a:r>
          </a:p>
          <a:p>
            <a:pPr lvl="0"/>
            <a:r>
              <a:rPr lang="en-US" sz="1900" dirty="0" smtClean="0">
                <a:solidFill>
                  <a:srgbClr val="FF0000"/>
                </a:solidFill>
                <a:latin typeface="+mj-lt"/>
              </a:rPr>
              <a:t>Questioning</a:t>
            </a:r>
            <a:r>
              <a:rPr lang="en-US" sz="1900" dirty="0" smtClean="0">
                <a:solidFill>
                  <a:schemeClr val="tx2">
                    <a:lumMod val="75000"/>
                  </a:schemeClr>
                </a:solidFill>
                <a:latin typeface="+mj-lt"/>
              </a:rPr>
              <a:t> – </a:t>
            </a:r>
            <a:r>
              <a:rPr lang="en-US" sz="1900" dirty="0" smtClean="0">
                <a:latin typeface="+mj-lt"/>
              </a:rPr>
              <a:t>encouraging children to make explicit and reflect on their ideas and strategies.</a:t>
            </a:r>
          </a:p>
          <a:p>
            <a:pPr lvl="0"/>
            <a:r>
              <a:rPr lang="en-US" sz="1900" dirty="0" smtClean="0">
                <a:solidFill>
                  <a:srgbClr val="FF0000"/>
                </a:solidFill>
                <a:latin typeface="+mj-lt"/>
              </a:rPr>
              <a:t>Structuring learning environment </a:t>
            </a:r>
            <a:r>
              <a:rPr lang="en-US" sz="1900" dirty="0" smtClean="0">
                <a:solidFill>
                  <a:srgbClr val="000000"/>
                </a:solidFill>
                <a:latin typeface="+mj-lt"/>
              </a:rPr>
              <a:t>– range of resources, space and time for play and exploration, supporting collaboration.</a:t>
            </a:r>
            <a:endParaRPr lang="en-GB" sz="1900" dirty="0">
              <a:solidFill>
                <a:srgbClr val="000000"/>
              </a:solidFill>
              <a:latin typeface="+mj-lt"/>
            </a:endParaRPr>
          </a:p>
          <a:p>
            <a:endParaRPr lang="en-US" dirty="0"/>
          </a:p>
        </p:txBody>
      </p:sp>
    </p:spTree>
    <p:extLst>
      <p:ext uri="{BB962C8B-B14F-4D97-AF65-F5344CB8AC3E}">
        <p14:creationId xmlns:p14="http://schemas.microsoft.com/office/powerpoint/2010/main" val="828407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6131024" cy="1714202"/>
          </a:xfrm>
        </p:spPr>
        <p:txBody>
          <a:bodyPr>
            <a:normAutofit/>
          </a:bodyPr>
          <a:lstStyle/>
          <a:p>
            <a:r>
              <a:rPr lang="en-US" sz="3600" b="1" dirty="0" smtClean="0">
                <a:solidFill>
                  <a:srgbClr val="00B050"/>
                </a:solidFill>
              </a:rPr>
              <a:t>Sharing responses</a:t>
            </a:r>
            <a:br>
              <a:rPr lang="en-US" sz="3600" b="1" dirty="0" smtClean="0">
                <a:solidFill>
                  <a:srgbClr val="00B050"/>
                </a:solidFill>
              </a:rPr>
            </a:br>
            <a:r>
              <a:rPr lang="en-US" sz="3600" b="1" dirty="0" smtClean="0">
                <a:solidFill>
                  <a:srgbClr val="00B050"/>
                </a:solidFill>
              </a:rPr>
              <a:t> </a:t>
            </a:r>
            <a:r>
              <a:rPr lang="en-US" sz="3600" b="1" dirty="0">
                <a:solidFill>
                  <a:srgbClr val="00B050"/>
                </a:solidFill>
              </a:rPr>
              <a:t>I</a:t>
            </a:r>
            <a:r>
              <a:rPr lang="en-US" sz="3600" b="1" dirty="0" smtClean="0">
                <a:solidFill>
                  <a:srgbClr val="00B050"/>
                </a:solidFill>
              </a:rPr>
              <a:t>mplications for planning?</a:t>
            </a:r>
            <a:br>
              <a:rPr lang="en-US" sz="3600" b="1" dirty="0" smtClean="0">
                <a:solidFill>
                  <a:srgbClr val="00B050"/>
                </a:solidFill>
              </a:rPr>
            </a:br>
            <a:r>
              <a:rPr lang="en-US" sz="1800" b="1" dirty="0" smtClean="0">
                <a:solidFill>
                  <a:srgbClr val="00B050"/>
                </a:solidFill>
              </a:rPr>
              <a:t>(linked to Pedagogical Model from </a:t>
            </a:r>
            <a:r>
              <a:rPr lang="en-US" sz="1800" b="1" dirty="0" err="1" smtClean="0">
                <a:solidFill>
                  <a:srgbClr val="00B050"/>
                </a:solidFill>
              </a:rPr>
              <a:t>Siraj</a:t>
            </a:r>
            <a:r>
              <a:rPr lang="en-US" sz="1800" b="1" dirty="0" smtClean="0">
                <a:solidFill>
                  <a:srgbClr val="00B050"/>
                </a:solidFill>
              </a:rPr>
              <a:t>-Blatchford et al.  2002)</a:t>
            </a:r>
            <a:endParaRPr lang="en-US" sz="1800" b="1" dirty="0">
              <a:solidFill>
                <a:srgbClr val="00B050"/>
              </a:solidFill>
            </a:endParaRPr>
          </a:p>
        </p:txBody>
      </p:sp>
      <p:pic>
        <p:nvPicPr>
          <p:cNvPr id="6" name="Content Placeholder 5" descr="Screen shot 2012-09-04 at 18.40.15.png"/>
          <p:cNvPicPr>
            <a:picLocks noGrp="1" noChangeAspect="1"/>
          </p:cNvPicPr>
          <p:nvPr>
            <p:ph idx="1"/>
          </p:nvPr>
        </p:nvPicPr>
        <p:blipFill>
          <a:blip r:embed="rId3"/>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33772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95536" y="1745307"/>
            <a:ext cx="8424936" cy="420397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a:lnSpc>
                <a:spcPts val="3200"/>
              </a:lnSpc>
              <a:spcAft>
                <a:spcPts val="0"/>
              </a:spcAft>
              <a:buClr>
                <a:srgbClr val="0070C0"/>
              </a:buClr>
              <a:buFont typeface="Arial" panose="020B0604020202020204" pitchFamily="34" charset="0"/>
              <a:buChar char="•"/>
            </a:pPr>
            <a:r>
              <a:rPr lang="en-US" sz="2400" kern="0" dirty="0" smtClean="0">
                <a:effectLst/>
                <a:latin typeface="+mj-lt"/>
              </a:rPr>
              <a:t>Different roles of the teacher influence children’s agency and learning differently.</a:t>
            </a:r>
          </a:p>
          <a:p>
            <a:pPr lvl="0">
              <a:lnSpc>
                <a:spcPts val="3200"/>
              </a:lnSpc>
              <a:spcAft>
                <a:spcPts val="0"/>
              </a:spcAft>
              <a:buClr>
                <a:srgbClr val="0070C0"/>
              </a:buClr>
              <a:buFont typeface="Arial" panose="020B0604020202020204" pitchFamily="34" charset="0"/>
              <a:buChar char="•"/>
            </a:pPr>
            <a:r>
              <a:rPr lang="en-GB" sz="2400" dirty="0" smtClean="0">
                <a:effectLst/>
                <a:latin typeface="+mj-lt"/>
                <a:ea typeface="Arial" charset="0"/>
                <a:cs typeface="Arial" charset="0"/>
              </a:rPr>
              <a:t>Balancing </a:t>
            </a:r>
            <a:r>
              <a:rPr lang="en-GB" sz="2400" dirty="0">
                <a:effectLst/>
                <a:latin typeface="+mj-lt"/>
                <a:ea typeface="Arial" charset="0"/>
                <a:cs typeface="Arial" charset="0"/>
              </a:rPr>
              <a:t>intervention and collaboration with </a:t>
            </a:r>
            <a:r>
              <a:rPr lang="en-GB" sz="2400" dirty="0" smtClean="0">
                <a:effectLst/>
                <a:latin typeface="+mj-lt"/>
                <a:ea typeface="Arial" charset="0"/>
                <a:cs typeface="Arial" charset="0"/>
              </a:rPr>
              <a:t>children can lead to fostering creativity.</a:t>
            </a:r>
            <a:endParaRPr lang="en-GB" sz="2400" dirty="0">
              <a:effectLst/>
              <a:latin typeface="+mj-lt"/>
              <a:ea typeface="Arial" charset="0"/>
              <a:cs typeface="Arial" charset="0"/>
            </a:endParaRPr>
          </a:p>
          <a:p>
            <a:pPr lvl="0">
              <a:lnSpc>
                <a:spcPts val="3200"/>
              </a:lnSpc>
              <a:spcAft>
                <a:spcPts val="0"/>
              </a:spcAft>
              <a:buClr>
                <a:srgbClr val="0070C0"/>
              </a:buClr>
              <a:buFont typeface="Arial" panose="020B0604020202020204" pitchFamily="34" charset="0"/>
              <a:buChar char="•"/>
            </a:pPr>
            <a:r>
              <a:rPr lang="en-US" sz="2400" dirty="0" smtClean="0">
                <a:effectLst/>
                <a:latin typeface="+mj-lt"/>
                <a:ea typeface="Arial" charset="0"/>
                <a:cs typeface="Arial" charset="0"/>
              </a:rPr>
              <a:t>Creating </a:t>
            </a:r>
            <a:r>
              <a:rPr lang="en-US" sz="2400" dirty="0">
                <a:effectLst/>
                <a:latin typeface="+mj-lt"/>
                <a:ea typeface="Arial" charset="0"/>
                <a:cs typeface="Arial" charset="0"/>
              </a:rPr>
              <a:t>and maintaining a learning environment that increases opportunities to foster children’s </a:t>
            </a:r>
            <a:r>
              <a:rPr lang="en-US" sz="2400" dirty="0" smtClean="0">
                <a:effectLst/>
                <a:latin typeface="+mj-lt"/>
                <a:ea typeface="Arial" charset="0"/>
                <a:cs typeface="Arial" charset="0"/>
              </a:rPr>
              <a:t>agency is crucial.</a:t>
            </a:r>
            <a:endParaRPr lang="en-GB" sz="2400" dirty="0">
              <a:effectLst/>
              <a:latin typeface="+mj-lt"/>
              <a:ea typeface="Arial" charset="0"/>
              <a:cs typeface="Arial" charset="0"/>
            </a:endParaRPr>
          </a:p>
          <a:p>
            <a:pPr>
              <a:lnSpc>
                <a:spcPts val="3200"/>
              </a:lnSpc>
              <a:spcAft>
                <a:spcPts val="0"/>
              </a:spcAft>
              <a:buClr>
                <a:srgbClr val="0070C0"/>
              </a:buClr>
              <a:buFont typeface="Arial" panose="020B0604020202020204" pitchFamily="34" charset="0"/>
              <a:buChar char="•"/>
            </a:pPr>
            <a:r>
              <a:rPr lang="en-US" sz="2400" kern="0" dirty="0" smtClean="0">
                <a:effectLst/>
                <a:latin typeface="+mj-lt"/>
              </a:rPr>
              <a:t>Varied scaffolding techniques provide greater opportunities for children’s agency, creativity and inquiry-based learning.</a:t>
            </a:r>
            <a:endParaRPr lang="en-GB" sz="2400" kern="0" dirty="0" smtClean="0">
              <a:effectLst/>
              <a:latin typeface="+mj-lt"/>
            </a:endParaRPr>
          </a:p>
        </p:txBody>
      </p:sp>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n-US" dirty="0">
                <a:solidFill>
                  <a:srgbClr val="00B050"/>
                </a:solidFill>
                <a:effectLst/>
              </a:rPr>
              <a:t>Take-Home Messages </a:t>
            </a:r>
            <a:endParaRPr lang="en-GB" dirty="0">
              <a:solidFill>
                <a:srgbClr val="00B050"/>
              </a:solidFill>
              <a:effectLst/>
            </a:endParaRPr>
          </a:p>
        </p:txBody>
      </p:sp>
    </p:spTree>
    <p:extLst>
      <p:ext uri="{BB962C8B-B14F-4D97-AF65-F5344CB8AC3E}">
        <p14:creationId xmlns:p14="http://schemas.microsoft.com/office/powerpoint/2010/main" val="21104344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Reflections</a:t>
            </a:r>
            <a:endParaRPr lang="nl-BE" sz="36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lnSpcReduction="10000"/>
          </a:bodyPr>
          <a:lstStyle/>
          <a:p>
            <a:r>
              <a:rPr lang="nl-BE" sz="2400" dirty="0" smtClean="0">
                <a:latin typeface="+mj-lt"/>
              </a:rPr>
              <a:t>Look back at your original post its as a group – anything you might add? Add in any additional comments or issues in another colour (pen/post it).</a:t>
            </a:r>
          </a:p>
          <a:p>
            <a:pPr lvl="0"/>
            <a:r>
              <a:rPr lang="en-US" sz="2400" dirty="0">
                <a:latin typeface="+mj-lt"/>
              </a:rPr>
              <a:t>In what ways did the different activities in this module help you rethink your role as teacher in the early years science classroom?</a:t>
            </a:r>
            <a:endParaRPr lang="el-GR" sz="2400" dirty="0">
              <a:latin typeface="+mj-lt"/>
            </a:endParaRPr>
          </a:p>
          <a:p>
            <a:r>
              <a:rPr lang="nl-BE" sz="2400" dirty="0" smtClean="0">
                <a:latin typeface="+mj-lt"/>
              </a:rPr>
              <a:t>In what ways did they help you to reflect on ways of promoting creativity in early years science education? </a:t>
            </a:r>
          </a:p>
          <a:p>
            <a:pPr lvl="0"/>
            <a:r>
              <a:rPr lang="en-US" sz="2400" dirty="0">
                <a:latin typeface="+mj-lt"/>
              </a:rPr>
              <a:t>What impact do you expect this module to have on your future activities?</a:t>
            </a:r>
            <a:endParaRPr lang="el-GR" sz="2400" dirty="0">
              <a:latin typeface="+mj-lt"/>
            </a:endParaRPr>
          </a:p>
          <a:p>
            <a:r>
              <a:rPr lang="en-US" sz="2400" dirty="0" smtClean="0">
                <a:latin typeface="+mj-lt"/>
              </a:rPr>
              <a:t>How far have the aims of the module been met?</a:t>
            </a:r>
            <a:endParaRPr lang="nl-BE" sz="2400" dirty="0" smtClean="0">
              <a:latin typeface="+mj-lt"/>
            </a:endParaRPr>
          </a:p>
          <a:p>
            <a:endParaRPr lang="nl-BE" sz="2400" dirty="0" smtClean="0">
              <a:latin typeface="+mj-lt"/>
            </a:endParaRPr>
          </a:p>
        </p:txBody>
      </p:sp>
    </p:spTree>
    <p:extLst>
      <p:ext uri="{BB962C8B-B14F-4D97-AF65-F5344CB8AC3E}">
        <p14:creationId xmlns:p14="http://schemas.microsoft.com/office/powerpoint/2010/main" val="137424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476672"/>
            <a:ext cx="5061248" cy="1008112"/>
          </a:xfrm>
        </p:spPr>
        <p:txBody>
          <a:bodyPr>
            <a:normAutofit fontScale="90000"/>
          </a:bodyPr>
          <a:lstStyle/>
          <a:p>
            <a:r>
              <a:rPr lang="en-US" b="1" dirty="0" smtClean="0">
                <a:solidFill>
                  <a:srgbClr val="00B050"/>
                </a:solidFill>
              </a:rPr>
              <a:t>Definition of creativity in early science</a:t>
            </a:r>
            <a:endParaRPr lang="en-US" b="1" dirty="0">
              <a:solidFill>
                <a:srgbClr val="00B050"/>
              </a:solidFill>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91945871"/>
              </p:ext>
            </p:extLst>
          </p:nvPr>
        </p:nvGraphicFramePr>
        <p:xfrm>
          <a:off x="467544" y="1988841"/>
          <a:ext cx="8358489" cy="4104455"/>
        </p:xfrm>
        <a:graphic>
          <a:graphicData uri="http://schemas.openxmlformats.org/presentationml/2006/ole">
            <mc:AlternateContent xmlns:mc="http://schemas.openxmlformats.org/markup-compatibility/2006">
              <mc:Choice xmlns:v="urn:schemas-microsoft-com:vml" Requires="v">
                <p:oleObj spid="_x0000_s2308" name="Document" r:id="rId4" imgW="3111385" imgH="1701737" progId="Word.Document.12">
                  <p:embed/>
                </p:oleObj>
              </mc:Choice>
              <mc:Fallback>
                <p:oleObj name="Document" r:id="rId4" imgW="3111385" imgH="170173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988841"/>
                        <a:ext cx="8358489" cy="4104455"/>
                      </a:xfrm>
                      <a:prstGeom prst="rect">
                        <a:avLst/>
                      </a:prstGeom>
                      <a:noFill/>
                      <a:ln>
                        <a:noFill/>
                      </a:ln>
                    </p:spPr>
                  </p:pic>
                </p:oleObj>
              </mc:Fallback>
            </mc:AlternateContent>
          </a:graphicData>
        </a:graphic>
      </p:graphicFrame>
      <p:sp>
        <p:nvSpPr>
          <p:cNvPr id="5" name="TextBox 4"/>
          <p:cNvSpPr txBox="1"/>
          <p:nvPr/>
        </p:nvSpPr>
        <p:spPr>
          <a:xfrm>
            <a:off x="467544" y="5723964"/>
            <a:ext cx="8352928" cy="369332"/>
          </a:xfrm>
          <a:prstGeom prst="rect">
            <a:avLst/>
          </a:prstGeom>
          <a:noFill/>
        </p:spPr>
        <p:txBody>
          <a:bodyPr wrap="square" rtlCol="0">
            <a:spAutoFit/>
          </a:bodyPr>
          <a:lstStyle/>
          <a:p>
            <a:pPr algn="ctr"/>
            <a:r>
              <a:rPr lang="nl-BE" dirty="0"/>
              <a:t>Creative Little </a:t>
            </a:r>
            <a:r>
              <a:rPr lang="nl-BE" dirty="0" smtClean="0"/>
              <a:t>Scientists</a:t>
            </a:r>
            <a:r>
              <a:rPr lang="nl-BE" dirty="0"/>
              <a:t> </a:t>
            </a:r>
            <a:r>
              <a:rPr lang="nl-BE" dirty="0" smtClean="0"/>
              <a:t>(2014)</a:t>
            </a:r>
            <a:endParaRPr lang="nl-BE" dirty="0"/>
          </a:p>
        </p:txBody>
      </p:sp>
    </p:spTree>
    <p:extLst>
      <p:ext uri="{BB962C8B-B14F-4D97-AF65-F5344CB8AC3E}">
        <p14:creationId xmlns:p14="http://schemas.microsoft.com/office/powerpoint/2010/main" val="1365701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Further information</a:t>
            </a:r>
            <a:endParaRPr lang="en-US"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a:t>
            </a:r>
            <a:r>
              <a:rPr lang="en-US" sz="3100" b="1" dirty="0" smtClean="0">
                <a:solidFill>
                  <a:srgbClr val="FF0000"/>
                </a:solidFill>
                <a:latin typeface="+mj-lt"/>
              </a:rPr>
              <a:t>Science Education </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58491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5336"/>
          </a:xfrm>
        </p:spPr>
        <p:txBody>
          <a:bodyPr/>
          <a:lstStyle/>
          <a:p>
            <a:pPr algn="ctr"/>
            <a:r>
              <a:rPr lang="nl-BE" b="1" dirty="0" smtClean="0">
                <a:solidFill>
                  <a:srgbClr val="00B050"/>
                </a:solidFill>
              </a:rPr>
              <a:t>THANK YOU!</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636" y="1772816"/>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289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noChangeArrowheads="1"/>
          </p:cNvPicPr>
          <p:nvPr/>
        </p:nvPicPr>
        <p:blipFill>
          <a:blip r:embed="rId3">
            <a:extLst>
              <a:ext uri="{28A0092B-C50C-407E-A947-70E740481C1C}">
                <a14:useLocalDpi xmlns:a14="http://schemas.microsoft.com/office/drawing/2010/main" val="0"/>
              </a:ext>
            </a:extLst>
          </a:blip>
          <a:srcRect r="6248"/>
          <a:stretch>
            <a:fillRect/>
          </a:stretch>
        </p:blipFill>
        <p:spPr bwMode="auto">
          <a:xfrm>
            <a:off x="2771800" y="1268760"/>
            <a:ext cx="3227424" cy="27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7544" y="2924944"/>
            <a:ext cx="216024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smtClean="0"/>
              <a:t>Synergies</a:t>
            </a:r>
          </a:p>
          <a:p>
            <a:pPr algn="ctr"/>
            <a:r>
              <a:rPr lang="en-GB" sz="1400" dirty="0" smtClean="0"/>
              <a:t>Play </a:t>
            </a:r>
            <a:r>
              <a:rPr lang="en-GB" sz="1400" dirty="0"/>
              <a:t>and exploration</a:t>
            </a:r>
          </a:p>
          <a:p>
            <a:pPr algn="ctr"/>
            <a:r>
              <a:rPr lang="en-GB" sz="1400" dirty="0"/>
              <a:t>Motivation and affect</a:t>
            </a:r>
          </a:p>
          <a:p>
            <a:pPr algn="ctr"/>
            <a:r>
              <a:rPr lang="en-GB" sz="1400" dirty="0"/>
              <a:t>Dialogue and collaboration</a:t>
            </a:r>
          </a:p>
          <a:p>
            <a:pPr algn="ctr"/>
            <a:r>
              <a:rPr lang="en-GB" sz="1400" dirty="0"/>
              <a:t>Problem solving and agency</a:t>
            </a:r>
          </a:p>
          <a:p>
            <a:pPr algn="ctr"/>
            <a:r>
              <a:rPr lang="en-GB" sz="1400" dirty="0"/>
              <a:t>Questioning and curiosity</a:t>
            </a:r>
          </a:p>
          <a:p>
            <a:pPr algn="ctr"/>
            <a:r>
              <a:rPr lang="en-GB" sz="1400" dirty="0"/>
              <a:t>Reflection and reasoning</a:t>
            </a:r>
          </a:p>
          <a:p>
            <a:pPr algn="ctr"/>
            <a:r>
              <a:rPr lang="en-GB" sz="1400" dirty="0"/>
              <a:t>Teacher scaffolding and </a:t>
            </a:r>
            <a:r>
              <a:rPr lang="en-GB" sz="1400" dirty="0" smtClean="0"/>
              <a:t>involvement</a:t>
            </a:r>
            <a:endParaRPr lang="en-GB" sz="1400" dirty="0"/>
          </a:p>
          <a:p>
            <a:pPr algn="ctr"/>
            <a:r>
              <a:rPr lang="en-GB" sz="1400" dirty="0"/>
              <a:t>Assessment for learning</a:t>
            </a:r>
          </a:p>
        </p:txBody>
      </p:sp>
      <p:sp>
        <p:nvSpPr>
          <p:cNvPr id="6" name="TextBox 5"/>
          <p:cNvSpPr txBox="1"/>
          <p:nvPr/>
        </p:nvSpPr>
        <p:spPr>
          <a:xfrm>
            <a:off x="5940152" y="476672"/>
            <a:ext cx="2448272" cy="2160240"/>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4"/>
          <a:stretch>
            <a:fillRect/>
          </a:stretch>
        </p:blipFill>
        <p:spPr>
          <a:xfrm>
            <a:off x="5868144" y="404664"/>
            <a:ext cx="2184335" cy="2376264"/>
          </a:xfrm>
          <a:prstGeom prst="rect">
            <a:avLst/>
          </a:prstGeom>
        </p:spPr>
      </p:pic>
      <p:sp>
        <p:nvSpPr>
          <p:cNvPr id="8" name="TextBox 7"/>
          <p:cNvSpPr txBox="1"/>
          <p:nvPr/>
        </p:nvSpPr>
        <p:spPr>
          <a:xfrm>
            <a:off x="5940152" y="3140968"/>
            <a:ext cx="273630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Creative Dispositions</a:t>
            </a:r>
          </a:p>
          <a:p>
            <a:pPr algn="ctr"/>
            <a:r>
              <a:rPr lang="en-US" sz="1400" dirty="0" smtClean="0"/>
              <a:t>Sense </a:t>
            </a:r>
            <a:r>
              <a:rPr lang="en-US" sz="1400" dirty="0"/>
              <a:t>of initiative</a:t>
            </a:r>
          </a:p>
          <a:p>
            <a:pPr algn="ctr"/>
            <a:r>
              <a:rPr lang="en-US" sz="1400" dirty="0"/>
              <a:t>Motivation</a:t>
            </a:r>
          </a:p>
          <a:p>
            <a:pPr algn="ctr"/>
            <a:r>
              <a:rPr lang="en-US" sz="1400" dirty="0"/>
              <a:t>Ability to come up with something new</a:t>
            </a:r>
          </a:p>
          <a:p>
            <a:pPr algn="ctr"/>
            <a:r>
              <a:rPr lang="en-US" sz="1400" dirty="0"/>
              <a:t>Ability to </a:t>
            </a:r>
            <a:r>
              <a:rPr lang="en-US" sz="1400" dirty="0" smtClean="0"/>
              <a:t>make connections</a:t>
            </a:r>
            <a:endParaRPr lang="en-US" sz="1400" dirty="0"/>
          </a:p>
          <a:p>
            <a:pPr algn="ctr"/>
            <a:r>
              <a:rPr lang="en-US" sz="1400" dirty="0"/>
              <a:t>Imagination</a:t>
            </a:r>
          </a:p>
          <a:p>
            <a:pPr algn="ctr"/>
            <a:r>
              <a:rPr lang="en-US" sz="1400" dirty="0"/>
              <a:t>Curiosity</a:t>
            </a:r>
          </a:p>
          <a:p>
            <a:pPr algn="ctr"/>
            <a:r>
              <a:rPr lang="en-US" sz="1400" dirty="0"/>
              <a:t>Ability to work together</a:t>
            </a:r>
          </a:p>
          <a:p>
            <a:pPr algn="ctr"/>
            <a:r>
              <a:rPr lang="en-US" sz="1400" dirty="0"/>
              <a:t>Thinking skills</a:t>
            </a:r>
          </a:p>
        </p:txBody>
      </p:sp>
      <p:sp>
        <p:nvSpPr>
          <p:cNvPr id="9" name="TextBox 8"/>
          <p:cNvSpPr txBox="1"/>
          <p:nvPr/>
        </p:nvSpPr>
        <p:spPr>
          <a:xfrm>
            <a:off x="2843808" y="4293096"/>
            <a:ext cx="295232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Learning activities/Features of inquiry</a:t>
            </a:r>
            <a:endParaRPr lang="en-GB" sz="1400" b="1" dirty="0"/>
          </a:p>
          <a:p>
            <a:pPr algn="ctr"/>
            <a:r>
              <a:rPr lang="en-US" sz="1400" dirty="0"/>
              <a:t>questioning</a:t>
            </a:r>
            <a:endParaRPr lang="en-GB" sz="1400" dirty="0"/>
          </a:p>
          <a:p>
            <a:pPr algn="ctr"/>
            <a:r>
              <a:rPr lang="en-US" sz="1400" dirty="0"/>
              <a:t>designing or planning investigations</a:t>
            </a:r>
            <a:endParaRPr lang="en-GB" sz="1400" dirty="0"/>
          </a:p>
          <a:p>
            <a:pPr algn="ctr"/>
            <a:r>
              <a:rPr lang="en-US" sz="1400" dirty="0"/>
              <a:t>gathering </a:t>
            </a:r>
            <a:r>
              <a:rPr lang="en-US" sz="1400" dirty="0" smtClean="0"/>
              <a:t>evidence</a:t>
            </a:r>
          </a:p>
          <a:p>
            <a:pPr algn="ctr"/>
            <a:r>
              <a:rPr lang="en-US" sz="1400" dirty="0" smtClean="0"/>
              <a:t>making connections</a:t>
            </a:r>
          </a:p>
          <a:p>
            <a:pPr algn="ctr"/>
            <a:r>
              <a:rPr lang="en-US" sz="1400" dirty="0" smtClean="0"/>
              <a:t>explaining evidence</a:t>
            </a:r>
            <a:endParaRPr lang="en-GB" sz="1400" dirty="0" smtClean="0"/>
          </a:p>
          <a:p>
            <a:pPr algn="ctr"/>
            <a:r>
              <a:rPr lang="en-US" sz="1400" dirty="0" smtClean="0"/>
              <a:t>communicating explanations</a:t>
            </a:r>
            <a:endParaRPr lang="en-GB" sz="1400" dirty="0"/>
          </a:p>
        </p:txBody>
      </p:sp>
      <p:sp>
        <p:nvSpPr>
          <p:cNvPr id="10" name="TextBox 9"/>
          <p:cNvSpPr txBox="1"/>
          <p:nvPr/>
        </p:nvSpPr>
        <p:spPr>
          <a:xfrm>
            <a:off x="755576" y="332656"/>
            <a:ext cx="1944216"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t>Assessment</a:t>
            </a:r>
          </a:p>
          <a:p>
            <a:pPr algn="ctr"/>
            <a:r>
              <a:rPr lang="en-US" sz="1400" dirty="0" smtClean="0"/>
              <a:t>Strategy</a:t>
            </a:r>
          </a:p>
          <a:p>
            <a:pPr algn="ctr"/>
            <a:r>
              <a:rPr lang="en-US" sz="1400" dirty="0" smtClean="0"/>
              <a:t>Formative</a:t>
            </a:r>
          </a:p>
          <a:p>
            <a:pPr algn="ctr"/>
            <a:r>
              <a:rPr lang="en-US" sz="1400" dirty="0" smtClean="0"/>
              <a:t>Self assessment</a:t>
            </a:r>
          </a:p>
          <a:p>
            <a:pPr algn="ctr"/>
            <a:r>
              <a:rPr lang="en-US" sz="1400" dirty="0" smtClean="0"/>
              <a:t>Peer assessment </a:t>
            </a:r>
          </a:p>
          <a:p>
            <a:pPr algn="ctr"/>
            <a:r>
              <a:rPr lang="en-US" sz="1400" dirty="0" smtClean="0"/>
              <a:t>Ongoing</a:t>
            </a:r>
          </a:p>
          <a:p>
            <a:pPr algn="ctr"/>
            <a:r>
              <a:rPr lang="en-US" sz="1400" dirty="0" smtClean="0"/>
              <a:t>Summative</a:t>
            </a:r>
          </a:p>
          <a:p>
            <a:pPr algn="ctr"/>
            <a:r>
              <a:rPr lang="en-US" sz="1400" dirty="0" smtClean="0"/>
              <a:t>Focus on product or process</a:t>
            </a:r>
          </a:p>
        </p:txBody>
      </p:sp>
      <p:sp>
        <p:nvSpPr>
          <p:cNvPr id="11" name="Bent Arrow 10"/>
          <p:cNvSpPr/>
          <p:nvPr/>
        </p:nvSpPr>
        <p:spPr>
          <a:xfrm rot="3675268">
            <a:off x="3517083" y="1113154"/>
            <a:ext cx="813816" cy="1468223"/>
          </a:xfrm>
          <a:prstGeom prst="bentArrow">
            <a:avLst>
              <a:gd name="adj1" fmla="val 0"/>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Bent Arrow 11"/>
          <p:cNvSpPr/>
          <p:nvPr/>
        </p:nvSpPr>
        <p:spPr>
          <a:xfrm rot="12256923" flipV="1">
            <a:off x="5027395" y="3583471"/>
            <a:ext cx="525126" cy="576729"/>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ent Arrow 12"/>
          <p:cNvSpPr/>
          <p:nvPr/>
        </p:nvSpPr>
        <p:spPr>
          <a:xfrm rot="14293163">
            <a:off x="5449415" y="2483665"/>
            <a:ext cx="670669" cy="574193"/>
          </a:xfrm>
          <a:prstGeom prst="bentArrow">
            <a:avLst>
              <a:gd name="adj1" fmla="val 0"/>
              <a:gd name="adj2" fmla="val 25000"/>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9223701" flipH="1">
            <a:off x="3066752" y="3607938"/>
            <a:ext cx="943117" cy="576729"/>
          </a:xfrm>
          <a:prstGeom prst="bentArrow">
            <a:avLst>
              <a:gd name="adj1" fmla="val 0"/>
              <a:gd name="adj2" fmla="val 20079"/>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209303" flipV="1">
            <a:off x="5189984" y="1764448"/>
            <a:ext cx="670669" cy="574193"/>
          </a:xfrm>
          <a:prstGeom prst="bentArrow">
            <a:avLst>
              <a:gd name="adj1" fmla="val 0"/>
              <a:gd name="adj2" fmla="val 26436"/>
              <a:gd name="adj3" fmla="val 25000"/>
              <a:gd name="adj4" fmla="val 346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2848199" y="557889"/>
            <a:ext cx="2952328"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smtClean="0">
                <a:solidFill>
                  <a:srgbClr val="FF0000"/>
                </a:solidFill>
              </a:rPr>
              <a:t>CLS conceptual framework</a:t>
            </a:r>
          </a:p>
          <a:p>
            <a:pPr algn="ctr"/>
            <a:r>
              <a:rPr lang="en-US" sz="1600" b="1" dirty="0" smtClean="0">
                <a:solidFill>
                  <a:srgbClr val="FF0000"/>
                </a:solidFill>
              </a:rPr>
              <a:t>Adopted by the CEYS project</a:t>
            </a:r>
          </a:p>
        </p:txBody>
      </p:sp>
    </p:spTree>
    <p:extLst>
      <p:ext uri="{BB962C8B-B14F-4D97-AF65-F5344CB8AC3E}">
        <p14:creationId xmlns:p14="http://schemas.microsoft.com/office/powerpoint/2010/main" val="21197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rPr>
              <a:t>	</a:t>
            </a:r>
            <a:r>
              <a:rPr lang="en-US" sz="1400" dirty="0" smtClean="0">
                <a:solidFill>
                  <a:prstClr val="black"/>
                </a:solidFill>
              </a:rPr>
              <a:t>© </a:t>
            </a:r>
            <a:r>
              <a:rPr lang="en-US" sz="1400" i="1" dirty="0">
                <a:solidFill>
                  <a:prstClr val="black"/>
                </a:solidFill>
              </a:rPr>
              <a:t>2017 CREATIVITY IN EARLY YEARS SCIENCE EDUCATION </a:t>
            </a:r>
            <a:r>
              <a:rPr lang="en-US" sz="1400" i="1" dirty="0" smtClean="0">
                <a:solidFill>
                  <a:prstClr val="black"/>
                </a:solidFill>
              </a:rPr>
              <a:t>Consortium</a:t>
            </a:r>
          </a:p>
          <a:p>
            <a:pPr>
              <a:spcAft>
                <a:spcPts val="600"/>
              </a:spcAft>
              <a:tabLst>
                <a:tab pos="990600" algn="l"/>
              </a:tabLst>
            </a:pPr>
            <a:r>
              <a:rPr lang="en-US" sz="1400" dirty="0" smtClean="0">
                <a:solidFill>
                  <a:prstClr val="black"/>
                </a:solidFill>
              </a:rPr>
              <a:t>This </a:t>
            </a:r>
            <a:r>
              <a:rPr lang="en-US" sz="1400" dirty="0">
                <a:solidFill>
                  <a:prstClr val="black"/>
                </a:solidFill>
              </a:rPr>
              <a:t>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3038885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B050"/>
                </a:solidFill>
              </a:rPr>
              <a:t>Features of inquiry and creative dispositions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069239"/>
              </p:ext>
            </p:extLst>
          </p:nvPr>
        </p:nvGraphicFramePr>
        <p:xfrm>
          <a:off x="467544" y="1844824"/>
          <a:ext cx="8218488" cy="4206240"/>
        </p:xfrm>
        <a:graphic>
          <a:graphicData uri="http://schemas.openxmlformats.org/drawingml/2006/table">
            <a:tbl>
              <a:tblPr firstRow="1" bandRow="1">
                <a:tableStyleId>{5C22544A-7EE6-4342-B048-85BDC9FD1C3A}</a:tableStyleId>
              </a:tblPr>
              <a:tblGrid>
                <a:gridCol w="4109244"/>
                <a:gridCol w="4109244"/>
              </a:tblGrid>
              <a:tr h="0">
                <a:tc>
                  <a:txBody>
                    <a:bodyPr/>
                    <a:lstStyle/>
                    <a:p>
                      <a:pPr algn="ctr"/>
                      <a:r>
                        <a:rPr lang="en-US" sz="2400" dirty="0" smtClean="0">
                          <a:latin typeface="+mj-lt"/>
                        </a:rPr>
                        <a:t>FEATURES</a:t>
                      </a:r>
                      <a:r>
                        <a:rPr lang="en-US" sz="2400" baseline="0" dirty="0" smtClean="0">
                          <a:latin typeface="+mj-lt"/>
                        </a:rPr>
                        <a:t> OF INQUIRY</a:t>
                      </a:r>
                      <a:endParaRPr lang="en-US" sz="2400" dirty="0">
                        <a:latin typeface="+mj-lt"/>
                      </a:endParaRPr>
                    </a:p>
                  </a:txBody>
                  <a:tcPr/>
                </a:tc>
                <a:tc>
                  <a:txBody>
                    <a:bodyPr/>
                    <a:lstStyle/>
                    <a:p>
                      <a:pPr algn="ctr"/>
                      <a:r>
                        <a:rPr lang="en-US" sz="2400" dirty="0" smtClean="0">
                          <a:latin typeface="+mj-lt"/>
                        </a:rPr>
                        <a:t>CREATIVE DISPOSITIONS</a:t>
                      </a:r>
                      <a:endParaRPr lang="en-US" sz="2400" dirty="0">
                        <a:latin typeface="+mj-lt"/>
                      </a:endParaRPr>
                    </a:p>
                  </a:txBody>
                  <a:tcPr/>
                </a:tc>
              </a:tr>
              <a:tr h="3207918">
                <a:tc>
                  <a:txBody>
                    <a:bodyPr/>
                    <a:lstStyle/>
                    <a:p>
                      <a:pPr algn="ctr"/>
                      <a:r>
                        <a:rPr lang="en-US" sz="2400" b="0" dirty="0" smtClean="0">
                          <a:latin typeface="+mj-lt"/>
                        </a:rPr>
                        <a:t>Questioning</a:t>
                      </a:r>
                      <a:endParaRPr lang="en-GB" sz="2400" b="0" dirty="0" smtClean="0">
                        <a:latin typeface="+mj-lt"/>
                      </a:endParaRPr>
                    </a:p>
                    <a:p>
                      <a:pPr algn="ctr"/>
                      <a:r>
                        <a:rPr lang="en-US" sz="2400" dirty="0" smtClean="0">
                          <a:latin typeface="+mj-lt"/>
                        </a:rPr>
                        <a:t>Designing or planning investigations</a:t>
                      </a:r>
                      <a:endParaRPr lang="en-GB" sz="2400" dirty="0" smtClean="0">
                        <a:latin typeface="+mj-lt"/>
                      </a:endParaRPr>
                    </a:p>
                    <a:p>
                      <a:pPr algn="ctr"/>
                      <a:r>
                        <a:rPr lang="en-US" sz="2400" dirty="0" smtClean="0">
                          <a:latin typeface="+mj-lt"/>
                        </a:rPr>
                        <a:t>Gathering evidence</a:t>
                      </a:r>
                    </a:p>
                    <a:p>
                      <a:pPr algn="ctr"/>
                      <a:r>
                        <a:rPr lang="en-US" sz="2400" dirty="0" smtClean="0">
                          <a:latin typeface="+mj-lt"/>
                        </a:rPr>
                        <a:t>Making connections</a:t>
                      </a:r>
                    </a:p>
                    <a:p>
                      <a:pPr algn="ctr"/>
                      <a:r>
                        <a:rPr lang="en-US" sz="2400" dirty="0" smtClean="0">
                          <a:latin typeface="+mj-lt"/>
                        </a:rPr>
                        <a:t>Explaining evidence</a:t>
                      </a:r>
                      <a:endParaRPr lang="en-GB" sz="2400" dirty="0" smtClean="0">
                        <a:latin typeface="+mj-lt"/>
                      </a:endParaRPr>
                    </a:p>
                    <a:p>
                      <a:pPr algn="ctr"/>
                      <a:r>
                        <a:rPr lang="en-US" sz="2400" dirty="0" smtClean="0">
                          <a:latin typeface="+mj-lt"/>
                        </a:rPr>
                        <a:t>Communicating explanations</a:t>
                      </a:r>
                      <a:endParaRPr lang="en-GB" sz="2400" dirty="0" smtClean="0">
                        <a:latin typeface="+mj-lt"/>
                      </a:endParaRPr>
                    </a:p>
                    <a:p>
                      <a:endParaRPr lang="en-US" sz="2000" dirty="0">
                        <a:latin typeface="+mj-lt"/>
                      </a:endParaRPr>
                    </a:p>
                  </a:txBody>
                  <a:tcPr/>
                </a:tc>
                <a:tc>
                  <a:txBody>
                    <a:bodyPr/>
                    <a:lstStyle/>
                    <a:p>
                      <a:pPr algn="ctr"/>
                      <a:r>
                        <a:rPr lang="en-US" sz="2400" dirty="0" smtClean="0">
                          <a:latin typeface="+mj-lt"/>
                        </a:rPr>
                        <a:t>Sense of initiative</a:t>
                      </a:r>
                    </a:p>
                    <a:p>
                      <a:pPr algn="ctr"/>
                      <a:r>
                        <a:rPr lang="en-US" sz="2400" dirty="0" smtClean="0">
                          <a:latin typeface="+mj-lt"/>
                        </a:rPr>
                        <a:t>Motivation</a:t>
                      </a:r>
                    </a:p>
                    <a:p>
                      <a:pPr algn="ctr"/>
                      <a:r>
                        <a:rPr lang="en-US" sz="2400" dirty="0" smtClean="0">
                          <a:latin typeface="+mj-lt"/>
                        </a:rPr>
                        <a:t>Ability to come up with </a:t>
                      </a:r>
                      <a:br>
                        <a:rPr lang="en-US" sz="2400" dirty="0" smtClean="0">
                          <a:latin typeface="+mj-lt"/>
                        </a:rPr>
                      </a:br>
                      <a:r>
                        <a:rPr lang="en-US" sz="2400" dirty="0" smtClean="0">
                          <a:latin typeface="+mj-lt"/>
                        </a:rPr>
                        <a:t>something new</a:t>
                      </a:r>
                    </a:p>
                    <a:p>
                      <a:pPr algn="ctr"/>
                      <a:r>
                        <a:rPr lang="en-US" sz="2400" dirty="0" smtClean="0">
                          <a:latin typeface="+mj-lt"/>
                        </a:rPr>
                        <a:t>Ability to make connections</a:t>
                      </a:r>
                    </a:p>
                    <a:p>
                      <a:pPr algn="ctr"/>
                      <a:r>
                        <a:rPr lang="en-US" sz="2400" dirty="0" smtClean="0">
                          <a:latin typeface="+mj-lt"/>
                        </a:rPr>
                        <a:t>Imagination</a:t>
                      </a:r>
                    </a:p>
                    <a:p>
                      <a:pPr algn="ctr"/>
                      <a:r>
                        <a:rPr lang="en-US" sz="2400" dirty="0" smtClean="0">
                          <a:latin typeface="+mj-lt"/>
                        </a:rPr>
                        <a:t>Curiosity</a:t>
                      </a:r>
                    </a:p>
                    <a:p>
                      <a:pPr algn="ctr"/>
                      <a:r>
                        <a:rPr lang="en-US" sz="2400" dirty="0" smtClean="0">
                          <a:latin typeface="+mj-lt"/>
                        </a:rPr>
                        <a:t>Ability to work together</a:t>
                      </a:r>
                    </a:p>
                    <a:p>
                      <a:pPr algn="ctr"/>
                      <a:r>
                        <a:rPr lang="en-US" sz="2400" dirty="0" smtClean="0">
                          <a:latin typeface="+mj-lt"/>
                        </a:rPr>
                        <a:t>Thinking skills</a:t>
                      </a:r>
                    </a:p>
                    <a:p>
                      <a:endParaRPr lang="en-US" sz="2400" dirty="0">
                        <a:latin typeface="+mj-lt"/>
                      </a:endParaRPr>
                    </a:p>
                  </a:txBody>
                  <a:tcPr/>
                </a:tc>
              </a:tr>
            </a:tbl>
          </a:graphicData>
        </a:graphic>
      </p:graphicFrame>
    </p:spTree>
    <p:extLst>
      <p:ext uri="{BB962C8B-B14F-4D97-AF65-F5344CB8AC3E}">
        <p14:creationId xmlns:p14="http://schemas.microsoft.com/office/powerpoint/2010/main" val="66800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274638"/>
            <a:ext cx="5482952" cy="1282154"/>
          </a:xfrm>
        </p:spPr>
        <p:txBody>
          <a:bodyPr>
            <a:normAutofit fontScale="90000"/>
          </a:bodyPr>
          <a:lstStyle/>
          <a:p>
            <a:r>
              <a:rPr lang="en-US" sz="3600" b="1" dirty="0" smtClean="0">
                <a:solidFill>
                  <a:srgbClr val="00B050"/>
                </a:solidFill>
              </a:rPr>
              <a:t>Synergies between inquiry-based and creative approaches</a:t>
            </a:r>
            <a:endParaRPr lang="en-US" sz="3600" b="1" dirty="0">
              <a:solidFill>
                <a:srgbClr val="00B050"/>
              </a:solidFill>
            </a:endParaRPr>
          </a:p>
        </p:txBody>
      </p:sp>
      <p:sp>
        <p:nvSpPr>
          <p:cNvPr id="5" name="Rectangle 4"/>
          <p:cNvSpPr/>
          <p:nvPr/>
        </p:nvSpPr>
        <p:spPr>
          <a:xfrm>
            <a:off x="2195736" y="1628800"/>
            <a:ext cx="5184576"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sz="2000" dirty="0" smtClean="0">
              <a:latin typeface="+mj-lt"/>
            </a:endParaRPr>
          </a:p>
          <a:p>
            <a:pPr algn="ctr"/>
            <a:r>
              <a:rPr lang="en-US" sz="2400" b="1" dirty="0" smtClean="0">
                <a:latin typeface="+mj-lt"/>
              </a:rPr>
              <a:t>SYNERGIES</a:t>
            </a:r>
          </a:p>
          <a:p>
            <a:pPr algn="ctr"/>
            <a:endParaRPr lang="en-GB" sz="2400" dirty="0" smtClean="0">
              <a:latin typeface="+mj-lt"/>
            </a:endParaRPr>
          </a:p>
          <a:p>
            <a:pPr algn="ctr"/>
            <a:r>
              <a:rPr lang="en-GB" sz="2400" dirty="0" smtClean="0">
                <a:latin typeface="+mj-lt"/>
              </a:rPr>
              <a:t>Play </a:t>
            </a:r>
            <a:r>
              <a:rPr lang="en-GB" sz="2400" dirty="0">
                <a:latin typeface="+mj-lt"/>
              </a:rPr>
              <a:t>and exploration</a:t>
            </a:r>
          </a:p>
          <a:p>
            <a:pPr algn="ctr"/>
            <a:r>
              <a:rPr lang="en-GB" sz="2400" dirty="0">
                <a:latin typeface="+mj-lt"/>
              </a:rPr>
              <a:t>Motivation and affect</a:t>
            </a:r>
          </a:p>
          <a:p>
            <a:pPr algn="ctr"/>
            <a:r>
              <a:rPr lang="en-GB" sz="2400" dirty="0">
                <a:latin typeface="+mj-lt"/>
              </a:rPr>
              <a:t>Dialogue and collaboration</a:t>
            </a:r>
          </a:p>
          <a:p>
            <a:pPr algn="ctr"/>
            <a:r>
              <a:rPr lang="en-GB" sz="2400" dirty="0">
                <a:latin typeface="+mj-lt"/>
              </a:rPr>
              <a:t>Problem solving and </a:t>
            </a:r>
            <a:r>
              <a:rPr lang="en-GB" sz="2400" dirty="0" smtClean="0">
                <a:latin typeface="+mj-lt"/>
              </a:rPr>
              <a:t>agency</a:t>
            </a:r>
            <a:endParaRPr lang="en-GB" sz="2400" dirty="0">
              <a:latin typeface="+mj-lt"/>
            </a:endParaRPr>
          </a:p>
          <a:p>
            <a:pPr algn="ctr"/>
            <a:r>
              <a:rPr lang="en-GB" sz="2400" dirty="0">
                <a:latin typeface="+mj-lt"/>
              </a:rPr>
              <a:t>Questioning and </a:t>
            </a:r>
            <a:r>
              <a:rPr lang="en-GB" sz="2400" dirty="0" smtClean="0">
                <a:latin typeface="+mj-lt"/>
              </a:rPr>
              <a:t>curiosity</a:t>
            </a:r>
            <a:endParaRPr lang="en-GB" sz="2400" b="1" dirty="0">
              <a:latin typeface="+mj-lt"/>
            </a:endParaRPr>
          </a:p>
          <a:p>
            <a:pPr algn="ctr"/>
            <a:r>
              <a:rPr lang="en-GB" sz="2400" dirty="0">
                <a:latin typeface="+mj-lt"/>
              </a:rPr>
              <a:t>Reflection and </a:t>
            </a:r>
            <a:r>
              <a:rPr lang="en-GB" sz="2400" dirty="0" smtClean="0">
                <a:latin typeface="+mj-lt"/>
              </a:rPr>
              <a:t>reasoning</a:t>
            </a:r>
          </a:p>
          <a:p>
            <a:pPr algn="ctr"/>
            <a:endParaRPr lang="en-GB" sz="1000" dirty="0">
              <a:latin typeface="+mj-lt"/>
            </a:endParaRPr>
          </a:p>
          <a:p>
            <a:pPr algn="ctr"/>
            <a:r>
              <a:rPr lang="en-GB" sz="2400" dirty="0">
                <a:latin typeface="+mj-lt"/>
              </a:rPr>
              <a:t>Teacher scaffolding and </a:t>
            </a:r>
            <a:r>
              <a:rPr lang="en-GB" sz="2400" dirty="0" smtClean="0">
                <a:latin typeface="+mj-lt"/>
              </a:rPr>
              <a:t>involvement</a:t>
            </a:r>
          </a:p>
          <a:p>
            <a:pPr algn="ctr"/>
            <a:endParaRPr lang="en-GB" sz="1000" dirty="0">
              <a:latin typeface="+mj-lt"/>
            </a:endParaRPr>
          </a:p>
          <a:p>
            <a:pPr algn="ctr"/>
            <a:r>
              <a:rPr lang="en-GB" sz="2400" dirty="0">
                <a:latin typeface="+mj-lt"/>
              </a:rPr>
              <a:t>Assessment for </a:t>
            </a:r>
            <a:r>
              <a:rPr lang="en-GB" sz="2400" dirty="0" smtClean="0">
                <a:latin typeface="+mj-lt"/>
              </a:rPr>
              <a:t>learning</a:t>
            </a:r>
            <a:endParaRPr lang="en-US"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73404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600" b="1" dirty="0" smtClean="0">
                <a:solidFill>
                  <a:srgbClr val="00B050"/>
                </a:solidFill>
              </a:rPr>
              <a:t>Aims of the module</a:t>
            </a:r>
            <a:endParaRPr lang="nl-BE" sz="3600" b="1" dirty="0">
              <a:solidFill>
                <a:srgbClr val="00B050"/>
              </a:solidFill>
            </a:endParaRPr>
          </a:p>
        </p:txBody>
      </p:sp>
      <p:sp>
        <p:nvSpPr>
          <p:cNvPr id="3" name="Tijdelijke aanduiding voor inhoud 2"/>
          <p:cNvSpPr>
            <a:spLocks noGrp="1"/>
          </p:cNvSpPr>
          <p:nvPr>
            <p:ph idx="1"/>
          </p:nvPr>
        </p:nvSpPr>
        <p:spPr>
          <a:xfrm>
            <a:off x="611560" y="1916832"/>
            <a:ext cx="7886700" cy="4032448"/>
          </a:xfrm>
        </p:spPr>
        <p:txBody>
          <a:bodyPr>
            <a:normAutofit fontScale="70000" lnSpcReduction="20000"/>
          </a:bodyPr>
          <a:lstStyle/>
          <a:p>
            <a:pPr lvl="0">
              <a:lnSpc>
                <a:spcPct val="120000"/>
              </a:lnSpc>
            </a:pPr>
            <a:r>
              <a:rPr lang="en-US" dirty="0" smtClean="0">
                <a:latin typeface="+mj-lt"/>
              </a:rPr>
              <a:t>Introduce participants to sensitive </a:t>
            </a:r>
            <a:r>
              <a:rPr lang="en-US" dirty="0">
                <a:latin typeface="+mj-lt"/>
              </a:rPr>
              <a:t>and responsive scaffolding techniques to support independence and extend inquiry as well as foster creativity in science.</a:t>
            </a:r>
            <a:endParaRPr lang="en-GB" dirty="0">
              <a:latin typeface="+mj-lt"/>
            </a:endParaRPr>
          </a:p>
          <a:p>
            <a:pPr lvl="0">
              <a:lnSpc>
                <a:spcPct val="120000"/>
              </a:lnSpc>
            </a:pPr>
            <a:r>
              <a:rPr lang="en-US" dirty="0">
                <a:latin typeface="+mj-lt"/>
              </a:rPr>
              <a:t>Share and discuss the variety of different roles that the teachers can assume </a:t>
            </a:r>
            <a:r>
              <a:rPr lang="en-US" dirty="0" smtClean="0">
                <a:latin typeface="+mj-lt"/>
              </a:rPr>
              <a:t>during </a:t>
            </a:r>
            <a:r>
              <a:rPr lang="en-US" dirty="0">
                <a:latin typeface="+mj-lt"/>
              </a:rPr>
              <a:t>their interactions with children and the extent of fostering children’s agency for each of these </a:t>
            </a:r>
            <a:r>
              <a:rPr lang="en-US" dirty="0" smtClean="0">
                <a:latin typeface="+mj-lt"/>
              </a:rPr>
              <a:t>roles.</a:t>
            </a:r>
            <a:endParaRPr lang="en-GB" dirty="0">
              <a:latin typeface="+mj-lt"/>
            </a:endParaRPr>
          </a:p>
          <a:p>
            <a:pPr lvl="0">
              <a:lnSpc>
                <a:spcPct val="120000"/>
              </a:lnSpc>
            </a:pPr>
            <a:r>
              <a:rPr lang="en-GB" dirty="0">
                <a:latin typeface="+mj-lt"/>
              </a:rPr>
              <a:t>Identify and discuss challenges involved in balancing intervention and collaboration with </a:t>
            </a:r>
            <a:r>
              <a:rPr lang="en-GB" dirty="0" smtClean="0">
                <a:latin typeface="+mj-lt"/>
              </a:rPr>
              <a:t>children.</a:t>
            </a:r>
            <a:endParaRPr lang="en-GB" dirty="0">
              <a:latin typeface="+mj-lt"/>
            </a:endParaRPr>
          </a:p>
          <a:p>
            <a:pPr lvl="0">
              <a:lnSpc>
                <a:spcPct val="120000"/>
              </a:lnSpc>
            </a:pPr>
            <a:r>
              <a:rPr lang="en-US" dirty="0">
                <a:latin typeface="+mj-lt"/>
              </a:rPr>
              <a:t>Share strategies on creating and maintaining a learning environment that increases opportunities to foster children’s </a:t>
            </a:r>
            <a:r>
              <a:rPr lang="en-US" dirty="0" smtClean="0">
                <a:latin typeface="+mj-lt"/>
              </a:rPr>
              <a:t>agency.</a:t>
            </a:r>
            <a:endParaRPr lang="nl-BE" dirty="0" smtClean="0"/>
          </a:p>
          <a:p>
            <a:endParaRPr lang="nl-BE" dirty="0"/>
          </a:p>
        </p:txBody>
      </p:sp>
    </p:spTree>
    <p:extLst>
      <p:ext uri="{BB962C8B-B14F-4D97-AF65-F5344CB8AC3E}">
        <p14:creationId xmlns:p14="http://schemas.microsoft.com/office/powerpoint/2010/main" val="425297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74638"/>
            <a:ext cx="5770984" cy="1282154"/>
          </a:xfrm>
        </p:spPr>
        <p:txBody>
          <a:bodyPr>
            <a:normAutofit/>
          </a:bodyPr>
          <a:lstStyle/>
          <a:p>
            <a:r>
              <a:rPr lang="nl-BE" sz="3600" b="1" dirty="0" smtClean="0">
                <a:solidFill>
                  <a:srgbClr val="00B050"/>
                </a:solidFill>
              </a:rPr>
              <a:t>Links to Content Design </a:t>
            </a:r>
            <a:br>
              <a:rPr lang="nl-BE" sz="3600" b="1" dirty="0" smtClean="0">
                <a:solidFill>
                  <a:srgbClr val="00B050"/>
                </a:solidFill>
              </a:rPr>
            </a:br>
            <a:r>
              <a:rPr lang="nl-BE" sz="3600" b="1" dirty="0" smtClean="0">
                <a:solidFill>
                  <a:srgbClr val="00B050"/>
                </a:solidFill>
              </a:rPr>
              <a:t>Principles and Outcomes 1</a:t>
            </a:r>
            <a:endParaRPr lang="nl-BE" sz="3600" b="1" dirty="0">
              <a:solidFill>
                <a:srgbClr val="00B050"/>
              </a:solidFill>
            </a:endParaRPr>
          </a:p>
        </p:txBody>
      </p:sp>
      <p:sp>
        <p:nvSpPr>
          <p:cNvPr id="3" name="Tijdelijke aanduiding voor inhoud 2"/>
          <p:cNvSpPr>
            <a:spLocks noGrp="1"/>
          </p:cNvSpPr>
          <p:nvPr>
            <p:ph idx="1"/>
          </p:nvPr>
        </p:nvSpPr>
        <p:spPr/>
        <p:txBody>
          <a:bodyPr>
            <a:normAutofit/>
          </a:bodyPr>
          <a:lstStyle/>
          <a:p>
            <a:pPr marL="0" lvl="0" indent="0">
              <a:buNone/>
            </a:pPr>
            <a:r>
              <a:rPr lang="en-US" sz="2400" dirty="0" smtClean="0">
                <a:latin typeface="+mj-lt"/>
              </a:rPr>
              <a:t>1. Teacher </a:t>
            </a:r>
            <a:r>
              <a:rPr lang="en-US" sz="2400" dirty="0">
                <a:latin typeface="+mj-lt"/>
              </a:rPr>
              <a:t>education should provide content knowledge about science and mathematics, including interesting and current topics, to be used in activities linked with everyday life</a:t>
            </a:r>
            <a:r>
              <a:rPr lang="en-US" sz="2400" dirty="0" smtClean="0">
                <a:latin typeface="+mj-lt"/>
              </a:rPr>
              <a:t>.</a:t>
            </a:r>
            <a:r>
              <a:rPr lang="en-US" sz="2400" dirty="0">
                <a:latin typeface="+mj-lt"/>
              </a:rPr>
              <a:t> </a:t>
            </a:r>
          </a:p>
          <a:p>
            <a:pPr marL="0" lvl="0" indent="0">
              <a:buNone/>
            </a:pPr>
            <a:endParaRPr lang="en-GB" sz="2400" dirty="0">
              <a:latin typeface="+mj-lt"/>
            </a:endParaRPr>
          </a:p>
          <a:p>
            <a:pPr marL="400050" lvl="1" indent="0">
              <a:buNone/>
            </a:pPr>
            <a:r>
              <a:rPr lang="en-US" sz="2000" dirty="0">
                <a:latin typeface="+mj-lt"/>
              </a:rPr>
              <a:t>1.2 Teachers should be able to make children aware of connections between science and mathematics learning and their everyday lives, in order to engage </a:t>
            </a:r>
            <a:r>
              <a:rPr lang="en-US" sz="2000" dirty="0">
                <a:solidFill>
                  <a:srgbClr val="FF0000"/>
                </a:solidFill>
                <a:latin typeface="+mj-lt"/>
              </a:rPr>
              <a:t>their motivation, interest and enjoyment in science </a:t>
            </a:r>
            <a:r>
              <a:rPr lang="en-US" sz="2000" dirty="0">
                <a:latin typeface="+mj-lt"/>
              </a:rPr>
              <a:t>and mathematics and foster curiosity and creativity.</a:t>
            </a:r>
            <a:endParaRPr lang="en-GB" sz="2000" dirty="0">
              <a:latin typeface="+mj-lt"/>
            </a:endParaRPr>
          </a:p>
          <a:p>
            <a:pPr marL="0" indent="0">
              <a:buNone/>
            </a:pPr>
            <a:endParaRPr lang="nl-BE" dirty="0"/>
          </a:p>
        </p:txBody>
      </p:sp>
    </p:spTree>
    <p:extLst>
      <p:ext uri="{BB962C8B-B14F-4D97-AF65-F5344CB8AC3E}">
        <p14:creationId xmlns:p14="http://schemas.microsoft.com/office/powerpoint/2010/main" val="223630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74638"/>
            <a:ext cx="5554960" cy="1282154"/>
          </a:xfrm>
        </p:spPr>
        <p:txBody>
          <a:bodyPr>
            <a:noAutofit/>
          </a:bodyPr>
          <a:lstStyle/>
          <a:p>
            <a:r>
              <a:rPr lang="nl-BE" sz="3600" b="1" dirty="0">
                <a:solidFill>
                  <a:srgbClr val="00B050"/>
                </a:solidFill>
              </a:rPr>
              <a:t>Links to </a:t>
            </a:r>
            <a:r>
              <a:rPr lang="nl-BE" sz="3600" b="1" dirty="0" smtClean="0">
                <a:solidFill>
                  <a:srgbClr val="00B050"/>
                </a:solidFill>
              </a:rPr>
              <a:t>Content Design </a:t>
            </a:r>
            <a:r>
              <a:rPr lang="nl-BE" sz="3600" b="1" dirty="0">
                <a:solidFill>
                  <a:srgbClr val="00B050"/>
                </a:solidFill>
              </a:rPr>
              <a:t>Principles and Outcomes </a:t>
            </a:r>
            <a:r>
              <a:rPr lang="nl-BE" sz="3600" b="1" dirty="0" smtClean="0">
                <a:solidFill>
                  <a:srgbClr val="00B050"/>
                </a:solidFill>
              </a:rPr>
              <a:t>2</a:t>
            </a:r>
            <a:endParaRPr lang="en-US" sz="3600" dirty="0"/>
          </a:p>
        </p:txBody>
      </p:sp>
      <p:sp>
        <p:nvSpPr>
          <p:cNvPr id="3" name="Content Placeholder 2"/>
          <p:cNvSpPr>
            <a:spLocks noGrp="1"/>
          </p:cNvSpPr>
          <p:nvPr>
            <p:ph idx="1"/>
          </p:nvPr>
        </p:nvSpPr>
        <p:spPr>
          <a:xfrm>
            <a:off x="457200" y="1556792"/>
            <a:ext cx="8219256" cy="4536503"/>
          </a:xfrm>
        </p:spPr>
        <p:txBody>
          <a:bodyPr>
            <a:normAutofit fontScale="70000" lnSpcReduction="20000"/>
          </a:bodyPr>
          <a:lstStyle/>
          <a:p>
            <a:pPr marL="0" indent="0">
              <a:lnSpc>
                <a:spcPct val="120000"/>
              </a:lnSpc>
              <a:buNone/>
            </a:pPr>
            <a:r>
              <a:rPr lang="en-US" sz="3100" dirty="0">
                <a:latin typeface="+mj-lt"/>
              </a:rPr>
              <a:t>7. Teacher education should </a:t>
            </a:r>
            <a:r>
              <a:rPr lang="en-US" sz="3100" dirty="0" err="1">
                <a:latin typeface="+mj-lt"/>
              </a:rPr>
              <a:t>familiarise</a:t>
            </a:r>
            <a:r>
              <a:rPr lang="en-US" sz="3100" dirty="0">
                <a:latin typeface="+mj-lt"/>
              </a:rPr>
              <a:t> teachers with a range of formal and informal inquiry- and creativity-based learning, teaching and assessment approaches and strategies and their use in relation to authentic problems within the areas of science and mathematics</a:t>
            </a:r>
            <a:r>
              <a:rPr lang="en-US" sz="3100" dirty="0" smtClean="0">
                <a:latin typeface="+mj-lt"/>
              </a:rPr>
              <a:t>.</a:t>
            </a:r>
            <a:r>
              <a:rPr lang="en-US" sz="3100" dirty="0">
                <a:latin typeface="+mj-lt"/>
              </a:rPr>
              <a:t> </a:t>
            </a:r>
            <a:endParaRPr lang="en-GB" sz="3100" dirty="0">
              <a:latin typeface="+mj-lt"/>
            </a:endParaRPr>
          </a:p>
          <a:p>
            <a:pPr marL="400050" lvl="1" indent="0">
              <a:lnSpc>
                <a:spcPct val="130000"/>
              </a:lnSpc>
              <a:buNone/>
            </a:pPr>
            <a:r>
              <a:rPr lang="en-US" sz="2900" dirty="0" smtClean="0">
                <a:latin typeface="+mj-lt"/>
              </a:rPr>
              <a:t>7.7 </a:t>
            </a:r>
            <a:r>
              <a:rPr lang="en-US" sz="2900" dirty="0">
                <a:latin typeface="+mj-lt"/>
              </a:rPr>
              <a:t>Teachers should be able to assume a variety of roles in their interactions with the children e.g. </a:t>
            </a:r>
            <a:r>
              <a:rPr lang="en-US" sz="2900" dirty="0" err="1">
                <a:solidFill>
                  <a:srgbClr val="FF0000"/>
                </a:solidFill>
                <a:latin typeface="+mj-lt"/>
              </a:rPr>
              <a:t>allower</a:t>
            </a:r>
            <a:r>
              <a:rPr lang="en-US" sz="2900" dirty="0">
                <a:solidFill>
                  <a:srgbClr val="FF0000"/>
                </a:solidFill>
                <a:latin typeface="+mj-lt"/>
              </a:rPr>
              <a:t>, leader, </a:t>
            </a:r>
            <a:r>
              <a:rPr lang="en-US" sz="2900" dirty="0" err="1">
                <a:solidFill>
                  <a:srgbClr val="FF0000"/>
                </a:solidFill>
                <a:latin typeface="+mj-lt"/>
              </a:rPr>
              <a:t>afforder</a:t>
            </a:r>
            <a:r>
              <a:rPr lang="en-US" sz="2900" dirty="0">
                <a:solidFill>
                  <a:srgbClr val="FF0000"/>
                </a:solidFill>
                <a:latin typeface="+mj-lt"/>
              </a:rPr>
              <a:t>, coordinator, supporter, tutor, motivator and facilitator</a:t>
            </a:r>
            <a:r>
              <a:rPr lang="en-US" sz="2900" dirty="0">
                <a:latin typeface="+mj-lt"/>
              </a:rPr>
              <a:t>, to support children’s creativity and inquiry in science and mathematics</a:t>
            </a:r>
            <a:r>
              <a:rPr lang="en-US" sz="2900" dirty="0" smtClean="0">
                <a:latin typeface="+mj-lt"/>
              </a:rPr>
              <a:t>.</a:t>
            </a:r>
            <a:r>
              <a:rPr lang="en-US" dirty="0">
                <a:latin typeface="+mj-lt"/>
              </a:rPr>
              <a:t> </a:t>
            </a:r>
            <a:endParaRPr lang="en-US" dirty="0" smtClean="0">
              <a:latin typeface="+mj-lt"/>
            </a:endParaRPr>
          </a:p>
          <a:p>
            <a:pPr marL="400050" lvl="1" indent="0">
              <a:lnSpc>
                <a:spcPct val="120000"/>
              </a:lnSpc>
              <a:buNone/>
            </a:pPr>
            <a:r>
              <a:rPr lang="en-US" sz="2900" dirty="0" smtClean="0">
                <a:latin typeface="+mj-lt"/>
              </a:rPr>
              <a:t>7.8 </a:t>
            </a:r>
            <a:r>
              <a:rPr lang="en-US" sz="2900" dirty="0">
                <a:latin typeface="+mj-lt"/>
              </a:rPr>
              <a:t>Teacher should be able to use a variety of scaffolding techniques to promote creativity in science and mathematics, from </a:t>
            </a:r>
            <a:r>
              <a:rPr lang="en-US" sz="2900" dirty="0">
                <a:solidFill>
                  <a:srgbClr val="FF0000"/>
                </a:solidFill>
                <a:latin typeface="+mj-lt"/>
              </a:rPr>
              <a:t>standing bac</a:t>
            </a:r>
            <a:r>
              <a:rPr lang="en-US" sz="2900" dirty="0">
                <a:latin typeface="+mj-lt"/>
              </a:rPr>
              <a:t>k in order to observe, listen and build from the children’s interests, to </a:t>
            </a:r>
            <a:r>
              <a:rPr lang="en-US" sz="2900" dirty="0">
                <a:solidFill>
                  <a:srgbClr val="FF0000"/>
                </a:solidFill>
                <a:latin typeface="+mj-lt"/>
              </a:rPr>
              <a:t>intervening with appropriate questioning </a:t>
            </a:r>
            <a:r>
              <a:rPr lang="en-US" sz="2900" dirty="0">
                <a:latin typeface="+mj-lt"/>
              </a:rPr>
              <a:t>to support and extend inquiries</a:t>
            </a:r>
            <a:r>
              <a:rPr lang="en-US" sz="2900" dirty="0" smtClean="0">
                <a:latin typeface="+mj-lt"/>
              </a:rPr>
              <a:t>.</a:t>
            </a:r>
            <a:endParaRPr lang="en-GB" sz="2900" dirty="0">
              <a:latin typeface="+mj-lt"/>
            </a:endParaRPr>
          </a:p>
        </p:txBody>
      </p:sp>
    </p:spTree>
    <p:extLst>
      <p:ext uri="{BB962C8B-B14F-4D97-AF65-F5344CB8AC3E}">
        <p14:creationId xmlns:p14="http://schemas.microsoft.com/office/powerpoint/2010/main" val="61373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338936" cy="1282154"/>
          </a:xfrm>
        </p:spPr>
        <p:txBody>
          <a:bodyPr>
            <a:noAutofit/>
          </a:bodyPr>
          <a:lstStyle/>
          <a:p>
            <a:r>
              <a:rPr lang="nl-BE" sz="3600" b="1" dirty="0">
                <a:solidFill>
                  <a:srgbClr val="00B050"/>
                </a:solidFill>
              </a:rPr>
              <a:t>Links to </a:t>
            </a:r>
            <a:r>
              <a:rPr lang="nl-BE" sz="3600" b="1" dirty="0" smtClean="0">
                <a:solidFill>
                  <a:srgbClr val="00B050"/>
                </a:solidFill>
              </a:rPr>
              <a:t>Content Design </a:t>
            </a:r>
            <a:r>
              <a:rPr lang="nl-BE" sz="3600" b="1" dirty="0">
                <a:solidFill>
                  <a:srgbClr val="00B050"/>
                </a:solidFill>
              </a:rPr>
              <a:t>Principles and Outcomes </a:t>
            </a:r>
            <a:r>
              <a:rPr lang="nl-BE" sz="3600" b="1" dirty="0" smtClean="0">
                <a:solidFill>
                  <a:srgbClr val="00B050"/>
                </a:solidFill>
              </a:rPr>
              <a:t>3</a:t>
            </a:r>
            <a:endParaRPr lang="en-US" sz="3600" dirty="0"/>
          </a:p>
        </p:txBody>
      </p:sp>
      <p:sp>
        <p:nvSpPr>
          <p:cNvPr id="3" name="Content Placeholder 2"/>
          <p:cNvSpPr>
            <a:spLocks noGrp="1"/>
          </p:cNvSpPr>
          <p:nvPr>
            <p:ph idx="1"/>
          </p:nvPr>
        </p:nvSpPr>
        <p:spPr>
          <a:xfrm>
            <a:off x="457200" y="1628801"/>
            <a:ext cx="8219256" cy="4248472"/>
          </a:xfrm>
        </p:spPr>
        <p:txBody>
          <a:bodyPr>
            <a:normAutofit fontScale="77500" lnSpcReduction="20000"/>
          </a:bodyPr>
          <a:lstStyle/>
          <a:p>
            <a:pPr marL="0" indent="0">
              <a:lnSpc>
                <a:spcPct val="120000"/>
              </a:lnSpc>
              <a:buNone/>
            </a:pPr>
            <a:r>
              <a:rPr lang="en-GB" sz="3100" dirty="0">
                <a:latin typeface="+mj-lt"/>
              </a:rPr>
              <a:t>11. Teacher education should enable teachers to use questioning effectively and encourage children’s questions in order to foster creativity and inquiry.</a:t>
            </a:r>
          </a:p>
          <a:p>
            <a:pPr marL="457200" lvl="1" indent="0">
              <a:lnSpc>
                <a:spcPct val="120000"/>
              </a:lnSpc>
              <a:buNone/>
            </a:pPr>
            <a:r>
              <a:rPr lang="en-US" sz="2600" dirty="0" smtClean="0">
                <a:latin typeface="+mj-lt"/>
              </a:rPr>
              <a:t>11.1 </a:t>
            </a:r>
            <a:r>
              <a:rPr lang="en-US" sz="2600" dirty="0">
                <a:latin typeface="+mj-lt"/>
              </a:rPr>
              <a:t>Teacher should be able </a:t>
            </a:r>
            <a:r>
              <a:rPr lang="en-US" sz="2600" dirty="0">
                <a:solidFill>
                  <a:srgbClr val="FF0000"/>
                </a:solidFill>
                <a:latin typeface="+mj-lt"/>
              </a:rPr>
              <a:t>to use different forms of questioning </a:t>
            </a:r>
            <a:r>
              <a:rPr lang="en-US" sz="2600" dirty="0">
                <a:latin typeface="+mj-lt"/>
              </a:rPr>
              <a:t>at appropriate points to scaffold creative learning outcomes in science and mathematics, and in particular to encourage children’s reflections and explanations, foster their independence and extend their inquiry</a:t>
            </a:r>
            <a:r>
              <a:rPr lang="en-US" sz="2600" dirty="0" smtClean="0">
                <a:latin typeface="+mj-lt"/>
              </a:rPr>
              <a:t>.</a:t>
            </a:r>
          </a:p>
          <a:p>
            <a:pPr marL="457200" lvl="1" indent="0">
              <a:lnSpc>
                <a:spcPct val="120000"/>
              </a:lnSpc>
              <a:buNone/>
            </a:pPr>
            <a:r>
              <a:rPr lang="en-GB" sz="2600" dirty="0" smtClean="0">
                <a:latin typeface="+mj-lt"/>
              </a:rPr>
              <a:t>11.2 </a:t>
            </a:r>
            <a:r>
              <a:rPr lang="en-GB" sz="2600" dirty="0">
                <a:latin typeface="+mj-lt"/>
              </a:rPr>
              <a:t>Teachers should value and be able </a:t>
            </a:r>
            <a:r>
              <a:rPr lang="en-GB" sz="2600" dirty="0">
                <a:solidFill>
                  <a:srgbClr val="FF0000"/>
                </a:solidFill>
                <a:latin typeface="+mj-lt"/>
              </a:rPr>
              <a:t>to build on the potential of children’s own questions </a:t>
            </a:r>
            <a:r>
              <a:rPr lang="en-GB" sz="2600" dirty="0">
                <a:latin typeface="+mj-lt"/>
              </a:rPr>
              <a:t>to foster their curiosity in science and mathematics, and support their generation and follow up, including those that are investigable.</a:t>
            </a:r>
          </a:p>
          <a:p>
            <a:endParaRPr lang="en-US" dirty="0"/>
          </a:p>
        </p:txBody>
      </p:sp>
    </p:spTree>
    <p:extLst>
      <p:ext uri="{BB962C8B-B14F-4D97-AF65-F5344CB8AC3E}">
        <p14:creationId xmlns:p14="http://schemas.microsoft.com/office/powerpoint/2010/main" val="204938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4407</TotalTime>
  <Words>1924</Words>
  <Application>Microsoft Office PowerPoint</Application>
  <PresentationFormat>On-screen Show (4:3)</PresentationFormat>
  <Paragraphs>302</Paragraphs>
  <Slides>33</Slides>
  <Notes>20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37" baseType="lpstr">
      <vt:lpstr>1_Custom Design</vt:lpstr>
      <vt:lpstr>Theme1</vt:lpstr>
      <vt:lpstr>Acrobat Document</vt:lpstr>
      <vt:lpstr>Document</vt:lpstr>
      <vt:lpstr>PowerPoint Presentation</vt:lpstr>
      <vt:lpstr>Introduction to the CEYS project (use dependent on context)</vt:lpstr>
      <vt:lpstr>Definition of creativity in early science</vt:lpstr>
      <vt:lpstr>Features of inquiry and creative dispositions</vt:lpstr>
      <vt:lpstr>Synergies between inquiry-based and creative approaches</vt:lpstr>
      <vt:lpstr>Aims of the module</vt:lpstr>
      <vt:lpstr>Links to Content Design  Principles and Outcomes 1</vt:lpstr>
      <vt:lpstr>Links to Content Design Principles and Outcomes 2</vt:lpstr>
      <vt:lpstr>Links to Content Design Principles and Outcomes 3</vt:lpstr>
      <vt:lpstr>Rationale for the module Why is teacher scaffolding important?</vt:lpstr>
      <vt:lpstr>Module outline</vt:lpstr>
      <vt:lpstr>Sharing experiences of different roles (as teachers)</vt:lpstr>
      <vt:lpstr>Sharing experiences of different roles (as teachers) - SUMMARY</vt:lpstr>
      <vt:lpstr>Discussion of classroom examples</vt:lpstr>
      <vt:lpstr>Discussion of classroom examples</vt:lpstr>
      <vt:lpstr>Discussion of classroom examples</vt:lpstr>
      <vt:lpstr>Discussion of classroom examples</vt:lpstr>
      <vt:lpstr>Discussion of classroom examples 1</vt:lpstr>
      <vt:lpstr>Discussion of classroom examples 2</vt:lpstr>
      <vt:lpstr>Discussion of classroom examples SUMMARY</vt:lpstr>
      <vt:lpstr>Reflection on classroom examples</vt:lpstr>
      <vt:lpstr>How might different roles foster creativity in learning?</vt:lpstr>
      <vt:lpstr>Creativity in early science and mathematics</vt:lpstr>
      <vt:lpstr>  Varied roles over time Essential features of classroom inquiry and their variations (Barrow, 2010, p. 3) </vt:lpstr>
      <vt:lpstr>Different roles of the teacher</vt:lpstr>
      <vt:lpstr>Scaffolding techniques</vt:lpstr>
      <vt:lpstr>Sharing responses  Implications for planning? (linked to Pedagogical Model from Siraj-Blatchford et al.  2002)</vt:lpstr>
      <vt:lpstr>PowerPoint Presentation</vt:lpstr>
      <vt:lpstr>Reflections</vt:lpstr>
      <vt:lpstr>Further information</vt:lpstr>
      <vt:lpstr>THANK YOU!</vt:lpstr>
      <vt:lpstr>PowerPoint Presentation</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Fani</cp:lastModifiedBy>
  <cp:revision>316</cp:revision>
  <cp:lastPrinted>2017-09-07T10:52:04Z</cp:lastPrinted>
  <dcterms:created xsi:type="dcterms:W3CDTF">2014-03-19T22:20:04Z</dcterms:created>
  <dcterms:modified xsi:type="dcterms:W3CDTF">2017-11-16T10:13:06Z</dcterms:modified>
</cp:coreProperties>
</file>