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6"/>
  </p:notesMasterIdLst>
  <p:handoutMasterIdLst>
    <p:handoutMasterId r:id="rId37"/>
  </p:handoutMasterIdLst>
  <p:sldIdLst>
    <p:sldId id="392" r:id="rId3"/>
    <p:sldId id="378" r:id="rId4"/>
    <p:sldId id="357" r:id="rId5"/>
    <p:sldId id="379" r:id="rId6"/>
    <p:sldId id="380" r:id="rId7"/>
    <p:sldId id="335" r:id="rId8"/>
    <p:sldId id="337" r:id="rId9"/>
    <p:sldId id="338" r:id="rId10"/>
    <p:sldId id="339" r:id="rId11"/>
    <p:sldId id="387" r:id="rId12"/>
    <p:sldId id="340" r:id="rId13"/>
    <p:sldId id="341" r:id="rId14"/>
    <p:sldId id="368" r:id="rId15"/>
    <p:sldId id="342" r:id="rId16"/>
    <p:sldId id="372" r:id="rId17"/>
    <p:sldId id="373" r:id="rId18"/>
    <p:sldId id="374" r:id="rId19"/>
    <p:sldId id="371" r:id="rId20"/>
    <p:sldId id="388" r:id="rId21"/>
    <p:sldId id="369" r:id="rId22"/>
    <p:sldId id="370" r:id="rId23"/>
    <p:sldId id="375" r:id="rId24"/>
    <p:sldId id="346" r:id="rId25"/>
    <p:sldId id="391" r:id="rId26"/>
    <p:sldId id="383" r:id="rId27"/>
    <p:sldId id="366" r:id="rId28"/>
    <p:sldId id="377" r:id="rId29"/>
    <p:sldId id="385" r:id="rId30"/>
    <p:sldId id="348" r:id="rId31"/>
    <p:sldId id="384" r:id="rId32"/>
    <p:sldId id="356" r:id="rId33"/>
    <p:sldId id="359" r:id="rId34"/>
    <p:sldId id="394" r:id="rId3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E57"/>
    <a:srgbClr val="1D9D61"/>
    <a:srgbClr val="23B671"/>
    <a:srgbClr val="27ABA2"/>
    <a:srgbClr val="4DD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1" autoAdjust="0"/>
    <p:restoredTop sz="93491" autoAdjust="0"/>
  </p:normalViewPr>
  <p:slideViewPr>
    <p:cSldViewPr>
      <p:cViewPr>
        <p:scale>
          <a:sx n="50" d="100"/>
          <a:sy n="50" d="100"/>
        </p:scale>
        <p:origin x="-806" y="-274"/>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161" d="100"/>
          <a:sy n="161" d="100"/>
        </p:scale>
        <p:origin x="-624" y="40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A652F3A-BC0B-4C45-AE6F-C9B97F3F91CC}" type="datetimeFigureOut">
              <a:rPr lang="en-US" smtClean="0"/>
              <a:pPr/>
              <a:t>11/23/2017</a:t>
            </a:fld>
            <a:endParaRPr lang="el-GR"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43C492C-238F-1D43-822A-92EE665DA87E}" type="slidenum">
              <a:rPr lang="en-US" smtClean="0"/>
              <a:pPr/>
              <a:t>‹#›</a:t>
            </a:fld>
            <a:endParaRPr lang="el-GR" dirty="0"/>
          </a:p>
        </p:txBody>
      </p:sp>
    </p:spTree>
    <p:extLst>
      <p:ext uri="{BB962C8B-B14F-4D97-AF65-F5344CB8AC3E}">
        <p14:creationId xmlns:p14="http://schemas.microsoft.com/office/powerpoint/2010/main" val="367318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pPr/>
              <a:t>11/23/2017</a:t>
            </a:fld>
            <a:endParaRPr lang="el-GR"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pPr/>
              <a:t>‹#›</a:t>
            </a:fld>
            <a:endParaRPr lang="el-GR" dirty="0"/>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2</a:t>
            </a:fld>
            <a:endParaRPr lang="el-GR" dirty="0"/>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14</a:t>
            </a:fld>
            <a:endParaRPr lang="el-GR" dirty="0"/>
          </a:p>
        </p:txBody>
      </p:sp>
    </p:spTree>
    <p:extLst>
      <p:ext uri="{BB962C8B-B14F-4D97-AF65-F5344CB8AC3E}">
        <p14:creationId xmlns:p14="http://schemas.microsoft.com/office/powerpoint/2010/main" val="4053393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15</a:t>
            </a:fld>
            <a:endParaRPr lang="el-GR" dirty="0"/>
          </a:p>
        </p:txBody>
      </p:sp>
    </p:spTree>
    <p:extLst>
      <p:ext uri="{BB962C8B-B14F-4D97-AF65-F5344CB8AC3E}">
        <p14:creationId xmlns:p14="http://schemas.microsoft.com/office/powerpoint/2010/main" val="159768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18</a:t>
            </a:fld>
            <a:endParaRPr lang="el-GR" dirty="0"/>
          </a:p>
        </p:txBody>
      </p:sp>
    </p:spTree>
    <p:extLst>
      <p:ext uri="{BB962C8B-B14F-4D97-AF65-F5344CB8AC3E}">
        <p14:creationId xmlns:p14="http://schemas.microsoft.com/office/powerpoint/2010/main" val="1698785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19</a:t>
            </a:fld>
            <a:endParaRPr lang="el-GR" dirty="0"/>
          </a:p>
        </p:txBody>
      </p:sp>
    </p:spTree>
    <p:extLst>
      <p:ext uri="{BB962C8B-B14F-4D97-AF65-F5344CB8AC3E}">
        <p14:creationId xmlns:p14="http://schemas.microsoft.com/office/powerpoint/2010/main" val="1698785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21</a:t>
            </a:fld>
            <a:endParaRPr lang="el-GR" dirty="0"/>
          </a:p>
        </p:txBody>
      </p:sp>
    </p:spTree>
    <p:extLst>
      <p:ext uri="{BB962C8B-B14F-4D97-AF65-F5344CB8AC3E}">
        <p14:creationId xmlns:p14="http://schemas.microsoft.com/office/powerpoint/2010/main" val="571473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a:t>
            </a:r>
            <a:r>
              <a:rPr lang="en-US" b="1" dirty="0" smtClean="0">
                <a:solidFill>
                  <a:prstClr val="black"/>
                </a:solidFill>
                <a:latin typeface="Calibri" panose="020F0502020204030204" pitchFamily="34" charset="0"/>
                <a:cs typeface="Calibri" panose="020F0502020204030204" pitchFamily="34" charset="0"/>
              </a:rPr>
              <a:t>:</a:t>
            </a:r>
          </a:p>
          <a:p>
            <a:r>
              <a:rPr lang="en-US" sz="1200" i="1" dirty="0" smtClean="0">
                <a:latin typeface="Calibri" panose="020F0502020204030204" pitchFamily="34" charset="0"/>
                <a:cs typeface="Calibri" panose="020F0502020204030204" pitchFamily="34" charset="0"/>
              </a:rPr>
              <a:t>H</a:t>
            </a:r>
            <a:r>
              <a:rPr lang="el-GR" sz="1200" i="1" dirty="0" smtClean="0">
                <a:latin typeface="Calibri" panose="020F0502020204030204" pitchFamily="34" charset="0"/>
                <a:cs typeface="Calibri" panose="020F0502020204030204" pitchFamily="34" charset="0"/>
              </a:rPr>
              <a:t> σκόπιμη διαδικασία της φαντασίας η οποία παράγει πρωτότυπα και αξιόλογα αποτελέσματα για το μαθητή</a:t>
            </a:r>
            <a:r>
              <a:rPr lang="en-US" sz="1200" i="1" dirty="0" smtClean="0">
                <a:latin typeface="Calibri" panose="020F0502020204030204" pitchFamily="34" charset="0"/>
                <a:cs typeface="Calibri" panose="020F0502020204030204" pitchFamily="34" charset="0"/>
              </a:rPr>
              <a:t>.</a:t>
            </a:r>
            <a:endParaRPr lang="el-GR" sz="1200" i="1" dirty="0" smtClean="0">
              <a:latin typeface="Calibri" panose="020F0502020204030204" pitchFamily="34" charset="0"/>
              <a:cs typeface="Calibri" panose="020F0502020204030204" pitchFamily="34" charset="0"/>
            </a:endParaRPr>
          </a:p>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 στις Φυσικές Επιστήμες</a:t>
            </a:r>
            <a:r>
              <a:rPr lang="en-US" b="1" dirty="0" smtClean="0">
                <a:solidFill>
                  <a:prstClr val="black"/>
                </a:solidFill>
                <a:latin typeface="Calibri" panose="020F0502020204030204" pitchFamily="34" charset="0"/>
                <a:cs typeface="Calibri" panose="020F0502020204030204" pitchFamily="34" charset="0"/>
              </a:rPr>
              <a:t>:</a:t>
            </a:r>
          </a:p>
          <a:p>
            <a:r>
              <a:rPr lang="el-GR" sz="1200" i="1" dirty="0" smtClean="0">
                <a:solidFill>
                  <a:prstClr val="black"/>
                </a:solidFill>
                <a:latin typeface="Calibri" panose="020F0502020204030204" pitchFamily="34" charset="0"/>
                <a:cs typeface="Calibri" panose="020F0502020204030204" pitchFamily="34" charset="0"/>
              </a:rPr>
              <a:t>Η γένεση ιδεών και στρατηγικών ως άτομο ή ως κοινότητα, η</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κριτική επιχειρηματολογία μεταξύ αυτών και η παραγωγή</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αληθοφανών εξηγήσεων και στρατηγικών σύμφωνων με τα διαθέσιμα</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στοιχεία.</a:t>
            </a:r>
            <a:endParaRPr lang="nl-BE" sz="1200" b="1" dirty="0" smtClean="0">
              <a:solidFill>
                <a:prstClr val="black"/>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23</a:t>
            </a:fld>
            <a:endParaRPr lang="el-GR" dirty="0"/>
          </a:p>
        </p:txBody>
      </p:sp>
    </p:spTree>
    <p:extLst>
      <p:ext uri="{BB962C8B-B14F-4D97-AF65-F5344CB8AC3E}">
        <p14:creationId xmlns:p14="http://schemas.microsoft.com/office/powerpoint/2010/main" val="1168044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24</a:t>
            </a:fld>
            <a:endParaRPr lang="el-GR" dirty="0"/>
          </a:p>
        </p:txBody>
      </p:sp>
    </p:spTree>
    <p:extLst>
      <p:ext uri="{BB962C8B-B14F-4D97-AF65-F5344CB8AC3E}">
        <p14:creationId xmlns:p14="http://schemas.microsoft.com/office/powerpoint/2010/main" val="2569998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27</a:t>
            </a:fld>
            <a:endParaRPr lang="el-GR" dirty="0"/>
          </a:p>
        </p:txBody>
      </p:sp>
    </p:spTree>
    <p:extLst>
      <p:ext uri="{BB962C8B-B14F-4D97-AF65-F5344CB8AC3E}">
        <p14:creationId xmlns:p14="http://schemas.microsoft.com/office/powerpoint/2010/main" val="417183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600" i="0" dirty="0"/>
          </a:p>
        </p:txBody>
      </p:sp>
      <p:sp>
        <p:nvSpPr>
          <p:cNvPr id="4" name="Slide Number Placeholder 3"/>
          <p:cNvSpPr>
            <a:spLocks noGrp="1"/>
          </p:cNvSpPr>
          <p:nvPr>
            <p:ph type="sldNum" sz="quarter" idx="10"/>
          </p:nvPr>
        </p:nvSpPr>
        <p:spPr/>
        <p:txBody>
          <a:bodyPr/>
          <a:lstStyle/>
          <a:p>
            <a:fld id="{BEC3DEEC-7370-4137-945A-0A59644D8BB5}" type="slidenum">
              <a:rPr lang="el-GR" smtClean="0"/>
              <a:pPr/>
              <a:t>28</a:t>
            </a:fld>
            <a:endParaRPr lang="el-GR" dirty="0"/>
          </a:p>
        </p:txBody>
      </p:sp>
    </p:spTree>
    <p:extLst>
      <p:ext uri="{BB962C8B-B14F-4D97-AF65-F5344CB8AC3E}">
        <p14:creationId xmlns:p14="http://schemas.microsoft.com/office/powerpoint/2010/main" val="1068171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29</a:t>
            </a:fld>
            <a:endParaRPr lang="el-GR" dirty="0"/>
          </a:p>
        </p:txBody>
      </p:sp>
    </p:spTree>
    <p:extLst>
      <p:ext uri="{BB962C8B-B14F-4D97-AF65-F5344CB8AC3E}">
        <p14:creationId xmlns:p14="http://schemas.microsoft.com/office/powerpoint/2010/main" val="300741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a:t>
            </a:r>
            <a:r>
              <a:rPr lang="en-US" b="1" dirty="0" smtClean="0">
                <a:solidFill>
                  <a:prstClr val="black"/>
                </a:solidFill>
                <a:latin typeface="Calibri" panose="020F0502020204030204" pitchFamily="34" charset="0"/>
                <a:cs typeface="Calibri" panose="020F0502020204030204" pitchFamily="34" charset="0"/>
              </a:rPr>
              <a:t>:</a:t>
            </a:r>
          </a:p>
          <a:p>
            <a:r>
              <a:rPr lang="en-US" sz="1200" i="1" dirty="0" smtClean="0">
                <a:latin typeface="Calibri" panose="020F0502020204030204" pitchFamily="34" charset="0"/>
                <a:cs typeface="Calibri" panose="020F0502020204030204" pitchFamily="34" charset="0"/>
              </a:rPr>
              <a:t>H</a:t>
            </a:r>
            <a:r>
              <a:rPr lang="el-GR" sz="1200" i="1" dirty="0" smtClean="0">
                <a:latin typeface="Calibri" panose="020F0502020204030204" pitchFamily="34" charset="0"/>
                <a:cs typeface="Calibri" panose="020F0502020204030204" pitchFamily="34" charset="0"/>
              </a:rPr>
              <a:t> σκόπιμη διαδικασία της φαντασίας η οποία παράγει πρωτότυπα και αξιόλογα αποτελέσματα για το μαθητή</a:t>
            </a:r>
            <a:r>
              <a:rPr lang="en-US" sz="1200" i="1" dirty="0" smtClean="0">
                <a:latin typeface="Calibri" panose="020F0502020204030204" pitchFamily="34" charset="0"/>
                <a:cs typeface="Calibri" panose="020F0502020204030204" pitchFamily="34" charset="0"/>
              </a:rPr>
              <a:t>.</a:t>
            </a:r>
            <a:endParaRPr lang="el-GR" sz="1200" i="1" dirty="0" smtClean="0">
              <a:latin typeface="Calibri" panose="020F0502020204030204" pitchFamily="34" charset="0"/>
              <a:cs typeface="Calibri" panose="020F0502020204030204" pitchFamily="34" charset="0"/>
            </a:endParaRPr>
          </a:p>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 στις Φυσικές Επιστήμες</a:t>
            </a:r>
            <a:r>
              <a:rPr lang="en-US" b="1" dirty="0" smtClean="0">
                <a:solidFill>
                  <a:prstClr val="black"/>
                </a:solidFill>
                <a:latin typeface="Calibri" panose="020F0502020204030204" pitchFamily="34" charset="0"/>
                <a:cs typeface="Calibri" panose="020F0502020204030204" pitchFamily="34" charset="0"/>
              </a:rPr>
              <a:t>:</a:t>
            </a:r>
          </a:p>
          <a:p>
            <a:r>
              <a:rPr lang="el-GR" sz="1200" i="1" dirty="0" smtClean="0">
                <a:solidFill>
                  <a:prstClr val="black"/>
                </a:solidFill>
                <a:latin typeface="Calibri" panose="020F0502020204030204" pitchFamily="34" charset="0"/>
                <a:cs typeface="Calibri" panose="020F0502020204030204" pitchFamily="34" charset="0"/>
              </a:rPr>
              <a:t>Η γένεση ιδεών και στρατηγικών ως άτομο ή ως κοινότητα, η</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κριτική επιχειρηματολογία μεταξύ αυτών και η παραγωγή</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αληθοφανών εξηγήσεων και στρατηγικών σύμφωνων με τα διαθέσιμα</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στοιχεία.</a:t>
            </a:r>
            <a:endParaRPr lang="nl-BE" sz="1200" b="1" dirty="0" smtClean="0">
              <a:solidFill>
                <a:prstClr val="black"/>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a:p>
        </p:txBody>
      </p:sp>
      <p:sp>
        <p:nvSpPr>
          <p:cNvPr id="4" name="3 - Θέση αριθμού διαφάνειας"/>
          <p:cNvSpPr>
            <a:spLocks noGrp="1"/>
          </p:cNvSpPr>
          <p:nvPr>
            <p:ph type="sldNum" sz="quarter" idx="10"/>
          </p:nvPr>
        </p:nvSpPr>
        <p:spPr/>
        <p:txBody>
          <a:bodyPr/>
          <a:lstStyle/>
          <a:p>
            <a:fld id="{773FBFCC-55E6-EC45-A409-A1EF2D23683B}" type="slidenum">
              <a:rPr lang="en-US" smtClean="0"/>
              <a:pPr/>
              <a:t>3</a:t>
            </a:fld>
            <a:endParaRPr lang="el-G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30</a:t>
            </a:fld>
            <a:endParaRPr lang="el-GR" dirty="0"/>
          </a:p>
        </p:txBody>
      </p:sp>
    </p:spTree>
    <p:extLst>
      <p:ext uri="{BB962C8B-B14F-4D97-AF65-F5344CB8AC3E}">
        <p14:creationId xmlns:p14="http://schemas.microsoft.com/office/powerpoint/2010/main" val="704556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32</a:t>
            </a:fld>
            <a:endParaRPr lang="el-GR" dirty="0"/>
          </a:p>
        </p:txBody>
      </p:sp>
    </p:spTree>
    <p:extLst>
      <p:ext uri="{BB962C8B-B14F-4D97-AF65-F5344CB8AC3E}">
        <p14:creationId xmlns:p14="http://schemas.microsoft.com/office/powerpoint/2010/main" val="171604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a:buChar char="•"/>
            </a:pPr>
            <a:endParaRPr lang="nl-BE" dirty="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6</a:t>
            </a:fld>
            <a:endParaRPr lang="el-GR" dirty="0"/>
          </a:p>
        </p:txBody>
      </p:sp>
    </p:spTree>
    <p:extLst>
      <p:ext uri="{BB962C8B-B14F-4D97-AF65-F5344CB8AC3E}">
        <p14:creationId xmlns:p14="http://schemas.microsoft.com/office/powerpoint/2010/main" val="259210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7</a:t>
            </a:fld>
            <a:endParaRPr lang="el-GR" dirty="0"/>
          </a:p>
        </p:txBody>
      </p:sp>
    </p:spTree>
    <p:extLst>
      <p:ext uri="{BB962C8B-B14F-4D97-AF65-F5344CB8AC3E}">
        <p14:creationId xmlns:p14="http://schemas.microsoft.com/office/powerpoint/2010/main" val="153978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8</a:t>
            </a:fld>
            <a:endParaRPr lang="el-GR" dirty="0"/>
          </a:p>
        </p:txBody>
      </p:sp>
    </p:spTree>
    <p:extLst>
      <p:ext uri="{BB962C8B-B14F-4D97-AF65-F5344CB8AC3E}">
        <p14:creationId xmlns:p14="http://schemas.microsoft.com/office/powerpoint/2010/main" val="215328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9</a:t>
            </a:fld>
            <a:endParaRPr lang="el-GR" dirty="0"/>
          </a:p>
        </p:txBody>
      </p:sp>
    </p:spTree>
    <p:extLst>
      <p:ext uri="{BB962C8B-B14F-4D97-AF65-F5344CB8AC3E}">
        <p14:creationId xmlns:p14="http://schemas.microsoft.com/office/powerpoint/2010/main" val="358831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a:buChar char="•"/>
            </a:pPr>
            <a:endParaRPr lang="nl-BE" dirty="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10</a:t>
            </a:fld>
            <a:endParaRPr lang="el-GR" dirty="0"/>
          </a:p>
        </p:txBody>
      </p:sp>
    </p:spTree>
    <p:extLst>
      <p:ext uri="{BB962C8B-B14F-4D97-AF65-F5344CB8AC3E}">
        <p14:creationId xmlns:p14="http://schemas.microsoft.com/office/powerpoint/2010/main" val="259210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baseline="0" dirty="0" smtClean="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11</a:t>
            </a:fld>
            <a:endParaRPr lang="el-GR" dirty="0"/>
          </a:p>
        </p:txBody>
      </p:sp>
    </p:spTree>
    <p:extLst>
      <p:ext uri="{BB962C8B-B14F-4D97-AF65-F5344CB8AC3E}">
        <p14:creationId xmlns:p14="http://schemas.microsoft.com/office/powerpoint/2010/main" val="3757489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12</a:t>
            </a:fld>
            <a:endParaRPr lang="el-GR" dirty="0"/>
          </a:p>
        </p:txBody>
      </p:sp>
    </p:spTree>
    <p:extLst>
      <p:ext uri="{BB962C8B-B14F-4D97-AF65-F5344CB8AC3E}">
        <p14:creationId xmlns:p14="http://schemas.microsoft.com/office/powerpoint/2010/main" val="402649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40069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23/11/2017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pPr/>
              <a:t>23/11/2017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303" name="Acrobat Document" r:id="rId14" imgW="4048033" imgH="2695557" progId="AcroExch.Document.DC">
                  <p:embed/>
                </p:oleObj>
              </mc:Choice>
              <mc:Fallback>
                <p:oleObj name="Acrobat Document" r:id="rId14" imgW="4048033" imgH="2695557" progId="AcroExch.Document.DC">
                  <p:embed/>
                  <p:pic>
                    <p:nvPicPr>
                      <p:cNvPr id="0" name="Picture 27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pic>
        <p:nvPicPr>
          <p:cNvPr id="1037" name="Picture 13" descr="C:\Users\fani\Desktop\Disclaimer.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package" Target="../embeddings/Microsoft_Word_Document1.docx"/><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l-GR" sz="4000" b="1" dirty="0" smtClean="0">
              <a:solidFill>
                <a:srgbClr val="FF0000"/>
              </a:solidFill>
            </a:endParaRPr>
          </a:p>
          <a:p>
            <a:pPr marL="0" indent="0" algn="ctr">
              <a:buNone/>
            </a:pPr>
            <a:r>
              <a:rPr lang="el-GR" sz="4400" b="1" dirty="0" smtClean="0">
                <a:solidFill>
                  <a:srgbClr val="FF0000"/>
                </a:solidFill>
                <a:latin typeface="+mj-lt"/>
              </a:rPr>
              <a:t>Επιμορφωτική ενότητα 9</a:t>
            </a:r>
            <a:r>
              <a:rPr dirty="0">
                <a:latin typeface="+mj-lt"/>
              </a:rPr>
              <a:t/>
            </a:r>
            <a:br>
              <a:rPr dirty="0">
                <a:latin typeface="+mj-lt"/>
              </a:rPr>
            </a:br>
            <a:r>
              <a:rPr dirty="0">
                <a:latin typeface="+mj-lt"/>
              </a:rPr>
              <a:t/>
            </a:r>
            <a:br>
              <a:rPr dirty="0">
                <a:latin typeface="+mj-lt"/>
              </a:rPr>
            </a:br>
            <a:r>
              <a:rPr lang="el-GR" sz="4000" b="1" dirty="0">
                <a:solidFill>
                  <a:srgbClr val="FF0000"/>
                </a:solidFill>
                <a:latin typeface="+mj-lt"/>
              </a:rPr>
              <a:t>Ο ρόλος του/της δασκάλου/ας </a:t>
            </a:r>
            <a:endParaRPr lang="el-GR" sz="4000" dirty="0">
              <a:latin typeface="+mj-lt"/>
            </a:endParaRPr>
          </a:p>
        </p:txBody>
      </p:sp>
    </p:spTree>
    <p:extLst>
      <p:ext uri="{BB962C8B-B14F-4D97-AF65-F5344CB8AC3E}">
        <p14:creationId xmlns:p14="http://schemas.microsoft.com/office/powerpoint/2010/main" val="220630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776" y="188640"/>
            <a:ext cx="6588224" cy="1426170"/>
          </a:xfrm>
        </p:spPr>
        <p:txBody>
          <a:bodyPr>
            <a:noAutofit/>
          </a:bodyPr>
          <a:lstStyle/>
          <a:p>
            <a:r>
              <a:rPr lang="el-GR" sz="4000" b="1" dirty="0" smtClean="0">
                <a:solidFill>
                  <a:srgbClr val="00B050"/>
                </a:solidFill>
              </a:rPr>
              <a:t>Σκεπτικό ενότητας</a:t>
            </a:r>
            <a:r>
              <a:rPr sz="4000" dirty="0"/>
              <a:t/>
            </a:r>
            <a:br>
              <a:rPr sz="4000" dirty="0"/>
            </a:br>
            <a:r>
              <a:rPr lang="el-GR" sz="2800" b="1" i="1" dirty="0">
                <a:solidFill>
                  <a:srgbClr val="23B671"/>
                </a:solidFill>
              </a:rPr>
              <a:t>Γιατί είναι σημαντική η διδακτική στήριξη; </a:t>
            </a:r>
            <a:endParaRPr lang="el-GR" sz="2800" b="1" dirty="0">
              <a:solidFill>
                <a:srgbClr val="00B050"/>
              </a:solidFill>
            </a:endParaRPr>
          </a:p>
        </p:txBody>
      </p:sp>
      <p:sp>
        <p:nvSpPr>
          <p:cNvPr id="3" name="Tijdelijke aanduiding voor inhoud 2"/>
          <p:cNvSpPr>
            <a:spLocks noGrp="1"/>
          </p:cNvSpPr>
          <p:nvPr>
            <p:ph idx="1"/>
          </p:nvPr>
        </p:nvSpPr>
        <p:spPr>
          <a:xfrm>
            <a:off x="251520" y="1556792"/>
            <a:ext cx="8568952" cy="4495354"/>
          </a:xfrm>
        </p:spPr>
        <p:txBody>
          <a:bodyPr>
            <a:noAutofit/>
          </a:bodyPr>
          <a:lstStyle/>
          <a:p>
            <a:pPr marL="177800" lvl="0" indent="-177800"/>
            <a:r>
              <a:rPr lang="el-GR" sz="1900" dirty="0" smtClean="0">
                <a:latin typeface="+mj-lt"/>
              </a:rPr>
              <a:t>Προωθεί την ανεξαρτησία των παιδιών ως άτομα που ζητούν απαντήσεις και βρίσκουν λύσεις σε προβλήματα, τη δημιουργικότητά τους στο να σκέφτονται τις πιθανότητες, καθώς και την εννοιολογική γνώση και τις μετα-γνωσιακές στρατηγικές.</a:t>
            </a:r>
            <a:endParaRPr lang="el-GR" sz="1900" dirty="0">
              <a:latin typeface="+mj-lt"/>
            </a:endParaRPr>
          </a:p>
          <a:p>
            <a:pPr marL="177800" lvl="0" indent="-177800"/>
            <a:r>
              <a:rPr lang="el-GR" sz="1900" dirty="0" smtClean="0">
                <a:latin typeface="+mj-lt"/>
              </a:rPr>
              <a:t>Παρέχει στα παιδιά κοινές, σημαντικές σωματικές εμπειρίες και ευκαιρίες να αναπτύξουν τις δικές τους ερωτήσεις και ιδέες για σχετικές  επιστημονικά έννοιες.</a:t>
            </a:r>
            <a:endParaRPr lang="el-GR" sz="1900" dirty="0">
              <a:latin typeface="+mj-lt"/>
            </a:endParaRPr>
          </a:p>
          <a:p>
            <a:pPr marL="177800" lvl="0" indent="-177800"/>
            <a:r>
              <a:rPr lang="el-GR" sz="1900" dirty="0">
                <a:latin typeface="+mj-lt"/>
              </a:rPr>
              <a:t>Αντικατοπτρίζει τη σημασία της μεσολάβησης των δασκάλων στη μάθηση για την κάλυψη των ποικίλων αναγκών των παιδιών.</a:t>
            </a:r>
          </a:p>
          <a:p>
            <a:pPr marL="177800" lvl="0" indent="-177800"/>
            <a:r>
              <a:rPr lang="el-GR" sz="1900" dirty="0" smtClean="0">
                <a:latin typeface="+mj-lt"/>
              </a:rPr>
              <a:t>Διαδραματίζει θεμελιώδη ρόλο στη δημιουργία δεσμών μεταξύ καθημερινών εννοιών που κατανοούνται μέσω της αλληλεπίδρασης μέσα από το παιχνίδι ,και πιο επίσημων επιστημονικών εννοιών.</a:t>
            </a:r>
            <a:endParaRPr lang="el-GR" sz="1900" dirty="0">
              <a:latin typeface="+mj-lt"/>
            </a:endParaRPr>
          </a:p>
          <a:p>
            <a:pPr marL="0" indent="0">
              <a:buNone/>
            </a:pPr>
            <a:r>
              <a:rPr lang="el-GR" sz="1900" i="1" dirty="0" smtClean="0">
                <a:latin typeface="+mj-lt"/>
              </a:rPr>
              <a:t>Δάσκαλοι που δίνουν προτεραιότητα στο να σταματούν, να παρατηρούν, να ακούν και να προσέχουν τη φύση της εμπλοκής των παιδιών, που στηρίζουν την αυτενέργεια των παιδιών και τη λήψη αποφάσεων, που χρησιμοποιούν τον διαθέσιμο χρόνο και χώρο για εξερεύνηση και πειραματισμό. </a:t>
            </a:r>
          </a:p>
        </p:txBody>
      </p:sp>
    </p:spTree>
    <p:extLst>
      <p:ext uri="{BB962C8B-B14F-4D97-AF65-F5344CB8AC3E}">
        <p14:creationId xmlns:p14="http://schemas.microsoft.com/office/powerpoint/2010/main" val="2029355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b="1" dirty="0" smtClean="0">
                <a:solidFill>
                  <a:srgbClr val="00B050"/>
                </a:solidFill>
              </a:rPr>
              <a:t>Περίγραμμα ενότητας</a:t>
            </a:r>
            <a:endParaRPr lang="el-GR" b="1" dirty="0">
              <a:solidFill>
                <a:srgbClr val="00B050"/>
              </a:solidFill>
            </a:endParaRPr>
          </a:p>
        </p:txBody>
      </p:sp>
      <p:sp>
        <p:nvSpPr>
          <p:cNvPr id="3" name="Tijdelijke aanduiding voor inhoud 2"/>
          <p:cNvSpPr>
            <a:spLocks noGrp="1"/>
          </p:cNvSpPr>
          <p:nvPr>
            <p:ph idx="1"/>
          </p:nvPr>
        </p:nvSpPr>
        <p:spPr/>
        <p:txBody>
          <a:bodyPr>
            <a:normAutofit fontScale="70000" lnSpcReduction="20000"/>
          </a:bodyPr>
          <a:lstStyle/>
          <a:p>
            <a:pPr>
              <a:lnSpc>
                <a:spcPct val="120000"/>
              </a:lnSpc>
            </a:pPr>
            <a:r>
              <a:rPr lang="el-GR" dirty="0" smtClean="0">
                <a:latin typeface="+mj-lt"/>
              </a:rPr>
              <a:t>Ανταλλαγή των εμπειριών από τους ρόλους που αναλαμβάνετε ως δάσκαλος/α (επιτυχημένες περιπτώσεις και προκλήσεις).</a:t>
            </a:r>
          </a:p>
          <a:p>
            <a:pPr>
              <a:lnSpc>
                <a:spcPct val="120000"/>
              </a:lnSpc>
            </a:pPr>
            <a:r>
              <a:rPr lang="el-GR" dirty="0" smtClean="0">
                <a:latin typeface="+mj-lt"/>
              </a:rPr>
              <a:t>Συζήτηση παραδειγμάτων από την τάξη - το επίπεδο της αυτενέργειας των παιδιών στη μάθησή τους και ο ρόλος του/της δασκάλου/ας.</a:t>
            </a:r>
          </a:p>
          <a:p>
            <a:pPr lvl="0">
              <a:lnSpc>
                <a:spcPct val="120000"/>
              </a:lnSpc>
            </a:pPr>
            <a:r>
              <a:rPr lang="el-GR" dirty="0" smtClean="0">
                <a:latin typeface="+mj-lt"/>
              </a:rPr>
              <a:t>Επιπτώσεις στον σχεδιασμό δραστηριοτήτων μάθησης όσον αφορά το περιβάλλον μάθησης και τους διαφορετικούς ρόλους του/της δασκάλου/ας.</a:t>
            </a:r>
            <a:endParaRPr lang="el-GR" dirty="0">
              <a:latin typeface="+mj-lt"/>
            </a:endParaRPr>
          </a:p>
          <a:p>
            <a:pPr>
              <a:lnSpc>
                <a:spcPct val="120000"/>
              </a:lnSpc>
            </a:pPr>
            <a:r>
              <a:rPr lang="el-GR" dirty="0" smtClean="0">
                <a:latin typeface="+mj-lt"/>
              </a:rPr>
              <a:t>Αναστοχασμός σχετικά με την ενότητα.</a:t>
            </a:r>
            <a:endParaRPr lang="el-GR" dirty="0" smtClean="0"/>
          </a:p>
        </p:txBody>
      </p:sp>
    </p:spTree>
    <p:extLst>
      <p:ext uri="{BB962C8B-B14F-4D97-AF65-F5344CB8AC3E}">
        <p14:creationId xmlns:p14="http://schemas.microsoft.com/office/powerpoint/2010/main" val="502850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74638"/>
            <a:ext cx="5554960" cy="1282154"/>
          </a:xfrm>
        </p:spPr>
        <p:txBody>
          <a:bodyPr>
            <a:noAutofit/>
          </a:bodyPr>
          <a:lstStyle/>
          <a:p>
            <a:r>
              <a:rPr lang="el-GR" sz="3200" b="1" dirty="0" smtClean="0">
                <a:solidFill>
                  <a:srgbClr val="00B050"/>
                </a:solidFill>
              </a:rPr>
              <a:t>Ανταλλαγή εμπειριών από διαφορετικούς ρόλους </a:t>
            </a:r>
            <a:r>
              <a:rPr lang="en-US" sz="3200" b="1" dirty="0" smtClean="0">
                <a:solidFill>
                  <a:srgbClr val="00B050"/>
                </a:solidFill>
              </a:rPr>
              <a:t/>
            </a:r>
            <a:br>
              <a:rPr lang="en-US" sz="3200" b="1" dirty="0" smtClean="0">
                <a:solidFill>
                  <a:srgbClr val="00B050"/>
                </a:solidFill>
              </a:rPr>
            </a:br>
            <a:r>
              <a:rPr lang="el-GR" sz="3200" b="1" dirty="0" smtClean="0">
                <a:solidFill>
                  <a:srgbClr val="00B050"/>
                </a:solidFill>
              </a:rPr>
              <a:t>(ως δάσκαλος/α)</a:t>
            </a:r>
            <a:endParaRPr lang="el-GR" sz="3200" b="1" dirty="0">
              <a:solidFill>
                <a:srgbClr val="00B050"/>
              </a:solidFill>
            </a:endParaRPr>
          </a:p>
        </p:txBody>
      </p:sp>
      <p:sp>
        <p:nvSpPr>
          <p:cNvPr id="3" name="Content Placeholder 2"/>
          <p:cNvSpPr>
            <a:spLocks noGrp="1"/>
          </p:cNvSpPr>
          <p:nvPr>
            <p:ph idx="1"/>
          </p:nvPr>
        </p:nvSpPr>
        <p:spPr>
          <a:xfrm>
            <a:off x="467544" y="1741958"/>
            <a:ext cx="8280920" cy="4351338"/>
          </a:xfrm>
        </p:spPr>
        <p:txBody>
          <a:bodyPr>
            <a:noAutofit/>
          </a:bodyPr>
          <a:lstStyle/>
          <a:p>
            <a:pPr marL="0" indent="0">
              <a:lnSpc>
                <a:spcPct val="120000"/>
              </a:lnSpc>
              <a:buNone/>
            </a:pPr>
            <a:r>
              <a:rPr lang="el-GR" sz="1900" dirty="0" smtClean="0">
                <a:latin typeface="+mj-lt"/>
              </a:rPr>
              <a:t>Εργαστείτε σε ομάδες των 4-5 ατόμων</a:t>
            </a:r>
          </a:p>
          <a:p>
            <a:pPr marL="274638" indent="-274638"/>
            <a:r>
              <a:rPr lang="el-GR" sz="1900" dirty="0" smtClean="0">
                <a:solidFill>
                  <a:srgbClr val="00B050"/>
                </a:solidFill>
                <a:latin typeface="+mj-lt"/>
              </a:rPr>
              <a:t>Ποιοι είναι οι διαφορετικοί ρόλοι που αναλαμβάνετε κατά τη διδασκαλία φυσικών επιστημών στην τάξη για να στηρίξετε τη διερεύνηση και τη δημιουργικότητα; Δώστε παραδείγματα.</a:t>
            </a:r>
          </a:p>
          <a:p>
            <a:pPr marL="274638" indent="-274638"/>
            <a:r>
              <a:rPr lang="el-GR" sz="1900" dirty="0" smtClean="0">
                <a:solidFill>
                  <a:srgbClr val="00B050"/>
                </a:solidFill>
                <a:latin typeface="+mj-lt"/>
              </a:rPr>
              <a:t>Υπήρξαν περιπτώσεις όπου η επιλογή ρόλου δεν ήταν επιτυχής; Τι περιπτώσεις ήταν; Δώστε παραδείγματα.</a:t>
            </a:r>
          </a:p>
          <a:p>
            <a:pPr marL="0" indent="0">
              <a:spcBef>
                <a:spcPts val="0"/>
              </a:spcBef>
              <a:buNone/>
            </a:pPr>
            <a:endParaRPr lang="el-GR" sz="800" dirty="0" smtClean="0">
              <a:solidFill>
                <a:srgbClr val="198E57"/>
              </a:solidFill>
              <a:latin typeface="+mj-lt"/>
            </a:endParaRPr>
          </a:p>
          <a:p>
            <a:pPr marL="274638" indent="-274638">
              <a:buFont typeface="+mj-lt"/>
              <a:buAutoNum type="arabicPeriod"/>
            </a:pPr>
            <a:r>
              <a:rPr lang="el-GR" sz="1900" b="1" dirty="0" smtClean="0"/>
              <a:t>Ατομικά</a:t>
            </a:r>
            <a:r>
              <a:rPr lang="el-GR" sz="1900" dirty="0" smtClean="0"/>
              <a:t> - Γράψτε τις απαντήσεις σε αυτές τις ερωτήσεις σε ξεχωριστά αυτοκόλλητα χαρτάκια και τοποθετήστε τα στο φύλλο πάνω στο τραπέζι.</a:t>
            </a:r>
          </a:p>
          <a:p>
            <a:pPr marL="274638" indent="-274638">
              <a:buFont typeface="+mj-lt"/>
              <a:buAutoNum type="arabicPeriod"/>
            </a:pPr>
            <a:r>
              <a:rPr lang="el-GR" sz="1900" b="1" dirty="0" smtClean="0"/>
              <a:t>Σε ομάδα</a:t>
            </a:r>
            <a:r>
              <a:rPr lang="el-GR" sz="1900" dirty="0" smtClean="0"/>
              <a:t> – Δείτε αν μπορείτε να τα ταξινομήσετε – Υπάρχουν κοινά θέματα ή διαφορές;</a:t>
            </a:r>
            <a:r>
              <a:rPr lang="el-GR" sz="1900" dirty="0" smtClean="0">
                <a:latin typeface="+mj-lt"/>
              </a:rPr>
              <a:t> </a:t>
            </a:r>
          </a:p>
          <a:p>
            <a:pPr marL="274638" indent="-274638">
              <a:buFont typeface="+mj-lt"/>
              <a:buAutoNum type="arabicPeriod"/>
            </a:pPr>
            <a:r>
              <a:rPr lang="el-GR" sz="1900" dirty="0" smtClean="0"/>
              <a:t>Δώστε πληροφορίες </a:t>
            </a:r>
            <a:r>
              <a:rPr lang="el-GR" sz="1900" b="1" dirty="0" smtClean="0"/>
              <a:t>ανατροφοδότησης</a:t>
            </a:r>
            <a:r>
              <a:rPr lang="el-GR" sz="1900" dirty="0" smtClean="0"/>
              <a:t> σε όλη την ομάδα.</a:t>
            </a:r>
            <a:endParaRPr lang="el-GR" sz="1900" dirty="0" smtClean="0">
              <a:solidFill>
                <a:srgbClr val="FF0000"/>
              </a:solidFill>
              <a:latin typeface="+mj-lt"/>
            </a:endParaRPr>
          </a:p>
          <a:p>
            <a:pPr marL="0" indent="0">
              <a:buNone/>
            </a:pPr>
            <a:r>
              <a:rPr lang="el-GR" sz="1900" dirty="0" smtClean="0">
                <a:solidFill>
                  <a:srgbClr val="00B050"/>
                </a:solidFill>
                <a:latin typeface="+mj-lt"/>
              </a:rPr>
              <a:t>Με ποιους τρόπους στήριξαν οι διαφορετικοί ρόλοι τα χαρακτηριστικά της διερεύνησης και τις δημιουργικές προδιαθέσεις;</a:t>
            </a:r>
          </a:p>
        </p:txBody>
      </p:sp>
    </p:spTree>
    <p:extLst>
      <p:ext uri="{BB962C8B-B14F-4D97-AF65-F5344CB8AC3E}">
        <p14:creationId xmlns:p14="http://schemas.microsoft.com/office/powerpoint/2010/main" val="4127639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74638"/>
            <a:ext cx="5915000" cy="1282154"/>
          </a:xfrm>
        </p:spPr>
        <p:txBody>
          <a:bodyPr>
            <a:normAutofit/>
          </a:bodyPr>
          <a:lstStyle/>
          <a:p>
            <a:r>
              <a:rPr lang="el-GR" sz="2600" b="1" dirty="0">
                <a:solidFill>
                  <a:srgbClr val="00B050"/>
                </a:solidFill>
              </a:rPr>
              <a:t>Ανταλλαγή εμπειριών από διαφορετικούς ρόλους (ως δάσκαλος/α) </a:t>
            </a:r>
            <a:r>
              <a:rPr lang="el-GR" sz="2600" b="1" dirty="0" smtClean="0">
                <a:solidFill>
                  <a:srgbClr val="00B050"/>
                </a:solidFill>
              </a:rPr>
              <a:t>ΠΕΡΙΛΗΨΗ</a:t>
            </a:r>
            <a:endParaRPr lang="el-GR" sz="2600" dirty="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6128264"/>
              </p:ext>
            </p:extLst>
          </p:nvPr>
        </p:nvGraphicFramePr>
        <p:xfrm>
          <a:off x="457200" y="1844675"/>
          <a:ext cx="8218488" cy="3749040"/>
        </p:xfrm>
        <a:graphic>
          <a:graphicData uri="http://schemas.openxmlformats.org/drawingml/2006/table">
            <a:tbl>
              <a:tblPr firstRow="1" bandRow="1">
                <a:tableStyleId>{5C22544A-7EE6-4342-B048-85BDC9FD1C3A}</a:tableStyleId>
              </a:tblPr>
              <a:tblGrid>
                <a:gridCol w="2739496"/>
                <a:gridCol w="2739496"/>
                <a:gridCol w="2739496"/>
              </a:tblGrid>
              <a:tr h="370840">
                <a:tc>
                  <a:txBody>
                    <a:bodyPr/>
                    <a:lstStyle/>
                    <a:p>
                      <a:pPr algn="ctr"/>
                      <a:r>
                        <a:rPr lang="el-GR" dirty="0" smtClean="0">
                          <a:latin typeface="+mj-lt"/>
                        </a:rPr>
                        <a:t>ΔΙΑΦΟΡΕΤΙΚΟΙ ΡΟΛΟΙ </a:t>
                      </a:r>
                    </a:p>
                    <a:p>
                      <a:pPr algn="ctr"/>
                      <a:r>
                        <a:rPr lang="el-GR" dirty="0" smtClean="0">
                          <a:latin typeface="+mj-lt"/>
                        </a:rPr>
                        <a:t>που αναλαμβάνω κατά τη διδασκαλία φυσικών επιστημών</a:t>
                      </a:r>
                      <a:endParaRPr lang="el-GR"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l-GR" dirty="0" smtClean="0">
                          <a:latin typeface="+mj-lt"/>
                        </a:rPr>
                        <a:t>ΠΕΡΙΠΤΩΣΕΙΣ</a:t>
                      </a:r>
                      <a:endParaRPr lang="el-GR"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l-GR" dirty="0" smtClean="0">
                          <a:latin typeface="+mj-lt"/>
                        </a:rPr>
                        <a:t>ΕΠΙΤΥΧΕΙΣ Ή</a:t>
                      </a:r>
                      <a:r>
                        <a:rPr lang="en-US" dirty="0" smtClean="0">
                          <a:latin typeface="+mj-lt"/>
                        </a:rPr>
                        <a:t> </a:t>
                      </a:r>
                      <a:r>
                        <a:rPr lang="el-GR" dirty="0" smtClean="0">
                          <a:latin typeface="+mj-lt"/>
                        </a:rPr>
                        <a:t>ΑΝΕΠΙΤΥΧΕΙΣ;</a:t>
                      </a:r>
                      <a:endParaRPr lang="el-GR"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dirty="0" smtClean="0"/>
                    </a:p>
                    <a:p>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5463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332656"/>
            <a:ext cx="6336704" cy="1250462"/>
          </a:xfrm>
        </p:spPr>
        <p:txBody>
          <a:bodyPr>
            <a:normAutofit/>
          </a:bodyPr>
          <a:lstStyle/>
          <a:p>
            <a:r>
              <a:rPr lang="el-GR" sz="3200" b="1" dirty="0">
                <a:solidFill>
                  <a:srgbClr val="00B050"/>
                </a:solidFill>
              </a:rPr>
              <a:t>Συζήτηση παραδειγμάτων </a:t>
            </a:r>
            <a:r>
              <a:rPr lang="en-US" sz="3200" b="1" dirty="0" smtClean="0">
                <a:solidFill>
                  <a:srgbClr val="00B050"/>
                </a:solidFill>
              </a:rPr>
              <a:t/>
            </a:r>
            <a:br>
              <a:rPr lang="en-US" sz="3200" b="1" dirty="0" smtClean="0">
                <a:solidFill>
                  <a:srgbClr val="00B050"/>
                </a:solidFill>
              </a:rPr>
            </a:br>
            <a:r>
              <a:rPr lang="el-GR" sz="3200" b="1" dirty="0" smtClean="0">
                <a:solidFill>
                  <a:srgbClr val="00B050"/>
                </a:solidFill>
              </a:rPr>
              <a:t>από </a:t>
            </a:r>
            <a:r>
              <a:rPr lang="el-GR" sz="3200" b="1" dirty="0">
                <a:solidFill>
                  <a:srgbClr val="00B050"/>
                </a:solidFill>
              </a:rPr>
              <a:t>την τάξη</a:t>
            </a:r>
          </a:p>
        </p:txBody>
      </p:sp>
      <p:pic>
        <p:nvPicPr>
          <p:cNvPr id="4" name="Content Placeholder 4"/>
          <p:cNvPicPr>
            <a:picLocks noGrp="1" noChangeAspect="1"/>
          </p:cNvPicPr>
          <p:nvPr>
            <p:ph idx="1"/>
          </p:nvPr>
        </p:nvPicPr>
        <p:blipFill>
          <a:blip r:embed="rId3" cstate="print"/>
          <a:srcRect t="11410" b="11410"/>
          <a:stretch>
            <a:fillRect/>
          </a:stretch>
        </p:blipFill>
        <p:spPr>
          <a:xfrm>
            <a:off x="2757487" y="1750242"/>
            <a:ext cx="5630937" cy="3106749"/>
          </a:xfrm>
        </p:spPr>
      </p:pic>
      <p:sp>
        <p:nvSpPr>
          <p:cNvPr id="5" name="TextBox 4"/>
          <p:cNvSpPr txBox="1"/>
          <p:nvPr/>
        </p:nvSpPr>
        <p:spPr>
          <a:xfrm>
            <a:off x="323528" y="2204864"/>
            <a:ext cx="2016223" cy="2092881"/>
          </a:xfrm>
          <a:prstGeom prst="rect">
            <a:avLst/>
          </a:prstGeom>
          <a:noFill/>
        </p:spPr>
        <p:txBody>
          <a:bodyPr wrap="square" rtlCol="0">
            <a:spAutoFit/>
          </a:bodyPr>
          <a:lstStyle/>
          <a:p>
            <a:pPr algn="ctr"/>
            <a:r>
              <a:rPr lang="el-GR" sz="2000" b="1" dirty="0">
                <a:solidFill>
                  <a:srgbClr val="00B050"/>
                </a:solidFill>
                <a:latin typeface="+mj-lt"/>
              </a:rPr>
              <a:t>Σκάμμα με άμμο:</a:t>
            </a:r>
          </a:p>
          <a:p>
            <a:pPr algn="ctr"/>
            <a:r>
              <a:rPr lang="el-GR" sz="2000" b="1" dirty="0" smtClean="0">
                <a:solidFill>
                  <a:srgbClr val="00B050"/>
                </a:solidFill>
                <a:latin typeface="+mj-lt"/>
              </a:rPr>
              <a:t>Παιδιά ηλικίας 3 ετών</a:t>
            </a:r>
            <a:r>
              <a:rPr dirty="0"/>
              <a:t/>
            </a:r>
            <a:br>
              <a:rPr dirty="0"/>
            </a:br>
            <a:endParaRPr lang="el-GR" b="1" dirty="0" smtClean="0">
              <a:solidFill>
                <a:srgbClr val="00B050"/>
              </a:solidFill>
              <a:latin typeface="+mj-lt"/>
            </a:endParaRPr>
          </a:p>
          <a:p>
            <a:pPr algn="ctr"/>
            <a:r>
              <a:rPr lang="el-GR" b="1" dirty="0" smtClean="0">
                <a:solidFill>
                  <a:srgbClr val="00B050"/>
                </a:solidFill>
                <a:latin typeface="+mj-lt"/>
              </a:rPr>
              <a:t>Παιδιά ηλικίας 3 ετών</a:t>
            </a:r>
            <a:r>
              <a:rPr dirty="0"/>
              <a:t/>
            </a:r>
            <a:br>
              <a:rPr dirty="0"/>
            </a:br>
            <a:r>
              <a:rPr lang="el-GR" b="1" dirty="0" smtClean="0">
                <a:solidFill>
                  <a:srgbClr val="00B050"/>
                </a:solidFill>
                <a:latin typeface="+mj-lt"/>
              </a:rPr>
              <a:t>Υλικά στη γωνία της άμμου, π.χ. αληθινά τούβλα, εργαλεία</a:t>
            </a:r>
            <a:endParaRPr lang="el-GR" dirty="0">
              <a:solidFill>
                <a:srgbClr val="00B050"/>
              </a:solidFill>
              <a:latin typeface="+mj-lt"/>
            </a:endParaRPr>
          </a:p>
        </p:txBody>
      </p:sp>
    </p:spTree>
    <p:extLst>
      <p:ext uri="{BB962C8B-B14F-4D97-AF65-F5344CB8AC3E}">
        <p14:creationId xmlns:p14="http://schemas.microsoft.com/office/powerpoint/2010/main" val="2495571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131024" cy="1282154"/>
          </a:xfrm>
        </p:spPr>
        <p:txBody>
          <a:bodyPr>
            <a:normAutofit/>
          </a:bodyPr>
          <a:lstStyle/>
          <a:p>
            <a:r>
              <a:rPr lang="el-GR" sz="3200" b="1" dirty="0">
                <a:solidFill>
                  <a:srgbClr val="00B050"/>
                </a:solidFill>
              </a:rPr>
              <a:t>Συζήτηση παραδειγμάτων </a:t>
            </a:r>
            <a:r>
              <a:rPr lang="en-US" sz="3200" b="1" dirty="0">
                <a:solidFill>
                  <a:srgbClr val="00B050"/>
                </a:solidFill>
              </a:rPr>
              <a:t/>
            </a:r>
            <a:br>
              <a:rPr lang="en-US" sz="3200" b="1" dirty="0">
                <a:solidFill>
                  <a:srgbClr val="00B050"/>
                </a:solidFill>
              </a:rPr>
            </a:br>
            <a:r>
              <a:rPr lang="el-GR" sz="3200" b="1" dirty="0">
                <a:solidFill>
                  <a:srgbClr val="00B050"/>
                </a:solidFill>
              </a:rPr>
              <a:t>από την τάξη</a:t>
            </a:r>
          </a:p>
        </p:txBody>
      </p:sp>
      <p:pic>
        <p:nvPicPr>
          <p:cNvPr id="4" name="Grafik 6" descr="G:\NarrativesStand1503\D1Bea_Pre\D1Bea_Pre_Bricks\D1Bea_Pre_Image_TowerOfPisa_130213_Bricks.jpg"/>
          <p:cNvPicPr>
            <a:picLocks noGrp="1"/>
          </p:cNvPicPr>
          <p:nvPr>
            <p:ph idx="1"/>
          </p:nvPr>
        </p:nvPicPr>
        <p:blipFill>
          <a:blip r:embed="rId3" cstate="print">
            <a:extLst>
              <a:ext uri="{28A0092B-C50C-407E-A947-70E740481C1C}">
                <a14:useLocalDpi xmlns:a14="http://schemas.microsoft.com/office/drawing/2010/main" val="0"/>
              </a:ext>
            </a:extLst>
          </a:blip>
          <a:srcRect t="31617" b="31617"/>
          <a:stretch>
            <a:fillRect/>
          </a:stretch>
        </p:blipFill>
        <p:spPr bwMode="auto">
          <a:xfrm>
            <a:off x="2339752" y="1844825"/>
            <a:ext cx="6336704" cy="3168351"/>
          </a:xfrm>
          <a:prstGeom prst="rect">
            <a:avLst/>
          </a:prstGeom>
          <a:noFill/>
          <a:ln>
            <a:noFill/>
          </a:ln>
        </p:spPr>
      </p:pic>
      <p:sp>
        <p:nvSpPr>
          <p:cNvPr id="3" name="TextBox 2"/>
          <p:cNvSpPr txBox="1"/>
          <p:nvPr/>
        </p:nvSpPr>
        <p:spPr>
          <a:xfrm>
            <a:off x="251520" y="2420888"/>
            <a:ext cx="1872208" cy="2185214"/>
          </a:xfrm>
          <a:prstGeom prst="rect">
            <a:avLst/>
          </a:prstGeom>
          <a:noFill/>
        </p:spPr>
        <p:txBody>
          <a:bodyPr wrap="square" rtlCol="0">
            <a:spAutoFit/>
          </a:bodyPr>
          <a:lstStyle/>
          <a:p>
            <a:pPr algn="ctr"/>
            <a:r>
              <a:rPr lang="el-GR" sz="2000" b="1" dirty="0">
                <a:solidFill>
                  <a:srgbClr val="00B050"/>
                </a:solidFill>
                <a:latin typeface="+mj-lt"/>
              </a:rPr>
              <a:t>Κατασκευές με </a:t>
            </a:r>
            <a:r>
              <a:rPr lang="el-GR" sz="2000" b="1" dirty="0" smtClean="0">
                <a:solidFill>
                  <a:srgbClr val="00B050"/>
                </a:solidFill>
                <a:latin typeface="+mj-lt"/>
              </a:rPr>
              <a:t>τουβλάκια</a:t>
            </a:r>
            <a:r>
              <a:rPr lang="el-GR" sz="2000" b="1" dirty="0">
                <a:solidFill>
                  <a:srgbClr val="00B050"/>
                </a:solidFill>
                <a:latin typeface="+mj-lt"/>
              </a:rPr>
              <a:t>: Παιδιά ηλικίας 5 ετών</a:t>
            </a:r>
            <a:r>
              <a:rPr dirty="0"/>
              <a:t/>
            </a:r>
            <a:br>
              <a:rPr dirty="0"/>
            </a:br>
            <a:endParaRPr lang="el-GR" sz="2000" b="1" dirty="0" smtClean="0">
              <a:solidFill>
                <a:srgbClr val="00B050"/>
              </a:solidFill>
              <a:latin typeface="+mj-lt"/>
            </a:endParaRPr>
          </a:p>
          <a:p>
            <a:pPr algn="ctr"/>
            <a:r>
              <a:rPr lang="el-GR" b="1" dirty="0" smtClean="0">
                <a:solidFill>
                  <a:srgbClr val="00B050"/>
                </a:solidFill>
                <a:latin typeface="+mj-lt"/>
              </a:rPr>
              <a:t>Χτίζοντας τον Πύργο της Πίζας</a:t>
            </a:r>
            <a:endParaRPr lang="el-GR" dirty="0">
              <a:solidFill>
                <a:srgbClr val="00B050"/>
              </a:solidFill>
              <a:latin typeface="+mj-lt"/>
            </a:endParaRPr>
          </a:p>
        </p:txBody>
      </p:sp>
    </p:spTree>
    <p:extLst>
      <p:ext uri="{BB962C8B-B14F-4D97-AF65-F5344CB8AC3E}">
        <p14:creationId xmlns:p14="http://schemas.microsoft.com/office/powerpoint/2010/main" val="1024708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74638"/>
            <a:ext cx="6120680" cy="1282154"/>
          </a:xfrm>
        </p:spPr>
        <p:txBody>
          <a:bodyPr>
            <a:normAutofit/>
          </a:bodyPr>
          <a:lstStyle/>
          <a:p>
            <a:r>
              <a:rPr lang="el-GR" sz="3200" b="1" dirty="0">
                <a:solidFill>
                  <a:srgbClr val="00B050"/>
                </a:solidFill>
              </a:rPr>
              <a:t>Συζήτηση παραδειγμάτων </a:t>
            </a:r>
            <a:r>
              <a:rPr lang="en-US" sz="3200" b="1" dirty="0">
                <a:solidFill>
                  <a:srgbClr val="00B050"/>
                </a:solidFill>
              </a:rPr>
              <a:t/>
            </a:r>
            <a:br>
              <a:rPr lang="en-US" sz="3200" b="1" dirty="0">
                <a:solidFill>
                  <a:srgbClr val="00B050"/>
                </a:solidFill>
              </a:rPr>
            </a:br>
            <a:r>
              <a:rPr lang="el-GR" sz="3200" b="1" dirty="0">
                <a:solidFill>
                  <a:srgbClr val="00B050"/>
                </a:solidFill>
              </a:rPr>
              <a:t>από την τάξη</a:t>
            </a:r>
            <a:endParaRPr lang="el-GR" sz="3200" dirty="0">
              <a:solidFill>
                <a:srgbClr val="00B050"/>
              </a:solidFill>
            </a:endParaRPr>
          </a:p>
        </p:txBody>
      </p:sp>
      <p:pic>
        <p:nvPicPr>
          <p:cNvPr id="4" name="Content Placeholder 3"/>
          <p:cNvPicPr>
            <a:picLocks noGrp="1" noChangeAspect="1"/>
          </p:cNvPicPr>
          <p:nvPr>
            <p:ph idx="1"/>
          </p:nvPr>
        </p:nvPicPr>
        <p:blipFill>
          <a:blip r:embed="rId2" cstate="print"/>
          <a:stretch>
            <a:fillRect/>
          </a:stretch>
        </p:blipFill>
        <p:spPr>
          <a:xfrm>
            <a:off x="3635896" y="1671861"/>
            <a:ext cx="4935140" cy="3701355"/>
          </a:xfrm>
          <a:prstGeom prst="rect">
            <a:avLst/>
          </a:prstGeom>
        </p:spPr>
      </p:pic>
      <p:sp>
        <p:nvSpPr>
          <p:cNvPr id="5" name="TextBox 4"/>
          <p:cNvSpPr txBox="1"/>
          <p:nvPr/>
        </p:nvSpPr>
        <p:spPr>
          <a:xfrm>
            <a:off x="467545" y="1844824"/>
            <a:ext cx="2304256" cy="2708434"/>
          </a:xfrm>
          <a:prstGeom prst="rect">
            <a:avLst/>
          </a:prstGeom>
          <a:noFill/>
        </p:spPr>
        <p:txBody>
          <a:bodyPr wrap="square" rtlCol="0">
            <a:spAutoFit/>
          </a:bodyPr>
          <a:lstStyle/>
          <a:p>
            <a:pPr algn="ctr"/>
            <a:r>
              <a:rPr lang="el-GR" sz="2000" b="1" dirty="0" smtClean="0">
                <a:solidFill>
                  <a:srgbClr val="00B050"/>
                </a:solidFill>
                <a:latin typeface="+mj-lt"/>
              </a:rPr>
              <a:t>Περιβάλλον:</a:t>
            </a:r>
            <a:endParaRPr lang="el-GR" sz="2000" b="1" dirty="0">
              <a:solidFill>
                <a:srgbClr val="00B050"/>
              </a:solidFill>
              <a:latin typeface="+mj-lt"/>
            </a:endParaRPr>
          </a:p>
          <a:p>
            <a:pPr algn="ctr"/>
            <a:r>
              <a:rPr lang="el-GR" sz="2000" b="1" dirty="0" smtClean="0">
                <a:solidFill>
                  <a:srgbClr val="00B050"/>
                </a:solidFill>
                <a:latin typeface="+mj-lt"/>
              </a:rPr>
              <a:t>Παιδιά ηλικίας </a:t>
            </a:r>
            <a:r>
              <a:rPr lang="en-US" sz="2000" b="1" dirty="0" smtClean="0">
                <a:solidFill>
                  <a:srgbClr val="00B050"/>
                </a:solidFill>
                <a:latin typeface="+mj-lt"/>
              </a:rPr>
              <a:t/>
            </a:r>
            <a:br>
              <a:rPr lang="en-US" sz="2000" b="1" dirty="0" smtClean="0">
                <a:solidFill>
                  <a:srgbClr val="00B050"/>
                </a:solidFill>
                <a:latin typeface="+mj-lt"/>
              </a:rPr>
            </a:br>
            <a:r>
              <a:rPr lang="el-GR" sz="2000" b="1" dirty="0" smtClean="0">
                <a:solidFill>
                  <a:srgbClr val="00B050"/>
                </a:solidFill>
                <a:latin typeface="+mj-lt"/>
              </a:rPr>
              <a:t>6-7 ετών</a:t>
            </a:r>
            <a:r>
              <a:rPr dirty="0"/>
              <a:t/>
            </a:r>
            <a:br>
              <a:rPr dirty="0"/>
            </a:br>
            <a:endParaRPr lang="el-GR" sz="2000" b="1" dirty="0" smtClean="0">
              <a:solidFill>
                <a:srgbClr val="00B050"/>
              </a:solidFill>
              <a:latin typeface="+mj-lt"/>
            </a:endParaRPr>
          </a:p>
          <a:p>
            <a:pPr algn="ctr"/>
            <a:r>
              <a:rPr lang="el-GR" b="1" dirty="0" smtClean="0">
                <a:solidFill>
                  <a:srgbClr val="00B050"/>
                </a:solidFill>
                <a:latin typeface="+mj-lt"/>
              </a:rPr>
              <a:t>Εξερευνώντας πώς το χρώμα κάποιων ζώων τους επιτρέπει να καμουφλάρονται στο περιβάλλον τους</a:t>
            </a:r>
            <a:endParaRPr lang="el-GR" dirty="0">
              <a:solidFill>
                <a:srgbClr val="00B050"/>
              </a:solidFill>
              <a:latin typeface="+mj-lt"/>
            </a:endParaRPr>
          </a:p>
        </p:txBody>
      </p:sp>
    </p:spTree>
    <p:extLst>
      <p:ext uri="{BB962C8B-B14F-4D97-AF65-F5344CB8AC3E}">
        <p14:creationId xmlns:p14="http://schemas.microsoft.com/office/powerpoint/2010/main" val="326471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44624"/>
            <a:ext cx="6131024" cy="1282154"/>
          </a:xfrm>
        </p:spPr>
        <p:txBody>
          <a:bodyPr>
            <a:normAutofit/>
          </a:bodyPr>
          <a:lstStyle/>
          <a:p>
            <a:r>
              <a:rPr lang="el-GR" sz="3200" b="1" dirty="0">
                <a:solidFill>
                  <a:srgbClr val="00B050"/>
                </a:solidFill>
              </a:rPr>
              <a:t>Συζήτηση παραδειγμάτων </a:t>
            </a:r>
            <a:r>
              <a:rPr lang="en-US" sz="3200" b="1" dirty="0">
                <a:solidFill>
                  <a:srgbClr val="00B050"/>
                </a:solidFill>
              </a:rPr>
              <a:t/>
            </a:r>
            <a:br>
              <a:rPr lang="en-US" sz="3200" b="1" dirty="0">
                <a:solidFill>
                  <a:srgbClr val="00B050"/>
                </a:solidFill>
              </a:rPr>
            </a:br>
            <a:r>
              <a:rPr lang="el-GR" sz="3200" b="1" dirty="0">
                <a:solidFill>
                  <a:srgbClr val="00B050"/>
                </a:solidFill>
              </a:rPr>
              <a:t>από την τάξη</a:t>
            </a:r>
            <a:endParaRPr lang="el-GR" sz="3200" dirty="0">
              <a:solidFill>
                <a:srgbClr val="00B050"/>
              </a:solidFill>
            </a:endParaRPr>
          </a:p>
        </p:txBody>
      </p:sp>
      <p:sp>
        <p:nvSpPr>
          <p:cNvPr id="5" name="TextBox 4"/>
          <p:cNvSpPr txBox="1"/>
          <p:nvPr/>
        </p:nvSpPr>
        <p:spPr>
          <a:xfrm>
            <a:off x="755576" y="2060848"/>
            <a:ext cx="2304256" cy="3231654"/>
          </a:xfrm>
          <a:prstGeom prst="rect">
            <a:avLst/>
          </a:prstGeom>
          <a:noFill/>
        </p:spPr>
        <p:txBody>
          <a:bodyPr wrap="square" rtlCol="0">
            <a:spAutoFit/>
          </a:bodyPr>
          <a:lstStyle/>
          <a:p>
            <a:pPr algn="ctr"/>
            <a:r>
              <a:rPr lang="el-GR" sz="2000" b="1" dirty="0" smtClean="0">
                <a:solidFill>
                  <a:srgbClr val="00B050"/>
                </a:solidFill>
                <a:latin typeface="+mj-lt"/>
              </a:rPr>
              <a:t>Κολλώδεις ουσίες:</a:t>
            </a:r>
            <a:endParaRPr lang="el-GR" sz="2000" b="1" dirty="0">
              <a:solidFill>
                <a:srgbClr val="00B050"/>
              </a:solidFill>
              <a:latin typeface="+mj-lt"/>
            </a:endParaRPr>
          </a:p>
          <a:p>
            <a:pPr algn="ctr"/>
            <a:r>
              <a:rPr lang="el-GR" sz="2000" b="1" dirty="0" smtClean="0">
                <a:solidFill>
                  <a:srgbClr val="00B050"/>
                </a:solidFill>
                <a:latin typeface="+mj-lt"/>
              </a:rPr>
              <a:t>Παιδιά ηλικίας </a:t>
            </a:r>
            <a:r>
              <a:rPr lang="en-US" sz="2000" b="1" dirty="0" smtClean="0">
                <a:solidFill>
                  <a:srgbClr val="00B050"/>
                </a:solidFill>
                <a:latin typeface="+mj-lt"/>
              </a:rPr>
              <a:t/>
            </a:r>
            <a:br>
              <a:rPr lang="en-US" sz="2000" b="1" dirty="0" smtClean="0">
                <a:solidFill>
                  <a:srgbClr val="00B050"/>
                </a:solidFill>
                <a:latin typeface="+mj-lt"/>
              </a:rPr>
            </a:br>
            <a:r>
              <a:rPr lang="el-GR" sz="2000" b="1" dirty="0" smtClean="0">
                <a:solidFill>
                  <a:srgbClr val="00B050"/>
                </a:solidFill>
                <a:latin typeface="+mj-lt"/>
              </a:rPr>
              <a:t>4-5 ετών </a:t>
            </a:r>
            <a:r>
              <a:rPr dirty="0"/>
              <a:t/>
            </a:r>
            <a:br>
              <a:rPr dirty="0"/>
            </a:br>
            <a:endParaRPr lang="el-GR" b="1" dirty="0" smtClean="0">
              <a:solidFill>
                <a:srgbClr val="00B050"/>
              </a:solidFill>
              <a:latin typeface="+mj-lt"/>
            </a:endParaRPr>
          </a:p>
          <a:p>
            <a:pPr algn="ctr"/>
            <a:r>
              <a:rPr lang="el-GR" b="1" dirty="0" smtClean="0">
                <a:solidFill>
                  <a:srgbClr val="00B050"/>
                </a:solidFill>
                <a:latin typeface="+mj-lt"/>
              </a:rPr>
              <a:t>Γνωριμία με την υφή, τις κινητικές δεξιότητες που είναι απαραίτητες για τη γραφή, τη δημιουργία σχεδίων ...</a:t>
            </a:r>
            <a:endParaRPr lang="el-GR" dirty="0">
              <a:solidFill>
                <a:srgbClr val="00B050"/>
              </a:solidFill>
              <a:latin typeface="+mj-lt"/>
            </a:endParaRPr>
          </a:p>
        </p:txBody>
      </p:sp>
      <p:pic>
        <p:nvPicPr>
          <p:cNvPr id="6" name="Content Placeholder 5"/>
          <p:cNvPicPr>
            <a:picLocks noGrp="1" noChangeAspect="1"/>
          </p:cNvPicPr>
          <p:nvPr>
            <p:ph idx="1"/>
          </p:nvPr>
        </p:nvPicPr>
        <p:blipFill>
          <a:blip r:embed="rId2" cstate="print"/>
          <a:stretch>
            <a:fillRect/>
          </a:stretch>
        </p:blipFill>
        <p:spPr>
          <a:xfrm>
            <a:off x="3707904" y="1340768"/>
            <a:ext cx="3472092" cy="4597196"/>
          </a:xfrm>
          <a:prstGeom prst="rect">
            <a:avLst/>
          </a:prstGeom>
        </p:spPr>
      </p:pic>
    </p:spTree>
    <p:extLst>
      <p:ext uri="{BB962C8B-B14F-4D97-AF65-F5344CB8AC3E}">
        <p14:creationId xmlns:p14="http://schemas.microsoft.com/office/powerpoint/2010/main" val="1434922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332656"/>
            <a:ext cx="5976664" cy="1250462"/>
          </a:xfrm>
        </p:spPr>
        <p:txBody>
          <a:bodyPr>
            <a:normAutofit/>
          </a:bodyPr>
          <a:lstStyle/>
          <a:p>
            <a:r>
              <a:rPr lang="el-GR" sz="3200" b="1" dirty="0">
                <a:solidFill>
                  <a:srgbClr val="00B050"/>
                </a:solidFill>
              </a:rPr>
              <a:t>Συζήτηση παραδειγμάτων </a:t>
            </a:r>
            <a:r>
              <a:rPr lang="el-GR" sz="3200" b="1" dirty="0" smtClean="0">
                <a:solidFill>
                  <a:srgbClr val="00B050"/>
                </a:solidFill>
              </a:rPr>
              <a:t/>
            </a:r>
            <a:br>
              <a:rPr lang="el-GR" sz="3200" b="1" dirty="0" smtClean="0">
                <a:solidFill>
                  <a:srgbClr val="00B050"/>
                </a:solidFill>
              </a:rPr>
            </a:br>
            <a:r>
              <a:rPr lang="el-GR" sz="3200" b="1" dirty="0" smtClean="0">
                <a:solidFill>
                  <a:srgbClr val="00B050"/>
                </a:solidFill>
              </a:rPr>
              <a:t>από </a:t>
            </a:r>
            <a:r>
              <a:rPr lang="el-GR" sz="3200" b="1" dirty="0">
                <a:solidFill>
                  <a:srgbClr val="00B050"/>
                </a:solidFill>
              </a:rPr>
              <a:t>την τάξη 1</a:t>
            </a:r>
          </a:p>
        </p:txBody>
      </p:sp>
      <p:sp>
        <p:nvSpPr>
          <p:cNvPr id="3" name="Content Placeholder 2"/>
          <p:cNvSpPr>
            <a:spLocks noGrp="1"/>
          </p:cNvSpPr>
          <p:nvPr>
            <p:ph idx="1"/>
          </p:nvPr>
        </p:nvSpPr>
        <p:spPr>
          <a:xfrm>
            <a:off x="899592" y="1700808"/>
            <a:ext cx="7598668" cy="4711578"/>
          </a:xfrm>
        </p:spPr>
        <p:txBody>
          <a:bodyPr>
            <a:normAutofit/>
          </a:bodyPr>
          <a:lstStyle/>
          <a:p>
            <a:pPr marL="0" indent="0">
              <a:buNone/>
            </a:pPr>
            <a:r>
              <a:rPr lang="el-GR" sz="3000" dirty="0" smtClean="0">
                <a:latin typeface="+mj-lt"/>
              </a:rPr>
              <a:t>Εργαστείτε σε ομάδες των 4 ατόμων</a:t>
            </a:r>
            <a:r>
              <a:rPr lang="el-GR" dirty="0" smtClean="0"/>
              <a:t> </a:t>
            </a:r>
            <a:endParaRPr lang="el-GR" sz="3000" dirty="0" smtClean="0">
              <a:latin typeface="+mj-lt"/>
            </a:endParaRPr>
          </a:p>
          <a:p>
            <a:pPr marL="0" indent="0">
              <a:buNone/>
            </a:pPr>
            <a:r>
              <a:rPr lang="el-GR" sz="2600" dirty="0" smtClean="0">
                <a:latin typeface="+mj-lt"/>
              </a:rPr>
              <a:t>4 παραδείγματα από την τάξη για κάθε ομάδα </a:t>
            </a:r>
            <a:endParaRPr lang="el-GR" sz="2600" dirty="0">
              <a:latin typeface="+mj-lt"/>
            </a:endParaRPr>
          </a:p>
          <a:p>
            <a:pPr marL="0" indent="0">
              <a:buNone/>
            </a:pPr>
            <a:r>
              <a:rPr lang="el-GR" sz="2600" dirty="0" smtClean="0">
                <a:latin typeface="+mj-lt"/>
              </a:rPr>
              <a:t>Χωριστείτε σε 2 υποομάδες - Α και Β </a:t>
            </a:r>
          </a:p>
          <a:p>
            <a:pPr marL="0" indent="0">
              <a:buNone/>
            </a:pPr>
            <a:r>
              <a:rPr lang="el-GR" sz="2600" i="1" dirty="0" smtClean="0">
                <a:latin typeface="+mj-lt"/>
              </a:rPr>
              <a:t>(2 άτομα στην Ομάδα Α και 2 άτομα στην Ομάδα Β)</a:t>
            </a:r>
          </a:p>
          <a:p>
            <a:pPr marL="0" indent="0">
              <a:spcBef>
                <a:spcPts val="0"/>
              </a:spcBef>
              <a:buNone/>
            </a:pPr>
            <a:endParaRPr lang="el-GR" sz="1400" dirty="0" smtClean="0">
              <a:latin typeface="+mj-lt"/>
            </a:endParaRPr>
          </a:p>
          <a:p>
            <a:pPr marL="0" indent="0">
              <a:spcBef>
                <a:spcPts val="0"/>
              </a:spcBef>
              <a:buNone/>
            </a:pPr>
            <a:r>
              <a:rPr lang="el-GR" sz="2600" dirty="0" smtClean="0">
                <a:latin typeface="+mj-lt"/>
              </a:rPr>
              <a:t>Εστίαση:</a:t>
            </a:r>
          </a:p>
          <a:p>
            <a:pPr marL="0" indent="0">
              <a:buNone/>
            </a:pPr>
            <a:r>
              <a:rPr lang="el-GR" sz="2600" dirty="0" smtClean="0">
                <a:solidFill>
                  <a:srgbClr val="FF0000"/>
                </a:solidFill>
                <a:latin typeface="+mj-lt"/>
              </a:rPr>
              <a:t>Ομάδα A </a:t>
            </a:r>
            <a:r>
              <a:rPr lang="el-GR" sz="2600" dirty="0" smtClean="0">
                <a:latin typeface="+mj-lt"/>
              </a:rPr>
              <a:t>: αυτενέργεια και μάθηση των παιδιών </a:t>
            </a:r>
          </a:p>
          <a:p>
            <a:pPr marL="0" indent="0">
              <a:buNone/>
            </a:pPr>
            <a:r>
              <a:rPr lang="el-GR" sz="2600" dirty="0" smtClean="0">
                <a:solidFill>
                  <a:srgbClr val="FF0000"/>
                </a:solidFill>
                <a:latin typeface="+mj-lt"/>
              </a:rPr>
              <a:t>Ομάδα B</a:t>
            </a:r>
            <a:r>
              <a:rPr lang="el-GR" sz="2600" dirty="0" smtClean="0">
                <a:latin typeface="+mj-lt"/>
              </a:rPr>
              <a:t>: ο ρόλος του/της δασκάλου/ας </a:t>
            </a:r>
          </a:p>
          <a:p>
            <a:pPr marL="0" indent="0">
              <a:spcBef>
                <a:spcPts val="0"/>
              </a:spcBef>
              <a:buNone/>
            </a:pPr>
            <a:endParaRPr lang="el-GR" sz="1100" dirty="0" smtClean="0">
              <a:solidFill>
                <a:srgbClr val="FF0000"/>
              </a:solidFill>
              <a:latin typeface="+mj-lt"/>
            </a:endParaRPr>
          </a:p>
          <a:p>
            <a:pPr marL="0" indent="0">
              <a:spcBef>
                <a:spcPts val="0"/>
              </a:spcBef>
              <a:buNone/>
            </a:pPr>
            <a:r>
              <a:rPr lang="el-GR" sz="2200" dirty="0" smtClean="0">
                <a:solidFill>
                  <a:srgbClr val="FF0000"/>
                </a:solidFill>
                <a:latin typeface="+mj-lt"/>
              </a:rPr>
              <a:t>Μετά από 10 λεπτά οι ομάδες Α &amp; Β ανταλλάζουν παραδείγματα!</a:t>
            </a:r>
            <a:endParaRPr lang="el-GR" sz="2200" dirty="0">
              <a:solidFill>
                <a:srgbClr val="FF0000"/>
              </a:solidFill>
              <a:latin typeface="+mj-lt"/>
            </a:endParaRPr>
          </a:p>
        </p:txBody>
      </p:sp>
    </p:spTree>
    <p:extLst>
      <p:ext uri="{BB962C8B-B14F-4D97-AF65-F5344CB8AC3E}">
        <p14:creationId xmlns:p14="http://schemas.microsoft.com/office/powerpoint/2010/main" val="899624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390769"/>
            <a:ext cx="5599534" cy="1250462"/>
          </a:xfrm>
        </p:spPr>
        <p:txBody>
          <a:bodyPr>
            <a:normAutofit/>
          </a:bodyPr>
          <a:lstStyle/>
          <a:p>
            <a:r>
              <a:rPr lang="el-GR" sz="3200" b="1" dirty="0">
                <a:solidFill>
                  <a:srgbClr val="00B050"/>
                </a:solidFill>
              </a:rPr>
              <a:t>Συζήτηση παραδειγμάτων </a:t>
            </a:r>
            <a:r>
              <a:rPr lang="el-GR" sz="3200" b="1" dirty="0" smtClean="0">
                <a:solidFill>
                  <a:srgbClr val="00B050"/>
                </a:solidFill>
              </a:rPr>
              <a:t/>
            </a:r>
            <a:br>
              <a:rPr lang="el-GR" sz="3200" b="1" dirty="0" smtClean="0">
                <a:solidFill>
                  <a:srgbClr val="00B050"/>
                </a:solidFill>
              </a:rPr>
            </a:br>
            <a:r>
              <a:rPr lang="el-GR" sz="3200" b="1" dirty="0" smtClean="0">
                <a:solidFill>
                  <a:srgbClr val="00B050"/>
                </a:solidFill>
              </a:rPr>
              <a:t>από </a:t>
            </a:r>
            <a:r>
              <a:rPr lang="el-GR" sz="3200" b="1" dirty="0">
                <a:solidFill>
                  <a:srgbClr val="00B050"/>
                </a:solidFill>
              </a:rPr>
              <a:t>την τάξη 2</a:t>
            </a:r>
          </a:p>
        </p:txBody>
      </p:sp>
      <p:sp>
        <p:nvSpPr>
          <p:cNvPr id="3" name="Content Placeholder 2"/>
          <p:cNvSpPr>
            <a:spLocks noGrp="1"/>
          </p:cNvSpPr>
          <p:nvPr>
            <p:ph idx="1"/>
          </p:nvPr>
        </p:nvSpPr>
        <p:spPr>
          <a:xfrm>
            <a:off x="501724" y="1628800"/>
            <a:ext cx="8318748" cy="4711578"/>
          </a:xfrm>
        </p:spPr>
        <p:txBody>
          <a:bodyPr>
            <a:normAutofit fontScale="92500"/>
          </a:bodyPr>
          <a:lstStyle/>
          <a:p>
            <a:pPr marL="0" indent="0">
              <a:buNone/>
            </a:pPr>
            <a:r>
              <a:rPr lang="el-GR" sz="2400" dirty="0" smtClean="0">
                <a:solidFill>
                  <a:srgbClr val="FF0000"/>
                </a:solidFill>
                <a:latin typeface="+mj-lt"/>
              </a:rPr>
              <a:t>Ομάδα A</a:t>
            </a:r>
            <a:r>
              <a:rPr lang="el-GR" sz="2400" dirty="0" smtClean="0">
                <a:latin typeface="+mj-lt"/>
              </a:rPr>
              <a:t>: </a:t>
            </a:r>
          </a:p>
          <a:p>
            <a:pPr marL="0" indent="0">
              <a:buNone/>
            </a:pPr>
            <a:r>
              <a:rPr lang="el-GR" sz="2400" dirty="0">
                <a:latin typeface="+mj-lt"/>
              </a:rPr>
              <a:t>Σε τι βαθμό στηρίζεται η αυτενέργεια των παιδιών στα παραδείγματα που έχουν δοθεί; </a:t>
            </a:r>
          </a:p>
          <a:p>
            <a:pPr marL="0" indent="0">
              <a:buNone/>
            </a:pPr>
            <a:r>
              <a:rPr lang="el-GR" sz="2400" dirty="0" smtClean="0">
                <a:latin typeface="+mj-lt"/>
              </a:rPr>
              <a:t>Προσπαθήστε να δώσετε έναν αριθμό από το 0 ως το 5, όπου το 5 = «η αυτενέργεια στηρίζεται πολύ», 0 = «η αυτενέργεια δεν στηρίζεται». </a:t>
            </a:r>
            <a:r>
              <a:rPr dirty="0"/>
              <a:t/>
            </a:r>
            <a:br>
              <a:rPr dirty="0"/>
            </a:br>
            <a:r>
              <a:rPr lang="el-GR" sz="2400" dirty="0" smtClean="0">
                <a:latin typeface="+mj-lt"/>
              </a:rPr>
              <a:t>Εξηγήστε τη λογική της αξιολόγησής σας.</a:t>
            </a:r>
          </a:p>
          <a:p>
            <a:pPr marL="0" indent="0">
              <a:buNone/>
            </a:pPr>
            <a:r>
              <a:rPr lang="el-GR" sz="2400" dirty="0" smtClean="0">
                <a:solidFill>
                  <a:srgbClr val="FF0000"/>
                </a:solidFill>
                <a:latin typeface="+mj-lt"/>
              </a:rPr>
              <a:t>Ομάδα B</a:t>
            </a:r>
            <a:r>
              <a:rPr lang="el-GR" sz="2400" dirty="0" smtClean="0">
                <a:latin typeface="+mj-lt"/>
              </a:rPr>
              <a:t>: </a:t>
            </a:r>
          </a:p>
          <a:p>
            <a:pPr marL="0" indent="0">
              <a:buNone/>
            </a:pPr>
            <a:r>
              <a:rPr lang="el-GR" sz="2400" dirty="0">
                <a:latin typeface="+mj-lt"/>
              </a:rPr>
              <a:t>Περιγράψτε με λεπτομέρεια τον ρόλο του/της δασκάλου/ας στα διαφορετικά παραδείγματα. </a:t>
            </a:r>
          </a:p>
          <a:p>
            <a:pPr marL="0" indent="0">
              <a:buNone/>
            </a:pPr>
            <a:r>
              <a:rPr lang="el-GR" sz="2400" dirty="0" smtClean="0">
                <a:latin typeface="+mj-lt"/>
              </a:rPr>
              <a:t>Εστιάστε στις αλληλεπιδράσεις με τα παιδιά, τις ερωτήσεις που χρησιμοποιήθηκαν, τις ερμηνείες που δόθηκαν, τα διαφορετικά υλικά που χρησιμοποιήθηκαν κτλ.</a:t>
            </a:r>
            <a:endParaRPr lang="el-GR" sz="2400" dirty="0" smtClean="0">
              <a:solidFill>
                <a:srgbClr val="FF0000"/>
              </a:solidFill>
              <a:latin typeface="+mj-lt"/>
            </a:endParaRPr>
          </a:p>
        </p:txBody>
      </p:sp>
    </p:spTree>
    <p:extLst>
      <p:ext uri="{BB962C8B-B14F-4D97-AF65-F5344CB8AC3E}">
        <p14:creationId xmlns:p14="http://schemas.microsoft.com/office/powerpoint/2010/main" val="765600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832" y="274638"/>
            <a:ext cx="5626968" cy="1426170"/>
          </a:xfrm>
        </p:spPr>
        <p:txBody>
          <a:bodyPr>
            <a:normAutofit fontScale="90000"/>
          </a:bodyPr>
          <a:lstStyle/>
          <a:p>
            <a:r>
              <a:rPr lang="el-GR" b="1" dirty="0" smtClean="0">
                <a:solidFill>
                  <a:srgbClr val="00B050"/>
                </a:solidFill>
              </a:rPr>
              <a:t>Εισαγωγή στο έργο CEYS</a:t>
            </a:r>
            <a:r>
              <a:rPr lang="el-GR" sz="2200" b="1" dirty="0" smtClean="0">
                <a:solidFill>
                  <a:srgbClr val="00B050"/>
                </a:solidFill>
              </a:rPr>
              <a:t> </a:t>
            </a:r>
            <a:br>
              <a:rPr lang="el-GR" sz="2200" b="1" dirty="0" smtClean="0">
                <a:solidFill>
                  <a:srgbClr val="00B050"/>
                </a:solidFill>
              </a:rPr>
            </a:br>
            <a:r>
              <a:rPr lang="el-GR" sz="2200" b="1" dirty="0" smtClean="0">
                <a:solidFill>
                  <a:srgbClr val="00B050"/>
                </a:solidFill>
              </a:rPr>
              <a:t>(χρησιμοποιήστε ανάλογα με το πλαίσιο)</a:t>
            </a:r>
            <a:endParaRPr lang="el-GR" sz="2200" b="1" dirty="0">
              <a:solidFill>
                <a:srgbClr val="00B050"/>
              </a:solidFill>
            </a:endParaRPr>
          </a:p>
        </p:txBody>
      </p:sp>
      <p:sp>
        <p:nvSpPr>
          <p:cNvPr id="3" name="Tijdelijke aanduiding voor inhoud 2"/>
          <p:cNvSpPr>
            <a:spLocks noGrp="1"/>
          </p:cNvSpPr>
          <p:nvPr>
            <p:ph idx="1"/>
          </p:nvPr>
        </p:nvSpPr>
        <p:spPr/>
        <p:txBody>
          <a:bodyPr>
            <a:normAutofit fontScale="77500" lnSpcReduction="20000"/>
          </a:bodyPr>
          <a:lstStyle/>
          <a:p>
            <a:pPr>
              <a:lnSpc>
                <a:spcPct val="100000"/>
              </a:lnSpc>
            </a:pPr>
            <a:r>
              <a:rPr lang="el-GR" dirty="0">
                <a:latin typeface="+mj-lt"/>
              </a:rPr>
              <a:t>Ευρωπαϊκό έργο Erasmus+</a:t>
            </a:r>
          </a:p>
          <a:p>
            <a:pPr>
              <a:lnSpc>
                <a:spcPct val="100000"/>
              </a:lnSpc>
            </a:pPr>
            <a:r>
              <a:rPr lang="el-GR" dirty="0">
                <a:latin typeface="+mj-lt"/>
              </a:rPr>
              <a:t>Εταίροι σε Βέλγιο, Ελλάδα, Ρουμανία, ΗΒ</a:t>
            </a:r>
          </a:p>
          <a:p>
            <a:pPr>
              <a:lnSpc>
                <a:spcPct val="100000"/>
              </a:lnSpc>
            </a:pPr>
            <a:r>
              <a:rPr lang="el-GR" dirty="0">
                <a:latin typeface="+mj-lt"/>
              </a:rPr>
              <a:t>Συνέχιση του έργου «Creative Little Scientists» (Δημιουργικοί Μικροί Επιστήμονες) </a:t>
            </a:r>
            <a:r>
              <a:rPr lang="el-GR" dirty="0">
                <a:latin typeface="+mj-lt"/>
                <a:hlinkClick r:id="rId3"/>
              </a:rPr>
              <a:t>http://www.creative-little-scientists.eu</a:t>
            </a:r>
            <a:endParaRPr lang="el-GR" dirty="0">
              <a:latin typeface="+mj-lt"/>
            </a:endParaRPr>
          </a:p>
          <a:p>
            <a:pPr>
              <a:lnSpc>
                <a:spcPct val="100000"/>
              </a:lnSpc>
            </a:pPr>
            <a:r>
              <a:rPr lang="el-GR" dirty="0">
                <a:latin typeface="+mj-lt"/>
              </a:rPr>
              <a:t> Στόχοι</a:t>
            </a:r>
          </a:p>
          <a:p>
            <a:pPr lvl="1">
              <a:lnSpc>
                <a:spcPct val="100000"/>
              </a:lnSpc>
              <a:buFont typeface="Wingdings" charset="2"/>
              <a:buChar char="Ø"/>
            </a:pPr>
            <a:r>
              <a:rPr lang="el-GR" dirty="0">
                <a:latin typeface="+mj-lt"/>
              </a:rPr>
              <a:t>Ανάπτυξη της πορείας εξέλιξης του/της δασκάλου/ας και ανάπτυξη του συνοδευτικού υλικού</a:t>
            </a:r>
          </a:p>
          <a:p>
            <a:pPr lvl="1">
              <a:lnSpc>
                <a:spcPct val="100000"/>
              </a:lnSpc>
              <a:buFont typeface="Wingdings" charset="2"/>
              <a:buChar char="Ø"/>
            </a:pPr>
            <a:r>
              <a:rPr lang="el-GR" dirty="0">
                <a:latin typeface="+mj-lt"/>
              </a:rPr>
              <a:t>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(μέχρι την ηλικία των οκτώ)</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35978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131024" cy="1282154"/>
          </a:xfrm>
        </p:spPr>
        <p:txBody>
          <a:bodyPr>
            <a:normAutofit/>
          </a:bodyPr>
          <a:lstStyle/>
          <a:p>
            <a:r>
              <a:rPr lang="el-GR" sz="2800" b="1" dirty="0" smtClean="0">
                <a:solidFill>
                  <a:srgbClr val="00B050"/>
                </a:solidFill>
              </a:rPr>
              <a:t>Συζήτηση παραδειγμάτων από την τάξη ΠΕΡΙΛΗΨΗ</a:t>
            </a:r>
            <a:endParaRPr lang="el-GR" sz="2800" dirty="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2162991"/>
              </p:ext>
            </p:extLst>
          </p:nvPr>
        </p:nvGraphicFramePr>
        <p:xfrm>
          <a:off x="467544" y="1916832"/>
          <a:ext cx="8218488" cy="3749040"/>
        </p:xfrm>
        <a:graphic>
          <a:graphicData uri="http://schemas.openxmlformats.org/drawingml/2006/table">
            <a:tbl>
              <a:tblPr firstRow="1" bandRow="1">
                <a:tableStyleId>{5C22544A-7EE6-4342-B048-85BDC9FD1C3A}</a:tableStyleId>
              </a:tblPr>
              <a:tblGrid>
                <a:gridCol w="2739496"/>
                <a:gridCol w="2739496"/>
                <a:gridCol w="2739496"/>
              </a:tblGrid>
              <a:tr h="370840">
                <a:tc>
                  <a:txBody>
                    <a:bodyPr/>
                    <a:lstStyle/>
                    <a:p>
                      <a:pPr algn="ctr"/>
                      <a:r>
                        <a:rPr lang="el-GR" dirty="0" smtClean="0">
                          <a:latin typeface="+mj-lt"/>
                        </a:rPr>
                        <a:t>ΟΝΟΜΑ</a:t>
                      </a:r>
                      <a:r>
                        <a:rPr dirty="0"/>
                        <a:t> </a:t>
                      </a:r>
                    </a:p>
                    <a:p>
                      <a:pPr algn="ctr"/>
                      <a:r>
                        <a:rPr lang="el-GR" baseline="0" dirty="0" smtClean="0">
                          <a:latin typeface="+mj-lt"/>
                        </a:rPr>
                        <a:t>του παραδείγματος από την τάξη</a:t>
                      </a:r>
                      <a:endParaRPr lang="el-GR"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l-GR" dirty="0" smtClean="0">
                          <a:latin typeface="+mj-lt"/>
                        </a:rPr>
                        <a:t>Βαθμός αυτενέργειας στη μάθηση των παιδιών</a:t>
                      </a:r>
                    </a:p>
                    <a:p>
                      <a:pPr algn="ctr"/>
                      <a:r>
                        <a:rPr lang="el-GR" baseline="0" dirty="0" smtClean="0">
                          <a:latin typeface="+mj-lt"/>
                        </a:rPr>
                        <a:t>(0-5)</a:t>
                      </a:r>
                      <a:endParaRPr lang="el-GR"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l-GR" dirty="0" smtClean="0">
                          <a:latin typeface="+mj-lt"/>
                        </a:rPr>
                        <a:t>Περιγραφή του ρόλου του/της δασκάλου/ας </a:t>
                      </a:r>
                      <a:endParaRPr lang="el-GR"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l-GR" dirty="0" smtClean="0">
                          <a:latin typeface="+mj-lt"/>
                        </a:rPr>
                        <a:t>ΚΟΛΛΩΔΕΙΣ ΟΥΣΙΕΣ</a:t>
                      </a:r>
                    </a:p>
                    <a:p>
                      <a:endParaRPr lang="el-GR" dirty="0" smtClean="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l-GR" dirty="0" smtClean="0">
                          <a:latin typeface="+mj-lt"/>
                        </a:rPr>
                        <a:t>ΣΚΑΜΜΑ ΜΕ ΑΜΜΟ</a:t>
                      </a:r>
                    </a:p>
                    <a:p>
                      <a:endParaRPr lang="el-GR"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l-GR" dirty="0" smtClean="0">
                          <a:latin typeface="+mj-lt"/>
                        </a:rPr>
                        <a:t>ΠΕΡΙΒΑΛΛΟΝ</a:t>
                      </a:r>
                    </a:p>
                    <a:p>
                      <a:endParaRPr lang="el-GR"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l-GR" dirty="0" smtClean="0">
                          <a:latin typeface="+mj-lt"/>
                        </a:rPr>
                        <a:t>ΚΑΤΑΣΚΕΥΕΣ ΜΕ ΤΟΥΒΛΑΚΙΑ</a:t>
                      </a:r>
                    </a:p>
                    <a:p>
                      <a:endParaRPr lang="el-GR"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589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a:bodyPr>
          <a:lstStyle/>
          <a:p>
            <a:r>
              <a:rPr lang="el-GR" sz="3200" b="1" dirty="0" smtClean="0">
                <a:solidFill>
                  <a:srgbClr val="00B050"/>
                </a:solidFill>
              </a:rPr>
              <a:t>Αναστοχασμός παραδειγμάτων από την τάξη</a:t>
            </a:r>
            <a:endParaRPr lang="el-GR" sz="3200" b="1" dirty="0">
              <a:solidFill>
                <a:srgbClr val="00B050"/>
              </a:solidFill>
            </a:endParaRPr>
          </a:p>
        </p:txBody>
      </p:sp>
      <p:sp>
        <p:nvSpPr>
          <p:cNvPr id="3" name="Content Placeholder 2"/>
          <p:cNvSpPr>
            <a:spLocks noGrp="1"/>
          </p:cNvSpPr>
          <p:nvPr>
            <p:ph idx="1"/>
          </p:nvPr>
        </p:nvSpPr>
        <p:spPr>
          <a:xfrm>
            <a:off x="628650" y="1708394"/>
            <a:ext cx="7886700" cy="4351338"/>
          </a:xfrm>
        </p:spPr>
        <p:txBody>
          <a:bodyPr>
            <a:normAutofit lnSpcReduction="10000"/>
          </a:bodyPr>
          <a:lstStyle/>
          <a:p>
            <a:pPr marL="0" indent="0">
              <a:lnSpc>
                <a:spcPct val="120000"/>
              </a:lnSpc>
              <a:buNone/>
            </a:pPr>
            <a:r>
              <a:rPr lang="el-GR" dirty="0" smtClean="0">
                <a:latin typeface="+mj-lt"/>
              </a:rPr>
              <a:t>Όλη η ομάδα</a:t>
            </a:r>
          </a:p>
          <a:p>
            <a:pPr lvl="0"/>
            <a:r>
              <a:rPr lang="el-GR" sz="2000" dirty="0">
                <a:latin typeface="+mj-lt"/>
              </a:rPr>
              <a:t>Ποιος είναι ο ρόλος του/της δασκάλου/ας όταν ο βαθμός της αυτενέργειας του παιδιού ισούται με 5; </a:t>
            </a:r>
          </a:p>
          <a:p>
            <a:pPr lvl="0"/>
            <a:r>
              <a:rPr lang="el-GR" sz="2000" dirty="0">
                <a:latin typeface="+mj-lt"/>
              </a:rPr>
              <a:t>Τι μαθαίνουν τα παιδιά και σε τι βαθμό μαθαίνουν όταν ο βαθμός της αυτενέργειας του παιδιού ισούται με 5;</a:t>
            </a:r>
          </a:p>
          <a:p>
            <a:pPr lvl="0"/>
            <a:r>
              <a:rPr lang="el-GR" sz="2000" dirty="0">
                <a:latin typeface="+mj-lt"/>
              </a:rPr>
              <a:t>Στο παράδειγμα όπου ο βαθμός της αυτενέργειας των παιδιών είναι μικρότερος, ποιος είναι ο ρόλος του/της δασκάλου/ας και τι μαθαίνουν τα παιδιά;</a:t>
            </a:r>
          </a:p>
          <a:p>
            <a:pPr lvl="0"/>
            <a:r>
              <a:rPr lang="el-GR" sz="2000" dirty="0">
                <a:latin typeface="+mj-lt"/>
              </a:rPr>
              <a:t>Είναι δυνατόν να αυξηθούν οι ευκαιρίες των παιδιών για αυτενέργεια σε αυτό το παράδειγμα; Τι θα μπορούσε να αλλάξει;</a:t>
            </a:r>
          </a:p>
          <a:p>
            <a:r>
              <a:rPr lang="el-GR" sz="2000" dirty="0">
                <a:latin typeface="+mj-lt"/>
              </a:rPr>
              <a:t>Τι γίνεται με το περιβάλλον μάθησης στα διαφορετικά παραδείγματα; </a:t>
            </a:r>
            <a:r>
              <a:rPr dirty="0"/>
              <a:t/>
            </a:r>
            <a:br>
              <a:rPr dirty="0"/>
            </a:br>
            <a:r>
              <a:rPr lang="el-GR" sz="2000" dirty="0" smtClean="0">
                <a:latin typeface="+mj-lt"/>
              </a:rPr>
              <a:t>Υπάρχει σύνδεση μεταξύ του μεγάλου βαθμού αυτενέργειας και του περιβάλλοντος μάθησης; </a:t>
            </a:r>
          </a:p>
        </p:txBody>
      </p:sp>
    </p:spTree>
    <p:extLst>
      <p:ext uri="{BB962C8B-B14F-4D97-AF65-F5344CB8AC3E}">
        <p14:creationId xmlns:p14="http://schemas.microsoft.com/office/powerpoint/2010/main" val="1276615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6203032" cy="1282154"/>
          </a:xfrm>
        </p:spPr>
        <p:txBody>
          <a:bodyPr>
            <a:noAutofit/>
          </a:bodyPr>
          <a:lstStyle/>
          <a:p>
            <a:r>
              <a:rPr lang="el-GR" sz="3200" b="1" dirty="0">
                <a:solidFill>
                  <a:srgbClr val="00B050"/>
                </a:solidFill>
              </a:rPr>
              <a:t>Πώς θα μπορούσαν οι διαφορετικοί ρόλοι να ενισχύσουν τη δημιουργικότητα στη μάθηση;</a:t>
            </a:r>
            <a:endParaRPr lang="el-GR" sz="3200" dirty="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9125585"/>
              </p:ext>
            </p:extLst>
          </p:nvPr>
        </p:nvGraphicFramePr>
        <p:xfrm>
          <a:off x="467544" y="1772816"/>
          <a:ext cx="8352928" cy="4104456"/>
        </p:xfrm>
        <a:graphic>
          <a:graphicData uri="http://schemas.openxmlformats.org/drawingml/2006/table">
            <a:tbl>
              <a:tblPr firstRow="1" bandRow="1">
                <a:tableStyleId>{5C22544A-7EE6-4342-B048-85BDC9FD1C3A}</a:tableStyleId>
              </a:tblPr>
              <a:tblGrid>
                <a:gridCol w="4176464"/>
                <a:gridCol w="4176464"/>
              </a:tblGrid>
              <a:tr h="556093">
                <a:tc>
                  <a:txBody>
                    <a:bodyPr/>
                    <a:lstStyle/>
                    <a:p>
                      <a:pPr algn="ctr"/>
                      <a:r>
                        <a:rPr lang="el-GR" sz="2400" dirty="0" smtClean="0">
                          <a:latin typeface="+mj-lt"/>
                        </a:rPr>
                        <a:t>ΧΑΡΑΚΤΗΡΙΣΤΙΚΑ ΔΙΕΡΕΥΝΗΣΗΣ</a:t>
                      </a:r>
                      <a:endParaRPr lang="el-GR" sz="2400" dirty="0">
                        <a:latin typeface="+mj-lt"/>
                      </a:endParaRPr>
                    </a:p>
                  </a:txBody>
                  <a:tcPr/>
                </a:tc>
                <a:tc>
                  <a:txBody>
                    <a:bodyPr/>
                    <a:lstStyle/>
                    <a:p>
                      <a:pPr algn="ctr"/>
                      <a:r>
                        <a:rPr lang="el-GR" sz="2400" dirty="0" smtClean="0">
                          <a:latin typeface="+mj-lt"/>
                        </a:rPr>
                        <a:t>ΔΗΜΙΟΥΡΓΙΚΕΣ ΠΡΟΔΙΑΘΕΣΕΙΣ</a:t>
                      </a:r>
                      <a:endParaRPr lang="el-GR" sz="2400" dirty="0">
                        <a:latin typeface="+mj-lt"/>
                      </a:endParaRPr>
                    </a:p>
                  </a:txBody>
                  <a:tcPr/>
                </a:tc>
              </a:tr>
              <a:tr h="3548363">
                <a:tc>
                  <a:txBody>
                    <a:bodyPr/>
                    <a:lstStyle/>
                    <a:p>
                      <a:pPr algn="ctr"/>
                      <a:r>
                        <a:rPr lang="el-GR" sz="2200" b="0" dirty="0" smtClean="0">
                          <a:latin typeface="+mj-lt"/>
                        </a:rPr>
                        <a:t>Ερωτήσεις</a:t>
                      </a:r>
                    </a:p>
                    <a:p>
                      <a:pPr algn="ctr"/>
                      <a:r>
                        <a:rPr lang="el-GR" sz="2200" dirty="0" smtClean="0">
                          <a:latin typeface="+mj-lt"/>
                        </a:rPr>
                        <a:t>Σχεδιασμός ή προγραμματισμός ερευνών</a:t>
                      </a:r>
                    </a:p>
                    <a:p>
                      <a:pPr algn="ctr"/>
                      <a:r>
                        <a:rPr lang="el-GR" sz="2200" dirty="0" smtClean="0">
                          <a:latin typeface="+mj-lt"/>
                        </a:rPr>
                        <a:t>Συλλογή αποδεικτικών στοιχείων</a:t>
                      </a:r>
                    </a:p>
                    <a:p>
                      <a:pPr algn="ctr"/>
                      <a:r>
                        <a:rPr lang="el-GR" sz="2200" dirty="0" smtClean="0">
                          <a:latin typeface="+mj-lt"/>
                        </a:rPr>
                        <a:t>Δυνατότητα να κάνουν συσχετισμούς</a:t>
                      </a:r>
                    </a:p>
                    <a:p>
                      <a:pPr algn="ctr"/>
                      <a:r>
                        <a:rPr lang="el-GR" sz="2200" dirty="0" smtClean="0">
                          <a:latin typeface="+mj-lt"/>
                        </a:rPr>
                        <a:t>Ερμηνεία αποδεικτικών στοιχείων</a:t>
                      </a:r>
                    </a:p>
                    <a:p>
                      <a:pPr algn="ctr"/>
                      <a:r>
                        <a:rPr lang="el-GR" sz="2200" dirty="0" smtClean="0">
                          <a:latin typeface="+mj-lt"/>
                        </a:rPr>
                        <a:t>Παρουσίαση αποδεικτικών στοιχείων</a:t>
                      </a:r>
                      <a:endParaRPr lang="el-GR" sz="2200" dirty="0">
                        <a:latin typeface="+mj-lt"/>
                      </a:endParaRPr>
                    </a:p>
                  </a:txBody>
                  <a:tcPr/>
                </a:tc>
                <a:tc>
                  <a:txBody>
                    <a:bodyPr/>
                    <a:lstStyle/>
                    <a:p>
                      <a:pPr algn="ctr"/>
                      <a:r>
                        <a:rPr lang="el-GR" sz="2200" dirty="0" smtClean="0">
                          <a:latin typeface="+mj-lt"/>
                        </a:rPr>
                        <a:t>Αίσθηση πρωτοβουλίας</a:t>
                      </a:r>
                    </a:p>
                    <a:p>
                      <a:pPr algn="ctr"/>
                      <a:r>
                        <a:rPr lang="el-GR" sz="2200" dirty="0" smtClean="0">
                          <a:latin typeface="+mj-lt"/>
                        </a:rPr>
                        <a:t>Κίνητρο</a:t>
                      </a:r>
                    </a:p>
                    <a:p>
                      <a:pPr algn="ctr"/>
                      <a:r>
                        <a:rPr lang="el-GR" sz="2200" dirty="0" smtClean="0">
                          <a:latin typeface="+mj-lt"/>
                        </a:rPr>
                        <a:t>Δυνατότητα να παράγουν κάτι νέο</a:t>
                      </a:r>
                    </a:p>
                    <a:p>
                      <a:pPr algn="ctr"/>
                      <a:r>
                        <a:rPr lang="el-GR" sz="2200" dirty="0" smtClean="0">
                          <a:latin typeface="+mj-lt"/>
                        </a:rPr>
                        <a:t>Δυνατότητα να κάνουν συσχετισμούς</a:t>
                      </a:r>
                    </a:p>
                    <a:p>
                      <a:pPr algn="ctr"/>
                      <a:r>
                        <a:rPr lang="el-GR" sz="2200" dirty="0" smtClean="0">
                          <a:latin typeface="+mj-lt"/>
                        </a:rPr>
                        <a:t>Φαντασία</a:t>
                      </a:r>
                    </a:p>
                    <a:p>
                      <a:pPr algn="ctr"/>
                      <a:r>
                        <a:rPr lang="el-GR" sz="2200" dirty="0" smtClean="0">
                          <a:latin typeface="+mj-lt"/>
                        </a:rPr>
                        <a:t>Περιέργεια</a:t>
                      </a:r>
                    </a:p>
                    <a:p>
                      <a:pPr algn="ctr"/>
                      <a:r>
                        <a:rPr lang="el-GR" sz="2200" dirty="0" smtClean="0">
                          <a:latin typeface="+mj-lt"/>
                        </a:rPr>
                        <a:t>Δυνατότητα να εργάζονται από κοινού</a:t>
                      </a:r>
                    </a:p>
                    <a:p>
                      <a:pPr algn="ctr"/>
                      <a:r>
                        <a:rPr lang="el-GR" sz="2200" dirty="0" smtClean="0">
                          <a:latin typeface="+mj-lt"/>
                        </a:rPr>
                        <a:t>Δεξιότητες σκέψης</a:t>
                      </a:r>
                    </a:p>
                  </a:txBody>
                  <a:tcPr/>
                </a:tc>
              </a:tr>
            </a:tbl>
          </a:graphicData>
        </a:graphic>
      </p:graphicFrame>
    </p:spTree>
    <p:extLst>
      <p:ext uri="{BB962C8B-B14F-4D97-AF65-F5344CB8AC3E}">
        <p14:creationId xmlns:p14="http://schemas.microsoft.com/office/powerpoint/2010/main" val="953632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60648"/>
            <a:ext cx="6264696" cy="1282154"/>
          </a:xfrm>
        </p:spPr>
        <p:txBody>
          <a:bodyPr>
            <a:normAutofit fontScale="90000"/>
          </a:bodyPr>
          <a:lstStyle/>
          <a:p>
            <a:r>
              <a:rPr lang="el-GR" sz="4000" b="1" dirty="0" smtClean="0">
                <a:solidFill>
                  <a:srgbClr val="00B050"/>
                </a:solidFill>
              </a:rPr>
              <a:t>Δημιουργικότητα στις φυσικές επιστήμες στην πρώιμη παιδική ηλικία</a:t>
            </a:r>
            <a:endParaRPr lang="el-GR" sz="4000" b="1" dirty="0">
              <a:solidFill>
                <a:srgbClr val="00B050"/>
              </a:solidFill>
            </a:endParaRPr>
          </a:p>
        </p:txBody>
      </p:sp>
      <p:pic>
        <p:nvPicPr>
          <p:cNvPr id="4" name="Content Placeholder 3" descr="combine2.jpg"/>
          <p:cNvPicPr>
            <a:picLocks noGrp="1" noChangeAspect="1"/>
          </p:cNvPicPr>
          <p:nvPr>
            <p:ph idx="1"/>
          </p:nvPr>
        </p:nvPicPr>
        <p:blipFill>
          <a:blip r:embed="rId3" cstate="print">
            <a:extLst>
              <a:ext uri="{28A0092B-C50C-407E-A947-70E740481C1C}">
                <a14:useLocalDpi xmlns:a14="http://schemas.microsoft.com/office/drawing/2010/main" val="0"/>
              </a:ext>
            </a:extLst>
          </a:blip>
          <a:srcRect l="369" r="369"/>
          <a:stretch>
            <a:fillRect/>
          </a:stretch>
        </p:blipFill>
        <p:spPr>
          <a:prstGeom prst="rect">
            <a:avLst/>
          </a:prstGeom>
        </p:spPr>
      </p:pic>
      <p:sp>
        <p:nvSpPr>
          <p:cNvPr id="5" name="TextBox 4"/>
          <p:cNvSpPr txBox="1"/>
          <p:nvPr/>
        </p:nvSpPr>
        <p:spPr>
          <a:xfrm>
            <a:off x="467544" y="5517232"/>
            <a:ext cx="8136904" cy="369332"/>
          </a:xfrm>
          <a:prstGeom prst="rect">
            <a:avLst/>
          </a:prstGeom>
          <a:noFill/>
        </p:spPr>
        <p:txBody>
          <a:bodyPr wrap="square" rtlCol="0">
            <a:spAutoFit/>
          </a:bodyPr>
          <a:lstStyle/>
          <a:p>
            <a:pPr algn="ctr"/>
            <a:r>
              <a:rPr lang="el-GR" dirty="0" smtClean="0"/>
              <a:t>Creative Little Scientists (2014)</a:t>
            </a:r>
            <a:endParaRPr lang="el-GR" dirty="0"/>
          </a:p>
        </p:txBody>
      </p:sp>
    </p:spTree>
    <p:extLst>
      <p:ext uri="{BB962C8B-B14F-4D97-AF65-F5344CB8AC3E}">
        <p14:creationId xmlns:p14="http://schemas.microsoft.com/office/powerpoint/2010/main" val="2389463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282154"/>
          </a:xfrm>
        </p:spPr>
        <p:txBody>
          <a:bodyPr>
            <a:normAutofit fontScale="90000"/>
          </a:bodyPr>
          <a:lstStyle/>
          <a:p>
            <a:r>
              <a:rPr lang="el-GR" dirty="0" smtClean="0"/>
              <a:t>  </a:t>
            </a:r>
            <a:r>
              <a:rPr lang="el-GR" sz="4000" b="1" dirty="0" smtClean="0">
                <a:solidFill>
                  <a:srgbClr val="00B050"/>
                </a:solidFill>
              </a:rPr>
              <a:t>Ποικίλοι ρόλοι μέσα στο χρόνο </a:t>
            </a:r>
            <a:r>
              <a:rPr dirty="0" smtClean="0"/>
              <a:t/>
            </a:r>
            <a:br>
              <a:rPr dirty="0" smtClean="0"/>
            </a:br>
            <a:r>
              <a:rPr lang="el-GR" sz="1100" i="1" dirty="0" smtClean="0"/>
              <a:t>Σημαντικά στοιχεία της διερεύνησης στην τάξη και οι διαφορετικές εκδοχές τους (Barrow, 2010, σελ. 3)</a:t>
            </a:r>
            <a:r>
              <a:rPr dirty="0" smtClean="0"/>
              <a:t/>
            </a:r>
            <a:br>
              <a:rPr dirty="0" smtClean="0"/>
            </a:br>
            <a:endParaRPr lang="el-GR" sz="1100" dirty="0"/>
          </a:p>
        </p:txBody>
      </p:sp>
      <p:graphicFrame>
        <p:nvGraphicFramePr>
          <p:cNvPr id="5" name="Content Placeholder 3"/>
          <p:cNvGraphicFramePr>
            <a:graphicFrameLocks/>
          </p:cNvGraphicFramePr>
          <p:nvPr>
            <p:extLst>
              <p:ext uri="{D42A27DB-BD31-4B8C-83A1-F6EECF244321}">
                <p14:modId xmlns:p14="http://schemas.microsoft.com/office/powerpoint/2010/main" val="3003226626"/>
              </p:ext>
            </p:extLst>
          </p:nvPr>
        </p:nvGraphicFramePr>
        <p:xfrm>
          <a:off x="323528" y="1556791"/>
          <a:ext cx="8640960" cy="4589942"/>
        </p:xfrm>
        <a:graphic>
          <a:graphicData uri="http://schemas.openxmlformats.org/drawingml/2006/table">
            <a:tbl>
              <a:tblPr firstRow="1" bandRow="1">
                <a:tableStyleId>{69CF1AB2-1976-4502-BF36-3FF5EA218861}</a:tableStyleId>
              </a:tblPr>
              <a:tblGrid>
                <a:gridCol w="1728192"/>
                <a:gridCol w="1728192"/>
                <a:gridCol w="1728192"/>
                <a:gridCol w="1728192"/>
                <a:gridCol w="1728192"/>
              </a:tblGrid>
              <a:tr h="160055">
                <a:tc>
                  <a:txBody>
                    <a:bodyPr/>
                    <a:lstStyle/>
                    <a:p>
                      <a:pPr>
                        <a:spcAft>
                          <a:spcPts val="0"/>
                        </a:spcAft>
                      </a:pPr>
                      <a:r>
                        <a:rPr lang="en-GB" sz="900" b="1" dirty="0" smtClean="0">
                          <a:effectLst/>
                          <a:latin typeface="Calibri"/>
                        </a:rPr>
                        <a:t>Σημαντικά στοιχεία</a:t>
                      </a:r>
                      <a:endParaRPr lang="el-GR" sz="900" b="1" dirty="0">
                        <a:effectLst/>
                        <a:latin typeface="Calibri"/>
                        <a:ea typeface="Yu Mincho"/>
                        <a:cs typeface="Times New Roman"/>
                      </a:endParaRPr>
                    </a:p>
                  </a:txBody>
                  <a:tcPr marL="68580" marR="68580" marT="0" marB="0" anchor="ctr"/>
                </a:tc>
                <a:tc gridSpan="4">
                  <a:txBody>
                    <a:bodyPr/>
                    <a:lstStyle/>
                    <a:p>
                      <a:pPr algn="ctr">
                        <a:spcAft>
                          <a:spcPts val="0"/>
                        </a:spcAft>
                      </a:pPr>
                      <a:r>
                        <a:rPr lang="en-GB" sz="900" b="1" dirty="0" smtClean="0">
                          <a:effectLst/>
                          <a:latin typeface="Calibri"/>
                        </a:rPr>
                        <a:t>Εκδοχές</a:t>
                      </a:r>
                      <a:endParaRPr lang="el-GR" sz="900" b="1"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r>
              <a:tr h="869131">
                <a:tc>
                  <a:txBody>
                    <a:bodyPr/>
                    <a:lstStyle/>
                    <a:p>
                      <a:pPr>
                        <a:spcAft>
                          <a:spcPts val="0"/>
                        </a:spcAft>
                      </a:pPr>
                      <a:r>
                        <a:rPr lang="en-GB" sz="900" b="1" dirty="0">
                          <a:effectLst/>
                          <a:latin typeface="Calibri"/>
                        </a:rPr>
                        <a:t>Ο/Η μαθητής/τρια ασχολείται με</a:t>
                      </a:r>
                      <a:r>
                        <a:rPr sz="900" dirty="0"/>
                        <a:t/>
                      </a:r>
                      <a:br>
                        <a:rPr sz="900" dirty="0"/>
                      </a:br>
                      <a:r>
                        <a:rPr lang="en-GB" sz="900" b="1" dirty="0">
                          <a:effectLst/>
                          <a:latin typeface="Calibri"/>
                        </a:rPr>
                        <a:t>ερωτήσεις επιστημονικού χαρακτήρα</a:t>
                      </a:r>
                    </a:p>
                  </a:txBody>
                  <a:tcPr marL="68580" marR="68580" marT="0" marB="0" anchor="ctr"/>
                </a:tc>
                <a:tc>
                  <a:txBody>
                    <a:bodyPr/>
                    <a:lstStyle/>
                    <a:p>
                      <a:pPr>
                        <a:spcAft>
                          <a:spcPts val="0"/>
                        </a:spcAft>
                      </a:pPr>
                      <a:r>
                        <a:rPr lang="en-GB" sz="900" b="0" dirty="0">
                          <a:effectLst/>
                          <a:latin typeface="Calibri"/>
                        </a:rPr>
                        <a:t>Ο/Η μαθητής/τρια θέτει μια ερώτηση</a:t>
                      </a:r>
                    </a:p>
                  </a:txBody>
                  <a:tcPr marL="68580" marR="68580" marT="0" marB="0" anchor="ctr"/>
                </a:tc>
                <a:tc>
                  <a:txBody>
                    <a:bodyPr/>
                    <a:lstStyle/>
                    <a:p>
                      <a:pPr>
                        <a:spcAft>
                          <a:spcPts val="0"/>
                        </a:spcAft>
                      </a:pPr>
                      <a:r>
                        <a:rPr lang="en-GB" sz="900" b="0" dirty="0">
                          <a:effectLst/>
                          <a:latin typeface="Calibri"/>
                        </a:rPr>
                        <a:t>Ο/Η μαθητής/τρια επιλέγει</a:t>
                      </a:r>
                      <a:r>
                        <a:rPr sz="900" dirty="0"/>
                        <a:t/>
                      </a:r>
                      <a:br>
                        <a:rPr sz="900" dirty="0"/>
                      </a:br>
                      <a:r>
                        <a:rPr lang="en-GB" sz="900" b="0" dirty="0">
                          <a:effectLst/>
                          <a:latin typeface="Calibri"/>
                        </a:rPr>
                        <a:t>ερώτηση, θέτει νέες ερωτήσεις</a:t>
                      </a:r>
                    </a:p>
                  </a:txBody>
                  <a:tcPr marL="68580" marR="68580" marT="0" marB="0" anchor="ctr"/>
                </a:tc>
                <a:tc>
                  <a:txBody>
                    <a:bodyPr/>
                    <a:lstStyle/>
                    <a:p>
                      <a:pPr>
                        <a:spcAft>
                          <a:spcPts val="0"/>
                        </a:spcAft>
                      </a:pPr>
                      <a:r>
                        <a:rPr lang="en-GB" sz="900" b="0" dirty="0">
                          <a:effectLst/>
                          <a:latin typeface="Calibri"/>
                        </a:rPr>
                        <a:t>Ο/Η μαθητής/τρια συγκεκριμενοποιεί ή διασαφηνίζει την ερώτηση του/της δασκάλου, τα σχετικά υλικά ή την πηγή</a:t>
                      </a:r>
                    </a:p>
                  </a:txBody>
                  <a:tcPr marL="68580" marR="68580" marT="0" marB="0" anchor="ctr"/>
                </a:tc>
                <a:tc>
                  <a:txBody>
                    <a:bodyPr/>
                    <a:lstStyle/>
                    <a:p>
                      <a:pPr>
                        <a:spcAft>
                          <a:spcPts val="0"/>
                        </a:spcAft>
                      </a:pPr>
                      <a:r>
                        <a:rPr lang="en-GB" sz="900" b="0" dirty="0">
                          <a:effectLst/>
                          <a:latin typeface="Calibri"/>
                        </a:rPr>
                        <a:t>Ο/Η μαθητής/τρια ασχολείται με την ερώτηση του/της δασκάλου, τα σχετικά υλικά και την πηγή</a:t>
                      </a:r>
                    </a:p>
                  </a:txBody>
                  <a:tcPr marL="68580" marR="68580" marT="0" marB="0" anchor="ctr"/>
                </a:tc>
              </a:tr>
              <a:tr h="794163">
                <a:tc>
                  <a:txBody>
                    <a:bodyPr/>
                    <a:lstStyle/>
                    <a:p>
                      <a:pPr>
                        <a:spcAft>
                          <a:spcPts val="0"/>
                        </a:spcAft>
                      </a:pPr>
                      <a:r>
                        <a:rPr lang="en-GB" sz="900" b="1" dirty="0" smtClean="0">
                          <a:effectLst/>
                          <a:latin typeface="Calibri"/>
                        </a:rPr>
                        <a:t>Ο/Η μαθητής/τρια δίνει προτεραιότητα</a:t>
                      </a:r>
                      <a:r>
                        <a:rPr sz="900" dirty="0"/>
                        <a:t/>
                      </a:r>
                      <a:br>
                        <a:rPr sz="900" dirty="0"/>
                      </a:br>
                      <a:r>
                        <a:rPr lang="en-GB" sz="900" b="1" dirty="0" smtClean="0">
                          <a:effectLst/>
                          <a:latin typeface="Calibri"/>
                        </a:rPr>
                        <a:t>στα αποδεικτικά στοιχεία για να απαντήσει τις ερωτήσεις</a:t>
                      </a:r>
                    </a:p>
                  </a:txBody>
                  <a:tcPr marL="68580" marR="68580" marT="0" marB="0" anchor="ctr"/>
                </a:tc>
                <a:tc>
                  <a:txBody>
                    <a:bodyPr/>
                    <a:lstStyle/>
                    <a:p>
                      <a:pPr>
                        <a:spcAft>
                          <a:spcPts val="0"/>
                        </a:spcAft>
                      </a:pPr>
                      <a:r>
                        <a:rPr lang="en-GB" sz="900" dirty="0">
                          <a:effectLst/>
                          <a:latin typeface="Calibri"/>
                        </a:rPr>
                        <a:t>Ο/Η μαθητής/τρια καθορίζει</a:t>
                      </a:r>
                      <a:r>
                        <a:rPr sz="900" dirty="0"/>
                        <a:t/>
                      </a:r>
                      <a:br>
                        <a:rPr sz="900" dirty="0"/>
                      </a:br>
                      <a:r>
                        <a:rPr lang="en-GB" sz="900" dirty="0">
                          <a:effectLst/>
                          <a:latin typeface="Calibri"/>
                        </a:rPr>
                        <a:t>τι είναι αποδεικτικό στοιχείο και το συλλέγει</a:t>
                      </a:r>
                    </a:p>
                  </a:txBody>
                  <a:tcPr marL="68580" marR="68580" marT="0" marB="0" anchor="ctr"/>
                </a:tc>
                <a:tc>
                  <a:txBody>
                    <a:bodyPr/>
                    <a:lstStyle/>
                    <a:p>
                      <a:pPr>
                        <a:spcAft>
                          <a:spcPts val="0"/>
                        </a:spcAft>
                      </a:pPr>
                      <a:r>
                        <a:rPr lang="en-GB" sz="900" dirty="0">
                          <a:effectLst/>
                          <a:latin typeface="Calibri"/>
                        </a:rPr>
                        <a:t>Ο/Η μαθητής/τρια καθοδηγείται να συλλέξει ορισμένα δεδομένα</a:t>
                      </a:r>
                    </a:p>
                  </a:txBody>
                  <a:tcPr marL="68580" marR="68580" marT="0" marB="0" anchor="ctr"/>
                </a:tc>
                <a:tc>
                  <a:txBody>
                    <a:bodyPr/>
                    <a:lstStyle/>
                    <a:p>
                      <a:pPr>
                        <a:spcAft>
                          <a:spcPts val="0"/>
                        </a:spcAft>
                      </a:pPr>
                      <a:r>
                        <a:rPr lang="en-GB" sz="900" dirty="0">
                          <a:effectLst/>
                          <a:latin typeface="Calibri"/>
                        </a:rPr>
                        <a:t>Ο/Η μαθητής/τρια λαμβάνει δεδομένα και πρέπει να τα αναλύσει</a:t>
                      </a:r>
                    </a:p>
                  </a:txBody>
                  <a:tcPr marL="68580" marR="68580" marT="0" marB="0" anchor="ctr"/>
                </a:tc>
                <a:tc>
                  <a:txBody>
                    <a:bodyPr/>
                    <a:lstStyle/>
                    <a:p>
                      <a:pPr>
                        <a:spcAft>
                          <a:spcPts val="0"/>
                        </a:spcAft>
                      </a:pPr>
                      <a:r>
                        <a:rPr lang="en-GB" sz="900" dirty="0">
                          <a:effectLst/>
                          <a:latin typeface="Calibri"/>
                        </a:rPr>
                        <a:t>Ο/Η μαθητής/τρια λαμβάνει δεδομένα και μαθαίνει πώς να τα αναλύσει</a:t>
                      </a:r>
                    </a:p>
                  </a:txBody>
                  <a:tcPr marL="68580" marR="68580" marT="0" marB="0" anchor="ctr"/>
                </a:tc>
              </a:tr>
              <a:tr h="1021898">
                <a:tc>
                  <a:txBody>
                    <a:bodyPr/>
                    <a:lstStyle/>
                    <a:p>
                      <a:pPr>
                        <a:spcAft>
                          <a:spcPts val="0"/>
                        </a:spcAft>
                      </a:pPr>
                      <a:r>
                        <a:rPr lang="en-GB" sz="900" b="1" dirty="0">
                          <a:effectLst/>
                          <a:latin typeface="Calibri"/>
                        </a:rPr>
                        <a:t>Ο/Η μαθητής/τρια </a:t>
                      </a:r>
                      <a:r>
                        <a:rPr sz="900" dirty="0"/>
                        <a:t/>
                      </a:r>
                      <a:br>
                        <a:rPr sz="900" dirty="0"/>
                      </a:br>
                      <a:r>
                        <a:rPr lang="en-GB" sz="900" b="1" dirty="0">
                          <a:effectLst/>
                          <a:latin typeface="Calibri"/>
                        </a:rPr>
                        <a:t>διατυπώνει εξηγήσεις με βάση τα αποδεικτικά στοιχεία</a:t>
                      </a:r>
                    </a:p>
                  </a:txBody>
                  <a:tcPr marL="68580" marR="68580" marT="0" marB="0" anchor="ctr"/>
                </a:tc>
                <a:tc>
                  <a:txBody>
                    <a:bodyPr/>
                    <a:lstStyle/>
                    <a:p>
                      <a:pPr>
                        <a:spcAft>
                          <a:spcPts val="0"/>
                        </a:spcAft>
                      </a:pPr>
                      <a:r>
                        <a:rPr lang="en-GB" sz="900" dirty="0">
                          <a:effectLst/>
                          <a:latin typeface="Calibri"/>
                        </a:rPr>
                        <a:t>Ο/Η μαθητής/τρια </a:t>
                      </a:r>
                      <a:r>
                        <a:rPr sz="900" dirty="0"/>
                        <a:t/>
                      </a:r>
                      <a:br>
                        <a:rPr sz="900" dirty="0"/>
                      </a:br>
                      <a:r>
                        <a:rPr lang="en-GB" sz="900" dirty="0">
                          <a:effectLst/>
                          <a:latin typeface="Calibri"/>
                        </a:rPr>
                        <a:t>διατυπώνει εξηγήσεις αφού συνοψίσει τα αποδεικτικά στοιχεία</a:t>
                      </a:r>
                    </a:p>
                  </a:txBody>
                  <a:tcPr marL="68580" marR="68580" marT="0" marB="0" anchor="ctr"/>
                </a:tc>
                <a:tc>
                  <a:txBody>
                    <a:bodyPr/>
                    <a:lstStyle/>
                    <a:p>
                      <a:pPr>
                        <a:spcAft>
                          <a:spcPts val="0"/>
                        </a:spcAft>
                      </a:pPr>
                      <a:r>
                        <a:rPr lang="en-GB" sz="900" dirty="0">
                          <a:effectLst/>
                          <a:latin typeface="Calibri"/>
                        </a:rPr>
                        <a:t>Ο/Η μαθητής/τρια καθοδηγείται στη διαδικασία</a:t>
                      </a:r>
                      <a:r>
                        <a:rPr sz="900" dirty="0"/>
                        <a:t/>
                      </a:r>
                      <a:br>
                        <a:rPr sz="900" dirty="0"/>
                      </a:br>
                      <a:r>
                        <a:rPr lang="en-GB" sz="900" dirty="0">
                          <a:effectLst/>
                          <a:latin typeface="Calibri"/>
                        </a:rPr>
                        <a:t>διατύπωσης εξηγήσεων με βάση τα αποδεικτικά στοιχεία</a:t>
                      </a:r>
                    </a:p>
                  </a:txBody>
                  <a:tcPr marL="68580" marR="68580" marT="0" marB="0" anchor="ctr"/>
                </a:tc>
                <a:tc>
                  <a:txBody>
                    <a:bodyPr/>
                    <a:lstStyle/>
                    <a:p>
                      <a:pPr>
                        <a:spcAft>
                          <a:spcPts val="0"/>
                        </a:spcAft>
                      </a:pPr>
                      <a:r>
                        <a:rPr lang="en-GB" sz="900" dirty="0">
                          <a:effectLst/>
                          <a:latin typeface="Calibri"/>
                        </a:rPr>
                        <a:t>Ο/Η μαθητής/τρια λαμβάνει οδηγίες</a:t>
                      </a:r>
                      <a:r>
                        <a:rPr sz="900" dirty="0"/>
                        <a:t/>
                      </a:r>
                      <a:br>
                        <a:rPr sz="900" dirty="0"/>
                      </a:br>
                      <a:r>
                        <a:rPr lang="en-GB" sz="900" dirty="0">
                          <a:effectLst/>
                          <a:latin typeface="Calibri"/>
                        </a:rPr>
                        <a:t>για πιθανούς τρόπους χρήσης των αποδεικτικών στοιχείων για τη διατύπωση εξηγήσεων</a:t>
                      </a:r>
                    </a:p>
                  </a:txBody>
                  <a:tcPr marL="68580" marR="68580" marT="0" marB="0" anchor="ctr"/>
                </a:tc>
                <a:tc>
                  <a:txBody>
                    <a:bodyPr/>
                    <a:lstStyle/>
                    <a:p>
                      <a:pPr>
                        <a:spcAft>
                          <a:spcPts val="0"/>
                        </a:spcAft>
                      </a:pPr>
                      <a:r>
                        <a:rPr lang="en-GB" sz="900" dirty="0">
                          <a:effectLst/>
                          <a:latin typeface="Calibri"/>
                        </a:rPr>
                        <a:t>Ο/Η μαθητής/τρια λαμβάνει</a:t>
                      </a:r>
                      <a:r>
                        <a:rPr sz="900" dirty="0"/>
                        <a:t/>
                      </a:r>
                      <a:br>
                        <a:rPr sz="900" dirty="0"/>
                      </a:br>
                      <a:r>
                        <a:rPr lang="en-GB" sz="900" dirty="0">
                          <a:effectLst/>
                          <a:latin typeface="Calibri"/>
                        </a:rPr>
                        <a:t>αποδεικτικά στοιχεία</a:t>
                      </a:r>
                    </a:p>
                  </a:txBody>
                  <a:tcPr marL="68580" marR="68580" marT="0" marB="0" anchor="ctr"/>
                </a:tc>
              </a:tr>
              <a:tr h="672095">
                <a:tc>
                  <a:txBody>
                    <a:bodyPr/>
                    <a:lstStyle/>
                    <a:p>
                      <a:pPr>
                        <a:spcAft>
                          <a:spcPts val="0"/>
                        </a:spcAft>
                      </a:pPr>
                      <a:r>
                        <a:rPr lang="en-GB" sz="900" b="1" dirty="0">
                          <a:effectLst/>
                          <a:latin typeface="Calibri"/>
                        </a:rPr>
                        <a:t>Ο/Η μαθητής/τρια</a:t>
                      </a:r>
                      <a:r>
                        <a:rPr sz="900" dirty="0"/>
                        <a:t/>
                      </a:r>
                      <a:br>
                        <a:rPr sz="900" dirty="0"/>
                      </a:br>
                      <a:r>
                        <a:rPr lang="en-GB" sz="900" b="1" dirty="0">
                          <a:effectLst/>
                          <a:latin typeface="Calibri"/>
                        </a:rPr>
                        <a:t>συσχετίζει τις εξηγήσεις με την επιστημονική γνώση</a:t>
                      </a:r>
                    </a:p>
                  </a:txBody>
                  <a:tcPr marL="68580" marR="68580" marT="0" marB="0" anchor="ctr"/>
                </a:tc>
                <a:tc>
                  <a:txBody>
                    <a:bodyPr/>
                    <a:lstStyle/>
                    <a:p>
                      <a:pPr>
                        <a:spcAft>
                          <a:spcPts val="0"/>
                        </a:spcAft>
                      </a:pPr>
                      <a:r>
                        <a:rPr lang="en-GB" sz="900" dirty="0">
                          <a:effectLst/>
                          <a:latin typeface="Calibri"/>
                        </a:rPr>
                        <a:t>Ο/Η μαθητής/τρια</a:t>
                      </a:r>
                      <a:r>
                        <a:rPr sz="900" dirty="0"/>
                        <a:t/>
                      </a:r>
                      <a:br>
                        <a:rPr sz="900" dirty="0"/>
                      </a:br>
                      <a:r>
                        <a:rPr lang="en-GB" sz="900" dirty="0">
                          <a:effectLst/>
                          <a:latin typeface="Calibri"/>
                        </a:rPr>
                        <a:t>εξετάζει ανεξάρτητα άλλους πόρους και τους συσχετίζει με εξηγήσεις</a:t>
                      </a:r>
                    </a:p>
                  </a:txBody>
                  <a:tcPr marL="68580" marR="68580" marT="0" marB="0" anchor="ctr"/>
                </a:tc>
                <a:tc>
                  <a:txBody>
                    <a:bodyPr/>
                    <a:lstStyle/>
                    <a:p>
                      <a:pPr>
                        <a:spcAft>
                          <a:spcPts val="0"/>
                        </a:spcAft>
                      </a:pPr>
                      <a:r>
                        <a:rPr lang="en-GB" sz="900" dirty="0">
                          <a:effectLst/>
                          <a:latin typeface="Calibri"/>
                        </a:rPr>
                        <a:t>Ο/Η μαθητής/τρια καθοδηγείται </a:t>
                      </a:r>
                      <a:r>
                        <a:rPr sz="900" dirty="0"/>
                        <a:t/>
                      </a:r>
                      <a:br>
                        <a:rPr sz="900" dirty="0"/>
                      </a:br>
                      <a:r>
                        <a:rPr lang="en-GB" sz="900" dirty="0">
                          <a:effectLst/>
                          <a:latin typeface="Calibri"/>
                        </a:rPr>
                        <a:t>προς τομείς και πηγές επιστημονικών γνώσεων</a:t>
                      </a:r>
                    </a:p>
                  </a:txBody>
                  <a:tcPr marL="68580" marR="68580" marT="0" marB="0" anchor="ctr"/>
                </a:tc>
                <a:tc>
                  <a:txBody>
                    <a:bodyPr/>
                    <a:lstStyle/>
                    <a:p>
                      <a:pPr>
                        <a:spcAft>
                          <a:spcPts val="0"/>
                        </a:spcAft>
                      </a:pPr>
                      <a:r>
                        <a:rPr lang="en-GB" sz="900" dirty="0">
                          <a:effectLst/>
                          <a:latin typeface="Calibri"/>
                        </a:rPr>
                        <a:t>Ο/Η μαθητής/τρια λαμβάνει</a:t>
                      </a:r>
                      <a:r>
                        <a:rPr sz="900" dirty="0"/>
                        <a:t/>
                      </a:r>
                      <a:br>
                        <a:rPr sz="900" dirty="0"/>
                      </a:br>
                      <a:r>
                        <a:rPr lang="en-GB" sz="900" dirty="0">
                          <a:effectLst/>
                          <a:latin typeface="Calibri"/>
                        </a:rPr>
                        <a:t>πιθανούς συσχετισμούς</a:t>
                      </a:r>
                    </a:p>
                  </a:txBody>
                  <a:tcPr marL="68580" marR="68580" marT="0" marB="0" anchor="ctr"/>
                </a:tc>
                <a:tc>
                  <a:txBody>
                    <a:bodyPr/>
                    <a:lstStyle/>
                    <a:p>
                      <a:pPr>
                        <a:spcAft>
                          <a:spcPts val="0"/>
                        </a:spcAft>
                      </a:pPr>
                      <a:r>
                        <a:rPr lang="en-GB" sz="900" dirty="0">
                          <a:effectLst/>
                          <a:latin typeface="Calibri"/>
                        </a:rPr>
                        <a:t> </a:t>
                      </a:r>
                    </a:p>
                  </a:txBody>
                  <a:tcPr marL="68580" marR="68580" marT="0" marB="0" anchor="ctr"/>
                </a:tc>
              </a:tr>
              <a:tr h="540146">
                <a:tc>
                  <a:txBody>
                    <a:bodyPr/>
                    <a:lstStyle/>
                    <a:p>
                      <a:pPr>
                        <a:spcAft>
                          <a:spcPts val="0"/>
                        </a:spcAft>
                      </a:pPr>
                      <a:r>
                        <a:rPr lang="en-GB" sz="900" b="1" dirty="0">
                          <a:effectLst/>
                          <a:latin typeface="Calibri"/>
                        </a:rPr>
                        <a:t>Ο/Η μαθητής/τρια </a:t>
                      </a:r>
                      <a:r>
                        <a:rPr sz="900" dirty="0"/>
                        <a:t/>
                      </a:r>
                      <a:br>
                        <a:rPr sz="900" dirty="0"/>
                      </a:br>
                      <a:r>
                        <a:rPr lang="en-GB" sz="900" b="1" dirty="0">
                          <a:effectLst/>
                          <a:latin typeface="Calibri"/>
                        </a:rPr>
                        <a:t>παρουσιάζει και αιτιολογεί ερμηνείες</a:t>
                      </a:r>
                    </a:p>
                  </a:txBody>
                  <a:tcPr marL="68580" marR="68580" marT="0" marB="0" anchor="ctr"/>
                </a:tc>
                <a:tc>
                  <a:txBody>
                    <a:bodyPr/>
                    <a:lstStyle/>
                    <a:p>
                      <a:pPr>
                        <a:spcAft>
                          <a:spcPts val="0"/>
                        </a:spcAft>
                      </a:pPr>
                      <a:r>
                        <a:rPr lang="en-GB" sz="900" dirty="0">
                          <a:effectLst/>
                          <a:latin typeface="Calibri"/>
                        </a:rPr>
                        <a:t>Ο/Η μαθητής/τρια διατυπώνει</a:t>
                      </a:r>
                      <a:r>
                        <a:rPr sz="900" dirty="0"/>
                        <a:t/>
                      </a:r>
                      <a:br>
                        <a:rPr sz="900" dirty="0"/>
                      </a:br>
                      <a:r>
                        <a:rPr lang="en-GB" sz="900" dirty="0">
                          <a:effectLst/>
                          <a:latin typeface="Calibri"/>
                        </a:rPr>
                        <a:t>λογικά επιχειρήματα για να παρουσιάσει εξηγήσεις</a:t>
                      </a:r>
                    </a:p>
                  </a:txBody>
                  <a:tcPr marL="68580" marR="68580" marT="0" marB="0" anchor="ctr"/>
                </a:tc>
                <a:tc>
                  <a:txBody>
                    <a:bodyPr/>
                    <a:lstStyle/>
                    <a:p>
                      <a:pPr>
                        <a:spcAft>
                          <a:spcPts val="0"/>
                        </a:spcAft>
                      </a:pPr>
                      <a:r>
                        <a:rPr lang="en-GB" sz="900" dirty="0">
                          <a:effectLst/>
                          <a:latin typeface="Calibri"/>
                        </a:rPr>
                        <a:t>Ο/Η μαθητής/τρια καθοδηγείται</a:t>
                      </a:r>
                      <a:r>
                        <a:rPr sz="900" dirty="0"/>
                        <a:t/>
                      </a:r>
                      <a:br>
                        <a:rPr sz="900" dirty="0"/>
                      </a:br>
                      <a:r>
                        <a:rPr lang="en-GB" sz="900" dirty="0">
                          <a:effectLst/>
                          <a:latin typeface="Calibri"/>
                        </a:rPr>
                        <a:t>στην ανάπτυξη της επικοινωνίας</a:t>
                      </a:r>
                    </a:p>
                  </a:txBody>
                  <a:tcPr marL="68580" marR="68580" marT="0" marB="0" anchor="ctr"/>
                </a:tc>
                <a:tc>
                  <a:txBody>
                    <a:bodyPr/>
                    <a:lstStyle/>
                    <a:p>
                      <a:pPr>
                        <a:spcAft>
                          <a:spcPts val="0"/>
                        </a:spcAft>
                      </a:pPr>
                      <a:r>
                        <a:rPr lang="en-GB" sz="900" dirty="0">
                          <a:effectLst/>
                          <a:latin typeface="Calibri"/>
                        </a:rPr>
                        <a:t>Ο/Η μαθητής/τρια λαμβάνει</a:t>
                      </a:r>
                      <a:r>
                        <a:rPr sz="900" dirty="0"/>
                        <a:t/>
                      </a:r>
                      <a:br>
                        <a:rPr sz="900" dirty="0"/>
                      </a:br>
                      <a:r>
                        <a:rPr lang="en-GB" sz="900" dirty="0">
                          <a:effectLst/>
                          <a:latin typeface="Calibri"/>
                        </a:rPr>
                        <a:t>αναλυτικές κατευθυντήριες οδηγίες για να βελτιώσει την επικοινωνία</a:t>
                      </a:r>
                    </a:p>
                  </a:txBody>
                  <a:tcPr marL="68580" marR="68580" marT="0" marB="0" anchor="ctr"/>
                </a:tc>
                <a:tc>
                  <a:txBody>
                    <a:bodyPr/>
                    <a:lstStyle/>
                    <a:p>
                      <a:pPr>
                        <a:spcAft>
                          <a:spcPts val="0"/>
                        </a:spcAft>
                      </a:pPr>
                      <a:r>
                        <a:rPr lang="en-GB" sz="900" dirty="0">
                          <a:effectLst/>
                          <a:latin typeface="Calibri"/>
                        </a:rPr>
                        <a:t>Ο/Η μαθητής/τρια καθοδηγεί</a:t>
                      </a:r>
                      <a:r>
                        <a:rPr sz="900" dirty="0"/>
                        <a:t/>
                      </a:r>
                      <a:br>
                        <a:rPr sz="900" dirty="0"/>
                      </a:br>
                      <a:r>
                        <a:rPr lang="en-GB" sz="900" dirty="0">
                          <a:effectLst/>
                          <a:latin typeface="Calibri"/>
                        </a:rPr>
                        <a:t>τα βήματα και τις διαδικασίες της επικοινωνίας</a:t>
                      </a:r>
                    </a:p>
                  </a:txBody>
                  <a:tcPr marL="68580" marR="68580" marT="0" marB="0" anchor="ctr"/>
                </a:tc>
              </a:tr>
              <a:tr h="386800">
                <a:tc gridSpan="5">
                  <a:txBody>
                    <a:bodyPr/>
                    <a:lstStyle/>
                    <a:p>
                      <a:pPr>
                        <a:spcAft>
                          <a:spcPts val="0"/>
                        </a:spcAft>
                      </a:pPr>
                      <a:r>
                        <a:rPr lang="en-GB" sz="900" b="1" kern="1200" dirty="0" smtClean="0">
                          <a:solidFill>
                            <a:schemeClr val="dk1"/>
                          </a:solidFill>
                          <a:effectLst/>
                          <a:latin typeface="+mj-lt"/>
                        </a:rPr>
                        <a:t>Περισσότερα……...................................................................Ποσοστό αυτοκαθοδήγησης μαθητή/τριας…….......................................Λιγότερα</a:t>
                      </a:r>
                      <a:r>
                        <a:rPr sz="900" dirty="0"/>
                        <a:t> </a:t>
                      </a:r>
                      <a:endParaRPr lang="el-GR" sz="900" b="1" dirty="0">
                        <a:effectLst/>
                        <a:latin typeface="+mj-lt"/>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r>
              <a:tr h="135037">
                <a:tc gridSpan="5">
                  <a:txBody>
                    <a:bodyPr/>
                    <a:lstStyle/>
                    <a:p>
                      <a:pPr>
                        <a:spcAft>
                          <a:spcPts val="0"/>
                        </a:spcAft>
                      </a:pPr>
                      <a:r>
                        <a:rPr lang="en-GB" sz="900" b="1" kern="1200" dirty="0" smtClean="0">
                          <a:solidFill>
                            <a:schemeClr val="dk1"/>
                          </a:solidFill>
                          <a:effectLst/>
                          <a:latin typeface="+mj-lt"/>
                        </a:rPr>
                        <a:t>Λιγότερα……..............................................................Ποσοστό καθοδήγησης από υλικό δασκάλου/ας……....................................Περισσότερα</a:t>
                      </a:r>
                      <a:r>
                        <a:rPr sz="900" dirty="0"/>
                        <a:t> </a:t>
                      </a:r>
                      <a:endParaRPr lang="el-GR" sz="900" b="1" dirty="0">
                        <a:effectLst/>
                        <a:latin typeface="+mj-lt"/>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642106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282154"/>
          </a:xfrm>
        </p:spPr>
        <p:txBody>
          <a:bodyPr>
            <a:normAutofit/>
          </a:bodyPr>
          <a:lstStyle/>
          <a:p>
            <a:r>
              <a:rPr lang="el-GR" sz="3600" b="1" dirty="0">
                <a:solidFill>
                  <a:srgbClr val="00B050"/>
                </a:solidFill>
              </a:rPr>
              <a:t>Διαφορετικοί ρόλοι του/της δασκάλου/ας</a:t>
            </a:r>
            <a:endParaRPr lang="el-GR" sz="3600" dirty="0">
              <a:solidFill>
                <a:srgbClr val="00B050"/>
              </a:solidFill>
            </a:endParaRPr>
          </a:p>
        </p:txBody>
      </p:sp>
      <p:sp>
        <p:nvSpPr>
          <p:cNvPr id="3" name="Content Placeholder 2"/>
          <p:cNvSpPr>
            <a:spLocks noGrp="1"/>
          </p:cNvSpPr>
          <p:nvPr>
            <p:ph sz="half" idx="1"/>
          </p:nvPr>
        </p:nvSpPr>
        <p:spPr/>
        <p:txBody>
          <a:bodyPr>
            <a:normAutofit fontScale="92500"/>
          </a:bodyPr>
          <a:lstStyle/>
          <a:p>
            <a:r>
              <a:rPr lang="el-GR" dirty="0">
                <a:latin typeface="+mj-lt"/>
              </a:rPr>
              <a:t>Υπεύθυνος έγκρισης</a:t>
            </a:r>
            <a:r>
              <a:rPr lang="el-GR" dirty="0" smtClean="0"/>
              <a:t> </a:t>
            </a:r>
            <a:endParaRPr lang="el-GR" dirty="0" smtClean="0">
              <a:latin typeface="+mj-lt"/>
            </a:endParaRPr>
          </a:p>
          <a:p>
            <a:r>
              <a:rPr lang="el-GR" dirty="0" smtClean="0">
                <a:latin typeface="+mj-lt"/>
              </a:rPr>
              <a:t>Ηγέτης </a:t>
            </a:r>
          </a:p>
          <a:p>
            <a:r>
              <a:rPr lang="el-GR" dirty="0" smtClean="0">
                <a:latin typeface="+mj-lt"/>
              </a:rPr>
              <a:t>Προσφέρων/ουσα</a:t>
            </a:r>
            <a:r>
              <a:rPr lang="el-GR" dirty="0" smtClean="0"/>
              <a:t> </a:t>
            </a:r>
          </a:p>
          <a:p>
            <a:r>
              <a:rPr lang="el-GR" dirty="0" smtClean="0">
                <a:latin typeface="+mj-lt"/>
              </a:rPr>
              <a:t>Συντονιστής/ρια </a:t>
            </a:r>
          </a:p>
          <a:p>
            <a:r>
              <a:rPr lang="el-GR" dirty="0" smtClean="0">
                <a:latin typeface="+mj-lt"/>
              </a:rPr>
              <a:t>Υποστηρικτής/τρια</a:t>
            </a:r>
          </a:p>
          <a:p>
            <a:r>
              <a:rPr lang="el-GR" dirty="0" smtClean="0">
                <a:latin typeface="+mj-lt"/>
              </a:rPr>
              <a:t>Εκπαιδευτής/τρια</a:t>
            </a:r>
            <a:endParaRPr lang="el-GR" dirty="0">
              <a:latin typeface="+mj-lt"/>
            </a:endParaRPr>
          </a:p>
          <a:p>
            <a:r>
              <a:rPr lang="el-GR" dirty="0" smtClean="0">
                <a:latin typeface="+mj-lt"/>
              </a:rPr>
              <a:t>Παρακινητής/τρια </a:t>
            </a:r>
            <a:endParaRPr lang="el-GR" dirty="0">
              <a:latin typeface="+mj-lt"/>
            </a:endParaRPr>
          </a:p>
          <a:p>
            <a:r>
              <a:rPr lang="el-GR" dirty="0">
                <a:latin typeface="+mj-lt"/>
              </a:rPr>
              <a:t>Διαμεσολαβητής/ρια </a:t>
            </a:r>
            <a:endParaRPr lang="el-GR" dirty="0" smtClean="0">
              <a:latin typeface="+mj-lt"/>
            </a:endParaRPr>
          </a:p>
          <a:p>
            <a:pPr marL="0" indent="0">
              <a:buNone/>
            </a:pPr>
            <a:r>
              <a:rPr lang="el-GR" sz="2200" i="1" dirty="0" smtClean="0">
                <a:latin typeface="+mj-lt"/>
              </a:rPr>
              <a:t>(Hyvönen, 2008) </a:t>
            </a:r>
          </a:p>
        </p:txBody>
      </p:sp>
      <p:sp>
        <p:nvSpPr>
          <p:cNvPr id="4" name="Content Placeholder 3"/>
          <p:cNvSpPr>
            <a:spLocks noGrp="1"/>
          </p:cNvSpPr>
          <p:nvPr>
            <p:ph sz="half" idx="2"/>
          </p:nvPr>
        </p:nvSpPr>
        <p:spPr/>
        <p:txBody>
          <a:bodyPr>
            <a:normAutofit fontScale="92500"/>
          </a:bodyPr>
          <a:lstStyle/>
          <a:p>
            <a:r>
              <a:rPr lang="el-GR" dirty="0" smtClean="0">
                <a:latin typeface="+mj-lt"/>
              </a:rPr>
              <a:t>Μαθητής/τρια</a:t>
            </a:r>
            <a:endParaRPr lang="el-GR" dirty="0">
              <a:latin typeface="+mj-lt"/>
            </a:endParaRPr>
          </a:p>
          <a:p>
            <a:r>
              <a:rPr lang="el-GR" dirty="0" smtClean="0">
                <a:latin typeface="+mj-lt"/>
              </a:rPr>
              <a:t>Ακόλουθος</a:t>
            </a:r>
          </a:p>
          <a:p>
            <a:r>
              <a:rPr lang="el-GR" dirty="0" smtClean="0">
                <a:latin typeface="+mj-lt"/>
              </a:rPr>
              <a:t>Παρατηρητής/τρια</a:t>
            </a:r>
            <a:endParaRPr lang="el-GR" dirty="0">
              <a:latin typeface="+mj-lt"/>
            </a:endParaRPr>
          </a:p>
          <a:p>
            <a:r>
              <a:rPr lang="el-GR" dirty="0" smtClean="0">
                <a:latin typeface="+mj-lt"/>
              </a:rPr>
              <a:t>Ακροατής/τρια</a:t>
            </a:r>
          </a:p>
          <a:p>
            <a:r>
              <a:rPr lang="el-GR" dirty="0" smtClean="0">
                <a:latin typeface="+mj-lt"/>
              </a:rPr>
              <a:t>Συμπαίκτης/τρια</a:t>
            </a:r>
            <a:r>
              <a:rPr lang="el-GR" dirty="0" smtClean="0"/>
              <a:t> </a:t>
            </a:r>
            <a:endParaRPr lang="el-GR" dirty="0" smtClean="0">
              <a:latin typeface="+mj-lt"/>
            </a:endParaRPr>
          </a:p>
          <a:p>
            <a:r>
              <a:rPr lang="el-GR" dirty="0" smtClean="0">
                <a:latin typeface="+mj-lt"/>
              </a:rPr>
              <a:t>«Meddler in the middle» </a:t>
            </a:r>
          </a:p>
          <a:p>
            <a:pPr marL="0" indent="0">
              <a:buNone/>
            </a:pPr>
            <a:r>
              <a:rPr lang="el-GR" sz="2000" i="1" dirty="0" smtClean="0">
                <a:latin typeface="+mj-lt"/>
              </a:rPr>
              <a:t>(McWilliam, 2008) </a:t>
            </a:r>
          </a:p>
          <a:p>
            <a:r>
              <a:rPr lang="el-GR" dirty="0" smtClean="0">
                <a:latin typeface="+mj-lt"/>
              </a:rPr>
              <a:t>«Προβοκάτορας»</a:t>
            </a:r>
          </a:p>
          <a:p>
            <a:pPr marL="0" indent="0">
              <a:buNone/>
            </a:pPr>
            <a:r>
              <a:rPr lang="el-GR" sz="2000" i="1" dirty="0" smtClean="0">
                <a:latin typeface="+mj-lt"/>
              </a:rPr>
              <a:t>(Bancroft et al., 2008 and Craft et al., 2012)</a:t>
            </a:r>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3341417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solidFill>
                  <a:srgbClr val="00B050"/>
                </a:solidFill>
              </a:rPr>
              <a:t>Τεχνικές στήριξης</a:t>
            </a:r>
            <a:endParaRPr lang="el-GR" b="1" dirty="0">
              <a:solidFill>
                <a:srgbClr val="00B050"/>
              </a:solidFill>
            </a:endParaRPr>
          </a:p>
        </p:txBody>
      </p:sp>
      <p:sp>
        <p:nvSpPr>
          <p:cNvPr id="3" name="Content Placeholder 2"/>
          <p:cNvSpPr>
            <a:spLocks noGrp="1"/>
          </p:cNvSpPr>
          <p:nvPr>
            <p:ph idx="1"/>
          </p:nvPr>
        </p:nvSpPr>
        <p:spPr>
          <a:xfrm>
            <a:off x="457200" y="1772817"/>
            <a:ext cx="8219256" cy="4320479"/>
          </a:xfrm>
        </p:spPr>
        <p:txBody>
          <a:bodyPr>
            <a:normAutofit fontScale="92500" lnSpcReduction="10000"/>
          </a:bodyPr>
          <a:lstStyle/>
          <a:p>
            <a:r>
              <a:rPr lang="el-GR" sz="1900" dirty="0">
                <a:solidFill>
                  <a:srgbClr val="FF0000"/>
                </a:solidFill>
                <a:latin typeface="+mj-lt"/>
              </a:rPr>
              <a:t>Καθυστέρηση της διδασκαλίας </a:t>
            </a:r>
            <a:r>
              <a:rPr lang="el-GR" sz="1900" dirty="0">
                <a:latin typeface="+mj-lt"/>
              </a:rPr>
              <a:t>μέχρι να έχει ο/η μαθητής/τρια την ευκαιρία να εξερευνήσει και να διερευνήσει μόνος/η του/της ή με άλλους για την προώθηση της καινοτομίας και την ανακάλυψης.</a:t>
            </a:r>
          </a:p>
          <a:p>
            <a:pPr lvl="0"/>
            <a:r>
              <a:rPr lang="el-GR" sz="1900" dirty="0">
                <a:solidFill>
                  <a:srgbClr val="FF0000"/>
                </a:solidFill>
                <a:latin typeface="+mj-lt"/>
              </a:rPr>
              <a:t>Παύση και </a:t>
            </a:r>
            <a:r>
              <a:rPr lang="el-GR" sz="1900" dirty="0" smtClean="0">
                <a:solidFill>
                  <a:srgbClr val="FF0000"/>
                </a:solidFill>
                <a:latin typeface="+mj-lt"/>
              </a:rPr>
              <a:t>προσεκτική </a:t>
            </a:r>
            <a:r>
              <a:rPr lang="el-GR" sz="1900" dirty="0">
                <a:solidFill>
                  <a:srgbClr val="FF0000"/>
                </a:solidFill>
                <a:latin typeface="+mj-lt"/>
              </a:rPr>
              <a:t>παρατήρηση </a:t>
            </a:r>
            <a:r>
              <a:rPr lang="el-GR" sz="1900" dirty="0" smtClean="0">
                <a:latin typeface="+mj-lt"/>
              </a:rPr>
              <a:t>των παιδιών, βοηθώντας τα να πάρουν αποφάσεις, χρησιμοποιώντας τον διαθέσιμο χρόνο και χώρο </a:t>
            </a:r>
            <a:r>
              <a:rPr lang="el-GR" sz="1900" dirty="0">
                <a:latin typeface="+mj-lt"/>
              </a:rPr>
              <a:t>για εξερεύνηση και πειραματισμό.</a:t>
            </a:r>
          </a:p>
          <a:p>
            <a:pPr lvl="0"/>
            <a:r>
              <a:rPr lang="el-GR" sz="1900" dirty="0">
                <a:solidFill>
                  <a:srgbClr val="FF0000"/>
                </a:solidFill>
                <a:latin typeface="+mj-lt"/>
              </a:rPr>
              <a:t>Διάφορα επίπεδα παρέμβασης και συνεργασίας </a:t>
            </a:r>
            <a:r>
              <a:rPr lang="el-GR" sz="1900" dirty="0" smtClean="0">
                <a:latin typeface="+mj-lt"/>
              </a:rPr>
              <a:t>- επαγγελματική αυτοκυριαρχία, ο/η δάσκαλος/α να μένει στην άκρη, «Meddling in the middle». </a:t>
            </a:r>
          </a:p>
          <a:p>
            <a:pPr lvl="0"/>
            <a:r>
              <a:rPr lang="el-GR" sz="1900" dirty="0" smtClean="0">
                <a:solidFill>
                  <a:srgbClr val="FF0000"/>
                </a:solidFill>
                <a:latin typeface="+mj-lt"/>
              </a:rPr>
              <a:t>Καθοδήγηση </a:t>
            </a:r>
            <a:r>
              <a:rPr lang="el-GR" sz="1900" dirty="0" smtClean="0">
                <a:latin typeface="+mj-lt"/>
              </a:rPr>
              <a:t>μέσω συζητήσεων και ενεργειών, για παράδειγμα, </a:t>
            </a:r>
            <a:r>
              <a:rPr lang="el-GR" sz="1900" i="1" dirty="0" smtClean="0">
                <a:latin typeface="+mj-lt"/>
              </a:rPr>
              <a:t>συμπεριφορών</a:t>
            </a:r>
            <a:r>
              <a:rPr lang="el-GR" sz="1900" dirty="0" smtClean="0">
                <a:latin typeface="+mj-lt"/>
              </a:rPr>
              <a:t> όπως η περιέργεια, η προθυμία να κάνουν λάθη ή οι </a:t>
            </a:r>
            <a:r>
              <a:rPr lang="el-GR" sz="1900" i="1" dirty="0" smtClean="0">
                <a:latin typeface="+mj-lt"/>
              </a:rPr>
              <a:t>διαδικασίες </a:t>
            </a:r>
            <a:r>
              <a:rPr lang="el-GR" sz="1900" dirty="0" smtClean="0">
                <a:latin typeface="+mj-lt"/>
              </a:rPr>
              <a:t>διερεύνησης, όπως οι ερωτήσεις, ο αναστοχασμός σχετικά με τις παρατηρήσεις και οι ιδέες.</a:t>
            </a:r>
          </a:p>
          <a:p>
            <a:pPr lvl="0"/>
            <a:r>
              <a:rPr lang="el-GR" sz="1900" dirty="0" smtClean="0">
                <a:solidFill>
                  <a:srgbClr val="FF0000"/>
                </a:solidFill>
                <a:latin typeface="+mj-lt"/>
              </a:rPr>
              <a:t>Αμφισβήτηση </a:t>
            </a:r>
            <a:r>
              <a:rPr lang="el-GR" sz="1900" dirty="0" smtClean="0">
                <a:solidFill>
                  <a:schemeClr val="tx2">
                    <a:lumMod val="75000"/>
                  </a:schemeClr>
                </a:solidFill>
                <a:latin typeface="+mj-lt"/>
              </a:rPr>
              <a:t>– </a:t>
            </a:r>
            <a:r>
              <a:rPr lang="el-GR" sz="1900" dirty="0" smtClean="0">
                <a:latin typeface="+mj-lt"/>
              </a:rPr>
              <a:t>η ενθάρρυνση των παιδιών να κάνουν σαφείς τις ιδέες και τις στρατηγικές τους και να τις σκέφτονται. </a:t>
            </a:r>
          </a:p>
          <a:p>
            <a:pPr lvl="0"/>
            <a:r>
              <a:rPr lang="el-GR" sz="1900" dirty="0" smtClean="0">
                <a:solidFill>
                  <a:srgbClr val="FF0000"/>
                </a:solidFill>
                <a:latin typeface="+mj-lt"/>
              </a:rPr>
              <a:t>Δομή του περιβάλλοντος μάθησης </a:t>
            </a:r>
            <a:r>
              <a:rPr lang="el-GR" sz="1900" dirty="0" smtClean="0">
                <a:solidFill>
                  <a:srgbClr val="000000"/>
                </a:solidFill>
                <a:latin typeface="+mj-lt"/>
              </a:rPr>
              <a:t>– εύρος πόρων, χώρος και χρόνος για παιχνίδι και εξερεύνηση, προώθηση της συνεργασίας.</a:t>
            </a:r>
            <a:endParaRPr lang="el-GR" sz="1900" dirty="0">
              <a:solidFill>
                <a:srgbClr val="000000"/>
              </a:solidFill>
              <a:latin typeface="+mj-lt"/>
            </a:endParaRPr>
          </a:p>
          <a:p>
            <a:endParaRPr lang="el-GR" dirty="0"/>
          </a:p>
        </p:txBody>
      </p:sp>
    </p:spTree>
    <p:extLst>
      <p:ext uri="{BB962C8B-B14F-4D97-AF65-F5344CB8AC3E}">
        <p14:creationId xmlns:p14="http://schemas.microsoft.com/office/powerpoint/2010/main" val="828407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60648"/>
            <a:ext cx="6419056" cy="1714202"/>
          </a:xfrm>
        </p:spPr>
        <p:txBody>
          <a:bodyPr>
            <a:normAutofit fontScale="90000"/>
          </a:bodyPr>
          <a:lstStyle/>
          <a:p>
            <a:r>
              <a:rPr lang="el-GR" sz="3600" b="1" dirty="0" smtClean="0">
                <a:solidFill>
                  <a:srgbClr val="00B050"/>
                </a:solidFill>
              </a:rPr>
              <a:t>Ανταλλαγή αντιδράσεων – επιπτώσεις στον σχεδιασμό;</a:t>
            </a:r>
            <a:r>
              <a:rPr dirty="0"/>
              <a:t/>
            </a:r>
            <a:br>
              <a:rPr dirty="0"/>
            </a:br>
            <a:r>
              <a:rPr lang="el-GR" sz="1800" b="1" dirty="0" smtClean="0">
                <a:solidFill>
                  <a:srgbClr val="00B050"/>
                </a:solidFill>
              </a:rPr>
              <a:t>(σε σχέση με το Παιδαγωγικό Μοντέλο των Siraj-Blatchford et al. 2002)  </a:t>
            </a:r>
            <a:endParaRPr lang="el-GR" sz="1800" b="1" dirty="0">
              <a:solidFill>
                <a:srgbClr val="00B050"/>
              </a:solidFill>
            </a:endParaRPr>
          </a:p>
        </p:txBody>
      </p:sp>
      <p:pic>
        <p:nvPicPr>
          <p:cNvPr id="6" name="Content Placeholder 5" descr="Screen shot 2012-09-04 at 18.40.15.png"/>
          <p:cNvPicPr>
            <a:picLocks noGrp="1" noChangeAspect="1"/>
          </p:cNvPicPr>
          <p:nvPr>
            <p:ph idx="1"/>
          </p:nvPr>
        </p:nvPicPr>
        <p:blipFill>
          <a:blip r:embed="rId3" cstate="print"/>
          <a:srcRect l="-19859" r="-19859"/>
          <a:stretch>
            <a:fillRect/>
          </a:stretch>
        </p:blipFill>
        <p:spPr>
          <a:xfrm>
            <a:off x="456223" y="1903779"/>
            <a:ext cx="7886700" cy="4351338"/>
          </a:xfrm>
          <a:prstGeom prst="rect">
            <a:avLst/>
          </a:prstGeom>
        </p:spPr>
      </p:pic>
    </p:spTree>
    <p:extLst>
      <p:ext uri="{BB962C8B-B14F-4D97-AF65-F5344CB8AC3E}">
        <p14:creationId xmlns:p14="http://schemas.microsoft.com/office/powerpoint/2010/main" val="33772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95536" y="1556793"/>
            <a:ext cx="8424936" cy="439248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9pPr>
          </a:lstStyle>
          <a:p>
            <a:pPr>
              <a:spcAft>
                <a:spcPts val="0"/>
              </a:spcAft>
              <a:buClr>
                <a:srgbClr val="0070C0"/>
              </a:buClr>
              <a:buFont typeface="Arial" panose="020B0604020202020204" pitchFamily="34" charset="0"/>
              <a:buChar char="•"/>
            </a:pPr>
            <a:r>
              <a:rPr lang="el-GR" sz="2300" kern="0" dirty="0" smtClean="0">
                <a:effectLst/>
                <a:latin typeface="+mj-lt"/>
              </a:rPr>
              <a:t>Οι διαφορετικοί ρόλοι του/της δασκάλου/ας επηρεάζουν την αυτενέργεια των παιδιών και τη μάθηση με διαφορετικό τρόπο.</a:t>
            </a:r>
          </a:p>
          <a:p>
            <a:pPr lvl="0">
              <a:spcAft>
                <a:spcPts val="0"/>
              </a:spcAft>
              <a:buClr>
                <a:srgbClr val="0070C0"/>
              </a:buClr>
              <a:buFont typeface="Arial" panose="020B0604020202020204" pitchFamily="34" charset="0"/>
              <a:buChar char="•"/>
            </a:pPr>
            <a:r>
              <a:rPr lang="el-GR" sz="2300" dirty="0" smtClean="0">
                <a:effectLst/>
                <a:latin typeface="+mj-lt"/>
              </a:rPr>
              <a:t>Η ισορροπία μεταξύ της παρέμβασης και της συνεργασίας με τα παιδιά μπορεί να οδηγήσει στην καλλιέργεια της δημιουργικότητας.</a:t>
            </a:r>
            <a:endParaRPr lang="el-GR" sz="2300" dirty="0">
              <a:effectLst/>
              <a:latin typeface="+mj-lt"/>
              <a:ea typeface="Arial" charset="0"/>
              <a:cs typeface="Arial" charset="0"/>
            </a:endParaRPr>
          </a:p>
          <a:p>
            <a:pPr lvl="0">
              <a:spcAft>
                <a:spcPts val="0"/>
              </a:spcAft>
              <a:buClr>
                <a:srgbClr val="0070C0"/>
              </a:buClr>
              <a:buFont typeface="Arial" panose="020B0604020202020204" pitchFamily="34" charset="0"/>
              <a:buChar char="•"/>
            </a:pPr>
            <a:r>
              <a:rPr lang="el-GR" sz="2300" dirty="0" smtClean="0">
                <a:effectLst/>
                <a:latin typeface="+mj-lt"/>
              </a:rPr>
              <a:t>Η δημιουργία και διατήρηση ενός περιβάλλοντος μάθησης που να αυξάνει τις ευκαιρίες για την προώθηση της αυτενέργειας των παιδιών είναι σημαντική.</a:t>
            </a:r>
            <a:endParaRPr lang="el-GR" sz="2300" dirty="0">
              <a:effectLst/>
              <a:latin typeface="+mj-lt"/>
              <a:ea typeface="Arial" charset="0"/>
              <a:cs typeface="Arial" charset="0"/>
            </a:endParaRPr>
          </a:p>
          <a:p>
            <a:pPr>
              <a:spcAft>
                <a:spcPts val="0"/>
              </a:spcAft>
              <a:buClr>
                <a:srgbClr val="0070C0"/>
              </a:buClr>
              <a:buFont typeface="Arial" panose="020B0604020202020204" pitchFamily="34" charset="0"/>
              <a:buChar char="•"/>
            </a:pPr>
            <a:r>
              <a:rPr lang="el-GR" sz="2300" kern="0" dirty="0" smtClean="0">
                <a:effectLst/>
                <a:latin typeface="+mj-lt"/>
              </a:rPr>
              <a:t>Διάφορες τεχνικές στήριξης παρέχουν περισσότερες ευκαιρίες για την αυτενέργεια των παιδιών, τη δημιουργικότητα και τη διερευνητική μάθηση.</a:t>
            </a:r>
          </a:p>
        </p:txBody>
      </p:sp>
      <p:sp>
        <p:nvSpPr>
          <p:cNvPr id="4" name="Rectangle 2"/>
          <p:cNvSpPr txBox="1">
            <a:spLocks noChangeArrowheads="1"/>
          </p:cNvSpPr>
          <p:nvPr/>
        </p:nvSpPr>
        <p:spPr bwMode="auto">
          <a:xfrm>
            <a:off x="2905596" y="564034"/>
            <a:ext cx="5698852" cy="920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9pPr>
          </a:lstStyle>
          <a:p>
            <a:r>
              <a:rPr lang="el-GR" dirty="0">
                <a:solidFill>
                  <a:srgbClr val="00B050"/>
                </a:solidFill>
                <a:effectLst/>
              </a:rPr>
              <a:t>Διδάγματα </a:t>
            </a:r>
          </a:p>
        </p:txBody>
      </p:sp>
    </p:spTree>
    <p:extLst>
      <p:ext uri="{BB962C8B-B14F-4D97-AF65-F5344CB8AC3E}">
        <p14:creationId xmlns:p14="http://schemas.microsoft.com/office/powerpoint/2010/main" val="2110434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3600" b="1" dirty="0" smtClean="0">
                <a:solidFill>
                  <a:srgbClr val="00B050"/>
                </a:solidFill>
              </a:rPr>
              <a:t>Αναστοχασμός</a:t>
            </a:r>
            <a:endParaRPr lang="el-GR" sz="3600" b="1" dirty="0">
              <a:solidFill>
                <a:srgbClr val="00B050"/>
              </a:solidFill>
            </a:endParaRPr>
          </a:p>
        </p:txBody>
      </p:sp>
      <p:sp>
        <p:nvSpPr>
          <p:cNvPr id="3" name="Tijdelijke aanduiding voor inhoud 2"/>
          <p:cNvSpPr>
            <a:spLocks noGrp="1"/>
          </p:cNvSpPr>
          <p:nvPr>
            <p:ph idx="1"/>
          </p:nvPr>
        </p:nvSpPr>
        <p:spPr>
          <a:xfrm>
            <a:off x="628650" y="1700808"/>
            <a:ext cx="8047806" cy="4318622"/>
          </a:xfrm>
        </p:spPr>
        <p:txBody>
          <a:bodyPr>
            <a:normAutofit/>
          </a:bodyPr>
          <a:lstStyle/>
          <a:p>
            <a:r>
              <a:rPr lang="el-GR" sz="2400" dirty="0" smtClean="0">
                <a:latin typeface="+mj-lt"/>
              </a:rPr>
              <a:t>Ανατρέξτε στα αρχικά σας αυτοκόλλητα ως ομάδα: θα θέλατε να προσθέσετε κάτι; Σημειώστε τυχόν πρόσθετα σχόλια ή ζητήματα με άλλο χρώμα (στυλό/αυτοκόλλητο).</a:t>
            </a:r>
          </a:p>
          <a:p>
            <a:r>
              <a:rPr lang="el-GR" sz="2400" dirty="0" smtClean="0">
                <a:latin typeface="+mj-lt"/>
              </a:rPr>
              <a:t>Με ποιους τρόπους σας βοήθησαν οι διάφορες δραστηριότητες αυτής της ενότητας να σκεφτείτε τρόπους προώθησης της δημιουργικότητας στην διδασκαλία των φυσικών επιστημών στην πρώιμη σχολική εκπαίδευση; </a:t>
            </a:r>
          </a:p>
          <a:p>
            <a:pPr lvl="0"/>
            <a:r>
              <a:rPr lang="el-GR" sz="2400" dirty="0">
                <a:latin typeface="+mj-lt"/>
              </a:rPr>
              <a:t>Ποιος είναι ο αντίκτυπος που αναμένετε να έχει αυτή η ενότητα στις μελλοντικές σας δραστηριότητες;</a:t>
            </a:r>
          </a:p>
          <a:p>
            <a:r>
              <a:rPr lang="el-GR" sz="2400" dirty="0">
                <a:latin typeface="+mj-lt"/>
              </a:rPr>
              <a:t>Σε ποιο βαθμό εκπληρώθηκαν οι στόχοι αυτής της ενότητας;</a:t>
            </a:r>
          </a:p>
          <a:p>
            <a:endParaRPr lang="el-GR" sz="2400" dirty="0" smtClean="0">
              <a:latin typeface="+mj-lt"/>
            </a:endParaRPr>
          </a:p>
        </p:txBody>
      </p:sp>
    </p:spTree>
    <p:extLst>
      <p:ext uri="{BB962C8B-B14F-4D97-AF65-F5344CB8AC3E}">
        <p14:creationId xmlns:p14="http://schemas.microsoft.com/office/powerpoint/2010/main" val="1374248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76672"/>
            <a:ext cx="6876256" cy="1008112"/>
          </a:xfrm>
        </p:spPr>
        <p:txBody>
          <a:bodyPr>
            <a:noAutofit/>
          </a:bodyPr>
          <a:lstStyle/>
          <a:p>
            <a:r>
              <a:rPr lang="el-GR" sz="3600" b="1" dirty="0" smtClean="0">
                <a:solidFill>
                  <a:srgbClr val="00B050"/>
                </a:solidFill>
              </a:rPr>
              <a:t>Ορισμός της δημιουργικότητας στις φυσικές επιστήμες στην πρώιμη παιδική ηλικία</a:t>
            </a:r>
            <a:endParaRPr lang="el-GR" sz="3600" b="1" dirty="0">
              <a:solidFill>
                <a:srgbClr val="00B050"/>
              </a:solidFill>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491945871"/>
              </p:ext>
            </p:extLst>
          </p:nvPr>
        </p:nvGraphicFramePr>
        <p:xfrm>
          <a:off x="467544" y="1916832"/>
          <a:ext cx="8358489" cy="4176464"/>
        </p:xfrm>
        <a:graphic>
          <a:graphicData uri="http://schemas.openxmlformats.org/presentationml/2006/ole">
            <mc:AlternateContent xmlns:mc="http://schemas.openxmlformats.org/markup-compatibility/2006">
              <mc:Choice xmlns:v="urn:schemas-microsoft-com:vml" Requires="v">
                <p:oleObj spid="_x0000_s2305" name="Document" r:id="rId5" imgW="3111385" imgH="1701737" progId="Word.Document.12">
                  <p:embed/>
                </p:oleObj>
              </mc:Choice>
              <mc:Fallback>
                <p:oleObj name="Document" r:id="rId5" imgW="3111385" imgH="1701737" progId="Word.Document.12">
                  <p:embed/>
                  <p:pic>
                    <p:nvPicPr>
                      <p:cNvPr id="0" name="Picture 25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916832"/>
                        <a:ext cx="8358489" cy="4176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67544" y="5723964"/>
            <a:ext cx="8352928" cy="369332"/>
          </a:xfrm>
          <a:prstGeom prst="rect">
            <a:avLst/>
          </a:prstGeom>
          <a:noFill/>
        </p:spPr>
        <p:txBody>
          <a:bodyPr wrap="square" rtlCol="0">
            <a:spAutoFit/>
          </a:bodyPr>
          <a:lstStyle/>
          <a:p>
            <a:pPr algn="ctr"/>
            <a:r>
              <a:rPr lang="el-GR" dirty="0" smtClean="0"/>
              <a:t>Creative Little Scientists (2014)</a:t>
            </a:r>
            <a:endParaRPr lang="el-GR" dirty="0"/>
          </a:p>
        </p:txBody>
      </p:sp>
    </p:spTree>
    <p:extLst>
      <p:ext uri="{BB962C8B-B14F-4D97-AF65-F5344CB8AC3E}">
        <p14:creationId xmlns:p14="http://schemas.microsoft.com/office/powerpoint/2010/main" val="1365701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l-GR" sz="3600" b="1" dirty="0" smtClean="0">
                <a:solidFill>
                  <a:srgbClr val="00B050"/>
                </a:solidFill>
              </a:rPr>
              <a:t>Περισσότερες πληροφορίες</a:t>
            </a:r>
            <a:endParaRPr lang="el-GR"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92500" lnSpcReduction="20000"/>
          </a:bodyPr>
          <a:lstStyle/>
          <a:p>
            <a:pPr marL="0" indent="0">
              <a:lnSpc>
                <a:spcPct val="120000"/>
              </a:lnSpc>
              <a:buNone/>
            </a:pPr>
            <a:r>
              <a:rPr lang="el-GR" sz="3100" b="1" dirty="0">
                <a:solidFill>
                  <a:srgbClr val="FF0000"/>
                </a:solidFill>
                <a:latin typeface="+mj-lt"/>
              </a:rPr>
              <a:t>Creative Little Scientists </a:t>
            </a:r>
          </a:p>
          <a:p>
            <a:pPr marL="0" indent="0">
              <a:lnSpc>
                <a:spcPct val="120000"/>
              </a:lnSpc>
              <a:buNone/>
            </a:pPr>
            <a:r>
              <a:rPr lang="el-GR" sz="2600" dirty="0" smtClean="0">
                <a:solidFill>
                  <a:srgbClr val="FF0000"/>
                </a:solidFill>
                <a:latin typeface="+mj-lt"/>
              </a:rPr>
              <a:t>(Έργο του 7ου ΠΠ της ΕΕ 2011 – 2014)</a:t>
            </a:r>
            <a:endParaRPr lang="el-GR" sz="2600" dirty="0">
              <a:solidFill>
                <a:srgbClr val="FF0000"/>
              </a:solidFill>
              <a:latin typeface="+mj-lt"/>
            </a:endParaRPr>
          </a:p>
          <a:p>
            <a:pPr marL="0" indent="0">
              <a:lnSpc>
                <a:spcPct val="110000"/>
              </a:lnSpc>
              <a:buNone/>
            </a:pPr>
            <a:r>
              <a:rPr lang="el-GR" sz="2600" dirty="0">
                <a:latin typeface="+mj-lt"/>
              </a:rPr>
              <a:t>Αρχές σχεδιασμού και πρότυπο υλικό βάσει επί τόπου εργασίας </a:t>
            </a:r>
            <a:r>
              <a:rPr lang="el-GR" sz="2600" dirty="0">
                <a:latin typeface="+mj-lt"/>
                <a:hlinkClick r:id="rId3"/>
              </a:rPr>
              <a:t>www.creative-little-scientists.eu</a:t>
            </a:r>
            <a:endParaRPr lang="el-GR" sz="2600" dirty="0">
              <a:latin typeface="+mj-lt"/>
            </a:endParaRPr>
          </a:p>
          <a:p>
            <a:pPr marL="0" indent="0">
              <a:spcBef>
                <a:spcPts val="0"/>
              </a:spcBef>
              <a:buNone/>
            </a:pPr>
            <a:endParaRPr lang="el-GR" sz="900" dirty="0">
              <a:latin typeface="+mj-lt"/>
            </a:endParaRPr>
          </a:p>
          <a:p>
            <a:pPr marL="0" indent="0">
              <a:buNone/>
            </a:pPr>
            <a:r>
              <a:rPr lang="el-GR" sz="3100" b="1" dirty="0">
                <a:solidFill>
                  <a:srgbClr val="FF0000"/>
                </a:solidFill>
                <a:latin typeface="+mj-lt"/>
              </a:rPr>
              <a:t>Creativity in Early Years Science Education </a:t>
            </a:r>
          </a:p>
          <a:p>
            <a:pPr marL="0" indent="0">
              <a:buNone/>
            </a:pPr>
            <a:r>
              <a:rPr lang="el-GR" sz="2600" dirty="0" smtClean="0">
                <a:solidFill>
                  <a:srgbClr val="FF0000"/>
                </a:solidFill>
                <a:latin typeface="+mj-lt"/>
              </a:rPr>
              <a:t>(Έργο της ΕΕ Erasmus+ 2014 </a:t>
            </a:r>
            <a:r>
              <a:rPr lang="el-GR" sz="2600" dirty="0">
                <a:solidFill>
                  <a:srgbClr val="FF0000"/>
                </a:solidFill>
              </a:rPr>
              <a:t>– </a:t>
            </a:r>
            <a:r>
              <a:rPr lang="el-GR" sz="2600" dirty="0" smtClean="0">
                <a:solidFill>
                  <a:srgbClr val="FF0000"/>
                </a:solidFill>
                <a:latin typeface="+mj-lt"/>
              </a:rPr>
              <a:t>2017)</a:t>
            </a:r>
          </a:p>
          <a:p>
            <a:pPr marL="0" indent="0">
              <a:lnSpc>
                <a:spcPct val="110000"/>
              </a:lnSpc>
              <a:buNone/>
            </a:pPr>
            <a:r>
              <a:rPr lang="el-GR" sz="2600" dirty="0" smtClean="0">
                <a:latin typeface="+mj-lt"/>
              </a:rPr>
              <a:t>Υλικό προγράμματος σπουδών και επιμόρφωσης για τη συνεχή επαγγελματική ανάπτυξη (CPD) των δασκάλων για την προώθηση δημιουργικών προσεγγίσεων στις φυσικές επιστήμες στην πρώιμη σχολική εκπαίδευση </a:t>
            </a:r>
            <a:r>
              <a:rPr lang="el-GR" sz="2600" dirty="0" err="1" smtClean="0">
                <a:latin typeface="+mj-lt"/>
                <a:hlinkClick r:id="rId4"/>
              </a:rPr>
              <a:t>www.ceys‐project.eu</a:t>
            </a:r>
            <a:endParaRPr lang="el-GR" dirty="0"/>
          </a:p>
          <a:p>
            <a:pPr marL="0" indent="0">
              <a:buNone/>
            </a:pPr>
            <a:endParaRPr lang="el-GR" dirty="0"/>
          </a:p>
        </p:txBody>
      </p:sp>
    </p:spTree>
    <p:extLst>
      <p:ext uri="{BB962C8B-B14F-4D97-AF65-F5344CB8AC3E}">
        <p14:creationId xmlns:p14="http://schemas.microsoft.com/office/powerpoint/2010/main" val="1358491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5336"/>
          </a:xfrm>
        </p:spPr>
        <p:txBody>
          <a:bodyPr/>
          <a:lstStyle/>
          <a:p>
            <a:pPr algn="ctr"/>
            <a:r>
              <a:rPr lang="el-GR" b="1" dirty="0" smtClean="0">
                <a:solidFill>
                  <a:srgbClr val="00B050"/>
                </a:solidFill>
              </a:rPr>
              <a:t>ΕΥΧΑΡΙΣΤΩ!</a:t>
            </a:r>
            <a:endParaRPr lang="el-GR"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9636" y="1772816"/>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289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fbeelding 3"/>
          <p:cNvPicPr>
            <a:picLocks noChangeAspect="1" noChangeArrowheads="1"/>
          </p:cNvPicPr>
          <p:nvPr/>
        </p:nvPicPr>
        <p:blipFill>
          <a:blip r:embed="rId3" cstate="print">
            <a:extLst>
              <a:ext uri="{28A0092B-C50C-407E-A947-70E740481C1C}">
                <a14:useLocalDpi xmlns:a14="http://schemas.microsoft.com/office/drawing/2010/main" val="0"/>
              </a:ext>
            </a:extLst>
          </a:blip>
          <a:srcRect r="6248"/>
          <a:stretch>
            <a:fillRect/>
          </a:stretch>
        </p:blipFill>
        <p:spPr bwMode="auto">
          <a:xfrm>
            <a:off x="2987824" y="1268760"/>
            <a:ext cx="3227424" cy="276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16024" y="2924944"/>
            <a:ext cx="2339752"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400" b="1" dirty="0" smtClean="0"/>
              <a:t>Συνέργειες</a:t>
            </a:r>
          </a:p>
          <a:p>
            <a:pPr algn="ctr"/>
            <a:r>
              <a:rPr lang="el-GR" sz="1400" dirty="0" smtClean="0"/>
              <a:t>Παιχνίδι και εξερεύνηση</a:t>
            </a:r>
          </a:p>
          <a:p>
            <a:pPr algn="ctr"/>
            <a:r>
              <a:rPr lang="el-GR" sz="1400" dirty="0"/>
              <a:t>Κίνητρο και συναίσθημα</a:t>
            </a:r>
          </a:p>
          <a:p>
            <a:pPr algn="ctr"/>
            <a:r>
              <a:rPr lang="el-GR" sz="1400" dirty="0"/>
              <a:t>Διάλογος και συνεργασία</a:t>
            </a:r>
          </a:p>
          <a:p>
            <a:pPr algn="ctr"/>
            <a:r>
              <a:rPr lang="el-GR" sz="1400" dirty="0"/>
              <a:t>Επίλυση προβλημάτων και αυτενέργεια</a:t>
            </a:r>
          </a:p>
          <a:p>
            <a:pPr algn="ctr"/>
            <a:r>
              <a:rPr lang="el-GR" sz="1400" dirty="0"/>
              <a:t>Ερωτήσεις και περιέργεια</a:t>
            </a:r>
          </a:p>
          <a:p>
            <a:pPr algn="ctr"/>
            <a:r>
              <a:rPr lang="el-GR" sz="1400" dirty="0"/>
              <a:t>Αναστοχασμός και συλλογισμός</a:t>
            </a:r>
          </a:p>
          <a:p>
            <a:pPr algn="ctr"/>
            <a:r>
              <a:rPr lang="el-GR" sz="1400" dirty="0"/>
              <a:t>Διδακτική στήριξη και εμπλοκή του εκπαιδευτικού</a:t>
            </a:r>
          </a:p>
          <a:p>
            <a:pPr algn="ctr"/>
            <a:r>
              <a:rPr lang="el-GR" sz="1400" dirty="0"/>
              <a:t>Αξιολόγηση για τη μάθηση</a:t>
            </a:r>
          </a:p>
        </p:txBody>
      </p:sp>
      <p:sp>
        <p:nvSpPr>
          <p:cNvPr id="6" name="TextBox 5"/>
          <p:cNvSpPr txBox="1"/>
          <p:nvPr/>
        </p:nvSpPr>
        <p:spPr>
          <a:xfrm>
            <a:off x="5940152" y="476672"/>
            <a:ext cx="2448272" cy="2160240"/>
          </a:xfrm>
          <a:prstGeom prst="rect">
            <a:avLst/>
          </a:prstGeom>
          <a:noFill/>
        </p:spPr>
        <p:txBody>
          <a:bodyPr wrap="square" rtlCol="0">
            <a:spAutoFit/>
          </a:bodyPr>
          <a:lstStyle/>
          <a:p>
            <a:endParaRPr lang="en-US" dirty="0"/>
          </a:p>
        </p:txBody>
      </p:sp>
      <p:sp>
        <p:nvSpPr>
          <p:cNvPr id="8" name="TextBox 7"/>
          <p:cNvSpPr txBox="1"/>
          <p:nvPr/>
        </p:nvSpPr>
        <p:spPr>
          <a:xfrm>
            <a:off x="6156176" y="3140968"/>
            <a:ext cx="2736304" cy="26642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400" b="1" dirty="0" smtClean="0"/>
              <a:t>Δημιουργικές προδιαθέσεις</a:t>
            </a:r>
          </a:p>
          <a:p>
            <a:pPr algn="ctr"/>
            <a:r>
              <a:rPr lang="el-GR" sz="1400" dirty="0" smtClean="0"/>
              <a:t>Αίσθηση πρωτοβουλίας</a:t>
            </a:r>
          </a:p>
          <a:p>
            <a:pPr algn="ctr"/>
            <a:r>
              <a:rPr lang="el-GR" sz="1400" dirty="0"/>
              <a:t>Κίνητρο</a:t>
            </a:r>
          </a:p>
          <a:p>
            <a:pPr algn="ctr"/>
            <a:r>
              <a:rPr lang="el-GR" sz="1400" dirty="0"/>
              <a:t>Δυνατότητα να παράγουν κάτι νέο</a:t>
            </a:r>
          </a:p>
          <a:p>
            <a:pPr algn="ctr"/>
            <a:r>
              <a:rPr lang="el-GR" sz="1400" dirty="0"/>
              <a:t>Δυνατότητα να κάνουν συσχετισμούς</a:t>
            </a:r>
          </a:p>
          <a:p>
            <a:pPr algn="ctr"/>
            <a:r>
              <a:rPr lang="el-GR" sz="1400" dirty="0"/>
              <a:t>Φαντασία</a:t>
            </a:r>
          </a:p>
          <a:p>
            <a:pPr algn="ctr"/>
            <a:r>
              <a:rPr lang="el-GR" sz="1400" dirty="0"/>
              <a:t>Περιέργεια</a:t>
            </a:r>
          </a:p>
          <a:p>
            <a:pPr algn="ctr"/>
            <a:r>
              <a:rPr lang="el-GR" sz="1400" dirty="0"/>
              <a:t>Δυνατότητα να εργάζονται από κοινού</a:t>
            </a:r>
          </a:p>
          <a:p>
            <a:pPr algn="ctr"/>
            <a:r>
              <a:rPr lang="el-GR" sz="1400" dirty="0"/>
              <a:t>Δεξιότητες σκέψης</a:t>
            </a:r>
          </a:p>
        </p:txBody>
      </p:sp>
      <p:sp>
        <p:nvSpPr>
          <p:cNvPr id="9" name="TextBox 8"/>
          <p:cNvSpPr txBox="1"/>
          <p:nvPr/>
        </p:nvSpPr>
        <p:spPr>
          <a:xfrm>
            <a:off x="2627784" y="4293097"/>
            <a:ext cx="3384375"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400" b="1" dirty="0" smtClean="0"/>
              <a:t>Δραστηριότητες μάθησης/ Χαρακτηριστικά διερεύνησης</a:t>
            </a:r>
            <a:endParaRPr lang="el-GR" sz="1400" b="1" dirty="0"/>
          </a:p>
          <a:p>
            <a:pPr algn="ctr"/>
            <a:r>
              <a:rPr lang="el-GR" sz="1400" dirty="0"/>
              <a:t>Ερωτήσεις</a:t>
            </a:r>
          </a:p>
          <a:p>
            <a:pPr algn="ctr"/>
            <a:r>
              <a:rPr lang="el-GR" sz="1400" dirty="0"/>
              <a:t>Σχεδιασμός ή προγραμματισμός ερευνών</a:t>
            </a:r>
          </a:p>
          <a:p>
            <a:pPr algn="ctr"/>
            <a:r>
              <a:rPr lang="el-GR" sz="1400" dirty="0"/>
              <a:t>Συλλογή αποδεικτικών στοιχείων</a:t>
            </a:r>
          </a:p>
          <a:p>
            <a:pPr algn="ctr"/>
            <a:r>
              <a:rPr lang="el-GR" sz="1400" dirty="0" smtClean="0"/>
              <a:t>Δυνατότητα να κάνουν συσχετισμούς</a:t>
            </a:r>
          </a:p>
          <a:p>
            <a:pPr algn="ctr"/>
            <a:r>
              <a:rPr lang="el-GR" sz="1400" dirty="0" smtClean="0"/>
              <a:t>Ερμηνεία αποδεικτικών στοιχείων</a:t>
            </a:r>
          </a:p>
          <a:p>
            <a:pPr algn="ctr"/>
            <a:r>
              <a:rPr lang="el-GR" sz="1400" dirty="0" smtClean="0"/>
              <a:t>Παρουσίαση αποδεικτικών στοιχείων</a:t>
            </a:r>
            <a:endParaRPr lang="el-GR" sz="1400" dirty="0"/>
          </a:p>
        </p:txBody>
      </p:sp>
      <p:sp>
        <p:nvSpPr>
          <p:cNvPr id="10" name="TextBox 9"/>
          <p:cNvSpPr txBox="1"/>
          <p:nvPr/>
        </p:nvSpPr>
        <p:spPr>
          <a:xfrm>
            <a:off x="683568" y="332656"/>
            <a:ext cx="1944216" cy="23042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400" b="1" dirty="0" smtClean="0"/>
              <a:t>Αξιολόγηση </a:t>
            </a:r>
          </a:p>
          <a:p>
            <a:pPr algn="ctr"/>
            <a:r>
              <a:rPr lang="el-GR" sz="1400" dirty="0" smtClean="0"/>
              <a:t>Στρατηγική</a:t>
            </a:r>
          </a:p>
          <a:p>
            <a:pPr algn="ctr"/>
            <a:r>
              <a:rPr lang="el-GR" sz="1400" dirty="0" smtClean="0"/>
              <a:t>Διαμορφωτική</a:t>
            </a:r>
          </a:p>
          <a:p>
            <a:pPr algn="ctr"/>
            <a:r>
              <a:rPr lang="el-GR" sz="1400" dirty="0" smtClean="0"/>
              <a:t>Αυτοαξιολόγηση</a:t>
            </a:r>
          </a:p>
          <a:p>
            <a:pPr algn="ctr"/>
            <a:r>
              <a:rPr lang="el-GR" sz="1400" dirty="0" smtClean="0"/>
              <a:t>Αξιολόγηση από συμμαθητές </a:t>
            </a:r>
          </a:p>
          <a:p>
            <a:pPr algn="ctr"/>
            <a:r>
              <a:rPr lang="el-GR" sz="1400" dirty="0" smtClean="0"/>
              <a:t>Συνεχής</a:t>
            </a:r>
          </a:p>
          <a:p>
            <a:pPr algn="ctr"/>
            <a:r>
              <a:rPr lang="el-GR" sz="1400" dirty="0" smtClean="0"/>
              <a:t>Περιληπτική</a:t>
            </a:r>
          </a:p>
          <a:p>
            <a:pPr algn="ctr"/>
            <a:r>
              <a:rPr lang="el-GR" sz="1400" dirty="0" smtClean="0"/>
              <a:t>Εστίαση στο προϊόν ή τη διαδικασία</a:t>
            </a:r>
          </a:p>
        </p:txBody>
      </p:sp>
      <p:sp>
        <p:nvSpPr>
          <p:cNvPr id="11" name="Bent Arrow 10"/>
          <p:cNvSpPr/>
          <p:nvPr/>
        </p:nvSpPr>
        <p:spPr>
          <a:xfrm rot="3675268">
            <a:off x="3509353" y="980683"/>
            <a:ext cx="813816" cy="1978631"/>
          </a:xfrm>
          <a:prstGeom prst="bentArrow">
            <a:avLst>
              <a:gd name="adj1" fmla="val 0"/>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Bent Arrow 11"/>
          <p:cNvSpPr/>
          <p:nvPr/>
        </p:nvSpPr>
        <p:spPr>
          <a:xfrm rot="12256923" flipV="1">
            <a:off x="5243419" y="3583471"/>
            <a:ext cx="525126" cy="576729"/>
          </a:xfrm>
          <a:prstGeom prst="bentArrow">
            <a:avLst>
              <a:gd name="adj1" fmla="val 0"/>
              <a:gd name="adj2" fmla="val 25000"/>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Bent Arrow 12"/>
          <p:cNvSpPr/>
          <p:nvPr/>
        </p:nvSpPr>
        <p:spPr>
          <a:xfrm rot="14293163">
            <a:off x="5665439" y="2483665"/>
            <a:ext cx="670669" cy="574193"/>
          </a:xfrm>
          <a:prstGeom prst="bentArrow">
            <a:avLst>
              <a:gd name="adj1" fmla="val 0"/>
              <a:gd name="adj2" fmla="val 25000"/>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Bent Arrow 13"/>
          <p:cNvSpPr/>
          <p:nvPr/>
        </p:nvSpPr>
        <p:spPr>
          <a:xfrm rot="9223701" flipH="1">
            <a:off x="3214040" y="3313394"/>
            <a:ext cx="943117" cy="887313"/>
          </a:xfrm>
          <a:prstGeom prst="bentArrow">
            <a:avLst>
              <a:gd name="adj1" fmla="val 0"/>
              <a:gd name="adj2" fmla="val 20079"/>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Bent Arrow 14"/>
          <p:cNvSpPr/>
          <p:nvPr/>
        </p:nvSpPr>
        <p:spPr>
          <a:xfrm rot="5209303" flipV="1">
            <a:off x="5406008" y="1764448"/>
            <a:ext cx="670669" cy="574193"/>
          </a:xfrm>
          <a:prstGeom prst="bentArrow">
            <a:avLst>
              <a:gd name="adj1" fmla="val 0"/>
              <a:gd name="adj2" fmla="val 26436"/>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TextBox 15"/>
          <p:cNvSpPr txBox="1"/>
          <p:nvPr/>
        </p:nvSpPr>
        <p:spPr>
          <a:xfrm>
            <a:off x="3064223" y="557889"/>
            <a:ext cx="2952328"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1600" b="1" dirty="0" smtClean="0">
                <a:solidFill>
                  <a:srgbClr val="FF0000"/>
                </a:solidFill>
              </a:rPr>
              <a:t>Εννοιολογικό Πλαίσιο CLS</a:t>
            </a:r>
          </a:p>
          <a:p>
            <a:pPr algn="ctr"/>
            <a:r>
              <a:rPr lang="el-GR" sz="1600" b="1" dirty="0" smtClean="0">
                <a:solidFill>
                  <a:srgbClr val="FF0000"/>
                </a:solidFill>
              </a:rPr>
              <a:t>Υιοθετείται από το έργο CEYS</a:t>
            </a:r>
          </a:p>
        </p:txBody>
      </p:sp>
      <p:pic>
        <p:nvPicPr>
          <p:cNvPr id="3074" name="Picture 2" descr="C:\Users\fani\Dropbox\CEYS\Intellectual Output O3\First Training Modules - materials and evaluations\Module 3 Focus on the nature of science\EA\NOS_Flower_G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370322"/>
            <a:ext cx="2592288" cy="222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73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175" y="4932363"/>
            <a:ext cx="7777163" cy="1062037"/>
          </a:xfrm>
          <a:prstGeom prst="rect">
            <a:avLst/>
          </a:prstGeom>
          <a:noFill/>
        </p:spPr>
        <p:txBody>
          <a:bodyPr>
            <a:spAutoFit/>
          </a:bodyPr>
          <a:lstStyle/>
          <a:p>
            <a:pPr>
              <a:spcAft>
                <a:spcPts val="600"/>
              </a:spcAft>
              <a:tabLst>
                <a:tab pos="990600" algn="l"/>
              </a:tabLst>
              <a:defRPr/>
            </a:pPr>
            <a:r>
              <a:rPr lang="en-US" sz="1600" dirty="0">
                <a:solidFill>
                  <a:prstClr val="black"/>
                </a:solidFill>
                <a:ea typeface="ＭＳ Ｐゴシック" pitchFamily="34" charset="-128"/>
              </a:rPr>
              <a:t>	</a:t>
            </a:r>
            <a:r>
              <a:rPr lang="en-US" sz="1400" dirty="0">
                <a:solidFill>
                  <a:prstClr val="black"/>
                </a:solidFill>
                <a:ea typeface="ＭＳ Ｐゴシック" pitchFamily="34" charset="-128"/>
              </a:rPr>
              <a:t>© </a:t>
            </a:r>
            <a:r>
              <a:rPr lang="en-US" sz="1400" i="1" dirty="0">
                <a:solidFill>
                  <a:prstClr val="black"/>
                </a:solidFill>
                <a:ea typeface="ＭＳ Ｐゴシック" pitchFamily="34" charset="-128"/>
              </a:rPr>
              <a:t>2017 CREATIVITY IN EARLY YEARS SCIENCE EDUCATION Consortium</a:t>
            </a:r>
          </a:p>
          <a:p>
            <a:pPr>
              <a:spcAft>
                <a:spcPts val="600"/>
              </a:spcAft>
              <a:tabLst>
                <a:tab pos="990600" algn="l"/>
              </a:tabLst>
              <a:defRPr/>
            </a:pPr>
            <a:r>
              <a:rPr lang="en-US" sz="1400" dirty="0">
                <a:solidFill>
                  <a:prstClr val="black"/>
                </a:solidFill>
                <a:ea typeface="ＭＳ Ｐゴシック" pitchFamily="34" charset="-128"/>
              </a:rPr>
              <a:t>This work is licensed under the Creative Commons Attribution-NonCommercial-NoDerivatives 4.0 International License. To view a copy of this license, visit </a:t>
            </a:r>
            <a:r>
              <a:rPr lang="en-US" sz="1400" u="sng" dirty="0">
                <a:solidFill>
                  <a:prstClr val="black"/>
                </a:solidFill>
                <a:ea typeface="ＭＳ Ｐゴシック" pitchFamily="34" charset="-128"/>
                <a:hlinkClick r:id="rId2"/>
              </a:rPr>
              <a:t>http://creativecommons.org/licenses/by-nc-nd/4.0/</a:t>
            </a:r>
            <a:r>
              <a:rPr lang="en-US" sz="1400" dirty="0">
                <a:solidFill>
                  <a:prstClr val="black"/>
                </a:solidFill>
                <a:ea typeface="ＭＳ Ｐゴシック" pitchFamily="34" charset="-128"/>
              </a:rPr>
              <a:t>.</a:t>
            </a:r>
            <a:endParaRPr lang="el-GR" sz="1400" dirty="0">
              <a:solidFill>
                <a:prstClr val="black"/>
              </a:solidFill>
              <a:ea typeface="ＭＳ Ｐゴシック" pitchFamily="34" charset="-128"/>
            </a:endParaRPr>
          </a:p>
        </p:txBody>
      </p:sp>
      <p:sp>
        <p:nvSpPr>
          <p:cNvPr id="2" name="Title 1"/>
          <p:cNvSpPr>
            <a:spLocks noGrp="1"/>
          </p:cNvSpPr>
          <p:nvPr>
            <p:ph type="title"/>
          </p:nvPr>
        </p:nvSpPr>
        <p:spPr>
          <a:xfrm>
            <a:off x="722313" y="1628775"/>
            <a:ext cx="7772400" cy="3455988"/>
          </a:xfrm>
        </p:spPr>
        <p:txBody>
          <a:bodyPr rtlCol="0">
            <a:normAutofit/>
          </a:bodyPr>
          <a:lstStyle/>
          <a:p>
            <a:pPr eaLnBrk="1" fontAlgn="auto" hangingPunct="1">
              <a:spcAft>
                <a:spcPts val="0"/>
              </a:spcAft>
              <a:defRPr/>
            </a:pP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5120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3860800"/>
            <a:ext cx="7185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538" y="4932363"/>
            <a:ext cx="915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146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066130"/>
          </a:xfrm>
        </p:spPr>
        <p:txBody>
          <a:bodyPr>
            <a:normAutofit fontScale="90000"/>
          </a:bodyPr>
          <a:lstStyle/>
          <a:p>
            <a:r>
              <a:rPr lang="el-GR" sz="3600" b="1" dirty="0">
                <a:solidFill>
                  <a:srgbClr val="00B050"/>
                </a:solidFill>
              </a:rPr>
              <a:t>Χαρακτηριστικά </a:t>
            </a:r>
            <a:r>
              <a:rPr lang="el-GR" sz="3600" b="1" dirty="0" smtClean="0">
                <a:solidFill>
                  <a:srgbClr val="00B050"/>
                </a:solidFill>
              </a:rPr>
              <a:t>της διερεύνησης </a:t>
            </a:r>
            <a:r>
              <a:rPr lang="el-GR" sz="3600" b="1" dirty="0">
                <a:solidFill>
                  <a:srgbClr val="00B050"/>
                </a:solidFill>
              </a:rPr>
              <a:t>και δημιουργικές προδιαθέσεις</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6746519"/>
              </p:ext>
            </p:extLst>
          </p:nvPr>
        </p:nvGraphicFramePr>
        <p:xfrm>
          <a:off x="251520" y="1700808"/>
          <a:ext cx="8640960" cy="4248472"/>
        </p:xfrm>
        <a:graphic>
          <a:graphicData uri="http://schemas.openxmlformats.org/drawingml/2006/table">
            <a:tbl>
              <a:tblPr firstRow="1" bandRow="1">
                <a:tableStyleId>{5C22544A-7EE6-4342-B048-85BDC9FD1C3A}</a:tableStyleId>
              </a:tblPr>
              <a:tblGrid>
                <a:gridCol w="4320480"/>
                <a:gridCol w="4320480"/>
              </a:tblGrid>
              <a:tr h="518558">
                <a:tc>
                  <a:txBody>
                    <a:bodyPr/>
                    <a:lstStyle/>
                    <a:p>
                      <a:pPr algn="ctr"/>
                      <a:r>
                        <a:rPr lang="el-GR" sz="2400" dirty="0" smtClean="0">
                          <a:latin typeface="+mj-lt"/>
                        </a:rPr>
                        <a:t>ΧΑΡΑΚΤΗΡΙΣΤΙΚΑ ΔΙΕΡΕΥΝΗΣΗΣ</a:t>
                      </a:r>
                      <a:endParaRPr lang="el-GR" sz="2400" dirty="0">
                        <a:latin typeface="+mj-lt"/>
                      </a:endParaRPr>
                    </a:p>
                  </a:txBody>
                  <a:tcPr/>
                </a:tc>
                <a:tc>
                  <a:txBody>
                    <a:bodyPr/>
                    <a:lstStyle/>
                    <a:p>
                      <a:pPr algn="ctr"/>
                      <a:r>
                        <a:rPr lang="el-GR" sz="2400" dirty="0" smtClean="0">
                          <a:latin typeface="+mj-lt"/>
                        </a:rPr>
                        <a:t>ΔΗΜΙΟΥΡΓΙΚΕΣ ΠΡΟΔΙΑΘΕΣΕΙΣ</a:t>
                      </a:r>
                      <a:endParaRPr lang="el-GR" sz="2400" dirty="0">
                        <a:latin typeface="+mj-lt"/>
                      </a:endParaRPr>
                    </a:p>
                  </a:txBody>
                  <a:tcPr/>
                </a:tc>
              </a:tr>
              <a:tr h="3729914">
                <a:tc>
                  <a:txBody>
                    <a:bodyPr/>
                    <a:lstStyle/>
                    <a:p>
                      <a:pPr algn="ctr"/>
                      <a:r>
                        <a:rPr lang="el-GR" sz="2200" b="0" dirty="0" smtClean="0">
                          <a:latin typeface="+mj-lt"/>
                        </a:rPr>
                        <a:t>Ερωτήσεις</a:t>
                      </a:r>
                    </a:p>
                    <a:p>
                      <a:pPr algn="ctr"/>
                      <a:r>
                        <a:rPr lang="el-GR" sz="2200" dirty="0" smtClean="0">
                          <a:latin typeface="+mj-lt"/>
                        </a:rPr>
                        <a:t>Σχεδιασμός ή προγραμματισμός ερευνών</a:t>
                      </a:r>
                    </a:p>
                    <a:p>
                      <a:pPr algn="ctr"/>
                      <a:r>
                        <a:rPr lang="el-GR" sz="2200" dirty="0" smtClean="0">
                          <a:latin typeface="+mj-lt"/>
                        </a:rPr>
                        <a:t>Συλλογή αποδεικτικών στοιχείων</a:t>
                      </a:r>
                    </a:p>
                    <a:p>
                      <a:pPr algn="ctr"/>
                      <a:r>
                        <a:rPr lang="el-GR" sz="2200" dirty="0" smtClean="0">
                          <a:latin typeface="+mj-lt"/>
                        </a:rPr>
                        <a:t>Δυνατότητα να κάνουν συσχετισμούς</a:t>
                      </a:r>
                    </a:p>
                    <a:p>
                      <a:pPr algn="ctr"/>
                      <a:r>
                        <a:rPr lang="el-GR" sz="2200" dirty="0" smtClean="0">
                          <a:latin typeface="+mj-lt"/>
                        </a:rPr>
                        <a:t>Ερμηνεία αποδεικτικών στοιχείων</a:t>
                      </a:r>
                    </a:p>
                    <a:p>
                      <a:pPr algn="ctr"/>
                      <a:r>
                        <a:rPr lang="el-GR" sz="2200" dirty="0" smtClean="0">
                          <a:latin typeface="+mj-lt"/>
                        </a:rPr>
                        <a:t>Παρουσίαση αποδεικτικών στοιχείων</a:t>
                      </a:r>
                    </a:p>
                  </a:txBody>
                  <a:tcPr/>
                </a:tc>
                <a:tc>
                  <a:txBody>
                    <a:bodyPr/>
                    <a:lstStyle/>
                    <a:p>
                      <a:pPr algn="ctr"/>
                      <a:r>
                        <a:rPr lang="el-GR" sz="2200" dirty="0" smtClean="0">
                          <a:latin typeface="+mj-lt"/>
                        </a:rPr>
                        <a:t>Αίσθηση πρωτοβουλίας</a:t>
                      </a:r>
                    </a:p>
                    <a:p>
                      <a:pPr algn="ctr"/>
                      <a:r>
                        <a:rPr lang="el-GR" sz="2200" dirty="0" smtClean="0">
                          <a:latin typeface="+mj-lt"/>
                        </a:rPr>
                        <a:t>Κίνητρο</a:t>
                      </a:r>
                    </a:p>
                    <a:p>
                      <a:pPr algn="ctr"/>
                      <a:r>
                        <a:rPr lang="el-GR" sz="2200" dirty="0" smtClean="0">
                          <a:latin typeface="+mj-lt"/>
                        </a:rPr>
                        <a:t>Δυνατότητα να παράγουν κάτι νέο</a:t>
                      </a:r>
                    </a:p>
                    <a:p>
                      <a:pPr algn="ctr"/>
                      <a:r>
                        <a:rPr lang="el-GR" sz="2200" dirty="0" smtClean="0">
                          <a:latin typeface="+mj-lt"/>
                        </a:rPr>
                        <a:t>Δυνατότητα να κάνουν συσχετισμούς</a:t>
                      </a:r>
                    </a:p>
                    <a:p>
                      <a:pPr algn="ctr"/>
                      <a:r>
                        <a:rPr lang="el-GR" sz="2200" dirty="0" smtClean="0">
                          <a:latin typeface="+mj-lt"/>
                        </a:rPr>
                        <a:t>Φαντασία</a:t>
                      </a:r>
                    </a:p>
                    <a:p>
                      <a:pPr algn="ctr"/>
                      <a:r>
                        <a:rPr lang="el-GR" sz="2200" dirty="0" smtClean="0">
                          <a:latin typeface="+mj-lt"/>
                        </a:rPr>
                        <a:t>Περιέργεια</a:t>
                      </a:r>
                    </a:p>
                    <a:p>
                      <a:pPr algn="ctr"/>
                      <a:r>
                        <a:rPr lang="el-GR" sz="2200" dirty="0" smtClean="0">
                          <a:latin typeface="+mj-lt"/>
                        </a:rPr>
                        <a:t>Δυνατότητα να εργάζονται από κοινού</a:t>
                      </a:r>
                    </a:p>
                    <a:p>
                      <a:pPr algn="ctr"/>
                      <a:r>
                        <a:rPr lang="el-GR" sz="2200" dirty="0" smtClean="0">
                          <a:latin typeface="+mj-lt"/>
                        </a:rPr>
                        <a:t>Δεξιότητες σκέψης</a:t>
                      </a:r>
                    </a:p>
                  </a:txBody>
                  <a:tcPr/>
                </a:tc>
              </a:tr>
            </a:tbl>
          </a:graphicData>
        </a:graphic>
      </p:graphicFrame>
    </p:spTree>
    <p:extLst>
      <p:ext uri="{BB962C8B-B14F-4D97-AF65-F5344CB8AC3E}">
        <p14:creationId xmlns:p14="http://schemas.microsoft.com/office/powerpoint/2010/main" val="66800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74638"/>
            <a:ext cx="5915000" cy="1282154"/>
          </a:xfrm>
        </p:spPr>
        <p:txBody>
          <a:bodyPr>
            <a:normAutofit fontScale="90000"/>
          </a:bodyPr>
          <a:lstStyle/>
          <a:p>
            <a:r>
              <a:rPr lang="el-GR" sz="3600" b="1" dirty="0" smtClean="0">
                <a:solidFill>
                  <a:srgbClr val="00B050"/>
                </a:solidFill>
              </a:rPr>
              <a:t>Συνέργειες μεταξύ διερευνητικών και δημιουργικών προσεγγίσεων</a:t>
            </a:r>
            <a:endParaRPr lang="el-GR" sz="3600" b="1" dirty="0">
              <a:solidFill>
                <a:srgbClr val="00B050"/>
              </a:solidFill>
            </a:endParaRPr>
          </a:p>
        </p:txBody>
      </p:sp>
      <p:sp>
        <p:nvSpPr>
          <p:cNvPr id="5" name="Rectangle 4"/>
          <p:cNvSpPr/>
          <p:nvPr/>
        </p:nvSpPr>
        <p:spPr>
          <a:xfrm>
            <a:off x="2195736" y="1628800"/>
            <a:ext cx="5184576" cy="446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a:p>
          <a:p>
            <a:pPr algn="ctr"/>
            <a:endParaRPr lang="el-GR" sz="2000" dirty="0" smtClean="0">
              <a:latin typeface="+mj-lt"/>
            </a:endParaRPr>
          </a:p>
          <a:p>
            <a:pPr algn="ctr"/>
            <a:r>
              <a:rPr lang="el-GR" sz="2400" b="1" dirty="0" smtClean="0">
                <a:latin typeface="+mj-lt"/>
              </a:rPr>
              <a:t>ΣΥΝΕΡΓΕΙΕΣ</a:t>
            </a:r>
          </a:p>
          <a:p>
            <a:pPr algn="ctr"/>
            <a:endParaRPr lang="el-GR" sz="2400" dirty="0" smtClean="0">
              <a:latin typeface="+mj-lt"/>
            </a:endParaRPr>
          </a:p>
          <a:p>
            <a:pPr algn="ctr"/>
            <a:r>
              <a:rPr lang="el-GR" sz="2400" dirty="0" smtClean="0">
                <a:latin typeface="+mj-lt"/>
              </a:rPr>
              <a:t>Παιχνίδι και εξερεύνηση</a:t>
            </a:r>
          </a:p>
          <a:p>
            <a:pPr algn="ctr"/>
            <a:r>
              <a:rPr lang="el-GR" sz="2400" dirty="0">
                <a:latin typeface="+mj-lt"/>
              </a:rPr>
              <a:t>Κίνητρο και συναίσθημα</a:t>
            </a:r>
          </a:p>
          <a:p>
            <a:pPr algn="ctr"/>
            <a:r>
              <a:rPr lang="el-GR" sz="2400" dirty="0">
                <a:latin typeface="+mj-lt"/>
              </a:rPr>
              <a:t>Διάλογος και συνεργασία</a:t>
            </a:r>
          </a:p>
          <a:p>
            <a:pPr algn="ctr"/>
            <a:r>
              <a:rPr lang="el-GR" sz="2400" dirty="0">
                <a:latin typeface="+mj-lt"/>
              </a:rPr>
              <a:t>Επίλυση προβλημάτων και αυτενέργεια</a:t>
            </a:r>
          </a:p>
          <a:p>
            <a:pPr algn="ctr"/>
            <a:r>
              <a:rPr lang="el-GR" sz="2400" dirty="0">
                <a:latin typeface="+mj-lt"/>
              </a:rPr>
              <a:t>Ερωτήσεις και περιέργεια</a:t>
            </a:r>
            <a:endParaRPr lang="el-GR" sz="2400" b="1" dirty="0">
              <a:latin typeface="+mj-lt"/>
            </a:endParaRPr>
          </a:p>
          <a:p>
            <a:pPr algn="ctr"/>
            <a:r>
              <a:rPr lang="el-GR" sz="2400" dirty="0">
                <a:latin typeface="+mj-lt"/>
              </a:rPr>
              <a:t>Αναστοχασμός και συλλογισμός</a:t>
            </a:r>
          </a:p>
          <a:p>
            <a:pPr algn="ctr"/>
            <a:endParaRPr lang="el-GR" sz="1000" dirty="0">
              <a:latin typeface="+mj-lt"/>
            </a:endParaRPr>
          </a:p>
          <a:p>
            <a:pPr algn="ctr"/>
            <a:r>
              <a:rPr lang="el-GR" sz="2400" dirty="0">
                <a:latin typeface="+mj-lt"/>
              </a:rPr>
              <a:t>Διδακτική στήριξη και εμπλοκή του εκπαιδευτικού</a:t>
            </a:r>
          </a:p>
          <a:p>
            <a:pPr algn="ctr"/>
            <a:endParaRPr lang="el-GR" sz="1000" dirty="0">
              <a:latin typeface="+mj-lt"/>
            </a:endParaRPr>
          </a:p>
          <a:p>
            <a:pPr algn="ctr"/>
            <a:r>
              <a:rPr lang="el-GR" sz="2400" dirty="0">
                <a:latin typeface="+mj-lt"/>
              </a:rPr>
              <a:t>Αξιολόγηση για τη μάθηση</a:t>
            </a:r>
            <a:endParaRPr lang="el-GR" dirty="0" smtClean="0"/>
          </a:p>
          <a:p>
            <a:pPr algn="ctr"/>
            <a:endParaRPr lang="el-GR" dirty="0"/>
          </a:p>
          <a:p>
            <a:pPr algn="ctr"/>
            <a:endParaRPr lang="el-GR" dirty="0" smtClean="0"/>
          </a:p>
          <a:p>
            <a:pPr algn="ctr"/>
            <a:endParaRPr lang="el-GR" dirty="0"/>
          </a:p>
        </p:txBody>
      </p:sp>
    </p:spTree>
    <p:extLst>
      <p:ext uri="{BB962C8B-B14F-4D97-AF65-F5344CB8AC3E}">
        <p14:creationId xmlns:p14="http://schemas.microsoft.com/office/powerpoint/2010/main" val="73404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el-GR" sz="3600" b="1" dirty="0" smtClean="0">
                <a:solidFill>
                  <a:srgbClr val="00B050"/>
                </a:solidFill>
              </a:rPr>
              <a:t>Στόχοι της ενότητας</a:t>
            </a:r>
            <a:endParaRPr lang="el-GR" sz="3600" b="1" dirty="0">
              <a:solidFill>
                <a:srgbClr val="00B050"/>
              </a:solidFill>
            </a:endParaRPr>
          </a:p>
        </p:txBody>
      </p:sp>
      <p:sp>
        <p:nvSpPr>
          <p:cNvPr id="3" name="Tijdelijke aanduiding voor inhoud 2"/>
          <p:cNvSpPr>
            <a:spLocks noGrp="1"/>
          </p:cNvSpPr>
          <p:nvPr>
            <p:ph idx="1"/>
          </p:nvPr>
        </p:nvSpPr>
        <p:spPr>
          <a:xfrm>
            <a:off x="611560" y="1916832"/>
            <a:ext cx="7886700" cy="4032448"/>
          </a:xfrm>
        </p:spPr>
        <p:txBody>
          <a:bodyPr>
            <a:normAutofit fontScale="55000" lnSpcReduction="20000"/>
          </a:bodyPr>
          <a:lstStyle/>
          <a:p>
            <a:pPr lvl="0">
              <a:lnSpc>
                <a:spcPct val="120000"/>
              </a:lnSpc>
            </a:pPr>
            <a:r>
              <a:rPr lang="el-GR" dirty="0" smtClean="0">
                <a:latin typeface="+mj-lt"/>
              </a:rPr>
              <a:t>Εισαγωγή των συμμετεχόντων σε τεχνικές διακριτικής στήριξης που να ανταποκρίνεται στις ανάγκες των μαθητών για υποστήριξη της ανεξαρτησίας, επέκταση της διερεύνησης και προώθηση της δημιουργικότητας στις φυσικές επιστήμες.</a:t>
            </a:r>
            <a:endParaRPr lang="el-GR" dirty="0">
              <a:latin typeface="+mj-lt"/>
            </a:endParaRPr>
          </a:p>
          <a:p>
            <a:pPr lvl="0">
              <a:lnSpc>
                <a:spcPct val="120000"/>
              </a:lnSpc>
            </a:pPr>
            <a:r>
              <a:rPr lang="el-GR" dirty="0">
                <a:latin typeface="+mj-lt"/>
              </a:rPr>
              <a:t>Ανταλλαγή και συζήτηση σε σχέση με την ποικιλία διαφορετικών ρόλων που μπορούν να αναλάβουν οι </a:t>
            </a:r>
            <a:r>
              <a:rPr lang="el-GR" dirty="0" smtClean="0">
                <a:latin typeface="+mj-lt"/>
              </a:rPr>
              <a:t>δάσκαλοι/ες </a:t>
            </a:r>
            <a:r>
              <a:rPr lang="el-GR" dirty="0">
                <a:latin typeface="+mj-lt"/>
              </a:rPr>
              <a:t>κατά τις </a:t>
            </a:r>
            <a:r>
              <a:rPr lang="el-GR" dirty="0" smtClean="0">
                <a:latin typeface="+mj-lt"/>
              </a:rPr>
              <a:t>αλληλεπιδράσεις </a:t>
            </a:r>
            <a:r>
              <a:rPr lang="el-GR" dirty="0">
                <a:latin typeface="+mj-lt"/>
              </a:rPr>
              <a:t>τους με τα παιδιά και βαθμός της στήριξης της αυτενέργειας των παιδιών για κάθε έναν από αυτούς τους ρόλους.</a:t>
            </a:r>
          </a:p>
          <a:p>
            <a:pPr lvl="0">
              <a:lnSpc>
                <a:spcPct val="120000"/>
              </a:lnSpc>
            </a:pPr>
            <a:r>
              <a:rPr lang="el-GR" dirty="0">
                <a:latin typeface="+mj-lt"/>
              </a:rPr>
              <a:t>Προσδιορισμός και συζήτηση των προκλήσεων που </a:t>
            </a:r>
            <a:r>
              <a:rPr lang="el-GR" dirty="0" smtClean="0">
                <a:latin typeface="+mj-lt"/>
              </a:rPr>
              <a:t>περιλαμβάνει η </a:t>
            </a:r>
            <a:r>
              <a:rPr lang="el-GR" dirty="0">
                <a:latin typeface="+mj-lt"/>
              </a:rPr>
              <a:t>εξισορρόπηση της παρέμβασης και της συνεργασίας με τα παιδιά.</a:t>
            </a:r>
          </a:p>
          <a:p>
            <a:pPr lvl="0">
              <a:lnSpc>
                <a:spcPct val="120000"/>
              </a:lnSpc>
            </a:pPr>
            <a:r>
              <a:rPr lang="el-GR" dirty="0">
                <a:latin typeface="+mj-lt"/>
              </a:rPr>
              <a:t>Ανταλλαγή στρατηγικών σχετικά με τη δημιουργία και διατήρηση ενός περιβάλλοντος μάθησης που να αυξάνει τις ευκαιρίες για την προώθηση της αυτενέργειας των παιδιών.</a:t>
            </a:r>
            <a:endParaRPr lang="el-GR" dirty="0" smtClean="0"/>
          </a:p>
          <a:p>
            <a:endParaRPr lang="el-GR" dirty="0"/>
          </a:p>
        </p:txBody>
      </p:sp>
    </p:spTree>
    <p:extLst>
      <p:ext uri="{BB962C8B-B14F-4D97-AF65-F5344CB8AC3E}">
        <p14:creationId xmlns:p14="http://schemas.microsoft.com/office/powerpoint/2010/main" val="4252970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7784" y="274638"/>
            <a:ext cx="6516216" cy="1282154"/>
          </a:xfrm>
        </p:spPr>
        <p:txBody>
          <a:bodyPr>
            <a:normAutofit fontScale="90000"/>
          </a:bodyPr>
          <a:lstStyle/>
          <a:p>
            <a:r>
              <a:rPr lang="el-GR" sz="3600" b="1" dirty="0" smtClean="0">
                <a:solidFill>
                  <a:srgbClr val="00B050"/>
                </a:solidFill>
              </a:rPr>
              <a:t>Σύνδεση με τις αρχές </a:t>
            </a:r>
            <a:br>
              <a:rPr lang="el-GR" sz="3600" b="1" dirty="0" smtClean="0">
                <a:solidFill>
                  <a:srgbClr val="00B050"/>
                </a:solidFill>
              </a:rPr>
            </a:br>
            <a:r>
              <a:rPr lang="el-GR" sz="3600" b="1" dirty="0" smtClean="0">
                <a:solidFill>
                  <a:srgbClr val="00B050"/>
                </a:solidFill>
              </a:rPr>
              <a:t>σχεδιασμού περιεχομένου </a:t>
            </a:r>
            <a:br>
              <a:rPr lang="el-GR" sz="3600" b="1" dirty="0" smtClean="0">
                <a:solidFill>
                  <a:srgbClr val="00B050"/>
                </a:solidFill>
              </a:rPr>
            </a:br>
            <a:r>
              <a:rPr lang="el-GR" sz="3600" b="1" dirty="0" smtClean="0">
                <a:solidFill>
                  <a:srgbClr val="00B050"/>
                </a:solidFill>
              </a:rPr>
              <a:t>και τα αποτελέσματα 1</a:t>
            </a:r>
            <a:endParaRPr lang="el-GR" sz="3600" b="1" dirty="0">
              <a:solidFill>
                <a:srgbClr val="00B050"/>
              </a:solidFill>
            </a:endParaRPr>
          </a:p>
        </p:txBody>
      </p:sp>
      <p:sp>
        <p:nvSpPr>
          <p:cNvPr id="3" name="Tijdelijke aanduiding voor inhoud 2"/>
          <p:cNvSpPr>
            <a:spLocks noGrp="1"/>
          </p:cNvSpPr>
          <p:nvPr>
            <p:ph idx="1"/>
          </p:nvPr>
        </p:nvSpPr>
        <p:spPr/>
        <p:txBody>
          <a:bodyPr>
            <a:normAutofit lnSpcReduction="10000"/>
          </a:bodyPr>
          <a:lstStyle/>
          <a:p>
            <a:pPr marL="0" lvl="0" indent="0">
              <a:buNone/>
            </a:pPr>
            <a:r>
              <a:rPr lang="el-GR" sz="2400" dirty="0" smtClean="0">
                <a:latin typeface="+mj-lt"/>
              </a:rPr>
              <a:t>1. Η εκπαίδευση των δασκάλων θα πρέπει να παρέχει γνώση του παιδαγωγικού περιεχομένου σχετικά με τις φυσικές επιστήμες και τα μαθηματικά, συμπεριλαμβάνοντας ενδιαφέροντα και τρέχοντα θέματα που συνδέονται με την καθημερινότητα. </a:t>
            </a:r>
          </a:p>
          <a:p>
            <a:pPr marL="0" lvl="0" indent="0">
              <a:spcBef>
                <a:spcPts val="0"/>
              </a:spcBef>
              <a:buNone/>
            </a:pPr>
            <a:endParaRPr lang="el-GR" sz="1100" dirty="0">
              <a:latin typeface="+mj-lt"/>
            </a:endParaRPr>
          </a:p>
          <a:p>
            <a:pPr marL="400050" lvl="1" indent="0">
              <a:buNone/>
            </a:pPr>
            <a:r>
              <a:rPr lang="el-GR" sz="2000" dirty="0">
                <a:latin typeface="+mj-lt"/>
              </a:rPr>
              <a:t>1.2 Οι δάσκαλοι θα πρέπει να είναι σε θέση να κάνουν τα παιδιά να καταλάβουν </a:t>
            </a:r>
            <a:r>
              <a:rPr lang="el-GR" sz="2000" dirty="0" smtClean="0">
                <a:latin typeface="+mj-lt"/>
              </a:rPr>
              <a:t>τη </a:t>
            </a:r>
            <a:r>
              <a:rPr lang="el-GR" sz="2000" dirty="0">
                <a:latin typeface="+mj-lt"/>
              </a:rPr>
              <a:t>σχέση μεταξύ της μάθησης των φυσικών επιστημών και των </a:t>
            </a:r>
            <a:r>
              <a:rPr lang="el-GR" sz="2000" dirty="0" smtClean="0">
                <a:latin typeface="+mj-lt"/>
              </a:rPr>
              <a:t>μαθηματικών από τη μία πλευρά, και </a:t>
            </a:r>
            <a:r>
              <a:rPr lang="el-GR" sz="2000" dirty="0">
                <a:latin typeface="+mj-lt"/>
              </a:rPr>
              <a:t>της καθημερινής ζωής </a:t>
            </a:r>
            <a:r>
              <a:rPr lang="el-GR" sz="2000" dirty="0" smtClean="0">
                <a:latin typeface="+mj-lt"/>
              </a:rPr>
              <a:t>τους από την άλλη, </a:t>
            </a:r>
            <a:r>
              <a:rPr lang="el-GR" sz="2000" dirty="0">
                <a:latin typeface="+mj-lt"/>
              </a:rPr>
              <a:t>προκειμένου να ενεργοποιήσουν </a:t>
            </a:r>
            <a:r>
              <a:rPr lang="el-GR" sz="2000" dirty="0" smtClean="0">
                <a:latin typeface="+mj-lt"/>
              </a:rPr>
              <a:t>το </a:t>
            </a:r>
            <a:r>
              <a:rPr lang="el-GR" sz="2000" dirty="0" smtClean="0">
                <a:solidFill>
                  <a:srgbClr val="FF0000"/>
                </a:solidFill>
                <a:latin typeface="+mj-lt"/>
              </a:rPr>
              <a:t>κίνητρό  τους</a:t>
            </a:r>
            <a:r>
              <a:rPr lang="el-GR" sz="2000" dirty="0">
                <a:solidFill>
                  <a:srgbClr val="FF0000"/>
                </a:solidFill>
                <a:latin typeface="+mj-lt"/>
              </a:rPr>
              <a:t>, το ενδιαφέρον τους και την ευχάριστη μάθηση των φυσικών επιστημών </a:t>
            </a:r>
            <a:r>
              <a:rPr lang="el-GR" sz="2000" dirty="0">
                <a:latin typeface="+mj-lt"/>
              </a:rPr>
              <a:t>και των μαθηματικών και να στηρίξουν την περιέργεια και τη δημιουργικότητα.</a:t>
            </a:r>
          </a:p>
          <a:p>
            <a:pPr marL="0" indent="0">
              <a:buNone/>
            </a:pPr>
            <a:endParaRPr lang="el-GR" dirty="0"/>
          </a:p>
        </p:txBody>
      </p:sp>
    </p:spTree>
    <p:extLst>
      <p:ext uri="{BB962C8B-B14F-4D97-AF65-F5344CB8AC3E}">
        <p14:creationId xmlns:p14="http://schemas.microsoft.com/office/powerpoint/2010/main" val="2236308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Autofit/>
          </a:bodyPr>
          <a:lstStyle/>
          <a:p>
            <a:r>
              <a:rPr lang="el-GR" sz="3600" b="1" dirty="0">
                <a:solidFill>
                  <a:srgbClr val="00B050"/>
                </a:solidFill>
              </a:rPr>
              <a:t>Σύνδεση με τις αρχές σχεδιασμού περιεχομένου και τα αποτελέσματα 2</a:t>
            </a:r>
            <a:endParaRPr lang="el-GR" sz="3600" dirty="0"/>
          </a:p>
        </p:txBody>
      </p:sp>
      <p:sp>
        <p:nvSpPr>
          <p:cNvPr id="3" name="Content Placeholder 2"/>
          <p:cNvSpPr>
            <a:spLocks noGrp="1"/>
          </p:cNvSpPr>
          <p:nvPr>
            <p:ph idx="1"/>
          </p:nvPr>
        </p:nvSpPr>
        <p:spPr>
          <a:xfrm>
            <a:off x="457200" y="1628801"/>
            <a:ext cx="8219256" cy="4536503"/>
          </a:xfrm>
        </p:spPr>
        <p:txBody>
          <a:bodyPr>
            <a:normAutofit fontScale="62500" lnSpcReduction="20000"/>
          </a:bodyPr>
          <a:lstStyle/>
          <a:p>
            <a:pPr marL="0" indent="0">
              <a:lnSpc>
                <a:spcPct val="120000"/>
              </a:lnSpc>
              <a:buNone/>
            </a:pPr>
            <a:r>
              <a:rPr lang="el-GR" sz="3100" dirty="0">
                <a:latin typeface="+mj-lt"/>
              </a:rPr>
              <a:t>7. Η εκπαίδευση των δασκάλων θα πρέπει να εξοικειώνει τους δασκάλους με </a:t>
            </a:r>
            <a:r>
              <a:rPr lang="el-GR" sz="3100" dirty="0" smtClean="0">
                <a:latin typeface="+mj-lt"/>
              </a:rPr>
              <a:t>διάφορες προσεγγίσεις και στρατηγικές  τυπικής </a:t>
            </a:r>
            <a:r>
              <a:rPr lang="el-GR" sz="3100" dirty="0">
                <a:latin typeface="+mj-lt"/>
              </a:rPr>
              <a:t>και </a:t>
            </a:r>
            <a:r>
              <a:rPr lang="el-GR" sz="3100" dirty="0" smtClean="0">
                <a:latin typeface="+mj-lt"/>
              </a:rPr>
              <a:t>άτυπης διερευνητικής και δημιουργικής μάθησης, διδασκαλίας και αξιολόγησης </a:t>
            </a:r>
            <a:r>
              <a:rPr lang="el-GR" sz="3100" dirty="0">
                <a:latin typeface="+mj-lt"/>
              </a:rPr>
              <a:t>και τη χρήση αυτών σε σχέση με πραγματικά προβλήματα στους τομείς των φυσικών επιστημών και των μαθηματικών. </a:t>
            </a:r>
          </a:p>
          <a:p>
            <a:pPr marL="185738" lvl="1" indent="0">
              <a:lnSpc>
                <a:spcPct val="130000"/>
              </a:lnSpc>
              <a:buNone/>
            </a:pPr>
            <a:r>
              <a:rPr lang="el-GR" sz="2900" dirty="0" smtClean="0">
                <a:latin typeface="+mj-lt"/>
              </a:rPr>
              <a:t>7.7 Οι δάσκαλοι/ες θα πρέπει να είναι σε θέση να αναλάβουν διάφορους ρόλους στην επαφή τους με τα παιδιά π.χ. </a:t>
            </a:r>
            <a:r>
              <a:rPr lang="el-GR" sz="2900" dirty="0" smtClean="0">
                <a:solidFill>
                  <a:srgbClr val="FF0000"/>
                </a:solidFill>
                <a:latin typeface="+mj-lt"/>
              </a:rPr>
              <a:t>αυτού ή αυτής που εγκρίνει, ηγείται, προσφέρει, συντονίζει, υποστηρίζει, διδάσκει, παρακινεί και διαμεσολαβεί</a:t>
            </a:r>
            <a:r>
              <a:rPr lang="el-GR" sz="2900" dirty="0" smtClean="0">
                <a:latin typeface="+mj-lt"/>
              </a:rPr>
              <a:t>, για τη στήριξη της δημιουργικότητας και της διερεύνησης των παιδιών στις φυσικές επιστήμες και στα μαθηματικά. </a:t>
            </a:r>
            <a:r>
              <a:rPr lang="el-GR" dirty="0">
                <a:latin typeface="+mj-lt"/>
              </a:rPr>
              <a:t> </a:t>
            </a:r>
            <a:endParaRPr lang="el-GR" dirty="0" smtClean="0">
              <a:latin typeface="+mj-lt"/>
            </a:endParaRPr>
          </a:p>
          <a:p>
            <a:pPr marL="185738" lvl="1" indent="0">
              <a:lnSpc>
                <a:spcPct val="120000"/>
              </a:lnSpc>
              <a:buNone/>
            </a:pPr>
            <a:r>
              <a:rPr lang="el-GR" sz="2900" dirty="0" smtClean="0">
                <a:latin typeface="+mj-lt"/>
              </a:rPr>
              <a:t>7.8 Ο/Η δάσκαλος/α θα πρέπει να είναι σε θέση να χρησιμοποιεί ποικιλία τεχνικών στήριξης για την προώθηση της δημιουργικότητας στις φυσικές επιστήμες και στα μαθηματικά, από το να </a:t>
            </a:r>
            <a:r>
              <a:rPr lang="el-GR" sz="2900" dirty="0">
                <a:solidFill>
                  <a:srgbClr val="FF0000"/>
                </a:solidFill>
                <a:latin typeface="+mj-lt"/>
              </a:rPr>
              <a:t>μένει στην άκρη</a:t>
            </a:r>
            <a:r>
              <a:rPr lang="el-GR" sz="2900" dirty="0" smtClean="0">
                <a:latin typeface="+mj-lt"/>
              </a:rPr>
              <a:t> για να παρατηρεί, να ακούει και να αξιοποιεί τα ενδιαφέροντα των παιδιών, μέχρι να </a:t>
            </a:r>
            <a:r>
              <a:rPr lang="el-GR" sz="2900" dirty="0">
                <a:solidFill>
                  <a:srgbClr val="FF0000"/>
                </a:solidFill>
                <a:latin typeface="+mj-lt"/>
              </a:rPr>
              <a:t>παρεμβαίνει με τις κατάλληλες ερωτήσεις </a:t>
            </a:r>
            <a:r>
              <a:rPr lang="el-GR" sz="2900" dirty="0" smtClean="0">
                <a:latin typeface="+mj-lt"/>
              </a:rPr>
              <a:t>για να στηρίξει και να επεκτείνει τις διερευνήσεις. </a:t>
            </a:r>
            <a:endParaRPr lang="el-GR" sz="2900" dirty="0">
              <a:latin typeface="+mj-lt"/>
            </a:endParaRPr>
          </a:p>
        </p:txBody>
      </p:sp>
    </p:spTree>
    <p:extLst>
      <p:ext uri="{BB962C8B-B14F-4D97-AF65-F5344CB8AC3E}">
        <p14:creationId xmlns:p14="http://schemas.microsoft.com/office/powerpoint/2010/main" val="61373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332656"/>
            <a:ext cx="5338936" cy="1282154"/>
          </a:xfrm>
        </p:spPr>
        <p:txBody>
          <a:bodyPr>
            <a:noAutofit/>
          </a:bodyPr>
          <a:lstStyle/>
          <a:p>
            <a:r>
              <a:rPr lang="el-GR" sz="3600" b="1" dirty="0">
                <a:solidFill>
                  <a:srgbClr val="00B050"/>
                </a:solidFill>
              </a:rPr>
              <a:t>Σύνδεση με τις αρχές σχεδιασμού περιεχομένου και τα αποτελέσματα 3</a:t>
            </a:r>
            <a:endParaRPr lang="el-GR" sz="3600" dirty="0"/>
          </a:p>
        </p:txBody>
      </p:sp>
      <p:sp>
        <p:nvSpPr>
          <p:cNvPr id="3" name="Content Placeholder 2"/>
          <p:cNvSpPr>
            <a:spLocks noGrp="1"/>
          </p:cNvSpPr>
          <p:nvPr>
            <p:ph idx="1"/>
          </p:nvPr>
        </p:nvSpPr>
        <p:spPr>
          <a:xfrm>
            <a:off x="457200" y="1844824"/>
            <a:ext cx="8219256" cy="4248472"/>
          </a:xfrm>
        </p:spPr>
        <p:txBody>
          <a:bodyPr>
            <a:normAutofit fontScale="62500" lnSpcReduction="20000"/>
          </a:bodyPr>
          <a:lstStyle/>
          <a:p>
            <a:pPr marL="0" indent="0">
              <a:lnSpc>
                <a:spcPct val="120000"/>
              </a:lnSpc>
              <a:buNone/>
            </a:pPr>
            <a:r>
              <a:rPr lang="el-GR" dirty="0">
                <a:latin typeface="+mj-lt"/>
              </a:rPr>
              <a:t>11. Η εκπαίδευση των δασκάλων πρέπει να δίνει στους/στις δασκάλους/ες τη δυνατότητα να χρησιμοποιούν αποτελεσματικά τις ερωτήσεις και να ενθαρρύνουν τις ερωτήσεις των παιδιών για να ενισχύσουν τη δημιουργικότητα και τη διερεύνηση.</a:t>
            </a:r>
          </a:p>
          <a:p>
            <a:pPr marL="182563" lvl="1" indent="0">
              <a:lnSpc>
                <a:spcPct val="120000"/>
              </a:lnSpc>
              <a:buNone/>
            </a:pPr>
            <a:r>
              <a:rPr lang="el-GR" sz="2900" dirty="0" smtClean="0">
                <a:latin typeface="+mj-lt"/>
              </a:rPr>
              <a:t>11.1 Οι δάσκαλοι/ες </a:t>
            </a:r>
            <a:r>
              <a:rPr lang="el-GR" sz="2900" dirty="0">
                <a:solidFill>
                  <a:srgbClr val="FF0000"/>
                </a:solidFill>
                <a:latin typeface="+mj-lt"/>
              </a:rPr>
              <a:t>πρέπει να μπορούν να χρησιμοποιούν διαφορετικά είδη ερωτήσεων </a:t>
            </a:r>
            <a:r>
              <a:rPr lang="el-GR" sz="2900" dirty="0" smtClean="0">
                <a:latin typeface="+mj-lt"/>
              </a:rPr>
              <a:t>στα κατάλληλα σημεία για να στηρίξουν τα αποτελέσματα της δημιουργικής μάθησης στις φυσικές επιστήμες και τα μαθηματικά και ειδικότερα για να ενθαρρύνουν τον αναστοχασμό και τις ερμηνείες των παιδιών, να ενισχύσουν την ανεξαρτησία τους και να επεκτείνουν τη διερεύνησή τους.</a:t>
            </a:r>
          </a:p>
          <a:p>
            <a:pPr marL="182563" lvl="1" indent="0">
              <a:lnSpc>
                <a:spcPct val="120000"/>
              </a:lnSpc>
              <a:buNone/>
            </a:pPr>
            <a:r>
              <a:rPr lang="el-GR" sz="2900" dirty="0" smtClean="0">
                <a:latin typeface="+mj-lt"/>
              </a:rPr>
              <a:t>11.2 Οι δάσκαλοι/ες πρέπει να </a:t>
            </a:r>
            <a:r>
              <a:rPr lang="el-GR" sz="2900" dirty="0">
                <a:solidFill>
                  <a:srgbClr val="FF0000"/>
                </a:solidFill>
                <a:latin typeface="+mj-lt"/>
              </a:rPr>
              <a:t>αναγνωρίζουν και να μπορούν να αξιοποιήσουν το δυναμικό των ερωτήσεων των παιδιών </a:t>
            </a:r>
            <a:r>
              <a:rPr lang="el-GR" sz="2900" dirty="0" smtClean="0">
                <a:latin typeface="+mj-lt"/>
              </a:rPr>
              <a:t>για να ενισχύσουν την περιέργειά τους για τις φυσικές επιστήμες και τα μαθηματικά και να υποστηρίξουν τη διατύπωση και συνέχισή τους, συμπεριλαμβανομένων αυτών που είναι δυνατόν να ερευνηθούν.</a:t>
            </a:r>
          </a:p>
        </p:txBody>
      </p:sp>
    </p:spTree>
    <p:extLst>
      <p:ext uri="{BB962C8B-B14F-4D97-AF65-F5344CB8AC3E}">
        <p14:creationId xmlns:p14="http://schemas.microsoft.com/office/powerpoint/2010/main" val="204938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4204</TotalTime>
  <Words>2048</Words>
  <Application>Microsoft Office PowerPoint</Application>
  <PresentationFormat>On-screen Show (4:3)</PresentationFormat>
  <Paragraphs>302</Paragraphs>
  <Slides>33</Slides>
  <Notes>21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37" baseType="lpstr">
      <vt:lpstr>1_Custom Design</vt:lpstr>
      <vt:lpstr>Theme1</vt:lpstr>
      <vt:lpstr>Acrobat Document</vt:lpstr>
      <vt:lpstr>Document</vt:lpstr>
      <vt:lpstr>PowerPoint Presentation</vt:lpstr>
      <vt:lpstr>Εισαγωγή στο έργο CEYS  (χρησιμοποιήστε ανάλογα με το πλαίσιο)</vt:lpstr>
      <vt:lpstr>Ορισμός της δημιουργικότητας στις φυσικές επιστήμες στην πρώιμη παιδική ηλικία</vt:lpstr>
      <vt:lpstr>Χαρακτηριστικά της διερεύνησης και δημιουργικές προδιαθέσεις</vt:lpstr>
      <vt:lpstr>Συνέργειες μεταξύ διερευνητικών και δημιουργικών προσεγγίσεων</vt:lpstr>
      <vt:lpstr>Στόχοι της ενότητας</vt:lpstr>
      <vt:lpstr>Σύνδεση με τις αρχές  σχεδιασμού περιεχομένου  και τα αποτελέσματα 1</vt:lpstr>
      <vt:lpstr>Σύνδεση με τις αρχές σχεδιασμού περιεχομένου και τα αποτελέσματα 2</vt:lpstr>
      <vt:lpstr>Σύνδεση με τις αρχές σχεδιασμού περιεχομένου και τα αποτελέσματα 3</vt:lpstr>
      <vt:lpstr>Σκεπτικό ενότητας Γιατί είναι σημαντική η διδακτική στήριξη; </vt:lpstr>
      <vt:lpstr>Περίγραμμα ενότητας</vt:lpstr>
      <vt:lpstr>Ανταλλαγή εμπειριών από διαφορετικούς ρόλους  (ως δάσκαλος/α)</vt:lpstr>
      <vt:lpstr>Ανταλλαγή εμπειριών από διαφορετικούς ρόλους (ως δάσκαλος/α) ΠΕΡΙΛΗΨΗ</vt:lpstr>
      <vt:lpstr>Συζήτηση παραδειγμάτων  από την τάξη</vt:lpstr>
      <vt:lpstr>Συζήτηση παραδειγμάτων  από την τάξη</vt:lpstr>
      <vt:lpstr>Συζήτηση παραδειγμάτων  από την τάξη</vt:lpstr>
      <vt:lpstr>Συζήτηση παραδειγμάτων  από την τάξη</vt:lpstr>
      <vt:lpstr>Συζήτηση παραδειγμάτων  από την τάξη 1</vt:lpstr>
      <vt:lpstr>Συζήτηση παραδειγμάτων  από την τάξη 2</vt:lpstr>
      <vt:lpstr>Συζήτηση παραδειγμάτων από την τάξη ΠΕΡΙΛΗΨΗ</vt:lpstr>
      <vt:lpstr>Αναστοχασμός παραδειγμάτων από την τάξη</vt:lpstr>
      <vt:lpstr>Πώς θα μπορούσαν οι διαφορετικοί ρόλοι να ενισχύσουν τη δημιουργικότητα στη μάθηση;</vt:lpstr>
      <vt:lpstr>Δημιουργικότητα στις φυσικές επιστήμες στην πρώιμη παιδική ηλικία</vt:lpstr>
      <vt:lpstr>  Ποικίλοι ρόλοι μέσα στο χρόνο  Σημαντικά στοιχεία της διερεύνησης στην τάξη και οι διαφορετικές εκδοχές τους (Barrow, 2010, σελ. 3) </vt:lpstr>
      <vt:lpstr>Διαφορετικοί ρόλοι του/της δασκάλου/ας</vt:lpstr>
      <vt:lpstr>Τεχνικές στήριξης</vt:lpstr>
      <vt:lpstr>Ανταλλαγή αντιδράσεων – επιπτώσεις στον σχεδιασμό; (σε σχέση με το Παιδαγωγικό Μοντέλο των Siraj-Blatchford et al. 2002)  </vt:lpstr>
      <vt:lpstr>PowerPoint Presentation</vt:lpstr>
      <vt:lpstr>Αναστοχασμός</vt:lpstr>
      <vt:lpstr>Περισσότερες πληροφορίες</vt:lpstr>
      <vt:lpstr>ΕΥΧΑΡΙΣΤΩ!</vt:lpstr>
      <vt:lpstr>PowerPoint Presentation</vt:lpstr>
      <vt:lpstr>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 Stylianidou</cp:lastModifiedBy>
  <cp:revision>321</cp:revision>
  <cp:lastPrinted>2017-09-07T10:52:04Z</cp:lastPrinted>
  <dcterms:created xsi:type="dcterms:W3CDTF">2014-03-19T22:20:04Z</dcterms:created>
  <dcterms:modified xsi:type="dcterms:W3CDTF">2017-11-23T08:50:32Z</dcterms:modified>
</cp:coreProperties>
</file>