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embeddings/oleObject2.bin" ContentType="application/vnd.openxmlformats-officedocument.oleObject"/>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3.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Lst>
  <p:notesMasterIdLst>
    <p:notesMasterId r:id="rId37"/>
  </p:notesMasterIdLst>
  <p:handoutMasterIdLst>
    <p:handoutMasterId r:id="rId38"/>
  </p:handoutMasterIdLst>
  <p:sldIdLst>
    <p:sldId id="392" r:id="rId4"/>
    <p:sldId id="393" r:id="rId5"/>
    <p:sldId id="394" r:id="rId6"/>
    <p:sldId id="379" r:id="rId7"/>
    <p:sldId id="380" r:id="rId8"/>
    <p:sldId id="335" r:id="rId9"/>
    <p:sldId id="337" r:id="rId10"/>
    <p:sldId id="338" r:id="rId11"/>
    <p:sldId id="339" r:id="rId12"/>
    <p:sldId id="387" r:id="rId13"/>
    <p:sldId id="340" r:id="rId14"/>
    <p:sldId id="341" r:id="rId15"/>
    <p:sldId id="368" r:id="rId16"/>
    <p:sldId id="342" r:id="rId17"/>
    <p:sldId id="372" r:id="rId18"/>
    <p:sldId id="373" r:id="rId19"/>
    <p:sldId id="374" r:id="rId20"/>
    <p:sldId id="371" r:id="rId21"/>
    <p:sldId id="388" r:id="rId22"/>
    <p:sldId id="369" r:id="rId23"/>
    <p:sldId id="370" r:id="rId24"/>
    <p:sldId id="375" r:id="rId25"/>
    <p:sldId id="395" r:id="rId26"/>
    <p:sldId id="397" r:id="rId27"/>
    <p:sldId id="383" r:id="rId28"/>
    <p:sldId id="366" r:id="rId29"/>
    <p:sldId id="398" r:id="rId30"/>
    <p:sldId id="385" r:id="rId31"/>
    <p:sldId id="348" r:id="rId32"/>
    <p:sldId id="399" r:id="rId33"/>
    <p:sldId id="400" r:id="rId34"/>
    <p:sldId id="359" r:id="rId35"/>
    <p:sldId id="401" r:id="rId36"/>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E57"/>
    <a:srgbClr val="1D9D61"/>
    <a:srgbClr val="23B671"/>
    <a:srgbClr val="27ABA2"/>
    <a:srgbClr val="4DD4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01" autoAdjust="0"/>
    <p:restoredTop sz="74121" autoAdjust="0"/>
  </p:normalViewPr>
  <p:slideViewPr>
    <p:cSldViewPr>
      <p:cViewPr>
        <p:scale>
          <a:sx n="68" d="100"/>
          <a:sy n="68" d="100"/>
        </p:scale>
        <p:origin x="-400" y="-88"/>
      </p:cViewPr>
      <p:guideLst>
        <p:guide orient="horz" pos="2160"/>
        <p:guide pos="2880"/>
      </p:guideLst>
    </p:cSldViewPr>
  </p:slideViewPr>
  <p:outlineViewPr>
    <p:cViewPr>
      <p:scale>
        <a:sx n="33" d="100"/>
        <a:sy n="33" d="100"/>
      </p:scale>
      <p:origin x="0" y="22926"/>
    </p:cViewPr>
  </p:outlineViewPr>
  <p:notesTextViewPr>
    <p:cViewPr>
      <p:scale>
        <a:sx n="100" d="100"/>
        <a:sy n="100" d="100"/>
      </p:scale>
      <p:origin x="0" y="0"/>
    </p:cViewPr>
  </p:notesTextViewPr>
  <p:sorterViewPr>
    <p:cViewPr>
      <p:scale>
        <a:sx n="50" d="100"/>
        <a:sy n="50" d="100"/>
      </p:scale>
      <p:origin x="0" y="0"/>
    </p:cViewPr>
  </p:sorterViewPr>
  <p:notesViewPr>
    <p:cSldViewPr snapToGrid="0" snapToObjects="1">
      <p:cViewPr>
        <p:scale>
          <a:sx n="161" d="100"/>
          <a:sy n="161" d="100"/>
        </p:scale>
        <p:origin x="-624" y="401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9" Type="http://schemas.openxmlformats.org/officeDocument/2006/relationships/slide" Target="slides/slide6.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A652F3A-BC0B-4C45-AE6F-C9B97F3F91CC}" type="datetimeFigureOut">
              <a:rPr lang="en-US" smtClean="0"/>
              <a:t>22/10/17</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B43C492C-238F-1D43-822A-92EE665DA87E}" type="slidenum">
              <a:rPr lang="en-US" smtClean="0"/>
              <a:t>‹nr.›</a:t>
            </a:fld>
            <a:endParaRPr lang="en-US"/>
          </a:p>
        </p:txBody>
      </p:sp>
    </p:spTree>
    <p:extLst>
      <p:ext uri="{BB962C8B-B14F-4D97-AF65-F5344CB8AC3E}">
        <p14:creationId xmlns:p14="http://schemas.microsoft.com/office/powerpoint/2010/main" val="3673188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1961399F-3A20-0F41-AA24-18FBC3435AC6}" type="datetimeFigureOut">
              <a:rPr lang="en-US" smtClean="0"/>
              <a:t>22/10/17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773FBFCC-55E6-EC45-A409-A1EF2D23683B}" type="slidenum">
              <a:rPr lang="en-US" smtClean="0"/>
              <a:t>‹nr.›</a:t>
            </a:fld>
            <a:endParaRPr lang="en-US"/>
          </a:p>
        </p:txBody>
      </p:sp>
    </p:spTree>
    <p:extLst>
      <p:ext uri="{BB962C8B-B14F-4D97-AF65-F5344CB8AC3E}">
        <p14:creationId xmlns:p14="http://schemas.microsoft.com/office/powerpoint/2010/main" val="19377561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r>
              <a:rPr lang="en-GB" sz="1100" b="0" kern="1200" dirty="0">
                <a:solidFill>
                  <a:schemeClr val="tx1"/>
                </a:solidFill>
                <a:effectLst/>
              </a:rPr>
              <a:t>The Creativity in Early Years Science project is a European Erasmus+ project with partner countries Greece, Romania, Belgium and the UK</a:t>
            </a:r>
          </a:p>
          <a:p>
            <a:endParaRPr lang="en-GB" sz="1100" b="0" kern="1200" dirty="0">
              <a:solidFill>
                <a:schemeClr val="tx1"/>
              </a:solidFill>
              <a:effectLst/>
            </a:endParaRPr>
          </a:p>
          <a:p>
            <a:r>
              <a:rPr lang="en-GB" sz="1100" dirty="0" smtClean="0"/>
              <a:t>As indicated – it a</a:t>
            </a:r>
            <a:r>
              <a:rPr lang="en-GB" sz="1100" b="0" kern="1200" dirty="0" smtClean="0">
                <a:solidFill>
                  <a:schemeClr val="tx1"/>
                </a:solidFill>
                <a:effectLst/>
              </a:rPr>
              <a:t>ims </a:t>
            </a:r>
            <a:r>
              <a:rPr lang="en-GB" sz="1100" b="0" kern="1200" dirty="0">
                <a:solidFill>
                  <a:schemeClr val="tx1"/>
                </a:solidFill>
                <a:effectLst/>
              </a:rPr>
              <a:t>to develop </a:t>
            </a:r>
            <a:r>
              <a:rPr lang="en-GB" sz="1100" b="0" kern="1200" dirty="0" smtClean="0">
                <a:solidFill>
                  <a:schemeClr val="tx1"/>
                </a:solidFill>
                <a:effectLst/>
              </a:rPr>
              <a:t>a European teacher professional development </a:t>
            </a:r>
            <a:r>
              <a:rPr lang="en-GB" sz="1100" b="0" kern="1200" dirty="0">
                <a:solidFill>
                  <a:schemeClr val="tx1"/>
                </a:solidFill>
                <a:effectLst/>
              </a:rPr>
              <a:t>course and accompanying materials </a:t>
            </a:r>
            <a:r>
              <a:rPr lang="en-GB" sz="1100" b="0" kern="1200" dirty="0" smtClean="0">
                <a:solidFill>
                  <a:schemeClr val="tx1"/>
                </a:solidFill>
                <a:effectLst/>
              </a:rPr>
              <a:t>to promote </a:t>
            </a:r>
            <a:r>
              <a:rPr lang="en-GB" sz="1100" b="0" kern="1200" dirty="0">
                <a:solidFill>
                  <a:schemeClr val="tx1"/>
                </a:solidFill>
                <a:effectLst/>
              </a:rPr>
              <a:t>the use of creative approaches in teaching science in preschool and early primary education (up to age of eight). </a:t>
            </a:r>
            <a:endParaRPr lang="en-GB" sz="1100" b="0" kern="1200" dirty="0" smtClean="0">
              <a:solidFill>
                <a:schemeClr val="tx1"/>
              </a:solidFill>
              <a:effectLst/>
            </a:endParaRPr>
          </a:p>
          <a:p>
            <a:endParaRPr lang="en-GB" sz="1100" b="0" kern="1200" dirty="0" smtClean="0">
              <a:solidFill>
                <a:schemeClr val="tx1"/>
              </a:solidFill>
              <a:effectLst/>
            </a:endParaRPr>
          </a:p>
          <a:p>
            <a:r>
              <a:rPr lang="en-GB" sz="1100" b="0" kern="1200" dirty="0" smtClean="0">
                <a:solidFill>
                  <a:schemeClr val="tx1"/>
                </a:solidFill>
                <a:effectLst/>
              </a:rPr>
              <a:t>It is a continuation of the project Creative Little Scientists, an FP7 EU project, where curriculum design principles</a:t>
            </a:r>
            <a:r>
              <a:rPr lang="en-GB" sz="1100" b="0" kern="1200" baseline="0" dirty="0" smtClean="0">
                <a:solidFill>
                  <a:schemeClr val="tx1"/>
                </a:solidFill>
                <a:effectLst/>
              </a:rPr>
              <a:t> to foster inquiry and creativity in science education were designed.</a:t>
            </a:r>
            <a:endParaRPr lang="en-GB" sz="1100" b="0" kern="1200" dirty="0">
              <a:solidFill>
                <a:schemeClr val="tx1"/>
              </a:solidFill>
              <a:effectLst/>
            </a:endParaRPr>
          </a:p>
          <a:p>
            <a:endParaRPr lang="en-GB" sz="1100" b="1" kern="1200" dirty="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2</a:t>
            </a:fld>
            <a:endParaRPr lang="nl-BE"/>
          </a:p>
        </p:txBody>
      </p:sp>
    </p:spTree>
    <p:extLst>
      <p:ext uri="{BB962C8B-B14F-4D97-AF65-F5344CB8AC3E}">
        <p14:creationId xmlns:p14="http://schemas.microsoft.com/office/powerpoint/2010/main" val="1403097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14</a:t>
            </a:fld>
            <a:endParaRPr lang="nl-BE"/>
          </a:p>
        </p:txBody>
      </p:sp>
    </p:spTree>
    <p:extLst>
      <p:ext uri="{BB962C8B-B14F-4D97-AF65-F5344CB8AC3E}">
        <p14:creationId xmlns:p14="http://schemas.microsoft.com/office/powerpoint/2010/main" val="4053393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Inspired by photographs of real buildings on the wall, the children decided to build the “Leaning Tower of Pisa” using wooden building blocks. The teacher stood back and let the children take the lead. She encouraged the children to express themselves clearly and she valued their ideas. </a:t>
            </a:r>
          </a:p>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15</a:t>
            </a:fld>
            <a:endParaRPr lang="en-US"/>
          </a:p>
        </p:txBody>
      </p:sp>
    </p:spTree>
    <p:extLst>
      <p:ext uri="{BB962C8B-B14F-4D97-AF65-F5344CB8AC3E}">
        <p14:creationId xmlns:p14="http://schemas.microsoft.com/office/powerpoint/2010/main" val="1597688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18</a:t>
            </a:fld>
            <a:endParaRPr lang="nl-BE"/>
          </a:p>
        </p:txBody>
      </p:sp>
    </p:spTree>
    <p:extLst>
      <p:ext uri="{BB962C8B-B14F-4D97-AF65-F5344CB8AC3E}">
        <p14:creationId xmlns:p14="http://schemas.microsoft.com/office/powerpoint/2010/main" val="1698785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FF0000"/>
              </a:solidFill>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19</a:t>
            </a:fld>
            <a:endParaRPr lang="nl-BE"/>
          </a:p>
        </p:txBody>
      </p:sp>
    </p:spTree>
    <p:extLst>
      <p:ext uri="{BB962C8B-B14F-4D97-AF65-F5344CB8AC3E}">
        <p14:creationId xmlns:p14="http://schemas.microsoft.com/office/powerpoint/2010/main" val="16987856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21</a:t>
            </a:fld>
            <a:endParaRPr lang="nl-BE"/>
          </a:p>
        </p:txBody>
      </p:sp>
    </p:spTree>
    <p:extLst>
      <p:ext uri="{BB962C8B-B14F-4D97-AF65-F5344CB8AC3E}">
        <p14:creationId xmlns:p14="http://schemas.microsoft.com/office/powerpoint/2010/main" val="5714737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23</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3FBFCC-55E6-EC45-A409-A1EF2D23683B}" type="slidenum">
              <a:rPr lang="en-US" smtClean="0"/>
              <a:t>24</a:t>
            </a:fld>
            <a:endParaRPr lang="en-US"/>
          </a:p>
        </p:txBody>
      </p:sp>
    </p:spTree>
    <p:extLst>
      <p:ext uri="{BB962C8B-B14F-4D97-AF65-F5344CB8AC3E}">
        <p14:creationId xmlns:p14="http://schemas.microsoft.com/office/powerpoint/2010/main" val="2569998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27</a:t>
            </a:fld>
            <a:endParaRPr lang="nl-BE"/>
          </a:p>
        </p:txBody>
      </p:sp>
    </p:spTree>
    <p:extLst>
      <p:ext uri="{BB962C8B-B14F-4D97-AF65-F5344CB8AC3E}">
        <p14:creationId xmlns:p14="http://schemas.microsoft.com/office/powerpoint/2010/main" val="107023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sz="1600" i="0" dirty="0"/>
          </a:p>
        </p:txBody>
      </p:sp>
      <p:sp>
        <p:nvSpPr>
          <p:cNvPr id="4" name="Slide Number Placeholder 3"/>
          <p:cNvSpPr>
            <a:spLocks noGrp="1"/>
          </p:cNvSpPr>
          <p:nvPr>
            <p:ph type="sldNum" sz="quarter" idx="10"/>
          </p:nvPr>
        </p:nvSpPr>
        <p:spPr/>
        <p:txBody>
          <a:bodyPr/>
          <a:lstStyle/>
          <a:p>
            <a:fld id="{BEC3DEEC-7370-4137-945A-0A59644D8BB5}" type="slidenum">
              <a:rPr lang="el-GR" smtClean="0"/>
              <a:t>28</a:t>
            </a:fld>
            <a:endParaRPr lang="el-GR"/>
          </a:p>
        </p:txBody>
      </p:sp>
    </p:spTree>
    <p:extLst>
      <p:ext uri="{BB962C8B-B14F-4D97-AF65-F5344CB8AC3E}">
        <p14:creationId xmlns:p14="http://schemas.microsoft.com/office/powerpoint/2010/main" val="10681713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29</a:t>
            </a:fld>
            <a:endParaRPr lang="nl-BE"/>
          </a:p>
        </p:txBody>
      </p:sp>
    </p:spTree>
    <p:extLst>
      <p:ext uri="{BB962C8B-B14F-4D97-AF65-F5344CB8AC3E}">
        <p14:creationId xmlns:p14="http://schemas.microsoft.com/office/powerpoint/2010/main" val="3007412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3</a:t>
            </a:fld>
            <a:endParaRPr lang="nl-BE"/>
          </a:p>
        </p:txBody>
      </p:sp>
    </p:spTree>
    <p:extLst>
      <p:ext uri="{BB962C8B-B14F-4D97-AF65-F5344CB8AC3E}">
        <p14:creationId xmlns:p14="http://schemas.microsoft.com/office/powerpoint/2010/main" val="11680449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D195098B-2C0E-4FC7-88C8-090D3FA4200A}" type="slidenum">
              <a:rPr lang="nl-BE" smtClean="0"/>
              <a:t>30</a:t>
            </a:fld>
            <a:endParaRPr lang="nl-BE"/>
          </a:p>
        </p:txBody>
      </p:sp>
    </p:spTree>
    <p:extLst>
      <p:ext uri="{BB962C8B-B14F-4D97-AF65-F5344CB8AC3E}">
        <p14:creationId xmlns:p14="http://schemas.microsoft.com/office/powerpoint/2010/main" val="7045564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773FBFCC-55E6-EC45-A409-A1EF2D23683B}" type="slidenum">
              <a:rPr lang="en-US" smtClean="0"/>
              <a:t>31</a:t>
            </a:fld>
            <a:endParaRPr lang="en-US"/>
          </a:p>
        </p:txBody>
      </p:sp>
    </p:spTree>
    <p:extLst>
      <p:ext uri="{BB962C8B-B14F-4D97-AF65-F5344CB8AC3E}">
        <p14:creationId xmlns:p14="http://schemas.microsoft.com/office/powerpoint/2010/main" val="2852278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sets out key features of the CLS conceptual framework adopted by the CEYS project – it provides a useful reference point. </a:t>
            </a:r>
          </a:p>
          <a:p>
            <a:r>
              <a:rPr lang="en-US" baseline="0" dirty="0" smtClean="0"/>
              <a:t>Facilitators will need to decide when best to use this dependent on audience.</a:t>
            </a:r>
          </a:p>
          <a:p>
            <a:r>
              <a:rPr lang="en-US" baseline="0" dirty="0" smtClean="0"/>
              <a:t>It can be useful, particularly on a longer course for participants to have this as a handout for reference during a session.</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32</a:t>
            </a:fld>
            <a:endParaRPr lang="nl-BE"/>
          </a:p>
        </p:txBody>
      </p:sp>
    </p:spTree>
    <p:extLst>
      <p:ext uri="{BB962C8B-B14F-4D97-AF65-F5344CB8AC3E}">
        <p14:creationId xmlns:p14="http://schemas.microsoft.com/office/powerpoint/2010/main" val="171604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6</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a:t>
            </a:r>
            <a:r>
              <a:rPr lang="en-US" baseline="0" dirty="0" smtClean="0"/>
              <a:t> for information for the facilitator to be shared with participants as appropriate.</a:t>
            </a:r>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7</a:t>
            </a:fld>
            <a:endParaRPr lang="nl-BE"/>
          </a:p>
        </p:txBody>
      </p:sp>
    </p:spTree>
    <p:extLst>
      <p:ext uri="{BB962C8B-B14F-4D97-AF65-F5344CB8AC3E}">
        <p14:creationId xmlns:p14="http://schemas.microsoft.com/office/powerpoint/2010/main" val="1539780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95098B-2C0E-4FC7-88C8-090D3FA4200A}" type="slidenum">
              <a:rPr lang="nl-BE" smtClean="0"/>
              <a:t>8</a:t>
            </a:fld>
            <a:endParaRPr lang="nl-BE"/>
          </a:p>
        </p:txBody>
      </p:sp>
    </p:spTree>
    <p:extLst>
      <p:ext uri="{BB962C8B-B14F-4D97-AF65-F5344CB8AC3E}">
        <p14:creationId xmlns:p14="http://schemas.microsoft.com/office/powerpoint/2010/main" val="2153283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95098B-2C0E-4FC7-88C8-090D3FA4200A}" type="slidenum">
              <a:rPr lang="nl-BE" smtClean="0"/>
              <a:t>9</a:t>
            </a:fld>
            <a:endParaRPr lang="nl-BE"/>
          </a:p>
        </p:txBody>
      </p:sp>
    </p:spTree>
    <p:extLst>
      <p:ext uri="{BB962C8B-B14F-4D97-AF65-F5344CB8AC3E}">
        <p14:creationId xmlns:p14="http://schemas.microsoft.com/office/powerpoint/2010/main" val="358831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a:buChar char="•"/>
            </a:pPr>
            <a:endParaRPr lang="nl-BE" dirty="0"/>
          </a:p>
        </p:txBody>
      </p:sp>
      <p:sp>
        <p:nvSpPr>
          <p:cNvPr id="4" name="Tijdelijke aanduiding voor dianummer 3"/>
          <p:cNvSpPr>
            <a:spLocks noGrp="1"/>
          </p:cNvSpPr>
          <p:nvPr>
            <p:ph type="sldNum" sz="quarter" idx="10"/>
          </p:nvPr>
        </p:nvSpPr>
        <p:spPr/>
        <p:txBody>
          <a:bodyPr/>
          <a:lstStyle/>
          <a:p>
            <a:fld id="{D195098B-2C0E-4FC7-88C8-090D3FA4200A}" type="slidenum">
              <a:rPr lang="nl-BE" smtClean="0"/>
              <a:t>10</a:t>
            </a:fld>
            <a:endParaRPr lang="nl-BE" dirty="0"/>
          </a:p>
        </p:txBody>
      </p:sp>
    </p:spTree>
    <p:extLst>
      <p:ext uri="{BB962C8B-B14F-4D97-AF65-F5344CB8AC3E}">
        <p14:creationId xmlns:p14="http://schemas.microsoft.com/office/powerpoint/2010/main" val="259210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440171"/>
          </a:xfrm>
        </p:spPr>
        <p:txBody>
          <a:bodyPr/>
          <a:lstStyle/>
          <a:p>
            <a:endParaRPr lang="en-GB" sz="1100" b="0" kern="1200" baseline="0" dirty="0" smtClean="0">
              <a:solidFill>
                <a:schemeClr val="tx1"/>
              </a:solidFill>
              <a:effectLst/>
            </a:endParaRPr>
          </a:p>
        </p:txBody>
      </p:sp>
      <p:sp>
        <p:nvSpPr>
          <p:cNvPr id="4" name="Slide Number Placeholder 3"/>
          <p:cNvSpPr>
            <a:spLocks noGrp="1"/>
          </p:cNvSpPr>
          <p:nvPr>
            <p:ph type="sldNum" sz="quarter" idx="10"/>
          </p:nvPr>
        </p:nvSpPr>
        <p:spPr/>
        <p:txBody>
          <a:bodyPr/>
          <a:lstStyle/>
          <a:p>
            <a:fld id="{D195098B-2C0E-4FC7-88C8-090D3FA4200A}" type="slidenum">
              <a:rPr lang="nl-BE" smtClean="0"/>
              <a:t>11</a:t>
            </a:fld>
            <a:endParaRPr lang="nl-BE"/>
          </a:p>
        </p:txBody>
      </p:sp>
    </p:spTree>
    <p:extLst>
      <p:ext uri="{BB962C8B-B14F-4D97-AF65-F5344CB8AC3E}">
        <p14:creationId xmlns:p14="http://schemas.microsoft.com/office/powerpoint/2010/main" val="3757489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D195098B-2C0E-4FC7-88C8-090D3FA4200A}" type="slidenum">
              <a:rPr lang="nl-BE" smtClean="0"/>
              <a:t>12</a:t>
            </a:fld>
            <a:endParaRPr lang="nl-BE"/>
          </a:p>
        </p:txBody>
      </p:sp>
    </p:spTree>
    <p:extLst>
      <p:ext uri="{BB962C8B-B14F-4D97-AF65-F5344CB8AC3E}">
        <p14:creationId xmlns:p14="http://schemas.microsoft.com/office/powerpoint/2010/main" val="4026496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08382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0789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8439594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648630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dirty="0"/>
          </a:p>
        </p:txBody>
      </p:sp>
      <p:sp>
        <p:nvSpPr>
          <p:cNvPr id="11" name="Slide Number Placeholder 5"/>
          <p:cNvSpPr>
            <a:spLocks noGrp="1"/>
          </p:cNvSpPr>
          <p:nvPr>
            <p:ph type="sldNum" sz="quarter" idx="4"/>
          </p:nvPr>
        </p:nvSpPr>
        <p:spPr>
          <a:xfrm>
            <a:off x="8100392" y="6356350"/>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354"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450872"/>
      </p:ext>
    </p:extLst>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92097926"/>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065091"/>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56490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13067689"/>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54819427"/>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9" name="Slide Number Placeholder 8"/>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58257037"/>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5" name="Slide Number Placeholder 4"/>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202741972"/>
      </p:ext>
    </p:extLst>
  </p:cSld>
  <p:clrMapOvr>
    <a:masterClrMapping/>
  </p:clrMapOvr>
  <p:timing>
    <p:tnLst>
      <p:par>
        <p:cTn xmlns:p14="http://schemas.microsoft.com/office/powerpoint/2010/mai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046485682"/>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D16B08-A473-4945-B721-D8119ED832AE}" type="datetimeFigureOut">
              <a:rPr lang="en-GB" smtClean="0"/>
              <a:t>22/10/17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400694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3464981609"/>
      </p:ext>
    </p:extLst>
  </p:cSld>
  <p:clrMapOvr>
    <a:masterClrMapping/>
  </p:clrMapOvr>
  <p:timing>
    <p:tnLst>
      <p:par>
        <p:cTn xmlns:p14="http://schemas.microsoft.com/office/powerpoint/2010/mai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2703951161"/>
      </p:ext>
    </p:extLst>
  </p:cSld>
  <p:clrMapOvr>
    <a:masterClrMapping/>
  </p:clrMapOvr>
  <p:timing>
    <p:tnLst>
      <p:par>
        <p:cTn xmlns:p14="http://schemas.microsoft.com/office/powerpoint/2010/mai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78369908"/>
      </p:ext>
    </p:extLst>
  </p:cSld>
  <p:clrMapOvr>
    <a:masterClrMapping/>
  </p:clrMapOvr>
  <p:timing>
    <p:tnLst>
      <p:par>
        <p:cTn xmlns:p14="http://schemas.microsoft.com/office/powerpoint/2010/mai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Slide Number Placeholder 5"/>
          <p:cNvSpPr>
            <a:spLocks noGrp="1"/>
          </p:cNvSpPr>
          <p:nvPr>
            <p:ph type="sldNum" sz="quarter" idx="12"/>
          </p:nvPr>
        </p:nvSpPr>
        <p:spPr/>
        <p:txBody>
          <a:body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spTree>
    <p:extLst>
      <p:ext uri="{BB962C8B-B14F-4D97-AF65-F5344CB8AC3E}">
        <p14:creationId xmlns:p14="http://schemas.microsoft.com/office/powerpoint/2010/main" val="147569858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099106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2D16B08-A473-4945-B721-D8119ED832AE}" type="datetimeFigureOut">
              <a:rPr lang="en-GB" smtClean="0"/>
              <a:t>22/10/17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1202617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2D16B08-A473-4945-B721-D8119ED832AE}" type="datetimeFigureOut">
              <a:rPr lang="en-GB" smtClean="0"/>
              <a:t>22/10/17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2393742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D16B08-A473-4945-B721-D8119ED832AE}" type="datetimeFigureOut">
              <a:rPr lang="en-GB" smtClean="0"/>
              <a:t>22/10/17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4062942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515148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D16B08-A473-4945-B721-D8119ED832AE}" type="datetimeFigureOut">
              <a:rPr lang="en-GB" smtClean="0"/>
              <a:t>22/10/17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0E330B0-1B19-4EA5-9236-D5D55E5F4853}" type="slidenum">
              <a:rPr lang="en-GB" smtClean="0"/>
              <a:t>‹nr.›</a:t>
            </a:fld>
            <a:endParaRPr lang="en-GB"/>
          </a:p>
        </p:txBody>
      </p:sp>
    </p:spTree>
    <p:extLst>
      <p:ext uri="{BB962C8B-B14F-4D97-AF65-F5344CB8AC3E}">
        <p14:creationId xmlns:p14="http://schemas.microsoft.com/office/powerpoint/2010/main" val="35349019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vmlDrawing" Target="../drawings/vmlDrawing1.vml"/><Relationship Id="rId14" Type="http://schemas.openxmlformats.org/officeDocument/2006/relationships/oleObject" Target="../embeddings/oleObject1.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vmlDrawing" Target="../drawings/vmlDrawing2.vml"/><Relationship Id="rId14" Type="http://schemas.openxmlformats.org/officeDocument/2006/relationships/oleObject" Target="../embeddings/oleObject2.bin"/><Relationship Id="rId15" Type="http://schemas.openxmlformats.org/officeDocument/2006/relationships/image" Target="../media/image1.emf"/><Relationship Id="rId16" Type="http://schemas.openxmlformats.org/officeDocument/2006/relationships/image" Target="../media/image2.jpeg"/><Relationship Id="rId17" Type="http://schemas.openxmlformats.org/officeDocument/2006/relationships/image" Target="../media/image3.png"/><Relationship Id="rId18" Type="http://schemas.openxmlformats.org/officeDocument/2006/relationships/image" Target="../media/image4.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D16B08-A473-4945-B721-D8119ED832AE}" type="datetimeFigureOut">
              <a:rPr lang="en-GB" smtClean="0"/>
              <a:t>22/10/17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spTree>
    <p:extLst>
      <p:ext uri="{BB962C8B-B14F-4D97-AF65-F5344CB8AC3E}">
        <p14:creationId xmlns:p14="http://schemas.microsoft.com/office/powerpoint/2010/main" val="37413883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1311"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t>‹nr.›</a:t>
            </a:fld>
            <a:endParaRPr lang="en-GB"/>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91880" y="274638"/>
            <a:ext cx="5194920" cy="1282154"/>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844825"/>
            <a:ext cx="8219256" cy="403244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a:solidFill>
                <a:prstClr val="black"/>
              </a:solidFill>
              <a:latin typeface="Cambria"/>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744050307"/>
              </p:ext>
            </p:extLst>
          </p:nvPr>
        </p:nvGraphicFramePr>
        <p:xfrm>
          <a:off x="0" y="0"/>
          <a:ext cx="3338650" cy="1844824"/>
        </p:xfrm>
        <a:graphic>
          <a:graphicData uri="http://schemas.openxmlformats.org/presentationml/2006/ole">
            <mc:AlternateContent xmlns:mc="http://schemas.openxmlformats.org/markup-compatibility/2006">
              <mc:Choice xmlns:v="urn:schemas-microsoft-com:vml" Requires="v">
                <p:oleObj spid="_x0000_s4099" name="Acrobat Document" r:id="rId14" imgW="5398560" imgH="3594960" progId="AcroExch.Document.11">
                  <p:embed/>
                </p:oleObj>
              </mc:Choice>
              <mc:Fallback>
                <p:oleObj name="Acrobat Document" r:id="rId14" imgW="5398560" imgH="3594960" progId="AcroExch.Document.11">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3338650" cy="1844824"/>
                      </a:xfrm>
                      <a:prstGeom prst="rect">
                        <a:avLst/>
                      </a:prstGeom>
                      <a:noFill/>
                    </p:spPr>
                  </p:pic>
                </p:oleObj>
              </mc:Fallback>
            </mc:AlternateContent>
          </a:graphicData>
        </a:graphic>
      </p:graphicFrame>
      <p:pic>
        <p:nvPicPr>
          <p:cNvPr id="1028" name="Picture 4"/>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95536" y="6093296"/>
            <a:ext cx="2269406" cy="648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705502" y="6132673"/>
            <a:ext cx="576064" cy="5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4"/>
          </p:nvPr>
        </p:nvSpPr>
        <p:spPr>
          <a:xfrm>
            <a:off x="8100392" y="6234769"/>
            <a:ext cx="586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30B0-1B19-4EA5-9236-D5D55E5F4853}" type="slidenum">
              <a:rPr lang="en-GB" smtClean="0">
                <a:solidFill>
                  <a:prstClr val="black">
                    <a:tint val="75000"/>
                  </a:prstClr>
                </a:solidFill>
                <a:latin typeface="Cambria"/>
              </a:rPr>
              <a:pPr/>
              <a:t>‹nr.›</a:t>
            </a:fld>
            <a:endParaRPr lang="en-GB">
              <a:solidFill>
                <a:prstClr val="black">
                  <a:tint val="75000"/>
                </a:prstClr>
              </a:solidFill>
              <a:latin typeface="Cambria"/>
            </a:endParaRPr>
          </a:p>
        </p:txBody>
      </p:sp>
      <p:pic>
        <p:nvPicPr>
          <p:cNvPr id="1037" name="Picture 13" descr="C:\Users\fani\Desktop\Disclaimer.jp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08375" y="6148988"/>
            <a:ext cx="4632951" cy="536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8495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tif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hyperlink" Target="http://www.creative-little-scientists.e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hyperlink" Target="http://www.creative-little-scientists.eu/" TargetMode="External"/><Relationship Id="rId4" Type="http://schemas.openxmlformats.org/officeDocument/2006/relationships/hyperlink" Target="http://www.ceys-project.eu/" TargetMode="External"/><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3.bin"/><Relationship Id="rId5" Type="http://schemas.openxmlformats.org/officeDocument/2006/relationships/package" Target="../embeddings/Microsoft_Word-document1.docx"/><Relationship Id="rId6"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hyperlink" Target="http://www.ceys-project.eu/" TargetMode="External"/><Relationship Id="rId4" Type="http://schemas.openxmlformats.org/officeDocument/2006/relationships/image" Target="../media/image14.emf"/><Relationship Id="rId5" Type="http://schemas.openxmlformats.org/officeDocument/2006/relationships/image" Target="../media/image15.png"/><Relationship Id="rId1" Type="http://schemas.openxmlformats.org/officeDocument/2006/relationships/slideLayout" Target="../slideLayouts/slideLayout25.xml"/><Relationship Id="rId2" Type="http://schemas.openxmlformats.org/officeDocument/2006/relationships/hyperlink" Target="http://creativecommons.org/licenses/by-nc-nd/4.0/"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nl-BE" sz="4000" b="1" dirty="0" smtClean="0">
              <a:solidFill>
                <a:srgbClr val="FF0000"/>
              </a:solidFill>
              <a:latin typeface="+mj-lt"/>
            </a:endParaRPr>
          </a:p>
          <a:p>
            <a:pPr marL="0" indent="0" algn="ctr">
              <a:buNone/>
            </a:pPr>
            <a:r>
              <a:rPr lang="nl-BE" sz="4400" b="1" dirty="0" smtClean="0">
                <a:solidFill>
                  <a:srgbClr val="FF0000"/>
                </a:solidFill>
                <a:latin typeface="+mj-lt"/>
              </a:rPr>
              <a:t>Module </a:t>
            </a:r>
            <a:r>
              <a:rPr lang="nl-BE" sz="4400" b="1" dirty="0">
                <a:solidFill>
                  <a:srgbClr val="FF0000"/>
                </a:solidFill>
                <a:latin typeface="+mj-lt"/>
              </a:rPr>
              <a:t>9</a:t>
            </a:r>
            <a:br>
              <a:rPr lang="nl-BE" sz="4400" b="1" dirty="0">
                <a:solidFill>
                  <a:srgbClr val="FF0000"/>
                </a:solidFill>
                <a:latin typeface="+mj-lt"/>
              </a:rPr>
            </a:br>
            <a:r>
              <a:rPr lang="nl-BE" sz="1800" b="1" dirty="0">
                <a:solidFill>
                  <a:srgbClr val="FF0000"/>
                </a:solidFill>
                <a:latin typeface="+mj-lt"/>
              </a:rPr>
              <a:t/>
            </a:r>
            <a:br>
              <a:rPr lang="nl-BE" sz="1800" b="1" dirty="0">
                <a:solidFill>
                  <a:srgbClr val="FF0000"/>
                </a:solidFill>
                <a:latin typeface="+mj-lt"/>
              </a:rPr>
            </a:br>
            <a:r>
              <a:rPr lang="nl-BE" sz="4000" b="1" dirty="0" smtClean="0">
                <a:solidFill>
                  <a:srgbClr val="FF0000"/>
                </a:solidFill>
                <a:latin typeface="+mj-lt"/>
              </a:rPr>
              <a:t>De rol van de leerkracht</a:t>
            </a:r>
            <a:endParaRPr lang="el-GR" sz="4000" dirty="0">
              <a:latin typeface="+mj-lt"/>
            </a:endParaRPr>
          </a:p>
        </p:txBody>
      </p:sp>
    </p:spTree>
    <p:extLst>
      <p:ext uri="{BB962C8B-B14F-4D97-AF65-F5344CB8AC3E}">
        <p14:creationId xmlns:p14="http://schemas.microsoft.com/office/powerpoint/2010/main" val="2206309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426170"/>
          </a:xfrm>
        </p:spPr>
        <p:txBody>
          <a:bodyPr>
            <a:noAutofit/>
          </a:bodyPr>
          <a:lstStyle/>
          <a:p>
            <a:r>
              <a:rPr lang="nl-BE" sz="2800" b="1" smtClean="0">
                <a:solidFill>
                  <a:srgbClr val="00B050"/>
                </a:solidFill>
              </a:rPr>
              <a:t>Motivering voor deze module</a:t>
            </a:r>
            <a:br>
              <a:rPr lang="nl-BE" sz="2800" b="1" smtClean="0">
                <a:solidFill>
                  <a:srgbClr val="00B050"/>
                </a:solidFill>
              </a:rPr>
            </a:br>
            <a:r>
              <a:rPr lang="nl-BE" sz="2400" b="1" i="1" smtClean="0">
                <a:solidFill>
                  <a:srgbClr val="23B671"/>
                </a:solidFill>
              </a:rPr>
              <a:t>Waarom is de ondersteuning door de leerkracht belangrijk?</a:t>
            </a:r>
            <a:endParaRPr lang="nl-BE" sz="2400" b="1">
              <a:solidFill>
                <a:srgbClr val="00B050"/>
              </a:solidFill>
            </a:endParaRPr>
          </a:p>
        </p:txBody>
      </p:sp>
      <p:sp>
        <p:nvSpPr>
          <p:cNvPr id="3" name="Tijdelijke aanduiding voor inhoud 2"/>
          <p:cNvSpPr>
            <a:spLocks noGrp="1"/>
          </p:cNvSpPr>
          <p:nvPr>
            <p:ph idx="1"/>
          </p:nvPr>
        </p:nvSpPr>
        <p:spPr>
          <a:xfrm>
            <a:off x="539552" y="1700808"/>
            <a:ext cx="7886700" cy="4351338"/>
          </a:xfrm>
        </p:spPr>
        <p:txBody>
          <a:bodyPr>
            <a:noAutofit/>
          </a:bodyPr>
          <a:lstStyle/>
          <a:p>
            <a:pPr marL="177800" lvl="0" indent="-177800"/>
            <a:r>
              <a:rPr lang="nl-BE" sz="1800" dirty="0" smtClean="0">
                <a:latin typeface="+mj-lt"/>
              </a:rPr>
              <a:t>Het bevordert de onafhankelijkheid van kinderen als onderzoekers en probleemoplossers, hun creativiteit als kansendenkers, evenals hun conceptuele kennis en meta-cognitieve strategieën.</a:t>
            </a:r>
          </a:p>
          <a:p>
            <a:pPr marL="177800" lvl="0" indent="-177800"/>
            <a:r>
              <a:rPr lang="nl-BE" sz="1800" dirty="0" smtClean="0">
                <a:latin typeface="+mj-lt"/>
              </a:rPr>
              <a:t>Het biedt kinderen gedeelde, zinvolle, fysieke ervaringen en kansen om hun eigen vragen en ideeën over wetenschappelijk begrippen te ontwikkelen.</a:t>
            </a:r>
          </a:p>
          <a:p>
            <a:pPr marL="177800" lvl="0" indent="-177800"/>
            <a:r>
              <a:rPr lang="nl-BE" sz="1800" dirty="0" smtClean="0">
                <a:latin typeface="+mj-lt"/>
              </a:rPr>
              <a:t>Het weerspiegelt het belang van leerkrachten die bij het leren tussenkomen om zo aan de diverse behoeften van kinderen te voldoen.</a:t>
            </a:r>
          </a:p>
          <a:p>
            <a:pPr marL="177800" lvl="0" indent="-177800"/>
            <a:r>
              <a:rPr lang="nl-BE" sz="1800" dirty="0" smtClean="0">
                <a:latin typeface="+mj-lt"/>
              </a:rPr>
              <a:t>Het speelt een fundamentele rol bij het koppelen van alledaagse concepten die worden verkregen bij een speelse interactie en de meer formele wetenschappelijke concepten.</a:t>
            </a:r>
          </a:p>
          <a:p>
            <a:pPr marL="177800" lvl="0" indent="-177800"/>
            <a:r>
              <a:rPr lang="nl-BE" sz="1800" dirty="0" smtClean="0">
                <a:latin typeface="+mj-lt"/>
              </a:rPr>
              <a:t>Leerkrachten die prioriteit geven aan het stoppen, observeren, luisteren en opmerken van de betrokkenheid van de kinderen, ondersteunen het eigenaarschap en de besluitvorming van kinderen. Ze maken daarbij gebruik van tijd en ruimte om de kans te geven om te verkennen en te experimenteren.</a:t>
            </a:r>
          </a:p>
        </p:txBody>
      </p:sp>
    </p:spTree>
    <p:extLst>
      <p:ext uri="{BB962C8B-B14F-4D97-AF65-F5344CB8AC3E}">
        <p14:creationId xmlns:p14="http://schemas.microsoft.com/office/powerpoint/2010/main" val="20293558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b="1" dirty="0" smtClean="0">
                <a:solidFill>
                  <a:srgbClr val="00B050"/>
                </a:solidFill>
              </a:rPr>
              <a:t>Module overzicht</a:t>
            </a:r>
            <a:endParaRPr lang="nl-BE" b="1" dirty="0">
              <a:solidFill>
                <a:srgbClr val="00B050"/>
              </a:solidFill>
            </a:endParaRPr>
          </a:p>
        </p:txBody>
      </p:sp>
      <p:sp>
        <p:nvSpPr>
          <p:cNvPr id="3" name="Tijdelijke aanduiding voor inhoud 2"/>
          <p:cNvSpPr>
            <a:spLocks noGrp="1"/>
          </p:cNvSpPr>
          <p:nvPr>
            <p:ph idx="1"/>
          </p:nvPr>
        </p:nvSpPr>
        <p:spPr/>
        <p:txBody>
          <a:bodyPr>
            <a:normAutofit fontScale="77500" lnSpcReduction="20000"/>
          </a:bodyPr>
          <a:lstStyle/>
          <a:p>
            <a:pPr>
              <a:lnSpc>
                <a:spcPct val="120000"/>
              </a:lnSpc>
            </a:pPr>
            <a:r>
              <a:rPr lang="nl-BE" dirty="0" smtClean="0">
                <a:latin typeface="+mj-lt"/>
              </a:rPr>
              <a:t>Delen van </a:t>
            </a:r>
            <a:r>
              <a:rPr lang="nl-BE" dirty="0">
                <a:latin typeface="+mj-lt"/>
              </a:rPr>
              <a:t>ervaringen </a:t>
            </a:r>
            <a:r>
              <a:rPr lang="nl-BE" dirty="0" smtClean="0">
                <a:latin typeface="+mj-lt"/>
              </a:rPr>
              <a:t>over de rollen </a:t>
            </a:r>
            <a:r>
              <a:rPr lang="nl-BE" dirty="0">
                <a:latin typeface="+mj-lt"/>
              </a:rPr>
              <a:t>die je als </a:t>
            </a:r>
            <a:r>
              <a:rPr lang="nl-BE" dirty="0" smtClean="0">
                <a:latin typeface="+mj-lt"/>
              </a:rPr>
              <a:t>leerkracht aanneemt </a:t>
            </a:r>
            <a:r>
              <a:rPr lang="nl-BE" dirty="0">
                <a:latin typeface="+mj-lt"/>
              </a:rPr>
              <a:t>(succesvolle voorbeelden en uitdagingen).</a:t>
            </a:r>
          </a:p>
          <a:p>
            <a:pPr>
              <a:lnSpc>
                <a:spcPct val="120000"/>
              </a:lnSpc>
            </a:pPr>
            <a:r>
              <a:rPr lang="nl-BE" dirty="0">
                <a:latin typeface="+mj-lt"/>
              </a:rPr>
              <a:t>Discussie van voorbeelden </a:t>
            </a:r>
            <a:r>
              <a:rPr lang="nl-BE" dirty="0" smtClean="0">
                <a:latin typeface="+mj-lt"/>
              </a:rPr>
              <a:t>uit de klaspraktijk </a:t>
            </a:r>
            <a:r>
              <a:rPr lang="nl-BE" dirty="0">
                <a:latin typeface="+mj-lt"/>
              </a:rPr>
              <a:t>- het niveau van het </a:t>
            </a:r>
            <a:r>
              <a:rPr lang="nl-BE" dirty="0" smtClean="0">
                <a:latin typeface="+mj-lt"/>
              </a:rPr>
              <a:t>eigenaarschap van </a:t>
            </a:r>
            <a:r>
              <a:rPr lang="nl-BE" dirty="0">
                <a:latin typeface="+mj-lt"/>
              </a:rPr>
              <a:t>kinderen </a:t>
            </a:r>
            <a:r>
              <a:rPr lang="nl-BE" dirty="0" smtClean="0">
                <a:latin typeface="+mj-lt"/>
              </a:rPr>
              <a:t>bij het leren </a:t>
            </a:r>
            <a:r>
              <a:rPr lang="nl-BE" dirty="0">
                <a:latin typeface="+mj-lt"/>
              </a:rPr>
              <a:t>en de rol van de </a:t>
            </a:r>
            <a:r>
              <a:rPr lang="nl-BE" dirty="0" smtClean="0">
                <a:latin typeface="+mj-lt"/>
              </a:rPr>
              <a:t>leerkracht.</a:t>
            </a:r>
            <a:endParaRPr lang="nl-BE" dirty="0">
              <a:latin typeface="+mj-lt"/>
            </a:endParaRPr>
          </a:p>
          <a:p>
            <a:pPr>
              <a:lnSpc>
                <a:spcPct val="120000"/>
              </a:lnSpc>
            </a:pPr>
            <a:r>
              <a:rPr lang="nl-BE" dirty="0" smtClean="0">
                <a:latin typeface="+mj-lt"/>
              </a:rPr>
              <a:t>Gevolgen voor </a:t>
            </a:r>
            <a:r>
              <a:rPr lang="nl-BE" dirty="0">
                <a:latin typeface="+mj-lt"/>
              </a:rPr>
              <a:t>de planning van leeractiviteiten in termen van leeromgeving en </a:t>
            </a:r>
            <a:r>
              <a:rPr lang="nl-BE" dirty="0" smtClean="0">
                <a:latin typeface="+mj-lt"/>
              </a:rPr>
              <a:t>de gevarieerde </a:t>
            </a:r>
            <a:r>
              <a:rPr lang="nl-BE" dirty="0">
                <a:latin typeface="+mj-lt"/>
              </a:rPr>
              <a:t>rollen van de </a:t>
            </a:r>
            <a:r>
              <a:rPr lang="nl-BE" dirty="0" smtClean="0">
                <a:latin typeface="+mj-lt"/>
              </a:rPr>
              <a:t>leerkracht.</a:t>
            </a:r>
            <a:endParaRPr lang="nl-BE" dirty="0">
              <a:latin typeface="+mj-lt"/>
            </a:endParaRPr>
          </a:p>
          <a:p>
            <a:pPr>
              <a:lnSpc>
                <a:spcPct val="120000"/>
              </a:lnSpc>
            </a:pPr>
            <a:r>
              <a:rPr lang="nl-BE" dirty="0">
                <a:latin typeface="+mj-lt"/>
              </a:rPr>
              <a:t>Reflecties op de module</a:t>
            </a:r>
            <a:r>
              <a:rPr lang="nl-BE" dirty="0" smtClean="0">
                <a:latin typeface="+mj-lt"/>
              </a:rPr>
              <a:t>.</a:t>
            </a:r>
          </a:p>
        </p:txBody>
      </p:sp>
    </p:spTree>
    <p:extLst>
      <p:ext uri="{BB962C8B-B14F-4D97-AF65-F5344CB8AC3E}">
        <p14:creationId xmlns:p14="http://schemas.microsoft.com/office/powerpoint/2010/main" val="50285050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2800" b="1" dirty="0" smtClean="0">
                <a:solidFill>
                  <a:srgbClr val="00B050"/>
                </a:solidFill>
              </a:rPr>
              <a:t>Delen van ervaringen van de verschillende rollen (als leerkrachten)</a:t>
            </a:r>
            <a:endParaRPr lang="nl-BE" sz="2800" b="1" dirty="0">
              <a:solidFill>
                <a:srgbClr val="00B050"/>
              </a:solidFill>
            </a:endParaRPr>
          </a:p>
        </p:txBody>
      </p:sp>
      <p:sp>
        <p:nvSpPr>
          <p:cNvPr id="3" name="Content Placeholder 2"/>
          <p:cNvSpPr>
            <a:spLocks noGrp="1"/>
          </p:cNvSpPr>
          <p:nvPr>
            <p:ph idx="1"/>
          </p:nvPr>
        </p:nvSpPr>
        <p:spPr>
          <a:xfrm>
            <a:off x="628650" y="1708394"/>
            <a:ext cx="7886700" cy="4351338"/>
          </a:xfrm>
        </p:spPr>
        <p:txBody>
          <a:bodyPr>
            <a:noAutofit/>
          </a:bodyPr>
          <a:lstStyle/>
          <a:p>
            <a:pPr marL="0" indent="0">
              <a:spcBef>
                <a:spcPts val="0"/>
              </a:spcBef>
              <a:buNone/>
            </a:pPr>
            <a:r>
              <a:rPr lang="nl-BE" sz="1800" dirty="0" smtClean="0">
                <a:latin typeface="+mj-lt"/>
              </a:rPr>
              <a:t>Werk in groepjes van 4/5</a:t>
            </a:r>
          </a:p>
          <a:p>
            <a:pPr>
              <a:spcBef>
                <a:spcPts val="0"/>
              </a:spcBef>
            </a:pPr>
            <a:r>
              <a:rPr lang="nl-BE" sz="1800" dirty="0" smtClean="0">
                <a:solidFill>
                  <a:srgbClr val="00B050"/>
                </a:solidFill>
                <a:latin typeface="+mj-lt"/>
              </a:rPr>
              <a:t>Wat zijn de verschillende rollen die je bij het onderwijzen van wetenschap aanneemt om onderzoek en creativiteit te stimuleren? Geef enkele voorbeelden.</a:t>
            </a:r>
          </a:p>
          <a:p>
            <a:pPr>
              <a:spcBef>
                <a:spcPts val="0"/>
              </a:spcBef>
            </a:pPr>
            <a:r>
              <a:rPr lang="nl-BE" sz="1800" dirty="0" smtClean="0">
                <a:solidFill>
                  <a:srgbClr val="00B050"/>
                </a:solidFill>
                <a:latin typeface="+mj-lt"/>
              </a:rPr>
              <a:t>Zijn er voorbeelden waarbij jouw keuze van een bepaalde rol niet succesvol was? Wat waren die? Geef enkele voorbeelden</a:t>
            </a:r>
          </a:p>
          <a:p>
            <a:pPr marL="0" indent="0">
              <a:spcBef>
                <a:spcPts val="0"/>
              </a:spcBef>
              <a:buNone/>
            </a:pPr>
            <a:endParaRPr lang="nl-BE" sz="1800" dirty="0" smtClean="0">
              <a:solidFill>
                <a:srgbClr val="198E57"/>
              </a:solidFill>
              <a:latin typeface="+mj-lt"/>
            </a:endParaRPr>
          </a:p>
          <a:p>
            <a:pPr marL="514350" indent="-514350">
              <a:spcBef>
                <a:spcPts val="0"/>
              </a:spcBef>
              <a:buFont typeface="+mj-lt"/>
              <a:buAutoNum type="arabicPeriod"/>
            </a:pPr>
            <a:r>
              <a:rPr lang="nl-BE" sz="1800" b="1" dirty="0" smtClean="0">
                <a:latin typeface="+mj-lt"/>
              </a:rPr>
              <a:t>Individueel </a:t>
            </a:r>
            <a:r>
              <a:rPr lang="nl-BE" sz="1800" dirty="0" smtClean="0">
                <a:latin typeface="+mj-lt"/>
              </a:rPr>
              <a:t>– Noteer enkele antwoorden op de vragen op verschillende post-its en plaats ze op het vel papier op tafel. </a:t>
            </a:r>
          </a:p>
          <a:p>
            <a:pPr marL="514350" indent="-514350">
              <a:spcBef>
                <a:spcPts val="0"/>
              </a:spcBef>
              <a:buFont typeface="+mj-lt"/>
              <a:buAutoNum type="arabicPeriod"/>
            </a:pPr>
            <a:r>
              <a:rPr lang="nl-BE" sz="1800" b="1" dirty="0" smtClean="0">
                <a:latin typeface="+mj-lt"/>
              </a:rPr>
              <a:t>In groepjes </a:t>
            </a:r>
            <a:r>
              <a:rPr lang="nl-BE" sz="1800" dirty="0" smtClean="0">
                <a:latin typeface="+mj-lt"/>
              </a:rPr>
              <a:t>– Kan je deze groeperen – Zijn er gemeenschappelijke thema’s? Verschillen? </a:t>
            </a:r>
          </a:p>
          <a:p>
            <a:pPr marL="514350" indent="-514350">
              <a:spcBef>
                <a:spcPts val="0"/>
              </a:spcBef>
              <a:buFont typeface="+mj-lt"/>
              <a:buAutoNum type="arabicPeriod"/>
            </a:pPr>
            <a:r>
              <a:rPr lang="nl-BE" sz="1800" b="1" dirty="0" smtClean="0">
                <a:latin typeface="+mj-lt"/>
              </a:rPr>
              <a:t>Feedback</a:t>
            </a:r>
            <a:r>
              <a:rPr lang="nl-BE" sz="1800" dirty="0" smtClean="0">
                <a:latin typeface="+mj-lt"/>
              </a:rPr>
              <a:t> met de volledige groep.</a:t>
            </a:r>
          </a:p>
          <a:p>
            <a:pPr marL="0" indent="0">
              <a:spcBef>
                <a:spcPts val="0"/>
              </a:spcBef>
              <a:buNone/>
            </a:pPr>
            <a:endParaRPr lang="nl-BE" sz="1800" dirty="0" smtClean="0">
              <a:solidFill>
                <a:srgbClr val="FF0000"/>
              </a:solidFill>
              <a:latin typeface="+mj-lt"/>
            </a:endParaRPr>
          </a:p>
          <a:p>
            <a:pPr marL="0" indent="0">
              <a:spcBef>
                <a:spcPts val="0"/>
              </a:spcBef>
              <a:buNone/>
            </a:pPr>
            <a:r>
              <a:rPr lang="nl-BE" sz="1800" dirty="0" smtClean="0">
                <a:solidFill>
                  <a:srgbClr val="00B050"/>
                </a:solidFill>
                <a:latin typeface="+mj-lt"/>
              </a:rPr>
              <a:t>Op welke manieren ondersteunen jouw verschillende rollen de onderzoekende houding en creatieve aanleg?</a:t>
            </a:r>
          </a:p>
        </p:txBody>
      </p:sp>
    </p:spTree>
    <p:extLst>
      <p:ext uri="{BB962C8B-B14F-4D97-AF65-F5344CB8AC3E}">
        <p14:creationId xmlns:p14="http://schemas.microsoft.com/office/powerpoint/2010/main" val="412763987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sz="2800" b="1" smtClean="0">
                <a:solidFill>
                  <a:srgbClr val="00B050"/>
                </a:solidFill>
              </a:rPr>
              <a:t>Delen van ervaringen van de verschillende rollen (als leerkrachten) SAMENVATTING</a:t>
            </a:r>
            <a:endParaRPr lang="nl-BE" sz="280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42528090"/>
              </p:ext>
            </p:extLst>
          </p:nvPr>
        </p:nvGraphicFramePr>
        <p:xfrm>
          <a:off x="457200" y="1844675"/>
          <a:ext cx="8218488" cy="3474719"/>
        </p:xfrm>
        <a:graphic>
          <a:graphicData uri="http://schemas.openxmlformats.org/drawingml/2006/table">
            <a:tbl>
              <a:tblPr firstRow="1" bandRow="1">
                <a:tableStyleId>{5C22544A-7EE6-4342-B048-85BDC9FD1C3A}</a:tableStyleId>
              </a:tblPr>
              <a:tblGrid>
                <a:gridCol w="2739496"/>
                <a:gridCol w="2739496"/>
                <a:gridCol w="2739496"/>
              </a:tblGrid>
              <a:tr h="370840">
                <a:tc>
                  <a:txBody>
                    <a:bodyPr/>
                    <a:lstStyle/>
                    <a:p>
                      <a:pPr algn="ctr"/>
                      <a:r>
                        <a:rPr lang="nl-BE" noProof="0" smtClean="0">
                          <a:latin typeface="+mj-lt"/>
                        </a:rPr>
                        <a:t>VERSCHILLENDE</a:t>
                      </a:r>
                      <a:r>
                        <a:rPr lang="nl-BE" baseline="0" noProof="0" smtClean="0">
                          <a:latin typeface="+mj-lt"/>
                        </a:rPr>
                        <a:t> ROLLEN</a:t>
                      </a:r>
                      <a:endParaRPr lang="nl-BE" noProof="0" smtClean="0">
                        <a:latin typeface="+mj-lt"/>
                      </a:endParaRPr>
                    </a:p>
                    <a:p>
                      <a:pPr algn="ctr"/>
                      <a:r>
                        <a:rPr lang="nl-BE" noProof="0" smtClean="0">
                          <a:latin typeface="+mj-lt"/>
                        </a:rPr>
                        <a:t>die ik opneem bij wetenschapsonderwijs</a:t>
                      </a:r>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BE" noProof="0" smtClean="0">
                          <a:latin typeface="+mj-lt"/>
                        </a:rPr>
                        <a:t>VOORBEELDEN</a:t>
                      </a:r>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BE" noProof="0" smtClean="0">
                          <a:latin typeface="+mj-lt"/>
                        </a:rPr>
                        <a:t>SUCCESVOL OF NIET SUCCESVOL</a:t>
                      </a:r>
                      <a:r>
                        <a:rPr lang="nl-BE" baseline="0" noProof="0" smtClean="0">
                          <a:latin typeface="+mj-lt"/>
                        </a:rPr>
                        <a:t>?</a:t>
                      </a:r>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nl-BE" noProof="0" smtClean="0"/>
                    </a:p>
                    <a:p>
                      <a:endParaRPr lang="nl-BE" noProof="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nl-BE" noProof="0" smtClean="0"/>
                    </a:p>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nl-BE" noProof="0" smtClean="0"/>
                    </a:p>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endParaRPr lang="nl-BE" noProof="0" smtClean="0"/>
                    </a:p>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546357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3848" y="390769"/>
            <a:ext cx="5311502" cy="1250462"/>
          </a:xfrm>
        </p:spPr>
        <p:txBody>
          <a:bodyPr>
            <a:normAutofit/>
          </a:bodyPr>
          <a:lstStyle/>
          <a:p>
            <a:r>
              <a:rPr lang="nl-BE" sz="2800" b="1" smtClean="0">
                <a:solidFill>
                  <a:srgbClr val="00B050"/>
                </a:solidFill>
              </a:rPr>
              <a:t>Discussie van voorbeelden uit de klaspraktijk </a:t>
            </a:r>
            <a:endParaRPr lang="nl-BE" sz="2800" b="1">
              <a:solidFill>
                <a:srgbClr val="00B050"/>
              </a:solidFill>
            </a:endParaRPr>
          </a:p>
        </p:txBody>
      </p:sp>
      <p:pic>
        <p:nvPicPr>
          <p:cNvPr id="4" name="Content Placeholder 4"/>
          <p:cNvPicPr>
            <a:picLocks noGrp="1" noChangeAspect="1"/>
          </p:cNvPicPr>
          <p:nvPr>
            <p:ph idx="1"/>
          </p:nvPr>
        </p:nvPicPr>
        <p:blipFill>
          <a:blip r:embed="rId3"/>
          <a:srcRect t="11410" b="11410"/>
          <a:stretch>
            <a:fillRect/>
          </a:stretch>
        </p:blipFill>
        <p:spPr>
          <a:xfrm>
            <a:off x="2757487" y="1750242"/>
            <a:ext cx="5630937" cy="3106749"/>
          </a:xfrm>
        </p:spPr>
      </p:pic>
      <p:sp>
        <p:nvSpPr>
          <p:cNvPr id="5" name="TextBox 4"/>
          <p:cNvSpPr txBox="1"/>
          <p:nvPr/>
        </p:nvSpPr>
        <p:spPr>
          <a:xfrm>
            <a:off x="323528" y="2204864"/>
            <a:ext cx="2016223" cy="2400657"/>
          </a:xfrm>
          <a:prstGeom prst="rect">
            <a:avLst/>
          </a:prstGeom>
          <a:noFill/>
        </p:spPr>
        <p:txBody>
          <a:bodyPr wrap="square" rtlCol="0">
            <a:spAutoFit/>
          </a:bodyPr>
          <a:lstStyle/>
          <a:p>
            <a:pPr algn="ctr"/>
            <a:r>
              <a:rPr lang="nl-BE" sz="2000" b="1" smtClean="0">
                <a:solidFill>
                  <a:srgbClr val="00B050"/>
                </a:solidFill>
                <a:latin typeface="+mj-lt"/>
              </a:rPr>
              <a:t>Zandtafel: </a:t>
            </a:r>
          </a:p>
          <a:p>
            <a:pPr algn="ctr"/>
            <a:r>
              <a:rPr lang="nl-BE" sz="2000" b="1" smtClean="0">
                <a:solidFill>
                  <a:srgbClr val="00B050"/>
                </a:solidFill>
                <a:latin typeface="+mj-lt"/>
              </a:rPr>
              <a:t>Kinderen van 3 jaar</a:t>
            </a:r>
          </a:p>
          <a:p>
            <a:pPr algn="ctr"/>
            <a:endParaRPr lang="nl-BE" b="1" smtClean="0">
              <a:solidFill>
                <a:srgbClr val="00B050"/>
              </a:solidFill>
              <a:latin typeface="+mj-lt"/>
            </a:endParaRPr>
          </a:p>
          <a:p>
            <a:pPr algn="ctr"/>
            <a:r>
              <a:rPr lang="nl-BE" b="1" smtClean="0">
                <a:solidFill>
                  <a:srgbClr val="00B050"/>
                </a:solidFill>
                <a:latin typeface="+mj-lt"/>
              </a:rPr>
              <a:t>Materialen in de zandhoek, inclusief echte stenen en gereedschap</a:t>
            </a:r>
          </a:p>
        </p:txBody>
      </p:sp>
    </p:spTree>
    <p:extLst>
      <p:ext uri="{BB962C8B-B14F-4D97-AF65-F5344CB8AC3E}">
        <p14:creationId xmlns:p14="http://schemas.microsoft.com/office/powerpoint/2010/main" val="249557147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b="1" smtClean="0">
                <a:solidFill>
                  <a:srgbClr val="00B050"/>
                </a:solidFill>
              </a:rPr>
              <a:t>Discussie van voorbeelden uit de klaspraktijk </a:t>
            </a:r>
            <a:endParaRPr lang="nl-BE" sz="2800" b="1">
              <a:solidFill>
                <a:srgbClr val="00B050"/>
              </a:solidFill>
            </a:endParaRPr>
          </a:p>
        </p:txBody>
      </p:sp>
      <p:pic>
        <p:nvPicPr>
          <p:cNvPr id="4" name="Grafik 6" descr="G:\NarrativesStand1503\D1Bea_Pre\D1Bea_Pre_Bricks\D1Bea_Pre_Image_TowerOfPisa_130213_Bricks.jpg"/>
          <p:cNvPicPr>
            <a:picLocks noGrp="1"/>
          </p:cNvPicPr>
          <p:nvPr>
            <p:ph idx="1"/>
          </p:nvPr>
        </p:nvPicPr>
        <p:blipFill>
          <a:blip r:embed="rId3" cstate="print">
            <a:extLst>
              <a:ext uri="{28A0092B-C50C-407E-A947-70E740481C1C}">
                <a14:useLocalDpi xmlns:a14="http://schemas.microsoft.com/office/drawing/2010/main" val="0"/>
              </a:ext>
            </a:extLst>
          </a:blip>
          <a:srcRect t="31617" b="31617"/>
          <a:stretch>
            <a:fillRect/>
          </a:stretch>
        </p:blipFill>
        <p:spPr bwMode="auto">
          <a:xfrm>
            <a:off x="2339752" y="1844825"/>
            <a:ext cx="6336704" cy="3168351"/>
          </a:xfrm>
          <a:prstGeom prst="rect">
            <a:avLst/>
          </a:prstGeom>
          <a:noFill/>
          <a:ln>
            <a:noFill/>
          </a:ln>
        </p:spPr>
      </p:pic>
      <p:sp>
        <p:nvSpPr>
          <p:cNvPr id="3" name="TextBox 2"/>
          <p:cNvSpPr txBox="1"/>
          <p:nvPr/>
        </p:nvSpPr>
        <p:spPr>
          <a:xfrm>
            <a:off x="251520" y="2420888"/>
            <a:ext cx="1872208" cy="1877437"/>
          </a:xfrm>
          <a:prstGeom prst="rect">
            <a:avLst/>
          </a:prstGeom>
          <a:noFill/>
        </p:spPr>
        <p:txBody>
          <a:bodyPr wrap="square" rtlCol="0">
            <a:spAutoFit/>
          </a:bodyPr>
          <a:lstStyle/>
          <a:p>
            <a:pPr algn="ctr"/>
            <a:r>
              <a:rPr lang="nl-BE" sz="2000" b="1" smtClean="0">
                <a:solidFill>
                  <a:srgbClr val="00B050"/>
                </a:solidFill>
                <a:latin typeface="+mj-lt"/>
              </a:rPr>
              <a:t>Bouwblokken: Kinderen van 5 jaar</a:t>
            </a:r>
            <a:br>
              <a:rPr lang="nl-BE" sz="2000" b="1" smtClean="0">
                <a:solidFill>
                  <a:srgbClr val="00B050"/>
                </a:solidFill>
                <a:latin typeface="+mj-lt"/>
              </a:rPr>
            </a:br>
            <a:endParaRPr lang="nl-BE" sz="2000" b="1" smtClean="0">
              <a:solidFill>
                <a:srgbClr val="00B050"/>
              </a:solidFill>
              <a:latin typeface="+mj-lt"/>
            </a:endParaRPr>
          </a:p>
          <a:p>
            <a:pPr algn="ctr"/>
            <a:r>
              <a:rPr lang="nl-BE" b="1" smtClean="0">
                <a:solidFill>
                  <a:srgbClr val="00B050"/>
                </a:solidFill>
                <a:latin typeface="+mj-lt"/>
              </a:rPr>
              <a:t>Bouwen van de toren van Pisa</a:t>
            </a:r>
            <a:endParaRPr lang="nl-BE">
              <a:solidFill>
                <a:srgbClr val="00B050"/>
              </a:solidFill>
              <a:latin typeface="+mj-lt"/>
            </a:endParaRPr>
          </a:p>
        </p:txBody>
      </p:sp>
    </p:spTree>
    <p:extLst>
      <p:ext uri="{BB962C8B-B14F-4D97-AF65-F5344CB8AC3E}">
        <p14:creationId xmlns:p14="http://schemas.microsoft.com/office/powerpoint/2010/main" val="10247081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BE" sz="2800" b="1" smtClean="0">
                <a:solidFill>
                  <a:srgbClr val="00B050"/>
                </a:solidFill>
              </a:rPr>
              <a:t>Discussie van voorbeelden uit de klaspraktijk </a:t>
            </a:r>
            <a:endParaRPr lang="nl-BE" sz="2800">
              <a:solidFill>
                <a:srgbClr val="00B050"/>
              </a:solidFill>
            </a:endParaRPr>
          </a:p>
        </p:txBody>
      </p:sp>
      <p:pic>
        <p:nvPicPr>
          <p:cNvPr id="4" name="Content Placeholder 3"/>
          <p:cNvPicPr>
            <a:picLocks noGrp="1" noChangeAspect="1"/>
          </p:cNvPicPr>
          <p:nvPr>
            <p:ph idx="1"/>
          </p:nvPr>
        </p:nvPicPr>
        <p:blipFill>
          <a:blip r:embed="rId2"/>
          <a:stretch>
            <a:fillRect/>
          </a:stretch>
        </p:blipFill>
        <p:spPr>
          <a:xfrm>
            <a:off x="3635896" y="1412776"/>
            <a:ext cx="4935140" cy="3701355"/>
          </a:xfrm>
          <a:prstGeom prst="rect">
            <a:avLst/>
          </a:prstGeom>
        </p:spPr>
      </p:pic>
      <p:sp>
        <p:nvSpPr>
          <p:cNvPr id="5" name="TextBox 4"/>
          <p:cNvSpPr txBox="1"/>
          <p:nvPr/>
        </p:nvSpPr>
        <p:spPr>
          <a:xfrm>
            <a:off x="467545" y="1844824"/>
            <a:ext cx="2304256" cy="2985433"/>
          </a:xfrm>
          <a:prstGeom prst="rect">
            <a:avLst/>
          </a:prstGeom>
          <a:noFill/>
        </p:spPr>
        <p:txBody>
          <a:bodyPr wrap="square" rtlCol="0">
            <a:spAutoFit/>
          </a:bodyPr>
          <a:lstStyle/>
          <a:p>
            <a:pPr algn="ctr"/>
            <a:r>
              <a:rPr lang="nl-BE" sz="2000" b="1" smtClean="0">
                <a:solidFill>
                  <a:srgbClr val="00B050"/>
                </a:solidFill>
                <a:latin typeface="+mj-lt"/>
              </a:rPr>
              <a:t>Leefomgeving:</a:t>
            </a:r>
          </a:p>
          <a:p>
            <a:pPr algn="ctr"/>
            <a:r>
              <a:rPr lang="nl-BE" sz="2000" b="1" smtClean="0">
                <a:solidFill>
                  <a:srgbClr val="00B050"/>
                </a:solidFill>
                <a:latin typeface="+mj-lt"/>
              </a:rPr>
              <a:t>Kinderen van 6-7 jaar</a:t>
            </a:r>
            <a:br>
              <a:rPr lang="nl-BE" sz="2000" b="1" smtClean="0">
                <a:solidFill>
                  <a:srgbClr val="00B050"/>
                </a:solidFill>
                <a:latin typeface="+mj-lt"/>
              </a:rPr>
            </a:br>
            <a:endParaRPr lang="nl-BE" sz="2000" b="1" smtClean="0">
              <a:solidFill>
                <a:srgbClr val="00B050"/>
              </a:solidFill>
              <a:latin typeface="+mj-lt"/>
            </a:endParaRPr>
          </a:p>
          <a:p>
            <a:pPr algn="ctr"/>
            <a:r>
              <a:rPr lang="nl-BE" b="1" smtClean="0">
                <a:solidFill>
                  <a:srgbClr val="00B050"/>
                </a:solidFill>
                <a:latin typeface="+mj-lt"/>
              </a:rPr>
              <a:t>Onderzoeken hoe de kleur van bepaalde dieren er voor zorgt dat ze goed gecamoufleerd zijn in hun leefomgeving</a:t>
            </a:r>
            <a:endParaRPr lang="nl-BE">
              <a:solidFill>
                <a:srgbClr val="00B050"/>
              </a:solidFill>
              <a:latin typeface="+mj-lt"/>
            </a:endParaRPr>
          </a:p>
        </p:txBody>
      </p:sp>
    </p:spTree>
    <p:extLst>
      <p:ext uri="{BB962C8B-B14F-4D97-AF65-F5344CB8AC3E}">
        <p14:creationId xmlns:p14="http://schemas.microsoft.com/office/powerpoint/2010/main" val="3264718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91880" y="116632"/>
            <a:ext cx="5194920" cy="1282154"/>
          </a:xfrm>
        </p:spPr>
        <p:txBody>
          <a:bodyPr>
            <a:normAutofit/>
          </a:bodyPr>
          <a:lstStyle/>
          <a:p>
            <a:r>
              <a:rPr lang="nl-BE" sz="2800" b="1" dirty="0" smtClean="0">
                <a:solidFill>
                  <a:srgbClr val="00B050"/>
                </a:solidFill>
              </a:rPr>
              <a:t>Discussie van voorbeelden uit de klaspraktijk </a:t>
            </a:r>
            <a:endParaRPr lang="nl-BE" sz="2800" dirty="0">
              <a:solidFill>
                <a:srgbClr val="00B050"/>
              </a:solidFill>
            </a:endParaRPr>
          </a:p>
        </p:txBody>
      </p:sp>
      <p:sp>
        <p:nvSpPr>
          <p:cNvPr id="5" name="TextBox 4"/>
          <p:cNvSpPr txBox="1"/>
          <p:nvPr/>
        </p:nvSpPr>
        <p:spPr>
          <a:xfrm>
            <a:off x="755576" y="2060848"/>
            <a:ext cx="2304256" cy="2954655"/>
          </a:xfrm>
          <a:prstGeom prst="rect">
            <a:avLst/>
          </a:prstGeom>
          <a:noFill/>
        </p:spPr>
        <p:txBody>
          <a:bodyPr wrap="square" rtlCol="0">
            <a:spAutoFit/>
          </a:bodyPr>
          <a:lstStyle/>
          <a:p>
            <a:pPr algn="ctr"/>
            <a:r>
              <a:rPr lang="nl-BE" sz="2000" b="1" smtClean="0">
                <a:solidFill>
                  <a:srgbClr val="00B050"/>
                </a:solidFill>
                <a:latin typeface="+mj-lt"/>
              </a:rPr>
              <a:t>Slijm:</a:t>
            </a:r>
          </a:p>
          <a:p>
            <a:pPr algn="ctr"/>
            <a:r>
              <a:rPr lang="nl-BE" sz="2000" b="1" smtClean="0">
                <a:solidFill>
                  <a:srgbClr val="00B050"/>
                </a:solidFill>
                <a:latin typeface="+mj-lt"/>
              </a:rPr>
              <a:t>Kinderen van 4-5 jaar </a:t>
            </a:r>
            <a:r>
              <a:rPr lang="nl-BE" b="1" smtClean="0">
                <a:solidFill>
                  <a:srgbClr val="00B050"/>
                </a:solidFill>
                <a:latin typeface="+mj-lt"/>
              </a:rPr>
              <a:t/>
            </a:r>
            <a:br>
              <a:rPr lang="nl-BE" b="1" smtClean="0">
                <a:solidFill>
                  <a:srgbClr val="00B050"/>
                </a:solidFill>
                <a:latin typeface="+mj-lt"/>
              </a:rPr>
            </a:br>
            <a:endParaRPr lang="nl-BE" b="1" smtClean="0">
              <a:solidFill>
                <a:srgbClr val="00B050"/>
              </a:solidFill>
              <a:latin typeface="+mj-lt"/>
            </a:endParaRPr>
          </a:p>
          <a:p>
            <a:pPr algn="ctr"/>
            <a:r>
              <a:rPr lang="nl-BE" b="1" smtClean="0">
                <a:solidFill>
                  <a:srgbClr val="00B050"/>
                </a:solidFill>
                <a:latin typeface="+mj-lt"/>
              </a:rPr>
              <a:t>Bewust worden van de textuur, motorische vaardigheden voor schrijven en maken van patronen …</a:t>
            </a:r>
            <a:endParaRPr lang="nl-BE">
              <a:solidFill>
                <a:srgbClr val="00B050"/>
              </a:solidFill>
              <a:latin typeface="+mj-lt"/>
            </a:endParaRPr>
          </a:p>
        </p:txBody>
      </p:sp>
      <p:pic>
        <p:nvPicPr>
          <p:cNvPr id="6" name="Content Placeholder 5"/>
          <p:cNvPicPr>
            <a:picLocks noGrp="1" noChangeAspect="1"/>
          </p:cNvPicPr>
          <p:nvPr>
            <p:ph idx="1"/>
          </p:nvPr>
        </p:nvPicPr>
        <p:blipFill>
          <a:blip r:embed="rId2"/>
          <a:stretch>
            <a:fillRect/>
          </a:stretch>
        </p:blipFill>
        <p:spPr>
          <a:xfrm>
            <a:off x="3707904" y="1340768"/>
            <a:ext cx="3472092" cy="4597196"/>
          </a:xfrm>
          <a:prstGeom prst="rect">
            <a:avLst/>
          </a:prstGeom>
        </p:spPr>
      </p:pic>
    </p:spTree>
    <p:extLst>
      <p:ext uri="{BB962C8B-B14F-4D97-AF65-F5344CB8AC3E}">
        <p14:creationId xmlns:p14="http://schemas.microsoft.com/office/powerpoint/2010/main" val="143492281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1800" y="404664"/>
            <a:ext cx="5976664" cy="1250462"/>
          </a:xfrm>
        </p:spPr>
        <p:txBody>
          <a:bodyPr>
            <a:normAutofit/>
          </a:bodyPr>
          <a:lstStyle/>
          <a:p>
            <a:r>
              <a:rPr lang="nl-BE" sz="2800" b="1" smtClean="0">
                <a:solidFill>
                  <a:srgbClr val="00B050"/>
                </a:solidFill>
              </a:rPr>
              <a:t>Discussie van voorbeelden uit de klaspraktijk 1</a:t>
            </a:r>
            <a:endParaRPr lang="nl-BE" sz="2800" b="1">
              <a:solidFill>
                <a:srgbClr val="00B050"/>
              </a:solidFill>
            </a:endParaRPr>
          </a:p>
        </p:txBody>
      </p:sp>
      <p:sp>
        <p:nvSpPr>
          <p:cNvPr id="3" name="Content Placeholder 2"/>
          <p:cNvSpPr>
            <a:spLocks noGrp="1"/>
          </p:cNvSpPr>
          <p:nvPr>
            <p:ph idx="1"/>
          </p:nvPr>
        </p:nvSpPr>
        <p:spPr>
          <a:xfrm>
            <a:off x="899592" y="1700808"/>
            <a:ext cx="7598668" cy="4711578"/>
          </a:xfrm>
        </p:spPr>
        <p:txBody>
          <a:bodyPr>
            <a:normAutofit/>
          </a:bodyPr>
          <a:lstStyle/>
          <a:p>
            <a:pPr marL="0" indent="0">
              <a:buNone/>
            </a:pPr>
            <a:r>
              <a:rPr lang="nl-BE" sz="3000" dirty="0" smtClean="0">
                <a:latin typeface="+mj-lt"/>
              </a:rPr>
              <a:t>Werk in groepjes van 4 </a:t>
            </a:r>
          </a:p>
          <a:p>
            <a:pPr marL="0" indent="0">
              <a:buNone/>
            </a:pPr>
            <a:r>
              <a:rPr lang="nl-BE" sz="2600" dirty="0" smtClean="0">
                <a:latin typeface="+mj-lt"/>
              </a:rPr>
              <a:t>4 voorbeelden uit de klaspraktijk in elke groep</a:t>
            </a:r>
          </a:p>
          <a:p>
            <a:pPr marL="0" indent="0">
              <a:buNone/>
            </a:pPr>
            <a:r>
              <a:rPr lang="nl-BE" sz="2600" dirty="0" smtClean="0">
                <a:latin typeface="+mj-lt"/>
              </a:rPr>
              <a:t>Verdeel in 2 subgroepjes - A en B </a:t>
            </a:r>
          </a:p>
          <a:p>
            <a:pPr marL="0" indent="0">
              <a:buNone/>
            </a:pPr>
            <a:r>
              <a:rPr lang="nl-BE" sz="2600" i="1" dirty="0" smtClean="0">
                <a:latin typeface="+mj-lt"/>
              </a:rPr>
              <a:t>(2 personen in Groep A en 2 in groep B)</a:t>
            </a:r>
          </a:p>
          <a:p>
            <a:pPr marL="0" indent="0">
              <a:buNone/>
            </a:pPr>
            <a:endParaRPr lang="nl-BE" sz="1400" dirty="0" smtClean="0">
              <a:latin typeface="+mj-lt"/>
            </a:endParaRPr>
          </a:p>
          <a:p>
            <a:pPr marL="0" indent="0">
              <a:buNone/>
            </a:pPr>
            <a:r>
              <a:rPr lang="nl-BE" sz="2600" dirty="0" smtClean="0">
                <a:latin typeface="+mj-lt"/>
              </a:rPr>
              <a:t>Focus op:</a:t>
            </a:r>
          </a:p>
          <a:p>
            <a:pPr marL="0" indent="0">
              <a:buNone/>
            </a:pPr>
            <a:r>
              <a:rPr lang="nl-BE" sz="2600" dirty="0" smtClean="0">
                <a:solidFill>
                  <a:srgbClr val="FF0000"/>
                </a:solidFill>
                <a:latin typeface="+mj-lt"/>
              </a:rPr>
              <a:t>Groep A </a:t>
            </a:r>
            <a:r>
              <a:rPr lang="nl-BE" sz="2600" dirty="0" smtClean="0">
                <a:latin typeface="+mj-lt"/>
              </a:rPr>
              <a:t>: eigenaarschap en het leren van kinderen </a:t>
            </a:r>
            <a:r>
              <a:rPr lang="nl-BE" sz="2600" dirty="0" smtClean="0">
                <a:solidFill>
                  <a:srgbClr val="FF0000"/>
                </a:solidFill>
                <a:latin typeface="+mj-lt"/>
              </a:rPr>
              <a:t>Group B </a:t>
            </a:r>
            <a:r>
              <a:rPr lang="nl-BE" sz="2600" dirty="0" smtClean="0">
                <a:latin typeface="+mj-lt"/>
              </a:rPr>
              <a:t>: de rol van de leerkracht</a:t>
            </a:r>
          </a:p>
          <a:p>
            <a:pPr marL="0" indent="0">
              <a:buNone/>
            </a:pPr>
            <a:endParaRPr lang="nl-BE" sz="1100" dirty="0" smtClean="0">
              <a:solidFill>
                <a:srgbClr val="FF0000"/>
              </a:solidFill>
              <a:latin typeface="+mj-lt"/>
            </a:endParaRPr>
          </a:p>
          <a:p>
            <a:pPr marL="0" indent="0">
              <a:buNone/>
            </a:pPr>
            <a:r>
              <a:rPr lang="nl-BE" sz="2200" dirty="0" smtClean="0">
                <a:solidFill>
                  <a:srgbClr val="FF0000"/>
                </a:solidFill>
                <a:latin typeface="+mj-lt"/>
              </a:rPr>
              <a:t>Na 10 minuten wisselen groep A &amp; B de voorbeelden!</a:t>
            </a:r>
            <a:endParaRPr lang="nl-BE" sz="2200" dirty="0">
              <a:solidFill>
                <a:srgbClr val="FF0000"/>
              </a:solidFill>
              <a:latin typeface="+mj-lt"/>
            </a:endParaRPr>
          </a:p>
        </p:txBody>
      </p:sp>
    </p:spTree>
    <p:extLst>
      <p:ext uri="{BB962C8B-B14F-4D97-AF65-F5344CB8AC3E}">
        <p14:creationId xmlns:p14="http://schemas.microsoft.com/office/powerpoint/2010/main" val="8996241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390769"/>
            <a:ext cx="5599534" cy="1250462"/>
          </a:xfrm>
        </p:spPr>
        <p:txBody>
          <a:bodyPr>
            <a:normAutofit/>
          </a:bodyPr>
          <a:lstStyle/>
          <a:p>
            <a:r>
              <a:rPr lang="nl-BE" sz="2800" b="1" smtClean="0">
                <a:solidFill>
                  <a:srgbClr val="00B050"/>
                </a:solidFill>
              </a:rPr>
              <a:t>Discussie van voorbeelden uit de klaspraktijk 2</a:t>
            </a:r>
            <a:endParaRPr lang="nl-BE" sz="2800" b="1">
              <a:solidFill>
                <a:srgbClr val="00B050"/>
              </a:solidFill>
            </a:endParaRPr>
          </a:p>
        </p:txBody>
      </p:sp>
      <p:sp>
        <p:nvSpPr>
          <p:cNvPr id="3" name="Content Placeholder 2"/>
          <p:cNvSpPr>
            <a:spLocks noGrp="1"/>
          </p:cNvSpPr>
          <p:nvPr>
            <p:ph idx="1"/>
          </p:nvPr>
        </p:nvSpPr>
        <p:spPr>
          <a:xfrm>
            <a:off x="501724" y="1628800"/>
            <a:ext cx="8318748" cy="4711578"/>
          </a:xfrm>
        </p:spPr>
        <p:txBody>
          <a:bodyPr>
            <a:normAutofit/>
          </a:bodyPr>
          <a:lstStyle/>
          <a:p>
            <a:pPr marL="0" indent="0">
              <a:buNone/>
            </a:pPr>
            <a:r>
              <a:rPr lang="nl-BE" sz="2400" dirty="0" smtClean="0">
                <a:solidFill>
                  <a:srgbClr val="FF0000"/>
                </a:solidFill>
                <a:latin typeface="+mj-lt"/>
              </a:rPr>
              <a:t>Groep A</a:t>
            </a:r>
            <a:r>
              <a:rPr lang="nl-BE" sz="2400" dirty="0" smtClean="0">
                <a:latin typeface="+mj-lt"/>
              </a:rPr>
              <a:t>: </a:t>
            </a:r>
          </a:p>
          <a:p>
            <a:pPr marL="0" indent="0">
              <a:buNone/>
            </a:pPr>
            <a:r>
              <a:rPr lang="nl-BE" sz="2400" dirty="0" smtClean="0">
                <a:latin typeface="+mj-lt"/>
              </a:rPr>
              <a:t>In welke mate werd het eigenaarschap van de kinderen gestimuleerd in de voorbeelden? </a:t>
            </a:r>
          </a:p>
          <a:p>
            <a:pPr marL="0" indent="0">
              <a:buNone/>
            </a:pPr>
            <a:r>
              <a:rPr lang="nl-BE" sz="2400" dirty="0" smtClean="0">
                <a:latin typeface="+mj-lt"/>
              </a:rPr>
              <a:t>Geef een cijfer van 0 tot 5, waarbij 5 = ‘eigenaarschap wordt sterk gestimuleerd’, 0 = ‘eigenaarschap wordt niet gestimuleerd’. </a:t>
            </a:r>
            <a:br>
              <a:rPr lang="nl-BE" sz="2400" dirty="0" smtClean="0">
                <a:latin typeface="+mj-lt"/>
              </a:rPr>
            </a:br>
            <a:r>
              <a:rPr lang="nl-BE" sz="2400" dirty="0" smtClean="0">
                <a:latin typeface="+mj-lt"/>
              </a:rPr>
              <a:t>Verklaar jouw evaluatie.</a:t>
            </a:r>
          </a:p>
          <a:p>
            <a:pPr marL="0" indent="0">
              <a:buNone/>
            </a:pPr>
            <a:r>
              <a:rPr lang="nl-BE" sz="2400" dirty="0" smtClean="0">
                <a:solidFill>
                  <a:srgbClr val="FF0000"/>
                </a:solidFill>
                <a:latin typeface="+mj-lt"/>
              </a:rPr>
              <a:t>Groep B</a:t>
            </a:r>
            <a:r>
              <a:rPr lang="nl-BE" sz="2400" dirty="0" smtClean="0">
                <a:latin typeface="+mj-lt"/>
              </a:rPr>
              <a:t>: </a:t>
            </a:r>
          </a:p>
          <a:p>
            <a:pPr marL="0" indent="0">
              <a:buNone/>
            </a:pPr>
            <a:r>
              <a:rPr lang="nl-BE" sz="2400" dirty="0" smtClean="0">
                <a:latin typeface="+mj-lt"/>
              </a:rPr>
              <a:t>Beschrijf in detail de rol van de leerkracht in de voorbeelden. </a:t>
            </a:r>
          </a:p>
          <a:p>
            <a:pPr marL="0" indent="0">
              <a:buNone/>
            </a:pPr>
            <a:r>
              <a:rPr lang="nl-BE" sz="2400" dirty="0" smtClean="0">
                <a:latin typeface="+mj-lt"/>
              </a:rPr>
              <a:t>Focus op de interacties tussen de kinderen; de gebruikte vragen; de verklaringen die gegeven werden; de materialen die gebruikt werden, enz. </a:t>
            </a:r>
            <a:endParaRPr lang="nl-BE" sz="2400" dirty="0" smtClean="0">
              <a:solidFill>
                <a:srgbClr val="FF0000"/>
              </a:solidFill>
              <a:latin typeface="+mj-lt"/>
            </a:endParaRPr>
          </a:p>
        </p:txBody>
      </p:sp>
    </p:spTree>
    <p:extLst>
      <p:ext uri="{BB962C8B-B14F-4D97-AF65-F5344CB8AC3E}">
        <p14:creationId xmlns:p14="http://schemas.microsoft.com/office/powerpoint/2010/main" val="76560077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91880" y="274638"/>
            <a:ext cx="5194920" cy="1426170"/>
          </a:xfrm>
        </p:spPr>
        <p:txBody>
          <a:bodyPr>
            <a:normAutofit fontScale="90000"/>
          </a:bodyPr>
          <a:lstStyle/>
          <a:p>
            <a:r>
              <a:rPr lang="nl-BE" b="1" dirty="0" smtClean="0">
                <a:solidFill>
                  <a:srgbClr val="00B050"/>
                </a:solidFill>
              </a:rPr>
              <a:t>Inleiding tot het CEYS project</a:t>
            </a:r>
            <a:br>
              <a:rPr lang="nl-BE" b="1" dirty="0" smtClean="0">
                <a:solidFill>
                  <a:srgbClr val="00B050"/>
                </a:solidFill>
              </a:rPr>
            </a:br>
            <a:r>
              <a:rPr lang="nl-BE" sz="2200" b="1" dirty="0" smtClean="0">
                <a:solidFill>
                  <a:srgbClr val="00B050"/>
                </a:solidFill>
              </a:rPr>
              <a:t>(te gebruiken afhankelijk van de context)</a:t>
            </a:r>
            <a:endParaRPr lang="nl-BE" sz="2200" b="1" dirty="0">
              <a:solidFill>
                <a:srgbClr val="00B050"/>
              </a:solidFill>
            </a:endParaRPr>
          </a:p>
        </p:txBody>
      </p:sp>
      <p:sp>
        <p:nvSpPr>
          <p:cNvPr id="3" name="Tijdelijke aanduiding voor inhoud 2"/>
          <p:cNvSpPr>
            <a:spLocks noGrp="1"/>
          </p:cNvSpPr>
          <p:nvPr>
            <p:ph idx="1"/>
          </p:nvPr>
        </p:nvSpPr>
        <p:spPr/>
        <p:txBody>
          <a:bodyPr>
            <a:normAutofit fontScale="92500" lnSpcReduction="20000"/>
          </a:bodyPr>
          <a:lstStyle/>
          <a:p>
            <a:pPr>
              <a:lnSpc>
                <a:spcPct val="100000"/>
              </a:lnSpc>
            </a:pPr>
            <a:r>
              <a:rPr lang="nl-BE" dirty="0" smtClean="0">
                <a:latin typeface="+mj-lt"/>
              </a:rPr>
              <a:t>Europees </a:t>
            </a:r>
            <a:r>
              <a:rPr lang="nl-BE" dirty="0">
                <a:latin typeface="+mj-lt"/>
              </a:rPr>
              <a:t>Erasmus+ project</a:t>
            </a:r>
          </a:p>
          <a:p>
            <a:pPr>
              <a:lnSpc>
                <a:spcPct val="100000"/>
              </a:lnSpc>
            </a:pPr>
            <a:r>
              <a:rPr lang="nl-BE" dirty="0">
                <a:latin typeface="+mj-lt"/>
              </a:rPr>
              <a:t>Partners in </a:t>
            </a:r>
            <a:r>
              <a:rPr lang="nl-BE" dirty="0" smtClean="0">
                <a:latin typeface="+mj-lt"/>
              </a:rPr>
              <a:t>België, Griekenland, Roemenië, VK</a:t>
            </a:r>
            <a:endParaRPr lang="nl-BE" dirty="0">
              <a:latin typeface="+mj-lt"/>
            </a:endParaRPr>
          </a:p>
          <a:p>
            <a:pPr>
              <a:lnSpc>
                <a:spcPct val="100000"/>
              </a:lnSpc>
            </a:pPr>
            <a:r>
              <a:rPr lang="nl-BE" dirty="0" smtClean="0">
                <a:latin typeface="+mj-lt"/>
              </a:rPr>
              <a:t>Vervolgproject op het Creative </a:t>
            </a:r>
            <a:r>
              <a:rPr lang="nl-BE" dirty="0">
                <a:latin typeface="+mj-lt"/>
              </a:rPr>
              <a:t>Little Scientists project </a:t>
            </a:r>
            <a:r>
              <a:rPr lang="nl-BE" dirty="0">
                <a:latin typeface="+mj-lt"/>
                <a:hlinkClick r:id="rId3"/>
              </a:rPr>
              <a:t>http://www.creative-little-scientists.eu</a:t>
            </a:r>
            <a:endParaRPr lang="nl-BE" dirty="0">
              <a:latin typeface="+mj-lt"/>
            </a:endParaRPr>
          </a:p>
          <a:p>
            <a:pPr>
              <a:lnSpc>
                <a:spcPct val="100000"/>
              </a:lnSpc>
            </a:pPr>
            <a:r>
              <a:rPr lang="nl-BE" dirty="0">
                <a:latin typeface="+mj-lt"/>
              </a:rPr>
              <a:t> </a:t>
            </a:r>
            <a:r>
              <a:rPr lang="nl-BE" dirty="0" smtClean="0">
                <a:latin typeface="+mj-lt"/>
              </a:rPr>
              <a:t>Doelen</a:t>
            </a:r>
            <a:endParaRPr lang="nl-BE" dirty="0">
              <a:latin typeface="+mj-lt"/>
            </a:endParaRPr>
          </a:p>
          <a:p>
            <a:pPr lvl="1">
              <a:lnSpc>
                <a:spcPct val="100000"/>
              </a:lnSpc>
              <a:buFont typeface="Wingdings" charset="2"/>
              <a:buChar char="Ø"/>
            </a:pPr>
            <a:r>
              <a:rPr lang="nl-BE" dirty="0" smtClean="0">
                <a:latin typeface="+mj-lt"/>
              </a:rPr>
              <a:t>Ontwikkelen </a:t>
            </a:r>
            <a:r>
              <a:rPr lang="nl-BE" dirty="0">
                <a:latin typeface="+mj-lt"/>
              </a:rPr>
              <a:t>van </a:t>
            </a:r>
            <a:r>
              <a:rPr lang="nl-BE" dirty="0" smtClean="0">
                <a:latin typeface="+mj-lt"/>
              </a:rPr>
              <a:t>nascholing </a:t>
            </a:r>
            <a:r>
              <a:rPr lang="nl-BE" dirty="0">
                <a:latin typeface="+mj-lt"/>
              </a:rPr>
              <a:t>voor </a:t>
            </a:r>
            <a:r>
              <a:rPr lang="nl-BE" dirty="0" smtClean="0">
                <a:latin typeface="+mj-lt"/>
              </a:rPr>
              <a:t>leerkrachten basisonderwijs met bijhorende materialen</a:t>
            </a:r>
            <a:endParaRPr lang="nl-BE" dirty="0">
              <a:latin typeface="+mj-lt"/>
            </a:endParaRPr>
          </a:p>
          <a:p>
            <a:pPr lvl="1">
              <a:lnSpc>
                <a:spcPct val="100000"/>
              </a:lnSpc>
              <a:buFont typeface="Wingdings" charset="2"/>
              <a:buChar char="Ø"/>
            </a:pPr>
            <a:r>
              <a:rPr lang="nl-BE" dirty="0" smtClean="0">
                <a:latin typeface="+mj-lt"/>
              </a:rPr>
              <a:t>Bevorderen </a:t>
            </a:r>
            <a:r>
              <a:rPr lang="nl-BE" dirty="0">
                <a:latin typeface="+mj-lt"/>
              </a:rPr>
              <a:t>van het gebruik van creatieve benaderingen in het wetenschapsonderwijs in het kleuter- en </a:t>
            </a:r>
            <a:r>
              <a:rPr lang="nl-BE" dirty="0" smtClean="0">
                <a:latin typeface="+mj-lt"/>
              </a:rPr>
              <a:t>lager onderwijs </a:t>
            </a:r>
            <a:r>
              <a:rPr lang="nl-BE" dirty="0">
                <a:latin typeface="+mj-lt"/>
              </a:rPr>
              <a:t>(tot acht jaar</a:t>
            </a:r>
            <a:r>
              <a:rPr lang="nl-BE" dirty="0" smtClean="0">
                <a:latin typeface="+mj-lt"/>
              </a:rPr>
              <a:t>)</a:t>
            </a:r>
          </a:p>
        </p:txBody>
      </p:sp>
      <p:sp>
        <p:nvSpPr>
          <p:cNvPr id="6" name="Rectangle 9"/>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12"/>
          <p:cNvSpPr>
            <a:spLocks noChangeArrowheads="1"/>
          </p:cNvSpPr>
          <p:nvPr/>
        </p:nvSpPr>
        <p:spPr bwMode="auto">
          <a:xfrm>
            <a:off x="609600"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1pPr>
            <a:lvl2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2pPr>
            <a:lvl3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3pPr>
            <a:lvl4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4pPr>
            <a:lvl5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5pPr>
            <a:lvl6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6pPr>
            <a:lvl7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7pPr>
            <a:lvl8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8pPr>
            <a:lvl9pPr fontAlgn="base">
              <a:spcBef>
                <a:spcPct val="0"/>
              </a:spcBef>
              <a:spcAft>
                <a:spcPct val="0"/>
              </a:spcAft>
              <a:tabLst>
                <a:tab pos="2879725" algn="ctr"/>
                <a:tab pos="5761038" algn="r"/>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2879725" algn="ctr"/>
                <a:tab pos="5761038" algn="r"/>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994917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832" y="274638"/>
            <a:ext cx="5626968" cy="1282154"/>
          </a:xfrm>
        </p:spPr>
        <p:txBody>
          <a:bodyPr>
            <a:normAutofit/>
          </a:bodyPr>
          <a:lstStyle/>
          <a:p>
            <a:r>
              <a:rPr lang="nl-BE" sz="2800" b="1" smtClean="0">
                <a:solidFill>
                  <a:srgbClr val="00B050"/>
                </a:solidFill>
              </a:rPr>
              <a:t>Discussie van voorbeelden uit de klaspraktijk SAMENVATTING</a:t>
            </a:r>
            <a:endParaRPr lang="nl-BE" sz="2800">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16635459"/>
              </p:ext>
            </p:extLst>
          </p:nvPr>
        </p:nvGraphicFramePr>
        <p:xfrm>
          <a:off x="467544" y="1916832"/>
          <a:ext cx="8218488" cy="3474719"/>
        </p:xfrm>
        <a:graphic>
          <a:graphicData uri="http://schemas.openxmlformats.org/drawingml/2006/table">
            <a:tbl>
              <a:tblPr firstRow="1" bandRow="1">
                <a:tableStyleId>{5C22544A-7EE6-4342-B048-85BDC9FD1C3A}</a:tableStyleId>
              </a:tblPr>
              <a:tblGrid>
                <a:gridCol w="2739496"/>
                <a:gridCol w="2739496"/>
                <a:gridCol w="2739496"/>
              </a:tblGrid>
              <a:tr h="370840">
                <a:tc>
                  <a:txBody>
                    <a:bodyPr/>
                    <a:lstStyle/>
                    <a:p>
                      <a:pPr algn="ctr"/>
                      <a:r>
                        <a:rPr lang="nl-BE" noProof="0" smtClean="0">
                          <a:latin typeface="+mj-lt"/>
                        </a:rPr>
                        <a:t>NAAM</a:t>
                      </a:r>
                      <a:endParaRPr lang="nl-BE" baseline="0" noProof="0" smtClean="0">
                        <a:latin typeface="+mj-lt"/>
                      </a:endParaRPr>
                    </a:p>
                    <a:p>
                      <a:pPr algn="ctr"/>
                      <a:r>
                        <a:rPr lang="nl-BE" baseline="0" noProof="0" smtClean="0">
                          <a:latin typeface="+mj-lt"/>
                        </a:rPr>
                        <a:t>Van het voorbeeld</a:t>
                      </a:r>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BE" noProof="0" smtClean="0">
                          <a:latin typeface="+mj-lt"/>
                        </a:rPr>
                        <a:t>Graad van eigenaarschap van de leerlingen</a:t>
                      </a:r>
                      <a:endParaRPr lang="nl-BE" baseline="0" noProof="0" smtClean="0">
                        <a:latin typeface="+mj-lt"/>
                      </a:endParaRPr>
                    </a:p>
                    <a:p>
                      <a:pPr algn="ctr"/>
                      <a:r>
                        <a:rPr lang="nl-BE" baseline="0" noProof="0" smtClean="0">
                          <a:latin typeface="+mj-lt"/>
                        </a:rPr>
                        <a:t>(0-5)</a:t>
                      </a:r>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nl-BE" noProof="0" smtClean="0">
                          <a:latin typeface="+mj-lt"/>
                        </a:rPr>
                        <a:t>Beschijving van de rol van de leerkracht </a:t>
                      </a:r>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nl-BE" noProof="0" smtClean="0">
                          <a:latin typeface="+mj-lt"/>
                        </a:rPr>
                        <a:t>SLIJM</a:t>
                      </a:r>
                    </a:p>
                    <a:p>
                      <a:endParaRPr lang="nl-BE" noProof="0" smtClean="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nl-BE" noProof="0" smtClean="0">
                          <a:latin typeface="+mj-lt"/>
                        </a:rPr>
                        <a:t>ZANDTAFEL</a:t>
                      </a:r>
                    </a:p>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nl-BE" noProof="0" smtClean="0">
                          <a:latin typeface="+mj-lt"/>
                        </a:rPr>
                        <a:t>LEEFOMGEVING</a:t>
                      </a:r>
                    </a:p>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70840">
                <a:tc>
                  <a:txBody>
                    <a:bodyPr/>
                    <a:lstStyle/>
                    <a:p>
                      <a:r>
                        <a:rPr lang="nl-BE" noProof="0" smtClean="0">
                          <a:latin typeface="+mj-lt"/>
                        </a:rPr>
                        <a:t>BOUWBLOKKEN</a:t>
                      </a:r>
                    </a:p>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lang="nl-BE" noProof="0" dirty="0">
                        <a:latin typeface="+mj-lt"/>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05891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274638"/>
            <a:ext cx="5842992" cy="1282154"/>
          </a:xfrm>
        </p:spPr>
        <p:txBody>
          <a:bodyPr>
            <a:normAutofit/>
          </a:bodyPr>
          <a:lstStyle/>
          <a:p>
            <a:r>
              <a:rPr lang="nl-BE" sz="3200" b="1" smtClean="0">
                <a:solidFill>
                  <a:srgbClr val="00B050"/>
                </a:solidFill>
              </a:rPr>
              <a:t>Reflectie op voorbeelden uit de klaspraktijk </a:t>
            </a:r>
            <a:endParaRPr lang="nl-BE" sz="3200" b="1">
              <a:solidFill>
                <a:srgbClr val="00B050"/>
              </a:solidFill>
            </a:endParaRPr>
          </a:p>
        </p:txBody>
      </p:sp>
      <p:sp>
        <p:nvSpPr>
          <p:cNvPr id="3" name="Content Placeholder 2"/>
          <p:cNvSpPr>
            <a:spLocks noGrp="1"/>
          </p:cNvSpPr>
          <p:nvPr>
            <p:ph idx="1"/>
          </p:nvPr>
        </p:nvSpPr>
        <p:spPr>
          <a:xfrm>
            <a:off x="628650" y="1708394"/>
            <a:ext cx="7886700" cy="4351338"/>
          </a:xfrm>
        </p:spPr>
        <p:txBody>
          <a:bodyPr>
            <a:normAutofit/>
          </a:bodyPr>
          <a:lstStyle/>
          <a:p>
            <a:pPr marL="0" indent="0">
              <a:lnSpc>
                <a:spcPct val="120000"/>
              </a:lnSpc>
              <a:buNone/>
            </a:pPr>
            <a:r>
              <a:rPr lang="nl-BE" dirty="0" smtClean="0">
                <a:latin typeface="+mj-lt"/>
              </a:rPr>
              <a:t>Volledige groep</a:t>
            </a:r>
          </a:p>
          <a:p>
            <a:pPr lvl="0"/>
            <a:r>
              <a:rPr lang="nl-BE" sz="2000" dirty="0" smtClean="0">
                <a:latin typeface="+mj-lt"/>
              </a:rPr>
              <a:t>Wat is de rol van de leerkracht wanneer het eigenaarschap van de kinderen = 5?</a:t>
            </a:r>
          </a:p>
          <a:p>
            <a:pPr lvl="0"/>
            <a:r>
              <a:rPr lang="nl-BE" sz="2000" dirty="0" smtClean="0">
                <a:latin typeface="+mj-lt"/>
              </a:rPr>
              <a:t>Wat leren kinderen en in welke mate leren ze wanneer het eigenaarschap van de kinderen = 5?</a:t>
            </a:r>
          </a:p>
          <a:p>
            <a:pPr lvl="0"/>
            <a:r>
              <a:rPr lang="nl-BE" sz="2000" dirty="0" smtClean="0">
                <a:latin typeface="+mj-lt"/>
              </a:rPr>
              <a:t>Wat is de rol van de leerkracht bij het voorbeeld waar het eigenaarschap van de kinderen het laagst is? En wat leren de kinderen?</a:t>
            </a:r>
          </a:p>
          <a:p>
            <a:pPr lvl="0"/>
            <a:r>
              <a:rPr lang="nl-BE" sz="2000" dirty="0" smtClean="0">
                <a:latin typeface="+mj-lt"/>
              </a:rPr>
              <a:t>Waar zie je kansen om het eigenaarschap van de kinderen in dit voorbeeld te vergroten? Wat kan veranderd worden?</a:t>
            </a:r>
          </a:p>
          <a:p>
            <a:pPr lvl="0"/>
            <a:r>
              <a:rPr lang="nl-BE" sz="2000" dirty="0" smtClean="0">
                <a:latin typeface="+mj-lt"/>
              </a:rPr>
              <a:t>Hoe zit het met de leeromgeving in de verschillende voorbeelden? Is er een verband tussen het eigenaarschap en de leeromgeving?</a:t>
            </a:r>
          </a:p>
        </p:txBody>
      </p:sp>
    </p:spTree>
    <p:extLst>
      <p:ext uri="{BB962C8B-B14F-4D97-AF65-F5344CB8AC3E}">
        <p14:creationId xmlns:p14="http://schemas.microsoft.com/office/powerpoint/2010/main" val="12766157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3200" b="1" smtClean="0">
                <a:solidFill>
                  <a:srgbClr val="00B050"/>
                </a:solidFill>
              </a:rPr>
              <a:t>Hoe kunnen de verschillende rollen creativiteit ondersteunen?</a:t>
            </a:r>
            <a:endParaRPr lang="nl-BE" sz="3200">
              <a:solidFill>
                <a:srgbClr val="00B050"/>
              </a:solidFill>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258328873"/>
              </p:ext>
            </p:extLst>
          </p:nvPr>
        </p:nvGraphicFramePr>
        <p:xfrm>
          <a:off x="467544" y="1844824"/>
          <a:ext cx="8218488" cy="4572000"/>
        </p:xfrm>
        <a:graphic>
          <a:graphicData uri="http://schemas.openxmlformats.org/drawingml/2006/table">
            <a:tbl>
              <a:tblPr firstRow="1" bandRow="1">
                <a:tableStyleId>{5C22544A-7EE6-4342-B048-85BDC9FD1C3A}</a:tableStyleId>
              </a:tblPr>
              <a:tblGrid>
                <a:gridCol w="4109244"/>
                <a:gridCol w="4109244"/>
              </a:tblGrid>
              <a:tr h="0">
                <a:tc>
                  <a:txBody>
                    <a:bodyPr/>
                    <a:lstStyle/>
                    <a:p>
                      <a:pPr algn="ctr"/>
                      <a:r>
                        <a:rPr lang="nl-BE" sz="2400" cap="all" noProof="0" smtClean="0">
                          <a:latin typeface="+mj-lt"/>
                        </a:rPr>
                        <a:t>Kenmerken van onderzoekend leren</a:t>
                      </a:r>
                      <a:endParaRPr lang="nl-BE" sz="2400" cap="all" noProof="0">
                        <a:latin typeface="+mj-lt"/>
                      </a:endParaRPr>
                    </a:p>
                  </a:txBody>
                  <a:tcPr/>
                </a:tc>
                <a:tc>
                  <a:txBody>
                    <a:bodyPr/>
                    <a:lstStyle/>
                    <a:p>
                      <a:pPr algn="ctr"/>
                      <a:r>
                        <a:rPr lang="nl-BE" sz="2400" b="1" kern="1200" cap="all" noProof="0" smtClean="0">
                          <a:solidFill>
                            <a:schemeClr val="lt1"/>
                          </a:solidFill>
                          <a:latin typeface="+mj-lt"/>
                          <a:ea typeface="+mn-ea"/>
                          <a:cs typeface="+mn-cs"/>
                        </a:rPr>
                        <a:t>Kenmerken</a:t>
                      </a:r>
                      <a:r>
                        <a:rPr lang="nl-BE" sz="2400" b="1" kern="1200" cap="all" baseline="0" noProof="0" smtClean="0">
                          <a:solidFill>
                            <a:schemeClr val="lt1"/>
                          </a:solidFill>
                          <a:latin typeface="+mj-lt"/>
                          <a:ea typeface="+mn-ea"/>
                          <a:cs typeface="+mn-cs"/>
                        </a:rPr>
                        <a:t> van c</a:t>
                      </a:r>
                      <a:r>
                        <a:rPr lang="nl-BE" sz="2400" b="1" kern="1200" cap="all" noProof="0" smtClean="0">
                          <a:solidFill>
                            <a:schemeClr val="lt1"/>
                          </a:solidFill>
                          <a:latin typeface="+mj-lt"/>
                          <a:ea typeface="+mn-ea"/>
                          <a:cs typeface="+mn-cs"/>
                        </a:rPr>
                        <a:t>reatieve aanleg</a:t>
                      </a:r>
                      <a:endParaRPr lang="nl-BE" sz="2400" b="1" kern="1200" cap="all" noProof="0">
                        <a:solidFill>
                          <a:schemeClr val="lt1"/>
                        </a:solidFill>
                        <a:latin typeface="+mj-lt"/>
                        <a:ea typeface="+mn-ea"/>
                        <a:cs typeface="+mn-cs"/>
                      </a:endParaRPr>
                    </a:p>
                  </a:txBody>
                  <a:tcPr/>
                </a:tc>
              </a:tr>
              <a:tr h="3207918">
                <a:tc>
                  <a:txBody>
                    <a:bodyPr/>
                    <a:lstStyle/>
                    <a:p>
                      <a:pPr algn="ctr"/>
                      <a:r>
                        <a:rPr lang="nl-BE" sz="2400" kern="1200" noProof="0" smtClean="0">
                          <a:solidFill>
                            <a:schemeClr val="dk1"/>
                          </a:solidFill>
                          <a:latin typeface="+mj-lt"/>
                          <a:ea typeface="+mn-ea"/>
                          <a:cs typeface="+mn-cs"/>
                        </a:rPr>
                        <a:t>In vraag stellen</a:t>
                      </a:r>
                    </a:p>
                    <a:p>
                      <a:pPr algn="ctr"/>
                      <a:r>
                        <a:rPr lang="nl-BE" sz="2400" kern="1200" noProof="0" smtClean="0">
                          <a:solidFill>
                            <a:schemeClr val="dk1"/>
                          </a:solidFill>
                          <a:latin typeface="+mj-lt"/>
                          <a:ea typeface="+mn-ea"/>
                          <a:cs typeface="+mn-cs"/>
                        </a:rPr>
                        <a:t>Ontwerpen en plannen van onderzoek</a:t>
                      </a:r>
                    </a:p>
                    <a:p>
                      <a:pPr algn="ctr"/>
                      <a:r>
                        <a:rPr lang="nl-BE" sz="2400" kern="1200" noProof="0" smtClean="0">
                          <a:solidFill>
                            <a:schemeClr val="dk1"/>
                          </a:solidFill>
                          <a:latin typeface="+mj-lt"/>
                          <a:ea typeface="+mn-ea"/>
                          <a:cs typeface="+mn-cs"/>
                        </a:rPr>
                        <a:t>Bewijs verzamelen</a:t>
                      </a:r>
                    </a:p>
                    <a:p>
                      <a:pPr algn="ctr"/>
                      <a:r>
                        <a:rPr lang="nl-BE" sz="2400" kern="1200" noProof="0" smtClean="0">
                          <a:solidFill>
                            <a:schemeClr val="dk1"/>
                          </a:solidFill>
                          <a:latin typeface="+mj-lt"/>
                          <a:ea typeface="+mn-ea"/>
                          <a:cs typeface="+mn-cs"/>
                        </a:rPr>
                        <a:t>Verbanden leggen</a:t>
                      </a:r>
                    </a:p>
                    <a:p>
                      <a:pPr algn="ctr"/>
                      <a:r>
                        <a:rPr lang="nl-BE" sz="2400" kern="1200" noProof="0" smtClean="0">
                          <a:solidFill>
                            <a:schemeClr val="dk1"/>
                          </a:solidFill>
                          <a:latin typeface="+mj-lt"/>
                          <a:ea typeface="+mn-ea"/>
                          <a:cs typeface="+mn-cs"/>
                        </a:rPr>
                        <a:t>Bewijs verklaren</a:t>
                      </a:r>
                    </a:p>
                    <a:p>
                      <a:pPr algn="ctr"/>
                      <a:r>
                        <a:rPr lang="nl-BE" sz="2400" kern="1200" noProof="0" smtClean="0">
                          <a:solidFill>
                            <a:schemeClr val="dk1"/>
                          </a:solidFill>
                          <a:latin typeface="+mj-lt"/>
                          <a:ea typeface="+mn-ea"/>
                          <a:cs typeface="+mn-cs"/>
                        </a:rPr>
                        <a:t>Communiceren van verklaringen</a:t>
                      </a:r>
                    </a:p>
                    <a:p>
                      <a:pPr algn="ctr"/>
                      <a:endParaRPr lang="nl-BE" sz="2000" noProof="0">
                        <a:latin typeface="+mj-lt"/>
                      </a:endParaRPr>
                    </a:p>
                  </a:txBody>
                  <a:tcPr/>
                </a:tc>
                <a:tc>
                  <a:txBody>
                    <a:bodyPr/>
                    <a:lstStyle/>
                    <a:p>
                      <a:pPr algn="ctr"/>
                      <a:r>
                        <a:rPr lang="nl-BE" sz="2400" kern="1200" noProof="0" dirty="0" smtClean="0">
                          <a:solidFill>
                            <a:schemeClr val="dk1"/>
                          </a:solidFill>
                          <a:latin typeface="+mj-lt"/>
                          <a:ea typeface="+mn-ea"/>
                          <a:cs typeface="+mn-cs"/>
                        </a:rPr>
                        <a:t>Zin voor initiatief</a:t>
                      </a:r>
                    </a:p>
                    <a:p>
                      <a:pPr algn="ctr"/>
                      <a:r>
                        <a:rPr lang="nl-BE" sz="2400" kern="1200" noProof="0" dirty="0" smtClean="0">
                          <a:solidFill>
                            <a:schemeClr val="dk1"/>
                          </a:solidFill>
                          <a:latin typeface="+mj-lt"/>
                          <a:ea typeface="+mn-ea"/>
                          <a:cs typeface="+mn-cs"/>
                        </a:rPr>
                        <a:t>Motivatie</a:t>
                      </a:r>
                    </a:p>
                    <a:p>
                      <a:pPr algn="ctr"/>
                      <a:r>
                        <a:rPr lang="nl-BE" sz="2400" kern="1200" noProof="0" dirty="0" smtClean="0">
                          <a:solidFill>
                            <a:schemeClr val="dk1"/>
                          </a:solidFill>
                          <a:latin typeface="+mj-lt"/>
                          <a:ea typeface="+mn-ea"/>
                          <a:cs typeface="+mn-cs"/>
                        </a:rPr>
                        <a:t>Vermogen om iets nieuws te bedenken</a:t>
                      </a:r>
                    </a:p>
                    <a:p>
                      <a:pPr algn="ctr"/>
                      <a:r>
                        <a:rPr lang="nl-BE" sz="2400" kern="1200" noProof="0" dirty="0" smtClean="0">
                          <a:solidFill>
                            <a:schemeClr val="dk1"/>
                          </a:solidFill>
                          <a:latin typeface="+mj-lt"/>
                          <a:ea typeface="+mn-ea"/>
                          <a:cs typeface="+mn-cs"/>
                        </a:rPr>
                        <a:t>Verbanden leggen</a:t>
                      </a:r>
                    </a:p>
                    <a:p>
                      <a:pPr algn="ctr"/>
                      <a:r>
                        <a:rPr lang="nl-BE" sz="2400" kern="1200" noProof="0" dirty="0" smtClean="0">
                          <a:solidFill>
                            <a:schemeClr val="dk1"/>
                          </a:solidFill>
                          <a:latin typeface="+mj-lt"/>
                          <a:ea typeface="+mn-ea"/>
                          <a:cs typeface="+mn-cs"/>
                        </a:rPr>
                        <a:t>Verbeelding</a:t>
                      </a:r>
                    </a:p>
                    <a:p>
                      <a:pPr algn="ctr"/>
                      <a:r>
                        <a:rPr lang="nl-BE" sz="2400" kern="1200" noProof="0" dirty="0" smtClean="0">
                          <a:solidFill>
                            <a:schemeClr val="dk1"/>
                          </a:solidFill>
                          <a:latin typeface="+mj-lt"/>
                          <a:ea typeface="+mn-ea"/>
                          <a:cs typeface="+mn-cs"/>
                        </a:rPr>
                        <a:t>Nieuwsgierigheid</a:t>
                      </a:r>
                    </a:p>
                    <a:p>
                      <a:pPr algn="ctr"/>
                      <a:r>
                        <a:rPr lang="nl-BE" sz="2400" kern="1200" noProof="0" dirty="0" smtClean="0">
                          <a:solidFill>
                            <a:schemeClr val="dk1"/>
                          </a:solidFill>
                          <a:latin typeface="+mj-lt"/>
                          <a:ea typeface="+mn-ea"/>
                          <a:cs typeface="+mn-cs"/>
                        </a:rPr>
                        <a:t>Samenwerkingsvaardigheden</a:t>
                      </a:r>
                    </a:p>
                    <a:p>
                      <a:pPr algn="ctr"/>
                      <a:r>
                        <a:rPr lang="nl-BE" sz="2400" kern="1200" noProof="0" dirty="0" smtClean="0">
                          <a:solidFill>
                            <a:schemeClr val="dk1"/>
                          </a:solidFill>
                          <a:latin typeface="+mj-lt"/>
                          <a:ea typeface="+mn-ea"/>
                          <a:cs typeface="+mn-cs"/>
                        </a:rPr>
                        <a:t>Denkvaardigheden</a:t>
                      </a:r>
                    </a:p>
                    <a:p>
                      <a:pPr algn="ctr"/>
                      <a:endParaRPr lang="nl-BE" sz="2400" noProof="0" dirty="0">
                        <a:latin typeface="+mj-lt"/>
                      </a:endParaRPr>
                    </a:p>
                  </a:txBody>
                  <a:tcPr/>
                </a:tc>
              </a:tr>
            </a:tbl>
          </a:graphicData>
        </a:graphic>
      </p:graphicFrame>
    </p:spTree>
    <p:extLst>
      <p:ext uri="{BB962C8B-B14F-4D97-AF65-F5344CB8AC3E}">
        <p14:creationId xmlns:p14="http://schemas.microsoft.com/office/powerpoint/2010/main" val="95363232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2400" b="1" dirty="0" smtClean="0">
                <a:solidFill>
                  <a:srgbClr val="00B050"/>
                </a:solidFill>
              </a:rPr>
              <a:t>Creativiteit bij wetenschaps- en wiskundeonderwijs</a:t>
            </a:r>
            <a:endParaRPr lang="nl-BE" sz="2400" b="1" dirty="0">
              <a:solidFill>
                <a:srgbClr val="00B050"/>
              </a:solidFill>
            </a:endParaRPr>
          </a:p>
        </p:txBody>
      </p:sp>
      <p:pic>
        <p:nvPicPr>
          <p:cNvPr id="5" name="Afbeelding 4"/>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6"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407288693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able"/>
          <p:cNvPicPr/>
          <p:nvPr/>
        </p:nvPicPr>
        <p:blipFill>
          <a:blip r:embed="rId3"/>
          <a:stretch>
            <a:fillRect/>
          </a:stretch>
        </p:blipFill>
        <p:spPr>
          <a:xfrm>
            <a:off x="1043608" y="1340768"/>
            <a:ext cx="7344816" cy="5350084"/>
          </a:xfrm>
          <a:prstGeom prst="rect">
            <a:avLst/>
          </a:prstGeom>
        </p:spPr>
      </p:pic>
      <p:sp>
        <p:nvSpPr>
          <p:cNvPr id="2" name="Title 1"/>
          <p:cNvSpPr>
            <a:spLocks noGrp="1"/>
          </p:cNvSpPr>
          <p:nvPr>
            <p:ph type="title"/>
          </p:nvPr>
        </p:nvSpPr>
        <p:spPr>
          <a:xfrm>
            <a:off x="1907704" y="188640"/>
            <a:ext cx="5544616" cy="922114"/>
          </a:xfrm>
        </p:spPr>
        <p:txBody>
          <a:bodyPr>
            <a:normAutofit fontScale="90000"/>
          </a:bodyPr>
          <a:lstStyle/>
          <a:p>
            <a:r>
              <a:rPr lang="nl-BE" sz="4000" b="1" dirty="0" smtClean="0">
                <a:solidFill>
                  <a:srgbClr val="008000"/>
                </a:solidFill>
              </a:rPr>
              <a:t>  </a:t>
            </a:r>
            <a:r>
              <a:rPr lang="nl-BE" sz="4000" b="1" dirty="0" smtClean="0">
                <a:solidFill>
                  <a:srgbClr val="00B050"/>
                </a:solidFill>
              </a:rPr>
              <a:t>Veranderende rollen doorheen de tijd</a:t>
            </a:r>
            <a:r>
              <a:rPr lang="nl-BE" sz="3100" dirty="0" smtClean="0"/>
              <a:t/>
            </a:r>
            <a:br>
              <a:rPr lang="nl-BE" sz="3100" dirty="0" smtClean="0"/>
            </a:br>
            <a:r>
              <a:rPr lang="nl-BE" sz="1100" i="1" dirty="0" smtClean="0"/>
              <a:t>Essentiële kenmerken van onderzoek in de klas en hun variaties (Barrow, 2010, p. 3)</a:t>
            </a:r>
            <a:r>
              <a:rPr lang="nl-BE" sz="1100" dirty="0" smtClean="0"/>
              <a:t/>
            </a:r>
            <a:br>
              <a:rPr lang="nl-BE" sz="1100" dirty="0" smtClean="0"/>
            </a:br>
            <a:endParaRPr lang="nl-BE" sz="1100" dirty="0"/>
          </a:p>
        </p:txBody>
      </p:sp>
      <p:sp>
        <p:nvSpPr>
          <p:cNvPr id="5" name="Oval Callout 4"/>
          <p:cNvSpPr/>
          <p:nvPr/>
        </p:nvSpPr>
        <p:spPr>
          <a:xfrm rot="10800000" flipV="1">
            <a:off x="395536" y="188640"/>
            <a:ext cx="1872208" cy="1080120"/>
          </a:xfrm>
          <a:prstGeom prst="wedgeEllipseCallout">
            <a:avLst>
              <a:gd name="adj1" fmla="val -68317"/>
              <a:gd name="adj2" fmla="val 843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smtClean="0">
                <a:latin typeface="+mj-lt"/>
              </a:rPr>
              <a:t>Kind stelt de vraag</a:t>
            </a:r>
            <a:endParaRPr lang="nl-BE" sz="1400">
              <a:latin typeface="+mj-lt"/>
            </a:endParaRPr>
          </a:p>
        </p:txBody>
      </p:sp>
      <p:sp>
        <p:nvSpPr>
          <p:cNvPr id="6" name="Oval Callout 5"/>
          <p:cNvSpPr/>
          <p:nvPr/>
        </p:nvSpPr>
        <p:spPr>
          <a:xfrm>
            <a:off x="7164288" y="116632"/>
            <a:ext cx="1835696" cy="1008112"/>
          </a:xfrm>
          <a:prstGeom prst="wedgeEllipseCallout">
            <a:avLst>
              <a:gd name="adj1" fmla="val -17868"/>
              <a:gd name="adj2" fmla="val 897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smtClean="0">
                <a:latin typeface="+mj-lt"/>
              </a:rPr>
              <a:t>Vraag aangebracht door de leerkracht</a:t>
            </a:r>
            <a:endParaRPr lang="nl-BE" sz="1400">
              <a:latin typeface="+mj-lt"/>
            </a:endParaRPr>
          </a:p>
        </p:txBody>
      </p:sp>
    </p:spTree>
    <p:extLst>
      <p:ext uri="{BB962C8B-B14F-4D97-AF65-F5344CB8AC3E}">
        <p14:creationId xmlns:p14="http://schemas.microsoft.com/office/powerpoint/2010/main" val="235486478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698976" cy="1282154"/>
          </a:xfrm>
        </p:spPr>
        <p:txBody>
          <a:bodyPr>
            <a:normAutofit/>
          </a:bodyPr>
          <a:lstStyle/>
          <a:p>
            <a:r>
              <a:rPr lang="nl-BE" sz="3600" b="1" smtClean="0">
                <a:solidFill>
                  <a:srgbClr val="00B050"/>
                </a:solidFill>
              </a:rPr>
              <a:t>Verschillende rollen van de leerkracht</a:t>
            </a:r>
            <a:endParaRPr lang="nl-BE" sz="3600">
              <a:solidFill>
                <a:srgbClr val="00B050"/>
              </a:solidFill>
            </a:endParaRPr>
          </a:p>
        </p:txBody>
      </p:sp>
      <p:sp>
        <p:nvSpPr>
          <p:cNvPr id="3" name="Content Placeholder 2"/>
          <p:cNvSpPr>
            <a:spLocks noGrp="1"/>
          </p:cNvSpPr>
          <p:nvPr>
            <p:ph sz="half" idx="1"/>
          </p:nvPr>
        </p:nvSpPr>
        <p:spPr/>
        <p:txBody>
          <a:bodyPr>
            <a:normAutofit fontScale="92500"/>
          </a:bodyPr>
          <a:lstStyle/>
          <a:p>
            <a:r>
              <a:rPr lang="nl-BE" smtClean="0">
                <a:latin typeface="+mj-lt"/>
              </a:rPr>
              <a:t>Iemand die toestaat</a:t>
            </a:r>
          </a:p>
          <a:p>
            <a:r>
              <a:rPr lang="nl-BE" smtClean="0">
                <a:latin typeface="+mj-lt"/>
              </a:rPr>
              <a:t>Leider</a:t>
            </a:r>
          </a:p>
          <a:p>
            <a:r>
              <a:rPr lang="nl-BE" smtClean="0">
                <a:latin typeface="+mj-lt"/>
              </a:rPr>
              <a:t>Verschaffer</a:t>
            </a:r>
          </a:p>
          <a:p>
            <a:r>
              <a:rPr lang="nl-BE" smtClean="0">
                <a:latin typeface="+mj-lt"/>
              </a:rPr>
              <a:t>Coördinator</a:t>
            </a:r>
          </a:p>
          <a:p>
            <a:r>
              <a:rPr lang="nl-BE" smtClean="0">
                <a:latin typeface="+mj-lt"/>
              </a:rPr>
              <a:t>Supporter</a:t>
            </a:r>
          </a:p>
          <a:p>
            <a:r>
              <a:rPr lang="nl-BE" smtClean="0">
                <a:latin typeface="+mj-lt"/>
              </a:rPr>
              <a:t>Leermeester</a:t>
            </a:r>
          </a:p>
          <a:p>
            <a:r>
              <a:rPr lang="nl-BE" smtClean="0">
                <a:latin typeface="+mj-lt"/>
              </a:rPr>
              <a:t>Motivator</a:t>
            </a:r>
          </a:p>
          <a:p>
            <a:r>
              <a:rPr lang="nl-BE" smtClean="0">
                <a:latin typeface="+mj-lt"/>
              </a:rPr>
              <a:t>Facilitator</a:t>
            </a:r>
          </a:p>
          <a:p>
            <a:pPr marL="0" indent="0">
              <a:buNone/>
            </a:pPr>
            <a:r>
              <a:rPr lang="nl-BE" sz="2200" i="1" smtClean="0">
                <a:latin typeface="+mj-lt"/>
              </a:rPr>
              <a:t>(Hyvönen, 2008) </a:t>
            </a:r>
            <a:endParaRPr lang="nl-BE" sz="2200" i="1">
              <a:latin typeface="+mj-lt"/>
            </a:endParaRPr>
          </a:p>
        </p:txBody>
      </p:sp>
      <p:sp>
        <p:nvSpPr>
          <p:cNvPr id="4" name="Content Placeholder 3"/>
          <p:cNvSpPr>
            <a:spLocks noGrp="1"/>
          </p:cNvSpPr>
          <p:nvPr>
            <p:ph sz="half" idx="2"/>
          </p:nvPr>
        </p:nvSpPr>
        <p:spPr/>
        <p:txBody>
          <a:bodyPr>
            <a:normAutofit fontScale="92500"/>
          </a:bodyPr>
          <a:lstStyle/>
          <a:p>
            <a:r>
              <a:rPr lang="nl-BE" smtClean="0">
                <a:latin typeface="+mj-lt"/>
              </a:rPr>
              <a:t>Leerder</a:t>
            </a:r>
          </a:p>
          <a:p>
            <a:r>
              <a:rPr lang="nl-BE" smtClean="0">
                <a:latin typeface="+mj-lt"/>
              </a:rPr>
              <a:t>Volger</a:t>
            </a:r>
          </a:p>
          <a:p>
            <a:r>
              <a:rPr lang="nl-BE" smtClean="0">
                <a:latin typeface="+mj-lt"/>
              </a:rPr>
              <a:t>Waarnemer</a:t>
            </a:r>
          </a:p>
          <a:p>
            <a:r>
              <a:rPr lang="nl-BE" smtClean="0">
                <a:latin typeface="+mj-lt"/>
              </a:rPr>
              <a:t>Luisteraar</a:t>
            </a:r>
          </a:p>
          <a:p>
            <a:r>
              <a:rPr lang="nl-BE" smtClean="0">
                <a:latin typeface="+mj-lt"/>
              </a:rPr>
              <a:t>Samenspeler</a:t>
            </a:r>
          </a:p>
          <a:p>
            <a:r>
              <a:rPr lang="nl-BE" smtClean="0">
                <a:latin typeface="+mj-lt"/>
              </a:rPr>
              <a:t>’Bemoeial in het midden’</a:t>
            </a:r>
          </a:p>
          <a:p>
            <a:pPr marL="0" indent="0">
              <a:buNone/>
            </a:pPr>
            <a:r>
              <a:rPr lang="nl-BE" sz="2000" i="1" smtClean="0">
                <a:latin typeface="+mj-lt"/>
              </a:rPr>
              <a:t>(McWilliam, 2008) </a:t>
            </a:r>
          </a:p>
          <a:p>
            <a:r>
              <a:rPr lang="nl-BE" smtClean="0">
                <a:latin typeface="+mj-lt"/>
              </a:rPr>
              <a:t>Provocateur </a:t>
            </a:r>
          </a:p>
          <a:p>
            <a:pPr marL="0" indent="0">
              <a:buNone/>
            </a:pPr>
            <a:r>
              <a:rPr lang="nl-BE" sz="2000" i="1" smtClean="0">
                <a:latin typeface="+mj-lt"/>
              </a:rPr>
              <a:t>(Bancroft et al.,2008 en Craft et al.,2012)</a:t>
            </a:r>
          </a:p>
          <a:p>
            <a:endParaRPr lang="nl-BE" smtClean="0"/>
          </a:p>
          <a:p>
            <a:endParaRPr lang="nl-BE" smtClean="0"/>
          </a:p>
          <a:p>
            <a:endParaRPr lang="nl-BE" smtClean="0"/>
          </a:p>
          <a:p>
            <a:endParaRPr lang="nl-BE"/>
          </a:p>
        </p:txBody>
      </p:sp>
    </p:spTree>
    <p:extLst>
      <p:ext uri="{BB962C8B-B14F-4D97-AF65-F5344CB8AC3E}">
        <p14:creationId xmlns:p14="http://schemas.microsoft.com/office/powerpoint/2010/main" val="334141742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l-BE" b="1" smtClean="0">
                <a:solidFill>
                  <a:srgbClr val="00B050"/>
                </a:solidFill>
              </a:rPr>
              <a:t>Ondersteunende technieken</a:t>
            </a:r>
            <a:endParaRPr lang="nl-BE" b="1">
              <a:solidFill>
                <a:srgbClr val="00B050"/>
              </a:solidFill>
            </a:endParaRPr>
          </a:p>
        </p:txBody>
      </p:sp>
      <p:sp>
        <p:nvSpPr>
          <p:cNvPr id="3" name="Content Placeholder 2"/>
          <p:cNvSpPr>
            <a:spLocks noGrp="1"/>
          </p:cNvSpPr>
          <p:nvPr>
            <p:ph idx="1"/>
          </p:nvPr>
        </p:nvSpPr>
        <p:spPr>
          <a:xfrm>
            <a:off x="457200" y="1772817"/>
            <a:ext cx="8219256" cy="4320479"/>
          </a:xfrm>
        </p:spPr>
        <p:txBody>
          <a:bodyPr>
            <a:normAutofit lnSpcReduction="10000"/>
          </a:bodyPr>
          <a:lstStyle/>
          <a:p>
            <a:r>
              <a:rPr lang="nl-BE" sz="1900" dirty="0" smtClean="0">
                <a:solidFill>
                  <a:srgbClr val="FF0000"/>
                </a:solidFill>
                <a:latin typeface="+mj-lt"/>
              </a:rPr>
              <a:t>Uitgestelde instructie </a:t>
            </a:r>
            <a:r>
              <a:rPr lang="nl-BE" sz="1900" dirty="0" smtClean="0">
                <a:latin typeface="+mj-lt"/>
              </a:rPr>
              <a:t>tot de leerder de kans heeft gehad om zelfstandig of met anderen te onderzoeken en zo zelf tot innovatie en ontdekking te komen.</a:t>
            </a:r>
          </a:p>
          <a:p>
            <a:pPr lvl="0"/>
            <a:r>
              <a:rPr lang="nl-BE" sz="1900" dirty="0" smtClean="0">
                <a:solidFill>
                  <a:srgbClr val="FF0000"/>
                </a:solidFill>
                <a:latin typeface="+mj-lt"/>
              </a:rPr>
              <a:t>Stoppen en nauwlettend observeren </a:t>
            </a:r>
            <a:r>
              <a:rPr lang="nl-BE" sz="1900" dirty="0" smtClean="0">
                <a:latin typeface="+mj-lt"/>
              </a:rPr>
              <a:t>van kinderen, waardoor ze beslissingen kunnen nemen om te verkennen en te experimenteren binnen de beschikbare tijd en ruimte.</a:t>
            </a:r>
          </a:p>
          <a:p>
            <a:pPr lvl="0"/>
            <a:r>
              <a:rPr lang="nl-BE" sz="1900" dirty="0" smtClean="0">
                <a:solidFill>
                  <a:srgbClr val="FF0000"/>
                </a:solidFill>
                <a:latin typeface="+mj-lt"/>
              </a:rPr>
              <a:t>Gevarieerde niveaus van interventie en samenwerking </a:t>
            </a:r>
            <a:r>
              <a:rPr lang="nl-BE" sz="1900" dirty="0" smtClean="0">
                <a:solidFill>
                  <a:srgbClr val="000000"/>
                </a:solidFill>
                <a:latin typeface="+mj-lt"/>
              </a:rPr>
              <a:t>- terughoudendheid, een stap terugnemen, ’Bemoeial in het midden’</a:t>
            </a:r>
            <a:r>
              <a:rPr lang="nl-BE" sz="1900" dirty="0" smtClean="0">
                <a:latin typeface="+mj-lt"/>
              </a:rPr>
              <a:t>. </a:t>
            </a:r>
          </a:p>
          <a:p>
            <a:pPr lvl="0"/>
            <a:r>
              <a:rPr lang="nl-BE" sz="1900" dirty="0" smtClean="0">
                <a:solidFill>
                  <a:srgbClr val="FF0000"/>
                </a:solidFill>
                <a:latin typeface="+mj-lt"/>
              </a:rPr>
              <a:t>Modelleren </a:t>
            </a:r>
            <a:r>
              <a:rPr lang="nl-BE" sz="1900" dirty="0" smtClean="0">
                <a:solidFill>
                  <a:srgbClr val="000000"/>
                </a:solidFill>
                <a:latin typeface="+mj-lt"/>
              </a:rPr>
              <a:t>door gesprekken en acties, bijvoorbeeld attitudes zoals nieuwsgierigheid, bereidheid om fouten te maken; of onderzoeksprocessen, zoals in vraag stellen, reflecteren op observaties en ideeën.</a:t>
            </a:r>
          </a:p>
          <a:p>
            <a:pPr lvl="0"/>
            <a:r>
              <a:rPr lang="nl-BE" sz="1900" dirty="0" smtClean="0">
                <a:solidFill>
                  <a:srgbClr val="FF0000"/>
                </a:solidFill>
                <a:latin typeface="+mj-lt"/>
              </a:rPr>
              <a:t>Vragen stellen </a:t>
            </a:r>
            <a:r>
              <a:rPr lang="nl-BE" sz="1900" dirty="0" smtClean="0">
                <a:solidFill>
                  <a:srgbClr val="000000"/>
                </a:solidFill>
                <a:latin typeface="+mj-lt"/>
              </a:rPr>
              <a:t>– Kinderen aanmoedigen om hun ideeën en strategieën expliciet te maken en hierop te reflecteren.</a:t>
            </a:r>
          </a:p>
          <a:p>
            <a:pPr lvl="0"/>
            <a:r>
              <a:rPr lang="nl-BE" sz="1900" dirty="0" smtClean="0">
                <a:solidFill>
                  <a:srgbClr val="FF0000"/>
                </a:solidFill>
                <a:latin typeface="+mj-lt"/>
              </a:rPr>
              <a:t>Structureren van de leeromgeving </a:t>
            </a:r>
            <a:r>
              <a:rPr lang="nl-BE" sz="1900" dirty="0" smtClean="0">
                <a:solidFill>
                  <a:srgbClr val="000000"/>
                </a:solidFill>
                <a:latin typeface="+mj-lt"/>
              </a:rPr>
              <a:t>– waaier aan middelen, ruimte en tijd voor spel en exploratie, ondersteunen van samenwerking.</a:t>
            </a:r>
          </a:p>
          <a:p>
            <a:endParaRPr lang="nl-BE" dirty="0">
              <a:latin typeface="+mj-lt"/>
            </a:endParaRPr>
          </a:p>
        </p:txBody>
      </p:sp>
    </p:spTree>
    <p:extLst>
      <p:ext uri="{BB962C8B-B14F-4D97-AF65-F5344CB8AC3E}">
        <p14:creationId xmlns:p14="http://schemas.microsoft.com/office/powerpoint/2010/main" val="82840771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5776" y="260648"/>
            <a:ext cx="6588224" cy="1714202"/>
          </a:xfrm>
        </p:spPr>
        <p:txBody>
          <a:bodyPr>
            <a:normAutofit fontScale="90000"/>
          </a:bodyPr>
          <a:lstStyle/>
          <a:p>
            <a:r>
              <a:rPr lang="nl-BE" sz="3600" b="1" dirty="0" smtClean="0">
                <a:solidFill>
                  <a:srgbClr val="00B050"/>
                </a:solidFill>
              </a:rPr>
              <a:t>Delen van antwoorden</a:t>
            </a:r>
            <a:br>
              <a:rPr lang="nl-BE" sz="3600" b="1" dirty="0" smtClean="0">
                <a:solidFill>
                  <a:srgbClr val="00B050"/>
                </a:solidFill>
              </a:rPr>
            </a:br>
            <a:r>
              <a:rPr lang="nl-BE" sz="3600" b="1" dirty="0" smtClean="0">
                <a:solidFill>
                  <a:srgbClr val="00B050"/>
                </a:solidFill>
              </a:rPr>
              <a:t> Gevolgen voor de planning?</a:t>
            </a:r>
            <a:br>
              <a:rPr lang="nl-BE" sz="3600" b="1" dirty="0" smtClean="0">
                <a:solidFill>
                  <a:srgbClr val="00B050"/>
                </a:solidFill>
              </a:rPr>
            </a:br>
            <a:r>
              <a:rPr lang="nl-BE" sz="2000" b="1" dirty="0" smtClean="0">
                <a:solidFill>
                  <a:srgbClr val="00B050"/>
                </a:solidFill>
              </a:rPr>
              <a:t> (gekoppeld aan het pedagogisch model van Siraj-Blatchford, 2002)</a:t>
            </a:r>
            <a:endParaRPr lang="nl-BE" sz="2000" b="1" dirty="0">
              <a:solidFill>
                <a:srgbClr val="00B050"/>
              </a:solidFill>
            </a:endParaRPr>
          </a:p>
        </p:txBody>
      </p:sp>
      <p:pic>
        <p:nvPicPr>
          <p:cNvPr id="6" name="Content Placeholder 5" descr="Screen shot 2012-09-04 at 18.40.15.png"/>
          <p:cNvPicPr>
            <a:picLocks noGrp="1" noChangeAspect="1"/>
          </p:cNvPicPr>
          <p:nvPr>
            <p:ph idx="1"/>
          </p:nvPr>
        </p:nvPicPr>
        <p:blipFill>
          <a:blip r:embed="rId3"/>
          <a:srcRect l="-19859" r="-19859"/>
          <a:stretch>
            <a:fillRect/>
          </a:stretch>
        </p:blipFill>
        <p:spPr>
          <a:xfrm>
            <a:off x="456223" y="1903779"/>
            <a:ext cx="7886700" cy="4351338"/>
          </a:xfrm>
          <a:prstGeom prst="rect">
            <a:avLst/>
          </a:prstGeom>
        </p:spPr>
      </p:pic>
    </p:spTree>
    <p:extLst>
      <p:ext uri="{BB962C8B-B14F-4D97-AF65-F5344CB8AC3E}">
        <p14:creationId xmlns:p14="http://schemas.microsoft.com/office/powerpoint/2010/main" val="7979419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95536" y="1745307"/>
            <a:ext cx="8424936" cy="4203973"/>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defRPr>
            </a:lvl5pPr>
            <a:lvl6pPr marL="25146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eaLnBrk="1" fontAlgn="base" hangingPunct="1">
              <a:spcBef>
                <a:spcPct val="20000"/>
              </a:spcBef>
              <a:spcAft>
                <a:spcPct val="0"/>
              </a:spcAft>
              <a:buChar char="»"/>
              <a:defRPr sz="2000">
                <a:solidFill>
                  <a:schemeClr val="tx1"/>
                </a:solidFill>
                <a:effectLst>
                  <a:outerShdw blurRad="38100" dist="38100" dir="2700000" algn="tl">
                    <a:srgbClr val="C0C0C0"/>
                  </a:outerShdw>
                </a:effectLst>
                <a:latin typeface="+mn-lt"/>
              </a:defRPr>
            </a:lvl9pPr>
          </a:lstStyle>
          <a:p>
            <a:pPr>
              <a:lnSpc>
                <a:spcPts val="3200"/>
              </a:lnSpc>
              <a:spcAft>
                <a:spcPts val="0"/>
              </a:spcAft>
              <a:buClr>
                <a:srgbClr val="0070C0"/>
              </a:buClr>
              <a:buFont typeface="Arial" panose="020B0604020202020204" pitchFamily="34" charset="0"/>
              <a:buChar char="•"/>
            </a:pPr>
            <a:r>
              <a:rPr lang="nl-BE" sz="2400" kern="0" dirty="0" smtClean="0">
                <a:effectLst/>
                <a:latin typeface="+mj-lt"/>
              </a:rPr>
              <a:t>Verschillende rollen van de leerkracht beïnvloeden het eigenaarschap en het leren van kinderen.</a:t>
            </a:r>
          </a:p>
          <a:p>
            <a:pPr>
              <a:lnSpc>
                <a:spcPts val="3200"/>
              </a:lnSpc>
              <a:spcAft>
                <a:spcPts val="0"/>
              </a:spcAft>
              <a:buClr>
                <a:srgbClr val="0070C0"/>
              </a:buClr>
              <a:buFont typeface="Arial" panose="020B0604020202020204" pitchFamily="34" charset="0"/>
              <a:buChar char="•"/>
            </a:pPr>
            <a:r>
              <a:rPr lang="nl-BE" sz="2400" kern="0" dirty="0" smtClean="0">
                <a:effectLst/>
                <a:latin typeface="+mj-lt"/>
              </a:rPr>
              <a:t>Evenwicht vinden tussen interventie en samenwerking met kinderen kan aanzetten tot creativiteit.</a:t>
            </a:r>
          </a:p>
          <a:p>
            <a:pPr>
              <a:lnSpc>
                <a:spcPts val="3200"/>
              </a:lnSpc>
              <a:spcAft>
                <a:spcPts val="0"/>
              </a:spcAft>
              <a:buClr>
                <a:srgbClr val="0070C0"/>
              </a:buClr>
              <a:buFont typeface="Arial" panose="020B0604020202020204" pitchFamily="34" charset="0"/>
              <a:buChar char="•"/>
            </a:pPr>
            <a:r>
              <a:rPr lang="nl-BE" sz="2400" kern="0" dirty="0" smtClean="0">
                <a:effectLst/>
                <a:latin typeface="+mj-lt"/>
              </a:rPr>
              <a:t>Het creëren en behouden van een leeromgeving die kansen creëert om eigenaarschap van kinderen te bevorderen is van cruciaal belang.</a:t>
            </a:r>
          </a:p>
          <a:p>
            <a:pPr>
              <a:lnSpc>
                <a:spcPts val="3200"/>
              </a:lnSpc>
              <a:spcAft>
                <a:spcPts val="0"/>
              </a:spcAft>
              <a:buClr>
                <a:srgbClr val="0070C0"/>
              </a:buClr>
              <a:buFont typeface="Arial" panose="020B0604020202020204" pitchFamily="34" charset="0"/>
              <a:buChar char="•"/>
            </a:pPr>
            <a:r>
              <a:rPr lang="nl-BE" sz="2400" kern="0" dirty="0" smtClean="0">
                <a:effectLst/>
                <a:latin typeface="+mj-lt"/>
              </a:rPr>
              <a:t>Gevarieerde ondersteuningstechnieken bieden grotere kansen voor eigenaarschap van kinderen, creativiteit en een onderzoekende houding.</a:t>
            </a:r>
          </a:p>
        </p:txBody>
      </p:sp>
      <p:sp>
        <p:nvSpPr>
          <p:cNvPr id="4" name="Rectangle 2"/>
          <p:cNvSpPr txBox="1">
            <a:spLocks noChangeArrowheads="1"/>
          </p:cNvSpPr>
          <p:nvPr/>
        </p:nvSpPr>
        <p:spPr bwMode="auto">
          <a:xfrm>
            <a:off x="2905596" y="564034"/>
            <a:ext cx="5698852" cy="9207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2pPr>
            <a:lvl3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3pPr>
            <a:lvl4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4pPr>
            <a:lvl5pPr algn="ctr" rtl="0" eaLnBrk="0" fontAlgn="base" hangingPunct="0">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5pPr>
            <a:lvl6pPr marL="4572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6pPr>
            <a:lvl7pPr marL="9144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7pPr>
            <a:lvl8pPr marL="13716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8pPr>
            <a:lvl9pPr marL="1828800" algn="ctr" rtl="0" eaLnBrk="1" fontAlgn="base" hangingPunct="1">
              <a:spcBef>
                <a:spcPct val="0"/>
              </a:spcBef>
              <a:spcAft>
                <a:spcPct val="0"/>
              </a:spcAft>
              <a:defRPr sz="3600" b="1">
                <a:solidFill>
                  <a:srgbClr val="CE5F0C"/>
                </a:solidFill>
                <a:effectLst>
                  <a:outerShdw blurRad="38100" dist="38100" dir="2700000" algn="tl">
                    <a:srgbClr val="C0C0C0"/>
                  </a:outerShdw>
                </a:effectLst>
                <a:latin typeface="Verdana" pitchFamily="34" charset="0"/>
              </a:defRPr>
            </a:lvl9pPr>
          </a:lstStyle>
          <a:p>
            <a:r>
              <a:rPr lang="nl-BE" smtClean="0">
                <a:solidFill>
                  <a:srgbClr val="00B050"/>
                </a:solidFill>
                <a:effectLst/>
              </a:rPr>
              <a:t>Take-Home Messages </a:t>
            </a:r>
            <a:endParaRPr lang="nl-BE">
              <a:solidFill>
                <a:srgbClr val="00B050"/>
              </a:solidFill>
              <a:effectLst/>
            </a:endParaRPr>
          </a:p>
        </p:txBody>
      </p:sp>
    </p:spTree>
    <p:extLst>
      <p:ext uri="{BB962C8B-B14F-4D97-AF65-F5344CB8AC3E}">
        <p14:creationId xmlns:p14="http://schemas.microsoft.com/office/powerpoint/2010/main" val="211043444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BE" sz="3600" b="1" dirty="0" smtClean="0">
                <a:solidFill>
                  <a:srgbClr val="00B050"/>
                </a:solidFill>
              </a:rPr>
              <a:t>Reflecties</a:t>
            </a:r>
            <a:endParaRPr lang="nl-BE" sz="3600" b="1" dirty="0">
              <a:solidFill>
                <a:srgbClr val="00B050"/>
              </a:solidFill>
            </a:endParaRPr>
          </a:p>
        </p:txBody>
      </p:sp>
      <p:sp>
        <p:nvSpPr>
          <p:cNvPr id="3" name="Tijdelijke aanduiding voor inhoud 2"/>
          <p:cNvSpPr>
            <a:spLocks noGrp="1"/>
          </p:cNvSpPr>
          <p:nvPr>
            <p:ph idx="1"/>
          </p:nvPr>
        </p:nvSpPr>
        <p:spPr>
          <a:xfrm>
            <a:off x="628650" y="1825625"/>
            <a:ext cx="7697153" cy="4318622"/>
          </a:xfrm>
        </p:spPr>
        <p:txBody>
          <a:bodyPr>
            <a:normAutofit/>
          </a:bodyPr>
          <a:lstStyle/>
          <a:p>
            <a:r>
              <a:rPr lang="nl-BE" sz="2400" dirty="0">
                <a:latin typeface="+mj-lt"/>
              </a:rPr>
              <a:t>Bekijk in je groepje de originele post-its – kan je zaken toevoegen? Voeg eventuele opmerkingen of uitdagingen toe in een andere kleur (pen / post-it).</a:t>
            </a:r>
          </a:p>
          <a:p>
            <a:r>
              <a:rPr lang="nl-BE" sz="2400" dirty="0">
                <a:latin typeface="+mj-lt"/>
              </a:rPr>
              <a:t>Hoe hielpen de verschillende activiteiten bij het </a:t>
            </a:r>
            <a:r>
              <a:rPr lang="nl-BE" sz="2400" dirty="0" smtClean="0">
                <a:latin typeface="+mj-lt"/>
              </a:rPr>
              <a:t>reflecteren over manieren om creativiteit te promoten bij wetenschapsonderwijs bij jonge kinderen?</a:t>
            </a:r>
            <a:endParaRPr lang="nl-BE" sz="2400" dirty="0">
              <a:latin typeface="+mj-lt"/>
            </a:endParaRPr>
          </a:p>
          <a:p>
            <a:r>
              <a:rPr lang="nl-BE" sz="2400" dirty="0" smtClean="0">
                <a:latin typeface="+mj-lt"/>
              </a:rPr>
              <a:t>Op welke manier zal </a:t>
            </a:r>
            <a:r>
              <a:rPr lang="nl-BE" sz="2400" dirty="0">
                <a:latin typeface="+mj-lt"/>
              </a:rPr>
              <a:t>deze </a:t>
            </a:r>
            <a:r>
              <a:rPr lang="nl-BE" sz="2400" dirty="0" smtClean="0">
                <a:latin typeface="+mj-lt"/>
              </a:rPr>
              <a:t>module een invloed hebben op jouw </a:t>
            </a:r>
            <a:r>
              <a:rPr lang="nl-BE" sz="2400" dirty="0">
                <a:latin typeface="+mj-lt"/>
              </a:rPr>
              <a:t>toekomstige </a:t>
            </a:r>
            <a:r>
              <a:rPr lang="nl-BE" sz="2400" dirty="0" smtClean="0">
                <a:latin typeface="+mj-lt"/>
              </a:rPr>
              <a:t>activiteiten in de klas?</a:t>
            </a:r>
            <a:endParaRPr lang="nl-BE" sz="2400" dirty="0">
              <a:latin typeface="+mj-lt"/>
            </a:endParaRPr>
          </a:p>
          <a:p>
            <a:r>
              <a:rPr lang="nl-BE" sz="2400" dirty="0">
                <a:latin typeface="+mj-lt"/>
              </a:rPr>
              <a:t>In welke mate werden de doelstellingen van de module bereikt?</a:t>
            </a:r>
          </a:p>
          <a:p>
            <a:endParaRPr lang="nl-BE" sz="2400" dirty="0" smtClean="0">
              <a:latin typeface="+mj-lt"/>
            </a:endParaRPr>
          </a:p>
        </p:txBody>
      </p:sp>
    </p:spTree>
    <p:extLst>
      <p:ext uri="{BB962C8B-B14F-4D97-AF65-F5344CB8AC3E}">
        <p14:creationId xmlns:p14="http://schemas.microsoft.com/office/powerpoint/2010/main" val="137424802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nl-BE" sz="2400" b="1" dirty="0" smtClean="0">
                <a:solidFill>
                  <a:srgbClr val="00B050"/>
                </a:solidFill>
              </a:rPr>
              <a:t>Definitie van creativiteit bij wetenschaps- en wiskundeonderwijs overgenomen tijdens het CEYS-project</a:t>
            </a:r>
            <a:endParaRPr lang="nl-BE" sz="2400" b="1" dirty="0">
              <a:solidFill>
                <a:srgbClr val="00B050"/>
              </a:solidFill>
            </a:endParaRPr>
          </a:p>
        </p:txBody>
      </p:sp>
      <p:pic>
        <p:nvPicPr>
          <p:cNvPr id="5" name="Afbeelding 4"/>
          <p:cNvPicPr>
            <a:picLocks noChangeAspect="1"/>
          </p:cNvPicPr>
          <p:nvPr/>
        </p:nvPicPr>
        <p:blipFill rotWithShape="1">
          <a:blip r:embed="rId3"/>
          <a:srcRect l="9067" t="12994" r="7216" b="6743"/>
          <a:stretch/>
        </p:blipFill>
        <p:spPr>
          <a:xfrm>
            <a:off x="755576" y="1772816"/>
            <a:ext cx="7881727" cy="4248472"/>
          </a:xfrm>
          <a:prstGeom prst="rect">
            <a:avLst/>
          </a:prstGeom>
        </p:spPr>
      </p:pic>
      <p:sp>
        <p:nvSpPr>
          <p:cNvPr id="6" name="TextBox 3"/>
          <p:cNvSpPr txBox="1"/>
          <p:nvPr/>
        </p:nvSpPr>
        <p:spPr>
          <a:xfrm>
            <a:off x="755576" y="5661248"/>
            <a:ext cx="7881727" cy="369332"/>
          </a:xfrm>
          <a:prstGeom prst="rect">
            <a:avLst/>
          </a:prstGeom>
          <a:noFill/>
        </p:spPr>
        <p:txBody>
          <a:bodyPr wrap="square" rtlCol="0">
            <a:spAutoFit/>
          </a:bodyPr>
          <a:lstStyle/>
          <a:p>
            <a:pPr algn="ctr"/>
            <a:r>
              <a:rPr lang="nl-BE"/>
              <a:t>Creative Little </a:t>
            </a:r>
            <a:r>
              <a:rPr lang="nl-BE" smtClean="0"/>
              <a:t>Scientists</a:t>
            </a:r>
            <a:r>
              <a:rPr lang="nl-BE"/>
              <a:t> </a:t>
            </a:r>
            <a:r>
              <a:rPr lang="nl-BE" smtClean="0"/>
              <a:t>(2014)</a:t>
            </a:r>
            <a:endParaRPr lang="nl-BE"/>
          </a:p>
        </p:txBody>
      </p:sp>
    </p:spTree>
    <p:extLst>
      <p:ext uri="{BB962C8B-B14F-4D97-AF65-F5344CB8AC3E}">
        <p14:creationId xmlns:p14="http://schemas.microsoft.com/office/powerpoint/2010/main" val="2515102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7" y="634914"/>
            <a:ext cx="5634191" cy="925058"/>
          </a:xfrm>
        </p:spPr>
        <p:txBody>
          <a:bodyPr>
            <a:normAutofit/>
          </a:bodyPr>
          <a:lstStyle/>
          <a:p>
            <a:r>
              <a:rPr lang="nl-BE" sz="3600" b="1" dirty="0" smtClean="0">
                <a:solidFill>
                  <a:srgbClr val="00B050"/>
                </a:solidFill>
              </a:rPr>
              <a:t>Meer informatie</a:t>
            </a:r>
            <a:endParaRPr lang="nl-BE" sz="3600" b="1" dirty="0">
              <a:solidFill>
                <a:srgbClr val="00B050"/>
              </a:solidFill>
            </a:endParaRPr>
          </a:p>
        </p:txBody>
      </p:sp>
      <p:sp>
        <p:nvSpPr>
          <p:cNvPr id="3" name="Content Placeholder 2"/>
          <p:cNvSpPr>
            <a:spLocks noGrp="1"/>
          </p:cNvSpPr>
          <p:nvPr>
            <p:ph idx="1"/>
          </p:nvPr>
        </p:nvSpPr>
        <p:spPr>
          <a:xfrm>
            <a:off x="612108" y="1700808"/>
            <a:ext cx="7886700" cy="4625520"/>
          </a:xfrm>
        </p:spPr>
        <p:txBody>
          <a:bodyPr>
            <a:normAutofit fontScale="85000" lnSpcReduction="10000"/>
          </a:bodyPr>
          <a:lstStyle/>
          <a:p>
            <a:pPr marL="0" indent="0">
              <a:lnSpc>
                <a:spcPct val="120000"/>
              </a:lnSpc>
              <a:buNone/>
            </a:pPr>
            <a:r>
              <a:rPr lang="nl-BE" sz="3100" b="1" dirty="0" smtClean="0">
                <a:solidFill>
                  <a:srgbClr val="FF0000"/>
                </a:solidFill>
                <a:latin typeface="+mj-lt"/>
              </a:rPr>
              <a:t>Creative Little Scientists </a:t>
            </a:r>
          </a:p>
          <a:p>
            <a:pPr marL="0" indent="0">
              <a:lnSpc>
                <a:spcPct val="120000"/>
              </a:lnSpc>
              <a:buNone/>
            </a:pPr>
            <a:r>
              <a:rPr lang="nl-BE" sz="2600" dirty="0" smtClean="0">
                <a:solidFill>
                  <a:srgbClr val="FF0000"/>
                </a:solidFill>
                <a:latin typeface="+mj-lt"/>
              </a:rPr>
              <a:t>(FP7 EU project 2011 – 2014)</a:t>
            </a:r>
          </a:p>
          <a:p>
            <a:pPr marL="0" indent="0">
              <a:lnSpc>
                <a:spcPct val="110000"/>
              </a:lnSpc>
              <a:buNone/>
            </a:pPr>
            <a:r>
              <a:rPr lang="nl-BE" sz="2600" dirty="0" smtClean="0">
                <a:latin typeface="+mj-lt"/>
              </a:rPr>
              <a:t>Ontwerpprincipes en voorbeeldmateriaal op basis van veldwerk</a:t>
            </a:r>
          </a:p>
          <a:p>
            <a:pPr marL="0" indent="0">
              <a:lnSpc>
                <a:spcPct val="110000"/>
              </a:lnSpc>
              <a:buNone/>
            </a:pPr>
            <a:r>
              <a:rPr lang="nl-BE" sz="2600" dirty="0" smtClean="0">
                <a:latin typeface="+mj-lt"/>
                <a:hlinkClick r:id="rId3"/>
              </a:rPr>
              <a:t>www.creative-little-scientists.eu</a:t>
            </a:r>
            <a:endParaRPr lang="nl-BE" sz="2600" dirty="0" smtClean="0">
              <a:latin typeface="+mj-lt"/>
            </a:endParaRPr>
          </a:p>
          <a:p>
            <a:pPr marL="0" indent="0">
              <a:buNone/>
            </a:pPr>
            <a:endParaRPr lang="nl-BE" sz="2600" dirty="0" smtClean="0">
              <a:latin typeface="+mj-lt"/>
            </a:endParaRPr>
          </a:p>
          <a:p>
            <a:pPr marL="0" indent="0">
              <a:buNone/>
            </a:pPr>
            <a:r>
              <a:rPr lang="nl-BE" sz="3100" b="1" dirty="0" smtClean="0">
                <a:solidFill>
                  <a:srgbClr val="FF0000"/>
                </a:solidFill>
                <a:latin typeface="+mj-lt"/>
              </a:rPr>
              <a:t>Creativity in Early Years Science Education</a:t>
            </a:r>
          </a:p>
          <a:p>
            <a:pPr marL="0" indent="0">
              <a:buNone/>
            </a:pPr>
            <a:r>
              <a:rPr lang="nl-BE" sz="2600" dirty="0" smtClean="0">
                <a:solidFill>
                  <a:srgbClr val="FF0000"/>
                </a:solidFill>
                <a:latin typeface="+mj-lt"/>
              </a:rPr>
              <a:t>(Erasmus+ EU project 2014 </a:t>
            </a:r>
            <a:r>
              <a:rPr lang="nl-BE" sz="2600" dirty="0" smtClean="0">
                <a:solidFill>
                  <a:srgbClr val="FF0000"/>
                </a:solidFill>
              </a:rPr>
              <a:t>– </a:t>
            </a:r>
            <a:r>
              <a:rPr lang="nl-BE" sz="2600" dirty="0" smtClean="0">
                <a:solidFill>
                  <a:srgbClr val="FF0000"/>
                </a:solidFill>
                <a:latin typeface="+mj-lt"/>
              </a:rPr>
              <a:t>2017)</a:t>
            </a:r>
          </a:p>
          <a:p>
            <a:pPr marL="0" indent="0">
              <a:lnSpc>
                <a:spcPct val="110000"/>
              </a:lnSpc>
              <a:buNone/>
            </a:pPr>
            <a:r>
              <a:rPr lang="nl-BE" sz="2600" dirty="0" smtClean="0">
                <a:latin typeface="+mj-lt"/>
              </a:rPr>
              <a:t>Curriculummateriaal en trainingsmateriaal voor nascholing van leerkrachten om een creatieve aanpak bij wetenschapsonderwijs voor jonge kinderen te bevorderen</a:t>
            </a:r>
          </a:p>
          <a:p>
            <a:pPr marL="0" indent="0">
              <a:lnSpc>
                <a:spcPct val="110000"/>
              </a:lnSpc>
              <a:buNone/>
            </a:pPr>
            <a:r>
              <a:rPr lang="nl-BE" sz="2600" dirty="0" smtClean="0">
                <a:latin typeface="+mj-lt"/>
                <a:hlinkClick r:id="rId4"/>
              </a:rPr>
              <a:t>www.ceys‐project.eu</a:t>
            </a:r>
            <a:r>
              <a:rPr lang="nl-BE" sz="2600" dirty="0" smtClean="0">
                <a:latin typeface="+mj-lt"/>
              </a:rPr>
              <a:t> </a:t>
            </a:r>
          </a:p>
          <a:p>
            <a:pPr marL="0" indent="0">
              <a:buNone/>
            </a:pPr>
            <a:endParaRPr lang="nl-BE" sz="2600" dirty="0" smtClean="0"/>
          </a:p>
          <a:p>
            <a:pPr marL="0" indent="0">
              <a:buNone/>
            </a:pPr>
            <a:endParaRPr lang="nl-BE" dirty="0" smtClean="0"/>
          </a:p>
          <a:p>
            <a:pPr marL="0" indent="0">
              <a:buNone/>
            </a:pPr>
            <a:endParaRPr lang="nl-BE" dirty="0"/>
          </a:p>
        </p:txBody>
      </p:sp>
    </p:spTree>
    <p:extLst>
      <p:ext uri="{BB962C8B-B14F-4D97-AF65-F5344CB8AC3E}">
        <p14:creationId xmlns:p14="http://schemas.microsoft.com/office/powerpoint/2010/main" val="3803951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3808" y="476672"/>
            <a:ext cx="5472608" cy="885336"/>
          </a:xfrm>
        </p:spPr>
        <p:txBody>
          <a:bodyPr/>
          <a:lstStyle/>
          <a:p>
            <a:pPr algn="ctr"/>
            <a:r>
              <a:rPr lang="nl-BE" b="1" dirty="0" smtClean="0">
                <a:solidFill>
                  <a:srgbClr val="00B050"/>
                </a:solidFill>
              </a:rPr>
              <a:t>Bedankt!</a:t>
            </a:r>
            <a:endParaRPr lang="en-US" dirty="0"/>
          </a:p>
        </p:txBody>
      </p:sp>
      <p:pic>
        <p:nvPicPr>
          <p:cNvPr id="4" name="Picture 4" descr="http://static1.squarespace.com/static/519fe4bae4b02061e74e5de7/t/521545bfe4b04942a678c476/1377125825451/participation%20-%20smal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1484784"/>
            <a:ext cx="5204652" cy="48328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71043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282975381"/>
              </p:ext>
            </p:extLst>
          </p:nvPr>
        </p:nvGraphicFramePr>
        <p:xfrm>
          <a:off x="467544" y="-27384"/>
          <a:ext cx="7920880" cy="6859781"/>
        </p:xfrm>
        <a:graphic>
          <a:graphicData uri="http://schemas.openxmlformats.org/presentationml/2006/ole">
            <mc:AlternateContent xmlns:mc="http://schemas.openxmlformats.org/markup-compatibility/2006">
              <mc:Choice xmlns:v="urn:schemas-microsoft-com:vml" Requires="v">
                <p:oleObj spid="_x0000_s3082" name="Document" r:id="rId5" imgW="6731000" imgH="5829300" progId="Word.Document.12">
                  <p:embed/>
                </p:oleObj>
              </mc:Choice>
              <mc:Fallback>
                <p:oleObj name="Document" r:id="rId5" imgW="6731000" imgH="5829300" progId="Word.Document.12">
                  <p:embed/>
                  <p:pic>
                    <p:nvPicPr>
                      <p:cNvPr id="0" name=""/>
                      <p:cNvPicPr/>
                      <p:nvPr/>
                    </p:nvPicPr>
                    <p:blipFill>
                      <a:blip r:embed="rId6"/>
                      <a:stretch>
                        <a:fillRect/>
                      </a:stretch>
                    </p:blipFill>
                    <p:spPr>
                      <a:xfrm>
                        <a:off x="467544" y="-27384"/>
                        <a:ext cx="7920880" cy="6859781"/>
                      </a:xfrm>
                      <a:prstGeom prst="rect">
                        <a:avLst/>
                      </a:prstGeom>
                    </p:spPr>
                  </p:pic>
                </p:oleObj>
              </mc:Fallback>
            </mc:AlternateContent>
          </a:graphicData>
        </a:graphic>
      </p:graphicFrame>
    </p:spTree>
    <p:extLst>
      <p:ext uri="{BB962C8B-B14F-4D97-AF65-F5344CB8AC3E}">
        <p14:creationId xmlns:p14="http://schemas.microsoft.com/office/powerpoint/2010/main" val="2119731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5880" y="4932659"/>
            <a:ext cx="7776864" cy="1061829"/>
          </a:xfrm>
          <a:prstGeom prst="rect">
            <a:avLst/>
          </a:prstGeom>
          <a:noFill/>
        </p:spPr>
        <p:txBody>
          <a:bodyPr wrap="square" rtlCol="0">
            <a:spAutoFit/>
          </a:bodyPr>
          <a:lstStyle/>
          <a:p>
            <a:pPr>
              <a:spcAft>
                <a:spcPts val="600"/>
              </a:spcAft>
              <a:tabLst>
                <a:tab pos="990600" algn="l"/>
              </a:tabLst>
            </a:pPr>
            <a:r>
              <a:rPr lang="nl-NL" sz="1600" smtClean="0">
                <a:solidFill>
                  <a:prstClr val="black"/>
                </a:solidFill>
                <a:latin typeface="Cambria"/>
              </a:rPr>
              <a:t>	</a:t>
            </a:r>
            <a:r>
              <a:rPr lang="nl-NL" sz="1400" smtClean="0">
                <a:solidFill>
                  <a:prstClr val="black"/>
                </a:solidFill>
                <a:latin typeface="Cambria"/>
              </a:rPr>
              <a:t>© </a:t>
            </a:r>
            <a:r>
              <a:rPr lang="nl-NL" sz="1400" i="1" smtClean="0">
                <a:solidFill>
                  <a:prstClr val="black"/>
                </a:solidFill>
                <a:latin typeface="Cambria"/>
              </a:rPr>
              <a:t>2017 CREATIVITY IN EARLY YEARS SCIENCE EDUCATION Consortium</a:t>
            </a:r>
          </a:p>
          <a:p>
            <a:pPr>
              <a:spcAft>
                <a:spcPts val="600"/>
              </a:spcAft>
              <a:tabLst>
                <a:tab pos="990600" algn="l"/>
              </a:tabLst>
            </a:pPr>
            <a:r>
              <a:rPr lang="nl-NL" sz="1400" smtClean="0">
                <a:solidFill>
                  <a:prstClr val="black"/>
                </a:solidFill>
                <a:latin typeface="Cambria"/>
              </a:rPr>
              <a:t>This work is licensed under the Creative Commons Attribution-NonCommercial-NoDerivatives 4.0 International License. To view a copy of this license, visit </a:t>
            </a:r>
            <a:r>
              <a:rPr lang="nl-NL" sz="1400" u="sng" smtClean="0">
                <a:solidFill>
                  <a:prstClr val="black"/>
                </a:solidFill>
                <a:latin typeface="Cambria"/>
                <a:hlinkClick r:id="rId2"/>
              </a:rPr>
              <a:t>http://creativecommons.org/licenses/by-nc-nd/4.0/</a:t>
            </a:r>
            <a:r>
              <a:rPr lang="nl-NL" sz="1400" smtClean="0">
                <a:solidFill>
                  <a:prstClr val="black"/>
                </a:solidFill>
                <a:latin typeface="Cambria"/>
              </a:rPr>
              <a:t>.</a:t>
            </a:r>
            <a:endParaRPr lang="nl-NL" sz="1400">
              <a:solidFill>
                <a:prstClr val="black"/>
              </a:solidFill>
              <a:latin typeface="Cambria"/>
            </a:endParaRPr>
          </a:p>
        </p:txBody>
      </p:sp>
      <p:sp>
        <p:nvSpPr>
          <p:cNvPr id="2" name="Title 1"/>
          <p:cNvSpPr>
            <a:spLocks noGrp="1"/>
          </p:cNvSpPr>
          <p:nvPr>
            <p:ph type="title"/>
          </p:nvPr>
        </p:nvSpPr>
        <p:spPr>
          <a:xfrm>
            <a:off x="722313" y="1628801"/>
            <a:ext cx="7772400" cy="3456383"/>
          </a:xfrm>
        </p:spPr>
        <p:txBody>
          <a:bodyPr>
            <a:normAutofit fontScale="90000"/>
          </a:bodyPr>
          <a:lstStyle/>
          <a:p>
            <a:r>
              <a:rPr lang="nl-NL" sz="3600" i="1" smtClean="0">
                <a:solidFill>
                  <a:srgbClr val="00B050"/>
                </a:solidFill>
              </a:rPr>
              <a:t>Met dank aan</a:t>
            </a:r>
            <a:r>
              <a:rPr lang="nl-NL" sz="2800" i="1" smtClean="0">
                <a:solidFill>
                  <a:srgbClr val="00B050"/>
                </a:solidFill>
              </a:rPr>
              <a:t/>
            </a:r>
            <a:br>
              <a:rPr lang="nl-NL" sz="2800" i="1" smtClean="0">
                <a:solidFill>
                  <a:srgbClr val="00B050"/>
                </a:solidFill>
              </a:rPr>
            </a:br>
            <a:r>
              <a:rPr lang="nl-NL" sz="1200" smtClean="0"/>
              <a:t/>
            </a:r>
            <a:br>
              <a:rPr lang="nl-NL" sz="1200" smtClean="0"/>
            </a:br>
            <a:r>
              <a:rPr lang="nl-NL" sz="3100" smtClean="0">
                <a:solidFill>
                  <a:srgbClr val="FF0000"/>
                </a:solidFill>
              </a:rPr>
              <a:t>Creativity in Early Years Science EDUCATION (2014-2017) </a:t>
            </a:r>
            <a:br>
              <a:rPr lang="nl-NL" sz="3100" smtClean="0">
                <a:solidFill>
                  <a:srgbClr val="FF0000"/>
                </a:solidFill>
              </a:rPr>
            </a:br>
            <a:r>
              <a:rPr lang="nl-NL" sz="3100" smtClean="0">
                <a:hlinkClick r:id="rId3"/>
              </a:rPr>
              <a:t>www.ceys-project.eu</a:t>
            </a: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3200" smtClean="0"/>
              <a:t/>
            </a:r>
            <a:br>
              <a:rPr lang="nl-NL" sz="3200" smtClean="0"/>
            </a:br>
            <a:r>
              <a:rPr lang="nl-NL" sz="1800" smtClean="0"/>
              <a:t> </a:t>
            </a:r>
            <a:br>
              <a:rPr lang="nl-NL" sz="1800" smtClean="0"/>
            </a:br>
            <a:endParaRPr lang="nl-NL" sz="1800" i="1">
              <a:solidFill>
                <a:srgbClr val="00B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1031" y="3861048"/>
            <a:ext cx="7185671"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tretch>
            <a:fillRect/>
          </a:stretch>
        </p:blipFill>
        <p:spPr>
          <a:xfrm>
            <a:off x="871030" y="4932659"/>
            <a:ext cx="915929" cy="356870"/>
          </a:xfrm>
          <a:prstGeom prst="rect">
            <a:avLst/>
          </a:prstGeom>
        </p:spPr>
      </p:pic>
    </p:spTree>
    <p:extLst>
      <p:ext uri="{BB962C8B-B14F-4D97-AF65-F5344CB8AC3E}">
        <p14:creationId xmlns:p14="http://schemas.microsoft.com/office/powerpoint/2010/main" val="16601557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274638"/>
            <a:ext cx="5868144" cy="1282154"/>
          </a:xfrm>
        </p:spPr>
        <p:txBody>
          <a:bodyPr>
            <a:normAutofit fontScale="90000"/>
          </a:bodyPr>
          <a:lstStyle/>
          <a:p>
            <a:r>
              <a:rPr lang="nl-BE" sz="3600" b="1" smtClean="0">
                <a:solidFill>
                  <a:srgbClr val="00B050"/>
                </a:solidFill>
              </a:rPr>
              <a:t>Kenmerken van onderzoekend leren in wetenschapsonderwijs en een creatieve aanpak</a:t>
            </a:r>
            <a:endParaRPr lang="nl-BE" sz="3600" b="1">
              <a:solidFill>
                <a:srgbClr val="00B05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8354480"/>
              </p:ext>
            </p:extLst>
          </p:nvPr>
        </p:nvGraphicFramePr>
        <p:xfrm>
          <a:off x="467544" y="1844824"/>
          <a:ext cx="8218488" cy="4572000"/>
        </p:xfrm>
        <a:graphic>
          <a:graphicData uri="http://schemas.openxmlformats.org/drawingml/2006/table">
            <a:tbl>
              <a:tblPr firstRow="1" bandRow="1">
                <a:tableStyleId>{5C22544A-7EE6-4342-B048-85BDC9FD1C3A}</a:tableStyleId>
              </a:tblPr>
              <a:tblGrid>
                <a:gridCol w="4109244"/>
                <a:gridCol w="4109244"/>
              </a:tblGrid>
              <a:tr h="0">
                <a:tc>
                  <a:txBody>
                    <a:bodyPr/>
                    <a:lstStyle/>
                    <a:p>
                      <a:pPr algn="ctr"/>
                      <a:r>
                        <a:rPr lang="nl-BE" sz="2400" cap="all" noProof="0" smtClean="0">
                          <a:latin typeface="+mj-lt"/>
                        </a:rPr>
                        <a:t>Kenmerken van onderzoekend leren</a:t>
                      </a:r>
                      <a:endParaRPr lang="nl-BE" sz="2400" cap="all" noProof="0">
                        <a:latin typeface="+mj-lt"/>
                      </a:endParaRPr>
                    </a:p>
                  </a:txBody>
                  <a:tcPr/>
                </a:tc>
                <a:tc>
                  <a:txBody>
                    <a:bodyPr/>
                    <a:lstStyle/>
                    <a:p>
                      <a:pPr algn="ctr"/>
                      <a:r>
                        <a:rPr lang="nl-BE" sz="2400" b="1" kern="1200" cap="all" noProof="0" dirty="0" smtClean="0">
                          <a:solidFill>
                            <a:schemeClr val="lt1"/>
                          </a:solidFill>
                          <a:latin typeface="+mj-lt"/>
                          <a:ea typeface="+mn-ea"/>
                          <a:cs typeface="+mn-cs"/>
                        </a:rPr>
                        <a:t>Kenmerken</a:t>
                      </a:r>
                      <a:r>
                        <a:rPr lang="nl-BE" sz="2400" b="1" kern="1200" cap="all" baseline="0" noProof="0" dirty="0" smtClean="0">
                          <a:solidFill>
                            <a:schemeClr val="lt1"/>
                          </a:solidFill>
                          <a:latin typeface="+mj-lt"/>
                          <a:ea typeface="+mn-ea"/>
                          <a:cs typeface="+mn-cs"/>
                        </a:rPr>
                        <a:t> van c</a:t>
                      </a:r>
                      <a:r>
                        <a:rPr lang="nl-BE" sz="2400" b="1" kern="1200" cap="all" noProof="0" dirty="0" smtClean="0">
                          <a:solidFill>
                            <a:schemeClr val="lt1"/>
                          </a:solidFill>
                          <a:latin typeface="+mj-lt"/>
                          <a:ea typeface="+mn-ea"/>
                          <a:cs typeface="+mn-cs"/>
                        </a:rPr>
                        <a:t>reatieve aanleg</a:t>
                      </a:r>
                      <a:endParaRPr lang="nl-BE" sz="2400" b="1" kern="1200" cap="all" noProof="0" dirty="0">
                        <a:solidFill>
                          <a:schemeClr val="lt1"/>
                        </a:solidFill>
                        <a:latin typeface="+mj-lt"/>
                        <a:ea typeface="+mn-ea"/>
                        <a:cs typeface="+mn-cs"/>
                      </a:endParaRPr>
                    </a:p>
                  </a:txBody>
                  <a:tcPr/>
                </a:tc>
              </a:tr>
              <a:tr h="3207918">
                <a:tc>
                  <a:txBody>
                    <a:bodyPr/>
                    <a:lstStyle/>
                    <a:p>
                      <a:pPr algn="ctr"/>
                      <a:r>
                        <a:rPr lang="nl-BE" sz="2400" kern="1200" dirty="0" smtClean="0">
                          <a:solidFill>
                            <a:schemeClr val="dk1"/>
                          </a:solidFill>
                          <a:latin typeface="+mj-lt"/>
                          <a:ea typeface="+mn-ea"/>
                          <a:cs typeface="+mn-cs"/>
                        </a:rPr>
                        <a:t>In vraag stellen</a:t>
                      </a:r>
                    </a:p>
                    <a:p>
                      <a:pPr algn="ctr"/>
                      <a:r>
                        <a:rPr lang="nl-BE" sz="2400" kern="1200" dirty="0" smtClean="0">
                          <a:solidFill>
                            <a:schemeClr val="dk1"/>
                          </a:solidFill>
                          <a:latin typeface="+mj-lt"/>
                          <a:ea typeface="+mn-ea"/>
                          <a:cs typeface="+mn-cs"/>
                        </a:rPr>
                        <a:t>Ontwerpen en plannen van onderzoek</a:t>
                      </a:r>
                    </a:p>
                    <a:p>
                      <a:pPr algn="ctr"/>
                      <a:r>
                        <a:rPr lang="nl-BE" sz="2400" kern="1200" dirty="0" smtClean="0">
                          <a:solidFill>
                            <a:schemeClr val="dk1"/>
                          </a:solidFill>
                          <a:latin typeface="+mj-lt"/>
                          <a:ea typeface="+mn-ea"/>
                          <a:cs typeface="+mn-cs"/>
                        </a:rPr>
                        <a:t>Bewijs verzamelen</a:t>
                      </a:r>
                    </a:p>
                    <a:p>
                      <a:pPr algn="ctr"/>
                      <a:r>
                        <a:rPr lang="nl-BE" sz="2400" kern="1200" dirty="0" smtClean="0">
                          <a:solidFill>
                            <a:schemeClr val="dk1"/>
                          </a:solidFill>
                          <a:latin typeface="+mj-lt"/>
                          <a:ea typeface="+mn-ea"/>
                          <a:cs typeface="+mn-cs"/>
                        </a:rPr>
                        <a:t>Verbanden leggen</a:t>
                      </a:r>
                    </a:p>
                    <a:p>
                      <a:pPr algn="ctr"/>
                      <a:r>
                        <a:rPr lang="nl-BE" sz="2400" kern="1200" dirty="0" smtClean="0">
                          <a:solidFill>
                            <a:schemeClr val="dk1"/>
                          </a:solidFill>
                          <a:latin typeface="+mj-lt"/>
                          <a:ea typeface="+mn-ea"/>
                          <a:cs typeface="+mn-cs"/>
                        </a:rPr>
                        <a:t>Bewijs verklaren</a:t>
                      </a:r>
                    </a:p>
                    <a:p>
                      <a:pPr algn="ctr"/>
                      <a:r>
                        <a:rPr lang="nl-BE" sz="2400" kern="1200" dirty="0" smtClean="0">
                          <a:solidFill>
                            <a:schemeClr val="dk1"/>
                          </a:solidFill>
                          <a:latin typeface="+mj-lt"/>
                          <a:ea typeface="+mn-ea"/>
                          <a:cs typeface="+mn-cs"/>
                        </a:rPr>
                        <a:t>Communiceren van verklaringen</a:t>
                      </a:r>
                    </a:p>
                    <a:p>
                      <a:pPr algn="ctr"/>
                      <a:endParaRPr lang="en-US" sz="2000" dirty="0">
                        <a:latin typeface="+mj-lt"/>
                      </a:endParaRPr>
                    </a:p>
                  </a:txBody>
                  <a:tcPr/>
                </a:tc>
                <a:tc>
                  <a:txBody>
                    <a:bodyPr/>
                    <a:lstStyle/>
                    <a:p>
                      <a:pPr algn="ctr"/>
                      <a:r>
                        <a:rPr lang="nl-BE" sz="2400" kern="1200" dirty="0" smtClean="0">
                          <a:solidFill>
                            <a:schemeClr val="dk1"/>
                          </a:solidFill>
                          <a:latin typeface="+mj-lt"/>
                          <a:ea typeface="+mn-ea"/>
                          <a:cs typeface="+mn-cs"/>
                        </a:rPr>
                        <a:t>Zin voor initiatief</a:t>
                      </a:r>
                    </a:p>
                    <a:p>
                      <a:pPr algn="ctr"/>
                      <a:r>
                        <a:rPr lang="nl-BE" sz="2400" kern="1200" dirty="0" smtClean="0">
                          <a:solidFill>
                            <a:schemeClr val="dk1"/>
                          </a:solidFill>
                          <a:latin typeface="+mj-lt"/>
                          <a:ea typeface="+mn-ea"/>
                          <a:cs typeface="+mn-cs"/>
                        </a:rPr>
                        <a:t>Motivatie</a:t>
                      </a:r>
                    </a:p>
                    <a:p>
                      <a:pPr algn="ctr"/>
                      <a:r>
                        <a:rPr lang="nl-BE" sz="2400" kern="1200" dirty="0" smtClean="0">
                          <a:solidFill>
                            <a:schemeClr val="dk1"/>
                          </a:solidFill>
                          <a:latin typeface="+mj-lt"/>
                          <a:ea typeface="+mn-ea"/>
                          <a:cs typeface="+mn-cs"/>
                        </a:rPr>
                        <a:t>Vermogen om iets nieuws te bedenken</a:t>
                      </a:r>
                    </a:p>
                    <a:p>
                      <a:pPr algn="ctr"/>
                      <a:r>
                        <a:rPr lang="nl-BE" sz="2400" kern="1200" dirty="0" smtClean="0">
                          <a:solidFill>
                            <a:schemeClr val="dk1"/>
                          </a:solidFill>
                          <a:latin typeface="+mj-lt"/>
                          <a:ea typeface="+mn-ea"/>
                          <a:cs typeface="+mn-cs"/>
                        </a:rPr>
                        <a:t>Verbanden leggen</a:t>
                      </a:r>
                    </a:p>
                    <a:p>
                      <a:pPr algn="ctr"/>
                      <a:r>
                        <a:rPr lang="nl-BE" sz="2400" kern="1200" dirty="0" smtClean="0">
                          <a:solidFill>
                            <a:schemeClr val="dk1"/>
                          </a:solidFill>
                          <a:latin typeface="+mj-lt"/>
                          <a:ea typeface="+mn-ea"/>
                          <a:cs typeface="+mn-cs"/>
                        </a:rPr>
                        <a:t>Verbeelding</a:t>
                      </a:r>
                    </a:p>
                    <a:p>
                      <a:pPr algn="ctr"/>
                      <a:r>
                        <a:rPr lang="nl-BE" sz="2400" kern="1200" dirty="0" smtClean="0">
                          <a:solidFill>
                            <a:schemeClr val="dk1"/>
                          </a:solidFill>
                          <a:latin typeface="+mj-lt"/>
                          <a:ea typeface="+mn-ea"/>
                          <a:cs typeface="+mn-cs"/>
                        </a:rPr>
                        <a:t>Nieuwsgierigheid</a:t>
                      </a:r>
                    </a:p>
                    <a:p>
                      <a:pPr algn="ctr"/>
                      <a:r>
                        <a:rPr lang="nl-BE" sz="2400" kern="1200" dirty="0" smtClean="0">
                          <a:solidFill>
                            <a:schemeClr val="dk1"/>
                          </a:solidFill>
                          <a:latin typeface="+mj-lt"/>
                          <a:ea typeface="+mn-ea"/>
                          <a:cs typeface="+mn-cs"/>
                        </a:rPr>
                        <a:t>Samenwerkingsvaardigheden</a:t>
                      </a:r>
                    </a:p>
                    <a:p>
                      <a:pPr algn="ctr"/>
                      <a:r>
                        <a:rPr lang="nl-BE" sz="2400" kern="1200" dirty="0" smtClean="0">
                          <a:solidFill>
                            <a:schemeClr val="dk1"/>
                          </a:solidFill>
                          <a:latin typeface="+mj-lt"/>
                          <a:ea typeface="+mn-ea"/>
                          <a:cs typeface="+mn-cs"/>
                        </a:rPr>
                        <a:t>Denkvaardigheden</a:t>
                      </a:r>
                    </a:p>
                    <a:p>
                      <a:pPr algn="ctr"/>
                      <a:endParaRPr lang="en-US" sz="2400" dirty="0">
                        <a:latin typeface="+mj-lt"/>
                      </a:endParaRPr>
                    </a:p>
                  </a:txBody>
                  <a:tcPr/>
                </a:tc>
              </a:tr>
            </a:tbl>
          </a:graphicData>
        </a:graphic>
      </p:graphicFrame>
    </p:spTree>
    <p:extLst>
      <p:ext uri="{BB962C8B-B14F-4D97-AF65-F5344CB8AC3E}">
        <p14:creationId xmlns:p14="http://schemas.microsoft.com/office/powerpoint/2010/main" val="6680081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02630"/>
            <a:ext cx="6156176" cy="1282154"/>
          </a:xfrm>
        </p:spPr>
        <p:txBody>
          <a:bodyPr>
            <a:normAutofit fontScale="90000"/>
          </a:bodyPr>
          <a:lstStyle/>
          <a:p>
            <a:r>
              <a:rPr lang="nl-BE" sz="3600" b="1" dirty="0" smtClean="0">
                <a:solidFill>
                  <a:srgbClr val="00B050"/>
                </a:solidFill>
              </a:rPr>
              <a:t>Synergiën </a:t>
            </a:r>
            <a:r>
              <a:rPr lang="nl-BE" sz="3600" b="1" dirty="0">
                <a:solidFill>
                  <a:srgbClr val="00B050"/>
                </a:solidFill>
              </a:rPr>
              <a:t>tussen onderzoekend leren in wetenschapsonderwijs en een creatieve aanpak</a:t>
            </a:r>
            <a:endParaRPr lang="en-US" sz="3600" b="1" dirty="0">
              <a:solidFill>
                <a:srgbClr val="00B050"/>
              </a:solidFill>
            </a:endParaRPr>
          </a:p>
        </p:txBody>
      </p:sp>
      <p:sp>
        <p:nvSpPr>
          <p:cNvPr id="5" name="Rectangle 4"/>
          <p:cNvSpPr/>
          <p:nvPr/>
        </p:nvSpPr>
        <p:spPr>
          <a:xfrm>
            <a:off x="2195736" y="1628800"/>
            <a:ext cx="5184576" cy="44644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latin typeface="+mj-lt"/>
            </a:endParaRPr>
          </a:p>
          <a:p>
            <a:pPr algn="ctr"/>
            <a:endParaRPr lang="en-US" dirty="0">
              <a:latin typeface="+mj-lt"/>
            </a:endParaRPr>
          </a:p>
          <a:p>
            <a:pPr algn="ctr"/>
            <a:endParaRPr lang="en-US" sz="2000" dirty="0" smtClean="0">
              <a:latin typeface="+mj-lt"/>
            </a:endParaRPr>
          </a:p>
          <a:p>
            <a:pPr algn="ctr"/>
            <a:r>
              <a:rPr lang="en-US" sz="2400" b="1" dirty="0" smtClean="0">
                <a:latin typeface="+mj-lt"/>
              </a:rPr>
              <a:t>SYNERGIËN</a:t>
            </a:r>
            <a:endParaRPr lang="en-US" sz="2400" b="1" dirty="0" smtClean="0">
              <a:latin typeface="+mj-lt"/>
            </a:endParaRPr>
          </a:p>
          <a:p>
            <a:pPr algn="ctr"/>
            <a:endParaRPr lang="en-GB" sz="2400" dirty="0" smtClean="0">
              <a:latin typeface="+mj-lt"/>
            </a:endParaRPr>
          </a:p>
          <a:p>
            <a:pPr algn="ctr"/>
            <a:r>
              <a:rPr lang="nl-BE" sz="2400" dirty="0">
                <a:latin typeface="+mj-lt"/>
              </a:rPr>
              <a:t>Spel &amp; verkenning</a:t>
            </a:r>
          </a:p>
          <a:p>
            <a:pPr algn="ctr"/>
            <a:r>
              <a:rPr lang="nl-BE" sz="2400" dirty="0">
                <a:latin typeface="+mj-lt"/>
              </a:rPr>
              <a:t>Motivatie &amp; affectie</a:t>
            </a:r>
          </a:p>
          <a:p>
            <a:pPr algn="ctr"/>
            <a:r>
              <a:rPr lang="nl-BE" sz="2400" dirty="0">
                <a:latin typeface="+mj-lt"/>
              </a:rPr>
              <a:t>Dialoog &amp; samenwerking</a:t>
            </a:r>
          </a:p>
          <a:p>
            <a:pPr algn="ctr"/>
            <a:r>
              <a:rPr lang="nl-BE" sz="2400" dirty="0">
                <a:latin typeface="+mj-lt"/>
              </a:rPr>
              <a:t>Probleemoplossend denken en eigenaarschap</a:t>
            </a:r>
          </a:p>
          <a:p>
            <a:pPr algn="ctr"/>
            <a:r>
              <a:rPr lang="nl-BE" sz="2400" dirty="0">
                <a:latin typeface="+mj-lt"/>
              </a:rPr>
              <a:t>Vragen stellen en nieuwsgierigheid </a:t>
            </a:r>
          </a:p>
          <a:p>
            <a:pPr algn="ctr"/>
            <a:r>
              <a:rPr lang="nl-BE" sz="2400" dirty="0">
                <a:latin typeface="+mj-lt"/>
              </a:rPr>
              <a:t>Reflectie en redeneren</a:t>
            </a:r>
          </a:p>
          <a:p>
            <a:pPr algn="ctr"/>
            <a:r>
              <a:rPr lang="nl-BE" sz="2400" dirty="0">
                <a:latin typeface="+mj-lt"/>
              </a:rPr>
              <a:t>Begeleiding en betrokkenheid (door de leerkracht)</a:t>
            </a:r>
          </a:p>
          <a:p>
            <a:pPr algn="ctr"/>
            <a:r>
              <a:rPr lang="nl-BE" sz="2400" dirty="0">
                <a:latin typeface="+mj-lt"/>
              </a:rPr>
              <a:t>Evaluatie om te leren </a:t>
            </a:r>
          </a:p>
          <a:p>
            <a:pPr algn="ctr"/>
            <a:endParaRPr lang="en-US" dirty="0">
              <a:latin typeface="+mj-lt"/>
            </a:endParaRPr>
          </a:p>
          <a:p>
            <a:pPr algn="ctr"/>
            <a:endParaRPr lang="en-US" dirty="0" smtClean="0">
              <a:latin typeface="+mj-lt"/>
            </a:endParaRPr>
          </a:p>
          <a:p>
            <a:pPr algn="ctr"/>
            <a:endParaRPr lang="en-US" dirty="0">
              <a:latin typeface="+mj-lt"/>
            </a:endParaRPr>
          </a:p>
        </p:txBody>
      </p:sp>
    </p:spTree>
    <p:extLst>
      <p:ext uri="{BB962C8B-B14F-4D97-AF65-F5344CB8AC3E}">
        <p14:creationId xmlns:p14="http://schemas.microsoft.com/office/powerpoint/2010/main" val="73404119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87824" y="274638"/>
            <a:ext cx="5698976" cy="1282154"/>
          </a:xfrm>
        </p:spPr>
        <p:txBody>
          <a:bodyPr>
            <a:normAutofit/>
          </a:bodyPr>
          <a:lstStyle/>
          <a:p>
            <a:r>
              <a:rPr lang="nl-BE" sz="3600" b="1" smtClean="0">
                <a:solidFill>
                  <a:srgbClr val="00B050"/>
                </a:solidFill>
              </a:rPr>
              <a:t>Doelen van de module</a:t>
            </a:r>
            <a:endParaRPr lang="nl-BE" sz="3600" b="1">
              <a:solidFill>
                <a:srgbClr val="00B050"/>
              </a:solidFill>
            </a:endParaRPr>
          </a:p>
        </p:txBody>
      </p:sp>
      <p:sp>
        <p:nvSpPr>
          <p:cNvPr id="3" name="Tijdelijke aanduiding voor inhoud 2"/>
          <p:cNvSpPr>
            <a:spLocks noGrp="1"/>
          </p:cNvSpPr>
          <p:nvPr>
            <p:ph idx="1"/>
          </p:nvPr>
        </p:nvSpPr>
        <p:spPr>
          <a:xfrm>
            <a:off x="611560" y="1916832"/>
            <a:ext cx="7886700" cy="4032448"/>
          </a:xfrm>
        </p:spPr>
        <p:txBody>
          <a:bodyPr>
            <a:normAutofit fontScale="62500" lnSpcReduction="20000"/>
          </a:bodyPr>
          <a:lstStyle/>
          <a:p>
            <a:pPr lvl="0">
              <a:lnSpc>
                <a:spcPct val="120000"/>
              </a:lnSpc>
            </a:pPr>
            <a:r>
              <a:rPr lang="nl-BE" dirty="0" smtClean="0">
                <a:latin typeface="+mj-lt"/>
              </a:rPr>
              <a:t>Kennismaken met aanpakken die de onafhankelijkheid van kinderen ondersteunen, hun onderzoek verruimen en hun creativiteit bij wetenschap ondersteunen</a:t>
            </a:r>
          </a:p>
          <a:p>
            <a:pPr lvl="0">
              <a:lnSpc>
                <a:spcPct val="120000"/>
              </a:lnSpc>
            </a:pPr>
            <a:r>
              <a:rPr lang="nl-BE" dirty="0" smtClean="0">
                <a:latin typeface="+mj-lt"/>
              </a:rPr>
              <a:t>Delen en bespreken van de verschillende rollen die je als leerkracht kan opnemen tijdens interacties met kinderen. Bespreken in welke mate elk van deze rollen het eigenaarschap van kinderen kan bevorderen.</a:t>
            </a:r>
          </a:p>
          <a:p>
            <a:pPr lvl="0">
              <a:lnSpc>
                <a:spcPct val="120000"/>
              </a:lnSpc>
            </a:pPr>
            <a:r>
              <a:rPr lang="nl-BE" dirty="0" smtClean="0">
                <a:latin typeface="+mj-lt"/>
              </a:rPr>
              <a:t>Benoemen en bespreken van de uitdagingen m.b.t. het evenwicht tussen ‘tussen komen’ en samenwerken met kinderen.</a:t>
            </a:r>
          </a:p>
          <a:p>
            <a:pPr lvl="0">
              <a:lnSpc>
                <a:spcPct val="120000"/>
              </a:lnSpc>
            </a:pPr>
            <a:r>
              <a:rPr lang="nl-BE" dirty="0" smtClean="0">
                <a:latin typeface="+mj-lt"/>
              </a:rPr>
              <a:t>Strategieën delen over hoe je een leeromgeving </a:t>
            </a:r>
            <a:r>
              <a:rPr lang="nl-BE" dirty="0">
                <a:latin typeface="+mj-lt"/>
              </a:rPr>
              <a:t>kan creëren en </a:t>
            </a:r>
            <a:r>
              <a:rPr lang="nl-BE" dirty="0" smtClean="0">
                <a:latin typeface="+mj-lt"/>
              </a:rPr>
              <a:t>behouden die kansen creëert voor meer eigenaarschap voor de kinderen.</a:t>
            </a:r>
          </a:p>
          <a:p>
            <a:endParaRPr lang="nl-BE" dirty="0"/>
          </a:p>
        </p:txBody>
      </p:sp>
    </p:spTree>
    <p:extLst>
      <p:ext uri="{BB962C8B-B14F-4D97-AF65-F5344CB8AC3E}">
        <p14:creationId xmlns:p14="http://schemas.microsoft.com/office/powerpoint/2010/main" val="425297016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915816" y="274638"/>
            <a:ext cx="5770984" cy="1282154"/>
          </a:xfrm>
        </p:spPr>
        <p:txBody>
          <a:bodyPr>
            <a:normAutofit fontScale="90000"/>
          </a:bodyPr>
          <a:lstStyle/>
          <a:p>
            <a:r>
              <a:rPr lang="nl-BE" sz="3600" b="1">
                <a:solidFill>
                  <a:srgbClr val="00B050"/>
                </a:solidFill>
              </a:rPr>
              <a:t>Verband met de inhoudelijke ontwerpprincipes en –resultaten 1</a:t>
            </a:r>
          </a:p>
        </p:txBody>
      </p:sp>
      <p:sp>
        <p:nvSpPr>
          <p:cNvPr id="3" name="Tijdelijke aanduiding voor inhoud 2"/>
          <p:cNvSpPr>
            <a:spLocks noGrp="1"/>
          </p:cNvSpPr>
          <p:nvPr>
            <p:ph idx="1"/>
          </p:nvPr>
        </p:nvSpPr>
        <p:spPr/>
        <p:txBody>
          <a:bodyPr>
            <a:normAutofit/>
          </a:bodyPr>
          <a:lstStyle/>
          <a:p>
            <a:pPr marL="0" lvl="0" indent="0">
              <a:buNone/>
            </a:pPr>
            <a:r>
              <a:rPr lang="nl-BE" sz="2400" dirty="0" smtClean="0">
                <a:latin typeface="+mj-lt"/>
              </a:rPr>
              <a:t>1. De lerarenopleiding dient inhoudelijke kennis over wetenschap en wiskunde te voorzien, met inbegrip van interessante en actuele onderwerpen, die gebruikt kunnen worden in activiteiten die verband houden met het dagelijks leven.</a:t>
            </a:r>
          </a:p>
          <a:p>
            <a:pPr marL="355600" lvl="0" indent="0">
              <a:buNone/>
            </a:pPr>
            <a:r>
              <a:rPr lang="nl-BE" sz="2000" dirty="0" smtClean="0">
                <a:latin typeface="+mj-lt"/>
              </a:rPr>
              <a:t>1.2 </a:t>
            </a:r>
            <a:r>
              <a:rPr lang="nl-BE" sz="2000" dirty="0">
                <a:latin typeface="+mj-lt"/>
              </a:rPr>
              <a:t>Leerkrachten </a:t>
            </a:r>
            <a:r>
              <a:rPr lang="nl-BE" sz="2000" dirty="0" smtClean="0">
                <a:latin typeface="+mj-lt"/>
              </a:rPr>
              <a:t>maken kinderen bewust van de verbanden tussen wetenschap en wiskunde enerzijds, en hun dagelijks leven anderzijds. Dit om </a:t>
            </a:r>
            <a:r>
              <a:rPr lang="nl-BE" sz="2000" dirty="0" smtClean="0">
                <a:solidFill>
                  <a:srgbClr val="FF0000"/>
                </a:solidFill>
                <a:latin typeface="+mj-lt"/>
              </a:rPr>
              <a:t>hun motivatie, interesse en plezier in wetenschap </a:t>
            </a:r>
            <a:r>
              <a:rPr lang="nl-BE" sz="2000" dirty="0" smtClean="0">
                <a:latin typeface="+mj-lt"/>
              </a:rPr>
              <a:t>en wiskunde op te wekken en om hun nieuwsgierigheid en creativiteit aan te moedigen.</a:t>
            </a:r>
          </a:p>
          <a:p>
            <a:pPr marL="0" indent="0">
              <a:buNone/>
            </a:pPr>
            <a:endParaRPr lang="nl-BE" dirty="0">
              <a:latin typeface="+mj-lt"/>
            </a:endParaRPr>
          </a:p>
        </p:txBody>
      </p:sp>
    </p:spTree>
    <p:extLst>
      <p:ext uri="{BB962C8B-B14F-4D97-AF65-F5344CB8AC3E}">
        <p14:creationId xmlns:p14="http://schemas.microsoft.com/office/powerpoint/2010/main" val="2236308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15816" y="274638"/>
            <a:ext cx="6228184" cy="1282154"/>
          </a:xfrm>
        </p:spPr>
        <p:txBody>
          <a:bodyPr>
            <a:noAutofit/>
          </a:bodyPr>
          <a:lstStyle/>
          <a:p>
            <a:r>
              <a:rPr lang="nl-BE" sz="3200" b="1" smtClean="0">
                <a:solidFill>
                  <a:srgbClr val="00B050"/>
                </a:solidFill>
              </a:rPr>
              <a:t>Verband met de inhoudelijke ontwerpprincipes en –resultaten 2</a:t>
            </a:r>
            <a:endParaRPr lang="nl-BE" sz="3200"/>
          </a:p>
        </p:txBody>
      </p:sp>
      <p:sp>
        <p:nvSpPr>
          <p:cNvPr id="3" name="Content Placeholder 2"/>
          <p:cNvSpPr>
            <a:spLocks noGrp="1"/>
          </p:cNvSpPr>
          <p:nvPr>
            <p:ph idx="1"/>
          </p:nvPr>
        </p:nvSpPr>
        <p:spPr>
          <a:xfrm>
            <a:off x="457200" y="1556792"/>
            <a:ext cx="8219256" cy="4536503"/>
          </a:xfrm>
        </p:spPr>
        <p:txBody>
          <a:bodyPr>
            <a:noAutofit/>
          </a:bodyPr>
          <a:lstStyle/>
          <a:p>
            <a:pPr marL="0" indent="0">
              <a:buNone/>
            </a:pPr>
            <a:r>
              <a:rPr lang="nl-BE" sz="2000" dirty="0" smtClean="0">
                <a:latin typeface="+mj-lt"/>
              </a:rPr>
              <a:t>7. De lerarenopleiding moet leerkrachten vertrouwd maken met een waaier aan formeel en informeel onderzoek- en creativiteitsgebaseerd leren, onderwijs- en evaluatieaanpakken en -strategieën en hun gebruik m.b.t. authentieke problemen binnen wetenschap- en wiskundeonderwijs. </a:t>
            </a:r>
          </a:p>
          <a:p>
            <a:pPr marL="400050" lvl="1" indent="0">
              <a:buNone/>
            </a:pPr>
            <a:r>
              <a:rPr lang="nl-BE" sz="1800" dirty="0" smtClean="0">
                <a:latin typeface="+mj-lt"/>
              </a:rPr>
              <a:t>7.7 Leerkrachten nemen verschillende rollen op zich bij hun interacties met kinderen bv. </a:t>
            </a:r>
            <a:r>
              <a:rPr lang="nl-BE" sz="1800" dirty="0" smtClean="0">
                <a:solidFill>
                  <a:srgbClr val="FF0000"/>
                </a:solidFill>
                <a:latin typeface="+mj-lt"/>
              </a:rPr>
              <a:t>facilitator, leider, supporter, coördinator, tutor en motivator</a:t>
            </a:r>
            <a:r>
              <a:rPr lang="nl-BE" sz="1800" dirty="0" smtClean="0">
                <a:latin typeface="+mj-lt"/>
              </a:rPr>
              <a:t> om zo de creativiteit en de onderzoekende houding van kinderen te ondersteunen bij wetenschap en wiskunde</a:t>
            </a:r>
          </a:p>
          <a:p>
            <a:pPr marL="400050" lvl="1" indent="0">
              <a:buNone/>
            </a:pPr>
            <a:r>
              <a:rPr lang="nl-BE" sz="1800" dirty="0" smtClean="0">
                <a:latin typeface="+mj-lt"/>
              </a:rPr>
              <a:t>7.8 Leerkrachten gebruiken </a:t>
            </a:r>
            <a:r>
              <a:rPr lang="nl-BE" sz="1800" dirty="0">
                <a:latin typeface="+mj-lt"/>
              </a:rPr>
              <a:t>een </a:t>
            </a:r>
            <a:r>
              <a:rPr lang="nl-BE" sz="1800" dirty="0" smtClean="0">
                <a:latin typeface="+mj-lt"/>
              </a:rPr>
              <a:t>verscheidenheid aan ondersteunende (scaffolding) technieken om creativiteit te bevorderen bij wetenschappen en wiskunde, waaronder </a:t>
            </a:r>
            <a:r>
              <a:rPr lang="nl-BE" sz="1800" dirty="0" smtClean="0">
                <a:solidFill>
                  <a:srgbClr val="FF0000"/>
                </a:solidFill>
                <a:latin typeface="+mj-lt"/>
              </a:rPr>
              <a:t>een stap terugzetten </a:t>
            </a:r>
            <a:r>
              <a:rPr lang="nl-BE" sz="1800" dirty="0" smtClean="0">
                <a:latin typeface="+mj-lt"/>
              </a:rPr>
              <a:t>om te observeren, te luisteren en verder te bouwen op de interesses van de kinderen, </a:t>
            </a:r>
            <a:r>
              <a:rPr lang="nl-BE" sz="1800" dirty="0" smtClean="0">
                <a:solidFill>
                  <a:srgbClr val="FF0000"/>
                </a:solidFill>
                <a:latin typeface="+mj-lt"/>
              </a:rPr>
              <a:t>te interveniëren met de juiste vraagstelling </a:t>
            </a:r>
            <a:r>
              <a:rPr lang="nl-BE" sz="1800" dirty="0" smtClean="0">
                <a:latin typeface="+mj-lt"/>
              </a:rPr>
              <a:t>om zo de onderzoeken te ondersteunen en uit te breiden.</a:t>
            </a:r>
            <a:endParaRPr lang="nl-BE" sz="1800" dirty="0">
              <a:latin typeface="+mj-lt"/>
            </a:endParaRPr>
          </a:p>
        </p:txBody>
      </p:sp>
    </p:spTree>
    <p:extLst>
      <p:ext uri="{BB962C8B-B14F-4D97-AF65-F5344CB8AC3E}">
        <p14:creationId xmlns:p14="http://schemas.microsoft.com/office/powerpoint/2010/main" val="61373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856" y="332656"/>
            <a:ext cx="5338936" cy="1282154"/>
          </a:xfrm>
        </p:spPr>
        <p:txBody>
          <a:bodyPr>
            <a:noAutofit/>
          </a:bodyPr>
          <a:lstStyle/>
          <a:p>
            <a:r>
              <a:rPr lang="nl-BE" sz="2800" b="1" dirty="0">
                <a:solidFill>
                  <a:srgbClr val="00B050"/>
                </a:solidFill>
              </a:rPr>
              <a:t>Verband met de inhoudelijke ontwerpprincipes en –resultaten 3</a:t>
            </a:r>
            <a:endParaRPr lang="en-US" sz="2800" dirty="0"/>
          </a:p>
        </p:txBody>
      </p:sp>
      <p:sp>
        <p:nvSpPr>
          <p:cNvPr id="3" name="Content Placeholder 2"/>
          <p:cNvSpPr>
            <a:spLocks noGrp="1"/>
          </p:cNvSpPr>
          <p:nvPr>
            <p:ph idx="1"/>
          </p:nvPr>
        </p:nvSpPr>
        <p:spPr>
          <a:xfrm>
            <a:off x="457200" y="1628801"/>
            <a:ext cx="8219256" cy="4248472"/>
          </a:xfrm>
        </p:spPr>
        <p:txBody>
          <a:bodyPr>
            <a:normAutofit fontScale="62500" lnSpcReduction="20000"/>
          </a:bodyPr>
          <a:lstStyle/>
          <a:p>
            <a:pPr marL="0" indent="0">
              <a:lnSpc>
                <a:spcPct val="120000"/>
              </a:lnSpc>
              <a:buNone/>
            </a:pPr>
            <a:r>
              <a:rPr lang="en-GB" dirty="0">
                <a:latin typeface="+mj-lt"/>
              </a:rPr>
              <a:t>11. </a:t>
            </a:r>
            <a:r>
              <a:rPr lang="nl-NL" dirty="0">
                <a:latin typeface="+mj-lt"/>
              </a:rPr>
              <a:t>De opleiding moet leerkrachten in staat stellen om effectief gebruik te maken van vragen van kinderen en deze te stimuleren om zo creativiteit en een onderzoekende houding te bevorderen</a:t>
            </a:r>
            <a:r>
              <a:rPr lang="nl-BE" dirty="0">
                <a:latin typeface="+mj-lt"/>
              </a:rPr>
              <a:t> </a:t>
            </a:r>
          </a:p>
          <a:p>
            <a:pPr marL="457200" lvl="1" indent="0">
              <a:lnSpc>
                <a:spcPct val="120000"/>
              </a:lnSpc>
              <a:buNone/>
            </a:pPr>
            <a:r>
              <a:rPr lang="en-US" dirty="0">
                <a:latin typeface="+mj-lt"/>
              </a:rPr>
              <a:t>11.1 </a:t>
            </a:r>
            <a:r>
              <a:rPr lang="nl-NL" dirty="0">
                <a:latin typeface="+mj-lt"/>
              </a:rPr>
              <a:t>Leerkrachten </a:t>
            </a:r>
            <a:r>
              <a:rPr lang="nl-NL" dirty="0" smtClean="0">
                <a:solidFill>
                  <a:srgbClr val="FF0000"/>
                </a:solidFill>
                <a:latin typeface="+mj-lt"/>
              </a:rPr>
              <a:t>gebruiken</a:t>
            </a:r>
            <a:r>
              <a:rPr lang="nl-NL" dirty="0" smtClean="0">
                <a:latin typeface="+mj-lt"/>
              </a:rPr>
              <a:t> </a:t>
            </a:r>
            <a:r>
              <a:rPr lang="nl-NL" dirty="0">
                <a:solidFill>
                  <a:srgbClr val="FF0000"/>
                </a:solidFill>
                <a:latin typeface="+mj-lt"/>
              </a:rPr>
              <a:t>verschillende vormen van vragen </a:t>
            </a:r>
            <a:r>
              <a:rPr lang="nl-NL" dirty="0" smtClean="0">
                <a:latin typeface="+mj-lt"/>
              </a:rPr>
              <a:t>om </a:t>
            </a:r>
            <a:r>
              <a:rPr lang="nl-NL" dirty="0">
                <a:latin typeface="+mj-lt"/>
              </a:rPr>
              <a:t>zo passend creatieve leerresultaten bij wetenschappen en wiskunde te ondersteunen. </a:t>
            </a:r>
            <a:r>
              <a:rPr lang="nl-NL" dirty="0" smtClean="0">
                <a:latin typeface="+mj-lt"/>
              </a:rPr>
              <a:t>Ze doen dit in </a:t>
            </a:r>
            <a:r>
              <a:rPr lang="nl-NL" dirty="0">
                <a:latin typeface="+mj-lt"/>
              </a:rPr>
              <a:t>het bijzonder om reflecties en uitleg van kinderen aan te moedigen, hun onafhankelijkheid te bevorderen en hun onderzoekende aanpak (inquiry) te verbreden</a:t>
            </a:r>
            <a:r>
              <a:rPr lang="nl-BE" dirty="0">
                <a:latin typeface="+mj-lt"/>
              </a:rPr>
              <a:t> </a:t>
            </a:r>
          </a:p>
          <a:p>
            <a:pPr marL="457200" lvl="1" indent="0">
              <a:lnSpc>
                <a:spcPct val="120000"/>
              </a:lnSpc>
              <a:buNone/>
            </a:pPr>
            <a:r>
              <a:rPr lang="en-GB" dirty="0">
                <a:latin typeface="+mj-lt"/>
              </a:rPr>
              <a:t>11.2 </a:t>
            </a:r>
            <a:r>
              <a:rPr lang="nl-NL" dirty="0">
                <a:latin typeface="+mj-lt"/>
              </a:rPr>
              <a:t>Leerkrachten </a:t>
            </a:r>
            <a:r>
              <a:rPr lang="nl-NL" dirty="0" smtClean="0">
                <a:solidFill>
                  <a:srgbClr val="FF0000"/>
                </a:solidFill>
                <a:latin typeface="+mj-lt"/>
              </a:rPr>
              <a:t>waarderen </a:t>
            </a:r>
            <a:r>
              <a:rPr lang="nl-NL" dirty="0">
                <a:solidFill>
                  <a:srgbClr val="FF0000"/>
                </a:solidFill>
                <a:latin typeface="+mj-lt"/>
              </a:rPr>
              <a:t>en </a:t>
            </a:r>
            <a:r>
              <a:rPr lang="nl-NL" dirty="0" smtClean="0">
                <a:solidFill>
                  <a:srgbClr val="FF0000"/>
                </a:solidFill>
                <a:latin typeface="+mj-lt"/>
              </a:rPr>
              <a:t>bouwen voort op het </a:t>
            </a:r>
            <a:r>
              <a:rPr lang="nl-NL" dirty="0">
                <a:solidFill>
                  <a:srgbClr val="FF0000"/>
                </a:solidFill>
                <a:latin typeface="+mj-lt"/>
              </a:rPr>
              <a:t>potentieel van de vragen van kinderen </a:t>
            </a:r>
            <a:r>
              <a:rPr lang="nl-NL" dirty="0" smtClean="0">
                <a:latin typeface="+mj-lt"/>
              </a:rPr>
              <a:t>om </a:t>
            </a:r>
            <a:r>
              <a:rPr lang="nl-NL" dirty="0">
                <a:latin typeface="+mj-lt"/>
              </a:rPr>
              <a:t>zo hun nieuwsgierigheid naar wetenschap en wiskunde te bevorderen. Leerkrachten </a:t>
            </a:r>
            <a:r>
              <a:rPr lang="nl-NL" dirty="0" smtClean="0">
                <a:latin typeface="+mj-lt"/>
              </a:rPr>
              <a:t>ondersteunen </a:t>
            </a:r>
            <a:r>
              <a:rPr lang="nl-NL" dirty="0">
                <a:latin typeface="+mj-lt"/>
              </a:rPr>
              <a:t>ook het genereren van vragen </a:t>
            </a:r>
            <a:r>
              <a:rPr lang="nl-NL" dirty="0" smtClean="0">
                <a:latin typeface="+mj-lt"/>
              </a:rPr>
              <a:t>en volgen deze </a:t>
            </a:r>
            <a:r>
              <a:rPr lang="nl-NL" dirty="0">
                <a:latin typeface="+mj-lt"/>
              </a:rPr>
              <a:t>verder </a:t>
            </a:r>
            <a:r>
              <a:rPr lang="nl-NL" dirty="0" smtClean="0">
                <a:latin typeface="+mj-lt"/>
              </a:rPr>
              <a:t>op, </a:t>
            </a:r>
            <a:r>
              <a:rPr lang="nl-NL" dirty="0">
                <a:latin typeface="+mj-lt"/>
              </a:rPr>
              <a:t>met inbegrip van </a:t>
            </a:r>
            <a:r>
              <a:rPr lang="nl-NL" dirty="0" smtClean="0">
                <a:latin typeface="+mj-lt"/>
              </a:rPr>
              <a:t>de </a:t>
            </a:r>
            <a:r>
              <a:rPr lang="nl-NL" dirty="0">
                <a:latin typeface="+mj-lt"/>
              </a:rPr>
              <a:t>vragen die onderzoekbaar zijn.</a:t>
            </a:r>
            <a:r>
              <a:rPr lang="nl-BE" dirty="0">
                <a:latin typeface="+mj-lt"/>
              </a:rPr>
              <a:t> </a:t>
            </a:r>
          </a:p>
        </p:txBody>
      </p:sp>
    </p:spTree>
    <p:extLst>
      <p:ext uri="{BB962C8B-B14F-4D97-AF65-F5344CB8AC3E}">
        <p14:creationId xmlns:p14="http://schemas.microsoft.com/office/powerpoint/2010/main" val="2049386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4239</TotalTime>
  <Words>1981</Words>
  <Application>Microsoft Macintosh PowerPoint</Application>
  <PresentationFormat>Diavoorstelling (4:3)</PresentationFormat>
  <Paragraphs>243</Paragraphs>
  <Slides>33</Slides>
  <Notes>22</Notes>
  <HiddenSlides>0</HiddenSlides>
  <MMClips>0</MMClips>
  <ScaleCrop>false</ScaleCrop>
  <HeadingPairs>
    <vt:vector size="6" baseType="variant">
      <vt:variant>
        <vt:lpstr>Thema</vt:lpstr>
      </vt:variant>
      <vt:variant>
        <vt:i4>3</vt:i4>
      </vt:variant>
      <vt:variant>
        <vt:lpstr>Ingesloten OLE-bronprogramma's</vt:lpstr>
      </vt:variant>
      <vt:variant>
        <vt:i4>2</vt:i4>
      </vt:variant>
      <vt:variant>
        <vt:lpstr>Diatitels</vt:lpstr>
      </vt:variant>
      <vt:variant>
        <vt:i4>33</vt:i4>
      </vt:variant>
    </vt:vector>
  </HeadingPairs>
  <TitlesOfParts>
    <vt:vector size="38" baseType="lpstr">
      <vt:lpstr>1_Custom Design</vt:lpstr>
      <vt:lpstr>Theme1</vt:lpstr>
      <vt:lpstr>1_Theme1</vt:lpstr>
      <vt:lpstr>Acrobat Document</vt:lpstr>
      <vt:lpstr>Document</vt:lpstr>
      <vt:lpstr>PowerPoint-presentatie</vt:lpstr>
      <vt:lpstr>Inleiding tot het CEYS project (te gebruiken afhankelijk van de context)</vt:lpstr>
      <vt:lpstr>Definitie van creativiteit bij wetenschaps- en wiskundeonderwijs overgenomen tijdens het CEYS-project</vt:lpstr>
      <vt:lpstr>Kenmerken van onderzoekend leren in wetenschapsonderwijs en een creatieve aanpak</vt:lpstr>
      <vt:lpstr>Synergiën tussen onderzoekend leren in wetenschapsonderwijs en een creatieve aanpak</vt:lpstr>
      <vt:lpstr>Doelen van de module</vt:lpstr>
      <vt:lpstr>Verband met de inhoudelijke ontwerpprincipes en –resultaten 1</vt:lpstr>
      <vt:lpstr>Verband met de inhoudelijke ontwerpprincipes en –resultaten 2</vt:lpstr>
      <vt:lpstr>Verband met de inhoudelijke ontwerpprincipes en –resultaten 3</vt:lpstr>
      <vt:lpstr>Motivering voor deze module Waarom is de ondersteuning door de leerkracht belangrijk?</vt:lpstr>
      <vt:lpstr>Module overzicht</vt:lpstr>
      <vt:lpstr>Delen van ervaringen van de verschillende rollen (als leerkrachten)</vt:lpstr>
      <vt:lpstr>Delen van ervaringen van de verschillende rollen (als leerkrachten) SAMENVATTING</vt:lpstr>
      <vt:lpstr>Discussie van voorbeelden uit de klaspraktijk </vt:lpstr>
      <vt:lpstr>Discussie van voorbeelden uit de klaspraktijk </vt:lpstr>
      <vt:lpstr>Discussie van voorbeelden uit de klaspraktijk </vt:lpstr>
      <vt:lpstr>Discussie van voorbeelden uit de klaspraktijk </vt:lpstr>
      <vt:lpstr>Discussie van voorbeelden uit de klaspraktijk 1</vt:lpstr>
      <vt:lpstr>Discussie van voorbeelden uit de klaspraktijk 2</vt:lpstr>
      <vt:lpstr>Discussie van voorbeelden uit de klaspraktijk SAMENVATTING</vt:lpstr>
      <vt:lpstr>Reflectie op voorbeelden uit de klaspraktijk </vt:lpstr>
      <vt:lpstr>Hoe kunnen de verschillende rollen creativiteit ondersteunen?</vt:lpstr>
      <vt:lpstr>Creativiteit bij wetenschaps- en wiskundeonderwijs</vt:lpstr>
      <vt:lpstr>  Veranderende rollen doorheen de tijd Essentiële kenmerken van onderzoek in de klas en hun variaties (Barrow, 2010, p. 3) </vt:lpstr>
      <vt:lpstr>Verschillende rollen van de leerkracht</vt:lpstr>
      <vt:lpstr>Ondersteunende technieken</vt:lpstr>
      <vt:lpstr>Delen van antwoorden  Gevolgen voor de planning?  (gekoppeld aan het pedagogisch model van Siraj-Blatchford, 2002)</vt:lpstr>
      <vt:lpstr>PowerPoint-presentatie</vt:lpstr>
      <vt:lpstr>Reflecties</vt:lpstr>
      <vt:lpstr>Meer informatie</vt:lpstr>
      <vt:lpstr>Bedankt!</vt:lpstr>
      <vt:lpstr>PowerPoint-presentatie</vt:lpstr>
      <vt:lpstr>Met dank aan  Creativity in Early Years Science EDUCATION (2014-2017)  www.ceys-project.eu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Fani</dc:creator>
  <cp:lastModifiedBy>Bea Merckx</cp:lastModifiedBy>
  <cp:revision>323</cp:revision>
  <cp:lastPrinted>2017-09-07T10:52:04Z</cp:lastPrinted>
  <dcterms:created xsi:type="dcterms:W3CDTF">2014-03-19T22:20:04Z</dcterms:created>
  <dcterms:modified xsi:type="dcterms:W3CDTF">2017-10-22T14:22:00Z</dcterms:modified>
</cp:coreProperties>
</file>