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2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0392" y="6356350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54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4742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228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627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266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06509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6490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686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731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26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023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341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095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297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91880" y="274638"/>
            <a:ext cx="5194920" cy="1282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44825"/>
            <a:ext cx="8219256" cy="4032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>
              <a:solidFill>
                <a:prstClr val="black"/>
              </a:solidFill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5389308"/>
              </p:ext>
            </p:extLst>
          </p:nvPr>
        </p:nvGraphicFramePr>
        <p:xfrm>
          <a:off x="0" y="0"/>
          <a:ext cx="3338650" cy="184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Acrobat Document" r:id="rId14" imgW="5398560" imgH="3594960" progId="AcroExch.Document.11">
                  <p:embed/>
                </p:oleObj>
              </mc:Choice>
              <mc:Fallback>
                <p:oleObj name="Acrobat Document" r:id="rId14" imgW="5398560" imgH="3594960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3338650" cy="18448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02" y="6132673"/>
            <a:ext cx="576064" cy="53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0392" y="6234769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7" name="Picture 13" descr="C:\Users\fani\Desktop\Disclaimer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375" y="6148988"/>
            <a:ext cx="4632951" cy="53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8662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7824" y="274638"/>
            <a:ext cx="5698976" cy="1282154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Different roles of the teacher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>
                <a:latin typeface="+mj-lt"/>
              </a:rPr>
              <a:t>Allower</a:t>
            </a:r>
            <a:r>
              <a:rPr lang="en-US" dirty="0">
                <a:latin typeface="+mj-lt"/>
              </a:rPr>
              <a:t> </a:t>
            </a: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Leader </a:t>
            </a:r>
          </a:p>
          <a:p>
            <a:r>
              <a:rPr lang="en-US" dirty="0" err="1" smtClean="0">
                <a:latin typeface="+mj-lt"/>
              </a:rPr>
              <a:t>Afforder</a:t>
            </a:r>
            <a:r>
              <a:rPr lang="en-US" dirty="0" smtClean="0">
                <a:latin typeface="+mj-lt"/>
              </a:rPr>
              <a:t> </a:t>
            </a:r>
          </a:p>
          <a:p>
            <a:r>
              <a:rPr lang="en-US" dirty="0" smtClean="0">
                <a:latin typeface="+mj-lt"/>
              </a:rPr>
              <a:t>Coordinator </a:t>
            </a:r>
          </a:p>
          <a:p>
            <a:r>
              <a:rPr lang="en-US" dirty="0" smtClean="0">
                <a:latin typeface="+mj-lt"/>
              </a:rPr>
              <a:t>Supporter</a:t>
            </a:r>
          </a:p>
          <a:p>
            <a:r>
              <a:rPr lang="en-US" dirty="0" smtClean="0">
                <a:latin typeface="+mj-lt"/>
              </a:rPr>
              <a:t>Tutor</a:t>
            </a:r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Motivator </a:t>
            </a: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Facilitator </a:t>
            </a:r>
            <a:endParaRPr lang="en-US" dirty="0" smtClean="0">
              <a:latin typeface="+mj-lt"/>
            </a:endParaRPr>
          </a:p>
          <a:p>
            <a:pPr marL="0" indent="0">
              <a:buNone/>
            </a:pPr>
            <a:r>
              <a:rPr lang="en-US" sz="2200" i="1" dirty="0" smtClean="0">
                <a:latin typeface="+mj-lt"/>
              </a:rPr>
              <a:t>(</a:t>
            </a:r>
            <a:r>
              <a:rPr lang="en-US" sz="2200" i="1" dirty="0" err="1">
                <a:latin typeface="+mj-lt"/>
              </a:rPr>
              <a:t>Hyvönen</a:t>
            </a:r>
            <a:r>
              <a:rPr lang="en-US" sz="2200" i="1" dirty="0">
                <a:latin typeface="+mj-lt"/>
              </a:rPr>
              <a:t>, 2008)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+mj-lt"/>
              </a:rPr>
              <a:t>Learner</a:t>
            </a:r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Follower</a:t>
            </a:r>
          </a:p>
          <a:p>
            <a:r>
              <a:rPr lang="en-US" dirty="0" smtClean="0">
                <a:latin typeface="+mj-lt"/>
              </a:rPr>
              <a:t>Observer</a:t>
            </a:r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Listener</a:t>
            </a:r>
          </a:p>
          <a:p>
            <a:r>
              <a:rPr lang="en-US" dirty="0" smtClean="0">
                <a:latin typeface="+mj-lt"/>
              </a:rPr>
              <a:t>Co</a:t>
            </a:r>
            <a:r>
              <a:rPr lang="en-US" dirty="0">
                <a:latin typeface="+mj-lt"/>
              </a:rPr>
              <a:t>-player</a:t>
            </a:r>
            <a:r>
              <a:rPr lang="en-GB" dirty="0">
                <a:latin typeface="+mj-lt"/>
              </a:rPr>
              <a:t> </a:t>
            </a:r>
            <a:endParaRPr lang="en-GB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‘Meddler </a:t>
            </a:r>
            <a:r>
              <a:rPr lang="en-US" dirty="0">
                <a:latin typeface="+mj-lt"/>
              </a:rPr>
              <a:t>in the middle’ </a:t>
            </a:r>
            <a:endParaRPr lang="en-US" dirty="0" smtClean="0">
              <a:latin typeface="+mj-lt"/>
            </a:endParaRPr>
          </a:p>
          <a:p>
            <a:pPr marL="0" indent="0">
              <a:buNone/>
            </a:pPr>
            <a:r>
              <a:rPr lang="en-US" sz="2000" i="1" dirty="0" smtClean="0">
                <a:latin typeface="+mj-lt"/>
              </a:rPr>
              <a:t>(</a:t>
            </a:r>
            <a:r>
              <a:rPr lang="en-US" sz="2000" i="1" dirty="0" err="1">
                <a:latin typeface="+mj-lt"/>
              </a:rPr>
              <a:t>McWilliam</a:t>
            </a:r>
            <a:r>
              <a:rPr lang="en-US" sz="2000" i="1" dirty="0">
                <a:latin typeface="+mj-lt"/>
              </a:rPr>
              <a:t>, 2008) </a:t>
            </a:r>
          </a:p>
          <a:p>
            <a:r>
              <a:rPr lang="en-US" dirty="0" smtClean="0">
                <a:latin typeface="+mj-lt"/>
              </a:rPr>
              <a:t>Provocateur </a:t>
            </a:r>
          </a:p>
          <a:p>
            <a:pPr marL="0" indent="0">
              <a:buNone/>
            </a:pPr>
            <a:r>
              <a:rPr lang="en-US" sz="2000" i="1" dirty="0" smtClean="0">
                <a:latin typeface="+mj-lt"/>
              </a:rPr>
              <a:t>(</a:t>
            </a:r>
            <a:r>
              <a:rPr lang="en-US" sz="2000" i="1" dirty="0">
                <a:latin typeface="+mj-lt"/>
              </a:rPr>
              <a:t>Bancroft et al</a:t>
            </a:r>
            <a:r>
              <a:rPr lang="en-US" sz="2000" i="1" dirty="0" smtClean="0">
                <a:latin typeface="+mj-lt"/>
              </a:rPr>
              <a:t>.,</a:t>
            </a:r>
            <a:r>
              <a:rPr lang="en-US" sz="2000" i="1" dirty="0">
                <a:latin typeface="+mj-lt"/>
              </a:rPr>
              <a:t>2008 and Craft et al</a:t>
            </a:r>
            <a:r>
              <a:rPr lang="en-US" sz="2000" i="1" dirty="0" smtClean="0">
                <a:latin typeface="+mj-lt"/>
              </a:rPr>
              <a:t>.,</a:t>
            </a:r>
            <a:r>
              <a:rPr lang="en-US" sz="2000" i="1" dirty="0">
                <a:latin typeface="+mj-lt"/>
              </a:rPr>
              <a:t>2012)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27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Scaffolding techniques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7"/>
            <a:ext cx="8219256" cy="4320479"/>
          </a:xfrm>
        </p:spPr>
        <p:txBody>
          <a:bodyPr>
            <a:normAutofit/>
          </a:bodyPr>
          <a:lstStyle/>
          <a:p>
            <a:r>
              <a:rPr lang="en-US" sz="1900" dirty="0">
                <a:solidFill>
                  <a:srgbClr val="FF0000"/>
                </a:solidFill>
                <a:latin typeface="+mj-lt"/>
              </a:rPr>
              <a:t>Delaying instruction </a:t>
            </a:r>
            <a:r>
              <a:rPr lang="en-US" sz="1900" dirty="0">
                <a:latin typeface="+mj-lt"/>
              </a:rPr>
              <a:t>until the learner has had a chance to investigate and inquire on their own or with others </a:t>
            </a:r>
            <a:r>
              <a:rPr lang="en-US" sz="1900" dirty="0" smtClean="0">
                <a:latin typeface="+mj-lt"/>
              </a:rPr>
              <a:t>to </a:t>
            </a:r>
            <a:r>
              <a:rPr lang="en-US" sz="1900" dirty="0">
                <a:latin typeface="+mj-lt"/>
              </a:rPr>
              <a:t>promote innovation and </a:t>
            </a:r>
            <a:r>
              <a:rPr lang="en-US" sz="1900" dirty="0" smtClean="0">
                <a:latin typeface="+mj-lt"/>
              </a:rPr>
              <a:t>discovery.</a:t>
            </a:r>
          </a:p>
          <a:p>
            <a:pPr lvl="0"/>
            <a:r>
              <a:rPr lang="en-US" sz="1900" dirty="0">
                <a:solidFill>
                  <a:srgbClr val="FF0000"/>
                </a:solidFill>
                <a:latin typeface="+mj-lt"/>
              </a:rPr>
              <a:t>S</a:t>
            </a:r>
            <a:r>
              <a:rPr lang="en-US" sz="1900" dirty="0" smtClean="0">
                <a:solidFill>
                  <a:srgbClr val="FF0000"/>
                </a:solidFill>
                <a:latin typeface="+mj-lt"/>
              </a:rPr>
              <a:t>topping </a:t>
            </a:r>
            <a:r>
              <a:rPr lang="en-US" sz="1900" dirty="0">
                <a:solidFill>
                  <a:srgbClr val="FF0000"/>
                </a:solidFill>
                <a:latin typeface="+mj-lt"/>
              </a:rPr>
              <a:t>and </a:t>
            </a:r>
            <a:r>
              <a:rPr lang="en-US" sz="1900" dirty="0" smtClean="0">
                <a:solidFill>
                  <a:srgbClr val="FF0000"/>
                </a:solidFill>
                <a:latin typeface="+mj-lt"/>
              </a:rPr>
              <a:t>closely observing </a:t>
            </a:r>
            <a:r>
              <a:rPr lang="en-US" sz="1900" dirty="0" smtClean="0">
                <a:latin typeface="+mj-lt"/>
              </a:rPr>
              <a:t>children, enabling them to make decisions, </a:t>
            </a:r>
            <a:r>
              <a:rPr lang="en-US" sz="1900" dirty="0" err="1" smtClean="0">
                <a:latin typeface="+mj-lt"/>
              </a:rPr>
              <a:t>utilising</a:t>
            </a:r>
            <a:r>
              <a:rPr lang="en-US" sz="1900" dirty="0" smtClean="0">
                <a:latin typeface="+mj-lt"/>
              </a:rPr>
              <a:t> </a:t>
            </a:r>
            <a:r>
              <a:rPr lang="en-US" sz="1900" dirty="0">
                <a:latin typeface="+mj-lt"/>
              </a:rPr>
              <a:t>the time and space </a:t>
            </a:r>
            <a:r>
              <a:rPr lang="en-US" sz="1900" dirty="0" smtClean="0">
                <a:latin typeface="+mj-lt"/>
              </a:rPr>
              <a:t>available to </a:t>
            </a:r>
            <a:r>
              <a:rPr lang="en-US" sz="1900" dirty="0">
                <a:latin typeface="+mj-lt"/>
              </a:rPr>
              <a:t>explore and </a:t>
            </a:r>
            <a:r>
              <a:rPr lang="en-US" sz="1900" dirty="0" smtClean="0">
                <a:latin typeface="+mj-lt"/>
              </a:rPr>
              <a:t>experiment.</a:t>
            </a:r>
          </a:p>
          <a:p>
            <a:pPr lvl="0"/>
            <a:r>
              <a:rPr lang="en-US" sz="1900" dirty="0">
                <a:solidFill>
                  <a:srgbClr val="FF0000"/>
                </a:solidFill>
                <a:latin typeface="+mj-lt"/>
              </a:rPr>
              <a:t>Varied levels of intervention and </a:t>
            </a:r>
            <a:r>
              <a:rPr lang="en-US" sz="1900" dirty="0" smtClean="0">
                <a:solidFill>
                  <a:srgbClr val="FF0000"/>
                </a:solidFill>
                <a:latin typeface="+mj-lt"/>
              </a:rPr>
              <a:t>collaboration </a:t>
            </a:r>
            <a:r>
              <a:rPr lang="en-US" sz="1900" dirty="0" smtClean="0">
                <a:latin typeface="+mj-lt"/>
              </a:rPr>
              <a:t>- </a:t>
            </a:r>
            <a:r>
              <a:rPr lang="en-US" sz="1900" dirty="0">
                <a:latin typeface="+mj-lt"/>
              </a:rPr>
              <a:t>p</a:t>
            </a:r>
            <a:r>
              <a:rPr lang="en-US" sz="1900" dirty="0" smtClean="0">
                <a:latin typeface="+mj-lt"/>
              </a:rPr>
              <a:t>rofessional restraint, </a:t>
            </a:r>
            <a:r>
              <a:rPr lang="en-US" sz="1900" dirty="0">
                <a:latin typeface="+mj-lt"/>
              </a:rPr>
              <a:t>s</a:t>
            </a:r>
            <a:r>
              <a:rPr lang="en-US" sz="1900" dirty="0" smtClean="0">
                <a:latin typeface="+mj-lt"/>
              </a:rPr>
              <a:t>tepping back,  ‘Meddling in the middle’. </a:t>
            </a:r>
          </a:p>
          <a:p>
            <a:pPr lvl="0"/>
            <a:r>
              <a:rPr lang="en-US" sz="1900" dirty="0" smtClean="0">
                <a:solidFill>
                  <a:srgbClr val="FF0000"/>
                </a:solidFill>
                <a:latin typeface="+mj-lt"/>
              </a:rPr>
              <a:t>Modelling  </a:t>
            </a:r>
            <a:r>
              <a:rPr lang="en-US" sz="1900" dirty="0" smtClean="0">
                <a:latin typeface="+mj-lt"/>
              </a:rPr>
              <a:t>through talk and actions for example,</a:t>
            </a:r>
            <a:r>
              <a:rPr lang="en-US" sz="1900" i="1" dirty="0" smtClean="0">
                <a:latin typeface="+mj-lt"/>
              </a:rPr>
              <a:t> attitudes </a:t>
            </a:r>
            <a:r>
              <a:rPr lang="en-US" sz="1900" dirty="0" smtClean="0">
                <a:latin typeface="+mj-lt"/>
              </a:rPr>
              <a:t>such as curiosity, willingness to make mistakes or inquiry </a:t>
            </a:r>
            <a:r>
              <a:rPr lang="en-US" sz="1900" i="1" dirty="0" smtClean="0">
                <a:latin typeface="+mj-lt"/>
              </a:rPr>
              <a:t>processes</a:t>
            </a:r>
            <a:r>
              <a:rPr lang="en-US" sz="1900" dirty="0" smtClean="0">
                <a:latin typeface="+mj-lt"/>
              </a:rPr>
              <a:t> such as questioning, reflecting on observations and ideas.</a:t>
            </a:r>
          </a:p>
          <a:p>
            <a:pPr lvl="0"/>
            <a:r>
              <a:rPr lang="en-US" sz="1900" dirty="0" smtClean="0">
                <a:solidFill>
                  <a:srgbClr val="FF0000"/>
                </a:solidFill>
                <a:latin typeface="+mj-lt"/>
              </a:rPr>
              <a:t>Questioning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– </a:t>
            </a:r>
            <a:r>
              <a:rPr lang="en-US" sz="1900" dirty="0" smtClean="0">
                <a:latin typeface="+mj-lt"/>
              </a:rPr>
              <a:t>encouraging children to make explicit and reflect on their ideas and strategies.</a:t>
            </a:r>
          </a:p>
          <a:p>
            <a:pPr lvl="0"/>
            <a:r>
              <a:rPr lang="en-US" sz="1900" dirty="0" smtClean="0">
                <a:solidFill>
                  <a:srgbClr val="FF0000"/>
                </a:solidFill>
                <a:latin typeface="+mj-lt"/>
              </a:rPr>
              <a:t>Structuring learning environment </a:t>
            </a: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– range of resources, space and time for play and exploration, supporting collaboration.</a:t>
            </a:r>
            <a:endParaRPr lang="en-GB" sz="1900" dirty="0">
              <a:solidFill>
                <a:srgbClr val="000000"/>
              </a:solidFill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70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181</Words>
  <Application>Microsoft Office PowerPoint</Application>
  <PresentationFormat>On-screen Show (4:3)</PresentationFormat>
  <Paragraphs>28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Theme1</vt:lpstr>
      <vt:lpstr>Acrobat Document</vt:lpstr>
      <vt:lpstr>Different roles of the teacher</vt:lpstr>
      <vt:lpstr>Scaffolding techniques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Different roles of the teacher</dc:title>
  <dc:creator>Fani</dc:creator>
  <cp:lastModifiedBy>Fani</cp:lastModifiedBy>
  <cp:revision>1</cp:revision>
  <dcterms:created xsi:type="dcterms:W3CDTF">2017-11-16T09:27:26Z</dcterms:created>
  <dcterms:modified xsi:type="dcterms:W3CDTF">2017-11-16T09:29:21Z</dcterms:modified>
</cp:coreProperties>
</file>