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handoutMasterIdLst>
    <p:handoutMasterId r:id="rId32"/>
  </p:handoutMasterIdLst>
  <p:sldIdLst>
    <p:sldId id="375" r:id="rId3"/>
    <p:sldId id="377" r:id="rId4"/>
    <p:sldId id="372" r:id="rId5"/>
    <p:sldId id="337" r:id="rId6"/>
    <p:sldId id="335" r:id="rId7"/>
    <p:sldId id="346" r:id="rId8"/>
    <p:sldId id="356" r:id="rId9"/>
    <p:sldId id="367" r:id="rId10"/>
    <p:sldId id="363" r:id="rId11"/>
    <p:sldId id="366" r:id="rId12"/>
    <p:sldId id="365" r:id="rId13"/>
    <p:sldId id="340" r:id="rId14"/>
    <p:sldId id="341" r:id="rId15"/>
    <p:sldId id="357" r:id="rId16"/>
    <p:sldId id="358" r:id="rId17"/>
    <p:sldId id="373" r:id="rId18"/>
    <p:sldId id="342" r:id="rId19"/>
    <p:sldId id="354" r:id="rId20"/>
    <p:sldId id="353" r:id="rId21"/>
    <p:sldId id="351" r:id="rId22"/>
    <p:sldId id="359" r:id="rId23"/>
    <p:sldId id="345" r:id="rId24"/>
    <p:sldId id="369" r:id="rId25"/>
    <p:sldId id="371" r:id="rId26"/>
    <p:sldId id="348" r:id="rId27"/>
    <p:sldId id="376" r:id="rId28"/>
    <p:sldId id="374" r:id="rId29"/>
    <p:sldId id="378" r:id="rId3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68917" autoAdjust="0"/>
  </p:normalViewPr>
  <p:slideViewPr>
    <p:cSldViewPr>
      <p:cViewPr>
        <p:scale>
          <a:sx n="60" d="100"/>
          <a:sy n="60" d="100"/>
        </p:scale>
        <p:origin x="-992" y="-80"/>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61" d="100"/>
          <a:sy n="161" d="100"/>
        </p:scale>
        <p:origin x="-160" y="44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5E360E8-87AB-FF40-B3D0-5527B86AE7DD}" type="datetimeFigureOut">
              <a:rPr lang="en-US" smtClean="0"/>
              <a:t>20/10/2017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BFA781A-4F29-644D-8EB4-E195CBBC0363}" type="slidenum">
              <a:rPr lang="en-US" smtClean="0"/>
              <a:t>‹#›</a:t>
            </a:fld>
            <a:endParaRPr lang="en-US"/>
          </a:p>
        </p:txBody>
      </p:sp>
    </p:spTree>
    <p:extLst>
      <p:ext uri="{BB962C8B-B14F-4D97-AF65-F5344CB8AC3E}">
        <p14:creationId xmlns:p14="http://schemas.microsoft.com/office/powerpoint/2010/main" val="2133993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20/10/2017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12</a:t>
            </a:fld>
            <a:endParaRPr lang="nl-BE"/>
          </a:p>
        </p:txBody>
      </p:sp>
    </p:spTree>
    <p:extLst>
      <p:ext uri="{BB962C8B-B14F-4D97-AF65-F5344CB8AC3E}">
        <p14:creationId xmlns:p14="http://schemas.microsoft.com/office/powerpoint/2010/main" val="375748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13</a:t>
            </a:fld>
            <a:endParaRPr lang="nl-BE"/>
          </a:p>
        </p:txBody>
      </p:sp>
    </p:spTree>
    <p:extLst>
      <p:ext uri="{BB962C8B-B14F-4D97-AF65-F5344CB8AC3E}">
        <p14:creationId xmlns:p14="http://schemas.microsoft.com/office/powerpoint/2010/main" val="402649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for 3 groups of each</a:t>
            </a:r>
          </a:p>
          <a:p>
            <a:endParaRPr lang="en-US" dirty="0" smtClean="0"/>
          </a:p>
          <a:p>
            <a:r>
              <a:rPr lang="en-US" dirty="0" smtClean="0"/>
              <a:t>Shadows </a:t>
            </a:r>
          </a:p>
          <a:p>
            <a:r>
              <a:rPr lang="en-US" dirty="0" smtClean="0"/>
              <a:t>Shadow</a:t>
            </a:r>
            <a:r>
              <a:rPr lang="en-US" baseline="0" dirty="0" smtClean="0"/>
              <a:t> box with white paper at the back, paper, </a:t>
            </a:r>
            <a:r>
              <a:rPr lang="en-US" baseline="0" dirty="0" err="1" smtClean="0"/>
              <a:t>pritstick</a:t>
            </a:r>
            <a:r>
              <a:rPr lang="en-US" baseline="0" dirty="0" smtClean="0"/>
              <a:t>, scissors, plastic straws, paper of various kinds, range of objects of different materials (transparent, translucent and opaque) and shapes (regular/irregular) – glass, plastic, fabrics, helpful if some include materials of different transparency, torches, ruler, pens and pencils, scissors.</a:t>
            </a:r>
          </a:p>
          <a:p>
            <a:endParaRPr lang="en-US" baseline="0" dirty="0" smtClean="0"/>
          </a:p>
          <a:p>
            <a:r>
              <a:rPr lang="en-US" baseline="0" dirty="0" smtClean="0"/>
              <a:t>Spinners</a:t>
            </a:r>
          </a:p>
          <a:p>
            <a:r>
              <a:rPr lang="en-US" baseline="0" dirty="0" smtClean="0"/>
              <a:t>Card and paper of various </a:t>
            </a:r>
            <a:r>
              <a:rPr lang="en-US" baseline="0" dirty="0" err="1" smtClean="0"/>
              <a:t>thiicknesses</a:t>
            </a:r>
            <a:r>
              <a:rPr lang="en-US" baseline="0" dirty="0" smtClean="0"/>
              <a:t>, paper clips – varied materials and sizes, rules, tape measures, timers and batteries, scissors.</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14</a:t>
            </a:fld>
            <a:endParaRPr lang="en-US"/>
          </a:p>
        </p:txBody>
      </p:sp>
    </p:spTree>
    <p:extLst>
      <p:ext uri="{BB962C8B-B14F-4D97-AF65-F5344CB8AC3E}">
        <p14:creationId xmlns:p14="http://schemas.microsoft.com/office/powerpoint/2010/main" val="383803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recording sheet and copies of Barrow Chart.</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15</a:t>
            </a:fld>
            <a:endParaRPr lang="en-US"/>
          </a:p>
        </p:txBody>
      </p:sp>
    </p:spTree>
    <p:extLst>
      <p:ext uri="{BB962C8B-B14F-4D97-AF65-F5344CB8AC3E}">
        <p14:creationId xmlns:p14="http://schemas.microsoft.com/office/powerpoint/2010/main" val="17694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16</a:t>
            </a:fld>
            <a:endParaRPr lang="en-US"/>
          </a:p>
        </p:txBody>
      </p:sp>
    </p:spTree>
    <p:extLst>
      <p:ext uri="{BB962C8B-B14F-4D97-AF65-F5344CB8AC3E}">
        <p14:creationId xmlns:p14="http://schemas.microsoft.com/office/powerpoint/2010/main" val="256999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Work in groups of </a:t>
            </a:r>
            <a:r>
              <a:rPr lang="en-US" dirty="0" smtClean="0"/>
              <a:t>4/5</a:t>
            </a:r>
            <a:r>
              <a:rPr lang="en-US" baseline="0" dirty="0" smtClean="0"/>
              <a:t> and you will have two examples to work with – to make this practical I suggest you divide further into groups of 2/3 to share the materials.</a:t>
            </a:r>
          </a:p>
          <a:p>
            <a:r>
              <a:rPr lang="en-US" baseline="0" dirty="0" smtClean="0"/>
              <a:t>You have a sheet in front of you that sets out the key questions to be addressed – I suggest you work with one example first – and then half way across the time swap and your colleagues can add their comments. (Between 5-10 minutes each example – will see how you get on)</a:t>
            </a:r>
          </a:p>
          <a:p>
            <a:r>
              <a:rPr lang="en-US" baseline="0" dirty="0" smtClean="0"/>
              <a:t>At the end we will share perspectives.</a:t>
            </a:r>
          </a:p>
          <a:p>
            <a:endParaRPr lang="en-US" baseline="0" dirty="0" smtClean="0"/>
          </a:p>
          <a:p>
            <a:r>
              <a:rPr lang="en-US" baseline="0" dirty="0" smtClean="0"/>
              <a:t>Go briefly through the examples to explain what you have – two different types of materials – in both cases there is some background information – and then some examples of the data – photographs, dialogue.</a:t>
            </a:r>
          </a:p>
          <a:p>
            <a:endParaRPr lang="en-US" baseline="0" dirty="0" smtClean="0"/>
          </a:p>
          <a:p>
            <a:r>
              <a:rPr lang="en-US" baseline="0" dirty="0" smtClean="0"/>
              <a:t>Selected episodes </a:t>
            </a:r>
            <a:r>
              <a:rPr lang="en-US" dirty="0" smtClean="0"/>
              <a:t>GE Building Blocks, PT Sun Distance</a:t>
            </a:r>
            <a:r>
              <a:rPr lang="en-US" baseline="0" dirty="0" smtClean="0"/>
              <a:t> </a:t>
            </a:r>
          </a:p>
          <a:p>
            <a:r>
              <a:rPr lang="en-US" baseline="0" dirty="0" smtClean="0"/>
              <a:t>Templates UK EN Egg Carrier UK EN Sound</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17</a:t>
            </a:fld>
            <a:endParaRPr lang="nl-BE"/>
          </a:p>
        </p:txBody>
      </p:sp>
    </p:spTree>
    <p:extLst>
      <p:ext uri="{BB962C8B-B14F-4D97-AF65-F5344CB8AC3E}">
        <p14:creationId xmlns:p14="http://schemas.microsoft.com/office/powerpoint/2010/main" val="405339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Inspired by photographs of real buildings on the wall, the children decided to build the “Leaning Tower of Pisa” using wooden building blocks. The teacher stood back and let the children take the lead. She encouraged the children to express themselves clearly and she valued their ideas. </a:t>
            </a: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18</a:t>
            </a:fld>
            <a:endParaRPr lang="en-US"/>
          </a:p>
        </p:txBody>
      </p:sp>
    </p:spTree>
    <p:extLst>
      <p:ext uri="{BB962C8B-B14F-4D97-AF65-F5344CB8AC3E}">
        <p14:creationId xmlns:p14="http://schemas.microsoft.com/office/powerpoint/2010/main" val="2513287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First, in their classroom, they had a conversation with questions and hypotheses about the Sun’s size, the Earth’s size and the distance between them. Through dialogue between the teacher and the children, they gathered many facts about the Sun and its importance for life.</a:t>
            </a:r>
          </a:p>
          <a:p>
            <a:r>
              <a:rPr lang="en-US" sz="1200" b="0" i="0" u="none" strike="noStrike" kern="1200" baseline="0" dirty="0" smtClean="0">
                <a:solidFill>
                  <a:schemeClr val="tx1"/>
                </a:solidFill>
                <a:latin typeface="+mn-lt"/>
                <a:ea typeface="+mn-ea"/>
                <a:cs typeface="+mn-cs"/>
              </a:rPr>
              <a:t>Then using a ball and a little piece of </a:t>
            </a:r>
            <a:r>
              <a:rPr lang="en-US" sz="1200" b="0" i="0" u="none" strike="noStrike" kern="1200" baseline="0" dirty="0" err="1" smtClean="0">
                <a:solidFill>
                  <a:schemeClr val="tx1"/>
                </a:solidFill>
                <a:latin typeface="+mn-lt"/>
                <a:ea typeface="+mn-ea"/>
                <a:cs typeface="+mn-cs"/>
              </a:rPr>
              <a:t>plasticine</a:t>
            </a:r>
            <a:r>
              <a:rPr lang="en-US" sz="1200" b="0" i="0" u="none" strike="noStrike" kern="1200" baseline="0" dirty="0" smtClean="0">
                <a:solidFill>
                  <a:schemeClr val="tx1"/>
                </a:solidFill>
                <a:latin typeface="+mn-lt"/>
                <a:ea typeface="+mn-ea"/>
                <a:cs typeface="+mn-cs"/>
              </a:rPr>
              <a:t> they began to explore the relative sizes and distances.</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19</a:t>
            </a:fld>
            <a:endParaRPr lang="en-US"/>
          </a:p>
        </p:txBody>
      </p:sp>
    </p:spTree>
    <p:extLst>
      <p:ext uri="{BB962C8B-B14F-4D97-AF65-F5344CB8AC3E}">
        <p14:creationId xmlns:p14="http://schemas.microsoft.com/office/powerpoint/2010/main" val="348435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tables are set up with equipment for exploration: bass drum, snare drum and steel pan, each with a cup of rice; bottles and coloured water in a jug; trays, jugs, water and tuning forks; wind instruments; hollow tubes of different lengths; frog guiro; all tables have large paper and felt tip marker pens. The children had about 30 minutes to explore the resources on two tables and then had to find a way to represent on paper how sound is made. </a:t>
            </a: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20</a:t>
            </a:fld>
            <a:endParaRPr lang="en-US"/>
          </a:p>
        </p:txBody>
      </p:sp>
    </p:spTree>
    <p:extLst>
      <p:ext uri="{BB962C8B-B14F-4D97-AF65-F5344CB8AC3E}">
        <p14:creationId xmlns:p14="http://schemas.microsoft.com/office/powerpoint/2010/main" val="91485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had to design and make an egg carrier to transport a fresh egg safely when dropped from a height. </a:t>
            </a:r>
          </a:p>
          <a:p>
            <a:r>
              <a:rPr lang="en-GB" dirty="0" smtClean="0"/>
              <a:t>They</a:t>
            </a:r>
            <a:r>
              <a:rPr lang="en-GB" baseline="0" dirty="0" smtClean="0"/>
              <a:t> had a wide range of resources to draw on.</a:t>
            </a:r>
            <a:endParaRPr lang="en-GB" dirty="0" smtClean="0"/>
          </a:p>
          <a:p>
            <a:endParaRPr lang="en-GB" dirty="0" smtClean="0"/>
          </a:p>
          <a:p>
            <a:r>
              <a:rPr lang="en-GB" dirty="0" smtClean="0"/>
              <a:t>The children were expected to draw on their observations of modern modes of transport as well as studying the structure of the Wright brothers’ first aeroplane. </a:t>
            </a:r>
            <a:endParaRPr lang="en-US" dirty="0" smtClean="0"/>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21</a:t>
            </a:fld>
            <a:endParaRPr lang="en-US"/>
          </a:p>
        </p:txBody>
      </p:sp>
    </p:spTree>
    <p:extLst>
      <p:ext uri="{BB962C8B-B14F-4D97-AF65-F5344CB8AC3E}">
        <p14:creationId xmlns:p14="http://schemas.microsoft.com/office/powerpoint/2010/main" val="9148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1539780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a:t>
            </a:r>
            <a:r>
              <a:rPr lang="en-US" baseline="0" dirty="0" smtClean="0"/>
              <a:t> offer any suggestions? </a:t>
            </a:r>
          </a:p>
          <a:p>
            <a:r>
              <a:rPr lang="en-US" baseline="0" dirty="0" smtClean="0"/>
              <a:t>Pair and share – ideas until we run out.</a:t>
            </a:r>
          </a:p>
          <a:p>
            <a:r>
              <a:rPr lang="en-US" baseline="0" dirty="0" smtClean="0"/>
              <a:t>Provide a sheet to annotate</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22</a:t>
            </a:fld>
            <a:endParaRPr lang="nl-BE"/>
          </a:p>
        </p:txBody>
      </p:sp>
    </p:spTree>
    <p:extLst>
      <p:ext uri="{BB962C8B-B14F-4D97-AF65-F5344CB8AC3E}">
        <p14:creationId xmlns:p14="http://schemas.microsoft.com/office/powerpoint/2010/main" val="3632460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another productive focus of discussion has been the potential for a more explicit focus on the nature of science</a:t>
            </a:r>
          </a:p>
          <a:p>
            <a:endParaRPr lang="en-US" dirty="0"/>
          </a:p>
          <a:p>
            <a:r>
              <a:rPr lang="en-US" dirty="0" smtClean="0"/>
              <a:t>Encounters in the classroom suggested there are opportunities in particular related to reflection and reasoning often associated with self assessment</a:t>
            </a:r>
            <a:r>
              <a:rPr lang="en-US" baseline="0" dirty="0" smtClean="0"/>
              <a:t> for building the foundations for early understanding.</a:t>
            </a:r>
          </a:p>
          <a:p>
            <a:endParaRPr lang="en-US" baseline="0" dirty="0" smtClean="0"/>
          </a:p>
          <a:p>
            <a:r>
              <a:rPr lang="en-US" baseline="0" dirty="0" smtClean="0"/>
              <a:t>Provide a sheet to annotate</a:t>
            </a:r>
          </a:p>
          <a:p>
            <a:endParaRPr lang="en-US" baseline="0" dirty="0" smtClean="0"/>
          </a:p>
          <a:p>
            <a:r>
              <a:rPr lang="en-US" baseline="0" dirty="0" smtClean="0"/>
              <a:t>Here found the work of Valarie </a:t>
            </a:r>
            <a:r>
              <a:rPr lang="en-US" baseline="0" dirty="0" err="1" smtClean="0"/>
              <a:t>Akerson</a:t>
            </a:r>
            <a:r>
              <a:rPr lang="en-US" baseline="0" dirty="0" smtClean="0"/>
              <a:t> and colleagues and the associated poster useful in talking with teachers.</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23</a:t>
            </a:fld>
            <a:endParaRPr lang="en-US"/>
          </a:p>
        </p:txBody>
      </p:sp>
    </p:spTree>
    <p:extLst>
      <p:ext uri="{BB962C8B-B14F-4D97-AF65-F5344CB8AC3E}">
        <p14:creationId xmlns:p14="http://schemas.microsoft.com/office/powerpoint/2010/main" val="271244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might this affect planning for</a:t>
            </a:r>
            <a:r>
              <a:rPr lang="en-US" baseline="0" dirty="0" smtClean="0"/>
              <a:t> a science activity – what might you do to establish an environment that fosters sharing and evaluating ideas – children willing and able to do this – all ideas valuable.</a:t>
            </a:r>
          </a:p>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24</a:t>
            </a:fld>
            <a:endParaRPr lang="en-US"/>
          </a:p>
        </p:txBody>
      </p:sp>
    </p:spTree>
    <p:extLst>
      <p:ext uri="{BB962C8B-B14F-4D97-AF65-F5344CB8AC3E}">
        <p14:creationId xmlns:p14="http://schemas.microsoft.com/office/powerpoint/2010/main" val="4146408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25</a:t>
            </a:fld>
            <a:endParaRPr lang="nl-BE"/>
          </a:p>
        </p:txBody>
      </p:sp>
    </p:spTree>
    <p:extLst>
      <p:ext uri="{BB962C8B-B14F-4D97-AF65-F5344CB8AC3E}">
        <p14:creationId xmlns:p14="http://schemas.microsoft.com/office/powerpoint/2010/main" val="3007412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26</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62057B-60FB-4B53-85A0-A05BAF0ABD00}" type="slidenum">
              <a:rPr lang="nl-BE" smtClean="0"/>
              <a:t>27</a:t>
            </a:fld>
            <a:endParaRPr lang="nl-BE"/>
          </a:p>
        </p:txBody>
      </p:sp>
    </p:spTree>
    <p:extLst>
      <p:ext uri="{BB962C8B-B14F-4D97-AF65-F5344CB8AC3E}">
        <p14:creationId xmlns:p14="http://schemas.microsoft.com/office/powerpoint/2010/main" val="427078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5</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a:t>
            </a:r>
            <a:r>
              <a:rPr lang="en-US" baseline="0" dirty="0" smtClean="0"/>
              <a:t> of creativity in </a:t>
            </a:r>
            <a:r>
              <a:rPr lang="en-US" dirty="0" smtClean="0"/>
              <a:t>reflection and reasoning – central in scientific</a:t>
            </a:r>
            <a:r>
              <a:rPr lang="en-US" baseline="0" dirty="0" smtClean="0"/>
              <a:t> inquiry</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6</a:t>
            </a:fld>
            <a:endParaRPr lang="nl-BE"/>
          </a:p>
        </p:txBody>
      </p:sp>
    </p:spTree>
    <p:extLst>
      <p:ext uri="{BB962C8B-B14F-4D97-AF65-F5344CB8AC3E}">
        <p14:creationId xmlns:p14="http://schemas.microsoft.com/office/powerpoint/2010/main" val="116804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Encouraging reflection and reasoning is also one of</a:t>
            </a:r>
            <a:r>
              <a:rPr lang="en-US" baseline="0" dirty="0" smtClean="0"/>
              <a:t> the key teaching approaches that the project identified as important in fostering children’s creativity and inquiry.</a:t>
            </a:r>
            <a:endParaRPr lang="en-US" dirty="0"/>
          </a:p>
          <a:p>
            <a:endParaRPr lang="en-US" dirty="0" smtClean="0"/>
          </a:p>
          <a:p>
            <a:r>
              <a:rPr lang="en-US" dirty="0" smtClean="0"/>
              <a:t>F</a:t>
            </a:r>
            <a:r>
              <a:rPr lang="en-US" baseline="0" dirty="0" smtClean="0"/>
              <a:t>ocusing today on how reflection and reasoning can</a:t>
            </a:r>
            <a:r>
              <a:rPr lang="en-US" dirty="0" smtClean="0"/>
              <a:t> be supported through young children’s expression in varied ways.</a:t>
            </a:r>
          </a:p>
          <a:p>
            <a:endParaRPr lang="en-US" dirty="0"/>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7</a:t>
            </a:fld>
            <a:endParaRPr lang="en-US"/>
          </a:p>
        </p:txBody>
      </p:sp>
    </p:spTree>
    <p:extLst>
      <p:ext uri="{BB962C8B-B14F-4D97-AF65-F5344CB8AC3E}">
        <p14:creationId xmlns:p14="http://schemas.microsoft.com/office/powerpoint/2010/main" val="63879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images from</a:t>
            </a:r>
            <a:r>
              <a:rPr lang="en-US" baseline="0" dirty="0" smtClean="0"/>
              <a:t> the ‘Creative Little Scientists’ project</a:t>
            </a:r>
            <a:r>
              <a:rPr lang="en-US" dirty="0" smtClean="0"/>
              <a:t> provide examples of</a:t>
            </a:r>
            <a:r>
              <a:rPr lang="en-US" baseline="0" dirty="0" smtClean="0"/>
              <a:t> </a:t>
            </a:r>
            <a:r>
              <a:rPr lang="en-US" dirty="0" smtClean="0"/>
              <a:t>opportunities</a:t>
            </a:r>
            <a:r>
              <a:rPr lang="en-US" baseline="0" dirty="0" smtClean="0"/>
              <a:t> for play and exploration – fostered by a rich and varied physical environment.</a:t>
            </a:r>
          </a:p>
          <a:p>
            <a:r>
              <a:rPr lang="en-US" baseline="0" dirty="0" smtClean="0"/>
              <a:t>They also illustrate children’s capacities for sustained engagement and interest in the world around them.</a:t>
            </a:r>
          </a:p>
          <a:p>
            <a:r>
              <a:rPr lang="en-US" dirty="0" smtClean="0"/>
              <a:t>These these photographs were taken in the context of free flow play in an early years setting – children’s interactions with general provision</a:t>
            </a:r>
            <a:r>
              <a:rPr lang="en-US" baseline="0" dirty="0" smtClean="0"/>
              <a:t> both indoors and out.</a:t>
            </a:r>
            <a:endParaRPr lang="en-US" dirty="0" smtClean="0"/>
          </a:p>
          <a:p>
            <a:r>
              <a:rPr lang="en-US" baseline="0" dirty="0" smtClean="0"/>
              <a:t>Indications of children’s responses and their emerging questions and reasoning were often evident from their actions, gestures as well as comments.</a:t>
            </a:r>
          </a:p>
          <a:p>
            <a:endParaRPr lang="en-US" baseline="0" dirty="0" smtClean="0"/>
          </a:p>
          <a:p>
            <a:r>
              <a:rPr lang="en-US" baseline="0" dirty="0" smtClean="0"/>
              <a:t>Children playing with </a:t>
            </a:r>
            <a:r>
              <a:rPr lang="en-US" baseline="0" dirty="0" err="1" smtClean="0"/>
              <a:t>gloop</a:t>
            </a:r>
            <a:r>
              <a:rPr lang="en-US" baseline="0" dirty="0" smtClean="0"/>
              <a:t> (mixture of </a:t>
            </a:r>
            <a:r>
              <a:rPr lang="en-US" baseline="0" dirty="0" err="1" smtClean="0"/>
              <a:t>cornflour</a:t>
            </a:r>
            <a:r>
              <a:rPr lang="en-US" baseline="0" dirty="0" smtClean="0"/>
              <a:t> and water), sand and water, construction materials, exploration outdoors ‘trying to find little beasties’ and making shapes with different objects in sand (on top of a light box).</a:t>
            </a:r>
          </a:p>
          <a:p>
            <a:endParaRPr lang="en-US" baseline="0" dirty="0" smtClean="0"/>
          </a:p>
          <a:p>
            <a:r>
              <a:rPr lang="en-US" baseline="0" dirty="0" smtClean="0"/>
              <a:t>Sensitive observation important in noticing the </a:t>
            </a:r>
            <a:r>
              <a:rPr lang="en-US" u="sng" baseline="0" dirty="0" smtClean="0"/>
              <a:t>focus and direction </a:t>
            </a:r>
            <a:r>
              <a:rPr lang="en-US" baseline="0" dirty="0" smtClean="0"/>
              <a:t>of these explorations  - give </a:t>
            </a:r>
            <a:r>
              <a:rPr lang="en-US" dirty="0" smtClean="0"/>
              <a:t>glimpses of children’s ideas and strategies </a:t>
            </a:r>
            <a:r>
              <a:rPr lang="en-US" baseline="0" dirty="0" smtClean="0"/>
              <a:t>.</a:t>
            </a:r>
          </a:p>
          <a:p>
            <a:endParaRPr lang="en-US" baseline="0" dirty="0" smtClean="0"/>
          </a:p>
          <a:p>
            <a:r>
              <a:rPr lang="en-US" baseline="0" dirty="0" smtClean="0"/>
              <a:t>Watching carefully the direction of their activities may suggest ways in which we can build on this</a:t>
            </a:r>
            <a:r>
              <a:rPr lang="en-US" dirty="0" smtClean="0"/>
              <a:t> and help children to make these more explicit.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8</a:t>
            </a:fld>
            <a:endParaRPr lang="nl-BE"/>
          </a:p>
        </p:txBody>
      </p:sp>
    </p:spTree>
    <p:extLst>
      <p:ext uri="{BB962C8B-B14F-4D97-AF65-F5344CB8AC3E}">
        <p14:creationId xmlns:p14="http://schemas.microsoft.com/office/powerpoint/2010/main" val="77592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a:t>
            </a:r>
            <a:r>
              <a:rPr lang="en-US" baseline="0" dirty="0" smtClean="0"/>
              <a:t> also recorded o</a:t>
            </a:r>
            <a:r>
              <a:rPr lang="en-US" dirty="0" smtClean="0"/>
              <a:t>pportunities</a:t>
            </a:r>
            <a:r>
              <a:rPr lang="en-US" baseline="0" dirty="0" smtClean="0"/>
              <a:t> for children to work both as individuals and in groups – fostering talk and discussion with peers and adults.</a:t>
            </a:r>
            <a:endParaRPr lang="en-US" dirty="0" smtClean="0"/>
          </a:p>
          <a:p>
            <a:endParaRPr lang="en-US" dirty="0"/>
          </a:p>
          <a:p>
            <a:r>
              <a:rPr lang="en-US" dirty="0" smtClean="0"/>
              <a:t>From child-initiated play and exploration – trying to fill a pipette with a syringe.</a:t>
            </a:r>
          </a:p>
          <a:p>
            <a:r>
              <a:rPr lang="en-US" dirty="0" smtClean="0"/>
              <a:t>With follow up discussion with the teacher.</a:t>
            </a:r>
            <a:endParaRPr lang="en-US" dirty="0"/>
          </a:p>
          <a:p>
            <a:endParaRPr lang="en-US" dirty="0" smtClean="0"/>
          </a:p>
          <a:p>
            <a:r>
              <a:rPr lang="en-US" dirty="0" smtClean="0"/>
              <a:t>Adult initiated activities extended by children through collaborative engagement with exploration and investigation.</a:t>
            </a:r>
          </a:p>
          <a:p>
            <a:endParaRPr lang="en-US" dirty="0" smtClean="0"/>
          </a:p>
          <a:p>
            <a:r>
              <a:rPr lang="en-US" dirty="0" smtClean="0"/>
              <a:t>Building the Tower of Pisa and Cars and Ramps – discussion with adults and other children.</a:t>
            </a:r>
          </a:p>
          <a:p>
            <a:r>
              <a:rPr lang="en-US" dirty="0" smtClean="0"/>
              <a:t>Collaborative engagement in exploration and investigation – cars and ramps.</a:t>
            </a:r>
          </a:p>
          <a:p>
            <a:endParaRPr lang="en-US" dirty="0"/>
          </a:p>
          <a:p>
            <a:r>
              <a:rPr lang="en-US" dirty="0" smtClean="0"/>
              <a:t>Problem solving and reflection – making an egg carrier to carry an egg to the ground safely.</a:t>
            </a:r>
            <a:endParaRPr lang="en-US" dirty="0"/>
          </a:p>
        </p:txBody>
      </p:sp>
      <p:sp>
        <p:nvSpPr>
          <p:cNvPr id="4" name="Slide Number Placeholder 3"/>
          <p:cNvSpPr>
            <a:spLocks noGrp="1"/>
          </p:cNvSpPr>
          <p:nvPr>
            <p:ph type="sldNum" sz="quarter" idx="10"/>
          </p:nvPr>
        </p:nvSpPr>
        <p:spPr/>
        <p:txBody>
          <a:bodyPr/>
          <a:lstStyle/>
          <a:p>
            <a:fld id="{B66452EB-4760-2A42-940D-CE3E48835B21}" type="slidenum">
              <a:rPr lang="en-US" smtClean="0"/>
              <a:pPr/>
              <a:t>9</a:t>
            </a:fld>
            <a:endParaRPr lang="en-US" dirty="0"/>
          </a:p>
        </p:txBody>
      </p:sp>
    </p:spTree>
    <p:extLst>
      <p:ext uri="{BB962C8B-B14F-4D97-AF65-F5344CB8AC3E}">
        <p14:creationId xmlns:p14="http://schemas.microsoft.com/office/powerpoint/2010/main" val="425782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r>
              <a:rPr lang="en-US" dirty="0" smtClean="0"/>
              <a:t>epresenting ideas more explicitly in a variety of ways in the context of their inquiries to support their developing thinking.</a:t>
            </a:r>
          </a:p>
          <a:p>
            <a:endParaRPr lang="en-US" dirty="0"/>
          </a:p>
          <a:p>
            <a:r>
              <a:rPr lang="en-US" dirty="0" smtClean="0"/>
              <a:t>How sounds are made.</a:t>
            </a:r>
          </a:p>
          <a:p>
            <a:endParaRPr lang="en-US" dirty="0"/>
          </a:p>
          <a:p>
            <a:r>
              <a:rPr lang="en-US" dirty="0" smtClean="0"/>
              <a:t>Relationships between the sizes of the planets and the distances between them.</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10</a:t>
            </a:fld>
            <a:endParaRPr lang="en-US"/>
          </a:p>
        </p:txBody>
      </p:sp>
    </p:spTree>
    <p:extLst>
      <p:ext uri="{BB962C8B-B14F-4D97-AF65-F5344CB8AC3E}">
        <p14:creationId xmlns:p14="http://schemas.microsoft.com/office/powerpoint/2010/main" val="2531355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Varied opportunities for reflection on learning shown here.</a:t>
            </a:r>
          </a:p>
          <a:p>
            <a:endParaRPr lang="en-US" dirty="0"/>
          </a:p>
          <a:p>
            <a:r>
              <a:rPr lang="en-US" dirty="0" smtClean="0"/>
              <a:t>Through drawings, model making, and class discussion.</a:t>
            </a:r>
          </a:p>
          <a:p>
            <a:endParaRPr lang="en-US" dirty="0"/>
          </a:p>
          <a:p>
            <a:r>
              <a:rPr lang="en-US" dirty="0" smtClean="0"/>
              <a:t>Interesting insights also offered in through the interviews researchers conducted with children – see some of these later.</a:t>
            </a:r>
          </a:p>
          <a:p>
            <a:endParaRPr lang="en-US" dirty="0"/>
          </a:p>
          <a:p>
            <a:r>
              <a:rPr lang="en-US" dirty="0" smtClean="0"/>
              <a:t>These illustrate children’s capacities for self assessment and reflection on learning processes that could also provide the basis for discussion of the nature of science.</a:t>
            </a:r>
          </a:p>
        </p:txBody>
      </p:sp>
      <p:sp>
        <p:nvSpPr>
          <p:cNvPr id="4" name="Slide Number Placeholder 3"/>
          <p:cNvSpPr>
            <a:spLocks noGrp="1"/>
          </p:cNvSpPr>
          <p:nvPr>
            <p:ph type="sldNum" sz="quarter" idx="10"/>
          </p:nvPr>
        </p:nvSpPr>
        <p:spPr/>
        <p:txBody>
          <a:bodyPr/>
          <a:lstStyle/>
          <a:p>
            <a:fld id="{B66452EB-4760-2A42-940D-CE3E48835B21}" type="slidenum">
              <a:rPr lang="en-US" smtClean="0"/>
              <a:pPr/>
              <a:t>11</a:t>
            </a:fld>
            <a:endParaRPr lang="en-US" dirty="0"/>
          </a:p>
        </p:txBody>
      </p:sp>
    </p:spTree>
    <p:extLst>
      <p:ext uri="{BB962C8B-B14F-4D97-AF65-F5344CB8AC3E}">
        <p14:creationId xmlns:p14="http://schemas.microsoft.com/office/powerpoint/2010/main" val="47376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20/10/2017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73"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g"/><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creative-little-scientists.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2.jpeg"/><Relationship Id="rId5" Type="http://schemas.openxmlformats.org/officeDocument/2006/relationships/image" Target="../media/image24.jpeg"/><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4" Type="http://schemas.openxmlformats.org/officeDocument/2006/relationships/hyperlink" Target="http://www.ceys-project.eu/" TargetMode="Externa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hyperlink" Target="http://www.ceys-project.eu/" TargetMode="External"/><Relationship Id="rId4" Type="http://schemas.openxmlformats.org/officeDocument/2006/relationships/image" Target="../media/image28.emf"/><Relationship Id="rId5"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hyperlink" Target="http://creativecommons.org/licenses/by-nc-nd/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nl-BE" sz="4400" b="1" dirty="0">
                <a:solidFill>
                  <a:srgbClr val="FF5050"/>
                </a:solidFill>
                <a:latin typeface="+mj-lt"/>
              </a:rPr>
              <a:t>Training Module 8 </a:t>
            </a:r>
            <a:br>
              <a:rPr lang="nl-BE" sz="4400" b="1" dirty="0">
                <a:solidFill>
                  <a:srgbClr val="FF5050"/>
                </a:solidFill>
                <a:latin typeface="+mj-lt"/>
              </a:rPr>
            </a:br>
            <a:endParaRPr lang="nl-BE" sz="4000" b="1" dirty="0" smtClean="0">
              <a:solidFill>
                <a:srgbClr val="FF5050"/>
              </a:solidFill>
              <a:latin typeface="+mj-lt"/>
            </a:endParaRPr>
          </a:p>
          <a:p>
            <a:pPr marL="0" indent="0" algn="ctr">
              <a:buNone/>
            </a:pPr>
            <a:r>
              <a:rPr lang="nl-BE" sz="4000" b="1" dirty="0" smtClean="0">
                <a:solidFill>
                  <a:srgbClr val="FF5050"/>
                </a:solidFill>
                <a:latin typeface="+mj-lt"/>
              </a:rPr>
              <a:t>Varied </a:t>
            </a:r>
            <a:r>
              <a:rPr lang="nl-BE" sz="4000" b="1" dirty="0">
                <a:solidFill>
                  <a:srgbClr val="FF5050"/>
                </a:solidFill>
                <a:latin typeface="+mj-lt"/>
              </a:rPr>
              <a:t>modes of </a:t>
            </a:r>
            <a:r>
              <a:rPr lang="nl-BE" sz="4000" b="1" dirty="0" smtClean="0">
                <a:solidFill>
                  <a:srgbClr val="FF5050"/>
                </a:solidFill>
                <a:latin typeface="+mj-lt"/>
              </a:rPr>
              <a:t>expression</a:t>
            </a:r>
            <a:br>
              <a:rPr lang="nl-BE" sz="4000" b="1" dirty="0" smtClean="0">
                <a:solidFill>
                  <a:srgbClr val="FF5050"/>
                </a:solidFill>
                <a:latin typeface="+mj-lt"/>
              </a:rPr>
            </a:br>
            <a:r>
              <a:rPr lang="nl-BE" sz="4000" b="1" dirty="0" smtClean="0">
                <a:solidFill>
                  <a:srgbClr val="FF5050"/>
                </a:solidFill>
                <a:latin typeface="+mj-lt"/>
              </a:rPr>
              <a:t>and </a:t>
            </a:r>
            <a:r>
              <a:rPr lang="nl-BE" sz="4000" b="1" dirty="0">
                <a:solidFill>
                  <a:srgbClr val="FF5050"/>
                </a:solidFill>
                <a:latin typeface="+mj-lt"/>
              </a:rPr>
              <a:t>representation</a:t>
            </a:r>
            <a:endParaRPr lang="el-GR" sz="4000" dirty="0">
              <a:latin typeface="+mj-lt"/>
            </a:endParaRPr>
          </a:p>
        </p:txBody>
      </p:sp>
    </p:spTree>
    <p:extLst>
      <p:ext uri="{BB962C8B-B14F-4D97-AF65-F5344CB8AC3E}">
        <p14:creationId xmlns:p14="http://schemas.microsoft.com/office/powerpoint/2010/main" val="347047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7544" y="1700808"/>
            <a:ext cx="2299140" cy="4098144"/>
          </a:xfrm>
          <a:prstGeom prst="rect">
            <a:avLst/>
          </a:prstGeom>
        </p:spPr>
      </p:pic>
      <p:pic>
        <p:nvPicPr>
          <p:cNvPr id="3" name="Picture 2"/>
          <p:cNvPicPr>
            <a:picLocks noChangeAspect="1"/>
          </p:cNvPicPr>
          <p:nvPr/>
        </p:nvPicPr>
        <p:blipFill>
          <a:blip r:embed="rId4"/>
          <a:stretch>
            <a:fillRect/>
          </a:stretch>
        </p:blipFill>
        <p:spPr>
          <a:xfrm>
            <a:off x="5580112" y="1124744"/>
            <a:ext cx="3192057" cy="1872208"/>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3131840" y="2996952"/>
            <a:ext cx="2160240" cy="3168352"/>
          </a:xfrm>
          <a:prstGeom prst="rect">
            <a:avLst/>
          </a:prstGeom>
        </p:spPr>
      </p:pic>
      <p:pic>
        <p:nvPicPr>
          <p:cNvPr id="6" name="Picture 5"/>
          <p:cNvPicPr/>
          <p:nvPr/>
        </p:nvPicPr>
        <p:blipFill>
          <a:blip r:embed="rId6">
            <a:extLst>
              <a:ext uri="{28A0092B-C50C-407E-A947-70E740481C1C}">
                <a14:useLocalDpi xmlns:a14="http://schemas.microsoft.com/office/drawing/2010/main" val="0"/>
              </a:ext>
            </a:extLst>
          </a:blip>
          <a:stretch>
            <a:fillRect/>
          </a:stretch>
        </p:blipFill>
        <p:spPr>
          <a:xfrm>
            <a:off x="5580112" y="3212976"/>
            <a:ext cx="3096344" cy="2592288"/>
          </a:xfrm>
          <a:prstGeom prst="rect">
            <a:avLst/>
          </a:prstGeom>
        </p:spPr>
      </p:pic>
      <p:sp>
        <p:nvSpPr>
          <p:cNvPr id="7" name="Oval 6"/>
          <p:cNvSpPr/>
          <p:nvPr/>
        </p:nvSpPr>
        <p:spPr>
          <a:xfrm>
            <a:off x="2987824" y="1052736"/>
            <a:ext cx="2376264" cy="18505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latin typeface="+mj-lt"/>
              </a:rPr>
              <a:t>Representing ideas in different ways</a:t>
            </a:r>
            <a:endParaRPr lang="en-US" sz="2000" dirty="0">
              <a:latin typeface="+mj-lt"/>
            </a:endParaRPr>
          </a:p>
        </p:txBody>
      </p:sp>
    </p:spTree>
    <p:extLst>
      <p:ext uri="{BB962C8B-B14F-4D97-AF65-F5344CB8AC3E}">
        <p14:creationId xmlns:p14="http://schemas.microsoft.com/office/powerpoint/2010/main" val="265885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3" descr="\\easerver\R&amp;D_Projects\Creative Little Scientists\WP4 fieldwork\GR4_Preschool_13oRethymno\GR4_Preschool_Stella_IceProperties\Children_Artefacts\Μιχαέλα\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140968"/>
            <a:ext cx="3787924" cy="2507170"/>
          </a:xfrm>
          <a:prstGeom prst="rect">
            <a:avLst/>
          </a:prstGeom>
          <a:noFill/>
          <a:ln>
            <a:noFill/>
          </a:ln>
        </p:spPr>
      </p:pic>
      <p:pic>
        <p:nvPicPr>
          <p:cNvPr id="3" name="Picture 2"/>
          <p:cNvPicPr/>
          <p:nvPr/>
        </p:nvPicPr>
        <p:blipFill>
          <a:blip r:embed="rId4" cstate="print"/>
          <a:srcRect/>
          <a:stretch>
            <a:fillRect/>
          </a:stretch>
        </p:blipFill>
        <p:spPr bwMode="auto">
          <a:xfrm>
            <a:off x="5076056" y="620688"/>
            <a:ext cx="3024336" cy="2307704"/>
          </a:xfrm>
          <a:prstGeom prst="rect">
            <a:avLst/>
          </a:prstGeom>
          <a:noFill/>
          <a:ln w="9525">
            <a:noFill/>
            <a:miter lim="800000"/>
            <a:headEnd/>
            <a:tailEnd/>
          </a:ln>
        </p:spPr>
      </p:pic>
      <p:pic>
        <p:nvPicPr>
          <p:cNvPr id="4" name="Content Placeholder 6"/>
          <p:cNvPicPr>
            <a:picLocks/>
          </p:cNvPicPr>
          <p:nvPr/>
        </p:nvPicPr>
        <p:blipFill>
          <a:blip r:embed="rId5">
            <a:extLst>
              <a:ext uri="{28A0092B-C50C-407E-A947-70E740481C1C}">
                <a14:useLocalDpi xmlns:a14="http://schemas.microsoft.com/office/drawing/2010/main" val="0"/>
              </a:ext>
            </a:extLst>
          </a:blip>
          <a:srcRect l="16538" r="16538"/>
          <a:stretch>
            <a:fillRect/>
          </a:stretch>
        </p:blipFill>
        <p:spPr>
          <a:xfrm>
            <a:off x="971600" y="1916832"/>
            <a:ext cx="3034680" cy="3345235"/>
          </a:xfrm>
          <a:prstGeom prst="rect">
            <a:avLst/>
          </a:prstGeom>
        </p:spPr>
      </p:pic>
    </p:spTree>
    <p:extLst>
      <p:ext uri="{BB962C8B-B14F-4D97-AF65-F5344CB8AC3E}">
        <p14:creationId xmlns:p14="http://schemas.microsoft.com/office/powerpoint/2010/main" val="2663517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00B050"/>
                </a:solidFill>
              </a:rPr>
              <a:t>Module outline</a:t>
            </a:r>
            <a:endParaRPr lang="nl-BE" b="1" dirty="0">
              <a:solidFill>
                <a:srgbClr val="00B050"/>
              </a:solidFill>
            </a:endParaRPr>
          </a:p>
        </p:txBody>
      </p:sp>
      <p:sp>
        <p:nvSpPr>
          <p:cNvPr id="3" name="Tijdelijke aanduiding voor inhoud 2"/>
          <p:cNvSpPr>
            <a:spLocks noGrp="1"/>
          </p:cNvSpPr>
          <p:nvPr>
            <p:ph idx="1"/>
          </p:nvPr>
        </p:nvSpPr>
        <p:spPr>
          <a:xfrm>
            <a:off x="457200" y="1628800"/>
            <a:ext cx="8219256" cy="4392487"/>
          </a:xfrm>
        </p:spPr>
        <p:txBody>
          <a:bodyPr>
            <a:normAutofit fontScale="77500" lnSpcReduction="20000"/>
          </a:bodyPr>
          <a:lstStyle/>
          <a:p>
            <a:pPr marL="514350" indent="-514350">
              <a:buFont typeface="+mj-lt"/>
              <a:buAutoNum type="arabicPeriod"/>
            </a:pPr>
            <a:r>
              <a:rPr lang="nl-BE" dirty="0" smtClean="0">
                <a:latin typeface="+mj-lt"/>
              </a:rPr>
              <a:t>Introduction to the session</a:t>
            </a:r>
          </a:p>
          <a:p>
            <a:pPr marL="514350" indent="-514350">
              <a:buFont typeface="+mj-lt"/>
              <a:buAutoNum type="arabicPeriod"/>
            </a:pPr>
            <a:r>
              <a:rPr lang="nl-BE" dirty="0" smtClean="0">
                <a:latin typeface="+mj-lt"/>
              </a:rPr>
              <a:t>Sharing classroom approaches</a:t>
            </a:r>
          </a:p>
          <a:p>
            <a:pPr marL="514350" indent="-514350">
              <a:buFont typeface="+mj-lt"/>
              <a:buAutoNum type="arabicPeriod"/>
            </a:pPr>
            <a:r>
              <a:rPr lang="nl-BE" dirty="0" smtClean="0">
                <a:latin typeface="+mj-lt"/>
              </a:rPr>
              <a:t>Practical activity - role of expression and recording in scientific inquiry</a:t>
            </a:r>
          </a:p>
          <a:p>
            <a:pPr marL="514350" indent="-514350">
              <a:buFont typeface="+mj-lt"/>
              <a:buAutoNum type="arabicPeriod"/>
            </a:pPr>
            <a:r>
              <a:rPr lang="nl-BE" dirty="0" smtClean="0">
                <a:latin typeface="+mj-lt"/>
              </a:rPr>
              <a:t>Break</a:t>
            </a:r>
          </a:p>
          <a:p>
            <a:pPr marL="514350" indent="-514350">
              <a:buFont typeface="+mj-lt"/>
              <a:buAutoNum type="arabicPeriod"/>
            </a:pPr>
            <a:r>
              <a:rPr lang="nl-BE" dirty="0" smtClean="0">
                <a:latin typeface="+mj-lt"/>
              </a:rPr>
              <a:t>Discussion of classroom examples – roles of expression and recording in fostering inquiry and creativity</a:t>
            </a:r>
          </a:p>
          <a:p>
            <a:pPr marL="514350" indent="-514350">
              <a:buFont typeface="+mj-lt"/>
              <a:buAutoNum type="arabicPeriod"/>
            </a:pPr>
            <a:r>
              <a:rPr lang="nl-BE" dirty="0" smtClean="0">
                <a:latin typeface="+mj-lt"/>
              </a:rPr>
              <a:t>Links to creative dispositions </a:t>
            </a:r>
          </a:p>
          <a:p>
            <a:pPr marL="514350" indent="-514350">
              <a:buFont typeface="+mj-lt"/>
              <a:buAutoNum type="arabicPeriod"/>
            </a:pPr>
            <a:r>
              <a:rPr lang="nl-BE" dirty="0" smtClean="0">
                <a:latin typeface="+mj-lt"/>
              </a:rPr>
              <a:t>Implications for planning</a:t>
            </a:r>
          </a:p>
          <a:p>
            <a:pPr marL="514350" indent="-514350">
              <a:buFont typeface="+mj-lt"/>
              <a:buAutoNum type="arabicPeriod"/>
            </a:pPr>
            <a:r>
              <a:rPr lang="nl-BE" dirty="0" smtClean="0">
                <a:latin typeface="+mj-lt"/>
              </a:rPr>
              <a:t>Review and evaluation</a:t>
            </a:r>
          </a:p>
          <a:p>
            <a:pPr marL="514350" indent="-514350">
              <a:buFont typeface="+mj-lt"/>
              <a:buAutoNum type="arabicPeriod"/>
            </a:pPr>
            <a:r>
              <a:rPr lang="nl-BE" dirty="0" smtClean="0">
                <a:latin typeface="+mj-lt"/>
              </a:rPr>
              <a:t>End</a:t>
            </a:r>
          </a:p>
          <a:p>
            <a:endParaRPr lang="nl-BE" dirty="0" smtClean="0"/>
          </a:p>
        </p:txBody>
      </p:sp>
    </p:spTree>
    <p:extLst>
      <p:ext uri="{BB962C8B-B14F-4D97-AF65-F5344CB8AC3E}">
        <p14:creationId xmlns:p14="http://schemas.microsoft.com/office/powerpoint/2010/main" val="5028505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Autofit/>
          </a:bodyPr>
          <a:lstStyle/>
          <a:p>
            <a:r>
              <a:rPr lang="en-US" sz="3200" b="1" dirty="0" smtClean="0">
                <a:solidFill>
                  <a:srgbClr val="00B050"/>
                </a:solidFill>
              </a:rPr>
              <a:t>How do you encourage children to express and represent their ideas?</a:t>
            </a:r>
            <a:endParaRPr lang="en-US" sz="3200" b="1" dirty="0">
              <a:solidFill>
                <a:srgbClr val="00B050"/>
              </a:solidFill>
            </a:endParaRPr>
          </a:p>
        </p:txBody>
      </p:sp>
      <p:sp>
        <p:nvSpPr>
          <p:cNvPr id="3" name="Content Placeholder 2"/>
          <p:cNvSpPr>
            <a:spLocks noGrp="1"/>
          </p:cNvSpPr>
          <p:nvPr>
            <p:ph idx="1"/>
          </p:nvPr>
        </p:nvSpPr>
        <p:spPr>
          <a:xfrm>
            <a:off x="628650" y="1708394"/>
            <a:ext cx="7886700" cy="4351338"/>
          </a:xfrm>
        </p:spPr>
        <p:txBody>
          <a:bodyPr>
            <a:noAutofit/>
          </a:bodyPr>
          <a:lstStyle/>
          <a:p>
            <a:pPr marL="0" indent="0">
              <a:buNone/>
            </a:pPr>
            <a:r>
              <a:rPr lang="en-US" sz="2000" i="1" dirty="0">
                <a:latin typeface="+mj-lt"/>
              </a:rPr>
              <a:t>As an </a:t>
            </a:r>
            <a:r>
              <a:rPr lang="en-US" sz="2000" i="1" dirty="0" smtClean="0">
                <a:latin typeface="+mj-lt"/>
              </a:rPr>
              <a:t>individual</a:t>
            </a:r>
          </a:p>
          <a:p>
            <a:pPr marL="0" indent="0">
              <a:buNone/>
            </a:pPr>
            <a:r>
              <a:rPr lang="en-US" sz="2000" dirty="0" smtClean="0">
                <a:latin typeface="+mj-lt"/>
              </a:rPr>
              <a:t>Brainstorm as many ideas as you can in 2 minutes . </a:t>
            </a:r>
          </a:p>
          <a:p>
            <a:pPr marL="0" indent="0">
              <a:buNone/>
            </a:pPr>
            <a:r>
              <a:rPr lang="en-US" sz="2000" dirty="0" smtClean="0">
                <a:latin typeface="+mj-lt"/>
              </a:rPr>
              <a:t>Record each idea on a separate </a:t>
            </a:r>
            <a:r>
              <a:rPr lang="en-US" sz="2000" dirty="0">
                <a:latin typeface="+mj-lt"/>
              </a:rPr>
              <a:t>post </a:t>
            </a:r>
            <a:r>
              <a:rPr lang="en-US" sz="2000" dirty="0" smtClean="0">
                <a:latin typeface="+mj-lt"/>
              </a:rPr>
              <a:t>it </a:t>
            </a:r>
            <a:r>
              <a:rPr lang="en-US" sz="2000" dirty="0">
                <a:latin typeface="+mj-lt"/>
              </a:rPr>
              <a:t>(one for each idea</a:t>
            </a:r>
            <a:r>
              <a:rPr lang="en-US" sz="2000" dirty="0" smtClean="0">
                <a:latin typeface="+mj-lt"/>
              </a:rPr>
              <a:t>).</a:t>
            </a:r>
          </a:p>
          <a:p>
            <a:pPr marL="0" indent="0">
              <a:buNone/>
            </a:pPr>
            <a:endParaRPr lang="en-US" sz="2000" i="1" dirty="0" smtClean="0">
              <a:latin typeface="+mj-lt"/>
            </a:endParaRPr>
          </a:p>
          <a:p>
            <a:pPr marL="0" indent="0">
              <a:buNone/>
            </a:pPr>
            <a:r>
              <a:rPr lang="en-US" sz="2000" i="1" dirty="0" smtClean="0">
                <a:latin typeface="+mj-lt"/>
              </a:rPr>
              <a:t>As a group 3/4</a:t>
            </a:r>
            <a:endParaRPr lang="en-US" sz="2000" dirty="0" smtClean="0">
              <a:latin typeface="+mj-lt"/>
            </a:endParaRPr>
          </a:p>
          <a:p>
            <a:pPr marL="0" indent="0">
              <a:buNone/>
            </a:pPr>
            <a:r>
              <a:rPr lang="en-US" sz="2000" dirty="0" smtClean="0">
                <a:latin typeface="+mj-lt"/>
              </a:rPr>
              <a:t>See if you can sort these – any common themes or differences? </a:t>
            </a:r>
          </a:p>
          <a:p>
            <a:r>
              <a:rPr lang="en-US" sz="2000" dirty="0" smtClean="0">
                <a:solidFill>
                  <a:srgbClr val="008000"/>
                </a:solidFill>
                <a:latin typeface="+mj-lt"/>
              </a:rPr>
              <a:t>In what ways might </a:t>
            </a:r>
            <a:r>
              <a:rPr lang="en-US" sz="2000" dirty="0">
                <a:solidFill>
                  <a:srgbClr val="008000"/>
                </a:solidFill>
                <a:latin typeface="+mj-lt"/>
              </a:rPr>
              <a:t>they support learning</a:t>
            </a:r>
            <a:r>
              <a:rPr lang="en-US" sz="2000" dirty="0" smtClean="0">
                <a:solidFill>
                  <a:srgbClr val="008000"/>
                </a:solidFill>
                <a:latin typeface="+mj-lt"/>
              </a:rPr>
              <a:t>?</a:t>
            </a:r>
          </a:p>
          <a:p>
            <a:r>
              <a:rPr lang="en-US" sz="2000" dirty="0" smtClean="0">
                <a:solidFill>
                  <a:srgbClr val="008000"/>
                </a:solidFill>
                <a:latin typeface="+mj-lt"/>
              </a:rPr>
              <a:t>How do they support your planning, teaching and assessment?</a:t>
            </a:r>
          </a:p>
          <a:p>
            <a:r>
              <a:rPr lang="en-US" sz="2000" dirty="0" smtClean="0">
                <a:solidFill>
                  <a:srgbClr val="008000"/>
                </a:solidFill>
                <a:latin typeface="+mj-lt"/>
              </a:rPr>
              <a:t>Identify any issues raised in your discussion.</a:t>
            </a:r>
            <a:endParaRPr lang="en-US" sz="2000" dirty="0">
              <a:solidFill>
                <a:srgbClr val="008000"/>
              </a:solidFill>
              <a:latin typeface="+mj-lt"/>
            </a:endParaRPr>
          </a:p>
          <a:p>
            <a:pPr marL="0" indent="0">
              <a:buNone/>
            </a:pPr>
            <a:endParaRPr lang="en-US" sz="2000" dirty="0">
              <a:latin typeface="+mj-lt"/>
            </a:endParaRPr>
          </a:p>
          <a:p>
            <a:pPr marL="0" indent="0">
              <a:buNone/>
            </a:pPr>
            <a:r>
              <a:rPr lang="en-US" sz="2000" i="1" dirty="0" smtClean="0">
                <a:latin typeface="+mj-lt"/>
              </a:rPr>
              <a:t>Whole group </a:t>
            </a:r>
            <a:r>
              <a:rPr lang="en-US" sz="2000" dirty="0" smtClean="0">
                <a:latin typeface="+mj-lt"/>
              </a:rPr>
              <a:t>- feedback of key issues</a:t>
            </a:r>
            <a:endParaRPr lang="en-US" sz="2000" dirty="0">
              <a:latin typeface="+mj-lt"/>
            </a:endParaRPr>
          </a:p>
        </p:txBody>
      </p:sp>
    </p:spTree>
    <p:extLst>
      <p:ext uri="{BB962C8B-B14F-4D97-AF65-F5344CB8AC3E}">
        <p14:creationId xmlns:p14="http://schemas.microsoft.com/office/powerpoint/2010/main" val="41276398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600" b="1" dirty="0">
                <a:solidFill>
                  <a:srgbClr val="00B050"/>
                </a:solidFill>
              </a:rPr>
              <a:t>Role of expression and recording in scientific </a:t>
            </a:r>
            <a:r>
              <a:rPr lang="nl-BE" sz="3600" b="1" dirty="0" smtClean="0">
                <a:solidFill>
                  <a:srgbClr val="00B050"/>
                </a:solidFill>
              </a:rPr>
              <a:t>inquiry</a:t>
            </a:r>
            <a:endParaRPr lang="en-US" b="1"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3000" i="1" dirty="0" smtClean="0">
                <a:latin typeface="+mj-lt"/>
              </a:rPr>
              <a:t>Working </a:t>
            </a:r>
            <a:r>
              <a:rPr lang="en-US" sz="3000" i="1" dirty="0">
                <a:latin typeface="+mj-lt"/>
              </a:rPr>
              <a:t>in 3s/</a:t>
            </a:r>
            <a:r>
              <a:rPr lang="en-US" sz="3000" i="1" dirty="0" smtClean="0">
                <a:latin typeface="+mj-lt"/>
              </a:rPr>
              <a:t>4s  </a:t>
            </a:r>
            <a:r>
              <a:rPr lang="en-US" sz="3000" dirty="0" smtClean="0">
                <a:latin typeface="+mj-lt"/>
              </a:rPr>
              <a:t>undertake </a:t>
            </a:r>
            <a:r>
              <a:rPr lang="en-US" sz="3000" dirty="0">
                <a:latin typeface="+mj-lt"/>
              </a:rPr>
              <a:t>an investigation and keep </a:t>
            </a:r>
            <a:r>
              <a:rPr lang="en-US" sz="3000" dirty="0" smtClean="0">
                <a:latin typeface="+mj-lt"/>
              </a:rPr>
              <a:t>records </a:t>
            </a:r>
            <a:r>
              <a:rPr lang="en-US" sz="3000" dirty="0">
                <a:latin typeface="+mj-lt"/>
              </a:rPr>
              <a:t>of </a:t>
            </a:r>
            <a:r>
              <a:rPr lang="en-US" sz="3000" dirty="0" smtClean="0">
                <a:latin typeface="+mj-lt"/>
              </a:rPr>
              <a:t>your </a:t>
            </a:r>
            <a:r>
              <a:rPr lang="en-US" sz="3000" dirty="0">
                <a:latin typeface="+mj-lt"/>
              </a:rPr>
              <a:t>progress. </a:t>
            </a:r>
            <a:endParaRPr lang="en-US" sz="3000" dirty="0" smtClean="0">
              <a:latin typeface="+mj-lt"/>
            </a:endParaRPr>
          </a:p>
          <a:p>
            <a:r>
              <a:rPr lang="en-US" sz="3000" dirty="0" smtClean="0">
                <a:latin typeface="+mj-lt"/>
              </a:rPr>
              <a:t>How </a:t>
            </a:r>
            <a:r>
              <a:rPr lang="en-US" sz="3000" dirty="0">
                <a:latin typeface="+mj-lt"/>
              </a:rPr>
              <a:t>can you change the size and shape of shadows? What factors make a difference?</a:t>
            </a:r>
            <a:endParaRPr lang="en-GB" sz="3000" dirty="0">
              <a:latin typeface="+mj-lt"/>
            </a:endParaRPr>
          </a:p>
          <a:p>
            <a:r>
              <a:rPr lang="en-US" sz="3000" dirty="0">
                <a:latin typeface="+mj-lt"/>
              </a:rPr>
              <a:t>How is your rate of blinking affected by the activity you do?</a:t>
            </a:r>
            <a:endParaRPr lang="en-GB" sz="3000" dirty="0">
              <a:latin typeface="+mj-lt"/>
            </a:endParaRPr>
          </a:p>
          <a:p>
            <a:r>
              <a:rPr lang="en-US" sz="3000" dirty="0">
                <a:latin typeface="+mj-lt"/>
              </a:rPr>
              <a:t>Draw what happens to food in your </a:t>
            </a:r>
            <a:r>
              <a:rPr lang="en-US" sz="3000" dirty="0" smtClean="0">
                <a:latin typeface="+mj-lt"/>
              </a:rPr>
              <a:t>body?</a:t>
            </a:r>
            <a:endParaRPr lang="en-GB" sz="3000" dirty="0">
              <a:latin typeface="+mj-lt"/>
            </a:endParaRPr>
          </a:p>
          <a:p>
            <a:r>
              <a:rPr lang="en-US" sz="3000" dirty="0">
                <a:latin typeface="+mj-lt"/>
              </a:rPr>
              <a:t>Can you make a spinner that falls really </a:t>
            </a:r>
            <a:r>
              <a:rPr lang="en-US" sz="3000" dirty="0" smtClean="0">
                <a:latin typeface="+mj-lt"/>
              </a:rPr>
              <a:t>slowly?</a:t>
            </a:r>
            <a:endParaRPr lang="en-GB" sz="3000" dirty="0">
              <a:latin typeface="+mj-lt"/>
            </a:endParaRPr>
          </a:p>
          <a:p>
            <a:pPr marL="0" indent="0">
              <a:buNone/>
            </a:pPr>
            <a:r>
              <a:rPr lang="en-US" sz="3000" dirty="0" smtClean="0">
                <a:latin typeface="+mj-lt"/>
              </a:rPr>
              <a:t>Improvise on equipment</a:t>
            </a:r>
            <a:r>
              <a:rPr lang="en-US" sz="3000" dirty="0">
                <a:latin typeface="+mj-lt"/>
              </a:rPr>
              <a:t>!</a:t>
            </a:r>
            <a:endParaRPr lang="en-GB" sz="3000" dirty="0">
              <a:latin typeface="+mj-lt"/>
            </a:endParaRPr>
          </a:p>
          <a:p>
            <a:endParaRPr lang="en-US" dirty="0"/>
          </a:p>
        </p:txBody>
      </p:sp>
    </p:spTree>
    <p:extLst>
      <p:ext uri="{BB962C8B-B14F-4D97-AF65-F5344CB8AC3E}">
        <p14:creationId xmlns:p14="http://schemas.microsoft.com/office/powerpoint/2010/main" val="1685180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60648"/>
            <a:ext cx="5194920" cy="1282154"/>
          </a:xfrm>
        </p:spPr>
        <p:txBody>
          <a:bodyPr>
            <a:noAutofit/>
          </a:bodyPr>
          <a:lstStyle/>
          <a:p>
            <a:r>
              <a:rPr lang="en-US" sz="3200" b="1" dirty="0">
                <a:solidFill>
                  <a:srgbClr val="00B050"/>
                </a:solidFill>
              </a:rPr>
              <a:t>F</a:t>
            </a:r>
            <a:r>
              <a:rPr lang="en-US" sz="3200" b="1" dirty="0" smtClean="0">
                <a:solidFill>
                  <a:srgbClr val="00B050"/>
                </a:solidFill>
              </a:rPr>
              <a:t>eatures </a:t>
            </a:r>
            <a:r>
              <a:rPr lang="en-US" sz="3200" b="1" dirty="0">
                <a:solidFill>
                  <a:srgbClr val="00B050"/>
                </a:solidFill>
              </a:rPr>
              <a:t>of scientific inquiry involved in your activity</a:t>
            </a:r>
            <a:r>
              <a:rPr lang="en-US" sz="3200" b="1" dirty="0" smtClean="0">
                <a:solidFill>
                  <a:srgbClr val="00B050"/>
                </a:solidFill>
              </a:rPr>
              <a:t>.</a:t>
            </a:r>
            <a:endParaRPr lang="en-US" sz="3200" b="1" dirty="0">
              <a:solidFill>
                <a:srgbClr val="00B050"/>
              </a:solidFill>
            </a:endParaRPr>
          </a:p>
        </p:txBody>
      </p:sp>
      <p:sp>
        <p:nvSpPr>
          <p:cNvPr id="3" name="Content Placeholder 2"/>
          <p:cNvSpPr>
            <a:spLocks noGrp="1"/>
          </p:cNvSpPr>
          <p:nvPr>
            <p:ph idx="1"/>
          </p:nvPr>
        </p:nvSpPr>
        <p:spPr/>
        <p:txBody>
          <a:bodyPr>
            <a:noAutofit/>
          </a:bodyPr>
          <a:lstStyle/>
          <a:p>
            <a:pPr lvl="0"/>
            <a:r>
              <a:rPr lang="en-US" sz="2800" i="1" dirty="0" smtClean="0">
                <a:latin typeface="+mj-lt"/>
              </a:rPr>
              <a:t>In </a:t>
            </a:r>
            <a:r>
              <a:rPr lang="en-US" sz="2800" i="1" dirty="0">
                <a:latin typeface="+mj-lt"/>
              </a:rPr>
              <a:t>your </a:t>
            </a:r>
            <a:r>
              <a:rPr lang="en-US" sz="2800" i="1" dirty="0" smtClean="0">
                <a:latin typeface="+mj-lt"/>
              </a:rPr>
              <a:t>3s/4s</a:t>
            </a:r>
            <a:r>
              <a:rPr lang="en-US" sz="2800" dirty="0" smtClean="0">
                <a:latin typeface="+mj-lt"/>
              </a:rPr>
              <a:t> </a:t>
            </a:r>
            <a:r>
              <a:rPr lang="en-US" sz="2800" dirty="0">
                <a:latin typeface="+mj-lt"/>
              </a:rPr>
              <a:t>- What did you discuss?</a:t>
            </a:r>
            <a:endParaRPr lang="en-GB" sz="2800" dirty="0">
              <a:latin typeface="+mj-lt"/>
            </a:endParaRPr>
          </a:p>
          <a:p>
            <a:pPr lvl="0"/>
            <a:r>
              <a:rPr lang="en-US" sz="2800" dirty="0">
                <a:latin typeface="+mj-lt"/>
              </a:rPr>
              <a:t>Review your recording. What evidence does this provide of inquiry processes?</a:t>
            </a:r>
            <a:endParaRPr lang="en-GB" sz="2800" dirty="0">
              <a:latin typeface="+mj-lt"/>
            </a:endParaRPr>
          </a:p>
          <a:p>
            <a:pPr lvl="0"/>
            <a:r>
              <a:rPr lang="en-US" sz="2800" dirty="0">
                <a:latin typeface="+mj-lt"/>
              </a:rPr>
              <a:t>In what ways did discussion/recording support inquiry processes – in particular reflection and reasoning?</a:t>
            </a:r>
            <a:endParaRPr lang="en-GB" sz="2800" dirty="0">
              <a:latin typeface="+mj-lt"/>
            </a:endParaRPr>
          </a:p>
          <a:p>
            <a:r>
              <a:rPr lang="en-US" sz="2800" dirty="0">
                <a:latin typeface="+mj-lt"/>
              </a:rPr>
              <a:t>Review the features of inquiry on the Barrow chart. Are there further features that could have been included? What are the implications for planning?</a:t>
            </a:r>
            <a:r>
              <a:rPr lang="en-GB" sz="2800" dirty="0">
                <a:latin typeface="+mj-lt"/>
              </a:rPr>
              <a:t> </a:t>
            </a:r>
            <a:endParaRPr lang="en-US" sz="2800" dirty="0">
              <a:latin typeface="+mj-lt"/>
            </a:endParaRPr>
          </a:p>
        </p:txBody>
      </p:sp>
    </p:spTree>
    <p:extLst>
      <p:ext uri="{BB962C8B-B14F-4D97-AF65-F5344CB8AC3E}">
        <p14:creationId xmlns:p14="http://schemas.microsoft.com/office/powerpoint/2010/main" val="19977794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552728" cy="1296144"/>
          </a:xfrm>
        </p:spPr>
        <p:txBody>
          <a:bodyPr>
            <a:normAutofit fontScale="90000"/>
          </a:bodyPr>
          <a:lstStyle/>
          <a:p>
            <a:r>
              <a:rPr lang="en-US" sz="2800" dirty="0" smtClean="0"/>
              <a:t/>
            </a:r>
            <a:br>
              <a:rPr lang="en-US" sz="2800" dirty="0" smtClean="0"/>
            </a:br>
            <a:r>
              <a:rPr lang="en-GB" sz="3100" b="1" dirty="0" smtClean="0">
                <a:solidFill>
                  <a:srgbClr val="00B050"/>
                </a:solidFill>
              </a:rPr>
              <a:t>Essential </a:t>
            </a:r>
            <a:r>
              <a:rPr lang="en-GB" sz="3100" b="1" dirty="0">
                <a:solidFill>
                  <a:srgbClr val="00B050"/>
                </a:solidFill>
              </a:rPr>
              <a:t>features of classroom </a:t>
            </a:r>
            <a:r>
              <a:rPr lang="en-GB" sz="3100" b="1" dirty="0" smtClean="0">
                <a:solidFill>
                  <a:srgbClr val="00B050"/>
                </a:solidFill>
              </a:rPr>
              <a:t>inquiry</a:t>
            </a:r>
            <a:br>
              <a:rPr lang="en-GB" sz="3100" b="1" dirty="0" smtClean="0">
                <a:solidFill>
                  <a:srgbClr val="00B050"/>
                </a:solidFill>
              </a:rPr>
            </a:br>
            <a:r>
              <a:rPr lang="en-GB" sz="3100" b="1" dirty="0" smtClean="0">
                <a:solidFill>
                  <a:srgbClr val="00B050"/>
                </a:solidFill>
              </a:rPr>
              <a:t> </a:t>
            </a:r>
            <a:r>
              <a:rPr lang="en-GB" sz="3100" b="1" dirty="0">
                <a:solidFill>
                  <a:srgbClr val="00B050"/>
                </a:solidFill>
              </a:rPr>
              <a:t>and their variations </a:t>
            </a:r>
            <a:r>
              <a:rPr lang="en-GB" sz="2800" i="1" dirty="0" smtClean="0"/>
              <a:t/>
            </a:r>
            <a:br>
              <a:rPr lang="en-GB" sz="2800" i="1" dirty="0" smtClean="0"/>
            </a:br>
            <a:r>
              <a:rPr lang="en-GB" sz="1600" i="1" dirty="0" smtClean="0"/>
              <a:t>(</a:t>
            </a:r>
            <a:r>
              <a:rPr lang="en-GB" sz="1600" i="1" dirty="0"/>
              <a:t>Barrow, 2010, p. 3)</a:t>
            </a:r>
            <a:r>
              <a:rPr lang="en-GB" sz="1600" dirty="0"/>
              <a:t/>
            </a:r>
            <a:br>
              <a:rPr lang="en-GB" sz="1600" dirty="0"/>
            </a:br>
            <a:endParaRPr lang="en-US" sz="16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18381496"/>
              </p:ext>
            </p:extLst>
          </p:nvPr>
        </p:nvGraphicFramePr>
        <p:xfrm>
          <a:off x="395536" y="1700808"/>
          <a:ext cx="8352924" cy="4970779"/>
        </p:xfrm>
        <a:graphic>
          <a:graphicData uri="http://schemas.openxmlformats.org/drawingml/2006/table">
            <a:tbl>
              <a:tblPr firstRow="1" bandRow="1">
                <a:tableStyleId>{69CF1AB2-1976-4502-BF36-3FF5EA218861}</a:tableStyleId>
              </a:tblPr>
              <a:tblGrid>
                <a:gridCol w="1843404"/>
                <a:gridCol w="1627380"/>
                <a:gridCol w="1627380"/>
                <a:gridCol w="1627380"/>
                <a:gridCol w="1627380"/>
              </a:tblGrid>
              <a:tr h="65830">
                <a:tc>
                  <a:txBody>
                    <a:bodyPr/>
                    <a:lstStyle/>
                    <a:p>
                      <a:pPr>
                        <a:spcAft>
                          <a:spcPts val="0"/>
                        </a:spcAft>
                      </a:pPr>
                      <a:r>
                        <a:rPr lang="en-GB" sz="1200" b="1" dirty="0" smtClean="0">
                          <a:effectLst/>
                          <a:latin typeface="Calibri"/>
                          <a:ea typeface="Yu Mincho"/>
                          <a:cs typeface="Times New Roman"/>
                        </a:rPr>
                        <a:t>Essential features</a:t>
                      </a:r>
                      <a:endParaRPr lang="en-GB" sz="1200" b="1" dirty="0">
                        <a:effectLst/>
                        <a:latin typeface="Calibri"/>
                        <a:ea typeface="Yu Mincho"/>
                        <a:cs typeface="Times New Roman"/>
                      </a:endParaRPr>
                    </a:p>
                  </a:txBody>
                  <a:tcPr marL="68580" marR="68580" marT="0" marB="0" anchor="ctr"/>
                </a:tc>
                <a:tc gridSpan="4">
                  <a:txBody>
                    <a:bodyPr/>
                    <a:lstStyle/>
                    <a:p>
                      <a:pPr algn="ctr">
                        <a:spcAft>
                          <a:spcPts val="0"/>
                        </a:spcAft>
                      </a:pPr>
                      <a:r>
                        <a:rPr lang="en-GB" sz="1200" b="1" dirty="0" smtClean="0">
                          <a:effectLst/>
                          <a:latin typeface="Calibri"/>
                          <a:ea typeface="Yu Mincho"/>
                          <a:cs typeface="Times New Roman"/>
                        </a:rPr>
                        <a:t>Variations</a:t>
                      </a:r>
                      <a:endParaRPr lang="en-GB" sz="1200" b="1"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r>
              <a:tr h="685137">
                <a:tc>
                  <a:txBody>
                    <a:bodyPr/>
                    <a:lstStyle/>
                    <a:p>
                      <a:pPr>
                        <a:spcAft>
                          <a:spcPts val="0"/>
                        </a:spcAft>
                      </a:pPr>
                      <a:r>
                        <a:rPr lang="en-GB" sz="1200" b="1" dirty="0">
                          <a:effectLst/>
                          <a:latin typeface="Calibri"/>
                          <a:ea typeface="Yu Mincho"/>
                          <a:cs typeface="Times New Roman"/>
                        </a:rPr>
                        <a:t>Learner engages in </a:t>
                      </a:r>
                      <a:br>
                        <a:rPr lang="en-GB" sz="1200" b="1" dirty="0">
                          <a:effectLst/>
                          <a:latin typeface="Calibri"/>
                          <a:ea typeface="Yu Mincho"/>
                          <a:cs typeface="Times New Roman"/>
                        </a:rPr>
                      </a:br>
                      <a:r>
                        <a:rPr lang="en-GB" sz="1200" b="1" dirty="0">
                          <a:effectLst/>
                          <a:latin typeface="Calibri"/>
                          <a:ea typeface="Yu Mincho"/>
                          <a:cs typeface="Times New Roman"/>
                        </a:rPr>
                        <a:t>scientifically orientated questions</a:t>
                      </a:r>
                    </a:p>
                  </a:txBody>
                  <a:tcPr marL="68580" marR="68580" marT="0" marB="0" anchor="ctr"/>
                </a:tc>
                <a:tc>
                  <a:txBody>
                    <a:bodyPr/>
                    <a:lstStyle/>
                    <a:p>
                      <a:pPr>
                        <a:spcAft>
                          <a:spcPts val="0"/>
                        </a:spcAft>
                      </a:pPr>
                      <a:r>
                        <a:rPr lang="en-GB" sz="1200" b="0" dirty="0">
                          <a:effectLst/>
                          <a:latin typeface="Calibri"/>
                          <a:ea typeface="Yu Mincho"/>
                          <a:cs typeface="Times New Roman"/>
                        </a:rPr>
                        <a:t>Learner poses a question</a:t>
                      </a:r>
                    </a:p>
                  </a:txBody>
                  <a:tcPr marL="68580" marR="68580" marT="0" marB="0" anchor="ctr"/>
                </a:tc>
                <a:tc>
                  <a:txBody>
                    <a:bodyPr/>
                    <a:lstStyle/>
                    <a:p>
                      <a:pPr>
                        <a:spcAft>
                          <a:spcPts val="0"/>
                        </a:spcAft>
                      </a:pPr>
                      <a:r>
                        <a:rPr lang="en-GB" sz="1200" b="0" dirty="0">
                          <a:effectLst/>
                          <a:latin typeface="Calibri"/>
                          <a:ea typeface="Yu Mincho"/>
                          <a:cs typeface="Times New Roman"/>
                        </a:rPr>
                        <a:t>Learner selects</a:t>
                      </a:r>
                      <a:br>
                        <a:rPr lang="en-GB" sz="1200" b="0" dirty="0">
                          <a:effectLst/>
                          <a:latin typeface="Calibri"/>
                          <a:ea typeface="Yu Mincho"/>
                          <a:cs typeface="Times New Roman"/>
                        </a:rPr>
                      </a:br>
                      <a:r>
                        <a:rPr lang="en-GB" sz="1200" b="0" dirty="0">
                          <a:effectLst/>
                          <a:latin typeface="Calibri"/>
                          <a:ea typeface="Yu Mincho"/>
                          <a:cs typeface="Times New Roman"/>
                        </a:rPr>
                        <a:t>among questions, poses new questions</a:t>
                      </a:r>
                    </a:p>
                  </a:txBody>
                  <a:tcPr marL="68580" marR="68580" marT="0" marB="0" anchor="ctr"/>
                </a:tc>
                <a:tc>
                  <a:txBody>
                    <a:bodyPr/>
                    <a:lstStyle/>
                    <a:p>
                      <a:pPr>
                        <a:spcAft>
                          <a:spcPts val="0"/>
                        </a:spcAft>
                      </a:pPr>
                      <a:r>
                        <a:rPr lang="en-GB" sz="1200" b="0" dirty="0">
                          <a:effectLst/>
                          <a:latin typeface="Calibri"/>
                          <a:ea typeface="Yu Mincho"/>
                          <a:cs typeface="Times New Roman"/>
                        </a:rPr>
                        <a:t>Learner sharpens or clarifies question provided by teacher, materials or source</a:t>
                      </a:r>
                    </a:p>
                  </a:txBody>
                  <a:tcPr marL="68580" marR="68580" marT="0" marB="0" anchor="ctr"/>
                </a:tc>
                <a:tc>
                  <a:txBody>
                    <a:bodyPr/>
                    <a:lstStyle/>
                    <a:p>
                      <a:pPr>
                        <a:spcAft>
                          <a:spcPts val="0"/>
                        </a:spcAft>
                      </a:pPr>
                      <a:r>
                        <a:rPr lang="en-GB" sz="1200" b="0" dirty="0">
                          <a:effectLst/>
                          <a:latin typeface="Calibri"/>
                          <a:ea typeface="Yu Mincho"/>
                          <a:cs typeface="Times New Roman"/>
                        </a:rPr>
                        <a:t>Learner engages in question provided by teacher, materials and source</a:t>
                      </a:r>
                    </a:p>
                  </a:txBody>
                  <a:tcPr marL="68580" marR="68580" marT="0" marB="0" anchor="ctr"/>
                </a:tc>
              </a:tr>
              <a:tr h="685137">
                <a:tc>
                  <a:txBody>
                    <a:bodyPr/>
                    <a:lstStyle/>
                    <a:p>
                      <a:pPr>
                        <a:spcAft>
                          <a:spcPts val="0"/>
                        </a:spcAft>
                      </a:pPr>
                      <a:r>
                        <a:rPr lang="en-GB" sz="1200" b="1" dirty="0" smtClean="0">
                          <a:effectLst/>
                          <a:latin typeface="Calibri"/>
                          <a:ea typeface="Yu Mincho"/>
                          <a:cs typeface="Times New Roman"/>
                        </a:rPr>
                        <a:t>Learner </a:t>
                      </a:r>
                      <a:r>
                        <a:rPr lang="en-GB" sz="1200" b="1" dirty="0">
                          <a:effectLst/>
                          <a:latin typeface="Calibri"/>
                          <a:ea typeface="Yu Mincho"/>
                          <a:cs typeface="Times New Roman"/>
                        </a:rPr>
                        <a:t>gives </a:t>
                      </a:r>
                      <a:br>
                        <a:rPr lang="en-GB" sz="1200" b="1" dirty="0">
                          <a:effectLst/>
                          <a:latin typeface="Calibri"/>
                          <a:ea typeface="Yu Mincho"/>
                          <a:cs typeface="Times New Roman"/>
                        </a:rPr>
                      </a:br>
                      <a:r>
                        <a:rPr lang="en-GB" sz="1200" b="1" dirty="0">
                          <a:effectLst/>
                          <a:latin typeface="Calibri"/>
                          <a:ea typeface="Yu Mincho"/>
                          <a:cs typeface="Times New Roman"/>
                        </a:rPr>
                        <a:t>priority to evidence in responding to questions</a:t>
                      </a:r>
                    </a:p>
                  </a:txBody>
                  <a:tcPr marL="68580" marR="68580" marT="0" marB="0" anchor="ctr"/>
                </a:tc>
                <a:tc>
                  <a:txBody>
                    <a:bodyPr/>
                    <a:lstStyle/>
                    <a:p>
                      <a:pPr>
                        <a:spcAft>
                          <a:spcPts val="0"/>
                        </a:spcAft>
                      </a:pPr>
                      <a:r>
                        <a:rPr lang="en-GB" sz="1200">
                          <a:effectLst/>
                          <a:latin typeface="Calibri"/>
                          <a:ea typeface="Yu Mincho"/>
                          <a:cs typeface="Times New Roman"/>
                        </a:rPr>
                        <a:t>Learner determines</a:t>
                      </a:r>
                      <a:br>
                        <a:rPr lang="en-GB" sz="1200">
                          <a:effectLst/>
                          <a:latin typeface="Calibri"/>
                          <a:ea typeface="Yu Mincho"/>
                          <a:cs typeface="Times New Roman"/>
                        </a:rPr>
                      </a:br>
                      <a:r>
                        <a:rPr lang="en-GB" sz="1200">
                          <a:effectLst/>
                          <a:latin typeface="Calibri"/>
                          <a:ea typeface="Yu Mincho"/>
                          <a:cs typeface="Times New Roman"/>
                        </a:rPr>
                        <a:t>what constitutes evidence and collects it</a:t>
                      </a:r>
                    </a:p>
                  </a:txBody>
                  <a:tcPr marL="68580" marR="68580" marT="0" marB="0" anchor="ctr"/>
                </a:tc>
                <a:tc>
                  <a:txBody>
                    <a:bodyPr/>
                    <a:lstStyle/>
                    <a:p>
                      <a:pPr>
                        <a:spcAft>
                          <a:spcPts val="0"/>
                        </a:spcAft>
                      </a:pPr>
                      <a:r>
                        <a:rPr lang="en-GB" sz="1200" dirty="0">
                          <a:effectLst/>
                          <a:latin typeface="Calibri"/>
                          <a:ea typeface="Yu Mincho"/>
                          <a:cs typeface="Times New Roman"/>
                        </a:rPr>
                        <a:t>Learner directed to collect certain data</a:t>
                      </a:r>
                    </a:p>
                  </a:txBody>
                  <a:tcPr marL="68580" marR="68580" marT="0" marB="0" anchor="ctr"/>
                </a:tc>
                <a:tc>
                  <a:txBody>
                    <a:bodyPr/>
                    <a:lstStyle/>
                    <a:p>
                      <a:pPr>
                        <a:spcAft>
                          <a:spcPts val="0"/>
                        </a:spcAft>
                      </a:pPr>
                      <a:r>
                        <a:rPr lang="en-GB" sz="1200" dirty="0">
                          <a:effectLst/>
                          <a:latin typeface="Calibri"/>
                          <a:ea typeface="Yu Mincho"/>
                          <a:cs typeface="Times New Roman"/>
                        </a:rPr>
                        <a:t>Learner given data and asked to analyse</a:t>
                      </a:r>
                    </a:p>
                  </a:txBody>
                  <a:tcPr marL="68580" marR="68580" marT="0" marB="0" anchor="ctr"/>
                </a:tc>
                <a:tc>
                  <a:txBody>
                    <a:bodyPr/>
                    <a:lstStyle/>
                    <a:p>
                      <a:pPr>
                        <a:spcAft>
                          <a:spcPts val="0"/>
                        </a:spcAft>
                      </a:pPr>
                      <a:r>
                        <a:rPr lang="en-GB" sz="1200">
                          <a:effectLst/>
                          <a:latin typeface="Calibri"/>
                          <a:ea typeface="Yu Mincho"/>
                          <a:cs typeface="Times New Roman"/>
                        </a:rPr>
                        <a:t>Learner given data and told how to analyse</a:t>
                      </a:r>
                    </a:p>
                  </a:txBody>
                  <a:tcPr marL="68580" marR="68580" marT="0" marB="0" anchor="ctr"/>
                </a:tc>
              </a:tr>
              <a:tr h="856422">
                <a:tc>
                  <a:txBody>
                    <a:bodyPr/>
                    <a:lstStyle/>
                    <a:p>
                      <a:pPr>
                        <a:spcAft>
                          <a:spcPts val="0"/>
                        </a:spcAft>
                      </a:pPr>
                      <a:r>
                        <a:rPr lang="en-GB" sz="1200" b="1" dirty="0">
                          <a:effectLst/>
                          <a:latin typeface="Calibri"/>
                          <a:ea typeface="Yu Mincho"/>
                          <a:cs typeface="Times New Roman"/>
                        </a:rPr>
                        <a:t>Learner </a:t>
                      </a:r>
                      <a:br>
                        <a:rPr lang="en-GB" sz="1200" b="1" dirty="0">
                          <a:effectLst/>
                          <a:latin typeface="Calibri"/>
                          <a:ea typeface="Yu Mincho"/>
                          <a:cs typeface="Times New Roman"/>
                        </a:rPr>
                      </a:br>
                      <a:r>
                        <a:rPr lang="en-GB" sz="1200" b="1" dirty="0">
                          <a:effectLst/>
                          <a:latin typeface="Calibri"/>
                          <a:ea typeface="Yu Mincho"/>
                          <a:cs typeface="Times New Roman"/>
                        </a:rPr>
                        <a:t>formulates explanations from evidence</a:t>
                      </a:r>
                    </a:p>
                  </a:txBody>
                  <a:tcPr marL="68580" marR="68580" marT="0" marB="0" anchor="ctr"/>
                </a:tc>
                <a:tc>
                  <a:txBody>
                    <a:bodyPr/>
                    <a:lstStyle/>
                    <a:p>
                      <a:pPr>
                        <a:spcAft>
                          <a:spcPts val="0"/>
                        </a:spcAft>
                      </a:pPr>
                      <a:r>
                        <a:rPr lang="en-GB" sz="1200" dirty="0">
                          <a:effectLst/>
                          <a:latin typeface="Calibri"/>
                          <a:ea typeface="Yu Mincho"/>
                          <a:cs typeface="Times New Roman"/>
                        </a:rPr>
                        <a:t>Learner</a:t>
                      </a:r>
                      <a:br>
                        <a:rPr lang="en-GB" sz="1200" dirty="0">
                          <a:effectLst/>
                          <a:latin typeface="Calibri"/>
                          <a:ea typeface="Yu Mincho"/>
                          <a:cs typeface="Times New Roman"/>
                        </a:rPr>
                      </a:br>
                      <a:r>
                        <a:rPr lang="en-GB" sz="1200" dirty="0">
                          <a:effectLst/>
                          <a:latin typeface="Calibri"/>
                          <a:ea typeface="Yu Mincho"/>
                          <a:cs typeface="Times New Roman"/>
                        </a:rPr>
                        <a:t>formulates explanations after summarising evidence</a:t>
                      </a:r>
                    </a:p>
                  </a:txBody>
                  <a:tcPr marL="68580" marR="68580" marT="0" marB="0" anchor="ctr"/>
                </a:tc>
                <a:tc>
                  <a:txBody>
                    <a:bodyPr/>
                    <a:lstStyle/>
                    <a:p>
                      <a:pPr>
                        <a:spcAft>
                          <a:spcPts val="0"/>
                        </a:spcAft>
                      </a:pPr>
                      <a:r>
                        <a:rPr lang="en-GB" sz="1200" dirty="0">
                          <a:effectLst/>
                          <a:latin typeface="Calibri"/>
                          <a:ea typeface="Yu Mincho"/>
                          <a:cs typeface="Times New Roman"/>
                        </a:rPr>
                        <a:t>Learner guided </a:t>
                      </a:r>
                      <a:br>
                        <a:rPr lang="en-GB" sz="1200" dirty="0">
                          <a:effectLst/>
                          <a:latin typeface="Calibri"/>
                          <a:ea typeface="Yu Mincho"/>
                          <a:cs typeface="Times New Roman"/>
                        </a:rPr>
                      </a:br>
                      <a:r>
                        <a:rPr lang="en-GB" sz="1200" dirty="0">
                          <a:effectLst/>
                          <a:latin typeface="Calibri"/>
                          <a:ea typeface="Yu Mincho"/>
                          <a:cs typeface="Times New Roman"/>
                        </a:rPr>
                        <a:t>in process of formulating explanations from evidence</a:t>
                      </a:r>
                    </a:p>
                  </a:txBody>
                  <a:tcPr marL="68580" marR="68580" marT="0" marB="0" anchor="ctr"/>
                </a:tc>
                <a:tc>
                  <a:txBody>
                    <a:bodyPr/>
                    <a:lstStyle/>
                    <a:p>
                      <a:pPr>
                        <a:spcAft>
                          <a:spcPts val="0"/>
                        </a:spcAft>
                      </a:pPr>
                      <a:r>
                        <a:rPr lang="en-GB" sz="1200">
                          <a:effectLst/>
                          <a:latin typeface="Calibri"/>
                          <a:ea typeface="Yu Mincho"/>
                          <a:cs typeface="Times New Roman"/>
                        </a:rPr>
                        <a:t>Learner given</a:t>
                      </a:r>
                      <a:br>
                        <a:rPr lang="en-GB" sz="1200">
                          <a:effectLst/>
                          <a:latin typeface="Calibri"/>
                          <a:ea typeface="Yu Mincho"/>
                          <a:cs typeface="Times New Roman"/>
                        </a:rPr>
                      </a:br>
                      <a:r>
                        <a:rPr lang="en-GB" sz="1200">
                          <a:effectLst/>
                          <a:latin typeface="Calibri"/>
                          <a:ea typeface="Yu Mincho"/>
                          <a:cs typeface="Times New Roman"/>
                        </a:rPr>
                        <a:t>possible ways to use evidence to formulate explanation</a:t>
                      </a:r>
                    </a:p>
                  </a:txBody>
                  <a:tcPr marL="68580" marR="68580" marT="0" marB="0" anchor="ctr"/>
                </a:tc>
                <a:tc>
                  <a:txBody>
                    <a:bodyPr/>
                    <a:lstStyle/>
                    <a:p>
                      <a:pPr>
                        <a:spcAft>
                          <a:spcPts val="0"/>
                        </a:spcAft>
                      </a:pPr>
                      <a:r>
                        <a:rPr lang="en-GB" sz="1200" dirty="0">
                          <a:effectLst/>
                          <a:latin typeface="Calibri"/>
                          <a:ea typeface="Yu Mincho"/>
                          <a:cs typeface="Times New Roman"/>
                        </a:rPr>
                        <a:t>Learner provided</a:t>
                      </a:r>
                      <a:br>
                        <a:rPr lang="en-GB" sz="1200" dirty="0">
                          <a:effectLst/>
                          <a:latin typeface="Calibri"/>
                          <a:ea typeface="Yu Mincho"/>
                          <a:cs typeface="Times New Roman"/>
                        </a:rPr>
                      </a:br>
                      <a:r>
                        <a:rPr lang="en-GB" sz="1200" dirty="0">
                          <a:effectLst/>
                          <a:latin typeface="Calibri"/>
                          <a:ea typeface="Yu Mincho"/>
                          <a:cs typeface="Times New Roman"/>
                        </a:rPr>
                        <a:t>with evidence</a:t>
                      </a:r>
                    </a:p>
                  </a:txBody>
                  <a:tcPr marL="68580" marR="68580" marT="0" marB="0" anchor="ctr"/>
                </a:tc>
              </a:tr>
              <a:tr h="856422">
                <a:tc>
                  <a:txBody>
                    <a:bodyPr/>
                    <a:lstStyle/>
                    <a:p>
                      <a:pPr>
                        <a:spcAft>
                          <a:spcPts val="0"/>
                        </a:spcAft>
                      </a:pPr>
                      <a:r>
                        <a:rPr lang="en-GB" sz="1200" b="1" dirty="0">
                          <a:effectLst/>
                          <a:latin typeface="Calibri"/>
                          <a:ea typeface="Yu Mincho"/>
                          <a:cs typeface="Times New Roman"/>
                        </a:rPr>
                        <a:t>Learner</a:t>
                      </a:r>
                      <a:br>
                        <a:rPr lang="en-GB" sz="1200" b="1" dirty="0">
                          <a:effectLst/>
                          <a:latin typeface="Calibri"/>
                          <a:ea typeface="Yu Mincho"/>
                          <a:cs typeface="Times New Roman"/>
                        </a:rPr>
                      </a:br>
                      <a:r>
                        <a:rPr lang="en-GB" sz="1200" b="1" dirty="0">
                          <a:effectLst/>
                          <a:latin typeface="Calibri"/>
                          <a:ea typeface="Yu Mincho"/>
                          <a:cs typeface="Times New Roman"/>
                        </a:rPr>
                        <a:t>connects explanations to scientific knowledge</a:t>
                      </a:r>
                    </a:p>
                  </a:txBody>
                  <a:tcPr marL="68580" marR="68580" marT="0" marB="0" anchor="ctr"/>
                </a:tc>
                <a:tc>
                  <a:txBody>
                    <a:bodyPr/>
                    <a:lstStyle/>
                    <a:p>
                      <a:pPr>
                        <a:spcAft>
                          <a:spcPts val="0"/>
                        </a:spcAft>
                      </a:pPr>
                      <a:r>
                        <a:rPr lang="en-GB" sz="1200">
                          <a:effectLst/>
                          <a:latin typeface="Calibri"/>
                          <a:ea typeface="Yu Mincho"/>
                          <a:cs typeface="Times New Roman"/>
                        </a:rPr>
                        <a:t>Learner</a:t>
                      </a:r>
                      <a:br>
                        <a:rPr lang="en-GB" sz="1200">
                          <a:effectLst/>
                          <a:latin typeface="Calibri"/>
                          <a:ea typeface="Yu Mincho"/>
                          <a:cs typeface="Times New Roman"/>
                        </a:rPr>
                      </a:br>
                      <a:r>
                        <a:rPr lang="en-GB" sz="1200">
                          <a:effectLst/>
                          <a:latin typeface="Calibri"/>
                          <a:ea typeface="Yu Mincho"/>
                          <a:cs typeface="Times New Roman"/>
                        </a:rPr>
                        <a:t>independently examines other resources and forms links to explanations</a:t>
                      </a:r>
                    </a:p>
                  </a:txBody>
                  <a:tcPr marL="68580" marR="68580" marT="0" marB="0" anchor="ctr"/>
                </a:tc>
                <a:tc>
                  <a:txBody>
                    <a:bodyPr/>
                    <a:lstStyle/>
                    <a:p>
                      <a:pPr>
                        <a:spcAft>
                          <a:spcPts val="0"/>
                        </a:spcAft>
                      </a:pPr>
                      <a:r>
                        <a:rPr lang="en-GB" sz="1200">
                          <a:effectLst/>
                          <a:latin typeface="Calibri"/>
                          <a:ea typeface="Yu Mincho"/>
                          <a:cs typeface="Times New Roman"/>
                        </a:rPr>
                        <a:t>Learner directed </a:t>
                      </a:r>
                      <a:br>
                        <a:rPr lang="en-GB" sz="1200">
                          <a:effectLst/>
                          <a:latin typeface="Calibri"/>
                          <a:ea typeface="Yu Mincho"/>
                          <a:cs typeface="Times New Roman"/>
                        </a:rPr>
                      </a:br>
                      <a:r>
                        <a:rPr lang="en-GB" sz="1200">
                          <a:effectLst/>
                          <a:latin typeface="Calibri"/>
                          <a:ea typeface="Yu Mincho"/>
                          <a:cs typeface="Times New Roman"/>
                        </a:rPr>
                        <a:t>toward areas and sources of scientific knowledge</a:t>
                      </a:r>
                    </a:p>
                  </a:txBody>
                  <a:tcPr marL="68580" marR="68580" marT="0" marB="0" anchor="ctr"/>
                </a:tc>
                <a:tc>
                  <a:txBody>
                    <a:bodyPr/>
                    <a:lstStyle/>
                    <a:p>
                      <a:pPr>
                        <a:spcAft>
                          <a:spcPts val="0"/>
                        </a:spcAft>
                      </a:pPr>
                      <a:r>
                        <a:rPr lang="en-GB" sz="1200" dirty="0">
                          <a:effectLst/>
                          <a:latin typeface="Calibri"/>
                          <a:ea typeface="Yu Mincho"/>
                          <a:cs typeface="Times New Roman"/>
                        </a:rPr>
                        <a:t>Learner given</a:t>
                      </a:r>
                      <a:br>
                        <a:rPr lang="en-GB" sz="1200" dirty="0">
                          <a:effectLst/>
                          <a:latin typeface="Calibri"/>
                          <a:ea typeface="Yu Mincho"/>
                          <a:cs typeface="Times New Roman"/>
                        </a:rPr>
                      </a:br>
                      <a:r>
                        <a:rPr lang="en-GB" sz="1200" dirty="0">
                          <a:effectLst/>
                          <a:latin typeface="Calibri"/>
                          <a:ea typeface="Yu Mincho"/>
                          <a:cs typeface="Times New Roman"/>
                        </a:rPr>
                        <a:t>possible connections</a:t>
                      </a:r>
                    </a:p>
                  </a:txBody>
                  <a:tcPr marL="68580" marR="68580" marT="0" marB="0" anchor="ctr"/>
                </a:tc>
                <a:tc>
                  <a:txBody>
                    <a:bodyPr/>
                    <a:lstStyle/>
                    <a:p>
                      <a:pPr>
                        <a:spcAft>
                          <a:spcPts val="0"/>
                        </a:spcAft>
                      </a:pPr>
                      <a:r>
                        <a:rPr lang="en-GB" sz="1200">
                          <a:effectLst/>
                          <a:latin typeface="Calibri"/>
                          <a:ea typeface="Yu Mincho"/>
                          <a:cs typeface="Times New Roman"/>
                        </a:rPr>
                        <a:t> </a:t>
                      </a:r>
                    </a:p>
                  </a:txBody>
                  <a:tcPr marL="68580" marR="68580" marT="0" marB="0" anchor="ctr"/>
                </a:tc>
              </a:tr>
              <a:tr h="856422">
                <a:tc>
                  <a:txBody>
                    <a:bodyPr/>
                    <a:lstStyle/>
                    <a:p>
                      <a:pPr>
                        <a:spcAft>
                          <a:spcPts val="0"/>
                        </a:spcAft>
                      </a:pPr>
                      <a:r>
                        <a:rPr lang="en-GB" sz="1200" b="1" dirty="0">
                          <a:effectLst/>
                          <a:latin typeface="Calibri"/>
                          <a:ea typeface="Yu Mincho"/>
                          <a:cs typeface="Times New Roman"/>
                        </a:rPr>
                        <a:t>Learner </a:t>
                      </a:r>
                      <a:br>
                        <a:rPr lang="en-GB" sz="1200" b="1" dirty="0">
                          <a:effectLst/>
                          <a:latin typeface="Calibri"/>
                          <a:ea typeface="Yu Mincho"/>
                          <a:cs typeface="Times New Roman"/>
                        </a:rPr>
                      </a:br>
                      <a:r>
                        <a:rPr lang="en-GB" sz="1200" b="1" dirty="0">
                          <a:effectLst/>
                          <a:latin typeface="Calibri"/>
                          <a:ea typeface="Yu Mincho"/>
                          <a:cs typeface="Times New Roman"/>
                        </a:rPr>
                        <a:t>communicates and justifies explanations</a:t>
                      </a:r>
                    </a:p>
                  </a:txBody>
                  <a:tcPr marL="68580" marR="68580" marT="0" marB="0" anchor="ctr"/>
                </a:tc>
                <a:tc>
                  <a:txBody>
                    <a:bodyPr/>
                    <a:lstStyle/>
                    <a:p>
                      <a:pPr>
                        <a:spcAft>
                          <a:spcPts val="0"/>
                        </a:spcAft>
                      </a:pPr>
                      <a:r>
                        <a:rPr lang="en-GB" sz="1200">
                          <a:effectLst/>
                          <a:latin typeface="Calibri"/>
                          <a:ea typeface="Yu Mincho"/>
                          <a:cs typeface="Times New Roman"/>
                        </a:rPr>
                        <a:t>Learner forms</a:t>
                      </a:r>
                      <a:br>
                        <a:rPr lang="en-GB" sz="1200">
                          <a:effectLst/>
                          <a:latin typeface="Calibri"/>
                          <a:ea typeface="Yu Mincho"/>
                          <a:cs typeface="Times New Roman"/>
                        </a:rPr>
                      </a:br>
                      <a:r>
                        <a:rPr lang="en-GB" sz="1200">
                          <a:effectLst/>
                          <a:latin typeface="Calibri"/>
                          <a:ea typeface="Yu Mincho"/>
                          <a:cs typeface="Times New Roman"/>
                        </a:rPr>
                        <a:t>reasonable and logical argument to communicate explanations</a:t>
                      </a:r>
                    </a:p>
                  </a:txBody>
                  <a:tcPr marL="68580" marR="68580" marT="0" marB="0" anchor="ctr"/>
                </a:tc>
                <a:tc>
                  <a:txBody>
                    <a:bodyPr/>
                    <a:lstStyle/>
                    <a:p>
                      <a:pPr>
                        <a:spcAft>
                          <a:spcPts val="0"/>
                        </a:spcAft>
                      </a:pPr>
                      <a:r>
                        <a:rPr lang="en-GB" sz="1200" dirty="0">
                          <a:effectLst/>
                          <a:latin typeface="Calibri"/>
                          <a:ea typeface="Yu Mincho"/>
                          <a:cs typeface="Times New Roman"/>
                        </a:rPr>
                        <a:t>Learner coached</a:t>
                      </a:r>
                      <a:br>
                        <a:rPr lang="en-GB" sz="1200" dirty="0">
                          <a:effectLst/>
                          <a:latin typeface="Calibri"/>
                          <a:ea typeface="Yu Mincho"/>
                          <a:cs typeface="Times New Roman"/>
                        </a:rPr>
                      </a:br>
                      <a:r>
                        <a:rPr lang="en-GB" sz="1200" dirty="0">
                          <a:effectLst/>
                          <a:latin typeface="Calibri"/>
                          <a:ea typeface="Yu Mincho"/>
                          <a:cs typeface="Times New Roman"/>
                        </a:rPr>
                        <a:t>in development of communication</a:t>
                      </a:r>
                    </a:p>
                  </a:txBody>
                  <a:tcPr marL="68580" marR="68580" marT="0" marB="0" anchor="ctr"/>
                </a:tc>
                <a:tc>
                  <a:txBody>
                    <a:bodyPr/>
                    <a:lstStyle/>
                    <a:p>
                      <a:pPr>
                        <a:spcAft>
                          <a:spcPts val="0"/>
                        </a:spcAft>
                      </a:pPr>
                      <a:r>
                        <a:rPr lang="en-GB" sz="1200">
                          <a:effectLst/>
                          <a:latin typeface="Calibri"/>
                          <a:ea typeface="Yu Mincho"/>
                          <a:cs typeface="Times New Roman"/>
                        </a:rPr>
                        <a:t>Learner provided</a:t>
                      </a:r>
                      <a:br>
                        <a:rPr lang="en-GB" sz="1200">
                          <a:effectLst/>
                          <a:latin typeface="Calibri"/>
                          <a:ea typeface="Yu Mincho"/>
                          <a:cs typeface="Times New Roman"/>
                        </a:rPr>
                      </a:br>
                      <a:r>
                        <a:rPr lang="en-GB" sz="1200">
                          <a:effectLst/>
                          <a:latin typeface="Calibri"/>
                          <a:ea typeface="Yu Mincho"/>
                          <a:cs typeface="Times New Roman"/>
                        </a:rPr>
                        <a:t>broad guidelines to sharpen communication</a:t>
                      </a:r>
                    </a:p>
                  </a:txBody>
                  <a:tcPr marL="68580" marR="68580" marT="0" marB="0" anchor="ctr"/>
                </a:tc>
                <a:tc>
                  <a:txBody>
                    <a:bodyPr/>
                    <a:lstStyle/>
                    <a:p>
                      <a:pPr>
                        <a:spcAft>
                          <a:spcPts val="0"/>
                        </a:spcAft>
                      </a:pPr>
                      <a:r>
                        <a:rPr lang="en-GB" sz="1200" dirty="0">
                          <a:effectLst/>
                          <a:latin typeface="Calibri"/>
                          <a:ea typeface="Yu Mincho"/>
                          <a:cs typeface="Times New Roman"/>
                        </a:rPr>
                        <a:t>Learner gives</a:t>
                      </a:r>
                      <a:br>
                        <a:rPr lang="en-GB" sz="1200" dirty="0">
                          <a:effectLst/>
                          <a:latin typeface="Calibri"/>
                          <a:ea typeface="Yu Mincho"/>
                          <a:cs typeface="Times New Roman"/>
                        </a:rPr>
                      </a:br>
                      <a:r>
                        <a:rPr lang="en-GB" sz="1200" dirty="0">
                          <a:effectLst/>
                          <a:latin typeface="Calibri"/>
                          <a:ea typeface="Yu Mincho"/>
                          <a:cs typeface="Times New Roman"/>
                        </a:rPr>
                        <a:t>steps and procedures to communication</a:t>
                      </a:r>
                    </a:p>
                  </a:txBody>
                  <a:tcPr marL="68580" marR="68580" marT="0" marB="0" anchor="ctr"/>
                </a:tc>
              </a:tr>
              <a:tr h="314021">
                <a:tc gridSpan="5">
                  <a:txBody>
                    <a:bodyPr/>
                    <a:lstStyle/>
                    <a:p>
                      <a:pPr>
                        <a:spcAft>
                          <a:spcPts val="0"/>
                        </a:spcAft>
                      </a:pPr>
                      <a:r>
                        <a:rPr lang="en-GB" sz="1100" b="1" kern="1200" dirty="0" smtClean="0">
                          <a:solidFill>
                            <a:schemeClr val="dk1"/>
                          </a:solidFill>
                          <a:effectLst/>
                          <a:latin typeface="+mj-lt"/>
                          <a:ea typeface="+mn-ea"/>
                          <a:cs typeface="+mn-cs"/>
                        </a:rPr>
                        <a:t>More……...................................................................Amount of Learner Self-Direction…….................................................................Less</a:t>
                      </a:r>
                      <a:r>
                        <a:rPr lang="en-GB" sz="1100" b="1" dirty="0" smtClean="0">
                          <a:effectLst/>
                          <a:latin typeface="+mj-lt"/>
                        </a:rPr>
                        <a:t> </a:t>
                      </a:r>
                      <a:endParaRPr lang="en-GB" sz="11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r h="314021">
                <a:tc gridSpan="5">
                  <a:txBody>
                    <a:bodyPr/>
                    <a:lstStyle/>
                    <a:p>
                      <a:pPr>
                        <a:spcAft>
                          <a:spcPts val="0"/>
                        </a:spcAft>
                      </a:pPr>
                      <a:r>
                        <a:rPr lang="en-GB" sz="1100" b="1" kern="1200" dirty="0" smtClean="0">
                          <a:solidFill>
                            <a:schemeClr val="dk1"/>
                          </a:solidFill>
                          <a:effectLst/>
                          <a:latin typeface="+mj-lt"/>
                          <a:ea typeface="+mn-ea"/>
                          <a:cs typeface="+mn-cs"/>
                        </a:rPr>
                        <a:t>Less……..............................................................Amount of Direction from Teacher Material……......................................................More</a:t>
                      </a:r>
                      <a:r>
                        <a:rPr lang="en-GB" sz="1100" b="1" dirty="0" smtClean="0">
                          <a:effectLst/>
                          <a:latin typeface="+mj-lt"/>
                        </a:rPr>
                        <a:t> </a:t>
                      </a:r>
                      <a:endParaRPr lang="en-GB" sz="11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309320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90769"/>
            <a:ext cx="5311502" cy="1250462"/>
          </a:xfrm>
        </p:spPr>
        <p:txBody>
          <a:bodyPr>
            <a:normAutofit/>
          </a:bodyPr>
          <a:lstStyle/>
          <a:p>
            <a:r>
              <a:rPr lang="nl-BE" sz="3600" b="1" dirty="0">
                <a:solidFill>
                  <a:srgbClr val="00B050"/>
                </a:solidFill>
              </a:rPr>
              <a:t>Discussion of classroom </a:t>
            </a:r>
            <a:r>
              <a:rPr lang="nl-BE" sz="3600" b="1" dirty="0" smtClean="0">
                <a:solidFill>
                  <a:srgbClr val="00B050"/>
                </a:solidFill>
              </a:rPr>
              <a:t>examples</a:t>
            </a:r>
            <a:endParaRPr lang="en-US" b="1" dirty="0">
              <a:solidFill>
                <a:srgbClr val="00B050"/>
              </a:solidFill>
            </a:endParaRPr>
          </a:p>
        </p:txBody>
      </p:sp>
      <p:sp>
        <p:nvSpPr>
          <p:cNvPr id="3" name="Content Placeholder 2"/>
          <p:cNvSpPr>
            <a:spLocks noGrp="1"/>
          </p:cNvSpPr>
          <p:nvPr>
            <p:ph idx="1"/>
          </p:nvPr>
        </p:nvSpPr>
        <p:spPr>
          <a:xfrm>
            <a:off x="611560" y="1628800"/>
            <a:ext cx="7886700" cy="4711578"/>
          </a:xfrm>
        </p:spPr>
        <p:txBody>
          <a:bodyPr>
            <a:normAutofit fontScale="92500" lnSpcReduction="20000"/>
          </a:bodyPr>
          <a:lstStyle/>
          <a:p>
            <a:pPr marL="0" indent="0">
              <a:buNone/>
            </a:pPr>
            <a:r>
              <a:rPr lang="en-US" dirty="0" smtClean="0">
                <a:latin typeface="+mj-lt"/>
              </a:rPr>
              <a:t>Work in groups of 4</a:t>
            </a:r>
          </a:p>
          <a:p>
            <a:pPr marL="0" indent="0">
              <a:buNone/>
            </a:pPr>
            <a:r>
              <a:rPr lang="en-US" dirty="0" smtClean="0">
                <a:latin typeface="+mj-lt"/>
              </a:rPr>
              <a:t>2 classroom examples each group – Focus on</a:t>
            </a:r>
          </a:p>
          <a:p>
            <a:pPr lvl="0"/>
            <a:r>
              <a:rPr lang="en-GB" sz="2800" dirty="0">
                <a:latin typeface="+mj-lt"/>
              </a:rPr>
              <a:t>What approaches did children use to express/represent ideas? </a:t>
            </a:r>
          </a:p>
          <a:p>
            <a:pPr lvl="0"/>
            <a:r>
              <a:rPr lang="en-GB" sz="2800" dirty="0">
                <a:latin typeface="+mj-lt"/>
              </a:rPr>
              <a:t>In what ways might the approaches identified support learning?</a:t>
            </a:r>
          </a:p>
          <a:p>
            <a:pPr lvl="0"/>
            <a:r>
              <a:rPr lang="en-GB" sz="2800" dirty="0">
                <a:latin typeface="+mj-lt"/>
              </a:rPr>
              <a:t>What evidence of learning is provided – how might you build on this?</a:t>
            </a:r>
          </a:p>
          <a:p>
            <a:pPr lvl="0"/>
            <a:r>
              <a:rPr lang="en-GB" sz="2800" dirty="0">
                <a:latin typeface="+mj-lt"/>
              </a:rPr>
              <a:t>How does the teacher support reflection and reasoning?</a:t>
            </a:r>
          </a:p>
          <a:p>
            <a:pPr lvl="0"/>
            <a:r>
              <a:rPr lang="en-GB" sz="2800" dirty="0">
                <a:latin typeface="+mj-lt"/>
              </a:rPr>
              <a:t>What questions would you like to ask?</a:t>
            </a:r>
          </a:p>
          <a:p>
            <a:pPr lvl="0"/>
            <a:r>
              <a:rPr lang="en-US" sz="2800" dirty="0" smtClean="0">
                <a:latin typeface="+mj-lt"/>
              </a:rPr>
              <a:t>N</a:t>
            </a:r>
            <a:r>
              <a:rPr lang="en-GB" sz="2800" dirty="0" err="1" smtClean="0">
                <a:latin typeface="+mj-lt"/>
              </a:rPr>
              <a:t>ote</a:t>
            </a:r>
            <a:r>
              <a:rPr lang="en-GB" sz="2800" dirty="0" smtClean="0">
                <a:latin typeface="+mj-lt"/>
              </a:rPr>
              <a:t> </a:t>
            </a:r>
            <a:r>
              <a:rPr lang="en-GB" sz="2800" dirty="0">
                <a:latin typeface="+mj-lt"/>
              </a:rPr>
              <a:t>down </a:t>
            </a:r>
            <a:r>
              <a:rPr lang="en-GB" sz="2800" dirty="0" smtClean="0">
                <a:latin typeface="+mj-lt"/>
              </a:rPr>
              <a:t>key </a:t>
            </a:r>
            <a:r>
              <a:rPr lang="en-GB" sz="2800" dirty="0">
                <a:latin typeface="+mj-lt"/>
              </a:rPr>
              <a:t>points </a:t>
            </a:r>
            <a:r>
              <a:rPr lang="en-GB" sz="2800" dirty="0" smtClean="0">
                <a:latin typeface="+mj-lt"/>
              </a:rPr>
              <a:t>on the sheet provided.</a:t>
            </a:r>
            <a:endParaRPr lang="en-GB" sz="2800" dirty="0">
              <a:latin typeface="+mj-lt"/>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955714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Building blocks: Children age 5</a:t>
            </a:r>
            <a:br>
              <a:rPr lang="en-US" sz="2800" b="1" dirty="0" smtClean="0">
                <a:solidFill>
                  <a:srgbClr val="00B050"/>
                </a:solidFill>
              </a:rPr>
            </a:br>
            <a:r>
              <a:rPr lang="en-US" sz="2800" b="1" dirty="0" smtClean="0">
                <a:solidFill>
                  <a:srgbClr val="00B050"/>
                </a:solidFill>
              </a:rPr>
              <a:t>Building the Tower of Pisa</a:t>
            </a:r>
            <a:endParaRPr lang="en-US" sz="2800" b="1" dirty="0">
              <a:solidFill>
                <a:srgbClr val="00B050"/>
              </a:solidFill>
            </a:endParaRPr>
          </a:p>
        </p:txBody>
      </p:sp>
      <p:pic>
        <p:nvPicPr>
          <p:cNvPr id="4" name="Grafik 6" descr="G:\NarrativesStand1503\D1Bea_Pre\D1Bea_Pre_Bricks\D1Bea_Pre_Image_TowerOfPisa_130213_Bricks.jpg"/>
          <p:cNvPicPr>
            <a:picLocks noGrp="1"/>
          </p:cNvPicPr>
          <p:nvPr>
            <p:ph idx="1"/>
          </p:nvPr>
        </p:nvPicPr>
        <p:blipFill>
          <a:blip r:embed="rId3" cstate="print">
            <a:extLst>
              <a:ext uri="{28A0092B-C50C-407E-A947-70E740481C1C}">
                <a14:useLocalDpi xmlns:a14="http://schemas.microsoft.com/office/drawing/2010/main" val="0"/>
              </a:ext>
            </a:extLst>
          </a:blip>
          <a:srcRect t="31617" b="31617"/>
          <a:stretch>
            <a:fillRect/>
          </a:stretch>
        </p:blipFill>
        <p:spPr bwMode="auto">
          <a:prstGeom prst="rect">
            <a:avLst/>
          </a:prstGeom>
          <a:noFill/>
          <a:ln>
            <a:noFill/>
          </a:ln>
        </p:spPr>
      </p:pic>
    </p:spTree>
    <p:extLst>
      <p:ext uri="{BB962C8B-B14F-4D97-AF65-F5344CB8AC3E}">
        <p14:creationId xmlns:p14="http://schemas.microsoft.com/office/powerpoint/2010/main" val="371972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rmAutofit/>
          </a:bodyPr>
          <a:lstStyle/>
          <a:p>
            <a:r>
              <a:rPr lang="en-US" sz="2800" b="1" dirty="0" smtClean="0">
                <a:solidFill>
                  <a:srgbClr val="00B050"/>
                </a:solidFill>
              </a:rPr>
              <a:t>Sun distance: Children age 5 </a:t>
            </a:r>
            <a:endParaRPr lang="en-US" sz="2800" b="1" dirty="0">
              <a:solidFill>
                <a:srgbClr val="00B050"/>
              </a:solidFill>
            </a:endParaRPr>
          </a:p>
        </p:txBody>
      </p:sp>
      <p:pic>
        <p:nvPicPr>
          <p:cNvPr id="4" name="Content Placeholder 3"/>
          <p:cNvPicPr>
            <a:picLocks noGrp="1" noChangeAspect="1"/>
          </p:cNvPicPr>
          <p:nvPr>
            <p:ph idx="1"/>
          </p:nvPr>
        </p:nvPicPr>
        <p:blipFill>
          <a:blip r:embed="rId3"/>
          <a:srcRect t="6273" b="6273"/>
          <a:stretch>
            <a:fillRect/>
          </a:stretch>
        </p:blipFill>
        <p:spPr>
          <a:xfrm>
            <a:off x="467544" y="2492896"/>
            <a:ext cx="4843492" cy="2376264"/>
          </a:xfrm>
        </p:spPr>
      </p:pic>
      <p:pic>
        <p:nvPicPr>
          <p:cNvPr id="6" name="Picture 5"/>
          <p:cNvPicPr>
            <a:picLocks noChangeAspect="1"/>
          </p:cNvPicPr>
          <p:nvPr/>
        </p:nvPicPr>
        <p:blipFill>
          <a:blip r:embed="rId4"/>
          <a:stretch>
            <a:fillRect/>
          </a:stretch>
        </p:blipFill>
        <p:spPr>
          <a:xfrm>
            <a:off x="5436096" y="1268760"/>
            <a:ext cx="2731696" cy="4869160"/>
          </a:xfrm>
          <a:prstGeom prst="rect">
            <a:avLst/>
          </a:prstGeom>
        </p:spPr>
      </p:pic>
    </p:spTree>
    <p:extLst>
      <p:ext uri="{BB962C8B-B14F-4D97-AF65-F5344CB8AC3E}">
        <p14:creationId xmlns:p14="http://schemas.microsoft.com/office/powerpoint/2010/main" val="288489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Introduction to the </a:t>
            </a:r>
            <a:r>
              <a:rPr lang="nl-BE" b="1" dirty="0">
                <a:solidFill>
                  <a:srgbClr val="00B050"/>
                </a:solidFill>
              </a:rPr>
              <a:t>CEYS </a:t>
            </a:r>
            <a:r>
              <a:rPr lang="nl-BE" b="1" dirty="0" smtClean="0">
                <a:solidFill>
                  <a:srgbClr val="00B050"/>
                </a:solidFill>
              </a:rPr>
              <a:t>project</a:t>
            </a:r>
            <a:br>
              <a:rPr lang="nl-BE" b="1" dirty="0" smtClean="0">
                <a:solidFill>
                  <a:srgbClr val="00B050"/>
                </a:solidFill>
              </a:rPr>
            </a:br>
            <a:r>
              <a:rPr lang="nl-BE" sz="2200" b="1" dirty="0" smtClean="0">
                <a:solidFill>
                  <a:srgbClr val="00B050"/>
                </a:solidFill>
              </a:rPr>
              <a:t>(use dependent on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a:latin typeface="+mj-lt"/>
              </a:rPr>
              <a:t>European Erasmus+ project</a:t>
            </a:r>
          </a:p>
          <a:p>
            <a:pPr>
              <a:lnSpc>
                <a:spcPct val="100000"/>
              </a:lnSpc>
            </a:pPr>
            <a:r>
              <a:rPr lang="nl-BE" dirty="0">
                <a:latin typeface="+mj-lt"/>
              </a:rPr>
              <a:t>Partners in Belgium, Greece, Romania</a:t>
            </a:r>
            <a:r>
              <a:rPr lang="nl-BE" dirty="0" smtClean="0">
                <a:latin typeface="+mj-lt"/>
              </a:rPr>
              <a:t>, </a:t>
            </a:r>
            <a:r>
              <a:rPr lang="nl-BE" dirty="0">
                <a:latin typeface="+mj-lt"/>
              </a:rPr>
              <a:t>UK</a:t>
            </a:r>
          </a:p>
          <a:p>
            <a:pPr>
              <a:lnSpc>
                <a:spcPct val="100000"/>
              </a:lnSpc>
            </a:pPr>
            <a:r>
              <a:rPr lang="nl-BE" dirty="0">
                <a:latin typeface="+mj-lt"/>
              </a:rPr>
              <a:t>Continuation of the Creative 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Aims</a:t>
            </a:r>
          </a:p>
          <a:p>
            <a:pPr lvl="1">
              <a:lnSpc>
                <a:spcPct val="100000"/>
              </a:lnSpc>
              <a:buFont typeface="Wingdings" charset="2"/>
              <a:buChar char="Ø"/>
            </a:pPr>
            <a:r>
              <a:rPr lang="nl-BE" dirty="0">
                <a:latin typeface="+mj-lt"/>
              </a:rPr>
              <a:t>Development of a teacher development course and accompanying materials</a:t>
            </a:r>
          </a:p>
          <a:p>
            <a:pPr lvl="1">
              <a:lnSpc>
                <a:spcPct val="100000"/>
              </a:lnSpc>
              <a:buFont typeface="Wingdings" charset="2"/>
              <a:buChar char="Ø"/>
            </a:pPr>
            <a:r>
              <a:rPr lang="nl-BE" dirty="0">
                <a:latin typeface="+mj-lt"/>
              </a:rPr>
              <a:t>Promotion of the use of creative approaches in teaching science in preschool and early primary education (up to age of eight)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64409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a:bodyPr>
          <a:lstStyle/>
          <a:p>
            <a:r>
              <a:rPr lang="en-US" sz="2800" b="1" dirty="0" smtClean="0">
                <a:solidFill>
                  <a:srgbClr val="00B050"/>
                </a:solidFill>
              </a:rPr>
              <a:t>Sound: Children ages 7-9</a:t>
            </a:r>
            <a:br>
              <a:rPr lang="en-US" sz="2800" b="1" dirty="0" smtClean="0">
                <a:solidFill>
                  <a:srgbClr val="00B050"/>
                </a:solidFill>
              </a:rPr>
            </a:br>
            <a:r>
              <a:rPr lang="en-US" sz="2800" b="1" dirty="0" smtClean="0">
                <a:solidFill>
                  <a:srgbClr val="00B050"/>
                </a:solidFill>
              </a:rPr>
              <a:t>Exploring ways to make sounds</a:t>
            </a:r>
            <a:endParaRPr lang="en-US" sz="2800" b="1" dirty="0">
              <a:solidFill>
                <a:srgbClr val="00B050"/>
              </a:solidFill>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13159" b="13159"/>
          <a:stretch>
            <a:fillRect/>
          </a:stretch>
        </p:blipFill>
        <p:spPr>
          <a:prstGeom prst="rect">
            <a:avLst/>
          </a:prstGeom>
        </p:spPr>
      </p:pic>
    </p:spTree>
    <p:extLst>
      <p:ext uri="{BB962C8B-B14F-4D97-AF65-F5344CB8AC3E}">
        <p14:creationId xmlns:p14="http://schemas.microsoft.com/office/powerpoint/2010/main" val="649141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Egg Carrier: Children ages 6-7</a:t>
            </a:r>
            <a:br>
              <a:rPr lang="en-US" sz="2800" b="1" dirty="0" smtClean="0">
                <a:solidFill>
                  <a:srgbClr val="00B050"/>
                </a:solidFill>
              </a:rPr>
            </a:br>
            <a:r>
              <a:rPr lang="en-US" sz="2800" b="1" dirty="0" smtClean="0">
                <a:solidFill>
                  <a:srgbClr val="00B050"/>
                </a:solidFill>
              </a:rPr>
              <a:t>Design and make an egg carrier</a:t>
            </a:r>
            <a:endParaRPr lang="en-US" sz="2800" b="1" dirty="0">
              <a:solidFill>
                <a:srgbClr val="00B050"/>
              </a:solidFill>
            </a:endParaRPr>
          </a:p>
        </p:txBody>
      </p:sp>
      <p:pic>
        <p:nvPicPr>
          <p:cNvPr id="5" name="Picture 4" descr="DSCN0580.JPG"/>
          <p:cNvPicPr>
            <a:picLocks noChangeAspect="1"/>
          </p:cNvPicPr>
          <p:nvPr/>
        </p:nvPicPr>
        <p:blipFill>
          <a:blip r:embed="rId3"/>
          <a:stretch>
            <a:fillRect/>
          </a:stretch>
        </p:blipFill>
        <p:spPr>
          <a:xfrm>
            <a:off x="5148064" y="1796818"/>
            <a:ext cx="3128392" cy="4171189"/>
          </a:xfrm>
          <a:prstGeom prst="rect">
            <a:avLst/>
          </a:prstGeom>
        </p:spPr>
      </p:pic>
      <p:pic>
        <p:nvPicPr>
          <p:cNvPr id="6" name="Picture 5" descr="DSCN0574.JPG"/>
          <p:cNvPicPr>
            <a:picLocks noChangeAspect="1"/>
          </p:cNvPicPr>
          <p:nvPr/>
        </p:nvPicPr>
        <p:blipFill>
          <a:blip r:embed="rId4"/>
          <a:stretch>
            <a:fillRect/>
          </a:stretch>
        </p:blipFill>
        <p:spPr>
          <a:xfrm>
            <a:off x="1187624" y="1772816"/>
            <a:ext cx="2662188" cy="1996641"/>
          </a:xfrm>
          <a:prstGeom prst="rect">
            <a:avLst/>
          </a:prstGeom>
        </p:spPr>
      </p:pic>
      <p:pic>
        <p:nvPicPr>
          <p:cNvPr id="7" name="Picture 6" descr=":Field Work Research Data:3. Kingsmead Primary School:Images:2 Tuesday 12 Feb 2013:4. Science (Year 2):DSCN0583.JPG"/>
          <p:cNvPicPr/>
          <p:nvPr/>
        </p:nvPicPr>
        <p:blipFill>
          <a:blip r:embed="rId5"/>
          <a:srcRect/>
          <a:stretch>
            <a:fillRect/>
          </a:stretch>
        </p:blipFill>
        <p:spPr bwMode="auto">
          <a:xfrm rot="16200000">
            <a:off x="1475721" y="3644959"/>
            <a:ext cx="2088102" cy="2664296"/>
          </a:xfrm>
          <a:prstGeom prst="rect">
            <a:avLst/>
          </a:prstGeom>
          <a:noFill/>
          <a:ln w="9525">
            <a:noFill/>
            <a:miter lim="800000"/>
            <a:headEnd/>
            <a:tailEnd/>
          </a:ln>
        </p:spPr>
      </p:pic>
    </p:spTree>
    <p:extLst>
      <p:ext uri="{BB962C8B-B14F-4D97-AF65-F5344CB8AC3E}">
        <p14:creationId xmlns:p14="http://schemas.microsoft.com/office/powerpoint/2010/main" val="206683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a:bodyPr>
          <a:lstStyle/>
          <a:p>
            <a:r>
              <a:rPr lang="en-US" sz="3200" b="1" dirty="0" smtClean="0">
                <a:solidFill>
                  <a:srgbClr val="00B050"/>
                </a:solidFill>
              </a:rPr>
              <a:t>How might such approaches foster creativity in learning?</a:t>
            </a:r>
            <a:endParaRPr lang="en-US" sz="3200"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mj-lt"/>
              </a:rPr>
              <a:t>Sense </a:t>
            </a:r>
            <a:r>
              <a:rPr lang="en-US" dirty="0">
                <a:latin typeface="+mj-lt"/>
              </a:rPr>
              <a:t>of initiative</a:t>
            </a:r>
          </a:p>
          <a:p>
            <a:r>
              <a:rPr lang="en-US" dirty="0">
                <a:latin typeface="+mj-lt"/>
              </a:rPr>
              <a:t>Motivation</a:t>
            </a:r>
          </a:p>
          <a:p>
            <a:r>
              <a:rPr lang="en-US" dirty="0">
                <a:latin typeface="+mj-lt"/>
              </a:rPr>
              <a:t>Ability to come up with something new</a:t>
            </a:r>
          </a:p>
          <a:p>
            <a:r>
              <a:rPr lang="en-US" dirty="0">
                <a:latin typeface="+mj-lt"/>
              </a:rPr>
              <a:t>Ability to connect what they have learnt during lessons with topics in other subjects</a:t>
            </a:r>
          </a:p>
          <a:p>
            <a:r>
              <a:rPr lang="en-US" dirty="0">
                <a:latin typeface="+mj-lt"/>
              </a:rPr>
              <a:t>Imagination</a:t>
            </a:r>
          </a:p>
          <a:p>
            <a:r>
              <a:rPr lang="en-US" dirty="0">
                <a:latin typeface="+mj-lt"/>
              </a:rPr>
              <a:t>Curiosity</a:t>
            </a:r>
          </a:p>
          <a:p>
            <a:r>
              <a:rPr lang="en-US" dirty="0">
                <a:latin typeface="+mj-lt"/>
              </a:rPr>
              <a:t>Ability to work together</a:t>
            </a:r>
          </a:p>
          <a:p>
            <a:r>
              <a:rPr lang="en-US" dirty="0">
                <a:latin typeface="+mj-lt"/>
              </a:rPr>
              <a:t>Thinking </a:t>
            </a:r>
            <a:r>
              <a:rPr lang="en-US" dirty="0" smtClean="0">
                <a:latin typeface="+mj-lt"/>
              </a:rPr>
              <a:t>skills</a:t>
            </a:r>
          </a:p>
          <a:p>
            <a:pPr marL="0" indent="0">
              <a:buNone/>
            </a:pPr>
            <a:r>
              <a:rPr lang="en-US" i="1" dirty="0" smtClean="0">
                <a:solidFill>
                  <a:srgbClr val="008000"/>
                </a:solidFill>
                <a:latin typeface="+mj-lt"/>
              </a:rPr>
              <a:t>(Factors from the CLS Conceptual Framework)</a:t>
            </a:r>
            <a:endParaRPr lang="en-US" i="1" dirty="0">
              <a:solidFill>
                <a:srgbClr val="008000"/>
              </a:solidFill>
              <a:latin typeface="+mj-lt"/>
            </a:endParaRPr>
          </a:p>
          <a:p>
            <a:endParaRPr lang="en-US" dirty="0"/>
          </a:p>
        </p:txBody>
      </p:sp>
    </p:spTree>
    <p:extLst>
      <p:ext uri="{BB962C8B-B14F-4D97-AF65-F5344CB8AC3E}">
        <p14:creationId xmlns:p14="http://schemas.microsoft.com/office/powerpoint/2010/main" val="1713424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3538" t="21299" r="25294" b="8418"/>
          <a:stretch/>
        </p:blipFill>
        <p:spPr bwMode="auto">
          <a:xfrm>
            <a:off x="3563888" y="548680"/>
            <a:ext cx="5219700" cy="573595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683568" y="2924944"/>
            <a:ext cx="295232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mj-lt"/>
              </a:rPr>
              <a:t>Poster </a:t>
            </a:r>
            <a:r>
              <a:rPr lang="en-US" dirty="0">
                <a:latin typeface="+mj-lt"/>
              </a:rPr>
              <a:t>that can be used to introduce or reinforce </a:t>
            </a:r>
            <a:r>
              <a:rPr lang="en-US" dirty="0" smtClean="0">
                <a:latin typeface="+mj-lt"/>
              </a:rPr>
              <a:t>aspects of Nature of Science </a:t>
            </a:r>
          </a:p>
          <a:p>
            <a:pPr algn="ctr"/>
            <a:r>
              <a:rPr lang="en-US" dirty="0" smtClean="0">
                <a:latin typeface="+mj-lt"/>
              </a:rPr>
              <a:t>(</a:t>
            </a:r>
            <a:r>
              <a:rPr lang="en-US" dirty="0" err="1">
                <a:latin typeface="+mj-lt"/>
              </a:rPr>
              <a:t>Akerson</a:t>
            </a:r>
            <a:r>
              <a:rPr lang="en-US" dirty="0">
                <a:latin typeface="+mj-lt"/>
              </a:rPr>
              <a:t> et al., 2011, p69)</a:t>
            </a:r>
            <a:endParaRPr lang="en-GB" dirty="0">
              <a:latin typeface="+mj-lt"/>
            </a:endParaRPr>
          </a:p>
        </p:txBody>
      </p:sp>
    </p:spTree>
    <p:extLst>
      <p:ext uri="{BB962C8B-B14F-4D97-AF65-F5344CB8AC3E}">
        <p14:creationId xmlns:p14="http://schemas.microsoft.com/office/powerpoint/2010/main" val="1516028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7824" y="418654"/>
            <a:ext cx="5770984" cy="1138138"/>
          </a:xfrm>
        </p:spPr>
        <p:txBody>
          <a:bodyPr>
            <a:normAutofit fontScale="90000"/>
          </a:bodyPr>
          <a:lstStyle/>
          <a:p>
            <a:pPr>
              <a:defRPr/>
            </a:pPr>
            <a:r>
              <a:rPr lang="en-US" b="1" dirty="0">
                <a:solidFill>
                  <a:srgbClr val="00B050"/>
                </a:solidFill>
              </a:rPr>
              <a:t>I</a:t>
            </a:r>
            <a:r>
              <a:rPr lang="en-US" b="1" dirty="0" smtClean="0">
                <a:solidFill>
                  <a:srgbClr val="00B050"/>
                </a:solidFill>
              </a:rPr>
              <a:t>mplications for planning</a:t>
            </a:r>
            <a:r>
              <a:rPr lang="en-US" b="1" dirty="0" smtClean="0">
                <a:solidFill>
                  <a:srgbClr val="008000"/>
                </a:solidFill>
              </a:rPr>
              <a:t/>
            </a:r>
            <a:br>
              <a:rPr lang="en-US" b="1" dirty="0" smtClean="0">
                <a:solidFill>
                  <a:srgbClr val="008000"/>
                </a:solidFill>
              </a:rPr>
            </a:br>
            <a:r>
              <a:rPr lang="en-US" sz="2000" dirty="0" smtClean="0"/>
              <a:t>Vulnerable </a:t>
            </a:r>
            <a:r>
              <a:rPr lang="en-US" sz="2000" dirty="0"/>
              <a:t>spider </a:t>
            </a:r>
            <a:r>
              <a:rPr lang="en-US" sz="2000" dirty="0" smtClean="0"/>
              <a:t>web  Van </a:t>
            </a:r>
            <a:r>
              <a:rPr lang="en-US" sz="2000" dirty="0"/>
              <a:t>den </a:t>
            </a:r>
            <a:r>
              <a:rPr lang="en-US" sz="2000" dirty="0" err="1"/>
              <a:t>Akker</a:t>
            </a:r>
            <a:r>
              <a:rPr lang="en-US" sz="2000" dirty="0"/>
              <a:t> (2007 p39)</a:t>
            </a:r>
            <a:br>
              <a:rPr lang="en-US" sz="2000" dirty="0"/>
            </a:br>
            <a:endParaRPr lang="en-US" sz="2000" b="1" dirty="0">
              <a:solidFill>
                <a:srgbClr val="008000"/>
              </a:solidFill>
            </a:endParaRPr>
          </a:p>
        </p:txBody>
      </p:sp>
      <p:pic>
        <p:nvPicPr>
          <p:cNvPr id="6" name="Afbeelding 3"/>
          <p:cNvPicPr>
            <a:picLocks noChangeAspect="1" noChangeArrowheads="1"/>
          </p:cNvPicPr>
          <p:nvPr/>
        </p:nvPicPr>
        <p:blipFill>
          <a:blip r:embed="rId3">
            <a:extLst>
              <a:ext uri="{28A0092B-C50C-407E-A947-70E740481C1C}">
                <a14:useLocalDpi xmlns:a14="http://schemas.microsoft.com/office/drawing/2010/main" val="0"/>
              </a:ext>
            </a:extLst>
          </a:blip>
          <a:srcRect r="6248"/>
          <a:stretch>
            <a:fillRect/>
          </a:stretch>
        </p:blipFill>
        <p:spPr bwMode="auto">
          <a:xfrm>
            <a:off x="1691680" y="1608252"/>
            <a:ext cx="5400600" cy="463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91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smtClean="0">
                <a:solidFill>
                  <a:srgbClr val="00B050"/>
                </a:solidFill>
              </a:rPr>
              <a:t>Reflections</a:t>
            </a:r>
            <a:endParaRPr lang="nl-BE" sz="3200" b="1" dirty="0">
              <a:solidFill>
                <a:srgbClr val="00B050"/>
              </a:solidFill>
            </a:endParaRPr>
          </a:p>
        </p:txBody>
      </p:sp>
      <p:sp>
        <p:nvSpPr>
          <p:cNvPr id="3" name="Tijdelijke aanduiding voor inhoud 2"/>
          <p:cNvSpPr>
            <a:spLocks noGrp="1"/>
          </p:cNvSpPr>
          <p:nvPr>
            <p:ph idx="1"/>
          </p:nvPr>
        </p:nvSpPr>
        <p:spPr>
          <a:xfrm>
            <a:off x="628650" y="1825625"/>
            <a:ext cx="7697153" cy="4318622"/>
          </a:xfrm>
        </p:spPr>
        <p:txBody>
          <a:bodyPr>
            <a:normAutofit/>
          </a:bodyPr>
          <a:lstStyle/>
          <a:p>
            <a:r>
              <a:rPr lang="nl-BE" sz="2400" dirty="0" smtClean="0">
                <a:latin typeface="+mj-lt"/>
              </a:rPr>
              <a:t>Look back at your original post its as a group – anything you might add? Add in any additional comments or issues in another colour (pen/post it).</a:t>
            </a:r>
          </a:p>
          <a:p>
            <a:r>
              <a:rPr lang="en-US" sz="2400" dirty="0">
                <a:latin typeface="+mj-lt"/>
              </a:rPr>
              <a:t>In what ways did the different activities support your developing thinking?</a:t>
            </a:r>
          </a:p>
          <a:p>
            <a:r>
              <a:rPr lang="nl-BE" sz="2400" dirty="0" smtClean="0">
                <a:latin typeface="+mj-lt"/>
              </a:rPr>
              <a:t>In what ways did they help you to reflect on ways in which children can represent and express their ideas?</a:t>
            </a:r>
          </a:p>
          <a:p>
            <a:r>
              <a:rPr lang="en-US" sz="2400" dirty="0">
                <a:latin typeface="+mj-lt"/>
              </a:rPr>
              <a:t>Note and record 2 actions you will take building on module content.</a:t>
            </a:r>
          </a:p>
          <a:p>
            <a:r>
              <a:rPr lang="en-US" sz="2400" dirty="0" smtClean="0">
                <a:latin typeface="+mj-lt"/>
              </a:rPr>
              <a:t>How </a:t>
            </a:r>
            <a:r>
              <a:rPr lang="en-US" sz="2400" dirty="0">
                <a:latin typeface="+mj-lt"/>
              </a:rPr>
              <a:t>far have the aims of the module been met?</a:t>
            </a:r>
          </a:p>
        </p:txBody>
      </p:sp>
    </p:spTree>
    <p:extLst>
      <p:ext uri="{BB962C8B-B14F-4D97-AF65-F5344CB8AC3E}">
        <p14:creationId xmlns:p14="http://schemas.microsoft.com/office/powerpoint/2010/main" val="13742480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n-US" sz="3600" b="1" dirty="0" smtClean="0">
                <a:solidFill>
                  <a:srgbClr val="00B050"/>
                </a:solidFill>
              </a:rPr>
              <a:t>Further information</a:t>
            </a:r>
            <a:endParaRPr lang="en-US"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10000"/>
          </a:bodyPr>
          <a:lstStyle/>
          <a:p>
            <a:pPr marL="0" indent="0">
              <a:lnSpc>
                <a:spcPct val="120000"/>
              </a:lnSpc>
              <a:buNone/>
            </a:pPr>
            <a:r>
              <a:rPr lang="en-US" sz="3100" b="1" dirty="0">
                <a:solidFill>
                  <a:srgbClr val="FF0000"/>
                </a:solidFill>
                <a:latin typeface="+mj-lt"/>
              </a:rPr>
              <a:t>Creative </a:t>
            </a:r>
            <a:r>
              <a:rPr lang="en-US" sz="3100" b="1" dirty="0" smtClean="0">
                <a:solidFill>
                  <a:srgbClr val="FF0000"/>
                </a:solidFill>
                <a:latin typeface="+mj-lt"/>
              </a:rPr>
              <a:t>Little Scientists </a:t>
            </a:r>
          </a:p>
          <a:p>
            <a:pPr marL="0" indent="0">
              <a:lnSpc>
                <a:spcPct val="120000"/>
              </a:lnSpc>
              <a:buNone/>
            </a:pPr>
            <a:r>
              <a:rPr lang="en-US" sz="2600" dirty="0" smtClean="0">
                <a:solidFill>
                  <a:srgbClr val="FF0000"/>
                </a:solidFill>
                <a:latin typeface="+mj-lt"/>
              </a:rPr>
              <a:t>(FP7 EU project 2011 – 2014)</a:t>
            </a:r>
            <a:endParaRPr lang="en-US" sz="2600" dirty="0">
              <a:solidFill>
                <a:srgbClr val="FF0000"/>
              </a:solidFill>
              <a:latin typeface="+mj-lt"/>
            </a:endParaRPr>
          </a:p>
          <a:p>
            <a:pPr marL="0" indent="0">
              <a:lnSpc>
                <a:spcPct val="110000"/>
              </a:lnSpc>
              <a:buNone/>
            </a:pPr>
            <a:r>
              <a:rPr lang="en-US" sz="2600" dirty="0">
                <a:latin typeface="+mj-lt"/>
              </a:rPr>
              <a:t>Design principles and exemplar materials based on fieldwork </a:t>
            </a:r>
            <a:r>
              <a:rPr lang="en-US" sz="2600" dirty="0" err="1">
                <a:latin typeface="+mj-lt"/>
                <a:hlinkClick r:id="rId3"/>
              </a:rPr>
              <a:t>www.creative</a:t>
            </a:r>
            <a:r>
              <a:rPr lang="en-US" sz="2600" dirty="0">
                <a:latin typeface="+mj-lt"/>
                <a:hlinkClick r:id="rId3"/>
              </a:rPr>
              <a:t>-little-</a:t>
            </a:r>
            <a:r>
              <a:rPr lang="en-US" sz="2600" dirty="0" err="1">
                <a:latin typeface="+mj-lt"/>
                <a:hlinkClick r:id="rId3"/>
              </a:rPr>
              <a:t>scientists.eu</a:t>
            </a:r>
            <a:endParaRPr lang="en-US" sz="2600" dirty="0">
              <a:latin typeface="+mj-lt"/>
            </a:endParaRPr>
          </a:p>
          <a:p>
            <a:pPr marL="0" indent="0">
              <a:buNone/>
            </a:pPr>
            <a:endParaRPr lang="en-US" sz="2600" dirty="0">
              <a:latin typeface="+mj-lt"/>
            </a:endParaRPr>
          </a:p>
          <a:p>
            <a:pPr marL="0" indent="0">
              <a:buNone/>
            </a:pPr>
            <a:r>
              <a:rPr lang="en-US" sz="3100" b="1" dirty="0">
                <a:solidFill>
                  <a:srgbClr val="FF0000"/>
                </a:solidFill>
                <a:latin typeface="+mj-lt"/>
              </a:rPr>
              <a:t>Creativity in Early Years </a:t>
            </a:r>
            <a:r>
              <a:rPr lang="en-US" sz="3100" b="1" dirty="0" smtClean="0">
                <a:solidFill>
                  <a:srgbClr val="FF0000"/>
                </a:solidFill>
                <a:latin typeface="+mj-lt"/>
              </a:rPr>
              <a:t>Science Education </a:t>
            </a:r>
          </a:p>
          <a:p>
            <a:pPr marL="0" indent="0">
              <a:buNone/>
            </a:pPr>
            <a:r>
              <a:rPr lang="en-US" sz="2600" dirty="0" smtClean="0">
                <a:solidFill>
                  <a:srgbClr val="FF0000"/>
                </a:solidFill>
                <a:latin typeface="+mj-lt"/>
              </a:rPr>
              <a:t>(Erasmus+ EU project 2014 </a:t>
            </a:r>
            <a:r>
              <a:rPr lang="en-US" sz="2600" dirty="0">
                <a:solidFill>
                  <a:srgbClr val="FF0000"/>
                </a:solidFill>
              </a:rPr>
              <a:t>– </a:t>
            </a:r>
            <a:r>
              <a:rPr lang="en-US" sz="2600" dirty="0" smtClean="0">
                <a:solidFill>
                  <a:srgbClr val="FF0000"/>
                </a:solidFill>
                <a:latin typeface="+mj-lt"/>
              </a:rPr>
              <a:t>2017</a:t>
            </a:r>
            <a:r>
              <a:rPr lang="en-US" sz="2600" dirty="0">
                <a:solidFill>
                  <a:srgbClr val="FF0000"/>
                </a:solidFill>
                <a:latin typeface="+mj-lt"/>
              </a:rPr>
              <a:t>)</a:t>
            </a:r>
          </a:p>
          <a:p>
            <a:pPr marL="0" indent="0">
              <a:lnSpc>
                <a:spcPct val="110000"/>
              </a:lnSpc>
              <a:buNone/>
            </a:pPr>
            <a:r>
              <a:rPr lang="en-US" sz="2600" dirty="0" smtClean="0">
                <a:latin typeface="+mj-lt"/>
              </a:rPr>
              <a:t>Curriculum Materials and Training  Materials </a:t>
            </a:r>
            <a:r>
              <a:rPr lang="en-US" sz="2600" dirty="0">
                <a:latin typeface="+mj-lt"/>
              </a:rPr>
              <a:t>for </a:t>
            </a:r>
            <a:r>
              <a:rPr lang="en-US" sz="2600" dirty="0" smtClean="0">
                <a:latin typeface="+mj-lt"/>
              </a:rPr>
              <a:t>teacher CPD </a:t>
            </a:r>
            <a:r>
              <a:rPr lang="en-US" sz="2600" dirty="0">
                <a:latin typeface="+mj-lt"/>
              </a:rPr>
              <a:t>to promote creative approaches to early years </a:t>
            </a:r>
            <a:r>
              <a:rPr lang="en-US" sz="2600" dirty="0" smtClean="0">
                <a:latin typeface="+mj-lt"/>
              </a:rPr>
              <a:t>science </a:t>
            </a:r>
            <a:r>
              <a:rPr lang="en-US" sz="2600" dirty="0" smtClean="0">
                <a:latin typeface="+mj-lt"/>
                <a:hlinkClick r:id="rId4"/>
              </a:rPr>
              <a:t>www.ceys‐project.eu</a:t>
            </a:r>
            <a:endParaRPr lang="en-US" sz="26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2486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1257300" y="1334663"/>
            <a:ext cx="7886700" cy="4351338"/>
          </a:xfrm>
        </p:spPr>
        <p:txBody>
          <a:bodyPr/>
          <a:lstStyle/>
          <a:p>
            <a:pPr>
              <a:buClr>
                <a:schemeClr val="accent6"/>
              </a:buClr>
              <a:buFont typeface="Wingdings" panose="05000000000000000000" pitchFamily="2" charset="2"/>
              <a:buChar char="§"/>
            </a:pPr>
            <a:endParaRPr lang="nl-BE" dirty="0" smtClean="0"/>
          </a:p>
          <a:p>
            <a:pPr>
              <a:buClr>
                <a:schemeClr val="accent6"/>
              </a:buClr>
              <a:buFont typeface="Wingdings" panose="05000000000000000000" pitchFamily="2" charset="2"/>
              <a:buChar char="§"/>
            </a:pPr>
            <a:endParaRPr lang="nl-BE" dirty="0" smtClean="0"/>
          </a:p>
          <a:p>
            <a:pPr>
              <a:buFont typeface="Wingdings" panose="05000000000000000000" pitchFamily="2" charset="2"/>
              <a:buChar char="§"/>
            </a:pPr>
            <a:endParaRPr lang="nl-BE" dirty="0"/>
          </a:p>
        </p:txBody>
      </p:sp>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15730" t="8510" r="12327"/>
          <a:stretch/>
        </p:blipFill>
        <p:spPr>
          <a:xfrm>
            <a:off x="3443678" y="578247"/>
            <a:ext cx="5279434" cy="5371033"/>
          </a:xfrm>
          <a:prstGeom prst="rect">
            <a:avLst/>
          </a:prstGeom>
        </p:spPr>
      </p:pic>
    </p:spTree>
    <p:extLst>
      <p:ext uri="{BB962C8B-B14F-4D97-AF65-F5344CB8AC3E}">
        <p14:creationId xmlns:p14="http://schemas.microsoft.com/office/powerpoint/2010/main" val="42768393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en-US" sz="1600" dirty="0" smtClean="0">
                <a:solidFill>
                  <a:prstClr val="black"/>
                </a:solidFill>
              </a:rPr>
              <a:t>	</a:t>
            </a:r>
            <a:r>
              <a:rPr lang="en-US" sz="1400" dirty="0" smtClean="0">
                <a:solidFill>
                  <a:prstClr val="black"/>
                </a:solidFill>
              </a:rPr>
              <a:t>© </a:t>
            </a:r>
            <a:r>
              <a:rPr lang="en-US" sz="1400" i="1" dirty="0">
                <a:solidFill>
                  <a:prstClr val="black"/>
                </a:solidFill>
              </a:rPr>
              <a:t>2017 CREATIVITY IN EARLY YEARS SCIENCE EDUCATION </a:t>
            </a:r>
            <a:r>
              <a:rPr lang="en-US" sz="1400" i="1" dirty="0" smtClean="0">
                <a:solidFill>
                  <a:prstClr val="black"/>
                </a:solidFill>
              </a:rPr>
              <a:t>Consortium</a:t>
            </a:r>
          </a:p>
          <a:p>
            <a:pPr>
              <a:spcAft>
                <a:spcPts val="600"/>
              </a:spcAft>
              <a:tabLst>
                <a:tab pos="990600" algn="l"/>
              </a:tabLst>
            </a:pPr>
            <a:r>
              <a:rPr lang="en-US" sz="1400" dirty="0" smtClean="0">
                <a:solidFill>
                  <a:prstClr val="black"/>
                </a:solidFill>
              </a:rPr>
              <a:t>This </a:t>
            </a:r>
            <a:r>
              <a:rPr lang="en-US" sz="1400" dirty="0">
                <a:solidFill>
                  <a:prstClr val="black"/>
                </a:solidFill>
              </a:rPr>
              <a:t>work is licensed under the Creative Commons Attribution-</a:t>
            </a:r>
            <a:r>
              <a:rPr lang="en-US" sz="1400" dirty="0" err="1">
                <a:solidFill>
                  <a:prstClr val="black"/>
                </a:solidFill>
              </a:rPr>
              <a:t>NonCommercial</a:t>
            </a:r>
            <a:r>
              <a:rPr lang="en-US" sz="1400" dirty="0">
                <a:solidFill>
                  <a:prstClr val="black"/>
                </a:solidFill>
              </a:rPr>
              <a:t>-</a:t>
            </a:r>
            <a:r>
              <a:rPr lang="en-US" sz="1400" dirty="0" err="1">
                <a:solidFill>
                  <a:prstClr val="black"/>
                </a:solidFill>
              </a:rPr>
              <a:t>NoDerivatives</a:t>
            </a:r>
            <a:r>
              <a:rPr lang="en-US" sz="1400" dirty="0">
                <a:solidFill>
                  <a:prstClr val="black"/>
                </a:solidFill>
              </a:rPr>
              <a:t> 4.0 International License. To view a copy of this license, visit </a:t>
            </a:r>
            <a:r>
              <a:rPr lang="en-US" sz="1400" u="sng" dirty="0">
                <a:solidFill>
                  <a:prstClr val="black"/>
                </a:solidFill>
                <a:hlinkClick r:id="rId2"/>
              </a:rPr>
              <a:t>http://creativecommons.org/licenses/by-nc-nd/4.0/</a:t>
            </a:r>
            <a:r>
              <a:rPr lang="en-US" sz="1400" dirty="0">
                <a:solidFill>
                  <a:prstClr val="black"/>
                </a:solidFill>
              </a:rPr>
              <a:t>.</a:t>
            </a:r>
            <a:endParaRPr lang="el-GR" sz="1400" dirty="0">
              <a:solidFill>
                <a:prstClr val="black"/>
              </a:solidFill>
            </a:endParaRPr>
          </a:p>
        </p:txBody>
      </p:sp>
      <p:sp>
        <p:nvSpPr>
          <p:cNvPr id="2" name="Title 1"/>
          <p:cNvSpPr>
            <a:spLocks noGrp="1"/>
          </p:cNvSpPr>
          <p:nvPr>
            <p:ph type="title"/>
          </p:nvPr>
        </p:nvSpPr>
        <p:spPr>
          <a:xfrm>
            <a:off x="722313" y="1628801"/>
            <a:ext cx="7772400" cy="3456383"/>
          </a:xfrm>
        </p:spPr>
        <p:txBody>
          <a:bodyPr>
            <a:normAutofit fontScale="90000"/>
          </a:bodyPr>
          <a:lstStyle/>
          <a:p>
            <a:r>
              <a:rPr lang="en-US" sz="3600" i="1" dirty="0" smtClean="0">
                <a:solidFill>
                  <a:srgbClr val="00B050"/>
                </a:solidFill>
              </a:rPr>
              <a:t>Acknowledgements</a:t>
            </a:r>
            <a:r>
              <a:rPr lang="en-US" sz="2800" i="1" dirty="0" smtClean="0">
                <a:solidFill>
                  <a:srgbClr val="00B050"/>
                </a:solidFill>
              </a:rPr>
              <a:t/>
            </a:r>
            <a:br>
              <a:rPr lang="en-US" sz="2800" i="1" dirty="0" smtClean="0">
                <a:solidFill>
                  <a:srgbClr val="00B050"/>
                </a:solidFill>
              </a:rPr>
            </a:b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5145878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Aims of the module</a:t>
            </a:r>
            <a:endParaRPr lang="en-US" b="1" dirty="0">
              <a:solidFill>
                <a:srgbClr val="00B050"/>
              </a:solidFill>
            </a:endParaRPr>
          </a:p>
        </p:txBody>
      </p:sp>
      <p:sp>
        <p:nvSpPr>
          <p:cNvPr id="3" name="Content Placeholder 2"/>
          <p:cNvSpPr>
            <a:spLocks noGrp="1"/>
          </p:cNvSpPr>
          <p:nvPr>
            <p:ph idx="1"/>
          </p:nvPr>
        </p:nvSpPr>
        <p:spPr>
          <a:xfrm>
            <a:off x="467544" y="1628800"/>
            <a:ext cx="8219256" cy="4896544"/>
          </a:xfrm>
        </p:spPr>
        <p:txBody>
          <a:bodyPr>
            <a:normAutofit fontScale="62500" lnSpcReduction="20000"/>
          </a:bodyPr>
          <a:lstStyle/>
          <a:p>
            <a:pPr lvl="0"/>
            <a:r>
              <a:rPr lang="en-US" dirty="0">
                <a:latin typeface="+mj-lt"/>
              </a:rPr>
              <a:t>Increase awareness of the key roles of expression and representation of ideas in inquiry-based approaches to </a:t>
            </a:r>
            <a:r>
              <a:rPr lang="en-US" dirty="0" smtClean="0">
                <a:latin typeface="+mj-lt"/>
              </a:rPr>
              <a:t>learning.</a:t>
            </a:r>
            <a:endParaRPr lang="en-GB" dirty="0">
              <a:latin typeface="+mj-lt"/>
            </a:endParaRPr>
          </a:p>
          <a:p>
            <a:pPr lvl="0"/>
            <a:r>
              <a:rPr lang="en-US" dirty="0">
                <a:latin typeface="+mj-lt"/>
              </a:rPr>
              <a:t>Highlight the need for practitioners to introduce and value varied modes of expression and representation in fostering children’s articulation and reflection on their developing ideas and </a:t>
            </a:r>
            <a:r>
              <a:rPr lang="en-US" dirty="0" smtClean="0">
                <a:latin typeface="+mj-lt"/>
              </a:rPr>
              <a:t>strategies.</a:t>
            </a:r>
            <a:endParaRPr lang="en-GB" dirty="0">
              <a:latin typeface="+mj-lt"/>
            </a:endParaRPr>
          </a:p>
          <a:p>
            <a:pPr lvl="0"/>
            <a:r>
              <a:rPr lang="en-US" dirty="0">
                <a:latin typeface="+mj-lt"/>
              </a:rPr>
              <a:t>Enhance recognition of the importance of children’s expression and representation of ideas as starting points for questioning, discussion and further </a:t>
            </a:r>
            <a:r>
              <a:rPr lang="en-US" dirty="0" smtClean="0">
                <a:latin typeface="+mj-lt"/>
              </a:rPr>
              <a:t>investigation.</a:t>
            </a:r>
            <a:endParaRPr lang="en-GB" dirty="0">
              <a:latin typeface="+mj-lt"/>
            </a:endParaRPr>
          </a:p>
          <a:p>
            <a:pPr lvl="0"/>
            <a:r>
              <a:rPr lang="en-US" dirty="0">
                <a:latin typeface="+mj-lt"/>
              </a:rPr>
              <a:t>Illustrate ways in which children’s expression and representation in varied ways can provide the basis for assessment (both by children and teachers) to inform future planning.</a:t>
            </a:r>
            <a:endParaRPr lang="en-GB" dirty="0">
              <a:latin typeface="+mj-lt"/>
            </a:endParaRPr>
          </a:p>
          <a:p>
            <a:pPr lvl="0"/>
            <a:r>
              <a:rPr lang="en-US" dirty="0">
                <a:latin typeface="+mj-lt"/>
              </a:rPr>
              <a:t>Consider ways in which the teacher provide varied opportunities to share and represent their ideas at different phases in an investigation and encourage a classroom climate in which children are willing to offer and reflect on </a:t>
            </a:r>
            <a:r>
              <a:rPr lang="en-US" dirty="0" smtClean="0">
                <a:latin typeface="+mj-lt"/>
              </a:rPr>
              <a:t>ideas.</a:t>
            </a:r>
            <a:endParaRPr lang="en-GB" dirty="0">
              <a:latin typeface="+mj-lt"/>
            </a:endParaRPr>
          </a:p>
          <a:p>
            <a:r>
              <a:rPr lang="en-US" dirty="0">
                <a:latin typeface="+mj-lt"/>
              </a:rPr>
              <a:t>Highlight ways in which sharing and discussion of ideas can foster </a:t>
            </a:r>
            <a:r>
              <a:rPr lang="en-US" dirty="0" smtClean="0">
                <a:latin typeface="+mj-lt"/>
              </a:rPr>
              <a:t>creative </a:t>
            </a:r>
            <a:r>
              <a:rPr lang="en-US" dirty="0">
                <a:latin typeface="+mj-lt"/>
              </a:rPr>
              <a:t>dispositions in science</a:t>
            </a:r>
            <a:r>
              <a:rPr lang="en-GB" dirty="0">
                <a:latin typeface="+mj-lt"/>
              </a:rPr>
              <a:t> </a:t>
            </a:r>
            <a:r>
              <a:rPr lang="en-GB" dirty="0" smtClean="0">
                <a:latin typeface="+mj-lt"/>
              </a:rPr>
              <a:t>.</a:t>
            </a:r>
            <a:endParaRPr lang="en-US" dirty="0">
              <a:latin typeface="+mj-lt"/>
            </a:endParaRPr>
          </a:p>
        </p:txBody>
      </p:sp>
    </p:spTree>
    <p:extLst>
      <p:ext uri="{BB962C8B-B14F-4D97-AF65-F5344CB8AC3E}">
        <p14:creationId xmlns:p14="http://schemas.microsoft.com/office/powerpoint/2010/main" val="76409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smtClean="0">
                <a:solidFill>
                  <a:srgbClr val="00B050"/>
                </a:solidFill>
              </a:rPr>
              <a:t>Links to Content Design Principles and Outcomes</a:t>
            </a:r>
            <a:endParaRPr lang="nl-BE" sz="3600" b="1" dirty="0">
              <a:solidFill>
                <a:srgbClr val="00B050"/>
              </a:solidFill>
            </a:endParaRPr>
          </a:p>
        </p:txBody>
      </p:sp>
      <p:sp>
        <p:nvSpPr>
          <p:cNvPr id="3" name="Tijdelijke aanduiding voor inhoud 2"/>
          <p:cNvSpPr>
            <a:spLocks noGrp="1"/>
          </p:cNvSpPr>
          <p:nvPr>
            <p:ph idx="1"/>
          </p:nvPr>
        </p:nvSpPr>
        <p:spPr>
          <a:xfrm>
            <a:off x="539552" y="1628800"/>
            <a:ext cx="8219256" cy="4536504"/>
          </a:xfrm>
        </p:spPr>
        <p:txBody>
          <a:bodyPr>
            <a:normAutofit fontScale="70000" lnSpcReduction="20000"/>
          </a:bodyPr>
          <a:lstStyle/>
          <a:p>
            <a:pPr marL="0" indent="0">
              <a:lnSpc>
                <a:spcPct val="120000"/>
              </a:lnSpc>
              <a:buNone/>
            </a:pPr>
            <a:r>
              <a:rPr lang="en-US" sz="2800" dirty="0">
                <a:latin typeface="+mj-lt"/>
              </a:rPr>
              <a:t>9. Teacher education should enable teachers </a:t>
            </a:r>
            <a:r>
              <a:rPr lang="en-US" sz="2800" b="1" dirty="0">
                <a:latin typeface="+mj-lt"/>
              </a:rPr>
              <a:t>to make best use of and assess the various modes of expression and representation</a:t>
            </a:r>
            <a:r>
              <a:rPr lang="en-US" sz="2800" dirty="0">
                <a:latin typeface="+mj-lt"/>
              </a:rPr>
              <a:t> of science </a:t>
            </a:r>
            <a:r>
              <a:rPr lang="en-US" sz="2800" dirty="0" smtClean="0">
                <a:latin typeface="+mj-lt"/>
              </a:rPr>
              <a:t>learning </a:t>
            </a:r>
            <a:r>
              <a:rPr lang="en-US" sz="2800" dirty="0">
                <a:latin typeface="+mj-lt"/>
              </a:rPr>
              <a:t>to support inquiry and the development of creativity</a:t>
            </a:r>
            <a:r>
              <a:rPr lang="en-US" sz="2800" dirty="0" smtClean="0">
                <a:latin typeface="+mj-lt"/>
              </a:rPr>
              <a:t>.</a:t>
            </a:r>
            <a:endParaRPr lang="en-GB" sz="2800" b="1" dirty="0">
              <a:latin typeface="+mj-lt"/>
            </a:endParaRPr>
          </a:p>
          <a:p>
            <a:pPr marL="400050" lvl="1" indent="0">
              <a:lnSpc>
                <a:spcPct val="120000"/>
              </a:lnSpc>
              <a:buNone/>
            </a:pPr>
            <a:r>
              <a:rPr lang="en-US" sz="2400" dirty="0">
                <a:latin typeface="+mj-lt"/>
              </a:rPr>
              <a:t>9.1 Teachers should be able to </a:t>
            </a:r>
            <a:r>
              <a:rPr lang="en-US" sz="2400" b="1" dirty="0">
                <a:solidFill>
                  <a:srgbClr val="008000"/>
                </a:solidFill>
                <a:latin typeface="+mj-lt"/>
              </a:rPr>
              <a:t>recognize and value children’s various forms of expression and representation </a:t>
            </a:r>
            <a:r>
              <a:rPr lang="en-US" sz="2400" dirty="0">
                <a:latin typeface="+mj-lt"/>
              </a:rPr>
              <a:t>of their ideas and learning in science and mathematics.</a:t>
            </a:r>
            <a:endParaRPr lang="en-GB" sz="2400" dirty="0">
              <a:latin typeface="+mj-lt"/>
            </a:endParaRPr>
          </a:p>
          <a:p>
            <a:pPr marL="400050" lvl="1" indent="0">
              <a:lnSpc>
                <a:spcPct val="120000"/>
              </a:lnSpc>
              <a:buNone/>
            </a:pPr>
            <a:r>
              <a:rPr lang="en-US" sz="2400" dirty="0">
                <a:latin typeface="+mj-lt"/>
              </a:rPr>
              <a:t>9.2 Teachers should be able to </a:t>
            </a:r>
            <a:r>
              <a:rPr lang="en-US" sz="2400" b="1" dirty="0">
                <a:solidFill>
                  <a:srgbClr val="008000"/>
                </a:solidFill>
                <a:latin typeface="+mj-lt"/>
              </a:rPr>
              <a:t>make best use of children’s preferred forms of expression and representatio</a:t>
            </a:r>
            <a:r>
              <a:rPr lang="en-US" sz="2400" dirty="0">
                <a:latin typeface="+mj-lt"/>
              </a:rPr>
              <a:t>n of their science and mathematics ideas to support inquiry and their creativity development.</a:t>
            </a:r>
            <a:endParaRPr lang="en-GB" sz="2400" dirty="0">
              <a:latin typeface="+mj-lt"/>
            </a:endParaRPr>
          </a:p>
          <a:p>
            <a:pPr marL="400050" lvl="1" indent="0">
              <a:lnSpc>
                <a:spcPct val="120000"/>
              </a:lnSpc>
              <a:buNone/>
            </a:pPr>
            <a:r>
              <a:rPr lang="en-US" sz="2400" dirty="0">
                <a:latin typeface="+mj-lt"/>
              </a:rPr>
              <a:t>9.3 Teachers should be able </a:t>
            </a:r>
            <a:r>
              <a:rPr lang="en-US" sz="2400" b="1" dirty="0">
                <a:solidFill>
                  <a:srgbClr val="008000"/>
                </a:solidFill>
                <a:latin typeface="+mj-lt"/>
              </a:rPr>
              <a:t>to select and use different approaches for and forms of recording children’s ideas and learning </a:t>
            </a:r>
            <a:r>
              <a:rPr lang="en-US" sz="2400" dirty="0">
                <a:latin typeface="+mj-lt"/>
              </a:rPr>
              <a:t>in science and mathematics at different stages of the learning process and for various purposes, including </a:t>
            </a:r>
            <a:r>
              <a:rPr lang="en-US" sz="2400" b="1" dirty="0">
                <a:solidFill>
                  <a:srgbClr val="008000"/>
                </a:solidFill>
                <a:latin typeface="+mj-lt"/>
              </a:rPr>
              <a:t>to support children’s reflection and reasoning processes.</a:t>
            </a:r>
            <a:endParaRPr lang="en-GB" sz="2400" b="1" dirty="0">
              <a:solidFill>
                <a:srgbClr val="008000"/>
              </a:solidFill>
              <a:latin typeface="+mj-lt"/>
            </a:endParaRPr>
          </a:p>
          <a:p>
            <a:pPr marL="400050" lvl="1" indent="0">
              <a:lnSpc>
                <a:spcPct val="120000"/>
              </a:lnSpc>
              <a:buNone/>
            </a:pPr>
            <a:r>
              <a:rPr lang="en-US" sz="2400" dirty="0">
                <a:latin typeface="+mj-lt"/>
              </a:rPr>
              <a:t>9.4 Teachers should be able to use the </a:t>
            </a:r>
            <a:r>
              <a:rPr lang="en-US" sz="2400" b="1" dirty="0">
                <a:solidFill>
                  <a:srgbClr val="008000"/>
                </a:solidFill>
                <a:latin typeface="+mj-lt"/>
              </a:rPr>
              <a:t>various modes of children’s expression and representation</a:t>
            </a:r>
            <a:r>
              <a:rPr lang="en-US" sz="2400" dirty="0">
                <a:latin typeface="+mj-lt"/>
              </a:rPr>
              <a:t> of science and mathematics ideas (e.g. pictures, graphs, gestures, physical activities) </a:t>
            </a:r>
            <a:r>
              <a:rPr lang="en-US" sz="2400" b="1" dirty="0">
                <a:solidFill>
                  <a:srgbClr val="008000"/>
                </a:solidFill>
                <a:latin typeface="+mj-lt"/>
              </a:rPr>
              <a:t>for assessment purposes</a:t>
            </a:r>
            <a:r>
              <a:rPr lang="en-US" sz="2400" dirty="0">
                <a:latin typeface="+mj-lt"/>
              </a:rPr>
              <a:t>.</a:t>
            </a:r>
            <a:endParaRPr lang="en-GB" sz="2400" dirty="0">
              <a:latin typeface="+mj-lt"/>
            </a:endParaRPr>
          </a:p>
          <a:p>
            <a:pPr marL="0" indent="0">
              <a:buClr>
                <a:srgbClr val="00B050"/>
              </a:buClr>
              <a:buNone/>
            </a:pPr>
            <a:endParaRPr lang="nl-BE" dirty="0"/>
          </a:p>
        </p:txBody>
      </p:sp>
    </p:spTree>
    <p:extLst>
      <p:ext uri="{BB962C8B-B14F-4D97-AF65-F5344CB8AC3E}">
        <p14:creationId xmlns:p14="http://schemas.microsoft.com/office/powerpoint/2010/main" val="22363081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600" b="1" dirty="0" smtClean="0">
                <a:solidFill>
                  <a:srgbClr val="00B050"/>
                </a:solidFill>
              </a:rPr>
              <a:t>Rationale for the module</a:t>
            </a:r>
            <a:endParaRPr lang="nl-BE" sz="2200" b="1"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fontScale="85000" lnSpcReduction="10000"/>
          </a:bodyPr>
          <a:lstStyle/>
          <a:p>
            <a:r>
              <a:rPr lang="nl-BE" dirty="0" smtClean="0">
                <a:latin typeface="+mj-lt"/>
              </a:rPr>
              <a:t>Support reflection and reasoning that play key roles in science learning and teaching</a:t>
            </a:r>
          </a:p>
          <a:p>
            <a:r>
              <a:rPr lang="nl-BE" dirty="0" smtClean="0">
                <a:latin typeface="+mj-lt"/>
              </a:rPr>
              <a:t>Central in scientific inquiry processes – observing, comparing, evaluating evidence, explaining</a:t>
            </a:r>
          </a:p>
          <a:p>
            <a:r>
              <a:rPr lang="nl-BE" dirty="0" smtClean="0">
                <a:latin typeface="+mj-lt"/>
              </a:rPr>
              <a:t>Offer opportunities for children’s creativity in developing and evaluating their ideas and strategies </a:t>
            </a:r>
          </a:p>
          <a:p>
            <a:r>
              <a:rPr lang="nl-BE" dirty="0" smtClean="0">
                <a:latin typeface="+mj-lt"/>
              </a:rPr>
              <a:t>Provide a context for peer and self assessment</a:t>
            </a:r>
          </a:p>
          <a:p>
            <a:pPr marL="0" indent="0">
              <a:buNone/>
            </a:pPr>
            <a:r>
              <a:rPr lang="nl-BE" dirty="0" smtClean="0">
                <a:latin typeface="+mj-lt"/>
              </a:rPr>
              <a:t>To do justice to their capabilities - children need opportunities to represent their ideas in different ways</a:t>
            </a:r>
          </a:p>
          <a:p>
            <a:endParaRPr lang="nl-BE" dirty="0" smtClean="0">
              <a:latin typeface="+mj-lt"/>
            </a:endParaRPr>
          </a:p>
          <a:p>
            <a:pPr marL="0" indent="0">
              <a:buNone/>
            </a:pPr>
            <a:endParaRPr lang="nl-BE" dirty="0" smtClean="0"/>
          </a:p>
          <a:p>
            <a:endParaRPr lang="nl-BE" dirty="0"/>
          </a:p>
        </p:txBody>
      </p:sp>
    </p:spTree>
    <p:extLst>
      <p:ext uri="{BB962C8B-B14F-4D97-AF65-F5344CB8AC3E}">
        <p14:creationId xmlns:p14="http://schemas.microsoft.com/office/powerpoint/2010/main" val="42529701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B050"/>
                </a:solidFill>
              </a:rPr>
              <a:t>Creativity in early science</a:t>
            </a:r>
            <a:endParaRPr lang="en-US" sz="4000" b="1" dirty="0">
              <a:solidFill>
                <a:srgbClr val="00B050"/>
              </a:solidFill>
            </a:endParaRPr>
          </a:p>
        </p:txBody>
      </p:sp>
      <p:pic>
        <p:nvPicPr>
          <p:cNvPr id="4" name="Content Placeholder 3" descr="combine2.jpg"/>
          <p:cNvPicPr>
            <a:picLocks noGrp="1" noChangeAspect="1"/>
          </p:cNvPicPr>
          <p:nvPr>
            <p:ph idx="1"/>
          </p:nvPr>
        </p:nvPicPr>
        <p:blipFill>
          <a:blip r:embed="rId3">
            <a:extLst>
              <a:ext uri="{28A0092B-C50C-407E-A947-70E740481C1C}">
                <a14:useLocalDpi xmlns:a14="http://schemas.microsoft.com/office/drawing/2010/main" val="0"/>
              </a:ext>
            </a:extLst>
          </a:blip>
          <a:srcRect l="369" r="369"/>
          <a:stretch>
            <a:fillRect/>
          </a:stretch>
        </p:blipFill>
        <p:spPr>
          <a:prstGeom prst="rect">
            <a:avLst/>
          </a:prstGeom>
        </p:spPr>
      </p:pic>
      <p:sp>
        <p:nvSpPr>
          <p:cNvPr id="5" name="TextBox 4"/>
          <p:cNvSpPr txBox="1"/>
          <p:nvPr/>
        </p:nvSpPr>
        <p:spPr>
          <a:xfrm>
            <a:off x="467544" y="5517232"/>
            <a:ext cx="8136904" cy="369332"/>
          </a:xfrm>
          <a:prstGeom prst="rect">
            <a:avLst/>
          </a:prstGeom>
          <a:noFill/>
        </p:spPr>
        <p:txBody>
          <a:bodyPr wrap="square" rtlCol="0">
            <a:spAutoFit/>
          </a:bodyPr>
          <a:lstStyle/>
          <a:p>
            <a:pPr algn="ctr"/>
            <a:r>
              <a:rPr lang="nl-BE" dirty="0"/>
              <a:t>Creative Little </a:t>
            </a:r>
            <a:r>
              <a:rPr lang="nl-BE" dirty="0" smtClean="0"/>
              <a:t>Scientists</a:t>
            </a:r>
            <a:r>
              <a:rPr lang="nl-BE" dirty="0"/>
              <a:t> </a:t>
            </a:r>
            <a:r>
              <a:rPr lang="nl-BE" dirty="0" smtClean="0"/>
              <a:t>(2014)</a:t>
            </a:r>
            <a:endParaRPr lang="nl-BE" dirty="0"/>
          </a:p>
        </p:txBody>
      </p:sp>
    </p:spTree>
    <p:extLst>
      <p:ext uri="{BB962C8B-B14F-4D97-AF65-F5344CB8AC3E}">
        <p14:creationId xmlns:p14="http://schemas.microsoft.com/office/powerpoint/2010/main" val="23894638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274638"/>
            <a:ext cx="5194920" cy="1426170"/>
          </a:xfrm>
        </p:spPr>
        <p:txBody>
          <a:bodyPr>
            <a:noAutofit/>
          </a:bodyPr>
          <a:lstStyle/>
          <a:p>
            <a:r>
              <a:rPr lang="en-US" sz="3200" b="1" dirty="0" smtClean="0">
                <a:solidFill>
                  <a:srgbClr val="00B050"/>
                </a:solidFill>
              </a:rPr>
              <a:t>Synergies between creative and inquiry based approaches to learning</a:t>
            </a:r>
            <a:endParaRPr lang="en-US" sz="3200" b="1" dirty="0">
              <a:solidFill>
                <a:srgbClr val="00B050"/>
              </a:solidFill>
            </a:endParaRPr>
          </a:p>
        </p:txBody>
      </p:sp>
      <p:sp>
        <p:nvSpPr>
          <p:cNvPr id="3" name="Content Placeholder 2"/>
          <p:cNvSpPr>
            <a:spLocks noGrp="1"/>
          </p:cNvSpPr>
          <p:nvPr>
            <p:ph idx="1"/>
          </p:nvPr>
        </p:nvSpPr>
        <p:spPr/>
        <p:txBody>
          <a:bodyPr>
            <a:normAutofit/>
          </a:bodyPr>
          <a:lstStyle/>
          <a:p>
            <a:r>
              <a:rPr lang="nl-BE" sz="2600" dirty="0">
                <a:latin typeface="+mj-lt"/>
              </a:rPr>
              <a:t>Play and exploration</a:t>
            </a:r>
          </a:p>
          <a:p>
            <a:r>
              <a:rPr lang="nl-BE" sz="2600" dirty="0">
                <a:latin typeface="+mj-lt"/>
              </a:rPr>
              <a:t>Motivation and affect</a:t>
            </a:r>
          </a:p>
          <a:p>
            <a:r>
              <a:rPr lang="nl-BE" sz="2600" dirty="0">
                <a:latin typeface="+mj-lt"/>
              </a:rPr>
              <a:t>Dialogue and collaboration</a:t>
            </a:r>
          </a:p>
          <a:p>
            <a:r>
              <a:rPr lang="nl-BE" sz="2600" dirty="0">
                <a:latin typeface="+mj-lt"/>
              </a:rPr>
              <a:t>Problem solving and agency</a:t>
            </a:r>
          </a:p>
          <a:p>
            <a:r>
              <a:rPr lang="nl-BE" sz="2600" dirty="0">
                <a:latin typeface="+mj-lt"/>
              </a:rPr>
              <a:t>Questioning and curiosity</a:t>
            </a:r>
          </a:p>
          <a:p>
            <a:r>
              <a:rPr lang="nl-BE" sz="2600" dirty="0">
                <a:solidFill>
                  <a:srgbClr val="FF0000"/>
                </a:solidFill>
                <a:latin typeface="+mj-lt"/>
              </a:rPr>
              <a:t>Reflection and reasoning</a:t>
            </a:r>
          </a:p>
          <a:p>
            <a:r>
              <a:rPr lang="nl-BE" sz="2600" dirty="0">
                <a:latin typeface="+mj-lt"/>
              </a:rPr>
              <a:t>Teacher scaffolding and involvement</a:t>
            </a:r>
          </a:p>
          <a:p>
            <a:r>
              <a:rPr lang="nl-BE" sz="2600" dirty="0">
                <a:latin typeface="+mj-lt"/>
              </a:rPr>
              <a:t>Assessment for learning</a:t>
            </a:r>
          </a:p>
          <a:p>
            <a:endParaRPr lang="en-US" dirty="0"/>
          </a:p>
        </p:txBody>
      </p:sp>
    </p:spTree>
    <p:extLst>
      <p:ext uri="{BB962C8B-B14F-4D97-AF65-F5344CB8AC3E}">
        <p14:creationId xmlns:p14="http://schemas.microsoft.com/office/powerpoint/2010/main" val="6610983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13317" b="13317"/>
          <a:stretch>
            <a:fillRect/>
          </a:stretch>
        </p:blipFill>
        <p:spPr>
          <a:xfrm>
            <a:off x="441712" y="260648"/>
            <a:ext cx="4505680" cy="2485924"/>
          </a:xfrm>
        </p:spPr>
      </p:pic>
      <p:pic>
        <p:nvPicPr>
          <p:cNvPr id="6" name="Picture 5"/>
          <p:cNvPicPr>
            <a:picLocks noChangeAspect="1"/>
          </p:cNvPicPr>
          <p:nvPr/>
        </p:nvPicPr>
        <p:blipFill>
          <a:blip r:embed="rId4"/>
          <a:stretch>
            <a:fillRect/>
          </a:stretch>
        </p:blipFill>
        <p:spPr>
          <a:xfrm>
            <a:off x="3165960" y="4016121"/>
            <a:ext cx="3594967" cy="2696225"/>
          </a:xfrm>
          <a:prstGeom prst="rect">
            <a:avLst/>
          </a:prstGeom>
        </p:spPr>
      </p:pic>
      <p:pic>
        <p:nvPicPr>
          <p:cNvPr id="8" name="Picture 7"/>
          <p:cNvPicPr>
            <a:picLocks noChangeAspect="1"/>
          </p:cNvPicPr>
          <p:nvPr/>
        </p:nvPicPr>
        <p:blipFill>
          <a:blip r:embed="rId5"/>
          <a:stretch>
            <a:fillRect/>
          </a:stretch>
        </p:blipFill>
        <p:spPr>
          <a:xfrm>
            <a:off x="467544" y="3115545"/>
            <a:ext cx="2697601" cy="3596801"/>
          </a:xfrm>
          <a:prstGeom prst="rect">
            <a:avLst/>
          </a:prstGeom>
        </p:spPr>
      </p:pic>
      <p:pic>
        <p:nvPicPr>
          <p:cNvPr id="9" name="Picture 8"/>
          <p:cNvPicPr>
            <a:picLocks noChangeAspect="1"/>
          </p:cNvPicPr>
          <p:nvPr/>
        </p:nvPicPr>
        <p:blipFill>
          <a:blip r:embed="rId6"/>
          <a:stretch>
            <a:fillRect/>
          </a:stretch>
        </p:blipFill>
        <p:spPr>
          <a:xfrm>
            <a:off x="5018479" y="260648"/>
            <a:ext cx="3843069" cy="2882302"/>
          </a:xfrm>
          <a:prstGeom prst="rect">
            <a:avLst/>
          </a:prstGeom>
        </p:spPr>
      </p:pic>
      <p:pic>
        <p:nvPicPr>
          <p:cNvPr id="10" name="Picture 9"/>
          <p:cNvPicPr>
            <a:picLocks noChangeAspect="1"/>
          </p:cNvPicPr>
          <p:nvPr/>
        </p:nvPicPr>
        <p:blipFill>
          <a:blip r:embed="rId7"/>
          <a:stretch>
            <a:fillRect/>
          </a:stretch>
        </p:blipFill>
        <p:spPr>
          <a:xfrm>
            <a:off x="6415446" y="3415701"/>
            <a:ext cx="2472483" cy="3296645"/>
          </a:xfrm>
          <a:prstGeom prst="rect">
            <a:avLst/>
          </a:prstGeom>
        </p:spPr>
      </p:pic>
      <p:sp>
        <p:nvSpPr>
          <p:cNvPr id="13" name="Oval 12"/>
          <p:cNvSpPr/>
          <p:nvPr/>
        </p:nvSpPr>
        <p:spPr>
          <a:xfrm>
            <a:off x="3203848" y="2564904"/>
            <a:ext cx="3094966" cy="17477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mj-lt"/>
              </a:rPr>
              <a:t>Motivating contexts</a:t>
            </a:r>
          </a:p>
          <a:p>
            <a:pPr algn="ctr"/>
            <a:r>
              <a:rPr lang="en-US" dirty="0">
                <a:latin typeface="+mj-lt"/>
              </a:rPr>
              <a:t>f</a:t>
            </a:r>
            <a:r>
              <a:rPr lang="en-US" dirty="0" smtClean="0">
                <a:latin typeface="+mj-lt"/>
              </a:rPr>
              <a:t>ostering children’s play and exploration</a:t>
            </a:r>
            <a:endParaRPr lang="en-US" dirty="0">
              <a:latin typeface="+mj-lt"/>
            </a:endParaRPr>
          </a:p>
        </p:txBody>
      </p:sp>
    </p:spTree>
    <p:extLst>
      <p:ext uri="{BB962C8B-B14F-4D97-AF65-F5344CB8AC3E}">
        <p14:creationId xmlns:p14="http://schemas.microsoft.com/office/powerpoint/2010/main" val="1773057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020257.jpg"/>
          <p:cNvPicPr>
            <a:picLocks noChangeAspect="1"/>
          </p:cNvPicPr>
          <p:nvPr/>
        </p:nvPicPr>
        <p:blipFill>
          <a:blip r:embed="rId3"/>
          <a:stretch>
            <a:fillRect/>
          </a:stretch>
        </p:blipFill>
        <p:spPr>
          <a:xfrm>
            <a:off x="6084168" y="332656"/>
            <a:ext cx="2160240" cy="3024336"/>
          </a:xfrm>
          <a:prstGeom prst="rect">
            <a:avLst/>
          </a:prstGeom>
        </p:spPr>
      </p:pic>
      <p:pic>
        <p:nvPicPr>
          <p:cNvPr id="6" name="Picture 5" descr="DSCN0574.JPG"/>
          <p:cNvPicPr>
            <a:picLocks noChangeAspect="1"/>
          </p:cNvPicPr>
          <p:nvPr/>
        </p:nvPicPr>
        <p:blipFill>
          <a:blip r:embed="rId4"/>
          <a:stretch>
            <a:fillRect/>
          </a:stretch>
        </p:blipFill>
        <p:spPr>
          <a:xfrm>
            <a:off x="5076056" y="3573016"/>
            <a:ext cx="3165095" cy="2373821"/>
          </a:xfrm>
          <a:prstGeom prst="rect">
            <a:avLst/>
          </a:prstGeom>
        </p:spPr>
      </p:pic>
      <p:pic>
        <p:nvPicPr>
          <p:cNvPr id="8" name="Grafik 6" descr="G:\NarrativesStand1503\D1Bea_Pre\D1Bea_Pre_Bricks\D1Bea_Pre_Image_TowerOfPisa_130213_Bricks.jpg"/>
          <p:cNvPicPr>
            <a:picLocks/>
          </p:cNvPicPr>
          <p:nvPr/>
        </p:nvPicPr>
        <p:blipFill>
          <a:blip r:embed="rId5" cstate="print">
            <a:extLst>
              <a:ext uri="{28A0092B-C50C-407E-A947-70E740481C1C}">
                <a14:useLocalDpi xmlns:a14="http://schemas.microsoft.com/office/drawing/2010/main" val="0"/>
              </a:ext>
            </a:extLst>
          </a:blip>
          <a:srcRect t="31617" b="31617"/>
          <a:stretch>
            <a:fillRect/>
          </a:stretch>
        </p:blipFill>
        <p:spPr bwMode="auto">
          <a:xfrm>
            <a:off x="1331640" y="3573016"/>
            <a:ext cx="3312368" cy="2376264"/>
          </a:xfrm>
          <a:prstGeom prst="rect">
            <a:avLst/>
          </a:prstGeom>
          <a:noFill/>
          <a:ln>
            <a:noFill/>
          </a:ln>
        </p:spPr>
      </p:pic>
      <p:pic>
        <p:nvPicPr>
          <p:cNvPr id="9" name="Picture 8" descr="63.jpg"/>
          <p:cNvPicPr>
            <a:picLocks noChangeAspect="1"/>
          </p:cNvPicPr>
          <p:nvPr/>
        </p:nvPicPr>
        <p:blipFill>
          <a:blip r:embed="rId6"/>
          <a:stretch>
            <a:fillRect/>
          </a:stretch>
        </p:blipFill>
        <p:spPr>
          <a:xfrm>
            <a:off x="2843808" y="1196752"/>
            <a:ext cx="2856317" cy="2142238"/>
          </a:xfrm>
          <a:prstGeom prst="rect">
            <a:avLst/>
          </a:prstGeom>
        </p:spPr>
      </p:pic>
      <p:sp>
        <p:nvSpPr>
          <p:cNvPr id="10" name="Oval 9"/>
          <p:cNvSpPr/>
          <p:nvPr/>
        </p:nvSpPr>
        <p:spPr>
          <a:xfrm>
            <a:off x="395536" y="1844824"/>
            <a:ext cx="2304256" cy="15624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mj-lt"/>
              </a:rPr>
              <a:t>Opportunities for  working as individuals  and in groups</a:t>
            </a:r>
            <a:endParaRPr lang="en-US" dirty="0">
              <a:latin typeface="+mj-lt"/>
            </a:endParaRPr>
          </a:p>
        </p:txBody>
      </p:sp>
    </p:spTree>
    <p:extLst>
      <p:ext uri="{BB962C8B-B14F-4D97-AF65-F5344CB8AC3E}">
        <p14:creationId xmlns:p14="http://schemas.microsoft.com/office/powerpoint/2010/main" val="36291157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2196</TotalTime>
  <Words>2778</Words>
  <Application>Microsoft Macintosh PowerPoint</Application>
  <PresentationFormat>On-screen Show (4:3)</PresentationFormat>
  <Paragraphs>254</Paragraphs>
  <Slides>28</Slides>
  <Notes>25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1_Custom Design</vt:lpstr>
      <vt:lpstr>Theme1</vt:lpstr>
      <vt:lpstr>Acrobat Document</vt:lpstr>
      <vt:lpstr>PowerPoint Presentation</vt:lpstr>
      <vt:lpstr>Introduction to the CEYS project (use dependent on context)</vt:lpstr>
      <vt:lpstr>Aims of the module</vt:lpstr>
      <vt:lpstr>Links to Content Design Principles and Outcomes</vt:lpstr>
      <vt:lpstr>Rationale for the module</vt:lpstr>
      <vt:lpstr>Creativity in early science</vt:lpstr>
      <vt:lpstr>Synergies between creative and inquiry based approaches to learning</vt:lpstr>
      <vt:lpstr>PowerPoint Presentation</vt:lpstr>
      <vt:lpstr>PowerPoint Presentation</vt:lpstr>
      <vt:lpstr>PowerPoint Presentation</vt:lpstr>
      <vt:lpstr>PowerPoint Presentation</vt:lpstr>
      <vt:lpstr>Module outline</vt:lpstr>
      <vt:lpstr>How do you encourage children to express and represent their ideas?</vt:lpstr>
      <vt:lpstr>Role of expression and recording in scientific inquiry</vt:lpstr>
      <vt:lpstr>Features of scientific inquiry involved in your activity.</vt:lpstr>
      <vt:lpstr> Essential features of classroom inquiry  and their variations  (Barrow, 2010, p. 3) </vt:lpstr>
      <vt:lpstr>Discussion of classroom examples</vt:lpstr>
      <vt:lpstr>Building blocks: Children age 5 Building the Tower of Pisa</vt:lpstr>
      <vt:lpstr>Sun distance: Children age 5 </vt:lpstr>
      <vt:lpstr>Sound: Children ages 7-9 Exploring ways to make sounds</vt:lpstr>
      <vt:lpstr>Egg Carrier: Children ages 6-7 Design and make an egg carrier</vt:lpstr>
      <vt:lpstr>How might such approaches foster creativity in learning?</vt:lpstr>
      <vt:lpstr>PowerPoint Presentation</vt:lpstr>
      <vt:lpstr>Implications for planning Vulnerable spider web  Van den Akker (2007 p39) </vt:lpstr>
      <vt:lpstr>Reflections</vt:lpstr>
      <vt:lpstr>Further information</vt:lpstr>
      <vt:lpstr>PowerPoint Presentation</vt:lpstr>
      <vt:lpstr>Acknowledgements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Esme Glauert</cp:lastModifiedBy>
  <cp:revision>136</cp:revision>
  <cp:lastPrinted>2016-06-13T20:04:04Z</cp:lastPrinted>
  <dcterms:created xsi:type="dcterms:W3CDTF">2014-03-19T22:20:04Z</dcterms:created>
  <dcterms:modified xsi:type="dcterms:W3CDTF">2017-10-20T16:33:48Z</dcterms:modified>
</cp:coreProperties>
</file>