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handoutMasterIdLst>
    <p:handoutMasterId r:id="rId33"/>
  </p:handoutMasterIdLst>
  <p:sldIdLst>
    <p:sldId id="375" r:id="rId4"/>
    <p:sldId id="378" r:id="rId5"/>
    <p:sldId id="372" r:id="rId6"/>
    <p:sldId id="337" r:id="rId7"/>
    <p:sldId id="335" r:id="rId8"/>
    <p:sldId id="379" r:id="rId9"/>
    <p:sldId id="380" r:id="rId10"/>
    <p:sldId id="367" r:id="rId11"/>
    <p:sldId id="363" r:id="rId12"/>
    <p:sldId id="366" r:id="rId13"/>
    <p:sldId id="365" r:id="rId14"/>
    <p:sldId id="340" r:id="rId15"/>
    <p:sldId id="341" r:id="rId16"/>
    <p:sldId id="357" r:id="rId17"/>
    <p:sldId id="358" r:id="rId18"/>
    <p:sldId id="381" r:id="rId19"/>
    <p:sldId id="342" r:id="rId20"/>
    <p:sldId id="354" r:id="rId21"/>
    <p:sldId id="353" r:id="rId22"/>
    <p:sldId id="351" r:id="rId23"/>
    <p:sldId id="359" r:id="rId24"/>
    <p:sldId id="345" r:id="rId25"/>
    <p:sldId id="369" r:id="rId26"/>
    <p:sldId id="371" r:id="rId27"/>
    <p:sldId id="348" r:id="rId28"/>
    <p:sldId id="382" r:id="rId29"/>
    <p:sldId id="383" r:id="rId30"/>
    <p:sldId id="384"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184" autoAdjust="0"/>
  </p:normalViewPr>
  <p:slideViewPr>
    <p:cSldViewPr>
      <p:cViewPr>
        <p:scale>
          <a:sx n="81" d="100"/>
          <a:sy n="81" d="100"/>
        </p:scale>
        <p:origin x="-80" y="-8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61" d="100"/>
          <a:sy n="161" d="100"/>
        </p:scale>
        <p:origin x="-160" y="44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E360E8-87AB-FF40-B3D0-5527B86AE7DD}" type="datetimeFigureOut">
              <a:rPr lang="en-US" smtClean="0"/>
              <a:t>22/10/17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FA781A-4F29-644D-8EB4-E195CBBC0363}" type="slidenum">
              <a:rPr lang="en-US" smtClean="0"/>
              <a:t>‹nr.›</a:t>
            </a:fld>
            <a:endParaRPr lang="en-US"/>
          </a:p>
        </p:txBody>
      </p:sp>
    </p:spTree>
    <p:extLst>
      <p:ext uri="{BB962C8B-B14F-4D97-AF65-F5344CB8AC3E}">
        <p14:creationId xmlns:p14="http://schemas.microsoft.com/office/powerpoint/2010/main" val="213399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3 groups of each</a:t>
            </a:r>
          </a:p>
          <a:p>
            <a:endParaRPr lang="en-US" dirty="0" smtClean="0"/>
          </a:p>
          <a:p>
            <a:r>
              <a:rPr lang="en-US" dirty="0" smtClean="0"/>
              <a:t>Shadows </a:t>
            </a:r>
          </a:p>
          <a:p>
            <a:r>
              <a:rPr lang="en-US" dirty="0" smtClean="0"/>
              <a:t>Shadow</a:t>
            </a:r>
            <a:r>
              <a:rPr lang="en-US" baseline="0" dirty="0" smtClean="0"/>
              <a:t> box with white paper at the back, paper, </a:t>
            </a:r>
            <a:r>
              <a:rPr lang="en-US" baseline="0" dirty="0" err="1" smtClean="0"/>
              <a:t>pritstick</a:t>
            </a:r>
            <a:r>
              <a:rPr lang="en-US" baseline="0" dirty="0" smtClean="0"/>
              <a:t>, scissors, plastic straws, paper of various kinds, range of objects of different materials (transparent, translucent and opaque) and shapes (regular/irregular) – glass, plastic, fabrics, helpful if some include materials of different transparency, torches, ruler, pens and pencils, scissors.</a:t>
            </a:r>
          </a:p>
          <a:p>
            <a:endParaRPr lang="en-US" baseline="0" dirty="0" smtClean="0"/>
          </a:p>
          <a:p>
            <a:r>
              <a:rPr lang="en-US" baseline="0" dirty="0" smtClean="0"/>
              <a:t>Spinners</a:t>
            </a:r>
          </a:p>
          <a:p>
            <a:r>
              <a:rPr lang="en-US" baseline="0" dirty="0" smtClean="0"/>
              <a:t>Card and paper of various thicknesses, paper clips – varied materials and sizes, rules, tape measures, timers and batteries, scissors.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383803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recording sheet and copies of Barrow Chart.</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769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 in groups of </a:t>
            </a:r>
            <a:r>
              <a:rPr lang="en-US" dirty="0" smtClean="0"/>
              <a:t>4/5</a:t>
            </a:r>
            <a:r>
              <a:rPr lang="en-US" baseline="0" dirty="0" smtClean="0"/>
              <a:t> and you will have two examples to work with – to make this practical I suggest you divide further into groups of 2/3 to share the materials.</a:t>
            </a:r>
          </a:p>
          <a:p>
            <a:r>
              <a:rPr lang="en-US" baseline="0" dirty="0" smtClean="0"/>
              <a:t>You have a sheet in front of you that sets out the key questions to be addressed – I suggest you work with one example first – and then half way across the time swap and your colleagues can add their comments. (Between 5-10 minutes each example – will see how you get on)</a:t>
            </a:r>
          </a:p>
          <a:p>
            <a:r>
              <a:rPr lang="en-US" baseline="0" dirty="0" smtClean="0"/>
              <a:t>At the end we will share perspectives.</a:t>
            </a:r>
          </a:p>
          <a:p>
            <a:endParaRPr lang="en-US" baseline="0" dirty="0" smtClean="0"/>
          </a:p>
          <a:p>
            <a:r>
              <a:rPr lang="en-US" baseline="0" dirty="0" smtClean="0"/>
              <a:t>Go briefly through the examples to explain what you have – two different types of materials – in both cases there is some background information – and then some examples of the data – photographs, dialogue.</a:t>
            </a:r>
          </a:p>
          <a:p>
            <a:endParaRPr lang="en-US" baseline="0" dirty="0" smtClean="0"/>
          </a:p>
          <a:p>
            <a:r>
              <a:rPr lang="en-US" baseline="0" dirty="0" smtClean="0"/>
              <a:t>Selected episodes </a:t>
            </a:r>
            <a:r>
              <a:rPr lang="en-US" dirty="0" smtClean="0"/>
              <a:t>GE Building Blocks, PT Sun Distance</a:t>
            </a:r>
            <a:r>
              <a:rPr lang="en-US" baseline="0" dirty="0" smtClean="0"/>
              <a:t> </a:t>
            </a:r>
          </a:p>
          <a:p>
            <a:r>
              <a:rPr lang="en-US" baseline="0" dirty="0" smtClean="0"/>
              <a:t>Templates UK EN Egg Carrier UK EN Sound</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2513287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in their classroom, they had a conversation with questions and hypotheses about the Sun’s size, the Earth’s size and the distance between them. Through dialogue between the teacher and the children, they gathered many facts about the Sun and its importance for life.</a:t>
            </a:r>
          </a:p>
          <a:p>
            <a:r>
              <a:rPr lang="en-US" sz="1200" b="0" i="0" u="none" strike="noStrike" kern="1200" baseline="0" dirty="0" smtClean="0">
                <a:solidFill>
                  <a:schemeClr val="tx1"/>
                </a:solidFill>
                <a:latin typeface="+mn-lt"/>
                <a:ea typeface="+mn-ea"/>
                <a:cs typeface="+mn-cs"/>
              </a:rPr>
              <a:t>Then using a ball and a little piece of </a:t>
            </a:r>
            <a:r>
              <a:rPr lang="en-US" sz="1200" b="0" i="0" u="none" strike="noStrike" kern="1200" baseline="0" dirty="0" err="1" smtClean="0">
                <a:solidFill>
                  <a:schemeClr val="tx1"/>
                </a:solidFill>
                <a:latin typeface="+mn-lt"/>
                <a:ea typeface="+mn-ea"/>
                <a:cs typeface="+mn-cs"/>
              </a:rPr>
              <a:t>plasticine</a:t>
            </a:r>
            <a:r>
              <a:rPr lang="en-US" sz="1200" b="0" i="0" u="none" strike="noStrike" kern="1200" baseline="0" dirty="0" smtClean="0">
                <a:solidFill>
                  <a:schemeClr val="tx1"/>
                </a:solidFill>
                <a:latin typeface="+mn-lt"/>
                <a:ea typeface="+mn-ea"/>
                <a:cs typeface="+mn-cs"/>
              </a:rPr>
              <a:t> they began to explore the relative sizes and distances.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48435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tables are set up with equipment for exploration: bass drum, snare drum and steel pan, each with a cup of rice; bottles and coloured water in a jug; trays, jugs, water and tuning forks; wind instruments; hollow tubes of different lengths; frog guiro; all tables have large paper and felt tip marker pens. The children had about 30 minutes to explore the resources on two tables and then had to find a way to represent on paper how sound is made.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had to design and make an egg carrier to transport a fresh egg safely when dropped from a height. </a:t>
            </a:r>
          </a:p>
          <a:p>
            <a:r>
              <a:rPr lang="en-GB" dirty="0" smtClean="0"/>
              <a:t>They</a:t>
            </a:r>
            <a:r>
              <a:rPr lang="en-GB" baseline="0" dirty="0" smtClean="0"/>
              <a:t> had a wide range of resources to draw on.</a:t>
            </a:r>
            <a:endParaRPr lang="en-GB" dirty="0" smtClean="0"/>
          </a:p>
          <a:p>
            <a:endParaRPr lang="en-GB" dirty="0" smtClean="0"/>
          </a:p>
          <a:p>
            <a:r>
              <a:rPr lang="en-GB" dirty="0" smtClean="0"/>
              <a:t>The children were expected to draw on their observations of modern modes of transport as well as studying the structure of the Wright brothers’ first aeroplane. </a:t>
            </a:r>
            <a:endParaRPr lang="en-US" dirty="0" smtClean="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a:t>
            </a:r>
            <a:r>
              <a:rPr lang="en-US" baseline="0" dirty="0" smtClean="0"/>
              <a:t> offer any suggestions? </a:t>
            </a:r>
          </a:p>
          <a:p>
            <a:r>
              <a:rPr lang="en-US" baseline="0" dirty="0" smtClean="0"/>
              <a:t>Pair and share – ideas until we run out.</a:t>
            </a:r>
          </a:p>
          <a:p>
            <a:r>
              <a:rPr lang="en-US" baseline="0" dirty="0" smtClean="0"/>
              <a:t>Provide a sheet to annotate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another productive focus of discussion has been the potential for a more explicit focus on the nature of science</a:t>
            </a:r>
          </a:p>
          <a:p>
            <a:endParaRPr lang="en-US" dirty="0"/>
          </a:p>
          <a:p>
            <a:r>
              <a:rPr lang="en-US" dirty="0" smtClean="0"/>
              <a:t>Encounters in the classroom suggested there are opportunities in particular related to reflection and reasoning often associated with self assessment</a:t>
            </a:r>
            <a:r>
              <a:rPr lang="en-US" baseline="0" dirty="0" smtClean="0"/>
              <a:t> for building the foundations for early understanding.</a:t>
            </a:r>
          </a:p>
          <a:p>
            <a:endParaRPr lang="en-US" baseline="0" dirty="0" smtClean="0"/>
          </a:p>
          <a:p>
            <a:r>
              <a:rPr lang="en-US" baseline="0" dirty="0" smtClean="0"/>
              <a:t>Provide a sheet to annotate</a:t>
            </a:r>
          </a:p>
          <a:p>
            <a:endParaRPr lang="en-US" baseline="0" dirty="0" smtClean="0"/>
          </a:p>
          <a:p>
            <a:r>
              <a:rPr lang="en-US" baseline="0" dirty="0" smtClean="0"/>
              <a:t>Here found the work of Valarie </a:t>
            </a:r>
            <a:r>
              <a:rPr lang="en-US" baseline="0" dirty="0" err="1" smtClean="0"/>
              <a:t>Akerson</a:t>
            </a:r>
            <a:r>
              <a:rPr lang="en-US" baseline="0" dirty="0" smtClean="0"/>
              <a:t> and colleagues and the associated poster useful in talking with teachers.</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27124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this affect planning for</a:t>
            </a:r>
            <a:r>
              <a:rPr lang="en-US" baseline="0" dirty="0" smtClean="0"/>
              <a:t> a science activity – what might you do to establish an environment that fosters sharing and evaluating ideas – children willing and able to do this – all ideas valuable.</a:t>
            </a:r>
          </a:p>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414640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27</a:t>
            </a:fld>
            <a:endParaRPr lang="en-US" dirty="0"/>
          </a:p>
        </p:txBody>
      </p:sp>
    </p:spTree>
    <p:extLst>
      <p:ext uri="{BB962C8B-B14F-4D97-AF65-F5344CB8AC3E}">
        <p14:creationId xmlns:p14="http://schemas.microsoft.com/office/powerpoint/2010/main" val="28522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5</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7</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images from</a:t>
            </a:r>
            <a:r>
              <a:rPr lang="en-US" baseline="0" dirty="0" smtClean="0"/>
              <a:t> the ‘Creative Little Scientists’ project</a:t>
            </a:r>
            <a:r>
              <a:rPr lang="en-US" dirty="0" smtClean="0"/>
              <a:t> provide examples of</a:t>
            </a:r>
            <a:r>
              <a:rPr lang="en-US" baseline="0" dirty="0" smtClean="0"/>
              <a:t> </a:t>
            </a:r>
            <a:r>
              <a:rPr lang="en-US" dirty="0" smtClean="0"/>
              <a:t>opportunities</a:t>
            </a:r>
            <a:r>
              <a:rPr lang="en-US" baseline="0" dirty="0" smtClean="0"/>
              <a:t> for play and exploration – fostered by a rich and varied physical environment.</a:t>
            </a:r>
          </a:p>
          <a:p>
            <a:r>
              <a:rPr lang="en-US" baseline="0" dirty="0" smtClean="0"/>
              <a:t>They also illustrate children’s capacities for sustained engagement and interest in the world around them.</a:t>
            </a:r>
          </a:p>
          <a:p>
            <a:r>
              <a:rPr lang="en-US" dirty="0" smtClean="0"/>
              <a:t>These these photographs were taken in the context of free flow play in an early years setting – children’s interactions with general provision</a:t>
            </a:r>
            <a:r>
              <a:rPr lang="en-US" baseline="0" dirty="0" smtClean="0"/>
              <a:t> both indoors and out.</a:t>
            </a:r>
            <a:endParaRPr lang="en-US" dirty="0" smtClean="0"/>
          </a:p>
          <a:p>
            <a:r>
              <a:rPr lang="en-US" baseline="0" dirty="0" smtClean="0"/>
              <a:t>Indications of children’s responses and their emerging questions and reasoning were often evident from their actions, gestures as well as comments.</a:t>
            </a:r>
          </a:p>
          <a:p>
            <a:endParaRPr lang="en-US" baseline="0" dirty="0" smtClean="0"/>
          </a:p>
          <a:p>
            <a:r>
              <a:rPr lang="en-US" baseline="0" dirty="0" smtClean="0"/>
              <a:t>Children playing with </a:t>
            </a:r>
            <a:r>
              <a:rPr lang="en-US" baseline="0" dirty="0" err="1" smtClean="0"/>
              <a:t>gloop</a:t>
            </a:r>
            <a:r>
              <a:rPr lang="en-US" baseline="0" dirty="0" smtClean="0"/>
              <a:t> (mixture of </a:t>
            </a:r>
            <a:r>
              <a:rPr lang="en-US" baseline="0" dirty="0" err="1" smtClean="0"/>
              <a:t>cornflour</a:t>
            </a:r>
            <a:r>
              <a:rPr lang="en-US" baseline="0" dirty="0" smtClean="0"/>
              <a:t> and water), sand and water, construction materials, exploration outdoors ‘trying to find little beasties’ and making shapes with different objects in sand (on top of a light box).</a:t>
            </a:r>
          </a:p>
          <a:p>
            <a:endParaRPr lang="en-US" baseline="0" dirty="0" smtClean="0"/>
          </a:p>
          <a:p>
            <a:r>
              <a:rPr lang="en-US" baseline="0" dirty="0" smtClean="0"/>
              <a:t>Sensitive observation important in noticing the </a:t>
            </a:r>
            <a:r>
              <a:rPr lang="en-US" u="sng" baseline="0" dirty="0" smtClean="0"/>
              <a:t>focus and direction </a:t>
            </a:r>
            <a:r>
              <a:rPr lang="en-US" baseline="0" dirty="0" smtClean="0"/>
              <a:t>of these explorations  - give </a:t>
            </a:r>
            <a:r>
              <a:rPr lang="en-US" dirty="0" smtClean="0"/>
              <a:t>glimpses of children’s ideas and strategies </a:t>
            </a:r>
            <a:r>
              <a:rPr lang="en-US" baseline="0" dirty="0" smtClean="0"/>
              <a:t>.</a:t>
            </a:r>
          </a:p>
          <a:p>
            <a:endParaRPr lang="en-US" baseline="0" dirty="0" smtClean="0"/>
          </a:p>
          <a:p>
            <a:r>
              <a:rPr lang="en-US" baseline="0" dirty="0" smtClean="0"/>
              <a:t>Watching carefully the direction of their activities may suggest ways in which we can build on this</a:t>
            </a:r>
            <a:r>
              <a:rPr lang="en-US" dirty="0" smtClean="0"/>
              <a:t> and help children to make these more explicit.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7759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also recorded o</a:t>
            </a:r>
            <a:r>
              <a:rPr lang="en-US" dirty="0" smtClean="0"/>
              <a:t>pportunities</a:t>
            </a:r>
            <a:r>
              <a:rPr lang="en-US" baseline="0" dirty="0" smtClean="0"/>
              <a:t> for children to work both as individuals and in groups – fostering talk and discussion with peers and adults.</a:t>
            </a:r>
            <a:endParaRPr lang="en-US" dirty="0" smtClean="0"/>
          </a:p>
          <a:p>
            <a:endParaRPr lang="en-US" dirty="0"/>
          </a:p>
          <a:p>
            <a:r>
              <a:rPr lang="en-US" dirty="0" smtClean="0"/>
              <a:t>From child-initiated play and exploration – trying to fill a pipette with a syringe.</a:t>
            </a:r>
          </a:p>
          <a:p>
            <a:r>
              <a:rPr lang="en-US" dirty="0" smtClean="0"/>
              <a:t>With follow up discussion with the teacher.</a:t>
            </a:r>
            <a:endParaRPr lang="en-US" dirty="0"/>
          </a:p>
          <a:p>
            <a:endParaRPr lang="en-US" dirty="0" smtClean="0"/>
          </a:p>
          <a:p>
            <a:r>
              <a:rPr lang="en-US" dirty="0" smtClean="0"/>
              <a:t>Adult initiated activities extended by children through collaborative engagement with exploration and investigation.</a:t>
            </a:r>
          </a:p>
          <a:p>
            <a:endParaRPr lang="en-US" dirty="0" smtClean="0"/>
          </a:p>
          <a:p>
            <a:r>
              <a:rPr lang="en-US" dirty="0" smtClean="0"/>
              <a:t>Building the Tower of Pisa and Cars and Ramps – discussion with adults and other children.</a:t>
            </a:r>
          </a:p>
          <a:p>
            <a:r>
              <a:rPr lang="en-US" dirty="0" smtClean="0"/>
              <a:t>Collaborative engagement in exploration and investigation – cars and ramps.</a:t>
            </a:r>
          </a:p>
          <a:p>
            <a:endParaRPr lang="en-US" dirty="0"/>
          </a:p>
          <a:p>
            <a:r>
              <a:rPr lang="en-US" dirty="0" smtClean="0"/>
              <a:t>Problem solving and reflection – making an egg carrier to carry an egg to the ground safely.</a:t>
            </a:r>
            <a:endParaRPr lang="en-US" dirty="0"/>
          </a:p>
        </p:txBody>
      </p:sp>
      <p:sp>
        <p:nvSpPr>
          <p:cNvPr id="4" name="Slide Number Placeholder 3"/>
          <p:cNvSpPr>
            <a:spLocks noGrp="1"/>
          </p:cNvSpPr>
          <p:nvPr>
            <p:ph type="sldNum" sz="quarter" idx="10"/>
          </p:nvPr>
        </p:nvSpPr>
        <p:spPr/>
        <p:txBody>
          <a:bodyPr/>
          <a:lstStyle/>
          <a:p>
            <a:fld id="{B66452EB-4760-2A42-940D-CE3E48835B21}" type="slidenum">
              <a:rPr lang="en-US" smtClean="0"/>
              <a:pPr/>
              <a:t>9</a:t>
            </a:fld>
            <a:endParaRPr lang="en-US" dirty="0"/>
          </a:p>
        </p:txBody>
      </p:sp>
    </p:spTree>
    <p:extLst>
      <p:ext uri="{BB962C8B-B14F-4D97-AF65-F5344CB8AC3E}">
        <p14:creationId xmlns:p14="http://schemas.microsoft.com/office/powerpoint/2010/main" val="425782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dirty="0" smtClean="0"/>
              <a:t>epresenting ideas more explicitly in a variety of ways in the context of their inquiries to support their developing thinking.</a:t>
            </a:r>
          </a:p>
          <a:p>
            <a:endParaRPr lang="en-US" dirty="0"/>
          </a:p>
          <a:p>
            <a:r>
              <a:rPr lang="en-US" dirty="0" smtClean="0"/>
              <a:t>How sounds are made.</a:t>
            </a:r>
          </a:p>
          <a:p>
            <a:endParaRPr lang="en-US" dirty="0"/>
          </a:p>
          <a:p>
            <a:r>
              <a:rPr lang="en-US" dirty="0" smtClean="0"/>
              <a:t>Relationships between the sizes of the planets and the distances between them.</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a:p>
        </p:txBody>
      </p:sp>
    </p:spTree>
    <p:extLst>
      <p:ext uri="{BB962C8B-B14F-4D97-AF65-F5344CB8AC3E}">
        <p14:creationId xmlns:p14="http://schemas.microsoft.com/office/powerpoint/2010/main" val="253135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Varied opportunities for reflection on learning shown here.</a:t>
            </a:r>
          </a:p>
          <a:p>
            <a:endParaRPr lang="en-US" dirty="0"/>
          </a:p>
          <a:p>
            <a:r>
              <a:rPr lang="en-US" dirty="0" smtClean="0"/>
              <a:t>Through drawings, model making, and class discussion.</a:t>
            </a:r>
          </a:p>
          <a:p>
            <a:endParaRPr lang="en-US" dirty="0"/>
          </a:p>
          <a:p>
            <a:r>
              <a:rPr lang="en-US" dirty="0" smtClean="0"/>
              <a:t>Interesting insights also offered in through the interviews researchers conducted with children – see some of these later.</a:t>
            </a:r>
          </a:p>
          <a:p>
            <a:endParaRPr lang="en-US" dirty="0"/>
          </a:p>
          <a:p>
            <a:r>
              <a:rPr lang="en-US" dirty="0" smtClean="0"/>
              <a:t>These illustrate children’s capacities for self assessment and reflection on learning processes that could also provide the basis for discussion of the nature of science.</a:t>
            </a:r>
          </a:p>
        </p:txBody>
      </p:sp>
      <p:sp>
        <p:nvSpPr>
          <p:cNvPr id="4" name="Slide Number Placeholder 3"/>
          <p:cNvSpPr>
            <a:spLocks noGrp="1"/>
          </p:cNvSpPr>
          <p:nvPr>
            <p:ph type="sldNum" sz="quarter" idx="10"/>
          </p:nvPr>
        </p:nvSpPr>
        <p:spPr/>
        <p:txBody>
          <a:bodyPr/>
          <a:lstStyle/>
          <a:p>
            <a:fld id="{B66452EB-4760-2A42-940D-CE3E48835B21}" type="slidenum">
              <a:rPr lang="en-US" smtClean="0"/>
              <a:pPr/>
              <a:t>11</a:t>
            </a:fld>
            <a:endParaRPr lang="en-US" dirty="0"/>
          </a:p>
        </p:txBody>
      </p:sp>
    </p:spTree>
    <p:extLst>
      <p:ext uri="{BB962C8B-B14F-4D97-AF65-F5344CB8AC3E}">
        <p14:creationId xmlns:p14="http://schemas.microsoft.com/office/powerpoint/2010/main" val="47376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85"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3"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2.jpeg"/><Relationship Id="rId5" Type="http://schemas.openxmlformats.org/officeDocument/2006/relationships/image" Target="../media/image25.jpe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9.emf"/><Relationship Id="rId5" Type="http://schemas.openxmlformats.org/officeDocument/2006/relationships/image" Target="../media/image30.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nl-BE" sz="4400" b="1" dirty="0" smtClean="0">
                <a:solidFill>
                  <a:srgbClr val="FF5050"/>
                </a:solidFill>
                <a:latin typeface="+mj-lt"/>
              </a:rPr>
              <a:t>Module </a:t>
            </a:r>
            <a:r>
              <a:rPr lang="nl-BE" sz="4400" b="1" dirty="0">
                <a:solidFill>
                  <a:srgbClr val="FF5050"/>
                </a:solidFill>
                <a:latin typeface="+mj-lt"/>
              </a:rPr>
              <a:t>8 </a:t>
            </a:r>
            <a:br>
              <a:rPr lang="nl-BE" sz="4400" b="1" dirty="0">
                <a:solidFill>
                  <a:srgbClr val="FF5050"/>
                </a:solidFill>
                <a:latin typeface="+mj-lt"/>
              </a:rPr>
            </a:br>
            <a:endParaRPr lang="nl-BE" sz="4000" b="1" dirty="0" smtClean="0">
              <a:solidFill>
                <a:srgbClr val="FF5050"/>
              </a:solidFill>
              <a:latin typeface="+mj-lt"/>
            </a:endParaRPr>
          </a:p>
          <a:p>
            <a:pPr marL="0" indent="0" algn="ctr">
              <a:buNone/>
            </a:pPr>
            <a:r>
              <a:rPr lang="nl-BE" sz="4000" b="1" dirty="0">
                <a:solidFill>
                  <a:srgbClr val="FF5050"/>
                </a:solidFill>
                <a:latin typeface="+mj-lt"/>
              </a:rPr>
              <a:t>Gevarieerde </a:t>
            </a:r>
            <a:r>
              <a:rPr lang="nl-BE" sz="4000" b="1" dirty="0" smtClean="0">
                <a:solidFill>
                  <a:srgbClr val="FF5050"/>
                </a:solidFill>
                <a:latin typeface="+mj-lt"/>
              </a:rPr>
              <a:t>vormen van expressie en voorstelling</a:t>
            </a:r>
            <a:endParaRPr lang="el-GR" sz="4000" dirty="0">
              <a:latin typeface="+mj-lt"/>
            </a:endParaRPr>
          </a:p>
        </p:txBody>
      </p:sp>
    </p:spTree>
    <p:extLst>
      <p:ext uri="{BB962C8B-B14F-4D97-AF65-F5344CB8AC3E}">
        <p14:creationId xmlns:p14="http://schemas.microsoft.com/office/powerpoint/2010/main" val="347047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544" y="1700808"/>
            <a:ext cx="2299140" cy="4098144"/>
          </a:xfrm>
          <a:prstGeom prst="rect">
            <a:avLst/>
          </a:prstGeom>
        </p:spPr>
      </p:pic>
      <p:pic>
        <p:nvPicPr>
          <p:cNvPr id="3" name="Picture 2"/>
          <p:cNvPicPr>
            <a:picLocks noChangeAspect="1"/>
          </p:cNvPicPr>
          <p:nvPr/>
        </p:nvPicPr>
        <p:blipFill>
          <a:blip r:embed="rId4"/>
          <a:stretch>
            <a:fillRect/>
          </a:stretch>
        </p:blipFill>
        <p:spPr>
          <a:xfrm>
            <a:off x="5580112" y="1124744"/>
            <a:ext cx="3192057" cy="1872208"/>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3131840" y="2996952"/>
            <a:ext cx="2160240" cy="3168352"/>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5580112" y="3212976"/>
            <a:ext cx="3096344" cy="2592288"/>
          </a:xfrm>
          <a:prstGeom prst="rect">
            <a:avLst/>
          </a:prstGeom>
        </p:spPr>
      </p:pic>
      <p:sp>
        <p:nvSpPr>
          <p:cNvPr id="7" name="Oval 6"/>
          <p:cNvSpPr/>
          <p:nvPr/>
        </p:nvSpPr>
        <p:spPr>
          <a:xfrm>
            <a:off x="2987824" y="1052736"/>
            <a:ext cx="2376264" cy="18505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z="2000" smtClean="0">
                <a:latin typeface="+mj-lt"/>
              </a:rPr>
              <a:t>Ideeën op verschillende manieren voorstellen</a:t>
            </a:r>
            <a:endParaRPr lang="nl-BE" sz="2000">
              <a:latin typeface="+mj-lt"/>
            </a:endParaRPr>
          </a:p>
        </p:txBody>
      </p:sp>
    </p:spTree>
    <p:extLst>
      <p:ext uri="{BB962C8B-B14F-4D97-AF65-F5344CB8AC3E}">
        <p14:creationId xmlns:p14="http://schemas.microsoft.com/office/powerpoint/2010/main" val="265885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3" descr="\\easerver\R&amp;D_Projects\Creative Little Scientists\WP4 fieldwork\GR4_Preschool_13oRethymno\GR4_Preschool_Stella_IceProperties\Children_Artefacts\Μιχαέλα\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140968"/>
            <a:ext cx="3787924" cy="2507170"/>
          </a:xfrm>
          <a:prstGeom prst="rect">
            <a:avLst/>
          </a:prstGeom>
          <a:noFill/>
          <a:ln>
            <a:noFill/>
          </a:ln>
        </p:spPr>
      </p:pic>
      <p:pic>
        <p:nvPicPr>
          <p:cNvPr id="3" name="Picture 2"/>
          <p:cNvPicPr/>
          <p:nvPr/>
        </p:nvPicPr>
        <p:blipFill>
          <a:blip r:embed="rId4" cstate="print"/>
          <a:srcRect/>
          <a:stretch>
            <a:fillRect/>
          </a:stretch>
        </p:blipFill>
        <p:spPr bwMode="auto">
          <a:xfrm>
            <a:off x="5076056" y="620688"/>
            <a:ext cx="3024336" cy="2307704"/>
          </a:xfrm>
          <a:prstGeom prst="rect">
            <a:avLst/>
          </a:prstGeom>
          <a:noFill/>
          <a:ln w="9525">
            <a:noFill/>
            <a:miter lim="800000"/>
            <a:headEnd/>
            <a:tailEnd/>
          </a:ln>
        </p:spPr>
      </p:pic>
      <p:pic>
        <p:nvPicPr>
          <p:cNvPr id="4" name="Content Placeholder 6"/>
          <p:cNvPicPr>
            <a:picLocks/>
          </p:cNvPicPr>
          <p:nvPr/>
        </p:nvPicPr>
        <p:blipFill>
          <a:blip r:embed="rId5">
            <a:extLst>
              <a:ext uri="{28A0092B-C50C-407E-A947-70E740481C1C}">
                <a14:useLocalDpi xmlns:a14="http://schemas.microsoft.com/office/drawing/2010/main" val="0"/>
              </a:ext>
            </a:extLst>
          </a:blip>
          <a:srcRect l="16538" r="16538"/>
          <a:stretch>
            <a:fillRect/>
          </a:stretch>
        </p:blipFill>
        <p:spPr>
          <a:xfrm>
            <a:off x="971600" y="1916832"/>
            <a:ext cx="3034680" cy="3345235"/>
          </a:xfrm>
          <a:prstGeom prst="rect">
            <a:avLst/>
          </a:prstGeom>
        </p:spPr>
      </p:pic>
    </p:spTree>
    <p:extLst>
      <p:ext uri="{BB962C8B-B14F-4D97-AF65-F5344CB8AC3E}">
        <p14:creationId xmlns:p14="http://schemas.microsoft.com/office/powerpoint/2010/main" val="2663517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overzicht</a:t>
            </a:r>
            <a:endParaRPr lang="nl-BE" b="1" dirty="0">
              <a:solidFill>
                <a:srgbClr val="00B050"/>
              </a:solidFill>
            </a:endParaRPr>
          </a:p>
        </p:txBody>
      </p:sp>
      <p:sp>
        <p:nvSpPr>
          <p:cNvPr id="3" name="Tijdelijke aanduiding voor inhoud 2"/>
          <p:cNvSpPr>
            <a:spLocks noGrp="1"/>
          </p:cNvSpPr>
          <p:nvPr>
            <p:ph idx="1"/>
          </p:nvPr>
        </p:nvSpPr>
        <p:spPr>
          <a:xfrm>
            <a:off x="457200" y="1628800"/>
            <a:ext cx="8219256" cy="4392487"/>
          </a:xfrm>
        </p:spPr>
        <p:txBody>
          <a:bodyPr>
            <a:normAutofit fontScale="77500" lnSpcReduction="20000"/>
          </a:bodyPr>
          <a:lstStyle/>
          <a:p>
            <a:pPr marL="514350" indent="-514350">
              <a:buFont typeface="+mj-lt"/>
              <a:buAutoNum type="arabicPeriod"/>
            </a:pPr>
            <a:r>
              <a:rPr lang="nl-BE" dirty="0" smtClean="0">
                <a:latin typeface="+mj-lt"/>
              </a:rPr>
              <a:t>Inleiding tot de module</a:t>
            </a:r>
          </a:p>
          <a:p>
            <a:pPr marL="514350" indent="-514350">
              <a:buFont typeface="+mj-lt"/>
              <a:buAutoNum type="arabicPeriod"/>
            </a:pPr>
            <a:r>
              <a:rPr lang="nl-BE" dirty="0" smtClean="0">
                <a:latin typeface="+mj-lt"/>
              </a:rPr>
              <a:t>Delen van aanpakken uit de klaspraktijk </a:t>
            </a:r>
          </a:p>
          <a:p>
            <a:pPr marL="514350" indent="-514350">
              <a:buFont typeface="+mj-lt"/>
              <a:buAutoNum type="arabicPeriod"/>
            </a:pPr>
            <a:r>
              <a:rPr lang="nl-BE" dirty="0" smtClean="0">
                <a:latin typeface="+mj-lt"/>
              </a:rPr>
              <a:t>Praktische activiteit – de rol van expressie en noteren/vastleggen bij wetenschappelijk onderzoek</a:t>
            </a:r>
          </a:p>
          <a:p>
            <a:pPr marL="514350" indent="-514350">
              <a:buFont typeface="+mj-lt"/>
              <a:buAutoNum type="arabicPeriod"/>
            </a:pPr>
            <a:r>
              <a:rPr lang="nl-BE" dirty="0" smtClean="0">
                <a:latin typeface="+mj-lt"/>
              </a:rPr>
              <a:t>Pauze</a:t>
            </a:r>
          </a:p>
          <a:p>
            <a:pPr marL="514350" indent="-514350">
              <a:buFont typeface="+mj-lt"/>
              <a:buAutoNum type="arabicPeriod"/>
            </a:pPr>
            <a:r>
              <a:rPr lang="nl-BE" dirty="0">
                <a:latin typeface="+mj-lt"/>
              </a:rPr>
              <a:t>Discussie </a:t>
            </a:r>
            <a:r>
              <a:rPr lang="nl-BE" dirty="0" smtClean="0">
                <a:latin typeface="+mj-lt"/>
              </a:rPr>
              <a:t>over voorbeelden uit </a:t>
            </a:r>
            <a:r>
              <a:rPr lang="nl-BE" dirty="0">
                <a:latin typeface="+mj-lt"/>
              </a:rPr>
              <a:t>de </a:t>
            </a:r>
            <a:r>
              <a:rPr lang="nl-BE" dirty="0" smtClean="0">
                <a:latin typeface="+mj-lt"/>
              </a:rPr>
              <a:t>klaspraktijk </a:t>
            </a:r>
            <a:r>
              <a:rPr lang="nl-BE" dirty="0">
                <a:latin typeface="+mj-lt"/>
              </a:rPr>
              <a:t>- Rol van expressie en </a:t>
            </a:r>
            <a:r>
              <a:rPr lang="nl-BE" dirty="0" smtClean="0">
                <a:latin typeface="+mj-lt"/>
              </a:rPr>
              <a:t>vastleggen om onderzoek </a:t>
            </a:r>
            <a:r>
              <a:rPr lang="nl-BE" dirty="0">
                <a:latin typeface="+mj-lt"/>
              </a:rPr>
              <a:t>en </a:t>
            </a:r>
            <a:r>
              <a:rPr lang="nl-BE" dirty="0" smtClean="0">
                <a:latin typeface="+mj-lt"/>
              </a:rPr>
              <a:t>creativiteit te bevorderen</a:t>
            </a:r>
            <a:endParaRPr lang="nl-BE" dirty="0">
              <a:latin typeface="+mj-lt"/>
            </a:endParaRPr>
          </a:p>
          <a:p>
            <a:pPr marL="514350" indent="-514350">
              <a:buFont typeface="+mj-lt"/>
              <a:buAutoNum type="arabicPeriod"/>
            </a:pPr>
            <a:r>
              <a:rPr lang="nl-BE" dirty="0" smtClean="0">
                <a:latin typeface="+mj-lt"/>
              </a:rPr>
              <a:t>Verband met de </a:t>
            </a:r>
            <a:r>
              <a:rPr lang="nl-BE" dirty="0">
                <a:latin typeface="+mj-lt"/>
              </a:rPr>
              <a:t>creatieve </a:t>
            </a:r>
            <a:r>
              <a:rPr lang="nl-BE" dirty="0" smtClean="0">
                <a:latin typeface="+mj-lt"/>
              </a:rPr>
              <a:t>aanleg</a:t>
            </a:r>
            <a:endParaRPr lang="nl-BE" dirty="0">
              <a:latin typeface="+mj-lt"/>
            </a:endParaRPr>
          </a:p>
          <a:p>
            <a:pPr marL="514350" indent="-514350">
              <a:buFont typeface="+mj-lt"/>
              <a:buAutoNum type="arabicPeriod"/>
            </a:pPr>
            <a:r>
              <a:rPr lang="nl-BE" dirty="0" smtClean="0">
                <a:latin typeface="+mj-lt"/>
              </a:rPr>
              <a:t>Gevolgen voor </a:t>
            </a:r>
            <a:r>
              <a:rPr lang="nl-BE" dirty="0">
                <a:latin typeface="+mj-lt"/>
              </a:rPr>
              <a:t>de planning</a:t>
            </a:r>
          </a:p>
          <a:p>
            <a:pPr marL="514350" indent="-514350">
              <a:buFont typeface="+mj-lt"/>
              <a:buAutoNum type="arabicPeriod"/>
            </a:pPr>
            <a:r>
              <a:rPr lang="nl-BE" dirty="0" smtClean="0">
                <a:latin typeface="+mj-lt"/>
              </a:rPr>
              <a:t>Overzicht en </a:t>
            </a:r>
            <a:r>
              <a:rPr lang="nl-BE" dirty="0">
                <a:latin typeface="+mj-lt"/>
              </a:rPr>
              <a:t>evaluatie</a:t>
            </a:r>
          </a:p>
          <a:p>
            <a:pPr marL="514350" indent="-514350">
              <a:buFont typeface="+mj-lt"/>
              <a:buAutoNum type="arabicPeriod"/>
            </a:pPr>
            <a:r>
              <a:rPr lang="nl-BE" dirty="0">
                <a:latin typeface="+mj-lt"/>
              </a:rPr>
              <a:t>Einde</a:t>
            </a:r>
            <a:endParaRPr lang="nl-BE" dirty="0" smtClean="0">
              <a:latin typeface="+mj-lt"/>
            </a:endParaRPr>
          </a:p>
          <a:p>
            <a:endParaRPr lang="nl-BE" dirty="0" smtClean="0"/>
          </a:p>
        </p:txBody>
      </p:sp>
    </p:spTree>
    <p:extLst>
      <p:ext uri="{BB962C8B-B14F-4D97-AF65-F5344CB8AC3E}">
        <p14:creationId xmlns:p14="http://schemas.microsoft.com/office/powerpoint/2010/main" val="502850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nl-BE" sz="3200" b="1" smtClean="0">
                <a:solidFill>
                  <a:srgbClr val="00B050"/>
                </a:solidFill>
              </a:rPr>
              <a:t>Hoe moedig je kinderen aan om hun ideeën te uiten en weer te geven? </a:t>
            </a:r>
            <a:endParaRPr lang="nl-BE" sz="3200" b="1">
              <a:solidFill>
                <a:srgbClr val="00B050"/>
              </a:solidFill>
            </a:endParaRPr>
          </a:p>
        </p:txBody>
      </p:sp>
      <p:sp>
        <p:nvSpPr>
          <p:cNvPr id="3" name="Content Placeholder 2"/>
          <p:cNvSpPr>
            <a:spLocks noGrp="1"/>
          </p:cNvSpPr>
          <p:nvPr>
            <p:ph idx="1"/>
          </p:nvPr>
        </p:nvSpPr>
        <p:spPr>
          <a:xfrm>
            <a:off x="628650" y="1708394"/>
            <a:ext cx="7886700" cy="4351338"/>
          </a:xfrm>
        </p:spPr>
        <p:txBody>
          <a:bodyPr>
            <a:noAutofit/>
          </a:bodyPr>
          <a:lstStyle/>
          <a:p>
            <a:pPr marL="0" indent="0">
              <a:buNone/>
            </a:pPr>
            <a:r>
              <a:rPr lang="nl-BE" sz="2000" i="1" dirty="0" smtClean="0">
                <a:latin typeface="+mj-lt"/>
              </a:rPr>
              <a:t>Inidvidueel</a:t>
            </a:r>
          </a:p>
          <a:p>
            <a:pPr marL="0" indent="0">
              <a:buNone/>
            </a:pPr>
            <a:r>
              <a:rPr lang="nl-BE" sz="2000" dirty="0" smtClean="0">
                <a:latin typeface="+mj-lt"/>
              </a:rPr>
              <a:t>Brainstorm: noteer zoveel mogelijk ideeën in 2 minuten. </a:t>
            </a:r>
          </a:p>
          <a:p>
            <a:pPr marL="0" indent="0">
              <a:buNone/>
            </a:pPr>
            <a:r>
              <a:rPr lang="nl-BE" sz="2000" dirty="0" smtClean="0">
                <a:latin typeface="+mj-lt"/>
              </a:rPr>
              <a:t>Noteer elk idee op een aparte post-it (één voor elk idee).</a:t>
            </a:r>
          </a:p>
          <a:p>
            <a:pPr marL="0" indent="0">
              <a:buNone/>
            </a:pPr>
            <a:endParaRPr lang="nl-BE" sz="2000" i="1" dirty="0" smtClean="0">
              <a:latin typeface="+mj-lt"/>
            </a:endParaRPr>
          </a:p>
          <a:p>
            <a:pPr marL="0" indent="0">
              <a:buNone/>
            </a:pPr>
            <a:r>
              <a:rPr lang="nl-BE" sz="2000" i="1" dirty="0" smtClean="0">
                <a:latin typeface="+mj-lt"/>
              </a:rPr>
              <a:t>In groepjes van 3/4</a:t>
            </a:r>
            <a:endParaRPr lang="nl-BE" sz="2000" dirty="0" smtClean="0">
              <a:latin typeface="+mj-lt"/>
            </a:endParaRPr>
          </a:p>
          <a:p>
            <a:pPr marL="0" indent="0">
              <a:buNone/>
            </a:pPr>
            <a:r>
              <a:rPr lang="nl-BE" sz="2000" dirty="0" smtClean="0">
                <a:latin typeface="+mj-lt"/>
              </a:rPr>
              <a:t>Kan je ze groeperen – zijn er gemeenschappelijke thema’s en verschillen? </a:t>
            </a:r>
          </a:p>
          <a:p>
            <a:r>
              <a:rPr lang="nl-BE" sz="2000" dirty="0" smtClean="0">
                <a:solidFill>
                  <a:srgbClr val="008000"/>
                </a:solidFill>
                <a:latin typeface="+mj-lt"/>
              </a:rPr>
              <a:t>Op welke manier kunnen ze leren ondersteunen?</a:t>
            </a:r>
          </a:p>
          <a:p>
            <a:r>
              <a:rPr lang="nl-BE" sz="2000" dirty="0" smtClean="0">
                <a:solidFill>
                  <a:srgbClr val="008000"/>
                </a:solidFill>
                <a:latin typeface="+mj-lt"/>
              </a:rPr>
              <a:t>Hoe helpen ze bij jouw planning, onderwijs en evaluatie?</a:t>
            </a:r>
          </a:p>
          <a:p>
            <a:r>
              <a:rPr lang="nl-BE" sz="2000" dirty="0" smtClean="0">
                <a:solidFill>
                  <a:srgbClr val="008000"/>
                </a:solidFill>
                <a:latin typeface="+mj-lt"/>
              </a:rPr>
              <a:t>Welke problemen/uitdagingen werden er besproken tijdens de discussie?</a:t>
            </a:r>
          </a:p>
          <a:p>
            <a:pPr marL="0" indent="0">
              <a:buNone/>
            </a:pPr>
            <a:endParaRPr lang="nl-BE" sz="2000" dirty="0" smtClean="0">
              <a:latin typeface="+mj-lt"/>
            </a:endParaRPr>
          </a:p>
          <a:p>
            <a:pPr marL="0" indent="0">
              <a:buNone/>
            </a:pPr>
            <a:r>
              <a:rPr lang="nl-BE" sz="2000" i="1" dirty="0" smtClean="0">
                <a:latin typeface="+mj-lt"/>
              </a:rPr>
              <a:t>Met de volledige groep </a:t>
            </a:r>
            <a:r>
              <a:rPr lang="nl-BE" sz="2000" dirty="0" smtClean="0">
                <a:latin typeface="+mj-lt"/>
              </a:rPr>
              <a:t>- feedback op belangrijkste uitdagingen</a:t>
            </a:r>
            <a:endParaRPr lang="nl-BE" sz="2000" dirty="0">
              <a:latin typeface="+mj-lt"/>
            </a:endParaRPr>
          </a:p>
        </p:txBody>
      </p:sp>
    </p:spTree>
    <p:extLst>
      <p:ext uri="{BB962C8B-B14F-4D97-AF65-F5344CB8AC3E}">
        <p14:creationId xmlns:p14="http://schemas.microsoft.com/office/powerpoint/2010/main" val="41276398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smtClean="0">
                <a:solidFill>
                  <a:srgbClr val="00B050"/>
                </a:solidFill>
              </a:rPr>
              <a:t>Rol van expressie en vastleggen bij wetenschappelijk onderzoek</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nl-BE" sz="3000" i="1" dirty="0" smtClean="0">
                <a:latin typeface="+mj-lt"/>
              </a:rPr>
              <a:t>In groepjes van 3/4:   </a:t>
            </a:r>
            <a:r>
              <a:rPr lang="nl-BE" sz="3000" dirty="0" smtClean="0">
                <a:latin typeface="+mj-lt"/>
              </a:rPr>
              <a:t>doe een onderzoek en hou je voortgang bij </a:t>
            </a:r>
          </a:p>
          <a:p>
            <a:r>
              <a:rPr lang="nl-BE" sz="3000" dirty="0" smtClean="0">
                <a:latin typeface="+mj-lt"/>
              </a:rPr>
              <a:t>Hoe kan je de grootte en vorm van de schaduw veranderen? Welke factoren maken een verschil?</a:t>
            </a:r>
          </a:p>
          <a:p>
            <a:r>
              <a:rPr lang="nl-BE" sz="3000" dirty="0" smtClean="0">
                <a:latin typeface="+mj-lt"/>
              </a:rPr>
              <a:t>Hoe wordt jouw knippersnelheid beïnvloed door de activiteit die je doet?</a:t>
            </a:r>
          </a:p>
          <a:p>
            <a:r>
              <a:rPr lang="nl-BE" sz="3000" dirty="0" smtClean="0">
                <a:latin typeface="+mj-lt"/>
              </a:rPr>
              <a:t>Teken wat er gebeurt met voedsel in je lichaam?</a:t>
            </a:r>
          </a:p>
          <a:p>
            <a:r>
              <a:rPr lang="nl-BE" sz="3000" dirty="0" smtClean="0">
                <a:latin typeface="+mj-lt"/>
              </a:rPr>
              <a:t>Kun je een spiraal maken die heel langzaam valt?</a:t>
            </a:r>
          </a:p>
          <a:p>
            <a:pPr marL="0" indent="0">
              <a:buNone/>
            </a:pPr>
            <a:r>
              <a:rPr lang="nl-BE" sz="3000" dirty="0" smtClean="0">
                <a:latin typeface="+mj-lt"/>
              </a:rPr>
              <a:t>Improviseer met materiaal en gereedschap!</a:t>
            </a:r>
          </a:p>
          <a:p>
            <a:endParaRPr lang="nl-BE" dirty="0"/>
          </a:p>
        </p:txBody>
      </p:sp>
    </p:spTree>
    <p:extLst>
      <p:ext uri="{BB962C8B-B14F-4D97-AF65-F5344CB8AC3E}">
        <p14:creationId xmlns:p14="http://schemas.microsoft.com/office/powerpoint/2010/main" val="168518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5194920" cy="1282154"/>
          </a:xfrm>
        </p:spPr>
        <p:txBody>
          <a:bodyPr>
            <a:noAutofit/>
          </a:bodyPr>
          <a:lstStyle/>
          <a:p>
            <a:r>
              <a:rPr lang="nl-BE" sz="3200" b="1" smtClean="0">
                <a:solidFill>
                  <a:srgbClr val="00B050"/>
                </a:solidFill>
              </a:rPr>
              <a:t>Kenmerken van wetenschappelijk onderzoek bij jouw activiteit.</a:t>
            </a:r>
            <a:endParaRPr lang="nl-BE" sz="3200" b="1">
              <a:solidFill>
                <a:srgbClr val="00B050"/>
              </a:solidFill>
            </a:endParaRPr>
          </a:p>
        </p:txBody>
      </p:sp>
      <p:sp>
        <p:nvSpPr>
          <p:cNvPr id="3" name="Content Placeholder 2"/>
          <p:cNvSpPr>
            <a:spLocks noGrp="1"/>
          </p:cNvSpPr>
          <p:nvPr>
            <p:ph idx="1"/>
          </p:nvPr>
        </p:nvSpPr>
        <p:spPr/>
        <p:txBody>
          <a:bodyPr>
            <a:noAutofit/>
          </a:bodyPr>
          <a:lstStyle/>
          <a:p>
            <a:pPr lvl="0"/>
            <a:r>
              <a:rPr lang="nl-BE" sz="2400" i="1" dirty="0" smtClean="0">
                <a:latin typeface="+mj-lt"/>
              </a:rPr>
              <a:t>In groepjes van 3/4</a:t>
            </a:r>
            <a:r>
              <a:rPr lang="nl-BE" sz="2400" dirty="0" smtClean="0">
                <a:latin typeface="+mj-lt"/>
              </a:rPr>
              <a:t> – Waarover hadden jullie het?</a:t>
            </a:r>
          </a:p>
          <a:p>
            <a:pPr lvl="0"/>
            <a:r>
              <a:rPr lang="nl-BE" sz="2400" dirty="0" smtClean="0">
                <a:latin typeface="+mj-lt"/>
              </a:rPr>
              <a:t>Bekijk wat je noteerde. Waar zie je elementen van onderzoek?</a:t>
            </a:r>
          </a:p>
          <a:p>
            <a:pPr lvl="0"/>
            <a:r>
              <a:rPr lang="nl-BE" sz="2400" dirty="0" smtClean="0">
                <a:latin typeface="+mj-lt"/>
              </a:rPr>
              <a:t>Hoe heeft de discussie / jouw nota’s het onderzoek ondersteund - in het bijzonder reflectie en redenering?</a:t>
            </a:r>
          </a:p>
          <a:p>
            <a:pPr lvl="0"/>
            <a:r>
              <a:rPr lang="nl-BE" sz="2400" dirty="0" smtClean="0">
                <a:latin typeface="+mj-lt"/>
              </a:rPr>
              <a:t>Bekijk de kenmerken van onderzoek in de tabel van Barrow. Zouden er nog andere elementen kunnen opgenomen worden? Wat zijn de gevolgen voor de planning?</a:t>
            </a:r>
          </a:p>
        </p:txBody>
      </p:sp>
    </p:spTree>
    <p:extLst>
      <p:ext uri="{BB962C8B-B14F-4D97-AF65-F5344CB8AC3E}">
        <p14:creationId xmlns:p14="http://schemas.microsoft.com/office/powerpoint/2010/main" val="1997779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p:nvPr/>
        </p:nvPicPr>
        <p:blipFill>
          <a:blip r:embed="rId3"/>
          <a:stretch>
            <a:fillRect/>
          </a:stretch>
        </p:blipFill>
        <p:spPr>
          <a:xfrm>
            <a:off x="1043608" y="1340768"/>
            <a:ext cx="7344816" cy="5350084"/>
          </a:xfrm>
          <a:prstGeom prst="rect">
            <a:avLst/>
          </a:prstGeom>
        </p:spPr>
      </p:pic>
      <p:sp>
        <p:nvSpPr>
          <p:cNvPr id="8" name="Title 1"/>
          <p:cNvSpPr>
            <a:spLocks noGrp="1"/>
          </p:cNvSpPr>
          <p:nvPr>
            <p:ph type="title"/>
          </p:nvPr>
        </p:nvSpPr>
        <p:spPr>
          <a:xfrm>
            <a:off x="2339752" y="44624"/>
            <a:ext cx="6552728" cy="1296144"/>
          </a:xfrm>
        </p:spPr>
        <p:txBody>
          <a:bodyPr>
            <a:normAutofit fontScale="90000"/>
          </a:bodyPr>
          <a:lstStyle/>
          <a:p>
            <a:r>
              <a:rPr lang="nl-BE" sz="2800" smtClean="0"/>
              <a:t/>
            </a:r>
            <a:br>
              <a:rPr lang="nl-BE" sz="2800" smtClean="0"/>
            </a:br>
            <a:r>
              <a:rPr lang="nl-BE" sz="3100" b="1" smtClean="0">
                <a:solidFill>
                  <a:srgbClr val="00B050"/>
                </a:solidFill>
              </a:rPr>
              <a:t>Essentiële kenmerken van onderzoek in de klas en de mogelijke variaties  </a:t>
            </a:r>
            <a:r>
              <a:rPr lang="nl-BE" sz="2800" i="1" smtClean="0"/>
              <a:t/>
            </a:r>
            <a:br>
              <a:rPr lang="nl-BE" sz="2800" i="1" smtClean="0"/>
            </a:br>
            <a:r>
              <a:rPr lang="nl-BE" sz="1600" i="1" smtClean="0"/>
              <a:t>(Barrow, 2010, p. 3)</a:t>
            </a:r>
            <a:r>
              <a:rPr lang="nl-BE" sz="1600" smtClean="0"/>
              <a:t/>
            </a:r>
            <a:br>
              <a:rPr lang="nl-BE" sz="1600" smtClean="0"/>
            </a:br>
            <a:endParaRPr lang="nl-BE" sz="1600"/>
          </a:p>
        </p:txBody>
      </p:sp>
    </p:spTree>
    <p:extLst>
      <p:ext uri="{BB962C8B-B14F-4D97-AF65-F5344CB8AC3E}">
        <p14:creationId xmlns:p14="http://schemas.microsoft.com/office/powerpoint/2010/main" val="218934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3600" b="1" smtClean="0">
                <a:solidFill>
                  <a:srgbClr val="00B050"/>
                </a:solidFill>
              </a:rPr>
              <a:t>Discussie van voorbeelden uit de klaspraktijk</a:t>
            </a:r>
            <a:endParaRPr lang="nl-BE" b="1">
              <a:solidFill>
                <a:srgbClr val="00B050"/>
              </a:solidFill>
            </a:endParaRPr>
          </a:p>
        </p:txBody>
      </p:sp>
      <p:sp>
        <p:nvSpPr>
          <p:cNvPr id="3" name="Content Placeholder 2"/>
          <p:cNvSpPr>
            <a:spLocks noGrp="1"/>
          </p:cNvSpPr>
          <p:nvPr>
            <p:ph idx="1"/>
          </p:nvPr>
        </p:nvSpPr>
        <p:spPr>
          <a:xfrm>
            <a:off x="611560" y="1628800"/>
            <a:ext cx="7886700" cy="4176464"/>
          </a:xfrm>
        </p:spPr>
        <p:txBody>
          <a:bodyPr>
            <a:normAutofit fontScale="77500" lnSpcReduction="20000"/>
          </a:bodyPr>
          <a:lstStyle/>
          <a:p>
            <a:pPr marL="0" indent="0">
              <a:buNone/>
            </a:pPr>
            <a:r>
              <a:rPr lang="nl-BE" dirty="0" smtClean="0">
                <a:latin typeface="+mj-lt"/>
              </a:rPr>
              <a:t>Werk in groepjes van 4</a:t>
            </a:r>
          </a:p>
          <a:p>
            <a:pPr marL="0" indent="0">
              <a:buNone/>
            </a:pPr>
            <a:r>
              <a:rPr lang="nl-BE" dirty="0" smtClean="0">
                <a:latin typeface="+mj-lt"/>
              </a:rPr>
              <a:t>2 voorbeelden uit de klaspraktijk bij elke groep – Focus op:</a:t>
            </a:r>
          </a:p>
          <a:p>
            <a:pPr lvl="0"/>
            <a:r>
              <a:rPr lang="nl-BE" sz="2800" dirty="0" smtClean="0">
                <a:latin typeface="+mj-lt"/>
              </a:rPr>
              <a:t>Welke aanpak gebruikten de kinderen om hun ideeën uit te drukken / voor te stellen?</a:t>
            </a:r>
          </a:p>
          <a:p>
            <a:pPr lvl="0"/>
            <a:r>
              <a:rPr lang="nl-BE" sz="2800" dirty="0" smtClean="0">
                <a:latin typeface="+mj-lt"/>
              </a:rPr>
              <a:t>Op welke manieren kunnen de bovenvermelde aanpakken het leren ondersteunen?</a:t>
            </a:r>
          </a:p>
          <a:p>
            <a:pPr lvl="0"/>
            <a:r>
              <a:rPr lang="nl-BE" sz="2800" dirty="0" smtClean="0">
                <a:latin typeface="+mj-lt"/>
              </a:rPr>
              <a:t>Op basis waarvan kan je afleiden dat de kinderen bijleerden - hoe kan je hierop voortbouwen?</a:t>
            </a:r>
          </a:p>
          <a:p>
            <a:pPr lvl="0"/>
            <a:r>
              <a:rPr lang="nl-BE" sz="2800" dirty="0" smtClean="0">
                <a:latin typeface="+mj-lt"/>
              </a:rPr>
              <a:t>Hoe ondersteunt de leerkracht reflectie en redenering?</a:t>
            </a:r>
          </a:p>
          <a:p>
            <a:pPr lvl="0"/>
            <a:r>
              <a:rPr lang="nl-BE" sz="2800" dirty="0" smtClean="0">
                <a:latin typeface="+mj-lt"/>
              </a:rPr>
              <a:t>Welke vragen zou je willen stellen?</a:t>
            </a:r>
          </a:p>
          <a:p>
            <a:pPr lvl="0"/>
            <a:r>
              <a:rPr lang="nl-BE" sz="2800" dirty="0" smtClean="0">
                <a:latin typeface="+mj-lt"/>
              </a:rPr>
              <a:t>Noteer de belangrijkste punten.</a:t>
            </a:r>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4955714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b="1" smtClean="0">
                <a:solidFill>
                  <a:srgbClr val="00B050"/>
                </a:solidFill>
              </a:rPr>
              <a:t>Bouwstenen: Kinderen van 5 jaar Bouwen van de toren van Pisa</a:t>
            </a:r>
            <a:endParaRPr lang="nl-BE" sz="2800" b="1">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prstGeom prst="rect">
            <a:avLst/>
          </a:prstGeom>
          <a:noFill/>
          <a:ln>
            <a:noFill/>
          </a:ln>
        </p:spPr>
      </p:pic>
    </p:spTree>
    <p:extLst>
      <p:ext uri="{BB962C8B-B14F-4D97-AF65-F5344CB8AC3E}">
        <p14:creationId xmlns:p14="http://schemas.microsoft.com/office/powerpoint/2010/main" val="371972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4624"/>
            <a:ext cx="5770984" cy="1282154"/>
          </a:xfrm>
        </p:spPr>
        <p:txBody>
          <a:bodyPr>
            <a:normAutofit/>
          </a:bodyPr>
          <a:lstStyle/>
          <a:p>
            <a:r>
              <a:rPr lang="nl-BE" sz="2800" b="1" smtClean="0">
                <a:solidFill>
                  <a:srgbClr val="00B050"/>
                </a:solidFill>
              </a:rPr>
              <a:t>Afstand tot de zon</a:t>
            </a:r>
            <a:br>
              <a:rPr lang="nl-BE" sz="2800" b="1" smtClean="0">
                <a:solidFill>
                  <a:srgbClr val="00B050"/>
                </a:solidFill>
              </a:rPr>
            </a:br>
            <a:r>
              <a:rPr lang="nl-BE" sz="2800" b="1" smtClean="0">
                <a:solidFill>
                  <a:srgbClr val="00B050"/>
                </a:solidFill>
              </a:rPr>
              <a:t>Kinderen van 5 jaar </a:t>
            </a:r>
            <a:endParaRPr lang="nl-BE" sz="2800" b="1">
              <a:solidFill>
                <a:srgbClr val="00B050"/>
              </a:solidFill>
            </a:endParaRPr>
          </a:p>
        </p:txBody>
      </p:sp>
      <p:pic>
        <p:nvPicPr>
          <p:cNvPr id="4" name="Content Placeholder 3"/>
          <p:cNvPicPr>
            <a:picLocks noGrp="1" noChangeAspect="1"/>
          </p:cNvPicPr>
          <p:nvPr>
            <p:ph idx="1"/>
          </p:nvPr>
        </p:nvPicPr>
        <p:blipFill>
          <a:blip r:embed="rId3"/>
          <a:srcRect t="6273" b="6273"/>
          <a:stretch>
            <a:fillRect/>
          </a:stretch>
        </p:blipFill>
        <p:spPr>
          <a:xfrm>
            <a:off x="467544" y="2492896"/>
            <a:ext cx="4843492" cy="2376264"/>
          </a:xfrm>
        </p:spPr>
      </p:pic>
      <p:pic>
        <p:nvPicPr>
          <p:cNvPr id="6" name="Picture 5"/>
          <p:cNvPicPr>
            <a:picLocks noChangeAspect="1"/>
          </p:cNvPicPr>
          <p:nvPr/>
        </p:nvPicPr>
        <p:blipFill>
          <a:blip r:embed="rId4"/>
          <a:stretch>
            <a:fillRect/>
          </a:stretch>
        </p:blipFill>
        <p:spPr>
          <a:xfrm>
            <a:off x="5436096" y="1268760"/>
            <a:ext cx="2731696" cy="4869160"/>
          </a:xfrm>
          <a:prstGeom prst="rect">
            <a:avLst/>
          </a:prstGeom>
        </p:spPr>
      </p:pic>
    </p:spTree>
    <p:extLst>
      <p:ext uri="{BB962C8B-B14F-4D97-AF65-F5344CB8AC3E}">
        <p14:creationId xmlns:p14="http://schemas.microsoft.com/office/powerpoint/2010/main" val="288489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73417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nl-BE" sz="2800" b="1" smtClean="0">
                <a:solidFill>
                  <a:srgbClr val="00B050"/>
                </a:solidFill>
              </a:rPr>
              <a:t>Geluid: Kinderen van 7-9 jaar</a:t>
            </a:r>
            <a:br>
              <a:rPr lang="nl-BE" sz="2800" b="1" smtClean="0">
                <a:solidFill>
                  <a:srgbClr val="00B050"/>
                </a:solidFill>
              </a:rPr>
            </a:br>
            <a:r>
              <a:rPr lang="nl-BE" sz="2800" b="1" smtClean="0">
                <a:solidFill>
                  <a:srgbClr val="00B050"/>
                </a:solidFill>
              </a:rPr>
              <a:t>Onderzoeken hoe je geluiden kan maken</a:t>
            </a:r>
            <a:endParaRPr lang="nl-BE" sz="2800" b="1">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3159" b="13159"/>
          <a:stretch>
            <a:fillRect/>
          </a:stretch>
        </p:blipFill>
        <p:spPr>
          <a:prstGeom prst="rect">
            <a:avLst/>
          </a:prstGeom>
        </p:spPr>
      </p:pic>
    </p:spTree>
    <p:extLst>
      <p:ext uri="{BB962C8B-B14F-4D97-AF65-F5344CB8AC3E}">
        <p14:creationId xmlns:p14="http://schemas.microsoft.com/office/powerpoint/2010/main" val="64914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2800" b="1" smtClean="0">
                <a:solidFill>
                  <a:srgbClr val="00B050"/>
                </a:solidFill>
              </a:rPr>
              <a:t>Eierdrager: Kinderen van 6-7 jaar Ontwerpen en maken van een eierdrager</a:t>
            </a:r>
            <a:endParaRPr lang="nl-BE" sz="2800" b="1">
              <a:solidFill>
                <a:srgbClr val="00B050"/>
              </a:solidFill>
            </a:endParaRPr>
          </a:p>
        </p:txBody>
      </p:sp>
      <p:pic>
        <p:nvPicPr>
          <p:cNvPr id="5" name="Picture 4" descr="DSCN0580.JPG"/>
          <p:cNvPicPr>
            <a:picLocks noChangeAspect="1"/>
          </p:cNvPicPr>
          <p:nvPr/>
        </p:nvPicPr>
        <p:blipFill>
          <a:blip r:embed="rId3"/>
          <a:stretch>
            <a:fillRect/>
          </a:stretch>
        </p:blipFill>
        <p:spPr>
          <a:xfrm>
            <a:off x="5148064" y="1796818"/>
            <a:ext cx="3128392" cy="4171189"/>
          </a:xfrm>
          <a:prstGeom prst="rect">
            <a:avLst/>
          </a:prstGeom>
        </p:spPr>
      </p:pic>
      <p:pic>
        <p:nvPicPr>
          <p:cNvPr id="6" name="Picture 5" descr="DSCN0574.JPG"/>
          <p:cNvPicPr>
            <a:picLocks noChangeAspect="1"/>
          </p:cNvPicPr>
          <p:nvPr/>
        </p:nvPicPr>
        <p:blipFill>
          <a:blip r:embed="rId4"/>
          <a:stretch>
            <a:fillRect/>
          </a:stretch>
        </p:blipFill>
        <p:spPr>
          <a:xfrm>
            <a:off x="1187624" y="1772816"/>
            <a:ext cx="2662188" cy="1996641"/>
          </a:xfrm>
          <a:prstGeom prst="rect">
            <a:avLst/>
          </a:prstGeom>
        </p:spPr>
      </p:pic>
      <p:pic>
        <p:nvPicPr>
          <p:cNvPr id="7" name="Picture 6" descr=":Field Work Research Data:3. Kingsmead Primary School:Images:2 Tuesday 12 Feb 2013:4. Science (Year 2):DSCN0583.JPG"/>
          <p:cNvPicPr/>
          <p:nvPr/>
        </p:nvPicPr>
        <p:blipFill>
          <a:blip r:embed="rId5"/>
          <a:srcRect/>
          <a:stretch>
            <a:fillRect/>
          </a:stretch>
        </p:blipFill>
        <p:spPr bwMode="auto">
          <a:xfrm rot="16200000">
            <a:off x="1475721" y="3644959"/>
            <a:ext cx="2088102" cy="2664296"/>
          </a:xfrm>
          <a:prstGeom prst="rect">
            <a:avLst/>
          </a:prstGeom>
          <a:noFill/>
          <a:ln w="9525">
            <a:noFill/>
            <a:miter lim="800000"/>
            <a:headEnd/>
            <a:tailEnd/>
          </a:ln>
        </p:spPr>
      </p:pic>
    </p:spTree>
    <p:extLst>
      <p:ext uri="{BB962C8B-B14F-4D97-AF65-F5344CB8AC3E}">
        <p14:creationId xmlns:p14="http://schemas.microsoft.com/office/powerpoint/2010/main" val="206683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nl-BE" sz="3200" b="1" smtClean="0">
                <a:solidFill>
                  <a:srgbClr val="00B050"/>
                </a:solidFill>
              </a:rPr>
              <a:t>Hoe kunnen zo’n benaderingen creativiteit bevorderen bij het leren?</a:t>
            </a:r>
            <a:endParaRPr lang="nl-BE" sz="3200" b="1">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nl-BE" dirty="0" smtClean="0">
                <a:latin typeface="+mj-lt"/>
              </a:rPr>
              <a:t>Zin voor initiatief</a:t>
            </a:r>
          </a:p>
          <a:p>
            <a:r>
              <a:rPr lang="nl-BE" dirty="0" smtClean="0">
                <a:latin typeface="+mj-lt"/>
              </a:rPr>
              <a:t>Motivatie</a:t>
            </a:r>
          </a:p>
          <a:p>
            <a:r>
              <a:rPr lang="nl-BE" dirty="0" smtClean="0">
                <a:latin typeface="+mj-lt"/>
              </a:rPr>
              <a:t>Vermogen om iets nieuws te bedenken</a:t>
            </a:r>
          </a:p>
          <a:p>
            <a:r>
              <a:rPr lang="nl-BE" dirty="0" smtClean="0">
                <a:latin typeface="+mj-lt"/>
              </a:rPr>
              <a:t>Verbanden leggen</a:t>
            </a:r>
          </a:p>
          <a:p>
            <a:r>
              <a:rPr lang="nl-BE" dirty="0" smtClean="0">
                <a:latin typeface="+mj-lt"/>
              </a:rPr>
              <a:t>Verbeelding</a:t>
            </a:r>
          </a:p>
          <a:p>
            <a:r>
              <a:rPr lang="nl-BE" dirty="0" smtClean="0">
                <a:latin typeface="+mj-lt"/>
              </a:rPr>
              <a:t>Nieuwsgierigheid</a:t>
            </a:r>
          </a:p>
          <a:p>
            <a:r>
              <a:rPr lang="nl-BE" dirty="0" smtClean="0">
                <a:latin typeface="+mj-lt"/>
              </a:rPr>
              <a:t>Samenwerkingsvaardigheden</a:t>
            </a:r>
          </a:p>
          <a:p>
            <a:r>
              <a:rPr lang="nl-BE" dirty="0" smtClean="0">
                <a:latin typeface="+mj-lt"/>
              </a:rPr>
              <a:t>Denkvaardigheden</a:t>
            </a:r>
          </a:p>
          <a:p>
            <a:pPr marL="0" indent="0">
              <a:buNone/>
            </a:pPr>
            <a:r>
              <a:rPr lang="nl-BE" i="1" dirty="0" smtClean="0">
                <a:solidFill>
                  <a:srgbClr val="008000"/>
                </a:solidFill>
                <a:latin typeface="+mj-lt"/>
              </a:rPr>
              <a:t>(Factoren van het CLS </a:t>
            </a:r>
            <a:r>
              <a:rPr lang="nl-BE" i="1" dirty="0">
                <a:solidFill>
                  <a:srgbClr val="008000"/>
                </a:solidFill>
                <a:latin typeface="+mj-lt"/>
              </a:rPr>
              <a:t>c</a:t>
            </a:r>
            <a:r>
              <a:rPr lang="nl-BE" i="1" dirty="0" smtClean="0">
                <a:solidFill>
                  <a:srgbClr val="008000"/>
                </a:solidFill>
                <a:latin typeface="+mj-lt"/>
              </a:rPr>
              <a:t>onceptueel raamwerk)</a:t>
            </a:r>
          </a:p>
          <a:p>
            <a:endParaRPr lang="nl-BE" dirty="0">
              <a:latin typeface="+mj-lt"/>
            </a:endParaRPr>
          </a:p>
        </p:txBody>
      </p:sp>
    </p:spTree>
    <p:extLst>
      <p:ext uri="{BB962C8B-B14F-4D97-AF65-F5344CB8AC3E}">
        <p14:creationId xmlns:p14="http://schemas.microsoft.com/office/powerpoint/2010/main" val="171342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2658201" y="-27384"/>
            <a:ext cx="6378295" cy="6858000"/>
          </a:xfrm>
          <a:prstGeom prst="rect">
            <a:avLst/>
          </a:prstGeom>
        </p:spPr>
      </p:pic>
      <p:sp>
        <p:nvSpPr>
          <p:cNvPr id="4" name="Rectangle 3"/>
          <p:cNvSpPr/>
          <p:nvPr/>
        </p:nvSpPr>
        <p:spPr>
          <a:xfrm>
            <a:off x="251520" y="2924944"/>
            <a:ext cx="223224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nl-BE" dirty="0" smtClean="0">
                <a:latin typeface="+mj-lt"/>
              </a:rPr>
              <a:t>Figuur die kan gebruikt worden bij inzichten verwerven rond de aard van wetenschap</a:t>
            </a:r>
          </a:p>
          <a:p>
            <a:pPr algn="ctr"/>
            <a:r>
              <a:rPr lang="nl-BE" dirty="0" smtClean="0">
                <a:latin typeface="+mj-lt"/>
              </a:rPr>
              <a:t>(Akerson et al., 2011, p69)</a:t>
            </a:r>
            <a:endParaRPr lang="nl-BE" dirty="0">
              <a:latin typeface="+mj-lt"/>
            </a:endParaRPr>
          </a:p>
        </p:txBody>
      </p:sp>
    </p:spTree>
    <p:extLst>
      <p:ext uri="{BB962C8B-B14F-4D97-AF65-F5344CB8AC3E}">
        <p14:creationId xmlns:p14="http://schemas.microsoft.com/office/powerpoint/2010/main" val="151602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7824" y="418654"/>
            <a:ext cx="5770984" cy="1138138"/>
          </a:xfrm>
        </p:spPr>
        <p:txBody>
          <a:bodyPr>
            <a:normAutofit fontScale="90000"/>
          </a:bodyPr>
          <a:lstStyle/>
          <a:p>
            <a:pPr>
              <a:defRPr/>
            </a:pPr>
            <a:r>
              <a:rPr lang="nl-BE" b="1" dirty="0" smtClean="0">
                <a:solidFill>
                  <a:srgbClr val="00B050"/>
                </a:solidFill>
              </a:rPr>
              <a:t>Gevolgen voor planning</a:t>
            </a:r>
            <a:r>
              <a:rPr lang="nl-BE" b="1" dirty="0" smtClean="0">
                <a:solidFill>
                  <a:srgbClr val="008000"/>
                </a:solidFill>
              </a:rPr>
              <a:t/>
            </a:r>
            <a:br>
              <a:rPr lang="nl-BE" b="1" dirty="0" smtClean="0">
                <a:solidFill>
                  <a:srgbClr val="008000"/>
                </a:solidFill>
              </a:rPr>
            </a:br>
            <a:r>
              <a:rPr lang="nl-BE" sz="2000" dirty="0" smtClean="0"/>
              <a:t>Het kwetsbare spinnenweb van Van den Akker (2007 p39)</a:t>
            </a:r>
            <a:br>
              <a:rPr lang="nl-BE" sz="2000" dirty="0" smtClean="0"/>
            </a:br>
            <a:endParaRPr lang="nl-BE" sz="2000" b="1" dirty="0">
              <a:solidFill>
                <a:srgbClr val="008000"/>
              </a:solidFill>
            </a:endParaRPr>
          </a:p>
        </p:txBody>
      </p:sp>
      <p:pic>
        <p:nvPicPr>
          <p:cNvPr id="2" name="Afbeelding 1" descr="spinnenw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664" y="1340768"/>
            <a:ext cx="5160704" cy="4397350"/>
          </a:xfrm>
          <a:prstGeom prst="rect">
            <a:avLst/>
          </a:prstGeom>
        </p:spPr>
      </p:pic>
    </p:spTree>
    <p:extLst>
      <p:ext uri="{BB962C8B-B14F-4D97-AF65-F5344CB8AC3E}">
        <p14:creationId xmlns:p14="http://schemas.microsoft.com/office/powerpoint/2010/main" val="188391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Reflecties</a:t>
            </a:r>
            <a:endParaRPr lang="nl-BE" sz="32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lnSpcReduction="10000"/>
          </a:bodyPr>
          <a:lstStyle/>
          <a:p>
            <a:r>
              <a:rPr lang="nl-BE" sz="2400" dirty="0" smtClean="0">
                <a:latin typeface="+mj-lt"/>
              </a:rPr>
              <a:t>Bekijk in je groepje de originele post-its – kan je zaken toevoegen</a:t>
            </a:r>
            <a:r>
              <a:rPr lang="nl-BE" sz="2400" dirty="0">
                <a:latin typeface="+mj-lt"/>
              </a:rPr>
              <a:t>? Voeg eventuele </a:t>
            </a:r>
            <a:r>
              <a:rPr lang="nl-BE" sz="2400" dirty="0" smtClean="0">
                <a:latin typeface="+mj-lt"/>
              </a:rPr>
              <a:t>opmerkingen </a:t>
            </a:r>
            <a:r>
              <a:rPr lang="nl-BE" sz="2400" dirty="0">
                <a:latin typeface="+mj-lt"/>
              </a:rPr>
              <a:t>of </a:t>
            </a:r>
            <a:r>
              <a:rPr lang="nl-BE" sz="2400" dirty="0" smtClean="0">
                <a:latin typeface="+mj-lt"/>
              </a:rPr>
              <a:t>uitdagingen toe </a:t>
            </a:r>
            <a:r>
              <a:rPr lang="nl-BE" sz="2400" dirty="0">
                <a:latin typeface="+mj-lt"/>
              </a:rPr>
              <a:t>in een andere kleur (pen / </a:t>
            </a:r>
            <a:r>
              <a:rPr lang="nl-BE" sz="2400" dirty="0" smtClean="0">
                <a:latin typeface="+mj-lt"/>
              </a:rPr>
              <a:t>post-it)</a:t>
            </a:r>
            <a:r>
              <a:rPr lang="nl-BE" sz="2400" dirty="0">
                <a:latin typeface="+mj-lt"/>
              </a:rPr>
              <a:t>.</a:t>
            </a:r>
          </a:p>
          <a:p>
            <a:r>
              <a:rPr lang="nl-BE" sz="2400" dirty="0" smtClean="0">
                <a:latin typeface="+mj-lt"/>
              </a:rPr>
              <a:t>Hoe hielpen de </a:t>
            </a:r>
            <a:r>
              <a:rPr lang="nl-BE" sz="2400" dirty="0">
                <a:latin typeface="+mj-lt"/>
              </a:rPr>
              <a:t>verschillende activiteiten </a:t>
            </a:r>
            <a:r>
              <a:rPr lang="nl-BE" sz="2400" dirty="0" smtClean="0">
                <a:latin typeface="+mj-lt"/>
              </a:rPr>
              <a:t>bij het ontwikkelen van inzichten?</a:t>
            </a:r>
            <a:endParaRPr lang="nl-BE" sz="2400" dirty="0">
              <a:latin typeface="+mj-lt"/>
            </a:endParaRPr>
          </a:p>
          <a:p>
            <a:r>
              <a:rPr lang="nl-BE" sz="2400" dirty="0" smtClean="0">
                <a:latin typeface="+mj-lt"/>
              </a:rPr>
              <a:t>Hoe hielpen zij om </a:t>
            </a:r>
            <a:r>
              <a:rPr lang="nl-BE" sz="2400" dirty="0">
                <a:latin typeface="+mj-lt"/>
              </a:rPr>
              <a:t>na te denken over </a:t>
            </a:r>
            <a:r>
              <a:rPr lang="nl-BE" sz="2400" dirty="0" smtClean="0">
                <a:latin typeface="+mj-lt"/>
              </a:rPr>
              <a:t>hoe kinderen </a:t>
            </a:r>
            <a:r>
              <a:rPr lang="nl-BE" sz="2400" dirty="0">
                <a:latin typeface="+mj-lt"/>
              </a:rPr>
              <a:t>hun ideeën kunnen uiten en </a:t>
            </a:r>
            <a:r>
              <a:rPr lang="nl-BE" sz="2400" dirty="0" smtClean="0">
                <a:latin typeface="+mj-lt"/>
              </a:rPr>
              <a:t>vastleggen?</a:t>
            </a:r>
            <a:endParaRPr lang="nl-BE" sz="2400" dirty="0">
              <a:latin typeface="+mj-lt"/>
            </a:endParaRPr>
          </a:p>
          <a:p>
            <a:r>
              <a:rPr lang="nl-BE" sz="2400" dirty="0">
                <a:latin typeface="+mj-lt"/>
              </a:rPr>
              <a:t>Noteer </a:t>
            </a:r>
            <a:r>
              <a:rPr lang="nl-BE" sz="2400" dirty="0" smtClean="0">
                <a:latin typeface="+mj-lt"/>
              </a:rPr>
              <a:t>2 </a:t>
            </a:r>
            <a:r>
              <a:rPr lang="nl-BE" sz="2400" dirty="0">
                <a:latin typeface="+mj-lt"/>
              </a:rPr>
              <a:t>acties die </a:t>
            </a:r>
            <a:r>
              <a:rPr lang="nl-BE" sz="2400" dirty="0" smtClean="0">
                <a:latin typeface="+mj-lt"/>
              </a:rPr>
              <a:t>je zal ondernemen op basis van deze module.</a:t>
            </a:r>
            <a:endParaRPr lang="nl-BE" sz="2400" dirty="0">
              <a:latin typeface="+mj-lt"/>
            </a:endParaRPr>
          </a:p>
          <a:p>
            <a:r>
              <a:rPr lang="nl-BE" sz="2400" dirty="0" smtClean="0">
                <a:latin typeface="+mj-lt"/>
              </a:rPr>
              <a:t>In welke mate werden de </a:t>
            </a:r>
            <a:r>
              <a:rPr lang="nl-BE" sz="2400" dirty="0">
                <a:latin typeface="+mj-lt"/>
              </a:rPr>
              <a:t>doelstellingen van de module </a:t>
            </a:r>
            <a:r>
              <a:rPr lang="nl-BE" sz="2400" dirty="0" smtClean="0">
                <a:latin typeface="+mj-lt"/>
              </a:rPr>
              <a:t>bereikt?</a:t>
            </a:r>
          </a:p>
          <a:p>
            <a:endParaRPr lang="nl-BE" sz="2400" dirty="0">
              <a:latin typeface="+mj-lt"/>
            </a:endParaRPr>
          </a:p>
        </p:txBody>
      </p:sp>
    </p:spTree>
    <p:extLst>
      <p:ext uri="{BB962C8B-B14F-4D97-AF65-F5344CB8AC3E}">
        <p14:creationId xmlns:p14="http://schemas.microsoft.com/office/powerpoint/2010/main" val="13742480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7848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106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Doelen van de module</a:t>
            </a:r>
            <a:endParaRPr lang="nl-BE" b="1">
              <a:solidFill>
                <a:srgbClr val="00B050"/>
              </a:solidFill>
            </a:endParaRPr>
          </a:p>
        </p:txBody>
      </p:sp>
      <p:sp>
        <p:nvSpPr>
          <p:cNvPr id="3" name="Content Placeholder 2"/>
          <p:cNvSpPr>
            <a:spLocks noGrp="1"/>
          </p:cNvSpPr>
          <p:nvPr>
            <p:ph idx="1"/>
          </p:nvPr>
        </p:nvSpPr>
        <p:spPr>
          <a:xfrm>
            <a:off x="467544" y="1628800"/>
            <a:ext cx="8219256" cy="4896544"/>
          </a:xfrm>
        </p:spPr>
        <p:txBody>
          <a:bodyPr>
            <a:normAutofit fontScale="62500" lnSpcReduction="20000"/>
          </a:bodyPr>
          <a:lstStyle/>
          <a:p>
            <a:pPr lvl="0"/>
            <a:r>
              <a:rPr lang="nl-BE" dirty="0" smtClean="0">
                <a:latin typeface="+mj-lt"/>
              </a:rPr>
              <a:t>Bewust worden van de sleutelrol van expressie en voorstelling van ideeën bij een onderzoeksgerichte aanpak bij leren.</a:t>
            </a:r>
          </a:p>
          <a:p>
            <a:pPr lvl="0"/>
            <a:r>
              <a:rPr lang="nl-BE" dirty="0" smtClean="0">
                <a:latin typeface="+mj-lt"/>
              </a:rPr>
              <a:t>Verduidelijken van de noodzaak om uiteenlopende manieren van expressie en voorstelling te gebruiken om zo de verwoording en reflectie van kinderen op hun ontwikkelende ideeën te bevorderen.</a:t>
            </a:r>
          </a:p>
          <a:p>
            <a:pPr lvl="0"/>
            <a:r>
              <a:rPr lang="nl-BE" dirty="0" smtClean="0">
                <a:latin typeface="+mj-lt"/>
              </a:rPr>
              <a:t>Erkennen van het belang van expressie en voorstelling van de ideeën van kinderen als uitgangspunt voor het in vraag stellen, discussie en verder onderzoek.</a:t>
            </a:r>
          </a:p>
          <a:p>
            <a:pPr lvl="0"/>
            <a:r>
              <a:rPr lang="nl-BE" dirty="0" smtClean="0">
                <a:latin typeface="+mj-lt"/>
              </a:rPr>
              <a:t>Illustreren op welke manier expressie en voorstelling van kinderen meegenomen kunnen worden bij evaluatie (zowel door kinderen als door leerkrachten) om zo de volgende activiteiten te plannen.</a:t>
            </a:r>
          </a:p>
          <a:p>
            <a:pPr lvl="0"/>
            <a:r>
              <a:rPr lang="nl-BE" dirty="0" smtClean="0">
                <a:latin typeface="+mj-lt"/>
              </a:rPr>
              <a:t>Overwegen hoe je als leerkracht kansen kan bieden om ideeën in verschillende fasen in een onderzoek te delen en voor te stellen. Waarbij een sfeer gecreëerd wordt waarin kinderen bereid zijn hun ideeën te delen en erop te reflecteren.</a:t>
            </a:r>
          </a:p>
          <a:p>
            <a:pPr lvl="0"/>
            <a:r>
              <a:rPr lang="nl-BE" dirty="0" smtClean="0">
                <a:latin typeface="+mj-lt"/>
              </a:rPr>
              <a:t>Aantonen hoe het delen en bediscussiëren van ideeën de creatieve aanleg bij wetenschap kunnen bevorderen.</a:t>
            </a:r>
            <a:endParaRPr lang="nl-BE" dirty="0">
              <a:latin typeface="+mj-lt"/>
            </a:endParaRPr>
          </a:p>
        </p:txBody>
      </p:sp>
    </p:spTree>
    <p:extLst>
      <p:ext uri="{BB962C8B-B14F-4D97-AF65-F5344CB8AC3E}">
        <p14:creationId xmlns:p14="http://schemas.microsoft.com/office/powerpoint/2010/main" val="76409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600" b="1" dirty="0">
                <a:solidFill>
                  <a:srgbClr val="00B050"/>
                </a:solidFill>
              </a:rPr>
              <a:t>Verband met de inhoudelijke ontwerpprincipes en -resultaten </a:t>
            </a:r>
          </a:p>
        </p:txBody>
      </p:sp>
      <p:sp>
        <p:nvSpPr>
          <p:cNvPr id="3" name="Tijdelijke aanduiding voor inhoud 2"/>
          <p:cNvSpPr>
            <a:spLocks noGrp="1"/>
          </p:cNvSpPr>
          <p:nvPr>
            <p:ph idx="1"/>
          </p:nvPr>
        </p:nvSpPr>
        <p:spPr>
          <a:xfrm>
            <a:off x="539552" y="1628800"/>
            <a:ext cx="8219256" cy="4536504"/>
          </a:xfrm>
        </p:spPr>
        <p:txBody>
          <a:bodyPr>
            <a:normAutofit fontScale="62500" lnSpcReduction="20000"/>
          </a:bodyPr>
          <a:lstStyle/>
          <a:p>
            <a:pPr marL="0" indent="0">
              <a:lnSpc>
                <a:spcPct val="120000"/>
              </a:lnSpc>
              <a:buNone/>
            </a:pPr>
            <a:r>
              <a:rPr lang="en-US" sz="2900" dirty="0">
                <a:latin typeface="+mj-lt"/>
              </a:rPr>
              <a:t>9. </a:t>
            </a:r>
            <a:r>
              <a:rPr lang="nl-NL" sz="2900" dirty="0">
                <a:latin typeface="+mj-lt"/>
              </a:rPr>
              <a:t>De </a:t>
            </a:r>
            <a:r>
              <a:rPr lang="nl-NL" sz="2900" dirty="0" smtClean="0">
                <a:latin typeface="+mj-lt"/>
              </a:rPr>
              <a:t>lerarenopleiding </a:t>
            </a:r>
            <a:r>
              <a:rPr lang="nl-NL" sz="2900" dirty="0">
                <a:latin typeface="+mj-lt"/>
              </a:rPr>
              <a:t>moet leerkrachten in staat stellen </a:t>
            </a:r>
            <a:r>
              <a:rPr lang="nl-NL" sz="2900" b="1" dirty="0">
                <a:latin typeface="+mj-lt"/>
              </a:rPr>
              <a:t>optimaal gebruik te maken van de verschillende vormen van expressie en </a:t>
            </a:r>
            <a:r>
              <a:rPr lang="nl-NL" sz="2900" b="1" dirty="0" smtClean="0">
                <a:latin typeface="+mj-lt"/>
              </a:rPr>
              <a:t>voorstelling</a:t>
            </a:r>
            <a:r>
              <a:rPr lang="nl-NL" sz="2900" dirty="0" smtClean="0">
                <a:latin typeface="+mj-lt"/>
              </a:rPr>
              <a:t> </a:t>
            </a:r>
            <a:r>
              <a:rPr lang="nl-NL" sz="2900" dirty="0">
                <a:latin typeface="+mj-lt"/>
              </a:rPr>
              <a:t>bij </a:t>
            </a:r>
            <a:r>
              <a:rPr lang="nl-NL" sz="2900" dirty="0" smtClean="0">
                <a:latin typeface="+mj-lt"/>
              </a:rPr>
              <a:t>wetenschapsonderwijs </a:t>
            </a:r>
            <a:r>
              <a:rPr lang="nl-NL" sz="2900" dirty="0">
                <a:latin typeface="+mj-lt"/>
              </a:rPr>
              <a:t>om </a:t>
            </a:r>
            <a:r>
              <a:rPr lang="nl-NL" sz="2900" dirty="0" smtClean="0">
                <a:latin typeface="+mj-lt"/>
              </a:rPr>
              <a:t>zo de ontwikkeling van de onderzoekende houding </a:t>
            </a:r>
            <a:r>
              <a:rPr lang="nl-NL" sz="2900" dirty="0">
                <a:latin typeface="+mj-lt"/>
              </a:rPr>
              <a:t>(inquiry) en </a:t>
            </a:r>
            <a:r>
              <a:rPr lang="nl-NL" sz="2900" dirty="0" smtClean="0">
                <a:latin typeface="+mj-lt"/>
              </a:rPr>
              <a:t>creativiteit van kinderen </a:t>
            </a:r>
            <a:r>
              <a:rPr lang="nl-NL" sz="2900" dirty="0">
                <a:latin typeface="+mj-lt"/>
              </a:rPr>
              <a:t>te ondersteunen</a:t>
            </a:r>
            <a:r>
              <a:rPr lang="nl-BE" sz="2900" dirty="0">
                <a:latin typeface="+mj-lt"/>
              </a:rPr>
              <a:t> </a:t>
            </a:r>
            <a:endParaRPr lang="nl-BE" sz="2900" dirty="0" smtClean="0">
              <a:latin typeface="+mj-lt"/>
            </a:endParaRPr>
          </a:p>
          <a:p>
            <a:pPr marL="400050" lvl="1" indent="0">
              <a:lnSpc>
                <a:spcPct val="120000"/>
              </a:lnSpc>
              <a:buNone/>
            </a:pPr>
            <a:r>
              <a:rPr lang="nl-BE" sz="2400" dirty="0">
                <a:latin typeface="+mj-lt"/>
              </a:rPr>
              <a:t>9.1 Leerkrachten </a:t>
            </a:r>
            <a:r>
              <a:rPr lang="nl-BE" sz="2400" b="1" dirty="0" smtClean="0">
                <a:solidFill>
                  <a:srgbClr val="008000"/>
                </a:solidFill>
                <a:latin typeface="+mj-lt"/>
              </a:rPr>
              <a:t>herkennen </a:t>
            </a:r>
            <a:r>
              <a:rPr lang="nl-BE" sz="2400" b="1" dirty="0">
                <a:solidFill>
                  <a:srgbClr val="008000"/>
                </a:solidFill>
                <a:latin typeface="+mj-lt"/>
              </a:rPr>
              <a:t>en waarderen</a:t>
            </a:r>
            <a:r>
              <a:rPr lang="nl-BE" sz="2400" dirty="0" smtClean="0">
                <a:latin typeface="+mj-lt"/>
              </a:rPr>
              <a:t> </a:t>
            </a:r>
            <a:r>
              <a:rPr lang="nl-BE" sz="2400" b="1" dirty="0" smtClean="0">
                <a:solidFill>
                  <a:srgbClr val="008000"/>
                </a:solidFill>
                <a:latin typeface="+mj-lt"/>
              </a:rPr>
              <a:t>gevarieerde vormen </a:t>
            </a:r>
            <a:r>
              <a:rPr lang="nl-BE" sz="2400" b="1" dirty="0">
                <a:solidFill>
                  <a:srgbClr val="008000"/>
                </a:solidFill>
                <a:latin typeface="+mj-lt"/>
              </a:rPr>
              <a:t>van expressie en voorstelling </a:t>
            </a:r>
            <a:r>
              <a:rPr lang="nl-BE" sz="2400" dirty="0">
                <a:latin typeface="+mj-lt"/>
              </a:rPr>
              <a:t>van de ideeën van kinderen bij het leren van </a:t>
            </a:r>
            <a:r>
              <a:rPr lang="nl-BE" sz="2400" dirty="0" smtClean="0">
                <a:latin typeface="+mj-lt"/>
              </a:rPr>
              <a:t>wetenschap.</a:t>
            </a:r>
            <a:endParaRPr lang="nl-BE" sz="2400" dirty="0">
              <a:latin typeface="+mj-lt"/>
            </a:endParaRPr>
          </a:p>
          <a:p>
            <a:pPr marL="400050" lvl="1" indent="0">
              <a:lnSpc>
                <a:spcPct val="120000"/>
              </a:lnSpc>
              <a:buNone/>
            </a:pPr>
            <a:r>
              <a:rPr lang="nl-BE" sz="2400" dirty="0">
                <a:latin typeface="+mj-lt"/>
              </a:rPr>
              <a:t>9.2 Leerkrachten </a:t>
            </a:r>
            <a:r>
              <a:rPr lang="nl-BE" sz="2400" b="1" dirty="0" smtClean="0">
                <a:solidFill>
                  <a:srgbClr val="008000"/>
                </a:solidFill>
                <a:latin typeface="+mj-lt"/>
              </a:rPr>
              <a:t>maken </a:t>
            </a:r>
            <a:r>
              <a:rPr lang="nl-BE" sz="2400" b="1" dirty="0">
                <a:solidFill>
                  <a:srgbClr val="008000"/>
                </a:solidFill>
                <a:latin typeface="+mj-lt"/>
              </a:rPr>
              <a:t>optimaal gebruik </a:t>
            </a:r>
            <a:r>
              <a:rPr lang="nl-BE" sz="2400" b="1" dirty="0" smtClean="0">
                <a:solidFill>
                  <a:srgbClr val="008000"/>
                </a:solidFill>
                <a:latin typeface="+mj-lt"/>
              </a:rPr>
              <a:t>van </a:t>
            </a:r>
            <a:r>
              <a:rPr lang="nl-BE" sz="2400" b="1" dirty="0">
                <a:solidFill>
                  <a:srgbClr val="008000"/>
                </a:solidFill>
                <a:latin typeface="+mj-lt"/>
              </a:rPr>
              <a:t>de vormen van expressie en voorstelling </a:t>
            </a:r>
            <a:r>
              <a:rPr lang="nl-BE" sz="2400" dirty="0">
                <a:latin typeface="+mj-lt"/>
              </a:rPr>
              <a:t>van wetenschappelijke en wiskundige ideeën </a:t>
            </a:r>
            <a:r>
              <a:rPr lang="nl-BE" sz="2400" b="1" dirty="0" smtClean="0">
                <a:solidFill>
                  <a:srgbClr val="008000"/>
                </a:solidFill>
                <a:latin typeface="+mj-lt"/>
              </a:rPr>
              <a:t>waar </a:t>
            </a:r>
            <a:r>
              <a:rPr lang="nl-BE" sz="2400" b="1" dirty="0">
                <a:solidFill>
                  <a:srgbClr val="008000"/>
                </a:solidFill>
                <a:latin typeface="+mj-lt"/>
              </a:rPr>
              <a:t>kinderen de voorkeur aan geven </a:t>
            </a:r>
            <a:r>
              <a:rPr lang="nl-BE" sz="2400" dirty="0" smtClean="0">
                <a:latin typeface="+mj-lt"/>
              </a:rPr>
              <a:t>om </a:t>
            </a:r>
            <a:r>
              <a:rPr lang="nl-BE" sz="2400" dirty="0">
                <a:latin typeface="+mj-lt"/>
              </a:rPr>
              <a:t>zo hun </a:t>
            </a:r>
            <a:r>
              <a:rPr lang="nl-BE" sz="2400" dirty="0" smtClean="0">
                <a:latin typeface="+mj-lt"/>
              </a:rPr>
              <a:t>onderzoekende houding </a:t>
            </a:r>
            <a:r>
              <a:rPr lang="nl-BE" sz="2400" dirty="0">
                <a:latin typeface="+mj-lt"/>
              </a:rPr>
              <a:t>(inquiry) en de ontwikkeling van creativiteit te ondersteunen.</a:t>
            </a:r>
          </a:p>
          <a:p>
            <a:pPr marL="400050" lvl="1" indent="0">
              <a:lnSpc>
                <a:spcPct val="120000"/>
              </a:lnSpc>
              <a:buNone/>
            </a:pPr>
            <a:r>
              <a:rPr lang="nl-BE" sz="2400" dirty="0">
                <a:latin typeface="+mj-lt"/>
              </a:rPr>
              <a:t>9.3 Leerkrachten </a:t>
            </a:r>
            <a:r>
              <a:rPr lang="nl-BE" sz="2400" b="1" dirty="0" smtClean="0">
                <a:solidFill>
                  <a:srgbClr val="008000"/>
                </a:solidFill>
                <a:latin typeface="+mj-lt"/>
              </a:rPr>
              <a:t>selecteren </a:t>
            </a:r>
            <a:r>
              <a:rPr lang="nl-BE" sz="2400" b="1" dirty="0">
                <a:solidFill>
                  <a:srgbClr val="008000"/>
                </a:solidFill>
                <a:latin typeface="+mj-lt"/>
              </a:rPr>
              <a:t>en gebruiken verschillende aanpakken </a:t>
            </a:r>
            <a:r>
              <a:rPr lang="nl-BE" sz="2400" b="1" dirty="0" smtClean="0">
                <a:solidFill>
                  <a:srgbClr val="008000"/>
                </a:solidFill>
                <a:latin typeface="+mj-lt"/>
              </a:rPr>
              <a:t>voor </a:t>
            </a:r>
            <a:r>
              <a:rPr lang="nl-BE" sz="2400" b="1" dirty="0">
                <a:solidFill>
                  <a:srgbClr val="008000"/>
                </a:solidFill>
                <a:latin typeface="+mj-lt"/>
              </a:rPr>
              <a:t>het registreren van de ideeën van kinderen </a:t>
            </a:r>
            <a:r>
              <a:rPr lang="nl-BE" sz="2400" dirty="0">
                <a:latin typeface="+mj-lt"/>
              </a:rPr>
              <a:t>in de verschillende stadia van hun leerproces en gebruiken dit voor verschillende doeleinden, waaronder </a:t>
            </a:r>
            <a:r>
              <a:rPr lang="nl-BE" sz="2400" b="1" dirty="0">
                <a:solidFill>
                  <a:srgbClr val="008000"/>
                </a:solidFill>
                <a:latin typeface="+mj-lt"/>
              </a:rPr>
              <a:t>het ondersteunen van het reflectie- en redeneerproces</a:t>
            </a:r>
            <a:r>
              <a:rPr lang="nl-BE" sz="2400" dirty="0">
                <a:latin typeface="+mj-lt"/>
              </a:rPr>
              <a:t> bij kinderen.</a:t>
            </a:r>
          </a:p>
          <a:p>
            <a:pPr marL="400050" lvl="1" indent="0">
              <a:lnSpc>
                <a:spcPct val="120000"/>
              </a:lnSpc>
              <a:buNone/>
            </a:pPr>
            <a:r>
              <a:rPr lang="nl-BE" sz="2400" dirty="0">
                <a:latin typeface="+mj-lt"/>
              </a:rPr>
              <a:t>9.4 Leerkrachten </a:t>
            </a:r>
            <a:r>
              <a:rPr lang="nl-BE" sz="2400" b="1" dirty="0" smtClean="0">
                <a:solidFill>
                  <a:srgbClr val="008000"/>
                </a:solidFill>
                <a:latin typeface="+mj-lt"/>
              </a:rPr>
              <a:t>gebruiken de </a:t>
            </a:r>
            <a:r>
              <a:rPr lang="nl-BE" sz="2400" b="1" dirty="0">
                <a:solidFill>
                  <a:srgbClr val="008000"/>
                </a:solidFill>
                <a:latin typeface="+mj-lt"/>
              </a:rPr>
              <a:t>verschillende vormen van expressie en </a:t>
            </a:r>
            <a:r>
              <a:rPr lang="nl-BE" sz="2400" b="1" dirty="0" smtClean="0">
                <a:solidFill>
                  <a:srgbClr val="008000"/>
                </a:solidFill>
                <a:latin typeface="+mj-lt"/>
              </a:rPr>
              <a:t>voorstelling </a:t>
            </a:r>
            <a:r>
              <a:rPr lang="nl-BE" sz="2400" dirty="0" smtClean="0">
                <a:latin typeface="+mj-lt"/>
              </a:rPr>
              <a:t>van </a:t>
            </a:r>
            <a:r>
              <a:rPr lang="nl-BE" sz="2400" dirty="0">
                <a:latin typeface="+mj-lt"/>
              </a:rPr>
              <a:t>wetenschappelijke </a:t>
            </a:r>
            <a:r>
              <a:rPr lang="nl-BE" sz="2400" dirty="0" smtClean="0">
                <a:latin typeface="+mj-lt"/>
              </a:rPr>
              <a:t>ideeën </a:t>
            </a:r>
            <a:r>
              <a:rPr lang="nl-BE" sz="2400" dirty="0">
                <a:latin typeface="+mj-lt"/>
              </a:rPr>
              <a:t>van kinderen </a:t>
            </a:r>
            <a:r>
              <a:rPr lang="nl-BE" sz="2400" dirty="0" smtClean="0">
                <a:latin typeface="+mj-lt"/>
              </a:rPr>
              <a:t>(bv. afbeeldingen</a:t>
            </a:r>
            <a:r>
              <a:rPr lang="nl-BE" sz="2400" dirty="0">
                <a:latin typeface="+mj-lt"/>
              </a:rPr>
              <a:t>, grafieken, gebaren, fysieke activiteiten) </a:t>
            </a:r>
            <a:r>
              <a:rPr lang="nl-BE" sz="2400" b="1" dirty="0">
                <a:solidFill>
                  <a:srgbClr val="008000"/>
                </a:solidFill>
                <a:latin typeface="+mj-lt"/>
              </a:rPr>
              <a:t>voor </a:t>
            </a:r>
            <a:r>
              <a:rPr lang="nl-BE" sz="2400" b="1" dirty="0" smtClean="0">
                <a:solidFill>
                  <a:srgbClr val="008000"/>
                </a:solidFill>
                <a:latin typeface="+mj-lt"/>
              </a:rPr>
              <a:t>evaluatiedoeleinden</a:t>
            </a:r>
            <a:r>
              <a:rPr lang="nl-BE" sz="2400" dirty="0" smtClean="0">
                <a:latin typeface="+mj-lt"/>
              </a:rPr>
              <a:t>.</a:t>
            </a:r>
            <a:endParaRPr lang="nl-BE" sz="2400" dirty="0">
              <a:latin typeface="+mj-lt"/>
            </a:endParaRPr>
          </a:p>
        </p:txBody>
      </p:sp>
    </p:spTree>
    <p:extLst>
      <p:ext uri="{BB962C8B-B14F-4D97-AF65-F5344CB8AC3E}">
        <p14:creationId xmlns:p14="http://schemas.microsoft.com/office/powerpoint/2010/main" val="2236308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600" b="1" dirty="0" smtClean="0">
                <a:solidFill>
                  <a:srgbClr val="00B050"/>
                </a:solidFill>
              </a:rPr>
              <a:t>Motivering voor de module</a:t>
            </a:r>
            <a:endParaRPr lang="nl-BE" sz="22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77500" lnSpcReduction="20000"/>
          </a:bodyPr>
          <a:lstStyle/>
          <a:p>
            <a:r>
              <a:rPr lang="nl-BE" dirty="0" smtClean="0">
                <a:latin typeface="+mj-lt"/>
              </a:rPr>
              <a:t>Ondersteunen van de reflectie </a:t>
            </a:r>
            <a:r>
              <a:rPr lang="nl-BE" dirty="0">
                <a:latin typeface="+mj-lt"/>
              </a:rPr>
              <a:t>en redenering </a:t>
            </a:r>
            <a:r>
              <a:rPr lang="nl-BE" dirty="0" smtClean="0">
                <a:latin typeface="+mj-lt"/>
              </a:rPr>
              <a:t>die een </a:t>
            </a:r>
            <a:r>
              <a:rPr lang="nl-BE" dirty="0">
                <a:latin typeface="+mj-lt"/>
              </a:rPr>
              <a:t>sleutelrol spelen </a:t>
            </a:r>
            <a:r>
              <a:rPr lang="nl-BE" dirty="0" smtClean="0">
                <a:latin typeface="+mj-lt"/>
              </a:rPr>
              <a:t>bij het </a:t>
            </a:r>
            <a:r>
              <a:rPr lang="nl-BE" dirty="0">
                <a:latin typeface="+mj-lt"/>
              </a:rPr>
              <a:t>leren en </a:t>
            </a:r>
            <a:r>
              <a:rPr lang="nl-BE" dirty="0" smtClean="0">
                <a:latin typeface="+mj-lt"/>
              </a:rPr>
              <a:t>onderwijzen van wetenschap</a:t>
            </a:r>
            <a:endParaRPr lang="nl-BE" dirty="0">
              <a:latin typeface="+mj-lt"/>
            </a:endParaRPr>
          </a:p>
          <a:p>
            <a:r>
              <a:rPr lang="nl-BE" dirty="0">
                <a:latin typeface="+mj-lt"/>
              </a:rPr>
              <a:t>Centraal in wetenschappelijke onderzoeksprocessen </a:t>
            </a:r>
            <a:r>
              <a:rPr lang="nl-BE" dirty="0" smtClean="0">
                <a:latin typeface="+mj-lt"/>
              </a:rPr>
              <a:t>staan </a:t>
            </a:r>
            <a:r>
              <a:rPr lang="nl-BE" dirty="0">
                <a:latin typeface="+mj-lt"/>
              </a:rPr>
              <a:t>waarnemen, vergelijken, </a:t>
            </a:r>
            <a:r>
              <a:rPr lang="nl-BE" dirty="0" smtClean="0">
                <a:latin typeface="+mj-lt"/>
              </a:rPr>
              <a:t>bewijsmateriaal evalueren, verklaren</a:t>
            </a:r>
            <a:endParaRPr lang="nl-BE" dirty="0">
              <a:latin typeface="+mj-lt"/>
            </a:endParaRPr>
          </a:p>
          <a:p>
            <a:r>
              <a:rPr lang="nl-BE" dirty="0" smtClean="0">
                <a:latin typeface="+mj-lt"/>
              </a:rPr>
              <a:t>Kansen bieden </a:t>
            </a:r>
            <a:r>
              <a:rPr lang="nl-BE" dirty="0">
                <a:latin typeface="+mj-lt"/>
              </a:rPr>
              <a:t>voor de creativiteit van kinderen </a:t>
            </a:r>
            <a:r>
              <a:rPr lang="nl-BE" dirty="0" smtClean="0">
                <a:latin typeface="+mj-lt"/>
              </a:rPr>
              <a:t>door </a:t>
            </a:r>
            <a:r>
              <a:rPr lang="nl-BE" dirty="0">
                <a:latin typeface="+mj-lt"/>
              </a:rPr>
              <a:t>het ontwikkelen en evalueren van hun ideeën en strategieën</a:t>
            </a:r>
          </a:p>
          <a:p>
            <a:r>
              <a:rPr lang="nl-BE" dirty="0" smtClean="0">
                <a:latin typeface="+mj-lt"/>
              </a:rPr>
              <a:t>Een context bieden </a:t>
            </a:r>
            <a:r>
              <a:rPr lang="nl-BE" dirty="0">
                <a:latin typeface="+mj-lt"/>
              </a:rPr>
              <a:t>voor peer- en </a:t>
            </a:r>
            <a:r>
              <a:rPr lang="nl-BE" dirty="0" smtClean="0">
                <a:latin typeface="+mj-lt"/>
              </a:rPr>
              <a:t>zelfevaluatie</a:t>
            </a:r>
            <a:endParaRPr lang="nl-BE" dirty="0">
              <a:latin typeface="+mj-lt"/>
            </a:endParaRPr>
          </a:p>
          <a:p>
            <a:pPr marL="0" indent="0">
              <a:buNone/>
            </a:pPr>
            <a:r>
              <a:rPr lang="nl-BE" dirty="0">
                <a:latin typeface="+mj-lt"/>
              </a:rPr>
              <a:t>Om </a:t>
            </a:r>
            <a:r>
              <a:rPr lang="nl-BE" dirty="0" smtClean="0">
                <a:latin typeface="+mj-lt"/>
              </a:rPr>
              <a:t>hun vaardigheden tot hun recht te laten komen, hebben </a:t>
            </a:r>
            <a:r>
              <a:rPr lang="nl-BE" dirty="0">
                <a:latin typeface="+mj-lt"/>
              </a:rPr>
              <a:t>kinderen </a:t>
            </a:r>
            <a:r>
              <a:rPr lang="nl-BE" dirty="0" smtClean="0">
                <a:latin typeface="+mj-lt"/>
              </a:rPr>
              <a:t>kansen nodig </a:t>
            </a:r>
            <a:r>
              <a:rPr lang="nl-BE" dirty="0">
                <a:latin typeface="+mj-lt"/>
              </a:rPr>
              <a:t>om hun ideeën op verschillende manieren </a:t>
            </a:r>
            <a:r>
              <a:rPr lang="nl-BE" dirty="0" smtClean="0">
                <a:latin typeface="+mj-lt"/>
              </a:rPr>
              <a:t>voor te stellen</a:t>
            </a:r>
          </a:p>
          <a:p>
            <a:pPr marL="0" indent="0">
              <a:buNone/>
            </a:pPr>
            <a:endParaRPr lang="nl-BE" dirty="0" smtClean="0">
              <a:latin typeface="+mj-lt"/>
            </a:endParaRPr>
          </a:p>
          <a:p>
            <a:pPr marL="0" indent="0">
              <a:buNone/>
            </a:pPr>
            <a:endParaRPr lang="nl-BE" dirty="0" smtClean="0"/>
          </a:p>
          <a:p>
            <a:endParaRPr lang="nl-BE" dirty="0"/>
          </a:p>
        </p:txBody>
      </p:sp>
    </p:spTree>
    <p:extLst>
      <p:ext uri="{BB962C8B-B14F-4D97-AF65-F5344CB8AC3E}">
        <p14:creationId xmlns:p14="http://schemas.microsoft.com/office/powerpoint/2010/main" val="4252970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smtClean="0">
                <a:solidFill>
                  <a:srgbClr val="00B050"/>
                </a:solidFill>
              </a:rPr>
              <a:t>Creativiteit bij wetenschaps- en wiskundeonderwijs bij jonge kinderen</a:t>
            </a:r>
            <a:endParaRPr lang="nl-BE" sz="3200" b="1" dirty="0">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251468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184576" cy="1426170"/>
          </a:xfrm>
        </p:spPr>
        <p:txBody>
          <a:bodyPr>
            <a:normAutofit fontScale="90000"/>
          </a:bodyPr>
          <a:lstStyle/>
          <a:p>
            <a:r>
              <a:rPr lang="nl-BE" sz="3100" b="1" dirty="0" smtClean="0">
                <a:solidFill>
                  <a:srgbClr val="00B050"/>
                </a:solidFill>
              </a:rPr>
              <a:t>Synergiën </a:t>
            </a:r>
            <a:r>
              <a:rPr lang="nl-BE" sz="3100" b="1" dirty="0" smtClean="0">
                <a:solidFill>
                  <a:srgbClr val="00B050"/>
                </a:solidFill>
              </a:rPr>
              <a:t>tussen </a:t>
            </a:r>
            <a:r>
              <a:rPr lang="nl-BE" sz="3200" b="1" dirty="0" smtClean="0">
                <a:solidFill>
                  <a:srgbClr val="00B050"/>
                </a:solidFill>
              </a:rPr>
              <a:t>onderzoekend leren in wetenschapsonderwijs en een creatieve aanpak</a:t>
            </a:r>
            <a:br>
              <a:rPr lang="nl-BE" sz="3200" b="1" dirty="0" smtClean="0">
                <a:solidFill>
                  <a:srgbClr val="00B050"/>
                </a:solidFill>
              </a:rPr>
            </a:br>
            <a:r>
              <a:rPr lang="nl-BE" sz="1600" dirty="0" smtClean="0"/>
              <a:t>Uit het conceptueel kader overgenomen binnen het CEYS-project (Creative Little Scientists, 2012)</a:t>
            </a:r>
            <a:endParaRPr lang="nl-BE"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smtClean="0">
                <a:latin typeface="+mj-lt"/>
              </a:rPr>
              <a:t>Spel &amp; verkenning</a:t>
            </a:r>
          </a:p>
          <a:p>
            <a:r>
              <a:rPr lang="nl-BE" sz="2800" dirty="0" smtClean="0">
                <a:latin typeface="+mj-lt"/>
              </a:rPr>
              <a:t>Motivatie &amp; affectie</a:t>
            </a:r>
          </a:p>
          <a:p>
            <a:r>
              <a:rPr lang="nl-BE" sz="2800" dirty="0" smtClean="0">
                <a:latin typeface="+mj-lt"/>
              </a:rPr>
              <a:t>Dialoog &amp; samenwerking</a:t>
            </a:r>
          </a:p>
          <a:p>
            <a:r>
              <a:rPr lang="nl-BE" sz="2800" dirty="0" smtClean="0">
                <a:latin typeface="+mj-lt"/>
              </a:rPr>
              <a:t>Probleemoplossend denken en eigenaarschap</a:t>
            </a:r>
          </a:p>
          <a:p>
            <a:r>
              <a:rPr lang="nl-BE" sz="2800" dirty="0" smtClean="0">
                <a:latin typeface="+mj-lt"/>
              </a:rPr>
              <a:t>Vragen stellen en nieuwsgierigheid </a:t>
            </a:r>
          </a:p>
          <a:p>
            <a:r>
              <a:rPr lang="nl-BE" sz="2800" dirty="0" smtClean="0">
                <a:solidFill>
                  <a:srgbClr val="FF0000"/>
                </a:solidFill>
                <a:latin typeface="+mj-lt"/>
              </a:rPr>
              <a:t>Reflectie en redeneren</a:t>
            </a:r>
          </a:p>
          <a:p>
            <a:r>
              <a:rPr lang="nl-BE" sz="2800" dirty="0" smtClean="0">
                <a:latin typeface="+mj-lt"/>
              </a:rPr>
              <a:t>Begeleiding en betrokkenheid (door de leerkracht)</a:t>
            </a:r>
          </a:p>
          <a:p>
            <a:r>
              <a:rPr lang="nl-BE" sz="2800" dirty="0" smtClean="0">
                <a:latin typeface="+mj-lt"/>
              </a:rPr>
              <a:t>Evaluatie om te leren </a:t>
            </a:r>
          </a:p>
          <a:p>
            <a:endParaRPr lang="nl-BE" dirty="0"/>
          </a:p>
        </p:txBody>
      </p:sp>
    </p:spTree>
    <p:extLst>
      <p:ext uri="{BB962C8B-B14F-4D97-AF65-F5344CB8AC3E}">
        <p14:creationId xmlns:p14="http://schemas.microsoft.com/office/powerpoint/2010/main" val="545731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317" b="13317"/>
          <a:stretch>
            <a:fillRect/>
          </a:stretch>
        </p:blipFill>
        <p:spPr>
          <a:xfrm>
            <a:off x="441712" y="260648"/>
            <a:ext cx="4505680" cy="2485924"/>
          </a:xfrm>
        </p:spPr>
      </p:pic>
      <p:pic>
        <p:nvPicPr>
          <p:cNvPr id="6" name="Picture 5"/>
          <p:cNvPicPr>
            <a:picLocks noChangeAspect="1"/>
          </p:cNvPicPr>
          <p:nvPr/>
        </p:nvPicPr>
        <p:blipFill>
          <a:blip r:embed="rId4"/>
          <a:stretch>
            <a:fillRect/>
          </a:stretch>
        </p:blipFill>
        <p:spPr>
          <a:xfrm>
            <a:off x="3165960" y="4016121"/>
            <a:ext cx="3594967" cy="2696225"/>
          </a:xfrm>
          <a:prstGeom prst="rect">
            <a:avLst/>
          </a:prstGeom>
        </p:spPr>
      </p:pic>
      <p:pic>
        <p:nvPicPr>
          <p:cNvPr id="8" name="Picture 7"/>
          <p:cNvPicPr>
            <a:picLocks noChangeAspect="1"/>
          </p:cNvPicPr>
          <p:nvPr/>
        </p:nvPicPr>
        <p:blipFill>
          <a:blip r:embed="rId5"/>
          <a:stretch>
            <a:fillRect/>
          </a:stretch>
        </p:blipFill>
        <p:spPr>
          <a:xfrm>
            <a:off x="467544" y="3115545"/>
            <a:ext cx="2697601" cy="3596801"/>
          </a:xfrm>
          <a:prstGeom prst="rect">
            <a:avLst/>
          </a:prstGeom>
        </p:spPr>
      </p:pic>
      <p:pic>
        <p:nvPicPr>
          <p:cNvPr id="9" name="Picture 8"/>
          <p:cNvPicPr>
            <a:picLocks noChangeAspect="1"/>
          </p:cNvPicPr>
          <p:nvPr/>
        </p:nvPicPr>
        <p:blipFill>
          <a:blip r:embed="rId6"/>
          <a:stretch>
            <a:fillRect/>
          </a:stretch>
        </p:blipFill>
        <p:spPr>
          <a:xfrm>
            <a:off x="5018479" y="260648"/>
            <a:ext cx="3843069" cy="2882302"/>
          </a:xfrm>
          <a:prstGeom prst="rect">
            <a:avLst/>
          </a:prstGeom>
        </p:spPr>
      </p:pic>
      <p:pic>
        <p:nvPicPr>
          <p:cNvPr id="10" name="Picture 9"/>
          <p:cNvPicPr>
            <a:picLocks noChangeAspect="1"/>
          </p:cNvPicPr>
          <p:nvPr/>
        </p:nvPicPr>
        <p:blipFill>
          <a:blip r:embed="rId7"/>
          <a:stretch>
            <a:fillRect/>
          </a:stretch>
        </p:blipFill>
        <p:spPr>
          <a:xfrm>
            <a:off x="6415446" y="3415701"/>
            <a:ext cx="2472483" cy="3296645"/>
          </a:xfrm>
          <a:prstGeom prst="rect">
            <a:avLst/>
          </a:prstGeom>
        </p:spPr>
      </p:pic>
      <p:sp>
        <p:nvSpPr>
          <p:cNvPr id="13" name="Oval 12"/>
          <p:cNvSpPr/>
          <p:nvPr/>
        </p:nvSpPr>
        <p:spPr>
          <a:xfrm>
            <a:off x="3203848" y="2564904"/>
            <a:ext cx="3094966" cy="17477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mtClean="0">
                <a:latin typeface="+mj-lt"/>
              </a:rPr>
              <a:t>Motiverende contexten die spel en exploratie van kinderen aanmoedigen</a:t>
            </a:r>
            <a:endParaRPr lang="nl-BE">
              <a:latin typeface="+mj-lt"/>
            </a:endParaRPr>
          </a:p>
        </p:txBody>
      </p:sp>
    </p:spTree>
    <p:extLst>
      <p:ext uri="{BB962C8B-B14F-4D97-AF65-F5344CB8AC3E}">
        <p14:creationId xmlns:p14="http://schemas.microsoft.com/office/powerpoint/2010/main" val="177305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20257.jpg"/>
          <p:cNvPicPr>
            <a:picLocks noChangeAspect="1"/>
          </p:cNvPicPr>
          <p:nvPr/>
        </p:nvPicPr>
        <p:blipFill>
          <a:blip r:embed="rId3"/>
          <a:stretch>
            <a:fillRect/>
          </a:stretch>
        </p:blipFill>
        <p:spPr>
          <a:xfrm>
            <a:off x="6084168" y="332656"/>
            <a:ext cx="2160240" cy="3024336"/>
          </a:xfrm>
          <a:prstGeom prst="rect">
            <a:avLst/>
          </a:prstGeom>
        </p:spPr>
      </p:pic>
      <p:pic>
        <p:nvPicPr>
          <p:cNvPr id="6" name="Picture 5" descr="DSCN0574.JPG"/>
          <p:cNvPicPr>
            <a:picLocks noChangeAspect="1"/>
          </p:cNvPicPr>
          <p:nvPr/>
        </p:nvPicPr>
        <p:blipFill>
          <a:blip r:embed="rId4"/>
          <a:stretch>
            <a:fillRect/>
          </a:stretch>
        </p:blipFill>
        <p:spPr>
          <a:xfrm>
            <a:off x="5076056" y="3573016"/>
            <a:ext cx="3165095" cy="2373821"/>
          </a:xfrm>
          <a:prstGeom prst="rect">
            <a:avLst/>
          </a:prstGeom>
        </p:spPr>
      </p:pic>
      <p:pic>
        <p:nvPicPr>
          <p:cNvPr id="8" name="Grafik 6" descr="G:\NarrativesStand1503\D1Bea_Pre\D1Bea_Pre_Bricks\D1Bea_Pre_Image_TowerOfPisa_130213_Bricks.jpg"/>
          <p:cNvPicPr>
            <a:picLocks/>
          </p:cNvPicPr>
          <p:nvPr/>
        </p:nvPicPr>
        <p:blipFill>
          <a:blip r:embed="rId5" cstate="print">
            <a:extLst>
              <a:ext uri="{28A0092B-C50C-407E-A947-70E740481C1C}">
                <a14:useLocalDpi xmlns:a14="http://schemas.microsoft.com/office/drawing/2010/main" val="0"/>
              </a:ext>
            </a:extLst>
          </a:blip>
          <a:srcRect t="31617" b="31617"/>
          <a:stretch>
            <a:fillRect/>
          </a:stretch>
        </p:blipFill>
        <p:spPr bwMode="auto">
          <a:xfrm>
            <a:off x="1331640" y="3573016"/>
            <a:ext cx="3312368" cy="2376264"/>
          </a:xfrm>
          <a:prstGeom prst="rect">
            <a:avLst/>
          </a:prstGeom>
          <a:noFill/>
          <a:ln>
            <a:noFill/>
          </a:ln>
        </p:spPr>
      </p:pic>
      <p:pic>
        <p:nvPicPr>
          <p:cNvPr id="9" name="Picture 8" descr="63.jpg"/>
          <p:cNvPicPr>
            <a:picLocks noChangeAspect="1"/>
          </p:cNvPicPr>
          <p:nvPr/>
        </p:nvPicPr>
        <p:blipFill>
          <a:blip r:embed="rId6"/>
          <a:stretch>
            <a:fillRect/>
          </a:stretch>
        </p:blipFill>
        <p:spPr>
          <a:xfrm>
            <a:off x="2843808" y="1196752"/>
            <a:ext cx="2856317" cy="2142238"/>
          </a:xfrm>
          <a:prstGeom prst="rect">
            <a:avLst/>
          </a:prstGeom>
        </p:spPr>
      </p:pic>
      <p:sp>
        <p:nvSpPr>
          <p:cNvPr id="10" name="Oval 9"/>
          <p:cNvSpPr/>
          <p:nvPr/>
        </p:nvSpPr>
        <p:spPr>
          <a:xfrm>
            <a:off x="395536" y="1844824"/>
            <a:ext cx="2304256" cy="15624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BE" smtClean="0">
                <a:latin typeface="+mj-lt"/>
              </a:rPr>
              <a:t>Kansen om individueel en in groep te werken</a:t>
            </a:r>
            <a:endParaRPr lang="nl-BE">
              <a:latin typeface="+mj-lt"/>
            </a:endParaRPr>
          </a:p>
        </p:txBody>
      </p:sp>
    </p:spTree>
    <p:extLst>
      <p:ext uri="{BB962C8B-B14F-4D97-AF65-F5344CB8AC3E}">
        <p14:creationId xmlns:p14="http://schemas.microsoft.com/office/powerpoint/2010/main" val="36291157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3912</TotalTime>
  <Words>2423</Words>
  <Application>Microsoft Macintosh PowerPoint</Application>
  <PresentationFormat>Diavoorstelling (4:3)</PresentationFormat>
  <Paragraphs>223</Paragraphs>
  <Slides>28</Slides>
  <Notes>25</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28</vt:i4>
      </vt:variant>
    </vt:vector>
  </HeadingPairs>
  <TitlesOfParts>
    <vt:vector size="32" baseType="lpstr">
      <vt:lpstr>1_Custom Design</vt:lpstr>
      <vt:lpstr>Theme1</vt:lpstr>
      <vt:lpstr>1_Theme1</vt:lpstr>
      <vt:lpstr>Acrobat Document</vt:lpstr>
      <vt:lpstr>PowerPoint-presentatie</vt:lpstr>
      <vt:lpstr>Inleiding tot het CEYS project (te gebruiken afhankelijk van de context)</vt:lpstr>
      <vt:lpstr>Doelen van de module</vt:lpstr>
      <vt:lpstr>Verband met de inhoudelijke ontwerpprincipes en -resultaten </vt:lpstr>
      <vt:lpstr>Motivering voor de module</vt:lpstr>
      <vt:lpstr>Creativiteit bij wetenschaps- en wiskundeonderwijs bij jonge kinderen</vt:lpstr>
      <vt:lpstr>Synergiën tussen onderzoekend leren in wetenschapsonderwijs en een creatieve aanpak Uit het conceptueel kader overgenomen binnen het CEYS-project (Creative Little Scientists, 2012)</vt:lpstr>
      <vt:lpstr>PowerPoint-presentatie</vt:lpstr>
      <vt:lpstr>PowerPoint-presentatie</vt:lpstr>
      <vt:lpstr>PowerPoint-presentatie</vt:lpstr>
      <vt:lpstr>PowerPoint-presentatie</vt:lpstr>
      <vt:lpstr>Module overzicht</vt:lpstr>
      <vt:lpstr>Hoe moedig je kinderen aan om hun ideeën te uiten en weer te geven? </vt:lpstr>
      <vt:lpstr>Rol van expressie en vastleggen bij wetenschappelijk onderzoek</vt:lpstr>
      <vt:lpstr>Kenmerken van wetenschappelijk onderzoek bij jouw activiteit.</vt:lpstr>
      <vt:lpstr> Essentiële kenmerken van onderzoek in de klas en de mogelijke variaties   (Barrow, 2010, p. 3) </vt:lpstr>
      <vt:lpstr>Discussie van voorbeelden uit de klaspraktijk</vt:lpstr>
      <vt:lpstr>Bouwstenen: Kinderen van 5 jaar Bouwen van de toren van Pisa</vt:lpstr>
      <vt:lpstr>Afstand tot de zon Kinderen van 5 jaar </vt:lpstr>
      <vt:lpstr>Geluid: Kinderen van 7-9 jaar Onderzoeken hoe je geluiden kan maken</vt:lpstr>
      <vt:lpstr>Eierdrager: Kinderen van 6-7 jaar Ontwerpen en maken van een eierdrager</vt:lpstr>
      <vt:lpstr>Hoe kunnen zo’n benaderingen creativiteit bevorderen bij het leren?</vt:lpstr>
      <vt:lpstr>PowerPoint-presentatie</vt:lpstr>
      <vt:lpstr>Gevolgen voor planning Het kwetsbare spinnenweb van Van den Akker (2007 p39) </vt:lpstr>
      <vt:lpstr>Reflecties</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151</cp:revision>
  <cp:lastPrinted>2016-06-13T20:04:04Z</cp:lastPrinted>
  <dcterms:created xsi:type="dcterms:W3CDTF">2014-03-19T22:20:04Z</dcterms:created>
  <dcterms:modified xsi:type="dcterms:W3CDTF">2017-10-22T14:21:32Z</dcterms:modified>
</cp:coreProperties>
</file>