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handoutMasterIdLst>
    <p:handoutMasterId r:id="rId28"/>
  </p:handoutMasterIdLst>
  <p:sldIdLst>
    <p:sldId id="424" r:id="rId3"/>
    <p:sldId id="423" r:id="rId4"/>
    <p:sldId id="399" r:id="rId5"/>
    <p:sldId id="400" r:id="rId6"/>
    <p:sldId id="401" r:id="rId7"/>
    <p:sldId id="417" r:id="rId8"/>
    <p:sldId id="402" r:id="rId9"/>
    <p:sldId id="421" r:id="rId10"/>
    <p:sldId id="418" r:id="rId11"/>
    <p:sldId id="404" r:id="rId12"/>
    <p:sldId id="405" r:id="rId13"/>
    <p:sldId id="406" r:id="rId14"/>
    <p:sldId id="407" r:id="rId15"/>
    <p:sldId id="409" r:id="rId16"/>
    <p:sldId id="420" r:id="rId17"/>
    <p:sldId id="410" r:id="rId18"/>
    <p:sldId id="411" r:id="rId19"/>
    <p:sldId id="412" r:id="rId20"/>
    <p:sldId id="413" r:id="rId21"/>
    <p:sldId id="414" r:id="rId22"/>
    <p:sldId id="415" r:id="rId23"/>
    <p:sldId id="422" r:id="rId24"/>
    <p:sldId id="416" r:id="rId25"/>
    <p:sldId id="425"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667" autoAdjust="0"/>
  </p:normalViewPr>
  <p:slideViewPr>
    <p:cSldViewPr>
      <p:cViewPr>
        <p:scale>
          <a:sx n="50" d="100"/>
          <a:sy n="50" d="100"/>
        </p:scale>
        <p:origin x="-1013" y="-40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240" y="44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lang="el-GR" dirty="0" smtClean="0">
              <a:latin typeface="+mj-lt"/>
            </a:rPr>
            <a:t>Εμπειρίες από την ενότητα</a:t>
          </a:r>
          <a:endParaRPr lang="el-GR" dirty="0">
            <a:latin typeface="+mj-lt"/>
          </a:endParaRPr>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dirty="0"/>
            <a:t>Η δική σας πρακτική</a:t>
          </a:r>
          <a:endParaRPr lang="el-GR" dirty="0">
            <a:latin typeface="+mj-lt"/>
          </a:endParaRPr>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dgm:presLayoutVars>
          <dgm:bulletEnabled val="1"/>
        </dgm:presLayoutVars>
      </dgm:prSet>
      <dgm:spPr/>
      <dgm:t>
        <a:bodyPr/>
        <a:lstStyle/>
        <a:p>
          <a:endParaRPr lang="nl-BE"/>
        </a:p>
      </dgm:t>
    </dgm:pt>
  </dgm:ptLst>
  <dgm:cxnLst>
    <dgm:cxn modelId="{99244F1C-D28C-3445-97F5-83AC831031BF}" type="presOf" srcId="{632E4B87-20AC-4E0E-B53D-C695F82DF1A4}" destId="{72DCFEFC-1B37-423B-B5D1-975FD9BA7C61}" srcOrd="0" destOrd="0" presId="urn:microsoft.com/office/officeart/2005/8/layout/process1"/>
    <dgm:cxn modelId="{B920096D-96CB-3247-90DC-A77B6FF9D136}" type="presOf" srcId="{E9503BD8-1FB4-46C2-A95E-D3FB4187E62A}" destId="{ED1AC97A-3A6E-419D-85DC-1482BBBE7B5B}" srcOrd="0" destOrd="0" presId="urn:microsoft.com/office/officeart/2005/8/layout/process1"/>
    <dgm:cxn modelId="{433487F4-E1BE-7948-B540-980CF07E8E5E}" type="presOf" srcId="{A9EEF798-835D-42A7-9F35-5D866FED22E6}" destId="{1F11623C-2645-4784-A7B6-359AD4E0DD28}"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14B4BB3B-E21D-7943-8A24-10D231C57829}" type="presOf" srcId="{24C9EEC4-5E82-46C4-B932-D5EB2AC12450}" destId="{D69247D4-A5CE-404A-AD9B-6F7C0673B895}" srcOrd="0" destOrd="0" presId="urn:microsoft.com/office/officeart/2005/8/layout/process1"/>
    <dgm:cxn modelId="{E6D2BEA9-DE3A-3446-B8A6-85B22AE9314E}" type="presOf" srcId="{24C9EEC4-5E82-46C4-B932-D5EB2AC12450}" destId="{B93E0423-0B24-4069-B54C-F8A2507FC96E}" srcOrd="1"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54B6F11C-8947-494E-87EC-A6F1CE225687}" type="presParOf" srcId="{1F11623C-2645-4784-A7B6-359AD4E0DD28}" destId="{ED1AC97A-3A6E-419D-85DC-1482BBBE7B5B}" srcOrd="0" destOrd="0" presId="urn:microsoft.com/office/officeart/2005/8/layout/process1"/>
    <dgm:cxn modelId="{6569607D-C2E8-CA41-89B7-4BAEB2A0050A}" type="presParOf" srcId="{1F11623C-2645-4784-A7B6-359AD4E0DD28}" destId="{D69247D4-A5CE-404A-AD9B-6F7C0673B895}" srcOrd="1" destOrd="0" presId="urn:microsoft.com/office/officeart/2005/8/layout/process1"/>
    <dgm:cxn modelId="{C7413D68-1B3F-184B-9916-A3F5E076A548}" type="presParOf" srcId="{D69247D4-A5CE-404A-AD9B-6F7C0673B895}" destId="{B93E0423-0B24-4069-B54C-F8A2507FC96E}" srcOrd="0" destOrd="0" presId="urn:microsoft.com/office/officeart/2005/8/layout/process1"/>
    <dgm:cxn modelId="{59873448-D554-144F-AF14-737DBA5B073F}"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C97A-3A6E-419D-85DC-1482BBBE7B5B}">
      <dsp:nvSpPr>
        <dsp:cNvPr id="0" name=""/>
        <dsp:cNvSpPr/>
      </dsp:nvSpPr>
      <dsp:spPr>
        <a:xfrm>
          <a:off x="1190" y="1270297"/>
          <a:ext cx="2539007" cy="152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dirty="0" smtClean="0">
              <a:latin typeface="+mj-lt"/>
            </a:rPr>
            <a:t>Εμπειρίες από την ενότητα</a:t>
          </a:r>
          <a:endParaRPr lang="el-GR" sz="2900" kern="1200" dirty="0">
            <a:latin typeface="+mj-lt"/>
          </a:endParaRPr>
        </a:p>
      </dsp:txBody>
      <dsp:txXfrm>
        <a:off x="45809" y="1314916"/>
        <a:ext cx="2449769" cy="1434166"/>
      </dsp:txXfrm>
    </dsp:sp>
    <dsp:sp modelId="{D69247D4-A5CE-404A-AD9B-6F7C0673B895}">
      <dsp:nvSpPr>
        <dsp:cNvPr id="0" name=""/>
        <dsp:cNvSpPr/>
      </dsp:nvSpPr>
      <dsp:spPr>
        <a:xfrm>
          <a:off x="2794099" y="1717163"/>
          <a:ext cx="538269" cy="6296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nl-BE" sz="2300" kern="1200"/>
        </a:p>
      </dsp:txBody>
      <dsp:txXfrm>
        <a:off x="2794099" y="1843098"/>
        <a:ext cx="376788" cy="377803"/>
      </dsp:txXfrm>
    </dsp:sp>
    <dsp:sp modelId="{72DCFEFC-1B37-423B-B5D1-975FD9BA7C61}">
      <dsp:nvSpPr>
        <dsp:cNvPr id="0" name=""/>
        <dsp:cNvSpPr/>
      </dsp:nvSpPr>
      <dsp:spPr>
        <a:xfrm>
          <a:off x="3555801" y="1270297"/>
          <a:ext cx="2539007" cy="15234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sz="2900" kern="1200" dirty="0"/>
            <a:t>Η δική σας πρακτική</a:t>
          </a:r>
          <a:endParaRPr lang="el-GR" sz="2900" kern="1200" dirty="0">
            <a:latin typeface="+mj-lt"/>
          </a:endParaRPr>
        </a:p>
      </dsp:txBody>
      <dsp:txXfrm>
        <a:off x="3600420" y="1314916"/>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pPr/>
              <a:t>11/21/2017</a:t>
            </a:fld>
            <a:endParaRPr lang="el-G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pPr/>
              <a:t>‹#›</a:t>
            </a:fld>
            <a:endParaRPr lang="el-GR" dirty="0"/>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11/21/2017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3FBFCC-55E6-EC45-A409-A1EF2D23683B}" type="slidenum">
              <a:rPr lang="en-US"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Οι συμμετέχοντες εξερευνούν τα υλικά και τις δυνατότητές τους.</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Αφήστε τους συμμετέχοντες να παίξουν με τα υλικά.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Πιθανές υποδείξεις για να βεβαιωθείτε ότι οι συμμετέχοντες παίζουν και διερευνούν:</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Μπορείτε να δείτε την αντανάκλασή σας στα διαφορετικά υλικά; Πώς φαίνεται; </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Μπορείτε να κατευθύνετε το φως του φακού κάπου αλλού; </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Μπορείτε να έχετε το ίδιο αποτέλεσμα αν χρησιμοποιήσετε άλλα υλικά;</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Μπορείτε να κρατήσετε κάποια υλικά και να τα διαθέσετε όταν δείτε ότι οι συμμετέχοντες δυσκολεύονται να συνεχίσουν να παίζουν. </a:t>
            </a:r>
            <a:endParaRPr lang="el-GR"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11</a:t>
            </a:fld>
            <a:endParaRPr lang="el-GR" dirty="0"/>
          </a:p>
        </p:txBody>
      </p:sp>
    </p:spTree>
    <p:extLst>
      <p:ext uri="{BB962C8B-B14F-4D97-AF65-F5344CB8AC3E}">
        <p14:creationId xmlns:p14="http://schemas.microsoft.com/office/powerpoint/2010/main" val="26950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Οι συμμετέχοντες συζητούν για την προηγούμενη δραστηριότητα</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Οι συμμετέχοντες σημειώνουν τι έκαναν με τα υλικά. </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Οι συμμετέχοντες γράφουν ποιες ερωτήσεις προέκυψαν κατά τη διάρκεια του παιχνιδιού.</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Ανταλλάσσουν ιδέες από πιθανότητες παιχνιδιού και εξερεύνησης.</a:t>
            </a:r>
            <a:endParaRPr lang="el-GR" sz="1200" kern="1200" dirty="0" smtClean="0">
              <a:solidFill>
                <a:schemeClr val="tx1"/>
              </a:solidFill>
              <a:effectLst/>
              <a:latin typeface="+mn-lt"/>
              <a:ea typeface="+mn-ea"/>
              <a:cs typeface="+mn-cs"/>
            </a:endParaRPr>
          </a:p>
          <a:p>
            <a:endParaRPr lang="el-GR"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12</a:t>
            </a:fld>
            <a:endParaRPr lang="el-GR" dirty="0"/>
          </a:p>
        </p:txBody>
      </p:sp>
    </p:spTree>
    <p:extLst>
      <p:ext uri="{BB962C8B-B14F-4D97-AF65-F5344CB8AC3E}">
        <p14:creationId xmlns:p14="http://schemas.microsoft.com/office/powerpoint/2010/main" val="153543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Αφού εξερευνήσουν τα υλικά οι ίδιοι, οι συμμετέχοντες καλούνται να μπουν στη θέση των παιδιών. Αυτή η φάση ξεκινά με την εμφάνιση ενός διαθέσιμου βίντεο κλιπ σε τοπικό επίπεδο με τα παιδιά να εξερευνούν και να παίζουν με μια επιλογή υλικών ή φωτογραφιών παιχνιδιού και εξερεύνησης που περιλαμβάνονται στα υλικά για αυτή την ενότητα.  Οι συμμετέχοντες αναλύουν αυτό το </a:t>
            </a:r>
            <a:r>
              <a:rPr lang="el-GR" dirty="0" smtClean="0"/>
              <a:t>υλικό </a:t>
            </a:r>
            <a:r>
              <a:rPr lang="el-GR" sz="1200" kern="1200" dirty="0" smtClean="0">
                <a:solidFill>
                  <a:schemeClr val="tx1"/>
                </a:solidFill>
                <a:effectLst/>
                <a:latin typeface="+mn-lt"/>
              </a:rPr>
              <a:t>απαντώντας στις ερωτήσεις που εμφανίζονται στη διαφάνεια. </a:t>
            </a:r>
            <a:endParaRPr lang="el-GR" sz="1200" kern="1200" dirty="0" smtClean="0">
              <a:solidFill>
                <a:schemeClr val="tx1"/>
              </a:solidFill>
              <a:effectLst/>
              <a:latin typeface="+mn-lt"/>
              <a:ea typeface="+mn-ea"/>
              <a:cs typeface="+mn-cs"/>
            </a:endParaRPr>
          </a:p>
          <a:p>
            <a:endParaRPr lang="el-GR"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13</a:t>
            </a:fld>
            <a:endParaRPr lang="el-GR" dirty="0"/>
          </a:p>
        </p:txBody>
      </p:sp>
    </p:spTree>
    <p:extLst>
      <p:ext uri="{BB962C8B-B14F-4D97-AF65-F5344CB8AC3E}">
        <p14:creationId xmlns:p14="http://schemas.microsoft.com/office/powerpoint/2010/main" val="204944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r>
              <a:rPr lang="el-GR" sz="1200" kern="1200" dirty="0" smtClean="0">
                <a:solidFill>
                  <a:schemeClr val="tx1"/>
                </a:solidFill>
                <a:effectLst/>
                <a:latin typeface="+mn-lt"/>
              </a:rPr>
              <a:t>Οι συμμετέχοντες σημειώνουν ξεχωριστά τις επιστημονικές δραστηριότητες και το βασικό επιστημονικό λεξιλόγιο που μπορεί να χρησιμοποιήσουν τα παιδιά ή να αναπτύξουν (τουλάχιστον 5), κάθε ιδέα σε διαφορετικό αυτοκόλλητο χαρτάκι.</a:t>
            </a:r>
          </a:p>
          <a:p>
            <a:pPr marL="171450" lvl="0" indent="-171450">
              <a:buFontTx/>
              <a:buChar char="-"/>
            </a:pPr>
            <a:r>
              <a:rPr lang="el-GR" sz="1200" kern="1200" dirty="0" smtClean="0">
                <a:solidFill>
                  <a:schemeClr val="tx1"/>
                </a:solidFill>
                <a:effectLst/>
                <a:latin typeface="+mn-lt"/>
              </a:rPr>
              <a:t>Συζήτηση με τη μικρή ομάδα: συγκεντρώστε τις δραστηριότητες και το λεξιλόγιο στην κόλλα Α3. </a:t>
            </a:r>
          </a:p>
          <a:p>
            <a:pPr marL="171450" lvl="0" indent="-171450">
              <a:buFontTx/>
              <a:buChar char="-"/>
            </a:pPr>
            <a:r>
              <a:rPr lang="el-GR" sz="1200" kern="1200" dirty="0" smtClean="0">
                <a:solidFill>
                  <a:schemeClr val="tx1"/>
                </a:solidFill>
                <a:effectLst/>
                <a:latin typeface="+mn-lt"/>
              </a:rPr>
              <a:t>Εξετάστε αποδείξεις του ρόλου του/της δασκάλου/ας παρέχοντας αυτές τις δυνατότητες</a:t>
            </a:r>
          </a:p>
          <a:p>
            <a:pPr marL="171450" lvl="0" indent="-171450">
              <a:buFontTx/>
              <a:buChar char="-"/>
            </a:pPr>
            <a:r>
              <a:rPr lang="el-GR" sz="1200" kern="1200" dirty="0" smtClean="0">
                <a:solidFill>
                  <a:schemeClr val="tx1"/>
                </a:solidFill>
                <a:effectLst/>
                <a:latin typeface="+mn-lt"/>
              </a:rPr>
              <a:t>Αναπτύξτε συσχετισμούς με τις συνέργειες: μπορούν να δουν πώς αυτές οι φυσικές επιστήμες προσεγγίζονται με δημιουργικό τρόπο; Μπορούν να δουν ποιες συνέργειες χρησιμοποιούνται για τη στήριξη της μάθησης σε σχέση με τα επιστημονικά θέματα και το λεξιλόγιο που εντοπίζεται στα βίντεο/φωτογραφίες</a:t>
            </a:r>
            <a:endParaRPr lang="el-GR" sz="1200" kern="1200" dirty="0" smtClean="0">
              <a:solidFill>
                <a:schemeClr val="tx1"/>
              </a:solidFill>
              <a:effectLst/>
              <a:latin typeface="+mn-lt"/>
              <a:ea typeface="+mn-ea"/>
              <a:cs typeface="+mn-cs"/>
            </a:endParaRPr>
          </a:p>
          <a:p>
            <a:pPr lvl="0"/>
            <a:endParaRPr lang="el-GR" sz="1200" kern="120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14</a:t>
            </a:fld>
            <a:endParaRPr lang="el-GR" dirty="0"/>
          </a:p>
        </p:txBody>
      </p:sp>
    </p:spTree>
    <p:extLst>
      <p:ext uri="{BB962C8B-B14F-4D97-AF65-F5344CB8AC3E}">
        <p14:creationId xmlns:p14="http://schemas.microsoft.com/office/powerpoint/2010/main" val="150179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dirty="0"/>
          </a:p>
        </p:txBody>
      </p:sp>
    </p:spTree>
    <p:extLst>
      <p:ext uri="{BB962C8B-B14F-4D97-AF65-F5344CB8AC3E}">
        <p14:creationId xmlns:p14="http://schemas.microsoft.com/office/powerpoint/2010/main" val="15633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l-GR" sz="1200" kern="1200" dirty="0" smtClean="0">
                <a:solidFill>
                  <a:schemeClr val="tx1"/>
                </a:solidFill>
                <a:effectLst/>
                <a:latin typeface="+mn-lt"/>
              </a:rPr>
              <a:t>Οι συμμετέχοντες αναστοχάζονται σχετικά με μια συγκεκριμένη καταγραφή από την τάξη.</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Οι συμμετέχοντες χρησιμοποιούν τις ερωτήσεις των παιδιών που έχουν καταγραφεί στην κόλλα για να συζητήσουν τι θα κάνουν σχετικά με αυτές για να στηρίξουν τη δημιουργικότητα.</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Οι συμμετέχοντες χρησιμοποιούν το βασικό επιστημονικό λεξιλόγιο και τις επιστημονικές δραστηριότητες που έχουν καταγράψει για να εξερευνήσουν πώς ένας/μια δάσκαλος/α μπορεί να στηρίξει τη δημιουργικότητα σε αυτούς τους τομείς. </a:t>
            </a:r>
            <a:endParaRPr lang="el-GR" sz="1200" kern="1200" dirty="0" smtClean="0">
              <a:solidFill>
                <a:schemeClr val="tx1"/>
              </a:solidFill>
              <a:effectLst/>
              <a:latin typeface="+mn-lt"/>
              <a:ea typeface="+mn-ea"/>
              <a:cs typeface="+mn-cs"/>
            </a:endParaRPr>
          </a:p>
          <a:p>
            <a:endParaRPr lang="el-GR"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16</a:t>
            </a:fld>
            <a:endParaRPr lang="el-GR" dirty="0"/>
          </a:p>
        </p:txBody>
      </p:sp>
    </p:spTree>
    <p:extLst>
      <p:ext uri="{BB962C8B-B14F-4D97-AF65-F5344CB8AC3E}">
        <p14:creationId xmlns:p14="http://schemas.microsoft.com/office/powerpoint/2010/main" val="27189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Σύντομη συζήτηση με όλη την ομάδα.</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Διδάγματα: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Επισημάνετε τη σημασία ενός </a:t>
            </a:r>
            <a:r>
              <a:rPr lang="el-GR" sz="1200" b="1" kern="1200" dirty="0" smtClean="0">
                <a:solidFill>
                  <a:schemeClr val="tx1"/>
                </a:solidFill>
                <a:effectLst/>
                <a:latin typeface="+mn-lt"/>
              </a:rPr>
              <a:t>πλούσιου φυσικού περιβάλλοντος</a:t>
            </a:r>
            <a:r>
              <a:rPr lang="el-GR" sz="1200" kern="1200" dirty="0" smtClean="0">
                <a:solidFill>
                  <a:schemeClr val="tx1"/>
                </a:solidFill>
                <a:effectLst/>
                <a:latin typeface="+mn-lt"/>
              </a:rPr>
              <a:t>, του </a:t>
            </a:r>
            <a:r>
              <a:rPr lang="el-GR" sz="1200" b="1" kern="1200" dirty="0" smtClean="0">
                <a:solidFill>
                  <a:schemeClr val="tx1"/>
                </a:solidFill>
                <a:effectLst/>
                <a:latin typeface="+mn-lt"/>
              </a:rPr>
              <a:t>χρόνου και του χώρου</a:t>
            </a:r>
            <a:r>
              <a:rPr lang="el-GR" sz="1200" kern="1200" dirty="0" smtClean="0">
                <a:solidFill>
                  <a:schemeClr val="tx1"/>
                </a:solidFill>
                <a:effectLst/>
                <a:latin typeface="+mn-lt"/>
              </a:rPr>
              <a:t> που μπορούν να εξερευνήσουν, καθώς και τη σημασία της ανάπτυξης συσχετισμών με την </a:t>
            </a:r>
            <a:r>
              <a:rPr lang="el-GR" sz="1200" b="1" kern="1200" dirty="0" smtClean="0">
                <a:solidFill>
                  <a:schemeClr val="tx1"/>
                </a:solidFill>
                <a:effectLst/>
                <a:latin typeface="+mn-lt"/>
              </a:rPr>
              <a:t>καθημερινότητα</a:t>
            </a:r>
            <a:r>
              <a:rPr lang="el-GR" sz="1200" kern="1200" dirty="0" smtClean="0">
                <a:solidFill>
                  <a:schemeClr val="tx1"/>
                </a:solidFill>
                <a:effectLst/>
                <a:latin typeface="+mn-lt"/>
              </a:rPr>
              <a:t> των παιδιών για την προσέλκυση του ενδιαφέροντος και τη στήριξη της δημιουργικότητας. </a:t>
            </a:r>
            <a:endParaRPr lang="el-GR"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17</a:t>
            </a:fld>
            <a:endParaRPr lang="el-GR" dirty="0"/>
          </a:p>
        </p:txBody>
      </p:sp>
    </p:spTree>
    <p:extLst>
      <p:ext uri="{BB962C8B-B14F-4D97-AF65-F5344CB8AC3E}">
        <p14:creationId xmlns:p14="http://schemas.microsoft.com/office/powerpoint/2010/main" val="353106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BE_Class_TheTipi</a:t>
            </a:r>
            <a:r>
              <a:rPr lang="el-GR" dirty="0" smtClean="0"/>
              <a:t>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MA_Class_MeasuringRobots</a:t>
            </a:r>
            <a:r>
              <a:rPr lang="el-GR" dirty="0" smtClean="0"/>
              <a:t>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MA_Class_Fruit_Multimodal</a:t>
            </a:r>
            <a:r>
              <a:rPr lang="el-GR" dirty="0" smtClean="0"/>
              <a:t> </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18</a:t>
            </a:fld>
            <a:endParaRPr lang="el-GR" dirty="0"/>
          </a:p>
        </p:txBody>
      </p:sp>
    </p:spTree>
    <p:extLst>
      <p:ext uri="{BB962C8B-B14F-4D97-AF65-F5344CB8AC3E}">
        <p14:creationId xmlns:p14="http://schemas.microsoft.com/office/powerpoint/2010/main" val="107402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Σημειώστε βασικά σημεία στην κόλλα καταγραφής που σας δόθηκε</a:t>
            </a:r>
            <a:endParaRPr lang="el-GR" sz="1200" kern="1200" dirty="0" smtClean="0">
              <a:solidFill>
                <a:schemeClr val="tx1"/>
              </a:solidFill>
              <a:effectLst/>
              <a:latin typeface="+mn-lt"/>
              <a:ea typeface="+mn-ea"/>
              <a:cs typeface="+mn-cs"/>
            </a:endParaRPr>
          </a:p>
          <a:p>
            <a:r>
              <a:rPr lang="el-GR" sz="1200" i="1" kern="1200" dirty="0" smtClean="0">
                <a:solidFill>
                  <a:schemeClr val="tx1"/>
                </a:solidFill>
                <a:effectLst/>
                <a:latin typeface="+mn-lt"/>
              </a:rPr>
              <a:t>(Πχ πρόσθεση περισσότερων πόρων, ερωτήσεις, συμμετοχή στο παιχνίδι, να δοθούν παραδείγματα, διαμόρφωση ερωτήσεων και περιέργεια, παρατήρηση για να είστε έτοιμη να στηρίξετε...) </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rPr>
              <a:t>Να έχετε μαζί την κόλλα για να συζητήσετε τις απαντήσεις και τις αλληλεπικαλύψεις (ελπίζουμε ότι υπάρχει αλληλεπικάλυψη, επειδή μια καλή επιστημονική διερεύνηση είναι δημιουργική).  Σύντομη ανατροφοδότηση γενικών σχολίων που έχουν σχέση με κάθε ερώτηση. </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19</a:t>
            </a:fld>
            <a:endParaRPr lang="el-GR" dirty="0"/>
          </a:p>
        </p:txBody>
      </p:sp>
    </p:spTree>
    <p:extLst>
      <p:ext uri="{BB962C8B-B14F-4D97-AF65-F5344CB8AC3E}">
        <p14:creationId xmlns:p14="http://schemas.microsoft.com/office/powerpoint/2010/main" val="372239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l-GR" sz="1200" kern="1200" dirty="0" smtClean="0">
                <a:solidFill>
                  <a:schemeClr val="tx1"/>
                </a:solidFill>
                <a:effectLst/>
                <a:latin typeface="+mn-lt"/>
              </a:rPr>
              <a:t>Πρώτα γράψτε ο καθένας ξεχωριστά 3 παραδείγματα επιστημονικών δραστηριοτήτων που χρησιμοποιείτε ήδη στο δικό σας περιβάλλον της τάξης. Έπειτα εμπλουτίστε τις δραστηριότητές σας με ιδέες για να στηρίξετε περισσότερο το παιχνίδι και την εξερεύνηση, προκειμένου να προκαλέσετε την δημιουργική σκέψη. </a:t>
            </a:r>
          </a:p>
          <a:p>
            <a:pPr lvl="0"/>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Σημειώστε τις πιθανές δυσκολίες και τις ερωτήσεις που έχετε όταν μεταφέρετε αυτή την προσέγγιση στο δικό σας περιβάλλον της τάξης. </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rPr>
              <a:t>Ανταλλάξτε ιδέες, συζητήστε ερωτήσεις και πιθανές δυσκολίες.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Όλη η ομάδα μοιράζεται ενδιαφέρουσες πληροφορίες. </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20</a:t>
            </a:fld>
            <a:endParaRPr lang="el-GR" dirty="0"/>
          </a:p>
        </p:txBody>
      </p:sp>
    </p:spTree>
    <p:extLst>
      <p:ext uri="{BB962C8B-B14F-4D97-AF65-F5344CB8AC3E}">
        <p14:creationId xmlns:p14="http://schemas.microsoft.com/office/powerpoint/2010/main" val="209485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l-GR" sz="1100" b="0" kern="1200" dirty="0">
                <a:solidFill>
                  <a:schemeClr val="tx1"/>
                </a:solidFill>
                <a:effectLst/>
              </a:rPr>
              <a:t>Το έργο «Creativity in Early Years Science» είναι ένα ευρωπαϊκό έργο του Erasmus+ με εταίρους τις χώρες Ελλάδα, Ρουμανία, Βέλγιο και ΗΒ</a:t>
            </a:r>
          </a:p>
          <a:p>
            <a:endParaRPr lang="el-GR" sz="1100" b="0" kern="1200" dirty="0">
              <a:solidFill>
                <a:schemeClr val="tx1"/>
              </a:solidFill>
              <a:effectLst/>
            </a:endParaRPr>
          </a:p>
          <a:p>
            <a:r>
              <a:rPr lang="el-GR" sz="1100" dirty="0" smtClean="0"/>
              <a:t>Όπως αναφέρθηκε, στοχεύ</a:t>
            </a:r>
            <a:r>
              <a:rPr lang="el-GR" sz="1100" b="0" kern="1200" dirty="0" smtClean="0">
                <a:solidFill>
                  <a:schemeClr val="tx1"/>
                </a:solidFill>
                <a:effectLst/>
              </a:rPr>
              <a:t>ει στην ανάπτυξη μιας επαγγελματικής πορείας εξέλιξης των Ευρωπαίων δασκάλων, καθώς και στην ανάπτυξη συνοδευτικού υλικού για την 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 </a:t>
            </a:r>
          </a:p>
          <a:p>
            <a:endParaRPr lang="el-GR" sz="1100" b="0" kern="1200" dirty="0" smtClean="0">
              <a:solidFill>
                <a:schemeClr val="tx1"/>
              </a:solidFill>
              <a:effectLst/>
            </a:endParaRPr>
          </a:p>
          <a:p>
            <a:r>
              <a:rPr lang="el-GR" sz="1100" b="0" kern="1200" dirty="0" smtClean="0">
                <a:solidFill>
                  <a:schemeClr val="tx1"/>
                </a:solidFill>
                <a:effectLst/>
              </a:rPr>
              <a:t>Αποτελεί συνέχιση του έργου «Creative Little Scientists» (Δημιουργικοί Μικροί Επιστήμονες), έργο του 7ου ΠΠ της ΕΕ, στο πλαίσιο του οποίου καταρτίστηκαν οι αρχές σχεδιασμού των προγραμμάτων σπουδών για να ενισχυθεί η διερεύνηση και η δημιουργικότητα στην εκπαίδευση στις φυσικές επιστήμες.</a:t>
            </a:r>
            <a:endParaRPr lang="el-GR" sz="1100" b="0" kern="1200" dirty="0">
              <a:solidFill>
                <a:schemeClr val="tx1"/>
              </a:solidFill>
              <a:effectLst/>
            </a:endParaRPr>
          </a:p>
          <a:p>
            <a:endParaRPr lang="el-GR"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22</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23</a:t>
            </a:fld>
            <a:endParaRPr lang="el-GR" dirty="0"/>
          </a:p>
        </p:txBody>
      </p:sp>
    </p:spTree>
    <p:extLst>
      <p:ext uri="{BB962C8B-B14F-4D97-AF65-F5344CB8AC3E}">
        <p14:creationId xmlns:p14="http://schemas.microsoft.com/office/powerpoint/2010/main" val="427078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3</a:t>
            </a:fld>
            <a:endParaRPr lang="el-GR" dirty="0"/>
          </a:p>
        </p:txBody>
      </p:sp>
    </p:spTree>
    <p:extLst>
      <p:ext uri="{BB962C8B-B14F-4D97-AF65-F5344CB8AC3E}">
        <p14:creationId xmlns:p14="http://schemas.microsoft.com/office/powerpoint/2010/main" val="301460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4</a:t>
            </a:fld>
            <a:endParaRPr lang="el-GR" dirty="0"/>
          </a:p>
        </p:txBody>
      </p:sp>
    </p:spTree>
    <p:extLst>
      <p:ext uri="{BB962C8B-B14F-4D97-AF65-F5344CB8AC3E}">
        <p14:creationId xmlns:p14="http://schemas.microsoft.com/office/powerpoint/2010/main" val="167798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5</a:t>
            </a:fld>
            <a:endParaRPr lang="el-GR" dirty="0"/>
          </a:p>
        </p:txBody>
      </p:sp>
    </p:spTree>
    <p:extLst>
      <p:ext uri="{BB962C8B-B14F-4D97-AF65-F5344CB8AC3E}">
        <p14:creationId xmlns:p14="http://schemas.microsoft.com/office/powerpoint/2010/main" val="158044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sz="1200" kern="1200" dirty="0" smtClean="0">
                <a:solidFill>
                  <a:schemeClr val="tx1"/>
                </a:solidFill>
                <a:effectLst/>
                <a:latin typeface="+mn-lt"/>
              </a:rPr>
              <a:t>Διευκρινίζοντας ότι το επίκεντρο αυτής της ενότητας είναι ο ρόλος του/της δασκάλου/ας στη δημιουργία ευκαιριών για το παιχνίδι και την εξερεύνηση. </a:t>
            </a:r>
          </a:p>
          <a:p>
            <a:endParaRPr lang="el-GR"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7</a:t>
            </a:fld>
            <a:endParaRPr lang="el-GR" dirty="0"/>
          </a:p>
        </p:txBody>
      </p:sp>
    </p:spTree>
    <p:extLst>
      <p:ext uri="{BB962C8B-B14F-4D97-AF65-F5344CB8AC3E}">
        <p14:creationId xmlns:p14="http://schemas.microsoft.com/office/powerpoint/2010/main" val="371127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Έχω προσθέσει αυτό καθώς πιστεύω ότι μπορεί να είναι χρήσιμο για την ενημέρωση των συμμετεχόντων σχετικά με τα χαρακτηριστικά δημιουργικότητας και διερεύνησης στις δραστηριότητες που ακολουθούν παρακάτω.</a:t>
            </a:r>
          </a:p>
        </p:txBody>
      </p:sp>
      <p:sp>
        <p:nvSpPr>
          <p:cNvPr id="4" name="Slide Number Placeholder 3"/>
          <p:cNvSpPr>
            <a:spLocks noGrp="1"/>
          </p:cNvSpPr>
          <p:nvPr>
            <p:ph type="sldNum" sz="quarter" idx="10"/>
          </p:nvPr>
        </p:nvSpPr>
        <p:spPr/>
        <p:txBody>
          <a:bodyPr/>
          <a:lstStyle/>
          <a:p>
            <a:fld id="{773FBFCC-55E6-EC45-A409-A1EF2D23683B}" type="slidenum">
              <a:rPr lang="en-US" smtClean="0"/>
              <a:pPr/>
              <a:t>8</a:t>
            </a:fld>
            <a:endParaRPr lang="el-GR" dirty="0"/>
          </a:p>
        </p:txBody>
      </p:sp>
    </p:spTree>
    <p:extLst>
      <p:ext uri="{BB962C8B-B14F-4D97-AF65-F5344CB8AC3E}">
        <p14:creationId xmlns:p14="http://schemas.microsoft.com/office/powerpoint/2010/main" val="229630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9</a:t>
            </a:fld>
            <a:endParaRPr lang="el-GR" dirty="0"/>
          </a:p>
        </p:txBody>
      </p:sp>
    </p:spTree>
    <p:extLst>
      <p:ext uri="{BB962C8B-B14F-4D97-AF65-F5344CB8AC3E}">
        <p14:creationId xmlns:p14="http://schemas.microsoft.com/office/powerpoint/2010/main" val="162212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rPr>
              <a:t>Οι δάσκαλοι καταγράφουν ξεχωριστά αυτά που θέλουν να μάθουν κατά τη διάρκεια αυτής της ενότητας και τις ερωτήσεις τους. Χρήση της μεθόδου ‘5 finger 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Οι συμμετέχοντες λένε εν συντομία στον συνάδελφό τους αυτό που έγραψαν. </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Ο διαμεσολαβητής κάνει μια γρήγορη λίστα των βασικών προβλημάτων και ερωτημάτων. Με αυτόν τον τρόπο αποκτά μια σαφή εικόνα για το τι θέλουν να μάθουν οι συμμετέχοντες και ποια προβλήματα αντιμετωπίζουν.</a:t>
            </a:r>
            <a:endParaRPr lang="el-GR" sz="1200" kern="1200" dirty="0" smtClean="0">
              <a:solidFill>
                <a:schemeClr val="tx1"/>
              </a:solidFill>
              <a:effectLst/>
              <a:latin typeface="+mn-lt"/>
              <a:ea typeface="+mn-ea"/>
              <a:cs typeface="+mn-cs"/>
            </a:endParaRPr>
          </a:p>
          <a:p>
            <a:endParaRPr lang="el-GR" dirty="0" smtClean="0"/>
          </a:p>
          <a:p>
            <a:endParaRPr lang="el-GR"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pPr/>
              <a:t>10</a:t>
            </a:fld>
            <a:endParaRPr lang="el-GR" dirty="0"/>
          </a:p>
        </p:txBody>
      </p:sp>
    </p:spTree>
    <p:extLst>
      <p:ext uri="{BB962C8B-B14F-4D97-AF65-F5344CB8AC3E}">
        <p14:creationId xmlns:p14="http://schemas.microsoft.com/office/powerpoint/2010/main" val="38610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09" name="Acrobat Document" r:id="rId14" imgW="4048033" imgH="2695557" progId="AcroExch.Document.DC">
                  <p:embed/>
                </p:oleObj>
              </mc:Choice>
              <mc:Fallback>
                <p:oleObj name="Acrobat Document" r:id="rId14" imgW="4048033" imgH="2695557" progId="AcroExch.Document.DC">
                  <p:embed/>
                  <p:pic>
                    <p:nvPicPr>
                      <p:cNvPr id="0" name="Picture 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pw5S3msrKAhXLbxQKHQzPACIQjRwIBw&amp;url=http://www.publicdomainpictures.net/hledej.php?hleda=hand&amp;psig=AFQjCNEvw7VarzXY-uBB4RhedOnkfaikKw&amp;ust=1453991458585595"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l-GR" sz="4000" b="1" dirty="0">
                <a:solidFill>
                  <a:srgbClr val="FF0000"/>
                </a:solidFill>
                <a:latin typeface="+mj-lt"/>
              </a:rPr>
              <a:t>Επιμορφωτική Ενότητα 7</a:t>
            </a:r>
          </a:p>
          <a:p>
            <a:pPr marL="0" indent="0" algn="ctr">
              <a:buNone/>
            </a:pPr>
            <a:endParaRPr lang="el-GR" sz="1800" b="1" dirty="0">
              <a:solidFill>
                <a:srgbClr val="008000"/>
              </a:solidFill>
            </a:endParaRPr>
          </a:p>
          <a:p>
            <a:pPr marL="0" indent="0" algn="ctr">
              <a:buNone/>
            </a:pPr>
            <a:r>
              <a:rPr lang="el-GR" sz="4000" b="1" dirty="0">
                <a:solidFill>
                  <a:srgbClr val="FF0000"/>
                </a:solidFill>
                <a:latin typeface="+mj-lt"/>
              </a:rPr>
              <a:t>Ο ρόλος του παιχνιδιού και της εξερεύνησης στη διερεύνηση και τη δημιουργικότητα</a:t>
            </a:r>
            <a:endParaRPr lang="el-GR" sz="4000" dirty="0">
              <a:latin typeface="+mj-lt"/>
            </a:endParaRPr>
          </a:p>
        </p:txBody>
      </p:sp>
    </p:spTree>
    <p:extLst>
      <p:ext uri="{BB962C8B-B14F-4D97-AF65-F5344CB8AC3E}">
        <p14:creationId xmlns:p14="http://schemas.microsoft.com/office/powerpoint/2010/main" val="31338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483768" y="476672"/>
            <a:ext cx="610359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smtClean="0">
                <a:solidFill>
                  <a:srgbClr val="00B050"/>
                </a:solidFill>
              </a:rPr>
              <a:t>Ανάγκες &amp; προσδοκίες;</a:t>
            </a:r>
            <a:endParaRPr lang="el-GR" b="1" dirty="0">
              <a:solidFill>
                <a:srgbClr val="00B050"/>
              </a:solidFill>
            </a:endParaRPr>
          </a:p>
        </p:txBody>
      </p:sp>
      <p:pic>
        <p:nvPicPr>
          <p:cNvPr id="3" name="Afbeelding 2" descr="http://www.publicdomainpictures.net/download-picture.php?adresar=50000&amp;soubor=hand-symbol-silhouette.jpg&amp;id=42225">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71799" y="2181437"/>
            <a:ext cx="4445597" cy="4055875"/>
          </a:xfrm>
          <a:prstGeom prst="rect">
            <a:avLst/>
          </a:prstGeom>
          <a:noFill/>
          <a:ln>
            <a:noFill/>
          </a:ln>
        </p:spPr>
      </p:pic>
      <p:sp>
        <p:nvSpPr>
          <p:cNvPr id="4" name="Tekstvak 3"/>
          <p:cNvSpPr txBox="1"/>
          <p:nvPr/>
        </p:nvSpPr>
        <p:spPr>
          <a:xfrm rot="3105252">
            <a:off x="6843521" y="3057025"/>
            <a:ext cx="2087598" cy="830997"/>
          </a:xfrm>
          <a:prstGeom prst="rect">
            <a:avLst/>
          </a:prstGeom>
          <a:noFill/>
        </p:spPr>
        <p:txBody>
          <a:bodyPr wrap="square" rtlCol="0">
            <a:spAutoFit/>
          </a:bodyPr>
          <a:lstStyle/>
          <a:p>
            <a:r>
              <a:rPr lang="el-GR" sz="2400" dirty="0" smtClean="0"/>
              <a:t>Βασικά προβλήματα</a:t>
            </a:r>
            <a:r>
              <a:rPr lang="el-GR" dirty="0" smtClean="0"/>
              <a:t>;</a:t>
            </a:r>
            <a:endParaRPr lang="el-GR" sz="2400" dirty="0"/>
          </a:p>
        </p:txBody>
      </p:sp>
      <p:sp>
        <p:nvSpPr>
          <p:cNvPr id="5" name="Tekstvak 4"/>
          <p:cNvSpPr txBox="1"/>
          <p:nvPr/>
        </p:nvSpPr>
        <p:spPr>
          <a:xfrm rot="18232810">
            <a:off x="733935" y="3121023"/>
            <a:ext cx="3691827" cy="461665"/>
          </a:xfrm>
          <a:prstGeom prst="rect">
            <a:avLst/>
          </a:prstGeom>
          <a:noFill/>
        </p:spPr>
        <p:txBody>
          <a:bodyPr wrap="square" rtlCol="0">
            <a:spAutoFit/>
          </a:bodyPr>
          <a:lstStyle/>
          <a:p>
            <a:r>
              <a:rPr lang="el-GR" sz="2400" dirty="0" smtClean="0"/>
              <a:t>Τι θα ήθελες να μάθεις; </a:t>
            </a:r>
            <a:endParaRPr lang="el-GR" sz="2400" dirty="0"/>
          </a:p>
        </p:txBody>
      </p:sp>
      <p:sp>
        <p:nvSpPr>
          <p:cNvPr id="7" name="Tekstvak 6"/>
          <p:cNvSpPr txBox="1"/>
          <p:nvPr/>
        </p:nvSpPr>
        <p:spPr>
          <a:xfrm rot="627458">
            <a:off x="4600046" y="1247257"/>
            <a:ext cx="2742675" cy="1200329"/>
          </a:xfrm>
          <a:prstGeom prst="rect">
            <a:avLst/>
          </a:prstGeom>
          <a:noFill/>
        </p:spPr>
        <p:txBody>
          <a:bodyPr wrap="square" rtlCol="0">
            <a:spAutoFit/>
          </a:bodyPr>
          <a:lstStyle/>
          <a:p>
            <a:r>
              <a:rPr lang="el-GR" sz="2400" dirty="0" smtClean="0"/>
              <a:t>Ποια ερωτήματα ελπίζεις ότι θα απαντηθούν; </a:t>
            </a:r>
            <a:endParaRPr lang="el-GR" sz="2400" dirty="0"/>
          </a:p>
        </p:txBody>
      </p:sp>
    </p:spTree>
    <p:extLst>
      <p:ext uri="{BB962C8B-B14F-4D97-AF65-F5344CB8AC3E}">
        <p14:creationId xmlns:p14="http://schemas.microsoft.com/office/powerpoint/2010/main" val="378879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476672"/>
            <a:ext cx="538351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smtClean="0">
                <a:solidFill>
                  <a:srgbClr val="00B050"/>
                </a:solidFill>
              </a:rPr>
              <a:t>Εξερεύνηση υλικών</a:t>
            </a:r>
            <a:endParaRPr lang="el-GR" sz="3600" b="1" dirty="0">
              <a:solidFill>
                <a:srgbClr val="00B050"/>
              </a:solidFill>
            </a:endParaRPr>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7158" t="16201" r="14480" b="10414"/>
          <a:stretch/>
        </p:blipFill>
        <p:spPr>
          <a:xfrm>
            <a:off x="2699792" y="1556792"/>
            <a:ext cx="5227226" cy="4398758"/>
          </a:xfrm>
          <a:prstGeom prst="rect">
            <a:avLst/>
          </a:prstGeom>
        </p:spPr>
      </p:pic>
    </p:spTree>
    <p:extLst>
      <p:ext uri="{BB962C8B-B14F-4D97-AF65-F5344CB8AC3E}">
        <p14:creationId xmlns:p14="http://schemas.microsoft.com/office/powerpoint/2010/main" val="251613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915816" y="365126"/>
            <a:ext cx="58326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smtClean="0">
                <a:solidFill>
                  <a:srgbClr val="00B050"/>
                </a:solidFill>
              </a:rPr>
              <a:t>Δυνατότητες για παιχνίδι και εξερεύνηση;</a:t>
            </a:r>
            <a:endParaRPr lang="el-GR" sz="3600" b="1" dirty="0">
              <a:solidFill>
                <a:srgbClr val="00B050"/>
              </a:solidFill>
            </a:endParaRPr>
          </a:p>
        </p:txBody>
      </p:sp>
      <p:sp>
        <p:nvSpPr>
          <p:cNvPr id="4" name="Tijdelijke aanduiding voor inhoud 3"/>
          <p:cNvSpPr>
            <a:spLocks noGrp="1"/>
          </p:cNvSpPr>
          <p:nvPr>
            <p:ph idx="1"/>
          </p:nvPr>
        </p:nvSpPr>
        <p:spPr>
          <a:xfrm>
            <a:off x="467544" y="2204865"/>
            <a:ext cx="8219256" cy="3528392"/>
          </a:xfrm>
        </p:spPr>
        <p:txBody>
          <a:bodyPr/>
          <a:lstStyle/>
          <a:p>
            <a:pPr>
              <a:buClr>
                <a:schemeClr val="accent6"/>
              </a:buClr>
              <a:buFont typeface="Wingdings" panose="05000000000000000000" pitchFamily="2" charset="2"/>
              <a:buChar char="§"/>
            </a:pPr>
            <a:r>
              <a:rPr lang="el-GR" dirty="0" smtClean="0"/>
              <a:t>Τι κάνατε με τα υλικά;</a:t>
            </a:r>
            <a:r>
              <a:rPr lang="el-GR" dirty="0" smtClean="0">
                <a:latin typeface="+mj-lt"/>
              </a:rPr>
              <a:t> </a:t>
            </a:r>
          </a:p>
          <a:p>
            <a:pPr>
              <a:buClr>
                <a:schemeClr val="accent6"/>
              </a:buClr>
              <a:buFont typeface="Wingdings" panose="05000000000000000000" pitchFamily="2" charset="2"/>
              <a:buChar char="§"/>
            </a:pPr>
            <a:endParaRPr lang="el-GR" dirty="0" smtClean="0">
              <a:latin typeface="+mj-lt"/>
            </a:endParaRPr>
          </a:p>
          <a:p>
            <a:pPr>
              <a:buClr>
                <a:schemeClr val="accent6"/>
              </a:buClr>
              <a:buFont typeface="Wingdings" panose="05000000000000000000" pitchFamily="2" charset="2"/>
              <a:buChar char="§"/>
            </a:pPr>
            <a:r>
              <a:rPr lang="el-GR" dirty="0" smtClean="0">
                <a:latin typeface="+mj-lt"/>
              </a:rPr>
              <a:t>Τι ερωτήσεις προέκυψαν κατά τη διάρκεια του παιχνιδιού; </a:t>
            </a:r>
            <a:endParaRPr lang="el-GR" dirty="0">
              <a:latin typeface="+mj-lt"/>
            </a:endParaRPr>
          </a:p>
        </p:txBody>
      </p:sp>
    </p:spTree>
    <p:extLst>
      <p:ext uri="{BB962C8B-B14F-4D97-AF65-F5344CB8AC3E}">
        <p14:creationId xmlns:p14="http://schemas.microsoft.com/office/powerpoint/2010/main" val="73709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3203848" y="365126"/>
            <a:ext cx="5311502" cy="1695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smtClean="0">
                <a:solidFill>
                  <a:srgbClr val="00B050"/>
                </a:solidFill>
              </a:rPr>
              <a:t>Αναστοχασμός σχετικά με τη χρήση καθημερινών υλικών στην τάξη </a:t>
            </a:r>
            <a:endParaRPr lang="el-GR" sz="3600" b="1" dirty="0">
              <a:solidFill>
                <a:srgbClr val="00B050"/>
              </a:solidFill>
            </a:endParaRPr>
          </a:p>
        </p:txBody>
      </p:sp>
      <p:sp>
        <p:nvSpPr>
          <p:cNvPr id="4" name="Tijdelijke aanduiding voor inhoud 3"/>
          <p:cNvSpPr>
            <a:spLocks noGrp="1"/>
          </p:cNvSpPr>
          <p:nvPr>
            <p:ph idx="1"/>
          </p:nvPr>
        </p:nvSpPr>
        <p:spPr/>
        <p:txBody>
          <a:bodyPr>
            <a:normAutofit fontScale="77500" lnSpcReduction="20000"/>
          </a:bodyPr>
          <a:lstStyle/>
          <a:p>
            <a:pPr marL="0" indent="0" algn="ctr">
              <a:buClr>
                <a:schemeClr val="accent6"/>
              </a:buClr>
              <a:buNone/>
            </a:pPr>
            <a:endParaRPr lang="el-GR" sz="3100" b="1" dirty="0" smtClean="0">
              <a:latin typeface="+mj-lt"/>
            </a:endParaRPr>
          </a:p>
          <a:p>
            <a:pPr marL="0" indent="0" algn="ctr">
              <a:buClr>
                <a:schemeClr val="accent6"/>
              </a:buClr>
              <a:buNone/>
            </a:pPr>
            <a:r>
              <a:rPr lang="el-GR" sz="3100" b="1" dirty="0" smtClean="0">
                <a:latin typeface="+mj-lt"/>
              </a:rPr>
              <a:t>Διαθέσιμο βίντεο για παιχνίδι </a:t>
            </a:r>
          </a:p>
          <a:p>
            <a:pPr marL="0" indent="0" algn="ctr">
              <a:buClr>
                <a:schemeClr val="accent6"/>
              </a:buClr>
              <a:buNone/>
            </a:pPr>
            <a:r>
              <a:rPr lang="el-GR" sz="3100" b="1" dirty="0" smtClean="0">
                <a:latin typeface="+mj-lt"/>
              </a:rPr>
              <a:t>και εξερεύνηση σε τοπικό επίπεδο </a:t>
            </a:r>
          </a:p>
          <a:p>
            <a:pPr marL="0" indent="0" algn="ctr">
              <a:buClr>
                <a:schemeClr val="accent6"/>
              </a:buClr>
              <a:buNone/>
            </a:pPr>
            <a:r>
              <a:rPr lang="el-GR" sz="3100" b="1" dirty="0" smtClean="0">
                <a:latin typeface="+mj-lt"/>
              </a:rPr>
              <a:t> ή </a:t>
            </a:r>
          </a:p>
          <a:p>
            <a:pPr marL="0" indent="0" algn="ctr">
              <a:buClr>
                <a:schemeClr val="accent6"/>
              </a:buClr>
              <a:buNone/>
            </a:pPr>
            <a:r>
              <a:rPr lang="el-GR" sz="3100" b="1" dirty="0" smtClean="0">
                <a:latin typeface="+mj-lt"/>
              </a:rPr>
              <a:t>φωτογραφίες καθημερινής παροχής </a:t>
            </a:r>
          </a:p>
          <a:p>
            <a:pPr marL="0" indent="0" algn="ctr">
              <a:buClr>
                <a:schemeClr val="accent6"/>
              </a:buClr>
              <a:buNone/>
            </a:pPr>
            <a:r>
              <a:rPr lang="el-GR" sz="3100" b="1" dirty="0" smtClean="0">
                <a:latin typeface="+mj-lt"/>
              </a:rPr>
              <a:t>δυνατότητας παιχνιδιού και εξερεύνησης </a:t>
            </a:r>
          </a:p>
          <a:p>
            <a:pPr marL="0" indent="0">
              <a:buClr>
                <a:schemeClr val="accent6"/>
              </a:buClr>
              <a:buNone/>
            </a:pPr>
            <a:endParaRPr lang="el-GR" dirty="0" smtClean="0"/>
          </a:p>
          <a:p>
            <a:pPr lvl="0">
              <a:buClr>
                <a:schemeClr val="accent6"/>
              </a:buClr>
              <a:buFont typeface="Wingdings" panose="05000000000000000000" pitchFamily="2" charset="2"/>
              <a:buChar char="§"/>
            </a:pPr>
            <a:r>
              <a:rPr lang="el-GR" dirty="0">
                <a:latin typeface="+mj-lt"/>
              </a:rPr>
              <a:t>Σημειώστε πώς παίζουν τα παιδιά, τι εξερευνούν και ερευνούν.</a:t>
            </a:r>
          </a:p>
          <a:p>
            <a:pPr lvl="0">
              <a:buClr>
                <a:schemeClr val="accent6"/>
              </a:buClr>
              <a:buFont typeface="Wingdings" panose="05000000000000000000" pitchFamily="2" charset="2"/>
              <a:buChar char="§"/>
            </a:pPr>
            <a:r>
              <a:rPr lang="el-GR" dirty="0">
                <a:latin typeface="+mj-lt"/>
              </a:rPr>
              <a:t>Σημειώστε τις ερωτήσεις που κάνουν τα παιδιά ή μπορεί να κάνουν στον εαυτό τους καθώς εξερευνούν τα υλικά.</a:t>
            </a:r>
          </a:p>
          <a:p>
            <a:pPr marL="0" indent="0">
              <a:buClr>
                <a:schemeClr val="accent6"/>
              </a:buClr>
              <a:buNone/>
            </a:pPr>
            <a:endParaRPr lang="el-GR" dirty="0"/>
          </a:p>
        </p:txBody>
      </p:sp>
    </p:spTree>
    <p:extLst>
      <p:ext uri="{BB962C8B-B14F-4D97-AF65-F5344CB8AC3E}">
        <p14:creationId xmlns:p14="http://schemas.microsoft.com/office/powerpoint/2010/main" val="29398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6192688" cy="1282154"/>
          </a:xfrm>
        </p:spPr>
        <p:txBody>
          <a:bodyPr>
            <a:normAutofit/>
          </a:bodyPr>
          <a:lstStyle/>
          <a:p>
            <a:r>
              <a:rPr lang="el-GR" sz="3600" b="1" dirty="0" smtClean="0">
                <a:solidFill>
                  <a:srgbClr val="00B050"/>
                </a:solidFill>
              </a:rPr>
              <a:t>Δυνατότητες μάθησης </a:t>
            </a:r>
            <a:r>
              <a:rPr lang="el-GR" sz="3600" b="1" dirty="0">
                <a:solidFill>
                  <a:srgbClr val="00B050"/>
                </a:solidFill>
              </a:rPr>
              <a:t>των φυσικών επιστημών</a:t>
            </a:r>
            <a:endParaRPr lang="el-GR" sz="2700" dirty="0">
              <a:solidFill>
                <a:srgbClr val="00B050"/>
              </a:solidFill>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7135" b="8636"/>
          <a:stretch/>
        </p:blipFill>
        <p:spPr>
          <a:xfrm>
            <a:off x="6618429" y="3501008"/>
            <a:ext cx="2555908" cy="2088232"/>
          </a:xfrm>
          <a:prstGeom prst="rect">
            <a:avLst/>
          </a:prstGeom>
        </p:spPr>
      </p:pic>
      <p:sp>
        <p:nvSpPr>
          <p:cNvPr id="3" name="Tijdelijke aanduiding voor inhoud 2"/>
          <p:cNvSpPr>
            <a:spLocks noGrp="1"/>
          </p:cNvSpPr>
          <p:nvPr>
            <p:ph idx="1"/>
          </p:nvPr>
        </p:nvSpPr>
        <p:spPr>
          <a:xfrm>
            <a:off x="467544" y="1844824"/>
            <a:ext cx="6751662" cy="4392488"/>
          </a:xfrm>
        </p:spPr>
        <p:txBody>
          <a:bodyPr>
            <a:normAutofit fontScale="62500" lnSpcReduction="20000"/>
          </a:bodyPr>
          <a:lstStyle/>
          <a:p>
            <a:pPr marL="0" indent="0">
              <a:buClr>
                <a:schemeClr val="accent6"/>
              </a:buClr>
              <a:buNone/>
            </a:pPr>
            <a:r>
              <a:rPr lang="el-GR" b="1" dirty="0" smtClean="0">
                <a:latin typeface="+mj-lt"/>
              </a:rPr>
              <a:t>Ως άτομο</a:t>
            </a:r>
          </a:p>
          <a:p>
            <a:pPr>
              <a:buClr>
                <a:schemeClr val="accent6"/>
              </a:buClr>
            </a:pPr>
            <a:r>
              <a:rPr lang="el-GR" dirty="0" smtClean="0">
                <a:latin typeface="+mj-lt"/>
              </a:rPr>
              <a:t>Καταγράψτε τις βασικές επιστημονικές δραστηριότητες μάθησης ή τη χρήση λεξιλογίου - το καθένα σε ξεχωριστό αυτοκόλλητο χαρτάκι</a:t>
            </a:r>
          </a:p>
          <a:p>
            <a:pPr marL="0" indent="0">
              <a:buClr>
                <a:schemeClr val="accent6"/>
              </a:buClr>
              <a:buNone/>
            </a:pPr>
            <a:r>
              <a:rPr lang="el-GR" b="1" dirty="0" smtClean="0">
                <a:latin typeface="+mj-lt"/>
              </a:rPr>
              <a:t>Συζήτηση (μικρές ομάδες)</a:t>
            </a:r>
          </a:p>
          <a:p>
            <a:pPr>
              <a:buClr>
                <a:schemeClr val="accent6"/>
              </a:buClr>
            </a:pPr>
            <a:r>
              <a:rPr lang="el-GR" sz="3100" dirty="0">
                <a:latin typeface="+mj-lt"/>
              </a:rPr>
              <a:t>Ομαδικές δραστηριότητες και λεξιλόγιο που έχει χρησιμοποιηθεί στην κόλλα Α3</a:t>
            </a:r>
          </a:p>
          <a:p>
            <a:pPr>
              <a:buClr>
                <a:schemeClr val="accent6"/>
              </a:buClr>
            </a:pPr>
            <a:r>
              <a:rPr lang="el-GR" sz="3100" dirty="0">
                <a:latin typeface="+mj-lt"/>
              </a:rPr>
              <a:t>Σκεφτείτε τον ρόλο του/της δασκάλου/ας (που συνδέεται με τις συνέργειες)</a:t>
            </a:r>
          </a:p>
          <a:p>
            <a:pPr marL="365125" lvl="1" indent="0">
              <a:spcBef>
                <a:spcPts val="600"/>
              </a:spcBef>
              <a:spcAft>
                <a:spcPts val="600"/>
              </a:spcAft>
              <a:buClr>
                <a:schemeClr val="accent6"/>
              </a:buClr>
              <a:buNone/>
            </a:pPr>
            <a:r>
              <a:rPr lang="el-GR" i="1" dirty="0" smtClean="0">
                <a:latin typeface="+mj-lt"/>
              </a:rPr>
              <a:t>Μπορείτε να </a:t>
            </a:r>
            <a:r>
              <a:rPr lang="el-GR" sz="2900" i="1" dirty="0" smtClean="0">
                <a:latin typeface="+mj-lt"/>
              </a:rPr>
              <a:t>δείτε πώς προσεγγίζεται αυτή η επιστημονική </a:t>
            </a:r>
            <a:r>
              <a:rPr lang="el-GR" i="1" dirty="0" smtClean="0">
                <a:latin typeface="+mj-lt"/>
              </a:rPr>
              <a:t>δραστηριότητα με δημιουργικό τρόπο; </a:t>
            </a:r>
          </a:p>
          <a:p>
            <a:pPr marL="365125" lvl="1" indent="0">
              <a:spcBef>
                <a:spcPts val="600"/>
              </a:spcBef>
              <a:spcAft>
                <a:spcPts val="600"/>
              </a:spcAft>
              <a:buClr>
                <a:schemeClr val="accent6"/>
              </a:buClr>
              <a:buNone/>
            </a:pPr>
            <a:r>
              <a:rPr lang="el-GR" i="1" dirty="0" smtClean="0">
                <a:latin typeface="+mj-lt"/>
              </a:rPr>
              <a:t>Ποιες </a:t>
            </a:r>
            <a:r>
              <a:rPr lang="el-GR" b="1" i="1" dirty="0" smtClean="0">
                <a:latin typeface="+mj-lt"/>
              </a:rPr>
              <a:t>συνέργειες</a:t>
            </a:r>
            <a:r>
              <a:rPr lang="el-GR" dirty="0" smtClean="0"/>
              <a:t> </a:t>
            </a:r>
            <a:r>
              <a:rPr lang="el-GR" i="1" dirty="0">
                <a:latin typeface="+mj-lt"/>
              </a:rPr>
              <a:t>χρησιμοποιούνται για τη στήριξη των διερευνητικών δεξιοτήτων και εννοιών;</a:t>
            </a:r>
            <a:endParaRPr lang="el-GR" i="1" dirty="0" smtClean="0">
              <a:latin typeface="+mj-lt"/>
            </a:endParaRPr>
          </a:p>
          <a:p>
            <a:pPr>
              <a:buClr>
                <a:schemeClr val="accent6"/>
              </a:buClr>
              <a:buFont typeface="Wingdings" panose="05000000000000000000" pitchFamily="2" charset="2"/>
              <a:buChar char="§"/>
            </a:pPr>
            <a:endParaRPr lang="el-GR" sz="1700" dirty="0" smtClean="0">
              <a:latin typeface="+mj-lt"/>
            </a:endParaRPr>
          </a:p>
          <a:p>
            <a:pPr marL="0" indent="0">
              <a:buClr>
                <a:schemeClr val="accent6"/>
              </a:buClr>
              <a:buNone/>
            </a:pPr>
            <a:r>
              <a:rPr lang="el-GR" b="1" dirty="0" smtClean="0">
                <a:latin typeface="+mj-lt"/>
              </a:rPr>
              <a:t>Συζήτηση με όλη την ομάδα</a:t>
            </a:r>
            <a:endParaRPr lang="el-GR" b="1" dirty="0">
              <a:latin typeface="+mj-lt"/>
            </a:endParaRPr>
          </a:p>
        </p:txBody>
      </p:sp>
    </p:spTree>
    <p:extLst>
      <p:ext uri="{BB962C8B-B14F-4D97-AF65-F5344CB8AC3E}">
        <p14:creationId xmlns:p14="http://schemas.microsoft.com/office/powerpoint/2010/main" val="206791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srgbClr val="00B050"/>
                </a:solidFill>
              </a:rPr>
              <a:t>Συνέργειες μεταξύ διερευνητικών και δημιουργικών προσεγγίσεων</a:t>
            </a:r>
            <a:r>
              <a:rPr dirty="0"/>
              <a:t/>
            </a:r>
            <a:br>
              <a:rPr dirty="0"/>
            </a:br>
            <a:r>
              <a:rPr lang="el-GR" sz="1200" dirty="0"/>
              <a:t>Από το Εννοιολογικό Πλαίσιο που υιοθέτησε το έργο CEYS (Creative Little Scientists, 2012)</a:t>
            </a:r>
            <a:r>
              <a:rPr dirty="0"/>
              <a:t/>
            </a:r>
            <a:br>
              <a:rPr dirty="0"/>
            </a:br>
            <a:endParaRPr lang="el-GR" sz="12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el-GR" sz="2800" b="1" dirty="0">
                <a:latin typeface="+mj-lt"/>
              </a:rPr>
              <a:t>Παιχνίδι και εξερεύνηση</a:t>
            </a:r>
          </a:p>
          <a:p>
            <a:r>
              <a:rPr lang="el-GR" sz="2800" dirty="0">
                <a:latin typeface="+mj-lt"/>
              </a:rPr>
              <a:t>Κίνητρο και συναίσθημα</a:t>
            </a:r>
          </a:p>
          <a:p>
            <a:r>
              <a:rPr lang="el-GR" sz="2800" dirty="0">
                <a:latin typeface="+mj-lt"/>
              </a:rPr>
              <a:t>Διάλογος και συνεργασία</a:t>
            </a:r>
          </a:p>
          <a:p>
            <a:r>
              <a:rPr lang="el-GR" sz="2800" dirty="0">
                <a:latin typeface="+mj-lt"/>
              </a:rPr>
              <a:t>Επίλυση προβλημάτων και αυτενέργεια</a:t>
            </a:r>
          </a:p>
          <a:p>
            <a:r>
              <a:rPr lang="el-GR" sz="2800" dirty="0">
                <a:latin typeface="+mj-lt"/>
              </a:rPr>
              <a:t>Ερωτήσεις και περιέργεια</a:t>
            </a:r>
          </a:p>
          <a:p>
            <a:r>
              <a:rPr lang="el-GR" sz="2800" dirty="0">
                <a:latin typeface="+mj-lt"/>
              </a:rPr>
              <a:t>Αναστοχασμός και συλλογισμός</a:t>
            </a:r>
          </a:p>
          <a:p>
            <a:r>
              <a:rPr lang="el-GR" sz="2800" dirty="0">
                <a:latin typeface="+mj-lt"/>
              </a:rPr>
              <a:t>Διδακτική στήριξη και εμπλοκή του εκπαιδευτικού</a:t>
            </a:r>
          </a:p>
          <a:p>
            <a:r>
              <a:rPr lang="el-GR" sz="2800" dirty="0">
                <a:latin typeface="+mj-lt"/>
              </a:rPr>
              <a:t>Αξιολόγηση για τη μάθηση</a:t>
            </a:r>
          </a:p>
          <a:p>
            <a:endParaRPr lang="el-GR" dirty="0"/>
          </a:p>
        </p:txBody>
      </p:sp>
    </p:spTree>
    <p:extLst>
      <p:ext uri="{BB962C8B-B14F-4D97-AF65-F5344CB8AC3E}">
        <p14:creationId xmlns:p14="http://schemas.microsoft.com/office/powerpoint/2010/main" val="47673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274638"/>
            <a:ext cx="6624736" cy="1282154"/>
          </a:xfrm>
        </p:spPr>
        <p:txBody>
          <a:bodyPr>
            <a:normAutofit fontScale="90000"/>
          </a:bodyPr>
          <a:lstStyle/>
          <a:p>
            <a:r>
              <a:rPr lang="el-GR" b="1" dirty="0" smtClean="0">
                <a:solidFill>
                  <a:srgbClr val="00B050"/>
                </a:solidFill>
              </a:rPr>
              <a:t>Ρόλος του/της δασκάλου/ας</a:t>
            </a:r>
            <a:endParaRPr lang="el-GR" sz="3600" dirty="0">
              <a:solidFill>
                <a:srgbClr val="00B050"/>
              </a:solidFill>
            </a:endParaRPr>
          </a:p>
        </p:txBody>
      </p:sp>
      <p:sp>
        <p:nvSpPr>
          <p:cNvPr id="3" name="Tijdelijke aanduiding voor inhoud 2"/>
          <p:cNvSpPr>
            <a:spLocks noGrp="1"/>
          </p:cNvSpPr>
          <p:nvPr>
            <p:ph idx="1"/>
          </p:nvPr>
        </p:nvSpPr>
        <p:spPr/>
        <p:txBody>
          <a:bodyPr>
            <a:normAutofit fontScale="85000" lnSpcReduction="20000"/>
          </a:bodyPr>
          <a:lstStyle/>
          <a:p>
            <a:pPr marL="0" indent="0">
              <a:buNone/>
            </a:pPr>
            <a:r>
              <a:rPr lang="el-GR" dirty="0">
                <a:latin typeface="+mj-lt"/>
              </a:rPr>
              <a:t>Πώς μπορείτε να στηρίξετε το παιχνίδι, την εξερεύνηση και επομένως τη δημιουργικότητα και τη διερεύνηση στις φυσικές επιστήμες και να επεκτείνετε την μάθηση των παιδιών σε αυτό το παράδειγμα;</a:t>
            </a:r>
          </a:p>
          <a:p>
            <a:pPr marL="0" indent="0">
              <a:buNone/>
            </a:pPr>
            <a:endParaRPr lang="el-GR" sz="1200" dirty="0" smtClean="0">
              <a:latin typeface="+mj-lt"/>
            </a:endParaRPr>
          </a:p>
          <a:p>
            <a:pPr>
              <a:buClr>
                <a:schemeClr val="accent6"/>
              </a:buClr>
              <a:buFont typeface="Wingdings" panose="05000000000000000000" pitchFamily="2" charset="2"/>
              <a:buChar char="Ø"/>
            </a:pPr>
            <a:r>
              <a:rPr lang="el-GR" dirty="0" smtClean="0">
                <a:latin typeface="+mj-lt"/>
              </a:rPr>
              <a:t>Ερωτήσεις των παιδιών (όσες εκφράζονται και όσες δεν εκφράζονται): πώς θα ενεργούσατε για να στηρίξετε τη δημιουργικότητα;</a:t>
            </a:r>
          </a:p>
          <a:p>
            <a:pPr>
              <a:buClr>
                <a:schemeClr val="accent6"/>
              </a:buClr>
              <a:buFont typeface="Wingdings" panose="05000000000000000000" pitchFamily="2" charset="2"/>
              <a:buChar char="Ø"/>
            </a:pPr>
            <a:r>
              <a:rPr lang="el-GR" dirty="0" smtClean="0"/>
              <a:t> </a:t>
            </a:r>
            <a:r>
              <a:rPr lang="el-GR" dirty="0" smtClean="0">
                <a:latin typeface="+mj-lt"/>
              </a:rPr>
              <a:t>Χρησιμοποιήστε τη λίστα με το βασικό επιστημονικό λεξιλόγιο και τις εμπειρίες μάθησης που σχετίζονται με τις φυσικές επιστήμες </a:t>
            </a:r>
            <a:endParaRPr lang="el-GR" dirty="0">
              <a:latin typeface="+mj-lt"/>
            </a:endParaRPr>
          </a:p>
          <a:p>
            <a:endParaRPr lang="el-GR" dirty="0"/>
          </a:p>
        </p:txBody>
      </p:sp>
    </p:spTree>
    <p:extLst>
      <p:ext uri="{BB962C8B-B14F-4D97-AF65-F5344CB8AC3E}">
        <p14:creationId xmlns:p14="http://schemas.microsoft.com/office/powerpoint/2010/main" val="368585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b="1" dirty="0" smtClean="0">
                <a:solidFill>
                  <a:srgbClr val="00B050"/>
                </a:solidFill>
              </a:rPr>
              <a:t>Διδάγματα</a:t>
            </a:r>
            <a:endParaRPr lang="el-GR" dirty="0">
              <a:solidFill>
                <a:srgbClr val="00B050"/>
              </a:solidFill>
            </a:endParaRPr>
          </a:p>
        </p:txBody>
      </p:sp>
      <p:sp>
        <p:nvSpPr>
          <p:cNvPr id="3" name="Tijdelijke aanduiding voor inhoud 2"/>
          <p:cNvSpPr>
            <a:spLocks noGrp="1"/>
          </p:cNvSpPr>
          <p:nvPr>
            <p:ph idx="1"/>
          </p:nvPr>
        </p:nvSpPr>
        <p:spPr/>
        <p:txBody>
          <a:bodyPr>
            <a:normAutofit lnSpcReduction="10000"/>
          </a:bodyPr>
          <a:lstStyle/>
          <a:p>
            <a:pPr>
              <a:buClr>
                <a:schemeClr val="accent6"/>
              </a:buClr>
              <a:buFont typeface="Wingdings" panose="05000000000000000000" pitchFamily="2" charset="2"/>
              <a:buChar char="§"/>
            </a:pPr>
            <a:r>
              <a:rPr lang="el-GR" dirty="0" smtClean="0">
                <a:latin typeface="+mj-lt"/>
              </a:rPr>
              <a:t>Η σημασία ενός </a:t>
            </a:r>
            <a:r>
              <a:rPr lang="el-GR" b="1" dirty="0" smtClean="0">
                <a:latin typeface="+mj-lt"/>
              </a:rPr>
              <a:t>πλούσιου φυσικού περιβάλλοντος</a:t>
            </a:r>
          </a:p>
          <a:p>
            <a:pPr>
              <a:buClr>
                <a:schemeClr val="accent6"/>
              </a:buClr>
              <a:buFont typeface="Wingdings" panose="05000000000000000000" pitchFamily="2" charset="2"/>
              <a:buChar char="§"/>
            </a:pPr>
            <a:r>
              <a:rPr lang="el-GR" dirty="0" smtClean="0">
                <a:latin typeface="+mj-lt"/>
              </a:rPr>
              <a:t>Η σημασία του </a:t>
            </a:r>
            <a:r>
              <a:rPr lang="el-GR" b="1" dirty="0">
                <a:latin typeface="+mj-lt"/>
              </a:rPr>
              <a:t>χρόνου και του χώρου </a:t>
            </a:r>
            <a:r>
              <a:rPr lang="el-GR" dirty="0" smtClean="0">
                <a:latin typeface="+mj-lt"/>
              </a:rPr>
              <a:t>στην εξερεύνηση των παιδιών</a:t>
            </a:r>
          </a:p>
          <a:p>
            <a:pPr>
              <a:buClr>
                <a:schemeClr val="accent6"/>
              </a:buClr>
              <a:buFont typeface="Wingdings" panose="05000000000000000000" pitchFamily="2" charset="2"/>
              <a:buChar char="§"/>
            </a:pPr>
            <a:r>
              <a:rPr lang="el-GR" dirty="0">
                <a:latin typeface="+mj-lt"/>
              </a:rPr>
              <a:t>Η σημασία της ανάπτυξης συσχετισμών με την </a:t>
            </a:r>
            <a:r>
              <a:rPr lang="el-GR" b="1" dirty="0">
                <a:latin typeface="+mj-lt"/>
              </a:rPr>
              <a:t>καθημερινότητα</a:t>
            </a:r>
            <a:r>
              <a:rPr lang="el-GR" dirty="0">
                <a:latin typeface="+mj-lt"/>
              </a:rPr>
              <a:t> των παιδιών για την προσέλκυση του ενδιαφέροντος και τη στήριξη της δημιουργικότητας</a:t>
            </a:r>
          </a:p>
          <a:p>
            <a:endParaRPr lang="el-GR" dirty="0"/>
          </a:p>
          <a:p>
            <a:endParaRPr lang="el-GR" dirty="0"/>
          </a:p>
        </p:txBody>
      </p:sp>
    </p:spTree>
    <p:extLst>
      <p:ext uri="{BB962C8B-B14F-4D97-AF65-F5344CB8AC3E}">
        <p14:creationId xmlns:p14="http://schemas.microsoft.com/office/powerpoint/2010/main" val="268611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131840" y="274638"/>
            <a:ext cx="5554960" cy="1282154"/>
          </a:xfrm>
        </p:spPr>
        <p:txBody>
          <a:bodyPr>
            <a:normAutofit fontScale="90000"/>
          </a:bodyPr>
          <a:lstStyle/>
          <a:p>
            <a:r>
              <a:rPr lang="el-GR" sz="3600" b="1" dirty="0" smtClean="0">
                <a:solidFill>
                  <a:srgbClr val="00B050"/>
                </a:solidFill>
              </a:rPr>
              <a:t>Συζήτηση &amp; αναστοχασμός παραδειγμάτων από την τάξη </a:t>
            </a:r>
            <a:endParaRPr lang="el-GR" sz="3600" b="1" dirty="0">
              <a:solidFill>
                <a:srgbClr val="00B050"/>
              </a:solidFill>
            </a:endParaRPr>
          </a:p>
        </p:txBody>
      </p:sp>
      <p:sp>
        <p:nvSpPr>
          <p:cNvPr id="7" name="Tijdelijke aanduiding voor inhoud 6"/>
          <p:cNvSpPr>
            <a:spLocks noGrp="1"/>
          </p:cNvSpPr>
          <p:nvPr>
            <p:ph idx="4294967295"/>
          </p:nvPr>
        </p:nvSpPr>
        <p:spPr>
          <a:xfrm>
            <a:off x="0" y="1844675"/>
            <a:ext cx="8218488" cy="4032250"/>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pic>
        <p:nvPicPr>
          <p:cNvPr id="3" name="Afbeelding 2"/>
          <p:cNvPicPr>
            <a:picLocks noChangeAspect="1"/>
          </p:cNvPicPr>
          <p:nvPr/>
        </p:nvPicPr>
        <p:blipFill rotWithShape="1">
          <a:blip r:embed="rId4" cstate="print"/>
          <a:srcRect l="34897" t="26779" r="35795" b="5357"/>
          <a:stretch/>
        </p:blipFill>
        <p:spPr>
          <a:xfrm>
            <a:off x="251520" y="1772816"/>
            <a:ext cx="2870792" cy="3737430"/>
          </a:xfrm>
          <a:prstGeom prst="rect">
            <a:avLst/>
          </a:prstGeom>
        </p:spPr>
      </p:pic>
      <p:pic>
        <p:nvPicPr>
          <p:cNvPr id="5" name="Afbeelding 4"/>
          <p:cNvPicPr>
            <a:picLocks noChangeAspect="1"/>
          </p:cNvPicPr>
          <p:nvPr/>
        </p:nvPicPr>
        <p:blipFill rotWithShape="1">
          <a:blip r:embed="rId5" cstate="print"/>
          <a:srcRect l="57785" t="52083" r="17456" b="16406"/>
          <a:stretch/>
        </p:blipFill>
        <p:spPr>
          <a:xfrm>
            <a:off x="5436096" y="2132856"/>
            <a:ext cx="3221501" cy="2305050"/>
          </a:xfrm>
          <a:prstGeom prst="rect">
            <a:avLst/>
          </a:prstGeom>
        </p:spPr>
      </p:pic>
      <p:pic>
        <p:nvPicPr>
          <p:cNvPr id="11" name="Afbeelding 10"/>
          <p:cNvPicPr>
            <a:picLocks noChangeAspect="1"/>
          </p:cNvPicPr>
          <p:nvPr/>
        </p:nvPicPr>
        <p:blipFill rotWithShape="1">
          <a:blip r:embed="rId6" cstate="print"/>
          <a:srcRect l="42825" t="29687" r="43558" b="32031"/>
          <a:stretch/>
        </p:blipFill>
        <p:spPr>
          <a:xfrm>
            <a:off x="3275856" y="1700808"/>
            <a:ext cx="1944216" cy="3073116"/>
          </a:xfrm>
          <a:prstGeom prst="rect">
            <a:avLst/>
          </a:prstGeom>
        </p:spPr>
      </p:pic>
      <p:sp>
        <p:nvSpPr>
          <p:cNvPr id="2" name="TextBox 1"/>
          <p:cNvSpPr txBox="1"/>
          <p:nvPr/>
        </p:nvSpPr>
        <p:spPr>
          <a:xfrm>
            <a:off x="6444208" y="4581128"/>
            <a:ext cx="1296144" cy="369332"/>
          </a:xfrm>
          <a:prstGeom prst="rect">
            <a:avLst/>
          </a:prstGeom>
          <a:noFill/>
        </p:spPr>
        <p:txBody>
          <a:bodyPr wrap="square" rtlCol="0">
            <a:spAutoFit/>
          </a:bodyPr>
          <a:lstStyle/>
          <a:p>
            <a:pPr algn="ctr"/>
            <a:r>
              <a:rPr lang="el-GR" dirty="0" smtClean="0"/>
              <a:t>Η σκηνή </a:t>
            </a:r>
            <a:endParaRPr lang="el-GR" dirty="0"/>
          </a:p>
        </p:txBody>
      </p:sp>
      <p:sp>
        <p:nvSpPr>
          <p:cNvPr id="8" name="TextBox 7"/>
          <p:cNvSpPr txBox="1"/>
          <p:nvPr/>
        </p:nvSpPr>
        <p:spPr>
          <a:xfrm>
            <a:off x="3275856" y="4869160"/>
            <a:ext cx="2016224" cy="369332"/>
          </a:xfrm>
          <a:prstGeom prst="rect">
            <a:avLst/>
          </a:prstGeom>
          <a:noFill/>
        </p:spPr>
        <p:txBody>
          <a:bodyPr wrap="square" rtlCol="0">
            <a:spAutoFit/>
          </a:bodyPr>
          <a:lstStyle/>
          <a:p>
            <a:pPr algn="ctr"/>
            <a:r>
              <a:rPr lang="el-GR" dirty="0" smtClean="0">
                <a:latin typeface="+mj-lt"/>
              </a:rPr>
              <a:t>Ρομπότ μέτρησης</a:t>
            </a:r>
            <a:endParaRPr lang="el-GR" dirty="0">
              <a:latin typeface="+mj-lt"/>
            </a:endParaRPr>
          </a:p>
        </p:txBody>
      </p:sp>
      <p:sp>
        <p:nvSpPr>
          <p:cNvPr id="10" name="TextBox 9"/>
          <p:cNvSpPr txBox="1"/>
          <p:nvPr/>
        </p:nvSpPr>
        <p:spPr>
          <a:xfrm>
            <a:off x="1043608" y="5589240"/>
            <a:ext cx="1224136" cy="369332"/>
          </a:xfrm>
          <a:prstGeom prst="rect">
            <a:avLst/>
          </a:prstGeom>
          <a:noFill/>
        </p:spPr>
        <p:txBody>
          <a:bodyPr wrap="square" rtlCol="0">
            <a:spAutoFit/>
          </a:bodyPr>
          <a:lstStyle/>
          <a:p>
            <a:pPr algn="ctr"/>
            <a:r>
              <a:rPr lang="el-GR" dirty="0">
                <a:latin typeface="+mj-lt"/>
              </a:rPr>
              <a:t>Φρούτα</a:t>
            </a:r>
          </a:p>
        </p:txBody>
      </p:sp>
    </p:spTree>
    <p:extLst>
      <p:ext uri="{BB962C8B-B14F-4D97-AF65-F5344CB8AC3E}">
        <p14:creationId xmlns:p14="http://schemas.microsoft.com/office/powerpoint/2010/main" val="185016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131840" y="274638"/>
            <a:ext cx="5554960" cy="1282154"/>
          </a:xfrm>
        </p:spPr>
        <p:txBody>
          <a:bodyPr>
            <a:normAutofit fontScale="90000"/>
          </a:bodyPr>
          <a:lstStyle/>
          <a:p>
            <a:r>
              <a:rPr lang="el-GR" sz="3600" b="1" dirty="0" smtClean="0">
                <a:solidFill>
                  <a:srgbClr val="00B050"/>
                </a:solidFill>
              </a:rPr>
              <a:t>Συζήτηση &amp; αναστοχασμός παραδειγμάτων από την τάξη </a:t>
            </a:r>
            <a:endParaRPr lang="el-GR" sz="3600"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sp>
        <p:nvSpPr>
          <p:cNvPr id="5" name="Tijdelijke aanduiding voor inhoud 2"/>
          <p:cNvSpPr txBox="1">
            <a:spLocks/>
          </p:cNvSpPr>
          <p:nvPr/>
        </p:nvSpPr>
        <p:spPr>
          <a:xfrm>
            <a:off x="628650" y="1825625"/>
            <a:ext cx="7886700" cy="467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l-GR" dirty="0" smtClean="0">
                <a:latin typeface="+mj-lt"/>
              </a:rPr>
              <a:t>Με ποιον τρόπο ο/η δάσκαλος/α στηρίζει το παιχνίδι και την εξερεύνηση για την ανάπτυξη της επιστημονικής διερεύνησης των παιδιών; </a:t>
            </a:r>
            <a:endParaRPr lang="el-GR" dirty="0">
              <a:latin typeface="+mj-lt"/>
            </a:endParaRPr>
          </a:p>
          <a:p>
            <a:pPr lvl="0">
              <a:buClr>
                <a:schemeClr val="accent6"/>
              </a:buClr>
              <a:buFont typeface="Wingdings" panose="05000000000000000000" pitchFamily="2" charset="2"/>
              <a:buChar char="§"/>
            </a:pPr>
            <a:r>
              <a:rPr lang="el-GR" dirty="0">
                <a:latin typeface="+mj-lt"/>
              </a:rPr>
              <a:t>Με </a:t>
            </a:r>
            <a:r>
              <a:rPr lang="el-GR" dirty="0" smtClean="0">
                <a:latin typeface="+mj-lt"/>
              </a:rPr>
              <a:t>ποιον </a:t>
            </a:r>
            <a:r>
              <a:rPr lang="el-GR" dirty="0">
                <a:latin typeface="+mj-lt"/>
              </a:rPr>
              <a:t>τρόπο ο/η δάσκαλος/α στηρίζει το παιχνίδι και την εξερεύνηση για την ανάπτυξη της δημιουργικότητας των παιδιών; </a:t>
            </a:r>
          </a:p>
          <a:p>
            <a:pPr lvl="0">
              <a:buClr>
                <a:schemeClr val="accent6"/>
              </a:buClr>
              <a:buFont typeface="Wingdings" panose="05000000000000000000" pitchFamily="2" charset="2"/>
              <a:buChar char="§"/>
            </a:pPr>
            <a:r>
              <a:rPr lang="el-GR" dirty="0">
                <a:latin typeface="+mj-lt"/>
              </a:rPr>
              <a:t>Μπορείτε να παράσχετε άλλες δυνατότητες; </a:t>
            </a:r>
          </a:p>
          <a:p>
            <a:pPr>
              <a:buClr>
                <a:schemeClr val="accent6"/>
              </a:buClr>
              <a:buFont typeface="Wingdings" panose="05000000000000000000" pitchFamily="2" charset="2"/>
              <a:buChar char="§"/>
            </a:pPr>
            <a:endParaRPr lang="el-GR" dirty="0"/>
          </a:p>
        </p:txBody>
      </p:sp>
    </p:spTree>
    <p:extLst>
      <p:ext uri="{BB962C8B-B14F-4D97-AF65-F5344CB8AC3E}">
        <p14:creationId xmlns:p14="http://schemas.microsoft.com/office/powerpoint/2010/main" val="3564807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274638"/>
            <a:ext cx="5626968"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r>
              <a:rPr lang="en-US" sz="2200" b="1" dirty="0" smtClean="0">
                <a:solidFill>
                  <a:srgbClr val="00B050"/>
                </a:solidFill>
              </a:rPr>
              <a:t/>
            </a:r>
            <a:br>
              <a:rPr lang="en-US"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6556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267744" y="274638"/>
            <a:ext cx="6624736" cy="1282154"/>
          </a:xfrm>
        </p:spPr>
        <p:txBody>
          <a:bodyPr>
            <a:normAutofit fontScale="90000"/>
          </a:bodyPr>
          <a:lstStyle/>
          <a:p>
            <a:r>
              <a:rPr lang="el-GR" b="1" dirty="0" smtClean="0">
                <a:solidFill>
                  <a:srgbClr val="00B050"/>
                </a:solidFill>
              </a:rPr>
              <a:t>Εφαρμογή της γνώσης στη δική σας πρακτική στην τάξη</a:t>
            </a:r>
            <a:endParaRPr lang="el-GR" b="1" dirty="0">
              <a:solidFill>
                <a:srgbClr val="00B050"/>
              </a:solidFill>
            </a:endParaRPr>
          </a:p>
        </p:txBody>
      </p:sp>
      <p:sp>
        <p:nvSpPr>
          <p:cNvPr id="7" name="Tijdelijke aanduiding voor inhoud 6"/>
          <p:cNvSpPr>
            <a:spLocks noGrp="1"/>
          </p:cNvSpPr>
          <p:nvPr>
            <p:ph idx="1"/>
          </p:nvPr>
        </p:nvSpPr>
        <p:spPr>
          <a:xfrm>
            <a:off x="628650" y="3789041"/>
            <a:ext cx="7886700" cy="2592288"/>
          </a:xfrm>
        </p:spPr>
        <p:txBody>
          <a:bodyPr>
            <a:normAutofit/>
          </a:bodyPr>
          <a:lstStyle/>
          <a:p>
            <a:pPr marL="0" indent="0" algn="ctr">
              <a:buNone/>
            </a:pPr>
            <a:r>
              <a:rPr lang="el-GR" sz="2800" dirty="0" smtClean="0">
                <a:latin typeface="+mj-lt"/>
              </a:rPr>
              <a:t>Εμπλουτίστε τις δραστηριότητές σας με ιδέες για να στηρίξετε περισσότερο το παιχνίδι και την εξερεύνηση, προκειμένου να προκαλέσετε την διερεύνηση και τη δημιουργική σκέψη </a:t>
            </a:r>
            <a:r>
              <a:rPr lang="el-GR" sz="2800" dirty="0" smtClean="0"/>
              <a:t>των παιδιών</a:t>
            </a:r>
            <a:r>
              <a:rPr lang="el-GR" sz="2800" dirty="0" smtClean="0">
                <a:latin typeface="+mj-lt"/>
              </a:rPr>
              <a:t>. </a:t>
            </a:r>
            <a:endParaRPr lang="el-GR" sz="2800" dirty="0">
              <a:latin typeface="+mj-lt"/>
            </a:endParaRPr>
          </a:p>
        </p:txBody>
      </p:sp>
      <p:graphicFrame>
        <p:nvGraphicFramePr>
          <p:cNvPr id="2" name="Diagram 1"/>
          <p:cNvGraphicFramePr/>
          <p:nvPr>
            <p:extLst>
              <p:ext uri="{D42A27DB-BD31-4B8C-83A1-F6EECF244321}">
                <p14:modId xmlns:p14="http://schemas.microsoft.com/office/powerpoint/2010/main" val="251999409"/>
              </p:ext>
            </p:extLst>
          </p:nvPr>
        </p:nvGraphicFramePr>
        <p:xfrm>
          <a:off x="1207477" y="8802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41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332656"/>
            <a:ext cx="6120680" cy="1440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smtClean="0">
                <a:solidFill>
                  <a:srgbClr val="00B050"/>
                </a:solidFill>
              </a:rPr>
              <a:t>Αναστοχασμός και επιπτώσεις</a:t>
            </a:r>
            <a:endParaRPr lang="el-GR" b="1" dirty="0">
              <a:solidFill>
                <a:srgbClr val="00B050"/>
              </a:solidFill>
            </a:endParaRPr>
          </a:p>
        </p:txBody>
      </p:sp>
      <p:sp>
        <p:nvSpPr>
          <p:cNvPr id="3" name="Tijdelijke aanduiding voor inhoud 2"/>
          <p:cNvSpPr txBox="1">
            <a:spLocks/>
          </p:cNvSpPr>
          <p:nvPr/>
        </p:nvSpPr>
        <p:spPr>
          <a:xfrm>
            <a:off x="628650" y="1825625"/>
            <a:ext cx="7886700" cy="397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l-GR" dirty="0" smtClean="0">
                <a:latin typeface="+mj-lt"/>
              </a:rPr>
              <a:t>Σε ποιο βαθμό εκπληρώθηκαν οι στόχοι στην αρχή αυτής της ενότητας;</a:t>
            </a:r>
          </a:p>
          <a:p>
            <a:pPr lvl="1">
              <a:buClr>
                <a:schemeClr val="accent6"/>
              </a:buClr>
              <a:buFont typeface="Wingdings" panose="05000000000000000000" pitchFamily="2" charset="2"/>
              <a:buChar char="§"/>
            </a:pPr>
            <a:r>
              <a:rPr lang="el-GR" sz="2800" dirty="0" smtClean="0">
                <a:latin typeface="+mj-lt"/>
              </a:rPr>
              <a:t>Βασικές προκλήσεις</a:t>
            </a:r>
          </a:p>
          <a:p>
            <a:pPr marL="457200" lvl="1" indent="0">
              <a:buClr>
                <a:schemeClr val="accent6"/>
              </a:buClr>
              <a:buNone/>
            </a:pPr>
            <a:endParaRPr lang="el-GR" sz="1400" dirty="0">
              <a:latin typeface="+mj-lt"/>
            </a:endParaRPr>
          </a:p>
          <a:p>
            <a:pPr>
              <a:buClr>
                <a:schemeClr val="accent6"/>
              </a:buClr>
              <a:buFont typeface="Wingdings" panose="05000000000000000000" pitchFamily="2" charset="2"/>
              <a:buChar char="§"/>
            </a:pPr>
            <a:r>
              <a:rPr lang="el-GR" dirty="0" smtClean="0">
                <a:latin typeface="+mj-lt"/>
              </a:rPr>
              <a:t>Σημειώστε 2 δράσεις που θα αναλάβετε αξιοποιώντας το υλικό της ενότητας. </a:t>
            </a:r>
          </a:p>
          <a:p>
            <a:pPr>
              <a:buClr>
                <a:schemeClr val="accent6"/>
              </a:buClr>
              <a:buFont typeface="Wingdings" panose="05000000000000000000" pitchFamily="2" charset="2"/>
              <a:buChar char="§"/>
            </a:pPr>
            <a:endParaRPr lang="el-GR" sz="1400" dirty="0">
              <a:latin typeface="+mj-lt"/>
            </a:endParaRPr>
          </a:p>
          <a:p>
            <a:pPr lvl="0">
              <a:buClr>
                <a:schemeClr val="accent6"/>
              </a:buClr>
              <a:buFont typeface="Wingdings" panose="05000000000000000000" pitchFamily="2" charset="2"/>
              <a:buChar char="§"/>
            </a:pPr>
            <a:r>
              <a:rPr lang="el-GR" dirty="0">
                <a:latin typeface="+mj-lt"/>
              </a:rPr>
              <a:t>Με ποιο </a:t>
            </a:r>
            <a:r>
              <a:rPr lang="el-GR" dirty="0" smtClean="0">
                <a:latin typeface="+mj-lt"/>
              </a:rPr>
              <a:t>τρόπον </a:t>
            </a:r>
            <a:r>
              <a:rPr lang="el-GR" dirty="0">
                <a:latin typeface="+mj-lt"/>
              </a:rPr>
              <a:t>στήριξαν οι διαφορετικές δραστηριότητες την ανάπτυξη της </a:t>
            </a:r>
            <a:r>
              <a:rPr lang="el-GR" dirty="0" smtClean="0">
                <a:latin typeface="+mj-lt"/>
              </a:rPr>
              <a:t>σκέψης σας;</a:t>
            </a:r>
            <a:endParaRPr lang="el-GR" dirty="0">
              <a:latin typeface="+mj-lt"/>
            </a:endParaRPr>
          </a:p>
        </p:txBody>
      </p:sp>
    </p:spTree>
    <p:extLst>
      <p:ext uri="{BB962C8B-B14F-4D97-AF65-F5344CB8AC3E}">
        <p14:creationId xmlns:p14="http://schemas.microsoft.com/office/powerpoint/2010/main" val="22914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2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spcBef>
                <a:spcPts val="0"/>
              </a:spcBef>
              <a:buNone/>
            </a:pPr>
            <a:endParaRPr lang="el-GR" sz="900" dirty="0">
              <a:latin typeface="+mj-lt"/>
            </a:endParaRPr>
          </a:p>
          <a:p>
            <a:pPr marL="0" indent="0">
              <a:buNone/>
            </a:pPr>
            <a:r>
              <a:rPr lang="el-GR" sz="3100" b="1" dirty="0">
                <a:solidFill>
                  <a:srgbClr val="FF0000"/>
                </a:solidFill>
                <a:latin typeface="+mj-lt"/>
              </a:rPr>
              <a:t>Creativity in Early Years Science Education</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90281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15730" t="8510" r="12327"/>
          <a:stretch/>
        </p:blipFill>
        <p:spPr>
          <a:xfrm>
            <a:off x="2555776" y="578247"/>
            <a:ext cx="6167336" cy="6274340"/>
          </a:xfrm>
          <a:prstGeom prst="rect">
            <a:avLst/>
          </a:prstGeom>
        </p:spPr>
      </p:pic>
    </p:spTree>
    <p:extLst>
      <p:ext uri="{BB962C8B-B14F-4D97-AF65-F5344CB8AC3E}">
        <p14:creationId xmlns:p14="http://schemas.microsoft.com/office/powerpoint/2010/main" val="1131960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71800" y="274638"/>
            <a:ext cx="5915000" cy="1282154"/>
          </a:xfrm>
        </p:spPr>
        <p:txBody>
          <a:bodyPr>
            <a:normAutofit fontScale="90000"/>
          </a:bodyPr>
          <a:lstStyle/>
          <a:p>
            <a:r>
              <a:rPr lang="el-GR" b="1" dirty="0" smtClean="0">
                <a:solidFill>
                  <a:srgbClr val="00B050"/>
                </a:solidFill>
              </a:rPr>
              <a:t>Στόχοι αυτής της ενότητας </a:t>
            </a:r>
            <a:endParaRPr lang="el-GR" b="1" dirty="0">
              <a:solidFill>
                <a:srgbClr val="00B050"/>
              </a:solidFill>
            </a:endParaRPr>
          </a:p>
        </p:txBody>
      </p:sp>
      <p:sp>
        <p:nvSpPr>
          <p:cNvPr id="7" name="Tijdelijke aanduiding voor inhoud 6"/>
          <p:cNvSpPr>
            <a:spLocks noGrp="1"/>
          </p:cNvSpPr>
          <p:nvPr>
            <p:ph idx="1"/>
          </p:nvPr>
        </p:nvSpPr>
        <p:spPr/>
        <p:txBody>
          <a:bodyPr>
            <a:normAutofit fontScale="92500"/>
          </a:bodyPr>
          <a:lstStyle/>
          <a:p>
            <a:pPr>
              <a:buClr>
                <a:schemeClr val="accent6"/>
              </a:buClr>
              <a:buFont typeface="Wingdings" panose="05000000000000000000" pitchFamily="2" charset="2"/>
              <a:buChar char="§"/>
            </a:pPr>
            <a:r>
              <a:rPr lang="el-GR" sz="2600" dirty="0" smtClean="0">
                <a:latin typeface="+mj-lt"/>
              </a:rPr>
              <a:t>Εισαγωγή των συμμετεχόντων στη σημασία του παιχνιδιού και της εξερεύνησης στις διερευνητικές και δημιουργικές προσεγγίσεις της εκπαίδευσης της πρώιμης παιδικής ηλικίας στις φυσικές επιστήμες.</a:t>
            </a:r>
            <a:endParaRPr lang="el-GR" sz="2600" dirty="0">
              <a:latin typeface="+mj-lt"/>
            </a:endParaRPr>
          </a:p>
          <a:p>
            <a:pPr lvl="0">
              <a:buClr>
                <a:schemeClr val="accent6"/>
              </a:buClr>
              <a:buFont typeface="Wingdings" panose="05000000000000000000" pitchFamily="2" charset="2"/>
              <a:buChar char="§"/>
            </a:pPr>
            <a:r>
              <a:rPr lang="el-GR" sz="2600" dirty="0">
                <a:latin typeface="+mj-lt"/>
              </a:rPr>
              <a:t>Εξερεύνηση του ρόλου του/της δασκάλου/ας στην υποστήριξη και την επέκταση του παιχνιδιού και της εξερεύνησης για την ενθάρρυνση της δημιουργικής σκέψης.  </a:t>
            </a:r>
          </a:p>
          <a:p>
            <a:pPr lvl="0">
              <a:buClr>
                <a:schemeClr val="accent6"/>
              </a:buClr>
              <a:buFont typeface="Wingdings" panose="05000000000000000000" pitchFamily="2" charset="2"/>
              <a:buChar char="§"/>
            </a:pPr>
            <a:r>
              <a:rPr lang="el-GR" sz="2600" dirty="0">
                <a:latin typeface="+mj-lt"/>
              </a:rPr>
              <a:t>Εμπλοκή των συμμετεχόντων στην ανταλλαγή ιδεών σχετικά με τη χρήση αυτής της προσέγγισης στις δικές τους επιστημονικές δραστηριότητες. </a:t>
            </a:r>
            <a:r>
              <a:rPr lang="el-GR" dirty="0">
                <a:latin typeface="+mj-lt"/>
              </a:rPr>
              <a:t> </a:t>
            </a:r>
          </a:p>
          <a:p>
            <a:pPr>
              <a:buClr>
                <a:schemeClr val="accent6"/>
              </a:buClr>
              <a:buFont typeface="Wingdings" panose="05000000000000000000" pitchFamily="2" charset="2"/>
              <a:buChar char="§"/>
            </a:pPr>
            <a:endParaRPr lang="el-GR" dirty="0"/>
          </a:p>
        </p:txBody>
      </p:sp>
    </p:spTree>
    <p:extLst>
      <p:ext uri="{BB962C8B-B14F-4D97-AF65-F5344CB8AC3E}">
        <p14:creationId xmlns:p14="http://schemas.microsoft.com/office/powerpoint/2010/main" val="61941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55776" y="274638"/>
            <a:ext cx="6131024" cy="1282154"/>
          </a:xfrm>
        </p:spPr>
        <p:txBody>
          <a:bodyPr>
            <a:normAutofit fontScale="90000"/>
          </a:bodyPr>
          <a:lstStyle/>
          <a:p>
            <a:r>
              <a:rPr lang="el-GR" b="1" dirty="0" smtClean="0">
                <a:solidFill>
                  <a:srgbClr val="00B050"/>
                </a:solidFill>
              </a:rPr>
              <a:t>Περιεχόμενο της ενότητας</a:t>
            </a:r>
            <a:endParaRPr lang="el-GR" b="1" dirty="0">
              <a:solidFill>
                <a:srgbClr val="00B050"/>
              </a:solidFill>
            </a:endParaRPr>
          </a:p>
        </p:txBody>
      </p:sp>
      <p:sp>
        <p:nvSpPr>
          <p:cNvPr id="7" name="Tijdelijke aanduiding voor inhoud 6"/>
          <p:cNvSpPr>
            <a:spLocks noGrp="1"/>
          </p:cNvSpPr>
          <p:nvPr>
            <p:ph idx="1"/>
          </p:nvPr>
        </p:nvSpPr>
        <p:spPr/>
        <p:txBody>
          <a:bodyPr>
            <a:normAutofit fontScale="55000" lnSpcReduction="20000"/>
          </a:bodyPr>
          <a:lstStyle/>
          <a:p>
            <a:pPr lvl="0"/>
            <a:r>
              <a:rPr lang="el-GR" b="1" dirty="0">
                <a:latin typeface="+mj-lt"/>
              </a:rPr>
              <a:t>Εισαγωγ</a:t>
            </a:r>
            <a:r>
              <a:rPr lang="el-GR" dirty="0">
                <a:latin typeface="+mj-lt"/>
              </a:rPr>
              <a:t>ή στο ρόλο του παιχνιδιού και της εξερεύνησης στις διερευνητικές και δημιουργικές προσεγγίσεις </a:t>
            </a:r>
            <a:r>
              <a:rPr lang="el-GR" dirty="0" smtClean="0">
                <a:latin typeface="+mj-lt"/>
              </a:rPr>
              <a:t>της εκπαίδευσης </a:t>
            </a:r>
            <a:r>
              <a:rPr lang="el-GR" dirty="0">
                <a:latin typeface="+mj-lt"/>
              </a:rPr>
              <a:t>της πρώιμης παιδικής ηλικίας στις φυσικές </a:t>
            </a:r>
            <a:r>
              <a:rPr lang="el-GR" dirty="0" smtClean="0">
                <a:latin typeface="+mj-lt"/>
              </a:rPr>
              <a:t>επιστήμες</a:t>
            </a:r>
            <a:endParaRPr lang="el-GR" dirty="0">
              <a:latin typeface="+mj-lt"/>
            </a:endParaRPr>
          </a:p>
          <a:p>
            <a:pPr lvl="0"/>
            <a:r>
              <a:rPr lang="el-GR" b="1" dirty="0">
                <a:latin typeface="+mj-lt"/>
              </a:rPr>
              <a:t>Εξερεύνηση υλικών</a:t>
            </a:r>
            <a:endParaRPr lang="el-GR" dirty="0">
              <a:latin typeface="+mj-lt"/>
            </a:endParaRPr>
          </a:p>
          <a:p>
            <a:pPr lvl="0"/>
            <a:r>
              <a:rPr lang="el-GR" b="1" dirty="0" smtClean="0">
                <a:latin typeface="+mj-lt"/>
              </a:rPr>
              <a:t>Συζήτηση των δυνατοτήτων για παιχνίδι και εξερεύνηση</a:t>
            </a:r>
            <a:endParaRPr lang="el-GR" dirty="0">
              <a:latin typeface="+mj-lt"/>
            </a:endParaRPr>
          </a:p>
          <a:p>
            <a:pPr lvl="0"/>
            <a:r>
              <a:rPr lang="el-GR" b="1" dirty="0">
                <a:latin typeface="+mj-lt"/>
              </a:rPr>
              <a:t>Αναστοχασμός σχετικά με τη χρήση των υλικών</a:t>
            </a:r>
          </a:p>
          <a:p>
            <a:pPr lvl="0"/>
            <a:r>
              <a:rPr lang="el-GR" dirty="0" smtClean="0">
                <a:latin typeface="+mj-lt"/>
              </a:rPr>
              <a:t>Ανάλυση και συζήτηση σχετικά με τον  </a:t>
            </a:r>
            <a:r>
              <a:rPr lang="el-GR" b="1" dirty="0" smtClean="0">
                <a:latin typeface="+mj-lt"/>
              </a:rPr>
              <a:t>ρόλο του/της δασκάλου/ας</a:t>
            </a:r>
            <a:endParaRPr lang="el-GR" dirty="0">
              <a:latin typeface="+mj-lt"/>
            </a:endParaRPr>
          </a:p>
          <a:p>
            <a:pPr lvl="0"/>
            <a:r>
              <a:rPr lang="el-GR" b="1" dirty="0" smtClean="0">
                <a:latin typeface="+mj-lt"/>
              </a:rPr>
              <a:t>Ανάλυση παραδειγμάτων από την τάξη</a:t>
            </a:r>
            <a:r>
              <a:rPr lang="el-GR" dirty="0" smtClean="0"/>
              <a:t> </a:t>
            </a:r>
            <a:endParaRPr lang="el-GR" dirty="0" smtClean="0">
              <a:latin typeface="+mj-lt"/>
            </a:endParaRPr>
          </a:p>
          <a:p>
            <a:pPr lvl="0"/>
            <a:r>
              <a:rPr lang="el-GR" b="1" dirty="0" smtClean="0">
                <a:latin typeface="+mj-lt"/>
              </a:rPr>
              <a:t>Εστίαση στη δημιουργικότητα</a:t>
            </a:r>
            <a:r>
              <a:rPr lang="el-GR" dirty="0">
                <a:latin typeface="+mj-lt"/>
              </a:rPr>
              <a:t>: αναστοχασμός σχετικά με τον τρόπο με </a:t>
            </a:r>
            <a:r>
              <a:rPr lang="el-GR" dirty="0" smtClean="0">
                <a:latin typeface="+mj-lt"/>
              </a:rPr>
              <a:t>τον οποίο </a:t>
            </a:r>
            <a:r>
              <a:rPr lang="el-GR" dirty="0">
                <a:latin typeface="+mj-lt"/>
              </a:rPr>
              <a:t>οι προσεγγίσεις μπορούν να στηρίξουν τη δημιουργικότητα. </a:t>
            </a:r>
          </a:p>
          <a:p>
            <a:pPr lvl="0"/>
            <a:r>
              <a:rPr lang="el-GR" dirty="0">
                <a:latin typeface="+mj-lt"/>
              </a:rPr>
              <a:t>Συζήτηση σχετικά με τις </a:t>
            </a:r>
            <a:r>
              <a:rPr lang="el-GR" dirty="0" smtClean="0">
                <a:latin typeface="+mj-lt"/>
              </a:rPr>
              <a:t>δυνατότητες </a:t>
            </a:r>
            <a:r>
              <a:rPr lang="el-GR" dirty="0">
                <a:latin typeface="+mj-lt"/>
              </a:rPr>
              <a:t>για </a:t>
            </a:r>
            <a:r>
              <a:rPr lang="el-GR" b="1" dirty="0">
                <a:latin typeface="+mj-lt"/>
              </a:rPr>
              <a:t>εφαρμογή της γνώσης στη δική σας πρακτική στην τάξη:</a:t>
            </a:r>
            <a:r>
              <a:rPr lang="el-GR" dirty="0">
                <a:latin typeface="+mj-lt"/>
              </a:rPr>
              <a:t> επιπτώσεις στον σχεδιασμό και στον ρόλο του/της δασκάλου/ας. </a:t>
            </a:r>
          </a:p>
          <a:p>
            <a:r>
              <a:rPr lang="el-GR" b="1" dirty="0">
                <a:latin typeface="+mj-lt"/>
              </a:rPr>
              <a:t>Συνεχίστε </a:t>
            </a:r>
            <a:r>
              <a:rPr lang="el-GR" dirty="0">
                <a:latin typeface="+mj-lt"/>
              </a:rPr>
              <a:t>με ό,τι έχετε κερδίσει από την ενότητα - από πλευράς περιεχομένου και διαδικασίας, σε σχέση με τους στόχους της ενότητας. </a:t>
            </a:r>
            <a:endParaRPr lang="el-GR" dirty="0" smtClean="0">
              <a:latin typeface="+mj-lt"/>
            </a:endParaRPr>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Font typeface="Wingdings" panose="05000000000000000000" pitchFamily="2" charset="2"/>
              <a:buChar char="§"/>
            </a:pPr>
            <a:endParaRPr lang="el-GR" dirty="0"/>
          </a:p>
        </p:txBody>
      </p:sp>
    </p:spTree>
    <p:extLst>
      <p:ext uri="{BB962C8B-B14F-4D97-AF65-F5344CB8AC3E}">
        <p14:creationId xmlns:p14="http://schemas.microsoft.com/office/powerpoint/2010/main" val="2932048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275856" y="274638"/>
            <a:ext cx="5410944" cy="1282154"/>
          </a:xfrm>
        </p:spPr>
        <p:txBody>
          <a:bodyPr>
            <a:noAutofit/>
          </a:bodyPr>
          <a:lstStyle/>
          <a:p>
            <a:r>
              <a:rPr lang="el-GR" sz="3600" b="1" dirty="0" smtClean="0">
                <a:solidFill>
                  <a:srgbClr val="00B050"/>
                </a:solidFill>
              </a:rPr>
              <a:t>Σύνδεση με τις αρχές σχεδιασμού περιεχομένου και τα αποτελέσματα 1</a:t>
            </a:r>
            <a:endParaRPr lang="el-GR" sz="3600" b="1" dirty="0">
              <a:solidFill>
                <a:srgbClr val="00B050"/>
              </a:solidFill>
            </a:endParaRPr>
          </a:p>
        </p:txBody>
      </p:sp>
      <p:sp>
        <p:nvSpPr>
          <p:cNvPr id="7" name="Tijdelijke aanduiding voor inhoud 6"/>
          <p:cNvSpPr>
            <a:spLocks noGrp="1"/>
          </p:cNvSpPr>
          <p:nvPr>
            <p:ph idx="1"/>
          </p:nvPr>
        </p:nvSpPr>
        <p:spPr/>
        <p:txBody>
          <a:bodyPr>
            <a:normAutofit fontScale="40000" lnSpcReduction="20000"/>
          </a:bodyPr>
          <a:lstStyle/>
          <a:p>
            <a:pPr marL="0" indent="0">
              <a:lnSpc>
                <a:spcPct val="120000"/>
              </a:lnSpc>
              <a:buNone/>
            </a:pPr>
            <a:r>
              <a:rPr lang="el-GR" sz="4200" dirty="0">
                <a:latin typeface="+mj-lt"/>
              </a:rPr>
              <a:t>7. Η εκπαίδευση των δασκάλων θα πρέπει να εξοικειώνει </a:t>
            </a:r>
            <a:r>
              <a:rPr lang="el-GR" sz="4200" dirty="0" smtClean="0">
                <a:latin typeface="+mj-lt"/>
              </a:rPr>
              <a:t>τους/τις δασκάλους/ες </a:t>
            </a:r>
            <a:r>
              <a:rPr lang="el-GR" sz="4200" dirty="0">
                <a:latin typeface="+mj-lt"/>
              </a:rPr>
              <a:t>με μια σειρά από </a:t>
            </a:r>
            <a:r>
              <a:rPr lang="el-GR" sz="4200" dirty="0" smtClean="0">
                <a:latin typeface="+mj-lt"/>
              </a:rPr>
              <a:t>προσεγγίσεις και στρατηγικές τυπικής </a:t>
            </a:r>
            <a:r>
              <a:rPr lang="el-GR" sz="4200" dirty="0">
                <a:latin typeface="+mj-lt"/>
              </a:rPr>
              <a:t>και </a:t>
            </a:r>
            <a:r>
              <a:rPr lang="el-GR" sz="4200" dirty="0" smtClean="0">
                <a:latin typeface="+mj-lt"/>
              </a:rPr>
              <a:t>άτυπης διερευνητικής και δημιουργικής μάθησης, διδασκαλίας </a:t>
            </a:r>
            <a:r>
              <a:rPr lang="el-GR" sz="4200" dirty="0">
                <a:latin typeface="+mj-lt"/>
              </a:rPr>
              <a:t>και </a:t>
            </a:r>
            <a:r>
              <a:rPr lang="el-GR" sz="4200" dirty="0" smtClean="0">
                <a:latin typeface="+mj-lt"/>
              </a:rPr>
              <a:t>αξιολόγησης </a:t>
            </a:r>
            <a:r>
              <a:rPr lang="el-GR" sz="4200" dirty="0">
                <a:latin typeface="+mj-lt"/>
              </a:rPr>
              <a:t>και τη χρήση αυτών σε σχέση με πραγματικά προβλήματα στους τομείς των φυσικών επιστημών και των μαθηματικών. </a:t>
            </a:r>
          </a:p>
          <a:p>
            <a:pPr marL="400050" lvl="1" indent="0">
              <a:lnSpc>
                <a:spcPct val="120000"/>
              </a:lnSpc>
              <a:buNone/>
            </a:pPr>
            <a:r>
              <a:rPr lang="el-GR" sz="3800" dirty="0">
                <a:latin typeface="+mj-lt"/>
              </a:rPr>
              <a:t>7.3 Οι </a:t>
            </a:r>
            <a:r>
              <a:rPr lang="el-GR" sz="3800" dirty="0" smtClean="0">
                <a:latin typeface="+mj-lt"/>
              </a:rPr>
              <a:t>δάσκαλοι/ες </a:t>
            </a:r>
            <a:r>
              <a:rPr lang="el-GR" sz="3800" dirty="0">
                <a:latin typeface="+mj-lt"/>
              </a:rPr>
              <a:t>θα πρέπει να είναι σε θέση να αναγνωρίζουν και να </a:t>
            </a:r>
            <a:r>
              <a:rPr lang="el-GR" sz="3800" b="1" dirty="0">
                <a:latin typeface="+mj-lt"/>
              </a:rPr>
              <a:t>αξιοποιούν την αξία του παιχνιδιού και της εξερεύνησης </a:t>
            </a:r>
            <a:r>
              <a:rPr lang="el-GR" sz="3800" dirty="0">
                <a:latin typeface="+mj-lt"/>
              </a:rPr>
              <a:t>στις φυσικές επιστήμες και στα μαθηματικά για τη στήριξη και την επέκταση της διερεύνησης και της δημιουργικότητας, ενθαρρύνοντας για παράδειγμα </a:t>
            </a:r>
            <a:r>
              <a:rPr lang="el-GR" sz="3800" dirty="0" smtClean="0">
                <a:latin typeface="+mj-lt"/>
              </a:rPr>
              <a:t>τις ερωτήσεις</a:t>
            </a:r>
            <a:r>
              <a:rPr lang="el-GR" sz="3800" dirty="0">
                <a:latin typeface="+mj-lt"/>
              </a:rPr>
              <a:t>, </a:t>
            </a:r>
            <a:r>
              <a:rPr lang="el-GR" sz="3800" dirty="0" smtClean="0">
                <a:latin typeface="+mj-lt"/>
              </a:rPr>
              <a:t>συλλέγοντας </a:t>
            </a:r>
            <a:r>
              <a:rPr lang="el-GR" sz="3800" dirty="0">
                <a:latin typeface="+mj-lt"/>
              </a:rPr>
              <a:t>ιδέες, παρέχοντας ευκαιρίες για την εξέταση εναλλακτικών στρατηγικών κατά την εξοικείωση των παιδιών με φαινόμενα και γεγονότα. </a:t>
            </a:r>
          </a:p>
          <a:p>
            <a:pPr marL="400050" lvl="1" indent="0">
              <a:lnSpc>
                <a:spcPct val="120000"/>
              </a:lnSpc>
              <a:buNone/>
            </a:pPr>
            <a:r>
              <a:rPr lang="el-GR" sz="3800" dirty="0">
                <a:latin typeface="+mj-lt"/>
              </a:rPr>
              <a:t>7.4 Οι </a:t>
            </a:r>
            <a:r>
              <a:rPr lang="el-GR" sz="3800" dirty="0" smtClean="0">
                <a:latin typeface="+mj-lt"/>
              </a:rPr>
              <a:t>δάσκαλοι/ες θα </a:t>
            </a:r>
            <a:r>
              <a:rPr lang="el-GR" sz="3800" dirty="0">
                <a:latin typeface="+mj-lt"/>
              </a:rPr>
              <a:t>πρέπει να είναι σε θέση και να </a:t>
            </a:r>
            <a:r>
              <a:rPr lang="el-GR" sz="3800" b="1" dirty="0">
                <a:latin typeface="+mj-lt"/>
              </a:rPr>
              <a:t>ενσωματώνουν και να αξιοποιούν στο έπακρο τις υπάρχουσες ευκαιρίες παιχνιδιού με πρωτοβουλία των παιδιών</a:t>
            </a:r>
            <a:r>
              <a:rPr lang="el-GR" sz="3800" dirty="0">
                <a:latin typeface="+mj-lt"/>
              </a:rPr>
              <a:t>, αναγνωρίζοντας και αξιοποιώντας τις δυνατότητες των εξερευνήσεων των παιδιών πέρα από τις αρχικές προθέσεις </a:t>
            </a:r>
            <a:r>
              <a:rPr lang="el-GR" sz="3800" dirty="0" smtClean="0">
                <a:latin typeface="+mj-lt"/>
              </a:rPr>
              <a:t>του/της δασκάλου/ας. </a:t>
            </a:r>
            <a:endParaRPr lang="el-GR" sz="3800" dirty="0">
              <a:latin typeface="+mj-lt"/>
            </a:endParaRPr>
          </a:p>
          <a:p>
            <a:pPr marL="0" indent="0">
              <a:lnSpc>
                <a:spcPct val="120000"/>
              </a:lnSpc>
              <a:buNone/>
            </a:pPr>
            <a:r>
              <a:rPr lang="el-GR" dirty="0" smtClean="0">
                <a:latin typeface="+mj-lt"/>
              </a:rPr>
              <a:t>. </a:t>
            </a:r>
            <a:endParaRPr lang="el-GR" dirty="0">
              <a:latin typeface="+mj-lt"/>
            </a:endParaRPr>
          </a:p>
          <a:p>
            <a:pPr marL="0" indent="0">
              <a:buClr>
                <a:schemeClr val="accent6"/>
              </a:buClr>
              <a:buNone/>
            </a:pPr>
            <a:endParaRPr lang="el-GR" dirty="0" smtClean="0"/>
          </a:p>
          <a:p>
            <a:pPr>
              <a:buClr>
                <a:schemeClr val="accent6"/>
              </a:buClr>
              <a:buFont typeface="Wingdings" panose="05000000000000000000" pitchFamily="2" charset="2"/>
              <a:buChar char="§"/>
            </a:pPr>
            <a:endParaRPr lang="el-GR" dirty="0" smtClean="0"/>
          </a:p>
          <a:p>
            <a:pPr>
              <a:buClr>
                <a:schemeClr val="accent6"/>
              </a:buClr>
              <a:buFont typeface="Wingdings" panose="05000000000000000000" pitchFamily="2" charset="2"/>
              <a:buChar char="§"/>
            </a:pPr>
            <a:endParaRPr lang="el-GR" dirty="0" smtClean="0"/>
          </a:p>
          <a:p>
            <a:pPr>
              <a:buFont typeface="Wingdings" panose="05000000000000000000" pitchFamily="2" charset="2"/>
              <a:buChar char="§"/>
            </a:pPr>
            <a:endParaRPr lang="el-GR" dirty="0"/>
          </a:p>
        </p:txBody>
      </p:sp>
    </p:spTree>
    <p:extLst>
      <p:ext uri="{BB962C8B-B14F-4D97-AF65-F5344CB8AC3E}">
        <p14:creationId xmlns:p14="http://schemas.microsoft.com/office/powerpoint/2010/main" val="81716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282154"/>
          </a:xfrm>
        </p:spPr>
        <p:txBody>
          <a:bodyPr>
            <a:noAutofit/>
          </a:bodyPr>
          <a:lstStyle/>
          <a:p>
            <a:r>
              <a:rPr lang="el-GR" sz="3600" b="1" dirty="0">
                <a:solidFill>
                  <a:srgbClr val="00B050"/>
                </a:solidFill>
              </a:rPr>
              <a:t>Σύνδεση με τις αρχές σχεδιασμού περιεχομένου και τα αποτελέσματα 2</a:t>
            </a:r>
            <a:endParaRPr lang="el-GR" sz="3600" dirty="0">
              <a:solidFill>
                <a:srgbClr val="00B050"/>
              </a:solidFill>
            </a:endParaRPr>
          </a:p>
        </p:txBody>
      </p:sp>
      <p:sp>
        <p:nvSpPr>
          <p:cNvPr id="3" name="Content Placeholder 2"/>
          <p:cNvSpPr>
            <a:spLocks noGrp="1"/>
          </p:cNvSpPr>
          <p:nvPr>
            <p:ph idx="1"/>
          </p:nvPr>
        </p:nvSpPr>
        <p:spPr>
          <a:xfrm>
            <a:off x="467544" y="1628800"/>
            <a:ext cx="8219256" cy="4608511"/>
          </a:xfrm>
        </p:spPr>
        <p:txBody>
          <a:bodyPr>
            <a:normAutofit fontScale="47500" lnSpcReduction="20000"/>
          </a:bodyPr>
          <a:lstStyle/>
          <a:p>
            <a:pPr marL="0" indent="0">
              <a:lnSpc>
                <a:spcPct val="120000"/>
              </a:lnSpc>
              <a:buNone/>
            </a:pPr>
            <a:r>
              <a:rPr lang="el-GR" dirty="0" smtClean="0">
                <a:latin typeface="+mj-lt"/>
              </a:rPr>
              <a:t>8. Η εκπαίδευση των δασκάλων θα πρέπει να τους παρέχει τη δυνατότητα να σχεδιάζουν και να αξιολογούν διερευνητικές δραστηριότητες που να ενεργοποιούν τη δημιουργικότητα, να είναι φιλικές προς τα παιδιά και να περιλαμβάνουν και καθοδηγούμενες και ανοιχτές διερευνήσεις.  </a:t>
            </a:r>
            <a:endParaRPr lang="el-GR" dirty="0">
              <a:latin typeface="+mj-lt"/>
            </a:endParaRPr>
          </a:p>
          <a:p>
            <a:pPr marL="400050" lvl="1" indent="0">
              <a:lnSpc>
                <a:spcPct val="120000"/>
              </a:lnSpc>
              <a:buNone/>
            </a:pPr>
            <a:r>
              <a:rPr lang="el-GR" dirty="0">
                <a:latin typeface="+mj-lt"/>
              </a:rPr>
              <a:t>8.1 Οι δάσκαλοι θα πρέπει να είναι σε θέση να </a:t>
            </a:r>
            <a:r>
              <a:rPr lang="el-GR" b="1" dirty="0">
                <a:latin typeface="+mj-lt"/>
              </a:rPr>
              <a:t>σχεδιάζουν και να αξιολογούν </a:t>
            </a:r>
            <a:r>
              <a:rPr lang="el-GR" b="1" dirty="0" smtClean="0">
                <a:latin typeface="+mj-lt"/>
              </a:rPr>
              <a:t>ανοιχτές δραστηριότητες </a:t>
            </a:r>
            <a:r>
              <a:rPr lang="el-GR" b="1" dirty="0">
                <a:latin typeface="+mj-lt"/>
              </a:rPr>
              <a:t>μάθησης.  </a:t>
            </a:r>
          </a:p>
          <a:p>
            <a:pPr marL="0" indent="0">
              <a:lnSpc>
                <a:spcPct val="120000"/>
              </a:lnSpc>
              <a:buNone/>
            </a:pPr>
            <a:endParaRPr lang="el-GR" sz="1600" dirty="0" smtClean="0">
              <a:latin typeface="+mj-lt"/>
            </a:endParaRPr>
          </a:p>
          <a:p>
            <a:pPr marL="0" indent="0">
              <a:lnSpc>
                <a:spcPct val="120000"/>
              </a:lnSpc>
              <a:buNone/>
            </a:pPr>
            <a:r>
              <a:rPr lang="el-GR" dirty="0" smtClean="0">
                <a:latin typeface="+mj-lt"/>
              </a:rPr>
              <a:t>17. Η εκπαίδευση των δασκάλων θα πρέπει να αντιμετωπίζει με τους /τις δασκάλους/ες ζητήματα εξασφάλισης ευρείας παροχής, σχεδιασμού και χρήσης των πόρων (συμπεριλαμβανομένων των ψηφιακών πόρων) μέσα και έξω από την τάξη για τη στήριξη της διερεύνησης και της δημιουργικότητας των παιδιών. </a:t>
            </a:r>
            <a:endParaRPr lang="el-GR" dirty="0">
              <a:latin typeface="+mj-lt"/>
            </a:endParaRPr>
          </a:p>
          <a:p>
            <a:pPr marL="400050" lvl="1" indent="0">
              <a:lnSpc>
                <a:spcPct val="120000"/>
              </a:lnSpc>
              <a:buNone/>
            </a:pPr>
            <a:r>
              <a:rPr lang="el-GR" dirty="0">
                <a:latin typeface="+mj-lt"/>
              </a:rPr>
              <a:t>17.2 Οι </a:t>
            </a:r>
            <a:r>
              <a:rPr lang="el-GR" dirty="0" smtClean="0">
                <a:latin typeface="+mj-lt"/>
              </a:rPr>
              <a:t>δάσκαλοι/ες θα </a:t>
            </a:r>
            <a:r>
              <a:rPr lang="el-GR" dirty="0">
                <a:latin typeface="+mj-lt"/>
              </a:rPr>
              <a:t>πρέπει να μπορούν να αναγνωρίζουν τη </a:t>
            </a:r>
            <a:r>
              <a:rPr lang="el-GR" b="1" dirty="0">
                <a:latin typeface="+mj-lt"/>
              </a:rPr>
              <a:t>φύση και τις δυνατότητες των διαφορετικών υλικών και πόρων τόσο για να περιορίζουν όσο και να επεκτείνουν τις εξερευνήσεις των παιδιών</a:t>
            </a:r>
            <a:r>
              <a:rPr lang="el-GR" dirty="0">
                <a:latin typeface="+mj-lt"/>
              </a:rPr>
              <a:t>.</a:t>
            </a:r>
            <a:r>
              <a:rPr lang="el-GR" b="1" dirty="0">
                <a:latin typeface="+mj-lt"/>
              </a:rPr>
              <a:t> </a:t>
            </a:r>
          </a:p>
          <a:p>
            <a:pPr marL="400050" lvl="1" indent="0">
              <a:lnSpc>
                <a:spcPct val="120000"/>
              </a:lnSpc>
              <a:buNone/>
            </a:pPr>
            <a:r>
              <a:rPr lang="el-GR" dirty="0">
                <a:latin typeface="+mj-lt"/>
              </a:rPr>
              <a:t>17.4 Οι δάσκαλοι θα πρέπει να είναι σε θέση να </a:t>
            </a:r>
            <a:r>
              <a:rPr lang="el-GR" b="1" dirty="0">
                <a:latin typeface="+mj-lt"/>
              </a:rPr>
              <a:t>αξιολογούν την παροχή ελεύθερου παιχνιδιού </a:t>
            </a:r>
            <a:r>
              <a:rPr lang="el-GR" dirty="0">
                <a:latin typeface="+mj-lt"/>
              </a:rPr>
              <a:t>στο σχολικό τους περιβάλλον. </a:t>
            </a:r>
          </a:p>
          <a:p>
            <a:pPr marL="400050" lvl="1" indent="0">
              <a:lnSpc>
                <a:spcPct val="120000"/>
              </a:lnSpc>
              <a:buNone/>
            </a:pPr>
            <a:r>
              <a:rPr lang="el-GR" dirty="0">
                <a:latin typeface="+mj-lt"/>
              </a:rPr>
              <a:t>17.6 Οι δάσκαλοι θα πρέπει να είναι σε θέση να </a:t>
            </a:r>
            <a:r>
              <a:rPr lang="el-GR" b="1" dirty="0">
                <a:latin typeface="+mj-lt"/>
              </a:rPr>
              <a:t>αποκτούν γνώσεις σχετικά με τις αναπτυσσόμενες εξερευνήσεις και τη δημιουργικότητα των παιδιών </a:t>
            </a:r>
            <a:r>
              <a:rPr lang="el-GR" dirty="0">
                <a:latin typeface="+mj-lt"/>
              </a:rPr>
              <a:t>με βάση τη χρήση των πόρων τους. </a:t>
            </a:r>
          </a:p>
        </p:txBody>
      </p:sp>
    </p:spTree>
    <p:extLst>
      <p:ext uri="{BB962C8B-B14F-4D97-AF65-F5344CB8AC3E}">
        <p14:creationId xmlns:p14="http://schemas.microsoft.com/office/powerpoint/2010/main" val="231425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987824" y="418654"/>
            <a:ext cx="5698976" cy="1282154"/>
          </a:xfrm>
        </p:spPr>
        <p:txBody>
          <a:bodyPr>
            <a:noAutofit/>
          </a:bodyPr>
          <a:lstStyle/>
          <a:p>
            <a:r>
              <a:rPr lang="el-GR" sz="3200" b="1" dirty="0" smtClean="0">
                <a:solidFill>
                  <a:srgbClr val="00B050"/>
                </a:solidFill>
              </a:rPr>
              <a:t>Εισαγωγή στο ρόλο του παιχνιδιού και της εξερεύνησης στο πλαίσιο της διερεύνησης και της δημιουργικότητας</a:t>
            </a:r>
            <a:endParaRPr lang="el-GR" sz="3200" b="1" dirty="0">
              <a:solidFill>
                <a:srgbClr val="00B050"/>
              </a:solidFill>
            </a:endParaRPr>
          </a:p>
        </p:txBody>
      </p:sp>
      <p:sp>
        <p:nvSpPr>
          <p:cNvPr id="7" name="Tijdelijke aanduiding voor inhoud 6"/>
          <p:cNvSpPr>
            <a:spLocks noGrp="1"/>
          </p:cNvSpPr>
          <p:nvPr>
            <p:ph idx="1"/>
          </p:nvPr>
        </p:nvSpPr>
        <p:spPr>
          <a:xfrm>
            <a:off x="628650" y="2101173"/>
            <a:ext cx="7886700" cy="4075789"/>
          </a:xfrm>
        </p:spPr>
        <p:txBody>
          <a:bodyPr>
            <a:normAutofit fontScale="70000" lnSpcReduction="20000"/>
          </a:bodyPr>
          <a:lstStyle/>
          <a:p>
            <a:pPr marL="0" indent="0">
              <a:lnSpc>
                <a:spcPct val="120000"/>
              </a:lnSpc>
              <a:buClr>
                <a:schemeClr val="accent6"/>
              </a:buClr>
              <a:buNone/>
            </a:pPr>
            <a:r>
              <a:rPr lang="el-GR" dirty="0" smtClean="0">
                <a:latin typeface="+mj-lt"/>
              </a:rPr>
              <a:t>Σημασία του παιχνιδιού και της εξερεύνησης στις φυσικές επιστήμες στην πρώιμη παιδική ηλικία</a:t>
            </a:r>
          </a:p>
          <a:p>
            <a:pPr lvl="1">
              <a:lnSpc>
                <a:spcPct val="120000"/>
              </a:lnSpc>
              <a:buClr>
                <a:schemeClr val="accent6"/>
              </a:buClr>
              <a:buFont typeface="Wingdings" panose="05000000000000000000" pitchFamily="2" charset="2"/>
              <a:buChar char="§"/>
            </a:pPr>
            <a:r>
              <a:rPr lang="el-GR" dirty="0" smtClean="0">
                <a:latin typeface="+mj-lt"/>
              </a:rPr>
              <a:t>Κεντρικός ρόλος στη διερευνητική εκπαίδευση στις φυσικές επιστήμες και τις δημιουργικές προσεγγίσεις</a:t>
            </a:r>
          </a:p>
          <a:p>
            <a:pPr lvl="1">
              <a:lnSpc>
                <a:spcPct val="120000"/>
              </a:lnSpc>
              <a:buClr>
                <a:schemeClr val="accent6"/>
              </a:buClr>
              <a:buFont typeface="Wingdings" panose="05000000000000000000" pitchFamily="2" charset="2"/>
              <a:buChar char="§"/>
            </a:pPr>
            <a:r>
              <a:rPr lang="el-GR" dirty="0" smtClean="0">
                <a:latin typeface="+mj-lt"/>
              </a:rPr>
              <a:t>Στηρίζει την ανάπτυξη των δημιουργικών δεξιοτήτων και προδιαθέσεων</a:t>
            </a:r>
          </a:p>
          <a:p>
            <a:pPr lvl="1">
              <a:lnSpc>
                <a:spcPct val="120000"/>
              </a:lnSpc>
              <a:buClr>
                <a:schemeClr val="accent6"/>
              </a:buClr>
              <a:buFont typeface="Wingdings" panose="05000000000000000000" pitchFamily="2" charset="2"/>
              <a:buChar char="§"/>
            </a:pPr>
            <a:r>
              <a:rPr lang="el-GR" dirty="0" smtClean="0">
                <a:latin typeface="+mj-lt"/>
              </a:rPr>
              <a:t>Καλλιεργεί τα κίνητρα των παιδιών </a:t>
            </a:r>
          </a:p>
          <a:p>
            <a:pPr lvl="1">
              <a:lnSpc>
                <a:spcPct val="120000"/>
              </a:lnSpc>
              <a:buClr>
                <a:schemeClr val="accent6"/>
              </a:buClr>
              <a:buFont typeface="Wingdings" panose="05000000000000000000" pitchFamily="2" charset="2"/>
              <a:buChar char="§"/>
            </a:pPr>
            <a:r>
              <a:rPr lang="el-GR" dirty="0" smtClean="0">
                <a:latin typeface="+mj-lt"/>
              </a:rPr>
              <a:t>Ενισχύει τη δημιουργικότητα των παιδιών </a:t>
            </a:r>
          </a:p>
          <a:p>
            <a:pPr lvl="1">
              <a:lnSpc>
                <a:spcPct val="120000"/>
              </a:lnSpc>
              <a:buClr>
                <a:schemeClr val="accent6"/>
              </a:buClr>
              <a:buFont typeface="Wingdings" panose="05000000000000000000" pitchFamily="2" charset="2"/>
              <a:buChar char="§"/>
            </a:pPr>
            <a:r>
              <a:rPr lang="el-GR" dirty="0" smtClean="0">
                <a:latin typeface="+mj-lt"/>
              </a:rPr>
              <a:t>Αναπτύσσει τις διερευνητικές δεξιότητες όπως την παρατήρηση, τη διατύπωση ερωτήσεων, την ταξινόμηση, τη διατύπωση υποθέσεων, την επικοινωνία, τη σκέψη και τον συλλογισμό </a:t>
            </a:r>
            <a:endParaRPr lang="el-GR" dirty="0" smtClean="0"/>
          </a:p>
          <a:p>
            <a:pPr>
              <a:buClr>
                <a:schemeClr val="accent6"/>
              </a:buClr>
              <a:buFont typeface="Wingdings" panose="05000000000000000000" pitchFamily="2" charset="2"/>
              <a:buChar char="§"/>
            </a:pPr>
            <a:endParaRPr lang="el-GR" dirty="0" smtClean="0"/>
          </a:p>
          <a:p>
            <a:pPr>
              <a:buFont typeface="Wingdings" panose="05000000000000000000" pitchFamily="2" charset="2"/>
              <a:buChar char="§"/>
            </a:pPr>
            <a:endParaRPr lang="el-GR" dirty="0"/>
          </a:p>
        </p:txBody>
      </p:sp>
    </p:spTree>
    <p:extLst>
      <p:ext uri="{BB962C8B-B14F-4D97-AF65-F5344CB8AC3E}">
        <p14:creationId xmlns:p14="http://schemas.microsoft.com/office/powerpoint/2010/main" val="9148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l-GR" sz="2800" b="1" dirty="0" smtClean="0">
                <a:solidFill>
                  <a:srgbClr val="00B050"/>
                </a:solidFill>
              </a:rPr>
              <a:t>Σύνδεση διερευνητικής εκπαίδευσης στις φυσικές επιστήμες και δημιουργικών προσεγγίσεων</a:t>
            </a:r>
            <a:endParaRPr lang="el-GR" sz="1600" dirty="0"/>
          </a:p>
        </p:txBody>
      </p:sp>
      <p:sp>
        <p:nvSpPr>
          <p:cNvPr id="3" name="Text Placeholder 2"/>
          <p:cNvSpPr>
            <a:spLocks noGrp="1"/>
          </p:cNvSpPr>
          <p:nvPr>
            <p:ph type="body" idx="1"/>
          </p:nvPr>
        </p:nvSpPr>
        <p:spPr/>
        <p:txBody>
          <a:bodyPr>
            <a:normAutofit fontScale="92500" lnSpcReduction="20000"/>
          </a:bodyPr>
          <a:lstStyle/>
          <a:p>
            <a:r>
              <a:rPr lang="el-GR"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20000"/>
          </a:bodyPr>
          <a:lstStyle/>
          <a:p>
            <a:r>
              <a:rPr lang="el-GR" sz="2000" dirty="0">
                <a:latin typeface="+mj-lt"/>
              </a:rPr>
              <a:t>Ερωτήσεις</a:t>
            </a:r>
          </a:p>
          <a:p>
            <a:r>
              <a:rPr lang="el-GR" sz="2000" dirty="0">
                <a:latin typeface="+mj-lt"/>
              </a:rPr>
              <a:t>Σχεδιασμός και προγραμματισμός ερευνών</a:t>
            </a:r>
          </a:p>
          <a:p>
            <a:r>
              <a:rPr lang="el-GR" sz="2000" dirty="0">
                <a:latin typeface="+mj-lt"/>
              </a:rPr>
              <a:t>Συλλογή αποδεικτικών στοιχείων</a:t>
            </a:r>
          </a:p>
          <a:p>
            <a:r>
              <a:rPr lang="el-GR" sz="2000" dirty="0">
                <a:latin typeface="+mj-lt"/>
              </a:rPr>
              <a:t>Δυνατότητα να κάνουν συσχετισμούς</a:t>
            </a:r>
          </a:p>
          <a:p>
            <a:r>
              <a:rPr lang="el-GR" sz="2000" dirty="0">
                <a:latin typeface="+mj-lt"/>
              </a:rPr>
              <a:t>Ερμηνεία αποδεικτικών στοιχείων</a:t>
            </a:r>
          </a:p>
          <a:p>
            <a:r>
              <a:rPr lang="el-GR" sz="2000" dirty="0">
                <a:latin typeface="+mj-lt"/>
              </a:rPr>
              <a:t>Παρουσίαση αποδεικτικών στοιχείων</a:t>
            </a:r>
          </a:p>
          <a:p>
            <a:pPr>
              <a:buNone/>
            </a:pPr>
            <a:r>
              <a:rPr lang="el-GR"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l-GR" sz="2200" b="0" dirty="0">
                <a:latin typeface="+mj-lt"/>
              </a:rPr>
              <a:t>Δημιουργικές προδιαθέσεις</a:t>
            </a: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l-GR" sz="2000" dirty="0">
                <a:latin typeface="+mj-lt"/>
              </a:rPr>
              <a:t>Αίσθηση πρωτοβουλίας</a:t>
            </a:r>
          </a:p>
          <a:p>
            <a:r>
              <a:rPr lang="el-GR" sz="2000" dirty="0">
                <a:latin typeface="+mj-lt"/>
              </a:rPr>
              <a:t>Κίνητρο</a:t>
            </a:r>
          </a:p>
          <a:p>
            <a:r>
              <a:rPr lang="el-GR" sz="2000" dirty="0">
                <a:latin typeface="+mj-lt"/>
              </a:rPr>
              <a:t>Δυνατότητα να παράγουν κάτι νέο</a:t>
            </a:r>
          </a:p>
          <a:p>
            <a:r>
              <a:rPr lang="el-GR" sz="2000" dirty="0">
                <a:latin typeface="+mj-lt"/>
              </a:rPr>
              <a:t>Δυνατότητα να κάνουν συσχετισμούς</a:t>
            </a:r>
          </a:p>
          <a:p>
            <a:r>
              <a:rPr lang="el-GR" sz="2000" dirty="0">
                <a:latin typeface="+mj-lt"/>
              </a:rPr>
              <a:t>Φαντασία</a:t>
            </a:r>
          </a:p>
          <a:p>
            <a:r>
              <a:rPr lang="el-GR" sz="2000" dirty="0">
                <a:latin typeface="+mj-lt"/>
              </a:rPr>
              <a:t>Περιέργεια</a:t>
            </a:r>
          </a:p>
          <a:p>
            <a:r>
              <a:rPr lang="el-GR" sz="2000" dirty="0">
                <a:latin typeface="+mj-lt"/>
              </a:rPr>
              <a:t>Δυνατότητα να εργάζονται από κοινού</a:t>
            </a:r>
          </a:p>
          <a:p>
            <a:r>
              <a:rPr lang="el-GR" sz="2000" dirty="0">
                <a:latin typeface="+mj-lt"/>
              </a:rPr>
              <a:t>Δεξιότητες σκέψης</a:t>
            </a:r>
          </a:p>
          <a:p>
            <a:pPr>
              <a:buNone/>
            </a:pPr>
            <a:r>
              <a:rPr lang="el-GR" sz="2000" dirty="0">
                <a:latin typeface="+mj-lt"/>
              </a:rPr>
              <a:t>(για παράδειγμα Chappell et al 2008)</a:t>
            </a:r>
          </a:p>
          <a:p>
            <a:endParaRPr lang="el-GR"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372672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2800" b="1" dirty="0" smtClean="0">
                <a:solidFill>
                  <a:srgbClr val="00B050"/>
                </a:solidFill>
              </a:rPr>
              <a:t>Ορισμός δημιουργικότητας που υιοθετείται από το έργο CEYS </a:t>
            </a:r>
            <a:r>
              <a:rPr dirty="0"/>
              <a:t/>
            </a:r>
            <a:br>
              <a:rPr dirty="0"/>
            </a:br>
            <a:r>
              <a:rPr lang="el-GR" sz="1600" dirty="0" smtClean="0"/>
              <a:t>(Creative Little Scientists, 2014)</a:t>
            </a:r>
            <a:endParaRPr lang="el-GR" sz="1600" dirty="0"/>
          </a:p>
        </p:txBody>
      </p:sp>
      <p:pic>
        <p:nvPicPr>
          <p:cNvPr id="8" name="Picture 7"/>
          <p:cNvPicPr>
            <a:picLocks noChangeAspect="1"/>
          </p:cNvPicPr>
          <p:nvPr/>
        </p:nvPicPr>
        <p:blipFill>
          <a:blip r:embed="rId3" cstate="print"/>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8831437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2843</TotalTime>
  <Words>2167</Words>
  <Application>Microsoft Office PowerPoint</Application>
  <PresentationFormat>On-screen Show (4:3)</PresentationFormat>
  <Paragraphs>223</Paragraphs>
  <Slides>24</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1_Custom Design</vt:lpstr>
      <vt:lpstr>Theme1</vt:lpstr>
      <vt:lpstr>Acrobat Document</vt:lpstr>
      <vt:lpstr>PowerPoint Presentation</vt:lpstr>
      <vt:lpstr>Εισαγωγή στο έργο CEYS  (χρησιμοποιήστε ανάλογα με το πλαίσιο)</vt:lpstr>
      <vt:lpstr>Στόχοι αυτής της ενότητας </vt:lpstr>
      <vt:lpstr>Περιεχόμενο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Εισαγωγή στο ρόλο του παιχνιδιού και της εξερεύνησης στο πλαίσιο της διερεύνησης και της δημιουργικότητας</vt:lpstr>
      <vt:lpstr>Σύνδεση διερευνητικής εκπαίδευσης στις φυσικές επιστήμες και δημιουργικών προσεγγίσεων</vt:lpstr>
      <vt:lpstr>Ορισμός δημιουργικότητας που υιοθετείται από το έργο CEYS  (Creative Little Scientists, 2014)</vt:lpstr>
      <vt:lpstr>PowerPoint Presentation</vt:lpstr>
      <vt:lpstr>PowerPoint Presentation</vt:lpstr>
      <vt:lpstr>PowerPoint Presentation</vt:lpstr>
      <vt:lpstr>PowerPoint Presentation</vt:lpstr>
      <vt:lpstr>Δυνατότητες μάθησης των φυσικών επιστημών</vt:lpstr>
      <vt:lpstr>Συνέργειες μεταξύ διερευνητικών και δημιουργικών προσεγγίσεων Από το Εννοιολογικό Πλαίσιο που υιοθέτησε το έργο CEYS (Creative Little Scientists, 2012) </vt:lpstr>
      <vt:lpstr>Ρόλος του/της δασκάλου/ας</vt:lpstr>
      <vt:lpstr>Διδάγματα</vt:lpstr>
      <vt:lpstr>Συζήτηση &amp; αναστοχασμός παραδειγμάτων από την τάξη </vt:lpstr>
      <vt:lpstr>Συζήτηση &amp; αναστοχασμός παραδειγμάτων από την τάξη </vt:lpstr>
      <vt:lpstr>Εφαρμογή της γνώσης στη δική σας πρακτική στην τάξη</vt:lpstr>
      <vt:lpstr>PowerPoint Presentation</vt:lpstr>
      <vt:lpstr>Περισσότερες πληροφορίες</vt:lpstr>
      <vt:lpstr>PowerPoint Presentation</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168</cp:revision>
  <cp:lastPrinted>2017-07-08T10:46:14Z</cp:lastPrinted>
  <dcterms:created xsi:type="dcterms:W3CDTF">2014-03-19T22:20:04Z</dcterms:created>
  <dcterms:modified xsi:type="dcterms:W3CDTF">2017-11-21T09:56:45Z</dcterms:modified>
</cp:coreProperties>
</file>