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8"/>
  </p:notesMasterIdLst>
  <p:handoutMasterIdLst>
    <p:handoutMasterId r:id="rId29"/>
  </p:handoutMasterIdLst>
  <p:sldIdLst>
    <p:sldId id="424" r:id="rId4"/>
    <p:sldId id="423" r:id="rId5"/>
    <p:sldId id="399" r:id="rId6"/>
    <p:sldId id="400" r:id="rId7"/>
    <p:sldId id="401" r:id="rId8"/>
    <p:sldId id="417" r:id="rId9"/>
    <p:sldId id="402" r:id="rId10"/>
    <p:sldId id="421" r:id="rId11"/>
    <p:sldId id="418" r:id="rId12"/>
    <p:sldId id="404" r:id="rId13"/>
    <p:sldId id="405" r:id="rId14"/>
    <p:sldId id="406" r:id="rId15"/>
    <p:sldId id="407" r:id="rId16"/>
    <p:sldId id="409" r:id="rId17"/>
    <p:sldId id="420" r:id="rId18"/>
    <p:sldId id="410" r:id="rId19"/>
    <p:sldId id="411" r:id="rId20"/>
    <p:sldId id="412" r:id="rId21"/>
    <p:sldId id="413" r:id="rId22"/>
    <p:sldId id="414" r:id="rId23"/>
    <p:sldId id="415" r:id="rId24"/>
    <p:sldId id="422" r:id="rId25"/>
    <p:sldId id="416" r:id="rId26"/>
    <p:sldId id="425" r:id="rId2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5387" autoAdjust="0"/>
  </p:normalViewPr>
  <p:slideViewPr>
    <p:cSldViewPr>
      <p:cViewPr varScale="1">
        <p:scale>
          <a:sx n="52" d="100"/>
          <a:sy n="52" d="100"/>
        </p:scale>
        <p:origin x="1842" y="78"/>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240" y="44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EF798-835D-42A7-9F35-5D866FED22E6}" type="doc">
      <dgm:prSet loTypeId="urn:microsoft.com/office/officeart/2005/8/layout/process1" loCatId="process" qsTypeId="urn:microsoft.com/office/officeart/2005/8/quickstyle/simple1" qsCatId="simple" csTypeId="urn:microsoft.com/office/officeart/2005/8/colors/colorful5" csCatId="colorful" phldr="1"/>
      <dgm:spPr/>
    </dgm:pt>
    <dgm:pt modelId="{E9503BD8-1FB4-46C2-A95E-D3FB4187E62A}">
      <dgm:prSet phldrT="[Tekst]"/>
      <dgm:spPr/>
      <dgm:t>
        <a:bodyPr/>
        <a:lstStyle/>
        <a:p>
          <a:r>
            <a:rPr lang="nl-BE" dirty="0" smtClean="0">
              <a:latin typeface="+mj-lt"/>
            </a:rPr>
            <a:t>Experiences from the module</a:t>
          </a:r>
          <a:endParaRPr lang="nl-BE" dirty="0">
            <a:latin typeface="+mj-lt"/>
          </a:endParaRPr>
        </a:p>
      </dgm:t>
    </dgm:pt>
    <dgm:pt modelId="{B8C41307-CC6B-463E-9F0E-3EAC143B50CE}" type="parTrans" cxnId="{5C949E01-76EA-4FD5-B8A9-8C1DA9EB2134}">
      <dgm:prSet/>
      <dgm:spPr/>
      <dgm:t>
        <a:bodyPr/>
        <a:lstStyle/>
        <a:p>
          <a:endParaRPr lang="nl-BE"/>
        </a:p>
      </dgm:t>
    </dgm:pt>
    <dgm:pt modelId="{24C9EEC4-5E82-46C4-B932-D5EB2AC12450}" type="sibTrans" cxnId="{5C949E01-76EA-4FD5-B8A9-8C1DA9EB2134}">
      <dgm:prSet/>
      <dgm:spPr/>
      <dgm:t>
        <a:bodyPr/>
        <a:lstStyle/>
        <a:p>
          <a:endParaRPr lang="nl-BE"/>
        </a:p>
      </dgm:t>
    </dgm:pt>
    <dgm:pt modelId="{632E4B87-20AC-4E0E-B53D-C695F82DF1A4}">
      <dgm:prSet phldrT="[Tekst]"/>
      <dgm:spPr/>
      <dgm:t>
        <a:bodyPr/>
        <a:lstStyle/>
        <a:p>
          <a:r>
            <a:rPr lang="nl-BE" dirty="0" err="1" smtClean="0">
              <a:latin typeface="+mj-lt"/>
            </a:rPr>
            <a:t>Own</a:t>
          </a:r>
          <a:r>
            <a:rPr lang="nl-BE" dirty="0" smtClean="0">
              <a:latin typeface="+mj-lt"/>
            </a:rPr>
            <a:t> </a:t>
          </a:r>
          <a:r>
            <a:rPr lang="nl-BE" dirty="0" err="1" smtClean="0">
              <a:latin typeface="+mj-lt"/>
            </a:rPr>
            <a:t>practice</a:t>
          </a:r>
          <a:endParaRPr lang="nl-BE" dirty="0">
            <a:latin typeface="+mj-lt"/>
          </a:endParaRPr>
        </a:p>
      </dgm:t>
    </dgm:pt>
    <dgm:pt modelId="{A36F8082-2A46-48D4-9685-B6B5C376DF56}" type="parTrans" cxnId="{E7A964CC-1174-450E-B65F-A36BAF7D07C8}">
      <dgm:prSet/>
      <dgm:spPr/>
      <dgm:t>
        <a:bodyPr/>
        <a:lstStyle/>
        <a:p>
          <a:endParaRPr lang="nl-BE"/>
        </a:p>
      </dgm:t>
    </dgm:pt>
    <dgm:pt modelId="{EA56B055-85C1-4F36-B636-EBEDAB95FEBC}" type="sibTrans" cxnId="{E7A964CC-1174-450E-B65F-A36BAF7D07C8}">
      <dgm:prSet/>
      <dgm:spPr/>
      <dgm:t>
        <a:bodyPr/>
        <a:lstStyle/>
        <a:p>
          <a:endParaRPr lang="nl-BE"/>
        </a:p>
      </dgm:t>
    </dgm:pt>
    <dgm:pt modelId="{1F11623C-2645-4784-A7B6-359AD4E0DD28}" type="pres">
      <dgm:prSet presAssocID="{A9EEF798-835D-42A7-9F35-5D866FED22E6}" presName="Name0" presStyleCnt="0">
        <dgm:presLayoutVars>
          <dgm:dir/>
          <dgm:resizeHandles val="exact"/>
        </dgm:presLayoutVars>
      </dgm:prSet>
      <dgm:spPr/>
    </dgm:pt>
    <dgm:pt modelId="{ED1AC97A-3A6E-419D-85DC-1482BBBE7B5B}" type="pres">
      <dgm:prSet presAssocID="{E9503BD8-1FB4-46C2-A95E-D3FB4187E62A}" presName="node" presStyleLbl="node1" presStyleIdx="0" presStyleCnt="2">
        <dgm:presLayoutVars>
          <dgm:bulletEnabled val="1"/>
        </dgm:presLayoutVars>
      </dgm:prSet>
      <dgm:spPr/>
      <dgm:t>
        <a:bodyPr/>
        <a:lstStyle/>
        <a:p>
          <a:endParaRPr lang="nl-BE"/>
        </a:p>
      </dgm:t>
    </dgm:pt>
    <dgm:pt modelId="{D69247D4-A5CE-404A-AD9B-6F7C0673B895}" type="pres">
      <dgm:prSet presAssocID="{24C9EEC4-5E82-46C4-B932-D5EB2AC12450}" presName="sibTrans" presStyleLbl="sibTrans2D1" presStyleIdx="0" presStyleCnt="1"/>
      <dgm:spPr/>
      <dgm:t>
        <a:bodyPr/>
        <a:lstStyle/>
        <a:p>
          <a:endParaRPr lang="nl-BE"/>
        </a:p>
      </dgm:t>
    </dgm:pt>
    <dgm:pt modelId="{B93E0423-0B24-4069-B54C-F8A2507FC96E}" type="pres">
      <dgm:prSet presAssocID="{24C9EEC4-5E82-46C4-B932-D5EB2AC12450}" presName="connectorText" presStyleLbl="sibTrans2D1" presStyleIdx="0" presStyleCnt="1"/>
      <dgm:spPr/>
      <dgm:t>
        <a:bodyPr/>
        <a:lstStyle/>
        <a:p>
          <a:endParaRPr lang="nl-BE"/>
        </a:p>
      </dgm:t>
    </dgm:pt>
    <dgm:pt modelId="{72DCFEFC-1B37-423B-B5D1-975FD9BA7C61}" type="pres">
      <dgm:prSet presAssocID="{632E4B87-20AC-4E0E-B53D-C695F82DF1A4}" presName="node" presStyleLbl="node1" presStyleIdx="1" presStyleCnt="2">
        <dgm:presLayoutVars>
          <dgm:bulletEnabled val="1"/>
        </dgm:presLayoutVars>
      </dgm:prSet>
      <dgm:spPr/>
      <dgm:t>
        <a:bodyPr/>
        <a:lstStyle/>
        <a:p>
          <a:endParaRPr lang="nl-BE"/>
        </a:p>
      </dgm:t>
    </dgm:pt>
  </dgm:ptLst>
  <dgm:cxnLst>
    <dgm:cxn modelId="{B920096D-96CB-3247-90DC-A77B6FF9D136}" type="presOf" srcId="{E9503BD8-1FB4-46C2-A95E-D3FB4187E62A}" destId="{ED1AC97A-3A6E-419D-85DC-1482BBBE7B5B}" srcOrd="0" destOrd="0" presId="urn:microsoft.com/office/officeart/2005/8/layout/process1"/>
    <dgm:cxn modelId="{99244F1C-D28C-3445-97F5-83AC831031BF}" type="presOf" srcId="{632E4B87-20AC-4E0E-B53D-C695F82DF1A4}" destId="{72DCFEFC-1B37-423B-B5D1-975FD9BA7C61}" srcOrd="0" destOrd="0" presId="urn:microsoft.com/office/officeart/2005/8/layout/process1"/>
    <dgm:cxn modelId="{433487F4-E1BE-7948-B540-980CF07E8E5E}" type="presOf" srcId="{A9EEF798-835D-42A7-9F35-5D866FED22E6}" destId="{1F11623C-2645-4784-A7B6-359AD4E0DD28}" srcOrd="0" destOrd="0" presId="urn:microsoft.com/office/officeart/2005/8/layout/process1"/>
    <dgm:cxn modelId="{E7A964CC-1174-450E-B65F-A36BAF7D07C8}" srcId="{A9EEF798-835D-42A7-9F35-5D866FED22E6}" destId="{632E4B87-20AC-4E0E-B53D-C695F82DF1A4}" srcOrd="1" destOrd="0" parTransId="{A36F8082-2A46-48D4-9685-B6B5C376DF56}" sibTransId="{EA56B055-85C1-4F36-B636-EBEDAB95FEBC}"/>
    <dgm:cxn modelId="{E6D2BEA9-DE3A-3446-B8A6-85B22AE9314E}" type="presOf" srcId="{24C9EEC4-5E82-46C4-B932-D5EB2AC12450}" destId="{B93E0423-0B24-4069-B54C-F8A2507FC96E}" srcOrd="1" destOrd="0" presId="urn:microsoft.com/office/officeart/2005/8/layout/process1"/>
    <dgm:cxn modelId="{14B4BB3B-E21D-7943-8A24-10D231C57829}" type="presOf" srcId="{24C9EEC4-5E82-46C4-B932-D5EB2AC12450}" destId="{D69247D4-A5CE-404A-AD9B-6F7C0673B895}" srcOrd="0" destOrd="0" presId="urn:microsoft.com/office/officeart/2005/8/layout/process1"/>
    <dgm:cxn modelId="{5C949E01-76EA-4FD5-B8A9-8C1DA9EB2134}" srcId="{A9EEF798-835D-42A7-9F35-5D866FED22E6}" destId="{E9503BD8-1FB4-46C2-A95E-D3FB4187E62A}" srcOrd="0" destOrd="0" parTransId="{B8C41307-CC6B-463E-9F0E-3EAC143B50CE}" sibTransId="{24C9EEC4-5E82-46C4-B932-D5EB2AC12450}"/>
    <dgm:cxn modelId="{54B6F11C-8947-494E-87EC-A6F1CE225687}" type="presParOf" srcId="{1F11623C-2645-4784-A7B6-359AD4E0DD28}" destId="{ED1AC97A-3A6E-419D-85DC-1482BBBE7B5B}" srcOrd="0" destOrd="0" presId="urn:microsoft.com/office/officeart/2005/8/layout/process1"/>
    <dgm:cxn modelId="{6569607D-C2E8-CA41-89B7-4BAEB2A0050A}" type="presParOf" srcId="{1F11623C-2645-4784-A7B6-359AD4E0DD28}" destId="{D69247D4-A5CE-404A-AD9B-6F7C0673B895}" srcOrd="1" destOrd="0" presId="urn:microsoft.com/office/officeart/2005/8/layout/process1"/>
    <dgm:cxn modelId="{C7413D68-1B3F-184B-9916-A3F5E076A548}" type="presParOf" srcId="{D69247D4-A5CE-404A-AD9B-6F7C0673B895}" destId="{B93E0423-0B24-4069-B54C-F8A2507FC96E}" srcOrd="0" destOrd="0" presId="urn:microsoft.com/office/officeart/2005/8/layout/process1"/>
    <dgm:cxn modelId="{59873448-D554-144F-AF14-737DBA5B073F}" type="presParOf" srcId="{1F11623C-2645-4784-A7B6-359AD4E0DD28}" destId="{72DCFEFC-1B37-423B-B5D1-975FD9BA7C6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AC97A-3A6E-419D-85DC-1482BBBE7B5B}">
      <dsp:nvSpPr>
        <dsp:cNvPr id="0" name=""/>
        <dsp:cNvSpPr/>
      </dsp:nvSpPr>
      <dsp:spPr>
        <a:xfrm>
          <a:off x="1190" y="1270297"/>
          <a:ext cx="2539007" cy="15234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BE" sz="2800" kern="1200" dirty="0" smtClean="0">
              <a:latin typeface="+mj-lt"/>
            </a:rPr>
            <a:t>Experiences from the module</a:t>
          </a:r>
          <a:endParaRPr lang="nl-BE" sz="2800" kern="1200" dirty="0">
            <a:latin typeface="+mj-lt"/>
          </a:endParaRPr>
        </a:p>
      </dsp:txBody>
      <dsp:txXfrm>
        <a:off x="45809" y="1314916"/>
        <a:ext cx="2449769" cy="1434166"/>
      </dsp:txXfrm>
    </dsp:sp>
    <dsp:sp modelId="{D69247D4-A5CE-404A-AD9B-6F7C0673B895}">
      <dsp:nvSpPr>
        <dsp:cNvPr id="0" name=""/>
        <dsp:cNvSpPr/>
      </dsp:nvSpPr>
      <dsp:spPr>
        <a:xfrm>
          <a:off x="2794099" y="1717163"/>
          <a:ext cx="538269" cy="62967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nl-BE" sz="2300" kern="1200"/>
        </a:p>
      </dsp:txBody>
      <dsp:txXfrm>
        <a:off x="2794099" y="1843098"/>
        <a:ext cx="376788" cy="377803"/>
      </dsp:txXfrm>
    </dsp:sp>
    <dsp:sp modelId="{72DCFEFC-1B37-423B-B5D1-975FD9BA7C61}">
      <dsp:nvSpPr>
        <dsp:cNvPr id="0" name=""/>
        <dsp:cNvSpPr/>
      </dsp:nvSpPr>
      <dsp:spPr>
        <a:xfrm>
          <a:off x="3555801" y="1270297"/>
          <a:ext cx="2539007" cy="152340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BE" sz="2800" kern="1200" dirty="0" err="1" smtClean="0">
              <a:latin typeface="+mj-lt"/>
            </a:rPr>
            <a:t>Own</a:t>
          </a:r>
          <a:r>
            <a:rPr lang="nl-BE" sz="2800" kern="1200" dirty="0" smtClean="0">
              <a:latin typeface="+mj-lt"/>
            </a:rPr>
            <a:t> </a:t>
          </a:r>
          <a:r>
            <a:rPr lang="nl-BE" sz="2800" kern="1200" dirty="0" err="1" smtClean="0">
              <a:latin typeface="+mj-lt"/>
            </a:rPr>
            <a:t>practice</a:t>
          </a:r>
          <a:endParaRPr lang="nl-BE" sz="2800" kern="1200" dirty="0">
            <a:latin typeface="+mj-lt"/>
          </a:endParaRPr>
        </a:p>
      </dsp:txBody>
      <dsp:txXfrm>
        <a:off x="3600420" y="1314916"/>
        <a:ext cx="2449769" cy="14341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F17929-09E9-DB48-ACD1-11AC5B2790B8}" type="datetimeFigureOut">
              <a:rPr lang="en-US" smtClean="0"/>
              <a:t>10/24/2017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35E80A-0F2C-FC40-8F1C-02B8CBBE39D6}" type="slidenum">
              <a:rPr lang="en-US" smtClean="0"/>
              <a:t>‹nr.›</a:t>
            </a:fld>
            <a:endParaRPr lang="en-US"/>
          </a:p>
        </p:txBody>
      </p:sp>
    </p:spTree>
    <p:extLst>
      <p:ext uri="{BB962C8B-B14F-4D97-AF65-F5344CB8AC3E}">
        <p14:creationId xmlns:p14="http://schemas.microsoft.com/office/powerpoint/2010/main" val="3149133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10/24/2017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discuss the previous </a:t>
            </a:r>
            <a:r>
              <a:rPr lang="en-GB" sz="1200" kern="1200" dirty="0" smtClean="0">
                <a:solidFill>
                  <a:schemeClr val="tx1"/>
                </a:solidFill>
                <a:effectLst/>
                <a:latin typeface="+mn-lt"/>
                <a:ea typeface="+mn-ea"/>
                <a:cs typeface="+mn-cs"/>
              </a:rPr>
              <a:t>activity</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Participants list what they did with the materials. </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Participants write down what questions arose during their play.</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share ideas of possibilities of play and exploration.</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12</a:t>
            </a:fld>
            <a:endParaRPr lang="nl-BE"/>
          </a:p>
        </p:txBody>
      </p:sp>
    </p:spTree>
    <p:extLst>
      <p:ext uri="{BB962C8B-B14F-4D97-AF65-F5344CB8AC3E}">
        <p14:creationId xmlns:p14="http://schemas.microsoft.com/office/powerpoint/2010/main" val="153543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After exploring materials themselves, participants are challenged to step into the role of children. This phase starts by showing a locally available video clip of children exploring and playing with a selection of materials or photographs of play and exploration included in the materials for this module.  Participants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this </a:t>
            </a:r>
            <a:r>
              <a:rPr lang="en-US" dirty="0" smtClean="0"/>
              <a:t>material </a:t>
            </a:r>
            <a:r>
              <a:rPr lang="en-US" sz="1200" kern="1200" dirty="0" smtClean="0">
                <a:solidFill>
                  <a:schemeClr val="tx1"/>
                </a:solidFill>
                <a:effectLst/>
                <a:latin typeface="+mn-lt"/>
                <a:ea typeface="+mn-ea"/>
                <a:cs typeface="+mn-cs"/>
              </a:rPr>
              <a:t>by answering the questions shown on the slide. </a:t>
            </a:r>
            <a:endParaRPr lang="nl-BE" sz="1200" kern="1200" dirty="0" smtClean="0">
              <a:solidFill>
                <a:schemeClr val="tx1"/>
              </a:solidFill>
              <a:effectLst/>
              <a:latin typeface="+mn-lt"/>
              <a:ea typeface="+mn-ea"/>
              <a:cs typeface="+mn-cs"/>
            </a:endParaRPr>
          </a:p>
          <a:p>
            <a:endParaRPr lang="nl-BE" dirty="0" smtClean="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13</a:t>
            </a:fld>
            <a:endParaRPr lang="nl-BE"/>
          </a:p>
        </p:txBody>
      </p:sp>
    </p:spTree>
    <p:extLst>
      <p:ext uri="{BB962C8B-B14F-4D97-AF65-F5344CB8AC3E}">
        <p14:creationId xmlns:p14="http://schemas.microsoft.com/office/powerpoint/2010/main" val="204944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r>
              <a:rPr lang="en-US" sz="1200" kern="1200" dirty="0" smtClean="0">
                <a:solidFill>
                  <a:schemeClr val="tx1"/>
                </a:solidFill>
                <a:effectLst/>
                <a:latin typeface="+mn-lt"/>
                <a:ea typeface="+mn-ea"/>
                <a:cs typeface="+mn-cs"/>
              </a:rPr>
              <a:t>Participants individually list science related activities and key scientific vocabulary children might use or develop(min. 5), each idea on another post-it.</a:t>
            </a:r>
          </a:p>
          <a:p>
            <a:pPr marL="171450" lvl="0" indent="-171450">
              <a:buFontTx/>
              <a:buChar char="-"/>
            </a:pPr>
            <a:r>
              <a:rPr lang="en-US" sz="1200" kern="1200" dirty="0" smtClean="0">
                <a:solidFill>
                  <a:schemeClr val="tx1"/>
                </a:solidFill>
                <a:effectLst/>
                <a:latin typeface="+mn-lt"/>
                <a:ea typeface="+mn-ea"/>
                <a:cs typeface="+mn-cs"/>
              </a:rPr>
              <a:t>Discussion with the small group: group the activities and vocabulary on the A3 sheet of paper. </a:t>
            </a:r>
          </a:p>
          <a:p>
            <a:pPr marL="171450" lvl="0" indent="-171450">
              <a:buFontTx/>
              <a:buChar char="-"/>
            </a:pPr>
            <a:r>
              <a:rPr lang="en-US" sz="1200" kern="1200" dirty="0" smtClean="0">
                <a:solidFill>
                  <a:schemeClr val="tx1"/>
                </a:solidFill>
                <a:effectLst/>
                <a:latin typeface="+mn-lt"/>
                <a:ea typeface="+mn-ea"/>
                <a:cs typeface="+mn-cs"/>
              </a:rPr>
              <a:t>Consider evidence of the</a:t>
            </a:r>
            <a:r>
              <a:rPr lang="en-US" sz="1200" kern="1200" baseline="0" dirty="0" smtClean="0">
                <a:solidFill>
                  <a:schemeClr val="tx1"/>
                </a:solidFill>
                <a:effectLst/>
                <a:latin typeface="+mn-lt"/>
                <a:ea typeface="+mn-ea"/>
                <a:cs typeface="+mn-cs"/>
              </a:rPr>
              <a:t> role of the teacher in providing these possibilities</a:t>
            </a:r>
          </a:p>
          <a:p>
            <a:pPr marL="171450" lvl="0" indent="-171450">
              <a:buFontTx/>
              <a:buChar char="-"/>
            </a:pPr>
            <a:r>
              <a:rPr lang="en-US" sz="1200" kern="1200" dirty="0" smtClean="0">
                <a:solidFill>
                  <a:schemeClr val="tx1"/>
                </a:solidFill>
                <a:effectLst/>
                <a:latin typeface="+mn-lt"/>
                <a:ea typeface="+mn-ea"/>
                <a:cs typeface="+mn-cs"/>
              </a:rPr>
              <a:t>Make links to the synergies: can they see how this science is approached in a creative way? Can they see which synergies are used to foster</a:t>
            </a:r>
            <a:r>
              <a:rPr lang="en-US" sz="1200" kern="1200" baseline="0" dirty="0" smtClean="0">
                <a:solidFill>
                  <a:schemeClr val="tx1"/>
                </a:solidFill>
                <a:effectLst/>
                <a:latin typeface="+mn-lt"/>
                <a:ea typeface="+mn-ea"/>
                <a:cs typeface="+mn-cs"/>
              </a:rPr>
              <a:t> learning</a:t>
            </a:r>
            <a:r>
              <a:rPr lang="en-US" sz="1200" kern="1200" dirty="0" smtClean="0">
                <a:solidFill>
                  <a:schemeClr val="tx1"/>
                </a:solidFill>
                <a:effectLst/>
                <a:latin typeface="+mn-lt"/>
                <a:ea typeface="+mn-ea"/>
                <a:cs typeface="+mn-cs"/>
              </a:rPr>
              <a:t> in relation to the scientific topics and vocabulary identified in</a:t>
            </a:r>
            <a:r>
              <a:rPr lang="en-US" sz="1200" kern="1200" baseline="0" dirty="0" smtClean="0">
                <a:solidFill>
                  <a:schemeClr val="tx1"/>
                </a:solidFill>
                <a:effectLst/>
                <a:latin typeface="+mn-lt"/>
                <a:ea typeface="+mn-ea"/>
                <a:cs typeface="+mn-cs"/>
              </a:rPr>
              <a:t> the video/photographs</a:t>
            </a:r>
            <a:endParaRPr lang="nl-BE" sz="1200" kern="1200" dirty="0" smtClean="0">
              <a:solidFill>
                <a:schemeClr val="tx1"/>
              </a:solidFill>
              <a:effectLst/>
              <a:latin typeface="+mn-lt"/>
              <a:ea typeface="+mn-ea"/>
              <a:cs typeface="+mn-cs"/>
            </a:endParaRPr>
          </a:p>
          <a:p>
            <a:pPr lvl="0"/>
            <a:endParaRPr lang="en-US" sz="1200" kern="1200" dirty="0" smtClean="0">
              <a:solidFill>
                <a:srgbClr val="FF0000"/>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14</a:t>
            </a:fld>
            <a:endParaRPr lang="nl-BE"/>
          </a:p>
        </p:txBody>
      </p:sp>
    </p:spTree>
    <p:extLst>
      <p:ext uri="{BB962C8B-B14F-4D97-AF65-F5344CB8AC3E}">
        <p14:creationId xmlns:p14="http://schemas.microsoft.com/office/powerpoint/2010/main" val="1501791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a:p>
        </p:txBody>
      </p:sp>
    </p:spTree>
    <p:extLst>
      <p:ext uri="{BB962C8B-B14F-4D97-AF65-F5344CB8AC3E}">
        <p14:creationId xmlns:p14="http://schemas.microsoft.com/office/powerpoint/2010/main" val="15633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Participants reflect in relation</a:t>
            </a:r>
            <a:r>
              <a:rPr lang="en-US" sz="1200" kern="1200" baseline="0" dirty="0" smtClean="0">
                <a:solidFill>
                  <a:schemeClr val="tx1"/>
                </a:solidFill>
                <a:effectLst/>
                <a:latin typeface="+mn-lt"/>
                <a:ea typeface="+mn-ea"/>
                <a:cs typeface="+mn-cs"/>
              </a:rPr>
              <a:t> to a particular classroom recording.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Participants use children’s questions listed in the recording sheet to discuss how they would act on them to foster creativity.</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Participants use the key scientific vocabulary and science related</a:t>
            </a:r>
            <a:r>
              <a:rPr lang="en-US" sz="1200" kern="1200" baseline="0" dirty="0" smtClean="0">
                <a:solidFill>
                  <a:schemeClr val="tx1"/>
                </a:solidFill>
                <a:effectLst/>
                <a:latin typeface="+mn-lt"/>
                <a:ea typeface="+mn-ea"/>
                <a:cs typeface="+mn-cs"/>
              </a:rPr>
              <a:t> learning activities</a:t>
            </a:r>
            <a:r>
              <a:rPr lang="en-US" sz="1200" kern="1200" dirty="0" smtClean="0">
                <a:solidFill>
                  <a:schemeClr val="tx1"/>
                </a:solidFill>
                <a:effectLst/>
                <a:latin typeface="+mn-lt"/>
                <a:ea typeface="+mn-ea"/>
                <a:cs typeface="+mn-cs"/>
              </a:rPr>
              <a:t> listed to explore how a teacher can foster creativity in these areas. </a:t>
            </a:r>
            <a:endParaRPr lang="nl-BE" sz="1200" kern="1200" dirty="0" smtClean="0">
              <a:solidFill>
                <a:schemeClr val="tx1"/>
              </a:solidFill>
              <a:effectLst/>
              <a:latin typeface="+mn-lt"/>
              <a:ea typeface="+mn-ea"/>
              <a:cs typeface="+mn-cs"/>
            </a:endParaRPr>
          </a:p>
          <a:p>
            <a:endParaRPr lang="nl-BE" dirty="0" smtClean="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16</a:t>
            </a:fld>
            <a:endParaRPr lang="nl-BE"/>
          </a:p>
        </p:txBody>
      </p:sp>
    </p:spTree>
    <p:extLst>
      <p:ext uri="{BB962C8B-B14F-4D97-AF65-F5344CB8AC3E}">
        <p14:creationId xmlns:p14="http://schemas.microsoft.com/office/powerpoint/2010/main" val="271891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Short discussion in whole group.</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 home message: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Point out the importance of a </a:t>
            </a:r>
            <a:r>
              <a:rPr lang="en-US" sz="1200" b="1" kern="1200" dirty="0" smtClean="0">
                <a:solidFill>
                  <a:schemeClr val="tx1"/>
                </a:solidFill>
                <a:effectLst/>
                <a:latin typeface="+mn-lt"/>
                <a:ea typeface="+mn-ea"/>
                <a:cs typeface="+mn-cs"/>
              </a:rPr>
              <a:t>rich physical environment</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time and space</a:t>
            </a:r>
            <a:r>
              <a:rPr lang="en-US" sz="1200" kern="1200" dirty="0" smtClean="0">
                <a:solidFill>
                  <a:schemeClr val="tx1"/>
                </a:solidFill>
                <a:effectLst/>
                <a:latin typeface="+mn-lt"/>
                <a:ea typeface="+mn-ea"/>
                <a:cs typeface="+mn-cs"/>
              </a:rPr>
              <a:t> they get to explore and the importance of making links with children’s </a:t>
            </a:r>
            <a:r>
              <a:rPr lang="en-US" sz="1200" b="1" kern="1200" dirty="0" smtClean="0">
                <a:solidFill>
                  <a:schemeClr val="tx1"/>
                </a:solidFill>
                <a:effectLst/>
                <a:latin typeface="+mn-lt"/>
                <a:ea typeface="+mn-ea"/>
                <a:cs typeface="+mn-cs"/>
              </a:rPr>
              <a:t>everyday lives</a:t>
            </a:r>
            <a:r>
              <a:rPr lang="en-US" sz="1200" kern="1200" dirty="0" smtClean="0">
                <a:solidFill>
                  <a:schemeClr val="tx1"/>
                </a:solidFill>
                <a:effectLst/>
                <a:latin typeface="+mn-lt"/>
                <a:ea typeface="+mn-ea"/>
                <a:cs typeface="+mn-cs"/>
              </a:rPr>
              <a:t> to engage interest and foster curiosity. </a:t>
            </a:r>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17</a:t>
            </a:fld>
            <a:endParaRPr lang="nl-BE"/>
          </a:p>
        </p:txBody>
      </p:sp>
    </p:spTree>
    <p:extLst>
      <p:ext uri="{BB962C8B-B14F-4D97-AF65-F5344CB8AC3E}">
        <p14:creationId xmlns:p14="http://schemas.microsoft.com/office/powerpoint/2010/main" val="3531064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err="1" smtClean="0">
                <a:solidFill>
                  <a:schemeClr val="tx1"/>
                </a:solidFill>
                <a:effectLst/>
                <a:latin typeface="+mn-lt"/>
                <a:ea typeface="+mn-ea"/>
                <a:cs typeface="+mn-cs"/>
              </a:rPr>
              <a:t>BE_Class_TheTipi</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MA_Class_MeasuringRobots</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MA_Class_Fruit_Multimodal</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18</a:t>
            </a:fld>
            <a:endParaRPr lang="nl-BE"/>
          </a:p>
        </p:txBody>
      </p:sp>
    </p:spTree>
    <p:extLst>
      <p:ext uri="{BB962C8B-B14F-4D97-AF65-F5344CB8AC3E}">
        <p14:creationId xmlns:p14="http://schemas.microsoft.com/office/powerpoint/2010/main" val="1074020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mn-lt"/>
                <a:ea typeface="+mn-ea"/>
                <a:cs typeface="+mn-cs"/>
              </a:rPr>
              <a:t>Note down key points on the recording sheet provided</a:t>
            </a:r>
            <a:endParaRPr lang="nl-BE"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t>
            </a:r>
            <a:r>
              <a:rPr lang="en-GB" sz="1200" i="1" kern="1200" dirty="0" err="1" smtClean="0">
                <a:solidFill>
                  <a:schemeClr val="tx1"/>
                </a:solidFill>
                <a:effectLst/>
                <a:latin typeface="+mn-lt"/>
                <a:ea typeface="+mn-ea"/>
                <a:cs typeface="+mn-cs"/>
              </a:rPr>
              <a:t>eg</a:t>
            </a:r>
            <a:r>
              <a:rPr lang="en-GB" sz="1200" i="1" kern="1200" dirty="0" smtClean="0">
                <a:solidFill>
                  <a:schemeClr val="tx1"/>
                </a:solidFill>
                <a:effectLst/>
                <a:latin typeface="+mn-lt"/>
                <a:ea typeface="+mn-ea"/>
                <a:cs typeface="+mn-cs"/>
              </a:rPr>
              <a:t> adding more resources, questioning, playing along, giving examples, modelling questions and curiosity, observation to be able to scaffold,, …) </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Bring it together to discuss the answers and overlap (hopefully there is overlap, because a good scientific inquiry is creative).  Brief feedback of general comments related to each question. </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19</a:t>
            </a:fld>
            <a:endParaRPr lang="nl-BE"/>
          </a:p>
        </p:txBody>
      </p:sp>
    </p:spTree>
    <p:extLst>
      <p:ext uri="{BB962C8B-B14F-4D97-AF65-F5344CB8AC3E}">
        <p14:creationId xmlns:p14="http://schemas.microsoft.com/office/powerpoint/2010/main" val="3722399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First individually write down 3 examples of scientific activities you already use in your own classroom context. Then enrich them with ideas to foster more play and exploration in order to provoke creative thinking.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Note down possible difficulties and questions you have when transferring this approach to your own classroom context. </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Exchange ideas, discuss questions and possible difficulties.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Interesting insights are shared with the whole group. </a:t>
            </a:r>
            <a:endParaRPr lang="nl-B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20</a:t>
            </a:fld>
            <a:endParaRPr lang="nl-BE"/>
          </a:p>
        </p:txBody>
      </p:sp>
    </p:spTree>
    <p:extLst>
      <p:ext uri="{BB962C8B-B14F-4D97-AF65-F5344CB8AC3E}">
        <p14:creationId xmlns:p14="http://schemas.microsoft.com/office/powerpoint/2010/main" val="2094852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3</a:t>
            </a:fld>
            <a:endParaRPr lang="nl-BE"/>
          </a:p>
        </p:txBody>
      </p:sp>
    </p:spTree>
    <p:extLst>
      <p:ext uri="{BB962C8B-B14F-4D97-AF65-F5344CB8AC3E}">
        <p14:creationId xmlns:p14="http://schemas.microsoft.com/office/powerpoint/2010/main" val="3014607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23</a:t>
            </a:fld>
            <a:endParaRPr lang="nl-BE"/>
          </a:p>
        </p:txBody>
      </p:sp>
    </p:spTree>
    <p:extLst>
      <p:ext uri="{BB962C8B-B14F-4D97-AF65-F5344CB8AC3E}">
        <p14:creationId xmlns:p14="http://schemas.microsoft.com/office/powerpoint/2010/main" val="427078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4</a:t>
            </a:fld>
            <a:endParaRPr lang="nl-BE"/>
          </a:p>
        </p:txBody>
      </p:sp>
    </p:spTree>
    <p:extLst>
      <p:ext uri="{BB962C8B-B14F-4D97-AF65-F5344CB8AC3E}">
        <p14:creationId xmlns:p14="http://schemas.microsoft.com/office/powerpoint/2010/main" val="167798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5</a:t>
            </a:fld>
            <a:endParaRPr lang="nl-BE"/>
          </a:p>
        </p:txBody>
      </p:sp>
    </p:spTree>
    <p:extLst>
      <p:ext uri="{BB962C8B-B14F-4D97-AF65-F5344CB8AC3E}">
        <p14:creationId xmlns:p14="http://schemas.microsoft.com/office/powerpoint/2010/main" val="158044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Clarifying that the focus of this module is the role of the teacher in creating opportunities for play and exploration. </a:t>
            </a:r>
          </a:p>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7</a:t>
            </a:fld>
            <a:endParaRPr lang="nl-BE"/>
          </a:p>
        </p:txBody>
      </p:sp>
    </p:spTree>
    <p:extLst>
      <p:ext uri="{BB962C8B-B14F-4D97-AF65-F5344CB8AC3E}">
        <p14:creationId xmlns:p14="http://schemas.microsoft.com/office/powerpoint/2010/main" val="371127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added this as I think it might</a:t>
            </a:r>
            <a:r>
              <a:rPr lang="en-US" baseline="0" dirty="0" smtClean="0"/>
              <a:t> be useful in alerting participants to characteristics of creativity and inquiry in the activities that follow.</a:t>
            </a:r>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8</a:t>
            </a:fld>
            <a:endParaRPr lang="en-US"/>
          </a:p>
        </p:txBody>
      </p:sp>
    </p:spTree>
    <p:extLst>
      <p:ext uri="{BB962C8B-B14F-4D97-AF65-F5344CB8AC3E}">
        <p14:creationId xmlns:p14="http://schemas.microsoft.com/office/powerpoint/2010/main" val="229630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9</a:t>
            </a:fld>
            <a:endParaRPr lang="en-US"/>
          </a:p>
        </p:txBody>
      </p:sp>
    </p:spTree>
    <p:extLst>
      <p:ext uri="{BB962C8B-B14F-4D97-AF65-F5344CB8AC3E}">
        <p14:creationId xmlns:p14="http://schemas.microsoft.com/office/powerpoint/2010/main" val="162212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Teachers individually write down what they want to learn during this session and what their questions are. Use of method ‘5 finger fix’.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briefly tell their partner what they wrote down.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Facilitator makes a quick list of the little finger digit (= key problems) and questions. This way he gets a clear view on what participants regarding would like to learn and what problems they face.</a:t>
            </a:r>
            <a:endParaRPr lang="nl-BE" sz="1200" kern="1200" dirty="0" smtClean="0">
              <a:solidFill>
                <a:schemeClr val="tx1"/>
              </a:solidFill>
              <a:effectLst/>
              <a:latin typeface="+mn-lt"/>
              <a:ea typeface="+mn-ea"/>
              <a:cs typeface="+mn-cs"/>
            </a:endParaRPr>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10</a:t>
            </a:fld>
            <a:endParaRPr lang="nl-BE"/>
          </a:p>
        </p:txBody>
      </p:sp>
    </p:spTree>
    <p:extLst>
      <p:ext uri="{BB962C8B-B14F-4D97-AF65-F5344CB8AC3E}">
        <p14:creationId xmlns:p14="http://schemas.microsoft.com/office/powerpoint/2010/main" val="386108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explore the materials and their possibilities.</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participants play with the materials.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Possible prompts to make sure participants play and explore:</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you see your reflection in the different materials? How does it look? </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you send the light of the flashlight somewhere else? </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you have the same effect if you use other materials?</a:t>
            </a:r>
            <a:endParaRPr lang="nl-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leave some materials behind to add when participants find it difficult to keep playing. </a:t>
            </a:r>
            <a:endParaRPr lang="nl-BE" dirty="0"/>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11</a:t>
            </a:fld>
            <a:endParaRPr lang="nl-BE"/>
          </a:p>
        </p:txBody>
      </p:sp>
    </p:spTree>
    <p:extLst>
      <p:ext uri="{BB962C8B-B14F-4D97-AF65-F5344CB8AC3E}">
        <p14:creationId xmlns:p14="http://schemas.microsoft.com/office/powerpoint/2010/main" val="26950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24/10/2017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24/10/2017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24/10/2017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1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24/10/2017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10"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50"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jpw5S3msrKAhXLbxQKHQzPACIQjRwIBw&amp;url=http://www.publicdomainpictures.net/hledej.php?hleda=hand&amp;psig=AFQjCNEvw7VarzXY-uBB4RhedOnkfaikKw&amp;ust=1453991458585595"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nl-BE" sz="4000" b="1" dirty="0">
                <a:solidFill>
                  <a:srgbClr val="FF0000"/>
                </a:solidFill>
                <a:latin typeface="+mj-lt"/>
              </a:rPr>
              <a:t>Training Module 7</a:t>
            </a:r>
          </a:p>
          <a:p>
            <a:pPr marL="0" indent="0" algn="ctr">
              <a:buNone/>
            </a:pPr>
            <a:endParaRPr lang="nl-BE" sz="1800" b="1" dirty="0">
              <a:solidFill>
                <a:srgbClr val="008000"/>
              </a:solidFill>
            </a:endParaRPr>
          </a:p>
          <a:p>
            <a:pPr marL="0" indent="0" algn="ctr">
              <a:buNone/>
            </a:pPr>
            <a:r>
              <a:rPr lang="nl-BE" sz="4000" b="1" dirty="0">
                <a:solidFill>
                  <a:srgbClr val="FF0000"/>
                </a:solidFill>
                <a:latin typeface="+mj-lt"/>
              </a:rPr>
              <a:t>Role of play and exploration in inquiry and creativity</a:t>
            </a:r>
            <a:endParaRPr lang="el-GR" sz="4000" dirty="0">
              <a:latin typeface="+mj-lt"/>
            </a:endParaRPr>
          </a:p>
        </p:txBody>
      </p:sp>
    </p:spTree>
    <p:extLst>
      <p:ext uri="{BB962C8B-B14F-4D97-AF65-F5344CB8AC3E}">
        <p14:creationId xmlns:p14="http://schemas.microsoft.com/office/powerpoint/2010/main" val="313384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3059832" y="476672"/>
            <a:ext cx="55275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err="1" smtClean="0">
                <a:solidFill>
                  <a:srgbClr val="00B050"/>
                </a:solidFill>
              </a:rPr>
              <a:t>Needs</a:t>
            </a:r>
            <a:r>
              <a:rPr lang="nl-BE" b="1" dirty="0" smtClean="0">
                <a:solidFill>
                  <a:srgbClr val="00B050"/>
                </a:solidFill>
              </a:rPr>
              <a:t> &amp; </a:t>
            </a:r>
            <a:r>
              <a:rPr lang="nl-BE" b="1" dirty="0" err="1" smtClean="0">
                <a:solidFill>
                  <a:srgbClr val="00B050"/>
                </a:solidFill>
              </a:rPr>
              <a:t>expectations</a:t>
            </a:r>
            <a:r>
              <a:rPr lang="nl-BE" b="1" dirty="0" smtClean="0">
                <a:solidFill>
                  <a:srgbClr val="00B050"/>
                </a:solidFill>
              </a:rPr>
              <a:t>?</a:t>
            </a:r>
            <a:endParaRPr lang="nl-BE" b="1" dirty="0">
              <a:solidFill>
                <a:srgbClr val="00B050"/>
              </a:solidFill>
            </a:endParaRPr>
          </a:p>
        </p:txBody>
      </p:sp>
      <p:pic>
        <p:nvPicPr>
          <p:cNvPr id="3" name="Afbeelding 2" descr="http://www.publicdomainpictures.net/download-picture.php?adresar=50000&amp;soubor=hand-symbol-silhouette.jpg&amp;id=42225">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71799" y="2181437"/>
            <a:ext cx="4445597" cy="4055875"/>
          </a:xfrm>
          <a:prstGeom prst="rect">
            <a:avLst/>
          </a:prstGeom>
          <a:noFill/>
          <a:ln>
            <a:noFill/>
          </a:ln>
        </p:spPr>
      </p:pic>
      <p:sp>
        <p:nvSpPr>
          <p:cNvPr id="4" name="Tekstvak 3"/>
          <p:cNvSpPr txBox="1"/>
          <p:nvPr/>
        </p:nvSpPr>
        <p:spPr>
          <a:xfrm rot="3105252">
            <a:off x="6949510" y="2838533"/>
            <a:ext cx="1531187" cy="830997"/>
          </a:xfrm>
          <a:prstGeom prst="rect">
            <a:avLst/>
          </a:prstGeom>
          <a:noFill/>
        </p:spPr>
        <p:txBody>
          <a:bodyPr wrap="square" rtlCol="0">
            <a:spAutoFit/>
          </a:bodyPr>
          <a:lstStyle/>
          <a:p>
            <a:r>
              <a:rPr lang="nl-BE" sz="2400" dirty="0" err="1" smtClean="0"/>
              <a:t>Key</a:t>
            </a:r>
            <a:r>
              <a:rPr lang="nl-BE" sz="2400" dirty="0" smtClean="0"/>
              <a:t> </a:t>
            </a:r>
            <a:r>
              <a:rPr lang="nl-BE" sz="2400" dirty="0" err="1" smtClean="0"/>
              <a:t>problems</a:t>
            </a:r>
            <a:r>
              <a:rPr lang="nl-BE" sz="2400" dirty="0" smtClean="0"/>
              <a:t>?</a:t>
            </a:r>
            <a:endParaRPr lang="nl-BE" sz="2400" dirty="0"/>
          </a:p>
        </p:txBody>
      </p:sp>
      <p:sp>
        <p:nvSpPr>
          <p:cNvPr id="5" name="Tekstvak 4"/>
          <p:cNvSpPr txBox="1"/>
          <p:nvPr/>
        </p:nvSpPr>
        <p:spPr>
          <a:xfrm rot="18232810">
            <a:off x="733935" y="3121023"/>
            <a:ext cx="3691827" cy="461665"/>
          </a:xfrm>
          <a:prstGeom prst="rect">
            <a:avLst/>
          </a:prstGeom>
          <a:noFill/>
        </p:spPr>
        <p:txBody>
          <a:bodyPr wrap="square" rtlCol="0">
            <a:spAutoFit/>
          </a:bodyPr>
          <a:lstStyle/>
          <a:p>
            <a:r>
              <a:rPr lang="nl-BE" sz="2400" dirty="0" err="1" smtClean="0"/>
              <a:t>What</a:t>
            </a:r>
            <a:r>
              <a:rPr lang="nl-BE" sz="2400" dirty="0" smtClean="0"/>
              <a:t> do </a:t>
            </a:r>
            <a:r>
              <a:rPr lang="nl-BE" sz="2400" dirty="0" err="1" smtClean="0"/>
              <a:t>you</a:t>
            </a:r>
            <a:r>
              <a:rPr lang="nl-BE" sz="2400" dirty="0" smtClean="0"/>
              <a:t> want </a:t>
            </a:r>
            <a:r>
              <a:rPr lang="nl-BE" sz="2400" dirty="0" err="1" smtClean="0"/>
              <a:t>to</a:t>
            </a:r>
            <a:r>
              <a:rPr lang="nl-BE" sz="2400" dirty="0" smtClean="0"/>
              <a:t> </a:t>
            </a:r>
            <a:r>
              <a:rPr lang="nl-BE" sz="2400" dirty="0" err="1" smtClean="0"/>
              <a:t>learn</a:t>
            </a:r>
            <a:r>
              <a:rPr lang="nl-BE" sz="2400" dirty="0" smtClean="0"/>
              <a:t>?</a:t>
            </a:r>
            <a:endParaRPr lang="nl-BE" sz="2400" dirty="0"/>
          </a:p>
        </p:txBody>
      </p:sp>
      <p:sp>
        <p:nvSpPr>
          <p:cNvPr id="7" name="Tekstvak 6"/>
          <p:cNvSpPr txBox="1"/>
          <p:nvPr/>
        </p:nvSpPr>
        <p:spPr>
          <a:xfrm rot="627458">
            <a:off x="4583685" y="1520565"/>
            <a:ext cx="2742675" cy="830997"/>
          </a:xfrm>
          <a:prstGeom prst="rect">
            <a:avLst/>
          </a:prstGeom>
          <a:noFill/>
        </p:spPr>
        <p:txBody>
          <a:bodyPr wrap="square" rtlCol="0">
            <a:spAutoFit/>
          </a:bodyPr>
          <a:lstStyle/>
          <a:p>
            <a:r>
              <a:rPr lang="nl-BE" sz="2400" dirty="0" err="1" smtClean="0"/>
              <a:t>What</a:t>
            </a:r>
            <a:r>
              <a:rPr lang="nl-BE" sz="2400" dirty="0" smtClean="0"/>
              <a:t> do </a:t>
            </a:r>
            <a:r>
              <a:rPr lang="nl-BE" sz="2400" dirty="0" err="1" smtClean="0"/>
              <a:t>you</a:t>
            </a:r>
            <a:r>
              <a:rPr lang="nl-BE" sz="2400" dirty="0" smtClean="0"/>
              <a:t> hope </a:t>
            </a:r>
            <a:r>
              <a:rPr lang="nl-BE" sz="2400" dirty="0" err="1" smtClean="0"/>
              <a:t>to</a:t>
            </a:r>
            <a:r>
              <a:rPr lang="nl-BE" sz="2400" dirty="0" smtClean="0"/>
              <a:t> </a:t>
            </a:r>
            <a:r>
              <a:rPr lang="nl-BE" sz="2400" dirty="0" err="1" smtClean="0"/>
              <a:t>be</a:t>
            </a:r>
            <a:r>
              <a:rPr lang="nl-BE" sz="2400" dirty="0" smtClean="0"/>
              <a:t> </a:t>
            </a:r>
            <a:r>
              <a:rPr lang="nl-BE" sz="2400" dirty="0" err="1" smtClean="0"/>
              <a:t>answered</a:t>
            </a:r>
            <a:r>
              <a:rPr lang="nl-BE" sz="2400" dirty="0" smtClean="0"/>
              <a:t>?</a:t>
            </a:r>
            <a:endParaRPr lang="nl-BE" sz="2400" dirty="0"/>
          </a:p>
        </p:txBody>
      </p:sp>
    </p:spTree>
    <p:extLst>
      <p:ext uri="{BB962C8B-B14F-4D97-AF65-F5344CB8AC3E}">
        <p14:creationId xmlns:p14="http://schemas.microsoft.com/office/powerpoint/2010/main" val="378879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771800" y="476672"/>
            <a:ext cx="5383510" cy="975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3600" b="1" dirty="0" smtClean="0">
                <a:solidFill>
                  <a:srgbClr val="00B050"/>
                </a:solidFill>
              </a:rPr>
              <a:t>Exploration of </a:t>
            </a:r>
            <a:r>
              <a:rPr lang="nl-BE" sz="3600" b="1" dirty="0" err="1" smtClean="0">
                <a:solidFill>
                  <a:srgbClr val="00B050"/>
                </a:solidFill>
              </a:rPr>
              <a:t>materials</a:t>
            </a:r>
            <a:endParaRPr lang="nl-BE" sz="3600" b="1" dirty="0">
              <a:solidFill>
                <a:srgbClr val="00B050"/>
              </a:solidFill>
            </a:endParaRPr>
          </a:p>
        </p:txBody>
      </p:sp>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27158" t="16201" r="14480" b="10414"/>
          <a:stretch/>
        </p:blipFill>
        <p:spPr>
          <a:xfrm>
            <a:off x="2699792" y="1556792"/>
            <a:ext cx="5227226" cy="4398758"/>
          </a:xfrm>
          <a:prstGeom prst="rect">
            <a:avLst/>
          </a:prstGeom>
        </p:spPr>
      </p:pic>
    </p:spTree>
    <p:extLst>
      <p:ext uri="{BB962C8B-B14F-4D97-AF65-F5344CB8AC3E}">
        <p14:creationId xmlns:p14="http://schemas.microsoft.com/office/powerpoint/2010/main" val="251613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915816" y="365126"/>
            <a:ext cx="583264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3600" b="1" dirty="0" smtClean="0">
                <a:solidFill>
                  <a:srgbClr val="00B050"/>
                </a:solidFill>
              </a:rPr>
              <a:t>Possibilities for play and exploration?</a:t>
            </a:r>
            <a:endParaRPr lang="nl-BE" sz="3600" b="1" dirty="0">
              <a:solidFill>
                <a:srgbClr val="00B050"/>
              </a:solidFill>
            </a:endParaRPr>
          </a:p>
        </p:txBody>
      </p:sp>
      <p:sp>
        <p:nvSpPr>
          <p:cNvPr id="4" name="Tijdelijke aanduiding voor inhoud 3"/>
          <p:cNvSpPr>
            <a:spLocks noGrp="1"/>
          </p:cNvSpPr>
          <p:nvPr>
            <p:ph idx="1"/>
          </p:nvPr>
        </p:nvSpPr>
        <p:spPr>
          <a:xfrm>
            <a:off x="467544" y="2204865"/>
            <a:ext cx="8219256" cy="3528392"/>
          </a:xfrm>
        </p:spPr>
        <p:txBody>
          <a:bodyPr/>
          <a:lstStyle/>
          <a:p>
            <a:pPr>
              <a:buClr>
                <a:schemeClr val="accent6"/>
              </a:buClr>
              <a:buFont typeface="Wingdings" panose="05000000000000000000" pitchFamily="2" charset="2"/>
              <a:buChar char="§"/>
            </a:pPr>
            <a:r>
              <a:rPr lang="nl-BE" dirty="0" err="1" smtClean="0">
                <a:latin typeface="+mj-lt"/>
              </a:rPr>
              <a:t>What</a:t>
            </a:r>
            <a:r>
              <a:rPr lang="nl-BE" dirty="0" smtClean="0">
                <a:latin typeface="+mj-lt"/>
              </a:rPr>
              <a:t> </a:t>
            </a:r>
            <a:r>
              <a:rPr lang="nl-BE" dirty="0" err="1" smtClean="0">
                <a:latin typeface="+mj-lt"/>
              </a:rPr>
              <a:t>did</a:t>
            </a:r>
            <a:r>
              <a:rPr lang="nl-BE" dirty="0" smtClean="0">
                <a:latin typeface="+mj-lt"/>
              </a:rPr>
              <a:t> </a:t>
            </a:r>
            <a:r>
              <a:rPr lang="nl-BE" dirty="0" err="1" smtClean="0">
                <a:latin typeface="+mj-lt"/>
              </a:rPr>
              <a:t>you</a:t>
            </a:r>
            <a:r>
              <a:rPr lang="nl-BE" dirty="0" smtClean="0">
                <a:latin typeface="+mj-lt"/>
              </a:rPr>
              <a:t> do </a:t>
            </a:r>
            <a:r>
              <a:rPr lang="nl-BE" dirty="0" err="1" smtClean="0">
                <a:latin typeface="+mj-lt"/>
              </a:rPr>
              <a:t>with</a:t>
            </a:r>
            <a:r>
              <a:rPr lang="nl-BE" dirty="0" smtClean="0">
                <a:latin typeface="+mj-lt"/>
              </a:rPr>
              <a:t> </a:t>
            </a:r>
            <a:r>
              <a:rPr lang="nl-BE" dirty="0" err="1" smtClean="0">
                <a:latin typeface="+mj-lt"/>
              </a:rPr>
              <a:t>the</a:t>
            </a:r>
            <a:r>
              <a:rPr lang="nl-BE" dirty="0" smtClean="0">
                <a:latin typeface="+mj-lt"/>
              </a:rPr>
              <a:t> </a:t>
            </a:r>
            <a:r>
              <a:rPr lang="nl-BE" dirty="0" err="1" smtClean="0">
                <a:latin typeface="+mj-lt"/>
              </a:rPr>
              <a:t>materials</a:t>
            </a:r>
            <a:r>
              <a:rPr lang="nl-BE" dirty="0" smtClean="0">
                <a:latin typeface="+mj-lt"/>
              </a:rPr>
              <a:t>? </a:t>
            </a:r>
          </a:p>
          <a:p>
            <a:pPr>
              <a:buClr>
                <a:schemeClr val="accent6"/>
              </a:buClr>
              <a:buFont typeface="Wingdings" panose="05000000000000000000" pitchFamily="2" charset="2"/>
              <a:buChar char="§"/>
            </a:pPr>
            <a:endParaRPr lang="nl-BE" dirty="0" smtClean="0">
              <a:latin typeface="+mj-lt"/>
            </a:endParaRPr>
          </a:p>
          <a:p>
            <a:pPr>
              <a:buClr>
                <a:schemeClr val="accent6"/>
              </a:buClr>
              <a:buFont typeface="Wingdings" panose="05000000000000000000" pitchFamily="2" charset="2"/>
              <a:buChar char="§"/>
            </a:pPr>
            <a:r>
              <a:rPr lang="nl-BE" dirty="0" smtClean="0">
                <a:latin typeface="+mj-lt"/>
              </a:rPr>
              <a:t>What questions arose during play? </a:t>
            </a:r>
            <a:endParaRPr lang="nl-BE" dirty="0">
              <a:latin typeface="+mj-lt"/>
            </a:endParaRPr>
          </a:p>
        </p:txBody>
      </p:sp>
    </p:spTree>
    <p:extLst>
      <p:ext uri="{BB962C8B-B14F-4D97-AF65-F5344CB8AC3E}">
        <p14:creationId xmlns:p14="http://schemas.microsoft.com/office/powerpoint/2010/main" val="73709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3203848" y="365126"/>
            <a:ext cx="5311502" cy="16957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3600" b="1" dirty="0" err="1" smtClean="0">
                <a:solidFill>
                  <a:srgbClr val="00B050"/>
                </a:solidFill>
              </a:rPr>
              <a:t>Reflection</a:t>
            </a:r>
            <a:r>
              <a:rPr lang="nl-BE" sz="3600" b="1" dirty="0" smtClean="0">
                <a:solidFill>
                  <a:srgbClr val="00B050"/>
                </a:solidFill>
              </a:rPr>
              <a:t> on </a:t>
            </a:r>
            <a:r>
              <a:rPr lang="nl-BE" sz="3600" b="1" dirty="0" err="1" smtClean="0">
                <a:solidFill>
                  <a:srgbClr val="00B050"/>
                </a:solidFill>
              </a:rPr>
              <a:t>the</a:t>
            </a:r>
            <a:r>
              <a:rPr lang="nl-BE" sz="3600" b="1" dirty="0" smtClean="0">
                <a:solidFill>
                  <a:srgbClr val="00B050"/>
                </a:solidFill>
              </a:rPr>
              <a:t> </a:t>
            </a:r>
            <a:r>
              <a:rPr lang="nl-BE" sz="3600" b="1" dirty="0" err="1" smtClean="0">
                <a:solidFill>
                  <a:srgbClr val="00B050"/>
                </a:solidFill>
              </a:rPr>
              <a:t>use</a:t>
            </a:r>
            <a:r>
              <a:rPr lang="nl-BE" sz="3600" b="1" dirty="0" smtClean="0">
                <a:solidFill>
                  <a:srgbClr val="00B050"/>
                </a:solidFill>
              </a:rPr>
              <a:t> of </a:t>
            </a:r>
            <a:r>
              <a:rPr lang="nl-BE" sz="3600" b="1" dirty="0" err="1" smtClean="0">
                <a:solidFill>
                  <a:srgbClr val="00B050"/>
                </a:solidFill>
              </a:rPr>
              <a:t>everyday</a:t>
            </a:r>
            <a:r>
              <a:rPr lang="nl-BE" sz="3600" b="1" dirty="0" smtClean="0">
                <a:solidFill>
                  <a:srgbClr val="00B050"/>
                </a:solidFill>
              </a:rPr>
              <a:t> </a:t>
            </a:r>
            <a:r>
              <a:rPr lang="nl-BE" sz="3600" b="1" dirty="0" err="1" smtClean="0">
                <a:solidFill>
                  <a:srgbClr val="00B050"/>
                </a:solidFill>
              </a:rPr>
              <a:t>materials</a:t>
            </a:r>
            <a:r>
              <a:rPr lang="nl-BE" sz="3600" b="1" dirty="0" smtClean="0">
                <a:solidFill>
                  <a:srgbClr val="00B050"/>
                </a:solidFill>
              </a:rPr>
              <a:t> in </a:t>
            </a:r>
            <a:r>
              <a:rPr lang="nl-BE" sz="3600" b="1" dirty="0" err="1" smtClean="0">
                <a:solidFill>
                  <a:srgbClr val="00B050"/>
                </a:solidFill>
              </a:rPr>
              <a:t>the</a:t>
            </a:r>
            <a:r>
              <a:rPr lang="nl-BE" sz="3600" b="1" dirty="0" smtClean="0">
                <a:solidFill>
                  <a:srgbClr val="00B050"/>
                </a:solidFill>
              </a:rPr>
              <a:t> classroom</a:t>
            </a:r>
            <a:endParaRPr lang="nl-BE" sz="3600" b="1" dirty="0">
              <a:solidFill>
                <a:srgbClr val="00B050"/>
              </a:solidFill>
            </a:endParaRPr>
          </a:p>
        </p:txBody>
      </p:sp>
      <p:sp>
        <p:nvSpPr>
          <p:cNvPr id="4" name="Tijdelijke aanduiding voor inhoud 3"/>
          <p:cNvSpPr>
            <a:spLocks noGrp="1"/>
          </p:cNvSpPr>
          <p:nvPr>
            <p:ph idx="1"/>
          </p:nvPr>
        </p:nvSpPr>
        <p:spPr/>
        <p:txBody>
          <a:bodyPr>
            <a:normAutofit fontScale="85000" lnSpcReduction="20000"/>
          </a:bodyPr>
          <a:lstStyle/>
          <a:p>
            <a:pPr marL="0" indent="0" algn="ctr">
              <a:buClr>
                <a:schemeClr val="accent6"/>
              </a:buClr>
              <a:buNone/>
            </a:pPr>
            <a:endParaRPr lang="nl-BE" sz="3100" b="1" dirty="0" smtClean="0">
              <a:latin typeface="+mj-lt"/>
            </a:endParaRPr>
          </a:p>
          <a:p>
            <a:pPr marL="0" indent="0" algn="ctr">
              <a:buClr>
                <a:schemeClr val="accent6"/>
              </a:buClr>
              <a:buNone/>
            </a:pPr>
            <a:r>
              <a:rPr lang="nl-BE" sz="3100" b="1" dirty="0" smtClean="0">
                <a:latin typeface="+mj-lt"/>
              </a:rPr>
              <a:t>Locally available video of play and exploration </a:t>
            </a:r>
          </a:p>
          <a:p>
            <a:pPr marL="0" indent="0" algn="ctr">
              <a:buClr>
                <a:schemeClr val="accent6"/>
              </a:buClr>
              <a:buNone/>
            </a:pPr>
            <a:r>
              <a:rPr lang="nl-BE" sz="3100" b="1" dirty="0" smtClean="0">
                <a:latin typeface="+mj-lt"/>
              </a:rPr>
              <a:t> or </a:t>
            </a:r>
          </a:p>
          <a:p>
            <a:pPr marL="0" indent="0" algn="ctr">
              <a:buClr>
                <a:schemeClr val="accent6"/>
              </a:buClr>
              <a:buNone/>
            </a:pPr>
            <a:r>
              <a:rPr lang="nl-BE" sz="3100" b="1" dirty="0" smtClean="0">
                <a:latin typeface="+mj-lt"/>
              </a:rPr>
              <a:t>photographs of everyday provision for play and exploration </a:t>
            </a:r>
          </a:p>
          <a:p>
            <a:pPr marL="0" indent="0">
              <a:buClr>
                <a:schemeClr val="accent6"/>
              </a:buClr>
              <a:buNone/>
            </a:pPr>
            <a:endParaRPr lang="nl-BE" dirty="0" smtClean="0"/>
          </a:p>
          <a:p>
            <a:pPr lvl="0">
              <a:buClr>
                <a:schemeClr val="accent6"/>
              </a:buClr>
              <a:buFont typeface="Wingdings" panose="05000000000000000000" pitchFamily="2" charset="2"/>
              <a:buChar char="§"/>
            </a:pPr>
            <a:r>
              <a:rPr lang="en-US" dirty="0">
                <a:latin typeface="+mj-lt"/>
              </a:rPr>
              <a:t>Note down how </a:t>
            </a:r>
            <a:r>
              <a:rPr lang="en-US" dirty="0" smtClean="0">
                <a:latin typeface="+mj-lt"/>
              </a:rPr>
              <a:t>children </a:t>
            </a:r>
            <a:r>
              <a:rPr lang="en-US" dirty="0">
                <a:latin typeface="+mj-lt"/>
              </a:rPr>
              <a:t>play, what they explore and research.</a:t>
            </a:r>
            <a:endParaRPr lang="nl-BE" dirty="0">
              <a:latin typeface="+mj-lt"/>
            </a:endParaRPr>
          </a:p>
          <a:p>
            <a:pPr lvl="0">
              <a:buClr>
                <a:schemeClr val="accent6"/>
              </a:buClr>
              <a:buFont typeface="Wingdings" panose="05000000000000000000" pitchFamily="2" charset="2"/>
              <a:buChar char="§"/>
            </a:pPr>
            <a:r>
              <a:rPr lang="en-US" dirty="0">
                <a:latin typeface="+mj-lt"/>
              </a:rPr>
              <a:t>Note down questions children ask or might ask themselves while exploring the materials.</a:t>
            </a:r>
            <a:endParaRPr lang="nl-BE" dirty="0">
              <a:latin typeface="+mj-lt"/>
            </a:endParaRPr>
          </a:p>
          <a:p>
            <a:pPr marL="0" indent="0">
              <a:buClr>
                <a:schemeClr val="accent6"/>
              </a:buClr>
              <a:buNone/>
            </a:pPr>
            <a:endParaRPr lang="nl-BE" dirty="0"/>
          </a:p>
        </p:txBody>
      </p:sp>
    </p:spTree>
    <p:extLst>
      <p:ext uri="{BB962C8B-B14F-4D97-AF65-F5344CB8AC3E}">
        <p14:creationId xmlns:p14="http://schemas.microsoft.com/office/powerpoint/2010/main" val="293983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6192688" cy="1282154"/>
          </a:xfrm>
        </p:spPr>
        <p:txBody>
          <a:bodyPr>
            <a:normAutofit/>
          </a:bodyPr>
          <a:lstStyle/>
          <a:p>
            <a:r>
              <a:rPr lang="nl-BE" sz="3600" b="1" dirty="0">
                <a:solidFill>
                  <a:srgbClr val="00B050"/>
                </a:solidFill>
              </a:rPr>
              <a:t>Possibilities </a:t>
            </a:r>
            <a:r>
              <a:rPr lang="nl-BE" sz="3600" b="1" dirty="0" smtClean="0">
                <a:solidFill>
                  <a:srgbClr val="00B050"/>
                </a:solidFill>
              </a:rPr>
              <a:t>for science learning</a:t>
            </a:r>
            <a:endParaRPr lang="nl-BE" sz="2700" dirty="0">
              <a:solidFill>
                <a:srgbClr val="00B050"/>
              </a:solidFill>
            </a:endParaRPr>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7135" b="8636"/>
          <a:stretch/>
        </p:blipFill>
        <p:spPr>
          <a:xfrm>
            <a:off x="6618429" y="3501008"/>
            <a:ext cx="2555908" cy="2088232"/>
          </a:xfrm>
          <a:prstGeom prst="rect">
            <a:avLst/>
          </a:prstGeom>
        </p:spPr>
      </p:pic>
      <p:sp>
        <p:nvSpPr>
          <p:cNvPr id="3" name="Tijdelijke aanduiding voor inhoud 2"/>
          <p:cNvSpPr>
            <a:spLocks noGrp="1"/>
          </p:cNvSpPr>
          <p:nvPr>
            <p:ph idx="1"/>
          </p:nvPr>
        </p:nvSpPr>
        <p:spPr>
          <a:xfrm>
            <a:off x="467544" y="1844824"/>
            <a:ext cx="6751662" cy="4392488"/>
          </a:xfrm>
        </p:spPr>
        <p:txBody>
          <a:bodyPr>
            <a:normAutofit fontScale="70000" lnSpcReduction="20000"/>
          </a:bodyPr>
          <a:lstStyle/>
          <a:p>
            <a:pPr marL="0" indent="0">
              <a:buClr>
                <a:schemeClr val="accent6"/>
              </a:buClr>
              <a:buNone/>
            </a:pPr>
            <a:r>
              <a:rPr lang="nl-BE" b="1" dirty="0" smtClean="0">
                <a:latin typeface="+mj-lt"/>
              </a:rPr>
              <a:t>As an individual</a:t>
            </a:r>
          </a:p>
          <a:p>
            <a:pPr>
              <a:buClr>
                <a:schemeClr val="accent6"/>
              </a:buClr>
            </a:pPr>
            <a:r>
              <a:rPr lang="nl-BE" dirty="0" smtClean="0">
                <a:latin typeface="+mj-lt"/>
              </a:rPr>
              <a:t>List key science related learning activities or use of vocabulary – each on a separate post it</a:t>
            </a:r>
          </a:p>
          <a:p>
            <a:pPr marL="0" indent="0">
              <a:buClr>
                <a:schemeClr val="accent6"/>
              </a:buClr>
              <a:buNone/>
            </a:pPr>
            <a:r>
              <a:rPr lang="nl-BE" b="1" dirty="0" smtClean="0">
                <a:latin typeface="+mj-lt"/>
              </a:rPr>
              <a:t>Discussion (small groups)</a:t>
            </a:r>
          </a:p>
          <a:p>
            <a:pPr>
              <a:buClr>
                <a:schemeClr val="accent6"/>
              </a:buClr>
            </a:pPr>
            <a:r>
              <a:rPr lang="en-US" sz="3100" dirty="0">
                <a:latin typeface="+mj-lt"/>
              </a:rPr>
              <a:t>Group activities and vocabulary used on the A3 sheet of </a:t>
            </a:r>
            <a:r>
              <a:rPr lang="en-US" sz="3100" dirty="0" smtClean="0">
                <a:latin typeface="+mj-lt"/>
              </a:rPr>
              <a:t>paper</a:t>
            </a:r>
            <a:endParaRPr lang="en-US" sz="3100" dirty="0">
              <a:latin typeface="+mj-lt"/>
            </a:endParaRPr>
          </a:p>
          <a:p>
            <a:pPr>
              <a:buClr>
                <a:schemeClr val="accent6"/>
              </a:buClr>
            </a:pPr>
            <a:r>
              <a:rPr lang="en-US" sz="3100" dirty="0">
                <a:latin typeface="+mj-lt"/>
              </a:rPr>
              <a:t>Consider the role of the teacher </a:t>
            </a:r>
            <a:br>
              <a:rPr lang="en-US" sz="3100" dirty="0">
                <a:latin typeface="+mj-lt"/>
              </a:rPr>
            </a:br>
            <a:r>
              <a:rPr lang="en-US" sz="3100" dirty="0">
                <a:latin typeface="+mj-lt"/>
              </a:rPr>
              <a:t>(linked to the synergies)</a:t>
            </a:r>
          </a:p>
          <a:p>
            <a:pPr marL="365125" lvl="1" indent="0">
              <a:spcBef>
                <a:spcPts val="600"/>
              </a:spcBef>
              <a:spcAft>
                <a:spcPts val="600"/>
              </a:spcAft>
              <a:buClr>
                <a:schemeClr val="accent6"/>
              </a:buClr>
              <a:buNone/>
            </a:pPr>
            <a:r>
              <a:rPr lang="en-US" i="1" dirty="0" smtClean="0">
                <a:latin typeface="+mj-lt"/>
              </a:rPr>
              <a:t>Can you see </a:t>
            </a:r>
            <a:r>
              <a:rPr lang="en-US" i="1" dirty="0">
                <a:latin typeface="+mj-lt"/>
              </a:rPr>
              <a:t>how this </a:t>
            </a:r>
            <a:r>
              <a:rPr lang="en-US" i="1" dirty="0" smtClean="0">
                <a:latin typeface="+mj-lt"/>
              </a:rPr>
              <a:t>science activity </a:t>
            </a:r>
            <a:r>
              <a:rPr lang="en-US" i="1" dirty="0">
                <a:latin typeface="+mj-lt"/>
              </a:rPr>
              <a:t>is </a:t>
            </a:r>
            <a:r>
              <a:rPr lang="en-US" i="1" dirty="0" smtClean="0">
                <a:latin typeface="+mj-lt"/>
              </a:rPr>
              <a:t>approached</a:t>
            </a:r>
            <a:br>
              <a:rPr lang="en-US" i="1" dirty="0" smtClean="0">
                <a:latin typeface="+mj-lt"/>
              </a:rPr>
            </a:br>
            <a:r>
              <a:rPr lang="en-US" i="1" dirty="0" smtClean="0">
                <a:latin typeface="+mj-lt"/>
              </a:rPr>
              <a:t>in </a:t>
            </a:r>
            <a:r>
              <a:rPr lang="en-US" i="1" dirty="0">
                <a:latin typeface="+mj-lt"/>
              </a:rPr>
              <a:t>a creative way? </a:t>
            </a:r>
            <a:endParaRPr lang="en-US" i="1" dirty="0" smtClean="0">
              <a:latin typeface="+mj-lt"/>
            </a:endParaRPr>
          </a:p>
          <a:p>
            <a:pPr marL="365125" lvl="1" indent="0">
              <a:spcBef>
                <a:spcPts val="600"/>
              </a:spcBef>
              <a:spcAft>
                <a:spcPts val="600"/>
              </a:spcAft>
              <a:buClr>
                <a:schemeClr val="accent6"/>
              </a:buClr>
              <a:buNone/>
            </a:pPr>
            <a:r>
              <a:rPr lang="en-US" i="1" dirty="0" smtClean="0">
                <a:latin typeface="+mj-lt"/>
              </a:rPr>
              <a:t>Which </a:t>
            </a:r>
            <a:r>
              <a:rPr lang="en-US" b="1" i="1" dirty="0" smtClean="0">
                <a:latin typeface="+mj-lt"/>
              </a:rPr>
              <a:t>synergies</a:t>
            </a:r>
            <a:r>
              <a:rPr lang="en-US" i="1" dirty="0" smtClean="0">
                <a:latin typeface="+mj-lt"/>
              </a:rPr>
              <a:t> </a:t>
            </a:r>
            <a:r>
              <a:rPr lang="en-US" i="1" dirty="0">
                <a:latin typeface="+mj-lt"/>
              </a:rPr>
              <a:t>are used to </a:t>
            </a:r>
            <a:r>
              <a:rPr lang="en-GB" i="1" dirty="0" smtClean="0">
                <a:latin typeface="+mj-lt"/>
              </a:rPr>
              <a:t>foster scientific </a:t>
            </a:r>
            <a:br>
              <a:rPr lang="en-GB" i="1" dirty="0" smtClean="0">
                <a:latin typeface="+mj-lt"/>
              </a:rPr>
            </a:br>
            <a:r>
              <a:rPr lang="en-GB" i="1" dirty="0" smtClean="0">
                <a:latin typeface="+mj-lt"/>
              </a:rPr>
              <a:t>inquiry skills and concepts?</a:t>
            </a:r>
            <a:endParaRPr lang="nl-BE" i="1" dirty="0" smtClean="0">
              <a:latin typeface="+mj-lt"/>
            </a:endParaRPr>
          </a:p>
          <a:p>
            <a:pPr>
              <a:buClr>
                <a:schemeClr val="accent6"/>
              </a:buClr>
              <a:buFont typeface="Wingdings" panose="05000000000000000000" pitchFamily="2" charset="2"/>
              <a:buChar char="§"/>
            </a:pPr>
            <a:endParaRPr lang="nl-BE" sz="1700" dirty="0" smtClean="0">
              <a:latin typeface="+mj-lt"/>
            </a:endParaRPr>
          </a:p>
          <a:p>
            <a:pPr marL="0" indent="0">
              <a:buClr>
                <a:schemeClr val="accent6"/>
              </a:buClr>
              <a:buNone/>
            </a:pPr>
            <a:r>
              <a:rPr lang="nl-BE" b="1" dirty="0" smtClean="0">
                <a:latin typeface="+mj-lt"/>
              </a:rPr>
              <a:t>Whole group discussion</a:t>
            </a:r>
            <a:endParaRPr lang="nl-BE" b="1" dirty="0">
              <a:latin typeface="+mj-lt"/>
            </a:endParaRPr>
          </a:p>
        </p:txBody>
      </p:sp>
    </p:spTree>
    <p:extLst>
      <p:ext uri="{BB962C8B-B14F-4D97-AF65-F5344CB8AC3E}">
        <p14:creationId xmlns:p14="http://schemas.microsoft.com/office/powerpoint/2010/main" val="206791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00B050"/>
                </a:solidFill>
              </a:rPr>
              <a:t>Synergies between </a:t>
            </a:r>
            <a:r>
              <a:rPr lang="en-US" sz="2800" b="1" dirty="0" smtClean="0">
                <a:solidFill>
                  <a:srgbClr val="00B050"/>
                </a:solidFill>
              </a:rPr>
              <a:t>inquiry-based and </a:t>
            </a:r>
            <a:r>
              <a:rPr lang="en-US" sz="2800" b="1" dirty="0">
                <a:solidFill>
                  <a:srgbClr val="00B050"/>
                </a:solidFill>
              </a:rPr>
              <a:t>creative </a:t>
            </a:r>
            <a:r>
              <a:rPr lang="en-US" sz="2800" b="1" dirty="0" smtClean="0">
                <a:solidFill>
                  <a:srgbClr val="00B050"/>
                </a:solidFill>
              </a:rPr>
              <a:t>approaches</a:t>
            </a:r>
            <a:r>
              <a:rPr lang="en-US" sz="3200" b="1" dirty="0" smtClean="0">
                <a:solidFill>
                  <a:srgbClr val="00B050"/>
                </a:solidFill>
              </a:rPr>
              <a:t/>
            </a:r>
            <a:br>
              <a:rPr lang="en-US" sz="3200" b="1" dirty="0" smtClean="0">
                <a:solidFill>
                  <a:srgbClr val="00B050"/>
                </a:solidFill>
              </a:rPr>
            </a:br>
            <a:r>
              <a:rPr lang="en-US" sz="1200" dirty="0"/>
              <a:t>From the Conceptual Framework adopted by the CEYS Project (Creative Little Scientists, 2012)</a:t>
            </a:r>
            <a:br>
              <a:rPr lang="en-US" sz="1200" dirty="0"/>
            </a:br>
            <a:endParaRPr lang="en-US" sz="12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b="1" dirty="0">
                <a:latin typeface="+mj-lt"/>
              </a:rPr>
              <a:t>Play and exploration</a:t>
            </a:r>
          </a:p>
          <a:p>
            <a:r>
              <a:rPr lang="nl-BE" sz="2800" dirty="0">
                <a:latin typeface="+mj-lt"/>
              </a:rPr>
              <a:t>Motivation and affect</a:t>
            </a:r>
          </a:p>
          <a:p>
            <a:r>
              <a:rPr lang="nl-BE" sz="2800" dirty="0">
                <a:latin typeface="+mj-lt"/>
              </a:rPr>
              <a:t>Dialogue and collaboration</a:t>
            </a:r>
          </a:p>
          <a:p>
            <a:r>
              <a:rPr lang="nl-BE" sz="2800" dirty="0">
                <a:latin typeface="+mj-lt"/>
              </a:rPr>
              <a:t>Problem solving and agency</a:t>
            </a:r>
          </a:p>
          <a:p>
            <a:r>
              <a:rPr lang="nl-BE" sz="2800" dirty="0">
                <a:latin typeface="+mj-lt"/>
              </a:rPr>
              <a:t>Questioning and curiosity</a:t>
            </a:r>
          </a:p>
          <a:p>
            <a:r>
              <a:rPr lang="nl-BE" sz="2800" dirty="0">
                <a:latin typeface="+mj-lt"/>
              </a:rPr>
              <a:t>Reflection and reasoning</a:t>
            </a:r>
          </a:p>
          <a:p>
            <a:r>
              <a:rPr lang="nl-BE" sz="2800" dirty="0">
                <a:latin typeface="+mj-lt"/>
              </a:rPr>
              <a:t>Teacher scaffolding and involvement</a:t>
            </a:r>
          </a:p>
          <a:p>
            <a:r>
              <a:rPr lang="nl-BE" sz="2800" dirty="0">
                <a:latin typeface="+mj-lt"/>
              </a:rPr>
              <a:t>Assessment for learning</a:t>
            </a:r>
          </a:p>
          <a:p>
            <a:endParaRPr lang="en-US" dirty="0"/>
          </a:p>
        </p:txBody>
      </p:sp>
    </p:spTree>
    <p:extLst>
      <p:ext uri="{BB962C8B-B14F-4D97-AF65-F5344CB8AC3E}">
        <p14:creationId xmlns:p14="http://schemas.microsoft.com/office/powerpoint/2010/main" val="476731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solidFill>
                  <a:srgbClr val="00B050"/>
                </a:solidFill>
              </a:rPr>
              <a:t>Role of the teacher</a:t>
            </a:r>
            <a:endParaRPr lang="nl-BE" sz="3600"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r>
              <a:rPr lang="en-US" dirty="0">
                <a:latin typeface="+mj-lt"/>
              </a:rPr>
              <a:t>How can you foster play, exploration and therefore creativity and inquiry in science and extend the learning of children in this example</a:t>
            </a:r>
            <a:r>
              <a:rPr lang="en-US" dirty="0" smtClean="0">
                <a:latin typeface="+mj-lt"/>
              </a:rPr>
              <a:t>?</a:t>
            </a:r>
          </a:p>
          <a:p>
            <a:pPr marL="0" indent="0">
              <a:buNone/>
            </a:pPr>
            <a:endParaRPr lang="en-US" sz="1200" dirty="0" smtClean="0">
              <a:latin typeface="+mj-lt"/>
            </a:endParaRPr>
          </a:p>
          <a:p>
            <a:pPr>
              <a:buClr>
                <a:schemeClr val="accent6"/>
              </a:buClr>
              <a:buFont typeface="Wingdings" panose="05000000000000000000" pitchFamily="2" charset="2"/>
              <a:buChar char="Ø"/>
            </a:pPr>
            <a:r>
              <a:rPr lang="en-US" dirty="0" smtClean="0">
                <a:latin typeface="+mj-lt"/>
              </a:rPr>
              <a:t>Children’s questions (explicit or implicit): how would you act on them to foster creativity?</a:t>
            </a:r>
          </a:p>
          <a:p>
            <a:pPr>
              <a:buClr>
                <a:schemeClr val="accent6"/>
              </a:buClr>
              <a:buFont typeface="Wingdings" panose="05000000000000000000" pitchFamily="2" charset="2"/>
              <a:buChar char="Ø"/>
            </a:pPr>
            <a:r>
              <a:rPr lang="en-US" dirty="0">
                <a:latin typeface="+mj-lt"/>
              </a:rPr>
              <a:t> </a:t>
            </a:r>
            <a:r>
              <a:rPr lang="en-US" dirty="0" smtClean="0">
                <a:latin typeface="+mj-lt"/>
              </a:rPr>
              <a:t>Use the list of key scientific vocabulary and science related learning experiences.</a:t>
            </a:r>
            <a:endParaRPr lang="nl-BE" dirty="0">
              <a:latin typeface="+mj-lt"/>
            </a:endParaRPr>
          </a:p>
          <a:p>
            <a:endParaRPr lang="nl-BE" dirty="0"/>
          </a:p>
        </p:txBody>
      </p:sp>
    </p:spTree>
    <p:extLst>
      <p:ext uri="{BB962C8B-B14F-4D97-AF65-F5344CB8AC3E}">
        <p14:creationId xmlns:p14="http://schemas.microsoft.com/office/powerpoint/2010/main" val="368585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rPr>
              <a:t>Take Home Messages</a:t>
            </a:r>
            <a:endParaRPr lang="nl-BE" dirty="0">
              <a:solidFill>
                <a:srgbClr val="00B050"/>
              </a:solidFill>
            </a:endParaRPr>
          </a:p>
        </p:txBody>
      </p:sp>
      <p:sp>
        <p:nvSpPr>
          <p:cNvPr id="3" name="Tijdelijke aanduiding voor inhoud 2"/>
          <p:cNvSpPr>
            <a:spLocks noGrp="1"/>
          </p:cNvSpPr>
          <p:nvPr>
            <p:ph idx="1"/>
          </p:nvPr>
        </p:nvSpPr>
        <p:spPr/>
        <p:txBody>
          <a:bodyPr/>
          <a:lstStyle/>
          <a:p>
            <a:pPr>
              <a:buClr>
                <a:schemeClr val="accent6"/>
              </a:buClr>
              <a:buFont typeface="Wingdings" panose="05000000000000000000" pitchFamily="2" charset="2"/>
              <a:buChar char="§"/>
            </a:pPr>
            <a:r>
              <a:rPr lang="nl-BE" dirty="0" err="1" smtClean="0">
                <a:latin typeface="+mj-lt"/>
              </a:rPr>
              <a:t>Importance</a:t>
            </a:r>
            <a:r>
              <a:rPr lang="nl-BE" dirty="0" smtClean="0">
                <a:latin typeface="+mj-lt"/>
              </a:rPr>
              <a:t> of a </a:t>
            </a:r>
            <a:r>
              <a:rPr lang="en-US" b="1" dirty="0">
                <a:latin typeface="+mj-lt"/>
              </a:rPr>
              <a:t>rich physical </a:t>
            </a:r>
            <a:r>
              <a:rPr lang="en-US" b="1" dirty="0" smtClean="0">
                <a:latin typeface="+mj-lt"/>
              </a:rPr>
              <a:t>environment</a:t>
            </a:r>
          </a:p>
          <a:p>
            <a:pPr>
              <a:buClr>
                <a:schemeClr val="accent6"/>
              </a:buClr>
              <a:buFont typeface="Wingdings" panose="05000000000000000000" pitchFamily="2" charset="2"/>
              <a:buChar char="§"/>
            </a:pPr>
            <a:r>
              <a:rPr lang="en-US" dirty="0" smtClean="0">
                <a:latin typeface="+mj-lt"/>
              </a:rPr>
              <a:t>Importance of </a:t>
            </a:r>
            <a:r>
              <a:rPr lang="en-US" dirty="0">
                <a:latin typeface="+mj-lt"/>
              </a:rPr>
              <a:t>the </a:t>
            </a:r>
            <a:r>
              <a:rPr lang="en-US" b="1" dirty="0">
                <a:latin typeface="+mj-lt"/>
              </a:rPr>
              <a:t>time and space</a:t>
            </a:r>
            <a:r>
              <a:rPr lang="en-US" dirty="0">
                <a:latin typeface="+mj-lt"/>
              </a:rPr>
              <a:t> </a:t>
            </a:r>
            <a:r>
              <a:rPr lang="en-US" dirty="0" smtClean="0">
                <a:latin typeface="+mj-lt"/>
              </a:rPr>
              <a:t>for children to explore</a:t>
            </a:r>
          </a:p>
          <a:p>
            <a:pPr>
              <a:buClr>
                <a:schemeClr val="accent6"/>
              </a:buClr>
              <a:buFont typeface="Wingdings" panose="05000000000000000000" pitchFamily="2" charset="2"/>
              <a:buChar char="§"/>
            </a:pPr>
            <a:r>
              <a:rPr lang="en-US" dirty="0">
                <a:latin typeface="+mj-lt"/>
              </a:rPr>
              <a:t>I</a:t>
            </a:r>
            <a:r>
              <a:rPr lang="en-US" dirty="0" smtClean="0">
                <a:latin typeface="+mj-lt"/>
              </a:rPr>
              <a:t>mportance </a:t>
            </a:r>
            <a:r>
              <a:rPr lang="en-US" dirty="0">
                <a:latin typeface="+mj-lt"/>
              </a:rPr>
              <a:t>of making links with children’s </a:t>
            </a:r>
            <a:r>
              <a:rPr lang="en-US" b="1" dirty="0">
                <a:latin typeface="+mj-lt"/>
              </a:rPr>
              <a:t>everyday lives</a:t>
            </a:r>
            <a:r>
              <a:rPr lang="en-US" dirty="0">
                <a:latin typeface="+mj-lt"/>
              </a:rPr>
              <a:t> to engage interest and foster </a:t>
            </a:r>
            <a:r>
              <a:rPr lang="en-US" dirty="0" smtClean="0">
                <a:latin typeface="+mj-lt"/>
              </a:rPr>
              <a:t>curiosity</a:t>
            </a:r>
          </a:p>
          <a:p>
            <a:endParaRPr lang="nl-BE" dirty="0"/>
          </a:p>
          <a:p>
            <a:endParaRPr lang="nl-BE" dirty="0"/>
          </a:p>
        </p:txBody>
      </p:sp>
    </p:spTree>
    <p:extLst>
      <p:ext uri="{BB962C8B-B14F-4D97-AF65-F5344CB8AC3E}">
        <p14:creationId xmlns:p14="http://schemas.microsoft.com/office/powerpoint/2010/main" val="268611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BE" sz="3600" b="1" dirty="0" err="1" smtClean="0">
                <a:solidFill>
                  <a:srgbClr val="00B050"/>
                </a:solidFill>
              </a:rPr>
              <a:t>Discussion</a:t>
            </a:r>
            <a:r>
              <a:rPr lang="nl-BE" sz="3600" b="1" dirty="0" smtClean="0">
                <a:solidFill>
                  <a:srgbClr val="00B050"/>
                </a:solidFill>
              </a:rPr>
              <a:t> </a:t>
            </a:r>
            <a:r>
              <a:rPr lang="nl-BE" sz="3600" b="1" dirty="0" err="1" smtClean="0">
                <a:solidFill>
                  <a:srgbClr val="00B050"/>
                </a:solidFill>
              </a:rPr>
              <a:t>and</a:t>
            </a:r>
            <a:r>
              <a:rPr lang="nl-BE" sz="3600" b="1" dirty="0" smtClean="0">
                <a:solidFill>
                  <a:srgbClr val="00B050"/>
                </a:solidFill>
              </a:rPr>
              <a:t> </a:t>
            </a:r>
            <a:r>
              <a:rPr lang="nl-BE" sz="3600" b="1" dirty="0" err="1" smtClean="0">
                <a:solidFill>
                  <a:srgbClr val="00B050"/>
                </a:solidFill>
              </a:rPr>
              <a:t>reflection</a:t>
            </a:r>
            <a:r>
              <a:rPr lang="nl-BE" sz="3600" b="1" dirty="0" smtClean="0">
                <a:solidFill>
                  <a:srgbClr val="00B050"/>
                </a:solidFill>
              </a:rPr>
              <a:t> on classroom </a:t>
            </a:r>
            <a:r>
              <a:rPr lang="nl-BE" sz="3600" b="1" dirty="0" err="1" smtClean="0">
                <a:solidFill>
                  <a:srgbClr val="00B050"/>
                </a:solidFill>
              </a:rPr>
              <a:t>examples</a:t>
            </a:r>
            <a:endParaRPr lang="nl-BE" sz="3600" b="1" dirty="0">
              <a:solidFill>
                <a:srgbClr val="00B050"/>
              </a:solidFill>
            </a:endParaRPr>
          </a:p>
        </p:txBody>
      </p:sp>
      <p:sp>
        <p:nvSpPr>
          <p:cNvPr id="7" name="Tijdelijke aanduiding voor inhoud 6"/>
          <p:cNvSpPr>
            <a:spLocks noGrp="1"/>
          </p:cNvSpPr>
          <p:nvPr>
            <p:ph idx="4294967295"/>
          </p:nvPr>
        </p:nvSpPr>
        <p:spPr>
          <a:xfrm>
            <a:off x="0" y="1844675"/>
            <a:ext cx="8218488" cy="4032250"/>
          </a:xfrm>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33" y="5989668"/>
            <a:ext cx="1314467" cy="868332"/>
          </a:xfrm>
          <a:prstGeom prst="rect">
            <a:avLst/>
          </a:prstGeom>
          <a:noFill/>
          <a:ln>
            <a:noFill/>
          </a:ln>
        </p:spPr>
      </p:pic>
      <p:pic>
        <p:nvPicPr>
          <p:cNvPr id="3" name="Afbeelding 2"/>
          <p:cNvPicPr>
            <a:picLocks noChangeAspect="1"/>
          </p:cNvPicPr>
          <p:nvPr/>
        </p:nvPicPr>
        <p:blipFill rotWithShape="1">
          <a:blip r:embed="rId4"/>
          <a:srcRect l="34897" t="26779" r="35795" b="5357"/>
          <a:stretch/>
        </p:blipFill>
        <p:spPr>
          <a:xfrm>
            <a:off x="251520" y="1772816"/>
            <a:ext cx="2870792" cy="3737430"/>
          </a:xfrm>
          <a:prstGeom prst="rect">
            <a:avLst/>
          </a:prstGeom>
        </p:spPr>
      </p:pic>
      <p:pic>
        <p:nvPicPr>
          <p:cNvPr id="5" name="Afbeelding 4"/>
          <p:cNvPicPr>
            <a:picLocks noChangeAspect="1"/>
          </p:cNvPicPr>
          <p:nvPr/>
        </p:nvPicPr>
        <p:blipFill rotWithShape="1">
          <a:blip r:embed="rId5"/>
          <a:srcRect l="57785" t="52083" r="17456" b="16406"/>
          <a:stretch/>
        </p:blipFill>
        <p:spPr>
          <a:xfrm>
            <a:off x="5436096" y="2132856"/>
            <a:ext cx="3221501" cy="2305050"/>
          </a:xfrm>
          <a:prstGeom prst="rect">
            <a:avLst/>
          </a:prstGeom>
        </p:spPr>
      </p:pic>
      <p:pic>
        <p:nvPicPr>
          <p:cNvPr id="11" name="Afbeelding 10"/>
          <p:cNvPicPr>
            <a:picLocks noChangeAspect="1"/>
          </p:cNvPicPr>
          <p:nvPr/>
        </p:nvPicPr>
        <p:blipFill rotWithShape="1">
          <a:blip r:embed="rId6"/>
          <a:srcRect l="42825" t="29687" r="43558" b="32031"/>
          <a:stretch/>
        </p:blipFill>
        <p:spPr>
          <a:xfrm>
            <a:off x="3275856" y="1700808"/>
            <a:ext cx="1944216" cy="3073116"/>
          </a:xfrm>
          <a:prstGeom prst="rect">
            <a:avLst/>
          </a:prstGeom>
        </p:spPr>
      </p:pic>
      <p:sp>
        <p:nvSpPr>
          <p:cNvPr id="2" name="TextBox 1"/>
          <p:cNvSpPr txBox="1"/>
          <p:nvPr/>
        </p:nvSpPr>
        <p:spPr>
          <a:xfrm>
            <a:off x="6444208" y="4581128"/>
            <a:ext cx="1296144" cy="369332"/>
          </a:xfrm>
          <a:prstGeom prst="rect">
            <a:avLst/>
          </a:prstGeom>
          <a:noFill/>
        </p:spPr>
        <p:txBody>
          <a:bodyPr wrap="square" rtlCol="0">
            <a:spAutoFit/>
          </a:bodyPr>
          <a:lstStyle/>
          <a:p>
            <a:pPr algn="ctr"/>
            <a:r>
              <a:rPr lang="en-US" dirty="0" smtClean="0">
                <a:latin typeface="+mj-lt"/>
              </a:rPr>
              <a:t>The Tip</a:t>
            </a:r>
            <a:r>
              <a:rPr lang="en-US" dirty="0" smtClean="0"/>
              <a:t>i </a:t>
            </a:r>
            <a:endParaRPr lang="en-GB" dirty="0"/>
          </a:p>
        </p:txBody>
      </p:sp>
      <p:sp>
        <p:nvSpPr>
          <p:cNvPr id="8" name="TextBox 7"/>
          <p:cNvSpPr txBox="1"/>
          <p:nvPr/>
        </p:nvSpPr>
        <p:spPr>
          <a:xfrm>
            <a:off x="3275856" y="4869160"/>
            <a:ext cx="2016224" cy="369332"/>
          </a:xfrm>
          <a:prstGeom prst="rect">
            <a:avLst/>
          </a:prstGeom>
          <a:noFill/>
        </p:spPr>
        <p:txBody>
          <a:bodyPr wrap="square" rtlCol="0">
            <a:spAutoFit/>
          </a:bodyPr>
          <a:lstStyle/>
          <a:p>
            <a:pPr algn="ctr"/>
            <a:r>
              <a:rPr lang="en-US" dirty="0" smtClean="0">
                <a:latin typeface="+mj-lt"/>
              </a:rPr>
              <a:t>Measuring Robots</a:t>
            </a:r>
            <a:endParaRPr lang="en-US" dirty="0">
              <a:latin typeface="+mj-lt"/>
            </a:endParaRPr>
          </a:p>
        </p:txBody>
      </p:sp>
      <p:sp>
        <p:nvSpPr>
          <p:cNvPr id="10" name="TextBox 9"/>
          <p:cNvSpPr txBox="1"/>
          <p:nvPr/>
        </p:nvSpPr>
        <p:spPr>
          <a:xfrm>
            <a:off x="1043608" y="5589240"/>
            <a:ext cx="1224136" cy="369332"/>
          </a:xfrm>
          <a:prstGeom prst="rect">
            <a:avLst/>
          </a:prstGeom>
          <a:noFill/>
        </p:spPr>
        <p:txBody>
          <a:bodyPr wrap="square" rtlCol="0">
            <a:spAutoFit/>
          </a:bodyPr>
          <a:lstStyle/>
          <a:p>
            <a:pPr algn="ctr"/>
            <a:r>
              <a:rPr lang="en-US" dirty="0">
                <a:latin typeface="+mj-lt"/>
              </a:rPr>
              <a:t>Fruit</a:t>
            </a:r>
          </a:p>
        </p:txBody>
      </p:sp>
    </p:spTree>
    <p:extLst>
      <p:ext uri="{BB962C8B-B14F-4D97-AF65-F5344CB8AC3E}">
        <p14:creationId xmlns:p14="http://schemas.microsoft.com/office/powerpoint/2010/main" val="1850162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BE" sz="3600" b="1" dirty="0" err="1" smtClean="0">
                <a:solidFill>
                  <a:srgbClr val="00B050"/>
                </a:solidFill>
              </a:rPr>
              <a:t>Discussion</a:t>
            </a:r>
            <a:r>
              <a:rPr lang="nl-BE" sz="3600" b="1" dirty="0" smtClean="0">
                <a:solidFill>
                  <a:srgbClr val="00B050"/>
                </a:solidFill>
              </a:rPr>
              <a:t> </a:t>
            </a:r>
            <a:r>
              <a:rPr lang="nl-BE" sz="3600" b="1" dirty="0" err="1" smtClean="0">
                <a:solidFill>
                  <a:srgbClr val="00B050"/>
                </a:solidFill>
              </a:rPr>
              <a:t>and</a:t>
            </a:r>
            <a:r>
              <a:rPr lang="nl-BE" sz="3600" b="1" dirty="0" smtClean="0">
                <a:solidFill>
                  <a:srgbClr val="00B050"/>
                </a:solidFill>
              </a:rPr>
              <a:t> </a:t>
            </a:r>
            <a:r>
              <a:rPr lang="nl-BE" sz="3600" b="1" dirty="0" err="1" smtClean="0">
                <a:solidFill>
                  <a:srgbClr val="00B050"/>
                </a:solidFill>
              </a:rPr>
              <a:t>reflection</a:t>
            </a:r>
            <a:r>
              <a:rPr lang="nl-BE" sz="3600" b="1" dirty="0" smtClean="0">
                <a:solidFill>
                  <a:srgbClr val="00B050"/>
                </a:solidFill>
              </a:rPr>
              <a:t> on classroom </a:t>
            </a:r>
            <a:r>
              <a:rPr lang="nl-BE" sz="3600" b="1" dirty="0" err="1" smtClean="0">
                <a:solidFill>
                  <a:srgbClr val="00B050"/>
                </a:solidFill>
              </a:rPr>
              <a:t>examples</a:t>
            </a:r>
            <a:endParaRPr lang="nl-BE" sz="3600" b="1" dirty="0">
              <a:solidFill>
                <a:srgbClr val="00B050"/>
              </a:solidFill>
            </a:endParaRPr>
          </a:p>
        </p:txBody>
      </p:sp>
      <p:sp>
        <p:nvSpPr>
          <p:cNvPr id="7" name="Tijdelijke aanduiding voor inhoud 6"/>
          <p:cNvSpPr>
            <a:spLocks noGrp="1"/>
          </p:cNvSpPr>
          <p:nvPr>
            <p:ph idx="1"/>
          </p:nvPr>
        </p:nvSpPr>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33" y="5989668"/>
            <a:ext cx="1314467" cy="868332"/>
          </a:xfrm>
          <a:prstGeom prst="rect">
            <a:avLst/>
          </a:prstGeom>
          <a:noFill/>
          <a:ln>
            <a:noFill/>
          </a:ln>
        </p:spPr>
      </p:pic>
      <p:sp>
        <p:nvSpPr>
          <p:cNvPr id="5" name="Tijdelijke aanduiding voor inhoud 2"/>
          <p:cNvSpPr txBox="1">
            <a:spLocks/>
          </p:cNvSpPr>
          <p:nvPr/>
        </p:nvSpPr>
        <p:spPr>
          <a:xfrm>
            <a:off x="628650" y="1825625"/>
            <a:ext cx="7886700" cy="4672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6"/>
              </a:buClr>
              <a:buFont typeface="Wingdings" panose="05000000000000000000" pitchFamily="2" charset="2"/>
              <a:buChar char="§"/>
            </a:pPr>
            <a:r>
              <a:rPr lang="en-GB" dirty="0" smtClean="0">
                <a:latin typeface="+mj-lt"/>
              </a:rPr>
              <a:t>How </a:t>
            </a:r>
            <a:r>
              <a:rPr lang="en-GB" dirty="0">
                <a:latin typeface="+mj-lt"/>
              </a:rPr>
              <a:t>does the teacher scaffold on the play and exploration to develop the science inquiry of the children? </a:t>
            </a:r>
            <a:endParaRPr lang="nl-BE" dirty="0">
              <a:latin typeface="+mj-lt"/>
            </a:endParaRPr>
          </a:p>
          <a:p>
            <a:pPr lvl="0">
              <a:buClr>
                <a:schemeClr val="accent6"/>
              </a:buClr>
              <a:buFont typeface="Wingdings" panose="05000000000000000000" pitchFamily="2" charset="2"/>
              <a:buChar char="§"/>
            </a:pPr>
            <a:r>
              <a:rPr lang="en-GB" dirty="0">
                <a:latin typeface="+mj-lt"/>
              </a:rPr>
              <a:t>How does the teacher scaffold on the play and exploration to develop the creativity of the children? </a:t>
            </a:r>
            <a:endParaRPr lang="nl-BE" dirty="0">
              <a:latin typeface="+mj-lt"/>
            </a:endParaRPr>
          </a:p>
          <a:p>
            <a:pPr lvl="0">
              <a:buClr>
                <a:schemeClr val="accent6"/>
              </a:buClr>
              <a:buFont typeface="Wingdings" panose="05000000000000000000" pitchFamily="2" charset="2"/>
              <a:buChar char="§"/>
            </a:pPr>
            <a:r>
              <a:rPr lang="en-GB" dirty="0">
                <a:latin typeface="+mj-lt"/>
              </a:rPr>
              <a:t>Can you provide other possibilities? </a:t>
            </a:r>
            <a:endParaRPr lang="nl-BE" dirty="0">
              <a:latin typeface="+mj-lt"/>
            </a:endParaRPr>
          </a:p>
          <a:p>
            <a:pPr>
              <a:buClr>
                <a:schemeClr val="accent6"/>
              </a:buClr>
              <a:buFont typeface="Wingdings" panose="05000000000000000000" pitchFamily="2" charset="2"/>
              <a:buChar char="§"/>
            </a:pPr>
            <a:endParaRPr lang="nl-BE" dirty="0"/>
          </a:p>
        </p:txBody>
      </p:sp>
    </p:spTree>
    <p:extLst>
      <p:ext uri="{BB962C8B-B14F-4D97-AF65-F5344CB8AC3E}">
        <p14:creationId xmlns:p14="http://schemas.microsoft.com/office/powerpoint/2010/main" val="3564807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Introduction to the </a:t>
            </a:r>
            <a:r>
              <a:rPr lang="nl-BE" b="1" dirty="0">
                <a:solidFill>
                  <a:srgbClr val="00B050"/>
                </a:solidFill>
              </a:rPr>
              <a:t>CEYS </a:t>
            </a:r>
            <a:r>
              <a:rPr lang="nl-BE" b="1" dirty="0" smtClean="0">
                <a:solidFill>
                  <a:srgbClr val="00B050"/>
                </a:solidFill>
              </a:rPr>
              <a:t>project</a:t>
            </a:r>
            <a:br>
              <a:rPr lang="nl-BE" b="1" dirty="0" smtClean="0">
                <a:solidFill>
                  <a:srgbClr val="00B050"/>
                </a:solidFill>
              </a:rPr>
            </a:br>
            <a:r>
              <a:rPr lang="nl-BE" sz="2200" b="1" dirty="0" smtClean="0">
                <a:solidFill>
                  <a:srgbClr val="00B050"/>
                </a:solidFill>
              </a:rPr>
              <a:t>(use dependent on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a:latin typeface="+mj-lt"/>
              </a:rPr>
              <a:t>European Erasmus+ project</a:t>
            </a:r>
          </a:p>
          <a:p>
            <a:pPr>
              <a:lnSpc>
                <a:spcPct val="100000"/>
              </a:lnSpc>
            </a:pPr>
            <a:r>
              <a:rPr lang="nl-BE" dirty="0">
                <a:latin typeface="+mj-lt"/>
              </a:rPr>
              <a:t>Partners in Belgium, Greece, Romania</a:t>
            </a:r>
            <a:r>
              <a:rPr lang="nl-BE" dirty="0" smtClean="0">
                <a:latin typeface="+mj-lt"/>
              </a:rPr>
              <a:t>, </a:t>
            </a:r>
            <a:r>
              <a:rPr lang="nl-BE" dirty="0">
                <a:latin typeface="+mj-lt"/>
              </a:rPr>
              <a:t>UK</a:t>
            </a:r>
          </a:p>
          <a:p>
            <a:pPr>
              <a:lnSpc>
                <a:spcPct val="100000"/>
              </a:lnSpc>
            </a:pPr>
            <a:r>
              <a:rPr lang="nl-BE" dirty="0">
                <a:latin typeface="+mj-lt"/>
              </a:rPr>
              <a:t>Continuation of the Creative 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Aims</a:t>
            </a:r>
          </a:p>
          <a:p>
            <a:pPr lvl="1">
              <a:lnSpc>
                <a:spcPct val="100000"/>
              </a:lnSpc>
              <a:buFont typeface="Wingdings" charset="2"/>
              <a:buChar char="Ø"/>
            </a:pPr>
            <a:r>
              <a:rPr lang="nl-BE" dirty="0">
                <a:latin typeface="+mj-lt"/>
              </a:rPr>
              <a:t>Development of a teacher development course and accompanying materials</a:t>
            </a:r>
          </a:p>
          <a:p>
            <a:pPr lvl="1">
              <a:lnSpc>
                <a:spcPct val="100000"/>
              </a:lnSpc>
              <a:buFont typeface="Wingdings" charset="2"/>
              <a:buChar char="Ø"/>
            </a:pPr>
            <a:r>
              <a:rPr lang="nl-BE" dirty="0">
                <a:latin typeface="+mj-lt"/>
              </a:rPr>
              <a:t>Promotion of the use of creative approaches in teaching science in preschool and early primary education (up to age of eight)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6556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843808" y="274638"/>
            <a:ext cx="5842992" cy="1282154"/>
          </a:xfrm>
        </p:spPr>
        <p:txBody>
          <a:bodyPr>
            <a:normAutofit fontScale="90000"/>
          </a:bodyPr>
          <a:lstStyle/>
          <a:p>
            <a:r>
              <a:rPr lang="nl-BE" b="1" dirty="0" smtClean="0">
                <a:solidFill>
                  <a:srgbClr val="00B050"/>
                </a:solidFill>
              </a:rPr>
              <a:t>Apply insights to your own classroom practices</a:t>
            </a:r>
            <a:endParaRPr lang="nl-BE" b="1" dirty="0">
              <a:solidFill>
                <a:srgbClr val="00B050"/>
              </a:solidFill>
            </a:endParaRPr>
          </a:p>
        </p:txBody>
      </p:sp>
      <p:sp>
        <p:nvSpPr>
          <p:cNvPr id="7" name="Tijdelijke aanduiding voor inhoud 6"/>
          <p:cNvSpPr>
            <a:spLocks noGrp="1"/>
          </p:cNvSpPr>
          <p:nvPr>
            <p:ph idx="1"/>
          </p:nvPr>
        </p:nvSpPr>
        <p:spPr>
          <a:xfrm>
            <a:off x="628650" y="3988340"/>
            <a:ext cx="7886700" cy="2586599"/>
          </a:xfrm>
        </p:spPr>
        <p:txBody>
          <a:bodyPr>
            <a:normAutofit/>
          </a:bodyPr>
          <a:lstStyle/>
          <a:p>
            <a:pPr marL="0" indent="0" algn="ctr">
              <a:buNone/>
            </a:pPr>
            <a:r>
              <a:rPr lang="nl-BE" sz="3200" dirty="0" smtClean="0">
                <a:latin typeface="+mj-lt"/>
              </a:rPr>
              <a:t>Enrich your activities with ideas to foster more play and exploration in order to provoke children’s inquiry and creative thinking.</a:t>
            </a:r>
            <a:endParaRPr lang="nl-BE" sz="3200" dirty="0">
              <a:latin typeface="+mj-lt"/>
            </a:endParaRPr>
          </a:p>
        </p:txBody>
      </p:sp>
      <p:graphicFrame>
        <p:nvGraphicFramePr>
          <p:cNvPr id="2" name="Diagram 1"/>
          <p:cNvGraphicFramePr/>
          <p:nvPr>
            <p:extLst>
              <p:ext uri="{D42A27DB-BD31-4B8C-83A1-F6EECF244321}">
                <p14:modId xmlns:p14="http://schemas.microsoft.com/office/powerpoint/2010/main" val="251999409"/>
              </p:ext>
            </p:extLst>
          </p:nvPr>
        </p:nvGraphicFramePr>
        <p:xfrm>
          <a:off x="1207477" y="88021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641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p:cNvSpPr txBox="1">
            <a:spLocks/>
          </p:cNvSpPr>
          <p:nvPr/>
        </p:nvSpPr>
        <p:spPr>
          <a:xfrm>
            <a:off x="2771800" y="332656"/>
            <a:ext cx="6120680" cy="1440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smtClean="0">
                <a:solidFill>
                  <a:srgbClr val="00B050"/>
                </a:solidFill>
              </a:rPr>
              <a:t>Reflection and implications</a:t>
            </a:r>
            <a:endParaRPr lang="nl-BE" b="1" dirty="0">
              <a:solidFill>
                <a:srgbClr val="00B050"/>
              </a:solidFill>
            </a:endParaRPr>
          </a:p>
        </p:txBody>
      </p:sp>
      <p:sp>
        <p:nvSpPr>
          <p:cNvPr id="3" name="Tijdelijke aanduiding voor inhoud 2"/>
          <p:cNvSpPr txBox="1">
            <a:spLocks/>
          </p:cNvSpPr>
          <p:nvPr/>
        </p:nvSpPr>
        <p:spPr>
          <a:xfrm>
            <a:off x="628650" y="1825625"/>
            <a:ext cx="7886700" cy="3979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6"/>
              </a:buClr>
              <a:buFont typeface="Wingdings" panose="05000000000000000000" pitchFamily="2" charset="2"/>
              <a:buChar char="§"/>
            </a:pPr>
            <a:r>
              <a:rPr lang="en-US" dirty="0" smtClean="0">
                <a:latin typeface="+mj-lt"/>
              </a:rPr>
              <a:t>How </a:t>
            </a:r>
            <a:r>
              <a:rPr lang="en-US" dirty="0">
                <a:latin typeface="+mj-lt"/>
              </a:rPr>
              <a:t>far </a:t>
            </a:r>
            <a:r>
              <a:rPr lang="en-US" dirty="0" smtClean="0">
                <a:latin typeface="+mj-lt"/>
              </a:rPr>
              <a:t>have the questions at the start of the module been </a:t>
            </a:r>
            <a:r>
              <a:rPr lang="en-US" dirty="0">
                <a:latin typeface="+mj-lt"/>
              </a:rPr>
              <a:t>answered</a:t>
            </a:r>
            <a:r>
              <a:rPr lang="en-US" dirty="0" smtClean="0">
                <a:latin typeface="+mj-lt"/>
              </a:rPr>
              <a:t>?</a:t>
            </a:r>
          </a:p>
          <a:p>
            <a:pPr lvl="1">
              <a:buClr>
                <a:schemeClr val="accent6"/>
              </a:buClr>
              <a:buFont typeface="Wingdings" panose="05000000000000000000" pitchFamily="2" charset="2"/>
              <a:buChar char="§"/>
            </a:pPr>
            <a:r>
              <a:rPr lang="en-US" sz="2800" dirty="0" smtClean="0">
                <a:latin typeface="+mj-lt"/>
              </a:rPr>
              <a:t>Key challenges</a:t>
            </a:r>
          </a:p>
          <a:p>
            <a:pPr marL="457200" lvl="1" indent="0">
              <a:buClr>
                <a:schemeClr val="accent6"/>
              </a:buClr>
              <a:buNone/>
            </a:pPr>
            <a:endParaRPr lang="en-US" sz="1400" dirty="0">
              <a:latin typeface="+mj-lt"/>
            </a:endParaRPr>
          </a:p>
          <a:p>
            <a:pPr>
              <a:buClr>
                <a:schemeClr val="accent6"/>
              </a:buClr>
              <a:buFont typeface="Wingdings" panose="05000000000000000000" pitchFamily="2" charset="2"/>
              <a:buChar char="§"/>
            </a:pPr>
            <a:r>
              <a:rPr lang="en-US" dirty="0" smtClean="0">
                <a:latin typeface="+mj-lt"/>
              </a:rPr>
              <a:t>Note </a:t>
            </a:r>
            <a:r>
              <a:rPr lang="en-US" dirty="0">
                <a:latin typeface="+mj-lt"/>
              </a:rPr>
              <a:t>2 actions you will take building on </a:t>
            </a:r>
            <a:r>
              <a:rPr lang="en-US" dirty="0" smtClean="0">
                <a:latin typeface="+mj-lt"/>
              </a:rPr>
              <a:t>module </a:t>
            </a:r>
            <a:r>
              <a:rPr lang="en-US" dirty="0">
                <a:latin typeface="+mj-lt"/>
              </a:rPr>
              <a:t>content record. </a:t>
            </a:r>
            <a:endParaRPr lang="en-US" dirty="0" smtClean="0">
              <a:latin typeface="+mj-lt"/>
            </a:endParaRPr>
          </a:p>
          <a:p>
            <a:pPr>
              <a:buClr>
                <a:schemeClr val="accent6"/>
              </a:buClr>
              <a:buFont typeface="Wingdings" panose="05000000000000000000" pitchFamily="2" charset="2"/>
              <a:buChar char="§"/>
            </a:pPr>
            <a:endParaRPr lang="nl-BE" sz="1400" dirty="0">
              <a:latin typeface="+mj-lt"/>
            </a:endParaRPr>
          </a:p>
          <a:p>
            <a:pPr lvl="0">
              <a:buClr>
                <a:schemeClr val="accent6"/>
              </a:buClr>
              <a:buFont typeface="Wingdings" panose="05000000000000000000" pitchFamily="2" charset="2"/>
              <a:buChar char="§"/>
            </a:pPr>
            <a:r>
              <a:rPr lang="en-US" dirty="0">
                <a:latin typeface="+mj-lt"/>
              </a:rPr>
              <a:t>In what ways did the different activities support your developing thinking</a:t>
            </a:r>
            <a:r>
              <a:rPr lang="en-US" dirty="0" smtClean="0">
                <a:latin typeface="+mj-lt"/>
              </a:rPr>
              <a:t>?</a:t>
            </a:r>
            <a:endParaRPr lang="nl-BE" dirty="0">
              <a:latin typeface="+mj-lt"/>
            </a:endParaRPr>
          </a:p>
        </p:txBody>
      </p:sp>
    </p:spTree>
    <p:extLst>
      <p:ext uri="{BB962C8B-B14F-4D97-AF65-F5344CB8AC3E}">
        <p14:creationId xmlns:p14="http://schemas.microsoft.com/office/powerpoint/2010/main" val="229143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B050"/>
                </a:solidFill>
              </a:rPr>
              <a:t>Further information</a:t>
            </a:r>
            <a:endParaRPr lang="en-US"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10000"/>
          </a:bodyPr>
          <a:lstStyle/>
          <a:p>
            <a:pPr marL="0" indent="0">
              <a:lnSpc>
                <a:spcPct val="120000"/>
              </a:lnSpc>
              <a:buNone/>
            </a:pPr>
            <a:r>
              <a:rPr lang="en-US" sz="3100" b="1" dirty="0">
                <a:solidFill>
                  <a:srgbClr val="FF0000"/>
                </a:solidFill>
                <a:latin typeface="+mj-lt"/>
              </a:rPr>
              <a:t>Creative </a:t>
            </a:r>
            <a:r>
              <a:rPr lang="en-US" sz="3100" b="1" dirty="0" smtClean="0">
                <a:solidFill>
                  <a:srgbClr val="FF0000"/>
                </a:solidFill>
                <a:latin typeface="+mj-lt"/>
              </a:rPr>
              <a:t>Little Scientists </a:t>
            </a:r>
          </a:p>
          <a:p>
            <a:pPr marL="0" indent="0">
              <a:lnSpc>
                <a:spcPct val="120000"/>
              </a:lnSpc>
              <a:buNone/>
            </a:pPr>
            <a:r>
              <a:rPr lang="en-US" sz="2600" dirty="0" smtClean="0">
                <a:solidFill>
                  <a:srgbClr val="FF0000"/>
                </a:solidFill>
                <a:latin typeface="+mj-lt"/>
              </a:rPr>
              <a:t>(FP7 EU project 2011 – 2014)</a:t>
            </a:r>
            <a:endParaRPr lang="en-US" sz="2600" dirty="0">
              <a:solidFill>
                <a:srgbClr val="FF0000"/>
              </a:solidFill>
              <a:latin typeface="+mj-lt"/>
            </a:endParaRPr>
          </a:p>
          <a:p>
            <a:pPr marL="0" indent="0">
              <a:lnSpc>
                <a:spcPct val="110000"/>
              </a:lnSpc>
              <a:buNone/>
            </a:pPr>
            <a:r>
              <a:rPr lang="en-US" sz="2600" dirty="0">
                <a:latin typeface="+mj-lt"/>
              </a:rPr>
              <a:t>Design principles and exemplar materials based on fieldwork </a:t>
            </a:r>
            <a:r>
              <a:rPr lang="en-US" sz="2600" dirty="0" err="1">
                <a:latin typeface="+mj-lt"/>
                <a:hlinkClick r:id="rId3"/>
              </a:rPr>
              <a:t>www.creative</a:t>
            </a:r>
            <a:r>
              <a:rPr lang="en-US" sz="2600" dirty="0">
                <a:latin typeface="+mj-lt"/>
                <a:hlinkClick r:id="rId3"/>
              </a:rPr>
              <a:t>-little-</a:t>
            </a:r>
            <a:r>
              <a:rPr lang="en-US" sz="2600" dirty="0" err="1">
                <a:latin typeface="+mj-lt"/>
                <a:hlinkClick r:id="rId3"/>
              </a:rPr>
              <a:t>scientists.eu</a:t>
            </a:r>
            <a:endParaRPr lang="en-US" sz="2600" dirty="0">
              <a:latin typeface="+mj-lt"/>
            </a:endParaRPr>
          </a:p>
          <a:p>
            <a:pPr marL="0" indent="0">
              <a:buNone/>
            </a:pPr>
            <a:endParaRPr lang="en-US" sz="2600" dirty="0">
              <a:latin typeface="+mj-lt"/>
            </a:endParaRPr>
          </a:p>
          <a:p>
            <a:pPr marL="0" indent="0">
              <a:buNone/>
            </a:pPr>
            <a:r>
              <a:rPr lang="en-US" sz="3100" b="1" dirty="0">
                <a:solidFill>
                  <a:srgbClr val="FF0000"/>
                </a:solidFill>
                <a:latin typeface="+mj-lt"/>
              </a:rPr>
              <a:t>Creativity in Early Years Science </a:t>
            </a:r>
            <a:r>
              <a:rPr lang="en-US" sz="3100" b="1" dirty="0" smtClean="0">
                <a:solidFill>
                  <a:srgbClr val="FF0000"/>
                </a:solidFill>
                <a:latin typeface="+mj-lt"/>
              </a:rPr>
              <a:t>Education</a:t>
            </a:r>
          </a:p>
          <a:p>
            <a:pPr marL="0" indent="0">
              <a:buNone/>
            </a:pPr>
            <a:r>
              <a:rPr lang="en-US" sz="2600" dirty="0" smtClean="0">
                <a:solidFill>
                  <a:srgbClr val="FF0000"/>
                </a:solidFill>
                <a:latin typeface="+mj-lt"/>
              </a:rPr>
              <a:t>(Erasmus+ EU project 2014 </a:t>
            </a:r>
            <a:r>
              <a:rPr lang="en-US" sz="2600" dirty="0">
                <a:solidFill>
                  <a:srgbClr val="FF0000"/>
                </a:solidFill>
              </a:rPr>
              <a:t>– </a:t>
            </a:r>
            <a:r>
              <a:rPr lang="en-US" sz="2600" dirty="0" smtClean="0">
                <a:solidFill>
                  <a:srgbClr val="FF0000"/>
                </a:solidFill>
                <a:latin typeface="+mj-lt"/>
              </a:rPr>
              <a:t>2017</a:t>
            </a:r>
            <a:r>
              <a:rPr lang="en-US" sz="2600" dirty="0">
                <a:solidFill>
                  <a:srgbClr val="FF0000"/>
                </a:solidFill>
                <a:latin typeface="+mj-lt"/>
              </a:rPr>
              <a:t>)</a:t>
            </a:r>
          </a:p>
          <a:p>
            <a:pPr marL="0" indent="0">
              <a:lnSpc>
                <a:spcPct val="110000"/>
              </a:lnSpc>
              <a:buNone/>
            </a:pPr>
            <a:r>
              <a:rPr lang="en-US" sz="2600" dirty="0" smtClean="0">
                <a:latin typeface="+mj-lt"/>
              </a:rPr>
              <a:t>Curriculum Materials and Training  Materials </a:t>
            </a:r>
            <a:r>
              <a:rPr lang="en-US" sz="2600" dirty="0">
                <a:latin typeface="+mj-lt"/>
              </a:rPr>
              <a:t>for </a:t>
            </a:r>
            <a:r>
              <a:rPr lang="en-US" sz="2600" dirty="0" smtClean="0">
                <a:latin typeface="+mj-lt"/>
              </a:rPr>
              <a:t>teacher CPD </a:t>
            </a:r>
            <a:r>
              <a:rPr lang="en-US" sz="2600" dirty="0">
                <a:latin typeface="+mj-lt"/>
              </a:rPr>
              <a:t>to promote creative approaches to early years </a:t>
            </a:r>
            <a:r>
              <a:rPr lang="en-US" sz="2600" dirty="0" smtClean="0">
                <a:latin typeface="+mj-lt"/>
              </a:rPr>
              <a:t>science </a:t>
            </a:r>
            <a:r>
              <a:rPr lang="en-US" sz="2600" dirty="0" smtClean="0">
                <a:latin typeface="+mj-lt"/>
                <a:hlinkClick r:id="rId4"/>
              </a:rPr>
              <a:t>www.ceys‐project.eu</a:t>
            </a:r>
            <a:endParaRPr lang="en-US" sz="26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281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1257300" y="1334663"/>
            <a:ext cx="7886700" cy="4351338"/>
          </a:xfrm>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15730" t="8510" r="12327"/>
          <a:stretch/>
        </p:blipFill>
        <p:spPr>
          <a:xfrm>
            <a:off x="2555776" y="578247"/>
            <a:ext cx="6167336" cy="6274340"/>
          </a:xfrm>
          <a:prstGeom prst="rect">
            <a:avLst/>
          </a:prstGeom>
        </p:spPr>
      </p:pic>
    </p:spTree>
    <p:extLst>
      <p:ext uri="{BB962C8B-B14F-4D97-AF65-F5344CB8AC3E}">
        <p14:creationId xmlns:p14="http://schemas.microsoft.com/office/powerpoint/2010/main" val="1131960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en-US" sz="1600" dirty="0" smtClean="0">
                <a:solidFill>
                  <a:prstClr val="black"/>
                </a:solidFill>
                <a:latin typeface="Cambria"/>
              </a:rPr>
              <a:t>	</a:t>
            </a:r>
            <a:r>
              <a:rPr lang="en-US" sz="1400" dirty="0" smtClean="0">
                <a:solidFill>
                  <a:prstClr val="black"/>
                </a:solidFill>
                <a:latin typeface="Cambria"/>
              </a:rPr>
              <a:t>© </a:t>
            </a:r>
            <a:r>
              <a:rPr lang="en-US" sz="1400" i="1" dirty="0">
                <a:solidFill>
                  <a:prstClr val="black"/>
                </a:solidFill>
                <a:latin typeface="Cambria"/>
              </a:rPr>
              <a:t>2017 CREATIVITY IN EARLY YEARS SCIENCE EDUCATION </a:t>
            </a:r>
            <a:r>
              <a:rPr lang="en-US" sz="1400" i="1" dirty="0" smtClean="0">
                <a:solidFill>
                  <a:prstClr val="black"/>
                </a:solidFill>
                <a:latin typeface="Cambria"/>
              </a:rPr>
              <a:t>Consortium</a:t>
            </a:r>
          </a:p>
          <a:p>
            <a:pPr>
              <a:spcAft>
                <a:spcPts val="600"/>
              </a:spcAft>
              <a:tabLst>
                <a:tab pos="990600" algn="l"/>
              </a:tabLst>
            </a:pPr>
            <a:r>
              <a:rPr lang="en-US" sz="1400" dirty="0" smtClean="0">
                <a:solidFill>
                  <a:prstClr val="black"/>
                </a:solidFill>
                <a:latin typeface="Cambria"/>
              </a:rPr>
              <a:t>This </a:t>
            </a:r>
            <a:r>
              <a:rPr lang="en-US" sz="1400" dirty="0">
                <a:solidFill>
                  <a:prstClr val="black"/>
                </a:solidFill>
                <a:latin typeface="Cambria"/>
              </a:rPr>
              <a:t>work is licensed under the Creative Commons Attribution-</a:t>
            </a:r>
            <a:r>
              <a:rPr lang="en-US" sz="1400" dirty="0" err="1">
                <a:solidFill>
                  <a:prstClr val="black"/>
                </a:solidFill>
                <a:latin typeface="Cambria"/>
              </a:rPr>
              <a:t>NonCommercial</a:t>
            </a:r>
            <a:r>
              <a:rPr lang="en-US" sz="1400" dirty="0">
                <a:solidFill>
                  <a:prstClr val="black"/>
                </a:solidFill>
                <a:latin typeface="Cambria"/>
              </a:rPr>
              <a:t>-</a:t>
            </a:r>
            <a:r>
              <a:rPr lang="en-US" sz="1400" dirty="0" err="1">
                <a:solidFill>
                  <a:prstClr val="black"/>
                </a:solidFill>
                <a:latin typeface="Cambria"/>
              </a:rPr>
              <a:t>NoDerivatives</a:t>
            </a:r>
            <a:r>
              <a:rPr lang="en-US" sz="1400" dirty="0">
                <a:solidFill>
                  <a:prstClr val="black"/>
                </a:solidFill>
                <a:latin typeface="Cambria"/>
              </a:rPr>
              <a:t> 4.0 International License. To view a copy of this license, visit </a:t>
            </a:r>
            <a:r>
              <a:rPr lang="en-US" sz="1400" u="sng" dirty="0">
                <a:solidFill>
                  <a:prstClr val="black"/>
                </a:solidFill>
                <a:latin typeface="Cambria"/>
                <a:hlinkClick r:id="rId2"/>
              </a:rPr>
              <a:t>http://creativecommons.org/licenses/by-nc-nd/4.0/</a:t>
            </a:r>
            <a:r>
              <a:rPr lang="en-US" sz="1400" dirty="0">
                <a:solidFill>
                  <a:prstClr val="black"/>
                </a:solidFill>
                <a:latin typeface="Cambria"/>
              </a:rPr>
              <a:t>.</a:t>
            </a:r>
            <a:endParaRPr lang="el-GR" sz="1400" dirty="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en-US" sz="3600" i="1" dirty="0" smtClean="0">
                <a:solidFill>
                  <a:srgbClr val="00B050"/>
                </a:solidFill>
              </a:rPr>
              <a:t>Acknowledgements</a:t>
            </a:r>
            <a:r>
              <a:rPr lang="en-US" sz="2800" i="1" dirty="0" smtClean="0">
                <a:solidFill>
                  <a:srgbClr val="00B050"/>
                </a:solidFill>
              </a:rPr>
              <a:t/>
            </a:r>
            <a:br>
              <a:rPr lang="en-US" sz="2800" i="1" dirty="0" smtClean="0">
                <a:solidFill>
                  <a:srgbClr val="00B050"/>
                </a:solidFill>
              </a:rPr>
            </a:b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r>
              <a:rPr lang="en-US" sz="3100" dirty="0" smtClean="0">
                <a:solidFill>
                  <a:srgbClr val="FF0000"/>
                </a:solidFill>
              </a:rPr>
              <a:t>  </a:t>
            </a:r>
            <a:r>
              <a:rPr lang="en-US" sz="3100" dirty="0">
                <a:solidFill>
                  <a:srgbClr val="FF0000"/>
                </a:solidFill>
              </a:rPr>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BE" b="1" dirty="0" smtClean="0">
                <a:solidFill>
                  <a:srgbClr val="00B050"/>
                </a:solidFill>
              </a:rPr>
              <a:t>Aims of this</a:t>
            </a:r>
            <a:r>
              <a:rPr lang="nl-BE" b="1" dirty="0">
                <a:solidFill>
                  <a:srgbClr val="00B050"/>
                </a:solidFill>
              </a:rPr>
              <a:t> </a:t>
            </a:r>
            <a:r>
              <a:rPr lang="nl-BE" b="1" dirty="0" smtClean="0">
                <a:solidFill>
                  <a:srgbClr val="00B050"/>
                </a:solidFill>
              </a:rPr>
              <a:t>module</a:t>
            </a:r>
            <a:endParaRPr lang="nl-BE" b="1" dirty="0">
              <a:solidFill>
                <a:srgbClr val="00B050"/>
              </a:solidFill>
            </a:endParaRPr>
          </a:p>
        </p:txBody>
      </p:sp>
      <p:sp>
        <p:nvSpPr>
          <p:cNvPr id="7" name="Tijdelijke aanduiding voor inhoud 6"/>
          <p:cNvSpPr>
            <a:spLocks noGrp="1"/>
          </p:cNvSpPr>
          <p:nvPr>
            <p:ph idx="1"/>
          </p:nvPr>
        </p:nvSpPr>
        <p:spPr/>
        <p:txBody>
          <a:bodyPr>
            <a:normAutofit/>
          </a:bodyPr>
          <a:lstStyle/>
          <a:p>
            <a:pPr>
              <a:buClr>
                <a:schemeClr val="accent6"/>
              </a:buClr>
              <a:buFont typeface="Wingdings" panose="05000000000000000000" pitchFamily="2" charset="2"/>
              <a:buChar char="§"/>
            </a:pPr>
            <a:r>
              <a:rPr lang="en-US" sz="2600" dirty="0" smtClean="0">
                <a:latin typeface="+mj-lt"/>
              </a:rPr>
              <a:t>Introduce </a:t>
            </a:r>
            <a:r>
              <a:rPr lang="en-US" sz="2600" dirty="0">
                <a:latin typeface="+mj-lt"/>
              </a:rPr>
              <a:t>participants to the importance of play and exploration in </a:t>
            </a:r>
            <a:r>
              <a:rPr lang="en-US" sz="2600" dirty="0" smtClean="0">
                <a:latin typeface="+mj-lt"/>
              </a:rPr>
              <a:t>inquiry-based </a:t>
            </a:r>
            <a:r>
              <a:rPr lang="en-US" sz="2600" dirty="0">
                <a:latin typeface="+mj-lt"/>
              </a:rPr>
              <a:t>and creative approaches to early years science education.</a:t>
            </a:r>
            <a:endParaRPr lang="nl-BE" sz="2600" dirty="0">
              <a:latin typeface="+mj-lt"/>
            </a:endParaRPr>
          </a:p>
          <a:p>
            <a:pPr lvl="0">
              <a:buClr>
                <a:schemeClr val="accent6"/>
              </a:buClr>
              <a:buFont typeface="Wingdings" panose="05000000000000000000" pitchFamily="2" charset="2"/>
              <a:buChar char="§"/>
            </a:pPr>
            <a:r>
              <a:rPr lang="en-US" sz="2600" dirty="0">
                <a:latin typeface="+mj-lt"/>
              </a:rPr>
              <a:t>Explore the role of the teacher in supporting and extending play and exploration, in order to stimulate creative thinking.  </a:t>
            </a:r>
            <a:endParaRPr lang="nl-BE" sz="2600" dirty="0">
              <a:latin typeface="+mj-lt"/>
            </a:endParaRPr>
          </a:p>
          <a:p>
            <a:pPr lvl="0">
              <a:buClr>
                <a:schemeClr val="accent6"/>
              </a:buClr>
              <a:buFont typeface="Wingdings" panose="05000000000000000000" pitchFamily="2" charset="2"/>
              <a:buChar char="§"/>
            </a:pPr>
            <a:r>
              <a:rPr lang="en-US" sz="2600" dirty="0">
                <a:latin typeface="+mj-lt"/>
              </a:rPr>
              <a:t>Engage participants in sharing ideas of how to use this approach in own scientific activities</a:t>
            </a:r>
            <a:r>
              <a:rPr lang="en-US" dirty="0">
                <a:latin typeface="+mj-lt"/>
              </a:rPr>
              <a:t>. </a:t>
            </a:r>
            <a:endParaRPr lang="nl-BE" dirty="0">
              <a:latin typeface="+mj-lt"/>
            </a:endParaRPr>
          </a:p>
          <a:p>
            <a:pPr>
              <a:buClr>
                <a:schemeClr val="accent6"/>
              </a:buClr>
              <a:buFont typeface="Wingdings" panose="05000000000000000000" pitchFamily="2" charset="2"/>
              <a:buChar char="§"/>
            </a:pPr>
            <a:endParaRPr lang="nl-BE" dirty="0"/>
          </a:p>
        </p:txBody>
      </p:sp>
    </p:spTree>
    <p:extLst>
      <p:ext uri="{BB962C8B-B14F-4D97-AF65-F5344CB8AC3E}">
        <p14:creationId xmlns:p14="http://schemas.microsoft.com/office/powerpoint/2010/main" val="619417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BE" b="1" dirty="0" smtClean="0">
                <a:solidFill>
                  <a:srgbClr val="00B050"/>
                </a:solidFill>
              </a:rPr>
              <a:t>Content of the Module</a:t>
            </a:r>
            <a:endParaRPr lang="nl-BE" b="1" dirty="0">
              <a:solidFill>
                <a:srgbClr val="00B050"/>
              </a:solidFill>
            </a:endParaRPr>
          </a:p>
        </p:txBody>
      </p:sp>
      <p:sp>
        <p:nvSpPr>
          <p:cNvPr id="7" name="Tijdelijke aanduiding voor inhoud 6"/>
          <p:cNvSpPr>
            <a:spLocks noGrp="1"/>
          </p:cNvSpPr>
          <p:nvPr>
            <p:ph idx="1"/>
          </p:nvPr>
        </p:nvSpPr>
        <p:spPr/>
        <p:txBody>
          <a:bodyPr>
            <a:normAutofit fontScale="62500" lnSpcReduction="20000"/>
          </a:bodyPr>
          <a:lstStyle/>
          <a:p>
            <a:pPr lvl="0"/>
            <a:r>
              <a:rPr lang="en-US" dirty="0">
                <a:latin typeface="+mj-lt"/>
              </a:rPr>
              <a:t>An </a:t>
            </a:r>
            <a:r>
              <a:rPr lang="en-US" b="1" dirty="0">
                <a:latin typeface="+mj-lt"/>
              </a:rPr>
              <a:t>introduction</a:t>
            </a:r>
            <a:r>
              <a:rPr lang="en-US" dirty="0">
                <a:latin typeface="+mj-lt"/>
              </a:rPr>
              <a:t> to the role of play and exploration within inquiry-based and creative approaches to early years science </a:t>
            </a:r>
            <a:r>
              <a:rPr lang="en-US" dirty="0" smtClean="0">
                <a:latin typeface="+mj-lt"/>
              </a:rPr>
              <a:t>learning</a:t>
            </a:r>
            <a:endParaRPr lang="nl-BE" dirty="0">
              <a:latin typeface="+mj-lt"/>
            </a:endParaRPr>
          </a:p>
          <a:p>
            <a:pPr lvl="0"/>
            <a:r>
              <a:rPr lang="en-US" b="1" dirty="0">
                <a:latin typeface="+mj-lt"/>
              </a:rPr>
              <a:t>Exploration of </a:t>
            </a:r>
            <a:r>
              <a:rPr lang="en-US" b="1" dirty="0" smtClean="0">
                <a:latin typeface="+mj-lt"/>
              </a:rPr>
              <a:t>materials</a:t>
            </a:r>
            <a:endParaRPr lang="en-US" dirty="0">
              <a:latin typeface="+mj-lt"/>
            </a:endParaRPr>
          </a:p>
          <a:p>
            <a:pPr lvl="0"/>
            <a:r>
              <a:rPr lang="en-US" b="1" dirty="0" smtClean="0">
                <a:latin typeface="+mj-lt"/>
              </a:rPr>
              <a:t>Discussion </a:t>
            </a:r>
            <a:r>
              <a:rPr lang="en-US" b="1" dirty="0">
                <a:latin typeface="+mj-lt"/>
              </a:rPr>
              <a:t>of possibilities for play and exploration</a:t>
            </a:r>
            <a:endParaRPr lang="nl-BE" dirty="0">
              <a:latin typeface="+mj-lt"/>
            </a:endParaRPr>
          </a:p>
          <a:p>
            <a:pPr lvl="0"/>
            <a:r>
              <a:rPr lang="en-US" b="1" dirty="0">
                <a:latin typeface="+mj-lt"/>
              </a:rPr>
              <a:t>Reflection on the use of the </a:t>
            </a:r>
            <a:r>
              <a:rPr lang="en-US" b="1" dirty="0" smtClean="0">
                <a:latin typeface="+mj-lt"/>
              </a:rPr>
              <a:t>materials</a:t>
            </a:r>
          </a:p>
          <a:p>
            <a:pPr lvl="0"/>
            <a:r>
              <a:rPr lang="en-US" dirty="0" smtClean="0">
                <a:latin typeface="+mj-lt"/>
              </a:rPr>
              <a:t>Analysis </a:t>
            </a:r>
            <a:r>
              <a:rPr lang="en-US" dirty="0">
                <a:latin typeface="+mj-lt"/>
              </a:rPr>
              <a:t>and discussion of the </a:t>
            </a:r>
            <a:r>
              <a:rPr lang="en-US" b="1" dirty="0">
                <a:latin typeface="+mj-lt"/>
              </a:rPr>
              <a:t>role of the </a:t>
            </a:r>
            <a:r>
              <a:rPr lang="en-US" b="1" dirty="0" smtClean="0">
                <a:latin typeface="+mj-lt"/>
              </a:rPr>
              <a:t>teacher</a:t>
            </a:r>
            <a:endParaRPr lang="en-US" dirty="0">
              <a:latin typeface="+mj-lt"/>
            </a:endParaRPr>
          </a:p>
          <a:p>
            <a:pPr lvl="0"/>
            <a:r>
              <a:rPr lang="en-US" b="1" dirty="0" smtClean="0">
                <a:latin typeface="+mj-lt"/>
              </a:rPr>
              <a:t>Analysis </a:t>
            </a:r>
            <a:r>
              <a:rPr lang="en-US" b="1" dirty="0">
                <a:latin typeface="+mj-lt"/>
              </a:rPr>
              <a:t>of classroom examples</a:t>
            </a:r>
            <a:r>
              <a:rPr lang="en-US" dirty="0">
                <a:latin typeface="+mj-lt"/>
              </a:rPr>
              <a:t> </a:t>
            </a:r>
            <a:endParaRPr lang="en-US" dirty="0" smtClean="0">
              <a:latin typeface="+mj-lt"/>
            </a:endParaRPr>
          </a:p>
          <a:p>
            <a:pPr lvl="0"/>
            <a:r>
              <a:rPr lang="en-US" b="1" dirty="0" smtClean="0">
                <a:latin typeface="+mj-lt"/>
              </a:rPr>
              <a:t>Focus </a:t>
            </a:r>
            <a:r>
              <a:rPr lang="en-US" b="1" dirty="0">
                <a:latin typeface="+mj-lt"/>
              </a:rPr>
              <a:t>on creativity</a:t>
            </a:r>
            <a:r>
              <a:rPr lang="en-US" dirty="0">
                <a:latin typeface="+mj-lt"/>
              </a:rPr>
              <a:t>: reflection on how approaches might foster creativity.</a:t>
            </a:r>
            <a:endParaRPr lang="nl-BE" dirty="0">
              <a:latin typeface="+mj-lt"/>
            </a:endParaRPr>
          </a:p>
          <a:p>
            <a:pPr lvl="0"/>
            <a:r>
              <a:rPr lang="en-US" dirty="0">
                <a:latin typeface="+mj-lt"/>
              </a:rPr>
              <a:t>Discussion of possibilities to </a:t>
            </a:r>
            <a:r>
              <a:rPr lang="en-US" b="1" dirty="0">
                <a:latin typeface="+mj-lt"/>
              </a:rPr>
              <a:t>apply insights to own classroom practice</a:t>
            </a:r>
            <a:r>
              <a:rPr lang="en-US" dirty="0">
                <a:latin typeface="+mj-lt"/>
              </a:rPr>
              <a:t>: implications for planning and the teacher’s role.</a:t>
            </a:r>
            <a:endParaRPr lang="nl-BE" dirty="0">
              <a:latin typeface="+mj-lt"/>
            </a:endParaRPr>
          </a:p>
          <a:p>
            <a:r>
              <a:rPr lang="en-US" b="1" dirty="0">
                <a:latin typeface="+mj-lt"/>
              </a:rPr>
              <a:t>Resume </a:t>
            </a:r>
            <a:r>
              <a:rPr lang="en-US" dirty="0">
                <a:latin typeface="+mj-lt"/>
              </a:rPr>
              <a:t>on what has been gained from the </a:t>
            </a:r>
            <a:r>
              <a:rPr lang="en-US" dirty="0" smtClean="0">
                <a:latin typeface="+mj-lt"/>
              </a:rPr>
              <a:t>module </a:t>
            </a:r>
            <a:r>
              <a:rPr lang="en-US" dirty="0">
                <a:latin typeface="+mj-lt"/>
              </a:rPr>
              <a:t>– both content and process, in relation to the aims of the </a:t>
            </a:r>
            <a:r>
              <a:rPr lang="en-US" dirty="0" smtClean="0">
                <a:latin typeface="+mj-lt"/>
              </a:rPr>
              <a:t>module.</a:t>
            </a:r>
            <a:endParaRPr lang="nl-BE" dirty="0" smtClean="0">
              <a:latin typeface="+mj-lt"/>
            </a:endParaRPr>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spTree>
    <p:extLst>
      <p:ext uri="{BB962C8B-B14F-4D97-AF65-F5344CB8AC3E}">
        <p14:creationId xmlns:p14="http://schemas.microsoft.com/office/powerpoint/2010/main" val="2932048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275856" y="274638"/>
            <a:ext cx="5410944" cy="1282154"/>
          </a:xfrm>
        </p:spPr>
        <p:txBody>
          <a:bodyPr>
            <a:noAutofit/>
          </a:bodyPr>
          <a:lstStyle/>
          <a:p>
            <a:r>
              <a:rPr lang="nl-BE" sz="3600" b="1" dirty="0" smtClean="0">
                <a:solidFill>
                  <a:srgbClr val="00B050"/>
                </a:solidFill>
              </a:rPr>
              <a:t>Links to Content Design Principles and Outcomes 1</a:t>
            </a:r>
            <a:endParaRPr lang="nl-BE" sz="3600" b="1" dirty="0">
              <a:solidFill>
                <a:srgbClr val="00B050"/>
              </a:solidFill>
            </a:endParaRPr>
          </a:p>
        </p:txBody>
      </p:sp>
      <p:sp>
        <p:nvSpPr>
          <p:cNvPr id="7" name="Tijdelijke aanduiding voor inhoud 6"/>
          <p:cNvSpPr>
            <a:spLocks noGrp="1"/>
          </p:cNvSpPr>
          <p:nvPr>
            <p:ph idx="1"/>
          </p:nvPr>
        </p:nvSpPr>
        <p:spPr/>
        <p:txBody>
          <a:bodyPr>
            <a:normAutofit fontScale="47500" lnSpcReduction="20000"/>
          </a:bodyPr>
          <a:lstStyle/>
          <a:p>
            <a:pPr marL="0" indent="0">
              <a:lnSpc>
                <a:spcPct val="120000"/>
              </a:lnSpc>
              <a:buNone/>
            </a:pPr>
            <a:r>
              <a:rPr lang="en-US" sz="4200" dirty="0">
                <a:latin typeface="+mj-lt"/>
              </a:rPr>
              <a:t>7. Teacher education should </a:t>
            </a:r>
            <a:r>
              <a:rPr lang="en-US" sz="4200" dirty="0" err="1">
                <a:latin typeface="+mj-lt"/>
              </a:rPr>
              <a:t>familiarise</a:t>
            </a:r>
            <a:r>
              <a:rPr lang="en-US" sz="4200" dirty="0">
                <a:latin typeface="+mj-lt"/>
              </a:rPr>
              <a:t> teachers with a range of formal and informal inquiry- and creativity-based learning, teaching and assessment approaches and strategies and their use in relation to authentic problems within the areas of science and mathematics. </a:t>
            </a:r>
            <a:endParaRPr lang="nl-BE" sz="4200" dirty="0">
              <a:latin typeface="+mj-lt"/>
            </a:endParaRPr>
          </a:p>
          <a:p>
            <a:pPr marL="400050" lvl="1" indent="0">
              <a:lnSpc>
                <a:spcPct val="120000"/>
              </a:lnSpc>
              <a:buNone/>
            </a:pPr>
            <a:r>
              <a:rPr lang="en-US" sz="3800" dirty="0">
                <a:latin typeface="+mj-lt"/>
              </a:rPr>
              <a:t>7.3 Teachers should be able to recognize and </a:t>
            </a:r>
            <a:r>
              <a:rPr lang="en-US" sz="3800" b="1" dirty="0">
                <a:latin typeface="+mj-lt"/>
              </a:rPr>
              <a:t>exploit the value of play and exploration</a:t>
            </a:r>
            <a:r>
              <a:rPr lang="en-US" sz="3800" dirty="0">
                <a:latin typeface="+mj-lt"/>
              </a:rPr>
              <a:t> in science and mathematics for fostering and extending inquiry and creativity, by for example prompting questions, eliciting ideas, providing opportunities for consideration of alternative strategies during children’s </a:t>
            </a:r>
            <a:r>
              <a:rPr lang="en-US" sz="3800" dirty="0" err="1">
                <a:latin typeface="+mj-lt"/>
              </a:rPr>
              <a:t>familiarisation</a:t>
            </a:r>
            <a:r>
              <a:rPr lang="en-US" sz="3800" dirty="0">
                <a:latin typeface="+mj-lt"/>
              </a:rPr>
              <a:t> with phenomena and events. </a:t>
            </a:r>
            <a:endParaRPr lang="en-GB" sz="3800" dirty="0">
              <a:latin typeface="+mj-lt"/>
            </a:endParaRPr>
          </a:p>
          <a:p>
            <a:pPr marL="400050" lvl="1" indent="0">
              <a:lnSpc>
                <a:spcPct val="120000"/>
              </a:lnSpc>
              <a:buNone/>
            </a:pPr>
            <a:r>
              <a:rPr lang="en-US" sz="3800" dirty="0">
                <a:latin typeface="+mj-lt"/>
              </a:rPr>
              <a:t>7.4 Teacher should be able both to </a:t>
            </a:r>
            <a:r>
              <a:rPr lang="en-US" sz="3800" b="1" dirty="0">
                <a:latin typeface="+mj-lt"/>
              </a:rPr>
              <a:t>build in new and to make the most of existing opportunities for child-initiated play</a:t>
            </a:r>
            <a:r>
              <a:rPr lang="en-US" sz="3800" dirty="0">
                <a:latin typeface="+mj-lt"/>
              </a:rPr>
              <a:t>, </a:t>
            </a:r>
            <a:r>
              <a:rPr lang="en-US" sz="3800" dirty="0" err="1">
                <a:latin typeface="+mj-lt"/>
              </a:rPr>
              <a:t>recognising</a:t>
            </a:r>
            <a:r>
              <a:rPr lang="en-US" sz="3800" dirty="0">
                <a:latin typeface="+mj-lt"/>
              </a:rPr>
              <a:t> and </a:t>
            </a:r>
            <a:r>
              <a:rPr lang="en-US" sz="3800" dirty="0" err="1">
                <a:latin typeface="+mj-lt"/>
              </a:rPr>
              <a:t>capitalising</a:t>
            </a:r>
            <a:r>
              <a:rPr lang="en-US" sz="3800" dirty="0">
                <a:latin typeface="+mj-lt"/>
              </a:rPr>
              <a:t> on the potential of children’s explorations beyond the teacher’s original intentions. </a:t>
            </a:r>
            <a:endParaRPr lang="en-GB" sz="3800" dirty="0">
              <a:latin typeface="+mj-lt"/>
            </a:endParaRPr>
          </a:p>
          <a:p>
            <a:pPr marL="0" indent="0">
              <a:lnSpc>
                <a:spcPct val="120000"/>
              </a:lnSpc>
              <a:buNone/>
            </a:pPr>
            <a:r>
              <a:rPr lang="en-US" dirty="0" smtClean="0">
                <a:latin typeface="+mj-lt"/>
              </a:rPr>
              <a:t>. </a:t>
            </a:r>
            <a:endParaRPr lang="nl-BE" dirty="0">
              <a:latin typeface="+mj-lt"/>
            </a:endParaRPr>
          </a:p>
          <a:p>
            <a:pPr marL="0" indent="0">
              <a:buClr>
                <a:schemeClr val="accent6"/>
              </a:buClr>
              <a:buNone/>
            </a:pPr>
            <a:endParaRPr lang="nl-BE" dirty="0" smtClean="0"/>
          </a:p>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spTree>
    <p:extLst>
      <p:ext uri="{BB962C8B-B14F-4D97-AF65-F5344CB8AC3E}">
        <p14:creationId xmlns:p14="http://schemas.microsoft.com/office/powerpoint/2010/main" val="817168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1282154"/>
          </a:xfrm>
        </p:spPr>
        <p:txBody>
          <a:bodyPr>
            <a:noAutofit/>
          </a:bodyPr>
          <a:lstStyle/>
          <a:p>
            <a:r>
              <a:rPr lang="nl-BE" sz="3600" b="1" dirty="0">
                <a:solidFill>
                  <a:srgbClr val="00B050"/>
                </a:solidFill>
              </a:rPr>
              <a:t>Links to </a:t>
            </a:r>
            <a:r>
              <a:rPr lang="nl-BE" sz="3600" b="1" dirty="0" smtClean="0">
                <a:solidFill>
                  <a:srgbClr val="00B050"/>
                </a:solidFill>
              </a:rPr>
              <a:t>Content Design </a:t>
            </a:r>
            <a:r>
              <a:rPr lang="nl-BE" sz="3600" b="1" dirty="0">
                <a:solidFill>
                  <a:srgbClr val="00B050"/>
                </a:solidFill>
              </a:rPr>
              <a:t>Principles and </a:t>
            </a:r>
            <a:r>
              <a:rPr lang="nl-BE" sz="3600" b="1" dirty="0" smtClean="0">
                <a:solidFill>
                  <a:srgbClr val="00B050"/>
                </a:solidFill>
              </a:rPr>
              <a:t>Outcomes 2</a:t>
            </a:r>
            <a:endParaRPr lang="en-US" sz="3600" dirty="0">
              <a:solidFill>
                <a:srgbClr val="00B050"/>
              </a:solidFill>
            </a:endParaRPr>
          </a:p>
        </p:txBody>
      </p:sp>
      <p:sp>
        <p:nvSpPr>
          <p:cNvPr id="3" name="Content Placeholder 2"/>
          <p:cNvSpPr>
            <a:spLocks noGrp="1"/>
          </p:cNvSpPr>
          <p:nvPr>
            <p:ph idx="1"/>
          </p:nvPr>
        </p:nvSpPr>
        <p:spPr>
          <a:xfrm>
            <a:off x="467544" y="1628800"/>
            <a:ext cx="8219256" cy="4608511"/>
          </a:xfrm>
        </p:spPr>
        <p:txBody>
          <a:bodyPr>
            <a:normAutofit fontScale="62500" lnSpcReduction="20000"/>
          </a:bodyPr>
          <a:lstStyle/>
          <a:p>
            <a:pPr marL="0" indent="0">
              <a:lnSpc>
                <a:spcPct val="120000"/>
              </a:lnSpc>
              <a:buNone/>
            </a:pPr>
            <a:r>
              <a:rPr lang="en-US" dirty="0" smtClean="0">
                <a:latin typeface="+mj-lt"/>
              </a:rPr>
              <a:t>8</a:t>
            </a:r>
            <a:r>
              <a:rPr lang="en-US" dirty="0">
                <a:latin typeface="+mj-lt"/>
              </a:rPr>
              <a:t>. Teacher education should enable teachers to design and assess creativity-enabling inquiry-based activities which are child-friendly and include both guided and open inquiries. </a:t>
            </a:r>
            <a:endParaRPr lang="en-GB" dirty="0">
              <a:latin typeface="+mj-lt"/>
            </a:endParaRPr>
          </a:p>
          <a:p>
            <a:pPr marL="400050" lvl="1" indent="0">
              <a:lnSpc>
                <a:spcPct val="120000"/>
              </a:lnSpc>
              <a:buNone/>
            </a:pPr>
            <a:r>
              <a:rPr lang="en-US" dirty="0">
                <a:latin typeface="+mj-lt"/>
              </a:rPr>
              <a:t>8.1 Teachers should be able to </a:t>
            </a:r>
            <a:r>
              <a:rPr lang="en-US" b="1" dirty="0">
                <a:latin typeface="+mj-lt"/>
              </a:rPr>
              <a:t>design and assess open-ended learning activities. </a:t>
            </a:r>
            <a:endParaRPr lang="en-GB" b="1" dirty="0">
              <a:latin typeface="+mj-lt"/>
            </a:endParaRPr>
          </a:p>
          <a:p>
            <a:pPr marL="0" indent="0">
              <a:lnSpc>
                <a:spcPct val="120000"/>
              </a:lnSpc>
              <a:buNone/>
            </a:pPr>
            <a:endParaRPr lang="en-US" sz="1600" dirty="0" smtClean="0">
              <a:latin typeface="+mj-lt"/>
            </a:endParaRPr>
          </a:p>
          <a:p>
            <a:pPr marL="0" indent="0">
              <a:lnSpc>
                <a:spcPct val="120000"/>
              </a:lnSpc>
              <a:buNone/>
            </a:pPr>
            <a:r>
              <a:rPr lang="en-US" dirty="0" smtClean="0">
                <a:latin typeface="+mj-lt"/>
              </a:rPr>
              <a:t>17</a:t>
            </a:r>
            <a:r>
              <a:rPr lang="en-US" dirty="0">
                <a:latin typeface="+mj-lt"/>
              </a:rPr>
              <a:t>. Teacher education should address with teachers issues in ensuring rich provision, planning and use of resources (including digital resources) in and out of the classroom to support children’s inquiry and creativity. </a:t>
            </a:r>
            <a:endParaRPr lang="en-GB" dirty="0">
              <a:latin typeface="+mj-lt"/>
            </a:endParaRPr>
          </a:p>
          <a:p>
            <a:pPr marL="400050" lvl="1" indent="0">
              <a:lnSpc>
                <a:spcPct val="120000"/>
              </a:lnSpc>
              <a:buNone/>
            </a:pPr>
            <a:r>
              <a:rPr lang="en-US" dirty="0">
                <a:latin typeface="+mj-lt"/>
              </a:rPr>
              <a:t>17.2 Teachers should be able to recognize the </a:t>
            </a:r>
            <a:r>
              <a:rPr lang="en-US" b="1" dirty="0">
                <a:latin typeface="+mj-lt"/>
              </a:rPr>
              <a:t>nature and potential of different materials and resources both to constrain and extend children’s explorations. </a:t>
            </a:r>
            <a:endParaRPr lang="en-GB" b="1" dirty="0">
              <a:latin typeface="+mj-lt"/>
            </a:endParaRPr>
          </a:p>
          <a:p>
            <a:pPr marL="400050" lvl="1" indent="0">
              <a:lnSpc>
                <a:spcPct val="120000"/>
              </a:lnSpc>
              <a:buNone/>
            </a:pPr>
            <a:r>
              <a:rPr lang="en-US" dirty="0">
                <a:latin typeface="+mj-lt"/>
              </a:rPr>
              <a:t>17.4 Teachers should be able to </a:t>
            </a:r>
            <a:r>
              <a:rPr lang="en-US" b="1" dirty="0">
                <a:latin typeface="+mj-lt"/>
              </a:rPr>
              <a:t>evaluate provision for free flow play </a:t>
            </a:r>
            <a:r>
              <a:rPr lang="en-US" dirty="0">
                <a:latin typeface="+mj-lt"/>
              </a:rPr>
              <a:t>in their school settings. </a:t>
            </a:r>
            <a:endParaRPr lang="en-GB" dirty="0">
              <a:latin typeface="+mj-lt"/>
            </a:endParaRPr>
          </a:p>
          <a:p>
            <a:pPr marL="400050" lvl="1" indent="0">
              <a:lnSpc>
                <a:spcPct val="120000"/>
              </a:lnSpc>
              <a:buNone/>
            </a:pPr>
            <a:r>
              <a:rPr lang="en-US" dirty="0">
                <a:latin typeface="+mj-lt"/>
              </a:rPr>
              <a:t>17.6 Teachers should be able </a:t>
            </a:r>
            <a:r>
              <a:rPr lang="en-US" b="1" dirty="0">
                <a:latin typeface="+mj-lt"/>
              </a:rPr>
              <a:t>to gain insights into children’s developing explorations and creativity </a:t>
            </a:r>
            <a:r>
              <a:rPr lang="en-US" dirty="0">
                <a:latin typeface="+mj-lt"/>
              </a:rPr>
              <a:t>based on their use of resources. </a:t>
            </a:r>
            <a:endParaRPr lang="en-GB" dirty="0">
              <a:latin typeface="+mj-lt"/>
            </a:endParaRPr>
          </a:p>
        </p:txBody>
      </p:sp>
    </p:spTree>
    <p:extLst>
      <p:ext uri="{BB962C8B-B14F-4D97-AF65-F5344CB8AC3E}">
        <p14:creationId xmlns:p14="http://schemas.microsoft.com/office/powerpoint/2010/main" val="231425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nl-BE" sz="3200" b="1" dirty="0" err="1" smtClean="0">
                <a:solidFill>
                  <a:srgbClr val="00B050"/>
                </a:solidFill>
              </a:rPr>
              <a:t>Introduction</a:t>
            </a:r>
            <a:r>
              <a:rPr lang="nl-BE" sz="3200" b="1" dirty="0" smtClean="0">
                <a:solidFill>
                  <a:srgbClr val="00B050"/>
                </a:solidFill>
              </a:rPr>
              <a:t> </a:t>
            </a:r>
            <a:r>
              <a:rPr lang="nl-BE" sz="3200" b="1" dirty="0" err="1" smtClean="0">
                <a:solidFill>
                  <a:srgbClr val="00B050"/>
                </a:solidFill>
              </a:rPr>
              <a:t>to</a:t>
            </a:r>
            <a:r>
              <a:rPr lang="nl-BE" sz="3200" b="1" dirty="0" smtClean="0">
                <a:solidFill>
                  <a:srgbClr val="00B050"/>
                </a:solidFill>
              </a:rPr>
              <a:t> </a:t>
            </a:r>
            <a:r>
              <a:rPr lang="nl-BE" sz="3200" b="1" dirty="0" err="1" smtClean="0">
                <a:solidFill>
                  <a:srgbClr val="00B050"/>
                </a:solidFill>
              </a:rPr>
              <a:t>the</a:t>
            </a:r>
            <a:r>
              <a:rPr lang="nl-BE" sz="3200" b="1" dirty="0" smtClean="0">
                <a:solidFill>
                  <a:srgbClr val="00B050"/>
                </a:solidFill>
              </a:rPr>
              <a:t> </a:t>
            </a:r>
            <a:r>
              <a:rPr lang="nl-BE" sz="3200" b="1" dirty="0" err="1" smtClean="0">
                <a:solidFill>
                  <a:srgbClr val="00B050"/>
                </a:solidFill>
              </a:rPr>
              <a:t>role</a:t>
            </a:r>
            <a:r>
              <a:rPr lang="nl-BE" sz="3200" b="1" dirty="0" smtClean="0">
                <a:solidFill>
                  <a:srgbClr val="00B050"/>
                </a:solidFill>
              </a:rPr>
              <a:t> of </a:t>
            </a:r>
            <a:r>
              <a:rPr lang="nl-BE" sz="3200" b="1" dirty="0" err="1" smtClean="0">
                <a:solidFill>
                  <a:srgbClr val="00B050"/>
                </a:solidFill>
              </a:rPr>
              <a:t>play</a:t>
            </a:r>
            <a:r>
              <a:rPr lang="nl-BE" sz="3200" b="1" dirty="0" smtClean="0">
                <a:solidFill>
                  <a:srgbClr val="00B050"/>
                </a:solidFill>
              </a:rPr>
              <a:t> </a:t>
            </a:r>
            <a:r>
              <a:rPr lang="nl-BE" sz="3200" b="1" dirty="0" err="1" smtClean="0">
                <a:solidFill>
                  <a:srgbClr val="00B050"/>
                </a:solidFill>
              </a:rPr>
              <a:t>and</a:t>
            </a:r>
            <a:r>
              <a:rPr lang="nl-BE" sz="3200" b="1" dirty="0" smtClean="0">
                <a:solidFill>
                  <a:srgbClr val="00B050"/>
                </a:solidFill>
              </a:rPr>
              <a:t> </a:t>
            </a:r>
            <a:r>
              <a:rPr lang="nl-BE" sz="3200" b="1" dirty="0" err="1" smtClean="0">
                <a:solidFill>
                  <a:srgbClr val="00B050"/>
                </a:solidFill>
              </a:rPr>
              <a:t>exploration</a:t>
            </a:r>
            <a:r>
              <a:rPr lang="nl-BE" sz="3200" b="1" dirty="0" smtClean="0">
                <a:solidFill>
                  <a:srgbClr val="00B050"/>
                </a:solidFill>
              </a:rPr>
              <a:t> </a:t>
            </a:r>
            <a:r>
              <a:rPr lang="nl-BE" sz="3200" b="1" dirty="0" err="1" smtClean="0">
                <a:solidFill>
                  <a:srgbClr val="00B050"/>
                </a:solidFill>
              </a:rPr>
              <a:t>within</a:t>
            </a:r>
            <a:r>
              <a:rPr lang="nl-BE" sz="3200" b="1" dirty="0" smtClean="0">
                <a:solidFill>
                  <a:srgbClr val="00B050"/>
                </a:solidFill>
              </a:rPr>
              <a:t> </a:t>
            </a:r>
            <a:r>
              <a:rPr lang="nl-BE" sz="3200" b="1" dirty="0" err="1" smtClean="0">
                <a:solidFill>
                  <a:srgbClr val="00B050"/>
                </a:solidFill>
              </a:rPr>
              <a:t>inquiry</a:t>
            </a:r>
            <a:r>
              <a:rPr lang="nl-BE" sz="3200" b="1" dirty="0" smtClean="0">
                <a:solidFill>
                  <a:srgbClr val="00B050"/>
                </a:solidFill>
              </a:rPr>
              <a:t> </a:t>
            </a:r>
            <a:r>
              <a:rPr lang="nl-BE" sz="3200" b="1" dirty="0" err="1" smtClean="0">
                <a:solidFill>
                  <a:srgbClr val="00B050"/>
                </a:solidFill>
              </a:rPr>
              <a:t>and</a:t>
            </a:r>
            <a:r>
              <a:rPr lang="nl-BE" sz="3200" b="1" dirty="0" smtClean="0">
                <a:solidFill>
                  <a:srgbClr val="00B050"/>
                </a:solidFill>
              </a:rPr>
              <a:t> </a:t>
            </a:r>
            <a:r>
              <a:rPr lang="nl-BE" sz="3200" b="1" dirty="0" err="1" smtClean="0">
                <a:solidFill>
                  <a:srgbClr val="00B050"/>
                </a:solidFill>
              </a:rPr>
              <a:t>creativity</a:t>
            </a:r>
            <a:endParaRPr lang="nl-BE" sz="3200" b="1" dirty="0">
              <a:solidFill>
                <a:srgbClr val="00B050"/>
              </a:solidFill>
            </a:endParaRPr>
          </a:p>
        </p:txBody>
      </p:sp>
      <p:sp>
        <p:nvSpPr>
          <p:cNvPr id="7" name="Tijdelijke aanduiding voor inhoud 6"/>
          <p:cNvSpPr>
            <a:spLocks noGrp="1"/>
          </p:cNvSpPr>
          <p:nvPr>
            <p:ph idx="1"/>
          </p:nvPr>
        </p:nvSpPr>
        <p:spPr>
          <a:xfrm>
            <a:off x="628650" y="2101173"/>
            <a:ext cx="7886700" cy="4075789"/>
          </a:xfrm>
        </p:spPr>
        <p:txBody>
          <a:bodyPr>
            <a:normAutofit fontScale="77500" lnSpcReduction="20000"/>
          </a:bodyPr>
          <a:lstStyle/>
          <a:p>
            <a:pPr marL="0" indent="0">
              <a:lnSpc>
                <a:spcPct val="120000"/>
              </a:lnSpc>
              <a:buClr>
                <a:schemeClr val="accent6"/>
              </a:buClr>
              <a:buNone/>
            </a:pPr>
            <a:r>
              <a:rPr lang="nl-BE" dirty="0" smtClean="0">
                <a:latin typeface="+mj-lt"/>
              </a:rPr>
              <a:t>Importance of play and exploration in early years science</a:t>
            </a:r>
          </a:p>
          <a:p>
            <a:pPr lvl="1">
              <a:lnSpc>
                <a:spcPct val="120000"/>
              </a:lnSpc>
              <a:buClr>
                <a:schemeClr val="accent6"/>
              </a:buClr>
              <a:buFont typeface="Wingdings" panose="05000000000000000000" pitchFamily="2" charset="2"/>
              <a:buChar char="§"/>
            </a:pPr>
            <a:r>
              <a:rPr lang="nl-BE" dirty="0" smtClean="0">
                <a:latin typeface="+mj-lt"/>
              </a:rPr>
              <a:t>Central to inquiry based science education and creative approaches</a:t>
            </a:r>
          </a:p>
          <a:p>
            <a:pPr lvl="1">
              <a:lnSpc>
                <a:spcPct val="120000"/>
              </a:lnSpc>
              <a:buClr>
                <a:schemeClr val="accent6"/>
              </a:buClr>
              <a:buFont typeface="Wingdings" panose="05000000000000000000" pitchFamily="2" charset="2"/>
              <a:buChar char="§"/>
            </a:pPr>
            <a:r>
              <a:rPr lang="nl-BE" dirty="0" smtClean="0">
                <a:latin typeface="+mj-lt"/>
              </a:rPr>
              <a:t>Supports development of creative skills and dispositions</a:t>
            </a:r>
          </a:p>
          <a:p>
            <a:pPr lvl="1">
              <a:lnSpc>
                <a:spcPct val="120000"/>
              </a:lnSpc>
              <a:buClr>
                <a:schemeClr val="accent6"/>
              </a:buClr>
              <a:buFont typeface="Wingdings" panose="05000000000000000000" pitchFamily="2" charset="2"/>
              <a:buChar char="§"/>
            </a:pPr>
            <a:r>
              <a:rPr lang="nl-BE" dirty="0" err="1" smtClean="0">
                <a:latin typeface="+mj-lt"/>
              </a:rPr>
              <a:t>Nurtures</a:t>
            </a:r>
            <a:r>
              <a:rPr lang="nl-BE" dirty="0" smtClean="0">
                <a:latin typeface="+mj-lt"/>
              </a:rPr>
              <a:t> </a:t>
            </a:r>
            <a:r>
              <a:rPr lang="nl-BE" dirty="0" err="1" smtClean="0">
                <a:latin typeface="+mj-lt"/>
              </a:rPr>
              <a:t>children’s</a:t>
            </a:r>
            <a:r>
              <a:rPr lang="nl-BE" dirty="0" smtClean="0">
                <a:latin typeface="+mj-lt"/>
              </a:rPr>
              <a:t> </a:t>
            </a:r>
            <a:r>
              <a:rPr lang="nl-BE" dirty="0" err="1" smtClean="0">
                <a:latin typeface="+mj-lt"/>
              </a:rPr>
              <a:t>motivation</a:t>
            </a:r>
            <a:endParaRPr lang="nl-BE" dirty="0" smtClean="0">
              <a:latin typeface="+mj-lt"/>
            </a:endParaRPr>
          </a:p>
          <a:p>
            <a:pPr lvl="1">
              <a:lnSpc>
                <a:spcPct val="120000"/>
              </a:lnSpc>
              <a:buClr>
                <a:schemeClr val="accent6"/>
              </a:buClr>
              <a:buFont typeface="Wingdings" panose="05000000000000000000" pitchFamily="2" charset="2"/>
              <a:buChar char="§"/>
            </a:pPr>
            <a:r>
              <a:rPr lang="nl-BE" dirty="0" err="1" smtClean="0">
                <a:latin typeface="+mj-lt"/>
              </a:rPr>
              <a:t>Increases</a:t>
            </a:r>
            <a:r>
              <a:rPr lang="nl-BE" dirty="0" smtClean="0">
                <a:latin typeface="+mj-lt"/>
              </a:rPr>
              <a:t> </a:t>
            </a:r>
            <a:r>
              <a:rPr lang="nl-BE" dirty="0" err="1" smtClean="0">
                <a:latin typeface="+mj-lt"/>
              </a:rPr>
              <a:t>children’s</a:t>
            </a:r>
            <a:r>
              <a:rPr lang="nl-BE" dirty="0" smtClean="0">
                <a:latin typeface="+mj-lt"/>
              </a:rPr>
              <a:t> </a:t>
            </a:r>
            <a:r>
              <a:rPr lang="nl-BE" dirty="0" err="1" smtClean="0">
                <a:latin typeface="+mj-lt"/>
              </a:rPr>
              <a:t>creativity</a:t>
            </a:r>
            <a:endParaRPr lang="nl-BE" dirty="0" smtClean="0">
              <a:latin typeface="+mj-lt"/>
            </a:endParaRPr>
          </a:p>
          <a:p>
            <a:pPr lvl="1">
              <a:lnSpc>
                <a:spcPct val="120000"/>
              </a:lnSpc>
              <a:buClr>
                <a:schemeClr val="accent6"/>
              </a:buClr>
              <a:buFont typeface="Wingdings" panose="05000000000000000000" pitchFamily="2" charset="2"/>
              <a:buChar char="§"/>
            </a:pPr>
            <a:r>
              <a:rPr lang="nl-BE" dirty="0" smtClean="0">
                <a:latin typeface="+mj-lt"/>
              </a:rPr>
              <a:t>Develops inquiry skills such as observing, raising questions, classifying, hypothesising, communicating, thinking, reasoning</a:t>
            </a: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spTree>
    <p:extLst>
      <p:ext uri="{BB962C8B-B14F-4D97-AF65-F5344CB8AC3E}">
        <p14:creationId xmlns:p14="http://schemas.microsoft.com/office/powerpoint/2010/main" val="9148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n-US" sz="2800" b="1" dirty="0" smtClean="0">
                <a:solidFill>
                  <a:srgbClr val="00B050"/>
                </a:solidFill>
              </a:rPr>
              <a:t>Connecting Inquiry Based Science Education and Creative Approaches</a:t>
            </a:r>
            <a:endParaRPr lang="en-US" sz="1600" dirty="0"/>
          </a:p>
        </p:txBody>
      </p:sp>
      <p:sp>
        <p:nvSpPr>
          <p:cNvPr id="3" name="Text Placeholder 2"/>
          <p:cNvSpPr>
            <a:spLocks noGrp="1"/>
          </p:cNvSpPr>
          <p:nvPr>
            <p:ph type="body" idx="1"/>
          </p:nvPr>
        </p:nvSpPr>
        <p:spPr/>
        <p:txBody>
          <a:bodyPr>
            <a:normAutofit fontScale="92500"/>
          </a:bodyPr>
          <a:lstStyle/>
          <a:p>
            <a:r>
              <a:rPr lang="en-US" b="0" dirty="0">
                <a:latin typeface="+mj-lt"/>
              </a:rPr>
              <a:t>Inquiry-based Science Education</a:t>
            </a:r>
          </a:p>
        </p:txBody>
      </p:sp>
      <p:sp>
        <p:nvSpPr>
          <p:cNvPr id="4" name="Content Placeholder 3"/>
          <p:cNvSpPr>
            <a:spLocks noGrp="1"/>
          </p:cNvSpPr>
          <p:nvPr>
            <p:ph sz="half" idx="2"/>
          </p:nvPr>
        </p:nvSpPr>
        <p:spPr>
          <a:xfrm>
            <a:off x="457200" y="2420887"/>
            <a:ext cx="4040188" cy="2808313"/>
          </a:xfrm>
        </p:spPr>
        <p:txBody>
          <a:bodyPr>
            <a:normAutofit lnSpcReduction="10000"/>
          </a:bodyPr>
          <a:lstStyle/>
          <a:p>
            <a:r>
              <a:rPr lang="en-US" sz="2000" dirty="0">
                <a:latin typeface="+mj-lt"/>
              </a:rPr>
              <a:t>Questioning</a:t>
            </a:r>
          </a:p>
          <a:p>
            <a:r>
              <a:rPr lang="en-US" sz="2000" dirty="0">
                <a:latin typeface="+mj-lt"/>
              </a:rPr>
              <a:t>Designing and planning investigations</a:t>
            </a:r>
          </a:p>
          <a:p>
            <a:r>
              <a:rPr lang="en-US" sz="2000" dirty="0">
                <a:latin typeface="+mj-lt"/>
              </a:rPr>
              <a:t>Gathering evidence</a:t>
            </a:r>
          </a:p>
          <a:p>
            <a:r>
              <a:rPr lang="en-US" sz="2000" dirty="0">
                <a:latin typeface="+mj-lt"/>
              </a:rPr>
              <a:t>Making connections</a:t>
            </a:r>
          </a:p>
          <a:p>
            <a:r>
              <a:rPr lang="en-US" sz="2000" dirty="0">
                <a:latin typeface="+mj-lt"/>
              </a:rPr>
              <a:t>Explaining evidence</a:t>
            </a:r>
          </a:p>
          <a:p>
            <a:r>
              <a:rPr lang="en-US" sz="2000" dirty="0">
                <a:latin typeface="+mj-lt"/>
              </a:rPr>
              <a:t>Communicating explanations</a:t>
            </a:r>
          </a:p>
          <a:p>
            <a:pPr>
              <a:buNone/>
            </a:pPr>
            <a:r>
              <a:rPr lang="en-US" sz="2000" dirty="0" smtClean="0">
                <a:latin typeface="+mj-lt"/>
              </a:rPr>
              <a:t>(</a:t>
            </a:r>
            <a:r>
              <a:rPr lang="en-US" sz="2000" dirty="0">
                <a:latin typeface="+mj-lt"/>
              </a:rPr>
              <a:t>for example </a:t>
            </a:r>
            <a:r>
              <a:rPr lang="en-US" sz="2000" dirty="0" err="1">
                <a:latin typeface="+mj-lt"/>
              </a:rPr>
              <a:t>Minner</a:t>
            </a:r>
            <a:r>
              <a:rPr lang="en-US" sz="2000" dirty="0">
                <a:latin typeface="+mj-lt"/>
              </a:rPr>
              <a:t> et al 2010)</a:t>
            </a:r>
          </a:p>
          <a:p>
            <a:pPr marL="0" indent="0">
              <a:buNone/>
            </a:pPr>
            <a:endParaRPr lang="en-US" dirty="0"/>
          </a:p>
        </p:txBody>
      </p:sp>
      <p:sp>
        <p:nvSpPr>
          <p:cNvPr id="5" name="Text Placeholder 4"/>
          <p:cNvSpPr>
            <a:spLocks noGrp="1"/>
          </p:cNvSpPr>
          <p:nvPr>
            <p:ph type="body" sz="quarter" idx="3"/>
          </p:nvPr>
        </p:nvSpPr>
        <p:spPr/>
        <p:txBody>
          <a:bodyPr>
            <a:normAutofit/>
          </a:bodyPr>
          <a:lstStyle/>
          <a:p>
            <a:r>
              <a:rPr lang="en-US" sz="2200" b="0" dirty="0">
                <a:latin typeface="+mj-lt"/>
              </a:rPr>
              <a:t>Creative </a:t>
            </a:r>
            <a:r>
              <a:rPr lang="en-US" sz="2200" b="0" dirty="0" smtClean="0">
                <a:latin typeface="+mj-lt"/>
              </a:rPr>
              <a:t>Dispositions</a:t>
            </a:r>
            <a:endParaRPr lang="en-US" sz="2200" b="0" dirty="0">
              <a:latin typeface="+mj-lt"/>
            </a:endParaRPr>
          </a:p>
        </p:txBody>
      </p:sp>
      <p:sp>
        <p:nvSpPr>
          <p:cNvPr id="6" name="Content Placeholder 5"/>
          <p:cNvSpPr>
            <a:spLocks noGrp="1"/>
          </p:cNvSpPr>
          <p:nvPr>
            <p:ph sz="quarter" idx="4"/>
          </p:nvPr>
        </p:nvSpPr>
        <p:spPr>
          <a:xfrm>
            <a:off x="4645025" y="2195357"/>
            <a:ext cx="4041775" cy="3951288"/>
          </a:xfrm>
        </p:spPr>
        <p:txBody>
          <a:bodyPr>
            <a:normAutofit/>
          </a:bodyPr>
          <a:lstStyle/>
          <a:p>
            <a:r>
              <a:rPr lang="en-US" sz="2000" dirty="0">
                <a:latin typeface="+mj-lt"/>
              </a:rPr>
              <a:t>Sense of initiative</a:t>
            </a:r>
          </a:p>
          <a:p>
            <a:r>
              <a:rPr lang="en-US" sz="2000" dirty="0">
                <a:latin typeface="+mj-lt"/>
              </a:rPr>
              <a:t>Motivation</a:t>
            </a:r>
          </a:p>
          <a:p>
            <a:r>
              <a:rPr lang="en-US" sz="2000" dirty="0">
                <a:latin typeface="+mj-lt"/>
              </a:rPr>
              <a:t>Ability to come up with something new</a:t>
            </a:r>
          </a:p>
          <a:p>
            <a:r>
              <a:rPr lang="en-US" sz="2000" dirty="0">
                <a:latin typeface="+mj-lt"/>
              </a:rPr>
              <a:t>Making connections</a:t>
            </a:r>
          </a:p>
          <a:p>
            <a:r>
              <a:rPr lang="en-US" sz="2000" dirty="0">
                <a:latin typeface="+mj-lt"/>
              </a:rPr>
              <a:t>Imagination</a:t>
            </a:r>
          </a:p>
          <a:p>
            <a:r>
              <a:rPr lang="en-US" sz="2000" dirty="0">
                <a:latin typeface="+mj-lt"/>
              </a:rPr>
              <a:t>Curiosity</a:t>
            </a:r>
          </a:p>
          <a:p>
            <a:r>
              <a:rPr lang="en-US" sz="2000" dirty="0">
                <a:latin typeface="+mj-lt"/>
              </a:rPr>
              <a:t>Ability to work together</a:t>
            </a:r>
          </a:p>
          <a:p>
            <a:r>
              <a:rPr lang="en-US" sz="2000" dirty="0">
                <a:latin typeface="+mj-lt"/>
              </a:rPr>
              <a:t>Thinking skills</a:t>
            </a:r>
          </a:p>
          <a:p>
            <a:pPr>
              <a:buNone/>
            </a:pPr>
            <a:r>
              <a:rPr lang="en-US" sz="2000" dirty="0">
                <a:latin typeface="+mj-lt"/>
              </a:rPr>
              <a:t>(for example Chappell et al 2008)</a:t>
            </a:r>
          </a:p>
          <a:p>
            <a:endParaRPr lang="en-US"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mj-lt"/>
              </a:rPr>
              <a:t>From Creative Little Scientists, 2012</a:t>
            </a:r>
            <a:endParaRPr lang="en-US" dirty="0">
              <a:latin typeface="+mj-lt"/>
            </a:endParaRPr>
          </a:p>
        </p:txBody>
      </p:sp>
    </p:spTree>
    <p:extLst>
      <p:ext uri="{BB962C8B-B14F-4D97-AF65-F5344CB8AC3E}">
        <p14:creationId xmlns:p14="http://schemas.microsoft.com/office/powerpoint/2010/main" val="372672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solidFill>
                  <a:srgbClr val="00B050"/>
                </a:solidFill>
              </a:rPr>
              <a:t>Definition of creativity adopted by the CEYS project </a:t>
            </a:r>
            <a:br>
              <a:rPr lang="en-US" sz="2800" b="1" dirty="0" smtClean="0">
                <a:solidFill>
                  <a:srgbClr val="00B050"/>
                </a:solidFill>
              </a:rPr>
            </a:br>
            <a:r>
              <a:rPr lang="en-US" sz="1600" dirty="0" smtClean="0"/>
              <a:t>(from Creative Little Scientists</a:t>
            </a:r>
            <a:r>
              <a:rPr lang="en-US" sz="1600" smtClean="0"/>
              <a:t>, 2014)</a:t>
            </a:r>
            <a:endParaRPr lang="en-US" sz="1600" dirty="0"/>
          </a:p>
        </p:txBody>
      </p:sp>
      <p:pic>
        <p:nvPicPr>
          <p:cNvPr id="8" name="Picture 7"/>
          <p:cNvPicPr>
            <a:picLocks noChangeAspect="1"/>
          </p:cNvPicPr>
          <p:nvPr/>
        </p:nvPicPr>
        <p:blipFill>
          <a:blip r:embed="rId3"/>
          <a:stretch>
            <a:fillRect/>
          </a:stretch>
        </p:blipFill>
        <p:spPr>
          <a:xfrm>
            <a:off x="1043608" y="1844824"/>
            <a:ext cx="7344816" cy="4022426"/>
          </a:xfrm>
          <a:prstGeom prst="rect">
            <a:avLst/>
          </a:prstGeom>
        </p:spPr>
      </p:pic>
    </p:spTree>
    <p:extLst>
      <p:ext uri="{BB962C8B-B14F-4D97-AF65-F5344CB8AC3E}">
        <p14:creationId xmlns:p14="http://schemas.microsoft.com/office/powerpoint/2010/main" val="88314371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2760</TotalTime>
  <Words>1785</Words>
  <Application>Microsoft Office PowerPoint</Application>
  <PresentationFormat>Diavoorstelling (4:3)</PresentationFormat>
  <Paragraphs>216</Paragraphs>
  <Slides>24</Slides>
  <Notes>20</Notes>
  <HiddenSlides>0</HiddenSlides>
  <MMClips>0</MMClips>
  <ScaleCrop>false</ScaleCrop>
  <HeadingPairs>
    <vt:vector size="8" baseType="variant">
      <vt:variant>
        <vt:lpstr>Gebruikte lettertypen</vt:lpstr>
      </vt:variant>
      <vt:variant>
        <vt:i4>4</vt:i4>
      </vt:variant>
      <vt:variant>
        <vt:lpstr>Thema</vt:lpstr>
      </vt:variant>
      <vt:variant>
        <vt:i4>3</vt:i4>
      </vt:variant>
      <vt:variant>
        <vt:lpstr>Ingesloten OLE-bronprogramma's</vt:lpstr>
      </vt:variant>
      <vt:variant>
        <vt:i4>1</vt:i4>
      </vt:variant>
      <vt:variant>
        <vt:lpstr>Diatitels</vt:lpstr>
      </vt:variant>
      <vt:variant>
        <vt:i4>24</vt:i4>
      </vt:variant>
    </vt:vector>
  </HeadingPairs>
  <TitlesOfParts>
    <vt:vector size="32" baseType="lpstr">
      <vt:lpstr>Arial</vt:lpstr>
      <vt:lpstr>Calibri</vt:lpstr>
      <vt:lpstr>Cambria</vt:lpstr>
      <vt:lpstr>Wingdings</vt:lpstr>
      <vt:lpstr>1_Custom Design</vt:lpstr>
      <vt:lpstr>Theme1</vt:lpstr>
      <vt:lpstr>1_Theme1</vt:lpstr>
      <vt:lpstr>Acrobat Document</vt:lpstr>
      <vt:lpstr>PowerPoint-presentatie</vt:lpstr>
      <vt:lpstr>Introduction to the CEYS project (use dependent on context)</vt:lpstr>
      <vt:lpstr>Aims of this module</vt:lpstr>
      <vt:lpstr>Content of the Module</vt:lpstr>
      <vt:lpstr>Links to Content Design Principles and Outcomes 1</vt:lpstr>
      <vt:lpstr>Links to Content Design Principles and Outcomes 2</vt:lpstr>
      <vt:lpstr>Introduction to the role of play and exploration within inquiry and creativity</vt:lpstr>
      <vt:lpstr>Connecting Inquiry Based Science Education and Creative Approaches</vt:lpstr>
      <vt:lpstr>Definition of creativity adopted by the CEYS project  (from Creative Little Scientists, 2014)</vt:lpstr>
      <vt:lpstr>PowerPoint-presentatie</vt:lpstr>
      <vt:lpstr>PowerPoint-presentatie</vt:lpstr>
      <vt:lpstr>PowerPoint-presentatie</vt:lpstr>
      <vt:lpstr>PowerPoint-presentatie</vt:lpstr>
      <vt:lpstr>Possibilities for science learning</vt:lpstr>
      <vt:lpstr>Synergies between inquiry-based and creative approaches From the Conceptual Framework adopted by the CEYS Project (Creative Little Scientists, 2012) </vt:lpstr>
      <vt:lpstr>Role of the teacher</vt:lpstr>
      <vt:lpstr>Take Home Messages</vt:lpstr>
      <vt:lpstr>Discussion and reflection on classroom examples</vt:lpstr>
      <vt:lpstr>Discussion and reflection on classroom examples</vt:lpstr>
      <vt:lpstr>Apply insights to your own classroom practices</vt:lpstr>
      <vt:lpstr>PowerPoint-presentatie</vt:lpstr>
      <vt:lpstr>Further information</vt:lpstr>
      <vt:lpstr>PowerPoint-presentatie</vt:lpstr>
      <vt:lpstr>Acknowledgements  Creativity in Early Years Science EDUCATION (2014-2017)    www.ceys-project.eu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Jozefien Schaffler</cp:lastModifiedBy>
  <cp:revision>165</cp:revision>
  <cp:lastPrinted>2017-07-08T10:46:14Z</cp:lastPrinted>
  <dcterms:created xsi:type="dcterms:W3CDTF">2014-03-19T22:20:04Z</dcterms:created>
  <dcterms:modified xsi:type="dcterms:W3CDTF">2017-10-24T19:29:29Z</dcterms:modified>
</cp:coreProperties>
</file>