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embeddings/oleObject2.bin" ContentType="application/vnd.openxmlformats-officedocument.oleObject"/>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28"/>
  </p:notesMasterIdLst>
  <p:handoutMasterIdLst>
    <p:handoutMasterId r:id="rId29"/>
  </p:handoutMasterIdLst>
  <p:sldIdLst>
    <p:sldId id="424" r:id="rId4"/>
    <p:sldId id="425" r:id="rId5"/>
    <p:sldId id="426" r:id="rId6"/>
    <p:sldId id="400" r:id="rId7"/>
    <p:sldId id="401" r:id="rId8"/>
    <p:sldId id="417" r:id="rId9"/>
    <p:sldId id="402" r:id="rId10"/>
    <p:sldId id="427" r:id="rId11"/>
    <p:sldId id="428" r:id="rId12"/>
    <p:sldId id="404" r:id="rId13"/>
    <p:sldId id="405" r:id="rId14"/>
    <p:sldId id="406" r:id="rId15"/>
    <p:sldId id="407" r:id="rId16"/>
    <p:sldId id="409" r:id="rId17"/>
    <p:sldId id="429" r:id="rId18"/>
    <p:sldId id="410" r:id="rId19"/>
    <p:sldId id="411" r:id="rId20"/>
    <p:sldId id="412" r:id="rId21"/>
    <p:sldId id="413" r:id="rId22"/>
    <p:sldId id="414" r:id="rId23"/>
    <p:sldId id="415" r:id="rId24"/>
    <p:sldId id="430" r:id="rId25"/>
    <p:sldId id="431" r:id="rId26"/>
    <p:sldId id="432" r:id="rId2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9461" autoAdjust="0"/>
  </p:normalViewPr>
  <p:slideViewPr>
    <p:cSldViewPr>
      <p:cViewPr>
        <p:scale>
          <a:sx n="76" d="100"/>
          <a:sy n="76" d="100"/>
        </p:scale>
        <p:origin x="512" y="-504"/>
      </p:cViewPr>
      <p:guideLst>
        <p:guide orient="horz" pos="2160"/>
        <p:guide pos="2880"/>
      </p:guideLst>
    </p:cSldViewPr>
  </p:slideViewPr>
  <p:outlineViewPr>
    <p:cViewPr>
      <p:scale>
        <a:sx n="33" d="100"/>
        <a:sy n="33" d="100"/>
      </p:scale>
      <p:origin x="0" y="22926"/>
    </p:cViewPr>
  </p:outlineViewPr>
  <p:notesTextViewPr>
    <p:cViewPr>
      <p:scale>
        <a:sx n="100" d="100"/>
        <a:sy n="100" d="100"/>
      </p:scale>
      <p:origin x="0" y="0"/>
    </p:cViewPr>
  </p:notesTextViewPr>
  <p:sorterViewPr>
    <p:cViewPr>
      <p:scale>
        <a:sx n="100" d="100"/>
        <a:sy n="100" d="100"/>
      </p:scale>
      <p:origin x="0" y="3904"/>
    </p:cViewPr>
  </p:sorterViewPr>
  <p:notesViewPr>
    <p:cSldViewPr snapToGrid="0" snapToObjects="1">
      <p:cViewPr>
        <p:scale>
          <a:sx n="161" d="100"/>
          <a:sy n="161" d="100"/>
        </p:scale>
        <p:origin x="-240" y="44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EEF798-835D-42A7-9F35-5D866FED22E6}" type="doc">
      <dgm:prSet loTypeId="urn:microsoft.com/office/officeart/2005/8/layout/process1" loCatId="process" qsTypeId="urn:microsoft.com/office/officeart/2005/8/quickstyle/simple1" qsCatId="simple" csTypeId="urn:microsoft.com/office/officeart/2005/8/colors/colorful5" csCatId="colorful" phldr="1"/>
      <dgm:spPr/>
    </dgm:pt>
    <dgm:pt modelId="{E9503BD8-1FB4-46C2-A95E-D3FB4187E62A}">
      <dgm:prSet phldrT="[Tekst]"/>
      <dgm:spPr/>
      <dgm:t>
        <a:bodyPr/>
        <a:lstStyle/>
        <a:p>
          <a:r>
            <a:rPr lang="nl-BE" dirty="0" smtClean="0">
              <a:latin typeface="+mj-lt"/>
            </a:rPr>
            <a:t>Ervaringen tijdens deze module </a:t>
          </a:r>
          <a:endParaRPr lang="nl-BE" dirty="0">
            <a:latin typeface="+mj-lt"/>
          </a:endParaRPr>
        </a:p>
      </dgm:t>
    </dgm:pt>
    <dgm:pt modelId="{B8C41307-CC6B-463E-9F0E-3EAC143B50CE}" type="parTrans" cxnId="{5C949E01-76EA-4FD5-B8A9-8C1DA9EB2134}">
      <dgm:prSet/>
      <dgm:spPr/>
      <dgm:t>
        <a:bodyPr/>
        <a:lstStyle/>
        <a:p>
          <a:endParaRPr lang="nl-BE"/>
        </a:p>
      </dgm:t>
    </dgm:pt>
    <dgm:pt modelId="{24C9EEC4-5E82-46C4-B932-D5EB2AC12450}" type="sibTrans" cxnId="{5C949E01-76EA-4FD5-B8A9-8C1DA9EB2134}">
      <dgm:prSet/>
      <dgm:spPr/>
      <dgm:t>
        <a:bodyPr/>
        <a:lstStyle/>
        <a:p>
          <a:endParaRPr lang="nl-BE"/>
        </a:p>
      </dgm:t>
    </dgm:pt>
    <dgm:pt modelId="{632E4B87-20AC-4E0E-B53D-C695F82DF1A4}">
      <dgm:prSet phldrT="[Tekst]"/>
      <dgm:spPr/>
      <dgm:t>
        <a:bodyPr/>
        <a:lstStyle/>
        <a:p>
          <a:r>
            <a:rPr lang="nl-BE" dirty="0" smtClean="0">
              <a:latin typeface="+mj-lt"/>
            </a:rPr>
            <a:t>Eigen klaspraktijk</a:t>
          </a:r>
          <a:endParaRPr lang="nl-BE" dirty="0">
            <a:latin typeface="+mj-lt"/>
          </a:endParaRPr>
        </a:p>
      </dgm:t>
    </dgm:pt>
    <dgm:pt modelId="{A36F8082-2A46-48D4-9685-B6B5C376DF56}" type="parTrans" cxnId="{E7A964CC-1174-450E-B65F-A36BAF7D07C8}">
      <dgm:prSet/>
      <dgm:spPr/>
      <dgm:t>
        <a:bodyPr/>
        <a:lstStyle/>
        <a:p>
          <a:endParaRPr lang="nl-BE"/>
        </a:p>
      </dgm:t>
    </dgm:pt>
    <dgm:pt modelId="{EA56B055-85C1-4F36-B636-EBEDAB95FEBC}" type="sibTrans" cxnId="{E7A964CC-1174-450E-B65F-A36BAF7D07C8}">
      <dgm:prSet/>
      <dgm:spPr/>
      <dgm:t>
        <a:bodyPr/>
        <a:lstStyle/>
        <a:p>
          <a:endParaRPr lang="nl-BE"/>
        </a:p>
      </dgm:t>
    </dgm:pt>
    <dgm:pt modelId="{1F11623C-2645-4784-A7B6-359AD4E0DD28}" type="pres">
      <dgm:prSet presAssocID="{A9EEF798-835D-42A7-9F35-5D866FED22E6}" presName="Name0" presStyleCnt="0">
        <dgm:presLayoutVars>
          <dgm:dir/>
          <dgm:resizeHandles val="exact"/>
        </dgm:presLayoutVars>
      </dgm:prSet>
      <dgm:spPr/>
    </dgm:pt>
    <dgm:pt modelId="{ED1AC97A-3A6E-419D-85DC-1482BBBE7B5B}" type="pres">
      <dgm:prSet presAssocID="{E9503BD8-1FB4-46C2-A95E-D3FB4187E62A}" presName="node" presStyleLbl="node1" presStyleIdx="0" presStyleCnt="2">
        <dgm:presLayoutVars>
          <dgm:bulletEnabled val="1"/>
        </dgm:presLayoutVars>
      </dgm:prSet>
      <dgm:spPr/>
      <dgm:t>
        <a:bodyPr/>
        <a:lstStyle/>
        <a:p>
          <a:endParaRPr lang="nl-BE"/>
        </a:p>
      </dgm:t>
    </dgm:pt>
    <dgm:pt modelId="{D69247D4-A5CE-404A-AD9B-6F7C0673B895}" type="pres">
      <dgm:prSet presAssocID="{24C9EEC4-5E82-46C4-B932-D5EB2AC12450}" presName="sibTrans" presStyleLbl="sibTrans2D1" presStyleIdx="0" presStyleCnt="1"/>
      <dgm:spPr/>
      <dgm:t>
        <a:bodyPr/>
        <a:lstStyle/>
        <a:p>
          <a:endParaRPr lang="nl-BE"/>
        </a:p>
      </dgm:t>
    </dgm:pt>
    <dgm:pt modelId="{B93E0423-0B24-4069-B54C-F8A2507FC96E}" type="pres">
      <dgm:prSet presAssocID="{24C9EEC4-5E82-46C4-B932-D5EB2AC12450}" presName="connectorText" presStyleLbl="sibTrans2D1" presStyleIdx="0" presStyleCnt="1"/>
      <dgm:spPr/>
      <dgm:t>
        <a:bodyPr/>
        <a:lstStyle/>
        <a:p>
          <a:endParaRPr lang="nl-BE"/>
        </a:p>
      </dgm:t>
    </dgm:pt>
    <dgm:pt modelId="{72DCFEFC-1B37-423B-B5D1-975FD9BA7C61}" type="pres">
      <dgm:prSet presAssocID="{632E4B87-20AC-4E0E-B53D-C695F82DF1A4}" presName="node" presStyleLbl="node1" presStyleIdx="1" presStyleCnt="2">
        <dgm:presLayoutVars>
          <dgm:bulletEnabled val="1"/>
        </dgm:presLayoutVars>
      </dgm:prSet>
      <dgm:spPr/>
      <dgm:t>
        <a:bodyPr/>
        <a:lstStyle/>
        <a:p>
          <a:endParaRPr lang="nl-BE"/>
        </a:p>
      </dgm:t>
    </dgm:pt>
  </dgm:ptLst>
  <dgm:cxnLst>
    <dgm:cxn modelId="{B920096D-96CB-3247-90DC-A77B6FF9D136}" type="presOf" srcId="{E9503BD8-1FB4-46C2-A95E-D3FB4187E62A}" destId="{ED1AC97A-3A6E-419D-85DC-1482BBBE7B5B}" srcOrd="0" destOrd="0" presId="urn:microsoft.com/office/officeart/2005/8/layout/process1"/>
    <dgm:cxn modelId="{99244F1C-D28C-3445-97F5-83AC831031BF}" type="presOf" srcId="{632E4B87-20AC-4E0E-B53D-C695F82DF1A4}" destId="{72DCFEFC-1B37-423B-B5D1-975FD9BA7C61}" srcOrd="0" destOrd="0" presId="urn:microsoft.com/office/officeart/2005/8/layout/process1"/>
    <dgm:cxn modelId="{433487F4-E1BE-7948-B540-980CF07E8E5E}" type="presOf" srcId="{A9EEF798-835D-42A7-9F35-5D866FED22E6}" destId="{1F11623C-2645-4784-A7B6-359AD4E0DD28}" srcOrd="0" destOrd="0" presId="urn:microsoft.com/office/officeart/2005/8/layout/process1"/>
    <dgm:cxn modelId="{E7A964CC-1174-450E-B65F-A36BAF7D07C8}" srcId="{A9EEF798-835D-42A7-9F35-5D866FED22E6}" destId="{632E4B87-20AC-4E0E-B53D-C695F82DF1A4}" srcOrd="1" destOrd="0" parTransId="{A36F8082-2A46-48D4-9685-B6B5C376DF56}" sibTransId="{EA56B055-85C1-4F36-B636-EBEDAB95FEBC}"/>
    <dgm:cxn modelId="{14B4BB3B-E21D-7943-8A24-10D231C57829}" type="presOf" srcId="{24C9EEC4-5E82-46C4-B932-D5EB2AC12450}" destId="{D69247D4-A5CE-404A-AD9B-6F7C0673B895}" srcOrd="0" destOrd="0" presId="urn:microsoft.com/office/officeart/2005/8/layout/process1"/>
    <dgm:cxn modelId="{E6D2BEA9-DE3A-3446-B8A6-85B22AE9314E}" type="presOf" srcId="{24C9EEC4-5E82-46C4-B932-D5EB2AC12450}" destId="{B93E0423-0B24-4069-B54C-F8A2507FC96E}" srcOrd="1" destOrd="0" presId="urn:microsoft.com/office/officeart/2005/8/layout/process1"/>
    <dgm:cxn modelId="{5C949E01-76EA-4FD5-B8A9-8C1DA9EB2134}" srcId="{A9EEF798-835D-42A7-9F35-5D866FED22E6}" destId="{E9503BD8-1FB4-46C2-A95E-D3FB4187E62A}" srcOrd="0" destOrd="0" parTransId="{B8C41307-CC6B-463E-9F0E-3EAC143B50CE}" sibTransId="{24C9EEC4-5E82-46C4-B932-D5EB2AC12450}"/>
    <dgm:cxn modelId="{54B6F11C-8947-494E-87EC-A6F1CE225687}" type="presParOf" srcId="{1F11623C-2645-4784-A7B6-359AD4E0DD28}" destId="{ED1AC97A-3A6E-419D-85DC-1482BBBE7B5B}" srcOrd="0" destOrd="0" presId="urn:microsoft.com/office/officeart/2005/8/layout/process1"/>
    <dgm:cxn modelId="{6569607D-C2E8-CA41-89B7-4BAEB2A0050A}" type="presParOf" srcId="{1F11623C-2645-4784-A7B6-359AD4E0DD28}" destId="{D69247D4-A5CE-404A-AD9B-6F7C0673B895}" srcOrd="1" destOrd="0" presId="urn:microsoft.com/office/officeart/2005/8/layout/process1"/>
    <dgm:cxn modelId="{C7413D68-1B3F-184B-9916-A3F5E076A548}" type="presParOf" srcId="{D69247D4-A5CE-404A-AD9B-6F7C0673B895}" destId="{B93E0423-0B24-4069-B54C-F8A2507FC96E}" srcOrd="0" destOrd="0" presId="urn:microsoft.com/office/officeart/2005/8/layout/process1"/>
    <dgm:cxn modelId="{59873448-D554-144F-AF14-737DBA5B073F}" type="presParOf" srcId="{1F11623C-2645-4784-A7B6-359AD4E0DD28}" destId="{72DCFEFC-1B37-423B-B5D1-975FD9BA7C61}"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AC97A-3A6E-419D-85DC-1482BBBE7B5B}">
      <dsp:nvSpPr>
        <dsp:cNvPr id="0" name=""/>
        <dsp:cNvSpPr/>
      </dsp:nvSpPr>
      <dsp:spPr>
        <a:xfrm>
          <a:off x="1190" y="1270297"/>
          <a:ext cx="2539007" cy="152340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nl-BE" sz="2900" kern="1200" dirty="0" smtClean="0">
              <a:latin typeface="+mj-lt"/>
            </a:rPr>
            <a:t>Ervaringen tijdens deze module </a:t>
          </a:r>
          <a:endParaRPr lang="nl-BE" sz="2900" kern="1200" dirty="0">
            <a:latin typeface="+mj-lt"/>
          </a:endParaRPr>
        </a:p>
      </dsp:txBody>
      <dsp:txXfrm>
        <a:off x="45809" y="1314916"/>
        <a:ext cx="2449769" cy="1434166"/>
      </dsp:txXfrm>
    </dsp:sp>
    <dsp:sp modelId="{D69247D4-A5CE-404A-AD9B-6F7C0673B895}">
      <dsp:nvSpPr>
        <dsp:cNvPr id="0" name=""/>
        <dsp:cNvSpPr/>
      </dsp:nvSpPr>
      <dsp:spPr>
        <a:xfrm>
          <a:off x="2794099" y="1717163"/>
          <a:ext cx="538269" cy="62967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nl-BE" sz="2300" kern="1200"/>
        </a:p>
      </dsp:txBody>
      <dsp:txXfrm>
        <a:off x="2794099" y="1843098"/>
        <a:ext cx="376788" cy="377803"/>
      </dsp:txXfrm>
    </dsp:sp>
    <dsp:sp modelId="{72DCFEFC-1B37-423B-B5D1-975FD9BA7C61}">
      <dsp:nvSpPr>
        <dsp:cNvPr id="0" name=""/>
        <dsp:cNvSpPr/>
      </dsp:nvSpPr>
      <dsp:spPr>
        <a:xfrm>
          <a:off x="3555801" y="1270297"/>
          <a:ext cx="2539007" cy="1523404"/>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nl-BE" sz="2900" kern="1200" dirty="0" smtClean="0">
              <a:latin typeface="+mj-lt"/>
            </a:rPr>
            <a:t>Eigen klaspraktijk</a:t>
          </a:r>
          <a:endParaRPr lang="nl-BE" sz="2900" kern="1200" dirty="0">
            <a:latin typeface="+mj-lt"/>
          </a:endParaRPr>
        </a:p>
      </dsp:txBody>
      <dsp:txXfrm>
        <a:off x="3600420" y="1314916"/>
        <a:ext cx="2449769" cy="143416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9F17929-09E9-DB48-ACD1-11AC5B2790B8}" type="datetimeFigureOut">
              <a:rPr lang="en-US" smtClean="0"/>
              <a:t>30/10/17</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235E80A-0F2C-FC40-8F1C-02B8CBBE39D6}" type="slidenum">
              <a:rPr lang="en-US" smtClean="0"/>
              <a:t>‹nr.›</a:t>
            </a:fld>
            <a:endParaRPr lang="en-US"/>
          </a:p>
        </p:txBody>
      </p:sp>
    </p:spTree>
    <p:extLst>
      <p:ext uri="{BB962C8B-B14F-4D97-AF65-F5344CB8AC3E}">
        <p14:creationId xmlns:p14="http://schemas.microsoft.com/office/powerpoint/2010/main" val="3149133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961399F-3A20-0F41-AA24-18FBC3435AC6}" type="datetimeFigureOut">
              <a:rPr lang="en-US" smtClean="0"/>
              <a:t>30/10/17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73FBFCC-55E6-EC45-A409-A1EF2D23683B}" type="slidenum">
              <a:rPr lang="en-US" smtClean="0"/>
              <a:t>‹nr.›</a:t>
            </a:fld>
            <a:endParaRPr lang="en-US"/>
          </a:p>
        </p:txBody>
      </p:sp>
    </p:spTree>
    <p:extLst>
      <p:ext uri="{BB962C8B-B14F-4D97-AF65-F5344CB8AC3E}">
        <p14:creationId xmlns:p14="http://schemas.microsoft.com/office/powerpoint/2010/main" val="19377561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r>
              <a:rPr lang="en-GB" sz="1100" b="0" kern="1200" dirty="0">
                <a:solidFill>
                  <a:schemeClr val="tx1"/>
                </a:solidFill>
                <a:effectLst/>
              </a:rPr>
              <a:t>The Creativity in Early Years Science project is a European Erasmus+ project with partner countries Greece, Romania, Belgium and the UK</a:t>
            </a:r>
          </a:p>
          <a:p>
            <a:endParaRPr lang="en-GB" sz="1100" b="0" kern="1200" dirty="0">
              <a:solidFill>
                <a:schemeClr val="tx1"/>
              </a:solidFill>
              <a:effectLst/>
            </a:endParaRPr>
          </a:p>
          <a:p>
            <a:r>
              <a:rPr lang="en-GB" sz="1100" dirty="0" smtClean="0"/>
              <a:t>As indicated – it a</a:t>
            </a:r>
            <a:r>
              <a:rPr lang="en-GB" sz="1100" b="0" kern="1200" dirty="0" smtClean="0">
                <a:solidFill>
                  <a:schemeClr val="tx1"/>
                </a:solidFill>
                <a:effectLst/>
              </a:rPr>
              <a:t>ims </a:t>
            </a:r>
            <a:r>
              <a:rPr lang="en-GB" sz="1100" b="0" kern="1200" dirty="0">
                <a:solidFill>
                  <a:schemeClr val="tx1"/>
                </a:solidFill>
                <a:effectLst/>
              </a:rPr>
              <a:t>to develop </a:t>
            </a:r>
            <a:r>
              <a:rPr lang="en-GB" sz="1100" b="0" kern="1200" dirty="0" smtClean="0">
                <a:solidFill>
                  <a:schemeClr val="tx1"/>
                </a:solidFill>
                <a:effectLst/>
              </a:rPr>
              <a:t>a European teacher professional development </a:t>
            </a:r>
            <a:r>
              <a:rPr lang="en-GB" sz="1100" b="0" kern="1200" dirty="0">
                <a:solidFill>
                  <a:schemeClr val="tx1"/>
                </a:solidFill>
                <a:effectLst/>
              </a:rPr>
              <a:t>course and accompanying materials </a:t>
            </a:r>
            <a:r>
              <a:rPr lang="en-GB" sz="1100" b="0" kern="1200" dirty="0" smtClean="0">
                <a:solidFill>
                  <a:schemeClr val="tx1"/>
                </a:solidFill>
                <a:effectLst/>
              </a:rPr>
              <a:t>to promote </a:t>
            </a:r>
            <a:r>
              <a:rPr lang="en-GB" sz="1100" b="0" kern="1200" dirty="0">
                <a:solidFill>
                  <a:schemeClr val="tx1"/>
                </a:solidFill>
                <a:effectLst/>
              </a:rPr>
              <a:t>the use of creative approaches in teaching science in preschool and early primary education (up to age of eight). </a:t>
            </a:r>
            <a:endParaRPr lang="en-GB" sz="1100" b="0" kern="1200" dirty="0" smtClean="0">
              <a:solidFill>
                <a:schemeClr val="tx1"/>
              </a:solidFill>
              <a:effectLst/>
            </a:endParaRPr>
          </a:p>
          <a:p>
            <a:endParaRPr lang="en-GB" sz="1100" b="0" kern="1200" dirty="0" smtClean="0">
              <a:solidFill>
                <a:schemeClr val="tx1"/>
              </a:solidFill>
              <a:effectLst/>
            </a:endParaRPr>
          </a:p>
          <a:p>
            <a:r>
              <a:rPr lang="en-GB" sz="1100" b="0" kern="1200" dirty="0" smtClean="0">
                <a:solidFill>
                  <a:schemeClr val="tx1"/>
                </a:solidFill>
                <a:effectLst/>
              </a:rPr>
              <a:t>It is a continuation of the project Creative Little Scientists, an FP7 EU project, where curriculum design principles</a:t>
            </a:r>
            <a:r>
              <a:rPr lang="en-GB" sz="1100" b="0" kern="1200" baseline="0" dirty="0" smtClean="0">
                <a:solidFill>
                  <a:schemeClr val="tx1"/>
                </a:solidFill>
                <a:effectLst/>
              </a:rPr>
              <a:t> to foster inquiry and creativity in science education were designed.</a:t>
            </a:r>
            <a:endParaRPr lang="en-GB" sz="1100" b="0" kern="1200" dirty="0">
              <a:solidFill>
                <a:schemeClr val="tx1"/>
              </a:solidFill>
              <a:effectLst/>
            </a:endParaRPr>
          </a:p>
          <a:p>
            <a:endParaRPr lang="en-GB" sz="1100" b="1"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t>2</a:t>
            </a:fld>
            <a:endParaRPr lang="nl-BE"/>
          </a:p>
        </p:txBody>
      </p:sp>
    </p:spTree>
    <p:extLst>
      <p:ext uri="{BB962C8B-B14F-4D97-AF65-F5344CB8AC3E}">
        <p14:creationId xmlns:p14="http://schemas.microsoft.com/office/powerpoint/2010/main" val="1403097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kern="1200" dirty="0" smtClean="0">
                <a:solidFill>
                  <a:schemeClr val="tx1"/>
                </a:solidFill>
                <a:effectLst/>
                <a:latin typeface="+mn-lt"/>
                <a:ea typeface="+mn-ea"/>
                <a:cs typeface="+mn-cs"/>
              </a:rPr>
              <a:t>Participants discuss the previous </a:t>
            </a:r>
            <a:r>
              <a:rPr lang="en-GB" sz="1200" kern="1200" dirty="0" smtClean="0">
                <a:solidFill>
                  <a:schemeClr val="tx1"/>
                </a:solidFill>
                <a:effectLst/>
                <a:latin typeface="+mn-lt"/>
                <a:ea typeface="+mn-ea"/>
                <a:cs typeface="+mn-cs"/>
              </a:rPr>
              <a:t>activity</a:t>
            </a:r>
            <a:endParaRPr lang="nl-BE"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Participants list what they did with the materials. </a:t>
            </a:r>
            <a:endParaRPr lang="nl-BE"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Participants write down what questions arose during their play.</a:t>
            </a:r>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They share ideas of possibilities of play and exploration.</a:t>
            </a:r>
            <a:endParaRPr lang="nl-BE" sz="1200" kern="1200" dirty="0" smtClean="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12</a:t>
            </a:fld>
            <a:endParaRPr lang="nl-BE"/>
          </a:p>
        </p:txBody>
      </p:sp>
    </p:spTree>
    <p:extLst>
      <p:ext uri="{BB962C8B-B14F-4D97-AF65-F5344CB8AC3E}">
        <p14:creationId xmlns:p14="http://schemas.microsoft.com/office/powerpoint/2010/main" val="1535432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kern="1200" dirty="0" smtClean="0">
                <a:solidFill>
                  <a:schemeClr val="tx1"/>
                </a:solidFill>
                <a:effectLst/>
                <a:latin typeface="+mn-lt"/>
                <a:ea typeface="+mn-ea"/>
                <a:cs typeface="+mn-cs"/>
              </a:rPr>
              <a:t>After exploring materials themselves, participants are challenged to step into the role of children. This phase starts by showing a locally available video clip of children exploring and playing with a selection of materials or photographs of play and exploration included in the materials for this module.  Participants </a:t>
            </a:r>
            <a:r>
              <a:rPr lang="en-US" sz="1200" kern="1200" dirty="0" err="1" smtClean="0">
                <a:solidFill>
                  <a:schemeClr val="tx1"/>
                </a:solidFill>
                <a:effectLst/>
                <a:latin typeface="+mn-lt"/>
                <a:ea typeface="+mn-ea"/>
                <a:cs typeface="+mn-cs"/>
              </a:rPr>
              <a:t>analyse</a:t>
            </a:r>
            <a:r>
              <a:rPr lang="en-US" sz="1200" kern="1200" dirty="0" smtClean="0">
                <a:solidFill>
                  <a:schemeClr val="tx1"/>
                </a:solidFill>
                <a:effectLst/>
                <a:latin typeface="+mn-lt"/>
                <a:ea typeface="+mn-ea"/>
                <a:cs typeface="+mn-cs"/>
              </a:rPr>
              <a:t> this </a:t>
            </a:r>
            <a:r>
              <a:rPr lang="en-US" dirty="0" smtClean="0"/>
              <a:t>material </a:t>
            </a:r>
            <a:r>
              <a:rPr lang="en-US" sz="1200" kern="1200" dirty="0" smtClean="0">
                <a:solidFill>
                  <a:schemeClr val="tx1"/>
                </a:solidFill>
                <a:effectLst/>
                <a:latin typeface="+mn-lt"/>
                <a:ea typeface="+mn-ea"/>
                <a:cs typeface="+mn-cs"/>
              </a:rPr>
              <a:t>by answering the questions shown on the slide. </a:t>
            </a:r>
            <a:endParaRPr lang="nl-BE" sz="1200" kern="1200" dirty="0" smtClean="0">
              <a:solidFill>
                <a:schemeClr val="tx1"/>
              </a:solidFill>
              <a:effectLst/>
              <a:latin typeface="+mn-lt"/>
              <a:ea typeface="+mn-ea"/>
              <a:cs typeface="+mn-cs"/>
            </a:endParaRPr>
          </a:p>
          <a:p>
            <a:endParaRPr lang="nl-BE" dirty="0" smtClean="0"/>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13</a:t>
            </a:fld>
            <a:endParaRPr lang="nl-BE"/>
          </a:p>
        </p:txBody>
      </p:sp>
    </p:spTree>
    <p:extLst>
      <p:ext uri="{BB962C8B-B14F-4D97-AF65-F5344CB8AC3E}">
        <p14:creationId xmlns:p14="http://schemas.microsoft.com/office/powerpoint/2010/main" val="2049449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lvl="0" indent="-171450">
              <a:buFontTx/>
              <a:buChar char="-"/>
            </a:pPr>
            <a:r>
              <a:rPr lang="en-US" sz="1200" kern="1200" dirty="0" smtClean="0">
                <a:solidFill>
                  <a:schemeClr val="tx1"/>
                </a:solidFill>
                <a:effectLst/>
                <a:latin typeface="+mn-lt"/>
                <a:ea typeface="+mn-ea"/>
                <a:cs typeface="+mn-cs"/>
              </a:rPr>
              <a:t>Participants individually list science related activities and key scientific vocabulary children might use or develop(min. 5), each idea on another post-it.</a:t>
            </a:r>
          </a:p>
          <a:p>
            <a:pPr marL="171450" lvl="0" indent="-171450">
              <a:buFontTx/>
              <a:buChar char="-"/>
            </a:pPr>
            <a:r>
              <a:rPr lang="en-US" sz="1200" kern="1200" dirty="0" smtClean="0">
                <a:solidFill>
                  <a:schemeClr val="tx1"/>
                </a:solidFill>
                <a:effectLst/>
                <a:latin typeface="+mn-lt"/>
                <a:ea typeface="+mn-ea"/>
                <a:cs typeface="+mn-cs"/>
              </a:rPr>
              <a:t>Discussion with the small group: group the activities and vocabulary on the A3 sheet of paper. </a:t>
            </a:r>
          </a:p>
          <a:p>
            <a:pPr marL="171450" lvl="0" indent="-171450">
              <a:buFontTx/>
              <a:buChar char="-"/>
            </a:pPr>
            <a:r>
              <a:rPr lang="en-US" sz="1200" kern="1200" dirty="0" smtClean="0">
                <a:solidFill>
                  <a:schemeClr val="tx1"/>
                </a:solidFill>
                <a:effectLst/>
                <a:latin typeface="+mn-lt"/>
                <a:ea typeface="+mn-ea"/>
                <a:cs typeface="+mn-cs"/>
              </a:rPr>
              <a:t>Consider evidence of the</a:t>
            </a:r>
            <a:r>
              <a:rPr lang="en-US" sz="1200" kern="1200" baseline="0" dirty="0" smtClean="0">
                <a:solidFill>
                  <a:schemeClr val="tx1"/>
                </a:solidFill>
                <a:effectLst/>
                <a:latin typeface="+mn-lt"/>
                <a:ea typeface="+mn-ea"/>
                <a:cs typeface="+mn-cs"/>
              </a:rPr>
              <a:t> role of the teacher in providing these possibilities</a:t>
            </a:r>
          </a:p>
          <a:p>
            <a:pPr marL="171450" lvl="0" indent="-171450">
              <a:buFontTx/>
              <a:buChar char="-"/>
            </a:pPr>
            <a:r>
              <a:rPr lang="en-US" sz="1200" kern="1200" dirty="0" smtClean="0">
                <a:solidFill>
                  <a:schemeClr val="tx1"/>
                </a:solidFill>
                <a:effectLst/>
                <a:latin typeface="+mn-lt"/>
                <a:ea typeface="+mn-ea"/>
                <a:cs typeface="+mn-cs"/>
              </a:rPr>
              <a:t>Make links to the synergies: can they see how this science is approached in a creative way? Can they see which synergies are used to foster</a:t>
            </a:r>
            <a:r>
              <a:rPr lang="en-US" sz="1200" kern="1200" baseline="0" dirty="0" smtClean="0">
                <a:solidFill>
                  <a:schemeClr val="tx1"/>
                </a:solidFill>
                <a:effectLst/>
                <a:latin typeface="+mn-lt"/>
                <a:ea typeface="+mn-ea"/>
                <a:cs typeface="+mn-cs"/>
              </a:rPr>
              <a:t> learning</a:t>
            </a:r>
            <a:r>
              <a:rPr lang="en-US" sz="1200" kern="1200" dirty="0" smtClean="0">
                <a:solidFill>
                  <a:schemeClr val="tx1"/>
                </a:solidFill>
                <a:effectLst/>
                <a:latin typeface="+mn-lt"/>
                <a:ea typeface="+mn-ea"/>
                <a:cs typeface="+mn-cs"/>
              </a:rPr>
              <a:t> in relation to the scientific topics and vocabulary identified in</a:t>
            </a:r>
            <a:r>
              <a:rPr lang="en-US" sz="1200" kern="1200" baseline="0" dirty="0" smtClean="0">
                <a:solidFill>
                  <a:schemeClr val="tx1"/>
                </a:solidFill>
                <a:effectLst/>
                <a:latin typeface="+mn-lt"/>
                <a:ea typeface="+mn-ea"/>
                <a:cs typeface="+mn-cs"/>
              </a:rPr>
              <a:t> the video/photographs</a:t>
            </a:r>
            <a:endParaRPr lang="nl-BE" sz="1200" kern="1200" dirty="0" smtClean="0">
              <a:solidFill>
                <a:schemeClr val="tx1"/>
              </a:solidFill>
              <a:effectLst/>
              <a:latin typeface="+mn-lt"/>
              <a:ea typeface="+mn-ea"/>
              <a:cs typeface="+mn-cs"/>
            </a:endParaRPr>
          </a:p>
          <a:p>
            <a:pPr lvl="0"/>
            <a:endParaRPr lang="en-US" sz="1200" kern="1200" dirty="0" smtClean="0">
              <a:solidFill>
                <a:srgbClr val="FF0000"/>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14</a:t>
            </a:fld>
            <a:endParaRPr lang="nl-BE"/>
          </a:p>
        </p:txBody>
      </p:sp>
    </p:spTree>
    <p:extLst>
      <p:ext uri="{BB962C8B-B14F-4D97-AF65-F5344CB8AC3E}">
        <p14:creationId xmlns:p14="http://schemas.microsoft.com/office/powerpoint/2010/main" val="1501791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15</a:t>
            </a:fld>
            <a:endParaRPr lang="en-US"/>
          </a:p>
        </p:txBody>
      </p:sp>
    </p:spTree>
    <p:extLst>
      <p:ext uri="{BB962C8B-B14F-4D97-AF65-F5344CB8AC3E}">
        <p14:creationId xmlns:p14="http://schemas.microsoft.com/office/powerpoint/2010/main" val="1568640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Participants reflect in relation</a:t>
            </a:r>
            <a:r>
              <a:rPr lang="en-US" sz="1200" kern="1200" baseline="0" dirty="0" smtClean="0">
                <a:solidFill>
                  <a:schemeClr val="tx1"/>
                </a:solidFill>
                <a:effectLst/>
                <a:latin typeface="+mn-lt"/>
                <a:ea typeface="+mn-ea"/>
                <a:cs typeface="+mn-cs"/>
              </a:rPr>
              <a:t> to a particular classroom recording.</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Participants use children’s questions listed in the recording sheet to discuss how they would act on them to foster creativity.</a:t>
            </a:r>
            <a:endParaRPr lang="nl-BE"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Participants use the key scientific vocabulary and science related</a:t>
            </a:r>
            <a:r>
              <a:rPr lang="en-US" sz="1200" kern="1200" baseline="0" dirty="0" smtClean="0">
                <a:solidFill>
                  <a:schemeClr val="tx1"/>
                </a:solidFill>
                <a:effectLst/>
                <a:latin typeface="+mn-lt"/>
                <a:ea typeface="+mn-ea"/>
                <a:cs typeface="+mn-cs"/>
              </a:rPr>
              <a:t> learning activities</a:t>
            </a:r>
            <a:r>
              <a:rPr lang="en-US" sz="1200" kern="1200" dirty="0" smtClean="0">
                <a:solidFill>
                  <a:schemeClr val="tx1"/>
                </a:solidFill>
                <a:effectLst/>
                <a:latin typeface="+mn-lt"/>
                <a:ea typeface="+mn-ea"/>
                <a:cs typeface="+mn-cs"/>
              </a:rPr>
              <a:t> listed to explore how a teacher can foster creativity in these areas. </a:t>
            </a:r>
            <a:endParaRPr lang="nl-BE" sz="1200" kern="1200" dirty="0" smtClean="0">
              <a:solidFill>
                <a:schemeClr val="tx1"/>
              </a:solidFill>
              <a:effectLst/>
              <a:latin typeface="+mn-lt"/>
              <a:ea typeface="+mn-ea"/>
              <a:cs typeface="+mn-cs"/>
            </a:endParaRPr>
          </a:p>
          <a:p>
            <a:endParaRPr lang="nl-BE" dirty="0" smtClean="0"/>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16</a:t>
            </a:fld>
            <a:endParaRPr lang="nl-BE"/>
          </a:p>
        </p:txBody>
      </p:sp>
    </p:spTree>
    <p:extLst>
      <p:ext uri="{BB962C8B-B14F-4D97-AF65-F5344CB8AC3E}">
        <p14:creationId xmlns:p14="http://schemas.microsoft.com/office/powerpoint/2010/main" val="2718917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kern="1200" dirty="0" smtClean="0">
                <a:solidFill>
                  <a:schemeClr val="tx1"/>
                </a:solidFill>
                <a:effectLst/>
                <a:latin typeface="+mn-lt"/>
                <a:ea typeface="+mn-ea"/>
                <a:cs typeface="+mn-cs"/>
              </a:rPr>
              <a:t>Short discussion in whole group.</a:t>
            </a:r>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Take home message: </a:t>
            </a:r>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Point out the importance of a </a:t>
            </a:r>
            <a:r>
              <a:rPr lang="en-US" sz="1200" b="1" kern="1200" dirty="0" smtClean="0">
                <a:solidFill>
                  <a:schemeClr val="tx1"/>
                </a:solidFill>
                <a:effectLst/>
                <a:latin typeface="+mn-lt"/>
                <a:ea typeface="+mn-ea"/>
                <a:cs typeface="+mn-cs"/>
              </a:rPr>
              <a:t>rich physical environment</a:t>
            </a:r>
            <a:r>
              <a:rPr lang="en-US" sz="1200" kern="1200" dirty="0" smtClean="0">
                <a:solidFill>
                  <a:schemeClr val="tx1"/>
                </a:solidFill>
                <a:effectLst/>
                <a:latin typeface="+mn-lt"/>
                <a:ea typeface="+mn-ea"/>
                <a:cs typeface="+mn-cs"/>
              </a:rPr>
              <a:t>, the </a:t>
            </a:r>
            <a:r>
              <a:rPr lang="en-US" sz="1200" b="1" kern="1200" dirty="0" smtClean="0">
                <a:solidFill>
                  <a:schemeClr val="tx1"/>
                </a:solidFill>
                <a:effectLst/>
                <a:latin typeface="+mn-lt"/>
                <a:ea typeface="+mn-ea"/>
                <a:cs typeface="+mn-cs"/>
              </a:rPr>
              <a:t>time and space</a:t>
            </a:r>
            <a:r>
              <a:rPr lang="en-US" sz="1200" kern="1200" dirty="0" smtClean="0">
                <a:solidFill>
                  <a:schemeClr val="tx1"/>
                </a:solidFill>
                <a:effectLst/>
                <a:latin typeface="+mn-lt"/>
                <a:ea typeface="+mn-ea"/>
                <a:cs typeface="+mn-cs"/>
              </a:rPr>
              <a:t> they get to explore and the importance of making links with children’s </a:t>
            </a:r>
            <a:r>
              <a:rPr lang="en-US" sz="1200" b="1" kern="1200" dirty="0" smtClean="0">
                <a:solidFill>
                  <a:schemeClr val="tx1"/>
                </a:solidFill>
                <a:effectLst/>
                <a:latin typeface="+mn-lt"/>
                <a:ea typeface="+mn-ea"/>
                <a:cs typeface="+mn-cs"/>
              </a:rPr>
              <a:t>everyday lives</a:t>
            </a:r>
            <a:r>
              <a:rPr lang="en-US" sz="1200" kern="1200" dirty="0" smtClean="0">
                <a:solidFill>
                  <a:schemeClr val="tx1"/>
                </a:solidFill>
                <a:effectLst/>
                <a:latin typeface="+mn-lt"/>
                <a:ea typeface="+mn-ea"/>
                <a:cs typeface="+mn-cs"/>
              </a:rPr>
              <a:t> to engage interest and foster curiosity. </a:t>
            </a:r>
            <a:endParaRPr lang="nl-BE" dirty="0"/>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17</a:t>
            </a:fld>
            <a:endParaRPr lang="nl-BE"/>
          </a:p>
        </p:txBody>
      </p:sp>
    </p:spTree>
    <p:extLst>
      <p:ext uri="{BB962C8B-B14F-4D97-AF65-F5344CB8AC3E}">
        <p14:creationId xmlns:p14="http://schemas.microsoft.com/office/powerpoint/2010/main" val="3531064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kern="1200" dirty="0" err="1" smtClean="0">
                <a:solidFill>
                  <a:schemeClr val="tx1"/>
                </a:solidFill>
                <a:effectLst/>
                <a:latin typeface="+mn-lt"/>
                <a:ea typeface="+mn-ea"/>
                <a:cs typeface="+mn-cs"/>
              </a:rPr>
              <a:t>BE_Class_TheTipi</a:t>
            </a:r>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MA_Class_MeasuringRobots</a:t>
            </a:r>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MA_Class_Fruit_Multimodal</a:t>
            </a:r>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18</a:t>
            </a:fld>
            <a:endParaRPr lang="nl-BE"/>
          </a:p>
        </p:txBody>
      </p:sp>
    </p:spTree>
    <p:extLst>
      <p:ext uri="{BB962C8B-B14F-4D97-AF65-F5344CB8AC3E}">
        <p14:creationId xmlns:p14="http://schemas.microsoft.com/office/powerpoint/2010/main" val="1074020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200" kern="1200" dirty="0" smtClean="0">
                <a:solidFill>
                  <a:schemeClr val="tx1"/>
                </a:solidFill>
                <a:effectLst/>
                <a:latin typeface="+mn-lt"/>
                <a:ea typeface="+mn-ea"/>
                <a:cs typeface="+mn-cs"/>
              </a:rPr>
              <a:t>Note down key points on the recording sheet provided</a:t>
            </a:r>
            <a:endParaRPr lang="nl-BE"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a:t>
            </a:r>
            <a:r>
              <a:rPr lang="en-GB" sz="1200" i="1" kern="1200" dirty="0" err="1" smtClean="0">
                <a:solidFill>
                  <a:schemeClr val="tx1"/>
                </a:solidFill>
                <a:effectLst/>
                <a:latin typeface="+mn-lt"/>
                <a:ea typeface="+mn-ea"/>
                <a:cs typeface="+mn-cs"/>
              </a:rPr>
              <a:t>eg</a:t>
            </a:r>
            <a:r>
              <a:rPr lang="en-GB" sz="1200" i="1" kern="1200" dirty="0" smtClean="0">
                <a:solidFill>
                  <a:schemeClr val="tx1"/>
                </a:solidFill>
                <a:effectLst/>
                <a:latin typeface="+mn-lt"/>
                <a:ea typeface="+mn-ea"/>
                <a:cs typeface="+mn-cs"/>
              </a:rPr>
              <a:t> adding more resources, questioning, playing along, giving examples, modelling questions and curiosity, observation to be able to scaffold,, …) </a:t>
            </a:r>
            <a:endParaRPr lang="nl-BE"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Bring it together to discuss the answers and overlap (hopefully there is overlap, because a good scientific inquiry is creative).  Brief feedback of general comments related to each question. </a:t>
            </a:r>
            <a:endParaRPr lang="nl-BE"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19</a:t>
            </a:fld>
            <a:endParaRPr lang="nl-BE"/>
          </a:p>
        </p:txBody>
      </p:sp>
    </p:spTree>
    <p:extLst>
      <p:ext uri="{BB962C8B-B14F-4D97-AF65-F5344CB8AC3E}">
        <p14:creationId xmlns:p14="http://schemas.microsoft.com/office/powerpoint/2010/main" val="3722399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First individually write down 3 examples of scientific activities you already use in your own classroom context. Then enrich them with ideas to foster more play and exploration in order to provoke creative thinking.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Note down possible difficulties and questions you have when transferring this approach to your own classroom context. </a:t>
            </a:r>
            <a:endParaRPr lang="nl-BE"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Exchange ideas, discuss questions and possible difficulties. </a:t>
            </a:r>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Interesting insights are shared with the whole group. </a:t>
            </a:r>
            <a:endParaRPr lang="nl-BE"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20</a:t>
            </a:fld>
            <a:endParaRPr lang="nl-BE"/>
          </a:p>
        </p:txBody>
      </p:sp>
    </p:spTree>
    <p:extLst>
      <p:ext uri="{BB962C8B-B14F-4D97-AF65-F5344CB8AC3E}">
        <p14:creationId xmlns:p14="http://schemas.microsoft.com/office/powerpoint/2010/main" val="2094852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D195098B-2C0E-4FC7-88C8-090D3FA4200A}" type="slidenum">
              <a:rPr lang="nl-BE" smtClean="0"/>
              <a:t>22</a:t>
            </a:fld>
            <a:endParaRPr lang="nl-BE"/>
          </a:p>
        </p:txBody>
      </p:sp>
    </p:spTree>
    <p:extLst>
      <p:ext uri="{BB962C8B-B14F-4D97-AF65-F5344CB8AC3E}">
        <p14:creationId xmlns:p14="http://schemas.microsoft.com/office/powerpoint/2010/main" val="704556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3</a:t>
            </a:fld>
            <a:endParaRPr lang="nl-BE"/>
          </a:p>
        </p:txBody>
      </p:sp>
    </p:spTree>
    <p:extLst>
      <p:ext uri="{BB962C8B-B14F-4D97-AF65-F5344CB8AC3E}">
        <p14:creationId xmlns:p14="http://schemas.microsoft.com/office/powerpoint/2010/main" val="3014607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73FBFCC-55E6-EC45-A409-A1EF2D23683B}" type="slidenum">
              <a:rPr lang="en-US" smtClean="0"/>
              <a:t>23</a:t>
            </a:fld>
            <a:endParaRPr lang="en-US"/>
          </a:p>
        </p:txBody>
      </p:sp>
    </p:spTree>
    <p:extLst>
      <p:ext uri="{BB962C8B-B14F-4D97-AF65-F5344CB8AC3E}">
        <p14:creationId xmlns:p14="http://schemas.microsoft.com/office/powerpoint/2010/main" val="2852278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4</a:t>
            </a:fld>
            <a:endParaRPr lang="nl-BE"/>
          </a:p>
        </p:txBody>
      </p:sp>
    </p:spTree>
    <p:extLst>
      <p:ext uri="{BB962C8B-B14F-4D97-AF65-F5344CB8AC3E}">
        <p14:creationId xmlns:p14="http://schemas.microsoft.com/office/powerpoint/2010/main" val="1677989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5</a:t>
            </a:fld>
            <a:endParaRPr lang="nl-BE"/>
          </a:p>
        </p:txBody>
      </p:sp>
    </p:spTree>
    <p:extLst>
      <p:ext uri="{BB962C8B-B14F-4D97-AF65-F5344CB8AC3E}">
        <p14:creationId xmlns:p14="http://schemas.microsoft.com/office/powerpoint/2010/main" val="1580445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kern="1200" dirty="0" smtClean="0">
                <a:solidFill>
                  <a:schemeClr val="tx1"/>
                </a:solidFill>
                <a:effectLst/>
                <a:latin typeface="+mn-lt"/>
                <a:ea typeface="+mn-ea"/>
                <a:cs typeface="+mn-cs"/>
              </a:rPr>
              <a:t>Clarifying that the focus of this module is the role of the teacher in creating opportunities for play and exploration. </a:t>
            </a:r>
          </a:p>
          <a:p>
            <a:endParaRPr lang="en-US"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7</a:t>
            </a:fld>
            <a:endParaRPr lang="nl-BE"/>
          </a:p>
        </p:txBody>
      </p:sp>
    </p:spTree>
    <p:extLst>
      <p:ext uri="{BB962C8B-B14F-4D97-AF65-F5344CB8AC3E}">
        <p14:creationId xmlns:p14="http://schemas.microsoft.com/office/powerpoint/2010/main" val="3711274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 key challenge for the Creative Little Scientists project was to define what we mean by creativity in science and mathematics. We often use the term ‘creativity’ in rather general terms – and it appears also in policy documents – but what exactly does that mean.</a:t>
            </a:r>
          </a:p>
          <a:p>
            <a:endParaRPr lang="en-GB" dirty="0" smtClean="0"/>
          </a:p>
          <a:p>
            <a:r>
              <a:rPr lang="en-GB" dirty="0" smtClean="0"/>
              <a:t>Drawing on a wide range of sources and discussions with stakeholders from the early years and science education communities we developed the following definitions </a:t>
            </a:r>
            <a:r>
              <a:rPr lang="en-GB" smtClean="0"/>
              <a:t>that are a central </a:t>
            </a:r>
            <a:r>
              <a:rPr lang="en-GB" dirty="0" smtClean="0"/>
              <a:t>feature of the project.</a:t>
            </a:r>
          </a:p>
          <a:p>
            <a:endParaRPr lang="en-US" dirty="0" smtClean="0"/>
          </a:p>
        </p:txBody>
      </p:sp>
      <p:sp>
        <p:nvSpPr>
          <p:cNvPr id="4" name="Slide Number Placeholder 3"/>
          <p:cNvSpPr>
            <a:spLocks noGrp="1"/>
          </p:cNvSpPr>
          <p:nvPr>
            <p:ph type="sldNum" sz="quarter" idx="10"/>
          </p:nvPr>
        </p:nvSpPr>
        <p:spPr/>
        <p:txBody>
          <a:bodyPr/>
          <a:lstStyle/>
          <a:p>
            <a:fld id="{773FBFCC-55E6-EC45-A409-A1EF2D23683B}" type="slidenum">
              <a:rPr lang="en-US" smtClean="0"/>
              <a:t>8</a:t>
            </a:fld>
            <a:endParaRPr lang="en-US"/>
          </a:p>
        </p:txBody>
      </p:sp>
    </p:spTree>
    <p:extLst>
      <p:ext uri="{BB962C8B-B14F-4D97-AF65-F5344CB8AC3E}">
        <p14:creationId xmlns:p14="http://schemas.microsoft.com/office/powerpoint/2010/main" val="1371866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95098B-2C0E-4FC7-88C8-090D3FA4200A}" type="slidenum">
              <a:rPr lang="nl-BE" smtClean="0"/>
              <a:t>9</a:t>
            </a:fld>
            <a:endParaRPr lang="nl-BE"/>
          </a:p>
        </p:txBody>
      </p:sp>
    </p:spTree>
    <p:extLst>
      <p:ext uri="{BB962C8B-B14F-4D97-AF65-F5344CB8AC3E}">
        <p14:creationId xmlns:p14="http://schemas.microsoft.com/office/powerpoint/2010/main" val="1168044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Teachers individually write down what they want to learn during this session and what their questions are. Use of method ‘5 finger fix’.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Participants briefly tell their partner what they wrote down. </a:t>
            </a:r>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Facilitator makes a quick list of the little finger digit (= key problems) and questions. This way he gets a clear view on what participants regarding would like to learn and what problems they face.</a:t>
            </a:r>
            <a:endParaRPr lang="nl-BE" sz="1200" kern="1200" dirty="0" smtClean="0">
              <a:solidFill>
                <a:schemeClr val="tx1"/>
              </a:solidFill>
              <a:effectLst/>
              <a:latin typeface="+mn-lt"/>
              <a:ea typeface="+mn-ea"/>
              <a:cs typeface="+mn-cs"/>
            </a:endParaRPr>
          </a:p>
          <a:p>
            <a:endParaRPr lang="nl-BE" dirty="0" smtClean="0"/>
          </a:p>
          <a:p>
            <a:endParaRPr lang="nl-BE" dirty="0"/>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10</a:t>
            </a:fld>
            <a:endParaRPr lang="nl-BE"/>
          </a:p>
        </p:txBody>
      </p:sp>
    </p:spTree>
    <p:extLst>
      <p:ext uri="{BB962C8B-B14F-4D97-AF65-F5344CB8AC3E}">
        <p14:creationId xmlns:p14="http://schemas.microsoft.com/office/powerpoint/2010/main" val="3861080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kern="1200" dirty="0" smtClean="0">
                <a:solidFill>
                  <a:schemeClr val="tx1"/>
                </a:solidFill>
                <a:effectLst/>
                <a:latin typeface="+mn-lt"/>
                <a:ea typeface="+mn-ea"/>
                <a:cs typeface="+mn-cs"/>
              </a:rPr>
              <a:t>Participants explore the materials and their possibilities.</a:t>
            </a:r>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Let participants play with the materials. </a:t>
            </a:r>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Possible prompts to make sure participants play and explore:</a:t>
            </a:r>
            <a:endParaRPr lang="nl-BE"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Can you see your reflection in the different materials? How does it look? </a:t>
            </a:r>
            <a:endParaRPr lang="nl-BE"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Can you send the light of the flashlight somewhere else? </a:t>
            </a:r>
            <a:endParaRPr lang="nl-BE"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Can you have the same effect if you use other materials?</a:t>
            </a:r>
            <a:endParaRPr lang="nl-BE"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t>
            </a:r>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can leave some materials behind to add when participants find it difficult to keep playing. </a:t>
            </a:r>
            <a:endParaRPr lang="nl-BE" dirty="0"/>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11</a:t>
            </a:fld>
            <a:endParaRPr lang="nl-BE"/>
          </a:p>
        </p:txBody>
      </p:sp>
    </p:spTree>
    <p:extLst>
      <p:ext uri="{BB962C8B-B14F-4D97-AF65-F5344CB8AC3E}">
        <p14:creationId xmlns:p14="http://schemas.microsoft.com/office/powerpoint/2010/main" val="269500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30/10/17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1083829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30/10/17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70789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30/10/17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843959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sp>
        <p:nvSpPr>
          <p:cNvPr id="11" name="Slide Number Placehold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t>‹nr.›</a:t>
            </a:fld>
            <a:endParaRPr lang="en-GB"/>
          </a:p>
        </p:txBody>
      </p:sp>
      <p:pic>
        <p:nvPicPr>
          <p:cNvPr id="1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354"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450872"/>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092097926"/>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65091"/>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5649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713067689"/>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154819427"/>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Slide Number Placeholder 8"/>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258257037"/>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5" name="Slide Number Placeholder 4"/>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202741972"/>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046485682"/>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464981609"/>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30/10/17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564863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2703951161"/>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78369908"/>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1475698585"/>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sp>
        <p:nvSpPr>
          <p:cNvPr id="11" name="Slide Number Placehold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pic>
        <p:nvPicPr>
          <p:cNvPr id="1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354"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450872"/>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3092097926"/>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65091"/>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5649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713067689"/>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Slide Number Placeholder 6"/>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154819427"/>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Slide Number Placeholder 8"/>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3258257037"/>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5" name="Slide Number Placeholder 4"/>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3202741972"/>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3046485682"/>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D16B08-A473-4945-B721-D8119ED832AE}" type="datetimeFigureOut">
              <a:rPr lang="en-GB" smtClean="0"/>
              <a:t>30/10/17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24006947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3464981609"/>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2703951161"/>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78369908"/>
      </p:ext>
    </p:extLst>
  </p:cSld>
  <p:clrMapOvr>
    <a:masterClrMapping/>
  </p:clrMapOvr>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1475698585"/>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2D16B08-A473-4945-B721-D8119ED832AE}" type="datetimeFigureOut">
              <a:rPr lang="en-GB" smtClean="0"/>
              <a:t>30/10/17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2099106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2D16B08-A473-4945-B721-D8119ED832AE}" type="datetimeFigureOut">
              <a:rPr lang="en-GB" smtClean="0"/>
              <a:t>30/10/17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1202617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2D16B08-A473-4945-B721-D8119ED832AE}" type="datetimeFigureOut">
              <a:rPr lang="en-GB" smtClean="0"/>
              <a:t>30/10/17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2393742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D16B08-A473-4945-B721-D8119ED832AE}" type="datetimeFigureOut">
              <a:rPr lang="en-GB" smtClean="0"/>
              <a:t>30/10/17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406294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t>30/10/17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515148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t>30/10/17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5349019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vmlDrawing" Target="../drawings/vmlDrawing1.vml"/><Relationship Id="rId14" Type="http://schemas.openxmlformats.org/officeDocument/2006/relationships/oleObject" Target="../embeddings/oleObject1.bin"/><Relationship Id="rId15" Type="http://schemas.openxmlformats.org/officeDocument/2006/relationships/image" Target="../media/image1.emf"/><Relationship Id="rId16" Type="http://schemas.openxmlformats.org/officeDocument/2006/relationships/image" Target="../media/image2.jpeg"/><Relationship Id="rId17" Type="http://schemas.openxmlformats.org/officeDocument/2006/relationships/image" Target="../media/image3.png"/><Relationship Id="rId18" Type="http://schemas.openxmlformats.org/officeDocument/2006/relationships/image" Target="../media/image4.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vmlDrawing" Target="../drawings/vmlDrawing2.vml"/><Relationship Id="rId14" Type="http://schemas.openxmlformats.org/officeDocument/2006/relationships/oleObject" Target="../embeddings/oleObject2.bin"/><Relationship Id="rId15" Type="http://schemas.openxmlformats.org/officeDocument/2006/relationships/image" Target="../media/image1.emf"/><Relationship Id="rId16" Type="http://schemas.openxmlformats.org/officeDocument/2006/relationships/image" Target="../media/image2.jpeg"/><Relationship Id="rId17" Type="http://schemas.openxmlformats.org/officeDocument/2006/relationships/image" Target="../media/image3.png"/><Relationship Id="rId18" Type="http://schemas.openxmlformats.org/officeDocument/2006/relationships/image" Target="../media/image4.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16B08-A473-4945-B721-D8119ED832AE}" type="datetimeFigureOut">
              <a:rPr lang="en-GB" smtClean="0"/>
              <a:t>30/10/17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t>‹nr.›</a:t>
            </a:fld>
            <a:endParaRPr lang="en-GB"/>
          </a:p>
        </p:txBody>
      </p:sp>
    </p:spTree>
    <p:extLst>
      <p:ext uri="{BB962C8B-B14F-4D97-AF65-F5344CB8AC3E}">
        <p14:creationId xmlns:p14="http://schemas.microsoft.com/office/powerpoint/2010/main" val="3741388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1880" y="274638"/>
            <a:ext cx="5194920" cy="1282154"/>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844825"/>
            <a:ext cx="8219256" cy="403244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 name="Object 9"/>
          <p:cNvGraphicFramePr>
            <a:graphicFrameLocks noChangeAspect="1"/>
          </p:cNvGraphicFramePr>
          <p:nvPr>
            <p:extLst>
              <p:ext uri="{D42A27DB-BD31-4B8C-83A1-F6EECF244321}">
                <p14:modId xmlns:p14="http://schemas.microsoft.com/office/powerpoint/2010/main" val="744050307"/>
              </p:ext>
            </p:extLst>
          </p:nvPr>
        </p:nvGraphicFramePr>
        <p:xfrm>
          <a:off x="0" y="0"/>
          <a:ext cx="3338650" cy="1844824"/>
        </p:xfrm>
        <a:graphic>
          <a:graphicData uri="http://schemas.openxmlformats.org/presentationml/2006/ole">
            <mc:AlternateContent xmlns:mc="http://schemas.openxmlformats.org/markup-compatibility/2006">
              <mc:Choice xmlns:v="urn:schemas-microsoft-com:vml" Requires="v">
                <p:oleObj spid="_x0000_s1121" name="Acrobat Document" r:id="rId14" imgW="5398560" imgH="3594960" progId="AcroExch.Document.11">
                  <p:embed/>
                </p:oleObj>
              </mc:Choice>
              <mc:Fallback>
                <p:oleObj name="Acrobat Document" r:id="rId14" imgW="5398560" imgH="3594960" progId="AcroExch.Document.1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338650" cy="1844824"/>
                      </a:xfrm>
                      <a:prstGeom prst="rect">
                        <a:avLst/>
                      </a:prstGeom>
                      <a:noFill/>
                    </p:spPr>
                  </p:pic>
                </p:oleObj>
              </mc:Fallback>
            </mc:AlternateContent>
          </a:graphicData>
        </a:graphic>
      </p:graphicFrame>
      <p:pic>
        <p:nvPicPr>
          <p:cNvPr id="1028"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5536"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05502" y="6132673"/>
            <a:ext cx="576064" cy="5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a:xfrm>
            <a:off x="8100392" y="6234769"/>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t>‹nr.›</a:t>
            </a:fld>
            <a:endParaRPr lang="en-GB"/>
          </a:p>
        </p:txBody>
      </p:sp>
      <p:pic>
        <p:nvPicPr>
          <p:cNvPr id="1037" name="Picture 13" descr="C:\Users\fani\Desktop\Disclaimer.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08375" y="6148988"/>
            <a:ext cx="4632951" cy="53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9849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1880" y="274638"/>
            <a:ext cx="5194920" cy="1282154"/>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844825"/>
            <a:ext cx="8219256" cy="403244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solidFill>
                <a:prstClr val="black"/>
              </a:solidFill>
              <a:latin typeface="Cambria"/>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744050307"/>
              </p:ext>
            </p:extLst>
          </p:nvPr>
        </p:nvGraphicFramePr>
        <p:xfrm>
          <a:off x="0" y="0"/>
          <a:ext cx="3338650" cy="1844824"/>
        </p:xfrm>
        <a:graphic>
          <a:graphicData uri="http://schemas.openxmlformats.org/presentationml/2006/ole">
            <mc:AlternateContent xmlns:mc="http://schemas.openxmlformats.org/markup-compatibility/2006">
              <mc:Choice xmlns:v="urn:schemas-microsoft-com:vml" Requires="v">
                <p:oleObj spid="_x0000_s2053" name="Acrobat Document" r:id="rId14" imgW="5398560" imgH="3594960" progId="AcroExch.Document.11">
                  <p:embed/>
                </p:oleObj>
              </mc:Choice>
              <mc:Fallback>
                <p:oleObj name="Acrobat Document" r:id="rId14" imgW="5398560" imgH="3594960" progId="AcroExch.Document.1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338650" cy="1844824"/>
                      </a:xfrm>
                      <a:prstGeom prst="rect">
                        <a:avLst/>
                      </a:prstGeom>
                      <a:noFill/>
                    </p:spPr>
                  </p:pic>
                </p:oleObj>
              </mc:Fallback>
            </mc:AlternateContent>
          </a:graphicData>
        </a:graphic>
      </p:graphicFrame>
      <p:pic>
        <p:nvPicPr>
          <p:cNvPr id="1028"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5536"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05502" y="6132673"/>
            <a:ext cx="576064" cy="5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a:xfrm>
            <a:off x="8100392" y="6234769"/>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pic>
        <p:nvPicPr>
          <p:cNvPr id="1037" name="Picture 13" descr="C:\Users\fani\Desktop\Disclaimer.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08375" y="6148988"/>
            <a:ext cx="4632951" cy="53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9849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be/url?sa=i&amp;rct=j&amp;q=&amp;esrc=s&amp;source=images&amp;cd=&amp;cad=rja&amp;uact=8&amp;ved=0ahUKEwjpw5S3msrKAhXLbxQKHQzPACIQjRwIBw&amp;url=http://www.publicdomainpictures.net/hledej.php?hleda=hand&amp;psig=AFQjCNEvw7VarzXY-uBB4RhedOnkfaikKw&amp;ust=1453991458585595" TargetMode="External"/><Relationship Id="rId4" Type="http://schemas.openxmlformats.org/officeDocument/2006/relationships/image" Target="../media/image6.jpeg"/><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hyperlink" Target="http://www.creative-little-scientists.eu/" TargetMode="Externa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hyperlink" Target="http://www.creative-little-scientists.eu/" TargetMode="External"/><Relationship Id="rId4" Type="http://schemas.openxmlformats.org/officeDocument/2006/relationships/hyperlink" Target="http://www.ceys-project.eu/" TargetMode="External"/><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hyperlink" Target="http://www.ceys-project.eu/" TargetMode="External"/><Relationship Id="rId4" Type="http://schemas.openxmlformats.org/officeDocument/2006/relationships/image" Target="../media/image14.emf"/><Relationship Id="rId5" Type="http://schemas.openxmlformats.org/officeDocument/2006/relationships/image" Target="../media/image15.png"/><Relationship Id="rId1" Type="http://schemas.openxmlformats.org/officeDocument/2006/relationships/slideLayout" Target="../slideLayouts/slideLayout25.xml"/><Relationship Id="rId2" Type="http://schemas.openxmlformats.org/officeDocument/2006/relationships/hyperlink" Target="http://creativecommons.org/licenses/by-nc-nd/4.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nl-BE" sz="4000" b="1" dirty="0" smtClean="0">
                <a:solidFill>
                  <a:srgbClr val="FF0000"/>
                </a:solidFill>
                <a:latin typeface="+mj-lt"/>
              </a:rPr>
              <a:t>Module </a:t>
            </a:r>
            <a:r>
              <a:rPr lang="nl-BE" sz="4000" b="1" dirty="0">
                <a:solidFill>
                  <a:srgbClr val="FF0000"/>
                </a:solidFill>
                <a:latin typeface="+mj-lt"/>
              </a:rPr>
              <a:t>7</a:t>
            </a:r>
          </a:p>
          <a:p>
            <a:pPr marL="0" indent="0" algn="ctr">
              <a:buNone/>
            </a:pPr>
            <a:endParaRPr lang="nl-BE" sz="1800" b="1" dirty="0">
              <a:solidFill>
                <a:srgbClr val="008000"/>
              </a:solidFill>
            </a:endParaRPr>
          </a:p>
          <a:p>
            <a:pPr marL="0" indent="0" algn="ctr">
              <a:buNone/>
            </a:pPr>
            <a:r>
              <a:rPr lang="nl-BE" sz="4000" b="1" dirty="0" smtClean="0">
                <a:solidFill>
                  <a:srgbClr val="FF0000"/>
                </a:solidFill>
                <a:latin typeface="+mj-lt"/>
              </a:rPr>
              <a:t>Rol van spel en </a:t>
            </a:r>
            <a:r>
              <a:rPr lang="nl-BE" sz="4000" b="1" dirty="0" smtClean="0">
                <a:solidFill>
                  <a:srgbClr val="FF0000"/>
                </a:solidFill>
                <a:latin typeface="+mj-lt"/>
              </a:rPr>
              <a:t>verkenning bij </a:t>
            </a:r>
            <a:r>
              <a:rPr lang="nl-BE" sz="4000" b="1" dirty="0" smtClean="0">
                <a:solidFill>
                  <a:srgbClr val="FF0000"/>
                </a:solidFill>
                <a:latin typeface="+mj-lt"/>
              </a:rPr>
              <a:t>onderzoek en creativiteit</a:t>
            </a:r>
            <a:endParaRPr lang="el-GR" sz="4000" dirty="0">
              <a:latin typeface="+mj-lt"/>
            </a:endParaRPr>
          </a:p>
        </p:txBody>
      </p:sp>
    </p:spTree>
    <p:extLst>
      <p:ext uri="{BB962C8B-B14F-4D97-AF65-F5344CB8AC3E}">
        <p14:creationId xmlns:p14="http://schemas.microsoft.com/office/powerpoint/2010/main" val="3133840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5"/>
          <p:cNvSpPr txBox="1">
            <a:spLocks/>
          </p:cNvSpPr>
          <p:nvPr/>
        </p:nvSpPr>
        <p:spPr>
          <a:xfrm>
            <a:off x="3059832" y="44624"/>
            <a:ext cx="5527526"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BE" b="1" dirty="0" smtClean="0">
                <a:solidFill>
                  <a:srgbClr val="00B050"/>
                </a:solidFill>
              </a:rPr>
              <a:t>Noden &amp; verwachtingen?</a:t>
            </a:r>
            <a:endParaRPr lang="nl-BE" b="1" dirty="0">
              <a:solidFill>
                <a:srgbClr val="00B050"/>
              </a:solidFill>
            </a:endParaRPr>
          </a:p>
        </p:txBody>
      </p:sp>
      <p:pic>
        <p:nvPicPr>
          <p:cNvPr id="3" name="Afbeelding 2" descr="http://www.publicdomainpictures.net/download-picture.php?adresar=50000&amp;soubor=hand-symbol-silhouette.jpg&amp;id=42225">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771799" y="2181437"/>
            <a:ext cx="4445597" cy="4055875"/>
          </a:xfrm>
          <a:prstGeom prst="rect">
            <a:avLst/>
          </a:prstGeom>
          <a:noFill/>
          <a:ln>
            <a:noFill/>
          </a:ln>
        </p:spPr>
      </p:pic>
      <p:sp>
        <p:nvSpPr>
          <p:cNvPr id="4" name="Tekstvak 3"/>
          <p:cNvSpPr txBox="1"/>
          <p:nvPr/>
        </p:nvSpPr>
        <p:spPr>
          <a:xfrm rot="3105252">
            <a:off x="6994165" y="2953135"/>
            <a:ext cx="1941893" cy="830997"/>
          </a:xfrm>
          <a:prstGeom prst="rect">
            <a:avLst/>
          </a:prstGeom>
          <a:noFill/>
        </p:spPr>
        <p:txBody>
          <a:bodyPr wrap="square" rtlCol="0">
            <a:spAutoFit/>
          </a:bodyPr>
          <a:lstStyle/>
          <a:p>
            <a:r>
              <a:rPr lang="nl-BE" sz="2400" dirty="0" smtClean="0">
                <a:latin typeface="+mj-lt"/>
              </a:rPr>
              <a:t>Belangrijkste uitdagingen?</a:t>
            </a:r>
            <a:endParaRPr lang="nl-BE" sz="2400" dirty="0">
              <a:latin typeface="+mj-lt"/>
            </a:endParaRPr>
          </a:p>
        </p:txBody>
      </p:sp>
      <p:sp>
        <p:nvSpPr>
          <p:cNvPr id="5" name="Tekstvak 4"/>
          <p:cNvSpPr txBox="1"/>
          <p:nvPr/>
        </p:nvSpPr>
        <p:spPr>
          <a:xfrm rot="18232810">
            <a:off x="733935" y="3121023"/>
            <a:ext cx="3691827" cy="461665"/>
          </a:xfrm>
          <a:prstGeom prst="rect">
            <a:avLst/>
          </a:prstGeom>
          <a:noFill/>
        </p:spPr>
        <p:txBody>
          <a:bodyPr wrap="square" rtlCol="0">
            <a:spAutoFit/>
          </a:bodyPr>
          <a:lstStyle/>
          <a:p>
            <a:r>
              <a:rPr lang="nl-BE" sz="2400" dirty="0" smtClean="0">
                <a:latin typeface="+mj-lt"/>
              </a:rPr>
              <a:t>Wat wil je leren?</a:t>
            </a:r>
            <a:endParaRPr lang="nl-BE" sz="2400" dirty="0">
              <a:latin typeface="+mj-lt"/>
            </a:endParaRPr>
          </a:p>
        </p:txBody>
      </p:sp>
      <p:sp>
        <p:nvSpPr>
          <p:cNvPr id="7" name="Tekstvak 6"/>
          <p:cNvSpPr txBox="1"/>
          <p:nvPr/>
        </p:nvSpPr>
        <p:spPr>
          <a:xfrm rot="627458">
            <a:off x="4583685" y="1520565"/>
            <a:ext cx="2742675" cy="830997"/>
          </a:xfrm>
          <a:prstGeom prst="rect">
            <a:avLst/>
          </a:prstGeom>
          <a:noFill/>
        </p:spPr>
        <p:txBody>
          <a:bodyPr wrap="square" rtlCol="0">
            <a:spAutoFit/>
          </a:bodyPr>
          <a:lstStyle/>
          <a:p>
            <a:r>
              <a:rPr lang="nl-BE" sz="2400" dirty="0" smtClean="0">
                <a:latin typeface="+mj-lt"/>
              </a:rPr>
              <a:t>Welke vragen wil je beantwoord zien?</a:t>
            </a:r>
            <a:endParaRPr lang="nl-BE" sz="2400" dirty="0">
              <a:latin typeface="+mj-lt"/>
            </a:endParaRPr>
          </a:p>
        </p:txBody>
      </p:sp>
    </p:spTree>
    <p:extLst>
      <p:ext uri="{BB962C8B-B14F-4D97-AF65-F5344CB8AC3E}">
        <p14:creationId xmlns:p14="http://schemas.microsoft.com/office/powerpoint/2010/main" val="3788797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5"/>
          <p:cNvSpPr txBox="1">
            <a:spLocks/>
          </p:cNvSpPr>
          <p:nvPr/>
        </p:nvSpPr>
        <p:spPr>
          <a:xfrm>
            <a:off x="2771800" y="476672"/>
            <a:ext cx="5383510" cy="97564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BE" sz="3600" b="1" dirty="0" smtClean="0">
                <a:solidFill>
                  <a:srgbClr val="00B050"/>
                </a:solidFill>
              </a:rPr>
              <a:t>verkenning </a:t>
            </a:r>
            <a:r>
              <a:rPr lang="nl-BE" sz="3600" b="1" dirty="0" smtClean="0">
                <a:solidFill>
                  <a:srgbClr val="00B050"/>
                </a:solidFill>
              </a:rPr>
              <a:t>van materialen</a:t>
            </a:r>
            <a:endParaRPr lang="nl-BE" sz="3600" b="1" dirty="0">
              <a:solidFill>
                <a:srgbClr val="00B050"/>
              </a:solidFill>
            </a:endParaRPr>
          </a:p>
        </p:txBody>
      </p:sp>
      <p:pic>
        <p:nvPicPr>
          <p:cNvPr id="3" name="Afbeelding 2"/>
          <p:cNvPicPr>
            <a:picLocks noChangeAspect="1"/>
          </p:cNvPicPr>
          <p:nvPr/>
        </p:nvPicPr>
        <p:blipFill rotWithShape="1">
          <a:blip r:embed="rId3">
            <a:extLst>
              <a:ext uri="{28A0092B-C50C-407E-A947-70E740481C1C}">
                <a14:useLocalDpi xmlns:a14="http://schemas.microsoft.com/office/drawing/2010/main" val="0"/>
              </a:ext>
            </a:extLst>
          </a:blip>
          <a:srcRect l="27158" t="16201" r="14480" b="10414"/>
          <a:stretch/>
        </p:blipFill>
        <p:spPr>
          <a:xfrm>
            <a:off x="2699792" y="1556792"/>
            <a:ext cx="5227226" cy="4398758"/>
          </a:xfrm>
          <a:prstGeom prst="rect">
            <a:avLst/>
          </a:prstGeom>
        </p:spPr>
      </p:pic>
    </p:spTree>
    <p:extLst>
      <p:ext uri="{BB962C8B-B14F-4D97-AF65-F5344CB8AC3E}">
        <p14:creationId xmlns:p14="http://schemas.microsoft.com/office/powerpoint/2010/main" val="2516139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5"/>
          <p:cNvSpPr txBox="1">
            <a:spLocks/>
          </p:cNvSpPr>
          <p:nvPr/>
        </p:nvSpPr>
        <p:spPr>
          <a:xfrm>
            <a:off x="2915816" y="365126"/>
            <a:ext cx="5832648"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BE" sz="3600" b="1" dirty="0" smtClean="0">
                <a:solidFill>
                  <a:srgbClr val="00B050"/>
                </a:solidFill>
              </a:rPr>
              <a:t>Mogelijkheden voor spel en </a:t>
            </a:r>
            <a:r>
              <a:rPr lang="nl-BE" sz="3600" b="1" dirty="0" smtClean="0">
                <a:solidFill>
                  <a:srgbClr val="00B050"/>
                </a:solidFill>
              </a:rPr>
              <a:t>verkenning?</a:t>
            </a:r>
            <a:endParaRPr lang="nl-BE" sz="3600" b="1" dirty="0">
              <a:solidFill>
                <a:srgbClr val="00B050"/>
              </a:solidFill>
            </a:endParaRPr>
          </a:p>
        </p:txBody>
      </p:sp>
      <p:sp>
        <p:nvSpPr>
          <p:cNvPr id="4" name="Tijdelijke aanduiding voor inhoud 3"/>
          <p:cNvSpPr>
            <a:spLocks noGrp="1"/>
          </p:cNvSpPr>
          <p:nvPr>
            <p:ph idx="1"/>
          </p:nvPr>
        </p:nvSpPr>
        <p:spPr>
          <a:xfrm>
            <a:off x="467544" y="2204865"/>
            <a:ext cx="8219256" cy="3528392"/>
          </a:xfrm>
        </p:spPr>
        <p:txBody>
          <a:bodyPr/>
          <a:lstStyle/>
          <a:p>
            <a:pPr>
              <a:buClr>
                <a:schemeClr val="accent6"/>
              </a:buClr>
              <a:buFont typeface="Wingdings" panose="05000000000000000000" pitchFamily="2" charset="2"/>
              <a:buChar char="§"/>
            </a:pPr>
            <a:r>
              <a:rPr lang="nl-BE" dirty="0" smtClean="0">
                <a:latin typeface="+mj-lt"/>
              </a:rPr>
              <a:t>Wat deed je met de materialen? </a:t>
            </a:r>
          </a:p>
          <a:p>
            <a:pPr>
              <a:buClr>
                <a:schemeClr val="accent6"/>
              </a:buClr>
              <a:buFont typeface="Wingdings" panose="05000000000000000000" pitchFamily="2" charset="2"/>
              <a:buChar char="§"/>
            </a:pPr>
            <a:endParaRPr lang="nl-BE" dirty="0" smtClean="0">
              <a:latin typeface="+mj-lt"/>
            </a:endParaRPr>
          </a:p>
          <a:p>
            <a:pPr>
              <a:buClr>
                <a:schemeClr val="accent6"/>
              </a:buClr>
              <a:buFont typeface="Wingdings" panose="05000000000000000000" pitchFamily="2" charset="2"/>
              <a:buChar char="§"/>
            </a:pPr>
            <a:r>
              <a:rPr lang="nl-BE" dirty="0" smtClean="0">
                <a:latin typeface="+mj-lt"/>
              </a:rPr>
              <a:t>Welke vragen kwamen er bij je op tijdens het spel? </a:t>
            </a:r>
            <a:endParaRPr lang="nl-BE" dirty="0">
              <a:latin typeface="+mj-lt"/>
            </a:endParaRPr>
          </a:p>
        </p:txBody>
      </p:sp>
    </p:spTree>
    <p:extLst>
      <p:ext uri="{BB962C8B-B14F-4D97-AF65-F5344CB8AC3E}">
        <p14:creationId xmlns:p14="http://schemas.microsoft.com/office/powerpoint/2010/main" val="737096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5"/>
          <p:cNvSpPr txBox="1">
            <a:spLocks/>
          </p:cNvSpPr>
          <p:nvPr/>
        </p:nvSpPr>
        <p:spPr>
          <a:xfrm>
            <a:off x="3203848" y="365126"/>
            <a:ext cx="5311502" cy="16957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BE" sz="3600" b="1" dirty="0" smtClean="0">
                <a:solidFill>
                  <a:srgbClr val="00B050"/>
                </a:solidFill>
              </a:rPr>
              <a:t>Reflectie op het gebruik van alledaags materiaal in de klas</a:t>
            </a:r>
            <a:endParaRPr lang="nl-BE" sz="3600" b="1" dirty="0">
              <a:solidFill>
                <a:srgbClr val="00B050"/>
              </a:solidFill>
            </a:endParaRPr>
          </a:p>
        </p:txBody>
      </p:sp>
      <p:sp>
        <p:nvSpPr>
          <p:cNvPr id="4" name="Tijdelijke aanduiding voor inhoud 3"/>
          <p:cNvSpPr>
            <a:spLocks noGrp="1"/>
          </p:cNvSpPr>
          <p:nvPr>
            <p:ph idx="1"/>
          </p:nvPr>
        </p:nvSpPr>
        <p:spPr/>
        <p:txBody>
          <a:bodyPr>
            <a:normAutofit fontScale="85000" lnSpcReduction="20000"/>
          </a:bodyPr>
          <a:lstStyle/>
          <a:p>
            <a:pPr marL="0" indent="0" algn="ctr">
              <a:buClr>
                <a:schemeClr val="accent6"/>
              </a:buClr>
              <a:buNone/>
            </a:pPr>
            <a:endParaRPr lang="nl-BE" sz="3100" b="1" dirty="0" smtClean="0">
              <a:latin typeface="+mj-lt"/>
            </a:endParaRPr>
          </a:p>
          <a:p>
            <a:pPr marL="0" indent="0" algn="ctr">
              <a:buClr>
                <a:schemeClr val="accent6"/>
              </a:buClr>
              <a:buNone/>
            </a:pPr>
            <a:r>
              <a:rPr lang="nl-BE" sz="3100" b="1" dirty="0">
                <a:latin typeface="+mj-lt"/>
              </a:rPr>
              <a:t>Lokaal beschikbare video van spel en </a:t>
            </a:r>
            <a:r>
              <a:rPr lang="nl-BE" sz="3100" b="1" dirty="0" smtClean="0">
                <a:latin typeface="+mj-lt"/>
              </a:rPr>
              <a:t>verkenning</a:t>
            </a:r>
            <a:endParaRPr lang="nl-BE" sz="3100" b="1" dirty="0">
              <a:latin typeface="+mj-lt"/>
            </a:endParaRPr>
          </a:p>
          <a:p>
            <a:pPr marL="0" indent="0" algn="ctr">
              <a:buClr>
                <a:schemeClr val="accent6"/>
              </a:buClr>
              <a:buNone/>
            </a:pPr>
            <a:r>
              <a:rPr lang="nl-BE" sz="3100" b="1" dirty="0">
                <a:latin typeface="+mj-lt"/>
              </a:rPr>
              <a:t>  of</a:t>
            </a:r>
          </a:p>
          <a:p>
            <a:pPr marL="0" indent="0" algn="ctr">
              <a:buClr>
                <a:schemeClr val="accent6"/>
              </a:buClr>
              <a:buNone/>
            </a:pPr>
            <a:r>
              <a:rPr lang="nl-BE" sz="3100" b="1" dirty="0">
                <a:latin typeface="+mj-lt"/>
              </a:rPr>
              <a:t>foto's van dagelijkse </a:t>
            </a:r>
            <a:r>
              <a:rPr lang="nl-BE" sz="3100" b="1" dirty="0" smtClean="0">
                <a:latin typeface="+mj-lt"/>
              </a:rPr>
              <a:t>materialen voor </a:t>
            </a:r>
            <a:r>
              <a:rPr lang="nl-BE" sz="3100" b="1" dirty="0">
                <a:latin typeface="+mj-lt"/>
              </a:rPr>
              <a:t>spel en verkenning</a:t>
            </a:r>
          </a:p>
          <a:p>
            <a:pPr marL="0" indent="0">
              <a:buClr>
                <a:schemeClr val="accent6"/>
              </a:buClr>
              <a:buNone/>
            </a:pPr>
            <a:endParaRPr lang="nl-BE" dirty="0" smtClean="0"/>
          </a:p>
          <a:p>
            <a:pPr lvl="0">
              <a:buClr>
                <a:schemeClr val="accent6"/>
              </a:buClr>
              <a:buFont typeface="Wingdings" panose="05000000000000000000" pitchFamily="2" charset="2"/>
              <a:buChar char="§"/>
            </a:pPr>
            <a:r>
              <a:rPr lang="nl-BE" dirty="0" smtClean="0">
                <a:latin typeface="+mj-lt"/>
              </a:rPr>
              <a:t>Noteer hoe </a:t>
            </a:r>
            <a:r>
              <a:rPr lang="nl-BE" dirty="0">
                <a:latin typeface="+mj-lt"/>
              </a:rPr>
              <a:t>kinderen spelen, wat ze verkennen en onderzoeken.</a:t>
            </a:r>
          </a:p>
          <a:p>
            <a:pPr lvl="0">
              <a:buClr>
                <a:schemeClr val="accent6"/>
              </a:buClr>
              <a:buFont typeface="Wingdings" panose="05000000000000000000" pitchFamily="2" charset="2"/>
              <a:buChar char="§"/>
            </a:pPr>
            <a:r>
              <a:rPr lang="nl-BE" dirty="0" smtClean="0">
                <a:latin typeface="+mj-lt"/>
              </a:rPr>
              <a:t>Noteer vragen </a:t>
            </a:r>
            <a:r>
              <a:rPr lang="nl-BE" dirty="0">
                <a:latin typeface="+mj-lt"/>
              </a:rPr>
              <a:t>die </a:t>
            </a:r>
            <a:r>
              <a:rPr lang="nl-BE" dirty="0" smtClean="0">
                <a:latin typeface="+mj-lt"/>
              </a:rPr>
              <a:t>kinderen zich stellen of zouden kunnen stellen tijdens </a:t>
            </a:r>
            <a:r>
              <a:rPr lang="nl-BE" dirty="0">
                <a:latin typeface="+mj-lt"/>
              </a:rPr>
              <a:t>het verkennen van </a:t>
            </a:r>
            <a:r>
              <a:rPr lang="nl-BE" dirty="0" smtClean="0">
                <a:latin typeface="+mj-lt"/>
              </a:rPr>
              <a:t>deze </a:t>
            </a:r>
            <a:r>
              <a:rPr lang="nl-BE" dirty="0">
                <a:latin typeface="+mj-lt"/>
              </a:rPr>
              <a:t>materialen</a:t>
            </a:r>
            <a:r>
              <a:rPr lang="nl-BE" dirty="0" smtClean="0">
                <a:latin typeface="+mj-lt"/>
              </a:rPr>
              <a:t>.</a:t>
            </a:r>
          </a:p>
          <a:p>
            <a:pPr marL="0" indent="0">
              <a:buClr>
                <a:schemeClr val="accent6"/>
              </a:buClr>
              <a:buNone/>
            </a:pPr>
            <a:endParaRPr lang="nl-BE" dirty="0"/>
          </a:p>
        </p:txBody>
      </p:sp>
    </p:spTree>
    <p:extLst>
      <p:ext uri="{BB962C8B-B14F-4D97-AF65-F5344CB8AC3E}">
        <p14:creationId xmlns:p14="http://schemas.microsoft.com/office/powerpoint/2010/main" val="2939831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99792" y="274638"/>
            <a:ext cx="6192688" cy="1282154"/>
          </a:xfrm>
        </p:spPr>
        <p:txBody>
          <a:bodyPr>
            <a:normAutofit/>
          </a:bodyPr>
          <a:lstStyle/>
          <a:p>
            <a:r>
              <a:rPr lang="nl-BE" sz="3600" b="1" dirty="0" smtClean="0">
                <a:solidFill>
                  <a:srgbClr val="00B050"/>
                </a:solidFill>
              </a:rPr>
              <a:t>Kansen voor het leren van wetenschap</a:t>
            </a:r>
            <a:endParaRPr lang="nl-BE" sz="2700" dirty="0">
              <a:solidFill>
                <a:srgbClr val="00B050"/>
              </a:solidFill>
            </a:endParaRPr>
          </a:p>
        </p:txBody>
      </p:sp>
      <p:pic>
        <p:nvPicPr>
          <p:cNvPr id="4" name="Afbeelding 3"/>
          <p:cNvPicPr>
            <a:picLocks noChangeAspect="1"/>
          </p:cNvPicPr>
          <p:nvPr/>
        </p:nvPicPr>
        <p:blipFill rotWithShape="1">
          <a:blip r:embed="rId3">
            <a:extLst>
              <a:ext uri="{28A0092B-C50C-407E-A947-70E740481C1C}">
                <a14:useLocalDpi xmlns:a14="http://schemas.microsoft.com/office/drawing/2010/main" val="0"/>
              </a:ext>
            </a:extLst>
          </a:blip>
          <a:srcRect t="7135" b="8636"/>
          <a:stretch/>
        </p:blipFill>
        <p:spPr>
          <a:xfrm>
            <a:off x="6618429" y="3501008"/>
            <a:ext cx="2555908" cy="2088232"/>
          </a:xfrm>
          <a:prstGeom prst="rect">
            <a:avLst/>
          </a:prstGeom>
        </p:spPr>
      </p:pic>
      <p:sp>
        <p:nvSpPr>
          <p:cNvPr id="3" name="Tijdelijke aanduiding voor inhoud 2"/>
          <p:cNvSpPr>
            <a:spLocks noGrp="1"/>
          </p:cNvSpPr>
          <p:nvPr>
            <p:ph idx="1"/>
          </p:nvPr>
        </p:nvSpPr>
        <p:spPr>
          <a:xfrm>
            <a:off x="467544" y="1844824"/>
            <a:ext cx="6751662" cy="4392488"/>
          </a:xfrm>
        </p:spPr>
        <p:txBody>
          <a:bodyPr>
            <a:normAutofit fontScale="62500" lnSpcReduction="20000"/>
          </a:bodyPr>
          <a:lstStyle/>
          <a:p>
            <a:pPr marL="0" indent="0">
              <a:buClr>
                <a:schemeClr val="accent6"/>
              </a:buClr>
              <a:buNone/>
            </a:pPr>
            <a:r>
              <a:rPr lang="nl-BE" b="1" dirty="0" smtClean="0">
                <a:latin typeface="+mj-lt"/>
              </a:rPr>
              <a:t>Individueel</a:t>
            </a:r>
          </a:p>
          <a:p>
            <a:pPr>
              <a:buClr>
                <a:schemeClr val="accent6"/>
              </a:buClr>
            </a:pPr>
            <a:r>
              <a:rPr lang="nl-BE" dirty="0" smtClean="0">
                <a:latin typeface="+mj-lt"/>
              </a:rPr>
              <a:t>Noteer wetenschappelijke leeractiviteiten </a:t>
            </a:r>
            <a:r>
              <a:rPr lang="nl-BE" dirty="0">
                <a:latin typeface="+mj-lt"/>
              </a:rPr>
              <a:t>of het gebruik van woordenschat - elk op een aparte </a:t>
            </a:r>
            <a:r>
              <a:rPr lang="nl-BE" dirty="0" smtClean="0">
                <a:latin typeface="+mj-lt"/>
              </a:rPr>
              <a:t>post-it</a:t>
            </a:r>
            <a:endParaRPr lang="nl-BE" dirty="0">
              <a:latin typeface="+mj-lt"/>
            </a:endParaRPr>
          </a:p>
          <a:p>
            <a:pPr marL="0" indent="0">
              <a:buClr>
                <a:schemeClr val="accent6"/>
              </a:buClr>
              <a:buNone/>
            </a:pPr>
            <a:r>
              <a:rPr lang="nl-BE" b="1" dirty="0">
                <a:latin typeface="+mj-lt"/>
              </a:rPr>
              <a:t>Discussie (kleine groepen)</a:t>
            </a:r>
          </a:p>
          <a:p>
            <a:pPr>
              <a:buClr>
                <a:schemeClr val="accent6"/>
              </a:buClr>
            </a:pPr>
            <a:r>
              <a:rPr lang="nl-BE" dirty="0" smtClean="0">
                <a:latin typeface="+mj-lt"/>
              </a:rPr>
              <a:t>Groepeer de activiteiten en gebruikte </a:t>
            </a:r>
            <a:r>
              <a:rPr lang="nl-BE" dirty="0">
                <a:latin typeface="+mj-lt"/>
              </a:rPr>
              <a:t>woordenschat </a:t>
            </a:r>
            <a:r>
              <a:rPr lang="nl-BE" dirty="0" smtClean="0">
                <a:latin typeface="+mj-lt"/>
              </a:rPr>
              <a:t>op </a:t>
            </a:r>
            <a:r>
              <a:rPr lang="nl-BE" dirty="0">
                <a:latin typeface="+mj-lt"/>
              </a:rPr>
              <a:t>het A3 </a:t>
            </a:r>
            <a:r>
              <a:rPr lang="nl-BE" dirty="0" smtClean="0">
                <a:latin typeface="+mj-lt"/>
              </a:rPr>
              <a:t>papier</a:t>
            </a:r>
            <a:endParaRPr lang="nl-BE" dirty="0">
              <a:latin typeface="+mj-lt"/>
            </a:endParaRPr>
          </a:p>
          <a:p>
            <a:pPr>
              <a:buClr>
                <a:schemeClr val="accent6"/>
              </a:buClr>
            </a:pPr>
            <a:r>
              <a:rPr lang="nl-BE" dirty="0" smtClean="0">
                <a:latin typeface="+mj-lt"/>
              </a:rPr>
              <a:t>Wat was de </a:t>
            </a:r>
            <a:r>
              <a:rPr lang="nl-BE" dirty="0">
                <a:latin typeface="+mj-lt"/>
              </a:rPr>
              <a:t>rol van de </a:t>
            </a:r>
            <a:r>
              <a:rPr lang="nl-BE" dirty="0" smtClean="0">
                <a:latin typeface="+mj-lt"/>
              </a:rPr>
              <a:t>leerkracht? </a:t>
            </a:r>
            <a:r>
              <a:rPr lang="nl-BE" dirty="0">
                <a:latin typeface="+mj-lt"/>
              </a:rPr>
              <a:t>(Gekoppeld aan de </a:t>
            </a:r>
            <a:r>
              <a:rPr lang="nl-BE" dirty="0" smtClean="0">
                <a:latin typeface="+mj-lt"/>
              </a:rPr>
              <a:t>synergiën)</a:t>
            </a:r>
          </a:p>
          <a:p>
            <a:pPr marL="400050" lvl="1" indent="0">
              <a:buClr>
                <a:schemeClr val="accent6"/>
              </a:buClr>
              <a:buNone/>
            </a:pPr>
            <a:r>
              <a:rPr lang="nl-BE" i="1" dirty="0" smtClean="0">
                <a:latin typeface="+mj-lt"/>
              </a:rPr>
              <a:t>Op welke manieren werd deze </a:t>
            </a:r>
            <a:r>
              <a:rPr lang="nl-BE" i="1" dirty="0">
                <a:latin typeface="+mj-lt"/>
              </a:rPr>
              <a:t>wetenschapsactiviteit </a:t>
            </a:r>
            <a:r>
              <a:rPr lang="nl-BE" i="1" dirty="0" smtClean="0">
                <a:latin typeface="+mj-lt"/>
              </a:rPr>
              <a:t>creatief benaderd?</a:t>
            </a:r>
            <a:endParaRPr lang="nl-BE" i="1" dirty="0">
              <a:latin typeface="+mj-lt"/>
            </a:endParaRPr>
          </a:p>
          <a:p>
            <a:pPr marL="400050" lvl="1" indent="0">
              <a:buClr>
                <a:schemeClr val="accent6"/>
              </a:buClr>
              <a:buNone/>
            </a:pPr>
            <a:r>
              <a:rPr lang="nl-BE" i="1" dirty="0">
                <a:latin typeface="+mj-lt"/>
              </a:rPr>
              <a:t>Welke </a:t>
            </a:r>
            <a:r>
              <a:rPr lang="nl-BE" b="1" i="1" dirty="0" smtClean="0">
                <a:latin typeface="+mj-lt"/>
              </a:rPr>
              <a:t>synergiën</a:t>
            </a:r>
            <a:r>
              <a:rPr lang="nl-BE" i="1" dirty="0" smtClean="0">
                <a:latin typeface="+mj-lt"/>
              </a:rPr>
              <a:t> </a:t>
            </a:r>
            <a:r>
              <a:rPr lang="nl-BE" i="1" dirty="0">
                <a:latin typeface="+mj-lt"/>
              </a:rPr>
              <a:t>worden gebruikt om </a:t>
            </a:r>
            <a:r>
              <a:rPr lang="nl-BE" i="1" dirty="0" smtClean="0">
                <a:latin typeface="+mj-lt"/>
              </a:rPr>
              <a:t>een wetenschappelijke onderzoekende houding en wetenschappelijke concepten te </a:t>
            </a:r>
            <a:r>
              <a:rPr lang="nl-BE" i="1" dirty="0">
                <a:latin typeface="+mj-lt"/>
              </a:rPr>
              <a:t>bevorderen?</a:t>
            </a:r>
          </a:p>
          <a:p>
            <a:pPr marL="0" indent="0">
              <a:buClr>
                <a:schemeClr val="accent6"/>
              </a:buClr>
              <a:buNone/>
            </a:pPr>
            <a:endParaRPr lang="nl-BE" dirty="0">
              <a:latin typeface="+mj-lt"/>
            </a:endParaRPr>
          </a:p>
          <a:p>
            <a:pPr marL="0" indent="0">
              <a:buClr>
                <a:schemeClr val="accent6"/>
              </a:buClr>
              <a:buNone/>
            </a:pPr>
            <a:r>
              <a:rPr lang="nl-BE" b="1" dirty="0" smtClean="0">
                <a:latin typeface="+mj-lt"/>
              </a:rPr>
              <a:t>Bespreking met de volledige groep</a:t>
            </a:r>
            <a:endParaRPr lang="nl-BE" b="1" dirty="0">
              <a:latin typeface="+mj-lt"/>
            </a:endParaRPr>
          </a:p>
        </p:txBody>
      </p:sp>
    </p:spTree>
    <p:extLst>
      <p:ext uri="{BB962C8B-B14F-4D97-AF65-F5344CB8AC3E}">
        <p14:creationId xmlns:p14="http://schemas.microsoft.com/office/powerpoint/2010/main" val="2067915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872" y="274638"/>
            <a:ext cx="5184576" cy="1426170"/>
          </a:xfrm>
        </p:spPr>
        <p:txBody>
          <a:bodyPr>
            <a:normAutofit fontScale="90000"/>
          </a:bodyPr>
          <a:lstStyle/>
          <a:p>
            <a:r>
              <a:rPr lang="nl-BE" sz="3100" b="1" dirty="0" smtClean="0">
                <a:solidFill>
                  <a:srgbClr val="00B050"/>
                </a:solidFill>
              </a:rPr>
              <a:t>Synergiën tussen </a:t>
            </a:r>
            <a:r>
              <a:rPr lang="nl-BE" sz="3200" b="1" dirty="0" smtClean="0">
                <a:solidFill>
                  <a:srgbClr val="00B050"/>
                </a:solidFill>
              </a:rPr>
              <a:t>onderzoekend leren in wetenschapsonderwijs en een creatieve aanpak</a:t>
            </a:r>
            <a:br>
              <a:rPr lang="nl-BE" sz="3200" b="1" dirty="0" smtClean="0">
                <a:solidFill>
                  <a:srgbClr val="00B050"/>
                </a:solidFill>
              </a:rPr>
            </a:br>
            <a:r>
              <a:rPr lang="nl-BE" sz="1600" dirty="0" smtClean="0"/>
              <a:t>Uit het conceptueel kader overgenomen binnen het CEYS-project (Creative Little Scientists, 2012)</a:t>
            </a:r>
            <a:endParaRPr lang="nl-BE" sz="1600" b="1" dirty="0">
              <a:solidFill>
                <a:srgbClr val="00B050"/>
              </a:solidFill>
            </a:endParaRPr>
          </a:p>
        </p:txBody>
      </p:sp>
      <p:sp>
        <p:nvSpPr>
          <p:cNvPr id="3" name="Content Placeholder 2"/>
          <p:cNvSpPr>
            <a:spLocks noGrp="1"/>
          </p:cNvSpPr>
          <p:nvPr>
            <p:ph idx="1"/>
          </p:nvPr>
        </p:nvSpPr>
        <p:spPr/>
        <p:txBody>
          <a:bodyPr>
            <a:normAutofit lnSpcReduction="10000"/>
          </a:bodyPr>
          <a:lstStyle/>
          <a:p>
            <a:r>
              <a:rPr lang="nl-BE" sz="2800" b="1" dirty="0" smtClean="0">
                <a:latin typeface="+mj-lt"/>
              </a:rPr>
              <a:t>Spel &amp; verkenning</a:t>
            </a:r>
          </a:p>
          <a:p>
            <a:r>
              <a:rPr lang="nl-BE" sz="2800" dirty="0" smtClean="0">
                <a:latin typeface="+mj-lt"/>
              </a:rPr>
              <a:t>Motivatie &amp; affectie</a:t>
            </a:r>
          </a:p>
          <a:p>
            <a:r>
              <a:rPr lang="nl-BE" sz="2800" dirty="0" smtClean="0">
                <a:latin typeface="+mj-lt"/>
              </a:rPr>
              <a:t>Dialoog &amp; samenwerking</a:t>
            </a:r>
          </a:p>
          <a:p>
            <a:r>
              <a:rPr lang="nl-BE" sz="2800" dirty="0" smtClean="0">
                <a:latin typeface="+mj-lt"/>
              </a:rPr>
              <a:t>Probleemoplossend denken en eigenaarschap</a:t>
            </a:r>
          </a:p>
          <a:p>
            <a:r>
              <a:rPr lang="nl-BE" sz="2800" dirty="0" smtClean="0">
                <a:latin typeface="+mj-lt"/>
              </a:rPr>
              <a:t>Vragen stellen en nieuwsgierigheid </a:t>
            </a:r>
          </a:p>
          <a:p>
            <a:r>
              <a:rPr lang="nl-BE" sz="2800" dirty="0" smtClean="0">
                <a:latin typeface="+mj-lt"/>
              </a:rPr>
              <a:t>Reflectie en redeneren</a:t>
            </a:r>
          </a:p>
          <a:p>
            <a:r>
              <a:rPr lang="nl-BE" sz="2800" dirty="0" smtClean="0">
                <a:latin typeface="+mj-lt"/>
              </a:rPr>
              <a:t>Begeleiding en betrokkenheid (door de leerkracht)</a:t>
            </a:r>
          </a:p>
          <a:p>
            <a:r>
              <a:rPr lang="nl-BE" sz="2800" dirty="0" smtClean="0">
                <a:latin typeface="+mj-lt"/>
              </a:rPr>
              <a:t>Evaluatie om te leren </a:t>
            </a:r>
          </a:p>
          <a:p>
            <a:endParaRPr lang="nl-BE" dirty="0"/>
          </a:p>
        </p:txBody>
      </p:sp>
    </p:spTree>
    <p:extLst>
      <p:ext uri="{BB962C8B-B14F-4D97-AF65-F5344CB8AC3E}">
        <p14:creationId xmlns:p14="http://schemas.microsoft.com/office/powerpoint/2010/main" val="32323989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b="1" smtClean="0">
                <a:solidFill>
                  <a:srgbClr val="00B050"/>
                </a:solidFill>
              </a:rPr>
              <a:t>Rol van de leerkracht</a:t>
            </a:r>
            <a:endParaRPr lang="nl-BE" sz="3600">
              <a:solidFill>
                <a:srgbClr val="00B050"/>
              </a:solidFill>
            </a:endParaRPr>
          </a:p>
        </p:txBody>
      </p:sp>
      <p:sp>
        <p:nvSpPr>
          <p:cNvPr id="3" name="Tijdelijke aanduiding voor inhoud 2"/>
          <p:cNvSpPr>
            <a:spLocks noGrp="1"/>
          </p:cNvSpPr>
          <p:nvPr>
            <p:ph idx="1"/>
          </p:nvPr>
        </p:nvSpPr>
        <p:spPr/>
        <p:txBody>
          <a:bodyPr>
            <a:normAutofit fontScale="92500" lnSpcReduction="20000"/>
          </a:bodyPr>
          <a:lstStyle/>
          <a:p>
            <a:pPr marL="0" indent="0">
              <a:buNone/>
            </a:pPr>
            <a:r>
              <a:rPr lang="nl-BE" dirty="0" smtClean="0">
                <a:latin typeface="+mj-lt"/>
              </a:rPr>
              <a:t>Hoe kan je spel, </a:t>
            </a:r>
            <a:r>
              <a:rPr lang="nl-BE" dirty="0" smtClean="0">
                <a:latin typeface="+mj-lt"/>
              </a:rPr>
              <a:t>verkenning </a:t>
            </a:r>
            <a:r>
              <a:rPr lang="nl-BE" dirty="0" smtClean="0">
                <a:latin typeface="+mj-lt"/>
              </a:rPr>
              <a:t>en dus ook creativiteit en onderzoek bij wetenschap bevorderen in dit voorbeeld? Hoe kan je het leren van kinderen uitbreiden?</a:t>
            </a:r>
          </a:p>
          <a:p>
            <a:pPr>
              <a:buFont typeface="Wingdings" charset="2"/>
              <a:buChar char="Ø"/>
            </a:pPr>
            <a:r>
              <a:rPr lang="nl-BE" dirty="0" smtClean="0">
                <a:latin typeface="+mj-lt"/>
              </a:rPr>
              <a:t>Vragen van kinderen (expliciet of impliciet): hoe zou jij erop reageren om creativiteit te bevorderen?</a:t>
            </a:r>
          </a:p>
          <a:p>
            <a:pPr>
              <a:buFont typeface="Wingdings" charset="2"/>
              <a:buChar char="Ø"/>
            </a:pPr>
            <a:r>
              <a:rPr lang="nl-BE" dirty="0" smtClean="0">
                <a:latin typeface="+mj-lt"/>
              </a:rPr>
              <a:t>Gebruik de lijst van wetenschappelijke woordenschat en wetenschapgerelateerde leerervaringen.</a:t>
            </a:r>
          </a:p>
          <a:p>
            <a:endParaRPr lang="nl-BE" dirty="0"/>
          </a:p>
        </p:txBody>
      </p:sp>
    </p:spTree>
    <p:extLst>
      <p:ext uri="{BB962C8B-B14F-4D97-AF65-F5344CB8AC3E}">
        <p14:creationId xmlns:p14="http://schemas.microsoft.com/office/powerpoint/2010/main" val="3685852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solidFill>
                  <a:srgbClr val="00B050"/>
                </a:solidFill>
              </a:rPr>
              <a:t>Take Home Messages</a:t>
            </a:r>
            <a:endParaRPr lang="nl-BE" dirty="0">
              <a:solidFill>
                <a:srgbClr val="00B050"/>
              </a:solidFill>
            </a:endParaRPr>
          </a:p>
        </p:txBody>
      </p:sp>
      <p:sp>
        <p:nvSpPr>
          <p:cNvPr id="3" name="Tijdelijke aanduiding voor inhoud 2"/>
          <p:cNvSpPr>
            <a:spLocks noGrp="1"/>
          </p:cNvSpPr>
          <p:nvPr>
            <p:ph idx="1"/>
          </p:nvPr>
        </p:nvSpPr>
        <p:spPr>
          <a:xfrm>
            <a:off x="457200" y="1844825"/>
            <a:ext cx="8219256" cy="3600399"/>
          </a:xfrm>
        </p:spPr>
        <p:txBody>
          <a:bodyPr>
            <a:normAutofit lnSpcReduction="10000"/>
          </a:bodyPr>
          <a:lstStyle/>
          <a:p>
            <a:pPr>
              <a:buClr>
                <a:schemeClr val="accent6"/>
              </a:buClr>
              <a:buFont typeface="Wingdings" panose="05000000000000000000" pitchFamily="2" charset="2"/>
              <a:buChar char="§"/>
            </a:pPr>
            <a:r>
              <a:rPr lang="nl-BE" dirty="0">
                <a:latin typeface="+mj-lt"/>
              </a:rPr>
              <a:t>Belang van een </a:t>
            </a:r>
            <a:r>
              <a:rPr lang="nl-BE" b="1" dirty="0">
                <a:latin typeface="+mj-lt"/>
              </a:rPr>
              <a:t>rijke fysieke omgeving</a:t>
            </a:r>
          </a:p>
          <a:p>
            <a:pPr>
              <a:buClr>
                <a:schemeClr val="accent6"/>
              </a:buClr>
              <a:buFont typeface="Wingdings" panose="05000000000000000000" pitchFamily="2" charset="2"/>
              <a:buChar char="§"/>
            </a:pPr>
            <a:r>
              <a:rPr lang="nl-BE" dirty="0">
                <a:latin typeface="+mj-lt"/>
              </a:rPr>
              <a:t>Belang van de </a:t>
            </a:r>
            <a:r>
              <a:rPr lang="nl-BE" b="1" dirty="0">
                <a:latin typeface="+mj-lt"/>
              </a:rPr>
              <a:t>tijd en ruimte </a:t>
            </a:r>
            <a:r>
              <a:rPr lang="nl-BE" dirty="0">
                <a:latin typeface="+mj-lt"/>
              </a:rPr>
              <a:t>voor kinderen om te verkennen</a:t>
            </a:r>
          </a:p>
          <a:p>
            <a:pPr>
              <a:buClr>
                <a:schemeClr val="accent6"/>
              </a:buClr>
              <a:buFont typeface="Wingdings" panose="05000000000000000000" pitchFamily="2" charset="2"/>
              <a:buChar char="§"/>
            </a:pPr>
            <a:r>
              <a:rPr lang="nl-BE" dirty="0">
                <a:latin typeface="+mj-lt"/>
              </a:rPr>
              <a:t>Het belang van </a:t>
            </a:r>
            <a:r>
              <a:rPr lang="nl-BE" dirty="0" smtClean="0">
                <a:latin typeface="+mj-lt"/>
              </a:rPr>
              <a:t>het leggen van met </a:t>
            </a:r>
            <a:r>
              <a:rPr lang="nl-BE" dirty="0">
                <a:latin typeface="+mj-lt"/>
              </a:rPr>
              <a:t>het </a:t>
            </a:r>
            <a:r>
              <a:rPr lang="nl-BE" b="1" dirty="0" smtClean="0">
                <a:latin typeface="+mj-lt"/>
              </a:rPr>
              <a:t>dagelijkse </a:t>
            </a:r>
            <a:r>
              <a:rPr lang="nl-BE" b="1" dirty="0">
                <a:latin typeface="+mj-lt"/>
              </a:rPr>
              <a:t>leven </a:t>
            </a:r>
            <a:r>
              <a:rPr lang="nl-BE" dirty="0">
                <a:latin typeface="+mj-lt"/>
              </a:rPr>
              <a:t>van kinderen om belangstelling </a:t>
            </a:r>
            <a:r>
              <a:rPr lang="nl-BE" dirty="0" smtClean="0">
                <a:latin typeface="+mj-lt"/>
              </a:rPr>
              <a:t>en nieuwsgierigheid op te wekken</a:t>
            </a:r>
            <a:endParaRPr lang="nl-BE" dirty="0"/>
          </a:p>
          <a:p>
            <a:endParaRPr lang="nl-BE" dirty="0"/>
          </a:p>
        </p:txBody>
      </p:sp>
    </p:spTree>
    <p:extLst>
      <p:ext uri="{BB962C8B-B14F-4D97-AF65-F5344CB8AC3E}">
        <p14:creationId xmlns:p14="http://schemas.microsoft.com/office/powerpoint/2010/main" val="2686110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r>
              <a:rPr lang="nl-BE" sz="3600" b="1" smtClean="0">
                <a:solidFill>
                  <a:srgbClr val="00B050"/>
                </a:solidFill>
              </a:rPr>
              <a:t>Discussie en reflectie </a:t>
            </a:r>
            <a:r>
              <a:rPr lang="nl-BE" sz="3600" b="1">
                <a:solidFill>
                  <a:srgbClr val="00B050"/>
                </a:solidFill>
              </a:rPr>
              <a:t>op voorbeelden uit de klaspraktijk</a:t>
            </a:r>
          </a:p>
        </p:txBody>
      </p:sp>
      <p:sp>
        <p:nvSpPr>
          <p:cNvPr id="7" name="Tijdelijke aanduiding voor inhoud 6"/>
          <p:cNvSpPr>
            <a:spLocks noGrp="1"/>
          </p:cNvSpPr>
          <p:nvPr>
            <p:ph idx="4294967295"/>
          </p:nvPr>
        </p:nvSpPr>
        <p:spPr>
          <a:xfrm>
            <a:off x="0" y="1844675"/>
            <a:ext cx="8218488" cy="4032250"/>
          </a:xfrm>
        </p:spPr>
        <p:txBody>
          <a:bodyPr/>
          <a:lstStyle/>
          <a:p>
            <a:pPr>
              <a:buClr>
                <a:schemeClr val="accent6"/>
              </a:buClr>
              <a:buFont typeface="Wingdings" panose="05000000000000000000" pitchFamily="2" charset="2"/>
              <a:buChar char="§"/>
            </a:pPr>
            <a:endParaRPr lang="nl-BE" smtClean="0"/>
          </a:p>
          <a:p>
            <a:pPr>
              <a:buClr>
                <a:schemeClr val="accent6"/>
              </a:buClr>
              <a:buFont typeface="Wingdings" panose="05000000000000000000" pitchFamily="2" charset="2"/>
              <a:buChar char="§"/>
            </a:pPr>
            <a:endParaRPr lang="nl-BE" smtClean="0"/>
          </a:p>
          <a:p>
            <a:pPr>
              <a:buFont typeface="Wingdings" panose="05000000000000000000" pitchFamily="2" charset="2"/>
              <a:buChar char="§"/>
            </a:pPr>
            <a:endParaRPr lang="nl-BE"/>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9533" y="5989668"/>
            <a:ext cx="1314467" cy="868332"/>
          </a:xfrm>
          <a:prstGeom prst="rect">
            <a:avLst/>
          </a:prstGeom>
          <a:noFill/>
          <a:ln>
            <a:noFill/>
          </a:ln>
        </p:spPr>
      </p:pic>
      <p:pic>
        <p:nvPicPr>
          <p:cNvPr id="3" name="Afbeelding 2"/>
          <p:cNvPicPr>
            <a:picLocks noChangeAspect="1"/>
          </p:cNvPicPr>
          <p:nvPr/>
        </p:nvPicPr>
        <p:blipFill rotWithShape="1">
          <a:blip r:embed="rId4"/>
          <a:srcRect l="34897" t="26779" r="35795" b="5357"/>
          <a:stretch/>
        </p:blipFill>
        <p:spPr>
          <a:xfrm>
            <a:off x="251520" y="1772816"/>
            <a:ext cx="2870792" cy="3737430"/>
          </a:xfrm>
          <a:prstGeom prst="rect">
            <a:avLst/>
          </a:prstGeom>
        </p:spPr>
      </p:pic>
      <p:pic>
        <p:nvPicPr>
          <p:cNvPr id="5" name="Afbeelding 4"/>
          <p:cNvPicPr>
            <a:picLocks noChangeAspect="1"/>
          </p:cNvPicPr>
          <p:nvPr/>
        </p:nvPicPr>
        <p:blipFill rotWithShape="1">
          <a:blip r:embed="rId5"/>
          <a:srcRect l="57785" t="52083" r="17456" b="16406"/>
          <a:stretch/>
        </p:blipFill>
        <p:spPr>
          <a:xfrm>
            <a:off x="5436096" y="2132856"/>
            <a:ext cx="3221501" cy="2305050"/>
          </a:xfrm>
          <a:prstGeom prst="rect">
            <a:avLst/>
          </a:prstGeom>
        </p:spPr>
      </p:pic>
      <p:pic>
        <p:nvPicPr>
          <p:cNvPr id="11" name="Afbeelding 10"/>
          <p:cNvPicPr>
            <a:picLocks noChangeAspect="1"/>
          </p:cNvPicPr>
          <p:nvPr/>
        </p:nvPicPr>
        <p:blipFill rotWithShape="1">
          <a:blip r:embed="rId6"/>
          <a:srcRect l="42825" t="29687" r="43558" b="32031"/>
          <a:stretch/>
        </p:blipFill>
        <p:spPr>
          <a:xfrm>
            <a:off x="3275856" y="1700808"/>
            <a:ext cx="1944216" cy="3073116"/>
          </a:xfrm>
          <a:prstGeom prst="rect">
            <a:avLst/>
          </a:prstGeom>
        </p:spPr>
      </p:pic>
      <p:sp>
        <p:nvSpPr>
          <p:cNvPr id="2" name="TextBox 1"/>
          <p:cNvSpPr txBox="1"/>
          <p:nvPr/>
        </p:nvSpPr>
        <p:spPr>
          <a:xfrm>
            <a:off x="6444208" y="4581128"/>
            <a:ext cx="1296144" cy="369332"/>
          </a:xfrm>
          <a:prstGeom prst="rect">
            <a:avLst/>
          </a:prstGeom>
          <a:noFill/>
        </p:spPr>
        <p:txBody>
          <a:bodyPr wrap="square" rtlCol="0">
            <a:spAutoFit/>
          </a:bodyPr>
          <a:lstStyle/>
          <a:p>
            <a:pPr algn="ctr"/>
            <a:r>
              <a:rPr lang="nl-BE" smtClean="0">
                <a:latin typeface="+mj-lt"/>
              </a:rPr>
              <a:t>De tip</a:t>
            </a:r>
            <a:r>
              <a:rPr lang="nl-BE" smtClean="0"/>
              <a:t>i </a:t>
            </a:r>
            <a:endParaRPr lang="nl-BE"/>
          </a:p>
        </p:txBody>
      </p:sp>
      <p:sp>
        <p:nvSpPr>
          <p:cNvPr id="8" name="TextBox 7"/>
          <p:cNvSpPr txBox="1"/>
          <p:nvPr/>
        </p:nvSpPr>
        <p:spPr>
          <a:xfrm>
            <a:off x="3275856" y="4869160"/>
            <a:ext cx="2016224" cy="369332"/>
          </a:xfrm>
          <a:prstGeom prst="rect">
            <a:avLst/>
          </a:prstGeom>
          <a:noFill/>
        </p:spPr>
        <p:txBody>
          <a:bodyPr wrap="square" rtlCol="0">
            <a:spAutoFit/>
          </a:bodyPr>
          <a:lstStyle/>
          <a:p>
            <a:pPr algn="ctr"/>
            <a:r>
              <a:rPr lang="nl-BE" dirty="0" smtClean="0">
                <a:latin typeface="+mj-lt"/>
              </a:rPr>
              <a:t>Robots meten</a:t>
            </a:r>
            <a:endParaRPr lang="nl-BE" dirty="0">
              <a:latin typeface="+mj-lt"/>
            </a:endParaRPr>
          </a:p>
        </p:txBody>
      </p:sp>
      <p:sp>
        <p:nvSpPr>
          <p:cNvPr id="10" name="TextBox 9"/>
          <p:cNvSpPr txBox="1"/>
          <p:nvPr/>
        </p:nvSpPr>
        <p:spPr>
          <a:xfrm>
            <a:off x="1043608" y="5589240"/>
            <a:ext cx="1224136" cy="369332"/>
          </a:xfrm>
          <a:prstGeom prst="rect">
            <a:avLst/>
          </a:prstGeom>
          <a:noFill/>
        </p:spPr>
        <p:txBody>
          <a:bodyPr wrap="square" rtlCol="0">
            <a:spAutoFit/>
          </a:bodyPr>
          <a:lstStyle/>
          <a:p>
            <a:pPr algn="ctr"/>
            <a:r>
              <a:rPr lang="nl-BE" smtClean="0">
                <a:latin typeface="+mj-lt"/>
              </a:rPr>
              <a:t>Fruit</a:t>
            </a:r>
            <a:endParaRPr lang="nl-BE">
              <a:latin typeface="+mj-lt"/>
            </a:endParaRPr>
          </a:p>
        </p:txBody>
      </p:sp>
    </p:spTree>
    <p:extLst>
      <p:ext uri="{BB962C8B-B14F-4D97-AF65-F5344CB8AC3E}">
        <p14:creationId xmlns:p14="http://schemas.microsoft.com/office/powerpoint/2010/main" val="185016250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r>
              <a:rPr lang="nl-BE" sz="3600" b="1">
                <a:solidFill>
                  <a:srgbClr val="00B050"/>
                </a:solidFill>
              </a:rPr>
              <a:t>Discussie en reflectie op voorbeelden uit de klaspraktijk</a:t>
            </a:r>
          </a:p>
        </p:txBody>
      </p:sp>
      <p:sp>
        <p:nvSpPr>
          <p:cNvPr id="7" name="Tijdelijke aanduiding voor inhoud 6"/>
          <p:cNvSpPr>
            <a:spLocks noGrp="1"/>
          </p:cNvSpPr>
          <p:nvPr>
            <p:ph idx="1"/>
          </p:nvPr>
        </p:nvSpPr>
        <p:spPr/>
        <p:txBody>
          <a:bodyPr/>
          <a:lstStyle/>
          <a:p>
            <a:pPr>
              <a:buClr>
                <a:schemeClr val="accent6"/>
              </a:buClr>
              <a:buFont typeface="Wingdings" panose="05000000000000000000" pitchFamily="2" charset="2"/>
              <a:buChar char="§"/>
            </a:pPr>
            <a:endParaRPr lang="nl-BE" smtClean="0"/>
          </a:p>
          <a:p>
            <a:pPr>
              <a:buClr>
                <a:schemeClr val="accent6"/>
              </a:buClr>
              <a:buFont typeface="Wingdings" panose="05000000000000000000" pitchFamily="2" charset="2"/>
              <a:buChar char="§"/>
            </a:pPr>
            <a:endParaRPr lang="nl-BE" smtClean="0"/>
          </a:p>
          <a:p>
            <a:pPr>
              <a:buFont typeface="Wingdings" panose="05000000000000000000" pitchFamily="2" charset="2"/>
              <a:buChar char="§"/>
            </a:pPr>
            <a:endParaRPr lang="nl-BE"/>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9533" y="5989668"/>
            <a:ext cx="1314467" cy="868332"/>
          </a:xfrm>
          <a:prstGeom prst="rect">
            <a:avLst/>
          </a:prstGeom>
          <a:noFill/>
          <a:ln>
            <a:noFill/>
          </a:ln>
        </p:spPr>
      </p:pic>
      <p:sp>
        <p:nvSpPr>
          <p:cNvPr id="5" name="Tijdelijke aanduiding voor inhoud 2"/>
          <p:cNvSpPr txBox="1">
            <a:spLocks/>
          </p:cNvSpPr>
          <p:nvPr/>
        </p:nvSpPr>
        <p:spPr>
          <a:xfrm>
            <a:off x="628650" y="1825625"/>
            <a:ext cx="7886700" cy="46724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chemeClr val="accent6"/>
              </a:buClr>
              <a:buFont typeface="Wingdings" panose="05000000000000000000" pitchFamily="2" charset="2"/>
              <a:buChar char="§"/>
            </a:pPr>
            <a:r>
              <a:rPr lang="nl-BE" dirty="0" smtClean="0">
                <a:latin typeface="+mj-lt"/>
              </a:rPr>
              <a:t>Hoe ondersteunt de leerkracht spel en </a:t>
            </a:r>
            <a:r>
              <a:rPr lang="nl-BE" dirty="0" smtClean="0">
                <a:latin typeface="+mj-lt"/>
              </a:rPr>
              <a:t>verkenning </a:t>
            </a:r>
            <a:r>
              <a:rPr lang="nl-BE" dirty="0" smtClean="0">
                <a:latin typeface="+mj-lt"/>
              </a:rPr>
              <a:t>van de kinderen om de wetenschappelijke onderzoekende houding te ontwikkelen?</a:t>
            </a:r>
          </a:p>
          <a:p>
            <a:pPr lvl="0">
              <a:buClr>
                <a:schemeClr val="accent6"/>
              </a:buClr>
              <a:buFont typeface="Wingdings" panose="05000000000000000000" pitchFamily="2" charset="2"/>
              <a:buChar char="§"/>
            </a:pPr>
            <a:r>
              <a:rPr lang="nl-BE" dirty="0" smtClean="0">
                <a:latin typeface="+mj-lt"/>
              </a:rPr>
              <a:t>Hoe ondersteunt de leerkracht spel </a:t>
            </a:r>
            <a:r>
              <a:rPr lang="nl-BE" smtClean="0">
                <a:latin typeface="+mj-lt"/>
              </a:rPr>
              <a:t>en </a:t>
            </a:r>
            <a:r>
              <a:rPr lang="nl-BE" smtClean="0">
                <a:latin typeface="+mj-lt"/>
              </a:rPr>
              <a:t>verkenning </a:t>
            </a:r>
            <a:r>
              <a:rPr lang="nl-BE" dirty="0" smtClean="0">
                <a:latin typeface="+mj-lt"/>
              </a:rPr>
              <a:t>van de kinderen om de creativiteit te ontwikkelen?</a:t>
            </a:r>
          </a:p>
          <a:p>
            <a:pPr lvl="0">
              <a:buClr>
                <a:schemeClr val="accent6"/>
              </a:buClr>
              <a:buFont typeface="Wingdings" panose="05000000000000000000" pitchFamily="2" charset="2"/>
              <a:buChar char="§"/>
            </a:pPr>
            <a:r>
              <a:rPr lang="nl-BE" dirty="0" smtClean="0">
                <a:latin typeface="+mj-lt"/>
              </a:rPr>
              <a:t>Welke andere mogelijkheden zie je?</a:t>
            </a:r>
          </a:p>
          <a:p>
            <a:pPr>
              <a:buClr>
                <a:schemeClr val="accent6"/>
              </a:buClr>
              <a:buFont typeface="Wingdings" panose="05000000000000000000" pitchFamily="2" charset="2"/>
              <a:buChar char="§"/>
            </a:pPr>
            <a:endParaRPr lang="nl-BE" dirty="0">
              <a:latin typeface="+mj-lt"/>
            </a:endParaRPr>
          </a:p>
        </p:txBody>
      </p:sp>
    </p:spTree>
    <p:extLst>
      <p:ext uri="{BB962C8B-B14F-4D97-AF65-F5344CB8AC3E}">
        <p14:creationId xmlns:p14="http://schemas.microsoft.com/office/powerpoint/2010/main" val="35648075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91880" y="274638"/>
            <a:ext cx="5194920" cy="1426170"/>
          </a:xfrm>
        </p:spPr>
        <p:txBody>
          <a:bodyPr>
            <a:normAutofit fontScale="90000"/>
          </a:bodyPr>
          <a:lstStyle/>
          <a:p>
            <a:r>
              <a:rPr lang="nl-BE" b="1" dirty="0" smtClean="0">
                <a:solidFill>
                  <a:srgbClr val="00B050"/>
                </a:solidFill>
              </a:rPr>
              <a:t>Inleiding tot het CEYS project</a:t>
            </a:r>
            <a:br>
              <a:rPr lang="nl-BE" b="1" dirty="0" smtClean="0">
                <a:solidFill>
                  <a:srgbClr val="00B050"/>
                </a:solidFill>
              </a:rPr>
            </a:br>
            <a:r>
              <a:rPr lang="nl-BE" sz="2200" b="1" dirty="0" smtClean="0">
                <a:solidFill>
                  <a:srgbClr val="00B050"/>
                </a:solidFill>
              </a:rPr>
              <a:t>(te gebruiken afhankelijk van de context)</a:t>
            </a:r>
            <a:endParaRPr lang="nl-BE" sz="2200" b="1" dirty="0">
              <a:solidFill>
                <a:srgbClr val="00B050"/>
              </a:solidFill>
            </a:endParaRPr>
          </a:p>
        </p:txBody>
      </p:sp>
      <p:sp>
        <p:nvSpPr>
          <p:cNvPr id="3" name="Tijdelijke aanduiding voor inhoud 2"/>
          <p:cNvSpPr>
            <a:spLocks noGrp="1"/>
          </p:cNvSpPr>
          <p:nvPr>
            <p:ph idx="1"/>
          </p:nvPr>
        </p:nvSpPr>
        <p:spPr/>
        <p:txBody>
          <a:bodyPr>
            <a:normAutofit fontScale="92500" lnSpcReduction="20000"/>
          </a:bodyPr>
          <a:lstStyle/>
          <a:p>
            <a:pPr>
              <a:lnSpc>
                <a:spcPct val="100000"/>
              </a:lnSpc>
            </a:pPr>
            <a:r>
              <a:rPr lang="nl-BE" dirty="0" smtClean="0">
                <a:latin typeface="+mj-lt"/>
              </a:rPr>
              <a:t>Europees </a:t>
            </a:r>
            <a:r>
              <a:rPr lang="nl-BE" dirty="0">
                <a:latin typeface="+mj-lt"/>
              </a:rPr>
              <a:t>Erasmus+ project</a:t>
            </a:r>
          </a:p>
          <a:p>
            <a:pPr>
              <a:lnSpc>
                <a:spcPct val="100000"/>
              </a:lnSpc>
            </a:pPr>
            <a:r>
              <a:rPr lang="nl-BE" dirty="0">
                <a:latin typeface="+mj-lt"/>
              </a:rPr>
              <a:t>Partners in </a:t>
            </a:r>
            <a:r>
              <a:rPr lang="nl-BE" dirty="0" smtClean="0">
                <a:latin typeface="+mj-lt"/>
              </a:rPr>
              <a:t>België, Griekenland, Roemenië, VK</a:t>
            </a:r>
            <a:endParaRPr lang="nl-BE" dirty="0">
              <a:latin typeface="+mj-lt"/>
            </a:endParaRPr>
          </a:p>
          <a:p>
            <a:pPr>
              <a:lnSpc>
                <a:spcPct val="100000"/>
              </a:lnSpc>
            </a:pPr>
            <a:r>
              <a:rPr lang="nl-BE" dirty="0" smtClean="0">
                <a:latin typeface="+mj-lt"/>
              </a:rPr>
              <a:t>Vervolgproject op het Creative </a:t>
            </a:r>
            <a:r>
              <a:rPr lang="nl-BE" dirty="0">
                <a:latin typeface="+mj-lt"/>
              </a:rPr>
              <a:t>Little Scientists project </a:t>
            </a:r>
            <a:r>
              <a:rPr lang="nl-BE" dirty="0">
                <a:latin typeface="+mj-lt"/>
                <a:hlinkClick r:id="rId3"/>
              </a:rPr>
              <a:t>http://www.creative-little-scientists.eu</a:t>
            </a:r>
            <a:endParaRPr lang="nl-BE" dirty="0">
              <a:latin typeface="+mj-lt"/>
            </a:endParaRPr>
          </a:p>
          <a:p>
            <a:pPr>
              <a:lnSpc>
                <a:spcPct val="100000"/>
              </a:lnSpc>
            </a:pPr>
            <a:r>
              <a:rPr lang="nl-BE" dirty="0">
                <a:latin typeface="+mj-lt"/>
              </a:rPr>
              <a:t> </a:t>
            </a:r>
            <a:r>
              <a:rPr lang="nl-BE" dirty="0" smtClean="0">
                <a:latin typeface="+mj-lt"/>
              </a:rPr>
              <a:t>Doelen</a:t>
            </a:r>
            <a:endParaRPr lang="nl-BE" dirty="0">
              <a:latin typeface="+mj-lt"/>
            </a:endParaRPr>
          </a:p>
          <a:p>
            <a:pPr lvl="1">
              <a:lnSpc>
                <a:spcPct val="100000"/>
              </a:lnSpc>
              <a:buFont typeface="Wingdings" charset="2"/>
              <a:buChar char="Ø"/>
            </a:pPr>
            <a:r>
              <a:rPr lang="nl-BE" dirty="0" smtClean="0">
                <a:latin typeface="+mj-lt"/>
              </a:rPr>
              <a:t>Ontwikkelen </a:t>
            </a:r>
            <a:r>
              <a:rPr lang="nl-BE" dirty="0">
                <a:latin typeface="+mj-lt"/>
              </a:rPr>
              <a:t>van </a:t>
            </a:r>
            <a:r>
              <a:rPr lang="nl-BE" dirty="0" smtClean="0">
                <a:latin typeface="+mj-lt"/>
              </a:rPr>
              <a:t>nascholing </a:t>
            </a:r>
            <a:r>
              <a:rPr lang="nl-BE" dirty="0">
                <a:latin typeface="+mj-lt"/>
              </a:rPr>
              <a:t>voor </a:t>
            </a:r>
            <a:r>
              <a:rPr lang="nl-BE" dirty="0" smtClean="0">
                <a:latin typeface="+mj-lt"/>
              </a:rPr>
              <a:t>leerkrachten basisonderwijs met bijhorende materialen</a:t>
            </a:r>
            <a:endParaRPr lang="nl-BE" dirty="0">
              <a:latin typeface="+mj-lt"/>
            </a:endParaRPr>
          </a:p>
          <a:p>
            <a:pPr lvl="1">
              <a:lnSpc>
                <a:spcPct val="100000"/>
              </a:lnSpc>
              <a:buFont typeface="Wingdings" charset="2"/>
              <a:buChar char="Ø"/>
            </a:pPr>
            <a:r>
              <a:rPr lang="nl-BE" dirty="0" smtClean="0">
                <a:latin typeface="+mj-lt"/>
              </a:rPr>
              <a:t>Bevorderen </a:t>
            </a:r>
            <a:r>
              <a:rPr lang="nl-BE" dirty="0">
                <a:latin typeface="+mj-lt"/>
              </a:rPr>
              <a:t>van het gebruik van creatieve benaderingen in het wetenschapsonderwijs in het kleuter- en </a:t>
            </a:r>
            <a:r>
              <a:rPr lang="nl-BE" dirty="0" smtClean="0">
                <a:latin typeface="+mj-lt"/>
              </a:rPr>
              <a:t>lager onderwijs </a:t>
            </a:r>
            <a:r>
              <a:rPr lang="nl-BE" dirty="0">
                <a:latin typeface="+mj-lt"/>
              </a:rPr>
              <a:t>(tot acht jaar</a:t>
            </a:r>
            <a:r>
              <a:rPr lang="nl-BE" dirty="0" smtClean="0">
                <a:latin typeface="+mj-lt"/>
              </a:rPr>
              <a:t>)</a:t>
            </a:r>
          </a:p>
        </p:txBody>
      </p:sp>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3681335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843808" y="274638"/>
            <a:ext cx="5842992" cy="1282154"/>
          </a:xfrm>
        </p:spPr>
        <p:txBody>
          <a:bodyPr>
            <a:normAutofit fontScale="90000"/>
          </a:bodyPr>
          <a:lstStyle/>
          <a:p>
            <a:r>
              <a:rPr lang="nl-BE" b="1" dirty="0" smtClean="0">
                <a:solidFill>
                  <a:srgbClr val="00B050"/>
                </a:solidFill>
              </a:rPr>
              <a:t>Toepassen van de inzichten op de eigen klaspraktijk</a:t>
            </a:r>
            <a:endParaRPr lang="nl-BE" b="1" dirty="0">
              <a:solidFill>
                <a:srgbClr val="00B050"/>
              </a:solidFill>
            </a:endParaRPr>
          </a:p>
        </p:txBody>
      </p:sp>
      <p:sp>
        <p:nvSpPr>
          <p:cNvPr id="7" name="Tijdelijke aanduiding voor inhoud 6"/>
          <p:cNvSpPr>
            <a:spLocks noGrp="1"/>
          </p:cNvSpPr>
          <p:nvPr>
            <p:ph idx="1"/>
          </p:nvPr>
        </p:nvSpPr>
        <p:spPr>
          <a:xfrm>
            <a:off x="628650" y="3988340"/>
            <a:ext cx="7886700" cy="2586599"/>
          </a:xfrm>
        </p:spPr>
        <p:txBody>
          <a:bodyPr>
            <a:normAutofit/>
          </a:bodyPr>
          <a:lstStyle/>
          <a:p>
            <a:pPr marL="0" indent="0" algn="ctr">
              <a:buNone/>
            </a:pPr>
            <a:r>
              <a:rPr lang="nl-BE" dirty="0">
                <a:latin typeface="+mj-lt"/>
              </a:rPr>
              <a:t>Verrijk </a:t>
            </a:r>
            <a:r>
              <a:rPr lang="nl-BE" dirty="0" smtClean="0">
                <a:latin typeface="+mj-lt"/>
              </a:rPr>
              <a:t>je </a:t>
            </a:r>
            <a:r>
              <a:rPr lang="nl-BE" dirty="0">
                <a:latin typeface="+mj-lt"/>
              </a:rPr>
              <a:t>activiteiten met ideeën om meer </a:t>
            </a:r>
            <a:r>
              <a:rPr lang="nl-BE" dirty="0" smtClean="0">
                <a:latin typeface="+mj-lt"/>
              </a:rPr>
              <a:t>spel </a:t>
            </a:r>
            <a:r>
              <a:rPr lang="nl-BE" dirty="0">
                <a:latin typeface="+mj-lt"/>
              </a:rPr>
              <a:t>en verkenning te stimuleren </a:t>
            </a:r>
            <a:r>
              <a:rPr lang="nl-BE" dirty="0" smtClean="0">
                <a:latin typeface="+mj-lt"/>
              </a:rPr>
              <a:t>om zo een onderzoekende houding en creativiteit bij de </a:t>
            </a:r>
            <a:r>
              <a:rPr lang="nl-BE" dirty="0">
                <a:latin typeface="+mj-lt"/>
              </a:rPr>
              <a:t>kinderen </a:t>
            </a:r>
            <a:r>
              <a:rPr lang="nl-BE" dirty="0" smtClean="0">
                <a:latin typeface="+mj-lt"/>
              </a:rPr>
              <a:t>uit te lokken.</a:t>
            </a:r>
            <a:endParaRPr lang="nl-BE" sz="3200" dirty="0">
              <a:latin typeface="+mj-lt"/>
            </a:endParaRPr>
          </a:p>
        </p:txBody>
      </p:sp>
      <p:graphicFrame>
        <p:nvGraphicFramePr>
          <p:cNvPr id="2" name="Diagram 1"/>
          <p:cNvGraphicFramePr/>
          <p:nvPr>
            <p:extLst>
              <p:ext uri="{D42A27DB-BD31-4B8C-83A1-F6EECF244321}">
                <p14:modId xmlns:p14="http://schemas.microsoft.com/office/powerpoint/2010/main" val="3456755936"/>
              </p:ext>
            </p:extLst>
          </p:nvPr>
        </p:nvGraphicFramePr>
        <p:xfrm>
          <a:off x="1207477" y="88021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641293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5"/>
          <p:cNvSpPr txBox="1">
            <a:spLocks/>
          </p:cNvSpPr>
          <p:nvPr/>
        </p:nvSpPr>
        <p:spPr>
          <a:xfrm>
            <a:off x="2771800" y="332656"/>
            <a:ext cx="6120680" cy="14401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BE" b="1" smtClean="0">
                <a:solidFill>
                  <a:srgbClr val="00B050"/>
                </a:solidFill>
              </a:rPr>
              <a:t>Reflectie en gevolgen</a:t>
            </a:r>
            <a:endParaRPr lang="nl-BE" b="1">
              <a:solidFill>
                <a:srgbClr val="00B050"/>
              </a:solidFill>
            </a:endParaRPr>
          </a:p>
        </p:txBody>
      </p:sp>
      <p:sp>
        <p:nvSpPr>
          <p:cNvPr id="3" name="Tijdelijke aanduiding voor inhoud 2"/>
          <p:cNvSpPr txBox="1">
            <a:spLocks/>
          </p:cNvSpPr>
          <p:nvPr/>
        </p:nvSpPr>
        <p:spPr>
          <a:xfrm>
            <a:off x="628650" y="1825625"/>
            <a:ext cx="7886700" cy="39796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chemeClr val="accent6"/>
              </a:buClr>
              <a:buFont typeface="Wingdings" panose="05000000000000000000" pitchFamily="2" charset="2"/>
              <a:buChar char="§"/>
            </a:pPr>
            <a:r>
              <a:rPr lang="nl-BE" smtClean="0">
                <a:latin typeface="+mj-lt"/>
              </a:rPr>
              <a:t>In welke mate werden de vragen die je bij de start van de module had beantwoord?</a:t>
            </a:r>
          </a:p>
          <a:p>
            <a:pPr lvl="1">
              <a:buClr>
                <a:schemeClr val="accent6"/>
              </a:buClr>
              <a:buFont typeface="Wingdings" panose="05000000000000000000" pitchFamily="2" charset="2"/>
              <a:buChar char="§"/>
            </a:pPr>
            <a:r>
              <a:rPr lang="nl-BE" sz="2800" smtClean="0">
                <a:latin typeface="+mj-lt"/>
              </a:rPr>
              <a:t>Belangrijkste uitdagingen</a:t>
            </a:r>
          </a:p>
          <a:p>
            <a:pPr marL="457200" lvl="1" indent="0">
              <a:buClr>
                <a:schemeClr val="accent6"/>
              </a:buClr>
              <a:buNone/>
            </a:pPr>
            <a:endParaRPr lang="nl-BE" sz="1400" smtClean="0">
              <a:latin typeface="+mj-lt"/>
            </a:endParaRPr>
          </a:p>
          <a:p>
            <a:pPr>
              <a:buClr>
                <a:schemeClr val="accent6"/>
              </a:buClr>
              <a:buFont typeface="Wingdings" panose="05000000000000000000" pitchFamily="2" charset="2"/>
              <a:buChar char="§"/>
            </a:pPr>
            <a:r>
              <a:rPr lang="nl-BE" smtClean="0">
                <a:latin typeface="+mj-lt"/>
              </a:rPr>
              <a:t>Noteer 2 acties die je zal uitvoeren in je klaspraktijk op basis van deze module. </a:t>
            </a:r>
          </a:p>
          <a:p>
            <a:pPr>
              <a:buClr>
                <a:schemeClr val="accent6"/>
              </a:buClr>
              <a:buFont typeface="Wingdings" panose="05000000000000000000" pitchFamily="2" charset="2"/>
              <a:buChar char="§"/>
            </a:pPr>
            <a:endParaRPr lang="nl-BE" sz="1400" smtClean="0">
              <a:latin typeface="+mj-lt"/>
            </a:endParaRPr>
          </a:p>
          <a:p>
            <a:pPr lvl="0">
              <a:buClr>
                <a:schemeClr val="accent6"/>
              </a:buClr>
              <a:buFont typeface="Wingdings" panose="05000000000000000000" pitchFamily="2" charset="2"/>
              <a:buChar char="§"/>
            </a:pPr>
            <a:r>
              <a:rPr lang="nl-BE" smtClean="0">
                <a:latin typeface="+mj-lt"/>
              </a:rPr>
              <a:t>Op welke manier hebben de verschillende activiteiten tot inzichten geleid? </a:t>
            </a:r>
            <a:endParaRPr lang="nl-BE">
              <a:latin typeface="+mj-lt"/>
            </a:endParaRPr>
          </a:p>
        </p:txBody>
      </p:sp>
    </p:spTree>
    <p:extLst>
      <p:ext uri="{BB962C8B-B14F-4D97-AF65-F5344CB8AC3E}">
        <p14:creationId xmlns:p14="http://schemas.microsoft.com/office/powerpoint/2010/main" val="2291430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7" y="634914"/>
            <a:ext cx="5634191" cy="925058"/>
          </a:xfrm>
        </p:spPr>
        <p:txBody>
          <a:bodyPr>
            <a:normAutofit/>
          </a:bodyPr>
          <a:lstStyle/>
          <a:p>
            <a:r>
              <a:rPr lang="nl-BE" sz="3600" b="1" dirty="0" smtClean="0">
                <a:solidFill>
                  <a:srgbClr val="00B050"/>
                </a:solidFill>
              </a:rPr>
              <a:t>Meer informatie</a:t>
            </a:r>
            <a:endParaRPr lang="nl-BE" sz="3600" b="1" dirty="0">
              <a:solidFill>
                <a:srgbClr val="00B050"/>
              </a:solidFill>
            </a:endParaRPr>
          </a:p>
        </p:txBody>
      </p:sp>
      <p:sp>
        <p:nvSpPr>
          <p:cNvPr id="3" name="Content Placeholder 2"/>
          <p:cNvSpPr>
            <a:spLocks noGrp="1"/>
          </p:cNvSpPr>
          <p:nvPr>
            <p:ph idx="1"/>
          </p:nvPr>
        </p:nvSpPr>
        <p:spPr>
          <a:xfrm>
            <a:off x="612108" y="1700808"/>
            <a:ext cx="7886700" cy="4625520"/>
          </a:xfrm>
        </p:spPr>
        <p:txBody>
          <a:bodyPr>
            <a:normAutofit fontScale="85000" lnSpcReduction="10000"/>
          </a:bodyPr>
          <a:lstStyle/>
          <a:p>
            <a:pPr marL="0" indent="0">
              <a:lnSpc>
                <a:spcPct val="120000"/>
              </a:lnSpc>
              <a:buNone/>
            </a:pPr>
            <a:r>
              <a:rPr lang="nl-BE" sz="3100" b="1" dirty="0" smtClean="0">
                <a:solidFill>
                  <a:srgbClr val="FF0000"/>
                </a:solidFill>
                <a:latin typeface="+mj-lt"/>
              </a:rPr>
              <a:t>Creative Little Scientists </a:t>
            </a:r>
          </a:p>
          <a:p>
            <a:pPr marL="0" indent="0">
              <a:lnSpc>
                <a:spcPct val="120000"/>
              </a:lnSpc>
              <a:buNone/>
            </a:pPr>
            <a:r>
              <a:rPr lang="nl-BE" sz="2600" dirty="0" smtClean="0">
                <a:solidFill>
                  <a:srgbClr val="FF0000"/>
                </a:solidFill>
                <a:latin typeface="+mj-lt"/>
              </a:rPr>
              <a:t>(FP7 EU project 2011 – 2014)</a:t>
            </a:r>
          </a:p>
          <a:p>
            <a:pPr marL="0" indent="0">
              <a:lnSpc>
                <a:spcPct val="110000"/>
              </a:lnSpc>
              <a:buNone/>
            </a:pPr>
            <a:r>
              <a:rPr lang="nl-BE" sz="2600" dirty="0" smtClean="0">
                <a:latin typeface="+mj-lt"/>
              </a:rPr>
              <a:t>Ontwerpprincipes en voorbeeldmateriaal op basis van veldwerk</a:t>
            </a:r>
          </a:p>
          <a:p>
            <a:pPr marL="0" indent="0">
              <a:lnSpc>
                <a:spcPct val="110000"/>
              </a:lnSpc>
              <a:buNone/>
            </a:pPr>
            <a:r>
              <a:rPr lang="nl-BE" sz="2600" dirty="0" smtClean="0">
                <a:latin typeface="+mj-lt"/>
                <a:hlinkClick r:id="rId3"/>
              </a:rPr>
              <a:t>www.creative-little-scientists.eu</a:t>
            </a:r>
            <a:endParaRPr lang="nl-BE" sz="2600" dirty="0" smtClean="0">
              <a:latin typeface="+mj-lt"/>
            </a:endParaRPr>
          </a:p>
          <a:p>
            <a:pPr marL="0" indent="0">
              <a:buNone/>
            </a:pPr>
            <a:endParaRPr lang="nl-BE" sz="2600" dirty="0" smtClean="0">
              <a:latin typeface="+mj-lt"/>
            </a:endParaRPr>
          </a:p>
          <a:p>
            <a:pPr marL="0" indent="0">
              <a:buNone/>
            </a:pPr>
            <a:r>
              <a:rPr lang="nl-BE" sz="3100" b="1" dirty="0" smtClean="0">
                <a:solidFill>
                  <a:srgbClr val="FF0000"/>
                </a:solidFill>
                <a:latin typeface="+mj-lt"/>
              </a:rPr>
              <a:t>Creativity in Early Years Science Education</a:t>
            </a:r>
          </a:p>
          <a:p>
            <a:pPr marL="0" indent="0">
              <a:buNone/>
            </a:pPr>
            <a:r>
              <a:rPr lang="nl-BE" sz="2600" dirty="0" smtClean="0">
                <a:solidFill>
                  <a:srgbClr val="FF0000"/>
                </a:solidFill>
                <a:latin typeface="+mj-lt"/>
              </a:rPr>
              <a:t>(Erasmus+ EU project 2014 </a:t>
            </a:r>
            <a:r>
              <a:rPr lang="nl-BE" sz="2600" dirty="0" smtClean="0">
                <a:solidFill>
                  <a:srgbClr val="FF0000"/>
                </a:solidFill>
              </a:rPr>
              <a:t>– </a:t>
            </a:r>
            <a:r>
              <a:rPr lang="nl-BE" sz="2600" dirty="0" smtClean="0">
                <a:solidFill>
                  <a:srgbClr val="FF0000"/>
                </a:solidFill>
                <a:latin typeface="+mj-lt"/>
              </a:rPr>
              <a:t>2017)</a:t>
            </a:r>
          </a:p>
          <a:p>
            <a:pPr marL="0" indent="0">
              <a:lnSpc>
                <a:spcPct val="110000"/>
              </a:lnSpc>
              <a:buNone/>
            </a:pPr>
            <a:r>
              <a:rPr lang="nl-BE" sz="2600" dirty="0" smtClean="0">
                <a:latin typeface="+mj-lt"/>
              </a:rPr>
              <a:t>Curriculummateriaal en trainingsmateriaal voor nascholing van leerkrachten om een creatieve aanpak bij wetenschapsonderwijs voor jonge kinderen te bevorderen</a:t>
            </a:r>
          </a:p>
          <a:p>
            <a:pPr marL="0" indent="0">
              <a:lnSpc>
                <a:spcPct val="110000"/>
              </a:lnSpc>
              <a:buNone/>
            </a:pPr>
            <a:r>
              <a:rPr lang="nl-BE" sz="2600" dirty="0" smtClean="0">
                <a:latin typeface="+mj-lt"/>
                <a:hlinkClick r:id="rId4"/>
              </a:rPr>
              <a:t>www.ceys‐project.eu</a:t>
            </a:r>
            <a:r>
              <a:rPr lang="nl-BE" sz="2600" dirty="0" smtClean="0">
                <a:latin typeface="+mj-lt"/>
              </a:rPr>
              <a:t> </a:t>
            </a:r>
          </a:p>
          <a:p>
            <a:pPr marL="0" indent="0">
              <a:buNone/>
            </a:pPr>
            <a:endParaRPr lang="nl-BE" sz="2600" dirty="0" smtClean="0"/>
          </a:p>
          <a:p>
            <a:pPr marL="0" indent="0">
              <a:buNone/>
            </a:pPr>
            <a:endParaRPr lang="nl-BE" dirty="0" smtClean="0"/>
          </a:p>
          <a:p>
            <a:pPr marL="0" indent="0">
              <a:buNone/>
            </a:pPr>
            <a:endParaRPr lang="nl-BE" dirty="0"/>
          </a:p>
        </p:txBody>
      </p:sp>
    </p:spTree>
    <p:extLst>
      <p:ext uri="{BB962C8B-B14F-4D97-AF65-F5344CB8AC3E}">
        <p14:creationId xmlns:p14="http://schemas.microsoft.com/office/powerpoint/2010/main" val="2750328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476672"/>
            <a:ext cx="5472608" cy="885336"/>
          </a:xfrm>
        </p:spPr>
        <p:txBody>
          <a:bodyPr/>
          <a:lstStyle/>
          <a:p>
            <a:pPr algn="ctr"/>
            <a:r>
              <a:rPr lang="nl-BE" b="1" dirty="0" smtClean="0">
                <a:solidFill>
                  <a:srgbClr val="00B050"/>
                </a:solidFill>
              </a:rPr>
              <a:t>Bedankt!</a:t>
            </a:r>
            <a:endParaRPr lang="en-US" dirty="0"/>
          </a:p>
        </p:txBody>
      </p:sp>
      <p:pic>
        <p:nvPicPr>
          <p:cNvPr id="4" name="Picture 4" descr="http://static1.squarespace.com/static/519fe4bae4b02061e74e5de7/t/521545bfe4b04942a678c476/1377125825451/participation%20-%20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1484784"/>
            <a:ext cx="5204652" cy="4832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84438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5880" y="4932659"/>
            <a:ext cx="7776864" cy="1061829"/>
          </a:xfrm>
          <a:prstGeom prst="rect">
            <a:avLst/>
          </a:prstGeom>
          <a:noFill/>
        </p:spPr>
        <p:txBody>
          <a:bodyPr wrap="square" rtlCol="0">
            <a:spAutoFit/>
          </a:bodyPr>
          <a:lstStyle/>
          <a:p>
            <a:pPr>
              <a:spcAft>
                <a:spcPts val="600"/>
              </a:spcAft>
              <a:tabLst>
                <a:tab pos="990600" algn="l"/>
              </a:tabLst>
            </a:pPr>
            <a:r>
              <a:rPr lang="nl-NL" sz="1600" smtClean="0">
                <a:solidFill>
                  <a:prstClr val="black"/>
                </a:solidFill>
                <a:latin typeface="Cambria"/>
              </a:rPr>
              <a:t>	</a:t>
            </a:r>
            <a:r>
              <a:rPr lang="nl-NL" sz="1400" smtClean="0">
                <a:solidFill>
                  <a:prstClr val="black"/>
                </a:solidFill>
                <a:latin typeface="Cambria"/>
              </a:rPr>
              <a:t>© </a:t>
            </a:r>
            <a:r>
              <a:rPr lang="nl-NL" sz="1400" i="1" smtClean="0">
                <a:solidFill>
                  <a:prstClr val="black"/>
                </a:solidFill>
                <a:latin typeface="Cambria"/>
              </a:rPr>
              <a:t>2017 CREATIVITY IN EARLY YEARS SCIENCE EDUCATION Consortium</a:t>
            </a:r>
          </a:p>
          <a:p>
            <a:pPr>
              <a:spcAft>
                <a:spcPts val="600"/>
              </a:spcAft>
              <a:tabLst>
                <a:tab pos="990600" algn="l"/>
              </a:tabLst>
            </a:pPr>
            <a:r>
              <a:rPr lang="nl-NL" sz="1400" smtClean="0">
                <a:solidFill>
                  <a:prstClr val="black"/>
                </a:solidFill>
                <a:latin typeface="Cambria"/>
              </a:rPr>
              <a:t>This work is licensed under the Creative Commons Attribution-NonCommercial-NoDerivatives 4.0 International License. To view a copy of this license, visit </a:t>
            </a:r>
            <a:r>
              <a:rPr lang="nl-NL" sz="1400" u="sng" smtClean="0">
                <a:solidFill>
                  <a:prstClr val="black"/>
                </a:solidFill>
                <a:latin typeface="Cambria"/>
                <a:hlinkClick r:id="rId2"/>
              </a:rPr>
              <a:t>http://creativecommons.org/licenses/by-nc-nd/4.0/</a:t>
            </a:r>
            <a:r>
              <a:rPr lang="nl-NL" sz="1400" smtClean="0">
                <a:solidFill>
                  <a:prstClr val="black"/>
                </a:solidFill>
                <a:latin typeface="Cambria"/>
              </a:rPr>
              <a:t>.</a:t>
            </a:r>
            <a:endParaRPr lang="nl-NL" sz="1400">
              <a:solidFill>
                <a:prstClr val="black"/>
              </a:solidFill>
              <a:latin typeface="Cambria"/>
            </a:endParaRPr>
          </a:p>
        </p:txBody>
      </p:sp>
      <p:sp>
        <p:nvSpPr>
          <p:cNvPr id="2" name="Title 1"/>
          <p:cNvSpPr>
            <a:spLocks noGrp="1"/>
          </p:cNvSpPr>
          <p:nvPr>
            <p:ph type="title"/>
          </p:nvPr>
        </p:nvSpPr>
        <p:spPr>
          <a:xfrm>
            <a:off x="722313" y="1628801"/>
            <a:ext cx="7772400" cy="3456383"/>
          </a:xfrm>
        </p:spPr>
        <p:txBody>
          <a:bodyPr>
            <a:normAutofit fontScale="90000"/>
          </a:bodyPr>
          <a:lstStyle/>
          <a:p>
            <a:r>
              <a:rPr lang="nl-NL" sz="3600" i="1" smtClean="0">
                <a:solidFill>
                  <a:srgbClr val="00B050"/>
                </a:solidFill>
              </a:rPr>
              <a:t>Met dank aan</a:t>
            </a:r>
            <a:r>
              <a:rPr lang="nl-NL" sz="2800" i="1" smtClean="0">
                <a:solidFill>
                  <a:srgbClr val="00B050"/>
                </a:solidFill>
              </a:rPr>
              <a:t/>
            </a:r>
            <a:br>
              <a:rPr lang="nl-NL" sz="2800" i="1" smtClean="0">
                <a:solidFill>
                  <a:srgbClr val="00B050"/>
                </a:solidFill>
              </a:rPr>
            </a:br>
            <a:r>
              <a:rPr lang="nl-NL" sz="1200" smtClean="0"/>
              <a:t/>
            </a:r>
            <a:br>
              <a:rPr lang="nl-NL" sz="1200" smtClean="0"/>
            </a:br>
            <a:r>
              <a:rPr lang="nl-NL" sz="3100" smtClean="0">
                <a:solidFill>
                  <a:srgbClr val="FF0000"/>
                </a:solidFill>
              </a:rPr>
              <a:t>Creativity in Early Years Science EDUCATION (2014-2017) </a:t>
            </a:r>
            <a:br>
              <a:rPr lang="nl-NL" sz="3100" smtClean="0">
                <a:solidFill>
                  <a:srgbClr val="FF0000"/>
                </a:solidFill>
              </a:rPr>
            </a:br>
            <a:r>
              <a:rPr lang="nl-NL" sz="3100" smtClean="0">
                <a:hlinkClick r:id="rId3"/>
              </a:rPr>
              <a:t>www.ceys-project.eu</a:t>
            </a:r>
            <a:r>
              <a:rPr lang="nl-NL" sz="3200" smtClean="0"/>
              <a:t/>
            </a:r>
            <a:br>
              <a:rPr lang="nl-NL" sz="3200" smtClean="0"/>
            </a:br>
            <a:r>
              <a:rPr lang="nl-NL" sz="3200" smtClean="0"/>
              <a:t/>
            </a:r>
            <a:br>
              <a:rPr lang="nl-NL" sz="3200" smtClean="0"/>
            </a:br>
            <a:r>
              <a:rPr lang="nl-NL" sz="3200" smtClean="0"/>
              <a:t/>
            </a:r>
            <a:br>
              <a:rPr lang="nl-NL" sz="3200" smtClean="0"/>
            </a:br>
            <a:r>
              <a:rPr lang="nl-NL" sz="3200" smtClean="0"/>
              <a:t/>
            </a:r>
            <a:br>
              <a:rPr lang="nl-NL" sz="3200" smtClean="0"/>
            </a:br>
            <a:r>
              <a:rPr lang="nl-NL" sz="3200" smtClean="0"/>
              <a:t/>
            </a:r>
            <a:br>
              <a:rPr lang="nl-NL" sz="3200" smtClean="0"/>
            </a:br>
            <a:r>
              <a:rPr lang="nl-NL" sz="1800" smtClean="0"/>
              <a:t> </a:t>
            </a:r>
            <a:br>
              <a:rPr lang="nl-NL" sz="1800" smtClean="0"/>
            </a:br>
            <a:endParaRPr lang="nl-NL" sz="1800" i="1">
              <a:solidFill>
                <a:srgbClr val="00B050"/>
              </a:solidFill>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031" y="3861048"/>
            <a:ext cx="7185671"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871030" y="4932659"/>
            <a:ext cx="915929" cy="356870"/>
          </a:xfrm>
          <a:prstGeom prst="rect">
            <a:avLst/>
          </a:prstGeom>
        </p:spPr>
      </p:pic>
    </p:spTree>
    <p:extLst>
      <p:ext uri="{BB962C8B-B14F-4D97-AF65-F5344CB8AC3E}">
        <p14:creationId xmlns:p14="http://schemas.microsoft.com/office/powerpoint/2010/main" val="16601557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r>
              <a:rPr lang="nl-BE" b="1" smtClean="0">
                <a:solidFill>
                  <a:srgbClr val="00B050"/>
                </a:solidFill>
              </a:rPr>
              <a:t>Doelen van de module</a:t>
            </a:r>
            <a:endParaRPr lang="nl-BE" b="1">
              <a:solidFill>
                <a:srgbClr val="00B050"/>
              </a:solidFill>
            </a:endParaRPr>
          </a:p>
        </p:txBody>
      </p:sp>
      <p:sp>
        <p:nvSpPr>
          <p:cNvPr id="7" name="Tijdelijke aanduiding voor inhoud 6"/>
          <p:cNvSpPr>
            <a:spLocks noGrp="1"/>
          </p:cNvSpPr>
          <p:nvPr>
            <p:ph idx="1"/>
          </p:nvPr>
        </p:nvSpPr>
        <p:spPr/>
        <p:txBody>
          <a:bodyPr>
            <a:normAutofit/>
          </a:bodyPr>
          <a:lstStyle/>
          <a:p>
            <a:pPr>
              <a:buClr>
                <a:schemeClr val="accent6"/>
              </a:buClr>
              <a:buFont typeface="Wingdings" panose="05000000000000000000" pitchFamily="2" charset="2"/>
              <a:buChar char="§"/>
            </a:pPr>
            <a:r>
              <a:rPr lang="nl-BE" sz="2600" dirty="0" smtClean="0">
                <a:latin typeface="+mj-lt"/>
              </a:rPr>
              <a:t>Deelnemers </a:t>
            </a:r>
            <a:r>
              <a:rPr lang="nl-BE" sz="2600" dirty="0">
                <a:latin typeface="+mj-lt"/>
              </a:rPr>
              <a:t>kennis laten maken </a:t>
            </a:r>
            <a:r>
              <a:rPr lang="nl-BE" sz="2600" dirty="0" smtClean="0">
                <a:latin typeface="+mj-lt"/>
              </a:rPr>
              <a:t>met het belang van spel en </a:t>
            </a:r>
            <a:r>
              <a:rPr lang="nl-BE" sz="2600" dirty="0" smtClean="0">
                <a:latin typeface="+mj-lt"/>
              </a:rPr>
              <a:t>verkenning bij </a:t>
            </a:r>
            <a:r>
              <a:rPr lang="nl-BE" sz="2600" dirty="0" smtClean="0">
                <a:latin typeface="+mj-lt"/>
              </a:rPr>
              <a:t>onderzoekende en creatieve aanpakken bij wetenschapsonderwijs bij jonge kinderen.</a:t>
            </a:r>
          </a:p>
          <a:p>
            <a:pPr>
              <a:buClr>
                <a:schemeClr val="accent6"/>
              </a:buClr>
              <a:buFont typeface="Wingdings" panose="05000000000000000000" pitchFamily="2" charset="2"/>
              <a:buChar char="§"/>
            </a:pPr>
            <a:r>
              <a:rPr lang="nl-BE" sz="2600" dirty="0" smtClean="0">
                <a:latin typeface="+mj-lt"/>
              </a:rPr>
              <a:t>Verkennen van de rol van de leerkracht bij het ondersteunen en verruimen van spel en </a:t>
            </a:r>
            <a:r>
              <a:rPr lang="nl-BE" sz="2600" dirty="0" smtClean="0">
                <a:latin typeface="+mj-lt"/>
              </a:rPr>
              <a:t>verkenning, </a:t>
            </a:r>
            <a:r>
              <a:rPr lang="nl-BE" sz="2600" dirty="0" smtClean="0">
                <a:latin typeface="+mj-lt"/>
              </a:rPr>
              <a:t>om zo creatief denken te stimuleren.</a:t>
            </a:r>
          </a:p>
          <a:p>
            <a:pPr>
              <a:buClr>
                <a:schemeClr val="accent6"/>
              </a:buClr>
              <a:buFont typeface="Wingdings" panose="05000000000000000000" pitchFamily="2" charset="2"/>
              <a:buChar char="§"/>
            </a:pPr>
            <a:r>
              <a:rPr lang="nl-BE" sz="2600" dirty="0" smtClean="0">
                <a:latin typeface="+mj-lt"/>
              </a:rPr>
              <a:t>Ideeën delen over hoe je deze aanpak bij de eigen wetenschappelijke activiteiten kan gebruiken.</a:t>
            </a:r>
          </a:p>
          <a:p>
            <a:pPr>
              <a:buClr>
                <a:schemeClr val="accent6"/>
              </a:buClr>
              <a:buFont typeface="Wingdings" panose="05000000000000000000" pitchFamily="2" charset="2"/>
              <a:buChar char="§"/>
            </a:pPr>
            <a:endParaRPr lang="nl-BE" dirty="0">
              <a:latin typeface="+mj-lt"/>
            </a:endParaRPr>
          </a:p>
        </p:txBody>
      </p:sp>
    </p:spTree>
    <p:extLst>
      <p:ext uri="{BB962C8B-B14F-4D97-AF65-F5344CB8AC3E}">
        <p14:creationId xmlns:p14="http://schemas.microsoft.com/office/powerpoint/2010/main" val="28890753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r>
              <a:rPr lang="nl-BE" b="1" smtClean="0">
                <a:solidFill>
                  <a:srgbClr val="00B050"/>
                </a:solidFill>
              </a:rPr>
              <a:t>Inhoud van de module</a:t>
            </a:r>
            <a:endParaRPr lang="nl-BE" b="1">
              <a:solidFill>
                <a:srgbClr val="00B050"/>
              </a:solidFill>
            </a:endParaRPr>
          </a:p>
        </p:txBody>
      </p:sp>
      <p:sp>
        <p:nvSpPr>
          <p:cNvPr id="7" name="Tijdelijke aanduiding voor inhoud 6"/>
          <p:cNvSpPr>
            <a:spLocks noGrp="1"/>
          </p:cNvSpPr>
          <p:nvPr>
            <p:ph idx="1"/>
          </p:nvPr>
        </p:nvSpPr>
        <p:spPr/>
        <p:txBody>
          <a:bodyPr>
            <a:normAutofit fontScale="62500" lnSpcReduction="20000"/>
          </a:bodyPr>
          <a:lstStyle/>
          <a:p>
            <a:pPr lvl="0"/>
            <a:r>
              <a:rPr lang="nl-BE" b="1" dirty="0" smtClean="0">
                <a:latin typeface="+mj-lt"/>
              </a:rPr>
              <a:t>Inleiding</a:t>
            </a:r>
            <a:r>
              <a:rPr lang="nl-BE" dirty="0" smtClean="0">
                <a:latin typeface="+mj-lt"/>
              </a:rPr>
              <a:t> over de rol van spel en </a:t>
            </a:r>
            <a:r>
              <a:rPr lang="nl-BE" dirty="0" smtClean="0">
                <a:latin typeface="+mj-lt"/>
              </a:rPr>
              <a:t>verkenning </a:t>
            </a:r>
            <a:r>
              <a:rPr lang="nl-BE" dirty="0" smtClean="0">
                <a:latin typeface="+mj-lt"/>
              </a:rPr>
              <a:t>bij onderzoekende en creatieve aanpakken bij wetenschapsonderwijs bij jonge kinderen</a:t>
            </a:r>
          </a:p>
          <a:p>
            <a:pPr lvl="0"/>
            <a:r>
              <a:rPr lang="nl-BE" b="1" dirty="0" smtClean="0">
                <a:latin typeface="+mj-lt"/>
              </a:rPr>
              <a:t>Verkennen van materialen</a:t>
            </a:r>
          </a:p>
          <a:p>
            <a:pPr lvl="0"/>
            <a:r>
              <a:rPr lang="nl-BE" b="1" dirty="0" smtClean="0">
                <a:latin typeface="+mj-lt"/>
              </a:rPr>
              <a:t>Bespreken van de mogelijkheden voor spel en </a:t>
            </a:r>
            <a:r>
              <a:rPr lang="nl-BE" b="1" dirty="0" smtClean="0">
                <a:latin typeface="+mj-lt"/>
              </a:rPr>
              <a:t>verkenning</a:t>
            </a:r>
            <a:endParaRPr lang="nl-BE" b="1" dirty="0" smtClean="0">
              <a:latin typeface="+mj-lt"/>
            </a:endParaRPr>
          </a:p>
          <a:p>
            <a:pPr lvl="0"/>
            <a:r>
              <a:rPr lang="nl-BE" b="1" dirty="0" smtClean="0">
                <a:latin typeface="+mj-lt"/>
              </a:rPr>
              <a:t>Reflectie op het gebruik van de materialen</a:t>
            </a:r>
          </a:p>
          <a:p>
            <a:pPr lvl="0"/>
            <a:r>
              <a:rPr lang="nl-BE" dirty="0" smtClean="0">
                <a:latin typeface="+mj-lt"/>
              </a:rPr>
              <a:t>Analyse en bespreking van de </a:t>
            </a:r>
            <a:r>
              <a:rPr lang="nl-BE" b="1" dirty="0" smtClean="0">
                <a:latin typeface="+mj-lt"/>
              </a:rPr>
              <a:t>rol van de leraar</a:t>
            </a:r>
          </a:p>
          <a:p>
            <a:pPr lvl="0"/>
            <a:r>
              <a:rPr lang="nl-BE" b="1" dirty="0" smtClean="0">
                <a:latin typeface="+mj-lt"/>
              </a:rPr>
              <a:t>Analyse van voorbeelden uit de klaspraktijk</a:t>
            </a:r>
          </a:p>
          <a:p>
            <a:pPr lvl="0"/>
            <a:r>
              <a:rPr lang="nl-BE" b="1" dirty="0" smtClean="0">
                <a:latin typeface="+mj-lt"/>
              </a:rPr>
              <a:t>Focus op creativiteit</a:t>
            </a:r>
            <a:r>
              <a:rPr lang="nl-BE" dirty="0" smtClean="0">
                <a:latin typeface="+mj-lt"/>
              </a:rPr>
              <a:t>: reflectie op hoe een aanpak creativiteit kan bevorderen.</a:t>
            </a:r>
          </a:p>
          <a:p>
            <a:pPr lvl="0"/>
            <a:r>
              <a:rPr lang="nl-BE" dirty="0" smtClean="0">
                <a:latin typeface="+mj-lt"/>
              </a:rPr>
              <a:t>Hoe deze inzichten </a:t>
            </a:r>
            <a:r>
              <a:rPr lang="nl-BE" b="1" dirty="0" smtClean="0">
                <a:latin typeface="+mj-lt"/>
              </a:rPr>
              <a:t>in de eigen klaslokaal toepassen</a:t>
            </a:r>
            <a:r>
              <a:rPr lang="nl-BE" dirty="0" smtClean="0">
                <a:latin typeface="+mj-lt"/>
              </a:rPr>
              <a:t>? Gevolgen voor de planning en de rol van de leerkracht.</a:t>
            </a:r>
          </a:p>
          <a:p>
            <a:pPr lvl="0"/>
            <a:r>
              <a:rPr lang="nl-BE" b="1" dirty="0" smtClean="0">
                <a:latin typeface="+mj-lt"/>
              </a:rPr>
              <a:t>Samenvatting</a:t>
            </a:r>
            <a:r>
              <a:rPr lang="nl-BE" dirty="0" smtClean="0">
                <a:latin typeface="+mj-lt"/>
              </a:rPr>
              <a:t> van wat er bijblijft van de module - zowel naar inhoud als proces, gekoppeld aan de doelstellingen van de module.</a:t>
            </a:r>
          </a:p>
          <a:p>
            <a:pPr>
              <a:buClr>
                <a:schemeClr val="accent6"/>
              </a:buClr>
              <a:buFont typeface="Wingdings" panose="05000000000000000000" pitchFamily="2" charset="2"/>
              <a:buChar char="§"/>
            </a:pPr>
            <a:endParaRPr lang="nl-BE" dirty="0" smtClean="0"/>
          </a:p>
          <a:p>
            <a:pPr>
              <a:buClr>
                <a:schemeClr val="accent6"/>
              </a:buClr>
              <a:buFont typeface="Wingdings" panose="05000000000000000000" pitchFamily="2" charset="2"/>
              <a:buChar char="§"/>
            </a:pPr>
            <a:endParaRPr lang="nl-BE" dirty="0" smtClean="0"/>
          </a:p>
          <a:p>
            <a:pPr>
              <a:buClr>
                <a:schemeClr val="accent6"/>
              </a:buClr>
              <a:buFont typeface="Wingdings" panose="05000000000000000000" pitchFamily="2" charset="2"/>
              <a:buChar char="§"/>
            </a:pPr>
            <a:endParaRPr lang="nl-BE" dirty="0" smtClean="0"/>
          </a:p>
          <a:p>
            <a:pPr>
              <a:buFont typeface="Wingdings" panose="05000000000000000000" pitchFamily="2" charset="2"/>
              <a:buChar char="§"/>
            </a:pPr>
            <a:endParaRPr lang="nl-BE" dirty="0"/>
          </a:p>
        </p:txBody>
      </p:sp>
    </p:spTree>
    <p:extLst>
      <p:ext uri="{BB962C8B-B14F-4D97-AF65-F5344CB8AC3E}">
        <p14:creationId xmlns:p14="http://schemas.microsoft.com/office/powerpoint/2010/main" val="293204808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3275856" y="274638"/>
            <a:ext cx="5410944" cy="1282154"/>
          </a:xfrm>
        </p:spPr>
        <p:txBody>
          <a:bodyPr>
            <a:noAutofit/>
          </a:bodyPr>
          <a:lstStyle/>
          <a:p>
            <a:r>
              <a:rPr lang="nl-BE" sz="3200" b="1" dirty="0">
                <a:solidFill>
                  <a:srgbClr val="00B050"/>
                </a:solidFill>
              </a:rPr>
              <a:t>Verband met de inhoudelijke ontwerpprincipes en –resultaten 1</a:t>
            </a:r>
          </a:p>
        </p:txBody>
      </p:sp>
      <p:sp>
        <p:nvSpPr>
          <p:cNvPr id="7" name="Tijdelijke aanduiding voor inhoud 6"/>
          <p:cNvSpPr>
            <a:spLocks noGrp="1"/>
          </p:cNvSpPr>
          <p:nvPr>
            <p:ph idx="1"/>
          </p:nvPr>
        </p:nvSpPr>
        <p:spPr/>
        <p:txBody>
          <a:bodyPr>
            <a:normAutofit fontScale="40000" lnSpcReduction="20000"/>
          </a:bodyPr>
          <a:lstStyle/>
          <a:p>
            <a:pPr marL="0" indent="0">
              <a:lnSpc>
                <a:spcPct val="120000"/>
              </a:lnSpc>
              <a:buNone/>
            </a:pPr>
            <a:r>
              <a:rPr lang="en-US" sz="4200" dirty="0">
                <a:latin typeface="+mj-lt"/>
              </a:rPr>
              <a:t>7. </a:t>
            </a:r>
            <a:r>
              <a:rPr lang="nl-NL" sz="4400" dirty="0" smtClean="0">
                <a:latin typeface="+mj-lt"/>
              </a:rPr>
              <a:t>De </a:t>
            </a:r>
            <a:r>
              <a:rPr lang="nl-NL" sz="4400" dirty="0">
                <a:latin typeface="+mj-lt"/>
              </a:rPr>
              <a:t>lerarenopleiding moet leerkrachten vertrouwd maken met een waaier aan formeel en informeel onderzoek- en </a:t>
            </a:r>
            <a:r>
              <a:rPr lang="nl-NL" sz="4400" dirty="0" err="1">
                <a:latin typeface="+mj-lt"/>
              </a:rPr>
              <a:t>creativiteitsgebaseerd</a:t>
            </a:r>
            <a:r>
              <a:rPr lang="nl-NL" sz="4400" dirty="0">
                <a:latin typeface="+mj-lt"/>
              </a:rPr>
              <a:t> leren, onderwijs- en evaluatieaanpakken en -strategieën en hun gebruik m.b.t. authentieke problemen binnen wetenschap- en wiskundeonderwijs</a:t>
            </a:r>
            <a:r>
              <a:rPr lang="nl-BE" sz="4400" dirty="0">
                <a:latin typeface="+mj-lt"/>
              </a:rPr>
              <a:t> </a:t>
            </a:r>
            <a:endParaRPr lang="nl-BE" sz="4200" dirty="0">
              <a:latin typeface="+mj-lt"/>
            </a:endParaRPr>
          </a:p>
          <a:p>
            <a:pPr marL="400050" lvl="1" indent="0">
              <a:lnSpc>
                <a:spcPct val="120000"/>
              </a:lnSpc>
              <a:buNone/>
            </a:pPr>
            <a:r>
              <a:rPr lang="nl-NL" sz="4000" dirty="0">
                <a:latin typeface="+mj-lt"/>
              </a:rPr>
              <a:t>7.3 Leerkrachten </a:t>
            </a:r>
            <a:r>
              <a:rPr lang="nl-NL" sz="4000" b="1" dirty="0">
                <a:latin typeface="+mj-lt"/>
              </a:rPr>
              <a:t>erkennen en </a:t>
            </a:r>
            <a:r>
              <a:rPr lang="nl-NL" sz="4000" b="1" dirty="0" smtClean="0">
                <a:latin typeface="+mj-lt"/>
              </a:rPr>
              <a:t>gebruiken de</a:t>
            </a:r>
            <a:r>
              <a:rPr lang="nl-NL" sz="4000" dirty="0" smtClean="0">
                <a:latin typeface="+mj-lt"/>
              </a:rPr>
              <a:t> </a:t>
            </a:r>
            <a:r>
              <a:rPr lang="nl-NL" sz="4000" b="1" dirty="0">
                <a:latin typeface="+mj-lt"/>
              </a:rPr>
              <a:t>waarde van spel en </a:t>
            </a:r>
            <a:r>
              <a:rPr lang="nl-NL" sz="4000" b="1" dirty="0" smtClean="0">
                <a:latin typeface="+mj-lt"/>
              </a:rPr>
              <a:t>verkenning </a:t>
            </a:r>
            <a:r>
              <a:rPr lang="nl-NL" sz="4000" dirty="0">
                <a:latin typeface="+mj-lt"/>
              </a:rPr>
              <a:t>voor het bevorderen van onderzoek en creativiteit bij wetenschap en </a:t>
            </a:r>
            <a:r>
              <a:rPr lang="nl-NL" sz="4000" dirty="0" smtClean="0">
                <a:latin typeface="+mj-lt"/>
              </a:rPr>
              <a:t>wiskunde. </a:t>
            </a:r>
            <a:r>
              <a:rPr lang="nl-NL" sz="4000" dirty="0">
                <a:latin typeface="+mj-lt"/>
              </a:rPr>
              <a:t>Dit kan bijvoorbeeld door vragen te stellen, ideeën kenbaar te maken, het aanbieden van alternatieve strategieën tijdens de </a:t>
            </a:r>
            <a:r>
              <a:rPr lang="nl-NL" sz="4000" dirty="0" smtClean="0">
                <a:latin typeface="+mj-lt"/>
              </a:rPr>
              <a:t>verkenning </a:t>
            </a:r>
            <a:r>
              <a:rPr lang="nl-NL" sz="4000" dirty="0">
                <a:latin typeface="+mj-lt"/>
              </a:rPr>
              <a:t>van verschijnselen, … </a:t>
            </a:r>
            <a:endParaRPr lang="nl-NL" sz="4000" dirty="0" smtClean="0">
              <a:latin typeface="+mj-lt"/>
            </a:endParaRPr>
          </a:p>
          <a:p>
            <a:pPr marL="400050" lvl="1" indent="0">
              <a:lnSpc>
                <a:spcPct val="120000"/>
              </a:lnSpc>
              <a:buNone/>
            </a:pPr>
            <a:r>
              <a:rPr lang="nl-NL" sz="4000" dirty="0">
                <a:latin typeface="+mj-lt"/>
              </a:rPr>
              <a:t>7.4 Leerkrachten </a:t>
            </a:r>
            <a:r>
              <a:rPr lang="nl-NL" sz="4000" b="1" dirty="0" smtClean="0">
                <a:latin typeface="+mj-lt"/>
              </a:rPr>
              <a:t>bouwen verder op </a:t>
            </a:r>
            <a:r>
              <a:rPr lang="nl-NL" sz="4000" b="1" dirty="0">
                <a:latin typeface="+mj-lt"/>
              </a:rPr>
              <a:t>het nieuwe (of op het bestaande) spel van het kind</a:t>
            </a:r>
            <a:r>
              <a:rPr lang="nl-NL" sz="4000" dirty="0">
                <a:latin typeface="+mj-lt"/>
              </a:rPr>
              <a:t>. En herkennen en benutten </a:t>
            </a:r>
            <a:r>
              <a:rPr lang="nl-NL" sz="4000" dirty="0" smtClean="0">
                <a:latin typeface="+mj-lt"/>
              </a:rPr>
              <a:t>daarbij </a:t>
            </a:r>
            <a:r>
              <a:rPr lang="nl-NL" sz="4000" dirty="0">
                <a:latin typeface="+mj-lt"/>
              </a:rPr>
              <a:t>het potentieel van de eigen verkenningen van het kind </a:t>
            </a:r>
            <a:r>
              <a:rPr lang="nl-NL" sz="4000" dirty="0" smtClean="0">
                <a:latin typeface="+mj-lt"/>
              </a:rPr>
              <a:t>(</a:t>
            </a:r>
            <a:r>
              <a:rPr lang="nl-NL" sz="4000" dirty="0">
                <a:latin typeface="+mj-lt"/>
              </a:rPr>
              <a:t>verder </a:t>
            </a:r>
            <a:r>
              <a:rPr lang="nl-NL" sz="4000" dirty="0" smtClean="0">
                <a:latin typeface="+mj-lt"/>
              </a:rPr>
              <a:t>dan </a:t>
            </a:r>
            <a:r>
              <a:rPr lang="nl-NL" sz="4000" dirty="0">
                <a:latin typeface="+mj-lt"/>
              </a:rPr>
              <a:t>de oorspronkelijke bedoelingen van de leerkracht)</a:t>
            </a:r>
            <a:r>
              <a:rPr lang="nl-BE" sz="4000" dirty="0">
                <a:latin typeface="+mj-lt"/>
              </a:rPr>
              <a:t> </a:t>
            </a:r>
            <a:endParaRPr lang="nl-NL" sz="4000" dirty="0" smtClean="0">
              <a:latin typeface="+mj-lt"/>
            </a:endParaRPr>
          </a:p>
          <a:p>
            <a:pPr marL="0" indent="0">
              <a:lnSpc>
                <a:spcPct val="120000"/>
              </a:lnSpc>
              <a:buNone/>
            </a:pPr>
            <a:r>
              <a:rPr lang="en-US" dirty="0" smtClean="0">
                <a:latin typeface="+mj-lt"/>
              </a:rPr>
              <a:t>. </a:t>
            </a:r>
            <a:endParaRPr lang="nl-BE" dirty="0">
              <a:latin typeface="+mj-lt"/>
            </a:endParaRPr>
          </a:p>
          <a:p>
            <a:pPr marL="0" indent="0">
              <a:buClr>
                <a:schemeClr val="accent6"/>
              </a:buClr>
              <a:buNone/>
            </a:pPr>
            <a:endParaRPr lang="nl-BE" dirty="0" smtClean="0">
              <a:latin typeface="+mj-lt"/>
            </a:endParaRPr>
          </a:p>
          <a:p>
            <a:pPr>
              <a:buClr>
                <a:schemeClr val="accent6"/>
              </a:buClr>
              <a:buFont typeface="Wingdings" panose="05000000000000000000" pitchFamily="2" charset="2"/>
              <a:buChar char="§"/>
            </a:pPr>
            <a:endParaRPr lang="nl-BE" dirty="0" smtClean="0">
              <a:latin typeface="+mj-lt"/>
            </a:endParaRPr>
          </a:p>
          <a:p>
            <a:pPr>
              <a:buClr>
                <a:schemeClr val="accent6"/>
              </a:buClr>
              <a:buFont typeface="Wingdings" panose="05000000000000000000" pitchFamily="2" charset="2"/>
              <a:buChar char="§"/>
            </a:pPr>
            <a:endParaRPr lang="nl-BE" dirty="0" smtClean="0">
              <a:latin typeface="+mj-lt"/>
            </a:endParaRPr>
          </a:p>
          <a:p>
            <a:pPr>
              <a:buFont typeface="Wingdings" panose="05000000000000000000" pitchFamily="2" charset="2"/>
              <a:buChar char="§"/>
            </a:pPr>
            <a:endParaRPr lang="nl-BE" dirty="0">
              <a:latin typeface="+mj-lt"/>
            </a:endParaRPr>
          </a:p>
        </p:txBody>
      </p:sp>
    </p:spTree>
    <p:extLst>
      <p:ext uri="{BB962C8B-B14F-4D97-AF65-F5344CB8AC3E}">
        <p14:creationId xmlns:p14="http://schemas.microsoft.com/office/powerpoint/2010/main" val="8171686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92" y="274638"/>
            <a:ext cx="6192688" cy="1282154"/>
          </a:xfrm>
        </p:spPr>
        <p:txBody>
          <a:bodyPr>
            <a:noAutofit/>
          </a:bodyPr>
          <a:lstStyle/>
          <a:p>
            <a:r>
              <a:rPr lang="nl-BE" sz="3200" b="1" smtClean="0">
                <a:solidFill>
                  <a:srgbClr val="00B050"/>
                </a:solidFill>
              </a:rPr>
              <a:t>Verband met de inhoudelijke ontwerpprincipes en –resultaten 2 </a:t>
            </a:r>
            <a:endParaRPr lang="nl-BE" sz="3200">
              <a:solidFill>
                <a:srgbClr val="00B050"/>
              </a:solidFill>
            </a:endParaRPr>
          </a:p>
        </p:txBody>
      </p:sp>
      <p:sp>
        <p:nvSpPr>
          <p:cNvPr id="3" name="Content Placeholder 2"/>
          <p:cNvSpPr>
            <a:spLocks noGrp="1"/>
          </p:cNvSpPr>
          <p:nvPr>
            <p:ph idx="1"/>
          </p:nvPr>
        </p:nvSpPr>
        <p:spPr>
          <a:xfrm>
            <a:off x="467544" y="1628800"/>
            <a:ext cx="8219256" cy="4608511"/>
          </a:xfrm>
        </p:spPr>
        <p:txBody>
          <a:bodyPr>
            <a:noAutofit/>
          </a:bodyPr>
          <a:lstStyle/>
          <a:p>
            <a:pPr marL="0" indent="0">
              <a:lnSpc>
                <a:spcPct val="120000"/>
              </a:lnSpc>
              <a:buNone/>
            </a:pPr>
            <a:r>
              <a:rPr lang="nl-BE" sz="1800" dirty="0" smtClean="0">
                <a:latin typeface="+mj-lt"/>
              </a:rPr>
              <a:t>8. De lerarenopleiding moet leerkrachten in staat stellen om activiteiten te creëren en te evalueren die creativiteit en de onderzoekende houding uitlokken; die kindvriendelijk zijn en zowel begeleide als open onderzoek omvatten.</a:t>
            </a:r>
          </a:p>
          <a:p>
            <a:pPr marL="400050" lvl="1" indent="0">
              <a:lnSpc>
                <a:spcPct val="120000"/>
              </a:lnSpc>
              <a:buNone/>
            </a:pPr>
            <a:r>
              <a:rPr lang="nl-BE" sz="1600" dirty="0" smtClean="0">
                <a:latin typeface="+mj-lt"/>
              </a:rPr>
              <a:t>8.1 Leerkrachten </a:t>
            </a:r>
            <a:r>
              <a:rPr lang="nl-BE" sz="1600" dirty="0">
                <a:latin typeface="+mj-lt"/>
              </a:rPr>
              <a:t>ontwerpen en beoordelen </a:t>
            </a:r>
            <a:r>
              <a:rPr lang="nl-BE" sz="1600" dirty="0" smtClean="0">
                <a:latin typeface="+mj-lt"/>
              </a:rPr>
              <a:t>leeractiviteiten die open zijn.</a:t>
            </a:r>
            <a:endParaRPr lang="nl-BE" sz="2000" dirty="0" smtClean="0">
              <a:latin typeface="+mj-lt"/>
            </a:endParaRPr>
          </a:p>
          <a:p>
            <a:pPr marL="0" indent="0">
              <a:lnSpc>
                <a:spcPct val="120000"/>
              </a:lnSpc>
              <a:buNone/>
            </a:pPr>
            <a:r>
              <a:rPr lang="nl-BE" sz="1800" dirty="0" smtClean="0">
                <a:latin typeface="+mj-lt"/>
              </a:rPr>
              <a:t>17. De </a:t>
            </a:r>
            <a:r>
              <a:rPr lang="nl-BE" sz="1800" dirty="0" smtClean="0">
                <a:solidFill>
                  <a:srgbClr val="000000"/>
                </a:solidFill>
                <a:latin typeface="+mj-lt"/>
              </a:rPr>
              <a:t>lerarenopleiding moet uitdagingen voor leerkrachten behandelen. Uitdagingen zoals een zorgvuldige planning en het gebruik van middelen (inclusief digitale bronnen) binnen en buiten het klaslokaal om zo de onderzoekende houding en de creativiteit van kinderen te ondersteunen. </a:t>
            </a:r>
          </a:p>
          <a:p>
            <a:pPr marL="400050" lvl="1" indent="0">
              <a:buNone/>
            </a:pPr>
            <a:r>
              <a:rPr lang="nl-BE" sz="1600" dirty="0" smtClean="0">
                <a:latin typeface="+mj-lt"/>
              </a:rPr>
              <a:t>17.2 Leerkrachten </a:t>
            </a:r>
            <a:r>
              <a:rPr lang="nl-BE" sz="1600" b="1" dirty="0" smtClean="0">
                <a:latin typeface="+mj-lt"/>
              </a:rPr>
              <a:t>herkennen de mogelijkheden van verschillende materialen en middelen, om zo het onderzoek van de kinderen ofwel te beperken ofwel uit te breiden</a:t>
            </a:r>
            <a:r>
              <a:rPr lang="nl-BE" sz="1600" dirty="0" smtClean="0">
                <a:latin typeface="+mj-lt"/>
              </a:rPr>
              <a:t>.</a:t>
            </a:r>
          </a:p>
          <a:p>
            <a:pPr marL="400050" lvl="1" indent="0">
              <a:buNone/>
            </a:pPr>
            <a:r>
              <a:rPr lang="nl-BE" sz="1600" dirty="0" smtClean="0">
                <a:latin typeface="+mj-lt"/>
              </a:rPr>
              <a:t>17.4 Leerkrachten kunnen in hun schoolinstellingen voorzieningen evalueren die </a:t>
            </a:r>
            <a:r>
              <a:rPr lang="nl-BE" sz="1600" b="1" dirty="0" smtClean="0">
                <a:latin typeface="+mj-lt"/>
              </a:rPr>
              <a:t>spel met vrij verloop van de kinderen </a:t>
            </a:r>
            <a:r>
              <a:rPr lang="nl-BE" sz="1600" dirty="0" smtClean="0">
                <a:latin typeface="+mj-lt"/>
              </a:rPr>
              <a:t>toelaten.</a:t>
            </a:r>
          </a:p>
          <a:p>
            <a:pPr marL="400050" lvl="1" indent="0">
              <a:buNone/>
            </a:pPr>
            <a:r>
              <a:rPr lang="nl-BE" sz="1600" dirty="0" smtClean="0">
                <a:latin typeface="+mj-lt"/>
              </a:rPr>
              <a:t>17.6 Leerkrachten </a:t>
            </a:r>
            <a:r>
              <a:rPr lang="nl-BE" sz="1600" b="1" dirty="0" smtClean="0">
                <a:latin typeface="+mj-lt"/>
              </a:rPr>
              <a:t>hebben inzicht in de ontwikkeling van de </a:t>
            </a:r>
            <a:r>
              <a:rPr lang="nl-BE" sz="1600" b="1" dirty="0" smtClean="0">
                <a:latin typeface="+mj-lt"/>
              </a:rPr>
              <a:t>verkenning en </a:t>
            </a:r>
            <a:r>
              <a:rPr lang="nl-BE" sz="1600" b="1" dirty="0" smtClean="0">
                <a:latin typeface="+mj-lt"/>
              </a:rPr>
              <a:t>creativiteit </a:t>
            </a:r>
            <a:r>
              <a:rPr lang="nl-BE" sz="1600" dirty="0" smtClean="0">
                <a:latin typeface="+mj-lt"/>
              </a:rPr>
              <a:t>van kinderen op basis van hun gebruik van materialen en middelen.</a:t>
            </a:r>
            <a:endParaRPr lang="nl-BE" sz="1600" dirty="0">
              <a:latin typeface="+mj-lt"/>
            </a:endParaRPr>
          </a:p>
        </p:txBody>
      </p:sp>
    </p:spTree>
    <p:extLst>
      <p:ext uri="{BB962C8B-B14F-4D97-AF65-F5344CB8AC3E}">
        <p14:creationId xmlns:p14="http://schemas.microsoft.com/office/powerpoint/2010/main" val="2314252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Autofit/>
          </a:bodyPr>
          <a:lstStyle/>
          <a:p>
            <a:r>
              <a:rPr lang="nl-BE" sz="3200" b="1" dirty="0">
                <a:solidFill>
                  <a:srgbClr val="00B050"/>
                </a:solidFill>
              </a:rPr>
              <a:t>Inleiding tot de rol van </a:t>
            </a:r>
            <a:r>
              <a:rPr lang="nl-BE" sz="3200" b="1" dirty="0" smtClean="0">
                <a:solidFill>
                  <a:srgbClr val="00B050"/>
                </a:solidFill>
              </a:rPr>
              <a:t>spel </a:t>
            </a:r>
            <a:r>
              <a:rPr lang="nl-BE" sz="3200" b="1" dirty="0">
                <a:solidFill>
                  <a:srgbClr val="00B050"/>
                </a:solidFill>
              </a:rPr>
              <a:t>en </a:t>
            </a:r>
            <a:r>
              <a:rPr lang="nl-BE" sz="3200" b="1" dirty="0" smtClean="0">
                <a:solidFill>
                  <a:srgbClr val="00B050"/>
                </a:solidFill>
              </a:rPr>
              <a:t>verkenning </a:t>
            </a:r>
            <a:r>
              <a:rPr lang="nl-BE" sz="3200" b="1" dirty="0" smtClean="0">
                <a:solidFill>
                  <a:srgbClr val="00B050"/>
                </a:solidFill>
              </a:rPr>
              <a:t>bij </a:t>
            </a:r>
            <a:r>
              <a:rPr lang="nl-BE" sz="3200" b="1" dirty="0">
                <a:solidFill>
                  <a:srgbClr val="00B050"/>
                </a:solidFill>
              </a:rPr>
              <a:t>onderzoek en </a:t>
            </a:r>
            <a:r>
              <a:rPr lang="nl-BE" sz="3200" b="1" dirty="0" smtClean="0">
                <a:solidFill>
                  <a:srgbClr val="00B050"/>
                </a:solidFill>
              </a:rPr>
              <a:t>creativiteit</a:t>
            </a:r>
            <a:endParaRPr lang="nl-BE" sz="3200" b="1" dirty="0">
              <a:solidFill>
                <a:srgbClr val="00B050"/>
              </a:solidFill>
            </a:endParaRPr>
          </a:p>
        </p:txBody>
      </p:sp>
      <p:sp>
        <p:nvSpPr>
          <p:cNvPr id="7" name="Tijdelijke aanduiding voor inhoud 6"/>
          <p:cNvSpPr>
            <a:spLocks noGrp="1"/>
          </p:cNvSpPr>
          <p:nvPr>
            <p:ph idx="1"/>
          </p:nvPr>
        </p:nvSpPr>
        <p:spPr>
          <a:xfrm>
            <a:off x="628650" y="2101173"/>
            <a:ext cx="7886700" cy="4075789"/>
          </a:xfrm>
        </p:spPr>
        <p:txBody>
          <a:bodyPr>
            <a:normAutofit fontScale="70000" lnSpcReduction="20000"/>
          </a:bodyPr>
          <a:lstStyle/>
          <a:p>
            <a:pPr marL="0" indent="0">
              <a:lnSpc>
                <a:spcPct val="120000"/>
              </a:lnSpc>
              <a:buClr>
                <a:schemeClr val="accent6"/>
              </a:buClr>
              <a:buNone/>
            </a:pPr>
            <a:r>
              <a:rPr lang="nl-BE" dirty="0" smtClean="0">
                <a:latin typeface="+mj-lt"/>
              </a:rPr>
              <a:t>Belang van spel en </a:t>
            </a:r>
            <a:r>
              <a:rPr lang="nl-BE" dirty="0" smtClean="0">
                <a:latin typeface="+mj-lt"/>
              </a:rPr>
              <a:t>verkenning </a:t>
            </a:r>
            <a:r>
              <a:rPr lang="nl-BE" dirty="0" smtClean="0">
                <a:latin typeface="+mj-lt"/>
              </a:rPr>
              <a:t>bij wetenschapsonderwijs bij jonge kinderen</a:t>
            </a:r>
          </a:p>
          <a:p>
            <a:pPr lvl="1">
              <a:lnSpc>
                <a:spcPct val="120000"/>
              </a:lnSpc>
              <a:buClr>
                <a:schemeClr val="accent6"/>
              </a:buClr>
              <a:buFont typeface="Wingdings" panose="05000000000000000000" pitchFamily="2" charset="2"/>
              <a:buChar char="§"/>
            </a:pPr>
            <a:r>
              <a:rPr lang="nl-BE" dirty="0" smtClean="0">
                <a:latin typeface="+mj-lt"/>
              </a:rPr>
              <a:t>Staat centraal bij de onderzoekende aanpak van wetenschapsonderwijs en bij </a:t>
            </a:r>
            <a:r>
              <a:rPr lang="nl-BE" dirty="0">
                <a:latin typeface="+mj-lt"/>
              </a:rPr>
              <a:t>creatieve benaderingen</a:t>
            </a:r>
          </a:p>
          <a:p>
            <a:pPr lvl="1">
              <a:lnSpc>
                <a:spcPct val="120000"/>
              </a:lnSpc>
              <a:buClr>
                <a:schemeClr val="accent6"/>
              </a:buClr>
              <a:buFont typeface="Wingdings" panose="05000000000000000000" pitchFamily="2" charset="2"/>
              <a:buChar char="§"/>
            </a:pPr>
            <a:r>
              <a:rPr lang="nl-BE" dirty="0">
                <a:latin typeface="+mj-lt"/>
              </a:rPr>
              <a:t>Ondersteunt de ontwikkeling van creatieve vaardigheden en </a:t>
            </a:r>
            <a:r>
              <a:rPr lang="nl-BE" dirty="0" smtClean="0">
                <a:latin typeface="+mj-lt"/>
              </a:rPr>
              <a:t>aanleg</a:t>
            </a:r>
            <a:endParaRPr lang="nl-BE" dirty="0">
              <a:latin typeface="+mj-lt"/>
            </a:endParaRPr>
          </a:p>
          <a:p>
            <a:pPr lvl="1">
              <a:lnSpc>
                <a:spcPct val="120000"/>
              </a:lnSpc>
              <a:buClr>
                <a:schemeClr val="accent6"/>
              </a:buClr>
              <a:buFont typeface="Wingdings" panose="05000000000000000000" pitchFamily="2" charset="2"/>
              <a:buChar char="§"/>
            </a:pPr>
            <a:r>
              <a:rPr lang="nl-BE" dirty="0" smtClean="0">
                <a:latin typeface="+mj-lt"/>
              </a:rPr>
              <a:t>Voedt de </a:t>
            </a:r>
            <a:r>
              <a:rPr lang="nl-BE" dirty="0">
                <a:latin typeface="+mj-lt"/>
              </a:rPr>
              <a:t>motivatie van kinderen</a:t>
            </a:r>
          </a:p>
          <a:p>
            <a:pPr lvl="1">
              <a:lnSpc>
                <a:spcPct val="120000"/>
              </a:lnSpc>
              <a:buClr>
                <a:schemeClr val="accent6"/>
              </a:buClr>
              <a:buFont typeface="Wingdings" panose="05000000000000000000" pitchFamily="2" charset="2"/>
              <a:buChar char="§"/>
            </a:pPr>
            <a:r>
              <a:rPr lang="nl-BE" dirty="0" smtClean="0">
                <a:latin typeface="+mj-lt"/>
              </a:rPr>
              <a:t>Verhoogt de </a:t>
            </a:r>
            <a:r>
              <a:rPr lang="nl-BE" dirty="0">
                <a:latin typeface="+mj-lt"/>
              </a:rPr>
              <a:t>creativiteit van kinderen</a:t>
            </a:r>
          </a:p>
          <a:p>
            <a:pPr lvl="1">
              <a:lnSpc>
                <a:spcPct val="120000"/>
              </a:lnSpc>
              <a:buClr>
                <a:schemeClr val="accent6"/>
              </a:buClr>
              <a:buFont typeface="Wingdings" panose="05000000000000000000" pitchFamily="2" charset="2"/>
              <a:buChar char="§"/>
            </a:pPr>
            <a:r>
              <a:rPr lang="nl-BE" dirty="0">
                <a:latin typeface="+mj-lt"/>
              </a:rPr>
              <a:t>Ontwikkelt onderzoeksvaardigheden zoals </a:t>
            </a:r>
            <a:r>
              <a:rPr lang="nl-BE" dirty="0" smtClean="0">
                <a:latin typeface="+mj-lt"/>
              </a:rPr>
              <a:t>observeren</a:t>
            </a:r>
            <a:r>
              <a:rPr lang="nl-BE" dirty="0">
                <a:latin typeface="+mj-lt"/>
              </a:rPr>
              <a:t>, </a:t>
            </a:r>
            <a:r>
              <a:rPr lang="nl-BE" dirty="0" smtClean="0">
                <a:latin typeface="+mj-lt"/>
              </a:rPr>
              <a:t>opwekken </a:t>
            </a:r>
            <a:r>
              <a:rPr lang="nl-BE" dirty="0">
                <a:latin typeface="+mj-lt"/>
              </a:rPr>
              <a:t>van vragen, classificeren, </a:t>
            </a:r>
            <a:r>
              <a:rPr lang="nl-BE" dirty="0" smtClean="0">
                <a:latin typeface="+mj-lt"/>
              </a:rPr>
              <a:t>hypotheses formuleren, </a:t>
            </a:r>
            <a:r>
              <a:rPr lang="nl-BE" dirty="0">
                <a:latin typeface="+mj-lt"/>
              </a:rPr>
              <a:t>communiceren, denken, </a:t>
            </a:r>
            <a:r>
              <a:rPr lang="nl-BE" dirty="0" smtClean="0">
                <a:latin typeface="+mj-lt"/>
              </a:rPr>
              <a:t>redeneren</a:t>
            </a:r>
            <a:endParaRPr lang="nl-BE" dirty="0" smtClean="0"/>
          </a:p>
          <a:p>
            <a:pPr>
              <a:buFont typeface="Wingdings" panose="05000000000000000000" pitchFamily="2" charset="2"/>
              <a:buChar char="§"/>
            </a:pPr>
            <a:endParaRPr lang="nl-BE" dirty="0"/>
          </a:p>
        </p:txBody>
      </p:sp>
    </p:spTree>
    <p:extLst>
      <p:ext uri="{BB962C8B-B14F-4D97-AF65-F5344CB8AC3E}">
        <p14:creationId xmlns:p14="http://schemas.microsoft.com/office/powerpoint/2010/main" val="9148781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188640"/>
            <a:ext cx="5915000" cy="1282154"/>
          </a:xfrm>
        </p:spPr>
        <p:txBody>
          <a:bodyPr>
            <a:noAutofit/>
          </a:bodyPr>
          <a:lstStyle/>
          <a:p>
            <a:r>
              <a:rPr lang="nl-BE" sz="2800" b="1" smtClean="0">
                <a:solidFill>
                  <a:srgbClr val="00B050"/>
                </a:solidFill>
              </a:rPr>
              <a:t>Verbanden tussen onderzoekend leren in wetenschapsonderwijs en een creatieve aanpak</a:t>
            </a:r>
            <a:endParaRPr lang="nl-BE" sz="1600"/>
          </a:p>
        </p:txBody>
      </p:sp>
      <p:sp>
        <p:nvSpPr>
          <p:cNvPr id="3" name="Text Placeholder 2"/>
          <p:cNvSpPr>
            <a:spLocks noGrp="1"/>
          </p:cNvSpPr>
          <p:nvPr>
            <p:ph type="body" idx="1"/>
          </p:nvPr>
        </p:nvSpPr>
        <p:spPr>
          <a:xfrm>
            <a:off x="179512" y="1412776"/>
            <a:ext cx="4968552" cy="936104"/>
          </a:xfrm>
        </p:spPr>
        <p:txBody>
          <a:bodyPr>
            <a:noAutofit/>
          </a:bodyPr>
          <a:lstStyle/>
          <a:p>
            <a:r>
              <a:rPr lang="nl-BE" sz="2000" b="0" smtClean="0">
                <a:latin typeface="+mj-lt"/>
              </a:rPr>
              <a:t>Onderzoekend leren in wetenschaps-onderwijs  (Inquiry-based Science Education)</a:t>
            </a:r>
            <a:endParaRPr lang="nl-BE" sz="2000" b="0">
              <a:latin typeface="+mj-lt"/>
            </a:endParaRPr>
          </a:p>
        </p:txBody>
      </p:sp>
      <p:sp>
        <p:nvSpPr>
          <p:cNvPr id="4" name="Content Placeholder 3"/>
          <p:cNvSpPr>
            <a:spLocks noGrp="1"/>
          </p:cNvSpPr>
          <p:nvPr>
            <p:ph sz="half" idx="2"/>
          </p:nvPr>
        </p:nvSpPr>
        <p:spPr>
          <a:xfrm>
            <a:off x="457200" y="2420887"/>
            <a:ext cx="4040188" cy="2808313"/>
          </a:xfrm>
        </p:spPr>
        <p:txBody>
          <a:bodyPr>
            <a:normAutofit/>
          </a:bodyPr>
          <a:lstStyle/>
          <a:p>
            <a:r>
              <a:rPr lang="nl-BE" sz="1800" smtClean="0">
                <a:latin typeface="+mj-lt"/>
              </a:rPr>
              <a:t>In vraag stellen</a:t>
            </a:r>
          </a:p>
          <a:p>
            <a:r>
              <a:rPr lang="nl-BE" sz="1800" smtClean="0">
                <a:latin typeface="+mj-lt"/>
              </a:rPr>
              <a:t>Ontwerpen en plannen van onderzoek</a:t>
            </a:r>
          </a:p>
          <a:p>
            <a:r>
              <a:rPr lang="nl-BE" sz="1800" smtClean="0">
                <a:latin typeface="+mj-lt"/>
              </a:rPr>
              <a:t>Bewijs verzamelen</a:t>
            </a:r>
          </a:p>
          <a:p>
            <a:r>
              <a:rPr lang="nl-BE" sz="1800" smtClean="0">
                <a:latin typeface="+mj-lt"/>
              </a:rPr>
              <a:t>Verbanden leggen</a:t>
            </a:r>
          </a:p>
          <a:p>
            <a:r>
              <a:rPr lang="nl-BE" sz="1800" smtClean="0">
                <a:latin typeface="+mj-lt"/>
              </a:rPr>
              <a:t>Bewijs verklaren</a:t>
            </a:r>
          </a:p>
          <a:p>
            <a:r>
              <a:rPr lang="nl-BE" sz="1800" smtClean="0">
                <a:latin typeface="+mj-lt"/>
              </a:rPr>
              <a:t>Communiceren van verklaringen</a:t>
            </a:r>
          </a:p>
          <a:p>
            <a:pPr>
              <a:buNone/>
            </a:pPr>
            <a:r>
              <a:rPr lang="nl-BE" sz="1800" smtClean="0">
                <a:latin typeface="+mj-lt"/>
              </a:rPr>
              <a:t>(bv. Minner et al 2010)</a:t>
            </a:r>
          </a:p>
          <a:p>
            <a:pPr marL="0" indent="0">
              <a:buNone/>
            </a:pPr>
            <a:endParaRPr lang="nl-BE" sz="1800"/>
          </a:p>
        </p:txBody>
      </p:sp>
      <p:sp>
        <p:nvSpPr>
          <p:cNvPr id="5" name="Text Placeholder 4"/>
          <p:cNvSpPr>
            <a:spLocks noGrp="1"/>
          </p:cNvSpPr>
          <p:nvPr>
            <p:ph type="body" sz="quarter" idx="3"/>
          </p:nvPr>
        </p:nvSpPr>
        <p:spPr>
          <a:xfrm>
            <a:off x="5138737" y="1412776"/>
            <a:ext cx="4041775" cy="639762"/>
          </a:xfrm>
        </p:spPr>
        <p:txBody>
          <a:bodyPr>
            <a:normAutofit/>
          </a:bodyPr>
          <a:lstStyle/>
          <a:p>
            <a:r>
              <a:rPr lang="nl-BE" sz="2000" b="0" dirty="0" smtClean="0">
                <a:latin typeface="+mj-lt"/>
              </a:rPr>
              <a:t>Creatieve aanleg</a:t>
            </a:r>
            <a:endParaRPr lang="nl-BE" sz="2000" b="0" dirty="0">
              <a:latin typeface="+mj-lt"/>
            </a:endParaRPr>
          </a:p>
        </p:txBody>
      </p:sp>
      <p:sp>
        <p:nvSpPr>
          <p:cNvPr id="6" name="Content Placeholder 5"/>
          <p:cNvSpPr>
            <a:spLocks noGrp="1"/>
          </p:cNvSpPr>
          <p:nvPr>
            <p:ph sz="quarter" idx="4"/>
          </p:nvPr>
        </p:nvSpPr>
        <p:spPr>
          <a:xfrm>
            <a:off x="5138737" y="2195357"/>
            <a:ext cx="4041775" cy="3951288"/>
          </a:xfrm>
        </p:spPr>
        <p:txBody>
          <a:bodyPr>
            <a:normAutofit/>
          </a:bodyPr>
          <a:lstStyle/>
          <a:p>
            <a:r>
              <a:rPr lang="nl-BE" sz="1800" dirty="0" smtClean="0">
                <a:latin typeface="+mj-lt"/>
              </a:rPr>
              <a:t>Zin voor initiatief</a:t>
            </a:r>
          </a:p>
          <a:p>
            <a:r>
              <a:rPr lang="nl-BE" sz="1800" dirty="0" smtClean="0">
                <a:latin typeface="+mj-lt"/>
              </a:rPr>
              <a:t>Motivatie</a:t>
            </a:r>
          </a:p>
          <a:p>
            <a:r>
              <a:rPr lang="nl-BE" sz="1800" dirty="0" smtClean="0">
                <a:latin typeface="+mj-lt"/>
              </a:rPr>
              <a:t>Vermogen om iets nieuws te bedenken</a:t>
            </a:r>
          </a:p>
          <a:p>
            <a:r>
              <a:rPr lang="nl-BE" sz="1800" dirty="0" smtClean="0">
                <a:latin typeface="+mj-lt"/>
              </a:rPr>
              <a:t>Verbanden leggen</a:t>
            </a:r>
          </a:p>
          <a:p>
            <a:r>
              <a:rPr lang="nl-BE" sz="1800" dirty="0" smtClean="0">
                <a:latin typeface="+mj-lt"/>
              </a:rPr>
              <a:t>Verbeelding</a:t>
            </a:r>
          </a:p>
          <a:p>
            <a:r>
              <a:rPr lang="nl-BE" sz="1800" dirty="0" smtClean="0">
                <a:latin typeface="+mj-lt"/>
              </a:rPr>
              <a:t>Nieuwsgierigheid</a:t>
            </a:r>
          </a:p>
          <a:p>
            <a:r>
              <a:rPr lang="nl-BE" sz="1800" dirty="0" smtClean="0">
                <a:latin typeface="+mj-lt"/>
              </a:rPr>
              <a:t>Samenwerkingsvaardigheden</a:t>
            </a:r>
          </a:p>
          <a:p>
            <a:r>
              <a:rPr lang="nl-BE" sz="1800" dirty="0" smtClean="0">
                <a:latin typeface="+mj-lt"/>
              </a:rPr>
              <a:t>Denkvaardigheden</a:t>
            </a:r>
          </a:p>
          <a:p>
            <a:pPr>
              <a:buNone/>
            </a:pPr>
            <a:r>
              <a:rPr lang="nl-BE" sz="1800" dirty="0" smtClean="0">
                <a:latin typeface="+mj-lt"/>
              </a:rPr>
              <a:t>(bv. Chappell et al 2008)</a:t>
            </a:r>
          </a:p>
          <a:p>
            <a:endParaRPr lang="nl-BE" sz="1800" dirty="0"/>
          </a:p>
        </p:txBody>
      </p:sp>
      <p:sp>
        <p:nvSpPr>
          <p:cNvPr id="8" name="Oval Callout 7"/>
          <p:cNvSpPr/>
          <p:nvPr/>
        </p:nvSpPr>
        <p:spPr>
          <a:xfrm>
            <a:off x="251520" y="5229200"/>
            <a:ext cx="3074640" cy="936104"/>
          </a:xfrm>
          <a:prstGeom prst="wedgeEllipseCallout">
            <a:avLst>
              <a:gd name="adj1" fmla="val 80771"/>
              <a:gd name="adj2" fmla="val -78116"/>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nl-BE" smtClean="0">
                <a:latin typeface="+mj-lt"/>
              </a:rPr>
              <a:t>Uit Creative Little Scientists, 2012</a:t>
            </a:r>
            <a:endParaRPr lang="nl-BE">
              <a:latin typeface="+mj-lt"/>
            </a:endParaRPr>
          </a:p>
        </p:txBody>
      </p:sp>
    </p:spTree>
    <p:extLst>
      <p:ext uri="{BB962C8B-B14F-4D97-AF65-F5344CB8AC3E}">
        <p14:creationId xmlns:p14="http://schemas.microsoft.com/office/powerpoint/2010/main" val="3498764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BE" sz="3200" b="1" dirty="0" smtClean="0">
                <a:solidFill>
                  <a:srgbClr val="00B050"/>
                </a:solidFill>
              </a:rPr>
              <a:t>Creativiteit bij wetenschaps- en wiskundeonderwijs bij jonge kinderen</a:t>
            </a:r>
            <a:endParaRPr lang="nl-BE" sz="3200" b="1" dirty="0">
              <a:solidFill>
                <a:srgbClr val="00B050"/>
              </a:solidFill>
            </a:endParaRPr>
          </a:p>
        </p:txBody>
      </p:sp>
      <p:pic>
        <p:nvPicPr>
          <p:cNvPr id="5" name="Afbeelding 4"/>
          <p:cNvPicPr>
            <a:picLocks noChangeAspect="1"/>
          </p:cNvPicPr>
          <p:nvPr/>
        </p:nvPicPr>
        <p:blipFill rotWithShape="1">
          <a:blip r:embed="rId3"/>
          <a:srcRect l="9067" t="12994" r="7216" b="6743"/>
          <a:stretch/>
        </p:blipFill>
        <p:spPr>
          <a:xfrm>
            <a:off x="755576" y="1772816"/>
            <a:ext cx="7881727" cy="4248472"/>
          </a:xfrm>
          <a:prstGeom prst="rect">
            <a:avLst/>
          </a:prstGeom>
        </p:spPr>
      </p:pic>
      <p:sp>
        <p:nvSpPr>
          <p:cNvPr id="6" name="TextBox 3"/>
          <p:cNvSpPr txBox="1"/>
          <p:nvPr/>
        </p:nvSpPr>
        <p:spPr>
          <a:xfrm>
            <a:off x="755576" y="5661248"/>
            <a:ext cx="7881727" cy="369332"/>
          </a:xfrm>
          <a:prstGeom prst="rect">
            <a:avLst/>
          </a:prstGeom>
          <a:noFill/>
        </p:spPr>
        <p:txBody>
          <a:bodyPr wrap="square" rtlCol="0">
            <a:spAutoFit/>
          </a:bodyPr>
          <a:lstStyle/>
          <a:p>
            <a:pPr algn="ctr"/>
            <a:r>
              <a:rPr lang="nl-BE"/>
              <a:t>Creative Little </a:t>
            </a:r>
            <a:r>
              <a:rPr lang="nl-BE" smtClean="0"/>
              <a:t>Scientists</a:t>
            </a:r>
            <a:r>
              <a:rPr lang="nl-BE"/>
              <a:t> </a:t>
            </a:r>
            <a:r>
              <a:rPr lang="nl-BE" smtClean="0"/>
              <a:t>(2014)</a:t>
            </a:r>
            <a:endParaRPr lang="nl-BE"/>
          </a:p>
        </p:txBody>
      </p:sp>
    </p:spTree>
    <p:extLst>
      <p:ext uri="{BB962C8B-B14F-4D97-AF65-F5344CB8AC3E}">
        <p14:creationId xmlns:p14="http://schemas.microsoft.com/office/powerpoint/2010/main" val="2905110045"/>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5652</TotalTime>
  <Words>1957</Words>
  <Application>Microsoft Macintosh PowerPoint</Application>
  <PresentationFormat>Diavoorstelling (4:3)</PresentationFormat>
  <Paragraphs>220</Paragraphs>
  <Slides>24</Slides>
  <Notes>20</Notes>
  <HiddenSlides>0</HiddenSlides>
  <MMClips>0</MMClips>
  <ScaleCrop>false</ScaleCrop>
  <HeadingPairs>
    <vt:vector size="6" baseType="variant">
      <vt:variant>
        <vt:lpstr>Thema</vt:lpstr>
      </vt:variant>
      <vt:variant>
        <vt:i4>3</vt:i4>
      </vt:variant>
      <vt:variant>
        <vt:lpstr>Ingesloten OLE-bronprogramma's</vt:lpstr>
      </vt:variant>
      <vt:variant>
        <vt:i4>1</vt:i4>
      </vt:variant>
      <vt:variant>
        <vt:lpstr>Diatitels</vt:lpstr>
      </vt:variant>
      <vt:variant>
        <vt:i4>24</vt:i4>
      </vt:variant>
    </vt:vector>
  </HeadingPairs>
  <TitlesOfParts>
    <vt:vector size="28" baseType="lpstr">
      <vt:lpstr>1_Custom Design</vt:lpstr>
      <vt:lpstr>Theme1</vt:lpstr>
      <vt:lpstr>1_Theme1</vt:lpstr>
      <vt:lpstr>Acrobat Document</vt:lpstr>
      <vt:lpstr>PowerPoint-presentatie</vt:lpstr>
      <vt:lpstr>Inleiding tot het CEYS project (te gebruiken afhankelijk van de context)</vt:lpstr>
      <vt:lpstr>Doelen van de module</vt:lpstr>
      <vt:lpstr>Inhoud van de module</vt:lpstr>
      <vt:lpstr>Verband met de inhoudelijke ontwerpprincipes en –resultaten 1</vt:lpstr>
      <vt:lpstr>Verband met de inhoudelijke ontwerpprincipes en –resultaten 2 </vt:lpstr>
      <vt:lpstr>Inleiding tot de rol van spel en verkenning bij onderzoek en creativiteit</vt:lpstr>
      <vt:lpstr>Verbanden tussen onderzoekend leren in wetenschapsonderwijs en een creatieve aanpak</vt:lpstr>
      <vt:lpstr>Creativiteit bij wetenschaps- en wiskundeonderwijs bij jonge kinderen</vt:lpstr>
      <vt:lpstr>PowerPoint-presentatie</vt:lpstr>
      <vt:lpstr>PowerPoint-presentatie</vt:lpstr>
      <vt:lpstr>PowerPoint-presentatie</vt:lpstr>
      <vt:lpstr>PowerPoint-presentatie</vt:lpstr>
      <vt:lpstr>Kansen voor het leren van wetenschap</vt:lpstr>
      <vt:lpstr>Synergiën tussen onderzoekend leren in wetenschapsonderwijs en een creatieve aanpak Uit het conceptueel kader overgenomen binnen het CEYS-project (Creative Little Scientists, 2012)</vt:lpstr>
      <vt:lpstr>Rol van de leerkracht</vt:lpstr>
      <vt:lpstr>Take Home Messages</vt:lpstr>
      <vt:lpstr>Discussie en reflectie op voorbeelden uit de klaspraktijk</vt:lpstr>
      <vt:lpstr>Discussie en reflectie op voorbeelden uit de klaspraktijk</vt:lpstr>
      <vt:lpstr>Toepassen van de inzichten op de eigen klaspraktijk</vt:lpstr>
      <vt:lpstr>PowerPoint-presentatie</vt:lpstr>
      <vt:lpstr>Meer informatie</vt:lpstr>
      <vt:lpstr>Bedankt!</vt:lpstr>
      <vt:lpstr>Met dank aan  Creativity in Early Years Science EDUCATION (2014-2017)  www.ceys-project.eu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Fani</dc:creator>
  <cp:lastModifiedBy>Bea Merckx</cp:lastModifiedBy>
  <cp:revision>177</cp:revision>
  <cp:lastPrinted>2017-07-08T10:46:14Z</cp:lastPrinted>
  <dcterms:created xsi:type="dcterms:W3CDTF">2014-03-19T22:20:04Z</dcterms:created>
  <dcterms:modified xsi:type="dcterms:W3CDTF">2017-10-30T09:31:24Z</dcterms:modified>
</cp:coreProperties>
</file>