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2.bin" ContentType="application/vnd.openxmlformats-officedocument.oleObject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5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8"/>
  </p:notesMasterIdLst>
  <p:sldIdLst>
    <p:sldId id="256" r:id="rId3"/>
    <p:sldId id="401" r:id="rId4"/>
    <p:sldId id="402" r:id="rId5"/>
    <p:sldId id="403" r:id="rId6"/>
    <p:sldId id="356" r:id="rId7"/>
    <p:sldId id="317" r:id="rId8"/>
    <p:sldId id="393" r:id="rId9"/>
    <p:sldId id="395" r:id="rId10"/>
    <p:sldId id="396" r:id="rId11"/>
    <p:sldId id="275" r:id="rId12"/>
    <p:sldId id="355" r:id="rId13"/>
    <p:sldId id="383" r:id="rId14"/>
    <p:sldId id="381" r:id="rId15"/>
    <p:sldId id="380" r:id="rId16"/>
    <p:sldId id="384" r:id="rId17"/>
    <p:sldId id="399" r:id="rId18"/>
    <p:sldId id="389" r:id="rId19"/>
    <p:sldId id="390" r:id="rId20"/>
    <p:sldId id="385" r:id="rId21"/>
    <p:sldId id="386" r:id="rId22"/>
    <p:sldId id="391" r:id="rId23"/>
    <p:sldId id="406" r:id="rId24"/>
    <p:sldId id="404" r:id="rId25"/>
    <p:sldId id="405" r:id="rId26"/>
    <p:sldId id="407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75318"/>
    <a:srgbClr val="8545D7"/>
    <a:srgbClr val="D7389F"/>
    <a:srgbClr val="0BAA25"/>
    <a:srgbClr val="36D6D7"/>
    <a:srgbClr val="CC8A8A"/>
    <a:srgbClr val="CED227"/>
    <a:srgbClr val="B02398"/>
    <a:srgbClr val="2C9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0" autoAdjust="0"/>
    <p:restoredTop sz="92308" autoAdjust="0"/>
  </p:normalViewPr>
  <p:slideViewPr>
    <p:cSldViewPr>
      <p:cViewPr>
        <p:scale>
          <a:sx n="68" d="100"/>
          <a:sy n="68" d="100"/>
        </p:scale>
        <p:origin x="-169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CBF3B-8C9C-4120-AF75-41456EDBC480}" type="datetimeFigureOut">
              <a:rPr lang="el-GR" smtClean="0"/>
              <a:t>20/11/17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3DEEC-7370-4137-945A-0A59644D8BB5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5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41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to to explore nature of group work – opportunities for collaboration and dialogue and their role in fostering inquiry and creativity.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200" b="0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Work in groups of 4 </a:t>
            </a:r>
            <a:r>
              <a:rPr lang="en-US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– 1/2 examples for each group</a:t>
            </a:r>
          </a:p>
          <a:p>
            <a:pPr marL="0" lvl="0" indent="0">
              <a:buNone/>
            </a:pPr>
            <a:r>
              <a:rPr lang="en-US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Start in pairs with different examples, then swap</a:t>
            </a:r>
            <a:endParaRPr lang="nl-BE" sz="1200" b="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BE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1. Read through first to gain an overview of the learning journey.</a:t>
            </a:r>
          </a:p>
          <a:p>
            <a:pPr marL="0" indent="0">
              <a:buNone/>
            </a:pPr>
            <a:r>
              <a:rPr lang="nl-BE" sz="12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2. Then consider the following questions: </a:t>
            </a:r>
            <a:endParaRPr lang="en-US" sz="1200" b="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000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record? List ideas on </a:t>
            </a:r>
            <a:r>
              <a:rPr lang="en-US" baseline="0" smtClean="0"/>
              <a:t>flip chart.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Back to the aims?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455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7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1" y="4400550"/>
            <a:ext cx="5486400" cy="4089444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309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 key challenge for the Creative Little Scientists project was to define what we mean by creativity in science and mathematics. We often use the term ‘creativity’ in rather general terms – and it appears also in policy documents – but what exactly does that mean.</a:t>
            </a:r>
          </a:p>
          <a:p>
            <a:endParaRPr lang="en-GB" dirty="0" smtClean="0"/>
          </a:p>
          <a:p>
            <a:r>
              <a:rPr lang="en-GB" dirty="0" smtClean="0"/>
              <a:t>Drawing on a wide range of sources and discussions with stakeholders from the early years and science education communities we developed the following definitions </a:t>
            </a:r>
            <a:r>
              <a:rPr lang="en-GB" smtClean="0"/>
              <a:t>that are a central </a:t>
            </a:r>
            <a:r>
              <a:rPr lang="en-GB" dirty="0" smtClean="0"/>
              <a:t>feature of the project.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FBFCC-55E6-EC45-A409-A1EF2D2368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8044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4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08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0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02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39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2.vml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Cambria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reative-little-scientists.e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4" Type="http://schemas.openxmlformats.org/officeDocument/2006/relationships/hyperlink" Target="http://www.ceys-project.e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ys-project.eu/" TargetMode="External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creativecommons.org/licenses/by-nc-nd/4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611188" y="1844825"/>
            <a:ext cx="8104187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BE" sz="4400" kern="0" smtClean="0">
                <a:solidFill>
                  <a:srgbClr val="FF0000"/>
                </a:solidFill>
                <a:effectLst/>
              </a:rPr>
              <a:t>Module 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BE" sz="3800" kern="0" smtClean="0">
                <a:solidFill>
                  <a:srgbClr val="FF0000"/>
                </a:solidFill>
                <a:effectLst/>
              </a:rPr>
              <a:t> </a:t>
            </a:r>
            <a:r>
              <a:rPr lang="nl-BE" sz="4000" kern="0" smtClean="0">
                <a:solidFill>
                  <a:srgbClr val="FF0000"/>
                </a:solidFill>
                <a:effectLst/>
              </a:rPr>
              <a:t>Samenwerking en groepswerk</a:t>
            </a:r>
          </a:p>
          <a:p>
            <a:pPr lvl="0" eaLnBrk="1" hangingPunct="1">
              <a:spcAft>
                <a:spcPts val="1200"/>
              </a:spcAft>
              <a:defRPr/>
            </a:pPr>
            <a:r>
              <a:rPr kumimoji="0" lang="nl-BE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lang="nl-B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27" y="3645024"/>
            <a:ext cx="28063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91880" y="620688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nl-BE" sz="4000" kern="0" smtClean="0">
                <a:solidFill>
                  <a:srgbClr val="00B050"/>
                </a:solidFill>
                <a:effectLst/>
              </a:rPr>
              <a:t>Module overzicht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628800"/>
            <a:ext cx="8219256" cy="468052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Inleiding, doelstellingen en het belang van deze module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Opdracht m.b.t. </a:t>
            </a:r>
            <a:r>
              <a:rPr lang="nl-BE" sz="3100" dirty="0">
                <a:latin typeface="+mj-lt"/>
              </a:rPr>
              <a:t>p</a:t>
            </a:r>
            <a:r>
              <a:rPr lang="nl-BE" sz="3100" dirty="0" smtClean="0">
                <a:latin typeface="+mj-lt"/>
              </a:rPr>
              <a:t>robleemoplossing - Kansen voor samenwerking en dialoog - hun rol in het bevorderen van creativiteit en onderzoek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Het delen van ervaringen van groepswerk - effectieve aanpakken en  uitdagingen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Analyse van voorbeelden uit de klaspraktijk – gebruik van groepswerk, rol van de leerkracht bij het ondersteunen van samenwerking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Gevolgen voor de planning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nl-BE" sz="3100" dirty="0" smtClean="0">
                <a:latin typeface="+mj-lt"/>
              </a:rPr>
              <a:t>Reflectie op wat je uit deze module meeneemt.</a:t>
            </a:r>
          </a:p>
          <a:p>
            <a:pPr marL="514350" indent="-514350">
              <a:buAutoNum type="arabicPeriod"/>
            </a:pP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25581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smtClean="0">
                <a:solidFill>
                  <a:srgbClr val="00B050"/>
                </a:solidFill>
              </a:rPr>
              <a:t>Opdracht</a:t>
            </a:r>
            <a:endParaRPr lang="nl-BE" sz="4000" b="1">
              <a:solidFill>
                <a:srgbClr val="00B050"/>
              </a:solidFill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1412776"/>
            <a:ext cx="4752528" cy="1224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sz="2400" dirty="0" smtClean="0">
                <a:latin typeface="+mj-lt"/>
              </a:rPr>
              <a:t>Bouw met spaghetti en marshmallows de hoogste en sterkste structuur dat een ei kan dragen!</a:t>
            </a:r>
            <a:endParaRPr lang="nl-B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708920"/>
            <a:ext cx="4794212" cy="2942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772816"/>
            <a:ext cx="3024336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2000" dirty="0" smtClean="0">
                <a:latin typeface="+mj-lt"/>
              </a:rPr>
              <a:t>Werk in groepjes van 4/6</a:t>
            </a:r>
          </a:p>
          <a:p>
            <a:r>
              <a:rPr lang="nl-BE" sz="2000" dirty="0" smtClean="0">
                <a:solidFill>
                  <a:srgbClr val="FF0000"/>
                </a:solidFill>
                <a:latin typeface="+mj-lt"/>
              </a:rPr>
              <a:t>20 min.</a:t>
            </a:r>
          </a:p>
          <a:p>
            <a:endParaRPr lang="nl-BE" sz="2000" dirty="0" smtClean="0">
              <a:latin typeface="+mj-lt"/>
            </a:endParaRPr>
          </a:p>
          <a:p>
            <a:r>
              <a:rPr lang="nl-BE" sz="2000" dirty="0" smtClean="0">
                <a:latin typeface="+mj-lt"/>
              </a:rPr>
              <a:t>Verdeel in 2 groepjes van 2/3</a:t>
            </a:r>
          </a:p>
          <a:p>
            <a:endParaRPr lang="nl-BE" sz="2000" dirty="0" smtClean="0">
              <a:latin typeface="+mj-lt"/>
            </a:endParaRPr>
          </a:p>
          <a:p>
            <a:r>
              <a:rPr lang="nl-BE" sz="2000" b="1" dirty="0" smtClean="0">
                <a:latin typeface="+mj-lt"/>
              </a:rPr>
              <a:t>Probleemoplossers </a:t>
            </a:r>
            <a:r>
              <a:rPr lang="nl-BE" sz="2000" dirty="0" smtClean="0">
                <a:latin typeface="+mj-lt"/>
              </a:rPr>
              <a:t>doen de opdracht</a:t>
            </a:r>
          </a:p>
          <a:p>
            <a:endParaRPr lang="nl-BE" sz="2000" dirty="0" smtClean="0">
              <a:latin typeface="+mj-lt"/>
            </a:endParaRPr>
          </a:p>
          <a:p>
            <a:r>
              <a:rPr lang="nl-BE" sz="2000" b="1" dirty="0" smtClean="0">
                <a:latin typeface="+mj-lt"/>
              </a:rPr>
              <a:t>Waarnemers</a:t>
            </a:r>
            <a:r>
              <a:rPr lang="nl-BE" sz="2000" dirty="0" smtClean="0">
                <a:latin typeface="+mj-lt"/>
              </a:rPr>
              <a:t> noteren de besprekingen en acties van de probleemoplossers</a:t>
            </a:r>
          </a:p>
        </p:txBody>
      </p:sp>
    </p:spTree>
    <p:extLst>
      <p:ext uri="{BB962C8B-B14F-4D97-AF65-F5344CB8AC3E}">
        <p14:creationId xmlns:p14="http://schemas.microsoft.com/office/powerpoint/2010/main" val="8900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04664"/>
            <a:ext cx="6059015" cy="8835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smtClean="0">
                <a:solidFill>
                  <a:srgbClr val="00B050"/>
                </a:solidFill>
                <a:ea typeface="Arial" charset="0"/>
                <a:cs typeface="Arial" charset="0"/>
              </a:rPr>
              <a:t>Tijd voor analyse</a:t>
            </a:r>
            <a:r>
              <a:rPr lang="nl-BE" sz="3600" b="1" smtClean="0">
                <a:solidFill>
                  <a:srgbClr val="00B050"/>
                </a:solidFill>
                <a:ea typeface="Arial" charset="0"/>
                <a:cs typeface="Arial" charset="0"/>
              </a:rPr>
              <a:t/>
            </a:r>
            <a:br>
              <a:rPr lang="nl-BE" sz="3600" b="1" smtClean="0">
                <a:solidFill>
                  <a:srgbClr val="00B050"/>
                </a:solidFill>
                <a:ea typeface="Arial" charset="0"/>
                <a:cs typeface="Arial" charset="0"/>
              </a:rPr>
            </a:br>
            <a:r>
              <a:rPr lang="nl-BE" sz="2800" b="1" smtClean="0">
                <a:solidFill>
                  <a:srgbClr val="00B050"/>
                </a:solidFill>
                <a:ea typeface="Arial" charset="0"/>
                <a:cs typeface="Arial" charset="0"/>
              </a:rPr>
              <a:t>Ervaringen en waarnemingen delen</a:t>
            </a:r>
            <a:endParaRPr lang="nl-BE" sz="280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9684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90434"/>
              </p:ext>
            </p:extLst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843808" y="2060848"/>
            <a:ext cx="590465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Waar zijn de elementen van onderzoek en creativiteit in de activiteit?</a:t>
            </a:r>
          </a:p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Op welke manieren werkten de probleemoplossers samen?</a:t>
            </a:r>
          </a:p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Waar hebben ze over gesproken?</a:t>
            </a:r>
            <a:r>
              <a:rPr lang="nl-BE" sz="2400" smtClean="0">
                <a:solidFill>
                  <a:srgbClr val="FF0000"/>
                </a:solidFill>
              </a:rPr>
              <a:t>                                 		    </a:t>
            </a:r>
            <a:r>
              <a:rPr lang="nl-BE" sz="2000" smtClean="0">
                <a:solidFill>
                  <a:srgbClr val="FF0000"/>
                </a:solidFill>
                <a:latin typeface="+mj-lt"/>
              </a:rPr>
              <a:t>10min. </a:t>
            </a:r>
            <a:r>
              <a:rPr lang="nl-BE" sz="2400" smtClean="0">
                <a:solidFill>
                  <a:srgbClr val="FF0000"/>
                </a:solidFill>
              </a:rPr>
              <a:t>                       </a:t>
            </a:r>
          </a:p>
          <a:p>
            <a:endParaRPr lang="nl-BE" sz="2400" smtClean="0">
              <a:solidFill>
                <a:srgbClr val="FF0000"/>
              </a:solidFill>
            </a:endParaRPr>
          </a:p>
          <a:p>
            <a:endParaRPr lang="nl-BE" sz="1000" smtClean="0">
              <a:solidFill>
                <a:srgbClr val="FF0000"/>
              </a:solidFill>
            </a:endParaRPr>
          </a:p>
          <a:p>
            <a:endParaRPr lang="nl-BE" sz="1000" smtClean="0">
              <a:solidFill>
                <a:srgbClr val="FF0000"/>
              </a:solidFill>
              <a:latin typeface="+mj-lt"/>
            </a:endParaRPr>
          </a:p>
          <a:p>
            <a:r>
              <a:rPr lang="nl-BE" sz="2000" b="1" smtClean="0">
                <a:solidFill>
                  <a:srgbClr val="FF0000"/>
                </a:solidFill>
                <a:latin typeface="+mj-lt"/>
              </a:rPr>
              <a:t>Op welke manieren ondersteunden dialoog en samenwerking het onderzoek en de creativiteit?</a:t>
            </a:r>
            <a:endParaRPr lang="nl-BE" sz="2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11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b="1" smtClean="0">
                <a:solidFill>
                  <a:srgbClr val="00B050"/>
                </a:solidFill>
                <a:cs typeface="Arial"/>
              </a:rPr>
              <a:t>Samenwerking</a:t>
            </a:r>
            <a:endParaRPr lang="nl-BE" sz="4000" b="1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320481"/>
          </a:xfrm>
        </p:spPr>
        <p:txBody>
          <a:bodyPr>
            <a:normAutofit fontScale="92500" lnSpcReduction="10000"/>
          </a:bodyPr>
          <a:lstStyle/>
          <a:p>
            <a:endParaRPr lang="nl-BE" sz="2400" dirty="0" smtClean="0"/>
          </a:p>
          <a:p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Samenwerken</a:t>
            </a:r>
            <a:r>
              <a:rPr lang="nl-BE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nl-BE" sz="2400" dirty="0" smtClean="0">
                <a:latin typeface="+mj-lt"/>
              </a:rPr>
              <a:t>gaat verder dan wat we dikwijls in klaslokalen zien, waarbij kinderen in groepjes maar toch individueel aan elkaar gerelateerde taken werken (samenwerkingsverband).</a:t>
            </a:r>
          </a:p>
          <a:p>
            <a:endParaRPr lang="nl-BE" sz="2400" dirty="0" smtClean="0">
              <a:latin typeface="+mj-lt"/>
            </a:endParaRPr>
          </a:p>
          <a:p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Samenwerking</a:t>
            </a:r>
            <a:r>
              <a:rPr lang="nl-BE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nl-BE" sz="2400" dirty="0" smtClean="0">
                <a:latin typeface="+mj-lt"/>
              </a:rPr>
              <a:t>houdt in: 'deelnemen aan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gezamenlijke activiteiten </a:t>
            </a:r>
            <a:r>
              <a:rPr lang="nl-BE" sz="2400" dirty="0" smtClean="0">
                <a:latin typeface="+mj-lt"/>
              </a:rPr>
              <a:t>die elkaar aanvullen, werken aan een gemeenschappelijk doel en het ontwikkelen van gedeeld begrip' (McGregor 2012: 78)</a:t>
            </a:r>
          </a:p>
          <a:p>
            <a:endParaRPr lang="nl-BE" sz="2400" dirty="0" smtClean="0">
              <a:latin typeface="+mj-lt"/>
            </a:endParaRPr>
          </a:p>
          <a:p>
            <a:r>
              <a:rPr lang="nl-BE" sz="2400" dirty="0" smtClean="0">
                <a:latin typeface="+mj-lt"/>
              </a:rPr>
              <a:t>Een belangrijk inzicht hierbij is dat de samenwerking van de groep meer kan bereiken dan bereikt zou kunnen worden als ze individueel zouden werken.</a:t>
            </a:r>
          </a:p>
          <a:p>
            <a:endParaRPr lang="nl-BE" sz="1100" dirty="0" smtClean="0">
              <a:latin typeface="+mj-lt"/>
            </a:endParaRPr>
          </a:p>
          <a:p>
            <a:endParaRPr lang="nl-BE" sz="1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1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smtClean="0">
                <a:solidFill>
                  <a:srgbClr val="00B050"/>
                </a:solidFill>
                <a:cs typeface="Arial"/>
              </a:rPr>
              <a:t>Kenmerken van dialoog</a:t>
            </a:r>
            <a:r>
              <a:rPr lang="nl-BE" sz="3600" b="1" smtClean="0">
                <a:solidFill>
                  <a:srgbClr val="00B050"/>
                </a:solidFill>
                <a:cs typeface="Arial"/>
              </a:rPr>
              <a:t/>
            </a:r>
            <a:br>
              <a:rPr lang="nl-BE" sz="3600" b="1" smtClean="0">
                <a:solidFill>
                  <a:srgbClr val="00B050"/>
                </a:solidFill>
                <a:cs typeface="Arial"/>
              </a:rPr>
            </a:br>
            <a:r>
              <a:rPr lang="nl-BE" sz="2800" b="1" smtClean="0">
                <a:solidFill>
                  <a:srgbClr val="00B050"/>
                </a:solidFill>
                <a:cs typeface="Arial"/>
              </a:rPr>
              <a:t>bevorderen </a:t>
            </a:r>
            <a:r>
              <a:rPr lang="nl-BE" sz="2800" b="1">
                <a:solidFill>
                  <a:srgbClr val="00B050"/>
                </a:solidFill>
                <a:cs typeface="Arial"/>
              </a:rPr>
              <a:t>van </a:t>
            </a:r>
            <a:r>
              <a:rPr lang="nl-BE" sz="2800" b="1" smtClean="0">
                <a:solidFill>
                  <a:srgbClr val="00B050"/>
                </a:solidFill>
                <a:cs typeface="Arial"/>
              </a:rPr>
              <a:t>de onderzoekende aanpak </a:t>
            </a:r>
            <a:r>
              <a:rPr lang="nl-BE" sz="2800" b="1">
                <a:solidFill>
                  <a:srgbClr val="00B050"/>
                </a:solidFill>
                <a:cs typeface="Arial"/>
              </a:rPr>
              <a:t>en creativiteit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032447"/>
          </a:xfrm>
        </p:spPr>
        <p:txBody>
          <a:bodyPr>
            <a:noAutofit/>
          </a:bodyPr>
          <a:lstStyle/>
          <a:p>
            <a:r>
              <a:rPr lang="nl-BE" sz="2400" dirty="0" smtClean="0">
                <a:latin typeface="+mj-lt"/>
              </a:rPr>
              <a:t>Vragen stellen</a:t>
            </a:r>
          </a:p>
          <a:p>
            <a:r>
              <a:rPr lang="nl-BE" sz="2400" dirty="0" smtClean="0">
                <a:latin typeface="+mj-lt"/>
              </a:rPr>
              <a:t>Opbouwen van gedeelde interpretaties en nieuwe kennis</a:t>
            </a:r>
          </a:p>
          <a:p>
            <a:r>
              <a:rPr lang="nl-BE" sz="2400" dirty="0" smtClean="0">
                <a:latin typeface="+mj-lt"/>
              </a:rPr>
              <a:t>Uitdrukken en rechtvaardigen van eigen standpunten</a:t>
            </a:r>
          </a:p>
          <a:p>
            <a:r>
              <a:rPr lang="nl-BE" sz="2400" dirty="0" smtClean="0">
                <a:latin typeface="+mj-lt"/>
              </a:rPr>
              <a:t>Actief feedback geven en actief bouwen op elkaars ideeën</a:t>
            </a:r>
          </a:p>
          <a:p>
            <a:r>
              <a:rPr lang="nl-BE" sz="2400" dirty="0" smtClean="0">
                <a:latin typeface="+mj-lt"/>
              </a:rPr>
              <a:t>Op een beleefde manier het eens of oneens zijn met elkaar</a:t>
            </a:r>
          </a:p>
          <a:p>
            <a:r>
              <a:rPr lang="nl-BE" sz="2400" dirty="0" smtClean="0">
                <a:latin typeface="+mj-lt"/>
              </a:rPr>
              <a:t>Ideeën aanpassen op basis van bewijs, input en argumenten</a:t>
            </a:r>
          </a:p>
          <a:p>
            <a:endParaRPr lang="nl-BE" sz="2400" dirty="0" smtClean="0">
              <a:latin typeface="+mj-lt"/>
            </a:endParaRPr>
          </a:p>
          <a:p>
            <a:pPr marL="0" indent="0">
              <a:buNone/>
            </a:pP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Zie je verbanden met de definitie van creativiteit?</a:t>
            </a:r>
            <a:endParaRPr lang="nl-BE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7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smtClean="0">
                <a:solidFill>
                  <a:srgbClr val="0BAA25"/>
                </a:solidFill>
                <a:ea typeface="Arial" charset="0"/>
                <a:cs typeface="Arial" charset="0"/>
              </a:rPr>
              <a:t>Ervaringen delen</a:t>
            </a:r>
            <a:endParaRPr lang="nl-BE" sz="400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18595" y="1484784"/>
            <a:ext cx="8748713" cy="49685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482258"/>
              </p:ext>
            </p:extLst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843808" y="2276286"/>
            <a:ext cx="590465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nl-BE" sz="2000" dirty="0">
                <a:latin typeface="+mj-lt"/>
              </a:rPr>
              <a:t>N</a:t>
            </a:r>
            <a:r>
              <a:rPr lang="nl-BE" sz="2000" dirty="0" smtClean="0">
                <a:latin typeface="+mj-lt"/>
              </a:rPr>
              <a:t>oteer </a:t>
            </a:r>
            <a:r>
              <a:rPr lang="nl-BE" sz="2000" i="1" dirty="0" smtClean="0">
                <a:latin typeface="+mj-lt"/>
              </a:rPr>
              <a:t>per twee </a:t>
            </a:r>
            <a:r>
              <a:rPr lang="nl-BE" sz="2000" dirty="0" smtClean="0">
                <a:latin typeface="+mj-lt"/>
              </a:rPr>
              <a:t>op post-its </a:t>
            </a:r>
          </a:p>
          <a:p>
            <a:pPr marL="342900" indent="-342900">
              <a:buFont typeface="Arial"/>
              <a:buChar char="•"/>
            </a:pPr>
            <a:r>
              <a:rPr lang="nl-BE" sz="2000" dirty="0" smtClean="0">
                <a:latin typeface="+mj-lt"/>
              </a:rPr>
              <a:t>Positieve strategieën en uitdagingen voor het bevorderen van samenwerking en dialoog in de klas</a:t>
            </a:r>
          </a:p>
          <a:p>
            <a:pPr marL="342900" indent="-342900">
              <a:buFont typeface="Arial"/>
              <a:buChar char="•"/>
            </a:pPr>
            <a:r>
              <a:rPr lang="nl-BE" sz="2000" dirty="0" smtClean="0">
                <a:latin typeface="+mj-lt"/>
              </a:rPr>
              <a:t>Voordelen van de onderzoekende aanpak en creativiteit</a:t>
            </a:r>
            <a:endParaRPr lang="nl-BE" sz="2000" dirty="0" smtClean="0">
              <a:solidFill>
                <a:srgbClr val="FF0000"/>
              </a:solidFill>
              <a:latin typeface="+mj-lt"/>
            </a:endParaRPr>
          </a:p>
          <a:p>
            <a:r>
              <a:rPr lang="nl-BE" sz="2200" dirty="0" smtClean="0">
                <a:solidFill>
                  <a:srgbClr val="FF0000"/>
                </a:solidFill>
                <a:latin typeface="+mj-lt"/>
              </a:rPr>
              <a:t>                         </a:t>
            </a:r>
          </a:p>
          <a:p>
            <a:r>
              <a:rPr lang="nl-BE" sz="2200" dirty="0" smtClean="0">
                <a:solidFill>
                  <a:srgbClr val="FF0000"/>
                </a:solidFill>
                <a:latin typeface="+mj-lt"/>
              </a:rPr>
              <a:t>10 min</a:t>
            </a:r>
          </a:p>
          <a:p>
            <a:endParaRPr lang="nl-BE" sz="2400" i="1" dirty="0" smtClean="0">
              <a:latin typeface="+mj-lt"/>
            </a:endParaRPr>
          </a:p>
          <a:p>
            <a:r>
              <a:rPr lang="nl-BE" sz="2000" i="1" dirty="0" smtClean="0">
                <a:latin typeface="+mj-lt"/>
              </a:rPr>
              <a:t>Deel met het groepje aan jouw tafel</a:t>
            </a:r>
          </a:p>
          <a:p>
            <a:r>
              <a:rPr lang="nl-BE" sz="2000" dirty="0" smtClean="0">
                <a:latin typeface="+mj-lt"/>
              </a:rPr>
              <a:t>Reflecteer over gemeenschappelijke thema’s en uitdagingen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6096" y="3789040"/>
            <a:ext cx="3008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b="1" smtClean="0">
                <a:solidFill>
                  <a:srgbClr val="0BAA25"/>
                </a:solidFill>
                <a:latin typeface="+mj-lt"/>
              </a:rPr>
              <a:t>Aard van de opdracht</a:t>
            </a:r>
          </a:p>
          <a:p>
            <a:pPr algn="ctr"/>
            <a:r>
              <a:rPr lang="nl-BE" sz="2200" b="1" smtClean="0">
                <a:solidFill>
                  <a:srgbClr val="0BAA25"/>
                </a:solidFill>
                <a:latin typeface="+mj-lt"/>
              </a:rPr>
              <a:t>Groepssamenstelling</a:t>
            </a:r>
          </a:p>
          <a:p>
            <a:pPr algn="ctr"/>
            <a:r>
              <a:rPr lang="nl-BE" sz="2200" b="1" smtClean="0">
                <a:solidFill>
                  <a:srgbClr val="0BAA25"/>
                </a:solidFill>
                <a:latin typeface="+mj-lt"/>
              </a:rPr>
              <a:t>Rol van de leerkracht?</a:t>
            </a:r>
            <a:endParaRPr lang="nl-BE" sz="2200" b="1">
              <a:solidFill>
                <a:srgbClr val="0BAA2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801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922114"/>
          </a:xfrm>
        </p:spPr>
        <p:txBody>
          <a:bodyPr>
            <a:noAutofit/>
          </a:bodyPr>
          <a:lstStyle/>
          <a:p>
            <a:r>
              <a:rPr lang="nl-BE" sz="2800" b="1" smtClean="0">
                <a:solidFill>
                  <a:srgbClr val="00B050"/>
                </a:solidFill>
              </a:rPr>
              <a:t>Samenwerking en groepswerk Analyse van voorbeelden uit de klaspraktijk</a:t>
            </a:r>
            <a:endParaRPr lang="nl-BE" sz="2800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2376264" cy="21602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nl-BE" sz="2400" dirty="0" smtClean="0">
              <a:latin typeface="+mj-lt"/>
            </a:endParaRPr>
          </a:p>
          <a:p>
            <a:pPr marL="0" indent="0" algn="ctr">
              <a:buNone/>
            </a:pPr>
            <a:r>
              <a:rPr lang="nl-BE" sz="2800" dirty="0" smtClean="0">
                <a:latin typeface="+mj-lt"/>
              </a:rPr>
              <a:t>Materialen onderzoeken</a:t>
            </a:r>
            <a:endParaRPr lang="nl-BE" sz="2800" dirty="0" smtClean="0">
              <a:latin typeface="+mj-lt"/>
            </a:endParaRPr>
          </a:p>
          <a:p>
            <a:pPr marL="0" indent="0" algn="ctr">
              <a:buNone/>
            </a:pPr>
            <a:r>
              <a:rPr lang="nl-BE" sz="2800" dirty="0" smtClean="0">
                <a:latin typeface="+mj-lt"/>
              </a:rPr>
              <a:t>Badbommen</a:t>
            </a:r>
          </a:p>
          <a:p>
            <a:pPr marL="0" indent="0">
              <a:buNone/>
            </a:pPr>
            <a:endParaRPr lang="nl-BE" dirty="0" smtClean="0">
              <a:latin typeface="+mj-lt"/>
            </a:endParaRPr>
          </a:p>
          <a:p>
            <a:pPr marL="0" indent="0">
              <a:buNone/>
            </a:pPr>
            <a:endParaRPr lang="nl-BE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1556792"/>
            <a:ext cx="5760640" cy="3477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2200" b="1" dirty="0" smtClean="0">
                <a:latin typeface="+mj-lt"/>
              </a:rPr>
              <a:t>Kader voor de voorbeelden uit de klaspraktijk</a:t>
            </a:r>
          </a:p>
          <a:p>
            <a:pPr marL="342900" indent="-342900">
              <a:buFont typeface="Arial"/>
              <a:buChar char="•"/>
            </a:pPr>
            <a:r>
              <a:rPr lang="nl-BE" sz="2200" i="1" dirty="0" smtClean="0">
                <a:latin typeface="+mj-lt"/>
              </a:rPr>
              <a:t>Schets van de context </a:t>
            </a:r>
            <a:r>
              <a:rPr lang="nl-BE" sz="2200" dirty="0" smtClean="0">
                <a:latin typeface="+mj-lt"/>
              </a:rPr>
              <a:t>- focus, motivering, achtergrond</a:t>
            </a:r>
          </a:p>
          <a:p>
            <a:pPr marL="342900" indent="-342900">
              <a:buFont typeface="Arial"/>
              <a:buChar char="•"/>
            </a:pPr>
            <a:r>
              <a:rPr lang="nl-BE" sz="2200" i="1" dirty="0" smtClean="0">
                <a:latin typeface="+mj-lt"/>
              </a:rPr>
              <a:t>Startpunten</a:t>
            </a:r>
          </a:p>
          <a:p>
            <a:pPr marL="342900" indent="-342900">
              <a:buFont typeface="Arial"/>
              <a:buChar char="•"/>
            </a:pPr>
            <a:r>
              <a:rPr lang="nl-BE" sz="2200" i="1" dirty="0" smtClean="0">
                <a:latin typeface="+mj-lt"/>
              </a:rPr>
              <a:t>Het ontwikkelen van het leerpad </a:t>
            </a:r>
            <a:r>
              <a:rPr lang="nl-BE" sz="2200" dirty="0" smtClean="0">
                <a:latin typeface="+mj-lt"/>
              </a:rPr>
              <a:t>- activiteiten en hun reden, voorbeelden van reacties van kinderen, reflecties van leerkrachten en gevolgen voor de volgende sessie.</a:t>
            </a:r>
          </a:p>
          <a:p>
            <a:pPr marL="342900" indent="-342900">
              <a:buFont typeface="Arial"/>
              <a:buChar char="•"/>
            </a:pPr>
            <a:r>
              <a:rPr lang="nl-BE" sz="2200" i="1" dirty="0" smtClean="0">
                <a:latin typeface="+mj-lt"/>
              </a:rPr>
              <a:t>Reflecties</a:t>
            </a:r>
            <a:r>
              <a:rPr lang="nl-BE" sz="2200" dirty="0" smtClean="0">
                <a:latin typeface="+mj-lt"/>
              </a:rPr>
              <a:t> – groei van de kinderen, rol van de leerkracht, klasomgeving, volgende stappen</a:t>
            </a:r>
            <a:endParaRPr lang="nl-BE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45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43808" y="404664"/>
            <a:ext cx="60486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nl-BE" sz="4000" kern="0" dirty="0" smtClean="0">
                <a:solidFill>
                  <a:srgbClr val="00B050"/>
                </a:solidFill>
                <a:effectLst/>
              </a:rPr>
              <a:t>Materialen onderzoeken</a:t>
            </a:r>
            <a:endParaRPr lang="nl-BE" sz="4000" kern="0" dirty="0" smtClean="0">
              <a:solidFill>
                <a:srgbClr val="00B050"/>
              </a:solidFill>
              <a:effectLst/>
            </a:endParaRPr>
          </a:p>
          <a:p>
            <a:r>
              <a:rPr lang="nl-BE" sz="3200" kern="0" dirty="0" smtClean="0">
                <a:solidFill>
                  <a:srgbClr val="00B050"/>
                </a:solidFill>
                <a:effectLst/>
              </a:rPr>
              <a:t>Kinderen van 5-6 jaar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53493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84" y="1916832"/>
            <a:ext cx="4519870" cy="33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15816" y="404664"/>
            <a:ext cx="60486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nl-BE" sz="4400" kern="0" dirty="0" smtClean="0">
                <a:solidFill>
                  <a:srgbClr val="00B050"/>
                </a:solidFill>
                <a:effectLst/>
              </a:rPr>
              <a:t>Materialen onderzoeken</a:t>
            </a:r>
            <a:endParaRPr lang="nl-BE" sz="44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46" y="1772816"/>
            <a:ext cx="4340951" cy="32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IMG_03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6939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IMG_03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952236"/>
            <a:ext cx="2693987" cy="20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38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91880" y="476672"/>
            <a:ext cx="497877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nl-BE" sz="4400" kern="0" smtClean="0">
                <a:solidFill>
                  <a:srgbClr val="00B050"/>
                </a:solidFill>
                <a:effectLst/>
              </a:rPr>
              <a:t>Badbommen</a:t>
            </a:r>
          </a:p>
          <a:p>
            <a:r>
              <a:rPr lang="nl-BE" kern="0" smtClean="0">
                <a:solidFill>
                  <a:srgbClr val="00B050"/>
                </a:solidFill>
                <a:effectLst/>
              </a:rPr>
              <a:t>Kinderen van 3-5 jaar</a:t>
            </a:r>
          </a:p>
        </p:txBody>
      </p:sp>
      <p:pic>
        <p:nvPicPr>
          <p:cNvPr id="6" name="Picture 5" descr="IMG_1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42323"/>
            <a:ext cx="3168352" cy="42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G_1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42323"/>
            <a:ext cx="2694924" cy="20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IMG_260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89328"/>
            <a:ext cx="2671394" cy="200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Inleiding tot het CEYS 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(te gebruiken afhankelijk van de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Europees </a:t>
            </a:r>
            <a:r>
              <a:rPr lang="nl-BE" dirty="0">
                <a:latin typeface="+mj-lt"/>
              </a:rPr>
              <a:t>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</a:t>
            </a:r>
            <a:r>
              <a:rPr lang="nl-BE" dirty="0" smtClean="0">
                <a:latin typeface="+mj-lt"/>
              </a:rPr>
              <a:t>België, Griekenland, Roemenië, VK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Vervolgproject op het Creative </a:t>
            </a:r>
            <a:r>
              <a:rPr lang="nl-BE" dirty="0">
                <a:latin typeface="+mj-lt"/>
              </a:rPr>
              <a:t>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</a:t>
            </a:r>
            <a:r>
              <a:rPr lang="nl-BE" dirty="0" smtClean="0">
                <a:latin typeface="+mj-lt"/>
              </a:rPr>
              <a:t>Doelen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Ontwikkelen </a:t>
            </a:r>
            <a:r>
              <a:rPr lang="nl-BE" dirty="0">
                <a:latin typeface="+mj-lt"/>
              </a:rPr>
              <a:t>van </a:t>
            </a:r>
            <a:r>
              <a:rPr lang="nl-BE" dirty="0" smtClean="0">
                <a:latin typeface="+mj-lt"/>
              </a:rPr>
              <a:t>nascholing </a:t>
            </a:r>
            <a:r>
              <a:rPr lang="nl-BE" dirty="0">
                <a:latin typeface="+mj-lt"/>
              </a:rPr>
              <a:t>voor </a:t>
            </a:r>
            <a:r>
              <a:rPr lang="nl-BE" dirty="0" smtClean="0">
                <a:latin typeface="+mj-lt"/>
              </a:rPr>
              <a:t>leerkrachten basisonderwijs met bijhorende </a:t>
            </a:r>
            <a:r>
              <a:rPr lang="nl-BE" dirty="0" smtClean="0">
                <a:latin typeface="+mj-lt"/>
              </a:rPr>
              <a:t>materialen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Bevorderen </a:t>
            </a:r>
            <a:r>
              <a:rPr lang="nl-BE" dirty="0">
                <a:latin typeface="+mj-lt"/>
              </a:rPr>
              <a:t>van het gebruik van creatieve benaderingen in het wetenschapsonderwijs in het kleuter- en </a:t>
            </a:r>
            <a:r>
              <a:rPr lang="nl-BE" dirty="0" smtClean="0">
                <a:latin typeface="+mj-lt"/>
              </a:rPr>
              <a:t>lager onderwijs </a:t>
            </a:r>
            <a:r>
              <a:rPr lang="nl-BE" dirty="0">
                <a:latin typeface="+mj-lt"/>
              </a:rPr>
              <a:t>(tot acht jaar</a:t>
            </a:r>
            <a:r>
              <a:rPr lang="nl-BE" dirty="0" smtClean="0">
                <a:latin typeface="+mj-lt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9725" algn="ctr"/>
                <a:tab pos="5761038" algn="r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4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260648"/>
            <a:ext cx="6048672" cy="15841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3600" smtClean="0">
                <a:solidFill>
                  <a:srgbClr val="00B050"/>
                </a:solidFill>
                <a:cs typeface="Cambria"/>
              </a:rPr>
              <a:t> </a:t>
            </a:r>
            <a:r>
              <a:rPr lang="nl-BE" sz="3600" b="1" smtClean="0">
                <a:solidFill>
                  <a:srgbClr val="00B050"/>
                </a:solidFill>
                <a:ea typeface="Arial" charset="0"/>
                <a:cs typeface="Arial" charset="0"/>
              </a:rPr>
              <a:t>Analyse van de voorbeelden uit de klaspraktijk</a:t>
            </a:r>
            <a:endParaRPr lang="nl-BE" sz="360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968452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nl-BE" sz="3200" b="1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nl-BE" sz="2800" b="1" smtClean="0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nl-BE" sz="2800" b="1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nl-BE" sz="2800" b="1" smtClean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nl-BE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337401"/>
              </p:ext>
            </p:extLst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Picture (32-bit)" r:id="rId4" imgW="457200" imgH="457200" progId="MetafileCompanion32.Picture.1">
                  <p:embed/>
                </p:oleObj>
              </mc:Choice>
              <mc:Fallback>
                <p:oleObj name="Picture (32-bit)" r:id="rId4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27312" y="2205038"/>
            <a:ext cx="5986581" cy="369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Wat bevorderde samenwerking en dialoog in de klas?</a:t>
            </a:r>
          </a:p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Hoe bevorderde dit het onderzoek en de creativiteit?</a:t>
            </a:r>
          </a:p>
          <a:p>
            <a:pPr marL="342900" indent="-342900">
              <a:buFont typeface="Arial"/>
              <a:buChar char="•"/>
            </a:pPr>
            <a:r>
              <a:rPr lang="nl-BE" sz="2400" smtClean="0">
                <a:latin typeface="+mj-lt"/>
              </a:rPr>
              <a:t>Identificeer mogelijkheden voor evaluatie.</a:t>
            </a:r>
          </a:p>
          <a:p>
            <a:pPr marL="342900" indent="-342900">
              <a:buFont typeface="Arial"/>
              <a:buChar char="•"/>
            </a:pPr>
            <a:endParaRPr lang="nl-BE" sz="2200" smtClean="0">
              <a:latin typeface="+mj-lt"/>
            </a:endParaRPr>
          </a:p>
          <a:p>
            <a:r>
              <a:rPr lang="nl-BE" sz="2200" smtClean="0">
                <a:solidFill>
                  <a:srgbClr val="FF0000"/>
                </a:solidFill>
              </a:rPr>
              <a:t>			</a:t>
            </a:r>
            <a:r>
              <a:rPr lang="nl-BE" sz="2000" smtClean="0">
                <a:solidFill>
                  <a:srgbClr val="FF0000"/>
                </a:solidFill>
                <a:latin typeface="+mj-lt"/>
              </a:rPr>
              <a:t>10 min</a:t>
            </a:r>
          </a:p>
          <a:p>
            <a:endParaRPr lang="nl-BE" sz="2200" smtClean="0"/>
          </a:p>
          <a:p>
            <a:r>
              <a:rPr lang="nl-BE" sz="2400" b="1" smtClean="0">
                <a:solidFill>
                  <a:srgbClr val="FF0000"/>
                </a:solidFill>
                <a:latin typeface="+mj-lt"/>
              </a:rPr>
              <a:t>Bespreek en noteer de antwoorden op de reflectievragen.</a:t>
            </a:r>
            <a:endParaRPr lang="nl-BE" sz="240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04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548680"/>
            <a:ext cx="5194920" cy="1224136"/>
          </a:xfrm>
        </p:spPr>
        <p:txBody>
          <a:bodyPr>
            <a:normAutofit/>
          </a:bodyPr>
          <a:lstStyle/>
          <a:p>
            <a:r>
              <a:rPr lang="nl-BE" sz="4000" b="1" kern="0" smtClean="0">
                <a:solidFill>
                  <a:srgbClr val="00B050"/>
                </a:solidFill>
              </a:rPr>
              <a:t>Actieplan</a:t>
            </a:r>
            <a:endParaRPr lang="nl-BE" sz="4000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600" i="1" dirty="0" smtClean="0">
                <a:latin typeface="+mj-lt"/>
              </a:rPr>
              <a:t>Per twee</a:t>
            </a:r>
            <a:r>
              <a:rPr lang="nl-BE" sz="2600" dirty="0" smtClean="0">
                <a:latin typeface="+mj-lt"/>
              </a:rPr>
              <a:t>: Identificeer </a:t>
            </a:r>
            <a:r>
              <a:rPr lang="nl-BE" sz="2600" b="1" dirty="0" smtClean="0">
                <a:latin typeface="+mj-lt"/>
              </a:rPr>
              <a:t>twee</a:t>
            </a:r>
            <a:r>
              <a:rPr lang="nl-BE" sz="2600" dirty="0" smtClean="0">
                <a:latin typeface="+mj-lt"/>
              </a:rPr>
              <a:t> zaken die je meeneemt bij het plannen van onderzoek om samenwerking en dialoog te bevorderen?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600" dirty="0" smtClean="0">
                <a:latin typeface="+mj-lt"/>
              </a:rPr>
              <a:t>Kies een onderzoek dat je zou kunnen uitvoeren: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200" dirty="0" smtClean="0">
                <a:latin typeface="+mj-lt"/>
              </a:rPr>
              <a:t>Wanneer zal het plaatsvinden?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200" dirty="0" smtClean="0">
                <a:latin typeface="+mj-lt"/>
              </a:rPr>
              <a:t>Hoe worden de kinderen gegroepeerd?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200" dirty="0" smtClean="0">
                <a:latin typeface="+mj-lt"/>
              </a:rPr>
              <a:t>Hoe organiseer je de activiteit zodat de samenwerking en dialoog van de kinderen bevorderd wordt?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BE" sz="2200" dirty="0" smtClean="0">
                <a:latin typeface="+mj-lt"/>
              </a:rPr>
              <a:t>Hoe zou je dit kunnen evalueren?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BE" sz="2600" dirty="0" smtClean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BE" sz="2600" b="1" dirty="0" smtClean="0">
                <a:solidFill>
                  <a:srgbClr val="FF0000"/>
                </a:solidFill>
                <a:latin typeface="+mj-lt"/>
              </a:rPr>
              <a:t>Denk aan - aard van de taak, groepering, jouw rol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lphaLcParenR"/>
            </a:pPr>
            <a:endParaRPr lang="nl-BE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98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282154"/>
          </a:xfrm>
        </p:spPr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  <a:cs typeface="Arial"/>
              </a:rPr>
              <a:t>Reflecties op de module</a:t>
            </a:r>
            <a:endParaRPr lang="nl-BE" sz="3600" b="1" dirty="0">
              <a:solidFill>
                <a:srgbClr val="00B050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5"/>
            <a:ext cx="6635080" cy="1656183"/>
          </a:xfrm>
        </p:spPr>
        <p:txBody>
          <a:bodyPr>
            <a:normAutofit/>
          </a:bodyPr>
          <a:lstStyle/>
          <a:p>
            <a:endParaRPr lang="nl-BE" dirty="0" smtClean="0"/>
          </a:p>
          <a:p>
            <a:pPr marL="457200" indent="-45720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Op welke manier ondersteunden de verschillende activiteiten jouw inzichten?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776" y="4077072"/>
            <a:ext cx="6084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 smtClean="0">
                <a:latin typeface="+mj-lt"/>
              </a:rPr>
              <a:t>2. In welke mate werden de doelstellingen van de module bereikt?</a:t>
            </a: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27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Meer informatie</a:t>
            </a:r>
            <a:endParaRPr lang="nl-BE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Creative 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Ontwerpprincipes en voorbeeldmateriaal op basis van veldwerk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3"/>
              </a:rPr>
              <a:t>www.creative-little-scientists.eu</a:t>
            </a: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Creativity in Early Years Science Education</a:t>
            </a:r>
          </a:p>
          <a:p>
            <a:pPr marL="0" indent="0"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nl-BE" sz="2600" dirty="0" smtClean="0">
                <a:solidFill>
                  <a:srgbClr val="FF0000"/>
                </a:solidFill>
              </a:rPr>
              <a:t>– </a:t>
            </a: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Curriculummateriaal en trainingsmateriaal voor nascholing van leerkrachten om een creatieve aanpak bij wetenschapsonderwijs voor jonge kinderen te bevorderen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4"/>
              </a:rPr>
              <a:t>www.ceys‐project.eu</a:t>
            </a:r>
            <a:r>
              <a:rPr lang="nl-BE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nl-BE" sz="2600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95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476672"/>
            <a:ext cx="5472608" cy="885336"/>
          </a:xfrm>
        </p:spPr>
        <p:txBody>
          <a:bodyPr/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Bedankt!</a:t>
            </a:r>
            <a:endParaRPr lang="en-US" dirty="0"/>
          </a:p>
        </p:txBody>
      </p:sp>
      <p:pic>
        <p:nvPicPr>
          <p:cNvPr id="4" name="Picture 4" descr="http://static1.squarespace.com/static/519fe4bae4b02061e74e5de7/t/521545bfe4b04942a678c476/1377125825451/participation%20-%20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5204652" cy="48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9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5880" y="4932659"/>
            <a:ext cx="77768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nl-NL" sz="1600" smtClean="0">
                <a:solidFill>
                  <a:prstClr val="black"/>
                </a:solidFill>
                <a:latin typeface="Cambria"/>
              </a:rPr>
              <a:t>	</a:t>
            </a:r>
            <a:r>
              <a:rPr lang="nl-NL" sz="1400" smtClean="0">
                <a:solidFill>
                  <a:prstClr val="black"/>
                </a:solidFill>
                <a:latin typeface="Cambria"/>
              </a:rPr>
              <a:t>© </a:t>
            </a:r>
            <a:r>
              <a:rPr lang="nl-NL" sz="1400" i="1" smtClean="0">
                <a:solidFill>
                  <a:prstClr val="black"/>
                </a:solidFill>
                <a:latin typeface="Cambria"/>
              </a:rPr>
              <a:t>2017 CREATIVITY IN EARLY YEARS SCIENCE EDUCATION Consortium</a:t>
            </a:r>
          </a:p>
          <a:p>
            <a:pPr>
              <a:spcAft>
                <a:spcPts val="600"/>
              </a:spcAft>
              <a:tabLst>
                <a:tab pos="990600" algn="l"/>
              </a:tabLst>
            </a:pPr>
            <a:r>
              <a:rPr lang="nl-NL" sz="1400" smtClean="0">
                <a:solidFill>
                  <a:prstClr val="black"/>
                </a:solidFill>
                <a:latin typeface="Cambria"/>
              </a:rPr>
              <a:t>This work is licensed under the Creative Commons Attribution-NonCommercial-NoDerivatives 4.0 International License. To view a copy of this license, visit </a:t>
            </a:r>
            <a:r>
              <a:rPr lang="nl-NL" sz="1400" u="sng" smtClean="0">
                <a:solidFill>
                  <a:prstClr val="black"/>
                </a:solidFill>
                <a:latin typeface="Cambria"/>
                <a:hlinkClick r:id="rId2"/>
              </a:rPr>
              <a:t>http://creativecommons.org/licenses/by-nc-nd/4.0/</a:t>
            </a:r>
            <a:r>
              <a:rPr lang="nl-NL" sz="1400" smtClean="0">
                <a:solidFill>
                  <a:prstClr val="black"/>
                </a:solidFill>
                <a:latin typeface="Cambria"/>
              </a:rPr>
              <a:t>.</a:t>
            </a:r>
            <a:endParaRPr lang="nl-NL" sz="140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628801"/>
            <a:ext cx="7772400" cy="3456383"/>
          </a:xfrm>
        </p:spPr>
        <p:txBody>
          <a:bodyPr>
            <a:normAutofit fontScale="90000"/>
          </a:bodyPr>
          <a:lstStyle/>
          <a:p>
            <a:r>
              <a:rPr lang="nl-NL" sz="3600" i="1" smtClean="0">
                <a:solidFill>
                  <a:srgbClr val="00B050"/>
                </a:solidFill>
              </a:rPr>
              <a:t>Met dank aan</a:t>
            </a:r>
            <a:r>
              <a:rPr lang="nl-NL" sz="2800" i="1" smtClean="0">
                <a:solidFill>
                  <a:srgbClr val="00B050"/>
                </a:solidFill>
              </a:rPr>
              <a:t/>
            </a:r>
            <a:br>
              <a:rPr lang="nl-NL" sz="2800" i="1" smtClean="0">
                <a:solidFill>
                  <a:srgbClr val="00B050"/>
                </a:solidFill>
              </a:rPr>
            </a:br>
            <a:r>
              <a:rPr lang="nl-NL" sz="1200" smtClean="0"/>
              <a:t/>
            </a:r>
            <a:br>
              <a:rPr lang="nl-NL" sz="1200" smtClean="0"/>
            </a:br>
            <a:r>
              <a:rPr lang="nl-NL" sz="3100" smtClean="0">
                <a:solidFill>
                  <a:srgbClr val="FF0000"/>
                </a:solidFill>
              </a:rPr>
              <a:t>Creativity in Early Years Science EDUCATION (2014-2017) </a:t>
            </a:r>
            <a:br>
              <a:rPr lang="nl-NL" sz="3100" smtClean="0">
                <a:solidFill>
                  <a:srgbClr val="FF0000"/>
                </a:solidFill>
              </a:rPr>
            </a:br>
            <a:r>
              <a:rPr lang="nl-NL" sz="3100" smtClean="0">
                <a:hlinkClick r:id="rId3"/>
              </a:rPr>
              <a:t>www.ceys-project.eu</a:t>
            </a:r>
            <a:r>
              <a:rPr lang="nl-NL" sz="3200" smtClean="0"/>
              <a:t/>
            </a:r>
            <a:br>
              <a:rPr lang="nl-NL" sz="3200" smtClean="0"/>
            </a:br>
            <a:r>
              <a:rPr lang="nl-NL" sz="3200" smtClean="0"/>
              <a:t/>
            </a:r>
            <a:br>
              <a:rPr lang="nl-NL" sz="3200" smtClean="0"/>
            </a:br>
            <a:r>
              <a:rPr lang="nl-NL" sz="3200" smtClean="0"/>
              <a:t/>
            </a:r>
            <a:br>
              <a:rPr lang="nl-NL" sz="3200" smtClean="0"/>
            </a:br>
            <a:r>
              <a:rPr lang="nl-NL" sz="3200" smtClean="0"/>
              <a:t/>
            </a:r>
            <a:br>
              <a:rPr lang="nl-NL" sz="3200" smtClean="0"/>
            </a:br>
            <a:r>
              <a:rPr lang="nl-NL" sz="3200" smtClean="0"/>
              <a:t/>
            </a:r>
            <a:br>
              <a:rPr lang="nl-NL" sz="3200" smtClean="0"/>
            </a:br>
            <a:r>
              <a:rPr lang="nl-NL" sz="1800" smtClean="0"/>
              <a:t> </a:t>
            </a:r>
            <a:br>
              <a:rPr lang="nl-NL" sz="1800" smtClean="0"/>
            </a:br>
            <a:endParaRPr lang="nl-NL" sz="1800" i="1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1" y="3861048"/>
            <a:ext cx="718567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0" y="4932659"/>
            <a:ext cx="915929" cy="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5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5915000" cy="1282154"/>
          </a:xfrm>
        </p:spPr>
        <p:txBody>
          <a:bodyPr>
            <a:noAutofit/>
          </a:bodyPr>
          <a:lstStyle/>
          <a:p>
            <a:r>
              <a:rPr lang="nl-BE" sz="2800" b="1" smtClean="0">
                <a:solidFill>
                  <a:srgbClr val="00B050"/>
                </a:solidFill>
              </a:rPr>
              <a:t>Verbanden tussen onderzoekend leren in wetenschapsonderwijs en een creatieve aanpak</a:t>
            </a:r>
            <a:endParaRPr lang="nl-BE" sz="16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412776"/>
            <a:ext cx="4968552" cy="936104"/>
          </a:xfrm>
        </p:spPr>
        <p:txBody>
          <a:bodyPr>
            <a:noAutofit/>
          </a:bodyPr>
          <a:lstStyle/>
          <a:p>
            <a:r>
              <a:rPr lang="nl-BE" sz="2000" b="0" smtClean="0">
                <a:latin typeface="+mj-lt"/>
              </a:rPr>
              <a:t>Onderzoekend leren in wetenschaps-onderwijs  (Inquiry-based Science Education)</a:t>
            </a:r>
            <a:endParaRPr lang="nl-BE" sz="2000" b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2808313"/>
          </a:xfrm>
        </p:spPr>
        <p:txBody>
          <a:bodyPr>
            <a:normAutofit/>
          </a:bodyPr>
          <a:lstStyle/>
          <a:p>
            <a:r>
              <a:rPr lang="nl-BE" sz="1800" smtClean="0">
                <a:latin typeface="+mj-lt"/>
              </a:rPr>
              <a:t>In vraag stellen</a:t>
            </a:r>
          </a:p>
          <a:p>
            <a:r>
              <a:rPr lang="nl-BE" sz="1800" smtClean="0">
                <a:latin typeface="+mj-lt"/>
              </a:rPr>
              <a:t>Ontwerpen en plannen van onderzoek</a:t>
            </a:r>
          </a:p>
          <a:p>
            <a:r>
              <a:rPr lang="nl-BE" sz="1800" smtClean="0">
                <a:latin typeface="+mj-lt"/>
              </a:rPr>
              <a:t>Bewijs verzamelen</a:t>
            </a:r>
          </a:p>
          <a:p>
            <a:r>
              <a:rPr lang="nl-BE" sz="1800" smtClean="0">
                <a:latin typeface="+mj-lt"/>
              </a:rPr>
              <a:t>Verbanden leggen</a:t>
            </a:r>
          </a:p>
          <a:p>
            <a:r>
              <a:rPr lang="nl-BE" sz="1800" smtClean="0">
                <a:latin typeface="+mj-lt"/>
              </a:rPr>
              <a:t>Bewijs verklaren</a:t>
            </a:r>
          </a:p>
          <a:p>
            <a:r>
              <a:rPr lang="nl-BE" sz="1800" smtClean="0">
                <a:latin typeface="+mj-lt"/>
              </a:rPr>
              <a:t>Communiceren van verklaringen</a:t>
            </a:r>
          </a:p>
          <a:p>
            <a:pPr>
              <a:buNone/>
            </a:pPr>
            <a:r>
              <a:rPr lang="nl-BE" sz="1800" smtClean="0">
                <a:latin typeface="+mj-lt"/>
              </a:rPr>
              <a:t>(bv. Minner et al 2010)</a:t>
            </a:r>
          </a:p>
          <a:p>
            <a:pPr marL="0" indent="0">
              <a:buNone/>
            </a:pPr>
            <a:endParaRPr lang="nl-BE" sz="18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38737" y="1412776"/>
            <a:ext cx="4041775" cy="639762"/>
          </a:xfrm>
        </p:spPr>
        <p:txBody>
          <a:bodyPr>
            <a:normAutofit/>
          </a:bodyPr>
          <a:lstStyle/>
          <a:p>
            <a:r>
              <a:rPr lang="nl-BE" sz="2000" b="0" dirty="0" smtClean="0">
                <a:latin typeface="+mj-lt"/>
              </a:rPr>
              <a:t>Creatieve aanleg</a:t>
            </a:r>
            <a:endParaRPr lang="nl-BE" sz="2000" b="0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8737" y="2195357"/>
            <a:ext cx="4041775" cy="3951288"/>
          </a:xfrm>
        </p:spPr>
        <p:txBody>
          <a:bodyPr>
            <a:normAutofit/>
          </a:bodyPr>
          <a:lstStyle/>
          <a:p>
            <a:r>
              <a:rPr lang="nl-BE" sz="1800" dirty="0" smtClean="0">
                <a:latin typeface="+mj-lt"/>
              </a:rPr>
              <a:t>Zin voor initiatief</a:t>
            </a:r>
          </a:p>
          <a:p>
            <a:r>
              <a:rPr lang="nl-BE" sz="1800" dirty="0" smtClean="0">
                <a:latin typeface="+mj-lt"/>
              </a:rPr>
              <a:t>Motivatie</a:t>
            </a:r>
          </a:p>
          <a:p>
            <a:r>
              <a:rPr lang="nl-BE" sz="1800" dirty="0" smtClean="0">
                <a:latin typeface="+mj-lt"/>
              </a:rPr>
              <a:t>Vermogen om iets nieuws te bedenken</a:t>
            </a:r>
          </a:p>
          <a:p>
            <a:r>
              <a:rPr lang="nl-BE" sz="1800" dirty="0" smtClean="0">
                <a:latin typeface="+mj-lt"/>
              </a:rPr>
              <a:t>Verbanden leggen</a:t>
            </a:r>
          </a:p>
          <a:p>
            <a:r>
              <a:rPr lang="nl-BE" sz="1800" dirty="0" smtClean="0">
                <a:latin typeface="+mj-lt"/>
              </a:rPr>
              <a:t>Verbeelding</a:t>
            </a:r>
          </a:p>
          <a:p>
            <a:r>
              <a:rPr lang="nl-BE" sz="1800" dirty="0" smtClean="0">
                <a:latin typeface="+mj-lt"/>
              </a:rPr>
              <a:t>Nieuwsgierigheid</a:t>
            </a:r>
          </a:p>
          <a:p>
            <a:r>
              <a:rPr lang="nl-BE" sz="1800" dirty="0" smtClean="0">
                <a:latin typeface="+mj-lt"/>
              </a:rPr>
              <a:t>Samenwerkingsvaardigheden</a:t>
            </a:r>
          </a:p>
          <a:p>
            <a:r>
              <a:rPr lang="nl-BE" sz="1800" dirty="0" smtClean="0">
                <a:latin typeface="+mj-lt"/>
              </a:rPr>
              <a:t>Denkvaardigheden</a:t>
            </a:r>
          </a:p>
          <a:p>
            <a:pPr>
              <a:buNone/>
            </a:pPr>
            <a:r>
              <a:rPr lang="nl-BE" sz="1800" dirty="0" smtClean="0">
                <a:latin typeface="+mj-lt"/>
              </a:rPr>
              <a:t>(bv. Chappell et al 2008)</a:t>
            </a:r>
          </a:p>
          <a:p>
            <a:endParaRPr lang="nl-BE" sz="1800" dirty="0"/>
          </a:p>
        </p:txBody>
      </p:sp>
      <p:sp>
        <p:nvSpPr>
          <p:cNvPr id="8" name="Oval Callout 7"/>
          <p:cNvSpPr/>
          <p:nvPr/>
        </p:nvSpPr>
        <p:spPr>
          <a:xfrm>
            <a:off x="251520" y="5229200"/>
            <a:ext cx="3074640" cy="936104"/>
          </a:xfrm>
          <a:prstGeom prst="wedgeEllipseCallout">
            <a:avLst>
              <a:gd name="adj1" fmla="val 80771"/>
              <a:gd name="adj2" fmla="val -7811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mtClean="0">
                <a:latin typeface="+mj-lt"/>
              </a:rPr>
              <a:t>Uit Creative Little Scientists, 2012</a:t>
            </a:r>
            <a:endParaRPr lang="nl-B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554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6084168" cy="1282154"/>
          </a:xfrm>
        </p:spPr>
        <p:txBody>
          <a:bodyPr>
            <a:noAutofit/>
          </a:bodyPr>
          <a:lstStyle/>
          <a:p>
            <a:r>
              <a:rPr lang="nl-BE" sz="2800" b="1" dirty="0" smtClean="0">
                <a:solidFill>
                  <a:srgbClr val="00B050"/>
                </a:solidFill>
              </a:rPr>
              <a:t>Definitie van creativiteit bij wetenschap- en wiskundeonderwijs bij jonge kinderen</a:t>
            </a:r>
            <a:endParaRPr lang="nl-BE" sz="2800" b="1" dirty="0">
              <a:solidFill>
                <a:srgbClr val="00B05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9067" t="12994" r="7216" b="6743"/>
          <a:stretch/>
        </p:blipFill>
        <p:spPr>
          <a:xfrm>
            <a:off x="755576" y="1844824"/>
            <a:ext cx="7881727" cy="424847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755576" y="5661248"/>
            <a:ext cx="788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Creative Little </a:t>
            </a:r>
            <a:r>
              <a:rPr lang="nl-BE" smtClean="0"/>
              <a:t>Scientists</a:t>
            </a:r>
            <a:r>
              <a:rPr lang="nl-BE"/>
              <a:t> </a:t>
            </a:r>
            <a:r>
              <a:rPr lang="nl-BE" smtClean="0"/>
              <a:t>(2014)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927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32657"/>
            <a:ext cx="5770984" cy="1296144"/>
          </a:xfrm>
        </p:spPr>
        <p:txBody>
          <a:bodyPr>
            <a:normAutofit/>
          </a:bodyPr>
          <a:lstStyle/>
          <a:p>
            <a:r>
              <a:rPr lang="nl-BE" sz="4000" b="1" kern="0" smtClean="0">
                <a:solidFill>
                  <a:srgbClr val="00B050"/>
                </a:solidFill>
              </a:rPr>
              <a:t>Doelen van de module</a:t>
            </a:r>
            <a:endParaRPr lang="nl-BE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064896" cy="4320479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nl-BE" sz="2800" dirty="0" smtClean="0">
                <a:latin typeface="+mj-lt"/>
              </a:rPr>
              <a:t>Verkennen van de voordelen van samenwerking en groepswerk bij wetenschapsonderwijs bij jonge kinderen.</a:t>
            </a:r>
          </a:p>
          <a:p>
            <a:pPr lvl="0">
              <a:lnSpc>
                <a:spcPct val="120000"/>
              </a:lnSpc>
            </a:pPr>
            <a:r>
              <a:rPr lang="nl-BE" sz="2800" dirty="0" smtClean="0">
                <a:latin typeface="+mj-lt"/>
              </a:rPr>
              <a:t>Deelnemers in staat stellen activiteiten uit te werken waarbij groepswerk en samenwerking ingezet worden om de creativiteit bij wetenschapsonderwijs te versterken.</a:t>
            </a:r>
          </a:p>
          <a:p>
            <a:pPr lvl="0">
              <a:lnSpc>
                <a:spcPct val="120000"/>
              </a:lnSpc>
            </a:pPr>
            <a:r>
              <a:rPr lang="nl-BE" sz="2800" dirty="0" smtClean="0">
                <a:latin typeface="+mj-lt"/>
              </a:rPr>
              <a:t>Introductie op de voordelen van dialoog, samenwerking en groepswerk bij het bevorderen van onderzoek en creativiteit. </a:t>
            </a:r>
          </a:p>
          <a:p>
            <a:pPr lvl="0">
              <a:lnSpc>
                <a:spcPct val="120000"/>
              </a:lnSpc>
            </a:pPr>
            <a:r>
              <a:rPr lang="nl-BE" sz="2800" dirty="0" smtClean="0">
                <a:latin typeface="+mj-lt"/>
              </a:rPr>
              <a:t>Strategieën voor het bevorderen van de creativiteit van kinderen door middel van samenwerking en groepswerk delen.</a:t>
            </a:r>
          </a:p>
          <a:p>
            <a:pPr lvl="0">
              <a:lnSpc>
                <a:spcPct val="120000"/>
              </a:lnSpc>
            </a:pPr>
            <a:r>
              <a:rPr lang="nl-BE" sz="2800" dirty="0" smtClean="0">
                <a:latin typeface="+mj-lt"/>
              </a:rPr>
              <a:t>Inzichten verschaffen in verschillende manieren waarop samenwerking en groepswerk kansen geven voor creativiteit.</a:t>
            </a: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0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5915000" cy="1570187"/>
          </a:xfrm>
        </p:spPr>
        <p:txBody>
          <a:bodyPr>
            <a:normAutofit fontScale="90000"/>
          </a:bodyPr>
          <a:lstStyle/>
          <a:p>
            <a:r>
              <a:rPr lang="nl-BE" sz="3600" b="1" smtClean="0">
                <a:solidFill>
                  <a:srgbClr val="00B050"/>
                </a:solidFill>
              </a:rPr>
              <a:t>Verband met de inhoudelijke ontwerpprincipes en –resultaten 1  </a:t>
            </a:r>
            <a:r>
              <a:rPr lang="nl-BE" sz="2200" b="1" smtClean="0">
                <a:solidFill>
                  <a:srgbClr val="00B050"/>
                </a:solidFill>
              </a:rPr>
              <a:t>(te gebruiken wanneer zinvol)</a:t>
            </a:r>
            <a:r>
              <a:rPr lang="nl-BE" sz="2200" kern="0" smtClean="0">
                <a:solidFill>
                  <a:srgbClr val="00B050"/>
                </a:solidFill>
                <a:latin typeface="Arial" charset="0"/>
              </a:rPr>
              <a:t/>
            </a:r>
            <a:br>
              <a:rPr lang="nl-BE" sz="2200" kern="0" smtClean="0">
                <a:solidFill>
                  <a:srgbClr val="00B050"/>
                </a:solidFill>
                <a:latin typeface="Arial" charset="0"/>
              </a:rPr>
            </a:br>
            <a:endParaRPr lang="nl-BE" sz="220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16832"/>
            <a:ext cx="7704856" cy="4320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dirty="0" smtClean="0">
                <a:latin typeface="+mj-lt"/>
              </a:rPr>
              <a:t>15. De lerarenopleiding moet het gebruik van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groepswerk</a:t>
            </a:r>
            <a:r>
              <a:rPr lang="nl-BE" sz="2400" dirty="0" smtClean="0">
                <a:latin typeface="+mj-lt"/>
              </a:rPr>
              <a:t> door leerkrachten aanmoedigen om zo de onderzoeks-processen en het creatief leren bij de kinderen te ondersteunen </a:t>
            </a:r>
          </a:p>
          <a:p>
            <a:pPr marL="400050" lvl="1" indent="0">
              <a:buNone/>
            </a:pPr>
            <a:r>
              <a:rPr lang="nl-BE" sz="2000" dirty="0" smtClean="0">
                <a:latin typeface="+mj-lt"/>
              </a:rPr>
              <a:t>15.1 Leerkrachten hebben kennis van de </a:t>
            </a:r>
            <a:r>
              <a:rPr lang="nl-BE" sz="2000" b="1" dirty="0" smtClean="0">
                <a:solidFill>
                  <a:srgbClr val="FF0000"/>
                </a:solidFill>
                <a:latin typeface="+mj-lt"/>
              </a:rPr>
              <a:t>waarde van samenwerking</a:t>
            </a:r>
            <a:r>
              <a:rPr lang="nl-BE" sz="2000" dirty="0" smtClean="0">
                <a:latin typeface="+mj-lt"/>
              </a:rPr>
              <a:t> voor onderzoek (inquiry), creatief denken en leren </a:t>
            </a:r>
          </a:p>
          <a:p>
            <a:pPr marL="400050" lvl="1" indent="0">
              <a:buNone/>
            </a:pPr>
            <a:r>
              <a:rPr lang="nl-BE" sz="2000" dirty="0" smtClean="0">
                <a:latin typeface="+mj-lt"/>
              </a:rPr>
              <a:t>15.2 Leerkrachten maken doelgericht gebruik van een waaier aan </a:t>
            </a:r>
            <a:r>
              <a:rPr lang="nl-BE" sz="2000" b="1" dirty="0" smtClean="0">
                <a:solidFill>
                  <a:srgbClr val="FF0000"/>
                </a:solidFill>
                <a:latin typeface="+mj-lt"/>
              </a:rPr>
              <a:t>samenwerkingsvormen</a:t>
            </a:r>
            <a:r>
              <a:rPr lang="nl-BE" sz="2000" dirty="0" smtClean="0">
                <a:latin typeface="+mj-lt"/>
              </a:rPr>
              <a:t>, variërend van individuele tot gezamenlijke activiteiten, om zo de onderzoeksprocessen en het creatief leren van kinderen te ondersteunen </a:t>
            </a:r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4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48" y="476672"/>
            <a:ext cx="6059016" cy="1440160"/>
          </a:xfrm>
        </p:spPr>
        <p:txBody>
          <a:bodyPr>
            <a:normAutofit fontScale="90000"/>
          </a:bodyPr>
          <a:lstStyle/>
          <a:p>
            <a:r>
              <a:rPr lang="nl-BE" sz="3600" b="1" smtClean="0">
                <a:solidFill>
                  <a:srgbClr val="00B050"/>
                </a:solidFill>
              </a:rPr>
              <a:t>Verband met de inhoudelijke ontwerpprincipes en –resultaten 2  </a:t>
            </a:r>
            <a:r>
              <a:rPr lang="nl-BE" sz="2700" b="1" smtClean="0">
                <a:solidFill>
                  <a:srgbClr val="00B050"/>
                </a:solidFill>
              </a:rPr>
              <a:t>(te gebruiken wanneer zinvol)</a:t>
            </a:r>
            <a:r>
              <a:rPr lang="nl-BE" sz="3200" kern="0" smtClean="0">
                <a:solidFill>
                  <a:srgbClr val="00B050"/>
                </a:solidFill>
              </a:rPr>
              <a:t/>
            </a:r>
            <a:br>
              <a:rPr lang="nl-BE" sz="3200" kern="0" smtClean="0">
                <a:solidFill>
                  <a:srgbClr val="00B050"/>
                </a:solidFill>
              </a:rPr>
            </a:br>
            <a:endParaRPr lang="nl-BE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19256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200" dirty="0" smtClean="0">
                <a:latin typeface="+mj-lt"/>
              </a:rPr>
              <a:t>15.3 </a:t>
            </a:r>
            <a:r>
              <a:rPr lang="nl-BE" sz="2400" dirty="0" smtClean="0">
                <a:latin typeface="+mj-lt"/>
              </a:rPr>
              <a:t>Leerkrachten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organiseren </a:t>
            </a:r>
            <a:r>
              <a:rPr lang="nl-BE" sz="2400" b="1" dirty="0">
                <a:solidFill>
                  <a:srgbClr val="FF0000"/>
                </a:solidFill>
                <a:latin typeface="+mj-lt"/>
              </a:rPr>
              <a:t>groepswerk </a:t>
            </a:r>
            <a:r>
              <a:rPr lang="nl-BE" sz="2400" dirty="0" smtClean="0">
                <a:latin typeface="+mj-lt"/>
              </a:rPr>
              <a:t>en passen verschillende types groepswerk aan aan taken, het onderwijs en de evaluatievormen om zo de samenwerking tussen de kinderen bij wetenschap en wiskunde te bevorderen. </a:t>
            </a:r>
          </a:p>
          <a:p>
            <a:pPr marL="0" indent="0">
              <a:buNone/>
            </a:pPr>
            <a:r>
              <a:rPr lang="nl-BE" sz="2200" dirty="0" smtClean="0">
                <a:latin typeface="+mj-lt"/>
              </a:rPr>
              <a:t>15.4 </a:t>
            </a:r>
            <a:r>
              <a:rPr lang="nl-BE" sz="2400" dirty="0" smtClean="0">
                <a:latin typeface="+mj-lt"/>
              </a:rPr>
              <a:t>Leerkrachten </a:t>
            </a:r>
            <a:r>
              <a:rPr lang="nl-BE" sz="2400" b="1" dirty="0">
                <a:solidFill>
                  <a:srgbClr val="FF0000"/>
                </a:solidFill>
                <a:latin typeface="+mj-lt"/>
              </a:rPr>
              <a:t>gebruiken </a:t>
            </a:r>
            <a:r>
              <a:rPr lang="nl-BE" sz="2400" dirty="0" smtClean="0">
                <a:latin typeface="+mj-lt"/>
              </a:rPr>
              <a:t>op de juiste wijze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middelen en tussenkomen om samenwerking </a:t>
            </a:r>
            <a:r>
              <a:rPr lang="nl-BE" sz="2400" dirty="0" smtClean="0">
                <a:latin typeface="+mj-lt"/>
              </a:rPr>
              <a:t>bij wetenschap en wiskunde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te</a:t>
            </a:r>
            <a:r>
              <a:rPr lang="nl-BE" sz="2400" dirty="0" smtClean="0">
                <a:latin typeface="+mj-lt"/>
              </a:rPr>
              <a:t>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bevorderen</a:t>
            </a:r>
            <a:r>
              <a:rPr lang="nl-BE" sz="2200" dirty="0" smtClean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nl-BE" sz="2200" dirty="0" smtClean="0">
                <a:latin typeface="+mj-lt"/>
              </a:rPr>
              <a:t>15.5 </a:t>
            </a:r>
            <a:r>
              <a:rPr lang="nl-BE" sz="2400" dirty="0" smtClean="0">
                <a:latin typeface="+mj-lt"/>
              </a:rPr>
              <a:t>Leerkrachten kunnen groepswerk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evalueren</a:t>
            </a:r>
            <a:r>
              <a:rPr lang="nl-BE" sz="2400" dirty="0" smtClean="0">
                <a:latin typeface="+mj-lt"/>
              </a:rPr>
              <a:t> </a:t>
            </a:r>
            <a:endParaRPr lang="nl-BE" sz="24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nl-BE" sz="2200" dirty="0" smtClean="0">
                <a:latin typeface="+mj-lt"/>
              </a:rPr>
              <a:t>15.6 </a:t>
            </a:r>
            <a:r>
              <a:rPr lang="nl-BE" sz="2400" dirty="0" smtClean="0">
                <a:latin typeface="+mj-lt"/>
              </a:rPr>
              <a:t>Leerkrachten </a:t>
            </a:r>
            <a:r>
              <a:rPr lang="nl-BE" sz="2400" dirty="0">
                <a:latin typeface="+mj-lt"/>
              </a:rPr>
              <a:t>gebruiken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effectieve strategieën </a:t>
            </a:r>
            <a:r>
              <a:rPr lang="nl-BE" sz="2400" dirty="0" smtClean="0">
                <a:latin typeface="+mj-lt"/>
              </a:rPr>
              <a:t>om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ideeën en discussies </a:t>
            </a:r>
            <a:r>
              <a:rPr lang="nl-BE" sz="2400" dirty="0" smtClean="0">
                <a:latin typeface="+mj-lt"/>
              </a:rPr>
              <a:t>uit de verschillende groepen </a:t>
            </a:r>
            <a:r>
              <a:rPr lang="nl-BE" sz="2400" b="1" dirty="0" smtClean="0">
                <a:solidFill>
                  <a:srgbClr val="FF0000"/>
                </a:solidFill>
                <a:latin typeface="+mj-lt"/>
              </a:rPr>
              <a:t>te delen met elkaar</a:t>
            </a:r>
            <a:endParaRPr lang="nl-BE" sz="2200" b="1" dirty="0" smtClean="0">
              <a:solidFill>
                <a:srgbClr val="FF0000"/>
              </a:solidFill>
              <a:latin typeface="+mj-lt"/>
            </a:endParaRPr>
          </a:p>
          <a:p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92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rmAutofit fontScale="90000"/>
          </a:bodyPr>
          <a:lstStyle/>
          <a:p>
            <a:r>
              <a:rPr lang="nl-BE" b="1" smtClean="0">
                <a:solidFill>
                  <a:srgbClr val="00B050"/>
                </a:solidFill>
              </a:rPr>
              <a:t>Motivering voor deze module</a:t>
            </a:r>
            <a:endParaRPr lang="nl-BE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Samenwerking wordt beschouwd als een belangrijk aspect van de onderzoekende aanpak in onderwijs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Groeiende erkenning van het sociale, collectieve en samenwerkende karakter van creatieve processen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Samenwerking biedt kansen voor dialoog - een basiskenmerk van onderwijs gericht op creativiteit en een onderzoekende aanpak  </a:t>
            </a:r>
          </a:p>
          <a:p>
            <a:pPr>
              <a:lnSpc>
                <a:spcPct val="120000"/>
              </a:lnSpc>
            </a:pPr>
            <a:r>
              <a:rPr lang="nl-BE" dirty="0" smtClean="0">
                <a:latin typeface="+mj-lt"/>
              </a:rPr>
              <a:t>Dialoog stelt kinderen in staat hun ideeën te uiten, te verkennen, te delen en te evalueren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8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smtClean="0">
                <a:solidFill>
                  <a:srgbClr val="00B050"/>
                </a:solidFill>
              </a:rPr>
              <a:t>Uitdagingen voor de leerkracht</a:t>
            </a:r>
            <a:endParaRPr lang="nl-BE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19256" cy="388843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BE" sz="2000" dirty="0" smtClean="0">
                <a:latin typeface="+mj-lt"/>
              </a:rPr>
              <a:t>Ondersteunen van samenwerking, redenering en creatieve betrokkenheid bij kinderen </a:t>
            </a:r>
          </a:p>
          <a:p>
            <a:pPr>
              <a:lnSpc>
                <a:spcPct val="110000"/>
              </a:lnSpc>
            </a:pPr>
            <a:r>
              <a:rPr lang="nl-BE" sz="2000" dirty="0" smtClean="0">
                <a:latin typeface="+mj-lt"/>
              </a:rPr>
              <a:t>Vragen stellen en aanmoedigen van dialoog zonder de dialoog te domineren</a:t>
            </a:r>
          </a:p>
          <a:p>
            <a:pPr>
              <a:lnSpc>
                <a:spcPct val="110000"/>
              </a:lnSpc>
            </a:pPr>
            <a:r>
              <a:rPr lang="nl-BE" sz="2000" dirty="0" smtClean="0">
                <a:latin typeface="+mj-lt"/>
              </a:rPr>
              <a:t>Taken zo ontwerpen dat een evenwaardige betrokkenheid van de kinderen gerealiseerd wordt</a:t>
            </a:r>
          </a:p>
          <a:p>
            <a:pPr>
              <a:lnSpc>
                <a:spcPct val="110000"/>
              </a:lnSpc>
            </a:pPr>
            <a:r>
              <a:rPr lang="nl-BE" sz="2000" dirty="0" smtClean="0">
                <a:latin typeface="+mj-lt"/>
              </a:rPr>
              <a:t>Het vormgeven van een ondersteunende omgeving die de discussie over alternatieve ideeën aanmoedigt</a:t>
            </a:r>
          </a:p>
          <a:p>
            <a:pPr>
              <a:lnSpc>
                <a:spcPct val="110000"/>
              </a:lnSpc>
            </a:pPr>
            <a:r>
              <a:rPr lang="nl-BE" sz="2000" dirty="0" smtClean="0">
                <a:latin typeface="+mj-lt"/>
              </a:rPr>
              <a:t>Het groepswerk zo aanpakken dat de betrokkenheid, participatie en groei van kinderen maximaal is</a:t>
            </a:r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12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ssion_Research Questions&amp;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Session_Research Questions&amp;Sample</Template>
  <TotalTime>13365</TotalTime>
  <Words>1516</Words>
  <Application>Microsoft Macintosh PowerPoint</Application>
  <PresentationFormat>Diavoorstelling (4:3)</PresentationFormat>
  <Paragraphs>199</Paragraphs>
  <Slides>25</Slides>
  <Notes>14</Notes>
  <HiddenSlides>0</HiddenSlides>
  <MMClips>0</MMClips>
  <ScaleCrop>false</ScaleCrop>
  <HeadingPairs>
    <vt:vector size="6" baseType="variant">
      <vt:variant>
        <vt:lpstr>Thema</vt:lpstr>
      </vt:variant>
      <vt:variant>
        <vt:i4>2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Session_Research Questions&amp;Sample</vt:lpstr>
      <vt:lpstr>Theme1</vt:lpstr>
      <vt:lpstr>Acrobat Document</vt:lpstr>
      <vt:lpstr>Picture (32-bit)</vt:lpstr>
      <vt:lpstr>PowerPoint-presentatie</vt:lpstr>
      <vt:lpstr>Inleiding tot het CEYS project (te gebruiken afhankelijk van de context)</vt:lpstr>
      <vt:lpstr>Verbanden tussen onderzoekend leren in wetenschapsonderwijs en een creatieve aanpak</vt:lpstr>
      <vt:lpstr>Definitie van creativiteit bij wetenschap- en wiskundeonderwijs bij jonge kinderen</vt:lpstr>
      <vt:lpstr>Doelen van de module</vt:lpstr>
      <vt:lpstr>Verband met de inhoudelijke ontwerpprincipes en –resultaten 1  (te gebruiken wanneer zinvol) </vt:lpstr>
      <vt:lpstr>Verband met de inhoudelijke ontwerpprincipes en –resultaten 2  (te gebruiken wanneer zinvol) </vt:lpstr>
      <vt:lpstr>Motivering voor deze module</vt:lpstr>
      <vt:lpstr>Uitdagingen voor de leerkracht</vt:lpstr>
      <vt:lpstr>PowerPoint-presentatie</vt:lpstr>
      <vt:lpstr>Opdracht</vt:lpstr>
      <vt:lpstr>Tijd voor analyse Ervaringen en waarnemingen delen</vt:lpstr>
      <vt:lpstr>Samenwerking</vt:lpstr>
      <vt:lpstr>Kenmerken van dialoog bevorderen van de onderzoekende aanpak en creativiteit</vt:lpstr>
      <vt:lpstr>Ervaringen delen</vt:lpstr>
      <vt:lpstr>Samenwerking en groepswerk Analyse van voorbeelden uit de klaspraktijk</vt:lpstr>
      <vt:lpstr>PowerPoint-presentatie</vt:lpstr>
      <vt:lpstr>PowerPoint-presentatie</vt:lpstr>
      <vt:lpstr>PowerPoint-presentatie</vt:lpstr>
      <vt:lpstr> Analyse van de voorbeelden uit de klaspraktijk</vt:lpstr>
      <vt:lpstr>Actieplan</vt:lpstr>
      <vt:lpstr>Reflecties op de module</vt:lpstr>
      <vt:lpstr>Meer informatie</vt:lpstr>
      <vt:lpstr>Bedankt!</vt:lpstr>
      <vt:lpstr>Met dank aan  Creativity in Early Years Science EDUCATION (2014-2017)  www.ceys-project.eu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presentations</dc:title>
  <dc:creator>dimitris rossis</dc:creator>
  <cp:lastModifiedBy>Bea Merckx</cp:lastModifiedBy>
  <cp:revision>680</cp:revision>
  <dcterms:created xsi:type="dcterms:W3CDTF">2012-06-21T13:11:39Z</dcterms:created>
  <dcterms:modified xsi:type="dcterms:W3CDTF">2017-11-20T10:27:44Z</dcterms:modified>
</cp:coreProperties>
</file>