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394" r:id="rId3"/>
    <p:sldId id="397" r:id="rId4"/>
    <p:sldId id="398" r:id="rId5"/>
    <p:sldId id="356" r:id="rId6"/>
    <p:sldId id="317" r:id="rId7"/>
    <p:sldId id="393" r:id="rId8"/>
    <p:sldId id="395" r:id="rId9"/>
    <p:sldId id="396" r:id="rId10"/>
    <p:sldId id="275" r:id="rId11"/>
    <p:sldId id="355" r:id="rId12"/>
    <p:sldId id="383" r:id="rId13"/>
    <p:sldId id="381" r:id="rId14"/>
    <p:sldId id="380" r:id="rId15"/>
    <p:sldId id="384" r:id="rId16"/>
    <p:sldId id="399" r:id="rId17"/>
    <p:sldId id="389" r:id="rId18"/>
    <p:sldId id="390" r:id="rId19"/>
    <p:sldId id="385" r:id="rId20"/>
    <p:sldId id="386" r:id="rId21"/>
    <p:sldId id="391" r:id="rId22"/>
    <p:sldId id="392" r:id="rId23"/>
    <p:sldId id="400" r:id="rId24"/>
    <p:sldId id="371" r:id="rId25"/>
    <p:sldId id="401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318"/>
    <a:srgbClr val="8545D7"/>
    <a:srgbClr val="D7389F"/>
    <a:srgbClr val="0BAA25"/>
    <a:srgbClr val="36D6D7"/>
    <a:srgbClr val="CC8A8A"/>
    <a:srgbClr val="CED227"/>
    <a:srgbClr val="B02398"/>
    <a:srgbClr val="2C91B4"/>
    <a:srgbClr val="CA6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0" autoAdjust="0"/>
    <p:restoredTop sz="64838" autoAdjust="0"/>
  </p:normalViewPr>
  <p:slideViewPr>
    <p:cSldViewPr>
      <p:cViewPr>
        <p:scale>
          <a:sx n="50" d="100"/>
          <a:sy n="50" d="100"/>
        </p:scale>
        <p:origin x="-107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99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CBF3B-8C9C-4120-AF75-41456EDBC480}" type="datetimeFigureOut">
              <a:rPr lang="el-GR" smtClean="0"/>
              <a:t>31/10/2017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3DEEC-7370-4137-945A-0A59644D8BB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51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441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moving on </a:t>
            </a:r>
          </a:p>
          <a:p>
            <a:endParaRPr lang="en-US" dirty="0"/>
          </a:p>
          <a:p>
            <a:r>
              <a:rPr lang="en-US" baseline="0" dirty="0" smtClean="0"/>
              <a:t>Share some examples from the classroom to to explore nature of group work – opportunities for collaboration and dialogue and their role in fostering inquiry and creativity.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ways in which teacher built on children’s responses over time and sought to foster children’s skills and understandings associated with inquiry.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853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1200" b="0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Work in groups of 4 </a:t>
            </a:r>
            <a:r>
              <a:rPr lang="en-US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– 1/2 examples for each group</a:t>
            </a:r>
          </a:p>
          <a:p>
            <a:pPr marL="0" lvl="0" indent="0">
              <a:buNone/>
            </a:pPr>
            <a:r>
              <a:rPr lang="en-US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Start in pairs with different examples, then swap</a:t>
            </a:r>
            <a:endParaRPr lang="nl-BE" sz="1200" b="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nl-BE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1. Read through first to gain an overview of the learning journey.</a:t>
            </a:r>
          </a:p>
          <a:p>
            <a:pPr marL="0" indent="0">
              <a:buNone/>
            </a:pPr>
            <a:r>
              <a:rPr lang="nl-BE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2. Then consider the following questions: </a:t>
            </a:r>
            <a:endParaRPr lang="en-US" sz="1200" b="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0006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record? List ideas on </a:t>
            </a:r>
            <a:r>
              <a:rPr lang="en-US" baseline="0" smtClean="0"/>
              <a:t>flip chart.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Back to the aims?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3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>
              <a:latin typeface="Calibri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F1CDA7-28C1-834B-B7DC-B92D4B388766}" type="slidenum">
              <a:rPr lang="nl-BE" sz="1200">
                <a:latin typeface="Calibri" charset="0"/>
              </a:rPr>
              <a:pPr eaLnBrk="1" hangingPunct="1"/>
              <a:t>23</a:t>
            </a:fld>
            <a:endParaRPr lang="nl-B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400550"/>
            <a:ext cx="5486400" cy="4089444"/>
          </a:xfrm>
        </p:spPr>
        <p:txBody>
          <a:bodyPr/>
          <a:lstStyle/>
          <a:p>
            <a:r>
              <a:rPr lang="en-GB" sz="1100" b="0" kern="1200" dirty="0">
                <a:solidFill>
                  <a:schemeClr val="tx1"/>
                </a:solidFill>
                <a:effectLst/>
              </a:rPr>
              <a:t>The Creativity in Early Years Science project is a European Erasmus+ project with partner countries Greece, Romania, Belgium and the UK</a:t>
            </a:r>
          </a:p>
          <a:p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r>
              <a:rPr lang="en-GB" sz="1100" dirty="0" smtClean="0"/>
              <a:t>As indicated – it a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ims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to develop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a European teacher professional development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course and accompanying materials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to promote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the use of creative approaches in teaching science in preschool and early primary education (up to age of eight). </a:t>
            </a:r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It is a continuation of the project Creative Little Scientists, an FP7 EU project, where curriculum design principles</a:t>
            </a:r>
            <a:r>
              <a:rPr lang="en-GB" sz="1100" b="0" kern="1200" baseline="0" dirty="0" smtClean="0">
                <a:solidFill>
                  <a:schemeClr val="tx1"/>
                </a:solidFill>
                <a:effectLst/>
              </a:rPr>
              <a:t> to foster inquiry and creativity in science education were designed.</a:t>
            </a:r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309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7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8044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4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108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0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02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939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‹#›</a:t>
            </a:fld>
            <a:endParaRPr lang="el-GR"/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reative-little-scientists.e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4" Type="http://schemas.openxmlformats.org/officeDocument/2006/relationships/hyperlink" Target="http://www.ceys-project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ys-project.eu/" TargetMode="External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creativecommons.org/licenses/by-nc-nd/4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 bwMode="auto">
          <a:xfrm>
            <a:off x="611188" y="1844825"/>
            <a:ext cx="8104187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0000"/>
                </a:solidFill>
                <a:effectLst/>
              </a:rPr>
              <a:t>Training Module 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000" kern="0" dirty="0" smtClean="0">
                <a:solidFill>
                  <a:srgbClr val="FF0000"/>
                </a:solidFill>
                <a:effectLst/>
              </a:rPr>
              <a:t>Collaboration and Group Work</a:t>
            </a:r>
          </a:p>
          <a:p>
            <a:pPr lvl="0" eaLnBrk="1" hangingPunct="1">
              <a:spcAft>
                <a:spcPts val="120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kumimoji="0" lang="el-G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127" y="3645024"/>
            <a:ext cx="28063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91880" y="620688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Module outline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628800"/>
            <a:ext cx="8219256" cy="468052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100" dirty="0" smtClean="0">
                <a:latin typeface="+mj-lt"/>
              </a:rPr>
              <a:t>Introduction, aims and rationale for the module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3100" dirty="0" smtClean="0">
                <a:latin typeface="+mj-lt"/>
              </a:rPr>
              <a:t>Problem </a:t>
            </a:r>
            <a:r>
              <a:rPr lang="en-US" sz="3100" dirty="0">
                <a:latin typeface="+mj-lt"/>
              </a:rPr>
              <a:t>solving </a:t>
            </a:r>
            <a:r>
              <a:rPr lang="en-US" sz="3100" dirty="0" smtClean="0">
                <a:latin typeface="+mj-lt"/>
              </a:rPr>
              <a:t>task</a:t>
            </a:r>
            <a:r>
              <a:rPr lang="en-US" sz="3100" dirty="0">
                <a:latin typeface="+mj-lt"/>
              </a:rPr>
              <a:t> </a:t>
            </a:r>
            <a:r>
              <a:rPr lang="en-US" sz="3100" dirty="0" smtClean="0">
                <a:latin typeface="+mj-lt"/>
              </a:rPr>
              <a:t>- opportunities for collaboration and dialogue – their roles in fostering creativity and inquiry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3100" dirty="0">
                <a:latin typeface="+mj-lt"/>
              </a:rPr>
              <a:t>Sharing experiences of group work – </a:t>
            </a:r>
            <a:r>
              <a:rPr lang="en-US" sz="3100" dirty="0" smtClean="0">
                <a:latin typeface="+mj-lt"/>
              </a:rPr>
              <a:t>effective approaches, challenges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3100" dirty="0" smtClean="0">
                <a:latin typeface="+mj-lt"/>
              </a:rPr>
              <a:t>Analysis </a:t>
            </a:r>
            <a:r>
              <a:rPr lang="en-US" sz="3100" dirty="0">
                <a:latin typeface="+mj-lt"/>
              </a:rPr>
              <a:t>of classroom examples </a:t>
            </a:r>
            <a:r>
              <a:rPr lang="en-US" sz="3100" dirty="0" smtClean="0">
                <a:latin typeface="+mj-lt"/>
              </a:rPr>
              <a:t>- evidence of group work, role of the teacher in supporting collaboration</a:t>
            </a:r>
            <a:endParaRPr lang="en-US" sz="3100" dirty="0">
              <a:latin typeface="+mj-lt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3100" dirty="0" smtClean="0">
                <a:latin typeface="+mj-lt"/>
              </a:rPr>
              <a:t>Implications for planning</a:t>
            </a:r>
            <a:r>
              <a:rPr lang="en-US" sz="3100" dirty="0">
                <a:latin typeface="+mj-lt"/>
              </a:rPr>
              <a:t> </a:t>
            </a:r>
            <a:endParaRPr lang="en-US" sz="3100" dirty="0" smtClean="0">
              <a:latin typeface="+mj-lt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3100" dirty="0" smtClean="0">
                <a:latin typeface="+mj-lt"/>
              </a:rPr>
              <a:t>Reflection </a:t>
            </a:r>
            <a:r>
              <a:rPr lang="en-US" sz="3100" dirty="0">
                <a:latin typeface="+mj-lt"/>
              </a:rPr>
              <a:t>on what has been gained from the </a:t>
            </a:r>
            <a:r>
              <a:rPr lang="en-US" sz="3100" dirty="0" smtClean="0">
                <a:latin typeface="+mj-lt"/>
              </a:rPr>
              <a:t>module.</a:t>
            </a:r>
            <a:endParaRPr lang="en-US" sz="3100" dirty="0">
              <a:latin typeface="+mj-lt"/>
            </a:endParaRPr>
          </a:p>
          <a:p>
            <a:pPr marL="514350" indent="-514350">
              <a:buAutoNum type="arabicPeriod"/>
            </a:pP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25581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b="1" dirty="0" smtClean="0">
                <a:solidFill>
                  <a:srgbClr val="00B050"/>
                </a:solidFill>
                <a:cs typeface="Arial"/>
              </a:rPr>
              <a:t>Problem solving task</a:t>
            </a:r>
            <a:endParaRPr lang="nl-BE" sz="4000" b="1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1412776"/>
            <a:ext cx="4752528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Build the tallest, strongest </a:t>
            </a:r>
            <a:r>
              <a:rPr lang="en-US" sz="2400" dirty="0" smtClean="0">
                <a:latin typeface="+mj-lt"/>
              </a:rPr>
              <a:t>structure you can to support an egg </a:t>
            </a:r>
            <a:r>
              <a:rPr lang="en-US" sz="2400" dirty="0">
                <a:latin typeface="+mj-lt"/>
              </a:rPr>
              <a:t>using spaghetti and marshmallows</a:t>
            </a:r>
            <a:r>
              <a:rPr lang="en-US" sz="2400" dirty="0" smtClean="0">
                <a:latin typeface="+mj-lt"/>
              </a:rPr>
              <a:t>!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708920"/>
            <a:ext cx="4794212" cy="2942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772816"/>
            <a:ext cx="2880320" cy="4247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Work in groups of 4/6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20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mins</a:t>
            </a:r>
            <a:endParaRPr lang="en-US" sz="2400" dirty="0" smtClean="0">
              <a:solidFill>
                <a:srgbClr val="FF0000"/>
              </a:solidFill>
              <a:latin typeface="+mj-lt"/>
            </a:endParaRPr>
          </a:p>
          <a:p>
            <a:endParaRPr lang="en-US" sz="10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Divide into 2 groups of 2/3</a:t>
            </a:r>
          </a:p>
          <a:p>
            <a:endParaRPr lang="en-US" sz="1000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Problem solvers </a:t>
            </a:r>
            <a:r>
              <a:rPr lang="en-US" sz="2400" dirty="0" smtClean="0">
                <a:latin typeface="+mj-lt"/>
              </a:rPr>
              <a:t>do the task</a:t>
            </a:r>
          </a:p>
          <a:p>
            <a:endParaRPr lang="en-US" sz="1000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Observers</a:t>
            </a:r>
            <a:r>
              <a:rPr lang="en-US" sz="2400" dirty="0" smtClean="0">
                <a:latin typeface="+mj-lt"/>
              </a:rPr>
              <a:t> take notes of the talk and actions of the problem solvers</a:t>
            </a:r>
          </a:p>
        </p:txBody>
      </p:sp>
    </p:spTree>
    <p:extLst>
      <p:ext uri="{BB962C8B-B14F-4D97-AF65-F5344CB8AC3E}">
        <p14:creationId xmlns:p14="http://schemas.microsoft.com/office/powerpoint/2010/main" val="8900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404664"/>
            <a:ext cx="6059015" cy="8835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Time for analysis</a:t>
            </a:r>
            <a:r>
              <a:rPr lang="nl-BE" sz="36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/>
            </a:r>
            <a:br>
              <a:rPr lang="nl-BE" sz="36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</a:br>
            <a:r>
              <a:rPr lang="nl-BE" sz="28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Sharing experiences and observations</a:t>
            </a:r>
            <a:endParaRPr lang="sl-SI" sz="2800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968452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843808" y="2060848"/>
            <a:ext cx="5904657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Where </a:t>
            </a:r>
            <a:r>
              <a:rPr lang="en-US" sz="2400" dirty="0">
                <a:latin typeface="+mj-lt"/>
              </a:rPr>
              <a:t>are the  elements of </a:t>
            </a:r>
            <a:r>
              <a:rPr lang="en-US" sz="2400" dirty="0" smtClean="0">
                <a:latin typeface="+mj-lt"/>
              </a:rPr>
              <a:t>inquiry </a:t>
            </a:r>
            <a:r>
              <a:rPr lang="en-US" sz="2400" dirty="0">
                <a:latin typeface="+mj-lt"/>
              </a:rPr>
              <a:t>&amp; creativity in the </a:t>
            </a:r>
            <a:r>
              <a:rPr lang="en-US" sz="2400" dirty="0" smtClean="0">
                <a:latin typeface="+mj-lt"/>
              </a:rPr>
              <a:t>activity?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In what ways did the problem-solvers work together?</a:t>
            </a:r>
            <a:endParaRPr lang="en-GB" sz="24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latin typeface="+mj-lt"/>
              </a:rPr>
              <a:t>What did they talk about?</a:t>
            </a:r>
            <a:endParaRPr lang="en-GB" sz="2400" dirty="0">
              <a:latin typeface="+mj-lt"/>
            </a:endParaRPr>
          </a:p>
          <a:p>
            <a:r>
              <a:rPr lang="sl-SI" sz="2400" dirty="0" smtClean="0">
                <a:solidFill>
                  <a:srgbClr val="FF0000"/>
                </a:solidFill>
              </a:rPr>
              <a:t>                                 </a:t>
            </a:r>
            <a:r>
              <a:rPr lang="sl-SI" sz="2000" dirty="0" smtClean="0">
                <a:solidFill>
                  <a:srgbClr val="FF0000"/>
                </a:solidFill>
                <a:latin typeface="+mj-lt"/>
              </a:rPr>
              <a:t>10mins </a:t>
            </a:r>
            <a:r>
              <a:rPr lang="sl-SI" sz="2400" dirty="0" smtClean="0">
                <a:solidFill>
                  <a:srgbClr val="FF0000"/>
                </a:solidFill>
              </a:rPr>
              <a:t>                       </a:t>
            </a:r>
          </a:p>
          <a:p>
            <a:endParaRPr lang="sl-SI" sz="2400" dirty="0" smtClean="0">
              <a:solidFill>
                <a:srgbClr val="FF0000"/>
              </a:solidFill>
            </a:endParaRPr>
          </a:p>
          <a:p>
            <a:endParaRPr lang="sl-SI" sz="1000" dirty="0">
              <a:solidFill>
                <a:srgbClr val="FF0000"/>
              </a:solidFill>
            </a:endParaRPr>
          </a:p>
          <a:p>
            <a:endParaRPr lang="sl-SI" sz="1000" dirty="0" smtClean="0">
              <a:solidFill>
                <a:srgbClr val="FF0000"/>
              </a:solidFill>
              <a:latin typeface="+mj-lt"/>
            </a:endParaRPr>
          </a:p>
          <a:p>
            <a:r>
              <a:rPr lang="sl-SI" sz="2400" b="1" dirty="0" smtClean="0">
                <a:solidFill>
                  <a:srgbClr val="FF0000"/>
                </a:solidFill>
                <a:latin typeface="+mj-lt"/>
              </a:rPr>
              <a:t>In </a:t>
            </a:r>
            <a:r>
              <a:rPr lang="sl-SI" sz="2400" b="1" dirty="0">
                <a:solidFill>
                  <a:srgbClr val="FF0000"/>
                </a:solidFill>
                <a:latin typeface="+mj-lt"/>
              </a:rPr>
              <a:t>what ways did dialogue </a:t>
            </a:r>
            <a:r>
              <a:rPr lang="sl-SI" sz="2400" b="1" dirty="0" smtClean="0">
                <a:solidFill>
                  <a:srgbClr val="FF0000"/>
                </a:solidFill>
                <a:latin typeface="+mj-lt"/>
              </a:rPr>
              <a:t>and </a:t>
            </a:r>
            <a:r>
              <a:rPr lang="sl-SI" sz="2400" b="1" dirty="0">
                <a:solidFill>
                  <a:srgbClr val="FF0000"/>
                </a:solidFill>
                <a:latin typeface="+mj-lt"/>
              </a:rPr>
              <a:t>collaboration support inquiry </a:t>
            </a:r>
            <a:r>
              <a:rPr lang="sl-SI" sz="2400" b="1" dirty="0" smtClean="0">
                <a:solidFill>
                  <a:srgbClr val="FF0000"/>
                </a:solidFill>
                <a:latin typeface="+mj-lt"/>
              </a:rPr>
              <a:t>and </a:t>
            </a:r>
            <a:r>
              <a:rPr lang="sl-SI" sz="2400" b="1" dirty="0">
                <a:solidFill>
                  <a:srgbClr val="FF0000"/>
                </a:solidFill>
                <a:latin typeface="+mj-lt"/>
              </a:rPr>
              <a:t>creativity? </a:t>
            </a:r>
          </a:p>
        </p:txBody>
      </p:sp>
    </p:spTree>
    <p:extLst>
      <p:ext uri="{BB962C8B-B14F-4D97-AF65-F5344CB8AC3E}">
        <p14:creationId xmlns:p14="http://schemas.microsoft.com/office/powerpoint/2010/main" val="83711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b="1" dirty="0" smtClean="0">
                <a:solidFill>
                  <a:srgbClr val="00B050"/>
                </a:solidFill>
                <a:cs typeface="Arial"/>
              </a:rPr>
              <a:t>Collaboration</a:t>
            </a:r>
            <a:endParaRPr lang="nl-BE" sz="4000" b="1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556792"/>
            <a:ext cx="8219256" cy="4320481"/>
          </a:xfrm>
        </p:spPr>
        <p:txBody>
          <a:bodyPr>
            <a:normAutofit lnSpcReduction="10000"/>
          </a:bodyPr>
          <a:lstStyle/>
          <a:p>
            <a:endParaRPr lang="en-US" sz="2400" dirty="0" smtClean="0"/>
          </a:p>
          <a:p>
            <a:r>
              <a:rPr lang="en-US" sz="2400" dirty="0">
                <a:latin typeface="+mj-lt"/>
              </a:rPr>
              <a:t>Working</a:t>
            </a:r>
            <a:r>
              <a:rPr lang="en-US" sz="2400" b="1" i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collaboratively</a:t>
            </a:r>
            <a:r>
              <a:rPr lang="en-US" sz="2400" b="1" i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goes beyond what is often seen in classrooms, where children in groups work on related but 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individual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tasks in a supportive way </a:t>
            </a:r>
            <a:r>
              <a:rPr lang="en-US" sz="2400" dirty="0" smtClean="0">
                <a:latin typeface="+mj-lt"/>
              </a:rPr>
              <a:t>(cooperation</a:t>
            </a:r>
            <a:r>
              <a:rPr lang="en-US" sz="2400" dirty="0">
                <a:latin typeface="+mj-lt"/>
              </a:rPr>
              <a:t>). </a:t>
            </a:r>
            <a:endParaRPr lang="en-US" sz="2400" dirty="0" smtClean="0">
              <a:latin typeface="+mj-lt"/>
            </a:endParaRPr>
          </a:p>
          <a:p>
            <a:endParaRPr lang="en-US" sz="1100" dirty="0">
              <a:latin typeface="+mj-lt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Collaboration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entails ‘participating in 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joint activity </a:t>
            </a:r>
            <a:r>
              <a:rPr lang="en-US" sz="2400" dirty="0">
                <a:latin typeface="+mj-lt"/>
              </a:rPr>
              <a:t>that is mutually supportive, working towards a common goal and developing shared understanding’ (McGregor 2012:78)</a:t>
            </a:r>
            <a:r>
              <a:rPr lang="en-GB" sz="2400" dirty="0">
                <a:latin typeface="+mj-lt"/>
              </a:rPr>
              <a:t> </a:t>
            </a:r>
            <a:endParaRPr lang="en-GB" sz="2400" dirty="0" smtClean="0">
              <a:latin typeface="+mj-lt"/>
            </a:endParaRPr>
          </a:p>
          <a:p>
            <a:endParaRPr lang="en-GB" sz="1000" dirty="0" smtClean="0">
              <a:latin typeface="+mj-lt"/>
            </a:endParaRPr>
          </a:p>
          <a:p>
            <a:r>
              <a:rPr lang="en-US" sz="2400" dirty="0">
                <a:latin typeface="+mj-lt"/>
              </a:rPr>
              <a:t>A key notion here is that collaboration enables the group to achieve more than could be achieved were they to work </a:t>
            </a:r>
            <a:r>
              <a:rPr lang="en-US" sz="2400" dirty="0" smtClean="0">
                <a:latin typeface="+mj-lt"/>
              </a:rPr>
              <a:t>individually.</a:t>
            </a:r>
            <a:r>
              <a:rPr lang="en-GB" sz="2400" dirty="0" smtClean="0">
                <a:latin typeface="+mj-lt"/>
              </a:rPr>
              <a:t> </a:t>
            </a:r>
            <a:endParaRPr lang="nl-BE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31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b="1" dirty="0" smtClean="0">
                <a:solidFill>
                  <a:srgbClr val="00B050"/>
                </a:solidFill>
                <a:cs typeface="Arial"/>
              </a:rPr>
              <a:t>Features of dialogue</a:t>
            </a:r>
            <a:r>
              <a:rPr lang="nl-BE" sz="3600" b="1" dirty="0" smtClean="0">
                <a:solidFill>
                  <a:srgbClr val="00B050"/>
                </a:solidFill>
                <a:cs typeface="Arial"/>
              </a:rPr>
              <a:t/>
            </a:r>
            <a:br>
              <a:rPr lang="nl-BE" sz="3600" b="1" dirty="0" smtClean="0">
                <a:solidFill>
                  <a:srgbClr val="00B050"/>
                </a:solidFill>
                <a:cs typeface="Arial"/>
              </a:rPr>
            </a:br>
            <a:r>
              <a:rPr lang="nl-BE" sz="2800" b="1" dirty="0" smtClean="0">
                <a:solidFill>
                  <a:srgbClr val="00B050"/>
                </a:solidFill>
                <a:cs typeface="Arial"/>
              </a:rPr>
              <a:t>fostering inquiry and creativity</a:t>
            </a:r>
            <a:endParaRPr lang="nl-BE" sz="2800" b="1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556792"/>
            <a:ext cx="8219256" cy="4032447"/>
          </a:xfrm>
        </p:spPr>
        <p:txBody>
          <a:bodyPr>
            <a:noAutofit/>
          </a:bodyPr>
          <a:lstStyle/>
          <a:p>
            <a:r>
              <a:rPr lang="en-GB" sz="2800" dirty="0">
                <a:latin typeface="+mj-lt"/>
              </a:rPr>
              <a:t>Posing questions </a:t>
            </a:r>
            <a:endParaRPr lang="en-GB" sz="280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latin typeface="+mj-lt"/>
              </a:rPr>
              <a:t>Constructing shared interpretations and new </a:t>
            </a:r>
            <a:r>
              <a:rPr lang="en-GB" sz="2800" dirty="0" smtClean="0">
                <a:latin typeface="+mj-lt"/>
              </a:rPr>
              <a:t>knowledge</a:t>
            </a:r>
            <a:endParaRPr lang="en-GB" sz="280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latin typeface="+mj-lt"/>
              </a:rPr>
              <a:t>Articulating and justifying own points of </a:t>
            </a:r>
            <a:r>
              <a:rPr lang="en-GB" sz="2800" dirty="0" smtClean="0">
                <a:latin typeface="+mj-lt"/>
              </a:rPr>
              <a:t>view</a:t>
            </a:r>
          </a:p>
          <a:p>
            <a:pPr>
              <a:spcBef>
                <a:spcPts val="0"/>
              </a:spcBef>
            </a:pPr>
            <a:r>
              <a:rPr lang="en-GB" sz="2800" dirty="0">
                <a:latin typeface="+mj-lt"/>
              </a:rPr>
              <a:t>Actively commenting and building on each other’s </a:t>
            </a:r>
            <a:r>
              <a:rPr lang="en-GB" sz="2800" dirty="0" smtClean="0">
                <a:latin typeface="+mj-lt"/>
              </a:rPr>
              <a:t>ideas</a:t>
            </a:r>
          </a:p>
          <a:p>
            <a:pPr>
              <a:spcBef>
                <a:spcPts val="0"/>
              </a:spcBef>
            </a:pPr>
            <a:r>
              <a:rPr lang="en-GB" sz="2800" dirty="0" smtClean="0">
                <a:latin typeface="+mj-lt"/>
              </a:rPr>
              <a:t>Agreeing and disagreeing politely</a:t>
            </a:r>
          </a:p>
          <a:p>
            <a:pPr>
              <a:spcBef>
                <a:spcPts val="0"/>
              </a:spcBef>
            </a:pPr>
            <a:r>
              <a:rPr lang="en-GB" sz="2800" dirty="0" smtClean="0">
                <a:latin typeface="+mj-lt"/>
              </a:rPr>
              <a:t>Changing our mind based on further evidence/input</a:t>
            </a:r>
            <a:endParaRPr lang="en-GB" sz="2800" dirty="0">
              <a:latin typeface="+mj-lt"/>
            </a:endParaRPr>
          </a:p>
          <a:p>
            <a:endParaRPr lang="en-US" sz="1000" dirty="0" smtClean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Can you identify links to the definitions of creativity?</a:t>
            </a:r>
          </a:p>
        </p:txBody>
      </p:sp>
    </p:spTree>
    <p:extLst>
      <p:ext uri="{BB962C8B-B14F-4D97-AF65-F5344CB8AC3E}">
        <p14:creationId xmlns:p14="http://schemas.microsoft.com/office/powerpoint/2010/main" val="14807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57201"/>
            <a:ext cx="5842991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BAA25"/>
                </a:solidFill>
                <a:ea typeface="Arial" charset="0"/>
                <a:cs typeface="Arial" charset="0"/>
              </a:rPr>
              <a:t>Sharing experiences</a:t>
            </a:r>
            <a:endParaRPr lang="sl-SI" sz="4000" dirty="0">
              <a:solidFill>
                <a:srgbClr val="0BAA25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18595" y="1484784"/>
            <a:ext cx="8748713" cy="4968552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843808" y="2204864"/>
            <a:ext cx="56896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 smtClean="0">
                <a:latin typeface="+mj-lt"/>
              </a:rPr>
              <a:t>In pairs </a:t>
            </a:r>
            <a:r>
              <a:rPr lang="en-US" sz="2400" dirty="0" smtClean="0">
                <a:latin typeface="+mj-lt"/>
              </a:rPr>
              <a:t>record on post its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Positive strategies and challenges in fostering collaboration and dialogue in the classroom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Benefits for inquiry and creativity</a:t>
            </a:r>
            <a:endParaRPr lang="en-GB" sz="2400" dirty="0">
              <a:latin typeface="+mj-lt"/>
            </a:endParaRPr>
          </a:p>
          <a:p>
            <a:endParaRPr lang="en-US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200" dirty="0" smtClean="0">
                <a:solidFill>
                  <a:srgbClr val="FF0000"/>
                </a:solidFill>
                <a:latin typeface="+mj-lt"/>
              </a:rPr>
              <a:t>                         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+mj-lt"/>
              </a:rPr>
              <a:t>10 </a:t>
            </a:r>
            <a:r>
              <a:rPr lang="en-US" sz="2200" dirty="0" err="1" smtClean="0">
                <a:solidFill>
                  <a:srgbClr val="FF0000"/>
                </a:solidFill>
                <a:latin typeface="+mj-lt"/>
              </a:rPr>
              <a:t>mins</a:t>
            </a:r>
            <a:endParaRPr lang="en-US" sz="22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400" i="1" dirty="0" smtClean="0">
                <a:latin typeface="+mj-lt"/>
              </a:rPr>
              <a:t>Share with the group on your table</a:t>
            </a:r>
          </a:p>
          <a:p>
            <a:r>
              <a:rPr lang="en-US" sz="2400" dirty="0" smtClean="0">
                <a:latin typeface="+mj-lt"/>
              </a:rPr>
              <a:t>Reflect on common themes and issues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36096" y="4077072"/>
            <a:ext cx="3008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BAA25"/>
                </a:solidFill>
                <a:latin typeface="+mj-lt"/>
              </a:rPr>
              <a:t>n</a:t>
            </a:r>
            <a:r>
              <a:rPr lang="en-US" sz="2200" b="1" dirty="0" smtClean="0">
                <a:solidFill>
                  <a:srgbClr val="0BAA25"/>
                </a:solidFill>
                <a:latin typeface="+mj-lt"/>
              </a:rPr>
              <a:t>ature of task</a:t>
            </a:r>
          </a:p>
          <a:p>
            <a:pPr algn="ctr"/>
            <a:r>
              <a:rPr lang="en-US" sz="2200" b="1" dirty="0">
                <a:solidFill>
                  <a:srgbClr val="0BAA25"/>
                </a:solidFill>
                <a:latin typeface="+mj-lt"/>
              </a:rPr>
              <a:t>g</a:t>
            </a:r>
            <a:r>
              <a:rPr lang="en-US" sz="2200" b="1" dirty="0" smtClean="0">
                <a:solidFill>
                  <a:srgbClr val="0BAA25"/>
                </a:solidFill>
                <a:latin typeface="+mj-lt"/>
              </a:rPr>
              <a:t>roup composition teacher role ?</a:t>
            </a:r>
            <a:endParaRPr lang="en-US" sz="2200" b="1" dirty="0">
              <a:solidFill>
                <a:srgbClr val="0BAA2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801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92211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Collaboration and Group Work</a:t>
            </a:r>
            <a:br>
              <a:rPr lang="en-US" sz="3200" b="1" dirty="0" smtClean="0">
                <a:solidFill>
                  <a:srgbClr val="00B050"/>
                </a:solidFill>
              </a:rPr>
            </a:br>
            <a:r>
              <a:rPr lang="en-US" sz="3200" b="1" dirty="0" smtClean="0">
                <a:solidFill>
                  <a:srgbClr val="00B050"/>
                </a:solidFill>
              </a:rPr>
              <a:t>Analysis of classroom examples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2376264" cy="2160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+mj-lt"/>
              </a:rPr>
              <a:t>Materials</a:t>
            </a:r>
          </a:p>
          <a:p>
            <a:pPr marL="0" indent="0" algn="ctr">
              <a:buNone/>
            </a:pPr>
            <a:r>
              <a:rPr lang="en-US" sz="2800" dirty="0" smtClean="0">
                <a:latin typeface="+mj-lt"/>
              </a:rPr>
              <a:t>Bath Bombs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556792"/>
            <a:ext cx="5760640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Framework for </a:t>
            </a:r>
            <a:r>
              <a:rPr lang="en-US" sz="2400" b="1" dirty="0" smtClean="0">
                <a:latin typeface="+mj-lt"/>
              </a:rPr>
              <a:t>the Classroom Examples</a:t>
            </a:r>
          </a:p>
          <a:p>
            <a:endParaRPr lang="en-US" sz="1000" b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+mj-lt"/>
              </a:rPr>
              <a:t>Setting the scene </a:t>
            </a:r>
            <a:r>
              <a:rPr lang="en-US" sz="2400" dirty="0">
                <a:latin typeface="+mj-lt"/>
              </a:rPr>
              <a:t>– focus, rationale, </a:t>
            </a:r>
            <a:r>
              <a:rPr lang="en-US" sz="2400" dirty="0" smtClean="0">
                <a:latin typeface="+mj-lt"/>
              </a:rPr>
              <a:t>background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+mj-lt"/>
              </a:rPr>
              <a:t>Starting </a:t>
            </a:r>
            <a:r>
              <a:rPr lang="en-US" sz="2400" i="1" dirty="0" smtClean="0">
                <a:latin typeface="+mj-lt"/>
              </a:rPr>
              <a:t>points</a:t>
            </a:r>
          </a:p>
          <a:p>
            <a:pPr marL="342900" indent="-342900">
              <a:buFont typeface="Arial"/>
              <a:buChar char="•"/>
            </a:pPr>
            <a:endParaRPr lang="en-US" sz="1000" i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+mj-lt"/>
              </a:rPr>
              <a:t>Developing the learning journey </a:t>
            </a:r>
            <a:r>
              <a:rPr lang="en-US" sz="2400" dirty="0">
                <a:latin typeface="+mj-lt"/>
              </a:rPr>
              <a:t>– activities and their rationale, examples of children’s responses, teacher reflections and implications for the next session</a:t>
            </a:r>
            <a:r>
              <a:rPr lang="en-US" sz="2400" dirty="0" smtClean="0">
                <a:latin typeface="+mj-lt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10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i="1" dirty="0">
                <a:latin typeface="+mj-lt"/>
              </a:rPr>
              <a:t>Reflections</a:t>
            </a:r>
            <a:r>
              <a:rPr lang="en-US" sz="2400" dirty="0">
                <a:latin typeface="+mj-lt"/>
              </a:rPr>
              <a:t> – children’s progress, teacher role, classroom environment, next steps</a:t>
            </a:r>
          </a:p>
        </p:txBody>
      </p:sp>
    </p:spTree>
    <p:extLst>
      <p:ext uri="{BB962C8B-B14F-4D97-AF65-F5344CB8AC3E}">
        <p14:creationId xmlns:p14="http://schemas.microsoft.com/office/powerpoint/2010/main" val="89445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40466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Materials</a:t>
            </a:r>
          </a:p>
          <a:p>
            <a:r>
              <a:rPr lang="en-US" sz="3200" kern="0" dirty="0" smtClean="0">
                <a:solidFill>
                  <a:srgbClr val="00B050"/>
                </a:solidFill>
                <a:effectLst/>
              </a:rPr>
              <a:t>Children age 5-6</a:t>
            </a:r>
            <a:endParaRPr lang="en-GB" sz="3200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53493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84" y="1916832"/>
            <a:ext cx="4519870" cy="33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93988" y="40466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400" kern="0" dirty="0" smtClean="0">
                <a:solidFill>
                  <a:srgbClr val="00B050"/>
                </a:solidFill>
                <a:effectLst/>
              </a:rPr>
              <a:t>Materials</a:t>
            </a:r>
            <a:endParaRPr lang="en-GB" sz="4400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46" y="1772816"/>
            <a:ext cx="4340951" cy="325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IMG_03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6939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IMG_03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952236"/>
            <a:ext cx="2693987" cy="20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38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91880" y="476672"/>
            <a:ext cx="497877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400" kern="0" dirty="0" smtClean="0">
                <a:solidFill>
                  <a:srgbClr val="00B050"/>
                </a:solidFill>
                <a:effectLst/>
              </a:rPr>
              <a:t>Bath bombs</a:t>
            </a:r>
          </a:p>
          <a:p>
            <a:r>
              <a:rPr lang="en-US" kern="0" dirty="0" smtClean="0">
                <a:solidFill>
                  <a:srgbClr val="00B050"/>
                </a:solidFill>
                <a:effectLst/>
              </a:rPr>
              <a:t>Children age 3-5</a:t>
            </a:r>
            <a:endParaRPr lang="en-GB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6" name="Picture 5" descr="IMG_1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42323"/>
            <a:ext cx="3168352" cy="42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G_15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42323"/>
            <a:ext cx="2694924" cy="20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IMG_26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89328"/>
            <a:ext cx="2671394" cy="200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3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426170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Introduction to the </a:t>
            </a:r>
            <a:r>
              <a:rPr lang="nl-BE" b="1" dirty="0">
                <a:solidFill>
                  <a:srgbClr val="00B050"/>
                </a:solidFill>
              </a:rPr>
              <a:t>CEYS </a:t>
            </a:r>
            <a:r>
              <a:rPr lang="nl-BE" b="1" dirty="0" smtClean="0">
                <a:solidFill>
                  <a:srgbClr val="00B050"/>
                </a:solidFill>
              </a:rPr>
              <a:t>project</a:t>
            </a:r>
            <a:br>
              <a:rPr lang="nl-BE" b="1" dirty="0" smtClean="0">
                <a:solidFill>
                  <a:srgbClr val="00B050"/>
                </a:solidFill>
              </a:rPr>
            </a:br>
            <a:r>
              <a:rPr lang="nl-BE" sz="2200" b="1" dirty="0" smtClean="0">
                <a:solidFill>
                  <a:srgbClr val="00B050"/>
                </a:solidFill>
              </a:rPr>
              <a:t>(use dependent on context)</a:t>
            </a:r>
            <a:endParaRPr lang="nl-BE" sz="2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nl-BE" sz="2800" dirty="0">
                <a:latin typeface="+mj-lt"/>
              </a:rPr>
              <a:t>European Erasmus+ project</a:t>
            </a:r>
          </a:p>
          <a:p>
            <a:pPr>
              <a:lnSpc>
                <a:spcPct val="120000"/>
              </a:lnSpc>
            </a:pPr>
            <a:r>
              <a:rPr lang="nl-BE" sz="2800" dirty="0">
                <a:latin typeface="+mj-lt"/>
              </a:rPr>
              <a:t>Partners in Belgium, Greece, Romania</a:t>
            </a:r>
            <a:r>
              <a:rPr lang="nl-BE" sz="2800" dirty="0" smtClean="0">
                <a:latin typeface="+mj-lt"/>
              </a:rPr>
              <a:t>, </a:t>
            </a:r>
            <a:r>
              <a:rPr lang="nl-BE" sz="2800" dirty="0">
                <a:latin typeface="+mj-lt"/>
              </a:rPr>
              <a:t>UK</a:t>
            </a:r>
          </a:p>
          <a:p>
            <a:pPr>
              <a:lnSpc>
                <a:spcPct val="120000"/>
              </a:lnSpc>
            </a:pPr>
            <a:r>
              <a:rPr lang="nl-BE" sz="2800" dirty="0">
                <a:latin typeface="+mj-lt"/>
              </a:rPr>
              <a:t>Continuation of the Creative Little Scientists project </a:t>
            </a:r>
            <a:r>
              <a:rPr lang="nl-BE" sz="2800" dirty="0">
                <a:latin typeface="+mj-lt"/>
                <a:hlinkClick r:id="rId3"/>
              </a:rPr>
              <a:t>http://www.creative-little-scientists.eu</a:t>
            </a:r>
            <a:endParaRPr lang="nl-BE" sz="28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l-BE" sz="2800" dirty="0">
                <a:latin typeface="+mj-lt"/>
              </a:rPr>
              <a:t> Aims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nl-BE" sz="2200" dirty="0">
                <a:latin typeface="+mj-lt"/>
              </a:rPr>
              <a:t>Development of a teacher development course and accompanying materials</a:t>
            </a:r>
          </a:p>
          <a:p>
            <a:pPr lvl="1">
              <a:lnSpc>
                <a:spcPct val="120000"/>
              </a:lnSpc>
              <a:buFont typeface="Wingdings" charset="2"/>
              <a:buChar char="Ø"/>
            </a:pPr>
            <a:r>
              <a:rPr lang="nl-BE" sz="2200" dirty="0">
                <a:latin typeface="+mj-lt"/>
              </a:rPr>
              <a:t>Promotion of the use of creative approaches in teaching science in preschool and early primary education (up to age of eight)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9725" algn="ctr"/>
                <a:tab pos="5761038" algn="r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8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260648"/>
            <a:ext cx="5262753" cy="158417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B050"/>
                </a:solidFill>
                <a:cs typeface="Cambria"/>
              </a:rPr>
              <a:t> </a:t>
            </a: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Analysis of classroom examples </a:t>
            </a:r>
            <a:endParaRPr lang="sl-SI" sz="4000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968452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Picture (32-bit)" r:id="rId4" imgW="457200" imgH="457200" progId="MetafileCompanion32.Picture.1">
                  <p:embed/>
                </p:oleObj>
              </mc:Choice>
              <mc:Fallback>
                <p:oleObj name="Picture (32-bit)" r:id="rId4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627312" y="2205038"/>
            <a:ext cx="5986581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What promoted collaboration and dialogue in the classroom examples?</a:t>
            </a:r>
            <a:r>
              <a:rPr lang="en-US" sz="2400" b="1" dirty="0" smtClean="0">
                <a:latin typeface="+mj-lt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How did this promote inquiry and creativity?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Identify opportunities for assessment.</a:t>
            </a:r>
          </a:p>
          <a:p>
            <a:pPr marL="342900" indent="-342900">
              <a:buFont typeface="Arial"/>
              <a:buChar char="•"/>
            </a:pPr>
            <a:endParaRPr lang="en-GB" sz="2200" dirty="0">
              <a:latin typeface="+mj-lt"/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	</a:t>
            </a:r>
            <a:r>
              <a:rPr lang="en-US" sz="2200" dirty="0" smtClean="0">
                <a:solidFill>
                  <a:srgbClr val="FF0000"/>
                </a:solidFill>
              </a:rPr>
              <a:t>		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10 min</a:t>
            </a:r>
          </a:p>
          <a:p>
            <a:endParaRPr lang="en-US" sz="2200" dirty="0" smtClean="0"/>
          </a:p>
          <a:p>
            <a:r>
              <a:rPr lang="sl-SI" sz="2400" b="1" dirty="0" smtClean="0">
                <a:solidFill>
                  <a:srgbClr val="FF0000"/>
                </a:solidFill>
                <a:latin typeface="+mj-lt"/>
              </a:rPr>
              <a:t>Discuss and note responses to the reflection questions on the recording sheet provided.</a:t>
            </a:r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40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548680"/>
            <a:ext cx="5194920" cy="1224136"/>
          </a:xfrm>
        </p:spPr>
        <p:txBody>
          <a:bodyPr>
            <a:normAutofit/>
          </a:bodyPr>
          <a:lstStyle/>
          <a:p>
            <a:r>
              <a:rPr lang="en-US" sz="4000" b="1" kern="0" dirty="0" smtClean="0">
                <a:solidFill>
                  <a:srgbClr val="00B050"/>
                </a:solidFill>
              </a:rPr>
              <a:t>Action planning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600" dirty="0" smtClean="0">
                <a:latin typeface="+mj-lt"/>
              </a:rPr>
              <a:t>In </a:t>
            </a:r>
            <a:r>
              <a:rPr lang="en-US" sz="2600" dirty="0">
                <a:latin typeface="+mj-lt"/>
              </a:rPr>
              <a:t>pairs, identify </a:t>
            </a:r>
            <a:r>
              <a:rPr lang="en-US" sz="2600" b="1" dirty="0">
                <a:latin typeface="+mj-lt"/>
              </a:rPr>
              <a:t>two</a:t>
            </a:r>
            <a:r>
              <a:rPr lang="en-US" sz="2600" dirty="0">
                <a:latin typeface="+mj-lt"/>
              </a:rPr>
              <a:t> things to take forward when planning investigations to foster </a:t>
            </a:r>
            <a:r>
              <a:rPr lang="en-US" sz="2600" dirty="0" smtClean="0">
                <a:latin typeface="+mj-lt"/>
              </a:rPr>
              <a:t>collaboration and dialogue. </a:t>
            </a:r>
            <a:br>
              <a:rPr lang="en-US" sz="26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600" dirty="0" smtClean="0">
                <a:latin typeface="+mj-lt"/>
              </a:rPr>
              <a:t>Identify </a:t>
            </a:r>
            <a:r>
              <a:rPr lang="en-US" sz="2600" dirty="0">
                <a:latin typeface="+mj-lt"/>
              </a:rPr>
              <a:t>an investigation you might carry </a:t>
            </a:r>
            <a:r>
              <a:rPr lang="en-US" sz="2600" dirty="0" smtClean="0">
                <a:latin typeface="+mj-lt"/>
              </a:rPr>
              <a:t>out: </a:t>
            </a:r>
          </a:p>
          <a:p>
            <a:pPr marL="457200" indent="-457200">
              <a:buAutoNum type="alphaLcParenR"/>
            </a:pPr>
            <a:r>
              <a:rPr lang="en-US" sz="2600" dirty="0" smtClean="0">
                <a:latin typeface="+mj-lt"/>
              </a:rPr>
              <a:t>When will it take place? </a:t>
            </a:r>
          </a:p>
          <a:p>
            <a:pPr marL="457200" indent="-457200">
              <a:buAutoNum type="alphaLcParenR"/>
            </a:pPr>
            <a:r>
              <a:rPr lang="en-US" sz="2600" dirty="0" smtClean="0">
                <a:latin typeface="+mj-lt"/>
              </a:rPr>
              <a:t>How will the children be grouped?</a:t>
            </a:r>
          </a:p>
          <a:p>
            <a:pPr marL="457200" indent="-457200">
              <a:buAutoNum type="alphaLcParenR"/>
            </a:pPr>
            <a:r>
              <a:rPr lang="en-US" sz="2600" dirty="0" smtClean="0">
                <a:latin typeface="+mj-lt"/>
              </a:rPr>
              <a:t>How </a:t>
            </a:r>
            <a:r>
              <a:rPr lang="en-US" sz="2600" dirty="0">
                <a:latin typeface="+mj-lt"/>
              </a:rPr>
              <a:t>will you structure the activity </a:t>
            </a:r>
            <a:r>
              <a:rPr lang="en-US" sz="2600" dirty="0" smtClean="0">
                <a:latin typeface="+mj-lt"/>
              </a:rPr>
              <a:t>to promote children’s collaboration and dialogue?</a:t>
            </a:r>
          </a:p>
          <a:p>
            <a:pPr marL="457200" indent="-457200">
              <a:buAutoNum type="alphaLcParenR"/>
            </a:pPr>
            <a:r>
              <a:rPr lang="en-US" sz="2600" dirty="0" smtClean="0">
                <a:latin typeface="+mj-lt"/>
              </a:rPr>
              <a:t>What approaches might you use for assessment?</a:t>
            </a:r>
            <a:endParaRPr lang="en-US" sz="2600" dirty="0">
              <a:latin typeface="+mj-lt"/>
            </a:endParaRPr>
          </a:p>
          <a:p>
            <a:pPr marL="457200" indent="-457200">
              <a:buAutoNum type="alphaLcParenR"/>
            </a:pPr>
            <a:endParaRPr lang="en-US" sz="1200" dirty="0" smtClean="0">
              <a:latin typeface="+mj-lt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Consider - nature of the task, grouping, your role</a:t>
            </a:r>
            <a:endParaRPr lang="en-US" sz="2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98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28215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cs typeface="Arial"/>
              </a:rPr>
              <a:t>Reflection on the module</a:t>
            </a:r>
            <a:endParaRPr lang="en-US" sz="4000" b="1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5"/>
            <a:ext cx="6635080" cy="1656183"/>
          </a:xfrm>
        </p:spPr>
        <p:txBody>
          <a:bodyPr/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+mj-lt"/>
              </a:rPr>
              <a:t>In what ways did the different activities support your developing thinking? </a:t>
            </a:r>
            <a:endParaRPr lang="en-US" sz="28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987824" y="3861048"/>
            <a:ext cx="5652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+mj-lt"/>
              </a:rPr>
              <a:t>2. How far have the aims of the module been met?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508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2843213" y="635000"/>
            <a:ext cx="5634037" cy="925513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B050"/>
                </a:solidFill>
                <a:latin typeface="Calibri" charset="0"/>
              </a:rPr>
              <a:t>Further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700213"/>
            <a:ext cx="7886700" cy="4625975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en-US" sz="3100" b="1" dirty="0">
                <a:solidFill>
                  <a:srgbClr val="FF0000"/>
                </a:solidFill>
                <a:latin typeface="+mj-lt"/>
                <a:cs typeface="+mn-cs"/>
              </a:rPr>
              <a:t>Creative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  <a:cs typeface="+mn-cs"/>
              </a:rPr>
              <a:t>Little Scientists 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en-US" sz="2600" dirty="0" smtClean="0">
                <a:solidFill>
                  <a:srgbClr val="FF0000"/>
                </a:solidFill>
                <a:latin typeface="+mj-lt"/>
                <a:cs typeface="+mn-cs"/>
              </a:rPr>
              <a:t>(FP7 EU project 2011 – 2014)</a:t>
            </a:r>
            <a:endParaRPr lang="en-US" sz="2600" dirty="0">
              <a:solidFill>
                <a:srgbClr val="FF0000"/>
              </a:solidFill>
              <a:latin typeface="+mj-lt"/>
              <a:cs typeface="+mn-cs"/>
            </a:endParaRP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  <a:defRPr/>
            </a:pPr>
            <a:r>
              <a:rPr lang="en-US" sz="2600" dirty="0">
                <a:latin typeface="+mj-lt"/>
                <a:cs typeface="+mn-cs"/>
              </a:rPr>
              <a:t>Design principles and exemplar materials based on fieldwork </a:t>
            </a:r>
            <a:r>
              <a:rPr lang="en-US" sz="2600" dirty="0" err="1">
                <a:latin typeface="+mj-lt"/>
                <a:cs typeface="+mn-cs"/>
                <a:hlinkClick r:id="rId3"/>
              </a:rPr>
              <a:t>www.creative</a:t>
            </a:r>
            <a:r>
              <a:rPr lang="en-US" sz="2600" dirty="0">
                <a:latin typeface="+mj-lt"/>
                <a:cs typeface="+mn-cs"/>
                <a:hlinkClick r:id="rId3"/>
              </a:rPr>
              <a:t>-little-</a:t>
            </a:r>
            <a:r>
              <a:rPr lang="en-US" sz="2600" dirty="0" err="1">
                <a:latin typeface="+mj-lt"/>
                <a:cs typeface="+mn-cs"/>
                <a:hlinkClick r:id="rId3"/>
              </a:rPr>
              <a:t>scientists.eu</a:t>
            </a:r>
            <a:endParaRPr lang="en-US" sz="2600" dirty="0">
              <a:latin typeface="+mj-lt"/>
              <a:cs typeface="+mn-cs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sz="2600" dirty="0">
              <a:latin typeface="+mj-lt"/>
              <a:cs typeface="+mn-cs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3100" b="1" dirty="0">
                <a:solidFill>
                  <a:srgbClr val="FF0000"/>
                </a:solidFill>
                <a:latin typeface="+mj-lt"/>
                <a:cs typeface="+mn-cs"/>
              </a:rPr>
              <a:t>Creativity in Early Years Science </a:t>
            </a:r>
            <a:r>
              <a:rPr lang="en-US" sz="3100" b="1" dirty="0" smtClean="0">
                <a:solidFill>
                  <a:srgbClr val="FF0000"/>
                </a:solidFill>
                <a:latin typeface="+mj-lt"/>
                <a:cs typeface="+mn-cs"/>
              </a:rPr>
              <a:t>Education</a:t>
            </a:r>
          </a:p>
          <a:p>
            <a:pPr marL="0" indent="0">
              <a:buNone/>
              <a:defRPr/>
            </a:pPr>
            <a:r>
              <a:rPr lang="en-US" sz="2600" dirty="0" smtClean="0">
                <a:solidFill>
                  <a:srgbClr val="FF0000"/>
                </a:solidFill>
                <a:latin typeface="+mj-lt"/>
                <a:cs typeface="+mn-cs"/>
              </a:rPr>
              <a:t>(Erasmus+ EU project 2014 </a:t>
            </a:r>
            <a:r>
              <a:rPr lang="en-US" sz="2600" dirty="0">
                <a:solidFill>
                  <a:srgbClr val="FF0000"/>
                </a:solidFill>
              </a:rPr>
              <a:t>– </a:t>
            </a:r>
            <a:r>
              <a:rPr lang="en-US" sz="2600" dirty="0" smtClean="0">
                <a:solidFill>
                  <a:srgbClr val="FF0000"/>
                </a:solidFill>
                <a:latin typeface="+mj-lt"/>
                <a:cs typeface="+mn-cs"/>
              </a:rPr>
              <a:t>2017</a:t>
            </a:r>
            <a:r>
              <a:rPr lang="en-US" sz="2600" dirty="0">
                <a:solidFill>
                  <a:srgbClr val="FF0000"/>
                </a:solidFill>
                <a:latin typeface="+mj-lt"/>
                <a:cs typeface="+mn-cs"/>
              </a:rPr>
              <a:t>)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  <a:defRPr/>
            </a:pPr>
            <a:r>
              <a:rPr lang="en-US" sz="2600" dirty="0" smtClean="0">
                <a:latin typeface="+mj-lt"/>
                <a:cs typeface="+mn-cs"/>
              </a:rPr>
              <a:t>Curriculum Materials and Training  Materials </a:t>
            </a:r>
            <a:r>
              <a:rPr lang="en-US" sz="2600" dirty="0">
                <a:latin typeface="+mj-lt"/>
                <a:cs typeface="+mn-cs"/>
              </a:rPr>
              <a:t>for </a:t>
            </a:r>
            <a:r>
              <a:rPr lang="en-US" sz="2600" dirty="0" smtClean="0">
                <a:latin typeface="+mj-lt"/>
                <a:cs typeface="+mn-cs"/>
              </a:rPr>
              <a:t>teacher CPD </a:t>
            </a:r>
            <a:r>
              <a:rPr lang="en-US" sz="2600" dirty="0">
                <a:latin typeface="+mj-lt"/>
                <a:cs typeface="+mn-cs"/>
              </a:rPr>
              <a:t>to promote creative approaches to early years </a:t>
            </a:r>
            <a:r>
              <a:rPr lang="en-US" sz="2600" dirty="0" smtClean="0">
                <a:latin typeface="+mj-lt"/>
                <a:cs typeface="+mn-cs"/>
              </a:rPr>
              <a:t>science </a:t>
            </a:r>
            <a:r>
              <a:rPr lang="en-US" sz="2600" dirty="0" smtClean="0">
                <a:latin typeface="+mj-lt"/>
                <a:cs typeface="+mn-cs"/>
                <a:hlinkClick r:id="rId4"/>
              </a:rPr>
              <a:t>www.ceys‐project.eu</a:t>
            </a:r>
            <a:endParaRPr lang="en-US" sz="2600" dirty="0" smtClean="0">
              <a:cs typeface="+mn-cs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cs typeface="+mn-cs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01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5336"/>
          </a:xfrm>
        </p:spPr>
        <p:txBody>
          <a:bodyPr/>
          <a:lstStyle/>
          <a:p>
            <a:pPr algn="ctr"/>
            <a:r>
              <a:rPr lang="nl-BE" b="1" dirty="0" smtClean="0">
                <a:solidFill>
                  <a:srgbClr val="00B050"/>
                </a:solidFill>
              </a:rPr>
              <a:t>THANK YOU!</a:t>
            </a:r>
            <a:endParaRPr lang="en-US" dirty="0"/>
          </a:p>
        </p:txBody>
      </p:sp>
      <p:pic>
        <p:nvPicPr>
          <p:cNvPr id="4" name="Picture 4" descr="http://static1.squarespace.com/static/519fe4bae4b02061e74e5de7/t/521545bfe4b04942a678c476/1377125825451/participation%20-%20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36" y="1772816"/>
            <a:ext cx="5204652" cy="48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0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5880" y="4932659"/>
            <a:ext cx="77768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en-US" sz="1600" dirty="0" smtClean="0">
                <a:solidFill>
                  <a:prstClr val="black"/>
                </a:solidFill>
              </a:rPr>
              <a:t>	</a:t>
            </a:r>
            <a:r>
              <a:rPr lang="en-US" sz="1400" dirty="0" smtClean="0">
                <a:solidFill>
                  <a:prstClr val="black"/>
                </a:solidFill>
              </a:rPr>
              <a:t>© </a:t>
            </a:r>
            <a:r>
              <a:rPr lang="en-US" sz="1400" i="1" dirty="0">
                <a:solidFill>
                  <a:prstClr val="black"/>
                </a:solidFill>
              </a:rPr>
              <a:t>2017 CREATIVITY IN EARLY YEARS SCIENCE EDUCATION </a:t>
            </a:r>
            <a:r>
              <a:rPr lang="en-US" sz="1400" i="1" dirty="0" smtClean="0">
                <a:solidFill>
                  <a:prstClr val="black"/>
                </a:solidFill>
              </a:rPr>
              <a:t>Consortium</a:t>
            </a:r>
          </a:p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This </a:t>
            </a:r>
            <a:r>
              <a:rPr lang="en-US" sz="1400" dirty="0">
                <a:solidFill>
                  <a:prstClr val="black"/>
                </a:solidFill>
              </a:rPr>
              <a:t>work is licensed under the Creative Commons Attribution-</a:t>
            </a:r>
            <a:r>
              <a:rPr lang="en-US" sz="1400" dirty="0" err="1">
                <a:solidFill>
                  <a:prstClr val="black"/>
                </a:solidFill>
              </a:rPr>
              <a:t>NonCommercial</a:t>
            </a:r>
            <a:r>
              <a:rPr lang="en-US" sz="1400" dirty="0">
                <a:solidFill>
                  <a:prstClr val="black"/>
                </a:solidFill>
              </a:rPr>
              <a:t>-</a:t>
            </a:r>
            <a:r>
              <a:rPr lang="en-US" sz="1400" dirty="0" err="1">
                <a:solidFill>
                  <a:prstClr val="black"/>
                </a:solidFill>
              </a:rPr>
              <a:t>NoDerivatives</a:t>
            </a:r>
            <a:r>
              <a:rPr lang="en-US" sz="1400" dirty="0">
                <a:solidFill>
                  <a:prstClr val="black"/>
                </a:solidFill>
              </a:rPr>
              <a:t> 4.0 International License. To view a copy of this license, visit </a:t>
            </a:r>
            <a:r>
              <a:rPr lang="en-US" sz="1400" u="sng" dirty="0">
                <a:solidFill>
                  <a:prstClr val="black"/>
                </a:solidFill>
                <a:hlinkClick r:id="rId2"/>
              </a:rPr>
              <a:t>http://creativecommons.org/licenses/by-nc-nd/4.0/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28801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00B050"/>
                </a:solidFill>
              </a:rPr>
              <a:t>Acknowledgements</a:t>
            </a:r>
            <a:r>
              <a:rPr lang="en-US" sz="2800" i="1" dirty="0" smtClean="0">
                <a:solidFill>
                  <a:srgbClr val="00B050"/>
                </a:solidFill>
              </a:rPr>
              <a:t/>
            </a:r>
            <a:br>
              <a:rPr lang="en-US" sz="2800" i="1" dirty="0" smtClean="0">
                <a:solidFill>
                  <a:srgbClr val="00B050"/>
                </a:solidFill>
              </a:rPr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3100" dirty="0" smtClean="0">
                <a:solidFill>
                  <a:srgbClr val="FF0000"/>
                </a:solidFill>
              </a:rPr>
              <a:t>Creativity </a:t>
            </a:r>
            <a:r>
              <a:rPr lang="en-US" sz="3100" dirty="0">
                <a:solidFill>
                  <a:srgbClr val="FF0000"/>
                </a:solidFill>
              </a:rPr>
              <a:t>in Early Years Science </a:t>
            </a:r>
            <a:r>
              <a:rPr lang="en-US" sz="3100" dirty="0" smtClean="0">
                <a:solidFill>
                  <a:srgbClr val="FF0000"/>
                </a:solidFill>
              </a:rPr>
              <a:t>EDUCATION (2014-2017</a:t>
            </a:r>
            <a:r>
              <a:rPr lang="en-US" sz="3100" dirty="0">
                <a:solidFill>
                  <a:srgbClr val="FF0000"/>
                </a:solidFill>
              </a:rPr>
              <a:t>) </a:t>
            </a:r>
            <a:br>
              <a:rPr lang="en-US" sz="3100" dirty="0">
                <a:solidFill>
                  <a:srgbClr val="FF0000"/>
                </a:solidFill>
              </a:rPr>
            </a:br>
            <a:r>
              <a:rPr lang="en-US" sz="3100" dirty="0" smtClean="0">
                <a:hlinkClick r:id="rId3"/>
              </a:rPr>
              <a:t>www.ceys-project.eu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1800" dirty="0"/>
              <a:t> </a:t>
            </a:r>
            <a:br>
              <a:rPr lang="en-US" sz="1800" dirty="0"/>
            </a:br>
            <a:endParaRPr lang="en-US" sz="1800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1" y="3861048"/>
            <a:ext cx="718567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0" y="4932659"/>
            <a:ext cx="915929" cy="3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4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Connecting </a:t>
            </a:r>
            <a:r>
              <a:rPr lang="en-US" sz="4000" b="1" dirty="0">
                <a:solidFill>
                  <a:srgbClr val="00B050"/>
                </a:solidFill>
              </a:rPr>
              <a:t>IBSE and </a:t>
            </a:r>
            <a:r>
              <a:rPr lang="en-US" sz="4000" b="1" dirty="0" smtClean="0">
                <a:solidFill>
                  <a:srgbClr val="00B050"/>
                </a:solidFill>
              </a:rPr>
              <a:t>CA</a:t>
            </a:r>
            <a:br>
              <a:rPr lang="en-US" sz="4000" b="1" dirty="0" smtClean="0">
                <a:solidFill>
                  <a:srgbClr val="00B050"/>
                </a:solidFill>
              </a:rPr>
            </a:br>
            <a:r>
              <a:rPr lang="en-US" sz="1600" dirty="0" smtClean="0"/>
              <a:t>(from Creative Little Scientists, 2012)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+mj-lt"/>
              </a:rPr>
              <a:t>Features of inquiry</a:t>
            </a:r>
            <a:endParaRPr lang="en-US" b="0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Questioning</a:t>
            </a:r>
          </a:p>
          <a:p>
            <a:r>
              <a:rPr lang="en-US" sz="2000" dirty="0">
                <a:latin typeface="+mj-lt"/>
              </a:rPr>
              <a:t>Designing and planning investigations</a:t>
            </a:r>
          </a:p>
          <a:p>
            <a:r>
              <a:rPr lang="en-US" sz="2000" dirty="0">
                <a:latin typeface="+mj-lt"/>
              </a:rPr>
              <a:t>Gathering evidence</a:t>
            </a:r>
          </a:p>
          <a:p>
            <a:r>
              <a:rPr lang="en-US" sz="2000" dirty="0">
                <a:latin typeface="+mj-lt"/>
              </a:rPr>
              <a:t>Making connections</a:t>
            </a:r>
          </a:p>
          <a:p>
            <a:r>
              <a:rPr lang="en-US" sz="2000" dirty="0">
                <a:latin typeface="+mj-lt"/>
              </a:rPr>
              <a:t>Explaining evidence</a:t>
            </a:r>
          </a:p>
          <a:p>
            <a:r>
              <a:rPr lang="en-US" sz="2000" dirty="0">
                <a:latin typeface="+mj-lt"/>
              </a:rPr>
              <a:t>Communicating explanations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200" b="0" dirty="0" smtClean="0">
                <a:latin typeface="+mj-lt"/>
              </a:rPr>
              <a:t>Creative dispositions</a:t>
            </a:r>
            <a:endParaRPr lang="en-US" sz="2200" b="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95357"/>
            <a:ext cx="4041775" cy="395128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j-lt"/>
              </a:rPr>
              <a:t>Sense </a:t>
            </a:r>
            <a:r>
              <a:rPr lang="en-US" sz="2000" dirty="0">
                <a:latin typeface="+mj-lt"/>
              </a:rPr>
              <a:t>of initiative</a:t>
            </a:r>
          </a:p>
          <a:p>
            <a:r>
              <a:rPr lang="en-US" sz="2000" dirty="0">
                <a:latin typeface="+mj-lt"/>
              </a:rPr>
              <a:t>Motivation</a:t>
            </a:r>
          </a:p>
          <a:p>
            <a:r>
              <a:rPr lang="en-US" sz="2000" dirty="0">
                <a:latin typeface="+mj-lt"/>
              </a:rPr>
              <a:t>Ability to come up with something new</a:t>
            </a:r>
          </a:p>
          <a:p>
            <a:r>
              <a:rPr lang="en-US" sz="2000" dirty="0">
                <a:latin typeface="+mj-lt"/>
              </a:rPr>
              <a:t>Making connections</a:t>
            </a:r>
          </a:p>
          <a:p>
            <a:r>
              <a:rPr lang="en-US" sz="2000" dirty="0">
                <a:latin typeface="+mj-lt"/>
              </a:rPr>
              <a:t>Imagination</a:t>
            </a:r>
          </a:p>
          <a:p>
            <a:r>
              <a:rPr lang="en-US" sz="2000" dirty="0">
                <a:latin typeface="+mj-lt"/>
              </a:rPr>
              <a:t>Curiosity</a:t>
            </a:r>
          </a:p>
          <a:p>
            <a:r>
              <a:rPr lang="en-US" sz="2000" dirty="0">
                <a:latin typeface="+mj-lt"/>
              </a:rPr>
              <a:t>Ability to work together</a:t>
            </a:r>
          </a:p>
          <a:p>
            <a:r>
              <a:rPr lang="en-US" sz="2000" dirty="0">
                <a:latin typeface="+mj-lt"/>
              </a:rPr>
              <a:t>Thinking skills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0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Definitions </a:t>
            </a:r>
            <a:r>
              <a:rPr lang="en-US" sz="4000" b="1" dirty="0">
                <a:solidFill>
                  <a:srgbClr val="00B050"/>
                </a:solidFill>
              </a:rPr>
              <a:t>of creativity adopted by the CEYS project </a:t>
            </a:r>
            <a:r>
              <a:rPr lang="en-US" sz="2800" b="1" dirty="0">
                <a:solidFill>
                  <a:srgbClr val="00B050"/>
                </a:solidFill>
              </a:rPr>
              <a:t/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1600" dirty="0"/>
              <a:t>(from Creative Little Scientists, </a:t>
            </a:r>
            <a:r>
              <a:rPr lang="en-US" sz="1600" dirty="0" smtClean="0"/>
              <a:t>2014)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combine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r="21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32657"/>
            <a:ext cx="5770984" cy="1296144"/>
          </a:xfrm>
        </p:spPr>
        <p:txBody>
          <a:bodyPr>
            <a:normAutofit/>
          </a:bodyPr>
          <a:lstStyle/>
          <a:p>
            <a:r>
              <a:rPr lang="en-US" sz="4000" b="1" kern="0" dirty="0" smtClean="0">
                <a:solidFill>
                  <a:srgbClr val="00B050"/>
                </a:solidFill>
              </a:rPr>
              <a:t>Aims of the module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064896" cy="4320479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2800" dirty="0" smtClean="0">
                <a:latin typeface="+mj-lt"/>
              </a:rPr>
              <a:t>Explore benefits of </a:t>
            </a:r>
            <a:r>
              <a:rPr lang="en-US" sz="2800" dirty="0">
                <a:latin typeface="+mj-lt"/>
              </a:rPr>
              <a:t>collaboration</a:t>
            </a:r>
            <a:r>
              <a:rPr lang="en-GB" sz="2800" dirty="0">
                <a:latin typeface="+mj-lt"/>
              </a:rPr>
              <a:t> and group work</a:t>
            </a:r>
            <a:r>
              <a:rPr lang="en-US" sz="2800" dirty="0">
                <a:latin typeface="+mj-lt"/>
              </a:rPr>
              <a:t> in early years science </a:t>
            </a:r>
            <a:r>
              <a:rPr lang="en-US" sz="2800" dirty="0" smtClean="0">
                <a:latin typeface="+mj-lt"/>
              </a:rPr>
              <a:t>education. </a:t>
            </a:r>
          </a:p>
          <a:p>
            <a:pPr lvl="0">
              <a:lnSpc>
                <a:spcPct val="120000"/>
              </a:lnSpc>
            </a:pPr>
            <a:r>
              <a:rPr lang="en-US" sz="2800" dirty="0" smtClean="0">
                <a:latin typeface="+mj-lt"/>
              </a:rPr>
              <a:t>Enable participants to </a:t>
            </a:r>
            <a:r>
              <a:rPr lang="en-GB" sz="2800" dirty="0">
                <a:latin typeface="+mj-lt"/>
              </a:rPr>
              <a:t>plan activities </a:t>
            </a:r>
            <a:r>
              <a:rPr lang="en-GB" sz="2800" dirty="0" smtClean="0">
                <a:latin typeface="+mj-lt"/>
              </a:rPr>
              <a:t>involving group </a:t>
            </a:r>
            <a:r>
              <a:rPr lang="en-GB" sz="2800" dirty="0">
                <a:latin typeface="+mj-lt"/>
              </a:rPr>
              <a:t>work and </a:t>
            </a:r>
            <a:r>
              <a:rPr lang="en-US" sz="2800" dirty="0">
                <a:latin typeface="+mj-lt"/>
              </a:rPr>
              <a:t>collaboration </a:t>
            </a:r>
            <a:r>
              <a:rPr lang="en-GB" sz="2800" dirty="0" smtClean="0">
                <a:latin typeface="+mj-lt"/>
              </a:rPr>
              <a:t>to </a:t>
            </a:r>
            <a:r>
              <a:rPr lang="en-GB" sz="2800" dirty="0">
                <a:latin typeface="+mj-lt"/>
              </a:rPr>
              <a:t>enhance </a:t>
            </a:r>
            <a:r>
              <a:rPr lang="en-US" sz="2800" dirty="0">
                <a:latin typeface="+mj-lt"/>
              </a:rPr>
              <a:t>creativity </a:t>
            </a:r>
            <a:r>
              <a:rPr lang="en-GB" sz="2800" dirty="0">
                <a:latin typeface="+mj-lt"/>
              </a:rPr>
              <a:t>in </a:t>
            </a:r>
            <a:r>
              <a:rPr lang="en-US" sz="2800" dirty="0">
                <a:latin typeface="+mj-lt"/>
              </a:rPr>
              <a:t>science education.</a:t>
            </a:r>
            <a:endParaRPr lang="en-GB" sz="2800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US" sz="2800" dirty="0">
                <a:latin typeface="+mj-lt"/>
              </a:rPr>
              <a:t>Introduce </a:t>
            </a:r>
            <a:r>
              <a:rPr lang="en-US" sz="2800" dirty="0" smtClean="0">
                <a:latin typeface="+mj-lt"/>
              </a:rPr>
              <a:t>features </a:t>
            </a:r>
            <a:r>
              <a:rPr lang="en-US" sz="2800" dirty="0">
                <a:latin typeface="+mj-lt"/>
              </a:rPr>
              <a:t>of </a:t>
            </a:r>
            <a:r>
              <a:rPr lang="en-GB" sz="2800" dirty="0">
                <a:latin typeface="+mj-lt"/>
              </a:rPr>
              <a:t>dialogue, </a:t>
            </a:r>
            <a:r>
              <a:rPr lang="en-US" sz="2800" dirty="0">
                <a:latin typeface="+mj-lt"/>
              </a:rPr>
              <a:t>collaboration</a:t>
            </a:r>
            <a:r>
              <a:rPr lang="en-GB" sz="2800" dirty="0">
                <a:latin typeface="+mj-lt"/>
              </a:rPr>
              <a:t> and group </a:t>
            </a:r>
            <a:r>
              <a:rPr lang="en-GB" sz="2800" dirty="0" smtClean="0">
                <a:latin typeface="+mj-lt"/>
              </a:rPr>
              <a:t>work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important in promoting inquiry and creativity.</a:t>
            </a:r>
            <a:endParaRPr lang="en-GB" sz="2800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US" sz="2800" dirty="0">
                <a:latin typeface="+mj-lt"/>
              </a:rPr>
              <a:t>Share strategies for stimulating and fostering children’s creativity through collaboration</a:t>
            </a:r>
            <a:r>
              <a:rPr lang="en-GB" sz="2800" dirty="0">
                <a:latin typeface="+mj-lt"/>
              </a:rPr>
              <a:t> in groups</a:t>
            </a:r>
            <a:r>
              <a:rPr lang="en-US" sz="2800" dirty="0">
                <a:latin typeface="+mj-lt"/>
              </a:rPr>
              <a:t>.</a:t>
            </a:r>
            <a:endParaRPr lang="en-GB" sz="2800" dirty="0">
              <a:latin typeface="+mj-lt"/>
            </a:endParaRPr>
          </a:p>
          <a:p>
            <a:pPr lvl="0">
              <a:lnSpc>
                <a:spcPct val="120000"/>
              </a:lnSpc>
            </a:pPr>
            <a:r>
              <a:rPr lang="en-US" sz="2800" dirty="0">
                <a:latin typeface="+mj-lt"/>
              </a:rPr>
              <a:t>Increase awareness of different ways </a:t>
            </a:r>
            <a:r>
              <a:rPr lang="en-US" sz="2800" dirty="0" smtClean="0">
                <a:latin typeface="+mj-lt"/>
              </a:rPr>
              <a:t>of </a:t>
            </a:r>
            <a:r>
              <a:rPr lang="en-US" sz="2800" dirty="0">
                <a:latin typeface="+mj-lt"/>
              </a:rPr>
              <a:t>providing opportunities for children’s creativity through collaboration and group work. </a:t>
            </a:r>
            <a:endParaRPr lang="en-GB" sz="28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404664"/>
            <a:ext cx="5915000" cy="15701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Links </a:t>
            </a:r>
            <a:r>
              <a:rPr lang="en-US" b="1" dirty="0">
                <a:solidFill>
                  <a:srgbClr val="00B050"/>
                </a:solidFill>
              </a:rPr>
              <a:t>to Content Design Principles and Outcomes </a:t>
            </a:r>
            <a:r>
              <a:rPr lang="en-US" b="1" dirty="0" smtClean="0">
                <a:solidFill>
                  <a:srgbClr val="00B050"/>
                </a:solidFill>
              </a:rPr>
              <a:t>1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2200" b="1" dirty="0" smtClean="0">
                <a:solidFill>
                  <a:srgbClr val="00B050"/>
                </a:solidFill>
              </a:rPr>
              <a:t>(For use as appropriate)</a:t>
            </a:r>
            <a:r>
              <a:rPr lang="en-GB" sz="2200" kern="0" dirty="0">
                <a:solidFill>
                  <a:srgbClr val="00B050"/>
                </a:solidFill>
                <a:latin typeface="Arial" charset="0"/>
              </a:rPr>
              <a:t/>
            </a:r>
            <a:br>
              <a:rPr lang="en-GB" sz="2200" kern="0" dirty="0">
                <a:solidFill>
                  <a:srgbClr val="00B050"/>
                </a:solidFill>
                <a:latin typeface="Arial" charset="0"/>
              </a:rPr>
            </a:b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916832"/>
            <a:ext cx="7704856" cy="4320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+mj-lt"/>
              </a:rPr>
              <a:t>15. Teacher education should promote teachers’ use </a:t>
            </a:r>
            <a:r>
              <a:rPr lang="en-GB" sz="2400" b="1" dirty="0">
                <a:solidFill>
                  <a:srgbClr val="FF0000"/>
                </a:solidFill>
                <a:latin typeface="+mj-lt"/>
              </a:rPr>
              <a:t>of group work</a:t>
            </a:r>
            <a:r>
              <a:rPr lang="en-GB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dirty="0">
                <a:latin typeface="+mj-lt"/>
              </a:rPr>
              <a:t>to support children’s inquiry processes and creative learning. </a:t>
            </a:r>
            <a:endParaRPr lang="en-GB" sz="2400" dirty="0" smtClean="0">
              <a:latin typeface="+mj-lt"/>
            </a:endParaRPr>
          </a:p>
          <a:p>
            <a:pPr marL="400050" lvl="1" indent="0">
              <a:buNone/>
            </a:pPr>
            <a:r>
              <a:rPr lang="en-GB" sz="2000" dirty="0">
                <a:latin typeface="+mj-lt"/>
              </a:rPr>
              <a:t>15.1 Teachers should have knowledge of 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the value of collaboration</a:t>
            </a:r>
            <a:r>
              <a:rPr lang="en-GB" sz="2000" b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GB" sz="2000" dirty="0">
                <a:latin typeface="+mj-lt"/>
              </a:rPr>
              <a:t>for inquiry and creative thinking and learning. </a:t>
            </a:r>
          </a:p>
          <a:p>
            <a:pPr marL="400050" lvl="1" indent="0">
              <a:buNone/>
            </a:pPr>
            <a:r>
              <a:rPr lang="en-GB" sz="2000" dirty="0">
                <a:latin typeface="+mj-lt"/>
              </a:rPr>
              <a:t>15.2 Teachers should be able to </a:t>
            </a:r>
            <a:r>
              <a:rPr lang="en-GB" sz="2000" dirty="0" smtClean="0">
                <a:latin typeface="+mj-lt"/>
              </a:rPr>
              <a:t>use purposefully a </a:t>
            </a:r>
            <a:r>
              <a:rPr lang="en-GB" sz="2000" dirty="0">
                <a:latin typeface="+mj-lt"/>
              </a:rPr>
              <a:t>variety of patterns of</a:t>
            </a:r>
            <a:r>
              <a:rPr lang="en-GB" sz="2000" b="1" i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+mj-lt"/>
              </a:rPr>
              <a:t>collaboration</a:t>
            </a:r>
            <a:r>
              <a:rPr lang="en-GB" sz="2000" dirty="0">
                <a:latin typeface="+mj-lt"/>
              </a:rPr>
              <a:t>, shifting between individual and collaborative activity over time, to support children’s inquiry processes and creative learning. </a:t>
            </a:r>
            <a:endParaRPr lang="en-GB" sz="2000" dirty="0" smtClean="0">
              <a:latin typeface="+mj-lt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54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6059016" cy="144016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Links </a:t>
            </a:r>
            <a:r>
              <a:rPr lang="en-US" b="1" dirty="0">
                <a:solidFill>
                  <a:srgbClr val="00B050"/>
                </a:solidFill>
              </a:rPr>
              <a:t>to Content Design Principles and Outcomes </a:t>
            </a:r>
            <a:r>
              <a:rPr lang="en-US" b="1" dirty="0" smtClean="0">
                <a:solidFill>
                  <a:srgbClr val="00B050"/>
                </a:solidFill>
              </a:rPr>
              <a:t>2</a:t>
            </a:r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sz="2800" b="1" dirty="0">
                <a:solidFill>
                  <a:srgbClr val="00B050"/>
                </a:solidFill>
              </a:rPr>
              <a:t>(For use as appropriate</a:t>
            </a:r>
            <a:r>
              <a:rPr lang="en-US" sz="2800" b="1" dirty="0" smtClean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19256" cy="4032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+mj-lt"/>
              </a:rPr>
              <a:t>15.3 Teachers should be able to 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organize group work</a:t>
            </a:r>
            <a:r>
              <a:rPr lang="en-US" sz="2200" dirty="0">
                <a:latin typeface="+mj-lt"/>
              </a:rPr>
              <a:t>, aligning ways of grouping children, task design, teaching and assessment strategies in different ways to promote collaboration amongst children in science and mathematics. </a:t>
            </a: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15.4 Teachers should be able to 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use resources and teacher intervention appropriately to foster collaboration </a:t>
            </a:r>
            <a:r>
              <a:rPr lang="en-US" sz="2200" dirty="0">
                <a:latin typeface="+mj-lt"/>
              </a:rPr>
              <a:t>in science and mathematics. </a:t>
            </a: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15.5 Teachers should be able to 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assess</a:t>
            </a:r>
            <a:r>
              <a:rPr lang="en-US" sz="2200" b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200" dirty="0">
                <a:latin typeface="+mj-lt"/>
              </a:rPr>
              <a:t>group work. </a:t>
            </a:r>
            <a:endParaRPr lang="en-GB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15.6 Teachers should be able to 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use effective strategies for sharing ideas and discussions</a:t>
            </a:r>
            <a:r>
              <a:rPr lang="en-US" sz="2200" dirty="0">
                <a:latin typeface="+mj-lt"/>
              </a:rPr>
              <a:t> from different groups. </a:t>
            </a:r>
            <a:endParaRPr lang="en-GB" sz="22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2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Rationale for the module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+mj-lt"/>
              </a:rPr>
              <a:t>Collaboration is viewed as a key aspect of inquiry-based learning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+mj-lt"/>
              </a:rPr>
              <a:t>Growing recognition of the social, collective and collaborative nature of creative processes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+mj-lt"/>
              </a:rPr>
              <a:t>Collaboration offers opportunities for dialogue – a critical feature of both creative and inquiry-based education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+mj-lt"/>
              </a:rPr>
              <a:t>Dialogic talk enables children </a:t>
            </a:r>
            <a:r>
              <a:rPr lang="en-US" dirty="0" err="1" smtClean="0">
                <a:latin typeface="+mj-lt"/>
              </a:rPr>
              <a:t>externalise</a:t>
            </a:r>
            <a:r>
              <a:rPr lang="en-US" dirty="0" smtClean="0">
                <a:latin typeface="+mj-lt"/>
              </a:rPr>
              <a:t> their thinking, explore, share and evaluate alternative ideas and strategies</a:t>
            </a:r>
          </a:p>
        </p:txBody>
      </p:sp>
    </p:spTree>
    <p:extLst>
      <p:ext uri="{BB962C8B-B14F-4D97-AF65-F5344CB8AC3E}">
        <p14:creationId xmlns:p14="http://schemas.microsoft.com/office/powerpoint/2010/main" val="17838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Issues for teachers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19256" cy="403244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+mj-lt"/>
              </a:rPr>
              <a:t>Supporting children’s collaborative reasoning and creative engagement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+mj-lt"/>
              </a:rPr>
              <a:t>Using questioning and encouraging exploratory talk without dominating dialogic exchanges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+mj-lt"/>
              </a:rPr>
              <a:t>Designing tasks to promote equality of involvement and quality of engagement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+mj-lt"/>
              </a:rPr>
              <a:t>Developing a supportive classroom environment that encourages discussion of alternative ideas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+mj-lt"/>
              </a:rPr>
              <a:t>Adopting grouping strategies to </a:t>
            </a:r>
            <a:r>
              <a:rPr lang="en-US" sz="2400" dirty="0" err="1" smtClean="0">
                <a:latin typeface="+mj-lt"/>
              </a:rPr>
              <a:t>maximise</a:t>
            </a:r>
            <a:r>
              <a:rPr lang="en-US" sz="2400" dirty="0" smtClean="0">
                <a:latin typeface="+mj-lt"/>
              </a:rPr>
              <a:t> children’s engagement, participation and progress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612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ssion_Research Questions&amp;Sa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Session_Research Questions&amp;Sample</Template>
  <TotalTime>12917</TotalTime>
  <Words>1226</Words>
  <Application>Microsoft Macintosh PowerPoint</Application>
  <PresentationFormat>On-screen Show (4:3)</PresentationFormat>
  <Paragraphs>192</Paragraphs>
  <Slides>25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Session_Research Questions&amp;Sample</vt:lpstr>
      <vt:lpstr>Acrobat Document</vt:lpstr>
      <vt:lpstr>Picture (32-bit)</vt:lpstr>
      <vt:lpstr>PowerPoint Presentation</vt:lpstr>
      <vt:lpstr>Introduction to the CEYS project (use dependent on context)</vt:lpstr>
      <vt:lpstr>Connecting IBSE and CA (from Creative Little Scientists, 2012)</vt:lpstr>
      <vt:lpstr>Definitions of creativity adopted by the CEYS project  (from Creative Little Scientists, 2014)</vt:lpstr>
      <vt:lpstr>Aims of the module</vt:lpstr>
      <vt:lpstr>Links to Content Design Principles and Outcomes 1 (For use as appropriate) </vt:lpstr>
      <vt:lpstr>Links to Content Design Principles and Outcomes 2 (For use as appropriate)</vt:lpstr>
      <vt:lpstr>Rationale for the module</vt:lpstr>
      <vt:lpstr>Issues for teachers</vt:lpstr>
      <vt:lpstr>PowerPoint Presentation</vt:lpstr>
      <vt:lpstr>Problem solving task</vt:lpstr>
      <vt:lpstr>Time for analysis Sharing experiences and observations</vt:lpstr>
      <vt:lpstr>Collaboration</vt:lpstr>
      <vt:lpstr>Features of dialogue fostering inquiry and creativity</vt:lpstr>
      <vt:lpstr>Sharing experiences</vt:lpstr>
      <vt:lpstr>Collaboration and Group Work Analysis of classroom examples</vt:lpstr>
      <vt:lpstr>PowerPoint Presentation</vt:lpstr>
      <vt:lpstr>PowerPoint Presentation</vt:lpstr>
      <vt:lpstr>PowerPoint Presentation</vt:lpstr>
      <vt:lpstr> Analysis of classroom examples </vt:lpstr>
      <vt:lpstr>Action planning</vt:lpstr>
      <vt:lpstr>Reflection on the module</vt:lpstr>
      <vt:lpstr>Further information</vt:lpstr>
      <vt:lpstr>THANK YOU!</vt:lpstr>
      <vt:lpstr>Acknowledgements  Creativity in Early Years Science EDUCATION (2014-2017)  www.ceys-project.eu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presentations</dc:title>
  <dc:creator>dimitris rossis</dc:creator>
  <cp:lastModifiedBy>Esme Glauert</cp:lastModifiedBy>
  <cp:revision>669</cp:revision>
  <dcterms:created xsi:type="dcterms:W3CDTF">2012-06-21T13:11:39Z</dcterms:created>
  <dcterms:modified xsi:type="dcterms:W3CDTF">2017-10-31T15:40:34Z</dcterms:modified>
</cp:coreProperties>
</file>