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6"/>
  </p:notesMasterIdLst>
  <p:sldIdLst>
    <p:sldId id="336" r:id="rId2"/>
    <p:sldId id="317" r:id="rId3"/>
    <p:sldId id="333" r:id="rId4"/>
    <p:sldId id="275" r:id="rId5"/>
    <p:sldId id="337" r:id="rId6"/>
    <p:sldId id="259" r:id="rId7"/>
    <p:sldId id="318" r:id="rId8"/>
    <p:sldId id="312" r:id="rId9"/>
    <p:sldId id="284" r:id="rId10"/>
    <p:sldId id="288" r:id="rId11"/>
    <p:sldId id="334" r:id="rId12"/>
    <p:sldId id="323" r:id="rId13"/>
    <p:sldId id="322" r:id="rId14"/>
    <p:sldId id="324" r:id="rId15"/>
    <p:sldId id="321" r:id="rId16"/>
    <p:sldId id="325" r:id="rId17"/>
    <p:sldId id="328" r:id="rId18"/>
    <p:sldId id="260" r:id="rId19"/>
    <p:sldId id="276" r:id="rId20"/>
    <p:sldId id="272" r:id="rId21"/>
    <p:sldId id="267" r:id="rId22"/>
    <p:sldId id="271" r:id="rId23"/>
    <p:sldId id="274" r:id="rId24"/>
    <p:sldId id="268" r:id="rId25"/>
    <p:sldId id="270" r:id="rId26"/>
    <p:sldId id="273" r:id="rId27"/>
    <p:sldId id="331" r:id="rId28"/>
    <p:sldId id="279" r:id="rId29"/>
    <p:sldId id="262" r:id="rId30"/>
    <p:sldId id="263" r:id="rId31"/>
    <p:sldId id="332" r:id="rId32"/>
    <p:sldId id="327" r:id="rId33"/>
    <p:sldId id="280" r:id="rId34"/>
    <p:sldId id="335" r:id="rId3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E0B"/>
    <a:srgbClr val="D75318"/>
    <a:srgbClr val="E0D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1" autoAdjust="0"/>
    <p:restoredTop sz="87468" autoAdjust="0"/>
  </p:normalViewPr>
  <p:slideViewPr>
    <p:cSldViewPr>
      <p:cViewPr>
        <p:scale>
          <a:sx n="50" d="100"/>
          <a:sy n="50" d="100"/>
        </p:scale>
        <p:origin x="1352" y="2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1699"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7CBF3B-8C9C-4120-AF75-41456EDBC480}" type="datetimeFigureOut">
              <a:rPr lang="el-GR" smtClean="0"/>
              <a:t>14/11/17</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C3DEEC-7370-4137-945A-0A59644D8BB5}" type="slidenum">
              <a:rPr lang="el-GR" smtClean="0"/>
              <a:t>‹#›</a:t>
            </a:fld>
            <a:endParaRPr lang="el-GR"/>
          </a:p>
        </p:txBody>
      </p:sp>
    </p:spTree>
    <p:extLst>
      <p:ext uri="{BB962C8B-B14F-4D97-AF65-F5344CB8AC3E}">
        <p14:creationId xmlns:p14="http://schemas.microsoft.com/office/powerpoint/2010/main" val="388351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a:t>
            </a:r>
            <a:r>
              <a:rPr lang="en-US" baseline="0" dirty="0" smtClean="0"/>
              <a:t> for facilitators for sharing with participants as appropriate</a:t>
            </a:r>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3</a:t>
            </a:fld>
            <a:endParaRPr lang="nl-BE"/>
          </a:p>
        </p:txBody>
      </p:sp>
    </p:spTree>
    <p:extLst>
      <p:ext uri="{BB962C8B-B14F-4D97-AF65-F5344CB8AC3E}">
        <p14:creationId xmlns:p14="http://schemas.microsoft.com/office/powerpoint/2010/main" val="1539780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t>4</a:t>
            </a:fld>
            <a:endParaRPr lang="el-GR"/>
          </a:p>
        </p:txBody>
      </p:sp>
    </p:spTree>
    <p:extLst>
      <p:ext uri="{BB962C8B-B14F-4D97-AF65-F5344CB8AC3E}">
        <p14:creationId xmlns:p14="http://schemas.microsoft.com/office/powerpoint/2010/main" val="224110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00550"/>
            <a:ext cx="5486400" cy="4089444"/>
          </a:xfrm>
        </p:spPr>
        <p:txBody>
          <a:bodyPr/>
          <a:lstStyle/>
          <a:p>
            <a:r>
              <a:rPr lang="en-GB" sz="1100" b="0" kern="1200" dirty="0">
                <a:solidFill>
                  <a:schemeClr val="tx1"/>
                </a:solidFill>
                <a:effectLst/>
              </a:rPr>
              <a:t>The Creativity in Early Years Science project is a European Erasmus+ project with partner countries Greece, Romania, Belgium and the UK</a:t>
            </a:r>
          </a:p>
          <a:p>
            <a:endParaRPr lang="en-GB" sz="1100" b="0" kern="1200" dirty="0">
              <a:solidFill>
                <a:schemeClr val="tx1"/>
              </a:solidFill>
              <a:effectLst/>
            </a:endParaRPr>
          </a:p>
          <a:p>
            <a:r>
              <a:rPr lang="en-GB" sz="1100" dirty="0" smtClean="0"/>
              <a:t>As indicated – it a</a:t>
            </a:r>
            <a:r>
              <a:rPr lang="en-GB" sz="1100" b="0" kern="1200" dirty="0" smtClean="0">
                <a:solidFill>
                  <a:schemeClr val="tx1"/>
                </a:solidFill>
                <a:effectLst/>
              </a:rPr>
              <a:t>ims </a:t>
            </a:r>
            <a:r>
              <a:rPr lang="en-GB" sz="1100" b="0" kern="1200" dirty="0">
                <a:solidFill>
                  <a:schemeClr val="tx1"/>
                </a:solidFill>
                <a:effectLst/>
              </a:rPr>
              <a:t>to develop </a:t>
            </a:r>
            <a:r>
              <a:rPr lang="en-GB" sz="1100" b="0" kern="1200" dirty="0" smtClean="0">
                <a:solidFill>
                  <a:schemeClr val="tx1"/>
                </a:solidFill>
                <a:effectLst/>
              </a:rPr>
              <a:t>a European teacher professional development </a:t>
            </a:r>
            <a:r>
              <a:rPr lang="en-GB" sz="1100" b="0" kern="1200" dirty="0">
                <a:solidFill>
                  <a:schemeClr val="tx1"/>
                </a:solidFill>
                <a:effectLst/>
              </a:rPr>
              <a:t>course and accompanying materials </a:t>
            </a:r>
            <a:r>
              <a:rPr lang="en-GB" sz="1100" b="0" kern="1200" dirty="0" smtClean="0">
                <a:solidFill>
                  <a:schemeClr val="tx1"/>
                </a:solidFill>
                <a:effectLst/>
              </a:rPr>
              <a:t>to promote </a:t>
            </a:r>
            <a:r>
              <a:rPr lang="en-GB" sz="1100" b="0" kern="1200" dirty="0">
                <a:solidFill>
                  <a:schemeClr val="tx1"/>
                </a:solidFill>
                <a:effectLst/>
              </a:rPr>
              <a:t>the use of creative approaches in teaching science in preschool and early primary education (up to age of eight). </a:t>
            </a:r>
            <a:endParaRPr lang="en-GB" sz="1100" b="0" kern="1200" dirty="0" smtClean="0">
              <a:solidFill>
                <a:schemeClr val="tx1"/>
              </a:solidFill>
              <a:effectLst/>
            </a:endParaRPr>
          </a:p>
          <a:p>
            <a:endParaRPr lang="en-GB" sz="1100" b="0" kern="1200" dirty="0" smtClean="0">
              <a:solidFill>
                <a:schemeClr val="tx1"/>
              </a:solidFill>
              <a:effectLst/>
            </a:endParaRPr>
          </a:p>
          <a:p>
            <a:r>
              <a:rPr lang="en-GB" sz="1100" b="0" kern="1200" dirty="0" smtClean="0">
                <a:solidFill>
                  <a:schemeClr val="tx1"/>
                </a:solidFill>
                <a:effectLst/>
              </a:rPr>
              <a:t>It is a continuation of the project Creative Little Scientists, an FP7 EU project, where curriculum design principles</a:t>
            </a:r>
            <a:r>
              <a:rPr lang="en-GB" sz="1100" b="0" kern="1200" baseline="0" dirty="0" smtClean="0">
                <a:solidFill>
                  <a:schemeClr val="tx1"/>
                </a:solidFill>
                <a:effectLst/>
              </a:rPr>
              <a:t> to foster inquiry and creativity in science education were designed.</a:t>
            </a:r>
            <a:endParaRPr lang="en-GB" sz="1100" b="0" kern="1200" dirty="0">
              <a:solidFill>
                <a:schemeClr val="tx1"/>
              </a:solidFill>
              <a:effectLst/>
            </a:endParaRPr>
          </a:p>
          <a:p>
            <a:endParaRPr lang="en-GB" sz="1100" b="1"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t>5</a:t>
            </a:fld>
            <a:endParaRPr lang="nl-BE"/>
          </a:p>
        </p:txBody>
      </p:sp>
    </p:spTree>
    <p:extLst>
      <p:ext uri="{BB962C8B-B14F-4D97-AF65-F5344CB8AC3E}">
        <p14:creationId xmlns:p14="http://schemas.microsoft.com/office/powerpoint/2010/main" val="140309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smtClean="0">
                <a:solidFill>
                  <a:schemeClr val="tx1"/>
                </a:solidFill>
                <a:latin typeface="+mn-lt"/>
                <a:ea typeface="+mn-ea"/>
                <a:cs typeface="+mn-cs"/>
              </a:rPr>
              <a:t>About 30 minutes of presentation + discussion, asking for concrete examples per item.</a:t>
            </a:r>
          </a:p>
        </p:txBody>
      </p:sp>
      <p:sp>
        <p:nvSpPr>
          <p:cNvPr id="4" name="Tijdelijke aanduiding voor dianummer 3"/>
          <p:cNvSpPr>
            <a:spLocks noGrp="1"/>
          </p:cNvSpPr>
          <p:nvPr>
            <p:ph type="sldNum" sz="quarter" idx="10"/>
          </p:nvPr>
        </p:nvSpPr>
        <p:spPr/>
        <p:txBody>
          <a:bodyPr/>
          <a:lstStyle/>
          <a:p>
            <a:fld id="{D195098B-2C0E-4FC7-88C8-090D3FA4200A}" type="slidenum">
              <a:rPr lang="nl-BE" smtClean="0"/>
              <a:t>8</a:t>
            </a:fld>
            <a:endParaRPr lang="nl-BE"/>
          </a:p>
        </p:txBody>
      </p:sp>
    </p:spTree>
    <p:extLst>
      <p:ext uri="{BB962C8B-B14F-4D97-AF65-F5344CB8AC3E}">
        <p14:creationId xmlns:p14="http://schemas.microsoft.com/office/powerpoint/2010/main" val="157501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73FBFCC-55E6-EC45-A409-A1EF2D23683B}" type="slidenum">
              <a:rPr lang="en-US" smtClean="0"/>
              <a:t>11</a:t>
            </a:fld>
            <a:endParaRPr lang="en-US"/>
          </a:p>
        </p:txBody>
      </p:sp>
    </p:spTree>
    <p:extLst>
      <p:ext uri="{BB962C8B-B14F-4D97-AF65-F5344CB8AC3E}">
        <p14:creationId xmlns:p14="http://schemas.microsoft.com/office/powerpoint/2010/main" val="162212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C62057B-60FB-4B53-85A0-A05BAF0ABD00}" type="slidenum">
              <a:rPr lang="nl-BE" smtClean="0"/>
              <a:t>15</a:t>
            </a:fld>
            <a:endParaRPr lang="nl-BE"/>
          </a:p>
        </p:txBody>
      </p:sp>
    </p:spTree>
    <p:extLst>
      <p:ext uri="{BB962C8B-B14F-4D97-AF65-F5344CB8AC3E}">
        <p14:creationId xmlns:p14="http://schemas.microsoft.com/office/powerpoint/2010/main" val="4151919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to record? List ideas on </a:t>
            </a:r>
            <a:r>
              <a:rPr lang="en-US" baseline="0" smtClean="0"/>
              <a:t>flip chart.</a:t>
            </a:r>
            <a:endParaRPr lang="en-US" baseline="0" dirty="0" smtClean="0"/>
          </a:p>
          <a:p>
            <a:endParaRPr lang="en-US" baseline="0" dirty="0" smtClean="0"/>
          </a:p>
          <a:p>
            <a:r>
              <a:rPr lang="en-US" baseline="0" dirty="0" smtClean="0"/>
              <a:t>Back to the aims?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32</a:t>
            </a:fld>
            <a:endParaRPr lang="en-US"/>
          </a:p>
        </p:txBody>
      </p:sp>
    </p:spTree>
    <p:extLst>
      <p:ext uri="{BB962C8B-B14F-4D97-AF65-F5344CB8AC3E}">
        <p14:creationId xmlns:p14="http://schemas.microsoft.com/office/powerpoint/2010/main" val="1615031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195098B-2C0E-4FC7-88C8-090D3FA4200A}" type="slidenum">
              <a:rPr lang="nl-BE" smtClean="0"/>
              <a:t>34</a:t>
            </a:fld>
            <a:endParaRPr lang="nl-BE"/>
          </a:p>
        </p:txBody>
      </p:sp>
    </p:spTree>
    <p:extLst>
      <p:ext uri="{BB962C8B-B14F-4D97-AF65-F5344CB8AC3E}">
        <p14:creationId xmlns:p14="http://schemas.microsoft.com/office/powerpoint/2010/main" val="70455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sp>
        <p:nvSpPr>
          <p:cNvPr id="11" name="Slide Number Placeholder 5"/>
          <p:cNvSpPr>
            <a:spLocks noGrp="1"/>
          </p:cNvSpPr>
          <p:nvPr>
            <p:ph type="sldNum" sz="quarter" idx="4"/>
          </p:nvPr>
        </p:nvSpPr>
        <p:spPr>
          <a:xfrm>
            <a:off x="8100392" y="6356350"/>
            <a:ext cx="586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t>‹#›</a:t>
            </a:fld>
            <a:endParaRPr lang="el-GR"/>
          </a:p>
        </p:txBody>
      </p:sp>
      <p:pic>
        <p:nvPicPr>
          <p:cNvPr id="12"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354"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4508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783699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l-GR"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4756985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30920979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65091"/>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5649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7130676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Slide Number Placeholder 6"/>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548194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9" name="Slide Number Placeholder 8"/>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32582570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5" name="Slide Number Placeholder 4"/>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32027419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30464856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34649816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27039511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emf"/><Relationship Id="rId16" Type="http://schemas.openxmlformats.org/officeDocument/2006/relationships/image" Target="../media/image2.jpeg"/><Relationship Id="rId17" Type="http://schemas.openxmlformats.org/officeDocument/2006/relationships/image" Target="../media/image3.png"/><Relationship Id="rId18"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1880" y="274638"/>
            <a:ext cx="5194920" cy="1282154"/>
          </a:xfrm>
          <a:prstGeom prst="rect">
            <a:avLst/>
          </a:prstGeom>
        </p:spPr>
        <p:txBody>
          <a:bodyPr vert="horz" lIns="91440" tIns="45720" rIns="91440" bIns="45720" rtlCol="0" anchor="ctr">
            <a:normAutofit/>
          </a:bodyPr>
          <a:lstStyle/>
          <a:p>
            <a:r>
              <a:rPr lang="en-US" dirty="0" smtClean="0"/>
              <a:t>Click to edit Master title style</a:t>
            </a:r>
            <a:endParaRPr lang="el-GR" dirty="0"/>
          </a:p>
        </p:txBody>
      </p:sp>
      <p:sp>
        <p:nvSpPr>
          <p:cNvPr id="3" name="Text Placeholder 2"/>
          <p:cNvSpPr>
            <a:spLocks noGrp="1"/>
          </p:cNvSpPr>
          <p:nvPr>
            <p:ph type="body" idx="1"/>
          </p:nvPr>
        </p:nvSpPr>
        <p:spPr>
          <a:xfrm>
            <a:off x="457200" y="1844825"/>
            <a:ext cx="8219256" cy="403244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9" name="Rectangle 2"/>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10" name="Object 9"/>
          <p:cNvGraphicFramePr>
            <a:graphicFrameLocks noChangeAspect="1"/>
          </p:cNvGraphicFramePr>
          <p:nvPr userDrawn="1">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1490" name="Acrobat Document" r:id="rId14" imgW="5398560" imgH="3594960" progId="AcroExch.Document.11">
                  <p:embed/>
                </p:oleObj>
              </mc:Choice>
              <mc:Fallback>
                <p:oleObj name="Acrobat Document" r:id="rId14" imgW="5398560" imgH="3594960" progId="AcroExch.Document.11">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p:spPr>
                  </p:pic>
                </p:oleObj>
              </mc:Fallback>
            </mc:AlternateContent>
          </a:graphicData>
        </a:graphic>
      </p:graphicFrame>
      <p:pic>
        <p:nvPicPr>
          <p:cNvPr id="1028" name="Picture 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a:xfrm>
            <a:off x="8100392" y="6234769"/>
            <a:ext cx="586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t>‹#›</a:t>
            </a:fld>
            <a:endParaRPr lang="el-GR"/>
          </a:p>
        </p:txBody>
      </p:sp>
      <p:pic>
        <p:nvPicPr>
          <p:cNvPr id="1037" name="Picture 13" descr="C:\Users\fani\Desktop\Disclaimer.jp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9849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4" Type="http://schemas.openxmlformats.org/officeDocument/2006/relationships/hyperlink" Target="http://www.ceys-project.eu/"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creative-little-scientists.e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060849"/>
            <a:ext cx="7772400" cy="3366318"/>
          </a:xfrm>
        </p:spPr>
        <p:txBody>
          <a:bodyPr>
            <a:normAutofit/>
          </a:bodyPr>
          <a:lstStyle/>
          <a:p>
            <a:pPr lvl="0" algn="ctr" fontAlgn="base">
              <a:spcAft>
                <a:spcPts val="1200"/>
              </a:spcAft>
              <a:defRPr/>
            </a:pPr>
            <a:r>
              <a:rPr lang="en-US" sz="4400" kern="0" cap="none" dirty="0" smtClean="0">
                <a:solidFill>
                  <a:srgbClr val="FF0000"/>
                </a:solidFill>
              </a:rPr>
              <a:t>Training Module 5</a:t>
            </a:r>
            <a:br>
              <a:rPr lang="en-US" sz="4400" kern="0" cap="none" dirty="0" smtClean="0">
                <a:solidFill>
                  <a:srgbClr val="FF0000"/>
                </a:solidFill>
              </a:rPr>
            </a:br>
            <a:r>
              <a:rPr lang="en-US" sz="1200" kern="0" cap="none" dirty="0" smtClean="0">
                <a:solidFill>
                  <a:srgbClr val="FF0000"/>
                </a:solidFill>
              </a:rPr>
              <a:t/>
            </a:r>
            <a:br>
              <a:rPr lang="en-US" sz="1200" kern="0" cap="none" dirty="0" smtClean="0">
                <a:solidFill>
                  <a:srgbClr val="FF0000"/>
                </a:solidFill>
              </a:rPr>
            </a:br>
            <a:r>
              <a:rPr lang="en-US" kern="0" cap="none" dirty="0">
                <a:solidFill>
                  <a:srgbClr val="FF0000"/>
                </a:solidFill>
              </a:rPr>
              <a:t>P</a:t>
            </a:r>
            <a:r>
              <a:rPr lang="en-US" kern="0" cap="none" dirty="0" smtClean="0">
                <a:solidFill>
                  <a:srgbClr val="FF0000"/>
                </a:solidFill>
              </a:rPr>
              <a:t>ractical Investigation which fosters Creativity</a:t>
            </a:r>
            <a:br>
              <a:rPr lang="en-US" kern="0" cap="none" dirty="0" smtClean="0">
                <a:solidFill>
                  <a:srgbClr val="FF0000"/>
                </a:solidFill>
              </a:rPr>
            </a:br>
            <a:endParaRPr lang="el-GR" cap="none" dirty="0">
              <a:solidFill>
                <a:srgbClr val="FF0000"/>
              </a:solidFill>
            </a:endParaRPr>
          </a:p>
        </p:txBody>
      </p:sp>
      <p:pic>
        <p:nvPicPr>
          <p:cNvPr id="4" name="Picture 3"/>
          <p:cNvPicPr>
            <a:picLocks noChangeAspect="1"/>
          </p:cNvPicPr>
          <p:nvPr/>
        </p:nvPicPr>
        <p:blipFill>
          <a:blip r:embed="rId2"/>
          <a:stretch>
            <a:fillRect/>
          </a:stretch>
        </p:blipFill>
        <p:spPr>
          <a:xfrm>
            <a:off x="3851920" y="4358457"/>
            <a:ext cx="1543107" cy="1662831"/>
          </a:xfrm>
          <a:prstGeom prst="rect">
            <a:avLst/>
          </a:prstGeom>
        </p:spPr>
      </p:pic>
    </p:spTree>
    <p:extLst>
      <p:ext uri="{BB962C8B-B14F-4D97-AF65-F5344CB8AC3E}">
        <p14:creationId xmlns:p14="http://schemas.microsoft.com/office/powerpoint/2010/main" val="3556918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algn="ctr">
              <a:buNone/>
            </a:pPr>
            <a:endParaRPr lang="en-US" sz="2600" dirty="0" smtClean="0">
              <a:cs typeface="Arial"/>
            </a:endParaRPr>
          </a:p>
          <a:p>
            <a:pPr algn="ctr">
              <a:buNone/>
            </a:pPr>
            <a:r>
              <a:rPr lang="en-US" sz="2600" dirty="0" smtClean="0">
                <a:latin typeface="+mj-lt"/>
                <a:cs typeface="Arial"/>
              </a:rPr>
              <a:t>Everyday </a:t>
            </a:r>
            <a:r>
              <a:rPr lang="en-US" sz="2600" dirty="0">
                <a:latin typeface="+mj-lt"/>
                <a:cs typeface="Arial"/>
              </a:rPr>
              <a:t>creativity </a:t>
            </a:r>
            <a:r>
              <a:rPr lang="en-US" sz="2600" dirty="0" smtClean="0">
                <a:latin typeface="+mj-lt"/>
                <a:cs typeface="Arial"/>
              </a:rPr>
              <a:t>/“</a:t>
            </a:r>
            <a:r>
              <a:rPr lang="en-US" sz="2600" dirty="0">
                <a:latin typeface="+mj-lt"/>
                <a:cs typeface="Arial"/>
              </a:rPr>
              <a:t>little-c</a:t>
            </a:r>
            <a:r>
              <a:rPr lang="en-US" sz="2600" dirty="0" smtClean="0">
                <a:latin typeface="+mj-lt"/>
                <a:cs typeface="Arial"/>
              </a:rPr>
              <a:t>” </a:t>
            </a:r>
            <a:r>
              <a:rPr lang="en-US" sz="2600" dirty="0" smtClean="0">
                <a:latin typeface="+mj-lt"/>
                <a:ea typeface="Wingdings"/>
                <a:cs typeface="Wingdings"/>
                <a:sym typeface="Wingdings"/>
              </a:rPr>
              <a:t></a:t>
            </a:r>
            <a:endParaRPr lang="en-US" sz="2600" dirty="0" smtClean="0">
              <a:latin typeface="+mj-lt"/>
              <a:cs typeface="Arial"/>
            </a:endParaRPr>
          </a:p>
          <a:p>
            <a:pPr algn="ctr">
              <a:buNone/>
            </a:pPr>
            <a:r>
              <a:rPr lang="en-US" sz="2600" dirty="0" smtClean="0">
                <a:latin typeface="+mj-lt"/>
                <a:cs typeface="Arial"/>
              </a:rPr>
              <a:t>can be found in nearly all people, personal creativity</a:t>
            </a:r>
          </a:p>
          <a:p>
            <a:pPr algn="ctr">
              <a:buNone/>
            </a:pPr>
            <a:r>
              <a:rPr lang="it-IT" sz="1400" dirty="0" smtClean="0">
                <a:latin typeface="+mj-lt"/>
              </a:rPr>
              <a:t>(e.g. Kaufman and Beghetto , 2009; Boden, 2001;Craft</a:t>
            </a:r>
            <a:r>
              <a:rPr lang="it-IT" sz="1400" dirty="0">
                <a:latin typeface="+mj-lt"/>
              </a:rPr>
              <a:t>, </a:t>
            </a:r>
            <a:r>
              <a:rPr lang="it-IT" sz="1400" dirty="0" smtClean="0">
                <a:latin typeface="+mj-lt"/>
              </a:rPr>
              <a:t>2003) </a:t>
            </a:r>
            <a:endParaRPr lang="en-US" sz="1400" dirty="0">
              <a:latin typeface="+mj-lt"/>
              <a:cs typeface="Arial"/>
            </a:endParaRPr>
          </a:p>
          <a:p>
            <a:pPr algn="ctr">
              <a:buNone/>
            </a:pPr>
            <a:endParaRPr lang="en-US" sz="2600" dirty="0" smtClean="0">
              <a:latin typeface="+mj-lt"/>
              <a:cs typeface="Arial"/>
            </a:endParaRPr>
          </a:p>
          <a:p>
            <a:pPr algn="ctr">
              <a:buNone/>
            </a:pPr>
            <a:r>
              <a:rPr lang="en-US" sz="2600" dirty="0">
                <a:latin typeface="+mj-lt"/>
                <a:cs typeface="Arial"/>
              </a:rPr>
              <a:t>E</a:t>
            </a:r>
            <a:r>
              <a:rPr lang="en-US" sz="2600" dirty="0" smtClean="0">
                <a:latin typeface="+mj-lt"/>
                <a:cs typeface="Arial"/>
              </a:rPr>
              <a:t>minent creativity/ </a:t>
            </a:r>
            <a:r>
              <a:rPr lang="en-US" sz="2600" dirty="0">
                <a:latin typeface="+mj-lt"/>
                <a:cs typeface="Arial"/>
              </a:rPr>
              <a:t>“Big-C</a:t>
            </a:r>
            <a:r>
              <a:rPr lang="en-US" sz="2600" dirty="0" smtClean="0">
                <a:latin typeface="+mj-lt"/>
                <a:cs typeface="Arial"/>
              </a:rPr>
              <a:t>” </a:t>
            </a:r>
            <a:r>
              <a:rPr lang="en-US" sz="2600" dirty="0" smtClean="0">
                <a:latin typeface="+mj-lt"/>
                <a:ea typeface="Wingdings"/>
                <a:cs typeface="Wingdings"/>
                <a:sym typeface="Wingdings"/>
              </a:rPr>
              <a:t></a:t>
            </a:r>
            <a:endParaRPr lang="en-US" sz="2600" dirty="0" smtClean="0">
              <a:latin typeface="+mj-lt"/>
              <a:ea typeface="ＭＳ Ｐゴシック" charset="0"/>
              <a:cs typeface="Arial"/>
            </a:endParaRPr>
          </a:p>
          <a:p>
            <a:pPr algn="ctr">
              <a:buNone/>
            </a:pPr>
            <a:r>
              <a:rPr lang="en-US" sz="2600" dirty="0">
                <a:latin typeface="+mj-lt"/>
                <a:ea typeface="ＭＳ Ｐゴシック" charset="0"/>
                <a:cs typeface="Arial"/>
              </a:rPr>
              <a:t>c</a:t>
            </a:r>
            <a:r>
              <a:rPr lang="en-US" sz="2600" dirty="0" smtClean="0">
                <a:latin typeface="+mj-lt"/>
                <a:ea typeface="ＭＳ Ｐゴシック" charset="0"/>
                <a:cs typeface="Arial"/>
              </a:rPr>
              <a:t>an be found in ‘artists’, historical paradigm-shifting creativity</a:t>
            </a:r>
          </a:p>
          <a:p>
            <a:pPr algn="ctr">
              <a:buNone/>
            </a:pPr>
            <a:r>
              <a:rPr lang="en-US" sz="1400" dirty="0">
                <a:latin typeface="+mj-lt"/>
              </a:rPr>
              <a:t>(e.g. Gardner, 1993; </a:t>
            </a:r>
            <a:r>
              <a:rPr lang="en-US" sz="1400" dirty="0" err="1">
                <a:latin typeface="+mj-lt"/>
              </a:rPr>
              <a:t>Csikszentmihalyi</a:t>
            </a:r>
            <a:r>
              <a:rPr lang="en-US" sz="1400" dirty="0">
                <a:latin typeface="+mj-lt"/>
              </a:rPr>
              <a:t>, </a:t>
            </a:r>
            <a:r>
              <a:rPr lang="en-US" sz="1400" dirty="0" smtClean="0">
                <a:latin typeface="+mj-lt"/>
              </a:rPr>
              <a:t>1997) </a:t>
            </a:r>
            <a:endParaRPr lang="en-GB" sz="1400" dirty="0">
              <a:latin typeface="+mj-lt"/>
              <a:ea typeface="ＭＳ Ｐゴシック" charset="0"/>
              <a:cs typeface="Arial"/>
            </a:endParaRPr>
          </a:p>
        </p:txBody>
      </p:sp>
      <p:sp>
        <p:nvSpPr>
          <p:cNvPr id="4" name="Rectangle 2"/>
          <p:cNvSpPr txBox="1">
            <a:spLocks noChangeArrowheads="1"/>
          </p:cNvSpPr>
          <p:nvPr/>
        </p:nvSpPr>
        <p:spPr bwMode="auto">
          <a:xfrm>
            <a:off x="3059832" y="492026"/>
            <a:ext cx="5400600" cy="1136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Big-C and little-c creativity</a:t>
            </a:r>
            <a:endParaRPr lang="en-GB" kern="0" dirty="0" smtClean="0">
              <a:solidFill>
                <a:srgbClr val="00B050"/>
              </a:solidFill>
              <a:effectLst/>
            </a:endParaRPr>
          </a:p>
        </p:txBody>
      </p:sp>
    </p:spTree>
    <p:extLst>
      <p:ext uri="{BB962C8B-B14F-4D97-AF65-F5344CB8AC3E}">
        <p14:creationId xmlns:p14="http://schemas.microsoft.com/office/powerpoint/2010/main" val="3797116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smtClean="0">
                <a:solidFill>
                  <a:srgbClr val="00B050"/>
                </a:solidFill>
              </a:rPr>
              <a:t>Definition of creativity adopted by the CEYS project </a:t>
            </a:r>
            <a:br>
              <a:rPr lang="en-US" sz="2800" b="1" dirty="0" smtClean="0">
                <a:solidFill>
                  <a:srgbClr val="00B050"/>
                </a:solidFill>
              </a:rPr>
            </a:br>
            <a:r>
              <a:rPr lang="en-US" sz="1600" dirty="0" smtClean="0"/>
              <a:t>(from Creative Little Scientists, 2014)</a:t>
            </a:r>
            <a:endParaRPr lang="en-US" sz="1600" dirty="0"/>
          </a:p>
        </p:txBody>
      </p:sp>
      <p:pic>
        <p:nvPicPr>
          <p:cNvPr id="8" name="Picture 7"/>
          <p:cNvPicPr>
            <a:picLocks noChangeAspect="1"/>
          </p:cNvPicPr>
          <p:nvPr/>
        </p:nvPicPr>
        <p:blipFill>
          <a:blip r:embed="rId3"/>
          <a:stretch>
            <a:fillRect/>
          </a:stretch>
        </p:blipFill>
        <p:spPr>
          <a:xfrm>
            <a:off x="1043608" y="1844824"/>
            <a:ext cx="7344816" cy="4022426"/>
          </a:xfrm>
          <a:prstGeom prst="rect">
            <a:avLst/>
          </a:prstGeom>
        </p:spPr>
      </p:pic>
    </p:spTree>
    <p:extLst>
      <p:ext uri="{BB962C8B-B14F-4D97-AF65-F5344CB8AC3E}">
        <p14:creationId xmlns:p14="http://schemas.microsoft.com/office/powerpoint/2010/main" val="884396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0" fontAlgn="base" hangingPunct="0">
              <a:spcAft>
                <a:spcPct val="0"/>
              </a:spcAft>
            </a:pPr>
            <a:r>
              <a:rPr lang="nl-BE" sz="3600" b="1" kern="0" dirty="0" smtClean="0">
                <a:solidFill>
                  <a:srgbClr val="00B050"/>
                </a:solidFill>
              </a:rPr>
              <a:t>Creative dispositions</a:t>
            </a:r>
            <a:endParaRPr lang="en-US" sz="3600" b="1" kern="0" dirty="0">
              <a:solidFill>
                <a:srgbClr val="00B050"/>
              </a:solidFill>
            </a:endParaRPr>
          </a:p>
        </p:txBody>
      </p:sp>
      <p:sp>
        <p:nvSpPr>
          <p:cNvPr id="4" name="Content Placeholder 3"/>
          <p:cNvSpPr>
            <a:spLocks noGrp="1"/>
          </p:cNvSpPr>
          <p:nvPr>
            <p:ph idx="1"/>
          </p:nvPr>
        </p:nvSpPr>
        <p:spPr/>
        <p:txBody>
          <a:bodyPr>
            <a:normAutofit lnSpcReduction="10000"/>
          </a:bodyPr>
          <a:lstStyle/>
          <a:p>
            <a:pPr marL="0" indent="0">
              <a:buNone/>
            </a:pPr>
            <a:endParaRPr lang="en-US" dirty="0"/>
          </a:p>
          <a:p>
            <a:r>
              <a:rPr lang="en-US" sz="2400" dirty="0">
                <a:latin typeface="+mj-lt"/>
              </a:rPr>
              <a:t>Sense of initiative </a:t>
            </a:r>
          </a:p>
          <a:p>
            <a:r>
              <a:rPr lang="en-US" sz="2400" dirty="0" smtClean="0">
                <a:latin typeface="+mj-lt"/>
              </a:rPr>
              <a:t>Motivation</a:t>
            </a:r>
          </a:p>
          <a:p>
            <a:r>
              <a:rPr lang="en-US" sz="2400" dirty="0" smtClean="0">
                <a:latin typeface="+mj-lt"/>
              </a:rPr>
              <a:t>Ability to come up with something new</a:t>
            </a:r>
          </a:p>
          <a:p>
            <a:r>
              <a:rPr lang="en-US" sz="2400" dirty="0" smtClean="0">
                <a:latin typeface="+mj-lt"/>
              </a:rPr>
              <a:t>Ability to make connections</a:t>
            </a:r>
          </a:p>
          <a:p>
            <a:r>
              <a:rPr lang="en-US" sz="2400" dirty="0" smtClean="0">
                <a:latin typeface="+mj-lt"/>
              </a:rPr>
              <a:t>Imagination</a:t>
            </a:r>
          </a:p>
          <a:p>
            <a:r>
              <a:rPr lang="en-US" sz="2400" dirty="0" smtClean="0">
                <a:latin typeface="+mj-lt"/>
              </a:rPr>
              <a:t>Curiosity</a:t>
            </a:r>
          </a:p>
          <a:p>
            <a:r>
              <a:rPr lang="en-US" sz="2400" dirty="0" smtClean="0">
                <a:latin typeface="+mj-lt"/>
              </a:rPr>
              <a:t>Ability to work together</a:t>
            </a:r>
          </a:p>
          <a:p>
            <a:r>
              <a:rPr lang="en-US" sz="2400" dirty="0" smtClean="0">
                <a:latin typeface="+mj-lt"/>
              </a:rPr>
              <a:t>Thinking skills</a:t>
            </a:r>
          </a:p>
          <a:p>
            <a:endParaRPr lang="en-US" sz="2400" dirty="0"/>
          </a:p>
          <a:p>
            <a:endParaRPr lang="en-US" dirty="0"/>
          </a:p>
          <a:p>
            <a:pPr>
              <a:defRPr/>
            </a:pPr>
            <a:endParaRPr lang="en-US" dirty="0" smtClean="0"/>
          </a:p>
        </p:txBody>
      </p:sp>
      <p:pic>
        <p:nvPicPr>
          <p:cNvPr id="6" name="Content Placeholder 20" descr="6squeezing.jpg"/>
          <p:cNvPicPr>
            <a:picLocks/>
          </p:cNvPicPr>
          <p:nvPr/>
        </p:nvPicPr>
        <p:blipFill>
          <a:blip r:embed="rId2"/>
          <a:stretch>
            <a:fillRect/>
          </a:stretch>
        </p:blipFill>
        <p:spPr>
          <a:xfrm>
            <a:off x="6210632" y="2276872"/>
            <a:ext cx="2592288" cy="3097866"/>
          </a:xfrm>
          <a:prstGeom prst="rect">
            <a:avLst/>
          </a:prstGeom>
        </p:spPr>
      </p:pic>
    </p:spTree>
    <p:extLst>
      <p:ext uri="{BB962C8B-B14F-4D97-AF65-F5344CB8AC3E}">
        <p14:creationId xmlns:p14="http://schemas.microsoft.com/office/powerpoint/2010/main" val="1382200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0" fontAlgn="base" hangingPunct="0">
              <a:spcAft>
                <a:spcPct val="0"/>
              </a:spcAft>
            </a:pPr>
            <a:r>
              <a:rPr lang="en-US" sz="3100" b="1" dirty="0">
                <a:solidFill>
                  <a:srgbClr val="00B050"/>
                </a:solidFill>
              </a:rPr>
              <a:t>Synergies between inquiry-based </a:t>
            </a:r>
            <a:br>
              <a:rPr lang="en-US" sz="3100" b="1" dirty="0">
                <a:solidFill>
                  <a:srgbClr val="00B050"/>
                </a:solidFill>
              </a:rPr>
            </a:br>
            <a:r>
              <a:rPr lang="en-US" sz="3100" b="1" dirty="0">
                <a:solidFill>
                  <a:srgbClr val="00B050"/>
                </a:solidFill>
              </a:rPr>
              <a:t>and creative approaches</a:t>
            </a:r>
            <a:br>
              <a:rPr lang="en-US" sz="3100" b="1" dirty="0">
                <a:solidFill>
                  <a:srgbClr val="00B050"/>
                </a:solidFill>
              </a:rPr>
            </a:br>
            <a:r>
              <a:rPr lang="en-US" sz="1600" dirty="0"/>
              <a:t>From the Conceptual Framework adopted by the CEYS Project (Creative Little Scientists, 2012)</a:t>
            </a:r>
            <a:endParaRPr lang="en-US" sz="1600" b="1" kern="0" dirty="0">
              <a:solidFill>
                <a:srgbClr val="D75318"/>
              </a:solidFill>
              <a:effectLst>
                <a:outerShdw blurRad="38100" dist="38100" dir="2700000" algn="tl">
                  <a:srgbClr val="C0C0C0"/>
                </a:outerShdw>
              </a:effectLst>
              <a:latin typeface="Arial" charset="0"/>
            </a:endParaRPr>
          </a:p>
        </p:txBody>
      </p:sp>
      <p:sp>
        <p:nvSpPr>
          <p:cNvPr id="4" name="Content Placeholder 3"/>
          <p:cNvSpPr>
            <a:spLocks noGrp="1"/>
          </p:cNvSpPr>
          <p:nvPr>
            <p:ph idx="1"/>
          </p:nvPr>
        </p:nvSpPr>
        <p:spPr/>
        <p:txBody>
          <a:bodyPr>
            <a:normAutofit fontScale="92500" lnSpcReduction="10000"/>
          </a:bodyPr>
          <a:lstStyle/>
          <a:p>
            <a:pPr marL="0" indent="0">
              <a:buNone/>
              <a:defRPr/>
            </a:pPr>
            <a:endParaRPr lang="en-US" dirty="0">
              <a:latin typeface="Arial" charset="0"/>
            </a:endParaRPr>
          </a:p>
          <a:p>
            <a:pPr>
              <a:defRPr/>
            </a:pPr>
            <a:r>
              <a:rPr lang="en-US" sz="2600" dirty="0">
                <a:latin typeface="+mj-lt"/>
              </a:rPr>
              <a:t>Play and exploration </a:t>
            </a:r>
          </a:p>
          <a:p>
            <a:pPr>
              <a:defRPr/>
            </a:pPr>
            <a:r>
              <a:rPr lang="en-US" sz="2600" dirty="0">
                <a:latin typeface="+mj-lt"/>
              </a:rPr>
              <a:t>Motivation and affect </a:t>
            </a:r>
          </a:p>
          <a:p>
            <a:pPr>
              <a:defRPr/>
            </a:pPr>
            <a:r>
              <a:rPr lang="en-US" sz="2600" dirty="0">
                <a:latin typeface="+mj-lt"/>
              </a:rPr>
              <a:t>Dialogue and collaboration </a:t>
            </a:r>
          </a:p>
          <a:p>
            <a:pPr>
              <a:defRPr/>
            </a:pPr>
            <a:r>
              <a:rPr lang="en-US" sz="2600" dirty="0">
                <a:latin typeface="+mj-lt"/>
              </a:rPr>
              <a:t>Questioning and curiosity </a:t>
            </a:r>
          </a:p>
          <a:p>
            <a:pPr>
              <a:defRPr/>
            </a:pPr>
            <a:r>
              <a:rPr lang="en-US" sz="2600" dirty="0">
                <a:latin typeface="+mj-lt"/>
              </a:rPr>
              <a:t>Problem-solving and agency </a:t>
            </a:r>
          </a:p>
          <a:p>
            <a:pPr>
              <a:defRPr/>
            </a:pPr>
            <a:r>
              <a:rPr lang="en-US" sz="2600" dirty="0">
                <a:latin typeface="+mj-lt"/>
              </a:rPr>
              <a:t>Reflection and reasoning </a:t>
            </a:r>
          </a:p>
          <a:p>
            <a:pPr>
              <a:defRPr/>
            </a:pPr>
            <a:r>
              <a:rPr lang="en-US" sz="2600" dirty="0">
                <a:latin typeface="+mj-lt"/>
              </a:rPr>
              <a:t>Teacher scaffolding and </a:t>
            </a:r>
            <a:r>
              <a:rPr lang="en-US" sz="2600" dirty="0" smtClean="0">
                <a:latin typeface="+mj-lt"/>
              </a:rPr>
              <a:t>involvement</a:t>
            </a:r>
          </a:p>
          <a:p>
            <a:pPr>
              <a:defRPr/>
            </a:pPr>
            <a:r>
              <a:rPr lang="en-US" sz="2600" dirty="0" smtClean="0">
                <a:latin typeface="+mj-lt"/>
              </a:rPr>
              <a:t>Assessment for learning </a:t>
            </a:r>
            <a:endParaRPr lang="en-US" sz="2600" dirty="0">
              <a:latin typeface="+mj-lt"/>
            </a:endParaRPr>
          </a:p>
          <a:p>
            <a:pPr marL="0" indent="0">
              <a:buNone/>
            </a:pPr>
            <a:endParaRPr lang="en-US" dirty="0"/>
          </a:p>
        </p:txBody>
      </p:sp>
      <p:pic>
        <p:nvPicPr>
          <p:cNvPr id="6" name="Content Placeholder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916832"/>
            <a:ext cx="3024336" cy="2402169"/>
          </a:xfrm>
          <a:prstGeom prst="rect">
            <a:avLst/>
          </a:prstGeom>
        </p:spPr>
      </p:pic>
    </p:spTree>
    <p:extLst>
      <p:ext uri="{BB962C8B-B14F-4D97-AF65-F5344CB8AC3E}">
        <p14:creationId xmlns:p14="http://schemas.microsoft.com/office/powerpoint/2010/main" val="1595257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91880" y="476672"/>
            <a:ext cx="5194920" cy="1282154"/>
          </a:xfrm>
        </p:spPr>
        <p:txBody>
          <a:bodyPr>
            <a:normAutofit fontScale="90000"/>
          </a:bodyPr>
          <a:lstStyle/>
          <a:p>
            <a:pPr eaLnBrk="0" fontAlgn="base" hangingPunct="0">
              <a:spcAft>
                <a:spcPct val="0"/>
              </a:spcAft>
            </a:pPr>
            <a:r>
              <a:rPr lang="en-US" sz="3600" b="1" dirty="0" smtClean="0">
                <a:solidFill>
                  <a:srgbClr val="00B050"/>
                </a:solidFill>
                <a:cs typeface="Arial"/>
              </a:rPr>
              <a:t>Problem </a:t>
            </a:r>
            <a:r>
              <a:rPr lang="en-US" sz="3600" b="1" dirty="0">
                <a:solidFill>
                  <a:srgbClr val="00B050"/>
                </a:solidFill>
                <a:cs typeface="Arial"/>
              </a:rPr>
              <a:t>finding and problem solving </a:t>
            </a:r>
            <a:r>
              <a:rPr lang="en-US" sz="3600" b="1" dirty="0" smtClean="0">
                <a:solidFill>
                  <a:srgbClr val="00B050"/>
                </a:solidFill>
                <a:cs typeface="Arial"/>
              </a:rPr>
              <a:t>tasks</a:t>
            </a:r>
            <a:r>
              <a:rPr lang="en-US" sz="3600" b="1" dirty="0" smtClean="0">
                <a:solidFill>
                  <a:srgbClr val="D75318"/>
                </a:solidFill>
                <a:cs typeface="Arial"/>
              </a:rPr>
              <a:t/>
            </a:r>
            <a:br>
              <a:rPr lang="en-US" sz="3600" b="1" dirty="0" smtClean="0">
                <a:solidFill>
                  <a:srgbClr val="D75318"/>
                </a:solidFill>
                <a:cs typeface="Arial"/>
              </a:rPr>
            </a:br>
            <a:r>
              <a:rPr lang="en-US" sz="3100" b="1" dirty="0" smtClean="0">
                <a:solidFill>
                  <a:srgbClr val="E54E0B"/>
                </a:solidFill>
                <a:cs typeface="Arial"/>
              </a:rPr>
              <a:t>How to foster creativity? </a:t>
            </a:r>
            <a:endParaRPr lang="en-US" sz="3100" b="1" kern="0" dirty="0">
              <a:solidFill>
                <a:srgbClr val="E54E0B"/>
              </a:solidFill>
              <a:effectLst>
                <a:outerShdw blurRad="38100" dist="38100" dir="2700000" algn="tl">
                  <a:srgbClr val="C0C0C0"/>
                </a:outerShdw>
              </a:effectLst>
              <a:cs typeface="Arial"/>
            </a:endParaRPr>
          </a:p>
        </p:txBody>
      </p:sp>
      <p:sp>
        <p:nvSpPr>
          <p:cNvPr id="4" name="Content Placeholder 3"/>
          <p:cNvSpPr>
            <a:spLocks noGrp="1"/>
          </p:cNvSpPr>
          <p:nvPr>
            <p:ph idx="1"/>
          </p:nvPr>
        </p:nvSpPr>
        <p:spPr/>
        <p:txBody>
          <a:bodyPr>
            <a:normAutofit/>
          </a:bodyPr>
          <a:lstStyle/>
          <a:p>
            <a:pPr marL="0" indent="0">
              <a:buNone/>
              <a:defRPr/>
            </a:pPr>
            <a:endParaRPr lang="en-US" dirty="0">
              <a:latin typeface="Arial" charset="0"/>
            </a:endParaRPr>
          </a:p>
          <a:p>
            <a:pPr marL="0" indent="0">
              <a:buNone/>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203772936"/>
              </p:ext>
            </p:extLst>
          </p:nvPr>
        </p:nvGraphicFramePr>
        <p:xfrm>
          <a:off x="1547664" y="2132856"/>
          <a:ext cx="6096000" cy="3663032"/>
        </p:xfrm>
        <a:graphic>
          <a:graphicData uri="http://schemas.openxmlformats.org/drawingml/2006/table">
            <a:tbl>
              <a:tblPr firstRow="1" bandRow="1">
                <a:tableStyleId>{5C22544A-7EE6-4342-B048-85BDC9FD1C3A}</a:tableStyleId>
              </a:tblPr>
              <a:tblGrid>
                <a:gridCol w="2032000"/>
                <a:gridCol w="2032000"/>
                <a:gridCol w="2032000"/>
              </a:tblGrid>
              <a:tr h="427072">
                <a:tc>
                  <a:txBody>
                    <a:bodyPr/>
                    <a:lstStyle/>
                    <a:p>
                      <a:pPr algn="ctr"/>
                      <a:r>
                        <a:rPr lang="en-US" dirty="0" smtClean="0">
                          <a:latin typeface="+mj-lt"/>
                        </a:rPr>
                        <a:t>GROUP A</a:t>
                      </a:r>
                      <a:endParaRPr lang="en-US" dirty="0">
                        <a:latin typeface="+mj-lt"/>
                      </a:endParaRPr>
                    </a:p>
                  </a:txBody>
                  <a:tcPr/>
                </a:tc>
                <a:tc>
                  <a:txBody>
                    <a:bodyPr/>
                    <a:lstStyle/>
                    <a:p>
                      <a:pPr algn="ctr"/>
                      <a:r>
                        <a:rPr lang="en-US" dirty="0" smtClean="0">
                          <a:latin typeface="+mj-lt"/>
                        </a:rPr>
                        <a:t>GROUP B</a:t>
                      </a:r>
                      <a:endParaRPr lang="en-US" dirty="0">
                        <a:latin typeface="+mj-lt"/>
                      </a:endParaRPr>
                    </a:p>
                  </a:txBody>
                  <a:tcPr/>
                </a:tc>
                <a:tc>
                  <a:txBody>
                    <a:bodyPr/>
                    <a:lstStyle/>
                    <a:p>
                      <a:pPr algn="ctr"/>
                      <a:r>
                        <a:rPr lang="en-US" dirty="0" smtClean="0">
                          <a:latin typeface="+mj-lt"/>
                        </a:rPr>
                        <a:t>GROUP C</a:t>
                      </a:r>
                      <a:endParaRPr lang="en-US" dirty="0">
                        <a:latin typeface="+mj-lt"/>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dk1"/>
                          </a:solidFill>
                          <a:effectLst/>
                          <a:latin typeface="+mj-lt"/>
                          <a:ea typeface="+mn-ea"/>
                          <a:cs typeface="+mn-cs"/>
                        </a:rPr>
                        <a:t>Do something with the resources provided…</a:t>
                      </a:r>
                      <a:endParaRPr lang="en-GB" sz="2000" b="0" kern="1200" dirty="0" smtClean="0">
                        <a:solidFill>
                          <a:schemeClr val="dk1"/>
                        </a:solidFill>
                        <a:effectLst/>
                        <a:latin typeface="+mj-lt"/>
                        <a:ea typeface="+mn-ea"/>
                        <a:cs typeface="+mn-cs"/>
                      </a:endParaRPr>
                    </a:p>
                    <a:p>
                      <a:pPr algn="ctr"/>
                      <a:endParaRPr lang="en-US" sz="20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dk1"/>
                          </a:solidFill>
                          <a:effectLst/>
                          <a:latin typeface="+mj-lt"/>
                          <a:ea typeface="+mn-ea"/>
                          <a:cs typeface="+mn-cs"/>
                        </a:rPr>
                        <a:t>Make an animal!</a:t>
                      </a:r>
                      <a:endParaRPr lang="en-GB" sz="2000" b="0" kern="1200" dirty="0" smtClean="0">
                        <a:solidFill>
                          <a:schemeClr val="dk1"/>
                        </a:solidFill>
                        <a:effectLst/>
                        <a:latin typeface="+mj-lt"/>
                        <a:ea typeface="+mn-ea"/>
                        <a:cs typeface="+mn-cs"/>
                      </a:endParaRPr>
                    </a:p>
                    <a:p>
                      <a:pPr algn="ctr"/>
                      <a:endParaRPr lang="en-US" sz="2000" b="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dk1"/>
                          </a:solidFill>
                          <a:effectLst/>
                          <a:latin typeface="+mj-lt"/>
                          <a:ea typeface="+mn-ea"/>
                          <a:cs typeface="+mn-cs"/>
                        </a:rPr>
                        <a:t>Make a spider whose body does not touch the floor!</a:t>
                      </a:r>
                      <a:endParaRPr lang="en-GB" sz="2000" b="0" kern="1200" dirty="0" smtClean="0">
                        <a:solidFill>
                          <a:schemeClr val="dk1"/>
                        </a:solidFill>
                        <a:effectLst/>
                        <a:latin typeface="+mj-lt"/>
                        <a:ea typeface="+mn-ea"/>
                        <a:cs typeface="+mn-cs"/>
                      </a:endParaRPr>
                    </a:p>
                    <a:p>
                      <a:pPr algn="ctr"/>
                      <a:endParaRPr lang="en-US" sz="2000" b="0" dirty="0">
                        <a:latin typeface="+mj-lt"/>
                      </a:endParaRPr>
                    </a:p>
                  </a:txBody>
                  <a:tcPr/>
                </a:tc>
              </a:tr>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smtClean="0">
                        <a:latin typeface="+mj-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j-lt"/>
                        </a:rPr>
                        <a:t>2 people </a:t>
                      </a:r>
                      <a:r>
                        <a:rPr lang="en-US" sz="2000" dirty="0" smtClean="0">
                          <a:latin typeface="+mj-lt"/>
                        </a:rPr>
                        <a:t>from each group observe and note evidence of creative dispositions and feed back</a:t>
                      </a:r>
                      <a:r>
                        <a:rPr lang="en-GB" sz="2000" dirty="0" smtClean="0">
                          <a:latin typeface="+mj-lt"/>
                        </a:rPr>
                        <a:t> </a:t>
                      </a:r>
                    </a:p>
                    <a:p>
                      <a:endParaRPr lang="en-US" dirty="0">
                        <a:latin typeface="+mj-lt"/>
                      </a:endParaRPr>
                    </a:p>
                  </a:txBody>
                  <a:tcPr/>
                </a:tc>
                <a:tc hMerge="1">
                  <a:txBody>
                    <a:bodyPr/>
                    <a:lstStyle/>
                    <a:p>
                      <a:endParaRPr lang="en-US"/>
                    </a:p>
                  </a:txBody>
                  <a:tcPr/>
                </a:tc>
                <a:tc hMerge="1">
                  <a:txBody>
                    <a:bodyPr/>
                    <a:lstStyle/>
                    <a:p>
                      <a:endParaRPr lang="en-US" dirty="0"/>
                    </a:p>
                  </a:txBody>
                  <a:tcPr/>
                </a:tc>
              </a:tr>
              <a:tr h="370840">
                <a:tc gridSpan="3">
                  <a:txBody>
                    <a:bodyPr/>
                    <a:lstStyle/>
                    <a:p>
                      <a:endParaRPr lang="en-US" dirty="0">
                        <a:latin typeface="+mj-lt"/>
                      </a:endParaRPr>
                    </a:p>
                  </a:txBody>
                  <a:tcPr/>
                </a:tc>
                <a:tc hMerge="1">
                  <a:txBody>
                    <a:bodyPr/>
                    <a:lstStyle/>
                    <a:p>
                      <a:endParaRPr lang="en-US"/>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1875329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BE" sz="3600" b="1" dirty="0" smtClean="0">
                <a:solidFill>
                  <a:srgbClr val="00B050"/>
                </a:solidFill>
                <a:cs typeface="Arial"/>
              </a:rPr>
              <a:t>Resources</a:t>
            </a:r>
            <a:r>
              <a:rPr lang="nl-BE" sz="3600" b="1" dirty="0" smtClean="0">
                <a:solidFill>
                  <a:srgbClr val="00B050"/>
                </a:solidFill>
                <a:latin typeface="Arial"/>
                <a:cs typeface="Arial"/>
              </a:rPr>
              <a:t> </a:t>
            </a:r>
            <a:endParaRPr lang="nl-BE" sz="3600" b="1" dirty="0">
              <a:solidFill>
                <a:srgbClr val="00B050"/>
              </a:solidFill>
              <a:latin typeface="Arial"/>
              <a:cs typeface="Arial"/>
            </a:endParaRPr>
          </a:p>
        </p:txBody>
      </p:sp>
      <p:sp>
        <p:nvSpPr>
          <p:cNvPr id="7" name="Tijdelijke aanduiding voor inhoud 6"/>
          <p:cNvSpPr>
            <a:spLocks noGrp="1"/>
          </p:cNvSpPr>
          <p:nvPr>
            <p:ph idx="1"/>
          </p:nvPr>
        </p:nvSpPr>
        <p:spPr/>
        <p:txBody>
          <a:bodyPr/>
          <a:lstStyle/>
          <a:p>
            <a:pPr>
              <a:buClr>
                <a:schemeClr val="accent6"/>
              </a:buClr>
              <a:buFont typeface="Wingdings" panose="05000000000000000000" pitchFamily="2" charset="2"/>
              <a:buChar char="§"/>
            </a:pPr>
            <a:endParaRPr lang="nl-BE" dirty="0" smtClean="0"/>
          </a:p>
          <a:p>
            <a:pPr>
              <a:buClr>
                <a:schemeClr val="accent6"/>
              </a:buClr>
              <a:buFont typeface="Wingdings" panose="05000000000000000000" pitchFamily="2" charset="2"/>
              <a:buChar char="§"/>
            </a:pPr>
            <a:endParaRPr lang="nl-BE" dirty="0" smtClean="0"/>
          </a:p>
          <a:p>
            <a:pPr>
              <a:buFont typeface="Wingdings" panose="05000000000000000000" pitchFamily="2" charset="2"/>
              <a:buChar char="§"/>
            </a:pPr>
            <a:endParaRPr lang="nl-BE" dirty="0"/>
          </a:p>
        </p:txBody>
      </p:sp>
      <p:pic>
        <p:nvPicPr>
          <p:cNvPr id="2" name="Picture 1"/>
          <p:cNvPicPr>
            <a:picLocks noChangeAspect="1"/>
          </p:cNvPicPr>
          <p:nvPr/>
        </p:nvPicPr>
        <p:blipFill>
          <a:blip r:embed="rId3"/>
          <a:stretch>
            <a:fillRect/>
          </a:stretch>
        </p:blipFill>
        <p:spPr>
          <a:xfrm>
            <a:off x="179512" y="2708920"/>
            <a:ext cx="3774213" cy="2736304"/>
          </a:xfrm>
          <a:prstGeom prst="rect">
            <a:avLst/>
          </a:prstGeom>
        </p:spPr>
      </p:pic>
      <p:pic>
        <p:nvPicPr>
          <p:cNvPr id="5" name="Picture 4"/>
          <p:cNvPicPr>
            <a:picLocks noChangeAspect="1"/>
          </p:cNvPicPr>
          <p:nvPr/>
        </p:nvPicPr>
        <p:blipFill>
          <a:blip r:embed="rId4"/>
          <a:stretch>
            <a:fillRect/>
          </a:stretch>
        </p:blipFill>
        <p:spPr>
          <a:xfrm>
            <a:off x="3923928" y="3933056"/>
            <a:ext cx="1440160" cy="1440160"/>
          </a:xfrm>
          <a:prstGeom prst="rect">
            <a:avLst/>
          </a:prstGeom>
        </p:spPr>
      </p:pic>
      <p:pic>
        <p:nvPicPr>
          <p:cNvPr id="10" name="Picture 9"/>
          <p:cNvPicPr>
            <a:picLocks noChangeAspect="1"/>
          </p:cNvPicPr>
          <p:nvPr/>
        </p:nvPicPr>
        <p:blipFill>
          <a:blip r:embed="rId5"/>
          <a:stretch>
            <a:fillRect/>
          </a:stretch>
        </p:blipFill>
        <p:spPr>
          <a:xfrm>
            <a:off x="6516216" y="3052564"/>
            <a:ext cx="2049016" cy="2049016"/>
          </a:xfrm>
          <a:prstGeom prst="rect">
            <a:avLst/>
          </a:prstGeom>
        </p:spPr>
      </p:pic>
      <p:pic>
        <p:nvPicPr>
          <p:cNvPr id="17" name="Picture 16"/>
          <p:cNvPicPr>
            <a:picLocks noChangeAspect="1"/>
          </p:cNvPicPr>
          <p:nvPr/>
        </p:nvPicPr>
        <p:blipFill>
          <a:blip r:embed="rId6"/>
          <a:stretch>
            <a:fillRect/>
          </a:stretch>
        </p:blipFill>
        <p:spPr>
          <a:xfrm>
            <a:off x="4355976" y="1397000"/>
            <a:ext cx="2248024" cy="2248024"/>
          </a:xfrm>
          <a:prstGeom prst="rect">
            <a:avLst/>
          </a:prstGeom>
        </p:spPr>
      </p:pic>
    </p:spTree>
    <p:extLst>
      <p:ext uri="{BB962C8B-B14F-4D97-AF65-F5344CB8AC3E}">
        <p14:creationId xmlns:p14="http://schemas.microsoft.com/office/powerpoint/2010/main" val="1557320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Discussion</a:t>
            </a:r>
            <a:endParaRPr lang="en-GB" kern="0" dirty="0" smtClean="0">
              <a:solidFill>
                <a:srgbClr val="00B050"/>
              </a:solidFill>
              <a:effectLst/>
            </a:endParaRPr>
          </a:p>
        </p:txBody>
      </p:sp>
      <p:sp>
        <p:nvSpPr>
          <p:cNvPr id="3" name="TextBox 2"/>
          <p:cNvSpPr txBox="1"/>
          <p:nvPr/>
        </p:nvSpPr>
        <p:spPr>
          <a:xfrm>
            <a:off x="984738" y="2338754"/>
            <a:ext cx="7187662" cy="3046988"/>
          </a:xfrm>
          <a:prstGeom prst="rect">
            <a:avLst/>
          </a:prstGeom>
          <a:noFill/>
        </p:spPr>
        <p:txBody>
          <a:bodyPr wrap="square" rtlCol="0">
            <a:spAutoFit/>
          </a:bodyPr>
          <a:lstStyle/>
          <a:p>
            <a:endParaRPr lang="en-US" sz="2400" dirty="0">
              <a:latin typeface="+mj-lt"/>
            </a:endParaRPr>
          </a:p>
          <a:p>
            <a:pPr marL="342900" indent="-342900">
              <a:buFont typeface="Arial"/>
              <a:buChar char="•"/>
            </a:pPr>
            <a:r>
              <a:rPr lang="en-US" sz="2400" dirty="0" smtClean="0">
                <a:latin typeface="+mj-lt"/>
              </a:rPr>
              <a:t>What was the </a:t>
            </a:r>
            <a:r>
              <a:rPr lang="en-US" sz="2400" dirty="0">
                <a:latin typeface="+mj-lt"/>
              </a:rPr>
              <a:t>influence of the task on </a:t>
            </a:r>
            <a:r>
              <a:rPr lang="en-US" sz="2400" dirty="0" smtClean="0">
                <a:latin typeface="+mj-lt"/>
              </a:rPr>
              <a:t>the creative dispositions</a:t>
            </a:r>
            <a:r>
              <a:rPr lang="en-US" sz="2400" dirty="0">
                <a:latin typeface="+mj-lt"/>
              </a:rPr>
              <a:t>?</a:t>
            </a:r>
          </a:p>
          <a:p>
            <a:r>
              <a:rPr lang="en-US" sz="2400" dirty="0">
                <a:latin typeface="+mj-lt"/>
              </a:rPr>
              <a:t> </a:t>
            </a:r>
          </a:p>
          <a:p>
            <a:pPr marL="342900" indent="-342900">
              <a:buFont typeface="Arial"/>
              <a:buChar char="•"/>
            </a:pPr>
            <a:r>
              <a:rPr lang="en-US" sz="2400" dirty="0" smtClean="0">
                <a:latin typeface="+mj-lt"/>
              </a:rPr>
              <a:t>To </a:t>
            </a:r>
            <a:r>
              <a:rPr lang="en-US" sz="2400" dirty="0">
                <a:latin typeface="+mj-lt"/>
              </a:rPr>
              <a:t>what extent did the investigation’s design influence the creativity shown?</a:t>
            </a:r>
          </a:p>
          <a:p>
            <a:endParaRPr lang="en-US" sz="2400" dirty="0"/>
          </a:p>
          <a:p>
            <a:endParaRPr lang="en-US" sz="2400" dirty="0"/>
          </a:p>
        </p:txBody>
      </p:sp>
    </p:spTree>
    <p:extLst>
      <p:ext uri="{BB962C8B-B14F-4D97-AF65-F5344CB8AC3E}">
        <p14:creationId xmlns:p14="http://schemas.microsoft.com/office/powerpoint/2010/main" val="3567005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rmAutofit fontScale="90000"/>
          </a:bodyPr>
          <a:lstStyle/>
          <a:p>
            <a:r>
              <a:rPr lang="en-US" sz="4000" b="1" dirty="0" smtClean="0">
                <a:solidFill>
                  <a:srgbClr val="00B050"/>
                </a:solidFill>
                <a:cs typeface="Arial"/>
              </a:rPr>
              <a:t>Problem solving and agency</a:t>
            </a:r>
            <a:r>
              <a:rPr lang="en-US" sz="4000" b="1" dirty="0" smtClean="0">
                <a:solidFill>
                  <a:srgbClr val="D75318"/>
                </a:solidFill>
                <a:latin typeface="Arial"/>
                <a:cs typeface="Arial"/>
              </a:rPr>
              <a:t/>
            </a:r>
            <a:br>
              <a:rPr lang="en-US" sz="4000" b="1" dirty="0" smtClean="0">
                <a:solidFill>
                  <a:srgbClr val="D75318"/>
                </a:solidFill>
                <a:latin typeface="Arial"/>
                <a:cs typeface="Arial"/>
              </a:rPr>
            </a:br>
            <a:r>
              <a:rPr lang="en-US" sz="1800" dirty="0" smtClean="0">
                <a:latin typeface="Arial"/>
                <a:cs typeface="Arial"/>
              </a:rPr>
              <a:t>(Barrow, 2010, p3)</a:t>
            </a:r>
            <a:endParaRPr lang="en-US" sz="1800" b="1" dirty="0">
              <a:solidFill>
                <a:srgbClr val="D75318"/>
              </a:solidFill>
              <a:latin typeface="Arial"/>
              <a:cs typeface="Arial"/>
            </a:endParaRPr>
          </a:p>
        </p:txBody>
      </p:sp>
      <p:pic>
        <p:nvPicPr>
          <p:cNvPr id="4" name="Content Placeholder 7" descr="Screen shot 2012-01-10 at 12.17.21.png"/>
          <p:cNvPicPr>
            <a:picLocks noGrp="1"/>
          </p:cNvPicPr>
          <p:nvPr>
            <p:ph idx="1"/>
          </p:nvPr>
        </p:nvPicPr>
        <p:blipFill>
          <a:blip r:embed="rId2"/>
          <a:srcRect l="-15051" r="-15051"/>
          <a:stretch>
            <a:fillRect/>
          </a:stretch>
        </p:blipFill>
        <p:spPr>
          <a:prstGeom prst="rect">
            <a:avLst/>
          </a:prstGeom>
        </p:spPr>
      </p:pic>
      <p:pic>
        <p:nvPicPr>
          <p:cNvPr id="5" name="Content Placeholder 7" descr="Screen shot 2012-01-10 at 12.17.21.png"/>
          <p:cNvPicPr>
            <a:picLocks/>
          </p:cNvPicPr>
          <p:nvPr/>
        </p:nvPicPr>
        <p:blipFill>
          <a:blip r:embed="rId2"/>
          <a:srcRect l="-15051" r="-15051"/>
          <a:stretch>
            <a:fillRect/>
          </a:stretch>
        </p:blipFill>
        <p:spPr>
          <a:xfrm>
            <a:off x="0" y="1628800"/>
            <a:ext cx="9324528" cy="4464496"/>
          </a:xfrm>
          <a:prstGeom prst="rect">
            <a:avLst/>
          </a:prstGeom>
        </p:spPr>
      </p:pic>
    </p:spTree>
    <p:extLst>
      <p:ext uri="{BB962C8B-B14F-4D97-AF65-F5344CB8AC3E}">
        <p14:creationId xmlns:p14="http://schemas.microsoft.com/office/powerpoint/2010/main" val="2209941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7544" y="2420888"/>
            <a:ext cx="8219256" cy="3744415"/>
          </a:xfrm>
        </p:spPr>
        <p:txBody>
          <a:bodyPr>
            <a:normAutofit/>
          </a:bodyPr>
          <a:lstStyle/>
          <a:p>
            <a:pPr marL="514350" indent="-514350">
              <a:buAutoNum type="arabicPeriod"/>
            </a:pPr>
            <a:r>
              <a:rPr lang="nl-BE" sz="2800" dirty="0" smtClean="0">
                <a:latin typeface="+mj-lt"/>
              </a:rPr>
              <a:t>Colouring cotton</a:t>
            </a:r>
          </a:p>
          <a:p>
            <a:pPr marL="514350" indent="-514350">
              <a:buAutoNum type="arabicPeriod"/>
            </a:pPr>
            <a:r>
              <a:rPr lang="nl-BE" sz="2800" dirty="0" err="1" smtClean="0">
                <a:latin typeface="+mj-lt"/>
              </a:rPr>
              <a:t>Observation</a:t>
            </a:r>
            <a:r>
              <a:rPr lang="nl-BE" sz="2800" dirty="0" smtClean="0">
                <a:latin typeface="+mj-lt"/>
              </a:rPr>
              <a:t> corner ‘</a:t>
            </a:r>
            <a:r>
              <a:rPr lang="nl-BE" sz="2800" dirty="0" err="1" smtClean="0">
                <a:latin typeface="+mj-lt"/>
              </a:rPr>
              <a:t>autumn</a:t>
            </a:r>
            <a:r>
              <a:rPr lang="nl-BE" sz="2800" dirty="0" smtClean="0">
                <a:latin typeface="+mj-lt"/>
              </a:rPr>
              <a:t>’</a:t>
            </a:r>
          </a:p>
          <a:p>
            <a:pPr marL="514350" indent="-514350">
              <a:buAutoNum type="arabicPeriod"/>
            </a:pPr>
            <a:r>
              <a:rPr lang="nl-BE" sz="2800" dirty="0" smtClean="0">
                <a:latin typeface="+mj-lt"/>
              </a:rPr>
              <a:t>The pizza</a:t>
            </a:r>
          </a:p>
          <a:p>
            <a:pPr marL="514350" indent="-514350">
              <a:buAutoNum type="arabicPeriod"/>
            </a:pPr>
            <a:r>
              <a:rPr lang="nl-BE" sz="2800" dirty="0" smtClean="0">
                <a:latin typeface="+mj-lt"/>
              </a:rPr>
              <a:t>Carpenter corner</a:t>
            </a:r>
            <a:endParaRPr lang="nl-BE" sz="2800" dirty="0">
              <a:latin typeface="+mj-lt"/>
            </a:endParaRPr>
          </a:p>
        </p:txBody>
      </p:sp>
      <p:sp>
        <p:nvSpPr>
          <p:cNvPr id="4" name="Rectangle 2"/>
          <p:cNvSpPr txBox="1">
            <a:spLocks noChangeArrowheads="1"/>
          </p:cNvSpPr>
          <p:nvPr/>
        </p:nvSpPr>
        <p:spPr bwMode="auto">
          <a:xfrm>
            <a:off x="2915816" y="548680"/>
            <a:ext cx="5286524"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4000" kern="0" dirty="0" smtClean="0">
                <a:solidFill>
                  <a:srgbClr val="00B050"/>
                </a:solidFill>
                <a:effectLst/>
              </a:rPr>
              <a:t>Analysis of  classroom examples</a:t>
            </a:r>
            <a:endParaRPr lang="en-GB" sz="4000" kern="0" dirty="0" smtClean="0">
              <a:solidFill>
                <a:srgbClr val="00B050"/>
              </a:solidFill>
              <a:effectLst/>
            </a:endParaRPr>
          </a:p>
        </p:txBody>
      </p:sp>
    </p:spTree>
    <p:extLst>
      <p:ext uri="{BB962C8B-B14F-4D97-AF65-F5344CB8AC3E}">
        <p14:creationId xmlns:p14="http://schemas.microsoft.com/office/powerpoint/2010/main" val="1157611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40466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err="1" smtClean="0">
                <a:solidFill>
                  <a:srgbClr val="00B050"/>
                </a:solidFill>
                <a:effectLst/>
              </a:rPr>
              <a:t>Colouring</a:t>
            </a:r>
            <a:r>
              <a:rPr lang="en-US" kern="0" dirty="0" smtClean="0">
                <a:solidFill>
                  <a:srgbClr val="00B050"/>
                </a:solidFill>
                <a:effectLst/>
              </a:rPr>
              <a:t> cotton</a:t>
            </a:r>
            <a:endParaRPr lang="en-GB" kern="0" dirty="0" smtClean="0">
              <a:solidFill>
                <a:srgbClr val="00B050"/>
              </a:solidFill>
              <a:effectLst/>
            </a:endParaRPr>
          </a:p>
        </p:txBody>
      </p:sp>
      <p:pic>
        <p:nvPicPr>
          <p:cNvPr id="5" name="Afbeelding 4" descr="IMG_2319.JPG"/>
          <p:cNvPicPr/>
          <p:nvPr/>
        </p:nvPicPr>
        <p:blipFill>
          <a:blip r:embed="rId2" cstate="print"/>
          <a:srcRect/>
          <a:stretch>
            <a:fillRect/>
          </a:stretch>
        </p:blipFill>
        <p:spPr bwMode="auto">
          <a:xfrm>
            <a:off x="1835696" y="1700808"/>
            <a:ext cx="5541907" cy="4136125"/>
          </a:xfrm>
          <a:prstGeom prst="rect">
            <a:avLst/>
          </a:prstGeom>
          <a:noFill/>
        </p:spPr>
      </p:pic>
    </p:spTree>
    <p:extLst>
      <p:ext uri="{BB962C8B-B14F-4D97-AF65-F5344CB8AC3E}">
        <p14:creationId xmlns:p14="http://schemas.microsoft.com/office/powerpoint/2010/main" val="3613984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404664"/>
            <a:ext cx="5194920" cy="1570187"/>
          </a:xfrm>
        </p:spPr>
        <p:txBody>
          <a:bodyPr>
            <a:normAutofit fontScale="90000"/>
          </a:bodyPr>
          <a:lstStyle/>
          <a:p>
            <a:r>
              <a:rPr lang="en-US" kern="0" dirty="0" smtClean="0">
                <a:latin typeface="Arial" charset="0"/>
              </a:rPr>
              <a:t/>
            </a:r>
            <a:br>
              <a:rPr lang="en-US" kern="0" dirty="0" smtClean="0">
                <a:latin typeface="Arial" charset="0"/>
              </a:rPr>
            </a:br>
            <a:r>
              <a:rPr lang="en-US" b="1" kern="0" dirty="0" smtClean="0">
                <a:solidFill>
                  <a:srgbClr val="00B050"/>
                </a:solidFill>
              </a:rPr>
              <a:t>Aims</a:t>
            </a:r>
            <a:r>
              <a:rPr lang="en-GB" kern="0" dirty="0">
                <a:solidFill>
                  <a:srgbClr val="00B050"/>
                </a:solidFill>
              </a:rPr>
              <a:t> </a:t>
            </a:r>
            <a:r>
              <a:rPr lang="en-GB" b="1" kern="0" dirty="0" smtClean="0">
                <a:solidFill>
                  <a:srgbClr val="00B050"/>
                </a:solidFill>
              </a:rPr>
              <a:t>of the module</a:t>
            </a:r>
            <a:r>
              <a:rPr lang="en-GB" kern="0" dirty="0">
                <a:latin typeface="Arial" charset="0"/>
              </a:rPr>
              <a:t/>
            </a:r>
            <a:br>
              <a:rPr lang="en-GB" kern="0" dirty="0">
                <a:latin typeface="Arial" charset="0"/>
              </a:rPr>
            </a:br>
            <a:endParaRPr lang="en-US" dirty="0"/>
          </a:p>
        </p:txBody>
      </p:sp>
      <p:sp>
        <p:nvSpPr>
          <p:cNvPr id="3" name="Content Placeholder 2"/>
          <p:cNvSpPr>
            <a:spLocks noGrp="1"/>
          </p:cNvSpPr>
          <p:nvPr>
            <p:ph idx="1"/>
          </p:nvPr>
        </p:nvSpPr>
        <p:spPr>
          <a:xfrm>
            <a:off x="467544" y="1772816"/>
            <a:ext cx="8424936" cy="4320479"/>
          </a:xfrm>
        </p:spPr>
        <p:txBody>
          <a:bodyPr>
            <a:normAutofit fontScale="92500"/>
          </a:bodyPr>
          <a:lstStyle/>
          <a:p>
            <a:pPr marL="0" indent="0">
              <a:buNone/>
            </a:pPr>
            <a:r>
              <a:rPr lang="en-US" sz="2600" b="1" dirty="0">
                <a:solidFill>
                  <a:srgbClr val="00B050"/>
                </a:solidFill>
                <a:latin typeface="+mj-lt"/>
              </a:rPr>
              <a:t>This </a:t>
            </a:r>
            <a:r>
              <a:rPr lang="en-US" sz="2600" b="1" dirty="0" smtClean="0">
                <a:solidFill>
                  <a:srgbClr val="00B050"/>
                </a:solidFill>
                <a:latin typeface="+mj-lt"/>
              </a:rPr>
              <a:t>module will</a:t>
            </a:r>
            <a:r>
              <a:rPr lang="en-US" sz="2600" b="1" dirty="0">
                <a:solidFill>
                  <a:srgbClr val="00B050"/>
                </a:solidFill>
                <a:latin typeface="+mj-lt"/>
              </a:rPr>
              <a:t>: </a:t>
            </a:r>
            <a:endParaRPr lang="en-US" sz="2600" dirty="0">
              <a:solidFill>
                <a:srgbClr val="00B050"/>
              </a:solidFill>
              <a:latin typeface="+mj-lt"/>
            </a:endParaRPr>
          </a:p>
          <a:p>
            <a:r>
              <a:rPr lang="en-US" sz="2600" dirty="0" smtClean="0">
                <a:latin typeface="+mj-lt"/>
              </a:rPr>
              <a:t>Explore </a:t>
            </a:r>
            <a:r>
              <a:rPr lang="en-US" sz="2600" dirty="0">
                <a:latin typeface="+mj-lt"/>
              </a:rPr>
              <a:t>the role of practical investigations in fostering creativity in early years </a:t>
            </a:r>
            <a:r>
              <a:rPr lang="en-US" sz="2600" dirty="0" smtClean="0">
                <a:latin typeface="+mj-lt"/>
              </a:rPr>
              <a:t>science</a:t>
            </a:r>
            <a:endParaRPr lang="en-US" sz="2600" dirty="0">
              <a:latin typeface="+mj-lt"/>
            </a:endParaRPr>
          </a:p>
          <a:p>
            <a:r>
              <a:rPr lang="en-US" sz="2600" dirty="0" smtClean="0">
                <a:latin typeface="+mj-lt"/>
              </a:rPr>
              <a:t>Highlight </a:t>
            </a:r>
            <a:r>
              <a:rPr lang="en-US" sz="2600" dirty="0">
                <a:latin typeface="+mj-lt"/>
              </a:rPr>
              <a:t>the nature of creativity and a range of creative </a:t>
            </a:r>
            <a:r>
              <a:rPr lang="en-US" sz="2600" dirty="0" smtClean="0">
                <a:latin typeface="+mj-lt"/>
              </a:rPr>
              <a:t>dispositions</a:t>
            </a:r>
          </a:p>
          <a:p>
            <a:r>
              <a:rPr lang="en-US" sz="2600" dirty="0" smtClean="0">
                <a:latin typeface="+mj-lt"/>
              </a:rPr>
              <a:t>Prompt </a:t>
            </a:r>
            <a:r>
              <a:rPr lang="en-US" sz="2600" dirty="0">
                <a:latin typeface="+mj-lt"/>
              </a:rPr>
              <a:t>participation in investigations and </a:t>
            </a:r>
            <a:r>
              <a:rPr lang="en-US" sz="2600" dirty="0" smtClean="0">
                <a:latin typeface="+mj-lt"/>
              </a:rPr>
              <a:t>reflection </a:t>
            </a:r>
            <a:r>
              <a:rPr lang="en-US" sz="2600" dirty="0">
                <a:latin typeface="+mj-lt"/>
              </a:rPr>
              <a:t>upon </a:t>
            </a:r>
            <a:r>
              <a:rPr lang="en-US" sz="2600" dirty="0" smtClean="0">
                <a:latin typeface="+mj-lt"/>
              </a:rPr>
              <a:t>them</a:t>
            </a:r>
            <a:r>
              <a:rPr lang="en-US" sz="2600" dirty="0">
                <a:latin typeface="+mj-lt"/>
              </a:rPr>
              <a:t> </a:t>
            </a:r>
          </a:p>
          <a:p>
            <a:r>
              <a:rPr lang="en-US" sz="2600" dirty="0" smtClean="0">
                <a:latin typeface="+mj-lt"/>
              </a:rPr>
              <a:t>Widen </a:t>
            </a:r>
            <a:r>
              <a:rPr lang="en-US" sz="2600" dirty="0">
                <a:latin typeface="+mj-lt"/>
              </a:rPr>
              <a:t>awareness of structured and unstructured </a:t>
            </a:r>
            <a:r>
              <a:rPr lang="en-US" sz="2600" dirty="0" smtClean="0">
                <a:latin typeface="+mj-lt"/>
              </a:rPr>
              <a:t>explorations</a:t>
            </a:r>
            <a:r>
              <a:rPr lang="en-US" sz="2600" dirty="0">
                <a:latin typeface="+mj-lt"/>
              </a:rPr>
              <a:t> </a:t>
            </a:r>
          </a:p>
          <a:p>
            <a:r>
              <a:rPr lang="en-US" sz="2600" dirty="0" smtClean="0">
                <a:latin typeface="+mj-lt"/>
              </a:rPr>
              <a:t>Provide </a:t>
            </a:r>
            <a:r>
              <a:rPr lang="en-US" sz="2600" dirty="0">
                <a:latin typeface="+mj-lt"/>
              </a:rPr>
              <a:t>space to plan investigations that foster children’s </a:t>
            </a:r>
            <a:r>
              <a:rPr lang="en-US" sz="2600" dirty="0" smtClean="0">
                <a:latin typeface="+mj-lt"/>
              </a:rPr>
              <a:t>creativity</a:t>
            </a:r>
            <a:endParaRPr lang="en-US" sz="2600" dirty="0">
              <a:latin typeface="+mj-lt"/>
            </a:endParaRPr>
          </a:p>
          <a:p>
            <a:endParaRPr lang="en-US" dirty="0"/>
          </a:p>
        </p:txBody>
      </p:sp>
    </p:spTree>
    <p:extLst>
      <p:ext uri="{BB962C8B-B14F-4D97-AF65-F5344CB8AC3E}">
        <p14:creationId xmlns:p14="http://schemas.microsoft.com/office/powerpoint/2010/main" val="1155461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93988" y="40466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err="1" smtClean="0">
                <a:solidFill>
                  <a:srgbClr val="00B050"/>
                </a:solidFill>
                <a:effectLst/>
              </a:rPr>
              <a:t>Colouring</a:t>
            </a:r>
            <a:r>
              <a:rPr lang="en-US" kern="0" dirty="0" smtClean="0">
                <a:solidFill>
                  <a:srgbClr val="00B050"/>
                </a:solidFill>
                <a:effectLst/>
              </a:rPr>
              <a:t> cotton</a:t>
            </a:r>
            <a:endParaRPr lang="en-GB" kern="0" dirty="0" smtClean="0">
              <a:solidFill>
                <a:srgbClr val="00B050"/>
              </a:solidFill>
              <a:effectLst/>
            </a:endParaRPr>
          </a:p>
        </p:txBody>
      </p:sp>
      <p:pic>
        <p:nvPicPr>
          <p:cNvPr id="6" name="Afbeelding 5" descr="IMG_0635.JPG"/>
          <p:cNvPicPr/>
          <p:nvPr/>
        </p:nvPicPr>
        <p:blipFill>
          <a:blip r:embed="rId2" cstate="print"/>
          <a:srcRect/>
          <a:stretch>
            <a:fillRect/>
          </a:stretch>
        </p:blipFill>
        <p:spPr bwMode="auto">
          <a:xfrm>
            <a:off x="4499992" y="1484784"/>
            <a:ext cx="4195763" cy="2880320"/>
          </a:xfrm>
          <a:prstGeom prst="rect">
            <a:avLst/>
          </a:prstGeom>
          <a:noFill/>
        </p:spPr>
      </p:pic>
      <p:pic>
        <p:nvPicPr>
          <p:cNvPr id="7" name="Afbeelding 6" descr="IMG_0600.JPG"/>
          <p:cNvPicPr/>
          <p:nvPr/>
        </p:nvPicPr>
        <p:blipFill>
          <a:blip r:embed="rId3" cstate="print"/>
          <a:srcRect/>
          <a:stretch>
            <a:fillRect/>
          </a:stretch>
        </p:blipFill>
        <p:spPr bwMode="auto">
          <a:xfrm>
            <a:off x="199858" y="205383"/>
            <a:ext cx="4104456" cy="5671889"/>
          </a:xfrm>
          <a:prstGeom prst="rect">
            <a:avLst/>
          </a:prstGeom>
          <a:noFill/>
        </p:spPr>
      </p:pic>
      <p:pic>
        <p:nvPicPr>
          <p:cNvPr id="8" name="Afbeelding 7" descr="C:\Users\kirsde\Desktop\Arteveldehs\Onderzoek\creative_little_scientists\WP4_beelden\Lokeren\130228_pictures\130227_picturesLokeren (17).JPG"/>
          <p:cNvPicPr/>
          <p:nvPr/>
        </p:nvPicPr>
        <p:blipFill rotWithShape="1">
          <a:blip r:embed="rId4" cstate="print"/>
          <a:srcRect t="17801" b="14296"/>
          <a:stretch/>
        </p:blipFill>
        <p:spPr bwMode="auto">
          <a:xfrm>
            <a:off x="5265725" y="4509120"/>
            <a:ext cx="2664296" cy="1368152"/>
          </a:xfrm>
          <a:prstGeom prst="rect">
            <a:avLst/>
          </a:prstGeom>
          <a:noFill/>
          <a:ln w="9525">
            <a:noFill/>
            <a:miter lim="800000"/>
            <a:headEnd/>
            <a:tailEnd/>
          </a:ln>
        </p:spPr>
      </p:pic>
    </p:spTree>
    <p:extLst>
      <p:ext uri="{BB962C8B-B14F-4D97-AF65-F5344CB8AC3E}">
        <p14:creationId xmlns:p14="http://schemas.microsoft.com/office/powerpoint/2010/main" val="3882976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75856" y="564034"/>
            <a:ext cx="547260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Observation corner ‘autumn’</a:t>
            </a:r>
            <a:endParaRPr lang="en-GB" kern="0" dirty="0" smtClean="0">
              <a:solidFill>
                <a:srgbClr val="00B050"/>
              </a:solidFill>
              <a:effectLst/>
            </a:endParaRPr>
          </a:p>
        </p:txBody>
      </p:sp>
      <p:pic>
        <p:nvPicPr>
          <p:cNvPr id="5" name="Afbeelding 4" descr="C:\Users\Jolien\Documents\UGent\Stage\NoS onderzoeksopdracht\Data\Observatie 1\IMG_87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4788024" cy="3168352"/>
          </a:xfrm>
          <a:prstGeom prst="rect">
            <a:avLst/>
          </a:prstGeom>
          <a:noFill/>
          <a:ln>
            <a:noFill/>
          </a:ln>
        </p:spPr>
      </p:pic>
      <p:pic>
        <p:nvPicPr>
          <p:cNvPr id="6" name="Afbeelding 5"/>
          <p:cNvPicPr/>
          <p:nvPr/>
        </p:nvPicPr>
        <p:blipFill rotWithShape="1">
          <a:blip r:embed="rId3"/>
          <a:srcRect r="24202" b="10312"/>
          <a:stretch/>
        </p:blipFill>
        <p:spPr bwMode="auto">
          <a:xfrm>
            <a:off x="4932040" y="1700808"/>
            <a:ext cx="4176424" cy="31683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9212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491880" y="564034"/>
            <a:ext cx="4978772"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Observation corner ‘autumn’</a:t>
            </a:r>
            <a:endParaRPr lang="en-GB" kern="0" dirty="0" smtClean="0">
              <a:solidFill>
                <a:srgbClr val="00B050"/>
              </a:solidFill>
              <a:effectLst/>
            </a:endParaRPr>
          </a:p>
        </p:txBody>
      </p:sp>
      <p:pic>
        <p:nvPicPr>
          <p:cNvPr id="7" name="Afbeelding 6"/>
          <p:cNvPicPr/>
          <p:nvPr/>
        </p:nvPicPr>
        <p:blipFill rotWithShape="1">
          <a:blip r:embed="rId2" cstate="print">
            <a:extLst>
              <a:ext uri="{28A0092B-C50C-407E-A947-70E740481C1C}">
                <a14:useLocalDpi xmlns:a14="http://schemas.microsoft.com/office/drawing/2010/main" val="0"/>
              </a:ext>
            </a:extLst>
          </a:blip>
          <a:srcRect l="5739" r="8300"/>
          <a:stretch/>
        </p:blipFill>
        <p:spPr>
          <a:xfrm>
            <a:off x="1296208" y="1988840"/>
            <a:ext cx="4104456" cy="3456384"/>
          </a:xfrm>
          <a:prstGeom prst="rect">
            <a:avLst/>
          </a:prstGeom>
        </p:spPr>
      </p:pic>
      <p:pic>
        <p:nvPicPr>
          <p:cNvPr id="8" name="Afbeelding 7"/>
          <p:cNvPicPr/>
          <p:nvPr/>
        </p:nvPicPr>
        <p:blipFill rotWithShape="1">
          <a:blip r:embed="rId3"/>
          <a:srcRect b="14181"/>
          <a:stretch/>
        </p:blipFill>
        <p:spPr>
          <a:xfrm>
            <a:off x="6012160" y="4005064"/>
            <a:ext cx="1891886" cy="2016224"/>
          </a:xfrm>
          <a:prstGeom prst="rect">
            <a:avLst/>
          </a:prstGeom>
          <a:ln>
            <a:solidFill>
              <a:schemeClr val="accent6">
                <a:lumMod val="75000"/>
              </a:schemeClr>
            </a:solidFill>
          </a:ln>
        </p:spPr>
      </p:pic>
      <p:pic>
        <p:nvPicPr>
          <p:cNvPr id="9" name="Afbeelding 8"/>
          <p:cNvPicPr/>
          <p:nvPr/>
        </p:nvPicPr>
        <p:blipFill>
          <a:blip r:embed="rId4"/>
          <a:stretch>
            <a:fillRect/>
          </a:stretch>
        </p:blipFill>
        <p:spPr>
          <a:xfrm>
            <a:off x="6012160" y="1772816"/>
            <a:ext cx="1891886" cy="2107823"/>
          </a:xfrm>
          <a:prstGeom prst="rect">
            <a:avLst/>
          </a:prstGeom>
          <a:ln>
            <a:solidFill>
              <a:schemeClr val="accent6">
                <a:lumMod val="75000"/>
              </a:schemeClr>
            </a:solidFill>
          </a:ln>
        </p:spPr>
      </p:pic>
    </p:spTree>
    <p:extLst>
      <p:ext uri="{BB962C8B-B14F-4D97-AF65-F5344CB8AC3E}">
        <p14:creationId xmlns:p14="http://schemas.microsoft.com/office/powerpoint/2010/main" val="4267905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The pizza</a:t>
            </a:r>
            <a:endParaRPr lang="en-GB" kern="0" dirty="0" smtClean="0">
              <a:solidFill>
                <a:srgbClr val="00B050"/>
              </a:solidFill>
              <a:effectLst/>
            </a:endParaRPr>
          </a:p>
        </p:txBody>
      </p:sp>
      <p:pic>
        <p:nvPicPr>
          <p:cNvPr id="5" name="Tijdelijke aanduiding voor inhoud 4" descr="C:\Users\hildvh\Documents\CLS\in-depth_fieldwork\IMG_0665.JPG"/>
          <p:cNvPicPr>
            <a:picLocks noGrp="1"/>
          </p:cNvPicPr>
          <p:nvPr>
            <p:ph idx="1"/>
          </p:nvPr>
        </p:nvPicPr>
        <p:blipFill>
          <a:blip r:embed="rId2" cstate="print"/>
          <a:srcRect/>
          <a:stretch>
            <a:fillRect/>
          </a:stretch>
        </p:blipFill>
        <p:spPr bwMode="auto">
          <a:xfrm>
            <a:off x="683568" y="1705337"/>
            <a:ext cx="3528392" cy="4440734"/>
          </a:xfrm>
          <a:prstGeom prst="rect">
            <a:avLst/>
          </a:prstGeom>
          <a:noFill/>
          <a:ln w="9525">
            <a:noFill/>
            <a:miter lim="800000"/>
            <a:headEnd/>
            <a:tailEnd/>
          </a:ln>
        </p:spPr>
      </p:pic>
      <p:pic>
        <p:nvPicPr>
          <p:cNvPr id="7" name="Afbeelding 6" descr="C:\Users\hildvh\Documents\CLS\in-depth_fieldwork\IMG_0692.JPG"/>
          <p:cNvPicPr/>
          <p:nvPr/>
        </p:nvPicPr>
        <p:blipFill>
          <a:blip r:embed="rId3" cstate="print"/>
          <a:srcRect/>
          <a:stretch>
            <a:fillRect/>
          </a:stretch>
        </p:blipFill>
        <p:spPr bwMode="auto">
          <a:xfrm>
            <a:off x="4863737" y="1705337"/>
            <a:ext cx="3668703" cy="4440734"/>
          </a:xfrm>
          <a:prstGeom prst="rect">
            <a:avLst/>
          </a:prstGeom>
          <a:noFill/>
          <a:ln w="9525">
            <a:noFill/>
            <a:miter lim="800000"/>
            <a:headEnd/>
            <a:tailEnd/>
          </a:ln>
        </p:spPr>
      </p:pic>
    </p:spTree>
    <p:extLst>
      <p:ext uri="{BB962C8B-B14F-4D97-AF65-F5344CB8AC3E}">
        <p14:creationId xmlns:p14="http://schemas.microsoft.com/office/powerpoint/2010/main" val="1065221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The pizza</a:t>
            </a:r>
            <a:endParaRPr lang="en-GB" kern="0" dirty="0" smtClean="0">
              <a:solidFill>
                <a:srgbClr val="00B050"/>
              </a:solidFill>
              <a:effectLst/>
            </a:endParaRPr>
          </a:p>
        </p:txBody>
      </p:sp>
      <p:pic>
        <p:nvPicPr>
          <p:cNvPr id="8" name="Afbeelding 7" descr="C:\Users\hildvh\Documents\CLS\in-depth_fieldwork\IMG_0700.JPG"/>
          <p:cNvPicPr/>
          <p:nvPr/>
        </p:nvPicPr>
        <p:blipFill>
          <a:blip r:embed="rId2" cstate="print"/>
          <a:srcRect/>
          <a:stretch>
            <a:fillRect/>
          </a:stretch>
        </p:blipFill>
        <p:spPr bwMode="auto">
          <a:xfrm>
            <a:off x="683568" y="1699908"/>
            <a:ext cx="3364656" cy="4105356"/>
          </a:xfrm>
          <a:prstGeom prst="rect">
            <a:avLst/>
          </a:prstGeom>
          <a:noFill/>
          <a:ln w="9525">
            <a:noFill/>
            <a:miter lim="800000"/>
            <a:headEnd/>
            <a:tailEnd/>
          </a:ln>
        </p:spPr>
      </p:pic>
      <p:pic>
        <p:nvPicPr>
          <p:cNvPr id="9" name="Afbeelding 8"/>
          <p:cNvPicPr/>
          <p:nvPr/>
        </p:nvPicPr>
        <p:blipFill>
          <a:blip r:embed="rId3" cstate="print"/>
          <a:srcRect/>
          <a:stretch>
            <a:fillRect/>
          </a:stretch>
        </p:blipFill>
        <p:spPr bwMode="auto">
          <a:xfrm rot="5400000">
            <a:off x="4548101" y="1865334"/>
            <a:ext cx="4145748" cy="3734112"/>
          </a:xfrm>
          <a:prstGeom prst="rect">
            <a:avLst/>
          </a:prstGeom>
          <a:noFill/>
          <a:ln w="9525">
            <a:noFill/>
            <a:miter lim="800000"/>
            <a:headEnd/>
            <a:tailEnd/>
          </a:ln>
        </p:spPr>
      </p:pic>
    </p:spTree>
    <p:extLst>
      <p:ext uri="{BB962C8B-B14F-4D97-AF65-F5344CB8AC3E}">
        <p14:creationId xmlns:p14="http://schemas.microsoft.com/office/powerpoint/2010/main" val="11943386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Carpenter corner</a:t>
            </a:r>
            <a:endParaRPr lang="en-GB" kern="0" dirty="0" smtClean="0">
              <a:solidFill>
                <a:srgbClr val="00B050"/>
              </a:solidFill>
              <a:effectLst/>
            </a:endParaRPr>
          </a:p>
        </p:txBody>
      </p:sp>
      <p:pic>
        <p:nvPicPr>
          <p:cNvPr id="5" name="Afbeelding 4"/>
          <p:cNvPicPr/>
          <p:nvPr/>
        </p:nvPicPr>
        <p:blipFill>
          <a:blip r:embed="rId2" cstate="print"/>
          <a:srcRect l="9852" r="30159" b="851"/>
          <a:stretch>
            <a:fillRect/>
          </a:stretch>
        </p:blipFill>
        <p:spPr bwMode="auto">
          <a:xfrm rot="10800000">
            <a:off x="4283968" y="1484784"/>
            <a:ext cx="3940720" cy="4608512"/>
          </a:xfrm>
          <a:prstGeom prst="rect">
            <a:avLst/>
          </a:prstGeom>
          <a:noFill/>
          <a:ln w="9525">
            <a:noFill/>
            <a:miter lim="800000"/>
            <a:headEnd/>
            <a:tailEnd/>
          </a:ln>
        </p:spPr>
      </p:pic>
      <p:pic>
        <p:nvPicPr>
          <p:cNvPr id="8" name="Afbeelding 7"/>
          <p:cNvPicPr/>
          <p:nvPr/>
        </p:nvPicPr>
        <p:blipFill>
          <a:blip r:embed="rId3" cstate="print"/>
          <a:srcRect l="20432" t="453" r="9379" b="-452"/>
          <a:stretch>
            <a:fillRect/>
          </a:stretch>
        </p:blipFill>
        <p:spPr bwMode="auto">
          <a:xfrm>
            <a:off x="611560" y="2564904"/>
            <a:ext cx="3312368" cy="2592288"/>
          </a:xfrm>
          <a:prstGeom prst="rect">
            <a:avLst/>
          </a:prstGeom>
          <a:noFill/>
          <a:ln w="9525">
            <a:noFill/>
            <a:miter lim="800000"/>
            <a:headEnd/>
            <a:tailEnd/>
          </a:ln>
        </p:spPr>
      </p:pic>
    </p:spTree>
    <p:extLst>
      <p:ext uri="{BB962C8B-B14F-4D97-AF65-F5344CB8AC3E}">
        <p14:creationId xmlns:p14="http://schemas.microsoft.com/office/powerpoint/2010/main" val="2293268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Carpenter corner</a:t>
            </a:r>
            <a:endParaRPr lang="en-GB" kern="0" dirty="0" smtClean="0">
              <a:solidFill>
                <a:srgbClr val="00B050"/>
              </a:solidFill>
              <a:effectLst/>
            </a:endParaRPr>
          </a:p>
        </p:txBody>
      </p:sp>
      <p:pic>
        <p:nvPicPr>
          <p:cNvPr id="6" name="Tijdelijke aanduiding voor inhoud 5"/>
          <p:cNvPicPr>
            <a:picLocks noGrp="1"/>
          </p:cNvPicPr>
          <p:nvPr>
            <p:ph idx="1"/>
          </p:nvPr>
        </p:nvPicPr>
        <p:blipFill>
          <a:blip r:embed="rId2" cstate="print"/>
          <a:srcRect l="10747" r="12680"/>
          <a:stretch>
            <a:fillRect/>
          </a:stretch>
        </p:blipFill>
        <p:spPr bwMode="auto">
          <a:xfrm>
            <a:off x="251520" y="2233284"/>
            <a:ext cx="4680520" cy="3139932"/>
          </a:xfrm>
          <a:prstGeom prst="rect">
            <a:avLst/>
          </a:prstGeom>
          <a:noFill/>
          <a:ln w="9525">
            <a:noFill/>
            <a:miter lim="800000"/>
            <a:headEnd/>
            <a:tailEnd/>
          </a:ln>
        </p:spPr>
      </p:pic>
      <p:pic>
        <p:nvPicPr>
          <p:cNvPr id="7" name="Afbeelding 6"/>
          <p:cNvPicPr/>
          <p:nvPr/>
        </p:nvPicPr>
        <p:blipFill>
          <a:blip r:embed="rId3" cstate="print"/>
          <a:srcRect r="37274"/>
          <a:stretch>
            <a:fillRect/>
          </a:stretch>
        </p:blipFill>
        <p:spPr bwMode="auto">
          <a:xfrm>
            <a:off x="5148064" y="2233284"/>
            <a:ext cx="3744416" cy="3139932"/>
          </a:xfrm>
          <a:prstGeom prst="rect">
            <a:avLst/>
          </a:prstGeom>
          <a:noFill/>
          <a:ln w="9525">
            <a:noFill/>
            <a:miter lim="800000"/>
            <a:headEnd/>
            <a:tailEnd/>
          </a:ln>
        </p:spPr>
      </p:pic>
    </p:spTree>
    <p:extLst>
      <p:ext uri="{BB962C8B-B14F-4D97-AF65-F5344CB8AC3E}">
        <p14:creationId xmlns:p14="http://schemas.microsoft.com/office/powerpoint/2010/main" val="1084259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838850979"/>
              </p:ext>
            </p:extLst>
          </p:nvPr>
        </p:nvGraphicFramePr>
        <p:xfrm>
          <a:off x="457200" y="1844675"/>
          <a:ext cx="8218488" cy="1833880"/>
        </p:xfrm>
        <a:graphic>
          <a:graphicData uri="http://schemas.openxmlformats.org/drawingml/2006/table">
            <a:tbl>
              <a:tblPr firstRow="1" bandRow="1">
                <a:tableStyleId>{5C22544A-7EE6-4342-B048-85BDC9FD1C3A}</a:tableStyleId>
              </a:tblPr>
              <a:tblGrid>
                <a:gridCol w="2054622"/>
                <a:gridCol w="2054622"/>
                <a:gridCol w="2054622"/>
                <a:gridCol w="2054622"/>
              </a:tblGrid>
              <a:tr h="370840">
                <a:tc>
                  <a:txBody>
                    <a:bodyPr/>
                    <a:lstStyle/>
                    <a:p>
                      <a:pPr algn="ctr"/>
                      <a:r>
                        <a:rPr lang="en-US" dirty="0" smtClean="0">
                          <a:latin typeface="+mj-lt"/>
                        </a:rPr>
                        <a:t>GROUP 1</a:t>
                      </a:r>
                      <a:endParaRPr lang="en-US" dirty="0">
                        <a:latin typeface="+mj-lt"/>
                      </a:endParaRPr>
                    </a:p>
                  </a:txBody>
                  <a:tcPr/>
                </a:tc>
                <a:tc>
                  <a:txBody>
                    <a:bodyPr/>
                    <a:lstStyle/>
                    <a:p>
                      <a:pPr algn="ctr"/>
                      <a:r>
                        <a:rPr lang="en-US" dirty="0" smtClean="0">
                          <a:latin typeface="+mj-lt"/>
                        </a:rPr>
                        <a:t>GROUP 2</a:t>
                      </a:r>
                      <a:endParaRPr lang="en-US" dirty="0">
                        <a:latin typeface="+mj-lt"/>
                      </a:endParaRPr>
                    </a:p>
                  </a:txBody>
                  <a:tcPr/>
                </a:tc>
                <a:tc>
                  <a:txBody>
                    <a:bodyPr/>
                    <a:lstStyle/>
                    <a:p>
                      <a:pPr algn="ctr"/>
                      <a:r>
                        <a:rPr lang="en-US" dirty="0" smtClean="0">
                          <a:latin typeface="+mj-lt"/>
                        </a:rPr>
                        <a:t>GROUP 3</a:t>
                      </a:r>
                      <a:endParaRPr lang="en-US" dirty="0">
                        <a:latin typeface="+mj-lt"/>
                      </a:endParaRPr>
                    </a:p>
                  </a:txBody>
                  <a:tcPr/>
                </a:tc>
                <a:tc>
                  <a:txBody>
                    <a:bodyPr/>
                    <a:lstStyle/>
                    <a:p>
                      <a:pPr algn="ctr"/>
                      <a:r>
                        <a:rPr lang="en-US" dirty="0" smtClean="0">
                          <a:latin typeface="+mj-lt"/>
                        </a:rPr>
                        <a:t>GROUP 4</a:t>
                      </a:r>
                      <a:endParaRPr lang="en-US" dirty="0">
                        <a:latin typeface="+mj-lt"/>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dirty="0" smtClean="0">
                          <a:latin typeface="+mj-lt"/>
                        </a:rPr>
                        <a:t>Example 1 (colouring cotton) + 2 (observation corner ‘autumn’)</a:t>
                      </a:r>
                    </a:p>
                    <a:p>
                      <a:endParaRPr lang="en-US"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dirty="0" smtClean="0">
                          <a:latin typeface="+mj-lt"/>
                        </a:rPr>
                        <a:t>Example 2 (observation corner ‘autumn’) + 3 (the pizza)</a:t>
                      </a:r>
                    </a:p>
                    <a:p>
                      <a:endParaRPr lang="en-US"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dirty="0" smtClean="0">
                          <a:latin typeface="+mj-lt"/>
                        </a:rPr>
                        <a:t>Example 3 (the pizza) + 4 (the carpenter corner)</a:t>
                      </a:r>
                    </a:p>
                    <a:p>
                      <a:endParaRPr lang="en-US"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dirty="0" smtClean="0">
                          <a:latin typeface="+mj-lt"/>
                        </a:rPr>
                        <a:t>Example 4 (the carpenter corner) + 1 (colouring cotton) </a:t>
                      </a:r>
                    </a:p>
                    <a:p>
                      <a:endParaRPr lang="en-US" dirty="0">
                        <a:latin typeface="+mj-lt"/>
                      </a:endParaRPr>
                    </a:p>
                  </a:txBody>
                  <a:tcPr/>
                </a:tc>
              </a:tr>
            </a:tbl>
          </a:graphicData>
        </a:graphic>
      </p:graphicFrame>
      <p:sp>
        <p:nvSpPr>
          <p:cNvPr id="4" name="Rectangle 2"/>
          <p:cNvSpPr txBox="1">
            <a:spLocks noChangeArrowheads="1"/>
          </p:cNvSpPr>
          <p:nvPr/>
        </p:nvSpPr>
        <p:spPr bwMode="auto">
          <a:xfrm>
            <a:off x="3347864" y="564034"/>
            <a:ext cx="512278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Classroom examples: Activity</a:t>
            </a:r>
            <a:endParaRPr lang="en-GB" kern="0" dirty="0" smtClean="0">
              <a:solidFill>
                <a:srgbClr val="00B050"/>
              </a:solidFill>
              <a:effectLst/>
            </a:endParaRPr>
          </a:p>
        </p:txBody>
      </p:sp>
      <p:sp>
        <p:nvSpPr>
          <p:cNvPr id="5" name="TextBox 4"/>
          <p:cNvSpPr txBox="1"/>
          <p:nvPr/>
        </p:nvSpPr>
        <p:spPr>
          <a:xfrm>
            <a:off x="467544" y="3861048"/>
            <a:ext cx="8136903" cy="2431435"/>
          </a:xfrm>
          <a:prstGeom prst="rect">
            <a:avLst/>
          </a:prstGeom>
          <a:noFill/>
        </p:spPr>
        <p:txBody>
          <a:bodyPr wrap="square" rtlCol="0">
            <a:spAutoFit/>
          </a:bodyPr>
          <a:lstStyle/>
          <a:p>
            <a:pPr marL="457200" indent="-457200">
              <a:buFont typeface="+mj-lt"/>
              <a:buAutoNum type="arabicPeriod"/>
            </a:pPr>
            <a:r>
              <a:rPr lang="en-US" sz="2400" dirty="0">
                <a:latin typeface="+mj-lt"/>
              </a:rPr>
              <a:t>Annotate the copies of the examples with regard to </a:t>
            </a:r>
            <a:r>
              <a:rPr lang="en-US" sz="2400" b="1" dirty="0">
                <a:solidFill>
                  <a:schemeClr val="accent6">
                    <a:lumMod val="75000"/>
                  </a:schemeClr>
                </a:solidFill>
                <a:latin typeface="+mj-lt"/>
              </a:rPr>
              <a:t>creativity</a:t>
            </a:r>
            <a:r>
              <a:rPr lang="en-US" sz="2400" dirty="0">
                <a:latin typeface="+mj-lt"/>
              </a:rPr>
              <a:t> and </a:t>
            </a:r>
            <a:r>
              <a:rPr lang="en-US" sz="2400" b="1" dirty="0">
                <a:solidFill>
                  <a:schemeClr val="accent6">
                    <a:lumMod val="75000"/>
                  </a:schemeClr>
                </a:solidFill>
                <a:latin typeface="+mj-lt"/>
              </a:rPr>
              <a:t>creative dispositions</a:t>
            </a:r>
            <a:r>
              <a:rPr lang="en-US" sz="2400" dirty="0">
                <a:latin typeface="+mj-lt"/>
              </a:rPr>
              <a:t>.</a:t>
            </a:r>
          </a:p>
          <a:p>
            <a:endParaRPr lang="en-US" sz="1400" dirty="0" smtClean="0">
              <a:latin typeface="+mj-lt"/>
            </a:endParaRPr>
          </a:p>
          <a:p>
            <a:pPr marL="457200" indent="-457200">
              <a:buFont typeface="+mj-lt"/>
              <a:buAutoNum type="arabicPeriod" startAt="2"/>
            </a:pPr>
            <a:r>
              <a:rPr lang="en-US" sz="2400" dirty="0" smtClean="0">
                <a:latin typeface="+mj-lt"/>
              </a:rPr>
              <a:t>Feedback </a:t>
            </a:r>
            <a:r>
              <a:rPr lang="en-US" sz="2400" dirty="0">
                <a:latin typeface="+mj-lt"/>
              </a:rPr>
              <a:t>to the whole group particular strengths within the </a:t>
            </a:r>
            <a:r>
              <a:rPr lang="en-US" sz="2400" dirty="0" smtClean="0">
                <a:latin typeface="+mj-lt"/>
              </a:rPr>
              <a:t>example </a:t>
            </a:r>
            <a:r>
              <a:rPr lang="en-US" sz="2400" dirty="0">
                <a:latin typeface="+mj-lt"/>
              </a:rPr>
              <a:t>and aspects </a:t>
            </a:r>
            <a:r>
              <a:rPr lang="en-US" sz="2400" b="1" dirty="0" smtClean="0">
                <a:solidFill>
                  <a:schemeClr val="accent6">
                    <a:lumMod val="75000"/>
                  </a:schemeClr>
                </a:solidFill>
                <a:latin typeface="+mj-lt"/>
              </a:rPr>
              <a:t>of creativity </a:t>
            </a:r>
            <a:r>
              <a:rPr lang="en-US" sz="2400" dirty="0" smtClean="0">
                <a:latin typeface="+mj-lt"/>
              </a:rPr>
              <a:t>which </a:t>
            </a:r>
            <a:r>
              <a:rPr lang="en-US" sz="2400" dirty="0">
                <a:latin typeface="+mj-lt"/>
              </a:rPr>
              <a:t>need further </a:t>
            </a:r>
            <a:r>
              <a:rPr lang="en-US" sz="2400" dirty="0" smtClean="0">
                <a:latin typeface="+mj-lt"/>
              </a:rPr>
              <a:t>encouragement.</a:t>
            </a:r>
            <a:endParaRPr lang="en-US" sz="2400" dirty="0">
              <a:latin typeface="+mj-lt"/>
            </a:endParaRPr>
          </a:p>
          <a:p>
            <a:endParaRPr lang="en-US" dirty="0"/>
          </a:p>
        </p:txBody>
      </p:sp>
    </p:spTree>
    <p:extLst>
      <p:ext uri="{BB962C8B-B14F-4D97-AF65-F5344CB8AC3E}">
        <p14:creationId xmlns:p14="http://schemas.microsoft.com/office/powerpoint/2010/main" val="877837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Autofit/>
          </a:bodyPr>
          <a:lstStyle/>
          <a:p>
            <a:r>
              <a:rPr lang="en-US" sz="3600" b="1" kern="0" dirty="0" smtClean="0">
                <a:solidFill>
                  <a:srgbClr val="00B050"/>
                </a:solidFill>
              </a:rPr>
              <a:t>Whole group discussion </a:t>
            </a:r>
            <a:endParaRPr lang="en-GB" sz="3600" b="1" kern="0" dirty="0">
              <a:solidFill>
                <a:srgbClr val="00B050"/>
              </a:solidFill>
            </a:endParaRPr>
          </a:p>
        </p:txBody>
      </p:sp>
      <p:grpSp>
        <p:nvGrpSpPr>
          <p:cNvPr id="28675" name="Group 4"/>
          <p:cNvGrpSpPr>
            <a:grpSpLocks noChangeAspect="1"/>
          </p:cNvGrpSpPr>
          <p:nvPr/>
        </p:nvGrpSpPr>
        <p:grpSpPr bwMode="auto">
          <a:xfrm>
            <a:off x="231232" y="1556792"/>
            <a:ext cx="8517481" cy="4536504"/>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sl-SI" sz="3200" b="1">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sl-SI" sz="2800" b="1">
                <a:solidFill>
                  <a:schemeClr val="bg2"/>
                </a:solidFill>
                <a:latin typeface="Century Gothic" charset="0"/>
              </a:rPr>
              <a:t>        </a:t>
            </a:r>
          </a:p>
          <a:p>
            <a:pPr marL="742950" lvl="1" indent="-285750">
              <a:lnSpc>
                <a:spcPct val="90000"/>
              </a:lnSpc>
              <a:spcBef>
                <a:spcPct val="20000"/>
              </a:spcBef>
              <a:buClr>
                <a:schemeClr val="accent2"/>
              </a:buClr>
              <a:buSzPct val="80000"/>
              <a:buFont typeface="Wingdings" charset="0"/>
              <a:buNone/>
            </a:pPr>
            <a:endParaRPr lang="sl-SI" sz="2800" b="1">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sl-SI" sz="2800" b="1">
                <a:solidFill>
                  <a:schemeClr val="bg2"/>
                </a:solidFill>
                <a:latin typeface="Century Gothic" charset="0"/>
              </a:rPr>
              <a:t>             </a:t>
            </a:r>
          </a:p>
          <a:p>
            <a:pPr marL="342900" indent="-342900">
              <a:lnSpc>
                <a:spcPct val="90000"/>
              </a:lnSpc>
              <a:spcBef>
                <a:spcPct val="20000"/>
              </a:spcBef>
              <a:buClr>
                <a:schemeClr val="bg2"/>
              </a:buClr>
              <a:buSzPct val="75000"/>
              <a:buFont typeface="Wingdings" charset="0"/>
              <a:buNone/>
            </a:pPr>
            <a:endParaRPr lang="sl-SI" sz="3200">
              <a:solidFill>
                <a:schemeClr val="bg2"/>
              </a:solidFill>
              <a:latin typeface="Century Gothic" charset="0"/>
            </a:endParaRPr>
          </a:p>
        </p:txBody>
      </p:sp>
      <p:sp>
        <p:nvSpPr>
          <p:cNvPr id="28678" name="Rectangle 2"/>
          <p:cNvSpPr>
            <a:spLocks noChangeArrowheads="1"/>
          </p:cNvSpPr>
          <p:nvPr/>
        </p:nvSpPr>
        <p:spPr bwMode="auto">
          <a:xfrm>
            <a:off x="3034044" y="2204864"/>
            <a:ext cx="528333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5125" indent="-365125"/>
            <a:r>
              <a:rPr lang="nl-BE" sz="2400" dirty="0" smtClean="0">
                <a:latin typeface="+mj-lt"/>
              </a:rPr>
              <a:t>A)	Setting </a:t>
            </a:r>
            <a:r>
              <a:rPr lang="nl-BE" sz="2400" dirty="0">
                <a:latin typeface="+mj-lt"/>
              </a:rPr>
              <a:t>and space, </a:t>
            </a:r>
            <a:r>
              <a:rPr lang="en-US" sz="2400" dirty="0">
                <a:latin typeface="+mj-lt"/>
              </a:rPr>
              <a:t>number of children, </a:t>
            </a:r>
            <a:r>
              <a:rPr lang="en-US" sz="2400" dirty="0" smtClean="0">
                <a:latin typeface="+mj-lt"/>
              </a:rPr>
              <a:t> </a:t>
            </a:r>
            <a:r>
              <a:rPr lang="en-US" sz="2400" dirty="0" err="1" smtClean="0">
                <a:latin typeface="+mj-lt"/>
              </a:rPr>
              <a:t>organisation</a:t>
            </a:r>
            <a:r>
              <a:rPr lang="en-US" sz="2400" dirty="0" smtClean="0">
                <a:latin typeface="+mj-lt"/>
              </a:rPr>
              <a:t> </a:t>
            </a:r>
            <a:r>
              <a:rPr lang="en-US" sz="2400" dirty="0">
                <a:latin typeface="+mj-lt"/>
              </a:rPr>
              <a:t>of materials and </a:t>
            </a:r>
            <a:r>
              <a:rPr lang="en-US" sz="2400" dirty="0" smtClean="0">
                <a:latin typeface="+mj-lt"/>
              </a:rPr>
              <a:t>resources</a:t>
            </a:r>
          </a:p>
          <a:p>
            <a:pPr marL="365125" indent="-365125"/>
            <a:r>
              <a:rPr lang="en-US" sz="2400" dirty="0" smtClean="0">
                <a:latin typeface="+mj-lt"/>
              </a:rPr>
              <a:t>B)	Agency </a:t>
            </a:r>
            <a:r>
              <a:rPr lang="en-US" sz="2400" dirty="0">
                <a:latin typeface="+mj-lt"/>
              </a:rPr>
              <a:t>of the children</a:t>
            </a:r>
          </a:p>
          <a:p>
            <a:pPr marL="365125" indent="-365125"/>
            <a:r>
              <a:rPr lang="en-US" sz="2400" dirty="0" smtClean="0">
                <a:latin typeface="+mj-lt"/>
              </a:rPr>
              <a:t>C)	Role </a:t>
            </a:r>
            <a:r>
              <a:rPr lang="en-US" sz="2400" dirty="0">
                <a:latin typeface="+mj-lt"/>
              </a:rPr>
              <a:t>of the teacher</a:t>
            </a:r>
          </a:p>
          <a:p>
            <a:pPr marL="365125" indent="-365125"/>
            <a:r>
              <a:rPr lang="en-US" sz="2400" dirty="0" smtClean="0">
                <a:latin typeface="+mj-lt"/>
              </a:rPr>
              <a:t>D)	Nature </a:t>
            </a:r>
            <a:r>
              <a:rPr lang="en-US" sz="2400" dirty="0">
                <a:latin typeface="+mj-lt"/>
              </a:rPr>
              <a:t>of the learning activity</a:t>
            </a:r>
          </a:p>
          <a:p>
            <a:pPr marL="365125" indent="-365125"/>
            <a:r>
              <a:rPr lang="en-US" sz="2400" dirty="0" smtClean="0">
                <a:latin typeface="+mj-lt"/>
              </a:rPr>
              <a:t>E)	Opportunities </a:t>
            </a:r>
            <a:r>
              <a:rPr lang="en-US" sz="2400" dirty="0">
                <a:latin typeface="+mj-lt"/>
              </a:rPr>
              <a:t>for creativity</a:t>
            </a:r>
          </a:p>
          <a:p>
            <a:pPr marL="365125" indent="-365125"/>
            <a:r>
              <a:rPr lang="en-US" sz="2400" dirty="0" smtClean="0">
                <a:latin typeface="+mj-lt"/>
              </a:rPr>
              <a:t>F)	Opportunities </a:t>
            </a:r>
            <a:r>
              <a:rPr lang="en-US" sz="2400" dirty="0">
                <a:latin typeface="+mj-lt"/>
              </a:rPr>
              <a:t>for assessment </a:t>
            </a:r>
            <a:endParaRPr lang="nl-BE" sz="2400" dirty="0">
              <a:latin typeface="+mj-lt"/>
            </a:endParaRPr>
          </a:p>
        </p:txBody>
      </p:sp>
    </p:spTree>
    <p:extLst>
      <p:ext uri="{BB962C8B-B14F-4D97-AF65-F5344CB8AC3E}">
        <p14:creationId xmlns:p14="http://schemas.microsoft.com/office/powerpoint/2010/main" val="2207458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700808"/>
            <a:ext cx="8219256" cy="4248471"/>
          </a:xfrm>
        </p:spPr>
        <p:txBody>
          <a:bodyPr>
            <a:normAutofit fontScale="32500" lnSpcReduction="20000"/>
          </a:bodyPr>
          <a:lstStyle/>
          <a:p>
            <a:endParaRPr lang="en-US" dirty="0"/>
          </a:p>
          <a:p>
            <a:r>
              <a:rPr lang="en-US" sz="7400" dirty="0">
                <a:latin typeface="+mj-lt"/>
              </a:rPr>
              <a:t>In pairs discuss one practical investigation you have undertaken in your own classroom and be prepared to share with whole group. </a:t>
            </a:r>
          </a:p>
          <a:p>
            <a:r>
              <a:rPr lang="nl-BE" sz="7400" dirty="0" smtClean="0">
                <a:latin typeface="+mj-lt"/>
              </a:rPr>
              <a:t>What are the implications for planning  to foster creativity in terms of:</a:t>
            </a:r>
          </a:p>
          <a:p>
            <a:pPr lvl="1">
              <a:buFont typeface="Cambria" panose="02040503050406030204" pitchFamily="18" charset="0"/>
              <a:buChar char="→"/>
            </a:pPr>
            <a:r>
              <a:rPr lang="en-US" sz="7400" dirty="0">
                <a:latin typeface="+mj-lt"/>
              </a:rPr>
              <a:t>arrangement of </a:t>
            </a:r>
            <a:r>
              <a:rPr lang="en-US" sz="7400" dirty="0" smtClean="0">
                <a:latin typeface="+mj-lt"/>
              </a:rPr>
              <a:t>space </a:t>
            </a:r>
            <a:r>
              <a:rPr lang="en-US" sz="7400" dirty="0">
                <a:latin typeface="+mj-lt"/>
              </a:rPr>
              <a:t>(</a:t>
            </a:r>
            <a:r>
              <a:rPr lang="en-US" sz="7400" dirty="0" smtClean="0">
                <a:latin typeface="+mj-lt"/>
              </a:rPr>
              <a:t>map </a:t>
            </a:r>
            <a:r>
              <a:rPr lang="en-US" sz="7400" dirty="0">
                <a:latin typeface="+mj-lt"/>
              </a:rPr>
              <a:t>of the </a:t>
            </a:r>
            <a:r>
              <a:rPr lang="en-US" sz="7400" dirty="0" smtClean="0">
                <a:latin typeface="+mj-lt"/>
              </a:rPr>
              <a:t>space)</a:t>
            </a:r>
            <a:endParaRPr lang="nl-BE" sz="7400" dirty="0">
              <a:latin typeface="+mj-lt"/>
            </a:endParaRPr>
          </a:p>
          <a:p>
            <a:pPr lvl="1">
              <a:buFont typeface="Cambria" panose="02040503050406030204" pitchFamily="18" charset="0"/>
              <a:buChar char="→"/>
            </a:pPr>
            <a:r>
              <a:rPr lang="en-US" sz="7400" dirty="0" smtClean="0">
                <a:latin typeface="+mj-lt"/>
              </a:rPr>
              <a:t>materials </a:t>
            </a:r>
            <a:r>
              <a:rPr lang="en-US" sz="7400" dirty="0">
                <a:latin typeface="+mj-lt"/>
              </a:rPr>
              <a:t>and </a:t>
            </a:r>
            <a:r>
              <a:rPr lang="en-US" sz="7400" dirty="0" smtClean="0">
                <a:latin typeface="+mj-lt"/>
              </a:rPr>
              <a:t>resources</a:t>
            </a:r>
            <a:endParaRPr lang="nl-BE" sz="7400" dirty="0">
              <a:latin typeface="+mj-lt"/>
            </a:endParaRPr>
          </a:p>
          <a:p>
            <a:pPr lvl="1">
              <a:buFont typeface="Cambria" panose="02040503050406030204" pitchFamily="18" charset="0"/>
              <a:buChar char="→"/>
            </a:pPr>
            <a:r>
              <a:rPr lang="en-US" sz="7400" dirty="0">
                <a:latin typeface="+mj-lt"/>
              </a:rPr>
              <a:t>questions which could be used to initiate, support or evaluate children’s investigations and foster their </a:t>
            </a:r>
            <a:r>
              <a:rPr lang="en-US" sz="7400" dirty="0" smtClean="0">
                <a:latin typeface="+mj-lt"/>
              </a:rPr>
              <a:t>creativity</a:t>
            </a:r>
          </a:p>
          <a:p>
            <a:pPr lvl="1">
              <a:buFont typeface="Cambria" panose="02040503050406030204" pitchFamily="18" charset="0"/>
              <a:buChar char="→"/>
            </a:pPr>
            <a:r>
              <a:rPr lang="en-US" sz="7400" dirty="0" smtClean="0">
                <a:latin typeface="+mj-lt"/>
              </a:rPr>
              <a:t>ways </a:t>
            </a:r>
            <a:r>
              <a:rPr lang="en-US" sz="7400" dirty="0">
                <a:latin typeface="+mj-lt"/>
              </a:rPr>
              <a:t>in which children can share, discuss and evaluate results and explanations, how this is </a:t>
            </a:r>
            <a:r>
              <a:rPr lang="en-US" sz="7400" dirty="0" smtClean="0">
                <a:latin typeface="+mj-lt"/>
              </a:rPr>
              <a:t>encouraged</a:t>
            </a:r>
            <a:endParaRPr lang="nl-BE" sz="7400" dirty="0">
              <a:latin typeface="+mj-lt"/>
            </a:endParaRPr>
          </a:p>
          <a:p>
            <a:pPr lvl="1">
              <a:buFont typeface="Cambria" panose="02040503050406030204" pitchFamily="18" charset="0"/>
              <a:buChar char="→"/>
            </a:pPr>
            <a:r>
              <a:rPr lang="nl-BE" sz="7400" dirty="0">
                <a:latin typeface="+mj-lt"/>
              </a:rPr>
              <a:t>t</a:t>
            </a:r>
            <a:r>
              <a:rPr lang="en-US" sz="7400" dirty="0" err="1" smtClean="0">
                <a:latin typeface="+mj-lt"/>
              </a:rPr>
              <a:t>ime</a:t>
            </a:r>
            <a:endParaRPr lang="en-US" sz="7400" dirty="0" smtClean="0">
              <a:latin typeface="+mj-lt"/>
            </a:endParaRPr>
          </a:p>
        </p:txBody>
      </p:sp>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Implications for Planning </a:t>
            </a:r>
            <a:endParaRPr lang="en-GB" kern="0" dirty="0" smtClean="0">
              <a:solidFill>
                <a:srgbClr val="00B050"/>
              </a:solidFill>
              <a:effectLst/>
            </a:endParaRPr>
          </a:p>
        </p:txBody>
      </p:sp>
    </p:spTree>
    <p:extLst>
      <p:ext uri="{BB962C8B-B14F-4D97-AF65-F5344CB8AC3E}">
        <p14:creationId xmlns:p14="http://schemas.microsoft.com/office/powerpoint/2010/main" val="3506964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b="1" dirty="0" smtClean="0">
                <a:solidFill>
                  <a:srgbClr val="00B050"/>
                </a:solidFill>
              </a:rPr>
              <a:t>Links to Content Design Principles and Outcomes</a:t>
            </a:r>
            <a:endParaRPr lang="nl-BE" sz="3200" b="1" dirty="0">
              <a:solidFill>
                <a:srgbClr val="00B050"/>
              </a:solidFill>
            </a:endParaRPr>
          </a:p>
        </p:txBody>
      </p:sp>
      <p:sp>
        <p:nvSpPr>
          <p:cNvPr id="3" name="Tijdelijke aanduiding voor inhoud 2"/>
          <p:cNvSpPr>
            <a:spLocks noGrp="1"/>
          </p:cNvSpPr>
          <p:nvPr>
            <p:ph idx="1"/>
          </p:nvPr>
        </p:nvSpPr>
        <p:spPr>
          <a:xfrm>
            <a:off x="457200" y="1772817"/>
            <a:ext cx="8219256" cy="4248472"/>
          </a:xfrm>
        </p:spPr>
        <p:txBody>
          <a:bodyPr>
            <a:normAutofit fontScale="62500" lnSpcReduction="20000"/>
          </a:bodyPr>
          <a:lstStyle/>
          <a:p>
            <a:pPr marL="0" indent="0">
              <a:buNone/>
            </a:pPr>
            <a:r>
              <a:rPr lang="en-GB" sz="3800" dirty="0">
                <a:latin typeface="+mj-lt"/>
              </a:rPr>
              <a:t>2. Teacher education should provide teachers with </a:t>
            </a:r>
            <a:r>
              <a:rPr lang="en-GB" sz="3800" dirty="0">
                <a:solidFill>
                  <a:srgbClr val="FF0000"/>
                </a:solidFill>
                <a:latin typeface="+mj-lt"/>
              </a:rPr>
              <a:t>skills and competences to carry out practical investigations </a:t>
            </a:r>
            <a:r>
              <a:rPr lang="en-GB" sz="3800" dirty="0">
                <a:latin typeface="+mj-lt"/>
              </a:rPr>
              <a:t>of science and mathematics in the classroom. </a:t>
            </a:r>
          </a:p>
          <a:p>
            <a:pPr marL="400050" lvl="1" indent="0">
              <a:spcAft>
                <a:spcPts val="600"/>
              </a:spcAft>
              <a:buNone/>
            </a:pPr>
            <a:r>
              <a:rPr lang="en-GB" dirty="0">
                <a:latin typeface="+mj-lt"/>
              </a:rPr>
              <a:t>2.1 Teachers should be able to instigate and involve children in the design and conduct of practical investigations of science and mathematics in the classroom, as such activities can contribute to the development of children’s creativity. </a:t>
            </a:r>
          </a:p>
          <a:p>
            <a:pPr marL="0" indent="0">
              <a:buNone/>
            </a:pPr>
            <a:r>
              <a:rPr lang="en-GB" sz="3800" dirty="0" smtClean="0">
                <a:latin typeface="+mj-lt"/>
              </a:rPr>
              <a:t>17</a:t>
            </a:r>
            <a:r>
              <a:rPr lang="en-GB" sz="3800" dirty="0">
                <a:latin typeface="+mj-lt"/>
              </a:rPr>
              <a:t>. Teacher education should address with </a:t>
            </a:r>
            <a:r>
              <a:rPr lang="en-GB" sz="3800" dirty="0">
                <a:solidFill>
                  <a:srgbClr val="FF0000"/>
                </a:solidFill>
                <a:latin typeface="+mj-lt"/>
              </a:rPr>
              <a:t>teachers issues in ensuring rich provision, planning and use of resources (including digital resources) in and out of the classroom </a:t>
            </a:r>
            <a:r>
              <a:rPr lang="en-GB" sz="3800" dirty="0">
                <a:latin typeface="+mj-lt"/>
              </a:rPr>
              <a:t>to support children’s inquiry and creativity. </a:t>
            </a:r>
          </a:p>
          <a:p>
            <a:pPr marL="400050" lvl="1" indent="0">
              <a:buNone/>
            </a:pPr>
            <a:r>
              <a:rPr lang="en-GB" sz="2900" dirty="0">
                <a:latin typeface="+mj-lt"/>
              </a:rPr>
              <a:t>17.1 Teachers should be able to organise and use materials (including everyday materials), resources (including ICT and natural resources) and equipment (including digital equipment and simple laboratory instruments) in the classroom, school and wider environment, both indoors and out, to support independent inquiry and creativity. </a:t>
            </a:r>
          </a:p>
        </p:txBody>
      </p:sp>
    </p:spTree>
    <p:extLst>
      <p:ext uri="{BB962C8B-B14F-4D97-AF65-F5344CB8AC3E}">
        <p14:creationId xmlns:p14="http://schemas.microsoft.com/office/powerpoint/2010/main" val="2692222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92500" lnSpcReduction="10000"/>
          </a:bodyPr>
          <a:lstStyle/>
          <a:p>
            <a:pPr marL="0" indent="0">
              <a:buNone/>
            </a:pPr>
            <a:r>
              <a:rPr lang="nl-BE" sz="3000" dirty="0" smtClean="0">
                <a:latin typeface="+mj-lt"/>
              </a:rPr>
              <a:t>Different elements, including: </a:t>
            </a:r>
          </a:p>
          <a:p>
            <a:pPr>
              <a:buFontTx/>
              <a:buChar char="-"/>
            </a:pPr>
            <a:r>
              <a:rPr lang="nl-BE" sz="2600" dirty="0">
                <a:latin typeface="+mj-lt"/>
              </a:rPr>
              <a:t>s</a:t>
            </a:r>
            <a:r>
              <a:rPr lang="nl-BE" sz="2600" dirty="0" smtClean="0">
                <a:latin typeface="+mj-lt"/>
              </a:rPr>
              <a:t>etting </a:t>
            </a:r>
            <a:r>
              <a:rPr lang="nl-BE" sz="2600" dirty="0">
                <a:latin typeface="+mj-lt"/>
              </a:rPr>
              <a:t>and </a:t>
            </a:r>
            <a:r>
              <a:rPr lang="nl-BE" sz="2600" dirty="0" smtClean="0">
                <a:latin typeface="+mj-lt"/>
              </a:rPr>
              <a:t>space </a:t>
            </a:r>
          </a:p>
          <a:p>
            <a:pPr>
              <a:buFontTx/>
              <a:buChar char="-"/>
            </a:pPr>
            <a:r>
              <a:rPr lang="en-US" sz="2600" dirty="0" smtClean="0">
                <a:latin typeface="+mj-lt"/>
              </a:rPr>
              <a:t>number </a:t>
            </a:r>
            <a:r>
              <a:rPr lang="en-US" sz="2600" dirty="0">
                <a:latin typeface="+mj-lt"/>
              </a:rPr>
              <a:t>of </a:t>
            </a:r>
            <a:r>
              <a:rPr lang="en-US" sz="2600" dirty="0" smtClean="0">
                <a:latin typeface="+mj-lt"/>
              </a:rPr>
              <a:t>children </a:t>
            </a:r>
          </a:p>
          <a:p>
            <a:pPr>
              <a:buFontTx/>
              <a:buChar char="-"/>
            </a:pPr>
            <a:r>
              <a:rPr lang="en-US" sz="2600" dirty="0" err="1" smtClean="0">
                <a:latin typeface="+mj-lt"/>
              </a:rPr>
              <a:t>organisation</a:t>
            </a:r>
            <a:r>
              <a:rPr lang="en-US" sz="2600" dirty="0" smtClean="0">
                <a:latin typeface="+mj-lt"/>
              </a:rPr>
              <a:t> </a:t>
            </a:r>
            <a:r>
              <a:rPr lang="en-US" sz="2600" dirty="0">
                <a:latin typeface="+mj-lt"/>
              </a:rPr>
              <a:t>of materials and </a:t>
            </a:r>
            <a:r>
              <a:rPr lang="en-US" sz="2600" dirty="0" smtClean="0">
                <a:latin typeface="+mj-lt"/>
              </a:rPr>
              <a:t>resources</a:t>
            </a:r>
          </a:p>
          <a:p>
            <a:pPr>
              <a:buFontTx/>
              <a:buChar char="-"/>
            </a:pPr>
            <a:r>
              <a:rPr lang="en-US" sz="2600" dirty="0">
                <a:latin typeface="+mj-lt"/>
              </a:rPr>
              <a:t>questions which could be used to </a:t>
            </a:r>
            <a:r>
              <a:rPr lang="en-US" sz="2600" dirty="0" smtClean="0">
                <a:latin typeface="+mj-lt"/>
              </a:rPr>
              <a:t>foster children’s creativity</a:t>
            </a:r>
          </a:p>
          <a:p>
            <a:pPr>
              <a:buFontTx/>
              <a:buChar char="-"/>
            </a:pPr>
            <a:r>
              <a:rPr lang="en-US" sz="2600" dirty="0" smtClean="0">
                <a:latin typeface="+mj-lt"/>
              </a:rPr>
              <a:t>role </a:t>
            </a:r>
            <a:r>
              <a:rPr lang="en-US" sz="2600" dirty="0">
                <a:latin typeface="+mj-lt"/>
              </a:rPr>
              <a:t>of the </a:t>
            </a:r>
            <a:r>
              <a:rPr lang="en-US" sz="2600" dirty="0" smtClean="0">
                <a:latin typeface="+mj-lt"/>
              </a:rPr>
              <a:t>teacher</a:t>
            </a:r>
          </a:p>
          <a:p>
            <a:pPr>
              <a:buFontTx/>
              <a:buChar char="-"/>
            </a:pPr>
            <a:r>
              <a:rPr lang="en-US" sz="2600" dirty="0" smtClean="0">
                <a:latin typeface="+mj-lt"/>
              </a:rPr>
              <a:t>nature </a:t>
            </a:r>
            <a:r>
              <a:rPr lang="en-US" sz="2600" dirty="0">
                <a:latin typeface="+mj-lt"/>
              </a:rPr>
              <a:t>of the learning activity</a:t>
            </a:r>
          </a:p>
          <a:p>
            <a:pPr marL="0" indent="0">
              <a:buNone/>
            </a:pPr>
            <a:endParaRPr lang="en-US" sz="1800" dirty="0" smtClean="0">
              <a:latin typeface="+mj-lt"/>
            </a:endParaRPr>
          </a:p>
          <a:p>
            <a:pPr marL="0" indent="0">
              <a:buNone/>
            </a:pPr>
            <a:r>
              <a:rPr lang="en-US" sz="3000" dirty="0" smtClean="0">
                <a:latin typeface="+mj-lt"/>
              </a:rPr>
              <a:t>… c</a:t>
            </a:r>
            <a:r>
              <a:rPr lang="nl-BE" sz="3000" dirty="0" smtClean="0">
                <a:latin typeface="+mj-lt"/>
              </a:rPr>
              <a:t>an provide opportunities for fostering children’s creativity in early years science education.</a:t>
            </a:r>
            <a:endParaRPr lang="en-US" sz="3000" dirty="0">
              <a:latin typeface="+mj-lt"/>
            </a:endParaRPr>
          </a:p>
          <a:p>
            <a:pPr>
              <a:buFontTx/>
              <a:buChar char="-"/>
            </a:pPr>
            <a:endParaRPr lang="nl-BE" sz="1800" dirty="0">
              <a:latin typeface="+mj-lt"/>
            </a:endParaRPr>
          </a:p>
        </p:txBody>
      </p:sp>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Conclusion</a:t>
            </a:r>
            <a:endParaRPr lang="en-GB" kern="0" dirty="0" smtClean="0">
              <a:solidFill>
                <a:srgbClr val="00B050"/>
              </a:solidFill>
              <a:effectLst/>
            </a:endParaRPr>
          </a:p>
        </p:txBody>
      </p:sp>
    </p:spTree>
    <p:extLst>
      <p:ext uri="{BB962C8B-B14F-4D97-AF65-F5344CB8AC3E}">
        <p14:creationId xmlns:p14="http://schemas.microsoft.com/office/powerpoint/2010/main" val="3936862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880" y="476672"/>
            <a:ext cx="5194920" cy="1224136"/>
          </a:xfrm>
        </p:spPr>
        <p:txBody>
          <a:bodyPr>
            <a:normAutofit/>
          </a:bodyPr>
          <a:lstStyle/>
          <a:p>
            <a:r>
              <a:rPr lang="en-US" sz="3600" b="1" kern="0" dirty="0" smtClean="0">
                <a:solidFill>
                  <a:srgbClr val="00B050"/>
                </a:solidFill>
              </a:rPr>
              <a:t>Action planning</a:t>
            </a:r>
            <a:endParaRPr lang="en-US" sz="3600" b="1" dirty="0">
              <a:solidFill>
                <a:srgbClr val="00B050"/>
              </a:solidFill>
            </a:endParaRPr>
          </a:p>
        </p:txBody>
      </p:sp>
      <p:sp>
        <p:nvSpPr>
          <p:cNvPr id="3" name="Content Placeholder 2"/>
          <p:cNvSpPr>
            <a:spLocks noGrp="1"/>
          </p:cNvSpPr>
          <p:nvPr>
            <p:ph idx="1"/>
          </p:nvPr>
        </p:nvSpPr>
        <p:spPr/>
        <p:txBody>
          <a:bodyPr>
            <a:normAutofit/>
          </a:bodyPr>
          <a:lstStyle/>
          <a:p>
            <a:r>
              <a:rPr lang="en-US" sz="2800" dirty="0" smtClean="0">
                <a:latin typeface="+mj-lt"/>
              </a:rPr>
              <a:t>In </a:t>
            </a:r>
            <a:r>
              <a:rPr lang="en-US" sz="2800" dirty="0">
                <a:latin typeface="+mj-lt"/>
              </a:rPr>
              <a:t>pairs, identify </a:t>
            </a:r>
            <a:r>
              <a:rPr lang="en-US" sz="2800" b="1" dirty="0">
                <a:latin typeface="+mj-lt"/>
              </a:rPr>
              <a:t>two</a:t>
            </a:r>
            <a:r>
              <a:rPr lang="en-US" sz="2800" dirty="0">
                <a:latin typeface="+mj-lt"/>
              </a:rPr>
              <a:t> things to take forward when planning investigations to foster </a:t>
            </a:r>
            <a:r>
              <a:rPr lang="en-US" sz="2800" dirty="0" smtClean="0">
                <a:latin typeface="+mj-lt"/>
              </a:rPr>
              <a:t>creativity. </a:t>
            </a:r>
          </a:p>
          <a:p>
            <a:r>
              <a:rPr lang="en-US" sz="2800" dirty="0" smtClean="0">
                <a:latin typeface="+mj-lt"/>
              </a:rPr>
              <a:t>Identify </a:t>
            </a:r>
            <a:r>
              <a:rPr lang="en-US" sz="2800" dirty="0">
                <a:latin typeface="+mj-lt"/>
              </a:rPr>
              <a:t>an investigation you might carry </a:t>
            </a:r>
            <a:r>
              <a:rPr lang="en-US" sz="2800" dirty="0" smtClean="0">
                <a:latin typeface="+mj-lt"/>
              </a:rPr>
              <a:t>out: </a:t>
            </a:r>
          </a:p>
          <a:p>
            <a:pPr marL="857250" lvl="1" indent="-457200">
              <a:buAutoNum type="alphaLcParenR"/>
            </a:pPr>
            <a:r>
              <a:rPr lang="en-US" sz="2400" dirty="0" smtClean="0">
                <a:latin typeface="+mj-lt"/>
              </a:rPr>
              <a:t>When </a:t>
            </a:r>
            <a:r>
              <a:rPr lang="en-US" sz="2400" dirty="0">
                <a:latin typeface="+mj-lt"/>
              </a:rPr>
              <a:t>will it take place? </a:t>
            </a:r>
            <a:endParaRPr lang="en-US" sz="2400" dirty="0" smtClean="0">
              <a:latin typeface="+mj-lt"/>
            </a:endParaRPr>
          </a:p>
          <a:p>
            <a:pPr marL="857250" lvl="1" indent="-457200">
              <a:buAutoNum type="alphaLcParenR"/>
            </a:pPr>
            <a:r>
              <a:rPr lang="en-US" sz="2400" dirty="0" smtClean="0">
                <a:latin typeface="+mj-lt"/>
              </a:rPr>
              <a:t>How </a:t>
            </a:r>
            <a:r>
              <a:rPr lang="en-US" sz="2400" dirty="0">
                <a:latin typeface="+mj-lt"/>
              </a:rPr>
              <a:t>will you structure the activity and assess children’s learning and creativity</a:t>
            </a:r>
            <a:r>
              <a:rPr lang="en-US" sz="2400" dirty="0" smtClean="0">
                <a:latin typeface="+mj-lt"/>
              </a:rPr>
              <a:t>?</a:t>
            </a:r>
            <a:endParaRPr lang="en-US" sz="2400" dirty="0">
              <a:latin typeface="+mj-lt"/>
            </a:endParaRPr>
          </a:p>
        </p:txBody>
      </p:sp>
    </p:spTree>
    <p:extLst>
      <p:ext uri="{BB962C8B-B14F-4D97-AF65-F5344CB8AC3E}">
        <p14:creationId xmlns:p14="http://schemas.microsoft.com/office/powerpoint/2010/main" val="2909590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274638"/>
            <a:ext cx="5122912" cy="1282154"/>
          </a:xfrm>
        </p:spPr>
        <p:txBody>
          <a:bodyPr>
            <a:normAutofit/>
          </a:bodyPr>
          <a:lstStyle/>
          <a:p>
            <a:r>
              <a:rPr lang="en-US" sz="3600" b="1" dirty="0" smtClean="0">
                <a:solidFill>
                  <a:srgbClr val="00B050"/>
                </a:solidFill>
                <a:cs typeface="Arial"/>
              </a:rPr>
              <a:t>Reflections</a:t>
            </a:r>
            <a:endParaRPr lang="en-US" sz="3600" b="1" dirty="0">
              <a:solidFill>
                <a:srgbClr val="00B050"/>
              </a:solidFill>
              <a:cs typeface="Arial"/>
            </a:endParaRPr>
          </a:p>
        </p:txBody>
      </p:sp>
      <p:sp>
        <p:nvSpPr>
          <p:cNvPr id="3" name="Content Placeholder 2"/>
          <p:cNvSpPr>
            <a:spLocks noGrp="1"/>
          </p:cNvSpPr>
          <p:nvPr>
            <p:ph idx="1"/>
          </p:nvPr>
        </p:nvSpPr>
        <p:spPr>
          <a:xfrm>
            <a:off x="457200" y="1844825"/>
            <a:ext cx="6635080" cy="1656183"/>
          </a:xfrm>
        </p:spPr>
        <p:txBody>
          <a:bodyPr/>
          <a:lstStyle/>
          <a:p>
            <a:endParaRPr lang="en-US" dirty="0"/>
          </a:p>
          <a:p>
            <a:pPr marL="457200" indent="-457200">
              <a:buFont typeface="+mj-lt"/>
              <a:buAutoNum type="arabicPeriod"/>
            </a:pPr>
            <a:r>
              <a:rPr lang="en-US" sz="2800" dirty="0">
                <a:latin typeface="+mj-lt"/>
              </a:rPr>
              <a:t>In what ways did the different activities support your developing thinking? </a:t>
            </a:r>
            <a:endParaRPr lang="en-US" sz="2800" dirty="0" smtClean="0">
              <a:latin typeface="+mj-lt"/>
            </a:endParaRPr>
          </a:p>
        </p:txBody>
      </p:sp>
      <p:sp>
        <p:nvSpPr>
          <p:cNvPr id="4" name="Rectangle 3"/>
          <p:cNvSpPr/>
          <p:nvPr/>
        </p:nvSpPr>
        <p:spPr>
          <a:xfrm>
            <a:off x="2987824" y="4077072"/>
            <a:ext cx="5652120" cy="954107"/>
          </a:xfrm>
          <a:prstGeom prst="rect">
            <a:avLst/>
          </a:prstGeom>
        </p:spPr>
        <p:txBody>
          <a:bodyPr wrap="square">
            <a:spAutoFit/>
          </a:bodyPr>
          <a:lstStyle/>
          <a:p>
            <a:r>
              <a:rPr lang="en-US" sz="2800" dirty="0" smtClean="0">
                <a:latin typeface="+mj-lt"/>
              </a:rPr>
              <a:t>2. How far have the aims of the module been met?</a:t>
            </a:r>
            <a:endParaRPr lang="en-US" sz="2800" dirty="0">
              <a:latin typeface="+mj-lt"/>
            </a:endParaRPr>
          </a:p>
        </p:txBody>
      </p:sp>
    </p:spTree>
    <p:extLst>
      <p:ext uri="{BB962C8B-B14F-4D97-AF65-F5344CB8AC3E}">
        <p14:creationId xmlns:p14="http://schemas.microsoft.com/office/powerpoint/2010/main" val="3900167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85336"/>
          </a:xfrm>
        </p:spPr>
        <p:txBody>
          <a:bodyPr/>
          <a:lstStyle/>
          <a:p>
            <a:pPr algn="ctr"/>
            <a:r>
              <a:rPr lang="nl-BE" b="1" dirty="0" smtClean="0">
                <a:solidFill>
                  <a:srgbClr val="00B050"/>
                </a:solidFill>
              </a:rPr>
              <a:t>THANK YOU!</a:t>
            </a:r>
            <a:endParaRPr lang="en-US" dirty="0"/>
          </a:p>
        </p:txBody>
      </p:sp>
      <p:pic>
        <p:nvPicPr>
          <p:cNvPr id="4" name="Picture 4" descr="http://static1.squarespace.com/static/519fe4bae4b02061e74e5de7/t/521545bfe4b04942a678c476/1377125825451/participation%20-%20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636" y="1772816"/>
            <a:ext cx="5204652" cy="48328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19872" y="1340768"/>
            <a:ext cx="2520280" cy="707886"/>
          </a:xfrm>
          <a:prstGeom prst="rect">
            <a:avLst/>
          </a:prstGeom>
        </p:spPr>
        <p:txBody>
          <a:bodyPr wrap="square">
            <a:spAutoFit/>
          </a:bodyPr>
          <a:lstStyle/>
          <a:p>
            <a:pPr algn="ctr"/>
            <a:r>
              <a:rPr lang="en-GB" sz="4000" dirty="0">
                <a:solidFill>
                  <a:srgbClr val="FF0000"/>
                </a:solidFill>
                <a:latin typeface="Apple Chancery"/>
                <a:ea typeface="ＭＳ Ｐゴシック" charset="0"/>
                <a:cs typeface="Apple Chancery"/>
              </a:rPr>
              <a:t>What if…</a:t>
            </a:r>
            <a:endParaRPr lang="nl-BE" sz="4000" dirty="0">
              <a:solidFill>
                <a:srgbClr val="FF0000"/>
              </a:solidFill>
              <a:latin typeface="Apple Chancery"/>
              <a:cs typeface="Apple Chancery"/>
            </a:endParaRPr>
          </a:p>
        </p:txBody>
      </p:sp>
    </p:spTree>
    <p:extLst>
      <p:ext uri="{BB962C8B-B14F-4D97-AF65-F5344CB8AC3E}">
        <p14:creationId xmlns:p14="http://schemas.microsoft.com/office/powerpoint/2010/main" val="36780057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7" y="634914"/>
            <a:ext cx="5634191" cy="925058"/>
          </a:xfrm>
        </p:spPr>
        <p:txBody>
          <a:bodyPr>
            <a:normAutofit/>
          </a:bodyPr>
          <a:lstStyle/>
          <a:p>
            <a:r>
              <a:rPr lang="en-US" sz="3600" b="1" dirty="0" smtClean="0">
                <a:solidFill>
                  <a:srgbClr val="00B050"/>
                </a:solidFill>
              </a:rPr>
              <a:t>Further information</a:t>
            </a:r>
            <a:endParaRPr lang="en-US" sz="3600" b="1" dirty="0">
              <a:solidFill>
                <a:srgbClr val="00B050"/>
              </a:solidFill>
            </a:endParaRPr>
          </a:p>
        </p:txBody>
      </p:sp>
      <p:sp>
        <p:nvSpPr>
          <p:cNvPr id="3" name="Content Placeholder 2"/>
          <p:cNvSpPr>
            <a:spLocks noGrp="1"/>
          </p:cNvSpPr>
          <p:nvPr>
            <p:ph idx="1"/>
          </p:nvPr>
        </p:nvSpPr>
        <p:spPr>
          <a:xfrm>
            <a:off x="612108" y="1700808"/>
            <a:ext cx="7886700" cy="4625520"/>
          </a:xfrm>
        </p:spPr>
        <p:txBody>
          <a:bodyPr>
            <a:normAutofit fontScale="92500" lnSpcReduction="10000"/>
          </a:bodyPr>
          <a:lstStyle/>
          <a:p>
            <a:pPr marL="0" indent="0">
              <a:lnSpc>
                <a:spcPct val="120000"/>
              </a:lnSpc>
              <a:buNone/>
            </a:pPr>
            <a:r>
              <a:rPr lang="en-US" sz="3100" b="1" dirty="0">
                <a:solidFill>
                  <a:srgbClr val="FF0000"/>
                </a:solidFill>
                <a:latin typeface="+mj-lt"/>
              </a:rPr>
              <a:t>Creative </a:t>
            </a:r>
            <a:r>
              <a:rPr lang="en-US" sz="3100" b="1" dirty="0" smtClean="0">
                <a:solidFill>
                  <a:srgbClr val="FF0000"/>
                </a:solidFill>
                <a:latin typeface="+mj-lt"/>
              </a:rPr>
              <a:t>Little Scientists </a:t>
            </a:r>
          </a:p>
          <a:p>
            <a:pPr marL="0" indent="0">
              <a:lnSpc>
                <a:spcPct val="120000"/>
              </a:lnSpc>
              <a:buNone/>
            </a:pPr>
            <a:r>
              <a:rPr lang="en-US" sz="2600" dirty="0" smtClean="0">
                <a:solidFill>
                  <a:srgbClr val="FF0000"/>
                </a:solidFill>
                <a:latin typeface="+mj-lt"/>
              </a:rPr>
              <a:t>(FP7 EU project 2011 – 2014)</a:t>
            </a:r>
            <a:endParaRPr lang="en-US" sz="2600" dirty="0">
              <a:solidFill>
                <a:srgbClr val="FF0000"/>
              </a:solidFill>
              <a:latin typeface="+mj-lt"/>
            </a:endParaRPr>
          </a:p>
          <a:p>
            <a:pPr marL="0" indent="0">
              <a:lnSpc>
                <a:spcPct val="110000"/>
              </a:lnSpc>
              <a:buNone/>
            </a:pPr>
            <a:r>
              <a:rPr lang="en-US" sz="2600" dirty="0">
                <a:latin typeface="+mj-lt"/>
              </a:rPr>
              <a:t>Design principles and exemplar materials based on fieldwork </a:t>
            </a:r>
            <a:r>
              <a:rPr lang="en-US" sz="2600" dirty="0" err="1">
                <a:latin typeface="+mj-lt"/>
                <a:hlinkClick r:id="rId3"/>
              </a:rPr>
              <a:t>www.creative</a:t>
            </a:r>
            <a:r>
              <a:rPr lang="en-US" sz="2600" dirty="0">
                <a:latin typeface="+mj-lt"/>
                <a:hlinkClick r:id="rId3"/>
              </a:rPr>
              <a:t>-little-</a:t>
            </a:r>
            <a:r>
              <a:rPr lang="en-US" sz="2600" dirty="0" err="1">
                <a:latin typeface="+mj-lt"/>
                <a:hlinkClick r:id="rId3"/>
              </a:rPr>
              <a:t>scientists.eu</a:t>
            </a:r>
            <a:endParaRPr lang="en-US" sz="2600" dirty="0">
              <a:latin typeface="+mj-lt"/>
            </a:endParaRPr>
          </a:p>
          <a:p>
            <a:pPr marL="0" indent="0">
              <a:buNone/>
            </a:pPr>
            <a:endParaRPr lang="en-US" sz="2600" dirty="0">
              <a:latin typeface="+mj-lt"/>
            </a:endParaRPr>
          </a:p>
          <a:p>
            <a:pPr marL="0" indent="0">
              <a:buNone/>
            </a:pPr>
            <a:r>
              <a:rPr lang="en-US" sz="3100" b="1" dirty="0">
                <a:solidFill>
                  <a:srgbClr val="FF0000"/>
                </a:solidFill>
                <a:latin typeface="+mj-lt"/>
              </a:rPr>
              <a:t>Creativity in Early Years </a:t>
            </a:r>
            <a:r>
              <a:rPr lang="en-US" sz="3100" b="1" dirty="0" smtClean="0">
                <a:solidFill>
                  <a:srgbClr val="FF0000"/>
                </a:solidFill>
                <a:latin typeface="+mj-lt"/>
              </a:rPr>
              <a:t>Science Education </a:t>
            </a:r>
          </a:p>
          <a:p>
            <a:pPr marL="0" indent="0">
              <a:buNone/>
            </a:pPr>
            <a:r>
              <a:rPr lang="en-US" sz="2600" dirty="0" smtClean="0">
                <a:solidFill>
                  <a:srgbClr val="FF0000"/>
                </a:solidFill>
                <a:latin typeface="+mj-lt"/>
              </a:rPr>
              <a:t>(Erasmus+ EU project 2014 </a:t>
            </a:r>
            <a:r>
              <a:rPr lang="en-US" sz="2600" dirty="0">
                <a:solidFill>
                  <a:srgbClr val="FF0000"/>
                </a:solidFill>
              </a:rPr>
              <a:t>– </a:t>
            </a:r>
            <a:r>
              <a:rPr lang="en-US" sz="2600" dirty="0" smtClean="0">
                <a:solidFill>
                  <a:srgbClr val="FF0000"/>
                </a:solidFill>
                <a:latin typeface="+mj-lt"/>
              </a:rPr>
              <a:t>2017</a:t>
            </a:r>
            <a:r>
              <a:rPr lang="en-US" sz="2600" dirty="0">
                <a:solidFill>
                  <a:srgbClr val="FF0000"/>
                </a:solidFill>
                <a:latin typeface="+mj-lt"/>
              </a:rPr>
              <a:t>)</a:t>
            </a:r>
          </a:p>
          <a:p>
            <a:pPr marL="0" indent="0">
              <a:lnSpc>
                <a:spcPct val="110000"/>
              </a:lnSpc>
              <a:buNone/>
            </a:pPr>
            <a:r>
              <a:rPr lang="en-US" sz="2600" dirty="0" smtClean="0">
                <a:latin typeface="+mj-lt"/>
              </a:rPr>
              <a:t>Curriculum Materials and Training  Materials </a:t>
            </a:r>
            <a:r>
              <a:rPr lang="en-US" sz="2600" dirty="0">
                <a:latin typeface="+mj-lt"/>
              </a:rPr>
              <a:t>for </a:t>
            </a:r>
            <a:r>
              <a:rPr lang="en-US" sz="2600" dirty="0" smtClean="0">
                <a:latin typeface="+mj-lt"/>
              </a:rPr>
              <a:t>teacher CPD </a:t>
            </a:r>
            <a:r>
              <a:rPr lang="en-US" sz="2600" dirty="0">
                <a:latin typeface="+mj-lt"/>
              </a:rPr>
              <a:t>to promote creative approaches to early years </a:t>
            </a:r>
            <a:r>
              <a:rPr lang="en-US" sz="2600" dirty="0" smtClean="0">
                <a:latin typeface="+mj-lt"/>
              </a:rPr>
              <a:t>science </a:t>
            </a:r>
            <a:r>
              <a:rPr lang="en-US" sz="2600" dirty="0" smtClean="0">
                <a:latin typeface="+mj-lt"/>
                <a:hlinkClick r:id="rId4"/>
              </a:rPr>
              <a:t>www.ceys‐project.eu</a:t>
            </a:r>
            <a:endParaRPr lang="en-US" sz="2600"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90982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987824" y="564034"/>
            <a:ext cx="548282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4000" kern="0" dirty="0" smtClean="0">
                <a:solidFill>
                  <a:srgbClr val="00B050"/>
                </a:solidFill>
                <a:effectLst/>
              </a:rPr>
              <a:t>Outline of the module</a:t>
            </a:r>
            <a:endParaRPr lang="en-GB" sz="4000" kern="0" dirty="0" smtClean="0">
              <a:solidFill>
                <a:srgbClr val="00B050"/>
              </a:solidFill>
              <a:effectLst/>
            </a:endParaRPr>
          </a:p>
        </p:txBody>
      </p:sp>
      <p:sp>
        <p:nvSpPr>
          <p:cNvPr id="4" name="Tijdelijke aanduiding voor inhoud 3"/>
          <p:cNvSpPr>
            <a:spLocks noGrp="1"/>
          </p:cNvSpPr>
          <p:nvPr>
            <p:ph idx="1"/>
          </p:nvPr>
        </p:nvSpPr>
        <p:spPr>
          <a:xfrm>
            <a:off x="539552" y="1916832"/>
            <a:ext cx="8219256" cy="4032447"/>
          </a:xfrm>
        </p:spPr>
        <p:txBody>
          <a:bodyPr>
            <a:normAutofit/>
          </a:bodyPr>
          <a:lstStyle/>
          <a:p>
            <a:pPr marL="514350" indent="-514350">
              <a:buAutoNum type="arabicPeriod"/>
            </a:pPr>
            <a:r>
              <a:rPr lang="en-US" sz="2600" dirty="0" smtClean="0">
                <a:latin typeface="+mj-lt"/>
              </a:rPr>
              <a:t>Introduction</a:t>
            </a:r>
          </a:p>
          <a:p>
            <a:pPr marL="514350" indent="-514350">
              <a:buAutoNum type="arabicPeriod"/>
            </a:pPr>
            <a:r>
              <a:rPr lang="en-US" sz="2600" dirty="0" smtClean="0">
                <a:latin typeface="+mj-lt"/>
              </a:rPr>
              <a:t>Problem </a:t>
            </a:r>
            <a:r>
              <a:rPr lang="en-US" sz="2600" dirty="0">
                <a:latin typeface="+mj-lt"/>
              </a:rPr>
              <a:t>finding and problem solving tasks </a:t>
            </a:r>
            <a:endParaRPr lang="en-US" sz="2600" dirty="0" smtClean="0">
              <a:latin typeface="+mj-lt"/>
            </a:endParaRPr>
          </a:p>
          <a:p>
            <a:pPr marL="514350" indent="-514350">
              <a:buAutoNum type="arabicPeriod"/>
            </a:pPr>
            <a:r>
              <a:rPr lang="en-US" sz="2600" dirty="0" smtClean="0">
                <a:latin typeface="+mj-lt"/>
              </a:rPr>
              <a:t>Analysis </a:t>
            </a:r>
            <a:r>
              <a:rPr lang="en-US" sz="2600" dirty="0">
                <a:latin typeface="+mj-lt"/>
              </a:rPr>
              <a:t>of classroom examples </a:t>
            </a:r>
            <a:endParaRPr lang="en-US" sz="2600" dirty="0" smtClean="0">
              <a:latin typeface="+mj-lt"/>
            </a:endParaRPr>
          </a:p>
          <a:p>
            <a:pPr marL="514350" indent="-514350">
              <a:buAutoNum type="arabicPeriod"/>
            </a:pPr>
            <a:r>
              <a:rPr lang="en-US" sz="2600" dirty="0" smtClean="0">
                <a:latin typeface="+mj-lt"/>
              </a:rPr>
              <a:t>Reflection </a:t>
            </a:r>
            <a:r>
              <a:rPr lang="en-US" sz="2600" dirty="0">
                <a:latin typeface="+mj-lt"/>
              </a:rPr>
              <a:t>on the teaching approaches adopted in classroom examples </a:t>
            </a:r>
            <a:endParaRPr lang="en-US" sz="2600" dirty="0" smtClean="0">
              <a:latin typeface="+mj-lt"/>
            </a:endParaRPr>
          </a:p>
          <a:p>
            <a:pPr marL="514350" indent="-514350">
              <a:buAutoNum type="arabicPeriod"/>
            </a:pPr>
            <a:r>
              <a:rPr lang="en-US" sz="2600" dirty="0" smtClean="0">
                <a:latin typeface="+mj-lt"/>
              </a:rPr>
              <a:t>Consequences </a:t>
            </a:r>
            <a:r>
              <a:rPr lang="en-US" sz="2600" dirty="0">
                <a:latin typeface="+mj-lt"/>
              </a:rPr>
              <a:t>for participants’ own planning </a:t>
            </a:r>
            <a:endParaRPr lang="en-US" sz="2600" dirty="0" smtClean="0">
              <a:latin typeface="+mj-lt"/>
            </a:endParaRPr>
          </a:p>
          <a:p>
            <a:pPr marL="514350" indent="-514350">
              <a:buAutoNum type="arabicPeriod"/>
            </a:pPr>
            <a:r>
              <a:rPr lang="en-US" sz="2600" dirty="0" smtClean="0">
                <a:latin typeface="+mj-lt"/>
              </a:rPr>
              <a:t>Reflection </a:t>
            </a:r>
            <a:r>
              <a:rPr lang="en-US" sz="2600" dirty="0">
                <a:latin typeface="+mj-lt"/>
              </a:rPr>
              <a:t>on what has been gained from the workshop</a:t>
            </a:r>
          </a:p>
          <a:p>
            <a:pPr marL="514350" indent="-514350">
              <a:buAutoNum type="arabicPeriod"/>
            </a:pPr>
            <a:endParaRPr lang="nl-BE" sz="2800" dirty="0"/>
          </a:p>
        </p:txBody>
      </p:sp>
    </p:spTree>
    <p:extLst>
      <p:ext uri="{BB962C8B-B14F-4D97-AF65-F5344CB8AC3E}">
        <p14:creationId xmlns:p14="http://schemas.microsoft.com/office/powerpoint/2010/main" val="2255810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91880" y="274638"/>
            <a:ext cx="5194920" cy="1426170"/>
          </a:xfrm>
        </p:spPr>
        <p:txBody>
          <a:bodyPr>
            <a:normAutofit fontScale="90000"/>
          </a:bodyPr>
          <a:lstStyle/>
          <a:p>
            <a:r>
              <a:rPr lang="nl-BE" b="1" dirty="0" smtClean="0">
                <a:solidFill>
                  <a:srgbClr val="00B050"/>
                </a:solidFill>
              </a:rPr>
              <a:t>Introduction to the </a:t>
            </a:r>
            <a:r>
              <a:rPr lang="nl-BE" b="1" dirty="0">
                <a:solidFill>
                  <a:srgbClr val="00B050"/>
                </a:solidFill>
              </a:rPr>
              <a:t>CEYS </a:t>
            </a:r>
            <a:r>
              <a:rPr lang="nl-BE" b="1" dirty="0" smtClean="0">
                <a:solidFill>
                  <a:srgbClr val="00B050"/>
                </a:solidFill>
              </a:rPr>
              <a:t>project</a:t>
            </a:r>
            <a:br>
              <a:rPr lang="nl-BE" b="1" dirty="0" smtClean="0">
                <a:solidFill>
                  <a:srgbClr val="00B050"/>
                </a:solidFill>
              </a:rPr>
            </a:br>
            <a:r>
              <a:rPr lang="nl-BE" sz="2200" b="1" dirty="0" smtClean="0">
                <a:solidFill>
                  <a:srgbClr val="00B050"/>
                </a:solidFill>
              </a:rPr>
              <a:t>(use dependent on context)</a:t>
            </a:r>
            <a:endParaRPr lang="nl-BE" sz="2200" b="1" dirty="0">
              <a:solidFill>
                <a:srgbClr val="00B050"/>
              </a:solidFill>
            </a:endParaRPr>
          </a:p>
        </p:txBody>
      </p:sp>
      <p:sp>
        <p:nvSpPr>
          <p:cNvPr id="3" name="Tijdelijke aanduiding voor inhoud 2"/>
          <p:cNvSpPr>
            <a:spLocks noGrp="1"/>
          </p:cNvSpPr>
          <p:nvPr>
            <p:ph idx="1"/>
          </p:nvPr>
        </p:nvSpPr>
        <p:spPr/>
        <p:txBody>
          <a:bodyPr>
            <a:normAutofit fontScale="92500" lnSpcReduction="20000"/>
          </a:bodyPr>
          <a:lstStyle/>
          <a:p>
            <a:pPr>
              <a:lnSpc>
                <a:spcPct val="100000"/>
              </a:lnSpc>
            </a:pPr>
            <a:r>
              <a:rPr lang="nl-BE" dirty="0">
                <a:latin typeface="+mj-lt"/>
              </a:rPr>
              <a:t>European Erasmus+ project</a:t>
            </a:r>
          </a:p>
          <a:p>
            <a:pPr>
              <a:lnSpc>
                <a:spcPct val="100000"/>
              </a:lnSpc>
            </a:pPr>
            <a:r>
              <a:rPr lang="nl-BE" dirty="0">
                <a:latin typeface="+mj-lt"/>
              </a:rPr>
              <a:t>Partners in Belgium, Greece, Romania</a:t>
            </a:r>
            <a:r>
              <a:rPr lang="nl-BE" dirty="0" smtClean="0">
                <a:latin typeface="+mj-lt"/>
              </a:rPr>
              <a:t>, </a:t>
            </a:r>
            <a:r>
              <a:rPr lang="nl-BE" dirty="0">
                <a:latin typeface="+mj-lt"/>
              </a:rPr>
              <a:t>UK</a:t>
            </a:r>
          </a:p>
          <a:p>
            <a:pPr>
              <a:lnSpc>
                <a:spcPct val="100000"/>
              </a:lnSpc>
            </a:pPr>
            <a:r>
              <a:rPr lang="nl-BE" dirty="0">
                <a:latin typeface="+mj-lt"/>
              </a:rPr>
              <a:t>Continuation of the Creative Little Scientists project </a:t>
            </a:r>
            <a:r>
              <a:rPr lang="nl-BE" dirty="0">
                <a:latin typeface="+mj-lt"/>
                <a:hlinkClick r:id="rId3"/>
              </a:rPr>
              <a:t>http://www.creative-little-scientists.eu</a:t>
            </a:r>
            <a:endParaRPr lang="nl-BE" dirty="0">
              <a:latin typeface="+mj-lt"/>
            </a:endParaRPr>
          </a:p>
          <a:p>
            <a:pPr>
              <a:lnSpc>
                <a:spcPct val="100000"/>
              </a:lnSpc>
            </a:pPr>
            <a:r>
              <a:rPr lang="nl-BE" dirty="0">
                <a:latin typeface="+mj-lt"/>
              </a:rPr>
              <a:t> Aims</a:t>
            </a:r>
          </a:p>
          <a:p>
            <a:pPr lvl="1">
              <a:lnSpc>
                <a:spcPct val="100000"/>
              </a:lnSpc>
              <a:buFont typeface="Wingdings" charset="2"/>
              <a:buChar char="Ø"/>
            </a:pPr>
            <a:r>
              <a:rPr lang="nl-BE" dirty="0">
                <a:latin typeface="+mj-lt"/>
              </a:rPr>
              <a:t>Development of a teacher development course and accompanying materials</a:t>
            </a:r>
          </a:p>
          <a:p>
            <a:pPr lvl="1">
              <a:lnSpc>
                <a:spcPct val="100000"/>
              </a:lnSpc>
              <a:buFont typeface="Wingdings" charset="2"/>
              <a:buChar char="Ø"/>
            </a:pPr>
            <a:r>
              <a:rPr lang="nl-BE" dirty="0">
                <a:latin typeface="+mj-lt"/>
              </a:rPr>
              <a:t>Promotion of the use of creative approaches in teaching science in preschool and early primary education (up to age of eight)</a:t>
            </a:r>
          </a:p>
        </p:txBody>
      </p:sp>
      <p:sp>
        <p:nvSpPr>
          <p:cNvPr id="6" name="Rectangle 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12"/>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1pPr>
            <a:lvl2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2pPr>
            <a:lvl3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3pPr>
            <a:lvl4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4pPr>
            <a:lvl5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5pPr>
            <a:lvl6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6pPr>
            <a:lvl7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7pPr>
            <a:lvl8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8pPr>
            <a:lvl9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79725" algn="ctr"/>
                <a:tab pos="5761038" algn="r"/>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91849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Engagement task</a:t>
            </a:r>
            <a:endParaRPr lang="en-GB" kern="0" dirty="0" smtClean="0">
              <a:solidFill>
                <a:srgbClr val="00B050"/>
              </a:solidFill>
              <a:effectLst/>
            </a:endParaRPr>
          </a:p>
        </p:txBody>
      </p:sp>
      <p:sp>
        <p:nvSpPr>
          <p:cNvPr id="3" name="TextBox 2"/>
          <p:cNvSpPr txBox="1"/>
          <p:nvPr/>
        </p:nvSpPr>
        <p:spPr>
          <a:xfrm>
            <a:off x="1043608" y="2060848"/>
            <a:ext cx="6899630" cy="1938992"/>
          </a:xfrm>
          <a:prstGeom prst="rect">
            <a:avLst/>
          </a:prstGeom>
          <a:noFill/>
        </p:spPr>
        <p:txBody>
          <a:bodyPr wrap="square" rtlCol="0">
            <a:spAutoFit/>
          </a:bodyPr>
          <a:lstStyle/>
          <a:p>
            <a:endParaRPr lang="en-US" sz="2400" dirty="0">
              <a:latin typeface="+mj-lt"/>
            </a:endParaRPr>
          </a:p>
          <a:p>
            <a:pPr marL="342900" indent="-342900">
              <a:buFont typeface="Wingdings" charset="2"/>
              <a:buChar char="Ø"/>
            </a:pPr>
            <a:r>
              <a:rPr lang="en-US" sz="2400" dirty="0">
                <a:latin typeface="+mj-lt"/>
              </a:rPr>
              <a:t>You have been provided with some bricks. </a:t>
            </a:r>
          </a:p>
          <a:p>
            <a:pPr marL="342900" indent="-342900">
              <a:buFont typeface="Wingdings" charset="2"/>
              <a:buChar char="Ø"/>
            </a:pPr>
            <a:endParaRPr lang="en-US" sz="2400" dirty="0">
              <a:latin typeface="+mj-lt"/>
            </a:endParaRPr>
          </a:p>
          <a:p>
            <a:pPr marL="342900" indent="-342900">
              <a:buFont typeface="Wingdings" charset="2"/>
              <a:buChar char="Ø"/>
            </a:pPr>
            <a:r>
              <a:rPr lang="en-US" sz="2400" dirty="0" smtClean="0">
                <a:latin typeface="+mj-lt"/>
              </a:rPr>
              <a:t>You </a:t>
            </a:r>
            <a:r>
              <a:rPr lang="en-US" sz="2400" dirty="0">
                <a:latin typeface="+mj-lt"/>
              </a:rPr>
              <a:t>have 10 minutes to make something from the resources, individually or in pairs.</a:t>
            </a:r>
          </a:p>
        </p:txBody>
      </p:sp>
      <p:pic>
        <p:nvPicPr>
          <p:cNvPr id="2" name="Picture 1"/>
          <p:cNvPicPr>
            <a:picLocks noChangeAspect="1"/>
          </p:cNvPicPr>
          <p:nvPr/>
        </p:nvPicPr>
        <p:blipFill>
          <a:blip r:embed="rId2"/>
          <a:stretch>
            <a:fillRect/>
          </a:stretch>
        </p:blipFill>
        <p:spPr>
          <a:xfrm>
            <a:off x="3275856" y="4437112"/>
            <a:ext cx="2558199" cy="1439413"/>
          </a:xfrm>
          <a:prstGeom prst="rect">
            <a:avLst/>
          </a:prstGeom>
        </p:spPr>
      </p:pic>
    </p:spTree>
    <p:extLst>
      <p:ext uri="{BB962C8B-B14F-4D97-AF65-F5344CB8AC3E}">
        <p14:creationId xmlns:p14="http://schemas.microsoft.com/office/powerpoint/2010/main" val="2202358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Discussion</a:t>
            </a:r>
            <a:endParaRPr lang="en-GB" kern="0" dirty="0" smtClean="0">
              <a:solidFill>
                <a:srgbClr val="00B050"/>
              </a:solidFill>
              <a:effectLst/>
            </a:endParaRPr>
          </a:p>
        </p:txBody>
      </p:sp>
      <p:sp>
        <p:nvSpPr>
          <p:cNvPr id="3" name="TextBox 2"/>
          <p:cNvSpPr txBox="1"/>
          <p:nvPr/>
        </p:nvSpPr>
        <p:spPr>
          <a:xfrm>
            <a:off x="755576" y="2348880"/>
            <a:ext cx="7187662" cy="2985433"/>
          </a:xfrm>
          <a:prstGeom prst="rect">
            <a:avLst/>
          </a:prstGeom>
          <a:noFill/>
        </p:spPr>
        <p:txBody>
          <a:bodyPr wrap="square" rtlCol="0">
            <a:spAutoFit/>
          </a:bodyPr>
          <a:lstStyle/>
          <a:p>
            <a:endParaRPr lang="en-US" sz="2400" dirty="0"/>
          </a:p>
          <a:p>
            <a:r>
              <a:rPr lang="en-US" sz="2400" dirty="0">
                <a:latin typeface="+mj-lt"/>
              </a:rPr>
              <a:t>• </a:t>
            </a:r>
            <a:r>
              <a:rPr lang="en-US" sz="2800" dirty="0">
                <a:latin typeface="+mj-lt"/>
              </a:rPr>
              <a:t>What happened? </a:t>
            </a:r>
            <a:endParaRPr lang="en-US" sz="2800" dirty="0" smtClean="0">
              <a:latin typeface="+mj-lt"/>
            </a:endParaRPr>
          </a:p>
          <a:p>
            <a:endParaRPr lang="en-US" sz="2800" dirty="0">
              <a:latin typeface="+mj-lt"/>
            </a:endParaRPr>
          </a:p>
          <a:p>
            <a:r>
              <a:rPr lang="en-US" sz="2800" dirty="0">
                <a:latin typeface="+mj-lt"/>
              </a:rPr>
              <a:t>• What issues arose</a:t>
            </a:r>
            <a:r>
              <a:rPr lang="en-US" sz="2800" dirty="0" smtClean="0">
                <a:latin typeface="+mj-lt"/>
              </a:rPr>
              <a:t>?</a:t>
            </a:r>
          </a:p>
          <a:p>
            <a:r>
              <a:rPr lang="en-US" sz="2800" dirty="0">
                <a:latin typeface="+mj-lt"/>
              </a:rPr>
              <a:t> </a:t>
            </a:r>
          </a:p>
          <a:p>
            <a:r>
              <a:rPr lang="en-US" sz="2800" dirty="0">
                <a:latin typeface="+mj-lt"/>
              </a:rPr>
              <a:t>• What questions emerge?</a:t>
            </a:r>
          </a:p>
          <a:p>
            <a:endParaRPr lang="en-US" sz="2400" dirty="0"/>
          </a:p>
        </p:txBody>
      </p:sp>
      <p:pic>
        <p:nvPicPr>
          <p:cNvPr id="2" name="Picture 1"/>
          <p:cNvPicPr>
            <a:picLocks noChangeAspect="1"/>
          </p:cNvPicPr>
          <p:nvPr/>
        </p:nvPicPr>
        <p:blipFill>
          <a:blip r:embed="rId2"/>
          <a:stretch>
            <a:fillRect/>
          </a:stretch>
        </p:blipFill>
        <p:spPr>
          <a:xfrm>
            <a:off x="6102667" y="2060848"/>
            <a:ext cx="1792142" cy="1105155"/>
          </a:xfrm>
          <a:prstGeom prst="rect">
            <a:avLst/>
          </a:prstGeom>
        </p:spPr>
      </p:pic>
    </p:spTree>
    <p:extLst>
      <p:ext uri="{BB962C8B-B14F-4D97-AF65-F5344CB8AC3E}">
        <p14:creationId xmlns:p14="http://schemas.microsoft.com/office/powerpoint/2010/main" val="1414622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7544" y="4797152"/>
            <a:ext cx="2592288" cy="1296144"/>
          </a:xfrm>
          <a:ln>
            <a:noFill/>
          </a:ln>
        </p:spPr>
        <p:style>
          <a:lnRef idx="2">
            <a:schemeClr val="dk1"/>
          </a:lnRef>
          <a:fillRef idx="1">
            <a:schemeClr val="lt1"/>
          </a:fillRef>
          <a:effectRef idx="0">
            <a:schemeClr val="dk1"/>
          </a:effectRef>
          <a:fontRef idx="minor">
            <a:schemeClr val="dk1"/>
          </a:fontRef>
        </p:style>
        <p:txBody>
          <a:bodyPr>
            <a:noAutofit/>
          </a:bodyPr>
          <a:lstStyle/>
          <a:p>
            <a:pPr marL="0" indent="0">
              <a:buClr>
                <a:srgbClr val="00B050"/>
              </a:buClr>
              <a:buNone/>
            </a:pPr>
            <a:r>
              <a:rPr lang="en-US" sz="1200" dirty="0" err="1">
                <a:latin typeface="+mj-lt"/>
              </a:rPr>
              <a:t>Akerson</a:t>
            </a:r>
            <a:r>
              <a:rPr lang="en-US" sz="1200" dirty="0">
                <a:latin typeface="+mj-lt"/>
              </a:rPr>
              <a:t>, V.L., Weiland, I. S., </a:t>
            </a:r>
            <a:r>
              <a:rPr lang="en-US" sz="1200" dirty="0" err="1">
                <a:latin typeface="+mj-lt"/>
              </a:rPr>
              <a:t>Pongsanon</a:t>
            </a:r>
            <a:r>
              <a:rPr lang="en-US" sz="1200" dirty="0">
                <a:latin typeface="+mj-lt"/>
              </a:rPr>
              <a:t>, K., &amp; </a:t>
            </a:r>
            <a:r>
              <a:rPr lang="en-US" sz="1200" dirty="0" err="1">
                <a:latin typeface="+mj-lt"/>
              </a:rPr>
              <a:t>Nargund</a:t>
            </a:r>
            <a:r>
              <a:rPr lang="en-US" sz="1200" dirty="0">
                <a:latin typeface="+mj-lt"/>
              </a:rPr>
              <a:t>, V. (2010). Evidence-based Strategies for Teaching Nature of Science to Young Children. </a:t>
            </a:r>
            <a:r>
              <a:rPr lang="en-US" sz="1200" i="1" dirty="0">
                <a:latin typeface="+mj-lt"/>
              </a:rPr>
              <a:t>Journal of </a:t>
            </a:r>
            <a:r>
              <a:rPr lang="en-US" sz="1200" i="1" dirty="0" err="1">
                <a:latin typeface="+mj-lt"/>
              </a:rPr>
              <a:t>Kirsehir</a:t>
            </a:r>
            <a:r>
              <a:rPr lang="en-US" sz="1200" i="1" dirty="0">
                <a:latin typeface="+mj-lt"/>
              </a:rPr>
              <a:t> Education</a:t>
            </a:r>
            <a:r>
              <a:rPr lang="en-US" sz="1200" dirty="0">
                <a:latin typeface="+mj-lt"/>
              </a:rPr>
              <a:t>, 11 (4), 61-78.</a:t>
            </a:r>
            <a:endParaRPr lang="nl-BE" sz="1200" dirty="0">
              <a:latin typeface="+mj-lt"/>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218076"/>
            <a:ext cx="5256584" cy="6066731"/>
          </a:xfrm>
          <a:prstGeom prst="rect">
            <a:avLst/>
          </a:prstGeom>
        </p:spPr>
      </p:pic>
      <p:sp>
        <p:nvSpPr>
          <p:cNvPr id="2" name="Rounded Rectangle 1"/>
          <p:cNvSpPr/>
          <p:nvPr/>
        </p:nvSpPr>
        <p:spPr>
          <a:xfrm>
            <a:off x="611560" y="2348880"/>
            <a:ext cx="2376264" cy="1800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solidFill>
                  <a:schemeClr val="tx1"/>
                </a:solidFill>
                <a:latin typeface="+mj-lt"/>
              </a:rPr>
              <a:t>Links between creativity and the nature of science</a:t>
            </a:r>
            <a:endParaRPr lang="en-US" b="1" dirty="0">
              <a:solidFill>
                <a:schemeClr val="tx1"/>
              </a:solidFill>
              <a:latin typeface="+mj-lt"/>
            </a:endParaRPr>
          </a:p>
        </p:txBody>
      </p:sp>
    </p:spTree>
    <p:extLst>
      <p:ext uri="{BB962C8B-B14F-4D97-AF65-F5344CB8AC3E}">
        <p14:creationId xmlns:p14="http://schemas.microsoft.com/office/powerpoint/2010/main" val="2012865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556793"/>
            <a:ext cx="8219256" cy="4320480"/>
          </a:xfrm>
        </p:spPr>
        <p:txBody>
          <a:bodyPr/>
          <a:lstStyle/>
          <a:p>
            <a:pPr algn="ctr">
              <a:buNone/>
            </a:pPr>
            <a:endParaRPr lang="en-GB" dirty="0">
              <a:latin typeface="Calibri" charset="0"/>
              <a:ea typeface="ＭＳ Ｐゴシック" charset="0"/>
              <a:cs typeface="ＭＳ Ｐゴシック" charset="0"/>
            </a:endParaRPr>
          </a:p>
          <a:p>
            <a:pPr algn="ctr">
              <a:buNone/>
            </a:pPr>
            <a:r>
              <a:rPr lang="en-GB" dirty="0" smtClean="0">
                <a:latin typeface="+mj-lt"/>
                <a:ea typeface="ＭＳ Ｐゴシック" charset="0"/>
                <a:cs typeface="ＭＳ Ｐゴシック" charset="0"/>
              </a:rPr>
              <a:t>From </a:t>
            </a:r>
            <a:r>
              <a:rPr lang="en-GB" dirty="0">
                <a:latin typeface="+mj-lt"/>
                <a:ea typeface="ＭＳ Ｐゴシック" charset="0"/>
                <a:cs typeface="ＭＳ Ｐゴシック" charset="0"/>
              </a:rPr>
              <a:t>what is to what might be…  </a:t>
            </a:r>
          </a:p>
          <a:p>
            <a:pPr algn="ctr">
              <a:buNone/>
            </a:pPr>
            <a:r>
              <a:rPr lang="en-GB" sz="2000" dirty="0">
                <a:latin typeface="+mj-lt"/>
                <a:ea typeface="ＭＳ Ｐゴシック" charset="0"/>
                <a:cs typeface="ＭＳ Ｐゴシック" charset="0"/>
              </a:rPr>
              <a:t>(Craft, 2001</a:t>
            </a:r>
            <a:r>
              <a:rPr lang="en-GB" sz="2000" dirty="0" smtClean="0">
                <a:latin typeface="+mj-lt"/>
                <a:ea typeface="ＭＳ Ｐゴシック" charset="0"/>
                <a:cs typeface="ＭＳ Ｐゴシック" charset="0"/>
              </a:rPr>
              <a:t>)</a:t>
            </a:r>
          </a:p>
          <a:p>
            <a:endParaRPr lang="en-GB" sz="2000" dirty="0">
              <a:ea typeface="ＭＳ Ｐゴシック" charset="0"/>
              <a:cs typeface="ＭＳ Ｐゴシック" charset="0"/>
            </a:endParaRPr>
          </a:p>
        </p:txBody>
      </p:sp>
      <p:sp>
        <p:nvSpPr>
          <p:cNvPr id="4" name="Rectangle 2"/>
          <p:cNvSpPr txBox="1">
            <a:spLocks noChangeArrowheads="1"/>
          </p:cNvSpPr>
          <p:nvPr/>
        </p:nvSpPr>
        <p:spPr bwMode="auto">
          <a:xfrm>
            <a:off x="3688184" y="476672"/>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Creativity</a:t>
            </a:r>
            <a:endParaRPr lang="en-GB" kern="0" dirty="0" smtClean="0">
              <a:solidFill>
                <a:srgbClr val="00B050"/>
              </a:solidFill>
              <a:effectLst/>
            </a:endParaRPr>
          </a:p>
        </p:txBody>
      </p:sp>
      <p:pic>
        <p:nvPicPr>
          <p:cNvPr id="5" name="Picture 6" descr="E:\Chica guapa\CEYS\Science pics for CEYS\best waterproof material\IMG_60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764" y="3321437"/>
            <a:ext cx="4248472" cy="27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10800000" flipV="1">
            <a:off x="5652120" y="4256389"/>
            <a:ext cx="4239230" cy="461665"/>
          </a:xfrm>
          <a:prstGeom prst="rect">
            <a:avLst/>
          </a:prstGeom>
        </p:spPr>
        <p:txBody>
          <a:bodyPr wrap="square">
            <a:spAutoFit/>
          </a:bodyPr>
          <a:lstStyle/>
          <a:p>
            <a:pPr algn="ctr"/>
            <a:r>
              <a:rPr lang="en-GB" sz="2400" dirty="0">
                <a:latin typeface="+mj-lt"/>
                <a:ea typeface="ＭＳ Ｐゴシック" charset="0"/>
                <a:cs typeface="Apple Chancery"/>
              </a:rPr>
              <a:t>What if…</a:t>
            </a:r>
            <a:endParaRPr lang="nl-BE" sz="2400" dirty="0">
              <a:latin typeface="+mj-lt"/>
              <a:cs typeface="Apple Chancery"/>
            </a:endParaRPr>
          </a:p>
        </p:txBody>
      </p:sp>
    </p:spTree>
    <p:extLst>
      <p:ext uri="{BB962C8B-B14F-4D97-AF65-F5344CB8AC3E}">
        <p14:creationId xmlns:p14="http://schemas.microsoft.com/office/powerpoint/2010/main" val="2527212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Session_Research Questions&amp;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Session_Research Questions&amp;Sample</Template>
  <TotalTime>7713</TotalTime>
  <Words>1068</Words>
  <Application>Microsoft Macintosh PowerPoint</Application>
  <PresentationFormat>On-screen Show (4:3)</PresentationFormat>
  <Paragraphs>186</Paragraphs>
  <Slides>34</Slides>
  <Notes>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3" baseType="lpstr">
      <vt:lpstr>Apple Chancery</vt:lpstr>
      <vt:lpstr>Cambria</vt:lpstr>
      <vt:lpstr>ＭＳ Ｐゴシック</vt:lpstr>
      <vt:lpstr>Arial</vt:lpstr>
      <vt:lpstr>Calibri</vt:lpstr>
      <vt:lpstr>Century Gothic</vt:lpstr>
      <vt:lpstr>Wingdings</vt:lpstr>
      <vt:lpstr>Session_Research Questions&amp;Sample</vt:lpstr>
      <vt:lpstr>Acrobat Document</vt:lpstr>
      <vt:lpstr>Training Module 5  Practical Investigation which fosters Creativity </vt:lpstr>
      <vt:lpstr> Aims of the module </vt:lpstr>
      <vt:lpstr>Links to Content Design Principles and Outcomes</vt:lpstr>
      <vt:lpstr>PowerPoint Presentation</vt:lpstr>
      <vt:lpstr>Introduction to the CEYS project (use dependent on context)</vt:lpstr>
      <vt:lpstr>PowerPoint Presentation</vt:lpstr>
      <vt:lpstr>PowerPoint Presentation</vt:lpstr>
      <vt:lpstr>PowerPoint Presentation</vt:lpstr>
      <vt:lpstr>PowerPoint Presentation</vt:lpstr>
      <vt:lpstr>PowerPoint Presentation</vt:lpstr>
      <vt:lpstr>Definition of creativity adopted by the CEYS project  (from Creative Little Scientists, 2014)</vt:lpstr>
      <vt:lpstr>Creative dispositions</vt:lpstr>
      <vt:lpstr>Synergies between inquiry-based  and creative approaches From the Conceptual Framework adopted by the CEYS Project (Creative Little Scientists, 2012)</vt:lpstr>
      <vt:lpstr>Problem finding and problem solving tasks How to foster creativity? </vt:lpstr>
      <vt:lpstr>Resources </vt:lpstr>
      <vt:lpstr>PowerPoint Presentation</vt:lpstr>
      <vt:lpstr>Problem solving and agency (Barrow, 2010, p3)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Whole group discussion </vt:lpstr>
      <vt:lpstr>PowerPoint Presentation</vt:lpstr>
      <vt:lpstr>PowerPoint Presentation</vt:lpstr>
      <vt:lpstr>Action planning</vt:lpstr>
      <vt:lpstr>Reflections</vt:lpstr>
      <vt:lpstr>THANK YOU!</vt:lpstr>
      <vt:lpstr>Further information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presentations</dc:title>
  <dc:creator>dimitris rossis</dc:creator>
  <cp:lastModifiedBy>tdragovic@gmail.com</cp:lastModifiedBy>
  <cp:revision>377</cp:revision>
  <dcterms:created xsi:type="dcterms:W3CDTF">2012-06-21T13:11:39Z</dcterms:created>
  <dcterms:modified xsi:type="dcterms:W3CDTF">2017-11-14T16:14:06Z</dcterms:modified>
</cp:coreProperties>
</file>