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embeddings/oleObject2.bin" ContentType="application/vnd.openxmlformats-officedocument.oleObject"/>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Lst>
  <p:notesMasterIdLst>
    <p:notesMasterId r:id="rId33"/>
  </p:notesMasterIdLst>
  <p:handoutMasterIdLst>
    <p:handoutMasterId r:id="rId34"/>
  </p:handoutMasterIdLst>
  <p:sldIdLst>
    <p:sldId id="402" r:id="rId4"/>
    <p:sldId id="403" r:id="rId5"/>
    <p:sldId id="357" r:id="rId6"/>
    <p:sldId id="360" r:id="rId7"/>
    <p:sldId id="358" r:id="rId8"/>
    <p:sldId id="359" r:id="rId9"/>
    <p:sldId id="371" r:id="rId10"/>
    <p:sldId id="372" r:id="rId11"/>
    <p:sldId id="374" r:id="rId12"/>
    <p:sldId id="376" r:id="rId13"/>
    <p:sldId id="404" r:id="rId14"/>
    <p:sldId id="405" r:id="rId15"/>
    <p:sldId id="406" r:id="rId16"/>
    <p:sldId id="384" r:id="rId17"/>
    <p:sldId id="362" r:id="rId18"/>
    <p:sldId id="392" r:id="rId19"/>
    <p:sldId id="383" r:id="rId20"/>
    <p:sldId id="363" r:id="rId21"/>
    <p:sldId id="367" r:id="rId22"/>
    <p:sldId id="393" r:id="rId23"/>
    <p:sldId id="394" r:id="rId24"/>
    <p:sldId id="387" r:id="rId25"/>
    <p:sldId id="407" r:id="rId26"/>
    <p:sldId id="408" r:id="rId27"/>
    <p:sldId id="390" r:id="rId28"/>
    <p:sldId id="364" r:id="rId29"/>
    <p:sldId id="409" r:id="rId30"/>
    <p:sldId id="410" r:id="rId31"/>
    <p:sldId id="411" r:id="rId32"/>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2759" autoAdjust="0"/>
  </p:normalViewPr>
  <p:slideViewPr>
    <p:cSldViewPr>
      <p:cViewPr>
        <p:scale>
          <a:sx n="94" d="100"/>
          <a:sy n="94" d="100"/>
        </p:scale>
        <p:origin x="-80" y="-80"/>
      </p:cViewPr>
      <p:guideLst>
        <p:guide orient="horz" pos="2160"/>
        <p:guide pos="2880"/>
      </p:guideLst>
    </p:cSldViewPr>
  </p:slideViewPr>
  <p:outlineViewPr>
    <p:cViewPr>
      <p:scale>
        <a:sx n="33" d="100"/>
        <a:sy n="33" d="100"/>
      </p:scale>
      <p:origin x="0" y="22926"/>
    </p:cViewPr>
  </p:outlineViewPr>
  <p:notesTextViewPr>
    <p:cViewPr>
      <p:scale>
        <a:sx n="100" d="100"/>
        <a:sy n="100" d="100"/>
      </p:scale>
      <p:origin x="0" y="0"/>
    </p:cViewPr>
  </p:notesTextViewPr>
  <p:sorterViewPr>
    <p:cViewPr>
      <p:scale>
        <a:sx n="100" d="100"/>
        <a:sy n="100" d="100"/>
      </p:scale>
      <p:origin x="0" y="3904"/>
    </p:cViewPr>
  </p:sorterViewPr>
  <p:notesViewPr>
    <p:cSldViewPr snapToGrid="0" snapToObjects="1">
      <p:cViewPr>
        <p:scale>
          <a:sx n="161" d="100"/>
          <a:sy n="161" d="100"/>
        </p:scale>
        <p:origin x="-568" y="623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F9F17929-09E9-DB48-ACD1-11AC5B2790B8}" type="datetimeFigureOut">
              <a:rPr lang="en-US" smtClean="0"/>
              <a:t>22/10/17</a:t>
            </a:fld>
            <a:endParaRPr lang="en-US"/>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6235E80A-0F2C-FC40-8F1C-02B8CBBE39D6}" type="slidenum">
              <a:rPr lang="en-US" smtClean="0"/>
              <a:t>‹nr.›</a:t>
            </a:fld>
            <a:endParaRPr lang="en-US"/>
          </a:p>
        </p:txBody>
      </p:sp>
    </p:spTree>
    <p:extLst>
      <p:ext uri="{BB962C8B-B14F-4D97-AF65-F5344CB8AC3E}">
        <p14:creationId xmlns:p14="http://schemas.microsoft.com/office/powerpoint/2010/main" val="31491331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1961399F-3A20-0F41-AA24-18FBC3435AC6}" type="datetimeFigureOut">
              <a:rPr lang="en-US" smtClean="0"/>
              <a:t>22/10/17</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773FBFCC-55E6-EC45-A409-A1EF2D23683B}" type="slidenum">
              <a:rPr lang="en-US" smtClean="0"/>
              <a:t>‹nr.›</a:t>
            </a:fld>
            <a:endParaRPr lang="en-US"/>
          </a:p>
        </p:txBody>
      </p:sp>
    </p:spTree>
    <p:extLst>
      <p:ext uri="{BB962C8B-B14F-4D97-AF65-F5344CB8AC3E}">
        <p14:creationId xmlns:p14="http://schemas.microsoft.com/office/powerpoint/2010/main" val="19377561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r>
              <a:rPr lang="en-GB" sz="1100" b="0" kern="1200" dirty="0">
                <a:solidFill>
                  <a:schemeClr val="tx1"/>
                </a:solidFill>
                <a:effectLst/>
              </a:rPr>
              <a:t>The Creativity in Early Years Science project is a European Erasmus+ project with partner countries Greece, Romania, Belgium and the UK</a:t>
            </a:r>
          </a:p>
          <a:p>
            <a:endParaRPr lang="en-GB" sz="1100" b="0" kern="1200" dirty="0">
              <a:solidFill>
                <a:schemeClr val="tx1"/>
              </a:solidFill>
              <a:effectLst/>
            </a:endParaRPr>
          </a:p>
          <a:p>
            <a:r>
              <a:rPr lang="en-GB" sz="1100" dirty="0" smtClean="0"/>
              <a:t>As indicated – it a</a:t>
            </a:r>
            <a:r>
              <a:rPr lang="en-GB" sz="1100" b="0" kern="1200" dirty="0" smtClean="0">
                <a:solidFill>
                  <a:schemeClr val="tx1"/>
                </a:solidFill>
                <a:effectLst/>
              </a:rPr>
              <a:t>ims </a:t>
            </a:r>
            <a:r>
              <a:rPr lang="en-GB" sz="1100" b="0" kern="1200" dirty="0">
                <a:solidFill>
                  <a:schemeClr val="tx1"/>
                </a:solidFill>
                <a:effectLst/>
              </a:rPr>
              <a:t>to develop </a:t>
            </a:r>
            <a:r>
              <a:rPr lang="en-GB" sz="1100" b="0" kern="1200" dirty="0" smtClean="0">
                <a:solidFill>
                  <a:schemeClr val="tx1"/>
                </a:solidFill>
                <a:effectLst/>
              </a:rPr>
              <a:t>a European teacher professional development </a:t>
            </a:r>
            <a:r>
              <a:rPr lang="en-GB" sz="1100" b="0" kern="1200" dirty="0">
                <a:solidFill>
                  <a:schemeClr val="tx1"/>
                </a:solidFill>
                <a:effectLst/>
              </a:rPr>
              <a:t>course and accompanying materials </a:t>
            </a:r>
            <a:r>
              <a:rPr lang="en-GB" sz="1100" b="0" kern="1200" dirty="0" smtClean="0">
                <a:solidFill>
                  <a:schemeClr val="tx1"/>
                </a:solidFill>
                <a:effectLst/>
              </a:rPr>
              <a:t>to promote </a:t>
            </a:r>
            <a:r>
              <a:rPr lang="en-GB" sz="1100" b="0" kern="1200" dirty="0">
                <a:solidFill>
                  <a:schemeClr val="tx1"/>
                </a:solidFill>
                <a:effectLst/>
              </a:rPr>
              <a:t>the use of creative approaches in teaching science in preschool and early primary education (up to age of eight). </a:t>
            </a:r>
            <a:endParaRPr lang="en-GB" sz="1100" b="0" kern="1200" dirty="0" smtClean="0">
              <a:solidFill>
                <a:schemeClr val="tx1"/>
              </a:solidFill>
              <a:effectLst/>
            </a:endParaRPr>
          </a:p>
          <a:p>
            <a:endParaRPr lang="en-GB" sz="1100" b="0" kern="1200" dirty="0" smtClean="0">
              <a:solidFill>
                <a:schemeClr val="tx1"/>
              </a:solidFill>
              <a:effectLst/>
            </a:endParaRPr>
          </a:p>
          <a:p>
            <a:r>
              <a:rPr lang="en-GB" sz="1100" b="0" kern="1200" dirty="0" smtClean="0">
                <a:solidFill>
                  <a:schemeClr val="tx1"/>
                </a:solidFill>
                <a:effectLst/>
              </a:rPr>
              <a:t>It is a continuation of the project Creative Little Scientists, an FP7 EU project, where curriculum design principles</a:t>
            </a:r>
            <a:r>
              <a:rPr lang="en-GB" sz="1100" b="0" kern="1200" baseline="0" dirty="0" smtClean="0">
                <a:solidFill>
                  <a:schemeClr val="tx1"/>
                </a:solidFill>
                <a:effectLst/>
              </a:rPr>
              <a:t> to foster inquiry and creativity in science education were designed.</a:t>
            </a:r>
            <a:endParaRPr lang="en-GB" sz="1100" b="0" kern="1200" dirty="0">
              <a:solidFill>
                <a:schemeClr val="tx1"/>
              </a:solidFill>
              <a:effectLst/>
            </a:endParaRPr>
          </a:p>
          <a:p>
            <a:endParaRPr lang="en-GB" sz="1100" b="1" kern="1200" dirty="0">
              <a:solidFill>
                <a:schemeClr val="tx1"/>
              </a:solidFill>
              <a:effectLst/>
            </a:endParaRPr>
          </a:p>
        </p:txBody>
      </p:sp>
      <p:sp>
        <p:nvSpPr>
          <p:cNvPr id="4" name="Slide Number Placeholder 3"/>
          <p:cNvSpPr>
            <a:spLocks noGrp="1"/>
          </p:cNvSpPr>
          <p:nvPr>
            <p:ph type="sldNum" sz="quarter" idx="10"/>
          </p:nvPr>
        </p:nvSpPr>
        <p:spPr/>
        <p:txBody>
          <a:bodyPr/>
          <a:lstStyle/>
          <a:p>
            <a:fld id="{D195098B-2C0E-4FC7-88C8-090D3FA4200A}" type="slidenum">
              <a:rPr lang="nl-BE" smtClean="0"/>
              <a:t>2</a:t>
            </a:fld>
            <a:endParaRPr lang="nl-BE"/>
          </a:p>
        </p:txBody>
      </p:sp>
    </p:spTree>
    <p:extLst>
      <p:ext uri="{BB962C8B-B14F-4D97-AF65-F5344CB8AC3E}">
        <p14:creationId xmlns:p14="http://schemas.microsoft.com/office/powerpoint/2010/main" val="1403097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 key challenge for the Creative Little Scientists project was to define what we mean by creativity in science and mathematics. We often use the term ‘creativity’ in rather general terms – and it appears also in policy documents – but what exactly does that mean.</a:t>
            </a:r>
          </a:p>
          <a:p>
            <a:endParaRPr lang="en-GB" dirty="0" smtClean="0"/>
          </a:p>
          <a:p>
            <a:r>
              <a:rPr lang="en-GB" dirty="0" smtClean="0"/>
              <a:t>Drawing on a wide range of sources and discussions with stakeholders from the early years and science education communities we developed the following definitions </a:t>
            </a:r>
            <a:r>
              <a:rPr lang="en-GB" smtClean="0"/>
              <a:t>that are a central </a:t>
            </a:r>
            <a:r>
              <a:rPr lang="en-GB" dirty="0" smtClean="0"/>
              <a:t>feature of the project.</a:t>
            </a:r>
          </a:p>
          <a:p>
            <a:endParaRPr lang="en-US" dirty="0" smtClean="0"/>
          </a:p>
        </p:txBody>
      </p:sp>
      <p:sp>
        <p:nvSpPr>
          <p:cNvPr id="4" name="Slide Number Placeholder 3"/>
          <p:cNvSpPr>
            <a:spLocks noGrp="1"/>
          </p:cNvSpPr>
          <p:nvPr>
            <p:ph type="sldNum" sz="quarter" idx="10"/>
          </p:nvPr>
        </p:nvSpPr>
        <p:spPr/>
        <p:txBody>
          <a:bodyPr/>
          <a:lstStyle/>
          <a:p>
            <a:fld id="{773FBFCC-55E6-EC45-A409-A1EF2D23683B}" type="slidenum">
              <a:rPr lang="en-US" smtClean="0"/>
              <a:t>11</a:t>
            </a:fld>
            <a:endParaRPr lang="en-US"/>
          </a:p>
        </p:txBody>
      </p:sp>
    </p:spTree>
    <p:extLst>
      <p:ext uri="{BB962C8B-B14F-4D97-AF65-F5344CB8AC3E}">
        <p14:creationId xmlns:p14="http://schemas.microsoft.com/office/powerpoint/2010/main" val="1371866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95098B-2C0E-4FC7-88C8-090D3FA4200A}" type="slidenum">
              <a:rPr lang="nl-BE" smtClean="0"/>
              <a:t>12</a:t>
            </a:fld>
            <a:endParaRPr lang="nl-BE"/>
          </a:p>
        </p:txBody>
      </p:sp>
    </p:spTree>
    <p:extLst>
      <p:ext uri="{BB962C8B-B14F-4D97-AF65-F5344CB8AC3E}">
        <p14:creationId xmlns:p14="http://schemas.microsoft.com/office/powerpoint/2010/main" val="1168044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t>13</a:t>
            </a:fld>
            <a:endParaRPr lang="en-US"/>
          </a:p>
        </p:txBody>
      </p:sp>
    </p:spTree>
    <p:extLst>
      <p:ext uri="{BB962C8B-B14F-4D97-AF65-F5344CB8AC3E}">
        <p14:creationId xmlns:p14="http://schemas.microsoft.com/office/powerpoint/2010/main" val="1568640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73FBFCC-55E6-EC45-A409-A1EF2D23683B}" type="slidenum">
              <a:rPr lang="en-US" smtClean="0"/>
              <a:t>14</a:t>
            </a:fld>
            <a:endParaRPr lang="en-US"/>
          </a:p>
        </p:txBody>
      </p:sp>
    </p:spTree>
    <p:extLst>
      <p:ext uri="{BB962C8B-B14F-4D97-AF65-F5344CB8AC3E}">
        <p14:creationId xmlns:p14="http://schemas.microsoft.com/office/powerpoint/2010/main" val="2087689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a:p>
        </p:txBody>
      </p:sp>
      <p:sp>
        <p:nvSpPr>
          <p:cNvPr id="4" name="Slide Number Placeholder 3"/>
          <p:cNvSpPr>
            <a:spLocks noGrp="1"/>
          </p:cNvSpPr>
          <p:nvPr>
            <p:ph type="sldNum" sz="quarter" idx="10"/>
          </p:nvPr>
        </p:nvSpPr>
        <p:spPr/>
        <p:txBody>
          <a:bodyPr/>
          <a:lstStyle/>
          <a:p>
            <a:fld id="{D195098B-2C0E-4FC7-88C8-090D3FA4200A}" type="slidenum">
              <a:rPr lang="nl-BE" smtClean="0"/>
              <a:t>15</a:t>
            </a:fld>
            <a:endParaRPr lang="nl-BE"/>
          </a:p>
        </p:txBody>
      </p:sp>
    </p:spTree>
    <p:extLst>
      <p:ext uri="{BB962C8B-B14F-4D97-AF65-F5344CB8AC3E}">
        <p14:creationId xmlns:p14="http://schemas.microsoft.com/office/powerpoint/2010/main" val="4026496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t>16</a:t>
            </a:fld>
            <a:endParaRPr lang="en-US"/>
          </a:p>
        </p:txBody>
      </p:sp>
    </p:spTree>
    <p:extLst>
      <p:ext uri="{BB962C8B-B14F-4D97-AF65-F5344CB8AC3E}">
        <p14:creationId xmlns:p14="http://schemas.microsoft.com/office/powerpoint/2010/main" val="2569998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t>17</a:t>
            </a:fld>
            <a:endParaRPr lang="en-US"/>
          </a:p>
        </p:txBody>
      </p:sp>
    </p:spTree>
    <p:extLst>
      <p:ext uri="{BB962C8B-B14F-4D97-AF65-F5344CB8AC3E}">
        <p14:creationId xmlns:p14="http://schemas.microsoft.com/office/powerpoint/2010/main" val="15219607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195098B-2C0E-4FC7-88C8-090D3FA4200A}" type="slidenum">
              <a:rPr lang="nl-BE" smtClean="0"/>
              <a:t>18</a:t>
            </a:fld>
            <a:endParaRPr lang="nl-BE"/>
          </a:p>
        </p:txBody>
      </p:sp>
    </p:spTree>
    <p:extLst>
      <p:ext uri="{BB962C8B-B14F-4D97-AF65-F5344CB8AC3E}">
        <p14:creationId xmlns:p14="http://schemas.microsoft.com/office/powerpoint/2010/main" val="40533932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t>19</a:t>
            </a:fld>
            <a:endParaRPr lang="en-US"/>
          </a:p>
        </p:txBody>
      </p:sp>
    </p:spTree>
    <p:extLst>
      <p:ext uri="{BB962C8B-B14F-4D97-AF65-F5344CB8AC3E}">
        <p14:creationId xmlns:p14="http://schemas.microsoft.com/office/powerpoint/2010/main" val="38392987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Then one day, the little ant fell into a river. A dove flying by saw what happened and wanted to help the ant. </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Later, Maria suggested that the children run an investigation to </a:t>
            </a:r>
            <a:r>
              <a:rPr lang="en-GB" sz="1200" b="1" kern="1200" dirty="0" smtClean="0">
                <a:solidFill>
                  <a:schemeClr val="tx1"/>
                </a:solidFill>
                <a:effectLst/>
                <a:latin typeface="+mn-lt"/>
                <a:ea typeface="+mn-ea"/>
                <a:cs typeface="+mn-cs"/>
              </a:rPr>
              <a:t>identify the best idea to solve the problem</a:t>
            </a:r>
            <a:r>
              <a:rPr lang="en-GB" sz="1200" kern="1200" dirty="0" smtClean="0">
                <a:solidFill>
                  <a:schemeClr val="tx1"/>
                </a:solidFill>
                <a:effectLst/>
                <a:latin typeface="+mn-lt"/>
                <a:ea typeface="+mn-ea"/>
                <a:cs typeface="+mn-cs"/>
              </a:rPr>
              <a:t>. The children were given small containers with water in order to verify what materials existing in the forest could be used as little ‘boats’ for the ant. </a:t>
            </a:r>
            <a:r>
              <a:rPr lang="en-GB" sz="1200" b="1" kern="1200" dirty="0" smtClean="0">
                <a:solidFill>
                  <a:schemeClr val="tx1"/>
                </a:solidFill>
                <a:effectLst/>
                <a:latin typeface="+mn-lt"/>
                <a:ea typeface="+mn-ea"/>
                <a:cs typeface="+mn-cs"/>
              </a:rPr>
              <a:t>A variety of materials</a:t>
            </a:r>
            <a:r>
              <a:rPr lang="en-GB" sz="1200" kern="1200" dirty="0" smtClean="0">
                <a:solidFill>
                  <a:schemeClr val="tx1"/>
                </a:solidFill>
                <a:effectLst/>
                <a:latin typeface="+mn-lt"/>
                <a:ea typeface="+mn-ea"/>
                <a:cs typeface="+mn-cs"/>
              </a:rPr>
              <a:t> were made available including nuts, feathers, wooden sticks, leaves, little stones, acorns, pieces of bark, fir cones, etc. Maria asked every group to come to the front table and to take the materials they thought were the most suitable for the task to save the ant, items they intended to test. Children had to predict which objects would float.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t>20</a:t>
            </a:fld>
            <a:endParaRPr lang="en-US"/>
          </a:p>
        </p:txBody>
      </p:sp>
    </p:spTree>
    <p:extLst>
      <p:ext uri="{BB962C8B-B14F-4D97-AF65-F5344CB8AC3E}">
        <p14:creationId xmlns:p14="http://schemas.microsoft.com/office/powerpoint/2010/main" val="4203226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a:buNone/>
            </a:pPr>
            <a:endParaRPr lang="en-US" sz="1200" kern="1200" baseline="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D195098B-2C0E-4FC7-88C8-090D3FA4200A}" type="slidenum">
              <a:rPr lang="nl-BE" smtClean="0"/>
              <a:t>3</a:t>
            </a:fld>
            <a:endParaRPr lang="nl-BE" dirty="0"/>
          </a:p>
        </p:txBody>
      </p:sp>
    </p:spTree>
    <p:extLst>
      <p:ext uri="{BB962C8B-B14F-4D97-AF65-F5344CB8AC3E}">
        <p14:creationId xmlns:p14="http://schemas.microsoft.com/office/powerpoint/2010/main" val="25921031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t>21</a:t>
            </a:fld>
            <a:endParaRPr lang="en-US"/>
          </a:p>
        </p:txBody>
      </p:sp>
    </p:spTree>
    <p:extLst>
      <p:ext uri="{BB962C8B-B14F-4D97-AF65-F5344CB8AC3E}">
        <p14:creationId xmlns:p14="http://schemas.microsoft.com/office/powerpoint/2010/main" val="42032267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t>22</a:t>
            </a:fld>
            <a:endParaRPr lang="en-US"/>
          </a:p>
        </p:txBody>
      </p:sp>
    </p:spTree>
    <p:extLst>
      <p:ext uri="{BB962C8B-B14F-4D97-AF65-F5344CB8AC3E}">
        <p14:creationId xmlns:p14="http://schemas.microsoft.com/office/powerpoint/2010/main" val="1901408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t>23</a:t>
            </a:fld>
            <a:endParaRPr lang="en-US"/>
          </a:p>
        </p:txBody>
      </p:sp>
    </p:spTree>
    <p:extLst>
      <p:ext uri="{BB962C8B-B14F-4D97-AF65-F5344CB8AC3E}">
        <p14:creationId xmlns:p14="http://schemas.microsoft.com/office/powerpoint/2010/main" val="15686405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95098B-2C0E-4FC7-88C8-090D3FA4200A}" type="slidenum">
              <a:rPr lang="nl-BE" smtClean="0"/>
              <a:t>24</a:t>
            </a:fld>
            <a:endParaRPr lang="nl-BE"/>
          </a:p>
        </p:txBody>
      </p:sp>
    </p:spTree>
    <p:extLst>
      <p:ext uri="{BB962C8B-B14F-4D97-AF65-F5344CB8AC3E}">
        <p14:creationId xmlns:p14="http://schemas.microsoft.com/office/powerpoint/2010/main" val="10702330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3FBFCC-55E6-EC45-A409-A1EF2D23683B}" type="slidenum">
              <a:rPr lang="en-US" smtClean="0"/>
              <a:t>25</a:t>
            </a:fld>
            <a:endParaRPr lang="en-US"/>
          </a:p>
        </p:txBody>
      </p:sp>
    </p:spTree>
    <p:extLst>
      <p:ext uri="{BB962C8B-B14F-4D97-AF65-F5344CB8AC3E}">
        <p14:creationId xmlns:p14="http://schemas.microsoft.com/office/powerpoint/2010/main" val="37166931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95098B-2C0E-4FC7-88C8-090D3FA4200A}" type="slidenum">
              <a:rPr lang="nl-BE" smtClean="0"/>
              <a:t>26</a:t>
            </a:fld>
            <a:endParaRPr lang="nl-BE"/>
          </a:p>
        </p:txBody>
      </p:sp>
    </p:spTree>
    <p:extLst>
      <p:ext uri="{BB962C8B-B14F-4D97-AF65-F5344CB8AC3E}">
        <p14:creationId xmlns:p14="http://schemas.microsoft.com/office/powerpoint/2010/main" val="42058930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D195098B-2C0E-4FC7-88C8-090D3FA4200A}" type="slidenum">
              <a:rPr lang="nl-BE" smtClean="0"/>
              <a:t>27</a:t>
            </a:fld>
            <a:endParaRPr lang="nl-BE"/>
          </a:p>
        </p:txBody>
      </p:sp>
    </p:spTree>
    <p:extLst>
      <p:ext uri="{BB962C8B-B14F-4D97-AF65-F5344CB8AC3E}">
        <p14:creationId xmlns:p14="http://schemas.microsoft.com/office/powerpoint/2010/main" val="7045564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73FBFCC-55E6-EC45-A409-A1EF2D23683B}" type="slidenum">
              <a:rPr lang="en-US" smtClean="0"/>
              <a:t>28</a:t>
            </a:fld>
            <a:endParaRPr lang="en-US"/>
          </a:p>
        </p:txBody>
      </p:sp>
    </p:spTree>
    <p:extLst>
      <p:ext uri="{BB962C8B-B14F-4D97-AF65-F5344CB8AC3E}">
        <p14:creationId xmlns:p14="http://schemas.microsoft.com/office/powerpoint/2010/main" val="2852278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95098B-2C0E-4FC7-88C8-090D3FA4200A}" type="slidenum">
              <a:rPr lang="nl-BE" smtClean="0"/>
              <a:t>4</a:t>
            </a:fld>
            <a:endParaRPr lang="nl-BE"/>
          </a:p>
        </p:txBody>
      </p:sp>
    </p:spTree>
    <p:extLst>
      <p:ext uri="{BB962C8B-B14F-4D97-AF65-F5344CB8AC3E}">
        <p14:creationId xmlns:p14="http://schemas.microsoft.com/office/powerpoint/2010/main" val="1539780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fld id="{D195098B-2C0E-4FC7-88C8-090D3FA4200A}" type="slidenum">
              <a:rPr lang="nl-BE" smtClean="0"/>
              <a:t>5</a:t>
            </a:fld>
            <a:endParaRPr lang="nl-BE"/>
          </a:p>
        </p:txBody>
      </p:sp>
    </p:spTree>
    <p:extLst>
      <p:ext uri="{BB962C8B-B14F-4D97-AF65-F5344CB8AC3E}">
        <p14:creationId xmlns:p14="http://schemas.microsoft.com/office/powerpoint/2010/main" val="1750054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195098B-2C0E-4FC7-88C8-090D3FA4200A}" type="slidenum">
              <a:rPr lang="nl-BE" smtClean="0"/>
              <a:t>6</a:t>
            </a:fld>
            <a:endParaRPr lang="nl-BE"/>
          </a:p>
        </p:txBody>
      </p:sp>
    </p:spTree>
    <p:extLst>
      <p:ext uri="{BB962C8B-B14F-4D97-AF65-F5344CB8AC3E}">
        <p14:creationId xmlns:p14="http://schemas.microsoft.com/office/powerpoint/2010/main" val="2518245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195098B-2C0E-4FC7-88C8-090D3FA4200A}" type="slidenum">
              <a:rPr lang="nl-BE" smtClean="0"/>
              <a:t>7</a:t>
            </a:fld>
            <a:endParaRPr lang="nl-BE"/>
          </a:p>
        </p:txBody>
      </p:sp>
    </p:spTree>
    <p:extLst>
      <p:ext uri="{BB962C8B-B14F-4D97-AF65-F5344CB8AC3E}">
        <p14:creationId xmlns:p14="http://schemas.microsoft.com/office/powerpoint/2010/main" val="2056985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t>8</a:t>
            </a:fld>
            <a:endParaRPr lang="en-US"/>
          </a:p>
        </p:txBody>
      </p:sp>
    </p:spTree>
    <p:extLst>
      <p:ext uri="{BB962C8B-B14F-4D97-AF65-F5344CB8AC3E}">
        <p14:creationId xmlns:p14="http://schemas.microsoft.com/office/powerpoint/2010/main" val="39711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Making distinctions between creative teaching and teaching for creativity</a:t>
            </a:r>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t>9</a:t>
            </a:fld>
            <a:endParaRPr lang="en-US"/>
          </a:p>
        </p:txBody>
      </p:sp>
    </p:spTree>
    <p:extLst>
      <p:ext uri="{BB962C8B-B14F-4D97-AF65-F5344CB8AC3E}">
        <p14:creationId xmlns:p14="http://schemas.microsoft.com/office/powerpoint/2010/main" val="1500702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3FBFCC-55E6-EC45-A409-A1EF2D23683B}" type="slidenum">
              <a:rPr lang="en-US" smtClean="0"/>
              <a:t>10</a:t>
            </a:fld>
            <a:endParaRPr lang="en-US"/>
          </a:p>
        </p:txBody>
      </p:sp>
    </p:spTree>
    <p:extLst>
      <p:ext uri="{BB962C8B-B14F-4D97-AF65-F5344CB8AC3E}">
        <p14:creationId xmlns:p14="http://schemas.microsoft.com/office/powerpoint/2010/main" val="2027394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t>22/10/17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1083829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t>22/10/17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707894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t>22/10/17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843959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dirty="0"/>
          </a:p>
        </p:txBody>
      </p:sp>
      <p:sp>
        <p:nvSpPr>
          <p:cNvPr id="11" name="Slide Number Placeholder 5"/>
          <p:cNvSpPr>
            <a:spLocks noGrp="1"/>
          </p:cNvSpPr>
          <p:nvPr>
            <p:ph type="sldNum" sz="quarter" idx="4"/>
          </p:nvPr>
        </p:nvSpPr>
        <p:spPr>
          <a:xfrm>
            <a:off x="8100392" y="6356350"/>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t>‹nr.›</a:t>
            </a:fld>
            <a:endParaRPr lang="en-GB"/>
          </a:p>
        </p:txBody>
      </p:sp>
      <p:pic>
        <p:nvPicPr>
          <p:cNvPr id="1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354" y="6093296"/>
            <a:ext cx="226940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2450872"/>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6" name="Slide Number Placeholder 5"/>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3092097926"/>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065091"/>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56490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713067689"/>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Slide Number Placeholder 6"/>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154819427"/>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9" name="Slide Number Placeholder 8"/>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3258257037"/>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5" name="Slide Number Placeholder 4"/>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3202741972"/>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3046485682"/>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3464981609"/>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t>22/10/17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35648630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2703951161"/>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78369908"/>
      </p:ext>
    </p:extLst>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1475698585"/>
      </p:ext>
    </p:extLst>
  </p:cSld>
  <p:clrMapOvr>
    <a:masterClrMapping/>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dirty="0"/>
          </a:p>
        </p:txBody>
      </p:sp>
      <p:sp>
        <p:nvSpPr>
          <p:cNvPr id="11" name="Slide Number Placeholder 5"/>
          <p:cNvSpPr>
            <a:spLocks noGrp="1"/>
          </p:cNvSpPr>
          <p:nvPr>
            <p:ph type="sldNum" sz="quarter" idx="4"/>
          </p:nvPr>
        </p:nvSpPr>
        <p:spPr>
          <a:xfrm>
            <a:off x="8100392" y="6356350"/>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pic>
        <p:nvPicPr>
          <p:cNvPr id="1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354" y="6093296"/>
            <a:ext cx="226940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2450872"/>
      </p:ext>
    </p:extLst>
  </p:cSld>
  <p:clrMapOvr>
    <a:masterClrMapping/>
  </p:clrMapOvr>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6" name="Slide Number Placeholder 5"/>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spTree>
    <p:extLst>
      <p:ext uri="{BB962C8B-B14F-4D97-AF65-F5344CB8AC3E}">
        <p14:creationId xmlns:p14="http://schemas.microsoft.com/office/powerpoint/2010/main" val="3092097926"/>
      </p:ext>
    </p:extLst>
  </p:cSld>
  <p:clrMapOvr>
    <a:masterClrMapping/>
  </p:clrMapOvr>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065091"/>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56490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spTree>
    <p:extLst>
      <p:ext uri="{BB962C8B-B14F-4D97-AF65-F5344CB8AC3E}">
        <p14:creationId xmlns:p14="http://schemas.microsoft.com/office/powerpoint/2010/main" val="713067689"/>
      </p:ext>
    </p:extLst>
  </p:cSld>
  <p:clrMapOvr>
    <a:masterClrMapping/>
  </p:clrMapOvr>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Slide Number Placeholder 6"/>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spTree>
    <p:extLst>
      <p:ext uri="{BB962C8B-B14F-4D97-AF65-F5344CB8AC3E}">
        <p14:creationId xmlns:p14="http://schemas.microsoft.com/office/powerpoint/2010/main" val="154819427"/>
      </p:ext>
    </p:extLst>
  </p:cSld>
  <p:clrMapOvr>
    <a:masterClrMapping/>
  </p:clrMapOvr>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9" name="Slide Number Placeholder 8"/>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spTree>
    <p:extLst>
      <p:ext uri="{BB962C8B-B14F-4D97-AF65-F5344CB8AC3E}">
        <p14:creationId xmlns:p14="http://schemas.microsoft.com/office/powerpoint/2010/main" val="3258257037"/>
      </p:ext>
    </p:extLst>
  </p:cSld>
  <p:clrMapOvr>
    <a:masterClrMapping/>
  </p:clrMapOvr>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5" name="Slide Number Placeholder 4"/>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spTree>
    <p:extLst>
      <p:ext uri="{BB962C8B-B14F-4D97-AF65-F5344CB8AC3E}">
        <p14:creationId xmlns:p14="http://schemas.microsoft.com/office/powerpoint/2010/main" val="3202741972"/>
      </p:ext>
    </p:extLst>
  </p:cSld>
  <p:clrMapOvr>
    <a:masterClrMapping/>
  </p:clrMapOvr>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spTree>
    <p:extLst>
      <p:ext uri="{BB962C8B-B14F-4D97-AF65-F5344CB8AC3E}">
        <p14:creationId xmlns:p14="http://schemas.microsoft.com/office/powerpoint/2010/main" val="3046485682"/>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D16B08-A473-4945-B721-D8119ED832AE}" type="datetimeFigureOut">
              <a:rPr lang="en-GB" smtClean="0"/>
              <a:t>22/10/17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24006947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spTree>
    <p:extLst>
      <p:ext uri="{BB962C8B-B14F-4D97-AF65-F5344CB8AC3E}">
        <p14:creationId xmlns:p14="http://schemas.microsoft.com/office/powerpoint/2010/main" val="3464981609"/>
      </p:ext>
    </p:extLst>
  </p:cSld>
  <p:clrMapOvr>
    <a:masterClrMapping/>
  </p:clrMapOvr>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spTree>
    <p:extLst>
      <p:ext uri="{BB962C8B-B14F-4D97-AF65-F5344CB8AC3E}">
        <p14:creationId xmlns:p14="http://schemas.microsoft.com/office/powerpoint/2010/main" val="2703951161"/>
      </p:ext>
    </p:extLst>
  </p:cSld>
  <p:clrMapOvr>
    <a:masterClrMapping/>
  </p:clrMapOvr>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spTree>
    <p:extLst>
      <p:ext uri="{BB962C8B-B14F-4D97-AF65-F5344CB8AC3E}">
        <p14:creationId xmlns:p14="http://schemas.microsoft.com/office/powerpoint/2010/main" val="78369908"/>
      </p:ext>
    </p:extLst>
  </p:cSld>
  <p:clrMapOvr>
    <a:masterClrMapping/>
  </p:clrMapOvr>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spTree>
    <p:extLst>
      <p:ext uri="{BB962C8B-B14F-4D97-AF65-F5344CB8AC3E}">
        <p14:creationId xmlns:p14="http://schemas.microsoft.com/office/powerpoint/2010/main" val="1475698585"/>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2D16B08-A473-4945-B721-D8119ED832AE}" type="datetimeFigureOut">
              <a:rPr lang="en-GB" smtClean="0"/>
              <a:t>22/10/17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2099106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2D16B08-A473-4945-B721-D8119ED832AE}" type="datetimeFigureOut">
              <a:rPr lang="en-GB" smtClean="0"/>
              <a:t>22/10/17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1202617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2D16B08-A473-4945-B721-D8119ED832AE}" type="datetimeFigureOut">
              <a:rPr lang="en-GB" smtClean="0"/>
              <a:t>22/10/17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2393742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D16B08-A473-4945-B721-D8119ED832AE}" type="datetimeFigureOut">
              <a:rPr lang="en-GB" smtClean="0"/>
              <a:t>22/10/17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4062942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D16B08-A473-4945-B721-D8119ED832AE}" type="datetimeFigureOut">
              <a:rPr lang="en-GB" smtClean="0"/>
              <a:t>22/10/17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515148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D16B08-A473-4945-B721-D8119ED832AE}" type="datetimeFigureOut">
              <a:rPr lang="en-GB" smtClean="0"/>
              <a:t>22/10/17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35349019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vmlDrawing" Target="../drawings/vmlDrawing1.vml"/><Relationship Id="rId14" Type="http://schemas.openxmlformats.org/officeDocument/2006/relationships/oleObject" Target="../embeddings/oleObject1.bin"/><Relationship Id="rId15" Type="http://schemas.openxmlformats.org/officeDocument/2006/relationships/image" Target="../media/image1.emf"/><Relationship Id="rId16" Type="http://schemas.openxmlformats.org/officeDocument/2006/relationships/image" Target="../media/image2.jpeg"/><Relationship Id="rId17" Type="http://schemas.openxmlformats.org/officeDocument/2006/relationships/image" Target="../media/image3.png"/><Relationship Id="rId18" Type="http://schemas.openxmlformats.org/officeDocument/2006/relationships/image" Target="../media/image4.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vmlDrawing" Target="../drawings/vmlDrawing2.vml"/><Relationship Id="rId14" Type="http://schemas.openxmlformats.org/officeDocument/2006/relationships/oleObject" Target="../embeddings/oleObject2.bin"/><Relationship Id="rId15" Type="http://schemas.openxmlformats.org/officeDocument/2006/relationships/image" Target="../media/image1.emf"/><Relationship Id="rId16" Type="http://schemas.openxmlformats.org/officeDocument/2006/relationships/image" Target="../media/image2.jpeg"/><Relationship Id="rId17" Type="http://schemas.openxmlformats.org/officeDocument/2006/relationships/image" Target="../media/image3.png"/><Relationship Id="rId18" Type="http://schemas.openxmlformats.org/officeDocument/2006/relationships/image" Target="../media/image4.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D16B08-A473-4945-B721-D8119ED832AE}" type="datetimeFigureOut">
              <a:rPr lang="en-GB" smtClean="0"/>
              <a:t>22/10/17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t>‹nr.›</a:t>
            </a:fld>
            <a:endParaRPr lang="en-GB"/>
          </a:p>
        </p:txBody>
      </p:sp>
    </p:spTree>
    <p:extLst>
      <p:ext uri="{BB962C8B-B14F-4D97-AF65-F5344CB8AC3E}">
        <p14:creationId xmlns:p14="http://schemas.microsoft.com/office/powerpoint/2010/main" val="37413883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91880" y="274638"/>
            <a:ext cx="5194920" cy="1282154"/>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844825"/>
            <a:ext cx="8219256" cy="403244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0" name="Object 9"/>
          <p:cNvGraphicFramePr>
            <a:graphicFrameLocks noChangeAspect="1"/>
          </p:cNvGraphicFramePr>
          <p:nvPr>
            <p:extLst>
              <p:ext uri="{D42A27DB-BD31-4B8C-83A1-F6EECF244321}">
                <p14:modId xmlns:p14="http://schemas.microsoft.com/office/powerpoint/2010/main" val="744050307"/>
              </p:ext>
            </p:extLst>
          </p:nvPr>
        </p:nvGraphicFramePr>
        <p:xfrm>
          <a:off x="0" y="0"/>
          <a:ext cx="3338650" cy="1844824"/>
        </p:xfrm>
        <a:graphic>
          <a:graphicData uri="http://schemas.openxmlformats.org/presentationml/2006/ole">
            <mc:AlternateContent xmlns:mc="http://schemas.openxmlformats.org/markup-compatibility/2006">
              <mc:Choice xmlns:v="urn:schemas-microsoft-com:vml" Requires="v">
                <p:oleObj spid="_x0000_s1111" name="Acrobat Document" r:id="rId14" imgW="5398560" imgH="3594960" progId="AcroExch.Document.11">
                  <p:embed/>
                </p:oleObj>
              </mc:Choice>
              <mc:Fallback>
                <p:oleObj name="Acrobat Document" r:id="rId14" imgW="5398560" imgH="3594960" progId="AcroExch.Document.11">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3338650" cy="1844824"/>
                      </a:xfrm>
                      <a:prstGeom prst="rect">
                        <a:avLst/>
                      </a:prstGeom>
                      <a:noFill/>
                    </p:spPr>
                  </p:pic>
                </p:oleObj>
              </mc:Fallback>
            </mc:AlternateContent>
          </a:graphicData>
        </a:graphic>
      </p:graphicFrame>
      <p:pic>
        <p:nvPicPr>
          <p:cNvPr id="1028" name="Picture 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95536" y="6093296"/>
            <a:ext cx="226940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705502" y="6132673"/>
            <a:ext cx="576064" cy="53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4"/>
          </p:nvPr>
        </p:nvSpPr>
        <p:spPr>
          <a:xfrm>
            <a:off x="8100392" y="6234769"/>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t>‹nr.›</a:t>
            </a:fld>
            <a:endParaRPr lang="en-GB"/>
          </a:p>
        </p:txBody>
      </p:sp>
      <p:pic>
        <p:nvPicPr>
          <p:cNvPr id="1037" name="Picture 13" descr="C:\Users\fani\Desktop\Disclaimer.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08375" y="6148988"/>
            <a:ext cx="4632951" cy="536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98495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91880" y="274638"/>
            <a:ext cx="5194920" cy="1282154"/>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844825"/>
            <a:ext cx="8219256" cy="403244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solidFill>
                <a:prstClr val="black"/>
              </a:solidFill>
              <a:latin typeface="Cambria"/>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744050307"/>
              </p:ext>
            </p:extLst>
          </p:nvPr>
        </p:nvGraphicFramePr>
        <p:xfrm>
          <a:off x="0" y="0"/>
          <a:ext cx="3338650" cy="1844824"/>
        </p:xfrm>
        <a:graphic>
          <a:graphicData uri="http://schemas.openxmlformats.org/presentationml/2006/ole">
            <mc:AlternateContent xmlns:mc="http://schemas.openxmlformats.org/markup-compatibility/2006">
              <mc:Choice xmlns:v="urn:schemas-microsoft-com:vml" Requires="v">
                <p:oleObj spid="_x0000_s2051" name="Acrobat Document" r:id="rId14" imgW="5398560" imgH="3594960" progId="AcroExch.Document.11">
                  <p:embed/>
                </p:oleObj>
              </mc:Choice>
              <mc:Fallback>
                <p:oleObj name="Acrobat Document" r:id="rId14" imgW="5398560" imgH="3594960" progId="AcroExch.Document.11">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3338650" cy="1844824"/>
                      </a:xfrm>
                      <a:prstGeom prst="rect">
                        <a:avLst/>
                      </a:prstGeom>
                      <a:noFill/>
                    </p:spPr>
                  </p:pic>
                </p:oleObj>
              </mc:Fallback>
            </mc:AlternateContent>
          </a:graphicData>
        </a:graphic>
      </p:graphicFrame>
      <p:pic>
        <p:nvPicPr>
          <p:cNvPr id="1028" name="Picture 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95536" y="6093296"/>
            <a:ext cx="226940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705502" y="6132673"/>
            <a:ext cx="576064" cy="53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4"/>
          </p:nvPr>
        </p:nvSpPr>
        <p:spPr>
          <a:xfrm>
            <a:off x="8100392" y="6234769"/>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pic>
        <p:nvPicPr>
          <p:cNvPr id="1037" name="Picture 13" descr="C:\Users\fani\Desktop\Disclaimer.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08375" y="6148988"/>
            <a:ext cx="4632951" cy="536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9849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16.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hyperlink" Target="http://www.creative-little-scientists.eu/"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jpeg"/><Relationship Id="rId1" Type="http://schemas.openxmlformats.org/officeDocument/2006/relationships/slideLayout" Target="../slideLayouts/slideLayout17.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image" Target="../media/image20.jpeg"/><Relationship Id="rId1" Type="http://schemas.openxmlformats.org/officeDocument/2006/relationships/slideLayout" Target="../slideLayouts/slideLayout17.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hyperlink" Target="http://www.creative-little-scientists.eu/" TargetMode="External"/><Relationship Id="rId4" Type="http://schemas.openxmlformats.org/officeDocument/2006/relationships/hyperlink" Target="http://www.ceys-project.eu/" TargetMode="External"/><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hyperlink" Target="http://www.ceys-project.eu/" TargetMode="External"/><Relationship Id="rId4" Type="http://schemas.openxmlformats.org/officeDocument/2006/relationships/image" Target="../media/image23.emf"/><Relationship Id="rId5" Type="http://schemas.openxmlformats.org/officeDocument/2006/relationships/image" Target="../media/image24.png"/><Relationship Id="rId1" Type="http://schemas.openxmlformats.org/officeDocument/2006/relationships/slideLayout" Target="../slideLayouts/slideLayout25.xml"/><Relationship Id="rId2" Type="http://schemas.openxmlformats.org/officeDocument/2006/relationships/hyperlink" Target="http://creativecommons.org/licenses/by-nc-nd/4.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700808"/>
            <a:ext cx="7772400" cy="3024336"/>
          </a:xfrm>
        </p:spPr>
        <p:txBody>
          <a:bodyPr>
            <a:normAutofit fontScale="92500"/>
          </a:bodyPr>
          <a:lstStyle/>
          <a:p>
            <a:pPr algn="ctr">
              <a:spcBef>
                <a:spcPts val="0"/>
              </a:spcBef>
              <a:spcAft>
                <a:spcPts val="600"/>
              </a:spcAft>
            </a:pPr>
            <a:r>
              <a:rPr lang="nl-BE" sz="4800" b="1" dirty="0" smtClean="0">
                <a:solidFill>
                  <a:srgbClr val="FF5050"/>
                </a:solidFill>
                <a:latin typeface="Calibri"/>
                <a:ea typeface="+mj-ea"/>
                <a:cs typeface="+mj-cs"/>
              </a:rPr>
              <a:t>Module 4</a:t>
            </a:r>
          </a:p>
          <a:p>
            <a:pPr algn="ctr">
              <a:spcBef>
                <a:spcPts val="0"/>
              </a:spcBef>
              <a:spcAft>
                <a:spcPts val="600"/>
              </a:spcAft>
            </a:pPr>
            <a:r>
              <a:rPr lang="nl-BE" sz="1200" b="1" dirty="0">
                <a:solidFill>
                  <a:srgbClr val="FF5050"/>
                </a:solidFill>
                <a:latin typeface="Calibri"/>
                <a:ea typeface="+mj-ea"/>
                <a:cs typeface="+mj-cs"/>
              </a:rPr>
              <a:t/>
            </a:r>
            <a:br>
              <a:rPr lang="nl-BE" sz="1200" b="1" dirty="0">
                <a:solidFill>
                  <a:srgbClr val="FF5050"/>
                </a:solidFill>
                <a:latin typeface="Calibri"/>
                <a:ea typeface="+mj-ea"/>
                <a:cs typeface="+mj-cs"/>
              </a:rPr>
            </a:br>
            <a:r>
              <a:rPr lang="nl-BE" sz="4000" b="1" dirty="0">
                <a:solidFill>
                  <a:srgbClr val="FF5050"/>
                </a:solidFill>
                <a:latin typeface="Calibri"/>
                <a:ea typeface="+mj-ea"/>
                <a:cs typeface="+mj-cs"/>
              </a:rPr>
              <a:t>Focus </a:t>
            </a:r>
            <a:r>
              <a:rPr lang="nl-BE" sz="4000" b="1" dirty="0" smtClean="0">
                <a:solidFill>
                  <a:srgbClr val="FF5050"/>
                </a:solidFill>
                <a:latin typeface="Calibri"/>
                <a:ea typeface="+mj-ea"/>
                <a:cs typeface="+mj-cs"/>
              </a:rPr>
              <a:t>op de onderzoekende aanpak bij wetenschap (Inquiry</a:t>
            </a:r>
            <a:r>
              <a:rPr lang="nl-BE" sz="4000" b="1" dirty="0">
                <a:solidFill>
                  <a:srgbClr val="FF5050"/>
                </a:solidFill>
                <a:latin typeface="Calibri"/>
                <a:ea typeface="+mj-ea"/>
                <a:cs typeface="+mj-cs"/>
              </a:rPr>
              <a:t>-based </a:t>
            </a:r>
            <a:r>
              <a:rPr lang="nl-BE" sz="4000" b="1" dirty="0" smtClean="0">
                <a:solidFill>
                  <a:srgbClr val="FF5050"/>
                </a:solidFill>
                <a:latin typeface="Calibri"/>
                <a:ea typeface="+mj-ea"/>
                <a:cs typeface="+mj-cs"/>
              </a:rPr>
              <a:t>Science) - </a:t>
            </a:r>
            <a:r>
              <a:rPr lang="nl-BE" sz="4000" b="1" dirty="0">
                <a:solidFill>
                  <a:srgbClr val="FF5050"/>
                </a:solidFill>
                <a:latin typeface="Calibri"/>
                <a:ea typeface="+mj-ea"/>
                <a:cs typeface="+mj-cs"/>
              </a:rPr>
              <a:t/>
            </a:r>
            <a:br>
              <a:rPr lang="nl-BE" sz="4000" b="1" dirty="0">
                <a:solidFill>
                  <a:srgbClr val="FF5050"/>
                </a:solidFill>
                <a:latin typeface="Calibri"/>
                <a:ea typeface="+mj-ea"/>
                <a:cs typeface="+mj-cs"/>
              </a:rPr>
            </a:br>
            <a:r>
              <a:rPr lang="nl-BE" sz="4000" b="1" dirty="0" smtClean="0">
                <a:solidFill>
                  <a:srgbClr val="FF5050"/>
                </a:solidFill>
                <a:latin typeface="Calibri"/>
                <a:ea typeface="+mj-ea"/>
                <a:cs typeface="+mj-cs"/>
              </a:rPr>
              <a:t>Verband met creativiteit</a:t>
            </a:r>
            <a:endParaRPr lang="el-GR" dirty="0"/>
          </a:p>
        </p:txBody>
      </p:sp>
    </p:spTree>
    <p:extLst>
      <p:ext uri="{BB962C8B-B14F-4D97-AF65-F5344CB8AC3E}">
        <p14:creationId xmlns:p14="http://schemas.microsoft.com/office/powerpoint/2010/main" val="3423568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2"/>
          <p:cNvSpPr txBox="1">
            <a:spLocks noChangeArrowheads="1"/>
          </p:cNvSpPr>
          <p:nvPr/>
        </p:nvSpPr>
        <p:spPr bwMode="auto">
          <a:xfrm>
            <a:off x="251520" y="1484784"/>
            <a:ext cx="3096344" cy="2880320"/>
          </a:xfrm>
          <a:prstGeom prst="rect">
            <a:avLst/>
          </a:prstGeom>
          <a:solidFill>
            <a:schemeClr val="bg1"/>
          </a:solidFill>
          <a:ln w="76200" cmpd="tri">
            <a:solidFill>
              <a:srgbClr val="000000"/>
            </a:solidFill>
            <a:miter lim="800000"/>
            <a:headEnd/>
            <a:tailEnd/>
          </a:ln>
          <a:extLst/>
        </p:spPr>
        <p:txBody>
          <a:bodyPr rot="0" vert="horz" wrap="square" lIns="91440" tIns="91440" rIns="91440" bIns="91440" anchor="t" anchorCtr="0" upright="1">
            <a:noAutofit/>
          </a:bodyPr>
          <a:lstStyle/>
          <a:p>
            <a:pPr>
              <a:lnSpc>
                <a:spcPct val="115000"/>
              </a:lnSpc>
              <a:spcAft>
                <a:spcPts val="1000"/>
              </a:spcAft>
            </a:pPr>
            <a:r>
              <a:rPr lang="nl-BE" sz="1400" dirty="0" smtClean="0">
                <a:effectLst/>
                <a:latin typeface="Calibri"/>
                <a:ea typeface="Calibri"/>
                <a:cs typeface="Times New Roman"/>
              </a:rPr>
              <a:t>1. </a:t>
            </a:r>
            <a:r>
              <a:rPr lang="nl-BE" sz="1400" dirty="0" smtClean="0">
                <a:latin typeface="Calibri"/>
                <a:ea typeface="Calibri"/>
                <a:cs typeface="Times New Roman"/>
              </a:rPr>
              <a:t>Bewegende voertuigen maken. De kinderen ontwerpen hun eigen auto's zonder voorbeeld of begeleiding. De kinderen hadden persoonlijke en fantastische ideeën. Vervolgens maakten ze de voertuigen uit een kartonnen doos en versierden ze. De kinderen waren zeer gepassioneerd en waren spraakzaam omdat het hun eigen ideeën en hun persoonlijke werk was. (4 &amp; 5-jarigen)</a:t>
            </a:r>
            <a:r>
              <a:rPr lang="nl-BE" sz="1100" dirty="0" smtClean="0">
                <a:effectLst/>
                <a:latin typeface="Calibri"/>
                <a:ea typeface="Calibri"/>
                <a:cs typeface="Times New Roman"/>
              </a:rPr>
              <a:t> </a:t>
            </a:r>
            <a:endParaRPr lang="nl-BE" sz="1100" dirty="0">
              <a:effectLst/>
              <a:latin typeface="Calibri"/>
              <a:ea typeface="Calibri"/>
              <a:cs typeface="Times New Roman"/>
            </a:endParaRPr>
          </a:p>
        </p:txBody>
      </p:sp>
      <p:sp>
        <p:nvSpPr>
          <p:cNvPr id="3" name="Text Box 20"/>
          <p:cNvSpPr txBox="1">
            <a:spLocks noChangeArrowheads="1"/>
          </p:cNvSpPr>
          <p:nvPr/>
        </p:nvSpPr>
        <p:spPr bwMode="auto">
          <a:xfrm>
            <a:off x="3567336" y="3284984"/>
            <a:ext cx="2376264" cy="3456384"/>
          </a:xfrm>
          <a:prstGeom prst="rect">
            <a:avLst/>
          </a:prstGeom>
          <a:solidFill>
            <a:srgbClr val="FFFFFF"/>
          </a:solidFill>
          <a:ln w="76200" cmpd="tri">
            <a:solidFill>
              <a:srgbClr val="000000"/>
            </a:solidFill>
            <a:miter lim="800000"/>
            <a:headEnd/>
            <a:tailEnd/>
          </a:ln>
          <a:extLst/>
        </p:spPr>
        <p:txBody>
          <a:bodyPr rot="0" vert="horz" wrap="square" lIns="91440" tIns="91440" rIns="91440" bIns="91440" anchor="t" anchorCtr="0" upright="1">
            <a:noAutofit/>
          </a:bodyPr>
          <a:lstStyle/>
          <a:p>
            <a:pPr>
              <a:lnSpc>
                <a:spcPct val="115000"/>
              </a:lnSpc>
              <a:spcAft>
                <a:spcPts val="1000"/>
              </a:spcAft>
            </a:pPr>
            <a:r>
              <a:rPr lang="nl-BE" sz="1400" dirty="0" smtClean="0">
                <a:effectLst/>
                <a:latin typeface="Calibri"/>
                <a:ea typeface="Calibri"/>
                <a:cs typeface="Times New Roman"/>
              </a:rPr>
              <a:t>4. </a:t>
            </a:r>
            <a:r>
              <a:rPr lang="nl-BE" sz="1400" dirty="0" smtClean="0">
                <a:latin typeface="Calibri"/>
                <a:ea typeface="Calibri"/>
                <a:cs typeface="Times New Roman"/>
              </a:rPr>
              <a:t>We gingen buiten op natuurwandeling. Ik zag het effect van de nieuwe leeromgeving op de motivatie om te leren bij de kinderen. De kinderen mochten vragen stellen die ze wilden onderzoeken. Ze probeerden die te beantwoorden door middel van observatie en onderzoek. (5 en 6-jarigen)</a:t>
            </a:r>
            <a:r>
              <a:rPr lang="nl-BE" sz="1100" dirty="0" smtClean="0">
                <a:effectLst/>
                <a:latin typeface="Calibri"/>
                <a:ea typeface="Calibri"/>
                <a:cs typeface="Times New Roman"/>
              </a:rPr>
              <a:t> </a:t>
            </a:r>
            <a:endParaRPr lang="nl-BE" sz="1100" dirty="0">
              <a:effectLst/>
              <a:latin typeface="Calibri"/>
              <a:ea typeface="Calibri"/>
              <a:cs typeface="Times New Roman"/>
            </a:endParaRPr>
          </a:p>
        </p:txBody>
      </p:sp>
      <p:sp>
        <p:nvSpPr>
          <p:cNvPr id="4" name="Text Box 21"/>
          <p:cNvSpPr txBox="1">
            <a:spLocks noChangeArrowheads="1"/>
          </p:cNvSpPr>
          <p:nvPr/>
        </p:nvSpPr>
        <p:spPr bwMode="auto">
          <a:xfrm>
            <a:off x="251520" y="4509120"/>
            <a:ext cx="3096344" cy="2232248"/>
          </a:xfrm>
          <a:prstGeom prst="rect">
            <a:avLst/>
          </a:prstGeom>
          <a:solidFill>
            <a:srgbClr val="FFFFFF"/>
          </a:solidFill>
          <a:ln w="76200" cmpd="tri">
            <a:solidFill>
              <a:srgbClr val="000000"/>
            </a:solidFill>
            <a:miter lim="800000"/>
            <a:headEnd/>
            <a:tailEnd/>
          </a:ln>
          <a:extLst/>
        </p:spPr>
        <p:txBody>
          <a:bodyPr rot="0" vert="horz" wrap="square" lIns="91440" tIns="91440" rIns="91440" bIns="91440" anchor="t" anchorCtr="0" upright="1">
            <a:noAutofit/>
          </a:bodyPr>
          <a:lstStyle/>
          <a:p>
            <a:pPr>
              <a:lnSpc>
                <a:spcPct val="115000"/>
              </a:lnSpc>
              <a:spcAft>
                <a:spcPts val="1000"/>
              </a:spcAft>
            </a:pPr>
            <a:r>
              <a:rPr lang="nl-BE" sz="1400" dirty="0" smtClean="0">
                <a:effectLst/>
                <a:latin typeface="Calibri"/>
                <a:ea typeface="Calibri"/>
                <a:cs typeface="Times New Roman"/>
              </a:rPr>
              <a:t>2. </a:t>
            </a:r>
            <a:r>
              <a:rPr lang="nl-BE" sz="1400" dirty="0" smtClean="0">
                <a:latin typeface="Calibri"/>
                <a:ea typeface="Calibri"/>
                <a:cs typeface="Times New Roman"/>
              </a:rPr>
              <a:t>Uitzoeken waar licht doorheen reist. Ze konden voorwerpen onderzoeken die ze zelf kozen en konden hun eigen beslissingen nemen. Ze waren uitgelaten en gemotiveerd om meer te weten te komen. Zij wilden ook graag hun eigen onderzoek vorm geven. (6 en 7-jarigen)</a:t>
            </a:r>
            <a:r>
              <a:rPr lang="nl-BE" sz="1100" dirty="0" smtClean="0">
                <a:effectLst/>
                <a:latin typeface="Calibri"/>
                <a:ea typeface="Calibri"/>
                <a:cs typeface="Times New Roman"/>
              </a:rPr>
              <a:t> </a:t>
            </a:r>
            <a:endParaRPr lang="nl-BE" sz="1100" dirty="0">
              <a:effectLst/>
              <a:latin typeface="Calibri"/>
              <a:ea typeface="Calibri"/>
              <a:cs typeface="Times New Roman"/>
            </a:endParaRPr>
          </a:p>
        </p:txBody>
      </p:sp>
      <p:sp>
        <p:nvSpPr>
          <p:cNvPr id="5" name="Text Box 24"/>
          <p:cNvSpPr txBox="1">
            <a:spLocks noChangeArrowheads="1"/>
          </p:cNvSpPr>
          <p:nvPr/>
        </p:nvSpPr>
        <p:spPr bwMode="auto">
          <a:xfrm>
            <a:off x="3567336" y="1484784"/>
            <a:ext cx="2376264" cy="1584175"/>
          </a:xfrm>
          <a:prstGeom prst="rect">
            <a:avLst/>
          </a:prstGeom>
          <a:noFill/>
          <a:ln w="76200" cmpd="tri">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91440" rIns="91440" bIns="91440" anchor="t" anchorCtr="0" upright="1">
            <a:noAutofit/>
          </a:bodyPr>
          <a:lstStyle/>
          <a:p>
            <a:pPr>
              <a:lnSpc>
                <a:spcPct val="115000"/>
              </a:lnSpc>
              <a:spcAft>
                <a:spcPts val="1000"/>
              </a:spcAft>
            </a:pPr>
            <a:r>
              <a:rPr lang="nl-BE" sz="1400" dirty="0" smtClean="0">
                <a:effectLst/>
                <a:latin typeface="Calibri"/>
                <a:ea typeface="Calibri"/>
                <a:cs typeface="Times New Roman"/>
              </a:rPr>
              <a:t>3. Ik leerde ze over trekken en duwen aan de hand van doe-opdrachten. De kinderen waren enthousiast. (5 &amp; 6-jarigen)</a:t>
            </a:r>
          </a:p>
          <a:p>
            <a:pPr>
              <a:lnSpc>
                <a:spcPct val="115000"/>
              </a:lnSpc>
              <a:spcAft>
                <a:spcPts val="1000"/>
              </a:spcAft>
            </a:pPr>
            <a:r>
              <a:rPr lang="nl-BE" sz="1100" dirty="0" smtClean="0">
                <a:effectLst/>
                <a:latin typeface="Calibri"/>
                <a:ea typeface="Calibri"/>
                <a:cs typeface="Times New Roman"/>
              </a:rPr>
              <a:t> </a:t>
            </a:r>
            <a:endParaRPr lang="nl-BE" sz="1100" dirty="0">
              <a:effectLst/>
              <a:latin typeface="Calibri"/>
              <a:ea typeface="Calibri"/>
              <a:cs typeface="Times New Roman"/>
            </a:endParaRPr>
          </a:p>
        </p:txBody>
      </p:sp>
      <p:sp>
        <p:nvSpPr>
          <p:cNvPr id="6" name="Text Box 23"/>
          <p:cNvSpPr txBox="1">
            <a:spLocks noChangeArrowheads="1"/>
          </p:cNvSpPr>
          <p:nvPr/>
        </p:nvSpPr>
        <p:spPr bwMode="auto">
          <a:xfrm>
            <a:off x="6159624" y="1484785"/>
            <a:ext cx="2732856" cy="5184576"/>
          </a:xfrm>
          <a:prstGeom prst="rect">
            <a:avLst/>
          </a:prstGeom>
          <a:solidFill>
            <a:srgbClr val="FFFFFF"/>
          </a:solidFill>
          <a:ln w="76200" cmpd="tri">
            <a:solidFill>
              <a:srgbClr val="000000"/>
            </a:solidFill>
            <a:miter lim="800000"/>
            <a:headEnd/>
            <a:tailEnd/>
          </a:ln>
          <a:extLst/>
        </p:spPr>
        <p:txBody>
          <a:bodyPr rot="0" vert="horz" wrap="square" lIns="91440" tIns="91440" rIns="91440" bIns="91440" anchor="t" anchorCtr="0" upright="1">
            <a:noAutofit/>
          </a:bodyPr>
          <a:lstStyle/>
          <a:p>
            <a:pPr>
              <a:lnSpc>
                <a:spcPct val="115000"/>
              </a:lnSpc>
              <a:spcAft>
                <a:spcPts val="1000"/>
              </a:spcAft>
            </a:pPr>
            <a:r>
              <a:rPr lang="nl-BE" sz="1400" dirty="0" smtClean="0">
                <a:latin typeface="Calibri"/>
                <a:ea typeface="Calibri"/>
                <a:cs typeface="Times New Roman"/>
              </a:rPr>
              <a:t>5. De kinderen moesten individueel een experiment uitvoeren, waarbij ze moesten testen welk materiaal het meeste water opneemt. Ze moesten er een eerlijke test van maken door elke keer dezelfde hoeveelheid water te gebruiken en dezelfde hoeveelheid materiaal. Ze maten de hoeveelheid water en hebben vervolgens katoen, wol, papieren handdoeken, keukenrollen, plastic zakken en sponzen getest. Waarbij ze elk punten op 3 gaven voor effectiviteit. Ze waren allemaal betrokken en het hielp om hun interesse voor wetenschap op te wekken. (6 en 7-jarigen)</a:t>
            </a:r>
            <a:r>
              <a:rPr lang="nl-BE" sz="1100" dirty="0" smtClean="0">
                <a:effectLst/>
                <a:latin typeface="Calibri"/>
                <a:ea typeface="Calibri"/>
                <a:cs typeface="Times New Roman"/>
              </a:rPr>
              <a:t> </a:t>
            </a:r>
            <a:endParaRPr lang="nl-BE" sz="1100" dirty="0">
              <a:effectLst/>
              <a:latin typeface="Calibri"/>
              <a:ea typeface="Calibri"/>
              <a:cs typeface="Times New Roman"/>
            </a:endParaRPr>
          </a:p>
        </p:txBody>
      </p:sp>
      <p:sp>
        <p:nvSpPr>
          <p:cNvPr id="8" name="TextBox 7"/>
          <p:cNvSpPr txBox="1"/>
          <p:nvPr/>
        </p:nvSpPr>
        <p:spPr>
          <a:xfrm>
            <a:off x="2627784" y="332656"/>
            <a:ext cx="6408712" cy="954107"/>
          </a:xfrm>
          <a:prstGeom prst="rect">
            <a:avLst/>
          </a:prstGeom>
          <a:noFill/>
        </p:spPr>
        <p:txBody>
          <a:bodyPr wrap="square" rtlCol="0">
            <a:spAutoFit/>
          </a:bodyPr>
          <a:lstStyle/>
          <a:p>
            <a:pPr algn="ctr"/>
            <a:r>
              <a:rPr lang="nl-BE" sz="2800" b="1" smtClean="0">
                <a:solidFill>
                  <a:srgbClr val="00B050"/>
                </a:solidFill>
                <a:latin typeface="+mj-lt"/>
              </a:rPr>
              <a:t>Welke voorbeelden tonen het grootste potentieel voor creativiteit, en waarom? </a:t>
            </a:r>
            <a:endParaRPr lang="nl-BE" sz="2800" b="1">
              <a:solidFill>
                <a:srgbClr val="00B050"/>
              </a:solidFill>
              <a:latin typeface="+mj-lt"/>
            </a:endParaRPr>
          </a:p>
        </p:txBody>
      </p:sp>
    </p:spTree>
    <p:extLst>
      <p:ext uri="{BB962C8B-B14F-4D97-AF65-F5344CB8AC3E}">
        <p14:creationId xmlns:p14="http://schemas.microsoft.com/office/powerpoint/2010/main" val="190599514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0" y="188640"/>
            <a:ext cx="5915000" cy="1282154"/>
          </a:xfrm>
        </p:spPr>
        <p:txBody>
          <a:bodyPr>
            <a:noAutofit/>
          </a:bodyPr>
          <a:lstStyle/>
          <a:p>
            <a:r>
              <a:rPr lang="nl-BE" sz="2800" b="1" dirty="0" smtClean="0">
                <a:solidFill>
                  <a:srgbClr val="00B050"/>
                </a:solidFill>
              </a:rPr>
              <a:t>Verbanden tussen onderzoekend leren in wetenschapsonderwijs en een creatieve aanpak</a:t>
            </a:r>
            <a:endParaRPr lang="nl-BE" sz="1600" dirty="0"/>
          </a:p>
        </p:txBody>
      </p:sp>
      <p:sp>
        <p:nvSpPr>
          <p:cNvPr id="3" name="Text Placeholder 2"/>
          <p:cNvSpPr>
            <a:spLocks noGrp="1"/>
          </p:cNvSpPr>
          <p:nvPr>
            <p:ph type="body" idx="1"/>
          </p:nvPr>
        </p:nvSpPr>
        <p:spPr>
          <a:xfrm>
            <a:off x="179512" y="1412776"/>
            <a:ext cx="4968552" cy="936104"/>
          </a:xfrm>
        </p:spPr>
        <p:txBody>
          <a:bodyPr>
            <a:noAutofit/>
          </a:bodyPr>
          <a:lstStyle/>
          <a:p>
            <a:r>
              <a:rPr lang="nl-BE" sz="2000" b="0" smtClean="0">
                <a:latin typeface="+mj-lt"/>
              </a:rPr>
              <a:t>Onderzoekend leren in wetenschaps-onderwijs  (Inquiry-based Science Education)</a:t>
            </a:r>
            <a:endParaRPr lang="nl-BE" sz="2000" b="0">
              <a:latin typeface="+mj-lt"/>
            </a:endParaRPr>
          </a:p>
        </p:txBody>
      </p:sp>
      <p:sp>
        <p:nvSpPr>
          <p:cNvPr id="4" name="Content Placeholder 3"/>
          <p:cNvSpPr>
            <a:spLocks noGrp="1"/>
          </p:cNvSpPr>
          <p:nvPr>
            <p:ph sz="half" idx="2"/>
          </p:nvPr>
        </p:nvSpPr>
        <p:spPr>
          <a:xfrm>
            <a:off x="457200" y="2420887"/>
            <a:ext cx="4040188" cy="2808313"/>
          </a:xfrm>
        </p:spPr>
        <p:txBody>
          <a:bodyPr>
            <a:normAutofit/>
          </a:bodyPr>
          <a:lstStyle/>
          <a:p>
            <a:r>
              <a:rPr lang="nl-BE" sz="1800" dirty="0" smtClean="0">
                <a:latin typeface="+mj-lt"/>
              </a:rPr>
              <a:t>In vraag stellen</a:t>
            </a:r>
          </a:p>
          <a:p>
            <a:r>
              <a:rPr lang="nl-BE" sz="1800" dirty="0" smtClean="0">
                <a:latin typeface="+mj-lt"/>
              </a:rPr>
              <a:t>Ontwerpen en plannen van onderzoek</a:t>
            </a:r>
          </a:p>
          <a:p>
            <a:r>
              <a:rPr lang="nl-BE" sz="1800" dirty="0" smtClean="0">
                <a:latin typeface="+mj-lt"/>
              </a:rPr>
              <a:t>Bewijs verzamelen</a:t>
            </a:r>
          </a:p>
          <a:p>
            <a:r>
              <a:rPr lang="nl-BE" sz="1800" dirty="0" smtClean="0">
                <a:latin typeface="+mj-lt"/>
              </a:rPr>
              <a:t>Verbanden leggen</a:t>
            </a:r>
          </a:p>
          <a:p>
            <a:r>
              <a:rPr lang="nl-BE" sz="1800" dirty="0" smtClean="0">
                <a:latin typeface="+mj-lt"/>
              </a:rPr>
              <a:t>Bewijs verklaren</a:t>
            </a:r>
          </a:p>
          <a:p>
            <a:r>
              <a:rPr lang="nl-BE" sz="1800" dirty="0" smtClean="0">
                <a:latin typeface="+mj-lt"/>
              </a:rPr>
              <a:t>Communiceren van verklaringen</a:t>
            </a:r>
          </a:p>
          <a:p>
            <a:pPr>
              <a:buNone/>
            </a:pPr>
            <a:r>
              <a:rPr lang="nl-BE" sz="1800" dirty="0" smtClean="0">
                <a:latin typeface="+mj-lt"/>
              </a:rPr>
              <a:t>(bv. Minner et al 2010)</a:t>
            </a:r>
          </a:p>
          <a:p>
            <a:pPr marL="0" indent="0">
              <a:buNone/>
            </a:pPr>
            <a:endParaRPr lang="nl-BE" sz="1800" dirty="0"/>
          </a:p>
        </p:txBody>
      </p:sp>
      <p:sp>
        <p:nvSpPr>
          <p:cNvPr id="5" name="Text Placeholder 4"/>
          <p:cNvSpPr>
            <a:spLocks noGrp="1"/>
          </p:cNvSpPr>
          <p:nvPr>
            <p:ph type="body" sz="quarter" idx="3"/>
          </p:nvPr>
        </p:nvSpPr>
        <p:spPr>
          <a:xfrm>
            <a:off x="5138737" y="1412776"/>
            <a:ext cx="4041775" cy="639762"/>
          </a:xfrm>
        </p:spPr>
        <p:txBody>
          <a:bodyPr>
            <a:normAutofit/>
          </a:bodyPr>
          <a:lstStyle/>
          <a:p>
            <a:r>
              <a:rPr lang="nl-BE" sz="2000" b="0" dirty="0" smtClean="0">
                <a:latin typeface="+mj-lt"/>
              </a:rPr>
              <a:t>Creatieve aanleg</a:t>
            </a:r>
            <a:endParaRPr lang="nl-BE" sz="2000" b="0" dirty="0">
              <a:latin typeface="+mj-lt"/>
            </a:endParaRPr>
          </a:p>
        </p:txBody>
      </p:sp>
      <p:sp>
        <p:nvSpPr>
          <p:cNvPr id="6" name="Content Placeholder 5"/>
          <p:cNvSpPr>
            <a:spLocks noGrp="1"/>
          </p:cNvSpPr>
          <p:nvPr>
            <p:ph sz="quarter" idx="4"/>
          </p:nvPr>
        </p:nvSpPr>
        <p:spPr>
          <a:xfrm>
            <a:off x="5138737" y="2195357"/>
            <a:ext cx="4041775" cy="3951288"/>
          </a:xfrm>
        </p:spPr>
        <p:txBody>
          <a:bodyPr>
            <a:normAutofit/>
          </a:bodyPr>
          <a:lstStyle/>
          <a:p>
            <a:r>
              <a:rPr lang="nl-BE" sz="1800" dirty="0" smtClean="0">
                <a:latin typeface="+mj-lt"/>
              </a:rPr>
              <a:t>Zin voor initiatief</a:t>
            </a:r>
          </a:p>
          <a:p>
            <a:r>
              <a:rPr lang="nl-BE" sz="1800" dirty="0" smtClean="0">
                <a:latin typeface="+mj-lt"/>
              </a:rPr>
              <a:t>Motivatie</a:t>
            </a:r>
          </a:p>
          <a:p>
            <a:r>
              <a:rPr lang="nl-BE" sz="1800" dirty="0" smtClean="0">
                <a:latin typeface="+mj-lt"/>
              </a:rPr>
              <a:t>Vermogen om iets nieuws te bedenken</a:t>
            </a:r>
          </a:p>
          <a:p>
            <a:r>
              <a:rPr lang="nl-BE" sz="1800" dirty="0" smtClean="0">
                <a:latin typeface="+mj-lt"/>
              </a:rPr>
              <a:t>Verbanden leggen</a:t>
            </a:r>
          </a:p>
          <a:p>
            <a:r>
              <a:rPr lang="nl-BE" sz="1800" dirty="0" smtClean="0">
                <a:latin typeface="+mj-lt"/>
              </a:rPr>
              <a:t>Verbeelding</a:t>
            </a:r>
          </a:p>
          <a:p>
            <a:r>
              <a:rPr lang="nl-BE" sz="1800" dirty="0" smtClean="0">
                <a:latin typeface="+mj-lt"/>
              </a:rPr>
              <a:t>Nieuwsgierigheid</a:t>
            </a:r>
          </a:p>
          <a:p>
            <a:r>
              <a:rPr lang="nl-BE" sz="1800" dirty="0" smtClean="0">
                <a:latin typeface="+mj-lt"/>
              </a:rPr>
              <a:t>Samenwerkingsvaardigheden</a:t>
            </a:r>
          </a:p>
          <a:p>
            <a:r>
              <a:rPr lang="nl-BE" sz="1800" dirty="0" smtClean="0">
                <a:latin typeface="+mj-lt"/>
              </a:rPr>
              <a:t>Denkvaardigheden</a:t>
            </a:r>
          </a:p>
          <a:p>
            <a:pPr>
              <a:buNone/>
            </a:pPr>
            <a:r>
              <a:rPr lang="nl-BE" sz="1800" dirty="0" smtClean="0">
                <a:latin typeface="+mj-lt"/>
              </a:rPr>
              <a:t>(bv. Chappell et al 2008)</a:t>
            </a:r>
          </a:p>
          <a:p>
            <a:endParaRPr lang="nl-BE" sz="1800" dirty="0"/>
          </a:p>
        </p:txBody>
      </p:sp>
      <p:sp>
        <p:nvSpPr>
          <p:cNvPr id="8" name="Oval Callout 7"/>
          <p:cNvSpPr/>
          <p:nvPr/>
        </p:nvSpPr>
        <p:spPr>
          <a:xfrm>
            <a:off x="251520" y="5229200"/>
            <a:ext cx="3074640" cy="936104"/>
          </a:xfrm>
          <a:prstGeom prst="wedgeEllipseCallout">
            <a:avLst>
              <a:gd name="adj1" fmla="val 80771"/>
              <a:gd name="adj2" fmla="val -78116"/>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nl-BE" smtClean="0">
                <a:latin typeface="+mj-lt"/>
              </a:rPr>
              <a:t>Uit Creative Little Scientists, 2012</a:t>
            </a:r>
            <a:endParaRPr lang="nl-BE">
              <a:latin typeface="+mj-lt"/>
            </a:endParaRPr>
          </a:p>
        </p:txBody>
      </p:sp>
    </p:spTree>
    <p:extLst>
      <p:ext uri="{BB962C8B-B14F-4D97-AF65-F5344CB8AC3E}">
        <p14:creationId xmlns:p14="http://schemas.microsoft.com/office/powerpoint/2010/main" val="4081598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BE" sz="2400" b="1" dirty="0" smtClean="0">
                <a:solidFill>
                  <a:srgbClr val="00B050"/>
                </a:solidFill>
              </a:rPr>
              <a:t>Definitie van creativiteit bij wetenschaps- en wiskundeonderwijs overgenomen tijdens het CEYS-project</a:t>
            </a:r>
            <a:endParaRPr lang="nl-BE" sz="2400" b="1" dirty="0">
              <a:solidFill>
                <a:srgbClr val="00B050"/>
              </a:solidFill>
            </a:endParaRPr>
          </a:p>
        </p:txBody>
      </p:sp>
      <p:pic>
        <p:nvPicPr>
          <p:cNvPr id="5" name="Afbeelding 4"/>
          <p:cNvPicPr>
            <a:picLocks noChangeAspect="1"/>
          </p:cNvPicPr>
          <p:nvPr/>
        </p:nvPicPr>
        <p:blipFill rotWithShape="1">
          <a:blip r:embed="rId3"/>
          <a:srcRect l="9067" t="12994" r="7216" b="6743"/>
          <a:stretch/>
        </p:blipFill>
        <p:spPr>
          <a:xfrm>
            <a:off x="755576" y="1772816"/>
            <a:ext cx="7881727" cy="4248472"/>
          </a:xfrm>
          <a:prstGeom prst="rect">
            <a:avLst/>
          </a:prstGeom>
        </p:spPr>
      </p:pic>
      <p:sp>
        <p:nvSpPr>
          <p:cNvPr id="6" name="TextBox 3"/>
          <p:cNvSpPr txBox="1"/>
          <p:nvPr/>
        </p:nvSpPr>
        <p:spPr>
          <a:xfrm>
            <a:off x="755576" y="5661248"/>
            <a:ext cx="7881727" cy="369332"/>
          </a:xfrm>
          <a:prstGeom prst="rect">
            <a:avLst/>
          </a:prstGeom>
          <a:noFill/>
        </p:spPr>
        <p:txBody>
          <a:bodyPr wrap="square" rtlCol="0">
            <a:spAutoFit/>
          </a:bodyPr>
          <a:lstStyle/>
          <a:p>
            <a:pPr algn="ctr"/>
            <a:r>
              <a:rPr lang="nl-BE"/>
              <a:t>Creative Little </a:t>
            </a:r>
            <a:r>
              <a:rPr lang="nl-BE" smtClean="0"/>
              <a:t>Scientists</a:t>
            </a:r>
            <a:r>
              <a:rPr lang="nl-BE"/>
              <a:t> </a:t>
            </a:r>
            <a:r>
              <a:rPr lang="nl-BE" smtClean="0"/>
              <a:t>(2014)</a:t>
            </a:r>
            <a:endParaRPr lang="nl-BE"/>
          </a:p>
        </p:txBody>
      </p:sp>
    </p:spTree>
    <p:extLst>
      <p:ext uri="{BB962C8B-B14F-4D97-AF65-F5344CB8AC3E}">
        <p14:creationId xmlns:p14="http://schemas.microsoft.com/office/powerpoint/2010/main" val="1749852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9872" y="274638"/>
            <a:ext cx="5184576" cy="1426170"/>
          </a:xfrm>
        </p:spPr>
        <p:txBody>
          <a:bodyPr>
            <a:normAutofit fontScale="90000"/>
          </a:bodyPr>
          <a:lstStyle/>
          <a:p>
            <a:r>
              <a:rPr lang="nl-BE" sz="3100" b="1" dirty="0" smtClean="0">
                <a:solidFill>
                  <a:srgbClr val="00B050"/>
                </a:solidFill>
              </a:rPr>
              <a:t>Synergiën </a:t>
            </a:r>
            <a:r>
              <a:rPr lang="nl-BE" sz="3100" b="1" dirty="0" smtClean="0">
                <a:solidFill>
                  <a:srgbClr val="00B050"/>
                </a:solidFill>
              </a:rPr>
              <a:t>tussen </a:t>
            </a:r>
            <a:r>
              <a:rPr lang="nl-BE" sz="3200" b="1" dirty="0" smtClean="0">
                <a:solidFill>
                  <a:srgbClr val="00B050"/>
                </a:solidFill>
              </a:rPr>
              <a:t>onderzoekend leren in wetenschapsonderwijs en een creatieve aanpak</a:t>
            </a:r>
            <a:br>
              <a:rPr lang="nl-BE" sz="3200" b="1" dirty="0" smtClean="0">
                <a:solidFill>
                  <a:srgbClr val="00B050"/>
                </a:solidFill>
              </a:rPr>
            </a:br>
            <a:r>
              <a:rPr lang="nl-BE" sz="1600" dirty="0" smtClean="0"/>
              <a:t>Uit het conceptueel kader overgenomen binnen het CEYS-project (Creative Little Scientists, 2012)</a:t>
            </a:r>
            <a:endParaRPr lang="nl-BE" sz="1600" b="1" dirty="0">
              <a:solidFill>
                <a:srgbClr val="00B050"/>
              </a:solidFill>
            </a:endParaRPr>
          </a:p>
        </p:txBody>
      </p:sp>
      <p:sp>
        <p:nvSpPr>
          <p:cNvPr id="3" name="Content Placeholder 2"/>
          <p:cNvSpPr>
            <a:spLocks noGrp="1"/>
          </p:cNvSpPr>
          <p:nvPr>
            <p:ph idx="1"/>
          </p:nvPr>
        </p:nvSpPr>
        <p:spPr/>
        <p:txBody>
          <a:bodyPr>
            <a:normAutofit lnSpcReduction="10000"/>
          </a:bodyPr>
          <a:lstStyle/>
          <a:p>
            <a:r>
              <a:rPr lang="nl-BE" sz="2800" dirty="0" smtClean="0">
                <a:latin typeface="+mj-lt"/>
              </a:rPr>
              <a:t>Spel &amp; verkenning</a:t>
            </a:r>
          </a:p>
          <a:p>
            <a:r>
              <a:rPr lang="nl-BE" sz="2800" dirty="0" smtClean="0">
                <a:latin typeface="+mj-lt"/>
              </a:rPr>
              <a:t>Motivatie &amp; affectie</a:t>
            </a:r>
          </a:p>
          <a:p>
            <a:r>
              <a:rPr lang="nl-BE" sz="2800" dirty="0" smtClean="0">
                <a:latin typeface="+mj-lt"/>
              </a:rPr>
              <a:t>Dialoog &amp; samenwerking</a:t>
            </a:r>
          </a:p>
          <a:p>
            <a:r>
              <a:rPr lang="nl-BE" sz="2800" dirty="0" smtClean="0">
                <a:latin typeface="+mj-lt"/>
              </a:rPr>
              <a:t>Probleemoplossend denken en eigenaarschap</a:t>
            </a:r>
          </a:p>
          <a:p>
            <a:r>
              <a:rPr lang="nl-BE" sz="2800" dirty="0" smtClean="0">
                <a:latin typeface="+mj-lt"/>
              </a:rPr>
              <a:t>Vragen stellen en nieuwsgierigheid </a:t>
            </a:r>
          </a:p>
          <a:p>
            <a:r>
              <a:rPr lang="nl-BE" sz="2800" dirty="0" smtClean="0">
                <a:latin typeface="+mj-lt"/>
              </a:rPr>
              <a:t>Reflectie en redeneren</a:t>
            </a:r>
          </a:p>
          <a:p>
            <a:r>
              <a:rPr lang="nl-BE" sz="2800" dirty="0" smtClean="0">
                <a:latin typeface="+mj-lt"/>
              </a:rPr>
              <a:t>Begeleiding en betrokkenheid (door de leerkracht)</a:t>
            </a:r>
          </a:p>
          <a:p>
            <a:r>
              <a:rPr lang="nl-BE" sz="2800" dirty="0" smtClean="0">
                <a:latin typeface="+mj-lt"/>
              </a:rPr>
              <a:t>Evaluatie om te leren </a:t>
            </a:r>
          </a:p>
          <a:p>
            <a:endParaRPr lang="nl-BE" dirty="0"/>
          </a:p>
        </p:txBody>
      </p:sp>
    </p:spTree>
    <p:extLst>
      <p:ext uri="{BB962C8B-B14F-4D97-AF65-F5344CB8AC3E}">
        <p14:creationId xmlns:p14="http://schemas.microsoft.com/office/powerpoint/2010/main" val="144457271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99792" y="274638"/>
            <a:ext cx="5987008" cy="1260475"/>
          </a:xfrm>
        </p:spPr>
        <p:txBody>
          <a:bodyPr>
            <a:normAutofit fontScale="90000"/>
          </a:bodyPr>
          <a:lstStyle/>
          <a:p>
            <a:r>
              <a:rPr lang="nl-BE" sz="3600" b="1" smtClean="0">
                <a:solidFill>
                  <a:srgbClr val="00B050"/>
                </a:solidFill>
              </a:rPr>
              <a:t>Kansen om onderzoeksvaardigheden te onwikkelen?</a:t>
            </a:r>
            <a:endParaRPr lang="nl-BE" sz="3600"/>
          </a:p>
        </p:txBody>
      </p:sp>
      <p:sp>
        <p:nvSpPr>
          <p:cNvPr id="5" name="Text Placeholder 4"/>
          <p:cNvSpPr>
            <a:spLocks noGrp="1"/>
          </p:cNvSpPr>
          <p:nvPr>
            <p:ph type="body" idx="1"/>
          </p:nvPr>
        </p:nvSpPr>
        <p:spPr/>
        <p:txBody>
          <a:bodyPr/>
          <a:lstStyle/>
          <a:p>
            <a:r>
              <a:rPr lang="nl-BE" smtClean="0">
                <a:solidFill>
                  <a:srgbClr val="FF0000"/>
                </a:solidFill>
                <a:latin typeface="+mj-lt"/>
              </a:rPr>
              <a:t>Oorgong</a:t>
            </a:r>
            <a:endParaRPr lang="nl-BE">
              <a:solidFill>
                <a:srgbClr val="FF0000"/>
              </a:solidFill>
              <a:latin typeface="+mj-lt"/>
            </a:endParaRPr>
          </a:p>
        </p:txBody>
      </p:sp>
      <p:pic>
        <p:nvPicPr>
          <p:cNvPr id="9" name="Content Placeholder 6" descr="Screen shot 2012-03-19 at 15.19.36.png"/>
          <p:cNvPicPr>
            <a:picLocks noGrp="1" noChangeAspect="1"/>
          </p:cNvPicPr>
          <p:nvPr>
            <p:ph sz="half" idx="2"/>
          </p:nvPr>
        </p:nvPicPr>
        <p:blipFill>
          <a:blip r:embed="rId3"/>
          <a:srcRect l="9684" r="9684"/>
          <a:stretch>
            <a:fillRect/>
          </a:stretch>
        </p:blipFill>
        <p:spPr>
          <a:xfrm>
            <a:off x="539552" y="2199804"/>
            <a:ext cx="3410406" cy="3335337"/>
          </a:xfrm>
          <a:prstGeom prst="rect">
            <a:avLst/>
          </a:prstGeom>
          <a:ln>
            <a:solidFill>
              <a:schemeClr val="tx1"/>
            </a:solidFill>
          </a:ln>
          <a:effectLst>
            <a:outerShdw blurRad="50800" dist="38100" dir="2700000" algn="tl" rotWithShape="0">
              <a:srgbClr val="000000">
                <a:alpha val="43000"/>
              </a:srgbClr>
            </a:outerShdw>
          </a:effectLst>
        </p:spPr>
      </p:pic>
      <p:sp>
        <p:nvSpPr>
          <p:cNvPr id="7" name="Text Placeholder 6"/>
          <p:cNvSpPr>
            <a:spLocks noGrp="1"/>
          </p:cNvSpPr>
          <p:nvPr>
            <p:ph type="body" sz="quarter" idx="3"/>
          </p:nvPr>
        </p:nvSpPr>
        <p:spPr/>
        <p:txBody>
          <a:bodyPr/>
          <a:lstStyle/>
          <a:p>
            <a:r>
              <a:rPr lang="nl-BE" smtClean="0">
                <a:solidFill>
                  <a:srgbClr val="FF0000"/>
                </a:solidFill>
                <a:latin typeface="+mj-lt"/>
              </a:rPr>
              <a:t>Raketmuis</a:t>
            </a:r>
            <a:endParaRPr lang="nl-BE">
              <a:solidFill>
                <a:srgbClr val="FF0000"/>
              </a:solidFill>
              <a:latin typeface="+mj-lt"/>
            </a:endParaRPr>
          </a:p>
        </p:txBody>
      </p:sp>
      <p:pic>
        <p:nvPicPr>
          <p:cNvPr id="10" name="Content Placeholder 7"/>
          <p:cNvPicPr>
            <a:picLocks noGrp="1" noChangeAspect="1"/>
          </p:cNvPicPr>
          <p:nvPr>
            <p:ph sz="quarter" idx="4"/>
          </p:nvPr>
        </p:nvPicPr>
        <p:blipFill>
          <a:blip r:embed="rId4"/>
          <a:srcRect l="9579" r="9579"/>
          <a:stretch>
            <a:fillRect/>
          </a:stretch>
        </p:blipFill>
        <p:spPr>
          <a:xfrm>
            <a:off x="4716016" y="2086171"/>
            <a:ext cx="3644182" cy="3562602"/>
          </a:xfrm>
          <a:prstGeom prst="rect">
            <a:avLst/>
          </a:prstGeom>
        </p:spPr>
      </p:pic>
      <p:sp>
        <p:nvSpPr>
          <p:cNvPr id="11" name="TextBox 10"/>
          <p:cNvSpPr txBox="1"/>
          <p:nvPr/>
        </p:nvSpPr>
        <p:spPr>
          <a:xfrm>
            <a:off x="972617" y="5676611"/>
            <a:ext cx="7344815" cy="307777"/>
          </a:xfrm>
          <a:prstGeom prst="rect">
            <a:avLst/>
          </a:prstGeom>
          <a:noFill/>
        </p:spPr>
        <p:txBody>
          <a:bodyPr wrap="square" rtlCol="0">
            <a:spAutoFit/>
          </a:bodyPr>
          <a:lstStyle/>
          <a:p>
            <a:r>
              <a:rPr lang="nl-BE" sz="1400" smtClean="0">
                <a:latin typeface="+mj-lt"/>
              </a:rPr>
              <a:t>http://www.sciencemuseum.org.uk/educators/classroom_and_homework_resources.aspx</a:t>
            </a:r>
            <a:endParaRPr lang="nl-BE" sz="1400">
              <a:latin typeface="+mj-lt"/>
            </a:endParaRPr>
          </a:p>
        </p:txBody>
      </p:sp>
    </p:spTree>
    <p:extLst>
      <p:ext uri="{BB962C8B-B14F-4D97-AF65-F5344CB8AC3E}">
        <p14:creationId xmlns:p14="http://schemas.microsoft.com/office/powerpoint/2010/main" val="741857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sz="3600" b="1" smtClean="0">
                <a:solidFill>
                  <a:srgbClr val="00B050"/>
                </a:solidFill>
              </a:rPr>
              <a:t>Wat wordt er bedoeld met wetenschappelijk onderzoek?</a:t>
            </a:r>
            <a:endParaRPr lang="nl-BE" sz="3600" b="1">
              <a:solidFill>
                <a:srgbClr val="00B050"/>
              </a:solidFill>
            </a:endParaRPr>
          </a:p>
        </p:txBody>
      </p:sp>
      <p:sp>
        <p:nvSpPr>
          <p:cNvPr id="3" name="Content Placeholder 2"/>
          <p:cNvSpPr>
            <a:spLocks noGrp="1"/>
          </p:cNvSpPr>
          <p:nvPr>
            <p:ph idx="1"/>
          </p:nvPr>
        </p:nvSpPr>
        <p:spPr>
          <a:xfrm>
            <a:off x="611560" y="1628800"/>
            <a:ext cx="7886700" cy="4351338"/>
          </a:xfrm>
        </p:spPr>
        <p:txBody>
          <a:bodyPr>
            <a:noAutofit/>
          </a:bodyPr>
          <a:lstStyle/>
          <a:p>
            <a:pPr marL="0" indent="0">
              <a:buNone/>
            </a:pPr>
            <a:r>
              <a:rPr lang="nl-BE" sz="1800" i="1" dirty="0" smtClean="0">
                <a:latin typeface="+mj-lt"/>
              </a:rPr>
              <a:t>In groepjes van 2/3 – Uitproberen van de praktische activiteiten</a:t>
            </a:r>
          </a:p>
          <a:p>
            <a:pPr marL="0" indent="0">
              <a:buNone/>
            </a:pPr>
            <a:endParaRPr lang="nl-BE" sz="1000" i="1" dirty="0" smtClean="0">
              <a:latin typeface="+mj-lt"/>
            </a:endParaRPr>
          </a:p>
          <a:p>
            <a:pPr marL="0" indent="0">
              <a:buNone/>
            </a:pPr>
            <a:r>
              <a:rPr lang="nl-BE" sz="1800" dirty="0" smtClean="0">
                <a:latin typeface="+mj-lt"/>
              </a:rPr>
              <a:t>1. Maak een lijst van vaardigheden en strategieën die je hebt gebruikt.</a:t>
            </a:r>
          </a:p>
          <a:p>
            <a:r>
              <a:rPr lang="nl-BE" sz="1800" dirty="0" smtClean="0">
                <a:latin typeface="+mj-lt"/>
              </a:rPr>
              <a:t>Wat heb je spontaan gedaan?</a:t>
            </a:r>
          </a:p>
          <a:p>
            <a:r>
              <a:rPr lang="nl-BE" sz="1800" dirty="0" smtClean="0">
                <a:latin typeface="+mj-lt"/>
              </a:rPr>
              <a:t>Wat heeft verdere ondersteuning / aanmoediging nodig?</a:t>
            </a:r>
          </a:p>
          <a:p>
            <a:r>
              <a:rPr lang="nl-BE" sz="1800" dirty="0" smtClean="0">
                <a:latin typeface="+mj-lt"/>
              </a:rPr>
              <a:t>Waar is er ruimte voor creativiteit?</a:t>
            </a:r>
          </a:p>
          <a:p>
            <a:endParaRPr lang="nl-BE" sz="1000" dirty="0" smtClean="0">
              <a:latin typeface="+mj-lt"/>
            </a:endParaRPr>
          </a:p>
          <a:p>
            <a:pPr marL="0" indent="0">
              <a:buNone/>
            </a:pPr>
            <a:r>
              <a:rPr lang="nl-BE" sz="1800" dirty="0" smtClean="0">
                <a:latin typeface="+mj-lt"/>
              </a:rPr>
              <a:t>2. Welke kansen kreeg je voor besluitvorming?</a:t>
            </a:r>
          </a:p>
          <a:p>
            <a:r>
              <a:rPr lang="nl-BE" sz="1800" dirty="0" smtClean="0">
                <a:latin typeface="+mj-lt"/>
              </a:rPr>
              <a:t>Waar positioneer je jezelf in de tabel van Barrow? Veranderde dit tijdens het proces?</a:t>
            </a:r>
          </a:p>
          <a:p>
            <a:pPr marL="0" indent="0">
              <a:buNone/>
            </a:pPr>
            <a:endParaRPr lang="nl-BE" sz="1800" dirty="0" smtClean="0">
              <a:latin typeface="+mj-lt"/>
            </a:endParaRPr>
          </a:p>
          <a:p>
            <a:pPr marL="0" indent="0">
              <a:buNone/>
            </a:pPr>
            <a:r>
              <a:rPr lang="nl-BE" sz="1800" dirty="0" smtClean="0">
                <a:latin typeface="+mj-lt"/>
              </a:rPr>
              <a:t>3. Welke ideeën en vragen leverde het op?</a:t>
            </a:r>
          </a:p>
          <a:p>
            <a:r>
              <a:rPr lang="nl-BE" sz="1800" dirty="0" smtClean="0">
                <a:latin typeface="+mj-lt"/>
              </a:rPr>
              <a:t>Hoe zou je onderzoek uitgebreid kunnen worden?</a:t>
            </a:r>
          </a:p>
          <a:p>
            <a:r>
              <a:rPr lang="nl-BE" sz="1800" dirty="0" smtClean="0">
                <a:latin typeface="+mj-lt"/>
              </a:rPr>
              <a:t>Wat zijn de gevolgen?</a:t>
            </a:r>
          </a:p>
        </p:txBody>
      </p:sp>
      <p:sp>
        <p:nvSpPr>
          <p:cNvPr id="4" name="Rounded Rectangle 3"/>
          <p:cNvSpPr/>
          <p:nvPr/>
        </p:nvSpPr>
        <p:spPr>
          <a:xfrm>
            <a:off x="5940152" y="4437112"/>
            <a:ext cx="3168352" cy="165618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nl-BE" i="1" dirty="0" smtClean="0">
                <a:latin typeface="+mj-lt"/>
              </a:rPr>
              <a:t>Deel ervaringen met de hele groep</a:t>
            </a:r>
          </a:p>
          <a:p>
            <a:pPr algn="ctr"/>
            <a:r>
              <a:rPr lang="nl-BE" dirty="0" smtClean="0">
                <a:latin typeface="+mj-lt"/>
              </a:rPr>
              <a:t>Welke aspecten van onderzoek hebben nog meer ondersteuning nodig? </a:t>
            </a:r>
            <a:endParaRPr lang="nl-BE" dirty="0">
              <a:latin typeface="+mj-lt"/>
            </a:endParaRPr>
          </a:p>
        </p:txBody>
      </p:sp>
    </p:spTree>
    <p:extLst>
      <p:ext uri="{BB962C8B-B14F-4D97-AF65-F5344CB8AC3E}">
        <p14:creationId xmlns:p14="http://schemas.microsoft.com/office/powerpoint/2010/main" val="3598969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able"/>
          <p:cNvPicPr/>
          <p:nvPr/>
        </p:nvPicPr>
        <p:blipFill>
          <a:blip r:embed="rId3"/>
          <a:stretch>
            <a:fillRect/>
          </a:stretch>
        </p:blipFill>
        <p:spPr>
          <a:xfrm>
            <a:off x="1043608" y="1340768"/>
            <a:ext cx="7344816" cy="5350084"/>
          </a:xfrm>
          <a:prstGeom prst="rect">
            <a:avLst/>
          </a:prstGeom>
        </p:spPr>
      </p:pic>
      <p:sp>
        <p:nvSpPr>
          <p:cNvPr id="2" name="Title 1"/>
          <p:cNvSpPr>
            <a:spLocks noGrp="1"/>
          </p:cNvSpPr>
          <p:nvPr>
            <p:ph type="title"/>
          </p:nvPr>
        </p:nvSpPr>
        <p:spPr>
          <a:xfrm>
            <a:off x="1907704" y="188640"/>
            <a:ext cx="5544616" cy="922114"/>
          </a:xfrm>
        </p:spPr>
        <p:txBody>
          <a:bodyPr>
            <a:normAutofit fontScale="90000"/>
          </a:bodyPr>
          <a:lstStyle/>
          <a:p>
            <a:r>
              <a:rPr lang="nl-BE" sz="4000" b="1" dirty="0" smtClean="0">
                <a:solidFill>
                  <a:srgbClr val="008000"/>
                </a:solidFill>
              </a:rPr>
              <a:t>  </a:t>
            </a:r>
            <a:r>
              <a:rPr lang="nl-BE" sz="4000" b="1" dirty="0" smtClean="0">
                <a:solidFill>
                  <a:srgbClr val="00B050"/>
                </a:solidFill>
              </a:rPr>
              <a:t>Veranderende rollen doorheen de tijd</a:t>
            </a:r>
            <a:r>
              <a:rPr lang="nl-BE" sz="3100" dirty="0" smtClean="0"/>
              <a:t/>
            </a:r>
            <a:br>
              <a:rPr lang="nl-BE" sz="3100" dirty="0" smtClean="0"/>
            </a:br>
            <a:r>
              <a:rPr lang="nl-BE" sz="1100" i="1" dirty="0" smtClean="0"/>
              <a:t>Essentiële kenmerken van onderzoek in de klas en hun variaties (Barrow, 2010, p. 3)</a:t>
            </a:r>
            <a:r>
              <a:rPr lang="nl-BE" sz="1100" dirty="0" smtClean="0"/>
              <a:t/>
            </a:r>
            <a:br>
              <a:rPr lang="nl-BE" sz="1100" dirty="0" smtClean="0"/>
            </a:br>
            <a:endParaRPr lang="nl-BE" sz="1100" dirty="0"/>
          </a:p>
        </p:txBody>
      </p:sp>
      <p:sp>
        <p:nvSpPr>
          <p:cNvPr id="5" name="Oval Callout 4"/>
          <p:cNvSpPr/>
          <p:nvPr/>
        </p:nvSpPr>
        <p:spPr>
          <a:xfrm rot="10800000" flipV="1">
            <a:off x="395536" y="188640"/>
            <a:ext cx="1872208" cy="1080120"/>
          </a:xfrm>
          <a:prstGeom prst="wedgeEllipseCallout">
            <a:avLst>
              <a:gd name="adj1" fmla="val -68317"/>
              <a:gd name="adj2" fmla="val 8433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BE" sz="1400" smtClean="0"/>
              <a:t>Kind stelt de vraag</a:t>
            </a:r>
            <a:endParaRPr lang="nl-BE" sz="1400"/>
          </a:p>
        </p:txBody>
      </p:sp>
      <p:sp>
        <p:nvSpPr>
          <p:cNvPr id="6" name="Oval Callout 5"/>
          <p:cNvSpPr/>
          <p:nvPr/>
        </p:nvSpPr>
        <p:spPr>
          <a:xfrm>
            <a:off x="7164288" y="116632"/>
            <a:ext cx="1835696" cy="1008112"/>
          </a:xfrm>
          <a:prstGeom prst="wedgeEllipseCallout">
            <a:avLst>
              <a:gd name="adj1" fmla="val -17868"/>
              <a:gd name="adj2" fmla="val 8979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BE" sz="1400" smtClean="0"/>
              <a:t>Vraag aangebracht door de leerkracht</a:t>
            </a:r>
            <a:endParaRPr lang="nl-BE" sz="1400"/>
          </a:p>
        </p:txBody>
      </p:sp>
    </p:spTree>
    <p:extLst>
      <p:ext uri="{BB962C8B-B14F-4D97-AF65-F5344CB8AC3E}">
        <p14:creationId xmlns:p14="http://schemas.microsoft.com/office/powerpoint/2010/main" val="2406110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sz="2800" b="1" dirty="0" smtClean="0">
                <a:solidFill>
                  <a:srgbClr val="00B050"/>
                </a:solidFill>
              </a:rPr>
              <a:t>Open, begeleide en gestructureerde aanpak van onderzoek:</a:t>
            </a:r>
            <a:br>
              <a:rPr lang="nl-BE" sz="2800" b="1" dirty="0" smtClean="0">
                <a:solidFill>
                  <a:srgbClr val="00B050"/>
                </a:solidFill>
              </a:rPr>
            </a:br>
            <a:r>
              <a:rPr lang="nl-BE" sz="2800" b="1" dirty="0" smtClean="0">
                <a:solidFill>
                  <a:srgbClr val="00B050"/>
                </a:solidFill>
              </a:rPr>
              <a:t>Voor- en nadelen?</a:t>
            </a:r>
            <a:endParaRPr lang="nl-BE" sz="2800" b="1" dirty="0">
              <a:solidFill>
                <a:srgbClr val="00B050"/>
              </a:solidFill>
            </a:endParaRPr>
          </a:p>
        </p:txBody>
      </p:sp>
      <p:sp>
        <p:nvSpPr>
          <p:cNvPr id="3" name="Content Placeholder 2"/>
          <p:cNvSpPr>
            <a:spLocks noGrp="1"/>
          </p:cNvSpPr>
          <p:nvPr>
            <p:ph idx="1"/>
          </p:nvPr>
        </p:nvSpPr>
        <p:spPr/>
        <p:txBody>
          <a:bodyPr>
            <a:normAutofit/>
          </a:bodyPr>
          <a:lstStyle/>
          <a:p>
            <a:pPr lvl="0"/>
            <a:r>
              <a:rPr lang="nl-BE" sz="2400" i="1" dirty="0" smtClean="0">
                <a:latin typeface="+mj-lt"/>
              </a:rPr>
              <a:t>Per twee: </a:t>
            </a:r>
            <a:r>
              <a:rPr lang="nl-BE" sz="2400" dirty="0" smtClean="0">
                <a:latin typeface="+mj-lt"/>
              </a:rPr>
              <a:t>Bespreek de 3 verschillende benaderingen van de vliegeractiviteit die op het blad staan (of een ander alledaags onderzoek in de klas).</a:t>
            </a:r>
          </a:p>
          <a:p>
            <a:pPr lvl="0"/>
            <a:r>
              <a:rPr lang="nl-BE" sz="2400" dirty="0" smtClean="0">
                <a:latin typeface="+mj-lt"/>
              </a:rPr>
              <a:t>Geef de voor- en nadelen van elke aanpak op.</a:t>
            </a:r>
          </a:p>
          <a:p>
            <a:pPr lvl="0"/>
            <a:r>
              <a:rPr lang="nl-BE" sz="2400" i="1" dirty="0" smtClean="0">
                <a:latin typeface="+mj-lt"/>
              </a:rPr>
              <a:t>Met de volledige groep: </a:t>
            </a:r>
            <a:r>
              <a:rPr lang="nl-BE" sz="2400" dirty="0" smtClean="0">
                <a:latin typeface="+mj-lt"/>
              </a:rPr>
              <a:t>noteer voor- en nadelen van elke aanpak op een flip-chart.</a:t>
            </a:r>
          </a:p>
          <a:p>
            <a:pPr lvl="0"/>
            <a:r>
              <a:rPr lang="nl-BE" sz="2400" dirty="0" smtClean="0">
                <a:latin typeface="+mj-lt"/>
              </a:rPr>
              <a:t>Denk aan verbanden met de vorige activiteit.</a:t>
            </a:r>
          </a:p>
          <a:p>
            <a:pPr lvl="0"/>
            <a:r>
              <a:rPr lang="nl-BE" sz="2400" dirty="0" smtClean="0">
                <a:latin typeface="+mj-lt"/>
              </a:rPr>
              <a:t>Hoe kunnen de verschillende aanpakken bij onderzoek de kansen voor creativiteit beïnvloeden?</a:t>
            </a:r>
            <a:endParaRPr lang="nl-BE" sz="2400" dirty="0">
              <a:latin typeface="+mj-lt"/>
            </a:endParaRPr>
          </a:p>
        </p:txBody>
      </p:sp>
    </p:spTree>
    <p:extLst>
      <p:ext uri="{BB962C8B-B14F-4D97-AF65-F5344CB8AC3E}">
        <p14:creationId xmlns:p14="http://schemas.microsoft.com/office/powerpoint/2010/main" val="350602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390769"/>
            <a:ext cx="5671542" cy="1250462"/>
          </a:xfrm>
        </p:spPr>
        <p:txBody>
          <a:bodyPr>
            <a:noAutofit/>
          </a:bodyPr>
          <a:lstStyle/>
          <a:p>
            <a:r>
              <a:rPr lang="nl-BE" sz="3200" b="1" smtClean="0">
                <a:solidFill>
                  <a:srgbClr val="00B050"/>
                </a:solidFill>
              </a:rPr>
              <a:t>Kansen voor onderzoek en creativiteit in de dagelijkse activiteiten in de klas</a:t>
            </a:r>
            <a:br>
              <a:rPr lang="nl-BE" sz="3200" b="1" smtClean="0">
                <a:solidFill>
                  <a:srgbClr val="00B050"/>
                </a:solidFill>
              </a:rPr>
            </a:br>
            <a:endParaRPr lang="nl-BE" sz="3200" b="1">
              <a:solidFill>
                <a:srgbClr val="00B050"/>
              </a:solidFill>
            </a:endParaRPr>
          </a:p>
        </p:txBody>
      </p:sp>
      <p:sp>
        <p:nvSpPr>
          <p:cNvPr id="3" name="Content Placeholder 2"/>
          <p:cNvSpPr>
            <a:spLocks noGrp="1"/>
          </p:cNvSpPr>
          <p:nvPr>
            <p:ph idx="1"/>
          </p:nvPr>
        </p:nvSpPr>
        <p:spPr>
          <a:xfrm>
            <a:off x="683568" y="1700808"/>
            <a:ext cx="7886700" cy="4604813"/>
          </a:xfrm>
        </p:spPr>
        <p:txBody>
          <a:bodyPr>
            <a:normAutofit/>
          </a:bodyPr>
          <a:lstStyle/>
          <a:p>
            <a:pPr lvl="0"/>
            <a:r>
              <a:rPr lang="nl-BE" sz="2000" i="1" dirty="0" smtClean="0">
                <a:latin typeface="+mj-lt"/>
              </a:rPr>
              <a:t>Per vier: </a:t>
            </a:r>
            <a:r>
              <a:rPr lang="nl-BE" sz="2000" dirty="0" smtClean="0">
                <a:latin typeface="+mj-lt"/>
              </a:rPr>
              <a:t>Welke kansen zie je voor onderzoek en de creativiteit van </a:t>
            </a:r>
            <a:r>
              <a:rPr lang="nl-BE" sz="2000" i="1" dirty="0" smtClean="0">
                <a:latin typeface="+mj-lt"/>
              </a:rPr>
              <a:t>kinderen</a:t>
            </a:r>
            <a:r>
              <a:rPr lang="nl-BE" sz="2000" dirty="0" smtClean="0">
                <a:latin typeface="+mj-lt"/>
              </a:rPr>
              <a:t> in één voorbeeld (bekijk de andere kort).</a:t>
            </a:r>
          </a:p>
          <a:p>
            <a:pPr lvl="0"/>
            <a:r>
              <a:rPr lang="nl-BE" sz="2000" dirty="0" smtClean="0">
                <a:latin typeface="+mj-lt"/>
              </a:rPr>
              <a:t>Welke kenmerken van de onderzoekende aanpak zie je in elk voorbeeld?</a:t>
            </a:r>
          </a:p>
          <a:p>
            <a:pPr lvl="0"/>
            <a:r>
              <a:rPr lang="nl-BE" sz="2000" dirty="0" smtClean="0">
                <a:latin typeface="+mj-lt"/>
              </a:rPr>
              <a:t>Waar zijn er mogelijkheden voor </a:t>
            </a:r>
            <a:r>
              <a:rPr lang="nl-BE" sz="2000" i="1" dirty="0" smtClean="0">
                <a:latin typeface="+mj-lt"/>
              </a:rPr>
              <a:t>kinderen</a:t>
            </a:r>
            <a:r>
              <a:rPr lang="nl-BE" sz="2000" dirty="0" smtClean="0">
                <a:latin typeface="+mj-lt"/>
              </a:rPr>
              <a:t> om zelf beslissingen te nemen (link met de tabel van Barrow)?</a:t>
            </a:r>
          </a:p>
          <a:p>
            <a:pPr lvl="0"/>
            <a:r>
              <a:rPr lang="nl-BE" sz="2000" dirty="0" smtClean="0">
                <a:latin typeface="+mj-lt"/>
              </a:rPr>
              <a:t>Denk je dat dit een voorbeeld is van een open, begeleid of gestructureerd onderzoek? Waarom?</a:t>
            </a:r>
          </a:p>
          <a:p>
            <a:pPr lvl="0"/>
            <a:r>
              <a:rPr lang="nl-BE" sz="2000" dirty="0" smtClean="0">
                <a:latin typeface="+mj-lt"/>
              </a:rPr>
              <a:t>Welk bewijs zie je van de creativiteit van de kinderen?</a:t>
            </a:r>
          </a:p>
          <a:p>
            <a:pPr lvl="0"/>
            <a:r>
              <a:rPr lang="nl-BE" sz="2000" dirty="0" smtClean="0">
                <a:latin typeface="+mj-lt"/>
              </a:rPr>
              <a:t>Hoe kan de activiteit worden uitgebreid?</a:t>
            </a:r>
          </a:p>
          <a:p>
            <a:pPr lvl="0"/>
            <a:r>
              <a:rPr lang="nl-BE" sz="2000" i="1" dirty="0" smtClean="0">
                <a:latin typeface="+mj-lt"/>
              </a:rPr>
              <a:t>Met de hele groep</a:t>
            </a:r>
            <a:r>
              <a:rPr lang="nl-BE" sz="2000" dirty="0" smtClean="0">
                <a:latin typeface="+mj-lt"/>
              </a:rPr>
              <a:t>: deel de belangrijkste kenmerken van de 4 verschillende voorbeelden.</a:t>
            </a:r>
          </a:p>
          <a:p>
            <a:pPr marL="0" indent="0">
              <a:buNone/>
            </a:pPr>
            <a:endParaRPr lang="nl-BE" sz="2000" dirty="0"/>
          </a:p>
        </p:txBody>
      </p:sp>
    </p:spTree>
    <p:extLst>
      <p:ext uri="{BB962C8B-B14F-4D97-AF65-F5344CB8AC3E}">
        <p14:creationId xmlns:p14="http://schemas.microsoft.com/office/powerpoint/2010/main" val="257595094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816" y="274638"/>
            <a:ext cx="5770984" cy="1282154"/>
          </a:xfrm>
        </p:spPr>
        <p:txBody>
          <a:bodyPr>
            <a:normAutofit/>
          </a:bodyPr>
          <a:lstStyle/>
          <a:p>
            <a:r>
              <a:rPr lang="nl-BE" sz="3200" b="1" dirty="0" smtClean="0">
                <a:solidFill>
                  <a:srgbClr val="00B050"/>
                </a:solidFill>
              </a:rPr>
              <a:t>Kleuren – kleuren onttrekken uit natuurlijke kleurstoffen</a:t>
            </a:r>
            <a:endParaRPr lang="nl-BE" sz="3200" b="1" dirty="0">
              <a:solidFill>
                <a:srgbClr val="00B050"/>
              </a:solidFill>
            </a:endParaRPr>
          </a:p>
        </p:txBody>
      </p:sp>
      <p:pic>
        <p:nvPicPr>
          <p:cNvPr id="5" name="Afbeelding 7" descr="IMG_2319.JPG"/>
          <p:cNvPicPr>
            <a:picLocks noGrp="1"/>
          </p:cNvPicPr>
          <p:nvPr>
            <p:ph idx="1"/>
          </p:nvPr>
        </p:nvPicPr>
        <p:blipFill>
          <a:blip r:embed="rId3" cstate="print"/>
          <a:srcRect t="17327" b="17327"/>
          <a:stretch>
            <a:fillRect/>
          </a:stretch>
        </p:blipFill>
        <p:spPr bwMode="auto">
          <a:xfrm>
            <a:off x="755576" y="1700808"/>
            <a:ext cx="3240360" cy="2232248"/>
          </a:xfrm>
          <a:prstGeom prst="rect">
            <a:avLst/>
          </a:prstGeom>
          <a:noFill/>
          <a:ln w="9525">
            <a:noFill/>
            <a:miter lim="800000"/>
            <a:headEnd/>
            <a:tailEnd/>
          </a:ln>
        </p:spPr>
      </p:pic>
      <p:pic>
        <p:nvPicPr>
          <p:cNvPr id="6" name="Afbeelding 4" descr="IMG_0635.JPG"/>
          <p:cNvPicPr/>
          <p:nvPr/>
        </p:nvPicPr>
        <p:blipFill>
          <a:blip r:embed="rId4" cstate="print"/>
          <a:srcRect/>
          <a:stretch>
            <a:fillRect/>
          </a:stretch>
        </p:blipFill>
        <p:spPr bwMode="auto">
          <a:xfrm>
            <a:off x="4427984" y="1700808"/>
            <a:ext cx="2880320" cy="2160240"/>
          </a:xfrm>
          <a:prstGeom prst="rect">
            <a:avLst/>
          </a:prstGeom>
          <a:noFill/>
          <a:ln w="9525">
            <a:noFill/>
            <a:miter lim="800000"/>
            <a:headEnd/>
            <a:tailEnd/>
          </a:ln>
        </p:spPr>
      </p:pic>
      <p:pic>
        <p:nvPicPr>
          <p:cNvPr id="8" name="Afbeelding 1" descr="IMG_0572"/>
          <p:cNvPicPr/>
          <p:nvPr/>
        </p:nvPicPr>
        <p:blipFill>
          <a:blip r:embed="rId5" cstate="print">
            <a:extLst>
              <a:ext uri="{28A0092B-C50C-407E-A947-70E740481C1C}">
                <a14:useLocalDpi xmlns:a14="http://schemas.microsoft.com/office/drawing/2010/main" val="0"/>
              </a:ext>
            </a:extLst>
          </a:blip>
          <a:srcRect l="28142" t="55592" r="25664" b="21642"/>
          <a:stretch>
            <a:fillRect/>
          </a:stretch>
        </p:blipFill>
        <p:spPr bwMode="auto">
          <a:xfrm>
            <a:off x="755576" y="4221088"/>
            <a:ext cx="3240360" cy="1800200"/>
          </a:xfrm>
          <a:prstGeom prst="rect">
            <a:avLst/>
          </a:prstGeom>
          <a:noFill/>
          <a:ln w="9525">
            <a:noFill/>
            <a:miter lim="800000"/>
            <a:headEnd/>
            <a:tailEnd/>
          </a:ln>
        </p:spPr>
      </p:pic>
      <p:sp>
        <p:nvSpPr>
          <p:cNvPr id="9" name="TextBox 8"/>
          <p:cNvSpPr txBox="1"/>
          <p:nvPr/>
        </p:nvSpPr>
        <p:spPr>
          <a:xfrm>
            <a:off x="4427984" y="4437112"/>
            <a:ext cx="2520280" cy="1015663"/>
          </a:xfrm>
          <a:prstGeom prst="rect">
            <a:avLst/>
          </a:prstGeom>
          <a:noFill/>
        </p:spPr>
        <p:txBody>
          <a:bodyPr wrap="square" rtlCol="0">
            <a:spAutoFit/>
          </a:bodyPr>
          <a:lstStyle/>
          <a:p>
            <a:r>
              <a:rPr lang="nl-BE" sz="2000" i="1" smtClean="0">
                <a:latin typeface="+mj-lt"/>
              </a:rPr>
              <a:t>Kinderen kiezen hun eigen materiaal en gereedschap</a:t>
            </a:r>
          </a:p>
        </p:txBody>
      </p:sp>
    </p:spTree>
    <p:extLst>
      <p:ext uri="{BB962C8B-B14F-4D97-AF65-F5344CB8AC3E}">
        <p14:creationId xmlns:p14="http://schemas.microsoft.com/office/powerpoint/2010/main" val="57757222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91880" y="274638"/>
            <a:ext cx="5194920" cy="1426170"/>
          </a:xfrm>
        </p:spPr>
        <p:txBody>
          <a:bodyPr>
            <a:normAutofit fontScale="90000"/>
          </a:bodyPr>
          <a:lstStyle/>
          <a:p>
            <a:r>
              <a:rPr lang="nl-BE" b="1" dirty="0" smtClean="0">
                <a:solidFill>
                  <a:srgbClr val="00B050"/>
                </a:solidFill>
              </a:rPr>
              <a:t>Inleiding tot het CEYS project</a:t>
            </a:r>
            <a:br>
              <a:rPr lang="nl-BE" b="1" dirty="0" smtClean="0">
                <a:solidFill>
                  <a:srgbClr val="00B050"/>
                </a:solidFill>
              </a:rPr>
            </a:br>
            <a:r>
              <a:rPr lang="nl-BE" sz="2200" b="1" dirty="0" smtClean="0">
                <a:solidFill>
                  <a:srgbClr val="00B050"/>
                </a:solidFill>
              </a:rPr>
              <a:t>(te gebruiken afhankelijk van de context)</a:t>
            </a:r>
            <a:endParaRPr lang="nl-BE" sz="2200" b="1" dirty="0">
              <a:solidFill>
                <a:srgbClr val="00B050"/>
              </a:solidFill>
            </a:endParaRPr>
          </a:p>
        </p:txBody>
      </p:sp>
      <p:sp>
        <p:nvSpPr>
          <p:cNvPr id="3" name="Tijdelijke aanduiding voor inhoud 2"/>
          <p:cNvSpPr>
            <a:spLocks noGrp="1"/>
          </p:cNvSpPr>
          <p:nvPr>
            <p:ph idx="1"/>
          </p:nvPr>
        </p:nvSpPr>
        <p:spPr/>
        <p:txBody>
          <a:bodyPr>
            <a:normAutofit fontScale="92500" lnSpcReduction="20000"/>
          </a:bodyPr>
          <a:lstStyle/>
          <a:p>
            <a:pPr>
              <a:lnSpc>
                <a:spcPct val="100000"/>
              </a:lnSpc>
            </a:pPr>
            <a:r>
              <a:rPr lang="nl-BE" dirty="0" smtClean="0">
                <a:latin typeface="+mj-lt"/>
              </a:rPr>
              <a:t>Europees </a:t>
            </a:r>
            <a:r>
              <a:rPr lang="nl-BE" dirty="0">
                <a:latin typeface="+mj-lt"/>
              </a:rPr>
              <a:t>Erasmus+ project</a:t>
            </a:r>
          </a:p>
          <a:p>
            <a:pPr>
              <a:lnSpc>
                <a:spcPct val="100000"/>
              </a:lnSpc>
            </a:pPr>
            <a:r>
              <a:rPr lang="nl-BE" dirty="0">
                <a:latin typeface="+mj-lt"/>
              </a:rPr>
              <a:t>Partners in </a:t>
            </a:r>
            <a:r>
              <a:rPr lang="nl-BE" dirty="0" smtClean="0">
                <a:latin typeface="+mj-lt"/>
              </a:rPr>
              <a:t>België, Griekenland, Roemenië, VK</a:t>
            </a:r>
            <a:endParaRPr lang="nl-BE" dirty="0">
              <a:latin typeface="+mj-lt"/>
            </a:endParaRPr>
          </a:p>
          <a:p>
            <a:pPr>
              <a:lnSpc>
                <a:spcPct val="100000"/>
              </a:lnSpc>
            </a:pPr>
            <a:r>
              <a:rPr lang="nl-BE" dirty="0" smtClean="0">
                <a:latin typeface="+mj-lt"/>
              </a:rPr>
              <a:t>Vervolgproject op het Creative </a:t>
            </a:r>
            <a:r>
              <a:rPr lang="nl-BE" dirty="0">
                <a:latin typeface="+mj-lt"/>
              </a:rPr>
              <a:t>Little Scientists project </a:t>
            </a:r>
            <a:r>
              <a:rPr lang="nl-BE" dirty="0">
                <a:latin typeface="+mj-lt"/>
                <a:hlinkClick r:id="rId3"/>
              </a:rPr>
              <a:t>http://www.creative-little-scientists.eu</a:t>
            </a:r>
            <a:endParaRPr lang="nl-BE" dirty="0">
              <a:latin typeface="+mj-lt"/>
            </a:endParaRPr>
          </a:p>
          <a:p>
            <a:pPr>
              <a:lnSpc>
                <a:spcPct val="100000"/>
              </a:lnSpc>
            </a:pPr>
            <a:r>
              <a:rPr lang="nl-BE" dirty="0">
                <a:latin typeface="+mj-lt"/>
              </a:rPr>
              <a:t> </a:t>
            </a:r>
            <a:r>
              <a:rPr lang="nl-BE" dirty="0" smtClean="0">
                <a:latin typeface="+mj-lt"/>
              </a:rPr>
              <a:t>Doelen</a:t>
            </a:r>
            <a:endParaRPr lang="nl-BE" dirty="0">
              <a:latin typeface="+mj-lt"/>
            </a:endParaRPr>
          </a:p>
          <a:p>
            <a:pPr lvl="1">
              <a:lnSpc>
                <a:spcPct val="100000"/>
              </a:lnSpc>
              <a:buFont typeface="Wingdings" charset="2"/>
              <a:buChar char="Ø"/>
            </a:pPr>
            <a:r>
              <a:rPr lang="nl-BE" dirty="0" smtClean="0">
                <a:latin typeface="+mj-lt"/>
              </a:rPr>
              <a:t>Ontwikkelen </a:t>
            </a:r>
            <a:r>
              <a:rPr lang="nl-BE" dirty="0">
                <a:latin typeface="+mj-lt"/>
              </a:rPr>
              <a:t>van </a:t>
            </a:r>
            <a:r>
              <a:rPr lang="nl-BE" dirty="0" smtClean="0">
                <a:latin typeface="+mj-lt"/>
              </a:rPr>
              <a:t>nascholing </a:t>
            </a:r>
            <a:r>
              <a:rPr lang="nl-BE" dirty="0">
                <a:latin typeface="+mj-lt"/>
              </a:rPr>
              <a:t>voor </a:t>
            </a:r>
            <a:r>
              <a:rPr lang="nl-BE" dirty="0" smtClean="0">
                <a:latin typeface="+mj-lt"/>
              </a:rPr>
              <a:t>leerkrachten basisonderwijs met bijhorende materialen</a:t>
            </a:r>
            <a:endParaRPr lang="nl-BE" dirty="0">
              <a:latin typeface="+mj-lt"/>
            </a:endParaRPr>
          </a:p>
          <a:p>
            <a:pPr lvl="1">
              <a:lnSpc>
                <a:spcPct val="100000"/>
              </a:lnSpc>
              <a:buFont typeface="Wingdings" charset="2"/>
              <a:buChar char="Ø"/>
            </a:pPr>
            <a:r>
              <a:rPr lang="nl-BE" dirty="0" smtClean="0">
                <a:latin typeface="+mj-lt"/>
              </a:rPr>
              <a:t>Bevorderen </a:t>
            </a:r>
            <a:r>
              <a:rPr lang="nl-BE" dirty="0">
                <a:latin typeface="+mj-lt"/>
              </a:rPr>
              <a:t>van het gebruik van creatieve benaderingen in het wetenschapsonderwijs in het kleuter- en </a:t>
            </a:r>
            <a:r>
              <a:rPr lang="nl-BE" dirty="0" smtClean="0">
                <a:latin typeface="+mj-lt"/>
              </a:rPr>
              <a:t>lager onderwijs </a:t>
            </a:r>
            <a:r>
              <a:rPr lang="nl-BE" dirty="0">
                <a:latin typeface="+mj-lt"/>
              </a:rPr>
              <a:t>(tot acht jaar</a:t>
            </a:r>
            <a:r>
              <a:rPr lang="nl-BE" dirty="0" smtClean="0">
                <a:latin typeface="+mj-lt"/>
              </a:rPr>
              <a:t>)</a:t>
            </a:r>
          </a:p>
        </p:txBody>
      </p:sp>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78346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sz="4000" b="1" smtClean="0">
                <a:solidFill>
                  <a:srgbClr val="00B050"/>
                </a:solidFill>
              </a:rPr>
              <a:t>Zinken of drijven?</a:t>
            </a:r>
            <a:endParaRPr lang="nl-BE" sz="4000" b="1">
              <a:solidFill>
                <a:srgbClr val="00B050"/>
              </a:solidFill>
            </a:endParaRPr>
          </a:p>
        </p:txBody>
      </p:sp>
      <p:sp>
        <p:nvSpPr>
          <p:cNvPr id="5" name="TextBox 4"/>
          <p:cNvSpPr txBox="1"/>
          <p:nvPr/>
        </p:nvSpPr>
        <p:spPr>
          <a:xfrm>
            <a:off x="6300192" y="4509120"/>
            <a:ext cx="2448272" cy="1015663"/>
          </a:xfrm>
          <a:prstGeom prst="rect">
            <a:avLst/>
          </a:prstGeom>
          <a:noFill/>
        </p:spPr>
        <p:txBody>
          <a:bodyPr wrap="square" rtlCol="0">
            <a:spAutoFit/>
          </a:bodyPr>
          <a:lstStyle/>
          <a:p>
            <a:r>
              <a:rPr lang="nl-BE" sz="2000" i="1" smtClean="0">
                <a:latin typeface="+mj-lt"/>
              </a:rPr>
              <a:t>Hoe kan je de kleine mier redden die in de rivier viel?</a:t>
            </a:r>
            <a:endParaRPr lang="nl-BE" sz="2000" i="1">
              <a:latin typeface="+mj-lt"/>
            </a:endParaRPr>
          </a:p>
        </p:txBody>
      </p:sp>
      <p:pic>
        <p:nvPicPr>
          <p:cNvPr id="6" name="Picture 5" descr="1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1844824"/>
            <a:ext cx="2520280" cy="1800200"/>
          </a:xfrm>
          <a:prstGeom prst="rect">
            <a:avLst/>
          </a:prstGeom>
          <a:noFill/>
          <a:ln w="9525">
            <a:noFill/>
            <a:miter lim="800000"/>
            <a:headEnd/>
            <a:tailEnd/>
          </a:ln>
        </p:spPr>
      </p:pic>
      <p:grpSp>
        <p:nvGrpSpPr>
          <p:cNvPr id="7" name="Group 6"/>
          <p:cNvGrpSpPr>
            <a:grpSpLocks/>
          </p:cNvGrpSpPr>
          <p:nvPr/>
        </p:nvGrpSpPr>
        <p:grpSpPr bwMode="auto">
          <a:xfrm>
            <a:off x="611415" y="1845062"/>
            <a:ext cx="5512942" cy="3916680"/>
            <a:chOff x="5732" y="4879"/>
            <a:chExt cx="9389" cy="6168"/>
          </a:xfrm>
        </p:grpSpPr>
        <p:pic>
          <p:nvPicPr>
            <p:cNvPr id="8" name="Picture 7" descr="21"/>
            <p:cNvPicPr>
              <a:picLocks noChangeAspect="1" noChangeArrowheads="1"/>
            </p:cNvPicPr>
            <p:nvPr/>
          </p:nvPicPr>
          <p:blipFill>
            <a:blip r:embed="rId4">
              <a:extLst>
                <a:ext uri="{28A0092B-C50C-407E-A947-70E740481C1C}">
                  <a14:useLocalDpi xmlns:a14="http://schemas.microsoft.com/office/drawing/2010/main" val="0"/>
                </a:ext>
              </a:extLst>
            </a:blip>
            <a:srcRect l="19028" t="9091" r="15109" b="27274"/>
            <a:stretch>
              <a:fillRect/>
            </a:stretch>
          </p:blipFill>
          <p:spPr bwMode="auto">
            <a:xfrm>
              <a:off x="11006" y="4879"/>
              <a:ext cx="4115" cy="28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20"/>
            <p:cNvPicPr>
              <a:picLocks noChangeAspect="1" noChangeArrowheads="1"/>
            </p:cNvPicPr>
            <p:nvPr/>
          </p:nvPicPr>
          <p:blipFill>
            <a:blip r:embed="rId5">
              <a:extLst>
                <a:ext uri="{28A0092B-C50C-407E-A947-70E740481C1C}">
                  <a14:useLocalDpi xmlns:a14="http://schemas.microsoft.com/office/drawing/2010/main" val="0"/>
                </a:ext>
              </a:extLst>
            </a:blip>
            <a:srcRect l="19237" t="9209" r="13806" b="26334"/>
            <a:stretch>
              <a:fillRect/>
            </a:stretch>
          </p:blipFill>
          <p:spPr bwMode="auto">
            <a:xfrm>
              <a:off x="5732" y="8167"/>
              <a:ext cx="4140" cy="28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06" y="8167"/>
              <a:ext cx="4015" cy="288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2600903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9872" y="332656"/>
            <a:ext cx="5194920" cy="1282154"/>
          </a:xfrm>
        </p:spPr>
        <p:txBody>
          <a:bodyPr>
            <a:normAutofit/>
          </a:bodyPr>
          <a:lstStyle/>
          <a:p>
            <a:r>
              <a:rPr lang="nl-BE" sz="4000" b="1" smtClean="0">
                <a:solidFill>
                  <a:srgbClr val="00B050"/>
                </a:solidFill>
              </a:rPr>
              <a:t>Bosklas</a:t>
            </a:r>
            <a:endParaRPr lang="nl-BE" sz="4000" b="1">
              <a:solidFill>
                <a:srgbClr val="00B050"/>
              </a:solidFill>
            </a:endParaRPr>
          </a:p>
        </p:txBody>
      </p:sp>
      <p:sp>
        <p:nvSpPr>
          <p:cNvPr id="5" name="TextBox 4"/>
          <p:cNvSpPr txBox="1"/>
          <p:nvPr/>
        </p:nvSpPr>
        <p:spPr>
          <a:xfrm>
            <a:off x="6012160" y="4293096"/>
            <a:ext cx="2448272" cy="1631216"/>
          </a:xfrm>
          <a:prstGeom prst="rect">
            <a:avLst/>
          </a:prstGeom>
          <a:noFill/>
        </p:spPr>
        <p:txBody>
          <a:bodyPr wrap="square" rtlCol="0">
            <a:spAutoFit/>
          </a:bodyPr>
          <a:lstStyle/>
          <a:p>
            <a:r>
              <a:rPr lang="nl-BE" sz="2000" i="1" dirty="0" smtClean="0">
                <a:latin typeface="+mj-lt"/>
              </a:rPr>
              <a:t>Kansen om de veranderingen in de natuurlijke omgeving over de tijd waar te nemen.</a:t>
            </a:r>
            <a:endParaRPr lang="nl-BE" sz="2000" i="1" dirty="0">
              <a:latin typeface="+mj-lt"/>
            </a:endParaRPr>
          </a:p>
        </p:txBody>
      </p:sp>
      <p:pic>
        <p:nvPicPr>
          <p:cNvPr id="11" name="Picture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1844824"/>
            <a:ext cx="2514600" cy="1866900"/>
          </a:xfrm>
          <a:prstGeom prst="rect">
            <a:avLst/>
          </a:prstGeom>
          <a:noFill/>
          <a:ln>
            <a:noFill/>
          </a:ln>
        </p:spPr>
      </p:pic>
      <p:pic>
        <p:nvPicPr>
          <p:cNvPr id="12" name="Picture 1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1880" y="1844824"/>
            <a:ext cx="2232248" cy="2880320"/>
          </a:xfrm>
          <a:prstGeom prst="rect">
            <a:avLst/>
          </a:prstGeom>
          <a:noFill/>
          <a:ln>
            <a:noFill/>
          </a:ln>
        </p:spPr>
      </p:pic>
      <p:pic>
        <p:nvPicPr>
          <p:cNvPr id="13" name="Picture 12"/>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0152" y="1844824"/>
            <a:ext cx="2708910" cy="2032000"/>
          </a:xfrm>
          <a:prstGeom prst="rect">
            <a:avLst/>
          </a:prstGeom>
          <a:noFill/>
          <a:ln>
            <a:noFill/>
          </a:ln>
        </p:spPr>
      </p:pic>
      <p:pic>
        <p:nvPicPr>
          <p:cNvPr id="14" name="Picture 13"/>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560" y="3933056"/>
            <a:ext cx="2592288" cy="1800200"/>
          </a:xfrm>
          <a:prstGeom prst="rect">
            <a:avLst/>
          </a:prstGeom>
          <a:noFill/>
          <a:ln>
            <a:noFill/>
          </a:ln>
        </p:spPr>
      </p:pic>
    </p:spTree>
    <p:extLst>
      <p:ext uri="{BB962C8B-B14F-4D97-AF65-F5344CB8AC3E}">
        <p14:creationId xmlns:p14="http://schemas.microsoft.com/office/powerpoint/2010/main" val="87185967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b="1" smtClean="0">
                <a:solidFill>
                  <a:srgbClr val="00B050"/>
                </a:solidFill>
              </a:rPr>
              <a:t>Wat is de rol van de leerkracht?</a:t>
            </a:r>
            <a:endParaRPr lang="nl-BE" b="1">
              <a:solidFill>
                <a:srgbClr val="00B050"/>
              </a:solidFill>
            </a:endParaRPr>
          </a:p>
        </p:txBody>
      </p:sp>
      <p:sp>
        <p:nvSpPr>
          <p:cNvPr id="3" name="Content Placeholder 2"/>
          <p:cNvSpPr>
            <a:spLocks noGrp="1"/>
          </p:cNvSpPr>
          <p:nvPr>
            <p:ph idx="1"/>
          </p:nvPr>
        </p:nvSpPr>
        <p:spPr/>
        <p:txBody>
          <a:bodyPr>
            <a:normAutofit/>
          </a:bodyPr>
          <a:lstStyle/>
          <a:p>
            <a:pPr lvl="0"/>
            <a:r>
              <a:rPr lang="nl-BE" sz="2800" i="1" dirty="0" smtClean="0">
                <a:latin typeface="+mj-lt"/>
              </a:rPr>
              <a:t>In groepjes van 4</a:t>
            </a:r>
            <a:r>
              <a:rPr lang="nl-BE" sz="2800" dirty="0" smtClean="0">
                <a:latin typeface="+mj-lt"/>
              </a:rPr>
              <a:t>: onderzoek de rol van de leerkracht</a:t>
            </a:r>
          </a:p>
          <a:p>
            <a:pPr lvl="0"/>
            <a:r>
              <a:rPr lang="nl-BE" sz="2800" dirty="0" smtClean="0">
                <a:latin typeface="+mj-lt"/>
              </a:rPr>
              <a:t>Op welke manier denk je dat de leerkracht de creativiteit en het onderzoek van kinderen heeft bevorderd?</a:t>
            </a:r>
          </a:p>
          <a:p>
            <a:pPr lvl="0"/>
            <a:r>
              <a:rPr lang="nl-BE" sz="2800" dirty="0" smtClean="0">
                <a:latin typeface="+mj-lt"/>
              </a:rPr>
              <a:t>Hoe werden de beslissingen van de kinderen elke keer ondersteund?</a:t>
            </a:r>
            <a:endParaRPr lang="nl-BE" sz="2800" dirty="0">
              <a:latin typeface="+mj-lt"/>
            </a:endParaRPr>
          </a:p>
        </p:txBody>
      </p:sp>
    </p:spTree>
    <p:extLst>
      <p:ext uri="{BB962C8B-B14F-4D97-AF65-F5344CB8AC3E}">
        <p14:creationId xmlns:p14="http://schemas.microsoft.com/office/powerpoint/2010/main" val="77157952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9872" y="274638"/>
            <a:ext cx="5184576" cy="1426170"/>
          </a:xfrm>
        </p:spPr>
        <p:txBody>
          <a:bodyPr>
            <a:normAutofit fontScale="90000"/>
          </a:bodyPr>
          <a:lstStyle/>
          <a:p>
            <a:r>
              <a:rPr lang="nl-BE" sz="3100" b="1" dirty="0" smtClean="0">
                <a:solidFill>
                  <a:srgbClr val="00B050"/>
                </a:solidFill>
              </a:rPr>
              <a:t>Synergiën </a:t>
            </a:r>
            <a:r>
              <a:rPr lang="nl-BE" sz="3100" b="1" dirty="0" smtClean="0">
                <a:solidFill>
                  <a:srgbClr val="00B050"/>
                </a:solidFill>
              </a:rPr>
              <a:t>tussen </a:t>
            </a:r>
            <a:r>
              <a:rPr lang="nl-BE" sz="3200" b="1" dirty="0" smtClean="0">
                <a:solidFill>
                  <a:srgbClr val="00B050"/>
                </a:solidFill>
              </a:rPr>
              <a:t>onderzoekend leren in wetenschapsonderwijs en een creatieve aanpak</a:t>
            </a:r>
            <a:br>
              <a:rPr lang="nl-BE" sz="3200" b="1" dirty="0" smtClean="0">
                <a:solidFill>
                  <a:srgbClr val="00B050"/>
                </a:solidFill>
              </a:rPr>
            </a:br>
            <a:r>
              <a:rPr lang="nl-BE" sz="1600" dirty="0" smtClean="0"/>
              <a:t>Uit het conceptueel kader overgenomen binnen het CEYS-project (Creative Little Scientists, 2012)</a:t>
            </a:r>
            <a:endParaRPr lang="nl-BE" sz="1600" b="1" dirty="0">
              <a:solidFill>
                <a:srgbClr val="00B050"/>
              </a:solidFill>
            </a:endParaRPr>
          </a:p>
        </p:txBody>
      </p:sp>
      <p:sp>
        <p:nvSpPr>
          <p:cNvPr id="3" name="Content Placeholder 2"/>
          <p:cNvSpPr>
            <a:spLocks noGrp="1"/>
          </p:cNvSpPr>
          <p:nvPr>
            <p:ph idx="1"/>
          </p:nvPr>
        </p:nvSpPr>
        <p:spPr/>
        <p:txBody>
          <a:bodyPr>
            <a:normAutofit lnSpcReduction="10000"/>
          </a:bodyPr>
          <a:lstStyle/>
          <a:p>
            <a:r>
              <a:rPr lang="nl-BE" sz="2800" dirty="0" smtClean="0">
                <a:latin typeface="+mj-lt"/>
              </a:rPr>
              <a:t>Spel &amp; verkenning</a:t>
            </a:r>
          </a:p>
          <a:p>
            <a:r>
              <a:rPr lang="nl-BE" sz="2800" dirty="0" smtClean="0">
                <a:latin typeface="+mj-lt"/>
              </a:rPr>
              <a:t>Motivatie &amp; affectie</a:t>
            </a:r>
          </a:p>
          <a:p>
            <a:r>
              <a:rPr lang="nl-BE" sz="2800" dirty="0" smtClean="0">
                <a:latin typeface="+mj-lt"/>
              </a:rPr>
              <a:t>Dialoog &amp; samenwerking</a:t>
            </a:r>
          </a:p>
          <a:p>
            <a:r>
              <a:rPr lang="nl-BE" sz="2800" dirty="0" smtClean="0">
                <a:latin typeface="+mj-lt"/>
              </a:rPr>
              <a:t>Probleemoplossend denken en eigenaarschap</a:t>
            </a:r>
          </a:p>
          <a:p>
            <a:r>
              <a:rPr lang="nl-BE" sz="2800" dirty="0" smtClean="0">
                <a:latin typeface="+mj-lt"/>
              </a:rPr>
              <a:t>Vragen stellen en nieuwsgierigheid </a:t>
            </a:r>
          </a:p>
          <a:p>
            <a:r>
              <a:rPr lang="nl-BE" sz="2800" dirty="0" smtClean="0">
                <a:latin typeface="+mj-lt"/>
              </a:rPr>
              <a:t>Reflectie en redeneren</a:t>
            </a:r>
          </a:p>
          <a:p>
            <a:r>
              <a:rPr lang="nl-BE" sz="2800" dirty="0" smtClean="0">
                <a:latin typeface="+mj-lt"/>
              </a:rPr>
              <a:t>Begeleiding en betrokkenheid (door de leerkracht)</a:t>
            </a:r>
          </a:p>
          <a:p>
            <a:r>
              <a:rPr lang="nl-BE" sz="2800" dirty="0" smtClean="0">
                <a:latin typeface="+mj-lt"/>
              </a:rPr>
              <a:t>Evaluatie om te leren </a:t>
            </a:r>
          </a:p>
          <a:p>
            <a:endParaRPr lang="nl-BE" dirty="0"/>
          </a:p>
        </p:txBody>
      </p:sp>
    </p:spTree>
    <p:extLst>
      <p:ext uri="{BB962C8B-B14F-4D97-AF65-F5344CB8AC3E}">
        <p14:creationId xmlns:p14="http://schemas.microsoft.com/office/powerpoint/2010/main" val="144457271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776" y="260648"/>
            <a:ext cx="6588224" cy="1714202"/>
          </a:xfrm>
        </p:spPr>
        <p:txBody>
          <a:bodyPr>
            <a:normAutofit fontScale="90000"/>
          </a:bodyPr>
          <a:lstStyle/>
          <a:p>
            <a:r>
              <a:rPr lang="nl-BE" sz="3600" b="1" dirty="0" smtClean="0">
                <a:solidFill>
                  <a:srgbClr val="00B050"/>
                </a:solidFill>
              </a:rPr>
              <a:t>Pedagogische interventies in de context </a:t>
            </a:r>
            <a:br>
              <a:rPr lang="nl-BE" sz="3600" b="1" dirty="0" smtClean="0">
                <a:solidFill>
                  <a:srgbClr val="00B050"/>
                </a:solidFill>
              </a:rPr>
            </a:br>
            <a:r>
              <a:rPr lang="nl-BE" sz="2000" b="1" dirty="0" smtClean="0">
                <a:solidFill>
                  <a:srgbClr val="00B050"/>
                </a:solidFill>
              </a:rPr>
              <a:t> (gekoppeld aan het pedagogisch model van Siraj-Blatchford, 2002)</a:t>
            </a:r>
            <a:endParaRPr lang="nl-BE" sz="2000" b="1" dirty="0">
              <a:solidFill>
                <a:srgbClr val="00B050"/>
              </a:solidFill>
            </a:endParaRPr>
          </a:p>
        </p:txBody>
      </p:sp>
      <p:pic>
        <p:nvPicPr>
          <p:cNvPr id="6" name="Content Placeholder 5" descr="Screen shot 2012-09-04 at 18.40.15.png"/>
          <p:cNvPicPr>
            <a:picLocks noGrp="1" noChangeAspect="1"/>
          </p:cNvPicPr>
          <p:nvPr>
            <p:ph idx="1"/>
          </p:nvPr>
        </p:nvPicPr>
        <p:blipFill>
          <a:blip r:embed="rId3"/>
          <a:srcRect l="-19859" r="-19859"/>
          <a:stretch>
            <a:fillRect/>
          </a:stretch>
        </p:blipFill>
        <p:spPr>
          <a:xfrm>
            <a:off x="456223" y="1903779"/>
            <a:ext cx="7886700" cy="4351338"/>
          </a:xfrm>
          <a:prstGeom prst="rect">
            <a:avLst/>
          </a:prstGeom>
        </p:spPr>
      </p:pic>
    </p:spTree>
    <p:extLst>
      <p:ext uri="{BB962C8B-B14F-4D97-AF65-F5344CB8AC3E}">
        <p14:creationId xmlns:p14="http://schemas.microsoft.com/office/powerpoint/2010/main" val="34705016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b="1" smtClean="0">
                <a:solidFill>
                  <a:srgbClr val="00B050"/>
                </a:solidFill>
              </a:rPr>
              <a:t>Gevolgen voor planning?</a:t>
            </a:r>
            <a:endParaRPr lang="nl-BE" b="1">
              <a:solidFill>
                <a:srgbClr val="00B050"/>
              </a:solidFill>
            </a:endParaRPr>
          </a:p>
        </p:txBody>
      </p:sp>
      <p:sp>
        <p:nvSpPr>
          <p:cNvPr id="3" name="Content Placeholder 2"/>
          <p:cNvSpPr>
            <a:spLocks noGrp="1"/>
          </p:cNvSpPr>
          <p:nvPr>
            <p:ph idx="1"/>
          </p:nvPr>
        </p:nvSpPr>
        <p:spPr>
          <a:xfrm>
            <a:off x="457200" y="1844825"/>
            <a:ext cx="8219256" cy="3744415"/>
          </a:xfrm>
        </p:spPr>
        <p:txBody>
          <a:bodyPr>
            <a:normAutofit fontScale="92500"/>
          </a:bodyPr>
          <a:lstStyle/>
          <a:p>
            <a:pPr lvl="0"/>
            <a:r>
              <a:rPr lang="nl-BE" sz="2800" dirty="0" smtClean="0">
                <a:latin typeface="+mj-lt"/>
              </a:rPr>
              <a:t>Kies jouw favoriete wetenschappelijke klasactiviteit. Hoe kunnen de kansen voor creativiteit worden uitgebreid?</a:t>
            </a:r>
          </a:p>
          <a:p>
            <a:pPr lvl="0"/>
            <a:r>
              <a:rPr lang="nl-BE" sz="2800" dirty="0" smtClean="0">
                <a:latin typeface="+mj-lt"/>
              </a:rPr>
              <a:t>Geef feedback aan de collega's: Wat betekent het om wetenschap creatief te onderwijzen? Waarom doet het er toe?</a:t>
            </a:r>
          </a:p>
          <a:p>
            <a:pPr lvl="0"/>
            <a:r>
              <a:rPr lang="nl-BE" sz="2800" dirty="0" smtClean="0">
                <a:latin typeface="+mj-lt"/>
              </a:rPr>
              <a:t>Wat zijn de gevolgen voor het curriculum in jouw setting?</a:t>
            </a:r>
          </a:p>
          <a:p>
            <a:pPr lvl="0"/>
            <a:r>
              <a:rPr lang="nl-BE" sz="2800" b="1" dirty="0" smtClean="0">
                <a:solidFill>
                  <a:schemeClr val="accent6"/>
                </a:solidFill>
                <a:latin typeface="+mj-lt"/>
              </a:rPr>
              <a:t>Belangrijke uitdagingen en vragen die hierbij rijzen?</a:t>
            </a:r>
            <a:endParaRPr lang="nl-BE" sz="2800" b="1" dirty="0">
              <a:solidFill>
                <a:schemeClr val="accent6"/>
              </a:solidFill>
              <a:latin typeface="+mj-lt"/>
            </a:endParaRPr>
          </a:p>
        </p:txBody>
      </p:sp>
    </p:spTree>
    <p:extLst>
      <p:ext uri="{BB962C8B-B14F-4D97-AF65-F5344CB8AC3E}">
        <p14:creationId xmlns:p14="http://schemas.microsoft.com/office/powerpoint/2010/main" val="158414844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00B050"/>
                </a:solidFill>
              </a:rPr>
              <a:t>Reflecties</a:t>
            </a:r>
            <a:endParaRPr lang="en-US" b="1" dirty="0">
              <a:solidFill>
                <a:srgbClr val="00B050"/>
              </a:solidFill>
            </a:endParaRPr>
          </a:p>
        </p:txBody>
      </p:sp>
      <p:sp>
        <p:nvSpPr>
          <p:cNvPr id="3" name="Content Placeholder 2"/>
          <p:cNvSpPr>
            <a:spLocks noGrp="1"/>
          </p:cNvSpPr>
          <p:nvPr>
            <p:ph idx="1"/>
          </p:nvPr>
        </p:nvSpPr>
        <p:spPr/>
        <p:txBody>
          <a:bodyPr>
            <a:noAutofit/>
          </a:bodyPr>
          <a:lstStyle/>
          <a:p>
            <a:pPr marL="0" lvl="0" indent="0">
              <a:buNone/>
            </a:pPr>
            <a:r>
              <a:rPr lang="nl-BE" sz="2200" i="1" dirty="0">
                <a:latin typeface="+mj-lt"/>
              </a:rPr>
              <a:t>In </a:t>
            </a:r>
            <a:r>
              <a:rPr lang="nl-BE" sz="2200" i="1" dirty="0" smtClean="0">
                <a:latin typeface="+mj-lt"/>
              </a:rPr>
              <a:t>groepjes van </a:t>
            </a:r>
            <a:r>
              <a:rPr lang="nl-BE" sz="2200" i="1" dirty="0">
                <a:latin typeface="+mj-lt"/>
              </a:rPr>
              <a:t>2/</a:t>
            </a:r>
            <a:r>
              <a:rPr lang="nl-BE" sz="2200" i="1" dirty="0" smtClean="0">
                <a:latin typeface="+mj-lt"/>
              </a:rPr>
              <a:t>3</a:t>
            </a:r>
            <a:r>
              <a:rPr lang="nl-BE" sz="2200" dirty="0" smtClean="0">
                <a:latin typeface="+mj-lt"/>
              </a:rPr>
              <a:t> </a:t>
            </a:r>
          </a:p>
          <a:p>
            <a:pPr lvl="0"/>
            <a:r>
              <a:rPr lang="nl-BE" sz="2200" dirty="0">
                <a:latin typeface="+mj-lt"/>
              </a:rPr>
              <a:t>Kijk terug naar </a:t>
            </a:r>
            <a:r>
              <a:rPr lang="nl-BE" sz="2200" dirty="0" smtClean="0">
                <a:latin typeface="+mj-lt"/>
              </a:rPr>
              <a:t>jouw originele </a:t>
            </a:r>
            <a:r>
              <a:rPr lang="nl-BE" sz="2200" dirty="0">
                <a:latin typeface="+mj-lt"/>
              </a:rPr>
              <a:t>ideeën over de </a:t>
            </a:r>
            <a:r>
              <a:rPr lang="nl-BE" sz="2200" dirty="0" smtClean="0">
                <a:latin typeface="+mj-lt"/>
              </a:rPr>
              <a:t>verbanden tussen wetenschap, </a:t>
            </a:r>
            <a:r>
              <a:rPr lang="nl-BE" sz="2200" dirty="0">
                <a:latin typeface="+mj-lt"/>
              </a:rPr>
              <a:t>creativiteit en </a:t>
            </a:r>
            <a:r>
              <a:rPr lang="nl-BE" sz="2200" dirty="0" smtClean="0">
                <a:latin typeface="+mj-lt"/>
              </a:rPr>
              <a:t>onderwijs aan jonge kinderen. Kan je iets toevoegen </a:t>
            </a:r>
            <a:r>
              <a:rPr lang="nl-BE" sz="2200" dirty="0">
                <a:latin typeface="+mj-lt"/>
              </a:rPr>
              <a:t>of wijzigen? Voeg eventuele aanvullende opmerkingen of </a:t>
            </a:r>
            <a:r>
              <a:rPr lang="nl-BE" sz="2200" dirty="0" smtClean="0">
                <a:latin typeface="+mj-lt"/>
              </a:rPr>
              <a:t>uitdagingen toe </a:t>
            </a:r>
            <a:r>
              <a:rPr lang="nl-BE" sz="2200" dirty="0">
                <a:latin typeface="+mj-lt"/>
              </a:rPr>
              <a:t>in een andere kleur (pen / </a:t>
            </a:r>
            <a:r>
              <a:rPr lang="nl-BE" sz="2200" dirty="0" smtClean="0">
                <a:latin typeface="+mj-lt"/>
              </a:rPr>
              <a:t>post-it)</a:t>
            </a:r>
            <a:r>
              <a:rPr lang="nl-BE" sz="2200" dirty="0">
                <a:latin typeface="+mj-lt"/>
              </a:rPr>
              <a:t>.</a:t>
            </a:r>
          </a:p>
          <a:p>
            <a:pPr lvl="0"/>
            <a:r>
              <a:rPr lang="nl-BE" sz="2200" dirty="0">
                <a:latin typeface="+mj-lt"/>
              </a:rPr>
              <a:t>Noteer </a:t>
            </a:r>
            <a:r>
              <a:rPr lang="nl-BE" sz="2200" dirty="0" smtClean="0">
                <a:latin typeface="+mj-lt"/>
              </a:rPr>
              <a:t>2 </a:t>
            </a:r>
            <a:r>
              <a:rPr lang="nl-BE" sz="2200" dirty="0">
                <a:latin typeface="+mj-lt"/>
              </a:rPr>
              <a:t>acties die </a:t>
            </a:r>
            <a:r>
              <a:rPr lang="nl-BE" sz="2200" dirty="0" smtClean="0">
                <a:latin typeface="+mj-lt"/>
              </a:rPr>
              <a:t>je zal doen op basis van deze module.</a:t>
            </a:r>
            <a:endParaRPr lang="nl-BE" sz="2200" dirty="0">
              <a:latin typeface="+mj-lt"/>
            </a:endParaRPr>
          </a:p>
          <a:p>
            <a:pPr lvl="0"/>
            <a:r>
              <a:rPr lang="nl-BE" sz="2200" dirty="0">
                <a:latin typeface="+mj-lt"/>
              </a:rPr>
              <a:t>Op welke manieren </a:t>
            </a:r>
            <a:r>
              <a:rPr lang="nl-BE" sz="2200" dirty="0" smtClean="0">
                <a:latin typeface="+mj-lt"/>
              </a:rPr>
              <a:t>ondersteunden </a:t>
            </a:r>
            <a:r>
              <a:rPr lang="nl-BE" sz="2200" dirty="0">
                <a:latin typeface="+mj-lt"/>
              </a:rPr>
              <a:t>de verschillende activiteiten </a:t>
            </a:r>
            <a:r>
              <a:rPr lang="nl-BE" sz="2200" dirty="0" smtClean="0">
                <a:latin typeface="+mj-lt"/>
              </a:rPr>
              <a:t>jouw inzichten?</a:t>
            </a:r>
            <a:endParaRPr lang="nl-BE" sz="2200" dirty="0">
              <a:latin typeface="+mj-lt"/>
            </a:endParaRPr>
          </a:p>
          <a:p>
            <a:pPr lvl="0"/>
            <a:r>
              <a:rPr lang="nl-BE" sz="2200" dirty="0" smtClean="0">
                <a:latin typeface="+mj-lt"/>
              </a:rPr>
              <a:t>In welke mate zijn </a:t>
            </a:r>
            <a:r>
              <a:rPr lang="nl-BE" sz="2200" dirty="0">
                <a:latin typeface="+mj-lt"/>
              </a:rPr>
              <a:t>de doelstellingen van de module </a:t>
            </a:r>
            <a:r>
              <a:rPr lang="nl-BE" sz="2200" dirty="0" smtClean="0">
                <a:latin typeface="+mj-lt"/>
              </a:rPr>
              <a:t>bereikt?</a:t>
            </a:r>
            <a:endParaRPr lang="nl-BE" sz="2200" dirty="0">
              <a:latin typeface="+mj-lt"/>
            </a:endParaRPr>
          </a:p>
          <a:p>
            <a:pPr lvl="0"/>
            <a:r>
              <a:rPr lang="nl-BE" sz="2200" dirty="0" smtClean="0">
                <a:latin typeface="+mj-lt"/>
              </a:rPr>
              <a:t>Vul </a:t>
            </a:r>
            <a:r>
              <a:rPr lang="nl-BE" sz="2200" dirty="0">
                <a:latin typeface="+mj-lt"/>
              </a:rPr>
              <a:t>het </a:t>
            </a:r>
            <a:r>
              <a:rPr lang="nl-BE" sz="2200" dirty="0" smtClean="0">
                <a:latin typeface="+mj-lt"/>
              </a:rPr>
              <a:t>evaluatieformulier in.</a:t>
            </a:r>
          </a:p>
        </p:txBody>
      </p:sp>
    </p:spTree>
    <p:extLst>
      <p:ext uri="{BB962C8B-B14F-4D97-AF65-F5344CB8AC3E}">
        <p14:creationId xmlns:p14="http://schemas.microsoft.com/office/powerpoint/2010/main" val="32206661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7" y="634914"/>
            <a:ext cx="5634191" cy="925058"/>
          </a:xfrm>
        </p:spPr>
        <p:txBody>
          <a:bodyPr>
            <a:normAutofit/>
          </a:bodyPr>
          <a:lstStyle/>
          <a:p>
            <a:r>
              <a:rPr lang="nl-BE" sz="3600" b="1" dirty="0" smtClean="0">
                <a:solidFill>
                  <a:srgbClr val="00B050"/>
                </a:solidFill>
              </a:rPr>
              <a:t>Meer informatie</a:t>
            </a:r>
            <a:endParaRPr lang="nl-BE" sz="3600" b="1" dirty="0">
              <a:solidFill>
                <a:srgbClr val="00B050"/>
              </a:solidFill>
            </a:endParaRPr>
          </a:p>
        </p:txBody>
      </p:sp>
      <p:sp>
        <p:nvSpPr>
          <p:cNvPr id="3" name="Content Placeholder 2"/>
          <p:cNvSpPr>
            <a:spLocks noGrp="1"/>
          </p:cNvSpPr>
          <p:nvPr>
            <p:ph idx="1"/>
          </p:nvPr>
        </p:nvSpPr>
        <p:spPr>
          <a:xfrm>
            <a:off x="612108" y="1700808"/>
            <a:ext cx="7886700" cy="4625520"/>
          </a:xfrm>
        </p:spPr>
        <p:txBody>
          <a:bodyPr>
            <a:normAutofit fontScale="85000" lnSpcReduction="10000"/>
          </a:bodyPr>
          <a:lstStyle/>
          <a:p>
            <a:pPr marL="0" indent="0">
              <a:lnSpc>
                <a:spcPct val="120000"/>
              </a:lnSpc>
              <a:buNone/>
            </a:pPr>
            <a:r>
              <a:rPr lang="nl-BE" sz="3100" b="1" dirty="0" smtClean="0">
                <a:solidFill>
                  <a:srgbClr val="FF0000"/>
                </a:solidFill>
                <a:latin typeface="+mj-lt"/>
              </a:rPr>
              <a:t>Creative Little Scientists </a:t>
            </a:r>
          </a:p>
          <a:p>
            <a:pPr marL="0" indent="0">
              <a:lnSpc>
                <a:spcPct val="120000"/>
              </a:lnSpc>
              <a:buNone/>
            </a:pPr>
            <a:r>
              <a:rPr lang="nl-BE" sz="2600" dirty="0" smtClean="0">
                <a:solidFill>
                  <a:srgbClr val="FF0000"/>
                </a:solidFill>
                <a:latin typeface="+mj-lt"/>
              </a:rPr>
              <a:t>(FP7 EU project 2011 – 2014)</a:t>
            </a:r>
          </a:p>
          <a:p>
            <a:pPr marL="0" indent="0">
              <a:lnSpc>
                <a:spcPct val="110000"/>
              </a:lnSpc>
              <a:buNone/>
            </a:pPr>
            <a:r>
              <a:rPr lang="nl-BE" sz="2600" dirty="0" smtClean="0">
                <a:latin typeface="+mj-lt"/>
              </a:rPr>
              <a:t>Ontwerpprincipes en voorbeeldmateriaal op basis van veldwerk</a:t>
            </a:r>
          </a:p>
          <a:p>
            <a:pPr marL="0" indent="0">
              <a:lnSpc>
                <a:spcPct val="110000"/>
              </a:lnSpc>
              <a:buNone/>
            </a:pPr>
            <a:r>
              <a:rPr lang="nl-BE" sz="2600" dirty="0" smtClean="0">
                <a:latin typeface="+mj-lt"/>
                <a:hlinkClick r:id="rId3"/>
              </a:rPr>
              <a:t>www.creative-little-scientists.eu</a:t>
            </a:r>
            <a:endParaRPr lang="nl-BE" sz="2600" dirty="0" smtClean="0">
              <a:latin typeface="+mj-lt"/>
            </a:endParaRPr>
          </a:p>
          <a:p>
            <a:pPr marL="0" indent="0">
              <a:buNone/>
            </a:pPr>
            <a:endParaRPr lang="nl-BE" sz="2600" dirty="0" smtClean="0">
              <a:latin typeface="+mj-lt"/>
            </a:endParaRPr>
          </a:p>
          <a:p>
            <a:pPr marL="0" indent="0">
              <a:buNone/>
            </a:pPr>
            <a:r>
              <a:rPr lang="nl-BE" sz="3100" b="1" dirty="0" smtClean="0">
                <a:solidFill>
                  <a:srgbClr val="FF0000"/>
                </a:solidFill>
                <a:latin typeface="+mj-lt"/>
              </a:rPr>
              <a:t>Creativity in Early Years Science Education</a:t>
            </a:r>
          </a:p>
          <a:p>
            <a:pPr marL="0" indent="0">
              <a:buNone/>
            </a:pPr>
            <a:r>
              <a:rPr lang="nl-BE" sz="2600" dirty="0" smtClean="0">
                <a:solidFill>
                  <a:srgbClr val="FF0000"/>
                </a:solidFill>
                <a:latin typeface="+mj-lt"/>
              </a:rPr>
              <a:t>(Erasmus+ EU project 2014 </a:t>
            </a:r>
            <a:r>
              <a:rPr lang="nl-BE" sz="2600" dirty="0" smtClean="0">
                <a:solidFill>
                  <a:srgbClr val="FF0000"/>
                </a:solidFill>
              </a:rPr>
              <a:t>– </a:t>
            </a:r>
            <a:r>
              <a:rPr lang="nl-BE" sz="2600" dirty="0" smtClean="0">
                <a:solidFill>
                  <a:srgbClr val="FF0000"/>
                </a:solidFill>
                <a:latin typeface="+mj-lt"/>
              </a:rPr>
              <a:t>2017)</a:t>
            </a:r>
          </a:p>
          <a:p>
            <a:pPr marL="0" indent="0">
              <a:lnSpc>
                <a:spcPct val="110000"/>
              </a:lnSpc>
              <a:buNone/>
            </a:pPr>
            <a:r>
              <a:rPr lang="nl-BE" sz="2600" dirty="0" smtClean="0">
                <a:latin typeface="+mj-lt"/>
              </a:rPr>
              <a:t>Curriculummateriaal en trainingsmateriaal voor nascholing van leerkrachten om een creatieve aanpak bij wetenschapsonderwijs voor jonge kinderen te bevorderen</a:t>
            </a:r>
          </a:p>
          <a:p>
            <a:pPr marL="0" indent="0">
              <a:lnSpc>
                <a:spcPct val="110000"/>
              </a:lnSpc>
              <a:buNone/>
            </a:pPr>
            <a:r>
              <a:rPr lang="nl-BE" sz="2600" dirty="0" smtClean="0">
                <a:latin typeface="+mj-lt"/>
                <a:hlinkClick r:id="rId4"/>
              </a:rPr>
              <a:t>www.ceys‐project.eu</a:t>
            </a:r>
            <a:r>
              <a:rPr lang="nl-BE" sz="2600" dirty="0" smtClean="0">
                <a:latin typeface="+mj-lt"/>
              </a:rPr>
              <a:t> </a:t>
            </a:r>
          </a:p>
          <a:p>
            <a:pPr marL="0" indent="0">
              <a:buNone/>
            </a:pPr>
            <a:endParaRPr lang="nl-BE" sz="2600" dirty="0" smtClean="0"/>
          </a:p>
          <a:p>
            <a:pPr marL="0" indent="0">
              <a:buNone/>
            </a:pPr>
            <a:endParaRPr lang="nl-BE" dirty="0" smtClean="0"/>
          </a:p>
          <a:p>
            <a:pPr marL="0" indent="0">
              <a:buNone/>
            </a:pPr>
            <a:endParaRPr lang="nl-BE" dirty="0"/>
          </a:p>
        </p:txBody>
      </p:sp>
    </p:spTree>
    <p:extLst>
      <p:ext uri="{BB962C8B-B14F-4D97-AF65-F5344CB8AC3E}">
        <p14:creationId xmlns:p14="http://schemas.microsoft.com/office/powerpoint/2010/main" val="2231231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476672"/>
            <a:ext cx="5472608" cy="885336"/>
          </a:xfrm>
        </p:spPr>
        <p:txBody>
          <a:bodyPr/>
          <a:lstStyle/>
          <a:p>
            <a:pPr algn="ctr"/>
            <a:r>
              <a:rPr lang="nl-BE" b="1" dirty="0" smtClean="0">
                <a:solidFill>
                  <a:srgbClr val="00B050"/>
                </a:solidFill>
              </a:rPr>
              <a:t>Bedankt!</a:t>
            </a:r>
            <a:endParaRPr lang="en-US" dirty="0"/>
          </a:p>
        </p:txBody>
      </p:sp>
      <p:pic>
        <p:nvPicPr>
          <p:cNvPr id="4" name="Picture 4" descr="http://static1.squarespace.com/static/519fe4bae4b02061e74e5de7/t/521545bfe4b04942a678c476/1377125825451/participation%20-%20sma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1484784"/>
            <a:ext cx="5204652" cy="4832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17470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5880" y="4932659"/>
            <a:ext cx="7776864" cy="1061829"/>
          </a:xfrm>
          <a:prstGeom prst="rect">
            <a:avLst/>
          </a:prstGeom>
          <a:noFill/>
        </p:spPr>
        <p:txBody>
          <a:bodyPr wrap="square" rtlCol="0">
            <a:spAutoFit/>
          </a:bodyPr>
          <a:lstStyle/>
          <a:p>
            <a:pPr>
              <a:spcAft>
                <a:spcPts val="600"/>
              </a:spcAft>
              <a:tabLst>
                <a:tab pos="990600" algn="l"/>
              </a:tabLst>
            </a:pPr>
            <a:r>
              <a:rPr lang="nl-NL" sz="1600" smtClean="0">
                <a:solidFill>
                  <a:prstClr val="black"/>
                </a:solidFill>
                <a:latin typeface="Cambria"/>
              </a:rPr>
              <a:t>	</a:t>
            </a:r>
            <a:r>
              <a:rPr lang="nl-NL" sz="1400" smtClean="0">
                <a:solidFill>
                  <a:prstClr val="black"/>
                </a:solidFill>
                <a:latin typeface="Cambria"/>
              </a:rPr>
              <a:t>© </a:t>
            </a:r>
            <a:r>
              <a:rPr lang="nl-NL" sz="1400" i="1" smtClean="0">
                <a:solidFill>
                  <a:prstClr val="black"/>
                </a:solidFill>
                <a:latin typeface="Cambria"/>
              </a:rPr>
              <a:t>2017 CREATIVITY IN EARLY YEARS SCIENCE EDUCATION Consortium</a:t>
            </a:r>
          </a:p>
          <a:p>
            <a:pPr>
              <a:spcAft>
                <a:spcPts val="600"/>
              </a:spcAft>
              <a:tabLst>
                <a:tab pos="990600" algn="l"/>
              </a:tabLst>
            </a:pPr>
            <a:r>
              <a:rPr lang="nl-NL" sz="1400" smtClean="0">
                <a:solidFill>
                  <a:prstClr val="black"/>
                </a:solidFill>
                <a:latin typeface="Cambria"/>
              </a:rPr>
              <a:t>This work is licensed under the Creative Commons Attribution-NonCommercial-NoDerivatives 4.0 International License. To view a copy of this license, visit </a:t>
            </a:r>
            <a:r>
              <a:rPr lang="nl-NL" sz="1400" u="sng" smtClean="0">
                <a:solidFill>
                  <a:prstClr val="black"/>
                </a:solidFill>
                <a:latin typeface="Cambria"/>
                <a:hlinkClick r:id="rId2"/>
              </a:rPr>
              <a:t>http://creativecommons.org/licenses/by-nc-nd/4.0/</a:t>
            </a:r>
            <a:r>
              <a:rPr lang="nl-NL" sz="1400" smtClean="0">
                <a:solidFill>
                  <a:prstClr val="black"/>
                </a:solidFill>
                <a:latin typeface="Cambria"/>
              </a:rPr>
              <a:t>.</a:t>
            </a:r>
            <a:endParaRPr lang="nl-NL" sz="1400">
              <a:solidFill>
                <a:prstClr val="black"/>
              </a:solidFill>
              <a:latin typeface="Cambria"/>
            </a:endParaRPr>
          </a:p>
        </p:txBody>
      </p:sp>
      <p:sp>
        <p:nvSpPr>
          <p:cNvPr id="2" name="Title 1"/>
          <p:cNvSpPr>
            <a:spLocks noGrp="1"/>
          </p:cNvSpPr>
          <p:nvPr>
            <p:ph type="title"/>
          </p:nvPr>
        </p:nvSpPr>
        <p:spPr>
          <a:xfrm>
            <a:off x="722313" y="1628801"/>
            <a:ext cx="7772400" cy="3456383"/>
          </a:xfrm>
        </p:spPr>
        <p:txBody>
          <a:bodyPr>
            <a:normAutofit fontScale="90000"/>
          </a:bodyPr>
          <a:lstStyle/>
          <a:p>
            <a:r>
              <a:rPr lang="nl-NL" sz="3600" i="1" smtClean="0">
                <a:solidFill>
                  <a:srgbClr val="00B050"/>
                </a:solidFill>
              </a:rPr>
              <a:t>Met dank aan</a:t>
            </a:r>
            <a:r>
              <a:rPr lang="nl-NL" sz="2800" i="1" smtClean="0">
                <a:solidFill>
                  <a:srgbClr val="00B050"/>
                </a:solidFill>
              </a:rPr>
              <a:t/>
            </a:r>
            <a:br>
              <a:rPr lang="nl-NL" sz="2800" i="1" smtClean="0">
                <a:solidFill>
                  <a:srgbClr val="00B050"/>
                </a:solidFill>
              </a:rPr>
            </a:br>
            <a:r>
              <a:rPr lang="nl-NL" sz="1200" smtClean="0"/>
              <a:t/>
            </a:r>
            <a:br>
              <a:rPr lang="nl-NL" sz="1200" smtClean="0"/>
            </a:br>
            <a:r>
              <a:rPr lang="nl-NL" sz="3100" smtClean="0">
                <a:solidFill>
                  <a:srgbClr val="FF0000"/>
                </a:solidFill>
              </a:rPr>
              <a:t>Creativity in Early Years Science EDUCATION (2014-2017) </a:t>
            </a:r>
            <a:br>
              <a:rPr lang="nl-NL" sz="3100" smtClean="0">
                <a:solidFill>
                  <a:srgbClr val="FF0000"/>
                </a:solidFill>
              </a:rPr>
            </a:br>
            <a:r>
              <a:rPr lang="nl-NL" sz="3100" smtClean="0">
                <a:hlinkClick r:id="rId3"/>
              </a:rPr>
              <a:t>www.ceys-project.eu</a:t>
            </a:r>
            <a:r>
              <a:rPr lang="nl-NL" sz="3200" smtClean="0"/>
              <a:t/>
            </a:r>
            <a:br>
              <a:rPr lang="nl-NL" sz="3200" smtClean="0"/>
            </a:br>
            <a:r>
              <a:rPr lang="nl-NL" sz="3200" smtClean="0"/>
              <a:t/>
            </a:r>
            <a:br>
              <a:rPr lang="nl-NL" sz="3200" smtClean="0"/>
            </a:br>
            <a:r>
              <a:rPr lang="nl-NL" sz="3200" smtClean="0"/>
              <a:t/>
            </a:r>
            <a:br>
              <a:rPr lang="nl-NL" sz="3200" smtClean="0"/>
            </a:br>
            <a:r>
              <a:rPr lang="nl-NL" sz="3200" smtClean="0"/>
              <a:t/>
            </a:r>
            <a:br>
              <a:rPr lang="nl-NL" sz="3200" smtClean="0"/>
            </a:br>
            <a:r>
              <a:rPr lang="nl-NL" sz="3200" smtClean="0"/>
              <a:t/>
            </a:r>
            <a:br>
              <a:rPr lang="nl-NL" sz="3200" smtClean="0"/>
            </a:br>
            <a:r>
              <a:rPr lang="nl-NL" sz="1800" smtClean="0"/>
              <a:t> </a:t>
            </a:r>
            <a:br>
              <a:rPr lang="nl-NL" sz="1800" smtClean="0"/>
            </a:br>
            <a:endParaRPr lang="nl-NL" sz="1800" i="1">
              <a:solidFill>
                <a:srgbClr val="00B050"/>
              </a:solidFill>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1031" y="3861048"/>
            <a:ext cx="7185671"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871030" y="4932659"/>
            <a:ext cx="915929" cy="356870"/>
          </a:xfrm>
          <a:prstGeom prst="rect">
            <a:avLst/>
          </a:prstGeom>
        </p:spPr>
      </p:pic>
    </p:spTree>
    <p:extLst>
      <p:ext uri="{BB962C8B-B14F-4D97-AF65-F5344CB8AC3E}">
        <p14:creationId xmlns:p14="http://schemas.microsoft.com/office/powerpoint/2010/main" val="166015572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b="1" smtClean="0">
                <a:solidFill>
                  <a:srgbClr val="00B050"/>
                </a:solidFill>
              </a:rPr>
              <a:t>Doelen van de module</a:t>
            </a:r>
            <a:endParaRPr lang="nl-BE" b="1">
              <a:solidFill>
                <a:srgbClr val="00B050"/>
              </a:solidFill>
            </a:endParaRPr>
          </a:p>
        </p:txBody>
      </p:sp>
      <p:sp>
        <p:nvSpPr>
          <p:cNvPr id="3" name="Tijdelijke aanduiding voor inhoud 2"/>
          <p:cNvSpPr>
            <a:spLocks noGrp="1"/>
          </p:cNvSpPr>
          <p:nvPr>
            <p:ph idx="1"/>
          </p:nvPr>
        </p:nvSpPr>
        <p:spPr>
          <a:xfrm>
            <a:off x="628650" y="1934953"/>
            <a:ext cx="8191822" cy="3798303"/>
          </a:xfrm>
        </p:spPr>
        <p:txBody>
          <a:bodyPr>
            <a:normAutofit fontScale="70000" lnSpcReduction="20000"/>
          </a:bodyPr>
          <a:lstStyle/>
          <a:p>
            <a:pPr lvl="0">
              <a:lnSpc>
                <a:spcPct val="120000"/>
              </a:lnSpc>
            </a:pPr>
            <a:r>
              <a:rPr lang="nl-BE" sz="2900" dirty="0" smtClean="0">
                <a:latin typeface="+mj-lt"/>
              </a:rPr>
              <a:t>Deelnemers laten kennis maken met de </a:t>
            </a:r>
            <a:r>
              <a:rPr lang="nl-BE" sz="2900" b="1" dirty="0" smtClean="0">
                <a:solidFill>
                  <a:srgbClr val="00B050"/>
                </a:solidFill>
                <a:latin typeface="+mj-lt"/>
              </a:rPr>
              <a:t>kenmerken een onderzoekende aanpak </a:t>
            </a:r>
            <a:r>
              <a:rPr lang="nl-BE" sz="2900" dirty="0" smtClean="0">
                <a:latin typeface="+mj-lt"/>
              </a:rPr>
              <a:t>bij wetenschapsonderwijs</a:t>
            </a:r>
          </a:p>
          <a:p>
            <a:pPr lvl="0">
              <a:lnSpc>
                <a:spcPct val="120000"/>
              </a:lnSpc>
            </a:pPr>
            <a:r>
              <a:rPr lang="nl-BE" sz="2900" dirty="0" smtClean="0">
                <a:latin typeface="+mj-lt"/>
              </a:rPr>
              <a:t>Ontdekken van  </a:t>
            </a:r>
            <a:r>
              <a:rPr lang="nl-BE" sz="2900" b="1" dirty="0" smtClean="0">
                <a:solidFill>
                  <a:srgbClr val="00B050"/>
                </a:solidFill>
                <a:latin typeface="+mj-lt"/>
              </a:rPr>
              <a:t>kansen voor creativiteit </a:t>
            </a:r>
            <a:r>
              <a:rPr lang="nl-BE" sz="2900" dirty="0" smtClean="0">
                <a:latin typeface="+mj-lt"/>
              </a:rPr>
              <a:t>binnen wetenschapsonderwijs</a:t>
            </a:r>
          </a:p>
          <a:p>
            <a:pPr lvl="0">
              <a:lnSpc>
                <a:spcPct val="120000"/>
              </a:lnSpc>
            </a:pPr>
            <a:r>
              <a:rPr lang="nl-BE" sz="2900" b="1" dirty="0" smtClean="0">
                <a:solidFill>
                  <a:srgbClr val="00B050"/>
                </a:solidFill>
                <a:latin typeface="+mj-lt"/>
              </a:rPr>
              <a:t>Verbanden</a:t>
            </a:r>
            <a:r>
              <a:rPr lang="nl-BE" sz="2900" dirty="0" smtClean="0">
                <a:solidFill>
                  <a:srgbClr val="00B050"/>
                </a:solidFill>
                <a:latin typeface="+mj-lt"/>
              </a:rPr>
              <a:t> </a:t>
            </a:r>
            <a:r>
              <a:rPr lang="nl-BE" sz="2900" dirty="0" smtClean="0">
                <a:latin typeface="+mj-lt"/>
              </a:rPr>
              <a:t>onderzoeken </a:t>
            </a:r>
            <a:r>
              <a:rPr lang="nl-BE" sz="2900" b="1" dirty="0" smtClean="0">
                <a:solidFill>
                  <a:srgbClr val="00B050"/>
                </a:solidFill>
                <a:latin typeface="+mj-lt"/>
              </a:rPr>
              <a:t>tussen de onderzoekende aanpak en creatieve benaderingen </a:t>
            </a:r>
            <a:r>
              <a:rPr lang="nl-BE" sz="2900" dirty="0" smtClean="0">
                <a:latin typeface="+mj-lt"/>
              </a:rPr>
              <a:t>bij onderwijs</a:t>
            </a:r>
          </a:p>
          <a:p>
            <a:pPr lvl="0">
              <a:lnSpc>
                <a:spcPct val="120000"/>
              </a:lnSpc>
            </a:pPr>
            <a:r>
              <a:rPr lang="nl-BE" sz="2900" dirty="0" smtClean="0">
                <a:latin typeface="+mj-lt"/>
              </a:rPr>
              <a:t>Manieren bespreken om de </a:t>
            </a:r>
            <a:r>
              <a:rPr lang="nl-BE" sz="2900" b="1" dirty="0" smtClean="0">
                <a:solidFill>
                  <a:srgbClr val="00B050"/>
                </a:solidFill>
                <a:latin typeface="+mj-lt"/>
              </a:rPr>
              <a:t>besluitvorming en creativiteit van de kinderen </a:t>
            </a:r>
            <a:r>
              <a:rPr lang="nl-BE" sz="2900" dirty="0" smtClean="0">
                <a:latin typeface="+mj-lt"/>
              </a:rPr>
              <a:t>bij wetenschap te </a:t>
            </a:r>
            <a:r>
              <a:rPr lang="nl-BE" sz="2900" b="1" dirty="0" smtClean="0">
                <a:solidFill>
                  <a:srgbClr val="00B050"/>
                </a:solidFill>
                <a:latin typeface="+mj-lt"/>
              </a:rPr>
              <a:t>bevorderen</a:t>
            </a:r>
            <a:r>
              <a:rPr lang="nl-BE" sz="2900" dirty="0" smtClean="0">
                <a:latin typeface="+mj-lt"/>
              </a:rPr>
              <a:t>, op basis van hun eigen ideeën en vragen</a:t>
            </a:r>
          </a:p>
          <a:p>
            <a:pPr lvl="0">
              <a:lnSpc>
                <a:spcPct val="120000"/>
              </a:lnSpc>
            </a:pPr>
            <a:r>
              <a:rPr lang="nl-BE" sz="2900" b="1" dirty="0" smtClean="0">
                <a:solidFill>
                  <a:srgbClr val="00B050"/>
                </a:solidFill>
                <a:latin typeface="+mj-lt"/>
              </a:rPr>
              <a:t>Reflecteren</a:t>
            </a:r>
            <a:r>
              <a:rPr lang="nl-BE" sz="2900" dirty="0" smtClean="0">
                <a:solidFill>
                  <a:srgbClr val="00B050"/>
                </a:solidFill>
                <a:latin typeface="+mj-lt"/>
              </a:rPr>
              <a:t> </a:t>
            </a:r>
            <a:r>
              <a:rPr lang="nl-BE" sz="2900" dirty="0" smtClean="0">
                <a:latin typeface="+mj-lt"/>
              </a:rPr>
              <a:t>op kansen om </a:t>
            </a:r>
            <a:r>
              <a:rPr lang="nl-BE" sz="2900" b="1" dirty="0" smtClean="0">
                <a:solidFill>
                  <a:srgbClr val="00B050"/>
                </a:solidFill>
                <a:latin typeface="+mj-lt"/>
              </a:rPr>
              <a:t>een onderzoekende en creatieve aanpak van wetenschap te bevorderen</a:t>
            </a:r>
            <a:r>
              <a:rPr lang="nl-BE" sz="2900" dirty="0" smtClean="0">
                <a:latin typeface="+mj-lt"/>
              </a:rPr>
              <a:t>, zowel in beleid als in de praktijk, op de eigen school.</a:t>
            </a:r>
          </a:p>
        </p:txBody>
      </p:sp>
    </p:spTree>
    <p:extLst>
      <p:ext uri="{BB962C8B-B14F-4D97-AF65-F5344CB8AC3E}">
        <p14:creationId xmlns:p14="http://schemas.microsoft.com/office/powerpoint/2010/main" val="232443656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sz="3200" b="1" dirty="0">
                <a:solidFill>
                  <a:srgbClr val="00B050"/>
                </a:solidFill>
              </a:rPr>
              <a:t>Verband met de inhoudelijke ontwerpprincipes en </a:t>
            </a:r>
            <a:r>
              <a:rPr lang="nl-BE" sz="3200" b="1" dirty="0" smtClean="0">
                <a:solidFill>
                  <a:srgbClr val="00B050"/>
                </a:solidFill>
              </a:rPr>
              <a:t>-resultaten </a:t>
            </a:r>
            <a:endParaRPr lang="nl-BE" sz="3200" b="1" dirty="0">
              <a:solidFill>
                <a:srgbClr val="00B050"/>
              </a:solidFill>
            </a:endParaRPr>
          </a:p>
        </p:txBody>
      </p:sp>
      <p:sp>
        <p:nvSpPr>
          <p:cNvPr id="3" name="Tijdelijke aanduiding voor inhoud 2"/>
          <p:cNvSpPr>
            <a:spLocks noGrp="1"/>
          </p:cNvSpPr>
          <p:nvPr>
            <p:ph idx="1"/>
          </p:nvPr>
        </p:nvSpPr>
        <p:spPr/>
        <p:txBody>
          <a:bodyPr>
            <a:normAutofit fontScale="85000" lnSpcReduction="20000"/>
          </a:bodyPr>
          <a:lstStyle/>
          <a:p>
            <a:pPr marL="0" indent="0">
              <a:buNone/>
            </a:pPr>
            <a:r>
              <a:rPr lang="nl-NL" sz="2600" dirty="0">
                <a:latin typeface="+mj-lt"/>
              </a:rPr>
              <a:t>6 De lerarenopleiding moet vakdidactische kennis aanbieden om zo </a:t>
            </a:r>
            <a:r>
              <a:rPr lang="nl-NL" sz="2600" dirty="0">
                <a:solidFill>
                  <a:srgbClr val="FF0000"/>
                </a:solidFill>
                <a:latin typeface="+mj-lt"/>
              </a:rPr>
              <a:t>onderzoek (inquiry) en probleemoplossing te stimuleren in wetenschaps- en wiskundeonderwijs</a:t>
            </a:r>
            <a:r>
              <a:rPr lang="en-US" sz="2600" dirty="0">
                <a:latin typeface="+mj-lt"/>
              </a:rPr>
              <a:t>. </a:t>
            </a:r>
            <a:endParaRPr lang="en-GB" sz="2600" dirty="0">
              <a:latin typeface="+mj-lt"/>
            </a:endParaRPr>
          </a:p>
          <a:p>
            <a:pPr marL="457200" lvl="1" indent="0">
              <a:buNone/>
            </a:pPr>
            <a:r>
              <a:rPr lang="nl-NL" sz="2100" dirty="0" smtClean="0">
                <a:latin typeface="+mj-lt"/>
              </a:rPr>
              <a:t>6.2 </a:t>
            </a:r>
            <a:r>
              <a:rPr lang="nl-NL" sz="2100" dirty="0">
                <a:latin typeface="+mj-lt"/>
              </a:rPr>
              <a:t>Leerkrachten </a:t>
            </a:r>
            <a:r>
              <a:rPr lang="nl-NL" sz="2100" dirty="0" smtClean="0">
                <a:latin typeface="+mj-lt"/>
              </a:rPr>
              <a:t>trekken de </a:t>
            </a:r>
            <a:r>
              <a:rPr lang="nl-NL" sz="2100" dirty="0">
                <a:latin typeface="+mj-lt"/>
              </a:rPr>
              <a:t>dagelijkse leeractiviteiten </a:t>
            </a:r>
            <a:r>
              <a:rPr lang="nl-NL" sz="2100" dirty="0" smtClean="0">
                <a:latin typeface="+mj-lt"/>
              </a:rPr>
              <a:t>open naar </a:t>
            </a:r>
            <a:r>
              <a:rPr lang="nl-NL" sz="2100" dirty="0">
                <a:latin typeface="+mj-lt"/>
              </a:rPr>
              <a:t>meer mogelijkheden voor onderzoek (inquiry), probleemoplossing en </a:t>
            </a:r>
            <a:r>
              <a:rPr lang="nl-NL" sz="2100" dirty="0" smtClean="0">
                <a:latin typeface="+mj-lt"/>
              </a:rPr>
              <a:t>creativiteit</a:t>
            </a:r>
            <a:r>
              <a:rPr lang="nl-BE" sz="2100" dirty="0" smtClean="0">
                <a:latin typeface="+mj-lt"/>
              </a:rPr>
              <a:t> </a:t>
            </a:r>
            <a:endParaRPr lang="en-GB" sz="2100" dirty="0" smtClean="0">
              <a:latin typeface="+mj-lt"/>
            </a:endParaRPr>
          </a:p>
          <a:p>
            <a:pPr marL="457200" lvl="1" indent="0">
              <a:buNone/>
            </a:pPr>
            <a:r>
              <a:rPr lang="en-GB" sz="2100" dirty="0" smtClean="0">
                <a:latin typeface="+mj-lt"/>
              </a:rPr>
              <a:t>6.3 </a:t>
            </a:r>
            <a:r>
              <a:rPr lang="nl-NL" sz="2100" dirty="0">
                <a:latin typeface="+mj-lt"/>
              </a:rPr>
              <a:t>Leerkrachten </a:t>
            </a:r>
            <a:r>
              <a:rPr lang="nl-NL" sz="2100" dirty="0" smtClean="0">
                <a:latin typeface="+mj-lt"/>
              </a:rPr>
              <a:t>erkennen de </a:t>
            </a:r>
            <a:r>
              <a:rPr lang="nl-NL" sz="2100" dirty="0">
                <a:latin typeface="+mj-lt"/>
              </a:rPr>
              <a:t>sleutelrol van vragen en bestaande ideeën (zowel impliciet als expliciet) van kinderen over wetenschap en </a:t>
            </a:r>
            <a:r>
              <a:rPr lang="nl-NL" sz="2100" dirty="0" smtClean="0">
                <a:latin typeface="+mj-lt"/>
              </a:rPr>
              <a:t>wiskunde</a:t>
            </a:r>
            <a:endParaRPr lang="nl-BE" sz="2100" dirty="0">
              <a:latin typeface="+mj-lt"/>
            </a:endParaRPr>
          </a:p>
          <a:p>
            <a:pPr marL="457200" lvl="1" indent="0">
              <a:buNone/>
            </a:pPr>
            <a:r>
              <a:rPr lang="en-GB" sz="2100" dirty="0">
                <a:latin typeface="+mj-lt"/>
              </a:rPr>
              <a:t>6.4 </a:t>
            </a:r>
            <a:r>
              <a:rPr lang="nl-NL" sz="2100" dirty="0">
                <a:latin typeface="+mj-lt"/>
              </a:rPr>
              <a:t>Leerkrachten gebruiken </a:t>
            </a:r>
            <a:r>
              <a:rPr lang="nl-NL" sz="2100" dirty="0" smtClean="0">
                <a:latin typeface="+mj-lt"/>
              </a:rPr>
              <a:t>verschillende </a:t>
            </a:r>
            <a:r>
              <a:rPr lang="nl-NL" sz="2100" dirty="0">
                <a:latin typeface="+mj-lt"/>
              </a:rPr>
              <a:t>strategieën </a:t>
            </a:r>
            <a:r>
              <a:rPr lang="nl-NL" sz="2100" dirty="0" smtClean="0">
                <a:latin typeface="+mj-lt"/>
              </a:rPr>
              <a:t>voor </a:t>
            </a:r>
            <a:r>
              <a:rPr lang="nl-NL" sz="2100" dirty="0">
                <a:latin typeface="+mj-lt"/>
              </a:rPr>
              <a:t>het uitlokken van en voortbouwen op de vragen en ideeën van kinderen tijdens het onderzoeksproces (voor, tijdens en na de verkenning en het onderzoek).</a:t>
            </a:r>
            <a:r>
              <a:rPr lang="nl-BE" sz="2100" dirty="0">
                <a:latin typeface="+mj-lt"/>
              </a:rPr>
              <a:t> </a:t>
            </a:r>
            <a:endParaRPr lang="nl-BE" sz="2100" dirty="0" smtClean="0">
              <a:latin typeface="+mj-lt"/>
            </a:endParaRPr>
          </a:p>
          <a:p>
            <a:pPr marL="457200" lvl="1" indent="0">
              <a:buNone/>
            </a:pPr>
            <a:r>
              <a:rPr lang="nl-NL" sz="2100" dirty="0" smtClean="0">
                <a:latin typeface="+mj-lt"/>
              </a:rPr>
              <a:t>6.5 Leerkrachten moedigen kansen </a:t>
            </a:r>
            <a:r>
              <a:rPr lang="nl-NL" sz="2100" dirty="0">
                <a:latin typeface="+mj-lt"/>
              </a:rPr>
              <a:t>voor eigenaarschap (agency) en creativiteit van kinderen bij onderzoek (inquiry) en probleemoplossing </a:t>
            </a:r>
            <a:r>
              <a:rPr lang="nl-NL" sz="2100" dirty="0" smtClean="0">
                <a:latin typeface="+mj-lt"/>
              </a:rPr>
              <a:t>aan. Ze schenken aandacht aan het feit dat kinderen zelf beslissingen kunnen nemen </a:t>
            </a:r>
            <a:r>
              <a:rPr lang="nl-NL" sz="2100" dirty="0">
                <a:latin typeface="+mj-lt"/>
              </a:rPr>
              <a:t>tijdens het onderzoeksproces, zelf </a:t>
            </a:r>
            <a:r>
              <a:rPr lang="nl-NL" sz="2100" dirty="0" smtClean="0">
                <a:latin typeface="+mj-lt"/>
              </a:rPr>
              <a:t>verbanden kunnen </a:t>
            </a:r>
            <a:r>
              <a:rPr lang="nl-NL" sz="2100" dirty="0">
                <a:latin typeface="+mj-lt"/>
              </a:rPr>
              <a:t>leggen tussen vragen, </a:t>
            </a:r>
            <a:r>
              <a:rPr lang="nl-NL" sz="2100" dirty="0" smtClean="0">
                <a:latin typeface="+mj-lt"/>
              </a:rPr>
              <a:t>onderzoeken en besluitvorming, </a:t>
            </a:r>
            <a:r>
              <a:rPr lang="nl-NL" sz="2100" dirty="0">
                <a:latin typeface="+mj-lt"/>
              </a:rPr>
              <a:t>en </a:t>
            </a:r>
            <a:r>
              <a:rPr lang="nl-NL" sz="2100" dirty="0" smtClean="0">
                <a:latin typeface="+mj-lt"/>
              </a:rPr>
              <a:t>kunnen reflecteren </a:t>
            </a:r>
            <a:r>
              <a:rPr lang="nl-NL" sz="2100" dirty="0">
                <a:latin typeface="+mj-lt"/>
              </a:rPr>
              <a:t>op </a:t>
            </a:r>
            <a:r>
              <a:rPr lang="nl-NL" sz="2100" dirty="0" smtClean="0">
                <a:latin typeface="+mj-lt"/>
              </a:rPr>
              <a:t>hun resultaten</a:t>
            </a:r>
            <a:r>
              <a:rPr lang="nl-NL" sz="2100" dirty="0">
                <a:latin typeface="+mj-lt"/>
              </a:rPr>
              <a:t>.</a:t>
            </a:r>
            <a:r>
              <a:rPr lang="nl-BE" sz="2100" dirty="0">
                <a:latin typeface="+mj-lt"/>
              </a:rPr>
              <a:t> </a:t>
            </a:r>
          </a:p>
          <a:p>
            <a:pPr marL="0" indent="0">
              <a:buClr>
                <a:srgbClr val="00B050"/>
              </a:buClr>
              <a:buNone/>
            </a:pPr>
            <a:endParaRPr lang="nl-BE" sz="2100" dirty="0">
              <a:latin typeface="+mj-lt"/>
            </a:endParaRPr>
          </a:p>
        </p:txBody>
      </p:sp>
    </p:spTree>
    <p:extLst>
      <p:ext uri="{BB962C8B-B14F-4D97-AF65-F5344CB8AC3E}">
        <p14:creationId xmlns:p14="http://schemas.microsoft.com/office/powerpoint/2010/main" val="56481445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816" y="404664"/>
            <a:ext cx="5741158" cy="1325563"/>
          </a:xfrm>
        </p:spPr>
        <p:txBody>
          <a:bodyPr>
            <a:normAutofit fontScale="90000"/>
          </a:bodyPr>
          <a:lstStyle/>
          <a:p>
            <a:r>
              <a:rPr lang="nl-BE" b="1" smtClean="0">
                <a:solidFill>
                  <a:srgbClr val="00B050"/>
                </a:solidFill>
              </a:rPr>
              <a:t>Motivering voor deze module</a:t>
            </a:r>
            <a:endParaRPr lang="nl-BE" b="1">
              <a:solidFill>
                <a:srgbClr val="00B050"/>
              </a:solidFill>
            </a:endParaRPr>
          </a:p>
        </p:txBody>
      </p:sp>
      <p:sp>
        <p:nvSpPr>
          <p:cNvPr id="3" name="Content Placeholder 2"/>
          <p:cNvSpPr>
            <a:spLocks noGrp="1"/>
          </p:cNvSpPr>
          <p:nvPr>
            <p:ph idx="1"/>
          </p:nvPr>
        </p:nvSpPr>
        <p:spPr>
          <a:xfrm>
            <a:off x="457200" y="1844825"/>
            <a:ext cx="8219256" cy="4248471"/>
          </a:xfrm>
        </p:spPr>
        <p:txBody>
          <a:bodyPr>
            <a:normAutofit fontScale="92500" lnSpcReduction="20000"/>
          </a:bodyPr>
          <a:lstStyle/>
          <a:p>
            <a:r>
              <a:rPr lang="nl-BE" sz="2600" dirty="0" smtClean="0">
                <a:solidFill>
                  <a:srgbClr val="000000"/>
                </a:solidFill>
                <a:latin typeface="+mj-lt"/>
              </a:rPr>
              <a:t>Groeiend belang van </a:t>
            </a:r>
            <a:r>
              <a:rPr lang="nl-BE" sz="2600" i="1" dirty="0" smtClean="0">
                <a:solidFill>
                  <a:srgbClr val="000000"/>
                </a:solidFill>
                <a:latin typeface="+mj-lt"/>
              </a:rPr>
              <a:t>wetenschappelijke geletterdheid</a:t>
            </a:r>
          </a:p>
          <a:p>
            <a:r>
              <a:rPr lang="nl-BE" sz="2600" dirty="0" smtClean="0">
                <a:solidFill>
                  <a:srgbClr val="000000"/>
                </a:solidFill>
                <a:latin typeface="+mj-lt"/>
              </a:rPr>
              <a:t>Opnemen van wetenschappelijke onderzoeksvaardigheden in het curriculum</a:t>
            </a:r>
          </a:p>
          <a:p>
            <a:r>
              <a:rPr lang="nl-BE" sz="2600" dirty="0" smtClean="0">
                <a:solidFill>
                  <a:srgbClr val="000000"/>
                </a:solidFill>
                <a:latin typeface="+mj-lt"/>
              </a:rPr>
              <a:t>Centrale rol van onderzoeksprocessen bij het leren van jonge kinderen</a:t>
            </a:r>
          </a:p>
          <a:p>
            <a:r>
              <a:rPr lang="nl-BE" sz="2600" dirty="0" smtClean="0">
                <a:solidFill>
                  <a:srgbClr val="000000"/>
                </a:solidFill>
                <a:latin typeface="+mj-lt"/>
              </a:rPr>
              <a:t>Rol van praktisch onderzoek om een positieve houding ten aanzien van wetenschap te bevorderen en wetenschappelijke attitudes - zoals nieuwsgierigheid, respect voor bewijsmateriaal te stimuleren</a:t>
            </a:r>
          </a:p>
          <a:p>
            <a:r>
              <a:rPr lang="nl-BE" sz="2600" dirty="0" smtClean="0">
                <a:solidFill>
                  <a:srgbClr val="000000"/>
                </a:solidFill>
                <a:latin typeface="+mj-lt"/>
              </a:rPr>
              <a:t>Toenemende aandacht voor de rol van creativiteit in de ontwikkeling van wetenschappelijke ideeën en strategieën - zowel in wetenschap als in wetenschapsonderwijs.</a:t>
            </a:r>
          </a:p>
          <a:p>
            <a:endParaRPr lang="nl-BE" sz="2600" dirty="0" smtClean="0">
              <a:solidFill>
                <a:srgbClr val="000000"/>
              </a:solidFill>
              <a:latin typeface="+mj-lt"/>
            </a:endParaRPr>
          </a:p>
        </p:txBody>
      </p:sp>
    </p:spTree>
    <p:extLst>
      <p:ext uri="{BB962C8B-B14F-4D97-AF65-F5344CB8AC3E}">
        <p14:creationId xmlns:p14="http://schemas.microsoft.com/office/powerpoint/2010/main" val="2337172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87824" y="274638"/>
            <a:ext cx="5904656" cy="1282154"/>
          </a:xfrm>
        </p:spPr>
        <p:txBody>
          <a:bodyPr>
            <a:normAutofit fontScale="90000"/>
          </a:bodyPr>
          <a:lstStyle/>
          <a:p>
            <a:r>
              <a:rPr lang="nl-BE" b="1" smtClean="0">
                <a:solidFill>
                  <a:srgbClr val="00B050"/>
                </a:solidFill>
              </a:rPr>
              <a:t>Belangrijkste uitdagingen voor leerkrachten</a:t>
            </a:r>
            <a:endParaRPr lang="nl-BE" b="1">
              <a:solidFill>
                <a:srgbClr val="00B050"/>
              </a:solidFill>
            </a:endParaRPr>
          </a:p>
        </p:txBody>
      </p:sp>
      <p:sp>
        <p:nvSpPr>
          <p:cNvPr id="5" name="Content Placeholder 4"/>
          <p:cNvSpPr>
            <a:spLocks noGrp="1"/>
          </p:cNvSpPr>
          <p:nvPr>
            <p:ph idx="1"/>
          </p:nvPr>
        </p:nvSpPr>
        <p:spPr/>
        <p:txBody>
          <a:bodyPr>
            <a:normAutofit fontScale="70000" lnSpcReduction="20000"/>
          </a:bodyPr>
          <a:lstStyle/>
          <a:p>
            <a:pPr lvl="0">
              <a:lnSpc>
                <a:spcPct val="120000"/>
              </a:lnSpc>
            </a:pPr>
            <a:r>
              <a:rPr lang="nl-BE" dirty="0" smtClean="0">
                <a:latin typeface="+mj-lt"/>
              </a:rPr>
              <a:t>Wat bedoelen we met een onderzoekende aanpak bij wetenschapsonderwijs?</a:t>
            </a:r>
          </a:p>
          <a:p>
            <a:pPr lvl="0">
              <a:lnSpc>
                <a:spcPct val="120000"/>
              </a:lnSpc>
            </a:pPr>
            <a:r>
              <a:rPr lang="nl-BE" dirty="0" smtClean="0">
                <a:latin typeface="+mj-lt"/>
              </a:rPr>
              <a:t>Wat is het verband met creativiteit? Hoe kan dit vorm krijgen in de klas?</a:t>
            </a:r>
          </a:p>
          <a:p>
            <a:pPr lvl="0">
              <a:lnSpc>
                <a:spcPct val="120000"/>
              </a:lnSpc>
            </a:pPr>
            <a:r>
              <a:rPr lang="nl-BE" dirty="0" smtClean="0">
                <a:latin typeface="+mj-lt"/>
              </a:rPr>
              <a:t>Hoe kan het onderzoek en de creativiteit van kinderen worden herkend en bevorderd in de dagelijkse activiteiten in de klas?</a:t>
            </a:r>
          </a:p>
          <a:p>
            <a:pPr lvl="0">
              <a:lnSpc>
                <a:spcPct val="120000"/>
              </a:lnSpc>
            </a:pPr>
            <a:r>
              <a:rPr lang="nl-BE" dirty="0" smtClean="0">
                <a:latin typeface="+mj-lt"/>
              </a:rPr>
              <a:t>Waarop moet je letten om kinderen kansen te geven om verder te bouwen op hun eigen ideeën en vragen en beslissingen te nemen tijdens het onderzoeksproces?</a:t>
            </a:r>
            <a:endParaRPr lang="nl-BE" dirty="0">
              <a:latin typeface="+mj-lt"/>
            </a:endParaRPr>
          </a:p>
        </p:txBody>
      </p:sp>
    </p:spTree>
    <p:extLst>
      <p:ext uri="{BB962C8B-B14F-4D97-AF65-F5344CB8AC3E}">
        <p14:creationId xmlns:p14="http://schemas.microsoft.com/office/powerpoint/2010/main" val="2851501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nl-BE" b="1" smtClean="0">
                <a:solidFill>
                  <a:srgbClr val="00B050"/>
                </a:solidFill>
              </a:rPr>
              <a:t>Module overzicht</a:t>
            </a:r>
            <a:endParaRPr lang="nl-BE" b="1">
              <a:solidFill>
                <a:srgbClr val="00B050"/>
              </a:solidFill>
            </a:endParaRPr>
          </a:p>
        </p:txBody>
      </p:sp>
      <p:sp>
        <p:nvSpPr>
          <p:cNvPr id="5" name="Content Placeholder 4"/>
          <p:cNvSpPr>
            <a:spLocks noGrp="1"/>
          </p:cNvSpPr>
          <p:nvPr>
            <p:ph idx="1"/>
          </p:nvPr>
        </p:nvSpPr>
        <p:spPr>
          <a:xfrm>
            <a:off x="457200" y="1700809"/>
            <a:ext cx="8219256" cy="4464495"/>
          </a:xfrm>
        </p:spPr>
        <p:txBody>
          <a:bodyPr>
            <a:noAutofit/>
          </a:bodyPr>
          <a:lstStyle/>
          <a:p>
            <a:pPr marL="274638" lvl="0" indent="-274638">
              <a:buFont typeface="+mj-lt"/>
              <a:buAutoNum type="arabicPeriod"/>
            </a:pPr>
            <a:r>
              <a:rPr lang="nl-BE" sz="1800" b="1" dirty="0" smtClean="0">
                <a:latin typeface="+mj-lt"/>
              </a:rPr>
              <a:t>Wat bedoelen we met een onderzoekende aanpak en creativiteit bij wetenschapsonderwijs bij jonge kinderen? </a:t>
            </a:r>
            <a:r>
              <a:rPr lang="nl-BE" sz="1800" dirty="0" smtClean="0">
                <a:latin typeface="+mj-lt"/>
              </a:rPr>
              <a:t>Inleiding tot de definitie van creativiteit in wetenschap, overgenomen binnen het CEYS Project.</a:t>
            </a:r>
          </a:p>
          <a:p>
            <a:pPr marL="274638" lvl="0" indent="-274638">
              <a:buFont typeface="+mj-lt"/>
              <a:buAutoNum type="arabicPeriod"/>
            </a:pPr>
            <a:r>
              <a:rPr lang="nl-BE" sz="1800" b="1" dirty="0" smtClean="0">
                <a:latin typeface="+mj-lt"/>
              </a:rPr>
              <a:t>Wat wordt bedoeld met wetenschappelijk onderzoek? </a:t>
            </a:r>
            <a:r>
              <a:rPr lang="nl-BE" sz="1800" dirty="0" smtClean="0">
                <a:latin typeface="+mj-lt"/>
              </a:rPr>
              <a:t>Praktische activiteiten om de belangrijkste kenmerken te illustreren.</a:t>
            </a:r>
          </a:p>
          <a:p>
            <a:pPr marL="274638" lvl="0" indent="-274638">
              <a:buFont typeface="+mj-lt"/>
              <a:buAutoNum type="arabicPeriod"/>
            </a:pPr>
            <a:r>
              <a:rPr lang="nl-BE" sz="1800" b="1" dirty="0" smtClean="0">
                <a:latin typeface="+mj-lt"/>
              </a:rPr>
              <a:t>Wat is de rol van de leerkracht bij het ondersteunen van onderzoeksprocessen? </a:t>
            </a:r>
            <a:r>
              <a:rPr lang="nl-BE" sz="1800" dirty="0" smtClean="0">
                <a:latin typeface="+mj-lt"/>
              </a:rPr>
              <a:t>Voor- en nadelen van open, begeleide en gestructureerde aanpak van onderzoek. </a:t>
            </a:r>
          </a:p>
          <a:p>
            <a:pPr marL="0" indent="0">
              <a:buNone/>
            </a:pPr>
            <a:r>
              <a:rPr lang="nl-BE" sz="1800" b="1" dirty="0" smtClean="0">
                <a:solidFill>
                  <a:srgbClr val="00B050"/>
                </a:solidFill>
                <a:latin typeface="+mj-lt"/>
              </a:rPr>
              <a:t>PAUZE</a:t>
            </a:r>
          </a:p>
          <a:p>
            <a:pPr marL="274638" lvl="0" indent="-274638">
              <a:buFont typeface="+mj-lt"/>
              <a:buAutoNum type="arabicPeriod"/>
            </a:pPr>
            <a:r>
              <a:rPr lang="nl-BE" sz="1800" b="1" dirty="0" smtClean="0">
                <a:latin typeface="+mj-lt"/>
              </a:rPr>
              <a:t>Waar liggen kansen voor onderzoek en creativiteit binnen de dagdagelijkse klaspraktijk?</a:t>
            </a:r>
          </a:p>
          <a:p>
            <a:pPr marL="274638" lvl="0" indent="-274638">
              <a:buFont typeface="+mj-lt"/>
              <a:buAutoNum type="arabicPeriod"/>
            </a:pPr>
            <a:r>
              <a:rPr lang="nl-BE" sz="1800" dirty="0" smtClean="0">
                <a:latin typeface="+mj-lt"/>
              </a:rPr>
              <a:t>Wat is de </a:t>
            </a:r>
            <a:r>
              <a:rPr lang="nl-BE" sz="1800" b="1" dirty="0" smtClean="0">
                <a:latin typeface="+mj-lt"/>
              </a:rPr>
              <a:t>rol van de leerkracht </a:t>
            </a:r>
            <a:r>
              <a:rPr lang="nl-BE" sz="1800" dirty="0" smtClean="0">
                <a:latin typeface="+mj-lt"/>
              </a:rPr>
              <a:t>om onderzoek en creativiteit te bevorderen bij kinderen?</a:t>
            </a:r>
          </a:p>
          <a:p>
            <a:pPr marL="274638" lvl="0" indent="-274638">
              <a:buFont typeface="+mj-lt"/>
              <a:buAutoNum type="arabicPeriod"/>
            </a:pPr>
            <a:r>
              <a:rPr lang="nl-BE" sz="1800" dirty="0" smtClean="0">
                <a:latin typeface="+mj-lt"/>
              </a:rPr>
              <a:t>Wat zijn de </a:t>
            </a:r>
            <a:r>
              <a:rPr lang="nl-BE" sz="1800" b="1" dirty="0" smtClean="0">
                <a:latin typeface="+mj-lt"/>
              </a:rPr>
              <a:t>gevolgen</a:t>
            </a:r>
            <a:r>
              <a:rPr lang="nl-BE" sz="1800" dirty="0" smtClean="0">
                <a:latin typeface="+mj-lt"/>
              </a:rPr>
              <a:t> voor de planning?</a:t>
            </a:r>
          </a:p>
          <a:p>
            <a:pPr marL="274638" lvl="0" indent="-274638">
              <a:buFont typeface="+mj-lt"/>
              <a:buAutoNum type="arabicPeriod"/>
            </a:pPr>
            <a:r>
              <a:rPr lang="nl-BE" sz="1800" b="1" dirty="0" smtClean="0">
                <a:latin typeface="+mj-lt"/>
              </a:rPr>
              <a:t>Reflecties</a:t>
            </a:r>
            <a:r>
              <a:rPr lang="nl-BE" sz="1800" dirty="0" smtClean="0">
                <a:latin typeface="+mj-lt"/>
              </a:rPr>
              <a:t> over wat je uit de workshop haalt.</a:t>
            </a:r>
          </a:p>
        </p:txBody>
      </p:sp>
    </p:spTree>
    <p:extLst>
      <p:ext uri="{BB962C8B-B14F-4D97-AF65-F5344CB8AC3E}">
        <p14:creationId xmlns:p14="http://schemas.microsoft.com/office/powerpoint/2010/main" val="463811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stretch>
            <a:fillRect/>
          </a:stretch>
        </p:blipFill>
        <p:spPr>
          <a:xfrm>
            <a:off x="2627784" y="1134036"/>
            <a:ext cx="5587912" cy="5031268"/>
          </a:xfrm>
          <a:prstGeom prst="rect">
            <a:avLst/>
          </a:prstGeom>
        </p:spPr>
      </p:pic>
      <p:sp>
        <p:nvSpPr>
          <p:cNvPr id="4" name="Title 3"/>
          <p:cNvSpPr>
            <a:spLocks noGrp="1"/>
          </p:cNvSpPr>
          <p:nvPr>
            <p:ph type="title"/>
          </p:nvPr>
        </p:nvSpPr>
        <p:spPr>
          <a:xfrm>
            <a:off x="3491880" y="274638"/>
            <a:ext cx="5194920" cy="859398"/>
          </a:xfrm>
        </p:spPr>
        <p:txBody>
          <a:bodyPr>
            <a:normAutofit/>
          </a:bodyPr>
          <a:lstStyle/>
          <a:p>
            <a:r>
              <a:rPr lang="nl-BE" sz="1800" b="1" dirty="0" smtClean="0">
                <a:solidFill>
                  <a:srgbClr val="FF0000"/>
                </a:solidFill>
              </a:rPr>
              <a:t>Welke kenmerken associeer je met creativiteit, wetenschap en onderwijs bij jonge kinderen?</a:t>
            </a:r>
            <a:endParaRPr lang="nl-BE" sz="1800" b="1" dirty="0">
              <a:solidFill>
                <a:srgbClr val="FF0000"/>
              </a:solidFill>
            </a:endParaRPr>
          </a:p>
        </p:txBody>
      </p:sp>
      <p:sp>
        <p:nvSpPr>
          <p:cNvPr id="6" name="TextBox 5"/>
          <p:cNvSpPr txBox="1"/>
          <p:nvPr/>
        </p:nvSpPr>
        <p:spPr>
          <a:xfrm>
            <a:off x="1619672" y="2035721"/>
            <a:ext cx="1368152"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nl-BE" smtClean="0"/>
              <a:t>Creativiteit</a:t>
            </a:r>
            <a:endParaRPr lang="nl-BE"/>
          </a:p>
        </p:txBody>
      </p:sp>
      <p:sp>
        <p:nvSpPr>
          <p:cNvPr id="7" name="TextBox 6"/>
          <p:cNvSpPr txBox="1"/>
          <p:nvPr/>
        </p:nvSpPr>
        <p:spPr>
          <a:xfrm>
            <a:off x="7501068" y="1851055"/>
            <a:ext cx="1535428"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nl-BE" smtClean="0"/>
              <a:t>Wetenschap</a:t>
            </a:r>
            <a:endParaRPr lang="nl-BE"/>
          </a:p>
        </p:txBody>
      </p:sp>
      <p:sp>
        <p:nvSpPr>
          <p:cNvPr id="8" name="TextBox 7"/>
          <p:cNvSpPr txBox="1"/>
          <p:nvPr/>
        </p:nvSpPr>
        <p:spPr>
          <a:xfrm>
            <a:off x="6228184" y="5301208"/>
            <a:ext cx="2458616"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nl-BE" smtClean="0"/>
              <a:t>Onderwijs aan jonge kinderen</a:t>
            </a:r>
            <a:endParaRPr lang="nl-BE"/>
          </a:p>
        </p:txBody>
      </p:sp>
      <p:sp>
        <p:nvSpPr>
          <p:cNvPr id="9" name="TextBox 8"/>
          <p:cNvSpPr txBox="1"/>
          <p:nvPr/>
        </p:nvSpPr>
        <p:spPr>
          <a:xfrm>
            <a:off x="251520" y="3465004"/>
            <a:ext cx="2448272" cy="923330"/>
          </a:xfrm>
          <a:prstGeom prst="rect">
            <a:avLst/>
          </a:prstGeom>
          <a:noFill/>
        </p:spPr>
        <p:txBody>
          <a:bodyPr wrap="square" rtlCol="0">
            <a:spAutoFit/>
          </a:bodyPr>
          <a:lstStyle/>
          <a:p>
            <a:pPr algn="ctr"/>
            <a:r>
              <a:rPr lang="nl-BE" b="1" dirty="0" smtClean="0">
                <a:solidFill>
                  <a:srgbClr val="FF0000"/>
                </a:solidFill>
                <a:latin typeface="+mj-lt"/>
              </a:rPr>
              <a:t>Wat zijn volgens jou de gemeenschappelijke kenmerken?</a:t>
            </a:r>
            <a:endParaRPr lang="nl-BE" b="1" dirty="0">
              <a:solidFill>
                <a:srgbClr val="FF0000"/>
              </a:solidFill>
              <a:latin typeface="+mj-lt"/>
            </a:endParaRPr>
          </a:p>
        </p:txBody>
      </p:sp>
      <p:sp>
        <p:nvSpPr>
          <p:cNvPr id="2" name="TextBox 1"/>
          <p:cNvSpPr txBox="1"/>
          <p:nvPr/>
        </p:nvSpPr>
        <p:spPr>
          <a:xfrm>
            <a:off x="5292080" y="3140968"/>
            <a:ext cx="432048" cy="523220"/>
          </a:xfrm>
          <a:prstGeom prst="rect">
            <a:avLst/>
          </a:prstGeom>
          <a:noFill/>
        </p:spPr>
        <p:txBody>
          <a:bodyPr wrap="square" rtlCol="0">
            <a:spAutoFit/>
          </a:bodyPr>
          <a:lstStyle/>
          <a:p>
            <a:r>
              <a:rPr lang="nl-BE" sz="2800" smtClean="0"/>
              <a:t>?</a:t>
            </a:r>
            <a:endParaRPr lang="nl-BE" sz="2800"/>
          </a:p>
        </p:txBody>
      </p:sp>
      <p:sp>
        <p:nvSpPr>
          <p:cNvPr id="3" name="5-Point Star 2"/>
          <p:cNvSpPr/>
          <p:nvPr/>
        </p:nvSpPr>
        <p:spPr>
          <a:xfrm>
            <a:off x="7092280" y="2276872"/>
            <a:ext cx="432048" cy="432048"/>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0" name="5-Point Star 9"/>
          <p:cNvSpPr/>
          <p:nvPr/>
        </p:nvSpPr>
        <p:spPr>
          <a:xfrm>
            <a:off x="3140224" y="2501280"/>
            <a:ext cx="495672" cy="351656"/>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1" name="5-Point Star 10"/>
          <p:cNvSpPr/>
          <p:nvPr/>
        </p:nvSpPr>
        <p:spPr>
          <a:xfrm>
            <a:off x="5076056" y="5013176"/>
            <a:ext cx="432048" cy="432048"/>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4132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816" y="274638"/>
            <a:ext cx="5770984" cy="1282154"/>
          </a:xfrm>
        </p:spPr>
        <p:txBody>
          <a:bodyPr>
            <a:noAutofit/>
          </a:bodyPr>
          <a:lstStyle/>
          <a:p>
            <a:r>
              <a:rPr lang="nl-BE" sz="3200" b="1" smtClean="0">
                <a:solidFill>
                  <a:srgbClr val="00B050"/>
                </a:solidFill>
              </a:rPr>
              <a:t>Hoe kan je creativiteit bij wetenschapsonderwijs herkennen?</a:t>
            </a:r>
            <a:endParaRPr lang="nl-BE" sz="3200" b="1">
              <a:solidFill>
                <a:srgbClr val="00B050"/>
              </a:solidFill>
            </a:endParaRPr>
          </a:p>
        </p:txBody>
      </p:sp>
      <p:sp>
        <p:nvSpPr>
          <p:cNvPr id="3" name="Content Placeholder 2"/>
          <p:cNvSpPr>
            <a:spLocks noGrp="1"/>
          </p:cNvSpPr>
          <p:nvPr>
            <p:ph idx="1"/>
          </p:nvPr>
        </p:nvSpPr>
        <p:spPr/>
        <p:txBody>
          <a:bodyPr>
            <a:normAutofit/>
          </a:bodyPr>
          <a:lstStyle/>
          <a:p>
            <a:pPr marL="0" indent="0">
              <a:buNone/>
            </a:pPr>
            <a:r>
              <a:rPr lang="nl-BE" sz="2600" dirty="0" smtClean="0">
                <a:latin typeface="+mj-lt"/>
              </a:rPr>
              <a:t>Hoe ziet creativiteit eruit bij wetenschap- en wiskundeonderwijs bij jonge kinderen?</a:t>
            </a:r>
          </a:p>
          <a:p>
            <a:r>
              <a:rPr lang="nl-BE" sz="2600" dirty="0" smtClean="0">
                <a:latin typeface="+mj-lt"/>
              </a:rPr>
              <a:t>De voorbeelden die je kreeg zijn lessen die studenten in de lerarenopleiding gaven en waarvan zij dachten dat ze creatief waren.</a:t>
            </a:r>
          </a:p>
          <a:p>
            <a:r>
              <a:rPr lang="nl-BE" sz="2600" dirty="0" smtClean="0">
                <a:latin typeface="+mj-lt"/>
              </a:rPr>
              <a:t>Denk je dat ze creatief zijn? Op welke manier?</a:t>
            </a:r>
          </a:p>
          <a:p>
            <a:r>
              <a:rPr lang="nl-BE" sz="2600" dirty="0" smtClean="0">
                <a:latin typeface="+mj-lt"/>
              </a:rPr>
              <a:t>Hoe kunnen de kansen voor creativiteit worden versterkt?</a:t>
            </a:r>
          </a:p>
          <a:p>
            <a:pPr marL="0" indent="0">
              <a:buNone/>
            </a:pPr>
            <a:endParaRPr lang="nl-BE" sz="2600" dirty="0" smtClean="0">
              <a:latin typeface="+mj-lt"/>
            </a:endParaRPr>
          </a:p>
          <a:p>
            <a:endParaRPr lang="nl-BE" dirty="0"/>
          </a:p>
        </p:txBody>
      </p:sp>
    </p:spTree>
    <p:extLst>
      <p:ext uri="{BB962C8B-B14F-4D97-AF65-F5344CB8AC3E}">
        <p14:creationId xmlns:p14="http://schemas.microsoft.com/office/powerpoint/2010/main" val="85601641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5684</TotalTime>
  <Words>2213</Words>
  <Application>Microsoft Macintosh PowerPoint</Application>
  <PresentationFormat>Diavoorstelling (4:3)</PresentationFormat>
  <Paragraphs>215</Paragraphs>
  <Slides>29</Slides>
  <Notes>27</Notes>
  <HiddenSlides>0</HiddenSlides>
  <MMClips>0</MMClips>
  <ScaleCrop>false</ScaleCrop>
  <HeadingPairs>
    <vt:vector size="6" baseType="variant">
      <vt:variant>
        <vt:lpstr>Thema</vt:lpstr>
      </vt:variant>
      <vt:variant>
        <vt:i4>3</vt:i4>
      </vt:variant>
      <vt:variant>
        <vt:lpstr>Ingesloten OLE-bronprogramma's</vt:lpstr>
      </vt:variant>
      <vt:variant>
        <vt:i4>1</vt:i4>
      </vt:variant>
      <vt:variant>
        <vt:lpstr>Diatitels</vt:lpstr>
      </vt:variant>
      <vt:variant>
        <vt:i4>29</vt:i4>
      </vt:variant>
    </vt:vector>
  </HeadingPairs>
  <TitlesOfParts>
    <vt:vector size="33" baseType="lpstr">
      <vt:lpstr>1_Custom Design</vt:lpstr>
      <vt:lpstr>Theme1</vt:lpstr>
      <vt:lpstr>1_Theme1</vt:lpstr>
      <vt:lpstr>Acrobat Document</vt:lpstr>
      <vt:lpstr>PowerPoint-presentatie</vt:lpstr>
      <vt:lpstr>Inleiding tot het CEYS project (te gebruiken afhankelijk van de context)</vt:lpstr>
      <vt:lpstr>Doelen van de module</vt:lpstr>
      <vt:lpstr>Verband met de inhoudelijke ontwerpprincipes en -resultaten </vt:lpstr>
      <vt:lpstr>Motivering voor deze module</vt:lpstr>
      <vt:lpstr>Belangrijkste uitdagingen voor leerkrachten</vt:lpstr>
      <vt:lpstr>Module overzicht</vt:lpstr>
      <vt:lpstr>Welke kenmerken associeer je met creativiteit, wetenschap en onderwijs bij jonge kinderen?</vt:lpstr>
      <vt:lpstr>Hoe kan je creativiteit bij wetenschapsonderwijs herkennen?</vt:lpstr>
      <vt:lpstr>PowerPoint-presentatie</vt:lpstr>
      <vt:lpstr>Verbanden tussen onderzoekend leren in wetenschapsonderwijs en een creatieve aanpak</vt:lpstr>
      <vt:lpstr>Definitie van creativiteit bij wetenschaps- en wiskundeonderwijs overgenomen tijdens het CEYS-project</vt:lpstr>
      <vt:lpstr>Synergiën tussen onderzoekend leren in wetenschapsonderwijs en een creatieve aanpak Uit het conceptueel kader overgenomen binnen het CEYS-project (Creative Little Scientists, 2012)</vt:lpstr>
      <vt:lpstr>Kansen om onderzoeksvaardigheden te onwikkelen?</vt:lpstr>
      <vt:lpstr>Wat wordt er bedoeld met wetenschappelijk onderzoek?</vt:lpstr>
      <vt:lpstr>  Veranderende rollen doorheen de tijd Essentiële kenmerken van onderzoek in de klas en hun variaties (Barrow, 2010, p. 3) </vt:lpstr>
      <vt:lpstr>Open, begeleide en gestructureerde aanpak van onderzoek: Voor- en nadelen?</vt:lpstr>
      <vt:lpstr>Kansen voor onderzoek en creativiteit in de dagelijkse activiteiten in de klas </vt:lpstr>
      <vt:lpstr>Kleuren – kleuren onttrekken uit natuurlijke kleurstoffen</vt:lpstr>
      <vt:lpstr>Zinken of drijven?</vt:lpstr>
      <vt:lpstr>Bosklas</vt:lpstr>
      <vt:lpstr>Wat is de rol van de leerkracht?</vt:lpstr>
      <vt:lpstr>Synergiën tussen onderzoekend leren in wetenschapsonderwijs en een creatieve aanpak Uit het conceptueel kader overgenomen binnen het CEYS-project (Creative Little Scientists, 2012)</vt:lpstr>
      <vt:lpstr>Pedagogische interventies in de context   (gekoppeld aan het pedagogisch model van Siraj-Blatchford, 2002)</vt:lpstr>
      <vt:lpstr>Gevolgen voor planning?</vt:lpstr>
      <vt:lpstr>Reflecties</vt:lpstr>
      <vt:lpstr>Meer informatie</vt:lpstr>
      <vt:lpstr>Bedankt!</vt:lpstr>
      <vt:lpstr>Met dank aan  Creativity in Early Years Science EDUCATION (2014-2017)  www.ceys-project.eu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Fani</dc:creator>
  <cp:lastModifiedBy>Bea Merckx</cp:lastModifiedBy>
  <cp:revision>165</cp:revision>
  <cp:lastPrinted>2017-07-08T10:46:14Z</cp:lastPrinted>
  <dcterms:created xsi:type="dcterms:W3CDTF">2014-03-19T22:20:04Z</dcterms:created>
  <dcterms:modified xsi:type="dcterms:W3CDTF">2017-10-22T14:20:02Z</dcterms:modified>
</cp:coreProperties>
</file>