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2"/>
  </p:notesMasterIdLst>
  <p:handoutMasterIdLst>
    <p:handoutMasterId r:id="rId33"/>
  </p:handoutMasterIdLst>
  <p:sldIdLst>
    <p:sldId id="402" r:id="rId3"/>
    <p:sldId id="401" r:id="rId4"/>
    <p:sldId id="357" r:id="rId5"/>
    <p:sldId id="360" r:id="rId6"/>
    <p:sldId id="358" r:id="rId7"/>
    <p:sldId id="359" r:id="rId8"/>
    <p:sldId id="371" r:id="rId9"/>
    <p:sldId id="372" r:id="rId10"/>
    <p:sldId id="374" r:id="rId11"/>
    <p:sldId id="376" r:id="rId12"/>
    <p:sldId id="391" r:id="rId13"/>
    <p:sldId id="380" r:id="rId14"/>
    <p:sldId id="396" r:id="rId15"/>
    <p:sldId id="384" r:id="rId16"/>
    <p:sldId id="362" r:id="rId17"/>
    <p:sldId id="392" r:id="rId18"/>
    <p:sldId id="383" r:id="rId19"/>
    <p:sldId id="363" r:id="rId20"/>
    <p:sldId id="367" r:id="rId21"/>
    <p:sldId id="393" r:id="rId22"/>
    <p:sldId id="394" r:id="rId23"/>
    <p:sldId id="387" r:id="rId24"/>
    <p:sldId id="388" r:id="rId25"/>
    <p:sldId id="397" r:id="rId26"/>
    <p:sldId id="390" r:id="rId27"/>
    <p:sldId id="364" r:id="rId28"/>
    <p:sldId id="399" r:id="rId29"/>
    <p:sldId id="398" r:id="rId30"/>
    <p:sldId id="403"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1857" autoAdjust="0"/>
  </p:normalViewPr>
  <p:slideViewPr>
    <p:cSldViewPr>
      <p:cViewPr>
        <p:scale>
          <a:sx n="40" d="100"/>
          <a:sy n="40" d="100"/>
        </p:scale>
        <p:origin x="-1568" y="-592"/>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568" y="62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9F17929-09E9-DB48-ACD1-11AC5B2790B8}" type="datetimeFigureOut">
              <a:rPr lang="en-US" smtClean="0"/>
              <a:t>20/10/2017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35E80A-0F2C-FC40-8F1C-02B8CBBE39D6}" type="slidenum">
              <a:rPr lang="en-US" smtClean="0"/>
              <a:t>‹#›</a:t>
            </a:fld>
            <a:endParaRPr lang="en-US"/>
          </a:p>
        </p:txBody>
      </p:sp>
    </p:spTree>
    <p:extLst>
      <p:ext uri="{BB962C8B-B14F-4D97-AF65-F5344CB8AC3E}">
        <p14:creationId xmlns:p14="http://schemas.microsoft.com/office/powerpoint/2010/main" val="3149133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20/10/2017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11</a:t>
            </a:fld>
            <a:endParaRPr lang="en-US"/>
          </a:p>
        </p:txBody>
      </p:sp>
    </p:spTree>
    <p:extLst>
      <p:ext uri="{BB962C8B-B14F-4D97-AF65-F5344CB8AC3E}">
        <p14:creationId xmlns:p14="http://schemas.microsoft.com/office/powerpoint/2010/main" val="229630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12</a:t>
            </a:fld>
            <a:endParaRPr lang="en-US"/>
          </a:p>
        </p:txBody>
      </p:sp>
    </p:spTree>
    <p:extLst>
      <p:ext uri="{BB962C8B-B14F-4D97-AF65-F5344CB8AC3E}">
        <p14:creationId xmlns:p14="http://schemas.microsoft.com/office/powerpoint/2010/main" val="1622122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13</a:t>
            </a:fld>
            <a:endParaRPr lang="en-US"/>
          </a:p>
        </p:txBody>
      </p:sp>
    </p:spTree>
    <p:extLst>
      <p:ext uri="{BB962C8B-B14F-4D97-AF65-F5344CB8AC3E}">
        <p14:creationId xmlns:p14="http://schemas.microsoft.com/office/powerpoint/2010/main" val="15633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14</a:t>
            </a:fld>
            <a:endParaRPr lang="en-US"/>
          </a:p>
        </p:txBody>
      </p:sp>
    </p:spTree>
    <p:extLst>
      <p:ext uri="{BB962C8B-B14F-4D97-AF65-F5344CB8AC3E}">
        <p14:creationId xmlns:p14="http://schemas.microsoft.com/office/powerpoint/2010/main" val="208768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D195098B-2C0E-4FC7-88C8-090D3FA4200A}" type="slidenum">
              <a:rPr lang="nl-BE" smtClean="0"/>
              <a:t>15</a:t>
            </a:fld>
            <a:endParaRPr lang="nl-BE"/>
          </a:p>
        </p:txBody>
      </p:sp>
    </p:spTree>
    <p:extLst>
      <p:ext uri="{BB962C8B-B14F-4D97-AF65-F5344CB8AC3E}">
        <p14:creationId xmlns:p14="http://schemas.microsoft.com/office/powerpoint/2010/main" val="402649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16</a:t>
            </a:fld>
            <a:endParaRPr lang="en-US"/>
          </a:p>
        </p:txBody>
      </p:sp>
    </p:spTree>
    <p:extLst>
      <p:ext uri="{BB962C8B-B14F-4D97-AF65-F5344CB8AC3E}">
        <p14:creationId xmlns:p14="http://schemas.microsoft.com/office/powerpoint/2010/main" val="256999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17</a:t>
            </a:fld>
            <a:endParaRPr lang="en-US"/>
          </a:p>
        </p:txBody>
      </p:sp>
    </p:spTree>
    <p:extLst>
      <p:ext uri="{BB962C8B-B14F-4D97-AF65-F5344CB8AC3E}">
        <p14:creationId xmlns:p14="http://schemas.microsoft.com/office/powerpoint/2010/main" val="1521960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18</a:t>
            </a:fld>
            <a:endParaRPr lang="nl-BE"/>
          </a:p>
        </p:txBody>
      </p:sp>
    </p:spTree>
    <p:extLst>
      <p:ext uri="{BB962C8B-B14F-4D97-AF65-F5344CB8AC3E}">
        <p14:creationId xmlns:p14="http://schemas.microsoft.com/office/powerpoint/2010/main" val="4053393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19</a:t>
            </a:fld>
            <a:endParaRPr lang="en-US"/>
          </a:p>
        </p:txBody>
      </p:sp>
    </p:spTree>
    <p:extLst>
      <p:ext uri="{BB962C8B-B14F-4D97-AF65-F5344CB8AC3E}">
        <p14:creationId xmlns:p14="http://schemas.microsoft.com/office/powerpoint/2010/main" val="383929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Then one day, the little ant fell into a river. A dove flying by saw what happened and wanted to help the ant.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Later, Maria suggested that the children run an investigation to </a:t>
            </a:r>
            <a:r>
              <a:rPr lang="en-GB" sz="1200" b="1" kern="1200" dirty="0" smtClean="0">
                <a:solidFill>
                  <a:schemeClr val="tx1"/>
                </a:solidFill>
                <a:effectLst/>
                <a:latin typeface="+mn-lt"/>
                <a:ea typeface="+mn-ea"/>
                <a:cs typeface="+mn-cs"/>
              </a:rPr>
              <a:t>identify the best idea to solve the problem</a:t>
            </a:r>
            <a:r>
              <a:rPr lang="en-GB" sz="1200" kern="1200" dirty="0" smtClean="0">
                <a:solidFill>
                  <a:schemeClr val="tx1"/>
                </a:solidFill>
                <a:effectLst/>
                <a:latin typeface="+mn-lt"/>
                <a:ea typeface="+mn-ea"/>
                <a:cs typeface="+mn-cs"/>
              </a:rPr>
              <a:t>. The children were given small containers with water in order to verify what materials existing in the forest could be used as little ‘boats’ for the ant. </a:t>
            </a:r>
            <a:r>
              <a:rPr lang="en-GB" sz="1200" b="1" kern="1200" dirty="0" smtClean="0">
                <a:solidFill>
                  <a:schemeClr val="tx1"/>
                </a:solidFill>
                <a:effectLst/>
                <a:latin typeface="+mn-lt"/>
                <a:ea typeface="+mn-ea"/>
                <a:cs typeface="+mn-cs"/>
              </a:rPr>
              <a:t>A variety of materials</a:t>
            </a:r>
            <a:r>
              <a:rPr lang="en-GB" sz="1200" kern="1200" dirty="0" smtClean="0">
                <a:solidFill>
                  <a:schemeClr val="tx1"/>
                </a:solidFill>
                <a:effectLst/>
                <a:latin typeface="+mn-lt"/>
                <a:ea typeface="+mn-ea"/>
                <a:cs typeface="+mn-cs"/>
              </a:rPr>
              <a:t> were made available including nuts, feathers, wooden sticks, leaves, little stones, acorns, pieces of bark, fir cones, etc. Maria asked every group to come to the front table and to take the materials they thought were the most suitable for the task to save the ant, items they intended to test. Children had to predict which objects would float.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20</a:t>
            </a:fld>
            <a:endParaRPr lang="en-US"/>
          </a:p>
        </p:txBody>
      </p:sp>
    </p:spTree>
    <p:extLst>
      <p:ext uri="{BB962C8B-B14F-4D97-AF65-F5344CB8AC3E}">
        <p14:creationId xmlns:p14="http://schemas.microsoft.com/office/powerpoint/2010/main" val="420322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en-US" sz="120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21</a:t>
            </a:fld>
            <a:endParaRPr lang="en-US"/>
          </a:p>
        </p:txBody>
      </p:sp>
    </p:spTree>
    <p:extLst>
      <p:ext uri="{BB962C8B-B14F-4D97-AF65-F5344CB8AC3E}">
        <p14:creationId xmlns:p14="http://schemas.microsoft.com/office/powerpoint/2010/main" val="420322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22</a:t>
            </a:fld>
            <a:endParaRPr lang="en-US"/>
          </a:p>
        </p:txBody>
      </p:sp>
    </p:spTree>
    <p:extLst>
      <p:ext uri="{BB962C8B-B14F-4D97-AF65-F5344CB8AC3E}">
        <p14:creationId xmlns:p14="http://schemas.microsoft.com/office/powerpoint/2010/main" val="190140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23</a:t>
            </a:fld>
            <a:endParaRPr lang="en-US"/>
          </a:p>
        </p:txBody>
      </p:sp>
    </p:spTree>
    <p:extLst>
      <p:ext uri="{BB962C8B-B14F-4D97-AF65-F5344CB8AC3E}">
        <p14:creationId xmlns:p14="http://schemas.microsoft.com/office/powerpoint/2010/main" val="15633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24</a:t>
            </a:fld>
            <a:endParaRPr lang="en-US"/>
          </a:p>
        </p:txBody>
      </p:sp>
    </p:spTree>
    <p:extLst>
      <p:ext uri="{BB962C8B-B14F-4D97-AF65-F5344CB8AC3E}">
        <p14:creationId xmlns:p14="http://schemas.microsoft.com/office/powerpoint/2010/main" val="2265312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25</a:t>
            </a:fld>
            <a:endParaRPr lang="en-US"/>
          </a:p>
        </p:txBody>
      </p:sp>
    </p:spTree>
    <p:extLst>
      <p:ext uri="{BB962C8B-B14F-4D97-AF65-F5344CB8AC3E}">
        <p14:creationId xmlns:p14="http://schemas.microsoft.com/office/powerpoint/2010/main" val="3716693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26</a:t>
            </a:fld>
            <a:endParaRPr lang="nl-BE"/>
          </a:p>
        </p:txBody>
      </p:sp>
    </p:spTree>
    <p:extLst>
      <p:ext uri="{BB962C8B-B14F-4D97-AF65-F5344CB8AC3E}">
        <p14:creationId xmlns:p14="http://schemas.microsoft.com/office/powerpoint/2010/main" val="4205893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27</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153978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t>5</a:t>
            </a:fld>
            <a:endParaRPr lang="nl-BE"/>
          </a:p>
        </p:txBody>
      </p:sp>
    </p:spTree>
    <p:extLst>
      <p:ext uri="{BB962C8B-B14F-4D97-AF65-F5344CB8AC3E}">
        <p14:creationId xmlns:p14="http://schemas.microsoft.com/office/powerpoint/2010/main" val="175005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6</a:t>
            </a:fld>
            <a:endParaRPr lang="nl-BE"/>
          </a:p>
        </p:txBody>
      </p:sp>
    </p:spTree>
    <p:extLst>
      <p:ext uri="{BB962C8B-B14F-4D97-AF65-F5344CB8AC3E}">
        <p14:creationId xmlns:p14="http://schemas.microsoft.com/office/powerpoint/2010/main" val="251824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7</a:t>
            </a:fld>
            <a:endParaRPr lang="nl-BE"/>
          </a:p>
        </p:txBody>
      </p:sp>
    </p:spTree>
    <p:extLst>
      <p:ext uri="{BB962C8B-B14F-4D97-AF65-F5344CB8AC3E}">
        <p14:creationId xmlns:p14="http://schemas.microsoft.com/office/powerpoint/2010/main" val="205698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8</a:t>
            </a:fld>
            <a:endParaRPr lang="en-US"/>
          </a:p>
        </p:txBody>
      </p:sp>
    </p:spTree>
    <p:extLst>
      <p:ext uri="{BB962C8B-B14F-4D97-AF65-F5344CB8AC3E}">
        <p14:creationId xmlns:p14="http://schemas.microsoft.com/office/powerpoint/2010/main" val="3971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Making distinctions between creative teaching and teaching for creativity</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9</a:t>
            </a:fld>
            <a:endParaRPr lang="en-US"/>
          </a:p>
        </p:txBody>
      </p:sp>
    </p:spTree>
    <p:extLst>
      <p:ext uri="{BB962C8B-B14F-4D97-AF65-F5344CB8AC3E}">
        <p14:creationId xmlns:p14="http://schemas.microsoft.com/office/powerpoint/2010/main" val="150070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10</a:t>
            </a:fld>
            <a:endParaRPr lang="en-US"/>
          </a:p>
        </p:txBody>
      </p:sp>
    </p:spTree>
    <p:extLst>
      <p:ext uri="{BB962C8B-B14F-4D97-AF65-F5344CB8AC3E}">
        <p14:creationId xmlns:p14="http://schemas.microsoft.com/office/powerpoint/2010/main" val="2027394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20/10/2017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100"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creative-little-scientists.e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4" Type="http://schemas.openxmlformats.org/officeDocument/2006/relationships/hyperlink" Target="http://www.ceys-project.eu/" TargetMode="External"/><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hyperlink" Target="http://www.ceys-project.eu/" TargetMode="External"/><Relationship Id="rId4" Type="http://schemas.openxmlformats.org/officeDocument/2006/relationships/image" Target="../media/image22.emf"/><Relationship Id="rId5" Type="http://schemas.openxmlformats.org/officeDocument/2006/relationships/image" Target="../media/image23.png"/><Relationship Id="rId1" Type="http://schemas.openxmlformats.org/officeDocument/2006/relationships/slideLayout" Target="../slideLayouts/slideLayout14.xml"/><Relationship Id="rId2" Type="http://schemas.openxmlformats.org/officeDocument/2006/relationships/hyperlink" Target="http://creativecommons.org/licenses/by-nc-nd/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00808"/>
            <a:ext cx="7772400" cy="3024336"/>
          </a:xfrm>
        </p:spPr>
        <p:txBody>
          <a:bodyPr>
            <a:normAutofit/>
          </a:bodyPr>
          <a:lstStyle/>
          <a:p>
            <a:pPr algn="ctr">
              <a:spcBef>
                <a:spcPts val="0"/>
              </a:spcBef>
              <a:spcAft>
                <a:spcPts val="600"/>
              </a:spcAft>
            </a:pPr>
            <a:r>
              <a:rPr lang="nl-BE" sz="4800" b="1" dirty="0">
                <a:solidFill>
                  <a:srgbClr val="FF5050"/>
                </a:solidFill>
                <a:latin typeface="Calibri"/>
                <a:ea typeface="+mj-ea"/>
                <a:cs typeface="+mj-cs"/>
              </a:rPr>
              <a:t>Training Module </a:t>
            </a:r>
            <a:r>
              <a:rPr lang="nl-BE" sz="4800" b="1" dirty="0" smtClean="0">
                <a:solidFill>
                  <a:srgbClr val="FF5050"/>
                </a:solidFill>
                <a:latin typeface="Calibri"/>
                <a:ea typeface="+mj-ea"/>
                <a:cs typeface="+mj-cs"/>
              </a:rPr>
              <a:t>4</a:t>
            </a:r>
          </a:p>
          <a:p>
            <a:pPr algn="ctr">
              <a:spcBef>
                <a:spcPts val="0"/>
              </a:spcBef>
              <a:spcAft>
                <a:spcPts val="600"/>
              </a:spcAft>
            </a:pPr>
            <a:r>
              <a:rPr lang="nl-BE" sz="1200" b="1" dirty="0">
                <a:solidFill>
                  <a:srgbClr val="FF5050"/>
                </a:solidFill>
                <a:latin typeface="Calibri"/>
                <a:ea typeface="+mj-ea"/>
                <a:cs typeface="+mj-cs"/>
              </a:rPr>
              <a:t/>
            </a:r>
            <a:br>
              <a:rPr lang="nl-BE" sz="1200" b="1" dirty="0">
                <a:solidFill>
                  <a:srgbClr val="FF5050"/>
                </a:solidFill>
                <a:latin typeface="Calibri"/>
                <a:ea typeface="+mj-ea"/>
                <a:cs typeface="+mj-cs"/>
              </a:rPr>
            </a:br>
            <a:r>
              <a:rPr lang="nl-BE" sz="4000" b="1" dirty="0">
                <a:solidFill>
                  <a:srgbClr val="FF5050"/>
                </a:solidFill>
                <a:latin typeface="Calibri"/>
                <a:ea typeface="+mj-ea"/>
                <a:cs typeface="+mj-cs"/>
              </a:rPr>
              <a:t>Focus on Inquiry-based Science- </a:t>
            </a:r>
            <a:br>
              <a:rPr lang="nl-BE" sz="4000" b="1" dirty="0">
                <a:solidFill>
                  <a:srgbClr val="FF5050"/>
                </a:solidFill>
                <a:latin typeface="Calibri"/>
                <a:ea typeface="+mj-ea"/>
                <a:cs typeface="+mj-cs"/>
              </a:rPr>
            </a:br>
            <a:r>
              <a:rPr lang="nl-BE" sz="4000" b="1" dirty="0">
                <a:solidFill>
                  <a:srgbClr val="FF5050"/>
                </a:solidFill>
                <a:latin typeface="Calibri"/>
                <a:ea typeface="+mj-ea"/>
                <a:cs typeface="+mj-cs"/>
              </a:rPr>
              <a:t>Link with Creativity</a:t>
            </a:r>
            <a:endParaRPr lang="el-GR" dirty="0"/>
          </a:p>
        </p:txBody>
      </p:sp>
    </p:spTree>
    <p:extLst>
      <p:ext uri="{BB962C8B-B14F-4D97-AF65-F5344CB8AC3E}">
        <p14:creationId xmlns:p14="http://schemas.microsoft.com/office/powerpoint/2010/main" val="3423568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251520" y="1628800"/>
            <a:ext cx="3096344" cy="2448272"/>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lnSpc>
                <a:spcPct val="115000"/>
              </a:lnSpc>
              <a:spcAft>
                <a:spcPts val="1000"/>
              </a:spcAft>
            </a:pPr>
            <a:r>
              <a:rPr lang="en-GB" sz="1400" dirty="0" smtClean="0">
                <a:effectLst/>
                <a:latin typeface="Calibri"/>
                <a:ea typeface="Calibri"/>
                <a:cs typeface="Times New Roman"/>
              </a:rPr>
              <a:t>1. Making </a:t>
            </a:r>
            <a:r>
              <a:rPr lang="en-GB" sz="1400" dirty="0">
                <a:effectLst/>
                <a:latin typeface="Calibri"/>
                <a:ea typeface="Calibri"/>
                <a:cs typeface="Times New Roman"/>
              </a:rPr>
              <a:t>moving vehicles. The children designed their own cars with no set format or guidance. The children had individual and fantastic ideas. They then made the vehicles from a cardboard box and decorated them. The children were extremely passionate and were more talkative as it was their own ideas and their personal work. (</a:t>
            </a:r>
            <a:r>
              <a:rPr lang="en-GB" sz="1400" dirty="0" smtClean="0">
                <a:effectLst/>
                <a:latin typeface="Calibri"/>
                <a:ea typeface="Calibri"/>
                <a:cs typeface="Times New Roman"/>
              </a:rPr>
              <a:t>4 &amp; 5-year </a:t>
            </a:r>
            <a:r>
              <a:rPr lang="en-GB" sz="1400" dirty="0">
                <a:effectLst/>
                <a:latin typeface="Calibri"/>
                <a:ea typeface="Calibri"/>
                <a:cs typeface="Times New Roman"/>
              </a:rPr>
              <a:t>olds)</a:t>
            </a:r>
          </a:p>
          <a:p>
            <a:pPr>
              <a:lnSpc>
                <a:spcPct val="115000"/>
              </a:lnSpc>
              <a:spcAft>
                <a:spcPts val="1000"/>
              </a:spcAft>
            </a:pPr>
            <a:r>
              <a:rPr lang="en-GB" sz="1100" dirty="0">
                <a:effectLst/>
                <a:latin typeface="Calibri"/>
                <a:ea typeface="Calibri"/>
                <a:cs typeface="Times New Roman"/>
              </a:rPr>
              <a:t> </a:t>
            </a:r>
          </a:p>
        </p:txBody>
      </p:sp>
      <p:sp>
        <p:nvSpPr>
          <p:cNvPr id="3" name="Text Box 20"/>
          <p:cNvSpPr txBox="1">
            <a:spLocks noChangeArrowheads="1"/>
          </p:cNvSpPr>
          <p:nvPr/>
        </p:nvSpPr>
        <p:spPr bwMode="auto">
          <a:xfrm>
            <a:off x="3567336" y="3140968"/>
            <a:ext cx="2376264" cy="288032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lnSpc>
                <a:spcPct val="115000"/>
              </a:lnSpc>
              <a:spcAft>
                <a:spcPts val="1000"/>
              </a:spcAft>
            </a:pPr>
            <a:r>
              <a:rPr lang="en-GB" sz="1400" dirty="0" smtClean="0">
                <a:effectLst/>
                <a:latin typeface="Calibri"/>
                <a:ea typeface="Calibri"/>
                <a:cs typeface="Times New Roman"/>
              </a:rPr>
              <a:t>4. Went </a:t>
            </a:r>
            <a:r>
              <a:rPr lang="en-GB" sz="1400" dirty="0">
                <a:effectLst/>
                <a:latin typeface="Calibri"/>
                <a:ea typeface="Calibri"/>
                <a:cs typeface="Times New Roman"/>
              </a:rPr>
              <a:t>on a ‘habitats walk’ outside. Saw the effect of changing the learning environment on motivating learning. The children were allowed to ask any questions they wanted to find out about. They tried to answer these through observation and investigation. (5 &amp; </a:t>
            </a:r>
            <a:r>
              <a:rPr lang="en-GB" sz="1400" dirty="0" smtClean="0">
                <a:effectLst/>
                <a:latin typeface="Calibri"/>
                <a:ea typeface="Calibri"/>
                <a:cs typeface="Times New Roman"/>
              </a:rPr>
              <a:t>6-year </a:t>
            </a:r>
            <a:r>
              <a:rPr lang="en-GB" sz="1400" dirty="0">
                <a:effectLst/>
                <a:latin typeface="Calibri"/>
                <a:ea typeface="Calibri"/>
                <a:cs typeface="Times New Roman"/>
              </a:rPr>
              <a:t>olds)</a:t>
            </a:r>
          </a:p>
          <a:p>
            <a:pPr>
              <a:lnSpc>
                <a:spcPct val="115000"/>
              </a:lnSpc>
              <a:spcAft>
                <a:spcPts val="1000"/>
              </a:spcAft>
            </a:pPr>
            <a:r>
              <a:rPr lang="en-GB" sz="1100" dirty="0">
                <a:effectLst/>
                <a:latin typeface="Calibri"/>
                <a:ea typeface="Calibri"/>
                <a:cs typeface="Times New Roman"/>
              </a:rPr>
              <a:t> </a:t>
            </a:r>
          </a:p>
        </p:txBody>
      </p:sp>
      <p:sp>
        <p:nvSpPr>
          <p:cNvPr id="4" name="Text Box 21"/>
          <p:cNvSpPr txBox="1">
            <a:spLocks noChangeArrowheads="1"/>
          </p:cNvSpPr>
          <p:nvPr/>
        </p:nvSpPr>
        <p:spPr bwMode="auto">
          <a:xfrm>
            <a:off x="251520" y="4221088"/>
            <a:ext cx="3096344" cy="18002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lnSpc>
                <a:spcPct val="115000"/>
              </a:lnSpc>
              <a:spcAft>
                <a:spcPts val="1000"/>
              </a:spcAft>
            </a:pPr>
            <a:r>
              <a:rPr lang="en-GB" sz="1400" dirty="0" smtClean="0">
                <a:effectLst/>
                <a:latin typeface="Calibri"/>
                <a:ea typeface="Calibri"/>
                <a:cs typeface="Times New Roman"/>
              </a:rPr>
              <a:t>2. Exploring </a:t>
            </a:r>
            <a:r>
              <a:rPr lang="en-GB" sz="1400" dirty="0">
                <a:effectLst/>
                <a:latin typeface="Calibri"/>
                <a:ea typeface="Calibri"/>
                <a:cs typeface="Times New Roman"/>
              </a:rPr>
              <a:t>what light travels through. They were able to explore their own choices of items and make their own decisions. They were excited and motivated to find out more. They were also eager to create their own investigations. (6 &amp; </a:t>
            </a:r>
            <a:r>
              <a:rPr lang="en-GB" sz="1400" dirty="0" smtClean="0">
                <a:effectLst/>
                <a:latin typeface="Calibri"/>
                <a:ea typeface="Calibri"/>
                <a:cs typeface="Times New Roman"/>
              </a:rPr>
              <a:t>7-year </a:t>
            </a:r>
            <a:r>
              <a:rPr lang="en-GB" sz="1400" dirty="0">
                <a:effectLst/>
                <a:latin typeface="Calibri"/>
                <a:ea typeface="Calibri"/>
                <a:cs typeface="Times New Roman"/>
              </a:rPr>
              <a:t>olds)</a:t>
            </a:r>
          </a:p>
          <a:p>
            <a:pPr>
              <a:lnSpc>
                <a:spcPct val="115000"/>
              </a:lnSpc>
              <a:spcAft>
                <a:spcPts val="1000"/>
              </a:spcAft>
            </a:pPr>
            <a:r>
              <a:rPr lang="en-GB" sz="1100" dirty="0">
                <a:effectLst/>
                <a:latin typeface="Calibri"/>
                <a:ea typeface="Calibri"/>
                <a:cs typeface="Times New Roman"/>
              </a:rPr>
              <a:t> </a:t>
            </a:r>
          </a:p>
        </p:txBody>
      </p:sp>
      <p:sp>
        <p:nvSpPr>
          <p:cNvPr id="5" name="Text Box 24"/>
          <p:cNvSpPr txBox="1">
            <a:spLocks noChangeArrowheads="1"/>
          </p:cNvSpPr>
          <p:nvPr/>
        </p:nvSpPr>
        <p:spPr bwMode="auto">
          <a:xfrm>
            <a:off x="3567336" y="1645643"/>
            <a:ext cx="2376264" cy="1279301"/>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lnSpc>
                <a:spcPct val="115000"/>
              </a:lnSpc>
              <a:spcAft>
                <a:spcPts val="1000"/>
              </a:spcAft>
            </a:pPr>
            <a:r>
              <a:rPr lang="en-GB" sz="1400" dirty="0" smtClean="0">
                <a:effectLst/>
                <a:latin typeface="Calibri"/>
                <a:ea typeface="Calibri"/>
                <a:cs typeface="Times New Roman"/>
              </a:rPr>
              <a:t>3. I </a:t>
            </a:r>
            <a:r>
              <a:rPr lang="en-GB" sz="1400" dirty="0">
                <a:effectLst/>
                <a:latin typeface="Calibri"/>
                <a:ea typeface="Calibri"/>
                <a:cs typeface="Times New Roman"/>
              </a:rPr>
              <a:t>taught push and pull through hands-on tasks outdoors. The children were enthusiastic. (5 &amp; </a:t>
            </a:r>
            <a:r>
              <a:rPr lang="en-GB" sz="1400" dirty="0" smtClean="0">
                <a:effectLst/>
                <a:latin typeface="Calibri"/>
                <a:ea typeface="Calibri"/>
                <a:cs typeface="Times New Roman"/>
              </a:rPr>
              <a:t>6-year </a:t>
            </a:r>
            <a:r>
              <a:rPr lang="en-GB" sz="1400" dirty="0">
                <a:effectLst/>
                <a:latin typeface="Calibri"/>
                <a:ea typeface="Calibri"/>
                <a:cs typeface="Times New Roman"/>
              </a:rPr>
              <a:t>olds)</a:t>
            </a:r>
          </a:p>
          <a:p>
            <a:pPr>
              <a:lnSpc>
                <a:spcPct val="115000"/>
              </a:lnSpc>
              <a:spcAft>
                <a:spcPts val="1000"/>
              </a:spcAft>
            </a:pPr>
            <a:r>
              <a:rPr lang="en-GB" sz="1100" dirty="0">
                <a:effectLst/>
                <a:latin typeface="Calibri"/>
                <a:ea typeface="Calibri"/>
                <a:cs typeface="Times New Roman"/>
              </a:rPr>
              <a:t> </a:t>
            </a:r>
          </a:p>
        </p:txBody>
      </p:sp>
      <p:sp>
        <p:nvSpPr>
          <p:cNvPr id="6" name="Text Box 23"/>
          <p:cNvSpPr txBox="1">
            <a:spLocks noChangeArrowheads="1"/>
          </p:cNvSpPr>
          <p:nvPr/>
        </p:nvSpPr>
        <p:spPr bwMode="auto">
          <a:xfrm>
            <a:off x="6159624" y="1645643"/>
            <a:ext cx="2732856" cy="4375645"/>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lnSpc>
                <a:spcPct val="115000"/>
              </a:lnSpc>
              <a:spcAft>
                <a:spcPts val="1000"/>
              </a:spcAft>
            </a:pPr>
            <a:r>
              <a:rPr lang="en-GB" sz="1400" dirty="0" smtClean="0">
                <a:effectLst/>
                <a:latin typeface="Calibri"/>
                <a:ea typeface="Calibri"/>
                <a:cs typeface="Times New Roman"/>
              </a:rPr>
              <a:t>5. The </a:t>
            </a:r>
            <a:r>
              <a:rPr lang="en-GB" sz="1400" dirty="0">
                <a:effectLst/>
                <a:latin typeface="Calibri"/>
                <a:ea typeface="Calibri"/>
                <a:cs typeface="Times New Roman"/>
              </a:rPr>
              <a:t>children had to do an experiment individually where they had to test what material soaked up the most water. They had to make it a fair test by using the same amount of water each time and same amount of material. They measured the water then tested cotton wool, paper towels, kitchen roll, plastic bags and sponge. Giving each a mark out of 3 on effectiveness. They were all involved and it helped to get them interested in science.  (6 &amp; </a:t>
            </a:r>
            <a:r>
              <a:rPr lang="en-GB" sz="1400" dirty="0" smtClean="0">
                <a:effectLst/>
                <a:latin typeface="Calibri"/>
                <a:ea typeface="Calibri"/>
                <a:cs typeface="Times New Roman"/>
              </a:rPr>
              <a:t>7-year </a:t>
            </a:r>
            <a:r>
              <a:rPr lang="en-GB" sz="1400" dirty="0">
                <a:effectLst/>
                <a:latin typeface="Calibri"/>
                <a:ea typeface="Calibri"/>
                <a:cs typeface="Times New Roman"/>
              </a:rPr>
              <a:t>olds)</a:t>
            </a:r>
          </a:p>
          <a:p>
            <a:pPr>
              <a:lnSpc>
                <a:spcPct val="115000"/>
              </a:lnSpc>
              <a:spcAft>
                <a:spcPts val="1000"/>
              </a:spcAft>
            </a:pPr>
            <a:r>
              <a:rPr lang="en-GB" sz="1100" dirty="0">
                <a:effectLst/>
                <a:latin typeface="Calibri"/>
                <a:ea typeface="Calibri"/>
                <a:cs typeface="Times New Roman"/>
              </a:rPr>
              <a:t> </a:t>
            </a:r>
          </a:p>
        </p:txBody>
      </p:sp>
      <p:sp>
        <p:nvSpPr>
          <p:cNvPr id="8" name="TextBox 7"/>
          <p:cNvSpPr txBox="1"/>
          <p:nvPr/>
        </p:nvSpPr>
        <p:spPr>
          <a:xfrm>
            <a:off x="2627784" y="332656"/>
            <a:ext cx="6408712" cy="954107"/>
          </a:xfrm>
          <a:prstGeom prst="rect">
            <a:avLst/>
          </a:prstGeom>
          <a:noFill/>
        </p:spPr>
        <p:txBody>
          <a:bodyPr wrap="square" rtlCol="0">
            <a:spAutoFit/>
          </a:bodyPr>
          <a:lstStyle/>
          <a:p>
            <a:pPr algn="ctr"/>
            <a:r>
              <a:rPr lang="en-US" sz="2800" b="1" dirty="0" smtClean="0">
                <a:solidFill>
                  <a:srgbClr val="00B050"/>
                </a:solidFill>
                <a:latin typeface="+mj-lt"/>
              </a:rPr>
              <a:t>Which examples do you think show greatest potential for creativity, and why?</a:t>
            </a:r>
            <a:endParaRPr lang="en-US" sz="2800" b="1" dirty="0">
              <a:solidFill>
                <a:srgbClr val="00B050"/>
              </a:solidFill>
              <a:latin typeface="+mj-lt"/>
            </a:endParaRPr>
          </a:p>
        </p:txBody>
      </p:sp>
    </p:spTree>
    <p:extLst>
      <p:ext uri="{BB962C8B-B14F-4D97-AF65-F5344CB8AC3E}">
        <p14:creationId xmlns:p14="http://schemas.microsoft.com/office/powerpoint/2010/main" val="19059951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en-US" sz="2800" b="1" dirty="0" smtClean="0">
                <a:solidFill>
                  <a:srgbClr val="00B050"/>
                </a:solidFill>
              </a:rPr>
              <a:t>Connecting Inquiry Based Science Education and Creative Approaches</a:t>
            </a:r>
            <a:endParaRPr lang="en-US" sz="1600" dirty="0"/>
          </a:p>
        </p:txBody>
      </p:sp>
      <p:sp>
        <p:nvSpPr>
          <p:cNvPr id="3" name="Text Placeholder 2"/>
          <p:cNvSpPr>
            <a:spLocks noGrp="1"/>
          </p:cNvSpPr>
          <p:nvPr>
            <p:ph type="body" idx="1"/>
          </p:nvPr>
        </p:nvSpPr>
        <p:spPr/>
        <p:txBody>
          <a:bodyPr>
            <a:normAutofit fontScale="92500"/>
          </a:bodyPr>
          <a:lstStyle/>
          <a:p>
            <a:r>
              <a:rPr lang="en-US" b="0" dirty="0">
                <a:latin typeface="+mj-lt"/>
              </a:rPr>
              <a:t>Inquiry-based Science Education</a:t>
            </a:r>
          </a:p>
        </p:txBody>
      </p:sp>
      <p:sp>
        <p:nvSpPr>
          <p:cNvPr id="4" name="Content Placeholder 3"/>
          <p:cNvSpPr>
            <a:spLocks noGrp="1"/>
          </p:cNvSpPr>
          <p:nvPr>
            <p:ph sz="half" idx="2"/>
          </p:nvPr>
        </p:nvSpPr>
        <p:spPr>
          <a:xfrm>
            <a:off x="457200" y="2420887"/>
            <a:ext cx="4040188" cy="2808313"/>
          </a:xfrm>
        </p:spPr>
        <p:txBody>
          <a:bodyPr>
            <a:normAutofit lnSpcReduction="10000"/>
          </a:bodyPr>
          <a:lstStyle/>
          <a:p>
            <a:r>
              <a:rPr lang="en-US" sz="2000" dirty="0">
                <a:latin typeface="+mj-lt"/>
              </a:rPr>
              <a:t>Questioning</a:t>
            </a:r>
          </a:p>
          <a:p>
            <a:r>
              <a:rPr lang="en-US" sz="2000" dirty="0">
                <a:latin typeface="+mj-lt"/>
              </a:rPr>
              <a:t>Designing and planning investigations</a:t>
            </a:r>
          </a:p>
          <a:p>
            <a:r>
              <a:rPr lang="en-US" sz="2000" dirty="0">
                <a:latin typeface="+mj-lt"/>
              </a:rPr>
              <a:t>Gathering evidence</a:t>
            </a:r>
          </a:p>
          <a:p>
            <a:r>
              <a:rPr lang="en-US" sz="2000" dirty="0">
                <a:latin typeface="+mj-lt"/>
              </a:rPr>
              <a:t>Making connections</a:t>
            </a:r>
          </a:p>
          <a:p>
            <a:r>
              <a:rPr lang="en-US" sz="2000" dirty="0">
                <a:latin typeface="+mj-lt"/>
              </a:rPr>
              <a:t>Explaining evidence</a:t>
            </a:r>
          </a:p>
          <a:p>
            <a:r>
              <a:rPr lang="en-US" sz="2000" dirty="0">
                <a:latin typeface="+mj-lt"/>
              </a:rPr>
              <a:t>Communicating explanations</a:t>
            </a:r>
          </a:p>
          <a:p>
            <a:pPr>
              <a:buNone/>
            </a:pPr>
            <a:r>
              <a:rPr lang="en-US" sz="2000" dirty="0" smtClean="0">
                <a:latin typeface="+mj-lt"/>
              </a:rPr>
              <a:t>(</a:t>
            </a:r>
            <a:r>
              <a:rPr lang="en-US" sz="2000" dirty="0">
                <a:latin typeface="+mj-lt"/>
              </a:rPr>
              <a:t>for example </a:t>
            </a:r>
            <a:r>
              <a:rPr lang="en-US" sz="2000" dirty="0" err="1">
                <a:latin typeface="+mj-lt"/>
              </a:rPr>
              <a:t>Minner</a:t>
            </a:r>
            <a:r>
              <a:rPr lang="en-US" sz="2000" dirty="0">
                <a:latin typeface="+mj-lt"/>
              </a:rPr>
              <a:t> et al 2010)</a:t>
            </a:r>
          </a:p>
          <a:p>
            <a:pPr marL="0" indent="0">
              <a:buNone/>
            </a:pPr>
            <a:endParaRPr lang="en-US" dirty="0"/>
          </a:p>
        </p:txBody>
      </p:sp>
      <p:sp>
        <p:nvSpPr>
          <p:cNvPr id="5" name="Text Placeholder 4"/>
          <p:cNvSpPr>
            <a:spLocks noGrp="1"/>
          </p:cNvSpPr>
          <p:nvPr>
            <p:ph type="body" sz="quarter" idx="3"/>
          </p:nvPr>
        </p:nvSpPr>
        <p:spPr/>
        <p:txBody>
          <a:bodyPr>
            <a:normAutofit/>
          </a:bodyPr>
          <a:lstStyle/>
          <a:p>
            <a:r>
              <a:rPr lang="en-US" sz="2200" b="0" dirty="0">
                <a:latin typeface="+mj-lt"/>
              </a:rPr>
              <a:t>Creative </a:t>
            </a:r>
            <a:r>
              <a:rPr lang="en-US" sz="2200" b="0" dirty="0" smtClean="0">
                <a:latin typeface="+mj-lt"/>
              </a:rPr>
              <a:t>Dispositions</a:t>
            </a:r>
            <a:endParaRPr lang="en-US" sz="2200" b="0" dirty="0">
              <a:latin typeface="+mj-lt"/>
            </a:endParaRPr>
          </a:p>
        </p:txBody>
      </p:sp>
      <p:sp>
        <p:nvSpPr>
          <p:cNvPr id="6" name="Content Placeholder 5"/>
          <p:cNvSpPr>
            <a:spLocks noGrp="1"/>
          </p:cNvSpPr>
          <p:nvPr>
            <p:ph sz="quarter" idx="4"/>
          </p:nvPr>
        </p:nvSpPr>
        <p:spPr>
          <a:xfrm>
            <a:off x="4645025" y="2195357"/>
            <a:ext cx="4041775" cy="3951288"/>
          </a:xfrm>
        </p:spPr>
        <p:txBody>
          <a:bodyPr>
            <a:normAutofit/>
          </a:bodyPr>
          <a:lstStyle/>
          <a:p>
            <a:r>
              <a:rPr lang="en-US" sz="2000" dirty="0">
                <a:latin typeface="+mj-lt"/>
              </a:rPr>
              <a:t>Sense of initiative</a:t>
            </a:r>
          </a:p>
          <a:p>
            <a:r>
              <a:rPr lang="en-US" sz="2000" dirty="0">
                <a:latin typeface="+mj-lt"/>
              </a:rPr>
              <a:t>Motivation</a:t>
            </a:r>
          </a:p>
          <a:p>
            <a:r>
              <a:rPr lang="en-US" sz="2000" dirty="0">
                <a:latin typeface="+mj-lt"/>
              </a:rPr>
              <a:t>Ability to come up with something new</a:t>
            </a:r>
          </a:p>
          <a:p>
            <a:r>
              <a:rPr lang="en-US" sz="2000" dirty="0">
                <a:latin typeface="+mj-lt"/>
              </a:rPr>
              <a:t>Making connections</a:t>
            </a:r>
          </a:p>
          <a:p>
            <a:r>
              <a:rPr lang="en-US" sz="2000" dirty="0">
                <a:latin typeface="+mj-lt"/>
              </a:rPr>
              <a:t>Imagination</a:t>
            </a:r>
          </a:p>
          <a:p>
            <a:r>
              <a:rPr lang="en-US" sz="2000" dirty="0">
                <a:latin typeface="+mj-lt"/>
              </a:rPr>
              <a:t>Curiosity</a:t>
            </a:r>
          </a:p>
          <a:p>
            <a:r>
              <a:rPr lang="en-US" sz="2000" dirty="0">
                <a:latin typeface="+mj-lt"/>
              </a:rPr>
              <a:t>Ability to work together</a:t>
            </a:r>
          </a:p>
          <a:p>
            <a:r>
              <a:rPr lang="en-US" sz="2000" dirty="0">
                <a:latin typeface="+mj-lt"/>
              </a:rPr>
              <a:t>Thinking skills</a:t>
            </a:r>
          </a:p>
          <a:p>
            <a:pPr>
              <a:buNone/>
            </a:pPr>
            <a:r>
              <a:rPr lang="en-US" sz="2000" dirty="0">
                <a:latin typeface="+mj-lt"/>
              </a:rPr>
              <a:t>(for example Chappell et al 2008)</a:t>
            </a:r>
          </a:p>
          <a:p>
            <a:endParaRPr lang="en-US"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mj-lt"/>
              </a:rPr>
              <a:t>From Creative Little Scientists, 2012</a:t>
            </a:r>
            <a:endParaRPr lang="en-US" dirty="0">
              <a:latin typeface="+mj-lt"/>
            </a:endParaRPr>
          </a:p>
        </p:txBody>
      </p:sp>
    </p:spTree>
    <p:extLst>
      <p:ext uri="{BB962C8B-B14F-4D97-AF65-F5344CB8AC3E}">
        <p14:creationId xmlns:p14="http://schemas.microsoft.com/office/powerpoint/2010/main" val="12451228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solidFill>
                  <a:srgbClr val="00B050"/>
                </a:solidFill>
              </a:rPr>
              <a:t>Definitions of creativity adopted by the CEYS project </a:t>
            </a:r>
            <a:br>
              <a:rPr lang="en-US" sz="2800" b="1" dirty="0" smtClean="0">
                <a:solidFill>
                  <a:srgbClr val="00B050"/>
                </a:solidFill>
              </a:rPr>
            </a:br>
            <a:r>
              <a:rPr lang="en-US" sz="1600" dirty="0" smtClean="0"/>
              <a:t>(from Creative Little Scientists, 2014)</a:t>
            </a:r>
            <a:endParaRPr lang="en-US" sz="1600" dirty="0"/>
          </a:p>
        </p:txBody>
      </p:sp>
      <p:pic>
        <p:nvPicPr>
          <p:cNvPr id="8" name="Picture 7"/>
          <p:cNvPicPr>
            <a:picLocks noChangeAspect="1"/>
          </p:cNvPicPr>
          <p:nvPr/>
        </p:nvPicPr>
        <p:blipFill>
          <a:blip r:embed="rId3"/>
          <a:stretch>
            <a:fillRect/>
          </a:stretch>
        </p:blipFill>
        <p:spPr>
          <a:xfrm>
            <a:off x="1043608" y="1844824"/>
            <a:ext cx="7344816" cy="4022426"/>
          </a:xfrm>
          <a:prstGeom prst="rect">
            <a:avLst/>
          </a:prstGeom>
        </p:spPr>
      </p:pic>
    </p:spTree>
    <p:extLst>
      <p:ext uri="{BB962C8B-B14F-4D97-AF65-F5344CB8AC3E}">
        <p14:creationId xmlns:p14="http://schemas.microsoft.com/office/powerpoint/2010/main" val="7752227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solidFill>
                  <a:srgbClr val="00B050"/>
                </a:solidFill>
              </a:rPr>
              <a:t>Synergies between inquiry-based </a:t>
            </a:r>
            <a:br>
              <a:rPr lang="en-US" sz="3100" b="1" dirty="0">
                <a:solidFill>
                  <a:srgbClr val="00B050"/>
                </a:solidFill>
              </a:rPr>
            </a:br>
            <a:r>
              <a:rPr lang="en-US" sz="3100" b="1" dirty="0">
                <a:solidFill>
                  <a:srgbClr val="00B050"/>
                </a:solidFill>
              </a:rPr>
              <a:t>and creative </a:t>
            </a:r>
            <a:r>
              <a:rPr lang="en-US" sz="3100" b="1" dirty="0" smtClean="0">
                <a:solidFill>
                  <a:srgbClr val="00B050"/>
                </a:solidFill>
              </a:rPr>
              <a:t>approaches</a:t>
            </a:r>
            <a:r>
              <a:rPr lang="en-US" sz="2800" b="1" dirty="0" smtClean="0">
                <a:solidFill>
                  <a:srgbClr val="00B050"/>
                </a:solidFill>
              </a:rPr>
              <a:t/>
            </a:r>
            <a:br>
              <a:rPr lang="en-US" sz="2800" b="1" dirty="0" smtClean="0">
                <a:solidFill>
                  <a:srgbClr val="00B050"/>
                </a:solidFill>
              </a:rPr>
            </a:br>
            <a:r>
              <a:rPr lang="en-US" sz="1600" dirty="0" smtClean="0"/>
              <a:t>From the </a:t>
            </a:r>
            <a:r>
              <a:rPr lang="en-US" sz="1600" dirty="0"/>
              <a:t>Conceptual Framework adopted by the CEYS Project (Creative Little Scientists, 2012)</a:t>
            </a:r>
            <a:endParaRPr lang="en-US"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nl-BE" sz="2800" dirty="0">
                <a:latin typeface="+mj-lt"/>
              </a:rPr>
              <a:t>Play and exploration</a:t>
            </a:r>
          </a:p>
          <a:p>
            <a:r>
              <a:rPr lang="nl-BE" sz="2800" dirty="0">
                <a:latin typeface="+mj-lt"/>
              </a:rPr>
              <a:t>Motivation and affect</a:t>
            </a:r>
          </a:p>
          <a:p>
            <a:r>
              <a:rPr lang="nl-BE" sz="2800" dirty="0">
                <a:latin typeface="+mj-lt"/>
              </a:rPr>
              <a:t>Dialogue and collaboration</a:t>
            </a:r>
          </a:p>
          <a:p>
            <a:r>
              <a:rPr lang="nl-BE" sz="2800" dirty="0">
                <a:latin typeface="+mj-lt"/>
              </a:rPr>
              <a:t>Problem solving and agency</a:t>
            </a:r>
          </a:p>
          <a:p>
            <a:r>
              <a:rPr lang="nl-BE" sz="2800" dirty="0">
                <a:latin typeface="+mj-lt"/>
              </a:rPr>
              <a:t>Questioning and curiosity</a:t>
            </a:r>
          </a:p>
          <a:p>
            <a:r>
              <a:rPr lang="nl-BE" sz="2800" dirty="0">
                <a:latin typeface="+mj-lt"/>
              </a:rPr>
              <a:t>Reflection and reasoning</a:t>
            </a:r>
          </a:p>
          <a:p>
            <a:r>
              <a:rPr lang="nl-BE" sz="2800" dirty="0">
                <a:latin typeface="+mj-lt"/>
              </a:rPr>
              <a:t>Teacher scaffolding and involvement</a:t>
            </a:r>
          </a:p>
          <a:p>
            <a:r>
              <a:rPr lang="nl-BE" sz="2800" dirty="0">
                <a:latin typeface="+mj-lt"/>
              </a:rPr>
              <a:t>Assessment for learning</a:t>
            </a:r>
          </a:p>
          <a:p>
            <a:endParaRPr lang="en-US" dirty="0"/>
          </a:p>
        </p:txBody>
      </p:sp>
    </p:spTree>
    <p:extLst>
      <p:ext uri="{BB962C8B-B14F-4D97-AF65-F5344CB8AC3E}">
        <p14:creationId xmlns:p14="http://schemas.microsoft.com/office/powerpoint/2010/main" val="26232612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9792" y="274638"/>
            <a:ext cx="5987008" cy="1260475"/>
          </a:xfrm>
        </p:spPr>
        <p:txBody>
          <a:bodyPr>
            <a:normAutofit/>
          </a:bodyPr>
          <a:lstStyle/>
          <a:p>
            <a:r>
              <a:rPr lang="en-US" sz="3600" b="1" dirty="0">
                <a:solidFill>
                  <a:srgbClr val="00B050"/>
                </a:solidFill>
              </a:rPr>
              <a:t>O</a:t>
            </a:r>
            <a:r>
              <a:rPr lang="en-US" sz="3600" b="1" dirty="0" smtClean="0">
                <a:solidFill>
                  <a:srgbClr val="00B050"/>
                </a:solidFill>
              </a:rPr>
              <a:t>pportunities for developing inquiry skills?</a:t>
            </a:r>
            <a:endParaRPr lang="en-US" sz="3600" dirty="0"/>
          </a:p>
        </p:txBody>
      </p:sp>
      <p:sp>
        <p:nvSpPr>
          <p:cNvPr id="5" name="Text Placeholder 4"/>
          <p:cNvSpPr>
            <a:spLocks noGrp="1"/>
          </p:cNvSpPr>
          <p:nvPr>
            <p:ph type="body" idx="1"/>
          </p:nvPr>
        </p:nvSpPr>
        <p:spPr/>
        <p:txBody>
          <a:bodyPr/>
          <a:lstStyle/>
          <a:p>
            <a:r>
              <a:rPr lang="en-US" dirty="0">
                <a:solidFill>
                  <a:srgbClr val="FF0000"/>
                </a:solidFill>
                <a:latin typeface="+mj-lt"/>
              </a:rPr>
              <a:t>Ear </a:t>
            </a:r>
            <a:r>
              <a:rPr lang="en-US" dirty="0" smtClean="0">
                <a:solidFill>
                  <a:srgbClr val="FF0000"/>
                </a:solidFill>
                <a:latin typeface="+mj-lt"/>
              </a:rPr>
              <a:t>Gongs</a:t>
            </a:r>
            <a:endParaRPr lang="en-US" dirty="0">
              <a:solidFill>
                <a:srgbClr val="FF0000"/>
              </a:solidFill>
              <a:latin typeface="+mj-lt"/>
            </a:endParaRPr>
          </a:p>
        </p:txBody>
      </p:sp>
      <p:pic>
        <p:nvPicPr>
          <p:cNvPr id="9" name="Content Placeholder 6" descr="Screen shot 2012-03-19 at 15.19.36.png"/>
          <p:cNvPicPr>
            <a:picLocks noGrp="1" noChangeAspect="1"/>
          </p:cNvPicPr>
          <p:nvPr>
            <p:ph sz="half" idx="2"/>
          </p:nvPr>
        </p:nvPicPr>
        <p:blipFill>
          <a:blip r:embed="rId3"/>
          <a:srcRect l="9684" r="9684"/>
          <a:stretch>
            <a:fillRect/>
          </a:stretch>
        </p:blipFill>
        <p:spPr>
          <a:xfrm>
            <a:off x="539552" y="2199804"/>
            <a:ext cx="3410406" cy="3335337"/>
          </a:xfrm>
          <a:prstGeom prst="rect">
            <a:avLst/>
          </a:prstGeom>
          <a:ln>
            <a:solidFill>
              <a:schemeClr val="tx1"/>
            </a:solidFill>
          </a:ln>
          <a:effectLst>
            <a:outerShdw blurRad="50800" dist="38100" dir="2700000" algn="tl" rotWithShape="0">
              <a:srgbClr val="000000">
                <a:alpha val="43000"/>
              </a:srgbClr>
            </a:outerShdw>
          </a:effectLst>
        </p:spPr>
      </p:pic>
      <p:sp>
        <p:nvSpPr>
          <p:cNvPr id="7" name="Text Placeholder 6"/>
          <p:cNvSpPr>
            <a:spLocks noGrp="1"/>
          </p:cNvSpPr>
          <p:nvPr>
            <p:ph type="body" sz="quarter" idx="3"/>
          </p:nvPr>
        </p:nvSpPr>
        <p:spPr/>
        <p:txBody>
          <a:bodyPr/>
          <a:lstStyle/>
          <a:p>
            <a:r>
              <a:rPr lang="en-US" dirty="0">
                <a:solidFill>
                  <a:srgbClr val="FF0000"/>
                </a:solidFill>
                <a:latin typeface="+mj-lt"/>
              </a:rPr>
              <a:t>Rocket </a:t>
            </a:r>
            <a:r>
              <a:rPr lang="en-US" dirty="0" smtClean="0">
                <a:solidFill>
                  <a:srgbClr val="FF0000"/>
                </a:solidFill>
                <a:latin typeface="+mj-lt"/>
              </a:rPr>
              <a:t>Mice</a:t>
            </a:r>
            <a:endParaRPr lang="en-US" dirty="0">
              <a:solidFill>
                <a:srgbClr val="FF0000"/>
              </a:solidFill>
              <a:latin typeface="+mj-lt"/>
            </a:endParaRPr>
          </a:p>
        </p:txBody>
      </p:sp>
      <p:pic>
        <p:nvPicPr>
          <p:cNvPr id="10" name="Content Placeholder 7"/>
          <p:cNvPicPr>
            <a:picLocks noGrp="1" noChangeAspect="1"/>
          </p:cNvPicPr>
          <p:nvPr>
            <p:ph sz="quarter" idx="4"/>
          </p:nvPr>
        </p:nvPicPr>
        <p:blipFill>
          <a:blip r:embed="rId4"/>
          <a:srcRect l="9579" r="9579"/>
          <a:stretch>
            <a:fillRect/>
          </a:stretch>
        </p:blipFill>
        <p:spPr>
          <a:xfrm>
            <a:off x="4716016" y="2086171"/>
            <a:ext cx="3644182" cy="3562602"/>
          </a:xfrm>
          <a:prstGeom prst="rect">
            <a:avLst/>
          </a:prstGeom>
        </p:spPr>
      </p:pic>
      <p:sp>
        <p:nvSpPr>
          <p:cNvPr id="11" name="TextBox 10"/>
          <p:cNvSpPr txBox="1"/>
          <p:nvPr/>
        </p:nvSpPr>
        <p:spPr>
          <a:xfrm>
            <a:off x="972617" y="5676611"/>
            <a:ext cx="7344815" cy="307777"/>
          </a:xfrm>
          <a:prstGeom prst="rect">
            <a:avLst/>
          </a:prstGeom>
          <a:noFill/>
        </p:spPr>
        <p:txBody>
          <a:bodyPr wrap="square" rtlCol="0">
            <a:spAutoFit/>
          </a:bodyPr>
          <a:lstStyle/>
          <a:p>
            <a:r>
              <a:rPr lang="en-US" sz="1400" dirty="0">
                <a:latin typeface="+mj-lt"/>
              </a:rPr>
              <a:t>http://</a:t>
            </a:r>
            <a:r>
              <a:rPr lang="en-US" sz="1400" dirty="0" err="1" smtClean="0">
                <a:latin typeface="+mj-lt"/>
              </a:rPr>
              <a:t>www.sciencemuseum.org.uk</a:t>
            </a:r>
            <a:r>
              <a:rPr lang="en-US" sz="1400" dirty="0" smtClean="0">
                <a:latin typeface="+mj-lt"/>
              </a:rPr>
              <a:t>/educators/</a:t>
            </a:r>
            <a:r>
              <a:rPr lang="en-US" sz="1400" dirty="0" err="1" smtClean="0">
                <a:latin typeface="+mj-lt"/>
              </a:rPr>
              <a:t>classroom_and_homework_resources.aspx</a:t>
            </a:r>
            <a:endParaRPr lang="en-US" sz="1400" dirty="0">
              <a:latin typeface="+mj-lt"/>
            </a:endParaRPr>
          </a:p>
        </p:txBody>
      </p:sp>
    </p:spTree>
    <p:extLst>
      <p:ext uri="{BB962C8B-B14F-4D97-AF65-F5344CB8AC3E}">
        <p14:creationId xmlns:p14="http://schemas.microsoft.com/office/powerpoint/2010/main" val="74185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B050"/>
                </a:solidFill>
              </a:rPr>
              <a:t>What is meant by scientific inquiry?</a:t>
            </a:r>
            <a:endParaRPr lang="en-US" sz="3600" b="1" dirty="0">
              <a:solidFill>
                <a:srgbClr val="00B050"/>
              </a:solidFill>
            </a:endParaRPr>
          </a:p>
        </p:txBody>
      </p:sp>
      <p:sp>
        <p:nvSpPr>
          <p:cNvPr id="3" name="Content Placeholder 2"/>
          <p:cNvSpPr>
            <a:spLocks noGrp="1"/>
          </p:cNvSpPr>
          <p:nvPr>
            <p:ph idx="1"/>
          </p:nvPr>
        </p:nvSpPr>
        <p:spPr>
          <a:xfrm>
            <a:off x="611560" y="1628800"/>
            <a:ext cx="7886700" cy="4351338"/>
          </a:xfrm>
        </p:spPr>
        <p:txBody>
          <a:bodyPr>
            <a:noAutofit/>
          </a:bodyPr>
          <a:lstStyle/>
          <a:p>
            <a:pPr marL="0" indent="0">
              <a:buNone/>
            </a:pPr>
            <a:r>
              <a:rPr lang="en-US" sz="1800" i="1" dirty="0" smtClean="0">
                <a:latin typeface="+mj-lt"/>
              </a:rPr>
              <a:t>In groups of 2/3 – Try out one of the practical activities </a:t>
            </a:r>
          </a:p>
          <a:p>
            <a:pPr marL="0" indent="0">
              <a:buNone/>
            </a:pPr>
            <a:endParaRPr lang="en-US" sz="1000" i="1" dirty="0">
              <a:latin typeface="+mj-lt"/>
            </a:endParaRPr>
          </a:p>
          <a:p>
            <a:pPr marL="0" indent="0">
              <a:buNone/>
            </a:pPr>
            <a:r>
              <a:rPr lang="en-US" sz="1800" dirty="0" smtClean="0">
                <a:latin typeface="+mj-lt"/>
              </a:rPr>
              <a:t>1. List inquiry skills and processes you used.</a:t>
            </a:r>
          </a:p>
          <a:p>
            <a:r>
              <a:rPr lang="en-US" sz="1800" dirty="0" smtClean="0">
                <a:latin typeface="+mj-lt"/>
              </a:rPr>
              <a:t>Which did you engage in spontaneously?</a:t>
            </a:r>
          </a:p>
          <a:p>
            <a:r>
              <a:rPr lang="en-US" sz="1800" dirty="0" smtClean="0">
                <a:latin typeface="+mj-lt"/>
              </a:rPr>
              <a:t>Which might need further support/encouragement?</a:t>
            </a:r>
          </a:p>
          <a:p>
            <a:r>
              <a:rPr lang="en-US" sz="1800" dirty="0" smtClean="0">
                <a:latin typeface="+mj-lt"/>
              </a:rPr>
              <a:t>What is the scope for creativity?</a:t>
            </a:r>
          </a:p>
          <a:p>
            <a:endParaRPr lang="en-US" sz="1000" dirty="0">
              <a:latin typeface="+mj-lt"/>
            </a:endParaRPr>
          </a:p>
          <a:p>
            <a:pPr marL="0" indent="0">
              <a:buNone/>
            </a:pPr>
            <a:r>
              <a:rPr lang="en-US" sz="1800" dirty="0" smtClean="0">
                <a:latin typeface="+mj-lt"/>
              </a:rPr>
              <a:t>2. What opportunities did you have for decision making?</a:t>
            </a:r>
          </a:p>
          <a:p>
            <a:r>
              <a:rPr lang="en-US" sz="1800" dirty="0" smtClean="0">
                <a:latin typeface="+mj-lt"/>
              </a:rPr>
              <a:t>Locate yourself on the Barrow Chart. Did this change over time?</a:t>
            </a:r>
          </a:p>
          <a:p>
            <a:pPr marL="0" indent="0">
              <a:buNone/>
            </a:pPr>
            <a:endParaRPr lang="en-US" sz="1000" dirty="0" smtClean="0">
              <a:latin typeface="+mj-lt"/>
            </a:endParaRPr>
          </a:p>
          <a:p>
            <a:pPr marL="0" indent="0">
              <a:buNone/>
            </a:pPr>
            <a:r>
              <a:rPr lang="en-US" sz="1800" dirty="0" smtClean="0">
                <a:latin typeface="+mj-lt"/>
              </a:rPr>
              <a:t>3. What ideas and questions did you generate?</a:t>
            </a:r>
          </a:p>
          <a:p>
            <a:r>
              <a:rPr lang="en-US" sz="1800" dirty="0" smtClean="0">
                <a:latin typeface="+mj-lt"/>
              </a:rPr>
              <a:t>How might your inquiry be extended?</a:t>
            </a:r>
          </a:p>
          <a:p>
            <a:r>
              <a:rPr lang="en-US" sz="1800" dirty="0" smtClean="0">
                <a:latin typeface="+mj-lt"/>
              </a:rPr>
              <a:t>What are the implications?</a:t>
            </a:r>
            <a:endParaRPr lang="en-US" sz="1800" i="1" dirty="0" smtClean="0">
              <a:latin typeface="+mj-lt"/>
            </a:endParaRPr>
          </a:p>
        </p:txBody>
      </p:sp>
      <p:sp>
        <p:nvSpPr>
          <p:cNvPr id="4" name="Rounded Rectangle 3"/>
          <p:cNvSpPr/>
          <p:nvPr/>
        </p:nvSpPr>
        <p:spPr>
          <a:xfrm>
            <a:off x="5220072" y="4365104"/>
            <a:ext cx="3384376" cy="16561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a:latin typeface="+mj-lt"/>
              </a:rPr>
              <a:t>As a whole group share experiences</a:t>
            </a:r>
          </a:p>
          <a:p>
            <a:pPr algn="ctr"/>
            <a:r>
              <a:rPr lang="en-US" dirty="0" smtClean="0">
                <a:latin typeface="+mj-lt"/>
              </a:rPr>
              <a:t>What aspects </a:t>
            </a:r>
            <a:r>
              <a:rPr lang="en-US" dirty="0">
                <a:latin typeface="+mj-lt"/>
              </a:rPr>
              <a:t>of inquiry </a:t>
            </a:r>
            <a:r>
              <a:rPr lang="en-US" dirty="0" smtClean="0">
                <a:latin typeface="+mj-lt"/>
              </a:rPr>
              <a:t>might </a:t>
            </a:r>
            <a:r>
              <a:rPr lang="en-US" dirty="0">
                <a:latin typeface="+mj-lt"/>
              </a:rPr>
              <a:t>need particular </a:t>
            </a:r>
            <a:r>
              <a:rPr lang="en-US" dirty="0" smtClean="0">
                <a:latin typeface="+mj-lt"/>
              </a:rPr>
              <a:t>support?</a:t>
            </a:r>
            <a:endParaRPr lang="en-US" dirty="0">
              <a:latin typeface="+mj-lt"/>
            </a:endParaRPr>
          </a:p>
        </p:txBody>
      </p:sp>
    </p:spTree>
    <p:extLst>
      <p:ext uri="{BB962C8B-B14F-4D97-AF65-F5344CB8AC3E}">
        <p14:creationId xmlns:p14="http://schemas.microsoft.com/office/powerpoint/2010/main" val="359896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8000"/>
                </a:solidFill>
              </a:rPr>
              <a:t>  </a:t>
            </a:r>
            <a:r>
              <a:rPr lang="en-US" sz="4000" b="1" dirty="0" smtClean="0">
                <a:solidFill>
                  <a:srgbClr val="00B050"/>
                </a:solidFill>
              </a:rPr>
              <a:t>Varied roles over time</a:t>
            </a:r>
            <a:r>
              <a:rPr lang="en-US" sz="3100" dirty="0" smtClean="0"/>
              <a:t/>
            </a:r>
            <a:br>
              <a:rPr lang="en-US" sz="3100" dirty="0" smtClean="0"/>
            </a:br>
            <a:r>
              <a:rPr lang="en-GB" sz="1100" i="1" dirty="0" smtClean="0"/>
              <a:t>Essential </a:t>
            </a:r>
            <a:r>
              <a:rPr lang="en-GB" sz="1100" i="1" dirty="0"/>
              <a:t>features of classroom inquiry and their variations (Barrow, 2010, p. 3)</a:t>
            </a:r>
            <a:r>
              <a:rPr lang="en-GB" sz="1100" dirty="0"/>
              <a:t/>
            </a:r>
            <a:br>
              <a:rPr lang="en-GB" sz="1100" dirty="0"/>
            </a:br>
            <a:endParaRPr lang="en-US" sz="11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012572080"/>
              </p:ext>
            </p:extLst>
          </p:nvPr>
        </p:nvGraphicFramePr>
        <p:xfrm>
          <a:off x="611560" y="1268760"/>
          <a:ext cx="8218490" cy="5280104"/>
        </p:xfrm>
        <a:graphic>
          <a:graphicData uri="http://schemas.openxmlformats.org/drawingml/2006/table">
            <a:tbl>
              <a:tblPr firstRow="1" bandRow="1">
                <a:tableStyleId>{69CF1AB2-1976-4502-BF36-3FF5EA218861}</a:tableStyleId>
              </a:tblPr>
              <a:tblGrid>
                <a:gridCol w="1643698"/>
                <a:gridCol w="1643698"/>
                <a:gridCol w="1643698"/>
                <a:gridCol w="1643698"/>
                <a:gridCol w="1643698"/>
              </a:tblGrid>
              <a:tr h="254889">
                <a:tc>
                  <a:txBody>
                    <a:bodyPr/>
                    <a:lstStyle/>
                    <a:p>
                      <a:pPr>
                        <a:spcAft>
                          <a:spcPts val="0"/>
                        </a:spcAft>
                      </a:pPr>
                      <a:r>
                        <a:rPr lang="en-GB" sz="1200" b="1" dirty="0" smtClean="0">
                          <a:effectLst/>
                          <a:latin typeface="Calibri"/>
                          <a:ea typeface="Yu Mincho"/>
                          <a:cs typeface="Times New Roman"/>
                        </a:rPr>
                        <a:t>Essential features</a:t>
                      </a:r>
                      <a:endParaRPr lang="en-GB" sz="1200" b="1" dirty="0">
                        <a:effectLst/>
                        <a:latin typeface="Calibri"/>
                        <a:ea typeface="Yu Mincho"/>
                        <a:cs typeface="Times New Roman"/>
                      </a:endParaRPr>
                    </a:p>
                  </a:txBody>
                  <a:tcPr marL="68580" marR="68580" marT="0" marB="0" anchor="ctr"/>
                </a:tc>
                <a:tc gridSpan="4">
                  <a:txBody>
                    <a:bodyPr/>
                    <a:lstStyle/>
                    <a:p>
                      <a:pPr algn="ctr">
                        <a:spcAft>
                          <a:spcPts val="0"/>
                        </a:spcAft>
                      </a:pPr>
                      <a:r>
                        <a:rPr lang="en-GB" sz="1200" b="1" dirty="0" smtClean="0">
                          <a:effectLst/>
                          <a:latin typeface="Calibri"/>
                          <a:ea typeface="Yu Mincho"/>
                          <a:cs typeface="Times New Roman"/>
                        </a:rPr>
                        <a:t>Variations</a:t>
                      </a:r>
                      <a:endParaRPr lang="en-GB" sz="1200" b="1"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r>
              <a:tr h="773493">
                <a:tc>
                  <a:txBody>
                    <a:bodyPr/>
                    <a:lstStyle/>
                    <a:p>
                      <a:pPr>
                        <a:spcAft>
                          <a:spcPts val="0"/>
                        </a:spcAft>
                      </a:pPr>
                      <a:r>
                        <a:rPr lang="en-GB" sz="1200" b="1" dirty="0">
                          <a:effectLst/>
                          <a:latin typeface="Calibri"/>
                          <a:ea typeface="Yu Mincho"/>
                          <a:cs typeface="Times New Roman"/>
                        </a:rPr>
                        <a:t>Learner engages in </a:t>
                      </a:r>
                      <a:br>
                        <a:rPr lang="en-GB" sz="1200" b="1" dirty="0">
                          <a:effectLst/>
                          <a:latin typeface="Calibri"/>
                          <a:ea typeface="Yu Mincho"/>
                          <a:cs typeface="Times New Roman"/>
                        </a:rPr>
                      </a:br>
                      <a:r>
                        <a:rPr lang="en-GB" sz="1200" b="1" dirty="0">
                          <a:effectLst/>
                          <a:latin typeface="Calibri"/>
                          <a:ea typeface="Yu Mincho"/>
                          <a:cs typeface="Times New Roman"/>
                        </a:rPr>
                        <a:t>scientifically orientated questions</a:t>
                      </a:r>
                    </a:p>
                  </a:txBody>
                  <a:tcPr marL="68580" marR="68580" marT="0" marB="0" anchor="ctr"/>
                </a:tc>
                <a:tc>
                  <a:txBody>
                    <a:bodyPr/>
                    <a:lstStyle/>
                    <a:p>
                      <a:pPr>
                        <a:spcAft>
                          <a:spcPts val="0"/>
                        </a:spcAft>
                      </a:pPr>
                      <a:r>
                        <a:rPr lang="en-GB" sz="1200" b="0" dirty="0">
                          <a:effectLst/>
                          <a:latin typeface="Calibri"/>
                          <a:ea typeface="Yu Mincho"/>
                          <a:cs typeface="Times New Roman"/>
                        </a:rPr>
                        <a:t>Learner poses a question</a:t>
                      </a:r>
                    </a:p>
                  </a:txBody>
                  <a:tcPr marL="68580" marR="68580" marT="0" marB="0" anchor="ctr"/>
                </a:tc>
                <a:tc>
                  <a:txBody>
                    <a:bodyPr/>
                    <a:lstStyle/>
                    <a:p>
                      <a:pPr>
                        <a:spcAft>
                          <a:spcPts val="0"/>
                        </a:spcAft>
                      </a:pPr>
                      <a:r>
                        <a:rPr lang="en-GB" sz="1200" b="0" dirty="0">
                          <a:effectLst/>
                          <a:latin typeface="Calibri"/>
                          <a:ea typeface="Yu Mincho"/>
                          <a:cs typeface="Times New Roman"/>
                        </a:rPr>
                        <a:t>Learner selects</a:t>
                      </a:r>
                      <a:br>
                        <a:rPr lang="en-GB" sz="1200" b="0" dirty="0">
                          <a:effectLst/>
                          <a:latin typeface="Calibri"/>
                          <a:ea typeface="Yu Mincho"/>
                          <a:cs typeface="Times New Roman"/>
                        </a:rPr>
                      </a:br>
                      <a:r>
                        <a:rPr lang="en-GB" sz="1200" b="0" dirty="0">
                          <a:effectLst/>
                          <a:latin typeface="Calibri"/>
                          <a:ea typeface="Yu Mincho"/>
                          <a:cs typeface="Times New Roman"/>
                        </a:rPr>
                        <a:t>among questions, poses new questions</a:t>
                      </a:r>
                    </a:p>
                  </a:txBody>
                  <a:tcPr marL="68580" marR="68580" marT="0" marB="0" anchor="ctr"/>
                </a:tc>
                <a:tc>
                  <a:txBody>
                    <a:bodyPr/>
                    <a:lstStyle/>
                    <a:p>
                      <a:pPr>
                        <a:spcAft>
                          <a:spcPts val="0"/>
                        </a:spcAft>
                      </a:pPr>
                      <a:r>
                        <a:rPr lang="en-GB" sz="1200" b="0" dirty="0">
                          <a:effectLst/>
                          <a:latin typeface="Calibri"/>
                          <a:ea typeface="Yu Mincho"/>
                          <a:cs typeface="Times New Roman"/>
                        </a:rPr>
                        <a:t>Learner sharpens or clarifies question provided by teacher, materials or source</a:t>
                      </a:r>
                    </a:p>
                  </a:txBody>
                  <a:tcPr marL="68580" marR="68580" marT="0" marB="0" anchor="ctr"/>
                </a:tc>
                <a:tc>
                  <a:txBody>
                    <a:bodyPr/>
                    <a:lstStyle/>
                    <a:p>
                      <a:pPr>
                        <a:spcAft>
                          <a:spcPts val="0"/>
                        </a:spcAft>
                      </a:pPr>
                      <a:r>
                        <a:rPr lang="en-GB" sz="1200" b="0" dirty="0">
                          <a:effectLst/>
                          <a:latin typeface="Calibri"/>
                          <a:ea typeface="Yu Mincho"/>
                          <a:cs typeface="Times New Roman"/>
                        </a:rPr>
                        <a:t>Learner engages in question provided by teacher, materials and source</a:t>
                      </a:r>
                    </a:p>
                  </a:txBody>
                  <a:tcPr marL="68580" marR="68580" marT="0" marB="0" anchor="ctr"/>
                </a:tc>
              </a:tr>
              <a:tr h="773493">
                <a:tc>
                  <a:txBody>
                    <a:bodyPr/>
                    <a:lstStyle/>
                    <a:p>
                      <a:pPr>
                        <a:spcAft>
                          <a:spcPts val="0"/>
                        </a:spcAft>
                      </a:pPr>
                      <a:r>
                        <a:rPr lang="en-GB" sz="1200" b="1" dirty="0" smtClean="0">
                          <a:effectLst/>
                          <a:latin typeface="Calibri"/>
                          <a:ea typeface="Yu Mincho"/>
                          <a:cs typeface="Times New Roman"/>
                        </a:rPr>
                        <a:t>Learner </a:t>
                      </a:r>
                      <a:r>
                        <a:rPr lang="en-GB" sz="1200" b="1" dirty="0">
                          <a:effectLst/>
                          <a:latin typeface="Calibri"/>
                          <a:ea typeface="Yu Mincho"/>
                          <a:cs typeface="Times New Roman"/>
                        </a:rPr>
                        <a:t>gives </a:t>
                      </a:r>
                      <a:br>
                        <a:rPr lang="en-GB" sz="1200" b="1" dirty="0">
                          <a:effectLst/>
                          <a:latin typeface="Calibri"/>
                          <a:ea typeface="Yu Mincho"/>
                          <a:cs typeface="Times New Roman"/>
                        </a:rPr>
                      </a:br>
                      <a:r>
                        <a:rPr lang="en-GB" sz="1200" b="1" dirty="0">
                          <a:effectLst/>
                          <a:latin typeface="Calibri"/>
                          <a:ea typeface="Yu Mincho"/>
                          <a:cs typeface="Times New Roman"/>
                        </a:rPr>
                        <a:t>priority to evidence in responding to questions</a:t>
                      </a:r>
                    </a:p>
                  </a:txBody>
                  <a:tcPr marL="68580" marR="68580" marT="0" marB="0" anchor="ctr"/>
                </a:tc>
                <a:tc>
                  <a:txBody>
                    <a:bodyPr/>
                    <a:lstStyle/>
                    <a:p>
                      <a:pPr>
                        <a:spcAft>
                          <a:spcPts val="0"/>
                        </a:spcAft>
                      </a:pPr>
                      <a:r>
                        <a:rPr lang="en-GB" sz="1200">
                          <a:effectLst/>
                          <a:latin typeface="Calibri"/>
                          <a:ea typeface="Yu Mincho"/>
                          <a:cs typeface="Times New Roman"/>
                        </a:rPr>
                        <a:t>Learner determines</a:t>
                      </a:r>
                      <a:br>
                        <a:rPr lang="en-GB" sz="1200">
                          <a:effectLst/>
                          <a:latin typeface="Calibri"/>
                          <a:ea typeface="Yu Mincho"/>
                          <a:cs typeface="Times New Roman"/>
                        </a:rPr>
                      </a:br>
                      <a:r>
                        <a:rPr lang="en-GB" sz="1200">
                          <a:effectLst/>
                          <a:latin typeface="Calibri"/>
                          <a:ea typeface="Yu Mincho"/>
                          <a:cs typeface="Times New Roman"/>
                        </a:rPr>
                        <a:t>what constitutes evidence and collects it</a:t>
                      </a:r>
                    </a:p>
                  </a:txBody>
                  <a:tcPr marL="68580" marR="68580" marT="0" marB="0" anchor="ctr"/>
                </a:tc>
                <a:tc>
                  <a:txBody>
                    <a:bodyPr/>
                    <a:lstStyle/>
                    <a:p>
                      <a:pPr>
                        <a:spcAft>
                          <a:spcPts val="0"/>
                        </a:spcAft>
                      </a:pPr>
                      <a:r>
                        <a:rPr lang="en-GB" sz="1200" dirty="0">
                          <a:effectLst/>
                          <a:latin typeface="Calibri"/>
                          <a:ea typeface="Yu Mincho"/>
                          <a:cs typeface="Times New Roman"/>
                        </a:rPr>
                        <a:t>Learner directed to collect certain data</a:t>
                      </a:r>
                    </a:p>
                  </a:txBody>
                  <a:tcPr marL="68580" marR="68580" marT="0" marB="0" anchor="ctr"/>
                </a:tc>
                <a:tc>
                  <a:txBody>
                    <a:bodyPr/>
                    <a:lstStyle/>
                    <a:p>
                      <a:pPr>
                        <a:spcAft>
                          <a:spcPts val="0"/>
                        </a:spcAft>
                      </a:pPr>
                      <a:r>
                        <a:rPr lang="en-GB" sz="1200" dirty="0">
                          <a:effectLst/>
                          <a:latin typeface="Calibri"/>
                          <a:ea typeface="Yu Mincho"/>
                          <a:cs typeface="Times New Roman"/>
                        </a:rPr>
                        <a:t>Learner given data and asked to analyse</a:t>
                      </a:r>
                    </a:p>
                  </a:txBody>
                  <a:tcPr marL="68580" marR="68580" marT="0" marB="0" anchor="ctr"/>
                </a:tc>
                <a:tc>
                  <a:txBody>
                    <a:bodyPr/>
                    <a:lstStyle/>
                    <a:p>
                      <a:pPr>
                        <a:spcAft>
                          <a:spcPts val="0"/>
                        </a:spcAft>
                      </a:pPr>
                      <a:r>
                        <a:rPr lang="en-GB" sz="1200">
                          <a:effectLst/>
                          <a:latin typeface="Calibri"/>
                          <a:ea typeface="Yu Mincho"/>
                          <a:cs typeface="Times New Roman"/>
                        </a:rPr>
                        <a:t>Learner given data and told how to analyse</a:t>
                      </a:r>
                    </a:p>
                  </a:txBody>
                  <a:tcPr marL="68580" marR="68580" marT="0" marB="0" anchor="ctr"/>
                </a:tc>
              </a:tr>
              <a:tr h="966867">
                <a:tc>
                  <a:txBody>
                    <a:bodyPr/>
                    <a:lstStyle/>
                    <a:p>
                      <a:pPr>
                        <a:spcAft>
                          <a:spcPts val="0"/>
                        </a:spcAft>
                      </a:pPr>
                      <a:r>
                        <a:rPr lang="en-GB" sz="1200" b="1" dirty="0">
                          <a:effectLst/>
                          <a:latin typeface="Calibri"/>
                          <a:ea typeface="Yu Mincho"/>
                          <a:cs typeface="Times New Roman"/>
                        </a:rPr>
                        <a:t>Learner </a:t>
                      </a:r>
                      <a:br>
                        <a:rPr lang="en-GB" sz="1200" b="1" dirty="0">
                          <a:effectLst/>
                          <a:latin typeface="Calibri"/>
                          <a:ea typeface="Yu Mincho"/>
                          <a:cs typeface="Times New Roman"/>
                        </a:rPr>
                      </a:br>
                      <a:r>
                        <a:rPr lang="en-GB" sz="1200" b="1" dirty="0">
                          <a:effectLst/>
                          <a:latin typeface="Calibri"/>
                          <a:ea typeface="Yu Mincho"/>
                          <a:cs typeface="Times New Roman"/>
                        </a:rPr>
                        <a:t>formulates explanations from evidence</a:t>
                      </a:r>
                    </a:p>
                  </a:txBody>
                  <a:tcPr marL="68580" marR="68580" marT="0" marB="0" anchor="ctr"/>
                </a:tc>
                <a:tc>
                  <a:txBody>
                    <a:bodyPr/>
                    <a:lstStyle/>
                    <a:p>
                      <a:pPr>
                        <a:spcAft>
                          <a:spcPts val="0"/>
                        </a:spcAft>
                      </a:pPr>
                      <a:r>
                        <a:rPr lang="en-GB" sz="1200" dirty="0">
                          <a:effectLst/>
                          <a:latin typeface="Calibri"/>
                          <a:ea typeface="Yu Mincho"/>
                          <a:cs typeface="Times New Roman"/>
                        </a:rPr>
                        <a:t>Learner</a:t>
                      </a:r>
                      <a:br>
                        <a:rPr lang="en-GB" sz="1200" dirty="0">
                          <a:effectLst/>
                          <a:latin typeface="Calibri"/>
                          <a:ea typeface="Yu Mincho"/>
                          <a:cs typeface="Times New Roman"/>
                        </a:rPr>
                      </a:br>
                      <a:r>
                        <a:rPr lang="en-GB" sz="1200" dirty="0">
                          <a:effectLst/>
                          <a:latin typeface="Calibri"/>
                          <a:ea typeface="Yu Mincho"/>
                          <a:cs typeface="Times New Roman"/>
                        </a:rPr>
                        <a:t>formulates explanations after summarising evidence</a:t>
                      </a:r>
                    </a:p>
                  </a:txBody>
                  <a:tcPr marL="68580" marR="68580" marT="0" marB="0" anchor="ctr"/>
                </a:tc>
                <a:tc>
                  <a:txBody>
                    <a:bodyPr/>
                    <a:lstStyle/>
                    <a:p>
                      <a:pPr>
                        <a:spcAft>
                          <a:spcPts val="0"/>
                        </a:spcAft>
                      </a:pPr>
                      <a:r>
                        <a:rPr lang="en-GB" sz="1200" dirty="0">
                          <a:effectLst/>
                          <a:latin typeface="Calibri"/>
                          <a:ea typeface="Yu Mincho"/>
                          <a:cs typeface="Times New Roman"/>
                        </a:rPr>
                        <a:t>Learner guided </a:t>
                      </a:r>
                      <a:br>
                        <a:rPr lang="en-GB" sz="1200" dirty="0">
                          <a:effectLst/>
                          <a:latin typeface="Calibri"/>
                          <a:ea typeface="Yu Mincho"/>
                          <a:cs typeface="Times New Roman"/>
                        </a:rPr>
                      </a:br>
                      <a:r>
                        <a:rPr lang="en-GB" sz="1200" dirty="0">
                          <a:effectLst/>
                          <a:latin typeface="Calibri"/>
                          <a:ea typeface="Yu Mincho"/>
                          <a:cs typeface="Times New Roman"/>
                        </a:rPr>
                        <a:t>in process of formulating explanations from evidence</a:t>
                      </a:r>
                    </a:p>
                  </a:txBody>
                  <a:tcPr marL="68580" marR="68580" marT="0" marB="0" anchor="ctr"/>
                </a:tc>
                <a:tc>
                  <a:txBody>
                    <a:bodyPr/>
                    <a:lstStyle/>
                    <a:p>
                      <a:pPr>
                        <a:spcAft>
                          <a:spcPts val="0"/>
                        </a:spcAft>
                      </a:pPr>
                      <a:r>
                        <a:rPr lang="en-GB" sz="1200">
                          <a:effectLst/>
                          <a:latin typeface="Calibri"/>
                          <a:ea typeface="Yu Mincho"/>
                          <a:cs typeface="Times New Roman"/>
                        </a:rPr>
                        <a:t>Learner given</a:t>
                      </a:r>
                      <a:br>
                        <a:rPr lang="en-GB" sz="1200">
                          <a:effectLst/>
                          <a:latin typeface="Calibri"/>
                          <a:ea typeface="Yu Mincho"/>
                          <a:cs typeface="Times New Roman"/>
                        </a:rPr>
                      </a:br>
                      <a:r>
                        <a:rPr lang="en-GB" sz="1200">
                          <a:effectLst/>
                          <a:latin typeface="Calibri"/>
                          <a:ea typeface="Yu Mincho"/>
                          <a:cs typeface="Times New Roman"/>
                        </a:rPr>
                        <a:t>possible ways to use evidence to formulate explanation</a:t>
                      </a:r>
                    </a:p>
                  </a:txBody>
                  <a:tcPr marL="68580" marR="68580" marT="0" marB="0" anchor="ctr"/>
                </a:tc>
                <a:tc>
                  <a:txBody>
                    <a:bodyPr/>
                    <a:lstStyle/>
                    <a:p>
                      <a:pPr>
                        <a:spcAft>
                          <a:spcPts val="0"/>
                        </a:spcAft>
                      </a:pPr>
                      <a:r>
                        <a:rPr lang="en-GB" sz="1200" dirty="0">
                          <a:effectLst/>
                          <a:latin typeface="Calibri"/>
                          <a:ea typeface="Yu Mincho"/>
                          <a:cs typeface="Times New Roman"/>
                        </a:rPr>
                        <a:t>Learner provided</a:t>
                      </a:r>
                      <a:br>
                        <a:rPr lang="en-GB" sz="1200" dirty="0">
                          <a:effectLst/>
                          <a:latin typeface="Calibri"/>
                          <a:ea typeface="Yu Mincho"/>
                          <a:cs typeface="Times New Roman"/>
                        </a:rPr>
                      </a:br>
                      <a:r>
                        <a:rPr lang="en-GB" sz="1200" dirty="0">
                          <a:effectLst/>
                          <a:latin typeface="Calibri"/>
                          <a:ea typeface="Yu Mincho"/>
                          <a:cs typeface="Times New Roman"/>
                        </a:rPr>
                        <a:t>with evidence</a:t>
                      </a:r>
                    </a:p>
                  </a:txBody>
                  <a:tcPr marL="68580" marR="68580" marT="0" marB="0" anchor="ctr"/>
                </a:tc>
              </a:tr>
              <a:tr h="966867">
                <a:tc>
                  <a:txBody>
                    <a:bodyPr/>
                    <a:lstStyle/>
                    <a:p>
                      <a:pPr>
                        <a:spcAft>
                          <a:spcPts val="0"/>
                        </a:spcAft>
                      </a:pPr>
                      <a:r>
                        <a:rPr lang="en-GB" sz="1200" b="1" dirty="0">
                          <a:effectLst/>
                          <a:latin typeface="Calibri"/>
                          <a:ea typeface="Yu Mincho"/>
                          <a:cs typeface="Times New Roman"/>
                        </a:rPr>
                        <a:t>Learner</a:t>
                      </a:r>
                      <a:br>
                        <a:rPr lang="en-GB" sz="1200" b="1" dirty="0">
                          <a:effectLst/>
                          <a:latin typeface="Calibri"/>
                          <a:ea typeface="Yu Mincho"/>
                          <a:cs typeface="Times New Roman"/>
                        </a:rPr>
                      </a:br>
                      <a:r>
                        <a:rPr lang="en-GB" sz="1200" b="1" dirty="0">
                          <a:effectLst/>
                          <a:latin typeface="Calibri"/>
                          <a:ea typeface="Yu Mincho"/>
                          <a:cs typeface="Times New Roman"/>
                        </a:rPr>
                        <a:t>connects explanations to scientific knowledge</a:t>
                      </a:r>
                    </a:p>
                  </a:txBody>
                  <a:tcPr marL="68580" marR="68580" marT="0" marB="0" anchor="ctr"/>
                </a:tc>
                <a:tc>
                  <a:txBody>
                    <a:bodyPr/>
                    <a:lstStyle/>
                    <a:p>
                      <a:pPr>
                        <a:spcAft>
                          <a:spcPts val="0"/>
                        </a:spcAft>
                      </a:pPr>
                      <a:r>
                        <a:rPr lang="en-GB" sz="1200">
                          <a:effectLst/>
                          <a:latin typeface="Calibri"/>
                          <a:ea typeface="Yu Mincho"/>
                          <a:cs typeface="Times New Roman"/>
                        </a:rPr>
                        <a:t>Learner</a:t>
                      </a:r>
                      <a:br>
                        <a:rPr lang="en-GB" sz="1200">
                          <a:effectLst/>
                          <a:latin typeface="Calibri"/>
                          <a:ea typeface="Yu Mincho"/>
                          <a:cs typeface="Times New Roman"/>
                        </a:rPr>
                      </a:br>
                      <a:r>
                        <a:rPr lang="en-GB" sz="1200">
                          <a:effectLst/>
                          <a:latin typeface="Calibri"/>
                          <a:ea typeface="Yu Mincho"/>
                          <a:cs typeface="Times New Roman"/>
                        </a:rPr>
                        <a:t>independently examines other resources and forms links to explanations</a:t>
                      </a:r>
                    </a:p>
                  </a:txBody>
                  <a:tcPr marL="68580" marR="68580" marT="0" marB="0" anchor="ctr"/>
                </a:tc>
                <a:tc>
                  <a:txBody>
                    <a:bodyPr/>
                    <a:lstStyle/>
                    <a:p>
                      <a:pPr>
                        <a:spcAft>
                          <a:spcPts val="0"/>
                        </a:spcAft>
                      </a:pPr>
                      <a:r>
                        <a:rPr lang="en-GB" sz="1200">
                          <a:effectLst/>
                          <a:latin typeface="Calibri"/>
                          <a:ea typeface="Yu Mincho"/>
                          <a:cs typeface="Times New Roman"/>
                        </a:rPr>
                        <a:t>Learner directed </a:t>
                      </a:r>
                      <a:br>
                        <a:rPr lang="en-GB" sz="1200">
                          <a:effectLst/>
                          <a:latin typeface="Calibri"/>
                          <a:ea typeface="Yu Mincho"/>
                          <a:cs typeface="Times New Roman"/>
                        </a:rPr>
                      </a:br>
                      <a:r>
                        <a:rPr lang="en-GB" sz="1200">
                          <a:effectLst/>
                          <a:latin typeface="Calibri"/>
                          <a:ea typeface="Yu Mincho"/>
                          <a:cs typeface="Times New Roman"/>
                        </a:rPr>
                        <a:t>toward areas and sources of scientific knowledge</a:t>
                      </a:r>
                    </a:p>
                  </a:txBody>
                  <a:tcPr marL="68580" marR="68580" marT="0" marB="0" anchor="ctr"/>
                </a:tc>
                <a:tc>
                  <a:txBody>
                    <a:bodyPr/>
                    <a:lstStyle/>
                    <a:p>
                      <a:pPr>
                        <a:spcAft>
                          <a:spcPts val="0"/>
                        </a:spcAft>
                      </a:pPr>
                      <a:r>
                        <a:rPr lang="en-GB" sz="1200" dirty="0">
                          <a:effectLst/>
                          <a:latin typeface="Calibri"/>
                          <a:ea typeface="Yu Mincho"/>
                          <a:cs typeface="Times New Roman"/>
                        </a:rPr>
                        <a:t>Learner given</a:t>
                      </a:r>
                      <a:br>
                        <a:rPr lang="en-GB" sz="1200" dirty="0">
                          <a:effectLst/>
                          <a:latin typeface="Calibri"/>
                          <a:ea typeface="Yu Mincho"/>
                          <a:cs typeface="Times New Roman"/>
                        </a:rPr>
                      </a:br>
                      <a:r>
                        <a:rPr lang="en-GB" sz="1200" dirty="0">
                          <a:effectLst/>
                          <a:latin typeface="Calibri"/>
                          <a:ea typeface="Yu Mincho"/>
                          <a:cs typeface="Times New Roman"/>
                        </a:rPr>
                        <a:t>possible connections</a:t>
                      </a:r>
                    </a:p>
                  </a:txBody>
                  <a:tcPr marL="68580" marR="68580" marT="0" marB="0" anchor="ctr"/>
                </a:tc>
                <a:tc>
                  <a:txBody>
                    <a:bodyPr/>
                    <a:lstStyle/>
                    <a:p>
                      <a:pPr>
                        <a:spcAft>
                          <a:spcPts val="0"/>
                        </a:spcAft>
                      </a:pPr>
                      <a:r>
                        <a:rPr lang="en-GB" sz="1200">
                          <a:effectLst/>
                          <a:latin typeface="Calibri"/>
                          <a:ea typeface="Yu Mincho"/>
                          <a:cs typeface="Times New Roman"/>
                        </a:rPr>
                        <a:t> </a:t>
                      </a:r>
                    </a:p>
                  </a:txBody>
                  <a:tcPr marL="68580" marR="68580" marT="0" marB="0" anchor="ctr"/>
                </a:tc>
              </a:tr>
              <a:tr h="966867">
                <a:tc>
                  <a:txBody>
                    <a:bodyPr/>
                    <a:lstStyle/>
                    <a:p>
                      <a:pPr>
                        <a:spcAft>
                          <a:spcPts val="0"/>
                        </a:spcAft>
                      </a:pPr>
                      <a:r>
                        <a:rPr lang="en-GB" sz="1200" b="1" dirty="0">
                          <a:effectLst/>
                          <a:latin typeface="Calibri"/>
                          <a:ea typeface="Yu Mincho"/>
                          <a:cs typeface="Times New Roman"/>
                        </a:rPr>
                        <a:t>Learner </a:t>
                      </a:r>
                      <a:br>
                        <a:rPr lang="en-GB" sz="1200" b="1" dirty="0">
                          <a:effectLst/>
                          <a:latin typeface="Calibri"/>
                          <a:ea typeface="Yu Mincho"/>
                          <a:cs typeface="Times New Roman"/>
                        </a:rPr>
                      </a:br>
                      <a:r>
                        <a:rPr lang="en-GB" sz="1200" b="1" dirty="0">
                          <a:effectLst/>
                          <a:latin typeface="Calibri"/>
                          <a:ea typeface="Yu Mincho"/>
                          <a:cs typeface="Times New Roman"/>
                        </a:rPr>
                        <a:t>communicates and justifies explanations</a:t>
                      </a:r>
                    </a:p>
                  </a:txBody>
                  <a:tcPr marL="68580" marR="68580" marT="0" marB="0" anchor="ctr"/>
                </a:tc>
                <a:tc>
                  <a:txBody>
                    <a:bodyPr/>
                    <a:lstStyle/>
                    <a:p>
                      <a:pPr>
                        <a:spcAft>
                          <a:spcPts val="0"/>
                        </a:spcAft>
                      </a:pPr>
                      <a:r>
                        <a:rPr lang="en-GB" sz="1200">
                          <a:effectLst/>
                          <a:latin typeface="Calibri"/>
                          <a:ea typeface="Yu Mincho"/>
                          <a:cs typeface="Times New Roman"/>
                        </a:rPr>
                        <a:t>Learner forms</a:t>
                      </a:r>
                      <a:br>
                        <a:rPr lang="en-GB" sz="1200">
                          <a:effectLst/>
                          <a:latin typeface="Calibri"/>
                          <a:ea typeface="Yu Mincho"/>
                          <a:cs typeface="Times New Roman"/>
                        </a:rPr>
                      </a:br>
                      <a:r>
                        <a:rPr lang="en-GB" sz="1200">
                          <a:effectLst/>
                          <a:latin typeface="Calibri"/>
                          <a:ea typeface="Yu Mincho"/>
                          <a:cs typeface="Times New Roman"/>
                        </a:rPr>
                        <a:t>reasonable and logical argument to communicate explanations</a:t>
                      </a:r>
                    </a:p>
                  </a:txBody>
                  <a:tcPr marL="68580" marR="68580" marT="0" marB="0" anchor="ctr"/>
                </a:tc>
                <a:tc>
                  <a:txBody>
                    <a:bodyPr/>
                    <a:lstStyle/>
                    <a:p>
                      <a:pPr>
                        <a:spcAft>
                          <a:spcPts val="0"/>
                        </a:spcAft>
                      </a:pPr>
                      <a:r>
                        <a:rPr lang="en-GB" sz="1200" dirty="0">
                          <a:effectLst/>
                          <a:latin typeface="Calibri"/>
                          <a:ea typeface="Yu Mincho"/>
                          <a:cs typeface="Times New Roman"/>
                        </a:rPr>
                        <a:t>Learner coached</a:t>
                      </a:r>
                      <a:br>
                        <a:rPr lang="en-GB" sz="1200" dirty="0">
                          <a:effectLst/>
                          <a:latin typeface="Calibri"/>
                          <a:ea typeface="Yu Mincho"/>
                          <a:cs typeface="Times New Roman"/>
                        </a:rPr>
                      </a:br>
                      <a:r>
                        <a:rPr lang="en-GB" sz="1200" dirty="0">
                          <a:effectLst/>
                          <a:latin typeface="Calibri"/>
                          <a:ea typeface="Yu Mincho"/>
                          <a:cs typeface="Times New Roman"/>
                        </a:rPr>
                        <a:t>in development of communication</a:t>
                      </a:r>
                    </a:p>
                  </a:txBody>
                  <a:tcPr marL="68580" marR="68580" marT="0" marB="0" anchor="ctr"/>
                </a:tc>
                <a:tc>
                  <a:txBody>
                    <a:bodyPr/>
                    <a:lstStyle/>
                    <a:p>
                      <a:pPr>
                        <a:spcAft>
                          <a:spcPts val="0"/>
                        </a:spcAft>
                      </a:pPr>
                      <a:r>
                        <a:rPr lang="en-GB" sz="1200">
                          <a:effectLst/>
                          <a:latin typeface="Calibri"/>
                          <a:ea typeface="Yu Mincho"/>
                          <a:cs typeface="Times New Roman"/>
                        </a:rPr>
                        <a:t>Learner provided</a:t>
                      </a:r>
                      <a:br>
                        <a:rPr lang="en-GB" sz="1200">
                          <a:effectLst/>
                          <a:latin typeface="Calibri"/>
                          <a:ea typeface="Yu Mincho"/>
                          <a:cs typeface="Times New Roman"/>
                        </a:rPr>
                      </a:br>
                      <a:r>
                        <a:rPr lang="en-GB" sz="1200">
                          <a:effectLst/>
                          <a:latin typeface="Calibri"/>
                          <a:ea typeface="Yu Mincho"/>
                          <a:cs typeface="Times New Roman"/>
                        </a:rPr>
                        <a:t>broad guidelines to sharpen communication</a:t>
                      </a:r>
                    </a:p>
                  </a:txBody>
                  <a:tcPr marL="68580" marR="68580" marT="0" marB="0" anchor="ctr"/>
                </a:tc>
                <a:tc>
                  <a:txBody>
                    <a:bodyPr/>
                    <a:lstStyle/>
                    <a:p>
                      <a:pPr>
                        <a:spcAft>
                          <a:spcPts val="0"/>
                        </a:spcAft>
                      </a:pPr>
                      <a:r>
                        <a:rPr lang="en-GB" sz="1200" dirty="0">
                          <a:effectLst/>
                          <a:latin typeface="Calibri"/>
                          <a:ea typeface="Yu Mincho"/>
                          <a:cs typeface="Times New Roman"/>
                        </a:rPr>
                        <a:t>Learner gives</a:t>
                      </a:r>
                      <a:br>
                        <a:rPr lang="en-GB" sz="1200" dirty="0">
                          <a:effectLst/>
                          <a:latin typeface="Calibri"/>
                          <a:ea typeface="Yu Mincho"/>
                          <a:cs typeface="Times New Roman"/>
                        </a:rPr>
                      </a:br>
                      <a:r>
                        <a:rPr lang="en-GB" sz="1200" dirty="0">
                          <a:effectLst/>
                          <a:latin typeface="Calibri"/>
                          <a:ea typeface="Yu Mincho"/>
                          <a:cs typeface="Times New Roman"/>
                        </a:rPr>
                        <a:t>steps and procedures to communication</a:t>
                      </a:r>
                    </a:p>
                  </a:txBody>
                  <a:tcPr marL="68580" marR="68580" marT="0" marB="0" anchor="ctr"/>
                </a:tc>
              </a:tr>
              <a:tr h="273072">
                <a:tc gridSpan="5">
                  <a:txBody>
                    <a:bodyPr/>
                    <a:lstStyle/>
                    <a:p>
                      <a:pPr>
                        <a:spcAft>
                          <a:spcPts val="0"/>
                        </a:spcAft>
                      </a:pPr>
                      <a:r>
                        <a:rPr lang="en-GB" sz="1100" b="1" kern="1200" dirty="0" smtClean="0">
                          <a:solidFill>
                            <a:schemeClr val="dk1"/>
                          </a:solidFill>
                          <a:effectLst/>
                          <a:latin typeface="+mj-lt"/>
                          <a:ea typeface="+mn-ea"/>
                          <a:cs typeface="+mn-cs"/>
                        </a:rPr>
                        <a:t>More…….................................................................Amount of Learner Self-Direction…….......................................................................Less</a:t>
                      </a:r>
                      <a:r>
                        <a:rPr lang="en-GB" sz="1100" b="1" dirty="0" smtClean="0">
                          <a:effectLst/>
                          <a:latin typeface="+mj-lt"/>
                        </a:rPr>
                        <a:t> </a:t>
                      </a:r>
                      <a:endParaRPr lang="en-GB" sz="11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r h="304556">
                <a:tc gridSpan="5">
                  <a:txBody>
                    <a:bodyPr/>
                    <a:lstStyle/>
                    <a:p>
                      <a:pPr>
                        <a:spcAft>
                          <a:spcPts val="0"/>
                        </a:spcAft>
                      </a:pPr>
                      <a:r>
                        <a:rPr lang="en-GB" sz="1100" b="1" kern="1200" dirty="0" smtClean="0">
                          <a:solidFill>
                            <a:schemeClr val="dk1"/>
                          </a:solidFill>
                          <a:effectLst/>
                          <a:latin typeface="+mj-lt"/>
                          <a:ea typeface="+mn-ea"/>
                          <a:cs typeface="+mn-cs"/>
                        </a:rPr>
                        <a:t>Less……...........................................................Amount of Direction from Teacher Material…….............................................................More</a:t>
                      </a:r>
                      <a:r>
                        <a:rPr lang="en-GB" sz="1100" b="1" dirty="0" smtClean="0">
                          <a:effectLst/>
                          <a:latin typeface="+mj-lt"/>
                        </a:rPr>
                        <a:t> </a:t>
                      </a:r>
                      <a:endParaRPr lang="en-GB" sz="11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bl>
          </a:graphicData>
        </a:graphic>
      </p:graphicFrame>
      <p:sp>
        <p:nvSpPr>
          <p:cNvPr id="5" name="Oval Callout 4"/>
          <p:cNvSpPr/>
          <p:nvPr/>
        </p:nvSpPr>
        <p:spPr>
          <a:xfrm rot="10800000" flipV="1">
            <a:off x="395536" y="188640"/>
            <a:ext cx="1872208" cy="1080120"/>
          </a:xfrm>
          <a:prstGeom prst="wedgeEllipseCallout">
            <a:avLst>
              <a:gd name="adj1" fmla="val -68317"/>
              <a:gd name="adj2" fmla="val 843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Learner poses a question</a:t>
            </a:r>
            <a:endParaRPr lang="en-US" sz="1400" dirty="0"/>
          </a:p>
        </p:txBody>
      </p:sp>
      <p:sp>
        <p:nvSpPr>
          <p:cNvPr id="6" name="Oval Callout 5"/>
          <p:cNvSpPr/>
          <p:nvPr/>
        </p:nvSpPr>
        <p:spPr>
          <a:xfrm>
            <a:off x="7164288" y="260648"/>
            <a:ext cx="1835696" cy="864096"/>
          </a:xfrm>
          <a:prstGeom prst="wedgeEllipseCallout">
            <a:avLst>
              <a:gd name="adj1" fmla="val -17868"/>
              <a:gd name="adj2" fmla="val 89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Question provided by teacher</a:t>
            </a:r>
            <a:endParaRPr lang="en-US" sz="1400" dirty="0"/>
          </a:p>
        </p:txBody>
      </p:sp>
    </p:spTree>
    <p:extLst>
      <p:ext uri="{BB962C8B-B14F-4D97-AF65-F5344CB8AC3E}">
        <p14:creationId xmlns:p14="http://schemas.microsoft.com/office/powerpoint/2010/main" val="240611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Open, guided, structured inquiry:</a:t>
            </a:r>
            <a:br>
              <a:rPr lang="en-US" sz="2800" b="1" dirty="0" smtClean="0">
                <a:solidFill>
                  <a:srgbClr val="00B050"/>
                </a:solidFill>
              </a:rPr>
            </a:br>
            <a:r>
              <a:rPr lang="en-US" sz="2800" b="1" dirty="0" smtClean="0">
                <a:solidFill>
                  <a:srgbClr val="00B050"/>
                </a:solidFill>
              </a:rPr>
              <a:t>Advantages and disadvantages?</a:t>
            </a:r>
            <a:endParaRPr lang="en-US" sz="2800" b="1" dirty="0">
              <a:solidFill>
                <a:srgbClr val="00B050"/>
              </a:solidFill>
            </a:endParaRPr>
          </a:p>
        </p:txBody>
      </p:sp>
      <p:sp>
        <p:nvSpPr>
          <p:cNvPr id="3" name="Content Placeholder 2"/>
          <p:cNvSpPr>
            <a:spLocks noGrp="1"/>
          </p:cNvSpPr>
          <p:nvPr>
            <p:ph idx="1"/>
          </p:nvPr>
        </p:nvSpPr>
        <p:spPr/>
        <p:txBody>
          <a:bodyPr>
            <a:normAutofit/>
          </a:bodyPr>
          <a:lstStyle/>
          <a:p>
            <a:pPr lvl="0"/>
            <a:r>
              <a:rPr lang="en-GB" sz="2400" i="1" dirty="0">
                <a:latin typeface="+mj-lt"/>
              </a:rPr>
              <a:t>In pairs</a:t>
            </a:r>
            <a:r>
              <a:rPr lang="en-GB" sz="2400" dirty="0">
                <a:latin typeface="+mj-lt"/>
              </a:rPr>
              <a:t> discuss the 3 different approaches to the fliers activity shown on the sheet provided (or another common classroom investigation).</a:t>
            </a:r>
            <a:endParaRPr lang="en-US" sz="2400" dirty="0">
              <a:latin typeface="+mj-lt"/>
            </a:endParaRPr>
          </a:p>
          <a:p>
            <a:pPr lvl="0"/>
            <a:r>
              <a:rPr lang="en-GB" sz="2400" dirty="0">
                <a:latin typeface="+mj-lt"/>
              </a:rPr>
              <a:t>List the advantages and disadvantages of each approach.</a:t>
            </a:r>
            <a:endParaRPr lang="en-US" sz="2400" dirty="0">
              <a:latin typeface="+mj-lt"/>
            </a:endParaRPr>
          </a:p>
          <a:p>
            <a:pPr lvl="0"/>
            <a:r>
              <a:rPr lang="en-GB" sz="2400" i="1" dirty="0">
                <a:latin typeface="+mj-lt"/>
              </a:rPr>
              <a:t>As a whole group</a:t>
            </a:r>
            <a:r>
              <a:rPr lang="en-GB" sz="2400" dirty="0">
                <a:latin typeface="+mj-lt"/>
              </a:rPr>
              <a:t> record advantages and disadvantages of each approach on a flip chart.</a:t>
            </a:r>
            <a:endParaRPr lang="en-US" sz="2400" dirty="0">
              <a:latin typeface="+mj-lt"/>
            </a:endParaRPr>
          </a:p>
          <a:p>
            <a:pPr lvl="0"/>
            <a:r>
              <a:rPr lang="en-GB" sz="2400" dirty="0">
                <a:latin typeface="+mj-lt"/>
              </a:rPr>
              <a:t>Consider links to your previous activity.</a:t>
            </a:r>
            <a:endParaRPr lang="en-US" sz="2400" dirty="0">
              <a:latin typeface="+mj-lt"/>
            </a:endParaRPr>
          </a:p>
          <a:p>
            <a:r>
              <a:rPr lang="en-GB" sz="2400" dirty="0" smtClean="0">
                <a:latin typeface="+mj-lt"/>
              </a:rPr>
              <a:t>How might different </a:t>
            </a:r>
            <a:r>
              <a:rPr lang="en-GB" sz="2400" dirty="0">
                <a:latin typeface="+mj-lt"/>
              </a:rPr>
              <a:t>types of inquiry have an impact on opportunities for creativity?</a:t>
            </a:r>
            <a:r>
              <a:rPr lang="en-US" sz="2400" dirty="0">
                <a:latin typeface="+mj-lt"/>
              </a:rPr>
              <a:t> </a:t>
            </a:r>
          </a:p>
        </p:txBody>
      </p:sp>
    </p:spTree>
    <p:extLst>
      <p:ext uri="{BB962C8B-B14F-4D97-AF65-F5344CB8AC3E}">
        <p14:creationId xmlns:p14="http://schemas.microsoft.com/office/powerpoint/2010/main" val="35060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390769"/>
            <a:ext cx="5671542" cy="1250462"/>
          </a:xfrm>
        </p:spPr>
        <p:txBody>
          <a:bodyPr>
            <a:noAutofit/>
          </a:bodyPr>
          <a:lstStyle/>
          <a:p>
            <a:r>
              <a:rPr lang="nl-BE" sz="3200" b="1" dirty="0">
                <a:solidFill>
                  <a:srgbClr val="00B050"/>
                </a:solidFill>
              </a:rPr>
              <a:t>P</a:t>
            </a:r>
            <a:r>
              <a:rPr lang="nl-BE" sz="3200" b="1" dirty="0" smtClean="0">
                <a:solidFill>
                  <a:srgbClr val="00B050"/>
                </a:solidFill>
              </a:rPr>
              <a:t>otential for inquiry and creativity in everyday classroom activities?</a:t>
            </a:r>
            <a:endParaRPr lang="en-US" sz="3200" b="1" dirty="0">
              <a:solidFill>
                <a:srgbClr val="00B050"/>
              </a:solidFill>
            </a:endParaRPr>
          </a:p>
        </p:txBody>
      </p:sp>
      <p:sp>
        <p:nvSpPr>
          <p:cNvPr id="3" name="Content Placeholder 2"/>
          <p:cNvSpPr>
            <a:spLocks noGrp="1"/>
          </p:cNvSpPr>
          <p:nvPr>
            <p:ph idx="1"/>
          </p:nvPr>
        </p:nvSpPr>
        <p:spPr>
          <a:xfrm>
            <a:off x="683568" y="1756531"/>
            <a:ext cx="7886700" cy="4604813"/>
          </a:xfrm>
        </p:spPr>
        <p:txBody>
          <a:bodyPr>
            <a:normAutofit fontScale="85000" lnSpcReduction="10000"/>
          </a:bodyPr>
          <a:lstStyle/>
          <a:p>
            <a:pPr lvl="0"/>
            <a:r>
              <a:rPr lang="en-GB" sz="2800" i="1" dirty="0">
                <a:latin typeface="+mj-lt"/>
              </a:rPr>
              <a:t>In 4s</a:t>
            </a:r>
            <a:r>
              <a:rPr lang="en-GB" sz="2800" dirty="0">
                <a:latin typeface="+mj-lt"/>
              </a:rPr>
              <a:t> consider opportunities for </a:t>
            </a:r>
            <a:r>
              <a:rPr lang="en-GB" sz="2800" i="1" dirty="0">
                <a:latin typeface="+mj-lt"/>
              </a:rPr>
              <a:t>children’s</a:t>
            </a:r>
            <a:r>
              <a:rPr lang="en-GB" sz="2800" dirty="0">
                <a:latin typeface="+mj-lt"/>
              </a:rPr>
              <a:t> inquiry and creativity </a:t>
            </a:r>
            <a:r>
              <a:rPr lang="en-GB" sz="2800" dirty="0" smtClean="0">
                <a:latin typeface="+mj-lt"/>
              </a:rPr>
              <a:t>in one example (review others briefly).</a:t>
            </a:r>
            <a:endParaRPr lang="en-US" sz="2800" dirty="0">
              <a:latin typeface="+mj-lt"/>
            </a:endParaRPr>
          </a:p>
          <a:p>
            <a:pPr lvl="0"/>
            <a:r>
              <a:rPr lang="en-GB" sz="2800" dirty="0">
                <a:latin typeface="+mj-lt"/>
              </a:rPr>
              <a:t>Which features of the inquiry process </a:t>
            </a:r>
            <a:r>
              <a:rPr lang="en-GB" sz="2800" dirty="0" smtClean="0">
                <a:latin typeface="+mj-lt"/>
              </a:rPr>
              <a:t>can you see </a:t>
            </a:r>
            <a:r>
              <a:rPr lang="en-GB" sz="2800" dirty="0">
                <a:latin typeface="+mj-lt"/>
              </a:rPr>
              <a:t>in each example? </a:t>
            </a:r>
            <a:endParaRPr lang="en-GB" sz="2800" dirty="0" smtClean="0">
              <a:latin typeface="+mj-lt"/>
            </a:endParaRPr>
          </a:p>
          <a:p>
            <a:pPr lvl="0"/>
            <a:r>
              <a:rPr lang="en-GB" sz="2800" dirty="0" smtClean="0">
                <a:latin typeface="+mj-lt"/>
              </a:rPr>
              <a:t>What </a:t>
            </a:r>
            <a:r>
              <a:rPr lang="en-GB" sz="2800" dirty="0">
                <a:latin typeface="+mj-lt"/>
              </a:rPr>
              <a:t>are the opportunities for </a:t>
            </a:r>
            <a:r>
              <a:rPr lang="en-GB" sz="2800" i="1" dirty="0">
                <a:latin typeface="+mj-lt"/>
              </a:rPr>
              <a:t>children’s</a:t>
            </a:r>
            <a:r>
              <a:rPr lang="en-GB" sz="2800" dirty="0">
                <a:latin typeface="+mj-lt"/>
              </a:rPr>
              <a:t> decision-making linked to the Barrow chart? </a:t>
            </a:r>
            <a:endParaRPr lang="en-US" sz="2800" dirty="0">
              <a:latin typeface="+mj-lt"/>
            </a:endParaRPr>
          </a:p>
          <a:p>
            <a:pPr lvl="0"/>
            <a:r>
              <a:rPr lang="en-GB" sz="2800" dirty="0">
                <a:latin typeface="+mj-lt"/>
              </a:rPr>
              <a:t>Do you think this is an example of an open, guided or structured inquiry? Why?</a:t>
            </a:r>
            <a:endParaRPr lang="en-US" sz="2800" dirty="0">
              <a:latin typeface="+mj-lt"/>
            </a:endParaRPr>
          </a:p>
          <a:p>
            <a:pPr lvl="0"/>
            <a:r>
              <a:rPr lang="en-GB" sz="2800" dirty="0">
                <a:latin typeface="+mj-lt"/>
              </a:rPr>
              <a:t>What evidence can you identify of children’s creativity?</a:t>
            </a:r>
            <a:endParaRPr lang="en-US" sz="2800" dirty="0">
              <a:latin typeface="+mj-lt"/>
            </a:endParaRPr>
          </a:p>
          <a:p>
            <a:pPr lvl="0"/>
            <a:r>
              <a:rPr lang="en-GB" sz="2800" dirty="0">
                <a:latin typeface="+mj-lt"/>
              </a:rPr>
              <a:t>How could the activity be extended?</a:t>
            </a:r>
            <a:endParaRPr lang="en-US" sz="2800" dirty="0">
              <a:latin typeface="+mj-lt"/>
            </a:endParaRPr>
          </a:p>
          <a:p>
            <a:r>
              <a:rPr lang="en-GB" sz="2800" i="1" dirty="0">
                <a:latin typeface="+mj-lt"/>
              </a:rPr>
              <a:t>As a whole group</a:t>
            </a:r>
            <a:r>
              <a:rPr lang="en-GB" sz="2800" dirty="0">
                <a:latin typeface="+mj-lt"/>
              </a:rPr>
              <a:t> share key features of the 4 different examples. </a:t>
            </a:r>
            <a:endParaRPr lang="en-US" sz="2800" dirty="0" smtClean="0">
              <a:latin typeface="+mj-lt"/>
            </a:endParaRPr>
          </a:p>
          <a:p>
            <a:pPr marL="0" indent="0">
              <a:buNone/>
            </a:pPr>
            <a:endParaRPr lang="en-US" dirty="0"/>
          </a:p>
        </p:txBody>
      </p:sp>
    </p:spTree>
    <p:extLst>
      <p:ext uri="{BB962C8B-B14F-4D97-AF65-F5344CB8AC3E}">
        <p14:creationId xmlns:p14="http://schemas.microsoft.com/office/powerpoint/2010/main" val="25759509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rmAutofit/>
          </a:bodyPr>
          <a:lstStyle/>
          <a:p>
            <a:r>
              <a:rPr lang="en-US" sz="3200" b="1" dirty="0" err="1" smtClean="0">
                <a:solidFill>
                  <a:srgbClr val="00B050"/>
                </a:solidFill>
              </a:rPr>
              <a:t>Colouring</a:t>
            </a:r>
            <a:r>
              <a:rPr lang="en-US" sz="3200" b="1" dirty="0" smtClean="0">
                <a:solidFill>
                  <a:srgbClr val="00B050"/>
                </a:solidFill>
              </a:rPr>
              <a:t> – extracting dyes from natural materials</a:t>
            </a:r>
            <a:endParaRPr lang="en-US" sz="3200" b="1" dirty="0">
              <a:solidFill>
                <a:srgbClr val="00B050"/>
              </a:solidFill>
            </a:endParaRPr>
          </a:p>
        </p:txBody>
      </p:sp>
      <p:pic>
        <p:nvPicPr>
          <p:cNvPr id="5" name="Afbeelding 7" descr="IMG_2319.JPG"/>
          <p:cNvPicPr>
            <a:picLocks noGrp="1"/>
          </p:cNvPicPr>
          <p:nvPr>
            <p:ph idx="1"/>
          </p:nvPr>
        </p:nvPicPr>
        <p:blipFill>
          <a:blip r:embed="rId3" cstate="print"/>
          <a:srcRect t="17327" b="17327"/>
          <a:stretch>
            <a:fillRect/>
          </a:stretch>
        </p:blipFill>
        <p:spPr bwMode="auto">
          <a:xfrm>
            <a:off x="755576" y="1700808"/>
            <a:ext cx="3240360" cy="2232248"/>
          </a:xfrm>
          <a:prstGeom prst="rect">
            <a:avLst/>
          </a:prstGeom>
          <a:noFill/>
          <a:ln w="9525">
            <a:noFill/>
            <a:miter lim="800000"/>
            <a:headEnd/>
            <a:tailEnd/>
          </a:ln>
        </p:spPr>
      </p:pic>
      <p:pic>
        <p:nvPicPr>
          <p:cNvPr id="6" name="Afbeelding 4" descr="IMG_0635.JPG"/>
          <p:cNvPicPr/>
          <p:nvPr/>
        </p:nvPicPr>
        <p:blipFill>
          <a:blip r:embed="rId4" cstate="print"/>
          <a:srcRect/>
          <a:stretch>
            <a:fillRect/>
          </a:stretch>
        </p:blipFill>
        <p:spPr bwMode="auto">
          <a:xfrm>
            <a:off x="4427984" y="1700808"/>
            <a:ext cx="2880320" cy="2160240"/>
          </a:xfrm>
          <a:prstGeom prst="rect">
            <a:avLst/>
          </a:prstGeom>
          <a:noFill/>
          <a:ln w="9525">
            <a:noFill/>
            <a:miter lim="800000"/>
            <a:headEnd/>
            <a:tailEnd/>
          </a:ln>
        </p:spPr>
      </p:pic>
      <p:pic>
        <p:nvPicPr>
          <p:cNvPr id="8" name="Afbeelding 1" descr="IMG_0572"/>
          <p:cNvPicPr/>
          <p:nvPr/>
        </p:nvPicPr>
        <p:blipFill>
          <a:blip r:embed="rId5" cstate="print">
            <a:extLst>
              <a:ext uri="{28A0092B-C50C-407E-A947-70E740481C1C}">
                <a14:useLocalDpi xmlns:a14="http://schemas.microsoft.com/office/drawing/2010/main" val="0"/>
              </a:ext>
            </a:extLst>
          </a:blip>
          <a:srcRect l="28142" t="55592" r="25664" b="21642"/>
          <a:stretch>
            <a:fillRect/>
          </a:stretch>
        </p:blipFill>
        <p:spPr bwMode="auto">
          <a:xfrm>
            <a:off x="755576" y="4221088"/>
            <a:ext cx="3240360" cy="1800200"/>
          </a:xfrm>
          <a:prstGeom prst="rect">
            <a:avLst/>
          </a:prstGeom>
          <a:noFill/>
          <a:ln w="9525">
            <a:noFill/>
            <a:miter lim="800000"/>
            <a:headEnd/>
            <a:tailEnd/>
          </a:ln>
        </p:spPr>
      </p:pic>
      <p:sp>
        <p:nvSpPr>
          <p:cNvPr id="9" name="TextBox 8"/>
          <p:cNvSpPr txBox="1"/>
          <p:nvPr/>
        </p:nvSpPr>
        <p:spPr>
          <a:xfrm>
            <a:off x="4427984" y="4437112"/>
            <a:ext cx="2520280" cy="1015663"/>
          </a:xfrm>
          <a:prstGeom prst="rect">
            <a:avLst/>
          </a:prstGeom>
          <a:noFill/>
        </p:spPr>
        <p:txBody>
          <a:bodyPr wrap="square" rtlCol="0">
            <a:spAutoFit/>
          </a:bodyPr>
          <a:lstStyle/>
          <a:p>
            <a:r>
              <a:rPr lang="en-US" sz="2000" i="1" dirty="0" smtClean="0">
                <a:latin typeface="+mj-lt"/>
              </a:rPr>
              <a:t>Children selecting their own materials and equipment</a:t>
            </a:r>
          </a:p>
        </p:txBody>
      </p:sp>
    </p:spTree>
    <p:extLst>
      <p:ext uri="{BB962C8B-B14F-4D97-AF65-F5344CB8AC3E}">
        <p14:creationId xmlns:p14="http://schemas.microsoft.com/office/powerpoint/2010/main" val="5775722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Introduction to the </a:t>
            </a:r>
            <a:r>
              <a:rPr lang="nl-BE" b="1" dirty="0">
                <a:solidFill>
                  <a:srgbClr val="00B050"/>
                </a:solidFill>
              </a:rPr>
              <a:t>CEYS </a:t>
            </a:r>
            <a:r>
              <a:rPr lang="nl-BE" b="1" dirty="0" smtClean="0">
                <a:solidFill>
                  <a:srgbClr val="00B050"/>
                </a:solidFill>
              </a:rPr>
              <a:t>project</a:t>
            </a:r>
            <a:br>
              <a:rPr lang="nl-BE" b="1" dirty="0" smtClean="0">
                <a:solidFill>
                  <a:srgbClr val="00B050"/>
                </a:solidFill>
              </a:rPr>
            </a:br>
            <a:r>
              <a:rPr lang="nl-BE" sz="2200" b="1" dirty="0" smtClean="0">
                <a:solidFill>
                  <a:srgbClr val="00B050"/>
                </a:solidFill>
              </a:rPr>
              <a:t>(use dependent on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a:latin typeface="+mj-lt"/>
              </a:rPr>
              <a:t>European Erasmus+ project</a:t>
            </a:r>
          </a:p>
          <a:p>
            <a:pPr>
              <a:lnSpc>
                <a:spcPct val="100000"/>
              </a:lnSpc>
            </a:pPr>
            <a:r>
              <a:rPr lang="nl-BE" dirty="0">
                <a:latin typeface="+mj-lt"/>
              </a:rPr>
              <a:t>Partners in Belgium, Greece, Romania</a:t>
            </a:r>
            <a:r>
              <a:rPr lang="nl-BE" dirty="0" smtClean="0">
                <a:latin typeface="+mj-lt"/>
              </a:rPr>
              <a:t>, </a:t>
            </a:r>
            <a:r>
              <a:rPr lang="nl-BE" dirty="0">
                <a:latin typeface="+mj-lt"/>
              </a:rPr>
              <a:t>UK</a:t>
            </a:r>
          </a:p>
          <a:p>
            <a:pPr>
              <a:lnSpc>
                <a:spcPct val="100000"/>
              </a:lnSpc>
            </a:pPr>
            <a:r>
              <a:rPr lang="nl-BE" dirty="0">
                <a:latin typeface="+mj-lt"/>
              </a:rPr>
              <a:t>Continuation of the Creative 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Aims</a:t>
            </a:r>
          </a:p>
          <a:p>
            <a:pPr lvl="1">
              <a:lnSpc>
                <a:spcPct val="100000"/>
              </a:lnSpc>
              <a:buFont typeface="Wingdings" charset="2"/>
              <a:buChar char="Ø"/>
            </a:pPr>
            <a:r>
              <a:rPr lang="nl-BE" dirty="0">
                <a:latin typeface="+mj-lt"/>
              </a:rPr>
              <a:t>Development of a teacher development course and accompanying materials</a:t>
            </a:r>
          </a:p>
          <a:p>
            <a:pPr lvl="1">
              <a:lnSpc>
                <a:spcPct val="100000"/>
              </a:lnSpc>
              <a:buFont typeface="Wingdings" charset="2"/>
              <a:buChar char="Ø"/>
            </a:pPr>
            <a:r>
              <a:rPr lang="nl-BE" dirty="0">
                <a:latin typeface="+mj-lt"/>
              </a:rPr>
              <a:t>Promotion of the use of creative approaches in teaching science in preschool and early primary education (up to age of eight)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65565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50"/>
                </a:solidFill>
              </a:rPr>
              <a:t>Float or Sink?</a:t>
            </a:r>
            <a:endParaRPr lang="en-US" sz="4000" b="1" dirty="0">
              <a:solidFill>
                <a:srgbClr val="00B050"/>
              </a:solidFill>
            </a:endParaRPr>
          </a:p>
        </p:txBody>
      </p:sp>
      <p:sp>
        <p:nvSpPr>
          <p:cNvPr id="5" name="TextBox 4"/>
          <p:cNvSpPr txBox="1"/>
          <p:nvPr/>
        </p:nvSpPr>
        <p:spPr>
          <a:xfrm>
            <a:off x="6300192" y="4509120"/>
            <a:ext cx="2448272" cy="1015663"/>
          </a:xfrm>
          <a:prstGeom prst="rect">
            <a:avLst/>
          </a:prstGeom>
          <a:noFill/>
        </p:spPr>
        <p:txBody>
          <a:bodyPr wrap="square" rtlCol="0">
            <a:spAutoFit/>
          </a:bodyPr>
          <a:lstStyle/>
          <a:p>
            <a:r>
              <a:rPr lang="en-US" sz="2000" i="1" dirty="0" smtClean="0">
                <a:latin typeface="+mj-lt"/>
              </a:rPr>
              <a:t>How can you rescue the little ant that fell in the river?</a:t>
            </a:r>
            <a:endParaRPr lang="en-US" sz="2000" i="1" dirty="0">
              <a:latin typeface="+mj-lt"/>
            </a:endParaRPr>
          </a:p>
        </p:txBody>
      </p:sp>
      <p:pic>
        <p:nvPicPr>
          <p:cNvPr id="6" name="Picture 5" descr="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844824"/>
            <a:ext cx="2520280" cy="1800200"/>
          </a:xfrm>
          <a:prstGeom prst="rect">
            <a:avLst/>
          </a:prstGeom>
          <a:noFill/>
          <a:ln w="9525">
            <a:noFill/>
            <a:miter lim="800000"/>
            <a:headEnd/>
            <a:tailEnd/>
          </a:ln>
        </p:spPr>
      </p:pic>
      <p:grpSp>
        <p:nvGrpSpPr>
          <p:cNvPr id="7" name="Group 6"/>
          <p:cNvGrpSpPr>
            <a:grpSpLocks/>
          </p:cNvGrpSpPr>
          <p:nvPr/>
        </p:nvGrpSpPr>
        <p:grpSpPr bwMode="auto">
          <a:xfrm>
            <a:off x="611415" y="1845062"/>
            <a:ext cx="5512942" cy="3916680"/>
            <a:chOff x="5732" y="4879"/>
            <a:chExt cx="9389" cy="6168"/>
          </a:xfrm>
        </p:grpSpPr>
        <p:pic>
          <p:nvPicPr>
            <p:cNvPr id="8" name="Picture 7" descr="21"/>
            <p:cNvPicPr>
              <a:picLocks noChangeAspect="1" noChangeArrowheads="1"/>
            </p:cNvPicPr>
            <p:nvPr/>
          </p:nvPicPr>
          <p:blipFill>
            <a:blip r:embed="rId4">
              <a:extLst>
                <a:ext uri="{28A0092B-C50C-407E-A947-70E740481C1C}">
                  <a14:useLocalDpi xmlns:a14="http://schemas.microsoft.com/office/drawing/2010/main" val="0"/>
                </a:ext>
              </a:extLst>
            </a:blip>
            <a:srcRect l="19028" t="9091" r="15109" b="27274"/>
            <a:stretch>
              <a:fillRect/>
            </a:stretch>
          </p:blipFill>
          <p:spPr bwMode="auto">
            <a:xfrm>
              <a:off x="11006" y="4879"/>
              <a:ext cx="4115" cy="2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20"/>
            <p:cNvPicPr>
              <a:picLocks noChangeAspect="1" noChangeArrowheads="1"/>
            </p:cNvPicPr>
            <p:nvPr/>
          </p:nvPicPr>
          <p:blipFill>
            <a:blip r:embed="rId5">
              <a:extLst>
                <a:ext uri="{28A0092B-C50C-407E-A947-70E740481C1C}">
                  <a14:useLocalDpi xmlns:a14="http://schemas.microsoft.com/office/drawing/2010/main" val="0"/>
                </a:ext>
              </a:extLst>
            </a:blip>
            <a:srcRect l="19237" t="9209" r="13806" b="26334"/>
            <a:stretch>
              <a:fillRect/>
            </a:stretch>
          </p:blipFill>
          <p:spPr bwMode="auto">
            <a:xfrm>
              <a:off x="5732" y="8167"/>
              <a:ext cx="4140" cy="2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6" y="8167"/>
              <a:ext cx="4015" cy="28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60090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332656"/>
            <a:ext cx="5194920" cy="1282154"/>
          </a:xfrm>
        </p:spPr>
        <p:txBody>
          <a:bodyPr>
            <a:normAutofit/>
          </a:bodyPr>
          <a:lstStyle/>
          <a:p>
            <a:r>
              <a:rPr lang="en-US" sz="4000" b="1" dirty="0" smtClean="0">
                <a:solidFill>
                  <a:srgbClr val="00B050"/>
                </a:solidFill>
              </a:rPr>
              <a:t>Forest School</a:t>
            </a:r>
            <a:endParaRPr lang="en-US" sz="4000" b="1" dirty="0">
              <a:solidFill>
                <a:srgbClr val="00B050"/>
              </a:solidFill>
            </a:endParaRPr>
          </a:p>
        </p:txBody>
      </p:sp>
      <p:sp>
        <p:nvSpPr>
          <p:cNvPr id="5" name="TextBox 4"/>
          <p:cNvSpPr txBox="1"/>
          <p:nvPr/>
        </p:nvSpPr>
        <p:spPr>
          <a:xfrm>
            <a:off x="6012160" y="4293096"/>
            <a:ext cx="2448272" cy="1323439"/>
          </a:xfrm>
          <a:prstGeom prst="rect">
            <a:avLst/>
          </a:prstGeom>
          <a:noFill/>
        </p:spPr>
        <p:txBody>
          <a:bodyPr wrap="square" rtlCol="0">
            <a:spAutoFit/>
          </a:bodyPr>
          <a:lstStyle/>
          <a:p>
            <a:r>
              <a:rPr lang="en-US" sz="2000" i="1" dirty="0" smtClean="0">
                <a:latin typeface="+mj-lt"/>
              </a:rPr>
              <a:t>Opportunities to observe change in the natural environment over time.</a:t>
            </a:r>
            <a:endParaRPr lang="en-US" sz="2000" i="1" dirty="0">
              <a:latin typeface="+mj-lt"/>
            </a:endParaRP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44824"/>
            <a:ext cx="2514600" cy="1866900"/>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844824"/>
            <a:ext cx="2232248" cy="2880320"/>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1844824"/>
            <a:ext cx="2708910" cy="2032000"/>
          </a:xfrm>
          <a:prstGeom prst="rect">
            <a:avLst/>
          </a:prstGeom>
          <a:noFill/>
          <a:ln>
            <a:noFill/>
          </a:ln>
        </p:spPr>
      </p:pic>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3933056"/>
            <a:ext cx="2592288" cy="1800200"/>
          </a:xfrm>
          <a:prstGeom prst="rect">
            <a:avLst/>
          </a:prstGeom>
          <a:noFill/>
          <a:ln>
            <a:noFill/>
          </a:ln>
        </p:spPr>
      </p:pic>
    </p:spTree>
    <p:extLst>
      <p:ext uri="{BB962C8B-B14F-4D97-AF65-F5344CB8AC3E}">
        <p14:creationId xmlns:p14="http://schemas.microsoft.com/office/powerpoint/2010/main" val="8718596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What are the roles of the teacher?</a:t>
            </a:r>
            <a:endParaRPr lang="en-US" b="1" dirty="0">
              <a:solidFill>
                <a:srgbClr val="00B050"/>
              </a:solidFill>
            </a:endParaRPr>
          </a:p>
        </p:txBody>
      </p:sp>
      <p:sp>
        <p:nvSpPr>
          <p:cNvPr id="3" name="Content Placeholder 2"/>
          <p:cNvSpPr>
            <a:spLocks noGrp="1"/>
          </p:cNvSpPr>
          <p:nvPr>
            <p:ph idx="1"/>
          </p:nvPr>
        </p:nvSpPr>
        <p:spPr/>
        <p:txBody>
          <a:bodyPr>
            <a:normAutofit/>
          </a:bodyPr>
          <a:lstStyle/>
          <a:p>
            <a:pPr lvl="0"/>
            <a:r>
              <a:rPr lang="en-GB" sz="2800" i="1" dirty="0" smtClean="0">
                <a:latin typeface="+mj-lt"/>
              </a:rPr>
              <a:t>In </a:t>
            </a:r>
            <a:r>
              <a:rPr lang="en-GB" sz="2800" i="1" dirty="0">
                <a:latin typeface="+mj-lt"/>
              </a:rPr>
              <a:t>groups of 4</a:t>
            </a:r>
            <a:r>
              <a:rPr lang="en-GB" sz="2800" dirty="0">
                <a:latin typeface="+mj-lt"/>
              </a:rPr>
              <a:t> </a:t>
            </a:r>
            <a:r>
              <a:rPr lang="en-GB" sz="2800" dirty="0" smtClean="0">
                <a:latin typeface="+mj-lt"/>
              </a:rPr>
              <a:t>examine the </a:t>
            </a:r>
            <a:r>
              <a:rPr lang="en-GB" sz="2800" dirty="0">
                <a:latin typeface="+mj-lt"/>
              </a:rPr>
              <a:t>role of the teacher</a:t>
            </a:r>
            <a:endParaRPr lang="en-US" sz="2800" dirty="0">
              <a:latin typeface="+mj-lt"/>
            </a:endParaRPr>
          </a:p>
          <a:p>
            <a:pPr lvl="0"/>
            <a:r>
              <a:rPr lang="en-GB" sz="2800" dirty="0">
                <a:latin typeface="+mj-lt"/>
              </a:rPr>
              <a:t>In what ways do you think the teacher fostered children’s creativity and inquiry?</a:t>
            </a:r>
            <a:endParaRPr lang="en-US" sz="2800" dirty="0">
              <a:latin typeface="+mj-lt"/>
            </a:endParaRPr>
          </a:p>
          <a:p>
            <a:pPr lvl="0"/>
            <a:r>
              <a:rPr lang="en-GB" sz="2800" dirty="0">
                <a:latin typeface="+mj-lt"/>
              </a:rPr>
              <a:t>How was support provided for children’s decision making in each case</a:t>
            </a:r>
            <a:r>
              <a:rPr lang="en-GB" sz="2800" dirty="0" smtClean="0">
                <a:latin typeface="+mj-lt"/>
              </a:rPr>
              <a:t>?</a:t>
            </a:r>
            <a:endParaRPr lang="en-US" sz="2800" dirty="0">
              <a:latin typeface="+mj-lt"/>
            </a:endParaRPr>
          </a:p>
        </p:txBody>
      </p:sp>
    </p:spTree>
    <p:extLst>
      <p:ext uri="{BB962C8B-B14F-4D97-AF65-F5344CB8AC3E}">
        <p14:creationId xmlns:p14="http://schemas.microsoft.com/office/powerpoint/2010/main" val="7715795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solidFill>
                  <a:srgbClr val="00B050"/>
                </a:solidFill>
              </a:rPr>
              <a:t>Synergies between inquiry-based </a:t>
            </a:r>
            <a:br>
              <a:rPr lang="en-US" sz="3100" b="1" dirty="0">
                <a:solidFill>
                  <a:srgbClr val="00B050"/>
                </a:solidFill>
              </a:rPr>
            </a:br>
            <a:r>
              <a:rPr lang="en-US" sz="3100" b="1" dirty="0">
                <a:solidFill>
                  <a:srgbClr val="00B050"/>
                </a:solidFill>
              </a:rPr>
              <a:t>and creative </a:t>
            </a:r>
            <a:r>
              <a:rPr lang="en-US" sz="3100" b="1" dirty="0" smtClean="0">
                <a:solidFill>
                  <a:srgbClr val="00B050"/>
                </a:solidFill>
              </a:rPr>
              <a:t>approaches</a:t>
            </a:r>
            <a:r>
              <a:rPr lang="en-US" sz="2800" b="1" dirty="0" smtClean="0">
                <a:solidFill>
                  <a:srgbClr val="00B050"/>
                </a:solidFill>
              </a:rPr>
              <a:t/>
            </a:r>
            <a:br>
              <a:rPr lang="en-US" sz="2800" b="1" dirty="0" smtClean="0">
                <a:solidFill>
                  <a:srgbClr val="00B050"/>
                </a:solidFill>
              </a:rPr>
            </a:br>
            <a:r>
              <a:rPr lang="en-US" sz="1600" dirty="0" smtClean="0"/>
              <a:t>From the </a:t>
            </a:r>
            <a:r>
              <a:rPr lang="en-US" sz="1600" dirty="0"/>
              <a:t>Conceptual Framework adopted by the CEYS Project (Creative Little Scientists, 2012)</a:t>
            </a:r>
            <a:endParaRPr lang="en-US"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nl-BE" sz="2800" dirty="0">
                <a:latin typeface="+mj-lt"/>
              </a:rPr>
              <a:t>Play and exploration</a:t>
            </a:r>
          </a:p>
          <a:p>
            <a:r>
              <a:rPr lang="nl-BE" sz="2800" dirty="0">
                <a:latin typeface="+mj-lt"/>
              </a:rPr>
              <a:t>Motivation and affect</a:t>
            </a:r>
          </a:p>
          <a:p>
            <a:r>
              <a:rPr lang="nl-BE" sz="2800" dirty="0">
                <a:latin typeface="+mj-lt"/>
              </a:rPr>
              <a:t>Dialogue and collaboration</a:t>
            </a:r>
          </a:p>
          <a:p>
            <a:r>
              <a:rPr lang="nl-BE" sz="2800" dirty="0">
                <a:latin typeface="+mj-lt"/>
              </a:rPr>
              <a:t>Problem solving and agency</a:t>
            </a:r>
          </a:p>
          <a:p>
            <a:r>
              <a:rPr lang="nl-BE" sz="2800" dirty="0">
                <a:latin typeface="+mj-lt"/>
              </a:rPr>
              <a:t>Questioning and curiosity</a:t>
            </a:r>
          </a:p>
          <a:p>
            <a:r>
              <a:rPr lang="nl-BE" sz="2800" dirty="0">
                <a:latin typeface="+mj-lt"/>
              </a:rPr>
              <a:t>Reflection and reasoning</a:t>
            </a:r>
          </a:p>
          <a:p>
            <a:r>
              <a:rPr lang="nl-BE" sz="2800" dirty="0">
                <a:latin typeface="+mj-lt"/>
              </a:rPr>
              <a:t>Teacher scaffolding and involvement</a:t>
            </a:r>
          </a:p>
          <a:p>
            <a:r>
              <a:rPr lang="nl-BE" sz="2800" dirty="0">
                <a:latin typeface="+mj-lt"/>
              </a:rPr>
              <a:t>Assessment for learning</a:t>
            </a:r>
          </a:p>
          <a:p>
            <a:endParaRPr lang="en-US" dirty="0"/>
          </a:p>
        </p:txBody>
      </p:sp>
    </p:spTree>
    <p:extLst>
      <p:ext uri="{BB962C8B-B14F-4D97-AF65-F5344CB8AC3E}">
        <p14:creationId xmlns:p14="http://schemas.microsoft.com/office/powerpoint/2010/main" val="17125224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60648"/>
            <a:ext cx="5915000" cy="1282154"/>
          </a:xfrm>
        </p:spPr>
        <p:txBody>
          <a:bodyPr>
            <a:normAutofit fontScale="90000"/>
          </a:bodyPr>
          <a:lstStyle/>
          <a:p>
            <a:r>
              <a:rPr lang="en-US" sz="3600" b="1" dirty="0" smtClean="0">
                <a:solidFill>
                  <a:srgbClr val="00B050"/>
                </a:solidFill>
              </a:rPr>
              <a:t>Pedagogical interventions in context</a:t>
            </a:r>
            <a:r>
              <a:rPr lang="en-US" dirty="0" smtClean="0"/>
              <a:t/>
            </a:r>
            <a:br>
              <a:rPr lang="en-US" dirty="0" smtClean="0"/>
            </a:br>
            <a:r>
              <a:rPr lang="en-US" sz="2000" dirty="0" smtClean="0"/>
              <a:t>(</a:t>
            </a:r>
            <a:r>
              <a:rPr lang="en-US" sz="2000" dirty="0" err="1" smtClean="0"/>
              <a:t>Siraj</a:t>
            </a:r>
            <a:r>
              <a:rPr lang="en-US" sz="2000" dirty="0" smtClean="0"/>
              <a:t> Blatchford et al., 2002)</a:t>
            </a:r>
            <a:endParaRPr lang="en-US" sz="2000" dirty="0"/>
          </a:p>
        </p:txBody>
      </p:sp>
      <p:pic>
        <p:nvPicPr>
          <p:cNvPr id="4" name="Content Placeholder 3" descr="Screen shot 2012-09-04 at 18.40.15.png"/>
          <p:cNvPicPr>
            <a:picLocks noGrp="1" noChangeAspect="1"/>
          </p:cNvPicPr>
          <p:nvPr>
            <p:ph idx="1"/>
          </p:nvPr>
        </p:nvPicPr>
        <p:blipFill>
          <a:blip r:embed="rId3"/>
          <a:stretch>
            <a:fillRect/>
          </a:stretch>
        </p:blipFill>
        <p:spPr>
          <a:xfrm>
            <a:off x="1951030" y="1844675"/>
            <a:ext cx="5230827" cy="4032250"/>
          </a:xfrm>
          <a:prstGeom prst="rect">
            <a:avLst/>
          </a:prstGeom>
        </p:spPr>
      </p:pic>
    </p:spTree>
    <p:extLst>
      <p:ext uri="{BB962C8B-B14F-4D97-AF65-F5344CB8AC3E}">
        <p14:creationId xmlns:p14="http://schemas.microsoft.com/office/powerpoint/2010/main" val="32648018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Implications for planning?</a:t>
            </a:r>
            <a:endParaRPr lang="en-US" b="1" dirty="0">
              <a:solidFill>
                <a:srgbClr val="00B050"/>
              </a:solidFill>
            </a:endParaRPr>
          </a:p>
        </p:txBody>
      </p:sp>
      <p:sp>
        <p:nvSpPr>
          <p:cNvPr id="3" name="Content Placeholder 2"/>
          <p:cNvSpPr>
            <a:spLocks noGrp="1"/>
          </p:cNvSpPr>
          <p:nvPr>
            <p:ph idx="1"/>
          </p:nvPr>
        </p:nvSpPr>
        <p:spPr/>
        <p:txBody>
          <a:bodyPr>
            <a:normAutofit lnSpcReduction="10000"/>
          </a:bodyPr>
          <a:lstStyle/>
          <a:p>
            <a:pPr lvl="0"/>
            <a:r>
              <a:rPr lang="en-US" sz="2800" dirty="0">
                <a:latin typeface="+mj-lt"/>
              </a:rPr>
              <a:t>Take a </a:t>
            </a:r>
            <a:r>
              <a:rPr lang="en-US" sz="2800" dirty="0" err="1">
                <a:latin typeface="+mj-lt"/>
              </a:rPr>
              <a:t>favourite</a:t>
            </a:r>
            <a:r>
              <a:rPr lang="en-US" sz="2800" dirty="0">
                <a:latin typeface="+mj-lt"/>
              </a:rPr>
              <a:t> science activity you carry out in your setting. How could opportunities for creativity be extended?</a:t>
            </a:r>
          </a:p>
          <a:p>
            <a:pPr lvl="0"/>
            <a:r>
              <a:rPr lang="en-US" sz="2800" dirty="0">
                <a:latin typeface="+mj-lt"/>
              </a:rPr>
              <a:t>What could you feed back to colleagues: What does it mean to teach science creatively? Why does it matter?</a:t>
            </a:r>
          </a:p>
          <a:p>
            <a:r>
              <a:rPr lang="en-US" sz="2800" dirty="0">
                <a:latin typeface="+mj-lt"/>
              </a:rPr>
              <a:t>What are the implications for addressing curriculum requirements in </a:t>
            </a:r>
            <a:r>
              <a:rPr lang="en-US" sz="2800" dirty="0" smtClean="0">
                <a:latin typeface="+mj-lt"/>
              </a:rPr>
              <a:t>your setting?</a:t>
            </a:r>
          </a:p>
          <a:p>
            <a:r>
              <a:rPr lang="en-US" sz="2800" b="1" dirty="0" smtClean="0">
                <a:solidFill>
                  <a:srgbClr val="FF6600"/>
                </a:solidFill>
                <a:latin typeface="+mj-lt"/>
              </a:rPr>
              <a:t>Key issues and questions raised?</a:t>
            </a:r>
            <a:endParaRPr lang="en-US" sz="2800" b="1" dirty="0">
              <a:solidFill>
                <a:srgbClr val="FF6600"/>
              </a:solidFill>
              <a:latin typeface="+mj-lt"/>
            </a:endParaRPr>
          </a:p>
        </p:txBody>
      </p:sp>
    </p:spTree>
    <p:extLst>
      <p:ext uri="{BB962C8B-B14F-4D97-AF65-F5344CB8AC3E}">
        <p14:creationId xmlns:p14="http://schemas.microsoft.com/office/powerpoint/2010/main" val="15841484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Reflections</a:t>
            </a:r>
            <a:endParaRPr lang="en-US" b="1" dirty="0">
              <a:solidFill>
                <a:srgbClr val="00B050"/>
              </a:solidFill>
            </a:endParaRPr>
          </a:p>
        </p:txBody>
      </p:sp>
      <p:sp>
        <p:nvSpPr>
          <p:cNvPr id="3" name="Content Placeholder 2"/>
          <p:cNvSpPr>
            <a:spLocks noGrp="1"/>
          </p:cNvSpPr>
          <p:nvPr>
            <p:ph idx="1"/>
          </p:nvPr>
        </p:nvSpPr>
        <p:spPr/>
        <p:txBody>
          <a:bodyPr>
            <a:noAutofit/>
          </a:bodyPr>
          <a:lstStyle/>
          <a:p>
            <a:pPr marL="0" lvl="0" indent="0">
              <a:buNone/>
            </a:pPr>
            <a:r>
              <a:rPr lang="nl-BE" sz="2200" i="1" dirty="0">
                <a:latin typeface="+mj-lt"/>
              </a:rPr>
              <a:t>In groups 2/3s</a:t>
            </a:r>
            <a:r>
              <a:rPr lang="nl-BE" sz="2200" dirty="0">
                <a:latin typeface="+mj-lt"/>
              </a:rPr>
              <a:t> </a:t>
            </a:r>
            <a:endParaRPr lang="nl-BE" sz="2200" dirty="0" smtClean="0">
              <a:latin typeface="+mj-lt"/>
            </a:endParaRPr>
          </a:p>
          <a:p>
            <a:pPr lvl="0"/>
            <a:r>
              <a:rPr lang="nl-BE" sz="2200" dirty="0" smtClean="0">
                <a:latin typeface="+mj-lt"/>
              </a:rPr>
              <a:t>Look </a:t>
            </a:r>
            <a:r>
              <a:rPr lang="nl-BE" sz="2200" dirty="0">
                <a:latin typeface="+mj-lt"/>
              </a:rPr>
              <a:t>back at your original ideas about connections between </a:t>
            </a:r>
            <a:r>
              <a:rPr lang="nl-BE" sz="2200" dirty="0" smtClean="0">
                <a:latin typeface="+mj-lt"/>
              </a:rPr>
              <a:t>science/creativity/early years education. </a:t>
            </a:r>
            <a:r>
              <a:rPr lang="nl-BE" sz="2200" dirty="0">
                <a:latin typeface="+mj-lt"/>
              </a:rPr>
              <a:t>Anything you might add or change? Add in any additional comments or issues in another colour (pen/post it).</a:t>
            </a:r>
            <a:endParaRPr lang="en-US" sz="2200" dirty="0">
              <a:latin typeface="+mj-lt"/>
            </a:endParaRPr>
          </a:p>
          <a:p>
            <a:pPr lvl="0"/>
            <a:r>
              <a:rPr lang="nl-BE" sz="2200" dirty="0">
                <a:latin typeface="+mj-lt"/>
              </a:rPr>
              <a:t>Note and record 2 actions you will take building on </a:t>
            </a:r>
            <a:r>
              <a:rPr lang="nl-BE" sz="2200" dirty="0" smtClean="0">
                <a:latin typeface="+mj-lt"/>
              </a:rPr>
              <a:t>module content</a:t>
            </a:r>
            <a:r>
              <a:rPr lang="nl-BE" sz="2200" dirty="0">
                <a:latin typeface="+mj-lt"/>
              </a:rPr>
              <a:t>.</a:t>
            </a:r>
            <a:endParaRPr lang="en-US" sz="2200" dirty="0">
              <a:latin typeface="+mj-lt"/>
            </a:endParaRPr>
          </a:p>
          <a:p>
            <a:pPr lvl="0"/>
            <a:r>
              <a:rPr lang="en-US" sz="2200" dirty="0">
                <a:latin typeface="+mj-lt"/>
              </a:rPr>
              <a:t>In what ways did the different activities support your developing thinking</a:t>
            </a:r>
            <a:r>
              <a:rPr lang="en-US" sz="2200" dirty="0" smtClean="0">
                <a:latin typeface="+mj-lt"/>
              </a:rPr>
              <a:t>?</a:t>
            </a:r>
          </a:p>
          <a:p>
            <a:pPr lvl="0"/>
            <a:r>
              <a:rPr lang="en-US" sz="2200" dirty="0" smtClean="0">
                <a:latin typeface="+mj-lt"/>
              </a:rPr>
              <a:t>How far have the aims of the module been met?</a:t>
            </a:r>
          </a:p>
          <a:p>
            <a:pPr lvl="0"/>
            <a:r>
              <a:rPr lang="en-US" sz="2200" dirty="0" smtClean="0">
                <a:latin typeface="+mj-lt"/>
              </a:rPr>
              <a:t>Complete the module evaluation form.</a:t>
            </a:r>
            <a:endParaRPr lang="en-US" sz="2200" dirty="0">
              <a:latin typeface="+mj-lt"/>
            </a:endParaRPr>
          </a:p>
        </p:txBody>
      </p:sp>
    </p:spTree>
    <p:extLst>
      <p:ext uri="{BB962C8B-B14F-4D97-AF65-F5344CB8AC3E}">
        <p14:creationId xmlns:p14="http://schemas.microsoft.com/office/powerpoint/2010/main" val="3220666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n-US" sz="3600" b="1" dirty="0" smtClean="0">
                <a:solidFill>
                  <a:srgbClr val="00B050"/>
                </a:solidFill>
              </a:rPr>
              <a:t>Further information</a:t>
            </a:r>
            <a:endParaRPr lang="en-US"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10000"/>
          </a:bodyPr>
          <a:lstStyle/>
          <a:p>
            <a:pPr marL="0" indent="0">
              <a:lnSpc>
                <a:spcPct val="120000"/>
              </a:lnSpc>
              <a:buNone/>
            </a:pPr>
            <a:r>
              <a:rPr lang="en-US" sz="3100" b="1" dirty="0">
                <a:solidFill>
                  <a:srgbClr val="FF0000"/>
                </a:solidFill>
                <a:latin typeface="+mj-lt"/>
              </a:rPr>
              <a:t>Creative </a:t>
            </a:r>
            <a:r>
              <a:rPr lang="en-US" sz="3100" b="1" dirty="0" smtClean="0">
                <a:solidFill>
                  <a:srgbClr val="FF0000"/>
                </a:solidFill>
                <a:latin typeface="+mj-lt"/>
              </a:rPr>
              <a:t>Little Scientists </a:t>
            </a:r>
          </a:p>
          <a:p>
            <a:pPr marL="0" indent="0">
              <a:lnSpc>
                <a:spcPct val="120000"/>
              </a:lnSpc>
              <a:buNone/>
            </a:pPr>
            <a:r>
              <a:rPr lang="en-US" sz="2600" dirty="0" smtClean="0">
                <a:solidFill>
                  <a:srgbClr val="FF0000"/>
                </a:solidFill>
                <a:latin typeface="+mj-lt"/>
              </a:rPr>
              <a:t>(FP7 EU project 2011 – 2014)</a:t>
            </a:r>
            <a:endParaRPr lang="en-US" sz="2600" dirty="0">
              <a:solidFill>
                <a:srgbClr val="FF0000"/>
              </a:solidFill>
              <a:latin typeface="+mj-lt"/>
            </a:endParaRPr>
          </a:p>
          <a:p>
            <a:pPr marL="0" indent="0">
              <a:lnSpc>
                <a:spcPct val="110000"/>
              </a:lnSpc>
              <a:buNone/>
            </a:pPr>
            <a:r>
              <a:rPr lang="en-US" sz="2600" dirty="0">
                <a:latin typeface="+mj-lt"/>
              </a:rPr>
              <a:t>Design principles and exemplar materials based on fieldwork </a:t>
            </a:r>
            <a:r>
              <a:rPr lang="en-US" sz="2600" dirty="0" err="1">
                <a:latin typeface="+mj-lt"/>
                <a:hlinkClick r:id="rId3"/>
              </a:rPr>
              <a:t>www.creative</a:t>
            </a:r>
            <a:r>
              <a:rPr lang="en-US" sz="2600" dirty="0">
                <a:latin typeface="+mj-lt"/>
                <a:hlinkClick r:id="rId3"/>
              </a:rPr>
              <a:t>-little-</a:t>
            </a:r>
            <a:r>
              <a:rPr lang="en-US" sz="2600" dirty="0" err="1">
                <a:latin typeface="+mj-lt"/>
                <a:hlinkClick r:id="rId3"/>
              </a:rPr>
              <a:t>scientists.eu</a:t>
            </a:r>
            <a:endParaRPr lang="en-US" sz="2600" dirty="0">
              <a:latin typeface="+mj-lt"/>
            </a:endParaRPr>
          </a:p>
          <a:p>
            <a:pPr marL="0" indent="0">
              <a:buNone/>
            </a:pPr>
            <a:endParaRPr lang="en-US" sz="2600" dirty="0">
              <a:latin typeface="+mj-lt"/>
            </a:endParaRPr>
          </a:p>
          <a:p>
            <a:pPr marL="0" indent="0">
              <a:buNone/>
            </a:pPr>
            <a:r>
              <a:rPr lang="en-US" sz="3100" b="1" dirty="0">
                <a:solidFill>
                  <a:srgbClr val="FF0000"/>
                </a:solidFill>
                <a:latin typeface="+mj-lt"/>
              </a:rPr>
              <a:t>Creativity in Early Years </a:t>
            </a:r>
            <a:r>
              <a:rPr lang="en-US" sz="3100" b="1" dirty="0" smtClean="0">
                <a:solidFill>
                  <a:srgbClr val="FF0000"/>
                </a:solidFill>
                <a:latin typeface="+mj-lt"/>
              </a:rPr>
              <a:t>Science Education </a:t>
            </a:r>
          </a:p>
          <a:p>
            <a:pPr marL="0" indent="0">
              <a:buNone/>
            </a:pPr>
            <a:r>
              <a:rPr lang="en-US" sz="2600" dirty="0" smtClean="0">
                <a:solidFill>
                  <a:srgbClr val="FF0000"/>
                </a:solidFill>
                <a:latin typeface="+mj-lt"/>
              </a:rPr>
              <a:t>(Erasmus+ EU project 2014 </a:t>
            </a:r>
            <a:r>
              <a:rPr lang="en-US" sz="2600" dirty="0">
                <a:solidFill>
                  <a:srgbClr val="FF0000"/>
                </a:solidFill>
              </a:rPr>
              <a:t>– </a:t>
            </a:r>
            <a:r>
              <a:rPr lang="en-US" sz="2600" dirty="0" smtClean="0">
                <a:solidFill>
                  <a:srgbClr val="FF0000"/>
                </a:solidFill>
                <a:latin typeface="+mj-lt"/>
              </a:rPr>
              <a:t>2017</a:t>
            </a:r>
            <a:r>
              <a:rPr lang="en-US" sz="2600" dirty="0">
                <a:solidFill>
                  <a:srgbClr val="FF0000"/>
                </a:solidFill>
                <a:latin typeface="+mj-lt"/>
              </a:rPr>
              <a:t>)</a:t>
            </a:r>
          </a:p>
          <a:p>
            <a:pPr marL="0" indent="0">
              <a:lnSpc>
                <a:spcPct val="110000"/>
              </a:lnSpc>
              <a:buNone/>
            </a:pPr>
            <a:r>
              <a:rPr lang="en-US" sz="2600" dirty="0" smtClean="0">
                <a:latin typeface="+mj-lt"/>
              </a:rPr>
              <a:t>Curriculum Materials and Training  Materials </a:t>
            </a:r>
            <a:r>
              <a:rPr lang="en-US" sz="2600" dirty="0">
                <a:latin typeface="+mj-lt"/>
              </a:rPr>
              <a:t>for </a:t>
            </a:r>
            <a:r>
              <a:rPr lang="en-US" sz="2600" dirty="0" smtClean="0">
                <a:latin typeface="+mj-lt"/>
              </a:rPr>
              <a:t>teacher CPD </a:t>
            </a:r>
            <a:r>
              <a:rPr lang="en-US" sz="2600" dirty="0">
                <a:latin typeface="+mj-lt"/>
              </a:rPr>
              <a:t>to promote creative approaches to early years </a:t>
            </a:r>
            <a:r>
              <a:rPr lang="en-US" sz="2600" dirty="0" smtClean="0">
                <a:latin typeface="+mj-lt"/>
              </a:rPr>
              <a:t>science </a:t>
            </a:r>
            <a:r>
              <a:rPr lang="en-US" sz="2600" dirty="0" smtClean="0">
                <a:latin typeface="+mj-lt"/>
                <a:hlinkClick r:id="rId4"/>
              </a:rPr>
              <a:t>www.ceys‐project.eu</a:t>
            </a:r>
            <a:endParaRPr lang="en-US" sz="26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0193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nl-BE" b="1" dirty="0" smtClean="0">
                <a:solidFill>
                  <a:srgbClr val="00B050"/>
                </a:solidFill>
              </a:rPr>
              <a:t>THANK YOU!</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7334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en-US" sz="1600" dirty="0" smtClean="0">
                <a:solidFill>
                  <a:prstClr val="black"/>
                </a:solidFill>
              </a:rPr>
              <a:t>	</a:t>
            </a:r>
            <a:r>
              <a:rPr lang="en-US" sz="1400" dirty="0" smtClean="0">
                <a:solidFill>
                  <a:prstClr val="black"/>
                </a:solidFill>
              </a:rPr>
              <a:t>© </a:t>
            </a:r>
            <a:r>
              <a:rPr lang="en-US" sz="1400" i="1" dirty="0">
                <a:solidFill>
                  <a:prstClr val="black"/>
                </a:solidFill>
              </a:rPr>
              <a:t>2017 CREATIVITY IN EARLY YEARS SCIENCE EDUCATION </a:t>
            </a:r>
            <a:r>
              <a:rPr lang="en-US" sz="1400" i="1" dirty="0" smtClean="0">
                <a:solidFill>
                  <a:prstClr val="black"/>
                </a:solidFill>
              </a:rPr>
              <a:t>Consortium</a:t>
            </a:r>
          </a:p>
          <a:p>
            <a:pPr>
              <a:spcAft>
                <a:spcPts val="600"/>
              </a:spcAft>
              <a:tabLst>
                <a:tab pos="990600" algn="l"/>
              </a:tabLst>
            </a:pPr>
            <a:r>
              <a:rPr lang="en-US" sz="1400" dirty="0" smtClean="0">
                <a:solidFill>
                  <a:prstClr val="black"/>
                </a:solidFill>
              </a:rPr>
              <a:t>This </a:t>
            </a:r>
            <a:r>
              <a:rPr lang="en-US" sz="1400" dirty="0">
                <a:solidFill>
                  <a:prstClr val="black"/>
                </a:solidFill>
              </a:rPr>
              <a:t>work is licensed under the Creative Commons Attribution-</a:t>
            </a:r>
            <a:r>
              <a:rPr lang="en-US" sz="1400" dirty="0" err="1">
                <a:solidFill>
                  <a:prstClr val="black"/>
                </a:solidFill>
              </a:rPr>
              <a:t>NonCommercial</a:t>
            </a:r>
            <a:r>
              <a:rPr lang="en-US" sz="1400" dirty="0">
                <a:solidFill>
                  <a:prstClr val="black"/>
                </a:solidFill>
              </a:rPr>
              <a:t>-</a:t>
            </a:r>
            <a:r>
              <a:rPr lang="en-US" sz="1400" dirty="0" err="1">
                <a:solidFill>
                  <a:prstClr val="black"/>
                </a:solidFill>
              </a:rPr>
              <a:t>NoDerivatives</a:t>
            </a:r>
            <a:r>
              <a:rPr lang="en-US" sz="1400" dirty="0">
                <a:solidFill>
                  <a:prstClr val="black"/>
                </a:solidFill>
              </a:rPr>
              <a:t> 4.0 International License. To view a copy of this license, visit </a:t>
            </a:r>
            <a:r>
              <a:rPr lang="en-US" sz="1400" u="sng" dirty="0">
                <a:solidFill>
                  <a:prstClr val="black"/>
                </a:solidFill>
                <a:hlinkClick r:id="rId2"/>
              </a:rPr>
              <a:t>http://creativecommons.org/licenses/by-nc-nd/4.0/</a:t>
            </a:r>
            <a:r>
              <a:rPr lang="en-US" sz="1400" dirty="0">
                <a:solidFill>
                  <a:prstClr val="black"/>
                </a:solidFill>
              </a:rPr>
              <a:t>.</a:t>
            </a:r>
            <a:endParaRPr lang="el-GR" sz="1400" dirty="0">
              <a:solidFill>
                <a:prstClr val="black"/>
              </a:solidFill>
            </a:endParaRPr>
          </a:p>
        </p:txBody>
      </p:sp>
      <p:sp>
        <p:nvSpPr>
          <p:cNvPr id="2" name="Title 1"/>
          <p:cNvSpPr>
            <a:spLocks noGrp="1"/>
          </p:cNvSpPr>
          <p:nvPr>
            <p:ph type="title"/>
          </p:nvPr>
        </p:nvSpPr>
        <p:spPr>
          <a:xfrm>
            <a:off x="722313" y="1628801"/>
            <a:ext cx="7772400" cy="3456383"/>
          </a:xfrm>
        </p:spPr>
        <p:txBody>
          <a:bodyPr>
            <a:normAutofit fontScale="90000"/>
          </a:bodyPr>
          <a:lstStyle/>
          <a:p>
            <a:r>
              <a:rPr lang="en-US" sz="3600" i="1" dirty="0" smtClean="0">
                <a:solidFill>
                  <a:srgbClr val="00B050"/>
                </a:solidFill>
              </a:rPr>
              <a:t>Acknowledgements</a:t>
            </a:r>
            <a:r>
              <a:rPr lang="en-US" sz="2800" i="1" dirty="0" smtClean="0">
                <a:solidFill>
                  <a:srgbClr val="00B050"/>
                </a:solidFill>
              </a:rPr>
              <a:t/>
            </a:r>
            <a:br>
              <a:rPr lang="en-US" sz="2800" i="1" dirty="0" smtClean="0">
                <a:solidFill>
                  <a:srgbClr val="00B050"/>
                </a:solidFill>
              </a:rPr>
            </a:b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40820076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solidFill>
                  <a:srgbClr val="00B050"/>
                </a:solidFill>
              </a:rPr>
              <a:t>Aims of the module</a:t>
            </a:r>
            <a:endParaRPr lang="nl-BE" b="1" dirty="0">
              <a:solidFill>
                <a:srgbClr val="00B050"/>
              </a:solidFill>
            </a:endParaRPr>
          </a:p>
        </p:txBody>
      </p:sp>
      <p:sp>
        <p:nvSpPr>
          <p:cNvPr id="3" name="Tijdelijke aanduiding voor inhoud 2"/>
          <p:cNvSpPr>
            <a:spLocks noGrp="1"/>
          </p:cNvSpPr>
          <p:nvPr>
            <p:ph idx="1"/>
          </p:nvPr>
        </p:nvSpPr>
        <p:spPr>
          <a:xfrm>
            <a:off x="628650" y="1934953"/>
            <a:ext cx="7886700" cy="3929393"/>
          </a:xfrm>
        </p:spPr>
        <p:txBody>
          <a:bodyPr>
            <a:normAutofit fontScale="70000" lnSpcReduction="20000"/>
          </a:bodyPr>
          <a:lstStyle/>
          <a:p>
            <a:pPr lvl="0">
              <a:lnSpc>
                <a:spcPct val="120000"/>
              </a:lnSpc>
            </a:pPr>
            <a:r>
              <a:rPr lang="en-US" sz="2900" dirty="0">
                <a:latin typeface="+mj-lt"/>
              </a:rPr>
              <a:t>Introduce participants to </a:t>
            </a:r>
            <a:r>
              <a:rPr lang="en-US" sz="2900" b="1" dirty="0">
                <a:solidFill>
                  <a:srgbClr val="00B050"/>
                </a:solidFill>
                <a:latin typeface="+mj-lt"/>
              </a:rPr>
              <a:t>characteristics of inquiry-based approaches</a:t>
            </a:r>
            <a:r>
              <a:rPr lang="en-US" sz="2900" dirty="0">
                <a:solidFill>
                  <a:srgbClr val="00B050"/>
                </a:solidFill>
                <a:latin typeface="+mj-lt"/>
              </a:rPr>
              <a:t> </a:t>
            </a:r>
            <a:r>
              <a:rPr lang="en-US" sz="2900" dirty="0">
                <a:latin typeface="+mj-lt"/>
              </a:rPr>
              <a:t>to science education</a:t>
            </a:r>
          </a:p>
          <a:p>
            <a:pPr lvl="0">
              <a:lnSpc>
                <a:spcPct val="120000"/>
              </a:lnSpc>
            </a:pPr>
            <a:r>
              <a:rPr lang="en-US" sz="2900" dirty="0">
                <a:latin typeface="+mj-lt"/>
              </a:rPr>
              <a:t>Explore </a:t>
            </a:r>
            <a:r>
              <a:rPr lang="en-US" sz="2900" b="1" dirty="0">
                <a:solidFill>
                  <a:srgbClr val="00B050"/>
                </a:solidFill>
                <a:latin typeface="+mj-lt"/>
              </a:rPr>
              <a:t>opportunities for creativity </a:t>
            </a:r>
            <a:r>
              <a:rPr lang="en-US" sz="2900" dirty="0">
                <a:latin typeface="+mj-lt"/>
              </a:rPr>
              <a:t>within scientific inquiry</a:t>
            </a:r>
          </a:p>
          <a:p>
            <a:pPr lvl="0">
              <a:lnSpc>
                <a:spcPct val="120000"/>
              </a:lnSpc>
            </a:pPr>
            <a:r>
              <a:rPr lang="en-US" sz="2900" dirty="0">
                <a:latin typeface="+mj-lt"/>
              </a:rPr>
              <a:t>Examine </a:t>
            </a:r>
            <a:r>
              <a:rPr lang="en-US" sz="2900" b="1" dirty="0">
                <a:solidFill>
                  <a:srgbClr val="00B050"/>
                </a:solidFill>
                <a:latin typeface="+mj-lt"/>
              </a:rPr>
              <a:t>connections between inquiry-based and creative approaches</a:t>
            </a:r>
            <a:r>
              <a:rPr lang="en-US" sz="2900" dirty="0">
                <a:solidFill>
                  <a:srgbClr val="00B050"/>
                </a:solidFill>
                <a:latin typeface="+mj-lt"/>
              </a:rPr>
              <a:t> </a:t>
            </a:r>
            <a:r>
              <a:rPr lang="en-US" sz="2900" dirty="0">
                <a:latin typeface="+mj-lt"/>
              </a:rPr>
              <a:t>to learning and teaching</a:t>
            </a:r>
          </a:p>
          <a:p>
            <a:pPr lvl="0">
              <a:lnSpc>
                <a:spcPct val="120000"/>
              </a:lnSpc>
            </a:pPr>
            <a:r>
              <a:rPr lang="en-US" sz="2900" dirty="0">
                <a:latin typeface="+mj-lt"/>
              </a:rPr>
              <a:t>Consider ways in which </a:t>
            </a:r>
            <a:r>
              <a:rPr lang="en-US" sz="2900" b="1" dirty="0">
                <a:solidFill>
                  <a:srgbClr val="00B050"/>
                </a:solidFill>
                <a:latin typeface="+mj-lt"/>
              </a:rPr>
              <a:t>practitioners can promote children’s decision making and creativity </a:t>
            </a:r>
            <a:r>
              <a:rPr lang="en-US" sz="2900" dirty="0">
                <a:latin typeface="+mj-lt"/>
              </a:rPr>
              <a:t>in </a:t>
            </a:r>
            <a:r>
              <a:rPr lang="en-US" sz="2900" dirty="0" smtClean="0">
                <a:latin typeface="+mj-lt"/>
              </a:rPr>
              <a:t>science, </a:t>
            </a:r>
            <a:r>
              <a:rPr lang="en-US" sz="2900" dirty="0">
                <a:latin typeface="+mj-lt"/>
              </a:rPr>
              <a:t>building on their own ideas and questions</a:t>
            </a:r>
          </a:p>
          <a:p>
            <a:pPr lvl="0">
              <a:lnSpc>
                <a:spcPct val="120000"/>
              </a:lnSpc>
            </a:pPr>
            <a:r>
              <a:rPr lang="en-US" sz="2900" dirty="0">
                <a:latin typeface="+mj-lt"/>
              </a:rPr>
              <a:t>Enable participants </a:t>
            </a:r>
            <a:r>
              <a:rPr lang="en-US" sz="2900" b="1" dirty="0">
                <a:solidFill>
                  <a:srgbClr val="00B050"/>
                </a:solidFill>
                <a:latin typeface="+mj-lt"/>
              </a:rPr>
              <a:t>to reflect on opportunities for fostering inquiry-based and creative approaches </a:t>
            </a:r>
            <a:r>
              <a:rPr lang="en-US" sz="2900" dirty="0">
                <a:latin typeface="+mj-lt"/>
              </a:rPr>
              <a:t>to science, within both policy and practice, in their own educational settings.</a:t>
            </a:r>
          </a:p>
          <a:p>
            <a:pPr marL="0" indent="0">
              <a:buNone/>
            </a:pPr>
            <a:endParaRPr lang="nl-BE" dirty="0" smtClean="0"/>
          </a:p>
          <a:p>
            <a:endParaRPr lang="nl-BE" dirty="0"/>
          </a:p>
        </p:txBody>
      </p:sp>
    </p:spTree>
    <p:extLst>
      <p:ext uri="{BB962C8B-B14F-4D97-AF65-F5344CB8AC3E}">
        <p14:creationId xmlns:p14="http://schemas.microsoft.com/office/powerpoint/2010/main" val="23244365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smtClean="0">
                <a:solidFill>
                  <a:srgbClr val="00B050"/>
                </a:solidFill>
              </a:rPr>
              <a:t>Links </a:t>
            </a:r>
            <a:r>
              <a:rPr lang="nl-BE" sz="3200" b="1" smtClean="0">
                <a:solidFill>
                  <a:srgbClr val="00B050"/>
                </a:solidFill>
              </a:rPr>
              <a:t>to Content Design </a:t>
            </a:r>
            <a:r>
              <a:rPr lang="nl-BE" sz="3200" b="1" dirty="0" smtClean="0">
                <a:solidFill>
                  <a:srgbClr val="00B050"/>
                </a:solidFill>
              </a:rPr>
              <a:t>Principles and Outcomes</a:t>
            </a:r>
            <a:endParaRPr lang="nl-BE" sz="3200" b="1" dirty="0">
              <a:solidFill>
                <a:srgbClr val="00B050"/>
              </a:solidFill>
            </a:endParaRPr>
          </a:p>
        </p:txBody>
      </p:sp>
      <p:sp>
        <p:nvSpPr>
          <p:cNvPr id="3" name="Tijdelijke aanduiding voor inhoud 2"/>
          <p:cNvSpPr>
            <a:spLocks noGrp="1"/>
          </p:cNvSpPr>
          <p:nvPr>
            <p:ph idx="1"/>
          </p:nvPr>
        </p:nvSpPr>
        <p:spPr/>
        <p:txBody>
          <a:bodyPr>
            <a:normAutofit fontScale="85000" lnSpcReduction="20000"/>
          </a:bodyPr>
          <a:lstStyle/>
          <a:p>
            <a:pPr marL="0" indent="0">
              <a:lnSpc>
                <a:spcPct val="110000"/>
              </a:lnSpc>
              <a:buNone/>
            </a:pPr>
            <a:r>
              <a:rPr lang="en-US" sz="2800" dirty="0">
                <a:latin typeface="+mj-lt"/>
              </a:rPr>
              <a:t>6. Teacher education should provide pedagogical content knowledge </a:t>
            </a:r>
            <a:r>
              <a:rPr lang="en-US" sz="2800" dirty="0">
                <a:solidFill>
                  <a:srgbClr val="FF0000"/>
                </a:solidFill>
                <a:latin typeface="+mj-lt"/>
              </a:rPr>
              <a:t>to stimulate inquiry and problem solving in science and mathematics education</a:t>
            </a:r>
            <a:r>
              <a:rPr lang="en-US" sz="2800" dirty="0">
                <a:latin typeface="+mj-lt"/>
              </a:rPr>
              <a:t>. </a:t>
            </a:r>
          </a:p>
          <a:p>
            <a:pPr marL="400050" lvl="1" indent="0">
              <a:lnSpc>
                <a:spcPct val="110000"/>
              </a:lnSpc>
              <a:buNone/>
            </a:pPr>
            <a:r>
              <a:rPr lang="en-US" sz="2000" dirty="0">
                <a:latin typeface="+mj-lt"/>
              </a:rPr>
              <a:t>6.2 Teachers should be able to open up everyday learning activities to allow greater opportunities for inquiry, problem solving and scope for creativity. </a:t>
            </a:r>
          </a:p>
          <a:p>
            <a:pPr marL="400050" lvl="1" indent="0">
              <a:lnSpc>
                <a:spcPct val="110000"/>
              </a:lnSpc>
              <a:buNone/>
            </a:pPr>
            <a:r>
              <a:rPr lang="en-GB" sz="2000" dirty="0">
                <a:latin typeface="+mj-lt"/>
              </a:rPr>
              <a:t>6.3 Teachers should be able to recognise the key roles of children’s questioning and existing ideas (both implicit and explicit) of science and mathematics. </a:t>
            </a:r>
            <a:endParaRPr lang="en-US" sz="2000" dirty="0">
              <a:latin typeface="+mj-lt"/>
            </a:endParaRPr>
          </a:p>
          <a:p>
            <a:pPr marL="400050" lvl="1" indent="0">
              <a:lnSpc>
                <a:spcPct val="110000"/>
              </a:lnSpc>
              <a:buNone/>
            </a:pPr>
            <a:r>
              <a:rPr lang="en-GB" sz="2000" dirty="0">
                <a:latin typeface="+mj-lt"/>
              </a:rPr>
              <a:t>6.4 Teachers should be able to use a variety of strategies for eliciting and building on children’s questions and ideas during inquiry processes (before, during and after explorations and investigations).</a:t>
            </a:r>
            <a:endParaRPr lang="en-US" sz="2000" dirty="0">
              <a:latin typeface="+mj-lt"/>
            </a:endParaRPr>
          </a:p>
          <a:p>
            <a:pPr marL="400050" lvl="1" indent="0">
              <a:lnSpc>
                <a:spcPct val="110000"/>
              </a:lnSpc>
              <a:buNone/>
            </a:pPr>
            <a:r>
              <a:rPr lang="en-US" sz="2000" dirty="0">
                <a:latin typeface="+mj-lt"/>
              </a:rPr>
              <a:t>6.5 Teachers should be able to foster opportunities for children’s agency and creativity in learning in inquiry and problem solving – in particular the importance of children making their own decisions during inquiry processes, making their own connections between questions, planning and evaluating evidence, and reflecting on outcomes. </a:t>
            </a:r>
          </a:p>
          <a:p>
            <a:pPr marL="0" indent="0">
              <a:buClr>
                <a:srgbClr val="00B050"/>
              </a:buClr>
              <a:buNone/>
            </a:pPr>
            <a:endParaRPr lang="nl-BE" dirty="0"/>
          </a:p>
        </p:txBody>
      </p:sp>
    </p:spTree>
    <p:extLst>
      <p:ext uri="{BB962C8B-B14F-4D97-AF65-F5344CB8AC3E}">
        <p14:creationId xmlns:p14="http://schemas.microsoft.com/office/powerpoint/2010/main" val="5648144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5741158" cy="1325563"/>
          </a:xfrm>
        </p:spPr>
        <p:txBody>
          <a:bodyPr>
            <a:normAutofit fontScale="90000"/>
          </a:bodyPr>
          <a:lstStyle/>
          <a:p>
            <a:r>
              <a:rPr lang="en-US" b="1" dirty="0" smtClean="0">
                <a:solidFill>
                  <a:srgbClr val="00B050"/>
                </a:solidFill>
              </a:rPr>
              <a:t>Rationale for the module</a:t>
            </a:r>
            <a:endParaRPr lang="en-US" b="1" dirty="0">
              <a:solidFill>
                <a:srgbClr val="00B050"/>
              </a:solidFill>
            </a:endParaRPr>
          </a:p>
        </p:txBody>
      </p:sp>
      <p:sp>
        <p:nvSpPr>
          <p:cNvPr id="3" name="Content Placeholder 2"/>
          <p:cNvSpPr>
            <a:spLocks noGrp="1"/>
          </p:cNvSpPr>
          <p:nvPr>
            <p:ph idx="1"/>
          </p:nvPr>
        </p:nvSpPr>
        <p:spPr>
          <a:xfrm>
            <a:off x="457200" y="1844825"/>
            <a:ext cx="8219256" cy="4248471"/>
          </a:xfrm>
        </p:spPr>
        <p:txBody>
          <a:bodyPr>
            <a:normAutofit fontScale="92500" lnSpcReduction="10000"/>
          </a:bodyPr>
          <a:lstStyle/>
          <a:p>
            <a:r>
              <a:rPr lang="en-US" sz="2600" dirty="0" smtClean="0">
                <a:solidFill>
                  <a:srgbClr val="000000"/>
                </a:solidFill>
                <a:latin typeface="+mj-lt"/>
              </a:rPr>
              <a:t>Growing emphasis in policy on </a:t>
            </a:r>
            <a:r>
              <a:rPr lang="en-US" sz="2600" i="1" dirty="0" smtClean="0">
                <a:solidFill>
                  <a:srgbClr val="000000"/>
                </a:solidFill>
                <a:latin typeface="+mj-lt"/>
              </a:rPr>
              <a:t>scientific literacy </a:t>
            </a:r>
          </a:p>
          <a:p>
            <a:r>
              <a:rPr lang="en-US" sz="2600" dirty="0" smtClean="0">
                <a:solidFill>
                  <a:srgbClr val="000000"/>
                </a:solidFill>
                <a:latin typeface="+mj-lt"/>
              </a:rPr>
              <a:t>Common inclusion of scientific inquiry skills and ways of working in curriculum requirements</a:t>
            </a:r>
          </a:p>
          <a:p>
            <a:r>
              <a:rPr lang="en-US" sz="2600" dirty="0" smtClean="0">
                <a:solidFill>
                  <a:srgbClr val="000000"/>
                </a:solidFill>
                <a:latin typeface="+mj-lt"/>
              </a:rPr>
              <a:t>Recognition of the central role of inquiry processes in young children’s science learning</a:t>
            </a:r>
          </a:p>
          <a:p>
            <a:r>
              <a:rPr lang="en-US" sz="2600" dirty="0" smtClean="0">
                <a:solidFill>
                  <a:srgbClr val="000000"/>
                </a:solidFill>
                <a:latin typeface="+mj-lt"/>
              </a:rPr>
              <a:t>Role of practical inquiry in fostering positive attitudes to science and scientific attitudes – such as curiosity, respect for evidence</a:t>
            </a:r>
          </a:p>
          <a:p>
            <a:r>
              <a:rPr lang="en-US" sz="2600" dirty="0" smtClean="0">
                <a:solidFill>
                  <a:srgbClr val="000000"/>
                </a:solidFill>
                <a:latin typeface="+mj-lt"/>
              </a:rPr>
              <a:t>Increasing attention to the role of creativity in the development of science ideas and strategies  - both in science and in science education.</a:t>
            </a:r>
            <a:endParaRPr lang="en-US" sz="2600" dirty="0">
              <a:solidFill>
                <a:srgbClr val="000000"/>
              </a:solidFill>
              <a:latin typeface="+mj-lt"/>
            </a:endParaRPr>
          </a:p>
        </p:txBody>
      </p:sp>
    </p:spTree>
    <p:extLst>
      <p:ext uri="{BB962C8B-B14F-4D97-AF65-F5344CB8AC3E}">
        <p14:creationId xmlns:p14="http://schemas.microsoft.com/office/powerpoint/2010/main" val="23371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solidFill>
                  <a:srgbClr val="00B050"/>
                </a:solidFill>
              </a:rPr>
              <a:t>Key issues for practitioners</a:t>
            </a:r>
            <a:endParaRPr lang="en-US" b="1" dirty="0">
              <a:solidFill>
                <a:srgbClr val="00B050"/>
              </a:solidFill>
            </a:endParaRPr>
          </a:p>
        </p:txBody>
      </p:sp>
      <p:sp>
        <p:nvSpPr>
          <p:cNvPr id="5" name="Content Placeholder 4"/>
          <p:cNvSpPr>
            <a:spLocks noGrp="1"/>
          </p:cNvSpPr>
          <p:nvPr>
            <p:ph idx="1"/>
          </p:nvPr>
        </p:nvSpPr>
        <p:spPr/>
        <p:txBody>
          <a:bodyPr>
            <a:normAutofit fontScale="77500" lnSpcReduction="20000"/>
          </a:bodyPr>
          <a:lstStyle/>
          <a:p>
            <a:pPr lvl="0">
              <a:lnSpc>
                <a:spcPct val="120000"/>
              </a:lnSpc>
            </a:pPr>
            <a:r>
              <a:rPr lang="en-US" dirty="0">
                <a:latin typeface="+mj-lt"/>
              </a:rPr>
              <a:t>What do we mean by inquiry-based science </a:t>
            </a:r>
            <a:r>
              <a:rPr lang="en-US" dirty="0" smtClean="0">
                <a:latin typeface="+mj-lt"/>
              </a:rPr>
              <a:t>education?</a:t>
            </a:r>
          </a:p>
          <a:p>
            <a:pPr lvl="0">
              <a:lnSpc>
                <a:spcPct val="120000"/>
              </a:lnSpc>
            </a:pPr>
            <a:r>
              <a:rPr lang="en-US" dirty="0" smtClean="0">
                <a:latin typeface="+mj-lt"/>
              </a:rPr>
              <a:t>What </a:t>
            </a:r>
            <a:r>
              <a:rPr lang="en-US" dirty="0">
                <a:latin typeface="+mj-lt"/>
              </a:rPr>
              <a:t>are the connections with creativity? </a:t>
            </a:r>
            <a:r>
              <a:rPr lang="en-US" dirty="0" smtClean="0">
                <a:latin typeface="+mj-lt"/>
              </a:rPr>
              <a:t>What </a:t>
            </a:r>
            <a:r>
              <a:rPr lang="en-US" dirty="0">
                <a:latin typeface="+mj-lt"/>
              </a:rPr>
              <a:t>might this look like in the classroom?</a:t>
            </a:r>
          </a:p>
          <a:p>
            <a:pPr lvl="0">
              <a:lnSpc>
                <a:spcPct val="120000"/>
              </a:lnSpc>
            </a:pPr>
            <a:r>
              <a:rPr lang="en-US" dirty="0">
                <a:latin typeface="+mj-lt"/>
              </a:rPr>
              <a:t>How might children’s inquiry and creativity be </a:t>
            </a:r>
            <a:r>
              <a:rPr lang="en-US" dirty="0" err="1" smtClean="0">
                <a:latin typeface="+mj-lt"/>
              </a:rPr>
              <a:t>recognised</a:t>
            </a:r>
            <a:r>
              <a:rPr lang="en-US" dirty="0" smtClean="0">
                <a:latin typeface="+mj-lt"/>
              </a:rPr>
              <a:t> </a:t>
            </a:r>
            <a:r>
              <a:rPr lang="en-US" dirty="0">
                <a:latin typeface="+mj-lt"/>
              </a:rPr>
              <a:t>and fostered in everyday classroom activities?</a:t>
            </a:r>
          </a:p>
          <a:p>
            <a:pPr lvl="0">
              <a:lnSpc>
                <a:spcPct val="120000"/>
              </a:lnSpc>
            </a:pPr>
            <a:r>
              <a:rPr lang="en-US" dirty="0">
                <a:latin typeface="+mj-lt"/>
              </a:rPr>
              <a:t>What factors </a:t>
            </a:r>
            <a:r>
              <a:rPr lang="en-US" dirty="0" smtClean="0">
                <a:latin typeface="+mj-lt"/>
              </a:rPr>
              <a:t>are important in opening </a:t>
            </a:r>
            <a:r>
              <a:rPr lang="en-US" dirty="0">
                <a:latin typeface="+mj-lt"/>
              </a:rPr>
              <a:t>up opportunities for children to build on their own ideas and </a:t>
            </a:r>
            <a:r>
              <a:rPr lang="en-US" dirty="0" smtClean="0">
                <a:latin typeface="+mj-lt"/>
              </a:rPr>
              <a:t>questions, </a:t>
            </a:r>
            <a:r>
              <a:rPr lang="en-US" dirty="0">
                <a:latin typeface="+mj-lt"/>
              </a:rPr>
              <a:t>and make decisions during inquiry processes?</a:t>
            </a:r>
          </a:p>
          <a:p>
            <a:endParaRPr lang="en-US" dirty="0"/>
          </a:p>
        </p:txBody>
      </p:sp>
    </p:spTree>
    <p:extLst>
      <p:ext uri="{BB962C8B-B14F-4D97-AF65-F5344CB8AC3E}">
        <p14:creationId xmlns:p14="http://schemas.microsoft.com/office/powerpoint/2010/main" val="285150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solidFill>
                  <a:srgbClr val="00B050"/>
                </a:solidFill>
              </a:rPr>
              <a:t>Outline of the module</a:t>
            </a:r>
            <a:endParaRPr lang="en-US" b="1" dirty="0">
              <a:solidFill>
                <a:srgbClr val="00B050"/>
              </a:solidFill>
            </a:endParaRPr>
          </a:p>
        </p:txBody>
      </p:sp>
      <p:sp>
        <p:nvSpPr>
          <p:cNvPr id="5" name="Content Placeholder 4"/>
          <p:cNvSpPr>
            <a:spLocks noGrp="1"/>
          </p:cNvSpPr>
          <p:nvPr>
            <p:ph idx="1"/>
          </p:nvPr>
        </p:nvSpPr>
        <p:spPr>
          <a:xfrm>
            <a:off x="457200" y="1700809"/>
            <a:ext cx="8219256" cy="4464495"/>
          </a:xfrm>
        </p:spPr>
        <p:txBody>
          <a:bodyPr>
            <a:noAutofit/>
          </a:bodyPr>
          <a:lstStyle/>
          <a:p>
            <a:pPr marL="274638" lvl="0" indent="-274638">
              <a:buFont typeface="+mj-lt"/>
              <a:buAutoNum type="arabicPeriod"/>
            </a:pPr>
            <a:r>
              <a:rPr lang="en-US" sz="1800" b="1" dirty="0" smtClean="0">
                <a:latin typeface="+mj-lt"/>
              </a:rPr>
              <a:t>What do we mean by inquiry and creativity in early years science</a:t>
            </a:r>
            <a:r>
              <a:rPr lang="en-US" sz="1800" dirty="0" smtClean="0">
                <a:latin typeface="+mj-lt"/>
              </a:rPr>
              <a:t>? Introduction to the definition </a:t>
            </a:r>
            <a:r>
              <a:rPr lang="en-US" sz="1800" dirty="0">
                <a:latin typeface="+mj-lt"/>
              </a:rPr>
              <a:t>of creativity in science adopted by the CEYS Project</a:t>
            </a:r>
          </a:p>
          <a:p>
            <a:pPr marL="274638" lvl="0" indent="-274638">
              <a:buFont typeface="+mj-lt"/>
              <a:buAutoNum type="arabicPeriod"/>
            </a:pPr>
            <a:r>
              <a:rPr lang="en-US" sz="1800" b="1" dirty="0">
                <a:latin typeface="+mj-lt"/>
              </a:rPr>
              <a:t>What is meant by scientific inquiry</a:t>
            </a:r>
            <a:r>
              <a:rPr lang="en-US" sz="1800" dirty="0">
                <a:latin typeface="+mj-lt"/>
              </a:rPr>
              <a:t>? </a:t>
            </a:r>
            <a:r>
              <a:rPr lang="en-US" sz="1800" dirty="0" smtClean="0">
                <a:latin typeface="+mj-lt"/>
              </a:rPr>
              <a:t>Practical activities to illustrate key features.</a:t>
            </a:r>
          </a:p>
          <a:p>
            <a:pPr marL="274638" lvl="0" indent="-274638">
              <a:buFont typeface="+mj-lt"/>
              <a:buAutoNum type="arabicPeriod"/>
            </a:pPr>
            <a:r>
              <a:rPr lang="en-US" sz="1800" b="1" dirty="0" smtClean="0">
                <a:latin typeface="+mj-lt"/>
              </a:rPr>
              <a:t>What are the roles of the teacher in supporting inquiry processes? </a:t>
            </a:r>
            <a:r>
              <a:rPr lang="en-US" sz="1800" dirty="0" smtClean="0">
                <a:latin typeface="+mj-lt"/>
              </a:rPr>
              <a:t>Advantages </a:t>
            </a:r>
            <a:r>
              <a:rPr lang="en-US" sz="1800" dirty="0">
                <a:latin typeface="+mj-lt"/>
              </a:rPr>
              <a:t>and disadvantages of open, guided and structured approaches to </a:t>
            </a:r>
            <a:r>
              <a:rPr lang="en-US" sz="1800" dirty="0" smtClean="0">
                <a:latin typeface="+mj-lt"/>
              </a:rPr>
              <a:t>investigation. </a:t>
            </a:r>
          </a:p>
          <a:p>
            <a:pPr marL="0" indent="0">
              <a:buNone/>
            </a:pPr>
            <a:r>
              <a:rPr lang="en-US" sz="1800" b="1" dirty="0" smtClean="0">
                <a:solidFill>
                  <a:srgbClr val="00B050"/>
                </a:solidFill>
                <a:latin typeface="+mj-lt"/>
              </a:rPr>
              <a:t>BREAK</a:t>
            </a:r>
          </a:p>
          <a:p>
            <a:pPr marL="274638" lvl="0" indent="-274638">
              <a:buFont typeface="+mj-lt"/>
              <a:buAutoNum type="arabicPeriod"/>
            </a:pPr>
            <a:r>
              <a:rPr lang="en-US" sz="1800" b="1" dirty="0" smtClean="0">
                <a:latin typeface="+mj-lt"/>
              </a:rPr>
              <a:t>What </a:t>
            </a:r>
            <a:r>
              <a:rPr lang="en-US" sz="1800" b="1" dirty="0">
                <a:latin typeface="+mj-lt"/>
              </a:rPr>
              <a:t>is the potential for inquiry and creativity within everyday classroom activities</a:t>
            </a:r>
            <a:r>
              <a:rPr lang="en-US" sz="1800" dirty="0">
                <a:latin typeface="+mj-lt"/>
              </a:rPr>
              <a:t>? </a:t>
            </a:r>
            <a:endParaRPr lang="en-US" sz="1800" dirty="0" smtClean="0">
              <a:latin typeface="+mj-lt"/>
            </a:endParaRPr>
          </a:p>
          <a:p>
            <a:pPr marL="274638" lvl="0" indent="-274638">
              <a:buFont typeface="+mj-lt"/>
              <a:buAutoNum type="arabicPeriod"/>
            </a:pPr>
            <a:r>
              <a:rPr lang="en-US" sz="1800" dirty="0" smtClean="0">
                <a:latin typeface="+mj-lt"/>
              </a:rPr>
              <a:t>What </a:t>
            </a:r>
            <a:r>
              <a:rPr lang="en-US" sz="1800" dirty="0">
                <a:latin typeface="+mj-lt"/>
              </a:rPr>
              <a:t>are the </a:t>
            </a:r>
            <a:r>
              <a:rPr lang="en-US" sz="1800" b="1" dirty="0">
                <a:latin typeface="+mj-lt"/>
              </a:rPr>
              <a:t>roles of the teacher</a:t>
            </a:r>
            <a:r>
              <a:rPr lang="en-US" sz="1800" dirty="0">
                <a:latin typeface="+mj-lt"/>
              </a:rPr>
              <a:t> in fostering inquiry and creativity in children’s learning? </a:t>
            </a:r>
            <a:endParaRPr lang="en-US" sz="1800" dirty="0" smtClean="0">
              <a:latin typeface="+mj-lt"/>
            </a:endParaRPr>
          </a:p>
          <a:p>
            <a:pPr marL="274638" lvl="0" indent="-274638">
              <a:buFont typeface="+mj-lt"/>
              <a:buAutoNum type="arabicPeriod"/>
            </a:pPr>
            <a:r>
              <a:rPr lang="en-US" sz="1800" dirty="0" smtClean="0">
                <a:latin typeface="+mj-lt"/>
              </a:rPr>
              <a:t>What </a:t>
            </a:r>
            <a:r>
              <a:rPr lang="en-US" sz="1800" dirty="0">
                <a:latin typeface="+mj-lt"/>
              </a:rPr>
              <a:t>are the</a:t>
            </a:r>
            <a:r>
              <a:rPr lang="en-US" sz="1800" b="1" dirty="0">
                <a:latin typeface="+mj-lt"/>
              </a:rPr>
              <a:t> implications </a:t>
            </a:r>
            <a:r>
              <a:rPr lang="en-US" sz="1800" dirty="0">
                <a:latin typeface="+mj-lt"/>
              </a:rPr>
              <a:t>for planning? </a:t>
            </a:r>
            <a:endParaRPr lang="en-US" sz="1800" dirty="0" smtClean="0">
              <a:latin typeface="+mj-lt"/>
            </a:endParaRPr>
          </a:p>
          <a:p>
            <a:pPr marL="274638" lvl="0" indent="-274638">
              <a:buFont typeface="+mj-lt"/>
              <a:buAutoNum type="arabicPeriod"/>
            </a:pPr>
            <a:r>
              <a:rPr lang="en-US" sz="1800" b="1" dirty="0" smtClean="0">
                <a:latin typeface="+mj-lt"/>
              </a:rPr>
              <a:t>Reflection</a:t>
            </a:r>
            <a:r>
              <a:rPr lang="en-US" sz="1800" dirty="0" smtClean="0">
                <a:latin typeface="+mj-lt"/>
              </a:rPr>
              <a:t> on </a:t>
            </a:r>
            <a:r>
              <a:rPr lang="en-US" sz="1800" dirty="0">
                <a:latin typeface="+mj-lt"/>
              </a:rPr>
              <a:t>what has been gained from the </a:t>
            </a:r>
            <a:r>
              <a:rPr lang="en-US" sz="1800" dirty="0" smtClean="0">
                <a:latin typeface="+mj-lt"/>
              </a:rPr>
              <a:t>workshop.</a:t>
            </a:r>
            <a:endParaRPr lang="en-US" sz="1800" dirty="0">
              <a:latin typeface="+mj-lt"/>
            </a:endParaRPr>
          </a:p>
        </p:txBody>
      </p:sp>
    </p:spTree>
    <p:extLst>
      <p:ext uri="{BB962C8B-B14F-4D97-AF65-F5344CB8AC3E}">
        <p14:creationId xmlns:p14="http://schemas.microsoft.com/office/powerpoint/2010/main" val="46381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2627784" y="1134036"/>
            <a:ext cx="5587912" cy="5031268"/>
          </a:xfrm>
          <a:prstGeom prst="rect">
            <a:avLst/>
          </a:prstGeom>
        </p:spPr>
      </p:pic>
      <p:sp>
        <p:nvSpPr>
          <p:cNvPr id="4" name="Title 3"/>
          <p:cNvSpPr>
            <a:spLocks noGrp="1"/>
          </p:cNvSpPr>
          <p:nvPr>
            <p:ph type="title"/>
          </p:nvPr>
        </p:nvSpPr>
        <p:spPr>
          <a:xfrm>
            <a:off x="3491880" y="274638"/>
            <a:ext cx="5194920" cy="859398"/>
          </a:xfrm>
        </p:spPr>
        <p:txBody>
          <a:bodyPr>
            <a:normAutofit/>
          </a:bodyPr>
          <a:lstStyle/>
          <a:p>
            <a:r>
              <a:rPr lang="en-US" sz="1800" b="1" dirty="0" smtClean="0">
                <a:solidFill>
                  <a:srgbClr val="FF0000"/>
                </a:solidFill>
              </a:rPr>
              <a:t>What characteristics do you associate with creativity, science and early learning?</a:t>
            </a:r>
            <a:endParaRPr lang="en-US" sz="1800" b="1" dirty="0">
              <a:solidFill>
                <a:srgbClr val="FF0000"/>
              </a:solidFill>
            </a:endParaRPr>
          </a:p>
        </p:txBody>
      </p:sp>
      <p:sp>
        <p:nvSpPr>
          <p:cNvPr id="6" name="TextBox 5"/>
          <p:cNvSpPr txBox="1"/>
          <p:nvPr/>
        </p:nvSpPr>
        <p:spPr>
          <a:xfrm>
            <a:off x="1619672" y="2035721"/>
            <a:ext cx="136815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Creativity</a:t>
            </a:r>
            <a:endParaRPr lang="en-US" dirty="0"/>
          </a:p>
        </p:txBody>
      </p:sp>
      <p:sp>
        <p:nvSpPr>
          <p:cNvPr id="7" name="TextBox 6"/>
          <p:cNvSpPr txBox="1"/>
          <p:nvPr/>
        </p:nvSpPr>
        <p:spPr>
          <a:xfrm>
            <a:off x="7501068" y="1851055"/>
            <a:ext cx="118573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Science</a:t>
            </a:r>
            <a:endParaRPr lang="en-US" dirty="0"/>
          </a:p>
        </p:txBody>
      </p:sp>
      <p:sp>
        <p:nvSpPr>
          <p:cNvPr id="8" name="TextBox 7"/>
          <p:cNvSpPr txBox="1"/>
          <p:nvPr/>
        </p:nvSpPr>
        <p:spPr>
          <a:xfrm>
            <a:off x="6228184" y="5301208"/>
            <a:ext cx="245861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Early Years Education</a:t>
            </a:r>
            <a:endParaRPr lang="en-US" dirty="0"/>
          </a:p>
        </p:txBody>
      </p:sp>
      <p:sp>
        <p:nvSpPr>
          <p:cNvPr id="9" name="TextBox 8"/>
          <p:cNvSpPr txBox="1"/>
          <p:nvPr/>
        </p:nvSpPr>
        <p:spPr>
          <a:xfrm>
            <a:off x="755576" y="3465004"/>
            <a:ext cx="1728192" cy="646331"/>
          </a:xfrm>
          <a:prstGeom prst="rect">
            <a:avLst/>
          </a:prstGeom>
          <a:noFill/>
        </p:spPr>
        <p:txBody>
          <a:bodyPr wrap="square" rtlCol="0">
            <a:spAutoFit/>
          </a:bodyPr>
          <a:lstStyle/>
          <a:p>
            <a:pPr algn="ctr"/>
            <a:r>
              <a:rPr lang="en-US" b="1" dirty="0" smtClean="0">
                <a:solidFill>
                  <a:srgbClr val="FF0000"/>
                </a:solidFill>
                <a:latin typeface="+mj-lt"/>
              </a:rPr>
              <a:t>How might they be related?</a:t>
            </a:r>
            <a:endParaRPr lang="en-US" b="1" dirty="0">
              <a:solidFill>
                <a:srgbClr val="FF0000"/>
              </a:solidFill>
              <a:latin typeface="+mj-lt"/>
            </a:endParaRPr>
          </a:p>
        </p:txBody>
      </p:sp>
      <p:sp>
        <p:nvSpPr>
          <p:cNvPr id="2" name="TextBox 1"/>
          <p:cNvSpPr txBox="1"/>
          <p:nvPr/>
        </p:nvSpPr>
        <p:spPr>
          <a:xfrm>
            <a:off x="5292080" y="3140968"/>
            <a:ext cx="432048" cy="523220"/>
          </a:xfrm>
          <a:prstGeom prst="rect">
            <a:avLst/>
          </a:prstGeom>
          <a:noFill/>
        </p:spPr>
        <p:txBody>
          <a:bodyPr wrap="square" rtlCol="0">
            <a:spAutoFit/>
          </a:bodyPr>
          <a:lstStyle/>
          <a:p>
            <a:r>
              <a:rPr lang="en-US" sz="2800" dirty="0" smtClean="0"/>
              <a:t>?</a:t>
            </a:r>
            <a:endParaRPr lang="en-US" sz="2800" dirty="0"/>
          </a:p>
        </p:txBody>
      </p:sp>
      <p:sp>
        <p:nvSpPr>
          <p:cNvPr id="3" name="5-Point Star 2"/>
          <p:cNvSpPr/>
          <p:nvPr/>
        </p:nvSpPr>
        <p:spPr>
          <a:xfrm>
            <a:off x="7092280" y="2276872"/>
            <a:ext cx="432048" cy="43204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3140224" y="2501280"/>
            <a:ext cx="495672" cy="35165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5076056" y="5013176"/>
            <a:ext cx="432048" cy="43204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Autofit/>
          </a:bodyPr>
          <a:lstStyle/>
          <a:p>
            <a:r>
              <a:rPr lang="en-US" sz="3200" b="1" dirty="0" smtClean="0">
                <a:solidFill>
                  <a:srgbClr val="00B050"/>
                </a:solidFill>
              </a:rPr>
              <a:t>How would you </a:t>
            </a:r>
            <a:r>
              <a:rPr lang="en-US" sz="3200" b="1" dirty="0" err="1" smtClean="0">
                <a:solidFill>
                  <a:srgbClr val="00B050"/>
                </a:solidFill>
              </a:rPr>
              <a:t>recognise</a:t>
            </a:r>
            <a:r>
              <a:rPr lang="en-US" sz="3200" b="1" dirty="0" smtClean="0">
                <a:solidFill>
                  <a:srgbClr val="00B050"/>
                </a:solidFill>
              </a:rPr>
              <a:t> creativity in early years science?</a:t>
            </a:r>
            <a:endParaRPr lang="en-US" sz="3200"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endParaRPr lang="en-GB" sz="2600" dirty="0" smtClean="0">
              <a:latin typeface="+mj-lt"/>
            </a:endParaRPr>
          </a:p>
          <a:p>
            <a:pPr marL="0" indent="0">
              <a:buNone/>
            </a:pPr>
            <a:r>
              <a:rPr lang="en-GB" sz="2600" dirty="0" smtClean="0">
                <a:latin typeface="+mj-lt"/>
              </a:rPr>
              <a:t>What </a:t>
            </a:r>
            <a:r>
              <a:rPr lang="en-GB" sz="2600" dirty="0">
                <a:latin typeface="+mj-lt"/>
              </a:rPr>
              <a:t>does creativity look like in science and mathematics in preschool and first years of </a:t>
            </a:r>
            <a:r>
              <a:rPr lang="en-GB" sz="2600" dirty="0" smtClean="0">
                <a:latin typeface="+mj-lt"/>
              </a:rPr>
              <a:t>primary school? </a:t>
            </a:r>
            <a:endParaRPr lang="en-GB" sz="2600" dirty="0">
              <a:latin typeface="+mj-lt"/>
            </a:endParaRPr>
          </a:p>
          <a:p>
            <a:r>
              <a:rPr lang="en-GB" sz="2600" dirty="0">
                <a:latin typeface="+mj-lt"/>
              </a:rPr>
              <a:t>The examples you have been given are lessons that were taught by undergraduate teacher training students, which they believed were creative. </a:t>
            </a:r>
          </a:p>
          <a:p>
            <a:r>
              <a:rPr lang="en-GB" sz="2600" dirty="0">
                <a:latin typeface="+mj-lt"/>
              </a:rPr>
              <a:t>Do you think they are creative? In what ways?</a:t>
            </a:r>
          </a:p>
          <a:p>
            <a:r>
              <a:rPr lang="en-GB" sz="2600" dirty="0">
                <a:latin typeface="+mj-lt"/>
              </a:rPr>
              <a:t>How might opportunities for creativity be extended?</a:t>
            </a:r>
            <a:endParaRPr lang="en-US" sz="2600" dirty="0">
              <a:latin typeface="+mj-lt"/>
            </a:endParaRPr>
          </a:p>
          <a:p>
            <a:endParaRPr lang="en-US" dirty="0"/>
          </a:p>
        </p:txBody>
      </p:sp>
    </p:spTree>
    <p:extLst>
      <p:ext uri="{BB962C8B-B14F-4D97-AF65-F5344CB8AC3E}">
        <p14:creationId xmlns:p14="http://schemas.microsoft.com/office/powerpoint/2010/main" val="8560164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2644</TotalTime>
  <Words>2424</Words>
  <Application>Microsoft Macintosh PowerPoint</Application>
  <PresentationFormat>On-screen Show (4:3)</PresentationFormat>
  <Paragraphs>241</Paragraphs>
  <Slides>29</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1_Custom Design</vt:lpstr>
      <vt:lpstr>Theme1</vt:lpstr>
      <vt:lpstr>Acrobat Document</vt:lpstr>
      <vt:lpstr>PowerPoint Presentation</vt:lpstr>
      <vt:lpstr>Introduction to the CEYS project (use dependent on context)</vt:lpstr>
      <vt:lpstr>Aims of the module</vt:lpstr>
      <vt:lpstr>Links to Content Design Principles and Outcomes</vt:lpstr>
      <vt:lpstr>Rationale for the module</vt:lpstr>
      <vt:lpstr>Key issues for practitioners</vt:lpstr>
      <vt:lpstr>Outline of the module</vt:lpstr>
      <vt:lpstr>What characteristics do you associate with creativity, science and early learning?</vt:lpstr>
      <vt:lpstr>How would you recognise creativity in early years science?</vt:lpstr>
      <vt:lpstr>PowerPoint Presentation</vt:lpstr>
      <vt:lpstr>Connecting Inquiry Based Science Education and Creative Approaches</vt:lpstr>
      <vt:lpstr>Definitions of creativity adopted by the CEYS project  (from Creative Little Scientists, 2014)</vt:lpstr>
      <vt:lpstr>Synergies between inquiry-based  and creative approaches From the Conceptual Framework adopted by the CEYS Project (Creative Little Scientists, 2012)</vt:lpstr>
      <vt:lpstr>Opportunities for developing inquiry skills?</vt:lpstr>
      <vt:lpstr>What is meant by scientific inquiry?</vt:lpstr>
      <vt:lpstr>  Varied roles over time Essential features of classroom inquiry and their variations (Barrow, 2010, p. 3) </vt:lpstr>
      <vt:lpstr>Open, guided, structured inquiry: Advantages and disadvantages?</vt:lpstr>
      <vt:lpstr>Potential for inquiry and creativity in everyday classroom activities?</vt:lpstr>
      <vt:lpstr>Colouring – extracting dyes from natural materials</vt:lpstr>
      <vt:lpstr>Float or Sink?</vt:lpstr>
      <vt:lpstr>Forest School</vt:lpstr>
      <vt:lpstr>What are the roles of the teacher?</vt:lpstr>
      <vt:lpstr>Synergies between inquiry-based  and creative approaches From the Conceptual Framework adopted by the CEYS Project (Creative Little Scientists, 2012)</vt:lpstr>
      <vt:lpstr>Pedagogical interventions in context (Siraj Blatchford et al., 2002)</vt:lpstr>
      <vt:lpstr>Implications for planning?</vt:lpstr>
      <vt:lpstr>Reflections</vt:lpstr>
      <vt:lpstr>Further information</vt:lpstr>
      <vt:lpstr>THANK YOU!</vt:lpstr>
      <vt:lpstr>Acknowledgements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Esme Glauert</cp:lastModifiedBy>
  <cp:revision>148</cp:revision>
  <cp:lastPrinted>2017-07-08T10:46:14Z</cp:lastPrinted>
  <dcterms:created xsi:type="dcterms:W3CDTF">2014-03-19T22:20:04Z</dcterms:created>
  <dcterms:modified xsi:type="dcterms:W3CDTF">2017-10-20T16:08:46Z</dcterms:modified>
</cp:coreProperties>
</file>