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32"/>
  </p:notesMasterIdLst>
  <p:handoutMasterIdLst>
    <p:handoutMasterId r:id="rId33"/>
  </p:handoutMasterIdLst>
  <p:sldIdLst>
    <p:sldId id="402" r:id="rId3"/>
    <p:sldId id="401" r:id="rId4"/>
    <p:sldId id="357" r:id="rId5"/>
    <p:sldId id="360" r:id="rId6"/>
    <p:sldId id="358" r:id="rId7"/>
    <p:sldId id="359" r:id="rId8"/>
    <p:sldId id="371" r:id="rId9"/>
    <p:sldId id="372" r:id="rId10"/>
    <p:sldId id="374" r:id="rId11"/>
    <p:sldId id="376" r:id="rId12"/>
    <p:sldId id="391" r:id="rId13"/>
    <p:sldId id="380" r:id="rId14"/>
    <p:sldId id="396" r:id="rId15"/>
    <p:sldId id="384" r:id="rId16"/>
    <p:sldId id="362" r:id="rId17"/>
    <p:sldId id="392" r:id="rId18"/>
    <p:sldId id="383" r:id="rId19"/>
    <p:sldId id="363" r:id="rId20"/>
    <p:sldId id="367" r:id="rId21"/>
    <p:sldId id="393" r:id="rId22"/>
    <p:sldId id="394" r:id="rId23"/>
    <p:sldId id="387" r:id="rId24"/>
    <p:sldId id="388" r:id="rId25"/>
    <p:sldId id="397" r:id="rId26"/>
    <p:sldId id="390" r:id="rId27"/>
    <p:sldId id="364" r:id="rId28"/>
    <p:sldId id="399" r:id="rId29"/>
    <p:sldId id="398" r:id="rId30"/>
    <p:sldId id="403" r:id="rId31"/>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16" autoAdjust="0"/>
    <p:restoredTop sz="91667" autoAdjust="0"/>
  </p:normalViewPr>
  <p:slideViewPr>
    <p:cSldViewPr>
      <p:cViewPr>
        <p:scale>
          <a:sx n="60" d="100"/>
          <a:sy n="60" d="100"/>
        </p:scale>
        <p:origin x="-854" y="-192"/>
      </p:cViewPr>
      <p:guideLst>
        <p:guide orient="horz" pos="2160"/>
        <p:guide pos="2880"/>
      </p:guideLst>
    </p:cSldViewPr>
  </p:slideViewPr>
  <p:outlineViewPr>
    <p:cViewPr>
      <p:scale>
        <a:sx n="33" d="100"/>
        <a:sy n="33" d="100"/>
      </p:scale>
      <p:origin x="0" y="22926"/>
    </p:cViewPr>
  </p:outlineViewPr>
  <p:notesTextViewPr>
    <p:cViewPr>
      <p:scale>
        <a:sx n="100" d="100"/>
        <a:sy n="100" d="100"/>
      </p:scale>
      <p:origin x="0" y="0"/>
    </p:cViewPr>
  </p:notesTextViewPr>
  <p:sorterViewPr>
    <p:cViewPr>
      <p:scale>
        <a:sx n="100" d="100"/>
        <a:sy n="100" d="100"/>
      </p:scale>
      <p:origin x="0" y="3904"/>
    </p:cViewPr>
  </p:sorterViewPr>
  <p:notesViewPr>
    <p:cSldViewPr snapToGrid="0" snapToObjects="1">
      <p:cViewPr>
        <p:scale>
          <a:sx n="161" d="100"/>
          <a:sy n="161" d="100"/>
        </p:scale>
        <p:origin x="-568" y="623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F9F17929-09E9-DB48-ACD1-11AC5B2790B8}" type="datetimeFigureOut">
              <a:rPr lang="en-US" smtClean="0"/>
              <a:pPr/>
              <a:t>11/21/2017</a:t>
            </a:fld>
            <a:endParaRPr lang="el-GR" dirty="0"/>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6235E80A-0F2C-FC40-8F1C-02B8CBBE39D6}" type="slidenum">
              <a:rPr lang="en-US" smtClean="0"/>
              <a:pPr/>
              <a:t>‹#›</a:t>
            </a:fld>
            <a:endParaRPr lang="el-GR" dirty="0"/>
          </a:p>
        </p:txBody>
      </p:sp>
    </p:spTree>
    <p:extLst>
      <p:ext uri="{BB962C8B-B14F-4D97-AF65-F5344CB8AC3E}">
        <p14:creationId xmlns:p14="http://schemas.microsoft.com/office/powerpoint/2010/main" val="31491331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1961399F-3A20-0F41-AA24-18FBC3435AC6}" type="datetimeFigureOut">
              <a:rPr lang="en-US" smtClean="0"/>
              <a:pPr/>
              <a:t>11/21/2017</a:t>
            </a:fld>
            <a:endParaRPr lang="el-GR"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773FBFCC-55E6-EC45-A409-A1EF2D23683B}" type="slidenum">
              <a:rPr lang="en-US" smtClean="0"/>
              <a:pPr/>
              <a:t>‹#›</a:t>
            </a:fld>
            <a:endParaRPr lang="el-GR" dirty="0"/>
          </a:p>
        </p:txBody>
      </p:sp>
    </p:spTree>
    <p:extLst>
      <p:ext uri="{BB962C8B-B14F-4D97-AF65-F5344CB8AC3E}">
        <p14:creationId xmlns:p14="http://schemas.microsoft.com/office/powerpoint/2010/main" val="19377561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endParaRPr lang="en-GB" sz="1100" b="0" kern="1200" dirty="0" smtClean="0">
              <a:solidFill>
                <a:schemeClr val="tx1"/>
              </a:solidFill>
              <a:effectLst/>
            </a:endParaRPr>
          </a:p>
          <a:p>
            <a:endParaRPr lang="en-GB" sz="1100" b="1" kern="1200" dirty="0">
              <a:solidFill>
                <a:schemeClr val="tx1"/>
              </a:solidFill>
              <a:effectLst/>
            </a:endParaRPr>
          </a:p>
        </p:txBody>
      </p:sp>
      <p:sp>
        <p:nvSpPr>
          <p:cNvPr id="4" name="Slide Number Placeholder 3"/>
          <p:cNvSpPr>
            <a:spLocks noGrp="1"/>
          </p:cNvSpPr>
          <p:nvPr>
            <p:ph type="sldNum" sz="quarter" idx="10"/>
          </p:nvPr>
        </p:nvSpPr>
        <p:spPr/>
        <p:txBody>
          <a:bodyPr/>
          <a:lstStyle/>
          <a:p>
            <a:fld id="{D195098B-2C0E-4FC7-88C8-090D3FA4200A}" type="slidenum">
              <a:rPr lang="nl-BE" smtClean="0"/>
              <a:pPr/>
              <a:t>2</a:t>
            </a:fld>
            <a:endParaRPr lang="el-GR" dirty="0"/>
          </a:p>
        </p:txBody>
      </p:sp>
    </p:spTree>
    <p:extLst>
      <p:ext uri="{BB962C8B-B14F-4D97-AF65-F5344CB8AC3E}">
        <p14:creationId xmlns:p14="http://schemas.microsoft.com/office/powerpoint/2010/main" val="1403097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773FBFCC-55E6-EC45-A409-A1EF2D23683B}" type="slidenum">
              <a:rPr lang="en-US" smtClean="0"/>
              <a:pPr/>
              <a:t>11</a:t>
            </a:fld>
            <a:endParaRPr lang="el-GR" dirty="0"/>
          </a:p>
        </p:txBody>
      </p:sp>
    </p:spTree>
    <p:extLst>
      <p:ext uri="{BB962C8B-B14F-4D97-AF65-F5344CB8AC3E}">
        <p14:creationId xmlns:p14="http://schemas.microsoft.com/office/powerpoint/2010/main" val="2296304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1" dirty="0" smtClean="0">
                <a:solidFill>
                  <a:prstClr val="black"/>
                </a:solidFill>
                <a:latin typeface="Calibri" panose="020F0502020204030204" pitchFamily="34" charset="0"/>
                <a:cs typeface="Calibri" panose="020F0502020204030204" pitchFamily="34" charset="0"/>
              </a:rPr>
              <a:t>Ορισμός της Δημιουργικότητας</a:t>
            </a:r>
            <a:r>
              <a:rPr lang="en-US" b="1" dirty="0" smtClean="0">
                <a:solidFill>
                  <a:prstClr val="black"/>
                </a:solidFill>
                <a:latin typeface="Calibri" panose="020F0502020204030204" pitchFamily="34" charset="0"/>
                <a:cs typeface="Calibri" panose="020F0502020204030204" pitchFamily="34" charset="0"/>
              </a:rPr>
              <a:t>:</a:t>
            </a:r>
          </a:p>
          <a:p>
            <a:r>
              <a:rPr lang="en-US" sz="1200" i="1" dirty="0" smtClean="0">
                <a:latin typeface="Calibri" panose="020F0502020204030204" pitchFamily="34" charset="0"/>
                <a:cs typeface="Calibri" panose="020F0502020204030204" pitchFamily="34" charset="0"/>
              </a:rPr>
              <a:t>H</a:t>
            </a:r>
            <a:r>
              <a:rPr lang="el-GR" sz="1200" i="1" dirty="0" smtClean="0">
                <a:latin typeface="Calibri" panose="020F0502020204030204" pitchFamily="34" charset="0"/>
                <a:cs typeface="Calibri" panose="020F0502020204030204" pitchFamily="34" charset="0"/>
              </a:rPr>
              <a:t> σκόπιμη διαδικασία της φαντασίας η οποία παράγει πρωτότυπα και αξιόλογα αποτελέσματα για το μαθητή</a:t>
            </a:r>
            <a:r>
              <a:rPr lang="en-US" sz="1200" i="1" dirty="0" smtClean="0">
                <a:latin typeface="Calibri" panose="020F0502020204030204" pitchFamily="34" charset="0"/>
                <a:cs typeface="Calibri" panose="020F0502020204030204" pitchFamily="34" charset="0"/>
              </a:rPr>
              <a:t>.</a:t>
            </a:r>
            <a:endParaRPr lang="el-GR" sz="1200" i="1" dirty="0" smtClean="0">
              <a:latin typeface="Calibri" panose="020F0502020204030204" pitchFamily="34" charset="0"/>
              <a:cs typeface="Calibri" panose="020F0502020204030204" pitchFamily="34" charset="0"/>
            </a:endParaRPr>
          </a:p>
          <a:p>
            <a:r>
              <a:rPr lang="el-GR" b="1" dirty="0" smtClean="0">
                <a:solidFill>
                  <a:prstClr val="black"/>
                </a:solidFill>
                <a:latin typeface="Calibri" panose="020F0502020204030204" pitchFamily="34" charset="0"/>
                <a:cs typeface="Calibri" panose="020F0502020204030204" pitchFamily="34" charset="0"/>
              </a:rPr>
              <a:t>Ορισμός της Δημιουργικότητας στις Φυσικές Επιστήμες</a:t>
            </a:r>
            <a:r>
              <a:rPr lang="en-US" b="1" dirty="0" smtClean="0">
                <a:solidFill>
                  <a:prstClr val="black"/>
                </a:solidFill>
                <a:latin typeface="Calibri" panose="020F0502020204030204" pitchFamily="34" charset="0"/>
                <a:cs typeface="Calibri" panose="020F0502020204030204" pitchFamily="34" charset="0"/>
              </a:rPr>
              <a:t>:</a:t>
            </a:r>
          </a:p>
          <a:p>
            <a:r>
              <a:rPr lang="el-GR" sz="1200" i="1" dirty="0" smtClean="0">
                <a:solidFill>
                  <a:prstClr val="black"/>
                </a:solidFill>
                <a:latin typeface="Calibri" panose="020F0502020204030204" pitchFamily="34" charset="0"/>
                <a:cs typeface="Calibri" panose="020F0502020204030204" pitchFamily="34" charset="0"/>
              </a:rPr>
              <a:t>Η γένεση ιδεών και στρατηγικών ως άτομο ή ως κοινότητα, η</a:t>
            </a:r>
            <a:r>
              <a:rPr lang="en-US" sz="1200" i="1" dirty="0" smtClean="0">
                <a:solidFill>
                  <a:prstClr val="black"/>
                </a:solidFill>
                <a:latin typeface="Calibri" panose="020F0502020204030204" pitchFamily="34" charset="0"/>
                <a:cs typeface="Calibri" panose="020F0502020204030204" pitchFamily="34" charset="0"/>
              </a:rPr>
              <a:t> </a:t>
            </a:r>
            <a:r>
              <a:rPr lang="el-GR" sz="1200" i="1" dirty="0" smtClean="0">
                <a:solidFill>
                  <a:prstClr val="black"/>
                </a:solidFill>
                <a:latin typeface="Calibri" panose="020F0502020204030204" pitchFamily="34" charset="0"/>
                <a:cs typeface="Calibri" panose="020F0502020204030204" pitchFamily="34" charset="0"/>
              </a:rPr>
              <a:t>κριτική επιχειρηματολογία μεταξύ αυτών και η παραγωγή</a:t>
            </a:r>
            <a:r>
              <a:rPr lang="en-US" sz="1200" i="1" dirty="0" smtClean="0">
                <a:solidFill>
                  <a:prstClr val="black"/>
                </a:solidFill>
                <a:latin typeface="Calibri" panose="020F0502020204030204" pitchFamily="34" charset="0"/>
                <a:cs typeface="Calibri" panose="020F0502020204030204" pitchFamily="34" charset="0"/>
              </a:rPr>
              <a:t> </a:t>
            </a:r>
            <a:r>
              <a:rPr lang="el-GR" sz="1200" i="1" dirty="0" smtClean="0">
                <a:solidFill>
                  <a:prstClr val="black"/>
                </a:solidFill>
                <a:latin typeface="Calibri" panose="020F0502020204030204" pitchFamily="34" charset="0"/>
                <a:cs typeface="Calibri" panose="020F0502020204030204" pitchFamily="34" charset="0"/>
              </a:rPr>
              <a:t>αληθοφανών εξηγήσεων και στρατηγικών σύμφωνων με τα διαθέσιμα</a:t>
            </a:r>
            <a:r>
              <a:rPr lang="en-US" sz="1200" i="1" dirty="0" smtClean="0">
                <a:solidFill>
                  <a:prstClr val="black"/>
                </a:solidFill>
                <a:latin typeface="Calibri" panose="020F0502020204030204" pitchFamily="34" charset="0"/>
                <a:cs typeface="Calibri" panose="020F0502020204030204" pitchFamily="34" charset="0"/>
              </a:rPr>
              <a:t> </a:t>
            </a:r>
            <a:r>
              <a:rPr lang="el-GR" sz="1200" i="1" dirty="0" smtClean="0">
                <a:solidFill>
                  <a:prstClr val="black"/>
                </a:solidFill>
                <a:latin typeface="Calibri" panose="020F0502020204030204" pitchFamily="34" charset="0"/>
                <a:cs typeface="Calibri" panose="020F0502020204030204" pitchFamily="34" charset="0"/>
              </a:rPr>
              <a:t>στοιχεία.</a:t>
            </a:r>
            <a:endParaRPr lang="nl-BE" sz="1200" b="1" dirty="0" smtClean="0">
              <a:solidFill>
                <a:prstClr val="black"/>
              </a:solidFill>
              <a:latin typeface="Calibri" panose="020F0502020204030204" pitchFamily="34" charset="0"/>
              <a:cs typeface="Calibri" panose="020F0502020204030204" pitchFamily="34" charset="0"/>
            </a:endParaRP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773FBFCC-55E6-EC45-A409-A1EF2D23683B}" type="slidenum">
              <a:rPr lang="en-US" smtClean="0"/>
              <a:pPr/>
              <a:t>12</a:t>
            </a:fld>
            <a:endParaRPr lang="el-GR" dirty="0"/>
          </a:p>
        </p:txBody>
      </p:sp>
    </p:spTree>
    <p:extLst>
      <p:ext uri="{BB962C8B-B14F-4D97-AF65-F5344CB8AC3E}">
        <p14:creationId xmlns:p14="http://schemas.microsoft.com/office/powerpoint/2010/main" val="1622122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pPr/>
              <a:t>13</a:t>
            </a:fld>
            <a:endParaRPr lang="el-GR" dirty="0"/>
          </a:p>
        </p:txBody>
      </p:sp>
    </p:spTree>
    <p:extLst>
      <p:ext uri="{BB962C8B-B14F-4D97-AF65-F5344CB8AC3E}">
        <p14:creationId xmlns:p14="http://schemas.microsoft.com/office/powerpoint/2010/main" val="156336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73FBFCC-55E6-EC45-A409-A1EF2D23683B}" type="slidenum">
              <a:rPr lang="en-US" smtClean="0"/>
              <a:pPr/>
              <a:t>14</a:t>
            </a:fld>
            <a:endParaRPr lang="el-GR" dirty="0"/>
          </a:p>
        </p:txBody>
      </p:sp>
    </p:spTree>
    <p:extLst>
      <p:ext uri="{BB962C8B-B14F-4D97-AF65-F5344CB8AC3E}">
        <p14:creationId xmlns:p14="http://schemas.microsoft.com/office/powerpoint/2010/main" val="2087689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a:p>
        </p:txBody>
      </p:sp>
      <p:sp>
        <p:nvSpPr>
          <p:cNvPr id="4" name="Slide Number Placeholder 3"/>
          <p:cNvSpPr>
            <a:spLocks noGrp="1"/>
          </p:cNvSpPr>
          <p:nvPr>
            <p:ph type="sldNum" sz="quarter" idx="10"/>
          </p:nvPr>
        </p:nvSpPr>
        <p:spPr/>
        <p:txBody>
          <a:bodyPr/>
          <a:lstStyle/>
          <a:p>
            <a:fld id="{D195098B-2C0E-4FC7-88C8-090D3FA4200A}" type="slidenum">
              <a:rPr lang="nl-BE" smtClean="0"/>
              <a:pPr/>
              <a:t>15</a:t>
            </a:fld>
            <a:endParaRPr lang="el-GR" dirty="0"/>
          </a:p>
        </p:txBody>
      </p:sp>
    </p:spTree>
    <p:extLst>
      <p:ext uri="{BB962C8B-B14F-4D97-AF65-F5344CB8AC3E}">
        <p14:creationId xmlns:p14="http://schemas.microsoft.com/office/powerpoint/2010/main" val="4026496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pPr/>
              <a:t>16</a:t>
            </a:fld>
            <a:endParaRPr lang="el-GR" dirty="0"/>
          </a:p>
        </p:txBody>
      </p:sp>
    </p:spTree>
    <p:extLst>
      <p:ext uri="{BB962C8B-B14F-4D97-AF65-F5344CB8AC3E}">
        <p14:creationId xmlns:p14="http://schemas.microsoft.com/office/powerpoint/2010/main" val="2569998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pPr/>
              <a:t>17</a:t>
            </a:fld>
            <a:endParaRPr lang="el-GR" dirty="0"/>
          </a:p>
        </p:txBody>
      </p:sp>
    </p:spTree>
    <p:extLst>
      <p:ext uri="{BB962C8B-B14F-4D97-AF65-F5344CB8AC3E}">
        <p14:creationId xmlns:p14="http://schemas.microsoft.com/office/powerpoint/2010/main" val="15219607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195098B-2C0E-4FC7-88C8-090D3FA4200A}" type="slidenum">
              <a:rPr lang="nl-BE" smtClean="0"/>
              <a:pPr/>
              <a:t>18</a:t>
            </a:fld>
            <a:endParaRPr lang="el-GR" dirty="0"/>
          </a:p>
        </p:txBody>
      </p:sp>
    </p:spTree>
    <p:extLst>
      <p:ext uri="{BB962C8B-B14F-4D97-AF65-F5344CB8AC3E}">
        <p14:creationId xmlns:p14="http://schemas.microsoft.com/office/powerpoint/2010/main" val="40533932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pPr/>
              <a:t>19</a:t>
            </a:fld>
            <a:endParaRPr lang="el-GR" dirty="0"/>
          </a:p>
        </p:txBody>
      </p:sp>
    </p:spTree>
    <p:extLst>
      <p:ext uri="{BB962C8B-B14F-4D97-AF65-F5344CB8AC3E}">
        <p14:creationId xmlns:p14="http://schemas.microsoft.com/office/powerpoint/2010/main" val="38392987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3FBFCC-55E6-EC45-A409-A1EF2D23683B}" type="slidenum">
              <a:rPr lang="en-US" smtClean="0"/>
              <a:pPr/>
              <a:t>20</a:t>
            </a:fld>
            <a:endParaRPr lang="el-GR" dirty="0"/>
          </a:p>
        </p:txBody>
      </p:sp>
    </p:spTree>
    <p:extLst>
      <p:ext uri="{BB962C8B-B14F-4D97-AF65-F5344CB8AC3E}">
        <p14:creationId xmlns:p14="http://schemas.microsoft.com/office/powerpoint/2010/main" val="4203226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a:buNone/>
            </a:pPr>
            <a:endParaRPr lang="en-US" sz="1200" kern="1200" baseline="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D195098B-2C0E-4FC7-88C8-090D3FA4200A}" type="slidenum">
              <a:rPr lang="nl-BE" smtClean="0"/>
              <a:pPr/>
              <a:t>3</a:t>
            </a:fld>
            <a:endParaRPr lang="el-GR" dirty="0"/>
          </a:p>
        </p:txBody>
      </p:sp>
    </p:spTree>
    <p:extLst>
      <p:ext uri="{BB962C8B-B14F-4D97-AF65-F5344CB8AC3E}">
        <p14:creationId xmlns:p14="http://schemas.microsoft.com/office/powerpoint/2010/main" val="25921031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pPr/>
              <a:t>21</a:t>
            </a:fld>
            <a:endParaRPr lang="el-GR" dirty="0"/>
          </a:p>
        </p:txBody>
      </p:sp>
    </p:spTree>
    <p:extLst>
      <p:ext uri="{BB962C8B-B14F-4D97-AF65-F5344CB8AC3E}">
        <p14:creationId xmlns:p14="http://schemas.microsoft.com/office/powerpoint/2010/main" val="42032267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pPr/>
              <a:t>22</a:t>
            </a:fld>
            <a:endParaRPr lang="el-GR" dirty="0"/>
          </a:p>
        </p:txBody>
      </p:sp>
    </p:spTree>
    <p:extLst>
      <p:ext uri="{BB962C8B-B14F-4D97-AF65-F5344CB8AC3E}">
        <p14:creationId xmlns:p14="http://schemas.microsoft.com/office/powerpoint/2010/main" val="1901408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pPr/>
              <a:t>23</a:t>
            </a:fld>
            <a:endParaRPr lang="el-GR" dirty="0"/>
          </a:p>
        </p:txBody>
      </p:sp>
    </p:spTree>
    <p:extLst>
      <p:ext uri="{BB962C8B-B14F-4D97-AF65-F5344CB8AC3E}">
        <p14:creationId xmlns:p14="http://schemas.microsoft.com/office/powerpoint/2010/main" val="1563361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pPr/>
              <a:t>24</a:t>
            </a:fld>
            <a:endParaRPr lang="el-GR" dirty="0"/>
          </a:p>
        </p:txBody>
      </p:sp>
    </p:spTree>
    <p:extLst>
      <p:ext uri="{BB962C8B-B14F-4D97-AF65-F5344CB8AC3E}">
        <p14:creationId xmlns:p14="http://schemas.microsoft.com/office/powerpoint/2010/main" val="22653127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pPr/>
              <a:t>25</a:t>
            </a:fld>
            <a:endParaRPr lang="el-GR" dirty="0"/>
          </a:p>
        </p:txBody>
      </p:sp>
    </p:spTree>
    <p:extLst>
      <p:ext uri="{BB962C8B-B14F-4D97-AF65-F5344CB8AC3E}">
        <p14:creationId xmlns:p14="http://schemas.microsoft.com/office/powerpoint/2010/main" val="37166931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95098B-2C0E-4FC7-88C8-090D3FA4200A}" type="slidenum">
              <a:rPr lang="nl-BE" smtClean="0"/>
              <a:pPr/>
              <a:t>26</a:t>
            </a:fld>
            <a:endParaRPr lang="el-GR" dirty="0"/>
          </a:p>
        </p:txBody>
      </p:sp>
    </p:spTree>
    <p:extLst>
      <p:ext uri="{BB962C8B-B14F-4D97-AF65-F5344CB8AC3E}">
        <p14:creationId xmlns:p14="http://schemas.microsoft.com/office/powerpoint/2010/main" val="42058930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D195098B-2C0E-4FC7-88C8-090D3FA4200A}" type="slidenum">
              <a:rPr lang="nl-BE" smtClean="0"/>
              <a:pPr/>
              <a:t>27</a:t>
            </a:fld>
            <a:endParaRPr lang="el-GR" dirty="0"/>
          </a:p>
        </p:txBody>
      </p:sp>
    </p:spTree>
    <p:extLst>
      <p:ext uri="{BB962C8B-B14F-4D97-AF65-F5344CB8AC3E}">
        <p14:creationId xmlns:p14="http://schemas.microsoft.com/office/powerpoint/2010/main" val="704556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95098B-2C0E-4FC7-88C8-090D3FA4200A}" type="slidenum">
              <a:rPr lang="nl-BE" smtClean="0"/>
              <a:pPr/>
              <a:t>4</a:t>
            </a:fld>
            <a:endParaRPr lang="el-GR" dirty="0"/>
          </a:p>
        </p:txBody>
      </p:sp>
    </p:spTree>
    <p:extLst>
      <p:ext uri="{BB962C8B-B14F-4D97-AF65-F5344CB8AC3E}">
        <p14:creationId xmlns:p14="http://schemas.microsoft.com/office/powerpoint/2010/main" val="1539780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fld id="{D195098B-2C0E-4FC7-88C8-090D3FA4200A}" type="slidenum">
              <a:rPr lang="nl-BE" smtClean="0"/>
              <a:pPr/>
              <a:t>5</a:t>
            </a:fld>
            <a:endParaRPr lang="el-GR" dirty="0"/>
          </a:p>
        </p:txBody>
      </p:sp>
    </p:spTree>
    <p:extLst>
      <p:ext uri="{BB962C8B-B14F-4D97-AF65-F5344CB8AC3E}">
        <p14:creationId xmlns:p14="http://schemas.microsoft.com/office/powerpoint/2010/main" val="1750054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195098B-2C0E-4FC7-88C8-090D3FA4200A}" type="slidenum">
              <a:rPr lang="nl-BE" smtClean="0"/>
              <a:pPr/>
              <a:t>6</a:t>
            </a:fld>
            <a:endParaRPr lang="el-GR" dirty="0"/>
          </a:p>
        </p:txBody>
      </p:sp>
    </p:spTree>
    <p:extLst>
      <p:ext uri="{BB962C8B-B14F-4D97-AF65-F5344CB8AC3E}">
        <p14:creationId xmlns:p14="http://schemas.microsoft.com/office/powerpoint/2010/main" val="2518245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195098B-2C0E-4FC7-88C8-090D3FA4200A}" type="slidenum">
              <a:rPr lang="nl-BE" smtClean="0"/>
              <a:pPr/>
              <a:t>7</a:t>
            </a:fld>
            <a:endParaRPr lang="el-GR" dirty="0"/>
          </a:p>
        </p:txBody>
      </p:sp>
    </p:spTree>
    <p:extLst>
      <p:ext uri="{BB962C8B-B14F-4D97-AF65-F5344CB8AC3E}">
        <p14:creationId xmlns:p14="http://schemas.microsoft.com/office/powerpoint/2010/main" val="2056985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pPr/>
              <a:t>8</a:t>
            </a:fld>
            <a:endParaRPr lang="el-GR" dirty="0"/>
          </a:p>
        </p:txBody>
      </p:sp>
    </p:spTree>
    <p:extLst>
      <p:ext uri="{BB962C8B-B14F-4D97-AF65-F5344CB8AC3E}">
        <p14:creationId xmlns:p14="http://schemas.microsoft.com/office/powerpoint/2010/main" val="39711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73FBFCC-55E6-EC45-A409-A1EF2D23683B}" type="slidenum">
              <a:rPr lang="en-US" smtClean="0"/>
              <a:pPr/>
              <a:t>9</a:t>
            </a:fld>
            <a:endParaRPr lang="el-GR" dirty="0"/>
          </a:p>
        </p:txBody>
      </p:sp>
    </p:spTree>
    <p:extLst>
      <p:ext uri="{BB962C8B-B14F-4D97-AF65-F5344CB8AC3E}">
        <p14:creationId xmlns:p14="http://schemas.microsoft.com/office/powerpoint/2010/main" val="1500702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pPr/>
              <a:t>10</a:t>
            </a:fld>
            <a:endParaRPr lang="el-GR" dirty="0"/>
          </a:p>
        </p:txBody>
      </p:sp>
    </p:spTree>
    <p:extLst>
      <p:ext uri="{BB962C8B-B14F-4D97-AF65-F5344CB8AC3E}">
        <p14:creationId xmlns:p14="http://schemas.microsoft.com/office/powerpoint/2010/main" val="2027394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pPr/>
              <a:t>21/11/2017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1083829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pPr/>
              <a:t>21/11/2017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707894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pPr/>
              <a:t>21/11/2017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843959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dirty="0"/>
          </a:p>
        </p:txBody>
      </p:sp>
      <p:sp>
        <p:nvSpPr>
          <p:cNvPr id="11" name="Slide Number Placeholder 5"/>
          <p:cNvSpPr>
            <a:spLocks noGrp="1"/>
          </p:cNvSpPr>
          <p:nvPr>
            <p:ph type="sldNum" sz="quarter" idx="4"/>
          </p:nvPr>
        </p:nvSpPr>
        <p:spPr>
          <a:xfrm>
            <a:off x="8100392" y="6356350"/>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pPr/>
              <a:t>‹#›</a:t>
            </a:fld>
            <a:endParaRPr lang="en-GB" dirty="0"/>
          </a:p>
        </p:txBody>
      </p:sp>
      <p:pic>
        <p:nvPicPr>
          <p:cNvPr id="1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354" y="6093296"/>
            <a:ext cx="226940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245087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309209792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065091"/>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56490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71306768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Slide Number Placeholder 6"/>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1548194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9" name="Slide Number Placeholder 8"/>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325825703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5" name="Slide Number Placeholder 4"/>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320274197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304648568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346498160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pPr/>
              <a:t>21/11/2017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35648630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270395116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7836990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14756985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D16B08-A473-4945-B721-D8119ED832AE}" type="datetimeFigureOut">
              <a:rPr lang="en-GB" smtClean="0"/>
              <a:pPr/>
              <a:t>21/11/2017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2400694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2D16B08-A473-4945-B721-D8119ED832AE}" type="datetimeFigureOut">
              <a:rPr lang="en-GB" smtClean="0"/>
              <a:pPr/>
              <a:t>21/11/2017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2099106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2D16B08-A473-4945-B721-D8119ED832AE}" type="datetimeFigureOut">
              <a:rPr lang="en-GB" smtClean="0"/>
              <a:pPr/>
              <a:t>21/11/2017</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1202617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2D16B08-A473-4945-B721-D8119ED832AE}" type="datetimeFigureOut">
              <a:rPr lang="en-GB" smtClean="0"/>
              <a:pPr/>
              <a:t>21/11/2017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2393742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D16B08-A473-4945-B721-D8119ED832AE}" type="datetimeFigureOut">
              <a:rPr lang="en-GB" smtClean="0"/>
              <a:pPr/>
              <a:t>21/11/2017</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4062942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D16B08-A473-4945-B721-D8119ED832AE}" type="datetimeFigureOut">
              <a:rPr lang="en-GB" smtClean="0"/>
              <a:pPr/>
              <a:t>21/11/2017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515148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D16B08-A473-4945-B721-D8119ED832AE}" type="datetimeFigureOut">
              <a:rPr lang="en-GB" smtClean="0"/>
              <a:pPr/>
              <a:t>21/11/2017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3534901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vmlDrawing" Target="../drawings/vmlDrawing1.vml"/><Relationship Id="rId18"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3.png"/><Relationship Id="rId2" Type="http://schemas.openxmlformats.org/officeDocument/2006/relationships/slideLayout" Target="../slideLayouts/slideLayout13.xml"/><Relationship Id="rId16"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D16B08-A473-4945-B721-D8119ED832AE}" type="datetimeFigureOut">
              <a:rPr lang="en-GB" smtClean="0"/>
              <a:pPr/>
              <a:t>21/11/2017</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37413883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91880" y="274638"/>
            <a:ext cx="5194920" cy="1282154"/>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844825"/>
            <a:ext cx="8219256" cy="403244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dirty="0"/>
          </a:p>
        </p:txBody>
      </p:sp>
      <p:graphicFrame>
        <p:nvGraphicFramePr>
          <p:cNvPr id="10" name="Object 9"/>
          <p:cNvGraphicFramePr>
            <a:graphicFrameLocks noChangeAspect="1"/>
          </p:cNvGraphicFramePr>
          <p:nvPr>
            <p:extLst>
              <p:ext uri="{D42A27DB-BD31-4B8C-83A1-F6EECF244321}">
                <p14:modId xmlns:p14="http://schemas.microsoft.com/office/powerpoint/2010/main" val="744050307"/>
              </p:ext>
            </p:extLst>
          </p:nvPr>
        </p:nvGraphicFramePr>
        <p:xfrm>
          <a:off x="0" y="0"/>
          <a:ext cx="3338650" cy="1844824"/>
        </p:xfrm>
        <a:graphic>
          <a:graphicData uri="http://schemas.openxmlformats.org/presentationml/2006/ole">
            <mc:AlternateContent xmlns:mc="http://schemas.openxmlformats.org/markup-compatibility/2006">
              <mc:Choice xmlns:v="urn:schemas-microsoft-com:vml" Requires="v">
                <p:oleObj spid="_x0000_s1100" name="Acrobat Document" r:id="rId14" imgW="4048033" imgH="2695557" progId="AcroExch.Document.DC">
                  <p:embed/>
                </p:oleObj>
              </mc:Choice>
              <mc:Fallback>
                <p:oleObj name="Acrobat Document" r:id="rId14" imgW="4048033" imgH="2695557" progId="AcroExch.Document.DC">
                  <p:embed/>
                  <p:pic>
                    <p:nvPicPr>
                      <p:cNvPr id="0" name="Picture 7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3338650" cy="18448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8" name="Picture 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95536" y="6093296"/>
            <a:ext cx="226940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705502" y="6132673"/>
            <a:ext cx="576064" cy="53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4"/>
          </p:nvPr>
        </p:nvSpPr>
        <p:spPr>
          <a:xfrm>
            <a:off x="8100392" y="6234769"/>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pPr/>
              <a:t>‹#›</a:t>
            </a:fld>
            <a:endParaRPr lang="en-GB" dirty="0"/>
          </a:p>
        </p:txBody>
      </p:sp>
      <p:pic>
        <p:nvPicPr>
          <p:cNvPr id="1037" name="Picture 13" descr="C:\Users\fani\Desktop\Disclaimer.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708375" y="6148988"/>
            <a:ext cx="4632951" cy="536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98495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11.jpe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hyperlink" Target="http://www.creative-little-scientists.eu/"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1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1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www.creative-little-scientists.eu/" TargetMode="External"/><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hyperlink" Target="http://www.ceys-project.eu/"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hyperlink" Target="http://www.ceys-project.eu/" TargetMode="External"/><Relationship Id="rId2" Type="http://schemas.openxmlformats.org/officeDocument/2006/relationships/hyperlink" Target="http://creativecommons.org/licenses/by-nc-nd/4.0/" TargetMode="External"/><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700808"/>
            <a:ext cx="7772400" cy="3024336"/>
          </a:xfrm>
        </p:spPr>
        <p:txBody>
          <a:bodyPr>
            <a:normAutofit lnSpcReduction="10000"/>
          </a:bodyPr>
          <a:lstStyle/>
          <a:p>
            <a:pPr algn="ctr">
              <a:spcBef>
                <a:spcPts val="0"/>
              </a:spcBef>
              <a:spcAft>
                <a:spcPts val="600"/>
              </a:spcAft>
            </a:pPr>
            <a:r>
              <a:rPr lang="el-GR" sz="4800" b="1" dirty="0">
                <a:solidFill>
                  <a:srgbClr val="FF5050"/>
                </a:solidFill>
                <a:latin typeface="Calibri"/>
              </a:rPr>
              <a:t>Επιμορφωτική Ενότητα 4</a:t>
            </a:r>
          </a:p>
          <a:p>
            <a:pPr algn="ctr">
              <a:spcBef>
                <a:spcPts val="0"/>
              </a:spcBef>
              <a:spcAft>
                <a:spcPts val="600"/>
              </a:spcAft>
            </a:pPr>
            <a:r>
              <a:rPr dirty="0"/>
              <a:t/>
            </a:r>
            <a:br>
              <a:rPr dirty="0"/>
            </a:br>
            <a:r>
              <a:rPr lang="el-GR" sz="4000" b="1" dirty="0">
                <a:solidFill>
                  <a:srgbClr val="FF5050"/>
                </a:solidFill>
                <a:latin typeface="Calibri"/>
              </a:rPr>
              <a:t>Εστίαση στη διερευνητικές φυσικές επιστήμες - Σύνδεση με τη δημιουργικότητα</a:t>
            </a:r>
            <a:endParaRPr lang="el-GR" dirty="0"/>
          </a:p>
        </p:txBody>
      </p:sp>
    </p:spTree>
    <p:extLst>
      <p:ext uri="{BB962C8B-B14F-4D97-AF65-F5344CB8AC3E}">
        <p14:creationId xmlns:p14="http://schemas.microsoft.com/office/powerpoint/2010/main" val="3423568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2"/>
          <p:cNvSpPr txBox="1">
            <a:spLocks noChangeArrowheads="1"/>
          </p:cNvSpPr>
          <p:nvPr/>
        </p:nvSpPr>
        <p:spPr bwMode="auto">
          <a:xfrm>
            <a:off x="323528" y="1628800"/>
            <a:ext cx="3168352" cy="2376000"/>
          </a:xfrm>
          <a:prstGeom prst="rect">
            <a:avLst/>
          </a:prstGeom>
          <a:noFill/>
          <a:ln w="76200" cmpd="tri">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91440" rIns="91440" bIns="91440" anchor="t" anchorCtr="0" upright="1">
            <a:noAutofit/>
          </a:bodyPr>
          <a:lstStyle/>
          <a:p>
            <a:pPr>
              <a:lnSpc>
                <a:spcPct val="115000"/>
              </a:lnSpc>
              <a:spcAft>
                <a:spcPts val="1000"/>
              </a:spcAft>
            </a:pPr>
            <a:r>
              <a:rPr lang="el-GR" sz="1300" dirty="0" smtClean="0">
                <a:effectLst/>
                <a:latin typeface="Calibri"/>
              </a:rPr>
              <a:t>1. Κατασκευή κινούμενων οχημάτων. Τα παιδιά σχεδίασαν τα δικά τους οχήματα χωρίς κάποιο πρότυπο ή καθοδήγηση. Τα παιδιά είχαν ξεχωριστές και φανταστικές ιδέες. Στη συνέχεια έφτιαξαν τα οχήματα από χαρτόνι και τα διακόσμησαν. Τα παιδιά έδειξαν έντονο ενδιαφέρον και ήταν πιο ομιλητικά καθώς επρόκειτο για τις δικές τους ιδέες και την προσωπική τους εργασία. (Παιδιά 4 &amp; 5 ετών)</a:t>
            </a:r>
          </a:p>
          <a:p>
            <a:pPr>
              <a:lnSpc>
                <a:spcPct val="115000"/>
              </a:lnSpc>
              <a:spcAft>
                <a:spcPts val="1000"/>
              </a:spcAft>
            </a:pPr>
            <a:r>
              <a:rPr lang="el-GR" sz="1300" dirty="0">
                <a:effectLst/>
                <a:latin typeface="Calibri"/>
              </a:rPr>
              <a:t> </a:t>
            </a:r>
          </a:p>
        </p:txBody>
      </p:sp>
      <p:sp>
        <p:nvSpPr>
          <p:cNvPr id="3" name="Text Box 20"/>
          <p:cNvSpPr txBox="1">
            <a:spLocks noChangeArrowheads="1"/>
          </p:cNvSpPr>
          <p:nvPr/>
        </p:nvSpPr>
        <p:spPr bwMode="auto">
          <a:xfrm>
            <a:off x="3636160" y="3573296"/>
            <a:ext cx="2376000" cy="2520000"/>
          </a:xfrm>
          <a:prstGeom prst="rect">
            <a:avLst/>
          </a:prstGeom>
          <a:noFill/>
          <a:ln w="76200" cmpd="tri">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91440" rIns="91440" bIns="91440" anchor="t" anchorCtr="0" upright="1">
            <a:noAutofit/>
          </a:bodyPr>
          <a:lstStyle/>
          <a:p>
            <a:pPr>
              <a:lnSpc>
                <a:spcPct val="115000"/>
              </a:lnSpc>
              <a:spcAft>
                <a:spcPts val="1000"/>
              </a:spcAft>
            </a:pPr>
            <a:r>
              <a:rPr lang="el-GR" sz="1300" dirty="0" smtClean="0">
                <a:effectLst/>
                <a:latin typeface="Calibri"/>
              </a:rPr>
              <a:t>4. Περπατήσαμε έξω στη φύση. Είδαμε την επίδραση της αλλαγής του περιβάλλοντος μάθησης στην ενίσχυση της μάθησης. Αφήσαμε τα παιδιά να κάνουν τις ερωτήσεις που είχαν. Προσπάθησαν να απαντήσουν μέσα από την παρατήρηση και τη διερεύνηση. (Παιδιά 5 &amp; 6 ετών)</a:t>
            </a:r>
          </a:p>
          <a:p>
            <a:pPr>
              <a:lnSpc>
                <a:spcPct val="115000"/>
              </a:lnSpc>
              <a:spcAft>
                <a:spcPts val="1000"/>
              </a:spcAft>
            </a:pPr>
            <a:r>
              <a:rPr lang="el-GR" sz="1100" dirty="0">
                <a:effectLst/>
                <a:latin typeface="Calibri"/>
              </a:rPr>
              <a:t> </a:t>
            </a:r>
          </a:p>
        </p:txBody>
      </p:sp>
      <p:sp>
        <p:nvSpPr>
          <p:cNvPr id="4" name="Text Box 21"/>
          <p:cNvSpPr txBox="1">
            <a:spLocks noChangeArrowheads="1"/>
          </p:cNvSpPr>
          <p:nvPr/>
        </p:nvSpPr>
        <p:spPr bwMode="auto">
          <a:xfrm>
            <a:off x="323528" y="4149080"/>
            <a:ext cx="3168352" cy="1944216"/>
          </a:xfrm>
          <a:prstGeom prst="rect">
            <a:avLst/>
          </a:prstGeom>
          <a:noFill/>
          <a:ln w="76200" cmpd="tri">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91440" rIns="91440" bIns="91440" anchor="t" anchorCtr="0" upright="1">
            <a:noAutofit/>
          </a:bodyPr>
          <a:lstStyle/>
          <a:p>
            <a:pPr>
              <a:lnSpc>
                <a:spcPct val="115000"/>
              </a:lnSpc>
              <a:spcAft>
                <a:spcPts val="1000"/>
              </a:spcAft>
            </a:pPr>
            <a:r>
              <a:rPr lang="el-GR" sz="1300" dirty="0" smtClean="0">
                <a:effectLst/>
                <a:latin typeface="Calibri"/>
              </a:rPr>
              <a:t>2. Εξερευνώντας τη διαδρομή του φωτός. Τα παιδιά είχαν τη δυνατότητα να εξερευνήσουν τα αντικείμενα που είχαν επιλέξει και να λάβουν τα ίδια αποφάσεις. Ήταν ενθουσιασμένα και ήθελα να μάθουν περισσότερα. Ήταν επίσης πρόθυμα να κάνουν τις δικές τους διερευνήσεις. </a:t>
            </a:r>
            <a:r>
              <a:rPr lang="el-GR" sz="1300" dirty="0" smtClean="0">
                <a:effectLst/>
                <a:latin typeface="Calibri"/>
              </a:rPr>
              <a:t/>
            </a:r>
            <a:br>
              <a:rPr lang="el-GR" sz="1300" dirty="0" smtClean="0">
                <a:effectLst/>
                <a:latin typeface="Calibri"/>
              </a:rPr>
            </a:br>
            <a:r>
              <a:rPr lang="el-GR" sz="1300" dirty="0" smtClean="0">
                <a:effectLst/>
                <a:latin typeface="Calibri"/>
              </a:rPr>
              <a:t>(</a:t>
            </a:r>
            <a:r>
              <a:rPr lang="el-GR" sz="1300" dirty="0" smtClean="0">
                <a:effectLst/>
                <a:latin typeface="Calibri"/>
              </a:rPr>
              <a:t>Παιδιά 6 &amp; 7 ετών)</a:t>
            </a:r>
          </a:p>
          <a:p>
            <a:pPr>
              <a:lnSpc>
                <a:spcPct val="115000"/>
              </a:lnSpc>
              <a:spcAft>
                <a:spcPts val="1000"/>
              </a:spcAft>
            </a:pPr>
            <a:r>
              <a:rPr lang="el-GR" sz="1300" dirty="0">
                <a:effectLst/>
                <a:latin typeface="Calibri"/>
              </a:rPr>
              <a:t> </a:t>
            </a:r>
          </a:p>
        </p:txBody>
      </p:sp>
      <p:sp>
        <p:nvSpPr>
          <p:cNvPr id="5" name="Text Box 24"/>
          <p:cNvSpPr txBox="1">
            <a:spLocks noChangeArrowheads="1"/>
          </p:cNvSpPr>
          <p:nvPr/>
        </p:nvSpPr>
        <p:spPr bwMode="auto">
          <a:xfrm>
            <a:off x="3635896" y="1628800"/>
            <a:ext cx="2376000" cy="1728000"/>
          </a:xfrm>
          <a:prstGeom prst="rect">
            <a:avLst/>
          </a:prstGeom>
          <a:noFill/>
          <a:ln w="76200" cmpd="tri">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91440" rIns="91440" bIns="91440" anchor="t" anchorCtr="0" upright="1">
            <a:noAutofit/>
          </a:bodyPr>
          <a:lstStyle/>
          <a:p>
            <a:pPr>
              <a:lnSpc>
                <a:spcPct val="115000"/>
              </a:lnSpc>
              <a:spcAft>
                <a:spcPts val="1000"/>
              </a:spcAft>
            </a:pPr>
            <a:r>
              <a:rPr lang="el-GR" sz="1300" dirty="0" smtClean="0">
                <a:effectLst/>
                <a:latin typeface="Calibri"/>
              </a:rPr>
              <a:t>3. Τους δίδαξα την ώθηση και την έλξη μέσα από εργασίες που απαιτούσαν φυσική συμμετοχή σε εξωτερικό χώρο. Τα παιδιά ήταν ενθουσιασμένα. (Παιδιά 5 &amp; 6 ετών)</a:t>
            </a:r>
          </a:p>
          <a:p>
            <a:pPr>
              <a:lnSpc>
                <a:spcPct val="115000"/>
              </a:lnSpc>
              <a:spcAft>
                <a:spcPts val="1000"/>
              </a:spcAft>
            </a:pPr>
            <a:r>
              <a:rPr lang="el-GR" sz="1300" dirty="0">
                <a:effectLst/>
                <a:latin typeface="Calibri"/>
              </a:rPr>
              <a:t> </a:t>
            </a:r>
          </a:p>
        </p:txBody>
      </p:sp>
      <p:sp>
        <p:nvSpPr>
          <p:cNvPr id="6" name="Text Box 23"/>
          <p:cNvSpPr txBox="1">
            <a:spLocks noChangeArrowheads="1"/>
          </p:cNvSpPr>
          <p:nvPr/>
        </p:nvSpPr>
        <p:spPr bwMode="auto">
          <a:xfrm>
            <a:off x="6159624" y="1628800"/>
            <a:ext cx="2732856" cy="4375645"/>
          </a:xfrm>
          <a:prstGeom prst="rect">
            <a:avLst/>
          </a:prstGeom>
          <a:noFill/>
          <a:ln w="76200" cmpd="tri">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91440" rIns="91440" bIns="91440" anchor="t" anchorCtr="0" upright="1">
            <a:noAutofit/>
          </a:bodyPr>
          <a:lstStyle/>
          <a:p>
            <a:pPr>
              <a:lnSpc>
                <a:spcPct val="115000"/>
              </a:lnSpc>
              <a:spcAft>
                <a:spcPts val="1000"/>
              </a:spcAft>
            </a:pPr>
            <a:r>
              <a:rPr lang="el-GR" sz="1300" dirty="0" smtClean="0">
                <a:effectLst/>
                <a:latin typeface="Calibri"/>
              </a:rPr>
              <a:t>5. Τα παιδιά έπρεπε να πειραματιστούν το κάθε ένα ξεχωριστά δοκιμάζοντας το υλικό που απορροφά το περισσότερο νερό. Έπρεπε να εκτελέσουν μια σωστή δοκιμασία χρησιμοποιώντας την ίδια ποσότητα νερού και την ίδια ποσότητα υλικού κάθε φορά. Μέτρησαν το νερό, έπειτα δοκίμασαν βαμβάκι, χαρτοπετσέτες, χαρτί κουζίνας, πλαστικές σακούλες και σφουγγάρια. Έδωσαν στο κάθε υλικό βαθμολογία έως το 3 για την αποτελεσματικότητά του. Όλα τα παιδιά συμμετείχαν και αυτό τα βοήθησε να δείξουν ενδιαφέρον για τις φυσικές επιστήμες.  (Παιδιά 6 &amp; 7 ετών)</a:t>
            </a:r>
          </a:p>
          <a:p>
            <a:pPr>
              <a:lnSpc>
                <a:spcPct val="115000"/>
              </a:lnSpc>
              <a:spcAft>
                <a:spcPts val="1000"/>
              </a:spcAft>
            </a:pPr>
            <a:r>
              <a:rPr lang="el-GR" sz="1300" dirty="0">
                <a:effectLst/>
                <a:latin typeface="Calibri"/>
              </a:rPr>
              <a:t> </a:t>
            </a:r>
          </a:p>
        </p:txBody>
      </p:sp>
      <p:sp>
        <p:nvSpPr>
          <p:cNvPr id="8" name="TextBox 7"/>
          <p:cNvSpPr txBox="1"/>
          <p:nvPr/>
        </p:nvSpPr>
        <p:spPr>
          <a:xfrm>
            <a:off x="2627784" y="188640"/>
            <a:ext cx="6408712" cy="954107"/>
          </a:xfrm>
          <a:prstGeom prst="rect">
            <a:avLst/>
          </a:prstGeom>
          <a:noFill/>
        </p:spPr>
        <p:txBody>
          <a:bodyPr wrap="square" rtlCol="0">
            <a:spAutoFit/>
          </a:bodyPr>
          <a:lstStyle/>
          <a:p>
            <a:pPr algn="ctr"/>
            <a:r>
              <a:rPr lang="el-GR" sz="2800" b="1" dirty="0" smtClean="0">
                <a:solidFill>
                  <a:srgbClr val="00B050"/>
                </a:solidFill>
                <a:latin typeface="+mj-lt"/>
              </a:rPr>
              <a:t>Ποια παραδείγματα πιστεύετε ότι προσφέρουν περισσότερες δυνατότητες για δημιουργικότητα και γιατί;</a:t>
            </a:r>
            <a:endParaRPr lang="el-GR" sz="2800" b="1" dirty="0">
              <a:solidFill>
                <a:srgbClr val="00B050"/>
              </a:solidFill>
              <a:latin typeface="+mj-lt"/>
            </a:endParaRPr>
          </a:p>
        </p:txBody>
      </p:sp>
    </p:spTree>
    <p:extLst>
      <p:ext uri="{BB962C8B-B14F-4D97-AF65-F5344CB8AC3E}">
        <p14:creationId xmlns:p14="http://schemas.microsoft.com/office/powerpoint/2010/main" val="19059951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0" y="188640"/>
            <a:ext cx="5915000" cy="1282154"/>
          </a:xfrm>
        </p:spPr>
        <p:txBody>
          <a:bodyPr>
            <a:noAutofit/>
          </a:bodyPr>
          <a:lstStyle/>
          <a:p>
            <a:r>
              <a:rPr lang="el-GR" sz="2800" b="1" dirty="0" smtClean="0">
                <a:solidFill>
                  <a:srgbClr val="00B050"/>
                </a:solidFill>
              </a:rPr>
              <a:t>Σύνδεση διερευνητικής εκπαίδευσης στις φυσικές επιστήμες και δημιουργικών προσεγγίσεων</a:t>
            </a:r>
            <a:endParaRPr lang="el-GR" sz="1600" dirty="0"/>
          </a:p>
        </p:txBody>
      </p:sp>
      <p:sp>
        <p:nvSpPr>
          <p:cNvPr id="3" name="Text Placeholder 2"/>
          <p:cNvSpPr>
            <a:spLocks noGrp="1"/>
          </p:cNvSpPr>
          <p:nvPr>
            <p:ph type="body" idx="1"/>
          </p:nvPr>
        </p:nvSpPr>
        <p:spPr/>
        <p:txBody>
          <a:bodyPr>
            <a:normAutofit fontScale="92500" lnSpcReduction="20000"/>
          </a:bodyPr>
          <a:lstStyle/>
          <a:p>
            <a:r>
              <a:rPr lang="el-GR" b="0" dirty="0">
                <a:latin typeface="+mj-lt"/>
              </a:rPr>
              <a:t>Διερευνητική εκπαίδευση στις φυσικές επιστήμες</a:t>
            </a:r>
          </a:p>
        </p:txBody>
      </p:sp>
      <p:sp>
        <p:nvSpPr>
          <p:cNvPr id="4" name="Content Placeholder 3"/>
          <p:cNvSpPr>
            <a:spLocks noGrp="1"/>
          </p:cNvSpPr>
          <p:nvPr>
            <p:ph sz="half" idx="2"/>
          </p:nvPr>
        </p:nvSpPr>
        <p:spPr>
          <a:xfrm>
            <a:off x="457200" y="2420887"/>
            <a:ext cx="4040188" cy="2808313"/>
          </a:xfrm>
        </p:spPr>
        <p:txBody>
          <a:bodyPr>
            <a:normAutofit fontScale="92500" lnSpcReduction="20000"/>
          </a:bodyPr>
          <a:lstStyle/>
          <a:p>
            <a:r>
              <a:rPr lang="el-GR" sz="2000" dirty="0">
                <a:latin typeface="+mj-lt"/>
              </a:rPr>
              <a:t>Ερωτήσεις</a:t>
            </a:r>
          </a:p>
          <a:p>
            <a:r>
              <a:rPr lang="el-GR" sz="2000" dirty="0">
                <a:latin typeface="+mj-lt"/>
              </a:rPr>
              <a:t>Σχεδιασμός και προγραμματισμός ερευνών</a:t>
            </a:r>
          </a:p>
          <a:p>
            <a:r>
              <a:rPr lang="el-GR" sz="2000" dirty="0">
                <a:latin typeface="+mj-lt"/>
              </a:rPr>
              <a:t>Συλλογή αποδεικτικών στοιχείων</a:t>
            </a:r>
          </a:p>
          <a:p>
            <a:r>
              <a:rPr lang="el-GR" sz="2000" dirty="0">
                <a:latin typeface="+mj-lt"/>
              </a:rPr>
              <a:t>Δυνατότητα να κάνουν συσχετισμούς</a:t>
            </a:r>
          </a:p>
          <a:p>
            <a:r>
              <a:rPr lang="el-GR" sz="2000" dirty="0">
                <a:latin typeface="+mj-lt"/>
              </a:rPr>
              <a:t>Ερμηνεία αποδεικτικών στοιχείων</a:t>
            </a:r>
          </a:p>
          <a:p>
            <a:r>
              <a:rPr lang="el-GR" sz="2000" dirty="0">
                <a:latin typeface="+mj-lt"/>
              </a:rPr>
              <a:t>Παρουσίαση αποδεικτικών στοιχείων</a:t>
            </a:r>
          </a:p>
          <a:p>
            <a:pPr>
              <a:buNone/>
            </a:pPr>
            <a:r>
              <a:rPr lang="el-GR" sz="2000" dirty="0" smtClean="0">
                <a:latin typeface="+mj-lt"/>
              </a:rPr>
              <a:t>(για παράδειγμα Minner et al 2010)</a:t>
            </a:r>
          </a:p>
          <a:p>
            <a:pPr marL="0" indent="0">
              <a:buNone/>
            </a:pPr>
            <a:endParaRPr lang="el-GR" dirty="0"/>
          </a:p>
        </p:txBody>
      </p:sp>
      <p:sp>
        <p:nvSpPr>
          <p:cNvPr id="5" name="Text Placeholder 4"/>
          <p:cNvSpPr>
            <a:spLocks noGrp="1"/>
          </p:cNvSpPr>
          <p:nvPr>
            <p:ph type="body" sz="quarter" idx="3"/>
          </p:nvPr>
        </p:nvSpPr>
        <p:spPr/>
        <p:txBody>
          <a:bodyPr>
            <a:normAutofit/>
          </a:bodyPr>
          <a:lstStyle/>
          <a:p>
            <a:r>
              <a:rPr lang="el-GR" sz="2200" b="0" dirty="0">
                <a:latin typeface="+mj-lt"/>
              </a:rPr>
              <a:t>Δημιουργικές προδιαθέσεις</a:t>
            </a:r>
          </a:p>
        </p:txBody>
      </p:sp>
      <p:sp>
        <p:nvSpPr>
          <p:cNvPr id="6" name="Content Placeholder 5"/>
          <p:cNvSpPr>
            <a:spLocks noGrp="1"/>
          </p:cNvSpPr>
          <p:nvPr>
            <p:ph sz="quarter" idx="4"/>
          </p:nvPr>
        </p:nvSpPr>
        <p:spPr>
          <a:xfrm>
            <a:off x="4645025" y="2195357"/>
            <a:ext cx="4041775" cy="3951288"/>
          </a:xfrm>
        </p:spPr>
        <p:txBody>
          <a:bodyPr>
            <a:normAutofit lnSpcReduction="10000"/>
          </a:bodyPr>
          <a:lstStyle/>
          <a:p>
            <a:r>
              <a:rPr lang="el-GR" sz="2000" dirty="0">
                <a:latin typeface="+mj-lt"/>
              </a:rPr>
              <a:t>Αίσθηση πρωτοβουλίας</a:t>
            </a:r>
          </a:p>
          <a:p>
            <a:r>
              <a:rPr lang="el-GR" sz="2000" dirty="0">
                <a:latin typeface="+mj-lt"/>
              </a:rPr>
              <a:t>Κίνητρο</a:t>
            </a:r>
          </a:p>
          <a:p>
            <a:r>
              <a:rPr lang="el-GR" sz="2000" dirty="0">
                <a:latin typeface="+mj-lt"/>
              </a:rPr>
              <a:t>Δυνατότητα να παράγουν κάτι νέο</a:t>
            </a:r>
          </a:p>
          <a:p>
            <a:r>
              <a:rPr lang="el-GR" sz="2000" dirty="0">
                <a:latin typeface="+mj-lt"/>
              </a:rPr>
              <a:t>Δυνατότητα να κάνουν συσχετισμούς</a:t>
            </a:r>
          </a:p>
          <a:p>
            <a:r>
              <a:rPr lang="el-GR" sz="2000" dirty="0">
                <a:latin typeface="+mj-lt"/>
              </a:rPr>
              <a:t>Φαντασία</a:t>
            </a:r>
          </a:p>
          <a:p>
            <a:r>
              <a:rPr lang="el-GR" sz="2000" dirty="0">
                <a:latin typeface="+mj-lt"/>
              </a:rPr>
              <a:t>Περιέργεια</a:t>
            </a:r>
          </a:p>
          <a:p>
            <a:r>
              <a:rPr lang="el-GR" sz="2000" dirty="0">
                <a:latin typeface="+mj-lt"/>
              </a:rPr>
              <a:t>Δυνατότητα να εργάζονται από κοινού</a:t>
            </a:r>
          </a:p>
          <a:p>
            <a:r>
              <a:rPr lang="el-GR" sz="2000" dirty="0">
                <a:latin typeface="+mj-lt"/>
              </a:rPr>
              <a:t>Δεξιότητες σκέψης</a:t>
            </a:r>
          </a:p>
          <a:p>
            <a:pPr>
              <a:buNone/>
            </a:pPr>
            <a:r>
              <a:rPr lang="el-GR" sz="2000" dirty="0">
                <a:latin typeface="+mj-lt"/>
              </a:rPr>
              <a:t>(για παράδειγμα Chappell et al 2008)</a:t>
            </a:r>
          </a:p>
          <a:p>
            <a:endParaRPr lang="el-GR" dirty="0"/>
          </a:p>
        </p:txBody>
      </p:sp>
      <p:sp>
        <p:nvSpPr>
          <p:cNvPr id="8" name="Oval Callout 7"/>
          <p:cNvSpPr/>
          <p:nvPr/>
        </p:nvSpPr>
        <p:spPr>
          <a:xfrm>
            <a:off x="251520" y="5229200"/>
            <a:ext cx="3074640" cy="936104"/>
          </a:xfrm>
          <a:prstGeom prst="wedgeEllipseCallout">
            <a:avLst>
              <a:gd name="adj1" fmla="val 80771"/>
              <a:gd name="adj2" fmla="val -78116"/>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l-GR" dirty="0" smtClean="0">
                <a:latin typeface="+mj-lt"/>
              </a:rPr>
              <a:t>Creative Little Scientists, 2012</a:t>
            </a:r>
            <a:endParaRPr lang="el-GR" dirty="0">
              <a:latin typeface="+mj-lt"/>
            </a:endParaRPr>
          </a:p>
        </p:txBody>
      </p:sp>
    </p:spTree>
    <p:extLst>
      <p:ext uri="{BB962C8B-B14F-4D97-AF65-F5344CB8AC3E}">
        <p14:creationId xmlns:p14="http://schemas.microsoft.com/office/powerpoint/2010/main" val="12451228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l-GR" sz="2800" b="1" dirty="0" smtClean="0">
                <a:solidFill>
                  <a:srgbClr val="00B050"/>
                </a:solidFill>
              </a:rPr>
              <a:t>Ορισμοί δημιουργικότητας που υιοθετούνται από το έργο CEYS </a:t>
            </a:r>
            <a:r>
              <a:rPr dirty="0"/>
              <a:t/>
            </a:r>
            <a:br>
              <a:rPr dirty="0"/>
            </a:br>
            <a:r>
              <a:rPr lang="el-GR" sz="1600" dirty="0" smtClean="0"/>
              <a:t>(Creative Little Scientists, 2014)</a:t>
            </a:r>
            <a:endParaRPr lang="el-GR" sz="1600" dirty="0"/>
          </a:p>
        </p:txBody>
      </p:sp>
      <p:pic>
        <p:nvPicPr>
          <p:cNvPr id="8" name="Picture 7"/>
          <p:cNvPicPr>
            <a:picLocks noChangeAspect="1"/>
          </p:cNvPicPr>
          <p:nvPr/>
        </p:nvPicPr>
        <p:blipFill>
          <a:blip r:embed="rId3" cstate="print"/>
          <a:stretch>
            <a:fillRect/>
          </a:stretch>
        </p:blipFill>
        <p:spPr>
          <a:xfrm>
            <a:off x="1043608" y="1844824"/>
            <a:ext cx="7344816" cy="4022426"/>
          </a:xfrm>
          <a:prstGeom prst="rect">
            <a:avLst/>
          </a:prstGeom>
        </p:spPr>
      </p:pic>
    </p:spTree>
    <p:extLst>
      <p:ext uri="{BB962C8B-B14F-4D97-AF65-F5344CB8AC3E}">
        <p14:creationId xmlns:p14="http://schemas.microsoft.com/office/powerpoint/2010/main" val="7752227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100" b="1" dirty="0">
                <a:solidFill>
                  <a:srgbClr val="00B050"/>
                </a:solidFill>
              </a:rPr>
              <a:t>Συνέργειες μεταξύ διερευνητικών και δημιουργικών προσεγγίσεων</a:t>
            </a:r>
            <a:r>
              <a:rPr dirty="0"/>
              <a:t/>
            </a:r>
            <a:br>
              <a:rPr dirty="0"/>
            </a:br>
            <a:r>
              <a:rPr lang="el-GR" sz="1600" dirty="0" smtClean="0"/>
              <a:t>Από το Εννοιολογικό Πλαίσιο που υιοθέτησε το έργο CEYS</a:t>
            </a:r>
            <a:br>
              <a:rPr lang="el-GR" sz="1600" dirty="0" smtClean="0"/>
            </a:br>
            <a:r>
              <a:rPr lang="el-GR" sz="1600" dirty="0" smtClean="0"/>
              <a:t> (Creative Little Scientists, 2012)</a:t>
            </a:r>
            <a:endParaRPr lang="el-GR" sz="1600" b="1" dirty="0">
              <a:solidFill>
                <a:srgbClr val="00B050"/>
              </a:solidFill>
            </a:endParaRPr>
          </a:p>
        </p:txBody>
      </p:sp>
      <p:sp>
        <p:nvSpPr>
          <p:cNvPr id="3" name="Content Placeholder 2"/>
          <p:cNvSpPr>
            <a:spLocks noGrp="1"/>
          </p:cNvSpPr>
          <p:nvPr>
            <p:ph idx="1"/>
          </p:nvPr>
        </p:nvSpPr>
        <p:spPr/>
        <p:txBody>
          <a:bodyPr>
            <a:normAutofit lnSpcReduction="10000"/>
          </a:bodyPr>
          <a:lstStyle/>
          <a:p>
            <a:r>
              <a:rPr lang="el-GR" sz="2800" dirty="0">
                <a:latin typeface="+mj-lt"/>
              </a:rPr>
              <a:t>Παιχνίδι και εξερεύνηση</a:t>
            </a:r>
          </a:p>
          <a:p>
            <a:r>
              <a:rPr lang="el-GR" sz="2800" dirty="0">
                <a:latin typeface="+mj-lt"/>
              </a:rPr>
              <a:t>Κίνητρο και συναίσθημα</a:t>
            </a:r>
          </a:p>
          <a:p>
            <a:r>
              <a:rPr lang="el-GR" sz="2800" dirty="0">
                <a:latin typeface="+mj-lt"/>
              </a:rPr>
              <a:t>Διάλογος και συνεργασία</a:t>
            </a:r>
          </a:p>
          <a:p>
            <a:r>
              <a:rPr lang="el-GR" sz="2800" dirty="0">
                <a:latin typeface="+mj-lt"/>
              </a:rPr>
              <a:t>Επίλυση προβλημάτων και αυτενέργεια</a:t>
            </a:r>
          </a:p>
          <a:p>
            <a:r>
              <a:rPr lang="el-GR" sz="2800" dirty="0">
                <a:latin typeface="+mj-lt"/>
              </a:rPr>
              <a:t>Ερωτήσεις και περιέργεια</a:t>
            </a:r>
          </a:p>
          <a:p>
            <a:r>
              <a:rPr lang="el-GR" sz="2800" dirty="0">
                <a:latin typeface="+mj-lt"/>
              </a:rPr>
              <a:t>Αναστοχασμός και συλλογισμός</a:t>
            </a:r>
          </a:p>
          <a:p>
            <a:r>
              <a:rPr lang="el-GR" sz="2800" dirty="0">
                <a:latin typeface="+mj-lt"/>
              </a:rPr>
              <a:t>Διδακτική στήριξη και εμπλοκή του εκπαιδευτικού</a:t>
            </a:r>
          </a:p>
          <a:p>
            <a:r>
              <a:rPr lang="el-GR" sz="2800" dirty="0">
                <a:latin typeface="+mj-lt"/>
              </a:rPr>
              <a:t>Αξιολόγηση για τη μάθηση</a:t>
            </a:r>
          </a:p>
          <a:p>
            <a:endParaRPr lang="el-GR" dirty="0"/>
          </a:p>
        </p:txBody>
      </p:sp>
    </p:spTree>
    <p:extLst>
      <p:ext uri="{BB962C8B-B14F-4D97-AF65-F5344CB8AC3E}">
        <p14:creationId xmlns:p14="http://schemas.microsoft.com/office/powerpoint/2010/main" val="26232612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99792" y="274638"/>
            <a:ext cx="5987008" cy="1260475"/>
          </a:xfrm>
        </p:spPr>
        <p:txBody>
          <a:bodyPr>
            <a:normAutofit/>
          </a:bodyPr>
          <a:lstStyle/>
          <a:p>
            <a:r>
              <a:rPr lang="el-GR" sz="3600" b="1" dirty="0">
                <a:solidFill>
                  <a:srgbClr val="00B050"/>
                </a:solidFill>
              </a:rPr>
              <a:t>Ευκαιρίες για ανάπτυξη διερευνητικών δεξιοτήτων;</a:t>
            </a:r>
            <a:endParaRPr lang="el-GR" sz="3600" dirty="0"/>
          </a:p>
        </p:txBody>
      </p:sp>
      <p:sp>
        <p:nvSpPr>
          <p:cNvPr id="5" name="Text Placeholder 4"/>
          <p:cNvSpPr>
            <a:spLocks noGrp="1"/>
          </p:cNvSpPr>
          <p:nvPr>
            <p:ph type="body" idx="1"/>
          </p:nvPr>
        </p:nvSpPr>
        <p:spPr/>
        <p:txBody>
          <a:bodyPr/>
          <a:lstStyle/>
          <a:p>
            <a:r>
              <a:rPr lang="el-GR" dirty="0">
                <a:solidFill>
                  <a:srgbClr val="FF0000"/>
                </a:solidFill>
                <a:latin typeface="+mj-lt"/>
              </a:rPr>
              <a:t>Κατασκευή με γκονγκ</a:t>
            </a:r>
          </a:p>
        </p:txBody>
      </p:sp>
      <p:pic>
        <p:nvPicPr>
          <p:cNvPr id="9" name="Content Placeholder 6" descr="Screen shot 2012-03-19 at 15.19.36.png"/>
          <p:cNvPicPr>
            <a:picLocks noGrp="1" noChangeAspect="1"/>
          </p:cNvPicPr>
          <p:nvPr>
            <p:ph sz="half" idx="2"/>
          </p:nvPr>
        </p:nvPicPr>
        <p:blipFill>
          <a:blip r:embed="rId3" cstate="print"/>
          <a:srcRect l="9684" r="9684"/>
          <a:stretch>
            <a:fillRect/>
          </a:stretch>
        </p:blipFill>
        <p:spPr>
          <a:xfrm>
            <a:off x="539552" y="2199804"/>
            <a:ext cx="3410406" cy="3335337"/>
          </a:xfrm>
          <a:prstGeom prst="rect">
            <a:avLst/>
          </a:prstGeom>
          <a:ln>
            <a:solidFill>
              <a:schemeClr val="tx1"/>
            </a:solidFill>
          </a:ln>
          <a:effectLst>
            <a:outerShdw blurRad="50800" dist="38100" dir="2700000" algn="tl" rotWithShape="0">
              <a:srgbClr val="000000">
                <a:alpha val="43000"/>
              </a:srgbClr>
            </a:outerShdw>
          </a:effectLst>
        </p:spPr>
      </p:pic>
      <p:sp>
        <p:nvSpPr>
          <p:cNvPr id="7" name="Text Placeholder 6"/>
          <p:cNvSpPr>
            <a:spLocks noGrp="1"/>
          </p:cNvSpPr>
          <p:nvPr>
            <p:ph type="body" sz="quarter" idx="3"/>
          </p:nvPr>
        </p:nvSpPr>
        <p:spPr/>
        <p:txBody>
          <a:bodyPr/>
          <a:lstStyle/>
          <a:p>
            <a:r>
              <a:rPr lang="el-GR" dirty="0">
                <a:solidFill>
                  <a:srgbClr val="FF0000"/>
                </a:solidFill>
                <a:latin typeface="+mj-lt"/>
              </a:rPr>
              <a:t>Το ποντίκι πύραυλος</a:t>
            </a:r>
          </a:p>
        </p:txBody>
      </p:sp>
      <p:pic>
        <p:nvPicPr>
          <p:cNvPr id="10" name="Content Placeholder 7"/>
          <p:cNvPicPr>
            <a:picLocks noGrp="1" noChangeAspect="1"/>
          </p:cNvPicPr>
          <p:nvPr>
            <p:ph sz="quarter" idx="4"/>
          </p:nvPr>
        </p:nvPicPr>
        <p:blipFill>
          <a:blip r:embed="rId4" cstate="print"/>
          <a:srcRect l="9579" r="9579"/>
          <a:stretch>
            <a:fillRect/>
          </a:stretch>
        </p:blipFill>
        <p:spPr>
          <a:xfrm>
            <a:off x="4716016" y="2086171"/>
            <a:ext cx="3644182" cy="3562602"/>
          </a:xfrm>
          <a:prstGeom prst="rect">
            <a:avLst/>
          </a:prstGeom>
        </p:spPr>
      </p:pic>
      <p:sp>
        <p:nvSpPr>
          <p:cNvPr id="11" name="TextBox 10"/>
          <p:cNvSpPr txBox="1"/>
          <p:nvPr/>
        </p:nvSpPr>
        <p:spPr>
          <a:xfrm>
            <a:off x="972617" y="5676611"/>
            <a:ext cx="7344815" cy="307777"/>
          </a:xfrm>
          <a:prstGeom prst="rect">
            <a:avLst/>
          </a:prstGeom>
          <a:noFill/>
        </p:spPr>
        <p:txBody>
          <a:bodyPr wrap="square" rtlCol="0">
            <a:spAutoFit/>
          </a:bodyPr>
          <a:lstStyle/>
          <a:p>
            <a:r>
              <a:rPr lang="el-GR" sz="1400" dirty="0">
                <a:latin typeface="+mj-lt"/>
              </a:rPr>
              <a:t>http://www.sciencemuseum.org.uk/educators/classroom_and_homework_resources.aspx</a:t>
            </a:r>
          </a:p>
        </p:txBody>
      </p:sp>
    </p:spTree>
    <p:extLst>
      <p:ext uri="{BB962C8B-B14F-4D97-AF65-F5344CB8AC3E}">
        <p14:creationId xmlns:p14="http://schemas.microsoft.com/office/powerpoint/2010/main" val="741857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600" b="1" dirty="0" smtClean="0">
                <a:solidFill>
                  <a:srgbClr val="00B050"/>
                </a:solidFill>
              </a:rPr>
              <a:t>Τι εννοούμε με τον όρο «επιστημονική διερεύνηση»; </a:t>
            </a:r>
            <a:endParaRPr lang="el-GR" sz="3600" b="1" dirty="0">
              <a:solidFill>
                <a:srgbClr val="00B050"/>
              </a:solidFill>
            </a:endParaRPr>
          </a:p>
        </p:txBody>
      </p:sp>
      <p:sp>
        <p:nvSpPr>
          <p:cNvPr id="3" name="Content Placeholder 2"/>
          <p:cNvSpPr>
            <a:spLocks noGrp="1"/>
          </p:cNvSpPr>
          <p:nvPr>
            <p:ph idx="1"/>
          </p:nvPr>
        </p:nvSpPr>
        <p:spPr>
          <a:xfrm>
            <a:off x="611560" y="1628800"/>
            <a:ext cx="7886700" cy="4351338"/>
          </a:xfrm>
        </p:spPr>
        <p:txBody>
          <a:bodyPr>
            <a:noAutofit/>
          </a:bodyPr>
          <a:lstStyle/>
          <a:p>
            <a:pPr marL="0" indent="0">
              <a:buNone/>
            </a:pPr>
            <a:r>
              <a:rPr lang="el-GR" sz="1800" i="1" dirty="0" smtClean="0">
                <a:latin typeface="+mj-lt"/>
              </a:rPr>
              <a:t>Σε ομάδες των 2-3 ατόμων - Δοκιμάστε μία από τις πρακτικές δραστηριότητες </a:t>
            </a:r>
          </a:p>
          <a:p>
            <a:pPr marL="0" indent="0">
              <a:buNone/>
            </a:pPr>
            <a:endParaRPr lang="el-GR" sz="1000" i="1" dirty="0">
              <a:latin typeface="+mj-lt"/>
            </a:endParaRPr>
          </a:p>
          <a:p>
            <a:pPr marL="0" indent="0">
              <a:buNone/>
            </a:pPr>
            <a:r>
              <a:rPr lang="el-GR" sz="1800" dirty="0" smtClean="0">
                <a:latin typeface="+mj-lt"/>
              </a:rPr>
              <a:t>1. Σημειώστε τις δεξιότητες και τις διαδικασίες που χρησιμοποιήσατε.</a:t>
            </a:r>
          </a:p>
          <a:p>
            <a:r>
              <a:rPr lang="el-GR" sz="1800" dirty="0" smtClean="0">
                <a:latin typeface="+mj-lt"/>
              </a:rPr>
              <a:t>Σε ποια συμμετείχατε αυθόρμητα;</a:t>
            </a:r>
          </a:p>
          <a:p>
            <a:r>
              <a:rPr lang="el-GR" sz="1800" dirty="0" smtClean="0">
                <a:latin typeface="+mj-lt"/>
              </a:rPr>
              <a:t>Ποια μπορεί να χρειάζεται επιπλέον στήριξη/ενθάρρυνση;</a:t>
            </a:r>
          </a:p>
          <a:p>
            <a:r>
              <a:rPr lang="el-GR" sz="1800" dirty="0" smtClean="0">
                <a:latin typeface="+mj-lt"/>
              </a:rPr>
              <a:t>Ποιο είναι το πεδίο δημιουργικότητας;</a:t>
            </a:r>
          </a:p>
          <a:p>
            <a:endParaRPr lang="el-GR" sz="1000" dirty="0">
              <a:latin typeface="+mj-lt"/>
            </a:endParaRPr>
          </a:p>
          <a:p>
            <a:pPr marL="0" indent="0">
              <a:buNone/>
            </a:pPr>
            <a:r>
              <a:rPr lang="el-GR" sz="1800" dirty="0" smtClean="0">
                <a:latin typeface="+mj-lt"/>
              </a:rPr>
              <a:t>2. Τι ευκαιρίες είχατε για λήψη αποφάσεων;</a:t>
            </a:r>
          </a:p>
          <a:p>
            <a:r>
              <a:rPr lang="el-GR" sz="1800" dirty="0" smtClean="0">
                <a:latin typeface="+mj-lt"/>
              </a:rPr>
              <a:t>Εντοπίστε τον εαυτό σας στο διάγραμμα του Barrow. Άλλαξε αυτό με το χρόνο;</a:t>
            </a:r>
          </a:p>
          <a:p>
            <a:pPr marL="0" indent="0">
              <a:buNone/>
            </a:pPr>
            <a:endParaRPr lang="el-GR" sz="1000" dirty="0" smtClean="0">
              <a:latin typeface="+mj-lt"/>
            </a:endParaRPr>
          </a:p>
          <a:p>
            <a:pPr marL="0" indent="0">
              <a:buNone/>
            </a:pPr>
            <a:r>
              <a:rPr lang="el-GR" sz="1800" dirty="0" smtClean="0">
                <a:latin typeface="+mj-lt"/>
              </a:rPr>
              <a:t>3. Τι ιδέες και ερωτήσεις σκεφτήκατε;</a:t>
            </a:r>
          </a:p>
          <a:p>
            <a:r>
              <a:rPr lang="el-GR" sz="1800" dirty="0" smtClean="0">
                <a:latin typeface="+mj-lt"/>
              </a:rPr>
              <a:t>Πώς μπορεί να επεκταθεί η διερεύνησή σας;</a:t>
            </a:r>
          </a:p>
          <a:p>
            <a:r>
              <a:rPr lang="el-GR" sz="1800" dirty="0" smtClean="0">
                <a:latin typeface="+mj-lt"/>
              </a:rPr>
              <a:t>Ποιες οι επιπτώσεις;</a:t>
            </a:r>
            <a:endParaRPr lang="el-GR" sz="1800" i="1" dirty="0" smtClean="0">
              <a:latin typeface="+mj-lt"/>
            </a:endParaRPr>
          </a:p>
        </p:txBody>
      </p:sp>
      <p:sp>
        <p:nvSpPr>
          <p:cNvPr id="4" name="Rounded Rectangle 3"/>
          <p:cNvSpPr/>
          <p:nvPr/>
        </p:nvSpPr>
        <p:spPr>
          <a:xfrm>
            <a:off x="5364088" y="4365104"/>
            <a:ext cx="3240360" cy="165618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l-GR" i="1" dirty="0">
                <a:latin typeface="+mj-lt"/>
              </a:rPr>
              <a:t>Μοιραστείτε εμπειρίες με όλη την ομάδα</a:t>
            </a:r>
          </a:p>
          <a:p>
            <a:pPr algn="ctr"/>
            <a:r>
              <a:rPr lang="el-GR" dirty="0" smtClean="0">
                <a:latin typeface="+mj-lt"/>
              </a:rPr>
              <a:t>Ποιες πτυχές της διερεύνησης μπορεί να χρειάζονται συγκεκριμένη στήριξη;</a:t>
            </a:r>
            <a:endParaRPr lang="el-GR" dirty="0">
              <a:latin typeface="+mj-lt"/>
            </a:endParaRPr>
          </a:p>
        </p:txBody>
      </p:sp>
    </p:spTree>
    <p:extLst>
      <p:ext uri="{BB962C8B-B14F-4D97-AF65-F5344CB8AC3E}">
        <p14:creationId xmlns:p14="http://schemas.microsoft.com/office/powerpoint/2010/main" val="3598969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 </a:t>
            </a:r>
            <a:r>
              <a:rPr lang="el-GR" sz="3800" b="1" dirty="0" smtClean="0">
                <a:solidFill>
                  <a:srgbClr val="00B050"/>
                </a:solidFill>
              </a:rPr>
              <a:t>Ποικίλοι ρόλοι με το χρόνο </a:t>
            </a:r>
            <a:r>
              <a:rPr dirty="0"/>
              <a:t/>
            </a:r>
            <a:br>
              <a:rPr dirty="0"/>
            </a:br>
            <a:r>
              <a:rPr lang="el-GR" sz="1100" i="1" dirty="0" smtClean="0"/>
              <a:t>Βασικά χαρακτηριστικά στη διερεύνηση στην τάξη και παραλλαγές αυτών (Barrow, 2010, σελ. 3)</a:t>
            </a:r>
            <a:r>
              <a:rPr dirty="0"/>
              <a:t/>
            </a:r>
            <a:br>
              <a:rPr dirty="0"/>
            </a:br>
            <a:endParaRPr lang="el-GR" sz="1100" dirty="0"/>
          </a:p>
        </p:txBody>
      </p:sp>
      <p:sp>
        <p:nvSpPr>
          <p:cNvPr id="5" name="Oval Callout 4"/>
          <p:cNvSpPr/>
          <p:nvPr/>
        </p:nvSpPr>
        <p:spPr>
          <a:xfrm rot="10800000" flipV="1">
            <a:off x="0" y="188640"/>
            <a:ext cx="1763688" cy="1080120"/>
          </a:xfrm>
          <a:prstGeom prst="wedgeEllipseCallout">
            <a:avLst>
              <a:gd name="adj1" fmla="val -68317"/>
              <a:gd name="adj2" fmla="val 8433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l-GR" sz="1400" dirty="0" smtClean="0"/>
              <a:t>Ο/Η μαθητής/τρια κάνει μια ερώτηση</a:t>
            </a:r>
            <a:endParaRPr lang="el-GR" sz="1400" dirty="0"/>
          </a:p>
        </p:txBody>
      </p:sp>
      <p:sp>
        <p:nvSpPr>
          <p:cNvPr id="6" name="Oval Callout 5"/>
          <p:cNvSpPr/>
          <p:nvPr/>
        </p:nvSpPr>
        <p:spPr>
          <a:xfrm>
            <a:off x="7380312" y="0"/>
            <a:ext cx="1619672" cy="1628800"/>
          </a:xfrm>
          <a:prstGeom prst="wedgeEllipseCallout">
            <a:avLst>
              <a:gd name="adj1" fmla="val -17868"/>
              <a:gd name="adj2" fmla="val 8979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l-GR" sz="1400" dirty="0" smtClean="0"/>
              <a:t>Η ερώτηση προέρχεται από τον/την δάσκαλο/α</a:t>
            </a:r>
            <a:endParaRPr lang="el-GR" sz="1400" dirty="0"/>
          </a:p>
        </p:txBody>
      </p:sp>
      <p:graphicFrame>
        <p:nvGraphicFramePr>
          <p:cNvPr id="7" name="Content Placeholder 3"/>
          <p:cNvGraphicFramePr>
            <a:graphicFrameLocks/>
          </p:cNvGraphicFramePr>
          <p:nvPr>
            <p:extLst>
              <p:ext uri="{D42A27DB-BD31-4B8C-83A1-F6EECF244321}">
                <p14:modId xmlns:p14="http://schemas.microsoft.com/office/powerpoint/2010/main" val="3003226626"/>
              </p:ext>
            </p:extLst>
          </p:nvPr>
        </p:nvGraphicFramePr>
        <p:xfrm>
          <a:off x="539552" y="1412775"/>
          <a:ext cx="8218490" cy="5209587"/>
        </p:xfrm>
        <a:graphic>
          <a:graphicData uri="http://schemas.openxmlformats.org/drawingml/2006/table">
            <a:tbl>
              <a:tblPr firstRow="1" bandRow="1">
                <a:tableStyleId>{69CF1AB2-1976-4502-BF36-3FF5EA218861}</a:tableStyleId>
              </a:tblPr>
              <a:tblGrid>
                <a:gridCol w="1643698"/>
                <a:gridCol w="1643698"/>
                <a:gridCol w="1643698"/>
                <a:gridCol w="1643698"/>
                <a:gridCol w="1643698"/>
              </a:tblGrid>
              <a:tr h="110873">
                <a:tc>
                  <a:txBody>
                    <a:bodyPr/>
                    <a:lstStyle/>
                    <a:p>
                      <a:pPr>
                        <a:spcAft>
                          <a:spcPts val="0"/>
                        </a:spcAft>
                      </a:pPr>
                      <a:r>
                        <a:rPr lang="en-GB" sz="1000" b="1" dirty="0" smtClean="0">
                          <a:effectLst/>
                          <a:latin typeface="Calibri"/>
                        </a:rPr>
                        <a:t>Σημαντικά στοιχεία</a:t>
                      </a:r>
                      <a:endParaRPr lang="el-GR" sz="1000" b="1" dirty="0">
                        <a:effectLst/>
                        <a:latin typeface="Calibri"/>
                        <a:ea typeface="Yu Mincho"/>
                        <a:cs typeface="Times New Roman"/>
                      </a:endParaRPr>
                    </a:p>
                  </a:txBody>
                  <a:tcPr marL="68580" marR="68580" marT="0" marB="0" anchor="ctr"/>
                </a:tc>
                <a:tc gridSpan="4">
                  <a:txBody>
                    <a:bodyPr/>
                    <a:lstStyle/>
                    <a:p>
                      <a:pPr algn="ctr">
                        <a:spcAft>
                          <a:spcPts val="0"/>
                        </a:spcAft>
                      </a:pPr>
                      <a:r>
                        <a:rPr lang="en-GB" sz="1000" b="1" dirty="0" smtClean="0">
                          <a:effectLst/>
                          <a:latin typeface="Calibri"/>
                        </a:rPr>
                        <a:t>Εκδοχές</a:t>
                      </a:r>
                      <a:endParaRPr lang="el-GR" sz="1000" b="1" dirty="0">
                        <a:effectLst/>
                        <a:latin typeface="Calibri"/>
                        <a:ea typeface="Yu Mincho"/>
                        <a:cs typeface="Times New Roman"/>
                      </a:endParaRPr>
                    </a:p>
                  </a:txBody>
                  <a:tcPr marL="68580" marR="68580" marT="0" marB="0" anchor="ctr"/>
                </a:tc>
                <a:tc hMerge="1">
                  <a:txBody>
                    <a:bodyPr/>
                    <a:lstStyle/>
                    <a:p>
                      <a:pPr>
                        <a:spcAft>
                          <a:spcPts val="0"/>
                        </a:spcAft>
                      </a:pPr>
                      <a:endParaRPr lang="en-GB" sz="1200" b="0" dirty="0">
                        <a:effectLst/>
                        <a:latin typeface="Calibri"/>
                        <a:ea typeface="Yu Mincho"/>
                        <a:cs typeface="Times New Roman"/>
                      </a:endParaRPr>
                    </a:p>
                  </a:txBody>
                  <a:tcPr marL="68580" marR="68580" marT="0" marB="0" anchor="ctr"/>
                </a:tc>
                <a:tc hMerge="1">
                  <a:txBody>
                    <a:bodyPr/>
                    <a:lstStyle/>
                    <a:p>
                      <a:pPr>
                        <a:spcAft>
                          <a:spcPts val="0"/>
                        </a:spcAft>
                      </a:pPr>
                      <a:endParaRPr lang="en-GB" sz="1200" b="0" dirty="0">
                        <a:effectLst/>
                        <a:latin typeface="Calibri"/>
                        <a:ea typeface="Yu Mincho"/>
                        <a:cs typeface="Times New Roman"/>
                      </a:endParaRPr>
                    </a:p>
                  </a:txBody>
                  <a:tcPr marL="68580" marR="68580" marT="0" marB="0" anchor="ctr"/>
                </a:tc>
                <a:tc hMerge="1">
                  <a:txBody>
                    <a:bodyPr/>
                    <a:lstStyle/>
                    <a:p>
                      <a:pPr>
                        <a:spcAft>
                          <a:spcPts val="0"/>
                        </a:spcAft>
                      </a:pPr>
                      <a:endParaRPr lang="en-GB" sz="1200" b="0" dirty="0">
                        <a:effectLst/>
                        <a:latin typeface="Calibri"/>
                        <a:ea typeface="Yu Mincho"/>
                        <a:cs typeface="Times New Roman"/>
                      </a:endParaRPr>
                    </a:p>
                  </a:txBody>
                  <a:tcPr marL="68580" marR="68580" marT="0" marB="0" anchor="ctr"/>
                </a:tc>
              </a:tr>
              <a:tr h="773493">
                <a:tc>
                  <a:txBody>
                    <a:bodyPr/>
                    <a:lstStyle/>
                    <a:p>
                      <a:pPr>
                        <a:spcAft>
                          <a:spcPts val="0"/>
                        </a:spcAft>
                      </a:pPr>
                      <a:r>
                        <a:rPr lang="en-GB" sz="1000" b="1" dirty="0">
                          <a:effectLst/>
                          <a:latin typeface="Calibri"/>
                        </a:rPr>
                        <a:t>Ο/Η μαθητής/τρια ασχολείται με</a:t>
                      </a:r>
                      <a:r>
                        <a:rPr sz="1000" dirty="0"/>
                        <a:t/>
                      </a:r>
                      <a:br>
                        <a:rPr sz="1000" dirty="0"/>
                      </a:br>
                      <a:r>
                        <a:rPr lang="en-GB" sz="1000" b="1" dirty="0">
                          <a:effectLst/>
                          <a:latin typeface="Calibri"/>
                        </a:rPr>
                        <a:t>ερωτήσεις επιστημονικού χαρακτήρα</a:t>
                      </a:r>
                    </a:p>
                  </a:txBody>
                  <a:tcPr marL="68580" marR="68580" marT="0" marB="0" anchor="ctr"/>
                </a:tc>
                <a:tc>
                  <a:txBody>
                    <a:bodyPr/>
                    <a:lstStyle/>
                    <a:p>
                      <a:pPr>
                        <a:spcAft>
                          <a:spcPts val="0"/>
                        </a:spcAft>
                      </a:pPr>
                      <a:r>
                        <a:rPr lang="en-GB" sz="1000" b="0" dirty="0">
                          <a:effectLst/>
                          <a:latin typeface="Calibri"/>
                        </a:rPr>
                        <a:t>Ο/Η μαθητής/τρια θέτει μια ερώτηση</a:t>
                      </a:r>
                    </a:p>
                  </a:txBody>
                  <a:tcPr marL="68580" marR="68580" marT="0" marB="0" anchor="ctr"/>
                </a:tc>
                <a:tc>
                  <a:txBody>
                    <a:bodyPr/>
                    <a:lstStyle/>
                    <a:p>
                      <a:pPr>
                        <a:spcAft>
                          <a:spcPts val="0"/>
                        </a:spcAft>
                      </a:pPr>
                      <a:r>
                        <a:rPr lang="en-GB" sz="1000" b="0" dirty="0">
                          <a:effectLst/>
                          <a:latin typeface="Calibri"/>
                        </a:rPr>
                        <a:t>Ο/Η μαθητής/τρια επιλέγει</a:t>
                      </a:r>
                      <a:r>
                        <a:rPr sz="1000" dirty="0"/>
                        <a:t/>
                      </a:r>
                      <a:br>
                        <a:rPr sz="1000" dirty="0"/>
                      </a:br>
                      <a:r>
                        <a:rPr lang="en-GB" sz="1000" b="0" dirty="0">
                          <a:effectLst/>
                          <a:latin typeface="Calibri"/>
                        </a:rPr>
                        <a:t>ερώτηση, θέτει νέες ερωτήσεις</a:t>
                      </a:r>
                    </a:p>
                  </a:txBody>
                  <a:tcPr marL="68580" marR="68580" marT="0" marB="0" anchor="ctr"/>
                </a:tc>
                <a:tc>
                  <a:txBody>
                    <a:bodyPr/>
                    <a:lstStyle/>
                    <a:p>
                      <a:pPr>
                        <a:spcAft>
                          <a:spcPts val="0"/>
                        </a:spcAft>
                      </a:pPr>
                      <a:r>
                        <a:rPr lang="en-GB" sz="1000" b="0" dirty="0">
                          <a:effectLst/>
                          <a:latin typeface="Calibri"/>
                        </a:rPr>
                        <a:t>Ο/Η μαθητής/τρια συγκεκριμενοποιεί ή διασαφηνίζει την ερώτηση του/της δασκάλου, τα σχετικά υλικά ή την πηγή</a:t>
                      </a:r>
                    </a:p>
                  </a:txBody>
                  <a:tcPr marL="68580" marR="68580" marT="0" marB="0" anchor="ctr"/>
                </a:tc>
                <a:tc>
                  <a:txBody>
                    <a:bodyPr/>
                    <a:lstStyle/>
                    <a:p>
                      <a:pPr>
                        <a:spcAft>
                          <a:spcPts val="0"/>
                        </a:spcAft>
                      </a:pPr>
                      <a:r>
                        <a:rPr lang="en-GB" sz="1000" b="0" dirty="0">
                          <a:effectLst/>
                          <a:latin typeface="Calibri"/>
                        </a:rPr>
                        <a:t>Ο/Η μαθητής/τρια ασχολείται με την ερώτηση του/της δασκάλου, τα σχετικά υλικά και την πηγή</a:t>
                      </a:r>
                    </a:p>
                  </a:txBody>
                  <a:tcPr marL="68580" marR="68580" marT="0" marB="0" anchor="ctr"/>
                </a:tc>
              </a:tr>
              <a:tr h="773493">
                <a:tc>
                  <a:txBody>
                    <a:bodyPr/>
                    <a:lstStyle/>
                    <a:p>
                      <a:pPr>
                        <a:spcAft>
                          <a:spcPts val="0"/>
                        </a:spcAft>
                      </a:pPr>
                      <a:r>
                        <a:rPr lang="en-GB" sz="1000" b="1" dirty="0" smtClean="0">
                          <a:effectLst/>
                          <a:latin typeface="Calibri"/>
                        </a:rPr>
                        <a:t>Ο/Η μαθητής/τρια δίνει προτεραιότητα</a:t>
                      </a:r>
                      <a:r>
                        <a:rPr sz="1000" dirty="0"/>
                        <a:t/>
                      </a:r>
                      <a:br>
                        <a:rPr sz="1000" dirty="0"/>
                      </a:br>
                      <a:r>
                        <a:rPr lang="en-GB" sz="1000" b="1" dirty="0" smtClean="0">
                          <a:effectLst/>
                          <a:latin typeface="Calibri"/>
                        </a:rPr>
                        <a:t>στα αποδεικτικά στοιχεία για να απαντήσει τις ερωτήσεις</a:t>
                      </a:r>
                    </a:p>
                  </a:txBody>
                  <a:tcPr marL="68580" marR="68580" marT="0" marB="0" anchor="ctr"/>
                </a:tc>
                <a:tc>
                  <a:txBody>
                    <a:bodyPr/>
                    <a:lstStyle/>
                    <a:p>
                      <a:pPr>
                        <a:spcAft>
                          <a:spcPts val="0"/>
                        </a:spcAft>
                      </a:pPr>
                      <a:r>
                        <a:rPr lang="en-GB" sz="1000" dirty="0">
                          <a:effectLst/>
                          <a:latin typeface="Calibri"/>
                        </a:rPr>
                        <a:t>Ο/Η μαθητής/τρια καθορίζει</a:t>
                      </a:r>
                      <a:r>
                        <a:rPr sz="1000" dirty="0"/>
                        <a:t/>
                      </a:r>
                      <a:br>
                        <a:rPr sz="1000" dirty="0"/>
                      </a:br>
                      <a:r>
                        <a:rPr lang="en-GB" sz="1000" dirty="0">
                          <a:effectLst/>
                          <a:latin typeface="Calibri"/>
                        </a:rPr>
                        <a:t>τι είναι αποδεικτικό στοιχείο και το συλλέγει</a:t>
                      </a:r>
                    </a:p>
                  </a:txBody>
                  <a:tcPr marL="68580" marR="68580" marT="0" marB="0" anchor="ctr"/>
                </a:tc>
                <a:tc>
                  <a:txBody>
                    <a:bodyPr/>
                    <a:lstStyle/>
                    <a:p>
                      <a:pPr>
                        <a:spcAft>
                          <a:spcPts val="0"/>
                        </a:spcAft>
                      </a:pPr>
                      <a:r>
                        <a:rPr lang="en-GB" sz="1000" dirty="0">
                          <a:effectLst/>
                          <a:latin typeface="Calibri"/>
                        </a:rPr>
                        <a:t>Ο/Η μαθητής/τρια καθοδηγείται να συλλέξει ορισμένα δεδομένα</a:t>
                      </a:r>
                    </a:p>
                  </a:txBody>
                  <a:tcPr marL="68580" marR="68580" marT="0" marB="0" anchor="ctr"/>
                </a:tc>
                <a:tc>
                  <a:txBody>
                    <a:bodyPr/>
                    <a:lstStyle/>
                    <a:p>
                      <a:pPr>
                        <a:spcAft>
                          <a:spcPts val="0"/>
                        </a:spcAft>
                      </a:pPr>
                      <a:r>
                        <a:rPr lang="en-GB" sz="1000" dirty="0">
                          <a:effectLst/>
                          <a:latin typeface="Calibri"/>
                        </a:rPr>
                        <a:t>Ο/Η μαθητής/τρια λαμβάνει δεδομένα και πρέπει να τα αναλύσει</a:t>
                      </a:r>
                    </a:p>
                  </a:txBody>
                  <a:tcPr marL="68580" marR="68580" marT="0" marB="0" anchor="ctr"/>
                </a:tc>
                <a:tc>
                  <a:txBody>
                    <a:bodyPr/>
                    <a:lstStyle/>
                    <a:p>
                      <a:pPr>
                        <a:spcAft>
                          <a:spcPts val="0"/>
                        </a:spcAft>
                      </a:pPr>
                      <a:r>
                        <a:rPr lang="en-GB" sz="1000" dirty="0">
                          <a:effectLst/>
                          <a:latin typeface="Calibri"/>
                        </a:rPr>
                        <a:t>Ο/Η μαθητής/τρια λαμβάνει δεδομένα και μαθαίνει πώς να τα αναλύσει</a:t>
                      </a:r>
                    </a:p>
                  </a:txBody>
                  <a:tcPr marL="68580" marR="68580" marT="0" marB="0" anchor="ctr"/>
                </a:tc>
              </a:tr>
              <a:tr h="966867">
                <a:tc>
                  <a:txBody>
                    <a:bodyPr/>
                    <a:lstStyle/>
                    <a:p>
                      <a:pPr>
                        <a:spcAft>
                          <a:spcPts val="0"/>
                        </a:spcAft>
                      </a:pPr>
                      <a:r>
                        <a:rPr lang="en-GB" sz="1000" b="1" dirty="0">
                          <a:effectLst/>
                          <a:latin typeface="Calibri"/>
                        </a:rPr>
                        <a:t>Ο/Η μαθητής/τρια </a:t>
                      </a:r>
                      <a:r>
                        <a:rPr sz="1000" dirty="0"/>
                        <a:t/>
                      </a:r>
                      <a:br>
                        <a:rPr sz="1000" dirty="0"/>
                      </a:br>
                      <a:r>
                        <a:rPr lang="en-GB" sz="1000" b="1" dirty="0">
                          <a:effectLst/>
                          <a:latin typeface="Calibri"/>
                        </a:rPr>
                        <a:t>διατυπώνει εξηγήσεις με βάση τα αποδεικτικά στοιχεία</a:t>
                      </a:r>
                    </a:p>
                  </a:txBody>
                  <a:tcPr marL="68580" marR="68580" marT="0" marB="0" anchor="ctr"/>
                </a:tc>
                <a:tc>
                  <a:txBody>
                    <a:bodyPr/>
                    <a:lstStyle/>
                    <a:p>
                      <a:pPr>
                        <a:spcAft>
                          <a:spcPts val="0"/>
                        </a:spcAft>
                      </a:pPr>
                      <a:r>
                        <a:rPr lang="en-GB" sz="1000" dirty="0">
                          <a:effectLst/>
                          <a:latin typeface="Calibri"/>
                        </a:rPr>
                        <a:t>Ο/Η μαθητής/τρια </a:t>
                      </a:r>
                      <a:r>
                        <a:rPr sz="1000" dirty="0"/>
                        <a:t/>
                      </a:r>
                      <a:br>
                        <a:rPr sz="1000" dirty="0"/>
                      </a:br>
                      <a:r>
                        <a:rPr lang="en-GB" sz="1000" dirty="0">
                          <a:effectLst/>
                          <a:latin typeface="Calibri"/>
                        </a:rPr>
                        <a:t>διατυπώνει εξηγήσεις αφού συνοψίσει τα αποδεικτικά στοιχεία</a:t>
                      </a:r>
                    </a:p>
                  </a:txBody>
                  <a:tcPr marL="68580" marR="68580" marT="0" marB="0" anchor="ctr"/>
                </a:tc>
                <a:tc>
                  <a:txBody>
                    <a:bodyPr/>
                    <a:lstStyle/>
                    <a:p>
                      <a:pPr>
                        <a:spcAft>
                          <a:spcPts val="0"/>
                        </a:spcAft>
                      </a:pPr>
                      <a:r>
                        <a:rPr lang="en-GB" sz="1000" dirty="0">
                          <a:effectLst/>
                          <a:latin typeface="Calibri"/>
                        </a:rPr>
                        <a:t>Ο/Η μαθητής/τρια καθοδηγείται στη διαδικασία</a:t>
                      </a:r>
                      <a:r>
                        <a:rPr sz="1000" dirty="0"/>
                        <a:t/>
                      </a:r>
                      <a:br>
                        <a:rPr sz="1000" dirty="0"/>
                      </a:br>
                      <a:r>
                        <a:rPr lang="en-GB" sz="1000" dirty="0">
                          <a:effectLst/>
                          <a:latin typeface="Calibri"/>
                        </a:rPr>
                        <a:t>διατύπωσης εξηγήσεων με βάση τα αποδεικτικά στοιχεία</a:t>
                      </a:r>
                    </a:p>
                  </a:txBody>
                  <a:tcPr marL="68580" marR="68580" marT="0" marB="0" anchor="ctr"/>
                </a:tc>
                <a:tc>
                  <a:txBody>
                    <a:bodyPr/>
                    <a:lstStyle/>
                    <a:p>
                      <a:pPr>
                        <a:spcAft>
                          <a:spcPts val="0"/>
                        </a:spcAft>
                      </a:pPr>
                      <a:r>
                        <a:rPr lang="en-GB" sz="1000" dirty="0">
                          <a:effectLst/>
                          <a:latin typeface="Calibri"/>
                        </a:rPr>
                        <a:t>Ο/Η μαθητής/τρια λαμβάνει οδηγίες</a:t>
                      </a:r>
                      <a:r>
                        <a:rPr sz="1000" dirty="0"/>
                        <a:t/>
                      </a:r>
                      <a:br>
                        <a:rPr sz="1000" dirty="0"/>
                      </a:br>
                      <a:r>
                        <a:rPr lang="en-GB" sz="1000" dirty="0">
                          <a:effectLst/>
                          <a:latin typeface="Calibri"/>
                        </a:rPr>
                        <a:t>για πιθανούς τρόπους χρήσης των αποδεικτικών στοιχείων για τη διατύπωση εξηγήσεων</a:t>
                      </a:r>
                    </a:p>
                  </a:txBody>
                  <a:tcPr marL="68580" marR="68580" marT="0" marB="0" anchor="ctr"/>
                </a:tc>
                <a:tc>
                  <a:txBody>
                    <a:bodyPr/>
                    <a:lstStyle/>
                    <a:p>
                      <a:pPr>
                        <a:spcAft>
                          <a:spcPts val="0"/>
                        </a:spcAft>
                      </a:pPr>
                      <a:r>
                        <a:rPr lang="en-GB" sz="1000" dirty="0">
                          <a:effectLst/>
                          <a:latin typeface="Calibri"/>
                        </a:rPr>
                        <a:t>Ο/Η μαθητής/τρια λαμβάνει</a:t>
                      </a:r>
                      <a:r>
                        <a:rPr sz="1000" dirty="0"/>
                        <a:t/>
                      </a:r>
                      <a:br>
                        <a:rPr sz="1000" dirty="0"/>
                      </a:br>
                      <a:r>
                        <a:rPr lang="en-GB" sz="1000" dirty="0">
                          <a:effectLst/>
                          <a:latin typeface="Calibri"/>
                        </a:rPr>
                        <a:t>αποδεικτικά στοιχεία</a:t>
                      </a:r>
                    </a:p>
                  </a:txBody>
                  <a:tcPr marL="68580" marR="68580" marT="0" marB="0" anchor="ctr"/>
                </a:tc>
              </a:tr>
              <a:tr h="966867">
                <a:tc>
                  <a:txBody>
                    <a:bodyPr/>
                    <a:lstStyle/>
                    <a:p>
                      <a:pPr>
                        <a:spcAft>
                          <a:spcPts val="0"/>
                        </a:spcAft>
                      </a:pPr>
                      <a:r>
                        <a:rPr lang="en-GB" sz="1000" b="1" dirty="0">
                          <a:effectLst/>
                          <a:latin typeface="Calibri"/>
                        </a:rPr>
                        <a:t>Ο/Η μαθητής/τρια</a:t>
                      </a:r>
                      <a:r>
                        <a:rPr sz="1000" dirty="0"/>
                        <a:t/>
                      </a:r>
                      <a:br>
                        <a:rPr sz="1000" dirty="0"/>
                      </a:br>
                      <a:r>
                        <a:rPr lang="en-GB" sz="1000" b="1" dirty="0">
                          <a:effectLst/>
                          <a:latin typeface="Calibri"/>
                        </a:rPr>
                        <a:t>συσχετίζει τις εξηγήσεις με την επιστημονική γνώση</a:t>
                      </a:r>
                    </a:p>
                  </a:txBody>
                  <a:tcPr marL="68580" marR="68580" marT="0" marB="0" anchor="ctr"/>
                </a:tc>
                <a:tc>
                  <a:txBody>
                    <a:bodyPr/>
                    <a:lstStyle/>
                    <a:p>
                      <a:pPr>
                        <a:spcAft>
                          <a:spcPts val="0"/>
                        </a:spcAft>
                      </a:pPr>
                      <a:r>
                        <a:rPr lang="en-GB" sz="1000" dirty="0">
                          <a:effectLst/>
                          <a:latin typeface="Calibri"/>
                        </a:rPr>
                        <a:t>Ο/Η μαθητής/τρια</a:t>
                      </a:r>
                      <a:r>
                        <a:rPr sz="1000" dirty="0"/>
                        <a:t/>
                      </a:r>
                      <a:br>
                        <a:rPr sz="1000" dirty="0"/>
                      </a:br>
                      <a:r>
                        <a:rPr lang="en-GB" sz="1000" dirty="0">
                          <a:effectLst/>
                          <a:latin typeface="Calibri"/>
                        </a:rPr>
                        <a:t>εξετάζει ανεξάρτητα άλλους πόρους και τους συσχετίζει με εξηγήσεις</a:t>
                      </a:r>
                    </a:p>
                  </a:txBody>
                  <a:tcPr marL="68580" marR="68580" marT="0" marB="0" anchor="ctr"/>
                </a:tc>
                <a:tc>
                  <a:txBody>
                    <a:bodyPr/>
                    <a:lstStyle/>
                    <a:p>
                      <a:pPr>
                        <a:spcAft>
                          <a:spcPts val="0"/>
                        </a:spcAft>
                      </a:pPr>
                      <a:r>
                        <a:rPr lang="en-GB" sz="1000" dirty="0">
                          <a:effectLst/>
                          <a:latin typeface="Calibri"/>
                        </a:rPr>
                        <a:t>Ο/Η μαθητής/τρια καθοδηγείται </a:t>
                      </a:r>
                      <a:r>
                        <a:rPr sz="1000" dirty="0"/>
                        <a:t/>
                      </a:r>
                      <a:br>
                        <a:rPr sz="1000" dirty="0"/>
                      </a:br>
                      <a:r>
                        <a:rPr lang="en-GB" sz="1000" dirty="0">
                          <a:effectLst/>
                          <a:latin typeface="Calibri"/>
                        </a:rPr>
                        <a:t>προς τομείς και πηγές επιστημονικών γνώσεων</a:t>
                      </a:r>
                    </a:p>
                  </a:txBody>
                  <a:tcPr marL="68580" marR="68580" marT="0" marB="0" anchor="ctr"/>
                </a:tc>
                <a:tc>
                  <a:txBody>
                    <a:bodyPr/>
                    <a:lstStyle/>
                    <a:p>
                      <a:pPr>
                        <a:spcAft>
                          <a:spcPts val="0"/>
                        </a:spcAft>
                      </a:pPr>
                      <a:r>
                        <a:rPr lang="en-GB" sz="1000" dirty="0">
                          <a:effectLst/>
                          <a:latin typeface="Calibri"/>
                        </a:rPr>
                        <a:t>Ο/Η μαθητής/τρια λαμβάνει</a:t>
                      </a:r>
                      <a:r>
                        <a:rPr sz="1000" dirty="0"/>
                        <a:t/>
                      </a:r>
                      <a:br>
                        <a:rPr sz="1000" dirty="0"/>
                      </a:br>
                      <a:r>
                        <a:rPr lang="en-GB" sz="1000" dirty="0">
                          <a:effectLst/>
                          <a:latin typeface="Calibri"/>
                        </a:rPr>
                        <a:t>πιθανούς συσχετισμούς</a:t>
                      </a:r>
                    </a:p>
                  </a:txBody>
                  <a:tcPr marL="68580" marR="68580" marT="0" marB="0" anchor="ctr"/>
                </a:tc>
                <a:tc>
                  <a:txBody>
                    <a:bodyPr/>
                    <a:lstStyle/>
                    <a:p>
                      <a:pPr>
                        <a:spcAft>
                          <a:spcPts val="0"/>
                        </a:spcAft>
                      </a:pPr>
                      <a:r>
                        <a:rPr lang="en-GB" sz="1000" dirty="0">
                          <a:effectLst/>
                          <a:latin typeface="Calibri"/>
                        </a:rPr>
                        <a:t> </a:t>
                      </a:r>
                    </a:p>
                  </a:txBody>
                  <a:tcPr marL="68580" marR="68580" marT="0" marB="0" anchor="ctr"/>
                </a:tc>
              </a:tr>
              <a:tr h="966867">
                <a:tc>
                  <a:txBody>
                    <a:bodyPr/>
                    <a:lstStyle/>
                    <a:p>
                      <a:pPr>
                        <a:spcAft>
                          <a:spcPts val="0"/>
                        </a:spcAft>
                      </a:pPr>
                      <a:r>
                        <a:rPr lang="en-GB" sz="1000" b="1" dirty="0">
                          <a:effectLst/>
                          <a:latin typeface="Calibri"/>
                        </a:rPr>
                        <a:t>Ο/Η μαθητής/τρια </a:t>
                      </a:r>
                      <a:r>
                        <a:rPr sz="1000" dirty="0"/>
                        <a:t/>
                      </a:r>
                      <a:br>
                        <a:rPr sz="1000" dirty="0"/>
                      </a:br>
                      <a:r>
                        <a:rPr lang="en-GB" sz="1000" b="1" dirty="0">
                          <a:effectLst/>
                          <a:latin typeface="Calibri"/>
                        </a:rPr>
                        <a:t>παρουσιάζει και αιτιολογεί ερμηνείες</a:t>
                      </a:r>
                    </a:p>
                  </a:txBody>
                  <a:tcPr marL="68580" marR="68580" marT="0" marB="0" anchor="ctr"/>
                </a:tc>
                <a:tc>
                  <a:txBody>
                    <a:bodyPr/>
                    <a:lstStyle/>
                    <a:p>
                      <a:pPr>
                        <a:spcAft>
                          <a:spcPts val="0"/>
                        </a:spcAft>
                      </a:pPr>
                      <a:r>
                        <a:rPr lang="en-GB" sz="1000" dirty="0">
                          <a:effectLst/>
                          <a:latin typeface="Calibri"/>
                        </a:rPr>
                        <a:t>Ο/Η μαθητής/τρια διατυπώνει</a:t>
                      </a:r>
                      <a:r>
                        <a:rPr sz="1000" dirty="0"/>
                        <a:t/>
                      </a:r>
                      <a:br>
                        <a:rPr sz="1000" dirty="0"/>
                      </a:br>
                      <a:r>
                        <a:rPr lang="en-GB" sz="1000" dirty="0">
                          <a:effectLst/>
                          <a:latin typeface="Calibri"/>
                        </a:rPr>
                        <a:t>λογικά επιχειρήματα για να παρουσιάσει εξηγήσεις</a:t>
                      </a:r>
                    </a:p>
                  </a:txBody>
                  <a:tcPr marL="68580" marR="68580" marT="0" marB="0" anchor="ctr"/>
                </a:tc>
                <a:tc>
                  <a:txBody>
                    <a:bodyPr/>
                    <a:lstStyle/>
                    <a:p>
                      <a:pPr>
                        <a:spcAft>
                          <a:spcPts val="0"/>
                        </a:spcAft>
                      </a:pPr>
                      <a:r>
                        <a:rPr lang="en-GB" sz="1000" dirty="0">
                          <a:effectLst/>
                          <a:latin typeface="Calibri"/>
                        </a:rPr>
                        <a:t>Ο/Η μαθητής/τρια καθοδηγείται</a:t>
                      </a:r>
                      <a:r>
                        <a:rPr sz="1000" dirty="0"/>
                        <a:t/>
                      </a:r>
                      <a:br>
                        <a:rPr sz="1000" dirty="0"/>
                      </a:br>
                      <a:r>
                        <a:rPr lang="en-GB" sz="1000" dirty="0">
                          <a:effectLst/>
                          <a:latin typeface="Calibri"/>
                        </a:rPr>
                        <a:t>στην ανάπτυξη της επικοινωνίας</a:t>
                      </a:r>
                    </a:p>
                  </a:txBody>
                  <a:tcPr marL="68580" marR="68580" marT="0" marB="0" anchor="ctr"/>
                </a:tc>
                <a:tc>
                  <a:txBody>
                    <a:bodyPr/>
                    <a:lstStyle/>
                    <a:p>
                      <a:pPr>
                        <a:spcAft>
                          <a:spcPts val="0"/>
                        </a:spcAft>
                      </a:pPr>
                      <a:r>
                        <a:rPr lang="en-GB" sz="1000" dirty="0">
                          <a:effectLst/>
                          <a:latin typeface="Calibri"/>
                        </a:rPr>
                        <a:t>Ο/Η μαθητής/τρια λαμβάνει</a:t>
                      </a:r>
                      <a:r>
                        <a:rPr sz="1000" dirty="0"/>
                        <a:t/>
                      </a:r>
                      <a:br>
                        <a:rPr sz="1000" dirty="0"/>
                      </a:br>
                      <a:r>
                        <a:rPr lang="en-GB" sz="1000" dirty="0">
                          <a:effectLst/>
                          <a:latin typeface="Calibri"/>
                        </a:rPr>
                        <a:t>αναλυτικές κατευθυντήριες οδηγίες για να βελτιώσει την επικοινωνία</a:t>
                      </a:r>
                    </a:p>
                  </a:txBody>
                  <a:tcPr marL="68580" marR="68580" marT="0" marB="0" anchor="ctr"/>
                </a:tc>
                <a:tc>
                  <a:txBody>
                    <a:bodyPr/>
                    <a:lstStyle/>
                    <a:p>
                      <a:pPr>
                        <a:spcAft>
                          <a:spcPts val="0"/>
                        </a:spcAft>
                      </a:pPr>
                      <a:r>
                        <a:rPr lang="en-GB" sz="1000" dirty="0">
                          <a:effectLst/>
                          <a:latin typeface="Calibri"/>
                        </a:rPr>
                        <a:t>Ο/Η μαθητής/τρια καθοδηγεί</a:t>
                      </a:r>
                      <a:r>
                        <a:rPr sz="1000" dirty="0"/>
                        <a:t/>
                      </a:r>
                      <a:br>
                        <a:rPr sz="1000" dirty="0"/>
                      </a:br>
                      <a:r>
                        <a:rPr lang="en-GB" sz="1000" dirty="0">
                          <a:effectLst/>
                          <a:latin typeface="Calibri"/>
                        </a:rPr>
                        <a:t>τα βήματα και τις διαδικασίες της επικοινωνίας</a:t>
                      </a:r>
                    </a:p>
                  </a:txBody>
                  <a:tcPr marL="68580" marR="68580" marT="0" marB="0" anchor="ctr"/>
                </a:tc>
              </a:tr>
              <a:tr h="273072">
                <a:tc gridSpan="5">
                  <a:txBody>
                    <a:bodyPr/>
                    <a:lstStyle/>
                    <a:p>
                      <a:pPr>
                        <a:spcAft>
                          <a:spcPts val="0"/>
                        </a:spcAft>
                      </a:pPr>
                      <a:r>
                        <a:rPr lang="en-GB" sz="1000" b="1" kern="1200" dirty="0" smtClean="0">
                          <a:solidFill>
                            <a:schemeClr val="dk1"/>
                          </a:solidFill>
                          <a:effectLst/>
                          <a:latin typeface="+mj-lt"/>
                        </a:rPr>
                        <a:t>Περισσότερα……...................................................................Ποσοστό αυτοκαθοδήγησης μαθητή/τριας…….......................................................................Λιγότερα</a:t>
                      </a:r>
                      <a:r>
                        <a:rPr sz="1000" dirty="0"/>
                        <a:t> </a:t>
                      </a:r>
                      <a:endParaRPr lang="el-GR" sz="1000" b="1" dirty="0">
                        <a:effectLst/>
                        <a:latin typeface="+mj-lt"/>
                        <a:ea typeface="Yu Mincho"/>
                        <a:cs typeface="Times New Roman"/>
                      </a:endParaRPr>
                    </a:p>
                  </a:txBody>
                  <a:tcPr marL="68580" marR="68580" marT="0" marB="0" anchor="ctr"/>
                </a:tc>
                <a:tc hMerge="1">
                  <a:txBody>
                    <a:bodyPr/>
                    <a:lstStyle/>
                    <a:p>
                      <a:pPr>
                        <a:spcAft>
                          <a:spcPts val="0"/>
                        </a:spcAft>
                      </a:pPr>
                      <a:endParaRPr lang="en-GB" sz="1200" dirty="0">
                        <a:effectLst/>
                        <a:latin typeface="Calibri"/>
                        <a:ea typeface="Yu Mincho"/>
                        <a:cs typeface="Times New Roman"/>
                      </a:endParaRPr>
                    </a:p>
                  </a:txBody>
                  <a:tcPr marL="68580" marR="68580" marT="0" marB="0" anchor="ctr"/>
                </a:tc>
                <a:tc hMerge="1">
                  <a:txBody>
                    <a:bodyPr/>
                    <a:lstStyle/>
                    <a:p>
                      <a:pPr>
                        <a:spcAft>
                          <a:spcPts val="0"/>
                        </a:spcAft>
                      </a:pPr>
                      <a:endParaRPr lang="en-GB" sz="1200" dirty="0">
                        <a:effectLst/>
                        <a:latin typeface="Calibri"/>
                        <a:ea typeface="Yu Mincho"/>
                        <a:cs typeface="Times New Roman"/>
                      </a:endParaRPr>
                    </a:p>
                  </a:txBody>
                  <a:tcPr marL="68580" marR="68580" marT="0" marB="0" anchor="ctr"/>
                </a:tc>
                <a:tc hMerge="1">
                  <a:txBody>
                    <a:bodyPr/>
                    <a:lstStyle/>
                    <a:p>
                      <a:pPr>
                        <a:spcAft>
                          <a:spcPts val="0"/>
                        </a:spcAft>
                      </a:pPr>
                      <a:endParaRPr lang="en-GB" sz="1200" dirty="0">
                        <a:effectLst/>
                        <a:latin typeface="Calibri"/>
                        <a:ea typeface="Yu Mincho"/>
                        <a:cs typeface="Times New Roman"/>
                      </a:endParaRPr>
                    </a:p>
                  </a:txBody>
                  <a:tcPr marL="68580" marR="68580" marT="0" marB="0" anchor="ctr"/>
                </a:tc>
                <a:tc hMerge="1">
                  <a:txBody>
                    <a:bodyPr/>
                    <a:lstStyle/>
                    <a:p>
                      <a:pPr>
                        <a:spcAft>
                          <a:spcPts val="0"/>
                        </a:spcAft>
                      </a:pPr>
                      <a:endParaRPr lang="en-GB" sz="1200" dirty="0">
                        <a:effectLst/>
                        <a:latin typeface="Calibri"/>
                        <a:ea typeface="Yu Mincho"/>
                        <a:cs typeface="Times New Roman"/>
                      </a:endParaRPr>
                    </a:p>
                  </a:txBody>
                  <a:tcPr marL="68580" marR="68580" marT="0" marB="0" anchor="ctr"/>
                </a:tc>
              </a:tr>
              <a:tr h="304556">
                <a:tc gridSpan="5">
                  <a:txBody>
                    <a:bodyPr/>
                    <a:lstStyle/>
                    <a:p>
                      <a:pPr>
                        <a:spcAft>
                          <a:spcPts val="0"/>
                        </a:spcAft>
                      </a:pPr>
                      <a:r>
                        <a:rPr lang="en-GB" sz="1000" b="1" kern="1200" dirty="0" smtClean="0">
                          <a:solidFill>
                            <a:schemeClr val="dk1"/>
                          </a:solidFill>
                          <a:effectLst/>
                          <a:latin typeface="+mj-lt"/>
                        </a:rPr>
                        <a:t>Λιγότερα……..............................................................Ποσοστό καθοδήγησης από υλικό δασκάλου/ας…….............................................................Περισσότερα</a:t>
                      </a:r>
                      <a:r>
                        <a:rPr sz="1000" dirty="0"/>
                        <a:t> </a:t>
                      </a:r>
                      <a:endParaRPr lang="el-GR" sz="1000" b="1" dirty="0">
                        <a:effectLst/>
                        <a:latin typeface="+mj-lt"/>
                        <a:ea typeface="Yu Mincho"/>
                        <a:cs typeface="Times New Roman"/>
                      </a:endParaRPr>
                    </a:p>
                  </a:txBody>
                  <a:tcPr marL="68580" marR="68580" marT="0" marB="0" anchor="ctr"/>
                </a:tc>
                <a:tc hMerge="1">
                  <a:txBody>
                    <a:bodyPr/>
                    <a:lstStyle/>
                    <a:p>
                      <a:pPr>
                        <a:spcAft>
                          <a:spcPts val="0"/>
                        </a:spcAft>
                      </a:pPr>
                      <a:endParaRPr lang="en-GB" sz="1200" dirty="0">
                        <a:effectLst/>
                        <a:latin typeface="Calibri"/>
                        <a:ea typeface="Yu Mincho"/>
                        <a:cs typeface="Times New Roman"/>
                      </a:endParaRPr>
                    </a:p>
                  </a:txBody>
                  <a:tcPr marL="68580" marR="68580" marT="0" marB="0" anchor="ctr"/>
                </a:tc>
                <a:tc hMerge="1">
                  <a:txBody>
                    <a:bodyPr/>
                    <a:lstStyle/>
                    <a:p>
                      <a:pPr>
                        <a:spcAft>
                          <a:spcPts val="0"/>
                        </a:spcAft>
                      </a:pPr>
                      <a:endParaRPr lang="en-GB" sz="1200" dirty="0">
                        <a:effectLst/>
                        <a:latin typeface="Calibri"/>
                        <a:ea typeface="Yu Mincho"/>
                        <a:cs typeface="Times New Roman"/>
                      </a:endParaRPr>
                    </a:p>
                  </a:txBody>
                  <a:tcPr marL="68580" marR="68580" marT="0" marB="0" anchor="ctr"/>
                </a:tc>
                <a:tc hMerge="1">
                  <a:txBody>
                    <a:bodyPr/>
                    <a:lstStyle/>
                    <a:p>
                      <a:pPr>
                        <a:spcAft>
                          <a:spcPts val="0"/>
                        </a:spcAft>
                      </a:pPr>
                      <a:endParaRPr lang="en-GB" sz="1200" dirty="0">
                        <a:effectLst/>
                        <a:latin typeface="Calibri"/>
                        <a:ea typeface="Yu Mincho"/>
                        <a:cs typeface="Times New Roman"/>
                      </a:endParaRPr>
                    </a:p>
                  </a:txBody>
                  <a:tcPr marL="68580" marR="68580" marT="0" marB="0" anchor="ctr"/>
                </a:tc>
                <a:tc hMerge="1">
                  <a:txBody>
                    <a:bodyPr/>
                    <a:lstStyle/>
                    <a:p>
                      <a:pPr>
                        <a:spcAft>
                          <a:spcPts val="0"/>
                        </a:spcAft>
                      </a:pPr>
                      <a:endParaRPr lang="en-GB" sz="1200" dirty="0">
                        <a:effectLst/>
                        <a:latin typeface="Calibri"/>
                        <a:ea typeface="Yu Mincho"/>
                        <a:cs typeface="Times New Roman"/>
                      </a:endParaRPr>
                    </a:p>
                  </a:txBody>
                  <a:tcPr marL="68580" marR="68580" marT="0" marB="0" anchor="ctr"/>
                </a:tc>
              </a:tr>
            </a:tbl>
          </a:graphicData>
        </a:graphic>
      </p:graphicFrame>
    </p:spTree>
    <p:extLst>
      <p:ext uri="{BB962C8B-B14F-4D97-AF65-F5344CB8AC3E}">
        <p14:creationId xmlns:p14="http://schemas.microsoft.com/office/powerpoint/2010/main" val="2406110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2800" b="1" dirty="0" smtClean="0">
                <a:solidFill>
                  <a:srgbClr val="00B050"/>
                </a:solidFill>
              </a:rPr>
              <a:t>Ανοιχτή, καθοδηγούμενη, δομημένη διερεύνηση:</a:t>
            </a:r>
            <a:r>
              <a:rPr dirty="0"/>
              <a:t/>
            </a:r>
            <a:br>
              <a:rPr dirty="0"/>
            </a:br>
            <a:r>
              <a:rPr lang="el-GR" sz="2800" b="1" dirty="0" smtClean="0">
                <a:solidFill>
                  <a:srgbClr val="00B050"/>
                </a:solidFill>
              </a:rPr>
              <a:t>Πλεονεκτήματα και μειονεκτήματα;</a:t>
            </a:r>
            <a:endParaRPr lang="el-GR" sz="2800" b="1" dirty="0">
              <a:solidFill>
                <a:srgbClr val="00B050"/>
              </a:solidFill>
            </a:endParaRPr>
          </a:p>
        </p:txBody>
      </p:sp>
      <p:sp>
        <p:nvSpPr>
          <p:cNvPr id="3" name="Content Placeholder 2"/>
          <p:cNvSpPr>
            <a:spLocks noGrp="1"/>
          </p:cNvSpPr>
          <p:nvPr>
            <p:ph idx="1"/>
          </p:nvPr>
        </p:nvSpPr>
        <p:spPr/>
        <p:txBody>
          <a:bodyPr>
            <a:normAutofit fontScale="92500"/>
          </a:bodyPr>
          <a:lstStyle/>
          <a:p>
            <a:pPr lvl="0"/>
            <a:r>
              <a:rPr lang="el-GR" sz="2400" i="1" dirty="0">
                <a:latin typeface="+mj-lt"/>
              </a:rPr>
              <a:t>Σε ζευγάρια </a:t>
            </a:r>
            <a:r>
              <a:rPr lang="el-GR" sz="2400" dirty="0">
                <a:latin typeface="+mj-lt"/>
              </a:rPr>
              <a:t>συζητήστε </a:t>
            </a:r>
            <a:r>
              <a:rPr lang="el-GR" sz="2400" dirty="0" smtClean="0">
                <a:latin typeface="+mj-lt"/>
              </a:rPr>
              <a:t>τις 3 </a:t>
            </a:r>
            <a:r>
              <a:rPr lang="el-GR" sz="2400" dirty="0">
                <a:latin typeface="+mj-lt"/>
              </a:rPr>
              <a:t>διαφορετικές προσεγγίσεις για τη δραστηριότητα με τα φυλλάδια που </a:t>
            </a:r>
            <a:r>
              <a:rPr lang="el-GR" sz="2400" dirty="0" smtClean="0">
                <a:latin typeface="+mj-lt"/>
              </a:rPr>
              <a:t>παρουσιάζονται </a:t>
            </a:r>
            <a:r>
              <a:rPr lang="el-GR" sz="2400" dirty="0">
                <a:latin typeface="+mj-lt"/>
              </a:rPr>
              <a:t>στη διαθέσιμη κόλλα (ή κάποια άλλη κοινή διερεύνηση στην τάξη).</a:t>
            </a:r>
          </a:p>
          <a:p>
            <a:pPr lvl="0"/>
            <a:r>
              <a:rPr lang="el-GR" sz="2400" dirty="0">
                <a:latin typeface="+mj-lt"/>
              </a:rPr>
              <a:t>Σημειώστε τα πλεονεκτήματα και τα μειονεκτήματα κάθε προσέγγισης.</a:t>
            </a:r>
          </a:p>
          <a:p>
            <a:pPr lvl="0"/>
            <a:r>
              <a:rPr lang="el-GR" sz="2400" i="1" dirty="0">
                <a:latin typeface="+mj-lt"/>
              </a:rPr>
              <a:t>Με την ομάδα ως σύνολο </a:t>
            </a:r>
            <a:r>
              <a:rPr lang="el-GR" sz="2400" dirty="0">
                <a:latin typeface="+mj-lt"/>
              </a:rPr>
              <a:t>καταγράψτε τα πλεονεκτήματα και τα μειονεκτήματα κάθε προσέγγισης σε έναν πίνακα σεμιναρίου.</a:t>
            </a:r>
          </a:p>
          <a:p>
            <a:pPr lvl="0"/>
            <a:r>
              <a:rPr lang="el-GR" sz="2400" dirty="0">
                <a:latin typeface="+mj-lt"/>
              </a:rPr>
              <a:t>Σκεφτείτε τη σύνδεση με την προηγούμενη δραστηριότητά σας.</a:t>
            </a:r>
          </a:p>
          <a:p>
            <a:r>
              <a:rPr lang="el-GR" sz="2400" dirty="0" smtClean="0">
                <a:latin typeface="+mj-lt"/>
              </a:rPr>
              <a:t>Πώς μπορούν διαφορετικά είδη διερεύνησης να έχουν αντίκτυπο στις ευκαιρίες δημιουργικότητας;</a:t>
            </a:r>
            <a:r>
              <a:rPr lang="el-GR" dirty="0" smtClean="0"/>
              <a:t> </a:t>
            </a:r>
          </a:p>
        </p:txBody>
      </p:sp>
    </p:spTree>
    <p:extLst>
      <p:ext uri="{BB962C8B-B14F-4D97-AF65-F5344CB8AC3E}">
        <p14:creationId xmlns:p14="http://schemas.microsoft.com/office/powerpoint/2010/main" val="350602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768" y="390769"/>
            <a:ext cx="6031582" cy="1250462"/>
          </a:xfrm>
        </p:spPr>
        <p:txBody>
          <a:bodyPr>
            <a:noAutofit/>
          </a:bodyPr>
          <a:lstStyle/>
          <a:p>
            <a:r>
              <a:rPr lang="el-GR" sz="2400" b="1" dirty="0">
                <a:solidFill>
                  <a:srgbClr val="00B050"/>
                </a:solidFill>
              </a:rPr>
              <a:t>Ποιες είναι οι δυνατότητες για διερεύνηση και δημιουργικότητα στο πλαίσιο των καθημερινών δραστηριοτήτων στην τάξη; </a:t>
            </a:r>
          </a:p>
        </p:txBody>
      </p:sp>
      <p:sp>
        <p:nvSpPr>
          <p:cNvPr id="3" name="Content Placeholder 2"/>
          <p:cNvSpPr>
            <a:spLocks noGrp="1"/>
          </p:cNvSpPr>
          <p:nvPr>
            <p:ph idx="1"/>
          </p:nvPr>
        </p:nvSpPr>
        <p:spPr>
          <a:xfrm>
            <a:off x="683568" y="1756531"/>
            <a:ext cx="7886700" cy="4604813"/>
          </a:xfrm>
        </p:spPr>
        <p:txBody>
          <a:bodyPr>
            <a:normAutofit fontScale="77500" lnSpcReduction="20000"/>
          </a:bodyPr>
          <a:lstStyle/>
          <a:p>
            <a:pPr lvl="0"/>
            <a:r>
              <a:rPr lang="el-GR" sz="2800" i="1" dirty="0" smtClean="0">
                <a:latin typeface="+mj-lt"/>
              </a:rPr>
              <a:t>Σε </a:t>
            </a:r>
            <a:r>
              <a:rPr lang="el-GR" sz="2800" i="1" dirty="0">
                <a:latin typeface="+mj-lt"/>
              </a:rPr>
              <a:t>ομάδες των 4 ατόμων</a:t>
            </a:r>
            <a:r>
              <a:rPr lang="el-GR" sz="2800" dirty="0">
                <a:latin typeface="+mj-lt"/>
              </a:rPr>
              <a:t>, σκεφτείτε ευκαιρίες για διερεύνηση και δημιουργικότητα </a:t>
            </a:r>
            <a:r>
              <a:rPr lang="el-GR" sz="2800" i="1" dirty="0" smtClean="0">
                <a:latin typeface="+mj-lt"/>
              </a:rPr>
              <a:t>των παιδιών </a:t>
            </a:r>
            <a:r>
              <a:rPr lang="el-GR" sz="2800" dirty="0">
                <a:latin typeface="+mj-lt"/>
              </a:rPr>
              <a:t>σε ένα παράδειγμα (σύντομη ανασκόπηση των άλλων).</a:t>
            </a:r>
          </a:p>
          <a:p>
            <a:pPr lvl="0"/>
            <a:r>
              <a:rPr lang="el-GR" sz="2800" dirty="0">
                <a:latin typeface="+mj-lt"/>
              </a:rPr>
              <a:t>Ποια χαρακτηριστικά της διερευνητικής διαδικασίας μπορείτε να δείτε σε κάθε παράδειγμα; </a:t>
            </a:r>
            <a:endParaRPr lang="el-GR" sz="2800" dirty="0" smtClean="0">
              <a:latin typeface="+mj-lt"/>
            </a:endParaRPr>
          </a:p>
          <a:p>
            <a:pPr lvl="0"/>
            <a:r>
              <a:rPr lang="el-GR" sz="2800" dirty="0" smtClean="0">
                <a:latin typeface="+mj-lt"/>
              </a:rPr>
              <a:t>Ποιες είναι οι ευκαιρίες για λήψη αποφάσεων από τα </a:t>
            </a:r>
            <a:r>
              <a:rPr lang="el-GR" sz="2800" i="1" dirty="0" smtClean="0">
                <a:latin typeface="+mj-lt"/>
              </a:rPr>
              <a:t>παιδιά</a:t>
            </a:r>
            <a:r>
              <a:rPr lang="el-GR" sz="2800" dirty="0" smtClean="0">
                <a:latin typeface="+mj-lt"/>
              </a:rPr>
              <a:t> που έχουν σχέση με το διάγραμμα του Barrow; </a:t>
            </a:r>
            <a:endParaRPr lang="el-GR" sz="2800" dirty="0">
              <a:latin typeface="+mj-lt"/>
            </a:endParaRPr>
          </a:p>
          <a:p>
            <a:pPr lvl="0"/>
            <a:r>
              <a:rPr lang="el-GR" sz="2800" dirty="0">
                <a:latin typeface="+mj-lt"/>
              </a:rPr>
              <a:t>Πιστεύετε ότι αυτό είναι ένα παράδειγμα </a:t>
            </a:r>
            <a:r>
              <a:rPr lang="el-GR" sz="2800" dirty="0" smtClean="0">
                <a:latin typeface="+mj-lt"/>
              </a:rPr>
              <a:t>ανοιχτής, </a:t>
            </a:r>
            <a:r>
              <a:rPr lang="el-GR" sz="2800" dirty="0">
                <a:latin typeface="+mj-lt"/>
              </a:rPr>
              <a:t>καθοδηγούμενης ή δομημένης διερεύνησης; Γιατί;</a:t>
            </a:r>
          </a:p>
          <a:p>
            <a:pPr lvl="0"/>
            <a:r>
              <a:rPr lang="el-GR" sz="2800" dirty="0">
                <a:latin typeface="+mj-lt"/>
              </a:rPr>
              <a:t>Τι αποδείξεις </a:t>
            </a:r>
            <a:r>
              <a:rPr lang="el-GR" sz="2800" dirty="0" smtClean="0">
                <a:latin typeface="+mj-lt"/>
              </a:rPr>
              <a:t>εντοπίζετε σχετικά </a:t>
            </a:r>
            <a:r>
              <a:rPr lang="el-GR" sz="2800" dirty="0">
                <a:latin typeface="+mj-lt"/>
              </a:rPr>
              <a:t>με τη δημιουργικότητα των </a:t>
            </a:r>
            <a:r>
              <a:rPr lang="el-GR" sz="2800" dirty="0" smtClean="0">
                <a:latin typeface="+mj-lt"/>
              </a:rPr>
              <a:t>παιδιών;</a:t>
            </a:r>
            <a:endParaRPr lang="el-GR" sz="2800" dirty="0">
              <a:latin typeface="+mj-lt"/>
            </a:endParaRPr>
          </a:p>
          <a:p>
            <a:pPr lvl="0"/>
            <a:r>
              <a:rPr lang="el-GR" sz="2800" dirty="0">
                <a:latin typeface="+mj-lt"/>
              </a:rPr>
              <a:t>Πώς μπορεί να επεκταθεί η δραστηριότητα;</a:t>
            </a:r>
          </a:p>
          <a:p>
            <a:r>
              <a:rPr lang="el-GR" sz="2800" dirty="0">
                <a:latin typeface="+mj-lt"/>
              </a:rPr>
              <a:t>Μοιραστείτε τα βασικά χαρακτηριστικά των 4 διαφορετικών παραδειγμάτων </a:t>
            </a:r>
            <a:r>
              <a:rPr lang="el-GR" sz="2800" i="1" dirty="0">
                <a:latin typeface="+mj-lt"/>
              </a:rPr>
              <a:t>με όλη την ομάδα. </a:t>
            </a:r>
            <a:r>
              <a:rPr lang="el-GR" sz="2800" dirty="0">
                <a:latin typeface="+mj-lt"/>
              </a:rPr>
              <a:t> </a:t>
            </a:r>
            <a:endParaRPr lang="el-GR" sz="2800" dirty="0" smtClean="0">
              <a:latin typeface="+mj-lt"/>
            </a:endParaRPr>
          </a:p>
          <a:p>
            <a:pPr marL="0" indent="0">
              <a:buNone/>
            </a:pPr>
            <a:endParaRPr lang="el-GR" dirty="0"/>
          </a:p>
        </p:txBody>
      </p:sp>
    </p:spTree>
    <p:extLst>
      <p:ext uri="{BB962C8B-B14F-4D97-AF65-F5344CB8AC3E}">
        <p14:creationId xmlns:p14="http://schemas.microsoft.com/office/powerpoint/2010/main" val="25759509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816" y="274638"/>
            <a:ext cx="5770984" cy="1282154"/>
          </a:xfrm>
        </p:spPr>
        <p:txBody>
          <a:bodyPr>
            <a:normAutofit/>
          </a:bodyPr>
          <a:lstStyle/>
          <a:p>
            <a:r>
              <a:rPr lang="el-GR" sz="3200" b="1" dirty="0" smtClean="0">
                <a:solidFill>
                  <a:srgbClr val="00B050"/>
                </a:solidFill>
              </a:rPr>
              <a:t>Βαφή - εξαγωγή χρωμάτων από φυσικά υλικά</a:t>
            </a:r>
            <a:endParaRPr lang="el-GR" sz="3200" b="1" dirty="0">
              <a:solidFill>
                <a:srgbClr val="00B050"/>
              </a:solidFill>
            </a:endParaRPr>
          </a:p>
        </p:txBody>
      </p:sp>
      <p:pic>
        <p:nvPicPr>
          <p:cNvPr id="5" name="Afbeelding 7" descr="IMG_2319.JPG"/>
          <p:cNvPicPr>
            <a:picLocks noGrp="1"/>
          </p:cNvPicPr>
          <p:nvPr>
            <p:ph idx="1"/>
          </p:nvPr>
        </p:nvPicPr>
        <p:blipFill>
          <a:blip r:embed="rId3" cstate="print"/>
          <a:srcRect t="17327" b="17327"/>
          <a:stretch>
            <a:fillRect/>
          </a:stretch>
        </p:blipFill>
        <p:spPr bwMode="auto">
          <a:xfrm>
            <a:off x="755576" y="1700808"/>
            <a:ext cx="3240360" cy="2232248"/>
          </a:xfrm>
          <a:prstGeom prst="rect">
            <a:avLst/>
          </a:prstGeom>
          <a:noFill/>
          <a:ln w="9525">
            <a:noFill/>
            <a:miter lim="800000"/>
            <a:headEnd/>
            <a:tailEnd/>
          </a:ln>
        </p:spPr>
      </p:pic>
      <p:pic>
        <p:nvPicPr>
          <p:cNvPr id="6" name="Afbeelding 4" descr="IMG_0635.JPG"/>
          <p:cNvPicPr/>
          <p:nvPr/>
        </p:nvPicPr>
        <p:blipFill>
          <a:blip r:embed="rId4" cstate="print"/>
          <a:srcRect/>
          <a:stretch>
            <a:fillRect/>
          </a:stretch>
        </p:blipFill>
        <p:spPr bwMode="auto">
          <a:xfrm>
            <a:off x="4427984" y="1700808"/>
            <a:ext cx="2880320" cy="2160240"/>
          </a:xfrm>
          <a:prstGeom prst="rect">
            <a:avLst/>
          </a:prstGeom>
          <a:noFill/>
          <a:ln w="9525">
            <a:noFill/>
            <a:miter lim="800000"/>
            <a:headEnd/>
            <a:tailEnd/>
          </a:ln>
        </p:spPr>
      </p:pic>
      <p:pic>
        <p:nvPicPr>
          <p:cNvPr id="8" name="Afbeelding 1" descr="IMG_0572"/>
          <p:cNvPicPr/>
          <p:nvPr/>
        </p:nvPicPr>
        <p:blipFill>
          <a:blip r:embed="rId5" cstate="print">
            <a:extLst>
              <a:ext uri="{28A0092B-C50C-407E-A947-70E740481C1C}">
                <a14:useLocalDpi xmlns:a14="http://schemas.microsoft.com/office/drawing/2010/main" val="0"/>
              </a:ext>
            </a:extLst>
          </a:blip>
          <a:srcRect l="28142" t="55592" r="25664" b="21642"/>
          <a:stretch>
            <a:fillRect/>
          </a:stretch>
        </p:blipFill>
        <p:spPr bwMode="auto">
          <a:xfrm>
            <a:off x="755576" y="4221088"/>
            <a:ext cx="3240360" cy="1800200"/>
          </a:xfrm>
          <a:prstGeom prst="rect">
            <a:avLst/>
          </a:prstGeom>
          <a:noFill/>
          <a:ln w="9525">
            <a:noFill/>
            <a:miter lim="800000"/>
            <a:headEnd/>
            <a:tailEnd/>
          </a:ln>
        </p:spPr>
      </p:pic>
      <p:sp>
        <p:nvSpPr>
          <p:cNvPr id="9" name="TextBox 8"/>
          <p:cNvSpPr txBox="1"/>
          <p:nvPr/>
        </p:nvSpPr>
        <p:spPr>
          <a:xfrm>
            <a:off x="4427984" y="4437112"/>
            <a:ext cx="2520280" cy="1015663"/>
          </a:xfrm>
          <a:prstGeom prst="rect">
            <a:avLst/>
          </a:prstGeom>
          <a:noFill/>
        </p:spPr>
        <p:txBody>
          <a:bodyPr wrap="square" rtlCol="0">
            <a:spAutoFit/>
          </a:bodyPr>
          <a:lstStyle/>
          <a:p>
            <a:r>
              <a:rPr lang="el-GR" sz="2000" i="1" dirty="0" smtClean="0">
                <a:latin typeface="+mj-lt"/>
              </a:rPr>
              <a:t>Τα παιδιά επιλέγουν τα δικά τους υλικά και τον εξοπλισμό</a:t>
            </a:r>
          </a:p>
        </p:txBody>
      </p:sp>
    </p:spTree>
    <p:extLst>
      <p:ext uri="{BB962C8B-B14F-4D97-AF65-F5344CB8AC3E}">
        <p14:creationId xmlns:p14="http://schemas.microsoft.com/office/powerpoint/2010/main" val="5775722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31840" y="274638"/>
            <a:ext cx="5554960" cy="1426170"/>
          </a:xfrm>
        </p:spPr>
        <p:txBody>
          <a:bodyPr>
            <a:normAutofit fontScale="90000"/>
          </a:bodyPr>
          <a:lstStyle/>
          <a:p>
            <a:r>
              <a:rPr lang="el-GR" b="1" dirty="0" smtClean="0">
                <a:solidFill>
                  <a:srgbClr val="00B050"/>
                </a:solidFill>
              </a:rPr>
              <a:t>Εισαγωγή στο έργο CEYS</a:t>
            </a:r>
            <a:r>
              <a:rPr lang="el-GR" sz="2200" b="1" dirty="0" smtClean="0">
                <a:solidFill>
                  <a:srgbClr val="00B050"/>
                </a:solidFill>
              </a:rPr>
              <a:t> </a:t>
            </a:r>
            <a:r>
              <a:rPr lang="en-US" sz="2200" b="1" dirty="0" smtClean="0">
                <a:solidFill>
                  <a:srgbClr val="00B050"/>
                </a:solidFill>
              </a:rPr>
              <a:t/>
            </a:r>
            <a:br>
              <a:rPr lang="en-US" sz="2200" b="1" dirty="0" smtClean="0">
                <a:solidFill>
                  <a:srgbClr val="00B050"/>
                </a:solidFill>
              </a:rPr>
            </a:br>
            <a:r>
              <a:rPr lang="el-GR" sz="2200" b="1" dirty="0" smtClean="0">
                <a:solidFill>
                  <a:srgbClr val="00B050"/>
                </a:solidFill>
              </a:rPr>
              <a:t>(χρησιμοποιήστε ανάλογα με το πλαίσιο)</a:t>
            </a:r>
            <a:endParaRPr lang="el-GR" sz="2200" b="1" dirty="0">
              <a:solidFill>
                <a:srgbClr val="00B050"/>
              </a:solidFill>
            </a:endParaRPr>
          </a:p>
        </p:txBody>
      </p:sp>
      <p:sp>
        <p:nvSpPr>
          <p:cNvPr id="3" name="Tijdelijke aanduiding voor inhoud 2"/>
          <p:cNvSpPr>
            <a:spLocks noGrp="1"/>
          </p:cNvSpPr>
          <p:nvPr>
            <p:ph idx="1"/>
          </p:nvPr>
        </p:nvSpPr>
        <p:spPr/>
        <p:txBody>
          <a:bodyPr>
            <a:normAutofit fontScale="77500" lnSpcReduction="20000"/>
          </a:bodyPr>
          <a:lstStyle/>
          <a:p>
            <a:pPr>
              <a:lnSpc>
                <a:spcPct val="100000"/>
              </a:lnSpc>
            </a:pPr>
            <a:r>
              <a:rPr lang="el-GR" dirty="0">
                <a:latin typeface="+mj-lt"/>
              </a:rPr>
              <a:t>Ευρωπαϊκό έργο Erasmus+</a:t>
            </a:r>
          </a:p>
          <a:p>
            <a:pPr>
              <a:lnSpc>
                <a:spcPct val="100000"/>
              </a:lnSpc>
            </a:pPr>
            <a:r>
              <a:rPr lang="el-GR" dirty="0">
                <a:latin typeface="+mj-lt"/>
              </a:rPr>
              <a:t>Εταίροι σε Βέλγιο, Ελλάδα, Ρουμανία, ΗΒ</a:t>
            </a:r>
          </a:p>
          <a:p>
            <a:pPr>
              <a:lnSpc>
                <a:spcPct val="100000"/>
              </a:lnSpc>
            </a:pPr>
            <a:r>
              <a:rPr lang="el-GR" dirty="0">
                <a:latin typeface="+mj-lt"/>
              </a:rPr>
              <a:t>Συνέχιση του έργου «Creative Little Scientists» (Δημιουργικοί Μικροί Επιστήμονες) </a:t>
            </a:r>
            <a:r>
              <a:rPr lang="el-GR" dirty="0">
                <a:latin typeface="+mj-lt"/>
                <a:hlinkClick r:id="rId3"/>
              </a:rPr>
              <a:t>http://www.creative-little-scientists.eu</a:t>
            </a:r>
            <a:endParaRPr lang="el-GR" dirty="0">
              <a:latin typeface="+mj-lt"/>
            </a:endParaRPr>
          </a:p>
          <a:p>
            <a:pPr>
              <a:lnSpc>
                <a:spcPct val="100000"/>
              </a:lnSpc>
            </a:pPr>
            <a:r>
              <a:rPr lang="el-GR" dirty="0">
                <a:latin typeface="+mj-lt"/>
              </a:rPr>
              <a:t> Στόχοι</a:t>
            </a:r>
          </a:p>
          <a:p>
            <a:pPr lvl="1">
              <a:lnSpc>
                <a:spcPct val="100000"/>
              </a:lnSpc>
              <a:buFont typeface="Wingdings" charset="2"/>
              <a:buChar char="Ø"/>
            </a:pPr>
            <a:r>
              <a:rPr lang="el-GR" dirty="0">
                <a:latin typeface="+mj-lt"/>
              </a:rPr>
              <a:t>Ανάπτυξη της πορείας εξέλιξης του/της δασκάλου/ας και ανάπτυξη του συνοδευτικού υλικού</a:t>
            </a:r>
          </a:p>
          <a:p>
            <a:pPr lvl="1">
              <a:lnSpc>
                <a:spcPct val="100000"/>
              </a:lnSpc>
              <a:buFont typeface="Wingdings" charset="2"/>
              <a:buChar char="Ø"/>
            </a:pPr>
            <a:r>
              <a:rPr lang="el-GR" dirty="0">
                <a:latin typeface="+mj-lt"/>
              </a:rPr>
              <a:t>Προώθηση της χρήσης δημιουργικών προσεγγίσεων στη διδασκαλία των φυσικών επιστημών στην προσχολική εκπαίδευση και στα πρώτα χρόνια της δημοτικής εκπαίδευσης (μέχρι την ηλικία των οκτώ)</a:t>
            </a:r>
          </a:p>
        </p:txBody>
      </p:sp>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2765565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b="1" dirty="0" smtClean="0">
                <a:solidFill>
                  <a:srgbClr val="00B050"/>
                </a:solidFill>
              </a:rPr>
              <a:t>Επίπλευση ή βύθιση;</a:t>
            </a:r>
            <a:endParaRPr lang="el-GR" sz="4000" b="1" dirty="0">
              <a:solidFill>
                <a:srgbClr val="00B050"/>
              </a:solidFill>
            </a:endParaRPr>
          </a:p>
        </p:txBody>
      </p:sp>
      <p:sp>
        <p:nvSpPr>
          <p:cNvPr id="5" name="TextBox 4"/>
          <p:cNvSpPr txBox="1"/>
          <p:nvPr/>
        </p:nvSpPr>
        <p:spPr>
          <a:xfrm>
            <a:off x="6300192" y="4509120"/>
            <a:ext cx="2448272" cy="1015663"/>
          </a:xfrm>
          <a:prstGeom prst="rect">
            <a:avLst/>
          </a:prstGeom>
          <a:noFill/>
        </p:spPr>
        <p:txBody>
          <a:bodyPr wrap="square" rtlCol="0">
            <a:spAutoFit/>
          </a:bodyPr>
          <a:lstStyle/>
          <a:p>
            <a:r>
              <a:rPr lang="el-GR" sz="2000" i="1" dirty="0" smtClean="0">
                <a:latin typeface="+mj-lt"/>
              </a:rPr>
              <a:t>Πώς μπορείτε να σώσετε το μυρμηγκάκι που έπεσε στο ποτάμι;</a:t>
            </a:r>
            <a:endParaRPr lang="el-GR" sz="2000" i="1" dirty="0">
              <a:latin typeface="+mj-lt"/>
            </a:endParaRPr>
          </a:p>
        </p:txBody>
      </p:sp>
      <p:pic>
        <p:nvPicPr>
          <p:cNvPr id="6" name="Picture 5" descr="1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1844824"/>
            <a:ext cx="2520280" cy="1800200"/>
          </a:xfrm>
          <a:prstGeom prst="rect">
            <a:avLst/>
          </a:prstGeom>
          <a:noFill/>
          <a:ln w="9525">
            <a:noFill/>
            <a:miter lim="800000"/>
            <a:headEnd/>
            <a:tailEnd/>
          </a:ln>
        </p:spPr>
      </p:pic>
      <p:grpSp>
        <p:nvGrpSpPr>
          <p:cNvPr id="7" name="Group 6"/>
          <p:cNvGrpSpPr>
            <a:grpSpLocks/>
          </p:cNvGrpSpPr>
          <p:nvPr/>
        </p:nvGrpSpPr>
        <p:grpSpPr bwMode="auto">
          <a:xfrm>
            <a:off x="611415" y="1845062"/>
            <a:ext cx="5512942" cy="3916680"/>
            <a:chOff x="5732" y="4879"/>
            <a:chExt cx="9389" cy="6168"/>
          </a:xfrm>
        </p:grpSpPr>
        <p:pic>
          <p:nvPicPr>
            <p:cNvPr id="8" name="Picture 7" descr="21"/>
            <p:cNvPicPr>
              <a:picLocks noChangeAspect="1" noChangeArrowheads="1"/>
            </p:cNvPicPr>
            <p:nvPr/>
          </p:nvPicPr>
          <p:blipFill>
            <a:blip r:embed="rId4" cstate="print">
              <a:extLst>
                <a:ext uri="{28A0092B-C50C-407E-A947-70E740481C1C}">
                  <a14:useLocalDpi xmlns:a14="http://schemas.microsoft.com/office/drawing/2010/main" val="0"/>
                </a:ext>
              </a:extLst>
            </a:blip>
            <a:srcRect l="19028" t="9091" r="15109" b="27274"/>
            <a:stretch>
              <a:fillRect/>
            </a:stretch>
          </p:blipFill>
          <p:spPr bwMode="auto">
            <a:xfrm>
              <a:off x="11006" y="4879"/>
              <a:ext cx="4115" cy="28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20"/>
            <p:cNvPicPr>
              <a:picLocks noChangeAspect="1" noChangeArrowheads="1"/>
            </p:cNvPicPr>
            <p:nvPr/>
          </p:nvPicPr>
          <p:blipFill>
            <a:blip r:embed="rId5" cstate="print">
              <a:extLst>
                <a:ext uri="{28A0092B-C50C-407E-A947-70E740481C1C}">
                  <a14:useLocalDpi xmlns:a14="http://schemas.microsoft.com/office/drawing/2010/main" val="0"/>
                </a:ext>
              </a:extLst>
            </a:blip>
            <a:srcRect l="19237" t="9209" r="13806" b="26334"/>
            <a:stretch>
              <a:fillRect/>
            </a:stretch>
          </p:blipFill>
          <p:spPr bwMode="auto">
            <a:xfrm>
              <a:off x="5732" y="8167"/>
              <a:ext cx="4140" cy="28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2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06" y="8167"/>
              <a:ext cx="4015" cy="288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260090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9872" y="332656"/>
            <a:ext cx="5194920" cy="1282154"/>
          </a:xfrm>
        </p:spPr>
        <p:txBody>
          <a:bodyPr>
            <a:normAutofit/>
          </a:bodyPr>
          <a:lstStyle/>
          <a:p>
            <a:r>
              <a:rPr lang="el-GR" sz="4000" b="1" dirty="0" smtClean="0">
                <a:solidFill>
                  <a:srgbClr val="00B050"/>
                </a:solidFill>
              </a:rPr>
              <a:t>Το σχολείο στο δάσος</a:t>
            </a:r>
            <a:endParaRPr lang="el-GR" sz="4000" b="1" dirty="0">
              <a:solidFill>
                <a:srgbClr val="00B050"/>
              </a:solidFill>
            </a:endParaRPr>
          </a:p>
        </p:txBody>
      </p:sp>
      <p:sp>
        <p:nvSpPr>
          <p:cNvPr id="5" name="TextBox 4"/>
          <p:cNvSpPr txBox="1"/>
          <p:nvPr/>
        </p:nvSpPr>
        <p:spPr>
          <a:xfrm>
            <a:off x="6012160" y="4293096"/>
            <a:ext cx="2448272" cy="1631216"/>
          </a:xfrm>
          <a:prstGeom prst="rect">
            <a:avLst/>
          </a:prstGeom>
          <a:noFill/>
        </p:spPr>
        <p:txBody>
          <a:bodyPr wrap="square" rtlCol="0">
            <a:spAutoFit/>
          </a:bodyPr>
          <a:lstStyle/>
          <a:p>
            <a:r>
              <a:rPr lang="el-GR" sz="2000" i="1" dirty="0" smtClean="0">
                <a:latin typeface="+mj-lt"/>
              </a:rPr>
              <a:t>Ευκαιρίες για παρατήρηση αλλαγών στο φυσικό περιβάλλον με το χρόνο.</a:t>
            </a:r>
            <a:endParaRPr lang="el-GR" sz="2000" i="1" dirty="0">
              <a:latin typeface="+mj-lt"/>
            </a:endParaRPr>
          </a:p>
        </p:txBody>
      </p:sp>
      <p:pic>
        <p:nvPicPr>
          <p:cNvPr id="11" name="Picture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1844824"/>
            <a:ext cx="2514600" cy="1866900"/>
          </a:xfrm>
          <a:prstGeom prst="rect">
            <a:avLst/>
          </a:prstGeom>
          <a:noFill/>
          <a:ln>
            <a:noFill/>
          </a:ln>
        </p:spPr>
      </p:pic>
      <p:pic>
        <p:nvPicPr>
          <p:cNvPr id="12" name="Picture 1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1880" y="1844824"/>
            <a:ext cx="2232248" cy="2880320"/>
          </a:xfrm>
          <a:prstGeom prst="rect">
            <a:avLst/>
          </a:prstGeom>
          <a:noFill/>
          <a:ln>
            <a:noFill/>
          </a:ln>
        </p:spPr>
      </p:pic>
      <p:pic>
        <p:nvPicPr>
          <p:cNvPr id="13" name="Picture 12"/>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0152" y="1844824"/>
            <a:ext cx="2708910" cy="2032000"/>
          </a:xfrm>
          <a:prstGeom prst="rect">
            <a:avLst/>
          </a:prstGeom>
          <a:noFill/>
          <a:ln>
            <a:noFill/>
          </a:ln>
        </p:spPr>
      </p:pic>
      <p:pic>
        <p:nvPicPr>
          <p:cNvPr id="14" name="Picture 13"/>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560" y="3933056"/>
            <a:ext cx="2592288" cy="1800200"/>
          </a:xfrm>
          <a:prstGeom prst="rect">
            <a:avLst/>
          </a:prstGeom>
          <a:noFill/>
          <a:ln>
            <a:noFill/>
          </a:ln>
        </p:spPr>
      </p:pic>
    </p:spTree>
    <p:extLst>
      <p:ext uri="{BB962C8B-B14F-4D97-AF65-F5344CB8AC3E}">
        <p14:creationId xmlns:p14="http://schemas.microsoft.com/office/powerpoint/2010/main" val="8718596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smtClean="0">
                <a:solidFill>
                  <a:srgbClr val="00B050"/>
                </a:solidFill>
              </a:rPr>
              <a:t>Ποιοι είναι οι ρόλοι του/της δασκάλου/ας;</a:t>
            </a:r>
            <a:endParaRPr lang="el-GR" b="1" dirty="0">
              <a:solidFill>
                <a:srgbClr val="00B050"/>
              </a:solidFill>
            </a:endParaRPr>
          </a:p>
        </p:txBody>
      </p:sp>
      <p:sp>
        <p:nvSpPr>
          <p:cNvPr id="3" name="Content Placeholder 2"/>
          <p:cNvSpPr>
            <a:spLocks noGrp="1"/>
          </p:cNvSpPr>
          <p:nvPr>
            <p:ph idx="1"/>
          </p:nvPr>
        </p:nvSpPr>
        <p:spPr/>
        <p:txBody>
          <a:bodyPr>
            <a:normAutofit/>
          </a:bodyPr>
          <a:lstStyle/>
          <a:p>
            <a:pPr lvl="0"/>
            <a:r>
              <a:rPr lang="el-GR" sz="2800" i="1" dirty="0" smtClean="0">
                <a:latin typeface="+mj-lt"/>
              </a:rPr>
              <a:t>Σε ομάδες των 4 ατόμων </a:t>
            </a:r>
            <a:r>
              <a:rPr lang="el-GR" sz="2800" dirty="0" smtClean="0">
                <a:latin typeface="+mj-lt"/>
              </a:rPr>
              <a:t>εξετάστε τον ρόλο του/της δασκάλου/ας </a:t>
            </a:r>
            <a:endParaRPr lang="el-GR" sz="2800" dirty="0">
              <a:latin typeface="+mj-lt"/>
            </a:endParaRPr>
          </a:p>
          <a:p>
            <a:pPr lvl="0"/>
            <a:r>
              <a:rPr lang="el-GR" sz="2800" dirty="0">
                <a:latin typeface="+mj-lt"/>
              </a:rPr>
              <a:t>Με ποιους τρόπους πιστεύετε ότι στήριξε την δημιουργικότητα και τη διερεύνηση των παιδιών ο/η δάσκαλος/α;</a:t>
            </a:r>
          </a:p>
          <a:p>
            <a:pPr lvl="0"/>
            <a:r>
              <a:rPr lang="el-GR" sz="2800" dirty="0">
                <a:latin typeface="+mj-lt"/>
              </a:rPr>
              <a:t>Με </a:t>
            </a:r>
            <a:r>
              <a:rPr lang="el-GR" sz="2800" dirty="0" smtClean="0">
                <a:latin typeface="+mj-lt"/>
              </a:rPr>
              <a:t>ποιον </a:t>
            </a:r>
            <a:r>
              <a:rPr lang="el-GR" sz="2800" dirty="0">
                <a:latin typeface="+mj-lt"/>
              </a:rPr>
              <a:t>τρόπο παρείχε στήριξη για τη λήψη αποφάσεων από τα παιδιά σε κάθε περίπτωση;</a:t>
            </a:r>
          </a:p>
        </p:txBody>
      </p:sp>
    </p:spTree>
    <p:extLst>
      <p:ext uri="{BB962C8B-B14F-4D97-AF65-F5344CB8AC3E}">
        <p14:creationId xmlns:p14="http://schemas.microsoft.com/office/powerpoint/2010/main" val="7715795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100" b="1" dirty="0">
                <a:solidFill>
                  <a:srgbClr val="00B050"/>
                </a:solidFill>
              </a:rPr>
              <a:t>Συνέργειες μεταξύ διερευνητικών και δημιουργικών προσεγγίσεων</a:t>
            </a:r>
            <a:r>
              <a:rPr dirty="0"/>
              <a:t/>
            </a:r>
            <a:br>
              <a:rPr dirty="0"/>
            </a:br>
            <a:r>
              <a:rPr lang="el-GR" sz="1600" dirty="0" smtClean="0"/>
              <a:t>Από το Εννοιολογικό Πλαίσιο που υιοθέτησε το έργο CEYS </a:t>
            </a:r>
            <a:br>
              <a:rPr lang="el-GR" sz="1600" dirty="0" smtClean="0"/>
            </a:br>
            <a:r>
              <a:rPr lang="el-GR" sz="1600" dirty="0" smtClean="0"/>
              <a:t>(Creative Little Scientists, 2012)</a:t>
            </a:r>
            <a:endParaRPr lang="el-GR" sz="1600" b="1" dirty="0">
              <a:solidFill>
                <a:srgbClr val="00B050"/>
              </a:solidFill>
            </a:endParaRPr>
          </a:p>
        </p:txBody>
      </p:sp>
      <p:sp>
        <p:nvSpPr>
          <p:cNvPr id="3" name="Content Placeholder 2"/>
          <p:cNvSpPr>
            <a:spLocks noGrp="1"/>
          </p:cNvSpPr>
          <p:nvPr>
            <p:ph idx="1"/>
          </p:nvPr>
        </p:nvSpPr>
        <p:spPr/>
        <p:txBody>
          <a:bodyPr>
            <a:normAutofit lnSpcReduction="10000"/>
          </a:bodyPr>
          <a:lstStyle/>
          <a:p>
            <a:r>
              <a:rPr lang="el-GR" sz="2800" dirty="0">
                <a:latin typeface="+mj-lt"/>
              </a:rPr>
              <a:t>Παιχνίδι και εξερεύνηση</a:t>
            </a:r>
          </a:p>
          <a:p>
            <a:r>
              <a:rPr lang="el-GR" sz="2800" dirty="0">
                <a:latin typeface="+mj-lt"/>
              </a:rPr>
              <a:t>Κίνητρο και συναίσθημα</a:t>
            </a:r>
          </a:p>
          <a:p>
            <a:r>
              <a:rPr lang="el-GR" sz="2800" dirty="0">
                <a:latin typeface="+mj-lt"/>
              </a:rPr>
              <a:t>Διάλογος και συνεργασία</a:t>
            </a:r>
          </a:p>
          <a:p>
            <a:r>
              <a:rPr lang="el-GR" sz="2800" dirty="0">
                <a:latin typeface="+mj-lt"/>
              </a:rPr>
              <a:t>Επίλυση προβλημάτων και αυτενέργεια</a:t>
            </a:r>
          </a:p>
          <a:p>
            <a:r>
              <a:rPr lang="el-GR" sz="2800" dirty="0">
                <a:latin typeface="+mj-lt"/>
              </a:rPr>
              <a:t>Ερωτήσεις και περιέργεια</a:t>
            </a:r>
          </a:p>
          <a:p>
            <a:r>
              <a:rPr lang="el-GR" sz="2800" dirty="0">
                <a:latin typeface="+mj-lt"/>
              </a:rPr>
              <a:t>Αναστοχασμός και συλλογισμός</a:t>
            </a:r>
          </a:p>
          <a:p>
            <a:r>
              <a:rPr lang="el-GR" sz="2800" dirty="0">
                <a:latin typeface="+mj-lt"/>
              </a:rPr>
              <a:t>Διδακτική στήριξη και εμπλοκή του εκπαιδευτικού</a:t>
            </a:r>
          </a:p>
          <a:p>
            <a:r>
              <a:rPr lang="el-GR" sz="2800" dirty="0">
                <a:latin typeface="+mj-lt"/>
              </a:rPr>
              <a:t>Αξιολόγηση για τη μάθηση</a:t>
            </a:r>
          </a:p>
          <a:p>
            <a:endParaRPr lang="el-GR" dirty="0"/>
          </a:p>
        </p:txBody>
      </p:sp>
    </p:spTree>
    <p:extLst>
      <p:ext uri="{BB962C8B-B14F-4D97-AF65-F5344CB8AC3E}">
        <p14:creationId xmlns:p14="http://schemas.microsoft.com/office/powerpoint/2010/main" val="17125224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0" y="260648"/>
            <a:ext cx="5915000" cy="1282154"/>
          </a:xfrm>
        </p:spPr>
        <p:txBody>
          <a:bodyPr>
            <a:normAutofit fontScale="90000"/>
          </a:bodyPr>
          <a:lstStyle/>
          <a:p>
            <a:r>
              <a:rPr lang="el-GR" sz="3600" b="1" dirty="0" smtClean="0">
                <a:solidFill>
                  <a:srgbClr val="00B050"/>
                </a:solidFill>
              </a:rPr>
              <a:t>Παιδαγωγικές παρεμβάσεις </a:t>
            </a:r>
            <a:br>
              <a:rPr lang="el-GR" sz="3600" b="1" dirty="0" smtClean="0">
                <a:solidFill>
                  <a:srgbClr val="00B050"/>
                </a:solidFill>
              </a:rPr>
            </a:br>
            <a:r>
              <a:rPr lang="el-GR" sz="3600" b="1" dirty="0" smtClean="0">
                <a:solidFill>
                  <a:srgbClr val="00B050"/>
                </a:solidFill>
              </a:rPr>
              <a:t>στο πλαίσιο </a:t>
            </a:r>
            <a:r>
              <a:rPr dirty="0"/>
              <a:t/>
            </a:r>
            <a:br>
              <a:rPr dirty="0"/>
            </a:br>
            <a:r>
              <a:rPr lang="el-GR" sz="2000" dirty="0" smtClean="0"/>
              <a:t>(Siraj Blatchford et al., 2002)</a:t>
            </a:r>
            <a:endParaRPr lang="el-GR" sz="2000" dirty="0"/>
          </a:p>
        </p:txBody>
      </p:sp>
      <p:pic>
        <p:nvPicPr>
          <p:cNvPr id="4" name="Content Placeholder 3" descr="Screen shot 2012-09-04 at 18.40.15.png"/>
          <p:cNvPicPr>
            <a:picLocks noGrp="1" noChangeAspect="1"/>
          </p:cNvPicPr>
          <p:nvPr>
            <p:ph idx="1"/>
          </p:nvPr>
        </p:nvPicPr>
        <p:blipFill>
          <a:blip r:embed="rId3" cstate="print"/>
          <a:stretch>
            <a:fillRect/>
          </a:stretch>
        </p:blipFill>
        <p:spPr>
          <a:xfrm>
            <a:off x="1951030" y="1844675"/>
            <a:ext cx="5230827" cy="4032250"/>
          </a:xfrm>
          <a:prstGeom prst="rect">
            <a:avLst/>
          </a:prstGeom>
        </p:spPr>
      </p:pic>
    </p:spTree>
    <p:extLst>
      <p:ext uri="{BB962C8B-B14F-4D97-AF65-F5344CB8AC3E}">
        <p14:creationId xmlns:p14="http://schemas.microsoft.com/office/powerpoint/2010/main" val="32648018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3848" y="274638"/>
            <a:ext cx="5482952" cy="1282154"/>
          </a:xfrm>
        </p:spPr>
        <p:txBody>
          <a:bodyPr>
            <a:normAutofit fontScale="90000"/>
          </a:bodyPr>
          <a:lstStyle/>
          <a:p>
            <a:r>
              <a:rPr lang="el-GR" b="1" dirty="0" smtClean="0">
                <a:solidFill>
                  <a:srgbClr val="00B050"/>
                </a:solidFill>
              </a:rPr>
              <a:t>Επιπτώσεις στον σχεδιασμό;</a:t>
            </a:r>
            <a:endParaRPr lang="el-GR" b="1" dirty="0">
              <a:solidFill>
                <a:srgbClr val="00B050"/>
              </a:solidFill>
            </a:endParaRPr>
          </a:p>
        </p:txBody>
      </p:sp>
      <p:sp>
        <p:nvSpPr>
          <p:cNvPr id="3" name="Content Placeholder 2"/>
          <p:cNvSpPr>
            <a:spLocks noGrp="1"/>
          </p:cNvSpPr>
          <p:nvPr>
            <p:ph idx="1"/>
          </p:nvPr>
        </p:nvSpPr>
        <p:spPr/>
        <p:txBody>
          <a:bodyPr>
            <a:normAutofit fontScale="85000" lnSpcReduction="10000"/>
          </a:bodyPr>
          <a:lstStyle/>
          <a:p>
            <a:pPr lvl="0"/>
            <a:r>
              <a:rPr lang="el-GR" sz="2800" dirty="0">
                <a:latin typeface="+mj-lt"/>
              </a:rPr>
              <a:t>Διαλέξτε μια αγαπημένη δραστηριότητα φυσικών επιστημών που εκτελείτε στο περιβάλλον σας. Πώς μπορούν να επεκταθούν οι ευκαιρίες για δημιουργικότητα;</a:t>
            </a:r>
          </a:p>
          <a:p>
            <a:pPr lvl="0"/>
            <a:r>
              <a:rPr lang="el-GR" sz="2800" dirty="0">
                <a:latin typeface="+mj-lt"/>
              </a:rPr>
              <a:t>Πληροφορίες ανατροφοδότησης που μπορείτε να </a:t>
            </a:r>
            <a:r>
              <a:rPr lang="el-GR" sz="2800" dirty="0" smtClean="0">
                <a:latin typeface="+mj-lt"/>
              </a:rPr>
              <a:t>παράσχετε </a:t>
            </a:r>
            <a:r>
              <a:rPr lang="el-GR" sz="2800" dirty="0">
                <a:latin typeface="+mj-lt"/>
              </a:rPr>
              <a:t>στους συναδέλφους σας: Τι σημαίνει να διδάσκεις τις φυσικές επιστήμες με δημιουργικό τρόπο; Γιατί έχει σημασία;</a:t>
            </a:r>
          </a:p>
          <a:p>
            <a:r>
              <a:rPr lang="el-GR" sz="2800" dirty="0">
                <a:latin typeface="+mj-lt"/>
              </a:rPr>
              <a:t>Ποιες οι επιπτώσεις για την αντιμετώπιση των απαιτήσεων του προγράμματος σπουδών στο περιβάλλον σας;</a:t>
            </a:r>
          </a:p>
          <a:p>
            <a:r>
              <a:rPr lang="el-GR" sz="2800" b="1" dirty="0" smtClean="0">
                <a:solidFill>
                  <a:srgbClr val="FF6600"/>
                </a:solidFill>
                <a:latin typeface="+mj-lt"/>
              </a:rPr>
              <a:t>Βασικά ζητήματα και ερωτήσεις που προέκυψαν;</a:t>
            </a:r>
            <a:endParaRPr lang="el-GR" sz="2800" b="1" dirty="0">
              <a:solidFill>
                <a:srgbClr val="FF6600"/>
              </a:solidFill>
              <a:latin typeface="+mj-lt"/>
            </a:endParaRPr>
          </a:p>
        </p:txBody>
      </p:sp>
    </p:spTree>
    <p:extLst>
      <p:ext uri="{BB962C8B-B14F-4D97-AF65-F5344CB8AC3E}">
        <p14:creationId xmlns:p14="http://schemas.microsoft.com/office/powerpoint/2010/main" val="15841484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solidFill>
                  <a:srgbClr val="00B050"/>
                </a:solidFill>
              </a:rPr>
              <a:t>Αναστοχασμός</a:t>
            </a:r>
            <a:endParaRPr lang="el-GR" b="1" dirty="0">
              <a:solidFill>
                <a:srgbClr val="00B050"/>
              </a:solidFill>
            </a:endParaRPr>
          </a:p>
        </p:txBody>
      </p:sp>
      <p:sp>
        <p:nvSpPr>
          <p:cNvPr id="3" name="Content Placeholder 2"/>
          <p:cNvSpPr>
            <a:spLocks noGrp="1"/>
          </p:cNvSpPr>
          <p:nvPr>
            <p:ph idx="1"/>
          </p:nvPr>
        </p:nvSpPr>
        <p:spPr>
          <a:xfrm>
            <a:off x="457200" y="1484784"/>
            <a:ext cx="8219256" cy="4392489"/>
          </a:xfrm>
        </p:spPr>
        <p:txBody>
          <a:bodyPr>
            <a:noAutofit/>
          </a:bodyPr>
          <a:lstStyle/>
          <a:p>
            <a:pPr marL="0" lvl="0" indent="0">
              <a:buNone/>
            </a:pPr>
            <a:r>
              <a:rPr lang="el-GR" sz="2100" i="1" dirty="0">
                <a:latin typeface="+mj-lt"/>
              </a:rPr>
              <a:t>Σε ομάδες των 2-3 ατόμων</a:t>
            </a:r>
            <a:r>
              <a:rPr lang="el-GR" sz="2100" dirty="0" smtClean="0"/>
              <a:t> </a:t>
            </a:r>
            <a:endParaRPr lang="el-GR" sz="2100" dirty="0" smtClean="0">
              <a:latin typeface="+mj-lt"/>
            </a:endParaRPr>
          </a:p>
          <a:p>
            <a:pPr lvl="0"/>
            <a:r>
              <a:rPr lang="el-GR" sz="2100" dirty="0" smtClean="0">
                <a:latin typeface="+mj-lt"/>
              </a:rPr>
              <a:t>Ανατρέξτε στις αρχικές σας ιδέες σχετικά με τη σύνδεση μεταξύ φυσικών επιστημών/δημιουργικότητας/πρώιμης σχολικής εκπαίδευσης. Έχετε να προσθέσετε ή να αλλάξετε κάτι; Σημειώστε τυχόν πρόσθετα σχόλια ή ζητήματα με άλλο χρώμα (στυλό/ αυτοκόλλητο).</a:t>
            </a:r>
            <a:endParaRPr lang="el-GR" sz="2100" dirty="0">
              <a:latin typeface="+mj-lt"/>
            </a:endParaRPr>
          </a:p>
          <a:p>
            <a:pPr lvl="0"/>
            <a:r>
              <a:rPr lang="el-GR" sz="2100" dirty="0">
                <a:latin typeface="+mj-lt"/>
              </a:rPr>
              <a:t>Σημειώστε 2 δράσεις που θα αναλάβετε αξιοποιώντας το υλικό της ενότητας.</a:t>
            </a:r>
          </a:p>
          <a:p>
            <a:pPr lvl="0"/>
            <a:r>
              <a:rPr lang="el-GR" sz="2100" dirty="0">
                <a:latin typeface="+mj-lt"/>
              </a:rPr>
              <a:t>Με </a:t>
            </a:r>
            <a:r>
              <a:rPr lang="el-GR" sz="2100" dirty="0" smtClean="0">
                <a:latin typeface="+mj-lt"/>
              </a:rPr>
              <a:t>ποιον </a:t>
            </a:r>
            <a:r>
              <a:rPr lang="el-GR" sz="2100" dirty="0">
                <a:latin typeface="+mj-lt"/>
              </a:rPr>
              <a:t>τρόπο στήριξαν οι διαφορετικές δραστηριότητες την ανάπτυξη της </a:t>
            </a:r>
            <a:r>
              <a:rPr lang="el-GR" sz="2100" dirty="0" smtClean="0">
                <a:latin typeface="+mj-lt"/>
              </a:rPr>
              <a:t>σκέψης σας;</a:t>
            </a:r>
            <a:endParaRPr lang="el-GR" sz="2100" dirty="0">
              <a:latin typeface="+mj-lt"/>
            </a:endParaRPr>
          </a:p>
          <a:p>
            <a:pPr lvl="0"/>
            <a:r>
              <a:rPr lang="el-GR" sz="2100" dirty="0" smtClean="0">
                <a:latin typeface="+mj-lt"/>
              </a:rPr>
              <a:t>Σε ποιο βαθμό εκπληρώθηκαν οι στόχοι αυτής της ενότητας;</a:t>
            </a:r>
          </a:p>
          <a:p>
            <a:pPr lvl="0"/>
            <a:r>
              <a:rPr lang="el-GR" sz="2100" dirty="0" smtClean="0">
                <a:latin typeface="+mj-lt"/>
              </a:rPr>
              <a:t>Συμπληρώστε τη φόρμα αξιολόγησης της επιμορφωτικής ενότητας.</a:t>
            </a:r>
            <a:endParaRPr lang="el-GR" sz="2100" dirty="0">
              <a:latin typeface="+mj-lt"/>
            </a:endParaRPr>
          </a:p>
        </p:txBody>
      </p:sp>
    </p:spTree>
    <p:extLst>
      <p:ext uri="{BB962C8B-B14F-4D97-AF65-F5344CB8AC3E}">
        <p14:creationId xmlns:p14="http://schemas.microsoft.com/office/powerpoint/2010/main" val="32206661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7" y="634914"/>
            <a:ext cx="5634191" cy="925058"/>
          </a:xfrm>
        </p:spPr>
        <p:txBody>
          <a:bodyPr>
            <a:normAutofit/>
          </a:bodyPr>
          <a:lstStyle/>
          <a:p>
            <a:r>
              <a:rPr lang="el-GR" sz="3600" b="1" dirty="0" smtClean="0">
                <a:solidFill>
                  <a:srgbClr val="00B050"/>
                </a:solidFill>
              </a:rPr>
              <a:t>Περισσότερες πληροφορίες</a:t>
            </a:r>
            <a:endParaRPr lang="el-GR" sz="3600" b="1" dirty="0">
              <a:solidFill>
                <a:srgbClr val="00B050"/>
              </a:solidFill>
            </a:endParaRPr>
          </a:p>
        </p:txBody>
      </p:sp>
      <p:sp>
        <p:nvSpPr>
          <p:cNvPr id="3" name="Content Placeholder 2"/>
          <p:cNvSpPr>
            <a:spLocks noGrp="1"/>
          </p:cNvSpPr>
          <p:nvPr>
            <p:ph idx="1"/>
          </p:nvPr>
        </p:nvSpPr>
        <p:spPr>
          <a:xfrm>
            <a:off x="612108" y="1700808"/>
            <a:ext cx="7886700" cy="4625520"/>
          </a:xfrm>
        </p:spPr>
        <p:txBody>
          <a:bodyPr>
            <a:normAutofit lnSpcReduction="10000"/>
          </a:bodyPr>
          <a:lstStyle/>
          <a:p>
            <a:pPr marL="0" indent="0">
              <a:lnSpc>
                <a:spcPct val="120000"/>
              </a:lnSpc>
              <a:buNone/>
            </a:pPr>
            <a:r>
              <a:rPr lang="el-GR" sz="3100" b="1" dirty="0">
                <a:solidFill>
                  <a:srgbClr val="FF0000"/>
                </a:solidFill>
                <a:latin typeface="+mj-lt"/>
              </a:rPr>
              <a:t>Creative Little Scientists </a:t>
            </a:r>
          </a:p>
          <a:p>
            <a:pPr marL="0" indent="0">
              <a:lnSpc>
                <a:spcPct val="120000"/>
              </a:lnSpc>
              <a:buNone/>
            </a:pPr>
            <a:r>
              <a:rPr lang="el-GR" sz="2600" dirty="0" smtClean="0">
                <a:solidFill>
                  <a:srgbClr val="FF0000"/>
                </a:solidFill>
                <a:latin typeface="+mj-lt"/>
              </a:rPr>
              <a:t>(Έργο του 7ου ΠΠ της ΕΕ 2011 – 2014)</a:t>
            </a:r>
            <a:endParaRPr lang="el-GR" sz="2600" dirty="0">
              <a:solidFill>
                <a:srgbClr val="FF0000"/>
              </a:solidFill>
              <a:latin typeface="+mj-lt"/>
            </a:endParaRPr>
          </a:p>
          <a:p>
            <a:pPr marL="0" indent="0">
              <a:lnSpc>
                <a:spcPct val="110000"/>
              </a:lnSpc>
              <a:buNone/>
            </a:pPr>
            <a:r>
              <a:rPr lang="el-GR" sz="2200" dirty="0">
                <a:latin typeface="+mj-lt"/>
              </a:rPr>
              <a:t>Αρχές σχεδιασμού και πρότυπο υλικό βάσει επί τόπου εργασίας </a:t>
            </a:r>
            <a:r>
              <a:rPr lang="el-GR" sz="2200" dirty="0">
                <a:latin typeface="+mj-lt"/>
                <a:hlinkClick r:id="rId3"/>
              </a:rPr>
              <a:t>www.creative-little-scientists.eu</a:t>
            </a:r>
            <a:endParaRPr lang="el-GR" sz="2200" dirty="0">
              <a:latin typeface="+mj-lt"/>
            </a:endParaRPr>
          </a:p>
          <a:p>
            <a:pPr marL="0" indent="0">
              <a:spcBef>
                <a:spcPts val="0"/>
              </a:spcBef>
              <a:buNone/>
            </a:pPr>
            <a:endParaRPr lang="el-GR" sz="800" dirty="0">
              <a:latin typeface="+mj-lt"/>
            </a:endParaRPr>
          </a:p>
          <a:p>
            <a:pPr marL="0" indent="0">
              <a:buNone/>
            </a:pPr>
            <a:r>
              <a:rPr lang="el-GR" sz="3100" b="1" dirty="0">
                <a:solidFill>
                  <a:srgbClr val="FF0000"/>
                </a:solidFill>
                <a:latin typeface="+mj-lt"/>
              </a:rPr>
              <a:t>Creativity in Early Years Science Education </a:t>
            </a:r>
          </a:p>
          <a:p>
            <a:pPr marL="0" indent="0">
              <a:buNone/>
            </a:pPr>
            <a:r>
              <a:rPr lang="el-GR" sz="2600" dirty="0" smtClean="0">
                <a:solidFill>
                  <a:srgbClr val="FF0000"/>
                </a:solidFill>
                <a:latin typeface="+mj-lt"/>
              </a:rPr>
              <a:t>(Έργο της ΕΕ Erasmus+ 2014 </a:t>
            </a:r>
            <a:r>
              <a:rPr lang="el-GR" sz="2600" dirty="0">
                <a:solidFill>
                  <a:srgbClr val="FF0000"/>
                </a:solidFill>
              </a:rPr>
              <a:t>– </a:t>
            </a:r>
            <a:r>
              <a:rPr lang="el-GR" sz="2600" dirty="0" smtClean="0">
                <a:solidFill>
                  <a:srgbClr val="FF0000"/>
                </a:solidFill>
                <a:latin typeface="+mj-lt"/>
              </a:rPr>
              <a:t>2017)</a:t>
            </a:r>
          </a:p>
          <a:p>
            <a:pPr marL="0" indent="0">
              <a:lnSpc>
                <a:spcPct val="110000"/>
              </a:lnSpc>
              <a:buNone/>
            </a:pPr>
            <a:r>
              <a:rPr lang="el-GR" sz="2200" dirty="0" smtClean="0">
                <a:latin typeface="+mj-lt"/>
              </a:rPr>
              <a:t>Υλικό προγράμματος σπουδών και επιμόρφωσης για τη συνεχή επαγγελματική ανάπτυξη (CPD) των δασκάλων για την προώθηση δημιουργικών προσεγγίσεων στις φυσικές επιστήμες στην πρώιμη σχολική εκπαίδευση </a:t>
            </a:r>
            <a:r>
              <a:rPr lang="el-GR" sz="2200" dirty="0" smtClean="0">
                <a:latin typeface="+mj-lt"/>
                <a:hlinkClick r:id="rId4"/>
              </a:rPr>
              <a:t>www.ceys‐project.eu</a:t>
            </a:r>
            <a:endParaRPr lang="el-GR" sz="2200" dirty="0" smtClean="0"/>
          </a:p>
          <a:p>
            <a:pPr marL="0" indent="0">
              <a:buNone/>
            </a:pPr>
            <a:endParaRPr lang="el-GR" dirty="0"/>
          </a:p>
          <a:p>
            <a:pPr marL="0" indent="0">
              <a:buNone/>
            </a:pPr>
            <a:endParaRPr lang="el-GR" dirty="0"/>
          </a:p>
        </p:txBody>
      </p:sp>
    </p:spTree>
    <p:extLst>
      <p:ext uri="{BB962C8B-B14F-4D97-AF65-F5344CB8AC3E}">
        <p14:creationId xmlns:p14="http://schemas.microsoft.com/office/powerpoint/2010/main" val="701937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476672"/>
            <a:ext cx="5472608" cy="885336"/>
          </a:xfrm>
        </p:spPr>
        <p:txBody>
          <a:bodyPr/>
          <a:lstStyle/>
          <a:p>
            <a:pPr algn="ctr"/>
            <a:r>
              <a:rPr lang="el-GR" b="1" dirty="0" smtClean="0">
                <a:solidFill>
                  <a:srgbClr val="00B050"/>
                </a:solidFill>
              </a:rPr>
              <a:t>ΕΥΧΑΡΙΣΤΩ!</a:t>
            </a:r>
            <a:endParaRPr lang="el-GR" dirty="0"/>
          </a:p>
        </p:txBody>
      </p:sp>
      <p:pic>
        <p:nvPicPr>
          <p:cNvPr id="4" name="Picture 4" descr="http://static1.squarespace.com/static/519fe4bae4b02061e74e5de7/t/521545bfe4b04942a678c476/1377125825451/participation%20-%20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808" y="1484784"/>
            <a:ext cx="5204652" cy="4832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7334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5175" y="4932363"/>
            <a:ext cx="7777163" cy="1062037"/>
          </a:xfrm>
          <a:prstGeom prst="rect">
            <a:avLst/>
          </a:prstGeom>
          <a:noFill/>
        </p:spPr>
        <p:txBody>
          <a:bodyPr>
            <a:spAutoFit/>
          </a:bodyPr>
          <a:lstStyle/>
          <a:p>
            <a:pPr>
              <a:spcAft>
                <a:spcPts val="600"/>
              </a:spcAft>
              <a:tabLst>
                <a:tab pos="990600" algn="l"/>
              </a:tabLst>
              <a:defRPr/>
            </a:pPr>
            <a:r>
              <a:rPr lang="en-US" sz="1600" dirty="0">
                <a:solidFill>
                  <a:prstClr val="black"/>
                </a:solidFill>
                <a:ea typeface="ＭＳ Ｐゴシック" pitchFamily="34" charset="-128"/>
              </a:rPr>
              <a:t>	</a:t>
            </a:r>
            <a:r>
              <a:rPr lang="en-US" sz="1400" dirty="0">
                <a:solidFill>
                  <a:prstClr val="black"/>
                </a:solidFill>
                <a:ea typeface="ＭＳ Ｐゴシック" pitchFamily="34" charset="-128"/>
              </a:rPr>
              <a:t>© </a:t>
            </a:r>
            <a:r>
              <a:rPr lang="en-US" sz="1400" i="1" dirty="0">
                <a:solidFill>
                  <a:prstClr val="black"/>
                </a:solidFill>
                <a:ea typeface="ＭＳ Ｐゴシック" pitchFamily="34" charset="-128"/>
              </a:rPr>
              <a:t>2017 CREATIVITY IN EARLY YEARS SCIENCE EDUCATION Consortium</a:t>
            </a:r>
          </a:p>
          <a:p>
            <a:pPr>
              <a:spcAft>
                <a:spcPts val="600"/>
              </a:spcAft>
              <a:tabLst>
                <a:tab pos="990600" algn="l"/>
              </a:tabLst>
              <a:defRPr/>
            </a:pPr>
            <a:r>
              <a:rPr lang="en-US" sz="1400" dirty="0">
                <a:solidFill>
                  <a:prstClr val="black"/>
                </a:solidFill>
                <a:ea typeface="ＭＳ Ｐゴシック" pitchFamily="34" charset="-128"/>
              </a:rPr>
              <a:t>This work is licensed under the Creative Commons Attribution-NonCommercial-NoDerivatives 4.0 International License. To view a copy of this license, visit </a:t>
            </a:r>
            <a:r>
              <a:rPr lang="en-US" sz="1400" u="sng" dirty="0">
                <a:solidFill>
                  <a:prstClr val="black"/>
                </a:solidFill>
                <a:ea typeface="ＭＳ Ｐゴシック" pitchFamily="34" charset="-128"/>
                <a:hlinkClick r:id="rId2"/>
              </a:rPr>
              <a:t>http://creativecommons.org/licenses/by-nc-nd/4.0/</a:t>
            </a:r>
            <a:r>
              <a:rPr lang="en-US" sz="1400" dirty="0">
                <a:solidFill>
                  <a:prstClr val="black"/>
                </a:solidFill>
                <a:ea typeface="ＭＳ Ｐゴシック" pitchFamily="34" charset="-128"/>
              </a:rPr>
              <a:t>.</a:t>
            </a:r>
            <a:endParaRPr lang="el-GR" sz="1400" dirty="0">
              <a:solidFill>
                <a:prstClr val="black"/>
              </a:solidFill>
              <a:ea typeface="ＭＳ Ｐゴシック" pitchFamily="34" charset="-128"/>
            </a:endParaRPr>
          </a:p>
        </p:txBody>
      </p:sp>
      <p:sp>
        <p:nvSpPr>
          <p:cNvPr id="2" name="Title 1"/>
          <p:cNvSpPr>
            <a:spLocks noGrp="1"/>
          </p:cNvSpPr>
          <p:nvPr>
            <p:ph type="title"/>
          </p:nvPr>
        </p:nvSpPr>
        <p:spPr>
          <a:xfrm>
            <a:off x="722313" y="1628775"/>
            <a:ext cx="7772400" cy="3455988"/>
          </a:xfrm>
        </p:spPr>
        <p:txBody>
          <a:bodyPr rtlCol="0">
            <a:normAutofit/>
          </a:bodyPr>
          <a:lstStyle/>
          <a:p>
            <a:pPr eaLnBrk="1" fontAlgn="auto" hangingPunct="1">
              <a:spcAft>
                <a:spcPts val="0"/>
              </a:spcAft>
              <a:defRPr/>
            </a:pPr>
            <a:r>
              <a:rPr lang="en-US" sz="1200" dirty="0"/>
              <a:t/>
            </a:r>
            <a:br>
              <a:rPr lang="en-US" sz="1200" dirty="0"/>
            </a:br>
            <a:r>
              <a:rPr lang="en-US" sz="3100" dirty="0" smtClean="0">
                <a:solidFill>
                  <a:srgbClr val="FF0000"/>
                </a:solidFill>
              </a:rPr>
              <a:t>Creativity </a:t>
            </a:r>
            <a:r>
              <a:rPr lang="en-US" sz="3100" dirty="0">
                <a:solidFill>
                  <a:srgbClr val="FF0000"/>
                </a:solidFill>
              </a:rPr>
              <a:t>in Early Years Science </a:t>
            </a:r>
            <a:r>
              <a:rPr lang="en-US" sz="3100" dirty="0" smtClean="0">
                <a:solidFill>
                  <a:srgbClr val="FF0000"/>
                </a:solidFill>
              </a:rPr>
              <a:t>EDUCATION (2014-2017</a:t>
            </a:r>
            <a:r>
              <a:rPr lang="en-US" sz="3100" dirty="0">
                <a:solidFill>
                  <a:srgbClr val="FF0000"/>
                </a:solidFill>
              </a:rPr>
              <a:t>) </a:t>
            </a:r>
            <a:br>
              <a:rPr lang="en-US" sz="3100" dirty="0">
                <a:solidFill>
                  <a:srgbClr val="FF0000"/>
                </a:solidFill>
              </a:rPr>
            </a:br>
            <a:r>
              <a:rPr lang="en-US" sz="3100" dirty="0" smtClean="0">
                <a:hlinkClick r:id="rId3"/>
              </a:rPr>
              <a:t>www.ceys-project.eu</a:t>
            </a:r>
            <a:r>
              <a:rPr lang="en-US" sz="3200" dirty="0" smtClean="0"/>
              <a:t/>
            </a:r>
            <a:br>
              <a:rPr lang="en-US" sz="3200" dirty="0" smtClean="0"/>
            </a:br>
            <a:r>
              <a:rPr lang="en-US" sz="3200" dirty="0" smtClean="0"/>
              <a:t/>
            </a:r>
            <a:br>
              <a:rPr lang="en-US" sz="3200" dirty="0" smtClean="0"/>
            </a:br>
            <a:r>
              <a:rPr lang="en-US" sz="3200" dirty="0"/>
              <a:t/>
            </a:r>
            <a:br>
              <a:rPr lang="en-US" sz="3200" dirty="0"/>
            </a:br>
            <a:r>
              <a:rPr lang="en-US" sz="1800" dirty="0"/>
              <a:t> </a:t>
            </a:r>
            <a:br>
              <a:rPr lang="en-US" sz="1800" dirty="0"/>
            </a:br>
            <a:endParaRPr lang="en-US" sz="1800" i="1" dirty="0">
              <a:solidFill>
                <a:srgbClr val="00B050"/>
              </a:solidFill>
            </a:endParaRPr>
          </a:p>
        </p:txBody>
      </p:sp>
      <p:pic>
        <p:nvPicPr>
          <p:cNvPr id="5120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1538" y="3860800"/>
            <a:ext cx="7185025"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0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1538" y="4932363"/>
            <a:ext cx="915987"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31467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l-GR" b="1" dirty="0" smtClean="0">
                <a:solidFill>
                  <a:srgbClr val="00B050"/>
                </a:solidFill>
              </a:rPr>
              <a:t>Στόχοι της ενότητας</a:t>
            </a:r>
            <a:endParaRPr lang="el-GR" b="1" dirty="0">
              <a:solidFill>
                <a:srgbClr val="00B050"/>
              </a:solidFill>
            </a:endParaRPr>
          </a:p>
        </p:txBody>
      </p:sp>
      <p:sp>
        <p:nvSpPr>
          <p:cNvPr id="3" name="Tijdelijke aanduiding voor inhoud 2"/>
          <p:cNvSpPr>
            <a:spLocks noGrp="1"/>
          </p:cNvSpPr>
          <p:nvPr>
            <p:ph idx="1"/>
          </p:nvPr>
        </p:nvSpPr>
        <p:spPr>
          <a:xfrm>
            <a:off x="628650" y="1934953"/>
            <a:ext cx="7886700" cy="3929393"/>
          </a:xfrm>
        </p:spPr>
        <p:txBody>
          <a:bodyPr>
            <a:normAutofit fontScale="62500" lnSpcReduction="20000"/>
          </a:bodyPr>
          <a:lstStyle/>
          <a:p>
            <a:pPr lvl="0">
              <a:lnSpc>
                <a:spcPct val="120000"/>
              </a:lnSpc>
            </a:pPr>
            <a:r>
              <a:rPr lang="el-GR" sz="2900" dirty="0">
                <a:latin typeface="+mj-lt"/>
              </a:rPr>
              <a:t>Εισαγωγή των συμμετεχόντων </a:t>
            </a:r>
            <a:r>
              <a:rPr lang="el-GR" sz="2900" dirty="0" smtClean="0">
                <a:latin typeface="+mj-lt"/>
              </a:rPr>
              <a:t>στα</a:t>
            </a:r>
            <a:r>
              <a:rPr lang="en-US" sz="2900" dirty="0" smtClean="0">
                <a:latin typeface="+mj-lt"/>
              </a:rPr>
              <a:t> </a:t>
            </a:r>
            <a:r>
              <a:rPr lang="el-GR" sz="2900" b="1" dirty="0" smtClean="0">
                <a:solidFill>
                  <a:srgbClr val="00B050"/>
                </a:solidFill>
                <a:latin typeface="+mj-lt"/>
              </a:rPr>
              <a:t>χαρακτηριστικά </a:t>
            </a:r>
            <a:r>
              <a:rPr lang="el-GR" sz="2900" b="1" dirty="0">
                <a:solidFill>
                  <a:srgbClr val="00B050"/>
                </a:solidFill>
                <a:latin typeface="+mj-lt"/>
              </a:rPr>
              <a:t>των διερευνητικών προσεγγίσεων</a:t>
            </a:r>
            <a:r>
              <a:rPr lang="el-GR" dirty="0" smtClean="0"/>
              <a:t> </a:t>
            </a:r>
            <a:r>
              <a:rPr lang="el-GR" sz="2900" dirty="0" smtClean="0">
                <a:latin typeface="+mj-lt"/>
              </a:rPr>
              <a:t>της εκπαίδευσης </a:t>
            </a:r>
            <a:r>
              <a:rPr lang="el-GR" sz="2900" dirty="0">
                <a:latin typeface="+mj-lt"/>
              </a:rPr>
              <a:t>στις φυσικές επιστήμες </a:t>
            </a:r>
          </a:p>
          <a:p>
            <a:pPr lvl="0">
              <a:lnSpc>
                <a:spcPct val="120000"/>
              </a:lnSpc>
            </a:pPr>
            <a:r>
              <a:rPr lang="el-GR" sz="2900" dirty="0">
                <a:latin typeface="+mj-lt"/>
              </a:rPr>
              <a:t>Εξερεύνηση </a:t>
            </a:r>
            <a:r>
              <a:rPr lang="el-GR" sz="2900" b="1" dirty="0">
                <a:solidFill>
                  <a:srgbClr val="00B050"/>
                </a:solidFill>
                <a:latin typeface="+mj-lt"/>
              </a:rPr>
              <a:t>δημιουργικών ευκαιριών </a:t>
            </a:r>
            <a:r>
              <a:rPr lang="el-GR" sz="2900" dirty="0">
                <a:latin typeface="+mj-lt"/>
              </a:rPr>
              <a:t>στο πλαίσιο της επιστημονικής διερεύνησης </a:t>
            </a:r>
          </a:p>
          <a:p>
            <a:pPr lvl="0">
              <a:lnSpc>
                <a:spcPct val="120000"/>
              </a:lnSpc>
            </a:pPr>
            <a:r>
              <a:rPr lang="el-GR" sz="2900" dirty="0">
                <a:latin typeface="+mj-lt"/>
              </a:rPr>
              <a:t>Εξέταση </a:t>
            </a:r>
            <a:r>
              <a:rPr lang="el-GR" sz="2900" b="1" dirty="0">
                <a:solidFill>
                  <a:srgbClr val="00B050"/>
                </a:solidFill>
                <a:latin typeface="+mj-lt"/>
              </a:rPr>
              <a:t>συσχετισμών μεταξύ διερευνητικών και δημιουργικών προσεγγίσεων </a:t>
            </a:r>
            <a:r>
              <a:rPr lang="el-GR" sz="2900" dirty="0" smtClean="0">
                <a:latin typeface="+mj-lt"/>
              </a:rPr>
              <a:t>της μάθησης </a:t>
            </a:r>
            <a:r>
              <a:rPr lang="el-GR" sz="2900" dirty="0">
                <a:latin typeface="+mj-lt"/>
              </a:rPr>
              <a:t>και </a:t>
            </a:r>
            <a:r>
              <a:rPr lang="el-GR" sz="2900" dirty="0" smtClean="0">
                <a:latin typeface="+mj-lt"/>
              </a:rPr>
              <a:t>της διδασκαλίας </a:t>
            </a:r>
            <a:endParaRPr lang="el-GR" sz="2900" dirty="0">
              <a:latin typeface="+mj-lt"/>
            </a:endParaRPr>
          </a:p>
          <a:p>
            <a:pPr lvl="0">
              <a:lnSpc>
                <a:spcPct val="120000"/>
              </a:lnSpc>
            </a:pPr>
            <a:r>
              <a:rPr lang="el-GR" sz="2900" dirty="0">
                <a:latin typeface="+mj-lt"/>
              </a:rPr>
              <a:t>Εξέταση  τρόπων με τους οποίους </a:t>
            </a:r>
            <a:r>
              <a:rPr lang="el-GR" sz="2900" b="1" dirty="0">
                <a:solidFill>
                  <a:srgbClr val="00B050"/>
                </a:solidFill>
                <a:latin typeface="+mj-lt"/>
              </a:rPr>
              <a:t>οι επαγγελματίες μπορούν να ενθαρρύνουν τη λήψη αποφάσεων και τη δημιουργικότητα των παιδιών </a:t>
            </a:r>
            <a:r>
              <a:rPr lang="el-GR" sz="2900" dirty="0">
                <a:latin typeface="+mj-lt"/>
              </a:rPr>
              <a:t>στις φυσικές επιστήμες, αξιοποιώντας τις ιδέες και τις ερωτήσεις τους </a:t>
            </a:r>
          </a:p>
          <a:p>
            <a:pPr lvl="0">
              <a:lnSpc>
                <a:spcPct val="120000"/>
              </a:lnSpc>
            </a:pPr>
            <a:r>
              <a:rPr lang="el-GR" sz="2900" dirty="0">
                <a:latin typeface="+mj-lt"/>
              </a:rPr>
              <a:t>Ενθάρρυνση των συμμετεχόντων </a:t>
            </a:r>
            <a:r>
              <a:rPr lang="el-GR" sz="2900" b="1" dirty="0">
                <a:solidFill>
                  <a:srgbClr val="00B050"/>
                </a:solidFill>
                <a:latin typeface="+mj-lt"/>
              </a:rPr>
              <a:t>να αναστοχαστούν τις ευκαιρίες για τη στήριξη διερευνητικών και δημιουργικών προσεγγίσεων </a:t>
            </a:r>
            <a:r>
              <a:rPr lang="el-GR" sz="2900" dirty="0">
                <a:latin typeface="+mj-lt"/>
              </a:rPr>
              <a:t>στις φυσικές επιστήμες, σε επίπεδο πολιτικής και πρακτικής, στα δικά τους εκπαιδευτικά περιβάλλοντα. </a:t>
            </a:r>
          </a:p>
          <a:p>
            <a:pPr marL="0" indent="0">
              <a:buNone/>
            </a:pPr>
            <a:endParaRPr lang="el-GR" dirty="0" smtClean="0"/>
          </a:p>
          <a:p>
            <a:endParaRPr lang="el-GR" dirty="0"/>
          </a:p>
        </p:txBody>
      </p:sp>
    </p:spTree>
    <p:extLst>
      <p:ext uri="{BB962C8B-B14F-4D97-AF65-F5344CB8AC3E}">
        <p14:creationId xmlns:p14="http://schemas.microsoft.com/office/powerpoint/2010/main" val="23244365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43808" y="274638"/>
            <a:ext cx="5842992" cy="1282154"/>
          </a:xfrm>
        </p:spPr>
        <p:txBody>
          <a:bodyPr>
            <a:normAutofit fontScale="90000"/>
          </a:bodyPr>
          <a:lstStyle/>
          <a:p>
            <a:r>
              <a:rPr lang="el-GR" sz="3200" b="1" dirty="0" smtClean="0">
                <a:solidFill>
                  <a:srgbClr val="00B050"/>
                </a:solidFill>
              </a:rPr>
              <a:t>Σύνδεση με τις αρχές σχεδιασμού περιεχομένου και τα αποτελέσματα</a:t>
            </a:r>
            <a:endParaRPr lang="el-GR" sz="3200" b="1" dirty="0">
              <a:solidFill>
                <a:srgbClr val="00B050"/>
              </a:solidFill>
            </a:endParaRPr>
          </a:p>
        </p:txBody>
      </p:sp>
      <p:sp>
        <p:nvSpPr>
          <p:cNvPr id="3" name="Tijdelijke aanduiding voor inhoud 2"/>
          <p:cNvSpPr>
            <a:spLocks noGrp="1"/>
          </p:cNvSpPr>
          <p:nvPr>
            <p:ph idx="1"/>
          </p:nvPr>
        </p:nvSpPr>
        <p:spPr>
          <a:xfrm>
            <a:off x="457200" y="1700809"/>
            <a:ext cx="8219256" cy="4392488"/>
          </a:xfrm>
        </p:spPr>
        <p:txBody>
          <a:bodyPr>
            <a:normAutofit fontScale="70000" lnSpcReduction="20000"/>
          </a:bodyPr>
          <a:lstStyle/>
          <a:p>
            <a:pPr marL="0" indent="0">
              <a:lnSpc>
                <a:spcPct val="110000"/>
              </a:lnSpc>
              <a:buNone/>
            </a:pPr>
            <a:r>
              <a:rPr lang="el-GR" sz="2800" dirty="0">
                <a:latin typeface="+mj-lt"/>
              </a:rPr>
              <a:t>6. Η εκπαίδευση των δασκάλων πρέπει να παρέχει γνώση του παιδαγωγικού περιεχομένου για </a:t>
            </a:r>
            <a:r>
              <a:rPr lang="el-GR" sz="2800" dirty="0">
                <a:solidFill>
                  <a:srgbClr val="FF0000"/>
                </a:solidFill>
                <a:latin typeface="+mj-lt"/>
              </a:rPr>
              <a:t>να ενθαρρύνει τη διερεύνηση και την επίλυση προβλημάτων στην εκπαίδευση στις φυσικές επιστήμες και τα μαθηματικά.</a:t>
            </a:r>
            <a:r>
              <a:rPr lang="el-GR" sz="2800" dirty="0">
                <a:latin typeface="+mj-lt"/>
              </a:rPr>
              <a:t> </a:t>
            </a:r>
          </a:p>
          <a:p>
            <a:pPr marL="400050" lvl="1" indent="0">
              <a:lnSpc>
                <a:spcPct val="110000"/>
              </a:lnSpc>
              <a:buNone/>
            </a:pPr>
            <a:r>
              <a:rPr lang="el-GR" sz="2000" dirty="0">
                <a:latin typeface="+mj-lt"/>
              </a:rPr>
              <a:t>6.2 Οι δάσκαλοι θα πρέπει να είναι σε θέση να ανοίγουν τις καθημερινές δραστηριότητες μάθησης ώστε να δίνουν χώρο για μεγαλύτερες ευκαιρίες διερεύνησης, επίλυσης προβλημάτων και πεδίο δημιουργικότητας. </a:t>
            </a:r>
          </a:p>
          <a:p>
            <a:pPr marL="400050" lvl="1" indent="0">
              <a:lnSpc>
                <a:spcPct val="110000"/>
              </a:lnSpc>
              <a:buNone/>
            </a:pPr>
            <a:r>
              <a:rPr lang="el-GR" sz="2000" dirty="0">
                <a:latin typeface="+mj-lt"/>
              </a:rPr>
              <a:t>6.3 Οι δάσκαλοι/ες θα πρέπει να μπορούν να αναγνωρίζουν τους βασικούς ρόλους των ερωτήσεων και των υφιστάμενων ιδεών των παιδιών (και αυτών που εκφράζουν και αυτών που δεν εκφράζουν) για τις φυσικές επιστήμες και τα μαθηματικά. </a:t>
            </a:r>
          </a:p>
          <a:p>
            <a:pPr marL="400050" lvl="1" indent="0">
              <a:lnSpc>
                <a:spcPct val="110000"/>
              </a:lnSpc>
              <a:buNone/>
            </a:pPr>
            <a:r>
              <a:rPr lang="el-GR" sz="2000" dirty="0">
                <a:latin typeface="+mj-lt"/>
              </a:rPr>
              <a:t>6.4 Οι δάσκαλοι/ες θα πρέπει να μπορούν να χρησιμοποιούν διάφορες στρατηγικές για τη συλλογή και αξιοποίηση των ερωτήσεων και των ιδεών των παιδιών κατά τη διερευνητική διαδικασία (πριν, κατά τη διάρκεια και μετά τις εξερευνήσεις και τις έρευνες).</a:t>
            </a:r>
          </a:p>
          <a:p>
            <a:pPr marL="400050" lvl="1" indent="0">
              <a:lnSpc>
                <a:spcPct val="110000"/>
              </a:lnSpc>
              <a:buNone/>
            </a:pPr>
            <a:r>
              <a:rPr lang="el-GR" sz="2000" dirty="0">
                <a:latin typeface="+mj-lt"/>
              </a:rPr>
              <a:t>6.5 Οι δάσκαλοι θα πρέπει να είναι σε θέση να </a:t>
            </a:r>
            <a:r>
              <a:rPr lang="el-GR" sz="2000" dirty="0" smtClean="0">
                <a:latin typeface="+mj-lt"/>
              </a:rPr>
              <a:t>ενισχύουν τις ευκαιρίες </a:t>
            </a:r>
            <a:r>
              <a:rPr lang="el-GR" sz="2000" dirty="0">
                <a:latin typeface="+mj-lt"/>
              </a:rPr>
              <a:t>για την αυτενέργεια και δημιουργικότητα των παιδιών στη διερευνητική μάθηση και την επίλυση προβλημάτων - συγκεκριμένα </a:t>
            </a:r>
            <a:r>
              <a:rPr lang="el-GR" sz="2000" dirty="0" smtClean="0">
                <a:latin typeface="+mj-lt"/>
              </a:rPr>
              <a:t>τη </a:t>
            </a:r>
            <a:r>
              <a:rPr lang="el-GR" sz="2000" dirty="0">
                <a:latin typeface="+mj-lt"/>
              </a:rPr>
              <a:t>σημασία του να λαμβάνουν τα παιδιά τις δικές τους αποφάσεις κατά τις διερευνητικές διαδικασίες, κάνοντας τους δικούς τους συσχετισμούς μεταξύ ερωτήσεων, σχεδιάζοντας και αξιολογώντας αποδεικτικά στοιχεία και </a:t>
            </a:r>
            <a:r>
              <a:rPr lang="el-GR" sz="2000" dirty="0" smtClean="0">
                <a:latin typeface="+mj-lt"/>
              </a:rPr>
              <a:t>αναστοχαζόμενα </a:t>
            </a:r>
            <a:r>
              <a:rPr lang="el-GR" sz="2000" dirty="0">
                <a:latin typeface="+mj-lt"/>
              </a:rPr>
              <a:t>τα αποτελέσματα. </a:t>
            </a:r>
          </a:p>
          <a:p>
            <a:pPr marL="0" indent="0">
              <a:buClr>
                <a:srgbClr val="00B050"/>
              </a:buClr>
              <a:buNone/>
            </a:pPr>
            <a:endParaRPr lang="el-GR" dirty="0"/>
          </a:p>
        </p:txBody>
      </p:sp>
    </p:spTree>
    <p:extLst>
      <p:ext uri="{BB962C8B-B14F-4D97-AF65-F5344CB8AC3E}">
        <p14:creationId xmlns:p14="http://schemas.microsoft.com/office/powerpoint/2010/main" val="5648144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816" y="404664"/>
            <a:ext cx="5741158" cy="1325563"/>
          </a:xfrm>
        </p:spPr>
        <p:txBody>
          <a:bodyPr>
            <a:normAutofit/>
          </a:bodyPr>
          <a:lstStyle/>
          <a:p>
            <a:r>
              <a:rPr lang="el-GR" b="1" dirty="0" smtClean="0">
                <a:solidFill>
                  <a:srgbClr val="00B050"/>
                </a:solidFill>
              </a:rPr>
              <a:t>Σκεπτικό της ενότητας</a:t>
            </a:r>
            <a:endParaRPr lang="el-GR" b="1" dirty="0">
              <a:solidFill>
                <a:srgbClr val="00B050"/>
              </a:solidFill>
            </a:endParaRPr>
          </a:p>
        </p:txBody>
      </p:sp>
      <p:sp>
        <p:nvSpPr>
          <p:cNvPr id="3" name="Content Placeholder 2"/>
          <p:cNvSpPr>
            <a:spLocks noGrp="1"/>
          </p:cNvSpPr>
          <p:nvPr>
            <p:ph idx="1"/>
          </p:nvPr>
        </p:nvSpPr>
        <p:spPr>
          <a:xfrm>
            <a:off x="457200" y="1844825"/>
            <a:ext cx="8219256" cy="4248471"/>
          </a:xfrm>
        </p:spPr>
        <p:txBody>
          <a:bodyPr>
            <a:normAutofit fontScale="85000" lnSpcReduction="20000"/>
          </a:bodyPr>
          <a:lstStyle/>
          <a:p>
            <a:r>
              <a:rPr lang="el-GR" sz="2600" dirty="0" smtClean="0">
                <a:solidFill>
                  <a:srgbClr val="000000"/>
                </a:solidFill>
                <a:latin typeface="+mj-lt"/>
              </a:rPr>
              <a:t>Μεγαλύτερη έμφαση στην πολιτική για την επιστημονική εγγραματοσύνη</a:t>
            </a:r>
            <a:r>
              <a:rPr lang="el-GR" sz="2600" i="1" dirty="0" smtClean="0">
                <a:solidFill>
                  <a:srgbClr val="000000"/>
                </a:solidFill>
                <a:latin typeface="+mj-lt"/>
              </a:rPr>
              <a:t> </a:t>
            </a:r>
          </a:p>
          <a:p>
            <a:r>
              <a:rPr lang="el-GR" sz="2600" dirty="0" smtClean="0">
                <a:solidFill>
                  <a:srgbClr val="000000"/>
                </a:solidFill>
                <a:latin typeface="+mj-lt"/>
              </a:rPr>
              <a:t>Συμπερίληψη δεξιοτήτων επιστημονικής διερεύνησης και τρόπων εργασίας εντός των απαιτήσεων του προγράμματος σπουδών</a:t>
            </a:r>
          </a:p>
          <a:p>
            <a:r>
              <a:rPr lang="el-GR" sz="2600" dirty="0" smtClean="0">
                <a:solidFill>
                  <a:srgbClr val="000000"/>
                </a:solidFill>
                <a:latin typeface="+mj-lt"/>
              </a:rPr>
              <a:t>Αναγνώριση του κεντρικού ρόλου των διεργασιών διερεύνησης στη μάθηση των φυσικών επιστημών από μικρά παιδιά</a:t>
            </a:r>
          </a:p>
          <a:p>
            <a:r>
              <a:rPr lang="el-GR" sz="2600" dirty="0" smtClean="0">
                <a:solidFill>
                  <a:srgbClr val="000000"/>
                </a:solidFill>
                <a:latin typeface="+mj-lt"/>
              </a:rPr>
              <a:t>Ο ρόλος της πρακτικής διερεύνησης στην προώθηση της θετικής στάσης απέναντι στις φυσικές επιστήμες και τις επιστημονικές συμπεριφορές - όπως η περιέργεια, ο σεβασμός των αποδεικτικών στοιχείων</a:t>
            </a:r>
          </a:p>
          <a:p>
            <a:r>
              <a:rPr lang="el-GR" sz="2600" dirty="0" smtClean="0">
                <a:solidFill>
                  <a:srgbClr val="000000"/>
                </a:solidFill>
                <a:latin typeface="+mj-lt"/>
              </a:rPr>
              <a:t>Μεγαλύτερη προσοχή στον ρόλο της δημιουργικότητας στην ανάπτυξη των επιστημονικών ιδεών και στρατηγικών - τόσο στις φυσικές επιστήμες όσο και στη διδασκαλία των φυσικών επιστημών.</a:t>
            </a:r>
            <a:endParaRPr lang="el-GR" sz="2600" dirty="0">
              <a:solidFill>
                <a:srgbClr val="000000"/>
              </a:solidFill>
              <a:latin typeface="+mj-lt"/>
            </a:endParaRPr>
          </a:p>
        </p:txBody>
      </p:sp>
    </p:spTree>
    <p:extLst>
      <p:ext uri="{BB962C8B-B14F-4D97-AF65-F5344CB8AC3E}">
        <p14:creationId xmlns:p14="http://schemas.microsoft.com/office/powerpoint/2010/main" val="2337172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l-GR" b="1" dirty="0" smtClean="0">
                <a:solidFill>
                  <a:srgbClr val="00B050"/>
                </a:solidFill>
              </a:rPr>
              <a:t>Βασικά ζητήματα για τους επαγγελματίες</a:t>
            </a:r>
            <a:endParaRPr lang="el-GR" b="1" dirty="0">
              <a:solidFill>
                <a:srgbClr val="00B050"/>
              </a:solidFill>
            </a:endParaRPr>
          </a:p>
        </p:txBody>
      </p:sp>
      <p:sp>
        <p:nvSpPr>
          <p:cNvPr id="5" name="Content Placeholder 4"/>
          <p:cNvSpPr>
            <a:spLocks noGrp="1"/>
          </p:cNvSpPr>
          <p:nvPr>
            <p:ph idx="1"/>
          </p:nvPr>
        </p:nvSpPr>
        <p:spPr/>
        <p:txBody>
          <a:bodyPr>
            <a:normAutofit fontScale="70000" lnSpcReduction="20000"/>
          </a:bodyPr>
          <a:lstStyle/>
          <a:p>
            <a:pPr lvl="0">
              <a:lnSpc>
                <a:spcPct val="120000"/>
              </a:lnSpc>
            </a:pPr>
            <a:r>
              <a:rPr lang="el-GR" dirty="0">
                <a:latin typeface="+mj-lt"/>
              </a:rPr>
              <a:t>Τι εννοούμε λέγοντας διερευνητική εκπαίδευση στις φυσικές επιστήμες;</a:t>
            </a:r>
          </a:p>
          <a:p>
            <a:pPr lvl="0">
              <a:lnSpc>
                <a:spcPct val="120000"/>
              </a:lnSpc>
            </a:pPr>
            <a:r>
              <a:rPr lang="el-GR" dirty="0" smtClean="0">
                <a:latin typeface="+mj-lt"/>
              </a:rPr>
              <a:t>Πώς συνδέεται με τη δημιουργικότητα; Πώς μπορεί να φαίνεται αυτό στην τάξη;</a:t>
            </a:r>
          </a:p>
          <a:p>
            <a:pPr lvl="0">
              <a:lnSpc>
                <a:spcPct val="120000"/>
              </a:lnSpc>
            </a:pPr>
            <a:r>
              <a:rPr lang="el-GR" dirty="0">
                <a:latin typeface="+mj-lt"/>
              </a:rPr>
              <a:t>Πώς μπορεί η διερεύνηση και η δημιουργικότητα των παιδιών να αναγνωρίζονται και να καλλιεργούνται στις καθημερινές δραστηριότητες στην τάξη;</a:t>
            </a:r>
          </a:p>
          <a:p>
            <a:pPr lvl="0">
              <a:lnSpc>
                <a:spcPct val="120000"/>
              </a:lnSpc>
            </a:pPr>
            <a:r>
              <a:rPr lang="el-GR" dirty="0">
                <a:latin typeface="+mj-lt"/>
              </a:rPr>
              <a:t>Ποιοι παράγοντες είναι σημαντικοί για τη διάθεση των ευκαιριών στα παιδιά ώστε να τις αξιοποιήσουν στις δικές τους ιδέες και ερωτήσεις και να λάβουν αποφάσεις κατά τις διερευνητικές διαδικασίες</a:t>
            </a:r>
            <a:r>
              <a:rPr lang="el-GR" dirty="0" smtClean="0">
                <a:latin typeface="+mj-lt"/>
              </a:rPr>
              <a:t>;</a:t>
            </a:r>
            <a:endParaRPr dirty="0"/>
          </a:p>
          <a:p>
            <a:endParaRPr lang="el-GR" dirty="0"/>
          </a:p>
        </p:txBody>
      </p:sp>
    </p:spTree>
    <p:extLst>
      <p:ext uri="{BB962C8B-B14F-4D97-AF65-F5344CB8AC3E}">
        <p14:creationId xmlns:p14="http://schemas.microsoft.com/office/powerpoint/2010/main" val="2851501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l-GR" b="1" dirty="0" smtClean="0">
                <a:solidFill>
                  <a:srgbClr val="00B050"/>
                </a:solidFill>
              </a:rPr>
              <a:t>Περίγραμμα ενότητας</a:t>
            </a:r>
            <a:endParaRPr lang="el-GR" b="1" dirty="0">
              <a:solidFill>
                <a:srgbClr val="00B050"/>
              </a:solidFill>
            </a:endParaRPr>
          </a:p>
        </p:txBody>
      </p:sp>
      <p:sp>
        <p:nvSpPr>
          <p:cNvPr id="5" name="Content Placeholder 4"/>
          <p:cNvSpPr>
            <a:spLocks noGrp="1"/>
          </p:cNvSpPr>
          <p:nvPr>
            <p:ph idx="1"/>
          </p:nvPr>
        </p:nvSpPr>
        <p:spPr>
          <a:xfrm>
            <a:off x="457200" y="1628800"/>
            <a:ext cx="8219256" cy="4536504"/>
          </a:xfrm>
        </p:spPr>
        <p:txBody>
          <a:bodyPr>
            <a:noAutofit/>
          </a:bodyPr>
          <a:lstStyle/>
          <a:p>
            <a:pPr marL="274638" lvl="0" indent="-274638">
              <a:buFont typeface="+mj-lt"/>
              <a:buAutoNum type="arabicPeriod"/>
            </a:pPr>
            <a:r>
              <a:rPr lang="el-GR" sz="1800" b="1" dirty="0" smtClean="0">
                <a:latin typeface="+mj-lt"/>
              </a:rPr>
              <a:t>Τι εννοούμε λέγοντας διερεύνηση και δημιουργικότητα στην εκπαίδευση στις φυσικές επιστήμες στην πρώιμη παιδική ηλικία; </a:t>
            </a:r>
            <a:r>
              <a:rPr lang="el-GR" sz="1800" dirty="0" smtClean="0">
                <a:latin typeface="+mj-lt"/>
              </a:rPr>
              <a:t> Εισαγωγή στον ορισμό της δημιουργικότητας στις φυσικές επιστήμες που υιοθετείται από το έργο CEYS</a:t>
            </a:r>
          </a:p>
          <a:p>
            <a:pPr marL="274638" lvl="0" indent="-274638">
              <a:buFont typeface="+mj-lt"/>
              <a:buAutoNum type="arabicPeriod"/>
            </a:pPr>
            <a:r>
              <a:rPr lang="el-GR" sz="1800" b="1" dirty="0">
                <a:latin typeface="+mj-lt"/>
              </a:rPr>
              <a:t>Τι εννοούμε με τον όρο επιστημονική διερεύνηση; </a:t>
            </a:r>
            <a:r>
              <a:rPr lang="el-GR" sz="1800" dirty="0">
                <a:latin typeface="+mj-lt"/>
              </a:rPr>
              <a:t> Πρακτικές δραστηριότητες για την περιγραφή βασικών χαρακτηριστικών.</a:t>
            </a:r>
          </a:p>
          <a:p>
            <a:pPr marL="274638" lvl="0" indent="-274638">
              <a:buFont typeface="+mj-lt"/>
              <a:buAutoNum type="arabicPeriod"/>
            </a:pPr>
            <a:r>
              <a:rPr lang="el-GR" sz="1800" b="1" dirty="0" smtClean="0">
                <a:latin typeface="+mj-lt"/>
              </a:rPr>
              <a:t>Ποιοι είναι οι ρόλοι του/της δασκάλου/ας στη στήριξη των διερευνητικών διαδικασιών; </a:t>
            </a:r>
            <a:r>
              <a:rPr lang="el-GR" sz="1800" dirty="0" smtClean="0">
                <a:latin typeface="+mj-lt"/>
              </a:rPr>
              <a:t>Πλεονεκτήματα και μειονεκτήματα ανοιχτών, καθοδηγούμενων και δομημένων προσεγγίσεων στη διερεύνηση. </a:t>
            </a:r>
          </a:p>
          <a:p>
            <a:pPr marL="0" indent="0">
              <a:buNone/>
            </a:pPr>
            <a:r>
              <a:rPr lang="el-GR" sz="1800" b="1" dirty="0" smtClean="0">
                <a:solidFill>
                  <a:srgbClr val="00B050"/>
                </a:solidFill>
                <a:latin typeface="+mj-lt"/>
              </a:rPr>
              <a:t>ΔΙΑΛΕΙΜΜΑ</a:t>
            </a:r>
          </a:p>
          <a:p>
            <a:pPr marL="274638" lvl="0" indent="-274638">
              <a:buFont typeface="+mj-lt"/>
              <a:buAutoNum type="arabicPeriod"/>
            </a:pPr>
            <a:r>
              <a:rPr lang="el-GR" sz="1800" b="1" dirty="0" smtClean="0">
                <a:latin typeface="+mj-lt"/>
              </a:rPr>
              <a:t>Ποιες είναι οι δυνατότητες για διερεύνηση και δημιουργικότητα στο πλαίσιο των καθημερινών δραστηριοτήτων στην τάξη; </a:t>
            </a:r>
            <a:r>
              <a:rPr lang="el-GR" sz="1800" dirty="0">
                <a:latin typeface="+mj-lt"/>
              </a:rPr>
              <a:t> </a:t>
            </a:r>
            <a:endParaRPr lang="el-GR" sz="1800" dirty="0" smtClean="0">
              <a:latin typeface="+mj-lt"/>
            </a:endParaRPr>
          </a:p>
          <a:p>
            <a:pPr marL="274638" lvl="0" indent="-274638">
              <a:buFont typeface="+mj-lt"/>
              <a:buAutoNum type="arabicPeriod"/>
            </a:pPr>
            <a:r>
              <a:rPr lang="el-GR" sz="1800" dirty="0" smtClean="0">
                <a:latin typeface="+mj-lt"/>
              </a:rPr>
              <a:t>Ποιοι είναι οι </a:t>
            </a:r>
            <a:r>
              <a:rPr lang="el-GR" sz="1800" b="1" dirty="0">
                <a:latin typeface="+mj-lt"/>
              </a:rPr>
              <a:t>ρόλοι του/της δασκάλου/ας </a:t>
            </a:r>
            <a:r>
              <a:rPr lang="el-GR" sz="1800" dirty="0" smtClean="0">
                <a:latin typeface="+mj-lt"/>
              </a:rPr>
              <a:t>στη στήριξη της διερεύνησης και της δημιουργικότητας στη μάθηση των παιδιών;   </a:t>
            </a:r>
          </a:p>
          <a:p>
            <a:pPr marL="274638" lvl="0" indent="-274638">
              <a:buFont typeface="+mj-lt"/>
              <a:buAutoNum type="arabicPeriod"/>
            </a:pPr>
            <a:r>
              <a:rPr lang="el-GR" sz="1800" dirty="0" smtClean="0">
                <a:latin typeface="+mj-lt"/>
              </a:rPr>
              <a:t>Ποιες οι </a:t>
            </a:r>
            <a:r>
              <a:rPr lang="el-GR" sz="1800" b="1" dirty="0" smtClean="0">
                <a:latin typeface="+mj-lt"/>
              </a:rPr>
              <a:t>επιπτώσεις</a:t>
            </a:r>
            <a:r>
              <a:rPr lang="el-GR" sz="1800" dirty="0" smtClean="0">
                <a:latin typeface="+mj-lt"/>
              </a:rPr>
              <a:t> στον σχεδιασμό; </a:t>
            </a:r>
          </a:p>
          <a:p>
            <a:pPr marL="274638" lvl="0" indent="-274638">
              <a:buFont typeface="+mj-lt"/>
              <a:buAutoNum type="arabicPeriod"/>
            </a:pPr>
            <a:r>
              <a:rPr lang="el-GR" sz="1800" b="1" dirty="0" smtClean="0">
                <a:latin typeface="+mj-lt"/>
              </a:rPr>
              <a:t>Αναστοχασμός</a:t>
            </a:r>
            <a:r>
              <a:rPr lang="el-GR" sz="1800" dirty="0" smtClean="0">
                <a:latin typeface="+mj-lt"/>
              </a:rPr>
              <a:t> σχετικά με τα οφέλη του σεμιναρίου.</a:t>
            </a:r>
            <a:endParaRPr lang="el-GR" sz="1800" dirty="0">
              <a:latin typeface="+mj-lt"/>
            </a:endParaRPr>
          </a:p>
        </p:txBody>
      </p:sp>
    </p:spTree>
    <p:extLst>
      <p:ext uri="{BB962C8B-B14F-4D97-AF65-F5344CB8AC3E}">
        <p14:creationId xmlns:p14="http://schemas.microsoft.com/office/powerpoint/2010/main" val="463811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cstate="print"/>
          <a:stretch>
            <a:fillRect/>
          </a:stretch>
        </p:blipFill>
        <p:spPr>
          <a:xfrm>
            <a:off x="2627784" y="1134036"/>
            <a:ext cx="5587912" cy="5031268"/>
          </a:xfrm>
          <a:prstGeom prst="rect">
            <a:avLst/>
          </a:prstGeom>
        </p:spPr>
      </p:pic>
      <p:sp>
        <p:nvSpPr>
          <p:cNvPr id="4" name="Title 3"/>
          <p:cNvSpPr>
            <a:spLocks noGrp="1"/>
          </p:cNvSpPr>
          <p:nvPr>
            <p:ph type="title"/>
          </p:nvPr>
        </p:nvSpPr>
        <p:spPr>
          <a:xfrm>
            <a:off x="3491880" y="274638"/>
            <a:ext cx="5194920" cy="859398"/>
          </a:xfrm>
        </p:spPr>
        <p:txBody>
          <a:bodyPr>
            <a:normAutofit fontScale="90000"/>
          </a:bodyPr>
          <a:lstStyle/>
          <a:p>
            <a:r>
              <a:rPr lang="el-GR" sz="1800" b="1" dirty="0" smtClean="0">
                <a:solidFill>
                  <a:srgbClr val="FF0000"/>
                </a:solidFill>
              </a:rPr>
              <a:t>Ποια είναι τα χαρακτηριστικά που μπορείτε να συνδέσετε με τη δημιουργικότητα, τις φυσικές επιστήμες και την πρώιμη σχολική εκπαίδευση;</a:t>
            </a:r>
            <a:endParaRPr lang="el-GR" sz="1800" b="1" dirty="0">
              <a:solidFill>
                <a:srgbClr val="FF0000"/>
              </a:solidFill>
            </a:endParaRPr>
          </a:p>
        </p:txBody>
      </p:sp>
      <p:sp>
        <p:nvSpPr>
          <p:cNvPr id="6" name="TextBox 5"/>
          <p:cNvSpPr txBox="1"/>
          <p:nvPr/>
        </p:nvSpPr>
        <p:spPr>
          <a:xfrm>
            <a:off x="899592" y="2035720"/>
            <a:ext cx="2088232"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l-GR" dirty="0" smtClean="0"/>
              <a:t>Δημιουργικότητα</a:t>
            </a:r>
            <a:endParaRPr lang="el-GR" dirty="0"/>
          </a:p>
        </p:txBody>
      </p:sp>
      <p:sp>
        <p:nvSpPr>
          <p:cNvPr id="7" name="TextBox 6"/>
          <p:cNvSpPr txBox="1"/>
          <p:nvPr/>
        </p:nvSpPr>
        <p:spPr>
          <a:xfrm>
            <a:off x="7501068" y="1851054"/>
            <a:ext cx="1185732"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l-GR" dirty="0" smtClean="0"/>
              <a:t>Φυσικές επιστήμες</a:t>
            </a:r>
            <a:endParaRPr lang="el-GR" dirty="0"/>
          </a:p>
        </p:txBody>
      </p:sp>
      <p:sp>
        <p:nvSpPr>
          <p:cNvPr id="8" name="TextBox 7"/>
          <p:cNvSpPr txBox="1"/>
          <p:nvPr/>
        </p:nvSpPr>
        <p:spPr>
          <a:xfrm>
            <a:off x="6228184" y="5301208"/>
            <a:ext cx="2458616"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l-GR" dirty="0" smtClean="0"/>
              <a:t>Πρώιμη σχολική εκπαίδευση</a:t>
            </a:r>
            <a:endParaRPr lang="el-GR" dirty="0"/>
          </a:p>
        </p:txBody>
      </p:sp>
      <p:sp>
        <p:nvSpPr>
          <p:cNvPr id="9" name="TextBox 8"/>
          <p:cNvSpPr txBox="1"/>
          <p:nvPr/>
        </p:nvSpPr>
        <p:spPr>
          <a:xfrm>
            <a:off x="755576" y="3465004"/>
            <a:ext cx="1728192" cy="646331"/>
          </a:xfrm>
          <a:prstGeom prst="rect">
            <a:avLst/>
          </a:prstGeom>
          <a:noFill/>
        </p:spPr>
        <p:txBody>
          <a:bodyPr wrap="square" rtlCol="0">
            <a:spAutoFit/>
          </a:bodyPr>
          <a:lstStyle/>
          <a:p>
            <a:pPr algn="ctr"/>
            <a:r>
              <a:rPr lang="el-GR" b="1" dirty="0" smtClean="0">
                <a:solidFill>
                  <a:srgbClr val="FF0000"/>
                </a:solidFill>
                <a:latin typeface="+mj-lt"/>
              </a:rPr>
              <a:t>Πώς μπορεί να σχετίζονται;</a:t>
            </a:r>
            <a:endParaRPr lang="el-GR" b="1" dirty="0">
              <a:solidFill>
                <a:srgbClr val="FF0000"/>
              </a:solidFill>
              <a:latin typeface="+mj-lt"/>
            </a:endParaRPr>
          </a:p>
        </p:txBody>
      </p:sp>
      <p:sp>
        <p:nvSpPr>
          <p:cNvPr id="2" name="TextBox 1"/>
          <p:cNvSpPr txBox="1"/>
          <p:nvPr/>
        </p:nvSpPr>
        <p:spPr>
          <a:xfrm>
            <a:off x="5292080" y="3140968"/>
            <a:ext cx="432048" cy="523220"/>
          </a:xfrm>
          <a:prstGeom prst="rect">
            <a:avLst/>
          </a:prstGeom>
          <a:noFill/>
        </p:spPr>
        <p:txBody>
          <a:bodyPr wrap="square" rtlCol="0">
            <a:spAutoFit/>
          </a:bodyPr>
          <a:lstStyle/>
          <a:p>
            <a:r>
              <a:rPr lang="el-GR" sz="2800" dirty="0" smtClean="0"/>
              <a:t>;</a:t>
            </a:r>
            <a:endParaRPr lang="el-GR" sz="2800" dirty="0"/>
          </a:p>
        </p:txBody>
      </p:sp>
      <p:sp>
        <p:nvSpPr>
          <p:cNvPr id="3" name="5-Point Star 2"/>
          <p:cNvSpPr/>
          <p:nvPr/>
        </p:nvSpPr>
        <p:spPr>
          <a:xfrm>
            <a:off x="7092280" y="2276872"/>
            <a:ext cx="432048" cy="432048"/>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5-Point Star 9"/>
          <p:cNvSpPr/>
          <p:nvPr/>
        </p:nvSpPr>
        <p:spPr>
          <a:xfrm>
            <a:off x="3140224" y="2501280"/>
            <a:ext cx="495672" cy="351656"/>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5-Point Star 10"/>
          <p:cNvSpPr/>
          <p:nvPr/>
        </p:nvSpPr>
        <p:spPr>
          <a:xfrm>
            <a:off x="5076056" y="5013176"/>
            <a:ext cx="432048" cy="432048"/>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132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274638"/>
            <a:ext cx="6552728" cy="1282154"/>
          </a:xfrm>
        </p:spPr>
        <p:txBody>
          <a:bodyPr>
            <a:noAutofit/>
          </a:bodyPr>
          <a:lstStyle/>
          <a:p>
            <a:r>
              <a:rPr lang="el-GR" sz="3000" b="1" dirty="0" smtClean="0">
                <a:solidFill>
                  <a:srgbClr val="00B050"/>
                </a:solidFill>
              </a:rPr>
              <a:t/>
            </a:r>
            <a:br>
              <a:rPr lang="el-GR" sz="3000" b="1" dirty="0" smtClean="0">
                <a:solidFill>
                  <a:srgbClr val="00B050"/>
                </a:solidFill>
              </a:rPr>
            </a:br>
            <a:r>
              <a:rPr lang="el-GR" sz="3000" b="1" dirty="0" smtClean="0">
                <a:solidFill>
                  <a:srgbClr val="00B050"/>
                </a:solidFill>
              </a:rPr>
              <a:t>Πώς θα αναγνωρίζατε τη δημιουργικότητα στις φυσικές      επιστήμες στην πρώιμη παιδική ηλικία;</a:t>
            </a:r>
            <a:endParaRPr lang="el-GR" sz="3000" b="1" dirty="0">
              <a:solidFill>
                <a:srgbClr val="00B050"/>
              </a:solidFill>
            </a:endParaRPr>
          </a:p>
        </p:txBody>
      </p:sp>
      <p:sp>
        <p:nvSpPr>
          <p:cNvPr id="3" name="Content Placeholder 2"/>
          <p:cNvSpPr>
            <a:spLocks noGrp="1"/>
          </p:cNvSpPr>
          <p:nvPr>
            <p:ph idx="1"/>
          </p:nvPr>
        </p:nvSpPr>
        <p:spPr>
          <a:xfrm>
            <a:off x="457200" y="1916833"/>
            <a:ext cx="8219256" cy="4032447"/>
          </a:xfrm>
        </p:spPr>
        <p:txBody>
          <a:bodyPr>
            <a:normAutofit/>
          </a:bodyPr>
          <a:lstStyle/>
          <a:p>
            <a:pPr marL="0" indent="0">
              <a:buNone/>
            </a:pPr>
            <a:r>
              <a:rPr lang="el-GR" sz="2600" dirty="0" smtClean="0">
                <a:latin typeface="+mj-lt"/>
              </a:rPr>
              <a:t>Πώς </a:t>
            </a:r>
            <a:r>
              <a:rPr lang="el-GR" sz="2600" dirty="0" smtClean="0">
                <a:latin typeface="+mj-lt"/>
              </a:rPr>
              <a:t>είναι η δημιουργικότητα στις φυσικές επιστήμες και τα μαθηματικά στην προσχολική εκπαίδευση και στα πρώτα χρόνια της δημοτικής εκπαίδευσης; </a:t>
            </a:r>
            <a:endParaRPr lang="el-GR" sz="2600" dirty="0">
              <a:latin typeface="+mj-lt"/>
            </a:endParaRPr>
          </a:p>
          <a:p>
            <a:r>
              <a:rPr lang="el-GR" sz="2600" dirty="0">
                <a:latin typeface="+mj-lt"/>
              </a:rPr>
              <a:t>Τα παραδείγματα που σας έχουν δοθεί είναι μαθήματα που έχουν διδαχθεί από προπτυχιακούς φοιτητές παιδαγωγικών τα οποία θεώρησαν δημιουργικά. </a:t>
            </a:r>
          </a:p>
          <a:p>
            <a:r>
              <a:rPr lang="el-GR" sz="2600" dirty="0">
                <a:latin typeface="+mj-lt"/>
              </a:rPr>
              <a:t>Πιστεύετε ότι ήταν δημιουργικά; Με ποιους τρόπους;</a:t>
            </a:r>
          </a:p>
          <a:p>
            <a:r>
              <a:rPr lang="el-GR" sz="2600" dirty="0">
                <a:latin typeface="+mj-lt"/>
              </a:rPr>
              <a:t>Πώς μπορούν να επεκταθούν οι ευκαιρίες για δημιουργικότητα;</a:t>
            </a:r>
          </a:p>
          <a:p>
            <a:endParaRPr lang="el-GR" dirty="0"/>
          </a:p>
        </p:txBody>
      </p:sp>
    </p:spTree>
    <p:extLst>
      <p:ext uri="{BB962C8B-B14F-4D97-AF65-F5344CB8AC3E}">
        <p14:creationId xmlns:p14="http://schemas.microsoft.com/office/powerpoint/2010/main" val="85601641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2693</TotalTime>
  <Words>2103</Words>
  <Application>Microsoft Office PowerPoint</Application>
  <PresentationFormat>On-screen Show (4:3)</PresentationFormat>
  <Paragraphs>233</Paragraphs>
  <Slides>29</Slides>
  <Notes>26</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29</vt:i4>
      </vt:variant>
    </vt:vector>
  </HeadingPairs>
  <TitlesOfParts>
    <vt:vector size="32" baseType="lpstr">
      <vt:lpstr>1_Custom Design</vt:lpstr>
      <vt:lpstr>Theme1</vt:lpstr>
      <vt:lpstr>Acrobat Document</vt:lpstr>
      <vt:lpstr>PowerPoint Presentation</vt:lpstr>
      <vt:lpstr>Εισαγωγή στο έργο CEYS  (χρησιμοποιήστε ανάλογα με το πλαίσιο)</vt:lpstr>
      <vt:lpstr>Στόχοι της ενότητας</vt:lpstr>
      <vt:lpstr>Σύνδεση με τις αρχές σχεδιασμού περιεχομένου και τα αποτελέσματα</vt:lpstr>
      <vt:lpstr>Σκεπτικό της ενότητας</vt:lpstr>
      <vt:lpstr>Βασικά ζητήματα για τους επαγγελματίες</vt:lpstr>
      <vt:lpstr>Περίγραμμα ενότητας</vt:lpstr>
      <vt:lpstr>Ποια είναι τα χαρακτηριστικά που μπορείτε να συνδέσετε με τη δημιουργικότητα, τις φυσικές επιστήμες και την πρώιμη σχολική εκπαίδευση;</vt:lpstr>
      <vt:lpstr> Πώς θα αναγνωρίζατε τη δημιουργικότητα στις φυσικές      επιστήμες στην πρώιμη παιδική ηλικία;</vt:lpstr>
      <vt:lpstr>PowerPoint Presentation</vt:lpstr>
      <vt:lpstr>Σύνδεση διερευνητικής εκπαίδευσης στις φυσικές επιστήμες και δημιουργικών προσεγγίσεων</vt:lpstr>
      <vt:lpstr>Ορισμοί δημιουργικότητας που υιοθετούνται από το έργο CEYS  (Creative Little Scientists, 2014)</vt:lpstr>
      <vt:lpstr>Συνέργειες μεταξύ διερευνητικών και δημιουργικών προσεγγίσεων Από το Εννοιολογικό Πλαίσιο που υιοθέτησε το έργο CEYS  (Creative Little Scientists, 2012)</vt:lpstr>
      <vt:lpstr>Ευκαιρίες για ανάπτυξη διερευνητικών δεξιοτήτων;</vt:lpstr>
      <vt:lpstr>Τι εννοούμε με τον όρο «επιστημονική διερεύνηση»; </vt:lpstr>
      <vt:lpstr> Ποικίλοι ρόλοι με το χρόνο  Βασικά χαρακτηριστικά στη διερεύνηση στην τάξη και παραλλαγές αυτών (Barrow, 2010, σελ. 3) </vt:lpstr>
      <vt:lpstr>Ανοιχτή, καθοδηγούμενη, δομημένη διερεύνηση: Πλεονεκτήματα και μειονεκτήματα;</vt:lpstr>
      <vt:lpstr>Ποιες είναι οι δυνατότητες για διερεύνηση και δημιουργικότητα στο πλαίσιο των καθημερινών δραστηριοτήτων στην τάξη; </vt:lpstr>
      <vt:lpstr>Βαφή - εξαγωγή χρωμάτων από φυσικά υλικά</vt:lpstr>
      <vt:lpstr>Επίπλευση ή βύθιση;</vt:lpstr>
      <vt:lpstr>Το σχολείο στο δάσος</vt:lpstr>
      <vt:lpstr>Ποιοι είναι οι ρόλοι του/της δασκάλου/ας;</vt:lpstr>
      <vt:lpstr>Συνέργειες μεταξύ διερευνητικών και δημιουργικών προσεγγίσεων Από το Εννοιολογικό Πλαίσιο που υιοθέτησε το έργο CEYS  (Creative Little Scientists, 2012)</vt:lpstr>
      <vt:lpstr>Παιδαγωγικές παρεμβάσεις  στο πλαίσιο  (Siraj Blatchford et al., 2002)</vt:lpstr>
      <vt:lpstr>Επιπτώσεις στον σχεδιασμό;</vt:lpstr>
      <vt:lpstr>Αναστοχασμός</vt:lpstr>
      <vt:lpstr>Περισσότερες πληροφορίες</vt:lpstr>
      <vt:lpstr>ΕΥΧΑΡΙΣΤΩ!</vt:lpstr>
      <vt:lpstr> Creativity in Early Years Science EDUCATION (2014-2017)  www.ceys-project.eu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Fani</dc:creator>
  <cp:lastModifiedBy>Fani Stylianidou</cp:lastModifiedBy>
  <cp:revision>156</cp:revision>
  <cp:lastPrinted>2017-07-08T10:46:14Z</cp:lastPrinted>
  <dcterms:created xsi:type="dcterms:W3CDTF">2014-03-19T22:20:04Z</dcterms:created>
  <dcterms:modified xsi:type="dcterms:W3CDTF">2017-11-21T09:54:40Z</dcterms:modified>
</cp:coreProperties>
</file>