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embeddings/oleObject2.bin" ContentType="application/vnd.openxmlformats-officedocument.oleObject"/>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36"/>
  </p:notesMasterIdLst>
  <p:handoutMasterIdLst>
    <p:handoutMasterId r:id="rId37"/>
  </p:handoutMasterIdLst>
  <p:sldIdLst>
    <p:sldId id="388" r:id="rId4"/>
    <p:sldId id="389" r:id="rId5"/>
    <p:sldId id="357" r:id="rId6"/>
    <p:sldId id="358" r:id="rId7"/>
    <p:sldId id="359" r:id="rId8"/>
    <p:sldId id="386" r:id="rId9"/>
    <p:sldId id="360" r:id="rId10"/>
    <p:sldId id="375" r:id="rId11"/>
    <p:sldId id="376" r:id="rId12"/>
    <p:sldId id="377" r:id="rId13"/>
    <p:sldId id="378" r:id="rId14"/>
    <p:sldId id="371" r:id="rId15"/>
    <p:sldId id="372" r:id="rId16"/>
    <p:sldId id="373" r:id="rId17"/>
    <p:sldId id="374" r:id="rId18"/>
    <p:sldId id="361" r:id="rId19"/>
    <p:sldId id="362" r:id="rId20"/>
    <p:sldId id="379" r:id="rId21"/>
    <p:sldId id="367" r:id="rId22"/>
    <p:sldId id="368" r:id="rId23"/>
    <p:sldId id="369" r:id="rId24"/>
    <p:sldId id="370" r:id="rId25"/>
    <p:sldId id="380" r:id="rId26"/>
    <p:sldId id="382" r:id="rId27"/>
    <p:sldId id="381" r:id="rId28"/>
    <p:sldId id="383" r:id="rId29"/>
    <p:sldId id="365" r:id="rId30"/>
    <p:sldId id="366" r:id="rId31"/>
    <p:sldId id="364" r:id="rId32"/>
    <p:sldId id="390" r:id="rId33"/>
    <p:sldId id="391" r:id="rId34"/>
    <p:sldId id="392" r:id="rId35"/>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72855" autoAdjust="0"/>
  </p:normalViewPr>
  <p:slideViewPr>
    <p:cSldViewPr>
      <p:cViewPr>
        <p:scale>
          <a:sx n="76" d="100"/>
          <a:sy n="76" d="100"/>
        </p:scale>
        <p:origin x="-488" y="-40"/>
      </p:cViewPr>
      <p:guideLst>
        <p:guide orient="horz" pos="2160"/>
        <p:guide pos="2880"/>
      </p:guideLst>
    </p:cSldViewPr>
  </p:slideViewPr>
  <p:outlineViewPr>
    <p:cViewPr>
      <p:scale>
        <a:sx n="33" d="100"/>
        <a:sy n="33" d="100"/>
      </p:scale>
      <p:origin x="0" y="22926"/>
    </p:cViewPr>
  </p:outlineViewPr>
  <p:notesTextViewPr>
    <p:cViewPr>
      <p:scale>
        <a:sx n="100" d="100"/>
        <a:sy n="100" d="100"/>
      </p:scale>
      <p:origin x="0" y="0"/>
    </p:cViewPr>
  </p:notesTextViewPr>
  <p:sorterViewPr>
    <p:cViewPr>
      <p:scale>
        <a:sx n="100" d="100"/>
        <a:sy n="100" d="100"/>
      </p:scale>
      <p:origin x="0" y="3904"/>
    </p:cViewPr>
  </p:sorterViewPr>
  <p:notesViewPr>
    <p:cSldViewPr snapToGrid="0" snapToObjects="1">
      <p:cViewPr>
        <p:scale>
          <a:sx n="161" d="100"/>
          <a:sy n="161" d="100"/>
        </p:scale>
        <p:origin x="-712" y="345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notesMaster" Target="notesMasters/notesMaster1.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AA8DB73-C344-4035-BF92-C3A688D58DB2}" type="datetimeFigureOut">
              <a:rPr lang="el-GR" smtClean="0"/>
              <a:t>22/10/17</a:t>
            </a:fld>
            <a:endParaRPr lang="el-GR"/>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F5225B4-2C50-4C84-B9F6-DC8661BC58D8}" type="slidenum">
              <a:rPr lang="el-GR" smtClean="0"/>
              <a:t>‹nr.›</a:t>
            </a:fld>
            <a:endParaRPr lang="el-GR"/>
          </a:p>
        </p:txBody>
      </p:sp>
    </p:spTree>
    <p:extLst>
      <p:ext uri="{BB962C8B-B14F-4D97-AF65-F5344CB8AC3E}">
        <p14:creationId xmlns:p14="http://schemas.microsoft.com/office/powerpoint/2010/main" val="2681978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961399F-3A20-0F41-AA24-18FBC3435AC6}" type="datetimeFigureOut">
              <a:rPr lang="en-US" smtClean="0"/>
              <a:t>22/10/17</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73FBFCC-55E6-EC45-A409-A1EF2D23683B}" type="slidenum">
              <a:rPr lang="en-US" smtClean="0"/>
              <a:t>‹nr.›</a:t>
            </a:fld>
            <a:endParaRPr lang="en-US" dirty="0"/>
          </a:p>
        </p:txBody>
      </p:sp>
    </p:spTree>
    <p:extLst>
      <p:ext uri="{BB962C8B-B14F-4D97-AF65-F5344CB8AC3E}">
        <p14:creationId xmlns:p14="http://schemas.microsoft.com/office/powerpoint/2010/main" val="19377561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r>
              <a:rPr lang="en-GB" sz="1100" b="0" kern="1200" dirty="0">
                <a:solidFill>
                  <a:schemeClr val="tx1"/>
                </a:solidFill>
                <a:effectLst/>
              </a:rPr>
              <a:t>The Creativity in Early Years Science project is a European Erasmus+ project with partner countries Greece, Romania, Belgium and the UK</a:t>
            </a:r>
          </a:p>
          <a:p>
            <a:endParaRPr lang="en-GB" sz="1100" b="0" kern="1200" dirty="0">
              <a:solidFill>
                <a:schemeClr val="tx1"/>
              </a:solidFill>
              <a:effectLst/>
            </a:endParaRPr>
          </a:p>
          <a:p>
            <a:r>
              <a:rPr lang="en-GB" sz="1100" dirty="0" smtClean="0"/>
              <a:t>As indicated – it a</a:t>
            </a:r>
            <a:r>
              <a:rPr lang="en-GB" sz="1100" b="0" kern="1200" dirty="0" smtClean="0">
                <a:solidFill>
                  <a:schemeClr val="tx1"/>
                </a:solidFill>
                <a:effectLst/>
              </a:rPr>
              <a:t>ims </a:t>
            </a:r>
            <a:r>
              <a:rPr lang="en-GB" sz="1100" b="0" kern="1200" dirty="0">
                <a:solidFill>
                  <a:schemeClr val="tx1"/>
                </a:solidFill>
                <a:effectLst/>
              </a:rPr>
              <a:t>to develop </a:t>
            </a:r>
            <a:r>
              <a:rPr lang="en-GB" sz="1100" b="0" kern="1200" dirty="0" smtClean="0">
                <a:solidFill>
                  <a:schemeClr val="tx1"/>
                </a:solidFill>
                <a:effectLst/>
              </a:rPr>
              <a:t>a European teacher professional development </a:t>
            </a:r>
            <a:r>
              <a:rPr lang="en-GB" sz="1100" b="0" kern="1200" dirty="0">
                <a:solidFill>
                  <a:schemeClr val="tx1"/>
                </a:solidFill>
                <a:effectLst/>
              </a:rPr>
              <a:t>course and accompanying materials </a:t>
            </a:r>
            <a:r>
              <a:rPr lang="en-GB" sz="1100" b="0" kern="1200" dirty="0" smtClean="0">
                <a:solidFill>
                  <a:schemeClr val="tx1"/>
                </a:solidFill>
                <a:effectLst/>
              </a:rPr>
              <a:t>to promote </a:t>
            </a:r>
            <a:r>
              <a:rPr lang="en-GB" sz="1100" b="0" kern="1200" dirty="0">
                <a:solidFill>
                  <a:schemeClr val="tx1"/>
                </a:solidFill>
                <a:effectLst/>
              </a:rPr>
              <a:t>the use of creative approaches in teaching science in preschool and early primary education (up to age of eight). </a:t>
            </a:r>
            <a:endParaRPr lang="en-GB" sz="1100" b="0" kern="1200" dirty="0" smtClean="0">
              <a:solidFill>
                <a:schemeClr val="tx1"/>
              </a:solidFill>
              <a:effectLst/>
            </a:endParaRPr>
          </a:p>
          <a:p>
            <a:endParaRPr lang="en-GB" sz="1100" b="0" kern="1200" dirty="0" smtClean="0">
              <a:solidFill>
                <a:schemeClr val="tx1"/>
              </a:solidFill>
              <a:effectLst/>
            </a:endParaRPr>
          </a:p>
          <a:p>
            <a:r>
              <a:rPr lang="en-GB" sz="1100" b="0" kern="1200" dirty="0" smtClean="0">
                <a:solidFill>
                  <a:schemeClr val="tx1"/>
                </a:solidFill>
                <a:effectLst/>
              </a:rPr>
              <a:t>It is a continuation of the project Creative Little Scientists, an FP7 EU project, where curriculum design principles</a:t>
            </a:r>
            <a:r>
              <a:rPr lang="en-GB" sz="1100" b="0" kern="1200" baseline="0" dirty="0" smtClean="0">
                <a:solidFill>
                  <a:schemeClr val="tx1"/>
                </a:solidFill>
                <a:effectLst/>
              </a:rPr>
              <a:t> to foster inquiry and creativity in science education were designed.</a:t>
            </a:r>
            <a:endParaRPr lang="en-GB" sz="1100" b="0" kern="1200" dirty="0">
              <a:solidFill>
                <a:schemeClr val="tx1"/>
              </a:solidFill>
              <a:effectLst/>
            </a:endParaRPr>
          </a:p>
          <a:p>
            <a:endParaRPr lang="en-GB" sz="1100" b="1"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t>2</a:t>
            </a:fld>
            <a:endParaRPr lang="nl-BE"/>
          </a:p>
        </p:txBody>
      </p:sp>
    </p:spTree>
    <p:extLst>
      <p:ext uri="{BB962C8B-B14F-4D97-AF65-F5344CB8AC3E}">
        <p14:creationId xmlns:p14="http://schemas.microsoft.com/office/powerpoint/2010/main" val="1403097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lnSpc>
                <a:spcPct val="200000"/>
              </a:lnSpc>
              <a:spcAft>
                <a:spcPct val="0"/>
              </a:spcAft>
              <a:buFont typeface="Wingdings" pitchFamily="2" charset="2"/>
              <a:buChar char="v"/>
              <a:defRPr/>
            </a:pPr>
            <a:r>
              <a:rPr lang="en-GB" sz="1400" kern="0" dirty="0">
                <a:solidFill>
                  <a:srgbClr val="000000"/>
                </a:solidFill>
                <a:effectLst>
                  <a:outerShdw blurRad="38100" dist="38100" dir="2700000" algn="tl">
                    <a:srgbClr val="C0C0C0"/>
                  </a:outerShdw>
                </a:effectLst>
                <a:latin typeface="Verdana"/>
              </a:rPr>
              <a:t>Scientists propose ideas and test them.</a:t>
            </a:r>
          </a:p>
          <a:p>
            <a:pPr lvl="0" eaLnBrk="0" fontAlgn="base" hangingPunct="0">
              <a:lnSpc>
                <a:spcPct val="200000"/>
              </a:lnSpc>
              <a:spcAft>
                <a:spcPct val="0"/>
              </a:spcAft>
              <a:buFont typeface="Wingdings" pitchFamily="2" charset="2"/>
              <a:buChar char="v"/>
              <a:defRPr/>
            </a:pPr>
            <a:r>
              <a:rPr lang="en-GB" sz="1400" kern="0" dirty="0">
                <a:solidFill>
                  <a:srgbClr val="000000"/>
                </a:solidFill>
                <a:effectLst>
                  <a:outerShdw blurRad="38100" dist="38100" dir="2700000" algn="tl">
                    <a:srgbClr val="C0C0C0"/>
                  </a:outerShdw>
                </a:effectLst>
                <a:latin typeface="Verdana"/>
              </a:rPr>
              <a:t>Discussion is a vital part of science.</a:t>
            </a:r>
          </a:p>
          <a:p>
            <a:pPr lvl="0" eaLnBrk="0" fontAlgn="base" hangingPunct="0">
              <a:lnSpc>
                <a:spcPct val="200000"/>
              </a:lnSpc>
              <a:spcAft>
                <a:spcPct val="0"/>
              </a:spcAft>
              <a:buFont typeface="Wingdings" pitchFamily="2" charset="2"/>
              <a:buChar char="v"/>
              <a:defRPr/>
            </a:pPr>
            <a:r>
              <a:rPr lang="en-GB" sz="1400" kern="0" dirty="0">
                <a:solidFill>
                  <a:srgbClr val="000000"/>
                </a:solidFill>
                <a:effectLst>
                  <a:outerShdw blurRad="38100" dist="38100" dir="2700000" algn="tl">
                    <a:srgbClr val="C0C0C0"/>
                  </a:outerShdw>
                </a:effectLst>
                <a:latin typeface="Verdana"/>
              </a:rPr>
              <a:t>Science is both social and creative.</a:t>
            </a:r>
          </a:p>
          <a:p>
            <a:endParaRPr lang="en-GB" dirty="0"/>
          </a:p>
        </p:txBody>
      </p:sp>
      <p:sp>
        <p:nvSpPr>
          <p:cNvPr id="4" name="Slide Number Placeholder 3"/>
          <p:cNvSpPr>
            <a:spLocks noGrp="1"/>
          </p:cNvSpPr>
          <p:nvPr>
            <p:ph type="sldNum" sz="quarter" idx="10"/>
          </p:nvPr>
        </p:nvSpPr>
        <p:spPr/>
        <p:txBody>
          <a:bodyPr/>
          <a:lstStyle/>
          <a:p>
            <a:fld id="{773FBFCC-55E6-EC45-A409-A1EF2D23683B}" type="slidenum">
              <a:rPr lang="en-US" smtClean="0"/>
              <a:t>12</a:t>
            </a:fld>
            <a:endParaRPr lang="en-US" dirty="0"/>
          </a:p>
        </p:txBody>
      </p:sp>
    </p:spTree>
    <p:extLst>
      <p:ext uri="{BB962C8B-B14F-4D97-AF65-F5344CB8AC3E}">
        <p14:creationId xmlns:p14="http://schemas.microsoft.com/office/powerpoint/2010/main" val="3346704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13</a:t>
            </a:fld>
            <a:endParaRPr lang="en-US" dirty="0"/>
          </a:p>
        </p:txBody>
      </p:sp>
    </p:spTree>
    <p:extLst>
      <p:ext uri="{BB962C8B-B14F-4D97-AF65-F5344CB8AC3E}">
        <p14:creationId xmlns:p14="http://schemas.microsoft.com/office/powerpoint/2010/main" val="407375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14</a:t>
            </a:fld>
            <a:endParaRPr lang="en-US" dirty="0"/>
          </a:p>
        </p:txBody>
      </p:sp>
    </p:spTree>
    <p:extLst>
      <p:ext uri="{BB962C8B-B14F-4D97-AF65-F5344CB8AC3E}">
        <p14:creationId xmlns:p14="http://schemas.microsoft.com/office/powerpoint/2010/main" val="4025026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15</a:t>
            </a:fld>
            <a:endParaRPr lang="en-US" dirty="0"/>
          </a:p>
        </p:txBody>
      </p:sp>
    </p:spTree>
    <p:extLst>
      <p:ext uri="{BB962C8B-B14F-4D97-AF65-F5344CB8AC3E}">
        <p14:creationId xmlns:p14="http://schemas.microsoft.com/office/powerpoint/2010/main" val="2222848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Empirical – </a:t>
            </a:r>
            <a:r>
              <a:rPr lang="en-US" sz="1200" dirty="0" smtClean="0"/>
              <a:t>based on evidence</a:t>
            </a:r>
          </a:p>
          <a:p>
            <a:r>
              <a:rPr lang="en-US" dirty="0" smtClean="0"/>
              <a:t>Tentative – </a:t>
            </a:r>
            <a:r>
              <a:rPr lang="en-US" sz="1200" dirty="0" smtClean="0"/>
              <a:t>changes in light of new data/ interpretations of data</a:t>
            </a:r>
          </a:p>
          <a:p>
            <a:r>
              <a:rPr lang="en-US" dirty="0" smtClean="0"/>
              <a:t>Creative – </a:t>
            </a:r>
            <a:r>
              <a:rPr lang="en-US" sz="1200" dirty="0" smtClean="0"/>
              <a:t>involves imagination and creativity</a:t>
            </a:r>
          </a:p>
          <a:p>
            <a:r>
              <a:rPr lang="en-US" dirty="0" smtClean="0"/>
              <a:t>Subjective – </a:t>
            </a:r>
            <a:r>
              <a:rPr lang="en-US" sz="1200" dirty="0" smtClean="0"/>
              <a:t>influenced by knowledge and perspectives</a:t>
            </a:r>
          </a:p>
          <a:p>
            <a:r>
              <a:rPr lang="en-US" dirty="0" smtClean="0"/>
              <a:t>Social and cultural context </a:t>
            </a:r>
            <a:r>
              <a:rPr lang="en-US" sz="1200" dirty="0" smtClean="0"/>
              <a:t>– influences both practices of science and impact</a:t>
            </a:r>
          </a:p>
          <a:p>
            <a:r>
              <a:rPr lang="en-US" dirty="0" smtClean="0"/>
              <a:t>Law </a:t>
            </a:r>
            <a:r>
              <a:rPr lang="en-US" sz="1200" dirty="0" smtClean="0"/>
              <a:t>(pattern/regularity) </a:t>
            </a:r>
            <a:r>
              <a:rPr lang="en-US" sz="1100" dirty="0" smtClean="0"/>
              <a:t>and</a:t>
            </a:r>
            <a:r>
              <a:rPr lang="en-US" dirty="0" smtClean="0"/>
              <a:t> Theory </a:t>
            </a:r>
            <a:r>
              <a:rPr lang="en-US" sz="1200" dirty="0" smtClean="0"/>
              <a:t>(explanation)</a:t>
            </a:r>
          </a:p>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16</a:t>
            </a:fld>
            <a:endParaRPr lang="nl-BE"/>
          </a:p>
        </p:txBody>
      </p:sp>
    </p:spTree>
    <p:extLst>
      <p:ext uri="{BB962C8B-B14F-4D97-AF65-F5344CB8AC3E}">
        <p14:creationId xmlns:p14="http://schemas.microsoft.com/office/powerpoint/2010/main" val="861508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Individually write a post it -  one on each category –- don’t worry if you do not have an example in a particular category</a:t>
            </a:r>
          </a:p>
          <a:p>
            <a:endParaRPr lang="en-US" sz="1200" baseline="0" dirty="0" smtClean="0"/>
          </a:p>
          <a:p>
            <a:r>
              <a:rPr lang="en-US" sz="1200" baseline="0" dirty="0" smtClean="0"/>
              <a:t>We will then share ideas and collate</a:t>
            </a:r>
          </a:p>
          <a:p>
            <a:endParaRPr lang="en-US" baseline="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t>17</a:t>
            </a:fld>
            <a:endParaRPr lang="nl-BE"/>
          </a:p>
        </p:txBody>
      </p:sp>
    </p:spTree>
    <p:extLst>
      <p:ext uri="{BB962C8B-B14F-4D97-AF65-F5344CB8AC3E}">
        <p14:creationId xmlns:p14="http://schemas.microsoft.com/office/powerpoint/2010/main" val="4026496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18</a:t>
            </a:fld>
            <a:endParaRPr lang="en-US" dirty="0"/>
          </a:p>
        </p:txBody>
      </p:sp>
    </p:spTree>
    <p:extLst>
      <p:ext uri="{BB962C8B-B14F-4D97-AF65-F5344CB8AC3E}">
        <p14:creationId xmlns:p14="http://schemas.microsoft.com/office/powerpoint/2010/main" val="2199150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classroom example involved the children exploring whether some given objects are</a:t>
            </a:r>
          </a:p>
          <a:p>
            <a:r>
              <a:rPr lang="en-US" sz="1200" b="0" i="0" u="none" strike="noStrike" kern="1200" baseline="0" dirty="0" smtClean="0">
                <a:solidFill>
                  <a:schemeClr val="tx1"/>
                </a:solidFill>
                <a:latin typeface="+mn-lt"/>
                <a:ea typeface="+mn-ea"/>
                <a:cs typeface="+mn-cs"/>
              </a:rPr>
              <a:t>attracted to a magnet or not. Included in the objects were pairs of scissors</a:t>
            </a:r>
          </a:p>
          <a:p>
            <a:r>
              <a:rPr lang="en-US" sz="1200" b="0" i="0" u="none" strike="noStrike" kern="1200" baseline="0" dirty="0" smtClean="0">
                <a:solidFill>
                  <a:schemeClr val="tx1"/>
                </a:solidFill>
                <a:latin typeface="+mn-lt"/>
                <a:ea typeface="+mn-ea"/>
                <a:cs typeface="+mn-cs"/>
              </a:rPr>
              <a:t>which were made out of iron and plastic, so part of the scissors were</a:t>
            </a:r>
          </a:p>
          <a:p>
            <a:r>
              <a:rPr lang="en-US" sz="1200" b="0" i="0" u="none" strike="noStrike" kern="1200" baseline="0" dirty="0" smtClean="0">
                <a:solidFill>
                  <a:schemeClr val="tx1"/>
                </a:solidFill>
                <a:latin typeface="+mn-lt"/>
                <a:ea typeface="+mn-ea"/>
                <a:cs typeface="+mn-cs"/>
              </a:rPr>
              <a:t>magnetic and part of them were not magnetic.</a:t>
            </a:r>
          </a:p>
          <a:p>
            <a:r>
              <a:rPr lang="en-US" sz="1200" b="0" i="0" u="none" strike="noStrike" kern="1200" baseline="0" dirty="0" smtClean="0">
                <a:solidFill>
                  <a:schemeClr val="tx1"/>
                </a:solidFill>
                <a:latin typeface="+mn-lt"/>
                <a:ea typeface="+mn-ea"/>
                <a:cs typeface="+mn-cs"/>
              </a:rPr>
              <a:t>The activity was initiated by the teacher and involved children working in small groups (n=5-6) testing the objects and then as a whole group (n=13) for the discussion of their findings and the formation of a collective statement about the magnetic properties of materials.</a:t>
            </a:r>
          </a:p>
          <a:p>
            <a:r>
              <a:rPr lang="en-US" sz="1200" b="0" i="0" u="none" strike="noStrike" kern="1200" baseline="0" dirty="0" smtClean="0">
                <a:solidFill>
                  <a:schemeClr val="tx1"/>
                </a:solidFill>
                <a:latin typeface="+mn-lt"/>
                <a:ea typeface="+mn-ea"/>
                <a:cs typeface="+mn-cs"/>
              </a:rPr>
              <a:t>In the small group activities the teacher discussed the children’s discoveries with them and helped them sort out their categories - ‘Magnetic’ and ‘Non-magnetic’.</a:t>
            </a:r>
          </a:p>
          <a:p>
            <a:r>
              <a:rPr lang="en-US" sz="1200" b="0" i="0" u="none" strike="noStrike" kern="1200" baseline="0" dirty="0" smtClean="0">
                <a:solidFill>
                  <a:schemeClr val="tx1"/>
                </a:solidFill>
                <a:latin typeface="+mn-lt"/>
                <a:ea typeface="+mn-ea"/>
                <a:cs typeface="+mn-cs"/>
              </a:rPr>
              <a:t>The teacher </a:t>
            </a:r>
            <a:r>
              <a:rPr lang="en-US" sz="1200" b="0" i="0" u="none" strike="noStrike" kern="1200" baseline="0" dirty="0" err="1" smtClean="0">
                <a:solidFill>
                  <a:schemeClr val="tx1"/>
                </a:solidFill>
                <a:latin typeface="+mn-lt"/>
                <a:ea typeface="+mn-ea"/>
                <a:cs typeface="+mn-cs"/>
              </a:rPr>
              <a:t>emphasised</a:t>
            </a:r>
            <a:r>
              <a:rPr lang="en-US" sz="1200" b="0" i="0" u="none" strike="noStrike" kern="1200" baseline="0" dirty="0" smtClean="0">
                <a:solidFill>
                  <a:schemeClr val="tx1"/>
                </a:solidFill>
                <a:latin typeface="+mn-lt"/>
                <a:ea typeface="+mn-ea"/>
                <a:cs typeface="+mn-cs"/>
              </a:rPr>
              <a:t> the importance of children testing their objects during</a:t>
            </a:r>
          </a:p>
          <a:p>
            <a:r>
              <a:rPr lang="en-US" sz="1200" b="0" i="0" u="none" strike="noStrike" kern="1200" baseline="0" dirty="0" smtClean="0">
                <a:solidFill>
                  <a:schemeClr val="tx1"/>
                </a:solidFill>
                <a:latin typeface="+mn-lt"/>
                <a:ea typeface="+mn-ea"/>
                <a:cs typeface="+mn-cs"/>
              </a:rPr>
              <a:t>the first phase in order to have evidence to be able to justify their own</a:t>
            </a:r>
          </a:p>
          <a:p>
            <a:r>
              <a:rPr lang="en-US" sz="1200" b="0" i="0" u="none" strike="noStrike" kern="1200" baseline="0" dirty="0" smtClean="0">
                <a:solidFill>
                  <a:schemeClr val="tx1"/>
                </a:solidFill>
                <a:latin typeface="+mn-lt"/>
                <a:ea typeface="+mn-ea"/>
                <a:cs typeface="+mn-cs"/>
              </a:rPr>
              <a:t>decisions about the magnetic properties of the objects.</a:t>
            </a:r>
          </a:p>
          <a:p>
            <a:r>
              <a:rPr lang="en-US" sz="1200" b="0" i="0" u="none" strike="noStrike" kern="1200" baseline="0" dirty="0" smtClean="0">
                <a:solidFill>
                  <a:schemeClr val="tx1"/>
                </a:solidFill>
                <a:latin typeface="+mn-lt"/>
                <a:ea typeface="+mn-ea"/>
                <a:cs typeface="+mn-cs"/>
              </a:rPr>
              <a:t>In the next phase of this episode the children worked together as a whole</a:t>
            </a:r>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19</a:t>
            </a:fld>
            <a:endParaRPr lang="en-US"/>
          </a:p>
        </p:txBody>
      </p:sp>
    </p:spTree>
    <p:extLst>
      <p:ext uri="{BB962C8B-B14F-4D97-AF65-F5344CB8AC3E}">
        <p14:creationId xmlns:p14="http://schemas.microsoft.com/office/powerpoint/2010/main" val="3839298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children’s questions</a:t>
            </a:r>
          </a:p>
          <a:p>
            <a:r>
              <a:rPr lang="en-US" dirty="0" smtClean="0"/>
              <a:t>Variety</a:t>
            </a:r>
            <a:r>
              <a:rPr lang="en-US" baseline="0" dirty="0" smtClean="0"/>
              <a:t> of activities – role play, links to prior experience</a:t>
            </a:r>
          </a:p>
          <a:p>
            <a:r>
              <a:rPr lang="en-US" baseline="0" dirty="0" smtClean="0"/>
              <a:t>Varied modes of recording</a:t>
            </a:r>
          </a:p>
          <a:p>
            <a:r>
              <a:rPr lang="en-US" baseline="0" dirty="0" smtClean="0"/>
              <a:t>Teacher sharing her enthusiasm with her new app on the </a:t>
            </a:r>
            <a:r>
              <a:rPr lang="en-US" baseline="0" dirty="0" err="1" smtClean="0"/>
              <a:t>ipad</a:t>
            </a:r>
            <a:r>
              <a:rPr lang="en-US" baseline="0" dirty="0" smtClean="0"/>
              <a:t> – learning together and wondering at the images with the children</a:t>
            </a:r>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20</a:t>
            </a:fld>
            <a:endParaRPr lang="en-US"/>
          </a:p>
        </p:txBody>
      </p:sp>
    </p:spTree>
    <p:extLst>
      <p:ext uri="{BB962C8B-B14F-4D97-AF65-F5344CB8AC3E}">
        <p14:creationId xmlns:p14="http://schemas.microsoft.com/office/powerpoint/2010/main" val="2071218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Story as a starting point</a:t>
            </a:r>
          </a:p>
          <a:p>
            <a:r>
              <a:rPr lang="en-US" dirty="0" smtClean="0"/>
              <a:t>Encouraging</a:t>
            </a:r>
            <a:r>
              <a:rPr lang="en-US" baseline="0" dirty="0" smtClean="0"/>
              <a:t> children’s suggestions for what they might test</a:t>
            </a:r>
          </a:p>
          <a:p>
            <a:r>
              <a:rPr lang="en-US" baseline="0" dirty="0" smtClean="0"/>
              <a:t>Deliberate planning of sharing of findings – teacher questioning to focus on evidence to support children’s views  </a:t>
            </a:r>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21</a:t>
            </a:fld>
            <a:endParaRPr lang="en-US"/>
          </a:p>
        </p:txBody>
      </p:sp>
    </p:spTree>
    <p:extLst>
      <p:ext uri="{BB962C8B-B14F-4D97-AF65-F5344CB8AC3E}">
        <p14:creationId xmlns:p14="http://schemas.microsoft.com/office/powerpoint/2010/main" val="4228978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a:buChar char="•"/>
            </a:pPr>
            <a:r>
              <a:rPr lang="en-US" sz="1000" kern="1200" dirty="0" smtClean="0">
                <a:solidFill>
                  <a:schemeClr val="tx1"/>
                </a:solidFill>
                <a:effectLst/>
                <a:latin typeface="+mn-lt"/>
                <a:ea typeface="+mn-ea"/>
                <a:cs typeface="+mn-cs"/>
              </a:rPr>
              <a:t>This session</a:t>
            </a:r>
            <a:r>
              <a:rPr lang="en-US" sz="1000" kern="1200" baseline="0" dirty="0" smtClean="0">
                <a:solidFill>
                  <a:schemeClr val="tx1"/>
                </a:solidFill>
                <a:effectLst/>
                <a:latin typeface="+mn-lt"/>
                <a:ea typeface="+mn-ea"/>
                <a:cs typeface="+mn-cs"/>
              </a:rPr>
              <a:t> seeks to explore the relevance of the nature of science to early years science</a:t>
            </a:r>
          </a:p>
          <a:p>
            <a:pPr marL="171450" indent="-171450">
              <a:buFont typeface="Arial"/>
              <a:buChar char="•"/>
            </a:pPr>
            <a:r>
              <a:rPr lang="en-US" sz="1000" kern="1200" baseline="0" dirty="0" smtClean="0">
                <a:solidFill>
                  <a:schemeClr val="tx1"/>
                </a:solidFill>
                <a:effectLst/>
                <a:latin typeface="+mn-lt"/>
                <a:ea typeface="+mn-ea"/>
                <a:cs typeface="+mn-cs"/>
              </a:rPr>
              <a:t>In what ways can ideas about the nature of science be nurtured in the early years  </a:t>
            </a:r>
          </a:p>
          <a:p>
            <a:pPr marL="171450" indent="-171450">
              <a:buFont typeface="Arial"/>
              <a:buChar char="•"/>
            </a:pPr>
            <a:r>
              <a:rPr lang="en-US" sz="1000" kern="1200" baseline="0" dirty="0" smtClean="0">
                <a:solidFill>
                  <a:schemeClr val="tx1"/>
                </a:solidFill>
                <a:effectLst/>
                <a:latin typeface="+mn-lt"/>
                <a:ea typeface="+mn-ea"/>
                <a:cs typeface="+mn-cs"/>
              </a:rPr>
              <a:t>In what ways might teachers’ views of the nature of science impact on their work in classrooms?</a:t>
            </a:r>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t>3</a:t>
            </a:fld>
            <a:endParaRPr lang="nl-BE" dirty="0"/>
          </a:p>
        </p:txBody>
      </p:sp>
    </p:spTree>
    <p:extLst>
      <p:ext uri="{BB962C8B-B14F-4D97-AF65-F5344CB8AC3E}">
        <p14:creationId xmlns:p14="http://schemas.microsoft.com/office/powerpoint/2010/main" val="2592103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session on </a:t>
            </a:r>
            <a:r>
              <a:rPr lang="en-US" sz="1200" i="1" kern="1200" dirty="0" smtClean="0">
                <a:solidFill>
                  <a:schemeClr val="tx1"/>
                </a:solidFill>
                <a:effectLst/>
                <a:latin typeface="+mn-lt"/>
                <a:ea typeface="+mn-ea"/>
                <a:cs typeface="+mn-cs"/>
              </a:rPr>
              <a:t>Waterproof Materials</a:t>
            </a:r>
            <a:r>
              <a:rPr lang="en-US" sz="1200" kern="1200" dirty="0" smtClean="0">
                <a:solidFill>
                  <a:schemeClr val="tx1"/>
                </a:solidFill>
                <a:effectLst/>
                <a:latin typeface="+mn-lt"/>
                <a:ea typeface="+mn-ea"/>
                <a:cs typeface="+mn-cs"/>
              </a:rPr>
              <a:t> was part of a half term science-based project on materials. The context for the session was the need to select the best material to make an umbrella. Emily began the lesson by talking about the class puppet MAX who needed a new umbrella because he had left his on the bus. Emily then explained that MAX wanted to see them as real scientists who can record. She showed the sheet for recording and </a:t>
            </a:r>
            <a:r>
              <a:rPr lang="en-US" sz="1200" kern="1200" dirty="0" err="1" smtClean="0">
                <a:solidFill>
                  <a:schemeClr val="tx1"/>
                </a:solidFill>
                <a:effectLst/>
                <a:latin typeface="+mn-lt"/>
                <a:ea typeface="+mn-ea"/>
                <a:cs typeface="+mn-cs"/>
              </a:rPr>
              <a:t>emphasised</a:t>
            </a:r>
            <a:r>
              <a:rPr lang="en-US" sz="1200" kern="1200" dirty="0" smtClean="0">
                <a:solidFill>
                  <a:schemeClr val="tx1"/>
                </a:solidFill>
                <a:effectLst/>
                <a:latin typeface="+mn-lt"/>
                <a:ea typeface="+mn-ea"/>
                <a:cs typeface="+mn-cs"/>
              </a:rPr>
              <a:t> the task was collaborative. They needed to work out how to carry out their investigations, share tasks between them and agree on the findings in order to give advice to MAX.</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22</a:t>
            </a:fld>
            <a:endParaRPr lang="en-US"/>
          </a:p>
        </p:txBody>
      </p:sp>
    </p:spTree>
    <p:extLst>
      <p:ext uri="{BB962C8B-B14F-4D97-AF65-F5344CB8AC3E}">
        <p14:creationId xmlns:p14="http://schemas.microsoft.com/office/powerpoint/2010/main" val="3115935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t>23</a:t>
            </a:fld>
            <a:endParaRPr lang="nl-BE"/>
          </a:p>
        </p:txBody>
      </p:sp>
    </p:spTree>
    <p:extLst>
      <p:ext uri="{BB962C8B-B14F-4D97-AF65-F5344CB8AC3E}">
        <p14:creationId xmlns:p14="http://schemas.microsoft.com/office/powerpoint/2010/main" val="4053393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err="1" smtClean="0">
                <a:solidFill>
                  <a:schemeClr val="tx1"/>
                </a:solidFill>
                <a:effectLst/>
                <a:latin typeface="+mn-lt"/>
                <a:ea typeface="+mn-ea"/>
                <a:cs typeface="+mn-cs"/>
              </a:rPr>
              <a:t>Powerpoint</a:t>
            </a:r>
            <a:r>
              <a:rPr lang="en-US" sz="1400" kern="1200" dirty="0" smtClean="0">
                <a:solidFill>
                  <a:schemeClr val="tx1"/>
                </a:solidFill>
                <a:effectLst/>
                <a:latin typeface="+mn-lt"/>
                <a:ea typeface="+mn-ea"/>
                <a:cs typeface="+mn-cs"/>
              </a:rPr>
              <a:t> </a:t>
            </a:r>
            <a:r>
              <a:rPr lang="en-US" sz="1400" kern="1200" dirty="0">
                <a:solidFill>
                  <a:schemeClr val="tx1"/>
                </a:solidFill>
                <a:effectLst/>
                <a:latin typeface="+mn-lt"/>
                <a:ea typeface="+mn-ea"/>
                <a:cs typeface="+mn-cs"/>
              </a:rPr>
              <a:t>slides of creative dispositions, CEYS definition of creativity in science and scientific attitudes. Note connections to conceptual framework for the CEYS project in particular creative dispositions and the definition of creativity in science.</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773FBFCC-55E6-EC45-A409-A1EF2D23683B}" type="slidenum">
              <a:rPr lang="en-US" smtClean="0"/>
              <a:t>24</a:t>
            </a:fld>
            <a:endParaRPr lang="en-US"/>
          </a:p>
        </p:txBody>
      </p:sp>
    </p:spTree>
    <p:extLst>
      <p:ext uri="{BB962C8B-B14F-4D97-AF65-F5344CB8AC3E}">
        <p14:creationId xmlns:p14="http://schemas.microsoft.com/office/powerpoint/2010/main" val="1992303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3FBFCC-55E6-EC45-A409-A1EF2D23683B}" type="slidenum">
              <a:rPr lang="en-US" smtClean="0"/>
              <a:t>25</a:t>
            </a:fld>
            <a:endParaRPr lang="en-US"/>
          </a:p>
        </p:txBody>
      </p:sp>
    </p:spTree>
    <p:extLst>
      <p:ext uri="{BB962C8B-B14F-4D97-AF65-F5344CB8AC3E}">
        <p14:creationId xmlns:p14="http://schemas.microsoft.com/office/powerpoint/2010/main" val="2363274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3FBFCC-55E6-EC45-A409-A1EF2D23683B}" type="slidenum">
              <a:rPr lang="en-US" smtClean="0"/>
              <a:t>26</a:t>
            </a:fld>
            <a:endParaRPr lang="en-US"/>
          </a:p>
        </p:txBody>
      </p:sp>
    </p:spTree>
    <p:extLst>
      <p:ext uri="{BB962C8B-B14F-4D97-AF65-F5344CB8AC3E}">
        <p14:creationId xmlns:p14="http://schemas.microsoft.com/office/powerpoint/2010/main" val="19641639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27</a:t>
            </a:fld>
            <a:endParaRPr lang="nl-BE"/>
          </a:p>
        </p:txBody>
      </p:sp>
    </p:spTree>
    <p:extLst>
      <p:ext uri="{BB962C8B-B14F-4D97-AF65-F5344CB8AC3E}">
        <p14:creationId xmlns:p14="http://schemas.microsoft.com/office/powerpoint/2010/main" val="3632460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28</a:t>
            </a:fld>
            <a:endParaRPr lang="en-US"/>
          </a:p>
        </p:txBody>
      </p:sp>
    </p:spTree>
    <p:extLst>
      <p:ext uri="{BB962C8B-B14F-4D97-AF65-F5344CB8AC3E}">
        <p14:creationId xmlns:p14="http://schemas.microsoft.com/office/powerpoint/2010/main" val="1615031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29</a:t>
            </a:fld>
            <a:endParaRPr lang="nl-BE"/>
          </a:p>
        </p:txBody>
      </p:sp>
    </p:spTree>
    <p:extLst>
      <p:ext uri="{BB962C8B-B14F-4D97-AF65-F5344CB8AC3E}">
        <p14:creationId xmlns:p14="http://schemas.microsoft.com/office/powerpoint/2010/main" val="42058930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D195098B-2C0E-4FC7-88C8-090D3FA4200A}" type="slidenum">
              <a:rPr lang="nl-BE" smtClean="0"/>
              <a:t>30</a:t>
            </a:fld>
            <a:endParaRPr lang="nl-BE"/>
          </a:p>
        </p:txBody>
      </p:sp>
    </p:spTree>
    <p:extLst>
      <p:ext uri="{BB962C8B-B14F-4D97-AF65-F5344CB8AC3E}">
        <p14:creationId xmlns:p14="http://schemas.microsoft.com/office/powerpoint/2010/main" val="7045564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73FBFCC-55E6-EC45-A409-A1EF2D23683B}" type="slidenum">
              <a:rPr lang="en-US" smtClean="0"/>
              <a:t>31</a:t>
            </a:fld>
            <a:endParaRPr lang="en-US" dirty="0"/>
          </a:p>
        </p:txBody>
      </p:sp>
    </p:spTree>
    <p:extLst>
      <p:ext uri="{BB962C8B-B14F-4D97-AF65-F5344CB8AC3E}">
        <p14:creationId xmlns:p14="http://schemas.microsoft.com/office/powerpoint/2010/main" val="2852278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t>Considerable debate in recent years about the importance and purposes science education, reflected in documentation at EU level and in discussions in science education community UK in recent years</a:t>
            </a:r>
            <a:r>
              <a:rPr lang="en-US" sz="900" baseline="0" dirty="0" smtClean="0"/>
              <a:t> that has contributed to growing emphasis on the nature of science. </a:t>
            </a:r>
            <a:r>
              <a:rPr lang="en-US" sz="900" dirty="0" smtClean="0"/>
              <a:t>Common themes include:</a:t>
            </a:r>
          </a:p>
          <a:p>
            <a:endParaRPr lang="en-US" sz="900" dirty="0" smtClean="0"/>
          </a:p>
          <a:p>
            <a:pPr marL="171450" indent="-171450">
              <a:buFont typeface="Arial"/>
              <a:buChar char="•"/>
            </a:pPr>
            <a:r>
              <a:rPr lang="en-US" sz="900" dirty="0" smtClean="0"/>
              <a:t>Economic  imperatives- both </a:t>
            </a:r>
            <a:r>
              <a:rPr lang="en-US" sz="900" dirty="0" smtClean="0">
                <a:solidFill>
                  <a:srgbClr val="FF0000"/>
                </a:solidFill>
              </a:rPr>
              <a:t>supply of future scientists and technically skilled workforce, and to complete globally the need for individuals who have the skills and  competencies to apply knowledge in innovative ways, concerns about lack of take up of science and declining attitudes to science across the primary school.</a:t>
            </a:r>
          </a:p>
          <a:p>
            <a:pPr marL="171450" indent="-171450">
              <a:buFont typeface="Arial"/>
              <a:buChar char="•"/>
            </a:pPr>
            <a:endParaRPr lang="en-US" sz="900" dirty="0" smtClean="0">
              <a:solidFill>
                <a:srgbClr val="FF0000"/>
              </a:solidFill>
            </a:endParaRPr>
          </a:p>
          <a:p>
            <a:pPr marL="171450" indent="-171450">
              <a:buFont typeface="Arial"/>
              <a:buChar char="•"/>
            </a:pPr>
            <a:r>
              <a:rPr lang="en-US" sz="900" dirty="0" smtClean="0"/>
              <a:t>Growing emphasis on scientific literacy for citizens – importance of science and mathematics education not just for future jobs and the needs of the economy – but for all as an individual and as part of a community - to </a:t>
            </a:r>
            <a:r>
              <a:rPr lang="en-US" sz="900" dirty="0" smtClean="0">
                <a:solidFill>
                  <a:srgbClr val="FF0000"/>
                </a:solidFill>
              </a:rPr>
              <a:t>participate in democratic processes -  to make decisions in the context of access to vast quantities of information and in using new technologies, need to develop skills and </a:t>
            </a:r>
            <a:r>
              <a:rPr lang="en-US" sz="900" kern="1200" dirty="0" smtClean="0">
                <a:solidFill>
                  <a:srgbClr val="FF0000"/>
                </a:solidFill>
              </a:rPr>
              <a:t>dispositions for 21</a:t>
            </a:r>
            <a:r>
              <a:rPr lang="en-US" sz="900" kern="1200" baseline="30000" dirty="0" smtClean="0">
                <a:solidFill>
                  <a:srgbClr val="FF0000"/>
                </a:solidFill>
              </a:rPr>
              <a:t>st</a:t>
            </a:r>
            <a:r>
              <a:rPr lang="en-US" sz="900" kern="1200" dirty="0" smtClean="0">
                <a:solidFill>
                  <a:srgbClr val="FF0000"/>
                </a:solidFill>
              </a:rPr>
              <a:t> century when futures are uncertain and knowledge changing rapidly</a:t>
            </a:r>
            <a:r>
              <a:rPr lang="en-US" sz="900" dirty="0" smtClean="0">
                <a:solidFill>
                  <a:srgbClr val="FF0000"/>
                </a:solidFill>
              </a:rPr>
              <a:t>.</a:t>
            </a:r>
          </a:p>
          <a:p>
            <a:pPr marL="171450" indent="-171450">
              <a:buFont typeface="Arial"/>
              <a:buChar char="•"/>
            </a:pPr>
            <a:endParaRPr lang="en-US" sz="900" dirty="0" smtClean="0">
              <a:solidFill>
                <a:srgbClr val="FF0000"/>
              </a:solidFill>
            </a:endParaRPr>
          </a:p>
          <a:p>
            <a:pPr marL="171450" indent="-171450">
              <a:buFont typeface="Arial"/>
              <a:buChar char="•"/>
            </a:pPr>
            <a:r>
              <a:rPr lang="en-US" sz="900" dirty="0" smtClean="0"/>
              <a:t>Technological developments – offer </a:t>
            </a:r>
            <a:r>
              <a:rPr lang="en-US" sz="900" dirty="0" smtClean="0">
                <a:solidFill>
                  <a:srgbClr val="FF0000"/>
                </a:solidFill>
              </a:rPr>
              <a:t>new opportunities not just for assessing learning but shaping learning processes – how to take advantage of these new opportunities (especially in relation to capturing sharing and discussing ideas), as well as considering their limitations</a:t>
            </a:r>
          </a:p>
          <a:p>
            <a:endParaRPr lang="en-US" sz="900" dirty="0" smtClean="0"/>
          </a:p>
          <a:p>
            <a:r>
              <a:rPr lang="en-US" sz="900" dirty="0" smtClean="0"/>
              <a:t>Changes in society’s perception of science have led to changing perceptions of how it should be taught in schools. This includes emphasis on children understanding the nature of science, social and cultural aspects, notion of science as a human construction building on evidence and involving argumentation within a community.</a:t>
            </a:r>
          </a:p>
          <a:p>
            <a:endParaRPr lang="en-US" sz="900" dirty="0" smtClean="0"/>
          </a:p>
          <a:p>
            <a:r>
              <a:rPr lang="en-US" sz="900" dirty="0" smtClean="0"/>
              <a:t>There is greater acknowledgement of the need to foster positive attitudes to science and involve children in debate around contemporary issues. </a:t>
            </a:r>
          </a:p>
          <a:p>
            <a:endParaRPr lang="en-US" sz="900" dirty="0" smtClean="0"/>
          </a:p>
          <a:p>
            <a:r>
              <a:rPr lang="en-US" sz="900" dirty="0" smtClean="0"/>
              <a:t>Science should not be presented to children as something divorced from their everyday lives, rather the importance of helping children draw personal meaning, promoting the role of inquiry and creativity in questioning and interpreting the world around them. </a:t>
            </a:r>
          </a:p>
          <a:p>
            <a:endParaRPr lang="en-US" sz="900" dirty="0"/>
          </a:p>
        </p:txBody>
      </p:sp>
      <p:sp>
        <p:nvSpPr>
          <p:cNvPr id="4" name="Slide Number Placeholder 3"/>
          <p:cNvSpPr>
            <a:spLocks noGrp="1"/>
          </p:cNvSpPr>
          <p:nvPr>
            <p:ph type="sldNum" sz="quarter" idx="10"/>
          </p:nvPr>
        </p:nvSpPr>
        <p:spPr/>
        <p:txBody>
          <a:bodyPr/>
          <a:lstStyle/>
          <a:p>
            <a:fld id="{D195098B-2C0E-4FC7-88C8-090D3FA4200A}" type="slidenum">
              <a:rPr lang="nl-BE" smtClean="0"/>
              <a:t>4</a:t>
            </a:fld>
            <a:endParaRPr lang="nl-BE"/>
          </a:p>
        </p:txBody>
      </p:sp>
    </p:spTree>
    <p:extLst>
      <p:ext uri="{BB962C8B-B14F-4D97-AF65-F5344CB8AC3E}">
        <p14:creationId xmlns:p14="http://schemas.microsoft.com/office/powerpoint/2010/main" val="1750054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increased attention in general terms is expressed by this comment.</a:t>
            </a:r>
          </a:p>
          <a:p>
            <a:endParaRPr lang="en-US" baseline="0" dirty="0" smtClean="0"/>
          </a:p>
          <a:p>
            <a:r>
              <a:rPr lang="en-US" baseline="0" dirty="0" smtClean="0"/>
              <a:t>As suggested this session provides an opportunity to consider the relevance of this to teachers and early years science.</a:t>
            </a:r>
          </a:p>
        </p:txBody>
      </p:sp>
      <p:sp>
        <p:nvSpPr>
          <p:cNvPr id="4" name="Slide Number Placeholder 3"/>
          <p:cNvSpPr>
            <a:spLocks noGrp="1"/>
          </p:cNvSpPr>
          <p:nvPr>
            <p:ph type="sldNum" sz="quarter" idx="10"/>
          </p:nvPr>
        </p:nvSpPr>
        <p:spPr/>
        <p:txBody>
          <a:bodyPr/>
          <a:lstStyle/>
          <a:p>
            <a:fld id="{D195098B-2C0E-4FC7-88C8-090D3FA4200A}" type="slidenum">
              <a:rPr lang="nl-BE" smtClean="0"/>
              <a:t>5</a:t>
            </a:fld>
            <a:endParaRPr lang="nl-BE"/>
          </a:p>
        </p:txBody>
      </p:sp>
    </p:spTree>
    <p:extLst>
      <p:ext uri="{BB962C8B-B14F-4D97-AF65-F5344CB8AC3E}">
        <p14:creationId xmlns:p14="http://schemas.microsoft.com/office/powerpoint/2010/main" val="2518245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workshop is connected to some of the key Curriculum</a:t>
            </a:r>
            <a:r>
              <a:rPr lang="en-US" baseline="0" dirty="0" smtClean="0"/>
              <a:t> Design Principles and Outcomes developed in the Creative Little Scientists project</a:t>
            </a:r>
          </a:p>
          <a:p>
            <a:r>
              <a:rPr lang="en-US" baseline="0" dirty="0" smtClean="0"/>
              <a:t>And as yesterday uses classroom examples from the project to address the following aims and objectives</a:t>
            </a:r>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7</a:t>
            </a:fld>
            <a:endParaRPr lang="nl-BE"/>
          </a:p>
        </p:txBody>
      </p:sp>
    </p:spTree>
    <p:extLst>
      <p:ext uri="{BB962C8B-B14F-4D97-AF65-F5344CB8AC3E}">
        <p14:creationId xmlns:p14="http://schemas.microsoft.com/office/powerpoint/2010/main" val="1539780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Hand out a mystery box and observation sheet to each group of 4/5</a:t>
            </a:r>
          </a:p>
          <a:p>
            <a:endParaRPr lang="en-GB" sz="1400" dirty="0"/>
          </a:p>
          <a:p>
            <a:r>
              <a:rPr lang="en-GB" sz="1400" dirty="0"/>
              <a:t>3-</a:t>
            </a:r>
            <a:r>
              <a:rPr lang="en-GB" sz="1400" baseline="0" dirty="0"/>
              <a:t> 4 minutes to work out what’s in the box.</a:t>
            </a:r>
            <a:endParaRPr lang="en-GB" sz="1400" dirty="0"/>
          </a:p>
          <a:p>
            <a:endParaRPr lang="en-GB" dirty="0"/>
          </a:p>
        </p:txBody>
      </p:sp>
      <p:sp>
        <p:nvSpPr>
          <p:cNvPr id="4" name="Slide Number Placeholder 3"/>
          <p:cNvSpPr>
            <a:spLocks noGrp="1"/>
          </p:cNvSpPr>
          <p:nvPr>
            <p:ph type="sldNum" sz="quarter" idx="10"/>
          </p:nvPr>
        </p:nvSpPr>
        <p:spPr/>
        <p:txBody>
          <a:bodyPr/>
          <a:lstStyle/>
          <a:p>
            <a:fld id="{773FBFCC-55E6-EC45-A409-A1EF2D23683B}" type="slidenum">
              <a:rPr lang="en-US" smtClean="0"/>
              <a:t>8</a:t>
            </a:fld>
            <a:endParaRPr lang="en-US" dirty="0"/>
          </a:p>
        </p:txBody>
      </p:sp>
    </p:spTree>
    <p:extLst>
      <p:ext uri="{BB962C8B-B14F-4D97-AF65-F5344CB8AC3E}">
        <p14:creationId xmlns:p14="http://schemas.microsoft.com/office/powerpoint/2010/main" val="3112341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Encourage groups to make notes on their observation sheet justifying</a:t>
            </a:r>
            <a:r>
              <a:rPr lang="en-GB" sz="1400" baseline="0" dirty="0"/>
              <a:t> their ideas.</a:t>
            </a:r>
          </a:p>
          <a:p>
            <a:endParaRPr lang="en-GB" sz="1400" baseline="0" dirty="0"/>
          </a:p>
          <a:p>
            <a:r>
              <a:rPr lang="en-GB" sz="1400" baseline="0" dirty="0"/>
              <a:t>Come up with the best idea and record on a post it note. </a:t>
            </a:r>
            <a:endParaRPr lang="en-GB" sz="1400" dirty="0"/>
          </a:p>
        </p:txBody>
      </p:sp>
      <p:sp>
        <p:nvSpPr>
          <p:cNvPr id="4" name="Slide Number Placeholder 3"/>
          <p:cNvSpPr>
            <a:spLocks noGrp="1"/>
          </p:cNvSpPr>
          <p:nvPr>
            <p:ph type="sldNum" sz="quarter" idx="10"/>
          </p:nvPr>
        </p:nvSpPr>
        <p:spPr/>
        <p:txBody>
          <a:bodyPr/>
          <a:lstStyle/>
          <a:p>
            <a:fld id="{773FBFCC-55E6-EC45-A409-A1EF2D23683B}" type="slidenum">
              <a:rPr lang="en-US" smtClean="0"/>
              <a:t>9</a:t>
            </a:fld>
            <a:endParaRPr lang="en-US" dirty="0"/>
          </a:p>
        </p:txBody>
      </p:sp>
    </p:spTree>
    <p:extLst>
      <p:ext uri="{BB962C8B-B14F-4D97-AF65-F5344CB8AC3E}">
        <p14:creationId xmlns:p14="http://schemas.microsoft.com/office/powerpoint/2010/main" val="1096914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2- 3 minutes</a:t>
            </a:r>
          </a:p>
        </p:txBody>
      </p:sp>
      <p:sp>
        <p:nvSpPr>
          <p:cNvPr id="4" name="Slide Number Placeholder 3"/>
          <p:cNvSpPr>
            <a:spLocks noGrp="1"/>
          </p:cNvSpPr>
          <p:nvPr>
            <p:ph type="sldNum" sz="quarter" idx="10"/>
          </p:nvPr>
        </p:nvSpPr>
        <p:spPr/>
        <p:txBody>
          <a:bodyPr/>
          <a:lstStyle/>
          <a:p>
            <a:fld id="{773FBFCC-55E6-EC45-A409-A1EF2D23683B}" type="slidenum">
              <a:rPr lang="en-US" smtClean="0"/>
              <a:t>10</a:t>
            </a:fld>
            <a:endParaRPr lang="en-US" dirty="0"/>
          </a:p>
        </p:txBody>
      </p:sp>
    </p:spTree>
    <p:extLst>
      <p:ext uri="{BB962C8B-B14F-4D97-AF65-F5344CB8AC3E}">
        <p14:creationId xmlns:p14="http://schemas.microsoft.com/office/powerpoint/2010/main" val="915148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Prior knowledge</a:t>
            </a:r>
          </a:p>
          <a:p>
            <a:r>
              <a:rPr lang="en-GB" sz="1400" dirty="0"/>
              <a:t>Discussion</a:t>
            </a:r>
          </a:p>
          <a:p>
            <a:r>
              <a:rPr lang="en-GB" sz="1400" dirty="0"/>
              <a:t>Systematic approach</a:t>
            </a:r>
          </a:p>
          <a:p>
            <a:r>
              <a:rPr lang="en-GB" sz="1400" dirty="0"/>
              <a:t>Negotiation / reasoning / discussion</a:t>
            </a:r>
          </a:p>
          <a:p>
            <a:r>
              <a:rPr lang="en-GB" sz="1400" dirty="0"/>
              <a:t>Hypothesis / testing / drawing conclusion</a:t>
            </a:r>
          </a:p>
          <a:p>
            <a:r>
              <a:rPr lang="en-GB" sz="1400" dirty="0"/>
              <a:t>Imagination / visualisation / creativity  </a:t>
            </a:r>
          </a:p>
        </p:txBody>
      </p:sp>
      <p:sp>
        <p:nvSpPr>
          <p:cNvPr id="4" name="Slide Number Placeholder 3"/>
          <p:cNvSpPr>
            <a:spLocks noGrp="1"/>
          </p:cNvSpPr>
          <p:nvPr>
            <p:ph type="sldNum" sz="quarter" idx="10"/>
          </p:nvPr>
        </p:nvSpPr>
        <p:spPr/>
        <p:txBody>
          <a:bodyPr/>
          <a:lstStyle/>
          <a:p>
            <a:fld id="{773FBFCC-55E6-EC45-A409-A1EF2D23683B}" type="slidenum">
              <a:rPr lang="en-US" smtClean="0"/>
              <a:t>11</a:t>
            </a:fld>
            <a:endParaRPr lang="en-US" dirty="0"/>
          </a:p>
        </p:txBody>
      </p:sp>
    </p:spTree>
    <p:extLst>
      <p:ext uri="{BB962C8B-B14F-4D97-AF65-F5344CB8AC3E}">
        <p14:creationId xmlns:p14="http://schemas.microsoft.com/office/powerpoint/2010/main" val="2603659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22/10/17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dirty="0"/>
          </a:p>
        </p:txBody>
      </p:sp>
    </p:spTree>
    <p:extLst>
      <p:ext uri="{BB962C8B-B14F-4D97-AF65-F5344CB8AC3E}">
        <p14:creationId xmlns:p14="http://schemas.microsoft.com/office/powerpoint/2010/main" val="1083829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22/10/17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dirty="0"/>
          </a:p>
        </p:txBody>
      </p:sp>
    </p:spTree>
    <p:extLst>
      <p:ext uri="{BB962C8B-B14F-4D97-AF65-F5344CB8AC3E}">
        <p14:creationId xmlns:p14="http://schemas.microsoft.com/office/powerpoint/2010/main" val="70789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22/10/17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dirty="0"/>
          </a:p>
        </p:txBody>
      </p:sp>
    </p:spTree>
    <p:extLst>
      <p:ext uri="{BB962C8B-B14F-4D97-AF65-F5344CB8AC3E}">
        <p14:creationId xmlns:p14="http://schemas.microsoft.com/office/powerpoint/2010/main" val="843959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sp>
        <p:nvSpPr>
          <p:cNvPr id="11" name="Slide Number Placehold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t>‹nr.›</a:t>
            </a:fld>
            <a:endParaRPr lang="en-GB" dirty="0"/>
          </a:p>
        </p:txBody>
      </p:sp>
      <p:pic>
        <p:nvPicPr>
          <p:cNvPr id="1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354"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450872"/>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dirty="0"/>
          </a:p>
        </p:txBody>
      </p:sp>
    </p:spTree>
    <p:extLst>
      <p:ext uri="{BB962C8B-B14F-4D97-AF65-F5344CB8AC3E}">
        <p14:creationId xmlns:p14="http://schemas.microsoft.com/office/powerpoint/2010/main" val="3092097926"/>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65091"/>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5649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dirty="0"/>
          </a:p>
        </p:txBody>
      </p:sp>
    </p:spTree>
    <p:extLst>
      <p:ext uri="{BB962C8B-B14F-4D97-AF65-F5344CB8AC3E}">
        <p14:creationId xmlns:p14="http://schemas.microsoft.com/office/powerpoint/2010/main" val="713067689"/>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dirty="0"/>
          </a:p>
        </p:txBody>
      </p:sp>
    </p:spTree>
    <p:extLst>
      <p:ext uri="{BB962C8B-B14F-4D97-AF65-F5344CB8AC3E}">
        <p14:creationId xmlns:p14="http://schemas.microsoft.com/office/powerpoint/2010/main" val="154819427"/>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Slide Number Placeholder 8"/>
          <p:cNvSpPr>
            <a:spLocks noGrp="1"/>
          </p:cNvSpPr>
          <p:nvPr>
            <p:ph type="sldNum" sz="quarter" idx="12"/>
          </p:nvPr>
        </p:nvSpPr>
        <p:spPr/>
        <p:txBody>
          <a:bodyPr/>
          <a:lstStyle/>
          <a:p>
            <a:fld id="{E0E330B0-1B19-4EA5-9236-D5D55E5F4853}" type="slidenum">
              <a:rPr lang="en-GB" smtClean="0"/>
              <a:t>‹nr.›</a:t>
            </a:fld>
            <a:endParaRPr lang="en-GB" dirty="0"/>
          </a:p>
        </p:txBody>
      </p:sp>
    </p:spTree>
    <p:extLst>
      <p:ext uri="{BB962C8B-B14F-4D97-AF65-F5344CB8AC3E}">
        <p14:creationId xmlns:p14="http://schemas.microsoft.com/office/powerpoint/2010/main" val="3258257037"/>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5" name="Slide Number Placeholder 4"/>
          <p:cNvSpPr>
            <a:spLocks noGrp="1"/>
          </p:cNvSpPr>
          <p:nvPr>
            <p:ph type="sldNum" sz="quarter" idx="12"/>
          </p:nvPr>
        </p:nvSpPr>
        <p:spPr/>
        <p:txBody>
          <a:bodyPr/>
          <a:lstStyle/>
          <a:p>
            <a:fld id="{E0E330B0-1B19-4EA5-9236-D5D55E5F4853}" type="slidenum">
              <a:rPr lang="en-GB" smtClean="0"/>
              <a:t>‹nr.›</a:t>
            </a:fld>
            <a:endParaRPr lang="en-GB" dirty="0"/>
          </a:p>
        </p:txBody>
      </p:sp>
    </p:spTree>
    <p:extLst>
      <p:ext uri="{BB962C8B-B14F-4D97-AF65-F5344CB8AC3E}">
        <p14:creationId xmlns:p14="http://schemas.microsoft.com/office/powerpoint/2010/main" val="3202741972"/>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E330B0-1B19-4EA5-9236-D5D55E5F4853}" type="slidenum">
              <a:rPr lang="en-GB" smtClean="0"/>
              <a:t>‹nr.›</a:t>
            </a:fld>
            <a:endParaRPr lang="en-GB" dirty="0"/>
          </a:p>
        </p:txBody>
      </p:sp>
    </p:spTree>
    <p:extLst>
      <p:ext uri="{BB962C8B-B14F-4D97-AF65-F5344CB8AC3E}">
        <p14:creationId xmlns:p14="http://schemas.microsoft.com/office/powerpoint/2010/main" val="3046485682"/>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dirty="0"/>
          </a:p>
        </p:txBody>
      </p:sp>
    </p:spTree>
    <p:extLst>
      <p:ext uri="{BB962C8B-B14F-4D97-AF65-F5344CB8AC3E}">
        <p14:creationId xmlns:p14="http://schemas.microsoft.com/office/powerpoint/2010/main" val="3464981609"/>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22/10/17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dirty="0"/>
          </a:p>
        </p:txBody>
      </p:sp>
    </p:spTree>
    <p:extLst>
      <p:ext uri="{BB962C8B-B14F-4D97-AF65-F5344CB8AC3E}">
        <p14:creationId xmlns:p14="http://schemas.microsoft.com/office/powerpoint/2010/main" val="3564863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dirty="0"/>
          </a:p>
        </p:txBody>
      </p:sp>
    </p:spTree>
    <p:extLst>
      <p:ext uri="{BB962C8B-B14F-4D97-AF65-F5344CB8AC3E}">
        <p14:creationId xmlns:p14="http://schemas.microsoft.com/office/powerpoint/2010/main" val="2703951161"/>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dirty="0"/>
          </a:p>
        </p:txBody>
      </p:sp>
    </p:spTree>
    <p:extLst>
      <p:ext uri="{BB962C8B-B14F-4D97-AF65-F5344CB8AC3E}">
        <p14:creationId xmlns:p14="http://schemas.microsoft.com/office/powerpoint/2010/main" val="78369908"/>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dirty="0"/>
          </a:p>
        </p:txBody>
      </p:sp>
    </p:spTree>
    <p:extLst>
      <p:ext uri="{BB962C8B-B14F-4D97-AF65-F5344CB8AC3E}">
        <p14:creationId xmlns:p14="http://schemas.microsoft.com/office/powerpoint/2010/main" val="1475698585"/>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sp>
        <p:nvSpPr>
          <p:cNvPr id="11" name="Slide Number Placehold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pic>
        <p:nvPicPr>
          <p:cNvPr id="1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354"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450872"/>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3092097926"/>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65091"/>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5649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713067689"/>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Slide Number Placeholder 6"/>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154819427"/>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Slide Number Placeholder 8"/>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3258257037"/>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5" name="Slide Number Placeholder 4"/>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3202741972"/>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3046485682"/>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D16B08-A473-4945-B721-D8119ED832AE}" type="datetimeFigureOut">
              <a:rPr lang="en-GB" smtClean="0"/>
              <a:t>22/10/17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dirty="0"/>
          </a:p>
        </p:txBody>
      </p:sp>
    </p:spTree>
    <p:extLst>
      <p:ext uri="{BB962C8B-B14F-4D97-AF65-F5344CB8AC3E}">
        <p14:creationId xmlns:p14="http://schemas.microsoft.com/office/powerpoint/2010/main" val="24006947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3464981609"/>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2703951161"/>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78369908"/>
      </p:ext>
    </p:extLst>
  </p:cSld>
  <p:clrMapOvr>
    <a:masterClrMapping/>
  </p:clrMapOvr>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1475698585"/>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2D16B08-A473-4945-B721-D8119ED832AE}" type="datetimeFigureOut">
              <a:rPr lang="en-GB" smtClean="0"/>
              <a:t>22/10/17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dirty="0"/>
          </a:p>
        </p:txBody>
      </p:sp>
    </p:spTree>
    <p:extLst>
      <p:ext uri="{BB962C8B-B14F-4D97-AF65-F5344CB8AC3E}">
        <p14:creationId xmlns:p14="http://schemas.microsoft.com/office/powerpoint/2010/main" val="2099106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2D16B08-A473-4945-B721-D8119ED832AE}" type="datetimeFigureOut">
              <a:rPr lang="en-GB" smtClean="0"/>
              <a:t>22/10/17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0E330B0-1B19-4EA5-9236-D5D55E5F4853}" type="slidenum">
              <a:rPr lang="en-GB" smtClean="0"/>
              <a:t>‹nr.›</a:t>
            </a:fld>
            <a:endParaRPr lang="en-GB" dirty="0"/>
          </a:p>
        </p:txBody>
      </p:sp>
    </p:spTree>
    <p:extLst>
      <p:ext uri="{BB962C8B-B14F-4D97-AF65-F5344CB8AC3E}">
        <p14:creationId xmlns:p14="http://schemas.microsoft.com/office/powerpoint/2010/main" val="1202617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2D16B08-A473-4945-B721-D8119ED832AE}" type="datetimeFigureOut">
              <a:rPr lang="en-GB" smtClean="0"/>
              <a:t>22/10/17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0E330B0-1B19-4EA5-9236-D5D55E5F4853}" type="slidenum">
              <a:rPr lang="en-GB" smtClean="0"/>
              <a:t>‹nr.›</a:t>
            </a:fld>
            <a:endParaRPr lang="en-GB" dirty="0"/>
          </a:p>
        </p:txBody>
      </p:sp>
    </p:spTree>
    <p:extLst>
      <p:ext uri="{BB962C8B-B14F-4D97-AF65-F5344CB8AC3E}">
        <p14:creationId xmlns:p14="http://schemas.microsoft.com/office/powerpoint/2010/main" val="2393742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D16B08-A473-4945-B721-D8119ED832AE}" type="datetimeFigureOut">
              <a:rPr lang="en-GB" smtClean="0"/>
              <a:t>22/10/17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0E330B0-1B19-4EA5-9236-D5D55E5F4853}" type="slidenum">
              <a:rPr lang="en-GB" smtClean="0"/>
              <a:t>‹nr.›</a:t>
            </a:fld>
            <a:endParaRPr lang="en-GB" dirty="0"/>
          </a:p>
        </p:txBody>
      </p:sp>
    </p:spTree>
    <p:extLst>
      <p:ext uri="{BB962C8B-B14F-4D97-AF65-F5344CB8AC3E}">
        <p14:creationId xmlns:p14="http://schemas.microsoft.com/office/powerpoint/2010/main" val="406294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t>22/10/17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dirty="0"/>
          </a:p>
        </p:txBody>
      </p:sp>
    </p:spTree>
    <p:extLst>
      <p:ext uri="{BB962C8B-B14F-4D97-AF65-F5344CB8AC3E}">
        <p14:creationId xmlns:p14="http://schemas.microsoft.com/office/powerpoint/2010/main" val="515148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t>22/10/17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dirty="0"/>
          </a:p>
        </p:txBody>
      </p:sp>
    </p:spTree>
    <p:extLst>
      <p:ext uri="{BB962C8B-B14F-4D97-AF65-F5344CB8AC3E}">
        <p14:creationId xmlns:p14="http://schemas.microsoft.com/office/powerpoint/2010/main" val="35349019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vmlDrawing" Target="../drawings/vmlDrawing1.vml"/><Relationship Id="rId14" Type="http://schemas.openxmlformats.org/officeDocument/2006/relationships/oleObject" Target="../embeddings/oleObject1.bin"/><Relationship Id="rId15" Type="http://schemas.openxmlformats.org/officeDocument/2006/relationships/image" Target="../media/image1.emf"/><Relationship Id="rId16" Type="http://schemas.openxmlformats.org/officeDocument/2006/relationships/image" Target="../media/image2.jpeg"/><Relationship Id="rId17" Type="http://schemas.openxmlformats.org/officeDocument/2006/relationships/image" Target="../media/image3.png"/><Relationship Id="rId18" Type="http://schemas.openxmlformats.org/officeDocument/2006/relationships/image" Target="../media/image4.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vmlDrawing" Target="../drawings/vmlDrawing2.vml"/><Relationship Id="rId14" Type="http://schemas.openxmlformats.org/officeDocument/2006/relationships/oleObject" Target="../embeddings/oleObject2.bin"/><Relationship Id="rId15" Type="http://schemas.openxmlformats.org/officeDocument/2006/relationships/image" Target="../media/image1.emf"/><Relationship Id="rId16" Type="http://schemas.openxmlformats.org/officeDocument/2006/relationships/image" Target="../media/image2.jpeg"/><Relationship Id="rId17" Type="http://schemas.openxmlformats.org/officeDocument/2006/relationships/image" Target="../media/image3.png"/><Relationship Id="rId18" Type="http://schemas.openxmlformats.org/officeDocument/2006/relationships/image" Target="../media/image4.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16B08-A473-4945-B721-D8119ED832AE}" type="datetimeFigureOut">
              <a:rPr lang="en-GB" smtClean="0"/>
              <a:t>22/10/17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t>‹nr.›</a:t>
            </a:fld>
            <a:endParaRPr lang="en-GB" dirty="0"/>
          </a:p>
        </p:txBody>
      </p:sp>
    </p:spTree>
    <p:extLst>
      <p:ext uri="{BB962C8B-B14F-4D97-AF65-F5344CB8AC3E}">
        <p14:creationId xmlns:p14="http://schemas.microsoft.com/office/powerpoint/2010/main" val="3741388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1880" y="274638"/>
            <a:ext cx="5194920" cy="1282154"/>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844825"/>
            <a:ext cx="8219256" cy="403244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 name="Object 9"/>
          <p:cNvGraphicFramePr>
            <a:graphicFrameLocks noChangeAspect="1"/>
          </p:cNvGraphicFramePr>
          <p:nvPr>
            <p:extLst>
              <p:ext uri="{D42A27DB-BD31-4B8C-83A1-F6EECF244321}">
                <p14:modId xmlns:p14="http://schemas.microsoft.com/office/powerpoint/2010/main" val="744050307"/>
              </p:ext>
            </p:extLst>
          </p:nvPr>
        </p:nvGraphicFramePr>
        <p:xfrm>
          <a:off x="0" y="0"/>
          <a:ext cx="3338650" cy="1844824"/>
        </p:xfrm>
        <a:graphic>
          <a:graphicData uri="http://schemas.openxmlformats.org/presentationml/2006/ole">
            <mc:AlternateContent xmlns:mc="http://schemas.openxmlformats.org/markup-compatibility/2006">
              <mc:Choice xmlns:v="urn:schemas-microsoft-com:vml" Requires="v">
                <p:oleObj spid="_x0000_s1081" name="Acrobat Document" r:id="rId14" imgW="5398560" imgH="3594960" progId="AcroExch.Document.11">
                  <p:embed/>
                </p:oleObj>
              </mc:Choice>
              <mc:Fallback>
                <p:oleObj name="Acrobat Document" r:id="rId14" imgW="5398560" imgH="3594960" progId="AcroExch.Document.1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338650" cy="1844824"/>
                      </a:xfrm>
                      <a:prstGeom prst="rect">
                        <a:avLst/>
                      </a:prstGeom>
                      <a:noFill/>
                    </p:spPr>
                  </p:pic>
                </p:oleObj>
              </mc:Fallback>
            </mc:AlternateContent>
          </a:graphicData>
        </a:graphic>
      </p:graphicFrame>
      <p:pic>
        <p:nvPicPr>
          <p:cNvPr id="1028"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5536"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05502" y="6132673"/>
            <a:ext cx="576064" cy="5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a:xfrm>
            <a:off x="8100392" y="6234769"/>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t>‹nr.›</a:t>
            </a:fld>
            <a:endParaRPr lang="en-GB" dirty="0"/>
          </a:p>
        </p:txBody>
      </p:sp>
      <p:pic>
        <p:nvPicPr>
          <p:cNvPr id="1037" name="Picture 13" descr="C:\Users\fani\Desktop\Disclaimer.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08375" y="6148988"/>
            <a:ext cx="4632951" cy="53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9849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1880" y="274638"/>
            <a:ext cx="5194920" cy="1282154"/>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844825"/>
            <a:ext cx="8219256" cy="403244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solidFill>
                <a:prstClr val="black"/>
              </a:solidFill>
              <a:latin typeface="Cambria"/>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744050307"/>
              </p:ext>
            </p:extLst>
          </p:nvPr>
        </p:nvGraphicFramePr>
        <p:xfrm>
          <a:off x="0" y="0"/>
          <a:ext cx="3338650" cy="1844824"/>
        </p:xfrm>
        <a:graphic>
          <a:graphicData uri="http://schemas.openxmlformats.org/presentationml/2006/ole">
            <mc:AlternateContent xmlns:mc="http://schemas.openxmlformats.org/markup-compatibility/2006">
              <mc:Choice xmlns:v="urn:schemas-microsoft-com:vml" Requires="v">
                <p:oleObj spid="_x0000_s2049" name="Acrobat Document" r:id="rId14" imgW="5398560" imgH="3594960" progId="AcroExch.Document.11">
                  <p:embed/>
                </p:oleObj>
              </mc:Choice>
              <mc:Fallback>
                <p:oleObj name="Acrobat Document" r:id="rId14" imgW="5398560" imgH="3594960" progId="AcroExch.Document.1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338650" cy="1844824"/>
                      </a:xfrm>
                      <a:prstGeom prst="rect">
                        <a:avLst/>
                      </a:prstGeom>
                      <a:noFill/>
                    </p:spPr>
                  </p:pic>
                </p:oleObj>
              </mc:Fallback>
            </mc:AlternateContent>
          </a:graphicData>
        </a:graphic>
      </p:graphicFrame>
      <p:pic>
        <p:nvPicPr>
          <p:cNvPr id="1028"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5536"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05502" y="6132673"/>
            <a:ext cx="576064" cy="5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a:xfrm>
            <a:off x="8100392" y="6234769"/>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pic>
        <p:nvPicPr>
          <p:cNvPr id="1037" name="Picture 13" descr="C:\Users\fani\Desktop\Disclaimer.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08375" y="6148988"/>
            <a:ext cx="4632951" cy="53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9849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hyperlink" Target="https://www.youtube.com/watch?v=iH7SaE8-qEo"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hyperlink" Target="http://www.creative-little-scientists.e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hyperlink" Target="http://www.creative-little-scientists.eu/" TargetMode="External"/><Relationship Id="rId4" Type="http://schemas.openxmlformats.org/officeDocument/2006/relationships/hyperlink" Target="http://www.ceys-project.eu/" TargetMode="External"/><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hyperlink" Target="http://www.ceys-project.eu/" TargetMode="External"/><Relationship Id="rId4" Type="http://schemas.openxmlformats.org/officeDocument/2006/relationships/image" Target="../media/image15.emf"/><Relationship Id="rId5" Type="http://schemas.openxmlformats.org/officeDocument/2006/relationships/image" Target="../media/image16.png"/><Relationship Id="rId1" Type="http://schemas.openxmlformats.org/officeDocument/2006/relationships/slideLayout" Target="../slideLayouts/slideLayout25.xml"/><Relationship Id="rId2" Type="http://schemas.openxmlformats.org/officeDocument/2006/relationships/hyperlink" Target="http://creativecommons.org/licenses/by-nc-nd/4.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348881"/>
            <a:ext cx="7772400" cy="3078286"/>
          </a:xfrm>
        </p:spPr>
        <p:txBody>
          <a:bodyPr>
            <a:normAutofit/>
          </a:bodyPr>
          <a:lstStyle/>
          <a:p>
            <a:pPr algn="ctr"/>
            <a:r>
              <a:rPr lang="nl-BE" sz="4400" cap="none" dirty="0" smtClean="0">
                <a:solidFill>
                  <a:srgbClr val="FF5050"/>
                </a:solidFill>
              </a:rPr>
              <a:t>Module 3</a:t>
            </a:r>
            <a:br>
              <a:rPr lang="nl-BE" sz="4400" cap="none" dirty="0" smtClean="0">
                <a:solidFill>
                  <a:srgbClr val="FF5050"/>
                </a:solidFill>
              </a:rPr>
            </a:br>
            <a:r>
              <a:rPr lang="nl-BE" sz="1200" cap="none" dirty="0" smtClean="0">
                <a:solidFill>
                  <a:srgbClr val="FF5050"/>
                </a:solidFill>
              </a:rPr>
              <a:t/>
            </a:r>
            <a:br>
              <a:rPr lang="nl-BE" sz="1200" cap="none" dirty="0" smtClean="0">
                <a:solidFill>
                  <a:srgbClr val="FF5050"/>
                </a:solidFill>
              </a:rPr>
            </a:br>
            <a:r>
              <a:rPr lang="nl-BE" cap="none" dirty="0" smtClean="0">
                <a:solidFill>
                  <a:srgbClr val="FF5050"/>
                </a:solidFill>
              </a:rPr>
              <a:t>Focus op de aard van wetenschap</a:t>
            </a:r>
            <a:br>
              <a:rPr lang="nl-BE" cap="none" dirty="0" smtClean="0">
                <a:solidFill>
                  <a:srgbClr val="FF5050"/>
                </a:solidFill>
              </a:rPr>
            </a:br>
            <a:r>
              <a:rPr lang="nl-BE" cap="none" dirty="0" smtClean="0">
                <a:solidFill>
                  <a:srgbClr val="FF5050"/>
                </a:solidFill>
              </a:rPr>
              <a:t>Nature of Science (NoS)</a:t>
            </a:r>
            <a:endParaRPr lang="el-GR" dirty="0"/>
          </a:p>
        </p:txBody>
      </p:sp>
    </p:spTree>
    <p:extLst>
      <p:ext uri="{BB962C8B-B14F-4D97-AF65-F5344CB8AC3E}">
        <p14:creationId xmlns:p14="http://schemas.microsoft.com/office/powerpoint/2010/main" val="3826730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485800"/>
            <a:ext cx="8229600" cy="1143000"/>
          </a:xfrm>
        </p:spPr>
        <p:txBody>
          <a:bodyPr/>
          <a:lstStyle/>
          <a:p>
            <a:pPr eaLnBrk="0" fontAlgn="base" hangingPunct="0">
              <a:spcBef>
                <a:spcPct val="20000"/>
              </a:spcBef>
              <a:spcAft>
                <a:spcPct val="0"/>
              </a:spcAft>
              <a:defRPr/>
            </a:pPr>
            <a:r>
              <a:rPr lang="nl-BE" b="1" kern="0" smtClean="0">
                <a:solidFill>
                  <a:schemeClr val="accent6">
                    <a:lumMod val="75000"/>
                  </a:schemeClr>
                </a:solidFill>
                <a:cs typeface="Arial" charset="0"/>
              </a:rPr>
              <a:t>Activiteit 2</a:t>
            </a:r>
            <a:endParaRPr lang="nl-BE" b="1" kern="0">
              <a:solidFill>
                <a:schemeClr val="accent6">
                  <a:lumMod val="75000"/>
                </a:schemeClr>
              </a:solidFill>
              <a:cs typeface="Arial" charset="0"/>
            </a:endParaRPr>
          </a:p>
        </p:txBody>
      </p:sp>
      <p:sp>
        <p:nvSpPr>
          <p:cNvPr id="3" name="Content Placeholder 2"/>
          <p:cNvSpPr>
            <a:spLocks noGrp="1"/>
          </p:cNvSpPr>
          <p:nvPr>
            <p:ph idx="1"/>
          </p:nvPr>
        </p:nvSpPr>
        <p:spPr/>
        <p:txBody>
          <a:bodyPr>
            <a:normAutofit/>
          </a:bodyPr>
          <a:lstStyle/>
          <a:p>
            <a:pPr lvl="0" eaLnBrk="0" fontAlgn="base" hangingPunct="0">
              <a:lnSpc>
                <a:spcPct val="120000"/>
              </a:lnSpc>
              <a:spcAft>
                <a:spcPct val="0"/>
              </a:spcAft>
              <a:buClr>
                <a:srgbClr val="FF0000"/>
              </a:buClr>
              <a:buFont typeface="Wingdings" pitchFamily="2" charset="2"/>
              <a:buChar char="Ø"/>
              <a:defRPr/>
            </a:pPr>
            <a:endParaRPr lang="nl-BE" sz="2400" kern="0" dirty="0" smtClean="0">
              <a:solidFill>
                <a:srgbClr val="000000"/>
              </a:solidFill>
              <a:effectLst>
                <a:outerShdw blurRad="38100" dist="38100" dir="2700000" algn="tl">
                  <a:srgbClr val="C0C0C0"/>
                </a:outerShdw>
              </a:effectLst>
              <a:latin typeface="Verdana"/>
            </a:endParaRPr>
          </a:p>
          <a:p>
            <a:pPr marL="0" lvl="0" indent="0" eaLnBrk="0" fontAlgn="base" hangingPunct="0">
              <a:lnSpc>
                <a:spcPct val="120000"/>
              </a:lnSpc>
              <a:spcAft>
                <a:spcPct val="0"/>
              </a:spcAft>
              <a:buClr>
                <a:srgbClr val="FF0000"/>
              </a:buClr>
              <a:buNone/>
              <a:defRPr/>
            </a:pPr>
            <a:r>
              <a:rPr lang="nl-BE" kern="0" dirty="0" smtClean="0">
                <a:solidFill>
                  <a:srgbClr val="000000"/>
                </a:solidFill>
                <a:latin typeface="+mj-lt"/>
              </a:rPr>
              <a:t>In jouw groepje: noteer alle verschillende vaardigheden en strategieën die je gebruikte om te onderzoeken wat er in elke doos zat.</a:t>
            </a:r>
          </a:p>
          <a:p>
            <a:endParaRPr lang="nl-BE" dirty="0"/>
          </a:p>
        </p:txBody>
      </p:sp>
    </p:spTree>
    <p:extLst>
      <p:ext uri="{BB962C8B-B14F-4D97-AF65-F5344CB8AC3E}">
        <p14:creationId xmlns:p14="http://schemas.microsoft.com/office/powerpoint/2010/main" val="3790046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noAutofit/>
          </a:bodyPr>
          <a:lstStyle/>
          <a:p>
            <a:pPr lvl="0" fontAlgn="base">
              <a:spcAft>
                <a:spcPct val="0"/>
              </a:spcAft>
              <a:defRPr/>
            </a:pPr>
            <a:r>
              <a:rPr lang="nl-BE" sz="3600" b="1" dirty="0" smtClean="0">
                <a:solidFill>
                  <a:schemeClr val="accent6">
                    <a:lumMod val="75000"/>
                  </a:schemeClr>
                </a:solidFill>
                <a:ea typeface="+mn-ea"/>
                <a:cs typeface="Arial" charset="0"/>
              </a:rPr>
              <a:t>Welke vaardigheden en strategieën gebruikte je?</a:t>
            </a:r>
            <a:endParaRPr lang="nl-BE" sz="3600" b="1" dirty="0">
              <a:solidFill>
                <a:schemeClr val="accent6">
                  <a:lumMod val="75000"/>
                </a:schemeClr>
              </a:solidFill>
            </a:endParaRPr>
          </a:p>
        </p:txBody>
      </p:sp>
      <p:sp>
        <p:nvSpPr>
          <p:cNvPr id="3" name="Content Placeholder 2"/>
          <p:cNvSpPr>
            <a:spLocks noGrp="1"/>
          </p:cNvSpPr>
          <p:nvPr>
            <p:ph idx="1"/>
          </p:nvPr>
        </p:nvSpPr>
        <p:spPr>
          <a:xfrm>
            <a:off x="467544" y="1916832"/>
            <a:ext cx="8229600" cy="4525963"/>
          </a:xfrm>
        </p:spPr>
        <p:txBody>
          <a:bodyPr>
            <a:normAutofit/>
          </a:bodyPr>
          <a:lstStyle/>
          <a:p>
            <a:pPr eaLnBrk="0" fontAlgn="base" hangingPunct="0">
              <a:lnSpc>
                <a:spcPct val="120000"/>
              </a:lnSpc>
              <a:spcAft>
                <a:spcPct val="0"/>
              </a:spcAft>
              <a:defRPr/>
            </a:pPr>
            <a:r>
              <a:rPr lang="nl-BE" sz="2800" kern="0" dirty="0" smtClean="0">
                <a:solidFill>
                  <a:srgbClr val="000000"/>
                </a:solidFill>
                <a:latin typeface="+mj-lt"/>
              </a:rPr>
              <a:t>Hoe wist je dat het dat materiaal was?</a:t>
            </a:r>
          </a:p>
          <a:p>
            <a:pPr eaLnBrk="0" fontAlgn="base" hangingPunct="0">
              <a:lnSpc>
                <a:spcPct val="120000"/>
              </a:lnSpc>
              <a:spcAft>
                <a:spcPct val="0"/>
              </a:spcAft>
              <a:defRPr/>
            </a:pPr>
            <a:r>
              <a:rPr lang="nl-BE" sz="2800" kern="0" dirty="0" smtClean="0">
                <a:solidFill>
                  <a:srgbClr val="000000"/>
                </a:solidFill>
                <a:latin typeface="+mj-lt"/>
              </a:rPr>
              <a:t>Heeft iemand in stilte gewerkt?</a:t>
            </a:r>
          </a:p>
          <a:p>
            <a:pPr eaLnBrk="0" fontAlgn="base" hangingPunct="0">
              <a:lnSpc>
                <a:spcPct val="120000"/>
              </a:lnSpc>
              <a:spcAft>
                <a:spcPct val="0"/>
              </a:spcAft>
              <a:defRPr/>
            </a:pPr>
            <a:r>
              <a:rPr lang="nl-BE" sz="2800" kern="0" dirty="0" smtClean="0">
                <a:solidFill>
                  <a:srgbClr val="000000"/>
                </a:solidFill>
                <a:latin typeface="+mj-lt"/>
              </a:rPr>
              <a:t>Onderzocht je alle dozen op dezelfde manier?</a:t>
            </a:r>
          </a:p>
          <a:p>
            <a:pPr eaLnBrk="0" fontAlgn="base" hangingPunct="0">
              <a:lnSpc>
                <a:spcPct val="120000"/>
              </a:lnSpc>
              <a:spcAft>
                <a:spcPct val="0"/>
              </a:spcAft>
              <a:defRPr/>
            </a:pPr>
            <a:r>
              <a:rPr lang="nl-BE" sz="2800" kern="0" dirty="0" smtClean="0">
                <a:solidFill>
                  <a:srgbClr val="000000"/>
                </a:solidFill>
                <a:latin typeface="+mj-lt"/>
              </a:rPr>
              <a:t>Hoe hebben jullie samen beslist wat jullie idee was?</a:t>
            </a:r>
          </a:p>
          <a:p>
            <a:pPr eaLnBrk="0" fontAlgn="base" hangingPunct="0">
              <a:lnSpc>
                <a:spcPct val="120000"/>
              </a:lnSpc>
              <a:spcAft>
                <a:spcPct val="0"/>
              </a:spcAft>
              <a:defRPr/>
            </a:pPr>
            <a:r>
              <a:rPr lang="nl-BE" sz="2800" kern="0" dirty="0" smtClean="0">
                <a:solidFill>
                  <a:srgbClr val="000000"/>
                </a:solidFill>
                <a:latin typeface="+mj-lt"/>
              </a:rPr>
              <a:t>Hebben jullie iemands idee getest?</a:t>
            </a:r>
          </a:p>
          <a:p>
            <a:pPr eaLnBrk="0" fontAlgn="base" hangingPunct="0">
              <a:lnSpc>
                <a:spcPct val="120000"/>
              </a:lnSpc>
              <a:spcAft>
                <a:spcPct val="0"/>
              </a:spcAft>
              <a:defRPr/>
            </a:pPr>
            <a:r>
              <a:rPr lang="nl-BE" sz="2800" kern="0" dirty="0" smtClean="0">
                <a:solidFill>
                  <a:srgbClr val="000000"/>
                </a:solidFill>
                <a:latin typeface="+mj-lt"/>
              </a:rPr>
              <a:t>Heb je je proberen voorstellen wat er in de doos zat of heb je het proberen tekenen?</a:t>
            </a:r>
            <a:endParaRPr lang="nl-BE" sz="2800" kern="0" dirty="0">
              <a:solidFill>
                <a:srgbClr val="000000"/>
              </a:solidFill>
              <a:latin typeface="+mj-lt"/>
            </a:endParaRPr>
          </a:p>
        </p:txBody>
      </p:sp>
      <p:sp>
        <p:nvSpPr>
          <p:cNvPr id="4" name="Rectangle 3"/>
          <p:cNvSpPr/>
          <p:nvPr/>
        </p:nvSpPr>
        <p:spPr>
          <a:xfrm>
            <a:off x="2771800" y="1342509"/>
            <a:ext cx="3500177" cy="646331"/>
          </a:xfrm>
          <a:prstGeom prst="rect">
            <a:avLst/>
          </a:prstGeom>
        </p:spPr>
        <p:txBody>
          <a:bodyPr wrap="none">
            <a:spAutoFit/>
          </a:bodyPr>
          <a:lstStyle/>
          <a:p>
            <a:pPr lvl="0" eaLnBrk="0" fontAlgn="base" hangingPunct="0">
              <a:spcBef>
                <a:spcPct val="20000"/>
              </a:spcBef>
              <a:spcAft>
                <a:spcPct val="0"/>
              </a:spcAft>
              <a:defRPr/>
            </a:pPr>
            <a:r>
              <a:rPr lang="nl-BE" sz="3600" b="1" kern="0" smtClean="0">
                <a:solidFill>
                  <a:schemeClr val="accent6">
                    <a:lumMod val="75000"/>
                  </a:schemeClr>
                </a:solidFill>
                <a:cs typeface="Arial" charset="0"/>
              </a:rPr>
              <a:t>Mogelijke vragen</a:t>
            </a:r>
            <a:endParaRPr lang="nl-BE" sz="3600" b="1" kern="0">
              <a:solidFill>
                <a:schemeClr val="accent6">
                  <a:lumMod val="75000"/>
                </a:schemeClr>
              </a:solidFill>
              <a:cs typeface="Arial" charset="0"/>
            </a:endParaRPr>
          </a:p>
        </p:txBody>
      </p:sp>
    </p:spTree>
    <p:extLst>
      <p:ext uri="{BB962C8B-B14F-4D97-AF65-F5344CB8AC3E}">
        <p14:creationId xmlns:p14="http://schemas.microsoft.com/office/powerpoint/2010/main" val="4228078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p:spPr>
        <p:txBody>
          <a:bodyPr>
            <a:normAutofit/>
          </a:bodyPr>
          <a:lstStyle/>
          <a:p>
            <a:r>
              <a:rPr lang="nl-BE" b="1" smtClean="0">
                <a:solidFill>
                  <a:schemeClr val="accent6">
                    <a:lumMod val="75000"/>
                  </a:schemeClr>
                </a:solidFill>
                <a:latin typeface="+mn-lt"/>
                <a:cs typeface="Arial" charset="0"/>
              </a:rPr>
              <a:t>Mysterieuze dozen</a:t>
            </a:r>
            <a:endParaRPr lang="nl-BE" sz="2200" b="1">
              <a:latin typeface="+mn-lt"/>
            </a:endParaRPr>
          </a:p>
        </p:txBody>
      </p:sp>
      <p:sp>
        <p:nvSpPr>
          <p:cNvPr id="3" name="Content Placeholder 2"/>
          <p:cNvSpPr>
            <a:spLocks noGrp="1"/>
          </p:cNvSpPr>
          <p:nvPr>
            <p:ph idx="4294967295"/>
          </p:nvPr>
        </p:nvSpPr>
        <p:spPr>
          <a:xfrm>
            <a:off x="539552" y="1916832"/>
            <a:ext cx="8218488" cy="4032250"/>
          </a:xfrm>
        </p:spPr>
        <p:txBody>
          <a:bodyPr>
            <a:normAutofit lnSpcReduction="10000"/>
          </a:bodyPr>
          <a:lstStyle/>
          <a:p>
            <a:pPr marL="0" lvl="0" indent="0" eaLnBrk="0" fontAlgn="base" hangingPunct="0">
              <a:lnSpc>
                <a:spcPct val="120000"/>
              </a:lnSpc>
              <a:spcAft>
                <a:spcPct val="0"/>
              </a:spcAft>
              <a:buClr>
                <a:srgbClr val="FF0000"/>
              </a:buClr>
              <a:buNone/>
              <a:defRPr/>
            </a:pPr>
            <a:r>
              <a:rPr lang="nl-BE" sz="2400" b="1" kern="0" dirty="0" smtClean="0">
                <a:solidFill>
                  <a:srgbClr val="000000"/>
                </a:solidFill>
                <a:latin typeface="+mj-lt"/>
              </a:rPr>
              <a:t>Gebruikte vaardigheden: discussie, het ontwikkelen van bewijsvoering, observatie, onderhandeling en teamwork.</a:t>
            </a:r>
          </a:p>
          <a:p>
            <a:pPr eaLnBrk="0" fontAlgn="base" hangingPunct="0">
              <a:lnSpc>
                <a:spcPct val="120000"/>
              </a:lnSpc>
              <a:spcAft>
                <a:spcPct val="0"/>
              </a:spcAft>
              <a:buClr>
                <a:srgbClr val="FF0000"/>
              </a:buClr>
              <a:buFont typeface="Wingdings" charset="2"/>
              <a:buChar char="Ø"/>
              <a:defRPr/>
            </a:pPr>
            <a:r>
              <a:rPr lang="nl-BE" sz="2400" kern="0" dirty="0" smtClean="0">
                <a:latin typeface="+mj-lt"/>
              </a:rPr>
              <a:t>Wetenschappers ontwikkelen wetenschappelijke theorieën op basis van bewijs, maar ze vinden geen definitieve antwoorden.</a:t>
            </a:r>
          </a:p>
          <a:p>
            <a:pPr eaLnBrk="0" fontAlgn="base" hangingPunct="0">
              <a:lnSpc>
                <a:spcPct val="120000"/>
              </a:lnSpc>
              <a:spcAft>
                <a:spcPct val="0"/>
              </a:spcAft>
              <a:buClr>
                <a:srgbClr val="FF0000"/>
              </a:buClr>
              <a:buFont typeface="Wingdings" charset="2"/>
              <a:buChar char="Ø"/>
              <a:defRPr/>
            </a:pPr>
            <a:r>
              <a:rPr lang="nl-BE" sz="2400" kern="0" dirty="0" smtClean="0">
                <a:latin typeface="+mj-lt"/>
              </a:rPr>
              <a:t>Wetenschappelijke kennis en ideeën veranderen in de loop van de tijd en zijn open voor verdere aanpassingen, omdat ons inzicht in de wereld om ons heen evolueert.</a:t>
            </a:r>
          </a:p>
          <a:p>
            <a:pPr eaLnBrk="0" fontAlgn="base" hangingPunct="0">
              <a:lnSpc>
                <a:spcPct val="120000"/>
              </a:lnSpc>
              <a:spcAft>
                <a:spcPct val="0"/>
              </a:spcAft>
              <a:buClr>
                <a:srgbClr val="FF0000"/>
              </a:buClr>
              <a:buFont typeface="Wingdings" charset="2"/>
              <a:buChar char="Ø"/>
              <a:defRPr/>
            </a:pPr>
            <a:r>
              <a:rPr lang="nl-BE" sz="2400" kern="0" dirty="0" smtClean="0">
                <a:latin typeface="+mj-lt"/>
              </a:rPr>
              <a:t>Wetenschap is een sociale en creatieve activiteit.</a:t>
            </a:r>
          </a:p>
          <a:p>
            <a:endParaRPr lang="nl-BE" dirty="0"/>
          </a:p>
        </p:txBody>
      </p:sp>
    </p:spTree>
    <p:extLst>
      <p:ext uri="{BB962C8B-B14F-4D97-AF65-F5344CB8AC3E}">
        <p14:creationId xmlns:p14="http://schemas.microsoft.com/office/powerpoint/2010/main" val="646193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9552" y="980728"/>
            <a:ext cx="7920880" cy="3743325"/>
          </a:xfrm>
        </p:spPr>
        <p:txBody>
          <a:bodyPr>
            <a:normAutofit/>
          </a:bodyPr>
          <a:lstStyle/>
          <a:p>
            <a:pPr marL="0" lvl="0" indent="0" eaLnBrk="0" fontAlgn="base" hangingPunct="0">
              <a:lnSpc>
                <a:spcPct val="130000"/>
              </a:lnSpc>
              <a:spcAft>
                <a:spcPct val="0"/>
              </a:spcAft>
              <a:buClr>
                <a:srgbClr val="FF0000"/>
              </a:buClr>
              <a:buNone/>
              <a:defRPr/>
            </a:pPr>
            <a:r>
              <a:rPr lang="en-GB" i="1" kern="0" dirty="0">
                <a:solidFill>
                  <a:srgbClr val="000000"/>
                </a:solidFill>
                <a:effectLst>
                  <a:outerShdw blurRad="38100" dist="38100" dir="2700000" algn="tl">
                    <a:srgbClr val="C0C0C0"/>
                  </a:outerShdw>
                </a:effectLst>
                <a:latin typeface="+mj-lt"/>
              </a:rPr>
              <a:t>“Science is a history of </a:t>
            </a:r>
            <a:br>
              <a:rPr lang="en-GB" i="1" kern="0" dirty="0">
                <a:solidFill>
                  <a:srgbClr val="000000"/>
                </a:solidFill>
                <a:effectLst>
                  <a:outerShdw blurRad="38100" dist="38100" dir="2700000" algn="tl">
                    <a:srgbClr val="C0C0C0"/>
                  </a:outerShdw>
                </a:effectLst>
                <a:latin typeface="+mj-lt"/>
              </a:rPr>
            </a:br>
            <a:r>
              <a:rPr lang="en-GB" i="1" kern="0" dirty="0">
                <a:solidFill>
                  <a:srgbClr val="000000"/>
                </a:solidFill>
                <a:effectLst>
                  <a:outerShdw blurRad="38100" dist="38100" dir="2700000" algn="tl">
                    <a:srgbClr val="C0C0C0"/>
                  </a:outerShdw>
                </a:effectLst>
                <a:latin typeface="+mj-lt"/>
              </a:rPr>
              <a:t>corrected mistakes.”</a:t>
            </a:r>
          </a:p>
          <a:p>
            <a:pPr marL="0" lvl="0" indent="0" eaLnBrk="0" fontAlgn="base" hangingPunct="0">
              <a:spcAft>
                <a:spcPct val="0"/>
              </a:spcAft>
              <a:buClr>
                <a:srgbClr val="FF0000"/>
              </a:buClr>
              <a:buNone/>
              <a:defRPr/>
            </a:pPr>
            <a:r>
              <a:rPr lang="en-GB" sz="2000" kern="0" dirty="0">
                <a:solidFill>
                  <a:srgbClr val="000000"/>
                </a:solidFill>
                <a:effectLst>
                  <a:outerShdw blurRad="38100" dist="38100" dir="2700000" algn="tl">
                    <a:srgbClr val="C0C0C0"/>
                  </a:outerShdw>
                </a:effectLst>
                <a:latin typeface="+mj-lt"/>
              </a:rPr>
              <a:t>           Karl Popper (1902-94)</a:t>
            </a:r>
          </a:p>
          <a:p>
            <a:pPr marL="0" lvl="0" indent="0" algn="r" eaLnBrk="0" fontAlgn="base" hangingPunct="0">
              <a:lnSpc>
                <a:spcPct val="140000"/>
              </a:lnSpc>
              <a:spcAft>
                <a:spcPct val="0"/>
              </a:spcAft>
              <a:buClr>
                <a:srgbClr val="FF0000"/>
              </a:buClr>
              <a:buNone/>
              <a:defRPr/>
            </a:pPr>
            <a:r>
              <a:rPr lang="en-GB" sz="2800" kern="0" dirty="0">
                <a:solidFill>
                  <a:srgbClr val="000000"/>
                </a:solidFill>
                <a:effectLst>
                  <a:outerShdw blurRad="38100" dist="38100" dir="2700000" algn="tl">
                    <a:srgbClr val="C0C0C0"/>
                  </a:outerShdw>
                </a:effectLst>
                <a:latin typeface="+mj-lt"/>
              </a:rPr>
              <a:t>				</a:t>
            </a:r>
            <a:r>
              <a:rPr lang="en-GB" kern="0" dirty="0">
                <a:solidFill>
                  <a:srgbClr val="000000"/>
                </a:solidFill>
                <a:effectLst>
                  <a:outerShdw blurRad="38100" dist="38100" dir="2700000" algn="tl">
                    <a:srgbClr val="C0C0C0"/>
                  </a:outerShdw>
                </a:effectLst>
                <a:latin typeface="+mj-lt"/>
              </a:rPr>
              <a:t>“</a:t>
            </a:r>
            <a:r>
              <a:rPr lang="en-GB" i="1" kern="0" dirty="0">
                <a:solidFill>
                  <a:srgbClr val="000000"/>
                </a:solidFill>
                <a:effectLst>
                  <a:outerShdw blurRad="38100" dist="38100" dir="2700000" algn="tl">
                    <a:srgbClr val="C0C0C0"/>
                  </a:outerShdw>
                </a:effectLst>
                <a:latin typeface="+mj-lt"/>
              </a:rPr>
              <a:t>The important thing is </a:t>
            </a:r>
            <a:br>
              <a:rPr lang="en-GB" i="1" kern="0" dirty="0">
                <a:solidFill>
                  <a:srgbClr val="000000"/>
                </a:solidFill>
                <a:effectLst>
                  <a:outerShdw blurRad="38100" dist="38100" dir="2700000" algn="tl">
                    <a:srgbClr val="C0C0C0"/>
                  </a:outerShdw>
                </a:effectLst>
                <a:latin typeface="+mj-lt"/>
              </a:rPr>
            </a:br>
            <a:r>
              <a:rPr lang="en-GB" i="1" kern="0" dirty="0">
                <a:solidFill>
                  <a:srgbClr val="000000"/>
                </a:solidFill>
                <a:effectLst>
                  <a:outerShdw blurRad="38100" dist="38100" dir="2700000" algn="tl">
                    <a:srgbClr val="C0C0C0"/>
                  </a:outerShdw>
                </a:effectLst>
                <a:latin typeface="+mj-lt"/>
              </a:rPr>
              <a:t>not to stop questioning.”</a:t>
            </a:r>
            <a:r>
              <a:rPr lang="en-GB" dirty="0">
                <a:latin typeface="+mj-lt"/>
              </a:rPr>
              <a:t/>
            </a:r>
            <a:br>
              <a:rPr lang="en-GB" dirty="0">
                <a:latin typeface="+mj-lt"/>
              </a:rPr>
            </a:br>
            <a:r>
              <a:rPr lang="en-GB" sz="2000" kern="0" dirty="0">
                <a:solidFill>
                  <a:srgbClr val="000000"/>
                </a:solidFill>
                <a:effectLst>
                  <a:outerShdw blurRad="38100" dist="38100" dir="2700000" algn="tl">
                    <a:srgbClr val="C0C0C0"/>
                  </a:outerShdw>
                </a:effectLst>
                <a:latin typeface="+mj-lt"/>
              </a:rPr>
              <a:t>Albert Einstein (1879-1955</a:t>
            </a:r>
            <a:r>
              <a:rPr lang="en-GB" sz="2000" kern="0" dirty="0">
                <a:solidFill>
                  <a:srgbClr val="000000"/>
                </a:solidFill>
                <a:effectLst>
                  <a:outerShdw blurRad="38100" dist="38100" dir="2700000" algn="tl">
                    <a:srgbClr val="C0C0C0"/>
                  </a:outerShdw>
                </a:effectLst>
                <a:latin typeface="Verdana"/>
              </a:rPr>
              <a:t>)</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196752"/>
            <a:ext cx="1304925"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3140968"/>
            <a:ext cx="1365250"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kstvak 1"/>
          <p:cNvSpPr txBox="1"/>
          <p:nvPr/>
        </p:nvSpPr>
        <p:spPr>
          <a:xfrm>
            <a:off x="467544" y="5818038"/>
            <a:ext cx="3312368" cy="646331"/>
          </a:xfrm>
          <a:prstGeom prst="rect">
            <a:avLst/>
          </a:prstGeom>
          <a:noFill/>
        </p:spPr>
        <p:txBody>
          <a:bodyPr wrap="square" rtlCol="0">
            <a:spAutoFit/>
          </a:bodyPr>
          <a:lstStyle/>
          <a:p>
            <a:pPr algn="ctr"/>
            <a:r>
              <a:rPr lang="nl-NL" i="1" dirty="0"/>
              <a:t>Wetenschap is een geschiedenis </a:t>
            </a:r>
            <a:r>
              <a:rPr lang="nl-NL" i="1" dirty="0" smtClean="0"/>
              <a:t>van gecorrigeerde fouten.</a:t>
            </a:r>
            <a:endParaRPr lang="nl-NL" i="1" dirty="0"/>
          </a:p>
        </p:txBody>
      </p:sp>
      <p:sp>
        <p:nvSpPr>
          <p:cNvPr id="6" name="Tekstvak 5"/>
          <p:cNvSpPr txBox="1"/>
          <p:nvPr/>
        </p:nvSpPr>
        <p:spPr>
          <a:xfrm>
            <a:off x="4572001" y="5818038"/>
            <a:ext cx="3600400" cy="923330"/>
          </a:xfrm>
          <a:prstGeom prst="rect">
            <a:avLst/>
          </a:prstGeom>
          <a:noFill/>
        </p:spPr>
        <p:txBody>
          <a:bodyPr wrap="square" rtlCol="0">
            <a:spAutoFit/>
          </a:bodyPr>
          <a:lstStyle/>
          <a:p>
            <a:pPr algn="ctr"/>
            <a:r>
              <a:rPr lang="nl-BE" i="1" dirty="0"/>
              <a:t>Het is belangrijk om niet te stoppen met vragen te </a:t>
            </a:r>
            <a:r>
              <a:rPr lang="nl-BE" i="1" dirty="0" smtClean="0"/>
              <a:t>stellen.</a:t>
            </a:r>
            <a:endParaRPr lang="nl-BE" i="1" dirty="0"/>
          </a:p>
          <a:p>
            <a:pPr algn="ctr"/>
            <a:endParaRPr lang="nl-NL" i="1" dirty="0"/>
          </a:p>
        </p:txBody>
      </p:sp>
    </p:spTree>
    <p:extLst>
      <p:ext uri="{BB962C8B-B14F-4D97-AF65-F5344CB8AC3E}">
        <p14:creationId xmlns:p14="http://schemas.microsoft.com/office/powerpoint/2010/main" val="3788113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9552" y="1484784"/>
            <a:ext cx="8218488" cy="3743325"/>
          </a:xfrm>
        </p:spPr>
        <p:txBody>
          <a:bodyPr>
            <a:normAutofit fontScale="92500" lnSpcReduction="10000"/>
          </a:bodyPr>
          <a:lstStyle/>
          <a:p>
            <a:pPr marL="0" indent="0">
              <a:buNone/>
            </a:pPr>
            <a:r>
              <a:rPr lang="nl-BE" sz="2800" i="1" kern="0" dirty="0" smtClean="0">
                <a:solidFill>
                  <a:srgbClr val="000000"/>
                </a:solidFill>
                <a:effectLst>
                  <a:outerShdw blurRad="38100" dist="38100" dir="2700000" algn="tl">
                    <a:srgbClr val="C0C0C0"/>
                  </a:outerShdw>
                </a:effectLst>
                <a:latin typeface="+mj-lt"/>
              </a:rPr>
              <a:t>“De meeste wetenschappers zullen toegeven dat, hoewel ze de waarheid zoeken, ze geen waarheid kennen of voortbrengen. Ze stellen theorieën voor en </a:t>
            </a:r>
            <a:r>
              <a:rPr lang="nl-BE" sz="2800" i="1" kern="0" dirty="0" smtClean="0">
                <a:solidFill>
                  <a:srgbClr val="000000"/>
                </a:solidFill>
                <a:effectLst>
                  <a:outerShdw blurRad="38100" dist="38100" dir="2700000" algn="tl">
                    <a:srgbClr val="C0C0C0"/>
                  </a:outerShdw>
                </a:effectLst>
              </a:rPr>
              <a:t>testen ze</a:t>
            </a:r>
            <a:r>
              <a:rPr lang="nl-BE" sz="2800" i="1" kern="0" dirty="0" smtClean="0">
                <a:solidFill>
                  <a:srgbClr val="000000"/>
                </a:solidFill>
                <a:effectLst>
                  <a:outerShdw blurRad="38100" dist="38100" dir="2700000" algn="tl">
                    <a:srgbClr val="C0C0C0"/>
                  </a:outerShdw>
                </a:effectLst>
                <a:latin typeface="+mj-lt"/>
              </a:rPr>
              <a:t>, wetende dat toekomstig bewijs kan leiden tot verfijning, herziening of zelfs afwijzing van de theorieën van vandaag ...</a:t>
            </a:r>
          </a:p>
          <a:p>
            <a:pPr marL="0" indent="0">
              <a:buNone/>
            </a:pPr>
            <a:r>
              <a:rPr lang="nl-BE" sz="2800" i="1" kern="0" dirty="0" smtClean="0">
                <a:solidFill>
                  <a:srgbClr val="000000"/>
                </a:solidFill>
                <a:effectLst>
                  <a:outerShdw blurRad="38100" dist="38100" dir="2700000" algn="tl">
                    <a:srgbClr val="C0C0C0"/>
                  </a:outerShdw>
                </a:effectLst>
                <a:latin typeface="+mj-lt"/>
              </a:rPr>
              <a:t>We kunnen echter de best mogelijke conclusie trekken op basis van het meest complete en moderne bewijs dat er ter beschikking is</a:t>
            </a:r>
            <a:r>
              <a:rPr lang="nl-BE" sz="2800" i="1" dirty="0" smtClean="0">
                <a:latin typeface="+mj-lt"/>
              </a:rPr>
              <a:t>.”</a:t>
            </a:r>
          </a:p>
          <a:p>
            <a:pPr marL="0" indent="0" algn="r">
              <a:buNone/>
            </a:pPr>
            <a:r>
              <a:rPr lang="nl-BE" sz="2000" dirty="0" smtClean="0">
                <a:latin typeface="+mj-lt"/>
              </a:rPr>
              <a:t>Dr. Bruce Railsback, Universiteit van Georgia</a:t>
            </a:r>
            <a:endParaRPr lang="nl-BE" sz="2000" kern="0" dirty="0">
              <a:solidFill>
                <a:srgbClr val="000000"/>
              </a:solidFill>
              <a:effectLst>
                <a:outerShdw blurRad="38100" dist="38100" dir="2700000" algn="tl">
                  <a:srgbClr val="C0C0C0"/>
                </a:outerShdw>
              </a:effectLst>
              <a:latin typeface="+mj-lt"/>
            </a:endParaRPr>
          </a:p>
        </p:txBody>
      </p:sp>
    </p:spTree>
    <p:extLst>
      <p:ext uri="{BB962C8B-B14F-4D97-AF65-F5344CB8AC3E}">
        <p14:creationId xmlns:p14="http://schemas.microsoft.com/office/powerpoint/2010/main" val="3035307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76250"/>
            <a:ext cx="9144000" cy="1282700"/>
          </a:xfrm>
        </p:spPr>
        <p:txBody>
          <a:bodyPr>
            <a:noAutofit/>
          </a:bodyPr>
          <a:lstStyle/>
          <a:p>
            <a:pPr lvl="0"/>
            <a:r>
              <a:rPr lang="nl-BE" b="1" smtClean="0">
                <a:solidFill>
                  <a:schemeClr val="accent6">
                    <a:lumMod val="75000"/>
                  </a:schemeClr>
                </a:solidFill>
                <a:cs typeface="Arial" charset="0"/>
              </a:rPr>
              <a:t>Wetenschappers en mysterieuze dozen</a:t>
            </a:r>
            <a:endParaRPr lang="nl-BE"/>
          </a:p>
        </p:txBody>
      </p:sp>
      <p:sp>
        <p:nvSpPr>
          <p:cNvPr id="3" name="Content Placeholder 2"/>
          <p:cNvSpPr>
            <a:spLocks noGrp="1"/>
          </p:cNvSpPr>
          <p:nvPr>
            <p:ph idx="4294967295"/>
          </p:nvPr>
        </p:nvSpPr>
        <p:spPr>
          <a:xfrm>
            <a:off x="461962" y="2060848"/>
            <a:ext cx="8220075" cy="4032250"/>
          </a:xfrm>
        </p:spPr>
        <p:txBody>
          <a:bodyPr/>
          <a:lstStyle/>
          <a:p>
            <a:pPr marL="0" lvl="0" indent="0" fontAlgn="base">
              <a:spcBef>
                <a:spcPct val="0"/>
              </a:spcBef>
              <a:spcAft>
                <a:spcPct val="0"/>
              </a:spcAft>
              <a:buNone/>
              <a:defRPr/>
            </a:pPr>
            <a:r>
              <a:rPr lang="nl-BE" sz="2800" b="1" smtClean="0">
                <a:solidFill>
                  <a:schemeClr val="accent6">
                    <a:lumMod val="75000"/>
                  </a:schemeClr>
                </a:solidFill>
                <a:latin typeface="Arial" charset="0"/>
                <a:cs typeface="Arial" charset="0"/>
              </a:rPr>
              <a:t>Bekijk: </a:t>
            </a:r>
          </a:p>
          <a:p>
            <a:pPr marL="0" lvl="0" indent="0" fontAlgn="base">
              <a:spcBef>
                <a:spcPct val="0"/>
              </a:spcBef>
              <a:spcAft>
                <a:spcPct val="0"/>
              </a:spcAft>
              <a:buNone/>
              <a:defRPr/>
            </a:pPr>
            <a:endParaRPr lang="nl-BE" sz="2800" b="1" smtClean="0">
              <a:solidFill>
                <a:schemeClr val="accent6">
                  <a:lumMod val="75000"/>
                </a:schemeClr>
              </a:solidFill>
              <a:latin typeface="Arial" charset="0"/>
              <a:cs typeface="Arial" charset="0"/>
            </a:endParaRPr>
          </a:p>
          <a:p>
            <a:pPr marL="0" lvl="0" indent="0" eaLnBrk="0" fontAlgn="base" hangingPunct="0">
              <a:lnSpc>
                <a:spcPct val="120000"/>
              </a:lnSpc>
              <a:spcAft>
                <a:spcPct val="0"/>
              </a:spcAft>
              <a:buClr>
                <a:srgbClr val="FF0000"/>
              </a:buClr>
              <a:buNone/>
              <a:defRPr/>
            </a:pPr>
            <a:r>
              <a:rPr lang="nl-BE" sz="2800" kern="0" smtClean="0">
                <a:solidFill>
                  <a:srgbClr val="000000"/>
                </a:solidFill>
                <a:latin typeface="Verdana"/>
                <a:hlinkClick r:id="rId3"/>
              </a:rPr>
              <a:t>https://www.youtube.com/watch?v=iH7SaE8-qEo</a:t>
            </a:r>
            <a:r>
              <a:rPr lang="nl-BE" sz="2800" kern="0" smtClean="0">
                <a:solidFill>
                  <a:srgbClr val="000000"/>
                </a:solidFill>
                <a:latin typeface="Verdana"/>
              </a:rPr>
              <a:t>  </a:t>
            </a:r>
          </a:p>
          <a:p>
            <a:pPr marL="0" lvl="0" indent="0" algn="ctr" fontAlgn="base">
              <a:spcBef>
                <a:spcPct val="0"/>
              </a:spcBef>
              <a:spcAft>
                <a:spcPct val="0"/>
              </a:spcAft>
              <a:buNone/>
              <a:defRPr/>
            </a:pPr>
            <a:endParaRPr lang="nl-BE" sz="2800" b="1">
              <a:solidFill>
                <a:schemeClr val="accent6">
                  <a:lumMod val="75000"/>
                </a:schemeClr>
              </a:solidFill>
              <a:effectLst>
                <a:outerShdw blurRad="38100" dist="38100" dir="2700000" algn="tl">
                  <a:srgbClr val="000000">
                    <a:alpha val="43137"/>
                  </a:srgbClr>
                </a:outerShdw>
              </a:effectLst>
              <a:latin typeface="Arial" charset="0"/>
              <a:cs typeface="Arial" charset="0"/>
            </a:endParaRPr>
          </a:p>
        </p:txBody>
      </p:sp>
      <p:sp>
        <p:nvSpPr>
          <p:cNvPr id="4" name="Rectangle 3"/>
          <p:cNvSpPr/>
          <p:nvPr/>
        </p:nvSpPr>
        <p:spPr>
          <a:xfrm>
            <a:off x="683568" y="5013176"/>
            <a:ext cx="777686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nl-BE" b="1" smtClean="0">
                <a:solidFill>
                  <a:schemeClr val="accent6">
                    <a:lumMod val="75000"/>
                  </a:schemeClr>
                </a:solidFill>
                <a:cs typeface="Arial" charset="0"/>
              </a:rPr>
              <a:t>Mysterieuze dozen </a:t>
            </a:r>
            <a:r>
              <a:rPr lang="nl-BE" smtClean="0">
                <a:cs typeface="Arial" charset="0"/>
              </a:rPr>
              <a:t>is een bron ontwikkeld door het London Science Museum en beschikbaar op http://www.sciencemuseum.org.uk/educators</a:t>
            </a:r>
            <a:endParaRPr lang="nl-BE"/>
          </a:p>
        </p:txBody>
      </p:sp>
    </p:spTree>
    <p:extLst>
      <p:ext uri="{BB962C8B-B14F-4D97-AF65-F5344CB8AC3E}">
        <p14:creationId xmlns:p14="http://schemas.microsoft.com/office/powerpoint/2010/main" val="326742818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2780928"/>
            <a:ext cx="2016224" cy="163121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nl-BE" sz="2000" b="1" dirty="0" smtClean="0">
                <a:latin typeface="+mj-lt"/>
              </a:rPr>
              <a:t>Kenmerken van de aard van wetenschap</a:t>
            </a:r>
          </a:p>
          <a:p>
            <a:pPr algn="ctr"/>
            <a:r>
              <a:rPr lang="nl-BE" sz="2000" b="1" dirty="0" smtClean="0">
                <a:latin typeface="+mj-lt"/>
              </a:rPr>
              <a:t>(Akerson et al, 2011, p. 64)</a:t>
            </a:r>
            <a:endParaRPr lang="nl-BE" sz="2000" b="1" dirty="0">
              <a:latin typeface="+mj-lt"/>
            </a:endParaRPr>
          </a:p>
        </p:txBody>
      </p:sp>
      <p:pic>
        <p:nvPicPr>
          <p:cNvPr id="2" name="Afbeelding 1"/>
          <p:cNvPicPr>
            <a:picLocks noChangeAspect="1"/>
          </p:cNvPicPr>
          <p:nvPr/>
        </p:nvPicPr>
        <p:blipFill>
          <a:blip r:embed="rId3"/>
          <a:stretch>
            <a:fillRect/>
          </a:stretch>
        </p:blipFill>
        <p:spPr>
          <a:xfrm>
            <a:off x="2627784" y="-27384"/>
            <a:ext cx="6378295" cy="6858000"/>
          </a:xfrm>
          <a:prstGeom prst="rect">
            <a:avLst/>
          </a:prstGeom>
        </p:spPr>
      </p:pic>
    </p:spTree>
    <p:extLst>
      <p:ext uri="{BB962C8B-B14F-4D97-AF65-F5344CB8AC3E}">
        <p14:creationId xmlns:p14="http://schemas.microsoft.com/office/powerpoint/2010/main" val="330170871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sz="3600" b="1" smtClean="0">
                <a:solidFill>
                  <a:srgbClr val="00B050"/>
                </a:solidFill>
              </a:rPr>
              <a:t>Reflecties op de ervaringen: Verbanden  met de aard van wetenschap</a:t>
            </a:r>
            <a:endParaRPr lang="nl-BE" sz="3600" b="1">
              <a:solidFill>
                <a:srgbClr val="00B050"/>
              </a:solidFill>
            </a:endParaRPr>
          </a:p>
        </p:txBody>
      </p:sp>
      <p:sp>
        <p:nvSpPr>
          <p:cNvPr id="3" name="Content Placeholder 2"/>
          <p:cNvSpPr>
            <a:spLocks noGrp="1"/>
          </p:cNvSpPr>
          <p:nvPr>
            <p:ph idx="1"/>
          </p:nvPr>
        </p:nvSpPr>
        <p:spPr>
          <a:xfrm>
            <a:off x="628650" y="1708394"/>
            <a:ext cx="7886700" cy="4351338"/>
          </a:xfrm>
        </p:spPr>
        <p:txBody>
          <a:bodyPr>
            <a:noAutofit/>
          </a:bodyPr>
          <a:lstStyle/>
          <a:p>
            <a:pPr marL="0" indent="0">
              <a:buNone/>
            </a:pPr>
            <a:r>
              <a:rPr lang="nl-BE" sz="2800" i="1" dirty="0" smtClean="0">
                <a:latin typeface="+mj-lt"/>
              </a:rPr>
              <a:t>Individueel:</a:t>
            </a:r>
          </a:p>
          <a:p>
            <a:pPr marL="0" indent="0">
              <a:buNone/>
            </a:pPr>
            <a:r>
              <a:rPr lang="nl-BE" sz="2800" dirty="0" smtClean="0">
                <a:latin typeface="+mj-lt"/>
              </a:rPr>
              <a:t>Kan je met voorbeelden ‘de aard van wetenschap’ illustreren? Vbn. uit jouw</a:t>
            </a:r>
          </a:p>
          <a:p>
            <a:r>
              <a:rPr lang="nl-BE" sz="2800" dirty="0" smtClean="0">
                <a:latin typeface="+mj-lt"/>
              </a:rPr>
              <a:t>dagelijkse leven</a:t>
            </a:r>
          </a:p>
          <a:p>
            <a:r>
              <a:rPr lang="nl-BE" sz="2800" dirty="0" smtClean="0">
                <a:latin typeface="+mj-lt"/>
              </a:rPr>
              <a:t>ervaringen op school</a:t>
            </a:r>
          </a:p>
          <a:p>
            <a:r>
              <a:rPr lang="nl-BE" sz="2800" dirty="0" smtClean="0">
                <a:latin typeface="+mj-lt"/>
              </a:rPr>
              <a:t>ervaringen met de klas</a:t>
            </a:r>
          </a:p>
          <a:p>
            <a:pPr marL="0" indent="0">
              <a:buNone/>
            </a:pPr>
            <a:r>
              <a:rPr lang="nl-BE" sz="2800" b="1" dirty="0" smtClean="0">
                <a:latin typeface="+mj-lt"/>
              </a:rPr>
              <a:t>Noteer je ideeën op post-its – deel daarna met de groep.</a:t>
            </a:r>
            <a:endParaRPr lang="nl-BE" sz="2800" b="1" dirty="0">
              <a:latin typeface="+mj-lt"/>
            </a:endParaRPr>
          </a:p>
        </p:txBody>
      </p:sp>
    </p:spTree>
    <p:extLst>
      <p:ext uri="{BB962C8B-B14F-4D97-AF65-F5344CB8AC3E}">
        <p14:creationId xmlns:p14="http://schemas.microsoft.com/office/powerpoint/2010/main" val="359896975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5"/>
            <a:ext cx="8219256" cy="4320479"/>
          </a:xfrm>
        </p:spPr>
        <p:txBody>
          <a:bodyPr>
            <a:normAutofit fontScale="70000" lnSpcReduction="20000"/>
          </a:bodyPr>
          <a:lstStyle/>
          <a:p>
            <a:pPr marL="0" indent="0">
              <a:buNone/>
            </a:pPr>
            <a:r>
              <a:rPr lang="nl-BE" sz="3400" i="1" dirty="0" smtClean="0">
                <a:latin typeface="+mj-lt"/>
              </a:rPr>
              <a:t>In groepjes:</a:t>
            </a:r>
          </a:p>
          <a:p>
            <a:pPr marL="0" indent="0">
              <a:buNone/>
            </a:pPr>
            <a:r>
              <a:rPr lang="nl-BE" sz="3400" dirty="0" smtClean="0">
                <a:latin typeface="+mj-lt"/>
              </a:rPr>
              <a:t>Breng je ideeën samen.</a:t>
            </a:r>
          </a:p>
          <a:p>
            <a:pPr marL="0" indent="0">
              <a:buNone/>
            </a:pPr>
            <a:r>
              <a:rPr lang="nl-BE" sz="3400" dirty="0" smtClean="0">
                <a:latin typeface="+mj-lt"/>
              </a:rPr>
              <a:t>Groepeer ze op een vel papier</a:t>
            </a:r>
          </a:p>
          <a:p>
            <a:pPr marL="0" indent="0">
              <a:buNone/>
            </a:pPr>
            <a:r>
              <a:rPr lang="nl-BE" sz="3400" dirty="0" smtClean="0">
                <a:latin typeface="+mj-lt"/>
              </a:rPr>
              <a:t>Maak aantekeningen om specifieke </a:t>
            </a:r>
          </a:p>
          <a:p>
            <a:pPr marL="0" indent="0">
              <a:buNone/>
            </a:pPr>
            <a:r>
              <a:rPr lang="nl-BE" sz="3400" dirty="0" smtClean="0">
                <a:latin typeface="+mj-lt"/>
              </a:rPr>
              <a:t>verbanden met de bloem van Akerson te illustreren</a:t>
            </a:r>
          </a:p>
          <a:p>
            <a:pPr marL="0" indent="0">
              <a:buNone/>
            </a:pPr>
            <a:endParaRPr lang="nl-BE" sz="3400" i="1" dirty="0" smtClean="0">
              <a:latin typeface="+mj-lt"/>
            </a:endParaRPr>
          </a:p>
          <a:p>
            <a:pPr marL="0" indent="0">
              <a:buNone/>
            </a:pPr>
            <a:endParaRPr lang="nl-BE" dirty="0" smtClean="0">
              <a:latin typeface="+mj-lt"/>
            </a:endParaRPr>
          </a:p>
          <a:p>
            <a:pPr marL="0" indent="0">
              <a:buNone/>
            </a:pPr>
            <a:r>
              <a:rPr lang="nl-BE" b="1" dirty="0" smtClean="0">
                <a:solidFill>
                  <a:srgbClr val="00B050"/>
                </a:solidFill>
                <a:latin typeface="+mj-lt"/>
              </a:rPr>
              <a:t>Zijn er gemeenschappelijke thema's?</a:t>
            </a:r>
          </a:p>
          <a:p>
            <a:r>
              <a:rPr lang="nl-BE" dirty="0" smtClean="0">
                <a:latin typeface="+mj-lt"/>
              </a:rPr>
              <a:t>Zijn er kenmerken van NoS die gemakkelijker / moeilijker te illustreren zijn?</a:t>
            </a:r>
          </a:p>
          <a:p>
            <a:r>
              <a:rPr lang="nl-BE" dirty="0" smtClean="0">
                <a:latin typeface="+mj-lt"/>
              </a:rPr>
              <a:t>Welke denkbeelden over wetenschap heb jij meegekregen tijdens je eigen wetenschapsonderwijs?</a:t>
            </a:r>
            <a:endParaRPr lang="nl-BE" dirty="0">
              <a:latin typeface="+mj-lt"/>
            </a:endParaRPr>
          </a:p>
        </p:txBody>
      </p:sp>
      <p:pic>
        <p:nvPicPr>
          <p:cNvPr id="2" name="Afbeelding 1"/>
          <p:cNvPicPr>
            <a:picLocks noChangeAspect="1"/>
          </p:cNvPicPr>
          <p:nvPr/>
        </p:nvPicPr>
        <p:blipFill>
          <a:blip r:embed="rId3"/>
          <a:stretch>
            <a:fillRect/>
          </a:stretch>
        </p:blipFill>
        <p:spPr>
          <a:xfrm>
            <a:off x="5827201" y="44624"/>
            <a:ext cx="2921263" cy="3140968"/>
          </a:xfrm>
          <a:prstGeom prst="rect">
            <a:avLst/>
          </a:prstGeom>
          <a:ln>
            <a:solidFill>
              <a:schemeClr val="tx1"/>
            </a:solidFill>
          </a:ln>
        </p:spPr>
      </p:pic>
    </p:spTree>
    <p:extLst>
      <p:ext uri="{BB962C8B-B14F-4D97-AF65-F5344CB8AC3E}">
        <p14:creationId xmlns:p14="http://schemas.microsoft.com/office/powerpoint/2010/main" val="142123575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274638"/>
            <a:ext cx="6228184" cy="1282154"/>
          </a:xfrm>
        </p:spPr>
        <p:txBody>
          <a:bodyPr>
            <a:normAutofit fontScale="90000"/>
          </a:bodyPr>
          <a:lstStyle/>
          <a:p>
            <a:r>
              <a:rPr lang="nl-BE" b="1" smtClean="0">
                <a:solidFill>
                  <a:srgbClr val="00B050"/>
                </a:solidFill>
              </a:rPr>
              <a:t>Magnetische aantrekking of niet: Kinderen van 3-6 jaar</a:t>
            </a:r>
            <a:endParaRPr lang="nl-BE" b="1">
              <a:solidFill>
                <a:srgbClr val="00B050"/>
              </a:solidFill>
            </a:endParaRPr>
          </a:p>
        </p:txBody>
      </p:sp>
      <p:pic>
        <p:nvPicPr>
          <p:cNvPr id="4" name="Content Placeholder 3"/>
          <p:cNvPicPr>
            <a:picLocks noGrp="1" noChangeAspect="1"/>
          </p:cNvPicPr>
          <p:nvPr>
            <p:ph idx="1"/>
          </p:nvPr>
        </p:nvPicPr>
        <p:blipFill>
          <a:blip r:embed="rId3"/>
          <a:srcRect t="1172" b="1172"/>
          <a:stretch>
            <a:fillRect/>
          </a:stretch>
        </p:blipFill>
        <p:spPr/>
      </p:pic>
    </p:spTree>
    <p:extLst>
      <p:ext uri="{BB962C8B-B14F-4D97-AF65-F5344CB8AC3E}">
        <p14:creationId xmlns:p14="http://schemas.microsoft.com/office/powerpoint/2010/main" val="577572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91880" y="274638"/>
            <a:ext cx="5194920" cy="1426170"/>
          </a:xfrm>
        </p:spPr>
        <p:txBody>
          <a:bodyPr>
            <a:normAutofit fontScale="90000"/>
          </a:bodyPr>
          <a:lstStyle/>
          <a:p>
            <a:r>
              <a:rPr lang="nl-BE" b="1" dirty="0" smtClean="0">
                <a:solidFill>
                  <a:srgbClr val="00B050"/>
                </a:solidFill>
              </a:rPr>
              <a:t>Inleiding tot het CEYS project</a:t>
            </a:r>
            <a:br>
              <a:rPr lang="nl-BE" b="1" dirty="0" smtClean="0">
                <a:solidFill>
                  <a:srgbClr val="00B050"/>
                </a:solidFill>
              </a:rPr>
            </a:br>
            <a:r>
              <a:rPr lang="nl-BE" sz="2200" b="1" dirty="0" smtClean="0">
                <a:solidFill>
                  <a:srgbClr val="00B050"/>
                </a:solidFill>
              </a:rPr>
              <a:t>(te gebruiken afhankelijk van de context)</a:t>
            </a:r>
            <a:endParaRPr lang="nl-BE" sz="2200" b="1" dirty="0">
              <a:solidFill>
                <a:srgbClr val="00B050"/>
              </a:solidFill>
            </a:endParaRPr>
          </a:p>
        </p:txBody>
      </p:sp>
      <p:sp>
        <p:nvSpPr>
          <p:cNvPr id="3" name="Tijdelijke aanduiding voor inhoud 2"/>
          <p:cNvSpPr>
            <a:spLocks noGrp="1"/>
          </p:cNvSpPr>
          <p:nvPr>
            <p:ph idx="1"/>
          </p:nvPr>
        </p:nvSpPr>
        <p:spPr/>
        <p:txBody>
          <a:bodyPr>
            <a:normAutofit fontScale="92500" lnSpcReduction="20000"/>
          </a:bodyPr>
          <a:lstStyle/>
          <a:p>
            <a:pPr>
              <a:lnSpc>
                <a:spcPct val="100000"/>
              </a:lnSpc>
            </a:pPr>
            <a:r>
              <a:rPr lang="nl-BE" dirty="0" smtClean="0">
                <a:latin typeface="+mj-lt"/>
              </a:rPr>
              <a:t>Europees </a:t>
            </a:r>
            <a:r>
              <a:rPr lang="nl-BE" dirty="0">
                <a:latin typeface="+mj-lt"/>
              </a:rPr>
              <a:t>Erasmus+ project</a:t>
            </a:r>
          </a:p>
          <a:p>
            <a:pPr>
              <a:lnSpc>
                <a:spcPct val="100000"/>
              </a:lnSpc>
            </a:pPr>
            <a:r>
              <a:rPr lang="nl-BE" dirty="0">
                <a:latin typeface="+mj-lt"/>
              </a:rPr>
              <a:t>Partners in </a:t>
            </a:r>
            <a:r>
              <a:rPr lang="nl-BE" dirty="0" smtClean="0">
                <a:latin typeface="+mj-lt"/>
              </a:rPr>
              <a:t>België, Griekenland, Roemenië, VK</a:t>
            </a:r>
            <a:endParaRPr lang="nl-BE" dirty="0">
              <a:latin typeface="+mj-lt"/>
            </a:endParaRPr>
          </a:p>
          <a:p>
            <a:pPr>
              <a:lnSpc>
                <a:spcPct val="100000"/>
              </a:lnSpc>
            </a:pPr>
            <a:r>
              <a:rPr lang="nl-BE" dirty="0" smtClean="0">
                <a:latin typeface="+mj-lt"/>
              </a:rPr>
              <a:t>Vervolgproject op het Creative </a:t>
            </a:r>
            <a:r>
              <a:rPr lang="nl-BE" dirty="0">
                <a:latin typeface="+mj-lt"/>
              </a:rPr>
              <a:t>Little Scientists project </a:t>
            </a:r>
            <a:r>
              <a:rPr lang="nl-BE" dirty="0">
                <a:latin typeface="+mj-lt"/>
                <a:hlinkClick r:id="rId3"/>
              </a:rPr>
              <a:t>http://www.creative-little-scientists.eu</a:t>
            </a:r>
            <a:endParaRPr lang="nl-BE" dirty="0">
              <a:latin typeface="+mj-lt"/>
            </a:endParaRPr>
          </a:p>
          <a:p>
            <a:pPr>
              <a:lnSpc>
                <a:spcPct val="100000"/>
              </a:lnSpc>
            </a:pPr>
            <a:r>
              <a:rPr lang="nl-BE" dirty="0">
                <a:latin typeface="+mj-lt"/>
              </a:rPr>
              <a:t> </a:t>
            </a:r>
            <a:r>
              <a:rPr lang="nl-BE" dirty="0" smtClean="0">
                <a:latin typeface="+mj-lt"/>
              </a:rPr>
              <a:t>Doelen</a:t>
            </a:r>
            <a:endParaRPr lang="nl-BE" dirty="0">
              <a:latin typeface="+mj-lt"/>
            </a:endParaRPr>
          </a:p>
          <a:p>
            <a:pPr lvl="1">
              <a:lnSpc>
                <a:spcPct val="100000"/>
              </a:lnSpc>
              <a:buFont typeface="Wingdings" charset="2"/>
              <a:buChar char="Ø"/>
            </a:pPr>
            <a:r>
              <a:rPr lang="nl-BE" dirty="0" smtClean="0">
                <a:latin typeface="+mj-lt"/>
              </a:rPr>
              <a:t>Ontwikkelen </a:t>
            </a:r>
            <a:r>
              <a:rPr lang="nl-BE" dirty="0">
                <a:latin typeface="+mj-lt"/>
              </a:rPr>
              <a:t>van </a:t>
            </a:r>
            <a:r>
              <a:rPr lang="nl-BE" dirty="0" smtClean="0">
                <a:latin typeface="+mj-lt"/>
              </a:rPr>
              <a:t>nascholing </a:t>
            </a:r>
            <a:r>
              <a:rPr lang="nl-BE" dirty="0">
                <a:latin typeface="+mj-lt"/>
              </a:rPr>
              <a:t>voor </a:t>
            </a:r>
            <a:r>
              <a:rPr lang="nl-BE" dirty="0" smtClean="0">
                <a:latin typeface="+mj-lt"/>
              </a:rPr>
              <a:t>leerkrachten basisonderwijs met bijhorende materialen</a:t>
            </a:r>
            <a:endParaRPr lang="nl-BE" dirty="0">
              <a:latin typeface="+mj-lt"/>
            </a:endParaRPr>
          </a:p>
          <a:p>
            <a:pPr lvl="1">
              <a:lnSpc>
                <a:spcPct val="100000"/>
              </a:lnSpc>
              <a:buFont typeface="Wingdings" charset="2"/>
              <a:buChar char="Ø"/>
            </a:pPr>
            <a:r>
              <a:rPr lang="nl-BE" dirty="0" smtClean="0">
                <a:latin typeface="+mj-lt"/>
              </a:rPr>
              <a:t>Bevorderen </a:t>
            </a:r>
            <a:r>
              <a:rPr lang="nl-BE" dirty="0">
                <a:latin typeface="+mj-lt"/>
              </a:rPr>
              <a:t>van het gebruik van creatieve benaderingen in het wetenschapsonderwijs in het kleuter- en </a:t>
            </a:r>
            <a:r>
              <a:rPr lang="nl-BE" dirty="0" smtClean="0">
                <a:latin typeface="+mj-lt"/>
              </a:rPr>
              <a:t>lager onderwijs </a:t>
            </a:r>
            <a:r>
              <a:rPr lang="nl-BE" dirty="0">
                <a:latin typeface="+mj-lt"/>
              </a:rPr>
              <a:t>(tot acht jaar</a:t>
            </a:r>
            <a:r>
              <a:rPr lang="nl-BE" dirty="0" smtClean="0">
                <a:latin typeface="+mj-lt"/>
              </a:rPr>
              <a:t>)</a:t>
            </a:r>
          </a:p>
        </p:txBody>
      </p:sp>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7854540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b="1" smtClean="0">
                <a:solidFill>
                  <a:srgbClr val="00B050"/>
                </a:solidFill>
              </a:rPr>
              <a:t>Dag en nacht: </a:t>
            </a:r>
            <a:br>
              <a:rPr lang="nl-BE" b="1" smtClean="0">
                <a:solidFill>
                  <a:srgbClr val="00B050"/>
                </a:solidFill>
              </a:rPr>
            </a:br>
            <a:r>
              <a:rPr lang="nl-BE" b="1" smtClean="0">
                <a:solidFill>
                  <a:srgbClr val="00B050"/>
                </a:solidFill>
              </a:rPr>
              <a:t>Kinderen van 5-6 jaar</a:t>
            </a:r>
            <a:endParaRPr lang="nl-BE" b="1">
              <a:solidFill>
                <a:srgbClr val="00B050"/>
              </a:solidFill>
            </a:endParaRPr>
          </a:p>
        </p:txBody>
      </p:sp>
      <p:pic>
        <p:nvPicPr>
          <p:cNvPr id="4" name="Content Placeholder 3"/>
          <p:cNvPicPr>
            <a:picLocks noGrp="1" noChangeAspect="1"/>
          </p:cNvPicPr>
          <p:nvPr>
            <p:ph idx="1"/>
          </p:nvPr>
        </p:nvPicPr>
        <p:blipFill>
          <a:blip r:embed="rId3"/>
          <a:srcRect t="17291" b="17291"/>
          <a:stretch>
            <a:fillRect/>
          </a:stretch>
        </p:blipFill>
        <p:spPr/>
      </p:pic>
    </p:spTree>
    <p:extLst>
      <p:ext uri="{BB962C8B-B14F-4D97-AF65-F5344CB8AC3E}">
        <p14:creationId xmlns:p14="http://schemas.microsoft.com/office/powerpoint/2010/main" val="395607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060848"/>
            <a:ext cx="3425304" cy="2520280"/>
          </a:xfrm>
          <a:prstGeom prst="rect">
            <a:avLst/>
          </a:prstGeom>
          <a:noFill/>
          <a:ln>
            <a:noFill/>
          </a:ln>
        </p:spPr>
      </p:pic>
      <p:sp>
        <p:nvSpPr>
          <p:cNvPr id="2" name="Title 1"/>
          <p:cNvSpPr>
            <a:spLocks noGrp="1"/>
          </p:cNvSpPr>
          <p:nvPr>
            <p:ph type="title"/>
          </p:nvPr>
        </p:nvSpPr>
        <p:spPr/>
        <p:txBody>
          <a:bodyPr>
            <a:normAutofit fontScale="90000"/>
          </a:bodyPr>
          <a:lstStyle/>
          <a:p>
            <a:r>
              <a:rPr lang="nl-BE" b="1" smtClean="0">
                <a:solidFill>
                  <a:srgbClr val="00B050"/>
                </a:solidFill>
              </a:rPr>
              <a:t>Zinken en drijven: </a:t>
            </a:r>
            <a:br>
              <a:rPr lang="nl-BE" b="1" smtClean="0">
                <a:solidFill>
                  <a:srgbClr val="00B050"/>
                </a:solidFill>
              </a:rPr>
            </a:br>
            <a:r>
              <a:rPr lang="nl-BE" b="1" smtClean="0">
                <a:solidFill>
                  <a:srgbClr val="00B050"/>
                </a:solidFill>
              </a:rPr>
              <a:t>Kinderen van 5-6 jaar</a:t>
            </a:r>
            <a:endParaRPr lang="nl-BE" b="1">
              <a:solidFill>
                <a:srgbClr val="00B050"/>
              </a:solidFill>
            </a:endParaRPr>
          </a:p>
        </p:txBody>
      </p:sp>
      <p:pic>
        <p:nvPicPr>
          <p:cNvPr id="4" name="Content Placeholder 3" descr="19"/>
          <p:cNvPicPr>
            <a:picLocks noGrp="1"/>
          </p:cNvPicPr>
          <p:nvPr>
            <p:ph idx="1"/>
          </p:nvPr>
        </p:nvPicPr>
        <p:blipFill>
          <a:blip r:embed="rId4">
            <a:extLst>
              <a:ext uri="{28A0092B-C50C-407E-A947-70E740481C1C}">
                <a14:useLocalDpi xmlns:a14="http://schemas.microsoft.com/office/drawing/2010/main" val="0"/>
              </a:ext>
            </a:extLst>
          </a:blip>
          <a:srcRect t="17291" b="17291"/>
          <a:stretch>
            <a:fillRect/>
          </a:stretch>
        </p:blipFill>
        <p:spPr bwMode="auto">
          <a:xfrm>
            <a:off x="1187624" y="1988840"/>
            <a:ext cx="4320480" cy="2808312"/>
          </a:xfrm>
          <a:prstGeom prst="rect">
            <a:avLst/>
          </a:prstGeom>
          <a:noFill/>
          <a:ln>
            <a:noFill/>
          </a:ln>
        </p:spPr>
      </p:pic>
    </p:spTree>
    <p:extLst>
      <p:ext uri="{BB962C8B-B14F-4D97-AF65-F5344CB8AC3E}">
        <p14:creationId xmlns:p14="http://schemas.microsoft.com/office/powerpoint/2010/main" val="787621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b="1" smtClean="0">
                <a:solidFill>
                  <a:srgbClr val="00B050"/>
                </a:solidFill>
              </a:rPr>
              <a:t>Waterdicht maken: Kinderen van 5-6 jaar </a:t>
            </a:r>
            <a:endParaRPr lang="nl-BE" b="1">
              <a:solidFill>
                <a:srgbClr val="00B050"/>
              </a:solidFill>
            </a:endParaRPr>
          </a:p>
        </p:txBody>
      </p:sp>
      <p:pic>
        <p:nvPicPr>
          <p:cNvPr id="7" name="Content Placeholder 6" descr="IMG_0104.jpg"/>
          <p:cNvPicPr>
            <a:picLocks noGrp="1" noChangeAspect="1"/>
          </p:cNvPicPr>
          <p:nvPr>
            <p:ph idx="1"/>
          </p:nvPr>
        </p:nvPicPr>
        <p:blipFill rotWithShape="1">
          <a:blip r:embed="rId3"/>
          <a:srcRect l="-1073" t="-447" r="-122676" b="447"/>
          <a:stretch/>
        </p:blipFill>
        <p:spPr>
          <a:xfrm>
            <a:off x="928540" y="1700213"/>
            <a:ext cx="7165428" cy="4269913"/>
          </a:xfrm>
          <a:prstGeom prst="rect">
            <a:avLst/>
          </a:prstGeom>
        </p:spPr>
      </p:pic>
      <p:pic>
        <p:nvPicPr>
          <p:cNvPr id="8" name="Picture 7" descr="IMG_0100.JPG"/>
          <p:cNvPicPr>
            <a:picLocks noChangeAspect="1"/>
          </p:cNvPicPr>
          <p:nvPr/>
        </p:nvPicPr>
        <p:blipFill>
          <a:blip r:embed="rId4"/>
          <a:stretch>
            <a:fillRect/>
          </a:stretch>
        </p:blipFill>
        <p:spPr>
          <a:xfrm>
            <a:off x="4283968" y="2492896"/>
            <a:ext cx="3810000" cy="2911459"/>
          </a:xfrm>
          <a:prstGeom prst="rect">
            <a:avLst/>
          </a:prstGeom>
        </p:spPr>
      </p:pic>
    </p:spTree>
    <p:extLst>
      <p:ext uri="{BB962C8B-B14F-4D97-AF65-F5344CB8AC3E}">
        <p14:creationId xmlns:p14="http://schemas.microsoft.com/office/powerpoint/2010/main" val="305504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390769"/>
            <a:ext cx="5671542" cy="877991"/>
          </a:xfrm>
        </p:spPr>
        <p:txBody>
          <a:bodyPr>
            <a:noAutofit/>
          </a:bodyPr>
          <a:lstStyle/>
          <a:p>
            <a:r>
              <a:rPr lang="nl-BE" sz="4000" b="1" smtClean="0">
                <a:solidFill>
                  <a:srgbClr val="00B050"/>
                </a:solidFill>
              </a:rPr>
              <a:t>Discussie over de vbn uit de klaspraktijk</a:t>
            </a:r>
            <a:endParaRPr lang="nl-BE" sz="4000" b="1">
              <a:solidFill>
                <a:srgbClr val="00B050"/>
              </a:solidFill>
            </a:endParaRPr>
          </a:p>
        </p:txBody>
      </p:sp>
      <p:sp>
        <p:nvSpPr>
          <p:cNvPr id="3" name="Content Placeholder 2"/>
          <p:cNvSpPr>
            <a:spLocks noGrp="1"/>
          </p:cNvSpPr>
          <p:nvPr>
            <p:ph idx="1"/>
          </p:nvPr>
        </p:nvSpPr>
        <p:spPr>
          <a:xfrm>
            <a:off x="833500" y="1756531"/>
            <a:ext cx="7886700" cy="4604813"/>
          </a:xfrm>
        </p:spPr>
        <p:txBody>
          <a:bodyPr>
            <a:normAutofit lnSpcReduction="10000"/>
          </a:bodyPr>
          <a:lstStyle/>
          <a:p>
            <a:pPr marL="0" indent="0">
              <a:buNone/>
            </a:pPr>
            <a:r>
              <a:rPr lang="nl-BE" sz="2600" dirty="0" smtClean="0">
                <a:solidFill>
                  <a:srgbClr val="00B050"/>
                </a:solidFill>
                <a:latin typeface="+mj-lt"/>
              </a:rPr>
              <a:t>Werk in groepjes van 4/5 – 1 voorbeeld per groep.</a:t>
            </a:r>
          </a:p>
          <a:p>
            <a:r>
              <a:rPr lang="nl-BE" sz="2600" dirty="0" smtClean="0">
                <a:solidFill>
                  <a:srgbClr val="00B050"/>
                </a:solidFill>
                <a:latin typeface="+mj-lt"/>
              </a:rPr>
              <a:t>Welke aspecten van de aard van wetenschap zie je in de voorbeelden?</a:t>
            </a:r>
          </a:p>
          <a:p>
            <a:r>
              <a:rPr lang="nl-BE" sz="2600" dirty="0" smtClean="0">
                <a:solidFill>
                  <a:srgbClr val="00B050"/>
                </a:solidFill>
                <a:latin typeface="+mj-lt"/>
              </a:rPr>
              <a:t>Waarom denk je dit?</a:t>
            </a:r>
          </a:p>
          <a:p>
            <a:r>
              <a:rPr lang="nl-BE" sz="2600" dirty="0" smtClean="0">
                <a:solidFill>
                  <a:srgbClr val="00B050"/>
                </a:solidFill>
                <a:latin typeface="+mj-lt"/>
              </a:rPr>
              <a:t>Welke aspecten werden met de kinderen besproken en door de leerkracht expliciet gemaakt en hoe?</a:t>
            </a:r>
          </a:p>
          <a:p>
            <a:endParaRPr lang="nl-BE" sz="1100" dirty="0" smtClean="0">
              <a:latin typeface="+mj-lt"/>
            </a:endParaRPr>
          </a:p>
          <a:p>
            <a:r>
              <a:rPr lang="nl-BE" sz="2600" dirty="0" smtClean="0">
                <a:latin typeface="+mj-lt"/>
              </a:rPr>
              <a:t>Noteer op jouw exemplaar van de bloem van Akerson de link met jouw voorbeeld</a:t>
            </a:r>
          </a:p>
          <a:p>
            <a:r>
              <a:rPr lang="nl-BE" sz="2600" dirty="0" smtClean="0">
                <a:latin typeface="+mj-lt"/>
              </a:rPr>
              <a:t>Bespreek met de groep aan jouw tafel</a:t>
            </a:r>
          </a:p>
          <a:p>
            <a:r>
              <a:rPr lang="nl-BE" sz="2600" dirty="0" smtClean="0">
                <a:latin typeface="+mj-lt"/>
              </a:rPr>
              <a:t>In grote groep: korte feedback</a:t>
            </a:r>
          </a:p>
          <a:p>
            <a:endParaRPr lang="nl-BE" dirty="0" smtClean="0"/>
          </a:p>
          <a:p>
            <a:pPr marL="0" indent="0">
              <a:buNone/>
            </a:pPr>
            <a:endParaRPr lang="nl-BE" dirty="0"/>
          </a:p>
        </p:txBody>
      </p:sp>
    </p:spTree>
    <p:extLst>
      <p:ext uri="{BB962C8B-B14F-4D97-AF65-F5344CB8AC3E}">
        <p14:creationId xmlns:p14="http://schemas.microsoft.com/office/powerpoint/2010/main" val="341580726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92" y="188640"/>
            <a:ext cx="6228184" cy="1282154"/>
          </a:xfrm>
        </p:spPr>
        <p:txBody>
          <a:bodyPr>
            <a:noAutofit/>
          </a:bodyPr>
          <a:lstStyle/>
          <a:p>
            <a:r>
              <a:rPr lang="nl-BE" sz="3200" b="1" smtClean="0">
                <a:solidFill>
                  <a:srgbClr val="00B050"/>
                </a:solidFill>
              </a:rPr>
              <a:t>Hoe kunnen leerkrachten aandacht besteden aan de aard van wetenschap?</a:t>
            </a:r>
            <a:endParaRPr lang="nl-BE" sz="3200" b="1">
              <a:solidFill>
                <a:srgbClr val="00B050"/>
              </a:solidFill>
            </a:endParaRPr>
          </a:p>
        </p:txBody>
      </p:sp>
      <p:sp>
        <p:nvSpPr>
          <p:cNvPr id="4" name="Content Placeholder 3"/>
          <p:cNvSpPr>
            <a:spLocks noGrp="1"/>
          </p:cNvSpPr>
          <p:nvPr>
            <p:ph idx="1"/>
          </p:nvPr>
        </p:nvSpPr>
        <p:spPr>
          <a:xfrm>
            <a:off x="395536" y="1628800"/>
            <a:ext cx="8352928" cy="4347863"/>
          </a:xfrm>
        </p:spPr>
        <p:txBody>
          <a:bodyPr>
            <a:normAutofit/>
          </a:bodyPr>
          <a:lstStyle/>
          <a:p>
            <a:pPr marL="0" indent="0">
              <a:buNone/>
            </a:pPr>
            <a:r>
              <a:rPr lang="nl-BE" sz="1800" b="1" smtClean="0">
                <a:latin typeface="+mj-lt"/>
              </a:rPr>
              <a:t>Wat zijn de gevolgen voor het curriculum: Doelen, les geven, leren, evaluatie en contextelementen?</a:t>
            </a:r>
          </a:p>
          <a:p>
            <a:pPr marL="0" indent="0">
              <a:buNone/>
            </a:pPr>
            <a:r>
              <a:rPr lang="nl-BE" sz="1800" smtClean="0">
                <a:latin typeface="+mj-lt"/>
              </a:rPr>
              <a:t>Lees het leertraject over </a:t>
            </a:r>
            <a:r>
              <a:rPr lang="nl-BE" sz="1800" b="1" smtClean="0">
                <a:latin typeface="+mj-lt"/>
              </a:rPr>
              <a:t>'Planten'.</a:t>
            </a:r>
          </a:p>
          <a:p>
            <a:pPr marL="0" indent="0">
              <a:buNone/>
            </a:pPr>
            <a:r>
              <a:rPr lang="nl-BE" sz="1800" smtClean="0">
                <a:latin typeface="+mj-lt"/>
              </a:rPr>
              <a:t>Hoe bouwt de leerkracht de aard van wetenschap in m.b.t.:</a:t>
            </a:r>
          </a:p>
          <a:p>
            <a:pPr lvl="1"/>
            <a:r>
              <a:rPr lang="nl-BE" sz="1600" b="1" i="1" smtClean="0">
                <a:solidFill>
                  <a:srgbClr val="00B050"/>
                </a:solidFill>
                <a:latin typeface="+mj-lt"/>
              </a:rPr>
              <a:t>Leerdoelen</a:t>
            </a:r>
          </a:p>
          <a:p>
            <a:pPr lvl="1"/>
            <a:r>
              <a:rPr lang="nl-BE" sz="1600" b="1" i="1" smtClean="0">
                <a:solidFill>
                  <a:srgbClr val="00B050"/>
                </a:solidFill>
                <a:latin typeface="+mj-lt"/>
              </a:rPr>
              <a:t>Contexten voor wetenschap</a:t>
            </a:r>
          </a:p>
          <a:p>
            <a:pPr lvl="1"/>
            <a:r>
              <a:rPr lang="nl-BE" sz="1600" b="1" i="1" smtClean="0">
                <a:solidFill>
                  <a:srgbClr val="00B050"/>
                </a:solidFill>
                <a:latin typeface="+mj-lt"/>
              </a:rPr>
              <a:t>Manieren om de klas te organiseren</a:t>
            </a:r>
          </a:p>
          <a:p>
            <a:pPr lvl="1"/>
            <a:r>
              <a:rPr lang="nl-BE" sz="1600" b="1" i="1" smtClean="0">
                <a:solidFill>
                  <a:srgbClr val="00B050"/>
                </a:solidFill>
                <a:latin typeface="+mj-lt"/>
              </a:rPr>
              <a:t>De aard van de activiteiten</a:t>
            </a:r>
          </a:p>
          <a:p>
            <a:pPr lvl="1"/>
            <a:r>
              <a:rPr lang="nl-BE" sz="1600" b="1" i="1" smtClean="0">
                <a:solidFill>
                  <a:srgbClr val="00B050"/>
                </a:solidFill>
                <a:latin typeface="+mj-lt"/>
              </a:rPr>
              <a:t>Vragen die zij stelt</a:t>
            </a:r>
          </a:p>
          <a:p>
            <a:pPr lvl="1"/>
            <a:r>
              <a:rPr lang="nl-BE" sz="1600" b="1" i="1" smtClean="0">
                <a:solidFill>
                  <a:srgbClr val="00B050"/>
                </a:solidFill>
                <a:latin typeface="+mj-lt"/>
              </a:rPr>
              <a:t>Verslaggeving en aantekeningen door kinderen  </a:t>
            </a:r>
          </a:p>
          <a:p>
            <a:pPr lvl="1"/>
            <a:r>
              <a:rPr lang="nl-BE" sz="1600" b="1" i="1" smtClean="0">
                <a:solidFill>
                  <a:srgbClr val="00B050"/>
                </a:solidFill>
                <a:latin typeface="+mj-lt"/>
              </a:rPr>
              <a:t>Evaluatie</a:t>
            </a:r>
          </a:p>
          <a:p>
            <a:pPr lvl="1"/>
            <a:r>
              <a:rPr lang="nl-BE" sz="1600" b="1" i="1" smtClean="0">
                <a:solidFill>
                  <a:srgbClr val="00B050"/>
                </a:solidFill>
                <a:latin typeface="+mj-lt"/>
              </a:rPr>
              <a:t>Andere overwegingen?</a:t>
            </a:r>
            <a:endParaRPr lang="nl-BE" sz="1600" b="1" i="1">
              <a:solidFill>
                <a:srgbClr val="00B050"/>
              </a:solidFill>
              <a:latin typeface="+mj-lt"/>
            </a:endParaRPr>
          </a:p>
        </p:txBody>
      </p:sp>
    </p:spTree>
    <p:extLst>
      <p:ext uri="{BB962C8B-B14F-4D97-AF65-F5344CB8AC3E}">
        <p14:creationId xmlns:p14="http://schemas.microsoft.com/office/powerpoint/2010/main" val="270160214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580112" y="1628800"/>
            <a:ext cx="1080120" cy="33855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BE" sz="1600" smtClean="0"/>
              <a:t>Doelen</a:t>
            </a:r>
            <a:endParaRPr lang="nl-BE" sz="1600"/>
          </a:p>
        </p:txBody>
      </p:sp>
      <p:sp>
        <p:nvSpPr>
          <p:cNvPr id="12" name="TextBox 11"/>
          <p:cNvSpPr txBox="1"/>
          <p:nvPr/>
        </p:nvSpPr>
        <p:spPr>
          <a:xfrm>
            <a:off x="5868144" y="2708920"/>
            <a:ext cx="1080120"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BE" sz="1600" smtClean="0"/>
              <a:t>Context</a:t>
            </a:r>
            <a:endParaRPr lang="nl-BE" sz="1600"/>
          </a:p>
        </p:txBody>
      </p:sp>
      <p:sp>
        <p:nvSpPr>
          <p:cNvPr id="13" name="TextBox 12"/>
          <p:cNvSpPr txBox="1"/>
          <p:nvPr/>
        </p:nvSpPr>
        <p:spPr>
          <a:xfrm>
            <a:off x="5868144" y="3573016"/>
            <a:ext cx="1656184"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BE" sz="1600" smtClean="0"/>
              <a:t>Klasorganisatie</a:t>
            </a:r>
            <a:endParaRPr lang="nl-BE" sz="1600"/>
          </a:p>
        </p:txBody>
      </p:sp>
      <p:sp>
        <p:nvSpPr>
          <p:cNvPr id="14" name="TextBox 13"/>
          <p:cNvSpPr txBox="1"/>
          <p:nvPr/>
        </p:nvSpPr>
        <p:spPr>
          <a:xfrm>
            <a:off x="3755508" y="4832164"/>
            <a:ext cx="1248540" cy="58477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BE" sz="1600" smtClean="0"/>
              <a:t>Aard van de activiteiten</a:t>
            </a:r>
            <a:endParaRPr lang="nl-BE" sz="1600"/>
          </a:p>
        </p:txBody>
      </p:sp>
      <p:sp>
        <p:nvSpPr>
          <p:cNvPr id="15" name="TextBox 14"/>
          <p:cNvSpPr txBox="1"/>
          <p:nvPr/>
        </p:nvSpPr>
        <p:spPr>
          <a:xfrm>
            <a:off x="1475656" y="3789040"/>
            <a:ext cx="1234150" cy="58477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BE" sz="1600" smtClean="0"/>
              <a:t>Vragen die ze stelt</a:t>
            </a:r>
            <a:endParaRPr lang="nl-BE" sz="1600"/>
          </a:p>
        </p:txBody>
      </p:sp>
      <p:sp>
        <p:nvSpPr>
          <p:cNvPr id="16" name="TextBox 15"/>
          <p:cNvSpPr txBox="1"/>
          <p:nvPr/>
        </p:nvSpPr>
        <p:spPr>
          <a:xfrm flipH="1">
            <a:off x="683568" y="2420888"/>
            <a:ext cx="1872208"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90488" lvl="1"/>
            <a:r>
              <a:rPr lang="nl-BE" sz="1600" smtClean="0">
                <a:solidFill>
                  <a:schemeClr val="tx1"/>
                </a:solidFill>
              </a:rPr>
              <a:t>Verslaggeving en aantekeningen door kinderen  </a:t>
            </a:r>
            <a:endParaRPr lang="nl-BE" sz="1600">
              <a:solidFill>
                <a:schemeClr val="tx1"/>
              </a:solidFill>
            </a:endParaRPr>
          </a:p>
        </p:txBody>
      </p:sp>
      <p:sp>
        <p:nvSpPr>
          <p:cNvPr id="17" name="TextBox 16"/>
          <p:cNvSpPr txBox="1"/>
          <p:nvPr/>
        </p:nvSpPr>
        <p:spPr>
          <a:xfrm>
            <a:off x="1944702" y="1628800"/>
            <a:ext cx="1001997" cy="338554"/>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nl-BE" sz="1600" smtClean="0"/>
              <a:t>Evaluatie</a:t>
            </a:r>
            <a:endParaRPr lang="nl-BE" sz="1600"/>
          </a:p>
        </p:txBody>
      </p:sp>
      <p:sp>
        <p:nvSpPr>
          <p:cNvPr id="19" name="TextBox 18"/>
          <p:cNvSpPr txBox="1"/>
          <p:nvPr/>
        </p:nvSpPr>
        <p:spPr>
          <a:xfrm>
            <a:off x="3755508" y="1468790"/>
            <a:ext cx="90155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nl-BE"/>
          </a:p>
        </p:txBody>
      </p:sp>
      <p:sp>
        <p:nvSpPr>
          <p:cNvPr id="22" name="TextBox 21"/>
          <p:cNvSpPr txBox="1"/>
          <p:nvPr/>
        </p:nvSpPr>
        <p:spPr>
          <a:xfrm>
            <a:off x="6012160" y="5013176"/>
            <a:ext cx="78597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nl-BE"/>
          </a:p>
        </p:txBody>
      </p:sp>
      <p:sp>
        <p:nvSpPr>
          <p:cNvPr id="23" name="TextBox 22"/>
          <p:cNvSpPr txBox="1"/>
          <p:nvPr/>
        </p:nvSpPr>
        <p:spPr>
          <a:xfrm>
            <a:off x="1835696" y="5013176"/>
            <a:ext cx="939956"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endParaRPr lang="nl-BE"/>
          </a:p>
        </p:txBody>
      </p:sp>
      <p:sp>
        <p:nvSpPr>
          <p:cNvPr id="4" name="TextBox 3"/>
          <p:cNvSpPr txBox="1"/>
          <p:nvPr/>
        </p:nvSpPr>
        <p:spPr>
          <a:xfrm>
            <a:off x="2699792" y="476672"/>
            <a:ext cx="6120680" cy="584776"/>
          </a:xfrm>
          <a:prstGeom prst="rect">
            <a:avLst/>
          </a:prstGeom>
          <a:noFill/>
        </p:spPr>
        <p:txBody>
          <a:bodyPr wrap="square" rtlCol="0">
            <a:spAutoFit/>
          </a:bodyPr>
          <a:lstStyle/>
          <a:p>
            <a:pPr algn="ctr"/>
            <a:r>
              <a:rPr lang="nl-BE" sz="3200" b="1" smtClean="0">
                <a:solidFill>
                  <a:srgbClr val="00B050"/>
                </a:solidFill>
                <a:latin typeface="+mj-lt"/>
              </a:rPr>
              <a:t>Gevolgen voor het curriculum</a:t>
            </a:r>
            <a:endParaRPr lang="nl-BE" sz="1200">
              <a:solidFill>
                <a:srgbClr val="00B050"/>
              </a:solidFill>
              <a:latin typeface="+mj-lt"/>
            </a:endParaRPr>
          </a:p>
        </p:txBody>
      </p:sp>
      <p:pic>
        <p:nvPicPr>
          <p:cNvPr id="18" name="Afbeelding 17"/>
          <p:cNvPicPr>
            <a:picLocks noChangeAspect="1"/>
          </p:cNvPicPr>
          <p:nvPr/>
        </p:nvPicPr>
        <p:blipFill>
          <a:blip r:embed="rId3"/>
          <a:stretch>
            <a:fillRect/>
          </a:stretch>
        </p:blipFill>
        <p:spPr>
          <a:xfrm>
            <a:off x="3131840" y="2132856"/>
            <a:ext cx="2304256" cy="2477556"/>
          </a:xfrm>
          <a:prstGeom prst="rect">
            <a:avLst/>
          </a:prstGeom>
          <a:ln>
            <a:solidFill>
              <a:schemeClr val="tx1"/>
            </a:solidFill>
          </a:ln>
        </p:spPr>
      </p:pic>
    </p:spTree>
    <p:extLst>
      <p:ext uri="{BB962C8B-B14F-4D97-AF65-F5344CB8AC3E}">
        <p14:creationId xmlns:p14="http://schemas.microsoft.com/office/powerpoint/2010/main" val="3132572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b="1" smtClean="0">
                <a:solidFill>
                  <a:srgbClr val="00B050"/>
                </a:solidFill>
              </a:rPr>
              <a:t>Feedback met de volledige groep</a:t>
            </a:r>
            <a:endParaRPr lang="nl-BE" b="1">
              <a:solidFill>
                <a:srgbClr val="00B050"/>
              </a:solidFill>
            </a:endParaRPr>
          </a:p>
        </p:txBody>
      </p:sp>
      <p:sp>
        <p:nvSpPr>
          <p:cNvPr id="3" name="Content Placeholder 2"/>
          <p:cNvSpPr>
            <a:spLocks noGrp="1"/>
          </p:cNvSpPr>
          <p:nvPr>
            <p:ph idx="1"/>
          </p:nvPr>
        </p:nvSpPr>
        <p:spPr/>
        <p:txBody>
          <a:bodyPr>
            <a:normAutofit/>
          </a:bodyPr>
          <a:lstStyle/>
          <a:p>
            <a:r>
              <a:rPr lang="nl-BE" dirty="0" smtClean="0">
                <a:latin typeface="+mj-lt"/>
              </a:rPr>
              <a:t>Wat vonden jullie/stelden jullie vast?</a:t>
            </a:r>
          </a:p>
          <a:p>
            <a:r>
              <a:rPr lang="nl-BE" dirty="0" smtClean="0">
                <a:latin typeface="+mj-lt"/>
              </a:rPr>
              <a:t>Hoe kunnen deze aanpakken invloed hebben op de houding van kinderen t.o.v. wetenschap of wetenschappelijke attitudes, zoals nieuwsgierigheid en kritische reflectie?</a:t>
            </a:r>
          </a:p>
          <a:p>
            <a:endParaRPr lang="nl-BE" b="1" i="1" dirty="0" smtClean="0">
              <a:solidFill>
                <a:srgbClr val="00B050"/>
              </a:solidFill>
            </a:endParaRPr>
          </a:p>
          <a:p>
            <a:endParaRPr lang="nl-BE" dirty="0"/>
          </a:p>
        </p:txBody>
      </p:sp>
    </p:spTree>
    <p:extLst>
      <p:ext uri="{BB962C8B-B14F-4D97-AF65-F5344CB8AC3E}">
        <p14:creationId xmlns:p14="http://schemas.microsoft.com/office/powerpoint/2010/main" val="127892891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BE" sz="4000" b="1" smtClean="0">
                <a:solidFill>
                  <a:srgbClr val="00B050"/>
                </a:solidFill>
              </a:rPr>
              <a:t>Vragen om reflectie te ondersteunen</a:t>
            </a:r>
            <a:endParaRPr lang="nl-BE" sz="4000" b="1">
              <a:solidFill>
                <a:srgbClr val="00B050"/>
              </a:solidFill>
            </a:endParaRPr>
          </a:p>
        </p:txBody>
      </p:sp>
      <p:sp>
        <p:nvSpPr>
          <p:cNvPr id="3" name="Content Placeholder 2"/>
          <p:cNvSpPr>
            <a:spLocks noGrp="1"/>
          </p:cNvSpPr>
          <p:nvPr>
            <p:ph idx="1"/>
          </p:nvPr>
        </p:nvSpPr>
        <p:spPr/>
        <p:txBody>
          <a:bodyPr>
            <a:normAutofit fontScale="55000" lnSpcReduction="20000"/>
          </a:bodyPr>
          <a:lstStyle/>
          <a:p>
            <a:r>
              <a:rPr lang="nl-BE" dirty="0" smtClean="0">
                <a:latin typeface="+mj-lt"/>
              </a:rPr>
              <a:t>Wat weten we al?</a:t>
            </a:r>
          </a:p>
          <a:p>
            <a:r>
              <a:rPr lang="nl-BE" dirty="0" smtClean="0">
                <a:latin typeface="+mj-lt"/>
              </a:rPr>
              <a:t>Hoe kunnen we het te weten komen? Zijn er nog andere suggesties?</a:t>
            </a:r>
          </a:p>
          <a:p>
            <a:r>
              <a:rPr lang="nl-BE" dirty="0" smtClean="0">
                <a:latin typeface="+mj-lt"/>
              </a:rPr>
              <a:t>Wat heb je gezien?</a:t>
            </a:r>
          </a:p>
          <a:p>
            <a:r>
              <a:rPr lang="nl-BE" dirty="0" smtClean="0">
                <a:latin typeface="+mj-lt"/>
              </a:rPr>
              <a:t>Heb je een patroon gezien?</a:t>
            </a:r>
          </a:p>
          <a:p>
            <a:r>
              <a:rPr lang="nl-BE" dirty="0" smtClean="0">
                <a:latin typeface="+mj-lt"/>
              </a:rPr>
              <a:t>Hoe kun je dit uitleggen? Zijn er andere verklaringen?</a:t>
            </a:r>
          </a:p>
          <a:p>
            <a:r>
              <a:rPr lang="nl-BE" dirty="0" smtClean="0">
                <a:latin typeface="+mj-lt"/>
              </a:rPr>
              <a:t>Hoe zijn jouw ideeën veranderd? Waarom?</a:t>
            </a:r>
          </a:p>
          <a:p>
            <a:r>
              <a:rPr lang="nl-BE" dirty="0" smtClean="0">
                <a:latin typeface="+mj-lt"/>
              </a:rPr>
              <a:t>Op welke manieren werken we als wetenschappers?</a:t>
            </a:r>
          </a:p>
          <a:p>
            <a:pPr marL="0" indent="0">
              <a:buNone/>
            </a:pPr>
            <a:endParaRPr lang="nl-BE" dirty="0" smtClean="0">
              <a:latin typeface="+mj-lt"/>
            </a:endParaRPr>
          </a:p>
          <a:p>
            <a:pPr marL="0" indent="0">
              <a:buNone/>
            </a:pPr>
            <a:r>
              <a:rPr lang="nl-BE" i="1" dirty="0" smtClean="0">
                <a:latin typeface="+mj-lt"/>
              </a:rPr>
              <a:t>Gebruik van bewijsmateriaal, creativiteit in ontwerp en interpretatie van onderzoek, invloed van achtergrondkennis, tijdelijkheid - verandering van ideeën.</a:t>
            </a:r>
          </a:p>
          <a:p>
            <a:pPr marL="0" indent="0">
              <a:buNone/>
            </a:pPr>
            <a:endParaRPr lang="nl-BE" i="1" dirty="0" smtClean="0">
              <a:latin typeface="+mj-lt"/>
            </a:endParaRPr>
          </a:p>
          <a:p>
            <a:pPr marL="0" indent="0">
              <a:buNone/>
            </a:pPr>
            <a:r>
              <a:rPr lang="nl-BE" dirty="0" smtClean="0">
                <a:latin typeface="+mj-lt"/>
              </a:rPr>
              <a:t>Ondersteund door te werken in teams, notitieboekjes met reflecties, peer assessment</a:t>
            </a:r>
          </a:p>
        </p:txBody>
      </p:sp>
    </p:spTree>
    <p:extLst>
      <p:ext uri="{BB962C8B-B14F-4D97-AF65-F5344CB8AC3E}">
        <p14:creationId xmlns:p14="http://schemas.microsoft.com/office/powerpoint/2010/main" val="1655855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274638"/>
            <a:ext cx="5770984" cy="1282154"/>
          </a:xfrm>
        </p:spPr>
        <p:txBody>
          <a:bodyPr>
            <a:normAutofit/>
          </a:bodyPr>
          <a:lstStyle/>
          <a:p>
            <a:r>
              <a:rPr lang="nl-BE" sz="3600" b="1" smtClean="0">
                <a:solidFill>
                  <a:srgbClr val="00B050"/>
                </a:solidFill>
              </a:rPr>
              <a:t>Toepassen op de eigen klaspraktijk</a:t>
            </a:r>
            <a:endParaRPr lang="nl-BE" sz="3600" b="1">
              <a:solidFill>
                <a:srgbClr val="00B050"/>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nl-BE" i="1" dirty="0" smtClean="0">
                <a:solidFill>
                  <a:srgbClr val="000000"/>
                </a:solidFill>
                <a:latin typeface="+mj-lt"/>
              </a:rPr>
              <a:t>Werk in groupjes van 2/3</a:t>
            </a:r>
          </a:p>
          <a:p>
            <a:r>
              <a:rPr lang="nl-BE" dirty="0" smtClean="0">
                <a:solidFill>
                  <a:srgbClr val="000000"/>
                </a:solidFill>
                <a:latin typeface="+mj-lt"/>
              </a:rPr>
              <a:t>Kies een recent wetenschappelijk onderwerp dat je in de klas hebt onderzocht</a:t>
            </a:r>
          </a:p>
          <a:p>
            <a:r>
              <a:rPr lang="nl-BE" dirty="0" smtClean="0">
                <a:solidFill>
                  <a:srgbClr val="000000"/>
                </a:solidFill>
                <a:latin typeface="+mj-lt"/>
              </a:rPr>
              <a:t>Hoe kunnen de activiteiten worden uitgebreid om het inizcht in de aard van wetenschap te vergroten?</a:t>
            </a:r>
          </a:p>
          <a:p>
            <a:endParaRPr lang="nl-BE" dirty="0" smtClean="0">
              <a:solidFill>
                <a:srgbClr val="000000"/>
              </a:solidFill>
              <a:latin typeface="+mj-lt"/>
            </a:endParaRPr>
          </a:p>
          <a:p>
            <a:pPr marL="0" indent="0">
              <a:buNone/>
            </a:pPr>
            <a:r>
              <a:rPr lang="nl-BE" i="1" dirty="0" smtClean="0">
                <a:solidFill>
                  <a:srgbClr val="000000"/>
                </a:solidFill>
                <a:latin typeface="+mj-lt"/>
              </a:rPr>
              <a:t>Volledige groep</a:t>
            </a:r>
          </a:p>
          <a:p>
            <a:r>
              <a:rPr lang="nl-BE" dirty="0" smtClean="0">
                <a:solidFill>
                  <a:srgbClr val="000000"/>
                </a:solidFill>
                <a:latin typeface="+mj-lt"/>
              </a:rPr>
              <a:t>Hoe zou je een collega overtuigen van het belang van de aard van wetenschap bij wetenschapsonderwijs in het basisonderwijs?</a:t>
            </a:r>
          </a:p>
          <a:p>
            <a:r>
              <a:rPr lang="nl-BE" dirty="0" smtClean="0">
                <a:solidFill>
                  <a:srgbClr val="000000"/>
                </a:solidFill>
                <a:latin typeface="+mj-lt"/>
              </a:rPr>
              <a:t>Welke verbanden zie je met jouw curriculum?</a:t>
            </a:r>
          </a:p>
        </p:txBody>
      </p:sp>
    </p:spTree>
    <p:extLst>
      <p:ext uri="{BB962C8B-B14F-4D97-AF65-F5344CB8AC3E}">
        <p14:creationId xmlns:p14="http://schemas.microsoft.com/office/powerpoint/2010/main" val="2175606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b="1" smtClean="0">
                <a:solidFill>
                  <a:srgbClr val="00B050"/>
                </a:solidFill>
              </a:rPr>
              <a:t>Samenvatting uitdagingen</a:t>
            </a:r>
            <a:endParaRPr lang="nl-BE" b="1">
              <a:solidFill>
                <a:srgbClr val="00B050"/>
              </a:solidFill>
            </a:endParaRPr>
          </a:p>
        </p:txBody>
      </p:sp>
      <p:sp>
        <p:nvSpPr>
          <p:cNvPr id="3" name="Content Placeholder 2"/>
          <p:cNvSpPr>
            <a:spLocks noGrp="1"/>
          </p:cNvSpPr>
          <p:nvPr>
            <p:ph idx="1"/>
          </p:nvPr>
        </p:nvSpPr>
        <p:spPr>
          <a:xfrm>
            <a:off x="457200" y="1844825"/>
            <a:ext cx="8219256" cy="3960439"/>
          </a:xfrm>
        </p:spPr>
        <p:txBody>
          <a:bodyPr>
            <a:normAutofit fontScale="85000" lnSpcReduction="10000"/>
          </a:bodyPr>
          <a:lstStyle/>
          <a:p>
            <a:pPr lvl="0"/>
            <a:r>
              <a:rPr lang="nl-BE" dirty="0" smtClean="0">
                <a:latin typeface="+mj-lt"/>
              </a:rPr>
              <a:t>De verschillende strategieën en ideeën van kinderen bieden belangrijke startpunten voor de onderzoekende aanpak in wetenschap</a:t>
            </a:r>
          </a:p>
          <a:p>
            <a:pPr lvl="0"/>
            <a:r>
              <a:rPr lang="nl-BE" dirty="0" smtClean="0">
                <a:latin typeface="+mj-lt"/>
              </a:rPr>
              <a:t>Creativiteit staat centraal in wetenschap: bv. bij het bedenken van verschillende ideeën of verklaringen</a:t>
            </a:r>
          </a:p>
          <a:p>
            <a:pPr lvl="0"/>
            <a:r>
              <a:rPr lang="nl-BE" dirty="0" smtClean="0">
                <a:latin typeface="+mj-lt"/>
              </a:rPr>
              <a:t>Rol van debat, overleg, redenering en discussie om op ideeën te komen en deze te evalueren</a:t>
            </a:r>
          </a:p>
          <a:p>
            <a:pPr lvl="0"/>
            <a:r>
              <a:rPr lang="nl-BE" dirty="0" smtClean="0">
                <a:latin typeface="+mj-lt"/>
              </a:rPr>
              <a:t>Belang van expliciete bespreking van de aspecten van NoS bij jonge kinderen.</a:t>
            </a:r>
          </a:p>
          <a:p>
            <a:endParaRPr lang="nl-BE" dirty="0"/>
          </a:p>
        </p:txBody>
      </p:sp>
    </p:spTree>
    <p:extLst>
      <p:ext uri="{BB962C8B-B14F-4D97-AF65-F5344CB8AC3E}">
        <p14:creationId xmlns:p14="http://schemas.microsoft.com/office/powerpoint/2010/main" val="3220666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smtClean="0">
                <a:solidFill>
                  <a:srgbClr val="00B050"/>
                </a:solidFill>
              </a:rPr>
              <a:t>Vragen behandeld tijdens de module</a:t>
            </a:r>
            <a:endParaRPr lang="nl-BE" b="1">
              <a:solidFill>
                <a:srgbClr val="00B050"/>
              </a:solidFill>
            </a:endParaRPr>
          </a:p>
        </p:txBody>
      </p:sp>
      <p:sp>
        <p:nvSpPr>
          <p:cNvPr id="3" name="Tijdelijke aanduiding voor inhoud 2"/>
          <p:cNvSpPr>
            <a:spLocks noGrp="1"/>
          </p:cNvSpPr>
          <p:nvPr>
            <p:ph idx="1"/>
          </p:nvPr>
        </p:nvSpPr>
        <p:spPr>
          <a:xfrm>
            <a:off x="628650" y="1934953"/>
            <a:ext cx="7886700" cy="3929393"/>
          </a:xfrm>
        </p:spPr>
        <p:txBody>
          <a:bodyPr>
            <a:normAutofit fontScale="92500" lnSpcReduction="20000"/>
          </a:bodyPr>
          <a:lstStyle/>
          <a:p>
            <a:pPr marL="514350" indent="-514350">
              <a:buFont typeface="+mj-lt"/>
              <a:buAutoNum type="arabicPeriod"/>
            </a:pPr>
            <a:r>
              <a:rPr lang="nl-BE" dirty="0" smtClean="0">
                <a:latin typeface="+mj-lt"/>
              </a:rPr>
              <a:t>Wat is het belang van de aard van wetenschap voor wetenschapsonderwijs bij jonge kinderen?</a:t>
            </a:r>
          </a:p>
          <a:p>
            <a:pPr marL="514350" indent="-514350">
              <a:buFont typeface="+mj-lt"/>
              <a:buAutoNum type="arabicPeriod"/>
            </a:pPr>
            <a:r>
              <a:rPr lang="nl-BE" dirty="0" smtClean="0">
                <a:latin typeface="+mj-lt"/>
              </a:rPr>
              <a:t>Welke onderwijsaanpakken zijn geschikt om kinderen te helpen bij het ontwikkelen van inzicht in de aard van wetenschap?</a:t>
            </a:r>
          </a:p>
          <a:p>
            <a:pPr marL="514350" indent="-514350">
              <a:buFont typeface="+mj-lt"/>
              <a:buAutoNum type="arabicPeriod"/>
            </a:pPr>
            <a:r>
              <a:rPr lang="nl-BE" dirty="0" smtClean="0">
                <a:latin typeface="+mj-lt"/>
              </a:rPr>
              <a:t>Waarom is het belangrijk dat leerkrachten reflecteren over hun eigen denkbeelden over de aard van wetenschap?</a:t>
            </a:r>
          </a:p>
          <a:p>
            <a:pPr marL="0" indent="0">
              <a:buNone/>
            </a:pPr>
            <a:endParaRPr lang="nl-BE" dirty="0" smtClean="0"/>
          </a:p>
          <a:p>
            <a:endParaRPr lang="nl-BE" dirty="0"/>
          </a:p>
        </p:txBody>
      </p:sp>
    </p:spTree>
    <p:extLst>
      <p:ext uri="{BB962C8B-B14F-4D97-AF65-F5344CB8AC3E}">
        <p14:creationId xmlns:p14="http://schemas.microsoft.com/office/powerpoint/2010/main" val="232443656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7" y="634914"/>
            <a:ext cx="5634191" cy="925058"/>
          </a:xfrm>
        </p:spPr>
        <p:txBody>
          <a:bodyPr>
            <a:normAutofit/>
          </a:bodyPr>
          <a:lstStyle/>
          <a:p>
            <a:r>
              <a:rPr lang="nl-BE" sz="3600" b="1" dirty="0" smtClean="0">
                <a:solidFill>
                  <a:srgbClr val="00B050"/>
                </a:solidFill>
              </a:rPr>
              <a:t>Meer informatie</a:t>
            </a:r>
            <a:endParaRPr lang="nl-BE" sz="3600" b="1" dirty="0">
              <a:solidFill>
                <a:srgbClr val="00B050"/>
              </a:solidFill>
            </a:endParaRPr>
          </a:p>
        </p:txBody>
      </p:sp>
      <p:sp>
        <p:nvSpPr>
          <p:cNvPr id="3" name="Content Placeholder 2"/>
          <p:cNvSpPr>
            <a:spLocks noGrp="1"/>
          </p:cNvSpPr>
          <p:nvPr>
            <p:ph idx="1"/>
          </p:nvPr>
        </p:nvSpPr>
        <p:spPr>
          <a:xfrm>
            <a:off x="612108" y="1700808"/>
            <a:ext cx="7886700" cy="4625520"/>
          </a:xfrm>
        </p:spPr>
        <p:txBody>
          <a:bodyPr>
            <a:normAutofit fontScale="85000" lnSpcReduction="10000"/>
          </a:bodyPr>
          <a:lstStyle/>
          <a:p>
            <a:pPr marL="0" indent="0">
              <a:lnSpc>
                <a:spcPct val="120000"/>
              </a:lnSpc>
              <a:buNone/>
            </a:pPr>
            <a:r>
              <a:rPr lang="nl-BE" sz="3100" b="1" dirty="0" smtClean="0">
                <a:solidFill>
                  <a:srgbClr val="FF0000"/>
                </a:solidFill>
                <a:latin typeface="+mj-lt"/>
              </a:rPr>
              <a:t>Creative Little Scientists </a:t>
            </a:r>
          </a:p>
          <a:p>
            <a:pPr marL="0" indent="0">
              <a:lnSpc>
                <a:spcPct val="120000"/>
              </a:lnSpc>
              <a:buNone/>
            </a:pPr>
            <a:r>
              <a:rPr lang="nl-BE" sz="2600" dirty="0" smtClean="0">
                <a:solidFill>
                  <a:srgbClr val="FF0000"/>
                </a:solidFill>
                <a:latin typeface="+mj-lt"/>
              </a:rPr>
              <a:t>(FP7 EU project 2011 – 2014)</a:t>
            </a:r>
          </a:p>
          <a:p>
            <a:pPr marL="0" indent="0">
              <a:lnSpc>
                <a:spcPct val="110000"/>
              </a:lnSpc>
              <a:buNone/>
            </a:pPr>
            <a:r>
              <a:rPr lang="nl-BE" sz="2600" dirty="0" smtClean="0">
                <a:latin typeface="+mj-lt"/>
              </a:rPr>
              <a:t>Ontwerpprincipes en voorbeeldmateriaal op basis van veldwerk</a:t>
            </a:r>
          </a:p>
          <a:p>
            <a:pPr marL="0" indent="0">
              <a:lnSpc>
                <a:spcPct val="110000"/>
              </a:lnSpc>
              <a:buNone/>
            </a:pPr>
            <a:r>
              <a:rPr lang="nl-BE" sz="2600" dirty="0" smtClean="0">
                <a:latin typeface="+mj-lt"/>
                <a:hlinkClick r:id="rId3"/>
              </a:rPr>
              <a:t>www.creative-little-scientists.eu</a:t>
            </a:r>
            <a:endParaRPr lang="nl-BE" sz="2600" dirty="0" smtClean="0">
              <a:latin typeface="+mj-lt"/>
            </a:endParaRPr>
          </a:p>
          <a:p>
            <a:pPr marL="0" indent="0">
              <a:buNone/>
            </a:pPr>
            <a:endParaRPr lang="nl-BE" sz="2600" dirty="0" smtClean="0">
              <a:latin typeface="+mj-lt"/>
            </a:endParaRPr>
          </a:p>
          <a:p>
            <a:pPr marL="0" indent="0">
              <a:buNone/>
            </a:pPr>
            <a:r>
              <a:rPr lang="nl-BE" sz="3100" b="1" dirty="0" smtClean="0">
                <a:solidFill>
                  <a:srgbClr val="FF0000"/>
                </a:solidFill>
                <a:latin typeface="+mj-lt"/>
              </a:rPr>
              <a:t>Creativity in Early Years Science Education</a:t>
            </a:r>
          </a:p>
          <a:p>
            <a:pPr marL="0" indent="0">
              <a:buNone/>
            </a:pPr>
            <a:r>
              <a:rPr lang="nl-BE" sz="2600" dirty="0" smtClean="0">
                <a:solidFill>
                  <a:srgbClr val="FF0000"/>
                </a:solidFill>
                <a:latin typeface="+mj-lt"/>
              </a:rPr>
              <a:t>(Erasmus+ EU project 2014 </a:t>
            </a:r>
            <a:r>
              <a:rPr lang="nl-BE" sz="2600" dirty="0" smtClean="0">
                <a:solidFill>
                  <a:srgbClr val="FF0000"/>
                </a:solidFill>
              </a:rPr>
              <a:t>– </a:t>
            </a:r>
            <a:r>
              <a:rPr lang="nl-BE" sz="2600" dirty="0" smtClean="0">
                <a:solidFill>
                  <a:srgbClr val="FF0000"/>
                </a:solidFill>
                <a:latin typeface="+mj-lt"/>
              </a:rPr>
              <a:t>2017)</a:t>
            </a:r>
          </a:p>
          <a:p>
            <a:pPr marL="0" indent="0">
              <a:lnSpc>
                <a:spcPct val="110000"/>
              </a:lnSpc>
              <a:buNone/>
            </a:pPr>
            <a:r>
              <a:rPr lang="nl-BE" sz="2600" dirty="0" smtClean="0">
                <a:latin typeface="+mj-lt"/>
              </a:rPr>
              <a:t>Curriculummateriaal en trainingsmateriaal voor nascholing van leerkrachten om een creatieve aanpak bij wetenschapsonderwijs voor jonge kinderen te bevorderen</a:t>
            </a:r>
          </a:p>
          <a:p>
            <a:pPr marL="0" indent="0">
              <a:lnSpc>
                <a:spcPct val="110000"/>
              </a:lnSpc>
              <a:buNone/>
            </a:pPr>
            <a:r>
              <a:rPr lang="nl-BE" sz="2600" dirty="0" smtClean="0">
                <a:latin typeface="+mj-lt"/>
                <a:hlinkClick r:id="rId4"/>
              </a:rPr>
              <a:t>www.ceys‐project.eu</a:t>
            </a:r>
            <a:r>
              <a:rPr lang="nl-BE" sz="2600" dirty="0" smtClean="0">
                <a:latin typeface="+mj-lt"/>
              </a:rPr>
              <a:t> </a:t>
            </a:r>
          </a:p>
          <a:p>
            <a:pPr marL="0" indent="0">
              <a:buNone/>
            </a:pPr>
            <a:endParaRPr lang="nl-BE" sz="2600" dirty="0" smtClean="0"/>
          </a:p>
          <a:p>
            <a:pPr marL="0" indent="0">
              <a:buNone/>
            </a:pPr>
            <a:endParaRPr lang="nl-BE" dirty="0" smtClean="0"/>
          </a:p>
          <a:p>
            <a:pPr marL="0" indent="0">
              <a:buNone/>
            </a:pPr>
            <a:endParaRPr lang="nl-BE" dirty="0"/>
          </a:p>
        </p:txBody>
      </p:sp>
    </p:spTree>
    <p:extLst>
      <p:ext uri="{BB962C8B-B14F-4D97-AF65-F5344CB8AC3E}">
        <p14:creationId xmlns:p14="http://schemas.microsoft.com/office/powerpoint/2010/main" val="2943472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476672"/>
            <a:ext cx="5472608" cy="885336"/>
          </a:xfrm>
        </p:spPr>
        <p:txBody>
          <a:bodyPr/>
          <a:lstStyle/>
          <a:p>
            <a:pPr algn="ctr"/>
            <a:r>
              <a:rPr lang="nl-BE" b="1" dirty="0" smtClean="0">
                <a:solidFill>
                  <a:srgbClr val="00B050"/>
                </a:solidFill>
              </a:rPr>
              <a:t>Bedankt!</a:t>
            </a:r>
            <a:endParaRPr lang="en-US" dirty="0"/>
          </a:p>
        </p:txBody>
      </p:sp>
      <p:pic>
        <p:nvPicPr>
          <p:cNvPr id="4" name="Picture 4" descr="http://static1.squarespace.com/static/519fe4bae4b02061e74e5de7/t/521545bfe4b04942a678c476/1377125825451/participation%20-%20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1484784"/>
            <a:ext cx="5204652" cy="4832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70123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5880" y="4932659"/>
            <a:ext cx="7776864" cy="1061829"/>
          </a:xfrm>
          <a:prstGeom prst="rect">
            <a:avLst/>
          </a:prstGeom>
          <a:noFill/>
        </p:spPr>
        <p:txBody>
          <a:bodyPr wrap="square" rtlCol="0">
            <a:spAutoFit/>
          </a:bodyPr>
          <a:lstStyle/>
          <a:p>
            <a:pPr>
              <a:spcAft>
                <a:spcPts val="600"/>
              </a:spcAft>
              <a:tabLst>
                <a:tab pos="990600" algn="l"/>
              </a:tabLst>
            </a:pPr>
            <a:r>
              <a:rPr lang="nl-NL" sz="1600" smtClean="0">
                <a:solidFill>
                  <a:prstClr val="black"/>
                </a:solidFill>
                <a:latin typeface="Cambria"/>
              </a:rPr>
              <a:t>	</a:t>
            </a:r>
            <a:r>
              <a:rPr lang="nl-NL" sz="1400" smtClean="0">
                <a:solidFill>
                  <a:prstClr val="black"/>
                </a:solidFill>
                <a:latin typeface="Cambria"/>
              </a:rPr>
              <a:t>© </a:t>
            </a:r>
            <a:r>
              <a:rPr lang="nl-NL" sz="1400" i="1" smtClean="0">
                <a:solidFill>
                  <a:prstClr val="black"/>
                </a:solidFill>
                <a:latin typeface="Cambria"/>
              </a:rPr>
              <a:t>2017 CREATIVITY IN EARLY YEARS SCIENCE EDUCATION Consortium</a:t>
            </a:r>
          </a:p>
          <a:p>
            <a:pPr>
              <a:spcAft>
                <a:spcPts val="600"/>
              </a:spcAft>
              <a:tabLst>
                <a:tab pos="990600" algn="l"/>
              </a:tabLst>
            </a:pPr>
            <a:r>
              <a:rPr lang="nl-NL" sz="1400" smtClean="0">
                <a:solidFill>
                  <a:prstClr val="black"/>
                </a:solidFill>
                <a:latin typeface="Cambria"/>
              </a:rPr>
              <a:t>This work is licensed under the Creative Commons Attribution-NonCommercial-NoDerivatives 4.0 International License. To view a copy of this license, visit </a:t>
            </a:r>
            <a:r>
              <a:rPr lang="nl-NL" sz="1400" u="sng" smtClean="0">
                <a:solidFill>
                  <a:prstClr val="black"/>
                </a:solidFill>
                <a:latin typeface="Cambria"/>
                <a:hlinkClick r:id="rId2"/>
              </a:rPr>
              <a:t>http://creativecommons.org/licenses/by-nc-nd/4.0/</a:t>
            </a:r>
            <a:r>
              <a:rPr lang="nl-NL" sz="1400" smtClean="0">
                <a:solidFill>
                  <a:prstClr val="black"/>
                </a:solidFill>
                <a:latin typeface="Cambria"/>
              </a:rPr>
              <a:t>.</a:t>
            </a:r>
            <a:endParaRPr lang="nl-NL" sz="1400">
              <a:solidFill>
                <a:prstClr val="black"/>
              </a:solidFill>
              <a:latin typeface="Cambria"/>
            </a:endParaRPr>
          </a:p>
        </p:txBody>
      </p:sp>
      <p:sp>
        <p:nvSpPr>
          <p:cNvPr id="2" name="Title 1"/>
          <p:cNvSpPr>
            <a:spLocks noGrp="1"/>
          </p:cNvSpPr>
          <p:nvPr>
            <p:ph type="title"/>
          </p:nvPr>
        </p:nvSpPr>
        <p:spPr>
          <a:xfrm>
            <a:off x="722313" y="1628801"/>
            <a:ext cx="7772400" cy="3456383"/>
          </a:xfrm>
        </p:spPr>
        <p:txBody>
          <a:bodyPr>
            <a:normAutofit fontScale="90000"/>
          </a:bodyPr>
          <a:lstStyle/>
          <a:p>
            <a:r>
              <a:rPr lang="nl-NL" sz="3600" i="1" smtClean="0">
                <a:solidFill>
                  <a:srgbClr val="00B050"/>
                </a:solidFill>
              </a:rPr>
              <a:t>Met dank aan</a:t>
            </a:r>
            <a:r>
              <a:rPr lang="nl-NL" sz="2800" i="1" smtClean="0">
                <a:solidFill>
                  <a:srgbClr val="00B050"/>
                </a:solidFill>
              </a:rPr>
              <a:t/>
            </a:r>
            <a:br>
              <a:rPr lang="nl-NL" sz="2800" i="1" smtClean="0">
                <a:solidFill>
                  <a:srgbClr val="00B050"/>
                </a:solidFill>
              </a:rPr>
            </a:br>
            <a:r>
              <a:rPr lang="nl-NL" sz="1200" smtClean="0"/>
              <a:t/>
            </a:r>
            <a:br>
              <a:rPr lang="nl-NL" sz="1200" smtClean="0"/>
            </a:br>
            <a:r>
              <a:rPr lang="nl-NL" sz="3100" smtClean="0">
                <a:solidFill>
                  <a:srgbClr val="FF0000"/>
                </a:solidFill>
              </a:rPr>
              <a:t>Creativity in Early Years Science EDUCATION (2014-2017) </a:t>
            </a:r>
            <a:br>
              <a:rPr lang="nl-NL" sz="3100" smtClean="0">
                <a:solidFill>
                  <a:srgbClr val="FF0000"/>
                </a:solidFill>
              </a:rPr>
            </a:br>
            <a:r>
              <a:rPr lang="nl-NL" sz="3100" smtClean="0">
                <a:hlinkClick r:id="rId3"/>
              </a:rPr>
              <a:t>www.ceys-project.eu</a:t>
            </a:r>
            <a:r>
              <a:rPr lang="nl-NL" sz="3200" smtClean="0"/>
              <a:t/>
            </a:r>
            <a:br>
              <a:rPr lang="nl-NL" sz="3200" smtClean="0"/>
            </a:br>
            <a:r>
              <a:rPr lang="nl-NL" sz="3200" smtClean="0"/>
              <a:t/>
            </a:r>
            <a:br>
              <a:rPr lang="nl-NL" sz="3200" smtClean="0"/>
            </a:br>
            <a:r>
              <a:rPr lang="nl-NL" sz="3200" smtClean="0"/>
              <a:t/>
            </a:r>
            <a:br>
              <a:rPr lang="nl-NL" sz="3200" smtClean="0"/>
            </a:br>
            <a:r>
              <a:rPr lang="nl-NL" sz="3200" smtClean="0"/>
              <a:t/>
            </a:r>
            <a:br>
              <a:rPr lang="nl-NL" sz="3200" smtClean="0"/>
            </a:br>
            <a:r>
              <a:rPr lang="nl-NL" sz="3200" smtClean="0"/>
              <a:t/>
            </a:r>
            <a:br>
              <a:rPr lang="nl-NL" sz="3200" smtClean="0"/>
            </a:br>
            <a:r>
              <a:rPr lang="nl-NL" sz="1800" smtClean="0"/>
              <a:t> </a:t>
            </a:r>
            <a:br>
              <a:rPr lang="nl-NL" sz="1800" smtClean="0"/>
            </a:br>
            <a:endParaRPr lang="nl-NL" sz="1800" i="1">
              <a:solidFill>
                <a:srgbClr val="00B050"/>
              </a:solidFill>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031" y="3861048"/>
            <a:ext cx="7185671"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871030" y="4932659"/>
            <a:ext cx="915929" cy="356870"/>
          </a:xfrm>
          <a:prstGeom prst="rect">
            <a:avLst/>
          </a:prstGeom>
        </p:spPr>
      </p:pic>
    </p:spTree>
    <p:extLst>
      <p:ext uri="{BB962C8B-B14F-4D97-AF65-F5344CB8AC3E}">
        <p14:creationId xmlns:p14="http://schemas.microsoft.com/office/powerpoint/2010/main" val="16601557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404664"/>
            <a:ext cx="6048672" cy="1325563"/>
          </a:xfrm>
        </p:spPr>
        <p:txBody>
          <a:bodyPr>
            <a:normAutofit fontScale="90000"/>
          </a:bodyPr>
          <a:lstStyle/>
          <a:p>
            <a:r>
              <a:rPr lang="nl-BE" b="1" smtClean="0">
                <a:solidFill>
                  <a:srgbClr val="00B050"/>
                </a:solidFill>
              </a:rPr>
              <a:t>Motivering en doelen voor wetenschapsonderwijs</a:t>
            </a:r>
            <a:endParaRPr lang="nl-BE" b="1">
              <a:solidFill>
                <a:srgbClr val="00B050"/>
              </a:solidFill>
            </a:endParaRPr>
          </a:p>
        </p:txBody>
      </p:sp>
      <p:sp>
        <p:nvSpPr>
          <p:cNvPr id="3" name="Content Placeholder 2"/>
          <p:cNvSpPr>
            <a:spLocks noGrp="1"/>
          </p:cNvSpPr>
          <p:nvPr>
            <p:ph idx="1"/>
          </p:nvPr>
        </p:nvSpPr>
        <p:spPr>
          <a:xfrm>
            <a:off x="457200" y="1844825"/>
            <a:ext cx="8219256" cy="4248471"/>
          </a:xfrm>
        </p:spPr>
        <p:txBody>
          <a:bodyPr>
            <a:normAutofit fontScale="92500" lnSpcReduction="20000"/>
          </a:bodyPr>
          <a:lstStyle/>
          <a:p>
            <a:r>
              <a:rPr lang="nl-BE" sz="2600" dirty="0" smtClean="0">
                <a:solidFill>
                  <a:srgbClr val="000000"/>
                </a:solidFill>
                <a:latin typeface="+mj-lt"/>
              </a:rPr>
              <a:t>Economische  noodzaak</a:t>
            </a:r>
          </a:p>
          <a:p>
            <a:r>
              <a:rPr lang="nl-BE" sz="2600" dirty="0" smtClean="0">
                <a:solidFill>
                  <a:srgbClr val="000000"/>
                </a:solidFill>
                <a:latin typeface="+mj-lt"/>
              </a:rPr>
              <a:t>Wetenschappelijke geletterdheid voor burgers</a:t>
            </a:r>
          </a:p>
          <a:p>
            <a:r>
              <a:rPr lang="nl-BE" sz="2600" dirty="0" smtClean="0">
                <a:solidFill>
                  <a:srgbClr val="000000"/>
                </a:solidFill>
                <a:latin typeface="+mj-lt"/>
              </a:rPr>
              <a:t>Technologische ontwikkelingen</a:t>
            </a:r>
          </a:p>
          <a:p>
            <a:endParaRPr lang="nl-BE" sz="2600" dirty="0" smtClean="0">
              <a:solidFill>
                <a:srgbClr val="000000"/>
              </a:solidFill>
              <a:latin typeface="+mj-lt"/>
            </a:endParaRPr>
          </a:p>
          <a:p>
            <a:r>
              <a:rPr lang="nl-BE" sz="2600" dirty="0" smtClean="0">
                <a:solidFill>
                  <a:srgbClr val="000000"/>
                </a:solidFill>
                <a:latin typeface="+mj-lt"/>
              </a:rPr>
              <a:t>Gevolgen voor de doelstellingen van wetenschapsonderwijs</a:t>
            </a:r>
          </a:p>
          <a:p>
            <a:pPr lvl="1"/>
            <a:r>
              <a:rPr lang="nl-BE" sz="2200" dirty="0" smtClean="0">
                <a:solidFill>
                  <a:srgbClr val="000000"/>
                </a:solidFill>
                <a:latin typeface="+mj-lt"/>
              </a:rPr>
              <a:t>Focus op de aard van wetenschap</a:t>
            </a:r>
          </a:p>
          <a:p>
            <a:pPr lvl="1"/>
            <a:r>
              <a:rPr lang="nl-BE" sz="2200" dirty="0" smtClean="0">
                <a:solidFill>
                  <a:srgbClr val="000000"/>
                </a:solidFill>
                <a:latin typeface="+mj-lt"/>
              </a:rPr>
              <a:t>Maatschappij </a:t>
            </a:r>
          </a:p>
          <a:p>
            <a:pPr lvl="1"/>
            <a:r>
              <a:rPr lang="nl-BE" sz="2200" dirty="0" smtClean="0">
                <a:solidFill>
                  <a:srgbClr val="000000"/>
                </a:solidFill>
                <a:latin typeface="+mj-lt"/>
              </a:rPr>
              <a:t>Positieve houdingen</a:t>
            </a:r>
          </a:p>
          <a:p>
            <a:pPr lvl="1"/>
            <a:r>
              <a:rPr lang="nl-BE" sz="2200" dirty="0" smtClean="0">
                <a:solidFill>
                  <a:srgbClr val="000000"/>
                </a:solidFill>
                <a:latin typeface="+mj-lt"/>
              </a:rPr>
              <a:t>Onderzoekende aanpak bij onderwijs (Inquiry Based Learning)</a:t>
            </a:r>
          </a:p>
          <a:p>
            <a:endParaRPr lang="nl-BE" sz="2600" dirty="0" smtClean="0">
              <a:solidFill>
                <a:srgbClr val="000000"/>
              </a:solidFill>
              <a:latin typeface="+mj-lt"/>
            </a:endParaRPr>
          </a:p>
          <a:p>
            <a:r>
              <a:rPr lang="nl-BE" sz="2600" i="1" dirty="0" smtClean="0">
                <a:solidFill>
                  <a:srgbClr val="000000"/>
                </a:solidFill>
                <a:latin typeface="+mj-lt"/>
              </a:rPr>
              <a:t>Toenemend bewijs van de invloed van houding van de leerkracht  t.o.v. wetenschap</a:t>
            </a:r>
            <a:endParaRPr lang="nl-BE" sz="2600" dirty="0">
              <a:solidFill>
                <a:srgbClr val="000000"/>
              </a:solidFill>
              <a:latin typeface="+mj-lt"/>
            </a:endParaRPr>
          </a:p>
        </p:txBody>
      </p:sp>
    </p:spTree>
    <p:extLst>
      <p:ext uri="{BB962C8B-B14F-4D97-AF65-F5344CB8AC3E}">
        <p14:creationId xmlns:p14="http://schemas.microsoft.com/office/powerpoint/2010/main" val="2337172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nl-BE" b="1" smtClean="0">
                <a:solidFill>
                  <a:srgbClr val="00B050"/>
                </a:solidFill>
              </a:rPr>
              <a:t>Groeiende aandacht voor de aard van wetenschap</a:t>
            </a:r>
            <a:endParaRPr lang="nl-BE" b="1">
              <a:solidFill>
                <a:srgbClr val="00B050"/>
              </a:solidFill>
            </a:endParaRPr>
          </a:p>
        </p:txBody>
      </p:sp>
      <p:sp>
        <p:nvSpPr>
          <p:cNvPr id="5" name="Content Placeholder 4"/>
          <p:cNvSpPr>
            <a:spLocks noGrp="1"/>
          </p:cNvSpPr>
          <p:nvPr>
            <p:ph idx="1"/>
          </p:nvPr>
        </p:nvSpPr>
        <p:spPr/>
        <p:txBody>
          <a:bodyPr>
            <a:normAutofit fontScale="70000" lnSpcReduction="20000"/>
          </a:bodyPr>
          <a:lstStyle/>
          <a:p>
            <a:pPr marL="0" indent="0">
              <a:buNone/>
            </a:pPr>
            <a:r>
              <a:rPr lang="nl-BE" i="1" dirty="0" smtClean="0">
                <a:latin typeface="+mj-lt"/>
              </a:rPr>
              <a:t>"De ’aard van wetenschap' wint aan belang in het curriculum. Dit betekent vaak de afwijzing van het stereotype en foute beeld van wetenschap als een eenvoudige zoektocht naar objectieve en definitieve waarheden op basis van onproblematische waarnemingen.</a:t>
            </a:r>
          </a:p>
          <a:p>
            <a:pPr marL="0" indent="0">
              <a:buNone/>
            </a:pPr>
            <a:r>
              <a:rPr lang="nl-BE" i="1" dirty="0" smtClean="0">
                <a:latin typeface="+mj-lt"/>
              </a:rPr>
              <a:t>De recente nadruk op het begrijpen van de aard van wetenschap houdt verband met de poging om meer aandacht te besteden aan haar sociale, culturele en menselijke aspecten. Wetenschap wordt nu voorgesteld als kennis die is gebaseerd op bewijsmateriaal en op argumenten die worden ingezet in een creatieve zoektocht naar betekenis en verklaring”</a:t>
            </a:r>
          </a:p>
          <a:p>
            <a:pPr marL="0" indent="0">
              <a:buNone/>
            </a:pPr>
            <a:endParaRPr lang="nl-BE" dirty="0" smtClean="0">
              <a:latin typeface="+mj-lt"/>
            </a:endParaRPr>
          </a:p>
          <a:p>
            <a:pPr marL="0" indent="0">
              <a:buNone/>
            </a:pPr>
            <a:r>
              <a:rPr lang="nl-BE" dirty="0" smtClean="0">
                <a:latin typeface="+mj-lt"/>
              </a:rPr>
              <a:t>(Gago et al., 2004: 138). </a:t>
            </a:r>
          </a:p>
          <a:p>
            <a:endParaRPr lang="nl-BE" dirty="0"/>
          </a:p>
        </p:txBody>
      </p:sp>
    </p:spTree>
    <p:extLst>
      <p:ext uri="{BB962C8B-B14F-4D97-AF65-F5344CB8AC3E}">
        <p14:creationId xmlns:p14="http://schemas.microsoft.com/office/powerpoint/2010/main" val="2851501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b="1" smtClean="0">
                <a:solidFill>
                  <a:srgbClr val="00B050"/>
                </a:solidFill>
              </a:rPr>
              <a:t>Doelen van de module</a:t>
            </a:r>
            <a:endParaRPr lang="nl-BE" b="1">
              <a:solidFill>
                <a:srgbClr val="00B050"/>
              </a:solidFill>
            </a:endParaRPr>
          </a:p>
        </p:txBody>
      </p:sp>
      <p:sp>
        <p:nvSpPr>
          <p:cNvPr id="3" name="Content Placeholder 2"/>
          <p:cNvSpPr>
            <a:spLocks noGrp="1"/>
          </p:cNvSpPr>
          <p:nvPr>
            <p:ph idx="1"/>
          </p:nvPr>
        </p:nvSpPr>
        <p:spPr>
          <a:xfrm>
            <a:off x="179512" y="1772817"/>
            <a:ext cx="8784976" cy="4392487"/>
          </a:xfrm>
        </p:spPr>
        <p:txBody>
          <a:bodyPr>
            <a:noAutofit/>
          </a:bodyPr>
          <a:lstStyle/>
          <a:p>
            <a:pPr lvl="0"/>
            <a:r>
              <a:rPr lang="nl-BE" sz="2000" dirty="0" smtClean="0">
                <a:latin typeface="+mj-lt"/>
              </a:rPr>
              <a:t>Deelnemers laten kennismaken met de huidige perspectieven op de aard van wetenschap.</a:t>
            </a:r>
          </a:p>
          <a:p>
            <a:pPr lvl="0"/>
            <a:r>
              <a:rPr lang="nl-BE" sz="2000" dirty="0" smtClean="0">
                <a:latin typeface="+mj-lt"/>
              </a:rPr>
              <a:t>Bespreken van de relevantie van ‘de aard van wetenschap’ bij wetenschapsonderwijs bij jonge kinderen.</a:t>
            </a:r>
          </a:p>
          <a:p>
            <a:pPr lvl="0"/>
            <a:r>
              <a:rPr lang="nl-BE" sz="2000" dirty="0" smtClean="0">
                <a:latin typeface="+mj-lt"/>
              </a:rPr>
              <a:t>Verkennen hoe leerkrachten kinderen kunnen ondersteunen bij het ontwikkelen van inzichten m.b.t. de aard van wetenschap. Verkennen hoe leerkrachten stereotiepe beelden van wetenschap en wetenschappers kunnen in vraag stellen.</a:t>
            </a:r>
          </a:p>
          <a:p>
            <a:pPr lvl="0"/>
            <a:r>
              <a:rPr lang="nl-BE" sz="2000" dirty="0" smtClean="0">
                <a:latin typeface="+mj-lt"/>
              </a:rPr>
              <a:t>Bespreken van het belang van de opvattingen van leerkrachten over de aard van wetenschap. Bespreken hoe zij kansen kunnen creëren voor de creativiteit en de onderzoekende aanpak van kinderen bij wetenschapsonderwijs</a:t>
            </a:r>
            <a:endParaRPr lang="nl-BE" sz="2000" dirty="0">
              <a:latin typeface="+mj-lt"/>
            </a:endParaRPr>
          </a:p>
        </p:txBody>
      </p:sp>
    </p:spTree>
    <p:extLst>
      <p:ext uri="{BB962C8B-B14F-4D97-AF65-F5344CB8AC3E}">
        <p14:creationId xmlns:p14="http://schemas.microsoft.com/office/powerpoint/2010/main" val="3775423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sz="3200" b="1" dirty="0" smtClean="0">
                <a:solidFill>
                  <a:srgbClr val="00B050"/>
                </a:solidFill>
              </a:rPr>
              <a:t> </a:t>
            </a:r>
            <a:r>
              <a:rPr lang="nl-BE" sz="3200" b="1" dirty="0">
                <a:solidFill>
                  <a:srgbClr val="00B050"/>
                </a:solidFill>
              </a:rPr>
              <a:t>Verband met de inhoudelijke ontwerpprincipes en –resultaten </a:t>
            </a:r>
          </a:p>
        </p:txBody>
      </p:sp>
      <p:sp>
        <p:nvSpPr>
          <p:cNvPr id="3" name="Tijdelijke aanduiding voor inhoud 2"/>
          <p:cNvSpPr>
            <a:spLocks noGrp="1"/>
          </p:cNvSpPr>
          <p:nvPr>
            <p:ph idx="1"/>
          </p:nvPr>
        </p:nvSpPr>
        <p:spPr/>
        <p:txBody>
          <a:bodyPr>
            <a:normAutofit fontScale="92500" lnSpcReduction="20000"/>
          </a:bodyPr>
          <a:lstStyle/>
          <a:p>
            <a:pPr marL="0" indent="0">
              <a:buNone/>
            </a:pPr>
            <a:r>
              <a:rPr lang="en-US" sz="2400" dirty="0">
                <a:latin typeface="+mj-lt"/>
              </a:rPr>
              <a:t>3</a:t>
            </a:r>
            <a:r>
              <a:rPr lang="en-US" sz="2400" dirty="0" smtClean="0">
                <a:latin typeface="+mj-lt"/>
              </a:rPr>
              <a:t>. </a:t>
            </a:r>
            <a:r>
              <a:rPr lang="nl-NL" sz="2400" dirty="0">
                <a:latin typeface="+mj-lt"/>
              </a:rPr>
              <a:t>De </a:t>
            </a:r>
            <a:r>
              <a:rPr lang="nl-NL" sz="2400" dirty="0" smtClean="0">
                <a:latin typeface="+mj-lt"/>
              </a:rPr>
              <a:t>lerarenopleiding </a:t>
            </a:r>
            <a:r>
              <a:rPr lang="nl-NL" sz="2400" dirty="0">
                <a:latin typeface="+mj-lt"/>
              </a:rPr>
              <a:t> moet het inzicht van leraren over </a:t>
            </a:r>
            <a:r>
              <a:rPr lang="nl-NL" sz="2400" dirty="0">
                <a:solidFill>
                  <a:srgbClr val="FF0000"/>
                </a:solidFill>
                <a:latin typeface="+mj-lt"/>
              </a:rPr>
              <a:t>de aard van </a:t>
            </a:r>
            <a:r>
              <a:rPr lang="nl-NL" sz="2400" dirty="0" smtClean="0">
                <a:solidFill>
                  <a:srgbClr val="FF0000"/>
                </a:solidFill>
                <a:latin typeface="+mj-lt"/>
              </a:rPr>
              <a:t>wetenschap </a:t>
            </a:r>
            <a:r>
              <a:rPr lang="nl-NL" sz="2400" dirty="0">
                <a:solidFill>
                  <a:srgbClr val="FF0000"/>
                </a:solidFill>
                <a:latin typeface="+mj-lt"/>
              </a:rPr>
              <a:t>en hoe wetenschappers werken</a:t>
            </a:r>
            <a:r>
              <a:rPr lang="nl-NL" sz="2400" dirty="0">
                <a:latin typeface="+mj-lt"/>
              </a:rPr>
              <a:t> bevorderen, </a:t>
            </a:r>
            <a:r>
              <a:rPr lang="nl-NL" sz="2400" dirty="0" smtClean="0">
                <a:latin typeface="+mj-lt"/>
              </a:rPr>
              <a:t>en daarnaast </a:t>
            </a:r>
            <a:r>
              <a:rPr lang="nl-NL" sz="2400" dirty="0" smtClean="0">
                <a:solidFill>
                  <a:srgbClr val="FF0000"/>
                </a:solidFill>
                <a:latin typeface="+mj-lt"/>
              </a:rPr>
              <a:t>stereotiepe </a:t>
            </a:r>
            <a:r>
              <a:rPr lang="nl-NL" sz="2400" dirty="0">
                <a:solidFill>
                  <a:srgbClr val="FF0000"/>
                </a:solidFill>
                <a:latin typeface="+mj-lt"/>
              </a:rPr>
              <a:t>beelden van </a:t>
            </a:r>
            <a:r>
              <a:rPr lang="nl-NL" sz="2400" dirty="0" smtClean="0">
                <a:solidFill>
                  <a:srgbClr val="FF0000"/>
                </a:solidFill>
                <a:latin typeface="+mj-lt"/>
              </a:rPr>
              <a:t>wetenschap </a:t>
            </a:r>
            <a:r>
              <a:rPr lang="nl-NL" sz="2400" dirty="0">
                <a:solidFill>
                  <a:srgbClr val="FF0000"/>
                </a:solidFill>
                <a:latin typeface="+mj-lt"/>
              </a:rPr>
              <a:t>en wetenschappers</a:t>
            </a:r>
            <a:r>
              <a:rPr lang="nl-BE" sz="2400" dirty="0">
                <a:solidFill>
                  <a:srgbClr val="FF0000"/>
                </a:solidFill>
                <a:latin typeface="+mj-lt"/>
              </a:rPr>
              <a:t> </a:t>
            </a:r>
            <a:r>
              <a:rPr lang="nl-NL" sz="2400" dirty="0">
                <a:solidFill>
                  <a:srgbClr val="FF0000"/>
                </a:solidFill>
                <a:latin typeface="+mj-lt"/>
              </a:rPr>
              <a:t> </a:t>
            </a:r>
            <a:r>
              <a:rPr lang="nl-NL" sz="2400" dirty="0" smtClean="0">
                <a:solidFill>
                  <a:srgbClr val="FF0000"/>
                </a:solidFill>
                <a:latin typeface="+mj-lt"/>
              </a:rPr>
              <a:t>in vraag stellen.</a:t>
            </a:r>
          </a:p>
          <a:p>
            <a:pPr marL="400050" lvl="1" indent="0">
              <a:buNone/>
            </a:pPr>
            <a:r>
              <a:rPr lang="nl-NL" sz="2000" dirty="0">
                <a:latin typeface="+mj-lt"/>
              </a:rPr>
              <a:t>3.1 Leerkrachten </a:t>
            </a:r>
            <a:r>
              <a:rPr lang="nl-NL" sz="2000" dirty="0" smtClean="0">
                <a:latin typeface="+mj-lt"/>
              </a:rPr>
              <a:t>bevorderen het </a:t>
            </a:r>
            <a:r>
              <a:rPr lang="nl-NL" sz="2000" dirty="0">
                <a:latin typeface="+mj-lt"/>
              </a:rPr>
              <a:t>inzicht van leerlingen over de aard van de wetenschap en hoe wetenschappers </a:t>
            </a:r>
            <a:r>
              <a:rPr lang="nl-NL" sz="2000" dirty="0" smtClean="0">
                <a:latin typeface="+mj-lt"/>
              </a:rPr>
              <a:t>werken, </a:t>
            </a:r>
            <a:r>
              <a:rPr lang="nl-NL" sz="2000" dirty="0">
                <a:latin typeface="+mj-lt"/>
              </a:rPr>
              <a:t>en </a:t>
            </a:r>
            <a:r>
              <a:rPr lang="nl-NL" sz="2000" dirty="0" smtClean="0">
                <a:latin typeface="+mj-lt"/>
              </a:rPr>
              <a:t>stellen stereotiepe </a:t>
            </a:r>
            <a:r>
              <a:rPr lang="nl-NL" sz="2000" dirty="0">
                <a:latin typeface="+mj-lt"/>
              </a:rPr>
              <a:t>beelden van de wetenschap en wetenschappers </a:t>
            </a:r>
            <a:r>
              <a:rPr lang="nl-NL" sz="2000" dirty="0" smtClean="0">
                <a:latin typeface="+mj-lt"/>
              </a:rPr>
              <a:t>in vraag.</a:t>
            </a:r>
            <a:endParaRPr lang="nl-NL" sz="2000" dirty="0">
              <a:latin typeface="+mj-lt"/>
            </a:endParaRPr>
          </a:p>
          <a:p>
            <a:pPr marL="400050" lvl="1" indent="0">
              <a:buNone/>
            </a:pPr>
            <a:r>
              <a:rPr lang="nl-NL" sz="2000" dirty="0">
                <a:latin typeface="+mj-lt"/>
              </a:rPr>
              <a:t>3.2 Leerkrachten herkennen </a:t>
            </a:r>
            <a:r>
              <a:rPr lang="nl-NL" sz="2000" dirty="0" smtClean="0">
                <a:latin typeface="+mj-lt"/>
              </a:rPr>
              <a:t>de </a:t>
            </a:r>
            <a:r>
              <a:rPr lang="nl-NL" sz="2000" dirty="0">
                <a:latin typeface="+mj-lt"/>
              </a:rPr>
              <a:t>mogelijkheden </a:t>
            </a:r>
            <a:r>
              <a:rPr lang="nl-NL" sz="2000" dirty="0" smtClean="0">
                <a:latin typeface="+mj-lt"/>
              </a:rPr>
              <a:t>van </a:t>
            </a:r>
            <a:r>
              <a:rPr lang="nl-NL" sz="2000" dirty="0" smtClean="0">
                <a:solidFill>
                  <a:srgbClr val="FF0000"/>
                </a:solidFill>
                <a:latin typeface="+mj-lt"/>
              </a:rPr>
              <a:t>processen </a:t>
            </a:r>
            <a:r>
              <a:rPr lang="nl-NL" sz="2000" dirty="0">
                <a:solidFill>
                  <a:srgbClr val="FF0000"/>
                </a:solidFill>
                <a:latin typeface="+mj-lt"/>
              </a:rPr>
              <a:t>i.v.m. de evaluatie en het genereren van ideeën in de wetenschap </a:t>
            </a:r>
            <a:r>
              <a:rPr lang="nl-NL" sz="2000" dirty="0">
                <a:latin typeface="+mj-lt"/>
              </a:rPr>
              <a:t>en </a:t>
            </a:r>
            <a:r>
              <a:rPr lang="nl-NL" sz="2000" dirty="0" smtClean="0">
                <a:latin typeface="+mj-lt"/>
              </a:rPr>
              <a:t>wiskunde voor kinderen. Zij zien dat </a:t>
            </a:r>
            <a:r>
              <a:rPr lang="nl-NL" sz="2000" dirty="0">
                <a:latin typeface="+mj-lt"/>
              </a:rPr>
              <a:t>deze processen ook belangrijk zijn voor de ontwikkeling van de creativiteit bij het </a:t>
            </a:r>
            <a:r>
              <a:rPr lang="nl-NL" sz="2000" dirty="0" smtClean="0">
                <a:latin typeface="+mj-lt"/>
              </a:rPr>
              <a:t>kind.</a:t>
            </a:r>
            <a:endParaRPr lang="nl-NL" sz="2000" dirty="0">
              <a:latin typeface="+mj-lt"/>
            </a:endParaRPr>
          </a:p>
          <a:p>
            <a:pPr marL="400050" lvl="1" indent="0">
              <a:buNone/>
            </a:pPr>
            <a:r>
              <a:rPr lang="nl-NL" sz="2000" dirty="0">
                <a:latin typeface="+mj-lt"/>
              </a:rPr>
              <a:t>3.3 Leerkrachten </a:t>
            </a:r>
            <a:r>
              <a:rPr lang="nl-NL" sz="2000" dirty="0">
                <a:solidFill>
                  <a:srgbClr val="FF0000"/>
                </a:solidFill>
                <a:latin typeface="+mj-lt"/>
              </a:rPr>
              <a:t>bevorderen </a:t>
            </a:r>
            <a:r>
              <a:rPr lang="nl-NL" sz="2000" dirty="0" smtClean="0">
                <a:solidFill>
                  <a:srgbClr val="FF0000"/>
                </a:solidFill>
                <a:latin typeface="+mj-lt"/>
              </a:rPr>
              <a:t>de processen </a:t>
            </a:r>
            <a:r>
              <a:rPr lang="nl-NL" sz="2000" dirty="0">
                <a:solidFill>
                  <a:srgbClr val="FF0000"/>
                </a:solidFill>
                <a:latin typeface="+mj-lt"/>
              </a:rPr>
              <a:t>van verbeelding, reflectie en het overwegen van alternatieve ideeën </a:t>
            </a:r>
            <a:r>
              <a:rPr lang="nl-NL" sz="2000" dirty="0" smtClean="0">
                <a:solidFill>
                  <a:srgbClr val="FF0000"/>
                </a:solidFill>
                <a:latin typeface="+mj-lt"/>
              </a:rPr>
              <a:t>bij kinderen </a:t>
            </a:r>
            <a:r>
              <a:rPr lang="nl-NL" sz="2000" dirty="0" smtClean="0">
                <a:latin typeface="+mj-lt"/>
              </a:rPr>
              <a:t>om zo het </a:t>
            </a:r>
            <a:r>
              <a:rPr lang="nl-NL" sz="2000" dirty="0">
                <a:latin typeface="+mj-lt"/>
              </a:rPr>
              <a:t>inzicht in wetenschappelijke ideeën en procedures en </a:t>
            </a:r>
            <a:r>
              <a:rPr lang="nl-NL" sz="2000" dirty="0" smtClean="0">
                <a:latin typeface="+mj-lt"/>
              </a:rPr>
              <a:t>dus de </a:t>
            </a:r>
            <a:r>
              <a:rPr lang="nl-NL" sz="2000" dirty="0">
                <a:latin typeface="+mj-lt"/>
              </a:rPr>
              <a:t>ontwikkeling van de creativiteit </a:t>
            </a:r>
            <a:r>
              <a:rPr lang="nl-NL" sz="2000" dirty="0" smtClean="0">
                <a:latin typeface="+mj-lt"/>
              </a:rPr>
              <a:t>bij kinderen te bevorderen.</a:t>
            </a:r>
            <a:endParaRPr lang="nl-NL" sz="2000" dirty="0">
              <a:latin typeface="+mj-lt"/>
            </a:endParaRPr>
          </a:p>
          <a:p>
            <a:pPr marL="0" indent="0">
              <a:buClr>
                <a:srgbClr val="00B050"/>
              </a:buClr>
              <a:buNone/>
            </a:pPr>
            <a:endParaRPr lang="nl-BE" dirty="0">
              <a:latin typeface="+mj-lt"/>
            </a:endParaRPr>
          </a:p>
        </p:txBody>
      </p:sp>
    </p:spTree>
    <p:extLst>
      <p:ext uri="{BB962C8B-B14F-4D97-AF65-F5344CB8AC3E}">
        <p14:creationId xmlns:p14="http://schemas.microsoft.com/office/powerpoint/2010/main" val="5648144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800200"/>
          </a:xfrm>
        </p:spPr>
        <p:txBody>
          <a:bodyPr>
            <a:normAutofit fontScale="90000"/>
          </a:bodyPr>
          <a:lstStyle/>
          <a:p>
            <a:r>
              <a:rPr lang="nl-BE" b="1" dirty="0" smtClean="0">
                <a:solidFill>
                  <a:schemeClr val="accent6">
                    <a:lumMod val="75000"/>
                  </a:schemeClr>
                </a:solidFill>
                <a:effectLst>
                  <a:outerShdw blurRad="38100" dist="38100" dir="2700000" algn="tl">
                    <a:srgbClr val="000000">
                      <a:alpha val="43137"/>
                    </a:srgbClr>
                  </a:outerShdw>
                </a:effectLst>
                <a:latin typeface="Arial" charset="0"/>
                <a:cs typeface="Arial" charset="0"/>
              </a:rPr>
              <a:t/>
            </a:r>
            <a:br>
              <a:rPr lang="nl-BE" b="1" dirty="0" smtClean="0">
                <a:solidFill>
                  <a:schemeClr val="accent6">
                    <a:lumMod val="75000"/>
                  </a:schemeClr>
                </a:solidFill>
                <a:effectLst>
                  <a:outerShdw blurRad="38100" dist="38100" dir="2700000" algn="tl">
                    <a:srgbClr val="000000">
                      <a:alpha val="43137"/>
                    </a:srgbClr>
                  </a:outerShdw>
                </a:effectLst>
                <a:latin typeface="Arial" charset="0"/>
                <a:cs typeface="Arial" charset="0"/>
              </a:rPr>
            </a:br>
            <a:r>
              <a:rPr lang="nl-BE" sz="4900" b="1" dirty="0" smtClean="0">
                <a:solidFill>
                  <a:schemeClr val="accent6">
                    <a:lumMod val="75000"/>
                  </a:schemeClr>
                </a:solidFill>
                <a:cs typeface="Arial" charset="0"/>
              </a:rPr>
              <a:t>Mysterieuze dozen</a:t>
            </a:r>
            <a:r>
              <a:rPr lang="nl-BE" b="1" dirty="0" smtClean="0">
                <a:solidFill>
                  <a:schemeClr val="accent6">
                    <a:lumMod val="75000"/>
                  </a:schemeClr>
                </a:solidFill>
                <a:effectLst>
                  <a:outerShdw blurRad="38100" dist="38100" dir="2700000" algn="tl">
                    <a:srgbClr val="000000">
                      <a:alpha val="43137"/>
                    </a:srgbClr>
                  </a:outerShdw>
                </a:effectLst>
                <a:latin typeface="Arial" charset="0"/>
                <a:cs typeface="Arial" charset="0"/>
              </a:rPr>
              <a:t/>
            </a:r>
            <a:br>
              <a:rPr lang="nl-BE" b="1" dirty="0" smtClean="0">
                <a:solidFill>
                  <a:schemeClr val="accent6">
                    <a:lumMod val="75000"/>
                  </a:schemeClr>
                </a:solidFill>
                <a:effectLst>
                  <a:outerShdw blurRad="38100" dist="38100" dir="2700000" algn="tl">
                    <a:srgbClr val="000000">
                      <a:alpha val="43137"/>
                    </a:srgbClr>
                  </a:outerShdw>
                </a:effectLst>
                <a:latin typeface="Arial" charset="0"/>
                <a:cs typeface="Arial" charset="0"/>
              </a:rPr>
            </a:br>
            <a:r>
              <a:rPr lang="nl-BE" sz="2200" dirty="0" smtClean="0">
                <a:cs typeface="Arial" charset="0"/>
              </a:rPr>
              <a:t>Dit materiaal is ontwikkeld door het London Science Museum en beschikbaar op http://www.sciencemuseum.org.uk/educators</a:t>
            </a:r>
            <a:r>
              <a:rPr lang="nl-BE" dirty="0" smtClean="0"/>
              <a:t/>
            </a:r>
            <a:br>
              <a:rPr lang="nl-BE" dirty="0" smtClean="0"/>
            </a:br>
            <a:r>
              <a:rPr lang="nl-BE" b="1" dirty="0" smtClean="0">
                <a:solidFill>
                  <a:schemeClr val="accent6">
                    <a:lumMod val="75000"/>
                  </a:schemeClr>
                </a:solidFill>
                <a:effectLst>
                  <a:outerShdw blurRad="38100" dist="38100" dir="2700000" algn="tl">
                    <a:srgbClr val="000000">
                      <a:alpha val="43137"/>
                    </a:srgbClr>
                  </a:outerShdw>
                </a:effectLst>
                <a:latin typeface="Arial" charset="0"/>
                <a:cs typeface="Arial" charset="0"/>
              </a:rPr>
              <a:t/>
            </a:r>
            <a:br>
              <a:rPr lang="nl-BE" b="1" dirty="0" smtClean="0">
                <a:solidFill>
                  <a:schemeClr val="accent6">
                    <a:lumMod val="75000"/>
                  </a:schemeClr>
                </a:solidFill>
                <a:effectLst>
                  <a:outerShdw blurRad="38100" dist="38100" dir="2700000" algn="tl">
                    <a:srgbClr val="000000">
                      <a:alpha val="43137"/>
                    </a:srgbClr>
                  </a:outerShdw>
                </a:effectLst>
                <a:latin typeface="Arial" charset="0"/>
                <a:cs typeface="Arial" charset="0"/>
              </a:rPr>
            </a:br>
            <a:endParaRPr lang="nl-BE" sz="2200" dirty="0"/>
          </a:p>
        </p:txBody>
      </p:sp>
      <p:sp>
        <p:nvSpPr>
          <p:cNvPr id="3" name="Content Placeholder 2"/>
          <p:cNvSpPr>
            <a:spLocks noGrp="1"/>
          </p:cNvSpPr>
          <p:nvPr>
            <p:ph idx="1"/>
          </p:nvPr>
        </p:nvSpPr>
        <p:spPr>
          <a:xfrm>
            <a:off x="467544" y="2636912"/>
            <a:ext cx="8229600" cy="3656384"/>
          </a:xfrm>
        </p:spPr>
        <p:txBody>
          <a:bodyPr>
            <a:noAutofit/>
          </a:bodyPr>
          <a:lstStyle/>
          <a:p>
            <a:pPr eaLnBrk="0" fontAlgn="base" hangingPunct="0">
              <a:lnSpc>
                <a:spcPct val="120000"/>
              </a:lnSpc>
              <a:spcAft>
                <a:spcPct val="0"/>
              </a:spcAft>
              <a:defRPr/>
            </a:pPr>
            <a:r>
              <a:rPr lang="nl-BE" sz="2800" kern="0" smtClean="0">
                <a:solidFill>
                  <a:srgbClr val="000000"/>
                </a:solidFill>
                <a:latin typeface="+mj-lt"/>
              </a:rPr>
              <a:t>Werk in groepjes en probeer te ontdekken wat er in elk van de dozen zit zonder ze te openen.</a:t>
            </a:r>
          </a:p>
          <a:p>
            <a:pPr eaLnBrk="0" fontAlgn="base" hangingPunct="0">
              <a:lnSpc>
                <a:spcPct val="120000"/>
              </a:lnSpc>
              <a:spcAft>
                <a:spcPct val="0"/>
              </a:spcAft>
              <a:defRPr/>
            </a:pPr>
            <a:r>
              <a:rPr lang="nl-BE" sz="2800" kern="0" smtClean="0">
                <a:solidFill>
                  <a:srgbClr val="000000"/>
                </a:solidFill>
                <a:latin typeface="+mj-lt"/>
              </a:rPr>
              <a:t>Noteer je waarnemingen.</a:t>
            </a:r>
          </a:p>
          <a:p>
            <a:pPr eaLnBrk="0" fontAlgn="base" hangingPunct="0">
              <a:lnSpc>
                <a:spcPct val="120000"/>
              </a:lnSpc>
              <a:spcAft>
                <a:spcPct val="0"/>
              </a:spcAft>
              <a:defRPr/>
            </a:pPr>
            <a:r>
              <a:rPr lang="nl-BE" sz="2800" kern="0" smtClean="0">
                <a:solidFill>
                  <a:srgbClr val="000000"/>
                </a:solidFill>
                <a:latin typeface="+mj-lt"/>
              </a:rPr>
              <a:t>Vertel jouw beste idee op basis van bewijs.</a:t>
            </a:r>
          </a:p>
        </p:txBody>
      </p:sp>
      <p:sp>
        <p:nvSpPr>
          <p:cNvPr id="4" name="Rectangle 3"/>
          <p:cNvSpPr/>
          <p:nvPr/>
        </p:nvSpPr>
        <p:spPr>
          <a:xfrm>
            <a:off x="3203848" y="1857018"/>
            <a:ext cx="2494994" cy="707886"/>
          </a:xfrm>
          <a:prstGeom prst="rect">
            <a:avLst/>
          </a:prstGeom>
        </p:spPr>
        <p:txBody>
          <a:bodyPr wrap="none">
            <a:spAutoFit/>
          </a:bodyPr>
          <a:lstStyle/>
          <a:p>
            <a:r>
              <a:rPr lang="nl-BE" sz="4000" b="1" kern="0" smtClean="0">
                <a:solidFill>
                  <a:schemeClr val="accent6">
                    <a:lumMod val="75000"/>
                  </a:schemeClr>
                </a:solidFill>
                <a:latin typeface="+mj-lt"/>
                <a:cs typeface="Arial" charset="0"/>
              </a:rPr>
              <a:t>Activiteit 1</a:t>
            </a:r>
            <a:endParaRPr lang="nl-BE" sz="4000">
              <a:latin typeface="+mj-lt"/>
            </a:endParaRPr>
          </a:p>
        </p:txBody>
      </p:sp>
    </p:spTree>
    <p:extLst>
      <p:ext uri="{BB962C8B-B14F-4D97-AF65-F5344CB8AC3E}">
        <p14:creationId xmlns:p14="http://schemas.microsoft.com/office/powerpoint/2010/main" val="2847799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fontAlgn="base">
              <a:spcAft>
                <a:spcPct val="0"/>
              </a:spcAft>
              <a:defRPr/>
            </a:pPr>
            <a:r>
              <a:rPr lang="nl-BE" b="1" smtClean="0">
                <a:solidFill>
                  <a:schemeClr val="accent6">
                    <a:lumMod val="75000"/>
                  </a:schemeClr>
                </a:solidFill>
                <a:ea typeface="+mn-ea"/>
                <a:cs typeface="Arial" charset="0"/>
              </a:rPr>
              <a:t>Wat zit er in de doos?</a:t>
            </a:r>
            <a:endParaRPr lang="nl-BE" b="1">
              <a:solidFill>
                <a:schemeClr val="accent6">
                  <a:lumMod val="75000"/>
                </a:schemeClr>
              </a:solidFill>
            </a:endParaRPr>
          </a:p>
        </p:txBody>
      </p:sp>
      <p:sp>
        <p:nvSpPr>
          <p:cNvPr id="3" name="Content Placeholder 2"/>
          <p:cNvSpPr>
            <a:spLocks noGrp="1"/>
          </p:cNvSpPr>
          <p:nvPr>
            <p:ph idx="1"/>
          </p:nvPr>
        </p:nvSpPr>
        <p:spPr>
          <a:xfrm>
            <a:off x="467544" y="2356991"/>
            <a:ext cx="8229600" cy="4024337"/>
          </a:xfrm>
        </p:spPr>
        <p:txBody>
          <a:bodyPr>
            <a:normAutofit/>
          </a:bodyPr>
          <a:lstStyle/>
          <a:p>
            <a:pPr eaLnBrk="0" fontAlgn="base" hangingPunct="0">
              <a:lnSpc>
                <a:spcPct val="120000"/>
              </a:lnSpc>
              <a:spcAft>
                <a:spcPct val="0"/>
              </a:spcAft>
              <a:defRPr/>
            </a:pPr>
            <a:r>
              <a:rPr lang="nl-BE" sz="2800" kern="0" dirty="0" smtClean="0">
                <a:solidFill>
                  <a:srgbClr val="000000"/>
                </a:solidFill>
                <a:latin typeface="+mj-lt"/>
              </a:rPr>
              <a:t>Van welk materiaal denk je dat het voorwerp gemaakt is?</a:t>
            </a:r>
          </a:p>
          <a:p>
            <a:pPr eaLnBrk="0" fontAlgn="base" hangingPunct="0">
              <a:lnSpc>
                <a:spcPct val="120000"/>
              </a:lnSpc>
              <a:spcAft>
                <a:spcPct val="0"/>
              </a:spcAft>
              <a:defRPr/>
            </a:pPr>
            <a:r>
              <a:rPr lang="nl-BE" sz="2800" kern="0" dirty="0" smtClean="0">
                <a:solidFill>
                  <a:srgbClr val="000000"/>
                </a:solidFill>
                <a:latin typeface="+mj-lt"/>
              </a:rPr>
              <a:t>Hoeveel ruimte neemt het voorwerp in in de doos?</a:t>
            </a:r>
          </a:p>
          <a:p>
            <a:pPr eaLnBrk="0" fontAlgn="base" hangingPunct="0">
              <a:lnSpc>
                <a:spcPct val="120000"/>
              </a:lnSpc>
              <a:spcAft>
                <a:spcPct val="0"/>
              </a:spcAft>
              <a:defRPr/>
            </a:pPr>
            <a:r>
              <a:rPr lang="nl-BE" sz="2800" kern="0" dirty="0" smtClean="0">
                <a:solidFill>
                  <a:srgbClr val="000000"/>
                </a:solidFill>
                <a:latin typeface="+mj-lt"/>
              </a:rPr>
              <a:t>Hoe beweegt het voorwerp in de doos?</a:t>
            </a:r>
          </a:p>
          <a:p>
            <a:pPr eaLnBrk="0" fontAlgn="base" hangingPunct="0">
              <a:lnSpc>
                <a:spcPct val="120000"/>
              </a:lnSpc>
              <a:spcAft>
                <a:spcPct val="0"/>
              </a:spcAft>
              <a:defRPr/>
            </a:pPr>
            <a:r>
              <a:rPr lang="nl-BE" sz="2800" kern="0" dirty="0" smtClean="0">
                <a:solidFill>
                  <a:srgbClr val="000000"/>
                </a:solidFill>
                <a:latin typeface="+mj-lt"/>
              </a:rPr>
              <a:t>Welke vorm denk je dat het heeft?</a:t>
            </a:r>
          </a:p>
          <a:p>
            <a:pPr eaLnBrk="0" fontAlgn="base" hangingPunct="0">
              <a:lnSpc>
                <a:spcPct val="120000"/>
              </a:lnSpc>
              <a:spcAft>
                <a:spcPct val="0"/>
              </a:spcAft>
              <a:defRPr/>
            </a:pPr>
            <a:r>
              <a:rPr lang="nl-BE" sz="2800" kern="0" dirty="0" smtClean="0">
                <a:solidFill>
                  <a:srgbClr val="000000"/>
                </a:solidFill>
                <a:latin typeface="+mj-lt"/>
              </a:rPr>
              <a:t>Kan je het tekenen?</a:t>
            </a:r>
            <a:endParaRPr lang="nl-BE" sz="2800" kern="0" dirty="0">
              <a:solidFill>
                <a:srgbClr val="000000"/>
              </a:solidFill>
              <a:latin typeface="+mj-lt"/>
            </a:endParaRPr>
          </a:p>
        </p:txBody>
      </p:sp>
      <p:sp>
        <p:nvSpPr>
          <p:cNvPr id="4" name="Rectangle 3"/>
          <p:cNvSpPr/>
          <p:nvPr/>
        </p:nvSpPr>
        <p:spPr>
          <a:xfrm>
            <a:off x="2267744" y="1412776"/>
            <a:ext cx="3868567" cy="707886"/>
          </a:xfrm>
          <a:prstGeom prst="rect">
            <a:avLst/>
          </a:prstGeom>
        </p:spPr>
        <p:txBody>
          <a:bodyPr wrap="none">
            <a:spAutoFit/>
          </a:bodyPr>
          <a:lstStyle/>
          <a:p>
            <a:pPr lvl="0" eaLnBrk="0" fontAlgn="base" hangingPunct="0">
              <a:spcBef>
                <a:spcPct val="20000"/>
              </a:spcBef>
              <a:spcAft>
                <a:spcPct val="0"/>
              </a:spcAft>
              <a:defRPr/>
            </a:pPr>
            <a:r>
              <a:rPr lang="nl-BE" sz="4000" b="1" kern="0" smtClean="0">
                <a:solidFill>
                  <a:schemeClr val="accent6">
                    <a:lumMod val="75000"/>
                  </a:schemeClr>
                </a:solidFill>
                <a:latin typeface="+mj-lt"/>
                <a:cs typeface="Arial" charset="0"/>
              </a:rPr>
              <a:t>Mogelijke vragen</a:t>
            </a:r>
            <a:endParaRPr lang="nl-BE" sz="4000" b="1" kern="0">
              <a:solidFill>
                <a:schemeClr val="accent6">
                  <a:lumMod val="75000"/>
                </a:schemeClr>
              </a:solidFill>
              <a:latin typeface="+mj-lt"/>
              <a:cs typeface="Arial" charset="0"/>
            </a:endParaRPr>
          </a:p>
        </p:txBody>
      </p:sp>
    </p:spTree>
    <p:extLst>
      <p:ext uri="{BB962C8B-B14F-4D97-AF65-F5344CB8AC3E}">
        <p14:creationId xmlns:p14="http://schemas.microsoft.com/office/powerpoint/2010/main" val="253323010"/>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3095</TotalTime>
  <Words>2639</Words>
  <Application>Microsoft Macintosh PowerPoint</Application>
  <PresentationFormat>Diavoorstelling (4:3)</PresentationFormat>
  <Paragraphs>274</Paragraphs>
  <Slides>32</Slides>
  <Notes>29</Notes>
  <HiddenSlides>0</HiddenSlides>
  <MMClips>0</MMClips>
  <ScaleCrop>false</ScaleCrop>
  <HeadingPairs>
    <vt:vector size="6" baseType="variant">
      <vt:variant>
        <vt:lpstr>Thema</vt:lpstr>
      </vt:variant>
      <vt:variant>
        <vt:i4>3</vt:i4>
      </vt:variant>
      <vt:variant>
        <vt:lpstr>Ingesloten OLE-bronprogramma's</vt:lpstr>
      </vt:variant>
      <vt:variant>
        <vt:i4>1</vt:i4>
      </vt:variant>
      <vt:variant>
        <vt:lpstr>Diatitels</vt:lpstr>
      </vt:variant>
      <vt:variant>
        <vt:i4>32</vt:i4>
      </vt:variant>
    </vt:vector>
  </HeadingPairs>
  <TitlesOfParts>
    <vt:vector size="36" baseType="lpstr">
      <vt:lpstr>1_Custom Design</vt:lpstr>
      <vt:lpstr>Theme1</vt:lpstr>
      <vt:lpstr>1_Theme1</vt:lpstr>
      <vt:lpstr>Acrobat Document</vt:lpstr>
      <vt:lpstr>Module 3  Focus op de aard van wetenschap Nature of Science (NoS)</vt:lpstr>
      <vt:lpstr>Inleiding tot het CEYS project (te gebruiken afhankelijk van de context)</vt:lpstr>
      <vt:lpstr>Vragen behandeld tijdens de module</vt:lpstr>
      <vt:lpstr>Motivering en doelen voor wetenschapsonderwijs</vt:lpstr>
      <vt:lpstr>Groeiende aandacht voor de aard van wetenschap</vt:lpstr>
      <vt:lpstr>Doelen van de module</vt:lpstr>
      <vt:lpstr> Verband met de inhoudelijke ontwerpprincipes en –resultaten </vt:lpstr>
      <vt:lpstr> Mysterieuze dozen Dit materiaal is ontwikkeld door het London Science Museum en beschikbaar op http://www.sciencemuseum.org.uk/educators  </vt:lpstr>
      <vt:lpstr>Wat zit er in de doos?</vt:lpstr>
      <vt:lpstr>Activiteit 2</vt:lpstr>
      <vt:lpstr>Welke vaardigheden en strategieën gebruikte je?</vt:lpstr>
      <vt:lpstr>Mysterieuze dozen</vt:lpstr>
      <vt:lpstr>PowerPoint-presentatie</vt:lpstr>
      <vt:lpstr>PowerPoint-presentatie</vt:lpstr>
      <vt:lpstr>Wetenschappers en mysterieuze dozen</vt:lpstr>
      <vt:lpstr>PowerPoint-presentatie</vt:lpstr>
      <vt:lpstr>Reflecties op de ervaringen: Verbanden  met de aard van wetenschap</vt:lpstr>
      <vt:lpstr>PowerPoint-presentatie</vt:lpstr>
      <vt:lpstr>Magnetische aantrekking of niet: Kinderen van 3-6 jaar</vt:lpstr>
      <vt:lpstr>Dag en nacht:  Kinderen van 5-6 jaar</vt:lpstr>
      <vt:lpstr>Zinken en drijven:  Kinderen van 5-6 jaar</vt:lpstr>
      <vt:lpstr>Waterdicht maken: Kinderen van 5-6 jaar </vt:lpstr>
      <vt:lpstr>Discussie over de vbn uit de klaspraktijk</vt:lpstr>
      <vt:lpstr>Hoe kunnen leerkrachten aandacht besteden aan de aard van wetenschap?</vt:lpstr>
      <vt:lpstr>PowerPoint-presentatie</vt:lpstr>
      <vt:lpstr>Feedback met de volledige groep</vt:lpstr>
      <vt:lpstr>Vragen om reflectie te ondersteunen</vt:lpstr>
      <vt:lpstr>Toepassen op de eigen klaspraktijk</vt:lpstr>
      <vt:lpstr>Samenvatting uitdagingen</vt:lpstr>
      <vt:lpstr>Meer informatie</vt:lpstr>
      <vt:lpstr>Bedankt!</vt:lpstr>
      <vt:lpstr>Met dank aan  Creativity in Early Years Science EDUCATION (2014-2017)  www.ceys-project.eu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Fani</dc:creator>
  <cp:lastModifiedBy>Bea Merckx</cp:lastModifiedBy>
  <cp:revision>135</cp:revision>
  <cp:lastPrinted>2016-07-07T12:36:50Z</cp:lastPrinted>
  <dcterms:created xsi:type="dcterms:W3CDTF">2014-03-19T22:20:04Z</dcterms:created>
  <dcterms:modified xsi:type="dcterms:W3CDTF">2017-10-22T07:49:34Z</dcterms:modified>
</cp:coreProperties>
</file>