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handoutMasterIdLst>
    <p:handoutMasterId r:id="rId36"/>
  </p:handoutMasterIdLst>
  <p:sldIdLst>
    <p:sldId id="388" r:id="rId3"/>
    <p:sldId id="387" r:id="rId4"/>
    <p:sldId id="357" r:id="rId5"/>
    <p:sldId id="358" r:id="rId6"/>
    <p:sldId id="359" r:id="rId7"/>
    <p:sldId id="386" r:id="rId8"/>
    <p:sldId id="360" r:id="rId9"/>
    <p:sldId id="375" r:id="rId10"/>
    <p:sldId id="376" r:id="rId11"/>
    <p:sldId id="377" r:id="rId12"/>
    <p:sldId id="378" r:id="rId13"/>
    <p:sldId id="371" r:id="rId14"/>
    <p:sldId id="372" r:id="rId15"/>
    <p:sldId id="373" r:id="rId16"/>
    <p:sldId id="374" r:id="rId17"/>
    <p:sldId id="361" r:id="rId18"/>
    <p:sldId id="362" r:id="rId19"/>
    <p:sldId id="379" r:id="rId20"/>
    <p:sldId id="367" r:id="rId21"/>
    <p:sldId id="368" r:id="rId22"/>
    <p:sldId id="369" r:id="rId23"/>
    <p:sldId id="370" r:id="rId24"/>
    <p:sldId id="380" r:id="rId25"/>
    <p:sldId id="382" r:id="rId26"/>
    <p:sldId id="381" r:id="rId27"/>
    <p:sldId id="383" r:id="rId28"/>
    <p:sldId id="365" r:id="rId29"/>
    <p:sldId id="366" r:id="rId30"/>
    <p:sldId id="364" r:id="rId31"/>
    <p:sldId id="384" r:id="rId32"/>
    <p:sldId id="385" r:id="rId33"/>
    <p:sldId id="390" r:id="rId3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2855" autoAdjust="0"/>
  </p:normalViewPr>
  <p:slideViewPr>
    <p:cSldViewPr>
      <p:cViewPr>
        <p:scale>
          <a:sx n="60" d="100"/>
          <a:sy n="60" d="100"/>
        </p:scale>
        <p:origin x="-725" y="-5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712" y="3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A8DB73-C344-4035-BF92-C3A688D58DB2}" type="datetimeFigureOut">
              <a:rPr lang="el-GR" smtClean="0"/>
              <a:t>21/11/2017</a:t>
            </a:fld>
            <a:endParaRPr lang="el-G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F5225B4-2C50-4C84-B9F6-DC8661BC58D8}" type="slidenum">
              <a:rPr lang="el-GR" smtClean="0"/>
              <a:t>‹#›</a:t>
            </a:fld>
            <a:endParaRPr lang="el-GR"/>
          </a:p>
        </p:txBody>
      </p:sp>
    </p:spTree>
    <p:extLst>
      <p:ext uri="{BB962C8B-B14F-4D97-AF65-F5344CB8AC3E}">
        <p14:creationId xmlns:p14="http://schemas.microsoft.com/office/powerpoint/2010/main" val="268197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11/21/2017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lnSpc>
                <a:spcPct val="200000"/>
              </a:lnSpc>
              <a:spcAft>
                <a:spcPct val="0"/>
              </a:spcAft>
              <a:buFont typeface="Wingdings" pitchFamily="2" charset="2"/>
              <a:buChar char="v"/>
              <a:defRPr/>
            </a:pPr>
            <a:r>
              <a:rPr lang="en-GB" sz="1400" kern="0" dirty="0">
                <a:solidFill>
                  <a:srgbClr val="000000"/>
                </a:solidFill>
                <a:effectLst>
                  <a:outerShdw blurRad="38100" dist="38100" dir="2700000" algn="tl">
                    <a:srgbClr val="C0C0C0"/>
                  </a:outerShdw>
                </a:effectLst>
                <a:latin typeface="Verdana"/>
              </a:rPr>
              <a:t>Scientists propose ideas and test them.</a:t>
            </a:r>
          </a:p>
          <a:p>
            <a:pPr lvl="0" eaLnBrk="0" fontAlgn="base" hangingPunct="0">
              <a:lnSpc>
                <a:spcPct val="200000"/>
              </a:lnSpc>
              <a:spcAft>
                <a:spcPct val="0"/>
              </a:spcAft>
              <a:buFont typeface="Wingdings" pitchFamily="2" charset="2"/>
              <a:buChar char="v"/>
              <a:defRPr/>
            </a:pPr>
            <a:r>
              <a:rPr lang="en-GB" sz="1400" kern="0" dirty="0">
                <a:solidFill>
                  <a:srgbClr val="000000"/>
                </a:solidFill>
                <a:effectLst>
                  <a:outerShdw blurRad="38100" dist="38100" dir="2700000" algn="tl">
                    <a:srgbClr val="C0C0C0"/>
                  </a:outerShdw>
                </a:effectLst>
                <a:latin typeface="Verdana"/>
              </a:rPr>
              <a:t>Discussion is a vital part of science.</a:t>
            </a:r>
          </a:p>
          <a:p>
            <a:pPr lvl="0" eaLnBrk="0" fontAlgn="base" hangingPunct="0">
              <a:lnSpc>
                <a:spcPct val="200000"/>
              </a:lnSpc>
              <a:spcAft>
                <a:spcPct val="0"/>
              </a:spcAft>
              <a:buFont typeface="Wingdings" pitchFamily="2" charset="2"/>
              <a:buChar char="v"/>
              <a:defRPr/>
            </a:pPr>
            <a:r>
              <a:rPr lang="en-GB" sz="1400" kern="0" dirty="0">
                <a:solidFill>
                  <a:srgbClr val="000000"/>
                </a:solidFill>
                <a:effectLst>
                  <a:outerShdw blurRad="38100" dist="38100" dir="2700000" algn="tl">
                    <a:srgbClr val="C0C0C0"/>
                  </a:outerShdw>
                </a:effectLst>
                <a:latin typeface="Verdana"/>
              </a:rPr>
              <a:t>Science is both social and creative.</a:t>
            </a:r>
          </a:p>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t>12</a:t>
            </a:fld>
            <a:endParaRPr lang="en-US"/>
          </a:p>
        </p:txBody>
      </p:sp>
    </p:spTree>
    <p:extLst>
      <p:ext uri="{BB962C8B-B14F-4D97-AF65-F5344CB8AC3E}">
        <p14:creationId xmlns:p14="http://schemas.microsoft.com/office/powerpoint/2010/main" val="3346704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13</a:t>
            </a:fld>
            <a:endParaRPr lang="en-US"/>
          </a:p>
        </p:txBody>
      </p:sp>
    </p:spTree>
    <p:extLst>
      <p:ext uri="{BB962C8B-B14F-4D97-AF65-F5344CB8AC3E}">
        <p14:creationId xmlns:p14="http://schemas.microsoft.com/office/powerpoint/2010/main" val="40737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a:p>
        </p:txBody>
      </p:sp>
    </p:spTree>
    <p:extLst>
      <p:ext uri="{BB962C8B-B14F-4D97-AF65-F5344CB8AC3E}">
        <p14:creationId xmlns:p14="http://schemas.microsoft.com/office/powerpoint/2010/main" val="402502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222284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Empirical – </a:t>
            </a:r>
            <a:r>
              <a:rPr lang="en-US" sz="1200" dirty="0" smtClean="0"/>
              <a:t>based on evidence</a:t>
            </a:r>
          </a:p>
          <a:p>
            <a:r>
              <a:rPr lang="en-US" dirty="0" smtClean="0"/>
              <a:t>Tentative – </a:t>
            </a:r>
            <a:r>
              <a:rPr lang="en-US" sz="1200" dirty="0" smtClean="0"/>
              <a:t>changes in light of new data/ interpretations of data</a:t>
            </a:r>
          </a:p>
          <a:p>
            <a:r>
              <a:rPr lang="en-US" dirty="0" smtClean="0"/>
              <a:t>Creative – </a:t>
            </a:r>
            <a:r>
              <a:rPr lang="en-US" sz="1200" dirty="0" smtClean="0"/>
              <a:t>involves imagination and creativity</a:t>
            </a:r>
          </a:p>
          <a:p>
            <a:r>
              <a:rPr lang="en-US" dirty="0" smtClean="0"/>
              <a:t>Subjective – </a:t>
            </a:r>
            <a:r>
              <a:rPr lang="en-US" sz="1200" dirty="0" smtClean="0"/>
              <a:t>influenced by knowledge and perspectives</a:t>
            </a:r>
          </a:p>
          <a:p>
            <a:r>
              <a:rPr lang="en-US" dirty="0" smtClean="0"/>
              <a:t>Social and cultural context </a:t>
            </a:r>
            <a:r>
              <a:rPr lang="en-US" sz="1200" dirty="0" smtClean="0"/>
              <a:t>– influences both practices of science and impact</a:t>
            </a:r>
          </a:p>
          <a:p>
            <a:r>
              <a:rPr lang="en-US" dirty="0" smtClean="0"/>
              <a:t>Law </a:t>
            </a:r>
            <a:r>
              <a:rPr lang="en-US" sz="1200" dirty="0" smtClean="0"/>
              <a:t>(pattern/regularity) </a:t>
            </a:r>
            <a:r>
              <a:rPr lang="en-US" sz="1100" dirty="0" smtClean="0"/>
              <a:t>and</a:t>
            </a:r>
            <a:r>
              <a:rPr lang="en-US" dirty="0" smtClean="0"/>
              <a:t> Theory </a:t>
            </a:r>
            <a:r>
              <a:rPr lang="en-US" sz="1200" dirty="0" smtClean="0"/>
              <a:t>(explanation)</a:t>
            </a:r>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16</a:t>
            </a:fld>
            <a:endParaRPr lang="nl-BE"/>
          </a:p>
        </p:txBody>
      </p:sp>
    </p:spTree>
    <p:extLst>
      <p:ext uri="{BB962C8B-B14F-4D97-AF65-F5344CB8AC3E}">
        <p14:creationId xmlns:p14="http://schemas.microsoft.com/office/powerpoint/2010/main" val="86150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Individually write a post it -  one on each category –- don’t worry if you do not have an example in a particular category</a:t>
            </a:r>
          </a:p>
          <a:p>
            <a:endParaRPr lang="en-US" sz="1200" baseline="0" dirty="0" smtClean="0"/>
          </a:p>
          <a:p>
            <a:r>
              <a:rPr lang="en-US" sz="1200" baseline="0" dirty="0" smtClean="0"/>
              <a:t>We will then share ideas and collate</a:t>
            </a:r>
          </a:p>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17</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18</a:t>
            </a:fld>
            <a:endParaRPr lang="en-US"/>
          </a:p>
        </p:txBody>
      </p:sp>
    </p:spTree>
    <p:extLst>
      <p:ext uri="{BB962C8B-B14F-4D97-AF65-F5344CB8AC3E}">
        <p14:creationId xmlns:p14="http://schemas.microsoft.com/office/powerpoint/2010/main" val="219915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classroom example involved the children exploring whether some given objects are</a:t>
            </a:r>
          </a:p>
          <a:p>
            <a:r>
              <a:rPr lang="en-US" sz="1200" b="0" i="0" u="none" strike="noStrike" kern="1200" baseline="0" dirty="0" smtClean="0">
                <a:solidFill>
                  <a:schemeClr val="tx1"/>
                </a:solidFill>
                <a:latin typeface="+mn-lt"/>
                <a:ea typeface="+mn-ea"/>
                <a:cs typeface="+mn-cs"/>
              </a:rPr>
              <a:t>attracted to a magnet or not. Included in the objects were pairs of scissors</a:t>
            </a:r>
          </a:p>
          <a:p>
            <a:r>
              <a:rPr lang="en-US" sz="1200" b="0" i="0" u="none" strike="noStrike" kern="1200" baseline="0" dirty="0" smtClean="0">
                <a:solidFill>
                  <a:schemeClr val="tx1"/>
                </a:solidFill>
                <a:latin typeface="+mn-lt"/>
                <a:ea typeface="+mn-ea"/>
                <a:cs typeface="+mn-cs"/>
              </a:rPr>
              <a:t>which were made out of iron and plastic, so part of the scissors were</a:t>
            </a:r>
          </a:p>
          <a:p>
            <a:r>
              <a:rPr lang="en-US" sz="1200" b="0" i="0" u="none" strike="noStrike" kern="1200" baseline="0" dirty="0" smtClean="0">
                <a:solidFill>
                  <a:schemeClr val="tx1"/>
                </a:solidFill>
                <a:latin typeface="+mn-lt"/>
                <a:ea typeface="+mn-ea"/>
                <a:cs typeface="+mn-cs"/>
              </a:rPr>
              <a:t>magnetic and part of them were not magnetic.</a:t>
            </a:r>
          </a:p>
          <a:p>
            <a:r>
              <a:rPr lang="en-US" sz="1200" b="0" i="0" u="none" strike="noStrike" kern="1200" baseline="0" dirty="0" smtClean="0">
                <a:solidFill>
                  <a:schemeClr val="tx1"/>
                </a:solidFill>
                <a:latin typeface="+mn-lt"/>
                <a:ea typeface="+mn-ea"/>
                <a:cs typeface="+mn-cs"/>
              </a:rPr>
              <a:t>The activity was initiated by the teacher and involved children working in small groups (n=5-6) testing the objects and then as a whole group (n=13) for the discussion of their findings and the formation of a collective statement about the magnetic properties of materials.</a:t>
            </a:r>
          </a:p>
          <a:p>
            <a:r>
              <a:rPr lang="en-US" sz="1200" b="0" i="0" u="none" strike="noStrike" kern="1200" baseline="0" dirty="0" smtClean="0">
                <a:solidFill>
                  <a:schemeClr val="tx1"/>
                </a:solidFill>
                <a:latin typeface="+mn-lt"/>
                <a:ea typeface="+mn-ea"/>
                <a:cs typeface="+mn-cs"/>
              </a:rPr>
              <a:t>In the small group activities the teacher discussed the children’s discoveries with them and helped them sort out their categories - ‘Magnetic’ and ‘Non-magnetic’.</a:t>
            </a:r>
          </a:p>
          <a:p>
            <a:r>
              <a:rPr lang="en-US" sz="1200" b="0" i="0" u="none" strike="noStrike" kern="1200" baseline="0" dirty="0" smtClean="0">
                <a:solidFill>
                  <a:schemeClr val="tx1"/>
                </a:solidFill>
                <a:latin typeface="+mn-lt"/>
                <a:ea typeface="+mn-ea"/>
                <a:cs typeface="+mn-cs"/>
              </a:rPr>
              <a:t>The teacher </a:t>
            </a:r>
            <a:r>
              <a:rPr lang="en-US" sz="1200" b="0" i="0" u="none" strike="noStrike" kern="1200" baseline="0" dirty="0" err="1" smtClean="0">
                <a:solidFill>
                  <a:schemeClr val="tx1"/>
                </a:solidFill>
                <a:latin typeface="+mn-lt"/>
                <a:ea typeface="+mn-ea"/>
                <a:cs typeface="+mn-cs"/>
              </a:rPr>
              <a:t>emphasised</a:t>
            </a:r>
            <a:r>
              <a:rPr lang="en-US" sz="1200" b="0" i="0" u="none" strike="noStrike" kern="1200" baseline="0" dirty="0" smtClean="0">
                <a:solidFill>
                  <a:schemeClr val="tx1"/>
                </a:solidFill>
                <a:latin typeface="+mn-lt"/>
                <a:ea typeface="+mn-ea"/>
                <a:cs typeface="+mn-cs"/>
              </a:rPr>
              <a:t> the importance of children testing their objects during</a:t>
            </a:r>
          </a:p>
          <a:p>
            <a:r>
              <a:rPr lang="en-US" sz="1200" b="0" i="0" u="none" strike="noStrike" kern="1200" baseline="0" dirty="0" smtClean="0">
                <a:solidFill>
                  <a:schemeClr val="tx1"/>
                </a:solidFill>
                <a:latin typeface="+mn-lt"/>
                <a:ea typeface="+mn-ea"/>
                <a:cs typeface="+mn-cs"/>
              </a:rPr>
              <a:t>the first phase in order to have evidence to be able to justify their own</a:t>
            </a:r>
          </a:p>
          <a:p>
            <a:r>
              <a:rPr lang="en-US" sz="1200" b="0" i="0" u="none" strike="noStrike" kern="1200" baseline="0" dirty="0" smtClean="0">
                <a:solidFill>
                  <a:schemeClr val="tx1"/>
                </a:solidFill>
                <a:latin typeface="+mn-lt"/>
                <a:ea typeface="+mn-ea"/>
                <a:cs typeface="+mn-cs"/>
              </a:rPr>
              <a:t>decisions about the magnetic properties of the objects.</a:t>
            </a:r>
          </a:p>
          <a:p>
            <a:r>
              <a:rPr lang="en-US" sz="1200" b="0" i="0" u="none" strike="noStrike" kern="1200" baseline="0" dirty="0" smtClean="0">
                <a:solidFill>
                  <a:schemeClr val="tx1"/>
                </a:solidFill>
                <a:latin typeface="+mn-lt"/>
                <a:ea typeface="+mn-ea"/>
                <a:cs typeface="+mn-cs"/>
              </a:rPr>
              <a:t>In the next phase of this episode the children worked together as a whole</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19</a:t>
            </a:fld>
            <a:endParaRPr lang="en-US"/>
          </a:p>
        </p:txBody>
      </p:sp>
    </p:spTree>
    <p:extLst>
      <p:ext uri="{BB962C8B-B14F-4D97-AF65-F5344CB8AC3E}">
        <p14:creationId xmlns:p14="http://schemas.microsoft.com/office/powerpoint/2010/main" val="3839298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children’s questions</a:t>
            </a:r>
          </a:p>
          <a:p>
            <a:r>
              <a:rPr lang="en-US" dirty="0" smtClean="0"/>
              <a:t>Variety</a:t>
            </a:r>
            <a:r>
              <a:rPr lang="en-US" baseline="0" dirty="0" smtClean="0"/>
              <a:t> of activities – role play, links to prior experience</a:t>
            </a:r>
          </a:p>
          <a:p>
            <a:r>
              <a:rPr lang="en-US" baseline="0" dirty="0" smtClean="0"/>
              <a:t>Varied modes of recording</a:t>
            </a:r>
          </a:p>
          <a:p>
            <a:r>
              <a:rPr lang="en-US" baseline="0" dirty="0" smtClean="0"/>
              <a:t>Teacher sharing her enthusiasm with her new app on the </a:t>
            </a:r>
            <a:r>
              <a:rPr lang="en-US" baseline="0" dirty="0" err="1" smtClean="0"/>
              <a:t>ipad</a:t>
            </a:r>
            <a:r>
              <a:rPr lang="en-US" baseline="0" dirty="0" smtClean="0"/>
              <a:t> – learning together and wondering at the images with the children</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20</a:t>
            </a:fld>
            <a:endParaRPr lang="en-US"/>
          </a:p>
        </p:txBody>
      </p:sp>
    </p:spTree>
    <p:extLst>
      <p:ext uri="{BB962C8B-B14F-4D97-AF65-F5344CB8AC3E}">
        <p14:creationId xmlns:p14="http://schemas.microsoft.com/office/powerpoint/2010/main" val="2071218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as a starting point</a:t>
            </a:r>
          </a:p>
          <a:p>
            <a:r>
              <a:rPr lang="en-US" dirty="0" smtClean="0"/>
              <a:t>Encouraging</a:t>
            </a:r>
            <a:r>
              <a:rPr lang="en-US" baseline="0" dirty="0" smtClean="0"/>
              <a:t> children’s suggestions for what they might test</a:t>
            </a:r>
          </a:p>
          <a:p>
            <a:r>
              <a:rPr lang="en-US" baseline="0" dirty="0" smtClean="0"/>
              <a:t>Deliberate planning of sharing of findings – teacher questioning to focus on evidence to support children’s views  </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21</a:t>
            </a:fld>
            <a:endParaRPr lang="en-US"/>
          </a:p>
        </p:txBody>
      </p:sp>
    </p:spTree>
    <p:extLst>
      <p:ext uri="{BB962C8B-B14F-4D97-AF65-F5344CB8AC3E}">
        <p14:creationId xmlns:p14="http://schemas.microsoft.com/office/powerpoint/2010/main" val="422897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r>
              <a:rPr lang="en-US" sz="1000" kern="1200" dirty="0" smtClean="0">
                <a:solidFill>
                  <a:schemeClr val="tx1"/>
                </a:solidFill>
                <a:effectLst/>
                <a:latin typeface="+mn-lt"/>
                <a:ea typeface="+mn-ea"/>
                <a:cs typeface="+mn-cs"/>
              </a:rPr>
              <a:t>This session</a:t>
            </a:r>
            <a:r>
              <a:rPr lang="en-US" sz="1000" kern="1200" baseline="0" dirty="0" smtClean="0">
                <a:solidFill>
                  <a:schemeClr val="tx1"/>
                </a:solidFill>
                <a:effectLst/>
                <a:latin typeface="+mn-lt"/>
                <a:ea typeface="+mn-ea"/>
                <a:cs typeface="+mn-cs"/>
              </a:rPr>
              <a:t> seeks to explore the relevance of the nature of science to early years science</a:t>
            </a:r>
          </a:p>
          <a:p>
            <a:pPr marL="171450" indent="-171450">
              <a:buFont typeface="Arial"/>
              <a:buChar char="•"/>
            </a:pPr>
            <a:r>
              <a:rPr lang="en-US" sz="1000" kern="1200" baseline="0" dirty="0" smtClean="0">
                <a:solidFill>
                  <a:schemeClr val="tx1"/>
                </a:solidFill>
                <a:effectLst/>
                <a:latin typeface="+mn-lt"/>
                <a:ea typeface="+mn-ea"/>
                <a:cs typeface="+mn-cs"/>
              </a:rPr>
              <a:t>In what ways can ideas about the nature of science be nurtured in the early years  </a:t>
            </a:r>
          </a:p>
          <a:p>
            <a:pPr marL="171450" indent="-171450">
              <a:buFont typeface="Arial"/>
              <a:buChar char="•"/>
            </a:pPr>
            <a:r>
              <a:rPr lang="en-US" sz="1000" kern="1200" baseline="0" dirty="0" smtClean="0">
                <a:solidFill>
                  <a:schemeClr val="tx1"/>
                </a:solidFill>
                <a:effectLst/>
                <a:latin typeface="+mn-lt"/>
                <a:ea typeface="+mn-ea"/>
                <a:cs typeface="+mn-cs"/>
              </a:rPr>
              <a:t>In what ways might teachers’ views of the nature of science impact on their work in classrooms?</a:t>
            </a: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session on </a:t>
            </a:r>
            <a:r>
              <a:rPr lang="en-US" sz="1200" i="1" kern="1200" dirty="0" smtClean="0">
                <a:solidFill>
                  <a:schemeClr val="tx1"/>
                </a:solidFill>
                <a:effectLst/>
                <a:latin typeface="+mn-lt"/>
                <a:ea typeface="+mn-ea"/>
                <a:cs typeface="+mn-cs"/>
              </a:rPr>
              <a:t>Waterproof Materials</a:t>
            </a:r>
            <a:r>
              <a:rPr lang="en-US" sz="1200" kern="1200" dirty="0" smtClean="0">
                <a:solidFill>
                  <a:schemeClr val="tx1"/>
                </a:solidFill>
                <a:effectLst/>
                <a:latin typeface="+mn-lt"/>
                <a:ea typeface="+mn-ea"/>
                <a:cs typeface="+mn-cs"/>
              </a:rPr>
              <a:t> was part of a half term science-based project on materials. The context for the session was the need to select the best material to make an umbrella. Emily began the lesson by talking about the class puppet MAX who needed a new umbrella because he had left his on the bus. Emily then explained that MAX wanted to see them as real scientists who can record. She showed the sheet for recording and </a:t>
            </a:r>
            <a:r>
              <a:rPr lang="en-US" sz="1200" kern="1200" dirty="0" err="1" smtClean="0">
                <a:solidFill>
                  <a:schemeClr val="tx1"/>
                </a:solidFill>
                <a:effectLst/>
                <a:latin typeface="+mn-lt"/>
                <a:ea typeface="+mn-ea"/>
                <a:cs typeface="+mn-cs"/>
              </a:rPr>
              <a:t>emphasised</a:t>
            </a:r>
            <a:r>
              <a:rPr lang="en-US" sz="1200" kern="1200" dirty="0" smtClean="0">
                <a:solidFill>
                  <a:schemeClr val="tx1"/>
                </a:solidFill>
                <a:effectLst/>
                <a:latin typeface="+mn-lt"/>
                <a:ea typeface="+mn-ea"/>
                <a:cs typeface="+mn-cs"/>
              </a:rPr>
              <a:t> the task was collaborative. They needed to work out how to carry out their investigations, share tasks between them and agree on the findings in order to give advice to MAX.</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22</a:t>
            </a:fld>
            <a:endParaRPr lang="en-US"/>
          </a:p>
        </p:txBody>
      </p:sp>
    </p:spTree>
    <p:extLst>
      <p:ext uri="{BB962C8B-B14F-4D97-AF65-F5344CB8AC3E}">
        <p14:creationId xmlns:p14="http://schemas.microsoft.com/office/powerpoint/2010/main" val="311593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23</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err="1" smtClean="0">
                <a:solidFill>
                  <a:schemeClr val="tx1"/>
                </a:solidFill>
                <a:effectLst/>
                <a:latin typeface="+mn-lt"/>
                <a:ea typeface="+mn-ea"/>
                <a:cs typeface="+mn-cs"/>
              </a:rPr>
              <a:t>Powerpoint</a:t>
            </a:r>
            <a:r>
              <a:rPr lang="en-US" sz="1400" kern="1200" dirty="0" smtClean="0">
                <a:solidFill>
                  <a:schemeClr val="tx1"/>
                </a:solidFill>
                <a:effectLst/>
                <a:latin typeface="+mn-lt"/>
                <a:ea typeface="+mn-ea"/>
                <a:cs typeface="+mn-cs"/>
              </a:rPr>
              <a:t> </a:t>
            </a:r>
            <a:r>
              <a:rPr lang="en-US" sz="1400" kern="1200" dirty="0">
                <a:solidFill>
                  <a:schemeClr val="tx1"/>
                </a:solidFill>
                <a:effectLst/>
                <a:latin typeface="+mn-lt"/>
                <a:ea typeface="+mn-ea"/>
                <a:cs typeface="+mn-cs"/>
              </a:rPr>
              <a:t>slides of creative dispositions, CEYS definition of creativity in science and scientific attitudes. Note connections to conceptual framework for the CEYS project in particular creative dispositions and the definition of creativity in science.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199230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25</a:t>
            </a:fld>
            <a:endParaRPr lang="en-US"/>
          </a:p>
        </p:txBody>
      </p:sp>
    </p:spTree>
    <p:extLst>
      <p:ext uri="{BB962C8B-B14F-4D97-AF65-F5344CB8AC3E}">
        <p14:creationId xmlns:p14="http://schemas.microsoft.com/office/powerpoint/2010/main" val="236327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3FBFCC-55E6-EC45-A409-A1EF2D23683B}" type="slidenum">
              <a:rPr lang="en-US" smtClean="0"/>
              <a:t>26</a:t>
            </a:fld>
            <a:endParaRPr lang="en-US"/>
          </a:p>
        </p:txBody>
      </p:sp>
    </p:spTree>
    <p:extLst>
      <p:ext uri="{BB962C8B-B14F-4D97-AF65-F5344CB8AC3E}">
        <p14:creationId xmlns:p14="http://schemas.microsoft.com/office/powerpoint/2010/main" val="1964163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363246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28</a:t>
            </a:fld>
            <a:endParaRPr lang="en-US"/>
          </a:p>
        </p:txBody>
      </p:sp>
    </p:spTree>
    <p:extLst>
      <p:ext uri="{BB962C8B-B14F-4D97-AF65-F5344CB8AC3E}">
        <p14:creationId xmlns:p14="http://schemas.microsoft.com/office/powerpoint/2010/main" val="161503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29</a:t>
            </a:fld>
            <a:endParaRPr lang="nl-BE"/>
          </a:p>
        </p:txBody>
      </p:sp>
    </p:spTree>
    <p:extLst>
      <p:ext uri="{BB962C8B-B14F-4D97-AF65-F5344CB8AC3E}">
        <p14:creationId xmlns:p14="http://schemas.microsoft.com/office/powerpoint/2010/main" val="420589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30</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Considerable debate in recent years about the importance and purposes science education, reflected in documentation at EU level and in discussions in science education community UK in recent years</a:t>
            </a:r>
            <a:r>
              <a:rPr lang="en-US" sz="900" baseline="0" dirty="0" smtClean="0"/>
              <a:t> that has contributed to growing emphasis on the nature of science. </a:t>
            </a:r>
            <a:r>
              <a:rPr lang="en-US" sz="900" dirty="0" smtClean="0"/>
              <a:t>Common themes include:</a:t>
            </a:r>
          </a:p>
          <a:p>
            <a:endParaRPr lang="en-US" sz="900" dirty="0" smtClean="0"/>
          </a:p>
          <a:p>
            <a:pPr marL="171450" indent="-171450">
              <a:buFont typeface="Arial"/>
              <a:buChar char="•"/>
            </a:pPr>
            <a:r>
              <a:rPr lang="en-US" sz="900" dirty="0" smtClean="0"/>
              <a:t>Economic  imperatives- both </a:t>
            </a:r>
            <a:r>
              <a:rPr lang="en-US" sz="900" dirty="0" smtClean="0">
                <a:solidFill>
                  <a:srgbClr val="FF0000"/>
                </a:solidFill>
              </a:rPr>
              <a:t>supply of future scientists and technically skilled workforce, and to complete globally the need for individuals who have the skills and  competencies to apply knowledge in innovative ways, concerns about lack of take up of science and declining attitudes to science across the primary school.</a:t>
            </a:r>
          </a:p>
          <a:p>
            <a:pPr marL="171450" indent="-171450">
              <a:buFont typeface="Arial"/>
              <a:buChar char="•"/>
            </a:pPr>
            <a:endParaRPr lang="en-US" sz="900" dirty="0" smtClean="0">
              <a:solidFill>
                <a:srgbClr val="FF0000"/>
              </a:solidFill>
            </a:endParaRPr>
          </a:p>
          <a:p>
            <a:pPr marL="171450" indent="-171450">
              <a:buFont typeface="Arial"/>
              <a:buChar char="•"/>
            </a:pPr>
            <a:r>
              <a:rPr lang="en-US" sz="900" dirty="0" smtClean="0"/>
              <a:t>Growing emphasis on scientific literacy for citizens – importance of science and mathematics education not just for future jobs and the needs of the economy – but for all as an individual and as part of a community - to </a:t>
            </a:r>
            <a:r>
              <a:rPr lang="en-US" sz="900" dirty="0" smtClean="0">
                <a:solidFill>
                  <a:srgbClr val="FF0000"/>
                </a:solidFill>
              </a:rPr>
              <a:t>participate in democratic processes -  to make decisions in the context of access to vast quantities of information and in using new technologies, need to develop skills and </a:t>
            </a:r>
            <a:r>
              <a:rPr lang="en-US" sz="900" kern="1200" dirty="0" smtClean="0">
                <a:solidFill>
                  <a:srgbClr val="FF0000"/>
                </a:solidFill>
              </a:rPr>
              <a:t>dispositions for 21</a:t>
            </a:r>
            <a:r>
              <a:rPr lang="en-US" sz="900" kern="1200" baseline="30000" dirty="0" smtClean="0">
                <a:solidFill>
                  <a:srgbClr val="FF0000"/>
                </a:solidFill>
              </a:rPr>
              <a:t>st</a:t>
            </a:r>
            <a:r>
              <a:rPr lang="en-US" sz="900" kern="1200" dirty="0" smtClean="0">
                <a:solidFill>
                  <a:srgbClr val="FF0000"/>
                </a:solidFill>
              </a:rPr>
              <a:t> century when futures are uncertain and knowledge changing rapidly</a:t>
            </a:r>
            <a:r>
              <a:rPr lang="en-US" sz="900" dirty="0" smtClean="0">
                <a:solidFill>
                  <a:srgbClr val="FF0000"/>
                </a:solidFill>
              </a:rPr>
              <a:t>.</a:t>
            </a:r>
          </a:p>
          <a:p>
            <a:pPr marL="171450" indent="-171450">
              <a:buFont typeface="Arial"/>
              <a:buChar char="•"/>
            </a:pPr>
            <a:endParaRPr lang="en-US" sz="900" dirty="0" smtClean="0">
              <a:solidFill>
                <a:srgbClr val="FF0000"/>
              </a:solidFill>
            </a:endParaRPr>
          </a:p>
          <a:p>
            <a:pPr marL="171450" indent="-171450">
              <a:buFont typeface="Arial"/>
              <a:buChar char="•"/>
            </a:pPr>
            <a:r>
              <a:rPr lang="en-US" sz="900" dirty="0" smtClean="0"/>
              <a:t>Technological developments – offer </a:t>
            </a:r>
            <a:r>
              <a:rPr lang="en-US" sz="900" dirty="0" smtClean="0">
                <a:solidFill>
                  <a:srgbClr val="FF0000"/>
                </a:solidFill>
              </a:rPr>
              <a:t>new opportunities not just for assessing learning but shaping learning processes – how to take advantage of these new opportunities (especially in relation to capturing sharing and discussing ideas), as well as considering their limitations</a:t>
            </a:r>
          </a:p>
          <a:p>
            <a:endParaRPr lang="en-US" sz="900" dirty="0" smtClean="0"/>
          </a:p>
          <a:p>
            <a:r>
              <a:rPr lang="en-US" sz="900" dirty="0" smtClean="0"/>
              <a:t>Changes in society’s perception of science have led to changing perceptions of how it should be taught in schools. This includes emphasis on children understanding the nature of science, social and cultural aspects, notion of science as a human construction building on evidence and involving argumentation within a community.</a:t>
            </a:r>
          </a:p>
          <a:p>
            <a:endParaRPr lang="en-US" sz="900" dirty="0" smtClean="0"/>
          </a:p>
          <a:p>
            <a:r>
              <a:rPr lang="en-US" sz="900" dirty="0" smtClean="0"/>
              <a:t>There is greater acknowledgement of the need to foster positive attitudes to science and involve children in debate around contemporary issues. </a:t>
            </a:r>
          </a:p>
          <a:p>
            <a:endParaRPr lang="en-US" sz="900" dirty="0" smtClean="0"/>
          </a:p>
          <a:p>
            <a:r>
              <a:rPr lang="en-US" sz="900" dirty="0" smtClean="0"/>
              <a:t>Science should not be presented to children as something divorced from their everyday lives, rather the importance of helping children draw personal meaning, promoting the role of inquiry and creativity in questioning and interpreting the world around them. </a:t>
            </a:r>
          </a:p>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175005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increased attention in general terms is expressed by this comment.</a:t>
            </a:r>
          </a:p>
          <a:p>
            <a:endParaRPr lang="en-US" baseline="0" dirty="0" smtClean="0"/>
          </a:p>
          <a:p>
            <a:r>
              <a:rPr lang="en-US" baseline="0" dirty="0" smtClean="0"/>
              <a:t>As suggested this session provides an opportunity to consider the relevance of this to teachers and early years science.</a:t>
            </a:r>
          </a:p>
        </p:txBody>
      </p:sp>
      <p:sp>
        <p:nvSpPr>
          <p:cNvPr id="4" name="Slide Number Placeholder 3"/>
          <p:cNvSpPr>
            <a:spLocks noGrp="1"/>
          </p:cNvSpPr>
          <p:nvPr>
            <p:ph type="sldNum" sz="quarter" idx="10"/>
          </p:nvPr>
        </p:nvSpPr>
        <p:spPr/>
        <p:txBody>
          <a:bodyPr/>
          <a:lstStyle/>
          <a:p>
            <a:fld id="{D195098B-2C0E-4FC7-88C8-090D3FA4200A}" type="slidenum">
              <a:rPr lang="nl-BE" smtClean="0"/>
              <a:t>5</a:t>
            </a:fld>
            <a:endParaRPr lang="nl-BE"/>
          </a:p>
        </p:txBody>
      </p:sp>
    </p:spTree>
    <p:extLst>
      <p:ext uri="{BB962C8B-B14F-4D97-AF65-F5344CB8AC3E}">
        <p14:creationId xmlns:p14="http://schemas.microsoft.com/office/powerpoint/2010/main" val="251824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workshop is connected to some of the key Curriculum</a:t>
            </a:r>
            <a:r>
              <a:rPr lang="en-US" baseline="0" dirty="0" smtClean="0"/>
              <a:t> Design Principles and Outcomes developed in the Creative Little Scientists project</a:t>
            </a:r>
          </a:p>
          <a:p>
            <a:r>
              <a:rPr lang="en-US" baseline="0" dirty="0" smtClean="0"/>
              <a:t>And as yesterday uses classroom examples from the project to address the following aims and objectives</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Hand out a mystery box and observation sheet to each group of 4/5</a:t>
            </a:r>
          </a:p>
          <a:p>
            <a:endParaRPr lang="en-GB" sz="1400" dirty="0"/>
          </a:p>
          <a:p>
            <a:r>
              <a:rPr lang="en-GB" sz="1400" dirty="0"/>
              <a:t>3-</a:t>
            </a:r>
            <a:r>
              <a:rPr lang="en-GB" sz="1400" baseline="0" dirty="0"/>
              <a:t> 4 minutes to work out what’s in the box.</a:t>
            </a:r>
            <a:endParaRPr lang="en-GB" sz="1400" dirty="0"/>
          </a:p>
          <a:p>
            <a:endParaRPr lang="en-GB" dirty="0"/>
          </a:p>
        </p:txBody>
      </p:sp>
      <p:sp>
        <p:nvSpPr>
          <p:cNvPr id="4" name="Slide Number Placeholder 3"/>
          <p:cNvSpPr>
            <a:spLocks noGrp="1"/>
          </p:cNvSpPr>
          <p:nvPr>
            <p:ph type="sldNum" sz="quarter" idx="10"/>
          </p:nvPr>
        </p:nvSpPr>
        <p:spPr/>
        <p:txBody>
          <a:bodyPr/>
          <a:lstStyle/>
          <a:p>
            <a:fld id="{773FBFCC-55E6-EC45-A409-A1EF2D23683B}" type="slidenum">
              <a:rPr lang="en-US" smtClean="0"/>
              <a:t>8</a:t>
            </a:fld>
            <a:endParaRPr lang="en-US"/>
          </a:p>
        </p:txBody>
      </p:sp>
    </p:spTree>
    <p:extLst>
      <p:ext uri="{BB962C8B-B14F-4D97-AF65-F5344CB8AC3E}">
        <p14:creationId xmlns:p14="http://schemas.microsoft.com/office/powerpoint/2010/main" val="311234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Encourage groups to make notes on their observation sheet justifying</a:t>
            </a:r>
            <a:r>
              <a:rPr lang="en-GB" sz="1400" baseline="0" dirty="0"/>
              <a:t> their ideas.</a:t>
            </a:r>
          </a:p>
          <a:p>
            <a:endParaRPr lang="en-GB" sz="1400" baseline="0" dirty="0"/>
          </a:p>
          <a:p>
            <a:r>
              <a:rPr lang="en-GB" sz="1400" baseline="0" dirty="0"/>
              <a:t>Come up with the best idea and record on a post it note. </a:t>
            </a:r>
            <a:endParaRPr lang="en-GB" sz="1400" dirty="0"/>
          </a:p>
        </p:txBody>
      </p:sp>
      <p:sp>
        <p:nvSpPr>
          <p:cNvPr id="4" name="Slide Number Placeholder 3"/>
          <p:cNvSpPr>
            <a:spLocks noGrp="1"/>
          </p:cNvSpPr>
          <p:nvPr>
            <p:ph type="sldNum" sz="quarter" idx="10"/>
          </p:nvPr>
        </p:nvSpPr>
        <p:spPr/>
        <p:txBody>
          <a:bodyPr/>
          <a:lstStyle/>
          <a:p>
            <a:fld id="{773FBFCC-55E6-EC45-A409-A1EF2D23683B}" type="slidenum">
              <a:rPr lang="en-US" smtClean="0"/>
              <a:t>9</a:t>
            </a:fld>
            <a:endParaRPr lang="en-US"/>
          </a:p>
        </p:txBody>
      </p:sp>
    </p:spTree>
    <p:extLst>
      <p:ext uri="{BB962C8B-B14F-4D97-AF65-F5344CB8AC3E}">
        <p14:creationId xmlns:p14="http://schemas.microsoft.com/office/powerpoint/2010/main" val="109691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2- 3 minutes</a:t>
            </a:r>
          </a:p>
        </p:txBody>
      </p:sp>
      <p:sp>
        <p:nvSpPr>
          <p:cNvPr id="4" name="Slide Number Placeholder 3"/>
          <p:cNvSpPr>
            <a:spLocks noGrp="1"/>
          </p:cNvSpPr>
          <p:nvPr>
            <p:ph type="sldNum" sz="quarter" idx="10"/>
          </p:nvPr>
        </p:nvSpPr>
        <p:spPr/>
        <p:txBody>
          <a:bodyPr/>
          <a:lstStyle/>
          <a:p>
            <a:fld id="{773FBFCC-55E6-EC45-A409-A1EF2D23683B}" type="slidenum">
              <a:rPr lang="en-US" smtClean="0"/>
              <a:t>10</a:t>
            </a:fld>
            <a:endParaRPr lang="en-US"/>
          </a:p>
        </p:txBody>
      </p:sp>
    </p:spTree>
    <p:extLst>
      <p:ext uri="{BB962C8B-B14F-4D97-AF65-F5344CB8AC3E}">
        <p14:creationId xmlns:p14="http://schemas.microsoft.com/office/powerpoint/2010/main" val="91514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Prior knowledge</a:t>
            </a:r>
          </a:p>
          <a:p>
            <a:r>
              <a:rPr lang="en-GB" sz="1400" dirty="0"/>
              <a:t>Discussion</a:t>
            </a:r>
          </a:p>
          <a:p>
            <a:r>
              <a:rPr lang="en-GB" sz="1400" dirty="0"/>
              <a:t>Systematic approach</a:t>
            </a:r>
          </a:p>
          <a:p>
            <a:r>
              <a:rPr lang="en-GB" sz="1400" dirty="0"/>
              <a:t>Negotiation / reasoning / discussion</a:t>
            </a:r>
          </a:p>
          <a:p>
            <a:r>
              <a:rPr lang="en-GB" sz="1400" dirty="0"/>
              <a:t>Hypothesis / testing / drawing conclusion</a:t>
            </a:r>
          </a:p>
          <a:p>
            <a:r>
              <a:rPr lang="en-GB" sz="1400" dirty="0"/>
              <a:t>Imagination / visualisation / creativity  </a:t>
            </a:r>
          </a:p>
        </p:txBody>
      </p:sp>
      <p:sp>
        <p:nvSpPr>
          <p:cNvPr id="4" name="Slide Number Placeholder 3"/>
          <p:cNvSpPr>
            <a:spLocks noGrp="1"/>
          </p:cNvSpPr>
          <p:nvPr>
            <p:ph type="sldNum" sz="quarter" idx="10"/>
          </p:nvPr>
        </p:nvSpPr>
        <p:spPr/>
        <p:txBody>
          <a:bodyPr/>
          <a:lstStyle/>
          <a:p>
            <a:fld id="{773FBFCC-55E6-EC45-A409-A1EF2D23683B}" type="slidenum">
              <a:rPr lang="en-US" smtClean="0"/>
              <a:t>11</a:t>
            </a:fld>
            <a:endParaRPr lang="en-US"/>
          </a:p>
        </p:txBody>
      </p:sp>
    </p:spTree>
    <p:extLst>
      <p:ext uri="{BB962C8B-B14F-4D97-AF65-F5344CB8AC3E}">
        <p14:creationId xmlns:p14="http://schemas.microsoft.com/office/powerpoint/2010/main" val="260365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72"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H7SaE8-qEo"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48881"/>
            <a:ext cx="7772400" cy="3078286"/>
          </a:xfrm>
        </p:spPr>
        <p:txBody>
          <a:bodyPr>
            <a:normAutofit/>
          </a:bodyPr>
          <a:lstStyle/>
          <a:p>
            <a:pPr algn="ctr"/>
            <a:r>
              <a:rPr lang="nl-BE" sz="4400" cap="none" dirty="0" smtClean="0">
                <a:solidFill>
                  <a:srgbClr val="FF5050"/>
                </a:solidFill>
              </a:rPr>
              <a:t>Training Module 3</a:t>
            </a:r>
            <a:br>
              <a:rPr lang="nl-BE" sz="4400" cap="none" dirty="0" smtClean="0">
                <a:solidFill>
                  <a:srgbClr val="FF5050"/>
                </a:solidFill>
              </a:rPr>
            </a:br>
            <a:r>
              <a:rPr lang="nl-BE" sz="1200" cap="none" dirty="0" smtClean="0">
                <a:solidFill>
                  <a:srgbClr val="FF5050"/>
                </a:solidFill>
              </a:rPr>
              <a:t/>
            </a:r>
            <a:br>
              <a:rPr lang="nl-BE" sz="1200" cap="none" dirty="0" smtClean="0">
                <a:solidFill>
                  <a:srgbClr val="FF5050"/>
                </a:solidFill>
              </a:rPr>
            </a:br>
            <a:r>
              <a:rPr lang="nl-BE" cap="none" dirty="0" smtClean="0">
                <a:solidFill>
                  <a:srgbClr val="FF5050"/>
                </a:solidFill>
              </a:rPr>
              <a:t>Focus on the nature of science</a:t>
            </a:r>
            <a:endParaRPr lang="el-GR" dirty="0"/>
          </a:p>
        </p:txBody>
      </p:sp>
    </p:spTree>
    <p:extLst>
      <p:ext uri="{BB962C8B-B14F-4D97-AF65-F5344CB8AC3E}">
        <p14:creationId xmlns:p14="http://schemas.microsoft.com/office/powerpoint/2010/main" val="382673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85800"/>
            <a:ext cx="8229600" cy="1143000"/>
          </a:xfrm>
        </p:spPr>
        <p:txBody>
          <a:bodyPr/>
          <a:lstStyle/>
          <a:p>
            <a:pPr eaLnBrk="0" fontAlgn="base" hangingPunct="0">
              <a:spcBef>
                <a:spcPct val="20000"/>
              </a:spcBef>
              <a:spcAft>
                <a:spcPct val="0"/>
              </a:spcAft>
              <a:defRPr/>
            </a:pPr>
            <a:r>
              <a:rPr lang="en-GB" b="1" kern="0" dirty="0">
                <a:solidFill>
                  <a:schemeClr val="accent6">
                    <a:lumMod val="75000"/>
                  </a:schemeClr>
                </a:solidFill>
                <a:cs typeface="Arial" charset="0"/>
              </a:rPr>
              <a:t>Activity 2</a:t>
            </a:r>
          </a:p>
        </p:txBody>
      </p:sp>
      <p:sp>
        <p:nvSpPr>
          <p:cNvPr id="3" name="Content Placeholder 2"/>
          <p:cNvSpPr>
            <a:spLocks noGrp="1"/>
          </p:cNvSpPr>
          <p:nvPr>
            <p:ph idx="1"/>
          </p:nvPr>
        </p:nvSpPr>
        <p:spPr/>
        <p:txBody>
          <a:bodyPr>
            <a:normAutofit/>
          </a:bodyPr>
          <a:lstStyle/>
          <a:p>
            <a:pPr lvl="0" eaLnBrk="0" fontAlgn="base" hangingPunct="0">
              <a:lnSpc>
                <a:spcPct val="120000"/>
              </a:lnSpc>
              <a:spcAft>
                <a:spcPct val="0"/>
              </a:spcAft>
              <a:buClr>
                <a:srgbClr val="FF0000"/>
              </a:buClr>
              <a:buFont typeface="Wingdings" pitchFamily="2" charset="2"/>
              <a:buChar char="Ø"/>
              <a:defRPr/>
            </a:pPr>
            <a:endParaRPr lang="en-GB" sz="2400" kern="0" dirty="0">
              <a:solidFill>
                <a:srgbClr val="000000"/>
              </a:solidFill>
              <a:effectLst>
                <a:outerShdw blurRad="38100" dist="38100" dir="2700000" algn="tl">
                  <a:srgbClr val="C0C0C0"/>
                </a:outerShdw>
              </a:effectLst>
              <a:latin typeface="Verdana"/>
            </a:endParaRPr>
          </a:p>
          <a:p>
            <a:pPr marL="0" lvl="0" indent="0" eaLnBrk="0" fontAlgn="base" hangingPunct="0">
              <a:lnSpc>
                <a:spcPct val="120000"/>
              </a:lnSpc>
              <a:spcAft>
                <a:spcPct val="0"/>
              </a:spcAft>
              <a:buClr>
                <a:srgbClr val="FF0000"/>
              </a:buClr>
              <a:buNone/>
              <a:defRPr/>
            </a:pPr>
            <a:r>
              <a:rPr lang="en-GB" kern="0" dirty="0">
                <a:solidFill>
                  <a:srgbClr val="000000"/>
                </a:solidFill>
                <a:latin typeface="+mj-lt"/>
              </a:rPr>
              <a:t>In your groups think about and write a list of all the different skills and approaches you used to work out what was inside each box.</a:t>
            </a:r>
          </a:p>
          <a:p>
            <a:endParaRPr lang="el-GR" dirty="0"/>
          </a:p>
        </p:txBody>
      </p:sp>
    </p:spTree>
    <p:extLst>
      <p:ext uri="{BB962C8B-B14F-4D97-AF65-F5344CB8AC3E}">
        <p14:creationId xmlns:p14="http://schemas.microsoft.com/office/powerpoint/2010/main" val="379004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fontAlgn="base">
              <a:spcAft>
                <a:spcPct val="0"/>
              </a:spcAft>
              <a:defRPr/>
            </a:pPr>
            <a:r>
              <a:rPr lang="en-GB" sz="3600" b="1" dirty="0">
                <a:solidFill>
                  <a:schemeClr val="accent6">
                    <a:lumMod val="75000"/>
                  </a:schemeClr>
                </a:solidFill>
                <a:ea typeface="+mn-ea"/>
                <a:cs typeface="Arial" charset="0"/>
              </a:rPr>
              <a:t>What skills and approaches did you use?</a:t>
            </a:r>
            <a:endParaRPr lang="el-GR" sz="3600" b="1" dirty="0">
              <a:solidFill>
                <a:schemeClr val="accent6">
                  <a:lumMod val="75000"/>
                </a:schemeClr>
              </a:solidFill>
            </a:endParaRPr>
          </a:p>
        </p:txBody>
      </p:sp>
      <p:sp>
        <p:nvSpPr>
          <p:cNvPr id="3" name="Content Placeholder 2"/>
          <p:cNvSpPr>
            <a:spLocks noGrp="1"/>
          </p:cNvSpPr>
          <p:nvPr>
            <p:ph idx="1"/>
          </p:nvPr>
        </p:nvSpPr>
        <p:spPr>
          <a:xfrm>
            <a:off x="467544" y="1916832"/>
            <a:ext cx="8229600" cy="4525963"/>
          </a:xfrm>
        </p:spPr>
        <p:txBody>
          <a:bodyPr>
            <a:normAutofit/>
          </a:bodyPr>
          <a:lstStyle/>
          <a:p>
            <a:pPr eaLnBrk="0" fontAlgn="base" hangingPunct="0">
              <a:lnSpc>
                <a:spcPct val="120000"/>
              </a:lnSpc>
              <a:spcAft>
                <a:spcPct val="0"/>
              </a:spcAft>
              <a:defRPr/>
            </a:pPr>
            <a:r>
              <a:rPr lang="en-GB" sz="2800" kern="0" dirty="0">
                <a:solidFill>
                  <a:srgbClr val="000000"/>
                </a:solidFill>
                <a:latin typeface="+mj-lt"/>
              </a:rPr>
              <a:t>How did you know it was made of this material?</a:t>
            </a:r>
          </a:p>
          <a:p>
            <a:pPr eaLnBrk="0" fontAlgn="base" hangingPunct="0">
              <a:lnSpc>
                <a:spcPct val="120000"/>
              </a:lnSpc>
              <a:spcAft>
                <a:spcPct val="0"/>
              </a:spcAft>
              <a:defRPr/>
            </a:pPr>
            <a:r>
              <a:rPr lang="en-GB" sz="2800" kern="0" dirty="0">
                <a:solidFill>
                  <a:srgbClr val="000000"/>
                </a:solidFill>
                <a:latin typeface="+mj-lt"/>
              </a:rPr>
              <a:t>Did anyone work in silence?</a:t>
            </a:r>
          </a:p>
          <a:p>
            <a:pPr eaLnBrk="0" fontAlgn="base" hangingPunct="0">
              <a:lnSpc>
                <a:spcPct val="120000"/>
              </a:lnSpc>
              <a:spcAft>
                <a:spcPct val="0"/>
              </a:spcAft>
              <a:defRPr/>
            </a:pPr>
            <a:r>
              <a:rPr lang="en-GB" sz="2800" kern="0" dirty="0">
                <a:solidFill>
                  <a:srgbClr val="000000"/>
                </a:solidFill>
                <a:latin typeface="+mj-lt"/>
              </a:rPr>
              <a:t>Did you investigate all the boxes in the same way?</a:t>
            </a:r>
          </a:p>
          <a:p>
            <a:pPr eaLnBrk="0" fontAlgn="base" hangingPunct="0">
              <a:lnSpc>
                <a:spcPct val="120000"/>
              </a:lnSpc>
              <a:spcAft>
                <a:spcPct val="0"/>
              </a:spcAft>
              <a:defRPr/>
            </a:pPr>
            <a:r>
              <a:rPr lang="en-GB" sz="2800" kern="0" dirty="0">
                <a:solidFill>
                  <a:srgbClr val="000000"/>
                </a:solidFill>
                <a:latin typeface="+mj-lt"/>
              </a:rPr>
              <a:t>How did you decide on your group’s idea?</a:t>
            </a:r>
          </a:p>
          <a:p>
            <a:pPr eaLnBrk="0" fontAlgn="base" hangingPunct="0">
              <a:lnSpc>
                <a:spcPct val="120000"/>
              </a:lnSpc>
              <a:spcAft>
                <a:spcPct val="0"/>
              </a:spcAft>
              <a:defRPr/>
            </a:pPr>
            <a:r>
              <a:rPr lang="en-GB" sz="2800" kern="0" dirty="0">
                <a:solidFill>
                  <a:srgbClr val="000000"/>
                </a:solidFill>
                <a:latin typeface="+mj-lt"/>
              </a:rPr>
              <a:t>Did anyone suggest an idea that you tested?</a:t>
            </a:r>
          </a:p>
          <a:p>
            <a:pPr eaLnBrk="0" fontAlgn="base" hangingPunct="0">
              <a:lnSpc>
                <a:spcPct val="120000"/>
              </a:lnSpc>
              <a:spcAft>
                <a:spcPct val="0"/>
              </a:spcAft>
              <a:defRPr/>
            </a:pPr>
            <a:r>
              <a:rPr lang="en-GB" sz="2800" kern="0" dirty="0">
                <a:solidFill>
                  <a:srgbClr val="000000"/>
                </a:solidFill>
                <a:latin typeface="+mj-lt"/>
              </a:rPr>
              <a:t>Did you try and picture in your head or draw what was inside the box?</a:t>
            </a:r>
            <a:endParaRPr lang="el-GR" sz="2800" dirty="0">
              <a:latin typeface="+mj-lt"/>
            </a:endParaRPr>
          </a:p>
        </p:txBody>
      </p:sp>
      <p:sp>
        <p:nvSpPr>
          <p:cNvPr id="4" name="Rectangle 3"/>
          <p:cNvSpPr/>
          <p:nvPr/>
        </p:nvSpPr>
        <p:spPr>
          <a:xfrm>
            <a:off x="2771800" y="1198492"/>
            <a:ext cx="3667992" cy="646331"/>
          </a:xfrm>
          <a:prstGeom prst="rect">
            <a:avLst/>
          </a:prstGeom>
        </p:spPr>
        <p:txBody>
          <a:bodyPr wrap="none">
            <a:spAutoFit/>
          </a:bodyPr>
          <a:lstStyle/>
          <a:p>
            <a:pPr lvl="0" eaLnBrk="0" fontAlgn="base" hangingPunct="0">
              <a:spcBef>
                <a:spcPct val="20000"/>
              </a:spcBef>
              <a:spcAft>
                <a:spcPct val="0"/>
              </a:spcAft>
              <a:defRPr/>
            </a:pPr>
            <a:r>
              <a:rPr lang="en-GB" sz="3600" b="1" kern="0" dirty="0">
                <a:solidFill>
                  <a:schemeClr val="accent6">
                    <a:lumMod val="75000"/>
                  </a:schemeClr>
                </a:solidFill>
                <a:latin typeface="+mj-lt"/>
                <a:cs typeface="Arial" charset="0"/>
              </a:rPr>
              <a:t>Prompt Questions</a:t>
            </a:r>
          </a:p>
        </p:txBody>
      </p:sp>
    </p:spTree>
    <p:extLst>
      <p:ext uri="{BB962C8B-B14F-4D97-AF65-F5344CB8AC3E}">
        <p14:creationId xmlns:p14="http://schemas.microsoft.com/office/powerpoint/2010/main" val="422807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GB" b="1" dirty="0">
                <a:solidFill>
                  <a:schemeClr val="accent6">
                    <a:lumMod val="75000"/>
                  </a:schemeClr>
                </a:solidFill>
                <a:latin typeface="+mn-lt"/>
                <a:cs typeface="Arial" charset="0"/>
              </a:rPr>
              <a:t>Mystery </a:t>
            </a:r>
            <a:r>
              <a:rPr lang="en-GB" b="1" dirty="0" smtClean="0">
                <a:solidFill>
                  <a:schemeClr val="accent6">
                    <a:lumMod val="75000"/>
                  </a:schemeClr>
                </a:solidFill>
                <a:latin typeface="+mn-lt"/>
                <a:cs typeface="Arial" charset="0"/>
              </a:rPr>
              <a:t>Boxes</a:t>
            </a:r>
            <a:endParaRPr lang="en-GB" sz="2200" b="1" dirty="0">
              <a:latin typeface="+mn-lt"/>
            </a:endParaRPr>
          </a:p>
        </p:txBody>
      </p:sp>
      <p:sp>
        <p:nvSpPr>
          <p:cNvPr id="3" name="Content Placeholder 2"/>
          <p:cNvSpPr>
            <a:spLocks noGrp="1"/>
          </p:cNvSpPr>
          <p:nvPr>
            <p:ph idx="4294967295"/>
          </p:nvPr>
        </p:nvSpPr>
        <p:spPr>
          <a:xfrm>
            <a:off x="539552" y="1916832"/>
            <a:ext cx="8218488" cy="4032250"/>
          </a:xfrm>
        </p:spPr>
        <p:txBody>
          <a:bodyPr>
            <a:normAutofit/>
          </a:bodyPr>
          <a:lstStyle/>
          <a:p>
            <a:pPr marL="0" lvl="0" indent="0" eaLnBrk="0" fontAlgn="base" hangingPunct="0">
              <a:lnSpc>
                <a:spcPct val="120000"/>
              </a:lnSpc>
              <a:spcAft>
                <a:spcPct val="0"/>
              </a:spcAft>
              <a:buClr>
                <a:srgbClr val="FF0000"/>
              </a:buClr>
              <a:buNone/>
              <a:defRPr/>
            </a:pPr>
            <a:r>
              <a:rPr lang="en-GB" sz="2400" b="1" kern="0" dirty="0">
                <a:solidFill>
                  <a:srgbClr val="000000"/>
                </a:solidFill>
                <a:latin typeface="+mj-lt"/>
              </a:rPr>
              <a:t>Skills used: discussion, developing an argument, observation, negotiation and teamwork.</a:t>
            </a:r>
          </a:p>
          <a:p>
            <a:pPr lvl="0" eaLnBrk="0" fontAlgn="base" hangingPunct="0">
              <a:lnSpc>
                <a:spcPct val="120000"/>
              </a:lnSpc>
              <a:spcAft>
                <a:spcPct val="0"/>
              </a:spcAft>
              <a:buFont typeface="Wingdings" pitchFamily="2" charset="2"/>
              <a:buChar char="Ø"/>
              <a:defRPr/>
            </a:pPr>
            <a:r>
              <a:rPr lang="en-GB" sz="2400" kern="0" dirty="0">
                <a:solidFill>
                  <a:srgbClr val="000000"/>
                </a:solidFill>
                <a:latin typeface="+mj-lt"/>
              </a:rPr>
              <a:t>Scientists generate scientific theories based on evidence, but they do not find definitive answers.</a:t>
            </a:r>
          </a:p>
          <a:p>
            <a:pPr lvl="0" eaLnBrk="0" fontAlgn="base" hangingPunct="0">
              <a:lnSpc>
                <a:spcPct val="120000"/>
              </a:lnSpc>
              <a:spcAft>
                <a:spcPct val="0"/>
              </a:spcAft>
              <a:buFont typeface="Wingdings" pitchFamily="2" charset="2"/>
              <a:buChar char="Ø"/>
              <a:defRPr/>
            </a:pPr>
            <a:r>
              <a:rPr lang="en-GB" sz="2400" kern="0" dirty="0">
                <a:solidFill>
                  <a:srgbClr val="000000"/>
                </a:solidFill>
                <a:latin typeface="+mj-lt"/>
              </a:rPr>
              <a:t>Scientific knowledge and ideas change over time and are open to further revision as our understanding of the world around us evolves.</a:t>
            </a:r>
          </a:p>
          <a:p>
            <a:pPr lvl="0" eaLnBrk="0" fontAlgn="base" hangingPunct="0">
              <a:lnSpc>
                <a:spcPct val="120000"/>
              </a:lnSpc>
              <a:spcAft>
                <a:spcPct val="0"/>
              </a:spcAft>
              <a:buFont typeface="Wingdings" pitchFamily="2" charset="2"/>
              <a:buChar char="Ø"/>
              <a:defRPr/>
            </a:pPr>
            <a:r>
              <a:rPr lang="en-GB" sz="2400" kern="0" dirty="0">
                <a:solidFill>
                  <a:srgbClr val="000000"/>
                </a:solidFill>
                <a:latin typeface="+mj-lt"/>
              </a:rPr>
              <a:t>Science is a social and creative activity.</a:t>
            </a:r>
          </a:p>
          <a:p>
            <a:endParaRPr lang="el-GR" dirty="0"/>
          </a:p>
        </p:txBody>
      </p:sp>
    </p:spTree>
    <p:extLst>
      <p:ext uri="{BB962C8B-B14F-4D97-AF65-F5344CB8AC3E}">
        <p14:creationId xmlns:p14="http://schemas.microsoft.com/office/powerpoint/2010/main" val="64619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980728"/>
            <a:ext cx="7920880" cy="3743325"/>
          </a:xfrm>
        </p:spPr>
        <p:txBody>
          <a:bodyPr>
            <a:normAutofit/>
          </a:bodyPr>
          <a:lstStyle/>
          <a:p>
            <a:pPr marL="0" lvl="0" indent="0" eaLnBrk="0" fontAlgn="base" hangingPunct="0">
              <a:lnSpc>
                <a:spcPct val="130000"/>
              </a:lnSpc>
              <a:spcAft>
                <a:spcPct val="0"/>
              </a:spcAft>
              <a:buClr>
                <a:srgbClr val="FF0000"/>
              </a:buClr>
              <a:buNone/>
              <a:defRPr/>
            </a:pPr>
            <a:r>
              <a:rPr lang="en-GB" i="1" kern="0" dirty="0">
                <a:solidFill>
                  <a:srgbClr val="000000"/>
                </a:solidFill>
                <a:effectLst>
                  <a:outerShdw blurRad="38100" dist="38100" dir="2700000" algn="tl">
                    <a:srgbClr val="C0C0C0"/>
                  </a:outerShdw>
                </a:effectLst>
                <a:latin typeface="+mj-lt"/>
              </a:rPr>
              <a:t>“Science is a history of </a:t>
            </a:r>
            <a:br>
              <a:rPr lang="en-GB" i="1" kern="0" dirty="0">
                <a:solidFill>
                  <a:srgbClr val="000000"/>
                </a:solidFill>
                <a:effectLst>
                  <a:outerShdw blurRad="38100" dist="38100" dir="2700000" algn="tl">
                    <a:srgbClr val="C0C0C0"/>
                  </a:outerShdw>
                </a:effectLst>
                <a:latin typeface="+mj-lt"/>
              </a:rPr>
            </a:br>
            <a:r>
              <a:rPr lang="en-GB" i="1" kern="0" dirty="0">
                <a:solidFill>
                  <a:srgbClr val="000000"/>
                </a:solidFill>
                <a:effectLst>
                  <a:outerShdw blurRad="38100" dist="38100" dir="2700000" algn="tl">
                    <a:srgbClr val="C0C0C0"/>
                  </a:outerShdw>
                </a:effectLst>
                <a:latin typeface="+mj-lt"/>
              </a:rPr>
              <a:t>corrected mistakes.”</a:t>
            </a:r>
          </a:p>
          <a:p>
            <a:pPr marL="0" lvl="0" indent="0" eaLnBrk="0" fontAlgn="base" hangingPunct="0">
              <a:spcAft>
                <a:spcPct val="0"/>
              </a:spcAft>
              <a:buClr>
                <a:srgbClr val="FF0000"/>
              </a:buClr>
              <a:buNone/>
              <a:defRPr/>
            </a:pPr>
            <a:r>
              <a:rPr lang="en-GB" sz="2000" kern="0" dirty="0">
                <a:solidFill>
                  <a:srgbClr val="000000"/>
                </a:solidFill>
                <a:effectLst>
                  <a:outerShdw blurRad="38100" dist="38100" dir="2700000" algn="tl">
                    <a:srgbClr val="C0C0C0"/>
                  </a:outerShdw>
                </a:effectLst>
                <a:latin typeface="+mj-lt"/>
              </a:rPr>
              <a:t>           Karl Popper (1902-94)</a:t>
            </a:r>
          </a:p>
          <a:p>
            <a:pPr marL="0" lvl="0" indent="0" algn="r" eaLnBrk="0" fontAlgn="base" hangingPunct="0">
              <a:lnSpc>
                <a:spcPct val="140000"/>
              </a:lnSpc>
              <a:spcAft>
                <a:spcPct val="0"/>
              </a:spcAft>
              <a:buClr>
                <a:srgbClr val="FF0000"/>
              </a:buClr>
              <a:buNone/>
              <a:defRPr/>
            </a:pPr>
            <a:r>
              <a:rPr lang="en-GB" sz="2800" kern="0" dirty="0">
                <a:solidFill>
                  <a:srgbClr val="000000"/>
                </a:solidFill>
                <a:effectLst>
                  <a:outerShdw blurRad="38100" dist="38100" dir="2700000" algn="tl">
                    <a:srgbClr val="C0C0C0"/>
                  </a:outerShdw>
                </a:effectLst>
                <a:latin typeface="+mj-lt"/>
              </a:rPr>
              <a:t>				</a:t>
            </a:r>
            <a:r>
              <a:rPr lang="en-GB" kern="0" dirty="0">
                <a:solidFill>
                  <a:srgbClr val="000000"/>
                </a:solidFill>
                <a:effectLst>
                  <a:outerShdw blurRad="38100" dist="38100" dir="2700000" algn="tl">
                    <a:srgbClr val="C0C0C0"/>
                  </a:outerShdw>
                </a:effectLst>
                <a:latin typeface="+mj-lt"/>
              </a:rPr>
              <a:t>“</a:t>
            </a:r>
            <a:r>
              <a:rPr lang="en-GB" i="1" kern="0" dirty="0">
                <a:solidFill>
                  <a:srgbClr val="000000"/>
                </a:solidFill>
                <a:effectLst>
                  <a:outerShdw blurRad="38100" dist="38100" dir="2700000" algn="tl">
                    <a:srgbClr val="C0C0C0"/>
                  </a:outerShdw>
                </a:effectLst>
                <a:latin typeface="+mj-lt"/>
              </a:rPr>
              <a:t>The important thing is </a:t>
            </a:r>
            <a:br>
              <a:rPr lang="en-GB" i="1" kern="0" dirty="0">
                <a:solidFill>
                  <a:srgbClr val="000000"/>
                </a:solidFill>
                <a:effectLst>
                  <a:outerShdw blurRad="38100" dist="38100" dir="2700000" algn="tl">
                    <a:srgbClr val="C0C0C0"/>
                  </a:outerShdw>
                </a:effectLst>
                <a:latin typeface="+mj-lt"/>
              </a:rPr>
            </a:br>
            <a:r>
              <a:rPr lang="en-GB" i="1" kern="0" dirty="0">
                <a:solidFill>
                  <a:srgbClr val="000000"/>
                </a:solidFill>
                <a:effectLst>
                  <a:outerShdw blurRad="38100" dist="38100" dir="2700000" algn="tl">
                    <a:srgbClr val="C0C0C0"/>
                  </a:outerShdw>
                </a:effectLst>
                <a:latin typeface="+mj-lt"/>
              </a:rPr>
              <a:t>not to stop questioning.”</a:t>
            </a:r>
            <a:r>
              <a:rPr lang="en-GB" dirty="0">
                <a:latin typeface="+mj-lt"/>
              </a:rPr>
              <a:t/>
            </a:r>
            <a:br>
              <a:rPr lang="en-GB" dirty="0">
                <a:latin typeface="+mj-lt"/>
              </a:rPr>
            </a:br>
            <a:r>
              <a:rPr lang="en-GB" sz="2000" kern="0" dirty="0">
                <a:solidFill>
                  <a:srgbClr val="000000"/>
                </a:solidFill>
                <a:effectLst>
                  <a:outerShdw blurRad="38100" dist="38100" dir="2700000" algn="tl">
                    <a:srgbClr val="C0C0C0"/>
                  </a:outerShdw>
                </a:effectLst>
                <a:latin typeface="+mj-lt"/>
              </a:rPr>
              <a:t>Albert Einstein (1879-1955</a:t>
            </a:r>
            <a:r>
              <a:rPr lang="en-GB" sz="2000" kern="0" dirty="0">
                <a:solidFill>
                  <a:srgbClr val="000000"/>
                </a:solidFill>
                <a:effectLst>
                  <a:outerShdw blurRad="38100" dist="38100" dir="2700000" algn="tl">
                    <a:srgbClr val="C0C0C0"/>
                  </a:outerShdw>
                </a:effectLst>
                <a:latin typeface="Verdana"/>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96752"/>
            <a:ext cx="130492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140968"/>
            <a:ext cx="136525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11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484784"/>
            <a:ext cx="8218488" cy="3743325"/>
          </a:xfrm>
        </p:spPr>
        <p:txBody>
          <a:bodyPr>
            <a:normAutofit lnSpcReduction="10000"/>
          </a:bodyPr>
          <a:lstStyle/>
          <a:p>
            <a:pPr marL="0" indent="0">
              <a:buNone/>
            </a:pPr>
            <a:r>
              <a:rPr lang="en-GB" sz="2800" i="1" kern="0" dirty="0">
                <a:solidFill>
                  <a:srgbClr val="000000"/>
                </a:solidFill>
                <a:effectLst>
                  <a:outerShdw blurRad="38100" dist="38100" dir="2700000" algn="tl">
                    <a:srgbClr val="C0C0C0"/>
                  </a:outerShdw>
                </a:effectLst>
                <a:latin typeface="+mj-lt"/>
              </a:rPr>
              <a:t>“</a:t>
            </a:r>
            <a:r>
              <a:rPr lang="en-GB" sz="2800" i="1" dirty="0">
                <a:latin typeface="+mj-lt"/>
              </a:rPr>
              <a:t>Most scientists will concede that, although they seek truth, they don’t know or generate truth. They propose and test theories, knowing that future evidence may cause refinement, revision, or even rejection of today’s theories...</a:t>
            </a:r>
          </a:p>
          <a:p>
            <a:pPr marL="0" indent="0">
              <a:buNone/>
            </a:pPr>
            <a:r>
              <a:rPr lang="en-GB" sz="2800" i="1" dirty="0">
                <a:latin typeface="+mj-lt"/>
              </a:rPr>
              <a:t>However, we can reach the best possible conclusion based on the most complete and modern evidence available.”</a:t>
            </a:r>
          </a:p>
          <a:p>
            <a:pPr marL="0" indent="0" algn="r">
              <a:buNone/>
            </a:pPr>
            <a:r>
              <a:rPr lang="en-GB" sz="2000" dirty="0">
                <a:latin typeface="+mj-lt"/>
              </a:rPr>
              <a:t>Dr Bruce </a:t>
            </a:r>
            <a:r>
              <a:rPr lang="en-GB" sz="2000" dirty="0" err="1">
                <a:latin typeface="+mj-lt"/>
              </a:rPr>
              <a:t>Railsback</a:t>
            </a:r>
            <a:r>
              <a:rPr lang="en-GB" sz="2000" dirty="0">
                <a:latin typeface="+mj-lt"/>
              </a:rPr>
              <a:t>, University of Georgia</a:t>
            </a:r>
            <a:endParaRPr lang="en-GB" sz="2000" kern="0" dirty="0">
              <a:solidFill>
                <a:srgbClr val="000000"/>
              </a:solidFill>
              <a:effectLst>
                <a:outerShdw blurRad="38100" dist="38100" dir="2700000" algn="tl">
                  <a:srgbClr val="C0C0C0"/>
                </a:outerShdw>
              </a:effectLst>
              <a:latin typeface="+mj-lt"/>
            </a:endParaRPr>
          </a:p>
        </p:txBody>
      </p:sp>
    </p:spTree>
    <p:extLst>
      <p:ext uri="{BB962C8B-B14F-4D97-AF65-F5344CB8AC3E}">
        <p14:creationId xmlns:p14="http://schemas.microsoft.com/office/powerpoint/2010/main" val="303530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250"/>
            <a:ext cx="9144000" cy="1282700"/>
          </a:xfrm>
        </p:spPr>
        <p:txBody>
          <a:bodyPr>
            <a:noAutofit/>
          </a:bodyPr>
          <a:lstStyle/>
          <a:p>
            <a:pPr lvl="0"/>
            <a:r>
              <a:rPr lang="en-GB" b="1" dirty="0">
                <a:solidFill>
                  <a:schemeClr val="accent6">
                    <a:lumMod val="75000"/>
                  </a:schemeClr>
                </a:solidFill>
                <a:cs typeface="Arial" charset="0"/>
              </a:rPr>
              <a:t>Scientists and Mystery </a:t>
            </a:r>
            <a:r>
              <a:rPr lang="en-GB" b="1" dirty="0" smtClean="0">
                <a:solidFill>
                  <a:schemeClr val="accent6">
                    <a:lumMod val="75000"/>
                  </a:schemeClr>
                </a:solidFill>
                <a:cs typeface="Arial" charset="0"/>
              </a:rPr>
              <a:t>Boxes</a:t>
            </a:r>
            <a:endParaRPr lang="en-GB" dirty="0"/>
          </a:p>
        </p:txBody>
      </p:sp>
      <p:sp>
        <p:nvSpPr>
          <p:cNvPr id="3" name="Content Placeholder 2"/>
          <p:cNvSpPr>
            <a:spLocks noGrp="1"/>
          </p:cNvSpPr>
          <p:nvPr>
            <p:ph idx="4294967295"/>
          </p:nvPr>
        </p:nvSpPr>
        <p:spPr>
          <a:xfrm>
            <a:off x="461962" y="2060848"/>
            <a:ext cx="8220075" cy="4032250"/>
          </a:xfrm>
        </p:spPr>
        <p:txBody>
          <a:bodyPr/>
          <a:lstStyle/>
          <a:p>
            <a:pPr marL="0" lvl="0" indent="0" fontAlgn="base">
              <a:spcBef>
                <a:spcPct val="0"/>
              </a:spcBef>
              <a:spcAft>
                <a:spcPct val="0"/>
              </a:spcAft>
              <a:buNone/>
              <a:defRPr/>
            </a:pPr>
            <a:r>
              <a:rPr lang="en-GB" sz="2800" b="1" dirty="0">
                <a:solidFill>
                  <a:schemeClr val="accent6">
                    <a:lumMod val="75000"/>
                  </a:schemeClr>
                </a:solidFill>
                <a:latin typeface="Arial" charset="0"/>
                <a:cs typeface="Arial" charset="0"/>
              </a:rPr>
              <a:t>Watch: </a:t>
            </a:r>
          </a:p>
          <a:p>
            <a:pPr marL="0" lvl="0" indent="0" fontAlgn="base">
              <a:spcBef>
                <a:spcPct val="0"/>
              </a:spcBef>
              <a:spcAft>
                <a:spcPct val="0"/>
              </a:spcAft>
              <a:buNone/>
              <a:defRPr/>
            </a:pPr>
            <a:endParaRPr lang="en-GB" sz="2800" b="1" dirty="0">
              <a:solidFill>
                <a:schemeClr val="accent6">
                  <a:lumMod val="75000"/>
                </a:schemeClr>
              </a:solidFill>
              <a:latin typeface="Arial" charset="0"/>
              <a:cs typeface="Arial" charset="0"/>
            </a:endParaRPr>
          </a:p>
          <a:p>
            <a:pPr marL="0" lvl="0" indent="0" eaLnBrk="0" fontAlgn="base" hangingPunct="0">
              <a:lnSpc>
                <a:spcPct val="120000"/>
              </a:lnSpc>
              <a:spcAft>
                <a:spcPct val="0"/>
              </a:spcAft>
              <a:buClr>
                <a:srgbClr val="FF0000"/>
              </a:buClr>
              <a:buNone/>
              <a:defRPr/>
            </a:pPr>
            <a:r>
              <a:rPr lang="en-GB" sz="2800" kern="0" dirty="0">
                <a:solidFill>
                  <a:srgbClr val="000000"/>
                </a:solidFill>
                <a:latin typeface="Verdana"/>
                <a:hlinkClick r:id="rId3"/>
              </a:rPr>
              <a:t>https://www.youtube.com/watch?v=iH7SaE8-qEo</a:t>
            </a:r>
            <a:r>
              <a:rPr lang="en-GB" sz="2800" kern="0" dirty="0">
                <a:solidFill>
                  <a:srgbClr val="000000"/>
                </a:solidFill>
                <a:latin typeface="Verdana"/>
              </a:rPr>
              <a:t>  </a:t>
            </a:r>
          </a:p>
          <a:p>
            <a:pPr marL="0" lvl="0" indent="0" algn="ctr" fontAlgn="base">
              <a:spcBef>
                <a:spcPct val="0"/>
              </a:spcBef>
              <a:spcAft>
                <a:spcPct val="0"/>
              </a:spcAft>
              <a:buNone/>
              <a:defRPr/>
            </a:pPr>
            <a:endParaRPr lang="el-GR" sz="2800" b="1" dirty="0">
              <a:solidFill>
                <a:schemeClr val="accent6">
                  <a:lumMod val="75000"/>
                </a:schemeClr>
              </a:solidFill>
              <a:effectLst>
                <a:outerShdw blurRad="38100" dist="38100" dir="2700000" algn="tl">
                  <a:srgbClr val="000000">
                    <a:alpha val="43137"/>
                  </a:srgbClr>
                </a:outerShdw>
              </a:effectLst>
              <a:latin typeface="Arial" charset="0"/>
              <a:cs typeface="Arial" charset="0"/>
            </a:endParaRPr>
          </a:p>
        </p:txBody>
      </p:sp>
      <p:sp>
        <p:nvSpPr>
          <p:cNvPr id="4" name="Rectangle 3"/>
          <p:cNvSpPr/>
          <p:nvPr/>
        </p:nvSpPr>
        <p:spPr>
          <a:xfrm>
            <a:off x="683568" y="5013176"/>
            <a:ext cx="77768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b="1" dirty="0">
                <a:solidFill>
                  <a:schemeClr val="accent6">
                    <a:lumMod val="75000"/>
                  </a:schemeClr>
                </a:solidFill>
                <a:cs typeface="Arial" charset="0"/>
              </a:rPr>
              <a:t>Mystery </a:t>
            </a:r>
            <a:r>
              <a:rPr lang="en-GB" b="1" dirty="0" smtClean="0">
                <a:solidFill>
                  <a:schemeClr val="accent6">
                    <a:lumMod val="75000"/>
                  </a:schemeClr>
                </a:solidFill>
                <a:cs typeface="Arial" charset="0"/>
              </a:rPr>
              <a:t>Boxes</a:t>
            </a:r>
            <a:r>
              <a:rPr lang="en-GB" dirty="0" smtClean="0">
                <a:cs typeface="Arial" charset="0"/>
              </a:rPr>
              <a:t> </a:t>
            </a:r>
            <a:r>
              <a:rPr lang="en-GB" dirty="0">
                <a:cs typeface="Arial" charset="0"/>
              </a:rPr>
              <a:t>is a resource developed by the London Science Museum available at http://</a:t>
            </a:r>
            <a:r>
              <a:rPr lang="en-GB" dirty="0" err="1">
                <a:cs typeface="Arial" charset="0"/>
              </a:rPr>
              <a:t>www.sciencemuseum.org.uk</a:t>
            </a:r>
            <a:r>
              <a:rPr lang="en-GB" dirty="0">
                <a:cs typeface="Arial" charset="0"/>
              </a:rPr>
              <a:t>/educators</a:t>
            </a:r>
            <a:endParaRPr lang="en-US" dirty="0"/>
          </a:p>
        </p:txBody>
      </p:sp>
    </p:spTree>
    <p:extLst>
      <p:ext uri="{BB962C8B-B14F-4D97-AF65-F5344CB8AC3E}">
        <p14:creationId xmlns:p14="http://schemas.microsoft.com/office/powerpoint/2010/main" val="3267428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27784" y="260647"/>
            <a:ext cx="5904656" cy="5832649"/>
          </a:xfrm>
          <a:prstGeom prst="rect">
            <a:avLst/>
          </a:prstGeom>
        </p:spPr>
      </p:pic>
      <p:sp>
        <p:nvSpPr>
          <p:cNvPr id="3" name="Rectangle 2"/>
          <p:cNvSpPr/>
          <p:nvPr/>
        </p:nvSpPr>
        <p:spPr>
          <a:xfrm>
            <a:off x="395536" y="2780928"/>
            <a:ext cx="201622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dirty="0">
                <a:latin typeface="+mj-lt"/>
              </a:rPr>
              <a:t>Features of the Nature of Science </a:t>
            </a:r>
            <a:endParaRPr lang="en-US" sz="2000" b="1" dirty="0" smtClean="0">
              <a:latin typeface="+mj-lt"/>
            </a:endParaRPr>
          </a:p>
          <a:p>
            <a:pPr algn="ctr"/>
            <a:r>
              <a:rPr lang="en-US" sz="2000" b="1" dirty="0" smtClean="0">
                <a:latin typeface="+mj-lt"/>
              </a:rPr>
              <a:t>(</a:t>
            </a:r>
            <a:r>
              <a:rPr lang="en-US" sz="2000" b="1" dirty="0" err="1">
                <a:latin typeface="+mj-lt"/>
              </a:rPr>
              <a:t>Akerson</a:t>
            </a:r>
            <a:r>
              <a:rPr lang="en-US" sz="2000" b="1" dirty="0">
                <a:latin typeface="+mj-lt"/>
              </a:rPr>
              <a:t> et al, 2011, p64)</a:t>
            </a:r>
            <a:endParaRPr lang="en-GB" sz="2000" b="1" dirty="0">
              <a:latin typeface="+mj-lt"/>
            </a:endParaRPr>
          </a:p>
        </p:txBody>
      </p:sp>
    </p:spTree>
    <p:extLst>
      <p:ext uri="{BB962C8B-B14F-4D97-AF65-F5344CB8AC3E}">
        <p14:creationId xmlns:p14="http://schemas.microsoft.com/office/powerpoint/2010/main" val="330170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00B050"/>
                </a:solidFill>
              </a:rPr>
              <a:t>Reflections </a:t>
            </a:r>
            <a:r>
              <a:rPr lang="en-US" sz="3600" b="1" dirty="0" smtClean="0">
                <a:solidFill>
                  <a:srgbClr val="00B050"/>
                </a:solidFill>
              </a:rPr>
              <a:t>on experience: Links to the nature of science</a:t>
            </a:r>
            <a:endParaRPr lang="en-US" sz="36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Autofit/>
          </a:bodyPr>
          <a:lstStyle/>
          <a:p>
            <a:pPr marL="0" indent="0">
              <a:buNone/>
            </a:pPr>
            <a:r>
              <a:rPr lang="en-US" sz="2800" i="1" dirty="0" smtClean="0">
                <a:latin typeface="+mj-lt"/>
              </a:rPr>
              <a:t>On your own:</a:t>
            </a:r>
            <a:endParaRPr lang="en-US" sz="2800" i="1" dirty="0">
              <a:latin typeface="+mj-lt"/>
            </a:endParaRPr>
          </a:p>
          <a:p>
            <a:pPr marL="0" indent="0">
              <a:buNone/>
            </a:pPr>
            <a:r>
              <a:rPr lang="en-US" sz="2800" dirty="0">
                <a:latin typeface="+mj-lt"/>
              </a:rPr>
              <a:t>Can you </a:t>
            </a:r>
            <a:r>
              <a:rPr lang="en-US" sz="2800" dirty="0" smtClean="0">
                <a:latin typeface="+mj-lt"/>
              </a:rPr>
              <a:t>think of any </a:t>
            </a:r>
            <a:r>
              <a:rPr lang="en-US" sz="2800" dirty="0">
                <a:latin typeface="+mj-lt"/>
              </a:rPr>
              <a:t>examples to illustrate the nature of science from your</a:t>
            </a:r>
          </a:p>
          <a:p>
            <a:pPr marL="457200" indent="-457200">
              <a:buFont typeface="+mj-lt"/>
              <a:buAutoNum type="alphaLcParenR"/>
            </a:pPr>
            <a:r>
              <a:rPr lang="en-US" sz="2800" dirty="0">
                <a:latin typeface="+mj-lt"/>
              </a:rPr>
              <a:t>everyday life</a:t>
            </a:r>
          </a:p>
          <a:p>
            <a:pPr marL="457200" indent="-457200">
              <a:buFont typeface="+mj-lt"/>
              <a:buAutoNum type="alphaLcParenR"/>
            </a:pPr>
            <a:r>
              <a:rPr lang="en-US" sz="2800" dirty="0">
                <a:latin typeface="+mj-lt"/>
              </a:rPr>
              <a:t>experiences at </a:t>
            </a:r>
            <a:r>
              <a:rPr lang="en-US" sz="2800">
                <a:latin typeface="+mj-lt"/>
              </a:rPr>
              <a:t>the </a:t>
            </a:r>
            <a:r>
              <a:rPr lang="en-US" sz="2800" smtClean="0">
                <a:latin typeface="+mj-lt"/>
              </a:rPr>
              <a:t>workshop</a:t>
            </a:r>
            <a:endParaRPr lang="en-US" sz="2800" dirty="0">
              <a:latin typeface="+mj-lt"/>
            </a:endParaRPr>
          </a:p>
          <a:p>
            <a:pPr marL="457200" indent="-457200">
              <a:buFont typeface="+mj-lt"/>
              <a:buAutoNum type="alphaLcParenR"/>
            </a:pPr>
            <a:r>
              <a:rPr lang="en-US" sz="2800" dirty="0">
                <a:latin typeface="+mj-lt"/>
              </a:rPr>
              <a:t>experiences in the </a:t>
            </a:r>
            <a:r>
              <a:rPr lang="en-US" sz="2800" dirty="0" smtClean="0">
                <a:latin typeface="+mj-lt"/>
              </a:rPr>
              <a:t>classroom?</a:t>
            </a:r>
          </a:p>
          <a:p>
            <a:pPr marL="0" indent="0">
              <a:buNone/>
            </a:pPr>
            <a:r>
              <a:rPr lang="en-US" sz="2800" b="1" dirty="0" smtClean="0">
                <a:latin typeface="+mj-lt"/>
              </a:rPr>
              <a:t>Record your ideas on post-its -  to share with the group.</a:t>
            </a:r>
          </a:p>
          <a:p>
            <a:pPr marL="0" indent="0">
              <a:buNone/>
            </a:pPr>
            <a:endParaRPr lang="en-US" sz="2400" dirty="0">
              <a:latin typeface="+mj-lt"/>
            </a:endParaRPr>
          </a:p>
        </p:txBody>
      </p:sp>
    </p:spTree>
    <p:extLst>
      <p:ext uri="{BB962C8B-B14F-4D97-AF65-F5344CB8AC3E}">
        <p14:creationId xmlns:p14="http://schemas.microsoft.com/office/powerpoint/2010/main" val="3598969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5"/>
            <a:ext cx="8219256" cy="4320479"/>
          </a:xfrm>
        </p:spPr>
        <p:txBody>
          <a:bodyPr>
            <a:normAutofit fontScale="70000" lnSpcReduction="20000"/>
          </a:bodyPr>
          <a:lstStyle/>
          <a:p>
            <a:pPr marL="0" indent="0">
              <a:buNone/>
            </a:pPr>
            <a:r>
              <a:rPr lang="en-US" sz="3400" i="1" dirty="0">
                <a:latin typeface="+mj-lt"/>
              </a:rPr>
              <a:t>In your groups:</a:t>
            </a:r>
            <a:endParaRPr lang="en-US" sz="3400" dirty="0">
              <a:latin typeface="+mj-lt"/>
            </a:endParaRPr>
          </a:p>
          <a:p>
            <a:pPr marL="0" indent="0">
              <a:lnSpc>
                <a:spcPct val="120000"/>
              </a:lnSpc>
              <a:spcBef>
                <a:spcPts val="0"/>
              </a:spcBef>
              <a:buNone/>
            </a:pPr>
            <a:r>
              <a:rPr lang="en-US" sz="3400" dirty="0">
                <a:latin typeface="+mj-lt"/>
              </a:rPr>
              <a:t>Pool your </a:t>
            </a:r>
            <a:r>
              <a:rPr lang="en-US" sz="3400" dirty="0" smtClean="0">
                <a:latin typeface="+mj-lt"/>
              </a:rPr>
              <a:t>ideas.</a:t>
            </a:r>
          </a:p>
          <a:p>
            <a:pPr marL="0" indent="0">
              <a:lnSpc>
                <a:spcPct val="120000"/>
              </a:lnSpc>
              <a:spcBef>
                <a:spcPts val="0"/>
              </a:spcBef>
              <a:buNone/>
            </a:pPr>
            <a:r>
              <a:rPr lang="en-US" sz="3400" dirty="0" smtClean="0">
                <a:latin typeface="+mj-lt"/>
              </a:rPr>
              <a:t>Place </a:t>
            </a:r>
            <a:r>
              <a:rPr lang="en-US" sz="3400" dirty="0">
                <a:latin typeface="+mj-lt"/>
              </a:rPr>
              <a:t>them into groups on the </a:t>
            </a:r>
            <a:r>
              <a:rPr lang="en-US" sz="3400" dirty="0" smtClean="0">
                <a:latin typeface="+mj-lt"/>
              </a:rPr>
              <a:t>sheet</a:t>
            </a:r>
          </a:p>
          <a:p>
            <a:pPr marL="0" indent="0">
              <a:lnSpc>
                <a:spcPct val="120000"/>
              </a:lnSpc>
              <a:spcBef>
                <a:spcPts val="0"/>
              </a:spcBef>
              <a:buNone/>
            </a:pPr>
            <a:r>
              <a:rPr lang="en-US" sz="3400" dirty="0" smtClean="0">
                <a:latin typeface="+mj-lt"/>
              </a:rPr>
              <a:t> provided.</a:t>
            </a:r>
            <a:r>
              <a:rPr lang="en-US" sz="3400" dirty="0">
                <a:latin typeface="+mj-lt"/>
              </a:rPr>
              <a:t/>
            </a:r>
            <a:br>
              <a:rPr lang="en-US" sz="3400" dirty="0">
                <a:latin typeface="+mj-lt"/>
              </a:rPr>
            </a:br>
            <a:r>
              <a:rPr lang="en-US" sz="3400" dirty="0">
                <a:latin typeface="+mj-lt"/>
              </a:rPr>
              <a:t>Annotate to illustrate specific links </a:t>
            </a:r>
            <a:endParaRPr lang="en-US" sz="3400" dirty="0" smtClean="0">
              <a:latin typeface="+mj-lt"/>
            </a:endParaRPr>
          </a:p>
          <a:p>
            <a:pPr marL="0" indent="0">
              <a:lnSpc>
                <a:spcPct val="120000"/>
              </a:lnSpc>
              <a:spcBef>
                <a:spcPts val="0"/>
              </a:spcBef>
              <a:buNone/>
            </a:pPr>
            <a:r>
              <a:rPr lang="en-US" sz="3400" dirty="0" smtClean="0">
                <a:latin typeface="+mj-lt"/>
              </a:rPr>
              <a:t>to </a:t>
            </a:r>
            <a:r>
              <a:rPr lang="en-US" sz="3400" dirty="0">
                <a:latin typeface="+mj-lt"/>
              </a:rPr>
              <a:t>the </a:t>
            </a:r>
            <a:r>
              <a:rPr lang="en-US" sz="3400" dirty="0" err="1" smtClean="0">
                <a:latin typeface="+mj-lt"/>
              </a:rPr>
              <a:t>Akerson</a:t>
            </a:r>
            <a:r>
              <a:rPr lang="en-US" sz="3400" dirty="0" smtClean="0">
                <a:latin typeface="+mj-lt"/>
              </a:rPr>
              <a:t> </a:t>
            </a:r>
            <a:r>
              <a:rPr lang="en-US" sz="3400" dirty="0">
                <a:latin typeface="+mj-lt"/>
              </a:rPr>
              <a:t>flower poster. </a:t>
            </a:r>
          </a:p>
          <a:p>
            <a:pPr marL="0" indent="0">
              <a:buNone/>
            </a:pPr>
            <a:endParaRPr lang="en-US" dirty="0">
              <a:latin typeface="+mj-lt"/>
            </a:endParaRPr>
          </a:p>
          <a:p>
            <a:pPr marL="0" indent="0">
              <a:buNone/>
            </a:pPr>
            <a:r>
              <a:rPr lang="en-US" sz="3400" b="1" dirty="0">
                <a:solidFill>
                  <a:srgbClr val="00B050"/>
                </a:solidFill>
                <a:latin typeface="+mj-lt"/>
              </a:rPr>
              <a:t>Are there any common themes? </a:t>
            </a:r>
          </a:p>
          <a:p>
            <a:r>
              <a:rPr lang="en-GB" sz="3400" dirty="0">
                <a:latin typeface="+mj-lt"/>
              </a:rPr>
              <a:t>Are there any characteristics of the </a:t>
            </a:r>
            <a:r>
              <a:rPr lang="en-GB" sz="3400" dirty="0" err="1">
                <a:latin typeface="+mj-lt"/>
              </a:rPr>
              <a:t>NoS</a:t>
            </a:r>
            <a:r>
              <a:rPr lang="en-GB" sz="3400" dirty="0">
                <a:latin typeface="+mj-lt"/>
              </a:rPr>
              <a:t> that are easier/harder to illustrate?</a:t>
            </a:r>
          </a:p>
          <a:p>
            <a:r>
              <a:rPr lang="en-GB" sz="3400" dirty="0">
                <a:latin typeface="+mj-lt"/>
              </a:rPr>
              <a:t>What images of science were presented in your own school experience of science? </a:t>
            </a:r>
          </a:p>
        </p:txBody>
      </p:sp>
      <p:pic>
        <p:nvPicPr>
          <p:cNvPr id="4" name="Picture 3"/>
          <p:cNvPicPr>
            <a:picLocks noChangeAspect="1"/>
          </p:cNvPicPr>
          <p:nvPr/>
        </p:nvPicPr>
        <p:blipFill>
          <a:blip r:embed="rId3"/>
          <a:stretch>
            <a:fillRect/>
          </a:stretch>
        </p:blipFill>
        <p:spPr>
          <a:xfrm>
            <a:off x="5652120" y="404664"/>
            <a:ext cx="3063076" cy="3456384"/>
          </a:xfrm>
          <a:prstGeom prst="rect">
            <a:avLst/>
          </a:prstGeom>
          <a:ln>
            <a:solidFill>
              <a:schemeClr val="tx1"/>
            </a:solidFill>
          </a:ln>
        </p:spPr>
      </p:pic>
    </p:spTree>
    <p:extLst>
      <p:ext uri="{BB962C8B-B14F-4D97-AF65-F5344CB8AC3E}">
        <p14:creationId xmlns:p14="http://schemas.microsoft.com/office/powerpoint/2010/main" val="1421235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fontScale="90000"/>
          </a:bodyPr>
          <a:lstStyle/>
          <a:p>
            <a:r>
              <a:rPr lang="en-US" b="1" dirty="0" smtClean="0">
                <a:solidFill>
                  <a:srgbClr val="00B050"/>
                </a:solidFill>
              </a:rPr>
              <a:t>Magnetic attraction or not: Children age 3-6</a:t>
            </a:r>
            <a:endParaRPr lang="en-US" b="1" dirty="0">
              <a:solidFill>
                <a:srgbClr val="00B050"/>
              </a:solidFill>
            </a:endParaRPr>
          </a:p>
        </p:txBody>
      </p:sp>
      <p:pic>
        <p:nvPicPr>
          <p:cNvPr id="4" name="Content Placeholder 3"/>
          <p:cNvPicPr>
            <a:picLocks noGrp="1" noChangeAspect="1"/>
          </p:cNvPicPr>
          <p:nvPr>
            <p:ph idx="1"/>
          </p:nvPr>
        </p:nvPicPr>
        <p:blipFill>
          <a:blip r:embed="rId3"/>
          <a:srcRect t="1172" b="1172"/>
          <a:stretch>
            <a:fillRect/>
          </a:stretch>
        </p:blipFill>
        <p:spPr/>
      </p:pic>
    </p:spTree>
    <p:extLst>
      <p:ext uri="{BB962C8B-B14F-4D97-AF65-F5344CB8AC3E}">
        <p14:creationId xmlns:p14="http://schemas.microsoft.com/office/powerpoint/2010/main" val="57757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549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Day and night: </a:t>
            </a:r>
            <a:br>
              <a:rPr lang="en-US" b="1" dirty="0" smtClean="0">
                <a:solidFill>
                  <a:srgbClr val="00B050"/>
                </a:solidFill>
              </a:rPr>
            </a:br>
            <a:r>
              <a:rPr lang="en-US" b="1" dirty="0" smtClean="0">
                <a:solidFill>
                  <a:srgbClr val="00B050"/>
                </a:solidFill>
              </a:rPr>
              <a:t>Children age 5-6</a:t>
            </a:r>
            <a:endParaRPr lang="en-US" b="1" dirty="0">
              <a:solidFill>
                <a:srgbClr val="00B050"/>
              </a:solidFill>
            </a:endParaRPr>
          </a:p>
        </p:txBody>
      </p:sp>
      <p:pic>
        <p:nvPicPr>
          <p:cNvPr id="4" name="Content Placeholder 3"/>
          <p:cNvPicPr>
            <a:picLocks noGrp="1" noChangeAspect="1"/>
          </p:cNvPicPr>
          <p:nvPr>
            <p:ph idx="1"/>
          </p:nvPr>
        </p:nvPicPr>
        <p:blipFill>
          <a:blip r:embed="rId3"/>
          <a:srcRect t="17291" b="17291"/>
          <a:stretch>
            <a:fillRect/>
          </a:stretch>
        </p:blipFill>
        <p:spPr/>
      </p:pic>
    </p:spTree>
    <p:extLst>
      <p:ext uri="{BB962C8B-B14F-4D97-AF65-F5344CB8AC3E}">
        <p14:creationId xmlns:p14="http://schemas.microsoft.com/office/powerpoint/2010/main" val="39560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60848"/>
            <a:ext cx="3425304" cy="2520280"/>
          </a:xfrm>
          <a:prstGeom prst="rect">
            <a:avLst/>
          </a:prstGeom>
          <a:noFill/>
          <a:ln>
            <a:noFill/>
          </a:ln>
        </p:spPr>
      </p:pic>
      <p:sp>
        <p:nvSpPr>
          <p:cNvPr id="2" name="Title 1"/>
          <p:cNvSpPr>
            <a:spLocks noGrp="1"/>
          </p:cNvSpPr>
          <p:nvPr>
            <p:ph type="title"/>
          </p:nvPr>
        </p:nvSpPr>
        <p:spPr/>
        <p:txBody>
          <a:bodyPr>
            <a:normAutofit fontScale="90000"/>
          </a:bodyPr>
          <a:lstStyle/>
          <a:p>
            <a:r>
              <a:rPr lang="en-US" b="1" dirty="0" smtClean="0">
                <a:solidFill>
                  <a:srgbClr val="00B050"/>
                </a:solidFill>
              </a:rPr>
              <a:t>Float and sink: </a:t>
            </a:r>
            <a:br>
              <a:rPr lang="en-US" b="1" dirty="0" smtClean="0">
                <a:solidFill>
                  <a:srgbClr val="00B050"/>
                </a:solidFill>
              </a:rPr>
            </a:br>
            <a:r>
              <a:rPr lang="en-US" b="1" dirty="0" smtClean="0">
                <a:solidFill>
                  <a:srgbClr val="00B050"/>
                </a:solidFill>
              </a:rPr>
              <a:t>Children age 5-6</a:t>
            </a:r>
            <a:endParaRPr lang="en-US" b="1" dirty="0">
              <a:solidFill>
                <a:srgbClr val="00B050"/>
              </a:solidFill>
            </a:endParaRPr>
          </a:p>
        </p:txBody>
      </p:sp>
      <p:pic>
        <p:nvPicPr>
          <p:cNvPr id="4" name="Content Placeholder 3" descr="19"/>
          <p:cNvPicPr>
            <a:picLocks noGrp="1"/>
          </p:cNvPicPr>
          <p:nvPr>
            <p:ph idx="1"/>
          </p:nvPr>
        </p:nvPicPr>
        <p:blipFill>
          <a:blip r:embed="rId4">
            <a:extLst>
              <a:ext uri="{28A0092B-C50C-407E-A947-70E740481C1C}">
                <a14:useLocalDpi xmlns:a14="http://schemas.microsoft.com/office/drawing/2010/main" val="0"/>
              </a:ext>
            </a:extLst>
          </a:blip>
          <a:srcRect t="17291" b="17291"/>
          <a:stretch>
            <a:fillRect/>
          </a:stretch>
        </p:blipFill>
        <p:spPr bwMode="auto">
          <a:xfrm>
            <a:off x="1187624" y="1988840"/>
            <a:ext cx="4320480" cy="2808312"/>
          </a:xfrm>
          <a:prstGeom prst="rect">
            <a:avLst/>
          </a:prstGeom>
          <a:noFill/>
          <a:ln>
            <a:noFill/>
          </a:ln>
        </p:spPr>
      </p:pic>
    </p:spTree>
    <p:extLst>
      <p:ext uri="{BB962C8B-B14F-4D97-AF65-F5344CB8AC3E}">
        <p14:creationId xmlns:p14="http://schemas.microsoft.com/office/powerpoint/2010/main" val="78762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Waterproofing: Children age 5-6 </a:t>
            </a:r>
            <a:endParaRPr lang="en-US" b="1" dirty="0">
              <a:solidFill>
                <a:srgbClr val="00B050"/>
              </a:solidFill>
            </a:endParaRPr>
          </a:p>
        </p:txBody>
      </p:sp>
      <p:pic>
        <p:nvPicPr>
          <p:cNvPr id="7" name="Content Placeholder 6" descr="IMG_0104.jpg"/>
          <p:cNvPicPr>
            <a:picLocks noGrp="1" noChangeAspect="1"/>
          </p:cNvPicPr>
          <p:nvPr>
            <p:ph idx="1"/>
          </p:nvPr>
        </p:nvPicPr>
        <p:blipFill rotWithShape="1">
          <a:blip r:embed="rId3"/>
          <a:srcRect l="-1073" t="-447" r="-122676" b="447"/>
          <a:stretch/>
        </p:blipFill>
        <p:spPr>
          <a:xfrm>
            <a:off x="928540" y="1700213"/>
            <a:ext cx="7165428" cy="4269913"/>
          </a:xfrm>
          <a:prstGeom prst="rect">
            <a:avLst/>
          </a:prstGeom>
        </p:spPr>
      </p:pic>
      <p:pic>
        <p:nvPicPr>
          <p:cNvPr id="8" name="Picture 7" descr="IMG_0100.JPG"/>
          <p:cNvPicPr>
            <a:picLocks noChangeAspect="1"/>
          </p:cNvPicPr>
          <p:nvPr/>
        </p:nvPicPr>
        <p:blipFill>
          <a:blip r:embed="rId4"/>
          <a:stretch>
            <a:fillRect/>
          </a:stretch>
        </p:blipFill>
        <p:spPr>
          <a:xfrm>
            <a:off x="4283968" y="2492896"/>
            <a:ext cx="3810000" cy="2911459"/>
          </a:xfrm>
          <a:prstGeom prst="rect">
            <a:avLst/>
          </a:prstGeom>
        </p:spPr>
      </p:pic>
    </p:spTree>
    <p:extLst>
      <p:ext uri="{BB962C8B-B14F-4D97-AF65-F5344CB8AC3E}">
        <p14:creationId xmlns:p14="http://schemas.microsoft.com/office/powerpoint/2010/main" val="30550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90769"/>
            <a:ext cx="5671542" cy="877991"/>
          </a:xfrm>
        </p:spPr>
        <p:txBody>
          <a:bodyPr>
            <a:noAutofit/>
          </a:bodyPr>
          <a:lstStyle/>
          <a:p>
            <a:r>
              <a:rPr lang="nl-BE" sz="4000" b="1" dirty="0">
                <a:solidFill>
                  <a:srgbClr val="00B050"/>
                </a:solidFill>
              </a:rPr>
              <a:t>Discussion of classroom </a:t>
            </a:r>
            <a:r>
              <a:rPr lang="nl-BE" sz="4000" b="1" dirty="0" smtClean="0">
                <a:solidFill>
                  <a:srgbClr val="00B050"/>
                </a:solidFill>
              </a:rPr>
              <a:t>examples </a:t>
            </a:r>
            <a:endParaRPr lang="en-US" sz="4000" b="1" dirty="0">
              <a:solidFill>
                <a:srgbClr val="00B050"/>
              </a:solidFill>
            </a:endParaRPr>
          </a:p>
        </p:txBody>
      </p:sp>
      <p:sp>
        <p:nvSpPr>
          <p:cNvPr id="3" name="Content Placeholder 2"/>
          <p:cNvSpPr>
            <a:spLocks noGrp="1"/>
          </p:cNvSpPr>
          <p:nvPr>
            <p:ph idx="1"/>
          </p:nvPr>
        </p:nvSpPr>
        <p:spPr>
          <a:xfrm>
            <a:off x="833500" y="1756531"/>
            <a:ext cx="7886700" cy="4604813"/>
          </a:xfrm>
        </p:spPr>
        <p:txBody>
          <a:bodyPr>
            <a:normAutofit lnSpcReduction="10000"/>
          </a:bodyPr>
          <a:lstStyle/>
          <a:p>
            <a:pPr marL="0" indent="0">
              <a:buNone/>
            </a:pPr>
            <a:r>
              <a:rPr lang="en-US" sz="2600" dirty="0" smtClean="0">
                <a:solidFill>
                  <a:srgbClr val="00B050"/>
                </a:solidFill>
                <a:latin typeface="+mj-lt"/>
              </a:rPr>
              <a:t>Work in groups of 4/5 – 1 example each group</a:t>
            </a:r>
            <a:r>
              <a:rPr lang="en-GB" sz="2600" dirty="0" smtClean="0">
                <a:solidFill>
                  <a:srgbClr val="00B050"/>
                </a:solidFill>
                <a:latin typeface="+mj-lt"/>
              </a:rPr>
              <a:t>.</a:t>
            </a:r>
            <a:endParaRPr lang="en-GB" sz="2600" dirty="0">
              <a:solidFill>
                <a:srgbClr val="00B050"/>
              </a:solidFill>
              <a:latin typeface="+mj-lt"/>
            </a:endParaRPr>
          </a:p>
          <a:p>
            <a:r>
              <a:rPr lang="en-GB" sz="2600" dirty="0" smtClean="0">
                <a:solidFill>
                  <a:srgbClr val="00B050"/>
                </a:solidFill>
                <a:latin typeface="+mj-lt"/>
              </a:rPr>
              <a:t>Which aspects </a:t>
            </a:r>
            <a:r>
              <a:rPr lang="en-GB" sz="2600" dirty="0">
                <a:solidFill>
                  <a:srgbClr val="00B050"/>
                </a:solidFill>
                <a:latin typeface="+mj-lt"/>
              </a:rPr>
              <a:t>of Nature of Science are evident in the examples offered </a:t>
            </a:r>
            <a:r>
              <a:rPr lang="en-GB" sz="2600" dirty="0" smtClean="0">
                <a:solidFill>
                  <a:srgbClr val="00B050"/>
                </a:solidFill>
                <a:latin typeface="+mj-lt"/>
              </a:rPr>
              <a:t>?</a:t>
            </a:r>
          </a:p>
          <a:p>
            <a:r>
              <a:rPr lang="en-GB" sz="2600" dirty="0" smtClean="0">
                <a:solidFill>
                  <a:srgbClr val="00B050"/>
                </a:solidFill>
                <a:latin typeface="+mj-lt"/>
              </a:rPr>
              <a:t>What makes you think this?</a:t>
            </a:r>
          </a:p>
          <a:p>
            <a:r>
              <a:rPr lang="en-GB" sz="2600" dirty="0" smtClean="0">
                <a:solidFill>
                  <a:srgbClr val="00B050"/>
                </a:solidFill>
                <a:latin typeface="+mj-lt"/>
              </a:rPr>
              <a:t>Which aspects are </a:t>
            </a:r>
            <a:r>
              <a:rPr lang="en-GB" sz="2600" dirty="0">
                <a:solidFill>
                  <a:srgbClr val="00B050"/>
                </a:solidFill>
                <a:latin typeface="+mj-lt"/>
              </a:rPr>
              <a:t>discussed with the children and made explicit by the teacher and </a:t>
            </a:r>
            <a:r>
              <a:rPr lang="en-GB" sz="2600" dirty="0" smtClean="0">
                <a:solidFill>
                  <a:srgbClr val="00B050"/>
                </a:solidFill>
                <a:latin typeface="+mj-lt"/>
              </a:rPr>
              <a:t>how?</a:t>
            </a:r>
          </a:p>
          <a:p>
            <a:endParaRPr lang="en-GB" sz="1100" dirty="0">
              <a:latin typeface="+mj-lt"/>
            </a:endParaRPr>
          </a:p>
          <a:p>
            <a:r>
              <a:rPr lang="en-GB" sz="2600" dirty="0">
                <a:latin typeface="+mj-lt"/>
              </a:rPr>
              <a:t>Annotate your copy of the Ackerson poster to indicate links with your example</a:t>
            </a:r>
          </a:p>
          <a:p>
            <a:r>
              <a:rPr lang="en-GB" sz="2600" dirty="0">
                <a:latin typeface="+mj-lt"/>
              </a:rPr>
              <a:t>Discuss with the other group on your table</a:t>
            </a:r>
          </a:p>
          <a:p>
            <a:r>
              <a:rPr lang="en-GB" sz="2600" dirty="0">
                <a:latin typeface="+mj-lt"/>
              </a:rPr>
              <a:t>Brief feedback altogether</a:t>
            </a:r>
            <a:endParaRPr lang="en-US" sz="2600" dirty="0">
              <a:latin typeface="+mj-lt"/>
            </a:endParaRPr>
          </a:p>
          <a:p>
            <a:endParaRPr lang="en-US" dirty="0" smtClean="0"/>
          </a:p>
          <a:p>
            <a:pPr marL="0" indent="0">
              <a:buNone/>
            </a:pPr>
            <a:endParaRPr lang="en-US" dirty="0"/>
          </a:p>
        </p:txBody>
      </p:sp>
    </p:spTree>
    <p:extLst>
      <p:ext uri="{BB962C8B-B14F-4D97-AF65-F5344CB8AC3E}">
        <p14:creationId xmlns:p14="http://schemas.microsoft.com/office/powerpoint/2010/main" val="3415807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88640"/>
            <a:ext cx="6228184" cy="1282154"/>
          </a:xfrm>
        </p:spPr>
        <p:txBody>
          <a:bodyPr>
            <a:noAutofit/>
          </a:bodyPr>
          <a:lstStyle/>
          <a:p>
            <a:r>
              <a:rPr lang="en-GB" sz="3200" b="1" dirty="0">
                <a:solidFill>
                  <a:srgbClr val="00B050"/>
                </a:solidFill>
              </a:rPr>
              <a:t>How might teachers draw attention to the nature of science?</a:t>
            </a:r>
          </a:p>
        </p:txBody>
      </p:sp>
      <p:sp>
        <p:nvSpPr>
          <p:cNvPr id="4" name="Content Placeholder 3"/>
          <p:cNvSpPr>
            <a:spLocks noGrp="1"/>
          </p:cNvSpPr>
          <p:nvPr>
            <p:ph idx="1"/>
          </p:nvPr>
        </p:nvSpPr>
        <p:spPr>
          <a:xfrm>
            <a:off x="395536" y="1628800"/>
            <a:ext cx="8352928" cy="4347863"/>
          </a:xfrm>
        </p:spPr>
        <p:txBody>
          <a:bodyPr>
            <a:normAutofit/>
          </a:bodyPr>
          <a:lstStyle/>
          <a:p>
            <a:pPr marL="0" indent="0">
              <a:buNone/>
            </a:pPr>
            <a:r>
              <a:rPr lang="en-US" sz="1800" b="1" dirty="0">
                <a:latin typeface="+mj-lt"/>
              </a:rPr>
              <a:t>What are the implications for the </a:t>
            </a:r>
            <a:r>
              <a:rPr lang="en-US" sz="1800" b="1" dirty="0" smtClean="0">
                <a:latin typeface="+mj-lt"/>
              </a:rPr>
              <a:t>curriculum: Aims, teaching, learning, assessment and contextual factors?</a:t>
            </a:r>
          </a:p>
          <a:p>
            <a:pPr marL="0" indent="0">
              <a:buNone/>
            </a:pPr>
            <a:r>
              <a:rPr lang="en-US" sz="1800" dirty="0" smtClean="0">
                <a:latin typeface="+mj-lt"/>
              </a:rPr>
              <a:t>Read </a:t>
            </a:r>
            <a:r>
              <a:rPr lang="en-US" sz="1800" dirty="0">
                <a:latin typeface="+mj-lt"/>
              </a:rPr>
              <a:t>through the </a:t>
            </a:r>
            <a:r>
              <a:rPr lang="en-US" sz="1800" b="1" dirty="0">
                <a:latin typeface="+mj-lt"/>
              </a:rPr>
              <a:t>L</a:t>
            </a:r>
            <a:r>
              <a:rPr lang="en-US" sz="1800" b="1" dirty="0" smtClean="0">
                <a:latin typeface="+mj-lt"/>
              </a:rPr>
              <a:t>earning </a:t>
            </a:r>
            <a:r>
              <a:rPr lang="en-US" sz="1800" b="1" dirty="0">
                <a:latin typeface="+mj-lt"/>
              </a:rPr>
              <a:t>J</a:t>
            </a:r>
            <a:r>
              <a:rPr lang="en-US" sz="1800" b="1" dirty="0" smtClean="0">
                <a:latin typeface="+mj-lt"/>
              </a:rPr>
              <a:t>ourney </a:t>
            </a:r>
            <a:r>
              <a:rPr lang="en-US" sz="1800" b="1" dirty="0">
                <a:latin typeface="+mj-lt"/>
              </a:rPr>
              <a:t>of </a:t>
            </a:r>
            <a:r>
              <a:rPr lang="en-US" sz="1800" b="1" dirty="0" smtClean="0">
                <a:latin typeface="+mj-lt"/>
              </a:rPr>
              <a:t>‘Plants</a:t>
            </a:r>
            <a:r>
              <a:rPr lang="en-US" sz="1800" dirty="0" smtClean="0">
                <a:latin typeface="+mj-lt"/>
              </a:rPr>
              <a:t>’. </a:t>
            </a:r>
          </a:p>
          <a:p>
            <a:pPr marL="0" indent="0">
              <a:buNone/>
            </a:pPr>
            <a:r>
              <a:rPr lang="en-US" sz="1800" dirty="0" smtClean="0">
                <a:latin typeface="+mj-lt"/>
              </a:rPr>
              <a:t>How </a:t>
            </a:r>
            <a:r>
              <a:rPr lang="en-US" sz="1800" dirty="0">
                <a:latin typeface="+mj-lt"/>
              </a:rPr>
              <a:t>does the teacher build the nature of science into her planning in relation to</a:t>
            </a:r>
            <a:r>
              <a:rPr lang="en-US" sz="1800" dirty="0" smtClean="0">
                <a:latin typeface="+mj-lt"/>
              </a:rPr>
              <a:t>:</a:t>
            </a:r>
            <a:endParaRPr lang="en-US" sz="1800" dirty="0">
              <a:latin typeface="+mj-lt"/>
            </a:endParaRPr>
          </a:p>
          <a:p>
            <a:pPr lvl="1"/>
            <a:r>
              <a:rPr lang="en-US" sz="2000" b="1" i="1" dirty="0">
                <a:solidFill>
                  <a:srgbClr val="00B050"/>
                </a:solidFill>
                <a:latin typeface="+mj-lt"/>
              </a:rPr>
              <a:t>Learning objectives</a:t>
            </a:r>
          </a:p>
          <a:p>
            <a:pPr lvl="1"/>
            <a:r>
              <a:rPr lang="en-US" sz="2000" b="1" i="1" dirty="0">
                <a:solidFill>
                  <a:srgbClr val="00B050"/>
                </a:solidFill>
                <a:latin typeface="+mj-lt"/>
              </a:rPr>
              <a:t>Contexts for science</a:t>
            </a:r>
          </a:p>
          <a:p>
            <a:pPr lvl="1"/>
            <a:r>
              <a:rPr lang="en-US" sz="2000" b="1" i="1" dirty="0">
                <a:solidFill>
                  <a:srgbClr val="00B050"/>
                </a:solidFill>
                <a:latin typeface="+mj-lt"/>
              </a:rPr>
              <a:t>Ways of organizing class</a:t>
            </a:r>
          </a:p>
          <a:p>
            <a:pPr lvl="1"/>
            <a:r>
              <a:rPr lang="en-US" sz="2000" b="1" i="1" dirty="0">
                <a:solidFill>
                  <a:srgbClr val="00B050"/>
                </a:solidFill>
                <a:latin typeface="+mj-lt"/>
              </a:rPr>
              <a:t>The nature of activities</a:t>
            </a:r>
          </a:p>
          <a:p>
            <a:pPr lvl="1"/>
            <a:r>
              <a:rPr lang="en-US" sz="2000" b="1" i="1" dirty="0">
                <a:solidFill>
                  <a:srgbClr val="00B050"/>
                </a:solidFill>
                <a:latin typeface="+mj-lt"/>
              </a:rPr>
              <a:t>Questions she asks</a:t>
            </a:r>
          </a:p>
          <a:p>
            <a:pPr lvl="1"/>
            <a:r>
              <a:rPr lang="en-US" sz="2000" b="1" i="1" dirty="0">
                <a:solidFill>
                  <a:srgbClr val="00B050"/>
                </a:solidFill>
                <a:latin typeface="+mj-lt"/>
              </a:rPr>
              <a:t>Children's reporting and recording </a:t>
            </a:r>
          </a:p>
          <a:p>
            <a:pPr lvl="1"/>
            <a:r>
              <a:rPr lang="en-US" sz="2000" b="1" i="1" dirty="0">
                <a:solidFill>
                  <a:srgbClr val="00B050"/>
                </a:solidFill>
                <a:latin typeface="+mj-lt"/>
              </a:rPr>
              <a:t>Assessment</a:t>
            </a:r>
          </a:p>
          <a:p>
            <a:pPr lvl="1"/>
            <a:r>
              <a:rPr lang="en-US" sz="2000" b="1" i="1" dirty="0">
                <a:solidFill>
                  <a:srgbClr val="00B050"/>
                </a:solidFill>
                <a:latin typeface="+mj-lt"/>
              </a:rPr>
              <a:t>Any other considerations? </a:t>
            </a:r>
          </a:p>
        </p:txBody>
      </p:sp>
    </p:spTree>
    <p:extLst>
      <p:ext uri="{BB962C8B-B14F-4D97-AF65-F5344CB8AC3E}">
        <p14:creationId xmlns:p14="http://schemas.microsoft.com/office/powerpoint/2010/main" val="270160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3382767" y="2179509"/>
            <a:ext cx="1596314" cy="2315435"/>
          </a:xfrm>
          <a:prstGeom prst="rect">
            <a:avLst/>
          </a:prstGeom>
        </p:spPr>
        <p:style>
          <a:lnRef idx="2">
            <a:schemeClr val="dk1"/>
          </a:lnRef>
          <a:fillRef idx="1">
            <a:schemeClr val="lt1"/>
          </a:fillRef>
          <a:effectRef idx="0">
            <a:schemeClr val="dk1"/>
          </a:effectRef>
          <a:fontRef idx="minor">
            <a:schemeClr val="dk1"/>
          </a:fontRef>
        </p:style>
      </p:pic>
      <p:sp>
        <p:nvSpPr>
          <p:cNvPr id="11" name="TextBox 10"/>
          <p:cNvSpPr txBox="1"/>
          <p:nvPr/>
        </p:nvSpPr>
        <p:spPr>
          <a:xfrm>
            <a:off x="5580112" y="1628800"/>
            <a:ext cx="755150"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Aims</a:t>
            </a:r>
          </a:p>
        </p:txBody>
      </p:sp>
      <p:sp>
        <p:nvSpPr>
          <p:cNvPr id="12" name="TextBox 11"/>
          <p:cNvSpPr txBox="1"/>
          <p:nvPr/>
        </p:nvSpPr>
        <p:spPr>
          <a:xfrm>
            <a:off x="5868144" y="2708920"/>
            <a:ext cx="108012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Contexts</a:t>
            </a:r>
          </a:p>
        </p:txBody>
      </p:sp>
      <p:sp>
        <p:nvSpPr>
          <p:cNvPr id="13" name="TextBox 12"/>
          <p:cNvSpPr txBox="1"/>
          <p:nvPr/>
        </p:nvSpPr>
        <p:spPr>
          <a:xfrm>
            <a:off x="5868144" y="3573016"/>
            <a:ext cx="1656184"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Class </a:t>
            </a:r>
            <a:r>
              <a:rPr lang="en-US" sz="1600" dirty="0" err="1"/>
              <a:t>organisation</a:t>
            </a:r>
            <a:endParaRPr lang="en-US" sz="1600" dirty="0"/>
          </a:p>
        </p:txBody>
      </p:sp>
      <p:sp>
        <p:nvSpPr>
          <p:cNvPr id="14" name="TextBox 13"/>
          <p:cNvSpPr txBox="1"/>
          <p:nvPr/>
        </p:nvSpPr>
        <p:spPr>
          <a:xfrm>
            <a:off x="3755508" y="4832164"/>
            <a:ext cx="1248540"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Nature of activities</a:t>
            </a:r>
          </a:p>
        </p:txBody>
      </p:sp>
      <p:sp>
        <p:nvSpPr>
          <p:cNvPr id="15" name="TextBox 14"/>
          <p:cNvSpPr txBox="1"/>
          <p:nvPr/>
        </p:nvSpPr>
        <p:spPr>
          <a:xfrm>
            <a:off x="1475656" y="3789040"/>
            <a:ext cx="123415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Questions </a:t>
            </a:r>
          </a:p>
          <a:p>
            <a:pPr algn="ctr"/>
            <a:r>
              <a:rPr lang="en-US" sz="1600" dirty="0"/>
              <a:t>she asks</a:t>
            </a:r>
          </a:p>
        </p:txBody>
      </p:sp>
      <p:sp>
        <p:nvSpPr>
          <p:cNvPr id="16" name="TextBox 15"/>
          <p:cNvSpPr txBox="1"/>
          <p:nvPr/>
        </p:nvSpPr>
        <p:spPr>
          <a:xfrm flipH="1">
            <a:off x="683568" y="2420888"/>
            <a:ext cx="144016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Children’s reporting and recording</a:t>
            </a:r>
          </a:p>
        </p:txBody>
      </p:sp>
      <p:sp>
        <p:nvSpPr>
          <p:cNvPr id="17" name="TextBox 16"/>
          <p:cNvSpPr txBox="1"/>
          <p:nvPr/>
        </p:nvSpPr>
        <p:spPr>
          <a:xfrm>
            <a:off x="1835696" y="1628800"/>
            <a:ext cx="1220005" cy="338554"/>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600" dirty="0"/>
              <a:t>Assessment</a:t>
            </a:r>
          </a:p>
        </p:txBody>
      </p:sp>
      <p:sp>
        <p:nvSpPr>
          <p:cNvPr id="19" name="TextBox 18"/>
          <p:cNvSpPr txBox="1"/>
          <p:nvPr/>
        </p:nvSpPr>
        <p:spPr>
          <a:xfrm>
            <a:off x="3755508" y="1468790"/>
            <a:ext cx="9015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
        <p:nvSpPr>
          <p:cNvPr id="22" name="TextBox 21"/>
          <p:cNvSpPr txBox="1"/>
          <p:nvPr/>
        </p:nvSpPr>
        <p:spPr>
          <a:xfrm>
            <a:off x="6012160" y="5013176"/>
            <a:ext cx="7859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
        <p:nvSpPr>
          <p:cNvPr id="23" name="TextBox 22"/>
          <p:cNvSpPr txBox="1"/>
          <p:nvPr/>
        </p:nvSpPr>
        <p:spPr>
          <a:xfrm>
            <a:off x="1835696" y="5013176"/>
            <a:ext cx="939956" cy="62319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
        <p:nvSpPr>
          <p:cNvPr id="4" name="TextBox 3"/>
          <p:cNvSpPr txBox="1"/>
          <p:nvPr/>
        </p:nvSpPr>
        <p:spPr>
          <a:xfrm>
            <a:off x="2699792" y="476672"/>
            <a:ext cx="6120680" cy="584776"/>
          </a:xfrm>
          <a:prstGeom prst="rect">
            <a:avLst/>
          </a:prstGeom>
          <a:noFill/>
        </p:spPr>
        <p:txBody>
          <a:bodyPr wrap="square" rtlCol="0">
            <a:spAutoFit/>
          </a:bodyPr>
          <a:lstStyle/>
          <a:p>
            <a:pPr algn="ctr"/>
            <a:r>
              <a:rPr lang="en-US" sz="3200" b="1" dirty="0">
                <a:solidFill>
                  <a:srgbClr val="00B050"/>
                </a:solidFill>
                <a:latin typeface="+mj-lt"/>
              </a:rPr>
              <a:t>Implications for the </a:t>
            </a:r>
            <a:r>
              <a:rPr lang="en-US" sz="3200" b="1" dirty="0" smtClean="0">
                <a:solidFill>
                  <a:srgbClr val="00B050"/>
                </a:solidFill>
                <a:latin typeface="+mj-lt"/>
              </a:rPr>
              <a:t>curriculum</a:t>
            </a:r>
            <a:endParaRPr lang="en-US" sz="1200" dirty="0">
              <a:solidFill>
                <a:srgbClr val="00B050"/>
              </a:solidFill>
              <a:latin typeface="+mj-lt"/>
            </a:endParaRPr>
          </a:p>
        </p:txBody>
      </p:sp>
    </p:spTree>
    <p:extLst>
      <p:ext uri="{BB962C8B-B14F-4D97-AF65-F5344CB8AC3E}">
        <p14:creationId xmlns:p14="http://schemas.microsoft.com/office/powerpoint/2010/main" val="31325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50"/>
                </a:solidFill>
              </a:rPr>
              <a:t>Whole group </a:t>
            </a:r>
            <a:r>
              <a:rPr lang="en-US" b="1" dirty="0" smtClean="0">
                <a:solidFill>
                  <a:srgbClr val="00B050"/>
                </a:solidFill>
              </a:rPr>
              <a:t>feedback</a:t>
            </a:r>
            <a:endParaRPr lang="en-US" b="1" dirty="0">
              <a:solidFill>
                <a:srgbClr val="00B050"/>
              </a:solidFill>
            </a:endParaRPr>
          </a:p>
        </p:txBody>
      </p:sp>
      <p:sp>
        <p:nvSpPr>
          <p:cNvPr id="3" name="Content Placeholder 2"/>
          <p:cNvSpPr>
            <a:spLocks noGrp="1"/>
          </p:cNvSpPr>
          <p:nvPr>
            <p:ph idx="1"/>
          </p:nvPr>
        </p:nvSpPr>
        <p:spPr/>
        <p:txBody>
          <a:bodyPr/>
          <a:lstStyle/>
          <a:p>
            <a:r>
              <a:rPr lang="en-US" i="1" dirty="0" smtClean="0">
                <a:latin typeface="+mj-lt"/>
              </a:rPr>
              <a:t>What </a:t>
            </a:r>
            <a:r>
              <a:rPr lang="en-US" i="1" dirty="0">
                <a:latin typeface="+mj-lt"/>
              </a:rPr>
              <a:t>have you found?</a:t>
            </a:r>
          </a:p>
          <a:p>
            <a:r>
              <a:rPr lang="en-US" dirty="0">
                <a:latin typeface="+mj-lt"/>
              </a:rPr>
              <a:t>How might these approaches impact on children's attitudes to science or scientific attitudes such as curiosity or critical reflection?</a:t>
            </a:r>
            <a:endParaRPr lang="es-ES_tradnl" dirty="0">
              <a:latin typeface="+mj-lt"/>
            </a:endParaRPr>
          </a:p>
          <a:p>
            <a:endParaRPr lang="en-US" b="1" i="1" dirty="0">
              <a:solidFill>
                <a:srgbClr val="00B050"/>
              </a:solidFill>
            </a:endParaRPr>
          </a:p>
          <a:p>
            <a:endParaRPr lang="en-GB" dirty="0"/>
          </a:p>
        </p:txBody>
      </p:sp>
    </p:spTree>
    <p:extLst>
      <p:ext uri="{BB962C8B-B14F-4D97-AF65-F5344CB8AC3E}">
        <p14:creationId xmlns:p14="http://schemas.microsoft.com/office/powerpoint/2010/main" val="1278928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B050"/>
                </a:solidFill>
              </a:rPr>
              <a:t>Questioning to </a:t>
            </a:r>
            <a:br>
              <a:rPr lang="en-US" sz="4000" b="1" dirty="0">
                <a:solidFill>
                  <a:srgbClr val="00B050"/>
                </a:solidFill>
              </a:rPr>
            </a:br>
            <a:r>
              <a:rPr lang="en-US" sz="4000" b="1" dirty="0">
                <a:solidFill>
                  <a:srgbClr val="00B050"/>
                </a:solidFill>
              </a:rPr>
              <a:t>support reflection</a:t>
            </a:r>
          </a:p>
        </p:txBody>
      </p:sp>
      <p:sp>
        <p:nvSpPr>
          <p:cNvPr id="3" name="Content Placeholder 2"/>
          <p:cNvSpPr>
            <a:spLocks noGrp="1"/>
          </p:cNvSpPr>
          <p:nvPr>
            <p:ph idx="1"/>
          </p:nvPr>
        </p:nvSpPr>
        <p:spPr/>
        <p:txBody>
          <a:bodyPr>
            <a:normAutofit fontScale="70000" lnSpcReduction="20000"/>
          </a:bodyPr>
          <a:lstStyle/>
          <a:p>
            <a:r>
              <a:rPr lang="en-US" dirty="0">
                <a:latin typeface="+mj-lt"/>
              </a:rPr>
              <a:t>What do we already know? </a:t>
            </a:r>
          </a:p>
          <a:p>
            <a:r>
              <a:rPr lang="en-US" dirty="0">
                <a:latin typeface="+mj-lt"/>
              </a:rPr>
              <a:t>How might we find out? Are there any other suggestions?</a:t>
            </a:r>
          </a:p>
          <a:p>
            <a:r>
              <a:rPr lang="en-US" dirty="0">
                <a:latin typeface="+mj-lt"/>
              </a:rPr>
              <a:t>What have you observed?</a:t>
            </a:r>
          </a:p>
          <a:p>
            <a:r>
              <a:rPr lang="en-US" dirty="0">
                <a:latin typeface="+mj-lt"/>
              </a:rPr>
              <a:t>Have you noticed any patterns ?</a:t>
            </a:r>
          </a:p>
          <a:p>
            <a:r>
              <a:rPr lang="en-US" dirty="0">
                <a:latin typeface="+mj-lt"/>
              </a:rPr>
              <a:t>How could you explain this? Are there any alternatives?</a:t>
            </a:r>
          </a:p>
          <a:p>
            <a:r>
              <a:rPr lang="en-US" dirty="0">
                <a:latin typeface="+mj-lt"/>
              </a:rPr>
              <a:t>How have your ideas changed? Why?</a:t>
            </a:r>
          </a:p>
          <a:p>
            <a:r>
              <a:rPr lang="en-US" dirty="0">
                <a:latin typeface="+mj-lt"/>
              </a:rPr>
              <a:t>In what ways are we acting like scientists?</a:t>
            </a:r>
          </a:p>
          <a:p>
            <a:pPr marL="0" indent="0">
              <a:buNone/>
            </a:pPr>
            <a:endParaRPr lang="en-US" dirty="0">
              <a:latin typeface="+mj-lt"/>
            </a:endParaRPr>
          </a:p>
          <a:p>
            <a:pPr marL="0" indent="0">
              <a:buNone/>
            </a:pPr>
            <a:r>
              <a:rPr lang="en-US" i="1" dirty="0">
                <a:latin typeface="+mj-lt"/>
              </a:rPr>
              <a:t>Use of evidence, creativity in design and interpretation, influence of background knowledge, tentative – change in ideas.</a:t>
            </a:r>
          </a:p>
          <a:p>
            <a:pPr marL="0" indent="0">
              <a:buNone/>
            </a:pPr>
            <a:endParaRPr lang="en-US" i="1" dirty="0">
              <a:latin typeface="+mj-lt"/>
            </a:endParaRPr>
          </a:p>
          <a:p>
            <a:pPr marL="0" indent="0">
              <a:buNone/>
            </a:pPr>
            <a:r>
              <a:rPr lang="en-US" dirty="0">
                <a:latin typeface="+mj-lt"/>
              </a:rPr>
              <a:t>Supported by working in teams, reflective notebooks, peer </a:t>
            </a:r>
            <a:r>
              <a:rPr lang="en-US" dirty="0" smtClean="0">
                <a:latin typeface="+mj-lt"/>
              </a:rPr>
              <a:t>assessment</a:t>
            </a:r>
            <a:endParaRPr lang="en-US" dirty="0">
              <a:latin typeface="+mj-lt"/>
            </a:endParaRPr>
          </a:p>
        </p:txBody>
      </p:sp>
    </p:spTree>
    <p:extLst>
      <p:ext uri="{BB962C8B-B14F-4D97-AF65-F5344CB8AC3E}">
        <p14:creationId xmlns:p14="http://schemas.microsoft.com/office/powerpoint/2010/main" val="165585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en-US" sz="3600" b="1" dirty="0" smtClean="0">
                <a:solidFill>
                  <a:srgbClr val="00B050"/>
                </a:solidFill>
              </a:rPr>
              <a:t>Application to classroom planning</a:t>
            </a:r>
            <a:endParaRPr lang="en-US" sz="3600"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i="1" dirty="0">
                <a:solidFill>
                  <a:srgbClr val="000000"/>
                </a:solidFill>
                <a:latin typeface="+mj-lt"/>
              </a:rPr>
              <a:t>Work in groups of 2/3</a:t>
            </a:r>
          </a:p>
          <a:p>
            <a:r>
              <a:rPr lang="en-US" dirty="0">
                <a:solidFill>
                  <a:srgbClr val="000000"/>
                </a:solidFill>
                <a:latin typeface="+mj-lt"/>
              </a:rPr>
              <a:t>Select a recent science topic you have explored in your classroom</a:t>
            </a:r>
          </a:p>
          <a:p>
            <a:r>
              <a:rPr lang="en-US" dirty="0">
                <a:solidFill>
                  <a:srgbClr val="000000"/>
                </a:solidFill>
                <a:latin typeface="+mj-lt"/>
              </a:rPr>
              <a:t>How might the activities be extended to enhance understanding of the nature of science? </a:t>
            </a:r>
          </a:p>
          <a:p>
            <a:pPr marL="0" indent="0">
              <a:buNone/>
            </a:pPr>
            <a:endParaRPr lang="en-US" i="1" dirty="0">
              <a:solidFill>
                <a:srgbClr val="000000"/>
              </a:solidFill>
              <a:latin typeface="+mj-lt"/>
            </a:endParaRPr>
          </a:p>
          <a:p>
            <a:pPr marL="0" indent="0">
              <a:buNone/>
            </a:pPr>
            <a:r>
              <a:rPr lang="en-US" i="1" dirty="0">
                <a:solidFill>
                  <a:srgbClr val="000000"/>
                </a:solidFill>
                <a:latin typeface="+mj-lt"/>
              </a:rPr>
              <a:t>Whole group</a:t>
            </a:r>
          </a:p>
          <a:p>
            <a:r>
              <a:rPr lang="en-US" dirty="0">
                <a:solidFill>
                  <a:srgbClr val="000000"/>
                </a:solidFill>
                <a:latin typeface="+mj-lt"/>
              </a:rPr>
              <a:t>What would you say to convince a colleague of the relevance of the nature of science in primary science?</a:t>
            </a:r>
          </a:p>
          <a:p>
            <a:r>
              <a:rPr lang="en-US" dirty="0">
                <a:solidFill>
                  <a:srgbClr val="000000"/>
                </a:solidFill>
                <a:latin typeface="+mj-lt"/>
              </a:rPr>
              <a:t>How might this link to your curriculum content? </a:t>
            </a:r>
          </a:p>
        </p:txBody>
      </p:sp>
    </p:spTree>
    <p:extLst>
      <p:ext uri="{BB962C8B-B14F-4D97-AF65-F5344CB8AC3E}">
        <p14:creationId xmlns:p14="http://schemas.microsoft.com/office/powerpoint/2010/main" val="217560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Summary issues</a:t>
            </a:r>
            <a:endParaRPr lang="en-US" b="1" dirty="0">
              <a:solidFill>
                <a:srgbClr val="00B050"/>
              </a:solidFill>
            </a:endParaRPr>
          </a:p>
        </p:txBody>
      </p:sp>
      <p:sp>
        <p:nvSpPr>
          <p:cNvPr id="3" name="Content Placeholder 2"/>
          <p:cNvSpPr>
            <a:spLocks noGrp="1"/>
          </p:cNvSpPr>
          <p:nvPr>
            <p:ph idx="1"/>
          </p:nvPr>
        </p:nvSpPr>
        <p:spPr/>
        <p:txBody>
          <a:bodyPr>
            <a:normAutofit lnSpcReduction="10000"/>
          </a:bodyPr>
          <a:lstStyle/>
          <a:p>
            <a:pPr lvl="0"/>
            <a:r>
              <a:rPr lang="en-GB" dirty="0">
                <a:latin typeface="+mj-lt"/>
              </a:rPr>
              <a:t>C</a:t>
            </a:r>
            <a:r>
              <a:rPr lang="en-GB" dirty="0" smtClean="0">
                <a:latin typeface="+mj-lt"/>
              </a:rPr>
              <a:t>hildren’s </a:t>
            </a:r>
            <a:r>
              <a:rPr lang="en-GB" dirty="0">
                <a:latin typeface="+mj-lt"/>
              </a:rPr>
              <a:t>different </a:t>
            </a:r>
            <a:r>
              <a:rPr lang="en-GB" dirty="0" smtClean="0">
                <a:latin typeface="+mj-lt"/>
              </a:rPr>
              <a:t>strategies and ideas offer important </a:t>
            </a:r>
            <a:r>
              <a:rPr lang="en-GB" dirty="0">
                <a:latin typeface="+mj-lt"/>
              </a:rPr>
              <a:t>starting points for inquiry in </a:t>
            </a:r>
            <a:r>
              <a:rPr lang="en-GB" dirty="0" smtClean="0">
                <a:latin typeface="+mj-lt"/>
              </a:rPr>
              <a:t>science</a:t>
            </a:r>
            <a:endParaRPr lang="en-GB" dirty="0">
              <a:latin typeface="+mj-lt"/>
            </a:endParaRPr>
          </a:p>
          <a:p>
            <a:pPr lvl="0"/>
            <a:r>
              <a:rPr lang="en-GB" dirty="0" smtClean="0">
                <a:latin typeface="+mj-lt"/>
              </a:rPr>
              <a:t>Creativity central in science </a:t>
            </a:r>
            <a:r>
              <a:rPr lang="en-GB" dirty="0">
                <a:latin typeface="+mj-lt"/>
              </a:rPr>
              <a:t>– </a:t>
            </a:r>
            <a:r>
              <a:rPr lang="en-GB" dirty="0" smtClean="0">
                <a:latin typeface="+mj-lt"/>
              </a:rPr>
              <a:t>in coming up with </a:t>
            </a:r>
            <a:r>
              <a:rPr lang="en-GB" dirty="0">
                <a:latin typeface="+mj-lt"/>
              </a:rPr>
              <a:t>different ideas or </a:t>
            </a:r>
            <a:r>
              <a:rPr lang="en-GB" dirty="0" smtClean="0">
                <a:latin typeface="+mj-lt"/>
              </a:rPr>
              <a:t>interpretations </a:t>
            </a:r>
            <a:endParaRPr lang="en-GB" dirty="0">
              <a:latin typeface="+mj-lt"/>
            </a:endParaRPr>
          </a:p>
          <a:p>
            <a:pPr lvl="0"/>
            <a:r>
              <a:rPr lang="en-GB" dirty="0">
                <a:latin typeface="+mj-lt"/>
              </a:rPr>
              <a:t>R</a:t>
            </a:r>
            <a:r>
              <a:rPr lang="en-GB" dirty="0" smtClean="0">
                <a:latin typeface="+mj-lt"/>
              </a:rPr>
              <a:t>ole </a:t>
            </a:r>
            <a:r>
              <a:rPr lang="en-GB" dirty="0">
                <a:latin typeface="+mj-lt"/>
              </a:rPr>
              <a:t>of debate, reasoning and discussion to generate and evaluate </a:t>
            </a:r>
            <a:r>
              <a:rPr lang="en-GB" dirty="0" smtClean="0">
                <a:latin typeface="+mj-lt"/>
              </a:rPr>
              <a:t>ideas</a:t>
            </a:r>
            <a:endParaRPr lang="en-GB" dirty="0">
              <a:latin typeface="+mj-lt"/>
            </a:endParaRPr>
          </a:p>
          <a:p>
            <a:pPr lvl="0"/>
            <a:r>
              <a:rPr lang="en-GB" dirty="0">
                <a:latin typeface="+mj-lt"/>
              </a:rPr>
              <a:t>I</a:t>
            </a:r>
            <a:r>
              <a:rPr lang="en-GB" dirty="0" smtClean="0">
                <a:latin typeface="+mj-lt"/>
              </a:rPr>
              <a:t>mportance </a:t>
            </a:r>
            <a:r>
              <a:rPr lang="en-GB" dirty="0">
                <a:latin typeface="+mj-lt"/>
              </a:rPr>
              <a:t>of explicit discussion of aspects of </a:t>
            </a:r>
            <a:r>
              <a:rPr lang="en-GB" dirty="0" err="1">
                <a:latin typeface="+mj-lt"/>
              </a:rPr>
              <a:t>NoS</a:t>
            </a:r>
            <a:r>
              <a:rPr lang="en-GB" dirty="0">
                <a:latin typeface="+mj-lt"/>
              </a:rPr>
              <a:t> with young children.</a:t>
            </a:r>
          </a:p>
          <a:p>
            <a:endParaRPr lang="en-US" dirty="0"/>
          </a:p>
        </p:txBody>
      </p:sp>
    </p:spTree>
    <p:extLst>
      <p:ext uri="{BB962C8B-B14F-4D97-AF65-F5344CB8AC3E}">
        <p14:creationId xmlns:p14="http://schemas.microsoft.com/office/powerpoint/2010/main" val="322066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rgbClr val="00B050"/>
                </a:solidFill>
              </a:rPr>
              <a:t>Questions for the module</a:t>
            </a:r>
            <a:endParaRPr lang="nl-BE" b="1" dirty="0">
              <a:solidFill>
                <a:srgbClr val="00B050"/>
              </a:solidFill>
            </a:endParaRPr>
          </a:p>
        </p:txBody>
      </p:sp>
      <p:sp>
        <p:nvSpPr>
          <p:cNvPr id="3" name="Tijdelijke aanduiding voor inhoud 2"/>
          <p:cNvSpPr>
            <a:spLocks noGrp="1"/>
          </p:cNvSpPr>
          <p:nvPr>
            <p:ph idx="1"/>
          </p:nvPr>
        </p:nvSpPr>
        <p:spPr>
          <a:xfrm>
            <a:off x="628650" y="1934953"/>
            <a:ext cx="7886700" cy="3929393"/>
          </a:xfrm>
        </p:spPr>
        <p:txBody>
          <a:bodyPr>
            <a:normAutofit lnSpcReduction="10000"/>
          </a:bodyPr>
          <a:lstStyle/>
          <a:p>
            <a:pPr marL="514350" indent="-514350">
              <a:buFont typeface="+mj-lt"/>
              <a:buAutoNum type="arabicPeriod"/>
            </a:pPr>
            <a:r>
              <a:rPr lang="en-US" dirty="0">
                <a:latin typeface="+mj-lt"/>
              </a:rPr>
              <a:t>What is the relevance of nature of science to early years science </a:t>
            </a:r>
            <a:r>
              <a:rPr lang="en-US" dirty="0" smtClean="0">
                <a:latin typeface="+mj-lt"/>
              </a:rPr>
              <a:t>education?</a:t>
            </a:r>
          </a:p>
          <a:p>
            <a:pPr marL="514350" indent="-514350">
              <a:buFont typeface="+mj-lt"/>
              <a:buAutoNum type="arabicPeriod"/>
            </a:pPr>
            <a:r>
              <a:rPr lang="en-US" dirty="0" smtClean="0">
                <a:latin typeface="+mj-lt"/>
              </a:rPr>
              <a:t>What kinds of </a:t>
            </a:r>
            <a:r>
              <a:rPr lang="en-US" dirty="0">
                <a:latin typeface="+mj-lt"/>
              </a:rPr>
              <a:t>teaching and learning approaches might be appropriate </a:t>
            </a:r>
            <a:r>
              <a:rPr lang="en-US" dirty="0" smtClean="0">
                <a:latin typeface="+mj-lt"/>
              </a:rPr>
              <a:t>to support children’s developing understanding of the nature of science? </a:t>
            </a:r>
          </a:p>
          <a:p>
            <a:pPr marL="514350" indent="-514350">
              <a:buFont typeface="+mj-lt"/>
              <a:buAutoNum type="arabicPeriod"/>
            </a:pPr>
            <a:r>
              <a:rPr lang="en-US" dirty="0" smtClean="0">
                <a:latin typeface="+mj-lt"/>
              </a:rPr>
              <a:t>Why is it important for teachers to reflect on their views of the nature of science?</a:t>
            </a:r>
            <a:endParaRPr lang="en-US" dirty="0">
              <a:latin typeface="+mj-lt"/>
            </a:endParaRPr>
          </a:p>
          <a:p>
            <a:pPr marL="0" indent="0">
              <a:buNone/>
            </a:pPr>
            <a:endParaRPr lang="nl-BE" dirty="0" smtClean="0"/>
          </a:p>
          <a:p>
            <a:endParaRPr lang="nl-BE" dirty="0"/>
          </a:p>
        </p:txBody>
      </p:sp>
    </p:spTree>
    <p:extLst>
      <p:ext uri="{BB962C8B-B14F-4D97-AF65-F5344CB8AC3E}">
        <p14:creationId xmlns:p14="http://schemas.microsoft.com/office/powerpoint/2010/main" val="2324436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Further information</a:t>
            </a:r>
            <a:endParaRPr lang="en-US"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solidFill>
                  <a:srgbClr val="FF0000"/>
                </a:solidFill>
                <a:latin typeface="+mj-lt"/>
              </a:rPr>
              <a:t>Creative </a:t>
            </a:r>
            <a:r>
              <a:rPr lang="en-US" sz="3100" b="1" dirty="0" smtClean="0">
                <a:solidFill>
                  <a:srgbClr val="FF0000"/>
                </a:solidFill>
                <a:latin typeface="+mj-lt"/>
              </a:rPr>
              <a:t>Little Scientists </a:t>
            </a:r>
          </a:p>
          <a:p>
            <a:pPr marL="0" indent="0">
              <a:lnSpc>
                <a:spcPct val="120000"/>
              </a:lnSpc>
              <a:buNone/>
            </a:pPr>
            <a:r>
              <a:rPr lang="en-US" sz="2600" dirty="0" smtClean="0">
                <a:solidFill>
                  <a:srgbClr val="FF0000"/>
                </a:solidFill>
                <a:latin typeface="+mj-lt"/>
              </a:rPr>
              <a:t>(FP7 EU project 2011 – 2014)</a:t>
            </a:r>
            <a:endParaRPr lang="en-US" sz="2600" dirty="0">
              <a:solidFill>
                <a:srgbClr val="FF0000"/>
              </a:solidFill>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solidFill>
                  <a:srgbClr val="FF0000"/>
                </a:solidFill>
                <a:latin typeface="+mj-lt"/>
              </a:rPr>
              <a:t>Creativity in Early Years Science </a:t>
            </a:r>
            <a:r>
              <a:rPr lang="en-US" sz="3100" b="1" dirty="0" smtClean="0">
                <a:solidFill>
                  <a:srgbClr val="FF0000"/>
                </a:solidFill>
                <a:latin typeface="+mj-lt"/>
              </a:rPr>
              <a:t>Education</a:t>
            </a:r>
          </a:p>
          <a:p>
            <a:pPr marL="0" indent="0">
              <a:buNone/>
            </a:pPr>
            <a:r>
              <a:rPr lang="en-US" sz="2600" dirty="0" smtClean="0">
                <a:solidFill>
                  <a:srgbClr val="FF0000"/>
                </a:solidFill>
                <a:latin typeface="+mj-lt"/>
              </a:rPr>
              <a:t>(Erasmus+ EU project 2014 </a:t>
            </a:r>
            <a:r>
              <a:rPr lang="en-US" sz="2600" dirty="0">
                <a:solidFill>
                  <a:srgbClr val="FF0000"/>
                </a:solidFill>
              </a:rPr>
              <a:t>– </a:t>
            </a:r>
            <a:r>
              <a:rPr lang="en-US" sz="2600" dirty="0" smtClean="0">
                <a:solidFill>
                  <a:srgbClr val="FF0000"/>
                </a:solidFill>
                <a:latin typeface="+mj-lt"/>
              </a:rPr>
              <a:t>2017</a:t>
            </a:r>
            <a:r>
              <a:rPr lang="en-US" sz="2600" dirty="0">
                <a:solidFill>
                  <a:srgbClr val="FF0000"/>
                </a:solidFill>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7032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THANK YOU!</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0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rPr>
              <a:t>	</a:t>
            </a:r>
            <a:r>
              <a:rPr lang="en-US" sz="1400" dirty="0" smtClean="0">
                <a:solidFill>
                  <a:prstClr val="black"/>
                </a:solidFill>
              </a:rPr>
              <a:t>© </a:t>
            </a:r>
            <a:r>
              <a:rPr lang="en-US" sz="1400" i="1" dirty="0">
                <a:solidFill>
                  <a:prstClr val="black"/>
                </a:solidFill>
              </a:rPr>
              <a:t>2017 CREATIVITY IN EARLY YEARS SCIENCE EDUCATION </a:t>
            </a:r>
            <a:r>
              <a:rPr lang="en-US" sz="1400" i="1" dirty="0" smtClean="0">
                <a:solidFill>
                  <a:prstClr val="black"/>
                </a:solidFill>
              </a:rPr>
              <a:t>Consortium</a:t>
            </a:r>
          </a:p>
          <a:p>
            <a:pPr>
              <a:spcAft>
                <a:spcPts val="600"/>
              </a:spcAft>
              <a:tabLst>
                <a:tab pos="990600" algn="l"/>
              </a:tabLst>
            </a:pPr>
            <a:r>
              <a:rPr lang="en-US" sz="1400" dirty="0" smtClean="0">
                <a:solidFill>
                  <a:prstClr val="black"/>
                </a:solidFill>
              </a:rPr>
              <a:t>This </a:t>
            </a:r>
            <a:r>
              <a:rPr lang="en-US" sz="1400" dirty="0">
                <a:solidFill>
                  <a:prstClr val="black"/>
                </a:solidFill>
              </a:rPr>
              <a:t>work is licensed under the Creative Commons Attribution-</a:t>
            </a:r>
            <a:r>
              <a:rPr lang="en-US" sz="1400" dirty="0" err="1">
                <a:solidFill>
                  <a:prstClr val="black"/>
                </a:solidFill>
              </a:rPr>
              <a:t>NonCommercial</a:t>
            </a:r>
            <a:r>
              <a:rPr lang="en-US" sz="1400" dirty="0">
                <a:solidFill>
                  <a:prstClr val="black"/>
                </a:solidFill>
              </a:rPr>
              <a:t>-</a:t>
            </a:r>
            <a:r>
              <a:rPr lang="en-US" sz="1400" dirty="0" err="1">
                <a:solidFill>
                  <a:prstClr val="black"/>
                </a:solidFill>
              </a:rPr>
              <a:t>NoDerivatives</a:t>
            </a:r>
            <a:r>
              <a:rPr lang="en-US" sz="1400" dirty="0">
                <a:solidFill>
                  <a:prstClr val="black"/>
                </a:solidFill>
              </a:rPr>
              <a:t> 4.0 International License. To view a copy of this license, visit </a:t>
            </a:r>
            <a:r>
              <a:rPr lang="en-US" sz="1400" u="sng" dirty="0">
                <a:solidFill>
                  <a:prstClr val="black"/>
                </a:solidFill>
                <a:hlinkClick r:id="rId2"/>
              </a:rPr>
              <a:t>http://creativecommons.org/licenses/by-nc-nd/4.0/</a:t>
            </a:r>
            <a:r>
              <a:rPr lang="en-US" sz="1400" dirty="0">
                <a:solidFill>
                  <a:prstClr val="black"/>
                </a:solidFill>
              </a:rPr>
              <a:t>.</a:t>
            </a:r>
            <a:endParaRPr lang="el-GR" sz="1400" dirty="0">
              <a:solidFill>
                <a:prstClr val="black"/>
              </a:solidFill>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2328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fontScale="90000"/>
          </a:bodyPr>
          <a:lstStyle/>
          <a:p>
            <a:r>
              <a:rPr lang="en-US" b="1" dirty="0" smtClean="0">
                <a:solidFill>
                  <a:srgbClr val="00B050"/>
                </a:solidFill>
              </a:rPr>
              <a:t>Rationale and aims for science education</a:t>
            </a:r>
            <a:endParaRPr lang="en-US" b="1" dirty="0">
              <a:solidFill>
                <a:srgbClr val="00B050"/>
              </a:solidFill>
            </a:endParaRPr>
          </a:p>
        </p:txBody>
      </p:sp>
      <p:sp>
        <p:nvSpPr>
          <p:cNvPr id="3" name="Content Placeholder 2"/>
          <p:cNvSpPr>
            <a:spLocks noGrp="1"/>
          </p:cNvSpPr>
          <p:nvPr>
            <p:ph idx="1"/>
          </p:nvPr>
        </p:nvSpPr>
        <p:spPr>
          <a:xfrm>
            <a:off x="457200" y="1844825"/>
            <a:ext cx="8219256" cy="4248471"/>
          </a:xfrm>
        </p:spPr>
        <p:txBody>
          <a:bodyPr>
            <a:normAutofit fontScale="92500" lnSpcReduction="20000"/>
          </a:bodyPr>
          <a:lstStyle/>
          <a:p>
            <a:r>
              <a:rPr lang="en-US" sz="2600" dirty="0">
                <a:solidFill>
                  <a:srgbClr val="000000"/>
                </a:solidFill>
                <a:latin typeface="+mj-lt"/>
              </a:rPr>
              <a:t>Economic  imperatives</a:t>
            </a:r>
          </a:p>
          <a:p>
            <a:r>
              <a:rPr lang="en-US" sz="2600" dirty="0">
                <a:solidFill>
                  <a:srgbClr val="000000"/>
                </a:solidFill>
                <a:latin typeface="+mj-lt"/>
              </a:rPr>
              <a:t>Scientific literacy for citizens</a:t>
            </a:r>
          </a:p>
          <a:p>
            <a:r>
              <a:rPr lang="en-US" sz="2600" dirty="0">
                <a:solidFill>
                  <a:srgbClr val="000000"/>
                </a:solidFill>
                <a:latin typeface="+mj-lt"/>
              </a:rPr>
              <a:t>Technological developments </a:t>
            </a:r>
          </a:p>
          <a:p>
            <a:pPr marL="0" indent="0">
              <a:buNone/>
            </a:pPr>
            <a:endParaRPr lang="en-US" sz="2600" dirty="0">
              <a:solidFill>
                <a:srgbClr val="000000"/>
              </a:solidFill>
              <a:latin typeface="+mj-lt"/>
            </a:endParaRPr>
          </a:p>
          <a:p>
            <a:pPr>
              <a:buNone/>
            </a:pPr>
            <a:r>
              <a:rPr lang="en-US" sz="2600" dirty="0">
                <a:solidFill>
                  <a:srgbClr val="000000"/>
                </a:solidFill>
                <a:latin typeface="+mj-lt"/>
              </a:rPr>
              <a:t>Implications for aims of science education</a:t>
            </a:r>
          </a:p>
          <a:p>
            <a:pPr lvl="1"/>
            <a:r>
              <a:rPr lang="en-US" sz="2600" dirty="0">
                <a:solidFill>
                  <a:srgbClr val="000000"/>
                </a:solidFill>
                <a:latin typeface="+mj-lt"/>
              </a:rPr>
              <a:t>Focus on nature of science</a:t>
            </a:r>
          </a:p>
          <a:p>
            <a:pPr lvl="1"/>
            <a:r>
              <a:rPr lang="en-US" sz="2600" dirty="0">
                <a:solidFill>
                  <a:srgbClr val="000000"/>
                </a:solidFill>
                <a:latin typeface="+mj-lt"/>
              </a:rPr>
              <a:t>Community</a:t>
            </a:r>
          </a:p>
          <a:p>
            <a:pPr lvl="1"/>
            <a:r>
              <a:rPr lang="en-US" sz="2600" dirty="0">
                <a:solidFill>
                  <a:srgbClr val="000000"/>
                </a:solidFill>
                <a:latin typeface="+mj-lt"/>
              </a:rPr>
              <a:t>Positive attitudes</a:t>
            </a:r>
          </a:p>
          <a:p>
            <a:pPr lvl="1"/>
            <a:r>
              <a:rPr lang="en-US" sz="2600" dirty="0">
                <a:solidFill>
                  <a:srgbClr val="000000"/>
                </a:solidFill>
                <a:latin typeface="+mj-lt"/>
              </a:rPr>
              <a:t>Inquiry Based Learning</a:t>
            </a:r>
          </a:p>
          <a:p>
            <a:pPr marL="457200" lvl="1" indent="0">
              <a:buNone/>
            </a:pPr>
            <a:endParaRPr lang="en-US" sz="2600" dirty="0">
              <a:solidFill>
                <a:srgbClr val="000000"/>
              </a:solidFill>
              <a:latin typeface="+mj-lt"/>
            </a:endParaRPr>
          </a:p>
          <a:p>
            <a:pPr marL="0" indent="0">
              <a:buNone/>
            </a:pPr>
            <a:r>
              <a:rPr lang="en-US" sz="2600" i="1" dirty="0">
                <a:solidFill>
                  <a:srgbClr val="000000"/>
                </a:solidFill>
                <a:latin typeface="+mj-lt"/>
              </a:rPr>
              <a:t>Growing evidence of the influence of teacher attitudes to </a:t>
            </a:r>
            <a:r>
              <a:rPr lang="en-US" sz="2600" i="1" dirty="0" smtClean="0">
                <a:solidFill>
                  <a:srgbClr val="000000"/>
                </a:solidFill>
                <a:latin typeface="+mj-lt"/>
              </a:rPr>
              <a:t>science</a:t>
            </a:r>
            <a:endParaRPr lang="en-US" sz="2600" i="1" dirty="0">
              <a:solidFill>
                <a:srgbClr val="000000"/>
              </a:solidFill>
              <a:latin typeface="+mj-lt"/>
            </a:endParaRPr>
          </a:p>
        </p:txBody>
      </p:sp>
    </p:spTree>
    <p:extLst>
      <p:ext uri="{BB962C8B-B14F-4D97-AF65-F5344CB8AC3E}">
        <p14:creationId xmlns:p14="http://schemas.microsoft.com/office/powerpoint/2010/main" val="233717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00B050"/>
                </a:solidFill>
              </a:rPr>
              <a:t>Growing attention to the nature of science</a:t>
            </a:r>
            <a:endParaRPr lang="en-US" b="1" dirty="0">
              <a:solidFill>
                <a:srgbClr val="00B050"/>
              </a:solidFill>
            </a:endParaRPr>
          </a:p>
        </p:txBody>
      </p:sp>
      <p:sp>
        <p:nvSpPr>
          <p:cNvPr id="5" name="Content Placeholder 4"/>
          <p:cNvSpPr>
            <a:spLocks noGrp="1"/>
          </p:cNvSpPr>
          <p:nvPr>
            <p:ph idx="1"/>
          </p:nvPr>
        </p:nvSpPr>
        <p:spPr/>
        <p:txBody>
          <a:bodyPr>
            <a:normAutofit fontScale="77500" lnSpcReduction="20000"/>
          </a:bodyPr>
          <a:lstStyle/>
          <a:p>
            <a:pPr marL="0" indent="0">
              <a:buNone/>
            </a:pPr>
            <a:r>
              <a:rPr lang="en-US" dirty="0" smtClean="0">
                <a:latin typeface="+mj-lt"/>
              </a:rPr>
              <a:t>“</a:t>
            </a:r>
            <a:r>
              <a:rPr lang="en-US" dirty="0">
                <a:latin typeface="+mj-lt"/>
              </a:rPr>
              <a:t>The ‘nature of science’ has become an important concern in the curriculum. This often means the rejection of the stereotypical and false image of science as a simple search for objective and final truths based on unproblematic observations. </a:t>
            </a:r>
            <a:endParaRPr lang="en-US" dirty="0" smtClean="0">
              <a:latin typeface="+mj-lt"/>
            </a:endParaRPr>
          </a:p>
          <a:p>
            <a:pPr marL="0" indent="0">
              <a:buNone/>
            </a:pPr>
            <a:r>
              <a:rPr lang="en-US" dirty="0" smtClean="0">
                <a:latin typeface="+mj-lt"/>
              </a:rPr>
              <a:t>The </a:t>
            </a:r>
            <a:r>
              <a:rPr lang="en-US" dirty="0">
                <a:latin typeface="+mj-lt"/>
              </a:rPr>
              <a:t>recent emphasis on understanding the nature of science is related to the attempt to give more attention to its social, cultural and human aspects. Science is now to be presented as knowledge that is built on evidence as well as upon arguments deployed in a creative search for meaning and explanation” </a:t>
            </a:r>
            <a:endParaRPr lang="en-GB" dirty="0">
              <a:latin typeface="+mj-lt"/>
            </a:endParaRPr>
          </a:p>
          <a:p>
            <a:pPr marL="0" indent="0">
              <a:buNone/>
            </a:pPr>
            <a:r>
              <a:rPr lang="en-US" dirty="0">
                <a:latin typeface="+mj-lt"/>
              </a:rPr>
              <a:t>(</a:t>
            </a:r>
            <a:r>
              <a:rPr lang="en-US" dirty="0" err="1">
                <a:latin typeface="+mj-lt"/>
              </a:rPr>
              <a:t>Gago</a:t>
            </a:r>
            <a:r>
              <a:rPr lang="en-US" dirty="0">
                <a:latin typeface="+mj-lt"/>
              </a:rPr>
              <a:t> et al., 2004: 138). </a:t>
            </a:r>
            <a:endParaRPr lang="en-GB" dirty="0">
              <a:latin typeface="+mj-lt"/>
            </a:endParaRPr>
          </a:p>
          <a:p>
            <a:endParaRPr lang="en-US" dirty="0"/>
          </a:p>
        </p:txBody>
      </p:sp>
    </p:spTree>
    <p:extLst>
      <p:ext uri="{BB962C8B-B14F-4D97-AF65-F5344CB8AC3E}">
        <p14:creationId xmlns:p14="http://schemas.microsoft.com/office/powerpoint/2010/main" val="285150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Aims of the module</a:t>
            </a:r>
            <a:endParaRPr lang="en-US"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pPr lvl="0">
              <a:lnSpc>
                <a:spcPct val="120000"/>
              </a:lnSpc>
            </a:pPr>
            <a:r>
              <a:rPr lang="en-US" dirty="0">
                <a:latin typeface="+mj-lt"/>
              </a:rPr>
              <a:t>Introduce participants to current perspectives on the nature of science</a:t>
            </a:r>
            <a:endParaRPr lang="en-GB" dirty="0">
              <a:latin typeface="+mj-lt"/>
            </a:endParaRPr>
          </a:p>
          <a:p>
            <a:pPr lvl="0">
              <a:lnSpc>
                <a:spcPct val="120000"/>
              </a:lnSpc>
            </a:pPr>
            <a:r>
              <a:rPr lang="en-US" dirty="0">
                <a:latin typeface="+mj-lt"/>
              </a:rPr>
              <a:t>Examine arguments for the relevance of the nature of science in early years science education</a:t>
            </a:r>
            <a:endParaRPr lang="en-GB" dirty="0">
              <a:latin typeface="+mj-lt"/>
            </a:endParaRPr>
          </a:p>
          <a:p>
            <a:pPr lvl="0">
              <a:lnSpc>
                <a:spcPct val="120000"/>
              </a:lnSpc>
            </a:pPr>
            <a:r>
              <a:rPr lang="en-US" dirty="0">
                <a:latin typeface="+mj-lt"/>
              </a:rPr>
              <a:t>Explore ways in which teachers can support children's developing understanding of the nature of science and challenge stereotypical images of science and scientists</a:t>
            </a:r>
            <a:endParaRPr lang="en-GB" dirty="0">
              <a:latin typeface="+mj-lt"/>
            </a:endParaRPr>
          </a:p>
          <a:p>
            <a:pPr lvl="0">
              <a:lnSpc>
                <a:spcPct val="120000"/>
              </a:lnSpc>
            </a:pPr>
            <a:r>
              <a:rPr lang="en-US" dirty="0">
                <a:latin typeface="+mj-lt"/>
              </a:rPr>
              <a:t>Discuss the importance of teachers' views of the nature of science and ways in which they can influence opportunities for children's creativity and inquiry in their science learning</a:t>
            </a:r>
            <a:endParaRPr lang="en-GB" dirty="0">
              <a:latin typeface="+mj-lt"/>
            </a:endParaRPr>
          </a:p>
          <a:p>
            <a:endParaRPr lang="en-US" dirty="0"/>
          </a:p>
        </p:txBody>
      </p:sp>
    </p:spTree>
    <p:extLst>
      <p:ext uri="{BB962C8B-B14F-4D97-AF65-F5344CB8AC3E}">
        <p14:creationId xmlns:p14="http://schemas.microsoft.com/office/powerpoint/2010/main" val="377542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B050"/>
                </a:solidFill>
              </a:rPr>
              <a:t> Links </a:t>
            </a:r>
            <a:r>
              <a:rPr lang="nl-BE" sz="3200" b="1" smtClean="0">
                <a:solidFill>
                  <a:srgbClr val="00B050"/>
                </a:solidFill>
              </a:rPr>
              <a:t>to Content Design </a:t>
            </a:r>
            <a:r>
              <a:rPr lang="nl-BE" sz="3200" b="1" dirty="0" smtClean="0">
                <a:solidFill>
                  <a:srgbClr val="00B050"/>
                </a:solidFill>
              </a:rPr>
              <a:t>Principles and Outcomes </a:t>
            </a:r>
            <a:endParaRPr lang="nl-BE" sz="3200" b="1" dirty="0">
              <a:solidFill>
                <a:srgbClr val="00B050"/>
              </a:solidFill>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en-US" sz="2400" dirty="0">
                <a:latin typeface="+mj-lt"/>
              </a:rPr>
              <a:t>3. Teacher education should advance teachers’ understandings about the </a:t>
            </a:r>
            <a:r>
              <a:rPr lang="en-US" sz="2400" dirty="0">
                <a:solidFill>
                  <a:srgbClr val="FF0000"/>
                </a:solidFill>
                <a:latin typeface="+mj-lt"/>
              </a:rPr>
              <a:t>nature of science and how scientists work, confronting stereotypical images of science and scientists</a:t>
            </a:r>
            <a:r>
              <a:rPr lang="en-US" sz="2400" dirty="0">
                <a:latin typeface="+mj-lt"/>
              </a:rPr>
              <a:t>.</a:t>
            </a:r>
            <a:endParaRPr lang="en-GB" sz="2400" dirty="0">
              <a:latin typeface="+mj-lt"/>
            </a:endParaRPr>
          </a:p>
          <a:p>
            <a:pPr marL="457200" lvl="1" indent="0">
              <a:buNone/>
            </a:pPr>
            <a:r>
              <a:rPr lang="en-US" sz="2000" dirty="0">
                <a:latin typeface="+mj-lt"/>
              </a:rPr>
              <a:t>3.1 Teachers should be able to advance children’s understanding about the nature of science and how scientists work, confronting stereotypical images of science and scientists. </a:t>
            </a:r>
            <a:endParaRPr lang="en-GB" sz="2000" dirty="0">
              <a:latin typeface="+mj-lt"/>
            </a:endParaRPr>
          </a:p>
          <a:p>
            <a:pPr marL="457200" lvl="1" indent="0">
              <a:buNone/>
            </a:pPr>
            <a:r>
              <a:rPr lang="en-US" sz="2000" dirty="0">
                <a:latin typeface="+mj-lt"/>
              </a:rPr>
              <a:t>3.2 Teachers should be able to </a:t>
            </a:r>
            <a:r>
              <a:rPr lang="en-US" sz="2000" dirty="0">
                <a:solidFill>
                  <a:srgbClr val="FF0000"/>
                </a:solidFill>
                <a:latin typeface="+mj-lt"/>
              </a:rPr>
              <a:t>recognize young children’s capabilities to engage with processes associated with the evaluation as well as generation of ideas in science</a:t>
            </a:r>
            <a:r>
              <a:rPr lang="en-US" sz="2000" dirty="0">
                <a:latin typeface="+mj-lt"/>
              </a:rPr>
              <a:t> and mathematics, since these processes are also important for the development of learner creativity.</a:t>
            </a:r>
            <a:endParaRPr lang="en-GB" sz="2000" dirty="0">
              <a:latin typeface="+mj-lt"/>
            </a:endParaRPr>
          </a:p>
          <a:p>
            <a:pPr marL="457200" lvl="1" indent="0">
              <a:buNone/>
            </a:pPr>
            <a:r>
              <a:rPr lang="en-US" sz="2000" dirty="0">
                <a:latin typeface="+mj-lt"/>
              </a:rPr>
              <a:t>3.3 Teachers should be able to </a:t>
            </a:r>
            <a:r>
              <a:rPr lang="en-US" sz="2000" dirty="0">
                <a:solidFill>
                  <a:srgbClr val="FF0000"/>
                </a:solidFill>
                <a:latin typeface="+mj-lt"/>
              </a:rPr>
              <a:t>foster the processes of imagination, reflection and consideration of alternative idea</a:t>
            </a:r>
            <a:r>
              <a:rPr lang="en-US" sz="2000" dirty="0">
                <a:latin typeface="+mj-lt"/>
              </a:rPr>
              <a:t>s in supporting children’s understanding of scientific ideas and procedures and development of creativity. </a:t>
            </a:r>
            <a:endParaRPr lang="en-GB" sz="2000" dirty="0">
              <a:latin typeface="+mj-lt"/>
            </a:endParaRPr>
          </a:p>
          <a:p>
            <a:pPr marL="0" indent="0">
              <a:buClr>
                <a:srgbClr val="00B050"/>
              </a:buClr>
              <a:buNone/>
            </a:pPr>
            <a:endParaRPr lang="nl-BE" dirty="0"/>
          </a:p>
        </p:txBody>
      </p:sp>
    </p:spTree>
    <p:extLst>
      <p:ext uri="{BB962C8B-B14F-4D97-AF65-F5344CB8AC3E}">
        <p14:creationId xmlns:p14="http://schemas.microsoft.com/office/powerpoint/2010/main" val="564814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800200"/>
          </a:xfrm>
        </p:spPr>
        <p:txBody>
          <a:bodyPr>
            <a:normAutofit fontScale="90000"/>
          </a:bodyPr>
          <a:lstStyle/>
          <a:p>
            <a:r>
              <a:rPr lang="en-GB"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t/>
            </a:r>
            <a:br>
              <a:rPr lang="en-GB"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br>
            <a:r>
              <a:rPr lang="en-GB" sz="4900" b="1" dirty="0" smtClean="0">
                <a:solidFill>
                  <a:schemeClr val="accent6">
                    <a:lumMod val="75000"/>
                  </a:schemeClr>
                </a:solidFill>
                <a:cs typeface="Arial" charset="0"/>
              </a:rPr>
              <a:t>Mystery Boxes</a:t>
            </a:r>
            <a:r>
              <a:rPr lang="en-GB"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t/>
            </a:r>
            <a:br>
              <a:rPr lang="en-GB"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br>
            <a:r>
              <a:rPr lang="en-GB" sz="2200" dirty="0">
                <a:cs typeface="Arial" charset="0"/>
              </a:rPr>
              <a:t>This is a resource developed by the London Science Museum available at http://</a:t>
            </a:r>
            <a:r>
              <a:rPr lang="en-GB" sz="2200" dirty="0" err="1">
                <a:cs typeface="Arial" charset="0"/>
              </a:rPr>
              <a:t>www.sciencemuseum.org.uk</a:t>
            </a:r>
            <a:r>
              <a:rPr lang="en-GB" sz="2200" dirty="0">
                <a:cs typeface="Arial" charset="0"/>
              </a:rPr>
              <a:t>/educators</a:t>
            </a:r>
            <a:r>
              <a:rPr lang="el-GR" dirty="0"/>
              <a:t/>
            </a:r>
            <a:br>
              <a:rPr lang="el-GR" dirty="0"/>
            </a:br>
            <a:r>
              <a:rPr lang="en-GB"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t/>
            </a:r>
            <a:br>
              <a:rPr lang="en-GB" b="1" dirty="0" smtClean="0">
                <a:solidFill>
                  <a:schemeClr val="accent6">
                    <a:lumMod val="75000"/>
                  </a:schemeClr>
                </a:solidFill>
                <a:effectLst>
                  <a:outerShdw blurRad="38100" dist="38100" dir="2700000" algn="tl">
                    <a:srgbClr val="000000">
                      <a:alpha val="43137"/>
                    </a:srgbClr>
                  </a:outerShdw>
                </a:effectLst>
                <a:latin typeface="Arial" charset="0"/>
                <a:cs typeface="Arial" charset="0"/>
              </a:rPr>
            </a:br>
            <a:endParaRPr lang="en-GB" sz="2200" dirty="0"/>
          </a:p>
        </p:txBody>
      </p:sp>
      <p:sp>
        <p:nvSpPr>
          <p:cNvPr id="3" name="Content Placeholder 2"/>
          <p:cNvSpPr>
            <a:spLocks noGrp="1"/>
          </p:cNvSpPr>
          <p:nvPr>
            <p:ph idx="1"/>
          </p:nvPr>
        </p:nvSpPr>
        <p:spPr>
          <a:xfrm>
            <a:off x="467544" y="2636912"/>
            <a:ext cx="8229600" cy="3656384"/>
          </a:xfrm>
        </p:spPr>
        <p:txBody>
          <a:bodyPr>
            <a:noAutofit/>
          </a:bodyPr>
          <a:lstStyle/>
          <a:p>
            <a:pPr eaLnBrk="0" fontAlgn="base" hangingPunct="0">
              <a:lnSpc>
                <a:spcPct val="120000"/>
              </a:lnSpc>
              <a:spcAft>
                <a:spcPct val="0"/>
              </a:spcAft>
              <a:defRPr/>
            </a:pPr>
            <a:r>
              <a:rPr lang="en-GB" sz="2800" kern="0" dirty="0">
                <a:solidFill>
                  <a:srgbClr val="000000"/>
                </a:solidFill>
                <a:latin typeface="+mj-lt"/>
              </a:rPr>
              <a:t>Work in groups to try and discover what is inside each of the boxes without opening them.</a:t>
            </a:r>
          </a:p>
          <a:p>
            <a:pPr eaLnBrk="0" fontAlgn="base" hangingPunct="0">
              <a:lnSpc>
                <a:spcPct val="120000"/>
              </a:lnSpc>
              <a:spcAft>
                <a:spcPct val="0"/>
              </a:spcAft>
              <a:defRPr/>
            </a:pPr>
            <a:endParaRPr lang="en-GB" sz="1200" kern="0" dirty="0">
              <a:solidFill>
                <a:srgbClr val="000000"/>
              </a:solidFill>
              <a:latin typeface="+mj-lt"/>
            </a:endParaRPr>
          </a:p>
          <a:p>
            <a:pPr eaLnBrk="0" fontAlgn="base" hangingPunct="0">
              <a:lnSpc>
                <a:spcPct val="120000"/>
              </a:lnSpc>
              <a:spcAft>
                <a:spcPct val="0"/>
              </a:spcAft>
              <a:defRPr/>
            </a:pPr>
            <a:r>
              <a:rPr lang="en-GB" sz="2800" kern="0" dirty="0">
                <a:solidFill>
                  <a:srgbClr val="000000"/>
                </a:solidFill>
                <a:latin typeface="+mj-lt"/>
              </a:rPr>
              <a:t>Record your observations.</a:t>
            </a:r>
          </a:p>
          <a:p>
            <a:pPr eaLnBrk="0" fontAlgn="base" hangingPunct="0">
              <a:lnSpc>
                <a:spcPct val="120000"/>
              </a:lnSpc>
              <a:spcAft>
                <a:spcPct val="0"/>
              </a:spcAft>
              <a:defRPr/>
            </a:pPr>
            <a:endParaRPr lang="en-GB" sz="1200" kern="0" dirty="0">
              <a:solidFill>
                <a:srgbClr val="000000"/>
              </a:solidFill>
              <a:latin typeface="+mj-lt"/>
            </a:endParaRPr>
          </a:p>
          <a:p>
            <a:pPr eaLnBrk="0" fontAlgn="base" hangingPunct="0">
              <a:lnSpc>
                <a:spcPct val="120000"/>
              </a:lnSpc>
              <a:spcAft>
                <a:spcPct val="0"/>
              </a:spcAft>
              <a:defRPr/>
            </a:pPr>
            <a:r>
              <a:rPr lang="en-GB" sz="2800" kern="0" dirty="0">
                <a:solidFill>
                  <a:srgbClr val="000000"/>
                </a:solidFill>
                <a:latin typeface="+mj-lt"/>
              </a:rPr>
              <a:t>Come up with your best idea based on your evidence</a:t>
            </a:r>
            <a:r>
              <a:rPr lang="en-GB" sz="2800" kern="0" dirty="0" smtClean="0">
                <a:solidFill>
                  <a:srgbClr val="000000"/>
                </a:solidFill>
                <a:effectLst>
                  <a:outerShdw blurRad="38100" dist="38100" dir="2700000" algn="tl">
                    <a:srgbClr val="C0C0C0"/>
                  </a:outerShdw>
                </a:effectLst>
                <a:latin typeface="+mj-lt"/>
              </a:rPr>
              <a:t>.</a:t>
            </a:r>
            <a:endParaRPr lang="en-GB" sz="2800" kern="0" dirty="0">
              <a:solidFill>
                <a:srgbClr val="000000"/>
              </a:solidFill>
              <a:effectLst>
                <a:outerShdw blurRad="38100" dist="38100" dir="2700000" algn="tl">
                  <a:srgbClr val="C0C0C0"/>
                </a:outerShdw>
              </a:effectLst>
              <a:latin typeface="+mj-lt"/>
            </a:endParaRPr>
          </a:p>
        </p:txBody>
      </p:sp>
      <p:sp>
        <p:nvSpPr>
          <p:cNvPr id="4" name="Rectangle 3"/>
          <p:cNvSpPr/>
          <p:nvPr/>
        </p:nvSpPr>
        <p:spPr>
          <a:xfrm>
            <a:off x="3203848" y="1857018"/>
            <a:ext cx="2180405" cy="707886"/>
          </a:xfrm>
          <a:prstGeom prst="rect">
            <a:avLst/>
          </a:prstGeom>
        </p:spPr>
        <p:txBody>
          <a:bodyPr wrap="none">
            <a:spAutoFit/>
          </a:bodyPr>
          <a:lstStyle/>
          <a:p>
            <a:r>
              <a:rPr lang="en-GB" sz="4000" b="1" kern="0" dirty="0">
                <a:solidFill>
                  <a:schemeClr val="accent6">
                    <a:lumMod val="75000"/>
                  </a:schemeClr>
                </a:solidFill>
                <a:latin typeface="+mj-lt"/>
                <a:cs typeface="Arial" charset="0"/>
              </a:rPr>
              <a:t>Activity </a:t>
            </a:r>
            <a:r>
              <a:rPr lang="en-GB" sz="4000" b="1" kern="0" dirty="0" smtClean="0">
                <a:solidFill>
                  <a:schemeClr val="accent6">
                    <a:lumMod val="75000"/>
                  </a:schemeClr>
                </a:solidFill>
                <a:latin typeface="+mj-lt"/>
                <a:cs typeface="Arial" charset="0"/>
              </a:rPr>
              <a:t>1</a:t>
            </a:r>
            <a:endParaRPr lang="en-US" sz="4000" dirty="0">
              <a:latin typeface="+mj-lt"/>
            </a:endParaRPr>
          </a:p>
        </p:txBody>
      </p:sp>
    </p:spTree>
    <p:extLst>
      <p:ext uri="{BB962C8B-B14F-4D97-AF65-F5344CB8AC3E}">
        <p14:creationId xmlns:p14="http://schemas.microsoft.com/office/powerpoint/2010/main" val="284779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defRPr/>
            </a:pPr>
            <a:r>
              <a:rPr lang="en-GB" b="1" dirty="0" smtClean="0">
                <a:solidFill>
                  <a:schemeClr val="accent6">
                    <a:lumMod val="75000"/>
                  </a:schemeClr>
                </a:solidFill>
                <a:ea typeface="+mn-ea"/>
                <a:cs typeface="Arial" charset="0"/>
              </a:rPr>
              <a:t>What </a:t>
            </a:r>
            <a:r>
              <a:rPr lang="en-GB" b="1" dirty="0">
                <a:solidFill>
                  <a:schemeClr val="accent6">
                    <a:lumMod val="75000"/>
                  </a:schemeClr>
                </a:solidFill>
                <a:ea typeface="+mn-ea"/>
                <a:cs typeface="Arial" charset="0"/>
              </a:rPr>
              <a:t>is inside the box?</a:t>
            </a:r>
            <a:endParaRPr lang="el-GR" b="1" dirty="0">
              <a:solidFill>
                <a:schemeClr val="accent6">
                  <a:lumMod val="75000"/>
                </a:schemeClr>
              </a:solidFill>
            </a:endParaRPr>
          </a:p>
        </p:txBody>
      </p:sp>
      <p:sp>
        <p:nvSpPr>
          <p:cNvPr id="3" name="Content Placeholder 2"/>
          <p:cNvSpPr>
            <a:spLocks noGrp="1"/>
          </p:cNvSpPr>
          <p:nvPr>
            <p:ph idx="1"/>
          </p:nvPr>
        </p:nvSpPr>
        <p:spPr>
          <a:xfrm>
            <a:off x="467544" y="2356991"/>
            <a:ext cx="8229600" cy="4024337"/>
          </a:xfrm>
        </p:spPr>
        <p:txBody>
          <a:bodyPr>
            <a:normAutofit/>
          </a:bodyPr>
          <a:lstStyle/>
          <a:p>
            <a:pPr eaLnBrk="0" fontAlgn="base" hangingPunct="0">
              <a:lnSpc>
                <a:spcPct val="120000"/>
              </a:lnSpc>
              <a:spcAft>
                <a:spcPct val="0"/>
              </a:spcAft>
              <a:defRPr/>
            </a:pPr>
            <a:r>
              <a:rPr lang="en-GB" sz="2800" kern="0" dirty="0">
                <a:solidFill>
                  <a:srgbClr val="000000"/>
                </a:solidFill>
                <a:latin typeface="+mj-lt"/>
              </a:rPr>
              <a:t>What material do you think the item is made from?</a:t>
            </a:r>
          </a:p>
          <a:p>
            <a:pPr eaLnBrk="0" fontAlgn="base" hangingPunct="0">
              <a:lnSpc>
                <a:spcPct val="120000"/>
              </a:lnSpc>
              <a:spcAft>
                <a:spcPct val="0"/>
              </a:spcAft>
              <a:defRPr/>
            </a:pPr>
            <a:r>
              <a:rPr lang="en-GB" sz="2800" kern="0" dirty="0">
                <a:solidFill>
                  <a:srgbClr val="000000"/>
                </a:solidFill>
                <a:latin typeface="+mj-lt"/>
              </a:rPr>
              <a:t>How much space does the item take up inside the box?</a:t>
            </a:r>
          </a:p>
          <a:p>
            <a:pPr eaLnBrk="0" fontAlgn="base" hangingPunct="0">
              <a:lnSpc>
                <a:spcPct val="120000"/>
              </a:lnSpc>
              <a:spcAft>
                <a:spcPct val="0"/>
              </a:spcAft>
              <a:defRPr/>
            </a:pPr>
            <a:r>
              <a:rPr lang="en-GB" sz="2800" kern="0" dirty="0">
                <a:solidFill>
                  <a:srgbClr val="000000"/>
                </a:solidFill>
                <a:latin typeface="+mj-lt"/>
              </a:rPr>
              <a:t>How does the item move inside the box?</a:t>
            </a:r>
          </a:p>
          <a:p>
            <a:pPr eaLnBrk="0" fontAlgn="base" hangingPunct="0">
              <a:lnSpc>
                <a:spcPct val="120000"/>
              </a:lnSpc>
              <a:spcAft>
                <a:spcPct val="0"/>
              </a:spcAft>
              <a:defRPr/>
            </a:pPr>
            <a:r>
              <a:rPr lang="en-GB" sz="2800" kern="0" dirty="0">
                <a:solidFill>
                  <a:srgbClr val="000000"/>
                </a:solidFill>
                <a:latin typeface="+mj-lt"/>
              </a:rPr>
              <a:t>What shape do you think it is?</a:t>
            </a:r>
          </a:p>
          <a:p>
            <a:pPr eaLnBrk="0" fontAlgn="base" hangingPunct="0">
              <a:lnSpc>
                <a:spcPct val="120000"/>
              </a:lnSpc>
              <a:spcAft>
                <a:spcPct val="0"/>
              </a:spcAft>
              <a:defRPr/>
            </a:pPr>
            <a:r>
              <a:rPr lang="en-GB" sz="2800" kern="0" dirty="0">
                <a:solidFill>
                  <a:srgbClr val="000000"/>
                </a:solidFill>
                <a:latin typeface="+mj-lt"/>
              </a:rPr>
              <a:t>Can you draw what you think it looks like</a:t>
            </a:r>
            <a:r>
              <a:rPr lang="en-GB" sz="2800" kern="0" dirty="0" smtClean="0">
                <a:solidFill>
                  <a:srgbClr val="000000"/>
                </a:solidFill>
                <a:latin typeface="+mj-lt"/>
              </a:rPr>
              <a:t>?</a:t>
            </a:r>
            <a:endParaRPr lang="en-GB" sz="2800" kern="0" dirty="0">
              <a:solidFill>
                <a:srgbClr val="000000"/>
              </a:solidFill>
              <a:latin typeface="+mj-lt"/>
            </a:endParaRPr>
          </a:p>
        </p:txBody>
      </p:sp>
      <p:sp>
        <p:nvSpPr>
          <p:cNvPr id="4" name="Rectangle 3"/>
          <p:cNvSpPr/>
          <p:nvPr/>
        </p:nvSpPr>
        <p:spPr>
          <a:xfrm>
            <a:off x="2267744" y="1412776"/>
            <a:ext cx="4054315" cy="707886"/>
          </a:xfrm>
          <a:prstGeom prst="rect">
            <a:avLst/>
          </a:prstGeom>
        </p:spPr>
        <p:txBody>
          <a:bodyPr wrap="none">
            <a:spAutoFit/>
          </a:bodyPr>
          <a:lstStyle/>
          <a:p>
            <a:pPr lvl="0" eaLnBrk="0" fontAlgn="base" hangingPunct="0">
              <a:spcBef>
                <a:spcPct val="20000"/>
              </a:spcBef>
              <a:spcAft>
                <a:spcPct val="0"/>
              </a:spcAft>
              <a:defRPr/>
            </a:pPr>
            <a:r>
              <a:rPr lang="en-GB" sz="4000" b="1" kern="0" dirty="0" smtClean="0">
                <a:solidFill>
                  <a:schemeClr val="accent6">
                    <a:lumMod val="75000"/>
                  </a:schemeClr>
                </a:solidFill>
                <a:latin typeface="+mj-lt"/>
                <a:cs typeface="Arial" charset="0"/>
              </a:rPr>
              <a:t>Prompt </a:t>
            </a:r>
            <a:r>
              <a:rPr lang="en-GB" sz="4000" b="1" kern="0" dirty="0">
                <a:solidFill>
                  <a:schemeClr val="accent6">
                    <a:lumMod val="75000"/>
                  </a:schemeClr>
                </a:solidFill>
                <a:latin typeface="+mj-lt"/>
                <a:cs typeface="Arial" charset="0"/>
              </a:rPr>
              <a:t>Questions</a:t>
            </a:r>
          </a:p>
        </p:txBody>
      </p:sp>
    </p:spTree>
    <p:extLst>
      <p:ext uri="{BB962C8B-B14F-4D97-AF65-F5344CB8AC3E}">
        <p14:creationId xmlns:p14="http://schemas.microsoft.com/office/powerpoint/2010/main" val="2533230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2051</TotalTime>
  <Words>2582</Words>
  <Application>Microsoft Office PowerPoint</Application>
  <PresentationFormat>On-screen Show (4:3)</PresentationFormat>
  <Paragraphs>269</Paragraphs>
  <Slides>32</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1_Custom Design</vt:lpstr>
      <vt:lpstr>Theme1</vt:lpstr>
      <vt:lpstr>Acrobat Document</vt:lpstr>
      <vt:lpstr>Training Module 3  Focus on the nature of science</vt:lpstr>
      <vt:lpstr>Introduction to the CEYS project (use dependent on context)</vt:lpstr>
      <vt:lpstr>Questions for the module</vt:lpstr>
      <vt:lpstr>Rationale and aims for science education</vt:lpstr>
      <vt:lpstr>Growing attention to the nature of science</vt:lpstr>
      <vt:lpstr>Aims of the module</vt:lpstr>
      <vt:lpstr> Links to Content Design Principles and Outcomes </vt:lpstr>
      <vt:lpstr> Mystery Boxes This is a resource developed by the London Science Museum available at http://www.sciencemuseum.org.uk/educators  </vt:lpstr>
      <vt:lpstr>What is inside the box?</vt:lpstr>
      <vt:lpstr>Activity 2</vt:lpstr>
      <vt:lpstr>What skills and approaches did you use?</vt:lpstr>
      <vt:lpstr>Mystery Boxes</vt:lpstr>
      <vt:lpstr>PowerPoint Presentation</vt:lpstr>
      <vt:lpstr>PowerPoint Presentation</vt:lpstr>
      <vt:lpstr>Scientists and Mystery Boxes</vt:lpstr>
      <vt:lpstr>PowerPoint Presentation</vt:lpstr>
      <vt:lpstr>Reflections on experience: Links to the nature of science</vt:lpstr>
      <vt:lpstr>PowerPoint Presentation</vt:lpstr>
      <vt:lpstr>Magnetic attraction or not: Children age 3-6</vt:lpstr>
      <vt:lpstr>Day and night:  Children age 5-6</vt:lpstr>
      <vt:lpstr>Float and sink:  Children age 5-6</vt:lpstr>
      <vt:lpstr>Waterproofing: Children age 5-6 </vt:lpstr>
      <vt:lpstr>Discussion of classroom examples </vt:lpstr>
      <vt:lpstr>How might teachers draw attention to the nature of science?</vt:lpstr>
      <vt:lpstr>PowerPoint Presentation</vt:lpstr>
      <vt:lpstr>Whole group feedback</vt:lpstr>
      <vt:lpstr>Questioning to  support reflection</vt:lpstr>
      <vt:lpstr>Application to classroom planning</vt:lpstr>
      <vt:lpstr>Summary issues</vt:lpstr>
      <vt:lpstr>Further information</vt:lpstr>
      <vt:lpstr>THANK YOU!</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122</cp:revision>
  <cp:lastPrinted>2016-07-07T12:36:50Z</cp:lastPrinted>
  <dcterms:created xsi:type="dcterms:W3CDTF">2014-03-19T22:20:04Z</dcterms:created>
  <dcterms:modified xsi:type="dcterms:W3CDTF">2017-11-21T09:35:11Z</dcterms:modified>
</cp:coreProperties>
</file>