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5"/>
  </p:notesMasterIdLst>
  <p:handoutMasterIdLst>
    <p:handoutMasterId r:id="rId36"/>
  </p:handoutMasterIdLst>
  <p:sldIdLst>
    <p:sldId id="388" r:id="rId3"/>
    <p:sldId id="387" r:id="rId4"/>
    <p:sldId id="357" r:id="rId5"/>
    <p:sldId id="358" r:id="rId6"/>
    <p:sldId id="359" r:id="rId7"/>
    <p:sldId id="386" r:id="rId8"/>
    <p:sldId id="360" r:id="rId9"/>
    <p:sldId id="375" r:id="rId10"/>
    <p:sldId id="376" r:id="rId11"/>
    <p:sldId id="377" r:id="rId12"/>
    <p:sldId id="378" r:id="rId13"/>
    <p:sldId id="371" r:id="rId14"/>
    <p:sldId id="372" r:id="rId15"/>
    <p:sldId id="373" r:id="rId16"/>
    <p:sldId id="374" r:id="rId17"/>
    <p:sldId id="361" r:id="rId18"/>
    <p:sldId id="362" r:id="rId19"/>
    <p:sldId id="379" r:id="rId20"/>
    <p:sldId id="367" r:id="rId21"/>
    <p:sldId id="368" r:id="rId22"/>
    <p:sldId id="369" r:id="rId23"/>
    <p:sldId id="370" r:id="rId24"/>
    <p:sldId id="380" r:id="rId25"/>
    <p:sldId id="382" r:id="rId26"/>
    <p:sldId id="381" r:id="rId27"/>
    <p:sldId id="383" r:id="rId28"/>
    <p:sldId id="365" r:id="rId29"/>
    <p:sldId id="366" r:id="rId30"/>
    <p:sldId id="364" r:id="rId31"/>
    <p:sldId id="384" r:id="rId32"/>
    <p:sldId id="385" r:id="rId33"/>
    <p:sldId id="389" r:id="rId3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91" autoAdjust="0"/>
    <p:restoredTop sz="90335" autoAdjust="0"/>
  </p:normalViewPr>
  <p:slideViewPr>
    <p:cSldViewPr>
      <p:cViewPr>
        <p:scale>
          <a:sx n="60" d="100"/>
          <a:sy n="60" d="100"/>
        </p:scale>
        <p:origin x="-830" y="-168"/>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3904"/>
    </p:cViewPr>
  </p:sorterViewPr>
  <p:notesViewPr>
    <p:cSldViewPr snapToGrid="0" snapToObjects="1">
      <p:cViewPr>
        <p:scale>
          <a:sx n="161" d="100"/>
          <a:sy n="161" d="100"/>
        </p:scale>
        <p:origin x="-712" y="345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AA8DB73-C344-4035-BF92-C3A688D58DB2}" type="datetimeFigureOut">
              <a:rPr lang="el-GR" smtClean="0"/>
              <a:pPr/>
              <a:t>21/11/2017</a:t>
            </a:fld>
            <a:endParaRPr lang="el-GR"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l-GR"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F5225B4-2C50-4C84-B9F6-DC8661BC58D8}" type="slidenum">
              <a:rPr lang="el-GR" smtClean="0"/>
              <a:pPr/>
              <a:t>‹#›</a:t>
            </a:fld>
            <a:endParaRPr lang="el-GR" dirty="0"/>
          </a:p>
        </p:txBody>
      </p:sp>
    </p:spTree>
    <p:extLst>
      <p:ext uri="{BB962C8B-B14F-4D97-AF65-F5344CB8AC3E}">
        <p14:creationId xmlns:p14="http://schemas.microsoft.com/office/powerpoint/2010/main" val="2681978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pPr/>
              <a:t>11/21/2017</a:t>
            </a:fld>
            <a:endParaRPr lang="el-GR"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pPr/>
              <a:t>‹#›</a:t>
            </a:fld>
            <a:endParaRPr lang="el-GR" dirty="0"/>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2</a:t>
            </a:fld>
            <a:endParaRPr lang="el-GR" dirty="0"/>
          </a:p>
        </p:txBody>
      </p:sp>
    </p:spTree>
    <p:extLst>
      <p:ext uri="{BB962C8B-B14F-4D97-AF65-F5344CB8AC3E}">
        <p14:creationId xmlns:p14="http://schemas.microsoft.com/office/powerpoint/2010/main" val="140309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12</a:t>
            </a:fld>
            <a:endParaRPr lang="el-GR" dirty="0"/>
          </a:p>
        </p:txBody>
      </p:sp>
    </p:spTree>
    <p:extLst>
      <p:ext uri="{BB962C8B-B14F-4D97-AF65-F5344CB8AC3E}">
        <p14:creationId xmlns:p14="http://schemas.microsoft.com/office/powerpoint/2010/main" val="3346704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13</a:t>
            </a:fld>
            <a:endParaRPr lang="el-GR" dirty="0"/>
          </a:p>
        </p:txBody>
      </p:sp>
    </p:spTree>
    <p:extLst>
      <p:ext uri="{BB962C8B-B14F-4D97-AF65-F5344CB8AC3E}">
        <p14:creationId xmlns:p14="http://schemas.microsoft.com/office/powerpoint/2010/main" val="407375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14</a:t>
            </a:fld>
            <a:endParaRPr lang="el-GR" dirty="0"/>
          </a:p>
        </p:txBody>
      </p:sp>
    </p:spTree>
    <p:extLst>
      <p:ext uri="{BB962C8B-B14F-4D97-AF65-F5344CB8AC3E}">
        <p14:creationId xmlns:p14="http://schemas.microsoft.com/office/powerpoint/2010/main" val="4025026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15</a:t>
            </a:fld>
            <a:endParaRPr lang="el-GR" dirty="0"/>
          </a:p>
        </p:txBody>
      </p:sp>
    </p:spTree>
    <p:extLst>
      <p:ext uri="{BB962C8B-B14F-4D97-AF65-F5344CB8AC3E}">
        <p14:creationId xmlns:p14="http://schemas.microsoft.com/office/powerpoint/2010/main" val="2222848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Εμπειρική – </a:t>
            </a:r>
            <a:r>
              <a:rPr lang="el-GR" sz="1200" dirty="0" smtClean="0"/>
              <a:t>βάσει</a:t>
            </a:r>
            <a:r>
              <a:rPr lang="el-GR" sz="1200" baseline="0" dirty="0" smtClean="0"/>
              <a:t> αποδεικτικών στοιχείων</a:t>
            </a:r>
            <a:endParaRPr lang="el-GR" sz="1200" dirty="0" smtClean="0"/>
          </a:p>
          <a:p>
            <a:r>
              <a:rPr lang="el-GR" dirty="0" smtClean="0"/>
              <a:t>Προσαρμοστική – αλλάζει</a:t>
            </a:r>
            <a:r>
              <a:rPr lang="el-GR" baseline="0" dirty="0" smtClean="0"/>
              <a:t> υπό το φως νέων δεδομένων/ερμηνειών νέων δεδομένων</a:t>
            </a:r>
            <a:endParaRPr lang="el-GR" sz="1200" dirty="0" smtClean="0"/>
          </a:p>
          <a:p>
            <a:r>
              <a:rPr lang="el-GR" dirty="0" smtClean="0"/>
              <a:t>Δημιουργική – </a:t>
            </a:r>
            <a:r>
              <a:rPr lang="el-GR" sz="1200" dirty="0" smtClean="0"/>
              <a:t>περιλαμβάνει</a:t>
            </a:r>
            <a:r>
              <a:rPr lang="el-GR" sz="1200" baseline="0" dirty="0" smtClean="0"/>
              <a:t> φαντασία και δημιουργικότητα</a:t>
            </a:r>
            <a:endParaRPr lang="el-GR" sz="1200" dirty="0" smtClean="0"/>
          </a:p>
          <a:p>
            <a:r>
              <a:rPr lang="el-GR" dirty="0" smtClean="0"/>
              <a:t>Υποκειμενική – επηρεάζεται από τη</a:t>
            </a:r>
            <a:r>
              <a:rPr lang="el-GR" baseline="0" dirty="0" smtClean="0"/>
              <a:t> γνώση και την οπτική</a:t>
            </a:r>
            <a:endParaRPr lang="el-GR" sz="1200" dirty="0" smtClean="0"/>
          </a:p>
          <a:p>
            <a:r>
              <a:rPr lang="el-GR" dirty="0" smtClean="0"/>
              <a:t>Κοινωνικό και πολιτισμικό πλαίσιο </a:t>
            </a:r>
            <a:r>
              <a:rPr lang="el-GR" sz="1200" dirty="0" smtClean="0"/>
              <a:t>– επηρεάζει και τις πρακτικές</a:t>
            </a:r>
            <a:r>
              <a:rPr lang="el-GR" sz="1200" baseline="0" dirty="0" smtClean="0"/>
              <a:t> της επιστήμης και τον αντίκτυπο</a:t>
            </a:r>
            <a:endParaRPr lang="el-GR" sz="1200" dirty="0" smtClean="0"/>
          </a:p>
          <a:p>
            <a:r>
              <a:rPr lang="el-GR" dirty="0" smtClean="0"/>
              <a:t>Νόμοι </a:t>
            </a:r>
            <a:r>
              <a:rPr lang="el-GR" sz="1200" dirty="0" smtClean="0"/>
              <a:t>(μοτίβα/κανονικότητα) και θεωρία</a:t>
            </a:r>
            <a:r>
              <a:rPr lang="el-GR" dirty="0" smtClean="0"/>
              <a:t> </a:t>
            </a:r>
            <a:r>
              <a:rPr lang="el-GR" sz="1200" dirty="0" smtClean="0"/>
              <a:t>(ερμηνεία)</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16</a:t>
            </a:fld>
            <a:endParaRPr lang="el-GR" dirty="0"/>
          </a:p>
        </p:txBody>
      </p:sp>
    </p:spTree>
    <p:extLst>
      <p:ext uri="{BB962C8B-B14F-4D97-AF65-F5344CB8AC3E}">
        <p14:creationId xmlns:p14="http://schemas.microsoft.com/office/powerpoint/2010/main" val="861508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17</a:t>
            </a:fld>
            <a:endParaRPr lang="el-GR" dirty="0"/>
          </a:p>
        </p:txBody>
      </p:sp>
    </p:spTree>
    <p:extLst>
      <p:ext uri="{BB962C8B-B14F-4D97-AF65-F5344CB8AC3E}">
        <p14:creationId xmlns:p14="http://schemas.microsoft.com/office/powerpoint/2010/main" val="4026496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18</a:t>
            </a:fld>
            <a:endParaRPr lang="el-GR" dirty="0"/>
          </a:p>
        </p:txBody>
      </p:sp>
    </p:spTree>
    <p:extLst>
      <p:ext uri="{BB962C8B-B14F-4D97-AF65-F5344CB8AC3E}">
        <p14:creationId xmlns:p14="http://schemas.microsoft.com/office/powerpoint/2010/main" val="2199150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19</a:t>
            </a:fld>
            <a:endParaRPr lang="el-GR" dirty="0"/>
          </a:p>
        </p:txBody>
      </p:sp>
    </p:spTree>
    <p:extLst>
      <p:ext uri="{BB962C8B-B14F-4D97-AF65-F5344CB8AC3E}">
        <p14:creationId xmlns:p14="http://schemas.microsoft.com/office/powerpoint/2010/main" val="3839298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20</a:t>
            </a:fld>
            <a:endParaRPr lang="el-GR" dirty="0"/>
          </a:p>
        </p:txBody>
      </p:sp>
    </p:spTree>
    <p:extLst>
      <p:ext uri="{BB962C8B-B14F-4D97-AF65-F5344CB8AC3E}">
        <p14:creationId xmlns:p14="http://schemas.microsoft.com/office/powerpoint/2010/main" val="2071218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21</a:t>
            </a:fld>
            <a:endParaRPr lang="el-GR" dirty="0"/>
          </a:p>
        </p:txBody>
      </p:sp>
    </p:spTree>
    <p:extLst>
      <p:ext uri="{BB962C8B-B14F-4D97-AF65-F5344CB8AC3E}">
        <p14:creationId xmlns:p14="http://schemas.microsoft.com/office/powerpoint/2010/main" val="422897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a:buChar char="•"/>
            </a:pPr>
            <a:endParaRPr lang="en-US" sz="1000" kern="1200" baseline="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3</a:t>
            </a:fld>
            <a:endParaRPr lang="el-GR" dirty="0"/>
          </a:p>
        </p:txBody>
      </p:sp>
    </p:spTree>
    <p:extLst>
      <p:ext uri="{BB962C8B-B14F-4D97-AF65-F5344CB8AC3E}">
        <p14:creationId xmlns:p14="http://schemas.microsoft.com/office/powerpoint/2010/main" val="2592103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22</a:t>
            </a:fld>
            <a:endParaRPr lang="el-GR" dirty="0"/>
          </a:p>
        </p:txBody>
      </p:sp>
    </p:spTree>
    <p:extLst>
      <p:ext uri="{BB962C8B-B14F-4D97-AF65-F5344CB8AC3E}">
        <p14:creationId xmlns:p14="http://schemas.microsoft.com/office/powerpoint/2010/main" val="3115935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23</a:t>
            </a:fld>
            <a:endParaRPr lang="el-GR" dirty="0"/>
          </a:p>
        </p:txBody>
      </p:sp>
    </p:spTree>
    <p:extLst>
      <p:ext uri="{BB962C8B-B14F-4D97-AF65-F5344CB8AC3E}">
        <p14:creationId xmlns:p14="http://schemas.microsoft.com/office/powerpoint/2010/main" val="4053393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24</a:t>
            </a:fld>
            <a:endParaRPr lang="el-GR" dirty="0"/>
          </a:p>
        </p:txBody>
      </p:sp>
    </p:spTree>
    <p:extLst>
      <p:ext uri="{BB962C8B-B14F-4D97-AF65-F5344CB8AC3E}">
        <p14:creationId xmlns:p14="http://schemas.microsoft.com/office/powerpoint/2010/main" val="1992303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25</a:t>
            </a:fld>
            <a:endParaRPr lang="el-GR" dirty="0"/>
          </a:p>
        </p:txBody>
      </p:sp>
    </p:spTree>
    <p:extLst>
      <p:ext uri="{BB962C8B-B14F-4D97-AF65-F5344CB8AC3E}">
        <p14:creationId xmlns:p14="http://schemas.microsoft.com/office/powerpoint/2010/main" val="2363274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26</a:t>
            </a:fld>
            <a:endParaRPr lang="el-GR" dirty="0"/>
          </a:p>
        </p:txBody>
      </p:sp>
    </p:spTree>
    <p:extLst>
      <p:ext uri="{BB962C8B-B14F-4D97-AF65-F5344CB8AC3E}">
        <p14:creationId xmlns:p14="http://schemas.microsoft.com/office/powerpoint/2010/main" val="1964163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27</a:t>
            </a:fld>
            <a:endParaRPr lang="el-GR" dirty="0"/>
          </a:p>
        </p:txBody>
      </p:sp>
    </p:spTree>
    <p:extLst>
      <p:ext uri="{BB962C8B-B14F-4D97-AF65-F5344CB8AC3E}">
        <p14:creationId xmlns:p14="http://schemas.microsoft.com/office/powerpoint/2010/main" val="3632460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28</a:t>
            </a:fld>
            <a:endParaRPr lang="el-GR" dirty="0"/>
          </a:p>
        </p:txBody>
      </p:sp>
    </p:spTree>
    <p:extLst>
      <p:ext uri="{BB962C8B-B14F-4D97-AF65-F5344CB8AC3E}">
        <p14:creationId xmlns:p14="http://schemas.microsoft.com/office/powerpoint/2010/main" val="1615031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29</a:t>
            </a:fld>
            <a:endParaRPr lang="el-GR" dirty="0"/>
          </a:p>
        </p:txBody>
      </p:sp>
    </p:spTree>
    <p:extLst>
      <p:ext uri="{BB962C8B-B14F-4D97-AF65-F5344CB8AC3E}">
        <p14:creationId xmlns:p14="http://schemas.microsoft.com/office/powerpoint/2010/main" val="4205893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30</a:t>
            </a:fld>
            <a:endParaRPr lang="el-GR" dirty="0"/>
          </a:p>
        </p:txBody>
      </p:sp>
    </p:spTree>
    <p:extLst>
      <p:ext uri="{BB962C8B-B14F-4D97-AF65-F5344CB8AC3E}">
        <p14:creationId xmlns:p14="http://schemas.microsoft.com/office/powerpoint/2010/main" val="70455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4</a:t>
            </a:fld>
            <a:endParaRPr lang="el-GR" dirty="0"/>
          </a:p>
        </p:txBody>
      </p:sp>
    </p:spTree>
    <p:extLst>
      <p:ext uri="{BB962C8B-B14F-4D97-AF65-F5344CB8AC3E}">
        <p14:creationId xmlns:p14="http://schemas.microsoft.com/office/powerpoint/2010/main" val="175005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5</a:t>
            </a:fld>
            <a:endParaRPr lang="el-GR" dirty="0"/>
          </a:p>
        </p:txBody>
      </p:sp>
    </p:spTree>
    <p:extLst>
      <p:ext uri="{BB962C8B-B14F-4D97-AF65-F5344CB8AC3E}">
        <p14:creationId xmlns:p14="http://schemas.microsoft.com/office/powerpoint/2010/main" val="251824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7</a:t>
            </a:fld>
            <a:endParaRPr lang="el-GR" dirty="0"/>
          </a:p>
        </p:txBody>
      </p:sp>
    </p:spTree>
    <p:extLst>
      <p:ext uri="{BB962C8B-B14F-4D97-AF65-F5344CB8AC3E}">
        <p14:creationId xmlns:p14="http://schemas.microsoft.com/office/powerpoint/2010/main" val="153978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8</a:t>
            </a:fld>
            <a:endParaRPr lang="el-GR" dirty="0"/>
          </a:p>
        </p:txBody>
      </p:sp>
    </p:spTree>
    <p:extLst>
      <p:ext uri="{BB962C8B-B14F-4D97-AF65-F5344CB8AC3E}">
        <p14:creationId xmlns:p14="http://schemas.microsoft.com/office/powerpoint/2010/main" val="3112341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9</a:t>
            </a:fld>
            <a:endParaRPr lang="el-GR" dirty="0"/>
          </a:p>
        </p:txBody>
      </p:sp>
    </p:spTree>
    <p:extLst>
      <p:ext uri="{BB962C8B-B14F-4D97-AF65-F5344CB8AC3E}">
        <p14:creationId xmlns:p14="http://schemas.microsoft.com/office/powerpoint/2010/main" val="1096914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10</a:t>
            </a:fld>
            <a:endParaRPr lang="el-GR" dirty="0"/>
          </a:p>
        </p:txBody>
      </p:sp>
    </p:spTree>
    <p:extLst>
      <p:ext uri="{BB962C8B-B14F-4D97-AF65-F5344CB8AC3E}">
        <p14:creationId xmlns:p14="http://schemas.microsoft.com/office/powerpoint/2010/main" val="915148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11</a:t>
            </a:fld>
            <a:endParaRPr lang="el-GR" dirty="0"/>
          </a:p>
        </p:txBody>
      </p:sp>
    </p:spTree>
    <p:extLst>
      <p:ext uri="{BB962C8B-B14F-4D97-AF65-F5344CB8AC3E}">
        <p14:creationId xmlns:p14="http://schemas.microsoft.com/office/powerpoint/2010/main" val="2603659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dirty="0"/>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0920979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7130676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548194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2582570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2027419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0464856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4649816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7039511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783699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4756985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40069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072" name="Acrobat Document" r:id="rId14" imgW="4048033" imgH="2695557" progId="AcroExch.Document.DC">
                  <p:embed/>
                </p:oleObj>
              </mc:Choice>
              <mc:Fallback>
                <p:oleObj name="Acrobat Document" r:id="rId14" imgW="4048033" imgH="2695557" progId="AcroExch.Document.DC">
                  <p:embed/>
                  <p:pic>
                    <p:nvPicPr>
                      <p:cNvPr id="0" name="Picture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dirty="0"/>
          </a:p>
        </p:txBody>
      </p:sp>
      <p:pic>
        <p:nvPicPr>
          <p:cNvPr id="1037" name="Picture 13" descr="C:\Users\fani\Desktop\Disclaimer.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iH7SaE8-qEo"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hyperlink" Target="http://www.ceys-project.eu/"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www.ceys-project.eu/" TargetMode="External"/><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348881"/>
            <a:ext cx="7772400" cy="3078286"/>
          </a:xfrm>
        </p:spPr>
        <p:txBody>
          <a:bodyPr>
            <a:normAutofit/>
          </a:bodyPr>
          <a:lstStyle/>
          <a:p>
            <a:pPr algn="ctr"/>
            <a:r>
              <a:rPr lang="el-GR" sz="4400" cap="none" dirty="0" smtClean="0">
                <a:solidFill>
                  <a:srgbClr val="FF5050"/>
                </a:solidFill>
              </a:rPr>
              <a:t>Επιμορφωτική Ενότητα 3</a:t>
            </a:r>
            <a:r>
              <a:rPr dirty="0"/>
              <a:t/>
            </a:r>
            <a:br>
              <a:rPr dirty="0"/>
            </a:br>
            <a:r>
              <a:rPr dirty="0"/>
              <a:t/>
            </a:r>
            <a:br>
              <a:rPr dirty="0"/>
            </a:br>
            <a:r>
              <a:rPr lang="el-GR" cap="none" dirty="0" smtClean="0">
                <a:solidFill>
                  <a:srgbClr val="FF5050"/>
                </a:solidFill>
              </a:rPr>
              <a:t>Έμφαση στη φύση της επιστήμης </a:t>
            </a:r>
            <a:endParaRPr lang="el-GR" dirty="0"/>
          </a:p>
        </p:txBody>
      </p:sp>
    </p:spTree>
    <p:extLst>
      <p:ext uri="{BB962C8B-B14F-4D97-AF65-F5344CB8AC3E}">
        <p14:creationId xmlns:p14="http://schemas.microsoft.com/office/powerpoint/2010/main" val="3826730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485800"/>
            <a:ext cx="8229600" cy="1143000"/>
          </a:xfrm>
        </p:spPr>
        <p:txBody>
          <a:bodyPr/>
          <a:lstStyle/>
          <a:p>
            <a:pPr eaLnBrk="0" fontAlgn="base" hangingPunct="0">
              <a:spcBef>
                <a:spcPct val="20000"/>
              </a:spcBef>
              <a:spcAft>
                <a:spcPct val="0"/>
              </a:spcAft>
              <a:defRPr/>
            </a:pPr>
            <a:r>
              <a:rPr lang="el-GR" b="1" kern="0" dirty="0">
                <a:solidFill>
                  <a:schemeClr val="accent6">
                    <a:lumMod val="75000"/>
                  </a:schemeClr>
                </a:solidFill>
              </a:rPr>
              <a:t>Δραστηριότητα 2</a:t>
            </a:r>
          </a:p>
        </p:txBody>
      </p:sp>
      <p:sp>
        <p:nvSpPr>
          <p:cNvPr id="3" name="Content Placeholder 2"/>
          <p:cNvSpPr>
            <a:spLocks noGrp="1"/>
          </p:cNvSpPr>
          <p:nvPr>
            <p:ph idx="1"/>
          </p:nvPr>
        </p:nvSpPr>
        <p:spPr/>
        <p:txBody>
          <a:bodyPr>
            <a:normAutofit/>
          </a:bodyPr>
          <a:lstStyle/>
          <a:p>
            <a:pPr lvl="0" eaLnBrk="0" fontAlgn="base" hangingPunct="0">
              <a:lnSpc>
                <a:spcPct val="120000"/>
              </a:lnSpc>
              <a:spcAft>
                <a:spcPct val="0"/>
              </a:spcAft>
              <a:buClr>
                <a:srgbClr val="FF0000"/>
              </a:buClr>
              <a:buFont typeface="Wingdings" pitchFamily="2" charset="2"/>
              <a:buChar char="Ø"/>
              <a:defRPr/>
            </a:pPr>
            <a:endParaRPr lang="el-GR" sz="2400" kern="0" dirty="0">
              <a:solidFill>
                <a:srgbClr val="000000"/>
              </a:solidFill>
              <a:effectLst>
                <a:outerShdw blurRad="38100" dist="38100" dir="2700000" algn="tl">
                  <a:srgbClr val="C0C0C0"/>
                </a:outerShdw>
              </a:effectLst>
              <a:latin typeface="Verdana"/>
            </a:endParaRPr>
          </a:p>
          <a:p>
            <a:pPr marL="0" lvl="0" indent="0" eaLnBrk="0" fontAlgn="base" hangingPunct="0">
              <a:lnSpc>
                <a:spcPct val="120000"/>
              </a:lnSpc>
              <a:spcAft>
                <a:spcPct val="0"/>
              </a:spcAft>
              <a:buClr>
                <a:srgbClr val="FF0000"/>
              </a:buClr>
              <a:buNone/>
              <a:defRPr/>
            </a:pPr>
            <a:r>
              <a:rPr lang="el-GR" kern="0" dirty="0">
                <a:solidFill>
                  <a:srgbClr val="000000"/>
                </a:solidFill>
                <a:latin typeface="+mj-lt"/>
              </a:rPr>
              <a:t>Στις ομάδες σας, σκεφτείτε και γράψτε μια λίστα όλων των διαφορετικών δεξιοτήτων και προσεγγίσεων που χρησιμοποιήσατε για να καταλάβετε τι ήταν μέσα στο κουτί.</a:t>
            </a:r>
          </a:p>
          <a:p>
            <a:endParaRPr lang="el-GR" dirty="0"/>
          </a:p>
        </p:txBody>
      </p:sp>
    </p:spTree>
    <p:extLst>
      <p:ext uri="{BB962C8B-B14F-4D97-AF65-F5344CB8AC3E}">
        <p14:creationId xmlns:p14="http://schemas.microsoft.com/office/powerpoint/2010/main" val="3790046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oAutofit/>
          </a:bodyPr>
          <a:lstStyle/>
          <a:p>
            <a:pPr lvl="0" fontAlgn="base">
              <a:spcAft>
                <a:spcPct val="0"/>
              </a:spcAft>
              <a:defRPr/>
            </a:pPr>
            <a:r>
              <a:rPr lang="el-GR" sz="4000" b="1" dirty="0">
                <a:solidFill>
                  <a:schemeClr val="accent6">
                    <a:lumMod val="75000"/>
                  </a:schemeClr>
                </a:solidFill>
              </a:rPr>
              <a:t>Τι δεξιότητες και προσεγγίσεις χρησιμοποιήσατε;</a:t>
            </a:r>
          </a:p>
        </p:txBody>
      </p:sp>
      <p:sp>
        <p:nvSpPr>
          <p:cNvPr id="3" name="Content Placeholder 2"/>
          <p:cNvSpPr>
            <a:spLocks noGrp="1"/>
          </p:cNvSpPr>
          <p:nvPr>
            <p:ph idx="1"/>
          </p:nvPr>
        </p:nvSpPr>
        <p:spPr>
          <a:xfrm>
            <a:off x="467544" y="2204864"/>
            <a:ext cx="8229600" cy="4237931"/>
          </a:xfrm>
        </p:spPr>
        <p:txBody>
          <a:bodyPr>
            <a:normAutofit/>
          </a:bodyPr>
          <a:lstStyle/>
          <a:p>
            <a:pPr eaLnBrk="0" fontAlgn="base" hangingPunct="0">
              <a:lnSpc>
                <a:spcPct val="120000"/>
              </a:lnSpc>
              <a:spcAft>
                <a:spcPct val="0"/>
              </a:spcAft>
              <a:defRPr/>
            </a:pPr>
            <a:r>
              <a:rPr lang="el-GR" sz="2800" kern="0" dirty="0">
                <a:solidFill>
                  <a:srgbClr val="000000"/>
                </a:solidFill>
                <a:latin typeface="+mj-lt"/>
              </a:rPr>
              <a:t>Πώς γνωρίζατε ότι είχε φτιαχτεί από αυτό το υλικό;</a:t>
            </a:r>
          </a:p>
          <a:p>
            <a:pPr eaLnBrk="0" fontAlgn="base" hangingPunct="0">
              <a:lnSpc>
                <a:spcPct val="120000"/>
              </a:lnSpc>
              <a:spcAft>
                <a:spcPct val="0"/>
              </a:spcAft>
              <a:defRPr/>
            </a:pPr>
            <a:r>
              <a:rPr lang="el-GR" sz="2800" kern="0" dirty="0">
                <a:solidFill>
                  <a:srgbClr val="000000"/>
                </a:solidFill>
                <a:latin typeface="+mj-lt"/>
              </a:rPr>
              <a:t>Δούλεψε κανείς με ησυχία;</a:t>
            </a:r>
          </a:p>
          <a:p>
            <a:pPr eaLnBrk="0" fontAlgn="base" hangingPunct="0">
              <a:lnSpc>
                <a:spcPct val="120000"/>
              </a:lnSpc>
              <a:spcAft>
                <a:spcPct val="0"/>
              </a:spcAft>
              <a:defRPr/>
            </a:pPr>
            <a:r>
              <a:rPr lang="el-GR" sz="2800" kern="0" dirty="0">
                <a:solidFill>
                  <a:srgbClr val="000000"/>
                </a:solidFill>
                <a:latin typeface="+mj-lt"/>
              </a:rPr>
              <a:t>Διερευνήσατε όλα τα κουτιά με τον ίδιο τρόπο;</a:t>
            </a:r>
          </a:p>
          <a:p>
            <a:pPr eaLnBrk="0" fontAlgn="base" hangingPunct="0">
              <a:lnSpc>
                <a:spcPct val="120000"/>
              </a:lnSpc>
              <a:spcAft>
                <a:spcPct val="0"/>
              </a:spcAft>
              <a:defRPr/>
            </a:pPr>
            <a:r>
              <a:rPr lang="el-GR" sz="2800" kern="0" dirty="0">
                <a:solidFill>
                  <a:srgbClr val="000000"/>
                </a:solidFill>
                <a:latin typeface="+mj-lt"/>
              </a:rPr>
              <a:t>Πώς αποφασίσατε σχετικά με την ιδέα της ομάδας;</a:t>
            </a:r>
          </a:p>
          <a:p>
            <a:pPr eaLnBrk="0" fontAlgn="base" hangingPunct="0">
              <a:lnSpc>
                <a:spcPct val="120000"/>
              </a:lnSpc>
              <a:spcAft>
                <a:spcPct val="0"/>
              </a:spcAft>
              <a:defRPr/>
            </a:pPr>
            <a:r>
              <a:rPr lang="el-GR" sz="2800" kern="0" dirty="0">
                <a:solidFill>
                  <a:srgbClr val="000000"/>
                </a:solidFill>
                <a:latin typeface="+mj-lt"/>
              </a:rPr>
              <a:t>Πρότεινε κανείς μια ιδέα που δοκιμάσατε;</a:t>
            </a:r>
          </a:p>
          <a:p>
            <a:pPr eaLnBrk="0" fontAlgn="base" hangingPunct="0">
              <a:lnSpc>
                <a:spcPct val="120000"/>
              </a:lnSpc>
              <a:spcAft>
                <a:spcPct val="0"/>
              </a:spcAft>
              <a:defRPr/>
            </a:pPr>
            <a:r>
              <a:rPr lang="el-GR" sz="2800" kern="0" dirty="0">
                <a:solidFill>
                  <a:srgbClr val="000000"/>
                </a:solidFill>
                <a:latin typeface="+mj-lt"/>
              </a:rPr>
              <a:t>Προσπαθήσατε να φανταστείτε ή να ζωγραφίσετε αυτό που ήταν μέσα στο κουτί;</a:t>
            </a:r>
            <a:endParaRPr lang="el-GR" sz="2800" dirty="0">
              <a:latin typeface="+mj-lt"/>
            </a:endParaRPr>
          </a:p>
        </p:txBody>
      </p:sp>
      <p:sp>
        <p:nvSpPr>
          <p:cNvPr id="4" name="Rectangle 3"/>
          <p:cNvSpPr/>
          <p:nvPr/>
        </p:nvSpPr>
        <p:spPr>
          <a:xfrm>
            <a:off x="2267744" y="1414517"/>
            <a:ext cx="4680520" cy="646331"/>
          </a:xfrm>
          <a:prstGeom prst="rect">
            <a:avLst/>
          </a:prstGeom>
        </p:spPr>
        <p:txBody>
          <a:bodyPr wrap="square">
            <a:spAutoFit/>
          </a:bodyPr>
          <a:lstStyle/>
          <a:p>
            <a:pPr lvl="0" eaLnBrk="0" fontAlgn="base" hangingPunct="0">
              <a:spcBef>
                <a:spcPct val="20000"/>
              </a:spcBef>
              <a:spcAft>
                <a:spcPct val="0"/>
              </a:spcAft>
              <a:defRPr/>
            </a:pPr>
            <a:r>
              <a:rPr lang="el-GR" sz="3600" b="1" kern="0" dirty="0">
                <a:solidFill>
                  <a:schemeClr val="accent6">
                    <a:lumMod val="75000"/>
                  </a:schemeClr>
                </a:solidFill>
                <a:latin typeface="+mj-lt"/>
              </a:rPr>
              <a:t>Ερωτήματα για σκέψη</a:t>
            </a:r>
          </a:p>
        </p:txBody>
      </p:sp>
    </p:spTree>
    <p:extLst>
      <p:ext uri="{BB962C8B-B14F-4D97-AF65-F5344CB8AC3E}">
        <p14:creationId xmlns:p14="http://schemas.microsoft.com/office/powerpoint/2010/main" val="4228078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426170"/>
          </a:xfrm>
        </p:spPr>
        <p:txBody>
          <a:bodyPr>
            <a:normAutofit/>
          </a:bodyPr>
          <a:lstStyle/>
          <a:p>
            <a:r>
              <a:rPr lang="el-GR" b="1" dirty="0">
                <a:solidFill>
                  <a:schemeClr val="accent6">
                    <a:lumMod val="75000"/>
                  </a:schemeClr>
                </a:solidFill>
                <a:latin typeface="+mn-lt"/>
              </a:rPr>
              <a:t>Μυστηριώδη κουτιά </a:t>
            </a:r>
            <a:endParaRPr lang="el-GR" sz="2200" b="1" dirty="0">
              <a:latin typeface="+mn-lt"/>
            </a:endParaRPr>
          </a:p>
        </p:txBody>
      </p:sp>
      <p:sp>
        <p:nvSpPr>
          <p:cNvPr id="3" name="Content Placeholder 2"/>
          <p:cNvSpPr>
            <a:spLocks noGrp="1"/>
          </p:cNvSpPr>
          <p:nvPr>
            <p:ph idx="4294967295"/>
          </p:nvPr>
        </p:nvSpPr>
        <p:spPr>
          <a:xfrm>
            <a:off x="580728" y="1772816"/>
            <a:ext cx="8064896" cy="4032250"/>
          </a:xfrm>
        </p:spPr>
        <p:txBody>
          <a:bodyPr>
            <a:normAutofit fontScale="92500"/>
          </a:bodyPr>
          <a:lstStyle/>
          <a:p>
            <a:pPr marL="0" lvl="0" indent="0" eaLnBrk="0" fontAlgn="base" hangingPunct="0">
              <a:lnSpc>
                <a:spcPct val="120000"/>
              </a:lnSpc>
              <a:spcAft>
                <a:spcPct val="0"/>
              </a:spcAft>
              <a:buClr>
                <a:srgbClr val="FF0000"/>
              </a:buClr>
              <a:buNone/>
              <a:defRPr/>
            </a:pPr>
            <a:r>
              <a:rPr lang="el-GR" sz="2400" b="1" kern="0" dirty="0">
                <a:solidFill>
                  <a:srgbClr val="000000"/>
                </a:solidFill>
                <a:latin typeface="+mj-lt"/>
              </a:rPr>
              <a:t>Δεξιότητες που χρησιμοποιήθηκαν: συζήτηση, ανάπτυξη επιχειρήματος, παρατήρηση, διαπραγμάτευση και ομαδική εργασία.</a:t>
            </a:r>
          </a:p>
          <a:p>
            <a:pPr lvl="0" eaLnBrk="0" fontAlgn="base" hangingPunct="0">
              <a:lnSpc>
                <a:spcPct val="120000"/>
              </a:lnSpc>
              <a:spcAft>
                <a:spcPct val="0"/>
              </a:spcAft>
              <a:buFont typeface="Wingdings" pitchFamily="2" charset="2"/>
              <a:buChar char="Ø"/>
              <a:defRPr/>
            </a:pPr>
            <a:r>
              <a:rPr lang="el-GR" sz="2400" kern="0" dirty="0">
                <a:solidFill>
                  <a:srgbClr val="000000"/>
                </a:solidFill>
                <a:latin typeface="+mj-lt"/>
              </a:rPr>
              <a:t>Οι επιστήμονες παράγουν επιστημονικές θεωρίες βασιζόμενοι σε αποδεικτικά στοιχεία, αλλά δεν βρίσκουν οριστικές απαντήσεις.</a:t>
            </a:r>
          </a:p>
          <a:p>
            <a:pPr lvl="0" eaLnBrk="0" fontAlgn="base" hangingPunct="0">
              <a:lnSpc>
                <a:spcPct val="120000"/>
              </a:lnSpc>
              <a:spcAft>
                <a:spcPct val="0"/>
              </a:spcAft>
              <a:buFont typeface="Wingdings" pitchFamily="2" charset="2"/>
              <a:buChar char="Ø"/>
              <a:defRPr/>
            </a:pPr>
            <a:r>
              <a:rPr lang="el-GR" sz="2400" kern="0" dirty="0">
                <a:solidFill>
                  <a:srgbClr val="000000"/>
                </a:solidFill>
                <a:latin typeface="+mj-lt"/>
              </a:rPr>
              <a:t>Η επιστημονική γνώση και οι ιδέες αλλάζουν με τον χρόνο και υπόκεινται σε περαιτέρω αναθεώρηση καθώς εξελίσσεται η κατανόηση του κόσμου γύρω μας.</a:t>
            </a:r>
          </a:p>
          <a:p>
            <a:pPr lvl="0" eaLnBrk="0" fontAlgn="base" hangingPunct="0">
              <a:lnSpc>
                <a:spcPct val="120000"/>
              </a:lnSpc>
              <a:spcAft>
                <a:spcPct val="0"/>
              </a:spcAft>
              <a:buFont typeface="Wingdings" pitchFamily="2" charset="2"/>
              <a:buChar char="Ø"/>
              <a:defRPr/>
            </a:pPr>
            <a:r>
              <a:rPr lang="el-GR" sz="2400" kern="0" dirty="0">
                <a:solidFill>
                  <a:srgbClr val="000000"/>
                </a:solidFill>
                <a:latin typeface="+mj-lt"/>
              </a:rPr>
              <a:t>Η επιστήμη είναι κοινωνική και δημιουργική δραστηριότητα.</a:t>
            </a:r>
          </a:p>
          <a:p>
            <a:endParaRPr lang="el-GR" dirty="0"/>
          </a:p>
        </p:txBody>
      </p:sp>
    </p:spTree>
    <p:extLst>
      <p:ext uri="{BB962C8B-B14F-4D97-AF65-F5344CB8AC3E}">
        <p14:creationId xmlns:p14="http://schemas.microsoft.com/office/powerpoint/2010/main" val="64619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980728"/>
            <a:ext cx="7920880" cy="4680520"/>
          </a:xfrm>
        </p:spPr>
        <p:txBody>
          <a:bodyPr>
            <a:normAutofit fontScale="92500" lnSpcReduction="20000"/>
          </a:bodyPr>
          <a:lstStyle/>
          <a:p>
            <a:pPr marL="0" lvl="0" indent="0" eaLnBrk="0" fontAlgn="base" hangingPunct="0">
              <a:lnSpc>
                <a:spcPct val="130000"/>
              </a:lnSpc>
              <a:spcAft>
                <a:spcPct val="0"/>
              </a:spcAft>
              <a:buClr>
                <a:srgbClr val="FF0000"/>
              </a:buClr>
              <a:buNone/>
              <a:defRPr/>
            </a:pPr>
            <a:r>
              <a:rPr lang="el-GR" i="1" kern="0" dirty="0">
                <a:solidFill>
                  <a:srgbClr val="000000"/>
                </a:solidFill>
                <a:effectLst>
                  <a:outerShdw blurRad="38100" dist="38100" dir="2700000" algn="tl">
                    <a:srgbClr val="C0C0C0"/>
                  </a:outerShdw>
                </a:effectLst>
                <a:latin typeface="+mj-lt"/>
              </a:rPr>
              <a:t>«Η επιστήμη είναι μια ιστορία </a:t>
            </a:r>
            <a:endParaRPr lang="en-US" i="1" kern="0" dirty="0" smtClean="0">
              <a:solidFill>
                <a:srgbClr val="000000"/>
              </a:solidFill>
              <a:effectLst>
                <a:outerShdw blurRad="38100" dist="38100" dir="2700000" algn="tl">
                  <a:srgbClr val="C0C0C0"/>
                </a:outerShdw>
              </a:effectLst>
              <a:latin typeface="+mj-lt"/>
            </a:endParaRPr>
          </a:p>
          <a:p>
            <a:pPr marL="0" lvl="0" indent="0" eaLnBrk="0" fontAlgn="base" hangingPunct="0">
              <a:lnSpc>
                <a:spcPct val="130000"/>
              </a:lnSpc>
              <a:spcAft>
                <a:spcPct val="0"/>
              </a:spcAft>
              <a:buClr>
                <a:srgbClr val="FF0000"/>
              </a:buClr>
              <a:buNone/>
              <a:defRPr/>
            </a:pPr>
            <a:r>
              <a:rPr lang="el-GR" i="1" kern="0" dirty="0" smtClean="0">
                <a:solidFill>
                  <a:srgbClr val="000000"/>
                </a:solidFill>
                <a:effectLst>
                  <a:outerShdw blurRad="38100" dist="38100" dir="2700000" algn="tl">
                    <a:srgbClr val="C0C0C0"/>
                  </a:outerShdw>
                </a:effectLst>
                <a:latin typeface="+mj-lt"/>
              </a:rPr>
              <a:t>από </a:t>
            </a:r>
            <a:r>
              <a:rPr lang="el-GR" i="1" kern="0" dirty="0">
                <a:solidFill>
                  <a:srgbClr val="000000"/>
                </a:solidFill>
                <a:effectLst>
                  <a:outerShdw blurRad="38100" dist="38100" dir="2700000" algn="tl">
                    <a:srgbClr val="C0C0C0"/>
                  </a:outerShdw>
                </a:effectLst>
                <a:latin typeface="+mj-lt"/>
              </a:rPr>
              <a:t>διορθωμένα λάθη.»</a:t>
            </a:r>
          </a:p>
          <a:p>
            <a:pPr marL="0" lvl="0" indent="0" eaLnBrk="0" fontAlgn="base" hangingPunct="0">
              <a:spcAft>
                <a:spcPct val="0"/>
              </a:spcAft>
              <a:buClr>
                <a:srgbClr val="FF0000"/>
              </a:buClr>
              <a:buNone/>
              <a:defRPr/>
            </a:pPr>
            <a:r>
              <a:rPr lang="el-GR" sz="2000" kern="0" dirty="0">
                <a:solidFill>
                  <a:srgbClr val="000000"/>
                </a:solidFill>
                <a:effectLst>
                  <a:outerShdw blurRad="38100" dist="38100" dir="2700000" algn="tl">
                    <a:srgbClr val="C0C0C0"/>
                  </a:outerShdw>
                </a:effectLst>
                <a:latin typeface="+mj-lt"/>
              </a:rPr>
              <a:t>           Karl Popper (1902-94)</a:t>
            </a:r>
          </a:p>
          <a:p>
            <a:pPr marL="0" lvl="0" indent="0" algn="r" eaLnBrk="0" fontAlgn="base" hangingPunct="0">
              <a:lnSpc>
                <a:spcPct val="140000"/>
              </a:lnSpc>
              <a:spcAft>
                <a:spcPct val="0"/>
              </a:spcAft>
              <a:buClr>
                <a:srgbClr val="FF0000"/>
              </a:buClr>
              <a:buNone/>
              <a:defRPr/>
            </a:pPr>
            <a:r>
              <a:rPr lang="en-US" dirty="0" smtClean="0"/>
              <a:t>				</a:t>
            </a:r>
          </a:p>
          <a:p>
            <a:pPr marL="0" lvl="0" indent="0" algn="r" eaLnBrk="0" fontAlgn="base" hangingPunct="0">
              <a:lnSpc>
                <a:spcPct val="140000"/>
              </a:lnSpc>
              <a:spcAft>
                <a:spcPct val="0"/>
              </a:spcAft>
              <a:buClr>
                <a:srgbClr val="FF0000"/>
              </a:buClr>
              <a:buNone/>
              <a:defRPr/>
            </a:pPr>
            <a:endParaRPr lang="en-US" kern="0" dirty="0" smtClean="0">
              <a:solidFill>
                <a:srgbClr val="000000"/>
              </a:solidFill>
              <a:effectLst>
                <a:outerShdw blurRad="38100" dist="38100" dir="2700000" algn="tl">
                  <a:srgbClr val="C0C0C0"/>
                </a:outerShdw>
              </a:effectLst>
              <a:latin typeface="+mj-lt"/>
            </a:endParaRPr>
          </a:p>
          <a:p>
            <a:pPr marL="0" lvl="0" indent="0" algn="r" eaLnBrk="0" fontAlgn="base" hangingPunct="0">
              <a:lnSpc>
                <a:spcPct val="140000"/>
              </a:lnSpc>
              <a:spcAft>
                <a:spcPct val="0"/>
              </a:spcAft>
              <a:buClr>
                <a:srgbClr val="FF0000"/>
              </a:buClr>
              <a:buNone/>
              <a:defRPr/>
            </a:pPr>
            <a:r>
              <a:rPr lang="el-GR" kern="0" dirty="0" smtClean="0">
                <a:solidFill>
                  <a:srgbClr val="000000"/>
                </a:solidFill>
                <a:effectLst>
                  <a:outerShdw blurRad="38100" dist="38100" dir="2700000" algn="tl">
                    <a:srgbClr val="C0C0C0"/>
                  </a:outerShdw>
                </a:effectLst>
                <a:latin typeface="+mj-lt"/>
              </a:rPr>
              <a:t>«</a:t>
            </a:r>
            <a:r>
              <a:rPr lang="el-GR" kern="0" dirty="0">
                <a:solidFill>
                  <a:srgbClr val="000000"/>
                </a:solidFill>
                <a:effectLst>
                  <a:outerShdw blurRad="38100" dist="38100" dir="2700000" algn="tl">
                    <a:srgbClr val="C0C0C0"/>
                  </a:outerShdw>
                </a:effectLst>
                <a:latin typeface="+mj-lt"/>
              </a:rPr>
              <a:t>Είναι σημαντικό</a:t>
            </a:r>
            <a:r>
              <a:rPr lang="en-US" kern="0" dirty="0">
                <a:solidFill>
                  <a:srgbClr val="000000"/>
                </a:solidFill>
                <a:effectLst>
                  <a:outerShdw blurRad="38100" dist="38100" dir="2700000" algn="tl">
                    <a:srgbClr val="C0C0C0"/>
                  </a:outerShdw>
                </a:effectLst>
                <a:latin typeface="+mj-lt"/>
              </a:rPr>
              <a:t>
</a:t>
            </a:r>
            <a:r>
              <a:rPr lang="el-GR" kern="0" dirty="0" smtClean="0">
                <a:solidFill>
                  <a:srgbClr val="000000"/>
                </a:solidFill>
                <a:effectLst>
                  <a:outerShdw blurRad="38100" dist="38100" dir="2700000" algn="tl">
                    <a:srgbClr val="C0C0C0"/>
                  </a:outerShdw>
                </a:effectLst>
                <a:latin typeface="+mj-lt"/>
              </a:rPr>
              <a:t>να </a:t>
            </a:r>
            <a:r>
              <a:rPr lang="el-GR" kern="0" dirty="0">
                <a:solidFill>
                  <a:srgbClr val="000000"/>
                </a:solidFill>
                <a:effectLst>
                  <a:outerShdw blurRad="38100" dist="38100" dir="2700000" algn="tl">
                    <a:srgbClr val="C0C0C0"/>
                  </a:outerShdw>
                </a:effectLst>
                <a:latin typeface="+mj-lt"/>
              </a:rPr>
              <a:t>μη σταματάς τις ερωτήσεις</a:t>
            </a:r>
            <a:r>
              <a:rPr lang="el-GR" i="1" kern="0" dirty="0">
                <a:solidFill>
                  <a:srgbClr val="000000"/>
                </a:solidFill>
                <a:effectLst>
                  <a:outerShdw blurRad="38100" dist="38100" dir="2700000" algn="tl">
                    <a:srgbClr val="C0C0C0"/>
                  </a:outerShdw>
                </a:effectLst>
                <a:latin typeface="+mj-lt"/>
              </a:rPr>
              <a:t>.»</a:t>
            </a:r>
            <a:r>
              <a:rPr dirty="0"/>
              <a:t/>
            </a:r>
            <a:br>
              <a:rPr dirty="0"/>
            </a:br>
            <a:r>
              <a:rPr lang="el-GR" sz="2000" kern="0" dirty="0">
                <a:solidFill>
                  <a:srgbClr val="000000"/>
                </a:solidFill>
                <a:effectLst>
                  <a:outerShdw blurRad="38100" dist="38100" dir="2700000" algn="tl">
                    <a:srgbClr val="C0C0C0"/>
                  </a:outerShdw>
                </a:effectLst>
                <a:latin typeface="+mj-lt"/>
              </a:rPr>
              <a:t>Albert Einstein (1879-1955</a:t>
            </a:r>
            <a:r>
              <a:rPr lang="el-GR" sz="2000" kern="0" dirty="0">
                <a:solidFill>
                  <a:srgbClr val="000000"/>
                </a:solidFill>
                <a:effectLst>
                  <a:outerShdw blurRad="38100" dist="38100" dir="2700000" algn="tl">
                    <a:srgbClr val="C0C0C0"/>
                  </a:outerShdw>
                </a:effectLst>
                <a:latin typeface="Verdana"/>
              </a:rPr>
              <a:t>)</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196752"/>
            <a:ext cx="130492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3140968"/>
            <a:ext cx="136525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113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1484784"/>
            <a:ext cx="8218488" cy="3743325"/>
          </a:xfrm>
        </p:spPr>
        <p:txBody>
          <a:bodyPr>
            <a:normAutofit fontScale="92500" lnSpcReduction="20000"/>
          </a:bodyPr>
          <a:lstStyle/>
          <a:p>
            <a:pPr marL="0" indent="0">
              <a:buNone/>
            </a:pPr>
            <a:r>
              <a:rPr lang="el-GR" sz="2800" i="1" kern="0" dirty="0">
                <a:solidFill>
                  <a:srgbClr val="000000"/>
                </a:solidFill>
                <a:effectLst>
                  <a:outerShdw blurRad="38100" dist="38100" dir="2700000" algn="tl">
                    <a:srgbClr val="C0C0C0"/>
                  </a:outerShdw>
                </a:effectLst>
                <a:latin typeface="+mj-lt"/>
              </a:rPr>
              <a:t>«</a:t>
            </a:r>
            <a:r>
              <a:rPr lang="el-GR" sz="2800" i="1" dirty="0">
                <a:latin typeface="+mj-lt"/>
              </a:rPr>
              <a:t>Οι περισσότεροι </a:t>
            </a:r>
            <a:r>
              <a:rPr lang="el-GR" sz="2800" i="1" dirty="0" smtClean="0">
                <a:latin typeface="+mj-lt"/>
              </a:rPr>
              <a:t>επιστήμονες</a:t>
            </a:r>
            <a:r>
              <a:rPr lang="en-US" sz="2800" i="1" dirty="0" smtClean="0">
                <a:latin typeface="+mj-lt"/>
              </a:rPr>
              <a:t> </a:t>
            </a:r>
            <a:r>
              <a:rPr lang="el-GR" sz="2800" i="1" dirty="0" smtClean="0">
                <a:latin typeface="+mj-lt"/>
              </a:rPr>
              <a:t>παραδέχονται </a:t>
            </a:r>
            <a:r>
              <a:rPr lang="el-GR" sz="2800" i="1" dirty="0">
                <a:latin typeface="+mj-lt"/>
              </a:rPr>
              <a:t>ότι, αν και ψάχνουν </a:t>
            </a:r>
            <a:r>
              <a:rPr lang="el-GR" sz="2800" i="1" dirty="0" smtClean="0">
                <a:latin typeface="+mj-lt"/>
              </a:rPr>
              <a:t>την</a:t>
            </a:r>
            <a:r>
              <a:rPr lang="en-US" sz="2800" i="1" dirty="0" smtClean="0">
                <a:latin typeface="+mj-lt"/>
              </a:rPr>
              <a:t> </a:t>
            </a:r>
            <a:r>
              <a:rPr lang="el-GR" sz="2800" i="1" dirty="0" smtClean="0">
                <a:latin typeface="+mj-lt"/>
              </a:rPr>
              <a:t>αλήθεια</a:t>
            </a:r>
            <a:r>
              <a:rPr lang="el-GR" sz="2800" i="1" dirty="0">
                <a:latin typeface="+mj-lt"/>
              </a:rPr>
              <a:t>, δεν γνωρίζουν ή </a:t>
            </a:r>
            <a:r>
              <a:rPr lang="el-GR" sz="2800" i="1" dirty="0" smtClean="0">
                <a:latin typeface="+mj-lt"/>
              </a:rPr>
              <a:t>δημιουργούν</a:t>
            </a:r>
            <a:r>
              <a:rPr lang="en-US" sz="2800" i="1" dirty="0" smtClean="0">
                <a:latin typeface="+mj-lt"/>
              </a:rPr>
              <a:t> </a:t>
            </a:r>
            <a:r>
              <a:rPr lang="el-GR" sz="2800" i="1" dirty="0" smtClean="0">
                <a:latin typeface="+mj-lt"/>
              </a:rPr>
              <a:t>την </a:t>
            </a:r>
            <a:r>
              <a:rPr lang="el-GR" sz="2800" i="1" dirty="0">
                <a:latin typeface="+mj-lt"/>
              </a:rPr>
              <a:t>αλήθεια. Προτείνουν και </a:t>
            </a:r>
            <a:r>
              <a:rPr lang="el-GR" sz="2800" i="1" dirty="0" smtClean="0">
                <a:latin typeface="+mj-lt"/>
              </a:rPr>
              <a:t>ελέγχουν</a:t>
            </a:r>
            <a:r>
              <a:rPr lang="en-US" sz="2800" i="1" dirty="0" smtClean="0">
                <a:latin typeface="+mj-lt"/>
              </a:rPr>
              <a:t> </a:t>
            </a:r>
            <a:r>
              <a:rPr lang="el-GR" sz="2800" i="1" dirty="0" smtClean="0">
                <a:latin typeface="+mj-lt"/>
              </a:rPr>
              <a:t>θεωρίες</a:t>
            </a:r>
            <a:r>
              <a:rPr lang="el-GR" sz="2800" i="1" dirty="0">
                <a:latin typeface="+mj-lt"/>
              </a:rPr>
              <a:t>, γνωρίζοντας ότι </a:t>
            </a:r>
            <a:r>
              <a:rPr lang="el-GR" sz="2800" i="1" dirty="0" smtClean="0">
                <a:latin typeface="+mj-lt"/>
              </a:rPr>
              <a:t>μελλοντικά</a:t>
            </a:r>
            <a:r>
              <a:rPr lang="en-US" sz="2800" i="1" dirty="0" smtClean="0">
                <a:latin typeface="+mj-lt"/>
              </a:rPr>
              <a:t> </a:t>
            </a:r>
            <a:r>
              <a:rPr lang="el-GR" sz="2800" i="1" dirty="0" smtClean="0">
                <a:latin typeface="+mj-lt"/>
              </a:rPr>
              <a:t>αποδεικτικά </a:t>
            </a:r>
            <a:r>
              <a:rPr lang="el-GR" sz="2800" i="1" dirty="0">
                <a:latin typeface="+mj-lt"/>
              </a:rPr>
              <a:t>στοιχεία μπορεί να </a:t>
            </a:r>
            <a:r>
              <a:rPr lang="el-GR" sz="2800" i="1" dirty="0" smtClean="0">
                <a:latin typeface="+mj-lt"/>
              </a:rPr>
              <a:t>προκαλέσουν</a:t>
            </a:r>
            <a:r>
              <a:rPr lang="en-US" sz="2800" i="1" dirty="0" smtClean="0">
                <a:latin typeface="+mj-lt"/>
              </a:rPr>
              <a:t> </a:t>
            </a:r>
            <a:r>
              <a:rPr lang="el-GR" sz="2800" i="1" dirty="0" smtClean="0">
                <a:latin typeface="+mj-lt"/>
              </a:rPr>
              <a:t>βελτίωση, </a:t>
            </a:r>
            <a:r>
              <a:rPr lang="el-GR" sz="2800" i="1" dirty="0">
                <a:latin typeface="+mj-lt"/>
              </a:rPr>
              <a:t>αναθεώρηση, ή ακόμα και</a:t>
            </a:r>
            <a:r>
              <a:rPr lang="en-US" sz="2800" i="1" dirty="0">
                <a:latin typeface="+mj-lt"/>
              </a:rPr>
              <a:t>
</a:t>
            </a:r>
            <a:r>
              <a:rPr lang="el-GR" sz="2800" i="1" dirty="0" smtClean="0">
                <a:latin typeface="+mj-lt"/>
              </a:rPr>
              <a:t>απόρριψη </a:t>
            </a:r>
            <a:r>
              <a:rPr lang="el-GR" sz="2800" i="1" dirty="0">
                <a:latin typeface="+mj-lt"/>
              </a:rPr>
              <a:t>των σημερινών θεωριών …</a:t>
            </a:r>
          </a:p>
          <a:p>
            <a:pPr marL="0" indent="0">
              <a:buNone/>
            </a:pPr>
            <a:r>
              <a:rPr lang="el-GR" sz="2800" i="1" dirty="0">
                <a:latin typeface="+mj-lt"/>
              </a:rPr>
              <a:t>Ωστόσο, μπορούμε να φτάσουμε στο καλύτερο δυνατό συμπέρασμα στηριζόμενοι </a:t>
            </a:r>
            <a:r>
              <a:rPr lang="el-GR" sz="2800" i="1" dirty="0" smtClean="0">
                <a:latin typeface="+mj-lt"/>
              </a:rPr>
              <a:t>στα </a:t>
            </a:r>
            <a:r>
              <a:rPr lang="el-GR" sz="2800" i="1" dirty="0">
                <a:latin typeface="+mj-lt"/>
              </a:rPr>
              <a:t>πιο ολοκληρωμένα και σύγχρονα διαθέσιμα αποδεικτικά στοιχεία.»</a:t>
            </a:r>
          </a:p>
          <a:p>
            <a:pPr marL="0" indent="0" algn="r">
              <a:buNone/>
            </a:pPr>
            <a:endParaRPr lang="en-US" sz="2000" dirty="0" smtClean="0">
              <a:latin typeface="+mj-lt"/>
            </a:endParaRPr>
          </a:p>
          <a:p>
            <a:pPr marL="0" indent="0" algn="r">
              <a:buNone/>
            </a:pPr>
            <a:r>
              <a:rPr lang="el-GR" sz="2000" dirty="0" smtClean="0">
                <a:latin typeface="+mj-lt"/>
              </a:rPr>
              <a:t>Δρ </a:t>
            </a:r>
            <a:r>
              <a:rPr lang="el-GR" sz="2000" dirty="0">
                <a:latin typeface="+mj-lt"/>
              </a:rPr>
              <a:t>Bruce Railsback, Πανεπιστήμιο της Georgia</a:t>
            </a:r>
            <a:endParaRPr lang="el-GR" sz="2000" kern="0" dirty="0">
              <a:solidFill>
                <a:srgbClr val="000000"/>
              </a:solidFill>
              <a:effectLst>
                <a:outerShdw blurRad="38100" dist="38100" dir="2700000" algn="tl">
                  <a:srgbClr val="C0C0C0"/>
                </a:outerShdw>
              </a:effectLst>
              <a:latin typeface="+mj-lt"/>
            </a:endParaRPr>
          </a:p>
        </p:txBody>
      </p:sp>
    </p:spTree>
    <p:extLst>
      <p:ext uri="{BB962C8B-B14F-4D97-AF65-F5344CB8AC3E}">
        <p14:creationId xmlns:p14="http://schemas.microsoft.com/office/powerpoint/2010/main" val="3035307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76250"/>
            <a:ext cx="9144000" cy="1282700"/>
          </a:xfrm>
        </p:spPr>
        <p:txBody>
          <a:bodyPr>
            <a:noAutofit/>
          </a:bodyPr>
          <a:lstStyle/>
          <a:p>
            <a:pPr lvl="0"/>
            <a:r>
              <a:rPr lang="el-GR" b="1" dirty="0">
                <a:solidFill>
                  <a:schemeClr val="accent6">
                    <a:lumMod val="75000"/>
                  </a:schemeClr>
                </a:solidFill>
              </a:rPr>
              <a:t>Επιστήμονες και Μυστηριώδη κουτιά</a:t>
            </a:r>
            <a:endParaRPr lang="el-GR" dirty="0"/>
          </a:p>
        </p:txBody>
      </p:sp>
      <p:sp>
        <p:nvSpPr>
          <p:cNvPr id="3" name="Content Placeholder 2"/>
          <p:cNvSpPr>
            <a:spLocks noGrp="1"/>
          </p:cNvSpPr>
          <p:nvPr>
            <p:ph idx="4294967295"/>
          </p:nvPr>
        </p:nvSpPr>
        <p:spPr>
          <a:xfrm>
            <a:off x="461962" y="2060848"/>
            <a:ext cx="8220075" cy="4032250"/>
          </a:xfrm>
        </p:spPr>
        <p:txBody>
          <a:bodyPr/>
          <a:lstStyle/>
          <a:p>
            <a:pPr marL="0" lvl="0" indent="0" fontAlgn="base">
              <a:spcBef>
                <a:spcPct val="0"/>
              </a:spcBef>
              <a:spcAft>
                <a:spcPct val="0"/>
              </a:spcAft>
              <a:buNone/>
              <a:defRPr/>
            </a:pPr>
            <a:r>
              <a:rPr lang="el-GR" sz="2800" b="1" dirty="0">
                <a:solidFill>
                  <a:schemeClr val="accent6">
                    <a:lumMod val="75000"/>
                  </a:schemeClr>
                </a:solidFill>
                <a:latin typeface="Arial" charset="0"/>
              </a:rPr>
              <a:t>Δείτε: </a:t>
            </a:r>
          </a:p>
          <a:p>
            <a:pPr marL="0" lvl="0" indent="0" fontAlgn="base">
              <a:spcBef>
                <a:spcPct val="0"/>
              </a:spcBef>
              <a:spcAft>
                <a:spcPct val="0"/>
              </a:spcAft>
              <a:buNone/>
              <a:defRPr/>
            </a:pPr>
            <a:endParaRPr lang="el-GR" sz="2800" b="1" dirty="0">
              <a:solidFill>
                <a:schemeClr val="accent6">
                  <a:lumMod val="75000"/>
                </a:schemeClr>
              </a:solidFill>
              <a:latin typeface="Arial" charset="0"/>
              <a:cs typeface="Arial" charset="0"/>
            </a:endParaRPr>
          </a:p>
          <a:p>
            <a:pPr marL="0" lvl="0" indent="0" eaLnBrk="0" fontAlgn="base" hangingPunct="0">
              <a:lnSpc>
                <a:spcPct val="120000"/>
              </a:lnSpc>
              <a:spcAft>
                <a:spcPct val="0"/>
              </a:spcAft>
              <a:buClr>
                <a:srgbClr val="FF0000"/>
              </a:buClr>
              <a:buNone/>
              <a:defRPr/>
            </a:pPr>
            <a:r>
              <a:rPr lang="el-GR" sz="2800" kern="0" dirty="0">
                <a:solidFill>
                  <a:srgbClr val="000000"/>
                </a:solidFill>
                <a:latin typeface="Verdana"/>
                <a:hlinkClick r:id="rId3"/>
              </a:rPr>
              <a:t>https://www.youtube.com/watch?v=iH7SaE8-qEo</a:t>
            </a:r>
            <a:r>
              <a:rPr lang="el-GR" dirty="0" smtClean="0"/>
              <a:t>  </a:t>
            </a:r>
          </a:p>
          <a:p>
            <a:pPr marL="0" lvl="0" indent="0" algn="ctr" fontAlgn="base">
              <a:spcBef>
                <a:spcPct val="0"/>
              </a:spcBef>
              <a:spcAft>
                <a:spcPct val="0"/>
              </a:spcAft>
              <a:buNone/>
              <a:defRPr/>
            </a:pPr>
            <a:endParaRPr lang="el-GR" sz="2800" b="1" dirty="0">
              <a:solidFill>
                <a:schemeClr val="accent6">
                  <a:lumMod val="75000"/>
                </a:schemeClr>
              </a:solidFill>
              <a:effectLst>
                <a:outerShdw blurRad="38100" dist="38100" dir="2700000" algn="tl">
                  <a:srgbClr val="000000">
                    <a:alpha val="43137"/>
                  </a:srgbClr>
                </a:outerShdw>
              </a:effectLst>
              <a:latin typeface="Arial" charset="0"/>
              <a:cs typeface="Arial" charset="0"/>
            </a:endParaRPr>
          </a:p>
        </p:txBody>
      </p:sp>
      <p:sp>
        <p:nvSpPr>
          <p:cNvPr id="4" name="Rectangle 3"/>
          <p:cNvSpPr/>
          <p:nvPr/>
        </p:nvSpPr>
        <p:spPr>
          <a:xfrm>
            <a:off x="683568" y="5013176"/>
            <a:ext cx="7776864"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b="1" dirty="0">
                <a:solidFill>
                  <a:schemeClr val="accent6">
                    <a:lumMod val="75000"/>
                  </a:schemeClr>
                </a:solidFill>
              </a:rPr>
              <a:t>Μυστηριώδη κουτιά </a:t>
            </a:r>
            <a:r>
              <a:rPr dirty="0"/>
              <a:t/>
            </a:r>
            <a:br>
              <a:rPr dirty="0"/>
            </a:br>
            <a:r>
              <a:rPr lang="el-GR" dirty="0" smtClean="0"/>
              <a:t>Πρόκειται για έναν πόρο που έχει δημιουργηθεί από το Μουσείο Επιστήμης του Λονδίνου και είναι διαθέσιμος εδώ </a:t>
            </a:r>
            <a:r>
              <a:rPr lang="en-US" dirty="0" smtClean="0"/>
              <a:t>: </a:t>
            </a:r>
            <a:r>
              <a:rPr lang="el-GR" dirty="0" smtClean="0"/>
              <a:t>http://www.sciencemuseum.org.uk/educators</a:t>
            </a:r>
            <a:endParaRPr lang="el-GR" dirty="0"/>
          </a:p>
        </p:txBody>
      </p:sp>
    </p:spTree>
    <p:extLst>
      <p:ext uri="{BB962C8B-B14F-4D97-AF65-F5344CB8AC3E}">
        <p14:creationId xmlns:p14="http://schemas.microsoft.com/office/powerpoint/2010/main" val="3267428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2780928"/>
            <a:ext cx="2016224"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l-GR" sz="2000" b="1" dirty="0">
                <a:latin typeface="+mj-lt"/>
              </a:rPr>
              <a:t>Χαρακτηριστικά της Φύσης της Επιστήμης  </a:t>
            </a:r>
            <a:endParaRPr lang="el-GR" sz="2000" b="1" dirty="0" smtClean="0">
              <a:latin typeface="+mj-lt"/>
            </a:endParaRPr>
          </a:p>
          <a:p>
            <a:pPr algn="ctr"/>
            <a:r>
              <a:rPr lang="el-GR" sz="2000" b="1" dirty="0" smtClean="0">
                <a:latin typeface="+mj-lt"/>
              </a:rPr>
              <a:t>(Akerson et al., 2011, σελ</a:t>
            </a:r>
            <a:r>
              <a:rPr lang="en-US" sz="2000" b="1" dirty="0" smtClean="0">
                <a:latin typeface="+mj-lt"/>
              </a:rPr>
              <a:t>. </a:t>
            </a:r>
            <a:r>
              <a:rPr lang="el-GR" sz="2000" b="1" dirty="0" smtClean="0">
                <a:latin typeface="+mj-lt"/>
              </a:rPr>
              <a:t>64)</a:t>
            </a:r>
            <a:endParaRPr lang="el-GR" sz="2000" b="1" dirty="0">
              <a:latin typeface="+mj-lt"/>
            </a:endParaRPr>
          </a:p>
        </p:txBody>
      </p:sp>
      <p:pic>
        <p:nvPicPr>
          <p:cNvPr id="2050" name="Picture 2" descr="C:\Users\fani\Dropbox\CEYS\Intellectual Output O3\First Training Modules - materials and evaluations\Module 3 Focus on the nature of science\EA\NOS_Flower_G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07988"/>
            <a:ext cx="6336704" cy="5613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708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74638"/>
            <a:ext cx="6203032" cy="1282154"/>
          </a:xfrm>
        </p:spPr>
        <p:txBody>
          <a:bodyPr>
            <a:normAutofit fontScale="90000"/>
          </a:bodyPr>
          <a:lstStyle/>
          <a:p>
            <a:r>
              <a:rPr lang="el-GR" sz="3600" b="1" dirty="0">
                <a:solidFill>
                  <a:srgbClr val="00B050"/>
                </a:solidFill>
              </a:rPr>
              <a:t>Αναστοχασμός σε σχέση με την εμπειρία: </a:t>
            </a:r>
            <a:r>
              <a:rPr lang="el-GR" sz="3600" b="1" dirty="0" smtClean="0">
                <a:solidFill>
                  <a:srgbClr val="00B050"/>
                </a:solidFill>
              </a:rPr>
              <a:t>Σύνδεση </a:t>
            </a:r>
            <a:r>
              <a:rPr lang="el-GR" sz="3600" b="1" dirty="0">
                <a:solidFill>
                  <a:srgbClr val="00B050"/>
                </a:solidFill>
              </a:rPr>
              <a:t>με τη φύση της επιστήμης</a:t>
            </a:r>
          </a:p>
        </p:txBody>
      </p:sp>
      <p:sp>
        <p:nvSpPr>
          <p:cNvPr id="3" name="Content Placeholder 2"/>
          <p:cNvSpPr>
            <a:spLocks noGrp="1"/>
          </p:cNvSpPr>
          <p:nvPr>
            <p:ph idx="1"/>
          </p:nvPr>
        </p:nvSpPr>
        <p:spPr>
          <a:xfrm>
            <a:off x="628650" y="1708394"/>
            <a:ext cx="7886700" cy="4351338"/>
          </a:xfrm>
          <a:ln>
            <a:solidFill>
              <a:schemeClr val="accent1"/>
            </a:solidFill>
          </a:ln>
        </p:spPr>
        <p:txBody>
          <a:bodyPr>
            <a:noAutofit/>
          </a:bodyPr>
          <a:lstStyle/>
          <a:p>
            <a:pPr marL="0" indent="0">
              <a:buNone/>
            </a:pPr>
            <a:r>
              <a:rPr lang="el-GR" sz="2800" i="1" dirty="0" smtClean="0">
                <a:latin typeface="+mj-lt"/>
              </a:rPr>
              <a:t>Μόνοι σας:</a:t>
            </a:r>
            <a:endParaRPr lang="el-GR" sz="2800" i="1" dirty="0">
              <a:latin typeface="+mj-lt"/>
            </a:endParaRPr>
          </a:p>
          <a:p>
            <a:pPr marL="0" indent="0">
              <a:buNone/>
            </a:pPr>
            <a:r>
              <a:rPr lang="el-GR" sz="2800" dirty="0">
                <a:latin typeface="+mj-lt"/>
              </a:rPr>
              <a:t>Μπορείτε να σκεφτείτε παραδείγματα για να περιγράψετε τη φύση της επιστήμης από τις </a:t>
            </a:r>
          </a:p>
          <a:p>
            <a:pPr marL="457200" indent="-457200">
              <a:buNone/>
            </a:pPr>
            <a:r>
              <a:rPr lang="el-GR" sz="2800" dirty="0" smtClean="0">
                <a:latin typeface="+mj-lt"/>
              </a:rPr>
              <a:t>α</a:t>
            </a:r>
            <a:r>
              <a:rPr lang="en-US" sz="2800" dirty="0" smtClean="0">
                <a:latin typeface="+mj-lt"/>
              </a:rPr>
              <a:t>) </a:t>
            </a:r>
            <a:r>
              <a:rPr lang="el-GR" sz="2800" dirty="0" smtClean="0">
                <a:latin typeface="+mj-lt"/>
              </a:rPr>
              <a:t>καθημερινές σας εμπειρίες</a:t>
            </a:r>
            <a:endParaRPr lang="el-GR" sz="2800" dirty="0">
              <a:latin typeface="+mj-lt"/>
            </a:endParaRPr>
          </a:p>
          <a:p>
            <a:pPr marL="457200" indent="-457200">
              <a:buNone/>
            </a:pPr>
            <a:r>
              <a:rPr lang="el-GR" sz="2800" dirty="0" smtClean="0">
                <a:latin typeface="+mj-lt"/>
              </a:rPr>
              <a:t>β) εμπειρίες </a:t>
            </a:r>
            <a:r>
              <a:rPr lang="el-GR" sz="2800" dirty="0">
                <a:latin typeface="+mj-lt"/>
              </a:rPr>
              <a:t>σας </a:t>
            </a:r>
            <a:r>
              <a:rPr lang="el-GR" sz="2800" dirty="0" smtClean="0">
                <a:latin typeface="+mj-lt"/>
              </a:rPr>
              <a:t>σε αυτό το εργαστήριο</a:t>
            </a:r>
            <a:endParaRPr lang="el-GR" sz="2800" dirty="0">
              <a:latin typeface="+mj-lt"/>
            </a:endParaRPr>
          </a:p>
          <a:p>
            <a:pPr marL="457200" indent="-457200">
              <a:buNone/>
            </a:pPr>
            <a:r>
              <a:rPr lang="el-GR" sz="2800" dirty="0" smtClean="0">
                <a:latin typeface="+mj-lt"/>
              </a:rPr>
              <a:t>γ) εμπειρίες σας στην </a:t>
            </a:r>
            <a:r>
              <a:rPr lang="el-GR" sz="2800" dirty="0">
                <a:latin typeface="+mj-lt"/>
              </a:rPr>
              <a:t>τάξη;</a:t>
            </a:r>
          </a:p>
          <a:p>
            <a:pPr marL="0" indent="0">
              <a:buNone/>
            </a:pPr>
            <a:r>
              <a:rPr lang="el-GR" sz="2800" b="1" dirty="0" smtClean="0">
                <a:latin typeface="+mj-lt"/>
              </a:rPr>
              <a:t>Καταγράψτε τις ιδέες σας σε αυτοκόλλητα χαρτάκια - για να τις μοιραστείτε με την ομάδα.</a:t>
            </a:r>
          </a:p>
          <a:p>
            <a:pPr marL="0" indent="0">
              <a:buNone/>
            </a:pPr>
            <a:endParaRPr lang="el-GR" sz="2400" dirty="0">
              <a:latin typeface="+mj-lt"/>
            </a:endParaRPr>
          </a:p>
        </p:txBody>
      </p:sp>
    </p:spTree>
    <p:extLst>
      <p:ext uri="{BB962C8B-B14F-4D97-AF65-F5344CB8AC3E}">
        <p14:creationId xmlns:p14="http://schemas.microsoft.com/office/powerpoint/2010/main" val="3598969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5"/>
            <a:ext cx="8219256" cy="4320479"/>
          </a:xfrm>
        </p:spPr>
        <p:txBody>
          <a:bodyPr>
            <a:normAutofit fontScale="62500" lnSpcReduction="20000"/>
          </a:bodyPr>
          <a:lstStyle/>
          <a:p>
            <a:pPr marL="0" indent="0">
              <a:buNone/>
            </a:pPr>
            <a:r>
              <a:rPr lang="el-GR" sz="3400" i="1" dirty="0">
                <a:latin typeface="+mj-lt"/>
              </a:rPr>
              <a:t>Στις ομάδες σας:</a:t>
            </a:r>
            <a:endParaRPr lang="el-GR" sz="3400" dirty="0">
              <a:latin typeface="+mj-lt"/>
            </a:endParaRPr>
          </a:p>
          <a:p>
            <a:pPr marL="0" indent="0">
              <a:lnSpc>
                <a:spcPct val="120000"/>
              </a:lnSpc>
              <a:spcBef>
                <a:spcPts val="0"/>
              </a:spcBef>
              <a:buNone/>
            </a:pPr>
            <a:r>
              <a:rPr lang="el-GR" dirty="0">
                <a:latin typeface="+mj-lt"/>
              </a:rPr>
              <a:t>Συγκεντρώστε τις ιδέες σας.</a:t>
            </a:r>
          </a:p>
          <a:p>
            <a:pPr marL="0" indent="0">
              <a:lnSpc>
                <a:spcPct val="120000"/>
              </a:lnSpc>
              <a:spcBef>
                <a:spcPts val="0"/>
              </a:spcBef>
              <a:buNone/>
            </a:pPr>
            <a:r>
              <a:rPr lang="el-GR" dirty="0" smtClean="0">
                <a:latin typeface="+mj-lt"/>
              </a:rPr>
              <a:t>Ομαδοποιήστε τις ιδέες στην κόλλα</a:t>
            </a:r>
          </a:p>
          <a:p>
            <a:pPr marL="0" indent="0">
              <a:lnSpc>
                <a:spcPct val="120000"/>
              </a:lnSpc>
              <a:spcBef>
                <a:spcPts val="0"/>
              </a:spcBef>
              <a:buNone/>
            </a:pPr>
            <a:r>
              <a:rPr lang="el-GR" dirty="0" smtClean="0">
                <a:latin typeface="+mj-lt"/>
              </a:rPr>
              <a:t> που σας έχει δοθεί.</a:t>
            </a:r>
            <a:r>
              <a:rPr dirty="0"/>
              <a:t/>
            </a:r>
            <a:br>
              <a:rPr dirty="0"/>
            </a:br>
            <a:r>
              <a:rPr lang="el-GR" dirty="0">
                <a:latin typeface="+mj-lt"/>
              </a:rPr>
              <a:t>Σχολιάστε για να παρουσιάσετε </a:t>
            </a:r>
            <a:endParaRPr lang="el-GR" dirty="0" smtClean="0">
              <a:latin typeface="+mj-lt"/>
            </a:endParaRPr>
          </a:p>
          <a:p>
            <a:pPr marL="0" indent="0">
              <a:lnSpc>
                <a:spcPct val="120000"/>
              </a:lnSpc>
              <a:spcBef>
                <a:spcPts val="0"/>
              </a:spcBef>
              <a:buNone/>
            </a:pPr>
            <a:r>
              <a:rPr lang="el-GR" dirty="0" smtClean="0">
                <a:latin typeface="+mj-lt"/>
              </a:rPr>
              <a:t>συγκεκριμένους </a:t>
            </a:r>
            <a:r>
              <a:rPr lang="el-GR" dirty="0">
                <a:latin typeface="+mj-lt"/>
              </a:rPr>
              <a:t>συσχετισμούς </a:t>
            </a:r>
            <a:endParaRPr lang="el-GR" dirty="0" smtClean="0">
              <a:latin typeface="+mj-lt"/>
            </a:endParaRPr>
          </a:p>
          <a:p>
            <a:pPr marL="0" indent="0">
              <a:lnSpc>
                <a:spcPct val="120000"/>
              </a:lnSpc>
              <a:spcBef>
                <a:spcPts val="0"/>
              </a:spcBef>
              <a:buNone/>
            </a:pPr>
            <a:r>
              <a:rPr lang="el-GR" dirty="0" smtClean="0"/>
              <a:t>με την αφίσα με το λουλούδι του Ackerson. </a:t>
            </a:r>
            <a:r>
              <a:rPr lang="el-GR" dirty="0">
                <a:latin typeface="+mj-lt"/>
              </a:rPr>
              <a:t> </a:t>
            </a:r>
          </a:p>
          <a:p>
            <a:pPr marL="0" indent="0">
              <a:buNone/>
            </a:pPr>
            <a:endParaRPr lang="el-GR" dirty="0">
              <a:latin typeface="+mj-lt"/>
            </a:endParaRPr>
          </a:p>
          <a:p>
            <a:pPr marL="0" indent="0">
              <a:buNone/>
            </a:pPr>
            <a:r>
              <a:rPr lang="el-GR" sz="3400" b="1" dirty="0">
                <a:solidFill>
                  <a:srgbClr val="00B050"/>
                </a:solidFill>
                <a:latin typeface="+mj-lt"/>
              </a:rPr>
              <a:t>Υπάρχουν κοινά θέματα; </a:t>
            </a:r>
          </a:p>
          <a:p>
            <a:r>
              <a:rPr lang="el-GR" sz="3400" dirty="0">
                <a:latin typeface="+mj-lt"/>
              </a:rPr>
              <a:t>Υπάρχουν χαρακτηριστικά της φύσης της επιστήμης που είναι πιο εύκολο/δύσκολο να παρουσιαστούν;</a:t>
            </a:r>
          </a:p>
          <a:p>
            <a:r>
              <a:rPr lang="el-GR" sz="3400" dirty="0">
                <a:latin typeface="+mj-lt"/>
              </a:rPr>
              <a:t>Τι εικόνες της επιστήμης παρουσιάστηκαν στη δική σας εμπειρία της επιστήμης στο σχολείο; </a:t>
            </a:r>
          </a:p>
        </p:txBody>
      </p:sp>
      <p:pic>
        <p:nvPicPr>
          <p:cNvPr id="5" name="Picture 2" descr="C:\Users\fani\Dropbox\CEYS\Intellectual Output O3\First Training Modules - materials and evaluations\Module 3 Focus on the nature of science\EA\NOS_Flower_G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07989"/>
            <a:ext cx="3672407" cy="3093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235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74638"/>
            <a:ext cx="6347048" cy="1282154"/>
          </a:xfrm>
        </p:spPr>
        <p:txBody>
          <a:bodyPr>
            <a:noAutofit/>
          </a:bodyPr>
          <a:lstStyle/>
          <a:p>
            <a:r>
              <a:rPr lang="el-GR" sz="3800" b="1" dirty="0" smtClean="0">
                <a:solidFill>
                  <a:srgbClr val="00B050"/>
                </a:solidFill>
              </a:rPr>
              <a:t>Ύπαρξη ή μη μαγνητικής έλξης  </a:t>
            </a:r>
            <a:br>
              <a:rPr lang="el-GR" sz="3800" b="1" dirty="0" smtClean="0">
                <a:solidFill>
                  <a:srgbClr val="00B050"/>
                </a:solidFill>
              </a:rPr>
            </a:br>
            <a:r>
              <a:rPr lang="el-GR" sz="3800" b="1" dirty="0" smtClean="0">
                <a:solidFill>
                  <a:srgbClr val="00B050"/>
                </a:solidFill>
              </a:rPr>
              <a:t>Παιδιά ηλικίας 3-6 ετών</a:t>
            </a:r>
            <a:endParaRPr lang="el-GR" sz="3800" b="1" dirty="0">
              <a:solidFill>
                <a:srgbClr val="00B050"/>
              </a:solidFill>
            </a:endParaRPr>
          </a:p>
        </p:txBody>
      </p:sp>
      <p:pic>
        <p:nvPicPr>
          <p:cNvPr id="4" name="Content Placeholder 3"/>
          <p:cNvPicPr>
            <a:picLocks noGrp="1" noChangeAspect="1"/>
          </p:cNvPicPr>
          <p:nvPr>
            <p:ph idx="1"/>
          </p:nvPr>
        </p:nvPicPr>
        <p:blipFill>
          <a:blip r:embed="rId3" cstate="print"/>
          <a:srcRect t="1172" b="1172"/>
          <a:stretch>
            <a:fillRect/>
          </a:stretch>
        </p:blipFill>
        <p:spPr/>
      </p:pic>
    </p:spTree>
    <p:extLst>
      <p:ext uri="{BB962C8B-B14F-4D97-AF65-F5344CB8AC3E}">
        <p14:creationId xmlns:p14="http://schemas.microsoft.com/office/powerpoint/2010/main" val="57757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15816" y="274638"/>
            <a:ext cx="5770984" cy="1426170"/>
          </a:xfrm>
        </p:spPr>
        <p:txBody>
          <a:bodyPr>
            <a:normAutofit fontScale="90000"/>
          </a:bodyPr>
          <a:lstStyle/>
          <a:p>
            <a:r>
              <a:rPr lang="el-GR" b="1" dirty="0" smtClean="0">
                <a:solidFill>
                  <a:srgbClr val="00B050"/>
                </a:solidFill>
              </a:rPr>
              <a:t>Εισαγωγή στο έργο CEYS</a:t>
            </a:r>
            <a:r>
              <a:rPr lang="el-GR" sz="2200" b="1" dirty="0" smtClean="0">
                <a:solidFill>
                  <a:srgbClr val="00B050"/>
                </a:solidFill>
              </a:rPr>
              <a:t> </a:t>
            </a:r>
            <a:br>
              <a:rPr lang="el-GR" sz="2200" b="1" dirty="0" smtClean="0">
                <a:solidFill>
                  <a:srgbClr val="00B050"/>
                </a:solidFill>
              </a:rPr>
            </a:br>
            <a:r>
              <a:rPr lang="el-GR" sz="2200" b="1" dirty="0" smtClean="0">
                <a:solidFill>
                  <a:srgbClr val="00B050"/>
                </a:solidFill>
              </a:rPr>
              <a:t>(χρησιμοποιήστε ανάλογα με το πλαίσιο)</a:t>
            </a:r>
            <a:endParaRPr lang="el-GR" sz="2200" b="1" dirty="0">
              <a:solidFill>
                <a:srgbClr val="00B050"/>
              </a:solidFill>
            </a:endParaRPr>
          </a:p>
        </p:txBody>
      </p:sp>
      <p:sp>
        <p:nvSpPr>
          <p:cNvPr id="3" name="Tijdelijke aanduiding voor inhoud 2"/>
          <p:cNvSpPr>
            <a:spLocks noGrp="1"/>
          </p:cNvSpPr>
          <p:nvPr>
            <p:ph idx="1"/>
          </p:nvPr>
        </p:nvSpPr>
        <p:spPr/>
        <p:txBody>
          <a:bodyPr>
            <a:normAutofit fontScale="77500" lnSpcReduction="20000"/>
          </a:bodyPr>
          <a:lstStyle/>
          <a:p>
            <a:pPr>
              <a:lnSpc>
                <a:spcPct val="100000"/>
              </a:lnSpc>
            </a:pPr>
            <a:r>
              <a:rPr lang="el-GR" dirty="0">
                <a:latin typeface="+mj-lt"/>
              </a:rPr>
              <a:t>Ευρωπαϊκό έργο Erasmus+</a:t>
            </a:r>
          </a:p>
          <a:p>
            <a:pPr>
              <a:lnSpc>
                <a:spcPct val="100000"/>
              </a:lnSpc>
            </a:pPr>
            <a:r>
              <a:rPr lang="el-GR" dirty="0">
                <a:latin typeface="+mj-lt"/>
              </a:rPr>
              <a:t>Εταίροι σε Βέλγιο, Ελλάδα, Ρουμανία, ΗΒ</a:t>
            </a:r>
          </a:p>
          <a:p>
            <a:pPr>
              <a:lnSpc>
                <a:spcPct val="100000"/>
              </a:lnSpc>
            </a:pPr>
            <a:r>
              <a:rPr lang="el-GR" dirty="0">
                <a:latin typeface="+mj-lt"/>
              </a:rPr>
              <a:t>Συνέχιση του έργου «Creative Little Scientists» (Δημιουργικοί Μικροί Επιστήμονες) </a:t>
            </a:r>
            <a:r>
              <a:rPr lang="el-GR" dirty="0">
                <a:latin typeface="+mj-lt"/>
                <a:hlinkClick r:id="rId3"/>
              </a:rPr>
              <a:t>http://www.creative-little-scientists.eu</a:t>
            </a:r>
            <a:endParaRPr lang="el-GR" dirty="0">
              <a:latin typeface="+mj-lt"/>
            </a:endParaRPr>
          </a:p>
          <a:p>
            <a:pPr>
              <a:lnSpc>
                <a:spcPct val="100000"/>
              </a:lnSpc>
            </a:pPr>
            <a:r>
              <a:rPr lang="el-GR" dirty="0">
                <a:latin typeface="+mj-lt"/>
              </a:rPr>
              <a:t> Στόχοι</a:t>
            </a:r>
          </a:p>
          <a:p>
            <a:pPr lvl="1">
              <a:lnSpc>
                <a:spcPct val="100000"/>
              </a:lnSpc>
              <a:buFont typeface="Wingdings" charset="2"/>
              <a:buChar char="Ø"/>
            </a:pPr>
            <a:r>
              <a:rPr lang="el-GR" dirty="0">
                <a:latin typeface="+mj-lt"/>
              </a:rPr>
              <a:t>Ανάπτυξη της πορείας εξέλιξης του/της δασκάλου/ας και ανάπτυξη του συνοδευτικού υλικού</a:t>
            </a:r>
          </a:p>
          <a:p>
            <a:pPr lvl="1">
              <a:lnSpc>
                <a:spcPct val="100000"/>
              </a:lnSpc>
              <a:buFont typeface="Wingdings" charset="2"/>
              <a:buChar char="Ø"/>
            </a:pPr>
            <a:r>
              <a:rPr lang="el-GR" dirty="0">
                <a:latin typeface="+mj-lt"/>
              </a:rPr>
              <a:t>Προώθηση της χρήσης δημιουργικών προσεγγίσεων στη διδασκαλία των φυσικών επιστημών στην προσχολική εκπαίδευση και στα πρώτα χρόνια της δημοτικής εκπαίδευσης (μέχρι την ηλικία των οκτώ)</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65499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74638"/>
            <a:ext cx="5482952" cy="1282154"/>
          </a:xfrm>
        </p:spPr>
        <p:txBody>
          <a:bodyPr>
            <a:normAutofit fontScale="90000"/>
          </a:bodyPr>
          <a:lstStyle/>
          <a:p>
            <a:r>
              <a:rPr lang="el-GR" b="1" dirty="0" smtClean="0">
                <a:solidFill>
                  <a:srgbClr val="00B050"/>
                </a:solidFill>
              </a:rPr>
              <a:t>Μέρα και νύχτα: </a:t>
            </a:r>
            <a:r>
              <a:rPr dirty="0"/>
              <a:t/>
            </a:r>
            <a:br>
              <a:rPr dirty="0"/>
            </a:br>
            <a:r>
              <a:rPr lang="el-GR" b="1" dirty="0" smtClean="0">
                <a:solidFill>
                  <a:srgbClr val="00B050"/>
                </a:solidFill>
              </a:rPr>
              <a:t>Παιδιά ηλικίας 5-6 ετών</a:t>
            </a:r>
            <a:endParaRPr lang="el-GR" b="1" dirty="0">
              <a:solidFill>
                <a:srgbClr val="00B050"/>
              </a:solidFill>
            </a:endParaRPr>
          </a:p>
        </p:txBody>
      </p:sp>
      <p:pic>
        <p:nvPicPr>
          <p:cNvPr id="4" name="Content Placeholder 3"/>
          <p:cNvPicPr>
            <a:picLocks noGrp="1" noChangeAspect="1"/>
          </p:cNvPicPr>
          <p:nvPr>
            <p:ph idx="1"/>
          </p:nvPr>
        </p:nvPicPr>
        <p:blipFill>
          <a:blip r:embed="rId3" cstate="print"/>
          <a:srcRect t="17291" b="17291"/>
          <a:stretch>
            <a:fillRect/>
          </a:stretch>
        </p:blipFill>
        <p:spPr/>
      </p:pic>
    </p:spTree>
    <p:extLst>
      <p:ext uri="{BB962C8B-B14F-4D97-AF65-F5344CB8AC3E}">
        <p14:creationId xmlns:p14="http://schemas.microsoft.com/office/powerpoint/2010/main" val="395607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2060848"/>
            <a:ext cx="3425304" cy="2520280"/>
          </a:xfrm>
          <a:prstGeom prst="rect">
            <a:avLst/>
          </a:prstGeom>
          <a:noFill/>
          <a:ln>
            <a:noFill/>
          </a:ln>
        </p:spPr>
      </p:pic>
      <p:sp>
        <p:nvSpPr>
          <p:cNvPr id="2" name="Title 1"/>
          <p:cNvSpPr>
            <a:spLocks noGrp="1"/>
          </p:cNvSpPr>
          <p:nvPr>
            <p:ph type="title"/>
          </p:nvPr>
        </p:nvSpPr>
        <p:spPr>
          <a:xfrm>
            <a:off x="3059832" y="274638"/>
            <a:ext cx="5626968" cy="1282154"/>
          </a:xfrm>
        </p:spPr>
        <p:txBody>
          <a:bodyPr>
            <a:normAutofit fontScale="90000"/>
          </a:bodyPr>
          <a:lstStyle/>
          <a:p>
            <a:r>
              <a:rPr lang="el-GR" b="1" dirty="0" smtClean="0">
                <a:solidFill>
                  <a:srgbClr val="00B050"/>
                </a:solidFill>
              </a:rPr>
              <a:t>Επιπλέω και βυθίζομαι: </a:t>
            </a:r>
            <a:r>
              <a:rPr dirty="0"/>
              <a:t/>
            </a:r>
            <a:br>
              <a:rPr dirty="0"/>
            </a:br>
            <a:r>
              <a:rPr lang="el-GR" b="1" dirty="0" smtClean="0">
                <a:solidFill>
                  <a:srgbClr val="00B050"/>
                </a:solidFill>
              </a:rPr>
              <a:t>Παιδιά ηλικίας 5-6 ετών</a:t>
            </a:r>
            <a:endParaRPr lang="el-GR" b="1" dirty="0">
              <a:solidFill>
                <a:srgbClr val="00B050"/>
              </a:solidFill>
            </a:endParaRPr>
          </a:p>
        </p:txBody>
      </p:sp>
      <p:pic>
        <p:nvPicPr>
          <p:cNvPr id="4" name="Content Placeholder 3" descr="19"/>
          <p:cNvPicPr>
            <a:picLocks noGrp="1"/>
          </p:cNvPicPr>
          <p:nvPr>
            <p:ph idx="1"/>
          </p:nvPr>
        </p:nvPicPr>
        <p:blipFill>
          <a:blip r:embed="rId4" cstate="print">
            <a:extLst>
              <a:ext uri="{28A0092B-C50C-407E-A947-70E740481C1C}">
                <a14:useLocalDpi xmlns:a14="http://schemas.microsoft.com/office/drawing/2010/main" val="0"/>
              </a:ext>
            </a:extLst>
          </a:blip>
          <a:srcRect t="17291" b="17291"/>
          <a:stretch>
            <a:fillRect/>
          </a:stretch>
        </p:blipFill>
        <p:spPr bwMode="auto">
          <a:xfrm>
            <a:off x="1187624" y="1988840"/>
            <a:ext cx="4320480" cy="2808312"/>
          </a:xfrm>
          <a:prstGeom prst="rect">
            <a:avLst/>
          </a:prstGeom>
          <a:noFill/>
          <a:ln>
            <a:noFill/>
          </a:ln>
        </p:spPr>
      </p:pic>
    </p:spTree>
    <p:extLst>
      <p:ext uri="{BB962C8B-B14F-4D97-AF65-F5344CB8AC3E}">
        <p14:creationId xmlns:p14="http://schemas.microsoft.com/office/powerpoint/2010/main" val="787621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74638"/>
            <a:ext cx="5698976" cy="1282154"/>
          </a:xfrm>
        </p:spPr>
        <p:txBody>
          <a:bodyPr>
            <a:normAutofit fontScale="90000"/>
          </a:bodyPr>
          <a:lstStyle/>
          <a:p>
            <a:r>
              <a:rPr lang="el-GR" b="1" dirty="0" smtClean="0">
                <a:solidFill>
                  <a:srgbClr val="00B050"/>
                </a:solidFill>
              </a:rPr>
              <a:t>Στεγανοποίηση: </a:t>
            </a:r>
            <a:br>
              <a:rPr lang="el-GR" b="1" dirty="0" smtClean="0">
                <a:solidFill>
                  <a:srgbClr val="00B050"/>
                </a:solidFill>
              </a:rPr>
            </a:br>
            <a:r>
              <a:rPr lang="el-GR" b="1" dirty="0" smtClean="0">
                <a:solidFill>
                  <a:srgbClr val="00B050"/>
                </a:solidFill>
              </a:rPr>
              <a:t>Παιδιά ηλικίας 5-6 ετών </a:t>
            </a:r>
            <a:endParaRPr lang="el-GR" b="1" dirty="0">
              <a:solidFill>
                <a:srgbClr val="00B050"/>
              </a:solidFill>
            </a:endParaRPr>
          </a:p>
        </p:txBody>
      </p:sp>
      <p:pic>
        <p:nvPicPr>
          <p:cNvPr id="7" name="Content Placeholder 6" descr="IMG_0104.jpg"/>
          <p:cNvPicPr>
            <a:picLocks noGrp="1" noChangeAspect="1"/>
          </p:cNvPicPr>
          <p:nvPr>
            <p:ph idx="1"/>
          </p:nvPr>
        </p:nvPicPr>
        <p:blipFill rotWithShape="1">
          <a:blip r:embed="rId3" cstate="print"/>
          <a:srcRect l="-1073" t="-447" r="-122676" b="447"/>
          <a:stretch/>
        </p:blipFill>
        <p:spPr>
          <a:xfrm>
            <a:off x="928540" y="1700213"/>
            <a:ext cx="7165428" cy="4269913"/>
          </a:xfrm>
          <a:prstGeom prst="rect">
            <a:avLst/>
          </a:prstGeom>
        </p:spPr>
      </p:pic>
      <p:pic>
        <p:nvPicPr>
          <p:cNvPr id="8" name="Picture 7" descr="IMG_0100.JPG"/>
          <p:cNvPicPr>
            <a:picLocks noChangeAspect="1"/>
          </p:cNvPicPr>
          <p:nvPr/>
        </p:nvPicPr>
        <p:blipFill>
          <a:blip r:embed="rId4" cstate="print"/>
          <a:stretch>
            <a:fillRect/>
          </a:stretch>
        </p:blipFill>
        <p:spPr>
          <a:xfrm>
            <a:off x="4283968" y="2492896"/>
            <a:ext cx="3810000" cy="2911459"/>
          </a:xfrm>
          <a:prstGeom prst="rect">
            <a:avLst/>
          </a:prstGeom>
        </p:spPr>
      </p:pic>
    </p:spTree>
    <p:extLst>
      <p:ext uri="{BB962C8B-B14F-4D97-AF65-F5344CB8AC3E}">
        <p14:creationId xmlns:p14="http://schemas.microsoft.com/office/powerpoint/2010/main" val="305504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390769"/>
            <a:ext cx="5815558" cy="877991"/>
          </a:xfrm>
        </p:spPr>
        <p:txBody>
          <a:bodyPr>
            <a:noAutofit/>
          </a:bodyPr>
          <a:lstStyle/>
          <a:p>
            <a:r>
              <a:rPr lang="el-GR" sz="4000" b="1" dirty="0">
                <a:solidFill>
                  <a:srgbClr val="00B050"/>
                </a:solidFill>
              </a:rPr>
              <a:t>Συζήτηση παραδειγμάτων από την τάξη </a:t>
            </a:r>
          </a:p>
        </p:txBody>
      </p:sp>
      <p:sp>
        <p:nvSpPr>
          <p:cNvPr id="3" name="Content Placeholder 2"/>
          <p:cNvSpPr>
            <a:spLocks noGrp="1"/>
          </p:cNvSpPr>
          <p:nvPr>
            <p:ph idx="1"/>
          </p:nvPr>
        </p:nvSpPr>
        <p:spPr>
          <a:xfrm>
            <a:off x="833500" y="1756531"/>
            <a:ext cx="7886700" cy="4604813"/>
          </a:xfrm>
        </p:spPr>
        <p:txBody>
          <a:bodyPr>
            <a:normAutofit fontScale="92500" lnSpcReduction="20000"/>
          </a:bodyPr>
          <a:lstStyle/>
          <a:p>
            <a:pPr marL="0" indent="0">
              <a:buNone/>
            </a:pPr>
            <a:r>
              <a:rPr lang="el-GR" sz="2600" dirty="0" smtClean="0">
                <a:solidFill>
                  <a:srgbClr val="00B050"/>
                </a:solidFill>
                <a:latin typeface="+mj-lt"/>
              </a:rPr>
              <a:t>Δουλέψτε σε ομάδες των 4-5 ατόμων - 1 παράδειγμα ανά ομάδα.</a:t>
            </a:r>
            <a:endParaRPr lang="el-GR" sz="2600" dirty="0">
              <a:solidFill>
                <a:srgbClr val="00B050"/>
              </a:solidFill>
              <a:latin typeface="+mj-lt"/>
            </a:endParaRPr>
          </a:p>
          <a:p>
            <a:r>
              <a:rPr lang="el-GR" sz="2600" dirty="0" smtClean="0">
                <a:solidFill>
                  <a:srgbClr val="00B050"/>
                </a:solidFill>
                <a:latin typeface="+mj-lt"/>
              </a:rPr>
              <a:t>Ποιες πτυχές της Φύσης της Επιστήμης είναι εμφανείς στα παραδείγματα που δόθηκαν;</a:t>
            </a:r>
          </a:p>
          <a:p>
            <a:r>
              <a:rPr lang="el-GR" sz="2600" dirty="0" smtClean="0">
                <a:solidFill>
                  <a:srgbClr val="00B050"/>
                </a:solidFill>
                <a:latin typeface="+mj-lt"/>
              </a:rPr>
              <a:t>Τι σας κάνει να το σκεφτείτε αυτό;</a:t>
            </a:r>
          </a:p>
          <a:p>
            <a:r>
              <a:rPr lang="el-GR" sz="2600" dirty="0" smtClean="0">
                <a:solidFill>
                  <a:srgbClr val="00B050"/>
                </a:solidFill>
                <a:latin typeface="+mj-lt"/>
              </a:rPr>
              <a:t>Ποιες πτυχές συζητούνται με τα παιδιά και γίνονται σαφείς από τον/την δάσκαλο/α και πώς;</a:t>
            </a:r>
          </a:p>
          <a:p>
            <a:endParaRPr lang="el-GR" sz="1100" dirty="0">
              <a:latin typeface="+mj-lt"/>
            </a:endParaRPr>
          </a:p>
          <a:p>
            <a:r>
              <a:rPr lang="el-GR" sz="2600" dirty="0">
                <a:latin typeface="+mj-lt"/>
              </a:rPr>
              <a:t>Προσθέστε σημειώσεις στο δικό σας αντίγραφο της αφίσας του Ackerson για να υποδείξετε συσχετισμούς με το παράδειγμά σας</a:t>
            </a:r>
          </a:p>
          <a:p>
            <a:r>
              <a:rPr lang="el-GR" sz="2600" dirty="0">
                <a:latin typeface="+mj-lt"/>
              </a:rPr>
              <a:t>Συζητήστε με την υπόλοιπη ομάδα στο τραπέζι σας</a:t>
            </a:r>
          </a:p>
          <a:p>
            <a:r>
              <a:rPr lang="el-GR" sz="2600" dirty="0">
                <a:latin typeface="+mj-lt"/>
              </a:rPr>
              <a:t>Συνοπτική συνολική ανατροφοδότηση</a:t>
            </a:r>
          </a:p>
          <a:p>
            <a:endParaRPr lang="el-GR" dirty="0" smtClean="0"/>
          </a:p>
          <a:p>
            <a:pPr marL="0" indent="0">
              <a:buNone/>
            </a:pPr>
            <a:endParaRPr lang="el-GR" dirty="0"/>
          </a:p>
        </p:txBody>
      </p:sp>
    </p:spTree>
    <p:extLst>
      <p:ext uri="{BB962C8B-B14F-4D97-AF65-F5344CB8AC3E}">
        <p14:creationId xmlns:p14="http://schemas.microsoft.com/office/powerpoint/2010/main" val="3415807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188640"/>
            <a:ext cx="6228184" cy="1282154"/>
          </a:xfrm>
        </p:spPr>
        <p:txBody>
          <a:bodyPr>
            <a:noAutofit/>
          </a:bodyPr>
          <a:lstStyle/>
          <a:p>
            <a:r>
              <a:rPr lang="el-GR" sz="3200" b="1" dirty="0">
                <a:solidFill>
                  <a:srgbClr val="00B050"/>
                </a:solidFill>
              </a:rPr>
              <a:t>Πώς θα μπορούσαν οι δάσκαλοι να επιστήσουν την προσοχή στη φύση της επιστήμης; </a:t>
            </a:r>
          </a:p>
        </p:txBody>
      </p:sp>
      <p:sp>
        <p:nvSpPr>
          <p:cNvPr id="4" name="Content Placeholder 3"/>
          <p:cNvSpPr>
            <a:spLocks noGrp="1"/>
          </p:cNvSpPr>
          <p:nvPr>
            <p:ph idx="1"/>
          </p:nvPr>
        </p:nvSpPr>
        <p:spPr>
          <a:xfrm>
            <a:off x="395536" y="1628800"/>
            <a:ext cx="8352928" cy="4347863"/>
          </a:xfrm>
        </p:spPr>
        <p:txBody>
          <a:bodyPr>
            <a:normAutofit lnSpcReduction="10000"/>
          </a:bodyPr>
          <a:lstStyle/>
          <a:p>
            <a:pPr marL="0" indent="0">
              <a:buNone/>
            </a:pPr>
            <a:r>
              <a:rPr lang="el-GR" sz="2000" b="1" dirty="0">
                <a:latin typeface="+mj-lt"/>
              </a:rPr>
              <a:t>Ποιες είναι οι επιπτώσεις για το πρόγραμμα σπουδών; Στόχοι, διδασκαλία, μάθηση, αξιολόγηση και </a:t>
            </a:r>
            <a:r>
              <a:rPr lang="el-GR" sz="2000" b="1" dirty="0" smtClean="0">
                <a:latin typeface="+mj-lt"/>
              </a:rPr>
              <a:t>παράγοντες σχετικοί με το περιβάλλον;</a:t>
            </a:r>
            <a:endParaRPr lang="el-GR" sz="2000" b="1" dirty="0">
              <a:latin typeface="+mj-lt"/>
            </a:endParaRPr>
          </a:p>
          <a:p>
            <a:pPr marL="0" indent="0">
              <a:buNone/>
            </a:pPr>
            <a:r>
              <a:rPr lang="el-GR" sz="2000" dirty="0" smtClean="0">
                <a:latin typeface="+mj-lt"/>
              </a:rPr>
              <a:t>Διαβάστε το </a:t>
            </a:r>
            <a:r>
              <a:rPr lang="el-GR" sz="2000" b="1" dirty="0" smtClean="0">
                <a:latin typeface="+mj-lt"/>
              </a:rPr>
              <a:t>ταξίδι της μάθησης «Φυτά». </a:t>
            </a:r>
          </a:p>
          <a:p>
            <a:pPr marL="0" indent="0">
              <a:buNone/>
            </a:pPr>
            <a:r>
              <a:rPr lang="el-GR" sz="2000" dirty="0" smtClean="0">
                <a:latin typeface="+mj-lt"/>
              </a:rPr>
              <a:t>Πώς εντάσσει ο/η δάσκαλος/α τη φύση της επιστήμης στο σχεδιασμό του/της σε σχέση με τα παρακάτω:</a:t>
            </a:r>
            <a:endParaRPr lang="el-GR" sz="2000" dirty="0">
              <a:latin typeface="+mj-lt"/>
            </a:endParaRPr>
          </a:p>
          <a:p>
            <a:pPr lvl="1"/>
            <a:r>
              <a:rPr lang="el-GR" sz="2000" b="1" i="1" dirty="0">
                <a:solidFill>
                  <a:srgbClr val="00B050"/>
                </a:solidFill>
                <a:latin typeface="+mj-lt"/>
              </a:rPr>
              <a:t>Στόχους μάθησης</a:t>
            </a:r>
          </a:p>
          <a:p>
            <a:pPr lvl="1"/>
            <a:r>
              <a:rPr lang="el-GR" sz="2000" b="1" i="1" dirty="0">
                <a:solidFill>
                  <a:srgbClr val="00B050"/>
                </a:solidFill>
                <a:latin typeface="+mj-lt"/>
              </a:rPr>
              <a:t>Πλαίσια για την επιστήμη</a:t>
            </a:r>
          </a:p>
          <a:p>
            <a:pPr lvl="1"/>
            <a:r>
              <a:rPr lang="el-GR" sz="2000" b="1" i="1" dirty="0">
                <a:solidFill>
                  <a:srgbClr val="00B050"/>
                </a:solidFill>
                <a:latin typeface="+mj-lt"/>
              </a:rPr>
              <a:t>Τρόπους οργάνωσης της τάξης</a:t>
            </a:r>
          </a:p>
          <a:p>
            <a:pPr lvl="1"/>
            <a:r>
              <a:rPr lang="el-GR" sz="2000" b="1" i="1" dirty="0">
                <a:solidFill>
                  <a:srgbClr val="00B050"/>
                </a:solidFill>
                <a:latin typeface="+mj-lt"/>
              </a:rPr>
              <a:t>Φύση των δραστηριοτήτων</a:t>
            </a:r>
          </a:p>
          <a:p>
            <a:pPr lvl="1"/>
            <a:r>
              <a:rPr lang="el-GR" sz="2000" b="1" i="1" dirty="0">
                <a:solidFill>
                  <a:srgbClr val="00B050"/>
                </a:solidFill>
                <a:latin typeface="+mj-lt"/>
              </a:rPr>
              <a:t>Ερωτήσεις που κάνει</a:t>
            </a:r>
          </a:p>
          <a:p>
            <a:pPr lvl="1"/>
            <a:r>
              <a:rPr lang="el-GR" sz="2000" b="1" i="1" dirty="0">
                <a:solidFill>
                  <a:srgbClr val="00B050"/>
                </a:solidFill>
                <a:latin typeface="+mj-lt"/>
              </a:rPr>
              <a:t>Αναφορά και καταγραφή των παιδιών </a:t>
            </a:r>
          </a:p>
          <a:p>
            <a:pPr lvl="1"/>
            <a:r>
              <a:rPr lang="el-GR" sz="2000" b="1" i="1" dirty="0">
                <a:solidFill>
                  <a:srgbClr val="00B050"/>
                </a:solidFill>
                <a:latin typeface="+mj-lt"/>
              </a:rPr>
              <a:t>Αξιολόγηση</a:t>
            </a:r>
          </a:p>
          <a:p>
            <a:pPr lvl="1"/>
            <a:r>
              <a:rPr lang="el-GR" sz="2000" b="1" i="1" dirty="0">
                <a:solidFill>
                  <a:srgbClr val="00B050"/>
                </a:solidFill>
                <a:latin typeface="+mj-lt"/>
              </a:rPr>
              <a:t>Άλλες σκέψεις; </a:t>
            </a:r>
          </a:p>
        </p:txBody>
      </p:sp>
    </p:spTree>
    <p:extLst>
      <p:ext uri="{BB962C8B-B14F-4D97-AF65-F5344CB8AC3E}">
        <p14:creationId xmlns:p14="http://schemas.microsoft.com/office/powerpoint/2010/main" val="2701602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580112" y="1866310"/>
            <a:ext cx="755150" cy="33855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600" dirty="0" smtClean="0"/>
              <a:t>Στόχοι</a:t>
            </a:r>
            <a:endParaRPr lang="el-GR" sz="1600" dirty="0"/>
          </a:p>
        </p:txBody>
      </p:sp>
      <p:sp>
        <p:nvSpPr>
          <p:cNvPr id="12" name="TextBox 11"/>
          <p:cNvSpPr txBox="1"/>
          <p:nvPr/>
        </p:nvSpPr>
        <p:spPr>
          <a:xfrm>
            <a:off x="5868144" y="2949825"/>
            <a:ext cx="108012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600" dirty="0"/>
              <a:t>Γενικό πλαίσιο</a:t>
            </a:r>
          </a:p>
        </p:txBody>
      </p:sp>
      <p:sp>
        <p:nvSpPr>
          <p:cNvPr id="13" name="TextBox 12"/>
          <p:cNvSpPr txBox="1"/>
          <p:nvPr/>
        </p:nvSpPr>
        <p:spPr>
          <a:xfrm>
            <a:off x="5868144" y="3813921"/>
            <a:ext cx="1656184" cy="58477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600" dirty="0"/>
              <a:t>Οργάνωση της τάξης</a:t>
            </a:r>
          </a:p>
        </p:txBody>
      </p:sp>
      <p:sp>
        <p:nvSpPr>
          <p:cNvPr id="14" name="TextBox 13"/>
          <p:cNvSpPr txBox="1"/>
          <p:nvPr/>
        </p:nvSpPr>
        <p:spPr>
          <a:xfrm>
            <a:off x="3491880" y="5073069"/>
            <a:ext cx="1728192"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600" dirty="0"/>
              <a:t>Φύση των δραστηριοτήτων</a:t>
            </a:r>
          </a:p>
        </p:txBody>
      </p:sp>
      <p:sp>
        <p:nvSpPr>
          <p:cNvPr id="15" name="TextBox 14"/>
          <p:cNvSpPr txBox="1"/>
          <p:nvPr/>
        </p:nvSpPr>
        <p:spPr>
          <a:xfrm>
            <a:off x="1475656" y="4029945"/>
            <a:ext cx="123415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600" dirty="0"/>
              <a:t>Ερωτήσεις </a:t>
            </a:r>
          </a:p>
          <a:p>
            <a:pPr algn="ctr"/>
            <a:r>
              <a:rPr lang="el-GR" sz="1600" dirty="0"/>
              <a:t>που κάνει</a:t>
            </a:r>
          </a:p>
        </p:txBody>
      </p:sp>
      <p:sp>
        <p:nvSpPr>
          <p:cNvPr id="16" name="TextBox 15"/>
          <p:cNvSpPr txBox="1"/>
          <p:nvPr/>
        </p:nvSpPr>
        <p:spPr>
          <a:xfrm flipH="1">
            <a:off x="683568" y="2661793"/>
            <a:ext cx="144016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600" dirty="0"/>
              <a:t>Αναφορά και καταγραφή των παιδιών</a:t>
            </a:r>
          </a:p>
        </p:txBody>
      </p:sp>
      <p:sp>
        <p:nvSpPr>
          <p:cNvPr id="17" name="TextBox 16"/>
          <p:cNvSpPr txBox="1"/>
          <p:nvPr/>
        </p:nvSpPr>
        <p:spPr>
          <a:xfrm>
            <a:off x="1835696" y="1869705"/>
            <a:ext cx="1220005" cy="338554"/>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l-GR" sz="1600" dirty="0"/>
              <a:t>Αξιολόγηση</a:t>
            </a:r>
          </a:p>
        </p:txBody>
      </p:sp>
      <p:sp>
        <p:nvSpPr>
          <p:cNvPr id="19" name="TextBox 18"/>
          <p:cNvSpPr txBox="1"/>
          <p:nvPr/>
        </p:nvSpPr>
        <p:spPr>
          <a:xfrm>
            <a:off x="3755508" y="1709695"/>
            <a:ext cx="90155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22" name="TextBox 21"/>
          <p:cNvSpPr txBox="1"/>
          <p:nvPr/>
        </p:nvSpPr>
        <p:spPr>
          <a:xfrm>
            <a:off x="6012160" y="5254081"/>
            <a:ext cx="78597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23" name="TextBox 22"/>
          <p:cNvSpPr txBox="1"/>
          <p:nvPr/>
        </p:nvSpPr>
        <p:spPr>
          <a:xfrm>
            <a:off x="1835696" y="5254081"/>
            <a:ext cx="939956" cy="62319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4" name="TextBox 3"/>
          <p:cNvSpPr txBox="1"/>
          <p:nvPr/>
        </p:nvSpPr>
        <p:spPr>
          <a:xfrm>
            <a:off x="2699792" y="476672"/>
            <a:ext cx="6120680" cy="584776"/>
          </a:xfrm>
          <a:prstGeom prst="rect">
            <a:avLst/>
          </a:prstGeom>
          <a:noFill/>
        </p:spPr>
        <p:txBody>
          <a:bodyPr wrap="square" rtlCol="0">
            <a:spAutoFit/>
          </a:bodyPr>
          <a:lstStyle/>
          <a:p>
            <a:pPr algn="ctr"/>
            <a:r>
              <a:rPr lang="el-GR" sz="3200" b="1" dirty="0">
                <a:solidFill>
                  <a:srgbClr val="00B050"/>
                </a:solidFill>
                <a:latin typeface="+mj-lt"/>
              </a:rPr>
              <a:t>Επιπτώσεις για το πρόγραμμα σπουδών</a:t>
            </a:r>
            <a:endParaRPr lang="el-GR" sz="1200" dirty="0">
              <a:solidFill>
                <a:srgbClr val="00B050"/>
              </a:solidFill>
              <a:latin typeface="+mj-lt"/>
            </a:endParaRPr>
          </a:p>
        </p:txBody>
      </p:sp>
      <p:pic>
        <p:nvPicPr>
          <p:cNvPr id="18" name="Picture 2" descr="C:\Users\fani\Dropbox\CEYS\Intellectual Output O3\First Training Modules - materials and evaluations\Module 3 Focus on the nature of science\EA\NOS_Flower_G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5697" y="2445769"/>
            <a:ext cx="2532407" cy="224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5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rgbClr val="00B050"/>
                </a:solidFill>
              </a:rPr>
              <a:t>Ανατροφοδότηση από όλη την ομάδα</a:t>
            </a:r>
          </a:p>
        </p:txBody>
      </p:sp>
      <p:sp>
        <p:nvSpPr>
          <p:cNvPr id="3" name="Content Placeholder 2"/>
          <p:cNvSpPr>
            <a:spLocks noGrp="1"/>
          </p:cNvSpPr>
          <p:nvPr>
            <p:ph idx="1"/>
          </p:nvPr>
        </p:nvSpPr>
        <p:spPr/>
        <p:txBody>
          <a:bodyPr/>
          <a:lstStyle/>
          <a:p>
            <a:r>
              <a:rPr lang="el-GR" i="1" dirty="0" smtClean="0">
                <a:latin typeface="+mj-lt"/>
              </a:rPr>
              <a:t>Τι διαπιστώσατε;</a:t>
            </a:r>
          </a:p>
          <a:p>
            <a:r>
              <a:rPr lang="el-GR" dirty="0">
                <a:latin typeface="+mj-lt"/>
              </a:rPr>
              <a:t>Πώς μπορούν αυτές οι προσεγγίσεις να επηρεάσουν τις συμπεριφορές των παιδιών όσον αφορά την επιστήμη ή τις επιστημονικές συμπεριφορές όπως η δημιουργικότητα ή ο κριτικός αναστοχασμός;</a:t>
            </a:r>
          </a:p>
          <a:p>
            <a:endParaRPr lang="el-GR" b="1" i="1" dirty="0">
              <a:solidFill>
                <a:srgbClr val="00B050"/>
              </a:solidFill>
            </a:endParaRPr>
          </a:p>
          <a:p>
            <a:endParaRPr lang="el-GR" dirty="0"/>
          </a:p>
        </p:txBody>
      </p:sp>
    </p:spTree>
    <p:extLst>
      <p:ext uri="{BB962C8B-B14F-4D97-AF65-F5344CB8AC3E}">
        <p14:creationId xmlns:p14="http://schemas.microsoft.com/office/powerpoint/2010/main" val="1278928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74638"/>
            <a:ext cx="5554960" cy="1282154"/>
          </a:xfrm>
        </p:spPr>
        <p:txBody>
          <a:bodyPr>
            <a:noAutofit/>
          </a:bodyPr>
          <a:lstStyle/>
          <a:p>
            <a:r>
              <a:rPr lang="el-GR" sz="4000" b="1" dirty="0">
                <a:solidFill>
                  <a:srgbClr val="00B050"/>
                </a:solidFill>
              </a:rPr>
              <a:t>Ερωτήσεις για τη στήριξη του αναστοχασμού</a:t>
            </a:r>
          </a:p>
        </p:txBody>
      </p:sp>
      <p:sp>
        <p:nvSpPr>
          <p:cNvPr id="3" name="Content Placeholder 2"/>
          <p:cNvSpPr>
            <a:spLocks noGrp="1"/>
          </p:cNvSpPr>
          <p:nvPr>
            <p:ph idx="1"/>
          </p:nvPr>
        </p:nvSpPr>
        <p:spPr>
          <a:xfrm>
            <a:off x="457200" y="1772816"/>
            <a:ext cx="8219256" cy="4032447"/>
          </a:xfrm>
        </p:spPr>
        <p:txBody>
          <a:bodyPr>
            <a:noAutofit/>
          </a:bodyPr>
          <a:lstStyle/>
          <a:p>
            <a:r>
              <a:rPr lang="el-GR" sz="2000" dirty="0">
                <a:latin typeface="+mj-lt"/>
              </a:rPr>
              <a:t>Τι ξέρουμε ήδη; </a:t>
            </a:r>
          </a:p>
          <a:p>
            <a:r>
              <a:rPr lang="el-GR" sz="2000" dirty="0">
                <a:latin typeface="+mj-lt"/>
              </a:rPr>
              <a:t>Πώς μπορούμε να μάθουμε; Υπάρχουν άλλες προτάσεις;</a:t>
            </a:r>
          </a:p>
          <a:p>
            <a:r>
              <a:rPr lang="el-GR" sz="2000" dirty="0">
                <a:latin typeface="+mj-lt"/>
              </a:rPr>
              <a:t>Τι έχετε παρατηρήσει;</a:t>
            </a:r>
          </a:p>
          <a:p>
            <a:r>
              <a:rPr lang="el-GR" sz="2000" dirty="0">
                <a:latin typeface="+mj-lt"/>
              </a:rPr>
              <a:t>Έχετε παρατηρήσει συγκεκριμένα μοτίβα;</a:t>
            </a:r>
          </a:p>
          <a:p>
            <a:r>
              <a:rPr lang="el-GR" sz="2000" dirty="0">
                <a:latin typeface="+mj-lt"/>
              </a:rPr>
              <a:t>Πώς το εξηγείτε αυτό; Υπάρχουν εναλλακτικές;</a:t>
            </a:r>
          </a:p>
          <a:p>
            <a:r>
              <a:rPr lang="el-GR" sz="2000" dirty="0">
                <a:latin typeface="+mj-lt"/>
              </a:rPr>
              <a:t>Πώς έχουν αλλάξει οι ιδέες σας; Γιατί;</a:t>
            </a:r>
          </a:p>
          <a:p>
            <a:r>
              <a:rPr lang="el-GR" sz="2000" dirty="0">
                <a:latin typeface="+mj-lt"/>
              </a:rPr>
              <a:t>Με ποιους τρόπους λειτουργούμε ως επιστήμονες;</a:t>
            </a:r>
          </a:p>
          <a:p>
            <a:pPr marL="0" indent="0">
              <a:buNone/>
            </a:pPr>
            <a:r>
              <a:rPr lang="el-GR" sz="2000" i="1" dirty="0" smtClean="0">
                <a:latin typeface="+mj-lt"/>
              </a:rPr>
              <a:t>Χρήση </a:t>
            </a:r>
            <a:r>
              <a:rPr lang="el-GR" sz="2000" i="1" dirty="0">
                <a:latin typeface="+mj-lt"/>
              </a:rPr>
              <a:t>αποδεικτικών στοιχείων, δημιουργικότητας στον σχεδιασμό και την ερμηνεία, επιρροή </a:t>
            </a:r>
            <a:r>
              <a:rPr lang="el-GR" sz="2000" i="1" dirty="0" smtClean="0">
                <a:latin typeface="+mj-lt"/>
              </a:rPr>
              <a:t>υφιστάμενων </a:t>
            </a:r>
            <a:r>
              <a:rPr lang="el-GR" sz="2000" i="1" dirty="0">
                <a:latin typeface="+mj-lt"/>
              </a:rPr>
              <a:t>γνώσεων, </a:t>
            </a:r>
            <a:r>
              <a:rPr lang="el-GR" sz="2000" i="1" dirty="0" smtClean="0">
                <a:latin typeface="+mj-lt"/>
              </a:rPr>
              <a:t>προσωρινή γνώση </a:t>
            </a:r>
            <a:r>
              <a:rPr lang="el-GR" sz="2000" i="1" dirty="0">
                <a:latin typeface="+mj-lt"/>
              </a:rPr>
              <a:t>- αλλαγή ιδεών.</a:t>
            </a:r>
          </a:p>
          <a:p>
            <a:pPr marL="0" indent="0">
              <a:buNone/>
            </a:pPr>
            <a:r>
              <a:rPr lang="el-GR" sz="2000" dirty="0" smtClean="0">
                <a:latin typeface="+mj-lt"/>
              </a:rPr>
              <a:t>Υποστηρίζεται με εργασία </a:t>
            </a:r>
            <a:r>
              <a:rPr lang="el-GR" sz="2000" dirty="0">
                <a:latin typeface="+mj-lt"/>
              </a:rPr>
              <a:t>σε ομάδες, σημειωματάρια αναστοχασμού, αξιολόγηση από </a:t>
            </a:r>
            <a:r>
              <a:rPr lang="el-GR" sz="2000" dirty="0" smtClean="0">
                <a:latin typeface="+mj-lt"/>
              </a:rPr>
              <a:t>συμμαθητές.</a:t>
            </a:r>
            <a:endParaRPr lang="el-GR" sz="2000" dirty="0">
              <a:latin typeface="+mj-lt"/>
            </a:endParaRPr>
          </a:p>
        </p:txBody>
      </p:sp>
    </p:spTree>
    <p:extLst>
      <p:ext uri="{BB962C8B-B14F-4D97-AF65-F5344CB8AC3E}">
        <p14:creationId xmlns:p14="http://schemas.microsoft.com/office/powerpoint/2010/main" val="1655855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5770984" cy="1282154"/>
          </a:xfrm>
        </p:spPr>
        <p:txBody>
          <a:bodyPr>
            <a:normAutofit/>
          </a:bodyPr>
          <a:lstStyle/>
          <a:p>
            <a:r>
              <a:rPr lang="el-GR" sz="3600" b="1" dirty="0" smtClean="0">
                <a:solidFill>
                  <a:srgbClr val="00B050"/>
                </a:solidFill>
              </a:rPr>
              <a:t>Εφαρμογή στο σχεδιασμό της τάξης</a:t>
            </a:r>
            <a:endParaRPr lang="el-GR" sz="3600" b="1" dirty="0">
              <a:solidFill>
                <a:srgbClr val="00B05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l-GR" i="1" dirty="0">
                <a:solidFill>
                  <a:srgbClr val="000000"/>
                </a:solidFill>
                <a:latin typeface="+mj-lt"/>
              </a:rPr>
              <a:t>Εργαστείτε σε ομάδες των </a:t>
            </a:r>
            <a:r>
              <a:rPr lang="el-GR" i="1" dirty="0" smtClean="0">
                <a:solidFill>
                  <a:srgbClr val="000000"/>
                </a:solidFill>
                <a:latin typeface="+mj-lt"/>
              </a:rPr>
              <a:t>2-3 </a:t>
            </a:r>
            <a:r>
              <a:rPr lang="el-GR" i="1" dirty="0">
                <a:solidFill>
                  <a:srgbClr val="000000"/>
                </a:solidFill>
                <a:latin typeface="+mj-lt"/>
              </a:rPr>
              <a:t>ατόμων</a:t>
            </a:r>
          </a:p>
          <a:p>
            <a:r>
              <a:rPr lang="el-GR" dirty="0">
                <a:solidFill>
                  <a:srgbClr val="000000"/>
                </a:solidFill>
                <a:latin typeface="+mj-lt"/>
              </a:rPr>
              <a:t>Επιλέξτε ένα πρόσφατο επιστημονικό θέμα που έχετε εξερευνήσει στην τάξη</a:t>
            </a:r>
          </a:p>
          <a:p>
            <a:r>
              <a:rPr lang="el-GR" dirty="0">
                <a:solidFill>
                  <a:srgbClr val="000000"/>
                </a:solidFill>
                <a:latin typeface="+mj-lt"/>
              </a:rPr>
              <a:t>Πώς θα μπορούσαν οι δραστηριότητες να επεκταθούν για να βελτιώσουν την κατανόηση της φύσης της επιστήμης; </a:t>
            </a:r>
          </a:p>
          <a:p>
            <a:pPr marL="0" indent="0">
              <a:buNone/>
            </a:pPr>
            <a:endParaRPr lang="el-GR" i="1" dirty="0">
              <a:solidFill>
                <a:srgbClr val="000000"/>
              </a:solidFill>
              <a:latin typeface="+mj-lt"/>
            </a:endParaRPr>
          </a:p>
          <a:p>
            <a:pPr marL="0" indent="0">
              <a:buNone/>
            </a:pPr>
            <a:r>
              <a:rPr lang="el-GR" i="1" dirty="0">
                <a:solidFill>
                  <a:srgbClr val="000000"/>
                </a:solidFill>
                <a:latin typeface="+mj-lt"/>
              </a:rPr>
              <a:t>Όλη η ομάδα</a:t>
            </a:r>
          </a:p>
          <a:p>
            <a:r>
              <a:rPr lang="el-GR" dirty="0">
                <a:solidFill>
                  <a:srgbClr val="000000"/>
                </a:solidFill>
                <a:latin typeface="+mj-lt"/>
              </a:rPr>
              <a:t>Τι θα λέγατε για να πείσετε έναν συνάδελφο για τη σημασία της φύσης της επιστήμης στη διδασκαλία της επιστήμης στο δημοτικό;</a:t>
            </a:r>
          </a:p>
          <a:p>
            <a:r>
              <a:rPr lang="el-GR" dirty="0">
                <a:solidFill>
                  <a:srgbClr val="000000"/>
                </a:solidFill>
                <a:latin typeface="+mj-lt"/>
              </a:rPr>
              <a:t>Πώς θα μπορούσε αυτό να συνδεθεί με το υλικό του προγράμματος σπουδών σας; </a:t>
            </a:r>
          </a:p>
        </p:txBody>
      </p:sp>
    </p:spTree>
    <p:extLst>
      <p:ext uri="{BB962C8B-B14F-4D97-AF65-F5344CB8AC3E}">
        <p14:creationId xmlns:p14="http://schemas.microsoft.com/office/powerpoint/2010/main" val="2175606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00B050"/>
                </a:solidFill>
              </a:rPr>
              <a:t>Συνοπτικά θέματα</a:t>
            </a:r>
            <a:endParaRPr lang="el-GR" b="1" dirty="0">
              <a:solidFill>
                <a:srgbClr val="00B050"/>
              </a:solidFill>
            </a:endParaRPr>
          </a:p>
        </p:txBody>
      </p:sp>
      <p:sp>
        <p:nvSpPr>
          <p:cNvPr id="3" name="Content Placeholder 2"/>
          <p:cNvSpPr>
            <a:spLocks noGrp="1"/>
          </p:cNvSpPr>
          <p:nvPr>
            <p:ph idx="1"/>
          </p:nvPr>
        </p:nvSpPr>
        <p:spPr/>
        <p:txBody>
          <a:bodyPr>
            <a:normAutofit fontScale="85000" lnSpcReduction="20000"/>
          </a:bodyPr>
          <a:lstStyle/>
          <a:p>
            <a:pPr lvl="0"/>
            <a:r>
              <a:rPr lang="el-GR" dirty="0">
                <a:latin typeface="+mj-lt"/>
              </a:rPr>
              <a:t>Οι διαφορετικές στρατηγικές και οι ιδέες των παιδιών προσφέρουν σημαντικά σημεία αφετηρίας για διερεύνηση στην επιστήμη</a:t>
            </a:r>
          </a:p>
          <a:p>
            <a:pPr lvl="0"/>
            <a:r>
              <a:rPr lang="el-GR" dirty="0" smtClean="0">
                <a:latin typeface="+mj-lt"/>
              </a:rPr>
              <a:t>Η δημιουργικότητα κεντρική στην επιστήμη - όταν προκύπτουν διαφορετικές ιδέες ή ερμηνείες </a:t>
            </a:r>
            <a:endParaRPr lang="el-GR" dirty="0">
              <a:latin typeface="+mj-lt"/>
            </a:endParaRPr>
          </a:p>
          <a:p>
            <a:pPr lvl="0"/>
            <a:r>
              <a:rPr lang="el-GR" dirty="0">
                <a:latin typeface="+mj-lt"/>
              </a:rPr>
              <a:t>Ο ρόλος του διαλόγου, </a:t>
            </a:r>
            <a:r>
              <a:rPr lang="el-GR" dirty="0" smtClean="0">
                <a:latin typeface="+mj-lt"/>
              </a:rPr>
              <a:t>του συλλογισμού </a:t>
            </a:r>
            <a:r>
              <a:rPr lang="el-GR" dirty="0">
                <a:latin typeface="+mj-lt"/>
              </a:rPr>
              <a:t>και της συζήτησης για τη δημιουργία και την αξιολόγηση ιδεών </a:t>
            </a:r>
          </a:p>
          <a:p>
            <a:pPr lvl="0"/>
            <a:r>
              <a:rPr lang="el-GR" dirty="0">
                <a:latin typeface="+mj-lt"/>
              </a:rPr>
              <a:t>Η σημασία της ανοιχτής συζήτησης πλευρών της φύσης της επιστήμης με τα μικρά παιδιά.</a:t>
            </a:r>
          </a:p>
          <a:p>
            <a:endParaRPr lang="el-GR" dirty="0"/>
          </a:p>
        </p:txBody>
      </p:sp>
    </p:spTree>
    <p:extLst>
      <p:ext uri="{BB962C8B-B14F-4D97-AF65-F5344CB8AC3E}">
        <p14:creationId xmlns:p14="http://schemas.microsoft.com/office/powerpoint/2010/main" val="3220666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15816" y="274638"/>
            <a:ext cx="5770984" cy="1282154"/>
          </a:xfrm>
        </p:spPr>
        <p:txBody>
          <a:bodyPr>
            <a:normAutofit fontScale="90000"/>
          </a:bodyPr>
          <a:lstStyle/>
          <a:p>
            <a:r>
              <a:rPr lang="el-GR" b="1" dirty="0" smtClean="0">
                <a:solidFill>
                  <a:srgbClr val="00B050"/>
                </a:solidFill>
              </a:rPr>
              <a:t>Ερωτήσεις σχετικά </a:t>
            </a:r>
            <a:r>
              <a:rPr lang="en-US" b="1" dirty="0" smtClean="0">
                <a:solidFill>
                  <a:srgbClr val="00B050"/>
                </a:solidFill>
              </a:rPr>
              <a:t/>
            </a:r>
            <a:br>
              <a:rPr lang="en-US" b="1" dirty="0" smtClean="0">
                <a:solidFill>
                  <a:srgbClr val="00B050"/>
                </a:solidFill>
              </a:rPr>
            </a:br>
            <a:r>
              <a:rPr lang="el-GR" b="1" dirty="0" smtClean="0">
                <a:solidFill>
                  <a:srgbClr val="00B050"/>
                </a:solidFill>
              </a:rPr>
              <a:t>με την ενότητα</a:t>
            </a:r>
            <a:endParaRPr lang="el-GR" b="1" dirty="0">
              <a:solidFill>
                <a:srgbClr val="00B050"/>
              </a:solidFill>
            </a:endParaRPr>
          </a:p>
        </p:txBody>
      </p:sp>
      <p:sp>
        <p:nvSpPr>
          <p:cNvPr id="3" name="Tijdelijke aanduiding voor inhoud 2"/>
          <p:cNvSpPr>
            <a:spLocks noGrp="1"/>
          </p:cNvSpPr>
          <p:nvPr>
            <p:ph idx="1"/>
          </p:nvPr>
        </p:nvSpPr>
        <p:spPr>
          <a:xfrm>
            <a:off x="628650" y="1934953"/>
            <a:ext cx="7886700" cy="3929393"/>
          </a:xfrm>
        </p:spPr>
        <p:txBody>
          <a:bodyPr>
            <a:normAutofit fontScale="85000" lnSpcReduction="20000"/>
          </a:bodyPr>
          <a:lstStyle/>
          <a:p>
            <a:pPr marL="514350" indent="-514350">
              <a:buFont typeface="+mj-lt"/>
              <a:buAutoNum type="arabicPeriod"/>
            </a:pPr>
            <a:r>
              <a:rPr lang="el-GR" dirty="0">
                <a:latin typeface="+mj-lt"/>
              </a:rPr>
              <a:t>Ποια είναι η σχέση της φύσης της επιστήμης με τη διδασκαλία των φυσικών επιστημών στην πρώιμη σχολική εκπαίδευση;</a:t>
            </a:r>
          </a:p>
          <a:p>
            <a:pPr marL="514350" indent="-514350">
              <a:buFont typeface="+mj-lt"/>
              <a:buAutoNum type="arabicPeriod"/>
            </a:pPr>
            <a:r>
              <a:rPr lang="el-GR" dirty="0" smtClean="0">
                <a:latin typeface="+mj-lt"/>
              </a:rPr>
              <a:t>Τι είδους προσεγγίσεις διδασκαλίας και μάθησης μπορεί να είναι κατάλληλες για την υποστήριξη της ανάπτυξης της κατανόησης των παιδιών σχετικά με τη φύση της επιστήμης; </a:t>
            </a:r>
          </a:p>
          <a:p>
            <a:pPr marL="514350" indent="-514350">
              <a:buFont typeface="+mj-lt"/>
              <a:buAutoNum type="arabicPeriod"/>
            </a:pPr>
            <a:r>
              <a:rPr lang="el-GR" dirty="0" smtClean="0">
                <a:latin typeface="+mj-lt"/>
              </a:rPr>
              <a:t>Γιατί είναι σημαντικό για τους εκπαιδευτικούς να αναλογιστούν τις απόψεις τους για τη φύση της επιστήμης;</a:t>
            </a:r>
            <a:endParaRPr lang="el-GR" dirty="0">
              <a:latin typeface="+mj-lt"/>
            </a:endParaRPr>
          </a:p>
          <a:p>
            <a:pPr marL="0" indent="0">
              <a:buNone/>
            </a:pPr>
            <a:endParaRPr lang="el-GR" dirty="0" smtClean="0"/>
          </a:p>
          <a:p>
            <a:endParaRPr lang="el-GR" dirty="0"/>
          </a:p>
        </p:txBody>
      </p:sp>
    </p:spTree>
    <p:extLst>
      <p:ext uri="{BB962C8B-B14F-4D97-AF65-F5344CB8AC3E}">
        <p14:creationId xmlns:p14="http://schemas.microsoft.com/office/powerpoint/2010/main" val="2324436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el-GR" sz="3600" b="1" dirty="0" smtClean="0">
                <a:solidFill>
                  <a:srgbClr val="00B050"/>
                </a:solidFill>
              </a:rPr>
              <a:t>Περισσότερες πληροφορίες</a:t>
            </a:r>
            <a:endParaRPr lang="el-GR"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lnSpcReduction="10000"/>
          </a:bodyPr>
          <a:lstStyle/>
          <a:p>
            <a:pPr marL="0" indent="0">
              <a:lnSpc>
                <a:spcPct val="110000"/>
              </a:lnSpc>
              <a:buNone/>
            </a:pPr>
            <a:r>
              <a:rPr lang="el-GR" sz="3100" b="1" dirty="0">
                <a:solidFill>
                  <a:srgbClr val="FF0000"/>
                </a:solidFill>
                <a:latin typeface="+mj-lt"/>
              </a:rPr>
              <a:t>Creative Little Scientists </a:t>
            </a:r>
          </a:p>
          <a:p>
            <a:pPr marL="0" indent="0">
              <a:lnSpc>
                <a:spcPct val="110000"/>
              </a:lnSpc>
              <a:buNone/>
            </a:pPr>
            <a:r>
              <a:rPr lang="el-GR" sz="2600" dirty="0" smtClean="0">
                <a:solidFill>
                  <a:srgbClr val="FF0000"/>
                </a:solidFill>
                <a:latin typeface="+mj-lt"/>
              </a:rPr>
              <a:t>(Έργο του 7ου ΠΠ της ΕΕ 2011 – 2014)</a:t>
            </a:r>
            <a:endParaRPr lang="el-GR" sz="2600" dirty="0">
              <a:solidFill>
                <a:srgbClr val="FF0000"/>
              </a:solidFill>
              <a:latin typeface="+mj-lt"/>
            </a:endParaRPr>
          </a:p>
          <a:p>
            <a:pPr marL="0" indent="0">
              <a:lnSpc>
                <a:spcPct val="110000"/>
              </a:lnSpc>
              <a:buNone/>
            </a:pPr>
            <a:r>
              <a:rPr lang="el-GR" sz="2200" dirty="0">
                <a:latin typeface="+mj-lt"/>
              </a:rPr>
              <a:t>Αρχές σχεδιασμού και πρότυπο υλικό βάσει επί τόπου εργασίας </a:t>
            </a:r>
            <a:r>
              <a:rPr lang="el-GR" sz="2200" dirty="0">
                <a:latin typeface="+mj-lt"/>
                <a:hlinkClick r:id="rId3"/>
              </a:rPr>
              <a:t>www.creative-little-scientists.eu</a:t>
            </a:r>
            <a:endParaRPr lang="el-GR" sz="2200" dirty="0">
              <a:latin typeface="+mj-lt"/>
            </a:endParaRPr>
          </a:p>
          <a:p>
            <a:pPr marL="0" indent="0">
              <a:lnSpc>
                <a:spcPct val="110000"/>
              </a:lnSpc>
              <a:spcBef>
                <a:spcPts val="0"/>
              </a:spcBef>
              <a:buNone/>
            </a:pPr>
            <a:endParaRPr lang="el-GR" sz="1100" dirty="0">
              <a:latin typeface="+mj-lt"/>
            </a:endParaRPr>
          </a:p>
          <a:p>
            <a:pPr marL="0" indent="0">
              <a:lnSpc>
                <a:spcPct val="110000"/>
              </a:lnSpc>
              <a:buNone/>
            </a:pPr>
            <a:r>
              <a:rPr lang="el-GR" sz="3100" b="1" dirty="0">
                <a:solidFill>
                  <a:srgbClr val="FF0000"/>
                </a:solidFill>
                <a:latin typeface="+mj-lt"/>
              </a:rPr>
              <a:t>Creativity in Early Years Science Education</a:t>
            </a:r>
          </a:p>
          <a:p>
            <a:pPr marL="0" indent="0">
              <a:lnSpc>
                <a:spcPct val="110000"/>
              </a:lnSpc>
              <a:buNone/>
            </a:pPr>
            <a:r>
              <a:rPr lang="el-GR" sz="2600" dirty="0" smtClean="0">
                <a:solidFill>
                  <a:srgbClr val="FF0000"/>
                </a:solidFill>
                <a:latin typeface="+mj-lt"/>
              </a:rPr>
              <a:t>(Έργο της ΕΕ Erasmus+ 2014 </a:t>
            </a:r>
            <a:r>
              <a:rPr lang="el-GR" sz="2600" dirty="0">
                <a:solidFill>
                  <a:srgbClr val="FF0000"/>
                </a:solidFill>
              </a:rPr>
              <a:t>– </a:t>
            </a:r>
            <a:r>
              <a:rPr lang="el-GR" sz="2600" dirty="0" smtClean="0">
                <a:solidFill>
                  <a:srgbClr val="FF0000"/>
                </a:solidFill>
                <a:latin typeface="+mj-lt"/>
              </a:rPr>
              <a:t>2017)</a:t>
            </a:r>
          </a:p>
          <a:p>
            <a:pPr marL="0" indent="0">
              <a:lnSpc>
                <a:spcPct val="110000"/>
              </a:lnSpc>
              <a:buNone/>
            </a:pPr>
            <a:r>
              <a:rPr lang="el-GR" sz="2200" dirty="0" smtClean="0">
                <a:latin typeface="+mj-lt"/>
              </a:rPr>
              <a:t>Υλικό προγράμματος σπουδών και επιμόρφωσης για τη συνεχή επαγγελματική ανάπτυξη (CPD) των δασκάλων για την προώθηση δημιουργικών προσεγγίσεων στις φυσικές επιστήμες στην πρώιμη σχολική εκπαίδευση </a:t>
            </a:r>
            <a:r>
              <a:rPr lang="el-GR" sz="2200" dirty="0" smtClean="0">
                <a:latin typeface="+mj-lt"/>
                <a:hlinkClick r:id="rId4"/>
              </a:rPr>
              <a:t>www.ceys‐project.eu</a:t>
            </a:r>
            <a:endParaRPr lang="el-GR" sz="2200" dirty="0" smtClean="0"/>
          </a:p>
          <a:p>
            <a:pPr marL="0" indent="0">
              <a:buNone/>
            </a:pPr>
            <a:endParaRPr lang="el-GR" dirty="0"/>
          </a:p>
          <a:p>
            <a:pPr marL="0" indent="0">
              <a:buNone/>
            </a:pPr>
            <a:endParaRPr lang="el-GR" dirty="0"/>
          </a:p>
        </p:txBody>
      </p:sp>
    </p:spTree>
    <p:extLst>
      <p:ext uri="{BB962C8B-B14F-4D97-AF65-F5344CB8AC3E}">
        <p14:creationId xmlns:p14="http://schemas.microsoft.com/office/powerpoint/2010/main" val="3370326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476672"/>
            <a:ext cx="5472608" cy="885336"/>
          </a:xfrm>
        </p:spPr>
        <p:txBody>
          <a:bodyPr/>
          <a:lstStyle/>
          <a:p>
            <a:pPr algn="ctr"/>
            <a:r>
              <a:rPr lang="el-GR" b="1" dirty="0" smtClean="0">
                <a:solidFill>
                  <a:srgbClr val="00B050"/>
                </a:solidFill>
              </a:rPr>
              <a:t>ΕΥΧΑΡΙΣΤΩ!</a:t>
            </a:r>
            <a:endParaRPr lang="el-GR" dirty="0"/>
          </a:p>
        </p:txBody>
      </p:sp>
      <p:pic>
        <p:nvPicPr>
          <p:cNvPr id="4" name="Picture 4" descr="http://static1.squarespace.com/static/519fe4bae4b02061e74e5de7/t/521545bfe4b04942a678c476/1377125825451/participation%20-%20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484784"/>
            <a:ext cx="5204652" cy="48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10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175" y="4932363"/>
            <a:ext cx="7777163" cy="1062037"/>
          </a:xfrm>
          <a:prstGeom prst="rect">
            <a:avLst/>
          </a:prstGeom>
          <a:noFill/>
        </p:spPr>
        <p:txBody>
          <a:bodyPr>
            <a:spAutoFit/>
          </a:bodyPr>
          <a:lstStyle/>
          <a:p>
            <a:pPr>
              <a:spcAft>
                <a:spcPts val="600"/>
              </a:spcAft>
              <a:tabLst>
                <a:tab pos="990600" algn="l"/>
              </a:tabLst>
              <a:defRPr/>
            </a:pPr>
            <a:r>
              <a:rPr lang="en-US" sz="1600" dirty="0">
                <a:solidFill>
                  <a:prstClr val="black"/>
                </a:solidFill>
                <a:ea typeface="ＭＳ Ｐゴシック" pitchFamily="34" charset="-128"/>
              </a:rPr>
              <a:t>	</a:t>
            </a:r>
            <a:r>
              <a:rPr lang="en-US" sz="1400" dirty="0">
                <a:solidFill>
                  <a:prstClr val="black"/>
                </a:solidFill>
                <a:ea typeface="ＭＳ Ｐゴシック" pitchFamily="34" charset="-128"/>
              </a:rPr>
              <a:t>© </a:t>
            </a:r>
            <a:r>
              <a:rPr lang="en-US" sz="1400" i="1" dirty="0">
                <a:solidFill>
                  <a:prstClr val="black"/>
                </a:solidFill>
                <a:ea typeface="ＭＳ Ｐゴシック" pitchFamily="34" charset="-128"/>
              </a:rPr>
              <a:t>2017 CREATIVITY IN EARLY YEARS SCIENCE EDUCATION Consortium</a:t>
            </a:r>
          </a:p>
          <a:p>
            <a:pPr>
              <a:spcAft>
                <a:spcPts val="600"/>
              </a:spcAft>
              <a:tabLst>
                <a:tab pos="990600" algn="l"/>
              </a:tabLst>
              <a:defRPr/>
            </a:pPr>
            <a:r>
              <a:rPr lang="en-US" sz="1400" dirty="0">
                <a:solidFill>
                  <a:prstClr val="black"/>
                </a:solidFill>
                <a:ea typeface="ＭＳ Ｐゴシック" pitchFamily="34" charset="-128"/>
              </a:rPr>
              <a:t>This work is licensed under the Creative Commons Attribution-NonCommercial-NoDerivatives 4.0 International License. To view a copy of this license, visit </a:t>
            </a:r>
            <a:r>
              <a:rPr lang="en-US" sz="1400" u="sng" dirty="0">
                <a:solidFill>
                  <a:prstClr val="black"/>
                </a:solidFill>
                <a:ea typeface="ＭＳ Ｐゴシック" pitchFamily="34" charset="-128"/>
                <a:hlinkClick r:id="rId2"/>
              </a:rPr>
              <a:t>http://creativecommons.org/licenses/by-nc-nd/4.0/</a:t>
            </a:r>
            <a:r>
              <a:rPr lang="en-US" sz="1400" dirty="0">
                <a:solidFill>
                  <a:prstClr val="black"/>
                </a:solidFill>
                <a:ea typeface="ＭＳ Ｐゴシック" pitchFamily="34" charset="-128"/>
              </a:rPr>
              <a:t>.</a:t>
            </a:r>
            <a:endParaRPr lang="el-GR" sz="1400" dirty="0">
              <a:solidFill>
                <a:prstClr val="black"/>
              </a:solidFill>
              <a:ea typeface="ＭＳ Ｐゴシック" pitchFamily="34" charset="-128"/>
            </a:endParaRPr>
          </a:p>
        </p:txBody>
      </p:sp>
      <p:sp>
        <p:nvSpPr>
          <p:cNvPr id="2" name="Title 1"/>
          <p:cNvSpPr>
            <a:spLocks noGrp="1"/>
          </p:cNvSpPr>
          <p:nvPr>
            <p:ph type="title"/>
          </p:nvPr>
        </p:nvSpPr>
        <p:spPr>
          <a:xfrm>
            <a:off x="722313" y="1628775"/>
            <a:ext cx="7772400" cy="3455988"/>
          </a:xfrm>
        </p:spPr>
        <p:txBody>
          <a:bodyPr rtlCol="0">
            <a:normAutofit/>
          </a:bodyPr>
          <a:lstStyle/>
          <a:p>
            <a:pPr eaLnBrk="1" fontAlgn="auto" hangingPunct="1">
              <a:spcAft>
                <a:spcPts val="0"/>
              </a:spcAft>
              <a:defRPr/>
            </a:pPr>
            <a:r>
              <a:rPr lang="en-US" sz="1200" dirty="0"/>
              <a:t/>
            </a:r>
            <a:br>
              <a:rPr lang="en-US" sz="1200" dirty="0"/>
            </a:br>
            <a:r>
              <a:rPr lang="en-US" sz="3100" dirty="0" smtClean="0">
                <a:solidFill>
                  <a:srgbClr val="FF0000"/>
                </a:solidFill>
              </a:rPr>
              <a:t>Creativity </a:t>
            </a:r>
            <a:r>
              <a:rPr lang="en-US" sz="3100" dirty="0">
                <a:solidFill>
                  <a:srgbClr val="FF0000"/>
                </a:solidFill>
              </a:rPr>
              <a:t>in Early Years Science </a:t>
            </a:r>
            <a:r>
              <a:rPr lang="en-US" sz="3100" dirty="0" smtClean="0">
                <a:solidFill>
                  <a:srgbClr val="FF0000"/>
                </a:solidFill>
              </a:rPr>
              <a:t>EDUCATION (2014-2017</a:t>
            </a:r>
            <a:r>
              <a:rPr lang="en-US" sz="3100" dirty="0">
                <a:solidFill>
                  <a:srgbClr val="FF0000"/>
                </a:solidFill>
              </a:rPr>
              <a:t>) </a:t>
            </a:r>
            <a:br>
              <a:rPr lang="en-US" sz="3100" dirty="0">
                <a:solidFill>
                  <a:srgbClr val="FF0000"/>
                </a:solidFill>
              </a:rPr>
            </a:br>
            <a:r>
              <a:rPr lang="en-US" sz="3100" dirty="0" smtClean="0">
                <a:hlinkClick r:id="rId3"/>
              </a:rPr>
              <a:t>www.ceys-project.eu</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1800" dirty="0"/>
              <a:t> </a:t>
            </a:r>
            <a:br>
              <a:rPr lang="en-US" sz="1800" dirty="0"/>
            </a:br>
            <a:endParaRPr lang="en-US" sz="1800" i="1" dirty="0">
              <a:solidFill>
                <a:srgbClr val="00B050"/>
              </a:solidFill>
            </a:endParaRPr>
          </a:p>
        </p:txBody>
      </p:sp>
      <p:pic>
        <p:nvPicPr>
          <p:cNvPr id="5120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8" y="3860800"/>
            <a:ext cx="71850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538" y="4932363"/>
            <a:ext cx="9159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146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404664"/>
            <a:ext cx="5957182" cy="1325563"/>
          </a:xfrm>
        </p:spPr>
        <p:txBody>
          <a:bodyPr>
            <a:normAutofit fontScale="90000"/>
          </a:bodyPr>
          <a:lstStyle/>
          <a:p>
            <a:r>
              <a:rPr lang="el-GR" b="1" dirty="0" smtClean="0">
                <a:solidFill>
                  <a:srgbClr val="00B050"/>
                </a:solidFill>
              </a:rPr>
              <a:t>Σκεπτικό και στόχοι για την εκπαίδευση </a:t>
            </a:r>
            <a:br>
              <a:rPr lang="el-GR" b="1" dirty="0" smtClean="0">
                <a:solidFill>
                  <a:srgbClr val="00B050"/>
                </a:solidFill>
              </a:rPr>
            </a:br>
            <a:r>
              <a:rPr lang="el-GR" b="1" dirty="0" smtClean="0">
                <a:solidFill>
                  <a:srgbClr val="00B050"/>
                </a:solidFill>
              </a:rPr>
              <a:t>στις φυσικές επιστήμες</a:t>
            </a:r>
            <a:endParaRPr lang="el-GR" b="1" dirty="0">
              <a:solidFill>
                <a:srgbClr val="00B050"/>
              </a:solidFill>
            </a:endParaRPr>
          </a:p>
        </p:txBody>
      </p:sp>
      <p:sp>
        <p:nvSpPr>
          <p:cNvPr id="3" name="Content Placeholder 2"/>
          <p:cNvSpPr>
            <a:spLocks noGrp="1"/>
          </p:cNvSpPr>
          <p:nvPr>
            <p:ph idx="1"/>
          </p:nvPr>
        </p:nvSpPr>
        <p:spPr>
          <a:xfrm>
            <a:off x="457200" y="1988840"/>
            <a:ext cx="8219256" cy="4104456"/>
          </a:xfrm>
        </p:spPr>
        <p:txBody>
          <a:bodyPr>
            <a:normAutofit fontScale="92500" lnSpcReduction="20000"/>
          </a:bodyPr>
          <a:lstStyle/>
          <a:p>
            <a:r>
              <a:rPr lang="el-GR" sz="2600" dirty="0">
                <a:solidFill>
                  <a:srgbClr val="000000"/>
                </a:solidFill>
                <a:latin typeface="+mj-lt"/>
              </a:rPr>
              <a:t>Οικονομικές επιταγές</a:t>
            </a:r>
          </a:p>
          <a:p>
            <a:r>
              <a:rPr lang="el-GR" sz="2600" dirty="0">
                <a:solidFill>
                  <a:srgbClr val="000000"/>
                </a:solidFill>
                <a:latin typeface="+mj-lt"/>
              </a:rPr>
              <a:t>Επιστημονική </a:t>
            </a:r>
            <a:r>
              <a:rPr lang="el-GR" sz="2600" dirty="0" smtClean="0">
                <a:solidFill>
                  <a:srgbClr val="000000"/>
                </a:solidFill>
                <a:latin typeface="+mj-lt"/>
              </a:rPr>
              <a:t>εγγραμματοσύνη </a:t>
            </a:r>
            <a:r>
              <a:rPr lang="el-GR" sz="2600" dirty="0">
                <a:solidFill>
                  <a:srgbClr val="000000"/>
                </a:solidFill>
                <a:latin typeface="+mj-lt"/>
              </a:rPr>
              <a:t>για τους πολίτες</a:t>
            </a:r>
          </a:p>
          <a:p>
            <a:r>
              <a:rPr lang="el-GR" sz="2600" dirty="0">
                <a:solidFill>
                  <a:srgbClr val="000000"/>
                </a:solidFill>
                <a:latin typeface="+mj-lt"/>
              </a:rPr>
              <a:t>Τεχνολογικές εξελίξεις </a:t>
            </a:r>
          </a:p>
          <a:p>
            <a:pPr>
              <a:buNone/>
            </a:pPr>
            <a:r>
              <a:rPr lang="el-GR" sz="2600" dirty="0" smtClean="0">
                <a:solidFill>
                  <a:srgbClr val="000000"/>
                </a:solidFill>
                <a:latin typeface="+mj-lt"/>
              </a:rPr>
              <a:t>Επιπτώσεις </a:t>
            </a:r>
            <a:r>
              <a:rPr lang="el-GR" sz="2600" dirty="0">
                <a:solidFill>
                  <a:srgbClr val="000000"/>
                </a:solidFill>
                <a:latin typeface="+mj-lt"/>
              </a:rPr>
              <a:t>για τους σκοπούς της εκπαίδευσης των φυσικών επιστημών</a:t>
            </a:r>
          </a:p>
          <a:p>
            <a:pPr lvl="1"/>
            <a:r>
              <a:rPr lang="el-GR" sz="2600" dirty="0">
                <a:solidFill>
                  <a:srgbClr val="000000"/>
                </a:solidFill>
                <a:latin typeface="+mj-lt"/>
              </a:rPr>
              <a:t>Έμφαση στη φύση της επιστήμης</a:t>
            </a:r>
          </a:p>
          <a:p>
            <a:pPr lvl="1"/>
            <a:r>
              <a:rPr lang="el-GR" sz="2600" dirty="0">
                <a:solidFill>
                  <a:srgbClr val="000000"/>
                </a:solidFill>
                <a:latin typeface="+mj-lt"/>
              </a:rPr>
              <a:t>Κοινότητα</a:t>
            </a:r>
          </a:p>
          <a:p>
            <a:pPr lvl="1"/>
            <a:r>
              <a:rPr lang="el-GR" sz="2600" dirty="0">
                <a:solidFill>
                  <a:srgbClr val="000000"/>
                </a:solidFill>
                <a:latin typeface="+mj-lt"/>
              </a:rPr>
              <a:t>Θετικές συμπεριφορές</a:t>
            </a:r>
          </a:p>
          <a:p>
            <a:pPr lvl="1"/>
            <a:r>
              <a:rPr lang="el-GR" sz="2600" dirty="0">
                <a:solidFill>
                  <a:srgbClr val="000000"/>
                </a:solidFill>
                <a:latin typeface="+mj-lt"/>
              </a:rPr>
              <a:t>Διερευνητική μάθηση</a:t>
            </a:r>
          </a:p>
          <a:p>
            <a:pPr marL="0" indent="0">
              <a:buNone/>
            </a:pPr>
            <a:r>
              <a:rPr lang="el-GR" sz="2600" i="1" dirty="0" smtClean="0">
                <a:solidFill>
                  <a:srgbClr val="000000"/>
                </a:solidFill>
                <a:latin typeface="+mj-lt"/>
              </a:rPr>
              <a:t>Αυξανόμενα </a:t>
            </a:r>
            <a:r>
              <a:rPr lang="el-GR" sz="2600" i="1" dirty="0">
                <a:solidFill>
                  <a:srgbClr val="000000"/>
                </a:solidFill>
                <a:latin typeface="+mj-lt"/>
              </a:rPr>
              <a:t>αποδεικτικά στοιχεία για την επίδραση της συμπεριφοράς των εκπαιδευτικών απέναντι στην </a:t>
            </a:r>
            <a:r>
              <a:rPr lang="el-GR" sz="2600" i="1" dirty="0" smtClean="0">
                <a:solidFill>
                  <a:srgbClr val="000000"/>
                </a:solidFill>
                <a:latin typeface="+mj-lt"/>
              </a:rPr>
              <a:t>επιστήμη</a:t>
            </a:r>
            <a:endParaRPr lang="el-GR" sz="2600" i="1" dirty="0">
              <a:solidFill>
                <a:srgbClr val="000000"/>
              </a:solidFill>
              <a:latin typeface="+mj-lt"/>
            </a:endParaRPr>
          </a:p>
        </p:txBody>
      </p:sp>
    </p:spTree>
    <p:extLst>
      <p:ext uri="{BB962C8B-B14F-4D97-AF65-F5344CB8AC3E}">
        <p14:creationId xmlns:p14="http://schemas.microsoft.com/office/powerpoint/2010/main" val="233717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31840" y="274638"/>
            <a:ext cx="5554960" cy="1282154"/>
          </a:xfrm>
        </p:spPr>
        <p:txBody>
          <a:bodyPr>
            <a:normAutofit fontScale="90000"/>
          </a:bodyPr>
          <a:lstStyle/>
          <a:p>
            <a:r>
              <a:rPr lang="el-GR" b="1" dirty="0" smtClean="0">
                <a:solidFill>
                  <a:srgbClr val="00B050"/>
                </a:solidFill>
              </a:rPr>
              <a:t>Αυξανόμενη προσοχή στη φύση της επιστήμης</a:t>
            </a:r>
            <a:endParaRPr lang="el-GR" b="1" dirty="0">
              <a:solidFill>
                <a:srgbClr val="00B050"/>
              </a:solidFill>
            </a:endParaRPr>
          </a:p>
        </p:txBody>
      </p:sp>
      <p:sp>
        <p:nvSpPr>
          <p:cNvPr id="5" name="Content Placeholder 4"/>
          <p:cNvSpPr>
            <a:spLocks noGrp="1"/>
          </p:cNvSpPr>
          <p:nvPr>
            <p:ph idx="1"/>
          </p:nvPr>
        </p:nvSpPr>
        <p:spPr/>
        <p:txBody>
          <a:bodyPr>
            <a:normAutofit fontScale="70000" lnSpcReduction="20000"/>
          </a:bodyPr>
          <a:lstStyle/>
          <a:p>
            <a:pPr marL="0" indent="0">
              <a:buNone/>
            </a:pPr>
            <a:r>
              <a:rPr lang="el-GR" dirty="0" smtClean="0">
                <a:latin typeface="+mj-lt"/>
              </a:rPr>
              <a:t>Η «φύση της επιστήμης» είναι πλέον σημαντικό μέλημα του προγράμματος σπουδών.  Αυτό συχνά σημαίνει την απόρριψη της στερεότυπης και λανθασμένης εικόνας της επιστήμης ως απλής αναζήτησης της αντικειμενικής και τελικής αλήθειας που βασίζεται σε μη προβληματικές παρατηρήσεις. </a:t>
            </a:r>
          </a:p>
          <a:p>
            <a:pPr marL="0" indent="0">
              <a:buNone/>
            </a:pPr>
            <a:r>
              <a:rPr lang="el-GR" dirty="0" smtClean="0">
                <a:latin typeface="+mj-lt"/>
              </a:rPr>
              <a:t>Η πρόσφατη έμφαση στην κατανόηση της φύσης της επιστήμης σχετίζεται με την προσπάθεια να δοθεί μεγαλύτερη προσοχή στις κοινωνικές, πολιτισμικές και ανθρώπινες πτυχές της. Η επιστήμη θα πρέπει τώρα να παρουσιαστεί ως γνώση που βασίζεται σε αποδεικτικά στοιχεία καθώς και σε επιχειρήματα που αναπτύσσονται σε μια δημιουργική αναζήτηση νοήματος και ερμηνειών» </a:t>
            </a:r>
            <a:endParaRPr lang="el-GR" dirty="0">
              <a:latin typeface="+mj-lt"/>
            </a:endParaRPr>
          </a:p>
          <a:p>
            <a:pPr marL="0" indent="0">
              <a:buNone/>
            </a:pPr>
            <a:r>
              <a:rPr lang="el-GR" dirty="0">
                <a:latin typeface="+mj-lt"/>
              </a:rPr>
              <a:t>(Gago et al., 2004: 138). </a:t>
            </a:r>
          </a:p>
          <a:p>
            <a:endParaRPr lang="el-GR" dirty="0"/>
          </a:p>
        </p:txBody>
      </p:sp>
    </p:spTree>
    <p:extLst>
      <p:ext uri="{BB962C8B-B14F-4D97-AF65-F5344CB8AC3E}">
        <p14:creationId xmlns:p14="http://schemas.microsoft.com/office/powerpoint/2010/main" val="2851501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00B050"/>
                </a:solidFill>
              </a:rPr>
              <a:t>Στόχοι της ενότητας</a:t>
            </a:r>
            <a:endParaRPr lang="el-GR" b="1" dirty="0">
              <a:solidFill>
                <a:srgbClr val="00B050"/>
              </a:solidFill>
            </a:endParaRPr>
          </a:p>
        </p:txBody>
      </p:sp>
      <p:sp>
        <p:nvSpPr>
          <p:cNvPr id="3" name="Content Placeholder 2"/>
          <p:cNvSpPr>
            <a:spLocks noGrp="1"/>
          </p:cNvSpPr>
          <p:nvPr>
            <p:ph idx="1"/>
          </p:nvPr>
        </p:nvSpPr>
        <p:spPr/>
        <p:txBody>
          <a:bodyPr>
            <a:normAutofit fontScale="62500" lnSpcReduction="20000"/>
          </a:bodyPr>
          <a:lstStyle/>
          <a:p>
            <a:pPr lvl="0">
              <a:lnSpc>
                <a:spcPct val="120000"/>
              </a:lnSpc>
            </a:pPr>
            <a:r>
              <a:rPr lang="el-GR" dirty="0">
                <a:latin typeface="+mj-lt"/>
              </a:rPr>
              <a:t>Εισαγωγή των συμμετεχόντων στις τρέχουσες προοπτικές σχετικά με τη φύση της επιστήμης </a:t>
            </a:r>
          </a:p>
          <a:p>
            <a:pPr lvl="0">
              <a:lnSpc>
                <a:spcPct val="120000"/>
              </a:lnSpc>
            </a:pPr>
            <a:r>
              <a:rPr lang="el-GR" dirty="0">
                <a:latin typeface="+mj-lt"/>
              </a:rPr>
              <a:t>Εξέταση των επιχειρημάτων για τη σχέση της φύσης της επιστήμης στη διδασκαλία των φυσικών επιστημών στην πρώιμη σχολική εκπαίδευση</a:t>
            </a:r>
          </a:p>
          <a:p>
            <a:pPr lvl="0">
              <a:lnSpc>
                <a:spcPct val="120000"/>
              </a:lnSpc>
            </a:pPr>
            <a:r>
              <a:rPr lang="el-GR" dirty="0">
                <a:latin typeface="+mj-lt"/>
              </a:rPr>
              <a:t>Εξέταση τρόπων με τους οποίους οι </a:t>
            </a:r>
            <a:r>
              <a:rPr lang="el-GR" dirty="0" smtClean="0">
                <a:latin typeface="+mj-lt"/>
              </a:rPr>
              <a:t>δάσκαλοι/ες </a:t>
            </a:r>
            <a:r>
              <a:rPr lang="el-GR" dirty="0">
                <a:latin typeface="+mj-lt"/>
              </a:rPr>
              <a:t>μπορούν να στηρίξουν την ανάπτυξη της κατανόησης των παιδιών σχετικά με τη φύση της επιστήμης </a:t>
            </a:r>
            <a:r>
              <a:rPr lang="el-GR" dirty="0" smtClean="0">
                <a:latin typeface="+mj-lt"/>
              </a:rPr>
              <a:t>και </a:t>
            </a:r>
            <a:r>
              <a:rPr lang="el-GR" dirty="0">
                <a:latin typeface="+mj-lt"/>
              </a:rPr>
              <a:t>να αμφισβητήσουν στερεότυπες εικόνες της επιστήμης και των επιστημόνων</a:t>
            </a:r>
          </a:p>
          <a:p>
            <a:pPr lvl="0">
              <a:lnSpc>
                <a:spcPct val="120000"/>
              </a:lnSpc>
            </a:pPr>
            <a:r>
              <a:rPr lang="el-GR" dirty="0">
                <a:latin typeface="+mj-lt"/>
              </a:rPr>
              <a:t>Συζήτηση της σημασίας των απόψεων των δασκάλων σχετικά με τη φύση της επιστήμης και των τρόπων με τους οποίους μπορούν να επηρεάσουν τις ευκαιρίες για δημιουργικότητα και διερεύνηση στη μάθηση των φυσικών επιστημών</a:t>
            </a:r>
          </a:p>
          <a:p>
            <a:endParaRPr lang="el-GR" dirty="0"/>
          </a:p>
        </p:txBody>
      </p:sp>
    </p:spTree>
    <p:extLst>
      <p:ext uri="{BB962C8B-B14F-4D97-AF65-F5344CB8AC3E}">
        <p14:creationId xmlns:p14="http://schemas.microsoft.com/office/powerpoint/2010/main" val="3775423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3808" y="274638"/>
            <a:ext cx="5842992" cy="1282154"/>
          </a:xfrm>
        </p:spPr>
        <p:txBody>
          <a:bodyPr>
            <a:noAutofit/>
          </a:bodyPr>
          <a:lstStyle/>
          <a:p>
            <a:r>
              <a:rPr lang="el-GR" sz="3600" b="1" dirty="0" smtClean="0">
                <a:solidFill>
                  <a:srgbClr val="00B050"/>
                </a:solidFill>
              </a:rPr>
              <a:t> Σύνδεση με τις αρχές σχεδιασμού περιεχομένου και τα αποτελέσματα </a:t>
            </a:r>
            <a:endParaRPr lang="el-GR" sz="3600" b="1" dirty="0">
              <a:solidFill>
                <a:srgbClr val="00B050"/>
              </a:solidFill>
            </a:endParaRPr>
          </a:p>
        </p:txBody>
      </p:sp>
      <p:sp>
        <p:nvSpPr>
          <p:cNvPr id="3" name="Tijdelijke aanduiding voor inhoud 2"/>
          <p:cNvSpPr>
            <a:spLocks noGrp="1"/>
          </p:cNvSpPr>
          <p:nvPr>
            <p:ph idx="1"/>
          </p:nvPr>
        </p:nvSpPr>
        <p:spPr>
          <a:xfrm>
            <a:off x="457200" y="1916833"/>
            <a:ext cx="8219256" cy="4032447"/>
          </a:xfrm>
        </p:spPr>
        <p:txBody>
          <a:bodyPr>
            <a:normAutofit fontScale="85000" lnSpcReduction="20000"/>
          </a:bodyPr>
          <a:lstStyle/>
          <a:p>
            <a:pPr marL="0" indent="0">
              <a:buNone/>
            </a:pPr>
            <a:r>
              <a:rPr lang="el-GR" sz="2400" dirty="0">
                <a:latin typeface="+mj-lt"/>
              </a:rPr>
              <a:t>3. Η εκπαίδευση των δασκάλων θα πρέπει να προωθεί την κατανόηση των δασκάλων σχετικά με τη </a:t>
            </a:r>
            <a:r>
              <a:rPr lang="el-GR" sz="2400" dirty="0">
                <a:solidFill>
                  <a:srgbClr val="FF0000"/>
                </a:solidFill>
                <a:latin typeface="+mj-lt"/>
              </a:rPr>
              <a:t>φύση της επιστήμης και τον τρόπο εργασίας των επιστημόνων, αντιμετωπίζοντας τις στερεότυπες εικόνες </a:t>
            </a:r>
            <a:r>
              <a:rPr lang="el-GR" sz="2400" dirty="0" smtClean="0">
                <a:solidFill>
                  <a:srgbClr val="FF0000"/>
                </a:solidFill>
                <a:latin typeface="+mj-lt"/>
              </a:rPr>
              <a:t>για την επιστήμη </a:t>
            </a:r>
            <a:r>
              <a:rPr lang="el-GR" sz="2400" dirty="0">
                <a:solidFill>
                  <a:srgbClr val="FF0000"/>
                </a:solidFill>
                <a:latin typeface="+mj-lt"/>
              </a:rPr>
              <a:t>και </a:t>
            </a:r>
            <a:r>
              <a:rPr lang="el-GR" sz="2400" dirty="0" smtClean="0">
                <a:solidFill>
                  <a:srgbClr val="FF0000"/>
                </a:solidFill>
                <a:latin typeface="+mj-lt"/>
              </a:rPr>
              <a:t>τους επιστήμονες.</a:t>
            </a:r>
            <a:endParaRPr lang="el-GR" sz="2400" dirty="0">
              <a:latin typeface="+mj-lt"/>
            </a:endParaRPr>
          </a:p>
          <a:p>
            <a:pPr marL="457200" lvl="1" indent="0">
              <a:buNone/>
            </a:pPr>
            <a:r>
              <a:rPr lang="el-GR" sz="2000" dirty="0">
                <a:latin typeface="+mj-lt"/>
              </a:rPr>
              <a:t>Η εκπαίδευση των δασκάλων θα πρέπει να προωθεί την κατανόηση των παιδιών σχετικά με τη φύση της επιστήμης και τον τρόπο εργασίας των επιστημόνων, αντιμετωπίζοντας τις στερεότυπες εικόνες </a:t>
            </a:r>
            <a:r>
              <a:rPr lang="el-GR" sz="2000" dirty="0" smtClean="0">
                <a:latin typeface="+mj-lt"/>
              </a:rPr>
              <a:t>για την επιστήμη </a:t>
            </a:r>
            <a:r>
              <a:rPr lang="el-GR" sz="2000" dirty="0">
                <a:latin typeface="+mj-lt"/>
              </a:rPr>
              <a:t>και </a:t>
            </a:r>
            <a:r>
              <a:rPr lang="el-GR" sz="2000" dirty="0" smtClean="0">
                <a:latin typeface="+mj-lt"/>
              </a:rPr>
              <a:t>τους επιστήμονες. </a:t>
            </a:r>
            <a:endParaRPr lang="el-GR" sz="2000" dirty="0">
              <a:latin typeface="+mj-lt"/>
            </a:endParaRPr>
          </a:p>
          <a:p>
            <a:pPr marL="457200" lvl="1" indent="0">
              <a:buNone/>
            </a:pPr>
            <a:r>
              <a:rPr lang="el-GR" sz="2000" dirty="0">
                <a:latin typeface="+mj-lt"/>
              </a:rPr>
              <a:t>3.2 Οι δάσκαλοι θα πρέπει να είναι σε θέση να </a:t>
            </a:r>
            <a:r>
              <a:rPr lang="el-GR" sz="2000" dirty="0">
                <a:solidFill>
                  <a:srgbClr val="FF0000"/>
                </a:solidFill>
                <a:latin typeface="+mj-lt"/>
              </a:rPr>
              <a:t>αναγνωρίζουν τις ικανότητες των μικρών παιδιών να ασχολούνται με διαδικασίες που σχετίζονται με την αξιολόγηση, καθώς και την παραγωγή ιδεών στην επιστήμη </a:t>
            </a:r>
            <a:r>
              <a:rPr lang="el-GR" sz="2000" dirty="0">
                <a:latin typeface="+mj-lt"/>
              </a:rPr>
              <a:t>και τα μαθηματικά, δεδομένου ότι αυτές οι διαδικασίες είναι επίσης σημαντικές για την ανάπτυξη της δημιουργικότητας του μαθητή.</a:t>
            </a:r>
          </a:p>
          <a:p>
            <a:pPr marL="457200" lvl="1" indent="0">
              <a:buNone/>
            </a:pPr>
            <a:r>
              <a:rPr lang="el-GR" sz="2000" dirty="0">
                <a:latin typeface="+mj-lt"/>
              </a:rPr>
              <a:t>3.3 Οι εκπαιδευτικοί θα πρέπει να είναι σε θέση να </a:t>
            </a:r>
            <a:r>
              <a:rPr lang="el-GR" sz="2000" dirty="0">
                <a:solidFill>
                  <a:srgbClr val="FF0000"/>
                </a:solidFill>
                <a:latin typeface="+mj-lt"/>
              </a:rPr>
              <a:t>προωθούν τις διαδικασίες της φαντασίας, του αναστοχασμού και της εξέτασης εναλλακτικών ιδεών</a:t>
            </a:r>
            <a:r>
              <a:rPr lang="el-GR" sz="2000" dirty="0">
                <a:latin typeface="+mj-lt"/>
              </a:rPr>
              <a:t>, υποστηρίζοντας την κατανόηση επιστημονικών ιδεών </a:t>
            </a:r>
            <a:r>
              <a:rPr lang="el-GR" sz="2000" dirty="0" smtClean="0">
                <a:latin typeface="+mj-lt"/>
              </a:rPr>
              <a:t>και διαδικασιών από </a:t>
            </a:r>
            <a:r>
              <a:rPr lang="el-GR" sz="2000" dirty="0">
                <a:latin typeface="+mj-lt"/>
              </a:rPr>
              <a:t>τα παιδιά και </a:t>
            </a:r>
            <a:r>
              <a:rPr lang="el-GR" sz="2000" dirty="0" smtClean="0">
                <a:latin typeface="+mj-lt"/>
              </a:rPr>
              <a:t>την </a:t>
            </a:r>
            <a:r>
              <a:rPr lang="el-GR" sz="2000" dirty="0">
                <a:latin typeface="+mj-lt"/>
              </a:rPr>
              <a:t>ανάπτυξη της δημιουργικότητας. </a:t>
            </a:r>
          </a:p>
        </p:txBody>
      </p:sp>
    </p:spTree>
    <p:extLst>
      <p:ext uri="{BB962C8B-B14F-4D97-AF65-F5344CB8AC3E}">
        <p14:creationId xmlns:p14="http://schemas.microsoft.com/office/powerpoint/2010/main" val="564814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800200"/>
          </a:xfrm>
        </p:spPr>
        <p:txBody>
          <a:bodyPr>
            <a:normAutofit fontScale="90000"/>
          </a:bodyPr>
          <a:lstStyle/>
          <a:p>
            <a:r>
              <a:rPr dirty="0"/>
              <a:t/>
            </a:r>
            <a:br>
              <a:rPr dirty="0"/>
            </a:br>
            <a:r>
              <a:rPr lang="el-GR" sz="4900" b="1" dirty="0" smtClean="0">
                <a:solidFill>
                  <a:schemeClr val="accent6">
                    <a:lumMod val="75000"/>
                  </a:schemeClr>
                </a:solidFill>
              </a:rPr>
              <a:t>Μυστηριώδη κουτιά </a:t>
            </a:r>
            <a:r>
              <a:rPr dirty="0"/>
              <a:t/>
            </a:r>
            <a:br>
              <a:rPr dirty="0"/>
            </a:br>
            <a:r>
              <a:rPr lang="el-GR" sz="2200" dirty="0"/>
              <a:t>Πρόκειται για έναν πόρο που έχει δημιουργηθεί από το Μουσείο Επιστήμης του Λονδίνου και είναι διαθέσιμος </a:t>
            </a:r>
            <a:r>
              <a:rPr lang="el-GR" sz="2200" dirty="0" smtClean="0"/>
              <a:t>εδώ</a:t>
            </a:r>
            <a:r>
              <a:rPr lang="en-US" sz="2200" dirty="0" smtClean="0"/>
              <a:t>:</a:t>
            </a:r>
            <a:r>
              <a:rPr lang="el-GR" sz="2200" dirty="0" smtClean="0"/>
              <a:t> </a:t>
            </a:r>
            <a:r>
              <a:rPr lang="el-GR" sz="2200" dirty="0"/>
              <a:t>http://www.sciencemuseum.org.uk/educators</a:t>
            </a:r>
            <a:r>
              <a:rPr dirty="0"/>
              <a:t/>
            </a:r>
            <a:br>
              <a:rPr dirty="0"/>
            </a:br>
            <a:r>
              <a:rPr dirty="0"/>
              <a:t/>
            </a:r>
            <a:br>
              <a:rPr dirty="0"/>
            </a:br>
            <a:endParaRPr lang="el-GR" sz="2200" dirty="0"/>
          </a:p>
        </p:txBody>
      </p:sp>
      <p:sp>
        <p:nvSpPr>
          <p:cNvPr id="3" name="Content Placeholder 2"/>
          <p:cNvSpPr>
            <a:spLocks noGrp="1"/>
          </p:cNvSpPr>
          <p:nvPr>
            <p:ph idx="1"/>
          </p:nvPr>
        </p:nvSpPr>
        <p:spPr>
          <a:xfrm>
            <a:off x="467544" y="2636912"/>
            <a:ext cx="8229600" cy="3656384"/>
          </a:xfrm>
        </p:spPr>
        <p:txBody>
          <a:bodyPr>
            <a:noAutofit/>
          </a:bodyPr>
          <a:lstStyle/>
          <a:p>
            <a:pPr eaLnBrk="0" fontAlgn="base" hangingPunct="0">
              <a:lnSpc>
                <a:spcPct val="120000"/>
              </a:lnSpc>
              <a:spcAft>
                <a:spcPct val="0"/>
              </a:spcAft>
              <a:defRPr/>
            </a:pPr>
            <a:r>
              <a:rPr lang="el-GR" sz="2800" kern="0" dirty="0">
                <a:solidFill>
                  <a:srgbClr val="000000"/>
                </a:solidFill>
                <a:latin typeface="+mj-lt"/>
              </a:rPr>
              <a:t>Δουλέψτε σε ομάδες και προσπαθήστε να ανακαλύψετε τι υπάρχει μέσα σε κάθε κουτί, χωρίς να τα ανοίξετε.</a:t>
            </a:r>
          </a:p>
          <a:p>
            <a:pPr eaLnBrk="0" fontAlgn="base" hangingPunct="0">
              <a:lnSpc>
                <a:spcPct val="120000"/>
              </a:lnSpc>
              <a:spcAft>
                <a:spcPct val="0"/>
              </a:spcAft>
              <a:defRPr/>
            </a:pPr>
            <a:r>
              <a:rPr lang="el-GR" sz="2800" kern="0" dirty="0" smtClean="0">
                <a:solidFill>
                  <a:srgbClr val="000000"/>
                </a:solidFill>
                <a:latin typeface="+mj-lt"/>
              </a:rPr>
              <a:t>Καταγράψτε </a:t>
            </a:r>
            <a:r>
              <a:rPr lang="el-GR" sz="2800" kern="0" dirty="0">
                <a:solidFill>
                  <a:srgbClr val="000000"/>
                </a:solidFill>
                <a:latin typeface="+mj-lt"/>
              </a:rPr>
              <a:t>τις παρατηρήσεις σας.</a:t>
            </a:r>
          </a:p>
          <a:p>
            <a:pPr eaLnBrk="0" fontAlgn="base" hangingPunct="0">
              <a:lnSpc>
                <a:spcPct val="120000"/>
              </a:lnSpc>
              <a:spcAft>
                <a:spcPct val="0"/>
              </a:spcAft>
              <a:defRPr/>
            </a:pPr>
            <a:r>
              <a:rPr lang="el-GR" sz="2800" kern="0" dirty="0" smtClean="0">
                <a:solidFill>
                  <a:srgbClr val="000000"/>
                </a:solidFill>
                <a:latin typeface="+mj-lt"/>
              </a:rPr>
              <a:t>Διατυπώστε </a:t>
            </a:r>
            <a:r>
              <a:rPr lang="el-GR" sz="2800" kern="0" dirty="0">
                <a:solidFill>
                  <a:srgbClr val="000000"/>
                </a:solidFill>
                <a:latin typeface="+mj-lt"/>
              </a:rPr>
              <a:t>την καλύτερη ιδέα με βάση τα αποδεικτικά σας στοιχεία</a:t>
            </a:r>
            <a:r>
              <a:rPr lang="el-GR" sz="2800" kern="0" dirty="0" smtClean="0">
                <a:solidFill>
                  <a:srgbClr val="000000"/>
                </a:solidFill>
                <a:effectLst>
                  <a:outerShdw blurRad="38100" dist="38100" dir="2700000" algn="tl">
                    <a:srgbClr val="C0C0C0"/>
                  </a:outerShdw>
                </a:effectLst>
                <a:latin typeface="+mj-lt"/>
              </a:rPr>
              <a:t>.</a:t>
            </a:r>
            <a:endParaRPr lang="el-GR" sz="2800" kern="0" dirty="0">
              <a:solidFill>
                <a:srgbClr val="000000"/>
              </a:solidFill>
              <a:effectLst>
                <a:outerShdw blurRad="38100" dist="38100" dir="2700000" algn="tl">
                  <a:srgbClr val="C0C0C0"/>
                </a:outerShdw>
              </a:effectLst>
              <a:latin typeface="+mj-lt"/>
            </a:endParaRPr>
          </a:p>
        </p:txBody>
      </p:sp>
      <p:sp>
        <p:nvSpPr>
          <p:cNvPr id="4" name="Rectangle 3"/>
          <p:cNvSpPr/>
          <p:nvPr/>
        </p:nvSpPr>
        <p:spPr>
          <a:xfrm>
            <a:off x="2530116" y="1856522"/>
            <a:ext cx="3960440" cy="707886"/>
          </a:xfrm>
          <a:prstGeom prst="rect">
            <a:avLst/>
          </a:prstGeom>
        </p:spPr>
        <p:txBody>
          <a:bodyPr wrap="square">
            <a:spAutoFit/>
          </a:bodyPr>
          <a:lstStyle/>
          <a:p>
            <a:r>
              <a:rPr lang="el-GR" sz="4000" b="1" kern="0" dirty="0">
                <a:solidFill>
                  <a:schemeClr val="accent6">
                    <a:lumMod val="75000"/>
                  </a:schemeClr>
                </a:solidFill>
                <a:latin typeface="+mj-lt"/>
              </a:rPr>
              <a:t>Δραστηριότητα 1</a:t>
            </a:r>
            <a:endParaRPr lang="el-GR" sz="4000" dirty="0">
              <a:latin typeface="+mj-lt"/>
            </a:endParaRPr>
          </a:p>
        </p:txBody>
      </p:sp>
    </p:spTree>
    <p:extLst>
      <p:ext uri="{BB962C8B-B14F-4D97-AF65-F5344CB8AC3E}">
        <p14:creationId xmlns:p14="http://schemas.microsoft.com/office/powerpoint/2010/main" val="284779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lvl="0" fontAlgn="base">
              <a:spcAft>
                <a:spcPct val="0"/>
              </a:spcAft>
              <a:defRPr/>
            </a:pPr>
            <a:r>
              <a:rPr lang="el-GR" b="1" dirty="0" smtClean="0">
                <a:solidFill>
                  <a:schemeClr val="accent6">
                    <a:lumMod val="75000"/>
                  </a:schemeClr>
                </a:solidFill>
              </a:rPr>
              <a:t>Τι υπάρχει μέσα στο κουτί;</a:t>
            </a:r>
            <a:endParaRPr lang="el-GR" b="1" dirty="0">
              <a:solidFill>
                <a:schemeClr val="accent6">
                  <a:lumMod val="75000"/>
                </a:schemeClr>
              </a:solidFill>
            </a:endParaRPr>
          </a:p>
        </p:txBody>
      </p:sp>
      <p:sp>
        <p:nvSpPr>
          <p:cNvPr id="3" name="Content Placeholder 2"/>
          <p:cNvSpPr>
            <a:spLocks noGrp="1"/>
          </p:cNvSpPr>
          <p:nvPr>
            <p:ph idx="1"/>
          </p:nvPr>
        </p:nvSpPr>
        <p:spPr>
          <a:xfrm>
            <a:off x="467544" y="2140967"/>
            <a:ext cx="8229600" cy="4024337"/>
          </a:xfrm>
        </p:spPr>
        <p:txBody>
          <a:bodyPr>
            <a:normAutofit/>
          </a:bodyPr>
          <a:lstStyle/>
          <a:p>
            <a:pPr eaLnBrk="0" fontAlgn="base" hangingPunct="0">
              <a:lnSpc>
                <a:spcPct val="120000"/>
              </a:lnSpc>
              <a:spcAft>
                <a:spcPct val="0"/>
              </a:spcAft>
              <a:defRPr/>
            </a:pPr>
            <a:r>
              <a:rPr lang="el-GR" sz="2800" kern="0" dirty="0">
                <a:solidFill>
                  <a:srgbClr val="000000"/>
                </a:solidFill>
                <a:latin typeface="+mj-lt"/>
              </a:rPr>
              <a:t>Από τι υλικό πιστεύετε ότι είναι φτιαγμένο το αντικείμενο;</a:t>
            </a:r>
          </a:p>
          <a:p>
            <a:pPr eaLnBrk="0" fontAlgn="base" hangingPunct="0">
              <a:lnSpc>
                <a:spcPct val="120000"/>
              </a:lnSpc>
              <a:spcAft>
                <a:spcPct val="0"/>
              </a:spcAft>
              <a:defRPr/>
            </a:pPr>
            <a:r>
              <a:rPr lang="el-GR" sz="2800" kern="0" dirty="0">
                <a:solidFill>
                  <a:srgbClr val="000000"/>
                </a:solidFill>
                <a:latin typeface="+mj-lt"/>
              </a:rPr>
              <a:t>Πόσο χώρο καταλαμβάνει το αντικείμενο μέσα στο κουτί;</a:t>
            </a:r>
          </a:p>
          <a:p>
            <a:pPr eaLnBrk="0" fontAlgn="base" hangingPunct="0">
              <a:lnSpc>
                <a:spcPct val="120000"/>
              </a:lnSpc>
              <a:spcAft>
                <a:spcPct val="0"/>
              </a:spcAft>
              <a:defRPr/>
            </a:pPr>
            <a:r>
              <a:rPr lang="el-GR" sz="2800" kern="0" dirty="0">
                <a:solidFill>
                  <a:srgbClr val="000000"/>
                </a:solidFill>
                <a:latin typeface="+mj-lt"/>
              </a:rPr>
              <a:t>Πώς κινείται το αντικείμενο μέσα στο κουτί;</a:t>
            </a:r>
          </a:p>
          <a:p>
            <a:pPr eaLnBrk="0" fontAlgn="base" hangingPunct="0">
              <a:lnSpc>
                <a:spcPct val="120000"/>
              </a:lnSpc>
              <a:spcAft>
                <a:spcPct val="0"/>
              </a:spcAft>
              <a:defRPr/>
            </a:pPr>
            <a:r>
              <a:rPr lang="el-GR" sz="2800" kern="0" dirty="0">
                <a:solidFill>
                  <a:srgbClr val="000000"/>
                </a:solidFill>
                <a:latin typeface="+mj-lt"/>
              </a:rPr>
              <a:t>Τι σχήμα νομίζετε ότι έχει;</a:t>
            </a:r>
          </a:p>
          <a:p>
            <a:pPr eaLnBrk="0" fontAlgn="base" hangingPunct="0">
              <a:lnSpc>
                <a:spcPct val="120000"/>
              </a:lnSpc>
              <a:spcAft>
                <a:spcPct val="0"/>
              </a:spcAft>
              <a:defRPr/>
            </a:pPr>
            <a:r>
              <a:rPr lang="el-GR" sz="2800" kern="0" dirty="0">
                <a:solidFill>
                  <a:srgbClr val="000000"/>
                </a:solidFill>
                <a:latin typeface="+mj-lt"/>
              </a:rPr>
              <a:t>Μπορείτε να το σχεδιάσετε όπως το φαντάζεστε;</a:t>
            </a:r>
          </a:p>
        </p:txBody>
      </p:sp>
      <p:sp>
        <p:nvSpPr>
          <p:cNvPr id="4" name="Rectangle 3"/>
          <p:cNvSpPr/>
          <p:nvPr/>
        </p:nvSpPr>
        <p:spPr>
          <a:xfrm>
            <a:off x="2082258" y="1268760"/>
            <a:ext cx="4979485" cy="707886"/>
          </a:xfrm>
          <a:prstGeom prst="rect">
            <a:avLst/>
          </a:prstGeom>
        </p:spPr>
        <p:txBody>
          <a:bodyPr wrap="square">
            <a:spAutoFit/>
          </a:bodyPr>
          <a:lstStyle/>
          <a:p>
            <a:pPr lvl="0" eaLnBrk="0" fontAlgn="base" hangingPunct="0">
              <a:spcBef>
                <a:spcPct val="20000"/>
              </a:spcBef>
              <a:spcAft>
                <a:spcPct val="0"/>
              </a:spcAft>
              <a:defRPr/>
            </a:pPr>
            <a:r>
              <a:rPr lang="el-GR" sz="4000" b="1" kern="0" dirty="0" smtClean="0">
                <a:solidFill>
                  <a:schemeClr val="accent6">
                    <a:lumMod val="75000"/>
                  </a:schemeClr>
                </a:solidFill>
                <a:latin typeface="+mj-lt"/>
              </a:rPr>
              <a:t>Ερωτήματα για σκέψη</a:t>
            </a:r>
          </a:p>
        </p:txBody>
      </p:sp>
    </p:spTree>
    <p:extLst>
      <p:ext uri="{BB962C8B-B14F-4D97-AF65-F5344CB8AC3E}">
        <p14:creationId xmlns:p14="http://schemas.microsoft.com/office/powerpoint/2010/main" val="253323010"/>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2121</TotalTime>
  <Words>1604</Words>
  <Application>Microsoft Office PowerPoint</Application>
  <PresentationFormat>On-screen Show (4:3)</PresentationFormat>
  <Paragraphs>206</Paragraphs>
  <Slides>32</Slides>
  <Notes>28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1_Custom Design</vt:lpstr>
      <vt:lpstr>Theme1</vt:lpstr>
      <vt:lpstr>Acrobat Document</vt:lpstr>
      <vt:lpstr>Επιμορφωτική Ενότητα 3  Έμφαση στη φύση της επιστήμης </vt:lpstr>
      <vt:lpstr>Εισαγωγή στο έργο CEYS  (χρησιμοποιήστε ανάλογα με το πλαίσιο)</vt:lpstr>
      <vt:lpstr>Ερωτήσεις σχετικά  με την ενότητα</vt:lpstr>
      <vt:lpstr>Σκεπτικό και στόχοι για την εκπαίδευση  στις φυσικές επιστήμες</vt:lpstr>
      <vt:lpstr>Αυξανόμενη προσοχή στη φύση της επιστήμης</vt:lpstr>
      <vt:lpstr>Στόχοι της ενότητας</vt:lpstr>
      <vt:lpstr> Σύνδεση με τις αρχές σχεδιασμού περιεχομένου και τα αποτελέσματα </vt:lpstr>
      <vt:lpstr> Μυστηριώδη κουτιά  Πρόκειται για έναν πόρο που έχει δημιουργηθεί από το Μουσείο Επιστήμης του Λονδίνου και είναι διαθέσιμος εδώ: http://www.sciencemuseum.org.uk/educators  </vt:lpstr>
      <vt:lpstr>Τι υπάρχει μέσα στο κουτί;</vt:lpstr>
      <vt:lpstr>Δραστηριότητα 2</vt:lpstr>
      <vt:lpstr>Τι δεξιότητες και προσεγγίσεις χρησιμοποιήσατε;</vt:lpstr>
      <vt:lpstr>Μυστηριώδη κουτιά </vt:lpstr>
      <vt:lpstr>PowerPoint Presentation</vt:lpstr>
      <vt:lpstr>PowerPoint Presentation</vt:lpstr>
      <vt:lpstr>Επιστήμονες και Μυστηριώδη κουτιά</vt:lpstr>
      <vt:lpstr>PowerPoint Presentation</vt:lpstr>
      <vt:lpstr>Αναστοχασμός σε σχέση με την εμπειρία: Σύνδεση με τη φύση της επιστήμης</vt:lpstr>
      <vt:lpstr>PowerPoint Presentation</vt:lpstr>
      <vt:lpstr>Ύπαρξη ή μη μαγνητικής έλξης   Παιδιά ηλικίας 3-6 ετών</vt:lpstr>
      <vt:lpstr>Μέρα και νύχτα:  Παιδιά ηλικίας 5-6 ετών</vt:lpstr>
      <vt:lpstr>Επιπλέω και βυθίζομαι:  Παιδιά ηλικίας 5-6 ετών</vt:lpstr>
      <vt:lpstr>Στεγανοποίηση:  Παιδιά ηλικίας 5-6 ετών </vt:lpstr>
      <vt:lpstr>Συζήτηση παραδειγμάτων από την τάξη </vt:lpstr>
      <vt:lpstr>Πώς θα μπορούσαν οι δάσκαλοι να επιστήσουν την προσοχή στη φύση της επιστήμης; </vt:lpstr>
      <vt:lpstr>PowerPoint Presentation</vt:lpstr>
      <vt:lpstr>Ανατροφοδότηση από όλη την ομάδα</vt:lpstr>
      <vt:lpstr>Ερωτήσεις για τη στήριξη του αναστοχασμού</vt:lpstr>
      <vt:lpstr>Εφαρμογή στο σχεδιασμό της τάξης</vt:lpstr>
      <vt:lpstr>Συνοπτικά θέματα</vt:lpstr>
      <vt:lpstr>Περισσότερες πληροφορίες</vt:lpstr>
      <vt:lpstr>ΕΥΧΑΡΙΣΤΩ!</vt:lpstr>
      <vt:lpstr>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Fani Stylianidou</cp:lastModifiedBy>
  <cp:revision>131</cp:revision>
  <cp:lastPrinted>2016-07-07T12:36:50Z</cp:lastPrinted>
  <dcterms:created xsi:type="dcterms:W3CDTF">2014-03-19T22:20:04Z</dcterms:created>
  <dcterms:modified xsi:type="dcterms:W3CDTF">2017-11-21T10:48:44Z</dcterms:modified>
</cp:coreProperties>
</file>