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8"/>
  </p:notesMasterIdLst>
  <p:sldIdLst>
    <p:sldId id="413" r:id="rId4"/>
    <p:sldId id="372" r:id="rId5"/>
    <p:sldId id="407" r:id="rId6"/>
    <p:sldId id="405" r:id="rId7"/>
    <p:sldId id="373" r:id="rId8"/>
    <p:sldId id="408" r:id="rId9"/>
    <p:sldId id="412" r:id="rId10"/>
    <p:sldId id="410" r:id="rId11"/>
    <p:sldId id="376" r:id="rId12"/>
    <p:sldId id="411" r:id="rId13"/>
    <p:sldId id="377" r:id="rId14"/>
    <p:sldId id="378" r:id="rId15"/>
    <p:sldId id="379" r:id="rId16"/>
    <p:sldId id="380" r:id="rId17"/>
    <p:sldId id="381" r:id="rId18"/>
    <p:sldId id="382" r:id="rId19"/>
    <p:sldId id="383" r:id="rId20"/>
    <p:sldId id="384" r:id="rId21"/>
    <p:sldId id="385" r:id="rId22"/>
    <p:sldId id="386" r:id="rId23"/>
    <p:sldId id="387" r:id="rId24"/>
    <p:sldId id="362" r:id="rId25"/>
    <p:sldId id="370" r:id="rId26"/>
    <p:sldId id="414"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1" autoAdjust="0"/>
    <p:restoredTop sz="81716" autoAdjust="0"/>
  </p:normalViewPr>
  <p:slideViewPr>
    <p:cSldViewPr>
      <p:cViewPr>
        <p:scale>
          <a:sx n="40" d="100"/>
          <a:sy n="40" d="100"/>
        </p:scale>
        <p:origin x="-1848" y="-24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3496"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EF798-835D-42A7-9F35-5D866FED22E6}" type="doc">
      <dgm:prSet loTypeId="urn:microsoft.com/office/officeart/2005/8/layout/process1" loCatId="process" qsTypeId="urn:microsoft.com/office/officeart/2005/8/quickstyle/simple1" qsCatId="simple" csTypeId="urn:microsoft.com/office/officeart/2005/8/colors/colorful5" csCatId="colorful" phldr="1"/>
      <dgm:spPr/>
    </dgm:pt>
    <dgm:pt modelId="{E9503BD8-1FB4-46C2-A95E-D3FB4187E62A}">
      <dgm:prSet phldrT="[Tekst]"/>
      <dgm:spPr/>
      <dgm:t>
        <a:bodyPr/>
        <a:lstStyle/>
        <a:p>
          <a:r>
            <a:rPr lang="nl-BE" dirty="0" smtClean="0"/>
            <a:t>Experiences from the workshop</a:t>
          </a:r>
          <a:endParaRPr lang="nl-BE" dirty="0"/>
        </a:p>
      </dgm:t>
    </dgm:pt>
    <dgm:pt modelId="{B8C41307-CC6B-463E-9F0E-3EAC143B50CE}" type="parTrans" cxnId="{5C949E01-76EA-4FD5-B8A9-8C1DA9EB2134}">
      <dgm:prSet/>
      <dgm:spPr/>
      <dgm:t>
        <a:bodyPr/>
        <a:lstStyle/>
        <a:p>
          <a:endParaRPr lang="nl-BE"/>
        </a:p>
      </dgm:t>
    </dgm:pt>
    <dgm:pt modelId="{24C9EEC4-5E82-46C4-B932-D5EB2AC12450}" type="sibTrans" cxnId="{5C949E01-76EA-4FD5-B8A9-8C1DA9EB2134}">
      <dgm:prSet/>
      <dgm:spPr/>
      <dgm:t>
        <a:bodyPr/>
        <a:lstStyle/>
        <a:p>
          <a:endParaRPr lang="nl-BE"/>
        </a:p>
      </dgm:t>
    </dgm:pt>
    <dgm:pt modelId="{632E4B87-20AC-4E0E-B53D-C695F82DF1A4}">
      <dgm:prSet phldrT="[Tekst]"/>
      <dgm:spPr/>
      <dgm:t>
        <a:bodyPr/>
        <a:lstStyle/>
        <a:p>
          <a:r>
            <a:rPr lang="nl-BE" dirty="0" err="1" smtClean="0"/>
            <a:t>Own</a:t>
          </a:r>
          <a:r>
            <a:rPr lang="nl-BE" dirty="0" smtClean="0"/>
            <a:t> </a:t>
          </a:r>
          <a:r>
            <a:rPr lang="nl-BE" dirty="0" err="1" smtClean="0"/>
            <a:t>practice</a:t>
          </a:r>
          <a:endParaRPr lang="nl-BE" dirty="0"/>
        </a:p>
      </dgm:t>
    </dgm:pt>
    <dgm:pt modelId="{A36F8082-2A46-48D4-9685-B6B5C376DF56}" type="parTrans" cxnId="{E7A964CC-1174-450E-B65F-A36BAF7D07C8}">
      <dgm:prSet/>
      <dgm:spPr/>
      <dgm:t>
        <a:bodyPr/>
        <a:lstStyle/>
        <a:p>
          <a:endParaRPr lang="nl-BE"/>
        </a:p>
      </dgm:t>
    </dgm:pt>
    <dgm:pt modelId="{EA56B055-85C1-4F36-B636-EBEDAB95FEBC}" type="sibTrans" cxnId="{E7A964CC-1174-450E-B65F-A36BAF7D07C8}">
      <dgm:prSet/>
      <dgm:spPr/>
      <dgm:t>
        <a:bodyPr/>
        <a:lstStyle/>
        <a:p>
          <a:endParaRPr lang="nl-BE"/>
        </a:p>
      </dgm:t>
    </dgm:pt>
    <dgm:pt modelId="{1F11623C-2645-4784-A7B6-359AD4E0DD28}" type="pres">
      <dgm:prSet presAssocID="{A9EEF798-835D-42A7-9F35-5D866FED22E6}" presName="Name0" presStyleCnt="0">
        <dgm:presLayoutVars>
          <dgm:dir/>
          <dgm:resizeHandles val="exact"/>
        </dgm:presLayoutVars>
      </dgm:prSet>
      <dgm:spPr/>
    </dgm:pt>
    <dgm:pt modelId="{ED1AC97A-3A6E-419D-85DC-1482BBBE7B5B}" type="pres">
      <dgm:prSet presAssocID="{E9503BD8-1FB4-46C2-A95E-D3FB4187E62A}" presName="node" presStyleLbl="node1" presStyleIdx="0" presStyleCnt="2" custScaleX="48196" custScaleY="82694" custLinFactNeighborX="5018" custLinFactNeighborY="20415">
        <dgm:presLayoutVars>
          <dgm:bulletEnabled val="1"/>
        </dgm:presLayoutVars>
      </dgm:prSet>
      <dgm:spPr/>
      <dgm:t>
        <a:bodyPr/>
        <a:lstStyle/>
        <a:p>
          <a:endParaRPr lang="nl-BE"/>
        </a:p>
      </dgm:t>
    </dgm:pt>
    <dgm:pt modelId="{D69247D4-A5CE-404A-AD9B-6F7C0673B895}" type="pres">
      <dgm:prSet presAssocID="{24C9EEC4-5E82-46C4-B932-D5EB2AC12450}" presName="sibTrans" presStyleLbl="sibTrans2D1" presStyleIdx="0" presStyleCnt="1" custScaleX="137180" custLinFactNeighborX="4294" custLinFactNeighborY="2686"/>
      <dgm:spPr/>
      <dgm:t>
        <a:bodyPr/>
        <a:lstStyle/>
        <a:p>
          <a:endParaRPr lang="nl-BE"/>
        </a:p>
      </dgm:t>
    </dgm:pt>
    <dgm:pt modelId="{B93E0423-0B24-4069-B54C-F8A2507FC96E}" type="pres">
      <dgm:prSet presAssocID="{24C9EEC4-5E82-46C4-B932-D5EB2AC12450}" presName="connectorText" presStyleLbl="sibTrans2D1" presStyleIdx="0" presStyleCnt="1"/>
      <dgm:spPr/>
      <dgm:t>
        <a:bodyPr/>
        <a:lstStyle/>
        <a:p>
          <a:endParaRPr lang="nl-BE"/>
        </a:p>
      </dgm:t>
    </dgm:pt>
    <dgm:pt modelId="{72DCFEFC-1B37-423B-B5D1-975FD9BA7C61}" type="pres">
      <dgm:prSet presAssocID="{632E4B87-20AC-4E0E-B53D-C695F82DF1A4}" presName="node" presStyleLbl="node1" presStyleIdx="1" presStyleCnt="2" custScaleX="39809" custScaleY="81754" custLinFactNeighborX="-36630" custLinFactNeighborY="3038">
        <dgm:presLayoutVars>
          <dgm:bulletEnabled val="1"/>
        </dgm:presLayoutVars>
      </dgm:prSet>
      <dgm:spPr/>
      <dgm:t>
        <a:bodyPr/>
        <a:lstStyle/>
        <a:p>
          <a:endParaRPr lang="nl-BE"/>
        </a:p>
      </dgm:t>
    </dgm:pt>
  </dgm:ptLst>
  <dgm:cxnLst>
    <dgm:cxn modelId="{DE056F51-A3D1-0048-8446-973504872D02}" type="presOf" srcId="{24C9EEC4-5E82-46C4-B932-D5EB2AC12450}" destId="{D69247D4-A5CE-404A-AD9B-6F7C0673B895}" srcOrd="0" destOrd="0" presId="urn:microsoft.com/office/officeart/2005/8/layout/process1"/>
    <dgm:cxn modelId="{A78110DC-4E28-B448-AE78-7E0505BA0F86}" type="presOf" srcId="{632E4B87-20AC-4E0E-B53D-C695F82DF1A4}" destId="{72DCFEFC-1B37-423B-B5D1-975FD9BA7C61}" srcOrd="0" destOrd="0" presId="urn:microsoft.com/office/officeart/2005/8/layout/process1"/>
    <dgm:cxn modelId="{E7A964CC-1174-450E-B65F-A36BAF7D07C8}" srcId="{A9EEF798-835D-42A7-9F35-5D866FED22E6}" destId="{632E4B87-20AC-4E0E-B53D-C695F82DF1A4}" srcOrd="1" destOrd="0" parTransId="{A36F8082-2A46-48D4-9685-B6B5C376DF56}" sibTransId="{EA56B055-85C1-4F36-B636-EBEDAB95FEBC}"/>
    <dgm:cxn modelId="{84EEF132-38D0-2047-B9E4-76115EBF8B76}" type="presOf" srcId="{E9503BD8-1FB4-46C2-A95E-D3FB4187E62A}" destId="{ED1AC97A-3A6E-419D-85DC-1482BBBE7B5B}" srcOrd="0" destOrd="0" presId="urn:microsoft.com/office/officeart/2005/8/layout/process1"/>
    <dgm:cxn modelId="{D1D680CF-0F12-9740-865D-BB8385C4203A}" type="presOf" srcId="{A9EEF798-835D-42A7-9F35-5D866FED22E6}" destId="{1F11623C-2645-4784-A7B6-359AD4E0DD28}" srcOrd="0" destOrd="0" presId="urn:microsoft.com/office/officeart/2005/8/layout/process1"/>
    <dgm:cxn modelId="{5C949E01-76EA-4FD5-B8A9-8C1DA9EB2134}" srcId="{A9EEF798-835D-42A7-9F35-5D866FED22E6}" destId="{E9503BD8-1FB4-46C2-A95E-D3FB4187E62A}" srcOrd="0" destOrd="0" parTransId="{B8C41307-CC6B-463E-9F0E-3EAC143B50CE}" sibTransId="{24C9EEC4-5E82-46C4-B932-D5EB2AC12450}"/>
    <dgm:cxn modelId="{321A9B91-3131-EC48-BC52-05E04C7ADA76}" type="presOf" srcId="{24C9EEC4-5E82-46C4-B932-D5EB2AC12450}" destId="{B93E0423-0B24-4069-B54C-F8A2507FC96E}" srcOrd="1" destOrd="0" presId="urn:microsoft.com/office/officeart/2005/8/layout/process1"/>
    <dgm:cxn modelId="{9FC6C77A-D867-C84D-AB32-51D9B5BBAE46}" type="presParOf" srcId="{1F11623C-2645-4784-A7B6-359AD4E0DD28}" destId="{ED1AC97A-3A6E-419D-85DC-1482BBBE7B5B}" srcOrd="0" destOrd="0" presId="urn:microsoft.com/office/officeart/2005/8/layout/process1"/>
    <dgm:cxn modelId="{7D222B54-1544-4B4E-B972-B6AAEA9E424A}" type="presParOf" srcId="{1F11623C-2645-4784-A7B6-359AD4E0DD28}" destId="{D69247D4-A5CE-404A-AD9B-6F7C0673B895}" srcOrd="1" destOrd="0" presId="urn:microsoft.com/office/officeart/2005/8/layout/process1"/>
    <dgm:cxn modelId="{B5ABFCE4-5B68-D344-8878-4027227773ED}" type="presParOf" srcId="{D69247D4-A5CE-404A-AD9B-6F7C0673B895}" destId="{B93E0423-0B24-4069-B54C-F8A2507FC96E}" srcOrd="0" destOrd="0" presId="urn:microsoft.com/office/officeart/2005/8/layout/process1"/>
    <dgm:cxn modelId="{6613632F-4810-8E4A-8ADF-FF81D7D91685}" type="presParOf" srcId="{1F11623C-2645-4784-A7B6-359AD4E0DD28}" destId="{72DCFEFC-1B37-423B-B5D1-975FD9BA7C6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22/10/17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a:t>
            </a:fld>
            <a:endParaRPr lang="nl-BE"/>
          </a:p>
        </p:txBody>
      </p:sp>
    </p:spTree>
    <p:extLst>
      <p:ext uri="{BB962C8B-B14F-4D97-AF65-F5344CB8AC3E}">
        <p14:creationId xmlns:p14="http://schemas.microsoft.com/office/powerpoint/2010/main" val="156397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12</a:t>
            </a:fld>
            <a:endParaRPr lang="nl-BE"/>
          </a:p>
        </p:txBody>
      </p:sp>
    </p:spTree>
    <p:extLst>
      <p:ext uri="{BB962C8B-B14F-4D97-AF65-F5344CB8AC3E}">
        <p14:creationId xmlns:p14="http://schemas.microsoft.com/office/powerpoint/2010/main" val="3250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13</a:t>
            </a:fld>
            <a:endParaRPr lang="nl-BE"/>
          </a:p>
        </p:txBody>
      </p:sp>
    </p:spTree>
    <p:extLst>
      <p:ext uri="{BB962C8B-B14F-4D97-AF65-F5344CB8AC3E}">
        <p14:creationId xmlns:p14="http://schemas.microsoft.com/office/powerpoint/2010/main" val="123276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14</a:t>
            </a:fld>
            <a:endParaRPr lang="nl-BE"/>
          </a:p>
        </p:txBody>
      </p:sp>
    </p:spTree>
    <p:extLst>
      <p:ext uri="{BB962C8B-B14F-4D97-AF65-F5344CB8AC3E}">
        <p14:creationId xmlns:p14="http://schemas.microsoft.com/office/powerpoint/2010/main" val="93315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15</a:t>
            </a:fld>
            <a:endParaRPr lang="nl-BE"/>
          </a:p>
        </p:txBody>
      </p:sp>
    </p:spTree>
    <p:extLst>
      <p:ext uri="{BB962C8B-B14F-4D97-AF65-F5344CB8AC3E}">
        <p14:creationId xmlns:p14="http://schemas.microsoft.com/office/powerpoint/2010/main" val="109680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16</a:t>
            </a:fld>
            <a:endParaRPr lang="nl-BE"/>
          </a:p>
        </p:txBody>
      </p:sp>
    </p:spTree>
    <p:extLst>
      <p:ext uri="{BB962C8B-B14F-4D97-AF65-F5344CB8AC3E}">
        <p14:creationId xmlns:p14="http://schemas.microsoft.com/office/powerpoint/2010/main" val="55255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17</a:t>
            </a:fld>
            <a:endParaRPr lang="nl-BE"/>
          </a:p>
        </p:txBody>
      </p:sp>
    </p:spTree>
    <p:extLst>
      <p:ext uri="{BB962C8B-B14F-4D97-AF65-F5344CB8AC3E}">
        <p14:creationId xmlns:p14="http://schemas.microsoft.com/office/powerpoint/2010/main" val="88191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18</a:t>
            </a:fld>
            <a:endParaRPr lang="nl-BE"/>
          </a:p>
        </p:txBody>
      </p:sp>
    </p:spTree>
    <p:extLst>
      <p:ext uri="{BB962C8B-B14F-4D97-AF65-F5344CB8AC3E}">
        <p14:creationId xmlns:p14="http://schemas.microsoft.com/office/powerpoint/2010/main" val="31016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19</a:t>
            </a:fld>
            <a:endParaRPr lang="nl-BE"/>
          </a:p>
        </p:txBody>
      </p:sp>
    </p:spTree>
    <p:extLst>
      <p:ext uri="{BB962C8B-B14F-4D97-AF65-F5344CB8AC3E}">
        <p14:creationId xmlns:p14="http://schemas.microsoft.com/office/powerpoint/2010/main" val="912702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Clr>
                <a:schemeClr val="accent6"/>
              </a:buClr>
              <a:buNone/>
            </a:pPr>
            <a:r>
              <a:rPr lang="nl-BE" sz="2900" kern="1200" dirty="0" smtClean="0">
                <a:solidFill>
                  <a:schemeClr val="tx1"/>
                </a:solidFill>
                <a:latin typeface="+mn-lt"/>
                <a:ea typeface="+mn-ea"/>
                <a:cs typeface="+mn-cs"/>
              </a:rPr>
              <a:t>Common challenges:</a:t>
            </a: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The teachers must connect the early scientific concepts of the children with more formal scientific concepts.</a:t>
            </a:r>
            <a:endParaRPr lang="nl-BE" sz="2400" kern="1200" dirty="0" smtClean="0">
              <a:solidFill>
                <a:schemeClr val="tx1"/>
              </a:solidFill>
              <a:latin typeface="+mn-lt"/>
              <a:ea typeface="+mn-ea"/>
              <a:cs typeface="+mn-cs"/>
            </a:endParaRP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By providing a rich physical environment teachers may engage interest and foster curiosity.</a:t>
            </a:r>
            <a:endParaRPr lang="nl-BE" sz="2400" kern="1200" dirty="0" smtClean="0">
              <a:solidFill>
                <a:schemeClr val="tx1"/>
              </a:solidFill>
              <a:latin typeface="+mn-lt"/>
              <a:ea typeface="+mn-ea"/>
              <a:cs typeface="+mn-cs"/>
            </a:endParaRP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Teachers need to see the link between the everyday environment and lives of the children and the physical concepts within it.</a:t>
            </a:r>
            <a:endParaRPr lang="nl-BE" sz="2400" kern="1200" dirty="0" smtClean="0">
              <a:solidFill>
                <a:schemeClr val="tx1"/>
              </a:solidFill>
              <a:latin typeface="+mn-lt"/>
              <a:ea typeface="+mn-ea"/>
              <a:cs typeface="+mn-cs"/>
            </a:endParaRPr>
          </a:p>
          <a:p>
            <a:pPr lvl="1">
              <a:buClr>
                <a:schemeClr val="accent6"/>
              </a:buClr>
              <a:buFont typeface="Wingdings" panose="05000000000000000000" pitchFamily="2" charset="2"/>
              <a:buChar char="§"/>
            </a:pPr>
            <a:r>
              <a:rPr lang="en-US" sz="2400" kern="1200" dirty="0" smtClean="0">
                <a:solidFill>
                  <a:schemeClr val="tx1"/>
                </a:solidFill>
                <a:latin typeface="+mn-lt"/>
                <a:ea typeface="+mn-ea"/>
                <a:cs typeface="+mn-cs"/>
              </a:rPr>
              <a:t>Teachers need to see the opportunities that digital technologies may offer.</a:t>
            </a:r>
            <a:endParaRPr lang="nl-BE" sz="24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20</a:t>
            </a:fld>
            <a:endParaRPr lang="nl-BE"/>
          </a:p>
        </p:txBody>
      </p:sp>
    </p:spTree>
    <p:extLst>
      <p:ext uri="{BB962C8B-B14F-4D97-AF65-F5344CB8AC3E}">
        <p14:creationId xmlns:p14="http://schemas.microsoft.com/office/powerpoint/2010/main" val="108630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In what</a:t>
            </a:r>
            <a:r>
              <a:rPr lang="en-US" sz="1200" kern="1200" baseline="0" dirty="0" smtClean="0">
                <a:solidFill>
                  <a:schemeClr val="tx1"/>
                </a:solidFill>
                <a:effectLst/>
                <a:latin typeface="+mn-lt"/>
                <a:ea typeface="+mn-ea"/>
                <a:cs typeface="+mn-cs"/>
              </a:rPr>
              <a:t> ways did the different activities support your developing thinking?</a:t>
            </a:r>
          </a:p>
          <a:p>
            <a:r>
              <a:rPr lang="en-US" sz="1200" kern="1200" baseline="0" dirty="0" smtClean="0">
                <a:solidFill>
                  <a:schemeClr val="tx1"/>
                </a:solidFill>
                <a:effectLst/>
                <a:latin typeface="+mn-lt"/>
                <a:ea typeface="+mn-ea"/>
                <a:cs typeface="+mn-cs"/>
              </a:rPr>
              <a:t>How far have the questions at the start of the session been answered?</a:t>
            </a:r>
          </a:p>
          <a:p>
            <a:r>
              <a:rPr lang="en-US" sz="1200" kern="1200" baseline="0" dirty="0" smtClean="0">
                <a:solidFill>
                  <a:schemeClr val="tx1"/>
                </a:solidFill>
                <a:effectLst/>
                <a:latin typeface="+mn-lt"/>
                <a:ea typeface="+mn-ea"/>
                <a:cs typeface="+mn-cs"/>
              </a:rPr>
              <a:t>Do you still have new questions that need addressing?</a:t>
            </a: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21</a:t>
            </a:fld>
            <a:endParaRPr lang="nl-BE"/>
          </a:p>
        </p:txBody>
      </p:sp>
    </p:spTree>
    <p:extLst>
      <p:ext uri="{BB962C8B-B14F-4D97-AF65-F5344CB8AC3E}">
        <p14:creationId xmlns:p14="http://schemas.microsoft.com/office/powerpoint/2010/main" val="2133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3</a:t>
            </a:fld>
            <a:endParaRPr lang="nl-BE"/>
          </a:p>
        </p:txBody>
      </p:sp>
    </p:spTree>
    <p:extLst>
      <p:ext uri="{BB962C8B-B14F-4D97-AF65-F5344CB8AC3E}">
        <p14:creationId xmlns:p14="http://schemas.microsoft.com/office/powerpoint/2010/main" val="162402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41008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5</a:t>
            </a:fld>
            <a:endParaRPr lang="nl-BE"/>
          </a:p>
        </p:txBody>
      </p:sp>
    </p:spTree>
    <p:extLst>
      <p:ext uri="{BB962C8B-B14F-4D97-AF65-F5344CB8AC3E}">
        <p14:creationId xmlns:p14="http://schemas.microsoft.com/office/powerpoint/2010/main" val="66584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109066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a:t>
            </a:r>
            <a:r>
              <a:rPr lang="en-GB" smtClean="0"/>
              <a:t>that are a central </a:t>
            </a:r>
            <a:r>
              <a:rPr lang="en-GB" dirty="0" smtClean="0"/>
              <a:t>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7</a:t>
            </a:fld>
            <a:endParaRPr lang="en-US"/>
          </a:p>
        </p:txBody>
      </p:sp>
    </p:spTree>
    <p:extLst>
      <p:ext uri="{BB962C8B-B14F-4D97-AF65-F5344CB8AC3E}">
        <p14:creationId xmlns:p14="http://schemas.microsoft.com/office/powerpoint/2010/main" val="183362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206508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9</a:t>
            </a:fld>
            <a:endParaRPr lang="nl-BE"/>
          </a:p>
        </p:txBody>
      </p:sp>
    </p:spTree>
    <p:extLst>
      <p:ext uri="{BB962C8B-B14F-4D97-AF65-F5344CB8AC3E}">
        <p14:creationId xmlns:p14="http://schemas.microsoft.com/office/powerpoint/2010/main" val="127147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11</a:t>
            </a:fld>
            <a:endParaRPr lang="nl-BE"/>
          </a:p>
        </p:txBody>
      </p:sp>
    </p:spTree>
    <p:extLst>
      <p:ext uri="{BB962C8B-B14F-4D97-AF65-F5344CB8AC3E}">
        <p14:creationId xmlns:p14="http://schemas.microsoft.com/office/powerpoint/2010/main" val="47909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22/10/17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22/10/17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22/10/17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22/10/17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73"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49"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emf"/><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18.emf"/><Relationship Id="rId5" Type="http://schemas.openxmlformats.org/officeDocument/2006/relationships/image" Target="../media/image19.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www.creative-little-scientists.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2856"/>
            <a:ext cx="7772400" cy="3456384"/>
          </a:xfrm>
        </p:spPr>
        <p:txBody>
          <a:bodyPr>
            <a:normAutofit fontScale="90000"/>
          </a:bodyPr>
          <a:lstStyle/>
          <a:p>
            <a:pPr algn="ctr"/>
            <a:r>
              <a:rPr lang="en-US" sz="4900" cap="none" dirty="0" smtClean="0">
                <a:solidFill>
                  <a:srgbClr val="FF0000"/>
                </a:solidFill>
              </a:rPr>
              <a:t>Training Module 2</a:t>
            </a:r>
            <a:br>
              <a:rPr lang="en-US" sz="4900" cap="none" dirty="0" smtClean="0">
                <a:solidFill>
                  <a:srgbClr val="FF0000"/>
                </a:solidFill>
              </a:rPr>
            </a:br>
            <a:r>
              <a:rPr lang="en-US" cap="none" dirty="0" smtClean="0">
                <a:solidFill>
                  <a:srgbClr val="FF0000"/>
                </a:solidFill>
              </a:rPr>
              <a:t> </a:t>
            </a:r>
            <a:r>
              <a:rPr lang="en-US" sz="4400" cap="none" dirty="0">
                <a:solidFill>
                  <a:srgbClr val="FF0000"/>
                </a:solidFill>
              </a:rPr>
              <a:t>R</a:t>
            </a:r>
            <a:r>
              <a:rPr lang="en-US" sz="4400" cap="none" dirty="0" smtClean="0">
                <a:solidFill>
                  <a:srgbClr val="FF0000"/>
                </a:solidFill>
              </a:rPr>
              <a:t>esources and learning environment </a:t>
            </a:r>
            <a:br>
              <a:rPr lang="en-US" sz="4400" cap="none" dirty="0" smtClean="0">
                <a:solidFill>
                  <a:srgbClr val="FF0000"/>
                </a:solidFill>
              </a:rPr>
            </a:br>
            <a:r>
              <a:rPr lang="en-US" sz="4400" cap="none" dirty="0" smtClean="0">
                <a:solidFill>
                  <a:srgbClr val="FF0000"/>
                </a:solidFill>
              </a:rPr>
              <a:t>as essential context factors for Creativity and Inquiry</a:t>
            </a:r>
            <a:endParaRPr lang="el-GR" sz="4400" dirty="0">
              <a:solidFill>
                <a:srgbClr val="FF0000"/>
              </a:solidFill>
            </a:endParaRPr>
          </a:p>
        </p:txBody>
      </p:sp>
    </p:spTree>
    <p:extLst>
      <p:ext uri="{BB962C8B-B14F-4D97-AF65-F5344CB8AC3E}">
        <p14:creationId xmlns:p14="http://schemas.microsoft.com/office/powerpoint/2010/main" val="72297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Starting points</a:t>
            </a:r>
            <a:endParaRPr lang="en-US" b="1" dirty="0">
              <a:solidFill>
                <a:srgbClr val="00B050"/>
              </a:solidFill>
            </a:endParaRPr>
          </a:p>
        </p:txBody>
      </p:sp>
      <p:sp>
        <p:nvSpPr>
          <p:cNvPr id="3" name="Content Placeholder 2"/>
          <p:cNvSpPr>
            <a:spLocks noGrp="1"/>
          </p:cNvSpPr>
          <p:nvPr>
            <p:ph idx="1"/>
          </p:nvPr>
        </p:nvSpPr>
        <p:spPr/>
        <p:txBody>
          <a:bodyPr/>
          <a:lstStyle/>
          <a:p>
            <a:r>
              <a:rPr lang="en-US" dirty="0" smtClean="0">
                <a:latin typeface="+mj-lt"/>
              </a:rPr>
              <a:t>Write down what you would like to learn during the session and any questions.</a:t>
            </a:r>
          </a:p>
          <a:p>
            <a:endParaRPr lang="en-US" dirty="0" smtClean="0">
              <a:latin typeface="+mj-lt"/>
            </a:endParaRPr>
          </a:p>
          <a:p>
            <a:r>
              <a:rPr lang="en-US" dirty="0" smtClean="0">
                <a:latin typeface="+mj-lt"/>
              </a:rPr>
              <a:t>Record your existing practices </a:t>
            </a:r>
          </a:p>
          <a:p>
            <a:pPr lvl="1"/>
            <a:r>
              <a:rPr lang="en-US" dirty="0" smtClean="0">
                <a:latin typeface="+mj-lt"/>
              </a:rPr>
              <a:t>Outdoor environment</a:t>
            </a:r>
          </a:p>
          <a:p>
            <a:pPr lvl="1"/>
            <a:r>
              <a:rPr lang="en-US" dirty="0" smtClean="0">
                <a:latin typeface="+mj-lt"/>
              </a:rPr>
              <a:t>Indoor environment</a:t>
            </a:r>
          </a:p>
          <a:p>
            <a:pPr lvl="1"/>
            <a:r>
              <a:rPr lang="en-US" dirty="0" smtClean="0">
                <a:latin typeface="+mj-lt"/>
              </a:rPr>
              <a:t>Use of resources</a:t>
            </a:r>
            <a:endParaRPr lang="en-US" dirty="0">
              <a:latin typeface="+mj-lt"/>
            </a:endParaRPr>
          </a:p>
        </p:txBody>
      </p:sp>
    </p:spTree>
    <p:extLst>
      <p:ext uri="{BB962C8B-B14F-4D97-AF65-F5344CB8AC3E}">
        <p14:creationId xmlns:p14="http://schemas.microsoft.com/office/powerpoint/2010/main" val="15416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b="54661"/>
          <a:stretch/>
        </p:blipFill>
        <p:spPr>
          <a:xfrm>
            <a:off x="387485" y="2547563"/>
            <a:ext cx="4495800" cy="2038350"/>
          </a:xfrm>
          <a:prstGeom prst="rect">
            <a:avLst/>
          </a:prstGeom>
        </p:spPr>
      </p:pic>
      <p:sp>
        <p:nvSpPr>
          <p:cNvPr id="6" name="Titel 5"/>
          <p:cNvSpPr>
            <a:spLocks noGrp="1"/>
          </p:cNvSpPr>
          <p:nvPr>
            <p:ph type="title"/>
          </p:nvPr>
        </p:nvSpPr>
        <p:spPr/>
        <p:txBody>
          <a:bodyPr>
            <a:normAutofit fontScale="90000"/>
          </a:bodyPr>
          <a:lstStyle/>
          <a:p>
            <a:r>
              <a:rPr lang="nl-BE" b="1" dirty="0" err="1" smtClean="0">
                <a:solidFill>
                  <a:srgbClr val="00B050"/>
                </a:solidFill>
              </a:rPr>
              <a:t>Explore</a:t>
            </a:r>
            <a:r>
              <a:rPr lang="nl-BE" b="1" dirty="0" smtClean="0">
                <a:solidFill>
                  <a:srgbClr val="00B050"/>
                </a:solidFill>
              </a:rPr>
              <a:t> </a:t>
            </a:r>
            <a:r>
              <a:rPr lang="nl-BE" b="1" dirty="0" err="1" smtClean="0">
                <a:solidFill>
                  <a:srgbClr val="00B050"/>
                </a:solidFill>
              </a:rPr>
              <a:t>the</a:t>
            </a:r>
            <a:r>
              <a:rPr lang="nl-BE" b="1" dirty="0" smtClean="0">
                <a:solidFill>
                  <a:srgbClr val="00B050"/>
                </a:solidFill>
              </a:rPr>
              <a:t> outdoor environment</a:t>
            </a:r>
            <a:endParaRPr lang="nl-BE" b="1" dirty="0">
              <a:solidFill>
                <a:srgbClr val="00B050"/>
              </a:solidFill>
            </a:endParaRPr>
          </a:p>
        </p:txBody>
      </p:sp>
      <p:sp>
        <p:nvSpPr>
          <p:cNvPr id="7" name="Tijdelijke aanduiding voor inhoud 6"/>
          <p:cNvSpPr>
            <a:spLocks noGrp="1"/>
          </p:cNvSpPr>
          <p:nvPr>
            <p:ph idx="1"/>
          </p:nvPr>
        </p:nvSpPr>
        <p:spPr/>
        <p:txBody>
          <a:bodyPr>
            <a:normAutofit fontScale="85000" lnSpcReduction="20000"/>
          </a:bodyPr>
          <a:lstStyle/>
          <a:p>
            <a:pPr>
              <a:buClr>
                <a:schemeClr val="accent6"/>
              </a:buClr>
              <a:buFont typeface="Wingdings" panose="05000000000000000000" pitchFamily="2" charset="2"/>
              <a:buChar char="§"/>
            </a:pPr>
            <a:r>
              <a:rPr lang="nl-BE" dirty="0" smtClean="0">
                <a:latin typeface="+mj-lt"/>
              </a:rPr>
              <a:t>30 minutes exploration of the outdoor environment </a:t>
            </a:r>
          </a:p>
          <a:p>
            <a:pPr>
              <a:buClr>
                <a:schemeClr val="accent6"/>
              </a:buClr>
              <a:buFont typeface="Wingdings" panose="05000000000000000000" pitchFamily="2" charset="2"/>
              <a:buChar char="§"/>
            </a:pPr>
            <a:r>
              <a:rPr lang="nl-BE" dirty="0" smtClean="0">
                <a:latin typeface="+mj-lt"/>
              </a:rPr>
              <a:t>Take pictures of situations/objects that raise questions</a:t>
            </a:r>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r>
              <a:rPr lang="nl-BE" dirty="0" smtClean="0">
                <a:latin typeface="+mj-lt"/>
              </a:rPr>
              <a:t>Question </a:t>
            </a:r>
            <a:r>
              <a:rPr lang="nl-BE" dirty="0" err="1" smtClean="0">
                <a:latin typeface="+mj-lt"/>
              </a:rPr>
              <a:t>to</a:t>
            </a:r>
            <a:r>
              <a:rPr lang="nl-BE" dirty="0" smtClean="0">
                <a:latin typeface="+mj-lt"/>
              </a:rPr>
              <a:t> </a:t>
            </a:r>
            <a:r>
              <a:rPr lang="nl-BE" dirty="0" err="1" smtClean="0">
                <a:latin typeface="+mj-lt"/>
              </a:rPr>
              <a:t>think</a:t>
            </a:r>
            <a:r>
              <a:rPr lang="nl-BE" dirty="0" smtClean="0">
                <a:latin typeface="+mj-lt"/>
              </a:rPr>
              <a:t> </a:t>
            </a:r>
            <a:r>
              <a:rPr lang="nl-BE" dirty="0" err="1" smtClean="0">
                <a:latin typeface="+mj-lt"/>
              </a:rPr>
              <a:t>about</a:t>
            </a:r>
            <a:r>
              <a:rPr lang="nl-BE" dirty="0" smtClean="0">
                <a:latin typeface="+mj-lt"/>
              </a:rPr>
              <a:t>:</a:t>
            </a:r>
            <a:endParaRPr lang="en-US" dirty="0" smtClean="0">
              <a:latin typeface="+mj-lt"/>
            </a:endParaRPr>
          </a:p>
          <a:p>
            <a:pPr lvl="1">
              <a:buClr>
                <a:schemeClr val="accent6"/>
              </a:buClr>
              <a:buFont typeface="Wingdings" panose="05000000000000000000" pitchFamily="2" charset="2"/>
              <a:buChar char="§"/>
            </a:pPr>
            <a:r>
              <a:rPr lang="en-US" dirty="0" smtClean="0">
                <a:latin typeface="+mj-lt"/>
              </a:rPr>
              <a:t>What </a:t>
            </a:r>
            <a:r>
              <a:rPr lang="en-US" dirty="0">
                <a:latin typeface="+mj-lt"/>
              </a:rPr>
              <a:t>aspects are important to trigger </a:t>
            </a:r>
            <a:r>
              <a:rPr lang="en-US" dirty="0" smtClean="0">
                <a:latin typeface="+mj-lt"/>
              </a:rPr>
              <a:t>your curiosity?</a:t>
            </a:r>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
        <p:nvSpPr>
          <p:cNvPr id="3" name="Afgeronde rechthoek 2"/>
          <p:cNvSpPr/>
          <p:nvPr/>
        </p:nvSpPr>
        <p:spPr>
          <a:xfrm>
            <a:off x="5301527" y="2797130"/>
            <a:ext cx="2795580" cy="19280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BE" sz="2400" dirty="0" smtClean="0">
                <a:latin typeface="+mj-lt"/>
              </a:rPr>
              <a:t>This raises questions - I want to know more about this!</a:t>
            </a:r>
            <a:endParaRPr lang="nl-BE" sz="2400" dirty="0">
              <a:latin typeface="+mj-lt"/>
            </a:endParaRPr>
          </a:p>
        </p:txBody>
      </p:sp>
    </p:spTree>
    <p:extLst>
      <p:ext uri="{BB962C8B-B14F-4D97-AF65-F5344CB8AC3E}">
        <p14:creationId xmlns:p14="http://schemas.microsoft.com/office/powerpoint/2010/main" val="1493953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dirty="0" err="1" smtClean="0">
                <a:solidFill>
                  <a:srgbClr val="00B050"/>
                </a:solidFill>
              </a:rPr>
              <a:t>What</a:t>
            </a:r>
            <a:r>
              <a:rPr lang="nl-BE" b="1" dirty="0" smtClean="0">
                <a:solidFill>
                  <a:srgbClr val="00B050"/>
                </a:solidFill>
              </a:rPr>
              <a:t> </a:t>
            </a:r>
            <a:r>
              <a:rPr lang="nl-BE" b="1" dirty="0" err="1" smtClean="0">
                <a:solidFill>
                  <a:srgbClr val="00B050"/>
                </a:solidFill>
              </a:rPr>
              <a:t>triggered</a:t>
            </a:r>
            <a:r>
              <a:rPr lang="nl-BE" b="1" dirty="0" smtClean="0">
                <a:solidFill>
                  <a:srgbClr val="00B050"/>
                </a:solidFill>
              </a:rPr>
              <a:t> </a:t>
            </a:r>
            <a:r>
              <a:rPr lang="nl-BE" b="1" dirty="0" err="1" smtClean="0">
                <a:solidFill>
                  <a:srgbClr val="00B050"/>
                </a:solidFill>
              </a:rPr>
              <a:t>your</a:t>
            </a:r>
            <a:r>
              <a:rPr lang="nl-BE" b="1" dirty="0" smtClean="0">
                <a:solidFill>
                  <a:srgbClr val="00B050"/>
                </a:solidFill>
              </a:rPr>
              <a:t> </a:t>
            </a:r>
            <a:r>
              <a:rPr lang="nl-BE" b="1" dirty="0" err="1" smtClean="0">
                <a:solidFill>
                  <a:srgbClr val="00B050"/>
                </a:solidFill>
              </a:rPr>
              <a:t>curiosity</a:t>
            </a:r>
            <a:r>
              <a:rPr lang="nl-BE" b="1" dirty="0" smtClean="0">
                <a:solidFill>
                  <a:srgbClr val="00B050"/>
                </a:solidFill>
              </a:rPr>
              <a:t>? </a:t>
            </a:r>
            <a:endParaRPr lang="nl-BE"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r>
              <a:rPr lang="nl-BE" dirty="0" smtClean="0">
                <a:latin typeface="+mj-lt"/>
              </a:rPr>
              <a:t>Email pictures to </a:t>
            </a:r>
            <a:r>
              <a:rPr lang="nl-BE" dirty="0" smtClean="0"/>
              <a:t/>
            </a:r>
            <a:br>
              <a:rPr lang="nl-BE" dirty="0" smtClean="0"/>
            </a:br>
            <a:r>
              <a:rPr lang="nl-BE" b="1" dirty="0">
                <a:solidFill>
                  <a:srgbClr val="FF6600"/>
                </a:solidFill>
              </a:rPr>
              <a:t>..@..</a:t>
            </a:r>
          </a:p>
          <a:p>
            <a:pPr>
              <a:buFont typeface="Wingdings" panose="05000000000000000000" pitchFamily="2" charset="2"/>
              <a:buChar char="§"/>
            </a:pPr>
            <a:endParaRPr lang="nl-BE" dirty="0"/>
          </a:p>
        </p:txBody>
      </p:sp>
    </p:spTree>
    <p:extLst>
      <p:ext uri="{BB962C8B-B14F-4D97-AF65-F5344CB8AC3E}">
        <p14:creationId xmlns:p14="http://schemas.microsoft.com/office/powerpoint/2010/main" val="1250901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dirty="0" err="1" smtClean="0">
                <a:solidFill>
                  <a:srgbClr val="00B050"/>
                </a:solidFill>
              </a:rPr>
              <a:t>What</a:t>
            </a:r>
            <a:r>
              <a:rPr lang="nl-BE" b="1" dirty="0" smtClean="0">
                <a:solidFill>
                  <a:srgbClr val="00B050"/>
                </a:solidFill>
              </a:rPr>
              <a:t> </a:t>
            </a:r>
            <a:r>
              <a:rPr lang="nl-BE" b="1" dirty="0" err="1" smtClean="0">
                <a:solidFill>
                  <a:srgbClr val="00B050"/>
                </a:solidFill>
              </a:rPr>
              <a:t>triggered</a:t>
            </a:r>
            <a:r>
              <a:rPr lang="nl-BE" b="1" dirty="0" smtClean="0">
                <a:solidFill>
                  <a:srgbClr val="00B050"/>
                </a:solidFill>
              </a:rPr>
              <a:t> </a:t>
            </a:r>
            <a:r>
              <a:rPr lang="nl-BE" b="1" dirty="0" err="1" smtClean="0">
                <a:solidFill>
                  <a:srgbClr val="00B050"/>
                </a:solidFill>
              </a:rPr>
              <a:t>your</a:t>
            </a:r>
            <a:r>
              <a:rPr lang="nl-BE" b="1" dirty="0" smtClean="0">
                <a:solidFill>
                  <a:srgbClr val="00B050"/>
                </a:solidFill>
              </a:rPr>
              <a:t> </a:t>
            </a:r>
            <a:r>
              <a:rPr lang="nl-BE" b="1" dirty="0" err="1" smtClean="0">
                <a:solidFill>
                  <a:srgbClr val="00B050"/>
                </a:solidFill>
              </a:rPr>
              <a:t>curiosity</a:t>
            </a:r>
            <a:r>
              <a:rPr lang="nl-BE" b="1" dirty="0" smtClean="0">
                <a:solidFill>
                  <a:srgbClr val="00B050"/>
                </a:solidFill>
              </a:rPr>
              <a:t>? </a:t>
            </a:r>
            <a:endParaRPr lang="nl-BE" b="1" dirty="0">
              <a:solidFill>
                <a:srgbClr val="00B050"/>
              </a:solidFill>
            </a:endParaRPr>
          </a:p>
        </p:txBody>
      </p:sp>
      <p:sp>
        <p:nvSpPr>
          <p:cNvPr id="7" name="Tijdelijke aanduiding voor inhoud 6"/>
          <p:cNvSpPr>
            <a:spLocks noGrp="1"/>
          </p:cNvSpPr>
          <p:nvPr>
            <p:ph idx="1"/>
          </p:nvPr>
        </p:nvSpPr>
        <p:spPr/>
        <p:txBody>
          <a:bodyPr>
            <a:normAutofit fontScale="92500" lnSpcReduction="20000"/>
          </a:bodyPr>
          <a:lstStyle/>
          <a:p>
            <a:pPr>
              <a:buClr>
                <a:schemeClr val="accent6"/>
              </a:buClr>
              <a:buFont typeface="Wingdings" panose="05000000000000000000" pitchFamily="2" charset="2"/>
              <a:buChar char="§"/>
            </a:pPr>
            <a:r>
              <a:rPr lang="en-US" dirty="0" smtClean="0">
                <a:latin typeface="+mj-lt"/>
              </a:rPr>
              <a:t>What </a:t>
            </a:r>
            <a:r>
              <a:rPr lang="en-US" dirty="0">
                <a:latin typeface="+mj-lt"/>
              </a:rPr>
              <a:t>aspects </a:t>
            </a:r>
            <a:r>
              <a:rPr lang="en-US" dirty="0" smtClean="0">
                <a:latin typeface="+mj-lt"/>
              </a:rPr>
              <a:t>were important </a:t>
            </a:r>
            <a:r>
              <a:rPr lang="en-US" dirty="0">
                <a:latin typeface="+mj-lt"/>
              </a:rPr>
              <a:t>to trigger your curiosity?</a:t>
            </a:r>
          </a:p>
          <a:p>
            <a:pPr>
              <a:buClr>
                <a:schemeClr val="accent6"/>
              </a:buClr>
              <a:buFont typeface="Wingdings" panose="05000000000000000000" pitchFamily="2" charset="2"/>
              <a:buChar char="§"/>
            </a:pPr>
            <a:r>
              <a:rPr lang="en-US" dirty="0">
                <a:latin typeface="+mj-lt"/>
              </a:rPr>
              <a:t>Are there common elements? Are there differences</a:t>
            </a:r>
            <a:r>
              <a:rPr lang="en-US" dirty="0" smtClean="0">
                <a:latin typeface="+mj-lt"/>
              </a:rPr>
              <a:t>?</a:t>
            </a:r>
          </a:p>
          <a:p>
            <a:pPr>
              <a:buClr>
                <a:schemeClr val="accent6"/>
              </a:buClr>
              <a:buFont typeface="Wingdings" panose="05000000000000000000" pitchFamily="2" charset="2"/>
              <a:buChar char="§"/>
            </a:pPr>
            <a:r>
              <a:rPr lang="en-US" dirty="0" smtClean="0">
                <a:latin typeface="+mj-lt"/>
              </a:rPr>
              <a:t>Opportunities in the outdoor environment to identify scientific insights, questions? </a:t>
            </a:r>
          </a:p>
          <a:p>
            <a:pPr>
              <a:buClr>
                <a:schemeClr val="accent6"/>
              </a:buClr>
              <a:buFont typeface="Wingdings" panose="05000000000000000000" pitchFamily="2" charset="2"/>
              <a:buChar char="§"/>
            </a:pPr>
            <a:r>
              <a:rPr lang="en-US" dirty="0" smtClean="0">
                <a:latin typeface="+mj-lt"/>
              </a:rPr>
              <a:t>Use of tablets/smartphones? Materials?</a:t>
            </a:r>
          </a:p>
          <a:p>
            <a:pPr>
              <a:buClr>
                <a:schemeClr val="accent6"/>
              </a:buClr>
              <a:buFont typeface="Wingdings" panose="05000000000000000000" pitchFamily="2" charset="2"/>
              <a:buChar char="§"/>
            </a:pPr>
            <a:r>
              <a:rPr lang="en-US" dirty="0" smtClean="0">
                <a:latin typeface="+mj-lt"/>
              </a:rPr>
              <a:t>What </a:t>
            </a:r>
            <a:r>
              <a:rPr lang="en-US" dirty="0">
                <a:latin typeface="+mj-lt"/>
              </a:rPr>
              <a:t>would </a:t>
            </a:r>
            <a:r>
              <a:rPr lang="en-US" dirty="0" smtClean="0">
                <a:latin typeface="+mj-lt"/>
              </a:rPr>
              <a:t>you investigate</a:t>
            </a:r>
            <a:r>
              <a:rPr lang="en-US" dirty="0">
                <a:latin typeface="+mj-lt"/>
              </a:rPr>
              <a:t>? What </a:t>
            </a:r>
            <a:r>
              <a:rPr lang="en-US" dirty="0" smtClean="0">
                <a:latin typeface="+mj-lt"/>
              </a:rPr>
              <a:t>kinds </a:t>
            </a:r>
            <a:r>
              <a:rPr lang="en-US" dirty="0">
                <a:latin typeface="+mj-lt"/>
              </a:rPr>
              <a:t>of </a:t>
            </a:r>
            <a:r>
              <a:rPr lang="en-US" dirty="0" smtClean="0">
                <a:latin typeface="+mj-lt"/>
              </a:rPr>
              <a:t>investigations </a:t>
            </a:r>
            <a:r>
              <a:rPr lang="en-US" dirty="0">
                <a:latin typeface="+mj-lt"/>
              </a:rPr>
              <a:t>could </a:t>
            </a:r>
            <a:r>
              <a:rPr lang="en-US" dirty="0" smtClean="0">
                <a:latin typeface="+mj-lt"/>
              </a:rPr>
              <a:t>you set </a:t>
            </a:r>
            <a:r>
              <a:rPr lang="en-US" dirty="0">
                <a:latin typeface="+mj-lt"/>
              </a:rPr>
              <a:t>up? </a:t>
            </a:r>
            <a:endParaRPr lang="nl-BE" dirty="0" smtClean="0">
              <a:latin typeface="+mj-lt"/>
            </a:endParaRPr>
          </a:p>
          <a:p>
            <a:pPr>
              <a:buFont typeface="Wingdings" panose="05000000000000000000" pitchFamily="2" charset="2"/>
              <a:buChar char="§"/>
            </a:pPr>
            <a:endParaRPr lang="nl-BE" dirty="0"/>
          </a:p>
        </p:txBody>
      </p:sp>
    </p:spTree>
    <p:extLst>
      <p:ext uri="{BB962C8B-B14F-4D97-AF65-F5344CB8AC3E}">
        <p14:creationId xmlns:p14="http://schemas.microsoft.com/office/powerpoint/2010/main" val="858453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726126" y="439676"/>
            <a:ext cx="5760640" cy="1282154"/>
          </a:xfrm>
        </p:spPr>
        <p:txBody>
          <a:bodyPr>
            <a:normAutofit fontScale="90000"/>
          </a:bodyPr>
          <a:lstStyle/>
          <a:p>
            <a:r>
              <a:rPr lang="nl-BE" b="1" dirty="0" smtClean="0">
                <a:solidFill>
                  <a:srgbClr val="00B050"/>
                </a:solidFill>
              </a:rPr>
              <a:t>What kinds of resources may stimulate creativity? </a:t>
            </a:r>
            <a:endParaRPr lang="nl-BE"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717792"/>
            <a:ext cx="2857500" cy="1895475"/>
          </a:xfrm>
          <a:prstGeom prst="rect">
            <a:avLst/>
          </a:prstGeom>
        </p:spPr>
      </p:pic>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19702" r="21404"/>
          <a:stretch/>
        </p:blipFill>
        <p:spPr>
          <a:xfrm>
            <a:off x="457200" y="1650301"/>
            <a:ext cx="2610682" cy="443287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820" y="3295778"/>
            <a:ext cx="3917410" cy="2798150"/>
          </a:xfrm>
          <a:prstGeom prst="rect">
            <a:avLst/>
          </a:prstGeom>
        </p:spPr>
      </p:pic>
    </p:spTree>
    <p:extLst>
      <p:ext uri="{BB962C8B-B14F-4D97-AF65-F5344CB8AC3E}">
        <p14:creationId xmlns:p14="http://schemas.microsoft.com/office/powerpoint/2010/main" val="188137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770140" y="264624"/>
            <a:ext cx="5194920" cy="1786210"/>
          </a:xfrm>
        </p:spPr>
        <p:txBody>
          <a:bodyPr>
            <a:normAutofit fontScale="90000"/>
          </a:bodyPr>
          <a:lstStyle/>
          <a:p>
            <a:r>
              <a:rPr lang="nl-BE" b="1" dirty="0" err="1" smtClean="0">
                <a:solidFill>
                  <a:srgbClr val="00B050"/>
                </a:solidFill>
              </a:rPr>
              <a:t>Analysing</a:t>
            </a:r>
            <a:r>
              <a:rPr lang="nl-BE" b="1" dirty="0" smtClean="0">
                <a:solidFill>
                  <a:srgbClr val="00B050"/>
                </a:solidFill>
              </a:rPr>
              <a:t> pictures of </a:t>
            </a:r>
            <a:r>
              <a:rPr lang="nl-BE" b="1" dirty="0" err="1" smtClean="0">
                <a:solidFill>
                  <a:srgbClr val="00B050"/>
                </a:solidFill>
              </a:rPr>
              <a:t>the</a:t>
            </a:r>
            <a:r>
              <a:rPr lang="nl-BE" b="1" dirty="0" smtClean="0">
                <a:solidFill>
                  <a:srgbClr val="00B050"/>
                </a:solidFill>
              </a:rPr>
              <a:t> indoor environment</a:t>
            </a:r>
            <a:endParaRPr lang="nl-BE"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31" y="1700808"/>
            <a:ext cx="2467385" cy="4392488"/>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906" y="2256843"/>
            <a:ext cx="3787235" cy="2840426"/>
          </a:xfrm>
          <a:prstGeom prst="rect">
            <a:avLst/>
          </a:prstGeom>
        </p:spPr>
      </p:pic>
    </p:spTree>
    <p:extLst>
      <p:ext uri="{BB962C8B-B14F-4D97-AF65-F5344CB8AC3E}">
        <p14:creationId xmlns:p14="http://schemas.microsoft.com/office/powerpoint/2010/main" val="4091949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88640"/>
            <a:ext cx="5194920" cy="1800200"/>
          </a:xfrm>
        </p:spPr>
        <p:txBody>
          <a:bodyPr>
            <a:normAutofit/>
          </a:bodyPr>
          <a:lstStyle/>
          <a:p>
            <a:r>
              <a:rPr lang="nl-BE" sz="2800" b="1" dirty="0">
                <a:solidFill>
                  <a:srgbClr val="00B050"/>
                </a:solidFill>
              </a:rPr>
              <a:t>Resources and learning </a:t>
            </a:r>
            <a:r>
              <a:rPr lang="nl-BE" sz="2800" b="1" dirty="0" smtClean="0">
                <a:solidFill>
                  <a:srgbClr val="00B050"/>
                </a:solidFill>
              </a:rPr>
              <a:t>environment: </a:t>
            </a:r>
            <a:br>
              <a:rPr lang="nl-BE" sz="2800" b="1" dirty="0" smtClean="0">
                <a:solidFill>
                  <a:srgbClr val="00B050"/>
                </a:solidFill>
              </a:rPr>
            </a:br>
            <a:r>
              <a:rPr lang="nl-BE" sz="2800" b="1" dirty="0" smtClean="0">
                <a:solidFill>
                  <a:srgbClr val="00B050"/>
                </a:solidFill>
              </a:rPr>
              <a:t>Essential </a:t>
            </a:r>
            <a:r>
              <a:rPr lang="nl-BE" sz="2800" b="1" dirty="0">
                <a:solidFill>
                  <a:srgbClr val="00B050"/>
                </a:solidFill>
              </a:rPr>
              <a:t>context factors for Creativity and </a:t>
            </a:r>
            <a:r>
              <a:rPr lang="nl-BE" sz="2800" b="1" dirty="0" smtClean="0">
                <a:solidFill>
                  <a:srgbClr val="00B050"/>
                </a:solidFill>
              </a:rPr>
              <a:t>Inquiry?</a:t>
            </a:r>
            <a:endParaRPr lang="nl-BE" sz="2800" b="1" dirty="0">
              <a:solidFill>
                <a:srgbClr val="00B050"/>
              </a:solidFill>
            </a:endParaRPr>
          </a:p>
        </p:txBody>
      </p:sp>
      <p:sp>
        <p:nvSpPr>
          <p:cNvPr id="3" name="Tijdelijke aanduiding voor inhoud 2"/>
          <p:cNvSpPr>
            <a:spLocks noGrp="1"/>
          </p:cNvSpPr>
          <p:nvPr>
            <p:ph idx="1"/>
          </p:nvPr>
        </p:nvSpPr>
        <p:spPr>
          <a:xfrm>
            <a:off x="442594" y="2132856"/>
            <a:ext cx="8219256" cy="4032447"/>
          </a:xfrm>
        </p:spPr>
        <p:txBody>
          <a:bodyPr>
            <a:normAutofit fontScale="85000" lnSpcReduction="20000"/>
          </a:bodyPr>
          <a:lstStyle/>
          <a:p>
            <a:pPr>
              <a:buClr>
                <a:schemeClr val="accent6"/>
              </a:buClr>
              <a:buFont typeface="Wingdings" panose="05000000000000000000" pitchFamily="2" charset="2"/>
              <a:buChar char="§"/>
            </a:pPr>
            <a:r>
              <a:rPr lang="nl-BE" dirty="0" smtClean="0">
                <a:latin typeface="+mj-lt"/>
              </a:rPr>
              <a:t>Learning environment: </a:t>
            </a:r>
          </a:p>
          <a:p>
            <a:pPr lvl="1">
              <a:buClr>
                <a:schemeClr val="accent6"/>
              </a:buClr>
              <a:buFont typeface="Wingdings" panose="05000000000000000000" pitchFamily="2" charset="2"/>
              <a:buChar char="§"/>
            </a:pPr>
            <a:r>
              <a:rPr lang="nl-BE" dirty="0" err="1">
                <a:latin typeface="+mj-lt"/>
              </a:rPr>
              <a:t>F</a:t>
            </a:r>
            <a:r>
              <a:rPr lang="nl-BE" dirty="0" err="1" smtClean="0">
                <a:latin typeface="+mj-lt"/>
              </a:rPr>
              <a:t>lexible</a:t>
            </a:r>
            <a:r>
              <a:rPr lang="nl-BE" dirty="0" smtClean="0">
                <a:latin typeface="+mj-lt"/>
              </a:rPr>
              <a:t> </a:t>
            </a:r>
            <a:r>
              <a:rPr lang="nl-BE" dirty="0" err="1" smtClean="0">
                <a:latin typeface="+mj-lt"/>
              </a:rPr>
              <a:t>use</a:t>
            </a:r>
            <a:endParaRPr lang="nl-BE" dirty="0" smtClean="0">
              <a:latin typeface="+mj-lt"/>
            </a:endParaRPr>
          </a:p>
          <a:p>
            <a:pPr lvl="1">
              <a:buClr>
                <a:schemeClr val="accent6"/>
              </a:buClr>
              <a:buFont typeface="Wingdings" panose="05000000000000000000" pitchFamily="2" charset="2"/>
              <a:buChar char="§"/>
            </a:pPr>
            <a:r>
              <a:rPr lang="nl-BE" dirty="0" smtClean="0">
                <a:latin typeface="+mj-lt"/>
              </a:rPr>
              <a:t>A </a:t>
            </a:r>
            <a:r>
              <a:rPr lang="nl-BE" dirty="0" err="1" smtClean="0">
                <a:latin typeface="+mj-lt"/>
              </a:rPr>
              <a:t>general</a:t>
            </a:r>
            <a:r>
              <a:rPr lang="nl-BE" dirty="0" smtClean="0">
                <a:latin typeface="+mj-lt"/>
              </a:rPr>
              <a:t> sense of </a:t>
            </a:r>
            <a:r>
              <a:rPr lang="nl-BE" dirty="0" err="1" smtClean="0">
                <a:latin typeface="+mj-lt"/>
              </a:rPr>
              <a:t>openness</a:t>
            </a:r>
            <a:r>
              <a:rPr lang="nl-BE" dirty="0" smtClean="0">
                <a:latin typeface="+mj-lt"/>
              </a:rPr>
              <a:t> </a:t>
            </a:r>
            <a:r>
              <a:rPr lang="nl-BE" dirty="0" err="1" smtClean="0">
                <a:latin typeface="+mj-lt"/>
              </a:rPr>
              <a:t>and</a:t>
            </a:r>
            <a:r>
              <a:rPr lang="nl-BE" dirty="0" smtClean="0">
                <a:latin typeface="+mj-lt"/>
              </a:rPr>
              <a:t> </a:t>
            </a:r>
            <a:r>
              <a:rPr lang="nl-BE" dirty="0" err="1" smtClean="0">
                <a:latin typeface="+mj-lt"/>
              </a:rPr>
              <a:t>spaciousness</a:t>
            </a:r>
            <a:endParaRPr lang="nl-BE" dirty="0" smtClean="0">
              <a:latin typeface="+mj-lt"/>
            </a:endParaRPr>
          </a:p>
          <a:p>
            <a:pPr lvl="1">
              <a:buClr>
                <a:schemeClr val="accent6"/>
              </a:buClr>
              <a:buFont typeface="Wingdings" panose="05000000000000000000" pitchFamily="2" charset="2"/>
              <a:buChar char="§"/>
            </a:pPr>
            <a:r>
              <a:rPr lang="nl-BE" dirty="0" smtClean="0">
                <a:latin typeface="+mj-lt"/>
              </a:rPr>
              <a:t>Display of </a:t>
            </a:r>
            <a:r>
              <a:rPr lang="nl-BE" dirty="0" err="1" smtClean="0">
                <a:latin typeface="+mj-lt"/>
              </a:rPr>
              <a:t>work</a:t>
            </a:r>
            <a:r>
              <a:rPr lang="nl-BE" dirty="0" smtClean="0">
                <a:latin typeface="+mj-lt"/>
              </a:rPr>
              <a:t> in </a:t>
            </a:r>
            <a:r>
              <a:rPr lang="nl-BE" dirty="0" err="1" smtClean="0">
                <a:latin typeface="+mj-lt"/>
              </a:rPr>
              <a:t>progress</a:t>
            </a:r>
            <a:endParaRPr lang="nl-BE" dirty="0" smtClean="0">
              <a:latin typeface="+mj-lt"/>
            </a:endParaRPr>
          </a:p>
          <a:p>
            <a:pPr lvl="1">
              <a:buClr>
                <a:schemeClr val="accent6"/>
              </a:buClr>
              <a:buFont typeface="Wingdings" panose="05000000000000000000" pitchFamily="2" charset="2"/>
              <a:buChar char="§"/>
            </a:pPr>
            <a:r>
              <a:rPr lang="nl-BE" dirty="0" smtClean="0">
                <a:latin typeface="+mj-lt"/>
              </a:rPr>
              <a:t>…</a:t>
            </a:r>
          </a:p>
          <a:p>
            <a:pPr>
              <a:buClr>
                <a:schemeClr val="accent6"/>
              </a:buClr>
              <a:buFont typeface="Wingdings" panose="05000000000000000000" pitchFamily="2" charset="2"/>
              <a:buChar char="§"/>
            </a:pPr>
            <a:r>
              <a:rPr lang="nl-BE" dirty="0" smtClean="0">
                <a:latin typeface="+mj-lt"/>
              </a:rPr>
              <a:t>Wide range of </a:t>
            </a:r>
            <a:r>
              <a:rPr lang="nl-BE" dirty="0" err="1" smtClean="0">
                <a:latin typeface="+mj-lt"/>
              </a:rPr>
              <a:t>materials</a:t>
            </a:r>
            <a:r>
              <a:rPr lang="nl-BE" dirty="0" smtClean="0">
                <a:latin typeface="+mj-lt"/>
              </a:rPr>
              <a:t>, tools </a:t>
            </a:r>
            <a:r>
              <a:rPr lang="nl-BE" dirty="0" err="1" smtClean="0">
                <a:latin typeface="+mj-lt"/>
              </a:rPr>
              <a:t>and</a:t>
            </a:r>
            <a:r>
              <a:rPr lang="nl-BE" dirty="0" smtClean="0">
                <a:latin typeface="+mj-lt"/>
              </a:rPr>
              <a:t> </a:t>
            </a:r>
            <a:r>
              <a:rPr lang="nl-BE" dirty="0" err="1" smtClean="0">
                <a:latin typeface="+mj-lt"/>
              </a:rPr>
              <a:t>other</a:t>
            </a:r>
            <a:r>
              <a:rPr lang="nl-BE" dirty="0" smtClean="0">
                <a:latin typeface="+mj-lt"/>
              </a:rPr>
              <a:t> resources</a:t>
            </a:r>
          </a:p>
          <a:p>
            <a:pPr>
              <a:buClr>
                <a:schemeClr val="accent6"/>
              </a:buClr>
              <a:buFont typeface="Wingdings" panose="05000000000000000000" pitchFamily="2" charset="2"/>
              <a:buChar char="§"/>
            </a:pPr>
            <a:r>
              <a:rPr lang="nl-BE" dirty="0" smtClean="0">
                <a:latin typeface="+mj-lt"/>
              </a:rPr>
              <a:t>Outdoor environment: </a:t>
            </a:r>
          </a:p>
          <a:p>
            <a:pPr lvl="1">
              <a:buClr>
                <a:schemeClr val="accent6"/>
              </a:buClr>
              <a:buFont typeface="Wingdings" panose="05000000000000000000" pitchFamily="2" charset="2"/>
              <a:buChar char="§"/>
            </a:pPr>
            <a:r>
              <a:rPr lang="nl-BE" dirty="0" smtClean="0">
                <a:latin typeface="+mj-lt"/>
              </a:rPr>
              <a:t>More </a:t>
            </a:r>
            <a:r>
              <a:rPr lang="nl-BE" dirty="0" err="1" smtClean="0">
                <a:latin typeface="+mj-lt"/>
              </a:rPr>
              <a:t>use</a:t>
            </a:r>
            <a:r>
              <a:rPr lang="nl-BE" dirty="0" smtClean="0">
                <a:latin typeface="+mj-lt"/>
              </a:rPr>
              <a:t> of outdoor environment</a:t>
            </a:r>
          </a:p>
          <a:p>
            <a:pPr lvl="1">
              <a:buClr>
                <a:schemeClr val="accent6"/>
              </a:buClr>
              <a:buFont typeface="Wingdings" panose="05000000000000000000" pitchFamily="2" charset="2"/>
              <a:buChar char="§"/>
            </a:pPr>
            <a:r>
              <a:rPr lang="nl-BE" dirty="0" smtClean="0">
                <a:latin typeface="+mj-lt"/>
              </a:rPr>
              <a:t>A </a:t>
            </a:r>
            <a:r>
              <a:rPr lang="nl-BE" dirty="0" err="1" smtClean="0">
                <a:latin typeface="+mj-lt"/>
              </a:rPr>
              <a:t>rich</a:t>
            </a:r>
            <a:r>
              <a:rPr lang="nl-BE" dirty="0" smtClean="0">
                <a:latin typeface="+mj-lt"/>
              </a:rPr>
              <a:t> context </a:t>
            </a:r>
            <a:r>
              <a:rPr lang="nl-BE" dirty="0" err="1" smtClean="0">
                <a:latin typeface="+mj-lt"/>
              </a:rPr>
              <a:t>for</a:t>
            </a:r>
            <a:r>
              <a:rPr lang="nl-BE" dirty="0" smtClean="0">
                <a:latin typeface="+mj-lt"/>
              </a:rPr>
              <a:t> discovering </a:t>
            </a:r>
            <a:r>
              <a:rPr lang="nl-BE" dirty="0" err="1" smtClean="0">
                <a:latin typeface="+mj-lt"/>
              </a:rPr>
              <a:t>children’s</a:t>
            </a:r>
            <a:r>
              <a:rPr lang="nl-BE" dirty="0" smtClean="0">
                <a:latin typeface="+mj-lt"/>
              </a:rPr>
              <a:t> </a:t>
            </a:r>
            <a:r>
              <a:rPr lang="nl-BE" dirty="0" err="1" smtClean="0">
                <a:latin typeface="+mj-lt"/>
              </a:rPr>
              <a:t>interests</a:t>
            </a:r>
            <a:endParaRPr lang="nl-BE" dirty="0" smtClean="0">
              <a:latin typeface="+mj-lt"/>
            </a:endParaRPr>
          </a:p>
          <a:p>
            <a:pPr lvl="1">
              <a:buClr>
                <a:schemeClr val="accent6"/>
              </a:buClr>
              <a:buFont typeface="Wingdings" panose="05000000000000000000" pitchFamily="2" charset="2"/>
              <a:buChar char="§"/>
            </a:pPr>
            <a:r>
              <a:rPr lang="nl-BE" dirty="0" err="1" smtClean="0">
                <a:latin typeface="+mj-lt"/>
              </a:rPr>
              <a:t>Ownership</a:t>
            </a:r>
            <a:r>
              <a:rPr lang="nl-BE" dirty="0" smtClean="0">
                <a:latin typeface="+mj-lt"/>
              </a:rPr>
              <a:t> </a:t>
            </a:r>
            <a:r>
              <a:rPr lang="nl-BE" dirty="0" err="1" smtClean="0">
                <a:latin typeface="+mj-lt"/>
              </a:rPr>
              <a:t>and</a:t>
            </a:r>
            <a:r>
              <a:rPr lang="nl-BE" dirty="0" smtClean="0">
                <a:latin typeface="+mj-lt"/>
              </a:rPr>
              <a:t> </a:t>
            </a:r>
            <a:r>
              <a:rPr lang="nl-BE" dirty="0" err="1" smtClean="0">
                <a:latin typeface="+mj-lt"/>
              </a:rPr>
              <a:t>collaboration</a:t>
            </a:r>
            <a:r>
              <a:rPr lang="nl-BE" dirty="0" smtClean="0">
                <a:latin typeface="+mj-lt"/>
              </a:rPr>
              <a:t> </a:t>
            </a:r>
          </a:p>
          <a:p>
            <a:pPr marL="0" indent="0">
              <a:buClr>
                <a:schemeClr val="accent6"/>
              </a:buClr>
              <a:buNone/>
            </a:pPr>
            <a:endParaRPr lang="nl-BE" b="1" dirty="0">
              <a:solidFill>
                <a:schemeClr val="accent6"/>
              </a:solidFill>
            </a:endParaRPr>
          </a:p>
          <a:p>
            <a:pPr>
              <a:buClr>
                <a:schemeClr val="accent6"/>
              </a:buClr>
              <a:buFont typeface="Wingdings" panose="05000000000000000000" pitchFamily="2" charset="2"/>
              <a:buChar char="§"/>
            </a:pPr>
            <a:endParaRPr lang="nl-BE" dirty="0"/>
          </a:p>
        </p:txBody>
      </p:sp>
    </p:spTree>
    <p:extLst>
      <p:ext uri="{BB962C8B-B14F-4D97-AF65-F5344CB8AC3E}">
        <p14:creationId xmlns:p14="http://schemas.microsoft.com/office/powerpoint/2010/main" val="2114551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idx="4294967295"/>
          </p:nvPr>
        </p:nvSpPr>
        <p:spPr>
          <a:xfrm>
            <a:off x="3188484" y="245245"/>
            <a:ext cx="5487971" cy="1546853"/>
          </a:xfrm>
        </p:spPr>
        <p:txBody>
          <a:bodyPr>
            <a:normAutofit fontScale="90000"/>
          </a:bodyPr>
          <a:lstStyle/>
          <a:p>
            <a:r>
              <a:rPr lang="nl-BE" b="1" dirty="0" smtClean="0">
                <a:solidFill>
                  <a:srgbClr val="00B050"/>
                </a:solidFill>
              </a:rPr>
              <a:t>Classroom examples: Discussion and reflection</a:t>
            </a:r>
            <a:endParaRPr lang="nl-BE" b="1" dirty="0">
              <a:solidFill>
                <a:srgbClr val="00B050"/>
              </a:solidFill>
            </a:endParaRPr>
          </a:p>
        </p:txBody>
      </p:sp>
      <p:pic>
        <p:nvPicPr>
          <p:cNvPr id="8" name="Afbeelding 7"/>
          <p:cNvPicPr/>
          <p:nvPr/>
        </p:nvPicPr>
        <p:blipFill>
          <a:blip r:embed="rId3">
            <a:extLst>
              <a:ext uri="{28A0092B-C50C-407E-A947-70E740481C1C}">
                <a14:useLocalDpi xmlns:a14="http://schemas.microsoft.com/office/drawing/2010/main" val="0"/>
              </a:ext>
            </a:extLst>
          </a:blip>
          <a:srcRect/>
          <a:stretch>
            <a:fillRect/>
          </a:stretch>
        </p:blipFill>
        <p:spPr bwMode="auto">
          <a:xfrm>
            <a:off x="445034" y="1991878"/>
            <a:ext cx="2157095" cy="1605915"/>
          </a:xfrm>
          <a:prstGeom prst="rect">
            <a:avLst/>
          </a:prstGeom>
          <a:noFill/>
          <a:ln>
            <a:noFill/>
          </a:ln>
        </p:spPr>
      </p:pic>
      <p:pic>
        <p:nvPicPr>
          <p:cNvPr id="9" name="Afbeelding 8"/>
          <p:cNvPicPr/>
          <p:nvPr/>
        </p:nvPicPr>
        <p:blipFill rotWithShape="1">
          <a:blip r:embed="rId4" cstate="print">
            <a:extLst>
              <a:ext uri="{28A0092B-C50C-407E-A947-70E740481C1C}">
                <a14:useLocalDpi xmlns:a14="http://schemas.microsoft.com/office/drawing/2010/main" val="0"/>
              </a:ext>
            </a:extLst>
          </a:blip>
          <a:srcRect l="31016" t="34467" r="27440" b="10027"/>
          <a:stretch/>
        </p:blipFill>
        <p:spPr bwMode="auto">
          <a:xfrm>
            <a:off x="445033" y="3878433"/>
            <a:ext cx="2157095" cy="1620297"/>
          </a:xfrm>
          <a:prstGeom prst="rect">
            <a:avLst/>
          </a:prstGeom>
          <a:ln>
            <a:noFill/>
          </a:ln>
          <a:extLst>
            <a:ext uri="{53640926-AAD7-44d8-BBD7-CCE9431645EC}">
              <a14:shadowObscured xmlns:a14="http://schemas.microsoft.com/office/drawing/2010/main"/>
            </a:ext>
          </a:extLst>
        </p:spPr>
      </p:pic>
      <p:pic>
        <p:nvPicPr>
          <p:cNvPr id="10" name="Afbeelding 9"/>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781005"/>
            <a:ext cx="2869819" cy="3735847"/>
          </a:xfrm>
          <a:prstGeom prst="rect">
            <a:avLst/>
          </a:prstGeom>
          <a:noFill/>
          <a:ln>
            <a:noFill/>
          </a:ln>
        </p:spPr>
      </p:pic>
      <p:pic>
        <p:nvPicPr>
          <p:cNvPr id="2" name="Afbeelding 1"/>
          <p:cNvPicPr>
            <a:picLocks noChangeAspect="1"/>
          </p:cNvPicPr>
          <p:nvPr/>
        </p:nvPicPr>
        <p:blipFill>
          <a:blip r:embed="rId6"/>
          <a:stretch>
            <a:fillRect/>
          </a:stretch>
        </p:blipFill>
        <p:spPr>
          <a:xfrm>
            <a:off x="6058303" y="1792098"/>
            <a:ext cx="2850809" cy="2138164"/>
          </a:xfrm>
          <a:prstGeom prst="rect">
            <a:avLst/>
          </a:prstGeom>
        </p:spPr>
      </p:pic>
      <p:sp>
        <p:nvSpPr>
          <p:cNvPr id="3" name="TextBox 2"/>
          <p:cNvSpPr txBox="1"/>
          <p:nvPr/>
        </p:nvSpPr>
        <p:spPr>
          <a:xfrm>
            <a:off x="6099322" y="4149080"/>
            <a:ext cx="2809789"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mj-lt"/>
              </a:rPr>
              <a:t>Forest School</a:t>
            </a:r>
            <a:endParaRPr lang="en-US" dirty="0">
              <a:latin typeface="+mj-lt"/>
            </a:endParaRPr>
          </a:p>
        </p:txBody>
      </p:sp>
      <p:sp>
        <p:nvSpPr>
          <p:cNvPr id="5" name="TextBox 4"/>
          <p:cNvSpPr txBox="1"/>
          <p:nvPr/>
        </p:nvSpPr>
        <p:spPr>
          <a:xfrm>
            <a:off x="2915817" y="5691260"/>
            <a:ext cx="2869818"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mj-lt"/>
              </a:rPr>
              <a:t>Swing game rope</a:t>
            </a:r>
            <a:endParaRPr lang="en-US" dirty="0">
              <a:latin typeface="+mj-lt"/>
            </a:endParaRPr>
          </a:p>
        </p:txBody>
      </p:sp>
      <p:sp>
        <p:nvSpPr>
          <p:cNvPr id="11" name="TextBox 10"/>
          <p:cNvSpPr txBox="1"/>
          <p:nvPr/>
        </p:nvSpPr>
        <p:spPr>
          <a:xfrm>
            <a:off x="455872" y="5594704"/>
            <a:ext cx="2146255" cy="369332"/>
          </a:xfrm>
          <a:prstGeom prst="rect">
            <a:avLst/>
          </a:prstGeom>
          <a:noFill/>
          <a:ln w="3175">
            <a:solidFill>
              <a:schemeClr val="tx1"/>
            </a:solidFill>
          </a:ln>
        </p:spPr>
        <p:txBody>
          <a:bodyPr wrap="square" rtlCol="0">
            <a:spAutoFit/>
          </a:bodyPr>
          <a:lstStyle/>
          <a:p>
            <a:pPr algn="ctr"/>
            <a:r>
              <a:rPr lang="en-US" dirty="0" err="1" smtClean="0">
                <a:latin typeface="+mj-lt"/>
              </a:rPr>
              <a:t>Minibeasts</a:t>
            </a:r>
            <a:endParaRPr lang="en-US" dirty="0">
              <a:latin typeface="+mj-lt"/>
            </a:endParaRPr>
          </a:p>
        </p:txBody>
      </p:sp>
    </p:spTree>
    <p:extLst>
      <p:ext uri="{BB962C8B-B14F-4D97-AF65-F5344CB8AC3E}">
        <p14:creationId xmlns:p14="http://schemas.microsoft.com/office/powerpoint/2010/main" val="10880410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491880" y="274637"/>
            <a:ext cx="5194920" cy="1703388"/>
          </a:xfrm>
        </p:spPr>
        <p:txBody>
          <a:bodyPr>
            <a:normAutofit fontScale="90000"/>
          </a:bodyPr>
          <a:lstStyle/>
          <a:p>
            <a:r>
              <a:rPr lang="nl-BE" b="1" dirty="0" err="1" smtClean="0">
                <a:solidFill>
                  <a:srgbClr val="00B050"/>
                </a:solidFill>
              </a:rPr>
              <a:t>Discussion</a:t>
            </a:r>
            <a:r>
              <a:rPr lang="nl-BE" b="1" dirty="0" smtClean="0">
                <a:solidFill>
                  <a:srgbClr val="00B050"/>
                </a:solidFill>
              </a:rPr>
              <a:t> </a:t>
            </a:r>
            <a:r>
              <a:rPr lang="nl-BE" b="1" dirty="0" err="1" smtClean="0">
                <a:solidFill>
                  <a:srgbClr val="00B050"/>
                </a:solidFill>
              </a:rPr>
              <a:t>and</a:t>
            </a:r>
            <a:r>
              <a:rPr lang="nl-BE" b="1" dirty="0" smtClean="0">
                <a:solidFill>
                  <a:srgbClr val="00B050"/>
                </a:solidFill>
              </a:rPr>
              <a:t> </a:t>
            </a:r>
            <a:r>
              <a:rPr lang="nl-BE" b="1" dirty="0" err="1" smtClean="0">
                <a:solidFill>
                  <a:srgbClr val="00B050"/>
                </a:solidFill>
              </a:rPr>
              <a:t>reflection</a:t>
            </a:r>
            <a:r>
              <a:rPr lang="nl-BE" b="1" dirty="0" smtClean="0">
                <a:solidFill>
                  <a:srgbClr val="00B050"/>
                </a:solidFill>
              </a:rPr>
              <a:t> on classroom </a:t>
            </a:r>
            <a:r>
              <a:rPr lang="nl-BE" b="1" dirty="0" err="1" smtClean="0">
                <a:solidFill>
                  <a:srgbClr val="00B050"/>
                </a:solidFill>
              </a:rPr>
              <a:t>examples</a:t>
            </a:r>
            <a:endParaRPr lang="nl-BE"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
        <p:nvSpPr>
          <p:cNvPr id="11" name="Tijdelijke aanduiding voor inhoud 2"/>
          <p:cNvSpPr txBox="1">
            <a:spLocks/>
          </p:cNvSpPr>
          <p:nvPr/>
        </p:nvSpPr>
        <p:spPr>
          <a:xfrm>
            <a:off x="783265" y="2348880"/>
            <a:ext cx="7886700" cy="3384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en-GB" dirty="0">
                <a:latin typeface="+mj-lt"/>
              </a:rPr>
              <a:t>How can the indoor and outdoor </a:t>
            </a:r>
            <a:r>
              <a:rPr lang="en-GB" dirty="0" smtClean="0">
                <a:latin typeface="+mj-lt"/>
              </a:rPr>
              <a:t>environment, </a:t>
            </a:r>
            <a:r>
              <a:rPr lang="en-GB" dirty="0">
                <a:latin typeface="+mj-lt"/>
              </a:rPr>
              <a:t>and resources influence and enhance the science learning of the children? </a:t>
            </a:r>
            <a:endParaRPr lang="nl-BE" dirty="0">
              <a:latin typeface="+mj-lt"/>
            </a:endParaRPr>
          </a:p>
          <a:p>
            <a:pPr lvl="0">
              <a:buClr>
                <a:schemeClr val="accent6"/>
              </a:buClr>
              <a:buFont typeface="Wingdings" panose="05000000000000000000" pitchFamily="2" charset="2"/>
              <a:buChar char="§"/>
            </a:pPr>
            <a:r>
              <a:rPr lang="en-US" dirty="0">
                <a:latin typeface="+mj-lt"/>
              </a:rPr>
              <a:t>What is the </a:t>
            </a:r>
            <a:r>
              <a:rPr lang="en-GB" dirty="0">
                <a:latin typeface="+mj-lt"/>
              </a:rPr>
              <a:t>role of the teacher in the </a:t>
            </a:r>
            <a:r>
              <a:rPr lang="en-GB" dirty="0" smtClean="0">
                <a:latin typeface="+mj-lt"/>
              </a:rPr>
              <a:t>examples? </a:t>
            </a:r>
            <a:br>
              <a:rPr lang="en-GB" dirty="0" smtClean="0">
                <a:latin typeface="+mj-lt"/>
              </a:rPr>
            </a:br>
            <a:r>
              <a:rPr lang="en-GB" dirty="0" smtClean="0">
                <a:latin typeface="+mj-lt"/>
              </a:rPr>
              <a:t>How do </a:t>
            </a:r>
            <a:r>
              <a:rPr lang="en-GB" dirty="0">
                <a:latin typeface="+mj-lt"/>
              </a:rPr>
              <a:t>they stimulate children to use the resources and to explore the environment?</a:t>
            </a:r>
            <a:endParaRPr lang="nl-BE" dirty="0">
              <a:latin typeface="+mj-lt"/>
            </a:endParaRPr>
          </a:p>
          <a:p>
            <a:pPr lvl="0">
              <a:buClr>
                <a:schemeClr val="accent6"/>
              </a:buClr>
              <a:buFont typeface="Wingdings" panose="05000000000000000000" pitchFamily="2" charset="2"/>
              <a:buChar char="§"/>
            </a:pPr>
            <a:r>
              <a:rPr lang="en-GB" dirty="0">
                <a:latin typeface="+mj-lt"/>
              </a:rPr>
              <a:t>What would you do (differently) in your classroom?</a:t>
            </a:r>
            <a:endParaRPr lang="nl-BE" dirty="0">
              <a:latin typeface="+mj-lt"/>
            </a:endParaRPr>
          </a:p>
          <a:p>
            <a:pPr marL="0" indent="0">
              <a:buClr>
                <a:schemeClr val="accent6"/>
              </a:buClr>
              <a:buFont typeface="Arial" panose="020B0604020202020204" pitchFamily="34" charset="0"/>
              <a:buNone/>
            </a:pPr>
            <a:endParaRPr lang="nl-BE" b="1" dirty="0" smtClean="0">
              <a:solidFill>
                <a:schemeClr val="accent6"/>
              </a:solidFill>
            </a:endParaRPr>
          </a:p>
          <a:p>
            <a:pPr>
              <a:buClr>
                <a:schemeClr val="accent6"/>
              </a:buClr>
              <a:buFont typeface="Wingdings" panose="05000000000000000000" pitchFamily="2" charset="2"/>
              <a:buChar char="§"/>
            </a:pPr>
            <a:endParaRPr lang="nl-BE" dirty="0"/>
          </a:p>
        </p:txBody>
      </p:sp>
    </p:spTree>
    <p:extLst>
      <p:ext uri="{BB962C8B-B14F-4D97-AF65-F5344CB8AC3E}">
        <p14:creationId xmlns:p14="http://schemas.microsoft.com/office/powerpoint/2010/main" val="4440302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843808" y="260648"/>
            <a:ext cx="6016905" cy="1282154"/>
          </a:xfrm>
        </p:spPr>
        <p:txBody>
          <a:bodyPr>
            <a:normAutofit fontScale="90000"/>
          </a:bodyPr>
          <a:lstStyle/>
          <a:p>
            <a:r>
              <a:rPr lang="nl-BE" b="1" dirty="0" smtClean="0">
                <a:solidFill>
                  <a:srgbClr val="00B050"/>
                </a:solidFill>
              </a:rPr>
              <a:t>Apply insights to your own classroom</a:t>
            </a:r>
            <a:endParaRPr lang="nl-BE" b="1" dirty="0">
              <a:solidFill>
                <a:srgbClr val="00B050"/>
              </a:solidFill>
            </a:endParaRPr>
          </a:p>
        </p:txBody>
      </p:sp>
      <p:sp>
        <p:nvSpPr>
          <p:cNvPr id="7" name="Tijdelijke aanduiding voor inhoud 6"/>
          <p:cNvSpPr>
            <a:spLocks noGrp="1"/>
          </p:cNvSpPr>
          <p:nvPr>
            <p:ph idx="1"/>
          </p:nvPr>
        </p:nvSpPr>
        <p:spPr>
          <a:xfrm>
            <a:off x="639102" y="4941168"/>
            <a:ext cx="7886700" cy="1048501"/>
          </a:xfrm>
        </p:spPr>
        <p:txBody>
          <a:bodyPr>
            <a:normAutofit fontScale="92500" lnSpcReduction="20000"/>
          </a:bodyPr>
          <a:lstStyle/>
          <a:p>
            <a:pPr marL="0" indent="0" algn="ctr">
              <a:buNone/>
            </a:pPr>
            <a:r>
              <a:rPr lang="nl-BE" sz="2400" dirty="0" smtClean="0">
                <a:latin typeface="+mj-lt"/>
              </a:rPr>
              <a:t>What approaches do you find useful in stimulating children to explore the learning environment and resources? </a:t>
            </a:r>
          </a:p>
          <a:p>
            <a:pPr marL="0" indent="0" algn="ctr">
              <a:buNone/>
            </a:pPr>
            <a:r>
              <a:rPr lang="nl-BE" sz="2400" dirty="0" smtClean="0">
                <a:latin typeface="+mj-lt"/>
              </a:rPr>
              <a:t>What challenges have you faced?</a:t>
            </a:r>
            <a:endParaRPr lang="nl-BE" sz="2400" dirty="0">
              <a:latin typeface="+mj-lt"/>
            </a:endParaRPr>
          </a:p>
        </p:txBody>
      </p:sp>
      <p:graphicFrame>
        <p:nvGraphicFramePr>
          <p:cNvPr id="2" name="Diagram 1"/>
          <p:cNvGraphicFramePr/>
          <p:nvPr>
            <p:extLst>
              <p:ext uri="{D42A27DB-BD31-4B8C-83A1-F6EECF244321}">
                <p14:modId xmlns:p14="http://schemas.microsoft.com/office/powerpoint/2010/main" val="2046799499"/>
              </p:ext>
            </p:extLst>
          </p:nvPr>
        </p:nvGraphicFramePr>
        <p:xfrm>
          <a:off x="815592" y="1757092"/>
          <a:ext cx="7674555" cy="276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7392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b="1" dirty="0" smtClean="0">
                <a:solidFill>
                  <a:srgbClr val="00B050"/>
                </a:solidFill>
              </a:rPr>
              <a:t>Aims</a:t>
            </a:r>
            <a:r>
              <a:rPr lang="nl-BE" b="1" dirty="0" smtClean="0">
                <a:solidFill>
                  <a:schemeClr val="accent6">
                    <a:lumMod val="75000"/>
                  </a:schemeClr>
                </a:solidFill>
              </a:rPr>
              <a:t> </a:t>
            </a:r>
            <a:r>
              <a:rPr lang="nl-BE" b="1" dirty="0" smtClean="0">
                <a:solidFill>
                  <a:srgbClr val="00B050"/>
                </a:solidFill>
              </a:rPr>
              <a:t>of the module</a:t>
            </a:r>
            <a:endParaRPr lang="nl-BE" b="1" dirty="0">
              <a:solidFill>
                <a:srgbClr val="00B050"/>
              </a:solidFill>
            </a:endParaRPr>
          </a:p>
        </p:txBody>
      </p:sp>
      <p:sp>
        <p:nvSpPr>
          <p:cNvPr id="7" name="Tijdelijke aanduiding voor inhoud 6"/>
          <p:cNvSpPr>
            <a:spLocks noGrp="1"/>
          </p:cNvSpPr>
          <p:nvPr>
            <p:ph idx="1"/>
          </p:nvPr>
        </p:nvSpPr>
        <p:spPr/>
        <p:txBody>
          <a:bodyPr>
            <a:normAutofit fontScale="92500" lnSpcReduction="10000"/>
          </a:bodyPr>
          <a:lstStyle/>
          <a:p>
            <a:pPr>
              <a:buClr>
                <a:schemeClr val="accent6"/>
              </a:buClr>
              <a:buFont typeface="Wingdings" panose="05000000000000000000" pitchFamily="2" charset="2"/>
              <a:buChar char="§"/>
            </a:pPr>
            <a:r>
              <a:rPr lang="nl-BE" dirty="0" smtClean="0">
                <a:latin typeface="+mj-lt"/>
              </a:rPr>
              <a:t>Introduce the role of resources and the learning environment in inquiry-based and creative approaches to early years science education.</a:t>
            </a:r>
          </a:p>
          <a:p>
            <a:pPr>
              <a:buClr>
                <a:schemeClr val="accent6"/>
              </a:buClr>
              <a:buFont typeface="Wingdings" panose="05000000000000000000" pitchFamily="2" charset="2"/>
              <a:buChar char="§"/>
            </a:pPr>
            <a:r>
              <a:rPr lang="en-US" dirty="0" smtClean="0">
                <a:latin typeface="+mj-lt"/>
              </a:rPr>
              <a:t>Share </a:t>
            </a:r>
            <a:r>
              <a:rPr lang="en-US" dirty="0">
                <a:latin typeface="+mj-lt"/>
              </a:rPr>
              <a:t>strategies and experiences for recognizing and building on available resources and the learning </a:t>
            </a:r>
            <a:r>
              <a:rPr lang="en-US" dirty="0" smtClean="0">
                <a:latin typeface="+mj-lt"/>
              </a:rPr>
              <a:t>environment.</a:t>
            </a:r>
            <a:endParaRPr lang="nl-BE" dirty="0">
              <a:latin typeface="+mj-lt"/>
            </a:endParaRPr>
          </a:p>
          <a:p>
            <a:pPr>
              <a:buClr>
                <a:schemeClr val="accent6"/>
              </a:buClr>
              <a:buFont typeface="Wingdings" panose="05000000000000000000" pitchFamily="2" charset="2"/>
              <a:buChar char="§"/>
            </a:pPr>
            <a:r>
              <a:rPr lang="en-US" dirty="0" smtClean="0">
                <a:latin typeface="+mj-lt"/>
              </a:rPr>
              <a:t>Increase </a:t>
            </a:r>
            <a:r>
              <a:rPr lang="en-US" dirty="0">
                <a:latin typeface="+mj-lt"/>
              </a:rPr>
              <a:t>awareness of the different opportunities that everyday resources and learning environments offer.</a:t>
            </a:r>
            <a:endParaRPr lang="nl-BE" dirty="0">
              <a:latin typeface="+mj-lt"/>
            </a:endParaRPr>
          </a:p>
          <a:p>
            <a:pPr>
              <a:buFont typeface="Wingdings" panose="05000000000000000000" pitchFamily="2" charset="2"/>
              <a:buChar char="§"/>
            </a:pPr>
            <a:endParaRPr lang="nl-BE" dirty="0"/>
          </a:p>
        </p:txBody>
      </p:sp>
    </p:spTree>
    <p:extLst>
      <p:ext uri="{BB962C8B-B14F-4D97-AF65-F5344CB8AC3E}">
        <p14:creationId xmlns:p14="http://schemas.microsoft.com/office/powerpoint/2010/main" val="8396905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b="1" dirty="0" smtClean="0">
                <a:solidFill>
                  <a:srgbClr val="00B050"/>
                </a:solidFill>
              </a:rPr>
              <a:t>Implications</a:t>
            </a:r>
            <a:endParaRPr lang="nl-BE" b="1" dirty="0">
              <a:solidFill>
                <a:srgbClr val="00B050"/>
              </a:solidFill>
            </a:endParaRPr>
          </a:p>
        </p:txBody>
      </p:sp>
      <p:sp>
        <p:nvSpPr>
          <p:cNvPr id="7" name="Tijdelijke aanduiding voor inhoud 6"/>
          <p:cNvSpPr>
            <a:spLocks noGrp="1"/>
          </p:cNvSpPr>
          <p:nvPr>
            <p:ph idx="1"/>
          </p:nvPr>
        </p:nvSpPr>
        <p:spPr>
          <a:xfrm>
            <a:off x="628650" y="2172708"/>
            <a:ext cx="7886700" cy="3632556"/>
          </a:xfrm>
        </p:spPr>
        <p:txBody>
          <a:bodyPr>
            <a:normAutofit/>
          </a:bodyPr>
          <a:lstStyle/>
          <a:p>
            <a:pPr>
              <a:buClr>
                <a:schemeClr val="accent6"/>
              </a:buClr>
            </a:pPr>
            <a:r>
              <a:rPr lang="nl-BE" sz="2900" dirty="0" smtClean="0">
                <a:latin typeface="+mj-lt"/>
              </a:rPr>
              <a:t>Enriching current practices (adding to your examples at the start of the module)?</a:t>
            </a:r>
          </a:p>
          <a:p>
            <a:pPr>
              <a:buClr>
                <a:schemeClr val="accent6"/>
              </a:buClr>
            </a:pPr>
            <a:r>
              <a:rPr lang="nl-BE" sz="2900" dirty="0" smtClean="0">
                <a:latin typeface="+mj-lt"/>
              </a:rPr>
              <a:t>Implications for planning?</a:t>
            </a:r>
          </a:p>
          <a:p>
            <a:pPr>
              <a:buClr>
                <a:schemeClr val="accent6"/>
              </a:buClr>
            </a:pPr>
            <a:r>
              <a:rPr lang="nl-BE" sz="2900" dirty="0">
                <a:latin typeface="+mj-lt"/>
              </a:rPr>
              <a:t>A</a:t>
            </a:r>
            <a:r>
              <a:rPr lang="nl-BE" sz="2900" dirty="0" smtClean="0">
                <a:latin typeface="+mj-lt"/>
              </a:rPr>
              <a:t>pproaches to stimulating children’s exploration of </a:t>
            </a:r>
            <a:r>
              <a:rPr lang="nl-BE" sz="2900" dirty="0">
                <a:latin typeface="+mj-lt"/>
              </a:rPr>
              <a:t>the learning environment and resources? </a:t>
            </a:r>
            <a:endParaRPr lang="nl-BE" sz="2900" dirty="0" smtClean="0">
              <a:latin typeface="+mj-lt"/>
            </a:endParaRPr>
          </a:p>
          <a:p>
            <a:pPr>
              <a:buClr>
                <a:schemeClr val="accent6"/>
              </a:buClr>
            </a:pPr>
            <a:r>
              <a:rPr lang="nl-BE" sz="2900" dirty="0" smtClean="0">
                <a:latin typeface="+mj-lt"/>
              </a:rPr>
              <a:t>Common challenges and possible solutions?</a:t>
            </a:r>
            <a:endParaRPr lang="nl-BE" sz="2900" dirty="0">
              <a:latin typeface="+mj-lt"/>
            </a:endParaRPr>
          </a:p>
          <a:p>
            <a:pPr marL="0" indent="0">
              <a:buClr>
                <a:schemeClr val="accent6"/>
              </a:buClr>
              <a:buNone/>
            </a:pPr>
            <a:endParaRPr lang="nl-BE" sz="2900" dirty="0" smtClean="0">
              <a:latin typeface="+mj-lt"/>
            </a:endParaRPr>
          </a:p>
          <a:p>
            <a:pPr>
              <a:buFont typeface="Wingdings" panose="05000000000000000000" pitchFamily="2" charset="2"/>
              <a:buChar char="§"/>
            </a:pPr>
            <a:endParaRPr lang="nl-BE" dirty="0"/>
          </a:p>
        </p:txBody>
      </p:sp>
    </p:spTree>
    <p:extLst>
      <p:ext uri="{BB962C8B-B14F-4D97-AF65-F5344CB8AC3E}">
        <p14:creationId xmlns:p14="http://schemas.microsoft.com/office/powerpoint/2010/main" val="314386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1257300" y="1334663"/>
            <a:ext cx="7886700" cy="4351338"/>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733379"/>
            <a:ext cx="8158232" cy="4104456"/>
          </a:xfrm>
          <a:prstGeom prst="rect">
            <a:avLst/>
          </a:prstGeom>
        </p:spPr>
      </p:pic>
    </p:spTree>
    <p:extLst>
      <p:ext uri="{BB962C8B-B14F-4D97-AF65-F5344CB8AC3E}">
        <p14:creationId xmlns:p14="http://schemas.microsoft.com/office/powerpoint/2010/main" val="17189451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8000"/>
                </a:solidFill>
              </a:rPr>
              <a:t>Further information</a:t>
            </a:r>
            <a:endParaRPr lang="en-US" sz="3600" b="1" dirty="0">
              <a:solidFill>
                <a:srgbClr val="00800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solidFill>
                  <a:srgbClr val="FF0000"/>
                </a:solidFill>
                <a:latin typeface="+mj-lt"/>
              </a:rPr>
              <a:t>Creative </a:t>
            </a:r>
            <a:r>
              <a:rPr lang="en-US" sz="3100" b="1" dirty="0" smtClean="0">
                <a:solidFill>
                  <a:srgbClr val="FF0000"/>
                </a:solidFill>
                <a:latin typeface="+mj-lt"/>
              </a:rPr>
              <a:t>Little Scientists </a:t>
            </a:r>
          </a:p>
          <a:p>
            <a:pPr marL="0" indent="0">
              <a:lnSpc>
                <a:spcPct val="120000"/>
              </a:lnSpc>
              <a:buNone/>
            </a:pPr>
            <a:r>
              <a:rPr lang="en-US" sz="2600" dirty="0" smtClean="0">
                <a:solidFill>
                  <a:srgbClr val="FF0000"/>
                </a:solidFill>
                <a:latin typeface="+mj-lt"/>
              </a:rPr>
              <a:t>(FP7 EU project 2011 – 2014)</a:t>
            </a:r>
            <a:endParaRPr lang="en-US" sz="2600" dirty="0">
              <a:solidFill>
                <a:srgbClr val="FF0000"/>
              </a:solidFill>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solidFill>
                  <a:srgbClr val="FF0000"/>
                </a:solidFill>
                <a:latin typeface="+mj-lt"/>
              </a:rPr>
              <a:t>Creativity in Early Years Science Education</a:t>
            </a:r>
          </a:p>
          <a:p>
            <a:pPr marL="0" indent="0">
              <a:buNone/>
            </a:pPr>
            <a:r>
              <a:rPr lang="en-US" sz="2600" dirty="0" smtClean="0">
                <a:solidFill>
                  <a:srgbClr val="FF0000"/>
                </a:solidFill>
                <a:latin typeface="+mj-lt"/>
              </a:rPr>
              <a:t>(Erasmus+ EU project 2014 </a:t>
            </a:r>
            <a:r>
              <a:rPr lang="en-US" sz="2600" dirty="0">
                <a:solidFill>
                  <a:srgbClr val="FF0000"/>
                </a:solidFill>
              </a:rPr>
              <a:t>– </a:t>
            </a:r>
            <a:r>
              <a:rPr lang="en-US" sz="2600" dirty="0" smtClean="0">
                <a:solidFill>
                  <a:srgbClr val="FF0000"/>
                </a:solidFill>
                <a:latin typeface="+mj-lt"/>
              </a:rPr>
              <a:t>2017</a:t>
            </a:r>
            <a:r>
              <a:rPr lang="en-US" sz="2600" dirty="0">
                <a:solidFill>
                  <a:srgbClr val="FF0000"/>
                </a:solidFill>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657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THANK YOU!</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421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latin typeface="Cambria"/>
              </a:rPr>
              <a:t>	</a:t>
            </a:r>
            <a:r>
              <a:rPr lang="en-US" sz="1400" dirty="0" smtClean="0">
                <a:solidFill>
                  <a:prstClr val="black"/>
                </a:solidFill>
                <a:latin typeface="Cambria"/>
              </a:rPr>
              <a:t>© </a:t>
            </a:r>
            <a:r>
              <a:rPr lang="en-US" sz="1400" i="1" dirty="0">
                <a:solidFill>
                  <a:prstClr val="black"/>
                </a:solidFill>
                <a:latin typeface="Cambria"/>
              </a:rPr>
              <a:t>2017 CREATIVITY IN EARLY YEARS SCIENCE EDUCATION </a:t>
            </a:r>
            <a:r>
              <a:rPr lang="en-US" sz="1400" i="1" dirty="0" smtClean="0">
                <a:solidFill>
                  <a:prstClr val="black"/>
                </a:solidFill>
                <a:latin typeface="Cambria"/>
              </a:rPr>
              <a:t>Consortium</a:t>
            </a:r>
          </a:p>
          <a:p>
            <a:pPr>
              <a:spcAft>
                <a:spcPts val="600"/>
              </a:spcAft>
              <a:tabLst>
                <a:tab pos="990600" algn="l"/>
              </a:tabLst>
            </a:pPr>
            <a:r>
              <a:rPr lang="en-US" sz="1400" dirty="0" smtClean="0">
                <a:solidFill>
                  <a:prstClr val="black"/>
                </a:solidFill>
                <a:latin typeface="Cambria"/>
              </a:rPr>
              <a:t>This </a:t>
            </a:r>
            <a:r>
              <a:rPr lang="en-US" sz="1400" dirty="0">
                <a:solidFill>
                  <a:prstClr val="black"/>
                </a:solidFill>
                <a:latin typeface="Cambria"/>
              </a:rPr>
              <a:t>work is licensed under the Creative Commons Attribution-</a:t>
            </a:r>
            <a:r>
              <a:rPr lang="en-US" sz="1400" dirty="0" err="1">
                <a:solidFill>
                  <a:prstClr val="black"/>
                </a:solidFill>
                <a:latin typeface="Cambria"/>
              </a:rPr>
              <a:t>NonCommercial</a:t>
            </a:r>
            <a:r>
              <a:rPr lang="en-US" sz="1400" dirty="0">
                <a:solidFill>
                  <a:prstClr val="black"/>
                </a:solidFill>
                <a:latin typeface="Cambria"/>
              </a:rPr>
              <a:t>-</a:t>
            </a:r>
            <a:r>
              <a:rPr lang="en-US" sz="1400" dirty="0" err="1">
                <a:solidFill>
                  <a:prstClr val="black"/>
                </a:solidFill>
                <a:latin typeface="Cambria"/>
              </a:rPr>
              <a:t>NoDerivatives</a:t>
            </a:r>
            <a:r>
              <a:rPr lang="en-US" sz="1400" dirty="0">
                <a:solidFill>
                  <a:prstClr val="black"/>
                </a:solidFill>
                <a:latin typeface="Cambria"/>
              </a:rPr>
              <a:t> 4.0 International License. To view a copy of this license, visit </a:t>
            </a:r>
            <a:r>
              <a:rPr lang="en-US" sz="1400" u="sng" dirty="0">
                <a:solidFill>
                  <a:prstClr val="black"/>
                </a:solidFill>
                <a:latin typeface="Cambria"/>
                <a:hlinkClick r:id="rId2"/>
              </a:rPr>
              <a:t>http://creativecommons.org/licenses/by-nc-nd/4.0/</a:t>
            </a:r>
            <a:r>
              <a:rPr lang="en-US" sz="1400" dirty="0">
                <a:solidFill>
                  <a:prstClr val="black"/>
                </a:solidFill>
                <a:latin typeface="Cambria"/>
              </a:rPr>
              <a:t>.</a:t>
            </a:r>
            <a:endParaRPr lang="el-GR" sz="1400" dirty="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200" b="1" dirty="0" smtClean="0">
                <a:solidFill>
                  <a:srgbClr val="00B050"/>
                </a:solidFill>
              </a:rPr>
              <a:t>Links </a:t>
            </a:r>
            <a:r>
              <a:rPr lang="nl-BE" sz="3200" b="1" smtClean="0">
                <a:solidFill>
                  <a:srgbClr val="00B050"/>
                </a:solidFill>
              </a:rPr>
              <a:t>to Content Design </a:t>
            </a:r>
            <a:r>
              <a:rPr lang="nl-BE" sz="3200" b="1" dirty="0">
                <a:solidFill>
                  <a:srgbClr val="00B050"/>
                </a:solidFill>
              </a:rPr>
              <a:t>Principles and </a:t>
            </a:r>
            <a:r>
              <a:rPr lang="nl-BE" sz="3200" b="1" dirty="0" smtClean="0">
                <a:solidFill>
                  <a:srgbClr val="00B050"/>
                </a:solidFill>
              </a:rPr>
              <a:t>Outcomes 1</a:t>
            </a:r>
            <a:endParaRPr lang="en-US" sz="3200" dirty="0">
              <a:solidFill>
                <a:srgbClr val="00B050"/>
              </a:solidFill>
            </a:endParaRPr>
          </a:p>
        </p:txBody>
      </p:sp>
      <p:sp>
        <p:nvSpPr>
          <p:cNvPr id="3" name="Content Placeholder 2"/>
          <p:cNvSpPr>
            <a:spLocks noGrp="1"/>
          </p:cNvSpPr>
          <p:nvPr>
            <p:ph idx="1"/>
          </p:nvPr>
        </p:nvSpPr>
        <p:spPr>
          <a:xfrm>
            <a:off x="451474" y="1700808"/>
            <a:ext cx="8219256" cy="4320480"/>
          </a:xfrm>
        </p:spPr>
        <p:txBody>
          <a:bodyPr>
            <a:normAutofit fontScale="32500" lnSpcReduction="20000"/>
          </a:bodyPr>
          <a:lstStyle/>
          <a:p>
            <a:pPr marL="0" indent="0">
              <a:buNone/>
            </a:pPr>
            <a:r>
              <a:rPr lang="en-US" sz="6200" dirty="0">
                <a:latin typeface="+mj-lt"/>
              </a:rPr>
              <a:t>7. Teacher education should </a:t>
            </a:r>
            <a:r>
              <a:rPr lang="en-US" sz="6200" dirty="0" err="1">
                <a:latin typeface="+mj-lt"/>
              </a:rPr>
              <a:t>familiarise</a:t>
            </a:r>
            <a:r>
              <a:rPr lang="en-US" sz="6200" dirty="0">
                <a:latin typeface="+mj-lt"/>
              </a:rPr>
              <a:t> teachers with a </a:t>
            </a:r>
            <a:r>
              <a:rPr lang="en-US" sz="6200" dirty="0">
                <a:solidFill>
                  <a:srgbClr val="FF0000"/>
                </a:solidFill>
                <a:latin typeface="+mj-lt"/>
              </a:rPr>
              <a:t>range of formal and informal inquiry- and creativity-based learning, teaching and assessment approaches </a:t>
            </a:r>
            <a:r>
              <a:rPr lang="en-US" sz="6200" dirty="0">
                <a:latin typeface="+mj-lt"/>
              </a:rPr>
              <a:t>and strategies and their use in relation to authentic problems within the areas of science and mathematics. </a:t>
            </a:r>
          </a:p>
          <a:p>
            <a:pPr marL="400050" lvl="1" indent="0">
              <a:buNone/>
            </a:pPr>
            <a:r>
              <a:rPr lang="en-US" sz="4900" dirty="0" smtClean="0">
                <a:latin typeface="+mj-lt"/>
              </a:rPr>
              <a:t>7.5 </a:t>
            </a:r>
            <a:r>
              <a:rPr lang="en-US" sz="4900" dirty="0">
                <a:latin typeface="+mj-lt"/>
              </a:rPr>
              <a:t>Teachers should be able to use a range of creative contexts and approaches for provoking children’s interest, motivation and enjoyment in science and mathematics, such as stories, poems, songs, drama, puppets, and games. </a:t>
            </a:r>
          </a:p>
          <a:p>
            <a:pPr marL="0" indent="0">
              <a:buNone/>
            </a:pPr>
            <a:endParaRPr lang="en-US" sz="3600" dirty="0" smtClean="0">
              <a:latin typeface="+mj-lt"/>
            </a:endParaRPr>
          </a:p>
          <a:p>
            <a:pPr marL="0" indent="0">
              <a:buNone/>
            </a:pPr>
            <a:r>
              <a:rPr lang="en-US" sz="6200" dirty="0" smtClean="0">
                <a:latin typeface="+mj-lt"/>
              </a:rPr>
              <a:t>14</a:t>
            </a:r>
            <a:r>
              <a:rPr lang="en-US" sz="6200" dirty="0">
                <a:latin typeface="+mj-lt"/>
              </a:rPr>
              <a:t>. Teacher education should equip teachers with knowledge and skills to use a range of formal, non-formal and informal learning environments, including the </a:t>
            </a:r>
            <a:r>
              <a:rPr lang="en-US" sz="6200" dirty="0">
                <a:solidFill>
                  <a:srgbClr val="FF0000"/>
                </a:solidFill>
                <a:latin typeface="+mj-lt"/>
              </a:rPr>
              <a:t>outdoor environment, both the school grounds and the wider environment beyond the school</a:t>
            </a:r>
            <a:r>
              <a:rPr lang="en-US" sz="6200" dirty="0">
                <a:latin typeface="+mj-lt"/>
              </a:rPr>
              <a:t>, in their teaching of science and mathematics. </a:t>
            </a:r>
          </a:p>
          <a:p>
            <a:pPr marL="400050" lvl="1" indent="0">
              <a:buNone/>
            </a:pPr>
            <a:r>
              <a:rPr lang="en-US" sz="4900" dirty="0" smtClean="0">
                <a:latin typeface="+mj-lt"/>
              </a:rPr>
              <a:t>14.1 </a:t>
            </a:r>
            <a:r>
              <a:rPr lang="en-US" sz="4900" dirty="0">
                <a:latin typeface="+mj-lt"/>
              </a:rPr>
              <a:t>Teachers should be able to make use of varied settings for science and mathematics learning, including flexible use of the environment both indoors and out. </a:t>
            </a:r>
          </a:p>
          <a:p>
            <a:pPr marL="400050" lvl="1" indent="0">
              <a:buNone/>
            </a:pPr>
            <a:r>
              <a:rPr lang="en-US" sz="4900" dirty="0">
                <a:latin typeface="+mj-lt"/>
              </a:rPr>
              <a:t>14.4 Teachers should be able to manage visits with children to the outdoor and wider environment beyond the school, addressing issues of health and safety, liaison with parents, building progression in experience inside the classroom. </a:t>
            </a:r>
          </a:p>
        </p:txBody>
      </p:sp>
    </p:spTree>
    <p:extLst>
      <p:ext uri="{BB962C8B-B14F-4D97-AF65-F5344CB8AC3E}">
        <p14:creationId xmlns:p14="http://schemas.microsoft.com/office/powerpoint/2010/main" val="82474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B050"/>
                </a:solidFill>
              </a:rPr>
              <a:t>Links to Content Design Principles and Outcomes 2</a:t>
            </a:r>
            <a:endParaRPr lang="nl-BE" sz="3200" b="1" dirty="0">
              <a:solidFill>
                <a:srgbClr val="00B050"/>
              </a:solidFill>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en-US" sz="2600" dirty="0">
                <a:latin typeface="+mj-lt"/>
              </a:rPr>
              <a:t>17. Teacher education should address with teachers issues in </a:t>
            </a:r>
            <a:r>
              <a:rPr lang="en-US" sz="2600" dirty="0">
                <a:solidFill>
                  <a:srgbClr val="FF0000"/>
                </a:solidFill>
                <a:latin typeface="+mj-lt"/>
              </a:rPr>
              <a:t>ensuring rich provision, planning and use of resources (including digital resources) in and out of the classroom </a:t>
            </a:r>
            <a:r>
              <a:rPr lang="en-US" sz="2600" dirty="0">
                <a:latin typeface="+mj-lt"/>
              </a:rPr>
              <a:t>to support children’s inquiry and creativity. </a:t>
            </a:r>
          </a:p>
          <a:p>
            <a:pPr marL="400050" lvl="1" indent="0">
              <a:buNone/>
            </a:pPr>
            <a:r>
              <a:rPr lang="en-US" sz="1900" dirty="0" smtClean="0">
                <a:latin typeface="+mj-lt"/>
              </a:rPr>
              <a:t>17.1 </a:t>
            </a:r>
            <a:r>
              <a:rPr lang="en-US" sz="1900" dirty="0">
                <a:latin typeface="+mj-lt"/>
              </a:rPr>
              <a:t>Teachers should be able to </a:t>
            </a:r>
            <a:r>
              <a:rPr lang="en-US" sz="1900" dirty="0" err="1">
                <a:latin typeface="+mj-lt"/>
              </a:rPr>
              <a:t>organise</a:t>
            </a:r>
            <a:r>
              <a:rPr lang="en-US" sz="1900" dirty="0">
                <a:latin typeface="+mj-lt"/>
              </a:rPr>
              <a:t> and use materials (including everyday materials), resources (including ICT and natural resources) and equipment (including digital equipment and simple laboratory instruments) in the classroom, school and wider environment, both indoors and out, to support independent inquiry and creativity. </a:t>
            </a:r>
          </a:p>
          <a:p>
            <a:pPr marL="400050" lvl="1" indent="0">
              <a:buNone/>
            </a:pPr>
            <a:r>
              <a:rPr lang="en-US" sz="1900" dirty="0">
                <a:latin typeface="+mj-lt"/>
              </a:rPr>
              <a:t>17.2 Teachers should be able to recognize the nature and potential of different materials and resources both to constrain and extend children’s explorations. </a:t>
            </a:r>
          </a:p>
          <a:p>
            <a:pPr marL="400050" lvl="1" indent="0">
              <a:buNone/>
            </a:pPr>
            <a:r>
              <a:rPr lang="en-US" sz="1900" dirty="0">
                <a:latin typeface="+mj-lt"/>
              </a:rPr>
              <a:t>17.3 Teachers should be able to evaluate and select creativity enabling ICT resources for children to use in their inquiry.</a:t>
            </a:r>
          </a:p>
          <a:p>
            <a:pPr marL="0" indent="0">
              <a:buClr>
                <a:srgbClr val="00B050"/>
              </a:buClr>
              <a:buNone/>
            </a:pPr>
            <a:endParaRPr lang="nl-BE" dirty="0"/>
          </a:p>
        </p:txBody>
      </p:sp>
    </p:spTree>
    <p:extLst>
      <p:ext uri="{BB962C8B-B14F-4D97-AF65-F5344CB8AC3E}">
        <p14:creationId xmlns:p14="http://schemas.microsoft.com/office/powerpoint/2010/main" val="942527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b="1" dirty="0" smtClean="0">
                <a:solidFill>
                  <a:srgbClr val="00B050"/>
                </a:solidFill>
              </a:rPr>
              <a:t>Module outline</a:t>
            </a:r>
            <a:endParaRPr lang="nl-BE" b="1" dirty="0">
              <a:solidFill>
                <a:srgbClr val="00B050"/>
              </a:solidFill>
            </a:endParaRPr>
          </a:p>
        </p:txBody>
      </p:sp>
      <p:sp>
        <p:nvSpPr>
          <p:cNvPr id="7" name="Tijdelijke aanduiding voor inhoud 6"/>
          <p:cNvSpPr>
            <a:spLocks noGrp="1"/>
          </p:cNvSpPr>
          <p:nvPr>
            <p:ph idx="1"/>
          </p:nvPr>
        </p:nvSpPr>
        <p:spPr/>
        <p:txBody>
          <a:bodyPr>
            <a:normAutofit lnSpcReduction="10000"/>
          </a:bodyPr>
          <a:lstStyle/>
          <a:p>
            <a:pPr>
              <a:buClr>
                <a:schemeClr val="accent6"/>
              </a:buClr>
              <a:buFont typeface="Wingdings" panose="05000000000000000000" pitchFamily="2" charset="2"/>
              <a:buChar char="§"/>
            </a:pPr>
            <a:r>
              <a:rPr lang="nl-BE" sz="2400" dirty="0" err="1" smtClean="0">
                <a:latin typeface="+mj-lt"/>
              </a:rPr>
              <a:t>Introduction</a:t>
            </a:r>
            <a:r>
              <a:rPr lang="nl-BE" sz="2400" dirty="0" smtClean="0">
                <a:latin typeface="+mj-lt"/>
              </a:rPr>
              <a:t> </a:t>
            </a:r>
            <a:r>
              <a:rPr lang="nl-BE" sz="2400" dirty="0" err="1" smtClean="0">
                <a:latin typeface="+mj-lt"/>
              </a:rPr>
              <a:t>to</a:t>
            </a:r>
            <a:r>
              <a:rPr lang="nl-BE" sz="2400" dirty="0" smtClean="0">
                <a:latin typeface="+mj-lt"/>
              </a:rPr>
              <a:t> </a:t>
            </a:r>
            <a:r>
              <a:rPr lang="nl-BE" sz="2400" dirty="0" err="1" smtClean="0">
                <a:latin typeface="+mj-lt"/>
              </a:rPr>
              <a:t>the</a:t>
            </a:r>
            <a:r>
              <a:rPr lang="nl-BE" sz="2400" dirty="0" smtClean="0">
                <a:latin typeface="+mj-lt"/>
              </a:rPr>
              <a:t> CEYS project</a:t>
            </a:r>
          </a:p>
          <a:p>
            <a:pPr>
              <a:buClr>
                <a:schemeClr val="accent6"/>
              </a:buClr>
              <a:buFont typeface="Wingdings" panose="05000000000000000000" pitchFamily="2" charset="2"/>
              <a:buChar char="§"/>
            </a:pPr>
            <a:r>
              <a:rPr lang="nl-BE" sz="2400" dirty="0" smtClean="0">
                <a:latin typeface="+mj-lt"/>
              </a:rPr>
              <a:t>Creativity and inquiry in in the early years science</a:t>
            </a:r>
          </a:p>
          <a:p>
            <a:pPr>
              <a:buClr>
                <a:schemeClr val="accent6"/>
              </a:buClr>
              <a:buFont typeface="Wingdings" panose="05000000000000000000" pitchFamily="2" charset="2"/>
              <a:buChar char="§"/>
            </a:pPr>
            <a:r>
              <a:rPr lang="nl-BE" sz="2400" dirty="0" smtClean="0">
                <a:latin typeface="+mj-lt"/>
              </a:rPr>
              <a:t>Sharing current practices, questions and issues</a:t>
            </a:r>
          </a:p>
          <a:p>
            <a:pPr>
              <a:buClr>
                <a:schemeClr val="accent6"/>
              </a:buClr>
              <a:buFont typeface="Wingdings" panose="05000000000000000000" pitchFamily="2" charset="2"/>
              <a:buChar char="§"/>
            </a:pPr>
            <a:r>
              <a:rPr lang="nl-BE" sz="2400" dirty="0" smtClean="0">
                <a:latin typeface="+mj-lt"/>
              </a:rPr>
              <a:t>Exploring opportunities </a:t>
            </a:r>
          </a:p>
          <a:p>
            <a:pPr marL="457200" lvl="1" indent="0">
              <a:buClr>
                <a:schemeClr val="accent6"/>
              </a:buClr>
              <a:buNone/>
            </a:pPr>
            <a:r>
              <a:rPr lang="nl-BE" b="1" dirty="0" smtClean="0">
                <a:latin typeface="+mj-lt"/>
              </a:rPr>
              <a:t>Outdoor environment</a:t>
            </a:r>
          </a:p>
          <a:p>
            <a:pPr marL="457200" lvl="1" indent="0">
              <a:buClr>
                <a:schemeClr val="accent6"/>
              </a:buClr>
              <a:buNone/>
            </a:pPr>
            <a:r>
              <a:rPr lang="nl-BE" b="1" dirty="0" smtClean="0">
                <a:latin typeface="+mj-lt"/>
              </a:rPr>
              <a:t>Indoor environment </a:t>
            </a:r>
          </a:p>
          <a:p>
            <a:pPr>
              <a:buClr>
                <a:schemeClr val="accent6"/>
              </a:buClr>
              <a:buFont typeface="Wingdings" panose="05000000000000000000" pitchFamily="2" charset="2"/>
              <a:buChar char="§"/>
            </a:pPr>
            <a:r>
              <a:rPr lang="nl-BE" sz="2600" dirty="0" smtClean="0">
                <a:latin typeface="+mj-lt"/>
              </a:rPr>
              <a:t>Resources</a:t>
            </a:r>
          </a:p>
          <a:p>
            <a:pPr>
              <a:buClr>
                <a:schemeClr val="accent6"/>
              </a:buClr>
              <a:buFont typeface="Wingdings" panose="05000000000000000000" pitchFamily="2" charset="2"/>
              <a:buChar char="§"/>
            </a:pPr>
            <a:r>
              <a:rPr lang="en-US" sz="2600" dirty="0">
                <a:latin typeface="+mj-lt"/>
              </a:rPr>
              <a:t>Discussion &amp; reflection on classroom </a:t>
            </a:r>
            <a:r>
              <a:rPr lang="en-US" sz="2600" dirty="0" smtClean="0">
                <a:latin typeface="+mj-lt"/>
              </a:rPr>
              <a:t>examples</a:t>
            </a:r>
          </a:p>
          <a:p>
            <a:pPr>
              <a:buClr>
                <a:schemeClr val="accent6"/>
              </a:buClr>
              <a:buFont typeface="Wingdings" panose="05000000000000000000" pitchFamily="2" charset="2"/>
              <a:buChar char="§"/>
            </a:pPr>
            <a:r>
              <a:rPr lang="en-US" sz="2600" dirty="0" smtClean="0">
                <a:latin typeface="+mj-lt"/>
              </a:rPr>
              <a:t>Implications and reflections on the module</a:t>
            </a:r>
            <a:endParaRPr lang="nl-BE" sz="2600" dirty="0">
              <a:latin typeface="+mj-lt"/>
            </a:endParaRPr>
          </a:p>
          <a:p>
            <a:pPr>
              <a:buClr>
                <a:schemeClr val="accent6"/>
              </a:buClr>
              <a:buFont typeface="Wingdings" panose="05000000000000000000" pitchFamily="2" charset="2"/>
              <a:buChar char="§"/>
            </a:pPr>
            <a:endParaRPr lang="nl-BE" sz="2600" dirty="0" smtClean="0">
              <a:latin typeface="+mj-lt"/>
            </a:endParaRPr>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
        <p:nvSpPr>
          <p:cNvPr id="8" name="Afgeronde rechthoek 7"/>
          <p:cNvSpPr/>
          <p:nvPr/>
        </p:nvSpPr>
        <p:spPr>
          <a:xfrm>
            <a:off x="611560" y="3501008"/>
            <a:ext cx="4032448" cy="93610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950792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5077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n-US" sz="2800" b="1" dirty="0" smtClean="0">
                <a:solidFill>
                  <a:srgbClr val="00B050"/>
                </a:solidFill>
              </a:rPr>
              <a:t>Connecting Inquiry Based Science Education and Creative Approaches</a:t>
            </a:r>
            <a:endParaRPr lang="en-US" sz="1600" dirty="0">
              <a:solidFill>
                <a:srgbClr val="00B050"/>
              </a:solidFill>
            </a:endParaRPr>
          </a:p>
        </p:txBody>
      </p:sp>
      <p:sp>
        <p:nvSpPr>
          <p:cNvPr id="3" name="Text Placeholder 2"/>
          <p:cNvSpPr>
            <a:spLocks noGrp="1"/>
          </p:cNvSpPr>
          <p:nvPr>
            <p:ph type="body" idx="1"/>
          </p:nvPr>
        </p:nvSpPr>
        <p:spPr/>
        <p:txBody>
          <a:bodyPr>
            <a:normAutofit fontScale="92500"/>
          </a:bodyPr>
          <a:lstStyle/>
          <a:p>
            <a:r>
              <a:rPr lang="en-US" b="0" dirty="0">
                <a:latin typeface="+mj-lt"/>
              </a:rPr>
              <a:t>Inquiry-based Science Education</a:t>
            </a:r>
          </a:p>
        </p:txBody>
      </p:sp>
      <p:sp>
        <p:nvSpPr>
          <p:cNvPr id="4" name="Content Placeholder 3"/>
          <p:cNvSpPr>
            <a:spLocks noGrp="1"/>
          </p:cNvSpPr>
          <p:nvPr>
            <p:ph sz="half" idx="2"/>
          </p:nvPr>
        </p:nvSpPr>
        <p:spPr>
          <a:xfrm>
            <a:off x="457200" y="2420887"/>
            <a:ext cx="4040188" cy="2808313"/>
          </a:xfrm>
        </p:spPr>
        <p:txBody>
          <a:bodyPr>
            <a:normAutofit lnSpcReduction="10000"/>
          </a:bodyPr>
          <a:lstStyle/>
          <a:p>
            <a:r>
              <a:rPr lang="en-US" sz="2000" dirty="0">
                <a:latin typeface="+mj-lt"/>
              </a:rPr>
              <a:t>Questioning</a:t>
            </a:r>
          </a:p>
          <a:p>
            <a:r>
              <a:rPr lang="en-US" sz="2000" dirty="0">
                <a:latin typeface="+mj-lt"/>
              </a:rPr>
              <a:t>Designing and planning investigations</a:t>
            </a:r>
          </a:p>
          <a:p>
            <a:r>
              <a:rPr lang="en-US" sz="2000" dirty="0">
                <a:latin typeface="+mj-lt"/>
              </a:rPr>
              <a:t>Gathering evidence</a:t>
            </a:r>
          </a:p>
          <a:p>
            <a:r>
              <a:rPr lang="en-US" sz="2000" dirty="0">
                <a:latin typeface="+mj-lt"/>
              </a:rPr>
              <a:t>Making connections</a:t>
            </a:r>
          </a:p>
          <a:p>
            <a:r>
              <a:rPr lang="en-US" sz="2000" dirty="0">
                <a:latin typeface="+mj-lt"/>
              </a:rPr>
              <a:t>Explaining evidence</a:t>
            </a:r>
          </a:p>
          <a:p>
            <a:r>
              <a:rPr lang="en-US" sz="2000" dirty="0">
                <a:latin typeface="+mj-lt"/>
              </a:rPr>
              <a:t>Communicating explanations</a:t>
            </a:r>
          </a:p>
          <a:p>
            <a:pPr>
              <a:buNone/>
            </a:pPr>
            <a:r>
              <a:rPr lang="en-US" sz="2000" dirty="0" smtClean="0">
                <a:latin typeface="+mj-lt"/>
              </a:rPr>
              <a:t>(</a:t>
            </a:r>
            <a:r>
              <a:rPr lang="en-US" sz="2000" dirty="0">
                <a:latin typeface="+mj-lt"/>
              </a:rPr>
              <a:t>for example </a:t>
            </a:r>
            <a:r>
              <a:rPr lang="en-US" sz="2000" dirty="0" err="1">
                <a:latin typeface="+mj-lt"/>
              </a:rPr>
              <a:t>Minner</a:t>
            </a:r>
            <a:r>
              <a:rPr lang="en-US" sz="2000" dirty="0">
                <a:latin typeface="+mj-lt"/>
              </a:rPr>
              <a:t> et al 2010)</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sz="2200" b="0" dirty="0">
                <a:latin typeface="+mj-lt"/>
              </a:rPr>
              <a:t>Creative </a:t>
            </a:r>
            <a:r>
              <a:rPr lang="en-US" sz="2200" b="0" dirty="0" smtClean="0">
                <a:latin typeface="+mj-lt"/>
              </a:rPr>
              <a:t>Dispositions</a:t>
            </a:r>
            <a:endParaRPr lang="en-US"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a:bodyPr>
          <a:lstStyle/>
          <a:p>
            <a:r>
              <a:rPr lang="en-US" sz="2000" dirty="0">
                <a:latin typeface="+mj-lt"/>
              </a:rPr>
              <a:t>Sense of initiative</a:t>
            </a:r>
          </a:p>
          <a:p>
            <a:r>
              <a:rPr lang="en-US" sz="2000" dirty="0">
                <a:latin typeface="+mj-lt"/>
              </a:rPr>
              <a:t>Motivation</a:t>
            </a:r>
          </a:p>
          <a:p>
            <a:r>
              <a:rPr lang="en-US" sz="2000" dirty="0">
                <a:latin typeface="+mj-lt"/>
              </a:rPr>
              <a:t>Ability to come up with something new</a:t>
            </a:r>
          </a:p>
          <a:p>
            <a:r>
              <a:rPr lang="en-US" sz="2000" dirty="0">
                <a:latin typeface="+mj-lt"/>
              </a:rPr>
              <a:t>Making connections</a:t>
            </a:r>
          </a:p>
          <a:p>
            <a:r>
              <a:rPr lang="en-US" sz="2000" dirty="0">
                <a:latin typeface="+mj-lt"/>
              </a:rPr>
              <a:t>Imagination</a:t>
            </a:r>
          </a:p>
          <a:p>
            <a:r>
              <a:rPr lang="en-US" sz="2000" dirty="0">
                <a:latin typeface="+mj-lt"/>
              </a:rPr>
              <a:t>Curiosity</a:t>
            </a:r>
          </a:p>
          <a:p>
            <a:r>
              <a:rPr lang="en-US" sz="2000" dirty="0">
                <a:latin typeface="+mj-lt"/>
              </a:rPr>
              <a:t>Ability to work together</a:t>
            </a:r>
          </a:p>
          <a:p>
            <a:r>
              <a:rPr lang="en-US" sz="2000" dirty="0">
                <a:latin typeface="+mj-lt"/>
              </a:rPr>
              <a:t>Thinking skills</a:t>
            </a:r>
          </a:p>
          <a:p>
            <a:pPr>
              <a:buNone/>
            </a:pPr>
            <a:r>
              <a:rPr lang="en-US" sz="2000" dirty="0">
                <a:latin typeface="+mj-lt"/>
              </a:rPr>
              <a:t>(for example Chappell et al 2008)</a:t>
            </a:r>
          </a:p>
          <a:p>
            <a:endParaRPr lang="en-US"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mj-lt"/>
              </a:rPr>
              <a:t>From Creative Little Scientists, 2012</a:t>
            </a:r>
            <a:endParaRPr lang="en-US" dirty="0">
              <a:latin typeface="+mj-lt"/>
            </a:endParaRPr>
          </a:p>
        </p:txBody>
      </p:sp>
    </p:spTree>
    <p:extLst>
      <p:ext uri="{BB962C8B-B14F-4D97-AF65-F5344CB8AC3E}">
        <p14:creationId xmlns:p14="http://schemas.microsoft.com/office/powerpoint/2010/main" val="116501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9067" t="12994" r="7216" b="6743"/>
          <a:stretch/>
        </p:blipFill>
        <p:spPr>
          <a:xfrm>
            <a:off x="899592" y="1772816"/>
            <a:ext cx="7416824" cy="3997876"/>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00B050"/>
                </a:solidFill>
              </a:rPr>
              <a:t>Conceptual Framework</a:t>
            </a:r>
            <a:endParaRPr lang="en-US" b="1" dirty="0">
              <a:solidFill>
                <a:srgbClr val="00B050"/>
              </a:solidFill>
            </a:endParaRPr>
          </a:p>
        </p:txBody>
      </p:sp>
    </p:spTree>
    <p:extLst>
      <p:ext uri="{BB962C8B-B14F-4D97-AF65-F5344CB8AC3E}">
        <p14:creationId xmlns:p14="http://schemas.microsoft.com/office/powerpoint/2010/main" val="19517302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200" b="1" dirty="0" err="1" smtClean="0">
                <a:solidFill>
                  <a:srgbClr val="00B050"/>
                </a:solidFill>
              </a:rPr>
              <a:t>Why</a:t>
            </a:r>
            <a:r>
              <a:rPr lang="nl-BE" sz="3200" b="1" dirty="0" smtClean="0">
                <a:solidFill>
                  <a:srgbClr val="00B050"/>
                </a:solidFill>
              </a:rPr>
              <a:t> are resources </a:t>
            </a:r>
            <a:r>
              <a:rPr lang="nl-BE" sz="3200" b="1" dirty="0" err="1">
                <a:solidFill>
                  <a:srgbClr val="00B050"/>
                </a:solidFill>
              </a:rPr>
              <a:t>and</a:t>
            </a:r>
            <a:r>
              <a:rPr lang="nl-BE" sz="3200" b="1" dirty="0">
                <a:solidFill>
                  <a:srgbClr val="00B050"/>
                </a:solidFill>
              </a:rPr>
              <a:t> </a:t>
            </a:r>
            <a:r>
              <a:rPr lang="nl-BE" sz="3200" b="1" dirty="0" err="1" smtClean="0">
                <a:solidFill>
                  <a:srgbClr val="00B050"/>
                </a:solidFill>
              </a:rPr>
              <a:t>the</a:t>
            </a:r>
            <a:r>
              <a:rPr lang="nl-BE" sz="3200" b="1" dirty="0" smtClean="0">
                <a:solidFill>
                  <a:srgbClr val="00B050"/>
                </a:solidFill>
              </a:rPr>
              <a:t> </a:t>
            </a:r>
            <a:r>
              <a:rPr lang="nl-BE" sz="3200" b="1" dirty="0" err="1" smtClean="0">
                <a:solidFill>
                  <a:srgbClr val="00B050"/>
                </a:solidFill>
              </a:rPr>
              <a:t>learning</a:t>
            </a:r>
            <a:r>
              <a:rPr lang="nl-BE" sz="3200" b="1" dirty="0" smtClean="0">
                <a:solidFill>
                  <a:srgbClr val="00B050"/>
                </a:solidFill>
              </a:rPr>
              <a:t> environment important?</a:t>
            </a:r>
            <a:endParaRPr lang="nl-BE" sz="3200" b="1" dirty="0">
              <a:solidFill>
                <a:srgbClr val="00B050"/>
              </a:solidFill>
            </a:endParaRPr>
          </a:p>
        </p:txBody>
      </p:sp>
      <p:sp>
        <p:nvSpPr>
          <p:cNvPr id="3" name="Tijdelijke aanduiding voor inhoud 2"/>
          <p:cNvSpPr>
            <a:spLocks noGrp="1"/>
          </p:cNvSpPr>
          <p:nvPr>
            <p:ph idx="1"/>
          </p:nvPr>
        </p:nvSpPr>
        <p:spPr/>
        <p:txBody>
          <a:bodyPr/>
          <a:lstStyle/>
          <a:p>
            <a:pPr marL="0" lvl="0" indent="0">
              <a:buClr>
                <a:schemeClr val="accent6"/>
              </a:buClr>
              <a:buNone/>
            </a:pPr>
            <a:r>
              <a:rPr lang="en-US" sz="2600" dirty="0" smtClean="0">
                <a:latin typeface="+mj-lt"/>
              </a:rPr>
              <a:t>A rich learning environment may</a:t>
            </a:r>
          </a:p>
          <a:p>
            <a:pPr>
              <a:buClr>
                <a:schemeClr val="accent6"/>
              </a:buClr>
            </a:pPr>
            <a:r>
              <a:rPr lang="en-US" sz="2600" dirty="0" smtClean="0">
                <a:latin typeface="+mj-lt"/>
              </a:rPr>
              <a:t>stimulate curiosity and trigger </a:t>
            </a:r>
            <a:r>
              <a:rPr lang="en-US" sz="2600" dirty="0">
                <a:latin typeface="+mj-lt"/>
              </a:rPr>
              <a:t>children to question the world around </a:t>
            </a:r>
            <a:r>
              <a:rPr lang="en-US" sz="2600" dirty="0" smtClean="0">
                <a:latin typeface="+mj-lt"/>
              </a:rPr>
              <a:t>them; </a:t>
            </a:r>
            <a:endParaRPr lang="nl-BE" sz="2600" dirty="0">
              <a:latin typeface="+mj-lt"/>
            </a:endParaRPr>
          </a:p>
          <a:p>
            <a:pPr lvl="0">
              <a:buClr>
                <a:schemeClr val="accent6"/>
              </a:buClr>
              <a:buFont typeface="Wingdings" panose="05000000000000000000" pitchFamily="2" charset="2"/>
              <a:buChar char="§"/>
            </a:pPr>
            <a:r>
              <a:rPr lang="en-US" sz="2600" dirty="0" smtClean="0">
                <a:latin typeface="+mj-lt"/>
              </a:rPr>
              <a:t>help develop </a:t>
            </a:r>
            <a:r>
              <a:rPr lang="en-US" sz="2600" dirty="0">
                <a:latin typeface="+mj-lt"/>
              </a:rPr>
              <a:t>insights about scientifically relevant </a:t>
            </a:r>
            <a:r>
              <a:rPr lang="en-US" sz="2600" dirty="0" smtClean="0">
                <a:latin typeface="+mj-lt"/>
              </a:rPr>
              <a:t>concepts; </a:t>
            </a:r>
            <a:endParaRPr lang="nl-BE" sz="2600" dirty="0">
              <a:latin typeface="+mj-lt"/>
            </a:endParaRPr>
          </a:p>
          <a:p>
            <a:pPr lvl="0">
              <a:buClr>
                <a:schemeClr val="accent6"/>
              </a:buClr>
              <a:buFont typeface="Wingdings" panose="05000000000000000000" pitchFamily="2" charset="2"/>
              <a:buChar char="§"/>
            </a:pPr>
            <a:r>
              <a:rPr lang="en-US" sz="2600" dirty="0" smtClean="0">
                <a:latin typeface="+mj-lt"/>
              </a:rPr>
              <a:t>foster </a:t>
            </a:r>
            <a:r>
              <a:rPr lang="en-US" sz="2600" dirty="0">
                <a:latin typeface="+mj-lt"/>
              </a:rPr>
              <a:t>children’s agency in problem finding and </a:t>
            </a:r>
            <a:r>
              <a:rPr lang="en-US" sz="2600" dirty="0" smtClean="0">
                <a:latin typeface="+mj-lt"/>
              </a:rPr>
              <a:t>solving.</a:t>
            </a:r>
            <a:r>
              <a:rPr lang="en-US" sz="2600" dirty="0" smtClean="0"/>
              <a:t> </a:t>
            </a:r>
            <a:endParaRPr lang="nl-BE" sz="2600" dirty="0"/>
          </a:p>
          <a:p>
            <a:pPr marL="0" indent="0">
              <a:buClr>
                <a:schemeClr val="accent6"/>
              </a:buClr>
              <a:buNone/>
            </a:pPr>
            <a:endParaRPr lang="nl-BE" dirty="0"/>
          </a:p>
          <a:p>
            <a:pPr marL="0" indent="0">
              <a:buClr>
                <a:schemeClr val="accent6"/>
              </a:buClr>
              <a:buNone/>
            </a:pPr>
            <a:endParaRPr lang="nl-BE" b="1" dirty="0">
              <a:solidFill>
                <a:schemeClr val="accent6"/>
              </a:solidFill>
            </a:endParaRPr>
          </a:p>
          <a:p>
            <a:pPr>
              <a:buClr>
                <a:schemeClr val="accent6"/>
              </a:buClr>
              <a:buFont typeface="Wingdings" panose="05000000000000000000" pitchFamily="2" charset="2"/>
              <a:buChar char="§"/>
            </a:pPr>
            <a:endParaRPr lang="nl-BE" dirty="0"/>
          </a:p>
        </p:txBody>
      </p:sp>
      <p:sp>
        <p:nvSpPr>
          <p:cNvPr id="6" name="Afgeschuind enkele hoek rechthoek 5"/>
          <p:cNvSpPr/>
          <p:nvPr/>
        </p:nvSpPr>
        <p:spPr>
          <a:xfrm>
            <a:off x="457200" y="4686193"/>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nl-BE" sz="2400" dirty="0" smtClean="0"/>
              <a:t>Outdoor environment</a:t>
            </a:r>
            <a:endParaRPr lang="nl-BE" sz="2400" dirty="0"/>
          </a:p>
        </p:txBody>
      </p:sp>
      <p:sp>
        <p:nvSpPr>
          <p:cNvPr id="7" name="Afgeschuind enkele hoek rechthoek 6"/>
          <p:cNvSpPr/>
          <p:nvPr/>
        </p:nvSpPr>
        <p:spPr>
          <a:xfrm>
            <a:off x="3267047" y="4671679"/>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nl-BE" sz="2400" dirty="0" smtClean="0"/>
              <a:t>Indoor environment</a:t>
            </a:r>
            <a:endParaRPr lang="nl-BE" sz="2400" dirty="0"/>
          </a:p>
        </p:txBody>
      </p:sp>
      <p:sp>
        <p:nvSpPr>
          <p:cNvPr id="8" name="Afgeschuind enkele hoek rechthoek 7"/>
          <p:cNvSpPr/>
          <p:nvPr/>
        </p:nvSpPr>
        <p:spPr>
          <a:xfrm>
            <a:off x="6076894" y="4671679"/>
            <a:ext cx="2476500" cy="1200150"/>
          </a:xfrm>
          <a:prstGeom prst="snip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nl-BE" sz="2400" dirty="0" smtClean="0"/>
              <a:t>Resources </a:t>
            </a:r>
            <a:endParaRPr lang="nl-BE" sz="2400" dirty="0"/>
          </a:p>
        </p:txBody>
      </p:sp>
    </p:spTree>
    <p:extLst>
      <p:ext uri="{BB962C8B-B14F-4D97-AF65-F5344CB8AC3E}">
        <p14:creationId xmlns:p14="http://schemas.microsoft.com/office/powerpoint/2010/main" val="9581188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2104</TotalTime>
  <Words>1340</Words>
  <Application>Microsoft Macintosh PowerPoint</Application>
  <PresentationFormat>Diavoorstelling (4:3)</PresentationFormat>
  <Paragraphs>176</Paragraphs>
  <Slides>24</Slides>
  <Notes>20</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24</vt:i4>
      </vt:variant>
    </vt:vector>
  </HeadingPairs>
  <TitlesOfParts>
    <vt:vector size="28" baseType="lpstr">
      <vt:lpstr>1_Custom Design</vt:lpstr>
      <vt:lpstr>Theme1</vt:lpstr>
      <vt:lpstr>1_Theme1</vt:lpstr>
      <vt:lpstr>Acrobat Document</vt:lpstr>
      <vt:lpstr>Training Module 2  Resources and learning environment  as essential context factors for Creativity and Inquiry</vt:lpstr>
      <vt:lpstr>Aims of the module</vt:lpstr>
      <vt:lpstr>Links to Content Design Principles and Outcomes 1</vt:lpstr>
      <vt:lpstr>Links to Content Design Principles and Outcomes 2</vt:lpstr>
      <vt:lpstr>Module outline</vt:lpstr>
      <vt:lpstr>Introduction to the CEYS project (use dependent on context)</vt:lpstr>
      <vt:lpstr>Connecting Inquiry Based Science Education and Creative Approaches</vt:lpstr>
      <vt:lpstr>Conceptual Framework</vt:lpstr>
      <vt:lpstr>Why are resources and the learning environment important?</vt:lpstr>
      <vt:lpstr>Starting points</vt:lpstr>
      <vt:lpstr>Explore the outdoor environment</vt:lpstr>
      <vt:lpstr>What triggered your curiosity? </vt:lpstr>
      <vt:lpstr>What triggered your curiosity? </vt:lpstr>
      <vt:lpstr>What kinds of resources may stimulate creativity? </vt:lpstr>
      <vt:lpstr>Analysing pictures of the indoor environment</vt:lpstr>
      <vt:lpstr>Resources and learning environment:  Essential context factors for Creativity and Inquiry?</vt:lpstr>
      <vt:lpstr>Classroom examples: Discussion and reflection</vt:lpstr>
      <vt:lpstr>Discussion and reflection on classroom examples</vt:lpstr>
      <vt:lpstr>Apply insights to your own classroom</vt:lpstr>
      <vt:lpstr>Implications</vt:lpstr>
      <vt:lpstr>PowerPoint-presentatie</vt:lpstr>
      <vt:lpstr>Further information</vt:lpstr>
      <vt:lpstr>THANK YOU!</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131</cp:revision>
  <cp:lastPrinted>2015-07-10T16:39:34Z</cp:lastPrinted>
  <dcterms:created xsi:type="dcterms:W3CDTF">2014-03-19T22:20:04Z</dcterms:created>
  <dcterms:modified xsi:type="dcterms:W3CDTF">2017-10-22T07:41:02Z</dcterms:modified>
</cp:coreProperties>
</file>