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4"/>
  </p:notesMasterIdLst>
  <p:sldIdLst>
    <p:sldId id="413" r:id="rId3"/>
    <p:sldId id="372" r:id="rId4"/>
    <p:sldId id="407" r:id="rId5"/>
    <p:sldId id="405" r:id="rId6"/>
    <p:sldId id="373" r:id="rId7"/>
    <p:sldId id="408" r:id="rId8"/>
    <p:sldId id="412" r:id="rId9"/>
    <p:sldId id="410" r:id="rId10"/>
    <p:sldId id="376" r:id="rId11"/>
    <p:sldId id="411" r:id="rId12"/>
    <p:sldId id="377" r:id="rId13"/>
    <p:sldId id="378" r:id="rId14"/>
    <p:sldId id="379" r:id="rId15"/>
    <p:sldId id="380" r:id="rId16"/>
    <p:sldId id="381" r:id="rId17"/>
    <p:sldId id="382" r:id="rId18"/>
    <p:sldId id="383" r:id="rId19"/>
    <p:sldId id="384" r:id="rId20"/>
    <p:sldId id="385" r:id="rId21"/>
    <p:sldId id="386" r:id="rId22"/>
    <p:sldId id="387" r:id="rId23"/>
    <p:sldId id="362" r:id="rId24"/>
    <p:sldId id="370"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 id="402" r:id="rId40"/>
    <p:sldId id="403" r:id="rId41"/>
    <p:sldId id="404" r:id="rId42"/>
    <p:sldId id="414" r:id="rId4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1" autoAdjust="0"/>
    <p:restoredTop sz="85792" autoAdjust="0"/>
  </p:normalViewPr>
  <p:slideViewPr>
    <p:cSldViewPr>
      <p:cViewPr>
        <p:scale>
          <a:sx n="40" d="100"/>
          <a:sy n="40" d="100"/>
        </p:scale>
        <p:origin x="-878" y="-37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11155"/>
    </p:cViewPr>
  </p:sorterViewPr>
  <p:notesViewPr>
    <p:cSldViewPr snapToGrid="0" snapToObjects="1">
      <p:cViewPr>
        <p:scale>
          <a:sx n="161" d="100"/>
          <a:sy n="161" d="100"/>
        </p:scale>
        <p:origin x="-3496" y="40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EF798-835D-42A7-9F35-5D866FED22E6}" type="doc">
      <dgm:prSet loTypeId="urn:microsoft.com/office/officeart/2005/8/layout/process1" loCatId="process" qsTypeId="urn:microsoft.com/office/officeart/2005/8/quickstyle/simple1" qsCatId="simple" csTypeId="urn:microsoft.com/office/officeart/2005/8/colors/colorful5" csCatId="colorful" phldr="1"/>
      <dgm:spPr/>
    </dgm:pt>
    <dgm:pt modelId="{E9503BD8-1FB4-46C2-A95E-D3FB4187E62A}">
      <dgm:prSet phldrT="[Tekst]"/>
      <dgm:spPr/>
      <dgm:t>
        <a:bodyPr/>
        <a:lstStyle/>
        <a:p>
          <a:r>
            <a:rPr dirty="0"/>
            <a:t>Εμπειρίες από το σεμινάριο</a:t>
          </a:r>
          <a:endParaRPr lang="el-GR" dirty="0"/>
        </a:p>
      </dgm:t>
    </dgm:pt>
    <dgm:pt modelId="{B8C41307-CC6B-463E-9F0E-3EAC143B50CE}" type="parTrans" cxnId="{5C949E01-76EA-4FD5-B8A9-8C1DA9EB2134}">
      <dgm:prSet/>
      <dgm:spPr/>
      <dgm:t>
        <a:bodyPr/>
        <a:lstStyle/>
        <a:p>
          <a:endParaRPr lang="nl-BE"/>
        </a:p>
      </dgm:t>
    </dgm:pt>
    <dgm:pt modelId="{24C9EEC4-5E82-46C4-B932-D5EB2AC12450}" type="sibTrans" cxnId="{5C949E01-76EA-4FD5-B8A9-8C1DA9EB2134}">
      <dgm:prSet/>
      <dgm:spPr/>
      <dgm:t>
        <a:bodyPr/>
        <a:lstStyle/>
        <a:p>
          <a:endParaRPr lang="nl-BE"/>
        </a:p>
      </dgm:t>
    </dgm:pt>
    <dgm:pt modelId="{632E4B87-20AC-4E0E-B53D-C695F82DF1A4}">
      <dgm:prSet phldrT="[Tekst]"/>
      <dgm:spPr/>
      <dgm:t>
        <a:bodyPr/>
        <a:lstStyle/>
        <a:p>
          <a:r>
            <a:rPr dirty="0"/>
            <a:t>Η δική σας πρακτική</a:t>
          </a:r>
          <a:endParaRPr lang="el-GR" dirty="0"/>
        </a:p>
      </dgm:t>
    </dgm:pt>
    <dgm:pt modelId="{A36F8082-2A46-48D4-9685-B6B5C376DF56}" type="parTrans" cxnId="{E7A964CC-1174-450E-B65F-A36BAF7D07C8}">
      <dgm:prSet/>
      <dgm:spPr/>
      <dgm:t>
        <a:bodyPr/>
        <a:lstStyle/>
        <a:p>
          <a:endParaRPr lang="nl-BE"/>
        </a:p>
      </dgm:t>
    </dgm:pt>
    <dgm:pt modelId="{EA56B055-85C1-4F36-B636-EBEDAB95FEBC}" type="sibTrans" cxnId="{E7A964CC-1174-450E-B65F-A36BAF7D07C8}">
      <dgm:prSet/>
      <dgm:spPr/>
      <dgm:t>
        <a:bodyPr/>
        <a:lstStyle/>
        <a:p>
          <a:endParaRPr lang="nl-BE"/>
        </a:p>
      </dgm:t>
    </dgm:pt>
    <dgm:pt modelId="{1F11623C-2645-4784-A7B6-359AD4E0DD28}" type="pres">
      <dgm:prSet presAssocID="{A9EEF798-835D-42A7-9F35-5D866FED22E6}" presName="Name0" presStyleCnt="0">
        <dgm:presLayoutVars>
          <dgm:dir/>
          <dgm:resizeHandles val="exact"/>
        </dgm:presLayoutVars>
      </dgm:prSet>
      <dgm:spPr/>
    </dgm:pt>
    <dgm:pt modelId="{ED1AC97A-3A6E-419D-85DC-1482BBBE7B5B}" type="pres">
      <dgm:prSet presAssocID="{E9503BD8-1FB4-46C2-A95E-D3FB4187E62A}" presName="node" presStyleLbl="node1" presStyleIdx="0" presStyleCnt="2" custScaleX="48196" custScaleY="82694" custLinFactNeighborX="5018" custLinFactNeighborY="20415">
        <dgm:presLayoutVars>
          <dgm:bulletEnabled val="1"/>
        </dgm:presLayoutVars>
      </dgm:prSet>
      <dgm:spPr/>
      <dgm:t>
        <a:bodyPr/>
        <a:lstStyle/>
        <a:p>
          <a:endParaRPr lang="nl-BE"/>
        </a:p>
      </dgm:t>
    </dgm:pt>
    <dgm:pt modelId="{D69247D4-A5CE-404A-AD9B-6F7C0673B895}" type="pres">
      <dgm:prSet presAssocID="{24C9EEC4-5E82-46C4-B932-D5EB2AC12450}" presName="sibTrans" presStyleLbl="sibTrans2D1" presStyleIdx="0" presStyleCnt="1" custScaleX="137180" custLinFactNeighborX="4294" custLinFactNeighborY="2686"/>
      <dgm:spPr/>
      <dgm:t>
        <a:bodyPr/>
        <a:lstStyle/>
        <a:p>
          <a:endParaRPr lang="nl-BE"/>
        </a:p>
      </dgm:t>
    </dgm:pt>
    <dgm:pt modelId="{B93E0423-0B24-4069-B54C-F8A2507FC96E}" type="pres">
      <dgm:prSet presAssocID="{24C9EEC4-5E82-46C4-B932-D5EB2AC12450}" presName="connectorText" presStyleLbl="sibTrans2D1" presStyleIdx="0" presStyleCnt="1"/>
      <dgm:spPr/>
      <dgm:t>
        <a:bodyPr/>
        <a:lstStyle/>
        <a:p>
          <a:endParaRPr lang="nl-BE"/>
        </a:p>
      </dgm:t>
    </dgm:pt>
    <dgm:pt modelId="{72DCFEFC-1B37-423B-B5D1-975FD9BA7C61}" type="pres">
      <dgm:prSet presAssocID="{632E4B87-20AC-4E0E-B53D-C695F82DF1A4}" presName="node" presStyleLbl="node1" presStyleIdx="1" presStyleCnt="2" custScaleX="39809" custScaleY="81754" custLinFactNeighborX="-36630" custLinFactNeighborY="3038">
        <dgm:presLayoutVars>
          <dgm:bulletEnabled val="1"/>
        </dgm:presLayoutVars>
      </dgm:prSet>
      <dgm:spPr/>
      <dgm:t>
        <a:bodyPr/>
        <a:lstStyle/>
        <a:p>
          <a:endParaRPr lang="nl-BE"/>
        </a:p>
      </dgm:t>
    </dgm:pt>
  </dgm:ptLst>
  <dgm:cxnLst>
    <dgm:cxn modelId="{DE056F51-A3D1-0048-8446-973504872D02}" type="presOf" srcId="{24C9EEC4-5E82-46C4-B932-D5EB2AC12450}" destId="{D69247D4-A5CE-404A-AD9B-6F7C0673B895}" srcOrd="0" destOrd="0" presId="urn:microsoft.com/office/officeart/2005/8/layout/process1"/>
    <dgm:cxn modelId="{A78110DC-4E28-B448-AE78-7E0505BA0F86}" type="presOf" srcId="{632E4B87-20AC-4E0E-B53D-C695F82DF1A4}" destId="{72DCFEFC-1B37-423B-B5D1-975FD9BA7C61}" srcOrd="0" destOrd="0" presId="urn:microsoft.com/office/officeart/2005/8/layout/process1"/>
    <dgm:cxn modelId="{E7A964CC-1174-450E-B65F-A36BAF7D07C8}" srcId="{A9EEF798-835D-42A7-9F35-5D866FED22E6}" destId="{632E4B87-20AC-4E0E-B53D-C695F82DF1A4}" srcOrd="1" destOrd="0" parTransId="{A36F8082-2A46-48D4-9685-B6B5C376DF56}" sibTransId="{EA56B055-85C1-4F36-B636-EBEDAB95FEBC}"/>
    <dgm:cxn modelId="{84EEF132-38D0-2047-B9E4-76115EBF8B76}" type="presOf" srcId="{E9503BD8-1FB4-46C2-A95E-D3FB4187E62A}" destId="{ED1AC97A-3A6E-419D-85DC-1482BBBE7B5B}" srcOrd="0" destOrd="0" presId="urn:microsoft.com/office/officeart/2005/8/layout/process1"/>
    <dgm:cxn modelId="{D1D680CF-0F12-9740-865D-BB8385C4203A}" type="presOf" srcId="{A9EEF798-835D-42A7-9F35-5D866FED22E6}" destId="{1F11623C-2645-4784-A7B6-359AD4E0DD28}" srcOrd="0" destOrd="0" presId="urn:microsoft.com/office/officeart/2005/8/layout/process1"/>
    <dgm:cxn modelId="{321A9B91-3131-EC48-BC52-05E04C7ADA76}" type="presOf" srcId="{24C9EEC4-5E82-46C4-B932-D5EB2AC12450}" destId="{B93E0423-0B24-4069-B54C-F8A2507FC96E}" srcOrd="1" destOrd="0" presId="urn:microsoft.com/office/officeart/2005/8/layout/process1"/>
    <dgm:cxn modelId="{5C949E01-76EA-4FD5-B8A9-8C1DA9EB2134}" srcId="{A9EEF798-835D-42A7-9F35-5D866FED22E6}" destId="{E9503BD8-1FB4-46C2-A95E-D3FB4187E62A}" srcOrd="0" destOrd="0" parTransId="{B8C41307-CC6B-463E-9F0E-3EAC143B50CE}" sibTransId="{24C9EEC4-5E82-46C4-B932-D5EB2AC12450}"/>
    <dgm:cxn modelId="{9FC6C77A-D867-C84D-AB32-51D9B5BBAE46}" type="presParOf" srcId="{1F11623C-2645-4784-A7B6-359AD4E0DD28}" destId="{ED1AC97A-3A6E-419D-85DC-1482BBBE7B5B}" srcOrd="0" destOrd="0" presId="urn:microsoft.com/office/officeart/2005/8/layout/process1"/>
    <dgm:cxn modelId="{7D222B54-1544-4B4E-B972-B6AAEA9E424A}" type="presParOf" srcId="{1F11623C-2645-4784-A7B6-359AD4E0DD28}" destId="{D69247D4-A5CE-404A-AD9B-6F7C0673B895}" srcOrd="1" destOrd="0" presId="urn:microsoft.com/office/officeart/2005/8/layout/process1"/>
    <dgm:cxn modelId="{B5ABFCE4-5B68-D344-8878-4027227773ED}" type="presParOf" srcId="{D69247D4-A5CE-404A-AD9B-6F7C0673B895}" destId="{B93E0423-0B24-4069-B54C-F8A2507FC96E}" srcOrd="0" destOrd="0" presId="urn:microsoft.com/office/officeart/2005/8/layout/process1"/>
    <dgm:cxn modelId="{6613632F-4810-8E4A-8ADF-FF81D7D91685}" type="presParOf" srcId="{1F11623C-2645-4784-A7B6-359AD4E0DD28}" destId="{72DCFEFC-1B37-423B-B5D1-975FD9BA7C6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11/23/2017</a:t>
            </a:fld>
            <a:endParaRPr lang="el-G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dirty="0"/>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2</a:t>
            </a:fld>
            <a:endParaRPr lang="el-GR" dirty="0"/>
          </a:p>
        </p:txBody>
      </p:sp>
    </p:spTree>
    <p:extLst>
      <p:ext uri="{BB962C8B-B14F-4D97-AF65-F5344CB8AC3E}">
        <p14:creationId xmlns:p14="http://schemas.microsoft.com/office/powerpoint/2010/main" val="156397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12</a:t>
            </a:fld>
            <a:endParaRPr lang="el-GR" dirty="0"/>
          </a:p>
        </p:txBody>
      </p:sp>
    </p:spTree>
    <p:extLst>
      <p:ext uri="{BB962C8B-B14F-4D97-AF65-F5344CB8AC3E}">
        <p14:creationId xmlns:p14="http://schemas.microsoft.com/office/powerpoint/2010/main" val="3250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13</a:t>
            </a:fld>
            <a:endParaRPr lang="el-GR" dirty="0"/>
          </a:p>
        </p:txBody>
      </p:sp>
    </p:spTree>
    <p:extLst>
      <p:ext uri="{BB962C8B-B14F-4D97-AF65-F5344CB8AC3E}">
        <p14:creationId xmlns:p14="http://schemas.microsoft.com/office/powerpoint/2010/main" val="123276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14</a:t>
            </a:fld>
            <a:endParaRPr lang="el-GR" dirty="0"/>
          </a:p>
        </p:txBody>
      </p:sp>
    </p:spTree>
    <p:extLst>
      <p:ext uri="{BB962C8B-B14F-4D97-AF65-F5344CB8AC3E}">
        <p14:creationId xmlns:p14="http://schemas.microsoft.com/office/powerpoint/2010/main" val="93315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15</a:t>
            </a:fld>
            <a:endParaRPr lang="el-GR" dirty="0"/>
          </a:p>
        </p:txBody>
      </p:sp>
    </p:spTree>
    <p:extLst>
      <p:ext uri="{BB962C8B-B14F-4D97-AF65-F5344CB8AC3E}">
        <p14:creationId xmlns:p14="http://schemas.microsoft.com/office/powerpoint/2010/main" val="109680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16</a:t>
            </a:fld>
            <a:endParaRPr lang="el-GR" dirty="0"/>
          </a:p>
        </p:txBody>
      </p:sp>
    </p:spTree>
    <p:extLst>
      <p:ext uri="{BB962C8B-B14F-4D97-AF65-F5344CB8AC3E}">
        <p14:creationId xmlns:p14="http://schemas.microsoft.com/office/powerpoint/2010/main" val="55255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17</a:t>
            </a:fld>
            <a:endParaRPr lang="el-GR" dirty="0"/>
          </a:p>
        </p:txBody>
      </p:sp>
    </p:spTree>
    <p:extLst>
      <p:ext uri="{BB962C8B-B14F-4D97-AF65-F5344CB8AC3E}">
        <p14:creationId xmlns:p14="http://schemas.microsoft.com/office/powerpoint/2010/main" val="88191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18</a:t>
            </a:fld>
            <a:endParaRPr lang="el-GR" dirty="0"/>
          </a:p>
        </p:txBody>
      </p:sp>
    </p:spTree>
    <p:extLst>
      <p:ext uri="{BB962C8B-B14F-4D97-AF65-F5344CB8AC3E}">
        <p14:creationId xmlns:p14="http://schemas.microsoft.com/office/powerpoint/2010/main" val="31016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19</a:t>
            </a:fld>
            <a:endParaRPr lang="el-GR" dirty="0"/>
          </a:p>
        </p:txBody>
      </p:sp>
    </p:spTree>
    <p:extLst>
      <p:ext uri="{BB962C8B-B14F-4D97-AF65-F5344CB8AC3E}">
        <p14:creationId xmlns:p14="http://schemas.microsoft.com/office/powerpoint/2010/main" val="912702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20</a:t>
            </a:fld>
            <a:endParaRPr lang="el-GR" dirty="0"/>
          </a:p>
        </p:txBody>
      </p:sp>
    </p:spTree>
    <p:extLst>
      <p:ext uri="{BB962C8B-B14F-4D97-AF65-F5344CB8AC3E}">
        <p14:creationId xmlns:p14="http://schemas.microsoft.com/office/powerpoint/2010/main" val="108630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21</a:t>
            </a:fld>
            <a:endParaRPr lang="el-GR" dirty="0"/>
          </a:p>
        </p:txBody>
      </p:sp>
    </p:spTree>
    <p:extLst>
      <p:ext uri="{BB962C8B-B14F-4D97-AF65-F5344CB8AC3E}">
        <p14:creationId xmlns:p14="http://schemas.microsoft.com/office/powerpoint/2010/main" val="21336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a:t>
            </a:fld>
            <a:endParaRPr lang="el-GR" dirty="0"/>
          </a:p>
        </p:txBody>
      </p:sp>
    </p:spTree>
    <p:extLst>
      <p:ext uri="{BB962C8B-B14F-4D97-AF65-F5344CB8AC3E}">
        <p14:creationId xmlns:p14="http://schemas.microsoft.com/office/powerpoint/2010/main" val="1624026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22</a:t>
            </a:fld>
            <a:endParaRPr lang="el-GR" dirty="0"/>
          </a:p>
        </p:txBody>
      </p:sp>
    </p:spTree>
    <p:extLst>
      <p:ext uri="{BB962C8B-B14F-4D97-AF65-F5344CB8AC3E}">
        <p14:creationId xmlns:p14="http://schemas.microsoft.com/office/powerpoint/2010/main" val="70455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30</a:t>
            </a:fld>
            <a:endParaRPr lang="el-GR" dirty="0"/>
          </a:p>
        </p:txBody>
      </p:sp>
    </p:spTree>
    <p:extLst>
      <p:ext uri="{BB962C8B-B14F-4D97-AF65-F5344CB8AC3E}">
        <p14:creationId xmlns:p14="http://schemas.microsoft.com/office/powerpoint/2010/main" val="72064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4</a:t>
            </a:fld>
            <a:endParaRPr lang="el-GR" dirty="0"/>
          </a:p>
        </p:txBody>
      </p:sp>
    </p:spTree>
    <p:extLst>
      <p:ext uri="{BB962C8B-B14F-4D97-AF65-F5344CB8AC3E}">
        <p14:creationId xmlns:p14="http://schemas.microsoft.com/office/powerpoint/2010/main" val="141008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5</a:t>
            </a:fld>
            <a:endParaRPr lang="el-GR" dirty="0"/>
          </a:p>
        </p:txBody>
      </p:sp>
    </p:spTree>
    <p:extLst>
      <p:ext uri="{BB962C8B-B14F-4D97-AF65-F5344CB8AC3E}">
        <p14:creationId xmlns:p14="http://schemas.microsoft.com/office/powerpoint/2010/main" val="66584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6</a:t>
            </a:fld>
            <a:endParaRPr lang="el-GR" dirty="0"/>
          </a:p>
        </p:txBody>
      </p:sp>
    </p:spTree>
    <p:extLst>
      <p:ext uri="{BB962C8B-B14F-4D97-AF65-F5344CB8AC3E}">
        <p14:creationId xmlns:p14="http://schemas.microsoft.com/office/powerpoint/2010/main" val="109066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7</a:t>
            </a:fld>
            <a:endParaRPr lang="el-GR" dirty="0"/>
          </a:p>
        </p:txBody>
      </p:sp>
    </p:spTree>
    <p:extLst>
      <p:ext uri="{BB962C8B-B14F-4D97-AF65-F5344CB8AC3E}">
        <p14:creationId xmlns:p14="http://schemas.microsoft.com/office/powerpoint/2010/main" val="183362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8</a:t>
            </a:fld>
            <a:endParaRPr lang="el-GR" dirty="0"/>
          </a:p>
        </p:txBody>
      </p:sp>
    </p:spTree>
    <p:extLst>
      <p:ext uri="{BB962C8B-B14F-4D97-AF65-F5344CB8AC3E}">
        <p14:creationId xmlns:p14="http://schemas.microsoft.com/office/powerpoint/2010/main" val="206508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9</a:t>
            </a:fld>
            <a:endParaRPr lang="el-GR" dirty="0"/>
          </a:p>
        </p:txBody>
      </p:sp>
    </p:spTree>
    <p:extLst>
      <p:ext uri="{BB962C8B-B14F-4D97-AF65-F5344CB8AC3E}">
        <p14:creationId xmlns:p14="http://schemas.microsoft.com/office/powerpoint/2010/main" val="127147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11</a:t>
            </a:fld>
            <a:endParaRPr lang="el-GR" dirty="0"/>
          </a:p>
        </p:txBody>
      </p:sp>
    </p:spTree>
    <p:extLst>
      <p:ext uri="{BB962C8B-B14F-4D97-AF65-F5344CB8AC3E}">
        <p14:creationId xmlns:p14="http://schemas.microsoft.com/office/powerpoint/2010/main" val="47909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74" name="Acrobat Document" r:id="rId14" imgW="5398560" imgH="3594960" progId="AcroExch.Document.DC">
                  <p:embed/>
                </p:oleObj>
              </mc:Choice>
              <mc:Fallback>
                <p:oleObj name="Acrobat Document" r:id="rId14" imgW="5398560" imgH="3594960" progId="AcroExch.Document.DC">
                  <p:embed/>
                  <p:pic>
                    <p:nvPicPr>
                      <p:cNvPr id="0" name="Picture 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uadalupemontessori.com/category/education/"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prettyprudent.com/2015/11/baby-kid/10-things-your-teacher-wants-for-the-classroom/"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annareyner.wordpress.com/tag/quiet-corner/"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pinterest.com/pin/354940014353444703/"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uk.pinterest.com/pin/251005379206850285/"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lascuolasf.org/file/classroom1jpg"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pinterest.com/pin/187743878192951882/"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rbia.in/images/classroom1.jpg"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two-daloo.com/preschool-classroom-design-cozy-corner/"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beinginawe.com/expat-beginners-guide-finding-job-in-china/"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hechingerreport.org/teaching-preschoolers-to-use-computers-along-with-their-parent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pinterest.com/pin/192951165254794682/"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huffingtonpost.com/sarah-wike-loyola/the-most-powerful-tool-in_b_6012136.html"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scholastic.com/teachers/top-teaching/2013/01/welcoming-class-pet-living-mascot"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bsciencecenter.wordpress.com/2013/09/23/classroom-pets/"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csoadmin.org/preschool-classroom-design-ideas-with-colorful-decoration-and-safe-furniture.html"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2856"/>
            <a:ext cx="7772400" cy="3456384"/>
          </a:xfrm>
        </p:spPr>
        <p:txBody>
          <a:bodyPr>
            <a:normAutofit fontScale="90000"/>
          </a:bodyPr>
          <a:lstStyle/>
          <a:p>
            <a:pPr algn="ctr"/>
            <a:r>
              <a:rPr lang="el-GR" sz="4900" cap="none" dirty="0">
                <a:solidFill>
                  <a:srgbClr val="FF0000"/>
                </a:solidFill>
              </a:rPr>
              <a:t>Επιμορφωτική Ενότητα </a:t>
            </a:r>
            <a:r>
              <a:rPr lang="el-GR" sz="4900" cap="none" dirty="0" smtClean="0">
                <a:solidFill>
                  <a:srgbClr val="FF0000"/>
                </a:solidFill>
              </a:rPr>
              <a:t>2</a:t>
            </a:r>
            <a:r>
              <a:rPr dirty="0"/>
              <a:t/>
            </a:r>
            <a:br>
              <a:rPr dirty="0"/>
            </a:br>
            <a:r>
              <a:rPr lang="el-GR" cap="none" dirty="0">
                <a:solidFill>
                  <a:srgbClr val="FF0000"/>
                </a:solidFill>
              </a:rPr>
              <a:t>Οι πόροι και το περιβάλλον μάθησης  </a:t>
            </a:r>
            <a:r>
              <a:rPr dirty="0"/>
              <a:t/>
            </a:r>
            <a:br>
              <a:rPr dirty="0"/>
            </a:br>
            <a:r>
              <a:rPr lang="el-GR" cap="none" dirty="0">
                <a:solidFill>
                  <a:srgbClr val="FF0000"/>
                </a:solidFill>
              </a:rPr>
              <a:t>ως ουσιώδεις παράγοντες για τη δημιουργικότητα και τη διερεύνηση </a:t>
            </a:r>
            <a:endParaRPr lang="el-GR" dirty="0">
              <a:solidFill>
                <a:srgbClr val="FF0000"/>
              </a:solidFill>
            </a:endParaRPr>
          </a:p>
        </p:txBody>
      </p:sp>
    </p:spTree>
    <p:extLst>
      <p:ext uri="{BB962C8B-B14F-4D97-AF65-F5344CB8AC3E}">
        <p14:creationId xmlns:p14="http://schemas.microsoft.com/office/powerpoint/2010/main" val="72297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Σημεία αφετηρίας</a:t>
            </a:r>
            <a:endParaRPr lang="el-GR" b="1" dirty="0">
              <a:solidFill>
                <a:srgbClr val="00B050"/>
              </a:solidFill>
            </a:endParaRPr>
          </a:p>
        </p:txBody>
      </p:sp>
      <p:sp>
        <p:nvSpPr>
          <p:cNvPr id="3" name="Content Placeholder 2"/>
          <p:cNvSpPr>
            <a:spLocks noGrp="1"/>
          </p:cNvSpPr>
          <p:nvPr>
            <p:ph idx="1"/>
          </p:nvPr>
        </p:nvSpPr>
        <p:spPr/>
        <p:txBody>
          <a:bodyPr/>
          <a:lstStyle/>
          <a:p>
            <a:r>
              <a:rPr lang="el-GR" dirty="0" smtClean="0">
                <a:latin typeface="+mj-lt"/>
              </a:rPr>
              <a:t>Σημειώστε τι θα θέλατε να μάθετε σε αυτή την ενότητα και αν έχετε κάποιες ερωτήσεις.</a:t>
            </a:r>
          </a:p>
          <a:p>
            <a:endParaRPr lang="el-GR" dirty="0" smtClean="0">
              <a:latin typeface="+mj-lt"/>
            </a:endParaRPr>
          </a:p>
          <a:p>
            <a:r>
              <a:rPr lang="el-GR" dirty="0" smtClean="0">
                <a:latin typeface="+mj-lt"/>
              </a:rPr>
              <a:t>Καταγράψτε τις υφιστάμενες πρακτικές σας </a:t>
            </a:r>
          </a:p>
          <a:p>
            <a:pPr lvl="1"/>
            <a:r>
              <a:rPr lang="el-GR" dirty="0" smtClean="0">
                <a:latin typeface="+mj-lt"/>
              </a:rPr>
              <a:t>Εξωτερικό περιβάλλον</a:t>
            </a:r>
          </a:p>
          <a:p>
            <a:pPr lvl="1"/>
            <a:r>
              <a:rPr lang="el-GR" dirty="0" smtClean="0">
                <a:latin typeface="+mj-lt"/>
              </a:rPr>
              <a:t>Εσωτερικό περιβάλλον</a:t>
            </a:r>
          </a:p>
          <a:p>
            <a:pPr lvl="1"/>
            <a:r>
              <a:rPr lang="el-GR" dirty="0" smtClean="0">
                <a:latin typeface="+mj-lt"/>
              </a:rPr>
              <a:t>Χρήση των πόρων</a:t>
            </a:r>
            <a:endParaRPr lang="el-GR" dirty="0">
              <a:latin typeface="+mj-lt"/>
            </a:endParaRPr>
          </a:p>
        </p:txBody>
      </p:sp>
    </p:spTree>
    <p:extLst>
      <p:ext uri="{BB962C8B-B14F-4D97-AF65-F5344CB8AC3E}">
        <p14:creationId xmlns:p14="http://schemas.microsoft.com/office/powerpoint/2010/main" val="15416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b="54661"/>
          <a:stretch/>
        </p:blipFill>
        <p:spPr>
          <a:xfrm>
            <a:off x="387485" y="2547563"/>
            <a:ext cx="4495800" cy="2038350"/>
          </a:xfrm>
          <a:prstGeom prst="rect">
            <a:avLst/>
          </a:prstGeom>
        </p:spPr>
      </p:pic>
      <p:sp>
        <p:nvSpPr>
          <p:cNvPr id="6" name="Titel 5"/>
          <p:cNvSpPr>
            <a:spLocks noGrp="1"/>
          </p:cNvSpPr>
          <p:nvPr>
            <p:ph type="title"/>
          </p:nvPr>
        </p:nvSpPr>
        <p:spPr/>
        <p:txBody>
          <a:bodyPr>
            <a:normAutofit fontScale="90000"/>
          </a:bodyPr>
          <a:lstStyle/>
          <a:p>
            <a:r>
              <a:rPr lang="el-GR" b="1" dirty="0" smtClean="0">
                <a:solidFill>
                  <a:srgbClr val="00B050"/>
                </a:solidFill>
              </a:rPr>
              <a:t>Εξερεύνηση του εξωτερικού περιβάλλοντος </a:t>
            </a:r>
            <a:endParaRPr lang="el-GR" b="1" dirty="0">
              <a:solidFill>
                <a:srgbClr val="00B050"/>
              </a:solidFill>
            </a:endParaRPr>
          </a:p>
        </p:txBody>
      </p:sp>
      <p:sp>
        <p:nvSpPr>
          <p:cNvPr id="7" name="Tijdelijke aanduiding voor inhoud 6"/>
          <p:cNvSpPr>
            <a:spLocks noGrp="1"/>
          </p:cNvSpPr>
          <p:nvPr>
            <p:ph idx="1"/>
          </p:nvPr>
        </p:nvSpPr>
        <p:spPr/>
        <p:txBody>
          <a:bodyPr>
            <a:normAutofit fontScale="70000" lnSpcReduction="20000"/>
          </a:bodyPr>
          <a:lstStyle/>
          <a:p>
            <a:pPr>
              <a:buClr>
                <a:schemeClr val="accent6"/>
              </a:buClr>
              <a:buFont typeface="Wingdings" panose="05000000000000000000" pitchFamily="2" charset="2"/>
              <a:buChar char="§"/>
            </a:pPr>
            <a:r>
              <a:rPr lang="el-GR" dirty="0" smtClean="0">
                <a:latin typeface="+mj-lt"/>
              </a:rPr>
              <a:t>Εξερεύνηση του εξωτερικού περιβάλλοντος διάρκειας 30 λεπτών </a:t>
            </a:r>
          </a:p>
          <a:p>
            <a:pPr>
              <a:buClr>
                <a:schemeClr val="accent6"/>
              </a:buClr>
              <a:buFont typeface="Wingdings" panose="05000000000000000000" pitchFamily="2" charset="2"/>
              <a:buChar char="§"/>
            </a:pPr>
            <a:r>
              <a:rPr lang="el-GR" dirty="0" smtClean="0">
                <a:latin typeface="+mj-lt"/>
              </a:rPr>
              <a:t>Τραβήξτε φωτογραφίες από καταστάσεις/ αντικείμενα που γεννούν ερωτήσεις</a:t>
            </a:r>
          </a:p>
          <a:p>
            <a:pPr>
              <a:buClr>
                <a:schemeClr val="accent6"/>
              </a:buClr>
              <a:buFont typeface="Wingdings" panose="05000000000000000000" pitchFamily="2" charset="2"/>
              <a:buChar char="§"/>
            </a:pPr>
            <a:endParaRPr lang="el-GR" dirty="0" smtClean="0"/>
          </a:p>
          <a:p>
            <a:pPr>
              <a:buClr>
                <a:schemeClr val="accent6"/>
              </a:buClr>
              <a:buFont typeface="Wingdings" panose="05000000000000000000" pitchFamily="2" charset="2"/>
              <a:buChar char="§"/>
            </a:pPr>
            <a:endParaRPr lang="el-GR" dirty="0"/>
          </a:p>
          <a:p>
            <a:pPr>
              <a:buClr>
                <a:schemeClr val="accent6"/>
              </a:buClr>
              <a:buFont typeface="Wingdings" panose="05000000000000000000" pitchFamily="2" charset="2"/>
              <a:buChar char="§"/>
            </a:pPr>
            <a:endParaRPr lang="el-GR" dirty="0" smtClean="0"/>
          </a:p>
          <a:p>
            <a:pPr>
              <a:buClr>
                <a:schemeClr val="accent6"/>
              </a:buClr>
              <a:buFont typeface="Wingdings" panose="05000000000000000000" pitchFamily="2" charset="2"/>
              <a:buChar char="§"/>
            </a:pPr>
            <a:endParaRPr lang="el-GR" dirty="0" smtClean="0"/>
          </a:p>
          <a:p>
            <a:pPr>
              <a:buClr>
                <a:schemeClr val="accent6"/>
              </a:buClr>
              <a:buFont typeface="Wingdings" panose="05000000000000000000" pitchFamily="2" charset="2"/>
              <a:buChar char="§"/>
            </a:pPr>
            <a:endParaRPr lang="el-GR" dirty="0" smtClean="0"/>
          </a:p>
          <a:p>
            <a:pPr>
              <a:buClr>
                <a:schemeClr val="accent6"/>
              </a:buClr>
              <a:buFont typeface="Wingdings" panose="05000000000000000000" pitchFamily="2" charset="2"/>
              <a:buChar char="§"/>
            </a:pPr>
            <a:endParaRPr lang="el-GR" dirty="0" smtClean="0">
              <a:latin typeface="+mj-lt"/>
            </a:endParaRPr>
          </a:p>
          <a:p>
            <a:pPr>
              <a:buClr>
                <a:schemeClr val="accent6"/>
              </a:buClr>
              <a:buFont typeface="Wingdings" panose="05000000000000000000" pitchFamily="2" charset="2"/>
              <a:buChar char="§"/>
            </a:pPr>
            <a:r>
              <a:rPr lang="el-GR" dirty="0" smtClean="0">
                <a:latin typeface="+mj-lt"/>
              </a:rPr>
              <a:t>Ερώτηση για σκέψη: </a:t>
            </a:r>
          </a:p>
          <a:p>
            <a:pPr lvl="1">
              <a:buClr>
                <a:schemeClr val="accent6"/>
              </a:buClr>
              <a:buFont typeface="Wingdings" panose="05000000000000000000" pitchFamily="2" charset="2"/>
              <a:buChar char="§"/>
            </a:pPr>
            <a:r>
              <a:rPr lang="el-GR" dirty="0" smtClean="0">
                <a:latin typeface="+mj-lt"/>
              </a:rPr>
              <a:t>Ποιες πτυχές είναι σημαντικές για να πυροδοτήσουν την περιέργειά σου;</a:t>
            </a:r>
          </a:p>
          <a:p>
            <a:pPr>
              <a:buClr>
                <a:schemeClr val="accent6"/>
              </a:buClr>
              <a:buFont typeface="Wingdings" panose="05000000000000000000" pitchFamily="2" charset="2"/>
              <a:buChar char="§"/>
            </a:pPr>
            <a:endParaRPr lang="el-GR" dirty="0" smtClean="0"/>
          </a:p>
          <a:p>
            <a:pPr>
              <a:buFont typeface="Wingdings" panose="05000000000000000000" pitchFamily="2" charset="2"/>
              <a:buChar char="§"/>
            </a:pPr>
            <a:endParaRPr lang="el-GR" dirty="0"/>
          </a:p>
        </p:txBody>
      </p:sp>
      <p:sp>
        <p:nvSpPr>
          <p:cNvPr id="3" name="Afgeronde rechthoek 2"/>
          <p:cNvSpPr/>
          <p:nvPr/>
        </p:nvSpPr>
        <p:spPr>
          <a:xfrm>
            <a:off x="5301527" y="2797130"/>
            <a:ext cx="2795580" cy="19280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400" dirty="0" smtClean="0">
                <a:latin typeface="+mj-lt"/>
              </a:rPr>
              <a:t>Αυτό μου γεννά ερωτήματα - Θέλω να μάθω περισσότερα γι’αυτό!</a:t>
            </a:r>
            <a:endParaRPr lang="el-GR" sz="2400" dirty="0">
              <a:latin typeface="+mj-lt"/>
            </a:endParaRPr>
          </a:p>
        </p:txBody>
      </p:sp>
    </p:spTree>
    <p:extLst>
      <p:ext uri="{BB962C8B-B14F-4D97-AF65-F5344CB8AC3E}">
        <p14:creationId xmlns:p14="http://schemas.microsoft.com/office/powerpoint/2010/main" val="149395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l-GR" b="1" dirty="0" smtClean="0">
                <a:solidFill>
                  <a:srgbClr val="00B050"/>
                </a:solidFill>
              </a:rPr>
              <a:t>Τι πυροδότησε την περιέργειά σου;  </a:t>
            </a:r>
            <a:endParaRPr lang="el-GR"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r>
              <a:rPr lang="el-GR" dirty="0" smtClean="0">
                <a:latin typeface="+mj-lt"/>
              </a:rPr>
              <a:t>Στείλε τις φωτογραφίες στη</a:t>
            </a:r>
            <a:r>
              <a:rPr lang="en-US" dirty="0" smtClean="0">
                <a:latin typeface="+mj-lt"/>
              </a:rPr>
              <a:t> </a:t>
            </a:r>
            <a:r>
              <a:rPr lang="el-GR" dirty="0" smtClean="0">
                <a:latin typeface="+mj-lt"/>
              </a:rPr>
              <a:t>διεύθυνση </a:t>
            </a:r>
            <a:r>
              <a:rPr dirty="0"/>
              <a:t/>
            </a:r>
            <a:br>
              <a:rPr dirty="0"/>
            </a:br>
            <a:r>
              <a:rPr lang="el-GR" b="1" dirty="0">
                <a:solidFill>
                  <a:srgbClr val="FF6600"/>
                </a:solidFill>
              </a:rPr>
              <a:t>..@..</a:t>
            </a:r>
          </a:p>
          <a:p>
            <a:pPr>
              <a:buFont typeface="Wingdings" panose="05000000000000000000" pitchFamily="2" charset="2"/>
              <a:buChar char="§"/>
            </a:pPr>
            <a:endParaRPr lang="el-GR" dirty="0"/>
          </a:p>
        </p:txBody>
      </p:sp>
    </p:spTree>
    <p:extLst>
      <p:ext uri="{BB962C8B-B14F-4D97-AF65-F5344CB8AC3E}">
        <p14:creationId xmlns:p14="http://schemas.microsoft.com/office/powerpoint/2010/main" val="1250901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l-GR" b="1" dirty="0" smtClean="0">
                <a:solidFill>
                  <a:srgbClr val="00B050"/>
                </a:solidFill>
              </a:rPr>
              <a:t>Τι πυροδότησε την περιέργειά σου;  </a:t>
            </a:r>
            <a:endParaRPr lang="el-GR" b="1" dirty="0">
              <a:solidFill>
                <a:srgbClr val="00B050"/>
              </a:solidFill>
            </a:endParaRPr>
          </a:p>
        </p:txBody>
      </p:sp>
      <p:sp>
        <p:nvSpPr>
          <p:cNvPr id="7" name="Tijdelijke aanduiding voor inhoud 6"/>
          <p:cNvSpPr>
            <a:spLocks noGrp="1"/>
          </p:cNvSpPr>
          <p:nvPr>
            <p:ph idx="1"/>
          </p:nvPr>
        </p:nvSpPr>
        <p:spPr/>
        <p:txBody>
          <a:bodyPr>
            <a:normAutofit fontScale="92500" lnSpcReduction="10000"/>
          </a:bodyPr>
          <a:lstStyle/>
          <a:p>
            <a:pPr>
              <a:buClr>
                <a:schemeClr val="accent6"/>
              </a:buClr>
              <a:buFont typeface="Wingdings" panose="05000000000000000000" pitchFamily="2" charset="2"/>
              <a:buChar char="§"/>
            </a:pPr>
            <a:r>
              <a:rPr lang="el-GR" dirty="0" smtClean="0">
                <a:latin typeface="+mj-lt"/>
              </a:rPr>
              <a:t>Ποιες πτυχές ήταν σημαντικές για να πυροδοτήσουν την περιέργειά σου;</a:t>
            </a:r>
          </a:p>
          <a:p>
            <a:pPr>
              <a:buClr>
                <a:schemeClr val="accent6"/>
              </a:buClr>
              <a:buFont typeface="Wingdings" panose="05000000000000000000" pitchFamily="2" charset="2"/>
              <a:buChar char="§"/>
            </a:pPr>
            <a:r>
              <a:rPr lang="el-GR" dirty="0">
                <a:latin typeface="+mj-lt"/>
              </a:rPr>
              <a:t>Υπάρχουν κοινά στοιχεία; Υπάρχουν διαφορές;</a:t>
            </a:r>
          </a:p>
          <a:p>
            <a:pPr>
              <a:buClr>
                <a:schemeClr val="accent6"/>
              </a:buClr>
              <a:buFont typeface="Wingdings" panose="05000000000000000000" pitchFamily="2" charset="2"/>
              <a:buChar char="§"/>
            </a:pPr>
            <a:r>
              <a:rPr lang="el-GR" dirty="0" smtClean="0">
                <a:latin typeface="+mj-lt"/>
              </a:rPr>
              <a:t>Ευκαιρίες στο εξωτερικό περιβάλλον για τον εντοπισμό επιστημονικής γνώσης, ερωτήσεων; </a:t>
            </a:r>
          </a:p>
          <a:p>
            <a:pPr>
              <a:buClr>
                <a:schemeClr val="accent6"/>
              </a:buClr>
              <a:buFont typeface="Wingdings" panose="05000000000000000000" pitchFamily="2" charset="2"/>
              <a:buChar char="§"/>
            </a:pPr>
            <a:r>
              <a:rPr lang="el-GR" dirty="0" smtClean="0">
                <a:latin typeface="+mj-lt"/>
              </a:rPr>
              <a:t>Χρήση τάμπλετ/ κινητών τηλεφώνων; Υλικά;</a:t>
            </a:r>
          </a:p>
          <a:p>
            <a:pPr>
              <a:buClr>
                <a:schemeClr val="accent6"/>
              </a:buClr>
              <a:buFont typeface="Wingdings" panose="05000000000000000000" pitchFamily="2" charset="2"/>
              <a:buChar char="§"/>
            </a:pPr>
            <a:r>
              <a:rPr lang="el-GR" dirty="0" smtClean="0">
                <a:latin typeface="+mj-lt"/>
              </a:rPr>
              <a:t>Τι θα διερευνούσατε; Τι είδους διερευνήσεις θα μπορούσατε να οργανώσετε; </a:t>
            </a:r>
          </a:p>
          <a:p>
            <a:pPr>
              <a:buFont typeface="Wingdings" panose="05000000000000000000" pitchFamily="2" charset="2"/>
              <a:buChar char="§"/>
            </a:pPr>
            <a:endParaRPr lang="el-GR" dirty="0"/>
          </a:p>
        </p:txBody>
      </p:sp>
    </p:spTree>
    <p:extLst>
      <p:ext uri="{BB962C8B-B14F-4D97-AF65-F5344CB8AC3E}">
        <p14:creationId xmlns:p14="http://schemas.microsoft.com/office/powerpoint/2010/main" val="858453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726126" y="0"/>
            <a:ext cx="5760640" cy="1721830"/>
          </a:xfrm>
        </p:spPr>
        <p:txBody>
          <a:bodyPr>
            <a:normAutofit fontScale="90000"/>
          </a:bodyPr>
          <a:lstStyle/>
          <a:p>
            <a:r>
              <a:rPr lang="el-GR" b="1" dirty="0" smtClean="0">
                <a:solidFill>
                  <a:srgbClr val="00B050"/>
                </a:solidFill>
              </a:rPr>
              <a:t>Τι είδους πόροι μπορούν να ενεργοποιήσουν τη δημιουργικότητα;  </a:t>
            </a:r>
            <a:endParaRPr lang="el-GR"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1717792"/>
            <a:ext cx="2857500" cy="1895475"/>
          </a:xfrm>
          <a:prstGeom prst="rect">
            <a:avLst/>
          </a:prstGeom>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l="19702" r="21404"/>
          <a:stretch/>
        </p:blipFill>
        <p:spPr>
          <a:xfrm>
            <a:off x="457200" y="1650301"/>
            <a:ext cx="2610682" cy="4432876"/>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6820" y="3295778"/>
            <a:ext cx="3917410" cy="2798150"/>
          </a:xfrm>
          <a:prstGeom prst="rect">
            <a:avLst/>
          </a:prstGeom>
        </p:spPr>
      </p:pic>
    </p:spTree>
    <p:extLst>
      <p:ext uri="{BB962C8B-B14F-4D97-AF65-F5344CB8AC3E}">
        <p14:creationId xmlns:p14="http://schemas.microsoft.com/office/powerpoint/2010/main" val="188137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770140" y="264624"/>
            <a:ext cx="5194920" cy="1786210"/>
          </a:xfrm>
        </p:spPr>
        <p:txBody>
          <a:bodyPr>
            <a:normAutofit fontScale="90000"/>
          </a:bodyPr>
          <a:lstStyle/>
          <a:p>
            <a:r>
              <a:rPr lang="el-GR" b="1" dirty="0" smtClean="0">
                <a:solidFill>
                  <a:srgbClr val="00B050"/>
                </a:solidFill>
              </a:rPr>
              <a:t>Αναλύοντας εικόνες του εσωτερικού περιβάλλοντος</a:t>
            </a:r>
            <a:endParaRPr lang="el-GR"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31" y="1700808"/>
            <a:ext cx="2467385" cy="4392488"/>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906" y="2256843"/>
            <a:ext cx="3787235" cy="2840426"/>
          </a:xfrm>
          <a:prstGeom prst="rect">
            <a:avLst/>
          </a:prstGeom>
        </p:spPr>
      </p:pic>
    </p:spTree>
    <p:extLst>
      <p:ext uri="{BB962C8B-B14F-4D97-AF65-F5344CB8AC3E}">
        <p14:creationId xmlns:p14="http://schemas.microsoft.com/office/powerpoint/2010/main" val="409194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188640"/>
            <a:ext cx="5194920" cy="1800200"/>
          </a:xfrm>
        </p:spPr>
        <p:txBody>
          <a:bodyPr>
            <a:normAutofit/>
          </a:bodyPr>
          <a:lstStyle/>
          <a:p>
            <a:r>
              <a:rPr lang="el-GR" sz="2800" b="1" dirty="0">
                <a:solidFill>
                  <a:srgbClr val="00B050"/>
                </a:solidFill>
              </a:rPr>
              <a:t>Πόροι και περιβάλλον μάθησης: </a:t>
            </a:r>
            <a:r>
              <a:rPr dirty="0"/>
              <a:t/>
            </a:r>
            <a:br>
              <a:rPr dirty="0"/>
            </a:br>
            <a:r>
              <a:rPr lang="el-GR" sz="2800" b="1" dirty="0">
                <a:solidFill>
                  <a:srgbClr val="00B050"/>
                </a:solidFill>
              </a:rPr>
              <a:t>Ουσιώδεις παράγοντες για τη δημιουργικότητα και τη διερεύνηση;</a:t>
            </a:r>
          </a:p>
        </p:txBody>
      </p:sp>
      <p:sp>
        <p:nvSpPr>
          <p:cNvPr id="3" name="Tijdelijke aanduiding voor inhoud 2"/>
          <p:cNvSpPr>
            <a:spLocks noGrp="1"/>
          </p:cNvSpPr>
          <p:nvPr>
            <p:ph idx="1"/>
          </p:nvPr>
        </p:nvSpPr>
        <p:spPr>
          <a:xfrm>
            <a:off x="442594" y="2132856"/>
            <a:ext cx="8219256" cy="4032447"/>
          </a:xfrm>
        </p:spPr>
        <p:txBody>
          <a:bodyPr>
            <a:normAutofit fontScale="77500" lnSpcReduction="20000"/>
          </a:bodyPr>
          <a:lstStyle/>
          <a:p>
            <a:pPr>
              <a:buClr>
                <a:schemeClr val="accent6"/>
              </a:buClr>
              <a:buFont typeface="Wingdings" panose="05000000000000000000" pitchFamily="2" charset="2"/>
              <a:buChar char="§"/>
            </a:pPr>
            <a:r>
              <a:rPr lang="el-GR" dirty="0" smtClean="0">
                <a:latin typeface="+mj-lt"/>
              </a:rPr>
              <a:t>Περιβάλλον μάθησης: </a:t>
            </a:r>
          </a:p>
          <a:p>
            <a:pPr lvl="1">
              <a:buClr>
                <a:schemeClr val="accent6"/>
              </a:buClr>
              <a:buFont typeface="Wingdings" panose="05000000000000000000" pitchFamily="2" charset="2"/>
              <a:buChar char="§"/>
            </a:pPr>
            <a:r>
              <a:rPr lang="el-GR" dirty="0">
                <a:latin typeface="+mj-lt"/>
              </a:rPr>
              <a:t>Ευέλικτη χρήση </a:t>
            </a:r>
            <a:endParaRPr lang="el-GR" dirty="0" smtClean="0">
              <a:latin typeface="+mj-lt"/>
            </a:endParaRPr>
          </a:p>
          <a:p>
            <a:pPr lvl="1">
              <a:buClr>
                <a:schemeClr val="accent6"/>
              </a:buClr>
              <a:buFont typeface="Wingdings" panose="05000000000000000000" pitchFamily="2" charset="2"/>
              <a:buChar char="§"/>
            </a:pPr>
            <a:r>
              <a:rPr lang="el-GR" dirty="0" smtClean="0">
                <a:latin typeface="+mj-lt"/>
              </a:rPr>
              <a:t>Μια γενική αίσθηση ανοιχτότητας και άνεσης χώρου</a:t>
            </a:r>
          </a:p>
          <a:p>
            <a:pPr lvl="1">
              <a:buClr>
                <a:schemeClr val="accent6"/>
              </a:buClr>
              <a:buFont typeface="Wingdings" panose="05000000000000000000" pitchFamily="2" charset="2"/>
              <a:buChar char="§"/>
            </a:pPr>
            <a:r>
              <a:rPr lang="el-GR" dirty="0" smtClean="0">
                <a:latin typeface="+mj-lt"/>
              </a:rPr>
              <a:t>Ανάρτηση προόδου εργασιών </a:t>
            </a:r>
          </a:p>
          <a:p>
            <a:pPr lvl="1">
              <a:buClr>
                <a:schemeClr val="accent6"/>
              </a:buClr>
              <a:buFont typeface="Wingdings" panose="05000000000000000000" pitchFamily="2" charset="2"/>
              <a:buChar char="§"/>
            </a:pPr>
            <a:r>
              <a:rPr lang="el-GR" dirty="0" smtClean="0">
                <a:latin typeface="+mj-lt"/>
              </a:rPr>
              <a:t>…</a:t>
            </a:r>
          </a:p>
          <a:p>
            <a:pPr>
              <a:buClr>
                <a:schemeClr val="accent6"/>
              </a:buClr>
              <a:buFont typeface="Wingdings" panose="05000000000000000000" pitchFamily="2" charset="2"/>
              <a:buChar char="§"/>
            </a:pPr>
            <a:r>
              <a:rPr lang="el-GR" dirty="0" smtClean="0">
                <a:latin typeface="+mj-lt"/>
              </a:rPr>
              <a:t>Μεγάλο εύρος υλικών, εργαλείων και άλλων πόρων </a:t>
            </a:r>
          </a:p>
          <a:p>
            <a:pPr>
              <a:buClr>
                <a:schemeClr val="accent6"/>
              </a:buClr>
              <a:buFont typeface="Wingdings" panose="05000000000000000000" pitchFamily="2" charset="2"/>
              <a:buChar char="§"/>
            </a:pPr>
            <a:r>
              <a:rPr lang="el-GR" dirty="0" smtClean="0">
                <a:latin typeface="+mj-lt"/>
              </a:rPr>
              <a:t>Εξωτερικό περιβάλλον: </a:t>
            </a:r>
          </a:p>
          <a:p>
            <a:pPr lvl="1">
              <a:buClr>
                <a:schemeClr val="accent6"/>
              </a:buClr>
              <a:buFont typeface="Wingdings" panose="05000000000000000000" pitchFamily="2" charset="2"/>
              <a:buChar char="§"/>
            </a:pPr>
            <a:r>
              <a:rPr lang="el-GR" dirty="0" smtClean="0">
                <a:latin typeface="+mj-lt"/>
              </a:rPr>
              <a:t>Μεγαλύτερη χρήση του εξωτερικού περιβάλλοντος</a:t>
            </a:r>
          </a:p>
          <a:p>
            <a:pPr lvl="1">
              <a:buClr>
                <a:schemeClr val="accent6"/>
              </a:buClr>
              <a:buFont typeface="Wingdings" panose="05000000000000000000" pitchFamily="2" charset="2"/>
              <a:buChar char="§"/>
            </a:pPr>
            <a:r>
              <a:rPr lang="el-GR" dirty="0" smtClean="0">
                <a:latin typeface="+mj-lt"/>
              </a:rPr>
              <a:t>Ένα πλούσιο περιβάλλον για την ανακάλυψη των ενδιαφερόντων των παιδιών </a:t>
            </a:r>
          </a:p>
          <a:p>
            <a:pPr lvl="1">
              <a:buClr>
                <a:schemeClr val="accent6"/>
              </a:buClr>
              <a:buFont typeface="Wingdings" panose="05000000000000000000" pitchFamily="2" charset="2"/>
              <a:buChar char="§"/>
            </a:pPr>
            <a:r>
              <a:rPr lang="el-GR" dirty="0" smtClean="0">
                <a:latin typeface="+mj-lt"/>
              </a:rPr>
              <a:t>Ανάληψη ευθύνης και συνεργασία </a:t>
            </a:r>
            <a:r>
              <a:rPr lang="el-GR" dirty="0" smtClean="0"/>
              <a:t> </a:t>
            </a:r>
          </a:p>
          <a:p>
            <a:pPr marL="0" indent="0">
              <a:buClr>
                <a:schemeClr val="accent6"/>
              </a:buClr>
              <a:buNone/>
            </a:pPr>
            <a:endParaRPr lang="el-GR" b="1" dirty="0">
              <a:solidFill>
                <a:schemeClr val="accent6"/>
              </a:solidFill>
            </a:endParaRPr>
          </a:p>
          <a:p>
            <a:pPr>
              <a:buClr>
                <a:schemeClr val="accent6"/>
              </a:buClr>
              <a:buFont typeface="Wingdings" panose="05000000000000000000" pitchFamily="2" charset="2"/>
              <a:buChar char="§"/>
            </a:pPr>
            <a:endParaRPr lang="el-GR" dirty="0"/>
          </a:p>
        </p:txBody>
      </p:sp>
    </p:spTree>
    <p:extLst>
      <p:ext uri="{BB962C8B-B14F-4D97-AF65-F5344CB8AC3E}">
        <p14:creationId xmlns:p14="http://schemas.microsoft.com/office/powerpoint/2010/main" val="2114551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idx="4294967295"/>
          </p:nvPr>
        </p:nvSpPr>
        <p:spPr>
          <a:xfrm>
            <a:off x="2843808" y="1"/>
            <a:ext cx="5832647" cy="1792098"/>
          </a:xfrm>
        </p:spPr>
        <p:txBody>
          <a:bodyPr>
            <a:normAutofit fontScale="90000"/>
          </a:bodyPr>
          <a:lstStyle/>
          <a:p>
            <a:r>
              <a:rPr lang="el-GR" b="1" dirty="0" smtClean="0">
                <a:solidFill>
                  <a:srgbClr val="00B050"/>
                </a:solidFill>
              </a:rPr>
              <a:t>Παραδείγματα από την τάξη: Συζήτηση και αναστοχασμός</a:t>
            </a:r>
            <a:endParaRPr lang="el-GR" b="1" dirty="0">
              <a:solidFill>
                <a:srgbClr val="00B050"/>
              </a:solidFill>
            </a:endParaRPr>
          </a:p>
        </p:txBody>
      </p:sp>
      <p:pic>
        <p:nvPicPr>
          <p:cNvPr id="8" name="Afbeelding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34" y="1991878"/>
            <a:ext cx="2157095" cy="1605915"/>
          </a:xfrm>
          <a:prstGeom prst="rect">
            <a:avLst/>
          </a:prstGeom>
          <a:noFill/>
          <a:ln>
            <a:noFill/>
          </a:ln>
        </p:spPr>
      </p:pic>
      <p:pic>
        <p:nvPicPr>
          <p:cNvPr id="9" name="Afbeelding 8"/>
          <p:cNvPicPr/>
          <p:nvPr/>
        </p:nvPicPr>
        <p:blipFill rotWithShape="1">
          <a:blip r:embed="rId4" cstate="print">
            <a:extLst>
              <a:ext uri="{28A0092B-C50C-407E-A947-70E740481C1C}">
                <a14:useLocalDpi xmlns:a14="http://schemas.microsoft.com/office/drawing/2010/main" val="0"/>
              </a:ext>
            </a:extLst>
          </a:blip>
          <a:srcRect l="31016" t="34467" r="27440" b="10027"/>
          <a:stretch/>
        </p:blipFill>
        <p:spPr bwMode="auto">
          <a:xfrm>
            <a:off x="445033" y="3878433"/>
            <a:ext cx="2157095" cy="1620297"/>
          </a:xfrm>
          <a:prstGeom prst="rect">
            <a:avLst/>
          </a:prstGeom>
          <a:ln>
            <a:noFill/>
          </a:ln>
          <a:extLst>
            <a:ext uri="{53640926-AAD7-44D8-BBD7-CCE9431645EC}">
              <a14:shadowObscured xmlns:a14="http://schemas.microsoft.com/office/drawing/2010/main"/>
            </a:ext>
          </a:extLst>
        </p:spPr>
      </p:pic>
      <p:pic>
        <p:nvPicPr>
          <p:cNvPr id="10" name="Afbeelding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1781005"/>
            <a:ext cx="2869819" cy="3735847"/>
          </a:xfrm>
          <a:prstGeom prst="rect">
            <a:avLst/>
          </a:prstGeom>
          <a:noFill/>
          <a:ln>
            <a:noFill/>
          </a:ln>
        </p:spPr>
      </p:pic>
      <p:pic>
        <p:nvPicPr>
          <p:cNvPr id="2" name="Afbeelding 1"/>
          <p:cNvPicPr>
            <a:picLocks noChangeAspect="1"/>
          </p:cNvPicPr>
          <p:nvPr/>
        </p:nvPicPr>
        <p:blipFill>
          <a:blip r:embed="rId6" cstate="print"/>
          <a:stretch>
            <a:fillRect/>
          </a:stretch>
        </p:blipFill>
        <p:spPr>
          <a:xfrm>
            <a:off x="6058303" y="1792098"/>
            <a:ext cx="2850809" cy="2138164"/>
          </a:xfrm>
          <a:prstGeom prst="rect">
            <a:avLst/>
          </a:prstGeom>
        </p:spPr>
      </p:pic>
      <p:sp>
        <p:nvSpPr>
          <p:cNvPr id="3" name="TextBox 2"/>
          <p:cNvSpPr txBox="1"/>
          <p:nvPr/>
        </p:nvSpPr>
        <p:spPr>
          <a:xfrm>
            <a:off x="6099322" y="4149080"/>
            <a:ext cx="2809789" cy="36933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smtClean="0">
                <a:latin typeface="+mj-lt"/>
              </a:rPr>
              <a:t>Σχολή δάσους</a:t>
            </a:r>
            <a:endParaRPr lang="el-GR" dirty="0">
              <a:latin typeface="+mj-lt"/>
            </a:endParaRPr>
          </a:p>
        </p:txBody>
      </p:sp>
      <p:sp>
        <p:nvSpPr>
          <p:cNvPr id="5" name="TextBox 4"/>
          <p:cNvSpPr txBox="1"/>
          <p:nvPr/>
        </p:nvSpPr>
        <p:spPr>
          <a:xfrm>
            <a:off x="2915817" y="5691260"/>
            <a:ext cx="2869818" cy="36933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smtClean="0">
                <a:latin typeface="+mj-lt"/>
              </a:rPr>
              <a:t>Παιχνίδι με το σκοινί</a:t>
            </a:r>
            <a:endParaRPr lang="el-GR" dirty="0">
              <a:latin typeface="+mj-lt"/>
            </a:endParaRPr>
          </a:p>
        </p:txBody>
      </p:sp>
      <p:sp>
        <p:nvSpPr>
          <p:cNvPr id="11" name="TextBox 10"/>
          <p:cNvSpPr txBox="1"/>
          <p:nvPr/>
        </p:nvSpPr>
        <p:spPr>
          <a:xfrm>
            <a:off x="455872" y="5594704"/>
            <a:ext cx="2146255" cy="369332"/>
          </a:xfrm>
          <a:prstGeom prst="rect">
            <a:avLst/>
          </a:prstGeom>
          <a:noFill/>
          <a:ln w="3175">
            <a:solidFill>
              <a:schemeClr val="tx1"/>
            </a:solidFill>
          </a:ln>
        </p:spPr>
        <p:txBody>
          <a:bodyPr wrap="square" rtlCol="0">
            <a:spAutoFit/>
          </a:bodyPr>
          <a:lstStyle/>
          <a:p>
            <a:pPr algn="ctr"/>
            <a:r>
              <a:rPr lang="el-GR" dirty="0" smtClean="0">
                <a:latin typeface="+mj-lt"/>
              </a:rPr>
              <a:t>Μικρά πλάσματα</a:t>
            </a:r>
            <a:endParaRPr lang="el-GR" dirty="0">
              <a:latin typeface="+mj-lt"/>
            </a:endParaRPr>
          </a:p>
        </p:txBody>
      </p:sp>
    </p:spTree>
    <p:extLst>
      <p:ext uri="{BB962C8B-B14F-4D97-AF65-F5344CB8AC3E}">
        <p14:creationId xmlns:p14="http://schemas.microsoft.com/office/powerpoint/2010/main" val="1088041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99792" y="274637"/>
            <a:ext cx="5987008" cy="1703388"/>
          </a:xfrm>
        </p:spPr>
        <p:txBody>
          <a:bodyPr>
            <a:normAutofit fontScale="90000"/>
          </a:bodyPr>
          <a:lstStyle/>
          <a:p>
            <a:r>
              <a:rPr lang="el-GR" b="1" dirty="0" smtClean="0">
                <a:solidFill>
                  <a:srgbClr val="00B050"/>
                </a:solidFill>
              </a:rPr>
              <a:t>Συζήτηση &amp; αναστοχασμός παραδειγμάτων από την τάξη </a:t>
            </a:r>
            <a:endParaRPr lang="el-GR"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sp>
        <p:nvSpPr>
          <p:cNvPr id="11" name="Tijdelijke aanduiding voor inhoud 2"/>
          <p:cNvSpPr txBox="1">
            <a:spLocks/>
          </p:cNvSpPr>
          <p:nvPr/>
        </p:nvSpPr>
        <p:spPr>
          <a:xfrm>
            <a:off x="783265" y="2348880"/>
            <a:ext cx="7886700" cy="33843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6"/>
              </a:buClr>
              <a:buFont typeface="Wingdings" panose="05000000000000000000" pitchFamily="2" charset="2"/>
              <a:buChar char="§"/>
            </a:pPr>
            <a:r>
              <a:rPr lang="el-GR" dirty="0">
                <a:latin typeface="+mj-lt"/>
              </a:rPr>
              <a:t>Πώς μπορεί το εσωτερικό και το εξωτερικό περιβάλλον και οι πόροι να επηρεάσουν και να ενισχύσουν τη μάθηση </a:t>
            </a:r>
            <a:r>
              <a:rPr lang="el-GR" dirty="0" smtClean="0">
                <a:latin typeface="+mj-lt"/>
              </a:rPr>
              <a:t>των φυσικών επιστημών από τα παιδιά; </a:t>
            </a:r>
            <a:endParaRPr lang="el-GR" dirty="0">
              <a:latin typeface="+mj-lt"/>
            </a:endParaRPr>
          </a:p>
          <a:p>
            <a:pPr lvl="0">
              <a:buClr>
                <a:schemeClr val="accent6"/>
              </a:buClr>
              <a:buFont typeface="Wingdings" panose="05000000000000000000" pitchFamily="2" charset="2"/>
              <a:buChar char="§"/>
            </a:pPr>
            <a:r>
              <a:rPr lang="el-GR" dirty="0">
                <a:latin typeface="+mj-lt"/>
              </a:rPr>
              <a:t>Ποιος ο ρόλος του/της δασκάλου/ας στα παραδείγματα; </a:t>
            </a:r>
            <a:r>
              <a:rPr dirty="0"/>
              <a:t/>
            </a:r>
            <a:br>
              <a:rPr dirty="0"/>
            </a:br>
            <a:r>
              <a:rPr lang="el-GR" dirty="0">
                <a:latin typeface="+mj-lt"/>
              </a:rPr>
              <a:t>Με ποιο τρόπο ενθαρρύνουν τα παιδιά να χρησιμοποιήσουν τους πόρους και να εξερευνήσουν το περιβάλλον;</a:t>
            </a:r>
          </a:p>
          <a:p>
            <a:pPr lvl="0">
              <a:buClr>
                <a:schemeClr val="accent6"/>
              </a:buClr>
              <a:buFont typeface="Wingdings" panose="05000000000000000000" pitchFamily="2" charset="2"/>
              <a:buChar char="§"/>
            </a:pPr>
            <a:r>
              <a:rPr lang="el-GR" dirty="0">
                <a:latin typeface="+mj-lt"/>
              </a:rPr>
              <a:t>Τι θα κάνατε </a:t>
            </a:r>
            <a:r>
              <a:rPr lang="el-GR" dirty="0" smtClean="0">
                <a:latin typeface="+mj-lt"/>
              </a:rPr>
              <a:t>(διαφορετικά) στην </a:t>
            </a:r>
            <a:r>
              <a:rPr lang="el-GR" dirty="0">
                <a:latin typeface="+mj-lt"/>
              </a:rPr>
              <a:t>τάξη σας;</a:t>
            </a:r>
          </a:p>
          <a:p>
            <a:pPr marL="0" indent="0">
              <a:buClr>
                <a:schemeClr val="accent6"/>
              </a:buClr>
              <a:buFont typeface="Arial" panose="020B0604020202020204" pitchFamily="34" charset="0"/>
              <a:buNone/>
            </a:pPr>
            <a:endParaRPr lang="el-GR" b="1" dirty="0" smtClean="0">
              <a:solidFill>
                <a:schemeClr val="accent6"/>
              </a:solidFill>
            </a:endParaRPr>
          </a:p>
          <a:p>
            <a:pPr>
              <a:buClr>
                <a:schemeClr val="accent6"/>
              </a:buClr>
              <a:buFont typeface="Wingdings" panose="05000000000000000000" pitchFamily="2" charset="2"/>
              <a:buChar char="§"/>
            </a:pPr>
            <a:endParaRPr lang="el-GR" dirty="0"/>
          </a:p>
        </p:txBody>
      </p:sp>
    </p:spTree>
    <p:extLst>
      <p:ext uri="{BB962C8B-B14F-4D97-AF65-F5344CB8AC3E}">
        <p14:creationId xmlns:p14="http://schemas.microsoft.com/office/powerpoint/2010/main" val="444030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843808" y="260648"/>
            <a:ext cx="6016905" cy="1282154"/>
          </a:xfrm>
        </p:spPr>
        <p:txBody>
          <a:bodyPr>
            <a:normAutofit fontScale="90000"/>
          </a:bodyPr>
          <a:lstStyle/>
          <a:p>
            <a:r>
              <a:rPr lang="el-GR" b="1" dirty="0" smtClean="0">
                <a:solidFill>
                  <a:srgbClr val="00B050"/>
                </a:solidFill>
              </a:rPr>
              <a:t>Εφαρμογή της γνώσης στη δική σας τάξη</a:t>
            </a:r>
            <a:endParaRPr lang="el-GR" b="1" dirty="0">
              <a:solidFill>
                <a:srgbClr val="00B050"/>
              </a:solidFill>
            </a:endParaRPr>
          </a:p>
        </p:txBody>
      </p:sp>
      <p:sp>
        <p:nvSpPr>
          <p:cNvPr id="7" name="Tijdelijke aanduiding voor inhoud 6"/>
          <p:cNvSpPr>
            <a:spLocks noGrp="1"/>
          </p:cNvSpPr>
          <p:nvPr>
            <p:ph idx="1"/>
          </p:nvPr>
        </p:nvSpPr>
        <p:spPr>
          <a:xfrm>
            <a:off x="639102" y="4941168"/>
            <a:ext cx="7886700" cy="1048501"/>
          </a:xfrm>
        </p:spPr>
        <p:txBody>
          <a:bodyPr>
            <a:normAutofit fontScale="92500" lnSpcReduction="20000"/>
          </a:bodyPr>
          <a:lstStyle/>
          <a:p>
            <a:pPr marL="0" indent="0" algn="ctr">
              <a:buNone/>
            </a:pPr>
            <a:r>
              <a:rPr lang="el-GR" sz="2400" dirty="0" smtClean="0">
                <a:latin typeface="+mj-lt"/>
              </a:rPr>
              <a:t>Ποιες πρακτικές θεωρείτε χρήσιμες στην ενθάρρυνση των παιδιών για εξερεύνηση του περιβάλλοντος μάθησης και των πόρων; </a:t>
            </a:r>
          </a:p>
          <a:p>
            <a:pPr marL="0" indent="0" algn="ctr">
              <a:buNone/>
            </a:pPr>
            <a:r>
              <a:rPr lang="el-GR" sz="2400" dirty="0" smtClean="0">
                <a:latin typeface="+mj-lt"/>
              </a:rPr>
              <a:t>Τι προκλήσεις αντιμετωπίσατε;</a:t>
            </a:r>
            <a:endParaRPr lang="el-GR" sz="2400" dirty="0">
              <a:latin typeface="+mj-lt"/>
            </a:endParaRPr>
          </a:p>
        </p:txBody>
      </p:sp>
      <p:graphicFrame>
        <p:nvGraphicFramePr>
          <p:cNvPr id="2" name="Diagram 1"/>
          <p:cNvGraphicFramePr/>
          <p:nvPr>
            <p:extLst>
              <p:ext uri="{D42A27DB-BD31-4B8C-83A1-F6EECF244321}">
                <p14:modId xmlns:p14="http://schemas.microsoft.com/office/powerpoint/2010/main" val="2046799499"/>
              </p:ext>
            </p:extLst>
          </p:nvPr>
        </p:nvGraphicFramePr>
        <p:xfrm>
          <a:off x="815592" y="1757092"/>
          <a:ext cx="7674555" cy="276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73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el-GR" b="1" dirty="0" smtClean="0">
                <a:solidFill>
                  <a:srgbClr val="00B050"/>
                </a:solidFill>
              </a:rPr>
              <a:t>Στόχοι</a:t>
            </a:r>
            <a:r>
              <a:rPr lang="el-GR" dirty="0" smtClean="0"/>
              <a:t> </a:t>
            </a:r>
            <a:r>
              <a:rPr lang="el-GR" b="1" dirty="0" smtClean="0">
                <a:solidFill>
                  <a:srgbClr val="00B050"/>
                </a:solidFill>
              </a:rPr>
              <a:t>της ενότητας</a:t>
            </a:r>
            <a:endParaRPr lang="el-GR" b="1" dirty="0">
              <a:solidFill>
                <a:srgbClr val="00B050"/>
              </a:solidFill>
            </a:endParaRPr>
          </a:p>
        </p:txBody>
      </p:sp>
      <p:sp>
        <p:nvSpPr>
          <p:cNvPr id="7" name="Tijdelijke aanduiding voor inhoud 6"/>
          <p:cNvSpPr>
            <a:spLocks noGrp="1"/>
          </p:cNvSpPr>
          <p:nvPr>
            <p:ph idx="1"/>
          </p:nvPr>
        </p:nvSpPr>
        <p:spPr>
          <a:xfrm>
            <a:off x="457200" y="1556793"/>
            <a:ext cx="8219256" cy="4320480"/>
          </a:xfrm>
        </p:spPr>
        <p:txBody>
          <a:bodyPr>
            <a:normAutofit fontScale="85000" lnSpcReduction="10000"/>
          </a:bodyPr>
          <a:lstStyle/>
          <a:p>
            <a:pPr>
              <a:buClr>
                <a:schemeClr val="accent6"/>
              </a:buClr>
              <a:buFont typeface="Wingdings" panose="05000000000000000000" pitchFamily="2" charset="2"/>
              <a:buChar char="§"/>
            </a:pPr>
            <a:r>
              <a:rPr lang="el-GR" dirty="0" smtClean="0">
                <a:latin typeface="+mj-lt"/>
              </a:rPr>
              <a:t>Εισαγωγή στο ρόλο των πόρων και του μαθησιακού περιβάλλοντος στις διερευνητικές και τις δημιουργικές προσεγγίσεις στην εκπαίδευση της πρώιμης παιδικής ηλικίας στις φυσικές επιστήμες.</a:t>
            </a:r>
          </a:p>
          <a:p>
            <a:pPr>
              <a:buClr>
                <a:schemeClr val="accent6"/>
              </a:buClr>
              <a:buFont typeface="Wingdings" panose="05000000000000000000" pitchFamily="2" charset="2"/>
              <a:buChar char="§"/>
            </a:pPr>
            <a:r>
              <a:rPr lang="el-GR" dirty="0" smtClean="0">
                <a:latin typeface="+mj-lt"/>
              </a:rPr>
              <a:t>Ανταλλαγή στρατηγικών και εμπειριών για την αναγνώριση και αξιοποίηση των διαθέσιμων πόρων και του περιβάλλοντος</a:t>
            </a:r>
            <a:r>
              <a:rPr lang="en-US" dirty="0" smtClean="0">
                <a:latin typeface="+mj-lt"/>
              </a:rPr>
              <a:t> </a:t>
            </a:r>
            <a:r>
              <a:rPr lang="el-GR" dirty="0" smtClean="0">
                <a:latin typeface="+mj-lt"/>
              </a:rPr>
              <a:t>μάθησης.</a:t>
            </a:r>
            <a:endParaRPr lang="el-GR" dirty="0">
              <a:latin typeface="+mj-lt"/>
            </a:endParaRPr>
          </a:p>
          <a:p>
            <a:pPr>
              <a:buClr>
                <a:schemeClr val="accent6"/>
              </a:buClr>
              <a:buFont typeface="Wingdings" panose="05000000000000000000" pitchFamily="2" charset="2"/>
              <a:buChar char="§"/>
            </a:pPr>
            <a:r>
              <a:rPr lang="el-GR" dirty="0" smtClean="0">
                <a:latin typeface="+mj-lt"/>
              </a:rPr>
              <a:t>Αύξηση της συνειδητοποίησης των διαφορετικών</a:t>
            </a:r>
            <a:r>
              <a:rPr lang="en-US" dirty="0" smtClean="0">
                <a:latin typeface="+mj-lt"/>
              </a:rPr>
              <a:t> </a:t>
            </a:r>
            <a:r>
              <a:rPr lang="el-GR" dirty="0" smtClean="0">
                <a:latin typeface="+mj-lt"/>
              </a:rPr>
              <a:t>ευκαιριών που προσφέρουν οι καθημερινοί πόροι και τα περιβάλλοντα μάθησης.</a:t>
            </a:r>
            <a:endParaRPr lang="el-GR" dirty="0">
              <a:latin typeface="+mj-lt"/>
            </a:endParaRPr>
          </a:p>
          <a:p>
            <a:pPr>
              <a:buFont typeface="Wingdings" panose="05000000000000000000" pitchFamily="2" charset="2"/>
              <a:buChar char="§"/>
            </a:pPr>
            <a:endParaRPr lang="el-GR" dirty="0"/>
          </a:p>
        </p:txBody>
      </p:sp>
    </p:spTree>
    <p:extLst>
      <p:ext uri="{BB962C8B-B14F-4D97-AF65-F5344CB8AC3E}">
        <p14:creationId xmlns:p14="http://schemas.microsoft.com/office/powerpoint/2010/main" val="839690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el-GR" b="1" dirty="0" smtClean="0">
                <a:solidFill>
                  <a:srgbClr val="00B050"/>
                </a:solidFill>
              </a:rPr>
              <a:t>Επιπτώσεις</a:t>
            </a:r>
            <a:endParaRPr lang="el-GR" b="1" dirty="0">
              <a:solidFill>
                <a:srgbClr val="00B050"/>
              </a:solidFill>
            </a:endParaRPr>
          </a:p>
        </p:txBody>
      </p:sp>
      <p:sp>
        <p:nvSpPr>
          <p:cNvPr id="7" name="Tijdelijke aanduiding voor inhoud 6"/>
          <p:cNvSpPr>
            <a:spLocks noGrp="1"/>
          </p:cNvSpPr>
          <p:nvPr>
            <p:ph idx="1"/>
          </p:nvPr>
        </p:nvSpPr>
        <p:spPr>
          <a:xfrm>
            <a:off x="628650" y="2172708"/>
            <a:ext cx="7886700" cy="3632556"/>
          </a:xfrm>
        </p:spPr>
        <p:txBody>
          <a:bodyPr>
            <a:normAutofit lnSpcReduction="10000"/>
          </a:bodyPr>
          <a:lstStyle/>
          <a:p>
            <a:pPr>
              <a:buClr>
                <a:schemeClr val="accent6"/>
              </a:buClr>
            </a:pPr>
            <a:r>
              <a:rPr lang="el-GR" sz="2900" dirty="0" smtClean="0">
                <a:latin typeface="+mj-lt"/>
              </a:rPr>
              <a:t>Εμπλουτισμός υφιστάμενων πρακτικών (εμπλουτισμός των παραδειγμάτων σας στην αρχή της ενότητας)</a:t>
            </a:r>
          </a:p>
          <a:p>
            <a:pPr>
              <a:buClr>
                <a:schemeClr val="accent6"/>
              </a:buClr>
            </a:pPr>
            <a:r>
              <a:rPr lang="el-GR" sz="2900" dirty="0" smtClean="0">
                <a:latin typeface="+mj-lt"/>
              </a:rPr>
              <a:t>Επιπτώσεις στον σχεδιασμό</a:t>
            </a:r>
          </a:p>
          <a:p>
            <a:pPr>
              <a:buClr>
                <a:schemeClr val="accent6"/>
              </a:buClr>
            </a:pPr>
            <a:r>
              <a:rPr lang="el-GR" sz="2900" dirty="0">
                <a:latin typeface="+mj-lt"/>
              </a:rPr>
              <a:t>Προσεγγίσεις στην ενθάρρυνση της εξερεύνησης του περιβάλλοντος μάθησης και των πόρων από τα </a:t>
            </a:r>
            <a:r>
              <a:rPr lang="el-GR" sz="2900" dirty="0" smtClean="0">
                <a:latin typeface="+mj-lt"/>
              </a:rPr>
              <a:t>παιδιά</a:t>
            </a:r>
          </a:p>
          <a:p>
            <a:pPr>
              <a:buClr>
                <a:schemeClr val="accent6"/>
              </a:buClr>
            </a:pPr>
            <a:r>
              <a:rPr lang="el-GR" sz="2900" dirty="0" smtClean="0">
                <a:latin typeface="+mj-lt"/>
              </a:rPr>
              <a:t>Κοινές προκλήσεις και πιθανές λύσεις</a:t>
            </a:r>
            <a:endParaRPr lang="el-GR" sz="2900" dirty="0">
              <a:latin typeface="+mj-lt"/>
            </a:endParaRPr>
          </a:p>
          <a:p>
            <a:pPr marL="0" indent="0">
              <a:buClr>
                <a:schemeClr val="accent6"/>
              </a:buClr>
              <a:buNone/>
            </a:pPr>
            <a:endParaRPr lang="el-GR" sz="2900" dirty="0" smtClean="0">
              <a:latin typeface="+mj-lt"/>
            </a:endParaRPr>
          </a:p>
          <a:p>
            <a:pPr>
              <a:buFont typeface="Wingdings" panose="05000000000000000000" pitchFamily="2" charset="2"/>
              <a:buChar char="§"/>
            </a:pPr>
            <a:endParaRPr lang="el-GR" dirty="0"/>
          </a:p>
        </p:txBody>
      </p:sp>
    </p:spTree>
    <p:extLst>
      <p:ext uri="{BB962C8B-B14F-4D97-AF65-F5344CB8AC3E}">
        <p14:creationId xmlns:p14="http://schemas.microsoft.com/office/powerpoint/2010/main" val="314386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1257300" y="1334663"/>
            <a:ext cx="7886700" cy="4351338"/>
          </a:xfrm>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733379"/>
            <a:ext cx="8158232" cy="4104456"/>
          </a:xfrm>
          <a:prstGeom prst="rect">
            <a:avLst/>
          </a:prstGeom>
        </p:spPr>
      </p:pic>
    </p:spTree>
    <p:extLst>
      <p:ext uri="{BB962C8B-B14F-4D97-AF65-F5344CB8AC3E}">
        <p14:creationId xmlns:p14="http://schemas.microsoft.com/office/powerpoint/2010/main" val="1718945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l-GR" sz="3600" b="1" dirty="0" smtClean="0">
                <a:solidFill>
                  <a:srgbClr val="008000"/>
                </a:solidFill>
              </a:rPr>
              <a:t>Περισσότερες πληροφορίες</a:t>
            </a:r>
            <a:endParaRPr lang="el-GR" sz="3600" b="1" dirty="0">
              <a:solidFill>
                <a:srgbClr val="00800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20000"/>
          </a:bodyPr>
          <a:lstStyle/>
          <a:p>
            <a:pPr marL="0" indent="0">
              <a:lnSpc>
                <a:spcPct val="120000"/>
              </a:lnSpc>
              <a:buNone/>
            </a:pPr>
            <a:r>
              <a:rPr lang="el-GR" sz="3100" b="1" dirty="0">
                <a:solidFill>
                  <a:srgbClr val="FF0000"/>
                </a:solidFill>
                <a:latin typeface="+mj-lt"/>
              </a:rPr>
              <a:t>Creative Little Scientists </a:t>
            </a:r>
          </a:p>
          <a:p>
            <a:pPr marL="0" indent="0">
              <a:lnSpc>
                <a:spcPct val="120000"/>
              </a:lnSpc>
              <a:buNone/>
            </a:pPr>
            <a:r>
              <a:rPr lang="el-GR" sz="2600" dirty="0" smtClean="0">
                <a:solidFill>
                  <a:srgbClr val="FF0000"/>
                </a:solidFill>
                <a:latin typeface="+mj-lt"/>
              </a:rPr>
              <a:t>(Έργο του 7ου ΠΠ της ΕΕ 2011 – 2014)</a:t>
            </a:r>
            <a:endParaRPr lang="el-GR" sz="2600" dirty="0">
              <a:solidFill>
                <a:srgbClr val="FF0000"/>
              </a:solidFill>
              <a:latin typeface="+mj-lt"/>
            </a:endParaRPr>
          </a:p>
          <a:p>
            <a:pPr marL="0" indent="0">
              <a:lnSpc>
                <a:spcPct val="110000"/>
              </a:lnSpc>
              <a:buNone/>
            </a:pPr>
            <a:r>
              <a:rPr lang="el-GR" sz="2600" dirty="0">
                <a:latin typeface="+mj-lt"/>
              </a:rPr>
              <a:t>Αρχές σχεδιασμού και πρότυπο υλικό βάσει επί τόπου εργασίας </a:t>
            </a:r>
            <a:r>
              <a:rPr lang="el-GR" sz="2600" dirty="0">
                <a:latin typeface="+mj-lt"/>
                <a:hlinkClick r:id="rId3"/>
              </a:rPr>
              <a:t>www.creative-little-scientists.eu</a:t>
            </a:r>
            <a:endParaRPr lang="el-GR" sz="2600" dirty="0">
              <a:latin typeface="+mj-lt"/>
            </a:endParaRPr>
          </a:p>
          <a:p>
            <a:pPr marL="0" indent="0">
              <a:buNone/>
            </a:pPr>
            <a:endParaRPr lang="el-GR" sz="2600" dirty="0">
              <a:latin typeface="+mj-lt"/>
            </a:endParaRPr>
          </a:p>
          <a:p>
            <a:pPr marL="0" indent="0">
              <a:buNone/>
            </a:pPr>
            <a:r>
              <a:rPr lang="el-GR" sz="3100" b="1" dirty="0">
                <a:solidFill>
                  <a:srgbClr val="FF0000"/>
                </a:solidFill>
                <a:latin typeface="+mj-lt"/>
              </a:rPr>
              <a:t>Creativity in Early Years Science Education</a:t>
            </a:r>
          </a:p>
          <a:p>
            <a:pPr marL="0" indent="0">
              <a:buNone/>
            </a:pPr>
            <a:r>
              <a:rPr lang="el-GR" sz="2600" dirty="0" smtClean="0">
                <a:solidFill>
                  <a:srgbClr val="FF0000"/>
                </a:solidFill>
                <a:latin typeface="+mj-lt"/>
              </a:rPr>
              <a:t>(Έργο της ΕΕ Erasmus+ 2014 </a:t>
            </a:r>
            <a:r>
              <a:rPr lang="el-GR" sz="2600" dirty="0">
                <a:solidFill>
                  <a:srgbClr val="FF0000"/>
                </a:solidFill>
              </a:rPr>
              <a:t>– </a:t>
            </a:r>
            <a:r>
              <a:rPr lang="el-GR" sz="2600" dirty="0" smtClean="0">
                <a:solidFill>
                  <a:srgbClr val="FF0000"/>
                </a:solidFill>
                <a:latin typeface="+mj-lt"/>
              </a:rPr>
              <a:t>2017)</a:t>
            </a:r>
          </a:p>
          <a:p>
            <a:pPr marL="0" indent="0">
              <a:lnSpc>
                <a:spcPct val="110000"/>
              </a:lnSpc>
              <a:buNone/>
            </a:pPr>
            <a:r>
              <a:rPr lang="el-GR" sz="26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l-GR" sz="2600" dirty="0" smtClean="0">
                <a:latin typeface="+mj-lt"/>
                <a:hlinkClick r:id="rId4"/>
              </a:rPr>
              <a:t>www.ceys‐project.eu</a:t>
            </a:r>
            <a:endParaRPr lang="el-GR" sz="2600"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155657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el-GR" b="1" dirty="0" smtClean="0">
                <a:solidFill>
                  <a:srgbClr val="00B050"/>
                </a:solidFill>
              </a:rPr>
              <a:t>ΕΥΧΑΡΙΣΤΩ!</a:t>
            </a:r>
            <a:endParaRPr lang="el-GR"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42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763688" y="1988840"/>
            <a:ext cx="5194300" cy="2592387"/>
          </a:xfrm>
        </p:spPr>
        <p:txBody>
          <a:bodyPr>
            <a:normAutofit fontScale="90000"/>
          </a:bodyPr>
          <a:lstStyle/>
          <a:p>
            <a:r>
              <a:rPr lang="el-GR" b="1" dirty="0" smtClean="0">
                <a:solidFill>
                  <a:schemeClr val="accent6">
                    <a:lumMod val="75000"/>
                  </a:schemeClr>
                </a:solidFill>
              </a:rPr>
              <a:t>Παραδείγματα φωτογραφιών από την τάξη που μπορούν να χρησιμοποιηθούν στην ενότητα </a:t>
            </a:r>
            <a:endParaRPr lang="el-GR" b="1" dirty="0">
              <a:solidFill>
                <a:schemeClr val="accent6">
                  <a:lumMod val="75000"/>
                </a:schemeClr>
              </a:solidFill>
            </a:endParaRPr>
          </a:p>
        </p:txBody>
      </p:sp>
    </p:spTree>
    <p:extLst>
      <p:ext uri="{BB962C8B-B14F-4D97-AF65-F5344CB8AC3E}">
        <p14:creationId xmlns:p14="http://schemas.microsoft.com/office/powerpoint/2010/main" val="185933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http://www.guadalupemontessori.com/category/education/</a:t>
            </a:r>
            <a:r>
              <a:rPr lang="el-GR" dirty="0" smtClean="0"/>
              <a:t> </a:t>
            </a:r>
            <a:endParaRPr lang="el-GR" sz="1200" dirty="0"/>
          </a:p>
        </p:txBody>
      </p:sp>
      <p:pic>
        <p:nvPicPr>
          <p:cNvPr id="8" name="Tijdelijke aanduiding voor inhoud 4" descr="2-montessori-preschool-huntington-beach.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75" r="937"/>
          <a:stretch/>
        </p:blipFill>
        <p:spPr>
          <a:xfrm>
            <a:off x="15630" y="2154642"/>
            <a:ext cx="9037490" cy="3674234"/>
          </a:xfrm>
        </p:spPr>
      </p:pic>
    </p:spTree>
    <p:extLst>
      <p:ext uri="{BB962C8B-B14F-4D97-AF65-F5344CB8AC3E}">
        <p14:creationId xmlns:p14="http://schemas.microsoft.com/office/powerpoint/2010/main" val="1743014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http://www.prettyprudent.com/2015/11/baby-kid/10-things-your-teacher-wants-for-the-classroom/</a:t>
            </a:r>
            <a:r>
              <a:rPr lang="el-GR" dirty="0" smtClean="0"/>
              <a:t> </a:t>
            </a:r>
            <a:endParaRPr lang="el-GR" sz="1200" dirty="0"/>
          </a:p>
        </p:txBody>
      </p:sp>
      <p:pic>
        <p:nvPicPr>
          <p:cNvPr id="4" name="Afbeelding 3" descr="10-Things-Your-Teacher-Wants-for-the-Class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700808"/>
            <a:ext cx="6480720" cy="4313096"/>
          </a:xfrm>
          <a:prstGeom prst="rect">
            <a:avLst/>
          </a:prstGeom>
        </p:spPr>
      </p:pic>
    </p:spTree>
    <p:extLst>
      <p:ext uri="{BB962C8B-B14F-4D97-AF65-F5344CB8AC3E}">
        <p14:creationId xmlns:p14="http://schemas.microsoft.com/office/powerpoint/2010/main" val="1027079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https://annareyner.wordpress.com/tag/quiet-corner/</a:t>
            </a:r>
            <a:r>
              <a:rPr lang="el-GR" dirty="0" smtClean="0"/>
              <a:t> </a:t>
            </a:r>
            <a:endParaRPr lang="el-GR" sz="1200" dirty="0"/>
          </a:p>
        </p:txBody>
      </p:sp>
      <p:pic>
        <p:nvPicPr>
          <p:cNvPr id="6" name="Tijdelijke aanduiding voor inhoud 3" descr="anna-quiet-corner-1.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79" b="1704"/>
          <a:stretch/>
        </p:blipFill>
        <p:spPr>
          <a:xfrm>
            <a:off x="1619672" y="1700808"/>
            <a:ext cx="5976664" cy="4414170"/>
          </a:xfrm>
        </p:spPr>
      </p:pic>
    </p:spTree>
    <p:extLst>
      <p:ext uri="{BB962C8B-B14F-4D97-AF65-F5344CB8AC3E}">
        <p14:creationId xmlns:p14="http://schemas.microsoft.com/office/powerpoint/2010/main" val="653417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smtClean="0"/>
              <a:t>Πηγή: </a:t>
            </a:r>
            <a:r>
              <a:rPr lang="el-GR" sz="1200" dirty="0">
                <a:hlinkClick r:id="rId2"/>
              </a:rPr>
              <a:t>https://www.pinterest.com/pin/354940014353444703/</a:t>
            </a:r>
            <a:r>
              <a:rPr lang="el-GR" dirty="0" smtClean="0"/>
              <a:t> </a:t>
            </a:r>
            <a:endParaRPr lang="el-GR" sz="1200" dirty="0"/>
          </a:p>
        </p:txBody>
      </p:sp>
      <p:pic>
        <p:nvPicPr>
          <p:cNvPr id="6" name="Tijdelijke aanduiding voor inhoud 3" descr="cdctour_Room4.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276" b="1703"/>
          <a:stretch/>
        </p:blipFill>
        <p:spPr>
          <a:xfrm>
            <a:off x="1475656" y="1628800"/>
            <a:ext cx="6160068" cy="4482379"/>
          </a:xfrm>
        </p:spPr>
      </p:pic>
    </p:spTree>
    <p:extLst>
      <p:ext uri="{BB962C8B-B14F-4D97-AF65-F5344CB8AC3E}">
        <p14:creationId xmlns:p14="http://schemas.microsoft.com/office/powerpoint/2010/main" val="1896808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https://uk.pinterest.com/pin/251005379206850285/</a:t>
            </a:r>
            <a:r>
              <a:rPr lang="el-GR" dirty="0" smtClean="0"/>
              <a:t> </a:t>
            </a:r>
            <a:endParaRPr lang="el-GR" sz="1200" dirty="0"/>
          </a:p>
        </p:txBody>
      </p:sp>
      <p:pic>
        <p:nvPicPr>
          <p:cNvPr id="6" name="Tijdelijke aanduiding voor inhoud 3" descr="6697cb80dc2ab640c3933cd83f2151c0.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0" b="1818"/>
          <a:stretch/>
        </p:blipFill>
        <p:spPr>
          <a:xfrm>
            <a:off x="1475656" y="1556792"/>
            <a:ext cx="6184230" cy="4567472"/>
          </a:xfrm>
        </p:spPr>
      </p:pic>
    </p:spTree>
    <p:extLst>
      <p:ext uri="{BB962C8B-B14F-4D97-AF65-F5344CB8AC3E}">
        <p14:creationId xmlns:p14="http://schemas.microsoft.com/office/powerpoint/2010/main" val="26368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274638"/>
            <a:ext cx="5194920" cy="1066130"/>
          </a:xfrm>
        </p:spPr>
        <p:txBody>
          <a:bodyPr>
            <a:normAutofit fontScale="90000"/>
          </a:bodyPr>
          <a:lstStyle/>
          <a:p>
            <a:r>
              <a:rPr lang="el-GR" sz="3200" b="1" dirty="0" smtClean="0">
                <a:solidFill>
                  <a:srgbClr val="00B050"/>
                </a:solidFill>
              </a:rPr>
              <a:t>Σύνδεση με τις αρχές  σχεδιασμού περιεχομένου και τα αποτελέσματα 1</a:t>
            </a:r>
            <a:endParaRPr lang="el-GR" sz="3200" dirty="0">
              <a:solidFill>
                <a:srgbClr val="00B050"/>
              </a:solidFill>
            </a:endParaRPr>
          </a:p>
        </p:txBody>
      </p:sp>
      <p:sp>
        <p:nvSpPr>
          <p:cNvPr id="3" name="Content Placeholder 2"/>
          <p:cNvSpPr>
            <a:spLocks noGrp="1"/>
          </p:cNvSpPr>
          <p:nvPr>
            <p:ph idx="1"/>
          </p:nvPr>
        </p:nvSpPr>
        <p:spPr>
          <a:xfrm>
            <a:off x="451474" y="1556792"/>
            <a:ext cx="8368998" cy="4680520"/>
          </a:xfrm>
        </p:spPr>
        <p:txBody>
          <a:bodyPr>
            <a:noAutofit/>
          </a:bodyPr>
          <a:lstStyle/>
          <a:p>
            <a:pPr marL="0" indent="0">
              <a:buNone/>
            </a:pPr>
            <a:r>
              <a:rPr lang="el-GR" sz="1500" dirty="0">
                <a:latin typeface="+mj-lt"/>
              </a:rPr>
              <a:t>7. Η εκπαίδευση των δασκάλων θα πρέπει να εξοικειώνει τους δασκάλους με μια </a:t>
            </a:r>
            <a:r>
              <a:rPr lang="el-GR" sz="1500" dirty="0">
                <a:solidFill>
                  <a:srgbClr val="FF0000"/>
                </a:solidFill>
                <a:latin typeface="+mj-lt"/>
              </a:rPr>
              <a:t>σειρά από </a:t>
            </a:r>
            <a:r>
              <a:rPr lang="el-GR" sz="1500" dirty="0" smtClean="0">
                <a:solidFill>
                  <a:srgbClr val="FF0000"/>
                </a:solidFill>
                <a:latin typeface="+mj-lt"/>
              </a:rPr>
              <a:t>προσεγγίσεις και στρατηγικές τυπικής </a:t>
            </a:r>
            <a:r>
              <a:rPr lang="el-GR" sz="1500" dirty="0">
                <a:solidFill>
                  <a:srgbClr val="FF0000"/>
                </a:solidFill>
                <a:latin typeface="+mj-lt"/>
              </a:rPr>
              <a:t>και </a:t>
            </a:r>
            <a:r>
              <a:rPr lang="el-GR" sz="1500" dirty="0" smtClean="0">
                <a:solidFill>
                  <a:srgbClr val="FF0000"/>
                </a:solidFill>
                <a:latin typeface="+mj-lt"/>
              </a:rPr>
              <a:t>άτυπης μάθησης, διδασκαλίας </a:t>
            </a:r>
            <a:r>
              <a:rPr lang="el-GR" sz="1500" dirty="0">
                <a:solidFill>
                  <a:srgbClr val="FF0000"/>
                </a:solidFill>
                <a:latin typeface="+mj-lt"/>
              </a:rPr>
              <a:t>και αξιολόγησης </a:t>
            </a:r>
            <a:r>
              <a:rPr lang="el-GR" sz="1500" dirty="0">
                <a:latin typeface="+mj-lt"/>
              </a:rPr>
              <a:t>και με </a:t>
            </a:r>
            <a:r>
              <a:rPr lang="el-GR" sz="1500" dirty="0" smtClean="0">
                <a:latin typeface="+mj-lt"/>
              </a:rPr>
              <a:t>τη </a:t>
            </a:r>
            <a:r>
              <a:rPr lang="el-GR" sz="1500" dirty="0">
                <a:latin typeface="+mj-lt"/>
              </a:rPr>
              <a:t>χρήση αυτών σε σχέση με πραγματικά προβλήματα στους τομείς των φυσικών επιστημών και των μαθηματικών. </a:t>
            </a:r>
          </a:p>
          <a:p>
            <a:pPr marL="400050" lvl="1" indent="0">
              <a:buNone/>
            </a:pPr>
            <a:r>
              <a:rPr lang="el-GR" sz="1500" dirty="0" smtClean="0">
                <a:latin typeface="+mj-lt"/>
              </a:rPr>
              <a:t>7.5 Οι δάσκαλοι θα πρέπει να είναι σε θέση να χρησιμοποιούν μια σειρά από δημιουργικά περιβάλλοντα και προσεγγίσεις για να προκαλούν το ενδιαφέρον των παιδιών, το κίνητρο και την απόλαυση στη μάθηση των φυσικών επιστημών και των μαθηματικών, με ιστορίες, ποιήματα,τραγούδια, θέατρο, κουκλοθέατρο και παιχνίδια.  </a:t>
            </a:r>
          </a:p>
          <a:p>
            <a:pPr marL="0" indent="0">
              <a:buNone/>
            </a:pPr>
            <a:endParaRPr lang="el-GR" sz="1500" dirty="0" smtClean="0">
              <a:latin typeface="+mj-lt"/>
            </a:endParaRPr>
          </a:p>
          <a:p>
            <a:pPr marL="0" indent="0">
              <a:buNone/>
            </a:pPr>
            <a:r>
              <a:rPr lang="el-GR" sz="1500" dirty="0" smtClean="0">
                <a:latin typeface="+mj-lt"/>
              </a:rPr>
              <a:t>14. Η εκπαίδευση των δασκάλων θα πρέπει να εφοδιάζει τους δασκάλους με γνώση και δεξιότητες για να χρησιμοποιούν μια σειρά από περιβάλλοντα τυπικής, μη τυπικής και άτυπης μάθησης, συμπεριλαμβανομένου </a:t>
            </a:r>
            <a:r>
              <a:rPr lang="el-GR" sz="1500" dirty="0" smtClean="0">
                <a:solidFill>
                  <a:srgbClr val="FF0000"/>
                </a:solidFill>
                <a:latin typeface="+mj-lt"/>
              </a:rPr>
              <a:t>του εξωτερικού περιβάλλοντος, των σχολικών εγκαταστάσεων και του ευρύτερου περιβάλλοντος εκτός σχολείου</a:t>
            </a:r>
            <a:r>
              <a:rPr lang="el-GR" sz="1500" dirty="0" smtClean="0">
                <a:latin typeface="+mj-lt"/>
              </a:rPr>
              <a:t>, στη διδασκαλία φυσικών επιστημών και μαθηματικών. </a:t>
            </a:r>
          </a:p>
          <a:p>
            <a:pPr marL="400050" lvl="1" indent="0">
              <a:buNone/>
            </a:pPr>
            <a:r>
              <a:rPr lang="el-GR" sz="1500" dirty="0" smtClean="0">
                <a:latin typeface="+mj-lt"/>
              </a:rPr>
              <a:t>14.1 Οι δάσκαλοι θα πρέπει να είναι σε θέση να χρησιμοποιούν τα διαφορετικά περιβάλλοντα για τη μάθηση των φυσικών επιστημών και των μαθηματικών, συμπεριλαμβανομένης της ευέλικτης χρήσης και του εσωτερικού και του εξωτερικού περιβάλλοντος.   </a:t>
            </a:r>
          </a:p>
          <a:p>
            <a:pPr marL="400050" lvl="1" indent="0">
              <a:buNone/>
            </a:pPr>
            <a:r>
              <a:rPr lang="el-GR" sz="1500" dirty="0">
                <a:latin typeface="+mj-lt"/>
              </a:rPr>
              <a:t>14.4 Οι δάσκαλοι θα πρέπει να είναι σε θέση να οργανώνουν επισκέψεις των μαθητών στο εξωτερικό ευρύτερο περιβάλλον πέραν του σχολείου, εξετάζοντας θέματα υγείας και ασφάλειας, σχέσεις με τους γονείς, </a:t>
            </a:r>
            <a:r>
              <a:rPr lang="el-GR" sz="1500" dirty="0" smtClean="0">
                <a:latin typeface="+mj-lt"/>
              </a:rPr>
              <a:t>εξελίσσοντας την </a:t>
            </a:r>
            <a:r>
              <a:rPr lang="el-GR" sz="1500" dirty="0">
                <a:latin typeface="+mj-lt"/>
              </a:rPr>
              <a:t>εμπειρία μέσα στην τάξη.  </a:t>
            </a:r>
          </a:p>
        </p:txBody>
      </p:sp>
    </p:spTree>
    <p:extLst>
      <p:ext uri="{BB962C8B-B14F-4D97-AF65-F5344CB8AC3E}">
        <p14:creationId xmlns:p14="http://schemas.microsoft.com/office/powerpoint/2010/main" val="82474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smtClean="0"/>
              <a:t>Πηγή: </a:t>
            </a:r>
            <a:r>
              <a:rPr lang="el-GR" sz="1200" dirty="0">
                <a:hlinkClick r:id="rId3"/>
              </a:rPr>
              <a:t>https://www.lascuolasf.org/file/classroom1jpg</a:t>
            </a:r>
            <a:r>
              <a:rPr lang="el-GR" dirty="0" smtClean="0"/>
              <a:t> </a:t>
            </a:r>
            <a:endParaRPr lang="el-GR" sz="1200" dirty="0"/>
          </a:p>
        </p:txBody>
      </p:sp>
      <p:pic>
        <p:nvPicPr>
          <p:cNvPr id="6" name="Tijdelijke aanduiding voor inhoud 3" descr="classroom1.jpg"/>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84" b="1703"/>
          <a:stretch/>
        </p:blipFill>
        <p:spPr>
          <a:xfrm>
            <a:off x="1547664" y="1556792"/>
            <a:ext cx="6102738" cy="4490629"/>
          </a:xfrm>
        </p:spPr>
      </p:pic>
    </p:spTree>
    <p:extLst>
      <p:ext uri="{BB962C8B-B14F-4D97-AF65-F5344CB8AC3E}">
        <p14:creationId xmlns:p14="http://schemas.microsoft.com/office/powerpoint/2010/main" val="1514157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smtClean="0"/>
              <a:t>Πηγή: </a:t>
            </a:r>
            <a:r>
              <a:rPr lang="el-GR" sz="1200" dirty="0">
                <a:hlinkClick r:id="rId2"/>
              </a:rPr>
              <a:t>https://www.pinterest.com/pin/187743878192951882/</a:t>
            </a:r>
            <a:r>
              <a:rPr lang="el-GR" dirty="0" smtClean="0"/>
              <a:t> </a:t>
            </a:r>
            <a:endParaRPr lang="el-GR" sz="1200" dirty="0"/>
          </a:p>
        </p:txBody>
      </p:sp>
      <p:pic>
        <p:nvPicPr>
          <p:cNvPr id="6" name="Tijdelijke aanduiding voor inhoud 3" descr="c3d91f308de5dbbc4f01cfd7e687f996.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32" b="468"/>
          <a:stretch/>
        </p:blipFill>
        <p:spPr>
          <a:xfrm>
            <a:off x="1331640" y="1772816"/>
            <a:ext cx="6463630" cy="4180682"/>
          </a:xfrm>
        </p:spPr>
      </p:pic>
    </p:spTree>
    <p:extLst>
      <p:ext uri="{BB962C8B-B14F-4D97-AF65-F5344CB8AC3E}">
        <p14:creationId xmlns:p14="http://schemas.microsoft.com/office/powerpoint/2010/main" val="76565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http://www.rbia.in/images/classroom1.jpg</a:t>
            </a:r>
            <a:r>
              <a:rPr lang="el-GR" dirty="0" smtClean="0"/>
              <a:t> </a:t>
            </a:r>
            <a:endParaRPr lang="el-GR" sz="1200" dirty="0"/>
          </a:p>
        </p:txBody>
      </p:sp>
      <p:pic>
        <p:nvPicPr>
          <p:cNvPr id="6" name="Tijdelijke aanduiding voor inhoud 3" descr="classroom1.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6" b="804"/>
          <a:stretch/>
        </p:blipFill>
        <p:spPr>
          <a:xfrm>
            <a:off x="1259632" y="1628800"/>
            <a:ext cx="6725327" cy="4441719"/>
          </a:xfrm>
        </p:spPr>
      </p:pic>
    </p:spTree>
    <p:extLst>
      <p:ext uri="{BB962C8B-B14F-4D97-AF65-F5344CB8AC3E}">
        <p14:creationId xmlns:p14="http://schemas.microsoft.com/office/powerpoint/2010/main" val="562327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194974"/>
            <a:ext cx="3283312" cy="1626142"/>
          </a:xfrm>
        </p:spPr>
        <p:txBody>
          <a:bodyPr>
            <a:normAutofit/>
          </a:bodyPr>
          <a:lstStyle/>
          <a:p>
            <a:r>
              <a:rPr lang="el-GR" sz="1200" dirty="0"/>
              <a:t>Πηγή: </a:t>
            </a:r>
            <a:r>
              <a:rPr lang="el-GR" sz="1200" dirty="0">
                <a:hlinkClick r:id="rId2"/>
              </a:rPr>
              <a:t>http://www.two-daloo.com/preschool-classroom-design-cozy-corner/</a:t>
            </a:r>
            <a:r>
              <a:rPr lang="el-GR" dirty="0" smtClean="0"/>
              <a:t> </a:t>
            </a:r>
            <a:endParaRPr lang="el-GR" sz="1200" dirty="0"/>
          </a:p>
        </p:txBody>
      </p:sp>
      <p:pic>
        <p:nvPicPr>
          <p:cNvPr id="4" name="Afbeelding 3" descr="corne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32656"/>
            <a:ext cx="3816424" cy="5724636"/>
          </a:xfrm>
          <a:prstGeom prst="rect">
            <a:avLst/>
          </a:prstGeom>
        </p:spPr>
      </p:pic>
    </p:spTree>
    <p:extLst>
      <p:ext uri="{BB962C8B-B14F-4D97-AF65-F5344CB8AC3E}">
        <p14:creationId xmlns:p14="http://schemas.microsoft.com/office/powerpoint/2010/main" val="2104716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http://beinginawe.com/expat-beginners-guide-finding-job-in-china/</a:t>
            </a:r>
            <a:r>
              <a:rPr lang="el-GR" dirty="0" smtClean="0"/>
              <a:t> </a:t>
            </a:r>
            <a:endParaRPr lang="el-GR" sz="1200" dirty="0"/>
          </a:p>
        </p:txBody>
      </p:sp>
      <p:pic>
        <p:nvPicPr>
          <p:cNvPr id="3" name="Afbeelding 2" descr="Finding-job-in-China-Gadi-is-teaching-the-new-words-to-kids-in-kindergarten-520x38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664461"/>
            <a:ext cx="6048672" cy="4524872"/>
          </a:xfrm>
          <a:prstGeom prst="rect">
            <a:avLst/>
          </a:prstGeom>
        </p:spPr>
      </p:pic>
    </p:spTree>
    <p:extLst>
      <p:ext uri="{BB962C8B-B14F-4D97-AF65-F5344CB8AC3E}">
        <p14:creationId xmlns:p14="http://schemas.microsoft.com/office/powerpoint/2010/main" val="614489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548680"/>
            <a:ext cx="5456262" cy="776883"/>
          </a:xfrm>
        </p:spPr>
        <p:txBody>
          <a:bodyPr>
            <a:normAutofit fontScale="90000"/>
          </a:bodyPr>
          <a:lstStyle/>
          <a:p>
            <a:r>
              <a:rPr lang="el-GR" sz="1200" dirty="0"/>
              <a:t>Πηγή: </a:t>
            </a:r>
            <a:r>
              <a:rPr lang="el-GR" sz="1200" dirty="0">
                <a:hlinkClick r:id="rId2"/>
              </a:rPr>
              <a:t>http://hechingerreport.org/teaching-preschoolers-to-use-computers-along-with-their-parents/</a:t>
            </a:r>
            <a:r>
              <a:rPr lang="el-GR" dirty="0" smtClean="0"/>
              <a:t> </a:t>
            </a:r>
            <a:endParaRPr lang="el-GR" sz="1200" dirty="0"/>
          </a:p>
        </p:txBody>
      </p:sp>
      <p:pic>
        <p:nvPicPr>
          <p:cNvPr id="3" name="Afbeelding 2" descr="IMG_2644-800x0-c-defau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1625048"/>
            <a:ext cx="5957664" cy="4468248"/>
          </a:xfrm>
          <a:prstGeom prst="rect">
            <a:avLst/>
          </a:prstGeom>
        </p:spPr>
      </p:pic>
    </p:spTree>
    <p:extLst>
      <p:ext uri="{BB962C8B-B14F-4D97-AF65-F5344CB8AC3E}">
        <p14:creationId xmlns:p14="http://schemas.microsoft.com/office/powerpoint/2010/main" val="477764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smtClean="0"/>
              <a:t>Πηγή: </a:t>
            </a:r>
            <a:r>
              <a:rPr lang="el-GR" sz="1200" dirty="0">
                <a:hlinkClick r:id="rId2"/>
              </a:rPr>
              <a:t>https://www.pinterest.com/pin/192951165254794682/</a:t>
            </a:r>
            <a:r>
              <a:rPr lang="el-GR" dirty="0" smtClean="0"/>
              <a:t> </a:t>
            </a:r>
            <a:endParaRPr lang="el-GR" sz="1200" dirty="0"/>
          </a:p>
        </p:txBody>
      </p:sp>
      <p:pic>
        <p:nvPicPr>
          <p:cNvPr id="3" name="Afbeelding 2" descr="35dc7688772ed307c041bca7a9f9a74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587894"/>
            <a:ext cx="6084168" cy="4563126"/>
          </a:xfrm>
          <a:prstGeom prst="rect">
            <a:avLst/>
          </a:prstGeom>
        </p:spPr>
      </p:pic>
    </p:spTree>
    <p:extLst>
      <p:ext uri="{BB962C8B-B14F-4D97-AF65-F5344CB8AC3E}">
        <p14:creationId xmlns:p14="http://schemas.microsoft.com/office/powerpoint/2010/main" val="350662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http://www.huffingtonpost.com/sarah-wike-loyola/the-most-powerful-tool-in_b_6012136.html</a:t>
            </a:r>
            <a:r>
              <a:rPr lang="el-GR" dirty="0" smtClean="0"/>
              <a:t> </a:t>
            </a:r>
            <a:endParaRPr lang="el-GR" sz="1200" dirty="0"/>
          </a:p>
        </p:txBody>
      </p:sp>
      <p:pic>
        <p:nvPicPr>
          <p:cNvPr id="3" name="Afbeelding 2" descr="o-EMPTY-CLASSROOM-faceboo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72" y="1844824"/>
            <a:ext cx="8010128" cy="4005064"/>
          </a:xfrm>
          <a:prstGeom prst="rect">
            <a:avLst/>
          </a:prstGeom>
        </p:spPr>
      </p:pic>
    </p:spTree>
    <p:extLst>
      <p:ext uri="{BB962C8B-B14F-4D97-AF65-F5344CB8AC3E}">
        <p14:creationId xmlns:p14="http://schemas.microsoft.com/office/powerpoint/2010/main" val="892216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http://www.scholastic.com/teachers/top-teaching/2013/01/welcoming-class-pet-living-mascot</a:t>
            </a:r>
            <a:r>
              <a:rPr lang="el-GR" dirty="0" smtClean="0"/>
              <a:t> </a:t>
            </a:r>
            <a:endParaRPr lang="el-GR" sz="1200" dirty="0"/>
          </a:p>
        </p:txBody>
      </p:sp>
      <p:pic>
        <p:nvPicPr>
          <p:cNvPr id="3" name="Afbeelding 2" descr="pets_frogrugobserv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628800"/>
            <a:ext cx="5832648" cy="4420054"/>
          </a:xfrm>
          <a:prstGeom prst="rect">
            <a:avLst/>
          </a:prstGeom>
        </p:spPr>
      </p:pic>
    </p:spTree>
    <p:extLst>
      <p:ext uri="{BB962C8B-B14F-4D97-AF65-F5344CB8AC3E}">
        <p14:creationId xmlns:p14="http://schemas.microsoft.com/office/powerpoint/2010/main" val="1744480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https://bsciencecenter.wordpress.com/2013/09/23/classroom-pets/</a:t>
            </a:r>
            <a:r>
              <a:rPr lang="el-GR" dirty="0" smtClean="0"/>
              <a:t> </a:t>
            </a:r>
            <a:endParaRPr lang="el-GR" sz="1200" dirty="0"/>
          </a:p>
        </p:txBody>
      </p:sp>
      <p:pic>
        <p:nvPicPr>
          <p:cNvPr id="4" name="Afbeelding 3" descr="photo-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556792"/>
            <a:ext cx="6131223" cy="4579257"/>
          </a:xfrm>
          <a:prstGeom prst="rect">
            <a:avLst/>
          </a:prstGeom>
        </p:spPr>
      </p:pic>
    </p:spTree>
    <p:extLst>
      <p:ext uri="{BB962C8B-B14F-4D97-AF65-F5344CB8AC3E}">
        <p14:creationId xmlns:p14="http://schemas.microsoft.com/office/powerpoint/2010/main" val="203296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sz="3200" b="1" dirty="0" smtClean="0">
                <a:solidFill>
                  <a:srgbClr val="00B050"/>
                </a:solidFill>
              </a:rPr>
              <a:t>Σύνδεση με τις αρχές σχεδιασμού περιεχομένου και τα αποτελέσματα 2</a:t>
            </a:r>
            <a:endParaRPr lang="el-GR" sz="3200" b="1" dirty="0">
              <a:solidFill>
                <a:srgbClr val="00B050"/>
              </a:solidFill>
            </a:endParaRPr>
          </a:p>
        </p:txBody>
      </p:sp>
      <p:sp>
        <p:nvSpPr>
          <p:cNvPr id="3" name="Tijdelijke aanduiding voor inhoud 2"/>
          <p:cNvSpPr>
            <a:spLocks noGrp="1"/>
          </p:cNvSpPr>
          <p:nvPr>
            <p:ph idx="1"/>
          </p:nvPr>
        </p:nvSpPr>
        <p:spPr>
          <a:xfrm>
            <a:off x="457200" y="1700809"/>
            <a:ext cx="8219256" cy="4320480"/>
          </a:xfrm>
        </p:spPr>
        <p:txBody>
          <a:bodyPr>
            <a:normAutofit fontScale="85000" lnSpcReduction="20000"/>
          </a:bodyPr>
          <a:lstStyle/>
          <a:p>
            <a:pPr marL="0" indent="0">
              <a:buNone/>
            </a:pPr>
            <a:r>
              <a:rPr lang="el-GR" sz="2600" dirty="0">
                <a:latin typeface="+mj-lt"/>
              </a:rPr>
              <a:t>17. Η εκπαίδευση των δασκάλων θα πρέπει να αντιμετωπίζει με τους  </a:t>
            </a:r>
            <a:r>
              <a:rPr lang="el-GR" sz="2600" dirty="0">
                <a:solidFill>
                  <a:srgbClr val="FF0000"/>
                </a:solidFill>
                <a:latin typeface="+mj-lt"/>
              </a:rPr>
              <a:t>δασκάλους ζητήματα εξασφάλισης ευρείας παροχής, σχεδιασμού και χρήσης των πόρων (συμπεριλαμβανομένων των ψηφιακών πόρων) μέσα και έξω από την τάξη </a:t>
            </a:r>
            <a:r>
              <a:rPr lang="el-GR" sz="2600" dirty="0">
                <a:latin typeface="+mj-lt"/>
              </a:rPr>
              <a:t>για τη στήριξη της έρευνας και της δημιουργικότητας των παιδιών. </a:t>
            </a:r>
          </a:p>
          <a:p>
            <a:pPr marL="400050" lvl="1" indent="0">
              <a:buNone/>
            </a:pPr>
            <a:r>
              <a:rPr lang="el-GR" sz="1900" dirty="0" smtClean="0">
                <a:latin typeface="+mj-lt"/>
              </a:rPr>
              <a:t>17.1 Οι δάσκαλοι θα πρέπει να είναι σε θέση να οργανώνουν και να χρησιμοποιούν υλικά (συμπεριλαμβανομένων υλικών καθημερινής χρήσης), πόρους (συμπεριλαμβανομένων πόρων ΤΠΕ και φυσικών πόρων) και εξοπλισμό (συμπεριλαμβανομένου ψηφιακού εξοπλισμού και  απλών εργαστηριακών οργάνων) στην τάξη, στο σχολείο και στο ευρύτερο περιβάλλον, και εντός και εκτός, για τη στήριξη της ανεξάρτητης έρευνας και της δημιουργικότητας. </a:t>
            </a:r>
          </a:p>
          <a:p>
            <a:pPr marL="400050" lvl="1" indent="0">
              <a:buNone/>
            </a:pPr>
            <a:r>
              <a:rPr lang="el-GR" sz="1900" dirty="0">
                <a:latin typeface="+mj-lt"/>
              </a:rPr>
              <a:t>17.2 Οι δάσκαλοι θα πρέπει να μπορούν να αναγνωρίζουν τη φύση και τις δυνατότητες των διαφορετικών υλικών και πόρων τόσο για να περιορίζουν όσο και να επεκτείνουν τις εξερευνήσεις των παιδιών. </a:t>
            </a:r>
          </a:p>
          <a:p>
            <a:pPr marL="400050" lvl="1" indent="0">
              <a:buNone/>
            </a:pPr>
            <a:r>
              <a:rPr lang="el-GR" sz="1900" dirty="0">
                <a:latin typeface="+mj-lt"/>
              </a:rPr>
              <a:t>17.3 Οι δάσκαλοι θα πρέπει να είναι σε θέση να αξιολογούν και να </a:t>
            </a:r>
            <a:r>
              <a:rPr lang="el-GR" sz="1900" dirty="0" smtClean="0">
                <a:latin typeface="+mj-lt"/>
              </a:rPr>
              <a:t>επιλέγουν πόρους ΤΠΕ που επιτρέπουν τη δημιουργικότητα ώστε τα παιδιά να μπορούν να τους χρησιμοποιήσουν </a:t>
            </a:r>
            <a:r>
              <a:rPr lang="el-GR" sz="1900" dirty="0">
                <a:latin typeface="+mj-lt"/>
              </a:rPr>
              <a:t>στη διερεύνησή τους.</a:t>
            </a:r>
          </a:p>
          <a:p>
            <a:pPr marL="0" indent="0">
              <a:buClr>
                <a:srgbClr val="00B050"/>
              </a:buClr>
              <a:buNone/>
            </a:pPr>
            <a:endParaRPr lang="el-GR" dirty="0"/>
          </a:p>
        </p:txBody>
      </p:sp>
    </p:spTree>
    <p:extLst>
      <p:ext uri="{BB962C8B-B14F-4D97-AF65-F5344CB8AC3E}">
        <p14:creationId xmlns:p14="http://schemas.microsoft.com/office/powerpoint/2010/main" val="94252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1200" dirty="0"/>
              <a:t>Πηγή: </a:t>
            </a:r>
            <a:r>
              <a:rPr lang="el-GR" sz="1200" dirty="0">
                <a:hlinkClick r:id="rId2"/>
              </a:rPr>
              <a:t>http://csoadmin.org/preschool-classroom-design-ideas-with-colorful-decoration-and-safe-furniture.html</a:t>
            </a:r>
            <a:r>
              <a:rPr lang="el-GR" dirty="0" smtClean="0"/>
              <a:t> </a:t>
            </a:r>
            <a:endParaRPr lang="el-GR" sz="1200" dirty="0"/>
          </a:p>
        </p:txBody>
      </p:sp>
      <p:pic>
        <p:nvPicPr>
          <p:cNvPr id="4" name="Afbeelding 3" descr="Cute-Tree-Wall-Stickers-Decals-in-Wall-Designs-for-Preschool-Kindergarten-Classroom-Design-Decorating-Idea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496" y="1700808"/>
            <a:ext cx="5760640" cy="4317107"/>
          </a:xfrm>
          <a:prstGeom prst="rect">
            <a:avLst/>
          </a:prstGeom>
        </p:spPr>
      </p:pic>
    </p:spTree>
    <p:extLst>
      <p:ext uri="{BB962C8B-B14F-4D97-AF65-F5344CB8AC3E}">
        <p14:creationId xmlns:p14="http://schemas.microsoft.com/office/powerpoint/2010/main" val="1563964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eaLnBrk="1" fontAlgn="auto" hangingPunct="1">
              <a:spcBef>
                <a:spcPts val="0"/>
              </a:spcBef>
              <a:spcAft>
                <a:spcPts val="600"/>
              </a:spcAft>
              <a:tabLst>
                <a:tab pos="990600" algn="l"/>
              </a:tabLst>
              <a:defRPr/>
            </a:pPr>
            <a:r>
              <a:rPr lang="en-US" sz="1600" dirty="0">
                <a:solidFill>
                  <a:prstClr val="black"/>
                </a:solidFill>
                <a:latin typeface="Cambria"/>
                <a:ea typeface="+mn-ea"/>
              </a:rPr>
              <a:t>	</a:t>
            </a:r>
            <a:r>
              <a:rPr lang="en-US" sz="1400" dirty="0">
                <a:solidFill>
                  <a:prstClr val="black"/>
                </a:solidFill>
                <a:latin typeface="Cambria"/>
                <a:ea typeface="+mn-ea"/>
              </a:rPr>
              <a:t>© </a:t>
            </a:r>
            <a:r>
              <a:rPr lang="en-US" sz="1400" i="1" dirty="0">
                <a:solidFill>
                  <a:prstClr val="black"/>
                </a:solidFill>
                <a:latin typeface="Cambria"/>
                <a:ea typeface="+mn-ea"/>
              </a:rPr>
              <a:t>2017 CREATIVITY IN EARLY YEARS SCIENCE EDUCATION Consortium</a:t>
            </a:r>
          </a:p>
          <a:p>
            <a:pPr eaLnBrk="1" fontAlgn="auto" hangingPunct="1">
              <a:spcBef>
                <a:spcPts val="0"/>
              </a:spcBef>
              <a:spcAft>
                <a:spcPts val="600"/>
              </a:spcAft>
              <a:tabLst>
                <a:tab pos="990600" algn="l"/>
              </a:tabLst>
              <a:defRPr/>
            </a:pPr>
            <a:r>
              <a:rPr lang="en-US" sz="1400" dirty="0">
                <a:solidFill>
                  <a:prstClr val="black"/>
                </a:solidFill>
                <a:latin typeface="Cambria"/>
                <a:ea typeface="+mn-ea"/>
              </a:rPr>
              <a:t>This work is licensed under the Creative Commons Attribution-</a:t>
            </a:r>
            <a:r>
              <a:rPr lang="en-US" sz="1400" dirty="0" err="1">
                <a:solidFill>
                  <a:prstClr val="black"/>
                </a:solidFill>
                <a:latin typeface="Cambria"/>
                <a:ea typeface="+mn-ea"/>
              </a:rPr>
              <a:t>NonCommercial</a:t>
            </a:r>
            <a:r>
              <a:rPr lang="en-US" sz="1400" dirty="0">
                <a:solidFill>
                  <a:prstClr val="black"/>
                </a:solidFill>
                <a:latin typeface="Cambria"/>
                <a:ea typeface="+mn-ea"/>
              </a:rPr>
              <a:t>-</a:t>
            </a:r>
            <a:r>
              <a:rPr lang="en-US" sz="1400" dirty="0" err="1">
                <a:solidFill>
                  <a:prstClr val="black"/>
                </a:solidFill>
                <a:latin typeface="Cambria"/>
                <a:ea typeface="+mn-ea"/>
              </a:rPr>
              <a:t>NoDerivatives</a:t>
            </a:r>
            <a:r>
              <a:rPr lang="en-US" sz="1400" dirty="0">
                <a:solidFill>
                  <a:prstClr val="black"/>
                </a:solidFill>
                <a:latin typeface="Cambria"/>
                <a:ea typeface="+mn-ea"/>
              </a:rPr>
              <a:t> 4.0 International License. To view a copy of this license, visit </a:t>
            </a:r>
            <a:r>
              <a:rPr lang="en-US" sz="1400" u="sng" dirty="0">
                <a:solidFill>
                  <a:prstClr val="black"/>
                </a:solidFill>
                <a:latin typeface="Cambria"/>
                <a:ea typeface="+mn-ea"/>
                <a:hlinkClick r:id="rId2"/>
              </a:rPr>
              <a:t>http://creativecommons.org/licenses/by-nc-nd/4.0/</a:t>
            </a:r>
            <a:r>
              <a:rPr lang="en-US" sz="1400" dirty="0">
                <a:solidFill>
                  <a:prstClr val="black"/>
                </a:solidFill>
                <a:latin typeface="Cambria"/>
                <a:ea typeface="+mn-ea"/>
              </a:rPr>
              <a:t>.</a:t>
            </a:r>
            <a:endParaRPr lang="el-GR" sz="1400" dirty="0">
              <a:solidFill>
                <a:prstClr val="black"/>
              </a:solidFill>
              <a:latin typeface="Cambria"/>
              <a:ea typeface="+mn-ea"/>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70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l-GR" b="1" dirty="0" smtClean="0">
                <a:solidFill>
                  <a:srgbClr val="00B050"/>
                </a:solidFill>
              </a:rPr>
              <a:t>Περίγραμμα ενότητας</a:t>
            </a:r>
            <a:endParaRPr lang="el-GR" b="1" dirty="0">
              <a:solidFill>
                <a:srgbClr val="00B050"/>
              </a:solidFill>
            </a:endParaRPr>
          </a:p>
        </p:txBody>
      </p:sp>
      <p:sp>
        <p:nvSpPr>
          <p:cNvPr id="7" name="Tijdelijke aanduiding voor inhoud 6"/>
          <p:cNvSpPr>
            <a:spLocks noGrp="1"/>
          </p:cNvSpPr>
          <p:nvPr>
            <p:ph idx="1"/>
          </p:nvPr>
        </p:nvSpPr>
        <p:spPr/>
        <p:txBody>
          <a:bodyPr>
            <a:normAutofit fontScale="92500" lnSpcReduction="10000"/>
          </a:bodyPr>
          <a:lstStyle/>
          <a:p>
            <a:pPr>
              <a:buClr>
                <a:schemeClr val="accent6"/>
              </a:buClr>
              <a:buFont typeface="Wingdings" panose="05000000000000000000" pitchFamily="2" charset="2"/>
              <a:buChar char="§"/>
            </a:pPr>
            <a:r>
              <a:rPr lang="el-GR" dirty="0" smtClean="0"/>
              <a:t>Εισαγωγή στο έργο CEYS</a:t>
            </a:r>
          </a:p>
          <a:p>
            <a:pPr>
              <a:buClr>
                <a:schemeClr val="accent6"/>
              </a:buClr>
              <a:buFont typeface="Wingdings" panose="05000000000000000000" pitchFamily="2" charset="2"/>
              <a:buChar char="§"/>
            </a:pPr>
            <a:r>
              <a:rPr lang="el-GR" sz="2400" dirty="0" smtClean="0">
                <a:latin typeface="+mj-lt"/>
              </a:rPr>
              <a:t>Δημιουργικότητα και διερεύνηση στις φυσικές επιστήμες στην πρώιμη ηλικία </a:t>
            </a:r>
          </a:p>
          <a:p>
            <a:pPr>
              <a:buClr>
                <a:schemeClr val="accent6"/>
              </a:buClr>
              <a:buFont typeface="Wingdings" panose="05000000000000000000" pitchFamily="2" charset="2"/>
              <a:buChar char="§"/>
            </a:pPr>
            <a:r>
              <a:rPr lang="el-GR" sz="2400" dirty="0" smtClean="0">
                <a:latin typeface="+mj-lt"/>
              </a:rPr>
              <a:t>Διαμοιρασμός σύγχρονων πρακτικών, ερωτήσεων και θεμάτων</a:t>
            </a:r>
          </a:p>
          <a:p>
            <a:pPr>
              <a:buClr>
                <a:schemeClr val="accent6"/>
              </a:buClr>
              <a:buFont typeface="Wingdings" panose="05000000000000000000" pitchFamily="2" charset="2"/>
              <a:buChar char="§"/>
            </a:pPr>
            <a:r>
              <a:rPr lang="el-GR" sz="2400" dirty="0" smtClean="0">
                <a:latin typeface="+mj-lt"/>
              </a:rPr>
              <a:t>Εξερεύνηση ευκαιριών </a:t>
            </a:r>
          </a:p>
          <a:p>
            <a:pPr marL="457200" lvl="1" indent="0">
              <a:buClr>
                <a:schemeClr val="accent6"/>
              </a:buClr>
              <a:buNone/>
            </a:pPr>
            <a:r>
              <a:rPr lang="el-GR" b="1" dirty="0" smtClean="0">
                <a:latin typeface="+mj-lt"/>
              </a:rPr>
              <a:t>Εξωτερικό περιβάλλον</a:t>
            </a:r>
          </a:p>
          <a:p>
            <a:pPr marL="457200" lvl="1" indent="0">
              <a:buClr>
                <a:schemeClr val="accent6"/>
              </a:buClr>
              <a:buNone/>
            </a:pPr>
            <a:r>
              <a:rPr lang="el-GR" b="1" dirty="0" smtClean="0">
                <a:latin typeface="+mj-lt"/>
              </a:rPr>
              <a:t>Εσωτερικό περιβάλλον </a:t>
            </a:r>
          </a:p>
          <a:p>
            <a:pPr>
              <a:buClr>
                <a:schemeClr val="accent6"/>
              </a:buClr>
              <a:buFont typeface="Wingdings" panose="05000000000000000000" pitchFamily="2" charset="2"/>
              <a:buChar char="§"/>
            </a:pPr>
            <a:r>
              <a:rPr lang="el-GR" sz="2600" dirty="0" smtClean="0">
                <a:latin typeface="+mj-lt"/>
              </a:rPr>
              <a:t>Πόροι</a:t>
            </a:r>
          </a:p>
          <a:p>
            <a:pPr>
              <a:buClr>
                <a:schemeClr val="accent6"/>
              </a:buClr>
              <a:buFont typeface="Wingdings" panose="05000000000000000000" pitchFamily="2" charset="2"/>
              <a:buChar char="§"/>
            </a:pPr>
            <a:r>
              <a:rPr lang="el-GR" sz="2600" dirty="0">
                <a:latin typeface="+mj-lt"/>
              </a:rPr>
              <a:t>Συζήτηση &amp; αναστοχασμός παραδειγμάτων από την τάξη</a:t>
            </a:r>
          </a:p>
          <a:p>
            <a:pPr>
              <a:buClr>
                <a:schemeClr val="accent6"/>
              </a:buClr>
              <a:buFont typeface="Wingdings" panose="05000000000000000000" pitchFamily="2" charset="2"/>
              <a:buChar char="§"/>
            </a:pPr>
            <a:r>
              <a:rPr lang="el-GR" sz="2600" dirty="0" smtClean="0">
                <a:latin typeface="+mj-lt"/>
              </a:rPr>
              <a:t>Επιπτώσεις και αναστοχασμός σε σχέση με την ενότητα</a:t>
            </a:r>
            <a:endParaRPr lang="el-GR" sz="2600" dirty="0">
              <a:latin typeface="+mj-lt"/>
            </a:endParaRPr>
          </a:p>
          <a:p>
            <a:pPr>
              <a:buClr>
                <a:schemeClr val="accent6"/>
              </a:buClr>
              <a:buFont typeface="Wingdings" panose="05000000000000000000" pitchFamily="2" charset="2"/>
              <a:buChar char="§"/>
            </a:pPr>
            <a:endParaRPr lang="el-GR" sz="2600" dirty="0" smtClean="0">
              <a:latin typeface="+mj-lt"/>
            </a:endParaRPr>
          </a:p>
          <a:p>
            <a:pPr>
              <a:buClr>
                <a:schemeClr val="accent6"/>
              </a:buClr>
              <a:buFont typeface="Wingdings" panose="05000000000000000000" pitchFamily="2" charset="2"/>
              <a:buChar char="§"/>
            </a:pPr>
            <a:endParaRPr lang="el-GR" dirty="0" smtClean="0"/>
          </a:p>
          <a:p>
            <a:pPr>
              <a:buClr>
                <a:schemeClr val="accent6"/>
              </a:buClr>
              <a:buFont typeface="Wingdings" panose="05000000000000000000" pitchFamily="2" charset="2"/>
              <a:buChar char="§"/>
            </a:pPr>
            <a:endParaRPr lang="el-GR" dirty="0" smtClean="0"/>
          </a:p>
          <a:p>
            <a:pPr>
              <a:buClr>
                <a:schemeClr val="accent6"/>
              </a:buClr>
              <a:buFont typeface="Wingdings" panose="05000000000000000000" pitchFamily="2" charset="2"/>
              <a:buChar char="§"/>
            </a:pPr>
            <a:endParaRPr lang="el-GR" dirty="0" smtClean="0"/>
          </a:p>
          <a:p>
            <a:pPr>
              <a:buFont typeface="Wingdings" panose="05000000000000000000" pitchFamily="2" charset="2"/>
              <a:buChar char="§"/>
            </a:pPr>
            <a:endParaRPr lang="el-GR" dirty="0"/>
          </a:p>
        </p:txBody>
      </p:sp>
      <p:sp>
        <p:nvSpPr>
          <p:cNvPr id="8" name="Afgeronde rechthoek 7"/>
          <p:cNvSpPr/>
          <p:nvPr/>
        </p:nvSpPr>
        <p:spPr>
          <a:xfrm>
            <a:off x="611560" y="3717032"/>
            <a:ext cx="4032448" cy="93610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95079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74638"/>
            <a:ext cx="5770984" cy="1426170"/>
          </a:xfrm>
        </p:spPr>
        <p:txBody>
          <a:bodyPr>
            <a:normAutofit fontScale="90000"/>
          </a:bodyPr>
          <a:lstStyle/>
          <a:p>
            <a:r>
              <a:rPr lang="el-GR" b="1" dirty="0" smtClean="0">
                <a:solidFill>
                  <a:srgbClr val="00B050"/>
                </a:solidFill>
              </a:rPr>
              <a:t>Εισαγωγή στο έργο CEYS</a:t>
            </a:r>
            <a:r>
              <a:rPr lang="el-GR" sz="2200" b="1" dirty="0" smtClean="0">
                <a:solidFill>
                  <a:srgbClr val="00B050"/>
                </a:solidFill>
              </a:rPr>
              <a:t> (χρησιμοποιήστε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p:txBody>
          <a:bodyPr>
            <a:normAutofit fontScale="77500" lnSpcReduction="20000"/>
          </a:bodyPr>
          <a:lstStyle/>
          <a:p>
            <a:pPr>
              <a:lnSpc>
                <a:spcPct val="100000"/>
              </a:lnSpc>
            </a:pPr>
            <a:r>
              <a:rPr lang="el-GR" dirty="0">
                <a:latin typeface="+mj-lt"/>
              </a:rPr>
              <a:t>Ευρωπαϊκό έργο Erasmus+</a:t>
            </a:r>
          </a:p>
          <a:p>
            <a:pPr>
              <a:lnSpc>
                <a:spcPct val="100000"/>
              </a:lnSpc>
            </a:pPr>
            <a:r>
              <a:rPr lang="el-GR" dirty="0">
                <a:latin typeface="+mj-lt"/>
              </a:rPr>
              <a:t>Εταίροι σε Βέλγιο, Ελλάδα, Ρουμανία, ΗΒ</a:t>
            </a:r>
          </a:p>
          <a:p>
            <a:pPr>
              <a:lnSpc>
                <a:spcPct val="100000"/>
              </a:lnSpc>
            </a:pPr>
            <a:r>
              <a:rPr lang="el-GR" dirty="0">
                <a:latin typeface="+mj-lt"/>
              </a:rPr>
              <a:t>Συνέχιση του έργου «Creative Little Scientists» (Δημιουργικοί Μικροί Επιστήμονες) </a:t>
            </a:r>
            <a:r>
              <a:rPr lang="el-GR" dirty="0">
                <a:latin typeface="+mj-lt"/>
                <a:hlinkClick r:id="rId3"/>
              </a:rPr>
              <a:t>http://www.creative-little-scientists.eu</a:t>
            </a:r>
            <a:endParaRPr lang="el-GR" dirty="0">
              <a:latin typeface="+mj-lt"/>
            </a:endParaRPr>
          </a:p>
          <a:p>
            <a:pPr>
              <a:lnSpc>
                <a:spcPct val="100000"/>
              </a:lnSpc>
            </a:pPr>
            <a:r>
              <a:rPr lang="el-GR" dirty="0">
                <a:latin typeface="+mj-lt"/>
              </a:rPr>
              <a:t> Στόχοι</a:t>
            </a:r>
          </a:p>
          <a:p>
            <a:pPr lvl="1">
              <a:lnSpc>
                <a:spcPct val="100000"/>
              </a:lnSpc>
              <a:buFont typeface="Wingdings" charset="2"/>
              <a:buChar char="Ø"/>
            </a:pPr>
            <a:r>
              <a:rPr lang="el-GR" dirty="0">
                <a:latin typeface="+mj-lt"/>
              </a:rPr>
              <a:t>Ανάπτυξη της πορείας εξέλιξης του/της δασκάλου/ας και ανάπτυξη του συνοδευτικού υλικού</a:t>
            </a:r>
          </a:p>
          <a:p>
            <a:pPr lvl="1">
              <a:lnSpc>
                <a:spcPct val="100000"/>
              </a:lnSpc>
              <a:buFont typeface="Wingdings" charset="2"/>
              <a:buChar char="Ø"/>
            </a:pPr>
            <a:r>
              <a:rPr lang="el-GR"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50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l-GR" sz="2800" b="1" dirty="0" smtClean="0">
                <a:solidFill>
                  <a:srgbClr val="00B050"/>
                </a:solidFill>
              </a:rPr>
              <a:t>Σύνδεση διερευνητικής εκπαίδευσης στις φυσικές επιστήμες και δημιουργικών προσεγγίσεων</a:t>
            </a:r>
            <a:endParaRPr lang="el-GR" sz="1600" dirty="0">
              <a:solidFill>
                <a:srgbClr val="00B050"/>
              </a:solidFill>
            </a:endParaRPr>
          </a:p>
        </p:txBody>
      </p:sp>
      <p:sp>
        <p:nvSpPr>
          <p:cNvPr id="3" name="Text Placeholder 2"/>
          <p:cNvSpPr>
            <a:spLocks noGrp="1"/>
          </p:cNvSpPr>
          <p:nvPr>
            <p:ph type="body" idx="1"/>
          </p:nvPr>
        </p:nvSpPr>
        <p:spPr/>
        <p:txBody>
          <a:bodyPr>
            <a:normAutofit fontScale="92500" lnSpcReduction="20000"/>
          </a:bodyPr>
          <a:lstStyle/>
          <a:p>
            <a:r>
              <a:rPr lang="el-GR" b="0" dirty="0">
                <a:latin typeface="+mj-lt"/>
              </a:rPr>
              <a:t>Διερευνητική εκπαίδευση στις φυσικές επιστήμες</a:t>
            </a:r>
          </a:p>
        </p:txBody>
      </p:sp>
      <p:sp>
        <p:nvSpPr>
          <p:cNvPr id="4" name="Content Placeholder 3"/>
          <p:cNvSpPr>
            <a:spLocks noGrp="1"/>
          </p:cNvSpPr>
          <p:nvPr>
            <p:ph sz="half" idx="2"/>
          </p:nvPr>
        </p:nvSpPr>
        <p:spPr>
          <a:xfrm>
            <a:off x="457200" y="2420887"/>
            <a:ext cx="4040188" cy="2808313"/>
          </a:xfrm>
        </p:spPr>
        <p:txBody>
          <a:bodyPr>
            <a:normAutofit fontScale="92500" lnSpcReduction="20000"/>
          </a:bodyPr>
          <a:lstStyle/>
          <a:p>
            <a:r>
              <a:rPr lang="el-GR" sz="2000" dirty="0">
                <a:latin typeface="+mj-lt"/>
              </a:rPr>
              <a:t>Ερωτήσεις</a:t>
            </a:r>
          </a:p>
          <a:p>
            <a:r>
              <a:rPr lang="el-GR" sz="2000" dirty="0">
                <a:latin typeface="+mj-lt"/>
              </a:rPr>
              <a:t>Σχεδιασμός και προγραμματισμός ερευνών</a:t>
            </a:r>
          </a:p>
          <a:p>
            <a:r>
              <a:rPr lang="el-GR" sz="2000" dirty="0">
                <a:latin typeface="+mj-lt"/>
              </a:rPr>
              <a:t>Συλλογή αποδεικτικών στοιχείων</a:t>
            </a:r>
          </a:p>
          <a:p>
            <a:r>
              <a:rPr lang="el-GR" sz="2000" dirty="0">
                <a:latin typeface="+mj-lt"/>
              </a:rPr>
              <a:t>Δυνατότητα να κάνουν συσχετισμούς</a:t>
            </a:r>
          </a:p>
          <a:p>
            <a:r>
              <a:rPr lang="el-GR" sz="2000" dirty="0">
                <a:latin typeface="+mj-lt"/>
              </a:rPr>
              <a:t>Ερμηνεία αποδεικτικών στοιχείων</a:t>
            </a:r>
          </a:p>
          <a:p>
            <a:r>
              <a:rPr lang="el-GR" sz="2000" dirty="0">
                <a:latin typeface="+mj-lt"/>
              </a:rPr>
              <a:t>Παρουσίαση αποδεικτικών στοιχείων</a:t>
            </a:r>
          </a:p>
          <a:p>
            <a:pPr>
              <a:buNone/>
            </a:pPr>
            <a:r>
              <a:rPr lang="el-GR" sz="2000" dirty="0" smtClean="0">
                <a:latin typeface="+mj-lt"/>
              </a:rPr>
              <a:t>(για παράδειγμα Minner et al 2010)</a:t>
            </a:r>
          </a:p>
          <a:p>
            <a:pPr marL="0" indent="0">
              <a:buNone/>
            </a:pPr>
            <a:endParaRPr lang="el-GR" dirty="0"/>
          </a:p>
        </p:txBody>
      </p:sp>
      <p:sp>
        <p:nvSpPr>
          <p:cNvPr id="5" name="Text Placeholder 4"/>
          <p:cNvSpPr>
            <a:spLocks noGrp="1"/>
          </p:cNvSpPr>
          <p:nvPr>
            <p:ph type="body" sz="quarter" idx="3"/>
          </p:nvPr>
        </p:nvSpPr>
        <p:spPr/>
        <p:txBody>
          <a:bodyPr>
            <a:normAutofit/>
          </a:bodyPr>
          <a:lstStyle/>
          <a:p>
            <a:r>
              <a:rPr lang="el-GR" sz="2200" b="0" dirty="0">
                <a:latin typeface="+mj-lt"/>
              </a:rPr>
              <a:t>Δημιουργικές προδιαθέσεις</a:t>
            </a:r>
          </a:p>
        </p:txBody>
      </p:sp>
      <p:sp>
        <p:nvSpPr>
          <p:cNvPr id="6" name="Content Placeholder 5"/>
          <p:cNvSpPr>
            <a:spLocks noGrp="1"/>
          </p:cNvSpPr>
          <p:nvPr>
            <p:ph sz="quarter" idx="4"/>
          </p:nvPr>
        </p:nvSpPr>
        <p:spPr>
          <a:xfrm>
            <a:off x="4645025" y="2195357"/>
            <a:ext cx="4041775" cy="3951288"/>
          </a:xfrm>
        </p:spPr>
        <p:txBody>
          <a:bodyPr>
            <a:normAutofit lnSpcReduction="10000"/>
          </a:bodyPr>
          <a:lstStyle/>
          <a:p>
            <a:r>
              <a:rPr lang="el-GR" sz="2000" dirty="0">
                <a:latin typeface="+mj-lt"/>
              </a:rPr>
              <a:t>Αίσθηση πρωτοβουλίας</a:t>
            </a:r>
          </a:p>
          <a:p>
            <a:r>
              <a:rPr lang="el-GR" sz="2000" dirty="0">
                <a:latin typeface="+mj-lt"/>
              </a:rPr>
              <a:t>Κίνητρο</a:t>
            </a:r>
          </a:p>
          <a:p>
            <a:r>
              <a:rPr lang="el-GR" sz="2000" dirty="0">
                <a:latin typeface="+mj-lt"/>
              </a:rPr>
              <a:t>Δυνατότητα να παράγουν κάτι νέο</a:t>
            </a:r>
          </a:p>
          <a:p>
            <a:r>
              <a:rPr lang="el-GR" sz="2000" dirty="0">
                <a:latin typeface="+mj-lt"/>
              </a:rPr>
              <a:t>Δυνατότητα να κάνουν συσχετισμούς</a:t>
            </a:r>
          </a:p>
          <a:p>
            <a:r>
              <a:rPr lang="el-GR" sz="2000" dirty="0">
                <a:latin typeface="+mj-lt"/>
              </a:rPr>
              <a:t>Φαντασία</a:t>
            </a:r>
          </a:p>
          <a:p>
            <a:r>
              <a:rPr lang="el-GR" sz="2000" dirty="0">
                <a:latin typeface="+mj-lt"/>
              </a:rPr>
              <a:t>Περιέργεια</a:t>
            </a:r>
          </a:p>
          <a:p>
            <a:r>
              <a:rPr lang="el-GR" sz="2000" dirty="0">
                <a:latin typeface="+mj-lt"/>
              </a:rPr>
              <a:t>Δυνατότητα να εργάζονται από κοινού</a:t>
            </a:r>
          </a:p>
          <a:p>
            <a:r>
              <a:rPr lang="el-GR" sz="2000" dirty="0">
                <a:latin typeface="+mj-lt"/>
              </a:rPr>
              <a:t>Δεξιότητες σκέψης</a:t>
            </a:r>
          </a:p>
          <a:p>
            <a:pPr>
              <a:buNone/>
            </a:pPr>
            <a:r>
              <a:rPr lang="el-GR" sz="2000" dirty="0">
                <a:latin typeface="+mj-lt"/>
              </a:rPr>
              <a:t>(για παράδειγμα Chappell et al 2008)</a:t>
            </a:r>
          </a:p>
          <a:p>
            <a:endParaRPr lang="el-GR"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latin typeface="+mj-lt"/>
              </a:rPr>
              <a:t>Creative Little Scientists, 2012</a:t>
            </a:r>
            <a:endParaRPr lang="el-GR" dirty="0">
              <a:latin typeface="+mj-lt"/>
            </a:endParaRPr>
          </a:p>
        </p:txBody>
      </p:sp>
    </p:spTree>
    <p:extLst>
      <p:ext uri="{BB962C8B-B14F-4D97-AF65-F5344CB8AC3E}">
        <p14:creationId xmlns:p14="http://schemas.microsoft.com/office/powerpoint/2010/main" val="116501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srcRect l="9067" t="12994" r="7216" b="6743"/>
          <a:stretch/>
        </p:blipFill>
        <p:spPr>
          <a:xfrm>
            <a:off x="683567" y="1700809"/>
            <a:ext cx="7881728" cy="4248472"/>
          </a:xfrm>
          <a:prstGeom prst="rect">
            <a:avLst/>
          </a:prstGeom>
        </p:spPr>
      </p:pic>
      <p:sp>
        <p:nvSpPr>
          <p:cNvPr id="2" name="Title 1"/>
          <p:cNvSpPr>
            <a:spLocks noGrp="1"/>
          </p:cNvSpPr>
          <p:nvPr>
            <p:ph type="title"/>
          </p:nvPr>
        </p:nvSpPr>
        <p:spPr/>
        <p:txBody>
          <a:bodyPr>
            <a:normAutofit fontScale="90000"/>
          </a:bodyPr>
          <a:lstStyle/>
          <a:p>
            <a:r>
              <a:rPr lang="el-GR" b="1" dirty="0" smtClean="0">
                <a:solidFill>
                  <a:srgbClr val="00B050"/>
                </a:solidFill>
              </a:rPr>
              <a:t>Παράγοντες σχετικά με το σχολικό περιβάλλον</a:t>
            </a:r>
            <a:endParaRPr lang="el-GR" b="1" dirty="0">
              <a:solidFill>
                <a:srgbClr val="00B050"/>
              </a:solidFill>
            </a:endParaRPr>
          </a:p>
        </p:txBody>
      </p:sp>
      <p:sp>
        <p:nvSpPr>
          <p:cNvPr id="4" name="TextBox 3"/>
          <p:cNvSpPr txBox="1"/>
          <p:nvPr/>
        </p:nvSpPr>
        <p:spPr>
          <a:xfrm>
            <a:off x="683568" y="5579948"/>
            <a:ext cx="7881727" cy="369332"/>
          </a:xfrm>
          <a:prstGeom prst="rect">
            <a:avLst/>
          </a:prstGeom>
          <a:noFill/>
        </p:spPr>
        <p:txBody>
          <a:bodyPr wrap="square" rtlCol="0">
            <a:spAutoFit/>
          </a:bodyPr>
          <a:lstStyle/>
          <a:p>
            <a:pPr algn="ctr"/>
            <a:r>
              <a:rPr lang="el-GR" dirty="0" smtClean="0"/>
              <a:t>Creative Little Scientists (2014)</a:t>
            </a:r>
            <a:endParaRPr lang="el-GR" dirty="0"/>
          </a:p>
        </p:txBody>
      </p:sp>
    </p:spTree>
    <p:extLst>
      <p:ext uri="{BB962C8B-B14F-4D97-AF65-F5344CB8AC3E}">
        <p14:creationId xmlns:p14="http://schemas.microsoft.com/office/powerpoint/2010/main" val="1951730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994122"/>
          </a:xfrm>
        </p:spPr>
        <p:txBody>
          <a:bodyPr>
            <a:noAutofit/>
          </a:bodyPr>
          <a:lstStyle/>
          <a:p>
            <a:r>
              <a:rPr lang="el-GR" sz="3200" b="1" dirty="0" smtClean="0">
                <a:solidFill>
                  <a:srgbClr val="00B050"/>
                </a:solidFill>
              </a:rPr>
              <a:t>Γιατί είναι σημαντικοί οι πόροι και το περιβάλλον μάθησης; </a:t>
            </a:r>
            <a:endParaRPr lang="el-GR" sz="3200" b="1" dirty="0">
              <a:solidFill>
                <a:srgbClr val="00B050"/>
              </a:solidFill>
            </a:endParaRPr>
          </a:p>
        </p:txBody>
      </p:sp>
      <p:sp>
        <p:nvSpPr>
          <p:cNvPr id="3" name="Tijdelijke aanduiding voor inhoud 2"/>
          <p:cNvSpPr>
            <a:spLocks noGrp="1"/>
          </p:cNvSpPr>
          <p:nvPr>
            <p:ph idx="1"/>
          </p:nvPr>
        </p:nvSpPr>
        <p:spPr>
          <a:xfrm>
            <a:off x="457200" y="1412776"/>
            <a:ext cx="8363272" cy="4464497"/>
          </a:xfrm>
        </p:spPr>
        <p:txBody>
          <a:bodyPr/>
          <a:lstStyle/>
          <a:p>
            <a:pPr marL="0" lvl="0" indent="0">
              <a:buClr>
                <a:schemeClr val="accent6"/>
              </a:buClr>
              <a:buNone/>
            </a:pPr>
            <a:r>
              <a:rPr lang="el-GR" sz="2600" dirty="0" smtClean="0">
                <a:latin typeface="+mj-lt"/>
              </a:rPr>
              <a:t>Ένα πλούσιο περιβάλλον μάθησης μπορεί</a:t>
            </a:r>
          </a:p>
          <a:p>
            <a:pPr>
              <a:buClr>
                <a:schemeClr val="accent6"/>
              </a:buClr>
            </a:pPr>
            <a:r>
              <a:rPr lang="el-GR" sz="2600" dirty="0" smtClean="0">
                <a:latin typeface="+mj-lt"/>
              </a:rPr>
              <a:t>να κεντρίσει την περιέργεια των παιδιών και να προκαλέσει τη διερεύνηση του κόσμου γύρω τους. </a:t>
            </a:r>
            <a:endParaRPr lang="el-GR" sz="2600" dirty="0">
              <a:latin typeface="+mj-lt"/>
            </a:endParaRPr>
          </a:p>
          <a:p>
            <a:pPr lvl="0">
              <a:buClr>
                <a:schemeClr val="accent6"/>
              </a:buClr>
              <a:buFont typeface="Wingdings" panose="05000000000000000000" pitchFamily="2" charset="2"/>
              <a:buChar char="§"/>
            </a:pPr>
            <a:r>
              <a:rPr lang="el-GR" sz="2600" dirty="0" smtClean="0">
                <a:latin typeface="+mj-lt"/>
              </a:rPr>
              <a:t>να βοηθήσει στην ανάπτυξη γνώσης σχετικά με έννοιες που σχετίζονται με την επιστήμη  </a:t>
            </a:r>
            <a:endParaRPr lang="el-GR" sz="2600" dirty="0">
              <a:latin typeface="+mj-lt"/>
            </a:endParaRPr>
          </a:p>
          <a:p>
            <a:pPr lvl="0">
              <a:buClr>
                <a:schemeClr val="accent6"/>
              </a:buClr>
              <a:buFont typeface="Wingdings" panose="05000000000000000000" pitchFamily="2" charset="2"/>
              <a:buChar char="§"/>
            </a:pPr>
            <a:r>
              <a:rPr lang="el-GR" sz="2600" dirty="0" smtClean="0">
                <a:latin typeface="+mj-lt"/>
              </a:rPr>
              <a:t>να ενθαρρύνει την αυτενέργεια των παιδιών στην εξεύρεση και επίλυση προβλημάτων.</a:t>
            </a:r>
            <a:r>
              <a:rPr lang="el-GR" dirty="0" smtClean="0"/>
              <a:t> </a:t>
            </a:r>
            <a:endParaRPr lang="el-GR" sz="2600" dirty="0"/>
          </a:p>
          <a:p>
            <a:pPr marL="0" indent="0">
              <a:buClr>
                <a:schemeClr val="accent6"/>
              </a:buClr>
              <a:buNone/>
            </a:pPr>
            <a:endParaRPr lang="el-GR" dirty="0"/>
          </a:p>
          <a:p>
            <a:pPr marL="0" indent="0">
              <a:buClr>
                <a:schemeClr val="accent6"/>
              </a:buClr>
              <a:buNone/>
            </a:pPr>
            <a:endParaRPr lang="el-GR" b="1" dirty="0">
              <a:solidFill>
                <a:schemeClr val="accent6"/>
              </a:solidFill>
            </a:endParaRPr>
          </a:p>
          <a:p>
            <a:pPr>
              <a:buClr>
                <a:schemeClr val="accent6"/>
              </a:buClr>
              <a:buFont typeface="Wingdings" panose="05000000000000000000" pitchFamily="2" charset="2"/>
              <a:buChar char="§"/>
            </a:pPr>
            <a:endParaRPr lang="el-GR" dirty="0"/>
          </a:p>
        </p:txBody>
      </p:sp>
      <p:sp>
        <p:nvSpPr>
          <p:cNvPr id="6" name="Afgeschuind enkele hoek rechthoek 5"/>
          <p:cNvSpPr/>
          <p:nvPr/>
        </p:nvSpPr>
        <p:spPr>
          <a:xfrm>
            <a:off x="457200" y="4686193"/>
            <a:ext cx="2476500" cy="1200150"/>
          </a:xfrm>
          <a:prstGeom prst="snip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2400" dirty="0" smtClean="0"/>
              <a:t>Εξωτερικό περιβάλλον</a:t>
            </a:r>
            <a:endParaRPr lang="el-GR" sz="2400" dirty="0"/>
          </a:p>
        </p:txBody>
      </p:sp>
      <p:sp>
        <p:nvSpPr>
          <p:cNvPr id="7" name="Afgeschuind enkele hoek rechthoek 6"/>
          <p:cNvSpPr/>
          <p:nvPr/>
        </p:nvSpPr>
        <p:spPr>
          <a:xfrm>
            <a:off x="3267047" y="4671679"/>
            <a:ext cx="2476500" cy="1200150"/>
          </a:xfrm>
          <a:prstGeom prst="snip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2400" dirty="0" smtClean="0"/>
              <a:t>Εσωτερικό περιβάλλον</a:t>
            </a:r>
            <a:endParaRPr lang="el-GR" sz="2400" dirty="0"/>
          </a:p>
        </p:txBody>
      </p:sp>
      <p:sp>
        <p:nvSpPr>
          <p:cNvPr id="8" name="Afgeschuind enkele hoek rechthoek 7"/>
          <p:cNvSpPr/>
          <p:nvPr/>
        </p:nvSpPr>
        <p:spPr>
          <a:xfrm>
            <a:off x="6076894" y="4671679"/>
            <a:ext cx="2476500" cy="1200150"/>
          </a:xfrm>
          <a:prstGeom prst="snip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2400" dirty="0" smtClean="0"/>
              <a:t>Πόροι </a:t>
            </a:r>
            <a:endParaRPr lang="el-GR" sz="2400" dirty="0"/>
          </a:p>
        </p:txBody>
      </p:sp>
    </p:spTree>
    <p:extLst>
      <p:ext uri="{BB962C8B-B14F-4D97-AF65-F5344CB8AC3E}">
        <p14:creationId xmlns:p14="http://schemas.microsoft.com/office/powerpoint/2010/main" val="958118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2168</TotalTime>
  <Words>1346</Words>
  <Application>Microsoft Office PowerPoint</Application>
  <PresentationFormat>On-screen Show (4:3)</PresentationFormat>
  <Paragraphs>184</Paragraphs>
  <Slides>41</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1_Custom Design</vt:lpstr>
      <vt:lpstr>Theme1</vt:lpstr>
      <vt:lpstr>Acrobat Document</vt:lpstr>
      <vt:lpstr>Επιμορφωτική Ενότητα 2 Οι πόροι και το περιβάλλον μάθησης   ως ουσιώδεις παράγοντες για τη δημιουργικότητα και τη διερεύνηση </vt:lpstr>
      <vt:lpstr>Στόχοι της ενότητας</vt:lpstr>
      <vt:lpstr>Σύνδεση με τις αρχές  σχεδιασμού περιεχομένου και τα αποτελέσματα 1</vt:lpstr>
      <vt:lpstr>Σύνδεση με τις αρχές σχεδιασμού περιεχομένου και τα αποτελέσματα 2</vt:lpstr>
      <vt:lpstr>Περίγραμμα ενότητας</vt:lpstr>
      <vt:lpstr>Εισαγωγή στο έργο CEYS (χρησιμοποιήστε ανάλογα με το πλαίσιο)</vt:lpstr>
      <vt:lpstr>Σύνδεση διερευνητικής εκπαίδευσης στις φυσικές επιστήμες και δημιουργικών προσεγγίσεων</vt:lpstr>
      <vt:lpstr>Παράγοντες σχετικά με το σχολικό περιβάλλον</vt:lpstr>
      <vt:lpstr>Γιατί είναι σημαντικοί οι πόροι και το περιβάλλον μάθησης; </vt:lpstr>
      <vt:lpstr>Σημεία αφετηρίας</vt:lpstr>
      <vt:lpstr>Εξερεύνηση του εξωτερικού περιβάλλοντος </vt:lpstr>
      <vt:lpstr>Τι πυροδότησε την περιέργειά σου;  </vt:lpstr>
      <vt:lpstr>Τι πυροδότησε την περιέργειά σου;  </vt:lpstr>
      <vt:lpstr>Τι είδους πόροι μπορούν να ενεργοποιήσουν τη δημιουργικότητα;  </vt:lpstr>
      <vt:lpstr>Αναλύοντας εικόνες του εσωτερικού περιβάλλοντος</vt:lpstr>
      <vt:lpstr>Πόροι και περιβάλλον μάθησης:  Ουσιώδεις παράγοντες για τη δημιουργικότητα και τη διερεύνηση;</vt:lpstr>
      <vt:lpstr>Παραδείγματα από την τάξη: Συζήτηση και αναστοχασμός</vt:lpstr>
      <vt:lpstr>Συζήτηση &amp; αναστοχασμός παραδειγμάτων από την τάξη </vt:lpstr>
      <vt:lpstr>Εφαρμογή της γνώσης στη δική σας τάξη</vt:lpstr>
      <vt:lpstr>Επιπτώσεις</vt:lpstr>
      <vt:lpstr>PowerPoint Presentation</vt:lpstr>
      <vt:lpstr>Περισσότερες πληροφορίες</vt:lpstr>
      <vt:lpstr>ΕΥΧΑΡΙΣΤΩ!</vt:lpstr>
      <vt:lpstr>Παραδείγματα φωτογραφιών από την τάξη που μπορούν να χρησιμοποιηθούν στην ενότητα </vt:lpstr>
      <vt:lpstr>Πηγή: http://www.guadalupemontessori.com/category/education/ </vt:lpstr>
      <vt:lpstr>Πηγή: http://www.prettyprudent.com/2015/11/baby-kid/10-things-your-teacher-wants-for-the-classroom/ </vt:lpstr>
      <vt:lpstr>Πηγή: https://annareyner.wordpress.com/tag/quiet-corner/ </vt:lpstr>
      <vt:lpstr>Πηγή: https://www.pinterest.com/pin/354940014353444703/ </vt:lpstr>
      <vt:lpstr>Πηγή: https://uk.pinterest.com/pin/251005379206850285/ </vt:lpstr>
      <vt:lpstr>Πηγή: https://www.lascuolasf.org/file/classroom1jpg </vt:lpstr>
      <vt:lpstr>Πηγή: https://www.pinterest.com/pin/187743878192951882/ </vt:lpstr>
      <vt:lpstr>Πηγή: http://www.rbia.in/images/classroom1.jpg </vt:lpstr>
      <vt:lpstr>Πηγή: http://www.two-daloo.com/preschool-classroom-design-cozy-corner/ </vt:lpstr>
      <vt:lpstr>Πηγή: http://beinginawe.com/expat-beginners-guide-finding-job-in-china/ </vt:lpstr>
      <vt:lpstr>Πηγή: http://hechingerreport.org/teaching-preschoolers-to-use-computers-along-with-their-parents/ </vt:lpstr>
      <vt:lpstr>Πηγή: https://www.pinterest.com/pin/192951165254794682/ </vt:lpstr>
      <vt:lpstr>Πηγή: http://www.huffingtonpost.com/sarah-wike-loyola/the-most-powerful-tool-in_b_6012136.html </vt:lpstr>
      <vt:lpstr>Πηγή: http://www.scholastic.com/teachers/top-teaching/2013/01/welcoming-class-pet-living-mascot </vt:lpstr>
      <vt:lpstr>Πηγή: https://bsciencecenter.wordpress.com/2013/09/23/classroom-pets/ </vt:lpstr>
      <vt:lpstr>Πηγή: http://csoadmin.org/preschool-classroom-design-ideas-with-colorful-decoration-and-safe-furniture.html </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144</cp:revision>
  <cp:lastPrinted>2015-07-10T16:39:34Z</cp:lastPrinted>
  <dcterms:created xsi:type="dcterms:W3CDTF">2014-03-19T22:20:04Z</dcterms:created>
  <dcterms:modified xsi:type="dcterms:W3CDTF">2017-11-23T09:09:36Z</dcterms:modified>
</cp:coreProperties>
</file>