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embeddings/oleObject2.bin" ContentType="application/vnd.openxmlformats-officedocument.oleObject"/>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Lst>
  <p:notesMasterIdLst>
    <p:notesMasterId r:id="rId28"/>
  </p:notesMasterIdLst>
  <p:sldIdLst>
    <p:sldId id="413" r:id="rId4"/>
    <p:sldId id="372" r:id="rId5"/>
    <p:sldId id="407" r:id="rId6"/>
    <p:sldId id="405" r:id="rId7"/>
    <p:sldId id="373" r:id="rId8"/>
    <p:sldId id="415" r:id="rId9"/>
    <p:sldId id="416" r:id="rId10"/>
    <p:sldId id="418" r:id="rId11"/>
    <p:sldId id="376" r:id="rId12"/>
    <p:sldId id="411" r:id="rId13"/>
    <p:sldId id="377" r:id="rId14"/>
    <p:sldId id="378" r:id="rId15"/>
    <p:sldId id="379" r:id="rId16"/>
    <p:sldId id="380" r:id="rId17"/>
    <p:sldId id="381" r:id="rId18"/>
    <p:sldId id="382" r:id="rId19"/>
    <p:sldId id="383" r:id="rId20"/>
    <p:sldId id="384" r:id="rId21"/>
    <p:sldId id="385" r:id="rId22"/>
    <p:sldId id="386" r:id="rId23"/>
    <p:sldId id="387" r:id="rId24"/>
    <p:sldId id="414" r:id="rId25"/>
    <p:sldId id="370" r:id="rId26"/>
    <p:sldId id="419" r:id="rId27"/>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11" autoAdjust="0"/>
    <p:restoredTop sz="89494" autoAdjust="0"/>
  </p:normalViewPr>
  <p:slideViewPr>
    <p:cSldViewPr>
      <p:cViewPr>
        <p:scale>
          <a:sx n="81" d="100"/>
          <a:sy n="81" d="100"/>
        </p:scale>
        <p:origin x="-80" y="-80"/>
      </p:cViewPr>
      <p:guideLst>
        <p:guide orient="horz" pos="2160"/>
        <p:guide pos="2880"/>
      </p:guideLst>
    </p:cSldViewPr>
  </p:slideViewPr>
  <p:outlineViewPr>
    <p:cViewPr>
      <p:scale>
        <a:sx n="33" d="100"/>
        <a:sy n="33" d="100"/>
      </p:scale>
      <p:origin x="0" y="22926"/>
    </p:cViewPr>
  </p:outlineViewPr>
  <p:notesTextViewPr>
    <p:cViewPr>
      <p:scale>
        <a:sx n="100" d="100"/>
        <a:sy n="100" d="100"/>
      </p:scale>
      <p:origin x="0" y="0"/>
    </p:cViewPr>
  </p:notesTextViewPr>
  <p:sorterViewPr>
    <p:cViewPr>
      <p:scale>
        <a:sx n="100" d="100"/>
        <a:sy n="100" d="100"/>
      </p:scale>
      <p:origin x="0" y="3904"/>
    </p:cViewPr>
  </p:sorterViewPr>
  <p:notesViewPr>
    <p:cSldViewPr snapToGrid="0" snapToObjects="1">
      <p:cViewPr>
        <p:scale>
          <a:sx n="161" d="100"/>
          <a:sy n="161" d="100"/>
        </p:scale>
        <p:origin x="-3496" y="401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EEF798-835D-42A7-9F35-5D866FED22E6}" type="doc">
      <dgm:prSet loTypeId="urn:microsoft.com/office/officeart/2005/8/layout/process1" loCatId="process" qsTypeId="urn:microsoft.com/office/officeart/2005/8/quickstyle/simple1" qsCatId="simple" csTypeId="urn:microsoft.com/office/officeart/2005/8/colors/colorful5" csCatId="colorful" phldr="1"/>
      <dgm:spPr/>
    </dgm:pt>
    <dgm:pt modelId="{E9503BD8-1FB4-46C2-A95E-D3FB4187E62A}">
      <dgm:prSet phldrT="[Tekst]"/>
      <dgm:spPr/>
      <dgm:t>
        <a:bodyPr/>
        <a:lstStyle/>
        <a:p>
          <a:r>
            <a:rPr lang="nl-BE" dirty="0" smtClean="0"/>
            <a:t>Ervaringen uit de workshop</a:t>
          </a:r>
          <a:endParaRPr lang="nl-BE" dirty="0"/>
        </a:p>
      </dgm:t>
    </dgm:pt>
    <dgm:pt modelId="{B8C41307-CC6B-463E-9F0E-3EAC143B50CE}" type="parTrans" cxnId="{5C949E01-76EA-4FD5-B8A9-8C1DA9EB2134}">
      <dgm:prSet/>
      <dgm:spPr/>
      <dgm:t>
        <a:bodyPr/>
        <a:lstStyle/>
        <a:p>
          <a:endParaRPr lang="nl-BE"/>
        </a:p>
      </dgm:t>
    </dgm:pt>
    <dgm:pt modelId="{24C9EEC4-5E82-46C4-B932-D5EB2AC12450}" type="sibTrans" cxnId="{5C949E01-76EA-4FD5-B8A9-8C1DA9EB2134}">
      <dgm:prSet/>
      <dgm:spPr/>
      <dgm:t>
        <a:bodyPr/>
        <a:lstStyle/>
        <a:p>
          <a:endParaRPr lang="nl-BE"/>
        </a:p>
      </dgm:t>
    </dgm:pt>
    <dgm:pt modelId="{632E4B87-20AC-4E0E-B53D-C695F82DF1A4}">
      <dgm:prSet phldrT="[Tekst]"/>
      <dgm:spPr/>
      <dgm:t>
        <a:bodyPr/>
        <a:lstStyle/>
        <a:p>
          <a:r>
            <a:rPr lang="nl-BE" dirty="0" smtClean="0"/>
            <a:t>Jouw klaspraktijk</a:t>
          </a:r>
          <a:endParaRPr lang="nl-BE" dirty="0"/>
        </a:p>
      </dgm:t>
    </dgm:pt>
    <dgm:pt modelId="{A36F8082-2A46-48D4-9685-B6B5C376DF56}" type="parTrans" cxnId="{E7A964CC-1174-450E-B65F-A36BAF7D07C8}">
      <dgm:prSet/>
      <dgm:spPr/>
      <dgm:t>
        <a:bodyPr/>
        <a:lstStyle/>
        <a:p>
          <a:endParaRPr lang="nl-BE"/>
        </a:p>
      </dgm:t>
    </dgm:pt>
    <dgm:pt modelId="{EA56B055-85C1-4F36-B636-EBEDAB95FEBC}" type="sibTrans" cxnId="{E7A964CC-1174-450E-B65F-A36BAF7D07C8}">
      <dgm:prSet/>
      <dgm:spPr/>
      <dgm:t>
        <a:bodyPr/>
        <a:lstStyle/>
        <a:p>
          <a:endParaRPr lang="nl-BE"/>
        </a:p>
      </dgm:t>
    </dgm:pt>
    <dgm:pt modelId="{1F11623C-2645-4784-A7B6-359AD4E0DD28}" type="pres">
      <dgm:prSet presAssocID="{A9EEF798-835D-42A7-9F35-5D866FED22E6}" presName="Name0" presStyleCnt="0">
        <dgm:presLayoutVars>
          <dgm:dir/>
          <dgm:resizeHandles val="exact"/>
        </dgm:presLayoutVars>
      </dgm:prSet>
      <dgm:spPr/>
    </dgm:pt>
    <dgm:pt modelId="{ED1AC97A-3A6E-419D-85DC-1482BBBE7B5B}" type="pres">
      <dgm:prSet presAssocID="{E9503BD8-1FB4-46C2-A95E-D3FB4187E62A}" presName="node" presStyleLbl="node1" presStyleIdx="0" presStyleCnt="2" custScaleX="48196" custScaleY="82694" custLinFactNeighborX="5018" custLinFactNeighborY="20415">
        <dgm:presLayoutVars>
          <dgm:bulletEnabled val="1"/>
        </dgm:presLayoutVars>
      </dgm:prSet>
      <dgm:spPr/>
      <dgm:t>
        <a:bodyPr/>
        <a:lstStyle/>
        <a:p>
          <a:endParaRPr lang="nl-BE"/>
        </a:p>
      </dgm:t>
    </dgm:pt>
    <dgm:pt modelId="{D69247D4-A5CE-404A-AD9B-6F7C0673B895}" type="pres">
      <dgm:prSet presAssocID="{24C9EEC4-5E82-46C4-B932-D5EB2AC12450}" presName="sibTrans" presStyleLbl="sibTrans2D1" presStyleIdx="0" presStyleCnt="1" custScaleX="137180" custLinFactNeighborX="4294" custLinFactNeighborY="2686"/>
      <dgm:spPr/>
      <dgm:t>
        <a:bodyPr/>
        <a:lstStyle/>
        <a:p>
          <a:endParaRPr lang="nl-BE"/>
        </a:p>
      </dgm:t>
    </dgm:pt>
    <dgm:pt modelId="{B93E0423-0B24-4069-B54C-F8A2507FC96E}" type="pres">
      <dgm:prSet presAssocID="{24C9EEC4-5E82-46C4-B932-D5EB2AC12450}" presName="connectorText" presStyleLbl="sibTrans2D1" presStyleIdx="0" presStyleCnt="1"/>
      <dgm:spPr/>
      <dgm:t>
        <a:bodyPr/>
        <a:lstStyle/>
        <a:p>
          <a:endParaRPr lang="nl-BE"/>
        </a:p>
      </dgm:t>
    </dgm:pt>
    <dgm:pt modelId="{72DCFEFC-1B37-423B-B5D1-975FD9BA7C61}" type="pres">
      <dgm:prSet presAssocID="{632E4B87-20AC-4E0E-B53D-C695F82DF1A4}" presName="node" presStyleLbl="node1" presStyleIdx="1" presStyleCnt="2" custScaleX="39809" custScaleY="81754" custLinFactNeighborX="-36630" custLinFactNeighborY="3038">
        <dgm:presLayoutVars>
          <dgm:bulletEnabled val="1"/>
        </dgm:presLayoutVars>
      </dgm:prSet>
      <dgm:spPr/>
      <dgm:t>
        <a:bodyPr/>
        <a:lstStyle/>
        <a:p>
          <a:endParaRPr lang="nl-BE"/>
        </a:p>
      </dgm:t>
    </dgm:pt>
  </dgm:ptLst>
  <dgm:cxnLst>
    <dgm:cxn modelId="{DE056F51-A3D1-0048-8446-973504872D02}" type="presOf" srcId="{24C9EEC4-5E82-46C4-B932-D5EB2AC12450}" destId="{D69247D4-A5CE-404A-AD9B-6F7C0673B895}" srcOrd="0" destOrd="0" presId="urn:microsoft.com/office/officeart/2005/8/layout/process1"/>
    <dgm:cxn modelId="{A78110DC-4E28-B448-AE78-7E0505BA0F86}" type="presOf" srcId="{632E4B87-20AC-4E0E-B53D-C695F82DF1A4}" destId="{72DCFEFC-1B37-423B-B5D1-975FD9BA7C61}" srcOrd="0" destOrd="0" presId="urn:microsoft.com/office/officeart/2005/8/layout/process1"/>
    <dgm:cxn modelId="{E7A964CC-1174-450E-B65F-A36BAF7D07C8}" srcId="{A9EEF798-835D-42A7-9F35-5D866FED22E6}" destId="{632E4B87-20AC-4E0E-B53D-C695F82DF1A4}" srcOrd="1" destOrd="0" parTransId="{A36F8082-2A46-48D4-9685-B6B5C376DF56}" sibTransId="{EA56B055-85C1-4F36-B636-EBEDAB95FEBC}"/>
    <dgm:cxn modelId="{84EEF132-38D0-2047-B9E4-76115EBF8B76}" type="presOf" srcId="{E9503BD8-1FB4-46C2-A95E-D3FB4187E62A}" destId="{ED1AC97A-3A6E-419D-85DC-1482BBBE7B5B}" srcOrd="0" destOrd="0" presId="urn:microsoft.com/office/officeart/2005/8/layout/process1"/>
    <dgm:cxn modelId="{D1D680CF-0F12-9740-865D-BB8385C4203A}" type="presOf" srcId="{A9EEF798-835D-42A7-9F35-5D866FED22E6}" destId="{1F11623C-2645-4784-A7B6-359AD4E0DD28}" srcOrd="0" destOrd="0" presId="urn:microsoft.com/office/officeart/2005/8/layout/process1"/>
    <dgm:cxn modelId="{5C949E01-76EA-4FD5-B8A9-8C1DA9EB2134}" srcId="{A9EEF798-835D-42A7-9F35-5D866FED22E6}" destId="{E9503BD8-1FB4-46C2-A95E-D3FB4187E62A}" srcOrd="0" destOrd="0" parTransId="{B8C41307-CC6B-463E-9F0E-3EAC143B50CE}" sibTransId="{24C9EEC4-5E82-46C4-B932-D5EB2AC12450}"/>
    <dgm:cxn modelId="{321A9B91-3131-EC48-BC52-05E04C7ADA76}" type="presOf" srcId="{24C9EEC4-5E82-46C4-B932-D5EB2AC12450}" destId="{B93E0423-0B24-4069-B54C-F8A2507FC96E}" srcOrd="1" destOrd="0" presId="urn:microsoft.com/office/officeart/2005/8/layout/process1"/>
    <dgm:cxn modelId="{9FC6C77A-D867-C84D-AB32-51D9B5BBAE46}" type="presParOf" srcId="{1F11623C-2645-4784-A7B6-359AD4E0DD28}" destId="{ED1AC97A-3A6E-419D-85DC-1482BBBE7B5B}" srcOrd="0" destOrd="0" presId="urn:microsoft.com/office/officeart/2005/8/layout/process1"/>
    <dgm:cxn modelId="{7D222B54-1544-4B4E-B972-B6AAEA9E424A}" type="presParOf" srcId="{1F11623C-2645-4784-A7B6-359AD4E0DD28}" destId="{D69247D4-A5CE-404A-AD9B-6F7C0673B895}" srcOrd="1" destOrd="0" presId="urn:microsoft.com/office/officeart/2005/8/layout/process1"/>
    <dgm:cxn modelId="{B5ABFCE4-5B68-D344-8878-4027227773ED}" type="presParOf" srcId="{D69247D4-A5CE-404A-AD9B-6F7C0673B895}" destId="{B93E0423-0B24-4069-B54C-F8A2507FC96E}" srcOrd="0" destOrd="0" presId="urn:microsoft.com/office/officeart/2005/8/layout/process1"/>
    <dgm:cxn modelId="{6613632F-4810-8E4A-8ADF-FF81D7D91685}" type="presParOf" srcId="{1F11623C-2645-4784-A7B6-359AD4E0DD28}" destId="{72DCFEFC-1B37-423B-B5D1-975FD9BA7C61}"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1961399F-3A20-0F41-AA24-18FBC3435AC6}" type="datetimeFigureOut">
              <a:rPr lang="en-US" smtClean="0"/>
              <a:t>22/10/17</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773FBFCC-55E6-EC45-A409-A1EF2D23683B}" type="slidenum">
              <a:rPr lang="en-US" smtClean="0"/>
              <a:t>‹nr.›</a:t>
            </a:fld>
            <a:endParaRPr lang="en-US"/>
          </a:p>
        </p:txBody>
      </p:sp>
    </p:spTree>
    <p:extLst>
      <p:ext uri="{BB962C8B-B14F-4D97-AF65-F5344CB8AC3E}">
        <p14:creationId xmlns:p14="http://schemas.microsoft.com/office/powerpoint/2010/main" val="19377561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0C62057B-60FB-4B53-85A0-A05BAF0ABD00}" type="slidenum">
              <a:rPr lang="nl-BE" smtClean="0"/>
              <a:t>2</a:t>
            </a:fld>
            <a:endParaRPr lang="nl-BE"/>
          </a:p>
        </p:txBody>
      </p:sp>
    </p:spTree>
    <p:extLst>
      <p:ext uri="{BB962C8B-B14F-4D97-AF65-F5344CB8AC3E}">
        <p14:creationId xmlns:p14="http://schemas.microsoft.com/office/powerpoint/2010/main" val="1563978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0C62057B-60FB-4B53-85A0-A05BAF0ABD00}" type="slidenum">
              <a:rPr lang="nl-BE" smtClean="0"/>
              <a:t>12</a:t>
            </a:fld>
            <a:endParaRPr lang="nl-BE"/>
          </a:p>
        </p:txBody>
      </p:sp>
    </p:spTree>
    <p:extLst>
      <p:ext uri="{BB962C8B-B14F-4D97-AF65-F5344CB8AC3E}">
        <p14:creationId xmlns:p14="http://schemas.microsoft.com/office/powerpoint/2010/main" val="32505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0C62057B-60FB-4B53-85A0-A05BAF0ABD00}" type="slidenum">
              <a:rPr lang="nl-BE" smtClean="0"/>
              <a:t>13</a:t>
            </a:fld>
            <a:endParaRPr lang="nl-BE"/>
          </a:p>
        </p:txBody>
      </p:sp>
    </p:spTree>
    <p:extLst>
      <p:ext uri="{BB962C8B-B14F-4D97-AF65-F5344CB8AC3E}">
        <p14:creationId xmlns:p14="http://schemas.microsoft.com/office/powerpoint/2010/main" val="1232766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0C62057B-60FB-4B53-85A0-A05BAF0ABD00}" type="slidenum">
              <a:rPr lang="nl-BE" smtClean="0"/>
              <a:t>14</a:t>
            </a:fld>
            <a:endParaRPr lang="nl-BE"/>
          </a:p>
        </p:txBody>
      </p:sp>
    </p:spTree>
    <p:extLst>
      <p:ext uri="{BB962C8B-B14F-4D97-AF65-F5344CB8AC3E}">
        <p14:creationId xmlns:p14="http://schemas.microsoft.com/office/powerpoint/2010/main" val="933151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0C62057B-60FB-4B53-85A0-A05BAF0ABD00}" type="slidenum">
              <a:rPr lang="nl-BE" smtClean="0"/>
              <a:t>15</a:t>
            </a:fld>
            <a:endParaRPr lang="nl-BE"/>
          </a:p>
        </p:txBody>
      </p:sp>
    </p:spTree>
    <p:extLst>
      <p:ext uri="{BB962C8B-B14F-4D97-AF65-F5344CB8AC3E}">
        <p14:creationId xmlns:p14="http://schemas.microsoft.com/office/powerpoint/2010/main" val="1096802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0C62057B-60FB-4B53-85A0-A05BAF0ABD00}" type="slidenum">
              <a:rPr lang="nl-BE" smtClean="0"/>
              <a:t>16</a:t>
            </a:fld>
            <a:endParaRPr lang="nl-BE"/>
          </a:p>
        </p:txBody>
      </p:sp>
    </p:spTree>
    <p:extLst>
      <p:ext uri="{BB962C8B-B14F-4D97-AF65-F5344CB8AC3E}">
        <p14:creationId xmlns:p14="http://schemas.microsoft.com/office/powerpoint/2010/main" val="5525559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0C62057B-60FB-4B53-85A0-A05BAF0ABD00}" type="slidenum">
              <a:rPr lang="nl-BE" smtClean="0"/>
              <a:t>17</a:t>
            </a:fld>
            <a:endParaRPr lang="nl-BE"/>
          </a:p>
        </p:txBody>
      </p:sp>
    </p:spTree>
    <p:extLst>
      <p:ext uri="{BB962C8B-B14F-4D97-AF65-F5344CB8AC3E}">
        <p14:creationId xmlns:p14="http://schemas.microsoft.com/office/powerpoint/2010/main" val="881916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0C62057B-60FB-4B53-85A0-A05BAF0ABD00}" type="slidenum">
              <a:rPr lang="nl-BE" smtClean="0"/>
              <a:t>18</a:t>
            </a:fld>
            <a:endParaRPr lang="nl-BE"/>
          </a:p>
        </p:txBody>
      </p:sp>
    </p:spTree>
    <p:extLst>
      <p:ext uri="{BB962C8B-B14F-4D97-AF65-F5344CB8AC3E}">
        <p14:creationId xmlns:p14="http://schemas.microsoft.com/office/powerpoint/2010/main" val="310166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0C62057B-60FB-4B53-85A0-A05BAF0ABD00}" type="slidenum">
              <a:rPr lang="nl-BE" smtClean="0"/>
              <a:t>19</a:t>
            </a:fld>
            <a:endParaRPr lang="nl-BE"/>
          </a:p>
        </p:txBody>
      </p:sp>
    </p:spTree>
    <p:extLst>
      <p:ext uri="{BB962C8B-B14F-4D97-AF65-F5344CB8AC3E}">
        <p14:creationId xmlns:p14="http://schemas.microsoft.com/office/powerpoint/2010/main" val="9127024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Clr>
                <a:schemeClr val="accent6"/>
              </a:buClr>
              <a:buNone/>
            </a:pPr>
            <a:r>
              <a:rPr lang="nl-BE" sz="2900" kern="1200" dirty="0" smtClean="0">
                <a:solidFill>
                  <a:schemeClr val="tx1"/>
                </a:solidFill>
                <a:latin typeface="+mn-lt"/>
                <a:ea typeface="+mn-ea"/>
                <a:cs typeface="+mn-cs"/>
              </a:rPr>
              <a:t>Common challenges:</a:t>
            </a:r>
          </a:p>
          <a:p>
            <a:pPr lvl="1">
              <a:buClr>
                <a:schemeClr val="accent6"/>
              </a:buClr>
              <a:buFont typeface="Wingdings" panose="05000000000000000000" pitchFamily="2" charset="2"/>
              <a:buChar char="§"/>
            </a:pPr>
            <a:r>
              <a:rPr lang="en-US" sz="2400" kern="1200" dirty="0" smtClean="0">
                <a:solidFill>
                  <a:schemeClr val="tx1"/>
                </a:solidFill>
                <a:latin typeface="+mn-lt"/>
                <a:ea typeface="+mn-ea"/>
                <a:cs typeface="+mn-cs"/>
              </a:rPr>
              <a:t>The teachers must connect the early scientific concepts of the children with more formal scientific concepts.</a:t>
            </a:r>
            <a:endParaRPr lang="nl-BE" sz="2400" kern="1200" dirty="0" smtClean="0">
              <a:solidFill>
                <a:schemeClr val="tx1"/>
              </a:solidFill>
              <a:latin typeface="+mn-lt"/>
              <a:ea typeface="+mn-ea"/>
              <a:cs typeface="+mn-cs"/>
            </a:endParaRPr>
          </a:p>
          <a:p>
            <a:pPr lvl="1">
              <a:buClr>
                <a:schemeClr val="accent6"/>
              </a:buClr>
              <a:buFont typeface="Wingdings" panose="05000000000000000000" pitchFamily="2" charset="2"/>
              <a:buChar char="§"/>
            </a:pPr>
            <a:r>
              <a:rPr lang="en-US" sz="2400" kern="1200" dirty="0" smtClean="0">
                <a:solidFill>
                  <a:schemeClr val="tx1"/>
                </a:solidFill>
                <a:latin typeface="+mn-lt"/>
                <a:ea typeface="+mn-ea"/>
                <a:cs typeface="+mn-cs"/>
              </a:rPr>
              <a:t>By providing a rich physical environment teachers may engage interest and foster curiosity.</a:t>
            </a:r>
            <a:endParaRPr lang="nl-BE" sz="2400" kern="1200" dirty="0" smtClean="0">
              <a:solidFill>
                <a:schemeClr val="tx1"/>
              </a:solidFill>
              <a:latin typeface="+mn-lt"/>
              <a:ea typeface="+mn-ea"/>
              <a:cs typeface="+mn-cs"/>
            </a:endParaRPr>
          </a:p>
          <a:p>
            <a:pPr lvl="1">
              <a:buClr>
                <a:schemeClr val="accent6"/>
              </a:buClr>
              <a:buFont typeface="Wingdings" panose="05000000000000000000" pitchFamily="2" charset="2"/>
              <a:buChar char="§"/>
            </a:pPr>
            <a:r>
              <a:rPr lang="en-US" sz="2400" kern="1200" dirty="0" smtClean="0">
                <a:solidFill>
                  <a:schemeClr val="tx1"/>
                </a:solidFill>
                <a:latin typeface="+mn-lt"/>
                <a:ea typeface="+mn-ea"/>
                <a:cs typeface="+mn-cs"/>
              </a:rPr>
              <a:t>Teachers need to see the link between the everyday environment and lives of the children and the physical concepts within it.</a:t>
            </a:r>
            <a:endParaRPr lang="nl-BE" sz="2400" kern="1200" dirty="0" smtClean="0">
              <a:solidFill>
                <a:schemeClr val="tx1"/>
              </a:solidFill>
              <a:latin typeface="+mn-lt"/>
              <a:ea typeface="+mn-ea"/>
              <a:cs typeface="+mn-cs"/>
            </a:endParaRPr>
          </a:p>
          <a:p>
            <a:pPr lvl="1">
              <a:buClr>
                <a:schemeClr val="accent6"/>
              </a:buClr>
              <a:buFont typeface="Wingdings" panose="05000000000000000000" pitchFamily="2" charset="2"/>
              <a:buChar char="§"/>
            </a:pPr>
            <a:r>
              <a:rPr lang="en-US" sz="2400" kern="1200" dirty="0" smtClean="0">
                <a:solidFill>
                  <a:schemeClr val="tx1"/>
                </a:solidFill>
                <a:latin typeface="+mn-lt"/>
                <a:ea typeface="+mn-ea"/>
                <a:cs typeface="+mn-cs"/>
              </a:rPr>
              <a:t>Teachers need to see the opportunities that digital technologies may offer.</a:t>
            </a:r>
            <a:endParaRPr lang="nl-BE" sz="2400" kern="1200" dirty="0" smtClean="0">
              <a:solidFill>
                <a:schemeClr val="tx1"/>
              </a:solidFill>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0C62057B-60FB-4B53-85A0-A05BAF0ABD00}" type="slidenum">
              <a:rPr lang="nl-BE" smtClean="0"/>
              <a:t>20</a:t>
            </a:fld>
            <a:endParaRPr lang="nl-BE"/>
          </a:p>
        </p:txBody>
      </p:sp>
    </p:spTree>
    <p:extLst>
      <p:ext uri="{BB962C8B-B14F-4D97-AF65-F5344CB8AC3E}">
        <p14:creationId xmlns:p14="http://schemas.microsoft.com/office/powerpoint/2010/main" val="1086301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kern="1200" dirty="0" smtClean="0">
                <a:solidFill>
                  <a:schemeClr val="tx1"/>
                </a:solidFill>
                <a:effectLst/>
                <a:latin typeface="+mn-lt"/>
                <a:ea typeface="+mn-ea"/>
                <a:cs typeface="+mn-cs"/>
              </a:rPr>
              <a:t>In what</a:t>
            </a:r>
            <a:r>
              <a:rPr lang="en-US" sz="1200" kern="1200" baseline="0" dirty="0" smtClean="0">
                <a:solidFill>
                  <a:schemeClr val="tx1"/>
                </a:solidFill>
                <a:effectLst/>
                <a:latin typeface="+mn-lt"/>
                <a:ea typeface="+mn-ea"/>
                <a:cs typeface="+mn-cs"/>
              </a:rPr>
              <a:t> ways did the different activities support your developing thinking?</a:t>
            </a:r>
          </a:p>
          <a:p>
            <a:r>
              <a:rPr lang="en-US" sz="1200" kern="1200" baseline="0" dirty="0" smtClean="0">
                <a:solidFill>
                  <a:schemeClr val="tx1"/>
                </a:solidFill>
                <a:effectLst/>
                <a:latin typeface="+mn-lt"/>
                <a:ea typeface="+mn-ea"/>
                <a:cs typeface="+mn-cs"/>
              </a:rPr>
              <a:t>How far have the questions at the start of the session been answered?</a:t>
            </a:r>
          </a:p>
          <a:p>
            <a:r>
              <a:rPr lang="en-US" sz="1200" kern="1200" baseline="0" dirty="0" smtClean="0">
                <a:solidFill>
                  <a:schemeClr val="tx1"/>
                </a:solidFill>
                <a:effectLst/>
                <a:latin typeface="+mn-lt"/>
                <a:ea typeface="+mn-ea"/>
                <a:cs typeface="+mn-cs"/>
              </a:rPr>
              <a:t>Do you still have new questions that need addressing?</a:t>
            </a:r>
          </a:p>
          <a:p>
            <a:endParaRPr lang="en-US" sz="120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0C62057B-60FB-4B53-85A0-A05BAF0ABD00}" type="slidenum">
              <a:rPr lang="nl-BE" smtClean="0"/>
              <a:t>21</a:t>
            </a:fld>
            <a:endParaRPr lang="nl-BE"/>
          </a:p>
        </p:txBody>
      </p:sp>
    </p:spTree>
    <p:extLst>
      <p:ext uri="{BB962C8B-B14F-4D97-AF65-F5344CB8AC3E}">
        <p14:creationId xmlns:p14="http://schemas.microsoft.com/office/powerpoint/2010/main" val="213364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95098B-2C0E-4FC7-88C8-090D3FA4200A}" type="slidenum">
              <a:rPr lang="nl-BE" smtClean="0"/>
              <a:t>3</a:t>
            </a:fld>
            <a:endParaRPr lang="nl-BE"/>
          </a:p>
        </p:txBody>
      </p:sp>
    </p:spTree>
    <p:extLst>
      <p:ext uri="{BB962C8B-B14F-4D97-AF65-F5344CB8AC3E}">
        <p14:creationId xmlns:p14="http://schemas.microsoft.com/office/powerpoint/2010/main" val="16240260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D195098B-2C0E-4FC7-88C8-090D3FA4200A}" type="slidenum">
              <a:rPr lang="nl-BE" smtClean="0"/>
              <a:t>22</a:t>
            </a:fld>
            <a:endParaRPr lang="nl-BE"/>
          </a:p>
        </p:txBody>
      </p:sp>
    </p:spTree>
    <p:extLst>
      <p:ext uri="{BB962C8B-B14F-4D97-AF65-F5344CB8AC3E}">
        <p14:creationId xmlns:p14="http://schemas.microsoft.com/office/powerpoint/2010/main" val="704556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95098B-2C0E-4FC7-88C8-090D3FA4200A}" type="slidenum">
              <a:rPr lang="nl-BE" smtClean="0"/>
              <a:t>4</a:t>
            </a:fld>
            <a:endParaRPr lang="nl-BE"/>
          </a:p>
        </p:txBody>
      </p:sp>
    </p:spTree>
    <p:extLst>
      <p:ext uri="{BB962C8B-B14F-4D97-AF65-F5344CB8AC3E}">
        <p14:creationId xmlns:p14="http://schemas.microsoft.com/office/powerpoint/2010/main" val="1410084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0C62057B-60FB-4B53-85A0-A05BAF0ABD00}" type="slidenum">
              <a:rPr lang="nl-BE" smtClean="0"/>
              <a:t>5</a:t>
            </a:fld>
            <a:endParaRPr lang="nl-BE"/>
          </a:p>
        </p:txBody>
      </p:sp>
    </p:spTree>
    <p:extLst>
      <p:ext uri="{BB962C8B-B14F-4D97-AF65-F5344CB8AC3E}">
        <p14:creationId xmlns:p14="http://schemas.microsoft.com/office/powerpoint/2010/main" val="665845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r>
              <a:rPr lang="en-GB" sz="1100" b="0" kern="1200" dirty="0">
                <a:solidFill>
                  <a:schemeClr val="tx1"/>
                </a:solidFill>
                <a:effectLst/>
              </a:rPr>
              <a:t>The Creativity in Early Years Science project is a European Erasmus+ project with partner countries Greece, Romania, Belgium and the UK</a:t>
            </a:r>
          </a:p>
          <a:p>
            <a:endParaRPr lang="en-GB" sz="1100" b="0" kern="1200" dirty="0">
              <a:solidFill>
                <a:schemeClr val="tx1"/>
              </a:solidFill>
              <a:effectLst/>
            </a:endParaRPr>
          </a:p>
          <a:p>
            <a:r>
              <a:rPr lang="en-GB" sz="1100" dirty="0" smtClean="0"/>
              <a:t>As indicated – it a</a:t>
            </a:r>
            <a:r>
              <a:rPr lang="en-GB" sz="1100" b="0" kern="1200" dirty="0" smtClean="0">
                <a:solidFill>
                  <a:schemeClr val="tx1"/>
                </a:solidFill>
                <a:effectLst/>
              </a:rPr>
              <a:t>ims </a:t>
            </a:r>
            <a:r>
              <a:rPr lang="en-GB" sz="1100" b="0" kern="1200" dirty="0">
                <a:solidFill>
                  <a:schemeClr val="tx1"/>
                </a:solidFill>
                <a:effectLst/>
              </a:rPr>
              <a:t>to develop </a:t>
            </a:r>
            <a:r>
              <a:rPr lang="en-GB" sz="1100" b="0" kern="1200" dirty="0" smtClean="0">
                <a:solidFill>
                  <a:schemeClr val="tx1"/>
                </a:solidFill>
                <a:effectLst/>
              </a:rPr>
              <a:t>a European teacher professional development </a:t>
            </a:r>
            <a:r>
              <a:rPr lang="en-GB" sz="1100" b="0" kern="1200" dirty="0">
                <a:solidFill>
                  <a:schemeClr val="tx1"/>
                </a:solidFill>
                <a:effectLst/>
              </a:rPr>
              <a:t>course and accompanying materials </a:t>
            </a:r>
            <a:r>
              <a:rPr lang="en-GB" sz="1100" b="0" kern="1200" dirty="0" smtClean="0">
                <a:solidFill>
                  <a:schemeClr val="tx1"/>
                </a:solidFill>
                <a:effectLst/>
              </a:rPr>
              <a:t>to promote </a:t>
            </a:r>
            <a:r>
              <a:rPr lang="en-GB" sz="1100" b="0" kern="1200" dirty="0">
                <a:solidFill>
                  <a:schemeClr val="tx1"/>
                </a:solidFill>
                <a:effectLst/>
              </a:rPr>
              <a:t>the use of creative approaches in teaching science in preschool and early primary education (up to age of eight). </a:t>
            </a:r>
            <a:endParaRPr lang="en-GB" sz="1100" b="0" kern="1200" dirty="0" smtClean="0">
              <a:solidFill>
                <a:schemeClr val="tx1"/>
              </a:solidFill>
              <a:effectLst/>
            </a:endParaRPr>
          </a:p>
          <a:p>
            <a:endParaRPr lang="en-GB" sz="1100" b="0" kern="1200" dirty="0" smtClean="0">
              <a:solidFill>
                <a:schemeClr val="tx1"/>
              </a:solidFill>
              <a:effectLst/>
            </a:endParaRPr>
          </a:p>
          <a:p>
            <a:r>
              <a:rPr lang="en-GB" sz="1100" b="0" kern="1200" dirty="0" smtClean="0">
                <a:solidFill>
                  <a:schemeClr val="tx1"/>
                </a:solidFill>
                <a:effectLst/>
              </a:rPr>
              <a:t>It is a continuation of the project Creative Little Scientists, an FP7 EU project, where curriculum design principles</a:t>
            </a:r>
            <a:r>
              <a:rPr lang="en-GB" sz="1100" b="0" kern="1200" baseline="0" dirty="0" smtClean="0">
                <a:solidFill>
                  <a:schemeClr val="tx1"/>
                </a:solidFill>
                <a:effectLst/>
              </a:rPr>
              <a:t> to foster inquiry and creativity in science education were designed.</a:t>
            </a:r>
            <a:endParaRPr lang="en-GB" sz="1100" b="0" kern="1200" dirty="0">
              <a:solidFill>
                <a:schemeClr val="tx1"/>
              </a:solidFill>
              <a:effectLst/>
            </a:endParaRPr>
          </a:p>
          <a:p>
            <a:endParaRPr lang="en-GB" sz="1100" b="1" kern="1200" dirty="0">
              <a:solidFill>
                <a:schemeClr val="tx1"/>
              </a:solidFill>
              <a:effectLst/>
            </a:endParaRPr>
          </a:p>
        </p:txBody>
      </p:sp>
      <p:sp>
        <p:nvSpPr>
          <p:cNvPr id="4" name="Slide Number Placeholder 3"/>
          <p:cNvSpPr>
            <a:spLocks noGrp="1"/>
          </p:cNvSpPr>
          <p:nvPr>
            <p:ph type="sldNum" sz="quarter" idx="10"/>
          </p:nvPr>
        </p:nvSpPr>
        <p:spPr/>
        <p:txBody>
          <a:bodyPr/>
          <a:lstStyle/>
          <a:p>
            <a:fld id="{D195098B-2C0E-4FC7-88C8-090D3FA4200A}" type="slidenum">
              <a:rPr lang="nl-BE" smtClean="0"/>
              <a:t>6</a:t>
            </a:fld>
            <a:endParaRPr lang="nl-BE"/>
          </a:p>
        </p:txBody>
      </p:sp>
    </p:spTree>
    <p:extLst>
      <p:ext uri="{BB962C8B-B14F-4D97-AF65-F5344CB8AC3E}">
        <p14:creationId xmlns:p14="http://schemas.microsoft.com/office/powerpoint/2010/main" val="1403097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 key challenge for the Creative Little Scientists project was to define what we mean by creativity in science and mathematics. We often use the term ‘creativity’ in rather general terms – and it appears also in policy documents – but what exactly does that mean.</a:t>
            </a:r>
          </a:p>
          <a:p>
            <a:endParaRPr lang="en-GB" dirty="0" smtClean="0"/>
          </a:p>
          <a:p>
            <a:r>
              <a:rPr lang="en-GB" dirty="0" smtClean="0"/>
              <a:t>Drawing on a wide range of sources and discussions with stakeholders from the early years and science education communities we developed the following definitions </a:t>
            </a:r>
            <a:r>
              <a:rPr lang="en-GB" smtClean="0"/>
              <a:t>that are a central </a:t>
            </a:r>
            <a:r>
              <a:rPr lang="en-GB" dirty="0" smtClean="0"/>
              <a:t>feature of the project.</a:t>
            </a:r>
          </a:p>
          <a:p>
            <a:endParaRPr lang="en-US" dirty="0" smtClean="0"/>
          </a:p>
        </p:txBody>
      </p:sp>
      <p:sp>
        <p:nvSpPr>
          <p:cNvPr id="4" name="Slide Number Placeholder 3"/>
          <p:cNvSpPr>
            <a:spLocks noGrp="1"/>
          </p:cNvSpPr>
          <p:nvPr>
            <p:ph type="sldNum" sz="quarter" idx="10"/>
          </p:nvPr>
        </p:nvSpPr>
        <p:spPr/>
        <p:txBody>
          <a:bodyPr/>
          <a:lstStyle/>
          <a:p>
            <a:fld id="{773FBFCC-55E6-EC45-A409-A1EF2D23683B}" type="slidenum">
              <a:rPr lang="en-US" smtClean="0"/>
              <a:t>7</a:t>
            </a:fld>
            <a:endParaRPr lang="en-US"/>
          </a:p>
        </p:txBody>
      </p:sp>
    </p:spTree>
    <p:extLst>
      <p:ext uri="{BB962C8B-B14F-4D97-AF65-F5344CB8AC3E}">
        <p14:creationId xmlns:p14="http://schemas.microsoft.com/office/powerpoint/2010/main" val="1371866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D195098B-2C0E-4FC7-88C8-090D3FA4200A}" type="slidenum">
              <a:rPr lang="nl-BE" smtClean="0"/>
              <a:t>8</a:t>
            </a:fld>
            <a:endParaRPr lang="nl-BE"/>
          </a:p>
        </p:txBody>
      </p:sp>
    </p:spTree>
    <p:extLst>
      <p:ext uri="{BB962C8B-B14F-4D97-AF65-F5344CB8AC3E}">
        <p14:creationId xmlns:p14="http://schemas.microsoft.com/office/powerpoint/2010/main" val="81207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smtClean="0"/>
          </a:p>
        </p:txBody>
      </p:sp>
      <p:sp>
        <p:nvSpPr>
          <p:cNvPr id="4" name="Tijdelijke aanduiding voor dianummer 3"/>
          <p:cNvSpPr>
            <a:spLocks noGrp="1"/>
          </p:cNvSpPr>
          <p:nvPr>
            <p:ph type="sldNum" sz="quarter" idx="10"/>
          </p:nvPr>
        </p:nvSpPr>
        <p:spPr/>
        <p:txBody>
          <a:bodyPr/>
          <a:lstStyle/>
          <a:p>
            <a:fld id="{0C62057B-60FB-4B53-85A0-A05BAF0ABD00}" type="slidenum">
              <a:rPr lang="nl-BE" smtClean="0"/>
              <a:t>9</a:t>
            </a:fld>
            <a:endParaRPr lang="nl-BE"/>
          </a:p>
        </p:txBody>
      </p:sp>
    </p:spTree>
    <p:extLst>
      <p:ext uri="{BB962C8B-B14F-4D97-AF65-F5344CB8AC3E}">
        <p14:creationId xmlns:p14="http://schemas.microsoft.com/office/powerpoint/2010/main" val="1271479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0C62057B-60FB-4B53-85A0-A05BAF0ABD00}" type="slidenum">
              <a:rPr lang="nl-BE" smtClean="0"/>
              <a:t>11</a:t>
            </a:fld>
            <a:endParaRPr lang="nl-BE"/>
          </a:p>
        </p:txBody>
      </p:sp>
    </p:spTree>
    <p:extLst>
      <p:ext uri="{BB962C8B-B14F-4D97-AF65-F5344CB8AC3E}">
        <p14:creationId xmlns:p14="http://schemas.microsoft.com/office/powerpoint/2010/main" val="479096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t>22/10/17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1083829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t>22/10/17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707894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t>22/10/17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843959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dirty="0"/>
          </a:p>
        </p:txBody>
      </p:sp>
      <p:sp>
        <p:nvSpPr>
          <p:cNvPr id="11" name="Slide Number Placeholder 5"/>
          <p:cNvSpPr>
            <a:spLocks noGrp="1"/>
          </p:cNvSpPr>
          <p:nvPr>
            <p:ph type="sldNum" sz="quarter" idx="4"/>
          </p:nvPr>
        </p:nvSpPr>
        <p:spPr>
          <a:xfrm>
            <a:off x="8100392" y="6356350"/>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t>‹nr.›</a:t>
            </a:fld>
            <a:endParaRPr lang="en-GB"/>
          </a:p>
        </p:txBody>
      </p:sp>
      <p:pic>
        <p:nvPicPr>
          <p:cNvPr id="1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354" y="6093296"/>
            <a:ext cx="226940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2450872"/>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6" name="Slide Number Placeholder 5"/>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3092097926"/>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065091"/>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56490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713067689"/>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Slide Number Placeholder 6"/>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154819427"/>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9" name="Slide Number Placeholder 8"/>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3258257037"/>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5" name="Slide Number Placeholder 4"/>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3202741972"/>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3046485682"/>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3464981609"/>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t>22/10/17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35648630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2703951161"/>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78369908"/>
      </p:ext>
    </p:extLst>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1475698585"/>
      </p:ext>
    </p:extLst>
  </p:cSld>
  <p:clrMapOvr>
    <a:masterClrMapping/>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dirty="0"/>
          </a:p>
        </p:txBody>
      </p:sp>
      <p:sp>
        <p:nvSpPr>
          <p:cNvPr id="11" name="Slide Number Placeholder 5"/>
          <p:cNvSpPr>
            <a:spLocks noGrp="1"/>
          </p:cNvSpPr>
          <p:nvPr>
            <p:ph type="sldNum" sz="quarter" idx="4"/>
          </p:nvPr>
        </p:nvSpPr>
        <p:spPr>
          <a:xfrm>
            <a:off x="8100392" y="6356350"/>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pic>
        <p:nvPicPr>
          <p:cNvPr id="1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354" y="6093296"/>
            <a:ext cx="226940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2450872"/>
      </p:ext>
    </p:extLst>
  </p:cSld>
  <p:clrMapOvr>
    <a:masterClrMapping/>
  </p:clrMapOvr>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6" name="Slide Number Placeholder 5"/>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spTree>
    <p:extLst>
      <p:ext uri="{BB962C8B-B14F-4D97-AF65-F5344CB8AC3E}">
        <p14:creationId xmlns:p14="http://schemas.microsoft.com/office/powerpoint/2010/main" val="3092097926"/>
      </p:ext>
    </p:extLst>
  </p:cSld>
  <p:clrMapOvr>
    <a:masterClrMapping/>
  </p:clrMapOvr>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065091"/>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56490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spTree>
    <p:extLst>
      <p:ext uri="{BB962C8B-B14F-4D97-AF65-F5344CB8AC3E}">
        <p14:creationId xmlns:p14="http://schemas.microsoft.com/office/powerpoint/2010/main" val="713067689"/>
      </p:ext>
    </p:extLst>
  </p:cSld>
  <p:clrMapOvr>
    <a:masterClrMapping/>
  </p:clrMapOvr>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Slide Number Placeholder 6"/>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spTree>
    <p:extLst>
      <p:ext uri="{BB962C8B-B14F-4D97-AF65-F5344CB8AC3E}">
        <p14:creationId xmlns:p14="http://schemas.microsoft.com/office/powerpoint/2010/main" val="154819427"/>
      </p:ext>
    </p:extLst>
  </p:cSld>
  <p:clrMapOvr>
    <a:masterClrMapping/>
  </p:clrMapOvr>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9" name="Slide Number Placeholder 8"/>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spTree>
    <p:extLst>
      <p:ext uri="{BB962C8B-B14F-4D97-AF65-F5344CB8AC3E}">
        <p14:creationId xmlns:p14="http://schemas.microsoft.com/office/powerpoint/2010/main" val="3258257037"/>
      </p:ext>
    </p:extLst>
  </p:cSld>
  <p:clrMapOvr>
    <a:masterClrMapping/>
  </p:clrMapOvr>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5" name="Slide Number Placeholder 4"/>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spTree>
    <p:extLst>
      <p:ext uri="{BB962C8B-B14F-4D97-AF65-F5344CB8AC3E}">
        <p14:creationId xmlns:p14="http://schemas.microsoft.com/office/powerpoint/2010/main" val="3202741972"/>
      </p:ext>
    </p:extLst>
  </p:cSld>
  <p:clrMapOvr>
    <a:masterClrMapping/>
  </p:clrMapOvr>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spTree>
    <p:extLst>
      <p:ext uri="{BB962C8B-B14F-4D97-AF65-F5344CB8AC3E}">
        <p14:creationId xmlns:p14="http://schemas.microsoft.com/office/powerpoint/2010/main" val="3046485682"/>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D16B08-A473-4945-B721-D8119ED832AE}" type="datetimeFigureOut">
              <a:rPr lang="en-GB" smtClean="0"/>
              <a:t>22/10/17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24006947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spTree>
    <p:extLst>
      <p:ext uri="{BB962C8B-B14F-4D97-AF65-F5344CB8AC3E}">
        <p14:creationId xmlns:p14="http://schemas.microsoft.com/office/powerpoint/2010/main" val="3464981609"/>
      </p:ext>
    </p:extLst>
  </p:cSld>
  <p:clrMapOvr>
    <a:masterClrMapping/>
  </p:clrMapOvr>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spTree>
    <p:extLst>
      <p:ext uri="{BB962C8B-B14F-4D97-AF65-F5344CB8AC3E}">
        <p14:creationId xmlns:p14="http://schemas.microsoft.com/office/powerpoint/2010/main" val="2703951161"/>
      </p:ext>
    </p:extLst>
  </p:cSld>
  <p:clrMapOvr>
    <a:masterClrMapping/>
  </p:clrMapOvr>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spTree>
    <p:extLst>
      <p:ext uri="{BB962C8B-B14F-4D97-AF65-F5344CB8AC3E}">
        <p14:creationId xmlns:p14="http://schemas.microsoft.com/office/powerpoint/2010/main" val="78369908"/>
      </p:ext>
    </p:extLst>
  </p:cSld>
  <p:clrMapOvr>
    <a:masterClrMapping/>
  </p:clrMapOvr>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spTree>
    <p:extLst>
      <p:ext uri="{BB962C8B-B14F-4D97-AF65-F5344CB8AC3E}">
        <p14:creationId xmlns:p14="http://schemas.microsoft.com/office/powerpoint/2010/main" val="1475698585"/>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2D16B08-A473-4945-B721-D8119ED832AE}" type="datetimeFigureOut">
              <a:rPr lang="en-GB" smtClean="0"/>
              <a:t>22/10/17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2099106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2D16B08-A473-4945-B721-D8119ED832AE}" type="datetimeFigureOut">
              <a:rPr lang="en-GB" smtClean="0"/>
              <a:t>22/10/17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1202617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2D16B08-A473-4945-B721-D8119ED832AE}" type="datetimeFigureOut">
              <a:rPr lang="en-GB" smtClean="0"/>
              <a:t>22/10/17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2393742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D16B08-A473-4945-B721-D8119ED832AE}" type="datetimeFigureOut">
              <a:rPr lang="en-GB" smtClean="0"/>
              <a:t>22/10/17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4062942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D16B08-A473-4945-B721-D8119ED832AE}" type="datetimeFigureOut">
              <a:rPr lang="en-GB" smtClean="0"/>
              <a:t>22/10/17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515148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D16B08-A473-4945-B721-D8119ED832AE}" type="datetimeFigureOut">
              <a:rPr lang="en-GB" smtClean="0"/>
              <a:t>22/10/17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35349019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vmlDrawing" Target="../drawings/vmlDrawing1.vml"/><Relationship Id="rId14" Type="http://schemas.openxmlformats.org/officeDocument/2006/relationships/oleObject" Target="../embeddings/oleObject1.bin"/><Relationship Id="rId15" Type="http://schemas.openxmlformats.org/officeDocument/2006/relationships/image" Target="../media/image1.emf"/><Relationship Id="rId16" Type="http://schemas.openxmlformats.org/officeDocument/2006/relationships/image" Target="../media/image2.jpeg"/><Relationship Id="rId17" Type="http://schemas.openxmlformats.org/officeDocument/2006/relationships/image" Target="../media/image3.png"/><Relationship Id="rId18" Type="http://schemas.openxmlformats.org/officeDocument/2006/relationships/image" Target="../media/image4.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vmlDrawing" Target="../drawings/vmlDrawing2.vml"/><Relationship Id="rId14" Type="http://schemas.openxmlformats.org/officeDocument/2006/relationships/oleObject" Target="../embeddings/oleObject2.bin"/><Relationship Id="rId15" Type="http://schemas.openxmlformats.org/officeDocument/2006/relationships/image" Target="../media/image1.emf"/><Relationship Id="rId16" Type="http://schemas.openxmlformats.org/officeDocument/2006/relationships/image" Target="../media/image2.jpeg"/><Relationship Id="rId17" Type="http://schemas.openxmlformats.org/officeDocument/2006/relationships/image" Target="../media/image3.png"/><Relationship Id="rId18" Type="http://schemas.openxmlformats.org/officeDocument/2006/relationships/image" Target="../media/image4.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D16B08-A473-4945-B721-D8119ED832AE}" type="datetimeFigureOut">
              <a:rPr lang="en-GB" smtClean="0"/>
              <a:t>22/10/17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t>‹nr.›</a:t>
            </a:fld>
            <a:endParaRPr lang="en-GB"/>
          </a:p>
        </p:txBody>
      </p:sp>
    </p:spTree>
    <p:extLst>
      <p:ext uri="{BB962C8B-B14F-4D97-AF65-F5344CB8AC3E}">
        <p14:creationId xmlns:p14="http://schemas.microsoft.com/office/powerpoint/2010/main" val="37413883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91880" y="274638"/>
            <a:ext cx="5194920" cy="1282154"/>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844825"/>
            <a:ext cx="8219256" cy="403244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0" name="Object 9"/>
          <p:cNvGraphicFramePr>
            <a:graphicFrameLocks noChangeAspect="1"/>
          </p:cNvGraphicFramePr>
          <p:nvPr>
            <p:extLst>
              <p:ext uri="{D42A27DB-BD31-4B8C-83A1-F6EECF244321}">
                <p14:modId xmlns:p14="http://schemas.microsoft.com/office/powerpoint/2010/main" val="744050307"/>
              </p:ext>
            </p:extLst>
          </p:nvPr>
        </p:nvGraphicFramePr>
        <p:xfrm>
          <a:off x="0" y="0"/>
          <a:ext cx="3338650" cy="1844824"/>
        </p:xfrm>
        <a:graphic>
          <a:graphicData uri="http://schemas.openxmlformats.org/presentationml/2006/ole">
            <mc:AlternateContent xmlns:mc="http://schemas.openxmlformats.org/markup-compatibility/2006">
              <mc:Choice xmlns:v="urn:schemas-microsoft-com:vml" Requires="v">
                <p:oleObj spid="_x0000_s1082" name="Acrobat Document" r:id="rId14" imgW="5398560" imgH="3594960" progId="AcroExch.Document.11">
                  <p:embed/>
                </p:oleObj>
              </mc:Choice>
              <mc:Fallback>
                <p:oleObj name="Acrobat Document" r:id="rId14" imgW="5398560" imgH="3594960" progId="AcroExch.Document.11">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3338650" cy="1844824"/>
                      </a:xfrm>
                      <a:prstGeom prst="rect">
                        <a:avLst/>
                      </a:prstGeom>
                      <a:noFill/>
                    </p:spPr>
                  </p:pic>
                </p:oleObj>
              </mc:Fallback>
            </mc:AlternateContent>
          </a:graphicData>
        </a:graphic>
      </p:graphicFrame>
      <p:pic>
        <p:nvPicPr>
          <p:cNvPr id="1028" name="Picture 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95536" y="6093296"/>
            <a:ext cx="226940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705502" y="6132673"/>
            <a:ext cx="576064" cy="53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4"/>
          </p:nvPr>
        </p:nvSpPr>
        <p:spPr>
          <a:xfrm>
            <a:off x="8100392" y="6234769"/>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t>‹nr.›</a:t>
            </a:fld>
            <a:endParaRPr lang="en-GB"/>
          </a:p>
        </p:txBody>
      </p:sp>
      <p:pic>
        <p:nvPicPr>
          <p:cNvPr id="1037" name="Picture 13" descr="C:\Users\fani\Desktop\Disclaimer.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08375" y="6148988"/>
            <a:ext cx="4632951" cy="536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98495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91880" y="274638"/>
            <a:ext cx="5194920" cy="1282154"/>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844825"/>
            <a:ext cx="8219256" cy="403244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solidFill>
                <a:prstClr val="black"/>
              </a:solidFill>
              <a:latin typeface="Cambria"/>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744050307"/>
              </p:ext>
            </p:extLst>
          </p:nvPr>
        </p:nvGraphicFramePr>
        <p:xfrm>
          <a:off x="0" y="0"/>
          <a:ext cx="3338650" cy="1844824"/>
        </p:xfrm>
        <a:graphic>
          <a:graphicData uri="http://schemas.openxmlformats.org/presentationml/2006/ole">
            <mc:AlternateContent xmlns:mc="http://schemas.openxmlformats.org/markup-compatibility/2006">
              <mc:Choice xmlns:v="urn:schemas-microsoft-com:vml" Requires="v">
                <p:oleObj spid="_x0000_s2049" name="Acrobat Document" r:id="rId14" imgW="5398560" imgH="3594960" progId="AcroExch.Document.11">
                  <p:embed/>
                </p:oleObj>
              </mc:Choice>
              <mc:Fallback>
                <p:oleObj name="Acrobat Document" r:id="rId14" imgW="5398560" imgH="3594960" progId="AcroExch.Document.11">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3338650" cy="1844824"/>
                      </a:xfrm>
                      <a:prstGeom prst="rect">
                        <a:avLst/>
                      </a:prstGeom>
                      <a:noFill/>
                    </p:spPr>
                  </p:pic>
                </p:oleObj>
              </mc:Fallback>
            </mc:AlternateContent>
          </a:graphicData>
        </a:graphic>
      </p:graphicFrame>
      <p:pic>
        <p:nvPicPr>
          <p:cNvPr id="1028" name="Picture 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95536" y="6093296"/>
            <a:ext cx="226940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705502" y="6132673"/>
            <a:ext cx="576064" cy="53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4"/>
          </p:nvPr>
        </p:nvSpPr>
        <p:spPr>
          <a:xfrm>
            <a:off x="8100392" y="6234769"/>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pic>
        <p:nvPicPr>
          <p:cNvPr id="1037" name="Picture 13" descr="C:\Users\fani\Desktop\Disclaimer.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08375" y="6148988"/>
            <a:ext cx="4632951" cy="536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9849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g"/><Relationship Id="rId5" Type="http://schemas.openxmlformats.org/officeDocument/2006/relationships/image" Target="../media/image9.jpg"/><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emf"/><Relationship Id="rId1" Type="http://schemas.openxmlformats.org/officeDocument/2006/relationships/slideLayout" Target="../slideLayouts/slideLayout18.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hyperlink" Target="http://www.creative-little-scientists.eu/" TargetMode="External"/><Relationship Id="rId4" Type="http://schemas.openxmlformats.org/officeDocument/2006/relationships/hyperlink" Target="http://www.ceys-project.eu/" TargetMode="External"/><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hyperlink" Target="http://www.ceys-project.eu/" TargetMode="External"/><Relationship Id="rId4" Type="http://schemas.openxmlformats.org/officeDocument/2006/relationships/image" Target="../media/image18.emf"/><Relationship Id="rId5" Type="http://schemas.openxmlformats.org/officeDocument/2006/relationships/image" Target="../media/image19.png"/><Relationship Id="rId1" Type="http://schemas.openxmlformats.org/officeDocument/2006/relationships/slideLayout" Target="../slideLayouts/slideLayout25.xml"/><Relationship Id="rId2" Type="http://schemas.openxmlformats.org/officeDocument/2006/relationships/hyperlink" Target="http://creativecommons.org/licenses/by-nc-nd/4.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hyperlink" Target="http://www.creative-little-scientists.eu/"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132856"/>
            <a:ext cx="7772400" cy="3456384"/>
          </a:xfrm>
        </p:spPr>
        <p:txBody>
          <a:bodyPr>
            <a:normAutofit fontScale="90000"/>
          </a:bodyPr>
          <a:lstStyle/>
          <a:p>
            <a:pPr algn="ctr"/>
            <a:r>
              <a:rPr lang="nl-BE" sz="4900" cap="none" dirty="0" smtClean="0">
                <a:solidFill>
                  <a:srgbClr val="FF0000"/>
                </a:solidFill>
              </a:rPr>
              <a:t>Module 2</a:t>
            </a:r>
            <a:br>
              <a:rPr lang="nl-BE" sz="4900" cap="none" dirty="0" smtClean="0">
                <a:solidFill>
                  <a:srgbClr val="FF0000"/>
                </a:solidFill>
              </a:rPr>
            </a:br>
            <a:r>
              <a:rPr lang="nl-BE" cap="none" dirty="0" smtClean="0">
                <a:solidFill>
                  <a:srgbClr val="FF0000"/>
                </a:solidFill>
              </a:rPr>
              <a:t> Materialen en de leeromgeving als essentiële contextelementen voor creativiteit en een onderzoekende aanpak</a:t>
            </a:r>
            <a:br>
              <a:rPr lang="nl-BE" cap="none" dirty="0" smtClean="0">
                <a:solidFill>
                  <a:srgbClr val="FF0000"/>
                </a:solidFill>
              </a:rPr>
            </a:br>
            <a:endParaRPr lang="nl-BE" sz="4400" dirty="0">
              <a:solidFill>
                <a:srgbClr val="FF0000"/>
              </a:solidFill>
            </a:endParaRPr>
          </a:p>
        </p:txBody>
      </p:sp>
    </p:spTree>
    <p:extLst>
      <p:ext uri="{BB962C8B-B14F-4D97-AF65-F5344CB8AC3E}">
        <p14:creationId xmlns:p14="http://schemas.microsoft.com/office/powerpoint/2010/main" val="722977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b="1" smtClean="0">
                <a:solidFill>
                  <a:srgbClr val="00B050"/>
                </a:solidFill>
              </a:rPr>
              <a:t>Startpunt</a:t>
            </a:r>
            <a:endParaRPr lang="nl-BE" b="1">
              <a:solidFill>
                <a:srgbClr val="00B050"/>
              </a:solidFill>
            </a:endParaRPr>
          </a:p>
        </p:txBody>
      </p:sp>
      <p:sp>
        <p:nvSpPr>
          <p:cNvPr id="3" name="Content Placeholder 2"/>
          <p:cNvSpPr>
            <a:spLocks noGrp="1"/>
          </p:cNvSpPr>
          <p:nvPr>
            <p:ph idx="1"/>
          </p:nvPr>
        </p:nvSpPr>
        <p:spPr>
          <a:xfrm>
            <a:off x="457200" y="1844825"/>
            <a:ext cx="8219256" cy="3168351"/>
          </a:xfrm>
        </p:spPr>
        <p:txBody>
          <a:bodyPr>
            <a:normAutofit fontScale="92500" lnSpcReduction="20000"/>
          </a:bodyPr>
          <a:lstStyle/>
          <a:p>
            <a:r>
              <a:rPr lang="nl-BE" smtClean="0">
                <a:latin typeface="+mj-lt"/>
              </a:rPr>
              <a:t>Noteer wat je uit deze sessie wil halen. Noteer eventuele vragen</a:t>
            </a:r>
          </a:p>
          <a:p>
            <a:endParaRPr lang="nl-BE" smtClean="0">
              <a:latin typeface="+mj-lt"/>
            </a:endParaRPr>
          </a:p>
          <a:p>
            <a:r>
              <a:rPr lang="nl-BE" smtClean="0">
                <a:latin typeface="+mj-lt"/>
              </a:rPr>
              <a:t>Noteer jouw bestaande klaspraktijken</a:t>
            </a:r>
          </a:p>
          <a:p>
            <a:pPr lvl="1"/>
            <a:r>
              <a:rPr lang="nl-BE" smtClean="0">
                <a:latin typeface="+mj-lt"/>
              </a:rPr>
              <a:t>Buitenomgeving</a:t>
            </a:r>
          </a:p>
          <a:p>
            <a:pPr lvl="1"/>
            <a:r>
              <a:rPr lang="nl-BE" smtClean="0">
                <a:latin typeface="+mj-lt"/>
              </a:rPr>
              <a:t>Binnenomgeving</a:t>
            </a:r>
          </a:p>
          <a:p>
            <a:pPr lvl="1"/>
            <a:r>
              <a:rPr lang="nl-BE" smtClean="0">
                <a:latin typeface="+mj-lt"/>
              </a:rPr>
              <a:t>Gebruik van middelen/bronnen</a:t>
            </a:r>
          </a:p>
        </p:txBody>
      </p:sp>
    </p:spTree>
    <p:extLst>
      <p:ext uri="{BB962C8B-B14F-4D97-AF65-F5344CB8AC3E}">
        <p14:creationId xmlns:p14="http://schemas.microsoft.com/office/powerpoint/2010/main" val="154164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3" cstate="print">
            <a:extLst>
              <a:ext uri="{28A0092B-C50C-407E-A947-70E740481C1C}">
                <a14:useLocalDpi xmlns:a14="http://schemas.microsoft.com/office/drawing/2010/main" val="0"/>
              </a:ext>
            </a:extLst>
          </a:blip>
          <a:srcRect b="54661"/>
          <a:stretch/>
        </p:blipFill>
        <p:spPr>
          <a:xfrm>
            <a:off x="387485" y="2686794"/>
            <a:ext cx="4495800" cy="2038350"/>
          </a:xfrm>
          <a:prstGeom prst="rect">
            <a:avLst/>
          </a:prstGeom>
        </p:spPr>
      </p:pic>
      <p:sp>
        <p:nvSpPr>
          <p:cNvPr id="6" name="Titel 5"/>
          <p:cNvSpPr>
            <a:spLocks noGrp="1"/>
          </p:cNvSpPr>
          <p:nvPr>
            <p:ph type="title"/>
          </p:nvPr>
        </p:nvSpPr>
        <p:spPr/>
        <p:txBody>
          <a:bodyPr>
            <a:normAutofit fontScale="90000"/>
          </a:bodyPr>
          <a:lstStyle/>
          <a:p>
            <a:r>
              <a:rPr lang="nl-BE" b="1" smtClean="0">
                <a:solidFill>
                  <a:srgbClr val="00B050"/>
                </a:solidFill>
              </a:rPr>
              <a:t>Verken de buitenomgeving</a:t>
            </a:r>
            <a:endParaRPr lang="nl-BE" b="1">
              <a:solidFill>
                <a:srgbClr val="00B050"/>
              </a:solidFill>
            </a:endParaRPr>
          </a:p>
        </p:txBody>
      </p:sp>
      <p:sp>
        <p:nvSpPr>
          <p:cNvPr id="7" name="Tijdelijke aanduiding voor inhoud 6"/>
          <p:cNvSpPr>
            <a:spLocks noGrp="1"/>
          </p:cNvSpPr>
          <p:nvPr>
            <p:ph idx="1"/>
          </p:nvPr>
        </p:nvSpPr>
        <p:spPr>
          <a:xfrm>
            <a:off x="467544" y="1844825"/>
            <a:ext cx="8208912" cy="4032447"/>
          </a:xfrm>
        </p:spPr>
        <p:txBody>
          <a:bodyPr>
            <a:normAutofit fontScale="77500" lnSpcReduction="20000"/>
          </a:bodyPr>
          <a:lstStyle/>
          <a:p>
            <a:pPr>
              <a:buClr>
                <a:schemeClr val="accent6"/>
              </a:buClr>
              <a:buFont typeface="Wingdings" panose="05000000000000000000" pitchFamily="2" charset="2"/>
              <a:buChar char="§"/>
            </a:pPr>
            <a:r>
              <a:rPr lang="nl-BE" smtClean="0">
                <a:latin typeface="+mj-lt"/>
              </a:rPr>
              <a:t>30 minuten exploreren van de buitenomgeving</a:t>
            </a:r>
          </a:p>
          <a:p>
            <a:pPr>
              <a:buClr>
                <a:schemeClr val="accent6"/>
              </a:buClr>
              <a:buFont typeface="Wingdings" panose="05000000000000000000" pitchFamily="2" charset="2"/>
              <a:buChar char="§"/>
            </a:pPr>
            <a:r>
              <a:rPr lang="nl-BE" smtClean="0">
                <a:latin typeface="+mj-lt"/>
              </a:rPr>
              <a:t>Neem foto’s van situaties/voorwerpen die vragen oproepen</a:t>
            </a:r>
          </a:p>
          <a:p>
            <a:pPr>
              <a:buClr>
                <a:schemeClr val="accent6"/>
              </a:buClr>
              <a:buFont typeface="Wingdings" panose="05000000000000000000" pitchFamily="2" charset="2"/>
              <a:buChar char="§"/>
            </a:pPr>
            <a:endParaRPr lang="nl-BE" smtClean="0"/>
          </a:p>
          <a:p>
            <a:pPr>
              <a:buClr>
                <a:schemeClr val="accent6"/>
              </a:buClr>
              <a:buFont typeface="Wingdings" panose="05000000000000000000" pitchFamily="2" charset="2"/>
              <a:buChar char="§"/>
            </a:pPr>
            <a:endParaRPr lang="nl-BE" smtClean="0"/>
          </a:p>
          <a:p>
            <a:pPr>
              <a:buClr>
                <a:schemeClr val="accent6"/>
              </a:buClr>
              <a:buFont typeface="Wingdings" panose="05000000000000000000" pitchFamily="2" charset="2"/>
              <a:buChar char="§"/>
            </a:pPr>
            <a:endParaRPr lang="nl-BE" smtClean="0"/>
          </a:p>
          <a:p>
            <a:pPr>
              <a:buClr>
                <a:schemeClr val="accent6"/>
              </a:buClr>
              <a:buFont typeface="Wingdings" panose="05000000000000000000" pitchFamily="2" charset="2"/>
              <a:buChar char="§"/>
            </a:pPr>
            <a:endParaRPr lang="nl-BE" smtClean="0"/>
          </a:p>
          <a:p>
            <a:pPr>
              <a:buClr>
                <a:schemeClr val="accent6"/>
              </a:buClr>
              <a:buFont typeface="Wingdings" panose="05000000000000000000" pitchFamily="2" charset="2"/>
              <a:buChar char="§"/>
            </a:pPr>
            <a:endParaRPr lang="nl-BE" smtClean="0"/>
          </a:p>
          <a:p>
            <a:pPr>
              <a:buClr>
                <a:schemeClr val="accent6"/>
              </a:buClr>
              <a:buFont typeface="Wingdings" panose="05000000000000000000" pitchFamily="2" charset="2"/>
              <a:buChar char="§"/>
            </a:pPr>
            <a:r>
              <a:rPr lang="nl-BE" smtClean="0">
                <a:latin typeface="+mj-lt"/>
              </a:rPr>
              <a:t>Vragen om over na te denken:</a:t>
            </a:r>
          </a:p>
          <a:p>
            <a:pPr lvl="1">
              <a:buClr>
                <a:schemeClr val="accent6"/>
              </a:buClr>
              <a:buFont typeface="Wingdings" panose="05000000000000000000" pitchFamily="2" charset="2"/>
              <a:buChar char="§"/>
            </a:pPr>
            <a:r>
              <a:rPr lang="nl-BE" smtClean="0">
                <a:latin typeface="+mj-lt"/>
              </a:rPr>
              <a:t>Welke kenmerken zijn belangrijk om nieuwsgierigheid op te wekken?</a:t>
            </a:r>
          </a:p>
          <a:p>
            <a:pPr>
              <a:buClr>
                <a:schemeClr val="accent6"/>
              </a:buClr>
              <a:buFont typeface="Wingdings" panose="05000000000000000000" pitchFamily="2" charset="2"/>
              <a:buChar char="§"/>
            </a:pPr>
            <a:endParaRPr lang="nl-BE" smtClean="0"/>
          </a:p>
          <a:p>
            <a:pPr>
              <a:buFont typeface="Wingdings" panose="05000000000000000000" pitchFamily="2" charset="2"/>
              <a:buChar char="§"/>
            </a:pPr>
            <a:endParaRPr lang="nl-BE"/>
          </a:p>
        </p:txBody>
      </p:sp>
      <p:sp>
        <p:nvSpPr>
          <p:cNvPr id="3" name="Afgeronde rechthoek 2"/>
          <p:cNvSpPr/>
          <p:nvPr/>
        </p:nvSpPr>
        <p:spPr>
          <a:xfrm>
            <a:off x="5301527" y="2797130"/>
            <a:ext cx="2795580" cy="192801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nl-BE" sz="2400" i="1" dirty="0" smtClean="0">
                <a:latin typeface="+mj-lt"/>
              </a:rPr>
              <a:t>Dit roept vragen op – Ik wil hier meer over weten!</a:t>
            </a:r>
            <a:endParaRPr lang="nl-BE" sz="2400" i="1" dirty="0">
              <a:latin typeface="+mj-lt"/>
            </a:endParaRPr>
          </a:p>
        </p:txBody>
      </p:sp>
    </p:spTree>
    <p:extLst>
      <p:ext uri="{BB962C8B-B14F-4D97-AF65-F5344CB8AC3E}">
        <p14:creationId xmlns:p14="http://schemas.microsoft.com/office/powerpoint/2010/main" val="14939534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rmAutofit fontScale="90000"/>
          </a:bodyPr>
          <a:lstStyle/>
          <a:p>
            <a:r>
              <a:rPr lang="nl-BE" b="1" dirty="0" smtClean="0">
                <a:solidFill>
                  <a:srgbClr val="00B050"/>
                </a:solidFill>
              </a:rPr>
              <a:t>Wat maakte jou nieuwsgierig? </a:t>
            </a:r>
            <a:endParaRPr lang="nl-BE" b="1" dirty="0">
              <a:solidFill>
                <a:srgbClr val="00B050"/>
              </a:solidFill>
            </a:endParaRPr>
          </a:p>
        </p:txBody>
      </p:sp>
      <p:sp>
        <p:nvSpPr>
          <p:cNvPr id="7" name="Tijdelijke aanduiding voor inhoud 6"/>
          <p:cNvSpPr>
            <a:spLocks noGrp="1"/>
          </p:cNvSpPr>
          <p:nvPr>
            <p:ph idx="1"/>
          </p:nvPr>
        </p:nvSpPr>
        <p:spPr/>
        <p:txBody>
          <a:bodyPr/>
          <a:lstStyle/>
          <a:p>
            <a:pPr>
              <a:buClr>
                <a:schemeClr val="accent6"/>
              </a:buClr>
              <a:buFont typeface="Wingdings" panose="05000000000000000000" pitchFamily="2" charset="2"/>
              <a:buChar char="§"/>
            </a:pPr>
            <a:r>
              <a:rPr lang="nl-BE" dirty="0" smtClean="0">
                <a:latin typeface="+mj-lt"/>
              </a:rPr>
              <a:t>Email foto’s naar</a:t>
            </a:r>
            <a:r>
              <a:rPr lang="nl-BE" dirty="0" smtClean="0"/>
              <a:t/>
            </a:r>
            <a:br>
              <a:rPr lang="nl-BE" dirty="0" smtClean="0"/>
            </a:br>
            <a:r>
              <a:rPr lang="nl-BE" b="1" dirty="0" smtClean="0">
                <a:solidFill>
                  <a:srgbClr val="FF6600"/>
                </a:solidFill>
              </a:rPr>
              <a:t>...</a:t>
            </a:r>
            <a:r>
              <a:rPr lang="nl-BE" b="1" dirty="0">
                <a:solidFill>
                  <a:srgbClr val="FF6600"/>
                </a:solidFill>
              </a:rPr>
              <a:t>@</a:t>
            </a:r>
            <a:r>
              <a:rPr lang="nl-BE" b="1" dirty="0" smtClean="0">
                <a:solidFill>
                  <a:srgbClr val="FF6600"/>
                </a:solidFill>
              </a:rPr>
              <a:t>...</a:t>
            </a:r>
            <a:endParaRPr lang="nl-BE" b="1" dirty="0">
              <a:solidFill>
                <a:srgbClr val="FF6600"/>
              </a:solidFill>
            </a:endParaRPr>
          </a:p>
          <a:p>
            <a:pPr>
              <a:buFont typeface="Wingdings" panose="05000000000000000000" pitchFamily="2" charset="2"/>
              <a:buChar char="§"/>
            </a:pPr>
            <a:endParaRPr lang="nl-BE" dirty="0"/>
          </a:p>
        </p:txBody>
      </p:sp>
    </p:spTree>
    <p:extLst>
      <p:ext uri="{BB962C8B-B14F-4D97-AF65-F5344CB8AC3E}">
        <p14:creationId xmlns:p14="http://schemas.microsoft.com/office/powerpoint/2010/main" val="125090125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rmAutofit fontScale="90000"/>
          </a:bodyPr>
          <a:lstStyle/>
          <a:p>
            <a:r>
              <a:rPr lang="nl-BE" b="1">
                <a:solidFill>
                  <a:srgbClr val="00B050"/>
                </a:solidFill>
              </a:rPr>
              <a:t>Wat maakte jou nieuwsgierig? </a:t>
            </a:r>
          </a:p>
        </p:txBody>
      </p:sp>
      <p:sp>
        <p:nvSpPr>
          <p:cNvPr id="7" name="Tijdelijke aanduiding voor inhoud 6"/>
          <p:cNvSpPr>
            <a:spLocks noGrp="1"/>
          </p:cNvSpPr>
          <p:nvPr>
            <p:ph idx="1"/>
          </p:nvPr>
        </p:nvSpPr>
        <p:spPr/>
        <p:txBody>
          <a:bodyPr>
            <a:normAutofit fontScale="92500" lnSpcReduction="20000"/>
          </a:bodyPr>
          <a:lstStyle/>
          <a:p>
            <a:pPr>
              <a:buClr>
                <a:schemeClr val="accent6"/>
              </a:buClr>
              <a:buFont typeface="Wingdings" panose="05000000000000000000" pitchFamily="2" charset="2"/>
              <a:buChar char="§"/>
            </a:pPr>
            <a:r>
              <a:rPr lang="nl-BE" dirty="0" smtClean="0">
                <a:latin typeface="+mj-lt"/>
              </a:rPr>
              <a:t>Welke aspecten zijn belangrijk om jouw nieuwsgierigheid op te wekken?</a:t>
            </a:r>
          </a:p>
          <a:p>
            <a:pPr>
              <a:buClr>
                <a:schemeClr val="accent6"/>
              </a:buClr>
              <a:buFont typeface="Wingdings" panose="05000000000000000000" pitchFamily="2" charset="2"/>
              <a:buChar char="§"/>
            </a:pPr>
            <a:r>
              <a:rPr lang="nl-BE" dirty="0" smtClean="0">
                <a:latin typeface="+mj-lt"/>
              </a:rPr>
              <a:t>Zijn er gemeenschappelijke kenmerken? Zijn er verschillen?</a:t>
            </a:r>
          </a:p>
          <a:p>
            <a:pPr>
              <a:buClr>
                <a:schemeClr val="accent6"/>
              </a:buClr>
              <a:buFont typeface="Wingdings" panose="05000000000000000000" pitchFamily="2" charset="2"/>
              <a:buChar char="§"/>
            </a:pPr>
            <a:r>
              <a:rPr lang="nl-BE" dirty="0" smtClean="0">
                <a:latin typeface="+mj-lt"/>
              </a:rPr>
              <a:t>Welke kansen zijn er buiten voor wetenschappelijke inzichten en vragen?</a:t>
            </a:r>
          </a:p>
          <a:p>
            <a:pPr>
              <a:buClr>
                <a:schemeClr val="accent6"/>
              </a:buClr>
              <a:buFont typeface="Wingdings" panose="05000000000000000000" pitchFamily="2" charset="2"/>
              <a:buChar char="§"/>
            </a:pPr>
            <a:r>
              <a:rPr lang="nl-BE" dirty="0" smtClean="0">
                <a:latin typeface="+mj-lt"/>
              </a:rPr>
              <a:t>Gebruik van tablets / smartphones? Materialen?</a:t>
            </a:r>
          </a:p>
          <a:p>
            <a:pPr>
              <a:buClr>
                <a:schemeClr val="accent6"/>
              </a:buClr>
              <a:buFont typeface="Wingdings" panose="05000000000000000000" pitchFamily="2" charset="2"/>
              <a:buChar char="§"/>
            </a:pPr>
            <a:r>
              <a:rPr lang="nl-BE" dirty="0" smtClean="0">
                <a:latin typeface="+mj-lt"/>
              </a:rPr>
              <a:t>Wat zou je willen onderzoeken? Welke onderzoeken zou je kunnen opzetten?</a:t>
            </a:r>
          </a:p>
          <a:p>
            <a:pPr>
              <a:buFont typeface="Wingdings" panose="05000000000000000000" pitchFamily="2" charset="2"/>
              <a:buChar char="§"/>
            </a:pPr>
            <a:endParaRPr lang="nl-BE" dirty="0"/>
          </a:p>
        </p:txBody>
      </p:sp>
    </p:spTree>
    <p:extLst>
      <p:ext uri="{BB962C8B-B14F-4D97-AF65-F5344CB8AC3E}">
        <p14:creationId xmlns:p14="http://schemas.microsoft.com/office/powerpoint/2010/main" val="85845349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2726126" y="439676"/>
            <a:ext cx="5760640" cy="1282154"/>
          </a:xfrm>
        </p:spPr>
        <p:txBody>
          <a:bodyPr>
            <a:normAutofit/>
          </a:bodyPr>
          <a:lstStyle/>
          <a:p>
            <a:r>
              <a:rPr lang="nl-BE" sz="3600" b="1" dirty="0" smtClean="0">
                <a:solidFill>
                  <a:srgbClr val="00B050"/>
                </a:solidFill>
              </a:rPr>
              <a:t>Welke materialen kunnen nieuwsgierigheid oproepen? </a:t>
            </a:r>
            <a:endParaRPr lang="nl-BE" sz="3600" b="1" dirty="0">
              <a:solidFill>
                <a:srgbClr val="00B050"/>
              </a:solidFill>
            </a:endParaRPr>
          </a:p>
        </p:txBody>
      </p:sp>
      <p:sp>
        <p:nvSpPr>
          <p:cNvPr id="7" name="Tijdelijke aanduiding voor inhoud 6"/>
          <p:cNvSpPr>
            <a:spLocks noGrp="1"/>
          </p:cNvSpPr>
          <p:nvPr>
            <p:ph idx="1"/>
          </p:nvPr>
        </p:nvSpPr>
        <p:spPr/>
        <p:txBody>
          <a:bodyPr/>
          <a:lstStyle/>
          <a:p>
            <a:pPr>
              <a:buClr>
                <a:schemeClr val="accent6"/>
              </a:buClr>
              <a:buFont typeface="Wingdings" panose="05000000000000000000" pitchFamily="2" charset="2"/>
              <a:buChar char="§"/>
            </a:pPr>
            <a:endParaRPr lang="nl-BE" dirty="0" smtClean="0"/>
          </a:p>
          <a:p>
            <a:pPr>
              <a:buClr>
                <a:schemeClr val="accent6"/>
              </a:buClr>
              <a:buFont typeface="Wingdings" panose="05000000000000000000" pitchFamily="2" charset="2"/>
              <a:buChar char="§"/>
            </a:pPr>
            <a:endParaRPr lang="nl-BE" dirty="0" smtClean="0"/>
          </a:p>
          <a:p>
            <a:pPr>
              <a:buFont typeface="Wingdings" panose="05000000000000000000" pitchFamily="2" charset="2"/>
              <a:buChar char="§"/>
            </a:pPr>
            <a:endParaRPr lang="nl-BE" dirty="0"/>
          </a:p>
        </p:txBody>
      </p:sp>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3888" y="1717792"/>
            <a:ext cx="2857500" cy="1895475"/>
          </a:xfrm>
          <a:prstGeom prst="rect">
            <a:avLst/>
          </a:prstGeom>
        </p:spPr>
      </p:pic>
      <p:pic>
        <p:nvPicPr>
          <p:cNvPr id="8" name="Afbeelding 7"/>
          <p:cNvPicPr>
            <a:picLocks noChangeAspect="1"/>
          </p:cNvPicPr>
          <p:nvPr/>
        </p:nvPicPr>
        <p:blipFill rotWithShape="1">
          <a:blip r:embed="rId4">
            <a:extLst>
              <a:ext uri="{28A0092B-C50C-407E-A947-70E740481C1C}">
                <a14:useLocalDpi xmlns:a14="http://schemas.microsoft.com/office/drawing/2010/main" val="0"/>
              </a:ext>
            </a:extLst>
          </a:blip>
          <a:srcRect l="19702" r="21404"/>
          <a:stretch/>
        </p:blipFill>
        <p:spPr>
          <a:xfrm>
            <a:off x="457200" y="1650301"/>
            <a:ext cx="2610682" cy="4432876"/>
          </a:xfrm>
          <a:prstGeom prst="rect">
            <a:avLst/>
          </a:prstGeom>
        </p:spPr>
      </p:pic>
      <p:pic>
        <p:nvPicPr>
          <p:cNvPr id="9" name="Afbeelding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36820" y="3295778"/>
            <a:ext cx="3917410" cy="2798150"/>
          </a:xfrm>
          <a:prstGeom prst="rect">
            <a:avLst/>
          </a:prstGeom>
        </p:spPr>
      </p:pic>
    </p:spTree>
    <p:extLst>
      <p:ext uri="{BB962C8B-B14F-4D97-AF65-F5344CB8AC3E}">
        <p14:creationId xmlns:p14="http://schemas.microsoft.com/office/powerpoint/2010/main" val="18813762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3770140" y="264624"/>
            <a:ext cx="5194920" cy="1786210"/>
          </a:xfrm>
        </p:spPr>
        <p:txBody>
          <a:bodyPr>
            <a:normAutofit/>
          </a:bodyPr>
          <a:lstStyle/>
          <a:p>
            <a:r>
              <a:rPr lang="nl-BE" b="1" dirty="0" smtClean="0">
                <a:solidFill>
                  <a:srgbClr val="00B050"/>
                </a:solidFill>
              </a:rPr>
              <a:t>Analyseer de foto’s van deze klassen</a:t>
            </a:r>
            <a:endParaRPr lang="nl-BE" b="1" dirty="0">
              <a:solidFill>
                <a:srgbClr val="00B050"/>
              </a:solidFill>
            </a:endParaRPr>
          </a:p>
        </p:txBody>
      </p:sp>
      <p:sp>
        <p:nvSpPr>
          <p:cNvPr id="7" name="Tijdelijke aanduiding voor inhoud 6"/>
          <p:cNvSpPr>
            <a:spLocks noGrp="1"/>
          </p:cNvSpPr>
          <p:nvPr>
            <p:ph idx="1"/>
          </p:nvPr>
        </p:nvSpPr>
        <p:spPr/>
        <p:txBody>
          <a:bodyPr/>
          <a:lstStyle/>
          <a:p>
            <a:pPr>
              <a:buClr>
                <a:schemeClr val="accent6"/>
              </a:buClr>
              <a:buFont typeface="Wingdings" panose="05000000000000000000" pitchFamily="2" charset="2"/>
              <a:buChar char="§"/>
            </a:pPr>
            <a:endParaRPr lang="nl-BE" dirty="0" smtClean="0"/>
          </a:p>
          <a:p>
            <a:pPr>
              <a:buClr>
                <a:schemeClr val="accent6"/>
              </a:buClr>
              <a:buFont typeface="Wingdings" panose="05000000000000000000" pitchFamily="2" charset="2"/>
              <a:buChar char="§"/>
            </a:pPr>
            <a:endParaRPr lang="nl-BE" dirty="0" smtClean="0"/>
          </a:p>
          <a:p>
            <a:pPr>
              <a:buFont typeface="Wingdings" panose="05000000000000000000" pitchFamily="2" charset="2"/>
              <a:buChar char="§"/>
            </a:pPr>
            <a:endParaRPr lang="nl-BE" dirty="0"/>
          </a:p>
        </p:txBody>
      </p:sp>
      <p:pic>
        <p:nvPicPr>
          <p:cNvPr id="2" name="Afbeelding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131" y="1700808"/>
            <a:ext cx="2467385" cy="4392488"/>
          </a:xfrm>
          <a:prstGeom prst="rect">
            <a:avLst/>
          </a:prstGeom>
        </p:spPr>
      </p:pic>
      <p:pic>
        <p:nvPicPr>
          <p:cNvPr id="3" name="Afbeelding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0906" y="2256843"/>
            <a:ext cx="3787235" cy="2840426"/>
          </a:xfrm>
          <a:prstGeom prst="rect">
            <a:avLst/>
          </a:prstGeom>
        </p:spPr>
      </p:pic>
    </p:spTree>
    <p:extLst>
      <p:ext uri="{BB962C8B-B14F-4D97-AF65-F5344CB8AC3E}">
        <p14:creationId xmlns:p14="http://schemas.microsoft.com/office/powerpoint/2010/main" val="40919494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91880" y="188640"/>
            <a:ext cx="5194920" cy="1800200"/>
          </a:xfrm>
        </p:spPr>
        <p:txBody>
          <a:bodyPr>
            <a:normAutofit/>
          </a:bodyPr>
          <a:lstStyle/>
          <a:p>
            <a:r>
              <a:rPr lang="nl-BE" sz="2800" b="1" dirty="0">
                <a:solidFill>
                  <a:srgbClr val="00B050"/>
                </a:solidFill>
              </a:rPr>
              <a:t>Middelen en leeromgeving</a:t>
            </a:r>
            <a:r>
              <a:rPr lang="nl-BE" sz="2800" b="1" dirty="0" smtClean="0">
                <a:solidFill>
                  <a:srgbClr val="00B050"/>
                </a:solidFill>
              </a:rPr>
              <a:t>: </a:t>
            </a:r>
            <a:r>
              <a:rPr lang="nl-BE" sz="2800" b="1" dirty="0">
                <a:solidFill>
                  <a:srgbClr val="00B050"/>
                </a:solidFill>
              </a:rPr>
              <a:t>Essentiële </a:t>
            </a:r>
            <a:r>
              <a:rPr lang="nl-BE" sz="2800" b="1" dirty="0" smtClean="0">
                <a:solidFill>
                  <a:srgbClr val="00B050"/>
                </a:solidFill>
              </a:rPr>
              <a:t>contextelementen </a:t>
            </a:r>
            <a:r>
              <a:rPr lang="nl-BE" sz="2800" b="1" dirty="0">
                <a:solidFill>
                  <a:srgbClr val="00B050"/>
                </a:solidFill>
              </a:rPr>
              <a:t>voor creativiteit en </a:t>
            </a:r>
            <a:r>
              <a:rPr lang="nl-BE" sz="2800" b="1" dirty="0" smtClean="0">
                <a:solidFill>
                  <a:srgbClr val="00B050"/>
                </a:solidFill>
              </a:rPr>
              <a:t>onderzoek</a:t>
            </a:r>
            <a:endParaRPr lang="nl-BE" sz="2800" b="1" dirty="0">
              <a:solidFill>
                <a:srgbClr val="00B050"/>
              </a:solidFill>
            </a:endParaRPr>
          </a:p>
        </p:txBody>
      </p:sp>
      <p:sp>
        <p:nvSpPr>
          <p:cNvPr id="3" name="Tijdelijke aanduiding voor inhoud 2"/>
          <p:cNvSpPr>
            <a:spLocks noGrp="1"/>
          </p:cNvSpPr>
          <p:nvPr>
            <p:ph idx="1"/>
          </p:nvPr>
        </p:nvSpPr>
        <p:spPr>
          <a:xfrm>
            <a:off x="442594" y="2132856"/>
            <a:ext cx="8219256" cy="4032447"/>
          </a:xfrm>
        </p:spPr>
        <p:txBody>
          <a:bodyPr>
            <a:normAutofit fontScale="70000" lnSpcReduction="20000"/>
          </a:bodyPr>
          <a:lstStyle/>
          <a:p>
            <a:pPr>
              <a:buClr>
                <a:schemeClr val="accent6"/>
              </a:buClr>
              <a:buFont typeface="Wingdings" panose="05000000000000000000" pitchFamily="2" charset="2"/>
              <a:buChar char="§"/>
            </a:pPr>
            <a:r>
              <a:rPr lang="nl-BE" dirty="0" smtClean="0">
                <a:latin typeface="+mj-lt"/>
              </a:rPr>
              <a:t>Leeromgeving: </a:t>
            </a:r>
          </a:p>
          <a:p>
            <a:pPr lvl="1">
              <a:buClr>
                <a:schemeClr val="accent6"/>
              </a:buClr>
              <a:buFont typeface="Wingdings" panose="05000000000000000000" pitchFamily="2" charset="2"/>
              <a:buChar char="§"/>
            </a:pPr>
            <a:r>
              <a:rPr lang="nl-BE" dirty="0" smtClean="0">
                <a:latin typeface="+mj-lt"/>
              </a:rPr>
              <a:t>Flexibel gebruik</a:t>
            </a:r>
          </a:p>
          <a:p>
            <a:pPr lvl="1">
              <a:buClr>
                <a:schemeClr val="accent6"/>
              </a:buClr>
              <a:buFont typeface="Wingdings" panose="05000000000000000000" pitchFamily="2" charset="2"/>
              <a:buChar char="§"/>
            </a:pPr>
            <a:r>
              <a:rPr lang="nl-BE" dirty="0">
                <a:latin typeface="+mj-lt"/>
              </a:rPr>
              <a:t>Een algemeen gevoel van </a:t>
            </a:r>
            <a:r>
              <a:rPr lang="nl-BE" dirty="0" smtClean="0">
                <a:latin typeface="+mj-lt"/>
              </a:rPr>
              <a:t>een open ruimte</a:t>
            </a:r>
            <a:endParaRPr lang="nl-BE" dirty="0">
              <a:latin typeface="+mj-lt"/>
            </a:endParaRPr>
          </a:p>
          <a:p>
            <a:pPr lvl="1">
              <a:buClr>
                <a:schemeClr val="accent6"/>
              </a:buClr>
              <a:buFont typeface="Wingdings" panose="05000000000000000000" pitchFamily="2" charset="2"/>
              <a:buChar char="§"/>
            </a:pPr>
            <a:r>
              <a:rPr lang="nl-BE" dirty="0" smtClean="0">
                <a:latin typeface="+mj-lt"/>
              </a:rPr>
              <a:t>Tonen van </a:t>
            </a:r>
            <a:r>
              <a:rPr lang="nl-BE" dirty="0">
                <a:latin typeface="+mj-lt"/>
              </a:rPr>
              <a:t>werk in </a:t>
            </a:r>
            <a:r>
              <a:rPr lang="nl-BE" dirty="0" smtClean="0">
                <a:latin typeface="+mj-lt"/>
              </a:rPr>
              <a:t>uitvoering</a:t>
            </a:r>
          </a:p>
          <a:p>
            <a:pPr lvl="1">
              <a:buClr>
                <a:schemeClr val="accent6"/>
              </a:buClr>
              <a:buFont typeface="Wingdings" panose="05000000000000000000" pitchFamily="2" charset="2"/>
              <a:buChar char="§"/>
            </a:pPr>
            <a:r>
              <a:rPr lang="nl-BE" dirty="0" smtClean="0">
                <a:latin typeface="+mj-lt"/>
              </a:rPr>
              <a:t>…</a:t>
            </a:r>
          </a:p>
          <a:p>
            <a:pPr>
              <a:buClr>
                <a:schemeClr val="accent6"/>
              </a:buClr>
              <a:buFont typeface="Wingdings" panose="05000000000000000000" pitchFamily="2" charset="2"/>
              <a:buChar char="§"/>
            </a:pPr>
            <a:r>
              <a:rPr lang="nl-BE" dirty="0">
                <a:latin typeface="+mj-lt"/>
              </a:rPr>
              <a:t>Brede waaier </a:t>
            </a:r>
            <a:r>
              <a:rPr lang="nl-BE" dirty="0" smtClean="0">
                <a:latin typeface="+mj-lt"/>
              </a:rPr>
              <a:t>aan materialen</a:t>
            </a:r>
            <a:r>
              <a:rPr lang="nl-BE" dirty="0">
                <a:latin typeface="+mj-lt"/>
              </a:rPr>
              <a:t>, gereedschappen en andere middelen</a:t>
            </a:r>
          </a:p>
          <a:p>
            <a:pPr>
              <a:buClr>
                <a:schemeClr val="accent6"/>
              </a:buClr>
              <a:buFont typeface="Wingdings" panose="05000000000000000000" pitchFamily="2" charset="2"/>
              <a:buChar char="§"/>
            </a:pPr>
            <a:r>
              <a:rPr lang="nl-BE" dirty="0">
                <a:latin typeface="+mj-lt"/>
              </a:rPr>
              <a:t>Buitenomgeving:</a:t>
            </a:r>
          </a:p>
          <a:p>
            <a:pPr lvl="1">
              <a:buClr>
                <a:schemeClr val="accent6"/>
              </a:buClr>
              <a:buFont typeface="Wingdings" panose="05000000000000000000" pitchFamily="2" charset="2"/>
              <a:buChar char="§"/>
            </a:pPr>
            <a:r>
              <a:rPr lang="nl-BE" dirty="0">
                <a:latin typeface="+mj-lt"/>
              </a:rPr>
              <a:t>Meer gebruik </a:t>
            </a:r>
            <a:r>
              <a:rPr lang="nl-BE" dirty="0" smtClean="0">
                <a:latin typeface="+mj-lt"/>
              </a:rPr>
              <a:t>van de buitenruimte</a:t>
            </a:r>
          </a:p>
          <a:p>
            <a:pPr lvl="1">
              <a:buClr>
                <a:schemeClr val="accent6"/>
              </a:buClr>
              <a:buFont typeface="Wingdings" panose="05000000000000000000" pitchFamily="2" charset="2"/>
              <a:buChar char="§"/>
            </a:pPr>
            <a:r>
              <a:rPr lang="nl-BE" dirty="0" smtClean="0">
                <a:latin typeface="+mj-lt"/>
              </a:rPr>
              <a:t>Een </a:t>
            </a:r>
            <a:r>
              <a:rPr lang="nl-BE" dirty="0">
                <a:latin typeface="+mj-lt"/>
              </a:rPr>
              <a:t>rijke context voor het ontdekken van de </a:t>
            </a:r>
            <a:r>
              <a:rPr lang="nl-BE" dirty="0" smtClean="0">
                <a:latin typeface="+mj-lt"/>
              </a:rPr>
              <a:t>interesses van </a:t>
            </a:r>
            <a:r>
              <a:rPr lang="nl-BE" dirty="0">
                <a:latin typeface="+mj-lt"/>
              </a:rPr>
              <a:t>kinderen</a:t>
            </a:r>
          </a:p>
          <a:p>
            <a:pPr lvl="1">
              <a:buClr>
                <a:schemeClr val="accent6"/>
              </a:buClr>
              <a:buFont typeface="Wingdings" panose="05000000000000000000" pitchFamily="2" charset="2"/>
              <a:buChar char="§"/>
            </a:pPr>
            <a:r>
              <a:rPr lang="nl-BE" dirty="0" smtClean="0">
                <a:latin typeface="+mj-lt"/>
              </a:rPr>
              <a:t>Eigenaarschap en samenwerking</a:t>
            </a:r>
          </a:p>
          <a:p>
            <a:pPr marL="0" indent="0">
              <a:buClr>
                <a:schemeClr val="accent6"/>
              </a:buClr>
              <a:buNone/>
            </a:pPr>
            <a:endParaRPr lang="nl-BE" b="1" dirty="0">
              <a:solidFill>
                <a:schemeClr val="accent6"/>
              </a:solidFill>
            </a:endParaRPr>
          </a:p>
          <a:p>
            <a:pPr>
              <a:buClr>
                <a:schemeClr val="accent6"/>
              </a:buClr>
              <a:buFont typeface="Wingdings" panose="05000000000000000000" pitchFamily="2" charset="2"/>
              <a:buChar char="§"/>
            </a:pPr>
            <a:endParaRPr lang="nl-BE" dirty="0"/>
          </a:p>
        </p:txBody>
      </p:sp>
    </p:spTree>
    <p:extLst>
      <p:ext uri="{BB962C8B-B14F-4D97-AF65-F5344CB8AC3E}">
        <p14:creationId xmlns:p14="http://schemas.microsoft.com/office/powerpoint/2010/main" val="211455104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idx="4294967295"/>
          </p:nvPr>
        </p:nvSpPr>
        <p:spPr>
          <a:xfrm>
            <a:off x="3188484" y="116632"/>
            <a:ext cx="5487971" cy="1546853"/>
          </a:xfrm>
        </p:spPr>
        <p:txBody>
          <a:bodyPr>
            <a:normAutofit fontScale="90000"/>
          </a:bodyPr>
          <a:lstStyle/>
          <a:p>
            <a:r>
              <a:rPr lang="nl-BE" b="1" smtClean="0">
                <a:solidFill>
                  <a:srgbClr val="00B050"/>
                </a:solidFill>
              </a:rPr>
              <a:t>Voorbeelden uit de klaspraktijk: Discussie en reflectie</a:t>
            </a:r>
            <a:endParaRPr lang="nl-BE" b="1">
              <a:solidFill>
                <a:srgbClr val="00B050"/>
              </a:solidFill>
            </a:endParaRPr>
          </a:p>
        </p:txBody>
      </p:sp>
      <p:pic>
        <p:nvPicPr>
          <p:cNvPr id="8" name="Afbeelding 7"/>
          <p:cNvPicPr/>
          <p:nvPr/>
        </p:nvPicPr>
        <p:blipFill>
          <a:blip r:embed="rId3">
            <a:extLst>
              <a:ext uri="{28A0092B-C50C-407E-A947-70E740481C1C}">
                <a14:useLocalDpi xmlns:a14="http://schemas.microsoft.com/office/drawing/2010/main" val="0"/>
              </a:ext>
            </a:extLst>
          </a:blip>
          <a:srcRect/>
          <a:stretch>
            <a:fillRect/>
          </a:stretch>
        </p:blipFill>
        <p:spPr bwMode="auto">
          <a:xfrm>
            <a:off x="445034" y="1991878"/>
            <a:ext cx="2157095" cy="1605915"/>
          </a:xfrm>
          <a:prstGeom prst="rect">
            <a:avLst/>
          </a:prstGeom>
          <a:noFill/>
          <a:ln>
            <a:noFill/>
          </a:ln>
        </p:spPr>
      </p:pic>
      <p:pic>
        <p:nvPicPr>
          <p:cNvPr id="9" name="Afbeelding 8"/>
          <p:cNvPicPr/>
          <p:nvPr/>
        </p:nvPicPr>
        <p:blipFill rotWithShape="1">
          <a:blip r:embed="rId4" cstate="print">
            <a:extLst>
              <a:ext uri="{28A0092B-C50C-407E-A947-70E740481C1C}">
                <a14:useLocalDpi xmlns:a14="http://schemas.microsoft.com/office/drawing/2010/main" val="0"/>
              </a:ext>
            </a:extLst>
          </a:blip>
          <a:srcRect l="31016" t="34467" r="27440" b="10027"/>
          <a:stretch/>
        </p:blipFill>
        <p:spPr bwMode="auto">
          <a:xfrm>
            <a:off x="445033" y="3878433"/>
            <a:ext cx="2157095" cy="1620297"/>
          </a:xfrm>
          <a:prstGeom prst="rect">
            <a:avLst/>
          </a:prstGeom>
          <a:ln>
            <a:noFill/>
          </a:ln>
          <a:extLst>
            <a:ext uri="{53640926-AAD7-44d8-BBD7-CCE9431645EC}">
              <a14:shadowObscured xmlns:a14="http://schemas.microsoft.com/office/drawing/2010/main"/>
            </a:ext>
          </a:extLst>
        </p:spPr>
      </p:pic>
      <p:pic>
        <p:nvPicPr>
          <p:cNvPr id="10" name="Afbeelding 9"/>
          <p:cNvPicPr/>
          <p:nvPr/>
        </p:nvPicPr>
        <p:blipFill>
          <a:blip r:embed="rId5">
            <a:extLst>
              <a:ext uri="{28A0092B-C50C-407E-A947-70E740481C1C}">
                <a14:useLocalDpi xmlns:a14="http://schemas.microsoft.com/office/drawing/2010/main" val="0"/>
              </a:ext>
            </a:extLst>
          </a:blip>
          <a:srcRect/>
          <a:stretch>
            <a:fillRect/>
          </a:stretch>
        </p:blipFill>
        <p:spPr bwMode="auto">
          <a:xfrm>
            <a:off x="2915816" y="1781005"/>
            <a:ext cx="2869819" cy="3735847"/>
          </a:xfrm>
          <a:prstGeom prst="rect">
            <a:avLst/>
          </a:prstGeom>
          <a:noFill/>
          <a:ln>
            <a:noFill/>
          </a:ln>
        </p:spPr>
      </p:pic>
      <p:pic>
        <p:nvPicPr>
          <p:cNvPr id="2" name="Afbeelding 1"/>
          <p:cNvPicPr>
            <a:picLocks noChangeAspect="1"/>
          </p:cNvPicPr>
          <p:nvPr/>
        </p:nvPicPr>
        <p:blipFill>
          <a:blip r:embed="rId6"/>
          <a:stretch>
            <a:fillRect/>
          </a:stretch>
        </p:blipFill>
        <p:spPr>
          <a:xfrm>
            <a:off x="6058303" y="1792098"/>
            <a:ext cx="2850809" cy="2138164"/>
          </a:xfrm>
          <a:prstGeom prst="rect">
            <a:avLst/>
          </a:prstGeom>
        </p:spPr>
      </p:pic>
      <p:sp>
        <p:nvSpPr>
          <p:cNvPr id="3" name="TextBox 2"/>
          <p:cNvSpPr txBox="1"/>
          <p:nvPr/>
        </p:nvSpPr>
        <p:spPr>
          <a:xfrm>
            <a:off x="6099322" y="4149080"/>
            <a:ext cx="2809789" cy="369332"/>
          </a:xfrm>
          <a:prstGeom prst="rect">
            <a:avLst/>
          </a:prstGeom>
          <a:ln w="3175"/>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l-BE" smtClean="0">
                <a:latin typeface="+mj-lt"/>
              </a:rPr>
              <a:t>Bosklas </a:t>
            </a:r>
            <a:endParaRPr lang="nl-BE">
              <a:latin typeface="+mj-lt"/>
            </a:endParaRPr>
          </a:p>
        </p:txBody>
      </p:sp>
      <p:sp>
        <p:nvSpPr>
          <p:cNvPr id="5" name="TextBox 4"/>
          <p:cNvSpPr txBox="1"/>
          <p:nvPr/>
        </p:nvSpPr>
        <p:spPr>
          <a:xfrm>
            <a:off x="2915817" y="5691260"/>
            <a:ext cx="2869818" cy="369332"/>
          </a:xfrm>
          <a:prstGeom prst="rect">
            <a:avLst/>
          </a:prstGeom>
          <a:ln w="3175"/>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l-BE" smtClean="0">
                <a:latin typeface="+mj-lt"/>
              </a:rPr>
              <a:t>Speeltouw </a:t>
            </a:r>
            <a:endParaRPr lang="nl-BE">
              <a:latin typeface="+mj-lt"/>
            </a:endParaRPr>
          </a:p>
        </p:txBody>
      </p:sp>
      <p:sp>
        <p:nvSpPr>
          <p:cNvPr id="11" name="TextBox 10"/>
          <p:cNvSpPr txBox="1"/>
          <p:nvPr/>
        </p:nvSpPr>
        <p:spPr>
          <a:xfrm>
            <a:off x="455872" y="5594704"/>
            <a:ext cx="2146255" cy="369332"/>
          </a:xfrm>
          <a:prstGeom prst="rect">
            <a:avLst/>
          </a:prstGeom>
          <a:noFill/>
          <a:ln w="3175">
            <a:solidFill>
              <a:schemeClr val="tx1"/>
            </a:solidFill>
          </a:ln>
        </p:spPr>
        <p:txBody>
          <a:bodyPr wrap="square" rtlCol="0">
            <a:spAutoFit/>
          </a:bodyPr>
          <a:lstStyle/>
          <a:p>
            <a:pPr algn="ctr"/>
            <a:r>
              <a:rPr lang="nl-BE" smtClean="0">
                <a:latin typeface="+mj-lt"/>
              </a:rPr>
              <a:t>Minibeestjes</a:t>
            </a:r>
            <a:endParaRPr lang="nl-BE">
              <a:latin typeface="+mj-lt"/>
            </a:endParaRPr>
          </a:p>
        </p:txBody>
      </p:sp>
    </p:spTree>
    <p:extLst>
      <p:ext uri="{BB962C8B-B14F-4D97-AF65-F5344CB8AC3E}">
        <p14:creationId xmlns:p14="http://schemas.microsoft.com/office/powerpoint/2010/main" val="108804100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3491880" y="274637"/>
            <a:ext cx="5194920" cy="1703388"/>
          </a:xfrm>
        </p:spPr>
        <p:txBody>
          <a:bodyPr>
            <a:normAutofit fontScale="90000"/>
          </a:bodyPr>
          <a:lstStyle/>
          <a:p>
            <a:r>
              <a:rPr lang="nl-BE" b="1" smtClean="0">
                <a:solidFill>
                  <a:srgbClr val="00B050"/>
                </a:solidFill>
              </a:rPr>
              <a:t>Discussie en reflectie op de voorbeelden uit de klaspraktijk</a:t>
            </a:r>
            <a:endParaRPr lang="nl-BE" b="1">
              <a:solidFill>
                <a:srgbClr val="00B050"/>
              </a:solidFill>
            </a:endParaRPr>
          </a:p>
        </p:txBody>
      </p:sp>
      <p:sp>
        <p:nvSpPr>
          <p:cNvPr id="7" name="Tijdelijke aanduiding voor inhoud 6"/>
          <p:cNvSpPr>
            <a:spLocks noGrp="1"/>
          </p:cNvSpPr>
          <p:nvPr>
            <p:ph idx="1"/>
          </p:nvPr>
        </p:nvSpPr>
        <p:spPr/>
        <p:txBody>
          <a:bodyPr/>
          <a:lstStyle/>
          <a:p>
            <a:pPr>
              <a:buClr>
                <a:schemeClr val="accent6"/>
              </a:buClr>
              <a:buFont typeface="Wingdings" panose="05000000000000000000" pitchFamily="2" charset="2"/>
              <a:buChar char="§"/>
            </a:pPr>
            <a:endParaRPr lang="nl-BE" smtClean="0"/>
          </a:p>
          <a:p>
            <a:pPr>
              <a:buClr>
                <a:schemeClr val="accent6"/>
              </a:buClr>
              <a:buFont typeface="Wingdings" panose="05000000000000000000" pitchFamily="2" charset="2"/>
              <a:buChar char="§"/>
            </a:pPr>
            <a:endParaRPr lang="nl-BE" smtClean="0"/>
          </a:p>
          <a:p>
            <a:pPr>
              <a:buFont typeface="Wingdings" panose="05000000000000000000" pitchFamily="2" charset="2"/>
              <a:buChar char="§"/>
            </a:pPr>
            <a:endParaRPr lang="nl-BE"/>
          </a:p>
        </p:txBody>
      </p:sp>
      <p:sp>
        <p:nvSpPr>
          <p:cNvPr id="11" name="Tijdelijke aanduiding voor inhoud 2"/>
          <p:cNvSpPr txBox="1">
            <a:spLocks/>
          </p:cNvSpPr>
          <p:nvPr/>
        </p:nvSpPr>
        <p:spPr>
          <a:xfrm>
            <a:off x="783265" y="2348880"/>
            <a:ext cx="7886700" cy="33843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6"/>
              </a:buClr>
              <a:buFont typeface="Wingdings" panose="05000000000000000000" pitchFamily="2" charset="2"/>
              <a:buChar char="§"/>
            </a:pPr>
            <a:r>
              <a:rPr lang="nl-BE" dirty="0" smtClean="0">
                <a:latin typeface="+mj-lt"/>
              </a:rPr>
              <a:t>Hoe kan de binnen- en buitenomgeving </a:t>
            </a:r>
            <a:r>
              <a:rPr lang="nl-BE" dirty="0">
                <a:latin typeface="+mj-lt"/>
              </a:rPr>
              <a:t>invloed hebben op het leren van wetenschap bij </a:t>
            </a:r>
            <a:r>
              <a:rPr lang="nl-BE" dirty="0" smtClean="0">
                <a:latin typeface="+mj-lt"/>
              </a:rPr>
              <a:t>kinderen? Hoe zit dit bij het gebruik van materialen? </a:t>
            </a:r>
          </a:p>
          <a:p>
            <a:pPr lvl="0">
              <a:buClr>
                <a:schemeClr val="accent6"/>
              </a:buClr>
              <a:buFont typeface="Wingdings" panose="05000000000000000000" pitchFamily="2" charset="2"/>
              <a:buChar char="§"/>
            </a:pPr>
            <a:r>
              <a:rPr lang="nl-BE" dirty="0" smtClean="0">
                <a:latin typeface="+mj-lt"/>
              </a:rPr>
              <a:t>Wat is de rol van de leerkracht in de voorbeelden? Hoe stimuleren ze kinderen om de materialen te gebruiken en de omgeving te verkennen?</a:t>
            </a:r>
          </a:p>
          <a:p>
            <a:pPr lvl="0">
              <a:buClr>
                <a:schemeClr val="accent6"/>
              </a:buClr>
              <a:buFont typeface="Wingdings" panose="05000000000000000000" pitchFamily="2" charset="2"/>
              <a:buChar char="§"/>
            </a:pPr>
            <a:r>
              <a:rPr lang="nl-BE" dirty="0" smtClean="0">
                <a:latin typeface="+mj-lt"/>
              </a:rPr>
              <a:t>Wat zou jij (anders) doen?</a:t>
            </a:r>
          </a:p>
          <a:p>
            <a:pPr marL="0" indent="0">
              <a:buClr>
                <a:schemeClr val="accent6"/>
              </a:buClr>
              <a:buFont typeface="Arial" panose="020B0604020202020204" pitchFamily="34" charset="0"/>
              <a:buNone/>
            </a:pPr>
            <a:endParaRPr lang="nl-BE" b="1" dirty="0" smtClean="0">
              <a:solidFill>
                <a:schemeClr val="accent6"/>
              </a:solidFill>
            </a:endParaRPr>
          </a:p>
          <a:p>
            <a:pPr>
              <a:buClr>
                <a:schemeClr val="accent6"/>
              </a:buClr>
              <a:buFont typeface="Wingdings" panose="05000000000000000000" pitchFamily="2" charset="2"/>
              <a:buChar char="§"/>
            </a:pPr>
            <a:endParaRPr lang="nl-BE" dirty="0"/>
          </a:p>
        </p:txBody>
      </p:sp>
    </p:spTree>
    <p:extLst>
      <p:ext uri="{BB962C8B-B14F-4D97-AF65-F5344CB8AC3E}">
        <p14:creationId xmlns:p14="http://schemas.microsoft.com/office/powerpoint/2010/main" val="44403021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2843808" y="260648"/>
            <a:ext cx="6016905" cy="1282154"/>
          </a:xfrm>
        </p:spPr>
        <p:txBody>
          <a:bodyPr>
            <a:normAutofit fontScale="90000"/>
          </a:bodyPr>
          <a:lstStyle/>
          <a:p>
            <a:r>
              <a:rPr lang="nl-BE" b="1" dirty="0" smtClean="0">
                <a:solidFill>
                  <a:srgbClr val="00B050"/>
                </a:solidFill>
              </a:rPr>
              <a:t>Toepassen van de inzichten op de eigen klaspraktijk</a:t>
            </a:r>
            <a:endParaRPr lang="nl-BE" b="1" dirty="0">
              <a:solidFill>
                <a:srgbClr val="00B050"/>
              </a:solidFill>
            </a:endParaRPr>
          </a:p>
        </p:txBody>
      </p:sp>
      <p:sp>
        <p:nvSpPr>
          <p:cNvPr id="7" name="Tijdelijke aanduiding voor inhoud 6"/>
          <p:cNvSpPr>
            <a:spLocks noGrp="1"/>
          </p:cNvSpPr>
          <p:nvPr>
            <p:ph idx="1"/>
          </p:nvPr>
        </p:nvSpPr>
        <p:spPr>
          <a:xfrm>
            <a:off x="639102" y="4941168"/>
            <a:ext cx="7886700" cy="1048501"/>
          </a:xfrm>
        </p:spPr>
        <p:txBody>
          <a:bodyPr>
            <a:normAutofit fontScale="92500" lnSpcReduction="20000"/>
          </a:bodyPr>
          <a:lstStyle/>
          <a:p>
            <a:pPr marL="0" indent="0" algn="ctr">
              <a:buNone/>
            </a:pPr>
            <a:r>
              <a:rPr lang="nl-BE" sz="2400" dirty="0">
                <a:latin typeface="+mj-lt"/>
              </a:rPr>
              <a:t>Welke </a:t>
            </a:r>
            <a:r>
              <a:rPr lang="nl-BE" sz="2400" dirty="0" smtClean="0">
                <a:latin typeface="+mj-lt"/>
              </a:rPr>
              <a:t>aanpakken vind jij zinvol om </a:t>
            </a:r>
            <a:r>
              <a:rPr lang="nl-BE" sz="2400" dirty="0">
                <a:latin typeface="+mj-lt"/>
              </a:rPr>
              <a:t>kinderen te stimuleren om de leeromgeving en de </a:t>
            </a:r>
            <a:r>
              <a:rPr lang="nl-BE" sz="2400" dirty="0" smtClean="0">
                <a:latin typeface="+mj-lt"/>
              </a:rPr>
              <a:t>materialen te </a:t>
            </a:r>
            <a:r>
              <a:rPr lang="nl-BE" sz="2400" dirty="0">
                <a:latin typeface="+mj-lt"/>
              </a:rPr>
              <a:t>verkennen?</a:t>
            </a:r>
          </a:p>
          <a:p>
            <a:pPr marL="0" indent="0" algn="ctr">
              <a:buNone/>
            </a:pPr>
            <a:r>
              <a:rPr lang="nl-BE" sz="2400" dirty="0" smtClean="0">
                <a:latin typeface="+mj-lt"/>
              </a:rPr>
              <a:t>Met welke </a:t>
            </a:r>
            <a:r>
              <a:rPr lang="nl-BE" sz="2400" dirty="0">
                <a:latin typeface="+mj-lt"/>
              </a:rPr>
              <a:t>uitdagingen </a:t>
            </a:r>
            <a:r>
              <a:rPr lang="nl-BE" sz="2400" dirty="0" smtClean="0">
                <a:latin typeface="+mj-lt"/>
              </a:rPr>
              <a:t>werd je al geconfronteerd?</a:t>
            </a:r>
          </a:p>
        </p:txBody>
      </p:sp>
      <p:graphicFrame>
        <p:nvGraphicFramePr>
          <p:cNvPr id="2" name="Diagram 1"/>
          <p:cNvGraphicFramePr/>
          <p:nvPr>
            <p:extLst>
              <p:ext uri="{D42A27DB-BD31-4B8C-83A1-F6EECF244321}">
                <p14:modId xmlns:p14="http://schemas.microsoft.com/office/powerpoint/2010/main" val="2071448974"/>
              </p:ext>
            </p:extLst>
          </p:nvPr>
        </p:nvGraphicFramePr>
        <p:xfrm>
          <a:off x="815592" y="1757092"/>
          <a:ext cx="7674555" cy="27665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3373924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rmAutofit fontScale="90000"/>
          </a:bodyPr>
          <a:lstStyle/>
          <a:p>
            <a:r>
              <a:rPr lang="nl-BE" b="1" dirty="0" smtClean="0">
                <a:solidFill>
                  <a:srgbClr val="00B050"/>
                </a:solidFill>
              </a:rPr>
              <a:t>Doelen van de module</a:t>
            </a:r>
            <a:endParaRPr lang="nl-BE" b="1" dirty="0">
              <a:solidFill>
                <a:srgbClr val="00B050"/>
              </a:solidFill>
            </a:endParaRPr>
          </a:p>
        </p:txBody>
      </p:sp>
      <p:sp>
        <p:nvSpPr>
          <p:cNvPr id="7" name="Tijdelijke aanduiding voor inhoud 6"/>
          <p:cNvSpPr>
            <a:spLocks noGrp="1"/>
          </p:cNvSpPr>
          <p:nvPr>
            <p:ph idx="1"/>
          </p:nvPr>
        </p:nvSpPr>
        <p:spPr/>
        <p:txBody>
          <a:bodyPr>
            <a:normAutofit fontScale="92500" lnSpcReduction="10000"/>
          </a:bodyPr>
          <a:lstStyle/>
          <a:p>
            <a:pPr>
              <a:buClr>
                <a:schemeClr val="accent6"/>
              </a:buClr>
              <a:buFont typeface="Wingdings" panose="05000000000000000000" pitchFamily="2" charset="2"/>
              <a:buChar char="§"/>
            </a:pPr>
            <a:r>
              <a:rPr lang="nl-BE" dirty="0" smtClean="0">
                <a:latin typeface="+mj-lt"/>
              </a:rPr>
              <a:t>Bewustzijn creëren over de </a:t>
            </a:r>
            <a:r>
              <a:rPr lang="nl-BE" dirty="0">
                <a:latin typeface="+mj-lt"/>
              </a:rPr>
              <a:t>rol van </a:t>
            </a:r>
            <a:r>
              <a:rPr lang="nl-BE" dirty="0" smtClean="0">
                <a:latin typeface="+mj-lt"/>
              </a:rPr>
              <a:t>materialen en </a:t>
            </a:r>
            <a:r>
              <a:rPr lang="nl-BE" dirty="0">
                <a:latin typeface="+mj-lt"/>
              </a:rPr>
              <a:t>de leeromgeving </a:t>
            </a:r>
            <a:r>
              <a:rPr lang="nl-BE" dirty="0" smtClean="0">
                <a:latin typeface="+mj-lt"/>
              </a:rPr>
              <a:t>bij een onderzoekende aanpak </a:t>
            </a:r>
            <a:r>
              <a:rPr lang="nl-BE" dirty="0">
                <a:latin typeface="+mj-lt"/>
              </a:rPr>
              <a:t>en creatieve benaderingen voor </a:t>
            </a:r>
            <a:r>
              <a:rPr lang="nl-BE" dirty="0" smtClean="0">
                <a:latin typeface="+mj-lt"/>
              </a:rPr>
              <a:t>wetenschapsonderwijs bij jonge kinderen.</a:t>
            </a:r>
            <a:endParaRPr lang="nl-BE" dirty="0">
              <a:latin typeface="+mj-lt"/>
            </a:endParaRPr>
          </a:p>
          <a:p>
            <a:pPr>
              <a:buClr>
                <a:schemeClr val="accent6"/>
              </a:buClr>
              <a:buFont typeface="Wingdings" panose="05000000000000000000" pitchFamily="2" charset="2"/>
              <a:buChar char="§"/>
            </a:pPr>
            <a:r>
              <a:rPr lang="nl-BE" dirty="0" smtClean="0">
                <a:latin typeface="+mj-lt"/>
              </a:rPr>
              <a:t>Strategieën </a:t>
            </a:r>
            <a:r>
              <a:rPr lang="nl-BE" dirty="0">
                <a:latin typeface="+mj-lt"/>
              </a:rPr>
              <a:t>en ervaringen </a:t>
            </a:r>
            <a:r>
              <a:rPr lang="nl-BE" dirty="0" smtClean="0">
                <a:latin typeface="+mj-lt"/>
              </a:rPr>
              <a:t>delen over het </a:t>
            </a:r>
            <a:r>
              <a:rPr lang="nl-BE" dirty="0">
                <a:latin typeface="+mj-lt"/>
              </a:rPr>
              <a:t>herkennen </a:t>
            </a:r>
            <a:r>
              <a:rPr lang="nl-BE" dirty="0" smtClean="0">
                <a:latin typeface="+mj-lt"/>
              </a:rPr>
              <a:t>van en verder bouwen op het gebruik van beschikbare </a:t>
            </a:r>
            <a:r>
              <a:rPr lang="nl-BE" dirty="0">
                <a:latin typeface="+mj-lt"/>
              </a:rPr>
              <a:t>middelen en de </a:t>
            </a:r>
            <a:r>
              <a:rPr lang="nl-BE" dirty="0" smtClean="0">
                <a:latin typeface="+mj-lt"/>
              </a:rPr>
              <a:t>leeromgeving.</a:t>
            </a:r>
            <a:endParaRPr lang="nl-BE" dirty="0">
              <a:latin typeface="+mj-lt"/>
            </a:endParaRPr>
          </a:p>
          <a:p>
            <a:pPr>
              <a:buClr>
                <a:schemeClr val="accent6"/>
              </a:buClr>
              <a:buFont typeface="Wingdings" panose="05000000000000000000" pitchFamily="2" charset="2"/>
              <a:buChar char="§"/>
            </a:pPr>
            <a:r>
              <a:rPr lang="nl-BE" dirty="0" smtClean="0">
                <a:latin typeface="+mj-lt"/>
              </a:rPr>
              <a:t>Bewust worden van </a:t>
            </a:r>
            <a:r>
              <a:rPr lang="nl-BE" dirty="0">
                <a:latin typeface="+mj-lt"/>
              </a:rPr>
              <a:t>de verschillende kansen die </a:t>
            </a:r>
            <a:r>
              <a:rPr lang="nl-BE" dirty="0" smtClean="0">
                <a:latin typeface="+mj-lt"/>
              </a:rPr>
              <a:t>dagdagelijkse materialen en leeromgeving bieden</a:t>
            </a:r>
          </a:p>
          <a:p>
            <a:pPr>
              <a:buFont typeface="Wingdings" panose="05000000000000000000" pitchFamily="2" charset="2"/>
              <a:buChar char="§"/>
            </a:pPr>
            <a:endParaRPr lang="nl-BE" dirty="0"/>
          </a:p>
        </p:txBody>
      </p:sp>
    </p:spTree>
    <p:extLst>
      <p:ext uri="{BB962C8B-B14F-4D97-AF65-F5344CB8AC3E}">
        <p14:creationId xmlns:p14="http://schemas.microsoft.com/office/powerpoint/2010/main" val="83969054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rmAutofit fontScale="90000"/>
          </a:bodyPr>
          <a:lstStyle/>
          <a:p>
            <a:r>
              <a:rPr lang="nl-BE" b="1" dirty="0" smtClean="0">
                <a:solidFill>
                  <a:srgbClr val="00B050"/>
                </a:solidFill>
              </a:rPr>
              <a:t>Resultaten en vervolg</a:t>
            </a:r>
            <a:endParaRPr lang="nl-BE" b="1" dirty="0">
              <a:solidFill>
                <a:srgbClr val="00B050"/>
              </a:solidFill>
            </a:endParaRPr>
          </a:p>
        </p:txBody>
      </p:sp>
      <p:sp>
        <p:nvSpPr>
          <p:cNvPr id="7" name="Tijdelijke aanduiding voor inhoud 6"/>
          <p:cNvSpPr>
            <a:spLocks noGrp="1"/>
          </p:cNvSpPr>
          <p:nvPr>
            <p:ph idx="1"/>
          </p:nvPr>
        </p:nvSpPr>
        <p:spPr>
          <a:xfrm>
            <a:off x="628650" y="2172708"/>
            <a:ext cx="7886700" cy="3128500"/>
          </a:xfrm>
        </p:spPr>
        <p:txBody>
          <a:bodyPr>
            <a:noAutofit/>
          </a:bodyPr>
          <a:lstStyle/>
          <a:p>
            <a:pPr>
              <a:buClr>
                <a:schemeClr val="accent6"/>
              </a:buClr>
            </a:pPr>
            <a:r>
              <a:rPr lang="nl-BE" sz="2400" dirty="0" smtClean="0">
                <a:latin typeface="+mj-lt"/>
              </a:rPr>
              <a:t>Verrijken </a:t>
            </a:r>
            <a:r>
              <a:rPr lang="nl-BE" sz="2400" dirty="0">
                <a:latin typeface="+mj-lt"/>
              </a:rPr>
              <a:t>van de huidige </a:t>
            </a:r>
            <a:r>
              <a:rPr lang="nl-BE" sz="2400" dirty="0" smtClean="0">
                <a:latin typeface="+mj-lt"/>
              </a:rPr>
              <a:t>klaspraktijk </a:t>
            </a:r>
            <a:r>
              <a:rPr lang="nl-BE" sz="2400" dirty="0">
                <a:latin typeface="+mj-lt"/>
              </a:rPr>
              <a:t>(toevoegen aan </a:t>
            </a:r>
            <a:r>
              <a:rPr lang="nl-BE" sz="2400" dirty="0" smtClean="0">
                <a:latin typeface="+mj-lt"/>
              </a:rPr>
              <a:t>de voorbeelden die je noteerde aan </a:t>
            </a:r>
            <a:r>
              <a:rPr lang="nl-BE" sz="2400" dirty="0">
                <a:latin typeface="+mj-lt"/>
              </a:rPr>
              <a:t>het begin van de module)?</a:t>
            </a:r>
          </a:p>
          <a:p>
            <a:pPr>
              <a:buClr>
                <a:schemeClr val="accent6"/>
              </a:buClr>
            </a:pPr>
            <a:r>
              <a:rPr lang="nl-BE" sz="2400" dirty="0" smtClean="0">
                <a:latin typeface="+mj-lt"/>
              </a:rPr>
              <a:t>Gevolgen voor </a:t>
            </a:r>
            <a:r>
              <a:rPr lang="nl-BE" sz="2400" dirty="0">
                <a:latin typeface="+mj-lt"/>
              </a:rPr>
              <a:t>de planning?</a:t>
            </a:r>
          </a:p>
          <a:p>
            <a:pPr>
              <a:buClr>
                <a:schemeClr val="accent6"/>
              </a:buClr>
            </a:pPr>
            <a:r>
              <a:rPr lang="nl-BE" sz="2400" dirty="0" smtClean="0">
                <a:latin typeface="+mj-lt"/>
              </a:rPr>
              <a:t>Aanpakken om </a:t>
            </a:r>
            <a:r>
              <a:rPr lang="nl-BE" sz="2400" dirty="0">
                <a:latin typeface="+mj-lt"/>
              </a:rPr>
              <a:t>de exploratie van kinderen van de leeromgeving en </a:t>
            </a:r>
            <a:r>
              <a:rPr lang="nl-BE" sz="2400" dirty="0" smtClean="0">
                <a:latin typeface="+mj-lt"/>
              </a:rPr>
              <a:t>materialen te </a:t>
            </a:r>
            <a:r>
              <a:rPr lang="nl-BE" sz="2400" dirty="0">
                <a:latin typeface="+mj-lt"/>
              </a:rPr>
              <a:t>stimuleren?</a:t>
            </a:r>
          </a:p>
          <a:p>
            <a:pPr>
              <a:buClr>
                <a:schemeClr val="accent6"/>
              </a:buClr>
            </a:pPr>
            <a:r>
              <a:rPr lang="nl-BE" sz="2400" dirty="0">
                <a:latin typeface="+mj-lt"/>
              </a:rPr>
              <a:t>Gemeenschappelijke uitdagingen en mogelijke oplossingen</a:t>
            </a:r>
            <a:r>
              <a:rPr lang="nl-BE" sz="2400" dirty="0" smtClean="0">
                <a:latin typeface="+mj-lt"/>
              </a:rPr>
              <a:t>?</a:t>
            </a:r>
          </a:p>
          <a:p>
            <a:pPr marL="0" indent="0">
              <a:buClr>
                <a:schemeClr val="accent6"/>
              </a:buClr>
              <a:buNone/>
            </a:pPr>
            <a:endParaRPr lang="nl-BE" sz="2400" dirty="0" smtClean="0">
              <a:latin typeface="+mj-lt"/>
            </a:endParaRPr>
          </a:p>
          <a:p>
            <a:pPr>
              <a:buFont typeface="Wingdings" panose="05000000000000000000" pitchFamily="2" charset="2"/>
              <a:buChar char="§"/>
            </a:pPr>
            <a:endParaRPr lang="nl-BE" sz="2400" dirty="0"/>
          </a:p>
        </p:txBody>
      </p:sp>
    </p:spTree>
    <p:extLst>
      <p:ext uri="{BB962C8B-B14F-4D97-AF65-F5344CB8AC3E}">
        <p14:creationId xmlns:p14="http://schemas.microsoft.com/office/powerpoint/2010/main" val="31438662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6"/>
          <p:cNvSpPr>
            <a:spLocks noGrp="1"/>
          </p:cNvSpPr>
          <p:nvPr>
            <p:ph idx="1"/>
          </p:nvPr>
        </p:nvSpPr>
        <p:spPr>
          <a:xfrm>
            <a:off x="1257300" y="1334663"/>
            <a:ext cx="7886700" cy="4351338"/>
          </a:xfrm>
        </p:spPr>
        <p:txBody>
          <a:bodyPr/>
          <a:lstStyle/>
          <a:p>
            <a:pPr>
              <a:buClr>
                <a:schemeClr val="accent6"/>
              </a:buClr>
              <a:buFont typeface="Wingdings" panose="05000000000000000000" pitchFamily="2" charset="2"/>
              <a:buChar char="§"/>
            </a:pPr>
            <a:endParaRPr lang="nl-BE" dirty="0" smtClean="0"/>
          </a:p>
          <a:p>
            <a:pPr>
              <a:buClr>
                <a:schemeClr val="accent6"/>
              </a:buClr>
              <a:buFont typeface="Wingdings" panose="05000000000000000000" pitchFamily="2" charset="2"/>
              <a:buChar char="§"/>
            </a:pPr>
            <a:endParaRPr lang="nl-BE" dirty="0" smtClean="0"/>
          </a:p>
          <a:p>
            <a:pPr>
              <a:buFont typeface="Wingdings" panose="05000000000000000000" pitchFamily="2" charset="2"/>
              <a:buChar char="§"/>
            </a:pPr>
            <a:endParaRPr lang="nl-BE" dirty="0"/>
          </a:p>
        </p:txBody>
      </p:sp>
      <p:pic>
        <p:nvPicPr>
          <p:cNvPr id="2" name="Afbeelding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1733379"/>
            <a:ext cx="8158232" cy="4104456"/>
          </a:xfrm>
          <a:prstGeom prst="rect">
            <a:avLst/>
          </a:prstGeom>
        </p:spPr>
      </p:pic>
    </p:spTree>
    <p:extLst>
      <p:ext uri="{BB962C8B-B14F-4D97-AF65-F5344CB8AC3E}">
        <p14:creationId xmlns:p14="http://schemas.microsoft.com/office/powerpoint/2010/main" val="171894513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7" y="634914"/>
            <a:ext cx="5634191" cy="925058"/>
          </a:xfrm>
        </p:spPr>
        <p:txBody>
          <a:bodyPr>
            <a:normAutofit/>
          </a:bodyPr>
          <a:lstStyle/>
          <a:p>
            <a:r>
              <a:rPr lang="nl-BE" sz="3600" b="1" dirty="0" smtClean="0">
                <a:solidFill>
                  <a:srgbClr val="00B050"/>
                </a:solidFill>
              </a:rPr>
              <a:t>Meer informatie</a:t>
            </a:r>
            <a:endParaRPr lang="nl-BE" sz="3600" b="1" dirty="0">
              <a:solidFill>
                <a:srgbClr val="00B050"/>
              </a:solidFill>
            </a:endParaRPr>
          </a:p>
        </p:txBody>
      </p:sp>
      <p:sp>
        <p:nvSpPr>
          <p:cNvPr id="3" name="Content Placeholder 2"/>
          <p:cNvSpPr>
            <a:spLocks noGrp="1"/>
          </p:cNvSpPr>
          <p:nvPr>
            <p:ph idx="1"/>
          </p:nvPr>
        </p:nvSpPr>
        <p:spPr>
          <a:xfrm>
            <a:off x="612108" y="1700808"/>
            <a:ext cx="7886700" cy="4625520"/>
          </a:xfrm>
        </p:spPr>
        <p:txBody>
          <a:bodyPr>
            <a:normAutofit fontScale="85000" lnSpcReduction="10000"/>
          </a:bodyPr>
          <a:lstStyle/>
          <a:p>
            <a:pPr marL="0" indent="0">
              <a:lnSpc>
                <a:spcPct val="120000"/>
              </a:lnSpc>
              <a:buNone/>
            </a:pPr>
            <a:r>
              <a:rPr lang="nl-BE" sz="3100" b="1" dirty="0" smtClean="0">
                <a:solidFill>
                  <a:srgbClr val="FF0000"/>
                </a:solidFill>
                <a:latin typeface="+mj-lt"/>
              </a:rPr>
              <a:t>Creative Little Scientists </a:t>
            </a:r>
          </a:p>
          <a:p>
            <a:pPr marL="0" indent="0">
              <a:lnSpc>
                <a:spcPct val="120000"/>
              </a:lnSpc>
              <a:buNone/>
            </a:pPr>
            <a:r>
              <a:rPr lang="nl-BE" sz="2600" dirty="0" smtClean="0">
                <a:solidFill>
                  <a:srgbClr val="FF0000"/>
                </a:solidFill>
                <a:latin typeface="+mj-lt"/>
              </a:rPr>
              <a:t>(FP7 EU project 2011 – 2014)</a:t>
            </a:r>
          </a:p>
          <a:p>
            <a:pPr marL="0" indent="0">
              <a:lnSpc>
                <a:spcPct val="110000"/>
              </a:lnSpc>
              <a:buNone/>
            </a:pPr>
            <a:r>
              <a:rPr lang="nl-BE" sz="2600" dirty="0" smtClean="0">
                <a:latin typeface="+mj-lt"/>
              </a:rPr>
              <a:t>Ontwerpprincipes en voorbeeldmateriaal op basis van veldwerk</a:t>
            </a:r>
          </a:p>
          <a:p>
            <a:pPr marL="0" indent="0">
              <a:lnSpc>
                <a:spcPct val="110000"/>
              </a:lnSpc>
              <a:buNone/>
            </a:pPr>
            <a:r>
              <a:rPr lang="nl-BE" sz="2600" dirty="0" smtClean="0">
                <a:latin typeface="+mj-lt"/>
                <a:hlinkClick r:id="rId3"/>
              </a:rPr>
              <a:t>www.creative-little-scientists.eu</a:t>
            </a:r>
            <a:endParaRPr lang="nl-BE" sz="2600" dirty="0" smtClean="0">
              <a:latin typeface="+mj-lt"/>
            </a:endParaRPr>
          </a:p>
          <a:p>
            <a:pPr marL="0" indent="0">
              <a:buNone/>
            </a:pPr>
            <a:endParaRPr lang="nl-BE" sz="2600" dirty="0" smtClean="0">
              <a:latin typeface="+mj-lt"/>
            </a:endParaRPr>
          </a:p>
          <a:p>
            <a:pPr marL="0" indent="0">
              <a:buNone/>
            </a:pPr>
            <a:r>
              <a:rPr lang="nl-BE" sz="3100" b="1" dirty="0" smtClean="0">
                <a:solidFill>
                  <a:srgbClr val="FF0000"/>
                </a:solidFill>
                <a:latin typeface="+mj-lt"/>
              </a:rPr>
              <a:t>Creativity in Early Years Science Education</a:t>
            </a:r>
          </a:p>
          <a:p>
            <a:pPr marL="0" indent="0">
              <a:buNone/>
            </a:pPr>
            <a:r>
              <a:rPr lang="nl-BE" sz="2600" dirty="0" smtClean="0">
                <a:solidFill>
                  <a:srgbClr val="FF0000"/>
                </a:solidFill>
                <a:latin typeface="+mj-lt"/>
              </a:rPr>
              <a:t>(Erasmus+ EU project 2014 </a:t>
            </a:r>
            <a:r>
              <a:rPr lang="nl-BE" sz="2600" dirty="0" smtClean="0">
                <a:solidFill>
                  <a:srgbClr val="FF0000"/>
                </a:solidFill>
              </a:rPr>
              <a:t>– </a:t>
            </a:r>
            <a:r>
              <a:rPr lang="nl-BE" sz="2600" dirty="0" smtClean="0">
                <a:solidFill>
                  <a:srgbClr val="FF0000"/>
                </a:solidFill>
                <a:latin typeface="+mj-lt"/>
              </a:rPr>
              <a:t>2017)</a:t>
            </a:r>
          </a:p>
          <a:p>
            <a:pPr marL="0" indent="0">
              <a:lnSpc>
                <a:spcPct val="110000"/>
              </a:lnSpc>
              <a:buNone/>
            </a:pPr>
            <a:r>
              <a:rPr lang="nl-BE" sz="2600" dirty="0" smtClean="0">
                <a:latin typeface="+mj-lt"/>
              </a:rPr>
              <a:t>Curriculummateriaal en trainingsmateriaal voor nascholing van leerkrachten om een creatieve aanpak bij wetenschapsonderwijs voor jonge kinderen te bevorderen</a:t>
            </a:r>
          </a:p>
          <a:p>
            <a:pPr marL="0" indent="0">
              <a:lnSpc>
                <a:spcPct val="110000"/>
              </a:lnSpc>
              <a:buNone/>
            </a:pPr>
            <a:r>
              <a:rPr lang="nl-BE" sz="2600" dirty="0" smtClean="0">
                <a:latin typeface="+mj-lt"/>
                <a:hlinkClick r:id="rId4"/>
              </a:rPr>
              <a:t>www.ceys‐project.eu</a:t>
            </a:r>
            <a:r>
              <a:rPr lang="nl-BE" sz="2600" dirty="0" smtClean="0">
                <a:latin typeface="+mj-lt"/>
              </a:rPr>
              <a:t> </a:t>
            </a:r>
          </a:p>
          <a:p>
            <a:pPr marL="0" indent="0">
              <a:buNone/>
            </a:pPr>
            <a:endParaRPr lang="nl-BE" sz="2600" dirty="0" smtClean="0"/>
          </a:p>
          <a:p>
            <a:pPr marL="0" indent="0">
              <a:buNone/>
            </a:pPr>
            <a:endParaRPr lang="nl-BE" dirty="0" smtClean="0"/>
          </a:p>
          <a:p>
            <a:pPr marL="0" indent="0">
              <a:buNone/>
            </a:pPr>
            <a:endParaRPr lang="nl-BE" dirty="0"/>
          </a:p>
        </p:txBody>
      </p:sp>
    </p:spTree>
    <p:extLst>
      <p:ext uri="{BB962C8B-B14F-4D97-AF65-F5344CB8AC3E}">
        <p14:creationId xmlns:p14="http://schemas.microsoft.com/office/powerpoint/2010/main" val="3075607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476672"/>
            <a:ext cx="5472608" cy="885336"/>
          </a:xfrm>
        </p:spPr>
        <p:txBody>
          <a:bodyPr/>
          <a:lstStyle/>
          <a:p>
            <a:pPr algn="ctr"/>
            <a:r>
              <a:rPr lang="nl-BE" b="1" dirty="0" smtClean="0">
                <a:solidFill>
                  <a:srgbClr val="00B050"/>
                </a:solidFill>
              </a:rPr>
              <a:t>Bedankt!</a:t>
            </a:r>
            <a:endParaRPr lang="en-US" dirty="0"/>
          </a:p>
        </p:txBody>
      </p:sp>
      <p:pic>
        <p:nvPicPr>
          <p:cNvPr id="4" name="Picture 4" descr="http://static1.squarespace.com/static/519fe4bae4b02061e74e5de7/t/521545bfe4b04942a678c476/1377125825451/participation%20-%20sm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1484784"/>
            <a:ext cx="5204652" cy="4832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04211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5880" y="4932659"/>
            <a:ext cx="7776864" cy="1061829"/>
          </a:xfrm>
          <a:prstGeom prst="rect">
            <a:avLst/>
          </a:prstGeom>
          <a:noFill/>
        </p:spPr>
        <p:txBody>
          <a:bodyPr wrap="square" rtlCol="0">
            <a:spAutoFit/>
          </a:bodyPr>
          <a:lstStyle/>
          <a:p>
            <a:pPr>
              <a:spcAft>
                <a:spcPts val="600"/>
              </a:spcAft>
              <a:tabLst>
                <a:tab pos="990600" algn="l"/>
              </a:tabLst>
            </a:pPr>
            <a:r>
              <a:rPr lang="nl-NL" sz="1600" smtClean="0">
                <a:solidFill>
                  <a:prstClr val="black"/>
                </a:solidFill>
                <a:latin typeface="Cambria"/>
              </a:rPr>
              <a:t>	</a:t>
            </a:r>
            <a:r>
              <a:rPr lang="nl-NL" sz="1400" smtClean="0">
                <a:solidFill>
                  <a:prstClr val="black"/>
                </a:solidFill>
                <a:latin typeface="Cambria"/>
              </a:rPr>
              <a:t>© </a:t>
            </a:r>
            <a:r>
              <a:rPr lang="nl-NL" sz="1400" i="1" smtClean="0">
                <a:solidFill>
                  <a:prstClr val="black"/>
                </a:solidFill>
                <a:latin typeface="Cambria"/>
              </a:rPr>
              <a:t>2017 CREATIVITY IN EARLY YEARS SCIENCE EDUCATION Consortium</a:t>
            </a:r>
          </a:p>
          <a:p>
            <a:pPr>
              <a:spcAft>
                <a:spcPts val="600"/>
              </a:spcAft>
              <a:tabLst>
                <a:tab pos="990600" algn="l"/>
              </a:tabLst>
            </a:pPr>
            <a:r>
              <a:rPr lang="nl-NL" sz="1400" smtClean="0">
                <a:solidFill>
                  <a:prstClr val="black"/>
                </a:solidFill>
                <a:latin typeface="Cambria"/>
              </a:rPr>
              <a:t>This work is licensed under the Creative Commons Attribution-NonCommercial-NoDerivatives 4.0 International License. To view a copy of this license, visit </a:t>
            </a:r>
            <a:r>
              <a:rPr lang="nl-NL" sz="1400" u="sng" smtClean="0">
                <a:solidFill>
                  <a:prstClr val="black"/>
                </a:solidFill>
                <a:latin typeface="Cambria"/>
                <a:hlinkClick r:id="rId2"/>
              </a:rPr>
              <a:t>http://creativecommons.org/licenses/by-nc-nd/4.0/</a:t>
            </a:r>
            <a:r>
              <a:rPr lang="nl-NL" sz="1400" smtClean="0">
                <a:solidFill>
                  <a:prstClr val="black"/>
                </a:solidFill>
                <a:latin typeface="Cambria"/>
              </a:rPr>
              <a:t>.</a:t>
            </a:r>
            <a:endParaRPr lang="nl-NL" sz="1400">
              <a:solidFill>
                <a:prstClr val="black"/>
              </a:solidFill>
              <a:latin typeface="Cambria"/>
            </a:endParaRPr>
          </a:p>
        </p:txBody>
      </p:sp>
      <p:sp>
        <p:nvSpPr>
          <p:cNvPr id="2" name="Title 1"/>
          <p:cNvSpPr>
            <a:spLocks noGrp="1"/>
          </p:cNvSpPr>
          <p:nvPr>
            <p:ph type="title"/>
          </p:nvPr>
        </p:nvSpPr>
        <p:spPr>
          <a:xfrm>
            <a:off x="722313" y="1628801"/>
            <a:ext cx="7772400" cy="3456383"/>
          </a:xfrm>
        </p:spPr>
        <p:txBody>
          <a:bodyPr>
            <a:normAutofit fontScale="90000"/>
          </a:bodyPr>
          <a:lstStyle/>
          <a:p>
            <a:r>
              <a:rPr lang="nl-NL" sz="3600" i="1" smtClean="0">
                <a:solidFill>
                  <a:srgbClr val="00B050"/>
                </a:solidFill>
              </a:rPr>
              <a:t>Met dank aan</a:t>
            </a:r>
            <a:r>
              <a:rPr lang="nl-NL" sz="2800" i="1" smtClean="0">
                <a:solidFill>
                  <a:srgbClr val="00B050"/>
                </a:solidFill>
              </a:rPr>
              <a:t/>
            </a:r>
            <a:br>
              <a:rPr lang="nl-NL" sz="2800" i="1" smtClean="0">
                <a:solidFill>
                  <a:srgbClr val="00B050"/>
                </a:solidFill>
              </a:rPr>
            </a:br>
            <a:r>
              <a:rPr lang="nl-NL" sz="1200" smtClean="0"/>
              <a:t/>
            </a:r>
            <a:br>
              <a:rPr lang="nl-NL" sz="1200" smtClean="0"/>
            </a:br>
            <a:r>
              <a:rPr lang="nl-NL" sz="3100" smtClean="0">
                <a:solidFill>
                  <a:srgbClr val="FF0000"/>
                </a:solidFill>
              </a:rPr>
              <a:t>Creativity in Early Years Science EDUCATION (2014-2017) </a:t>
            </a:r>
            <a:br>
              <a:rPr lang="nl-NL" sz="3100" smtClean="0">
                <a:solidFill>
                  <a:srgbClr val="FF0000"/>
                </a:solidFill>
              </a:rPr>
            </a:br>
            <a:r>
              <a:rPr lang="nl-NL" sz="3100" smtClean="0">
                <a:hlinkClick r:id="rId3"/>
              </a:rPr>
              <a:t>www.ceys-project.eu</a:t>
            </a:r>
            <a:r>
              <a:rPr lang="nl-NL" sz="3200" smtClean="0"/>
              <a:t/>
            </a:r>
            <a:br>
              <a:rPr lang="nl-NL" sz="3200" smtClean="0"/>
            </a:br>
            <a:r>
              <a:rPr lang="nl-NL" sz="3200" smtClean="0"/>
              <a:t/>
            </a:r>
            <a:br>
              <a:rPr lang="nl-NL" sz="3200" smtClean="0"/>
            </a:br>
            <a:r>
              <a:rPr lang="nl-NL" sz="3200" smtClean="0"/>
              <a:t/>
            </a:r>
            <a:br>
              <a:rPr lang="nl-NL" sz="3200" smtClean="0"/>
            </a:br>
            <a:r>
              <a:rPr lang="nl-NL" sz="3200" smtClean="0"/>
              <a:t/>
            </a:r>
            <a:br>
              <a:rPr lang="nl-NL" sz="3200" smtClean="0"/>
            </a:br>
            <a:r>
              <a:rPr lang="nl-NL" sz="3200" smtClean="0"/>
              <a:t/>
            </a:r>
            <a:br>
              <a:rPr lang="nl-NL" sz="3200" smtClean="0"/>
            </a:br>
            <a:r>
              <a:rPr lang="nl-NL" sz="1800" smtClean="0"/>
              <a:t> </a:t>
            </a:r>
            <a:br>
              <a:rPr lang="nl-NL" sz="1800" smtClean="0"/>
            </a:br>
            <a:endParaRPr lang="nl-NL" sz="1800" i="1">
              <a:solidFill>
                <a:srgbClr val="00B050"/>
              </a:solidFill>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1031" y="3861048"/>
            <a:ext cx="7185671"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871030" y="4932659"/>
            <a:ext cx="915929" cy="356870"/>
          </a:xfrm>
          <a:prstGeom prst="rect">
            <a:avLst/>
          </a:prstGeom>
        </p:spPr>
      </p:pic>
    </p:spTree>
    <p:extLst>
      <p:ext uri="{BB962C8B-B14F-4D97-AF65-F5344CB8AC3E}">
        <p14:creationId xmlns:p14="http://schemas.microsoft.com/office/powerpoint/2010/main" val="166015572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sz="3200" b="1" dirty="0">
                <a:solidFill>
                  <a:srgbClr val="00B050"/>
                </a:solidFill>
              </a:rPr>
              <a:t>Verband met de inhoudelijke ontwerpprincipes en –resultaten 1</a:t>
            </a:r>
            <a:endParaRPr lang="en-US" sz="3200" dirty="0">
              <a:solidFill>
                <a:srgbClr val="00B050"/>
              </a:solidFill>
            </a:endParaRPr>
          </a:p>
        </p:txBody>
      </p:sp>
      <p:sp>
        <p:nvSpPr>
          <p:cNvPr id="3" name="Content Placeholder 2"/>
          <p:cNvSpPr>
            <a:spLocks noGrp="1"/>
          </p:cNvSpPr>
          <p:nvPr>
            <p:ph idx="1"/>
          </p:nvPr>
        </p:nvSpPr>
        <p:spPr>
          <a:xfrm>
            <a:off x="451474" y="1700808"/>
            <a:ext cx="8219256" cy="4320480"/>
          </a:xfrm>
        </p:spPr>
        <p:txBody>
          <a:bodyPr>
            <a:normAutofit fontScale="25000" lnSpcReduction="20000"/>
          </a:bodyPr>
          <a:lstStyle/>
          <a:p>
            <a:pPr marL="0" indent="0">
              <a:buNone/>
            </a:pPr>
            <a:r>
              <a:rPr lang="en-US" sz="7200" dirty="0">
                <a:latin typeface="+mj-lt"/>
              </a:rPr>
              <a:t>7</a:t>
            </a:r>
            <a:r>
              <a:rPr lang="en-US" sz="7200" dirty="0" smtClean="0">
                <a:latin typeface="+mj-lt"/>
              </a:rPr>
              <a:t>.</a:t>
            </a:r>
            <a:r>
              <a:rPr lang="nl-NL" sz="7200" dirty="0">
                <a:latin typeface="+mj-lt"/>
              </a:rPr>
              <a:t> De </a:t>
            </a:r>
            <a:r>
              <a:rPr lang="nl-NL" sz="7200" dirty="0" smtClean="0">
                <a:latin typeface="+mj-lt"/>
              </a:rPr>
              <a:t>lerarenopleiding </a:t>
            </a:r>
            <a:r>
              <a:rPr lang="nl-NL" sz="7200" dirty="0">
                <a:latin typeface="+mj-lt"/>
              </a:rPr>
              <a:t>moet leerkrachten vertrouwd maken met </a:t>
            </a:r>
            <a:r>
              <a:rPr lang="nl-NL" sz="7200" dirty="0">
                <a:solidFill>
                  <a:srgbClr val="FF0000"/>
                </a:solidFill>
                <a:latin typeface="+mj-lt"/>
              </a:rPr>
              <a:t>een waaier </a:t>
            </a:r>
            <a:r>
              <a:rPr lang="nl-NL" sz="7200" dirty="0" smtClean="0">
                <a:solidFill>
                  <a:srgbClr val="FF0000"/>
                </a:solidFill>
                <a:latin typeface="+mj-lt"/>
              </a:rPr>
              <a:t>aan </a:t>
            </a:r>
            <a:r>
              <a:rPr lang="nl-NL" sz="7200" dirty="0">
                <a:solidFill>
                  <a:srgbClr val="FF0000"/>
                </a:solidFill>
                <a:latin typeface="+mj-lt"/>
              </a:rPr>
              <a:t>formeel en informeel </a:t>
            </a:r>
            <a:r>
              <a:rPr lang="nl-NL" sz="7200" dirty="0" smtClean="0">
                <a:solidFill>
                  <a:srgbClr val="FF0000"/>
                </a:solidFill>
                <a:latin typeface="+mj-lt"/>
              </a:rPr>
              <a:t>onderzoek- en </a:t>
            </a:r>
            <a:r>
              <a:rPr lang="nl-NL" sz="7200" dirty="0" err="1" smtClean="0">
                <a:solidFill>
                  <a:srgbClr val="FF0000"/>
                </a:solidFill>
                <a:latin typeface="+mj-lt"/>
              </a:rPr>
              <a:t>creativiteitsgebaseerd</a:t>
            </a:r>
            <a:r>
              <a:rPr lang="nl-NL" sz="7200" dirty="0" smtClean="0">
                <a:solidFill>
                  <a:srgbClr val="FF0000"/>
                </a:solidFill>
                <a:latin typeface="+mj-lt"/>
              </a:rPr>
              <a:t> leren</a:t>
            </a:r>
            <a:r>
              <a:rPr lang="nl-NL" sz="7200" dirty="0">
                <a:solidFill>
                  <a:srgbClr val="FF0000"/>
                </a:solidFill>
                <a:latin typeface="+mj-lt"/>
              </a:rPr>
              <a:t>, </a:t>
            </a:r>
            <a:r>
              <a:rPr lang="nl-NL" sz="7200" dirty="0" smtClean="0">
                <a:solidFill>
                  <a:srgbClr val="FF0000"/>
                </a:solidFill>
                <a:latin typeface="+mj-lt"/>
              </a:rPr>
              <a:t>onderwijs- </a:t>
            </a:r>
            <a:r>
              <a:rPr lang="nl-NL" sz="7200" dirty="0">
                <a:solidFill>
                  <a:srgbClr val="FF0000"/>
                </a:solidFill>
                <a:latin typeface="+mj-lt"/>
              </a:rPr>
              <a:t>en </a:t>
            </a:r>
            <a:r>
              <a:rPr lang="nl-NL" sz="7200" dirty="0" smtClean="0">
                <a:solidFill>
                  <a:srgbClr val="FF0000"/>
                </a:solidFill>
                <a:latin typeface="+mj-lt"/>
              </a:rPr>
              <a:t>evaluatieaanpakken en -strategieën </a:t>
            </a:r>
            <a:r>
              <a:rPr lang="nl-NL" sz="7200" dirty="0" smtClean="0">
                <a:latin typeface="+mj-lt"/>
              </a:rPr>
              <a:t>en </a:t>
            </a:r>
            <a:r>
              <a:rPr lang="nl-NL" sz="7200" dirty="0">
                <a:latin typeface="+mj-lt"/>
              </a:rPr>
              <a:t>hun gebruik </a:t>
            </a:r>
            <a:r>
              <a:rPr lang="nl-NL" sz="7200" dirty="0" smtClean="0">
                <a:latin typeface="+mj-lt"/>
              </a:rPr>
              <a:t>m.b.t. authentieke </a:t>
            </a:r>
            <a:r>
              <a:rPr lang="nl-NL" sz="7200" dirty="0">
                <a:latin typeface="+mj-lt"/>
              </a:rPr>
              <a:t>problemen binnen </a:t>
            </a:r>
            <a:r>
              <a:rPr lang="nl-NL" sz="7200" dirty="0" smtClean="0">
                <a:latin typeface="+mj-lt"/>
              </a:rPr>
              <a:t>wetenschap- </a:t>
            </a:r>
            <a:r>
              <a:rPr lang="nl-NL" sz="7200" dirty="0">
                <a:latin typeface="+mj-lt"/>
              </a:rPr>
              <a:t>en </a:t>
            </a:r>
            <a:r>
              <a:rPr lang="nl-NL" sz="7200" dirty="0" smtClean="0">
                <a:latin typeface="+mj-lt"/>
              </a:rPr>
              <a:t>wiskundeonderwijs</a:t>
            </a:r>
            <a:r>
              <a:rPr lang="nl-BE" sz="7200" dirty="0" smtClean="0">
                <a:latin typeface="+mj-lt"/>
              </a:rPr>
              <a:t> </a:t>
            </a:r>
            <a:endParaRPr lang="en-US" sz="7200" dirty="0">
              <a:latin typeface="+mj-lt"/>
            </a:endParaRPr>
          </a:p>
          <a:p>
            <a:pPr marL="400050" lvl="1" indent="0">
              <a:buNone/>
            </a:pPr>
            <a:r>
              <a:rPr lang="en-US" sz="6400" dirty="0" smtClean="0">
                <a:latin typeface="+mj-lt"/>
              </a:rPr>
              <a:t>7.5 </a:t>
            </a:r>
            <a:r>
              <a:rPr lang="nl-NL" sz="6400" dirty="0">
                <a:latin typeface="+mj-lt"/>
              </a:rPr>
              <a:t>Leerkrachten </a:t>
            </a:r>
            <a:r>
              <a:rPr lang="nl-NL" sz="6400" dirty="0"/>
              <a:t>gebruiken </a:t>
            </a:r>
            <a:r>
              <a:rPr lang="nl-NL" sz="6400" dirty="0" smtClean="0">
                <a:latin typeface="+mj-lt"/>
              </a:rPr>
              <a:t>een waaier aan </a:t>
            </a:r>
            <a:r>
              <a:rPr lang="nl-NL" sz="6400" dirty="0">
                <a:latin typeface="+mj-lt"/>
              </a:rPr>
              <a:t>creatieve contexten en benaderingen </a:t>
            </a:r>
            <a:r>
              <a:rPr lang="nl-NL" sz="6400" dirty="0" smtClean="0">
                <a:latin typeface="+mj-lt"/>
              </a:rPr>
              <a:t>om </a:t>
            </a:r>
            <a:r>
              <a:rPr lang="nl-NL" sz="6400" dirty="0">
                <a:latin typeface="+mj-lt"/>
              </a:rPr>
              <a:t>zo de belangstelling, de motivatie en het plezier van kinderen in wetenschappen en wiskunde uit te lokken (bv. d.m.v. verhalen, gedichten, liedjes, drama, poppen en spelletjes)</a:t>
            </a:r>
            <a:r>
              <a:rPr lang="nl-BE" sz="6400" dirty="0">
                <a:latin typeface="+mj-lt"/>
              </a:rPr>
              <a:t> </a:t>
            </a:r>
            <a:endParaRPr lang="nl-BE" sz="6400" dirty="0" smtClean="0">
              <a:latin typeface="+mj-lt"/>
            </a:endParaRPr>
          </a:p>
          <a:p>
            <a:pPr marL="0" indent="0">
              <a:buNone/>
            </a:pPr>
            <a:endParaRPr lang="en-US" sz="3600" dirty="0" smtClean="0">
              <a:latin typeface="+mj-lt"/>
            </a:endParaRPr>
          </a:p>
          <a:p>
            <a:pPr marL="0" indent="0">
              <a:buNone/>
            </a:pPr>
            <a:r>
              <a:rPr lang="en-US" sz="7200" dirty="0" smtClean="0">
                <a:latin typeface="+mj-lt"/>
              </a:rPr>
              <a:t>14</a:t>
            </a:r>
            <a:r>
              <a:rPr lang="en-US" sz="7200" dirty="0">
                <a:latin typeface="+mj-lt"/>
              </a:rPr>
              <a:t>. </a:t>
            </a:r>
            <a:r>
              <a:rPr lang="nl-NL" sz="7200" dirty="0">
                <a:latin typeface="+mj-lt"/>
              </a:rPr>
              <a:t>De </a:t>
            </a:r>
            <a:r>
              <a:rPr lang="nl-NL" sz="7200" dirty="0" smtClean="0">
                <a:latin typeface="+mj-lt"/>
              </a:rPr>
              <a:t>lerarenopleiding </a:t>
            </a:r>
            <a:r>
              <a:rPr lang="nl-NL" sz="7200" dirty="0">
                <a:latin typeface="+mj-lt"/>
              </a:rPr>
              <a:t>moet leerkrachten kennis en vaardigheden bijbrengen om een reeks van formele, niet-formele en informele leeromgevingen, met inbegrip van </a:t>
            </a:r>
            <a:r>
              <a:rPr lang="nl-NL" sz="7200" dirty="0">
                <a:solidFill>
                  <a:srgbClr val="FF0000"/>
                </a:solidFill>
                <a:latin typeface="+mj-lt"/>
              </a:rPr>
              <a:t>de buitenomgeving (zowel de speelplaats als de ruimere omgeving </a:t>
            </a:r>
            <a:r>
              <a:rPr lang="nl-NL" sz="7200" dirty="0" smtClean="0">
                <a:solidFill>
                  <a:srgbClr val="FF0000"/>
                </a:solidFill>
                <a:latin typeface="+mj-lt"/>
              </a:rPr>
              <a:t>van de </a:t>
            </a:r>
            <a:r>
              <a:rPr lang="nl-NL" sz="7200" dirty="0">
                <a:solidFill>
                  <a:srgbClr val="FF0000"/>
                </a:solidFill>
                <a:latin typeface="+mj-lt"/>
              </a:rPr>
              <a:t>school)</a:t>
            </a:r>
            <a:r>
              <a:rPr lang="nl-NL" sz="7200" dirty="0">
                <a:latin typeface="+mj-lt"/>
              </a:rPr>
              <a:t>, in hun wetenschaps- en wiskundeonderwijs te </a:t>
            </a:r>
            <a:r>
              <a:rPr lang="nl-NL" sz="7200" dirty="0" smtClean="0">
                <a:latin typeface="+mj-lt"/>
              </a:rPr>
              <a:t>gebruiken.</a:t>
            </a:r>
            <a:r>
              <a:rPr lang="nl-BE" sz="7200" dirty="0" smtClean="0">
                <a:latin typeface="+mj-lt"/>
              </a:rPr>
              <a:t> </a:t>
            </a:r>
          </a:p>
          <a:p>
            <a:pPr marL="400050" lvl="1" indent="0">
              <a:buNone/>
            </a:pPr>
            <a:r>
              <a:rPr lang="en-US" sz="6400" dirty="0" smtClean="0">
                <a:latin typeface="+mj-lt"/>
              </a:rPr>
              <a:t>14.1 </a:t>
            </a:r>
            <a:r>
              <a:rPr lang="nl-NL" sz="6400" dirty="0">
                <a:latin typeface="+mj-lt"/>
              </a:rPr>
              <a:t>Leerkrachten </a:t>
            </a:r>
            <a:r>
              <a:rPr lang="nl-NL" sz="6400" dirty="0" smtClean="0">
                <a:latin typeface="+mj-lt"/>
              </a:rPr>
              <a:t>maken gebruik maken verschillende </a:t>
            </a:r>
            <a:r>
              <a:rPr lang="nl-NL" sz="6400" dirty="0">
                <a:latin typeface="+mj-lt"/>
              </a:rPr>
              <a:t>omgevingen voor wetenschaps- en wiskundeonderwijs, met inbegrip van flexibel gebruik van de omgeving (zowel binnen als buiten).</a:t>
            </a:r>
            <a:r>
              <a:rPr lang="nl-BE" sz="6400" dirty="0">
                <a:latin typeface="+mj-lt"/>
              </a:rPr>
              <a:t> </a:t>
            </a:r>
            <a:endParaRPr lang="en-US" sz="6400" dirty="0" smtClean="0">
              <a:latin typeface="+mj-lt"/>
            </a:endParaRPr>
          </a:p>
          <a:p>
            <a:pPr marL="400050" lvl="1" indent="0">
              <a:buNone/>
            </a:pPr>
            <a:r>
              <a:rPr lang="en-US" sz="6400" dirty="0" smtClean="0">
                <a:latin typeface="+mj-lt"/>
              </a:rPr>
              <a:t>14.4 </a:t>
            </a:r>
            <a:r>
              <a:rPr lang="nl-NL" sz="6400" dirty="0" smtClean="0">
                <a:latin typeface="+mj-lt"/>
              </a:rPr>
              <a:t>Leerkrachten leiden uitstappen met de </a:t>
            </a:r>
            <a:r>
              <a:rPr lang="nl-NL" sz="6400" dirty="0">
                <a:latin typeface="+mj-lt"/>
              </a:rPr>
              <a:t>kinderen </a:t>
            </a:r>
            <a:r>
              <a:rPr lang="nl-NL" sz="6400" dirty="0" smtClean="0">
                <a:latin typeface="+mj-lt"/>
              </a:rPr>
              <a:t>buiten </a:t>
            </a:r>
            <a:r>
              <a:rPr lang="nl-NL" sz="6400" dirty="0">
                <a:latin typeface="+mj-lt"/>
              </a:rPr>
              <a:t>de </a:t>
            </a:r>
            <a:r>
              <a:rPr lang="nl-NL" sz="6400" dirty="0" smtClean="0">
                <a:latin typeface="+mj-lt"/>
              </a:rPr>
              <a:t>school. Daarbij houden ze </a:t>
            </a:r>
            <a:r>
              <a:rPr lang="nl-NL" sz="6400" dirty="0">
                <a:latin typeface="+mj-lt"/>
              </a:rPr>
              <a:t>rekening </a:t>
            </a:r>
            <a:r>
              <a:rPr lang="nl-NL" sz="6400" dirty="0" smtClean="0">
                <a:latin typeface="+mj-lt"/>
              </a:rPr>
              <a:t>met </a:t>
            </a:r>
            <a:r>
              <a:rPr lang="nl-NL" sz="6400" dirty="0">
                <a:latin typeface="+mj-lt"/>
              </a:rPr>
              <a:t>zaken zoals </a:t>
            </a:r>
            <a:r>
              <a:rPr lang="nl-NL" sz="6400" dirty="0" smtClean="0">
                <a:latin typeface="+mj-lt"/>
              </a:rPr>
              <a:t>gezondheid, veiligheid</a:t>
            </a:r>
            <a:r>
              <a:rPr lang="nl-NL" sz="6400" dirty="0">
                <a:latin typeface="+mj-lt"/>
              </a:rPr>
              <a:t>, de contacten met de </a:t>
            </a:r>
            <a:r>
              <a:rPr lang="nl-NL" sz="6400" dirty="0" smtClean="0">
                <a:latin typeface="+mj-lt"/>
              </a:rPr>
              <a:t>ouders en </a:t>
            </a:r>
            <a:r>
              <a:rPr lang="nl-NL" sz="6400" dirty="0">
                <a:latin typeface="+mj-lt"/>
              </a:rPr>
              <a:t>het verder bouwen op de ervaring in de klas.</a:t>
            </a:r>
            <a:r>
              <a:rPr lang="nl-BE" sz="6400" dirty="0">
                <a:latin typeface="+mj-lt"/>
              </a:rPr>
              <a:t> </a:t>
            </a:r>
            <a:endParaRPr lang="nl-BE" sz="6400" dirty="0" smtClean="0">
              <a:latin typeface="+mj-lt"/>
            </a:endParaRPr>
          </a:p>
        </p:txBody>
      </p:sp>
    </p:spTree>
    <p:extLst>
      <p:ext uri="{BB962C8B-B14F-4D97-AF65-F5344CB8AC3E}">
        <p14:creationId xmlns:p14="http://schemas.microsoft.com/office/powerpoint/2010/main" val="824744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sz="3200" b="1">
                <a:solidFill>
                  <a:srgbClr val="00B050"/>
                </a:solidFill>
              </a:rPr>
              <a:t>Verband met de inhoudelijke ontwerpprincipes en –resultaten 2</a:t>
            </a:r>
          </a:p>
        </p:txBody>
      </p:sp>
      <p:sp>
        <p:nvSpPr>
          <p:cNvPr id="3" name="Tijdelijke aanduiding voor inhoud 2"/>
          <p:cNvSpPr>
            <a:spLocks noGrp="1"/>
          </p:cNvSpPr>
          <p:nvPr>
            <p:ph idx="1"/>
          </p:nvPr>
        </p:nvSpPr>
        <p:spPr/>
        <p:txBody>
          <a:bodyPr>
            <a:normAutofit fontScale="92500" lnSpcReduction="20000"/>
          </a:bodyPr>
          <a:lstStyle/>
          <a:p>
            <a:pPr marL="0" indent="0">
              <a:buNone/>
            </a:pPr>
            <a:r>
              <a:rPr lang="nl-BE" sz="2400" dirty="0" smtClean="0">
                <a:latin typeface="+mj-lt"/>
              </a:rPr>
              <a:t>17. De lerarenopleiding moet uitdagingen voor leerkrachten behandelen. Uitdagingen zoals </a:t>
            </a:r>
            <a:r>
              <a:rPr lang="nl-BE" sz="2400" dirty="0" smtClean="0">
                <a:solidFill>
                  <a:srgbClr val="FF0000"/>
                </a:solidFill>
                <a:latin typeface="+mj-lt"/>
              </a:rPr>
              <a:t>een zorgvuldige planning en het gebruik van middelen (inclusief digitale bronnen) binnen en buiten het klaslokaal</a:t>
            </a:r>
            <a:r>
              <a:rPr lang="nl-BE" sz="2400" dirty="0" smtClean="0">
                <a:latin typeface="+mj-lt"/>
              </a:rPr>
              <a:t> om zo de onderzoekende houding en de creativiteit van kinderen te ondersteunen.</a:t>
            </a:r>
          </a:p>
          <a:p>
            <a:pPr marL="400050" lvl="1" indent="0">
              <a:buNone/>
            </a:pPr>
            <a:r>
              <a:rPr lang="nl-BE" sz="1900" dirty="0" smtClean="0">
                <a:latin typeface="+mj-lt"/>
              </a:rPr>
              <a:t>17.1 Leerkrachten maken gebruik van materiaal (met inbegrip van alledaagse materialen), middelen (inclusief ICT en natuurlijke hulpbronnen) en apparatuur (inclusief digitale apparatuur en eenvoudige laboratoriuminstrumenten) in het klaslokaal, de school en de ruimere omgeving (zowel binnen als buiten) om zo de onderzoekende houding en creativiteit van kinderen te ondersteunen.</a:t>
            </a:r>
          </a:p>
          <a:p>
            <a:pPr marL="400050" lvl="1" indent="0">
              <a:buNone/>
            </a:pPr>
            <a:r>
              <a:rPr lang="nl-BE" sz="1900" dirty="0" smtClean="0">
                <a:latin typeface="+mj-lt"/>
              </a:rPr>
              <a:t>17.2 Leerkrachten herkennen de mogelijkheden van verschillende materialen en middelen, om zo het onderzoek van de kinderen ofwel te begrenzen ofwel uit te breiden.</a:t>
            </a:r>
          </a:p>
          <a:p>
            <a:pPr marL="400050" lvl="1" indent="0">
              <a:buNone/>
            </a:pPr>
            <a:r>
              <a:rPr lang="nl-BE" sz="1900" dirty="0" smtClean="0">
                <a:latin typeface="+mj-lt"/>
              </a:rPr>
              <a:t>17.3 Leerkrachten </a:t>
            </a:r>
            <a:r>
              <a:rPr lang="nl-BE" sz="1900" dirty="0">
                <a:latin typeface="+mj-lt"/>
              </a:rPr>
              <a:t>evalueren en selecteren </a:t>
            </a:r>
            <a:r>
              <a:rPr lang="nl-BE" sz="1900" dirty="0" smtClean="0">
                <a:latin typeface="+mj-lt"/>
              </a:rPr>
              <a:t>geschikte ICT-middelen die kinderen tijdens hun onderzoek kunnen gebruiken.</a:t>
            </a:r>
          </a:p>
          <a:p>
            <a:pPr marL="400050" lvl="1" indent="0">
              <a:buNone/>
            </a:pPr>
            <a:endParaRPr lang="nl-BE" sz="1900" dirty="0" smtClean="0">
              <a:latin typeface="+mj-lt"/>
            </a:endParaRPr>
          </a:p>
        </p:txBody>
      </p:sp>
    </p:spTree>
    <p:extLst>
      <p:ext uri="{BB962C8B-B14F-4D97-AF65-F5344CB8AC3E}">
        <p14:creationId xmlns:p14="http://schemas.microsoft.com/office/powerpoint/2010/main" val="9425272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rmAutofit/>
          </a:bodyPr>
          <a:lstStyle/>
          <a:p>
            <a:r>
              <a:rPr lang="nl-BE" b="1" smtClean="0">
                <a:solidFill>
                  <a:srgbClr val="00B050"/>
                </a:solidFill>
              </a:rPr>
              <a:t>Module overzicht</a:t>
            </a:r>
            <a:endParaRPr lang="nl-BE" b="1">
              <a:solidFill>
                <a:srgbClr val="00B050"/>
              </a:solidFill>
            </a:endParaRPr>
          </a:p>
        </p:txBody>
      </p:sp>
      <p:sp>
        <p:nvSpPr>
          <p:cNvPr id="7" name="Tijdelijke aanduiding voor inhoud 6"/>
          <p:cNvSpPr>
            <a:spLocks noGrp="1"/>
          </p:cNvSpPr>
          <p:nvPr>
            <p:ph idx="1"/>
          </p:nvPr>
        </p:nvSpPr>
        <p:spPr/>
        <p:txBody>
          <a:bodyPr>
            <a:normAutofit fontScale="92500" lnSpcReduction="10000"/>
          </a:bodyPr>
          <a:lstStyle/>
          <a:p>
            <a:pPr>
              <a:buClr>
                <a:schemeClr val="accent6"/>
              </a:buClr>
              <a:buFont typeface="Wingdings" panose="05000000000000000000" pitchFamily="2" charset="2"/>
              <a:buChar char="§"/>
            </a:pPr>
            <a:r>
              <a:rPr lang="nl-BE" sz="2400" dirty="0" smtClean="0">
                <a:latin typeface="+mj-lt"/>
              </a:rPr>
              <a:t>Inleiding tot het CEYS project</a:t>
            </a:r>
          </a:p>
          <a:p>
            <a:pPr>
              <a:buClr>
                <a:schemeClr val="accent6"/>
              </a:buClr>
              <a:buFont typeface="Wingdings" panose="05000000000000000000" pitchFamily="2" charset="2"/>
              <a:buChar char="§"/>
            </a:pPr>
            <a:r>
              <a:rPr lang="nl-BE" sz="2400" dirty="0" smtClean="0">
                <a:latin typeface="+mj-lt"/>
              </a:rPr>
              <a:t>Creativiteit en de onderzoekende aanpak bij wetenschapsonderwijs bij jonge kinderen</a:t>
            </a:r>
          </a:p>
          <a:p>
            <a:pPr>
              <a:buClr>
                <a:schemeClr val="accent6"/>
              </a:buClr>
              <a:buFont typeface="Wingdings" panose="05000000000000000000" pitchFamily="2" charset="2"/>
              <a:buChar char="§"/>
            </a:pPr>
            <a:r>
              <a:rPr lang="nl-BE" sz="2400" dirty="0" smtClean="0">
                <a:latin typeface="+mj-lt"/>
              </a:rPr>
              <a:t>Delen van huidige praktijken, vragen en uitdagingen</a:t>
            </a:r>
          </a:p>
          <a:p>
            <a:pPr>
              <a:buClr>
                <a:schemeClr val="accent6"/>
              </a:buClr>
              <a:buFont typeface="Wingdings" panose="05000000000000000000" pitchFamily="2" charset="2"/>
              <a:buChar char="§"/>
            </a:pPr>
            <a:r>
              <a:rPr lang="nl-BE" sz="2400" dirty="0" smtClean="0">
                <a:latin typeface="+mj-lt"/>
              </a:rPr>
              <a:t>Mogelijkheden exploreren</a:t>
            </a:r>
          </a:p>
          <a:p>
            <a:pPr marL="457200" lvl="1" indent="0">
              <a:buClr>
                <a:schemeClr val="accent6"/>
              </a:buClr>
              <a:buNone/>
            </a:pPr>
            <a:r>
              <a:rPr lang="nl-BE" b="1" dirty="0" smtClean="0">
                <a:latin typeface="+mj-lt"/>
              </a:rPr>
              <a:t>Buitenomgeving</a:t>
            </a:r>
          </a:p>
          <a:p>
            <a:pPr marL="457200" lvl="1" indent="0">
              <a:buClr>
                <a:schemeClr val="accent6"/>
              </a:buClr>
              <a:buNone/>
            </a:pPr>
            <a:r>
              <a:rPr lang="nl-BE" b="1" dirty="0" smtClean="0">
                <a:latin typeface="+mj-lt"/>
              </a:rPr>
              <a:t>Binnenomgeving</a:t>
            </a:r>
          </a:p>
          <a:p>
            <a:pPr>
              <a:buClr>
                <a:schemeClr val="accent6"/>
              </a:buClr>
              <a:buFont typeface="Wingdings" panose="05000000000000000000" pitchFamily="2" charset="2"/>
              <a:buChar char="§"/>
            </a:pPr>
            <a:r>
              <a:rPr lang="nl-BE" sz="2600" dirty="0" smtClean="0">
                <a:latin typeface="+mj-lt"/>
              </a:rPr>
              <a:t>Bronnen</a:t>
            </a:r>
          </a:p>
          <a:p>
            <a:pPr>
              <a:buClr>
                <a:schemeClr val="accent6"/>
              </a:buClr>
              <a:buFont typeface="Wingdings" panose="05000000000000000000" pitchFamily="2" charset="2"/>
              <a:buChar char="§"/>
            </a:pPr>
            <a:r>
              <a:rPr lang="nl-BE" sz="2600" dirty="0" smtClean="0">
                <a:latin typeface="+mj-lt"/>
              </a:rPr>
              <a:t>Discussie &amp; reflectie bij de voorbeelden uit de klaspraktijk</a:t>
            </a:r>
          </a:p>
          <a:p>
            <a:pPr>
              <a:buClr>
                <a:schemeClr val="accent6"/>
              </a:buClr>
              <a:buFont typeface="Wingdings" panose="05000000000000000000" pitchFamily="2" charset="2"/>
              <a:buChar char="§"/>
            </a:pPr>
            <a:r>
              <a:rPr lang="nl-BE" sz="2600" dirty="0" smtClean="0">
                <a:latin typeface="+mj-lt"/>
              </a:rPr>
              <a:t>Resultaten en reflecties op de module</a:t>
            </a:r>
          </a:p>
          <a:p>
            <a:pPr>
              <a:buClr>
                <a:schemeClr val="accent6"/>
              </a:buClr>
              <a:buFont typeface="Wingdings" panose="05000000000000000000" pitchFamily="2" charset="2"/>
              <a:buChar char="§"/>
            </a:pPr>
            <a:endParaRPr lang="nl-BE" sz="2600" dirty="0" smtClean="0">
              <a:latin typeface="+mj-lt"/>
            </a:endParaRPr>
          </a:p>
          <a:p>
            <a:pPr>
              <a:buClr>
                <a:schemeClr val="accent6"/>
              </a:buClr>
              <a:buFont typeface="Wingdings" panose="05000000000000000000" pitchFamily="2" charset="2"/>
              <a:buChar char="§"/>
            </a:pPr>
            <a:endParaRPr lang="nl-BE" dirty="0" smtClean="0"/>
          </a:p>
          <a:p>
            <a:pPr>
              <a:buClr>
                <a:schemeClr val="accent6"/>
              </a:buClr>
              <a:buFont typeface="Wingdings" panose="05000000000000000000" pitchFamily="2" charset="2"/>
              <a:buChar char="§"/>
            </a:pPr>
            <a:endParaRPr lang="nl-BE" dirty="0" smtClean="0"/>
          </a:p>
          <a:p>
            <a:pPr>
              <a:buClr>
                <a:schemeClr val="accent6"/>
              </a:buClr>
              <a:buFont typeface="Wingdings" panose="05000000000000000000" pitchFamily="2" charset="2"/>
              <a:buChar char="§"/>
            </a:pPr>
            <a:endParaRPr lang="nl-BE" dirty="0" smtClean="0"/>
          </a:p>
          <a:p>
            <a:pPr>
              <a:buFont typeface="Wingdings" panose="05000000000000000000" pitchFamily="2" charset="2"/>
              <a:buChar char="§"/>
            </a:pPr>
            <a:endParaRPr lang="nl-BE" dirty="0"/>
          </a:p>
        </p:txBody>
      </p:sp>
      <p:sp>
        <p:nvSpPr>
          <p:cNvPr id="8" name="Afgeronde rechthoek 7"/>
          <p:cNvSpPr/>
          <p:nvPr/>
        </p:nvSpPr>
        <p:spPr>
          <a:xfrm>
            <a:off x="611560" y="3645024"/>
            <a:ext cx="4032448" cy="936104"/>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59507926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91880" y="274638"/>
            <a:ext cx="5194920" cy="1426170"/>
          </a:xfrm>
        </p:spPr>
        <p:txBody>
          <a:bodyPr>
            <a:normAutofit fontScale="90000"/>
          </a:bodyPr>
          <a:lstStyle/>
          <a:p>
            <a:r>
              <a:rPr lang="nl-BE" b="1" dirty="0" smtClean="0">
                <a:solidFill>
                  <a:srgbClr val="00B050"/>
                </a:solidFill>
              </a:rPr>
              <a:t>Inleiding tot het CEYS project</a:t>
            </a:r>
            <a:br>
              <a:rPr lang="nl-BE" b="1" dirty="0" smtClean="0">
                <a:solidFill>
                  <a:srgbClr val="00B050"/>
                </a:solidFill>
              </a:rPr>
            </a:br>
            <a:r>
              <a:rPr lang="nl-BE" sz="2200" b="1" dirty="0" smtClean="0">
                <a:solidFill>
                  <a:srgbClr val="00B050"/>
                </a:solidFill>
              </a:rPr>
              <a:t>(te gebruiken afhankelijk van de context)</a:t>
            </a:r>
            <a:endParaRPr lang="nl-BE" sz="2200" b="1" dirty="0">
              <a:solidFill>
                <a:srgbClr val="00B050"/>
              </a:solidFill>
            </a:endParaRPr>
          </a:p>
        </p:txBody>
      </p:sp>
      <p:sp>
        <p:nvSpPr>
          <p:cNvPr id="3" name="Tijdelijke aanduiding voor inhoud 2"/>
          <p:cNvSpPr>
            <a:spLocks noGrp="1"/>
          </p:cNvSpPr>
          <p:nvPr>
            <p:ph idx="1"/>
          </p:nvPr>
        </p:nvSpPr>
        <p:spPr/>
        <p:txBody>
          <a:bodyPr>
            <a:normAutofit fontScale="92500" lnSpcReduction="20000"/>
          </a:bodyPr>
          <a:lstStyle/>
          <a:p>
            <a:pPr>
              <a:lnSpc>
                <a:spcPct val="100000"/>
              </a:lnSpc>
            </a:pPr>
            <a:r>
              <a:rPr lang="nl-BE" dirty="0" smtClean="0">
                <a:latin typeface="+mj-lt"/>
              </a:rPr>
              <a:t>Europees </a:t>
            </a:r>
            <a:r>
              <a:rPr lang="nl-BE" dirty="0">
                <a:latin typeface="+mj-lt"/>
              </a:rPr>
              <a:t>Erasmus+ project</a:t>
            </a:r>
          </a:p>
          <a:p>
            <a:pPr>
              <a:lnSpc>
                <a:spcPct val="100000"/>
              </a:lnSpc>
            </a:pPr>
            <a:r>
              <a:rPr lang="nl-BE" dirty="0">
                <a:latin typeface="+mj-lt"/>
              </a:rPr>
              <a:t>Partners in </a:t>
            </a:r>
            <a:r>
              <a:rPr lang="nl-BE" dirty="0" smtClean="0">
                <a:latin typeface="+mj-lt"/>
              </a:rPr>
              <a:t>België, Griekenland, Roemenië, VK</a:t>
            </a:r>
            <a:endParaRPr lang="nl-BE" dirty="0">
              <a:latin typeface="+mj-lt"/>
            </a:endParaRPr>
          </a:p>
          <a:p>
            <a:pPr>
              <a:lnSpc>
                <a:spcPct val="100000"/>
              </a:lnSpc>
            </a:pPr>
            <a:r>
              <a:rPr lang="nl-BE" dirty="0" smtClean="0">
                <a:latin typeface="+mj-lt"/>
              </a:rPr>
              <a:t>Vervolgproject op het Creative </a:t>
            </a:r>
            <a:r>
              <a:rPr lang="nl-BE" dirty="0">
                <a:latin typeface="+mj-lt"/>
              </a:rPr>
              <a:t>Little Scientists project </a:t>
            </a:r>
            <a:r>
              <a:rPr lang="nl-BE" dirty="0">
                <a:latin typeface="+mj-lt"/>
                <a:hlinkClick r:id="rId3"/>
              </a:rPr>
              <a:t>http://www.creative-little-scientists.eu</a:t>
            </a:r>
            <a:endParaRPr lang="nl-BE" dirty="0">
              <a:latin typeface="+mj-lt"/>
            </a:endParaRPr>
          </a:p>
          <a:p>
            <a:pPr>
              <a:lnSpc>
                <a:spcPct val="100000"/>
              </a:lnSpc>
            </a:pPr>
            <a:r>
              <a:rPr lang="nl-BE" dirty="0">
                <a:latin typeface="+mj-lt"/>
              </a:rPr>
              <a:t> </a:t>
            </a:r>
            <a:r>
              <a:rPr lang="nl-BE" dirty="0" smtClean="0">
                <a:latin typeface="+mj-lt"/>
              </a:rPr>
              <a:t>Doelen</a:t>
            </a:r>
            <a:endParaRPr lang="nl-BE" dirty="0">
              <a:latin typeface="+mj-lt"/>
            </a:endParaRPr>
          </a:p>
          <a:p>
            <a:pPr lvl="1">
              <a:lnSpc>
                <a:spcPct val="100000"/>
              </a:lnSpc>
              <a:buFont typeface="Wingdings" charset="2"/>
              <a:buChar char="Ø"/>
            </a:pPr>
            <a:r>
              <a:rPr lang="nl-BE" dirty="0" smtClean="0">
                <a:latin typeface="+mj-lt"/>
              </a:rPr>
              <a:t>Ontwikkelen </a:t>
            </a:r>
            <a:r>
              <a:rPr lang="nl-BE" dirty="0">
                <a:latin typeface="+mj-lt"/>
              </a:rPr>
              <a:t>van </a:t>
            </a:r>
            <a:r>
              <a:rPr lang="nl-BE" dirty="0" smtClean="0">
                <a:latin typeface="+mj-lt"/>
              </a:rPr>
              <a:t>nascholing </a:t>
            </a:r>
            <a:r>
              <a:rPr lang="nl-BE" dirty="0">
                <a:latin typeface="+mj-lt"/>
              </a:rPr>
              <a:t>voor </a:t>
            </a:r>
            <a:r>
              <a:rPr lang="nl-BE" dirty="0" smtClean="0">
                <a:latin typeface="+mj-lt"/>
              </a:rPr>
              <a:t>leerkrachten basisonderwijs met bijhorende materialen</a:t>
            </a:r>
            <a:endParaRPr lang="nl-BE" dirty="0">
              <a:latin typeface="+mj-lt"/>
            </a:endParaRPr>
          </a:p>
          <a:p>
            <a:pPr lvl="1">
              <a:lnSpc>
                <a:spcPct val="100000"/>
              </a:lnSpc>
              <a:buFont typeface="Wingdings" charset="2"/>
              <a:buChar char="Ø"/>
            </a:pPr>
            <a:r>
              <a:rPr lang="nl-BE" dirty="0" smtClean="0">
                <a:latin typeface="+mj-lt"/>
              </a:rPr>
              <a:t>Bevorderen </a:t>
            </a:r>
            <a:r>
              <a:rPr lang="nl-BE" dirty="0">
                <a:latin typeface="+mj-lt"/>
              </a:rPr>
              <a:t>van het gebruik van creatieve benaderingen in het wetenschapsonderwijs in het kleuter- en </a:t>
            </a:r>
            <a:r>
              <a:rPr lang="nl-BE" dirty="0" smtClean="0">
                <a:latin typeface="+mj-lt"/>
              </a:rPr>
              <a:t>lager onderwijs </a:t>
            </a:r>
            <a:r>
              <a:rPr lang="nl-BE" dirty="0">
                <a:latin typeface="+mj-lt"/>
              </a:rPr>
              <a:t>(tot acht jaar</a:t>
            </a:r>
            <a:r>
              <a:rPr lang="nl-BE" dirty="0" smtClean="0">
                <a:latin typeface="+mj-lt"/>
              </a:rPr>
              <a:t>)</a:t>
            </a:r>
          </a:p>
        </p:txBody>
      </p:sp>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9612528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0" y="188640"/>
            <a:ext cx="5915000" cy="1282154"/>
          </a:xfrm>
        </p:spPr>
        <p:txBody>
          <a:bodyPr>
            <a:noAutofit/>
          </a:bodyPr>
          <a:lstStyle/>
          <a:p>
            <a:r>
              <a:rPr lang="nl-BE" sz="2800" b="1" smtClean="0">
                <a:solidFill>
                  <a:srgbClr val="00B050"/>
                </a:solidFill>
              </a:rPr>
              <a:t>Verbanden tussen onderzoekend leren in wetenschapsonderwijs en een creatieve aanpak</a:t>
            </a:r>
            <a:endParaRPr lang="nl-BE" sz="1600"/>
          </a:p>
        </p:txBody>
      </p:sp>
      <p:sp>
        <p:nvSpPr>
          <p:cNvPr id="3" name="Text Placeholder 2"/>
          <p:cNvSpPr>
            <a:spLocks noGrp="1"/>
          </p:cNvSpPr>
          <p:nvPr>
            <p:ph type="body" idx="1"/>
          </p:nvPr>
        </p:nvSpPr>
        <p:spPr>
          <a:xfrm>
            <a:off x="179512" y="1412776"/>
            <a:ext cx="4968552" cy="936104"/>
          </a:xfrm>
        </p:spPr>
        <p:txBody>
          <a:bodyPr>
            <a:noAutofit/>
          </a:bodyPr>
          <a:lstStyle/>
          <a:p>
            <a:r>
              <a:rPr lang="nl-BE" sz="2000" b="0" smtClean="0">
                <a:latin typeface="+mj-lt"/>
              </a:rPr>
              <a:t>Onderzoekend leren in wetenschaps-onderwijs  (Inquiry-based Science Education)</a:t>
            </a:r>
            <a:endParaRPr lang="nl-BE" sz="2000" b="0">
              <a:latin typeface="+mj-lt"/>
            </a:endParaRPr>
          </a:p>
        </p:txBody>
      </p:sp>
      <p:sp>
        <p:nvSpPr>
          <p:cNvPr id="4" name="Content Placeholder 3"/>
          <p:cNvSpPr>
            <a:spLocks noGrp="1"/>
          </p:cNvSpPr>
          <p:nvPr>
            <p:ph sz="half" idx="2"/>
          </p:nvPr>
        </p:nvSpPr>
        <p:spPr>
          <a:xfrm>
            <a:off x="457200" y="2420887"/>
            <a:ext cx="4040188" cy="2808313"/>
          </a:xfrm>
        </p:spPr>
        <p:txBody>
          <a:bodyPr>
            <a:normAutofit/>
          </a:bodyPr>
          <a:lstStyle/>
          <a:p>
            <a:r>
              <a:rPr lang="nl-BE" sz="1800" smtClean="0">
                <a:latin typeface="+mj-lt"/>
              </a:rPr>
              <a:t>In vraag stellen</a:t>
            </a:r>
          </a:p>
          <a:p>
            <a:r>
              <a:rPr lang="nl-BE" sz="1800" smtClean="0">
                <a:latin typeface="+mj-lt"/>
              </a:rPr>
              <a:t>Ontwerpen en plannen van onderzoek</a:t>
            </a:r>
          </a:p>
          <a:p>
            <a:r>
              <a:rPr lang="nl-BE" sz="1800" smtClean="0">
                <a:latin typeface="+mj-lt"/>
              </a:rPr>
              <a:t>Bewijs verzamelen</a:t>
            </a:r>
          </a:p>
          <a:p>
            <a:r>
              <a:rPr lang="nl-BE" sz="1800" smtClean="0">
                <a:latin typeface="+mj-lt"/>
              </a:rPr>
              <a:t>Verbanden leggen</a:t>
            </a:r>
          </a:p>
          <a:p>
            <a:r>
              <a:rPr lang="nl-BE" sz="1800" smtClean="0">
                <a:latin typeface="+mj-lt"/>
              </a:rPr>
              <a:t>Bewijs verklaren</a:t>
            </a:r>
          </a:p>
          <a:p>
            <a:r>
              <a:rPr lang="nl-BE" sz="1800" smtClean="0">
                <a:latin typeface="+mj-lt"/>
              </a:rPr>
              <a:t>Communiceren van verklaringen</a:t>
            </a:r>
          </a:p>
          <a:p>
            <a:pPr>
              <a:buNone/>
            </a:pPr>
            <a:r>
              <a:rPr lang="nl-BE" sz="1800" smtClean="0">
                <a:latin typeface="+mj-lt"/>
              </a:rPr>
              <a:t>(bv. Minner et al 2010)</a:t>
            </a:r>
          </a:p>
          <a:p>
            <a:pPr marL="0" indent="0">
              <a:buNone/>
            </a:pPr>
            <a:endParaRPr lang="nl-BE" sz="1800"/>
          </a:p>
        </p:txBody>
      </p:sp>
      <p:sp>
        <p:nvSpPr>
          <p:cNvPr id="5" name="Text Placeholder 4"/>
          <p:cNvSpPr>
            <a:spLocks noGrp="1"/>
          </p:cNvSpPr>
          <p:nvPr>
            <p:ph type="body" sz="quarter" idx="3"/>
          </p:nvPr>
        </p:nvSpPr>
        <p:spPr>
          <a:xfrm>
            <a:off x="5138737" y="1412776"/>
            <a:ext cx="4041775" cy="639762"/>
          </a:xfrm>
        </p:spPr>
        <p:txBody>
          <a:bodyPr>
            <a:normAutofit/>
          </a:bodyPr>
          <a:lstStyle/>
          <a:p>
            <a:r>
              <a:rPr lang="nl-BE" sz="2000" b="0" dirty="0" smtClean="0">
                <a:latin typeface="+mj-lt"/>
              </a:rPr>
              <a:t>Creatieve aanleg</a:t>
            </a:r>
            <a:endParaRPr lang="nl-BE" sz="2000" b="0" dirty="0">
              <a:latin typeface="+mj-lt"/>
            </a:endParaRPr>
          </a:p>
        </p:txBody>
      </p:sp>
      <p:sp>
        <p:nvSpPr>
          <p:cNvPr id="6" name="Content Placeholder 5"/>
          <p:cNvSpPr>
            <a:spLocks noGrp="1"/>
          </p:cNvSpPr>
          <p:nvPr>
            <p:ph sz="quarter" idx="4"/>
          </p:nvPr>
        </p:nvSpPr>
        <p:spPr>
          <a:xfrm>
            <a:off x="5138737" y="2195357"/>
            <a:ext cx="4041775" cy="3951288"/>
          </a:xfrm>
        </p:spPr>
        <p:txBody>
          <a:bodyPr>
            <a:normAutofit/>
          </a:bodyPr>
          <a:lstStyle/>
          <a:p>
            <a:r>
              <a:rPr lang="nl-BE" sz="1800" dirty="0" smtClean="0">
                <a:latin typeface="+mj-lt"/>
              </a:rPr>
              <a:t>Zin voor initiatief</a:t>
            </a:r>
          </a:p>
          <a:p>
            <a:r>
              <a:rPr lang="nl-BE" sz="1800" dirty="0" smtClean="0">
                <a:latin typeface="+mj-lt"/>
              </a:rPr>
              <a:t>Motivatie</a:t>
            </a:r>
          </a:p>
          <a:p>
            <a:r>
              <a:rPr lang="nl-BE" sz="1800" dirty="0" smtClean="0">
                <a:latin typeface="+mj-lt"/>
              </a:rPr>
              <a:t>Vermogen om iets nieuws te bedenken</a:t>
            </a:r>
          </a:p>
          <a:p>
            <a:r>
              <a:rPr lang="nl-BE" sz="1800" dirty="0" smtClean="0">
                <a:latin typeface="+mj-lt"/>
              </a:rPr>
              <a:t>Verbanden leggen</a:t>
            </a:r>
          </a:p>
          <a:p>
            <a:r>
              <a:rPr lang="nl-BE" sz="1800" dirty="0" smtClean="0">
                <a:latin typeface="+mj-lt"/>
              </a:rPr>
              <a:t>Verbeelding</a:t>
            </a:r>
          </a:p>
          <a:p>
            <a:r>
              <a:rPr lang="nl-BE" sz="1800" dirty="0" smtClean="0">
                <a:latin typeface="+mj-lt"/>
              </a:rPr>
              <a:t>Nieuwsgierigheid</a:t>
            </a:r>
          </a:p>
          <a:p>
            <a:r>
              <a:rPr lang="nl-BE" sz="1800" dirty="0" smtClean="0">
                <a:latin typeface="+mj-lt"/>
              </a:rPr>
              <a:t>Samenwerkingsvaardigheden</a:t>
            </a:r>
          </a:p>
          <a:p>
            <a:r>
              <a:rPr lang="nl-BE" sz="1800" dirty="0" smtClean="0">
                <a:latin typeface="+mj-lt"/>
              </a:rPr>
              <a:t>Denkvaardigheden</a:t>
            </a:r>
          </a:p>
          <a:p>
            <a:pPr>
              <a:buNone/>
            </a:pPr>
            <a:r>
              <a:rPr lang="nl-BE" sz="1800" dirty="0" smtClean="0">
                <a:latin typeface="+mj-lt"/>
              </a:rPr>
              <a:t>(bv. Chappell et al 2008)</a:t>
            </a:r>
          </a:p>
          <a:p>
            <a:endParaRPr lang="nl-BE" sz="1800" dirty="0"/>
          </a:p>
        </p:txBody>
      </p:sp>
      <p:sp>
        <p:nvSpPr>
          <p:cNvPr id="8" name="Oval Callout 7"/>
          <p:cNvSpPr/>
          <p:nvPr/>
        </p:nvSpPr>
        <p:spPr>
          <a:xfrm>
            <a:off x="251520" y="5229200"/>
            <a:ext cx="3074640" cy="936104"/>
          </a:xfrm>
          <a:prstGeom prst="wedgeEllipseCallout">
            <a:avLst>
              <a:gd name="adj1" fmla="val 80771"/>
              <a:gd name="adj2" fmla="val -78116"/>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nl-BE" smtClean="0">
                <a:latin typeface="+mj-lt"/>
              </a:rPr>
              <a:t>Uit Creative Little Scientists, 2012</a:t>
            </a:r>
            <a:endParaRPr lang="nl-BE">
              <a:latin typeface="+mj-lt"/>
            </a:endParaRPr>
          </a:p>
        </p:txBody>
      </p:sp>
    </p:spTree>
    <p:extLst>
      <p:ext uri="{BB962C8B-B14F-4D97-AF65-F5344CB8AC3E}">
        <p14:creationId xmlns:p14="http://schemas.microsoft.com/office/powerpoint/2010/main" val="2205539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rotWithShape="1">
          <a:blip r:embed="rId3"/>
          <a:srcRect l="9067" t="12994" r="7216" b="6743"/>
          <a:stretch/>
        </p:blipFill>
        <p:spPr>
          <a:xfrm>
            <a:off x="755576" y="1772816"/>
            <a:ext cx="7881727" cy="4248472"/>
          </a:xfrm>
          <a:prstGeom prst="rect">
            <a:avLst/>
          </a:prstGeom>
        </p:spPr>
      </p:pic>
      <p:sp>
        <p:nvSpPr>
          <p:cNvPr id="2" name="Title 1"/>
          <p:cNvSpPr>
            <a:spLocks noGrp="1"/>
          </p:cNvSpPr>
          <p:nvPr>
            <p:ph type="title"/>
          </p:nvPr>
        </p:nvSpPr>
        <p:spPr/>
        <p:txBody>
          <a:bodyPr>
            <a:normAutofit fontScale="90000"/>
          </a:bodyPr>
          <a:lstStyle/>
          <a:p>
            <a:r>
              <a:rPr lang="nl-BE" b="1" smtClean="0">
                <a:solidFill>
                  <a:srgbClr val="00B050"/>
                </a:solidFill>
              </a:rPr>
              <a:t>Conceptueel raamwerk</a:t>
            </a:r>
            <a:endParaRPr lang="nl-BE" b="1">
              <a:solidFill>
                <a:srgbClr val="00B050"/>
              </a:solidFill>
            </a:endParaRPr>
          </a:p>
        </p:txBody>
      </p:sp>
      <p:sp>
        <p:nvSpPr>
          <p:cNvPr id="4" name="TextBox 3"/>
          <p:cNvSpPr txBox="1"/>
          <p:nvPr/>
        </p:nvSpPr>
        <p:spPr>
          <a:xfrm>
            <a:off x="755576" y="5661248"/>
            <a:ext cx="7881727" cy="369332"/>
          </a:xfrm>
          <a:prstGeom prst="rect">
            <a:avLst/>
          </a:prstGeom>
          <a:noFill/>
        </p:spPr>
        <p:txBody>
          <a:bodyPr wrap="square" rtlCol="0">
            <a:spAutoFit/>
          </a:bodyPr>
          <a:lstStyle/>
          <a:p>
            <a:pPr algn="ctr"/>
            <a:r>
              <a:rPr lang="nl-BE"/>
              <a:t>Creative Little </a:t>
            </a:r>
            <a:r>
              <a:rPr lang="nl-BE" smtClean="0"/>
              <a:t>Scientists</a:t>
            </a:r>
            <a:r>
              <a:rPr lang="nl-BE"/>
              <a:t> </a:t>
            </a:r>
            <a:r>
              <a:rPr lang="nl-BE" smtClean="0"/>
              <a:t>(2014)</a:t>
            </a:r>
            <a:endParaRPr lang="nl-BE"/>
          </a:p>
        </p:txBody>
      </p:sp>
    </p:spTree>
    <p:extLst>
      <p:ext uri="{BB962C8B-B14F-4D97-AF65-F5344CB8AC3E}">
        <p14:creationId xmlns:p14="http://schemas.microsoft.com/office/powerpoint/2010/main" val="392876737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nl-BE" sz="3200" b="1">
                <a:solidFill>
                  <a:srgbClr val="00B050"/>
                </a:solidFill>
              </a:rPr>
              <a:t>Waarom zijn </a:t>
            </a:r>
            <a:r>
              <a:rPr lang="nl-BE" sz="3200" b="1" smtClean="0">
                <a:solidFill>
                  <a:srgbClr val="00B050"/>
                </a:solidFill>
              </a:rPr>
              <a:t>bronnen </a:t>
            </a:r>
            <a:r>
              <a:rPr lang="nl-BE" sz="3200" b="1">
                <a:solidFill>
                  <a:srgbClr val="00B050"/>
                </a:solidFill>
              </a:rPr>
              <a:t>en de leeromgeving </a:t>
            </a:r>
            <a:r>
              <a:rPr lang="nl-BE" sz="3200" b="1" smtClean="0">
                <a:solidFill>
                  <a:srgbClr val="00B050"/>
                </a:solidFill>
              </a:rPr>
              <a:t>belangrijk?</a:t>
            </a:r>
            <a:endParaRPr lang="nl-BE" sz="3200" b="1">
              <a:solidFill>
                <a:srgbClr val="00B050"/>
              </a:solidFill>
            </a:endParaRPr>
          </a:p>
        </p:txBody>
      </p:sp>
      <p:sp>
        <p:nvSpPr>
          <p:cNvPr id="3" name="Tijdelijke aanduiding voor inhoud 2"/>
          <p:cNvSpPr>
            <a:spLocks noGrp="1"/>
          </p:cNvSpPr>
          <p:nvPr>
            <p:ph idx="1"/>
          </p:nvPr>
        </p:nvSpPr>
        <p:spPr>
          <a:xfrm>
            <a:off x="457200" y="1844825"/>
            <a:ext cx="8363272" cy="2592287"/>
          </a:xfrm>
        </p:spPr>
        <p:txBody>
          <a:bodyPr>
            <a:normAutofit fontScale="92500" lnSpcReduction="20000"/>
          </a:bodyPr>
          <a:lstStyle/>
          <a:p>
            <a:pPr marL="0" lvl="0" indent="0">
              <a:buClr>
                <a:schemeClr val="accent6"/>
              </a:buClr>
              <a:buNone/>
            </a:pPr>
            <a:r>
              <a:rPr lang="nl-BE" sz="2600" dirty="0" smtClean="0">
                <a:latin typeface="+mj-lt"/>
              </a:rPr>
              <a:t>Een rijke leeromgeving kan bij kinderen:</a:t>
            </a:r>
          </a:p>
          <a:p>
            <a:pPr>
              <a:buClr>
                <a:schemeClr val="accent6"/>
              </a:buClr>
            </a:pPr>
            <a:r>
              <a:rPr lang="nl-BE" sz="2600" dirty="0" smtClean="0">
                <a:latin typeface="+mj-lt"/>
              </a:rPr>
              <a:t>nieuwsgierigheid stimuleren en hen aanzetten om vragen te stellen over de wereld rondom hen; </a:t>
            </a:r>
          </a:p>
          <a:p>
            <a:pPr lvl="0">
              <a:buClr>
                <a:schemeClr val="accent6"/>
              </a:buClr>
              <a:buFont typeface="Wingdings" panose="05000000000000000000" pitchFamily="2" charset="2"/>
              <a:buChar char="§"/>
            </a:pPr>
            <a:r>
              <a:rPr lang="nl-BE" sz="2600" dirty="0" smtClean="0">
                <a:latin typeface="+mj-lt"/>
              </a:rPr>
              <a:t>helpen om inzichten te ontwikkelen over wetenschappelijk relevante concepten; </a:t>
            </a:r>
          </a:p>
          <a:p>
            <a:pPr lvl="0">
              <a:buClr>
                <a:schemeClr val="accent6"/>
              </a:buClr>
              <a:buFont typeface="Wingdings" panose="05000000000000000000" pitchFamily="2" charset="2"/>
              <a:buChar char="§"/>
            </a:pPr>
            <a:r>
              <a:rPr lang="nl-BE" sz="2600" dirty="0" smtClean="0">
                <a:latin typeface="+mj-lt"/>
              </a:rPr>
              <a:t>eigenaarschap geven bij het vinden en oplossen van problemen.</a:t>
            </a:r>
            <a:endParaRPr lang="nl-BE" sz="2600" dirty="0" smtClean="0"/>
          </a:p>
          <a:p>
            <a:pPr marL="0" indent="0">
              <a:buClr>
                <a:schemeClr val="accent6"/>
              </a:buClr>
              <a:buNone/>
            </a:pPr>
            <a:endParaRPr lang="nl-BE" dirty="0" smtClean="0"/>
          </a:p>
          <a:p>
            <a:pPr marL="0" indent="0">
              <a:buClr>
                <a:schemeClr val="accent6"/>
              </a:buClr>
              <a:buNone/>
            </a:pPr>
            <a:endParaRPr lang="nl-BE" b="1" dirty="0" smtClean="0">
              <a:solidFill>
                <a:schemeClr val="accent6"/>
              </a:solidFill>
            </a:endParaRPr>
          </a:p>
          <a:p>
            <a:pPr>
              <a:buClr>
                <a:schemeClr val="accent6"/>
              </a:buClr>
              <a:buFont typeface="Wingdings" panose="05000000000000000000" pitchFamily="2" charset="2"/>
              <a:buChar char="§"/>
            </a:pPr>
            <a:endParaRPr lang="nl-BE" dirty="0"/>
          </a:p>
        </p:txBody>
      </p:sp>
      <p:sp>
        <p:nvSpPr>
          <p:cNvPr id="6" name="Afgeschuind enkele hoek rechthoek 5"/>
          <p:cNvSpPr/>
          <p:nvPr/>
        </p:nvSpPr>
        <p:spPr>
          <a:xfrm>
            <a:off x="457200" y="4686193"/>
            <a:ext cx="2476500" cy="1200150"/>
          </a:xfrm>
          <a:prstGeom prst="snip1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6"/>
          </a:lnRef>
          <a:fillRef idx="3">
            <a:schemeClr val="accent6"/>
          </a:fillRef>
          <a:effectRef idx="3">
            <a:schemeClr val="accent6"/>
          </a:effectRef>
          <a:fontRef idx="minor">
            <a:schemeClr val="lt1"/>
          </a:fontRef>
        </p:style>
        <p:txBody>
          <a:bodyPr rtlCol="0" anchor="ctr"/>
          <a:lstStyle/>
          <a:p>
            <a:pPr algn="ctr"/>
            <a:r>
              <a:rPr lang="nl-BE" sz="2400" smtClean="0"/>
              <a:t>Buitenomgeving</a:t>
            </a:r>
            <a:endParaRPr lang="nl-BE" sz="2400"/>
          </a:p>
        </p:txBody>
      </p:sp>
      <p:sp>
        <p:nvSpPr>
          <p:cNvPr id="7" name="Afgeschuind enkele hoek rechthoek 6"/>
          <p:cNvSpPr/>
          <p:nvPr/>
        </p:nvSpPr>
        <p:spPr>
          <a:xfrm>
            <a:off x="3267047" y="4671679"/>
            <a:ext cx="2476500" cy="1200150"/>
          </a:xfrm>
          <a:prstGeom prst="snip1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6"/>
          </a:lnRef>
          <a:fillRef idx="3">
            <a:schemeClr val="accent6"/>
          </a:fillRef>
          <a:effectRef idx="3">
            <a:schemeClr val="accent6"/>
          </a:effectRef>
          <a:fontRef idx="minor">
            <a:schemeClr val="lt1"/>
          </a:fontRef>
        </p:style>
        <p:txBody>
          <a:bodyPr rtlCol="0" anchor="ctr"/>
          <a:lstStyle/>
          <a:p>
            <a:pPr algn="ctr"/>
            <a:r>
              <a:rPr lang="nl-BE" sz="2400" smtClean="0"/>
              <a:t>Binnen-omgeving</a:t>
            </a:r>
            <a:endParaRPr lang="nl-BE" sz="2400"/>
          </a:p>
        </p:txBody>
      </p:sp>
      <p:sp>
        <p:nvSpPr>
          <p:cNvPr id="8" name="Afgeschuind enkele hoek rechthoek 7"/>
          <p:cNvSpPr/>
          <p:nvPr/>
        </p:nvSpPr>
        <p:spPr>
          <a:xfrm>
            <a:off x="6076894" y="4671679"/>
            <a:ext cx="2476500" cy="1200150"/>
          </a:xfrm>
          <a:prstGeom prst="snip1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6"/>
          </a:lnRef>
          <a:fillRef idx="3">
            <a:schemeClr val="accent6"/>
          </a:fillRef>
          <a:effectRef idx="3">
            <a:schemeClr val="accent6"/>
          </a:effectRef>
          <a:fontRef idx="minor">
            <a:schemeClr val="lt1"/>
          </a:fontRef>
        </p:style>
        <p:txBody>
          <a:bodyPr rtlCol="0" anchor="ctr"/>
          <a:lstStyle/>
          <a:p>
            <a:pPr algn="ctr"/>
            <a:r>
              <a:rPr lang="nl-BE" sz="2400" smtClean="0"/>
              <a:t>Bronnen</a:t>
            </a:r>
            <a:endParaRPr lang="nl-BE" sz="2400"/>
          </a:p>
        </p:txBody>
      </p:sp>
    </p:spTree>
    <p:extLst>
      <p:ext uri="{BB962C8B-B14F-4D97-AF65-F5344CB8AC3E}">
        <p14:creationId xmlns:p14="http://schemas.microsoft.com/office/powerpoint/2010/main" val="95811887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2194</TotalTime>
  <Words>1425</Words>
  <Application>Microsoft Macintosh PowerPoint</Application>
  <PresentationFormat>Diavoorstelling (4:3)</PresentationFormat>
  <Paragraphs>180</Paragraphs>
  <Slides>24</Slides>
  <Notes>20</Notes>
  <HiddenSlides>0</HiddenSlides>
  <MMClips>0</MMClips>
  <ScaleCrop>false</ScaleCrop>
  <HeadingPairs>
    <vt:vector size="6" baseType="variant">
      <vt:variant>
        <vt:lpstr>Thema</vt:lpstr>
      </vt:variant>
      <vt:variant>
        <vt:i4>3</vt:i4>
      </vt:variant>
      <vt:variant>
        <vt:lpstr>Ingesloten OLE-bronprogramma's</vt:lpstr>
      </vt:variant>
      <vt:variant>
        <vt:i4>1</vt:i4>
      </vt:variant>
      <vt:variant>
        <vt:lpstr>Diatitels</vt:lpstr>
      </vt:variant>
      <vt:variant>
        <vt:i4>24</vt:i4>
      </vt:variant>
    </vt:vector>
  </HeadingPairs>
  <TitlesOfParts>
    <vt:vector size="28" baseType="lpstr">
      <vt:lpstr>1_Custom Design</vt:lpstr>
      <vt:lpstr>Theme1</vt:lpstr>
      <vt:lpstr>1_Theme1</vt:lpstr>
      <vt:lpstr>Acrobat Document</vt:lpstr>
      <vt:lpstr>Module 2  Materialen en de leeromgeving als essentiële contextelementen voor creativiteit en een onderzoekende aanpak </vt:lpstr>
      <vt:lpstr>Doelen van de module</vt:lpstr>
      <vt:lpstr>Verband met de inhoudelijke ontwerpprincipes en –resultaten 1</vt:lpstr>
      <vt:lpstr>Verband met de inhoudelijke ontwerpprincipes en –resultaten 2</vt:lpstr>
      <vt:lpstr>Module overzicht</vt:lpstr>
      <vt:lpstr>Inleiding tot het CEYS project (te gebruiken afhankelijk van de context)</vt:lpstr>
      <vt:lpstr>Verbanden tussen onderzoekend leren in wetenschapsonderwijs en een creatieve aanpak</vt:lpstr>
      <vt:lpstr>Conceptueel raamwerk</vt:lpstr>
      <vt:lpstr>Waarom zijn bronnen en de leeromgeving belangrijk?</vt:lpstr>
      <vt:lpstr>Startpunt</vt:lpstr>
      <vt:lpstr>Verken de buitenomgeving</vt:lpstr>
      <vt:lpstr>Wat maakte jou nieuwsgierig? </vt:lpstr>
      <vt:lpstr>Wat maakte jou nieuwsgierig? </vt:lpstr>
      <vt:lpstr>Welke materialen kunnen nieuwsgierigheid oproepen? </vt:lpstr>
      <vt:lpstr>Analyseer de foto’s van deze klassen</vt:lpstr>
      <vt:lpstr>Middelen en leeromgeving: Essentiële contextelementen voor creativiteit en onderzoek</vt:lpstr>
      <vt:lpstr>Voorbeelden uit de klaspraktijk: Discussie en reflectie</vt:lpstr>
      <vt:lpstr>Discussie en reflectie op de voorbeelden uit de klaspraktijk</vt:lpstr>
      <vt:lpstr>Toepassen van de inzichten op de eigen klaspraktijk</vt:lpstr>
      <vt:lpstr>Resultaten en vervolg</vt:lpstr>
      <vt:lpstr>PowerPoint-presentatie</vt:lpstr>
      <vt:lpstr>Meer informatie</vt:lpstr>
      <vt:lpstr>Bedankt!</vt:lpstr>
      <vt:lpstr>Met dank aan  Creativity in Early Years Science EDUCATION (2014-2017)  www.ceys-project.eu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Fani</dc:creator>
  <cp:lastModifiedBy>Bea Merckx</cp:lastModifiedBy>
  <cp:revision>143</cp:revision>
  <cp:lastPrinted>2015-07-10T16:39:34Z</cp:lastPrinted>
  <dcterms:created xsi:type="dcterms:W3CDTF">2014-03-19T22:20:04Z</dcterms:created>
  <dcterms:modified xsi:type="dcterms:W3CDTF">2017-10-22T07:50:26Z</dcterms:modified>
</cp:coreProperties>
</file>