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1" d="100"/>
          <a:sy n="61" d="100"/>
        </p:scale>
        <p:origin x="-136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930220-0AC1-4546-A72B-DCD07430F009}" type="datetimeFigureOut">
              <a:rPr lang="en-US" smtClean="0"/>
              <a:t>16-Nov-17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4024AD-5DF5-0248-B61C-10F9880EB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840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000" dirty="0" smtClean="0">
                <a:solidFill>
                  <a:srgbClr val="FF0000"/>
                </a:solidFill>
              </a:rPr>
              <a:t>Important point to emerge here is that</a:t>
            </a:r>
            <a:r>
              <a:rPr lang="en-US" sz="1000" baseline="0" dirty="0" smtClean="0">
                <a:solidFill>
                  <a:srgbClr val="FF0000"/>
                </a:solidFill>
              </a:rPr>
              <a:t> practical work has varied purposes and the need to distinguish these.</a:t>
            </a:r>
          </a:p>
          <a:p>
            <a:endParaRPr lang="en-US" sz="1000" baseline="0" dirty="0" smtClean="0">
              <a:solidFill>
                <a:srgbClr val="FF0000"/>
              </a:solidFill>
            </a:endParaRPr>
          </a:p>
          <a:p>
            <a:r>
              <a:rPr lang="en-US" sz="1000" baseline="0" dirty="0" smtClean="0">
                <a:solidFill>
                  <a:srgbClr val="FF0000"/>
                </a:solidFill>
              </a:rPr>
              <a:t>In practice in primary schools there is often limited opportunity for investigation – most practical work in illustration</a:t>
            </a:r>
          </a:p>
          <a:p>
            <a:r>
              <a:rPr lang="en-US" sz="1000" baseline="0" dirty="0" smtClean="0">
                <a:solidFill>
                  <a:srgbClr val="FF0000"/>
                </a:solidFill>
              </a:rPr>
              <a:t>But if children are to develop skills and understandings related to inquiry and NOS they need to be involved in investigations.</a:t>
            </a:r>
          </a:p>
          <a:p>
            <a:endParaRPr lang="en-US" sz="1000" baseline="0" dirty="0" smtClean="0">
              <a:solidFill>
                <a:srgbClr val="FF0000"/>
              </a:solidFill>
            </a:endParaRPr>
          </a:p>
          <a:p>
            <a:r>
              <a:rPr lang="en-US" sz="1000" baseline="0" dirty="0" smtClean="0">
                <a:solidFill>
                  <a:srgbClr val="FF0000"/>
                </a:solidFill>
              </a:rPr>
              <a:t>In nursery or preschool the first two often predominate – focus on development of skills, or the children are involved in exploring, but potential of this could be developed further – tendency to focus on observation and communication but children more capable of explaining and testing ideas with support.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95098B-2C0E-4FC7-88C8-090D3FA4200A}" type="slidenum">
              <a:rPr lang="nl-BE" smtClean="0"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053393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3ACF6-F7BE-0C40-9835-AF237C892DE4}" type="datetimeFigureOut">
              <a:rPr lang="en-US" smtClean="0"/>
              <a:t>16-Nov-17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F5FA8-9656-A24B-A810-D66D5717331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54" y="6093296"/>
            <a:ext cx="2269406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4890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3ACF6-F7BE-0C40-9835-AF237C892DE4}" type="datetimeFigureOut">
              <a:rPr lang="en-US" smtClean="0"/>
              <a:t>16-Nov-17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F5FA8-9656-A24B-A810-D66D57173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326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3ACF6-F7BE-0C40-9835-AF237C892DE4}" type="datetimeFigureOut">
              <a:rPr lang="en-US" smtClean="0"/>
              <a:t>16-Nov-17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F5FA8-9656-A24B-A810-D66D57173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185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3ACF6-F7BE-0C40-9835-AF237C892DE4}" type="datetimeFigureOut">
              <a:rPr lang="en-US" smtClean="0"/>
              <a:t>16-Nov-17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F5FA8-9656-A24B-A810-D66D57173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170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3ACF6-F7BE-0C40-9835-AF237C892DE4}" type="datetimeFigureOut">
              <a:rPr lang="en-US" smtClean="0"/>
              <a:t>16-Nov-17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F5FA8-9656-A24B-A810-D66D57173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119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3ACF6-F7BE-0C40-9835-AF237C892DE4}" type="datetimeFigureOut">
              <a:rPr lang="en-US" smtClean="0"/>
              <a:t>16-Nov-17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F5FA8-9656-A24B-A810-D66D57173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252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3ACF6-F7BE-0C40-9835-AF237C892DE4}" type="datetimeFigureOut">
              <a:rPr lang="en-US" smtClean="0"/>
              <a:t>16-Nov-17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F5FA8-9656-A24B-A810-D66D57173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553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3ACF6-F7BE-0C40-9835-AF237C892DE4}" type="datetimeFigureOut">
              <a:rPr lang="en-US" smtClean="0"/>
              <a:t>16-Nov-17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F5FA8-9656-A24B-A810-D66D57173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849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3ACF6-F7BE-0C40-9835-AF237C892DE4}" type="datetimeFigureOut">
              <a:rPr lang="en-US" smtClean="0"/>
              <a:t>16-Nov-17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F5FA8-9656-A24B-A810-D66D57173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860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3ACF6-F7BE-0C40-9835-AF237C892DE4}" type="datetimeFigureOut">
              <a:rPr lang="en-US" smtClean="0"/>
              <a:t>16-Nov-17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F5FA8-9656-A24B-A810-D66D57173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120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3ACF6-F7BE-0C40-9835-AF237C892DE4}" type="datetimeFigureOut">
              <a:rPr lang="en-US" smtClean="0"/>
              <a:t>16-Nov-17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F5FA8-9656-A24B-A810-D66D57173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27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3ACF6-F7BE-0C40-9835-AF237C892DE4}" type="datetimeFigureOut">
              <a:rPr lang="en-US" smtClean="0"/>
              <a:t>16-Nov-17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3F5FA8-9656-A24B-A810-D66D5717331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4050307"/>
              </p:ext>
            </p:extLst>
          </p:nvPr>
        </p:nvGraphicFramePr>
        <p:xfrm>
          <a:off x="0" y="0"/>
          <a:ext cx="3338650" cy="18448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Acrobat Document" r:id="rId14" imgW="5398560" imgH="3594960" progId="AcroExch.Document.11">
                  <p:embed/>
                </p:oleObj>
              </mc:Choice>
              <mc:Fallback>
                <p:oleObj name="Acrobat Document" r:id="rId14" imgW="5398560" imgH="3594960" progId="AcroExch.Document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3338650" cy="18448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093296"/>
            <a:ext cx="2269406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502" y="6132673"/>
            <a:ext cx="576064" cy="53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3" descr="C:\Users\fani\Desktop\Disclaimer.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375" y="6148988"/>
            <a:ext cx="4632951" cy="536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4859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3848" y="390769"/>
            <a:ext cx="5311502" cy="1250462"/>
          </a:xfrm>
        </p:spPr>
        <p:txBody>
          <a:bodyPr>
            <a:normAutofit/>
          </a:bodyPr>
          <a:lstStyle/>
          <a:p>
            <a:r>
              <a:rPr lang="nl-BE" sz="3600" b="1" dirty="0" smtClean="0">
                <a:solidFill>
                  <a:srgbClr val="00B050"/>
                </a:solidFill>
              </a:rPr>
              <a:t>Different purposes of practical work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772816"/>
            <a:ext cx="7886700" cy="4711578"/>
          </a:xfrm>
        </p:spPr>
        <p:txBody>
          <a:bodyPr>
            <a:normAutofit/>
          </a:bodyPr>
          <a:lstStyle/>
          <a:p>
            <a:pPr lvl="0"/>
            <a:r>
              <a:rPr lang="en-US" sz="2600" i="1" dirty="0">
                <a:latin typeface="+mj-lt"/>
              </a:rPr>
              <a:t>Basic </a:t>
            </a:r>
            <a:r>
              <a:rPr lang="en-US" sz="2600" i="1" dirty="0" smtClean="0">
                <a:latin typeface="+mj-lt"/>
              </a:rPr>
              <a:t>skills</a:t>
            </a:r>
            <a:r>
              <a:rPr lang="en-US" sz="2600" dirty="0">
                <a:latin typeface="+mj-lt"/>
              </a:rPr>
              <a:t> </a:t>
            </a:r>
            <a:r>
              <a:rPr lang="en-US" sz="2600" dirty="0" smtClean="0">
                <a:latin typeface="+mj-lt"/>
              </a:rPr>
              <a:t>-  developing skills and techniques</a:t>
            </a:r>
            <a:endParaRPr lang="en-US" sz="2600" dirty="0">
              <a:latin typeface="+mj-lt"/>
            </a:endParaRPr>
          </a:p>
          <a:p>
            <a:pPr lvl="0"/>
            <a:r>
              <a:rPr lang="en-US" sz="2600" i="1" dirty="0" smtClean="0">
                <a:latin typeface="+mj-lt"/>
              </a:rPr>
              <a:t>Observations</a:t>
            </a:r>
            <a:r>
              <a:rPr lang="en-US" sz="2600" dirty="0" smtClean="0">
                <a:latin typeface="+mj-lt"/>
              </a:rPr>
              <a:t> – exploration, describing, sorting and classifying</a:t>
            </a:r>
          </a:p>
          <a:p>
            <a:pPr lvl="0"/>
            <a:r>
              <a:rPr lang="en-US" sz="2600" i="1" dirty="0" smtClean="0">
                <a:latin typeface="+mj-lt"/>
              </a:rPr>
              <a:t>Illustrations </a:t>
            </a:r>
            <a:r>
              <a:rPr lang="en-US" sz="2600" dirty="0" smtClean="0">
                <a:latin typeface="+mj-lt"/>
              </a:rPr>
              <a:t>– illustrating </a:t>
            </a:r>
            <a:r>
              <a:rPr lang="en-US" sz="2600" dirty="0">
                <a:latin typeface="+mj-lt"/>
              </a:rPr>
              <a:t>or </a:t>
            </a:r>
            <a:r>
              <a:rPr lang="en-US" sz="2600" dirty="0" smtClean="0">
                <a:latin typeface="+mj-lt"/>
              </a:rPr>
              <a:t>demonstrating </a:t>
            </a:r>
            <a:r>
              <a:rPr lang="en-US" sz="2600" dirty="0">
                <a:latin typeface="+mj-lt"/>
              </a:rPr>
              <a:t>a </a:t>
            </a:r>
            <a:r>
              <a:rPr lang="en-US" sz="2600" dirty="0" smtClean="0">
                <a:latin typeface="+mj-lt"/>
              </a:rPr>
              <a:t>concept/procedure </a:t>
            </a:r>
          </a:p>
          <a:p>
            <a:pPr lvl="0"/>
            <a:r>
              <a:rPr lang="en-US" sz="2600" i="1" dirty="0" smtClean="0">
                <a:latin typeface="+mj-lt"/>
              </a:rPr>
              <a:t>Investigations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>
                <a:latin typeface="+mj-lt"/>
              </a:rPr>
              <a:t>– </a:t>
            </a:r>
            <a:r>
              <a:rPr lang="en-US" sz="2600" dirty="0" smtClean="0">
                <a:latin typeface="+mj-lt"/>
              </a:rPr>
              <a:t>arising from </a:t>
            </a:r>
            <a:r>
              <a:rPr lang="en-US" sz="2600" dirty="0">
                <a:latin typeface="+mj-lt"/>
              </a:rPr>
              <a:t>play, chance events, statements from other </a:t>
            </a:r>
            <a:r>
              <a:rPr lang="en-US" sz="2600" dirty="0" smtClean="0">
                <a:latin typeface="+mj-lt"/>
              </a:rPr>
              <a:t>children, children’s questions </a:t>
            </a:r>
            <a:r>
              <a:rPr lang="en-US" sz="2600" dirty="0">
                <a:latin typeface="+mj-lt"/>
              </a:rPr>
              <a:t>or new science </a:t>
            </a:r>
            <a:r>
              <a:rPr lang="en-US" sz="2600" dirty="0" smtClean="0">
                <a:latin typeface="+mj-lt"/>
              </a:rPr>
              <a:t>learning. Children involved in making decisions </a:t>
            </a:r>
            <a:r>
              <a:rPr lang="en-US" sz="2600" dirty="0">
                <a:latin typeface="+mj-lt"/>
              </a:rPr>
              <a:t>about how </a:t>
            </a:r>
            <a:r>
              <a:rPr lang="en-US" sz="2600" dirty="0" smtClean="0">
                <a:latin typeface="+mj-lt"/>
              </a:rPr>
              <a:t> to carry out their investigations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2625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ule 12 Reflection and reasoning DRAF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12 Reflection and reasoning DRAFT.thmx</Template>
  <TotalTime>1</TotalTime>
  <Words>174</Words>
  <Application>Microsoft Office PowerPoint</Application>
  <PresentationFormat>On-screen Show (4:3)</PresentationFormat>
  <Paragraphs>12</Paragraphs>
  <Slides>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Module 12 Reflection and reasoning DRAFT</vt:lpstr>
      <vt:lpstr>Acrobat Document</vt:lpstr>
      <vt:lpstr>Different purposes of practical work</vt:lpstr>
    </vt:vector>
  </TitlesOfParts>
  <Company>Institute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Esme Glauert</dc:creator>
  <cp:lastModifiedBy>Fani</cp:lastModifiedBy>
  <cp:revision>2</cp:revision>
  <dcterms:created xsi:type="dcterms:W3CDTF">2017-10-31T14:20:55Z</dcterms:created>
  <dcterms:modified xsi:type="dcterms:W3CDTF">2017-11-16T19:59:19Z</dcterms:modified>
</cp:coreProperties>
</file>