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5"/>
  </p:notesMasterIdLst>
  <p:handoutMasterIdLst>
    <p:handoutMasterId r:id="rId36"/>
  </p:handoutMasterIdLst>
  <p:sldIdLst>
    <p:sldId id="385" r:id="rId3"/>
    <p:sldId id="376" r:id="rId4"/>
    <p:sldId id="335" r:id="rId5"/>
    <p:sldId id="359" r:id="rId6"/>
    <p:sldId id="377" r:id="rId7"/>
    <p:sldId id="378" r:id="rId8"/>
    <p:sldId id="364" r:id="rId9"/>
    <p:sldId id="362" r:id="rId10"/>
    <p:sldId id="356" r:id="rId11"/>
    <p:sldId id="357" r:id="rId12"/>
    <p:sldId id="340" r:id="rId13"/>
    <p:sldId id="341" r:id="rId14"/>
    <p:sldId id="342" r:id="rId15"/>
    <p:sldId id="367" r:id="rId16"/>
    <p:sldId id="375" r:id="rId17"/>
    <p:sldId id="365" r:id="rId18"/>
    <p:sldId id="366" r:id="rId19"/>
    <p:sldId id="379" r:id="rId20"/>
    <p:sldId id="381" r:id="rId21"/>
    <p:sldId id="380" r:id="rId22"/>
    <p:sldId id="382" r:id="rId23"/>
    <p:sldId id="368" r:id="rId24"/>
    <p:sldId id="369" r:id="rId25"/>
    <p:sldId id="370" r:id="rId26"/>
    <p:sldId id="346" r:id="rId27"/>
    <p:sldId id="345" r:id="rId28"/>
    <p:sldId id="371" r:id="rId29"/>
    <p:sldId id="372" r:id="rId30"/>
    <p:sldId id="348" r:id="rId31"/>
    <p:sldId id="383" r:id="rId32"/>
    <p:sldId id="384" r:id="rId33"/>
    <p:sldId id="386" r:id="rId3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69620" autoAdjust="0"/>
  </p:normalViewPr>
  <p:slideViewPr>
    <p:cSldViewPr>
      <p:cViewPr>
        <p:scale>
          <a:sx n="50" d="100"/>
          <a:sy n="50" d="100"/>
        </p:scale>
        <p:origin x="-1280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64"/>
    </p:cViewPr>
  </p:sorterViewPr>
  <p:notesViewPr>
    <p:cSldViewPr snapToGrid="0" snapToObjects="1">
      <p:cViewPr>
        <p:scale>
          <a:sx n="161" d="100"/>
          <a:sy n="161" d="100"/>
        </p:scale>
        <p:origin x="-80" y="31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D94A5-56D9-2748-8F88-4B811CCC0698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CCC73-DA50-384A-AB26-0207DC1B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99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1399F-3A20-0F41-AA24-18FBC3435AC6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FBFCC-55E6-EC45-A409-A1EF2D23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440171"/>
          </a:xfrm>
        </p:spPr>
        <p:txBody>
          <a:bodyPr/>
          <a:lstStyle/>
          <a:p>
            <a:r>
              <a:rPr lang="en-GB" sz="1100" b="0" kern="1200" dirty="0">
                <a:solidFill>
                  <a:schemeClr val="tx1"/>
                </a:solidFill>
                <a:effectLst/>
              </a:rPr>
              <a:t>The Creativity in Early Years Science project is a European Erasmus+ project with partner countries Greece, Romania, Belgium and the UK</a:t>
            </a:r>
          </a:p>
          <a:p>
            <a:endParaRPr lang="en-GB" sz="1100" b="0" kern="1200" dirty="0">
              <a:solidFill>
                <a:schemeClr val="tx1"/>
              </a:solidFill>
              <a:effectLst/>
            </a:endParaRPr>
          </a:p>
          <a:p>
            <a:r>
              <a:rPr lang="en-GB" sz="1100" dirty="0" smtClean="0"/>
              <a:t>As indicated – it a</a:t>
            </a:r>
            <a:r>
              <a:rPr lang="en-GB" sz="1100" b="0" kern="1200" dirty="0" smtClean="0">
                <a:solidFill>
                  <a:schemeClr val="tx1"/>
                </a:solidFill>
                <a:effectLst/>
              </a:rPr>
              <a:t>ims </a:t>
            </a:r>
            <a:r>
              <a:rPr lang="en-GB" sz="1100" b="0" kern="1200" dirty="0">
                <a:solidFill>
                  <a:schemeClr val="tx1"/>
                </a:solidFill>
                <a:effectLst/>
              </a:rPr>
              <a:t>to develop </a:t>
            </a:r>
            <a:r>
              <a:rPr lang="en-GB" sz="1100" b="0" kern="1200" dirty="0" smtClean="0">
                <a:solidFill>
                  <a:schemeClr val="tx1"/>
                </a:solidFill>
                <a:effectLst/>
              </a:rPr>
              <a:t>a European teacher professional development </a:t>
            </a:r>
            <a:r>
              <a:rPr lang="en-GB" sz="1100" b="0" kern="1200" dirty="0">
                <a:solidFill>
                  <a:schemeClr val="tx1"/>
                </a:solidFill>
                <a:effectLst/>
              </a:rPr>
              <a:t>course and accompanying materials </a:t>
            </a:r>
            <a:r>
              <a:rPr lang="en-GB" sz="1100" b="0" kern="1200" dirty="0" smtClean="0">
                <a:solidFill>
                  <a:schemeClr val="tx1"/>
                </a:solidFill>
                <a:effectLst/>
              </a:rPr>
              <a:t>to promote </a:t>
            </a:r>
            <a:r>
              <a:rPr lang="en-GB" sz="1100" b="0" kern="1200" dirty="0">
                <a:solidFill>
                  <a:schemeClr val="tx1"/>
                </a:solidFill>
                <a:effectLst/>
              </a:rPr>
              <a:t>the use of creative approaches in teaching science in preschool and early primary education (up to age of eight). </a:t>
            </a:r>
            <a:endParaRPr lang="en-GB" sz="1100" b="0" kern="1200" dirty="0" smtClean="0">
              <a:solidFill>
                <a:schemeClr val="tx1"/>
              </a:solidFill>
              <a:effectLst/>
            </a:endParaRPr>
          </a:p>
          <a:p>
            <a:endParaRPr lang="en-GB" sz="1100" b="0" kern="1200" dirty="0" smtClean="0">
              <a:solidFill>
                <a:schemeClr val="tx1"/>
              </a:solidFill>
              <a:effectLst/>
            </a:endParaRPr>
          </a:p>
          <a:p>
            <a:r>
              <a:rPr lang="en-GB" sz="1100" b="0" kern="1200" dirty="0" smtClean="0">
                <a:solidFill>
                  <a:schemeClr val="tx1"/>
                </a:solidFill>
                <a:effectLst/>
              </a:rPr>
              <a:t>It is a continuation of the project Creative Little Scientists, an FP7 EU project, where curriculum design principles</a:t>
            </a:r>
            <a:r>
              <a:rPr lang="en-GB" sz="1100" b="0" kern="1200" baseline="0" dirty="0" smtClean="0">
                <a:solidFill>
                  <a:schemeClr val="tx1"/>
                </a:solidFill>
                <a:effectLst/>
              </a:rPr>
              <a:t> to foster inquiry and creativity in science education were designed.</a:t>
            </a:r>
            <a:endParaRPr lang="en-GB" sz="1100" b="0" kern="1200" dirty="0">
              <a:solidFill>
                <a:schemeClr val="tx1"/>
              </a:solidFill>
              <a:effectLst/>
            </a:endParaRPr>
          </a:p>
          <a:p>
            <a:endParaRPr lang="en-GB" sz="1100" b="1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3097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solidFill>
                  <a:srgbClr val="FF0000"/>
                </a:solidFill>
              </a:rPr>
              <a:t>Important point to emerge here is that</a:t>
            </a:r>
            <a:r>
              <a:rPr lang="en-US" sz="1000" baseline="0" dirty="0" smtClean="0">
                <a:solidFill>
                  <a:srgbClr val="FF0000"/>
                </a:solidFill>
              </a:rPr>
              <a:t> practical work has varied purposes and the need to distinguish these.</a:t>
            </a:r>
          </a:p>
          <a:p>
            <a:endParaRPr lang="en-US" sz="1000" baseline="0" dirty="0" smtClean="0">
              <a:solidFill>
                <a:srgbClr val="FF0000"/>
              </a:solidFill>
            </a:endParaRPr>
          </a:p>
          <a:p>
            <a:r>
              <a:rPr lang="en-US" sz="1000" baseline="0" dirty="0" smtClean="0">
                <a:solidFill>
                  <a:srgbClr val="FF0000"/>
                </a:solidFill>
              </a:rPr>
              <a:t>In practice in primary schools there is often limited opportunity for investigation – most practical work in illustration</a:t>
            </a:r>
          </a:p>
          <a:p>
            <a:r>
              <a:rPr lang="en-US" sz="1000" baseline="0" dirty="0" smtClean="0">
                <a:solidFill>
                  <a:srgbClr val="FF0000"/>
                </a:solidFill>
              </a:rPr>
              <a:t>But if children are to develop skills and understandings related to inquiry and NOS they need to be involved in investigations.</a:t>
            </a:r>
          </a:p>
          <a:p>
            <a:endParaRPr lang="en-US" sz="1000" baseline="0" dirty="0" smtClean="0">
              <a:solidFill>
                <a:srgbClr val="FF0000"/>
              </a:solidFill>
            </a:endParaRPr>
          </a:p>
          <a:p>
            <a:r>
              <a:rPr lang="en-US" sz="1000" baseline="0" dirty="0" smtClean="0">
                <a:solidFill>
                  <a:srgbClr val="FF0000"/>
                </a:solidFill>
              </a:rPr>
              <a:t>In nursery or preschool the first two often predominate – focus on development of skills, or the children are involved in exploring, but potential of this could be developed further – tendency to focus on observation and communication but children more capable of explaining and testing ideas with support.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3393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 thinking about your examples – any thoughts come to mind?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49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45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Intention here is to</a:t>
            </a:r>
            <a:r>
              <a:rPr lang="en-US" baseline="0" dirty="0" smtClean="0"/>
              <a:t> explore the potential of these investigations and their different nature </a:t>
            </a:r>
          </a:p>
          <a:p>
            <a:r>
              <a:rPr lang="en-US" baseline="0" dirty="0" smtClean="0"/>
              <a:t>Also to think about how what you might record and keep track of your results and developing conclusions – you are being scientists and will be expected to share your results with others</a:t>
            </a:r>
          </a:p>
          <a:p>
            <a:r>
              <a:rPr lang="en-US" baseline="0" dirty="0" smtClean="0"/>
              <a:t>Think about the varied ways young children might do this – visually, using the physical materials – keep track of the purpose to help you to think about emerging patterns and share and record results. Think about any of the challenges or issues that arise.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6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 an important issue is the need to </a:t>
            </a:r>
            <a:r>
              <a:rPr lang="en-US" baseline="0" dirty="0" err="1" smtClean="0"/>
              <a:t>recognise</a:t>
            </a:r>
            <a:r>
              <a:rPr lang="en-US" baseline="0" dirty="0" smtClean="0"/>
              <a:t> that scientists work in different ways.</a:t>
            </a:r>
          </a:p>
          <a:p>
            <a:r>
              <a:rPr lang="en-US" baseline="0" dirty="0" smtClean="0"/>
              <a:t>In England there has been a tendency to think that the only kind of science is a fair test. Other approaches also play a key role and not always possible to control variables.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the different forms of recording involved.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49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moving on </a:t>
            </a:r>
          </a:p>
          <a:p>
            <a:endParaRPr lang="en-US" dirty="0"/>
          </a:p>
          <a:p>
            <a:r>
              <a:rPr lang="en-US" baseline="0" dirty="0" smtClean="0"/>
              <a:t>Share some examples from the classroom of investigations over time – that illustrate varied approaches to inquiry and ways of recording.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ways in which teacher built on children’s responses over time and sought to foster children’s skills and understandings associated with inquiry.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Again in the time frame can only give you time to gain a sense of what the materials might offer.</a:t>
            </a:r>
          </a:p>
          <a:p>
            <a:endParaRPr lang="en-US" dirty="0"/>
          </a:p>
          <a:p>
            <a:r>
              <a:rPr lang="en-US" baseline="0" dirty="0" smtClean="0"/>
              <a:t>Looking at 3 different examples</a:t>
            </a:r>
            <a:r>
              <a:rPr lang="en-US" dirty="0" smtClean="0"/>
              <a:t> cover a range of ages 4-5, 6-7 and 7-8</a:t>
            </a:r>
            <a:endParaRPr lang="en-US" baseline="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Cycle of a Frog</a:t>
            </a:r>
          </a:p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Sounds around us</a:t>
            </a:r>
          </a:p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Skeletons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1853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not have time to read every element – but I suggest you skim through quickly</a:t>
            </a:r>
            <a:r>
              <a:rPr lang="en-US" baseline="0" dirty="0" smtClean="0"/>
              <a:t> at the start to gain a sense of the nature of the investigations and progress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88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8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75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804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2103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2460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materials we have used to discuss the potential for illustrating the nature of science through classroom inquiry is this poster developed by </a:t>
            </a:r>
            <a:r>
              <a:rPr lang="en-US" baseline="0" dirty="0" err="1" smtClean="0"/>
              <a:t>Akerson</a:t>
            </a:r>
            <a:r>
              <a:rPr lang="en-US" baseline="0" dirty="0" smtClean="0"/>
              <a:t> and her team.</a:t>
            </a:r>
          </a:p>
          <a:p>
            <a:r>
              <a:rPr lang="en-US" baseline="0" dirty="0" smtClean="0"/>
              <a:t>Her work shows the potential to begin discuss this explicitly with young children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through the elements – any opportunities you might suggest in the examples we have discussed?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85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54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7412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455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5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definitions of creativity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804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Moderated</a:t>
            </a:r>
            <a:r>
              <a:rPr lang="en-US" baseline="0" dirty="0" smtClean="0"/>
              <a:t> examples from CEYS partners- opportunities for children’s inquiry and creativity linked to CLS definitions.</a:t>
            </a:r>
          </a:p>
          <a:p>
            <a:r>
              <a:rPr lang="en-US" baseline="0" dirty="0" smtClean="0"/>
              <a:t>Illustrate children’s active engagement and key role of exploration as a starting points for investigations over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the kinds of experiences common across the partner countries – a key issue has been how to make the most of these.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4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4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440171"/>
          </a:xfrm>
        </p:spPr>
        <p:txBody>
          <a:bodyPr/>
          <a:lstStyle/>
          <a:p>
            <a:endParaRPr lang="en-GB" sz="1100" b="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7489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important dimension</a:t>
            </a:r>
            <a:r>
              <a:rPr lang="en-US" baseline="0" dirty="0" smtClean="0"/>
              <a:t> of this module is drawing on your expertise and experience in different contexts and with different age groups as starting points for our discussion.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we ask you first to record examples of any practical activities in science you have carried out in the classroom as a teacher, or observed, or experienced yourself in school – don’t worry at present about the age group.</a:t>
            </a:r>
          </a:p>
          <a:p>
            <a:r>
              <a:rPr lang="en-US" baseline="0" dirty="0" smtClean="0"/>
              <a:t>As many as you can in 2 minutes.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put them together on the sheet in front of you – can you sort them in any way?</a:t>
            </a:r>
          </a:p>
          <a:p>
            <a:r>
              <a:rPr lang="en-US" baseline="0" dirty="0" smtClean="0"/>
              <a:t>Think about the purposes – were they to help you develop scientific skills and attitudes, promote understanding – what do you think?</a:t>
            </a:r>
          </a:p>
          <a:p>
            <a:r>
              <a:rPr lang="en-US" baseline="0" dirty="0" smtClean="0"/>
              <a:t>Were there opportunities for children to make decisions?</a:t>
            </a:r>
          </a:p>
          <a:p>
            <a:r>
              <a:rPr lang="en-US" baseline="0" dirty="0" smtClean="0"/>
              <a:t>Any issues raised?</a:t>
            </a:r>
          </a:p>
          <a:p>
            <a:r>
              <a:rPr lang="en-US" baseline="0" dirty="0" smtClean="0"/>
              <a:t>(5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for this)</a:t>
            </a:r>
          </a:p>
          <a:p>
            <a:r>
              <a:rPr lang="en-US" baseline="0" dirty="0" smtClean="0"/>
              <a:t>5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feedback.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49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2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9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5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4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45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9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650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06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5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4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8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98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63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5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9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69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0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1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4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4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4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0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emf"/><Relationship Id="rId16" Type="http://schemas.openxmlformats.org/officeDocument/2006/relationships/image" Target="../media/image2.jpeg"/><Relationship Id="rId17" Type="http://schemas.openxmlformats.org/officeDocument/2006/relationships/image" Target="../media/image3.png"/><Relationship Id="rId18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6B08-A473-4945-B721-D8119ED832AE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8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19256" cy="40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050307"/>
              </p:ext>
            </p:extLst>
          </p:nvPr>
        </p:nvGraphicFramePr>
        <p:xfrm>
          <a:off x="0" y="0"/>
          <a:ext cx="3338650" cy="184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r:id="rId14" imgW="5398560" imgH="3594960" progId="AcroExch.Document.11">
                  <p:embed/>
                </p:oleObj>
              </mc:Choice>
              <mc:Fallback>
                <p:oleObj name="Acrobat Document" r:id="rId14" imgW="5398560" imgH="359496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38650" cy="1844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2" y="6132673"/>
            <a:ext cx="576064" cy="5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234769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/>
              <a:t>‹#›</a:t>
            </a:fld>
            <a:endParaRPr lang="en-GB"/>
          </a:p>
        </p:txBody>
      </p:sp>
      <p:pic>
        <p:nvPicPr>
          <p:cNvPr id="1037" name="Picture 13" descr="C:\Users\fani\Desktop\Disclaimer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75" y="6148988"/>
            <a:ext cx="4632951" cy="5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8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reative-little-scientists.e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little-scientists.eu/" TargetMode="External"/><Relationship Id="rId4" Type="http://schemas.openxmlformats.org/officeDocument/2006/relationships/hyperlink" Target="http://www.ceys-project.eu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ys-project.eu/" TargetMode="External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creativecommons.org/licenses/by-nc-nd/4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3744416"/>
          </a:xfrm>
        </p:spPr>
        <p:txBody>
          <a:bodyPr/>
          <a:lstStyle/>
          <a:p>
            <a:pPr marL="0" indent="0" algn="ctr">
              <a:buNone/>
            </a:pPr>
            <a:r>
              <a:rPr lang="nl-BE" sz="4400" b="1" dirty="0">
                <a:solidFill>
                  <a:srgbClr val="FF5050"/>
                </a:solidFill>
                <a:latin typeface="+mj-lt"/>
              </a:rPr>
              <a:t>Training Module 18</a:t>
            </a:r>
            <a:br>
              <a:rPr lang="nl-BE" sz="4400" b="1" dirty="0">
                <a:solidFill>
                  <a:srgbClr val="FF5050"/>
                </a:solidFill>
                <a:latin typeface="+mj-lt"/>
              </a:rPr>
            </a:br>
            <a:endParaRPr lang="nl-BE" sz="1000" b="1" dirty="0" smtClean="0">
              <a:solidFill>
                <a:srgbClr val="FF505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nl-BE" sz="4000" b="1" dirty="0" smtClean="0">
                <a:solidFill>
                  <a:srgbClr val="FF5050"/>
                </a:solidFill>
                <a:latin typeface="+mj-lt"/>
              </a:rPr>
              <a:t>Nature </a:t>
            </a:r>
            <a:r>
              <a:rPr lang="nl-BE" sz="4000" b="1" dirty="0">
                <a:solidFill>
                  <a:srgbClr val="FF5050"/>
                </a:solidFill>
                <a:latin typeface="+mj-lt"/>
              </a:rPr>
              <a:t>of inquiry: </a:t>
            </a:r>
            <a:br>
              <a:rPr lang="nl-BE" sz="4000" b="1" dirty="0">
                <a:solidFill>
                  <a:srgbClr val="FF5050"/>
                </a:solidFill>
                <a:latin typeface="+mj-lt"/>
              </a:rPr>
            </a:br>
            <a:r>
              <a:rPr lang="nl-BE" sz="4000" b="1" dirty="0">
                <a:solidFill>
                  <a:srgbClr val="FF5050"/>
                </a:solidFill>
                <a:latin typeface="+mj-lt"/>
              </a:rPr>
              <a:t>different types of inquiry</a:t>
            </a:r>
            <a:r>
              <a:rPr lang="nl-BE" sz="4000" dirty="0">
                <a:latin typeface="+mj-lt"/>
              </a:rPr>
              <a:t/>
            </a:r>
            <a:br>
              <a:rPr lang="nl-BE" sz="4000" dirty="0">
                <a:latin typeface="+mj-lt"/>
              </a:rPr>
            </a:br>
            <a:endParaRPr lang="el-G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906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10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r="4271" b="5538"/>
          <a:stretch/>
        </p:blipFill>
        <p:spPr>
          <a:xfrm>
            <a:off x="5580112" y="3861048"/>
            <a:ext cx="3395846" cy="227965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Afbeelding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2808313" cy="1872208"/>
          </a:xfrm>
          <a:prstGeom prst="rect">
            <a:avLst/>
          </a:prstGeom>
          <a:ln w="12700" cmpd="sng">
            <a:solidFill>
              <a:srgbClr val="FFFFFF"/>
            </a:solidFill>
          </a:ln>
        </p:spPr>
      </p:pic>
      <p:sp>
        <p:nvSpPr>
          <p:cNvPr id="10" name="Oval Callout 9"/>
          <p:cNvSpPr/>
          <p:nvPr/>
        </p:nvSpPr>
        <p:spPr>
          <a:xfrm>
            <a:off x="4644008" y="620688"/>
            <a:ext cx="1584176" cy="1038021"/>
          </a:xfrm>
          <a:prstGeom prst="wedgeEllipseCallout">
            <a:avLst>
              <a:gd name="adj1" fmla="val 23654"/>
              <a:gd name="adj2" fmla="val 790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+mj-lt"/>
              </a:rPr>
              <a:t>Belgium: </a:t>
            </a:r>
            <a:br>
              <a:rPr lang="en-US" sz="1400" b="1" dirty="0" smtClean="0">
                <a:latin typeface="+mj-lt"/>
              </a:rPr>
            </a:br>
            <a:r>
              <a:rPr lang="en-US" sz="1400" b="1" dirty="0" smtClean="0">
                <a:latin typeface="+mj-lt"/>
              </a:rPr>
              <a:t>A </a:t>
            </a:r>
            <a:r>
              <a:rPr lang="en-US" sz="1400" b="1" dirty="0" err="1" smtClean="0">
                <a:latin typeface="+mj-lt"/>
              </a:rPr>
              <a:t>whisp</a:t>
            </a:r>
            <a:r>
              <a:rPr lang="en-US" sz="1400" b="1" dirty="0" smtClean="0">
                <a:latin typeface="+mj-lt"/>
              </a:rPr>
              <a:t> of air</a:t>
            </a:r>
            <a:endParaRPr lang="en-US" sz="1400" b="1" dirty="0">
              <a:latin typeface="+mj-lt"/>
            </a:endParaRPr>
          </a:p>
        </p:txBody>
      </p:sp>
      <p:pic>
        <p:nvPicPr>
          <p:cNvPr id="11" name="Picture 4" descr="foto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79255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2699792" y="764704"/>
            <a:ext cx="1706488" cy="972688"/>
          </a:xfrm>
          <a:prstGeom prst="wedgeEllipseCallout">
            <a:avLst>
              <a:gd name="adj1" fmla="val -67774"/>
              <a:gd name="adj2" fmla="val 581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+mj-lt"/>
              </a:rPr>
              <a:t>Romania:</a:t>
            </a:r>
          </a:p>
          <a:p>
            <a:pPr algn="ctr"/>
            <a:r>
              <a:rPr lang="en-US" sz="1400" b="1" dirty="0" smtClean="0">
                <a:latin typeface="+mj-lt"/>
              </a:rPr>
              <a:t>Germination and growth</a:t>
            </a:r>
            <a:endParaRPr lang="en-US" sz="1400" b="1" dirty="0">
              <a:latin typeface="+mj-lt"/>
            </a:endParaRPr>
          </a:p>
        </p:txBody>
      </p:sp>
      <p:pic>
        <p:nvPicPr>
          <p:cNvPr id="13" name="image24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9552" y="3933056"/>
            <a:ext cx="2850585" cy="2120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14 - Εικόνα" descr="C:\Users\Kikilia\Pictures\IMG_20130301_1309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16632"/>
            <a:ext cx="2347415" cy="351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Callout 6"/>
          <p:cNvSpPr/>
          <p:nvPr/>
        </p:nvSpPr>
        <p:spPr>
          <a:xfrm>
            <a:off x="4211960" y="3789040"/>
            <a:ext cx="1512168" cy="1224136"/>
          </a:xfrm>
          <a:prstGeom prst="wedgeEllipseCallout">
            <a:avLst>
              <a:gd name="adj1" fmla="val 70361"/>
              <a:gd name="adj2" fmla="val -65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+mj-lt"/>
              </a:rPr>
              <a:t>England:</a:t>
            </a:r>
          </a:p>
          <a:p>
            <a:pPr algn="ctr"/>
            <a:r>
              <a:rPr lang="en-US" sz="1400" b="1" dirty="0" smtClean="0">
                <a:latin typeface="+mj-lt"/>
              </a:rPr>
              <a:t>Life Cycle of a frog</a:t>
            </a:r>
            <a:endParaRPr lang="en-US" sz="1400" b="1" dirty="0">
              <a:latin typeface="+mj-lt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652120" y="2996952"/>
            <a:ext cx="1763688" cy="936104"/>
          </a:xfrm>
          <a:prstGeom prst="wedgeEllipseCallout">
            <a:avLst>
              <a:gd name="adj1" fmla="val 45372"/>
              <a:gd name="adj2" fmla="val -988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+mj-lt"/>
              </a:rPr>
              <a:t>Greece:</a:t>
            </a:r>
          </a:p>
          <a:p>
            <a:pPr algn="ctr"/>
            <a:r>
              <a:rPr lang="en-US" sz="1400" b="1" dirty="0" smtClean="0">
                <a:latin typeface="+mj-lt"/>
              </a:rPr>
              <a:t>Plants in the environment</a:t>
            </a:r>
            <a:endParaRPr lang="en-US" sz="1400" b="1" dirty="0">
              <a:latin typeface="+mj-lt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419872" y="4941168"/>
            <a:ext cx="1296144" cy="936104"/>
          </a:xfrm>
          <a:prstGeom prst="wedgeEllipseCallout">
            <a:avLst>
              <a:gd name="adj1" fmla="val -69822"/>
              <a:gd name="adj2" fmla="val -878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+mj-lt"/>
              </a:rPr>
              <a:t>England: </a:t>
            </a:r>
          </a:p>
          <a:p>
            <a:pPr algn="ctr"/>
            <a:r>
              <a:rPr lang="en-US" sz="1400" b="1" dirty="0" smtClean="0">
                <a:latin typeface="+mj-lt"/>
              </a:rPr>
              <a:t>On the go</a:t>
            </a:r>
          </a:p>
        </p:txBody>
      </p:sp>
    </p:spTree>
    <p:extLst>
      <p:ext uri="{BB962C8B-B14F-4D97-AF65-F5344CB8AC3E}">
        <p14:creationId xmlns:p14="http://schemas.microsoft.com/office/powerpoint/2010/main" val="46447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Module outline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smtClean="0">
                <a:latin typeface="+mj-lt"/>
              </a:rPr>
              <a:t>Sharing your experiences of practical activities in science – highlighting </a:t>
            </a:r>
            <a:r>
              <a:rPr lang="nl-BE" i="1" dirty="0" smtClean="0">
                <a:latin typeface="+mj-lt"/>
              </a:rPr>
              <a:t>different purposes </a:t>
            </a:r>
            <a:r>
              <a:rPr lang="nl-BE" dirty="0" smtClean="0">
                <a:latin typeface="+mj-lt"/>
              </a:rPr>
              <a:t>of practical work</a:t>
            </a:r>
          </a:p>
          <a:p>
            <a:r>
              <a:rPr lang="nl-BE" dirty="0" smtClean="0">
                <a:latin typeface="+mj-lt"/>
              </a:rPr>
              <a:t>Carrying out investigations – links to </a:t>
            </a:r>
            <a:r>
              <a:rPr lang="nl-BE" i="1" dirty="0" smtClean="0">
                <a:latin typeface="+mj-lt"/>
              </a:rPr>
              <a:t>different ways in which scientists work</a:t>
            </a:r>
            <a:r>
              <a:rPr lang="nl-BE" dirty="0" smtClean="0">
                <a:latin typeface="+mj-lt"/>
              </a:rPr>
              <a:t> and to the </a:t>
            </a:r>
            <a:r>
              <a:rPr lang="nl-BE" i="1" dirty="0" smtClean="0">
                <a:latin typeface="+mj-lt"/>
              </a:rPr>
              <a:t>nature of science </a:t>
            </a:r>
          </a:p>
          <a:p>
            <a:r>
              <a:rPr lang="nl-BE" dirty="0" smtClean="0">
                <a:latin typeface="+mj-lt"/>
              </a:rPr>
              <a:t>Discussion of classroom examples – evidence of inquiry skills, children’s decision making, types of inquiry</a:t>
            </a:r>
          </a:p>
          <a:p>
            <a:r>
              <a:rPr lang="nl-BE" dirty="0">
                <a:latin typeface="+mj-lt"/>
              </a:rPr>
              <a:t>O</a:t>
            </a:r>
            <a:r>
              <a:rPr lang="nl-BE" dirty="0" smtClean="0">
                <a:latin typeface="+mj-lt"/>
              </a:rPr>
              <a:t>pportunities for children’s creativity and links to the nature of science</a:t>
            </a:r>
          </a:p>
          <a:p>
            <a:r>
              <a:rPr lang="nl-BE" dirty="0" smtClean="0">
                <a:latin typeface="+mj-lt"/>
              </a:rPr>
              <a:t>Implications for future planning – purposes of practical work, types of investigations</a:t>
            </a:r>
          </a:p>
          <a:p>
            <a:r>
              <a:rPr lang="nl-BE" dirty="0" smtClean="0">
                <a:latin typeface="+mj-lt"/>
              </a:rPr>
              <a:t>Reflections on the module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50285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76664" cy="128215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Sharing examples of practical activities you have carried out/observed in science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886700" cy="45365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i="1" dirty="0" smtClean="0">
                <a:latin typeface="+mj-lt"/>
              </a:rPr>
              <a:t>Work in groups of 4</a:t>
            </a:r>
            <a:endParaRPr lang="en-US" sz="2000" i="1" dirty="0" smtClean="0">
              <a:solidFill>
                <a:srgbClr val="008000"/>
              </a:solidFill>
              <a:latin typeface="+mj-lt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i="1" dirty="0" smtClean="0">
                <a:latin typeface="+mj-lt"/>
              </a:rPr>
              <a:t>As an individual </a:t>
            </a:r>
            <a:r>
              <a:rPr lang="en-US" sz="2000" dirty="0" smtClean="0">
                <a:latin typeface="+mj-lt"/>
              </a:rPr>
              <a:t>– record examples of practical activities you have carried out/observed on separate post its and place on the A2 sheet on the table.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i="1" dirty="0" smtClean="0">
                <a:latin typeface="+mj-lt"/>
              </a:rPr>
              <a:t>As a group </a:t>
            </a:r>
            <a:r>
              <a:rPr lang="en-US" sz="2000" dirty="0" smtClean="0">
                <a:latin typeface="+mj-lt"/>
              </a:rPr>
              <a:t>– See if you can sort these – Any common themes or differences?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sz="1600" dirty="0" smtClean="0">
                <a:latin typeface="+mj-lt"/>
              </a:rPr>
              <a:t>What were the</a:t>
            </a:r>
            <a:r>
              <a:rPr lang="en-US" sz="1600" u="sng" dirty="0" smtClean="0">
                <a:latin typeface="+mj-lt"/>
              </a:rPr>
              <a:t> purposes </a:t>
            </a:r>
            <a:r>
              <a:rPr lang="en-US" sz="1600" dirty="0" smtClean="0">
                <a:latin typeface="+mj-lt"/>
              </a:rPr>
              <a:t>of these activities (skills, processes, attitudes, knowledge and understanding in science )?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sz="1600" dirty="0" smtClean="0">
                <a:latin typeface="+mj-lt"/>
              </a:rPr>
              <a:t>How far were decisions made by the children?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sz="1600" dirty="0" smtClean="0">
                <a:latin typeface="+mj-lt"/>
              </a:rPr>
              <a:t>Note any issues raised.</a:t>
            </a:r>
            <a:endParaRPr lang="en-US" sz="1600" dirty="0">
              <a:latin typeface="+mj-lt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i="1" dirty="0" smtClean="0">
                <a:latin typeface="+mj-lt"/>
              </a:rPr>
              <a:t>Feedback to the whole group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63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90769"/>
            <a:ext cx="5311502" cy="1250462"/>
          </a:xfrm>
        </p:spPr>
        <p:txBody>
          <a:bodyPr>
            <a:normAutofit/>
          </a:bodyPr>
          <a:lstStyle/>
          <a:p>
            <a:r>
              <a:rPr lang="nl-BE" sz="3600" b="1" dirty="0" smtClean="0">
                <a:solidFill>
                  <a:srgbClr val="00B050"/>
                </a:solidFill>
              </a:rPr>
              <a:t>Different purposes of practical work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886700" cy="4711578"/>
          </a:xfrm>
        </p:spPr>
        <p:txBody>
          <a:bodyPr>
            <a:normAutofit/>
          </a:bodyPr>
          <a:lstStyle/>
          <a:p>
            <a:pPr lvl="0"/>
            <a:r>
              <a:rPr lang="en-US" sz="2600" i="1" dirty="0">
                <a:latin typeface="+mj-lt"/>
              </a:rPr>
              <a:t>Basic </a:t>
            </a:r>
            <a:r>
              <a:rPr lang="en-US" sz="2600" i="1" dirty="0" smtClean="0">
                <a:latin typeface="+mj-lt"/>
              </a:rPr>
              <a:t>skills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-  developing skills and techniques</a:t>
            </a:r>
            <a:endParaRPr lang="en-US" sz="2600" dirty="0">
              <a:latin typeface="+mj-lt"/>
            </a:endParaRPr>
          </a:p>
          <a:p>
            <a:pPr lvl="0"/>
            <a:r>
              <a:rPr lang="en-US" sz="2600" i="1" dirty="0" smtClean="0">
                <a:latin typeface="+mj-lt"/>
              </a:rPr>
              <a:t>Observations</a:t>
            </a:r>
            <a:r>
              <a:rPr lang="en-US" sz="2600" dirty="0" smtClean="0">
                <a:latin typeface="+mj-lt"/>
              </a:rPr>
              <a:t> – exploration, describing, sorting and classifying</a:t>
            </a:r>
          </a:p>
          <a:p>
            <a:pPr lvl="0"/>
            <a:r>
              <a:rPr lang="en-US" sz="2600" i="1" dirty="0" smtClean="0">
                <a:latin typeface="+mj-lt"/>
              </a:rPr>
              <a:t>Illustrations </a:t>
            </a:r>
            <a:r>
              <a:rPr lang="en-US" sz="2600" dirty="0" smtClean="0">
                <a:latin typeface="+mj-lt"/>
              </a:rPr>
              <a:t>– illustrating </a:t>
            </a:r>
            <a:r>
              <a:rPr lang="en-US" sz="2600" dirty="0">
                <a:latin typeface="+mj-lt"/>
              </a:rPr>
              <a:t>or </a:t>
            </a:r>
            <a:r>
              <a:rPr lang="en-US" sz="2600" dirty="0" smtClean="0">
                <a:latin typeface="+mj-lt"/>
              </a:rPr>
              <a:t>demonstrating </a:t>
            </a:r>
            <a:r>
              <a:rPr lang="en-US" sz="2600" dirty="0">
                <a:latin typeface="+mj-lt"/>
              </a:rPr>
              <a:t>a </a:t>
            </a:r>
            <a:r>
              <a:rPr lang="en-US" sz="2600" dirty="0" smtClean="0">
                <a:latin typeface="+mj-lt"/>
              </a:rPr>
              <a:t>concept/procedure </a:t>
            </a:r>
          </a:p>
          <a:p>
            <a:pPr lvl="0"/>
            <a:r>
              <a:rPr lang="en-US" sz="2600" i="1" dirty="0" smtClean="0">
                <a:latin typeface="+mj-lt"/>
              </a:rPr>
              <a:t>Investigations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– </a:t>
            </a:r>
            <a:r>
              <a:rPr lang="en-US" sz="2600" dirty="0" smtClean="0">
                <a:latin typeface="+mj-lt"/>
              </a:rPr>
              <a:t>arising from </a:t>
            </a:r>
            <a:r>
              <a:rPr lang="en-US" sz="2600" dirty="0">
                <a:latin typeface="+mj-lt"/>
              </a:rPr>
              <a:t>play, chance events, statements from other </a:t>
            </a:r>
            <a:r>
              <a:rPr lang="en-US" sz="2600" dirty="0" smtClean="0">
                <a:latin typeface="+mj-lt"/>
              </a:rPr>
              <a:t>children, children’s questions </a:t>
            </a:r>
            <a:r>
              <a:rPr lang="en-US" sz="2600" dirty="0">
                <a:latin typeface="+mj-lt"/>
              </a:rPr>
              <a:t>or new science </a:t>
            </a:r>
            <a:r>
              <a:rPr lang="en-US" sz="2600" dirty="0" smtClean="0">
                <a:latin typeface="+mj-lt"/>
              </a:rPr>
              <a:t>learning. Children involved in making decisions </a:t>
            </a:r>
            <a:r>
              <a:rPr lang="en-US" sz="2600" dirty="0">
                <a:latin typeface="+mj-lt"/>
              </a:rPr>
              <a:t>about how </a:t>
            </a:r>
            <a:r>
              <a:rPr lang="en-US" sz="2600" dirty="0" smtClean="0">
                <a:latin typeface="+mj-lt"/>
              </a:rPr>
              <a:t> to carry out their investigations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57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Different purposes of practical work: </a:t>
            </a:r>
            <a:r>
              <a:rPr lang="en-US" sz="2800" b="1" dirty="0" err="1" smtClean="0">
                <a:solidFill>
                  <a:srgbClr val="00B050"/>
                </a:solidFill>
              </a:rPr>
              <a:t>analysing</a:t>
            </a:r>
            <a:r>
              <a:rPr lang="en-US" sz="2800" b="1" dirty="0" smtClean="0">
                <a:solidFill>
                  <a:srgbClr val="00B050"/>
                </a:solidFill>
              </a:rPr>
              <a:t> your classroom examples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886700" cy="45365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Initial reflections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Opportunities your activities offered for fostering inquiry skills and creative dispositions.</a:t>
            </a:r>
            <a:endParaRPr lang="en-US" sz="2400" dirty="0">
              <a:latin typeface="+mj-lt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Which types of practical work were included?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3"/>
            </a:pPr>
            <a:r>
              <a:rPr lang="en-US" sz="2400" dirty="0" smtClean="0">
                <a:latin typeface="+mj-lt"/>
              </a:rPr>
              <a:t>Any implications for practice?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3"/>
            </a:pPr>
            <a:r>
              <a:rPr lang="en-US" sz="2400" dirty="0" smtClean="0">
                <a:latin typeface="+mj-lt"/>
              </a:rPr>
              <a:t>Any issues or questions?</a:t>
            </a:r>
          </a:p>
        </p:txBody>
      </p:sp>
    </p:spTree>
    <p:extLst>
      <p:ext uri="{BB962C8B-B14F-4D97-AF65-F5344CB8AC3E}">
        <p14:creationId xmlns:p14="http://schemas.microsoft.com/office/powerpoint/2010/main" val="210983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Carrying out investigations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+mj-lt"/>
              </a:rPr>
              <a:t>For example</a:t>
            </a:r>
          </a:p>
          <a:p>
            <a:r>
              <a:rPr lang="en-US" dirty="0" smtClean="0">
                <a:latin typeface="+mj-lt"/>
              </a:rPr>
              <a:t>Do taller people have larger feet?</a:t>
            </a:r>
          </a:p>
          <a:p>
            <a:r>
              <a:rPr lang="en-US" dirty="0" smtClean="0">
                <a:latin typeface="+mj-lt"/>
              </a:rPr>
              <a:t>Which ball is the best bouncer?</a:t>
            </a:r>
          </a:p>
          <a:p>
            <a:r>
              <a:rPr lang="en-US" dirty="0" smtClean="0">
                <a:latin typeface="+mj-lt"/>
              </a:rPr>
              <a:t>Which materials let light through?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460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832648" cy="12821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Carrying out investigations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latin typeface="+mj-lt"/>
              </a:rPr>
              <a:t>Working in groups of 4 (about 15 minutes)</a:t>
            </a:r>
          </a:p>
          <a:p>
            <a:r>
              <a:rPr lang="en-US" sz="2400" dirty="0" smtClean="0">
                <a:latin typeface="+mj-lt"/>
              </a:rPr>
              <a:t>Undertake the investigation provided</a:t>
            </a:r>
          </a:p>
          <a:p>
            <a:r>
              <a:rPr lang="en-US" sz="2400" dirty="0" smtClean="0">
                <a:latin typeface="+mj-lt"/>
              </a:rPr>
              <a:t>Keep notes of your progress and record results and conclusions for sharing with another group</a:t>
            </a:r>
          </a:p>
          <a:p>
            <a:pPr marL="0" indent="0">
              <a:buNone/>
            </a:pPr>
            <a:r>
              <a:rPr lang="en-US" sz="2400" i="1" dirty="0" smtClean="0">
                <a:latin typeface="+mj-lt"/>
              </a:rPr>
              <a:t>Feedback and discussion with the whole group: </a:t>
            </a:r>
          </a:p>
          <a:p>
            <a:r>
              <a:rPr lang="en-US" sz="2400" dirty="0" smtClean="0">
                <a:latin typeface="+mj-lt"/>
              </a:rPr>
              <a:t>Approaches to data recording and analysis</a:t>
            </a:r>
          </a:p>
          <a:p>
            <a:r>
              <a:rPr lang="en-US" sz="2400" dirty="0" smtClean="0">
                <a:latin typeface="+mj-lt"/>
              </a:rPr>
              <a:t>Conclusions – comparing findings, evaluating evidence</a:t>
            </a:r>
          </a:p>
          <a:p>
            <a:r>
              <a:rPr lang="en-US" sz="2400" i="1" dirty="0" smtClean="0">
                <a:latin typeface="+mj-lt"/>
              </a:rPr>
              <a:t>Range</a:t>
            </a:r>
            <a:r>
              <a:rPr lang="en-US" sz="2400" dirty="0" smtClean="0">
                <a:latin typeface="+mj-lt"/>
              </a:rPr>
              <a:t> of inquiry skills involved</a:t>
            </a:r>
          </a:p>
          <a:p>
            <a:r>
              <a:rPr lang="en-US" sz="2400" dirty="0" smtClean="0">
                <a:latin typeface="+mj-lt"/>
              </a:rPr>
              <a:t>Fostering inter-connections between inquiry skills across the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419760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28215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Different types of investigation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886700" cy="4536504"/>
          </a:xfrm>
        </p:spPr>
        <p:txBody>
          <a:bodyPr>
            <a:normAutofit/>
          </a:bodyPr>
          <a:lstStyle/>
          <a:p>
            <a:pPr lvl="0"/>
            <a:r>
              <a:rPr lang="en-US" sz="2400" i="1" dirty="0">
                <a:latin typeface="+mj-lt"/>
              </a:rPr>
              <a:t>Observing over time</a:t>
            </a:r>
            <a:r>
              <a:rPr lang="en-US" sz="2400" dirty="0">
                <a:latin typeface="+mj-lt"/>
              </a:rPr>
              <a:t> for example: How do caterpillars develop over time?</a:t>
            </a:r>
            <a:endParaRPr lang="en-GB" sz="2400" dirty="0">
              <a:latin typeface="+mj-lt"/>
            </a:endParaRPr>
          </a:p>
          <a:p>
            <a:pPr lvl="0"/>
            <a:r>
              <a:rPr lang="en-US" sz="2400" i="1" dirty="0">
                <a:latin typeface="+mj-lt"/>
              </a:rPr>
              <a:t>Pattern seeking</a:t>
            </a:r>
            <a:r>
              <a:rPr lang="en-US" sz="2400" dirty="0">
                <a:latin typeface="+mj-lt"/>
              </a:rPr>
              <a:t> for example: Do people with longer legs jump further?</a:t>
            </a:r>
            <a:endParaRPr lang="en-GB" sz="2400" dirty="0">
              <a:latin typeface="+mj-lt"/>
            </a:endParaRPr>
          </a:p>
          <a:p>
            <a:pPr lvl="0"/>
            <a:r>
              <a:rPr lang="en-US" sz="2400" i="1" dirty="0">
                <a:latin typeface="+mj-lt"/>
              </a:rPr>
              <a:t>Identifying, classifying and grouping</a:t>
            </a:r>
            <a:r>
              <a:rPr lang="en-US" sz="2400" dirty="0">
                <a:latin typeface="+mj-lt"/>
              </a:rPr>
              <a:t> for example: What is this bird? Which materials are attracted to the magnet?</a:t>
            </a:r>
            <a:endParaRPr lang="en-GB" sz="2400" dirty="0">
              <a:latin typeface="+mj-lt"/>
            </a:endParaRPr>
          </a:p>
          <a:p>
            <a:pPr lvl="0"/>
            <a:r>
              <a:rPr lang="en-US" sz="2400" i="1" dirty="0">
                <a:latin typeface="+mj-lt"/>
              </a:rPr>
              <a:t>Comparative and fair testing</a:t>
            </a:r>
            <a:r>
              <a:rPr lang="en-US" sz="2400" dirty="0">
                <a:latin typeface="+mj-lt"/>
              </a:rPr>
              <a:t> (controlled investigations) for example: Which is the best material for an umbrella?</a:t>
            </a:r>
            <a:endParaRPr lang="en-GB" sz="2400" dirty="0">
              <a:latin typeface="+mj-lt"/>
            </a:endParaRPr>
          </a:p>
          <a:p>
            <a:pPr lvl="0"/>
            <a:r>
              <a:rPr lang="en-US" sz="2400" i="1" dirty="0">
                <a:latin typeface="+mj-lt"/>
              </a:rPr>
              <a:t>Researching using secondary sources</a:t>
            </a:r>
            <a:r>
              <a:rPr lang="en-US" sz="2400" dirty="0">
                <a:latin typeface="+mj-lt"/>
              </a:rPr>
              <a:t> for example: What are the different kinds of living things shown in fossils we have found?</a:t>
            </a:r>
            <a:endParaRPr lang="en-GB" sz="24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090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264696" cy="128215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Introduction to classroom examples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852936"/>
            <a:ext cx="2736304" cy="15841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Life Cycle of a Frog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Sounds around us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Skeletons</a:t>
            </a:r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620083"/>
            <a:ext cx="5112568" cy="3908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Framework for </a:t>
            </a:r>
            <a:r>
              <a:rPr lang="en-US" sz="2000" b="1" dirty="0" smtClean="0">
                <a:latin typeface="+mj-lt"/>
              </a:rPr>
              <a:t>the Curriculum </a:t>
            </a:r>
            <a:r>
              <a:rPr lang="en-US" sz="2000" b="1" dirty="0">
                <a:latin typeface="+mj-lt"/>
              </a:rPr>
              <a:t>M</a:t>
            </a:r>
            <a:r>
              <a:rPr lang="en-US" sz="2000" b="1" dirty="0" smtClean="0">
                <a:latin typeface="+mj-lt"/>
              </a:rPr>
              <a:t>aterials</a:t>
            </a:r>
          </a:p>
          <a:p>
            <a:endParaRPr lang="en-US" sz="1200" b="1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>
                <a:latin typeface="+mj-lt"/>
              </a:rPr>
              <a:t>Setting the scene </a:t>
            </a:r>
            <a:r>
              <a:rPr lang="en-US" sz="2000" dirty="0">
                <a:latin typeface="+mj-lt"/>
              </a:rPr>
              <a:t>– focus, rationale, </a:t>
            </a:r>
            <a:r>
              <a:rPr lang="en-US" sz="2000" dirty="0" smtClean="0">
                <a:latin typeface="+mj-lt"/>
              </a:rPr>
              <a:t>background</a:t>
            </a:r>
          </a:p>
          <a:p>
            <a:pPr marL="342900" indent="-342900">
              <a:buFont typeface="Arial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>
                <a:latin typeface="+mj-lt"/>
              </a:rPr>
              <a:t>Starting </a:t>
            </a:r>
            <a:r>
              <a:rPr lang="en-US" sz="2000" i="1" dirty="0" smtClean="0">
                <a:latin typeface="+mj-lt"/>
              </a:rPr>
              <a:t>points</a:t>
            </a:r>
          </a:p>
          <a:p>
            <a:pPr marL="342900" indent="-342900">
              <a:buFont typeface="Arial"/>
              <a:buChar char="•"/>
            </a:pPr>
            <a:endParaRPr lang="en-US" sz="1200" i="1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>
                <a:latin typeface="+mj-lt"/>
              </a:rPr>
              <a:t>Developing the learning journey </a:t>
            </a:r>
            <a:r>
              <a:rPr lang="en-US" sz="2000" dirty="0">
                <a:latin typeface="+mj-lt"/>
              </a:rPr>
              <a:t>– activities and their rationale, examples of children’s responses, teacher reflections and implications for the next session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>
                <a:latin typeface="+mj-lt"/>
              </a:rPr>
              <a:t>Reflections</a:t>
            </a:r>
            <a:r>
              <a:rPr lang="en-US" sz="2000" dirty="0">
                <a:latin typeface="+mj-lt"/>
              </a:rPr>
              <a:t> – children’s progress, teacher role, classroom environment, next steps</a:t>
            </a:r>
          </a:p>
        </p:txBody>
      </p:sp>
    </p:spTree>
    <p:extLst>
      <p:ext uri="{BB962C8B-B14F-4D97-AF65-F5344CB8AC3E}">
        <p14:creationId xmlns:p14="http://schemas.microsoft.com/office/powerpoint/2010/main" val="414630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6264696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2924944"/>
            <a:ext cx="18002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Life cycle of a frog</a:t>
            </a:r>
          </a:p>
          <a:p>
            <a:pPr algn="ctr"/>
            <a:r>
              <a:rPr lang="en-US" sz="2400" dirty="0" smtClean="0">
                <a:latin typeface="+mj-lt"/>
              </a:rPr>
              <a:t>Children ages 4-</a:t>
            </a:r>
            <a:r>
              <a:rPr lang="en-US" sz="2400" dirty="0" smtClean="0"/>
              <a:t>5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258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915000" cy="142617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Introduction to the 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b="1" dirty="0" smtClean="0">
                <a:solidFill>
                  <a:srgbClr val="00B050"/>
                </a:solidFill>
              </a:rPr>
              <a:t>CEYS project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sz="2200" b="1" dirty="0" smtClean="0">
                <a:solidFill>
                  <a:srgbClr val="00B050"/>
                </a:solidFill>
              </a:rPr>
              <a:t>(use dependent on context)</a:t>
            </a:r>
            <a:endParaRPr lang="nl-BE" sz="22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nl-BE" dirty="0">
                <a:latin typeface="+mj-lt"/>
              </a:rPr>
              <a:t>European Erasmus+ project</a:t>
            </a:r>
          </a:p>
          <a:p>
            <a:pPr>
              <a:lnSpc>
                <a:spcPct val="100000"/>
              </a:lnSpc>
            </a:pPr>
            <a:r>
              <a:rPr lang="nl-BE" dirty="0">
                <a:latin typeface="+mj-lt"/>
              </a:rPr>
              <a:t>Partners in Belgium, Greece, Romania</a:t>
            </a:r>
            <a:r>
              <a:rPr lang="nl-BE" dirty="0" smtClean="0">
                <a:latin typeface="+mj-lt"/>
              </a:rPr>
              <a:t>, </a:t>
            </a:r>
            <a:r>
              <a:rPr lang="nl-BE" dirty="0">
                <a:latin typeface="+mj-lt"/>
              </a:rPr>
              <a:t>UK</a:t>
            </a:r>
          </a:p>
          <a:p>
            <a:pPr>
              <a:lnSpc>
                <a:spcPct val="100000"/>
              </a:lnSpc>
            </a:pPr>
            <a:r>
              <a:rPr lang="nl-BE" dirty="0">
                <a:latin typeface="+mj-lt"/>
              </a:rPr>
              <a:t>Continuation of the Creative Little Scientists project </a:t>
            </a:r>
            <a:r>
              <a:rPr lang="nl-BE" dirty="0">
                <a:latin typeface="+mj-lt"/>
                <a:hlinkClick r:id="rId3"/>
              </a:rPr>
              <a:t>http://www.creative-little-scientists.eu</a:t>
            </a:r>
            <a:endParaRPr lang="nl-BE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nl-BE" dirty="0">
                <a:latin typeface="+mj-lt"/>
              </a:rPr>
              <a:t> Aims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nl-BE" dirty="0">
                <a:latin typeface="+mj-lt"/>
              </a:rPr>
              <a:t>Development of a teacher development course and accompanying materials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nl-BE" dirty="0">
                <a:latin typeface="+mj-lt"/>
              </a:rPr>
              <a:t>Promotion of the use of creative approaches in teaching science in preschool and early primary education (up to age of eight)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8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140968"/>
            <a:ext cx="187220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Sounds around us</a:t>
            </a:r>
          </a:p>
          <a:p>
            <a:pPr algn="ctr"/>
            <a:r>
              <a:rPr lang="en-US" sz="2400" dirty="0" smtClean="0">
                <a:latin typeface="+mj-lt"/>
              </a:rPr>
              <a:t>Children ages 6-7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5774556" cy="4386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3297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5976664" cy="46805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39552" y="3356992"/>
            <a:ext cx="1728192" cy="1200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Skeletons</a:t>
            </a:r>
          </a:p>
          <a:p>
            <a:pPr algn="ctr"/>
            <a:r>
              <a:rPr lang="en-US" sz="2400" dirty="0" smtClean="0">
                <a:latin typeface="+mj-lt"/>
              </a:rPr>
              <a:t>Children</a:t>
            </a:r>
          </a:p>
          <a:p>
            <a:pPr algn="ctr"/>
            <a:r>
              <a:rPr lang="en-US" sz="2400" dirty="0" smtClean="0">
                <a:latin typeface="+mj-lt"/>
              </a:rPr>
              <a:t>ages 7-8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075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Discussion of classroom examples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400" i="1" dirty="0" smtClean="0">
                <a:latin typeface="+mj-lt"/>
              </a:rPr>
              <a:t>Work in groups of 4 </a:t>
            </a:r>
            <a:r>
              <a:rPr lang="en-US" sz="2400" dirty="0" smtClean="0">
                <a:latin typeface="+mj-lt"/>
              </a:rPr>
              <a:t>- 2 examples for each group</a:t>
            </a:r>
          </a:p>
          <a:p>
            <a:pPr marL="0" lvl="0" indent="0">
              <a:buNone/>
            </a:pPr>
            <a:r>
              <a:rPr lang="en-US" sz="2400" dirty="0" smtClean="0">
                <a:latin typeface="+mj-lt"/>
              </a:rPr>
              <a:t>Start </a:t>
            </a:r>
            <a:r>
              <a:rPr lang="en-US" sz="2400" dirty="0">
                <a:latin typeface="+mj-lt"/>
              </a:rPr>
              <a:t>in pairs with different examples, then </a:t>
            </a:r>
            <a:r>
              <a:rPr lang="en-US" sz="2400" dirty="0" smtClean="0">
                <a:latin typeface="+mj-lt"/>
              </a:rPr>
              <a:t>swap</a:t>
            </a:r>
            <a:endParaRPr lang="nl-BE" sz="2400" b="1" dirty="0" smtClean="0">
              <a:latin typeface="+mj-lt"/>
            </a:endParaRPr>
          </a:p>
          <a:p>
            <a:pPr marL="0" indent="0">
              <a:buNone/>
            </a:pPr>
            <a:r>
              <a:rPr lang="nl-BE" sz="2400" b="1" dirty="0" smtClean="0">
                <a:latin typeface="+mj-lt"/>
              </a:rPr>
              <a:t>1</a:t>
            </a:r>
            <a:r>
              <a:rPr lang="nl-BE" sz="2400" b="1" dirty="0">
                <a:latin typeface="+mj-lt"/>
              </a:rPr>
              <a:t>. Read through first to gain an overview of the learning journey.</a:t>
            </a:r>
          </a:p>
          <a:p>
            <a:pPr marL="0" indent="0">
              <a:buNone/>
            </a:pPr>
            <a:endParaRPr lang="nl-BE" sz="1400" b="1" dirty="0" smtClean="0">
              <a:latin typeface="+mj-lt"/>
            </a:endParaRPr>
          </a:p>
          <a:p>
            <a:pPr marL="0" indent="0">
              <a:buNone/>
            </a:pPr>
            <a:r>
              <a:rPr lang="nl-BE" sz="2400" b="1" dirty="0" smtClean="0">
                <a:latin typeface="+mj-lt"/>
              </a:rPr>
              <a:t>2</a:t>
            </a:r>
            <a:r>
              <a:rPr lang="nl-BE" sz="2400" b="1" dirty="0">
                <a:latin typeface="+mj-lt"/>
              </a:rPr>
              <a:t>. Then consider the following questions: </a:t>
            </a:r>
            <a:endParaRPr lang="en-US" sz="2400" dirty="0" smtClean="0">
              <a:latin typeface="+mj-lt"/>
            </a:endParaRPr>
          </a:p>
          <a:p>
            <a:pPr lvl="0"/>
            <a:r>
              <a:rPr lang="en-GB" sz="2400" dirty="0" smtClean="0">
                <a:latin typeface="+mj-lt"/>
              </a:rPr>
              <a:t>How did the investigations develop over time? How did they build on children’s responses?</a:t>
            </a:r>
            <a:endParaRPr lang="en-GB" sz="2400" dirty="0">
              <a:latin typeface="+mj-lt"/>
            </a:endParaRPr>
          </a:p>
          <a:p>
            <a:pPr lvl="0"/>
            <a:r>
              <a:rPr lang="en-GB" sz="2400" dirty="0">
                <a:latin typeface="+mj-lt"/>
              </a:rPr>
              <a:t>What opportunities were provided for children’s decision </a:t>
            </a:r>
            <a:r>
              <a:rPr lang="en-GB" sz="2400" dirty="0" smtClean="0">
                <a:latin typeface="+mj-lt"/>
              </a:rPr>
              <a:t>making and creativity? </a:t>
            </a:r>
          </a:p>
          <a:p>
            <a:pPr lvl="0"/>
            <a:r>
              <a:rPr lang="en-GB" sz="2400" dirty="0" smtClean="0">
                <a:latin typeface="+mj-lt"/>
              </a:rPr>
              <a:t>What forms of recording were involved? How did they support learning?</a:t>
            </a:r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In </a:t>
            </a:r>
            <a:r>
              <a:rPr lang="en-GB" sz="2400" dirty="0">
                <a:latin typeface="+mj-lt"/>
              </a:rPr>
              <a:t>what ways did the teacher foster connections </a:t>
            </a:r>
            <a:r>
              <a:rPr lang="en-GB" sz="2400" dirty="0" smtClean="0">
                <a:latin typeface="+mj-lt"/>
              </a:rPr>
              <a:t>between different </a:t>
            </a:r>
            <a:r>
              <a:rPr lang="en-GB" sz="2400" dirty="0">
                <a:latin typeface="+mj-lt"/>
              </a:rPr>
              <a:t>features of </a:t>
            </a:r>
            <a:r>
              <a:rPr lang="en-GB" sz="2400" dirty="0" smtClean="0">
                <a:latin typeface="+mj-lt"/>
              </a:rPr>
              <a:t>inquiry?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096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8000"/>
                </a:solidFill>
                <a:latin typeface="+mj-lt"/>
              </a:rPr>
              <a:t>Types of practical work</a:t>
            </a:r>
          </a:p>
          <a:p>
            <a:r>
              <a:rPr lang="en-US" dirty="0" smtClean="0">
                <a:latin typeface="+mj-lt"/>
              </a:rPr>
              <a:t>Basic skills</a:t>
            </a:r>
          </a:p>
          <a:p>
            <a:r>
              <a:rPr lang="en-US" dirty="0" smtClean="0">
                <a:latin typeface="+mj-lt"/>
              </a:rPr>
              <a:t>Observation</a:t>
            </a:r>
          </a:p>
          <a:p>
            <a:r>
              <a:rPr lang="en-US" dirty="0" smtClean="0">
                <a:latin typeface="+mj-lt"/>
              </a:rPr>
              <a:t>Illustration</a:t>
            </a:r>
          </a:p>
          <a:p>
            <a:r>
              <a:rPr lang="en-US" dirty="0" smtClean="0">
                <a:latin typeface="+mj-lt"/>
              </a:rPr>
              <a:t>Investigation	</a:t>
            </a:r>
            <a:endParaRPr lang="en-US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8000"/>
                </a:solidFill>
                <a:latin typeface="+mj-lt"/>
              </a:rPr>
              <a:t>Types of investigation</a:t>
            </a:r>
          </a:p>
          <a:p>
            <a:r>
              <a:rPr lang="en-US" dirty="0" smtClean="0">
                <a:latin typeface="+mj-lt"/>
              </a:rPr>
              <a:t>Sorting and classifying</a:t>
            </a:r>
          </a:p>
          <a:p>
            <a:r>
              <a:rPr lang="en-US" dirty="0" smtClean="0">
                <a:latin typeface="+mj-lt"/>
              </a:rPr>
              <a:t>Pattern seeking</a:t>
            </a:r>
          </a:p>
          <a:p>
            <a:r>
              <a:rPr lang="en-US" dirty="0" smtClean="0">
                <a:latin typeface="+mj-lt"/>
              </a:rPr>
              <a:t>Observing over time</a:t>
            </a:r>
          </a:p>
          <a:p>
            <a:r>
              <a:rPr lang="en-US" dirty="0" smtClean="0">
                <a:latin typeface="+mj-lt"/>
              </a:rPr>
              <a:t>Comparative and fair testing</a:t>
            </a:r>
          </a:p>
          <a:p>
            <a:r>
              <a:rPr lang="en-US" dirty="0" smtClean="0">
                <a:latin typeface="+mj-lt"/>
              </a:rPr>
              <a:t>Research using secondary sources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845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5194920" cy="12821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</a:rPr>
              <a:t>Varied roles over time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GB" sz="1100" i="1" dirty="0" smtClean="0"/>
              <a:t>Essential </a:t>
            </a:r>
            <a:r>
              <a:rPr lang="en-GB" sz="1100" i="1" dirty="0"/>
              <a:t>features of classroom inquiry and their variations (Barrow, 2010, p. 3)</a:t>
            </a:r>
            <a:r>
              <a:rPr lang="en-GB" sz="1100" dirty="0"/>
              <a:t/>
            </a:r>
            <a:br>
              <a:rPr lang="en-GB" sz="1100" dirty="0"/>
            </a:br>
            <a:endParaRPr lang="en-US" sz="1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3226626"/>
              </p:ext>
            </p:extLst>
          </p:nvPr>
        </p:nvGraphicFramePr>
        <p:xfrm>
          <a:off x="539552" y="1412775"/>
          <a:ext cx="8218490" cy="52080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3698"/>
                <a:gridCol w="1643698"/>
                <a:gridCol w="1643698"/>
                <a:gridCol w="1643698"/>
                <a:gridCol w="1643698"/>
              </a:tblGrid>
              <a:tr h="110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Essential features</a:t>
                      </a:r>
                      <a:endParaRPr lang="en-GB" sz="1200" b="1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Variations</a:t>
                      </a:r>
                      <a:endParaRPr lang="en-GB" sz="1200" b="1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3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engages in </a:t>
                      </a:r>
                      <a:b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scientifically orientated questions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poses a question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selects</a:t>
                      </a:r>
                      <a:br>
                        <a:rPr lang="en-GB" sz="1200" b="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 b="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among questions, poses new questions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sharpens or clarifies question provided by teacher, materials or source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engages in question provided by teacher, materials and source</a:t>
                      </a:r>
                    </a:p>
                  </a:txBody>
                  <a:tcPr marL="68580" marR="68580" marT="0" marB="0" anchor="ctr"/>
                </a:tc>
              </a:tr>
              <a:tr h="773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</a:t>
                      </a:r>
                      <a: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gives </a:t>
                      </a:r>
                      <a:b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priority to evidence in responding to questions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determines</a:t>
                      </a:r>
                      <a:b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  <a:t>what constitutes evidence and collects it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directed to collect certain data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given data and asked to analyse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given data and told how to analyse</a:t>
                      </a:r>
                    </a:p>
                  </a:txBody>
                  <a:tcPr marL="68580" marR="68580" marT="0" marB="0" anchor="ctr"/>
                </a:tc>
              </a:tr>
              <a:tr h="966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</a:t>
                      </a:r>
                      <a:b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formulates explanations from evidence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</a:t>
                      </a:r>
                      <a:b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formulates explanations after summarising evidence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guided </a:t>
                      </a:r>
                      <a:b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in process of formulating explanations from evidence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given</a:t>
                      </a:r>
                      <a:b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  <a:t>possible ways to use evidence to formulate explanation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provided</a:t>
                      </a:r>
                      <a:b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with evidence</a:t>
                      </a:r>
                    </a:p>
                  </a:txBody>
                  <a:tcPr marL="68580" marR="68580" marT="0" marB="0" anchor="ctr"/>
                </a:tc>
              </a:tr>
              <a:tr h="966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</a:t>
                      </a:r>
                      <a:b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connects explanations to scientific knowledge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</a:t>
                      </a:r>
                      <a:b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independently examines other resources and forms links to explanations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directed </a:t>
                      </a:r>
                      <a:b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  <a:t>toward areas and sources of scientific knowledge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given</a:t>
                      </a:r>
                      <a:b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possible connections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966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</a:t>
                      </a:r>
                      <a:b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 b="1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communicates and justifies explanations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forms</a:t>
                      </a:r>
                      <a:b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  <a:t>reasonable and logical argument to communicate explanations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coached</a:t>
                      </a:r>
                      <a:b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in development of communication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provided</a:t>
                      </a:r>
                      <a:b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>
                          <a:effectLst/>
                          <a:latin typeface="Calibri"/>
                          <a:ea typeface="Yu Mincho"/>
                          <a:cs typeface="Times New Roman"/>
                        </a:rPr>
                        <a:t>broad guidelines to sharpen communication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Learner gives</a:t>
                      </a:r>
                      <a:b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</a:br>
                      <a:r>
                        <a:rPr lang="en-GB" sz="1200" dirty="0">
                          <a:effectLst/>
                          <a:latin typeface="Calibri"/>
                          <a:ea typeface="Yu Mincho"/>
                          <a:cs typeface="Times New Roman"/>
                        </a:rPr>
                        <a:t>steps and procedures to communication</a:t>
                      </a:r>
                    </a:p>
                  </a:txBody>
                  <a:tcPr marL="68580" marR="68580" marT="0" marB="0" anchor="ctr"/>
                </a:tc>
              </a:tr>
              <a:tr h="27307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More……...................................................................Amount of Learner Self-Direction…….......................................................................Less</a:t>
                      </a:r>
                      <a:r>
                        <a:rPr lang="en-GB" sz="1100" b="1" dirty="0" smtClean="0">
                          <a:effectLst/>
                          <a:latin typeface="+mj-lt"/>
                        </a:rPr>
                        <a:t> </a:t>
                      </a:r>
                      <a:endParaRPr lang="en-GB" sz="1100" b="1" dirty="0">
                        <a:effectLst/>
                        <a:latin typeface="+mj-lt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556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Less……..............................................................Amount of Direction from Teacher Material…….............................................................More</a:t>
                      </a:r>
                      <a:r>
                        <a:rPr lang="en-GB" sz="1100" b="1" dirty="0" smtClean="0">
                          <a:effectLst/>
                          <a:latin typeface="+mj-lt"/>
                        </a:rPr>
                        <a:t> </a:t>
                      </a:r>
                      <a:endParaRPr lang="en-GB" sz="1100" b="1" dirty="0">
                        <a:effectLst/>
                        <a:latin typeface="+mj-lt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Oval Callout 5"/>
          <p:cNvSpPr/>
          <p:nvPr/>
        </p:nvSpPr>
        <p:spPr>
          <a:xfrm>
            <a:off x="7164288" y="260648"/>
            <a:ext cx="1835696" cy="864096"/>
          </a:xfrm>
          <a:prstGeom prst="wedgeEllipseCallout">
            <a:avLst>
              <a:gd name="adj1" fmla="val -17868"/>
              <a:gd name="adj2" fmla="val 897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Question provided by teacher</a:t>
            </a:r>
            <a:endParaRPr lang="en-US" sz="1400" dirty="0"/>
          </a:p>
        </p:txBody>
      </p:sp>
      <p:sp>
        <p:nvSpPr>
          <p:cNvPr id="5" name="Oval Callout 4"/>
          <p:cNvSpPr/>
          <p:nvPr/>
        </p:nvSpPr>
        <p:spPr>
          <a:xfrm rot="10800000" flipV="1">
            <a:off x="395536" y="188640"/>
            <a:ext cx="1872208" cy="1080120"/>
          </a:xfrm>
          <a:prstGeom prst="wedgeEllipseCallout">
            <a:avLst>
              <a:gd name="adj1" fmla="val -68317"/>
              <a:gd name="adj2" fmla="val 843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Learner poses a question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590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Creativity in early science and mathematics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combine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Creative Little </a:t>
            </a:r>
            <a:r>
              <a:rPr lang="nl-BE" dirty="0" smtClean="0"/>
              <a:t>Scientists</a:t>
            </a:r>
            <a:r>
              <a:rPr lang="nl-BE" dirty="0"/>
              <a:t> </a:t>
            </a:r>
            <a:r>
              <a:rPr lang="nl-BE" dirty="0" smtClean="0"/>
              <a:t>(2014)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946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28215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How might such approaches foster creativity in learning?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j-lt"/>
              </a:rPr>
              <a:t>Sense </a:t>
            </a:r>
            <a:r>
              <a:rPr lang="en-US" dirty="0">
                <a:latin typeface="+mj-lt"/>
              </a:rPr>
              <a:t>of initiative</a:t>
            </a:r>
          </a:p>
          <a:p>
            <a:r>
              <a:rPr lang="en-US" dirty="0">
                <a:latin typeface="+mj-lt"/>
              </a:rPr>
              <a:t>Motivation</a:t>
            </a:r>
          </a:p>
          <a:p>
            <a:r>
              <a:rPr lang="en-US" dirty="0">
                <a:latin typeface="+mj-lt"/>
              </a:rPr>
              <a:t>Ability to come up with something new</a:t>
            </a:r>
          </a:p>
          <a:p>
            <a:r>
              <a:rPr lang="en-US" dirty="0">
                <a:latin typeface="+mj-lt"/>
              </a:rPr>
              <a:t>Ability to connect what they have learnt during lessons with topics in other subjects</a:t>
            </a:r>
          </a:p>
          <a:p>
            <a:r>
              <a:rPr lang="en-US" dirty="0">
                <a:latin typeface="+mj-lt"/>
              </a:rPr>
              <a:t>Imagination</a:t>
            </a:r>
          </a:p>
          <a:p>
            <a:r>
              <a:rPr lang="en-US" dirty="0">
                <a:latin typeface="+mj-lt"/>
              </a:rPr>
              <a:t>Curiosity</a:t>
            </a:r>
          </a:p>
          <a:p>
            <a:r>
              <a:rPr lang="en-US" dirty="0">
                <a:latin typeface="+mj-lt"/>
              </a:rPr>
              <a:t>Ability to work together</a:t>
            </a:r>
          </a:p>
          <a:p>
            <a:r>
              <a:rPr lang="en-US" dirty="0">
                <a:latin typeface="+mj-lt"/>
              </a:rPr>
              <a:t>Thinking </a:t>
            </a:r>
            <a:r>
              <a:rPr lang="en-US" dirty="0" smtClean="0">
                <a:latin typeface="+mj-lt"/>
              </a:rPr>
              <a:t>skills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+mj-lt"/>
              </a:rPr>
              <a:t>(Factors from the Conceptual Framework)</a:t>
            </a:r>
            <a:endParaRPr lang="en-US" i="1" dirty="0">
              <a:solidFill>
                <a:srgbClr val="008000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2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23538" t="21299" r="25294" b="8418"/>
          <a:stretch/>
        </p:blipFill>
        <p:spPr bwMode="auto">
          <a:xfrm>
            <a:off x="3131840" y="332656"/>
            <a:ext cx="5256584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2780928"/>
            <a:ext cx="230425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ature of science</a:t>
            </a:r>
          </a:p>
          <a:p>
            <a:pPr algn="ctr"/>
            <a:r>
              <a:rPr lang="en-US" sz="2400" dirty="0" err="1" smtClean="0">
                <a:latin typeface="+mj-lt"/>
              </a:rPr>
              <a:t>Akerson</a:t>
            </a:r>
            <a:r>
              <a:rPr lang="en-US" sz="2400" dirty="0" smtClean="0">
                <a:latin typeface="+mj-lt"/>
              </a:rPr>
              <a:t> et al (2011)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983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Implications for future planning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i="1" dirty="0" smtClean="0">
                <a:latin typeface="+mj-lt"/>
              </a:rPr>
              <a:t>In pairs </a:t>
            </a:r>
            <a:r>
              <a:rPr lang="en-GB" dirty="0" smtClean="0">
                <a:latin typeface="+mj-lt"/>
              </a:rPr>
              <a:t>reflect </a:t>
            </a:r>
            <a:r>
              <a:rPr lang="en-GB" dirty="0">
                <a:latin typeface="+mj-lt"/>
              </a:rPr>
              <a:t>on themes discussed across the module: </a:t>
            </a:r>
          </a:p>
          <a:p>
            <a:pPr lvl="0"/>
            <a:r>
              <a:rPr lang="en-GB" dirty="0">
                <a:latin typeface="+mj-lt"/>
              </a:rPr>
              <a:t>Clarifying different purposes of practical work</a:t>
            </a:r>
          </a:p>
          <a:p>
            <a:pPr lvl="0"/>
            <a:r>
              <a:rPr lang="en-GB" dirty="0">
                <a:latin typeface="+mj-lt"/>
              </a:rPr>
              <a:t>Recognising different ways of conducting investigations appropriate for different science content</a:t>
            </a:r>
          </a:p>
          <a:p>
            <a:pPr lvl="0"/>
            <a:r>
              <a:rPr lang="en-GB" dirty="0">
                <a:latin typeface="+mj-lt"/>
              </a:rPr>
              <a:t>Providing opportunities for children’s creativity and decision making</a:t>
            </a:r>
          </a:p>
          <a:p>
            <a:pPr lvl="0"/>
            <a:r>
              <a:rPr lang="en-GB" dirty="0">
                <a:latin typeface="+mj-lt"/>
              </a:rPr>
              <a:t>Role of the teacher in supporting inquiry processes and creative dispositions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Identify </a:t>
            </a:r>
            <a:r>
              <a:rPr lang="en-GB" dirty="0">
                <a:latin typeface="+mj-lt"/>
              </a:rPr>
              <a:t>2/3 implications for your future practice and any further questions/issues.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4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>
                <a:solidFill>
                  <a:srgbClr val="00B050"/>
                </a:solidFill>
              </a:rPr>
              <a:t>Reflection on module content and approaches</a:t>
            </a:r>
            <a:endParaRPr lang="nl-BE" sz="32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697153" cy="43186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latin typeface="+mj-lt"/>
              </a:rPr>
              <a:t>Think back to the start of the </a:t>
            </a:r>
            <a:r>
              <a:rPr lang="en-US" sz="2400" dirty="0" smtClean="0">
                <a:latin typeface="+mj-lt"/>
              </a:rPr>
              <a:t>module </a:t>
            </a:r>
            <a:r>
              <a:rPr lang="en-US" sz="2400" dirty="0">
                <a:latin typeface="+mj-lt"/>
              </a:rPr>
              <a:t>and the different activities we have </a:t>
            </a:r>
            <a:r>
              <a:rPr lang="en-US" sz="2400" dirty="0" smtClean="0">
                <a:latin typeface="+mj-lt"/>
              </a:rPr>
              <a:t>undertaken.</a:t>
            </a:r>
            <a:endParaRPr lang="en-GB" sz="2400" dirty="0">
              <a:latin typeface="+mj-lt"/>
            </a:endParaRPr>
          </a:p>
          <a:p>
            <a:pPr lvl="0"/>
            <a:r>
              <a:rPr lang="en-US" sz="2400" dirty="0">
                <a:latin typeface="+mj-lt"/>
              </a:rPr>
              <a:t>In what ways did the </a:t>
            </a:r>
            <a:r>
              <a:rPr lang="en-US" sz="2400" dirty="0" smtClean="0">
                <a:latin typeface="+mj-lt"/>
              </a:rPr>
              <a:t>different activities </a:t>
            </a:r>
            <a:r>
              <a:rPr lang="en-US" sz="2400" dirty="0">
                <a:latin typeface="+mj-lt"/>
              </a:rPr>
              <a:t>support your developing thinking?</a:t>
            </a:r>
            <a:endParaRPr lang="en-GB" sz="2400" dirty="0">
              <a:latin typeface="+mj-lt"/>
            </a:endParaRPr>
          </a:p>
          <a:p>
            <a:pPr lvl="0"/>
            <a:r>
              <a:rPr lang="en-US" sz="2400" dirty="0">
                <a:latin typeface="+mj-lt"/>
              </a:rPr>
              <a:t>How far have the aims of the </a:t>
            </a:r>
            <a:r>
              <a:rPr lang="en-US" sz="2400" dirty="0" smtClean="0">
                <a:latin typeface="+mj-lt"/>
              </a:rPr>
              <a:t>module </a:t>
            </a:r>
            <a:r>
              <a:rPr lang="en-US" sz="2400" dirty="0">
                <a:latin typeface="+mj-lt"/>
              </a:rPr>
              <a:t>been met?</a:t>
            </a:r>
            <a:endParaRPr lang="en-GB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Complete the evaluation form</a:t>
            </a:r>
            <a:r>
              <a:rPr lang="en-GB" sz="2400" dirty="0">
                <a:latin typeface="+mj-lt"/>
              </a:rPr>
              <a:t> </a:t>
            </a:r>
            <a:endParaRPr lang="nl-BE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424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282154"/>
          </a:xfrm>
        </p:spPr>
        <p:txBody>
          <a:bodyPr>
            <a:normAutofit/>
          </a:bodyPr>
          <a:lstStyle/>
          <a:p>
            <a:r>
              <a:rPr lang="nl-BE" sz="3600" b="1" dirty="0" smtClean="0">
                <a:solidFill>
                  <a:srgbClr val="00B050"/>
                </a:solidFill>
              </a:rPr>
              <a:t>Rationale for the module</a:t>
            </a:r>
            <a:endParaRPr lang="nl-BE" sz="36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00808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nl-BE" dirty="0" smtClean="0">
                <a:latin typeface="+mj-lt"/>
              </a:rPr>
              <a:t>Increasing focus internationally on inquiry-based approaches to science teaching and learning</a:t>
            </a:r>
          </a:p>
          <a:p>
            <a:r>
              <a:rPr lang="nl-BE" dirty="0" smtClean="0">
                <a:latin typeface="+mj-lt"/>
              </a:rPr>
              <a:t>Recognition of the role of creativity in science and in science learning and teaching</a:t>
            </a:r>
          </a:p>
          <a:p>
            <a:r>
              <a:rPr lang="nl-BE" dirty="0">
                <a:solidFill>
                  <a:srgbClr val="008000"/>
                </a:solidFill>
                <a:latin typeface="+mj-lt"/>
              </a:rPr>
              <a:t>Growing emphasis on the importance of children developing ideas about the nature of </a:t>
            </a:r>
            <a:r>
              <a:rPr lang="nl-BE" dirty="0" smtClean="0">
                <a:solidFill>
                  <a:srgbClr val="008000"/>
                </a:solidFill>
                <a:latin typeface="+mj-lt"/>
              </a:rPr>
              <a:t>science</a:t>
            </a:r>
            <a:endParaRPr lang="nl-BE" dirty="0">
              <a:solidFill>
                <a:srgbClr val="008000"/>
              </a:solidFill>
              <a:latin typeface="+mj-lt"/>
            </a:endParaRPr>
          </a:p>
          <a:p>
            <a:r>
              <a:rPr lang="nl-BE" dirty="0" smtClean="0">
                <a:latin typeface="+mj-lt"/>
              </a:rPr>
              <a:t>Ongoing debate concerning</a:t>
            </a:r>
          </a:p>
          <a:p>
            <a:pPr lvl="1"/>
            <a:r>
              <a:rPr lang="nl-BE" dirty="0" smtClean="0">
                <a:latin typeface="+mj-lt"/>
              </a:rPr>
              <a:t>Different types of inquiry in science</a:t>
            </a:r>
          </a:p>
          <a:p>
            <a:pPr lvl="1"/>
            <a:r>
              <a:rPr lang="nl-BE" dirty="0">
                <a:latin typeface="+mj-lt"/>
              </a:rPr>
              <a:t>Strategies for introducing young children to the nature of science and the varied ways scientists work </a:t>
            </a:r>
            <a:endParaRPr lang="nl-BE" dirty="0" smtClean="0">
              <a:latin typeface="+mj-lt"/>
            </a:endParaRPr>
          </a:p>
          <a:p>
            <a:pPr lvl="1"/>
            <a:r>
              <a:rPr lang="nl-BE" dirty="0" smtClean="0">
                <a:latin typeface="+mj-lt"/>
              </a:rPr>
              <a:t>Varied purposes of practical work in science</a:t>
            </a:r>
          </a:p>
          <a:p>
            <a:pPr lvl="1"/>
            <a:r>
              <a:rPr lang="nl-BE" dirty="0" smtClean="0">
                <a:latin typeface="+mj-lt"/>
              </a:rPr>
              <a:t>The role of the adult in supporting children’s decision making and creativity in inquiry.</a:t>
            </a:r>
          </a:p>
          <a:p>
            <a:endParaRPr lang="nl-BE" dirty="0" smtClean="0">
              <a:latin typeface="+mj-lt"/>
            </a:endParaRPr>
          </a:p>
          <a:p>
            <a:endParaRPr lang="nl-BE" dirty="0" smtClean="0">
              <a:latin typeface="+mj-lt"/>
            </a:endParaRPr>
          </a:p>
          <a:p>
            <a:endParaRPr lang="nl-BE" dirty="0" smtClean="0">
              <a:latin typeface="+mj-lt"/>
            </a:endParaRPr>
          </a:p>
          <a:p>
            <a:endParaRPr lang="nl-BE" dirty="0" smtClean="0">
              <a:latin typeface="+mj-lt"/>
            </a:endParaRP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297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7" y="634914"/>
            <a:ext cx="5634191" cy="9250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Further information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08" y="1700808"/>
            <a:ext cx="7886700" cy="46255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100" b="1" dirty="0">
                <a:solidFill>
                  <a:srgbClr val="FF0000"/>
                </a:solidFill>
                <a:latin typeface="+mj-lt"/>
              </a:rPr>
              <a:t>Creative </a:t>
            </a:r>
            <a:r>
              <a:rPr lang="en-US" sz="3100" b="1" dirty="0" smtClean="0">
                <a:solidFill>
                  <a:srgbClr val="FF0000"/>
                </a:solidFill>
                <a:latin typeface="+mj-lt"/>
              </a:rPr>
              <a:t>Little Scientists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(FP7 EU project 2011 – 2014)</a:t>
            </a:r>
            <a:endParaRPr lang="en-US" sz="2600" dirty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latin typeface="+mj-lt"/>
              </a:rPr>
              <a:t>Design principles and exemplar materials based on fieldwork </a:t>
            </a:r>
            <a:r>
              <a:rPr lang="en-US" sz="2600" dirty="0" err="1">
                <a:latin typeface="+mj-lt"/>
                <a:hlinkClick r:id="rId3"/>
              </a:rPr>
              <a:t>www.creative</a:t>
            </a:r>
            <a:r>
              <a:rPr lang="en-US" sz="2600" dirty="0">
                <a:latin typeface="+mj-lt"/>
                <a:hlinkClick r:id="rId3"/>
              </a:rPr>
              <a:t>-little-</a:t>
            </a:r>
            <a:r>
              <a:rPr lang="en-US" sz="2600" dirty="0" err="1">
                <a:latin typeface="+mj-lt"/>
                <a:hlinkClick r:id="rId3"/>
              </a:rPr>
              <a:t>scientists.eu</a:t>
            </a:r>
            <a:endParaRPr lang="en-US" sz="2600" dirty="0">
              <a:latin typeface="+mj-lt"/>
            </a:endParaRP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FF0000"/>
                </a:solidFill>
                <a:latin typeface="+mj-lt"/>
              </a:rPr>
              <a:t>Creativity in Early Years </a:t>
            </a:r>
            <a:r>
              <a:rPr lang="en-US" sz="3100" b="1" dirty="0" smtClean="0">
                <a:solidFill>
                  <a:srgbClr val="FF0000"/>
                </a:solidFill>
                <a:latin typeface="+mj-lt"/>
              </a:rPr>
              <a:t>Science Education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(Erasmus+ EU project 2014 </a:t>
            </a:r>
            <a:r>
              <a:rPr lang="en-US" sz="2600" dirty="0">
                <a:solidFill>
                  <a:srgbClr val="FF0000"/>
                </a:solidFill>
              </a:rPr>
              <a:t>– 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2017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 smtClean="0">
                <a:latin typeface="+mj-lt"/>
              </a:rPr>
              <a:t>Curriculum Materials and Training  Materials </a:t>
            </a:r>
            <a:r>
              <a:rPr lang="en-US" sz="2600" dirty="0">
                <a:latin typeface="+mj-lt"/>
              </a:rPr>
              <a:t>for </a:t>
            </a:r>
            <a:r>
              <a:rPr lang="en-US" sz="2600" dirty="0" smtClean="0">
                <a:latin typeface="+mj-lt"/>
              </a:rPr>
              <a:t>teacher CPD </a:t>
            </a:r>
            <a:r>
              <a:rPr lang="en-US" sz="2600" dirty="0">
                <a:latin typeface="+mj-lt"/>
              </a:rPr>
              <a:t>to promote creative approaches to early years </a:t>
            </a:r>
            <a:r>
              <a:rPr lang="en-US" sz="2600" dirty="0" smtClean="0">
                <a:latin typeface="+mj-lt"/>
              </a:rPr>
              <a:t>science </a:t>
            </a:r>
            <a:r>
              <a:rPr lang="en-US" sz="2600" dirty="0" smtClean="0">
                <a:latin typeface="+mj-lt"/>
                <a:hlinkClick r:id="rId4"/>
              </a:rPr>
              <a:t>www.ceys‐project.eu</a:t>
            </a:r>
            <a:endParaRPr lang="en-US" sz="2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5013176"/>
            <a:ext cx="5256584" cy="1143000"/>
          </a:xfrm>
        </p:spPr>
        <p:txBody>
          <a:bodyPr>
            <a:normAutofit fontScale="90000"/>
          </a:bodyPr>
          <a:lstStyle/>
          <a:p>
            <a:r>
              <a:rPr lang="en-GB" b="1" kern="0" dirty="0" smtClean="0">
                <a:solidFill>
                  <a:srgbClr val="D75318"/>
                </a:solidFill>
                <a:latin typeface="Arial" charset="0"/>
              </a:rPr>
              <a:t/>
            </a:r>
            <a:br>
              <a:rPr lang="en-GB" b="1" kern="0" dirty="0" smtClean="0">
                <a:solidFill>
                  <a:srgbClr val="D75318"/>
                </a:solidFill>
                <a:latin typeface="Arial" charset="0"/>
              </a:rPr>
            </a:br>
            <a:r>
              <a:rPr lang="en-GB" b="1" kern="0" dirty="0" smtClean="0">
                <a:solidFill>
                  <a:srgbClr val="D75318"/>
                </a:solidFill>
                <a:latin typeface="Arial" charset="0"/>
              </a:rPr>
              <a:t>Thank you!</a:t>
            </a:r>
            <a:r>
              <a:rPr lang="en-GB" kern="0" dirty="0">
                <a:latin typeface="Arial" charset="0"/>
              </a:rPr>
              <a:t/>
            </a:r>
            <a:br>
              <a:rPr lang="en-GB" kern="0" dirty="0">
                <a:latin typeface="Arial" charset="0"/>
              </a:rPr>
            </a:br>
            <a:endParaRPr lang="en-US" dirty="0"/>
          </a:p>
        </p:txBody>
      </p:sp>
      <p:pic>
        <p:nvPicPr>
          <p:cNvPr id="8" name="Picture 7" descr="IMG_10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r="4271" b="5538"/>
          <a:stretch/>
        </p:blipFill>
        <p:spPr>
          <a:xfrm>
            <a:off x="2771800" y="1052736"/>
            <a:ext cx="5616624" cy="377048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88398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5880" y="4932659"/>
            <a:ext cx="77768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990600" algn="l"/>
              </a:tabLst>
            </a:pPr>
            <a:r>
              <a:rPr lang="en-US" sz="1600" dirty="0" smtClean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© </a:t>
            </a:r>
            <a:r>
              <a:rPr lang="en-US" sz="1400" i="1" dirty="0">
                <a:solidFill>
                  <a:prstClr val="black"/>
                </a:solidFill>
              </a:rPr>
              <a:t>2017 CREATIVITY IN EARLY YEARS SCIENCE EDUCATION </a:t>
            </a:r>
            <a:r>
              <a:rPr lang="en-US" sz="1400" i="1" dirty="0" smtClean="0">
                <a:solidFill>
                  <a:prstClr val="black"/>
                </a:solidFill>
              </a:rPr>
              <a:t>Consortium</a:t>
            </a:r>
          </a:p>
          <a:p>
            <a:pPr>
              <a:spcAft>
                <a:spcPts val="600"/>
              </a:spcAft>
              <a:tabLst>
                <a:tab pos="990600" algn="l"/>
              </a:tabLst>
            </a:pPr>
            <a:r>
              <a:rPr lang="en-US" sz="1400" dirty="0" smtClean="0">
                <a:solidFill>
                  <a:prstClr val="black"/>
                </a:solidFill>
              </a:rPr>
              <a:t>This </a:t>
            </a:r>
            <a:r>
              <a:rPr lang="en-US" sz="1400" dirty="0">
                <a:solidFill>
                  <a:prstClr val="black"/>
                </a:solidFill>
              </a:rPr>
              <a:t>work is licensed under the Creative Commons Attribution-</a:t>
            </a:r>
            <a:r>
              <a:rPr lang="en-US" sz="1400" dirty="0" err="1">
                <a:solidFill>
                  <a:prstClr val="black"/>
                </a:solidFill>
              </a:rPr>
              <a:t>NonCommercial</a:t>
            </a:r>
            <a:r>
              <a:rPr lang="en-US" sz="1400" dirty="0">
                <a:solidFill>
                  <a:prstClr val="black"/>
                </a:solidFill>
              </a:rPr>
              <a:t>-</a:t>
            </a:r>
            <a:r>
              <a:rPr lang="en-US" sz="1400" dirty="0" err="1">
                <a:solidFill>
                  <a:prstClr val="black"/>
                </a:solidFill>
              </a:rPr>
              <a:t>NoDerivatives</a:t>
            </a:r>
            <a:r>
              <a:rPr lang="en-US" sz="1400" dirty="0">
                <a:solidFill>
                  <a:prstClr val="black"/>
                </a:solidFill>
              </a:rPr>
              <a:t> 4.0 International License. To view a copy of this license, visit </a:t>
            </a:r>
            <a:r>
              <a:rPr lang="en-US" sz="1400" u="sng" dirty="0">
                <a:solidFill>
                  <a:prstClr val="black"/>
                </a:solidFill>
                <a:hlinkClick r:id="rId2"/>
              </a:rPr>
              <a:t>http://creativecommons.org/licenses/by-nc-nd/4.0/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8801"/>
            <a:ext cx="7772400" cy="3456383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00B050"/>
                </a:solidFill>
              </a:rPr>
              <a:t>Acknowledgements</a:t>
            </a:r>
            <a:r>
              <a:rPr lang="en-US" sz="2800" i="1" dirty="0" smtClean="0">
                <a:solidFill>
                  <a:srgbClr val="00B050"/>
                </a:solidFill>
              </a:rPr>
              <a:t/>
            </a:r>
            <a:br>
              <a:rPr lang="en-US" sz="2800" i="1" dirty="0" smtClean="0">
                <a:solidFill>
                  <a:srgbClr val="00B050"/>
                </a:solidFill>
              </a:rPr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3100" dirty="0" smtClean="0">
                <a:solidFill>
                  <a:srgbClr val="FF0000"/>
                </a:solidFill>
              </a:rPr>
              <a:t>Creativity </a:t>
            </a:r>
            <a:r>
              <a:rPr lang="en-US" sz="3100" dirty="0">
                <a:solidFill>
                  <a:srgbClr val="FF0000"/>
                </a:solidFill>
              </a:rPr>
              <a:t>in Early Years Science </a:t>
            </a:r>
            <a:r>
              <a:rPr lang="en-US" sz="3100" dirty="0" smtClean="0">
                <a:solidFill>
                  <a:srgbClr val="FF0000"/>
                </a:solidFill>
              </a:rPr>
              <a:t>EDUCATION (2014-2017</a:t>
            </a:r>
            <a:r>
              <a:rPr lang="en-US" sz="3100" dirty="0">
                <a:solidFill>
                  <a:srgbClr val="FF0000"/>
                </a:solidFill>
              </a:rPr>
              <a:t>) </a:t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hlinkClick r:id="rId3"/>
              </a:rPr>
              <a:t>www.ceys-project.eu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/>
              <a:t> </a:t>
            </a:r>
            <a:br>
              <a:rPr lang="en-US" sz="1800" dirty="0"/>
            </a:br>
            <a:endParaRPr lang="en-US" sz="1800" i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1" y="3861048"/>
            <a:ext cx="718567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0" y="4932659"/>
            <a:ext cx="915929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8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Aims of the module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latin typeface="+mj-lt"/>
              </a:rPr>
              <a:t>Enhance awareness of </a:t>
            </a:r>
            <a:r>
              <a:rPr lang="en-US" dirty="0" smtClean="0">
                <a:latin typeface="+mj-lt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varied approaches to inquiry-based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science </a:t>
            </a:r>
            <a:r>
              <a:rPr lang="en-US" dirty="0">
                <a:latin typeface="+mj-lt"/>
              </a:rPr>
              <a:t>education</a:t>
            </a:r>
            <a:endParaRPr lang="en-GB" dirty="0">
              <a:latin typeface="+mj-lt"/>
            </a:endParaRPr>
          </a:p>
          <a:p>
            <a:pPr lvl="0"/>
            <a:r>
              <a:rPr lang="en-US" dirty="0">
                <a:latin typeface="+mj-lt"/>
              </a:rPr>
              <a:t>Distinguish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different purposes of practical work </a:t>
            </a:r>
            <a:r>
              <a:rPr lang="en-US" dirty="0">
                <a:latin typeface="+mj-lt"/>
              </a:rPr>
              <a:t>– related to the development of skills, processes, concepts or attitudes in science</a:t>
            </a:r>
            <a:endParaRPr lang="en-GB" dirty="0">
              <a:latin typeface="+mj-lt"/>
            </a:endParaRPr>
          </a:p>
          <a:p>
            <a:pPr lvl="0"/>
            <a:r>
              <a:rPr lang="en-US" dirty="0" smtClean="0">
                <a:latin typeface="+mj-lt"/>
              </a:rPr>
              <a:t>Examine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the role of the teacher </a:t>
            </a:r>
            <a:r>
              <a:rPr lang="en-US" dirty="0">
                <a:latin typeface="+mj-lt"/>
              </a:rPr>
              <a:t>in fostering children’s own decision making in investigations and in making connections between questions, planning, evaluating evidence and reflecting on conclusions.</a:t>
            </a:r>
            <a:endParaRPr lang="en-GB" dirty="0">
              <a:latin typeface="+mj-lt"/>
            </a:endParaRPr>
          </a:p>
          <a:p>
            <a:pPr lvl="0"/>
            <a:r>
              <a:rPr lang="en-US" dirty="0">
                <a:latin typeface="+mj-lt"/>
              </a:rPr>
              <a:t>Consider ways in which classroom investigations can help foster children’s understanding of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nature of science </a:t>
            </a:r>
            <a:r>
              <a:rPr lang="en-US" dirty="0">
                <a:latin typeface="+mj-lt"/>
              </a:rPr>
              <a:t>and the varied ways in which scientist work.</a:t>
            </a:r>
            <a:endParaRPr lang="en-GB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8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28215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Links to Content Design Principles and Outcomes 1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19256" cy="460851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800" dirty="0">
                <a:latin typeface="+mj-lt"/>
              </a:rPr>
              <a:t>2</a:t>
            </a:r>
            <a:r>
              <a:rPr lang="en-US" sz="3800" dirty="0" smtClean="0">
                <a:latin typeface="+mj-lt"/>
              </a:rPr>
              <a:t>.Teacher </a:t>
            </a:r>
            <a:r>
              <a:rPr lang="en-US" sz="3800" dirty="0">
                <a:latin typeface="+mj-lt"/>
              </a:rPr>
              <a:t>education should provide teachers with skills and competences to carry out practical investigations of science in the classroom</a:t>
            </a:r>
            <a:r>
              <a:rPr lang="en-US" sz="3800" dirty="0" smtClean="0">
                <a:latin typeface="+mj-lt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800" b="1" dirty="0">
              <a:latin typeface="+mj-lt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+mj-lt"/>
              </a:rPr>
              <a:t>2.2 Teachers </a:t>
            </a:r>
            <a:r>
              <a:rPr lang="en-US" sz="3200" dirty="0">
                <a:latin typeface="+mj-lt"/>
              </a:rPr>
              <a:t>should have a more detailed knowledge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about the nature of inquiry and investigations in early years science</a:t>
            </a:r>
            <a:r>
              <a:rPr lang="en-US" sz="3200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in order to be able to </a:t>
            </a:r>
            <a:r>
              <a:rPr lang="en-US" sz="3200" dirty="0" err="1">
                <a:latin typeface="+mj-lt"/>
              </a:rPr>
              <a:t>recognise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the opportunities they offer both for creative learning and developing children’s creativity</a:t>
            </a:r>
            <a:r>
              <a:rPr lang="en-US" sz="3200" b="1" dirty="0">
                <a:solidFill>
                  <a:srgbClr val="008000"/>
                </a:solidFill>
                <a:latin typeface="+mj-lt"/>
              </a:rPr>
              <a:t>. </a:t>
            </a:r>
            <a:endParaRPr lang="en-GB" sz="3200" b="1" dirty="0" smtClean="0">
              <a:solidFill>
                <a:srgbClr val="008000"/>
              </a:solidFill>
              <a:latin typeface="+mj-lt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 </a:t>
            </a:r>
            <a:endParaRPr lang="en-GB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dirty="0" smtClean="0">
                <a:latin typeface="+mj-lt"/>
              </a:rPr>
              <a:t>3.Teacher education should advance teachers’ understandings about the nature of science and how scientists work, confronting stereotypical images of science and scientists.</a:t>
            </a:r>
            <a:endParaRPr lang="en-GB" sz="3800" dirty="0" smtClean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800" dirty="0">
              <a:latin typeface="+mj-lt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+mj-lt"/>
              </a:rPr>
              <a:t>3.1 Teachers </a:t>
            </a:r>
            <a:r>
              <a:rPr lang="en-US" sz="3200" dirty="0">
                <a:latin typeface="+mj-lt"/>
              </a:rPr>
              <a:t>should be able to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advance children’s understanding about the nature of science and how scientists work, confronting stereotypical images of science and scientists</a:t>
            </a:r>
            <a:r>
              <a:rPr lang="en-US" b="1" dirty="0" smtClean="0">
                <a:latin typeface="+mj-lt"/>
              </a:rPr>
              <a:t>.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05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28215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Links to </a:t>
            </a:r>
            <a:r>
              <a:rPr lang="en-US" sz="3200" b="1" dirty="0" smtClean="0">
                <a:solidFill>
                  <a:srgbClr val="00B050"/>
                </a:solidFill>
              </a:rPr>
              <a:t>Content Design </a:t>
            </a:r>
            <a:r>
              <a:rPr lang="en-US" sz="3200" b="1" dirty="0">
                <a:solidFill>
                  <a:srgbClr val="00B050"/>
                </a:solidFill>
              </a:rPr>
              <a:t>Principles and Outcomes </a:t>
            </a:r>
            <a:r>
              <a:rPr lang="en-US" sz="3200" b="1" dirty="0" smtClean="0">
                <a:solidFill>
                  <a:srgbClr val="00B050"/>
                </a:solidFill>
              </a:rPr>
              <a:t>2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19256" cy="439248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dirty="0">
                <a:latin typeface="+mj-lt"/>
              </a:rPr>
              <a:t>6</a:t>
            </a:r>
            <a:r>
              <a:rPr lang="en-US" sz="3800" dirty="0" smtClean="0">
                <a:latin typeface="+mj-lt"/>
              </a:rPr>
              <a:t>.Teacher </a:t>
            </a:r>
            <a:r>
              <a:rPr lang="en-US" sz="3800" dirty="0">
                <a:latin typeface="+mj-lt"/>
              </a:rPr>
              <a:t>education should provide pedagogical content knowledge to stimulate inquiry and problem solving in science education.</a:t>
            </a:r>
            <a:endParaRPr lang="en-GB" sz="38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+mj-lt"/>
              </a:rPr>
              <a:t> </a:t>
            </a:r>
            <a:endParaRPr lang="en-GB" sz="2200" dirty="0">
              <a:latin typeface="+mj-lt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 smtClean="0">
                <a:latin typeface="+mj-lt"/>
              </a:rPr>
              <a:t>6.1 Teachers </a:t>
            </a:r>
            <a:r>
              <a:rPr lang="en-US" sz="3300" dirty="0">
                <a:latin typeface="+mj-lt"/>
              </a:rPr>
              <a:t>should have </a:t>
            </a:r>
            <a:r>
              <a:rPr lang="en-US" sz="3300" b="1" dirty="0">
                <a:solidFill>
                  <a:srgbClr val="FF0000"/>
                </a:solidFill>
                <a:latin typeface="+mj-lt"/>
              </a:rPr>
              <a:t>knowledge of all essential features of inquiry and problem solving</a:t>
            </a:r>
            <a:r>
              <a:rPr lang="en-US" sz="3300" dirty="0">
                <a:latin typeface="+mj-lt"/>
              </a:rPr>
              <a:t> (questioning, designing or planning investigations, gathering evidence, making connections, explaining evidence, communicating and reflecting on explanations), </a:t>
            </a:r>
            <a:r>
              <a:rPr lang="en-US" sz="3300" b="1" dirty="0">
                <a:solidFill>
                  <a:srgbClr val="FF0000"/>
                </a:solidFill>
                <a:latin typeface="+mj-lt"/>
              </a:rPr>
              <a:t>their different purposes, degrees of structure and guidance </a:t>
            </a:r>
            <a:r>
              <a:rPr lang="en-US" sz="3300" dirty="0">
                <a:latin typeface="+mj-lt"/>
              </a:rPr>
              <a:t>(including open, guided and structured inquiries), and </a:t>
            </a:r>
            <a:r>
              <a:rPr lang="en-US" sz="3300" b="1" dirty="0">
                <a:solidFill>
                  <a:srgbClr val="FF0000"/>
                </a:solidFill>
                <a:latin typeface="+mj-lt"/>
              </a:rPr>
              <a:t>varied opportunities they offer for creativity</a:t>
            </a:r>
            <a:r>
              <a:rPr lang="en-US" sz="3300" b="1" dirty="0">
                <a:solidFill>
                  <a:srgbClr val="008000"/>
                </a:solidFill>
                <a:latin typeface="+mj-lt"/>
              </a:rPr>
              <a:t>.</a:t>
            </a:r>
            <a:endParaRPr lang="en-GB" sz="3300" b="1" dirty="0">
              <a:solidFill>
                <a:srgbClr val="008000"/>
              </a:solidFill>
              <a:latin typeface="+mj-lt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latin typeface="+mj-lt"/>
              </a:rPr>
              <a:t> </a:t>
            </a:r>
            <a:endParaRPr lang="en-GB" sz="2200" dirty="0">
              <a:latin typeface="+mj-lt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 smtClean="0">
                <a:latin typeface="+mj-lt"/>
              </a:rPr>
              <a:t>6.5 Teachers </a:t>
            </a:r>
            <a:r>
              <a:rPr lang="en-US" sz="3300" dirty="0">
                <a:latin typeface="+mj-lt"/>
              </a:rPr>
              <a:t>should be able to foster opportunities for children’s agency and creativity in learning in inquiry and problem solving – in particular </a:t>
            </a:r>
            <a:r>
              <a:rPr lang="en-US" sz="3300" b="1" dirty="0">
                <a:solidFill>
                  <a:srgbClr val="FF0000"/>
                </a:solidFill>
                <a:latin typeface="+mj-lt"/>
              </a:rPr>
              <a:t>the importance of children making their own decisions during inquiry processes</a:t>
            </a:r>
            <a:r>
              <a:rPr lang="en-US" sz="3300" dirty="0">
                <a:latin typeface="+mj-lt"/>
              </a:rPr>
              <a:t>, making their own connections between questions, planning and evaluating evidence, and reflecting on outcomes</a:t>
            </a:r>
            <a:r>
              <a:rPr lang="en-US" sz="3300" dirty="0" smtClean="0">
                <a:latin typeface="+mj-lt"/>
              </a:rPr>
              <a:t>.</a:t>
            </a:r>
            <a:endParaRPr lang="en-GB" sz="3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10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915000" cy="128215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Connecting Inquiry Based Science Education and Creative Approaches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0" dirty="0">
                <a:latin typeface="+mj-lt"/>
              </a:rPr>
              <a:t>Inquiry-based Science Education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280831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+mj-lt"/>
              </a:rPr>
              <a:t>Questioning</a:t>
            </a:r>
          </a:p>
          <a:p>
            <a:r>
              <a:rPr lang="en-US" sz="2000" dirty="0">
                <a:latin typeface="+mj-lt"/>
              </a:rPr>
              <a:t>Designing and planning investigations</a:t>
            </a:r>
          </a:p>
          <a:p>
            <a:r>
              <a:rPr lang="en-US" sz="2000" dirty="0">
                <a:latin typeface="+mj-lt"/>
              </a:rPr>
              <a:t>Gathering evidence</a:t>
            </a:r>
          </a:p>
          <a:p>
            <a:r>
              <a:rPr lang="en-US" sz="2000" dirty="0">
                <a:latin typeface="+mj-lt"/>
              </a:rPr>
              <a:t>Making connections</a:t>
            </a:r>
          </a:p>
          <a:p>
            <a:r>
              <a:rPr lang="en-US" sz="2000" dirty="0">
                <a:latin typeface="+mj-lt"/>
              </a:rPr>
              <a:t>Explaining evidence</a:t>
            </a:r>
          </a:p>
          <a:p>
            <a:r>
              <a:rPr lang="en-US" sz="2000" dirty="0">
                <a:latin typeface="+mj-lt"/>
              </a:rPr>
              <a:t>Communicating explanations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(</a:t>
            </a:r>
            <a:r>
              <a:rPr lang="en-US" sz="2000" dirty="0">
                <a:latin typeface="+mj-lt"/>
              </a:rPr>
              <a:t>for example </a:t>
            </a:r>
            <a:r>
              <a:rPr lang="en-US" sz="2000" dirty="0" err="1">
                <a:latin typeface="+mj-lt"/>
              </a:rPr>
              <a:t>Minner</a:t>
            </a:r>
            <a:r>
              <a:rPr lang="en-US" sz="2000" dirty="0">
                <a:latin typeface="+mj-lt"/>
              </a:rPr>
              <a:t> et al 2010)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200" b="0" dirty="0">
                <a:latin typeface="+mj-lt"/>
              </a:rPr>
              <a:t>Creative </a:t>
            </a:r>
            <a:r>
              <a:rPr lang="en-US" sz="2200" b="0" dirty="0" smtClean="0">
                <a:latin typeface="+mj-lt"/>
              </a:rPr>
              <a:t>Dispositions</a:t>
            </a:r>
            <a:endParaRPr lang="en-US" sz="2200" b="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95357"/>
            <a:ext cx="4041775" cy="395128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Sense of initiative</a:t>
            </a:r>
          </a:p>
          <a:p>
            <a:r>
              <a:rPr lang="en-US" sz="2000" dirty="0">
                <a:latin typeface="+mj-lt"/>
              </a:rPr>
              <a:t>Motivation</a:t>
            </a:r>
          </a:p>
          <a:p>
            <a:r>
              <a:rPr lang="en-US" sz="2000" dirty="0">
                <a:latin typeface="+mj-lt"/>
              </a:rPr>
              <a:t>Ability to come up with something new</a:t>
            </a:r>
          </a:p>
          <a:p>
            <a:r>
              <a:rPr lang="en-US" sz="2000" dirty="0">
                <a:latin typeface="+mj-lt"/>
              </a:rPr>
              <a:t>Making connections</a:t>
            </a:r>
          </a:p>
          <a:p>
            <a:r>
              <a:rPr lang="en-US" sz="2000" dirty="0">
                <a:latin typeface="+mj-lt"/>
              </a:rPr>
              <a:t>Imagination</a:t>
            </a:r>
          </a:p>
          <a:p>
            <a:r>
              <a:rPr lang="en-US" sz="2000" dirty="0">
                <a:latin typeface="+mj-lt"/>
              </a:rPr>
              <a:t>Curiosity</a:t>
            </a:r>
          </a:p>
          <a:p>
            <a:r>
              <a:rPr lang="en-US" sz="2000" dirty="0">
                <a:latin typeface="+mj-lt"/>
              </a:rPr>
              <a:t>Ability to work together</a:t>
            </a:r>
          </a:p>
          <a:p>
            <a:r>
              <a:rPr lang="en-US" sz="2000" dirty="0">
                <a:latin typeface="+mj-lt"/>
              </a:rPr>
              <a:t>Thinking skills</a:t>
            </a:r>
          </a:p>
          <a:p>
            <a:pPr>
              <a:buNone/>
            </a:pPr>
            <a:r>
              <a:rPr lang="en-US" sz="2000" dirty="0">
                <a:latin typeface="+mj-lt"/>
              </a:rPr>
              <a:t>(for example Chappell et al 2008)</a:t>
            </a:r>
          </a:p>
          <a:p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251520" y="5229200"/>
            <a:ext cx="3074640" cy="936104"/>
          </a:xfrm>
          <a:prstGeom prst="wedgeEllipseCallout">
            <a:avLst>
              <a:gd name="adj1" fmla="val 80771"/>
              <a:gd name="adj2" fmla="val -7811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From Creative Little Scientists, 2012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439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Creativity in early science and mathematics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combine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Creative Little </a:t>
            </a:r>
            <a:r>
              <a:rPr lang="nl-BE" dirty="0" smtClean="0"/>
              <a:t>Scientists</a:t>
            </a:r>
            <a:r>
              <a:rPr lang="nl-BE" dirty="0"/>
              <a:t> </a:t>
            </a:r>
            <a:r>
              <a:rPr lang="nl-BE" dirty="0" smtClean="0"/>
              <a:t>(2014)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372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3" descr="C:\Users\familie buysse\Downloads\20160304_1115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536" y="2348880"/>
            <a:ext cx="3312368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Callout 11"/>
          <p:cNvSpPr/>
          <p:nvPr/>
        </p:nvSpPr>
        <p:spPr>
          <a:xfrm>
            <a:off x="251520" y="5085184"/>
            <a:ext cx="1872208" cy="1008112"/>
          </a:xfrm>
          <a:prstGeom prst="wedgeEllipseCallout">
            <a:avLst>
              <a:gd name="adj1" fmla="val 12386"/>
              <a:gd name="adj2" fmla="val -948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+mj-lt"/>
              </a:rPr>
              <a:t>Belgium: Waterproofing </a:t>
            </a:r>
            <a:endParaRPr lang="en-US" sz="1400" b="1" dirty="0">
              <a:latin typeface="+mj-lt"/>
            </a:endParaRPr>
          </a:p>
        </p:txBody>
      </p:sp>
      <p:pic>
        <p:nvPicPr>
          <p:cNvPr id="17" name="Picture 9" descr="IMG_260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2915816" cy="21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7452320" y="4869160"/>
            <a:ext cx="1296144" cy="1008112"/>
          </a:xfrm>
          <a:prstGeom prst="wedgeEllipseCallout">
            <a:avLst>
              <a:gd name="adj1" fmla="val -62623"/>
              <a:gd name="adj2" fmla="val -467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+mj-lt"/>
              </a:rPr>
              <a:t>England:</a:t>
            </a:r>
          </a:p>
          <a:p>
            <a:pPr algn="ctr"/>
            <a:r>
              <a:rPr lang="en-US" sz="1400" b="1" dirty="0" smtClean="0">
                <a:latin typeface="+mj-lt"/>
              </a:rPr>
              <a:t>Bath bombs</a:t>
            </a:r>
            <a:endParaRPr lang="en-US" sz="1400" b="1" dirty="0"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3768" y="4293096"/>
            <a:ext cx="1872208" cy="18722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Fostering inquiry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in different contexts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Picture 2" descr="foto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2677901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Placeholder 4" descr="Lakaysha counting bon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r="4874"/>
          <a:stretch>
            <a:fillRect/>
          </a:stretch>
        </p:blipFill>
        <p:spPr>
          <a:xfrm>
            <a:off x="6317985" y="188640"/>
            <a:ext cx="2578565" cy="3384375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204864"/>
            <a:ext cx="3384376" cy="182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Callout 20"/>
          <p:cNvSpPr/>
          <p:nvPr/>
        </p:nvSpPr>
        <p:spPr>
          <a:xfrm>
            <a:off x="2483768" y="1628800"/>
            <a:ext cx="1728192" cy="1008112"/>
          </a:xfrm>
          <a:prstGeom prst="wedgeEllipseCallout">
            <a:avLst>
              <a:gd name="adj1" fmla="val 66356"/>
              <a:gd name="adj2" fmla="val -388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+mj-lt"/>
              </a:rPr>
              <a:t>Romania:</a:t>
            </a:r>
          </a:p>
          <a:p>
            <a:pPr algn="ctr"/>
            <a:r>
              <a:rPr lang="en-US" sz="1400" b="1" dirty="0" smtClean="0">
                <a:latin typeface="+mj-lt"/>
              </a:rPr>
              <a:t>Make bread right now! </a:t>
            </a:r>
            <a:endParaRPr lang="en-US" sz="1400" b="1" dirty="0">
              <a:latin typeface="+mj-lt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339752" y="3212976"/>
            <a:ext cx="1224136" cy="936104"/>
          </a:xfrm>
          <a:prstGeom prst="wedgeEllipseCallout">
            <a:avLst>
              <a:gd name="adj1" fmla="val 71063"/>
              <a:gd name="adj2" fmla="val -257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+mj-lt"/>
              </a:rPr>
              <a:t>Greece: Ships</a:t>
            </a:r>
            <a:endParaRPr lang="en-US" sz="1400" b="1" dirty="0">
              <a:latin typeface="+mj-lt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7308304" y="3645024"/>
            <a:ext cx="1562472" cy="936104"/>
          </a:xfrm>
          <a:prstGeom prst="wedgeEllipseCallout">
            <a:avLst>
              <a:gd name="adj1" fmla="val -41118"/>
              <a:gd name="adj2" fmla="val -930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+mj-lt"/>
              </a:rPr>
              <a:t>England:</a:t>
            </a:r>
          </a:p>
          <a:p>
            <a:pPr algn="ctr"/>
            <a:r>
              <a:rPr lang="en-US" sz="1400" b="1" dirty="0" smtClean="0">
                <a:latin typeface="+mj-lt"/>
              </a:rPr>
              <a:t>Skeletons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295956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2605</Words>
  <Application>Microsoft Macintosh PowerPoint</Application>
  <PresentationFormat>On-screen Show (4:3)</PresentationFormat>
  <Paragraphs>318</Paragraphs>
  <Slides>32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1_Custom Design</vt:lpstr>
      <vt:lpstr>Theme1</vt:lpstr>
      <vt:lpstr>Acrobat Document</vt:lpstr>
      <vt:lpstr>PowerPoint Presentation</vt:lpstr>
      <vt:lpstr>Introduction to the  CEYS project (use dependent on context)</vt:lpstr>
      <vt:lpstr>Rationale for the module</vt:lpstr>
      <vt:lpstr>Aims of the module</vt:lpstr>
      <vt:lpstr>Links to Content Design Principles and Outcomes 1</vt:lpstr>
      <vt:lpstr>Links to Content Design Principles and Outcomes 2</vt:lpstr>
      <vt:lpstr>Connecting Inquiry Based Science Education and Creative Approaches</vt:lpstr>
      <vt:lpstr>Creativity in early science and mathematics</vt:lpstr>
      <vt:lpstr>PowerPoint Presentation</vt:lpstr>
      <vt:lpstr>PowerPoint Presentation</vt:lpstr>
      <vt:lpstr>Module outline</vt:lpstr>
      <vt:lpstr>Sharing examples of practical activities you have carried out/observed in science</vt:lpstr>
      <vt:lpstr>Different purposes of practical work</vt:lpstr>
      <vt:lpstr>Different purposes of practical work: analysing your classroom examples</vt:lpstr>
      <vt:lpstr>Carrying out investigations</vt:lpstr>
      <vt:lpstr>Carrying out investigations</vt:lpstr>
      <vt:lpstr>Different types of investigation</vt:lpstr>
      <vt:lpstr>Introduction to classroom examples</vt:lpstr>
      <vt:lpstr>PowerPoint Presentation</vt:lpstr>
      <vt:lpstr>PowerPoint Presentation</vt:lpstr>
      <vt:lpstr>PowerPoint Presentation</vt:lpstr>
      <vt:lpstr>Discussion of classroom examples</vt:lpstr>
      <vt:lpstr>PowerPoint Presentation</vt:lpstr>
      <vt:lpstr>  Varied roles over time Essential features of classroom inquiry and their variations (Barrow, 2010, p. 3) </vt:lpstr>
      <vt:lpstr>Creativity in early science and mathematics</vt:lpstr>
      <vt:lpstr>How might such approaches foster creativity in learning?</vt:lpstr>
      <vt:lpstr>PowerPoint Presentation</vt:lpstr>
      <vt:lpstr>Implications for future planning</vt:lpstr>
      <vt:lpstr>Reflection on module content and approaches</vt:lpstr>
      <vt:lpstr>Further information</vt:lpstr>
      <vt:lpstr> Thank you! </vt:lpstr>
      <vt:lpstr>Acknowledgements  Creativity in Early Years Science EDUCATION (2014-2017)  www.ceys-project.eu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Fani</dc:creator>
  <cp:lastModifiedBy>Esme Glauert</cp:lastModifiedBy>
  <cp:revision>142</cp:revision>
  <cp:lastPrinted>2017-05-23T12:19:16Z</cp:lastPrinted>
  <dcterms:created xsi:type="dcterms:W3CDTF">2014-03-19T22:20:04Z</dcterms:created>
  <dcterms:modified xsi:type="dcterms:W3CDTF">2017-10-20T16:45:01Z</dcterms:modified>
</cp:coreProperties>
</file>