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5"/>
  </p:notesMasterIdLst>
  <p:handoutMasterIdLst>
    <p:handoutMasterId r:id="rId36"/>
  </p:handoutMasterIdLst>
  <p:sldIdLst>
    <p:sldId id="385" r:id="rId3"/>
    <p:sldId id="376" r:id="rId4"/>
    <p:sldId id="335" r:id="rId5"/>
    <p:sldId id="359" r:id="rId6"/>
    <p:sldId id="377" r:id="rId7"/>
    <p:sldId id="378" r:id="rId8"/>
    <p:sldId id="364" r:id="rId9"/>
    <p:sldId id="362" r:id="rId10"/>
    <p:sldId id="356" r:id="rId11"/>
    <p:sldId id="357" r:id="rId12"/>
    <p:sldId id="340" r:id="rId13"/>
    <p:sldId id="341" r:id="rId14"/>
    <p:sldId id="342" r:id="rId15"/>
    <p:sldId id="367" r:id="rId16"/>
    <p:sldId id="375" r:id="rId17"/>
    <p:sldId id="365" r:id="rId18"/>
    <p:sldId id="366" r:id="rId19"/>
    <p:sldId id="379" r:id="rId20"/>
    <p:sldId id="381" r:id="rId21"/>
    <p:sldId id="386" r:id="rId22"/>
    <p:sldId id="382" r:id="rId23"/>
    <p:sldId id="368" r:id="rId24"/>
    <p:sldId id="369" r:id="rId25"/>
    <p:sldId id="370" r:id="rId26"/>
    <p:sldId id="346" r:id="rId27"/>
    <p:sldId id="345" r:id="rId28"/>
    <p:sldId id="371" r:id="rId29"/>
    <p:sldId id="372" r:id="rId30"/>
    <p:sldId id="348" r:id="rId31"/>
    <p:sldId id="383" r:id="rId32"/>
    <p:sldId id="384" r:id="rId33"/>
    <p:sldId id="387" r:id="rId3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5910" autoAdjust="0"/>
    <p:restoredTop sz="94086" autoAdjust="0"/>
  </p:normalViewPr>
  <p:slideViewPr>
    <p:cSldViewPr>
      <p:cViewPr>
        <p:scale>
          <a:sx n="60" d="100"/>
          <a:sy n="60" d="100"/>
        </p:scale>
        <p:origin x="-341" y="-230"/>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864"/>
    </p:cViewPr>
  </p:sorterViewPr>
  <p:notesViewPr>
    <p:cSldViewPr snapToGrid="0" snapToObjects="1">
      <p:cViewPr>
        <p:scale>
          <a:sx n="161" d="100"/>
          <a:sy n="161" d="100"/>
        </p:scale>
        <p:origin x="-80" y="317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D4D94A5-56D9-2748-8F88-4B811CCC0698}" type="datetimeFigureOut">
              <a:rPr lang="en-US" smtClean="0"/>
              <a:pPr/>
              <a:t>11/21/2017</a:t>
            </a:fld>
            <a:endParaRPr lang="el-G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CECCC73-DA50-384A-AB26-0207DC1B6B4E}" type="slidenum">
              <a:rPr lang="en-US" smtClean="0"/>
              <a:pPr/>
              <a:t>‹#›</a:t>
            </a:fld>
            <a:endParaRPr lang="el-GR"/>
          </a:p>
        </p:txBody>
      </p:sp>
    </p:spTree>
    <p:extLst>
      <p:ext uri="{BB962C8B-B14F-4D97-AF65-F5344CB8AC3E}">
        <p14:creationId xmlns:p14="http://schemas.microsoft.com/office/powerpoint/2010/main" val="3443499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pPr/>
              <a:t>11/21/2017</a:t>
            </a:fld>
            <a:endParaRPr lang="el-G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pPr/>
              <a:t>‹#›</a:t>
            </a:fld>
            <a:endParaRPr lang="el-GR"/>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a:p>
          <a:p>
            <a:endParaRPr lang="el-GR" sz="1100" b="0" kern="1200" dirty="0">
              <a:solidFill>
                <a:schemeClr val="tx1"/>
              </a:solidFill>
              <a:effectLst/>
            </a:endParaRPr>
          </a:p>
          <a:p>
            <a:r>
              <a:rPr lang="en-GB" sz="1100" dirty="0" smtClean="0"/>
              <a:t>As indicated – it a</a:t>
            </a:r>
            <a:r>
              <a:rPr lang="en-GB" sz="1100" b="0" kern="1200" dirty="0" smtClean="0">
                <a:solidFill>
                  <a:schemeClr val="tx1"/>
                </a:solidFill>
                <a:effectLst/>
              </a:rPr>
              <a:t>ims to develop a European teacher professional development course and accompanying materials to promote the use of creative approaches in teaching science in preschool and early primary education (up to age of eight). </a:t>
            </a:r>
            <a:endParaRPr lang="el-GR" sz="1100" b="0" kern="1200" dirty="0" smtClean="0">
              <a:solidFill>
                <a:schemeClr val="tx1"/>
              </a:solidFill>
              <a:effectLst/>
            </a:endParaRPr>
          </a:p>
          <a:p>
            <a:endParaRPr lang="el-GR"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 to foster inquiry and creativity in science education were designed.</a:t>
            </a:r>
            <a:endParaRPr lang="el-GR" sz="1100" b="0" kern="1200" dirty="0">
              <a:solidFill>
                <a:schemeClr val="tx1"/>
              </a:solidFill>
              <a:effectLst/>
            </a:endParaRPr>
          </a:p>
          <a:p>
            <a:endParaRPr lang="el-GR"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2</a:t>
            </a:fld>
            <a:endParaRPr lang="el-GR"/>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000" dirty="0">
              <a:solidFill>
                <a:srgbClr val="FF0000"/>
              </a:solidFill>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13</a:t>
            </a:fld>
            <a:endParaRPr lang="el-GR"/>
          </a:p>
        </p:txBody>
      </p:sp>
    </p:spTree>
    <p:extLst>
      <p:ext uri="{BB962C8B-B14F-4D97-AF65-F5344CB8AC3E}">
        <p14:creationId xmlns:p14="http://schemas.microsoft.com/office/powerpoint/2010/main" val="4053393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So thinking about your examples – any thoughts come to mind?</a:t>
            </a:r>
          </a:p>
        </p:txBody>
      </p:sp>
      <p:sp>
        <p:nvSpPr>
          <p:cNvPr id="4" name="Slide Number Placeholder 3"/>
          <p:cNvSpPr>
            <a:spLocks noGrp="1"/>
          </p:cNvSpPr>
          <p:nvPr>
            <p:ph type="sldNum" sz="quarter" idx="10"/>
          </p:nvPr>
        </p:nvSpPr>
        <p:spPr/>
        <p:txBody>
          <a:bodyPr/>
          <a:lstStyle/>
          <a:p>
            <a:fld id="{D195098B-2C0E-4FC7-88C8-090D3FA4200A}" type="slidenum">
              <a:rPr lang="nl-BE" smtClean="0"/>
              <a:pPr/>
              <a:t>14</a:t>
            </a:fld>
            <a:endParaRPr lang="el-GR"/>
          </a:p>
        </p:txBody>
      </p:sp>
    </p:spTree>
    <p:extLst>
      <p:ext uri="{BB962C8B-B14F-4D97-AF65-F5344CB8AC3E}">
        <p14:creationId xmlns:p14="http://schemas.microsoft.com/office/powerpoint/2010/main" val="402649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15</a:t>
            </a:fld>
            <a:endParaRPr lang="el-GR"/>
          </a:p>
        </p:txBody>
      </p:sp>
    </p:spTree>
    <p:extLst>
      <p:ext uri="{BB962C8B-B14F-4D97-AF65-F5344CB8AC3E}">
        <p14:creationId xmlns:p14="http://schemas.microsoft.com/office/powerpoint/2010/main" val="3700845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16</a:t>
            </a:fld>
            <a:endParaRPr lang="el-GR"/>
          </a:p>
        </p:txBody>
      </p:sp>
    </p:spTree>
    <p:extLst>
      <p:ext uri="{BB962C8B-B14F-4D97-AF65-F5344CB8AC3E}">
        <p14:creationId xmlns:p14="http://schemas.microsoft.com/office/powerpoint/2010/main" val="4080236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17</a:t>
            </a:fld>
            <a:endParaRPr lang="el-GR"/>
          </a:p>
        </p:txBody>
      </p:sp>
    </p:spTree>
    <p:extLst>
      <p:ext uri="{BB962C8B-B14F-4D97-AF65-F5344CB8AC3E}">
        <p14:creationId xmlns:p14="http://schemas.microsoft.com/office/powerpoint/2010/main" val="4026496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18</a:t>
            </a:fld>
            <a:endParaRPr lang="el-GR"/>
          </a:p>
        </p:txBody>
      </p:sp>
    </p:spTree>
    <p:extLst>
      <p:ext uri="{BB962C8B-B14F-4D97-AF65-F5344CB8AC3E}">
        <p14:creationId xmlns:p14="http://schemas.microsoft.com/office/powerpoint/2010/main" val="63185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You will not have time to read every element – but I suggest you skim through quickly at the start to gain a sense of the nature of the investigations and progress over time.</a:t>
            </a:r>
            <a:endParaRPr lang="el-GR"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22</a:t>
            </a:fld>
            <a:endParaRPr lang="el-GR"/>
          </a:p>
        </p:txBody>
      </p:sp>
    </p:spTree>
    <p:extLst>
      <p:ext uri="{BB962C8B-B14F-4D97-AF65-F5344CB8AC3E}">
        <p14:creationId xmlns:p14="http://schemas.microsoft.com/office/powerpoint/2010/main" val="872488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FBFCC-55E6-EC45-A409-A1EF2D23683B}" type="slidenum">
              <a:rPr lang="en-US" smtClean="0"/>
              <a:pPr/>
              <a:t>23</a:t>
            </a:fld>
            <a:endParaRPr lang="el-GR"/>
          </a:p>
        </p:txBody>
      </p:sp>
    </p:spTree>
    <p:extLst>
      <p:ext uri="{BB962C8B-B14F-4D97-AF65-F5344CB8AC3E}">
        <p14:creationId xmlns:p14="http://schemas.microsoft.com/office/powerpoint/2010/main" val="197698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24</a:t>
            </a:fld>
            <a:endParaRPr lang="el-GR"/>
          </a:p>
        </p:txBody>
      </p:sp>
    </p:spTree>
    <p:extLst>
      <p:ext uri="{BB962C8B-B14F-4D97-AF65-F5344CB8AC3E}">
        <p14:creationId xmlns:p14="http://schemas.microsoft.com/office/powerpoint/2010/main" val="4007375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a:t>
            </a:r>
            <a:r>
              <a:rPr lang="en-US" b="1" dirty="0" smtClean="0">
                <a:solidFill>
                  <a:prstClr val="black"/>
                </a:solidFill>
                <a:latin typeface="Calibri" panose="020F0502020204030204" pitchFamily="34" charset="0"/>
                <a:cs typeface="Calibri" panose="020F0502020204030204" pitchFamily="34" charset="0"/>
              </a:rPr>
              <a:t>:</a:t>
            </a:r>
          </a:p>
          <a:p>
            <a:r>
              <a:rPr lang="en-US" sz="1200" i="1" dirty="0" smtClean="0">
                <a:latin typeface="Calibri" panose="020F0502020204030204" pitchFamily="34" charset="0"/>
                <a:cs typeface="Calibri" panose="020F0502020204030204" pitchFamily="34" charset="0"/>
              </a:rPr>
              <a:t>H</a:t>
            </a:r>
            <a:r>
              <a:rPr lang="el-GR" sz="1200" i="1" dirty="0" smtClean="0">
                <a:latin typeface="Calibri" panose="020F0502020204030204" pitchFamily="34" charset="0"/>
                <a:cs typeface="Calibri" panose="020F0502020204030204" pitchFamily="34" charset="0"/>
              </a:rPr>
              <a:t> σκόπιμη διαδικασία της φαντασίας η οποία παράγει πρωτότυπα και αξιόλογα αποτελέσματα για το μαθητή</a:t>
            </a:r>
            <a:r>
              <a:rPr lang="en-US" sz="1200" i="1" dirty="0" smtClean="0">
                <a:latin typeface="Calibri" panose="020F0502020204030204" pitchFamily="34" charset="0"/>
                <a:cs typeface="Calibri" panose="020F0502020204030204" pitchFamily="34" charset="0"/>
              </a:rPr>
              <a:t>.</a:t>
            </a:r>
            <a:endParaRPr lang="el-GR" sz="1200" i="1" dirty="0" smtClean="0">
              <a:latin typeface="Calibri" panose="020F0502020204030204" pitchFamily="34" charset="0"/>
              <a:cs typeface="Calibri" panose="020F0502020204030204" pitchFamily="34" charset="0"/>
            </a:endParaRPr>
          </a:p>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 στις Φυσικές Επιστήμες</a:t>
            </a:r>
            <a:r>
              <a:rPr lang="en-US" b="1" dirty="0" smtClean="0">
                <a:solidFill>
                  <a:prstClr val="black"/>
                </a:solidFill>
                <a:latin typeface="Calibri" panose="020F0502020204030204" pitchFamily="34" charset="0"/>
                <a:cs typeface="Calibri" panose="020F0502020204030204" pitchFamily="34" charset="0"/>
              </a:rPr>
              <a:t>:</a:t>
            </a:r>
          </a:p>
          <a:p>
            <a:r>
              <a:rPr lang="el-GR" sz="1200" i="1" dirty="0" smtClean="0">
                <a:solidFill>
                  <a:prstClr val="black"/>
                </a:solidFill>
                <a:latin typeface="Calibri" panose="020F0502020204030204" pitchFamily="34" charset="0"/>
                <a:cs typeface="Calibri" panose="020F0502020204030204" pitchFamily="34" charset="0"/>
              </a:rPr>
              <a:t>Η γένεση ιδεών και στρατηγικών ως άτομο ή ως κοινότητα, η</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κριτική επιχειρηματολογία μεταξύ αυτών και η παραγωγή</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αληθοφανών εξηγήσεων και στρατηγικών σύμφωνων με τα διαθέσιμα</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στοιχεία.</a:t>
            </a:r>
            <a:endParaRPr lang="nl-BE" sz="1200" b="1" dirty="0" smtClean="0">
              <a:solidFill>
                <a:prstClr val="black"/>
              </a:solidFill>
              <a:latin typeface="Calibri" panose="020F0502020204030204" pitchFamily="34" charset="0"/>
              <a:cs typeface="Calibri" panose="020F0502020204030204" pitchFamily="34" charset="0"/>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25</a:t>
            </a:fld>
            <a:endParaRPr lang="el-GR"/>
          </a:p>
        </p:txBody>
      </p:sp>
    </p:spTree>
    <p:extLst>
      <p:ext uri="{BB962C8B-B14F-4D97-AF65-F5344CB8AC3E}">
        <p14:creationId xmlns:p14="http://schemas.microsoft.com/office/powerpoint/2010/main" val="116804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endParaRPr lang="nl-BE" dirty="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3</a:t>
            </a:fld>
            <a:endParaRPr lang="el-GR" dirty="0"/>
          </a:p>
        </p:txBody>
      </p:sp>
    </p:spTree>
    <p:extLst>
      <p:ext uri="{BB962C8B-B14F-4D97-AF65-F5344CB8AC3E}">
        <p14:creationId xmlns:p14="http://schemas.microsoft.com/office/powerpoint/2010/main" val="259210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26</a:t>
            </a:fld>
            <a:endParaRPr lang="el-GR"/>
          </a:p>
        </p:txBody>
      </p:sp>
    </p:spTree>
    <p:extLst>
      <p:ext uri="{BB962C8B-B14F-4D97-AF65-F5344CB8AC3E}">
        <p14:creationId xmlns:p14="http://schemas.microsoft.com/office/powerpoint/2010/main" val="3632460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Εμπειρική – </a:t>
            </a:r>
            <a:r>
              <a:rPr lang="el-GR" sz="1200" dirty="0" smtClean="0"/>
              <a:t>βάσει</a:t>
            </a:r>
            <a:r>
              <a:rPr lang="el-GR" sz="1200" baseline="0" dirty="0" smtClean="0"/>
              <a:t> αποδεικτικών στοιχείων</a:t>
            </a:r>
            <a:endParaRPr lang="el-GR" sz="1200" dirty="0" smtClean="0"/>
          </a:p>
          <a:p>
            <a:r>
              <a:rPr lang="el-GR" dirty="0" smtClean="0"/>
              <a:t>Προσαρμοστική – αλλάζει</a:t>
            </a:r>
            <a:r>
              <a:rPr lang="el-GR" baseline="0" dirty="0" smtClean="0"/>
              <a:t> υπό το φως νέων δεδομένων/ερμηνειών νέων δεδομένων</a:t>
            </a:r>
            <a:endParaRPr lang="el-GR" sz="1200" dirty="0" smtClean="0"/>
          </a:p>
          <a:p>
            <a:r>
              <a:rPr lang="el-GR" dirty="0" smtClean="0"/>
              <a:t>Δημιουργική – </a:t>
            </a:r>
            <a:r>
              <a:rPr lang="el-GR" sz="1200" dirty="0" smtClean="0"/>
              <a:t>περιλαμβάνει</a:t>
            </a:r>
            <a:r>
              <a:rPr lang="el-GR" sz="1200" baseline="0" dirty="0" smtClean="0"/>
              <a:t> φαντασία και δημιουργικότητα</a:t>
            </a:r>
            <a:endParaRPr lang="el-GR" sz="1200" dirty="0" smtClean="0"/>
          </a:p>
          <a:p>
            <a:r>
              <a:rPr lang="el-GR" dirty="0" smtClean="0"/>
              <a:t>Υποκειμενική – επηρεάζεται από τη</a:t>
            </a:r>
            <a:r>
              <a:rPr lang="el-GR" baseline="0" dirty="0" smtClean="0"/>
              <a:t> γνώση και την οπτική</a:t>
            </a:r>
            <a:endParaRPr lang="el-GR" sz="1200" dirty="0" smtClean="0"/>
          </a:p>
          <a:p>
            <a:r>
              <a:rPr lang="el-GR" dirty="0" smtClean="0"/>
              <a:t>Κοινωνικό και πολιτισμικό πλαίσιο </a:t>
            </a:r>
            <a:r>
              <a:rPr lang="el-GR" sz="1200" dirty="0" smtClean="0"/>
              <a:t>– επηρεάζει και τις πρακτικές</a:t>
            </a:r>
            <a:r>
              <a:rPr lang="el-GR" sz="1200" baseline="0" dirty="0" smtClean="0"/>
              <a:t> της επιστήμης και τον αντίκτυπο</a:t>
            </a:r>
            <a:endParaRPr lang="el-GR" sz="1200" dirty="0" smtClean="0"/>
          </a:p>
          <a:p>
            <a:r>
              <a:rPr lang="el-GR" dirty="0" smtClean="0"/>
              <a:t>Νόμοι </a:t>
            </a:r>
            <a:r>
              <a:rPr lang="el-GR" sz="1200" dirty="0" smtClean="0"/>
              <a:t>(μοτίβα/κανονικότητα) και θεωρία</a:t>
            </a:r>
            <a:r>
              <a:rPr lang="el-GR" dirty="0" smtClean="0"/>
              <a:t> </a:t>
            </a:r>
            <a:r>
              <a:rPr lang="el-GR" sz="1200" dirty="0" smtClean="0"/>
              <a:t>(ερμηνεία)</a:t>
            </a:r>
          </a:p>
          <a:p>
            <a:endParaRPr lang="el-GR"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27</a:t>
            </a:fld>
            <a:endParaRPr lang="el-GR"/>
          </a:p>
        </p:txBody>
      </p:sp>
    </p:spTree>
    <p:extLst>
      <p:ext uri="{BB962C8B-B14F-4D97-AF65-F5344CB8AC3E}">
        <p14:creationId xmlns:p14="http://schemas.microsoft.com/office/powerpoint/2010/main" val="1383585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FBFCC-55E6-EC45-A409-A1EF2D23683B}" type="slidenum">
              <a:rPr lang="en-US" smtClean="0"/>
              <a:pPr/>
              <a:t>28</a:t>
            </a:fld>
            <a:endParaRPr lang="el-GR"/>
          </a:p>
        </p:txBody>
      </p:sp>
    </p:spTree>
    <p:extLst>
      <p:ext uri="{BB962C8B-B14F-4D97-AF65-F5344CB8AC3E}">
        <p14:creationId xmlns:p14="http://schemas.microsoft.com/office/powerpoint/2010/main" val="794654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29</a:t>
            </a:fld>
            <a:endParaRPr lang="el-GR"/>
          </a:p>
        </p:txBody>
      </p:sp>
    </p:spTree>
    <p:extLst>
      <p:ext uri="{BB962C8B-B14F-4D97-AF65-F5344CB8AC3E}">
        <p14:creationId xmlns:p14="http://schemas.microsoft.com/office/powerpoint/2010/main" val="3007412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30</a:t>
            </a:fld>
            <a:endParaRPr lang="el-GR"/>
          </a:p>
        </p:txBody>
      </p:sp>
    </p:spTree>
    <p:extLst>
      <p:ext uri="{BB962C8B-B14F-4D97-AF65-F5344CB8AC3E}">
        <p14:creationId xmlns:p14="http://schemas.microsoft.com/office/powerpoint/2010/main" val="70455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4</a:t>
            </a:fld>
            <a:endParaRPr lang="el-GR"/>
          </a:p>
        </p:txBody>
      </p:sp>
    </p:spTree>
    <p:extLst>
      <p:ext uri="{BB962C8B-B14F-4D97-AF65-F5344CB8AC3E}">
        <p14:creationId xmlns:p14="http://schemas.microsoft.com/office/powerpoint/2010/main" val="277932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7</a:t>
            </a:fld>
            <a:endParaRPr lang="el-GR"/>
          </a:p>
        </p:txBody>
      </p:sp>
    </p:spTree>
    <p:extLst>
      <p:ext uri="{BB962C8B-B14F-4D97-AF65-F5344CB8AC3E}">
        <p14:creationId xmlns:p14="http://schemas.microsoft.com/office/powerpoint/2010/main" val="128505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a:t>
            </a:r>
            <a:r>
              <a:rPr lang="en-US" b="1" dirty="0" smtClean="0">
                <a:solidFill>
                  <a:prstClr val="black"/>
                </a:solidFill>
                <a:latin typeface="Calibri" panose="020F0502020204030204" pitchFamily="34" charset="0"/>
                <a:cs typeface="Calibri" panose="020F0502020204030204" pitchFamily="34" charset="0"/>
              </a:rPr>
              <a:t>:</a:t>
            </a:r>
          </a:p>
          <a:p>
            <a:r>
              <a:rPr lang="en-US" sz="1200" i="1" dirty="0" smtClean="0">
                <a:latin typeface="Calibri" panose="020F0502020204030204" pitchFamily="34" charset="0"/>
                <a:cs typeface="Calibri" panose="020F0502020204030204" pitchFamily="34" charset="0"/>
              </a:rPr>
              <a:t>H</a:t>
            </a:r>
            <a:r>
              <a:rPr lang="el-GR" sz="1200" i="1" dirty="0" smtClean="0">
                <a:latin typeface="Calibri" panose="020F0502020204030204" pitchFamily="34" charset="0"/>
                <a:cs typeface="Calibri" panose="020F0502020204030204" pitchFamily="34" charset="0"/>
              </a:rPr>
              <a:t> σκόπιμη διαδικασία της φαντασίας η οποία παράγει πρωτότυπα και αξιόλογα αποτελέσματα για το μαθητή</a:t>
            </a:r>
            <a:r>
              <a:rPr lang="en-US" sz="1200" i="1" dirty="0" smtClean="0">
                <a:latin typeface="Calibri" panose="020F0502020204030204" pitchFamily="34" charset="0"/>
                <a:cs typeface="Calibri" panose="020F0502020204030204" pitchFamily="34" charset="0"/>
              </a:rPr>
              <a:t>.</a:t>
            </a:r>
            <a:endParaRPr lang="el-GR" sz="1200" i="1" dirty="0" smtClean="0">
              <a:latin typeface="Calibri" panose="020F0502020204030204" pitchFamily="34" charset="0"/>
              <a:cs typeface="Calibri" panose="020F0502020204030204" pitchFamily="34" charset="0"/>
            </a:endParaRPr>
          </a:p>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 στις Φυσικές Επιστήμες</a:t>
            </a:r>
            <a:r>
              <a:rPr lang="en-US" b="1" dirty="0" smtClean="0">
                <a:solidFill>
                  <a:prstClr val="black"/>
                </a:solidFill>
                <a:latin typeface="Calibri" panose="020F0502020204030204" pitchFamily="34" charset="0"/>
                <a:cs typeface="Calibri" panose="020F0502020204030204" pitchFamily="34" charset="0"/>
              </a:rPr>
              <a:t>:</a:t>
            </a:r>
          </a:p>
          <a:p>
            <a:r>
              <a:rPr lang="el-GR" sz="1200" i="1" dirty="0" smtClean="0">
                <a:solidFill>
                  <a:prstClr val="black"/>
                </a:solidFill>
                <a:latin typeface="Calibri" panose="020F0502020204030204" pitchFamily="34" charset="0"/>
                <a:cs typeface="Calibri" panose="020F0502020204030204" pitchFamily="34" charset="0"/>
              </a:rPr>
              <a:t>Η γένεση ιδεών και στρατηγικών ως άτομο ή ως κοινότητα, η</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κριτική επιχειρηματολογία μεταξύ αυτών και η παραγωγή</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αληθοφανών εξηγήσεων και στρατηγικών σύμφωνων με τα διαθέσιμα</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στοιχεία.</a:t>
            </a:r>
            <a:endParaRPr lang="nl-BE" sz="1200" b="1" dirty="0" smtClean="0">
              <a:solidFill>
                <a:prstClr val="black"/>
              </a:solidFill>
              <a:latin typeface="Calibri" panose="020F0502020204030204" pitchFamily="34" charset="0"/>
              <a:cs typeface="Calibri" panose="020F050202020403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8</a:t>
            </a:fld>
            <a:endParaRPr lang="el-GR"/>
          </a:p>
        </p:txBody>
      </p:sp>
    </p:spTree>
    <p:extLst>
      <p:ext uri="{BB962C8B-B14F-4D97-AF65-F5344CB8AC3E}">
        <p14:creationId xmlns:p14="http://schemas.microsoft.com/office/powerpoint/2010/main" val="1168044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Moderated examples from CEYS partners- opportunities for children’s inquiry and creativity linked to CLS definitions.</a:t>
            </a:r>
          </a:p>
          <a:p>
            <a:r>
              <a:rPr dirty="0" smtClean="0"/>
              <a:t>Illustrate children’s active engagement and key role of exploration as a starting points for investigations over time.</a:t>
            </a:r>
          </a:p>
          <a:p>
            <a:endParaRPr lang="el-GR" baseline="0" dirty="0" smtClean="0"/>
          </a:p>
          <a:p>
            <a:r>
              <a:rPr dirty="0" smtClean="0"/>
              <a:t>These are the kinds of experiences common across the partner countries – a key issue has been how to make the most of these.</a:t>
            </a:r>
          </a:p>
        </p:txBody>
      </p:sp>
      <p:sp>
        <p:nvSpPr>
          <p:cNvPr id="4" name="Slide Number Placeholder 3"/>
          <p:cNvSpPr>
            <a:spLocks noGrp="1"/>
          </p:cNvSpPr>
          <p:nvPr>
            <p:ph type="sldNum" sz="quarter" idx="10"/>
          </p:nvPr>
        </p:nvSpPr>
        <p:spPr/>
        <p:txBody>
          <a:bodyPr/>
          <a:lstStyle/>
          <a:p>
            <a:fld id="{773FBFCC-55E6-EC45-A409-A1EF2D23683B}" type="slidenum">
              <a:rPr lang="en-US" smtClean="0"/>
              <a:pPr/>
              <a:t>9</a:t>
            </a:fld>
            <a:endParaRPr lang="el-GR"/>
          </a:p>
        </p:txBody>
      </p:sp>
    </p:spTree>
    <p:extLst>
      <p:ext uri="{BB962C8B-B14F-4D97-AF65-F5344CB8AC3E}">
        <p14:creationId xmlns:p14="http://schemas.microsoft.com/office/powerpoint/2010/main" val="304484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FBFCC-55E6-EC45-A409-A1EF2D23683B}" type="slidenum">
              <a:rPr lang="en-US" smtClean="0"/>
              <a:pPr/>
              <a:t>10</a:t>
            </a:fld>
            <a:endParaRPr lang="el-GR"/>
          </a:p>
        </p:txBody>
      </p:sp>
    </p:spTree>
    <p:extLst>
      <p:ext uri="{BB962C8B-B14F-4D97-AF65-F5344CB8AC3E}">
        <p14:creationId xmlns:p14="http://schemas.microsoft.com/office/powerpoint/2010/main" val="216674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11</a:t>
            </a:fld>
            <a:endParaRPr lang="el-GR"/>
          </a:p>
        </p:txBody>
      </p:sp>
    </p:spTree>
    <p:extLst>
      <p:ext uri="{BB962C8B-B14F-4D97-AF65-F5344CB8AC3E}">
        <p14:creationId xmlns:p14="http://schemas.microsoft.com/office/powerpoint/2010/main" val="3757489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12</a:t>
            </a:fld>
            <a:endParaRPr lang="el-GR"/>
          </a:p>
        </p:txBody>
      </p:sp>
    </p:spTree>
    <p:extLst>
      <p:ext uri="{BB962C8B-B14F-4D97-AF65-F5344CB8AC3E}">
        <p14:creationId xmlns:p14="http://schemas.microsoft.com/office/powerpoint/2010/main" val="4026496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pPr/>
              <a:t>21/11/2017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pPr/>
              <a:t>21/11/2017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pPr/>
              <a:t>21/11/2017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pPr/>
              <a:t>21/11/2017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074" name="Acrobat Document" r:id="rId14" imgW="4048033" imgH="2695557" progId="AcroExch.Document.DC">
                  <p:embed/>
                </p:oleObj>
              </mc:Choice>
              <mc:Fallback>
                <p:oleObj name="Acrobat Document" r:id="rId14" imgW="4048033" imgH="2695557" progId="AcroExch.Document.DC">
                  <p:embed/>
                  <p:pic>
                    <p:nvPicPr>
                      <p:cNvPr id="0" name="Picture 4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a:p>
        </p:txBody>
      </p:sp>
      <p:pic>
        <p:nvPicPr>
          <p:cNvPr id="1037" name="Picture 13" descr="C:\Users\fani\Desktop\Disclaimer.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856"/>
            <a:ext cx="8219256" cy="3744416"/>
          </a:xfrm>
        </p:spPr>
        <p:txBody>
          <a:bodyPr/>
          <a:lstStyle/>
          <a:p>
            <a:pPr marL="0" indent="0" algn="ctr">
              <a:buNone/>
            </a:pPr>
            <a:r>
              <a:rPr lang="nl-BE" sz="4400" b="1" dirty="0" smtClean="0">
                <a:solidFill>
                  <a:srgbClr val="FF5050"/>
                </a:solidFill>
                <a:latin typeface="+mj-lt"/>
              </a:rPr>
              <a:t>Ε</a:t>
            </a:r>
            <a:r>
              <a:rPr lang="el-GR" sz="4400" b="1" dirty="0" err="1" smtClean="0">
                <a:solidFill>
                  <a:srgbClr val="FF5050"/>
                </a:solidFill>
                <a:latin typeface="+mj-lt"/>
              </a:rPr>
              <a:t>πιμορφωτική</a:t>
            </a:r>
            <a:r>
              <a:rPr lang="nl-BE" sz="4400" b="1" dirty="0" smtClean="0">
                <a:solidFill>
                  <a:srgbClr val="FF5050"/>
                </a:solidFill>
                <a:latin typeface="+mj-lt"/>
              </a:rPr>
              <a:t> </a:t>
            </a:r>
            <a:r>
              <a:rPr lang="nl-BE" sz="4400" b="1" dirty="0">
                <a:solidFill>
                  <a:srgbClr val="FF5050"/>
                </a:solidFill>
                <a:latin typeface="+mj-lt"/>
              </a:rPr>
              <a:t>E</a:t>
            </a:r>
            <a:r>
              <a:rPr lang="nl-BE" sz="4400" b="1" dirty="0" smtClean="0">
                <a:solidFill>
                  <a:srgbClr val="FF5050"/>
                </a:solidFill>
                <a:latin typeface="+mj-lt"/>
              </a:rPr>
              <a:t>νότητα </a:t>
            </a:r>
            <a:r>
              <a:rPr lang="nl-BE" sz="4400" b="1" dirty="0">
                <a:solidFill>
                  <a:srgbClr val="FF5050"/>
                </a:solidFill>
                <a:latin typeface="+mj-lt"/>
              </a:rPr>
              <a:t>18</a:t>
            </a:r>
            <a:r>
              <a:rPr dirty="0"/>
              <a:t/>
            </a:r>
            <a:br>
              <a:rPr dirty="0"/>
            </a:br>
            <a:endParaRPr lang="el-GR" sz="1000" b="1" dirty="0" smtClean="0">
              <a:solidFill>
                <a:srgbClr val="FF5050"/>
              </a:solidFill>
              <a:latin typeface="+mj-lt"/>
            </a:endParaRPr>
          </a:p>
          <a:p>
            <a:pPr marL="0" indent="0" algn="ctr">
              <a:buNone/>
            </a:pPr>
            <a:r>
              <a:rPr lang="nl-BE" sz="4000" b="1" dirty="0" smtClean="0">
                <a:solidFill>
                  <a:srgbClr val="FF5050"/>
                </a:solidFill>
                <a:latin typeface="+mj-lt"/>
              </a:rPr>
              <a:t>Φύση της διερεύνησης: </a:t>
            </a:r>
            <a:r>
              <a:rPr dirty="0"/>
              <a:t/>
            </a:r>
            <a:br>
              <a:rPr dirty="0"/>
            </a:br>
            <a:r>
              <a:rPr lang="nl-BE" sz="4000" b="1" dirty="0" smtClean="0">
                <a:solidFill>
                  <a:srgbClr val="FF5050"/>
                </a:solidFill>
                <a:latin typeface="+mj-lt"/>
              </a:rPr>
              <a:t>διάφορα είδη διερεύνησης</a:t>
            </a:r>
            <a:r>
              <a:rPr dirty="0"/>
              <a:t/>
            </a:r>
            <a:br>
              <a:rPr dirty="0"/>
            </a:br>
            <a:endParaRPr lang="el-GR" sz="4000" dirty="0">
              <a:latin typeface="+mj-lt"/>
            </a:endParaRPr>
          </a:p>
        </p:txBody>
      </p:sp>
    </p:spTree>
    <p:extLst>
      <p:ext uri="{BB962C8B-B14F-4D97-AF65-F5344CB8AC3E}">
        <p14:creationId xmlns:p14="http://schemas.microsoft.com/office/powerpoint/2010/main" val="979067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1003.jpg"/>
          <p:cNvPicPr>
            <a:picLocks noChangeAspect="1"/>
          </p:cNvPicPr>
          <p:nvPr/>
        </p:nvPicPr>
        <p:blipFill rotWithShape="1">
          <a:blip r:embed="rId3" cstate="print">
            <a:extLst>
              <a:ext uri="{28A0092B-C50C-407E-A947-70E740481C1C}">
                <a14:useLocalDpi xmlns:a14="http://schemas.microsoft.com/office/drawing/2010/main" val="0"/>
              </a:ext>
            </a:extLst>
          </a:blip>
          <a:srcRect t="8777" r="4271" b="5538"/>
          <a:stretch/>
        </p:blipFill>
        <p:spPr>
          <a:xfrm>
            <a:off x="5580112" y="3861048"/>
            <a:ext cx="3395846" cy="2279658"/>
          </a:xfrm>
          <a:prstGeom prst="rect">
            <a:avLst/>
          </a:prstGeom>
          <a:ln>
            <a:solidFill>
              <a:schemeClr val="accent6"/>
            </a:solidFill>
          </a:ln>
        </p:spPr>
      </p:pic>
      <p:pic>
        <p:nvPicPr>
          <p:cNvPr id="9" name="Afbeelding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1844824"/>
            <a:ext cx="2808313" cy="1872208"/>
          </a:xfrm>
          <a:prstGeom prst="rect">
            <a:avLst/>
          </a:prstGeom>
          <a:ln w="12700" cmpd="sng">
            <a:solidFill>
              <a:srgbClr val="FFFFFF"/>
            </a:solidFill>
          </a:ln>
        </p:spPr>
      </p:pic>
      <p:sp>
        <p:nvSpPr>
          <p:cNvPr id="10" name="Oval Callout 9"/>
          <p:cNvSpPr/>
          <p:nvPr/>
        </p:nvSpPr>
        <p:spPr>
          <a:xfrm>
            <a:off x="4644008" y="620688"/>
            <a:ext cx="1584176" cy="1038021"/>
          </a:xfrm>
          <a:prstGeom prst="wedgeEllipseCallout">
            <a:avLst>
              <a:gd name="adj1" fmla="val 23654"/>
              <a:gd name="adj2" fmla="val 790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latin typeface="+mj-lt"/>
              </a:rPr>
              <a:t>Βέλγιο: </a:t>
            </a:r>
            <a:r>
              <a:t/>
            </a:r>
            <a:br/>
            <a:r>
              <a:rPr lang="en-US" sz="1400" b="1" dirty="0" smtClean="0">
                <a:latin typeface="+mj-lt"/>
              </a:rPr>
              <a:t>Ένα φύσημα αέρα</a:t>
            </a:r>
            <a:endParaRPr lang="el-GR" sz="1400" b="1" dirty="0">
              <a:latin typeface="+mj-lt"/>
            </a:endParaRPr>
          </a:p>
        </p:txBody>
      </p:sp>
      <p:pic>
        <p:nvPicPr>
          <p:cNvPr id="11" name="Picture 4" descr="foto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1772816"/>
            <a:ext cx="2792559" cy="201622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a:off x="2699792" y="764704"/>
            <a:ext cx="1706488" cy="972688"/>
          </a:xfrm>
          <a:prstGeom prst="wedgeEllipseCallout">
            <a:avLst>
              <a:gd name="adj1" fmla="val -67774"/>
              <a:gd name="adj2" fmla="val 5813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smtClean="0">
                <a:latin typeface="+mj-lt"/>
              </a:rPr>
              <a:t>Ρουμανία:</a:t>
            </a:r>
          </a:p>
          <a:p>
            <a:pPr algn="ctr"/>
            <a:r>
              <a:rPr lang="en-US" sz="1400" b="1" dirty="0" smtClean="0">
                <a:latin typeface="+mj-lt"/>
              </a:rPr>
              <a:t>Βλάστηση και ανάπτυξη</a:t>
            </a:r>
            <a:endParaRPr lang="el-GR" sz="1400" b="1" dirty="0">
              <a:latin typeface="+mj-lt"/>
            </a:endParaRPr>
          </a:p>
        </p:txBody>
      </p:sp>
      <p:pic>
        <p:nvPicPr>
          <p:cNvPr id="13" name="image24.jpeg"/>
          <p:cNvPicPr/>
          <p:nvPr/>
        </p:nvPicPr>
        <p:blipFill>
          <a:blip r:embed="rId6" cstate="print">
            <a:extLst/>
          </a:blip>
          <a:stretch>
            <a:fillRect/>
          </a:stretch>
        </p:blipFill>
        <p:spPr>
          <a:xfrm>
            <a:off x="539552" y="3933056"/>
            <a:ext cx="2850585" cy="2120189"/>
          </a:xfrm>
          <a:prstGeom prst="rect">
            <a:avLst/>
          </a:prstGeom>
          <a:ln w="12700">
            <a:miter lim="400000"/>
          </a:ln>
        </p:spPr>
      </p:pic>
      <p:pic>
        <p:nvPicPr>
          <p:cNvPr id="14" name="14 - Εικόνα" descr="C:\Users\Kikilia\Pictures\IMG_20130301_130920.jpg"/>
          <p:cNvPicPr/>
          <p:nvPr/>
        </p:nvPicPr>
        <p:blipFill>
          <a:blip r:embed="rId7" cstate="print"/>
          <a:srcRect/>
          <a:stretch>
            <a:fillRect/>
          </a:stretch>
        </p:blipFill>
        <p:spPr bwMode="auto">
          <a:xfrm>
            <a:off x="6444208" y="116632"/>
            <a:ext cx="2347415" cy="3513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val Callout 6"/>
          <p:cNvSpPr/>
          <p:nvPr/>
        </p:nvSpPr>
        <p:spPr>
          <a:xfrm>
            <a:off x="4211960" y="3789040"/>
            <a:ext cx="1512168" cy="1224136"/>
          </a:xfrm>
          <a:prstGeom prst="wedgeEllipseCallout">
            <a:avLst>
              <a:gd name="adj1" fmla="val 70361"/>
              <a:gd name="adj2" fmla="val -65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latin typeface="+mj-lt"/>
              </a:rPr>
              <a:t>Αγγλία:</a:t>
            </a:r>
          </a:p>
          <a:p>
            <a:pPr algn="ctr"/>
            <a:r>
              <a:rPr lang="en-US" sz="1400" b="1" dirty="0" smtClean="0">
                <a:latin typeface="+mj-lt"/>
              </a:rPr>
              <a:t>Ο κύκλος ζωής του βατράχου</a:t>
            </a:r>
            <a:endParaRPr lang="el-GR" sz="1400" b="1" dirty="0">
              <a:latin typeface="+mj-lt"/>
            </a:endParaRPr>
          </a:p>
        </p:txBody>
      </p:sp>
      <p:sp>
        <p:nvSpPr>
          <p:cNvPr id="15" name="Oval Callout 14"/>
          <p:cNvSpPr/>
          <p:nvPr/>
        </p:nvSpPr>
        <p:spPr>
          <a:xfrm>
            <a:off x="5652120" y="2996952"/>
            <a:ext cx="1763688" cy="936104"/>
          </a:xfrm>
          <a:prstGeom prst="wedgeEllipseCallout">
            <a:avLst>
              <a:gd name="adj1" fmla="val 45372"/>
              <a:gd name="adj2" fmla="val -9887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latin typeface="+mj-lt"/>
              </a:rPr>
              <a:t>Ελλάδα:</a:t>
            </a:r>
          </a:p>
          <a:p>
            <a:pPr algn="ctr"/>
            <a:r>
              <a:rPr lang="en-US" sz="1400" b="1" dirty="0" smtClean="0">
                <a:latin typeface="+mj-lt"/>
              </a:rPr>
              <a:t>Φυτά στο περιβάλλον</a:t>
            </a:r>
            <a:endParaRPr lang="el-GR" sz="1400" b="1" dirty="0">
              <a:latin typeface="+mj-lt"/>
            </a:endParaRPr>
          </a:p>
        </p:txBody>
      </p:sp>
      <p:sp>
        <p:nvSpPr>
          <p:cNvPr id="5" name="Oval Callout 4"/>
          <p:cNvSpPr/>
          <p:nvPr/>
        </p:nvSpPr>
        <p:spPr>
          <a:xfrm>
            <a:off x="3419872" y="4941168"/>
            <a:ext cx="1296144" cy="936104"/>
          </a:xfrm>
          <a:prstGeom prst="wedgeEllipseCallout">
            <a:avLst>
              <a:gd name="adj1" fmla="val -69822"/>
              <a:gd name="adj2" fmla="val -8787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latin typeface="+mj-lt"/>
              </a:rPr>
              <a:t>Αγγλία: </a:t>
            </a:r>
          </a:p>
          <a:p>
            <a:pPr algn="ctr"/>
            <a:r>
              <a:rPr lang="en-US" sz="1400" b="1" dirty="0" smtClean="0">
                <a:latin typeface="+mj-lt"/>
              </a:rPr>
              <a:t>Καθ' οδόν</a:t>
            </a:r>
          </a:p>
        </p:txBody>
      </p:sp>
    </p:spTree>
    <p:extLst>
      <p:ext uri="{BB962C8B-B14F-4D97-AF65-F5344CB8AC3E}">
        <p14:creationId xmlns:p14="http://schemas.microsoft.com/office/powerpoint/2010/main" val="464477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smtClean="0">
                <a:solidFill>
                  <a:srgbClr val="00B050"/>
                </a:solidFill>
              </a:rPr>
              <a:t>Περίγραμμα ενότητας</a:t>
            </a:r>
            <a:endParaRPr lang="el-GR" b="1" dirty="0">
              <a:solidFill>
                <a:srgbClr val="00B050"/>
              </a:solidFill>
            </a:endParaRPr>
          </a:p>
        </p:txBody>
      </p:sp>
      <p:sp>
        <p:nvSpPr>
          <p:cNvPr id="3" name="Tijdelijke aanduiding voor inhoud 2"/>
          <p:cNvSpPr>
            <a:spLocks noGrp="1"/>
          </p:cNvSpPr>
          <p:nvPr>
            <p:ph idx="1"/>
          </p:nvPr>
        </p:nvSpPr>
        <p:spPr/>
        <p:txBody>
          <a:bodyPr>
            <a:normAutofit fontScale="70000" lnSpcReduction="20000"/>
          </a:bodyPr>
          <a:lstStyle/>
          <a:p>
            <a:r>
              <a:rPr lang="nl-BE" dirty="0" smtClean="0">
                <a:latin typeface="+mj-lt"/>
              </a:rPr>
              <a:t>Ανταλλαγή εμπειριών από πρακτικές δραστηριότητες στις φυσικές επιστήμες – υπογράμμιση των </a:t>
            </a:r>
            <a:r>
              <a:rPr lang="nl-BE" i="1" dirty="0" smtClean="0">
                <a:latin typeface="+mj-lt"/>
              </a:rPr>
              <a:t>διαφορετικών σκοπών</a:t>
            </a:r>
            <a:r>
              <a:rPr lang="nl-BE" dirty="0" smtClean="0">
                <a:latin typeface="+mj-lt"/>
              </a:rPr>
              <a:t> των πρακτικών δραστηριοτήτων</a:t>
            </a:r>
          </a:p>
          <a:p>
            <a:r>
              <a:rPr lang="nl-BE" dirty="0" smtClean="0">
                <a:latin typeface="+mj-lt"/>
              </a:rPr>
              <a:t>Διεξαγωγή ερευνών – σύνδεση με τους </a:t>
            </a:r>
            <a:r>
              <a:rPr lang="nl-BE" i="1" dirty="0" smtClean="0">
                <a:latin typeface="+mj-lt"/>
              </a:rPr>
              <a:t>διαφορετικούς τρόπους εργασίας των επιστημόνων</a:t>
            </a:r>
            <a:r>
              <a:rPr lang="nl-BE" dirty="0" smtClean="0">
                <a:latin typeface="+mj-lt"/>
              </a:rPr>
              <a:t> και με τη </a:t>
            </a:r>
            <a:r>
              <a:rPr lang="nl-BE" i="1" dirty="0" smtClean="0">
                <a:latin typeface="+mj-lt"/>
              </a:rPr>
              <a:t>φύση της επιστήμης </a:t>
            </a:r>
          </a:p>
          <a:p>
            <a:r>
              <a:rPr lang="nl-BE" dirty="0" smtClean="0">
                <a:latin typeface="+mj-lt"/>
              </a:rPr>
              <a:t>Συζήτηση παραδειγμάτων από την τάξη – </a:t>
            </a:r>
            <a:r>
              <a:rPr lang="el-GR" dirty="0" smtClean="0">
                <a:latin typeface="+mj-lt"/>
              </a:rPr>
              <a:t>αποδεικτικά στοιχεία των </a:t>
            </a:r>
            <a:r>
              <a:rPr lang="nl-BE" dirty="0" smtClean="0">
                <a:latin typeface="+mj-lt"/>
              </a:rPr>
              <a:t>διερευνητικών δεξιοτήτων, της λήψης αποφάσεων από τα παιδιά, </a:t>
            </a:r>
            <a:r>
              <a:rPr lang="el-GR" dirty="0" smtClean="0">
                <a:latin typeface="+mj-lt"/>
              </a:rPr>
              <a:t>των </a:t>
            </a:r>
            <a:r>
              <a:rPr lang="nl-BE" dirty="0" smtClean="0">
                <a:latin typeface="+mj-lt"/>
              </a:rPr>
              <a:t>ε</a:t>
            </a:r>
            <a:r>
              <a:rPr lang="el-GR" dirty="0" smtClean="0">
                <a:latin typeface="+mj-lt"/>
              </a:rPr>
              <a:t>ιδών</a:t>
            </a:r>
            <a:r>
              <a:rPr lang="nl-BE" dirty="0" smtClean="0">
                <a:latin typeface="+mj-lt"/>
              </a:rPr>
              <a:t> διερεύνησης</a:t>
            </a:r>
          </a:p>
          <a:p>
            <a:r>
              <a:rPr lang="nl-BE" dirty="0">
                <a:latin typeface="+mj-lt"/>
              </a:rPr>
              <a:t>Ευκαιρίες δημιουργικότητας για τα παιδιά και σύνδεση με τη φύση της επιστήμης</a:t>
            </a:r>
          </a:p>
          <a:p>
            <a:r>
              <a:rPr lang="nl-BE" dirty="0" smtClean="0">
                <a:latin typeface="+mj-lt"/>
              </a:rPr>
              <a:t>Επιπτώσεις για το μελλοντικό σχεδιασμό – σκοποί των πρακτικών δραστηριοτήτων, είδη ερευνών</a:t>
            </a:r>
          </a:p>
          <a:p>
            <a:r>
              <a:rPr lang="nl-BE" dirty="0" smtClean="0">
                <a:latin typeface="+mj-lt"/>
              </a:rPr>
              <a:t>Αναστοχασμός της ενότητας</a:t>
            </a:r>
            <a:endParaRPr lang="el-GR" dirty="0" smtClean="0"/>
          </a:p>
        </p:txBody>
      </p:sp>
    </p:spTree>
    <p:extLst>
      <p:ext uri="{BB962C8B-B14F-4D97-AF65-F5344CB8AC3E}">
        <p14:creationId xmlns:p14="http://schemas.microsoft.com/office/powerpoint/2010/main" val="502850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60648"/>
            <a:ext cx="6624736" cy="1282154"/>
          </a:xfrm>
        </p:spPr>
        <p:txBody>
          <a:bodyPr>
            <a:noAutofit/>
          </a:bodyPr>
          <a:lstStyle/>
          <a:p>
            <a:r>
              <a:rPr lang="en-US" sz="2500" b="1" dirty="0" smtClean="0">
                <a:solidFill>
                  <a:srgbClr val="00B050"/>
                </a:solidFill>
              </a:rPr>
              <a:t>Ανταλλαγή παραδειγμάτων πρακτικών δραστηριοτήτων που έχετε πραγματοποιήσει/παρατηρήσει στις φυσικές επιστήμες</a:t>
            </a:r>
            <a:endParaRPr lang="el-GR" sz="2500" b="1" dirty="0">
              <a:solidFill>
                <a:srgbClr val="00B050"/>
              </a:solidFill>
            </a:endParaRPr>
          </a:p>
        </p:txBody>
      </p:sp>
      <p:sp>
        <p:nvSpPr>
          <p:cNvPr id="3" name="Content Placeholder 2"/>
          <p:cNvSpPr>
            <a:spLocks noGrp="1"/>
          </p:cNvSpPr>
          <p:nvPr>
            <p:ph idx="1"/>
          </p:nvPr>
        </p:nvSpPr>
        <p:spPr>
          <a:xfrm>
            <a:off x="611560" y="1628800"/>
            <a:ext cx="7886700" cy="4536504"/>
          </a:xfrm>
        </p:spPr>
        <p:txBody>
          <a:bodyPr>
            <a:normAutofit/>
          </a:bodyPr>
          <a:lstStyle/>
          <a:p>
            <a:pPr marL="0" indent="0">
              <a:lnSpc>
                <a:spcPct val="120000"/>
              </a:lnSpc>
              <a:buNone/>
            </a:pPr>
            <a:r>
              <a:rPr lang="en-US" sz="2000" i="1" dirty="0" smtClean="0">
                <a:latin typeface="+mj-lt"/>
              </a:rPr>
              <a:t>Εργαστείτε σε ομάδες των 4 ατόμων</a:t>
            </a:r>
            <a:endParaRPr lang="el-GR" sz="2000" i="1" dirty="0" smtClean="0">
              <a:solidFill>
                <a:srgbClr val="008000"/>
              </a:solidFill>
              <a:latin typeface="+mj-lt"/>
            </a:endParaRPr>
          </a:p>
          <a:p>
            <a:pPr marL="514350" indent="-514350">
              <a:lnSpc>
                <a:spcPct val="120000"/>
              </a:lnSpc>
              <a:buFont typeface="+mj-lt"/>
              <a:buAutoNum type="arabicPeriod"/>
            </a:pPr>
            <a:r>
              <a:rPr lang="en-US" sz="2000" i="1" dirty="0" smtClean="0">
                <a:latin typeface="+mj-lt"/>
              </a:rPr>
              <a:t>Ατομικά </a:t>
            </a:r>
            <a:r>
              <a:rPr lang="en-US" sz="2000" dirty="0" smtClean="0">
                <a:latin typeface="+mj-lt"/>
              </a:rPr>
              <a:t>– καταγράψτε σε αυτοκόλλητα χαρτάκια παραδείγματα πρακτικών δραστηριοτήτων που έχετε πραγματοποιήσει/παρατηρήσει και κολλήστε τα στο φύλλο A2 πάνω στο τραπέζι.</a:t>
            </a:r>
          </a:p>
          <a:p>
            <a:pPr marL="514350" indent="-514350">
              <a:lnSpc>
                <a:spcPct val="120000"/>
              </a:lnSpc>
              <a:buFont typeface="+mj-lt"/>
              <a:buAutoNum type="arabicPeriod"/>
            </a:pPr>
            <a:r>
              <a:rPr lang="en-US" sz="2000" i="1" dirty="0" smtClean="0">
                <a:latin typeface="+mj-lt"/>
              </a:rPr>
              <a:t>Σε ομάδα </a:t>
            </a:r>
            <a:r>
              <a:rPr lang="en-US" sz="2000" dirty="0" smtClean="0">
                <a:latin typeface="+mj-lt"/>
              </a:rPr>
              <a:t>– Δείτε αν μπορείτε να τα ταξινομήσετε – Υπάρχουν κοινά θέματα ή διαφορές;</a:t>
            </a:r>
          </a:p>
          <a:p>
            <a:pPr marL="914400" lvl="1" indent="-514350">
              <a:lnSpc>
                <a:spcPct val="120000"/>
              </a:lnSpc>
            </a:pPr>
            <a:r>
              <a:rPr lang="en-US" sz="1600" dirty="0" smtClean="0">
                <a:latin typeface="+mj-lt"/>
              </a:rPr>
              <a:t>Ποιοι ήταν οι</a:t>
            </a:r>
            <a:r>
              <a:rPr lang="en-US" sz="1600" u="sng" dirty="0" smtClean="0">
                <a:latin typeface="+mj-lt"/>
              </a:rPr>
              <a:t> σκοποί </a:t>
            </a:r>
            <a:r>
              <a:rPr lang="en-US" sz="1600" dirty="0" smtClean="0">
                <a:latin typeface="+mj-lt"/>
              </a:rPr>
              <a:t>αυτών των δραστηριοτήτων (δεξιότητες, διαδικασίες, συμπεριφορές, γνώσεις και κατανόηση σχετικά με τις φυσικές επιστήμες);</a:t>
            </a:r>
          </a:p>
          <a:p>
            <a:pPr marL="914400" lvl="1" indent="-514350">
              <a:lnSpc>
                <a:spcPct val="120000"/>
              </a:lnSpc>
            </a:pPr>
            <a:r>
              <a:rPr lang="en-US" sz="1600" dirty="0" smtClean="0">
                <a:latin typeface="+mj-lt"/>
              </a:rPr>
              <a:t>Σε ποιο βαθμό έλαβαν τα παιδιά τις αποφάσεις;</a:t>
            </a:r>
          </a:p>
          <a:p>
            <a:pPr marL="914400" lvl="1" indent="-514350">
              <a:lnSpc>
                <a:spcPct val="120000"/>
              </a:lnSpc>
            </a:pPr>
            <a:r>
              <a:rPr lang="en-US" sz="1600" dirty="0" smtClean="0">
                <a:latin typeface="+mj-lt"/>
              </a:rPr>
              <a:t>Σημειώστε τυχόν ζητήματα που προέκυψαν.</a:t>
            </a:r>
            <a:endParaRPr lang="el-GR" sz="1600" dirty="0">
              <a:latin typeface="+mj-lt"/>
            </a:endParaRPr>
          </a:p>
          <a:p>
            <a:pPr marL="514350" indent="-514350">
              <a:lnSpc>
                <a:spcPct val="120000"/>
              </a:lnSpc>
              <a:buFont typeface="+mj-lt"/>
              <a:buAutoNum type="arabicPeriod"/>
            </a:pPr>
            <a:r>
              <a:rPr lang="en-US" sz="2000" i="1" dirty="0" smtClean="0">
                <a:latin typeface="+mj-lt"/>
              </a:rPr>
              <a:t>Δώστε πληροφορίες ανατροφοδότησης σε όλη την ομάδα</a:t>
            </a:r>
            <a:endParaRPr lang="el-GR" sz="2000" i="1" dirty="0">
              <a:latin typeface="+mj-lt"/>
            </a:endParaRPr>
          </a:p>
        </p:txBody>
      </p:sp>
    </p:spTree>
    <p:extLst>
      <p:ext uri="{BB962C8B-B14F-4D97-AF65-F5344CB8AC3E}">
        <p14:creationId xmlns:p14="http://schemas.microsoft.com/office/powerpoint/2010/main" val="4127639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60648"/>
            <a:ext cx="5311502" cy="1250462"/>
          </a:xfrm>
        </p:spPr>
        <p:txBody>
          <a:bodyPr>
            <a:normAutofit fontScale="90000"/>
          </a:bodyPr>
          <a:lstStyle/>
          <a:p>
            <a:r>
              <a:rPr lang="nl-BE" sz="3600" b="1" dirty="0" smtClean="0">
                <a:solidFill>
                  <a:srgbClr val="00B050"/>
                </a:solidFill>
              </a:rPr>
              <a:t>Διαφορετικοί σκοποί πρακτικών δραστηριοτήτων</a:t>
            </a:r>
            <a:endParaRPr lang="el-GR" b="1" dirty="0">
              <a:solidFill>
                <a:srgbClr val="00B050"/>
              </a:solidFill>
            </a:endParaRPr>
          </a:p>
        </p:txBody>
      </p:sp>
      <p:sp>
        <p:nvSpPr>
          <p:cNvPr id="3" name="Content Placeholder 2"/>
          <p:cNvSpPr>
            <a:spLocks noGrp="1"/>
          </p:cNvSpPr>
          <p:nvPr>
            <p:ph idx="1"/>
          </p:nvPr>
        </p:nvSpPr>
        <p:spPr>
          <a:xfrm>
            <a:off x="611560" y="1556792"/>
            <a:ext cx="7886700" cy="4711578"/>
          </a:xfrm>
        </p:spPr>
        <p:txBody>
          <a:bodyPr>
            <a:normAutofit lnSpcReduction="10000"/>
          </a:bodyPr>
          <a:lstStyle/>
          <a:p>
            <a:pPr lvl="0"/>
            <a:r>
              <a:rPr lang="en-US" sz="2600" i="1" dirty="0">
                <a:latin typeface="+mj-lt"/>
              </a:rPr>
              <a:t>Βασικές δεξιότητες</a:t>
            </a:r>
            <a:r>
              <a:rPr dirty="0" smtClean="0"/>
              <a:t> </a:t>
            </a:r>
            <a:r>
              <a:rPr lang="en-US" sz="2600" dirty="0" smtClean="0">
                <a:latin typeface="+mj-lt"/>
              </a:rPr>
              <a:t>- ανάπτυξη δεξιοτήτων και τεχνικών</a:t>
            </a:r>
            <a:endParaRPr lang="el-GR" sz="2600" dirty="0">
              <a:latin typeface="+mj-lt"/>
            </a:endParaRPr>
          </a:p>
          <a:p>
            <a:pPr lvl="0"/>
            <a:r>
              <a:rPr lang="en-US" sz="2600" i="1" dirty="0" smtClean="0">
                <a:latin typeface="+mj-lt"/>
              </a:rPr>
              <a:t>Παρατήρηση</a:t>
            </a:r>
            <a:r>
              <a:rPr lang="en-US" sz="2600" dirty="0" smtClean="0">
                <a:latin typeface="+mj-lt"/>
              </a:rPr>
              <a:t> – εξερεύνηση, περιγραφή, διαλογή και ταξινόμηση</a:t>
            </a:r>
          </a:p>
          <a:p>
            <a:pPr lvl="0"/>
            <a:r>
              <a:rPr lang="en-US" sz="2600" i="1" dirty="0" smtClean="0">
                <a:latin typeface="+mj-lt"/>
              </a:rPr>
              <a:t>Αποτύπωση </a:t>
            </a:r>
            <a:r>
              <a:rPr lang="en-US" sz="2600" dirty="0" smtClean="0">
                <a:latin typeface="+mj-lt"/>
              </a:rPr>
              <a:t>– αποτύπωση ή αναπαράσταση μιας έννοιας/διαδικασίας </a:t>
            </a:r>
          </a:p>
          <a:p>
            <a:pPr lvl="0"/>
            <a:r>
              <a:rPr lang="en-US" sz="2600" i="1" dirty="0" smtClean="0">
                <a:latin typeface="+mj-lt"/>
              </a:rPr>
              <a:t>Έρευνα</a:t>
            </a:r>
            <a:r>
              <a:rPr dirty="0" smtClean="0"/>
              <a:t> </a:t>
            </a:r>
            <a:r>
              <a:rPr lang="en-US" sz="2600" dirty="0">
                <a:latin typeface="+mj-lt"/>
              </a:rPr>
              <a:t>– προκύπτει από το παιχνίδι, τυχαία συμβάντα, λόγια άλλων παιδιών, τις ερωτήσεις των παιδιών ή νέα επιστημονική γνώση. Τα παιδιά συμμετείχαν στη λήψη αποφάσεων για τον τρόπο εκτέλεσης των ερευνών τους</a:t>
            </a:r>
            <a:r>
              <a:rPr dirty="0" smtClean="0"/>
              <a:t>.</a:t>
            </a:r>
          </a:p>
        </p:txBody>
      </p:sp>
    </p:spTree>
    <p:extLst>
      <p:ext uri="{BB962C8B-B14F-4D97-AF65-F5344CB8AC3E}">
        <p14:creationId xmlns:p14="http://schemas.microsoft.com/office/powerpoint/2010/main" val="2495571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74638"/>
            <a:ext cx="5915000" cy="1282154"/>
          </a:xfrm>
        </p:spPr>
        <p:txBody>
          <a:bodyPr>
            <a:noAutofit/>
          </a:bodyPr>
          <a:lstStyle/>
          <a:p>
            <a:r>
              <a:rPr lang="en-US" sz="2800" b="1" dirty="0" smtClean="0">
                <a:solidFill>
                  <a:srgbClr val="00B050"/>
                </a:solidFill>
              </a:rPr>
              <a:t>Διαφορετικοί σκοποί πρακτικών δραστηριοτήτων: ανάλυση των παραδειγμάτων σας από την τάξη</a:t>
            </a:r>
            <a:endParaRPr lang="el-GR" sz="2800" b="1" dirty="0">
              <a:solidFill>
                <a:srgbClr val="00B050"/>
              </a:solidFill>
            </a:endParaRPr>
          </a:p>
        </p:txBody>
      </p:sp>
      <p:sp>
        <p:nvSpPr>
          <p:cNvPr id="3" name="Content Placeholder 2"/>
          <p:cNvSpPr>
            <a:spLocks noGrp="1"/>
          </p:cNvSpPr>
          <p:nvPr>
            <p:ph idx="1"/>
          </p:nvPr>
        </p:nvSpPr>
        <p:spPr>
          <a:xfrm>
            <a:off x="611560" y="1628800"/>
            <a:ext cx="7886700" cy="4536504"/>
          </a:xfrm>
        </p:spPr>
        <p:txBody>
          <a:bodyPr>
            <a:normAutofit/>
          </a:bodyPr>
          <a:lstStyle/>
          <a:p>
            <a:pPr marL="0" indent="0">
              <a:lnSpc>
                <a:spcPct val="120000"/>
              </a:lnSpc>
              <a:buNone/>
            </a:pPr>
            <a:r>
              <a:rPr lang="en-US" sz="2800" b="1" dirty="0" smtClean="0">
                <a:solidFill>
                  <a:srgbClr val="00B050"/>
                </a:solidFill>
                <a:latin typeface="+mj-lt"/>
              </a:rPr>
              <a:t>Αρχικός αναστοχασμός</a:t>
            </a:r>
          </a:p>
          <a:p>
            <a:pPr marL="514350" indent="-514350">
              <a:lnSpc>
                <a:spcPct val="120000"/>
              </a:lnSpc>
              <a:buFont typeface="+mj-lt"/>
              <a:buAutoNum type="arabicPeriod"/>
            </a:pPr>
            <a:r>
              <a:rPr lang="en-US" sz="2400" dirty="0" smtClean="0">
                <a:latin typeface="+mj-lt"/>
              </a:rPr>
              <a:t>Ευκαιρίες ενίσχυσης των δεξιοτήτων διερεύνησης και των δημιουργικών προδιαθέσεων που προσέφεραν οι δραστηριότητές σας.</a:t>
            </a:r>
            <a:endParaRPr lang="el-GR" sz="2400" dirty="0">
              <a:latin typeface="+mj-lt"/>
            </a:endParaRPr>
          </a:p>
          <a:p>
            <a:pPr marL="514350" indent="-514350">
              <a:lnSpc>
                <a:spcPct val="120000"/>
              </a:lnSpc>
              <a:buFont typeface="+mj-lt"/>
              <a:buAutoNum type="arabicPeriod"/>
            </a:pPr>
            <a:r>
              <a:rPr lang="en-US" sz="2400" dirty="0" smtClean="0">
                <a:latin typeface="+mj-lt"/>
              </a:rPr>
              <a:t>Τι είδη πρακτικών εργασιών περιελάμβαναν; </a:t>
            </a:r>
          </a:p>
          <a:p>
            <a:pPr marL="514350" indent="-514350">
              <a:lnSpc>
                <a:spcPct val="120000"/>
              </a:lnSpc>
              <a:buFont typeface="+mj-lt"/>
              <a:buAutoNum type="arabicPeriod" startAt="3"/>
            </a:pPr>
            <a:r>
              <a:rPr lang="en-US" sz="2400" dirty="0" smtClean="0">
                <a:latin typeface="+mj-lt"/>
              </a:rPr>
              <a:t>Υπήρχαν επιπτώσεις στην πρακτική;</a:t>
            </a:r>
          </a:p>
          <a:p>
            <a:pPr marL="514350" indent="-514350">
              <a:lnSpc>
                <a:spcPct val="120000"/>
              </a:lnSpc>
              <a:buFont typeface="+mj-lt"/>
              <a:buAutoNum type="arabicPeriod" startAt="3"/>
            </a:pPr>
            <a:r>
              <a:rPr lang="en-US" sz="2400" dirty="0" smtClean="0">
                <a:latin typeface="+mj-lt"/>
              </a:rPr>
              <a:t>Ζητήματα ή ερωτήματα;</a:t>
            </a:r>
          </a:p>
        </p:txBody>
      </p:sp>
    </p:spTree>
    <p:extLst>
      <p:ext uri="{BB962C8B-B14F-4D97-AF65-F5344CB8AC3E}">
        <p14:creationId xmlns:p14="http://schemas.microsoft.com/office/powerpoint/2010/main" val="2109836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50"/>
                </a:solidFill>
              </a:rPr>
              <a:t>Διεξαγωγή ερευνών</a:t>
            </a:r>
            <a:endParaRPr lang="el-GR" sz="4000" b="1" dirty="0">
              <a:solidFill>
                <a:srgbClr val="00B050"/>
              </a:solidFill>
            </a:endParaRPr>
          </a:p>
        </p:txBody>
      </p:sp>
      <p:sp>
        <p:nvSpPr>
          <p:cNvPr id="3" name="Content Placeholder 2"/>
          <p:cNvSpPr>
            <a:spLocks noGrp="1"/>
          </p:cNvSpPr>
          <p:nvPr>
            <p:ph idx="1"/>
          </p:nvPr>
        </p:nvSpPr>
        <p:spPr/>
        <p:txBody>
          <a:bodyPr/>
          <a:lstStyle/>
          <a:p>
            <a:pPr marL="0" indent="0">
              <a:buNone/>
            </a:pPr>
            <a:r>
              <a:rPr lang="en-US" i="1" dirty="0" smtClean="0">
                <a:latin typeface="+mj-lt"/>
              </a:rPr>
              <a:t>Για παράδειγμα</a:t>
            </a:r>
          </a:p>
          <a:p>
            <a:r>
              <a:rPr lang="en-US" dirty="0" smtClean="0">
                <a:latin typeface="+mj-lt"/>
              </a:rPr>
              <a:t>Οι ψηλότεροι άνθρωποι έχουν μεγαλύτερα πόδια;</a:t>
            </a:r>
          </a:p>
          <a:p>
            <a:r>
              <a:rPr lang="en-US" dirty="0" smtClean="0">
                <a:latin typeface="+mj-lt"/>
              </a:rPr>
              <a:t>Ποια μπάλα κάνει καλύτερη αναπήδηση;</a:t>
            </a:r>
          </a:p>
          <a:p>
            <a:r>
              <a:rPr lang="en-US" dirty="0" smtClean="0">
                <a:latin typeface="+mj-lt"/>
              </a:rPr>
              <a:t>Ποια υλικά αφήνουν το φως να περνά από μέσα τους;</a:t>
            </a:r>
            <a:endParaRPr lang="el-GR" dirty="0">
              <a:latin typeface="+mj-lt"/>
            </a:endParaRPr>
          </a:p>
        </p:txBody>
      </p:sp>
    </p:spTree>
    <p:extLst>
      <p:ext uri="{BB962C8B-B14F-4D97-AF65-F5344CB8AC3E}">
        <p14:creationId xmlns:p14="http://schemas.microsoft.com/office/powerpoint/2010/main" val="614601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832648" cy="1282154"/>
          </a:xfrm>
        </p:spPr>
        <p:txBody>
          <a:bodyPr>
            <a:normAutofit/>
          </a:bodyPr>
          <a:lstStyle/>
          <a:p>
            <a:r>
              <a:rPr lang="en-US" sz="4000" b="1" dirty="0" smtClean="0">
                <a:solidFill>
                  <a:srgbClr val="00B050"/>
                </a:solidFill>
              </a:rPr>
              <a:t>Διεξαγωγή ερευνών</a:t>
            </a:r>
            <a:endParaRPr lang="el-GR" sz="4000" b="1" dirty="0">
              <a:solidFill>
                <a:srgbClr val="00B050"/>
              </a:solidFill>
            </a:endParaRPr>
          </a:p>
        </p:txBody>
      </p:sp>
      <p:sp>
        <p:nvSpPr>
          <p:cNvPr id="3" name="Content Placeholder 2"/>
          <p:cNvSpPr>
            <a:spLocks noGrp="1"/>
          </p:cNvSpPr>
          <p:nvPr>
            <p:ph idx="1"/>
          </p:nvPr>
        </p:nvSpPr>
        <p:spPr>
          <a:xfrm>
            <a:off x="467544" y="1772816"/>
            <a:ext cx="8219256" cy="4392488"/>
          </a:xfrm>
        </p:spPr>
        <p:txBody>
          <a:bodyPr>
            <a:normAutofit fontScale="92500" lnSpcReduction="10000"/>
          </a:bodyPr>
          <a:lstStyle/>
          <a:p>
            <a:pPr marL="0" indent="0">
              <a:buNone/>
            </a:pPr>
            <a:r>
              <a:rPr lang="en-US" sz="2400" i="1" dirty="0" smtClean="0">
                <a:latin typeface="+mj-lt"/>
              </a:rPr>
              <a:t>Εργαστείτε σε ομάδες των 4 ατόμων (περίπου 15 λεπτά)</a:t>
            </a:r>
          </a:p>
          <a:p>
            <a:r>
              <a:rPr lang="en-US" sz="2400" dirty="0" smtClean="0">
                <a:latin typeface="+mj-lt"/>
              </a:rPr>
              <a:t>Πραγματοποιήστε την προτεινόμενη έρευνα</a:t>
            </a:r>
          </a:p>
          <a:p>
            <a:r>
              <a:rPr lang="en-US" sz="2400" dirty="0" smtClean="0">
                <a:latin typeface="+mj-lt"/>
              </a:rPr>
              <a:t>Κρατήστε σημειώσεις για την πρόοδό σας και καταγράψτε τα αποτελέσματα και τα συμπεράσματα για να τα μοιραστείτε με μια άλλη ομάδα</a:t>
            </a:r>
          </a:p>
          <a:p>
            <a:pPr marL="0" indent="0">
              <a:buNone/>
            </a:pPr>
            <a:r>
              <a:rPr lang="en-US" sz="2400" i="1" dirty="0" smtClean="0">
                <a:latin typeface="+mj-lt"/>
              </a:rPr>
              <a:t>Ανατροφοδότηση και συζήτηση με όλη την ομάδα: </a:t>
            </a:r>
          </a:p>
          <a:p>
            <a:r>
              <a:rPr lang="en-US" sz="2400" dirty="0" smtClean="0">
                <a:latin typeface="+mj-lt"/>
              </a:rPr>
              <a:t>Προσεγγίσεις στην καταγραφή και ανάλυση δεδομένων</a:t>
            </a:r>
          </a:p>
          <a:p>
            <a:r>
              <a:rPr lang="en-US" sz="2400" dirty="0" smtClean="0">
                <a:latin typeface="+mj-lt"/>
              </a:rPr>
              <a:t>Συμπεράσματα – σύγκριση ευρημάτων, αξιολόγηση αποδεικτικών στοιχείων</a:t>
            </a:r>
          </a:p>
          <a:p>
            <a:r>
              <a:rPr lang="en-US" sz="2400" i="1" dirty="0" smtClean="0">
                <a:latin typeface="+mj-lt"/>
              </a:rPr>
              <a:t>Οι διάφορες</a:t>
            </a:r>
            <a:r>
              <a:rPr lang="en-US" sz="2400" dirty="0" smtClean="0">
                <a:latin typeface="+mj-lt"/>
              </a:rPr>
              <a:t> δεξιότητες διερεύνησης που χρησιμοποιούνται</a:t>
            </a:r>
          </a:p>
          <a:p>
            <a:r>
              <a:rPr lang="en-US" sz="2400" dirty="0" smtClean="0">
                <a:latin typeface="+mj-lt"/>
              </a:rPr>
              <a:t>Ενίσχυση διασύνδεσης διερευνητικών δεξιοτήτων σε όλη την έρευνα</a:t>
            </a:r>
          </a:p>
        </p:txBody>
      </p:sp>
    </p:spTree>
    <p:extLst>
      <p:ext uri="{BB962C8B-B14F-4D97-AF65-F5344CB8AC3E}">
        <p14:creationId xmlns:p14="http://schemas.microsoft.com/office/powerpoint/2010/main" val="4197601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74638"/>
            <a:ext cx="5626968" cy="1282154"/>
          </a:xfrm>
        </p:spPr>
        <p:txBody>
          <a:bodyPr>
            <a:normAutofit/>
          </a:bodyPr>
          <a:lstStyle/>
          <a:p>
            <a:r>
              <a:rPr lang="en-US" sz="4000" b="1" dirty="0" smtClean="0">
                <a:solidFill>
                  <a:srgbClr val="00B050"/>
                </a:solidFill>
              </a:rPr>
              <a:t>Διάφορα είδη έρευνας</a:t>
            </a:r>
            <a:endParaRPr lang="el-GR" sz="4000" b="1" dirty="0">
              <a:solidFill>
                <a:srgbClr val="00B050"/>
              </a:solidFill>
            </a:endParaRPr>
          </a:p>
        </p:txBody>
      </p:sp>
      <p:sp>
        <p:nvSpPr>
          <p:cNvPr id="3" name="Content Placeholder 2"/>
          <p:cNvSpPr>
            <a:spLocks noGrp="1"/>
          </p:cNvSpPr>
          <p:nvPr>
            <p:ph idx="1"/>
          </p:nvPr>
        </p:nvSpPr>
        <p:spPr>
          <a:xfrm>
            <a:off x="611560" y="1628800"/>
            <a:ext cx="7886700" cy="4536504"/>
          </a:xfrm>
        </p:spPr>
        <p:txBody>
          <a:bodyPr>
            <a:normAutofit fontScale="92500"/>
          </a:bodyPr>
          <a:lstStyle/>
          <a:p>
            <a:pPr lvl="0"/>
            <a:r>
              <a:rPr lang="en-US" sz="2400" i="1" dirty="0">
                <a:latin typeface="+mj-lt"/>
              </a:rPr>
              <a:t>Παρατήρηση μέσα στο χρόνο</a:t>
            </a:r>
            <a:r>
              <a:rPr lang="en-US" sz="2400" dirty="0">
                <a:latin typeface="+mj-lt"/>
              </a:rPr>
              <a:t>, για παράδειγμα: Πώς εξελίσσονται οι κάμπιες μέσα στο χρόνο;</a:t>
            </a:r>
            <a:endParaRPr lang="el-GR" sz="2400" dirty="0">
              <a:latin typeface="+mj-lt"/>
            </a:endParaRPr>
          </a:p>
          <a:p>
            <a:pPr lvl="0"/>
            <a:r>
              <a:rPr lang="en-US" sz="2400" i="1" dirty="0">
                <a:latin typeface="+mj-lt"/>
              </a:rPr>
              <a:t>Αναζήτηση μοτίβου</a:t>
            </a:r>
            <a:r>
              <a:rPr lang="en-US" sz="2400" dirty="0">
                <a:latin typeface="+mj-lt"/>
              </a:rPr>
              <a:t>, για παράδειγμα: Οι άνθρωποι με μακρύτερα πόδια κάνουν μεγαλύτερα άλματα;</a:t>
            </a:r>
            <a:endParaRPr lang="el-GR" sz="2400" dirty="0">
              <a:latin typeface="+mj-lt"/>
            </a:endParaRPr>
          </a:p>
          <a:p>
            <a:pPr lvl="0"/>
            <a:r>
              <a:rPr lang="en-US" sz="2400" i="1" dirty="0">
                <a:latin typeface="+mj-lt"/>
              </a:rPr>
              <a:t>Αναγνώριση, ταξινόμηση και ομαδοποίηση</a:t>
            </a:r>
            <a:r>
              <a:rPr lang="en-US" sz="2400" dirty="0">
                <a:latin typeface="+mj-lt"/>
              </a:rPr>
              <a:t>, για παράδειγμα: Τι είναι αυτό το πουλί; Ποια υλικά κολλάνε στο μαγνήτη;</a:t>
            </a:r>
            <a:endParaRPr lang="el-GR" sz="2400" dirty="0">
              <a:latin typeface="+mj-lt"/>
            </a:endParaRPr>
          </a:p>
          <a:p>
            <a:pPr lvl="0"/>
            <a:r>
              <a:rPr lang="en-US" sz="2400" i="1" dirty="0">
                <a:latin typeface="+mj-lt"/>
              </a:rPr>
              <a:t>Σύγκριση και έλεγχος μεταβλητών</a:t>
            </a:r>
            <a:r>
              <a:rPr lang="en-US" sz="2400" dirty="0">
                <a:latin typeface="+mj-lt"/>
              </a:rPr>
              <a:t> (ελεγχόμενες έρευνες), για παράδειγμα: Ποιο είναι το καλύτερο υλικό για ομπρέλα;</a:t>
            </a:r>
            <a:endParaRPr lang="el-GR" sz="2400" dirty="0">
              <a:latin typeface="+mj-lt"/>
            </a:endParaRPr>
          </a:p>
          <a:p>
            <a:pPr lvl="0"/>
            <a:r>
              <a:rPr lang="en-US" sz="2400" i="1" dirty="0">
                <a:latin typeface="+mj-lt"/>
              </a:rPr>
              <a:t>Έρευνα με χρήση δευτερογενών πηγών</a:t>
            </a:r>
            <a:r>
              <a:rPr lang="en-US" sz="2400" dirty="0">
                <a:latin typeface="+mj-lt"/>
              </a:rPr>
              <a:t>, για παράδειγμα: Τι διαφορετικά είδη έμβιων όντων βλέπουμε στα απολιθώματα που έχουμε βρει;</a:t>
            </a:r>
            <a:endParaRPr lang="el-GR" sz="2400" dirty="0">
              <a:latin typeface="+mj-lt"/>
            </a:endParaRPr>
          </a:p>
          <a:p>
            <a:pPr marL="0" indent="0">
              <a:lnSpc>
                <a:spcPct val="120000"/>
              </a:lnSpc>
              <a:buNone/>
            </a:pPr>
            <a:endParaRPr lang="el-GR" sz="2000" dirty="0">
              <a:latin typeface="+mj-lt"/>
            </a:endParaRPr>
          </a:p>
        </p:txBody>
      </p:sp>
    </p:spTree>
    <p:extLst>
      <p:ext uri="{BB962C8B-B14F-4D97-AF65-F5344CB8AC3E}">
        <p14:creationId xmlns:p14="http://schemas.microsoft.com/office/powerpoint/2010/main" val="1560900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404664"/>
            <a:ext cx="6264696" cy="1282154"/>
          </a:xfrm>
        </p:spPr>
        <p:txBody>
          <a:bodyPr>
            <a:noAutofit/>
          </a:bodyPr>
          <a:lstStyle/>
          <a:p>
            <a:r>
              <a:rPr lang="en-US" sz="3200" b="1" dirty="0" smtClean="0">
                <a:solidFill>
                  <a:srgbClr val="00B050"/>
                </a:solidFill>
              </a:rPr>
              <a:t>Εισαγωγή σε παραδείγματα από την τάξη</a:t>
            </a:r>
            <a:endParaRPr lang="el-GR" sz="3200" b="1" dirty="0">
              <a:solidFill>
                <a:srgbClr val="00B050"/>
              </a:solidFill>
            </a:endParaRPr>
          </a:p>
        </p:txBody>
      </p:sp>
      <p:sp>
        <p:nvSpPr>
          <p:cNvPr id="3" name="Content Placeholder 2"/>
          <p:cNvSpPr>
            <a:spLocks noGrp="1"/>
          </p:cNvSpPr>
          <p:nvPr>
            <p:ph idx="1"/>
          </p:nvPr>
        </p:nvSpPr>
        <p:spPr>
          <a:xfrm>
            <a:off x="395536" y="2852936"/>
            <a:ext cx="2736304" cy="1800200"/>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en-US" sz="2400" dirty="0" smtClean="0">
                <a:latin typeface="+mj-lt"/>
              </a:rPr>
              <a:t>Ο κύκλος ζωής του βατράχου</a:t>
            </a:r>
          </a:p>
          <a:p>
            <a:pPr marL="0" indent="0">
              <a:buNone/>
            </a:pPr>
            <a:r>
              <a:rPr lang="en-US" sz="2400" dirty="0" smtClean="0">
                <a:latin typeface="+mj-lt"/>
              </a:rPr>
              <a:t>Ήχοι γύρω μας</a:t>
            </a:r>
          </a:p>
          <a:p>
            <a:pPr marL="0" indent="0">
              <a:buNone/>
            </a:pPr>
            <a:r>
              <a:rPr lang="en-US" sz="2400" dirty="0" smtClean="0">
                <a:latin typeface="+mj-lt"/>
              </a:rPr>
              <a:t>Σκελετοί</a:t>
            </a:r>
            <a:endParaRPr lang="el-GR" sz="2400" dirty="0">
              <a:latin typeface="+mj-lt"/>
            </a:endParaRPr>
          </a:p>
        </p:txBody>
      </p:sp>
      <p:sp>
        <p:nvSpPr>
          <p:cNvPr id="4" name="TextBox 3"/>
          <p:cNvSpPr txBox="1"/>
          <p:nvPr/>
        </p:nvSpPr>
        <p:spPr>
          <a:xfrm>
            <a:off x="3491880" y="1951380"/>
            <a:ext cx="5112568" cy="32778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00"/>
              </a:spcAft>
            </a:pPr>
            <a:r>
              <a:rPr lang="en-US" sz="1700" b="1" dirty="0">
                <a:latin typeface="+mj-lt"/>
              </a:rPr>
              <a:t>Πλαίσιο για το υλικό του προγράμματος σπουδών</a:t>
            </a:r>
          </a:p>
          <a:p>
            <a:pPr marL="342900" indent="-342900">
              <a:spcAft>
                <a:spcPts val="600"/>
              </a:spcAft>
              <a:buFont typeface="Arial"/>
              <a:buChar char="•"/>
            </a:pPr>
            <a:r>
              <a:rPr lang="en-US" sz="1700" i="1" dirty="0" err="1" smtClean="0">
                <a:latin typeface="+mj-lt"/>
              </a:rPr>
              <a:t>Δι</a:t>
            </a:r>
            <a:r>
              <a:rPr lang="en-US" sz="1700" i="1" dirty="0" smtClean="0">
                <a:latin typeface="+mj-lt"/>
              </a:rPr>
              <a:t>αμορφώνοντας </a:t>
            </a:r>
            <a:r>
              <a:rPr lang="en-US" sz="1700" i="1" dirty="0">
                <a:latin typeface="+mj-lt"/>
              </a:rPr>
              <a:t>το πλαίσιο </a:t>
            </a:r>
            <a:r>
              <a:rPr lang="en-US" sz="1700" dirty="0">
                <a:latin typeface="+mj-lt"/>
              </a:rPr>
              <a:t>– εστίαση, σκεπτικό, υπόβαθρο</a:t>
            </a:r>
          </a:p>
          <a:p>
            <a:pPr marL="342900" indent="-342900">
              <a:spcAft>
                <a:spcPts val="600"/>
              </a:spcAft>
              <a:buFont typeface="Arial"/>
              <a:buChar char="•"/>
            </a:pPr>
            <a:r>
              <a:rPr lang="en-US" sz="1700" i="1" dirty="0" err="1" smtClean="0">
                <a:latin typeface="+mj-lt"/>
              </a:rPr>
              <a:t>Σημεί</a:t>
            </a:r>
            <a:r>
              <a:rPr lang="en-US" sz="1700" i="1" dirty="0" smtClean="0">
                <a:latin typeface="+mj-lt"/>
              </a:rPr>
              <a:t>α </a:t>
            </a:r>
            <a:r>
              <a:rPr lang="en-US" sz="1700" i="1" dirty="0">
                <a:latin typeface="+mj-lt"/>
              </a:rPr>
              <a:t>αφετηρίας</a:t>
            </a:r>
          </a:p>
          <a:p>
            <a:pPr marL="342900" indent="-342900">
              <a:spcAft>
                <a:spcPts val="600"/>
              </a:spcAft>
              <a:buFont typeface="Arial"/>
              <a:buChar char="•"/>
            </a:pPr>
            <a:r>
              <a:rPr lang="en-US" sz="1700" i="1" dirty="0" err="1" smtClean="0">
                <a:latin typeface="+mj-lt"/>
              </a:rPr>
              <a:t>Αν</a:t>
            </a:r>
            <a:r>
              <a:rPr lang="en-US" sz="1700" i="1" dirty="0" smtClean="0">
                <a:latin typeface="+mj-lt"/>
              </a:rPr>
              <a:t>απτύσσοντας </a:t>
            </a:r>
            <a:r>
              <a:rPr lang="en-US" sz="1700" i="1" dirty="0">
                <a:latin typeface="+mj-lt"/>
              </a:rPr>
              <a:t>το ταξίδι της μάθησης </a:t>
            </a:r>
            <a:r>
              <a:rPr lang="en-US" sz="1700" dirty="0">
                <a:latin typeface="+mj-lt"/>
              </a:rPr>
              <a:t>– δραστηριότητες και το σκεπτικό τους, παραδείγματα αντιδράσεων των παιδιών, αναστοχασμός δασκάλου/ας και επιπτώσεις για την επόμενη συνάντηση με τα παιδιά.</a:t>
            </a:r>
          </a:p>
          <a:p>
            <a:pPr marL="342900" indent="-342900">
              <a:buFont typeface="Arial"/>
              <a:buChar char="•"/>
            </a:pPr>
            <a:r>
              <a:rPr lang="en-US" sz="1700" i="1" dirty="0" err="1" smtClean="0">
                <a:latin typeface="+mj-lt"/>
              </a:rPr>
              <a:t>Αν</a:t>
            </a:r>
            <a:r>
              <a:rPr lang="en-US" sz="1700" i="1" dirty="0" smtClean="0">
                <a:latin typeface="+mj-lt"/>
              </a:rPr>
              <a:t>αστοχασμοί</a:t>
            </a:r>
            <a:r>
              <a:rPr lang="en-US" sz="1700" dirty="0" smtClean="0">
                <a:latin typeface="+mj-lt"/>
              </a:rPr>
              <a:t> </a:t>
            </a:r>
            <a:r>
              <a:rPr lang="en-US" sz="1700" dirty="0">
                <a:latin typeface="+mj-lt"/>
              </a:rPr>
              <a:t>– πρόοδος παιδιών, ρόλος δασκάλου/ας, περιβάλλον τάξης, επόμενα βήματα</a:t>
            </a:r>
          </a:p>
        </p:txBody>
      </p:sp>
    </p:spTree>
    <p:extLst>
      <p:ext uri="{BB962C8B-B14F-4D97-AF65-F5344CB8AC3E}">
        <p14:creationId xmlns:p14="http://schemas.microsoft.com/office/powerpoint/2010/main" val="4146300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Cloud Callout 6"/>
          <p:cNvSpPr/>
          <p:nvPr/>
        </p:nvSpPr>
        <p:spPr>
          <a:xfrm>
            <a:off x="6372200" y="476672"/>
            <a:ext cx="2771800" cy="2304256"/>
          </a:xfrm>
          <a:prstGeom prst="cloudCallout">
            <a:avLst>
              <a:gd name="adj1" fmla="val 42019"/>
              <a:gd name="adj2" fmla="val 73188"/>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smtClean="0"/>
              <a:t>Τα παιδιά εφάρμοσαν το μοντέλο «δοκιμή και λάθος», αλλά χρειαζόταν να τους προτείνω πράγματα, όπως π.χ. να βρουν αδιάβροχα υλικά ή πράγματα που θα επέτρεπαν στους βατράχους να ανέβουν πάνω τους. </a:t>
            </a:r>
            <a:endParaRPr lang="el-GR" sz="1200" dirty="0">
              <a:solidFill>
                <a:srgbClr val="FF0000"/>
              </a:solidFill>
            </a:endParaRPr>
          </a:p>
        </p:txBody>
      </p:sp>
      <p:sp>
        <p:nvSpPr>
          <p:cNvPr id="11" name="Rectangular Callout 10"/>
          <p:cNvSpPr/>
          <p:nvPr/>
        </p:nvSpPr>
        <p:spPr>
          <a:xfrm>
            <a:off x="287524" y="2872359"/>
            <a:ext cx="1800200" cy="1132705"/>
          </a:xfrm>
          <a:prstGeom prst="wedgeRectCallout">
            <a:avLst>
              <a:gd name="adj1" fmla="val 142619"/>
              <a:gd name="adj2" fmla="val -52386"/>
            </a:avLst>
          </a:prstGeom>
          <a:ln>
            <a:solidFill>
              <a:srgbClr val="70AD47"/>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smtClean="0">
                <a:solidFill>
                  <a:schemeClr val="accent6"/>
                </a:solidFill>
              </a:rPr>
              <a:t>Δασκάλα:</a:t>
            </a:r>
            <a:r>
              <a:rPr dirty="0" smtClean="0"/>
              <a:t> </a:t>
            </a:r>
            <a:r>
              <a:rPr lang="en-GB" sz="1200" dirty="0" smtClean="0"/>
              <a:t>Αναρωτιέμαι τι πρέπει να αλλάξουμε για να μπορούν να ζουν στη δεξαμενή οι γυρίνοι </a:t>
            </a:r>
            <a:r>
              <a:rPr lang="en-GB" sz="1200" b="1" dirty="0" smtClean="0"/>
              <a:t>και</a:t>
            </a:r>
            <a:r>
              <a:rPr lang="en-GB" sz="1200" dirty="0" smtClean="0"/>
              <a:t> τα βατραχάκια μας.</a:t>
            </a:r>
          </a:p>
        </p:txBody>
      </p:sp>
      <p:pic>
        <p:nvPicPr>
          <p:cNvPr id="20" name="Picture 19" descr="IMG_1247.jpg"/>
          <p:cNvPicPr>
            <a:picLocks noChangeAspect="1"/>
          </p:cNvPicPr>
          <p:nvPr/>
        </p:nvPicPr>
        <p:blipFill rotWithShape="1">
          <a:blip r:embed="rId2">
            <a:extLst>
              <a:ext uri="{28A0092B-C50C-407E-A947-70E740481C1C}">
                <a14:useLocalDpi xmlns:a14="http://schemas.microsoft.com/office/drawing/2010/main" val="0"/>
              </a:ext>
            </a:extLst>
          </a:blip>
          <a:srcRect l="3367" t="22725" r="2641" b="11415"/>
          <a:stretch/>
        </p:blipFill>
        <p:spPr>
          <a:xfrm>
            <a:off x="3665539" y="1165622"/>
            <a:ext cx="2814093" cy="2629113"/>
          </a:xfrm>
          <a:prstGeom prst="rect">
            <a:avLst/>
          </a:prstGeom>
          <a:ln>
            <a:solidFill>
              <a:srgbClr val="70AD47"/>
            </a:solidFill>
          </a:ln>
        </p:spPr>
      </p:pic>
      <p:pic>
        <p:nvPicPr>
          <p:cNvPr id="19" name="Picture 18" descr="IMG_1256.jpg"/>
          <p:cNvPicPr>
            <a:picLocks noChangeAspect="1"/>
          </p:cNvPicPr>
          <p:nvPr/>
        </p:nvPicPr>
        <p:blipFill rotWithShape="1">
          <a:blip r:embed="rId3">
            <a:extLst>
              <a:ext uri="{28A0092B-C50C-407E-A947-70E740481C1C}">
                <a14:useLocalDpi xmlns:a14="http://schemas.microsoft.com/office/drawing/2010/main" val="0"/>
              </a:ext>
            </a:extLst>
          </a:blip>
          <a:srcRect l="11994" t="13888" r="11778" b="6365"/>
          <a:stretch/>
        </p:blipFill>
        <p:spPr>
          <a:xfrm>
            <a:off x="3544983" y="3968331"/>
            <a:ext cx="3165547" cy="2483775"/>
          </a:xfrm>
          <a:prstGeom prst="rect">
            <a:avLst/>
          </a:prstGeom>
          <a:ln>
            <a:solidFill>
              <a:srgbClr val="70AD47"/>
            </a:solidFill>
          </a:ln>
        </p:spPr>
      </p:pic>
      <p:sp>
        <p:nvSpPr>
          <p:cNvPr id="5" name="TextBox 4"/>
          <p:cNvSpPr txBox="1"/>
          <p:nvPr/>
        </p:nvSpPr>
        <p:spPr>
          <a:xfrm>
            <a:off x="294172" y="134923"/>
            <a:ext cx="6150036"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200" dirty="0" smtClean="0">
                <a:latin typeface="+mj-lt"/>
              </a:rPr>
              <a:t>Ο κύκλος ζωής του βατράχου</a:t>
            </a:r>
          </a:p>
          <a:p>
            <a:pPr algn="ctr"/>
            <a:r>
              <a:rPr lang="en-US" sz="2200" dirty="0" smtClean="0">
                <a:latin typeface="+mj-lt"/>
              </a:rPr>
              <a:t>Παιδιά ηλικίας 4-5 ετών</a:t>
            </a:r>
            <a:r>
              <a:rPr lang="en-US" sz="2200" dirty="0" smtClean="0"/>
              <a:t> </a:t>
            </a:r>
            <a:endParaRPr lang="el-GR" sz="2200" dirty="0"/>
          </a:p>
        </p:txBody>
      </p:sp>
      <p:sp>
        <p:nvSpPr>
          <p:cNvPr id="6" name="Rectangle 13"/>
          <p:cNvSpPr/>
          <p:nvPr/>
        </p:nvSpPr>
        <p:spPr>
          <a:xfrm>
            <a:off x="3203848" y="836712"/>
            <a:ext cx="3168352" cy="720080"/>
          </a:xfrm>
          <a:prstGeom prst="rect">
            <a:avLst/>
          </a:prstGeom>
          <a:solidFill>
            <a:srgbClr val="FFFFFF"/>
          </a:solidFill>
          <a:ln>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latin typeface="Calibri Light"/>
              </a:rPr>
              <a:t>Αναπτύσσοντας το ταξίδι της μάθησης: Δραστηριότητα 4</a:t>
            </a:r>
            <a:endParaRPr lang="el-GR" dirty="0">
              <a:solidFill>
                <a:schemeClr val="tx1"/>
              </a:solidFill>
              <a:latin typeface="Calibri Light"/>
              <a:cs typeface="Calibri Light"/>
            </a:endParaRPr>
          </a:p>
        </p:txBody>
      </p:sp>
      <p:sp>
        <p:nvSpPr>
          <p:cNvPr id="8" name="Text Placeholder 2"/>
          <p:cNvSpPr txBox="1">
            <a:spLocks/>
          </p:cNvSpPr>
          <p:nvPr/>
        </p:nvSpPr>
        <p:spPr>
          <a:xfrm>
            <a:off x="261132" y="1149197"/>
            <a:ext cx="2304256" cy="1415707"/>
          </a:xfrm>
          <a:prstGeom prst="rect">
            <a:avLst/>
          </a:prstGeom>
          <a:ln>
            <a:solidFill>
              <a:srgbClr val="70AD47"/>
            </a:solidFill>
          </a:ln>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200" b="1" dirty="0" smtClean="0"/>
              <a:t>Δραστηριότητα: Προετοιμασία για βατραχάκια</a:t>
            </a:r>
            <a:endParaRPr lang="el-GR" sz="1200" b="1" dirty="0" smtClean="0"/>
          </a:p>
          <a:p>
            <a:pPr marL="0" indent="0">
              <a:lnSpc>
                <a:spcPct val="120000"/>
              </a:lnSpc>
              <a:spcBef>
                <a:spcPts val="0"/>
              </a:spcBef>
              <a:buNone/>
            </a:pPr>
            <a:r>
              <a:rPr lang="en-US" sz="1200" dirty="0" smtClean="0"/>
              <a:t>Τα παιδιά έκαναν αλλαγές στο περιβάλλον των μικρών βατράχων, εφαρμόζοντας τη γνώση τους ότι οι βάτραχοι αναπνέουν κανονικά και δημιουργώντας ένα βιότοπο κατάλληλο για την επιβίωση των γυρίνων και των μικρών βατράχων.</a:t>
            </a:r>
          </a:p>
          <a:p>
            <a:pPr marL="0" indent="0">
              <a:lnSpc>
                <a:spcPct val="120000"/>
              </a:lnSpc>
              <a:spcBef>
                <a:spcPts val="0"/>
              </a:spcBef>
              <a:buNone/>
            </a:pPr>
            <a:endParaRPr lang="el-GR" sz="2000" dirty="0"/>
          </a:p>
          <a:p>
            <a:pPr marL="0" indent="0">
              <a:lnSpc>
                <a:spcPct val="120000"/>
              </a:lnSpc>
              <a:spcBef>
                <a:spcPts val="0"/>
              </a:spcBef>
              <a:buNone/>
            </a:pPr>
            <a:endParaRPr lang="el-GR" dirty="0"/>
          </a:p>
        </p:txBody>
      </p:sp>
      <p:sp>
        <p:nvSpPr>
          <p:cNvPr id="9" name="Rectangular Callout 15"/>
          <p:cNvSpPr/>
          <p:nvPr/>
        </p:nvSpPr>
        <p:spPr>
          <a:xfrm>
            <a:off x="2303748" y="1857050"/>
            <a:ext cx="1241235" cy="2148014"/>
          </a:xfrm>
          <a:prstGeom prst="wedgeRectCallout">
            <a:avLst>
              <a:gd name="adj1" fmla="val 63425"/>
              <a:gd name="adj2" fmla="val -36506"/>
            </a:avLst>
          </a:prstGeom>
          <a:solidFill>
            <a:schemeClr val="accent6"/>
          </a:solidFill>
          <a:ln>
            <a:solidFill>
              <a:srgbClr val="70AD47"/>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solidFill>
                  <a:schemeClr val="bg1"/>
                </a:solidFill>
              </a:rPr>
              <a:t>Μην αφαιρέσετε υπερβολικά πολύ νερό, γιατί οι γυρίνοι δεν θα μπορούν να κολυμπήσουν.</a:t>
            </a:r>
            <a:endParaRPr lang="el-GR" sz="1400" dirty="0">
              <a:solidFill>
                <a:schemeClr val="bg1"/>
              </a:solidFill>
            </a:endParaRPr>
          </a:p>
        </p:txBody>
      </p:sp>
      <p:sp>
        <p:nvSpPr>
          <p:cNvPr id="13" name="TextBox 12"/>
          <p:cNvSpPr txBox="1"/>
          <p:nvPr/>
        </p:nvSpPr>
        <p:spPr>
          <a:xfrm>
            <a:off x="251520" y="4331578"/>
            <a:ext cx="3096344"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smtClean="0">
                <a:solidFill>
                  <a:srgbClr val="000000"/>
                </a:solidFill>
              </a:rPr>
              <a:t>Σκεπτικό</a:t>
            </a:r>
            <a:r>
              <a:rPr lang="en-US" sz="1200" dirty="0" smtClean="0">
                <a:solidFill>
                  <a:srgbClr val="000000"/>
                </a:solidFill>
              </a:rPr>
              <a:t>: Σκοπός αυτής της δραστηριότητας ήταν να δοθούν στα παιδιά οι πόροι και οι ευκαιρίες να πάρουν τον έλεγχο και να απαντήσουν στις δικές τους </a:t>
            </a:r>
            <a:r>
              <a:rPr lang="en-US" sz="1200" dirty="0" smtClean="0">
                <a:solidFill>
                  <a:schemeClr val="accent1"/>
                </a:solidFill>
              </a:rPr>
              <a:t>ερωτήσεις</a:t>
            </a:r>
            <a:r>
              <a:rPr lang="en-US" sz="1200" dirty="0" smtClean="0">
                <a:solidFill>
                  <a:srgbClr val="000000"/>
                </a:solidFill>
              </a:rPr>
              <a:t>. Ο ρόλος μου ήταν να τα στηρίξω κάνοντας προτάσεις και ερωτήσεις που ενίσχυαν </a:t>
            </a:r>
            <a:r>
              <a:rPr lang="en-US" sz="1200" dirty="0" smtClean="0">
                <a:solidFill>
                  <a:srgbClr val="5B9BD5"/>
                </a:solidFill>
              </a:rPr>
              <a:t>τις δεξιότητες σκέψης τους</a:t>
            </a:r>
            <a:r>
              <a:rPr lang="en-US" sz="1200" dirty="0" smtClean="0">
                <a:solidFill>
                  <a:srgbClr val="000000"/>
                </a:solidFill>
              </a:rPr>
              <a:t> κατά την επίλυση προβλημάτων που τα ίδια είχαν εντοπίσει και την </a:t>
            </a:r>
            <a:r>
              <a:rPr lang="en-US" sz="1200" dirty="0" smtClean="0">
                <a:solidFill>
                  <a:srgbClr val="5B9BD5"/>
                </a:solidFill>
              </a:rPr>
              <a:t>ανάπτυξη συσχετισμών</a:t>
            </a:r>
            <a:r>
              <a:rPr lang="en-US" sz="1200" dirty="0" smtClean="0">
                <a:solidFill>
                  <a:srgbClr val="000000"/>
                </a:solidFill>
              </a:rPr>
              <a:t> με ό,τι είχαν μάθει για την ανατομία των βατράχων.</a:t>
            </a:r>
            <a:endParaRPr lang="el-GR" sz="1200" dirty="0">
              <a:solidFill>
                <a:srgbClr val="000000"/>
              </a:solidFill>
            </a:endParaRPr>
          </a:p>
        </p:txBody>
      </p:sp>
      <p:sp>
        <p:nvSpPr>
          <p:cNvPr id="14" name="Rectangular Callout 5"/>
          <p:cNvSpPr/>
          <p:nvPr/>
        </p:nvSpPr>
        <p:spPr>
          <a:xfrm>
            <a:off x="3203848" y="6237312"/>
            <a:ext cx="3888432" cy="540060"/>
          </a:xfrm>
          <a:prstGeom prst="wedgeRectCallout">
            <a:avLst>
              <a:gd name="adj1" fmla="val -11523"/>
              <a:gd name="adj2" fmla="val -79686"/>
            </a:avLst>
          </a:prstGeom>
          <a:solidFill>
            <a:schemeClr val="accent6"/>
          </a:solidFill>
          <a:ln>
            <a:solidFill>
              <a:srgbClr val="70AD47"/>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solidFill>
                  <a:schemeClr val="bg1"/>
                </a:solidFill>
              </a:rPr>
              <a:t>Πρέπει να στέκονται κάπου για να φτάνουν στον αέρα. Πρέπει να σκεφτούμε κάτι γι'αυτό.</a:t>
            </a:r>
            <a:endParaRPr lang="el-GR" sz="1400" dirty="0">
              <a:solidFill>
                <a:schemeClr val="bg1"/>
              </a:solidFill>
            </a:endParaRPr>
          </a:p>
        </p:txBody>
      </p:sp>
      <p:sp>
        <p:nvSpPr>
          <p:cNvPr id="15" name="Pentagon 8"/>
          <p:cNvSpPr/>
          <p:nvPr/>
        </p:nvSpPr>
        <p:spPr>
          <a:xfrm>
            <a:off x="6876256" y="4365103"/>
            <a:ext cx="2222921" cy="2016225"/>
          </a:xfrm>
          <a:prstGeom prst="homePlate">
            <a:avLst>
              <a:gd name="adj" fmla="val 22389"/>
            </a:avLst>
          </a:prstGeom>
          <a:solidFill>
            <a:srgbClr val="9DC3E6"/>
          </a:solidFill>
          <a:ln>
            <a:solidFill>
              <a:srgbClr val="9DC3E6"/>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dirty="0" smtClean="0"/>
              <a:t>Σε αυτό το σημείο τα παιδιά είχαν αυτοπεποίθηση για τις γνώσεις τους γύρω από τα βατραχάκια και </a:t>
            </a:r>
            <a:r>
              <a:rPr lang="en-US" sz="1100" dirty="0" smtClean="0">
                <a:solidFill>
                  <a:srgbClr val="FFFFFF"/>
                </a:solidFill>
              </a:rPr>
              <a:t>σχεδίαζαν και προγραμμάτιζαν τις δικές τους έρευνες </a:t>
            </a:r>
            <a:r>
              <a:rPr lang="en-US" sz="1100" dirty="0" smtClean="0"/>
              <a:t>μέσω των </a:t>
            </a:r>
            <a:r>
              <a:rPr lang="en-US" sz="1100" dirty="0" smtClean="0">
                <a:solidFill>
                  <a:srgbClr val="FFFFFF"/>
                </a:solidFill>
              </a:rPr>
              <a:t>ερωτήσεών</a:t>
            </a:r>
            <a:r>
              <a:rPr lang="en-US" sz="1100" dirty="0" smtClean="0"/>
              <a:t> τους. Η δραστηριότητα τόνισε τα κενά στη γνώση τους ως προς τα υλικά υποδεικνύοντας τα επόμενα βήματα στο σχεδιασμό.</a:t>
            </a:r>
            <a:endParaRPr lang="el-GR" sz="1100" dirty="0">
              <a:solidFill>
                <a:srgbClr val="FF0000"/>
              </a:solidFill>
            </a:endParaRPr>
          </a:p>
        </p:txBody>
      </p:sp>
      <p:sp>
        <p:nvSpPr>
          <p:cNvPr id="16" name="Rectangular Callout 14"/>
          <p:cNvSpPr/>
          <p:nvPr/>
        </p:nvSpPr>
        <p:spPr>
          <a:xfrm>
            <a:off x="6804248" y="3212976"/>
            <a:ext cx="2129139" cy="936104"/>
          </a:xfrm>
          <a:prstGeom prst="wedgeRectCallout">
            <a:avLst>
              <a:gd name="adj1" fmla="val -73974"/>
              <a:gd name="adj2" fmla="val 37670"/>
            </a:avLst>
          </a:prstGeom>
          <a:ln>
            <a:solidFill>
              <a:srgbClr val="70AD47"/>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smtClean="0">
                <a:solidFill>
                  <a:schemeClr val="accent6"/>
                </a:solidFill>
              </a:rPr>
              <a:t>Δασκάλα:</a:t>
            </a:r>
            <a:r>
              <a:rPr sz="1200" dirty="0" smtClean="0"/>
              <a:t> </a:t>
            </a:r>
            <a:r>
              <a:rPr lang="en-GB" sz="1200" dirty="0" smtClean="0"/>
              <a:t>Ίσως χρειαζόμαστε κάτι που να μην επιπλέει. Τι χρησιμοποιούμε για να βγούμε από το νερό;</a:t>
            </a:r>
          </a:p>
        </p:txBody>
      </p:sp>
      <p:sp>
        <p:nvSpPr>
          <p:cNvPr id="17" name="Rectangular Callout 11"/>
          <p:cNvSpPr/>
          <p:nvPr/>
        </p:nvSpPr>
        <p:spPr>
          <a:xfrm>
            <a:off x="6876256" y="2501138"/>
            <a:ext cx="2046756" cy="576064"/>
          </a:xfrm>
          <a:prstGeom prst="wedgeRectCallout">
            <a:avLst>
              <a:gd name="adj1" fmla="val -79436"/>
              <a:gd name="adj2" fmla="val -36648"/>
            </a:avLst>
          </a:prstGeom>
          <a:solidFill>
            <a:schemeClr val="accent6"/>
          </a:solidFill>
          <a:ln>
            <a:solidFill>
              <a:srgbClr val="70AD47"/>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solidFill>
                  <a:schemeClr val="bg1"/>
                </a:solidFill>
              </a:rPr>
              <a:t>Πρέπει να αφαιρέσουμε νερό.</a:t>
            </a:r>
            <a:endParaRPr lang="el-GR" sz="1400" dirty="0">
              <a:solidFill>
                <a:schemeClr val="bg1"/>
              </a:solidFill>
            </a:endParaRPr>
          </a:p>
        </p:txBody>
      </p:sp>
    </p:spTree>
    <p:extLst>
      <p:ext uri="{BB962C8B-B14F-4D97-AF65-F5344CB8AC3E}">
        <p14:creationId xmlns:p14="http://schemas.microsoft.com/office/powerpoint/2010/main" val="2282583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71800" y="188640"/>
            <a:ext cx="5915000" cy="1426170"/>
          </a:xfrm>
        </p:spPr>
        <p:txBody>
          <a:bodyPr>
            <a:normAutofit/>
          </a:bodyPr>
          <a:lstStyle/>
          <a:p>
            <a:r>
              <a:rPr lang="nl-BE" b="1" dirty="0" smtClean="0">
                <a:solidFill>
                  <a:srgbClr val="00B050"/>
                </a:solidFill>
              </a:rPr>
              <a:t>Εισαγωγή στο έργο CEYS</a:t>
            </a:r>
            <a:r>
              <a:rPr lang="nl-BE" sz="2200" b="1" dirty="0" smtClean="0">
                <a:solidFill>
                  <a:srgbClr val="00B050"/>
                </a:solidFill>
              </a:rPr>
              <a:t> (χρησιμοποιήστε ανάλογα με το πλαίσιο)</a:t>
            </a:r>
            <a:endParaRPr lang="el-GR" sz="2200" b="1" dirty="0">
              <a:solidFill>
                <a:srgbClr val="00B050"/>
              </a:solidFill>
            </a:endParaRPr>
          </a:p>
        </p:txBody>
      </p:sp>
      <p:sp>
        <p:nvSpPr>
          <p:cNvPr id="3" name="Tijdelijke aanduiding voor inhoud 2"/>
          <p:cNvSpPr>
            <a:spLocks noGrp="1"/>
          </p:cNvSpPr>
          <p:nvPr>
            <p:ph idx="1"/>
          </p:nvPr>
        </p:nvSpPr>
        <p:spPr>
          <a:xfrm>
            <a:off x="467544" y="1700808"/>
            <a:ext cx="8229600" cy="4525963"/>
          </a:xfrm>
        </p:spPr>
        <p:txBody>
          <a:bodyPr>
            <a:normAutofit fontScale="85000" lnSpcReduction="20000"/>
          </a:bodyPr>
          <a:lstStyle/>
          <a:p>
            <a:pPr>
              <a:lnSpc>
                <a:spcPct val="100000"/>
              </a:lnSpc>
            </a:pPr>
            <a:r>
              <a:rPr lang="nl-BE" dirty="0">
                <a:latin typeface="+mj-lt"/>
              </a:rPr>
              <a:t>Ευρωπαϊκό έργο Erasmus+</a:t>
            </a:r>
          </a:p>
          <a:p>
            <a:pPr>
              <a:lnSpc>
                <a:spcPct val="100000"/>
              </a:lnSpc>
            </a:pPr>
            <a:r>
              <a:rPr lang="nl-BE" dirty="0">
                <a:latin typeface="+mj-lt"/>
              </a:rPr>
              <a:t>Εταίροι σε Βέλγιο, Ελλάδα, Ρουμανία, ΗΒ</a:t>
            </a:r>
          </a:p>
          <a:p>
            <a:pPr>
              <a:lnSpc>
                <a:spcPct val="100000"/>
              </a:lnSpc>
            </a:pPr>
            <a:r>
              <a:rPr lang="nl-BE" dirty="0">
                <a:latin typeface="+mj-lt"/>
              </a:rPr>
              <a:t>Συνέχιση του έργου «Creative Little Scientists» (Δημιουργικοί Μικροί Επιστήμονες) </a:t>
            </a:r>
            <a:r>
              <a:rPr lang="nl-BE" dirty="0">
                <a:latin typeface="+mj-lt"/>
                <a:hlinkClick r:id="rId3"/>
              </a:rPr>
              <a:t>http://www.creative-little-scientists.eu</a:t>
            </a:r>
            <a:endParaRPr lang="el-GR" dirty="0">
              <a:latin typeface="+mj-lt"/>
            </a:endParaRPr>
          </a:p>
          <a:p>
            <a:pPr>
              <a:lnSpc>
                <a:spcPct val="100000"/>
              </a:lnSpc>
            </a:pPr>
            <a:r>
              <a:rPr lang="nl-BE" dirty="0">
                <a:latin typeface="+mj-lt"/>
              </a:rPr>
              <a:t> Στόχοι</a:t>
            </a:r>
          </a:p>
          <a:p>
            <a:pPr lvl="1">
              <a:lnSpc>
                <a:spcPct val="100000"/>
              </a:lnSpc>
              <a:buFont typeface="Wingdings" charset="2"/>
              <a:buChar char="Ø"/>
            </a:pPr>
            <a:r>
              <a:rPr lang="nl-BE" dirty="0">
                <a:latin typeface="+mj-lt"/>
              </a:rPr>
              <a:t>Ανάπτυξη της πορείας εξέλιξης του/της δασκάλου/ας και ανάπτυξη του συνοδευτικού υλικού</a:t>
            </a:r>
          </a:p>
          <a:p>
            <a:pPr lvl="1">
              <a:lnSpc>
                <a:spcPct val="100000"/>
              </a:lnSpc>
              <a:buFont typeface="Wingdings" charset="2"/>
              <a:buChar char="Ø"/>
            </a:pPr>
            <a:r>
              <a:rPr lang="nl-BE" dirty="0">
                <a:latin typeface="+mj-lt"/>
              </a:rPr>
              <a:t>Προώθηση της χρήσης δημιουργικών προσεγγίσεων στη διδασκαλία των φυσικών επιστημών στην προσχολική εκπαίδευση και στα πρώτα χρόνια της δημοτικής εκπαίδευσης (μέχρι την ηλικία των οκτώ)</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27582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568952" cy="850901"/>
          </a:xfrm>
          <a:ln>
            <a:solidFill>
              <a:srgbClr val="92D050"/>
            </a:solidFill>
          </a:ln>
        </p:spPr>
        <p:txBody>
          <a:bodyPr>
            <a:normAutofit fontScale="90000"/>
          </a:bodyPr>
          <a:lstStyle/>
          <a:p>
            <a:pPr algn="l"/>
            <a:r>
              <a:rPr lang="el-GR" sz="2400" b="1" dirty="0" smtClean="0"/>
              <a:t>Αναπτύσσοντας το ταξίδι της μάθησης 1</a:t>
            </a:r>
            <a:r>
              <a:rPr lang="en-GB" sz="2400" b="1" dirty="0" smtClean="0"/>
              <a:t>: </a:t>
            </a:r>
            <a:r>
              <a:rPr lang="el-GR" sz="2400" b="1" dirty="0" smtClean="0"/>
              <a:t/>
            </a:r>
            <a:br>
              <a:rPr lang="el-GR" sz="2400" b="1" dirty="0" smtClean="0"/>
            </a:br>
            <a:r>
              <a:rPr lang="el-GR" sz="2800" b="1" dirty="0" smtClean="0"/>
              <a:t>Σημείο</a:t>
            </a:r>
            <a:r>
              <a:rPr lang="el-GR" sz="2800" b="1" dirty="0" smtClean="0">
                <a:solidFill>
                  <a:schemeClr val="bg1"/>
                </a:solidFill>
              </a:rPr>
              <a:t> </a:t>
            </a:r>
            <a:r>
              <a:rPr lang="el-GR" sz="2800" b="1" dirty="0" smtClean="0"/>
              <a:t>αφετηρίας</a:t>
            </a:r>
            <a:endParaRPr lang="en-GB" sz="2800" b="1" dirty="0"/>
          </a:p>
        </p:txBody>
      </p:sp>
      <p:sp>
        <p:nvSpPr>
          <p:cNvPr id="8" name="Cloud Callout 7"/>
          <p:cNvSpPr/>
          <p:nvPr/>
        </p:nvSpPr>
        <p:spPr>
          <a:xfrm>
            <a:off x="6732240" y="3068960"/>
            <a:ext cx="2411760" cy="1728192"/>
          </a:xfrm>
          <a:prstGeom prst="cloudCallout">
            <a:avLst>
              <a:gd name="adj1" fmla="val -38208"/>
              <a:gd name="adj2" fmla="val 6359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sz="800" dirty="0" smtClean="0"/>
          </a:p>
          <a:p>
            <a:pPr algn="ctr"/>
            <a:r>
              <a:rPr lang="el-GR" sz="1600" dirty="0" smtClean="0"/>
              <a:t>Όλα τα παιδιά συμμετείχαν και διασκέδασαν</a:t>
            </a:r>
            <a:endParaRPr lang="en-GB" sz="1600" dirty="0"/>
          </a:p>
        </p:txBody>
      </p:sp>
      <p:sp>
        <p:nvSpPr>
          <p:cNvPr id="9" name="Pentagon 8"/>
          <p:cNvSpPr/>
          <p:nvPr/>
        </p:nvSpPr>
        <p:spPr>
          <a:xfrm>
            <a:off x="6228184" y="5301208"/>
            <a:ext cx="2915816" cy="1296144"/>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smtClean="0"/>
              <a:t>Επειδή ήταν λίγο περιορισμένοι οι ήχοι σε ό,τι υπήρχε στην ντουλάπα έπρεπε να το ανοίξουμε…</a:t>
            </a:r>
            <a:endParaRPr lang="en-US" dirty="0"/>
          </a:p>
        </p:txBody>
      </p:sp>
      <p:sp>
        <p:nvSpPr>
          <p:cNvPr id="13" name="TextBox 12"/>
          <p:cNvSpPr txBox="1"/>
          <p:nvPr/>
        </p:nvSpPr>
        <p:spPr>
          <a:xfrm>
            <a:off x="3779912" y="2852936"/>
            <a:ext cx="3024336" cy="1631216"/>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2000" b="1" dirty="0" smtClean="0">
                <a:solidFill>
                  <a:schemeClr val="accent6">
                    <a:lumMod val="75000"/>
                  </a:schemeClr>
                </a:solidFill>
              </a:rPr>
              <a:t>Σκεπτικό</a:t>
            </a:r>
            <a:r>
              <a:rPr lang="en-US" sz="2000" dirty="0" smtClean="0"/>
              <a:t>: </a:t>
            </a:r>
            <a:r>
              <a:rPr lang="el-GR" sz="2000" dirty="0" smtClean="0"/>
              <a:t>στόχος αυτής της δραστηριότητας ήταν να δώσει το έναυσμα για να αρχίσει η συζήτηση για τον ήχο</a:t>
            </a:r>
            <a:endParaRPr lang="en-US" sz="2000" dirty="0" smtClean="0"/>
          </a:p>
        </p:txBody>
      </p:sp>
      <p:pic>
        <p:nvPicPr>
          <p:cNvPr id="10" name="Picture 9" descr="http://musicmarket.gr/images/detailed/3/set_krousta_orf.png"/>
          <p:cNvPicPr/>
          <p:nvPr/>
        </p:nvPicPr>
        <p:blipFill>
          <a:blip r:embed="rId2" cstate="print"/>
          <a:srcRect/>
          <a:stretch>
            <a:fillRect/>
          </a:stretch>
        </p:blipFill>
        <p:spPr bwMode="auto">
          <a:xfrm>
            <a:off x="1835696" y="1628800"/>
            <a:ext cx="1715287" cy="2886830"/>
          </a:xfrm>
          <a:prstGeom prst="rect">
            <a:avLst/>
          </a:prstGeom>
          <a:noFill/>
          <a:ln w="9525">
            <a:solidFill>
              <a:schemeClr val="accent1">
                <a:lumMod val="75000"/>
              </a:schemeClr>
            </a:solidFill>
            <a:miter lim="800000"/>
            <a:headEnd/>
            <a:tailEnd/>
          </a:ln>
        </p:spPr>
      </p:pic>
      <p:sp>
        <p:nvSpPr>
          <p:cNvPr id="6" name="Rectangular Callout 5"/>
          <p:cNvSpPr/>
          <p:nvPr/>
        </p:nvSpPr>
        <p:spPr>
          <a:xfrm>
            <a:off x="395536" y="5229200"/>
            <a:ext cx="2376264" cy="811885"/>
          </a:xfrm>
          <a:prstGeom prst="wedgeRectCallout">
            <a:avLst>
              <a:gd name="adj1" fmla="val -9199"/>
              <a:gd name="adj2" fmla="val -9666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smtClean="0"/>
              <a:t>Κυρία Σ., το ταμπουρίνο έχει πιο δυνατό</a:t>
            </a:r>
            <a:r>
              <a:rPr lang="el-GR" b="1" dirty="0" smtClean="0"/>
              <a:t> </a:t>
            </a:r>
            <a:r>
              <a:rPr lang="el-GR" dirty="0" smtClean="0"/>
              <a:t>ήχο. </a:t>
            </a:r>
            <a:endParaRPr lang="en-GB" dirty="0"/>
          </a:p>
        </p:txBody>
      </p:sp>
      <p:sp>
        <p:nvSpPr>
          <p:cNvPr id="7" name="Cloud Callout 6"/>
          <p:cNvSpPr/>
          <p:nvPr/>
        </p:nvSpPr>
        <p:spPr>
          <a:xfrm>
            <a:off x="3275856" y="4653136"/>
            <a:ext cx="2952328" cy="1671769"/>
          </a:xfrm>
          <a:prstGeom prst="cloudCallout">
            <a:avLst>
              <a:gd name="adj1" fmla="val 63743"/>
              <a:gd name="adj2" fmla="val -6401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000" dirty="0" smtClean="0"/>
              <a:t>Το παιχνίδι κερδίζει άμεσα το ενδιαφέρον των παιδιών </a:t>
            </a:r>
            <a:endParaRPr lang="en-GB" sz="2000" dirty="0"/>
          </a:p>
        </p:txBody>
      </p:sp>
      <p:sp>
        <p:nvSpPr>
          <p:cNvPr id="5" name="Text Placeholder 2"/>
          <p:cNvSpPr txBox="1">
            <a:spLocks/>
          </p:cNvSpPr>
          <p:nvPr/>
        </p:nvSpPr>
        <p:spPr>
          <a:xfrm>
            <a:off x="3635896" y="1124744"/>
            <a:ext cx="5400600" cy="1584176"/>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l-GR" sz="1800" b="1" dirty="0" smtClean="0">
                <a:solidFill>
                  <a:schemeClr val="accent6">
                    <a:lumMod val="75000"/>
                  </a:schemeClr>
                </a:solidFill>
              </a:rPr>
              <a:t>Δραστηριότητα</a:t>
            </a:r>
            <a:endParaRPr lang="el-GR" sz="1800" b="1" dirty="0" smtClean="0"/>
          </a:p>
          <a:p>
            <a:pPr marL="0" indent="0">
              <a:lnSpc>
                <a:spcPct val="100000"/>
              </a:lnSpc>
              <a:spcBef>
                <a:spcPts val="0"/>
              </a:spcBef>
              <a:buNone/>
            </a:pPr>
            <a:r>
              <a:rPr lang="en-US" sz="1800" b="1" dirty="0"/>
              <a:t>H</a:t>
            </a:r>
            <a:r>
              <a:rPr lang="el-GR" sz="1800" b="1" dirty="0" err="1" smtClean="0"/>
              <a:t>χητικό</a:t>
            </a:r>
            <a:r>
              <a:rPr lang="el-GR" sz="1800" b="1" dirty="0" smtClean="0"/>
              <a:t> παιχνίδι με μουσικά όργανα</a:t>
            </a:r>
            <a:endParaRPr lang="en-US" sz="1800" b="1" dirty="0" smtClean="0"/>
          </a:p>
          <a:p>
            <a:pPr marL="0" indent="0">
              <a:lnSpc>
                <a:spcPct val="100000"/>
              </a:lnSpc>
              <a:spcBef>
                <a:spcPts val="0"/>
              </a:spcBef>
              <a:buNone/>
            </a:pPr>
            <a:r>
              <a:rPr lang="el-GR" sz="1800" dirty="0" smtClean="0"/>
              <a:t>Τα παιδιά κλείνουν τα μάτια και προσπαθούν να αναγνωρίσουν από ποιο μουσικό όργανο προέρχεται ο ήχος που ακούν. </a:t>
            </a:r>
            <a:endParaRPr lang="en-US" sz="1800" dirty="0"/>
          </a:p>
        </p:txBody>
      </p:sp>
      <p:sp>
        <p:nvSpPr>
          <p:cNvPr id="12" name="TextBox 4"/>
          <p:cNvSpPr txBox="1"/>
          <p:nvPr/>
        </p:nvSpPr>
        <p:spPr>
          <a:xfrm>
            <a:off x="251520" y="1988840"/>
            <a:ext cx="144016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latin typeface="+mj-lt"/>
              </a:rPr>
              <a:t>Ήχοι γύρω μας</a:t>
            </a:r>
          </a:p>
          <a:p>
            <a:pPr algn="ctr"/>
            <a:r>
              <a:rPr lang="en-US" sz="2400" dirty="0" smtClean="0">
                <a:latin typeface="+mj-lt"/>
              </a:rPr>
              <a:t>Παιδιά </a:t>
            </a:r>
            <a:r>
              <a:rPr lang="en-US" sz="2400" dirty="0" err="1" smtClean="0">
                <a:latin typeface="+mj-lt"/>
              </a:rPr>
              <a:t>ηλικί</a:t>
            </a:r>
            <a:r>
              <a:rPr lang="en-US" sz="2400" dirty="0" smtClean="0">
                <a:latin typeface="+mj-lt"/>
              </a:rPr>
              <a:t>ας </a:t>
            </a:r>
            <a:r>
              <a:rPr lang="en-US" sz="2400" dirty="0" smtClean="0">
                <a:latin typeface="+mj-lt"/>
              </a:rPr>
              <a:t/>
            </a:r>
            <a:br>
              <a:rPr lang="en-US" sz="2400" dirty="0" smtClean="0">
                <a:latin typeface="+mj-lt"/>
              </a:rPr>
            </a:br>
            <a:r>
              <a:rPr lang="en-US" sz="2400" dirty="0" smtClean="0">
                <a:latin typeface="+mj-lt"/>
              </a:rPr>
              <a:t>6-7 </a:t>
            </a:r>
            <a:r>
              <a:rPr lang="en-US" sz="2400" dirty="0" smtClean="0">
                <a:latin typeface="+mj-lt"/>
              </a:rPr>
              <a:t>ετών</a:t>
            </a:r>
            <a:endParaRPr lang="el-GR" sz="2400" dirty="0">
              <a:latin typeface="+mj-lt"/>
            </a:endParaRPr>
          </a:p>
        </p:txBody>
      </p:sp>
    </p:spTree>
    <p:extLst>
      <p:ext uri="{BB962C8B-B14F-4D97-AF65-F5344CB8AC3E}">
        <p14:creationId xmlns:p14="http://schemas.microsoft.com/office/powerpoint/2010/main" val="447665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bg/>
                                          </p:spTgt>
                                        </p:tgtEl>
                                        <p:attrNameLst>
                                          <p:attrName>style.visibility</p:attrName>
                                        </p:attrNameLst>
                                      </p:cBhvr>
                                      <p:to>
                                        <p:strVal val="visible"/>
                                      </p:to>
                                    </p:set>
                                    <p:anim calcmode="lin" valueType="num">
                                      <p:cBhvr additive="base">
                                        <p:cTn id="1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7">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bg/>
                                          </p:spTgt>
                                        </p:tgtEl>
                                        <p:attrNameLst>
                                          <p:attrName>style.visibility</p:attrName>
                                        </p:attrNameLst>
                                      </p:cBhvr>
                                      <p:to>
                                        <p:strVal val="visible"/>
                                      </p:to>
                                    </p:set>
                                    <p:anim calcmode="lin" valueType="num">
                                      <p:cBhvr additive="base">
                                        <p:cTn id="23"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8">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 calcmode="lin" valueType="num">
                                      <p:cBhvr additive="base">
                                        <p:cTn id="2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bg/>
                                          </p:spTgt>
                                        </p:tgtEl>
                                        <p:attrNameLst>
                                          <p:attrName>style.visibility</p:attrName>
                                        </p:attrNameLst>
                                      </p:cBhvr>
                                      <p:to>
                                        <p:strVal val="visible"/>
                                      </p:to>
                                    </p:set>
                                    <p:anim calcmode="lin" valueType="num">
                                      <p:cBhvr additive="base">
                                        <p:cTn id="31" dur="500" fill="hold"/>
                                        <p:tgtEl>
                                          <p:spTgt spid="9">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9">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additive="base">
                                        <p:cTn id="3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9" grpId="0" build="allAtOnce" animBg="1"/>
      <p:bldP spid="6" grpId="0" build="allAtOnce" animBg="1"/>
      <p:bldP spid="7"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79512" y="2636913"/>
            <a:ext cx="1584176" cy="144655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200" dirty="0" smtClean="0">
                <a:latin typeface="+mj-lt"/>
              </a:rPr>
              <a:t>Σκελετοί</a:t>
            </a:r>
          </a:p>
          <a:p>
            <a:pPr algn="ctr"/>
            <a:r>
              <a:rPr lang="en-US" sz="2200" dirty="0" smtClean="0">
                <a:latin typeface="+mj-lt"/>
              </a:rPr>
              <a:t>Παιδιά</a:t>
            </a:r>
          </a:p>
          <a:p>
            <a:pPr algn="ctr"/>
            <a:r>
              <a:rPr lang="en-US" sz="2200" dirty="0" err="1" smtClean="0">
                <a:latin typeface="+mj-lt"/>
              </a:rPr>
              <a:t>ηλικί</a:t>
            </a:r>
            <a:r>
              <a:rPr lang="en-US" sz="2200" dirty="0" smtClean="0">
                <a:latin typeface="+mj-lt"/>
              </a:rPr>
              <a:t>ας </a:t>
            </a:r>
            <a:r>
              <a:rPr lang="en-US" sz="2200" dirty="0" smtClean="0">
                <a:latin typeface="+mj-lt"/>
              </a:rPr>
              <a:t/>
            </a:r>
            <a:br>
              <a:rPr lang="en-US" sz="2200" dirty="0" smtClean="0">
                <a:latin typeface="+mj-lt"/>
              </a:rPr>
            </a:br>
            <a:r>
              <a:rPr lang="en-US" sz="2200" dirty="0" smtClean="0">
                <a:latin typeface="+mj-lt"/>
              </a:rPr>
              <a:t>7-8 </a:t>
            </a:r>
            <a:r>
              <a:rPr lang="en-US" sz="2200" dirty="0" smtClean="0">
                <a:latin typeface="+mj-lt"/>
              </a:rPr>
              <a:t>ετών</a:t>
            </a:r>
            <a:endParaRPr lang="el-GR" sz="2200" dirty="0">
              <a:latin typeface="+mj-lt"/>
            </a:endParaRPr>
          </a:p>
        </p:txBody>
      </p:sp>
      <p:sp>
        <p:nvSpPr>
          <p:cNvPr id="5" name="Title 1"/>
          <p:cNvSpPr txBox="1">
            <a:spLocks/>
          </p:cNvSpPr>
          <p:nvPr/>
        </p:nvSpPr>
        <p:spPr>
          <a:xfrm>
            <a:off x="179512" y="0"/>
            <a:ext cx="6552728" cy="1340768"/>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chemeClr val="tx1"/>
                </a:solidFill>
                <a:effectLst/>
                <a:uLnTx/>
                <a:uFillTx/>
                <a:latin typeface="+mj-lt"/>
                <a:ea typeface="+mj-ea"/>
                <a:cs typeface="+mj-cs"/>
              </a:rPr>
              <a:t>Αναπτύσσοντας το ταξίδι της μάθησης 3:</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
            </a:r>
            <a:br>
              <a:rPr kumimoji="0" lang="el-GR" sz="2400" b="0" i="0" u="none" strike="noStrike" kern="1200" cap="none" spc="0" normalizeH="0" baseline="0" noProof="0" dirty="0" smtClean="0">
                <a:ln>
                  <a:noFill/>
                </a:ln>
                <a:solidFill>
                  <a:schemeClr val="tx1"/>
                </a:solidFill>
                <a:effectLst/>
                <a:uLnTx/>
                <a:uFillTx/>
                <a:latin typeface="+mj-lt"/>
                <a:ea typeface="+mj-ea"/>
                <a:cs typeface="+mj-cs"/>
              </a:rPr>
            </a:br>
            <a:r>
              <a:rPr kumimoji="0" lang="el-GR" sz="2400" b="1" i="0" u="none" strike="noStrike" kern="1200" cap="none" spc="0" normalizeH="0" baseline="0" noProof="0" dirty="0" smtClean="0">
                <a:ln>
                  <a:noFill/>
                </a:ln>
                <a:solidFill>
                  <a:schemeClr val="tx1"/>
                </a:solidFill>
                <a:effectLst/>
                <a:uLnTx/>
                <a:uFillTx/>
                <a:latin typeface="+mj-lt"/>
                <a:ea typeface="+mj-ea"/>
                <a:cs typeface="+mj-cs"/>
              </a:rPr>
              <a:t>Αρχικές έρευνες</a:t>
            </a:r>
            <a:endParaRPr kumimoji="0" lang="el-GR"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487585" y="1207071"/>
            <a:ext cx="7886700" cy="43513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l-GR" sz="3200" b="0" i="0" u="none" strike="noStrike" kern="1200" cap="none" spc="0" normalizeH="0" baseline="0" noProof="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l-GR" sz="1400" b="0" i="0" u="none" strike="noStrike" kern="1200" cap="none" spc="0" normalizeH="0" baseline="0" noProof="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l-GR"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3200" b="0" i="0" u="none" strike="noStrike" kern="1200" cap="none" spc="0" normalizeH="0" baseline="0" noProof="0" smtClean="0">
                <a:ln>
                  <a:noFill/>
                </a:ln>
                <a:solidFill>
                  <a:schemeClr val="tx1"/>
                </a:solidFill>
                <a:effectLst/>
                <a:uLnTx/>
                <a:uFillTx/>
                <a:latin typeface="+mn-lt"/>
                <a:ea typeface="+mn-ea"/>
                <a:cs typeface="+mn-cs"/>
              </a:rPr>
              <a:t/>
            </a:r>
            <a:br>
              <a:rPr kumimoji="0" lang="el-GR" sz="3200" b="0" i="0" u="none" strike="noStrike" kern="1200" cap="none" spc="0" normalizeH="0" baseline="0" noProof="0" smtClean="0">
                <a:ln>
                  <a:noFill/>
                </a:ln>
                <a:solidFill>
                  <a:schemeClr val="tx1"/>
                </a:solidFill>
                <a:effectLst/>
                <a:uLnTx/>
                <a:uFillTx/>
                <a:latin typeface="+mn-lt"/>
                <a:ea typeface="+mn-ea"/>
                <a:cs typeface="+mn-cs"/>
              </a:rPr>
            </a:br>
            <a:endParaRPr kumimoji="0" lang="el-GR"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Placeholder 4"/>
          <p:cNvPicPr>
            <a:picLocks noChangeAspect="1"/>
          </p:cNvPicPr>
          <p:nvPr/>
        </p:nvPicPr>
        <p:blipFill>
          <a:blip r:embed="rId2" cstate="print">
            <a:extLst>
              <a:ext uri="{28A0092B-C50C-407E-A947-70E740481C1C}">
                <a14:useLocalDpi xmlns:a14="http://schemas.microsoft.com/office/drawing/2010/main" val="0"/>
              </a:ext>
            </a:extLst>
          </a:blip>
          <a:srcRect l="4874" r="4874"/>
          <a:stretch>
            <a:fillRect/>
          </a:stretch>
        </p:blipFill>
        <p:spPr>
          <a:xfrm rot="21421631">
            <a:off x="1976142" y="2412626"/>
            <a:ext cx="2549163" cy="3502239"/>
          </a:xfrm>
          <a:prstGeom prst="rect">
            <a:avLst/>
          </a:prstGeom>
        </p:spPr>
      </p:pic>
      <p:sp>
        <p:nvSpPr>
          <p:cNvPr id="8" name="TextBox 13"/>
          <p:cNvSpPr txBox="1"/>
          <p:nvPr/>
        </p:nvSpPr>
        <p:spPr>
          <a:xfrm>
            <a:off x="204596" y="908720"/>
            <a:ext cx="6184364"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sz="1200" b="1" dirty="0" smtClean="0"/>
              <a:t>Δραστηριότητα:</a:t>
            </a:r>
            <a:r>
              <a:rPr lang="en-US" sz="1200" b="1" dirty="0" smtClean="0"/>
              <a:t> </a:t>
            </a:r>
            <a:r>
              <a:rPr lang="el-GR" sz="1200" b="1" dirty="0" smtClean="0"/>
              <a:t>Μπορούν τα παιδιά να συλλέξουν και να καταγράψουν δεδομένα για τις έρευνές μας γύρω από τους σκελετούς;</a:t>
            </a:r>
          </a:p>
          <a:p>
            <a:r>
              <a:rPr lang="el-GR" sz="1200" dirty="0" smtClean="0"/>
              <a:t>Διαπιστώσαμε ότι υπάρχουν κενά στο σκελετό μας και συζητήσαμε στην τάξη πώς θα μπορούσαν να ερευνούν οι επιστήμονες.</a:t>
            </a:r>
          </a:p>
          <a:p>
            <a:r>
              <a:rPr lang="el-GR" sz="1200" dirty="0" smtClean="0"/>
              <a:t>Τα παιδιά παρατήρησαν και εξέτασαν σε ζεύγη ο ένας το σώμα του άλλου για να δουν τι θα μπορούσαν να μάθουν για τους σκελετούς ώστε να καλύψουν τα κενά.</a:t>
            </a:r>
            <a:r>
              <a:rPr lang="en-US" sz="1200" dirty="0" smtClean="0"/>
              <a:t> </a:t>
            </a:r>
            <a:r>
              <a:rPr lang="el-GR" sz="1200" dirty="0" smtClean="0"/>
              <a:t>Τους ζήτησα να καταγράψουν τα ευρήματά τους σε έναν πίνακα μαρκαδόρου</a:t>
            </a:r>
            <a:endParaRPr sz="1200" dirty="0"/>
          </a:p>
        </p:txBody>
      </p:sp>
      <p:sp>
        <p:nvSpPr>
          <p:cNvPr id="9" name="Rectangular Callout 16"/>
          <p:cNvSpPr/>
          <p:nvPr/>
        </p:nvSpPr>
        <p:spPr>
          <a:xfrm>
            <a:off x="4614406" y="2914649"/>
            <a:ext cx="2197779" cy="1943100"/>
          </a:xfrm>
          <a:prstGeom prst="wedgeRectCallout">
            <a:avLst>
              <a:gd name="adj1" fmla="val -58142"/>
              <a:gd name="adj2" fmla="val -1967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400" dirty="0" smtClean="0"/>
              <a:t>Δεν τα συμβούλεψα για το πώς να καταγράψουν τα ευρήματά τους.</a:t>
            </a:r>
          </a:p>
          <a:p>
            <a:pPr algn="ctr"/>
            <a:r>
              <a:rPr lang="el-GR" sz="1400" dirty="0" smtClean="0"/>
              <a:t>Η καταγραφή πήρε διάφορες μορφές από επί τόπου καταγραφή σε εξαιρετικά συστηματική καταγραφή.</a:t>
            </a:r>
            <a:endParaRPr lang="el-GR" sz="1400" dirty="0"/>
          </a:p>
        </p:txBody>
      </p:sp>
      <p:sp>
        <p:nvSpPr>
          <p:cNvPr id="10" name="Rectangular Callout 10"/>
          <p:cNvSpPr/>
          <p:nvPr/>
        </p:nvSpPr>
        <p:spPr>
          <a:xfrm>
            <a:off x="4598259" y="5536102"/>
            <a:ext cx="1790700" cy="1133257"/>
          </a:xfrm>
          <a:prstGeom prst="wedgeRectCallout">
            <a:avLst>
              <a:gd name="adj1" fmla="val -61722"/>
              <a:gd name="adj2" fmla="val -3918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400" dirty="0" smtClean="0"/>
              <a:t>Τα παιδιά συνεργάστηκαν και έκαναν παρατηρήσεις και μεταξύ τους.</a:t>
            </a:r>
            <a:endParaRPr sz="1400" dirty="0"/>
          </a:p>
        </p:txBody>
      </p:sp>
      <p:sp>
        <p:nvSpPr>
          <p:cNvPr id="11" name="Rectangular Callout 17"/>
          <p:cNvSpPr/>
          <p:nvPr/>
        </p:nvSpPr>
        <p:spPr>
          <a:xfrm>
            <a:off x="72008" y="4365105"/>
            <a:ext cx="1907704" cy="648072"/>
          </a:xfrm>
          <a:prstGeom prst="wedgeRectCallout">
            <a:avLst>
              <a:gd name="adj1" fmla="val 84272"/>
              <a:gd name="adj2" fmla="val -3837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400" dirty="0" smtClean="0"/>
              <a:t>Τα περισσότερα παιδιά πρότειναν αρχικά βιβλία και </a:t>
            </a:r>
            <a:r>
              <a:rPr lang="el-GR" sz="1400" dirty="0" err="1" smtClean="0"/>
              <a:t>ipad</a:t>
            </a:r>
            <a:endParaRPr lang="el-GR" sz="1400" dirty="0" smtClean="0"/>
          </a:p>
        </p:txBody>
      </p:sp>
      <p:sp>
        <p:nvSpPr>
          <p:cNvPr id="12" name="TextBox 8"/>
          <p:cNvSpPr txBox="1"/>
          <p:nvPr/>
        </p:nvSpPr>
        <p:spPr>
          <a:xfrm>
            <a:off x="100484" y="5536103"/>
            <a:ext cx="3319388"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100" b="1" dirty="0" smtClean="0"/>
              <a:t>Ερωτήσεις δασκάλας:</a:t>
            </a:r>
          </a:p>
          <a:p>
            <a:r>
              <a:rPr lang="el-GR" sz="1100" dirty="0" smtClean="0"/>
              <a:t>Τι λείπει στους σκελετούς </a:t>
            </a:r>
            <a:r>
              <a:rPr lang="el-GR" sz="1100" dirty="0" smtClean="0"/>
              <a:t>μας;</a:t>
            </a:r>
            <a:r>
              <a:rPr lang="en-US" sz="1100" dirty="0" smtClean="0"/>
              <a:t> </a:t>
            </a:r>
            <a:r>
              <a:rPr lang="el-GR" sz="1100" dirty="0" smtClean="0"/>
              <a:t>Τι </a:t>
            </a:r>
            <a:r>
              <a:rPr lang="el-GR" sz="1100" dirty="0" smtClean="0"/>
              <a:t>ξέρουμε;</a:t>
            </a:r>
          </a:p>
          <a:p>
            <a:r>
              <a:rPr lang="el-GR" sz="1100" dirty="0" smtClean="0"/>
              <a:t>Η τάξη μας ως επιστημονική κοινότητα χρειάζεται τώρα να βρει κάποια πεδία έρευνας.</a:t>
            </a:r>
          </a:p>
          <a:p>
            <a:r>
              <a:rPr lang="el-GR" sz="1100" dirty="0" smtClean="0"/>
              <a:t>Αν επρόκειτο να σκεφτείτε και να συμπεριφερθείτε σαν επιστήμονες τι θα κάνατε μετά;</a:t>
            </a:r>
            <a:endParaRPr lang="el-GR" sz="1100" dirty="0"/>
          </a:p>
        </p:txBody>
      </p:sp>
      <p:sp>
        <p:nvSpPr>
          <p:cNvPr id="14" name="Pentagon 3"/>
          <p:cNvSpPr/>
          <p:nvPr/>
        </p:nvSpPr>
        <p:spPr>
          <a:xfrm>
            <a:off x="6444208" y="5229199"/>
            <a:ext cx="2699791" cy="1440161"/>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1400" dirty="0" smtClean="0"/>
              <a:t>Οι ερωτήσεις αυτές οδήγησαν σε μια συζήτηση για τις διαδικασίες καταγραφής δεδομένων - γιατί καταγράφουμε, ο ρόλος του σχεδιασμού, πώς καταγράφουμε.</a:t>
            </a:r>
            <a:endParaRPr lang="el-GR" sz="1400" dirty="0"/>
          </a:p>
        </p:txBody>
      </p:sp>
      <p:sp>
        <p:nvSpPr>
          <p:cNvPr id="15" name="Cloud Callout 5"/>
          <p:cNvSpPr/>
          <p:nvPr/>
        </p:nvSpPr>
        <p:spPr>
          <a:xfrm>
            <a:off x="6812185" y="3140968"/>
            <a:ext cx="2204032" cy="2016224"/>
          </a:xfrm>
          <a:prstGeom prst="cloudCallout">
            <a:avLst>
              <a:gd name="adj1" fmla="val -54013"/>
              <a:gd name="adj2" fmla="val -484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100" dirty="0" smtClean="0">
                <a:solidFill>
                  <a:schemeClr val="tx1"/>
                </a:solidFill>
              </a:rPr>
              <a:t> Ήταν πραγματική αποκάλυψη για τα παιδιά το ότι είχαν τη δυνατότητα να χρησιμοποιήσουν τα χέρια τους για να κάνουν σωστή διερεύνηση!</a:t>
            </a:r>
            <a:endParaRPr lang="el-GR" sz="1100" dirty="0">
              <a:solidFill>
                <a:schemeClr val="tx1"/>
              </a:solidFill>
            </a:endParaRPr>
          </a:p>
        </p:txBody>
      </p:sp>
      <p:sp>
        <p:nvSpPr>
          <p:cNvPr id="16" name="Cloud Callout 18"/>
          <p:cNvSpPr/>
          <p:nvPr/>
        </p:nvSpPr>
        <p:spPr>
          <a:xfrm>
            <a:off x="6826621" y="2040802"/>
            <a:ext cx="2092101" cy="956150"/>
          </a:xfrm>
          <a:prstGeom prst="cloudCallout">
            <a:avLst>
              <a:gd name="adj1" fmla="val -74384"/>
              <a:gd name="adj2" fmla="val 7147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000" dirty="0" smtClean="0"/>
              <a:t>Τα παιδιά άρχισαν να διατυπώνουν </a:t>
            </a:r>
            <a:r>
              <a:rPr lang="el-GR" sz="1000" i="1" dirty="0" smtClean="0">
                <a:solidFill>
                  <a:srgbClr val="FF0000"/>
                </a:solidFill>
              </a:rPr>
              <a:t>ερωτήσεις </a:t>
            </a:r>
            <a:r>
              <a:rPr lang="el-GR" sz="1000" dirty="0" smtClean="0"/>
              <a:t>κατά τη διάρκεια της δραστηριότητας</a:t>
            </a:r>
            <a:endParaRPr lang="el-GR" sz="1000" dirty="0"/>
          </a:p>
        </p:txBody>
      </p:sp>
      <p:sp>
        <p:nvSpPr>
          <p:cNvPr id="17" name="TextBox 4"/>
          <p:cNvSpPr txBox="1"/>
          <p:nvPr/>
        </p:nvSpPr>
        <p:spPr>
          <a:xfrm>
            <a:off x="6588224" y="247650"/>
            <a:ext cx="2308125"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1200" b="1" dirty="0" smtClean="0"/>
              <a:t>Σκεπτικό:</a:t>
            </a:r>
          </a:p>
          <a:p>
            <a:r>
              <a:rPr lang="el-GR" sz="1200" dirty="0" smtClean="0"/>
              <a:t>Ήταν μια ευκαιρία να παρατηρήσω το </a:t>
            </a:r>
            <a:r>
              <a:rPr lang="el-GR" sz="1200" i="1" dirty="0" smtClean="0">
                <a:solidFill>
                  <a:srgbClr val="FF0000"/>
                </a:solidFill>
              </a:rPr>
              <a:t>κίνητρο και την περιέργεια</a:t>
            </a:r>
            <a:r>
              <a:rPr lang="el-GR" sz="1200" dirty="0" smtClean="0"/>
              <a:t> των παιδιών και τις επιστημονικές τους δεξιότητες, συγκεκριμένα τις δεξιότητες </a:t>
            </a:r>
            <a:r>
              <a:rPr lang="el-GR" sz="1200" i="1" dirty="0" smtClean="0">
                <a:solidFill>
                  <a:srgbClr val="FF0000"/>
                </a:solidFill>
              </a:rPr>
              <a:t>διατύπωσης ερωτήσεων </a:t>
            </a:r>
            <a:r>
              <a:rPr lang="el-GR" sz="1200" dirty="0" smtClean="0"/>
              <a:t>και </a:t>
            </a:r>
            <a:r>
              <a:rPr lang="el-GR" sz="1200" i="1" dirty="0" smtClean="0">
                <a:solidFill>
                  <a:srgbClr val="FF0000"/>
                </a:solidFill>
              </a:rPr>
              <a:t>καταγραφής δεδομένων</a:t>
            </a:r>
            <a:r>
              <a:rPr lang="el-GR" sz="1200" dirty="0" smtClean="0"/>
              <a:t>.</a:t>
            </a:r>
            <a:endParaRPr lang="el-GR" sz="1200" dirty="0"/>
          </a:p>
        </p:txBody>
      </p:sp>
    </p:spTree>
    <p:extLst>
      <p:ext uri="{BB962C8B-B14F-4D97-AF65-F5344CB8AC3E}">
        <p14:creationId xmlns:p14="http://schemas.microsoft.com/office/powerpoint/2010/main" val="2940759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74638"/>
            <a:ext cx="6347048" cy="1282154"/>
          </a:xfrm>
        </p:spPr>
        <p:txBody>
          <a:bodyPr>
            <a:normAutofit fontScale="90000"/>
          </a:bodyPr>
          <a:lstStyle/>
          <a:p>
            <a:r>
              <a:rPr lang="en-US" b="1" dirty="0" smtClean="0">
                <a:solidFill>
                  <a:srgbClr val="00B050"/>
                </a:solidFill>
              </a:rPr>
              <a:t>Συζήτηση παραδειγμάτων από την τάξη</a:t>
            </a:r>
            <a:endParaRPr lang="el-GR" b="1" dirty="0">
              <a:solidFill>
                <a:srgbClr val="00B050"/>
              </a:solidFill>
            </a:endParaRPr>
          </a:p>
        </p:txBody>
      </p:sp>
      <p:sp>
        <p:nvSpPr>
          <p:cNvPr id="3" name="Content Placeholder 2"/>
          <p:cNvSpPr>
            <a:spLocks noGrp="1"/>
          </p:cNvSpPr>
          <p:nvPr>
            <p:ph idx="1"/>
          </p:nvPr>
        </p:nvSpPr>
        <p:spPr/>
        <p:txBody>
          <a:bodyPr>
            <a:normAutofit fontScale="85000" lnSpcReduction="10000"/>
          </a:bodyPr>
          <a:lstStyle/>
          <a:p>
            <a:pPr marL="0" lvl="0" indent="0">
              <a:buNone/>
            </a:pPr>
            <a:r>
              <a:rPr lang="en-US" sz="2400" i="1" dirty="0" smtClean="0">
                <a:latin typeface="+mj-lt"/>
              </a:rPr>
              <a:t>Εργαστείτε σε ομάδες των 4 ατόμων</a:t>
            </a:r>
            <a:r>
              <a:rPr lang="en-US" sz="2400" dirty="0" smtClean="0">
                <a:latin typeface="+mj-lt"/>
              </a:rPr>
              <a:t> - 2 παραδείγματα για κάθε ομάδα</a:t>
            </a:r>
          </a:p>
          <a:p>
            <a:pPr marL="0" lvl="0" indent="0">
              <a:buNone/>
            </a:pPr>
            <a:r>
              <a:rPr lang="en-US" sz="2400" dirty="0" smtClean="0">
                <a:latin typeface="+mj-lt"/>
              </a:rPr>
              <a:t>Ξεκινήστε σε ζεύγη με διαφορετικά παραδείγματα, μετά αλλάξτε</a:t>
            </a:r>
            <a:endParaRPr lang="el-GR" sz="2400" b="1" dirty="0" smtClean="0">
              <a:latin typeface="+mj-lt"/>
            </a:endParaRPr>
          </a:p>
          <a:p>
            <a:pPr marL="0" indent="0">
              <a:buNone/>
            </a:pPr>
            <a:r>
              <a:rPr lang="nl-BE" sz="2400" b="1" dirty="0" smtClean="0">
                <a:latin typeface="+mj-lt"/>
              </a:rPr>
              <a:t>1. Διαβάστε πρώτα όλο το κείμενο για μια επισκόπηση του ταξιδιού της μάθησης.</a:t>
            </a:r>
          </a:p>
          <a:p>
            <a:pPr marL="0" indent="0">
              <a:buNone/>
            </a:pPr>
            <a:endParaRPr lang="el-GR" sz="1400" b="1" dirty="0" smtClean="0">
              <a:latin typeface="+mj-lt"/>
            </a:endParaRPr>
          </a:p>
          <a:p>
            <a:pPr marL="0" indent="0">
              <a:buNone/>
            </a:pPr>
            <a:r>
              <a:rPr lang="nl-BE" sz="2400" b="1" dirty="0" smtClean="0">
                <a:latin typeface="+mj-lt"/>
              </a:rPr>
              <a:t>2. Έπειτα σκεφτείτε τις παρακάτω ερωτήσεις: </a:t>
            </a:r>
            <a:endParaRPr lang="el-GR" sz="2400" dirty="0" smtClean="0">
              <a:latin typeface="+mj-lt"/>
            </a:endParaRPr>
          </a:p>
          <a:p>
            <a:pPr lvl="0"/>
            <a:r>
              <a:rPr lang="en-GB" sz="2400" dirty="0" smtClean="0">
                <a:latin typeface="+mj-lt"/>
              </a:rPr>
              <a:t>Πώς εξελίχθηκαν οι έρευνες μέσα στο χρόνο; Πώς βασίστηκαν στις αντιδράσεις των παιδιών;</a:t>
            </a:r>
            <a:endParaRPr lang="el-GR" sz="2400" dirty="0">
              <a:latin typeface="+mj-lt"/>
            </a:endParaRPr>
          </a:p>
          <a:p>
            <a:pPr lvl="0"/>
            <a:r>
              <a:rPr lang="en-GB" sz="2400" dirty="0">
                <a:latin typeface="+mj-lt"/>
              </a:rPr>
              <a:t>Τι ευκαιρίες λήψης αποφάσεων και δημιουργικότητας δόθηκαν στα παιδιά; </a:t>
            </a:r>
          </a:p>
          <a:p>
            <a:pPr lvl="0"/>
            <a:r>
              <a:rPr lang="en-GB" sz="2400" dirty="0" smtClean="0">
                <a:latin typeface="+mj-lt"/>
              </a:rPr>
              <a:t>Τι τρόποι καταγραφής χρησιμοποιήθηκαν; Πώς στήριξαν τη μάθηση;</a:t>
            </a:r>
            <a:endParaRPr lang="el-GR" sz="2400" dirty="0">
              <a:latin typeface="+mj-lt"/>
            </a:endParaRPr>
          </a:p>
          <a:p>
            <a:r>
              <a:rPr lang="en-GB" sz="2400" dirty="0" smtClean="0">
                <a:latin typeface="+mj-lt"/>
              </a:rPr>
              <a:t>Με ποιους τρόπους στήριξε ο/η δάσκαλος/α το συσχετισμό διαφορετικών στοιχείων της διερεύνησης; </a:t>
            </a:r>
            <a:endParaRPr lang="el-GR" sz="2400" dirty="0"/>
          </a:p>
        </p:txBody>
      </p:sp>
    </p:spTree>
    <p:extLst>
      <p:ext uri="{BB962C8B-B14F-4D97-AF65-F5344CB8AC3E}">
        <p14:creationId xmlns:p14="http://schemas.microsoft.com/office/powerpoint/2010/main" val="3820966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marL="0" indent="0">
              <a:buNone/>
            </a:pPr>
            <a:r>
              <a:rPr lang="en-US" b="1" i="1" dirty="0" smtClean="0">
                <a:solidFill>
                  <a:srgbClr val="008000"/>
                </a:solidFill>
                <a:latin typeface="+mj-lt"/>
              </a:rPr>
              <a:t>Είδη πρακτικής εργασίας</a:t>
            </a:r>
          </a:p>
          <a:p>
            <a:r>
              <a:rPr lang="en-US" dirty="0" smtClean="0">
                <a:latin typeface="+mj-lt"/>
              </a:rPr>
              <a:t>Βασικές δεξιότητες</a:t>
            </a:r>
          </a:p>
          <a:p>
            <a:r>
              <a:rPr lang="en-US" dirty="0" smtClean="0">
                <a:latin typeface="+mj-lt"/>
              </a:rPr>
              <a:t>Παρατήρηση</a:t>
            </a:r>
          </a:p>
          <a:p>
            <a:r>
              <a:rPr lang="en-US" dirty="0" smtClean="0">
                <a:latin typeface="+mj-lt"/>
              </a:rPr>
              <a:t>Αποτύπωση</a:t>
            </a:r>
          </a:p>
          <a:p>
            <a:r>
              <a:rPr lang="en-US" dirty="0" smtClean="0">
                <a:latin typeface="+mj-lt"/>
              </a:rPr>
              <a:t>Έρευνα	</a:t>
            </a:r>
            <a:endParaRPr lang="el-GR" dirty="0">
              <a:latin typeface="+mj-lt"/>
            </a:endParaRPr>
          </a:p>
        </p:txBody>
      </p:sp>
      <p:sp>
        <p:nvSpPr>
          <p:cNvPr id="6" name="Content Placeholder 5"/>
          <p:cNvSpPr>
            <a:spLocks noGrp="1"/>
          </p:cNvSpPr>
          <p:nvPr>
            <p:ph sz="half" idx="2"/>
          </p:nvPr>
        </p:nvSpPr>
        <p:spPr/>
        <p:txBody>
          <a:bodyPr/>
          <a:lstStyle/>
          <a:p>
            <a:pPr marL="0" indent="0">
              <a:buNone/>
            </a:pPr>
            <a:r>
              <a:rPr lang="en-US" b="1" i="1" dirty="0" smtClean="0">
                <a:solidFill>
                  <a:srgbClr val="008000"/>
                </a:solidFill>
                <a:latin typeface="+mj-lt"/>
              </a:rPr>
              <a:t>Είδη έρευνας</a:t>
            </a:r>
          </a:p>
          <a:p>
            <a:r>
              <a:rPr lang="en-US" dirty="0" smtClean="0">
                <a:latin typeface="+mj-lt"/>
              </a:rPr>
              <a:t>Διαλογή και ταξινόμηση</a:t>
            </a:r>
          </a:p>
          <a:p>
            <a:r>
              <a:rPr lang="en-US" dirty="0" smtClean="0">
                <a:latin typeface="+mj-lt"/>
              </a:rPr>
              <a:t>Αναζήτηση μοτίβου</a:t>
            </a:r>
          </a:p>
          <a:p>
            <a:r>
              <a:rPr lang="en-US" dirty="0" smtClean="0">
                <a:latin typeface="+mj-lt"/>
              </a:rPr>
              <a:t>Παρατήρηση μέσα στο χρόνο</a:t>
            </a:r>
          </a:p>
          <a:p>
            <a:r>
              <a:rPr lang="en-US" dirty="0" smtClean="0">
                <a:latin typeface="+mj-lt"/>
              </a:rPr>
              <a:t>Σύγκριση και έλεγχος μεταβλητών</a:t>
            </a:r>
          </a:p>
          <a:p>
            <a:r>
              <a:rPr lang="en-US" dirty="0" smtClean="0">
                <a:latin typeface="+mj-lt"/>
              </a:rPr>
              <a:t>Έρευνα με χρήση δευτερογενών πηγών</a:t>
            </a:r>
            <a:endParaRPr lang="el-GR" dirty="0">
              <a:latin typeface="+mj-lt"/>
            </a:endParaRPr>
          </a:p>
        </p:txBody>
      </p:sp>
    </p:spTree>
    <p:extLst>
      <p:ext uri="{BB962C8B-B14F-4D97-AF65-F5344CB8AC3E}">
        <p14:creationId xmlns:p14="http://schemas.microsoft.com/office/powerpoint/2010/main" val="768452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16632"/>
            <a:ext cx="6048672" cy="1282154"/>
          </a:xfrm>
        </p:spPr>
        <p:txBody>
          <a:bodyPr>
            <a:normAutofit fontScale="90000"/>
          </a:bodyPr>
          <a:lstStyle/>
          <a:p>
            <a:r>
              <a:rPr dirty="0" smtClean="0"/>
              <a:t>  </a:t>
            </a:r>
            <a:r>
              <a:rPr lang="en-US" sz="3200" b="1" dirty="0" smtClean="0">
                <a:solidFill>
                  <a:srgbClr val="00B050"/>
                </a:solidFill>
              </a:rPr>
              <a:t>Διαφορετικοί ρόλοι </a:t>
            </a:r>
            <a:r>
              <a:rPr lang="en-US" sz="3200" b="1" dirty="0" smtClean="0">
                <a:solidFill>
                  <a:srgbClr val="00B050"/>
                </a:solidFill>
              </a:rPr>
              <a:t/>
            </a:r>
            <a:br>
              <a:rPr lang="en-US" sz="3200" b="1" dirty="0" smtClean="0">
                <a:solidFill>
                  <a:srgbClr val="00B050"/>
                </a:solidFill>
              </a:rPr>
            </a:br>
            <a:r>
              <a:rPr lang="en-US" sz="3200" b="1" dirty="0" smtClean="0">
                <a:solidFill>
                  <a:srgbClr val="00B050"/>
                </a:solidFill>
              </a:rPr>
              <a:t>μέσα </a:t>
            </a:r>
            <a:r>
              <a:rPr lang="en-US" sz="3200" b="1" dirty="0" smtClean="0">
                <a:solidFill>
                  <a:srgbClr val="00B050"/>
                </a:solidFill>
              </a:rPr>
              <a:t>στο χρόνο</a:t>
            </a:r>
            <a:r>
              <a:rPr dirty="0"/>
              <a:t/>
            </a:r>
            <a:br>
              <a:rPr dirty="0"/>
            </a:br>
            <a:r>
              <a:rPr lang="en-GB" sz="1100" i="1" dirty="0" err="1" smtClean="0"/>
              <a:t>Σημαντικά</a:t>
            </a:r>
            <a:r>
              <a:rPr lang="en-GB" sz="1100" i="1" dirty="0" smtClean="0"/>
              <a:t> στοιχεία της διερεύνησης στην τάξη και οι διαφορετικές εκδοχές τους (Barrow, 2010, σελ. 3)</a:t>
            </a:r>
            <a:r>
              <a:rPr dirty="0"/>
              <a:t/>
            </a:r>
            <a:br>
              <a:rPr dirty="0"/>
            </a:br>
            <a:endParaRPr lang="el-GR" sz="11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003226626"/>
              </p:ext>
            </p:extLst>
          </p:nvPr>
        </p:nvGraphicFramePr>
        <p:xfrm>
          <a:off x="539552" y="1412775"/>
          <a:ext cx="8218490" cy="5209587"/>
        </p:xfrm>
        <a:graphic>
          <a:graphicData uri="http://schemas.openxmlformats.org/drawingml/2006/table">
            <a:tbl>
              <a:tblPr firstRow="1" bandRow="1">
                <a:tableStyleId>{69CF1AB2-1976-4502-BF36-3FF5EA218861}</a:tableStyleId>
              </a:tblPr>
              <a:tblGrid>
                <a:gridCol w="1643698"/>
                <a:gridCol w="1643698"/>
                <a:gridCol w="1643698"/>
                <a:gridCol w="1643698"/>
                <a:gridCol w="1643698"/>
              </a:tblGrid>
              <a:tr h="110873">
                <a:tc>
                  <a:txBody>
                    <a:bodyPr/>
                    <a:lstStyle/>
                    <a:p>
                      <a:pPr>
                        <a:spcAft>
                          <a:spcPts val="0"/>
                        </a:spcAft>
                      </a:pPr>
                      <a:r>
                        <a:rPr lang="en-GB" sz="1000" b="1" dirty="0" smtClean="0">
                          <a:effectLst/>
                          <a:latin typeface="Calibri"/>
                        </a:rPr>
                        <a:t>Σημαντικά στοιχεία</a:t>
                      </a:r>
                      <a:endParaRPr lang="el-GR" sz="1000" b="1" dirty="0">
                        <a:effectLst/>
                        <a:latin typeface="Calibri"/>
                        <a:ea typeface="Yu Mincho"/>
                        <a:cs typeface="Times New Roman"/>
                      </a:endParaRPr>
                    </a:p>
                  </a:txBody>
                  <a:tcPr marL="68580" marR="68580" marT="0" marB="0" anchor="ctr"/>
                </a:tc>
                <a:tc gridSpan="4">
                  <a:txBody>
                    <a:bodyPr/>
                    <a:lstStyle/>
                    <a:p>
                      <a:pPr algn="ctr">
                        <a:spcAft>
                          <a:spcPts val="0"/>
                        </a:spcAft>
                      </a:pPr>
                      <a:r>
                        <a:rPr lang="en-GB" sz="1000" b="1" dirty="0" smtClean="0">
                          <a:effectLst/>
                          <a:latin typeface="Calibri"/>
                        </a:rPr>
                        <a:t>Εκδοχές</a:t>
                      </a:r>
                      <a:endParaRPr lang="el-GR" sz="1000" b="1"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r>
              <a:tr h="773493">
                <a:tc>
                  <a:txBody>
                    <a:bodyPr/>
                    <a:lstStyle/>
                    <a:p>
                      <a:pPr>
                        <a:spcAft>
                          <a:spcPts val="0"/>
                        </a:spcAft>
                      </a:pPr>
                      <a:r>
                        <a:rPr lang="en-GB" sz="1000" b="1" dirty="0">
                          <a:effectLst/>
                          <a:latin typeface="Calibri"/>
                        </a:rPr>
                        <a:t>Ο/Η μαθητής/τρια ασχολείται με</a:t>
                      </a:r>
                      <a:r>
                        <a:rPr sz="1000" dirty="0"/>
                        <a:t/>
                      </a:r>
                      <a:br>
                        <a:rPr sz="1000" dirty="0"/>
                      </a:br>
                      <a:r>
                        <a:rPr lang="en-GB" sz="1000" b="1" dirty="0">
                          <a:effectLst/>
                          <a:latin typeface="Calibri"/>
                        </a:rPr>
                        <a:t>ερωτήσεις επιστημονικού χαρακτήρα</a:t>
                      </a:r>
                    </a:p>
                  </a:txBody>
                  <a:tcPr marL="68580" marR="68580" marT="0" marB="0" anchor="ctr"/>
                </a:tc>
                <a:tc>
                  <a:txBody>
                    <a:bodyPr/>
                    <a:lstStyle/>
                    <a:p>
                      <a:pPr>
                        <a:spcAft>
                          <a:spcPts val="0"/>
                        </a:spcAft>
                      </a:pPr>
                      <a:r>
                        <a:rPr lang="en-GB" sz="1000" b="0" dirty="0">
                          <a:effectLst/>
                          <a:latin typeface="Calibri"/>
                        </a:rPr>
                        <a:t>Ο/Η μαθητής/τρια θέτει μια ερώτηση</a:t>
                      </a:r>
                    </a:p>
                  </a:txBody>
                  <a:tcPr marL="68580" marR="68580" marT="0" marB="0" anchor="ctr"/>
                </a:tc>
                <a:tc>
                  <a:txBody>
                    <a:bodyPr/>
                    <a:lstStyle/>
                    <a:p>
                      <a:pPr>
                        <a:spcAft>
                          <a:spcPts val="0"/>
                        </a:spcAft>
                      </a:pPr>
                      <a:r>
                        <a:rPr lang="en-GB" sz="1000" b="0" dirty="0">
                          <a:effectLst/>
                          <a:latin typeface="Calibri"/>
                        </a:rPr>
                        <a:t>Ο/Η μαθητής/τρια επιλέγει</a:t>
                      </a:r>
                      <a:r>
                        <a:rPr sz="1000"/>
                        <a:t/>
                      </a:r>
                      <a:br>
                        <a:rPr sz="1000"/>
                      </a:br>
                      <a:r>
                        <a:rPr lang="en-GB" sz="1000" b="0" dirty="0">
                          <a:effectLst/>
                          <a:latin typeface="Calibri"/>
                        </a:rPr>
                        <a:t>ερώτηση, θέτει νέες ερωτήσεις</a:t>
                      </a:r>
                    </a:p>
                  </a:txBody>
                  <a:tcPr marL="68580" marR="68580" marT="0" marB="0" anchor="ctr"/>
                </a:tc>
                <a:tc>
                  <a:txBody>
                    <a:bodyPr/>
                    <a:lstStyle/>
                    <a:p>
                      <a:pPr>
                        <a:spcAft>
                          <a:spcPts val="0"/>
                        </a:spcAft>
                      </a:pPr>
                      <a:r>
                        <a:rPr lang="en-GB" sz="1000" b="0" dirty="0">
                          <a:effectLst/>
                          <a:latin typeface="Calibri"/>
                        </a:rPr>
                        <a:t>Ο/Η μαθητής/τρια συγκεκριμενοποιεί ή διασαφηνίζει την ερώτηση του/της δασκάλου, τα σχετικά υλικά ή την πηγή</a:t>
                      </a:r>
                    </a:p>
                  </a:txBody>
                  <a:tcPr marL="68580" marR="68580" marT="0" marB="0" anchor="ctr"/>
                </a:tc>
                <a:tc>
                  <a:txBody>
                    <a:bodyPr/>
                    <a:lstStyle/>
                    <a:p>
                      <a:pPr>
                        <a:spcAft>
                          <a:spcPts val="0"/>
                        </a:spcAft>
                      </a:pPr>
                      <a:r>
                        <a:rPr lang="en-GB" sz="1000" b="0" dirty="0">
                          <a:effectLst/>
                          <a:latin typeface="Calibri"/>
                        </a:rPr>
                        <a:t>Ο/Η μαθητής/τρια ασχολείται με την ερώτηση του/της δασκάλου, τα σχετικά υλικά και την πηγή</a:t>
                      </a:r>
                    </a:p>
                  </a:txBody>
                  <a:tcPr marL="68580" marR="68580" marT="0" marB="0" anchor="ctr"/>
                </a:tc>
              </a:tr>
              <a:tr h="773493">
                <a:tc>
                  <a:txBody>
                    <a:bodyPr/>
                    <a:lstStyle/>
                    <a:p>
                      <a:pPr>
                        <a:spcAft>
                          <a:spcPts val="0"/>
                        </a:spcAft>
                      </a:pPr>
                      <a:r>
                        <a:rPr lang="en-GB" sz="1000" b="1" dirty="0" smtClean="0">
                          <a:effectLst/>
                          <a:latin typeface="Calibri"/>
                        </a:rPr>
                        <a:t>Ο/Η μαθητής/τρια δίνει προτεραιότητα</a:t>
                      </a:r>
                      <a:r>
                        <a:rPr sz="1000"/>
                        <a:t/>
                      </a:r>
                      <a:br>
                        <a:rPr sz="1000"/>
                      </a:br>
                      <a:r>
                        <a:rPr lang="en-GB" sz="1000" b="1" dirty="0" smtClean="0">
                          <a:effectLst/>
                          <a:latin typeface="Calibri"/>
                        </a:rPr>
                        <a:t>στα αποδεικτικά στοιχεία για να απαντήσει τις ερωτήσεις</a:t>
                      </a:r>
                    </a:p>
                  </a:txBody>
                  <a:tcPr marL="68580" marR="68580" marT="0" marB="0" anchor="ctr"/>
                </a:tc>
                <a:tc>
                  <a:txBody>
                    <a:bodyPr/>
                    <a:lstStyle/>
                    <a:p>
                      <a:pPr>
                        <a:spcAft>
                          <a:spcPts val="0"/>
                        </a:spcAft>
                      </a:pPr>
                      <a:r>
                        <a:rPr lang="en-GB" sz="1000" dirty="0">
                          <a:effectLst/>
                          <a:latin typeface="Calibri"/>
                        </a:rPr>
                        <a:t>Ο/Η </a:t>
                      </a:r>
                      <a:r>
                        <a:rPr lang="en-GB" sz="1000" dirty="0" err="1">
                          <a:effectLst/>
                          <a:latin typeface="Calibri"/>
                        </a:rPr>
                        <a:t>μαθητής</a:t>
                      </a:r>
                      <a:r>
                        <a:rPr lang="en-GB" sz="1000" dirty="0">
                          <a:effectLst/>
                          <a:latin typeface="Calibri"/>
                        </a:rPr>
                        <a:t>/</a:t>
                      </a:r>
                      <a:r>
                        <a:rPr lang="en-GB" sz="1000" dirty="0" err="1">
                          <a:effectLst/>
                          <a:latin typeface="Calibri"/>
                        </a:rPr>
                        <a:t>τρια</a:t>
                      </a:r>
                      <a:r>
                        <a:rPr lang="en-GB" sz="1000" dirty="0">
                          <a:effectLst/>
                          <a:latin typeface="Calibri"/>
                        </a:rPr>
                        <a:t> </a:t>
                      </a:r>
                      <a:r>
                        <a:rPr lang="en-GB" sz="1000" dirty="0" err="1">
                          <a:effectLst/>
                          <a:latin typeface="Calibri"/>
                        </a:rPr>
                        <a:t>καθορίζει</a:t>
                      </a:r>
                      <a:r>
                        <a:rPr sz="1000" dirty="0"/>
                        <a:t/>
                      </a:r>
                      <a:br>
                        <a:rPr sz="1000" dirty="0"/>
                      </a:br>
                      <a:r>
                        <a:rPr lang="en-GB" sz="1000" dirty="0" err="1">
                          <a:effectLst/>
                          <a:latin typeface="Calibri"/>
                        </a:rPr>
                        <a:t>τι</a:t>
                      </a:r>
                      <a:r>
                        <a:rPr lang="en-GB" sz="1000" dirty="0">
                          <a:effectLst/>
                          <a:latin typeface="Calibri"/>
                        </a:rPr>
                        <a:t> </a:t>
                      </a:r>
                      <a:r>
                        <a:rPr lang="en-GB" sz="1000" dirty="0" err="1">
                          <a:effectLst/>
                          <a:latin typeface="Calibri"/>
                        </a:rPr>
                        <a:t>είναι</a:t>
                      </a:r>
                      <a:r>
                        <a:rPr lang="en-GB" sz="1000" dirty="0">
                          <a:effectLst/>
                          <a:latin typeface="Calibri"/>
                        </a:rPr>
                        <a:t> </a:t>
                      </a:r>
                      <a:r>
                        <a:rPr lang="en-GB" sz="1000" dirty="0" err="1">
                          <a:effectLst/>
                          <a:latin typeface="Calibri"/>
                        </a:rPr>
                        <a:t>αποδεικτικό</a:t>
                      </a:r>
                      <a:r>
                        <a:rPr lang="en-GB" sz="1000" dirty="0">
                          <a:effectLst/>
                          <a:latin typeface="Calibri"/>
                        </a:rPr>
                        <a:t> </a:t>
                      </a:r>
                      <a:r>
                        <a:rPr lang="en-GB" sz="1000" dirty="0" err="1">
                          <a:effectLst/>
                          <a:latin typeface="Calibri"/>
                        </a:rPr>
                        <a:t>στοιχείο</a:t>
                      </a:r>
                      <a:r>
                        <a:rPr lang="en-GB" sz="1000" dirty="0">
                          <a:effectLst/>
                          <a:latin typeface="Calibri"/>
                        </a:rPr>
                        <a:t> </a:t>
                      </a:r>
                      <a:r>
                        <a:rPr lang="en-GB" sz="1000" dirty="0" err="1">
                          <a:effectLst/>
                          <a:latin typeface="Calibri"/>
                        </a:rPr>
                        <a:t>και</a:t>
                      </a:r>
                      <a:r>
                        <a:rPr lang="en-GB" sz="1000" dirty="0">
                          <a:effectLst/>
                          <a:latin typeface="Calibri"/>
                        </a:rPr>
                        <a:t> </a:t>
                      </a:r>
                      <a:r>
                        <a:rPr lang="en-GB" sz="1000" dirty="0" err="1">
                          <a:effectLst/>
                          <a:latin typeface="Calibri"/>
                        </a:rPr>
                        <a:t>το</a:t>
                      </a:r>
                      <a:r>
                        <a:rPr lang="en-GB" sz="1000" dirty="0">
                          <a:effectLst/>
                          <a:latin typeface="Calibri"/>
                        </a:rPr>
                        <a:t> </a:t>
                      </a:r>
                      <a:r>
                        <a:rPr lang="en-GB" sz="1000" dirty="0" err="1">
                          <a:effectLst/>
                          <a:latin typeface="Calibri"/>
                        </a:rPr>
                        <a:t>συλλέγει</a:t>
                      </a:r>
                      <a:endParaRPr lang="en-GB" sz="1000" dirty="0">
                        <a:effectLst/>
                        <a:latin typeface="Calibri"/>
                      </a:endParaRPr>
                    </a:p>
                  </a:txBody>
                  <a:tcPr marL="68580" marR="68580" marT="0" marB="0" anchor="ctr"/>
                </a:tc>
                <a:tc>
                  <a:txBody>
                    <a:bodyPr/>
                    <a:lstStyle/>
                    <a:p>
                      <a:pPr>
                        <a:spcAft>
                          <a:spcPts val="0"/>
                        </a:spcAft>
                      </a:pPr>
                      <a:r>
                        <a:rPr lang="en-GB" sz="1000" dirty="0">
                          <a:effectLst/>
                          <a:latin typeface="Calibri"/>
                        </a:rPr>
                        <a:t>Ο/Η μαθητής/τρια καθοδηγείται να συλλέξει ορισμένα δεδομένα</a:t>
                      </a:r>
                    </a:p>
                  </a:txBody>
                  <a:tcPr marL="68580" marR="68580" marT="0" marB="0" anchor="ctr"/>
                </a:tc>
                <a:tc>
                  <a:txBody>
                    <a:bodyPr/>
                    <a:lstStyle/>
                    <a:p>
                      <a:pPr>
                        <a:spcAft>
                          <a:spcPts val="0"/>
                        </a:spcAft>
                      </a:pPr>
                      <a:r>
                        <a:rPr lang="en-GB" sz="1000" dirty="0">
                          <a:effectLst/>
                          <a:latin typeface="Calibri"/>
                        </a:rPr>
                        <a:t>Ο/Η μαθητής/τρια λαμβάνει δεδομένα και πρέπει να τα αναλύσει</a:t>
                      </a:r>
                    </a:p>
                  </a:txBody>
                  <a:tcPr marL="68580" marR="68580" marT="0" marB="0" anchor="ctr"/>
                </a:tc>
                <a:tc>
                  <a:txBody>
                    <a:bodyPr/>
                    <a:lstStyle/>
                    <a:p>
                      <a:pPr>
                        <a:spcAft>
                          <a:spcPts val="0"/>
                        </a:spcAft>
                      </a:pPr>
                      <a:r>
                        <a:rPr lang="en-GB" sz="1000">
                          <a:effectLst/>
                          <a:latin typeface="Calibri"/>
                        </a:rPr>
                        <a:t>Ο/Η μαθητής/τρια λαμβάνει δεδομένα και μαθαίνει πώς να τα αναλύσει</a:t>
                      </a:r>
                    </a:p>
                  </a:txBody>
                  <a:tcPr marL="68580" marR="68580" marT="0" marB="0" anchor="ctr"/>
                </a:tc>
              </a:tr>
              <a:tr h="966867">
                <a:tc>
                  <a:txBody>
                    <a:bodyPr/>
                    <a:lstStyle/>
                    <a:p>
                      <a:pPr>
                        <a:spcAft>
                          <a:spcPts val="0"/>
                        </a:spcAft>
                      </a:pPr>
                      <a:r>
                        <a:rPr lang="en-GB" sz="1000" b="1" dirty="0">
                          <a:effectLst/>
                          <a:latin typeface="Calibri"/>
                        </a:rPr>
                        <a:t>Ο/Η μαθητής/τρια </a:t>
                      </a:r>
                      <a:r>
                        <a:rPr sz="1000"/>
                        <a:t/>
                      </a:r>
                      <a:br>
                        <a:rPr sz="1000"/>
                      </a:br>
                      <a:r>
                        <a:rPr lang="en-GB" sz="1000" b="1" dirty="0">
                          <a:effectLst/>
                          <a:latin typeface="Calibri"/>
                        </a:rPr>
                        <a:t>διατυπώνει εξηγήσεις με βάση τα αποδεικτικά στοιχεία</a:t>
                      </a:r>
                    </a:p>
                  </a:txBody>
                  <a:tcPr marL="68580" marR="68580" marT="0" marB="0" anchor="ctr"/>
                </a:tc>
                <a:tc>
                  <a:txBody>
                    <a:bodyPr/>
                    <a:lstStyle/>
                    <a:p>
                      <a:pPr>
                        <a:spcAft>
                          <a:spcPts val="0"/>
                        </a:spcAft>
                      </a:pPr>
                      <a:r>
                        <a:rPr lang="en-GB" sz="1000" dirty="0">
                          <a:effectLst/>
                          <a:latin typeface="Calibri"/>
                        </a:rPr>
                        <a:t>Ο/Η μαθητής/τρια </a:t>
                      </a:r>
                      <a:r>
                        <a:rPr sz="1000"/>
                        <a:t/>
                      </a:r>
                      <a:br>
                        <a:rPr sz="1000"/>
                      </a:br>
                      <a:r>
                        <a:rPr lang="en-GB" sz="1000" dirty="0">
                          <a:effectLst/>
                          <a:latin typeface="Calibri"/>
                        </a:rPr>
                        <a:t>διατυπώνει εξηγήσεις αφού συνοψίσει τα αποδεικτικά στοιχεία</a:t>
                      </a:r>
                    </a:p>
                  </a:txBody>
                  <a:tcPr marL="68580" marR="68580" marT="0" marB="0" anchor="ctr"/>
                </a:tc>
                <a:tc>
                  <a:txBody>
                    <a:bodyPr/>
                    <a:lstStyle/>
                    <a:p>
                      <a:pPr>
                        <a:spcAft>
                          <a:spcPts val="0"/>
                        </a:spcAft>
                      </a:pPr>
                      <a:r>
                        <a:rPr lang="en-GB" sz="1000" dirty="0">
                          <a:effectLst/>
                          <a:latin typeface="Calibri"/>
                        </a:rPr>
                        <a:t>Ο/Η μαθητής/τρια καθοδηγείται στη διαδικασία</a:t>
                      </a:r>
                      <a:r>
                        <a:rPr sz="1000" dirty="0"/>
                        <a:t/>
                      </a:r>
                      <a:br>
                        <a:rPr sz="1000" dirty="0"/>
                      </a:br>
                      <a:r>
                        <a:rPr lang="en-GB" sz="1000" dirty="0">
                          <a:effectLst/>
                          <a:latin typeface="Calibri"/>
                        </a:rPr>
                        <a:t>διατύπωσης εξηγήσεων με βάση τα αποδεικτικά στοιχεία</a:t>
                      </a:r>
                    </a:p>
                  </a:txBody>
                  <a:tcPr marL="68580" marR="68580" marT="0" marB="0" anchor="ctr"/>
                </a:tc>
                <a:tc>
                  <a:txBody>
                    <a:bodyPr/>
                    <a:lstStyle/>
                    <a:p>
                      <a:pPr>
                        <a:spcAft>
                          <a:spcPts val="0"/>
                        </a:spcAft>
                      </a:pPr>
                      <a:r>
                        <a:rPr lang="en-GB" sz="1000" dirty="0">
                          <a:effectLst/>
                          <a:latin typeface="Calibri"/>
                        </a:rPr>
                        <a:t>Ο/Η </a:t>
                      </a:r>
                      <a:r>
                        <a:rPr lang="en-GB" sz="1000" dirty="0" err="1">
                          <a:effectLst/>
                          <a:latin typeface="Calibri"/>
                        </a:rPr>
                        <a:t>μαθητής</a:t>
                      </a:r>
                      <a:r>
                        <a:rPr lang="en-GB" sz="1000" dirty="0">
                          <a:effectLst/>
                          <a:latin typeface="Calibri"/>
                        </a:rPr>
                        <a:t>/</a:t>
                      </a:r>
                      <a:r>
                        <a:rPr lang="en-GB" sz="1000" dirty="0" err="1">
                          <a:effectLst/>
                          <a:latin typeface="Calibri"/>
                        </a:rPr>
                        <a:t>τρια</a:t>
                      </a:r>
                      <a:r>
                        <a:rPr lang="en-GB" sz="1000" dirty="0">
                          <a:effectLst/>
                          <a:latin typeface="Calibri"/>
                        </a:rPr>
                        <a:t> </a:t>
                      </a:r>
                      <a:r>
                        <a:rPr lang="en-GB" sz="1000" dirty="0" err="1">
                          <a:effectLst/>
                          <a:latin typeface="Calibri"/>
                        </a:rPr>
                        <a:t>λαμβάνει</a:t>
                      </a:r>
                      <a:r>
                        <a:rPr lang="en-GB" sz="1000" dirty="0">
                          <a:effectLst/>
                          <a:latin typeface="Calibri"/>
                        </a:rPr>
                        <a:t> </a:t>
                      </a:r>
                      <a:r>
                        <a:rPr lang="en-GB" sz="1000" dirty="0" err="1">
                          <a:effectLst/>
                          <a:latin typeface="Calibri"/>
                        </a:rPr>
                        <a:t>οδηγίες</a:t>
                      </a:r>
                      <a:r>
                        <a:rPr sz="1000" dirty="0"/>
                        <a:t/>
                      </a:r>
                      <a:br>
                        <a:rPr sz="1000" dirty="0"/>
                      </a:br>
                      <a:r>
                        <a:rPr lang="en-GB" sz="1000" dirty="0" err="1">
                          <a:effectLst/>
                          <a:latin typeface="Calibri"/>
                        </a:rPr>
                        <a:t>για</a:t>
                      </a:r>
                      <a:r>
                        <a:rPr lang="en-GB" sz="1000" dirty="0">
                          <a:effectLst/>
                          <a:latin typeface="Calibri"/>
                        </a:rPr>
                        <a:t> </a:t>
                      </a:r>
                      <a:r>
                        <a:rPr lang="en-GB" sz="1000" dirty="0" err="1">
                          <a:effectLst/>
                          <a:latin typeface="Calibri"/>
                        </a:rPr>
                        <a:t>πιθανούς</a:t>
                      </a:r>
                      <a:r>
                        <a:rPr lang="en-GB" sz="1000" dirty="0">
                          <a:effectLst/>
                          <a:latin typeface="Calibri"/>
                        </a:rPr>
                        <a:t> </a:t>
                      </a:r>
                      <a:r>
                        <a:rPr lang="en-GB" sz="1000" dirty="0" err="1">
                          <a:effectLst/>
                          <a:latin typeface="Calibri"/>
                        </a:rPr>
                        <a:t>τρόπους</a:t>
                      </a:r>
                      <a:r>
                        <a:rPr lang="en-GB" sz="1000" dirty="0">
                          <a:effectLst/>
                          <a:latin typeface="Calibri"/>
                        </a:rPr>
                        <a:t> </a:t>
                      </a:r>
                      <a:r>
                        <a:rPr lang="en-GB" sz="1000" dirty="0" err="1">
                          <a:effectLst/>
                          <a:latin typeface="Calibri"/>
                        </a:rPr>
                        <a:t>χρήσης</a:t>
                      </a:r>
                      <a:r>
                        <a:rPr lang="en-GB" sz="1000" dirty="0">
                          <a:effectLst/>
                          <a:latin typeface="Calibri"/>
                        </a:rPr>
                        <a:t> </a:t>
                      </a:r>
                      <a:r>
                        <a:rPr lang="en-GB" sz="1000" dirty="0" err="1">
                          <a:effectLst/>
                          <a:latin typeface="Calibri"/>
                        </a:rPr>
                        <a:t>των</a:t>
                      </a:r>
                      <a:r>
                        <a:rPr lang="en-GB" sz="1000" dirty="0">
                          <a:effectLst/>
                          <a:latin typeface="Calibri"/>
                        </a:rPr>
                        <a:t> </a:t>
                      </a:r>
                      <a:r>
                        <a:rPr lang="en-GB" sz="1000" dirty="0" err="1">
                          <a:effectLst/>
                          <a:latin typeface="Calibri"/>
                        </a:rPr>
                        <a:t>αποδεικτικών</a:t>
                      </a:r>
                      <a:r>
                        <a:rPr lang="en-GB" sz="1000" dirty="0">
                          <a:effectLst/>
                          <a:latin typeface="Calibri"/>
                        </a:rPr>
                        <a:t> </a:t>
                      </a:r>
                      <a:r>
                        <a:rPr lang="en-GB" sz="1000" dirty="0" err="1">
                          <a:effectLst/>
                          <a:latin typeface="Calibri"/>
                        </a:rPr>
                        <a:t>στοιχείων</a:t>
                      </a:r>
                      <a:r>
                        <a:rPr lang="en-GB" sz="1000" dirty="0">
                          <a:effectLst/>
                          <a:latin typeface="Calibri"/>
                        </a:rPr>
                        <a:t> </a:t>
                      </a:r>
                      <a:r>
                        <a:rPr lang="en-GB" sz="1000" dirty="0" err="1">
                          <a:effectLst/>
                          <a:latin typeface="Calibri"/>
                        </a:rPr>
                        <a:t>για</a:t>
                      </a:r>
                      <a:r>
                        <a:rPr lang="en-GB" sz="1000" dirty="0">
                          <a:effectLst/>
                          <a:latin typeface="Calibri"/>
                        </a:rPr>
                        <a:t> </a:t>
                      </a:r>
                      <a:r>
                        <a:rPr lang="en-GB" sz="1000" dirty="0" err="1">
                          <a:effectLst/>
                          <a:latin typeface="Calibri"/>
                        </a:rPr>
                        <a:t>τη</a:t>
                      </a:r>
                      <a:r>
                        <a:rPr lang="en-GB" sz="1000" dirty="0">
                          <a:effectLst/>
                          <a:latin typeface="Calibri"/>
                        </a:rPr>
                        <a:t> </a:t>
                      </a:r>
                      <a:r>
                        <a:rPr lang="en-GB" sz="1000" dirty="0" err="1">
                          <a:effectLst/>
                          <a:latin typeface="Calibri"/>
                        </a:rPr>
                        <a:t>διατύπωση</a:t>
                      </a:r>
                      <a:r>
                        <a:rPr lang="en-GB" sz="1000" dirty="0">
                          <a:effectLst/>
                          <a:latin typeface="Calibri"/>
                        </a:rPr>
                        <a:t> </a:t>
                      </a:r>
                      <a:r>
                        <a:rPr lang="en-GB" sz="1000" dirty="0" err="1">
                          <a:effectLst/>
                          <a:latin typeface="Calibri"/>
                        </a:rPr>
                        <a:t>εξηγήσεων</a:t>
                      </a:r>
                      <a:endParaRPr lang="en-GB" sz="1000" dirty="0">
                        <a:effectLst/>
                        <a:latin typeface="Calibri"/>
                      </a:endParaRPr>
                    </a:p>
                  </a:txBody>
                  <a:tcPr marL="68580" marR="68580" marT="0" marB="0" anchor="ctr"/>
                </a:tc>
                <a:tc>
                  <a:txBody>
                    <a:bodyPr/>
                    <a:lstStyle/>
                    <a:p>
                      <a:pPr>
                        <a:spcAft>
                          <a:spcPts val="0"/>
                        </a:spcAft>
                      </a:pPr>
                      <a:r>
                        <a:rPr lang="en-GB" sz="1000" dirty="0">
                          <a:effectLst/>
                          <a:latin typeface="Calibri"/>
                        </a:rPr>
                        <a:t>Ο/Η μαθητής/τρια λαμβάνει</a:t>
                      </a:r>
                      <a:r>
                        <a:rPr sz="1000"/>
                        <a:t/>
                      </a:r>
                      <a:br>
                        <a:rPr sz="1000"/>
                      </a:br>
                      <a:r>
                        <a:rPr lang="en-GB" sz="1000" dirty="0">
                          <a:effectLst/>
                          <a:latin typeface="Calibri"/>
                        </a:rPr>
                        <a:t>αποδεικτικά στοιχεία</a:t>
                      </a:r>
                    </a:p>
                  </a:txBody>
                  <a:tcPr marL="68580" marR="68580" marT="0" marB="0" anchor="ctr"/>
                </a:tc>
              </a:tr>
              <a:tr h="966867">
                <a:tc>
                  <a:txBody>
                    <a:bodyPr/>
                    <a:lstStyle/>
                    <a:p>
                      <a:pPr>
                        <a:spcAft>
                          <a:spcPts val="0"/>
                        </a:spcAft>
                      </a:pPr>
                      <a:r>
                        <a:rPr lang="en-GB" sz="1000" b="1" dirty="0">
                          <a:effectLst/>
                          <a:latin typeface="Calibri"/>
                        </a:rPr>
                        <a:t>Ο/Η μαθητής/τρια</a:t>
                      </a:r>
                      <a:r>
                        <a:rPr sz="1000"/>
                        <a:t/>
                      </a:r>
                      <a:br>
                        <a:rPr sz="1000"/>
                      </a:br>
                      <a:r>
                        <a:rPr lang="en-GB" sz="1000" b="1" dirty="0">
                          <a:effectLst/>
                          <a:latin typeface="Calibri"/>
                        </a:rPr>
                        <a:t>συσχετίζει τις εξηγήσεις με την επιστημονική γνώση</a:t>
                      </a:r>
                    </a:p>
                  </a:txBody>
                  <a:tcPr marL="68580" marR="68580" marT="0" marB="0" anchor="ctr"/>
                </a:tc>
                <a:tc>
                  <a:txBody>
                    <a:bodyPr/>
                    <a:lstStyle/>
                    <a:p>
                      <a:pPr>
                        <a:spcAft>
                          <a:spcPts val="0"/>
                        </a:spcAft>
                      </a:pPr>
                      <a:r>
                        <a:rPr lang="en-GB" sz="1000" dirty="0">
                          <a:effectLst/>
                          <a:latin typeface="Calibri"/>
                        </a:rPr>
                        <a:t>Ο/Η μαθητής/τρια</a:t>
                      </a:r>
                      <a:r>
                        <a:rPr sz="1000"/>
                        <a:t/>
                      </a:r>
                      <a:br>
                        <a:rPr sz="1000"/>
                      </a:br>
                      <a:r>
                        <a:rPr lang="en-GB" sz="1000" dirty="0">
                          <a:effectLst/>
                          <a:latin typeface="Calibri"/>
                        </a:rPr>
                        <a:t>εξετάζει ανεξάρτητα άλλους πόρους και τους συσχετίζει με εξηγήσεις</a:t>
                      </a:r>
                    </a:p>
                  </a:txBody>
                  <a:tcPr marL="68580" marR="68580" marT="0" marB="0" anchor="ctr"/>
                </a:tc>
                <a:tc>
                  <a:txBody>
                    <a:bodyPr/>
                    <a:lstStyle/>
                    <a:p>
                      <a:pPr>
                        <a:spcAft>
                          <a:spcPts val="0"/>
                        </a:spcAft>
                      </a:pPr>
                      <a:r>
                        <a:rPr lang="en-GB" sz="1000">
                          <a:effectLst/>
                          <a:latin typeface="Calibri"/>
                        </a:rPr>
                        <a:t>Ο/Η μαθητής/τρια καθοδηγείται </a:t>
                      </a:r>
                      <a:r>
                        <a:rPr sz="1000"/>
                        <a:t/>
                      </a:r>
                      <a:br>
                        <a:rPr sz="1000"/>
                      </a:br>
                      <a:r>
                        <a:rPr lang="en-GB" sz="1000">
                          <a:effectLst/>
                          <a:latin typeface="Calibri"/>
                        </a:rPr>
                        <a:t>προς τομείς και πηγές επιστημονικών γνώσεων</a:t>
                      </a:r>
                    </a:p>
                  </a:txBody>
                  <a:tcPr marL="68580" marR="68580" marT="0" marB="0" anchor="ctr"/>
                </a:tc>
                <a:tc>
                  <a:txBody>
                    <a:bodyPr/>
                    <a:lstStyle/>
                    <a:p>
                      <a:pPr>
                        <a:spcAft>
                          <a:spcPts val="0"/>
                        </a:spcAft>
                      </a:pPr>
                      <a:r>
                        <a:rPr lang="en-GB" sz="1000" dirty="0">
                          <a:effectLst/>
                          <a:latin typeface="Calibri"/>
                        </a:rPr>
                        <a:t>Ο/Η μαθητής/τρια λαμβάνει</a:t>
                      </a:r>
                      <a:r>
                        <a:rPr sz="1000" dirty="0"/>
                        <a:t/>
                      </a:r>
                      <a:br>
                        <a:rPr sz="1000" dirty="0"/>
                      </a:br>
                      <a:r>
                        <a:rPr lang="en-GB" sz="1000" dirty="0">
                          <a:effectLst/>
                          <a:latin typeface="Calibri"/>
                        </a:rPr>
                        <a:t>πιθανούς συσχετισμούς</a:t>
                      </a:r>
                    </a:p>
                  </a:txBody>
                  <a:tcPr marL="68580" marR="68580" marT="0" marB="0" anchor="ctr"/>
                </a:tc>
                <a:tc>
                  <a:txBody>
                    <a:bodyPr/>
                    <a:lstStyle/>
                    <a:p>
                      <a:pPr>
                        <a:spcAft>
                          <a:spcPts val="0"/>
                        </a:spcAft>
                      </a:pPr>
                      <a:r>
                        <a:rPr lang="en-GB" sz="1000" dirty="0">
                          <a:effectLst/>
                          <a:latin typeface="Calibri"/>
                        </a:rPr>
                        <a:t> </a:t>
                      </a:r>
                    </a:p>
                  </a:txBody>
                  <a:tcPr marL="68580" marR="68580" marT="0" marB="0" anchor="ctr"/>
                </a:tc>
              </a:tr>
              <a:tr h="966867">
                <a:tc>
                  <a:txBody>
                    <a:bodyPr/>
                    <a:lstStyle/>
                    <a:p>
                      <a:pPr>
                        <a:spcAft>
                          <a:spcPts val="0"/>
                        </a:spcAft>
                      </a:pPr>
                      <a:r>
                        <a:rPr lang="en-GB" sz="1000" b="1" dirty="0">
                          <a:effectLst/>
                          <a:latin typeface="Calibri"/>
                        </a:rPr>
                        <a:t>Ο/Η μαθητής/τρια </a:t>
                      </a:r>
                      <a:r>
                        <a:rPr sz="1000"/>
                        <a:t/>
                      </a:r>
                      <a:br>
                        <a:rPr sz="1000"/>
                      </a:br>
                      <a:r>
                        <a:rPr lang="en-GB" sz="1000" b="1" dirty="0">
                          <a:effectLst/>
                          <a:latin typeface="Calibri"/>
                        </a:rPr>
                        <a:t>παρουσιάζει και αιτιολογεί ερμηνείες</a:t>
                      </a:r>
                    </a:p>
                  </a:txBody>
                  <a:tcPr marL="68580" marR="68580" marT="0" marB="0" anchor="ctr"/>
                </a:tc>
                <a:tc>
                  <a:txBody>
                    <a:bodyPr/>
                    <a:lstStyle/>
                    <a:p>
                      <a:pPr>
                        <a:spcAft>
                          <a:spcPts val="0"/>
                        </a:spcAft>
                      </a:pPr>
                      <a:r>
                        <a:rPr lang="en-GB" sz="1000">
                          <a:effectLst/>
                          <a:latin typeface="Calibri"/>
                        </a:rPr>
                        <a:t>Ο/Η μαθητής/τρια διατυπώνει</a:t>
                      </a:r>
                      <a:r>
                        <a:rPr sz="1000"/>
                        <a:t/>
                      </a:r>
                      <a:br>
                        <a:rPr sz="1000"/>
                      </a:br>
                      <a:r>
                        <a:rPr lang="en-GB" sz="1000">
                          <a:effectLst/>
                          <a:latin typeface="Calibri"/>
                        </a:rPr>
                        <a:t>λογικά επιχειρήματα για να παρουσιάσει εξηγήσεις</a:t>
                      </a:r>
                    </a:p>
                  </a:txBody>
                  <a:tcPr marL="68580" marR="68580" marT="0" marB="0" anchor="ctr"/>
                </a:tc>
                <a:tc>
                  <a:txBody>
                    <a:bodyPr/>
                    <a:lstStyle/>
                    <a:p>
                      <a:pPr>
                        <a:spcAft>
                          <a:spcPts val="0"/>
                        </a:spcAft>
                      </a:pPr>
                      <a:r>
                        <a:rPr lang="en-GB" sz="1000" dirty="0">
                          <a:effectLst/>
                          <a:latin typeface="Calibri"/>
                        </a:rPr>
                        <a:t>Ο/Η μαθητής/τρια καθοδηγείται</a:t>
                      </a:r>
                      <a:r>
                        <a:rPr sz="1000"/>
                        <a:t/>
                      </a:r>
                      <a:br>
                        <a:rPr sz="1000"/>
                      </a:br>
                      <a:r>
                        <a:rPr lang="en-GB" sz="1000" dirty="0">
                          <a:effectLst/>
                          <a:latin typeface="Calibri"/>
                        </a:rPr>
                        <a:t>στην ανάπτυξη της επικοινωνίας</a:t>
                      </a:r>
                    </a:p>
                  </a:txBody>
                  <a:tcPr marL="68580" marR="68580" marT="0" marB="0" anchor="ctr"/>
                </a:tc>
                <a:tc>
                  <a:txBody>
                    <a:bodyPr/>
                    <a:lstStyle/>
                    <a:p>
                      <a:pPr>
                        <a:spcAft>
                          <a:spcPts val="0"/>
                        </a:spcAft>
                      </a:pPr>
                      <a:r>
                        <a:rPr lang="en-GB" sz="1000">
                          <a:effectLst/>
                          <a:latin typeface="Calibri"/>
                        </a:rPr>
                        <a:t>Ο/Η μαθητής/τρια λαμβάνει</a:t>
                      </a:r>
                      <a:r>
                        <a:rPr sz="1000"/>
                        <a:t/>
                      </a:r>
                      <a:br>
                        <a:rPr sz="1000"/>
                      </a:br>
                      <a:r>
                        <a:rPr lang="en-GB" sz="1000">
                          <a:effectLst/>
                          <a:latin typeface="Calibri"/>
                        </a:rPr>
                        <a:t>αναλυτικές κατευθυντήριες οδηγίες για να βελτιώσει την επικοινωνία</a:t>
                      </a:r>
                    </a:p>
                  </a:txBody>
                  <a:tcPr marL="68580" marR="68580" marT="0" marB="0" anchor="ctr"/>
                </a:tc>
                <a:tc>
                  <a:txBody>
                    <a:bodyPr/>
                    <a:lstStyle/>
                    <a:p>
                      <a:pPr>
                        <a:spcAft>
                          <a:spcPts val="0"/>
                        </a:spcAft>
                      </a:pPr>
                      <a:r>
                        <a:rPr lang="en-GB" sz="1000" dirty="0">
                          <a:effectLst/>
                          <a:latin typeface="Calibri"/>
                        </a:rPr>
                        <a:t>Ο/Η μαθητής/τρια καθοδηγεί</a:t>
                      </a:r>
                      <a:r>
                        <a:rPr sz="1000" dirty="0"/>
                        <a:t/>
                      </a:r>
                      <a:br>
                        <a:rPr sz="1000" dirty="0"/>
                      </a:br>
                      <a:r>
                        <a:rPr lang="en-GB" sz="1000" dirty="0">
                          <a:effectLst/>
                          <a:latin typeface="Calibri"/>
                        </a:rPr>
                        <a:t>τα βήματα και τις διαδικασίες της επικοινωνίας</a:t>
                      </a:r>
                    </a:p>
                  </a:txBody>
                  <a:tcPr marL="68580" marR="68580" marT="0" marB="0" anchor="ctr"/>
                </a:tc>
              </a:tr>
              <a:tr h="273072">
                <a:tc gridSpan="5">
                  <a:txBody>
                    <a:bodyPr/>
                    <a:lstStyle/>
                    <a:p>
                      <a:pPr>
                        <a:spcAft>
                          <a:spcPts val="0"/>
                        </a:spcAft>
                      </a:pPr>
                      <a:r>
                        <a:rPr lang="en-GB" sz="1000" b="1" kern="1200" dirty="0" smtClean="0">
                          <a:solidFill>
                            <a:schemeClr val="dk1"/>
                          </a:solidFill>
                          <a:effectLst/>
                          <a:latin typeface="+mj-lt"/>
                        </a:rPr>
                        <a:t>Περισσότερα……...................................................................Ποσοστό αυτοκαθοδήγησης μαθητή/τριας…….......................................................................Λιγότερα</a:t>
                      </a:r>
                      <a:r>
                        <a:rPr sz="1000"/>
                        <a:t> </a:t>
                      </a:r>
                      <a:endParaRPr lang="el-GR" sz="1000" b="1" dirty="0">
                        <a:effectLst/>
                        <a:latin typeface="+mj-lt"/>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r>
              <a:tr h="304556">
                <a:tc gridSpan="5">
                  <a:txBody>
                    <a:bodyPr/>
                    <a:lstStyle/>
                    <a:p>
                      <a:pPr>
                        <a:spcAft>
                          <a:spcPts val="0"/>
                        </a:spcAft>
                      </a:pPr>
                      <a:r>
                        <a:rPr lang="en-GB" sz="1000" b="1" kern="1200" dirty="0" smtClean="0">
                          <a:solidFill>
                            <a:schemeClr val="dk1"/>
                          </a:solidFill>
                          <a:effectLst/>
                          <a:latin typeface="+mj-lt"/>
                        </a:rPr>
                        <a:t>Λιγότερα……..............................................................Ποσοστό καθοδήγησης από υλικό δασκάλου/ας…….............................................................Περισσότερα</a:t>
                      </a:r>
                      <a:r>
                        <a:rPr sz="1000" dirty="0"/>
                        <a:t> </a:t>
                      </a:r>
                      <a:endParaRPr lang="el-GR" sz="1000" b="1" dirty="0">
                        <a:effectLst/>
                        <a:latin typeface="+mj-lt"/>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r>
            </a:tbl>
          </a:graphicData>
        </a:graphic>
      </p:graphicFrame>
      <p:sp>
        <p:nvSpPr>
          <p:cNvPr id="6" name="Oval Callout 5"/>
          <p:cNvSpPr/>
          <p:nvPr/>
        </p:nvSpPr>
        <p:spPr>
          <a:xfrm>
            <a:off x="7272808" y="260648"/>
            <a:ext cx="1835696" cy="864096"/>
          </a:xfrm>
          <a:prstGeom prst="wedgeEllipseCallout">
            <a:avLst>
              <a:gd name="adj1" fmla="val -17868"/>
              <a:gd name="adj2" fmla="val 897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t>Η ερώτηση τίθεται από το/τη δάσκαλο/α</a:t>
            </a:r>
            <a:endParaRPr lang="el-GR" sz="1300" dirty="0"/>
          </a:p>
        </p:txBody>
      </p:sp>
      <p:sp>
        <p:nvSpPr>
          <p:cNvPr id="5" name="Oval Callout 4"/>
          <p:cNvSpPr/>
          <p:nvPr/>
        </p:nvSpPr>
        <p:spPr>
          <a:xfrm rot="10800000" flipV="1">
            <a:off x="179512" y="188640"/>
            <a:ext cx="1872208" cy="1080120"/>
          </a:xfrm>
          <a:prstGeom prst="wedgeEllipseCallout">
            <a:avLst>
              <a:gd name="adj1" fmla="val -68317"/>
              <a:gd name="adj2" fmla="val 843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Ο/Η μαθητής/τρια θέτει μια ερώτηση</a:t>
            </a:r>
            <a:endParaRPr lang="el-GR" sz="1400" dirty="0"/>
          </a:p>
        </p:txBody>
      </p:sp>
    </p:spTree>
    <p:extLst>
      <p:ext uri="{BB962C8B-B14F-4D97-AF65-F5344CB8AC3E}">
        <p14:creationId xmlns:p14="http://schemas.microsoft.com/office/powerpoint/2010/main" val="4275908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74638"/>
            <a:ext cx="5987008" cy="1282154"/>
          </a:xfrm>
        </p:spPr>
        <p:txBody>
          <a:bodyPr>
            <a:noAutofit/>
          </a:bodyPr>
          <a:lstStyle/>
          <a:p>
            <a:r>
              <a:rPr lang="en-US" sz="3200" b="1" dirty="0" err="1" smtClean="0">
                <a:solidFill>
                  <a:srgbClr val="00B050"/>
                </a:solidFill>
              </a:rPr>
              <a:t>Δημιουργικότητ</a:t>
            </a:r>
            <a:r>
              <a:rPr lang="en-US" sz="3200" b="1" dirty="0" smtClean="0">
                <a:solidFill>
                  <a:srgbClr val="00B050"/>
                </a:solidFill>
              </a:rPr>
              <a:t>α </a:t>
            </a:r>
            <a:r>
              <a:rPr lang="en-US" sz="3200" b="1" dirty="0" smtClean="0">
                <a:solidFill>
                  <a:srgbClr val="00B050"/>
                </a:solidFill>
              </a:rPr>
              <a:t/>
            </a:r>
            <a:br>
              <a:rPr lang="en-US" sz="3200" b="1" dirty="0" smtClean="0">
                <a:solidFill>
                  <a:srgbClr val="00B050"/>
                </a:solidFill>
              </a:rPr>
            </a:br>
            <a:r>
              <a:rPr lang="en-US" sz="3200" b="1" dirty="0" smtClean="0">
                <a:solidFill>
                  <a:srgbClr val="00B050"/>
                </a:solidFill>
              </a:rPr>
              <a:t>στις </a:t>
            </a:r>
            <a:r>
              <a:rPr lang="en-US" sz="3200" b="1" dirty="0" smtClean="0">
                <a:solidFill>
                  <a:srgbClr val="00B050"/>
                </a:solidFill>
              </a:rPr>
              <a:t>φυσικές επιστήμες </a:t>
            </a:r>
            <a:r>
              <a:rPr lang="en-US" sz="3200" b="1" dirty="0" smtClean="0">
                <a:solidFill>
                  <a:srgbClr val="00B050"/>
                </a:solidFill>
              </a:rPr>
              <a:t/>
            </a:r>
            <a:br>
              <a:rPr lang="en-US" sz="3200" b="1" dirty="0" smtClean="0">
                <a:solidFill>
                  <a:srgbClr val="00B050"/>
                </a:solidFill>
              </a:rPr>
            </a:br>
            <a:r>
              <a:rPr lang="en-US" sz="3200" b="1" dirty="0" smtClean="0">
                <a:solidFill>
                  <a:srgbClr val="00B050"/>
                </a:solidFill>
              </a:rPr>
              <a:t>στην πρώιμη </a:t>
            </a:r>
            <a:r>
              <a:rPr lang="en-US" sz="3200" b="1" dirty="0" smtClean="0">
                <a:solidFill>
                  <a:srgbClr val="00B050"/>
                </a:solidFill>
              </a:rPr>
              <a:t>παιδική ηλικία</a:t>
            </a:r>
            <a:endParaRPr lang="el-GR" sz="3200" b="1" dirty="0">
              <a:solidFill>
                <a:srgbClr val="00B050"/>
              </a:solidFill>
            </a:endParaRPr>
          </a:p>
        </p:txBody>
      </p:sp>
      <p:pic>
        <p:nvPicPr>
          <p:cNvPr id="4" name="Content Placeholder 3" descr="combine2.jpg"/>
          <p:cNvPicPr>
            <a:picLocks noGrp="1" noChangeAspect="1"/>
          </p:cNvPicPr>
          <p:nvPr>
            <p:ph idx="1"/>
          </p:nvPr>
        </p:nvPicPr>
        <p:blipFill>
          <a:blip r:embed="rId3" cstate="print">
            <a:extLst>
              <a:ext uri="{28A0092B-C50C-407E-A947-70E740481C1C}">
                <a14:useLocalDpi xmlns:a14="http://schemas.microsoft.com/office/drawing/2010/main" val="0"/>
              </a:ext>
            </a:extLst>
          </a:blip>
          <a:srcRect l="369" r="369"/>
          <a:stretch>
            <a:fillRect/>
          </a:stretch>
        </p:blipFill>
        <p:spPr>
          <a:prstGeom prst="rect">
            <a:avLst/>
          </a:prstGeom>
        </p:spPr>
      </p:pic>
      <p:sp>
        <p:nvSpPr>
          <p:cNvPr id="5" name="TextBox 4"/>
          <p:cNvSpPr txBox="1"/>
          <p:nvPr/>
        </p:nvSpPr>
        <p:spPr>
          <a:xfrm>
            <a:off x="467544" y="5517232"/>
            <a:ext cx="8136904" cy="369332"/>
          </a:xfrm>
          <a:prstGeom prst="rect">
            <a:avLst/>
          </a:prstGeom>
          <a:noFill/>
        </p:spPr>
        <p:txBody>
          <a:bodyPr wrap="square" rtlCol="0">
            <a:spAutoFit/>
          </a:bodyPr>
          <a:lstStyle/>
          <a:p>
            <a:pPr algn="ctr"/>
            <a:r>
              <a:rPr dirty="0" smtClean="0"/>
              <a:t>Creative Little Scientists (2014)</a:t>
            </a:r>
            <a:endParaRPr lang="el-GR" dirty="0"/>
          </a:p>
        </p:txBody>
      </p:sp>
    </p:spTree>
    <p:extLst>
      <p:ext uri="{BB962C8B-B14F-4D97-AF65-F5344CB8AC3E}">
        <p14:creationId xmlns:p14="http://schemas.microsoft.com/office/powerpoint/2010/main" val="2389463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282154"/>
          </a:xfrm>
        </p:spPr>
        <p:txBody>
          <a:bodyPr>
            <a:normAutofit fontScale="90000"/>
          </a:bodyPr>
          <a:lstStyle/>
          <a:p>
            <a:r>
              <a:rPr lang="en-US" sz="3200" b="1" dirty="0" smtClean="0">
                <a:solidFill>
                  <a:srgbClr val="00B050"/>
                </a:solidFill>
              </a:rPr>
              <a:t>Πώς θα μπορούσαν τέτοιες προσεγγίσεις να ενισχύσουν τη δημιουργικότητα στη μάθηση;</a:t>
            </a:r>
            <a:endParaRPr lang="el-GR" sz="3200" b="1"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mj-lt"/>
              </a:rPr>
              <a:t>Αίσθηση πρωτοβουλίας</a:t>
            </a:r>
          </a:p>
          <a:p>
            <a:r>
              <a:rPr lang="en-US" dirty="0">
                <a:latin typeface="+mj-lt"/>
              </a:rPr>
              <a:t>Κίνητρο</a:t>
            </a:r>
          </a:p>
          <a:p>
            <a:r>
              <a:rPr lang="en-US" dirty="0">
                <a:latin typeface="+mj-lt"/>
              </a:rPr>
              <a:t>Δυνατότητα να παράγουν κάτι νέο</a:t>
            </a:r>
          </a:p>
          <a:p>
            <a:r>
              <a:rPr lang="en-US" dirty="0">
                <a:latin typeface="+mj-lt"/>
              </a:rPr>
              <a:t>Ικανότητα σύνδεσης όσων έχουν μάθει κατά τη διάρκεια των μαθημάτων με θέματα από άλλα μαθήματα</a:t>
            </a:r>
          </a:p>
          <a:p>
            <a:r>
              <a:rPr lang="en-US" dirty="0">
                <a:latin typeface="+mj-lt"/>
              </a:rPr>
              <a:t>Φαντασία</a:t>
            </a:r>
          </a:p>
          <a:p>
            <a:r>
              <a:rPr lang="en-US" dirty="0">
                <a:latin typeface="+mj-lt"/>
              </a:rPr>
              <a:t>Περιέργεια</a:t>
            </a:r>
          </a:p>
          <a:p>
            <a:r>
              <a:rPr lang="en-US" dirty="0">
                <a:latin typeface="+mj-lt"/>
              </a:rPr>
              <a:t>Δυνατότητα </a:t>
            </a:r>
            <a:r>
              <a:rPr lang="en-US" dirty="0" err="1">
                <a:latin typeface="+mj-lt"/>
              </a:rPr>
              <a:t>να</a:t>
            </a:r>
            <a:r>
              <a:rPr lang="en-US" dirty="0">
                <a:latin typeface="+mj-lt"/>
              </a:rPr>
              <a:t> </a:t>
            </a:r>
            <a:r>
              <a:rPr lang="en-US" dirty="0" err="1" smtClean="0">
                <a:latin typeface="+mj-lt"/>
              </a:rPr>
              <a:t>ερ</a:t>
            </a:r>
            <a:r>
              <a:rPr lang="el-GR" dirty="0" smtClean="0">
                <a:latin typeface="+mj-lt"/>
              </a:rPr>
              <a:t>γάζονται</a:t>
            </a:r>
            <a:r>
              <a:rPr lang="en-US" dirty="0" smtClean="0">
                <a:latin typeface="+mj-lt"/>
              </a:rPr>
              <a:t> </a:t>
            </a:r>
            <a:r>
              <a:rPr lang="en-US" dirty="0">
                <a:latin typeface="+mj-lt"/>
              </a:rPr>
              <a:t>από κοινού</a:t>
            </a:r>
          </a:p>
          <a:p>
            <a:r>
              <a:rPr lang="en-US" dirty="0">
                <a:latin typeface="+mj-lt"/>
              </a:rPr>
              <a:t>Δεξιότητες σκέψης</a:t>
            </a:r>
          </a:p>
          <a:p>
            <a:pPr marL="0" indent="0">
              <a:buNone/>
            </a:pPr>
            <a:r>
              <a:rPr lang="en-US" i="1" dirty="0" smtClean="0">
                <a:solidFill>
                  <a:srgbClr val="008000"/>
                </a:solidFill>
                <a:latin typeface="+mj-lt"/>
              </a:rPr>
              <a:t>(Παράγοντες από το εννοιολογικό πλαίσιο)</a:t>
            </a:r>
            <a:endParaRPr lang="el-GR" i="1" dirty="0">
              <a:solidFill>
                <a:srgbClr val="008000"/>
              </a:solidFill>
              <a:latin typeface="+mj-lt"/>
            </a:endParaRPr>
          </a:p>
          <a:p>
            <a:endParaRPr lang="el-GR" dirty="0"/>
          </a:p>
        </p:txBody>
      </p:sp>
    </p:spTree>
    <p:extLst>
      <p:ext uri="{BB962C8B-B14F-4D97-AF65-F5344CB8AC3E}">
        <p14:creationId xmlns:p14="http://schemas.microsoft.com/office/powerpoint/2010/main" val="1713424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2780928"/>
            <a:ext cx="2304256"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el-GR" sz="2400" dirty="0" smtClean="0"/>
          </a:p>
          <a:p>
            <a:pPr algn="ctr"/>
            <a:r>
              <a:rPr lang="en-US" sz="2400" dirty="0">
                <a:latin typeface="+mj-lt"/>
              </a:rPr>
              <a:t>Η φύση της επιστήμης</a:t>
            </a:r>
          </a:p>
          <a:p>
            <a:pPr algn="ctr"/>
            <a:r>
              <a:rPr lang="en-US" sz="2400" dirty="0" smtClean="0">
                <a:latin typeface="+mj-lt"/>
              </a:rPr>
              <a:t>Akerson et al (2011)</a:t>
            </a:r>
          </a:p>
          <a:p>
            <a:pPr algn="ctr"/>
            <a:endParaRPr lang="el-GR" sz="2000" dirty="0"/>
          </a:p>
        </p:txBody>
      </p:sp>
      <p:pic>
        <p:nvPicPr>
          <p:cNvPr id="2050" name="Picture 2" descr="C:\Users\fani\Dropbox\CEYS\Intellectual Output O3\First Training Modules - materials and evaluations\Module 3 Focus on the nature of science\EA\NOS_Flower_G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052736"/>
            <a:ext cx="5219303" cy="474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834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Επιπτώσεις στο μελλοντικό σχεδιασμό</a:t>
            </a:r>
            <a:endParaRPr lang="el-GR" b="1"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GB" sz="2800" i="1" dirty="0" smtClean="0">
                <a:latin typeface="+mj-lt"/>
              </a:rPr>
              <a:t>Σε ζευγάρια </a:t>
            </a:r>
            <a:r>
              <a:rPr lang="en-GB" sz="2800" dirty="0" smtClean="0">
                <a:latin typeface="+mj-lt"/>
              </a:rPr>
              <a:t>αναστοχαστείτε τα θέματα που συζητήθηκαν σε όλη την ενότητα: </a:t>
            </a:r>
          </a:p>
          <a:p>
            <a:pPr lvl="0"/>
            <a:r>
              <a:rPr lang="en-GB" sz="2800" dirty="0">
                <a:latin typeface="+mj-lt"/>
              </a:rPr>
              <a:t>Διευκρίνιση των διαφορετικών σκοπών των πρακτικών δραστηριοτήτων</a:t>
            </a:r>
          </a:p>
          <a:p>
            <a:pPr lvl="0"/>
            <a:r>
              <a:rPr lang="en-GB" sz="2800" dirty="0">
                <a:latin typeface="+mj-lt"/>
              </a:rPr>
              <a:t>Αναγνώριση των διαφορετικών τρόπων διεξαγωγής ερευνών ανάλογα με το διαφορετικό επιστημονικό περιεχόμενο</a:t>
            </a:r>
          </a:p>
          <a:p>
            <a:pPr lvl="0"/>
            <a:r>
              <a:rPr lang="en-GB" sz="2800" dirty="0">
                <a:latin typeface="+mj-lt"/>
              </a:rPr>
              <a:t>Παροχή ευκαιριών δημιουργικότητας και λήψης αποφάσεων στα παιδιά</a:t>
            </a:r>
          </a:p>
          <a:p>
            <a:pPr lvl="0"/>
            <a:r>
              <a:rPr lang="en-GB" sz="2800" dirty="0">
                <a:latin typeface="+mj-lt"/>
              </a:rPr>
              <a:t>Ο ρόλος του/της δασκάλου/ας στη στήριξη των διερευνητικών διαδικασιών και των δημιουργικών προδιαθέσεων</a:t>
            </a:r>
          </a:p>
          <a:p>
            <a:pPr marL="0" indent="0">
              <a:spcBef>
                <a:spcPts val="1200"/>
              </a:spcBef>
              <a:buNone/>
            </a:pPr>
            <a:r>
              <a:rPr lang="en-GB" sz="2800" dirty="0" err="1" smtClean="0">
                <a:latin typeface="+mj-lt"/>
              </a:rPr>
              <a:t>Προσδιορίστε</a:t>
            </a:r>
            <a:r>
              <a:rPr lang="en-GB" sz="2800" dirty="0" smtClean="0">
                <a:latin typeface="+mj-lt"/>
              </a:rPr>
              <a:t> </a:t>
            </a:r>
            <a:r>
              <a:rPr lang="en-GB" sz="2800" dirty="0" smtClean="0">
                <a:latin typeface="+mj-lt"/>
              </a:rPr>
              <a:t>2-3 επιπτώσεις στη μελλοντική πρακτική σας και τυχόν περαιτέρω ζητήματα/ερωτήματα.</a:t>
            </a:r>
          </a:p>
          <a:p>
            <a:pPr marL="0" indent="0">
              <a:buNone/>
            </a:pPr>
            <a:endParaRPr lang="el-GR" dirty="0"/>
          </a:p>
        </p:txBody>
      </p:sp>
    </p:spTree>
    <p:extLst>
      <p:ext uri="{BB962C8B-B14F-4D97-AF65-F5344CB8AC3E}">
        <p14:creationId xmlns:p14="http://schemas.microsoft.com/office/powerpoint/2010/main" val="3475148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3200" b="1" dirty="0" smtClean="0">
                <a:solidFill>
                  <a:srgbClr val="00B050"/>
                </a:solidFill>
              </a:rPr>
              <a:t>Αναστοχασμός του περιεχομένου και των προσεγγίσεων της ενότητας</a:t>
            </a:r>
            <a:endParaRPr lang="el-GR" sz="3200" b="1" dirty="0">
              <a:solidFill>
                <a:srgbClr val="00B050"/>
              </a:solidFill>
            </a:endParaRPr>
          </a:p>
        </p:txBody>
      </p:sp>
      <p:sp>
        <p:nvSpPr>
          <p:cNvPr id="3" name="Tijdelijke aanduiding voor inhoud 2"/>
          <p:cNvSpPr>
            <a:spLocks noGrp="1"/>
          </p:cNvSpPr>
          <p:nvPr>
            <p:ph idx="1"/>
          </p:nvPr>
        </p:nvSpPr>
        <p:spPr>
          <a:xfrm>
            <a:off x="628650" y="1825625"/>
            <a:ext cx="7697153" cy="4318622"/>
          </a:xfrm>
        </p:spPr>
        <p:txBody>
          <a:bodyPr>
            <a:normAutofit/>
          </a:bodyPr>
          <a:lstStyle/>
          <a:p>
            <a:pPr marL="0" lvl="0" indent="0">
              <a:spcBef>
                <a:spcPts val="0"/>
              </a:spcBef>
              <a:spcAft>
                <a:spcPts val="600"/>
              </a:spcAft>
              <a:buNone/>
            </a:pPr>
            <a:r>
              <a:rPr lang="en-US" sz="2400" dirty="0">
                <a:latin typeface="+mj-lt"/>
              </a:rPr>
              <a:t>Ανατρέξτε στην αρχή της ενότητας και στις διαφορετικές δραστηριότητες που πραγματοποιήσαμε.</a:t>
            </a:r>
            <a:endParaRPr lang="el-GR" sz="2400" dirty="0">
              <a:latin typeface="+mj-lt"/>
            </a:endParaRPr>
          </a:p>
          <a:p>
            <a:pPr lvl="0">
              <a:spcBef>
                <a:spcPts val="0"/>
              </a:spcBef>
              <a:spcAft>
                <a:spcPts val="600"/>
              </a:spcAft>
            </a:pPr>
            <a:r>
              <a:rPr lang="en-US" sz="2400" dirty="0">
                <a:latin typeface="+mj-lt"/>
              </a:rPr>
              <a:t>Με ποιους τρόπους υποστήριξαν οι διάφορες δραστηριότητες την εξέλιξη του τρόπου σκέψης σας;</a:t>
            </a:r>
            <a:endParaRPr lang="el-GR" sz="2400" dirty="0">
              <a:latin typeface="+mj-lt"/>
            </a:endParaRPr>
          </a:p>
          <a:p>
            <a:pPr lvl="0">
              <a:spcBef>
                <a:spcPts val="0"/>
              </a:spcBef>
              <a:spcAft>
                <a:spcPts val="600"/>
              </a:spcAft>
            </a:pPr>
            <a:r>
              <a:rPr lang="en-US" sz="2400" dirty="0">
                <a:latin typeface="+mj-lt"/>
              </a:rPr>
              <a:t>Σε ποιο βαθμό εκπληρώθηκαν οι στόχοι αυτής της ενότητας;</a:t>
            </a:r>
            <a:endParaRPr lang="el-GR" sz="2400" dirty="0">
              <a:latin typeface="+mj-lt"/>
            </a:endParaRPr>
          </a:p>
          <a:p>
            <a:r>
              <a:rPr lang="en-US" sz="2400" dirty="0">
                <a:latin typeface="+mj-lt"/>
              </a:rPr>
              <a:t>Συμπληρώστε τη φόρμα αξιολόγησης</a:t>
            </a:r>
            <a:r>
              <a:rPr dirty="0" smtClean="0"/>
              <a:t> </a:t>
            </a:r>
            <a:endParaRPr lang="el-GR" sz="2400" dirty="0" smtClean="0">
              <a:latin typeface="+mj-lt"/>
            </a:endParaRPr>
          </a:p>
        </p:txBody>
      </p:sp>
    </p:spTree>
    <p:extLst>
      <p:ext uri="{BB962C8B-B14F-4D97-AF65-F5344CB8AC3E}">
        <p14:creationId xmlns:p14="http://schemas.microsoft.com/office/powerpoint/2010/main" val="1374248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600" b="1" dirty="0" smtClean="0">
                <a:solidFill>
                  <a:srgbClr val="00B050"/>
                </a:solidFill>
              </a:rPr>
              <a:t>Σκεπτικό της ενότητας</a:t>
            </a:r>
            <a:endParaRPr lang="el-GR" sz="3600" b="1" dirty="0">
              <a:solidFill>
                <a:srgbClr val="00B050"/>
              </a:solidFill>
            </a:endParaRPr>
          </a:p>
        </p:txBody>
      </p:sp>
      <p:sp>
        <p:nvSpPr>
          <p:cNvPr id="3" name="Tijdelijke aanduiding voor inhoud 2"/>
          <p:cNvSpPr>
            <a:spLocks noGrp="1"/>
          </p:cNvSpPr>
          <p:nvPr>
            <p:ph idx="1"/>
          </p:nvPr>
        </p:nvSpPr>
        <p:spPr>
          <a:xfrm>
            <a:off x="539552" y="1700808"/>
            <a:ext cx="7886700" cy="4351338"/>
          </a:xfrm>
        </p:spPr>
        <p:txBody>
          <a:bodyPr>
            <a:normAutofit fontScale="62500" lnSpcReduction="20000"/>
          </a:bodyPr>
          <a:lstStyle/>
          <a:p>
            <a:r>
              <a:rPr lang="nl-BE" dirty="0" smtClean="0">
                <a:latin typeface="+mj-lt"/>
              </a:rPr>
              <a:t>Αυξανόμενη έμφαση διεθνώς στις διερευνητικές προσεγγίσεις στη διδασκαλία και τη μάθηση των φυσικών επιστημών</a:t>
            </a:r>
          </a:p>
          <a:p>
            <a:r>
              <a:rPr lang="nl-BE" dirty="0" smtClean="0">
                <a:latin typeface="+mj-lt"/>
              </a:rPr>
              <a:t>Αναγνώριση του ρόλου της δημιουργικότητας στις φυσικές επιστήμες και στη διδασκαλία και μάθηση των φυσικών επιστημών</a:t>
            </a:r>
          </a:p>
          <a:p>
            <a:r>
              <a:rPr lang="nl-BE" dirty="0">
                <a:solidFill>
                  <a:srgbClr val="008000"/>
                </a:solidFill>
                <a:latin typeface="+mj-lt"/>
              </a:rPr>
              <a:t>Αυξανόμενη έμφαση στη σημασία του να αναπτύσσουν τα παιδιά ιδέες για τη φύση της επιστήμης</a:t>
            </a:r>
            <a:endParaRPr lang="el-GR" dirty="0">
              <a:solidFill>
                <a:srgbClr val="008000"/>
              </a:solidFill>
              <a:latin typeface="+mj-lt"/>
            </a:endParaRPr>
          </a:p>
          <a:p>
            <a:r>
              <a:rPr lang="nl-BE" dirty="0" smtClean="0">
                <a:latin typeface="+mj-lt"/>
              </a:rPr>
              <a:t>Συνεχής διάλογος σχετικά με</a:t>
            </a:r>
          </a:p>
          <a:p>
            <a:pPr lvl="1"/>
            <a:r>
              <a:rPr lang="nl-BE" dirty="0" smtClean="0">
                <a:latin typeface="+mj-lt"/>
              </a:rPr>
              <a:t>Διάφορα είδη διερεύνησης στις φυσικές επιστήμες</a:t>
            </a:r>
          </a:p>
          <a:p>
            <a:pPr lvl="1"/>
            <a:r>
              <a:rPr lang="nl-BE" dirty="0">
                <a:latin typeface="+mj-lt"/>
              </a:rPr>
              <a:t>Στρατηγικές παρουσίασης της φύσης της επιστήμης και των διάφορων τρόπων εργασίας των επιστημόνων στα παιδιά </a:t>
            </a:r>
            <a:endParaRPr lang="el-GR" dirty="0" smtClean="0">
              <a:latin typeface="+mj-lt"/>
            </a:endParaRPr>
          </a:p>
          <a:p>
            <a:pPr lvl="1"/>
            <a:r>
              <a:rPr lang="nl-BE" dirty="0" smtClean="0">
                <a:latin typeface="+mj-lt"/>
              </a:rPr>
              <a:t>Διάφοροι σκοποί των πρακτικών δραστηριοτήτων στις φυσικές επιστήμες</a:t>
            </a:r>
          </a:p>
          <a:p>
            <a:pPr lvl="1"/>
            <a:r>
              <a:rPr lang="nl-BE" dirty="0" smtClean="0">
                <a:latin typeface="+mj-lt"/>
              </a:rPr>
              <a:t>Ο ρόλος του ενήλικα στην υποστήριξη των παιδιών στη λήψη αποφάσεων και στη δημιουργικότητα στη διερεύνηση.</a:t>
            </a:r>
          </a:p>
          <a:p>
            <a:endParaRPr lang="el-GR" dirty="0" smtClean="0">
              <a:latin typeface="+mj-lt"/>
            </a:endParaRPr>
          </a:p>
          <a:p>
            <a:endParaRPr lang="el-GR" dirty="0" smtClean="0">
              <a:latin typeface="+mj-lt"/>
            </a:endParaRPr>
          </a:p>
          <a:p>
            <a:endParaRPr lang="el-GR" dirty="0" smtClean="0">
              <a:latin typeface="+mj-lt"/>
            </a:endParaRPr>
          </a:p>
          <a:p>
            <a:endParaRPr lang="el-GR" dirty="0" smtClean="0">
              <a:latin typeface="+mj-lt"/>
            </a:endParaRPr>
          </a:p>
          <a:p>
            <a:pPr marL="0" indent="0">
              <a:buNone/>
            </a:pPr>
            <a:endParaRPr lang="el-GR" dirty="0" smtClean="0"/>
          </a:p>
          <a:p>
            <a:endParaRPr lang="el-GR" dirty="0"/>
          </a:p>
        </p:txBody>
      </p:sp>
    </p:spTree>
    <p:extLst>
      <p:ext uri="{BB962C8B-B14F-4D97-AF65-F5344CB8AC3E}">
        <p14:creationId xmlns:p14="http://schemas.microsoft.com/office/powerpoint/2010/main" val="4252970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n-US" sz="3600" b="1" dirty="0" smtClean="0">
                <a:solidFill>
                  <a:srgbClr val="00B050"/>
                </a:solidFill>
              </a:rPr>
              <a:t>Περισσότερες πληροφορίες</a:t>
            </a:r>
            <a:endParaRPr lang="el-GR"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lnSpcReduction="10000"/>
          </a:bodyPr>
          <a:lstStyle/>
          <a:p>
            <a:pPr marL="0" indent="0">
              <a:lnSpc>
                <a:spcPct val="120000"/>
              </a:lnSpc>
              <a:buNone/>
            </a:pPr>
            <a:r>
              <a:rPr lang="en-US" sz="2400" b="1" dirty="0">
                <a:solidFill>
                  <a:srgbClr val="FF0000"/>
                </a:solidFill>
                <a:latin typeface="+mj-lt"/>
              </a:rPr>
              <a:t>Creative Little Scientists </a:t>
            </a:r>
          </a:p>
          <a:p>
            <a:pPr marL="0" indent="0">
              <a:lnSpc>
                <a:spcPct val="110000"/>
              </a:lnSpc>
              <a:spcBef>
                <a:spcPts val="0"/>
              </a:spcBef>
              <a:buNone/>
            </a:pPr>
            <a:r>
              <a:rPr lang="en-US" sz="2400" dirty="0" smtClean="0">
                <a:solidFill>
                  <a:srgbClr val="FF0000"/>
                </a:solidFill>
                <a:latin typeface="+mj-lt"/>
              </a:rPr>
              <a:t>(Έργο του 7ου ΠΠ της ΕΕ 2011 – 2014)</a:t>
            </a:r>
            <a:endParaRPr lang="el-GR" sz="2400" dirty="0">
              <a:solidFill>
                <a:srgbClr val="FF0000"/>
              </a:solidFill>
              <a:latin typeface="+mj-lt"/>
            </a:endParaRPr>
          </a:p>
          <a:p>
            <a:pPr marL="0" indent="0">
              <a:lnSpc>
                <a:spcPct val="110000"/>
              </a:lnSpc>
              <a:buNone/>
            </a:pPr>
            <a:r>
              <a:rPr lang="en-US" sz="2400" dirty="0">
                <a:latin typeface="+mj-lt"/>
              </a:rPr>
              <a:t>Αρχές σχεδιασμού και πρότυπο υλικό βάσει επί τόπου έρευνας </a:t>
            </a:r>
            <a:r>
              <a:rPr lang="en-US" sz="2400" dirty="0">
                <a:latin typeface="+mj-lt"/>
                <a:hlinkClick r:id="rId3"/>
              </a:rPr>
              <a:t>www.creative-little-scientists.eu</a:t>
            </a:r>
            <a:endParaRPr lang="el-GR" sz="2400" dirty="0">
              <a:latin typeface="+mj-lt"/>
            </a:endParaRPr>
          </a:p>
          <a:p>
            <a:pPr marL="0" indent="0">
              <a:lnSpc>
                <a:spcPct val="110000"/>
              </a:lnSpc>
              <a:spcBef>
                <a:spcPts val="1800"/>
              </a:spcBef>
              <a:buNone/>
            </a:pPr>
            <a:r>
              <a:rPr lang="en-US" sz="2400" b="1" dirty="0" smtClean="0">
                <a:solidFill>
                  <a:srgbClr val="FF0000"/>
                </a:solidFill>
                <a:latin typeface="+mj-lt"/>
              </a:rPr>
              <a:t>Creativity </a:t>
            </a:r>
            <a:r>
              <a:rPr lang="en-US" sz="2400" b="1" dirty="0">
                <a:solidFill>
                  <a:srgbClr val="FF0000"/>
                </a:solidFill>
                <a:latin typeface="+mj-lt"/>
              </a:rPr>
              <a:t>in Early Years Science Education </a:t>
            </a:r>
          </a:p>
          <a:p>
            <a:pPr marL="0" indent="0">
              <a:buNone/>
            </a:pPr>
            <a:r>
              <a:rPr lang="en-US" sz="2400" dirty="0" smtClean="0">
                <a:solidFill>
                  <a:srgbClr val="FF0000"/>
                </a:solidFill>
                <a:latin typeface="+mj-lt"/>
              </a:rPr>
              <a:t>(Έργο της ΕΕ Erasmus+ 2014 </a:t>
            </a:r>
            <a:r>
              <a:rPr lang="en-US" sz="2400" dirty="0">
                <a:solidFill>
                  <a:srgbClr val="FF0000"/>
                </a:solidFill>
              </a:rPr>
              <a:t>– </a:t>
            </a:r>
            <a:r>
              <a:rPr lang="en-US" sz="2400" dirty="0" smtClean="0">
                <a:solidFill>
                  <a:srgbClr val="FF0000"/>
                </a:solidFill>
                <a:latin typeface="+mj-lt"/>
              </a:rPr>
              <a:t>2017)</a:t>
            </a:r>
          </a:p>
          <a:p>
            <a:pPr marL="0" indent="0">
              <a:lnSpc>
                <a:spcPct val="110000"/>
              </a:lnSpc>
              <a:buNone/>
            </a:pPr>
            <a:r>
              <a:rPr lang="en-US" sz="2400" dirty="0" smtClean="0">
                <a:latin typeface="+mj-lt"/>
              </a:rPr>
              <a:t>Υλικό προγράμματος σπουδών και επιμόρφωσης για τη συνεχή επαγγελματική ανάπτυξη (CPD) των δασκάλων για την προώθηση δημιουργικών προσεγγίσεων στις φυσικές επιστήμες στην πρώιμη σχολική εκπαίδευση </a:t>
            </a:r>
            <a:r>
              <a:rPr lang="en-US" sz="2600" dirty="0" smtClean="0">
                <a:latin typeface="+mj-lt"/>
                <a:hlinkClick r:id="rId4"/>
              </a:rPr>
              <a:t>www.ceys‐project.eu</a:t>
            </a:r>
            <a:endParaRPr lang="el-GR" sz="2600" dirty="0" smtClean="0"/>
          </a:p>
          <a:p>
            <a:pPr marL="0" indent="0">
              <a:buNone/>
            </a:pPr>
            <a:endParaRPr lang="el-GR" dirty="0"/>
          </a:p>
          <a:p>
            <a:pPr marL="0" indent="0">
              <a:buNone/>
            </a:pPr>
            <a:endParaRPr lang="el-GR" dirty="0"/>
          </a:p>
        </p:txBody>
      </p:sp>
    </p:spTree>
    <p:extLst>
      <p:ext uri="{BB962C8B-B14F-4D97-AF65-F5344CB8AC3E}">
        <p14:creationId xmlns:p14="http://schemas.microsoft.com/office/powerpoint/2010/main" val="3532559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5013176"/>
            <a:ext cx="5256584" cy="1143000"/>
          </a:xfrm>
        </p:spPr>
        <p:txBody>
          <a:bodyPr>
            <a:normAutofit fontScale="90000"/>
          </a:bodyPr>
          <a:lstStyle/>
          <a:p>
            <a:r>
              <a:t/>
            </a:r>
            <a:br/>
            <a:r>
              <a:rPr lang="en-GB" b="1" kern="0" dirty="0" smtClean="0">
                <a:solidFill>
                  <a:srgbClr val="D75318"/>
                </a:solidFill>
                <a:latin typeface="Arial" charset="0"/>
              </a:rPr>
              <a:t>Ευχαριστώ!</a:t>
            </a:r>
            <a:r>
              <a:t/>
            </a:r>
            <a:br/>
            <a:endParaRPr lang="el-GR" dirty="0"/>
          </a:p>
        </p:txBody>
      </p:sp>
      <p:pic>
        <p:nvPicPr>
          <p:cNvPr id="8" name="Picture 7" descr="IMG_1003.jpg"/>
          <p:cNvPicPr>
            <a:picLocks noChangeAspect="1"/>
          </p:cNvPicPr>
          <p:nvPr/>
        </p:nvPicPr>
        <p:blipFill rotWithShape="1">
          <a:blip r:embed="rId2" cstate="print">
            <a:extLst>
              <a:ext uri="{28A0092B-C50C-407E-A947-70E740481C1C}">
                <a14:useLocalDpi xmlns:a14="http://schemas.microsoft.com/office/drawing/2010/main" val="0"/>
              </a:ext>
            </a:extLst>
          </a:blip>
          <a:srcRect t="8777" r="4271" b="5538"/>
          <a:stretch/>
        </p:blipFill>
        <p:spPr>
          <a:xfrm>
            <a:off x="2771800" y="1052736"/>
            <a:ext cx="5616624" cy="3770484"/>
          </a:xfrm>
          <a:prstGeom prst="rect">
            <a:avLst/>
          </a:prstGeom>
          <a:ln>
            <a:solidFill>
              <a:schemeClr val="accent6"/>
            </a:solidFill>
          </a:ln>
        </p:spPr>
      </p:pic>
    </p:spTree>
    <p:extLst>
      <p:ext uri="{BB962C8B-B14F-4D97-AF65-F5344CB8AC3E}">
        <p14:creationId xmlns:p14="http://schemas.microsoft.com/office/powerpoint/2010/main" val="3883989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175" y="4932363"/>
            <a:ext cx="7777163" cy="1062037"/>
          </a:xfrm>
          <a:prstGeom prst="rect">
            <a:avLst/>
          </a:prstGeom>
          <a:noFill/>
        </p:spPr>
        <p:txBody>
          <a:bodyPr>
            <a:spAutoFit/>
          </a:bodyPr>
          <a:lstStyle/>
          <a:p>
            <a:pPr>
              <a:spcAft>
                <a:spcPts val="600"/>
              </a:spcAft>
              <a:tabLst>
                <a:tab pos="990600" algn="l"/>
              </a:tabLst>
              <a:defRPr/>
            </a:pPr>
            <a:r>
              <a:rPr lang="en-US" sz="1600" dirty="0">
                <a:solidFill>
                  <a:prstClr val="black"/>
                </a:solidFill>
                <a:ea typeface="ＭＳ Ｐゴシック" pitchFamily="34" charset="-128"/>
              </a:rPr>
              <a:t>	</a:t>
            </a:r>
            <a:r>
              <a:rPr lang="en-US" sz="1400" dirty="0">
                <a:solidFill>
                  <a:prstClr val="black"/>
                </a:solidFill>
                <a:ea typeface="ＭＳ Ｐゴシック" pitchFamily="34" charset="-128"/>
              </a:rPr>
              <a:t>© </a:t>
            </a:r>
            <a:r>
              <a:rPr lang="en-US" sz="1400" i="1" dirty="0">
                <a:solidFill>
                  <a:prstClr val="black"/>
                </a:solidFill>
                <a:ea typeface="ＭＳ Ｐゴシック" pitchFamily="34" charset="-128"/>
              </a:rPr>
              <a:t>2017 CREATIVITY IN EARLY YEARS SCIENCE EDUCATION Consortium</a:t>
            </a:r>
          </a:p>
          <a:p>
            <a:pPr>
              <a:spcAft>
                <a:spcPts val="600"/>
              </a:spcAft>
              <a:tabLst>
                <a:tab pos="990600" algn="l"/>
              </a:tabLst>
              <a:defRPr/>
            </a:pPr>
            <a:r>
              <a:rPr lang="en-US" sz="1400" dirty="0">
                <a:solidFill>
                  <a:prstClr val="black"/>
                </a:solidFill>
                <a:ea typeface="ＭＳ Ｐゴシック" pitchFamily="34" charset="-128"/>
              </a:rPr>
              <a:t>This work is licensed under the Creative Commons Attribution-NonCommercial-NoDerivatives 4.0 International License. To view a copy of this license, visit </a:t>
            </a:r>
            <a:r>
              <a:rPr lang="en-US" sz="1400" u="sng" dirty="0">
                <a:solidFill>
                  <a:prstClr val="black"/>
                </a:solidFill>
                <a:ea typeface="ＭＳ Ｐゴシック" pitchFamily="34" charset="-128"/>
                <a:hlinkClick r:id="rId2"/>
              </a:rPr>
              <a:t>http://creativecommons.org/licenses/by-nc-nd/4.0/</a:t>
            </a:r>
            <a:r>
              <a:rPr lang="en-US" sz="1400" dirty="0">
                <a:solidFill>
                  <a:prstClr val="black"/>
                </a:solidFill>
                <a:ea typeface="ＭＳ Ｐゴシック" pitchFamily="34" charset="-128"/>
              </a:rPr>
              <a:t>.</a:t>
            </a:r>
            <a:endParaRPr lang="el-GR" sz="1400" dirty="0">
              <a:solidFill>
                <a:prstClr val="black"/>
              </a:solidFill>
              <a:ea typeface="ＭＳ Ｐゴシック" pitchFamily="34" charset="-128"/>
            </a:endParaRPr>
          </a:p>
        </p:txBody>
      </p:sp>
      <p:sp>
        <p:nvSpPr>
          <p:cNvPr id="2" name="Title 1"/>
          <p:cNvSpPr>
            <a:spLocks noGrp="1"/>
          </p:cNvSpPr>
          <p:nvPr>
            <p:ph type="title"/>
          </p:nvPr>
        </p:nvSpPr>
        <p:spPr>
          <a:xfrm>
            <a:off x="722313" y="1628775"/>
            <a:ext cx="7772400" cy="3455988"/>
          </a:xfrm>
        </p:spPr>
        <p:txBody>
          <a:bodyPr rtlCol="0">
            <a:normAutofit/>
          </a:bodyPr>
          <a:lstStyle/>
          <a:p>
            <a:pPr eaLnBrk="1" fontAlgn="auto" hangingPunct="1">
              <a:spcAft>
                <a:spcPts val="0"/>
              </a:spcAft>
              <a:defRPr/>
            </a:pP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5120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3860800"/>
            <a:ext cx="7185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538" y="4932363"/>
            <a:ext cx="915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146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Στόχοι της ενότητας</a:t>
            </a:r>
            <a:endParaRPr lang="el-GR" b="1" dirty="0">
              <a:solidFill>
                <a:srgbClr val="00B050"/>
              </a:solidFill>
            </a:endParaRPr>
          </a:p>
        </p:txBody>
      </p:sp>
      <p:sp>
        <p:nvSpPr>
          <p:cNvPr id="3" name="Content Placeholder 2"/>
          <p:cNvSpPr>
            <a:spLocks noGrp="1"/>
          </p:cNvSpPr>
          <p:nvPr>
            <p:ph idx="1"/>
          </p:nvPr>
        </p:nvSpPr>
        <p:spPr/>
        <p:txBody>
          <a:bodyPr>
            <a:normAutofit fontScale="62500" lnSpcReduction="20000"/>
          </a:bodyPr>
          <a:lstStyle/>
          <a:p>
            <a:pPr lvl="0"/>
            <a:r>
              <a:rPr lang="en-US" dirty="0">
                <a:latin typeface="+mj-lt"/>
              </a:rPr>
              <a:t>Να βελτιώσει τη γνώση για τις </a:t>
            </a:r>
            <a:r>
              <a:rPr lang="en-US" b="1" dirty="0" smtClean="0">
                <a:solidFill>
                  <a:srgbClr val="FF0000"/>
                </a:solidFill>
                <a:latin typeface="+mj-lt"/>
              </a:rPr>
              <a:t>διάφορες προσεγγίσεις στη διερευνητική</a:t>
            </a:r>
            <a:r>
              <a:rPr dirty="0" smtClean="0"/>
              <a:t> </a:t>
            </a:r>
            <a:r>
              <a:rPr lang="en-US" dirty="0" smtClean="0">
                <a:latin typeface="+mj-lt"/>
              </a:rPr>
              <a:t>εκπαίδευση στις φυσικές επιστήμες</a:t>
            </a:r>
            <a:endParaRPr lang="el-GR" dirty="0">
              <a:latin typeface="+mj-lt"/>
            </a:endParaRPr>
          </a:p>
          <a:p>
            <a:pPr lvl="0"/>
            <a:r>
              <a:rPr lang="en-US" dirty="0">
                <a:latin typeface="+mj-lt"/>
              </a:rPr>
              <a:t>Να διακρίνει τους </a:t>
            </a:r>
            <a:r>
              <a:rPr lang="en-US" b="1" dirty="0">
                <a:solidFill>
                  <a:srgbClr val="FF0000"/>
                </a:solidFill>
                <a:latin typeface="+mj-lt"/>
              </a:rPr>
              <a:t>διαφορετικούς σκοπούς των πρακτικών δραστηριοτήτων </a:t>
            </a:r>
            <a:r>
              <a:rPr lang="en-US" dirty="0">
                <a:latin typeface="+mj-lt"/>
              </a:rPr>
              <a:t>– σχετικά με την ανάπτυξη δεξιοτήτων, διαδικασιών, εννοιών ή συμπεριφορών σε σχέση με τις φυσικές επιστήμες</a:t>
            </a:r>
            <a:endParaRPr lang="el-GR" dirty="0">
              <a:latin typeface="+mj-lt"/>
            </a:endParaRPr>
          </a:p>
          <a:p>
            <a:pPr lvl="0"/>
            <a:r>
              <a:rPr lang="en-US" dirty="0" smtClean="0">
                <a:latin typeface="+mj-lt"/>
              </a:rPr>
              <a:t>Να εξετάσει </a:t>
            </a:r>
            <a:r>
              <a:rPr lang="en-US" b="1" dirty="0">
                <a:solidFill>
                  <a:srgbClr val="FF0000"/>
                </a:solidFill>
                <a:latin typeface="+mj-lt"/>
              </a:rPr>
              <a:t>το ρόλο του/της δασκάλου/ας </a:t>
            </a:r>
            <a:r>
              <a:rPr lang="en-US" dirty="0" smtClean="0">
                <a:latin typeface="+mj-lt"/>
              </a:rPr>
              <a:t>στην ενίσχυση των παιδιών στη λήψη των αποφάσεών τους στις έρευνες και στο συσχετισμό ερωτήσεων, στο σχεδιασμό, την αξιολόγηση αποδεικτικών στοιχείων και τον αναστοχασμό των συμπερασμάτων.</a:t>
            </a:r>
            <a:endParaRPr lang="el-GR" dirty="0">
              <a:latin typeface="+mj-lt"/>
            </a:endParaRPr>
          </a:p>
          <a:p>
            <a:pPr lvl="0"/>
            <a:r>
              <a:rPr lang="en-US" dirty="0">
                <a:latin typeface="+mj-lt"/>
              </a:rPr>
              <a:t>Να σκεφτούν οι συμμετέχοντες τρόπους με τους οποίους οι έρευνες στην τάξη μπορούν να βοηθήσουν τα παιδιά να </a:t>
            </a:r>
            <a:r>
              <a:rPr lang="en-US" dirty="0" err="1">
                <a:latin typeface="+mj-lt"/>
              </a:rPr>
              <a:t>κατανοήσουν</a:t>
            </a:r>
            <a:r>
              <a:rPr lang="en-US" dirty="0">
                <a:latin typeface="+mj-lt"/>
              </a:rPr>
              <a:t> </a:t>
            </a:r>
            <a:r>
              <a:rPr lang="en-US" dirty="0" err="1" smtClean="0">
                <a:latin typeface="+mj-lt"/>
              </a:rPr>
              <a:t>καλύτερα</a:t>
            </a:r>
            <a:r>
              <a:rPr lang="en-US" dirty="0" smtClean="0">
                <a:latin typeface="+mj-lt"/>
              </a:rPr>
              <a:t> </a:t>
            </a:r>
            <a:r>
              <a:rPr lang="en-US" dirty="0">
                <a:latin typeface="+mj-lt"/>
              </a:rPr>
              <a:t>τη </a:t>
            </a:r>
            <a:r>
              <a:rPr lang="en-US" b="1" dirty="0">
                <a:solidFill>
                  <a:srgbClr val="FF0000"/>
                </a:solidFill>
                <a:latin typeface="+mj-lt"/>
              </a:rPr>
              <a:t>φύση της επιστήμης </a:t>
            </a:r>
            <a:r>
              <a:rPr lang="en-US" dirty="0">
                <a:latin typeface="+mj-lt"/>
              </a:rPr>
              <a:t>και τους διάφορους τρόπους εργασίας των επιστημόνων.</a:t>
            </a:r>
            <a:endParaRPr lang="el-GR" dirty="0">
              <a:latin typeface="+mj-lt"/>
            </a:endParaRPr>
          </a:p>
          <a:p>
            <a:endParaRPr lang="el-GR" dirty="0"/>
          </a:p>
        </p:txBody>
      </p:sp>
    </p:spTree>
    <p:extLst>
      <p:ext uri="{BB962C8B-B14F-4D97-AF65-F5344CB8AC3E}">
        <p14:creationId xmlns:p14="http://schemas.microsoft.com/office/powerpoint/2010/main" val="415428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74638"/>
            <a:ext cx="6275040" cy="1282154"/>
          </a:xfrm>
        </p:spPr>
        <p:txBody>
          <a:bodyPr>
            <a:normAutofit fontScale="90000"/>
          </a:bodyPr>
          <a:lstStyle/>
          <a:p>
            <a:r>
              <a:rPr lang="en-US" sz="3200" b="1" dirty="0" smtClean="0">
                <a:solidFill>
                  <a:srgbClr val="00B050"/>
                </a:solidFill>
              </a:rPr>
              <a:t>Σύνδεση με τις αρχές σχεδιασμού περιεχομένου και τα αποτελέσματα 1</a:t>
            </a:r>
            <a:endParaRPr lang="el-GR" sz="3200" b="1" dirty="0">
              <a:solidFill>
                <a:srgbClr val="00B050"/>
              </a:solidFill>
            </a:endParaRPr>
          </a:p>
        </p:txBody>
      </p:sp>
      <p:sp>
        <p:nvSpPr>
          <p:cNvPr id="3" name="Content Placeholder 2"/>
          <p:cNvSpPr>
            <a:spLocks noGrp="1"/>
          </p:cNvSpPr>
          <p:nvPr>
            <p:ph idx="1"/>
          </p:nvPr>
        </p:nvSpPr>
        <p:spPr>
          <a:xfrm>
            <a:off x="457200" y="1628801"/>
            <a:ext cx="8219256" cy="4608512"/>
          </a:xfrm>
        </p:spPr>
        <p:txBody>
          <a:bodyPr>
            <a:normAutofit fontScale="47500" lnSpcReduction="20000"/>
          </a:bodyPr>
          <a:lstStyle/>
          <a:p>
            <a:pPr marL="0" indent="0">
              <a:lnSpc>
                <a:spcPct val="120000"/>
              </a:lnSpc>
              <a:buNone/>
            </a:pPr>
            <a:r>
              <a:rPr lang="en-US" sz="3800" dirty="0">
                <a:latin typeface="+mj-lt"/>
              </a:rPr>
              <a:t>2.Η εκπαίδευση των δασκάλων πρέπει να παρέχει στους δασκάλους δεξιότητες και ικανότητες πραγματοποίησης πρακτικών ερευνών στις φυσικές επιστήμες μέσα στην τάξη.</a:t>
            </a:r>
          </a:p>
          <a:p>
            <a:pPr marL="0" indent="0">
              <a:lnSpc>
                <a:spcPct val="120000"/>
              </a:lnSpc>
              <a:spcBef>
                <a:spcPts val="0"/>
              </a:spcBef>
              <a:buNone/>
            </a:pPr>
            <a:endParaRPr lang="el-GR" sz="1800" b="1" dirty="0">
              <a:latin typeface="+mj-lt"/>
            </a:endParaRPr>
          </a:p>
          <a:p>
            <a:pPr marL="400050" lvl="1" indent="0">
              <a:lnSpc>
                <a:spcPct val="120000"/>
              </a:lnSpc>
              <a:spcBef>
                <a:spcPts val="0"/>
              </a:spcBef>
              <a:buNone/>
            </a:pPr>
            <a:r>
              <a:rPr lang="en-US" sz="3200" dirty="0" smtClean="0">
                <a:latin typeface="+mj-lt"/>
              </a:rPr>
              <a:t>2.2 Οι δάσκαλοι πρέπει να γνωρίζουν πιο πολλές λεπτομέρειες </a:t>
            </a:r>
            <a:r>
              <a:rPr lang="en-US" sz="3200" b="1" dirty="0">
                <a:solidFill>
                  <a:srgbClr val="FF0000"/>
                </a:solidFill>
                <a:latin typeface="+mj-lt"/>
              </a:rPr>
              <a:t>για τη φύση της διερεύνησης και των ερευνών στην πρώιμη σχολική εκπαίδευση στις φυσικές επιστήμες </a:t>
            </a:r>
            <a:r>
              <a:rPr lang="en-US" sz="3200" dirty="0">
                <a:latin typeface="+mj-lt"/>
              </a:rPr>
              <a:t>για να μπορούν να αναγνωρίζουν </a:t>
            </a:r>
            <a:r>
              <a:rPr lang="en-US" sz="3200" b="1" dirty="0">
                <a:solidFill>
                  <a:srgbClr val="FF0000"/>
                </a:solidFill>
                <a:latin typeface="+mj-lt"/>
              </a:rPr>
              <a:t>τις ευκαιρίες που προσφέρουν και για τη δημιουργική μάθηση και για την ανάπτυξη της δημιουργικότητας των παιδιών</a:t>
            </a:r>
            <a:r>
              <a:rPr lang="en-US" sz="3200" b="1" dirty="0">
                <a:solidFill>
                  <a:srgbClr val="008000"/>
                </a:solidFill>
                <a:latin typeface="+mj-lt"/>
              </a:rPr>
              <a:t>. </a:t>
            </a:r>
            <a:endParaRPr lang="el-GR" sz="3200" b="1" dirty="0" smtClean="0">
              <a:solidFill>
                <a:srgbClr val="008000"/>
              </a:solidFill>
              <a:latin typeface="+mj-lt"/>
            </a:endParaRPr>
          </a:p>
          <a:p>
            <a:pPr marL="400050" lvl="1" indent="0">
              <a:lnSpc>
                <a:spcPct val="120000"/>
              </a:lnSpc>
              <a:spcBef>
                <a:spcPts val="0"/>
              </a:spcBef>
              <a:buNone/>
            </a:pPr>
            <a:r>
              <a:rPr lang="en-US" dirty="0" smtClean="0">
                <a:latin typeface="+mj-lt"/>
              </a:rPr>
              <a:t> </a:t>
            </a:r>
            <a:endParaRPr lang="el-GR" dirty="0" smtClean="0">
              <a:latin typeface="+mj-lt"/>
            </a:endParaRPr>
          </a:p>
          <a:p>
            <a:pPr marL="0" indent="0">
              <a:lnSpc>
                <a:spcPct val="120000"/>
              </a:lnSpc>
              <a:spcBef>
                <a:spcPts val="0"/>
              </a:spcBef>
              <a:buNone/>
            </a:pPr>
            <a:r>
              <a:rPr lang="en-US" sz="3800" dirty="0" smtClean="0">
                <a:latin typeface="+mj-lt"/>
              </a:rPr>
              <a:t>3.Η εκπαίδευση των δασκάλων πρέπει να προάγει την κατανόηση των δασκάλων για τη φύση της επιστήμης και για τον τρόπο εργασίας των επιστημόνων, απέναντι σε στερεότυπες εικόνες για την επιστήμη και τους επιστήμονες.</a:t>
            </a:r>
            <a:endParaRPr lang="el-GR" sz="3800" dirty="0" smtClean="0">
              <a:latin typeface="+mj-lt"/>
            </a:endParaRPr>
          </a:p>
          <a:p>
            <a:pPr marL="0" indent="0">
              <a:lnSpc>
                <a:spcPct val="120000"/>
              </a:lnSpc>
              <a:buNone/>
            </a:pPr>
            <a:endParaRPr lang="el-GR" sz="1800" dirty="0">
              <a:latin typeface="+mj-lt"/>
            </a:endParaRPr>
          </a:p>
          <a:p>
            <a:pPr marL="400050" lvl="1" indent="0">
              <a:lnSpc>
                <a:spcPct val="120000"/>
              </a:lnSpc>
              <a:spcBef>
                <a:spcPts val="0"/>
              </a:spcBef>
              <a:buNone/>
            </a:pPr>
            <a:r>
              <a:rPr lang="en-US" sz="3200" dirty="0" smtClean="0">
                <a:latin typeface="+mj-lt"/>
              </a:rPr>
              <a:t>3.1 Οι δάσκαλοι/ες πρέπει να μπορούν να </a:t>
            </a:r>
            <a:r>
              <a:rPr lang="en-US" sz="3200" b="1" dirty="0">
                <a:solidFill>
                  <a:srgbClr val="FF0000"/>
                </a:solidFill>
                <a:latin typeface="+mj-lt"/>
              </a:rPr>
              <a:t>προάγουν την κατανόηση των παιδιών για τη φύση της επιστήμης και για τον τρόπο εργασίας των επιστημόνων, απέναντι σε στερεότυπες εικόνες για την επιστήμη και τους επιστήμονες</a:t>
            </a:r>
            <a:r>
              <a:rPr lang="en-US" b="1" dirty="0" smtClean="0">
                <a:latin typeface="+mj-lt"/>
              </a:rPr>
              <a:t>.</a:t>
            </a:r>
            <a:endParaRPr lang="el-GR" b="1" dirty="0">
              <a:latin typeface="+mj-lt"/>
            </a:endParaRPr>
          </a:p>
        </p:txBody>
      </p:sp>
    </p:spTree>
    <p:extLst>
      <p:ext uri="{BB962C8B-B14F-4D97-AF65-F5344CB8AC3E}">
        <p14:creationId xmlns:p14="http://schemas.microsoft.com/office/powerpoint/2010/main" val="281105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5432" y="188640"/>
            <a:ext cx="6347048" cy="1282154"/>
          </a:xfrm>
        </p:spPr>
        <p:txBody>
          <a:bodyPr>
            <a:normAutofit fontScale="90000"/>
          </a:bodyPr>
          <a:lstStyle/>
          <a:p>
            <a:r>
              <a:rPr lang="en-US" sz="3200" b="1" dirty="0">
                <a:solidFill>
                  <a:srgbClr val="00B050"/>
                </a:solidFill>
              </a:rPr>
              <a:t>Σύνδεση με τις αρχές σχεδιασμού περιεχομένου και τα αποτελέσματα 2</a:t>
            </a:r>
            <a:endParaRPr lang="el-GR" sz="3200" dirty="0">
              <a:solidFill>
                <a:srgbClr val="00B050"/>
              </a:solidFill>
            </a:endParaRPr>
          </a:p>
        </p:txBody>
      </p:sp>
      <p:sp>
        <p:nvSpPr>
          <p:cNvPr id="3" name="Content Placeholder 2"/>
          <p:cNvSpPr>
            <a:spLocks noGrp="1"/>
          </p:cNvSpPr>
          <p:nvPr>
            <p:ph idx="1"/>
          </p:nvPr>
        </p:nvSpPr>
        <p:spPr>
          <a:xfrm>
            <a:off x="457200" y="1700809"/>
            <a:ext cx="8219256" cy="4392488"/>
          </a:xfrm>
        </p:spPr>
        <p:txBody>
          <a:bodyPr>
            <a:normAutofit fontScale="47500" lnSpcReduction="20000"/>
          </a:bodyPr>
          <a:lstStyle/>
          <a:p>
            <a:pPr marL="0" indent="0">
              <a:lnSpc>
                <a:spcPct val="120000"/>
              </a:lnSpc>
              <a:spcBef>
                <a:spcPts val="0"/>
              </a:spcBef>
              <a:buNone/>
            </a:pPr>
            <a:r>
              <a:rPr lang="en-US" sz="3800" dirty="0">
                <a:latin typeface="+mj-lt"/>
              </a:rPr>
              <a:t>6.Η εκπαίδευση των δασκάλων πρέπει να παρέχει γνώση του παιδαγωγικού περιεχομένου για να ενθαρρύνει τη διερεύνηση και την επίλυση προβλημάτων στην εκπαίδευση στις φυσικές επιστήμες.</a:t>
            </a:r>
            <a:endParaRPr lang="el-GR" sz="3800" dirty="0">
              <a:latin typeface="+mj-lt"/>
            </a:endParaRPr>
          </a:p>
          <a:p>
            <a:pPr marL="0" indent="0">
              <a:lnSpc>
                <a:spcPct val="120000"/>
              </a:lnSpc>
              <a:spcBef>
                <a:spcPts val="0"/>
              </a:spcBef>
              <a:buNone/>
            </a:pPr>
            <a:r>
              <a:rPr lang="en-US" dirty="0">
                <a:latin typeface="+mj-lt"/>
              </a:rPr>
              <a:t> </a:t>
            </a:r>
            <a:endParaRPr lang="el-GR" sz="2200" dirty="0">
              <a:latin typeface="+mj-lt"/>
            </a:endParaRPr>
          </a:p>
          <a:p>
            <a:pPr marL="400050" lvl="1" indent="0">
              <a:lnSpc>
                <a:spcPct val="120000"/>
              </a:lnSpc>
              <a:spcBef>
                <a:spcPts val="0"/>
              </a:spcBef>
              <a:buNone/>
            </a:pPr>
            <a:r>
              <a:rPr lang="en-US" sz="3300" dirty="0" smtClean="0">
                <a:latin typeface="+mj-lt"/>
              </a:rPr>
              <a:t>6.1 Οι δάσκαλοι πρέπει να </a:t>
            </a:r>
            <a:r>
              <a:rPr lang="en-US" sz="3300" b="1" dirty="0">
                <a:solidFill>
                  <a:srgbClr val="FF0000"/>
                </a:solidFill>
                <a:latin typeface="+mj-lt"/>
              </a:rPr>
              <a:t>γνωρίζουν όλα τα σημαντικά στοιχεία της διερεύνησης και της επίλυσης προβλημάτων</a:t>
            </a:r>
            <a:r>
              <a:rPr lang="en-US" sz="3300" dirty="0" smtClean="0">
                <a:latin typeface="+mj-lt"/>
              </a:rPr>
              <a:t> (ερωτήσεις, σχεδιασμός ή προγραμματισμός ερευνών, συλλογή αποδεικτικών στοιχείων, ανάπτυξη συσχετισμών, εξήγηση αποδείξεων, παρουσίαση και αναστοχασμός εξηγήσεων), </a:t>
            </a:r>
            <a:r>
              <a:rPr lang="en-US" sz="3300" b="1" dirty="0">
                <a:solidFill>
                  <a:srgbClr val="FF0000"/>
                </a:solidFill>
                <a:latin typeface="+mj-lt"/>
              </a:rPr>
              <a:t>τους διαφορετικούς σκοπούς τους, τους διαφορετικούς βαθμούς  δόμησης και καθοδήγησης </a:t>
            </a:r>
            <a:r>
              <a:rPr lang="en-US" sz="3300" dirty="0" smtClean="0">
                <a:latin typeface="+mj-lt"/>
              </a:rPr>
              <a:t>(π.χ. ανοιχτές, καθοδηγούμενες και δομημένες διερευνήσεις), και τις </a:t>
            </a:r>
            <a:r>
              <a:rPr lang="en-US" sz="3300" b="1" dirty="0">
                <a:solidFill>
                  <a:srgbClr val="FF0000"/>
                </a:solidFill>
                <a:latin typeface="+mj-lt"/>
              </a:rPr>
              <a:t>διάφορες ευκαιρίες δημιουργικότητας που προσφέρουν</a:t>
            </a:r>
            <a:r>
              <a:rPr lang="en-US" sz="3300" b="1" dirty="0">
                <a:solidFill>
                  <a:srgbClr val="008000"/>
                </a:solidFill>
                <a:latin typeface="+mj-lt"/>
              </a:rPr>
              <a:t>.</a:t>
            </a:r>
            <a:endParaRPr lang="el-GR" sz="3300" b="1" dirty="0">
              <a:solidFill>
                <a:srgbClr val="008000"/>
              </a:solidFill>
              <a:latin typeface="+mj-lt"/>
            </a:endParaRPr>
          </a:p>
          <a:p>
            <a:pPr marL="400050" lvl="1" indent="0">
              <a:lnSpc>
                <a:spcPct val="120000"/>
              </a:lnSpc>
              <a:spcBef>
                <a:spcPts val="0"/>
              </a:spcBef>
              <a:buNone/>
            </a:pPr>
            <a:r>
              <a:rPr lang="en-US" sz="2200" dirty="0">
                <a:latin typeface="+mj-lt"/>
              </a:rPr>
              <a:t> </a:t>
            </a:r>
            <a:endParaRPr lang="el-GR" sz="2200" dirty="0">
              <a:latin typeface="+mj-lt"/>
            </a:endParaRPr>
          </a:p>
          <a:p>
            <a:pPr marL="400050" lvl="1" indent="0">
              <a:lnSpc>
                <a:spcPct val="120000"/>
              </a:lnSpc>
              <a:spcBef>
                <a:spcPts val="0"/>
              </a:spcBef>
              <a:buNone/>
            </a:pPr>
            <a:r>
              <a:rPr lang="en-US" sz="3300" dirty="0" smtClean="0">
                <a:latin typeface="+mj-lt"/>
              </a:rPr>
              <a:t>6.5 Οι δάσκαλοι/ες πρέπει να μπορούν να ενισχύουν τις ευκαιρίες των παιδιών για αυτενέργεια και δημιουργικότητα στη μάθηση, τη διερεύνηση και την επίλυση προβλημάτων – ιδιαίτερα να προωθούν </a:t>
            </a:r>
            <a:r>
              <a:rPr lang="en-US" sz="3300" b="1" dirty="0">
                <a:solidFill>
                  <a:srgbClr val="FF0000"/>
                </a:solidFill>
                <a:latin typeface="+mj-lt"/>
              </a:rPr>
              <a:t>τη σημασία του να λαμβάνουν τα παιδιά τις δικές τους αποφάσεις κατά τις διερευνητικές διαδικασίες</a:t>
            </a:r>
            <a:r>
              <a:rPr lang="en-US" sz="3300" dirty="0" smtClean="0">
                <a:latin typeface="+mj-lt"/>
              </a:rPr>
              <a:t>, να συσχετίζουν τα ίδια ερωτήσεις, να σχεδιάζουν και να αξιολογούν αποδεικτικά στοιχεία και να αναστοχάζονται τα αποτελέσματα.</a:t>
            </a:r>
            <a:endParaRPr lang="el-GR" sz="3300" dirty="0">
              <a:latin typeface="+mj-lt"/>
            </a:endParaRPr>
          </a:p>
        </p:txBody>
      </p:sp>
    </p:spTree>
    <p:extLst>
      <p:ext uri="{BB962C8B-B14F-4D97-AF65-F5344CB8AC3E}">
        <p14:creationId xmlns:p14="http://schemas.microsoft.com/office/powerpoint/2010/main" val="253710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47048" cy="1282154"/>
          </a:xfrm>
        </p:spPr>
        <p:txBody>
          <a:bodyPr>
            <a:noAutofit/>
          </a:bodyPr>
          <a:lstStyle/>
          <a:p>
            <a:r>
              <a:rPr lang="en-US" sz="2800" b="1" dirty="0" smtClean="0">
                <a:solidFill>
                  <a:srgbClr val="00B050"/>
                </a:solidFill>
              </a:rPr>
              <a:t>Σύνδεση διερευνητικής εκπαίδευσης στις φυσικές επιστήμες και δημιουργικών προσεγγίσεων</a:t>
            </a:r>
            <a:endParaRPr lang="el-GR" sz="1600" dirty="0"/>
          </a:p>
        </p:txBody>
      </p:sp>
      <p:sp>
        <p:nvSpPr>
          <p:cNvPr id="3" name="Text Placeholder 2"/>
          <p:cNvSpPr>
            <a:spLocks noGrp="1"/>
          </p:cNvSpPr>
          <p:nvPr>
            <p:ph type="body" idx="1"/>
          </p:nvPr>
        </p:nvSpPr>
        <p:spPr/>
        <p:txBody>
          <a:bodyPr>
            <a:normAutofit fontScale="92500" lnSpcReduction="20000"/>
          </a:bodyPr>
          <a:lstStyle/>
          <a:p>
            <a:r>
              <a:rPr lang="en-US" b="0" dirty="0">
                <a:latin typeface="+mj-lt"/>
              </a:rPr>
              <a:t>Διερευνητική εκπαίδευση στις φυσικές επιστήμες</a:t>
            </a:r>
          </a:p>
        </p:txBody>
      </p:sp>
      <p:sp>
        <p:nvSpPr>
          <p:cNvPr id="4" name="Content Placeholder 3"/>
          <p:cNvSpPr>
            <a:spLocks noGrp="1"/>
          </p:cNvSpPr>
          <p:nvPr>
            <p:ph sz="half" idx="2"/>
          </p:nvPr>
        </p:nvSpPr>
        <p:spPr>
          <a:xfrm>
            <a:off x="457200" y="2420887"/>
            <a:ext cx="4040188" cy="2808313"/>
          </a:xfrm>
        </p:spPr>
        <p:txBody>
          <a:bodyPr>
            <a:normAutofit fontScale="92500" lnSpcReduction="10000"/>
          </a:bodyPr>
          <a:lstStyle/>
          <a:p>
            <a:r>
              <a:rPr lang="en-US" sz="2000" dirty="0">
                <a:latin typeface="+mj-lt"/>
              </a:rPr>
              <a:t>Ερωτήσεις</a:t>
            </a:r>
          </a:p>
          <a:p>
            <a:r>
              <a:rPr lang="en-US" sz="2000" dirty="0">
                <a:latin typeface="+mj-lt"/>
              </a:rPr>
              <a:t>Σχεδιασμός και προγραμματισμός ερευνών</a:t>
            </a:r>
          </a:p>
          <a:p>
            <a:r>
              <a:rPr lang="en-US" sz="2000" dirty="0">
                <a:latin typeface="+mj-lt"/>
              </a:rPr>
              <a:t>Συλλογή αποδεικτικών στοιχείων</a:t>
            </a:r>
          </a:p>
          <a:p>
            <a:r>
              <a:rPr lang="en-US" sz="2000" dirty="0">
                <a:latin typeface="+mj-lt"/>
              </a:rPr>
              <a:t>Δυνατότητα να </a:t>
            </a:r>
            <a:r>
              <a:rPr lang="en-US" sz="2000" dirty="0" err="1">
                <a:latin typeface="+mj-lt"/>
              </a:rPr>
              <a:t>κάνουν</a:t>
            </a:r>
            <a:r>
              <a:rPr lang="en-US" sz="2000" dirty="0">
                <a:latin typeface="+mj-lt"/>
              </a:rPr>
              <a:t> </a:t>
            </a:r>
            <a:r>
              <a:rPr lang="el-GR" sz="2000" dirty="0" smtClean="0">
                <a:latin typeface="+mj-lt"/>
              </a:rPr>
              <a:t>συσχετισμούς</a:t>
            </a:r>
            <a:endParaRPr lang="en-US" sz="2000" dirty="0">
              <a:latin typeface="+mj-lt"/>
            </a:endParaRPr>
          </a:p>
          <a:p>
            <a:r>
              <a:rPr lang="en-US" sz="2000" dirty="0" err="1">
                <a:latin typeface="+mj-lt"/>
              </a:rPr>
              <a:t>Εξήγηση</a:t>
            </a:r>
            <a:r>
              <a:rPr lang="en-US" sz="2000" dirty="0">
                <a:latin typeface="+mj-lt"/>
              </a:rPr>
              <a:t> </a:t>
            </a:r>
            <a:r>
              <a:rPr lang="en-US" sz="2000" dirty="0" err="1" smtClean="0">
                <a:latin typeface="+mj-lt"/>
              </a:rPr>
              <a:t>αποδεικτικών</a:t>
            </a:r>
            <a:r>
              <a:rPr lang="en-US" sz="2000" dirty="0" smtClean="0">
                <a:latin typeface="+mj-lt"/>
              </a:rPr>
              <a:t> </a:t>
            </a:r>
            <a:r>
              <a:rPr lang="en-US" sz="2000" dirty="0" err="1" smtClean="0">
                <a:latin typeface="+mj-lt"/>
              </a:rPr>
              <a:t>στοιχείων</a:t>
            </a:r>
            <a:endParaRPr lang="en-US" sz="2000" dirty="0">
              <a:latin typeface="+mj-lt"/>
            </a:endParaRPr>
          </a:p>
          <a:p>
            <a:r>
              <a:rPr lang="en-US" sz="2000" dirty="0" err="1">
                <a:latin typeface="+mj-lt"/>
              </a:rPr>
              <a:t>Παρουσίαση</a:t>
            </a:r>
            <a:r>
              <a:rPr lang="en-US" sz="2000" dirty="0">
                <a:latin typeface="+mj-lt"/>
              </a:rPr>
              <a:t> </a:t>
            </a:r>
            <a:r>
              <a:rPr lang="el-GR" sz="2000" dirty="0" smtClean="0">
                <a:latin typeface="+mj-lt"/>
              </a:rPr>
              <a:t>ερμηνειών</a:t>
            </a:r>
            <a:endParaRPr lang="en-US" sz="2000" dirty="0">
              <a:latin typeface="+mj-lt"/>
            </a:endParaRPr>
          </a:p>
          <a:p>
            <a:pPr>
              <a:buNone/>
            </a:pPr>
            <a:r>
              <a:rPr lang="en-US" sz="2000" dirty="0" smtClean="0">
                <a:latin typeface="+mj-lt"/>
              </a:rPr>
              <a:t>(για παράδειγμα Minner et al 2010)</a:t>
            </a:r>
          </a:p>
          <a:p>
            <a:pPr marL="0" indent="0">
              <a:buNone/>
            </a:pPr>
            <a:endParaRPr lang="el-GR" dirty="0"/>
          </a:p>
        </p:txBody>
      </p:sp>
      <p:sp>
        <p:nvSpPr>
          <p:cNvPr id="5" name="Text Placeholder 4"/>
          <p:cNvSpPr>
            <a:spLocks noGrp="1"/>
          </p:cNvSpPr>
          <p:nvPr>
            <p:ph type="body" sz="quarter" idx="3"/>
          </p:nvPr>
        </p:nvSpPr>
        <p:spPr/>
        <p:txBody>
          <a:bodyPr>
            <a:normAutofit/>
          </a:bodyPr>
          <a:lstStyle/>
          <a:p>
            <a:r>
              <a:rPr lang="en-US" sz="2200" b="0" dirty="0">
                <a:latin typeface="+mj-lt"/>
              </a:rPr>
              <a:t>Δημιουργικές προδιαθέσεις</a:t>
            </a:r>
            <a:endParaRPr lang="el-GR" sz="2200" b="0" dirty="0">
              <a:latin typeface="+mj-lt"/>
            </a:endParaRPr>
          </a:p>
        </p:txBody>
      </p:sp>
      <p:sp>
        <p:nvSpPr>
          <p:cNvPr id="6" name="Content Placeholder 5"/>
          <p:cNvSpPr>
            <a:spLocks noGrp="1"/>
          </p:cNvSpPr>
          <p:nvPr>
            <p:ph sz="quarter" idx="4"/>
          </p:nvPr>
        </p:nvSpPr>
        <p:spPr>
          <a:xfrm>
            <a:off x="4645025" y="2195357"/>
            <a:ext cx="4041775" cy="3951288"/>
          </a:xfrm>
        </p:spPr>
        <p:txBody>
          <a:bodyPr>
            <a:normAutofit lnSpcReduction="10000"/>
          </a:bodyPr>
          <a:lstStyle/>
          <a:p>
            <a:r>
              <a:rPr lang="en-US" sz="2000" dirty="0">
                <a:latin typeface="+mj-lt"/>
              </a:rPr>
              <a:t>Αίσθηση πρωτοβουλίας</a:t>
            </a:r>
          </a:p>
          <a:p>
            <a:r>
              <a:rPr lang="en-US" sz="2000" dirty="0">
                <a:latin typeface="+mj-lt"/>
              </a:rPr>
              <a:t>Κίνητρο</a:t>
            </a:r>
          </a:p>
          <a:p>
            <a:r>
              <a:rPr lang="en-US" sz="2000" dirty="0">
                <a:latin typeface="+mj-lt"/>
              </a:rPr>
              <a:t>Δυνατότητα να παράγουν κάτι νέο</a:t>
            </a:r>
          </a:p>
          <a:p>
            <a:r>
              <a:rPr lang="en-US" sz="2000" dirty="0">
                <a:latin typeface="+mj-lt"/>
              </a:rPr>
              <a:t>Δυνατότητα να </a:t>
            </a:r>
            <a:r>
              <a:rPr lang="en-US" sz="2000" dirty="0" err="1">
                <a:latin typeface="+mj-lt"/>
              </a:rPr>
              <a:t>κάνουν</a:t>
            </a:r>
            <a:r>
              <a:rPr lang="en-US" sz="2000" dirty="0">
                <a:latin typeface="+mj-lt"/>
              </a:rPr>
              <a:t> </a:t>
            </a:r>
            <a:r>
              <a:rPr lang="el-GR" sz="2000" dirty="0" smtClean="0">
                <a:latin typeface="+mj-lt"/>
              </a:rPr>
              <a:t>συσχετισμούς</a:t>
            </a:r>
            <a:endParaRPr lang="en-US" sz="2000" dirty="0">
              <a:latin typeface="+mj-lt"/>
            </a:endParaRPr>
          </a:p>
          <a:p>
            <a:r>
              <a:rPr lang="en-US" sz="2000" dirty="0">
                <a:latin typeface="+mj-lt"/>
              </a:rPr>
              <a:t>Φαντασία</a:t>
            </a:r>
          </a:p>
          <a:p>
            <a:r>
              <a:rPr lang="en-US" sz="2000" dirty="0">
                <a:latin typeface="+mj-lt"/>
              </a:rPr>
              <a:t>Περιέργεια</a:t>
            </a:r>
          </a:p>
          <a:p>
            <a:r>
              <a:rPr lang="en-US" sz="2000" dirty="0">
                <a:latin typeface="+mj-lt"/>
              </a:rPr>
              <a:t>Δυνατότητα </a:t>
            </a:r>
            <a:r>
              <a:rPr lang="en-US" sz="2000" dirty="0" err="1">
                <a:latin typeface="+mj-lt"/>
              </a:rPr>
              <a:t>να</a:t>
            </a:r>
            <a:r>
              <a:rPr lang="en-US" sz="2000" dirty="0">
                <a:latin typeface="+mj-lt"/>
              </a:rPr>
              <a:t> </a:t>
            </a:r>
            <a:r>
              <a:rPr lang="en-US" sz="2000" dirty="0" err="1" smtClean="0">
                <a:latin typeface="+mj-lt"/>
              </a:rPr>
              <a:t>εργ</a:t>
            </a:r>
            <a:r>
              <a:rPr lang="el-GR" sz="2000" dirty="0" smtClean="0">
                <a:latin typeface="+mj-lt"/>
              </a:rPr>
              <a:t>άζονται</a:t>
            </a:r>
            <a:r>
              <a:rPr lang="en-US" sz="2000" dirty="0" smtClean="0">
                <a:latin typeface="+mj-lt"/>
              </a:rPr>
              <a:t> </a:t>
            </a:r>
            <a:r>
              <a:rPr lang="en-US" sz="2000" dirty="0">
                <a:latin typeface="+mj-lt"/>
              </a:rPr>
              <a:t>από κοινού</a:t>
            </a:r>
          </a:p>
          <a:p>
            <a:r>
              <a:rPr lang="en-US" sz="2000" dirty="0">
                <a:latin typeface="+mj-lt"/>
              </a:rPr>
              <a:t>Δεξιότητες σκέψης</a:t>
            </a:r>
          </a:p>
          <a:p>
            <a:pPr>
              <a:buNone/>
            </a:pPr>
            <a:r>
              <a:rPr lang="en-US" sz="2000" dirty="0">
                <a:latin typeface="+mj-lt"/>
              </a:rPr>
              <a:t>(για παράδειγμα Chappell et al 2008)</a:t>
            </a:r>
          </a:p>
          <a:p>
            <a:endParaRPr lang="el-GR" dirty="0"/>
          </a:p>
        </p:txBody>
      </p:sp>
      <p:sp>
        <p:nvSpPr>
          <p:cNvPr id="8" name="Oval Callout 7"/>
          <p:cNvSpPr/>
          <p:nvPr/>
        </p:nvSpPr>
        <p:spPr>
          <a:xfrm>
            <a:off x="489248" y="5373216"/>
            <a:ext cx="3074640" cy="936104"/>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mj-lt"/>
              </a:rPr>
              <a:t>Creative Little Scientists, 2012</a:t>
            </a:r>
            <a:endParaRPr lang="el-GR" dirty="0">
              <a:latin typeface="+mj-lt"/>
            </a:endParaRPr>
          </a:p>
        </p:txBody>
      </p:sp>
    </p:spTree>
    <p:extLst>
      <p:ext uri="{BB962C8B-B14F-4D97-AF65-F5344CB8AC3E}">
        <p14:creationId xmlns:p14="http://schemas.microsoft.com/office/powerpoint/2010/main" val="141439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4638"/>
            <a:ext cx="6203032" cy="1282154"/>
          </a:xfrm>
        </p:spPr>
        <p:txBody>
          <a:bodyPr>
            <a:noAutofit/>
          </a:bodyPr>
          <a:lstStyle/>
          <a:p>
            <a:r>
              <a:rPr lang="en-US" sz="3000" b="1" dirty="0" smtClean="0">
                <a:solidFill>
                  <a:srgbClr val="00B050"/>
                </a:solidFill>
              </a:rPr>
              <a:t>Δημιουργικότητα στις φυσικές επιστήμες και στα μαθηματικά στην πρώιμη παιδική ηλικία</a:t>
            </a:r>
            <a:endParaRPr lang="el-GR" sz="3000" b="1" dirty="0">
              <a:solidFill>
                <a:srgbClr val="00B050"/>
              </a:solidFill>
            </a:endParaRPr>
          </a:p>
        </p:txBody>
      </p:sp>
      <p:pic>
        <p:nvPicPr>
          <p:cNvPr id="4" name="Content Placeholder 3" descr="combine2.jpg"/>
          <p:cNvPicPr>
            <a:picLocks noGrp="1" noChangeAspect="1"/>
          </p:cNvPicPr>
          <p:nvPr>
            <p:ph idx="1"/>
          </p:nvPr>
        </p:nvPicPr>
        <p:blipFill>
          <a:blip r:embed="rId3" cstate="print">
            <a:extLst>
              <a:ext uri="{28A0092B-C50C-407E-A947-70E740481C1C}">
                <a14:useLocalDpi xmlns:a14="http://schemas.microsoft.com/office/drawing/2010/main" val="0"/>
              </a:ext>
            </a:extLst>
          </a:blip>
          <a:srcRect l="369" r="369"/>
          <a:stretch>
            <a:fillRect/>
          </a:stretch>
        </p:blipFill>
        <p:spPr>
          <a:prstGeom prst="rect">
            <a:avLst/>
          </a:prstGeom>
        </p:spPr>
      </p:pic>
      <p:sp>
        <p:nvSpPr>
          <p:cNvPr id="5" name="TextBox 4"/>
          <p:cNvSpPr txBox="1"/>
          <p:nvPr/>
        </p:nvSpPr>
        <p:spPr>
          <a:xfrm>
            <a:off x="467544" y="5517232"/>
            <a:ext cx="8136904" cy="369332"/>
          </a:xfrm>
          <a:prstGeom prst="rect">
            <a:avLst/>
          </a:prstGeom>
          <a:noFill/>
        </p:spPr>
        <p:txBody>
          <a:bodyPr wrap="square" rtlCol="0">
            <a:spAutoFit/>
          </a:bodyPr>
          <a:lstStyle/>
          <a:p>
            <a:pPr algn="ctr"/>
            <a:r>
              <a:rPr dirty="0" smtClean="0"/>
              <a:t>Creative Little Scientists (2014)</a:t>
            </a:r>
            <a:endParaRPr lang="el-GR" dirty="0"/>
          </a:p>
        </p:txBody>
      </p:sp>
    </p:spTree>
    <p:extLst>
      <p:ext uri="{BB962C8B-B14F-4D97-AF65-F5344CB8AC3E}">
        <p14:creationId xmlns:p14="http://schemas.microsoft.com/office/powerpoint/2010/main" val="2193725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3" descr="C:\Users\familie buysse\Downloads\20160304_11153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52536" y="2348880"/>
            <a:ext cx="3312368" cy="2016224"/>
          </a:xfrm>
          <a:prstGeom prst="rect">
            <a:avLst/>
          </a:prstGeom>
          <a:noFill/>
          <a:ln>
            <a:noFill/>
          </a:ln>
        </p:spPr>
      </p:pic>
      <p:sp>
        <p:nvSpPr>
          <p:cNvPr id="12" name="Oval Callout 11"/>
          <p:cNvSpPr/>
          <p:nvPr/>
        </p:nvSpPr>
        <p:spPr>
          <a:xfrm>
            <a:off x="251520" y="5085184"/>
            <a:ext cx="1872208" cy="1008112"/>
          </a:xfrm>
          <a:prstGeom prst="wedgeEllipseCallout">
            <a:avLst>
              <a:gd name="adj1" fmla="val 12386"/>
              <a:gd name="adj2" fmla="val -9487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latin typeface="+mj-lt"/>
              </a:rPr>
              <a:t>Βέλγιο: Αντοχή στο νερό </a:t>
            </a:r>
            <a:endParaRPr lang="el-GR" sz="1400" b="1" dirty="0">
              <a:latin typeface="+mj-lt"/>
            </a:endParaRPr>
          </a:p>
        </p:txBody>
      </p:sp>
      <p:pic>
        <p:nvPicPr>
          <p:cNvPr id="17" name="Picture 9" descr="IMG_260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4077072"/>
            <a:ext cx="2915816" cy="21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Callout 17"/>
          <p:cNvSpPr/>
          <p:nvPr/>
        </p:nvSpPr>
        <p:spPr>
          <a:xfrm>
            <a:off x="7452320" y="4869160"/>
            <a:ext cx="1296144" cy="1008112"/>
          </a:xfrm>
          <a:prstGeom prst="wedgeEllipseCallout">
            <a:avLst>
              <a:gd name="adj1" fmla="val -62623"/>
              <a:gd name="adj2" fmla="val -4676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latin typeface="+mj-lt"/>
              </a:rPr>
              <a:t>Αγγλία:</a:t>
            </a:r>
          </a:p>
          <a:p>
            <a:pPr algn="ctr"/>
            <a:r>
              <a:rPr lang="en-US" sz="1400" b="1" dirty="0" smtClean="0">
                <a:latin typeface="+mj-lt"/>
              </a:rPr>
              <a:t>Μπάλες οξυγόνου</a:t>
            </a:r>
            <a:endParaRPr lang="el-GR" sz="1400" b="1" dirty="0">
              <a:latin typeface="+mj-lt"/>
            </a:endParaRPr>
          </a:p>
        </p:txBody>
      </p:sp>
      <p:sp>
        <p:nvSpPr>
          <p:cNvPr id="19" name="Rounded Rectangle 18"/>
          <p:cNvSpPr/>
          <p:nvPr/>
        </p:nvSpPr>
        <p:spPr>
          <a:xfrm>
            <a:off x="2411760" y="4293096"/>
            <a:ext cx="2016224" cy="187220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300" b="1" dirty="0" smtClean="0">
                <a:solidFill>
                  <a:schemeClr val="tx1"/>
                </a:solidFill>
                <a:latin typeface="+mj-lt"/>
              </a:rPr>
              <a:t>Ενισχύοντας </a:t>
            </a:r>
            <a:r>
              <a:rPr lang="en-US" sz="2300" b="1" dirty="0" err="1" smtClean="0">
                <a:solidFill>
                  <a:schemeClr val="tx1"/>
                </a:solidFill>
                <a:latin typeface="+mj-lt"/>
              </a:rPr>
              <a:t>τη</a:t>
            </a:r>
            <a:r>
              <a:rPr lang="en-US" sz="2300" b="1" dirty="0" smtClean="0">
                <a:solidFill>
                  <a:schemeClr val="tx1"/>
                </a:solidFill>
                <a:latin typeface="+mj-lt"/>
              </a:rPr>
              <a:t> </a:t>
            </a:r>
            <a:r>
              <a:rPr lang="en-US" sz="2300" b="1" dirty="0" err="1" smtClean="0">
                <a:solidFill>
                  <a:schemeClr val="tx1"/>
                </a:solidFill>
                <a:latin typeface="+mj-lt"/>
              </a:rPr>
              <a:t>διερεύνηση</a:t>
            </a:r>
            <a:r>
              <a:rPr lang="el-GR" sz="2300" b="1" dirty="0" smtClean="0">
                <a:solidFill>
                  <a:schemeClr val="tx1"/>
                </a:solidFill>
                <a:latin typeface="+mj-lt"/>
              </a:rPr>
              <a:t>ς</a:t>
            </a:r>
            <a:r>
              <a:rPr lang="en-US" sz="2300" b="1" dirty="0" smtClean="0">
                <a:solidFill>
                  <a:schemeClr val="tx1"/>
                </a:solidFill>
                <a:latin typeface="+mj-lt"/>
              </a:rPr>
              <a:t> </a:t>
            </a:r>
          </a:p>
          <a:p>
            <a:pPr algn="ctr"/>
            <a:r>
              <a:rPr lang="en-US" sz="1400" b="1" dirty="0" smtClean="0">
                <a:solidFill>
                  <a:schemeClr val="tx1"/>
                </a:solidFill>
                <a:latin typeface="+mj-lt"/>
              </a:rPr>
              <a:t>σε διαφορετικά περιβάλλοντα</a:t>
            </a:r>
            <a:endParaRPr lang="el-GR" sz="1400" b="1" dirty="0">
              <a:solidFill>
                <a:schemeClr val="tx1"/>
              </a:solidFill>
              <a:latin typeface="+mj-lt"/>
            </a:endParaRPr>
          </a:p>
        </p:txBody>
      </p:sp>
      <p:pic>
        <p:nvPicPr>
          <p:cNvPr id="20" name="Picture 2" descr="foto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188640"/>
            <a:ext cx="2677901" cy="194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Placeholder 4" descr="Lakaysha counting bones.jpg"/>
          <p:cNvPicPr>
            <a:picLocks noChangeAspect="1"/>
          </p:cNvPicPr>
          <p:nvPr/>
        </p:nvPicPr>
        <p:blipFill>
          <a:blip r:embed="rId6" cstate="print">
            <a:extLst>
              <a:ext uri="{28A0092B-C50C-407E-A947-70E740481C1C}">
                <a14:useLocalDpi xmlns:a14="http://schemas.microsoft.com/office/drawing/2010/main" val="0"/>
              </a:ext>
            </a:extLst>
          </a:blip>
          <a:srcRect l="4874" r="4874"/>
          <a:stretch>
            <a:fillRect/>
          </a:stretch>
        </p:blipFill>
        <p:spPr>
          <a:xfrm>
            <a:off x="6317985" y="188640"/>
            <a:ext cx="2578565" cy="3384375"/>
          </a:xfrm>
          <a:prstGeom prst="rect">
            <a:avLst/>
          </a:prstGeom>
        </p:spPr>
      </p:pic>
      <p:pic>
        <p:nvPicPr>
          <p:cNvPr id="15" name="Picture 3"/>
          <p:cNvPicPr>
            <a:picLocks noChangeAspect="1" noChangeArrowheads="1"/>
          </p:cNvPicPr>
          <p:nvPr/>
        </p:nvPicPr>
        <p:blipFill>
          <a:blip r:embed="rId7" cstate="print"/>
          <a:srcRect/>
          <a:stretch>
            <a:fillRect/>
          </a:stretch>
        </p:blipFill>
        <p:spPr bwMode="auto">
          <a:xfrm>
            <a:off x="3491880" y="2204864"/>
            <a:ext cx="3384376" cy="1827566"/>
          </a:xfrm>
          <a:prstGeom prst="rect">
            <a:avLst/>
          </a:prstGeom>
          <a:noFill/>
          <a:ln w="9525">
            <a:noFill/>
            <a:miter lim="800000"/>
            <a:headEnd/>
            <a:tailEnd/>
          </a:ln>
        </p:spPr>
      </p:pic>
      <p:sp>
        <p:nvSpPr>
          <p:cNvPr id="21" name="Oval Callout 20"/>
          <p:cNvSpPr/>
          <p:nvPr/>
        </p:nvSpPr>
        <p:spPr>
          <a:xfrm>
            <a:off x="2483768" y="1628800"/>
            <a:ext cx="1728192" cy="1008112"/>
          </a:xfrm>
          <a:prstGeom prst="wedgeEllipseCallout">
            <a:avLst>
              <a:gd name="adj1" fmla="val 66356"/>
              <a:gd name="adj2" fmla="val -3884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smtClean="0">
                <a:latin typeface="+mj-lt"/>
              </a:rPr>
              <a:t>Ρουμανία:</a:t>
            </a:r>
          </a:p>
          <a:p>
            <a:pPr algn="ctr"/>
            <a:r>
              <a:rPr lang="en-US" sz="1400" b="1" dirty="0" smtClean="0">
                <a:latin typeface="+mj-lt"/>
              </a:rPr>
              <a:t>Φτιάχνουμε ψωμί τώρα αμέσως! </a:t>
            </a:r>
            <a:endParaRPr lang="el-GR" sz="1400" b="1" dirty="0">
              <a:latin typeface="+mj-lt"/>
            </a:endParaRPr>
          </a:p>
        </p:txBody>
      </p:sp>
      <p:sp>
        <p:nvSpPr>
          <p:cNvPr id="16" name="Oval Callout 15"/>
          <p:cNvSpPr/>
          <p:nvPr/>
        </p:nvSpPr>
        <p:spPr>
          <a:xfrm>
            <a:off x="2339752" y="3212976"/>
            <a:ext cx="1224136" cy="936104"/>
          </a:xfrm>
          <a:prstGeom prst="wedgeEllipseCallout">
            <a:avLst>
              <a:gd name="adj1" fmla="val 71063"/>
              <a:gd name="adj2" fmla="val -257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latin typeface="+mj-lt"/>
              </a:rPr>
              <a:t>Ελλάδα: Πλοία</a:t>
            </a:r>
            <a:endParaRPr lang="el-GR" sz="1400" b="1" dirty="0">
              <a:latin typeface="+mj-lt"/>
            </a:endParaRPr>
          </a:p>
        </p:txBody>
      </p:sp>
      <p:sp>
        <p:nvSpPr>
          <p:cNvPr id="24" name="Oval Callout 23"/>
          <p:cNvSpPr/>
          <p:nvPr/>
        </p:nvSpPr>
        <p:spPr>
          <a:xfrm>
            <a:off x="7308304" y="3645024"/>
            <a:ext cx="1562472" cy="936104"/>
          </a:xfrm>
          <a:prstGeom prst="wedgeEllipseCallout">
            <a:avLst>
              <a:gd name="adj1" fmla="val -41118"/>
              <a:gd name="adj2" fmla="val -9305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smtClean="0">
                <a:latin typeface="+mj-lt"/>
              </a:rPr>
              <a:t>Αγγλία:</a:t>
            </a:r>
          </a:p>
          <a:p>
            <a:pPr algn="ctr"/>
            <a:r>
              <a:rPr lang="en-US" sz="1400" b="1" dirty="0" smtClean="0">
                <a:latin typeface="+mj-lt"/>
              </a:rPr>
              <a:t>Σκελετοί</a:t>
            </a:r>
            <a:endParaRPr lang="el-GR" sz="1400" b="1" dirty="0">
              <a:latin typeface="+mj-lt"/>
            </a:endParaRPr>
          </a:p>
        </p:txBody>
      </p:sp>
    </p:spTree>
    <p:extLst>
      <p:ext uri="{BB962C8B-B14F-4D97-AF65-F5344CB8AC3E}">
        <p14:creationId xmlns:p14="http://schemas.microsoft.com/office/powerpoint/2010/main" val="356295956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2650</TotalTime>
  <Words>2656</Words>
  <Application>Microsoft Office PowerPoint</Application>
  <PresentationFormat>On-screen Show (4:3)</PresentationFormat>
  <Paragraphs>326</Paragraphs>
  <Slides>32</Slides>
  <Notes>24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1_Custom Design</vt:lpstr>
      <vt:lpstr>Theme1</vt:lpstr>
      <vt:lpstr>Acrobat Document</vt:lpstr>
      <vt:lpstr>PowerPoint Presentation</vt:lpstr>
      <vt:lpstr>Εισαγωγή στο έργο CEYS (χρησιμοποιήστε ανάλογα με το πλαίσιο)</vt:lpstr>
      <vt:lpstr>Σκεπτικό της ενότητας</vt:lpstr>
      <vt:lpstr>Στόχοι της ενότητας</vt:lpstr>
      <vt:lpstr>Σύνδεση με τις αρχές σχεδιασμού περιεχομένου και τα αποτελέσματα 1</vt:lpstr>
      <vt:lpstr>Σύνδεση με τις αρχές σχεδιασμού περιεχομένου και τα αποτελέσματα 2</vt:lpstr>
      <vt:lpstr>Σύνδεση διερευνητικής εκπαίδευσης στις φυσικές επιστήμες και δημιουργικών προσεγγίσεων</vt:lpstr>
      <vt:lpstr>Δημιουργικότητα στις φυσικές επιστήμες και στα μαθηματικά στην πρώιμη παιδική ηλικία</vt:lpstr>
      <vt:lpstr>PowerPoint Presentation</vt:lpstr>
      <vt:lpstr>PowerPoint Presentation</vt:lpstr>
      <vt:lpstr>Περίγραμμα ενότητας</vt:lpstr>
      <vt:lpstr>Ανταλλαγή παραδειγμάτων πρακτικών δραστηριοτήτων που έχετε πραγματοποιήσει/παρατηρήσει στις φυσικές επιστήμες</vt:lpstr>
      <vt:lpstr>Διαφορετικοί σκοποί πρακτικών δραστηριοτήτων</vt:lpstr>
      <vt:lpstr>Διαφορετικοί σκοποί πρακτικών δραστηριοτήτων: ανάλυση των παραδειγμάτων σας από την τάξη</vt:lpstr>
      <vt:lpstr>Διεξαγωγή ερευνών</vt:lpstr>
      <vt:lpstr>Διεξαγωγή ερευνών</vt:lpstr>
      <vt:lpstr>Διάφορα είδη έρευνας</vt:lpstr>
      <vt:lpstr>Εισαγωγή σε παραδείγματα από την τάξη</vt:lpstr>
      <vt:lpstr>PowerPoint Presentation</vt:lpstr>
      <vt:lpstr>Αναπτύσσοντας το ταξίδι της μάθησης 1:  Σημείο αφετηρίας</vt:lpstr>
      <vt:lpstr>PowerPoint Presentation</vt:lpstr>
      <vt:lpstr>Συζήτηση παραδειγμάτων από την τάξη</vt:lpstr>
      <vt:lpstr>PowerPoint Presentation</vt:lpstr>
      <vt:lpstr>  Διαφορετικοί ρόλοι  μέσα στο χρόνο Σημαντικά στοιχεία της διερεύνησης στην τάξη και οι διαφορετικές εκδοχές τους (Barrow, 2010, σελ. 3) </vt:lpstr>
      <vt:lpstr>Δημιουργικότητα  στις φυσικές επιστήμες  στην πρώιμη παιδική ηλικία</vt:lpstr>
      <vt:lpstr>Πώς θα μπορούσαν τέτοιες προσεγγίσεις να ενισχύσουν τη δημιουργικότητα στη μάθηση;</vt:lpstr>
      <vt:lpstr>PowerPoint Presentation</vt:lpstr>
      <vt:lpstr>Επιπτώσεις στο μελλοντικό σχεδιασμό</vt:lpstr>
      <vt:lpstr>Αναστοχασμός του περιεχομένου και των προσεγγίσεων της ενότητας</vt:lpstr>
      <vt:lpstr>Περισσότερες πληροφορίες</vt:lpstr>
      <vt:lpstr> Ευχαριστώ! </vt:lpstr>
      <vt:lpstr>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 Stylianidou</cp:lastModifiedBy>
  <cp:revision>168</cp:revision>
  <cp:lastPrinted>2017-05-23T12:19:16Z</cp:lastPrinted>
  <dcterms:created xsi:type="dcterms:W3CDTF">2014-03-19T22:20:04Z</dcterms:created>
  <dcterms:modified xsi:type="dcterms:W3CDTF">2017-11-21T12:48:39Z</dcterms:modified>
</cp:coreProperties>
</file>