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36"/>
  </p:notesMasterIdLst>
  <p:handoutMasterIdLst>
    <p:handoutMasterId r:id="rId37"/>
  </p:handoutMasterIdLst>
  <p:sldIdLst>
    <p:sldId id="385" r:id="rId5"/>
    <p:sldId id="387" r:id="rId6"/>
    <p:sldId id="335" r:id="rId7"/>
    <p:sldId id="359" r:id="rId8"/>
    <p:sldId id="377" r:id="rId9"/>
    <p:sldId id="378" r:id="rId10"/>
    <p:sldId id="364" r:id="rId11"/>
    <p:sldId id="362" r:id="rId12"/>
    <p:sldId id="356" r:id="rId13"/>
    <p:sldId id="357" r:id="rId14"/>
    <p:sldId id="340" r:id="rId15"/>
    <p:sldId id="341" r:id="rId16"/>
    <p:sldId id="342" r:id="rId17"/>
    <p:sldId id="367" r:id="rId18"/>
    <p:sldId id="375" r:id="rId19"/>
    <p:sldId id="365" r:id="rId20"/>
    <p:sldId id="366" r:id="rId21"/>
    <p:sldId id="379" r:id="rId22"/>
    <p:sldId id="381" r:id="rId23"/>
    <p:sldId id="380" r:id="rId24"/>
    <p:sldId id="382" r:id="rId25"/>
    <p:sldId id="368" r:id="rId26"/>
    <p:sldId id="369" r:id="rId27"/>
    <p:sldId id="370" r:id="rId28"/>
    <p:sldId id="346" r:id="rId29"/>
    <p:sldId id="345" r:id="rId30"/>
    <p:sldId id="371" r:id="rId31"/>
    <p:sldId id="372" r:id="rId32"/>
    <p:sldId id="348" r:id="rId33"/>
    <p:sldId id="386" r:id="rId34"/>
    <p:sldId id="384" r:id="rId35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1382" autoAdjust="0"/>
  </p:normalViewPr>
  <p:slideViewPr>
    <p:cSldViewPr>
      <p:cViewPr>
        <p:scale>
          <a:sx n="60" d="100"/>
          <a:sy n="60" d="100"/>
        </p:scale>
        <p:origin x="43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64"/>
    </p:cViewPr>
  </p:sorterViewPr>
  <p:notesViewPr>
    <p:cSldViewPr snapToGrid="0" snapToObjects="1">
      <p:cViewPr>
        <p:scale>
          <a:sx n="161" d="100"/>
          <a:sy n="161" d="100"/>
        </p:scale>
        <p:origin x="-80" y="3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D94A5-56D9-2748-8F88-4B811CCC0698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ECCC73-DA50-384A-AB26-0207DC1B6B4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9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1399F-3A20-0F41-AA24-18FBC3435AC6}" type="datetimeFigureOut">
              <a:rPr lang="en-US" smtClean="0"/>
              <a:t>10/30/2017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FBFCC-55E6-EC45-A409-A1EF2D23683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5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440171"/>
          </a:xfrm>
        </p:spPr>
        <p:txBody>
          <a:bodyPr/>
          <a:lstStyle/>
          <a:p>
            <a:r>
              <a:rPr lang="en-GB" sz="1100" b="0" kern="1200" dirty="0">
                <a:solidFill>
                  <a:schemeClr val="tx1"/>
                </a:solidFill>
                <a:effectLst/>
              </a:rPr>
              <a:t>The Creativity in Early Years Science project is a European Erasmus+ project with partner countries Greece, Romania, Belgium and the UK</a:t>
            </a:r>
          </a:p>
          <a:p>
            <a:endParaRPr lang="en-GB" sz="1100" b="0" kern="1200" dirty="0">
              <a:solidFill>
                <a:schemeClr val="tx1"/>
              </a:solidFill>
              <a:effectLst/>
            </a:endParaRPr>
          </a:p>
          <a:p>
            <a:r>
              <a:rPr lang="en-GB" sz="1100" dirty="0" smtClean="0"/>
              <a:t>As indicated – it a</a:t>
            </a:r>
            <a:r>
              <a:rPr lang="en-GB" sz="1100" b="0" kern="1200" dirty="0" smtClean="0">
                <a:solidFill>
                  <a:schemeClr val="tx1"/>
                </a:solidFill>
                <a:effectLst/>
              </a:rPr>
              <a:t>ims </a:t>
            </a:r>
            <a:r>
              <a:rPr lang="en-GB" sz="1100" b="0" kern="1200" dirty="0">
                <a:solidFill>
                  <a:schemeClr val="tx1"/>
                </a:solidFill>
                <a:effectLst/>
              </a:rPr>
              <a:t>to develop </a:t>
            </a:r>
            <a:r>
              <a:rPr lang="en-GB" sz="1100" b="0" kern="1200" dirty="0" smtClean="0">
                <a:solidFill>
                  <a:schemeClr val="tx1"/>
                </a:solidFill>
                <a:effectLst/>
              </a:rPr>
              <a:t>a European teacher professional development </a:t>
            </a:r>
            <a:r>
              <a:rPr lang="en-GB" sz="1100" b="0" kern="1200" dirty="0">
                <a:solidFill>
                  <a:schemeClr val="tx1"/>
                </a:solidFill>
                <a:effectLst/>
              </a:rPr>
              <a:t>course and accompanying materials </a:t>
            </a:r>
            <a:r>
              <a:rPr lang="en-GB" sz="1100" b="0" kern="1200" dirty="0" smtClean="0">
                <a:solidFill>
                  <a:schemeClr val="tx1"/>
                </a:solidFill>
                <a:effectLst/>
              </a:rPr>
              <a:t>to promote </a:t>
            </a:r>
            <a:r>
              <a:rPr lang="en-GB" sz="1100" b="0" kern="1200" dirty="0">
                <a:solidFill>
                  <a:schemeClr val="tx1"/>
                </a:solidFill>
                <a:effectLst/>
              </a:rPr>
              <a:t>the use of creative approaches in teaching science in preschool and early primary education (up to age of eight). </a:t>
            </a:r>
            <a:endParaRPr lang="en-GB" sz="1100" b="0" kern="1200" dirty="0" smtClean="0">
              <a:solidFill>
                <a:schemeClr val="tx1"/>
              </a:solidFill>
              <a:effectLst/>
            </a:endParaRPr>
          </a:p>
          <a:p>
            <a:endParaRPr lang="en-GB" sz="1100" b="0" kern="1200" dirty="0" smtClean="0">
              <a:solidFill>
                <a:schemeClr val="tx1"/>
              </a:solidFill>
              <a:effectLst/>
            </a:endParaRPr>
          </a:p>
          <a:p>
            <a:r>
              <a:rPr lang="en-GB" sz="1100" b="0" kern="1200" dirty="0" smtClean="0">
                <a:solidFill>
                  <a:schemeClr val="tx1"/>
                </a:solidFill>
                <a:effectLst/>
              </a:rPr>
              <a:t>It is a continuation of the project Creative Little Scientists, an FP7 EU project, where curriculum design principles</a:t>
            </a:r>
            <a:r>
              <a:rPr lang="en-GB" sz="1100" b="0" kern="1200" baseline="0" dirty="0" smtClean="0">
                <a:solidFill>
                  <a:schemeClr val="tx1"/>
                </a:solidFill>
                <a:effectLst/>
              </a:rPr>
              <a:t> to foster inquiry and creativity in science education were designed.</a:t>
            </a:r>
            <a:endParaRPr lang="en-GB" sz="1100" b="0" kern="1200" dirty="0">
              <a:solidFill>
                <a:schemeClr val="tx1"/>
              </a:solidFill>
              <a:effectLst/>
            </a:endParaRPr>
          </a:p>
          <a:p>
            <a:endParaRPr lang="en-GB" sz="1100" b="1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>
                <a:solidFill>
                  <a:prstClr val="black"/>
                </a:solidFill>
              </a:rPr>
              <a:pPr/>
              <a:t>2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2230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 smtClean="0">
                <a:solidFill>
                  <a:srgbClr val="FF0000"/>
                </a:solidFill>
              </a:rPr>
              <a:t>Important point to emerge here is that</a:t>
            </a:r>
            <a:r>
              <a:rPr lang="en-US" sz="1000" baseline="0" dirty="0" smtClean="0">
                <a:solidFill>
                  <a:srgbClr val="FF0000"/>
                </a:solidFill>
              </a:rPr>
              <a:t> practical work has varied purposes and the need to distinguish these.</a:t>
            </a:r>
          </a:p>
          <a:p>
            <a:endParaRPr lang="en-US" sz="1000" baseline="0" dirty="0" smtClean="0">
              <a:solidFill>
                <a:srgbClr val="FF0000"/>
              </a:solidFill>
            </a:endParaRPr>
          </a:p>
          <a:p>
            <a:r>
              <a:rPr lang="en-US" sz="1000" baseline="0" dirty="0" smtClean="0">
                <a:solidFill>
                  <a:srgbClr val="FF0000"/>
                </a:solidFill>
              </a:rPr>
              <a:t>In practice in primary schools there is often limited opportunity for investigation – most practical work in illustration</a:t>
            </a:r>
          </a:p>
          <a:p>
            <a:r>
              <a:rPr lang="en-US" sz="1000" baseline="0" dirty="0" smtClean="0">
                <a:solidFill>
                  <a:srgbClr val="FF0000"/>
                </a:solidFill>
              </a:rPr>
              <a:t>But if children are to develop skills and understandings related to inquiry and NOS they need to be involved in investigations.</a:t>
            </a:r>
          </a:p>
          <a:p>
            <a:endParaRPr lang="en-US" sz="1000" baseline="0" dirty="0" smtClean="0">
              <a:solidFill>
                <a:srgbClr val="FF0000"/>
              </a:solidFill>
            </a:endParaRPr>
          </a:p>
          <a:p>
            <a:r>
              <a:rPr lang="en-US" sz="1000" baseline="0" dirty="0" smtClean="0">
                <a:solidFill>
                  <a:srgbClr val="FF0000"/>
                </a:solidFill>
              </a:rPr>
              <a:t>In nursery or preschool the first two often predominate – focus on development of skills, or the children are involved in exploring, but potential of this could be developed further – tendency to focus on observation and communication but children more capable of explaining and testing ideas with support.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3393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thinking about your examples – any thoughts come to mind?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496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457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Intention here is to</a:t>
            </a:r>
            <a:r>
              <a:rPr lang="en-US" baseline="0" dirty="0" smtClean="0"/>
              <a:t> explore the potential of these investigations and their different nature </a:t>
            </a:r>
          </a:p>
          <a:p>
            <a:r>
              <a:rPr lang="en-US" baseline="0" dirty="0" smtClean="0"/>
              <a:t>Also to think about how what you might record and keep track of your results and developing conclusions – you are being scientists and will be expected to share your results with others</a:t>
            </a:r>
          </a:p>
          <a:p>
            <a:r>
              <a:rPr lang="en-US" baseline="0" dirty="0" smtClean="0"/>
              <a:t>Think about the varied ways young children might do this – visually, using the physical materials – keep track of the purpose to help you to think about emerging patterns and share and record results. Think about any of the challenges or issues that arise.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6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So an important issue is the need to </a:t>
            </a:r>
            <a:r>
              <a:rPr lang="en-US" baseline="0" dirty="0" err="1" smtClean="0"/>
              <a:t>recognise</a:t>
            </a:r>
            <a:r>
              <a:rPr lang="en-US" baseline="0" dirty="0" smtClean="0"/>
              <a:t> that scientists work in different ways.</a:t>
            </a:r>
          </a:p>
          <a:p>
            <a:r>
              <a:rPr lang="en-US" baseline="0" dirty="0" smtClean="0"/>
              <a:t>In England there has been a tendency to think that the only kind of science is a fair test. Other approaches also play a key role and not always possible to control variables.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the different forms of recording involved.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4961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Now moving on </a:t>
            </a:r>
          </a:p>
          <a:p>
            <a:endParaRPr lang="en-US" dirty="0"/>
          </a:p>
          <a:p>
            <a:r>
              <a:rPr lang="en-US" baseline="0" dirty="0" smtClean="0"/>
              <a:t>Share some examples from the classroom of investigations over time – that illustrate varied approaches to inquiry and ways of recording.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ways in which teacher built on children’s responses over time and sought to foster children’s skills and understandings associated with inquiry.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Again in the time frame can only give you time to gain a sense of what the materials might offer.</a:t>
            </a:r>
          </a:p>
          <a:p>
            <a:endParaRPr lang="en-US" dirty="0"/>
          </a:p>
          <a:p>
            <a:r>
              <a:rPr lang="en-US" baseline="0" dirty="0" smtClean="0"/>
              <a:t>Looking at 3 different examples</a:t>
            </a:r>
            <a:r>
              <a:rPr lang="en-US" dirty="0" smtClean="0"/>
              <a:t> cover a range of ages 4-5, 6-7 and 7-8</a:t>
            </a:r>
            <a:endParaRPr lang="en-US" baseline="0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Cycle of a Frog</a:t>
            </a: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Sounds around us</a:t>
            </a:r>
          </a:p>
          <a:p>
            <a:pPr marL="0" indent="0">
              <a:buNone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Skeletons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31853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will not have time to read every element – but I suggest you skim through quickly</a:t>
            </a:r>
            <a:r>
              <a:rPr lang="en-US" baseline="0" dirty="0" smtClean="0"/>
              <a:t> at the start to gain a sense of the nature of the investigations and progress over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88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8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5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044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921031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24605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baseline="0" dirty="0" smtClean="0"/>
              <a:t> of the materials we have used to discuss the potential for illustrating the nature of science through classroom inquiry is this poster developed by </a:t>
            </a:r>
            <a:r>
              <a:rPr lang="en-US" baseline="0" dirty="0" err="1" smtClean="0"/>
              <a:t>Akerson</a:t>
            </a:r>
            <a:r>
              <a:rPr lang="en-US" baseline="0" dirty="0" smtClean="0"/>
              <a:t> and her team.</a:t>
            </a:r>
          </a:p>
          <a:p>
            <a:r>
              <a:rPr lang="en-US" baseline="0" dirty="0" smtClean="0"/>
              <a:t>Her work shows the potential to begin discuss this explicitly with young children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Go through the elements – any opportunities you might suggest in the examples we have discussed?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857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6545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74125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>
                <a:solidFill>
                  <a:prstClr val="black"/>
                </a:solidFill>
              </a:rPr>
              <a:pPr/>
              <a:t>30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780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25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053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 definitions of creativity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04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Moderated</a:t>
            </a:r>
            <a:r>
              <a:rPr lang="en-US" baseline="0" dirty="0" smtClean="0"/>
              <a:t> examples from CEYS partners- opportunities for children’s inquiry and creativity linked to CLS definitions.</a:t>
            </a:r>
          </a:p>
          <a:p>
            <a:r>
              <a:rPr lang="en-US" baseline="0" dirty="0" smtClean="0"/>
              <a:t>Illustrate children’s active engagement and key role of exploration as a starting points for investigations over time.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are the kinds of experiences common across the partner countries – a key issue has been how to make the most of these.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45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3FBFCC-55E6-EC45-A409-A1EF2D2368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43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77958"/>
            <a:ext cx="5438140" cy="4440171"/>
          </a:xfrm>
        </p:spPr>
        <p:txBody>
          <a:bodyPr/>
          <a:lstStyle/>
          <a:p>
            <a:endParaRPr lang="en-GB" sz="1100" b="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7489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important dimension</a:t>
            </a:r>
            <a:r>
              <a:rPr lang="en-US" baseline="0" dirty="0" smtClean="0"/>
              <a:t> of this module is drawing on your expertise and experience in different contexts and with different age groups as starting points for our discussion.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 we ask you first to record examples of any practical activities in science you have carried out in the classroom as a teacher, or observed, or experienced yourself in school – don’t worry at present about the age group.</a:t>
            </a:r>
          </a:p>
          <a:p>
            <a:r>
              <a:rPr lang="en-US" baseline="0" dirty="0" smtClean="0"/>
              <a:t>As many as you can in 2 minutes.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Then put them together on the sheet in front of you – can you sort them in any way?</a:t>
            </a:r>
          </a:p>
          <a:p>
            <a:r>
              <a:rPr lang="en-US" baseline="0" dirty="0" smtClean="0"/>
              <a:t>Think about the purposes – were they to help you develop scientific skills and attitudes, promote understanding – what do you think?</a:t>
            </a:r>
          </a:p>
          <a:p>
            <a:r>
              <a:rPr lang="en-US" baseline="0" dirty="0" smtClean="0"/>
              <a:t>Were there opportunities for children to make decisions?</a:t>
            </a:r>
          </a:p>
          <a:p>
            <a:r>
              <a:rPr lang="en-US" baseline="0" dirty="0" smtClean="0"/>
              <a:t>Any issues raised?</a:t>
            </a:r>
          </a:p>
          <a:p>
            <a:r>
              <a:rPr lang="en-US" baseline="0" dirty="0" smtClean="0"/>
              <a:t>(5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for this)</a:t>
            </a:r>
          </a:p>
          <a:p>
            <a:r>
              <a:rPr lang="en-US" baseline="0" dirty="0" smtClean="0"/>
              <a:t>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 feedback.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95098B-2C0E-4FC7-88C8-090D3FA4200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2649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29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9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5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54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2450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2097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067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1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257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74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48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4981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8630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95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9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69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958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51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09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4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3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376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092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947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9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1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29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7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35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8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6509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6490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309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593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553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1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1069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69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34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2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8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64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61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4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94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4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90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vmlDrawing" Target="../drawings/vmlDrawing2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oleObject" Target="../embeddings/oleObject2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vmlDrawing" Target="../drawings/vmlDrawing3.v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oleObject" Target="../embeddings/oleObject3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16B08-A473-4945-B721-D8119ED832AE}" type="datetimeFigureOut">
              <a:rPr lang="en-GB" smtClean="0"/>
              <a:t>30/10/2017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3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4050307"/>
              </p:ext>
            </p:extLst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Acrobat Document" r:id="rId14" imgW="5398560" imgH="3594960" progId="AcroExch.Document.11">
                  <p:embed/>
                </p:oleObj>
              </mc:Choice>
              <mc:Fallback>
                <p:oleObj name="Acrobat Document" r:id="rId14" imgW="5398560" imgH="35949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/>
              <a:t>‹nr.›</a:t>
            </a:fld>
            <a:endParaRPr lang="en-GB"/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98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Acrobat Document" r:id="rId14" imgW="5398560" imgH="3594960" progId="AcroExch.Document.11">
                  <p:embed/>
                </p:oleObj>
              </mc:Choice>
              <mc:Fallback>
                <p:oleObj name="Acrobat Document" r:id="rId14" imgW="5398560" imgH="35949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54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282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44825"/>
            <a:ext cx="8219256" cy="40324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3338650" cy="18448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Acrobat Document" r:id="rId14" imgW="5398560" imgH="3594960" progId="AcroExch.Document.11">
                  <p:embed/>
                </p:oleObj>
              </mc:Choice>
              <mc:Fallback>
                <p:oleObj name="Acrobat Document" r:id="rId14" imgW="5398560" imgH="3594960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3338650" cy="184482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093296"/>
            <a:ext cx="2269406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5502" y="6132673"/>
            <a:ext cx="576064" cy="53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0392" y="6234769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330B0-1B19-4EA5-9236-D5D55E5F485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7" name="Picture 13" descr="C:\Users\fani\Desktop\Disclaimer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75" y="6148988"/>
            <a:ext cx="4632951" cy="5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8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little-scientists.e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ative-little-scientists.eu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ceys-project.eu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3744416"/>
          </a:xfrm>
        </p:spPr>
        <p:txBody>
          <a:bodyPr/>
          <a:lstStyle/>
          <a:p>
            <a:pPr marL="0" indent="0" algn="ctr">
              <a:buNone/>
            </a:pPr>
            <a:r>
              <a:rPr lang="nl-BE" sz="4400" b="1" dirty="0">
                <a:solidFill>
                  <a:srgbClr val="FF5050"/>
                </a:solidFill>
                <a:latin typeface="+mj-lt"/>
              </a:rPr>
              <a:t>Training Module 18</a:t>
            </a:r>
            <a:br>
              <a:rPr lang="nl-BE" sz="4400" b="1" dirty="0">
                <a:solidFill>
                  <a:srgbClr val="FF5050"/>
                </a:solidFill>
                <a:latin typeface="+mj-lt"/>
              </a:rPr>
            </a:br>
            <a:endParaRPr lang="nl-BE" sz="1000" b="1" dirty="0" smtClean="0">
              <a:solidFill>
                <a:srgbClr val="FF5050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nl-BE" sz="4000" b="1" dirty="0" smtClean="0">
                <a:solidFill>
                  <a:srgbClr val="FF5050"/>
                </a:solidFill>
                <a:latin typeface="+mj-lt"/>
              </a:rPr>
              <a:t>Aard van onderzoek: </a:t>
            </a:r>
            <a:r>
              <a:rPr lang="nl-BE" sz="4000" b="1" dirty="0">
                <a:solidFill>
                  <a:srgbClr val="FF5050"/>
                </a:solidFill>
                <a:latin typeface="+mj-lt"/>
              </a:rPr>
              <a:t/>
            </a:r>
            <a:br>
              <a:rPr lang="nl-BE" sz="4000" b="1" dirty="0">
                <a:solidFill>
                  <a:srgbClr val="FF5050"/>
                </a:solidFill>
                <a:latin typeface="+mj-lt"/>
              </a:rPr>
            </a:br>
            <a:r>
              <a:rPr lang="nl-BE" sz="4000" b="1" dirty="0">
                <a:solidFill>
                  <a:srgbClr val="FF5050"/>
                </a:solidFill>
                <a:latin typeface="+mj-lt"/>
              </a:rPr>
              <a:t>v</a:t>
            </a:r>
            <a:r>
              <a:rPr lang="nl-BE" sz="4000" b="1" dirty="0" smtClean="0">
                <a:solidFill>
                  <a:srgbClr val="FF5050"/>
                </a:solidFill>
                <a:latin typeface="+mj-lt"/>
              </a:rPr>
              <a:t>erschillende soorten onderzoek</a:t>
            </a:r>
            <a:r>
              <a:rPr lang="nl-BE" sz="4000" dirty="0">
                <a:latin typeface="+mj-lt"/>
              </a:rPr>
              <a:t/>
            </a:r>
            <a:br>
              <a:rPr lang="nl-BE" sz="4000" dirty="0">
                <a:latin typeface="+mj-lt"/>
              </a:rPr>
            </a:br>
            <a:endParaRPr lang="el-G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9067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100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4271" b="5538"/>
          <a:stretch/>
        </p:blipFill>
        <p:spPr>
          <a:xfrm>
            <a:off x="5580112" y="3861048"/>
            <a:ext cx="3395846" cy="2279658"/>
          </a:xfrm>
          <a:prstGeom prst="rect">
            <a:avLst/>
          </a:prstGeom>
          <a:ln>
            <a:solidFill>
              <a:schemeClr val="accent6"/>
            </a:solidFill>
          </a:ln>
        </p:spPr>
      </p:pic>
      <p:pic>
        <p:nvPicPr>
          <p:cNvPr id="9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844824"/>
            <a:ext cx="2808313" cy="1872208"/>
          </a:xfrm>
          <a:prstGeom prst="rect">
            <a:avLst/>
          </a:prstGeom>
          <a:ln w="12700" cmpd="sng">
            <a:solidFill>
              <a:srgbClr val="FFFFFF"/>
            </a:solidFill>
          </a:ln>
        </p:spPr>
      </p:pic>
      <p:sp>
        <p:nvSpPr>
          <p:cNvPr id="10" name="Oval Callout 9"/>
          <p:cNvSpPr/>
          <p:nvPr/>
        </p:nvSpPr>
        <p:spPr>
          <a:xfrm>
            <a:off x="4644008" y="620688"/>
            <a:ext cx="1584176" cy="1038021"/>
          </a:xfrm>
          <a:prstGeom prst="wedgeEllipseCallout">
            <a:avLst>
              <a:gd name="adj1" fmla="val 23654"/>
              <a:gd name="adj2" fmla="val 7900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België</a:t>
            </a:r>
            <a:r>
              <a:rPr lang="en-US" sz="1400" b="1" dirty="0" smtClean="0">
                <a:latin typeface="+mj-lt"/>
              </a:rPr>
              <a:t>: </a:t>
            </a:r>
            <a:r>
              <a:rPr lang="en-US" sz="1400" b="1" dirty="0" smtClean="0">
                <a:latin typeface="+mj-lt"/>
              </a:rPr>
              <a:t/>
            </a:r>
            <a:br>
              <a:rPr lang="en-US" sz="1400" b="1" dirty="0" smtClean="0">
                <a:latin typeface="+mj-lt"/>
              </a:rPr>
            </a:br>
            <a:r>
              <a:rPr lang="en-US" sz="1400" b="1" dirty="0" err="1">
                <a:latin typeface="+mj-lt"/>
              </a:rPr>
              <a:t>E</a:t>
            </a:r>
            <a:r>
              <a:rPr lang="en-US" sz="1400" b="1" dirty="0" err="1" smtClean="0">
                <a:latin typeface="+mj-lt"/>
              </a:rPr>
              <a:t>en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zuchtje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lucht</a:t>
            </a:r>
            <a:endParaRPr lang="en-US" sz="1400" b="1" dirty="0">
              <a:latin typeface="+mj-lt"/>
            </a:endParaRPr>
          </a:p>
        </p:txBody>
      </p:sp>
      <p:pic>
        <p:nvPicPr>
          <p:cNvPr id="11" name="Picture 4" descr="foto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27925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Callout 11"/>
          <p:cNvSpPr/>
          <p:nvPr/>
        </p:nvSpPr>
        <p:spPr>
          <a:xfrm>
            <a:off x="2699792" y="764704"/>
            <a:ext cx="1706488" cy="972688"/>
          </a:xfrm>
          <a:prstGeom prst="wedgeEllipseCallout">
            <a:avLst>
              <a:gd name="adj1" fmla="val -67774"/>
              <a:gd name="adj2" fmla="val 581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Roemenië</a:t>
            </a:r>
            <a:r>
              <a:rPr lang="en-US" sz="1400" b="1" dirty="0" smtClean="0">
                <a:latin typeface="+mj-lt"/>
              </a:rPr>
              <a:t>:</a:t>
            </a:r>
            <a:endParaRPr lang="en-US" sz="1400" b="1" dirty="0" smtClean="0">
              <a:latin typeface="+mj-lt"/>
            </a:endParaRPr>
          </a:p>
          <a:p>
            <a:pPr algn="ctr"/>
            <a:r>
              <a:rPr lang="en-US" sz="1400" b="1" dirty="0" err="1" smtClean="0">
                <a:latin typeface="+mj-lt"/>
              </a:rPr>
              <a:t>Ontkieming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en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groei</a:t>
            </a:r>
            <a:endParaRPr lang="en-US" sz="1400" b="1" dirty="0">
              <a:latin typeface="+mj-lt"/>
            </a:endParaRPr>
          </a:p>
        </p:txBody>
      </p:sp>
      <p:pic>
        <p:nvPicPr>
          <p:cNvPr id="13" name="image24.jpe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39552" y="3933056"/>
            <a:ext cx="2850585" cy="21201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14 - Εικόνα" descr="C:\Users\Kikilia\Pictures\IMG_20130301_13092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6632"/>
            <a:ext cx="2347415" cy="351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Oval Callout 6"/>
          <p:cNvSpPr/>
          <p:nvPr/>
        </p:nvSpPr>
        <p:spPr>
          <a:xfrm>
            <a:off x="4091970" y="3789040"/>
            <a:ext cx="1632158" cy="1224136"/>
          </a:xfrm>
          <a:prstGeom prst="wedgeEllipseCallout">
            <a:avLst>
              <a:gd name="adj1" fmla="val 70361"/>
              <a:gd name="adj2" fmla="val -654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Engeland</a:t>
            </a:r>
            <a:r>
              <a:rPr lang="en-US" sz="1400" b="1" dirty="0" smtClean="0">
                <a:latin typeface="+mj-lt"/>
              </a:rPr>
              <a:t>:</a:t>
            </a:r>
          </a:p>
          <a:p>
            <a:pPr algn="ctr"/>
            <a:r>
              <a:rPr lang="en-US" sz="1400" b="1" dirty="0" err="1" smtClean="0">
                <a:latin typeface="+mj-lt"/>
              </a:rPr>
              <a:t>Levenscyclus</a:t>
            </a:r>
            <a:r>
              <a:rPr lang="en-US" sz="1400" b="1" dirty="0" smtClean="0">
                <a:latin typeface="+mj-lt"/>
              </a:rPr>
              <a:t> van de </a:t>
            </a:r>
            <a:r>
              <a:rPr lang="en-US" sz="1400" b="1" dirty="0" err="1" smtClean="0">
                <a:latin typeface="+mj-lt"/>
              </a:rPr>
              <a:t>kikker</a:t>
            </a:r>
            <a:endParaRPr lang="en-US" sz="1400" b="1" dirty="0">
              <a:latin typeface="+mj-lt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5652120" y="2996952"/>
            <a:ext cx="1763688" cy="936104"/>
          </a:xfrm>
          <a:prstGeom prst="wedgeEllipseCallout">
            <a:avLst>
              <a:gd name="adj1" fmla="val 45372"/>
              <a:gd name="adj2" fmla="val -9887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+mj-lt"/>
              </a:rPr>
              <a:t>Griekenland:</a:t>
            </a:r>
            <a:endParaRPr lang="en-US" sz="1400" b="1" dirty="0" smtClean="0">
              <a:latin typeface="+mj-lt"/>
            </a:endParaRPr>
          </a:p>
          <a:p>
            <a:pPr algn="ctr"/>
            <a:r>
              <a:rPr lang="en-US" sz="1400" b="1" dirty="0" err="1" smtClean="0">
                <a:latin typeface="+mj-lt"/>
              </a:rPr>
              <a:t>Planten</a:t>
            </a:r>
            <a:r>
              <a:rPr lang="en-US" sz="1400" b="1" dirty="0" smtClean="0">
                <a:latin typeface="+mj-lt"/>
              </a:rPr>
              <a:t> in de </a:t>
            </a:r>
            <a:r>
              <a:rPr lang="en-US" sz="1400" b="1" dirty="0" err="1" smtClean="0">
                <a:latin typeface="+mj-lt"/>
              </a:rPr>
              <a:t>omgeving</a:t>
            </a:r>
            <a:endParaRPr lang="en-US" sz="1400" b="1" dirty="0">
              <a:latin typeface="+mj-lt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3419872" y="4941168"/>
            <a:ext cx="1296144" cy="936104"/>
          </a:xfrm>
          <a:prstGeom prst="wedgeEllipseCallout">
            <a:avLst>
              <a:gd name="adj1" fmla="val -69822"/>
              <a:gd name="adj2" fmla="val -878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Engeland</a:t>
            </a:r>
            <a:r>
              <a:rPr lang="en-US" sz="1400" b="1" dirty="0" smtClean="0">
                <a:latin typeface="+mj-lt"/>
              </a:rPr>
              <a:t>: </a:t>
            </a:r>
          </a:p>
          <a:p>
            <a:pPr algn="ctr"/>
            <a:r>
              <a:rPr lang="en-US" sz="1400" b="1" dirty="0" err="1" smtClean="0">
                <a:latin typeface="+mj-lt"/>
              </a:rPr>
              <a:t>Onderweg</a:t>
            </a:r>
            <a:endParaRPr lang="en-US" sz="14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447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dirty="0" smtClean="0">
                <a:solidFill>
                  <a:srgbClr val="00B050"/>
                </a:solidFill>
              </a:rPr>
              <a:t>Module </a:t>
            </a:r>
            <a:r>
              <a:rPr lang="nl-BE" b="1" dirty="0" smtClean="0">
                <a:solidFill>
                  <a:srgbClr val="00B050"/>
                </a:solidFill>
              </a:rPr>
              <a:t>overzicht</a:t>
            </a:r>
            <a:endParaRPr lang="nl-BE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BE" dirty="0" smtClean="0">
                <a:latin typeface="+mj-lt"/>
              </a:rPr>
              <a:t>Ervaringen met praktische activiteiten gericht op wetenschap delen – verschillende doelen van praktisch werken </a:t>
            </a:r>
          </a:p>
          <a:p>
            <a:r>
              <a:rPr lang="nl-BE" dirty="0" smtClean="0">
                <a:latin typeface="+mj-lt"/>
              </a:rPr>
              <a:t>Onderzoekjes uitvoeren </a:t>
            </a:r>
            <a:r>
              <a:rPr lang="nl-BE" dirty="0" smtClean="0">
                <a:latin typeface="+mj-lt"/>
              </a:rPr>
              <a:t>– verband leggen </a:t>
            </a:r>
            <a:r>
              <a:rPr lang="nl-BE" dirty="0" smtClean="0">
                <a:latin typeface="+mj-lt"/>
              </a:rPr>
              <a:t>met de verschillende manieren waarop wetenschappers werken en de aard van wetenschap</a:t>
            </a:r>
          </a:p>
          <a:p>
            <a:r>
              <a:rPr lang="nl-BE" dirty="0" smtClean="0">
                <a:latin typeface="+mj-lt"/>
              </a:rPr>
              <a:t>Bespreking van voorbeelden uit de klaspraktijk – bewijs van onderzoeksvaardigheden, kinderen die zelf beslissingen nemen, verschillende soorten onderzoek</a:t>
            </a:r>
          </a:p>
          <a:p>
            <a:r>
              <a:rPr lang="nl-BE" dirty="0" smtClean="0">
                <a:latin typeface="+mj-lt"/>
              </a:rPr>
              <a:t>Kansen voor creativiteit en linken met de aard van wetenschap</a:t>
            </a:r>
          </a:p>
          <a:p>
            <a:r>
              <a:rPr lang="nl-BE" dirty="0" smtClean="0">
                <a:latin typeface="+mj-lt"/>
              </a:rPr>
              <a:t>Gevolgen voor planning – doel van praktisch werk, verschillende soorten onderzoek </a:t>
            </a:r>
          </a:p>
          <a:p>
            <a:r>
              <a:rPr lang="nl-BE" dirty="0" smtClean="0">
                <a:latin typeface="+mj-lt"/>
              </a:rPr>
              <a:t>Reflecties op de </a:t>
            </a:r>
            <a:r>
              <a:rPr lang="nl-BE" dirty="0" smtClean="0">
                <a:latin typeface="+mj-lt"/>
              </a:rPr>
              <a:t>module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50285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60648"/>
            <a:ext cx="5976664" cy="1282154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Voorbeelden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uitwisselen</a:t>
            </a:r>
            <a:r>
              <a:rPr lang="en-US" sz="2800" b="1" dirty="0" smtClean="0">
                <a:solidFill>
                  <a:srgbClr val="00B050"/>
                </a:solidFill>
              </a:rPr>
              <a:t> van </a:t>
            </a:r>
            <a:r>
              <a:rPr lang="en-US" sz="2800" b="1" dirty="0" err="1" smtClean="0">
                <a:solidFill>
                  <a:srgbClr val="00B050"/>
                </a:solidFill>
              </a:rPr>
              <a:t>praktische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wetenschapsactiviteiten</a:t>
            </a:r>
            <a:r>
              <a:rPr lang="en-US" sz="2800" b="1" dirty="0" smtClean="0">
                <a:solidFill>
                  <a:srgbClr val="00B050"/>
                </a:solidFill>
              </a:rPr>
              <a:t> die je deed/</a:t>
            </a:r>
            <a:r>
              <a:rPr lang="en-US" sz="2800" b="1" dirty="0" err="1" smtClean="0">
                <a:solidFill>
                  <a:srgbClr val="00B050"/>
                </a:solidFill>
              </a:rPr>
              <a:t>observeerde</a:t>
            </a:r>
            <a:r>
              <a:rPr lang="en-US" sz="2800" b="1" dirty="0" smtClean="0">
                <a:solidFill>
                  <a:srgbClr val="00B050"/>
                </a:solidFill>
              </a:rPr>
              <a:t/>
            </a:r>
            <a:br>
              <a:rPr lang="en-US" sz="2800" b="1" dirty="0" smtClean="0">
                <a:solidFill>
                  <a:srgbClr val="00B050"/>
                </a:solidFill>
              </a:rPr>
            </a:br>
            <a:endParaRPr lang="en-US" sz="28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000" i="1" dirty="0" err="1" smtClean="0">
                <a:latin typeface="+mj-lt"/>
              </a:rPr>
              <a:t>Werk</a:t>
            </a:r>
            <a:r>
              <a:rPr lang="en-US" sz="2000" i="1" dirty="0" smtClean="0">
                <a:latin typeface="+mj-lt"/>
              </a:rPr>
              <a:t> in </a:t>
            </a:r>
            <a:r>
              <a:rPr lang="en-US" sz="2000" i="1" dirty="0" err="1" smtClean="0">
                <a:latin typeface="+mj-lt"/>
              </a:rPr>
              <a:t>groepjes</a:t>
            </a:r>
            <a:r>
              <a:rPr lang="en-US" sz="2000" i="1" dirty="0" smtClean="0">
                <a:latin typeface="+mj-lt"/>
              </a:rPr>
              <a:t> van 4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000" i="1" dirty="0" err="1" smtClean="0">
                <a:latin typeface="+mj-lt"/>
              </a:rPr>
              <a:t>Individueel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– </a:t>
            </a:r>
            <a:r>
              <a:rPr lang="en-US" sz="2000" dirty="0" err="1" smtClean="0">
                <a:latin typeface="+mj-lt"/>
              </a:rPr>
              <a:t>noteer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voorbeelden</a:t>
            </a:r>
            <a:r>
              <a:rPr lang="en-US" sz="2000" dirty="0" smtClean="0">
                <a:latin typeface="+mj-lt"/>
              </a:rPr>
              <a:t> van </a:t>
            </a:r>
            <a:r>
              <a:rPr lang="en-US" sz="2000" dirty="0" err="1" smtClean="0">
                <a:latin typeface="+mj-lt"/>
              </a:rPr>
              <a:t>praktische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activiteiten</a:t>
            </a:r>
            <a:r>
              <a:rPr lang="en-US" sz="2000" dirty="0" smtClean="0">
                <a:latin typeface="+mj-lt"/>
              </a:rPr>
              <a:t> die </a:t>
            </a:r>
            <a:r>
              <a:rPr lang="en-US" sz="2000" dirty="0" smtClean="0">
                <a:latin typeface="+mj-lt"/>
              </a:rPr>
              <a:t>je </a:t>
            </a:r>
            <a:r>
              <a:rPr lang="en-US" sz="2000" dirty="0" err="1" smtClean="0">
                <a:latin typeface="+mj-lt"/>
              </a:rPr>
              <a:t>uitgevoerd</a:t>
            </a:r>
            <a:r>
              <a:rPr lang="en-US" sz="2000" dirty="0" smtClean="0">
                <a:latin typeface="+mj-lt"/>
              </a:rPr>
              <a:t>/</a:t>
            </a:r>
            <a:r>
              <a:rPr lang="en-US" sz="2000" dirty="0" err="1" smtClean="0">
                <a:latin typeface="+mj-lt"/>
              </a:rPr>
              <a:t>geobserveerd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hebt</a:t>
            </a:r>
            <a:r>
              <a:rPr lang="en-US" sz="2000" dirty="0" smtClean="0">
                <a:latin typeface="+mj-lt"/>
              </a:rPr>
              <a:t> op </a:t>
            </a:r>
            <a:r>
              <a:rPr lang="en-US" sz="2000" dirty="0" err="1" smtClean="0">
                <a:latin typeface="+mj-lt"/>
              </a:rPr>
              <a:t>aparte</a:t>
            </a:r>
            <a:r>
              <a:rPr lang="en-US" sz="2000" dirty="0" smtClean="0">
                <a:latin typeface="+mj-lt"/>
              </a:rPr>
              <a:t> post-its </a:t>
            </a:r>
            <a:r>
              <a:rPr lang="en-US" sz="2000" dirty="0" err="1" smtClean="0">
                <a:latin typeface="+mj-lt"/>
              </a:rPr>
              <a:t>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plaats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deze</a:t>
            </a:r>
            <a:r>
              <a:rPr lang="en-US" sz="2000" dirty="0" smtClean="0">
                <a:latin typeface="+mj-lt"/>
              </a:rPr>
              <a:t> op het </a:t>
            </a:r>
            <a:r>
              <a:rPr lang="en-US" sz="2000" dirty="0" err="1" smtClean="0">
                <a:latin typeface="+mj-lt"/>
              </a:rPr>
              <a:t>blad</a:t>
            </a:r>
            <a:r>
              <a:rPr lang="en-US" sz="2000" dirty="0" smtClean="0">
                <a:latin typeface="+mj-lt"/>
              </a:rPr>
              <a:t>.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i="1" dirty="0" err="1" smtClean="0">
                <a:latin typeface="+mj-lt"/>
              </a:rPr>
              <a:t>Als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i="1" dirty="0" err="1" smtClean="0">
                <a:latin typeface="+mj-lt"/>
              </a:rPr>
              <a:t>groep</a:t>
            </a:r>
            <a:r>
              <a:rPr lang="en-US" sz="2000" i="1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– </a:t>
            </a:r>
            <a:r>
              <a:rPr lang="en-US" sz="2000" dirty="0" err="1" smtClean="0">
                <a:latin typeface="+mj-lt"/>
              </a:rPr>
              <a:t>Kan</a:t>
            </a:r>
            <a:r>
              <a:rPr lang="en-US" sz="2000" dirty="0" smtClean="0">
                <a:latin typeface="+mj-lt"/>
              </a:rPr>
              <a:t> je </a:t>
            </a:r>
            <a:r>
              <a:rPr lang="en-US" sz="2000" dirty="0" err="1" smtClean="0">
                <a:latin typeface="+mj-lt"/>
              </a:rPr>
              <a:t>deze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sorteren</a:t>
            </a:r>
            <a:r>
              <a:rPr lang="en-US" sz="2000" dirty="0" smtClean="0">
                <a:latin typeface="+mj-lt"/>
              </a:rPr>
              <a:t>? – </a:t>
            </a:r>
            <a:r>
              <a:rPr lang="en-US" sz="2000" dirty="0" err="1" smtClean="0">
                <a:latin typeface="+mj-lt"/>
              </a:rPr>
              <a:t>Zie</a:t>
            </a:r>
            <a:r>
              <a:rPr lang="en-US" sz="2000" dirty="0" smtClean="0">
                <a:latin typeface="+mj-lt"/>
              </a:rPr>
              <a:t> je </a:t>
            </a:r>
            <a:r>
              <a:rPr lang="en-US" sz="2000" dirty="0" err="1" smtClean="0">
                <a:latin typeface="+mj-lt"/>
              </a:rPr>
              <a:t>o</a:t>
            </a:r>
            <a:r>
              <a:rPr lang="en-US" sz="2000" dirty="0" err="1" smtClean="0">
                <a:latin typeface="+mj-lt"/>
              </a:rPr>
              <a:t>vereenkomsten</a:t>
            </a:r>
            <a:r>
              <a:rPr lang="en-US" sz="2000" dirty="0" smtClean="0">
                <a:latin typeface="+mj-lt"/>
              </a:rPr>
              <a:t> of </a:t>
            </a:r>
            <a:r>
              <a:rPr lang="en-US" sz="2000" dirty="0" err="1" smtClean="0">
                <a:latin typeface="+mj-lt"/>
              </a:rPr>
              <a:t>verschillen</a:t>
            </a:r>
            <a:r>
              <a:rPr lang="en-US" sz="2000" dirty="0" smtClean="0">
                <a:latin typeface="+mj-lt"/>
              </a:rPr>
              <a:t>?</a:t>
            </a:r>
            <a:endParaRPr lang="en-US" sz="2000" dirty="0" smtClean="0">
              <a:latin typeface="+mj-lt"/>
            </a:endParaRPr>
          </a:p>
          <a:p>
            <a:pPr marL="914400" lvl="1" indent="-514350">
              <a:lnSpc>
                <a:spcPct val="120000"/>
              </a:lnSpc>
            </a:pPr>
            <a:r>
              <a:rPr lang="en-US" sz="1600" dirty="0" smtClean="0">
                <a:latin typeface="+mj-lt"/>
              </a:rPr>
              <a:t>Wa</a:t>
            </a:r>
            <a:r>
              <a:rPr lang="en-US" sz="1600" dirty="0" smtClean="0">
                <a:latin typeface="+mj-lt"/>
              </a:rPr>
              <a:t>t </a:t>
            </a:r>
            <a:r>
              <a:rPr lang="en-US" sz="1600" dirty="0" err="1" smtClean="0">
                <a:latin typeface="+mj-lt"/>
              </a:rPr>
              <a:t>waren</a:t>
            </a:r>
            <a:r>
              <a:rPr lang="en-US" sz="1600" dirty="0" smtClean="0">
                <a:latin typeface="+mj-lt"/>
              </a:rPr>
              <a:t> de </a:t>
            </a:r>
            <a:r>
              <a:rPr lang="en-US" sz="1600" u="sng" dirty="0" err="1" smtClean="0">
                <a:latin typeface="+mj-lt"/>
              </a:rPr>
              <a:t>doelen</a:t>
            </a:r>
            <a:r>
              <a:rPr lang="en-US" sz="1600" dirty="0" smtClean="0">
                <a:latin typeface="+mj-lt"/>
              </a:rPr>
              <a:t> van </a:t>
            </a:r>
            <a:r>
              <a:rPr lang="en-US" sz="1600" dirty="0" err="1" smtClean="0">
                <a:latin typeface="+mj-lt"/>
              </a:rPr>
              <a:t>deze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activiteiten</a:t>
            </a:r>
            <a:r>
              <a:rPr lang="en-US" sz="1600" dirty="0" smtClean="0">
                <a:latin typeface="+mj-lt"/>
              </a:rPr>
              <a:t> (</a:t>
            </a:r>
            <a:r>
              <a:rPr lang="en-US" sz="1600" dirty="0" err="1" smtClean="0">
                <a:latin typeface="+mj-lt"/>
              </a:rPr>
              <a:t>vaardigheden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err="1" smtClean="0">
                <a:latin typeface="+mj-lt"/>
              </a:rPr>
              <a:t>processen</a:t>
            </a:r>
            <a:r>
              <a:rPr lang="en-US" sz="1600" dirty="0" smtClean="0">
                <a:latin typeface="+mj-lt"/>
              </a:rPr>
              <a:t>, attitudes, </a:t>
            </a:r>
            <a:r>
              <a:rPr lang="en-US" sz="1600" dirty="0" err="1" smtClean="0">
                <a:latin typeface="+mj-lt"/>
              </a:rPr>
              <a:t>kennis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en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inzicht</a:t>
            </a:r>
            <a:r>
              <a:rPr lang="en-US" sz="1600" dirty="0" smtClean="0">
                <a:latin typeface="+mj-lt"/>
              </a:rPr>
              <a:t> in </a:t>
            </a:r>
            <a:r>
              <a:rPr lang="en-US" sz="1600" dirty="0" err="1" smtClean="0">
                <a:latin typeface="+mj-lt"/>
              </a:rPr>
              <a:t>wetenschap</a:t>
            </a:r>
            <a:r>
              <a:rPr lang="en-US" sz="1600" dirty="0" smtClean="0">
                <a:latin typeface="+mj-lt"/>
              </a:rPr>
              <a:t>)?</a:t>
            </a:r>
            <a:endParaRPr lang="en-US" sz="1600" dirty="0" smtClean="0">
              <a:latin typeface="+mj-lt"/>
            </a:endParaRPr>
          </a:p>
          <a:p>
            <a:pPr marL="914400" lvl="1" indent="-514350">
              <a:lnSpc>
                <a:spcPct val="120000"/>
              </a:lnSpc>
            </a:pPr>
            <a:r>
              <a:rPr lang="en-US" sz="1600" dirty="0" smtClean="0">
                <a:latin typeface="+mj-lt"/>
              </a:rPr>
              <a:t>In </a:t>
            </a:r>
            <a:r>
              <a:rPr lang="en-US" sz="1600" dirty="0" err="1" smtClean="0">
                <a:latin typeface="+mj-lt"/>
              </a:rPr>
              <a:t>welke</a:t>
            </a:r>
            <a:r>
              <a:rPr lang="en-US" sz="1600" dirty="0" smtClean="0">
                <a:latin typeface="+mj-lt"/>
              </a:rPr>
              <a:t> mate warden </a:t>
            </a:r>
            <a:r>
              <a:rPr lang="en-US" sz="1600" dirty="0" err="1" smtClean="0">
                <a:latin typeface="+mj-lt"/>
              </a:rPr>
              <a:t>beslissingen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genomen</a:t>
            </a:r>
            <a:r>
              <a:rPr lang="en-US" sz="1600" dirty="0" smtClean="0">
                <a:latin typeface="+mj-lt"/>
              </a:rPr>
              <a:t> door de </a:t>
            </a:r>
            <a:r>
              <a:rPr lang="en-US" sz="1600" dirty="0" err="1" smtClean="0">
                <a:latin typeface="+mj-lt"/>
              </a:rPr>
              <a:t>kinderen</a:t>
            </a:r>
            <a:r>
              <a:rPr lang="en-US" sz="1600" dirty="0" smtClean="0">
                <a:latin typeface="+mj-lt"/>
              </a:rPr>
              <a:t>? </a:t>
            </a:r>
          </a:p>
          <a:p>
            <a:pPr marL="914400" lvl="1" indent="-514350">
              <a:lnSpc>
                <a:spcPct val="120000"/>
              </a:lnSpc>
            </a:pPr>
            <a:r>
              <a:rPr lang="en-US" sz="1600" dirty="0" err="1" smtClean="0">
                <a:latin typeface="+mj-lt"/>
              </a:rPr>
              <a:t>Noteer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moeilijkheden</a:t>
            </a:r>
            <a:r>
              <a:rPr lang="en-US" sz="1600" dirty="0" smtClean="0">
                <a:latin typeface="+mj-lt"/>
              </a:rPr>
              <a:t> die </a:t>
            </a:r>
            <a:r>
              <a:rPr lang="en-US" sz="1600" dirty="0" err="1" smtClean="0">
                <a:latin typeface="+mj-lt"/>
              </a:rPr>
              <a:t>naar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boven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dirty="0" err="1" smtClean="0">
                <a:latin typeface="+mj-lt"/>
              </a:rPr>
              <a:t>kwamen</a:t>
            </a:r>
            <a:r>
              <a:rPr lang="en-US" sz="1600" dirty="0" smtClean="0">
                <a:latin typeface="+mj-lt"/>
              </a:rPr>
              <a:t>.</a:t>
            </a:r>
            <a:endParaRPr lang="en-US" sz="1600" dirty="0">
              <a:latin typeface="+mj-lt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000" i="1" dirty="0" err="1" smtClean="0">
                <a:latin typeface="+mj-lt"/>
              </a:rPr>
              <a:t>Bespreek</a:t>
            </a:r>
            <a:r>
              <a:rPr lang="en-US" sz="2000" i="1" dirty="0" smtClean="0">
                <a:latin typeface="+mj-lt"/>
              </a:rPr>
              <a:t> met de hele </a:t>
            </a:r>
            <a:r>
              <a:rPr lang="en-US" sz="2000" i="1" dirty="0" err="1" smtClean="0">
                <a:latin typeface="+mj-lt"/>
              </a:rPr>
              <a:t>groep</a:t>
            </a:r>
            <a:r>
              <a:rPr lang="en-US" sz="2000" i="1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76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848" y="390769"/>
            <a:ext cx="5311502" cy="1250462"/>
          </a:xfrm>
        </p:spPr>
        <p:txBody>
          <a:bodyPr>
            <a:normAutofit/>
          </a:bodyPr>
          <a:lstStyle/>
          <a:p>
            <a:r>
              <a:rPr lang="nl-BE" sz="3600" b="1" dirty="0" smtClean="0">
                <a:solidFill>
                  <a:srgbClr val="00B050"/>
                </a:solidFill>
              </a:rPr>
              <a:t>Verschillende doelen van praktisch werk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72816"/>
            <a:ext cx="7886700" cy="432048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600" i="1" dirty="0" err="1" smtClean="0">
                <a:latin typeface="+mj-lt"/>
              </a:rPr>
              <a:t>Basisvaardigheden</a:t>
            </a:r>
            <a:r>
              <a:rPr lang="en-US" sz="2600" i="1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-  </a:t>
            </a:r>
            <a:r>
              <a:rPr lang="en-US" sz="2600" dirty="0" err="1" smtClean="0">
                <a:latin typeface="+mj-lt"/>
              </a:rPr>
              <a:t>vaardigheden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technieken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ontwikkelen</a:t>
            </a:r>
            <a:r>
              <a:rPr lang="en-US" sz="2600" dirty="0" smtClean="0">
                <a:latin typeface="+mj-lt"/>
              </a:rPr>
              <a:t> </a:t>
            </a:r>
            <a:endParaRPr lang="en-US" sz="2600" dirty="0">
              <a:latin typeface="+mj-lt"/>
            </a:endParaRPr>
          </a:p>
          <a:p>
            <a:pPr lvl="0"/>
            <a:r>
              <a:rPr lang="en-US" sz="2600" i="1" dirty="0" err="1" smtClean="0">
                <a:latin typeface="+mj-lt"/>
              </a:rPr>
              <a:t>Observaties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– </a:t>
            </a:r>
            <a:r>
              <a:rPr lang="en-US" sz="2600" dirty="0" err="1" smtClean="0">
                <a:latin typeface="+mj-lt"/>
              </a:rPr>
              <a:t>exploratie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beschrijven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sorteren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classificeren</a:t>
            </a:r>
            <a:endParaRPr lang="en-US" sz="2600" dirty="0" smtClean="0">
              <a:latin typeface="+mj-lt"/>
            </a:endParaRPr>
          </a:p>
          <a:p>
            <a:pPr lvl="0"/>
            <a:r>
              <a:rPr lang="en-US" sz="2600" i="1" dirty="0" err="1" smtClean="0">
                <a:latin typeface="+mj-lt"/>
              </a:rPr>
              <a:t>Illustraties</a:t>
            </a:r>
            <a:r>
              <a:rPr lang="en-US" sz="2600" i="1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– </a:t>
            </a:r>
            <a:r>
              <a:rPr lang="en-US" sz="2600" dirty="0" err="1" smtClean="0">
                <a:latin typeface="+mj-lt"/>
              </a:rPr>
              <a:t>een</a:t>
            </a:r>
            <a:r>
              <a:rPr lang="en-US" sz="2600" dirty="0" smtClean="0">
                <a:latin typeface="+mj-lt"/>
              </a:rPr>
              <a:t> concept/procedure </a:t>
            </a:r>
            <a:r>
              <a:rPr lang="en-US" sz="2600" dirty="0" err="1" smtClean="0">
                <a:latin typeface="+mj-lt"/>
              </a:rPr>
              <a:t>illustreren</a:t>
            </a:r>
            <a:r>
              <a:rPr lang="en-US" sz="2600" dirty="0" smtClean="0">
                <a:latin typeface="+mj-lt"/>
              </a:rPr>
              <a:t> of </a:t>
            </a:r>
            <a:r>
              <a:rPr lang="en-US" sz="2600" dirty="0" err="1" smtClean="0">
                <a:latin typeface="+mj-lt"/>
              </a:rPr>
              <a:t>demonstreren</a:t>
            </a:r>
            <a:r>
              <a:rPr lang="en-US" sz="2600" dirty="0" smtClean="0">
                <a:latin typeface="+mj-lt"/>
              </a:rPr>
              <a:t>  </a:t>
            </a:r>
            <a:endParaRPr lang="en-US" sz="2600" dirty="0" smtClean="0">
              <a:latin typeface="+mj-lt"/>
            </a:endParaRPr>
          </a:p>
          <a:p>
            <a:pPr lvl="0"/>
            <a:r>
              <a:rPr lang="en-US" sz="2600" i="1" dirty="0" err="1" smtClean="0">
                <a:latin typeface="+mj-lt"/>
              </a:rPr>
              <a:t>Onderzoeken</a:t>
            </a:r>
            <a:r>
              <a:rPr lang="en-US" sz="2600" dirty="0" smtClean="0">
                <a:latin typeface="+mj-lt"/>
              </a:rPr>
              <a:t>– </a:t>
            </a:r>
            <a:r>
              <a:rPr lang="en-US" sz="2600" dirty="0" err="1" smtClean="0">
                <a:latin typeface="+mj-lt"/>
              </a:rPr>
              <a:t>vertrekken</a:t>
            </a:r>
            <a:r>
              <a:rPr lang="en-US" sz="2600" dirty="0" err="1" smtClean="0">
                <a:latin typeface="+mj-lt"/>
              </a:rPr>
              <a:t>d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vanuit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spel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toevallige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gebeurtenissen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uitspraken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vragen</a:t>
            </a:r>
            <a:r>
              <a:rPr lang="en-US" sz="2600" dirty="0" smtClean="0">
                <a:latin typeface="+mj-lt"/>
              </a:rPr>
              <a:t> van </a:t>
            </a:r>
            <a:r>
              <a:rPr lang="en-US" sz="2600" dirty="0" err="1" smtClean="0">
                <a:latin typeface="+mj-lt"/>
              </a:rPr>
              <a:t>kinderen</a:t>
            </a:r>
            <a:r>
              <a:rPr lang="en-US" sz="2600" dirty="0" smtClean="0">
                <a:latin typeface="+mj-lt"/>
              </a:rPr>
              <a:t>, </a:t>
            </a:r>
            <a:r>
              <a:rPr lang="en-US" sz="2600" dirty="0" err="1" smtClean="0">
                <a:latin typeface="+mj-lt"/>
              </a:rPr>
              <a:t>vragen</a:t>
            </a:r>
            <a:r>
              <a:rPr lang="en-US" sz="2600" dirty="0" smtClean="0">
                <a:latin typeface="+mj-lt"/>
              </a:rPr>
              <a:t> of </a:t>
            </a:r>
            <a:r>
              <a:rPr lang="en-US" sz="2600" dirty="0" err="1" smtClean="0">
                <a:latin typeface="+mj-lt"/>
              </a:rPr>
              <a:t>nieuwe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wetenschapsinhouden</a:t>
            </a:r>
            <a:r>
              <a:rPr lang="en-US" sz="2600" dirty="0" smtClean="0">
                <a:latin typeface="+mj-lt"/>
              </a:rPr>
              <a:t>. </a:t>
            </a:r>
            <a:r>
              <a:rPr lang="en-US" sz="2600" dirty="0" err="1" smtClean="0">
                <a:latin typeface="+mj-lt"/>
              </a:rPr>
              <a:t>Kinderen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zijn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betrokken</a:t>
            </a:r>
            <a:r>
              <a:rPr lang="en-US" sz="2600" dirty="0" smtClean="0">
                <a:latin typeface="+mj-lt"/>
              </a:rPr>
              <a:t> in het </a:t>
            </a:r>
            <a:r>
              <a:rPr lang="en-US" sz="2600" dirty="0" err="1" smtClean="0">
                <a:latin typeface="+mj-lt"/>
              </a:rPr>
              <a:t>nemen</a:t>
            </a:r>
            <a:r>
              <a:rPr lang="en-US" sz="2600" dirty="0" smtClean="0">
                <a:latin typeface="+mj-lt"/>
              </a:rPr>
              <a:t> van </a:t>
            </a:r>
            <a:r>
              <a:rPr lang="en-US" sz="2600" dirty="0" err="1" smtClean="0">
                <a:latin typeface="+mj-lt"/>
              </a:rPr>
              <a:t>beslissingen</a:t>
            </a:r>
            <a:r>
              <a:rPr lang="en-US" sz="2600" dirty="0" smtClean="0">
                <a:latin typeface="+mj-lt"/>
              </a:rPr>
              <a:t> over hoe de </a:t>
            </a:r>
            <a:r>
              <a:rPr lang="en-US" sz="2600" dirty="0" err="1" smtClean="0">
                <a:latin typeface="+mj-lt"/>
              </a:rPr>
              <a:t>onderzoekjes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worden</a:t>
            </a:r>
            <a:r>
              <a:rPr lang="en-US" sz="2600" dirty="0" smtClean="0">
                <a:latin typeface="+mj-lt"/>
              </a:rPr>
              <a:t> </a:t>
            </a:r>
            <a:r>
              <a:rPr lang="en-US" sz="2600" dirty="0" err="1" smtClean="0">
                <a:latin typeface="+mj-lt"/>
              </a:rPr>
              <a:t>uitgevoerd</a:t>
            </a:r>
            <a:r>
              <a:rPr lang="en-US" sz="2600" dirty="0" smtClean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55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Verschillend</a:t>
            </a:r>
            <a:r>
              <a:rPr lang="en-US" sz="2400" b="1" dirty="0" err="1" smtClean="0">
                <a:solidFill>
                  <a:srgbClr val="00B050"/>
                </a:solidFill>
              </a:rPr>
              <a:t>e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doelen</a:t>
            </a:r>
            <a:r>
              <a:rPr lang="en-US" sz="2400" b="1" dirty="0" smtClean="0">
                <a:solidFill>
                  <a:srgbClr val="00B050"/>
                </a:solidFill>
              </a:rPr>
              <a:t> van </a:t>
            </a:r>
            <a:r>
              <a:rPr lang="en-US" sz="2400" b="1" dirty="0" err="1" smtClean="0">
                <a:solidFill>
                  <a:srgbClr val="00B050"/>
                </a:solidFill>
              </a:rPr>
              <a:t>praktisch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werk</a:t>
            </a:r>
            <a:r>
              <a:rPr lang="en-US" sz="2400" b="1" dirty="0" smtClean="0">
                <a:solidFill>
                  <a:srgbClr val="00B050"/>
                </a:solidFill>
              </a:rPr>
              <a:t>: </a:t>
            </a:r>
            <a:r>
              <a:rPr lang="en-US" sz="2400" b="1" dirty="0" err="1" smtClean="0">
                <a:solidFill>
                  <a:srgbClr val="00B050"/>
                </a:solidFill>
              </a:rPr>
              <a:t>eigen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voorbeelden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uit</a:t>
            </a:r>
            <a:r>
              <a:rPr lang="en-US" sz="2400" b="1" dirty="0" smtClean="0">
                <a:solidFill>
                  <a:srgbClr val="00B050"/>
                </a:solidFill>
              </a:rPr>
              <a:t> de </a:t>
            </a:r>
            <a:r>
              <a:rPr lang="en-US" sz="2400" b="1" dirty="0" err="1" smtClean="0">
                <a:solidFill>
                  <a:srgbClr val="00B050"/>
                </a:solidFill>
              </a:rPr>
              <a:t>klas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analyseren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br>
              <a:rPr lang="en-US" sz="2400" b="1" dirty="0" smtClean="0">
                <a:solidFill>
                  <a:srgbClr val="00B050"/>
                </a:solidFill>
              </a:rPr>
            </a:br>
            <a:endParaRPr lang="en-US" sz="24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536504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800" b="1" dirty="0" err="1" smtClean="0">
                <a:solidFill>
                  <a:srgbClr val="00B050"/>
                </a:solidFill>
                <a:latin typeface="+mj-lt"/>
              </a:rPr>
              <a:t>Initiële</a:t>
            </a:r>
            <a:r>
              <a:rPr lang="en-US" sz="2800" b="1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+mj-lt"/>
              </a:rPr>
              <a:t>bedenkingen</a:t>
            </a:r>
            <a:endParaRPr lang="en-US" sz="2800" b="1" dirty="0" smtClean="0">
              <a:solidFill>
                <a:srgbClr val="00B050"/>
              </a:solidFill>
              <a:latin typeface="+mj-lt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 smtClean="0">
                <a:latin typeface="+mj-lt"/>
              </a:rPr>
              <a:t>Kansen</a:t>
            </a:r>
            <a:r>
              <a:rPr lang="en-US" sz="2400" dirty="0" smtClean="0">
                <a:latin typeface="+mj-lt"/>
              </a:rPr>
              <a:t> die </a:t>
            </a:r>
            <a:r>
              <a:rPr lang="en-US" sz="2400" dirty="0" err="1" smtClean="0">
                <a:latin typeface="+mj-lt"/>
              </a:rPr>
              <a:t>jouw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activiteiten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boden</a:t>
            </a:r>
            <a:r>
              <a:rPr lang="en-US" sz="2400" dirty="0" smtClean="0">
                <a:latin typeface="+mj-lt"/>
              </a:rPr>
              <a:t> om </a:t>
            </a:r>
            <a:r>
              <a:rPr lang="en-US" sz="2400" dirty="0" err="1" smtClean="0">
                <a:latin typeface="+mj-lt"/>
              </a:rPr>
              <a:t>onderzoeks</a:t>
            </a:r>
            <a:r>
              <a:rPr lang="en-US" sz="2400" dirty="0" smtClean="0">
                <a:latin typeface="+mj-lt"/>
              </a:rPr>
              <a:t>- </a:t>
            </a:r>
            <a:r>
              <a:rPr lang="en-US" sz="2400" dirty="0" err="1" smtClean="0">
                <a:latin typeface="+mj-lt"/>
              </a:rPr>
              <a:t>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creatieve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vaardigheden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stimuleren</a:t>
            </a:r>
            <a:r>
              <a:rPr lang="en-US" sz="2400" dirty="0" smtClean="0">
                <a:latin typeface="+mj-lt"/>
              </a:rPr>
              <a:t>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sz="2400" dirty="0" err="1" smtClean="0">
                <a:latin typeface="+mj-lt"/>
              </a:rPr>
              <a:t>Welke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soorten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praktisch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werk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kwamen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aan</a:t>
            </a:r>
            <a:r>
              <a:rPr lang="en-US" sz="2400" dirty="0" smtClean="0">
                <a:latin typeface="+mj-lt"/>
              </a:rPr>
              <a:t> bod? 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en-US" sz="2400" dirty="0" err="1" smtClean="0">
                <a:latin typeface="+mj-lt"/>
              </a:rPr>
              <a:t>Gevolgen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voor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praktijk</a:t>
            </a:r>
            <a:r>
              <a:rPr lang="en-US" sz="2400" dirty="0" smtClean="0">
                <a:latin typeface="+mj-lt"/>
              </a:rPr>
              <a:t>?</a:t>
            </a:r>
            <a:endParaRPr lang="en-US" sz="2400" dirty="0" smtClean="0">
              <a:latin typeface="+mj-lt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 startAt="3"/>
            </a:pPr>
            <a:r>
              <a:rPr lang="en-US" sz="2400" dirty="0" err="1" smtClean="0">
                <a:latin typeface="+mj-lt"/>
              </a:rPr>
              <a:t>Moeilijkheden</a:t>
            </a:r>
            <a:r>
              <a:rPr lang="en-US" sz="2400" dirty="0" smtClean="0">
                <a:latin typeface="+mj-lt"/>
              </a:rPr>
              <a:t> of </a:t>
            </a:r>
            <a:r>
              <a:rPr lang="en-US" sz="2400" dirty="0" err="1" smtClean="0">
                <a:latin typeface="+mj-lt"/>
              </a:rPr>
              <a:t>vragen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die </a:t>
            </a:r>
            <a:r>
              <a:rPr lang="en-US" sz="2400" dirty="0" err="1" smtClean="0">
                <a:latin typeface="+mj-lt"/>
              </a:rPr>
              <a:t>naar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boven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komen</a:t>
            </a:r>
            <a:r>
              <a:rPr lang="en-US" sz="2400" dirty="0" smtClean="0">
                <a:latin typeface="+mj-lt"/>
              </a:rPr>
              <a:t>?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098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Onderzoek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uitvoeren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err="1" smtClean="0">
                <a:latin typeface="+mj-lt"/>
              </a:rPr>
              <a:t>Bijvoorbeeld</a:t>
            </a:r>
            <a:endParaRPr lang="en-US" i="1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Hebben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grotere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mensen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grotere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voeten</a:t>
            </a:r>
            <a:r>
              <a:rPr lang="en-US" dirty="0" smtClean="0">
                <a:latin typeface="+mj-lt"/>
              </a:rPr>
              <a:t>? </a:t>
            </a:r>
          </a:p>
          <a:p>
            <a:r>
              <a:rPr lang="en-US" dirty="0" err="1" smtClean="0">
                <a:latin typeface="+mj-lt"/>
              </a:rPr>
              <a:t>Welke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kaatst</a:t>
            </a:r>
            <a:r>
              <a:rPr lang="en-US" dirty="0" smtClean="0">
                <a:latin typeface="+mj-lt"/>
              </a:rPr>
              <a:t> het best? </a:t>
            </a:r>
          </a:p>
          <a:p>
            <a:r>
              <a:rPr lang="en-US" dirty="0" err="1" smtClean="0">
                <a:latin typeface="+mj-lt"/>
              </a:rPr>
              <a:t>Welke</a:t>
            </a:r>
            <a:r>
              <a:rPr lang="en-US" dirty="0" smtClean="0">
                <a:latin typeface="+mj-lt"/>
              </a:rPr>
              <a:t> materialmen </a:t>
            </a:r>
            <a:r>
              <a:rPr lang="en-US" dirty="0" err="1" smtClean="0">
                <a:latin typeface="+mj-lt"/>
              </a:rPr>
              <a:t>laten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licht</a:t>
            </a:r>
            <a:r>
              <a:rPr lang="en-US" dirty="0" smtClean="0">
                <a:latin typeface="+mj-lt"/>
              </a:rPr>
              <a:t> door?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460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832648" cy="1282154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Onderzoek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uitvoeren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19256" cy="43924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i="1" dirty="0" err="1" smtClean="0">
                <a:latin typeface="+mj-lt"/>
              </a:rPr>
              <a:t>Werk</a:t>
            </a:r>
            <a:r>
              <a:rPr lang="en-US" sz="2400" i="1" dirty="0" smtClean="0">
                <a:latin typeface="+mj-lt"/>
              </a:rPr>
              <a:t> in </a:t>
            </a:r>
            <a:r>
              <a:rPr lang="en-US" sz="2400" i="1" dirty="0" err="1" smtClean="0">
                <a:latin typeface="+mj-lt"/>
              </a:rPr>
              <a:t>groepjes</a:t>
            </a:r>
            <a:r>
              <a:rPr lang="en-US" sz="2400" i="1" dirty="0" smtClean="0">
                <a:latin typeface="+mj-lt"/>
              </a:rPr>
              <a:t> van 4 (</a:t>
            </a:r>
            <a:r>
              <a:rPr lang="en-US" sz="2400" i="1" dirty="0" err="1" smtClean="0">
                <a:latin typeface="+mj-lt"/>
              </a:rPr>
              <a:t>ong</a:t>
            </a:r>
            <a:r>
              <a:rPr lang="en-US" sz="2400" i="1" dirty="0" smtClean="0">
                <a:latin typeface="+mj-lt"/>
              </a:rPr>
              <a:t>. 15 </a:t>
            </a:r>
            <a:r>
              <a:rPr lang="en-US" sz="2400" i="1" dirty="0" err="1" smtClean="0">
                <a:latin typeface="+mj-lt"/>
              </a:rPr>
              <a:t>minuten</a:t>
            </a:r>
            <a:r>
              <a:rPr lang="en-US" sz="2400" i="1" dirty="0" smtClean="0">
                <a:latin typeface="+mj-lt"/>
              </a:rPr>
              <a:t>):</a:t>
            </a:r>
            <a:endParaRPr lang="en-US" sz="2400" i="1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Voer</a:t>
            </a:r>
            <a:r>
              <a:rPr lang="en-US" sz="2400" dirty="0" smtClean="0">
                <a:latin typeface="+mj-lt"/>
              </a:rPr>
              <a:t> het </a:t>
            </a:r>
            <a:r>
              <a:rPr lang="en-US" sz="2400" dirty="0" err="1" smtClean="0">
                <a:latin typeface="+mj-lt"/>
              </a:rPr>
              <a:t>onderzoekje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uit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Neem </a:t>
            </a:r>
            <a:r>
              <a:rPr lang="en-US" sz="2400" dirty="0" err="1" smtClean="0">
                <a:latin typeface="+mj-lt"/>
              </a:rPr>
              <a:t>notitie</a:t>
            </a:r>
            <a:r>
              <a:rPr lang="en-US" sz="2400" dirty="0" smtClean="0">
                <a:latin typeface="+mj-lt"/>
              </a:rPr>
              <a:t> over </a:t>
            </a:r>
            <a:r>
              <a:rPr lang="en-US" sz="2400" dirty="0" smtClean="0">
                <a:latin typeface="+mj-lt"/>
              </a:rPr>
              <a:t>het </a:t>
            </a:r>
            <a:r>
              <a:rPr lang="en-US" sz="2400" dirty="0" err="1" smtClean="0">
                <a:latin typeface="+mj-lt"/>
              </a:rPr>
              <a:t>verloop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jullie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vooruitgang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en</a:t>
            </a:r>
            <a:r>
              <a:rPr lang="en-US" sz="2400" dirty="0" smtClean="0">
                <a:latin typeface="+mj-lt"/>
              </a:rPr>
              <a:t> leg </a:t>
            </a:r>
            <a:r>
              <a:rPr lang="en-US" sz="2400" dirty="0" err="1" smtClean="0">
                <a:latin typeface="+mj-lt"/>
              </a:rPr>
              <a:t>resultaten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conclusies</a:t>
            </a:r>
            <a:r>
              <a:rPr lang="en-US" sz="2400" dirty="0" smtClean="0">
                <a:latin typeface="+mj-lt"/>
              </a:rPr>
              <a:t> vast om </a:t>
            </a:r>
            <a:r>
              <a:rPr lang="en-US" sz="2400" dirty="0" err="1" smtClean="0">
                <a:latin typeface="+mj-lt"/>
              </a:rPr>
              <a:t>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delen</a:t>
            </a:r>
            <a:r>
              <a:rPr lang="en-US" sz="2400" dirty="0" smtClean="0">
                <a:latin typeface="+mj-lt"/>
              </a:rPr>
              <a:t> met </a:t>
            </a:r>
            <a:r>
              <a:rPr lang="en-US" sz="2400" dirty="0" err="1" smtClean="0">
                <a:latin typeface="+mj-lt"/>
              </a:rPr>
              <a:t>een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andere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groep</a:t>
            </a: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400" i="1" dirty="0" err="1" smtClean="0">
                <a:latin typeface="+mj-lt"/>
              </a:rPr>
              <a:t>Bespreking</a:t>
            </a:r>
            <a:r>
              <a:rPr lang="en-US" sz="2400" i="1" dirty="0" smtClean="0">
                <a:latin typeface="+mj-lt"/>
              </a:rPr>
              <a:t> met de hele </a:t>
            </a:r>
            <a:r>
              <a:rPr lang="en-US" sz="2400" i="1" dirty="0" err="1" smtClean="0">
                <a:latin typeface="+mj-lt"/>
              </a:rPr>
              <a:t>groep</a:t>
            </a:r>
            <a:r>
              <a:rPr lang="en-US" sz="2400" i="1" dirty="0" smtClean="0">
                <a:latin typeface="+mj-lt"/>
              </a:rPr>
              <a:t>:</a:t>
            </a:r>
          </a:p>
          <a:p>
            <a:r>
              <a:rPr lang="en-US" sz="2400" dirty="0" err="1" smtClean="0">
                <a:latin typeface="+mj-lt"/>
              </a:rPr>
              <a:t>Manieren</a:t>
            </a:r>
            <a:r>
              <a:rPr lang="en-US" sz="2400" dirty="0" smtClean="0">
                <a:latin typeface="+mj-lt"/>
              </a:rPr>
              <a:t> om data </a:t>
            </a:r>
            <a:r>
              <a:rPr lang="en-US" sz="2400" dirty="0" smtClean="0">
                <a:latin typeface="+mj-lt"/>
              </a:rPr>
              <a:t>vast </a:t>
            </a:r>
            <a:r>
              <a:rPr lang="en-US" sz="2400" dirty="0" err="1" smtClean="0">
                <a:latin typeface="+mj-lt"/>
              </a:rPr>
              <a:t>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leggen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analyseren</a:t>
            </a: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Conclusies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– </a:t>
            </a:r>
            <a:r>
              <a:rPr lang="en-US" sz="2400" dirty="0" err="1" smtClean="0">
                <a:latin typeface="+mj-lt"/>
              </a:rPr>
              <a:t>bevindingen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vergelijken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bewijs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evalueren</a:t>
            </a:r>
            <a:endParaRPr lang="en-US" sz="2400" dirty="0" smtClean="0">
              <a:latin typeface="+mj-lt"/>
            </a:endParaRPr>
          </a:p>
          <a:p>
            <a:r>
              <a:rPr lang="en-US" sz="2400" i="1" dirty="0" smtClean="0">
                <a:latin typeface="+mj-lt"/>
              </a:rPr>
              <a:t>Reeks </a:t>
            </a:r>
            <a:r>
              <a:rPr lang="en-US" sz="2400" dirty="0" smtClean="0">
                <a:latin typeface="+mj-lt"/>
              </a:rPr>
              <a:t>van </a:t>
            </a:r>
            <a:r>
              <a:rPr lang="en-US" sz="2400" dirty="0" err="1" smtClean="0">
                <a:latin typeface="+mj-lt"/>
              </a:rPr>
              <a:t>onderzoekende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vaardigheden</a:t>
            </a:r>
            <a:r>
              <a:rPr lang="en-US" sz="2400" dirty="0" smtClean="0">
                <a:latin typeface="+mj-lt"/>
              </a:rPr>
              <a:t> die </a:t>
            </a:r>
            <a:r>
              <a:rPr lang="en-US" sz="2400" dirty="0" err="1" smtClean="0">
                <a:latin typeface="+mj-lt"/>
              </a:rPr>
              <a:t>hierbij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betrokken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zijn</a:t>
            </a:r>
            <a:endParaRPr lang="en-US" sz="2400" dirty="0" smtClean="0">
              <a:latin typeface="+mj-lt"/>
            </a:endParaRPr>
          </a:p>
          <a:p>
            <a:r>
              <a:rPr lang="en-US" sz="2400" dirty="0" err="1" smtClean="0">
                <a:latin typeface="+mj-lt"/>
              </a:rPr>
              <a:t>Verbanden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tussen</a:t>
            </a:r>
            <a:r>
              <a:rPr lang="en-US" sz="2400" dirty="0" smtClean="0">
                <a:latin typeface="+mj-lt"/>
              </a:rPr>
              <a:t> onderzoeksvaardigheden </a:t>
            </a:r>
            <a:r>
              <a:rPr lang="en-US" sz="2400" dirty="0" err="1" smtClean="0">
                <a:latin typeface="+mj-lt"/>
              </a:rPr>
              <a:t>stimuleren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doorheen</a:t>
            </a:r>
            <a:r>
              <a:rPr lang="en-US" sz="2400" dirty="0" smtClean="0">
                <a:latin typeface="+mj-lt"/>
              </a:rPr>
              <a:t> het </a:t>
            </a:r>
            <a:r>
              <a:rPr lang="en-US" sz="2400" dirty="0" err="1" smtClean="0">
                <a:latin typeface="+mj-lt"/>
              </a:rPr>
              <a:t>onderzoek</a:t>
            </a: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760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832" y="274638"/>
            <a:ext cx="5626968" cy="1282154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Verschillende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soorten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onderzoek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886700" cy="4536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400" i="1" dirty="0" err="1" smtClean="0">
                <a:latin typeface="+mj-lt"/>
              </a:rPr>
              <a:t>Gedurende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een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bepaalde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tijd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observeren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bijvoorbeeld</a:t>
            </a:r>
            <a:r>
              <a:rPr lang="en-US" sz="2400" dirty="0" smtClean="0">
                <a:latin typeface="+mj-lt"/>
              </a:rPr>
              <a:t>: Hoe </a:t>
            </a:r>
            <a:r>
              <a:rPr lang="en-US" sz="2400" dirty="0" err="1" smtClean="0">
                <a:latin typeface="+mj-lt"/>
              </a:rPr>
              <a:t>ontwikkelen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rupsen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zich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doorheen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tijd</a:t>
            </a:r>
            <a:r>
              <a:rPr lang="en-US" sz="2400" dirty="0" smtClean="0">
                <a:latin typeface="+mj-lt"/>
              </a:rPr>
              <a:t>?</a:t>
            </a:r>
            <a:endParaRPr lang="en-GB" sz="2400" dirty="0">
              <a:latin typeface="+mj-lt"/>
            </a:endParaRPr>
          </a:p>
          <a:p>
            <a:pPr lvl="0"/>
            <a:r>
              <a:rPr lang="en-US" sz="2400" i="1" dirty="0" err="1" smtClean="0">
                <a:latin typeface="+mj-lt"/>
              </a:rPr>
              <a:t>Zoeken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naar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patronen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bijvoorbeeld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Springen</a:t>
            </a:r>
            <a:r>
              <a:rPr lang="en-US" sz="2400" dirty="0" smtClean="0">
                <a:latin typeface="+mj-lt"/>
              </a:rPr>
              <a:t> met </a:t>
            </a:r>
            <a:r>
              <a:rPr lang="en-US" sz="2400" dirty="0" err="1" smtClean="0">
                <a:latin typeface="+mj-lt"/>
              </a:rPr>
              <a:t>lange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benen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verder</a:t>
            </a:r>
            <a:r>
              <a:rPr lang="en-US" sz="2400" dirty="0" smtClean="0">
                <a:latin typeface="+mj-lt"/>
              </a:rPr>
              <a:t>? </a:t>
            </a:r>
          </a:p>
          <a:p>
            <a:pPr lvl="0"/>
            <a:r>
              <a:rPr lang="en-US" sz="2400" i="1" dirty="0" err="1" smtClean="0">
                <a:latin typeface="+mj-lt"/>
              </a:rPr>
              <a:t>Identificeren</a:t>
            </a:r>
            <a:r>
              <a:rPr lang="en-US" sz="2400" i="1" dirty="0" smtClean="0">
                <a:latin typeface="+mj-lt"/>
              </a:rPr>
              <a:t>, </a:t>
            </a:r>
            <a:r>
              <a:rPr lang="en-US" sz="2400" i="1" dirty="0" err="1" smtClean="0">
                <a:latin typeface="+mj-lt"/>
              </a:rPr>
              <a:t>classificeren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en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groeperen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bijvoorbeeld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Welke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vogel</a:t>
            </a:r>
            <a:r>
              <a:rPr lang="en-US" sz="2400" dirty="0" smtClean="0">
                <a:latin typeface="+mj-lt"/>
              </a:rPr>
              <a:t> is </a:t>
            </a:r>
            <a:r>
              <a:rPr lang="en-US" sz="2400" dirty="0" err="1" smtClean="0">
                <a:latin typeface="+mj-lt"/>
              </a:rPr>
              <a:t>dit</a:t>
            </a:r>
            <a:r>
              <a:rPr lang="en-US" sz="2400" dirty="0" smtClean="0">
                <a:latin typeface="+mj-lt"/>
              </a:rPr>
              <a:t>? </a:t>
            </a:r>
            <a:r>
              <a:rPr lang="en-US" sz="2400" dirty="0" err="1" smtClean="0">
                <a:latin typeface="+mj-lt"/>
              </a:rPr>
              <a:t>Welke</a:t>
            </a:r>
            <a:r>
              <a:rPr lang="en-US" sz="2400" dirty="0" smtClean="0">
                <a:latin typeface="+mj-lt"/>
              </a:rPr>
              <a:t> materialmen </a:t>
            </a:r>
            <a:r>
              <a:rPr lang="en-US" sz="2400" dirty="0" err="1" smtClean="0">
                <a:latin typeface="+mj-lt"/>
              </a:rPr>
              <a:t>worden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aangetrokke</a:t>
            </a:r>
            <a:r>
              <a:rPr lang="en-US" sz="2400" dirty="0" smtClean="0">
                <a:latin typeface="+mj-lt"/>
              </a:rPr>
              <a:t> door de magnet? </a:t>
            </a:r>
          </a:p>
          <a:p>
            <a:pPr lvl="0"/>
            <a:r>
              <a:rPr lang="en-US" sz="2400" i="1" dirty="0" err="1" smtClean="0">
                <a:latin typeface="+mj-lt"/>
              </a:rPr>
              <a:t>Vergelijkend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en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eerlijk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testen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dirty="0" err="1" smtClean="0">
                <a:latin typeface="+mj-lt"/>
              </a:rPr>
              <a:t>gecontrolleerd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onderzoek</a:t>
            </a:r>
            <a:r>
              <a:rPr lang="en-US" sz="2400" dirty="0" smtClean="0">
                <a:latin typeface="+mj-lt"/>
              </a:rPr>
              <a:t>) </a:t>
            </a:r>
            <a:r>
              <a:rPr lang="en-US" sz="2400" dirty="0" err="1" smtClean="0">
                <a:latin typeface="+mj-lt"/>
              </a:rPr>
              <a:t>bijvoorbeeld</a:t>
            </a:r>
            <a:r>
              <a:rPr lang="en-US" sz="2400" dirty="0" smtClean="0">
                <a:latin typeface="+mj-lt"/>
              </a:rPr>
              <a:t>: Welk </a:t>
            </a:r>
            <a:r>
              <a:rPr lang="en-US" sz="2400" dirty="0" err="1" smtClean="0">
                <a:latin typeface="+mj-lt"/>
              </a:rPr>
              <a:t>materiaal</a:t>
            </a:r>
            <a:r>
              <a:rPr lang="en-US" sz="2400" dirty="0" smtClean="0">
                <a:latin typeface="+mj-lt"/>
              </a:rPr>
              <a:t> is </a:t>
            </a:r>
            <a:r>
              <a:rPr lang="en-US" sz="2400" dirty="0" err="1" smtClean="0">
                <a:latin typeface="+mj-lt"/>
              </a:rPr>
              <a:t>meest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geschikt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voor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een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paraplu</a:t>
            </a:r>
            <a:r>
              <a:rPr lang="en-US" sz="2400" dirty="0" smtClean="0">
                <a:latin typeface="+mj-lt"/>
              </a:rPr>
              <a:t>? </a:t>
            </a:r>
          </a:p>
          <a:p>
            <a:pPr lvl="0"/>
            <a:r>
              <a:rPr lang="en-US" sz="2400" i="1" dirty="0" err="1" smtClean="0">
                <a:latin typeface="+mj-lt"/>
              </a:rPr>
              <a:t>Onderzoek</a:t>
            </a:r>
            <a:r>
              <a:rPr lang="en-US" sz="2400" i="1" dirty="0" smtClean="0">
                <a:latin typeface="+mj-lt"/>
              </a:rPr>
              <a:t> op basis van </a:t>
            </a:r>
            <a:r>
              <a:rPr lang="en-US" sz="2400" i="1" dirty="0" err="1" smtClean="0">
                <a:latin typeface="+mj-lt"/>
              </a:rPr>
              <a:t>secundaire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i="1" dirty="0" err="1" smtClean="0">
                <a:latin typeface="+mj-lt"/>
              </a:rPr>
              <a:t>bronnen</a:t>
            </a:r>
            <a:r>
              <a:rPr lang="en-US" sz="2400" i="1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bijvoorbeeld</a:t>
            </a:r>
            <a:r>
              <a:rPr lang="en-US" sz="2400" dirty="0" smtClean="0">
                <a:latin typeface="+mj-lt"/>
              </a:rPr>
              <a:t>: </a:t>
            </a:r>
            <a:r>
              <a:rPr lang="en-US" sz="2400" dirty="0" err="1" smtClean="0">
                <a:latin typeface="+mj-lt"/>
              </a:rPr>
              <a:t>Welke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soorten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levende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organismen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zien</a:t>
            </a:r>
            <a:r>
              <a:rPr lang="en-US" sz="2400" dirty="0" smtClean="0">
                <a:latin typeface="+mj-lt"/>
              </a:rPr>
              <a:t> we in </a:t>
            </a:r>
            <a:r>
              <a:rPr lang="en-US" sz="2400" dirty="0" smtClean="0">
                <a:latin typeface="+mj-lt"/>
              </a:rPr>
              <a:t>de </a:t>
            </a:r>
            <a:r>
              <a:rPr lang="en-US" sz="2400" dirty="0" err="1" smtClean="0">
                <a:latin typeface="+mj-lt"/>
              </a:rPr>
              <a:t>fossielen</a:t>
            </a:r>
            <a:r>
              <a:rPr lang="en-US" sz="2400" dirty="0" smtClean="0">
                <a:latin typeface="+mj-lt"/>
              </a:rPr>
              <a:t> die we </a:t>
            </a:r>
            <a:r>
              <a:rPr lang="en-US" sz="2400" dirty="0" err="1" smtClean="0">
                <a:latin typeface="+mj-lt"/>
              </a:rPr>
              <a:t>hebben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gevonden</a:t>
            </a:r>
            <a:r>
              <a:rPr lang="en-US" sz="2400" dirty="0" smtClean="0">
                <a:latin typeface="+mj-lt"/>
              </a:rPr>
              <a:t>?</a:t>
            </a:r>
            <a:endParaRPr lang="en-GB" sz="24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6090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264696" cy="1282154"/>
          </a:xfrm>
        </p:spPr>
        <p:txBody>
          <a:bodyPr>
            <a:noAutofit/>
          </a:bodyPr>
          <a:lstStyle/>
          <a:p>
            <a:r>
              <a:rPr lang="en-US" sz="3200" b="1" dirty="0" err="1">
                <a:solidFill>
                  <a:srgbClr val="00B050"/>
                </a:solidFill>
              </a:rPr>
              <a:t>Voorstelling</a:t>
            </a:r>
            <a:r>
              <a:rPr lang="en-US" sz="3200" b="1" dirty="0">
                <a:solidFill>
                  <a:srgbClr val="00B050"/>
                </a:solidFill>
              </a:rPr>
              <a:t> van </a:t>
            </a:r>
            <a:r>
              <a:rPr lang="en-US" sz="3200" b="1" dirty="0" err="1">
                <a:solidFill>
                  <a:srgbClr val="00B050"/>
                </a:solidFill>
              </a:rPr>
              <a:t>voorbeelden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uit</a:t>
            </a:r>
            <a:r>
              <a:rPr lang="en-US" sz="3200" b="1" dirty="0">
                <a:solidFill>
                  <a:srgbClr val="00B050"/>
                </a:solidFill>
              </a:rPr>
              <a:t> de </a:t>
            </a:r>
            <a:r>
              <a:rPr lang="en-US" sz="3200" b="1" dirty="0" err="1">
                <a:solidFill>
                  <a:srgbClr val="00B050"/>
                </a:solidFill>
              </a:rPr>
              <a:t>klaspraktijk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852936"/>
            <a:ext cx="2736304" cy="158417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Levenscyclus</a:t>
            </a:r>
            <a:r>
              <a:rPr lang="en-US" sz="2000" dirty="0" smtClean="0">
                <a:latin typeface="+mj-lt"/>
              </a:rPr>
              <a:t> van </a:t>
            </a:r>
            <a:r>
              <a:rPr lang="en-US" sz="2000" dirty="0" err="1" smtClean="0">
                <a:latin typeface="+mj-lt"/>
              </a:rPr>
              <a:t>een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kikker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Geluiden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rondom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ons</a:t>
            </a:r>
            <a:endParaRPr lang="en-US" sz="2000" dirty="0" smtClean="0">
              <a:latin typeface="+mj-lt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+mj-lt"/>
              </a:rPr>
              <a:t>Skeletten</a:t>
            </a:r>
            <a:endParaRPr lang="en-US" sz="20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1620083"/>
            <a:ext cx="5112568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+mj-lt"/>
              </a:rPr>
              <a:t>Opbouw</a:t>
            </a:r>
            <a:r>
              <a:rPr lang="en-US" sz="2000" b="1" dirty="0">
                <a:latin typeface="+mj-lt"/>
              </a:rPr>
              <a:t> van de Curriculum </a:t>
            </a:r>
            <a:r>
              <a:rPr lang="en-US" sz="2000" b="1" dirty="0" err="1">
                <a:latin typeface="+mj-lt"/>
              </a:rPr>
              <a:t>Materialen</a:t>
            </a:r>
            <a:endParaRPr lang="en-US" sz="2000" b="1" dirty="0">
              <a:latin typeface="+mj-lt"/>
            </a:endParaRPr>
          </a:p>
          <a:p>
            <a:endParaRPr lang="en-US" sz="2000" b="1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err="1">
                <a:latin typeface="+mj-lt"/>
              </a:rPr>
              <a:t>Situering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– focus, </a:t>
            </a:r>
            <a:r>
              <a:rPr lang="en-US" sz="2000" dirty="0" err="1">
                <a:latin typeface="+mj-lt"/>
              </a:rPr>
              <a:t>motivering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achtergrond</a:t>
            </a:r>
            <a:endParaRPr lang="en-US" sz="20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err="1">
                <a:latin typeface="+mj-lt"/>
              </a:rPr>
              <a:t>Startpunt</a:t>
            </a:r>
            <a:r>
              <a:rPr lang="en-US" sz="2000" i="1" dirty="0">
                <a:latin typeface="+mj-lt"/>
              </a:rPr>
              <a:t> </a:t>
            </a:r>
          </a:p>
          <a:p>
            <a:pPr marL="342900" indent="-342900">
              <a:buFont typeface="Arial"/>
              <a:buChar char="•"/>
            </a:pPr>
            <a:endParaRPr lang="en-US" sz="1200" i="1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>
                <a:latin typeface="+mj-lt"/>
              </a:rPr>
              <a:t>Het </a:t>
            </a:r>
            <a:r>
              <a:rPr lang="en-US" sz="2000" i="1" dirty="0" err="1">
                <a:latin typeface="+mj-lt"/>
              </a:rPr>
              <a:t>leerproces</a:t>
            </a:r>
            <a:r>
              <a:rPr lang="en-US" sz="2000" i="1" dirty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– </a:t>
            </a:r>
            <a:r>
              <a:rPr lang="en-US" sz="2000" dirty="0" err="1">
                <a:latin typeface="+mj-lt"/>
              </a:rPr>
              <a:t>activiteiten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motivering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voorbeelden</a:t>
            </a:r>
            <a:r>
              <a:rPr lang="en-US" sz="2000" dirty="0">
                <a:latin typeface="+mj-lt"/>
              </a:rPr>
              <a:t> van </a:t>
            </a:r>
            <a:r>
              <a:rPr lang="en-US" sz="2000" dirty="0" err="1">
                <a:latin typeface="+mj-lt"/>
              </a:rPr>
              <a:t>antwoorden</a:t>
            </a:r>
            <a:r>
              <a:rPr lang="en-US" sz="2000" dirty="0">
                <a:latin typeface="+mj-lt"/>
              </a:rPr>
              <a:t> van </a:t>
            </a:r>
            <a:r>
              <a:rPr lang="en-US" sz="2000" dirty="0" err="1">
                <a:latin typeface="+mj-lt"/>
              </a:rPr>
              <a:t>kinderen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reflecties</a:t>
            </a:r>
            <a:r>
              <a:rPr lang="en-US" sz="2000" dirty="0">
                <a:latin typeface="+mj-lt"/>
              </a:rPr>
              <a:t> van de </a:t>
            </a:r>
            <a:r>
              <a:rPr lang="en-US" sz="2000" dirty="0" err="1">
                <a:latin typeface="+mj-lt"/>
              </a:rPr>
              <a:t>leerkracht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gevolgen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voor</a:t>
            </a:r>
            <a:r>
              <a:rPr lang="en-US" sz="2000" dirty="0">
                <a:latin typeface="+mj-lt"/>
              </a:rPr>
              <a:t> de </a:t>
            </a:r>
            <a:r>
              <a:rPr lang="en-US" sz="2000" dirty="0" err="1">
                <a:latin typeface="+mj-lt"/>
              </a:rPr>
              <a:t>volgende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activiteit</a:t>
            </a:r>
            <a:r>
              <a:rPr lang="en-US" sz="2000" dirty="0">
                <a:latin typeface="+mj-lt"/>
              </a:rPr>
              <a:t>.</a:t>
            </a:r>
          </a:p>
          <a:p>
            <a:pPr marL="342900" indent="-342900">
              <a:buFont typeface="Arial"/>
              <a:buChar char="•"/>
            </a:pPr>
            <a:endParaRPr lang="en-US" sz="1200" dirty="0">
              <a:latin typeface="+mj-l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i="1" dirty="0" err="1">
                <a:latin typeface="+mj-lt"/>
              </a:rPr>
              <a:t>Reflecties</a:t>
            </a:r>
            <a:r>
              <a:rPr lang="en-US" sz="2000" dirty="0">
                <a:latin typeface="+mj-lt"/>
              </a:rPr>
              <a:t> – </a:t>
            </a:r>
            <a:r>
              <a:rPr lang="en-US" sz="2000" dirty="0" err="1">
                <a:latin typeface="+mj-lt"/>
              </a:rPr>
              <a:t>evolutie</a:t>
            </a:r>
            <a:r>
              <a:rPr lang="en-US" sz="2000" dirty="0">
                <a:latin typeface="+mj-lt"/>
              </a:rPr>
              <a:t> van de </a:t>
            </a:r>
            <a:r>
              <a:rPr lang="en-US" sz="2000" dirty="0" err="1">
                <a:latin typeface="+mj-lt"/>
              </a:rPr>
              <a:t>kinderen</a:t>
            </a:r>
            <a:r>
              <a:rPr lang="en-US" sz="2000" dirty="0">
                <a:latin typeface="+mj-lt"/>
              </a:rPr>
              <a:t>, de </a:t>
            </a:r>
            <a:r>
              <a:rPr lang="en-US" sz="2000" dirty="0" err="1">
                <a:latin typeface="+mj-lt"/>
              </a:rPr>
              <a:t>rol</a:t>
            </a:r>
            <a:r>
              <a:rPr lang="en-US" sz="2000" dirty="0">
                <a:latin typeface="+mj-lt"/>
              </a:rPr>
              <a:t> van de </a:t>
            </a:r>
            <a:r>
              <a:rPr lang="en-US" sz="2000" dirty="0" err="1">
                <a:latin typeface="+mj-lt"/>
              </a:rPr>
              <a:t>leerkracht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klasomgeving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volgende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stappen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63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4704"/>
            <a:ext cx="6264696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9552" y="2924944"/>
            <a:ext cx="1800200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Levenscyclus</a:t>
            </a:r>
            <a:r>
              <a:rPr lang="en-US" sz="2000" dirty="0" smtClean="0">
                <a:latin typeface="+mj-lt"/>
              </a:rPr>
              <a:t> van </a:t>
            </a:r>
            <a:r>
              <a:rPr lang="en-US" sz="2000" dirty="0" err="1" smtClean="0">
                <a:latin typeface="+mj-lt"/>
              </a:rPr>
              <a:t>een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kikker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err="1" smtClean="0">
                <a:latin typeface="+mj-lt"/>
              </a:rPr>
              <a:t>Leeftijd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4-</a:t>
            </a:r>
            <a:r>
              <a:rPr lang="en-US" sz="2000" dirty="0" smtClean="0"/>
              <a:t>5 </a:t>
            </a:r>
            <a:r>
              <a:rPr lang="en-US" sz="2000" dirty="0" err="1" smtClean="0"/>
              <a:t>jaar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25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91880" y="274638"/>
            <a:ext cx="5194920" cy="1426170"/>
          </a:xfrm>
        </p:spPr>
        <p:txBody>
          <a:bodyPr>
            <a:normAutofit fontScale="90000"/>
          </a:bodyPr>
          <a:lstStyle/>
          <a:p>
            <a:r>
              <a:rPr lang="nl-BE" b="1" dirty="0" smtClean="0">
                <a:solidFill>
                  <a:srgbClr val="00B050"/>
                </a:solidFill>
              </a:rPr>
              <a:t>Inleiding tot het CEYS project</a:t>
            </a:r>
            <a:br>
              <a:rPr lang="nl-BE" b="1" dirty="0" smtClean="0">
                <a:solidFill>
                  <a:srgbClr val="00B050"/>
                </a:solidFill>
              </a:rPr>
            </a:br>
            <a:r>
              <a:rPr lang="nl-BE" sz="2200" b="1" dirty="0" smtClean="0">
                <a:solidFill>
                  <a:srgbClr val="00B050"/>
                </a:solidFill>
              </a:rPr>
              <a:t>(te gebruiken afhankelijk van de context)</a:t>
            </a:r>
            <a:endParaRPr lang="nl-BE" sz="22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nl-BE" dirty="0" smtClean="0">
                <a:latin typeface="+mj-lt"/>
              </a:rPr>
              <a:t>Europees </a:t>
            </a:r>
            <a:r>
              <a:rPr lang="nl-BE" dirty="0">
                <a:latin typeface="+mj-lt"/>
              </a:rPr>
              <a:t>Erasmus+ project</a:t>
            </a:r>
          </a:p>
          <a:p>
            <a:pPr>
              <a:lnSpc>
                <a:spcPct val="100000"/>
              </a:lnSpc>
            </a:pPr>
            <a:r>
              <a:rPr lang="nl-BE" dirty="0">
                <a:latin typeface="+mj-lt"/>
              </a:rPr>
              <a:t>Partners in </a:t>
            </a:r>
            <a:r>
              <a:rPr lang="nl-BE" dirty="0" smtClean="0">
                <a:latin typeface="+mj-lt"/>
              </a:rPr>
              <a:t>België, Griekenland, Roemenië, VK</a:t>
            </a:r>
            <a:endParaRPr lang="nl-BE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nl-BE" dirty="0" smtClean="0">
                <a:latin typeface="+mj-lt"/>
              </a:rPr>
              <a:t>Vervolgproject op het Creative </a:t>
            </a:r>
            <a:r>
              <a:rPr lang="nl-BE" dirty="0">
                <a:latin typeface="+mj-lt"/>
              </a:rPr>
              <a:t>Little Scientists project </a:t>
            </a:r>
            <a:r>
              <a:rPr lang="nl-BE" dirty="0">
                <a:latin typeface="+mj-lt"/>
                <a:hlinkClick r:id="rId3"/>
              </a:rPr>
              <a:t>http://www.creative-little-scientists.eu</a:t>
            </a:r>
            <a:endParaRPr lang="nl-BE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nl-BE" dirty="0">
                <a:latin typeface="+mj-lt"/>
              </a:rPr>
              <a:t> </a:t>
            </a:r>
            <a:r>
              <a:rPr lang="nl-BE" dirty="0" smtClean="0">
                <a:latin typeface="+mj-lt"/>
              </a:rPr>
              <a:t>Doelen</a:t>
            </a:r>
            <a:endParaRPr lang="nl-BE" dirty="0">
              <a:latin typeface="+mj-lt"/>
            </a:endParaRP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nl-BE" dirty="0" smtClean="0">
                <a:latin typeface="+mj-lt"/>
              </a:rPr>
              <a:t>Ontwikkelen </a:t>
            </a:r>
            <a:r>
              <a:rPr lang="nl-BE" dirty="0">
                <a:latin typeface="+mj-lt"/>
              </a:rPr>
              <a:t>van </a:t>
            </a:r>
            <a:r>
              <a:rPr lang="nl-BE" dirty="0" smtClean="0">
                <a:latin typeface="+mj-lt"/>
              </a:rPr>
              <a:t>nascholing </a:t>
            </a:r>
            <a:r>
              <a:rPr lang="nl-BE" dirty="0">
                <a:latin typeface="+mj-lt"/>
              </a:rPr>
              <a:t>voor </a:t>
            </a:r>
            <a:r>
              <a:rPr lang="nl-BE" dirty="0" smtClean="0">
                <a:latin typeface="+mj-lt"/>
              </a:rPr>
              <a:t>leerkrachten basisonderwijs met bijhorende materialen</a:t>
            </a:r>
            <a:endParaRPr lang="nl-BE" dirty="0">
              <a:latin typeface="+mj-lt"/>
            </a:endParaRPr>
          </a:p>
          <a:p>
            <a:pPr lvl="1">
              <a:lnSpc>
                <a:spcPct val="100000"/>
              </a:lnSpc>
              <a:buFont typeface="Wingdings" charset="2"/>
              <a:buChar char="Ø"/>
            </a:pPr>
            <a:r>
              <a:rPr lang="nl-BE" dirty="0" smtClean="0">
                <a:latin typeface="+mj-lt"/>
              </a:rPr>
              <a:t>Bevorderen </a:t>
            </a:r>
            <a:r>
              <a:rPr lang="nl-BE" dirty="0">
                <a:latin typeface="+mj-lt"/>
              </a:rPr>
              <a:t>van het gebruik van creatieve benaderingen in het wetenschapsonderwijs in het kleuter- en </a:t>
            </a:r>
            <a:r>
              <a:rPr lang="nl-BE" dirty="0" smtClean="0">
                <a:latin typeface="+mj-lt"/>
              </a:rPr>
              <a:t>lager onderwijs </a:t>
            </a:r>
            <a:r>
              <a:rPr lang="nl-BE" dirty="0">
                <a:latin typeface="+mj-lt"/>
              </a:rPr>
              <a:t>(tot acht jaar</a:t>
            </a:r>
            <a:r>
              <a:rPr lang="nl-BE" dirty="0" smtClean="0">
                <a:latin typeface="+mj-lt"/>
              </a:rPr>
              <a:t>)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09600" y="609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en-US" alt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2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3140968"/>
            <a:ext cx="1872208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Geluiden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rondom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ons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err="1" smtClean="0">
                <a:latin typeface="+mj-lt"/>
              </a:rPr>
              <a:t>Leeftijd</a:t>
            </a:r>
            <a:r>
              <a:rPr lang="en-US" sz="2000" dirty="0" smtClean="0">
                <a:latin typeface="+mj-lt"/>
              </a:rPr>
              <a:t> 6-7 </a:t>
            </a:r>
            <a:r>
              <a:rPr lang="en-US" sz="2000" dirty="0" err="1" smtClean="0">
                <a:latin typeface="+mj-lt"/>
              </a:rPr>
              <a:t>jaar</a:t>
            </a:r>
            <a:endParaRPr lang="en-US" sz="2000" dirty="0">
              <a:latin typeface="+mj-lt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56792"/>
            <a:ext cx="5774556" cy="438682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329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24744"/>
            <a:ext cx="5976664" cy="46805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39552" y="3356992"/>
            <a:ext cx="1728192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latin typeface="+mj-lt"/>
              </a:rPr>
              <a:t>Skelette</a:t>
            </a:r>
            <a:r>
              <a:rPr lang="en-US" sz="2000" dirty="0" err="1">
                <a:latin typeface="+mj-lt"/>
              </a:rPr>
              <a:t>n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err="1" smtClean="0">
                <a:latin typeface="+mj-lt"/>
              </a:rPr>
              <a:t>Leeftijd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en-US" sz="2000" dirty="0" smtClean="0">
                <a:latin typeface="+mj-lt"/>
              </a:rPr>
              <a:t>7-8 </a:t>
            </a:r>
            <a:r>
              <a:rPr lang="en-US" sz="2000" dirty="0" err="1" smtClean="0">
                <a:latin typeface="+mj-lt"/>
              </a:rPr>
              <a:t>jaar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075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Bespreking</a:t>
            </a:r>
            <a:r>
              <a:rPr lang="en-US" b="1" dirty="0" smtClean="0">
                <a:solidFill>
                  <a:srgbClr val="00B050"/>
                </a:solidFill>
              </a:rPr>
              <a:t> van </a:t>
            </a:r>
            <a:r>
              <a:rPr lang="en-US" b="1" dirty="0" err="1" smtClean="0">
                <a:solidFill>
                  <a:srgbClr val="00B050"/>
                </a:solidFill>
              </a:rPr>
              <a:t>voorbeelden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uit</a:t>
            </a:r>
            <a:r>
              <a:rPr lang="en-US" b="1" dirty="0" smtClean="0">
                <a:solidFill>
                  <a:srgbClr val="00B050"/>
                </a:solidFill>
              </a:rPr>
              <a:t> de </a:t>
            </a:r>
            <a:r>
              <a:rPr lang="en-US" b="1" dirty="0" err="1" smtClean="0">
                <a:solidFill>
                  <a:srgbClr val="00B050"/>
                </a:solidFill>
              </a:rPr>
              <a:t>klaspraktijk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en-US" sz="2400" i="1" dirty="0" err="1" smtClean="0">
                <a:latin typeface="+mj-lt"/>
              </a:rPr>
              <a:t>Werk</a:t>
            </a:r>
            <a:r>
              <a:rPr lang="en-US" sz="2400" i="1" dirty="0" smtClean="0">
                <a:latin typeface="+mj-lt"/>
              </a:rPr>
              <a:t> in </a:t>
            </a:r>
            <a:r>
              <a:rPr lang="en-US" sz="2400" i="1" dirty="0" err="1" smtClean="0">
                <a:latin typeface="+mj-lt"/>
              </a:rPr>
              <a:t>groepjes</a:t>
            </a:r>
            <a:r>
              <a:rPr lang="en-US" sz="2400" i="1" dirty="0" smtClean="0">
                <a:latin typeface="+mj-lt"/>
              </a:rPr>
              <a:t> van </a:t>
            </a:r>
            <a:r>
              <a:rPr lang="en-US" sz="2400" i="1" dirty="0" smtClean="0">
                <a:latin typeface="+mj-lt"/>
              </a:rPr>
              <a:t>4 </a:t>
            </a:r>
            <a:r>
              <a:rPr lang="en-US" sz="2400" dirty="0" smtClean="0">
                <a:latin typeface="+mj-lt"/>
              </a:rPr>
              <a:t>- 2 </a:t>
            </a:r>
            <a:r>
              <a:rPr lang="en-US" sz="2400" dirty="0" err="1" smtClean="0">
                <a:latin typeface="+mj-lt"/>
              </a:rPr>
              <a:t>voorbeelden</a:t>
            </a:r>
            <a:r>
              <a:rPr lang="en-US" sz="2400" dirty="0" smtClean="0">
                <a:latin typeface="+mj-lt"/>
              </a:rPr>
              <a:t> per </a:t>
            </a:r>
            <a:r>
              <a:rPr lang="en-US" sz="2400" dirty="0" err="1" smtClean="0">
                <a:latin typeface="+mj-lt"/>
              </a:rPr>
              <a:t>groep</a:t>
            </a:r>
            <a:endParaRPr lang="en-US" sz="2400" dirty="0" smtClean="0">
              <a:latin typeface="+mj-lt"/>
            </a:endParaRPr>
          </a:p>
          <a:p>
            <a:pPr marL="0" lvl="0" indent="0">
              <a:buNone/>
            </a:pPr>
            <a:r>
              <a:rPr lang="en-US" sz="2400" dirty="0" smtClean="0">
                <a:latin typeface="+mj-lt"/>
              </a:rPr>
              <a:t>Begin per 2 met </a:t>
            </a:r>
            <a:r>
              <a:rPr lang="en-US" sz="2400" dirty="0" err="1" smtClean="0">
                <a:latin typeface="+mj-lt"/>
              </a:rPr>
              <a:t>verschillende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voorbeelden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wissel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vervolgens</a:t>
            </a:r>
            <a:r>
              <a:rPr lang="en-US" sz="2400" dirty="0" smtClean="0">
                <a:latin typeface="+mj-lt"/>
              </a:rPr>
              <a:t> om </a:t>
            </a:r>
            <a:endParaRPr lang="nl-BE" sz="2400" b="1" dirty="0" smtClean="0">
              <a:latin typeface="+mj-lt"/>
            </a:endParaRPr>
          </a:p>
          <a:p>
            <a:pPr marL="0" indent="0">
              <a:buNone/>
            </a:pPr>
            <a:r>
              <a:rPr lang="nl-BE" sz="2400" b="1" dirty="0">
                <a:latin typeface="+mj-lt"/>
              </a:rPr>
              <a:t>1. Lees eerst om een overzicht te krijgen van het leertraject.</a:t>
            </a:r>
          </a:p>
          <a:p>
            <a:pPr marL="0" indent="0">
              <a:buNone/>
            </a:pPr>
            <a:r>
              <a:rPr lang="nl-BE" sz="2400" b="1" dirty="0">
                <a:latin typeface="+mj-lt"/>
              </a:rPr>
              <a:t>2. Bekijk dan de volgende vragen: </a:t>
            </a:r>
          </a:p>
          <a:p>
            <a:pPr lvl="0"/>
            <a:r>
              <a:rPr lang="en-GB" sz="2400" dirty="0" smtClean="0">
                <a:latin typeface="+mj-lt"/>
              </a:rPr>
              <a:t>Hoe </a:t>
            </a:r>
            <a:r>
              <a:rPr lang="en-GB" sz="2400" dirty="0" err="1" smtClean="0">
                <a:latin typeface="+mj-lt"/>
              </a:rPr>
              <a:t>evolueerde</a:t>
            </a:r>
            <a:r>
              <a:rPr lang="en-GB" sz="2400" dirty="0" smtClean="0">
                <a:latin typeface="+mj-lt"/>
              </a:rPr>
              <a:t> het </a:t>
            </a:r>
            <a:r>
              <a:rPr lang="en-GB" sz="2400" dirty="0" err="1" smtClean="0">
                <a:latin typeface="+mj-lt"/>
              </a:rPr>
              <a:t>onderzoekje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doorheen</a:t>
            </a:r>
            <a:r>
              <a:rPr lang="en-GB" sz="2400" dirty="0" smtClean="0">
                <a:latin typeface="+mj-lt"/>
              </a:rPr>
              <a:t> de </a:t>
            </a:r>
            <a:r>
              <a:rPr lang="en-GB" sz="2400" dirty="0" err="1" smtClean="0">
                <a:latin typeface="+mj-lt"/>
              </a:rPr>
              <a:t>tijd</a:t>
            </a:r>
            <a:r>
              <a:rPr lang="en-GB" sz="2400" dirty="0" smtClean="0">
                <a:latin typeface="+mj-lt"/>
              </a:rPr>
              <a:t>? Hoe </a:t>
            </a:r>
            <a:r>
              <a:rPr lang="en-GB" sz="2400" dirty="0" err="1" smtClean="0">
                <a:latin typeface="+mj-lt"/>
              </a:rPr>
              <a:t>bouwden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ze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verder</a:t>
            </a:r>
            <a:r>
              <a:rPr lang="en-GB" sz="2400" dirty="0" smtClean="0">
                <a:latin typeface="+mj-lt"/>
              </a:rPr>
              <a:t> op de </a:t>
            </a:r>
            <a:r>
              <a:rPr lang="en-GB" sz="2400" dirty="0" err="1" smtClean="0">
                <a:latin typeface="+mj-lt"/>
              </a:rPr>
              <a:t>antwoorden</a:t>
            </a:r>
            <a:r>
              <a:rPr lang="en-GB" sz="2400" dirty="0" smtClean="0">
                <a:latin typeface="+mj-lt"/>
              </a:rPr>
              <a:t> van </a:t>
            </a:r>
            <a:r>
              <a:rPr lang="en-GB" sz="2400" dirty="0" err="1" smtClean="0">
                <a:latin typeface="+mj-lt"/>
              </a:rPr>
              <a:t>kindern</a:t>
            </a:r>
            <a:r>
              <a:rPr lang="en-GB" sz="2400" dirty="0" smtClean="0">
                <a:latin typeface="+mj-lt"/>
              </a:rPr>
              <a:t>?  </a:t>
            </a:r>
          </a:p>
          <a:p>
            <a:pPr lvl="0"/>
            <a:r>
              <a:rPr lang="en-GB" sz="2400" dirty="0" err="1" smtClean="0">
                <a:latin typeface="+mj-lt"/>
              </a:rPr>
              <a:t>Welke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kansen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werden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voorzien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voor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kinderen</a:t>
            </a:r>
            <a:r>
              <a:rPr lang="en-GB" sz="2400" dirty="0" smtClean="0">
                <a:latin typeface="+mj-lt"/>
              </a:rPr>
              <a:t> om </a:t>
            </a:r>
            <a:r>
              <a:rPr lang="en-GB" sz="2400" dirty="0" err="1" smtClean="0">
                <a:latin typeface="+mj-lt"/>
              </a:rPr>
              <a:t>zelf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beslissingen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te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nemen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creatief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te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zijn</a:t>
            </a:r>
            <a:r>
              <a:rPr lang="en-GB" sz="2400" dirty="0" smtClean="0">
                <a:latin typeface="+mj-lt"/>
              </a:rPr>
              <a:t>?  </a:t>
            </a:r>
            <a:endParaRPr lang="en-GB" sz="2400" dirty="0">
              <a:latin typeface="+mj-lt"/>
            </a:endParaRPr>
          </a:p>
          <a:p>
            <a:pPr lvl="0"/>
            <a:r>
              <a:rPr lang="en-GB" sz="2400" dirty="0" err="1" smtClean="0">
                <a:latin typeface="+mj-lt"/>
              </a:rPr>
              <a:t>Welke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vormen</a:t>
            </a:r>
            <a:r>
              <a:rPr lang="en-GB" sz="2400" dirty="0" smtClean="0">
                <a:latin typeface="+mj-lt"/>
              </a:rPr>
              <a:t> van </a:t>
            </a:r>
            <a:r>
              <a:rPr lang="en-GB" sz="2400" dirty="0" err="1" smtClean="0">
                <a:latin typeface="+mj-lt"/>
              </a:rPr>
              <a:t>vastleggen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werden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gebruikt</a:t>
            </a:r>
            <a:r>
              <a:rPr lang="en-GB" sz="2400" dirty="0" smtClean="0">
                <a:latin typeface="+mj-lt"/>
              </a:rPr>
              <a:t>? Hoe </a:t>
            </a:r>
            <a:r>
              <a:rPr lang="en-GB" sz="2400" dirty="0" err="1" smtClean="0">
                <a:latin typeface="+mj-lt"/>
              </a:rPr>
              <a:t>ondersteunde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dit</a:t>
            </a:r>
            <a:r>
              <a:rPr lang="en-GB" sz="2400" dirty="0" smtClean="0">
                <a:latin typeface="+mj-lt"/>
              </a:rPr>
              <a:t> het </a:t>
            </a:r>
            <a:r>
              <a:rPr lang="en-GB" sz="2400" dirty="0" err="1" smtClean="0">
                <a:latin typeface="+mj-lt"/>
              </a:rPr>
              <a:t>leerproces</a:t>
            </a:r>
            <a:r>
              <a:rPr lang="en-GB" sz="2400" dirty="0" smtClean="0">
                <a:latin typeface="+mj-lt"/>
              </a:rPr>
              <a:t>? </a:t>
            </a:r>
          </a:p>
          <a:p>
            <a:pPr lvl="0"/>
            <a:r>
              <a:rPr lang="en-GB" sz="2400" dirty="0" smtClean="0">
                <a:latin typeface="+mj-lt"/>
              </a:rPr>
              <a:t>Op </a:t>
            </a:r>
            <a:r>
              <a:rPr lang="en-GB" sz="2400" dirty="0" err="1" smtClean="0">
                <a:latin typeface="+mj-lt"/>
              </a:rPr>
              <a:t>welke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manieren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stimuleerde</a:t>
            </a:r>
            <a:r>
              <a:rPr lang="en-GB" sz="2400" dirty="0" smtClean="0">
                <a:latin typeface="+mj-lt"/>
              </a:rPr>
              <a:t> de </a:t>
            </a:r>
            <a:r>
              <a:rPr lang="en-GB" sz="2400" dirty="0" err="1" smtClean="0">
                <a:latin typeface="+mj-lt"/>
              </a:rPr>
              <a:t>leerkracht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linken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tussen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verschillende</a:t>
            </a:r>
            <a:r>
              <a:rPr lang="en-GB" sz="2400" dirty="0" smtClean="0">
                <a:latin typeface="+mj-lt"/>
              </a:rPr>
              <a:t> </a:t>
            </a:r>
            <a:r>
              <a:rPr lang="en-GB" sz="2400" dirty="0" err="1" smtClean="0">
                <a:latin typeface="+mj-lt"/>
              </a:rPr>
              <a:t>kenmerken</a:t>
            </a:r>
            <a:r>
              <a:rPr lang="en-GB" sz="2400" dirty="0" smtClean="0">
                <a:latin typeface="+mj-lt"/>
              </a:rPr>
              <a:t> van </a:t>
            </a:r>
            <a:r>
              <a:rPr lang="en-GB" sz="2400" dirty="0" err="1" smtClean="0">
                <a:latin typeface="+mj-lt"/>
              </a:rPr>
              <a:t>onderzoek</a:t>
            </a:r>
            <a:r>
              <a:rPr lang="en-GB" sz="2400" dirty="0" smtClean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82096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8000"/>
                </a:solidFill>
                <a:latin typeface="+mj-lt"/>
              </a:rPr>
              <a:t>Soorten</a:t>
            </a:r>
            <a:r>
              <a:rPr lang="en-US" b="1" i="1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+mj-lt"/>
              </a:rPr>
              <a:t>praktisch</a:t>
            </a:r>
            <a:r>
              <a:rPr lang="en-US" b="1" i="1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+mj-lt"/>
              </a:rPr>
              <a:t>werk</a:t>
            </a:r>
            <a:r>
              <a:rPr lang="en-US" b="1" i="1" dirty="0" smtClean="0">
                <a:solidFill>
                  <a:srgbClr val="008000"/>
                </a:solidFill>
                <a:latin typeface="+mj-lt"/>
              </a:rPr>
              <a:t> </a:t>
            </a:r>
          </a:p>
          <a:p>
            <a:r>
              <a:rPr lang="en-US" dirty="0" err="1" smtClean="0">
                <a:latin typeface="+mj-lt"/>
              </a:rPr>
              <a:t>Basisvaardigheden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Observatie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Illustratie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Onderzoek</a:t>
            </a:r>
            <a:r>
              <a:rPr lang="en-US" dirty="0" smtClean="0">
                <a:latin typeface="+mj-lt"/>
              </a:rPr>
              <a:t>	</a:t>
            </a:r>
            <a:endParaRPr lang="en-US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i="1" dirty="0" err="1" smtClean="0">
                <a:solidFill>
                  <a:srgbClr val="008000"/>
                </a:solidFill>
                <a:latin typeface="+mj-lt"/>
              </a:rPr>
              <a:t>Soorten</a:t>
            </a:r>
            <a:r>
              <a:rPr lang="en-US" b="1" i="1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b="1" i="1" dirty="0" err="1" smtClean="0">
                <a:solidFill>
                  <a:srgbClr val="008000"/>
                </a:solidFill>
                <a:latin typeface="+mj-lt"/>
              </a:rPr>
              <a:t>onderzoek</a:t>
            </a:r>
            <a:r>
              <a:rPr lang="en-US" b="1" i="1" dirty="0" smtClean="0">
                <a:solidFill>
                  <a:srgbClr val="008000"/>
                </a:solidFill>
                <a:latin typeface="+mj-lt"/>
              </a:rPr>
              <a:t> </a:t>
            </a:r>
            <a:endParaRPr lang="en-US" b="1" i="1" dirty="0" smtClean="0">
              <a:solidFill>
                <a:srgbClr val="008000"/>
              </a:solidFill>
              <a:latin typeface="+mj-lt"/>
            </a:endParaRPr>
          </a:p>
          <a:p>
            <a:r>
              <a:rPr lang="en-US" dirty="0" err="1" smtClean="0">
                <a:latin typeface="+mj-lt"/>
              </a:rPr>
              <a:t>Sorteren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classificeren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Zoeken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naar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patronen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Observeren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doorheen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tijd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Vergelijkend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eerlijk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testen</a:t>
            </a:r>
            <a:endParaRPr lang="en-US" dirty="0" smtClean="0">
              <a:latin typeface="+mj-lt"/>
            </a:endParaRPr>
          </a:p>
          <a:p>
            <a:r>
              <a:rPr lang="en-US" dirty="0" err="1" smtClean="0">
                <a:latin typeface="+mj-lt"/>
              </a:rPr>
              <a:t>Onderzoek</a:t>
            </a:r>
            <a:r>
              <a:rPr lang="en-US" dirty="0" smtClean="0">
                <a:latin typeface="+mj-lt"/>
              </a:rPr>
              <a:t> met </a:t>
            </a:r>
            <a:r>
              <a:rPr lang="en-US" dirty="0" err="1" smtClean="0">
                <a:latin typeface="+mj-lt"/>
              </a:rPr>
              <a:t>secundaire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bronnen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845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60648"/>
            <a:ext cx="5194920" cy="1282154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8000"/>
                </a:solidFill>
              </a:rPr>
              <a:t>  </a:t>
            </a:r>
            <a:r>
              <a:rPr lang="en-US" sz="3200" b="1" dirty="0" err="1" smtClean="0">
                <a:solidFill>
                  <a:srgbClr val="00B050"/>
                </a:solidFill>
              </a:rPr>
              <a:t>Verschillende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rollen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br>
              <a:rPr lang="en-US" sz="3200" b="1" dirty="0" smtClean="0">
                <a:solidFill>
                  <a:srgbClr val="00B050"/>
                </a:solidFill>
              </a:rPr>
            </a:br>
            <a:r>
              <a:rPr lang="en-US" sz="3200" b="1" dirty="0" err="1" smtClean="0">
                <a:solidFill>
                  <a:srgbClr val="00B050"/>
                </a:solidFill>
              </a:rPr>
              <a:t>doorheen</a:t>
            </a:r>
            <a:r>
              <a:rPr lang="en-US" sz="3200" b="1" dirty="0" smtClean="0">
                <a:solidFill>
                  <a:srgbClr val="00B050"/>
                </a:solidFill>
              </a:rPr>
              <a:t> de </a:t>
            </a:r>
            <a:r>
              <a:rPr lang="en-US" sz="3200" b="1" dirty="0" err="1" smtClean="0">
                <a:solidFill>
                  <a:srgbClr val="00B050"/>
                </a:solidFill>
              </a:rPr>
              <a:t>tijd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GB" sz="1100" i="1" dirty="0" smtClean="0"/>
              <a:t>Essential </a:t>
            </a:r>
            <a:r>
              <a:rPr lang="en-GB" sz="1100" i="1" dirty="0"/>
              <a:t>features of classroom inquiry and their variations (Barrow, 2010, p. 3)</a:t>
            </a:r>
            <a:r>
              <a:rPr lang="en-GB" sz="1100" dirty="0"/>
              <a:t/>
            </a:r>
            <a:br>
              <a:rPr lang="en-GB" sz="1100" dirty="0"/>
            </a:br>
            <a:endParaRPr lang="en-US" sz="1100" dirty="0"/>
          </a:p>
        </p:txBody>
      </p:sp>
      <p:sp>
        <p:nvSpPr>
          <p:cNvPr id="6" name="Oval Callout 5"/>
          <p:cNvSpPr/>
          <p:nvPr/>
        </p:nvSpPr>
        <p:spPr>
          <a:xfrm>
            <a:off x="7164288" y="260648"/>
            <a:ext cx="1835696" cy="864096"/>
          </a:xfrm>
          <a:prstGeom prst="wedgeEllipseCallout">
            <a:avLst>
              <a:gd name="adj1" fmla="val -17868"/>
              <a:gd name="adj2" fmla="val 8979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Leerkracht</a:t>
            </a:r>
            <a:r>
              <a:rPr lang="en-US" sz="1400" dirty="0" smtClean="0"/>
              <a:t> </a:t>
            </a:r>
            <a:r>
              <a:rPr lang="en-US" sz="1400" dirty="0" err="1" smtClean="0"/>
              <a:t>geeft</a:t>
            </a:r>
            <a:r>
              <a:rPr lang="en-US" sz="1400" dirty="0" smtClean="0"/>
              <a:t> </a:t>
            </a:r>
            <a:r>
              <a:rPr lang="en-US" sz="1400" dirty="0" err="1" smtClean="0"/>
              <a:t>een</a:t>
            </a:r>
            <a:r>
              <a:rPr lang="en-US" sz="1400" dirty="0" smtClean="0"/>
              <a:t> </a:t>
            </a:r>
            <a:r>
              <a:rPr lang="en-US" sz="1400" dirty="0" err="1" smtClean="0"/>
              <a:t>antwoord</a:t>
            </a:r>
            <a:endParaRPr lang="en-US" sz="1400" dirty="0"/>
          </a:p>
        </p:txBody>
      </p:sp>
      <p:sp>
        <p:nvSpPr>
          <p:cNvPr id="5" name="Oval Callout 4"/>
          <p:cNvSpPr/>
          <p:nvPr/>
        </p:nvSpPr>
        <p:spPr>
          <a:xfrm rot="10800000" flipV="1">
            <a:off x="395536" y="188640"/>
            <a:ext cx="1872208" cy="1080120"/>
          </a:xfrm>
          <a:prstGeom prst="wedgeEllipseCallout">
            <a:avLst>
              <a:gd name="adj1" fmla="val -68317"/>
              <a:gd name="adj2" fmla="val 843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Leerling</a:t>
            </a:r>
            <a:r>
              <a:rPr lang="en-US" sz="1400" dirty="0" smtClean="0"/>
              <a:t> </a:t>
            </a:r>
            <a:r>
              <a:rPr lang="en-US" sz="1400" dirty="0" err="1" smtClean="0"/>
              <a:t>stelt</a:t>
            </a:r>
            <a:r>
              <a:rPr lang="en-US" sz="1400" dirty="0" smtClean="0"/>
              <a:t> </a:t>
            </a:r>
            <a:r>
              <a:rPr lang="en-US" sz="1400" dirty="0" err="1" smtClean="0"/>
              <a:t>een</a:t>
            </a:r>
            <a:r>
              <a:rPr lang="en-US" sz="1400" dirty="0" smtClean="0"/>
              <a:t> </a:t>
            </a:r>
            <a:r>
              <a:rPr lang="en-US" sz="1400" dirty="0" err="1" smtClean="0"/>
              <a:t>vraag</a:t>
            </a:r>
            <a:endParaRPr lang="en-US" sz="1400" dirty="0"/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146842"/>
              </p:ext>
            </p:extLst>
          </p:nvPr>
        </p:nvGraphicFramePr>
        <p:xfrm>
          <a:off x="251520" y="1647239"/>
          <a:ext cx="8748462" cy="5149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9312"/>
                <a:gridCol w="1749312"/>
                <a:gridCol w="1749312"/>
                <a:gridCol w="1750263"/>
                <a:gridCol w="1750263"/>
              </a:tblGrid>
              <a:tr h="14387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+mj-lt"/>
                        </a:rPr>
                        <a:t>Essentieel kenmerk</a:t>
                      </a:r>
                      <a:endParaRPr lang="nl-B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Variaties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27465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Meer ……………… Mate waarin de leerling eigen keuzes maakt …………...…..Minder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1438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Minder ……………Sturing door het materiaal van de leerkracht …………....…… Meer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961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engageert zich voor wetenschappelijk georiënteerde vragen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stelt een vraag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+mj-lt"/>
                        </a:rPr>
                        <a:t>De leerling kiest tussen verschillende vragen en stelt nieuwe vragen</a:t>
                      </a:r>
                      <a:endParaRPr lang="nl-B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verfijnt of verklaart vragen aangereikt door de leerkracht, het materiaal of bronnen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engageert zich voor de vragen aangereikt door  de leerkracht, het materiaal of bronnen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</a:tr>
              <a:tr h="8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geeft voorrang aan bewijs om antwoord te geven op de vragen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bepaalt wat kan doorgaan voor bewijs en verzamelt het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wordt gestuurd om bepaalde data te verzamelen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krijgt data en wordt gevraagd deze te analyseren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krijgt data en wordt verteld hoe hij/zij het moet analyseren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</a:tr>
              <a:tr h="10986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formuleert verklaringen op basis van bewijsmateriaal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formuleert verklaringen na het samenvatten van het bewijsmateriaal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wordt gecoacht in het proces om verklaringen te formuleren op basis van het bewijsmateriaal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krijgt verschillende manieren aangereikt om bewijsmateriaal te gebruiken bij het formuleren van verklaringen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krijgt bewijsmateriaal 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</a:tr>
              <a:tr h="8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verbindt verklaringen aan wetenschappelijke kennis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onderzoekt zelfstandig ander bronnen en legt verbanden tussen verklaringen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wordt gestuurd naar bronnen van wetenschappelijke kennis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krijgt verschillende verbanden aangereikt.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 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</a:tr>
              <a:tr h="8239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communiceert en rechtvaardigt verklaringen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+mj-lt"/>
                        </a:rPr>
                        <a:t>De leerling vormt redelijke en logische argumenten om verklaringen te communiceren</a:t>
                      </a:r>
                      <a:endParaRPr lang="nl-B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wordt gecoacht in het ontwikkelen van communicatie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>
                          <a:effectLst/>
                          <a:latin typeface="+mj-lt"/>
                        </a:rPr>
                        <a:t>De leerling krijgt algemene richtlijnen om de communicatie te verscherpen</a:t>
                      </a:r>
                      <a:endParaRPr lang="nl-BE" sz="1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  <a:latin typeface="+mj-lt"/>
                        </a:rPr>
                        <a:t>De leerling geeft stappen en procedures om te communiceren</a:t>
                      </a:r>
                      <a:endParaRPr lang="nl-BE" sz="11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663" marR="416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90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</a:rPr>
              <a:t>Creativiteit</a:t>
            </a:r>
            <a:r>
              <a:rPr lang="en-US" sz="3200" b="1" dirty="0" smtClean="0">
                <a:solidFill>
                  <a:srgbClr val="00B050"/>
                </a:solidFill>
              </a:rPr>
              <a:t> in </a:t>
            </a:r>
            <a:r>
              <a:rPr lang="en-US" sz="3200" b="1" dirty="0" err="1" smtClean="0">
                <a:solidFill>
                  <a:srgbClr val="00B050"/>
                </a:solidFill>
              </a:rPr>
              <a:t>wetenschaps</a:t>
            </a:r>
            <a:r>
              <a:rPr lang="en-US" sz="3200" b="1" dirty="0" smtClean="0">
                <a:solidFill>
                  <a:srgbClr val="00B050"/>
                </a:solidFill>
              </a:rPr>
              <a:t>- </a:t>
            </a:r>
            <a:r>
              <a:rPr lang="en-US" sz="3200" b="1" dirty="0" err="1" smtClean="0">
                <a:solidFill>
                  <a:srgbClr val="00B050"/>
                </a:solidFill>
              </a:rPr>
              <a:t>en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wiskundeonderwijs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bij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jonge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kinderen</a:t>
            </a:r>
            <a:endParaRPr lang="en-US" sz="32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combine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Creative Little </a:t>
            </a:r>
            <a:r>
              <a:rPr lang="nl-BE" dirty="0" smtClean="0"/>
              <a:t>Scientists</a:t>
            </a:r>
            <a:r>
              <a:rPr lang="nl-BE" dirty="0"/>
              <a:t> </a:t>
            </a:r>
            <a:r>
              <a:rPr lang="nl-BE" dirty="0" smtClean="0"/>
              <a:t>(2014)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894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00B050"/>
                </a:solidFill>
              </a:rPr>
              <a:t>Hoe </a:t>
            </a:r>
            <a:r>
              <a:rPr lang="en-US" sz="3200" b="1" dirty="0" err="1" smtClean="0">
                <a:solidFill>
                  <a:srgbClr val="00B050"/>
                </a:solidFill>
              </a:rPr>
              <a:t>kan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een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dergelijke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aanpak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creativiteit</a:t>
            </a:r>
            <a:r>
              <a:rPr lang="en-US" sz="3200" b="1" dirty="0" smtClean="0">
                <a:solidFill>
                  <a:srgbClr val="00B050"/>
                </a:solidFill>
              </a:rPr>
              <a:t> in </a:t>
            </a:r>
            <a:r>
              <a:rPr lang="en-US" sz="3200" b="1" dirty="0" err="1" smtClean="0">
                <a:solidFill>
                  <a:srgbClr val="00B050"/>
                </a:solidFill>
              </a:rPr>
              <a:t>wetenschap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stimuleren</a:t>
            </a:r>
            <a:r>
              <a:rPr lang="en-US" sz="3200" b="1" dirty="0" smtClean="0">
                <a:solidFill>
                  <a:srgbClr val="00B050"/>
                </a:solidFill>
              </a:rPr>
              <a:t>?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l-BE" dirty="0" smtClean="0">
                <a:latin typeface="+mj-lt"/>
              </a:rPr>
              <a:t>Zin voor initiatief</a:t>
            </a:r>
          </a:p>
          <a:p>
            <a:r>
              <a:rPr lang="nl-BE" dirty="0" smtClean="0">
                <a:latin typeface="+mj-lt"/>
              </a:rPr>
              <a:t>Motivatie</a:t>
            </a:r>
          </a:p>
          <a:p>
            <a:r>
              <a:rPr lang="nl-BE" dirty="0" smtClean="0">
                <a:latin typeface="+mj-lt"/>
              </a:rPr>
              <a:t>Vermogen om iets nieuws te bedenken</a:t>
            </a:r>
          </a:p>
          <a:p>
            <a:r>
              <a:rPr lang="nl-BE" dirty="0" smtClean="0">
                <a:latin typeface="+mj-lt"/>
              </a:rPr>
              <a:t>Verbanden leggen</a:t>
            </a:r>
          </a:p>
          <a:p>
            <a:r>
              <a:rPr lang="nl-BE" dirty="0" smtClean="0">
                <a:latin typeface="+mj-lt"/>
              </a:rPr>
              <a:t>Verbeelding</a:t>
            </a:r>
          </a:p>
          <a:p>
            <a:r>
              <a:rPr lang="nl-BE" dirty="0" smtClean="0">
                <a:latin typeface="+mj-lt"/>
              </a:rPr>
              <a:t>Nieuwsgierigheid</a:t>
            </a:r>
          </a:p>
          <a:p>
            <a:r>
              <a:rPr lang="nl-BE" dirty="0" smtClean="0">
                <a:latin typeface="+mj-lt"/>
              </a:rPr>
              <a:t>Samenwerkingsvaardigheden</a:t>
            </a:r>
          </a:p>
          <a:p>
            <a:r>
              <a:rPr lang="nl-BE" dirty="0" smtClean="0">
                <a:latin typeface="+mj-lt"/>
              </a:rPr>
              <a:t>Denkvaardigheden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+mj-lt"/>
              </a:rPr>
              <a:t>(</a:t>
            </a:r>
            <a:r>
              <a:rPr lang="en-US" i="1" dirty="0" err="1" smtClean="0">
                <a:solidFill>
                  <a:srgbClr val="008000"/>
                </a:solidFill>
                <a:latin typeface="+mj-lt"/>
              </a:rPr>
              <a:t>Factoren</a:t>
            </a:r>
            <a:r>
              <a:rPr lang="en-US" i="1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008000"/>
                </a:solidFill>
                <a:latin typeface="+mj-lt"/>
              </a:rPr>
              <a:t>uit</a:t>
            </a:r>
            <a:r>
              <a:rPr lang="en-US" i="1" dirty="0" smtClean="0">
                <a:solidFill>
                  <a:srgbClr val="008000"/>
                </a:solidFill>
                <a:latin typeface="+mj-lt"/>
              </a:rPr>
              <a:t> het </a:t>
            </a:r>
            <a:r>
              <a:rPr lang="en-US" i="1" dirty="0" err="1" smtClean="0">
                <a:solidFill>
                  <a:srgbClr val="008000"/>
                </a:solidFill>
                <a:latin typeface="+mj-lt"/>
              </a:rPr>
              <a:t>Conceptueel</a:t>
            </a:r>
            <a:r>
              <a:rPr lang="en-US" i="1" dirty="0" smtClean="0">
                <a:solidFill>
                  <a:srgbClr val="008000"/>
                </a:solidFill>
                <a:latin typeface="+mj-lt"/>
              </a:rPr>
              <a:t> </a:t>
            </a:r>
            <a:r>
              <a:rPr lang="en-US" i="1" dirty="0" err="1" smtClean="0">
                <a:solidFill>
                  <a:srgbClr val="008000"/>
                </a:solidFill>
                <a:latin typeface="+mj-lt"/>
              </a:rPr>
              <a:t>Raamwerk</a:t>
            </a:r>
            <a:r>
              <a:rPr lang="en-US" i="1" dirty="0" smtClean="0">
                <a:solidFill>
                  <a:srgbClr val="008000"/>
                </a:solidFill>
                <a:latin typeface="+mj-lt"/>
              </a:rPr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42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2780928"/>
            <a:ext cx="230425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>
                <a:latin typeface="+mj-lt"/>
              </a:rPr>
              <a:t>Aard</a:t>
            </a:r>
            <a:r>
              <a:rPr lang="en-US" sz="2400" dirty="0" smtClean="0">
                <a:latin typeface="+mj-lt"/>
              </a:rPr>
              <a:t> van </a:t>
            </a:r>
            <a:r>
              <a:rPr lang="en-US" sz="2400" dirty="0" err="1" smtClean="0">
                <a:latin typeface="+mj-lt"/>
              </a:rPr>
              <a:t>wetenschap</a:t>
            </a:r>
            <a:endParaRPr lang="en-US" sz="2400" dirty="0" smtClean="0">
              <a:latin typeface="+mj-lt"/>
            </a:endParaRPr>
          </a:p>
          <a:p>
            <a:pPr algn="ctr"/>
            <a:r>
              <a:rPr lang="en-US" sz="2400" dirty="0" err="1" smtClean="0">
                <a:latin typeface="+mj-lt"/>
              </a:rPr>
              <a:t>Akerson</a:t>
            </a:r>
            <a:r>
              <a:rPr lang="en-US" sz="2400" dirty="0" smtClean="0">
                <a:latin typeface="+mj-lt"/>
              </a:rPr>
              <a:t> et al (2011)</a:t>
            </a:r>
          </a:p>
          <a:p>
            <a:pPr algn="ctr"/>
            <a:endParaRPr lang="en-US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0"/>
            <a:ext cx="5641611" cy="60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8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Gevolgen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voor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</a:rPr>
              <a:t>toekomstige</a:t>
            </a:r>
            <a:r>
              <a:rPr lang="en-US" b="1" dirty="0" smtClean="0">
                <a:solidFill>
                  <a:srgbClr val="00B050"/>
                </a:solidFill>
              </a:rPr>
              <a:t> planning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i="1" dirty="0" smtClean="0">
                <a:latin typeface="+mj-lt"/>
              </a:rPr>
              <a:t>Per 2 </a:t>
            </a:r>
            <a:r>
              <a:rPr lang="en-GB" dirty="0" err="1" smtClean="0">
                <a:latin typeface="+mj-lt"/>
              </a:rPr>
              <a:t>reflecteer</a:t>
            </a:r>
            <a:r>
              <a:rPr lang="en-GB" dirty="0" smtClean="0">
                <a:latin typeface="+mj-lt"/>
              </a:rPr>
              <a:t> op de </a:t>
            </a:r>
            <a:r>
              <a:rPr lang="en-GB" dirty="0" err="1" smtClean="0">
                <a:latin typeface="+mj-lt"/>
              </a:rPr>
              <a:t>onderwerpen</a:t>
            </a:r>
            <a:r>
              <a:rPr lang="en-GB" dirty="0" smtClean="0">
                <a:latin typeface="+mj-lt"/>
              </a:rPr>
              <a:t> die </a:t>
            </a:r>
            <a:r>
              <a:rPr lang="en-GB" dirty="0" err="1" smtClean="0">
                <a:latin typeface="+mj-lt"/>
              </a:rPr>
              <a:t>tijdens</a:t>
            </a:r>
            <a:r>
              <a:rPr lang="en-GB" dirty="0" smtClean="0">
                <a:latin typeface="+mj-lt"/>
              </a:rPr>
              <a:t> de module </a:t>
            </a:r>
            <a:r>
              <a:rPr lang="en-GB" dirty="0" err="1" smtClean="0">
                <a:latin typeface="+mj-lt"/>
              </a:rPr>
              <a:t>aan</a:t>
            </a:r>
            <a:r>
              <a:rPr lang="en-GB" dirty="0" smtClean="0">
                <a:latin typeface="+mj-lt"/>
              </a:rPr>
              <a:t> bod </a:t>
            </a:r>
            <a:r>
              <a:rPr lang="en-GB" dirty="0" err="1" smtClean="0">
                <a:latin typeface="+mj-lt"/>
              </a:rPr>
              <a:t>kwamen</a:t>
            </a:r>
            <a:r>
              <a:rPr lang="en-GB" dirty="0" smtClean="0">
                <a:latin typeface="+mj-lt"/>
              </a:rPr>
              <a:t>: </a:t>
            </a:r>
            <a:endParaRPr lang="en-GB" dirty="0">
              <a:latin typeface="+mj-lt"/>
            </a:endParaRPr>
          </a:p>
          <a:p>
            <a:pPr lvl="0"/>
            <a:r>
              <a:rPr lang="en-GB" dirty="0" err="1" smtClean="0">
                <a:latin typeface="+mj-lt"/>
              </a:rPr>
              <a:t>Verschillende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doelen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voor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praktisch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werk</a:t>
            </a:r>
            <a:r>
              <a:rPr lang="en-GB" dirty="0" smtClean="0">
                <a:latin typeface="+mj-lt"/>
              </a:rPr>
              <a:t> </a:t>
            </a:r>
          </a:p>
          <a:p>
            <a:pPr lvl="0"/>
            <a:r>
              <a:rPr lang="en-GB" dirty="0" err="1" smtClean="0">
                <a:latin typeface="+mj-lt"/>
              </a:rPr>
              <a:t>Verschillende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manieren</a:t>
            </a:r>
            <a:r>
              <a:rPr lang="en-GB" dirty="0" smtClean="0">
                <a:latin typeface="+mj-lt"/>
              </a:rPr>
              <a:t> om </a:t>
            </a:r>
            <a:r>
              <a:rPr lang="en-GB" dirty="0" err="1" smtClean="0">
                <a:latin typeface="+mj-lt"/>
              </a:rPr>
              <a:t>onderzoek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uit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voeren</a:t>
            </a:r>
            <a:r>
              <a:rPr lang="en-GB" dirty="0" smtClean="0">
                <a:latin typeface="+mj-lt"/>
              </a:rPr>
              <a:t>, </a:t>
            </a:r>
            <a:r>
              <a:rPr lang="en-GB" dirty="0" err="1" smtClean="0">
                <a:latin typeface="+mj-lt"/>
              </a:rPr>
              <a:t>passend</a:t>
            </a:r>
            <a:r>
              <a:rPr lang="en-GB" dirty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bij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verschillende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wetenschappelijke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inhouden</a:t>
            </a:r>
            <a:r>
              <a:rPr lang="en-GB" dirty="0" smtClean="0">
                <a:latin typeface="+mj-lt"/>
              </a:rPr>
              <a:t> </a:t>
            </a:r>
          </a:p>
          <a:p>
            <a:pPr lvl="0"/>
            <a:r>
              <a:rPr lang="en-GB" dirty="0" err="1" smtClean="0">
                <a:latin typeface="+mj-lt"/>
              </a:rPr>
              <a:t>Kansen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voorzien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voor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creativiteit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en</a:t>
            </a:r>
            <a:r>
              <a:rPr lang="en-GB" dirty="0" smtClean="0">
                <a:latin typeface="+mj-lt"/>
              </a:rPr>
              <a:t> het </a:t>
            </a:r>
            <a:r>
              <a:rPr lang="en-GB" dirty="0" err="1" smtClean="0">
                <a:latin typeface="+mj-lt"/>
              </a:rPr>
              <a:t>zelf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nemen</a:t>
            </a:r>
            <a:r>
              <a:rPr lang="en-GB" dirty="0" smtClean="0">
                <a:latin typeface="+mj-lt"/>
              </a:rPr>
              <a:t> van </a:t>
            </a:r>
            <a:r>
              <a:rPr lang="en-GB" dirty="0" err="1" smtClean="0">
                <a:latin typeface="+mj-lt"/>
              </a:rPr>
              <a:t>beslissingen</a:t>
            </a:r>
            <a:r>
              <a:rPr lang="en-GB" dirty="0" smtClean="0">
                <a:latin typeface="+mj-lt"/>
              </a:rPr>
              <a:t> door </a:t>
            </a:r>
            <a:r>
              <a:rPr lang="en-GB" dirty="0" err="1" smtClean="0">
                <a:latin typeface="+mj-lt"/>
              </a:rPr>
              <a:t>kinderen</a:t>
            </a:r>
            <a:endParaRPr lang="en-GB" dirty="0" smtClean="0">
              <a:latin typeface="+mj-lt"/>
            </a:endParaRPr>
          </a:p>
          <a:p>
            <a:pPr lvl="0"/>
            <a:r>
              <a:rPr lang="en-GB" dirty="0" err="1" smtClean="0">
                <a:latin typeface="+mj-lt"/>
              </a:rPr>
              <a:t>Rol</a:t>
            </a:r>
            <a:r>
              <a:rPr lang="en-GB" dirty="0" smtClean="0">
                <a:latin typeface="+mj-lt"/>
              </a:rPr>
              <a:t> va</a:t>
            </a:r>
            <a:r>
              <a:rPr lang="en-GB" dirty="0" smtClean="0">
                <a:latin typeface="+mj-lt"/>
              </a:rPr>
              <a:t>n de </a:t>
            </a:r>
            <a:r>
              <a:rPr lang="en-GB" dirty="0" err="1" smtClean="0">
                <a:latin typeface="+mj-lt"/>
              </a:rPr>
              <a:t>leerkracht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bij</a:t>
            </a:r>
            <a:r>
              <a:rPr lang="en-GB" dirty="0" smtClean="0">
                <a:latin typeface="+mj-lt"/>
              </a:rPr>
              <a:t> het </a:t>
            </a:r>
            <a:r>
              <a:rPr lang="en-GB" dirty="0" err="1" smtClean="0">
                <a:latin typeface="+mj-lt"/>
              </a:rPr>
              <a:t>ondersteunen</a:t>
            </a:r>
            <a:r>
              <a:rPr lang="en-GB" dirty="0" smtClean="0">
                <a:latin typeface="+mj-lt"/>
              </a:rPr>
              <a:t> van </a:t>
            </a:r>
            <a:r>
              <a:rPr lang="en-GB" dirty="0" err="1" smtClean="0">
                <a:latin typeface="+mj-lt"/>
              </a:rPr>
              <a:t>onderzoeksprocessen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en</a:t>
            </a:r>
            <a:r>
              <a:rPr lang="en-GB" dirty="0" smtClean="0">
                <a:latin typeface="+mj-lt"/>
              </a:rPr>
              <a:t> de </a:t>
            </a:r>
            <a:r>
              <a:rPr lang="en-GB" dirty="0" err="1" smtClean="0">
                <a:latin typeface="+mj-lt"/>
              </a:rPr>
              <a:t>kenmerken</a:t>
            </a:r>
            <a:r>
              <a:rPr lang="en-GB" dirty="0" smtClean="0">
                <a:latin typeface="+mj-lt"/>
              </a:rPr>
              <a:t> van </a:t>
            </a:r>
            <a:r>
              <a:rPr lang="en-GB" dirty="0" err="1" smtClean="0">
                <a:latin typeface="+mj-lt"/>
              </a:rPr>
              <a:t>een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creatieve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aanleg</a:t>
            </a:r>
            <a:endParaRPr lang="en-GB" dirty="0" smtClean="0">
              <a:latin typeface="+mj-lt"/>
            </a:endParaRPr>
          </a:p>
          <a:p>
            <a:pPr marL="0" indent="0">
              <a:buNone/>
            </a:pPr>
            <a:endParaRPr lang="en-GB" dirty="0" smtClean="0">
              <a:latin typeface="+mj-lt"/>
            </a:endParaRPr>
          </a:p>
          <a:p>
            <a:pPr marL="0" indent="0">
              <a:buNone/>
            </a:pPr>
            <a:r>
              <a:rPr lang="en-GB" dirty="0" err="1" smtClean="0">
                <a:latin typeface="+mj-lt"/>
              </a:rPr>
              <a:t>Bepaal</a:t>
            </a:r>
            <a:r>
              <a:rPr lang="en-GB" dirty="0" smtClean="0">
                <a:latin typeface="+mj-lt"/>
              </a:rPr>
              <a:t> 2/3 </a:t>
            </a:r>
            <a:r>
              <a:rPr lang="en-GB" dirty="0" err="1" smtClean="0">
                <a:latin typeface="+mj-lt"/>
              </a:rPr>
              <a:t>gevolgen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voor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jou</a:t>
            </a:r>
            <a:r>
              <a:rPr lang="en-GB" dirty="0" smtClean="0">
                <a:latin typeface="+mj-lt"/>
              </a:rPr>
              <a:t> </a:t>
            </a:r>
            <a:r>
              <a:rPr lang="en-GB" dirty="0" err="1" smtClean="0">
                <a:latin typeface="+mj-lt"/>
              </a:rPr>
              <a:t>toekomstige</a:t>
            </a:r>
            <a:r>
              <a:rPr lang="en-GB" dirty="0" smtClean="0">
                <a:latin typeface="+mj-lt"/>
              </a:rPr>
              <a:t> planning. Nog </a:t>
            </a:r>
            <a:r>
              <a:rPr lang="en-GB" dirty="0" err="1" smtClean="0">
                <a:latin typeface="+mj-lt"/>
              </a:rPr>
              <a:t>vragen</a:t>
            </a:r>
            <a:r>
              <a:rPr lang="en-GB" dirty="0" smtClean="0">
                <a:latin typeface="+mj-lt"/>
              </a:rPr>
              <a:t> of </a:t>
            </a:r>
            <a:r>
              <a:rPr lang="en-GB" dirty="0" err="1" smtClean="0">
                <a:latin typeface="+mj-lt"/>
              </a:rPr>
              <a:t>moeilijkheden</a:t>
            </a:r>
            <a:r>
              <a:rPr lang="en-GB" dirty="0" smtClean="0">
                <a:latin typeface="+mj-lt"/>
              </a:rPr>
              <a:t>?  </a:t>
            </a:r>
            <a:endParaRPr lang="en-GB" dirty="0">
              <a:latin typeface="+mj-l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3200" b="1" dirty="0" smtClean="0">
                <a:solidFill>
                  <a:srgbClr val="00B050"/>
                </a:solidFill>
              </a:rPr>
              <a:t>Reflectie op de inhoud en aanpak van de module</a:t>
            </a:r>
            <a:endParaRPr lang="nl-BE" sz="32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8650" y="1825625"/>
            <a:ext cx="7697153" cy="431862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400" dirty="0" err="1" smtClean="0">
                <a:latin typeface="+mj-lt"/>
              </a:rPr>
              <a:t>Denk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terug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aan</a:t>
            </a:r>
            <a:r>
              <a:rPr lang="en-US" sz="2400" dirty="0" smtClean="0">
                <a:latin typeface="+mj-lt"/>
              </a:rPr>
              <a:t> de start van de module </a:t>
            </a:r>
            <a:r>
              <a:rPr lang="en-US" sz="2400" dirty="0" err="1" smtClean="0">
                <a:latin typeface="+mj-lt"/>
              </a:rPr>
              <a:t>en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verschillende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activiteiten</a:t>
            </a:r>
            <a:r>
              <a:rPr lang="en-US" sz="2400" dirty="0" smtClean="0">
                <a:latin typeface="+mj-lt"/>
              </a:rPr>
              <a:t> die we </a:t>
            </a:r>
            <a:r>
              <a:rPr lang="en-US" sz="2400" dirty="0" err="1" smtClean="0">
                <a:latin typeface="+mj-lt"/>
              </a:rPr>
              <a:t>hebben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doorlopen</a:t>
            </a:r>
            <a:r>
              <a:rPr lang="en-US" sz="2400" dirty="0" smtClean="0">
                <a:latin typeface="+mj-lt"/>
              </a:rPr>
              <a:t>.</a:t>
            </a:r>
            <a:endParaRPr lang="en-GB" sz="2400" dirty="0">
              <a:latin typeface="+mj-lt"/>
            </a:endParaRPr>
          </a:p>
          <a:p>
            <a:pPr lvl="0"/>
            <a:r>
              <a:rPr lang="en-US" sz="2400" dirty="0" smtClean="0">
                <a:latin typeface="+mj-lt"/>
              </a:rPr>
              <a:t>Op </a:t>
            </a:r>
            <a:r>
              <a:rPr lang="en-US" sz="2400" dirty="0" err="1" smtClean="0">
                <a:latin typeface="+mj-lt"/>
              </a:rPr>
              <a:t>welke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manieren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hebben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verschillende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activiteiten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jouw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denken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ondersteund</a:t>
            </a:r>
            <a:r>
              <a:rPr lang="en-US" sz="2400" dirty="0" smtClean="0">
                <a:latin typeface="+mj-lt"/>
              </a:rPr>
              <a:t>? </a:t>
            </a:r>
          </a:p>
          <a:p>
            <a:pPr lvl="0"/>
            <a:r>
              <a:rPr lang="en-US" sz="2400" dirty="0" smtClean="0">
                <a:latin typeface="+mj-lt"/>
              </a:rPr>
              <a:t>In </a:t>
            </a:r>
            <a:r>
              <a:rPr lang="en-US" sz="2400" dirty="0" err="1" smtClean="0">
                <a:latin typeface="+mj-lt"/>
              </a:rPr>
              <a:t>welke</a:t>
            </a:r>
            <a:r>
              <a:rPr lang="en-US" sz="2400" dirty="0" smtClean="0">
                <a:latin typeface="+mj-lt"/>
              </a:rPr>
              <a:t> mate </a:t>
            </a:r>
            <a:r>
              <a:rPr lang="en-US" sz="2400" dirty="0" err="1" smtClean="0">
                <a:latin typeface="+mj-lt"/>
              </a:rPr>
              <a:t>werden</a:t>
            </a:r>
            <a:r>
              <a:rPr lang="en-US" sz="2400" dirty="0" smtClean="0">
                <a:latin typeface="+mj-lt"/>
              </a:rPr>
              <a:t> de </a:t>
            </a:r>
            <a:r>
              <a:rPr lang="en-US" sz="2400" dirty="0" err="1" smtClean="0">
                <a:latin typeface="+mj-lt"/>
              </a:rPr>
              <a:t>doelen</a:t>
            </a:r>
            <a:r>
              <a:rPr lang="en-US" sz="2400" dirty="0" smtClean="0">
                <a:latin typeface="+mj-lt"/>
              </a:rPr>
              <a:t> van de module </a:t>
            </a:r>
            <a:r>
              <a:rPr lang="en-US" sz="2400" dirty="0" err="1" smtClean="0">
                <a:latin typeface="+mj-lt"/>
              </a:rPr>
              <a:t>bereikt</a:t>
            </a:r>
            <a:r>
              <a:rPr lang="en-US" sz="2400" dirty="0" smtClean="0">
                <a:latin typeface="+mj-lt"/>
              </a:rPr>
              <a:t>?</a:t>
            </a:r>
          </a:p>
          <a:p>
            <a:pPr lvl="0"/>
            <a:r>
              <a:rPr lang="en-US" sz="2400" dirty="0" err="1" smtClean="0">
                <a:latin typeface="+mj-lt"/>
              </a:rPr>
              <a:t>Vul</a:t>
            </a:r>
            <a:r>
              <a:rPr lang="en-US" sz="2400" dirty="0" smtClean="0">
                <a:latin typeface="+mj-lt"/>
              </a:rPr>
              <a:t> het </a:t>
            </a:r>
            <a:r>
              <a:rPr lang="en-US" sz="2400" dirty="0" err="1" smtClean="0">
                <a:latin typeface="+mj-lt"/>
              </a:rPr>
              <a:t>evaluatieformulier</a:t>
            </a:r>
            <a:r>
              <a:rPr lang="en-US" sz="2400" dirty="0" smtClean="0">
                <a:latin typeface="+mj-lt"/>
              </a:rPr>
              <a:t> in</a:t>
            </a:r>
            <a:endParaRPr lang="nl-BE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424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/>
          </a:bodyPr>
          <a:lstStyle/>
          <a:p>
            <a:r>
              <a:rPr lang="nl-BE" sz="3600" b="1" dirty="0" smtClean="0">
                <a:solidFill>
                  <a:srgbClr val="00B050"/>
                </a:solidFill>
              </a:rPr>
              <a:t>Motivering van de module</a:t>
            </a:r>
            <a:endParaRPr lang="nl-BE" sz="3600" b="1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9552" y="1700808"/>
            <a:ext cx="7886700" cy="4248472"/>
          </a:xfrm>
        </p:spPr>
        <p:txBody>
          <a:bodyPr>
            <a:normAutofit fontScale="70000" lnSpcReduction="20000"/>
          </a:bodyPr>
          <a:lstStyle/>
          <a:p>
            <a:r>
              <a:rPr lang="nl-BE" dirty="0" smtClean="0">
                <a:latin typeface="+mj-lt"/>
              </a:rPr>
              <a:t>Internationaal d</a:t>
            </a:r>
            <a:r>
              <a:rPr lang="nl-BE" dirty="0" smtClean="0">
                <a:latin typeface="+mj-lt"/>
              </a:rPr>
              <a:t>e focus </a:t>
            </a:r>
            <a:r>
              <a:rPr lang="nl-BE" dirty="0" smtClean="0">
                <a:latin typeface="+mj-lt"/>
              </a:rPr>
              <a:t>op een onderzoeksgerichte aanpak van wetenschapsonderwijs versterken</a:t>
            </a:r>
            <a:endParaRPr lang="nl-BE" dirty="0" smtClean="0">
              <a:latin typeface="+mj-lt"/>
            </a:endParaRPr>
          </a:p>
          <a:p>
            <a:r>
              <a:rPr lang="nl-BE" dirty="0" smtClean="0">
                <a:latin typeface="+mj-lt"/>
              </a:rPr>
              <a:t>Erkenning van de rol van creativiteit in wetenschap en in het wetenschapsonderwijs</a:t>
            </a:r>
          </a:p>
          <a:p>
            <a:r>
              <a:rPr lang="nl-BE" dirty="0" smtClean="0">
                <a:solidFill>
                  <a:srgbClr val="008000"/>
                </a:solidFill>
                <a:latin typeface="+mj-lt"/>
              </a:rPr>
              <a:t>Toenemende nadruk op het belang van </a:t>
            </a:r>
            <a:r>
              <a:rPr lang="nl-BE" dirty="0" smtClean="0">
                <a:solidFill>
                  <a:srgbClr val="008000"/>
                </a:solidFill>
                <a:latin typeface="+mj-lt"/>
              </a:rPr>
              <a:t>het ontwikkelen van eigen ideeën van kinderen over de aard van wetenschap</a:t>
            </a:r>
          </a:p>
          <a:p>
            <a:r>
              <a:rPr lang="nl-BE" dirty="0" smtClean="0">
                <a:latin typeface="+mj-lt"/>
              </a:rPr>
              <a:t>Voortdurend debat over</a:t>
            </a:r>
            <a:endParaRPr lang="nl-BE" dirty="0" smtClean="0">
              <a:latin typeface="+mj-lt"/>
            </a:endParaRPr>
          </a:p>
          <a:p>
            <a:pPr lvl="1"/>
            <a:r>
              <a:rPr lang="nl-BE" dirty="0" smtClean="0">
                <a:latin typeface="+mj-lt"/>
              </a:rPr>
              <a:t>Verschillende soorten onderzoek in wetenschap</a:t>
            </a:r>
          </a:p>
          <a:p>
            <a:pPr lvl="1"/>
            <a:r>
              <a:rPr lang="nl-BE" dirty="0" smtClean="0">
                <a:latin typeface="+mj-lt"/>
              </a:rPr>
              <a:t>Strategieën om jonge kinderen te laten kennismaken met de aard van wetenschap en de manieren waarop wetenschappers werken </a:t>
            </a:r>
          </a:p>
          <a:p>
            <a:pPr lvl="1"/>
            <a:r>
              <a:rPr lang="nl-BE" dirty="0" smtClean="0">
                <a:latin typeface="+mj-lt"/>
              </a:rPr>
              <a:t>Verschillende doeleinden van praktisch werk in wetenschap</a:t>
            </a:r>
          </a:p>
          <a:p>
            <a:pPr lvl="1"/>
            <a:r>
              <a:rPr lang="nl-BE" dirty="0" smtClean="0">
                <a:latin typeface="+mj-lt"/>
              </a:rPr>
              <a:t>De rol van de volwassene </a:t>
            </a:r>
            <a:r>
              <a:rPr lang="nl-BE" dirty="0" smtClean="0">
                <a:latin typeface="+mj-lt"/>
              </a:rPr>
              <a:t>bij het ondersteunen van kinderen bij het nemen van beslissingen en bij creativiteit in onderzoek. </a:t>
            </a:r>
            <a:endParaRPr lang="nl-BE" dirty="0" smtClean="0">
              <a:latin typeface="+mj-lt"/>
            </a:endParaRPr>
          </a:p>
          <a:p>
            <a:pPr marL="0" indent="0">
              <a:buNone/>
            </a:pPr>
            <a:endParaRPr lang="nl-BE" dirty="0" smtClean="0">
              <a:latin typeface="+mj-lt"/>
            </a:endParaRPr>
          </a:p>
          <a:p>
            <a:endParaRPr lang="nl-BE" dirty="0" smtClean="0">
              <a:latin typeface="+mj-lt"/>
            </a:endParaRPr>
          </a:p>
          <a:p>
            <a:endParaRPr lang="nl-BE" dirty="0" smtClean="0">
              <a:latin typeface="+mj-lt"/>
            </a:endParaRPr>
          </a:p>
          <a:p>
            <a:pPr marL="0" indent="0">
              <a:buNone/>
            </a:pPr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2529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7" y="634914"/>
            <a:ext cx="5634191" cy="92505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</a:rPr>
              <a:t>Meer </a:t>
            </a:r>
            <a:r>
              <a:rPr lang="en-US" sz="3600" b="1" smtClean="0">
                <a:solidFill>
                  <a:srgbClr val="00B050"/>
                </a:solidFill>
              </a:rPr>
              <a:t>informatie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108" y="1700808"/>
            <a:ext cx="7886700" cy="46255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100" b="1" dirty="0">
                <a:solidFill>
                  <a:srgbClr val="FF0000"/>
                </a:solidFill>
                <a:latin typeface="+mj-lt"/>
              </a:rPr>
              <a:t>Creative </a:t>
            </a:r>
            <a:r>
              <a:rPr lang="en-US" sz="3100" b="1" dirty="0" smtClean="0">
                <a:solidFill>
                  <a:srgbClr val="FF0000"/>
                </a:solidFill>
                <a:latin typeface="+mj-lt"/>
              </a:rPr>
              <a:t>Little Scientists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(FP7 EU project 2011 – 2014)</a:t>
            </a:r>
            <a:endParaRPr lang="en-US" sz="2600" dirty="0">
              <a:solidFill>
                <a:srgbClr val="FF0000"/>
              </a:solidFill>
              <a:latin typeface="+mj-l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>
                <a:latin typeface="+mj-lt"/>
              </a:rPr>
              <a:t>Design principles and exemplar materials based on fieldwork </a:t>
            </a:r>
            <a:r>
              <a:rPr lang="en-US" sz="2600" dirty="0" err="1">
                <a:latin typeface="+mj-lt"/>
                <a:hlinkClick r:id="rId3"/>
              </a:rPr>
              <a:t>www.creative</a:t>
            </a:r>
            <a:r>
              <a:rPr lang="en-US" sz="2600" dirty="0">
                <a:latin typeface="+mj-lt"/>
                <a:hlinkClick r:id="rId3"/>
              </a:rPr>
              <a:t>-little-</a:t>
            </a:r>
            <a:r>
              <a:rPr lang="en-US" sz="2600" dirty="0" err="1">
                <a:latin typeface="+mj-lt"/>
                <a:hlinkClick r:id="rId3"/>
              </a:rPr>
              <a:t>scientists.eu</a:t>
            </a:r>
            <a:endParaRPr lang="en-US" sz="2600" dirty="0">
              <a:latin typeface="+mj-lt"/>
            </a:endParaRPr>
          </a:p>
          <a:p>
            <a:pPr marL="0" indent="0">
              <a:buNone/>
            </a:pPr>
            <a:endParaRPr lang="en-US" sz="2600" dirty="0">
              <a:latin typeface="+mj-lt"/>
            </a:endParaRPr>
          </a:p>
          <a:p>
            <a:pPr marL="0" indent="0">
              <a:buNone/>
            </a:pPr>
            <a:r>
              <a:rPr lang="en-US" sz="3100" b="1" dirty="0">
                <a:solidFill>
                  <a:srgbClr val="FF0000"/>
                </a:solidFill>
                <a:latin typeface="+mj-lt"/>
              </a:rPr>
              <a:t>Creativity in Early Years Science </a:t>
            </a:r>
            <a:r>
              <a:rPr lang="en-US" sz="3100" b="1" dirty="0" smtClean="0">
                <a:solidFill>
                  <a:srgbClr val="FF0000"/>
                </a:solidFill>
                <a:latin typeface="+mj-lt"/>
              </a:rPr>
              <a:t>Education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(Erasmus+ EU project 2014 </a:t>
            </a:r>
            <a:r>
              <a:rPr lang="en-US" sz="2600" dirty="0">
                <a:solidFill>
                  <a:srgbClr val="FF0000"/>
                </a:solidFill>
              </a:rPr>
              <a:t>– </a:t>
            </a:r>
            <a:r>
              <a:rPr lang="en-US" sz="2600" dirty="0" smtClean="0">
                <a:solidFill>
                  <a:srgbClr val="FF0000"/>
                </a:solidFill>
                <a:latin typeface="+mj-lt"/>
              </a:rPr>
              <a:t>2017</a:t>
            </a:r>
            <a:r>
              <a:rPr lang="en-US" sz="2600" dirty="0">
                <a:solidFill>
                  <a:srgbClr val="FF0000"/>
                </a:solidFill>
                <a:latin typeface="+mj-lt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dirty="0" smtClean="0">
                <a:latin typeface="+mj-lt"/>
              </a:rPr>
              <a:t>Curriculum Materials and Training  Materials </a:t>
            </a:r>
            <a:r>
              <a:rPr lang="en-US" sz="2600" dirty="0">
                <a:latin typeface="+mj-lt"/>
              </a:rPr>
              <a:t>for </a:t>
            </a:r>
            <a:r>
              <a:rPr lang="en-US" sz="2600" dirty="0" smtClean="0">
                <a:latin typeface="+mj-lt"/>
              </a:rPr>
              <a:t>teacher CPD </a:t>
            </a:r>
            <a:r>
              <a:rPr lang="en-US" sz="2600" dirty="0">
                <a:latin typeface="+mj-lt"/>
              </a:rPr>
              <a:t>to promote creative approaches to early years </a:t>
            </a:r>
            <a:r>
              <a:rPr lang="en-US" sz="2600" dirty="0" smtClean="0">
                <a:latin typeface="+mj-lt"/>
              </a:rPr>
              <a:t>science </a:t>
            </a:r>
            <a:r>
              <a:rPr lang="en-US" sz="2600" dirty="0" smtClean="0">
                <a:latin typeface="+mj-lt"/>
                <a:hlinkClick r:id="rId4"/>
              </a:rPr>
              <a:t>www.ceys‐project.eu</a:t>
            </a:r>
            <a:endParaRPr lang="en-US" sz="26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7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5013176"/>
            <a:ext cx="5256584" cy="1143000"/>
          </a:xfrm>
        </p:spPr>
        <p:txBody>
          <a:bodyPr>
            <a:normAutofit fontScale="90000"/>
          </a:bodyPr>
          <a:lstStyle/>
          <a:p>
            <a:r>
              <a:rPr lang="en-GB" b="1" kern="0" dirty="0" smtClean="0">
                <a:solidFill>
                  <a:srgbClr val="D75318"/>
                </a:solidFill>
                <a:latin typeface="Arial" charset="0"/>
              </a:rPr>
              <a:t/>
            </a:r>
            <a:br>
              <a:rPr lang="en-GB" b="1" kern="0" dirty="0" smtClean="0">
                <a:solidFill>
                  <a:srgbClr val="D75318"/>
                </a:solidFill>
                <a:latin typeface="Arial" charset="0"/>
              </a:rPr>
            </a:br>
            <a:r>
              <a:rPr lang="en-GB" b="1" kern="0" dirty="0" err="1" smtClean="0">
                <a:solidFill>
                  <a:srgbClr val="D75318"/>
                </a:solidFill>
                <a:latin typeface="Arial" charset="0"/>
              </a:rPr>
              <a:t>Bedankt</a:t>
            </a:r>
            <a:r>
              <a:rPr lang="en-GB" b="1" kern="0" dirty="0" smtClean="0">
                <a:solidFill>
                  <a:srgbClr val="D75318"/>
                </a:solidFill>
                <a:latin typeface="Arial" charset="0"/>
              </a:rPr>
              <a:t>!</a:t>
            </a:r>
            <a:r>
              <a:rPr lang="en-GB" kern="0" dirty="0">
                <a:latin typeface="Arial" charset="0"/>
              </a:rPr>
              <a:t/>
            </a:r>
            <a:br>
              <a:rPr lang="en-GB" kern="0" dirty="0">
                <a:latin typeface="Arial" charset="0"/>
              </a:rPr>
            </a:br>
            <a:endParaRPr lang="en-US" dirty="0"/>
          </a:p>
        </p:txBody>
      </p:sp>
      <p:pic>
        <p:nvPicPr>
          <p:cNvPr id="8" name="Picture 7" descr="IMG_100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4271" b="5538"/>
          <a:stretch/>
        </p:blipFill>
        <p:spPr>
          <a:xfrm>
            <a:off x="2771800" y="1052736"/>
            <a:ext cx="5616624" cy="3770484"/>
          </a:xfrm>
          <a:prstGeom prst="rect">
            <a:avLst/>
          </a:prstGeom>
          <a:ln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8839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B050"/>
                </a:solidFill>
              </a:rPr>
              <a:t>Doelen</a:t>
            </a:r>
            <a:r>
              <a:rPr lang="en-US" b="1" dirty="0" smtClean="0">
                <a:solidFill>
                  <a:srgbClr val="00B050"/>
                </a:solidFill>
              </a:rPr>
              <a:t> van de module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5"/>
            <a:ext cx="8219256" cy="439248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 smtClean="0">
                <a:latin typeface="+mj-lt"/>
              </a:rPr>
              <a:t>Het </a:t>
            </a:r>
            <a:r>
              <a:rPr lang="en-US" dirty="0" err="1" smtClean="0">
                <a:latin typeface="+mj-lt"/>
              </a:rPr>
              <a:t>besef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verhogen</a:t>
            </a:r>
            <a:r>
              <a:rPr lang="en-US" dirty="0" smtClean="0">
                <a:latin typeface="+mj-lt"/>
              </a:rPr>
              <a:t> van de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waaier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aan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mogelijkheden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om onderzoeksgerichte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wetenschapsonderwijs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aan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te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pakken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pPr lvl="0"/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V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erschillende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doeleinden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van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praktisch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werk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onderscheiden</a:t>
            </a:r>
            <a:r>
              <a:rPr lang="en-US" dirty="0" smtClean="0">
                <a:latin typeface="+mj-lt"/>
              </a:rPr>
              <a:t> - 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gerelateerd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aan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ontwikkeling</a:t>
            </a:r>
            <a:r>
              <a:rPr lang="en-US" dirty="0" smtClean="0">
                <a:latin typeface="+mj-lt"/>
              </a:rPr>
              <a:t> van </a:t>
            </a:r>
            <a:r>
              <a:rPr lang="en-US" dirty="0" err="1" smtClean="0">
                <a:latin typeface="+mj-lt"/>
              </a:rPr>
              <a:t>vaardigheden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processen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concepten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of attitudes in </a:t>
            </a:r>
            <a:r>
              <a:rPr lang="en-US" dirty="0" err="1" smtClean="0">
                <a:latin typeface="+mj-lt"/>
              </a:rPr>
              <a:t>wetenschap</a:t>
            </a:r>
            <a:r>
              <a:rPr lang="en-US" dirty="0" smtClean="0">
                <a:latin typeface="+mj-lt"/>
              </a:rPr>
              <a:t>.</a:t>
            </a:r>
          </a:p>
          <a:p>
            <a:pPr lvl="0"/>
            <a:r>
              <a:rPr lang="en-US" b="1" dirty="0">
                <a:solidFill>
                  <a:srgbClr val="FF0000"/>
                </a:solidFill>
                <a:latin typeface="+mj-lt"/>
              </a:rPr>
              <a:t>D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rol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van de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leerkracht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en-US" dirty="0" smtClean="0">
                <a:latin typeface="+mj-lt"/>
              </a:rPr>
              <a:t>in het </a:t>
            </a:r>
            <a:r>
              <a:rPr lang="en-US" dirty="0" err="1" smtClean="0">
                <a:latin typeface="+mj-lt"/>
              </a:rPr>
              <a:t>stimuleren</a:t>
            </a:r>
            <a:r>
              <a:rPr lang="en-US" dirty="0" smtClean="0">
                <a:latin typeface="+mj-lt"/>
              </a:rPr>
              <a:t> van het </a:t>
            </a:r>
            <a:r>
              <a:rPr lang="en-US" dirty="0" err="1" smtClean="0">
                <a:latin typeface="+mj-lt"/>
              </a:rPr>
              <a:t>zelf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beslissingen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nemen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in </a:t>
            </a:r>
            <a:r>
              <a:rPr lang="en-US" dirty="0" err="1" smtClean="0">
                <a:latin typeface="+mj-lt"/>
              </a:rPr>
              <a:t>onderzoeken</a:t>
            </a:r>
            <a:r>
              <a:rPr lang="en-US" dirty="0" smtClean="0">
                <a:latin typeface="+mj-lt"/>
              </a:rPr>
              <a:t>, in </a:t>
            </a:r>
            <a:r>
              <a:rPr lang="en-US" dirty="0" err="1" smtClean="0">
                <a:latin typeface="+mj-lt"/>
              </a:rPr>
              <a:t>verbanden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leggen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tussen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vragen</a:t>
            </a:r>
            <a:r>
              <a:rPr lang="en-US" dirty="0" smtClean="0">
                <a:latin typeface="+mj-lt"/>
              </a:rPr>
              <a:t>, planning </a:t>
            </a:r>
            <a:r>
              <a:rPr lang="en-US" dirty="0" err="1" smtClean="0">
                <a:latin typeface="+mj-lt"/>
              </a:rPr>
              <a:t>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reflecties</a:t>
            </a:r>
            <a:r>
              <a:rPr lang="en-US" dirty="0" smtClean="0">
                <a:latin typeface="+mj-lt"/>
              </a:rPr>
              <a:t> op </a:t>
            </a:r>
            <a:r>
              <a:rPr lang="en-US" dirty="0" err="1" smtClean="0">
                <a:latin typeface="+mj-lt"/>
              </a:rPr>
              <a:t>conclusies</a:t>
            </a:r>
            <a:r>
              <a:rPr lang="en-US" dirty="0" smtClean="0">
                <a:latin typeface="+mj-lt"/>
              </a:rPr>
              <a:t> door </a:t>
            </a:r>
            <a:r>
              <a:rPr lang="en-US" dirty="0" err="1" smtClean="0">
                <a:latin typeface="+mj-lt"/>
              </a:rPr>
              <a:t>kinderen</a:t>
            </a:r>
            <a:endParaRPr lang="en-US" dirty="0" smtClean="0">
              <a:latin typeface="+mj-lt"/>
            </a:endParaRPr>
          </a:p>
          <a:p>
            <a:pPr lvl="0"/>
            <a:r>
              <a:rPr lang="en-US" dirty="0" err="1" smtClean="0">
                <a:latin typeface="+mj-lt"/>
              </a:rPr>
              <a:t>Manieren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bekijken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waarop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onderzoekjes</a:t>
            </a:r>
            <a:r>
              <a:rPr lang="en-US" dirty="0" smtClean="0">
                <a:latin typeface="+mj-lt"/>
              </a:rPr>
              <a:t> in de </a:t>
            </a:r>
            <a:r>
              <a:rPr lang="en-US" dirty="0" err="1" smtClean="0">
                <a:latin typeface="+mj-lt"/>
              </a:rPr>
              <a:t>klas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kunnen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helpen</a:t>
            </a:r>
            <a:r>
              <a:rPr lang="en-US" dirty="0" smtClean="0">
                <a:latin typeface="+mj-lt"/>
              </a:rPr>
              <a:t> om het </a:t>
            </a:r>
            <a:r>
              <a:rPr lang="en-US" dirty="0" err="1" smtClean="0">
                <a:latin typeface="+mj-lt"/>
              </a:rPr>
              <a:t>begrip</a:t>
            </a:r>
            <a:r>
              <a:rPr lang="en-US" dirty="0" smtClean="0">
                <a:latin typeface="+mj-lt"/>
              </a:rPr>
              <a:t> van de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aard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van </a:t>
            </a:r>
            <a:r>
              <a:rPr lang="en-US" b="1" dirty="0" err="1" smtClean="0">
                <a:solidFill>
                  <a:srgbClr val="FF0000"/>
                </a:solidFill>
                <a:latin typeface="+mj-lt"/>
              </a:rPr>
              <a:t>wetenschap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</a:t>
            </a:r>
            <a:r>
              <a:rPr lang="en-US" dirty="0" smtClean="0">
                <a:latin typeface="+mj-lt"/>
              </a:rPr>
              <a:t> de </a:t>
            </a:r>
            <a:r>
              <a:rPr lang="en-US" dirty="0" err="1" smtClean="0">
                <a:latin typeface="+mj-lt"/>
              </a:rPr>
              <a:t>manieren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waarop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wetenschappers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werken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te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versterken</a:t>
            </a:r>
            <a:r>
              <a:rPr lang="en-US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428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08" y="274638"/>
            <a:ext cx="5842992" cy="1282154"/>
          </a:xfrm>
        </p:spPr>
        <p:txBody>
          <a:bodyPr>
            <a:normAutofit fontScale="90000"/>
          </a:bodyPr>
          <a:lstStyle/>
          <a:p>
            <a:r>
              <a:rPr lang="nl-BE" sz="3200" b="1" dirty="0">
                <a:solidFill>
                  <a:srgbClr val="00B050"/>
                </a:solidFill>
              </a:rPr>
              <a:t>Verband met de inhoudelijke ontwerpprincipes en –resultaten </a:t>
            </a:r>
            <a:r>
              <a:rPr lang="en-US" sz="3200" b="1" dirty="0" smtClean="0">
                <a:solidFill>
                  <a:srgbClr val="00B050"/>
                </a:solidFill>
              </a:rPr>
              <a:t>1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1"/>
            <a:ext cx="8219256" cy="4608512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l-BE" sz="2600" dirty="0" smtClean="0">
                <a:latin typeface="+mj-lt"/>
              </a:rPr>
              <a:t>2</a:t>
            </a:r>
            <a:r>
              <a:rPr lang="nl-BE" sz="2600" dirty="0">
                <a:latin typeface="+mj-lt"/>
              </a:rPr>
              <a:t>. De lerarenopleiding moet leerkrachten de vaardigheden en competenties bijbrengen om praktische onderzoeksactiviteiten m.b.t. wetenschap en wiskunde in het klaslokaal te kunnen uitvoeren</a:t>
            </a:r>
            <a:r>
              <a:rPr lang="nl-BE" sz="2600" dirty="0" smtClean="0">
                <a:latin typeface="+mj-lt"/>
              </a:rPr>
              <a:t>.</a:t>
            </a:r>
            <a:endParaRPr lang="en-US" sz="2600" dirty="0" smtClean="0"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300" dirty="0" smtClean="0">
                <a:latin typeface="+mj-lt"/>
              </a:rPr>
              <a:t>2.2 </a:t>
            </a:r>
            <a:r>
              <a:rPr lang="en-US" sz="2300" dirty="0" err="1" smtClean="0">
                <a:latin typeface="+mj-lt"/>
              </a:rPr>
              <a:t>Leerkrachten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hebben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een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gedetailleerde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kennis</a:t>
            </a:r>
            <a:r>
              <a:rPr lang="en-US" sz="2300" dirty="0" smtClean="0">
                <a:latin typeface="+mj-lt"/>
              </a:rPr>
              <a:t> over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aard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van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onderzoek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in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wetenschap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sonderwijs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bij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jonge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kinderen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waardoor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ze</a:t>
            </a:r>
            <a:r>
              <a:rPr lang="en-US" sz="2300" dirty="0" smtClean="0">
                <a:latin typeface="+mj-lt"/>
              </a:rPr>
              <a:t> in </a:t>
            </a:r>
            <a:r>
              <a:rPr lang="en-US" sz="2300" dirty="0" err="1" smtClean="0">
                <a:latin typeface="+mj-lt"/>
              </a:rPr>
              <a:t>staat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dirty="0" err="1" smtClean="0">
                <a:latin typeface="+mj-lt"/>
              </a:rPr>
              <a:t>zijn</a:t>
            </a:r>
            <a:r>
              <a:rPr lang="en-US" sz="2300" dirty="0" smtClean="0">
                <a:latin typeface="+mj-lt"/>
              </a:rPr>
              <a:t> 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kansen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die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deze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geven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om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creatief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leren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en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de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creativiteit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van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kinderen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te</a:t>
            </a:r>
            <a:r>
              <a:rPr lang="en-US" sz="23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300" b="1" dirty="0" err="1" smtClean="0">
                <a:solidFill>
                  <a:srgbClr val="FF0000"/>
                </a:solidFill>
                <a:latin typeface="+mj-lt"/>
              </a:rPr>
              <a:t>ontwikkelen</a:t>
            </a:r>
            <a:r>
              <a:rPr lang="en-US" sz="2300" dirty="0" smtClean="0">
                <a:latin typeface="+mj-lt"/>
              </a:rPr>
              <a:t>, </a:t>
            </a:r>
            <a:r>
              <a:rPr lang="en-US" sz="2300" dirty="0" err="1" smtClean="0">
                <a:latin typeface="+mj-lt"/>
              </a:rPr>
              <a:t>herkennen</a:t>
            </a:r>
            <a:r>
              <a:rPr lang="en-US" sz="2300" dirty="0" smtClean="0">
                <a:latin typeface="+mj-lt"/>
              </a:rPr>
              <a:t>. </a:t>
            </a:r>
            <a:endParaRPr lang="en-GB" sz="23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r>
              <a:rPr lang="en-US" sz="2600" dirty="0" smtClean="0">
                <a:latin typeface="+mj-lt"/>
              </a:rPr>
              <a:t>3</a:t>
            </a:r>
            <a:r>
              <a:rPr lang="en-US" sz="2600" dirty="0">
                <a:latin typeface="+mj-lt"/>
              </a:rPr>
              <a:t>. </a:t>
            </a:r>
            <a:r>
              <a:rPr lang="nl-NL" sz="2600" dirty="0">
                <a:latin typeface="+mj-lt"/>
              </a:rPr>
              <a:t>De lerarenopleiding  moet het inzicht van leraren over de aard van wetenschap en hoe wetenschappers werken bevorderen, en daarnaast stereotiepe beelden van wetenschap en wetenschappers</a:t>
            </a:r>
            <a:r>
              <a:rPr lang="nl-BE" sz="2600" dirty="0">
                <a:latin typeface="+mj-lt"/>
              </a:rPr>
              <a:t> </a:t>
            </a:r>
            <a:r>
              <a:rPr lang="nl-NL" sz="2600" dirty="0">
                <a:latin typeface="+mj-lt"/>
              </a:rPr>
              <a:t> in vraag stellen.</a:t>
            </a:r>
          </a:p>
          <a:p>
            <a:pPr marL="400050" lvl="1" indent="0">
              <a:buNone/>
            </a:pPr>
            <a:r>
              <a:rPr lang="nl-NL" sz="2300" dirty="0">
                <a:latin typeface="+mj-lt"/>
              </a:rPr>
              <a:t>3.1 Leerkrachten </a:t>
            </a:r>
            <a:r>
              <a:rPr lang="nl-NL" sz="2300" b="1" dirty="0">
                <a:solidFill>
                  <a:srgbClr val="FF0000"/>
                </a:solidFill>
                <a:latin typeface="+mj-lt"/>
              </a:rPr>
              <a:t>bevorderen het inzicht van leerlingen over de aard van de wetenschap en hoe wetenschappers werken, en stellen stereotiepe beelden van de wetenschap en wetenschappers in vraag</a:t>
            </a:r>
            <a:r>
              <a:rPr lang="nl-NL" sz="2300" dirty="0">
                <a:latin typeface="+mj-lt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en-GB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11058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282154"/>
          </a:xfrm>
        </p:spPr>
        <p:txBody>
          <a:bodyPr>
            <a:normAutofit fontScale="90000"/>
          </a:bodyPr>
          <a:lstStyle/>
          <a:p>
            <a:r>
              <a:rPr lang="nl-BE" sz="3200" b="1" dirty="0">
                <a:solidFill>
                  <a:srgbClr val="00B050"/>
                </a:solidFill>
              </a:rPr>
              <a:t>Verband met de inhoudelijke ontwerpprincipes en –resultaten </a:t>
            </a:r>
            <a:r>
              <a:rPr lang="en-US" sz="3200" b="1" dirty="0" smtClean="0">
                <a:solidFill>
                  <a:srgbClr val="00B050"/>
                </a:solidFill>
              </a:rPr>
              <a:t>2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19256" cy="439248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4200" dirty="0" smtClean="0">
                <a:latin typeface="+mj-lt"/>
              </a:rPr>
              <a:t>6 </a:t>
            </a:r>
            <a:r>
              <a:rPr lang="nl-NL" sz="4200" dirty="0">
                <a:latin typeface="+mj-lt"/>
              </a:rPr>
              <a:t>De lerarenopleiding moet vakdidactische kennis aanbieden om zo onderzoek </a:t>
            </a:r>
            <a:r>
              <a:rPr lang="nl-NL" sz="4200" dirty="0" smtClean="0">
                <a:latin typeface="+mj-lt"/>
              </a:rPr>
              <a:t>en </a:t>
            </a:r>
            <a:r>
              <a:rPr lang="nl-NL" sz="4200" dirty="0">
                <a:latin typeface="+mj-lt"/>
              </a:rPr>
              <a:t>probleemoplossing te stimuleren in wetenschaps- en wiskundeonderwijs</a:t>
            </a:r>
            <a:r>
              <a:rPr lang="en-US" sz="4200" dirty="0">
                <a:latin typeface="+mj-lt"/>
              </a:rPr>
              <a:t>. </a:t>
            </a:r>
            <a:endParaRPr lang="en-GB" sz="4200" dirty="0">
              <a:latin typeface="+mj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 </a:t>
            </a:r>
            <a:endParaRPr lang="en-GB" sz="2200" dirty="0"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dirty="0">
                <a:latin typeface="+mj-lt"/>
              </a:rPr>
              <a:t> </a:t>
            </a:r>
            <a:r>
              <a:rPr lang="nl-NL" sz="2900" dirty="0" smtClean="0">
                <a:latin typeface="+mj-lt"/>
              </a:rPr>
              <a:t>6.1 </a:t>
            </a:r>
            <a:r>
              <a:rPr lang="nl-NL" sz="2900" dirty="0">
                <a:latin typeface="+mj-lt"/>
              </a:rPr>
              <a:t>Leerkrachten </a:t>
            </a:r>
            <a:r>
              <a:rPr lang="nl-NL" sz="2900" dirty="0" smtClean="0">
                <a:latin typeface="+mj-lt"/>
              </a:rPr>
              <a:t>hebben </a:t>
            </a:r>
            <a:r>
              <a:rPr lang="nl-NL" sz="2900" b="1" dirty="0" smtClean="0">
                <a:solidFill>
                  <a:srgbClr val="FF0000"/>
                </a:solidFill>
                <a:latin typeface="+mj-lt"/>
              </a:rPr>
              <a:t>kennis van </a:t>
            </a:r>
            <a:r>
              <a:rPr lang="nl-NL" sz="2900" b="1" dirty="0">
                <a:solidFill>
                  <a:srgbClr val="FF0000"/>
                </a:solidFill>
                <a:latin typeface="+mj-lt"/>
              </a:rPr>
              <a:t>alle essentiële kenmerken van </a:t>
            </a:r>
            <a:r>
              <a:rPr lang="nl-NL" sz="2900" b="1" dirty="0" smtClean="0">
                <a:solidFill>
                  <a:srgbClr val="FF0000"/>
                </a:solidFill>
                <a:latin typeface="+mj-lt"/>
              </a:rPr>
              <a:t>onderzoek </a:t>
            </a:r>
            <a:r>
              <a:rPr lang="nl-NL" sz="2900" b="1" dirty="0">
                <a:solidFill>
                  <a:srgbClr val="FF0000"/>
                </a:solidFill>
                <a:latin typeface="+mj-lt"/>
              </a:rPr>
              <a:t>en probleemoplossing </a:t>
            </a:r>
            <a:r>
              <a:rPr lang="nl-NL" sz="2900" dirty="0">
                <a:latin typeface="+mj-lt"/>
              </a:rPr>
              <a:t>(vragen stellen, ontwerpen of plannen van een onderzoek, het verzamelen van bewijsmateriaal, het leggen van verbanden, het verklaren van bewijsmateriaal, het communiceren en reflecteren over verklaringen), de </a:t>
            </a:r>
            <a:r>
              <a:rPr lang="nl-NL" sz="2900" b="1" dirty="0">
                <a:solidFill>
                  <a:srgbClr val="FF0000"/>
                </a:solidFill>
                <a:latin typeface="+mj-lt"/>
              </a:rPr>
              <a:t>verschillende doelen </a:t>
            </a:r>
            <a:r>
              <a:rPr lang="nl-NL" sz="2900" dirty="0">
                <a:latin typeface="+mj-lt"/>
              </a:rPr>
              <a:t>ervan &amp; </a:t>
            </a:r>
            <a:r>
              <a:rPr lang="nl-NL" sz="2900" b="1" dirty="0">
                <a:solidFill>
                  <a:srgbClr val="FF0000"/>
                </a:solidFill>
                <a:latin typeface="+mj-lt"/>
              </a:rPr>
              <a:t>de mate van structuur en begeleiding</a:t>
            </a:r>
            <a:r>
              <a:rPr lang="nl-NL" sz="2900" dirty="0">
                <a:latin typeface="+mj-lt"/>
              </a:rPr>
              <a:t> (inclusief open, geleide en gestructureerde onderzoeken),</a:t>
            </a:r>
            <a:r>
              <a:rPr lang="nl-NL" sz="2900" b="1" dirty="0">
                <a:solidFill>
                  <a:srgbClr val="FF0000"/>
                </a:solidFill>
                <a:latin typeface="+mj-lt"/>
              </a:rPr>
              <a:t> en de gevarieerde mogelijkheden die zij bieden voor creativiteit</a:t>
            </a:r>
            <a:r>
              <a:rPr lang="nl-NL" sz="2900" dirty="0">
                <a:latin typeface="+mj-lt"/>
              </a:rPr>
              <a:t>.</a:t>
            </a:r>
            <a:endParaRPr lang="en-GB" sz="2900" dirty="0">
              <a:latin typeface="+mj-lt"/>
            </a:endParaRPr>
          </a:p>
          <a:p>
            <a:pPr marL="40005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nl-NL" sz="2900" dirty="0" smtClean="0">
                <a:latin typeface="+mj-lt"/>
              </a:rPr>
              <a:t>6.5 </a:t>
            </a:r>
            <a:r>
              <a:rPr lang="nl-NL" sz="2900" dirty="0">
                <a:latin typeface="+mj-lt"/>
              </a:rPr>
              <a:t>Leerkrachten moedigen kansen voor </a:t>
            </a:r>
            <a:r>
              <a:rPr lang="nl-NL" sz="2900" dirty="0" smtClean="0">
                <a:latin typeface="+mj-lt"/>
              </a:rPr>
              <a:t>eigenaarschap </a:t>
            </a:r>
            <a:r>
              <a:rPr lang="nl-NL" sz="2900" dirty="0">
                <a:latin typeface="+mj-lt"/>
              </a:rPr>
              <a:t>en creativiteit van kinderen bij onderzoek (</a:t>
            </a:r>
            <a:r>
              <a:rPr lang="nl-NL" sz="2900" dirty="0" err="1">
                <a:latin typeface="+mj-lt"/>
              </a:rPr>
              <a:t>inquiry</a:t>
            </a:r>
            <a:r>
              <a:rPr lang="nl-NL" sz="2900" dirty="0">
                <a:latin typeface="+mj-lt"/>
              </a:rPr>
              <a:t>) en probleemoplossing aan. Ze schenken aandacht aan het feit dat kinderen </a:t>
            </a:r>
            <a:r>
              <a:rPr lang="nl-NL" sz="2900" b="1" dirty="0">
                <a:solidFill>
                  <a:srgbClr val="FF0000"/>
                </a:solidFill>
                <a:latin typeface="+mj-lt"/>
              </a:rPr>
              <a:t>zelf beslissingen kunnen nemen tijdens het onderzoeksproces</a:t>
            </a:r>
            <a:r>
              <a:rPr lang="nl-NL" sz="2900" dirty="0">
                <a:latin typeface="+mj-lt"/>
              </a:rPr>
              <a:t>, zelf verbanden kunnen leggen tussen vragen, onderzoeken en besluitvorming, en kunnen reflecteren op hun resultaten.</a:t>
            </a:r>
            <a:r>
              <a:rPr lang="nl-BE" sz="29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710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188640"/>
            <a:ext cx="5915000" cy="1282154"/>
          </a:xfrm>
        </p:spPr>
        <p:txBody>
          <a:bodyPr>
            <a:noAutofit/>
          </a:bodyPr>
          <a:lstStyle/>
          <a:p>
            <a:r>
              <a:rPr lang="en-GB" sz="2800" b="1" dirty="0" err="1">
                <a:solidFill>
                  <a:srgbClr val="00B050"/>
                </a:solidFill>
              </a:rPr>
              <a:t>Onderzoekend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leren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en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een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creatieve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>
                <a:solidFill>
                  <a:srgbClr val="00B050"/>
                </a:solidFill>
              </a:rPr>
              <a:t>aanpak</a:t>
            </a:r>
            <a:r>
              <a:rPr lang="en-GB" sz="2800" b="1" dirty="0">
                <a:solidFill>
                  <a:srgbClr val="00B050"/>
                </a:solidFill>
              </a:rPr>
              <a:t> in </a:t>
            </a:r>
            <a:r>
              <a:rPr lang="en-GB" sz="2800" b="1" dirty="0" err="1">
                <a:solidFill>
                  <a:srgbClr val="00B050"/>
                </a:solidFill>
              </a:rPr>
              <a:t>wetenschap</a:t>
            </a:r>
            <a:r>
              <a:rPr lang="en-GB" sz="2800" b="1" dirty="0">
                <a:solidFill>
                  <a:srgbClr val="00B050"/>
                </a:solidFill>
              </a:rPr>
              <a:t> </a:t>
            </a:r>
            <a:r>
              <a:rPr lang="en-GB" sz="2800" b="1" dirty="0" err="1" smtClean="0">
                <a:solidFill>
                  <a:srgbClr val="00B050"/>
                </a:solidFill>
              </a:rPr>
              <a:t>verbinden</a:t>
            </a: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err="1" smtClean="0">
                <a:latin typeface="+mj-lt"/>
              </a:rPr>
              <a:t>Onderzoekend</a:t>
            </a:r>
            <a:r>
              <a:rPr lang="en-US" b="0" dirty="0" smtClean="0">
                <a:latin typeface="+mj-lt"/>
              </a:rPr>
              <a:t> </a:t>
            </a:r>
            <a:r>
              <a:rPr lang="en-US" b="0" dirty="0" err="1" smtClean="0">
                <a:latin typeface="+mj-lt"/>
              </a:rPr>
              <a:t>leren</a:t>
            </a:r>
            <a:endParaRPr lang="en-US" b="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20887"/>
            <a:ext cx="4040188" cy="2808313"/>
          </a:xfrm>
        </p:spPr>
        <p:txBody>
          <a:bodyPr>
            <a:normAutofit lnSpcReduction="10000"/>
          </a:bodyPr>
          <a:lstStyle/>
          <a:p>
            <a:r>
              <a:rPr lang="nl-BE" sz="2000" dirty="0">
                <a:latin typeface="+mj-lt"/>
              </a:rPr>
              <a:t>In vraag stellen</a:t>
            </a:r>
          </a:p>
          <a:p>
            <a:r>
              <a:rPr lang="nl-BE" sz="2000" dirty="0">
                <a:latin typeface="+mj-lt"/>
              </a:rPr>
              <a:t>Ontwerpen en plannen van onderzoek</a:t>
            </a:r>
          </a:p>
          <a:p>
            <a:r>
              <a:rPr lang="nl-BE" sz="2000" dirty="0">
                <a:latin typeface="+mj-lt"/>
              </a:rPr>
              <a:t>Bewijs verzamelen</a:t>
            </a:r>
          </a:p>
          <a:p>
            <a:r>
              <a:rPr lang="nl-BE" sz="2000" dirty="0">
                <a:latin typeface="+mj-lt"/>
              </a:rPr>
              <a:t>Verbanden leggen</a:t>
            </a:r>
          </a:p>
          <a:p>
            <a:r>
              <a:rPr lang="nl-BE" sz="2000" dirty="0">
                <a:latin typeface="+mj-lt"/>
              </a:rPr>
              <a:t>Bewijs verklaren</a:t>
            </a:r>
          </a:p>
          <a:p>
            <a:r>
              <a:rPr lang="nl-BE" sz="2000" dirty="0">
                <a:latin typeface="+mj-lt"/>
              </a:rPr>
              <a:t>Communiceren van verklaringen</a:t>
            </a:r>
          </a:p>
          <a:p>
            <a:pPr marL="0" indent="0">
              <a:buNone/>
            </a:pPr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Minner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>
                <a:latin typeface="+mj-lt"/>
              </a:rPr>
              <a:t>et al 2010)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200" b="0" dirty="0" err="1" smtClean="0">
                <a:latin typeface="+mj-lt"/>
              </a:rPr>
              <a:t>Creatieve</a:t>
            </a:r>
            <a:r>
              <a:rPr lang="en-US" sz="2200" b="0" dirty="0" smtClean="0">
                <a:latin typeface="+mj-lt"/>
              </a:rPr>
              <a:t> </a:t>
            </a:r>
            <a:r>
              <a:rPr lang="en-US" sz="2200" b="0" dirty="0" err="1" smtClean="0">
                <a:latin typeface="+mj-lt"/>
              </a:rPr>
              <a:t>aanleg</a:t>
            </a:r>
            <a:endParaRPr lang="en-US" sz="2200" b="0" dirty="0">
              <a:latin typeface="+mj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95357"/>
            <a:ext cx="4041775" cy="3951288"/>
          </a:xfrm>
        </p:spPr>
        <p:txBody>
          <a:bodyPr>
            <a:normAutofit/>
          </a:bodyPr>
          <a:lstStyle/>
          <a:p>
            <a:r>
              <a:rPr lang="nl-BE" sz="2000" dirty="0">
                <a:latin typeface="+mj-lt"/>
              </a:rPr>
              <a:t>Zin voor initiatief</a:t>
            </a:r>
          </a:p>
          <a:p>
            <a:r>
              <a:rPr lang="nl-BE" sz="2000" dirty="0">
                <a:latin typeface="+mj-lt"/>
              </a:rPr>
              <a:t>Motivatie</a:t>
            </a:r>
          </a:p>
          <a:p>
            <a:r>
              <a:rPr lang="nl-BE" sz="2000" dirty="0">
                <a:latin typeface="+mj-lt"/>
              </a:rPr>
              <a:t>Vermogen om iets nieuws te bedenken</a:t>
            </a:r>
          </a:p>
          <a:p>
            <a:r>
              <a:rPr lang="nl-BE" sz="2000" dirty="0">
                <a:latin typeface="+mj-lt"/>
              </a:rPr>
              <a:t>Verbanden leggen</a:t>
            </a:r>
          </a:p>
          <a:p>
            <a:r>
              <a:rPr lang="nl-BE" sz="2000" dirty="0">
                <a:latin typeface="+mj-lt"/>
              </a:rPr>
              <a:t>Verbeelding</a:t>
            </a:r>
          </a:p>
          <a:p>
            <a:r>
              <a:rPr lang="nl-BE" sz="2000" dirty="0">
                <a:latin typeface="+mj-lt"/>
              </a:rPr>
              <a:t>Nieuwsgierigheid</a:t>
            </a:r>
          </a:p>
          <a:p>
            <a:r>
              <a:rPr lang="nl-BE" sz="2000" dirty="0">
                <a:latin typeface="+mj-lt"/>
              </a:rPr>
              <a:t>Samenwerkingsvaardigheden</a:t>
            </a:r>
          </a:p>
          <a:p>
            <a:r>
              <a:rPr lang="nl-BE" sz="2000" dirty="0">
                <a:latin typeface="+mj-lt"/>
              </a:rPr>
              <a:t>Denkvaardigheden</a:t>
            </a:r>
          </a:p>
          <a:p>
            <a:pPr>
              <a:buNone/>
            </a:pPr>
            <a:r>
              <a:rPr lang="en-US" sz="2000" dirty="0" smtClean="0">
                <a:latin typeface="+mj-lt"/>
              </a:rPr>
              <a:t>(</a:t>
            </a:r>
            <a:r>
              <a:rPr lang="en-US" sz="2000" dirty="0" err="1" smtClean="0">
                <a:latin typeface="+mj-lt"/>
              </a:rPr>
              <a:t>uit</a:t>
            </a:r>
            <a:r>
              <a:rPr lang="en-US" sz="2000" dirty="0" smtClean="0">
                <a:latin typeface="+mj-lt"/>
              </a:rPr>
              <a:t> Chappell </a:t>
            </a:r>
            <a:r>
              <a:rPr lang="en-US" sz="2000" dirty="0">
                <a:latin typeface="+mj-lt"/>
              </a:rPr>
              <a:t>et al 2008)</a:t>
            </a:r>
          </a:p>
          <a:p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251520" y="5229200"/>
            <a:ext cx="3074640" cy="936104"/>
          </a:xfrm>
          <a:prstGeom prst="wedgeEllipseCallout">
            <a:avLst>
              <a:gd name="adj1" fmla="val 80771"/>
              <a:gd name="adj2" fmla="val -78116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+mj-lt"/>
              </a:rPr>
              <a:t>Uit</a:t>
            </a:r>
            <a:r>
              <a:rPr lang="en-US" dirty="0" smtClean="0">
                <a:latin typeface="+mj-lt"/>
              </a:rPr>
              <a:t> Creative Little Scientists, 2012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439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err="1" smtClean="0">
                <a:solidFill>
                  <a:srgbClr val="00B050"/>
                </a:solidFill>
              </a:rPr>
              <a:t>Creativiteit</a:t>
            </a:r>
            <a:r>
              <a:rPr lang="en-US" sz="4000" b="1" dirty="0" smtClean="0">
                <a:solidFill>
                  <a:srgbClr val="00B050"/>
                </a:solidFill>
              </a:rPr>
              <a:t> in </a:t>
            </a:r>
            <a:r>
              <a:rPr lang="en-US" sz="4000" b="1" dirty="0" err="1" smtClean="0">
                <a:solidFill>
                  <a:srgbClr val="00B050"/>
                </a:solidFill>
              </a:rPr>
              <a:t>wetenschap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en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wiskunde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bij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jonge</a:t>
            </a:r>
            <a:r>
              <a:rPr lang="en-US" sz="4000" b="1" dirty="0" smtClean="0">
                <a:solidFill>
                  <a:srgbClr val="00B050"/>
                </a:solidFill>
              </a:rPr>
              <a:t> </a:t>
            </a:r>
            <a:r>
              <a:rPr lang="en-US" sz="4000" b="1" dirty="0" err="1" smtClean="0">
                <a:solidFill>
                  <a:srgbClr val="00B050"/>
                </a:solidFill>
              </a:rPr>
              <a:t>kinderen</a:t>
            </a:r>
            <a:endParaRPr lang="en-US" sz="4000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 descr="combine2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5517232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Creative Little </a:t>
            </a:r>
            <a:r>
              <a:rPr lang="nl-BE" dirty="0" smtClean="0"/>
              <a:t>Scientists</a:t>
            </a:r>
            <a:r>
              <a:rPr lang="nl-BE" dirty="0"/>
              <a:t> </a:t>
            </a:r>
            <a:r>
              <a:rPr lang="nl-BE" dirty="0" smtClean="0"/>
              <a:t>(2014)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93725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3" descr="C:\Users\familie buysse\Downloads\20160304_1115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2536" y="2348880"/>
            <a:ext cx="3312368" cy="201622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Callout 11"/>
          <p:cNvSpPr/>
          <p:nvPr/>
        </p:nvSpPr>
        <p:spPr>
          <a:xfrm>
            <a:off x="251520" y="5085184"/>
            <a:ext cx="1872208" cy="1008112"/>
          </a:xfrm>
          <a:prstGeom prst="wedgeEllipseCallout">
            <a:avLst>
              <a:gd name="adj1" fmla="val 12386"/>
              <a:gd name="adj2" fmla="val -9487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België</a:t>
            </a:r>
            <a:r>
              <a:rPr lang="en-US" sz="1400" b="1" dirty="0" smtClean="0">
                <a:latin typeface="+mj-lt"/>
              </a:rPr>
              <a:t>: </a:t>
            </a:r>
            <a:r>
              <a:rPr lang="en-US" sz="1400" b="1" dirty="0" err="1" smtClean="0">
                <a:latin typeface="+mj-lt"/>
              </a:rPr>
              <a:t>Waterdicht</a:t>
            </a:r>
            <a:r>
              <a:rPr lang="en-US" sz="1400" b="1" dirty="0" smtClean="0">
                <a:latin typeface="+mj-lt"/>
              </a:rPr>
              <a:t> </a:t>
            </a:r>
            <a:r>
              <a:rPr lang="en-US" sz="1400" b="1" dirty="0" err="1" smtClean="0">
                <a:latin typeface="+mj-lt"/>
              </a:rPr>
              <a:t>maken</a:t>
            </a:r>
            <a:r>
              <a:rPr lang="en-US" sz="1400" b="1" dirty="0" smtClean="0">
                <a:latin typeface="+mj-lt"/>
              </a:rPr>
              <a:t> </a:t>
            </a:r>
            <a:endParaRPr lang="en-US" sz="1400" b="1" dirty="0">
              <a:latin typeface="+mj-lt"/>
            </a:endParaRPr>
          </a:p>
        </p:txBody>
      </p:sp>
      <p:pic>
        <p:nvPicPr>
          <p:cNvPr id="17" name="Picture 9" descr="IMG_260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2915816" cy="218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val Callout 17"/>
          <p:cNvSpPr/>
          <p:nvPr/>
        </p:nvSpPr>
        <p:spPr>
          <a:xfrm>
            <a:off x="7452320" y="4869160"/>
            <a:ext cx="1296144" cy="1008112"/>
          </a:xfrm>
          <a:prstGeom prst="wedgeEllipseCallout">
            <a:avLst>
              <a:gd name="adj1" fmla="val -62623"/>
              <a:gd name="adj2" fmla="val -4676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Engeland</a:t>
            </a:r>
            <a:r>
              <a:rPr lang="en-US" sz="1400" b="1" dirty="0" smtClean="0">
                <a:latin typeface="+mj-lt"/>
              </a:rPr>
              <a:t>:</a:t>
            </a:r>
          </a:p>
          <a:p>
            <a:pPr algn="ctr"/>
            <a:r>
              <a:rPr lang="en-US" sz="1400" b="1" dirty="0" smtClean="0">
                <a:latin typeface="+mj-lt"/>
              </a:rPr>
              <a:t>Bath </a:t>
            </a:r>
            <a:r>
              <a:rPr lang="en-US" sz="1400" b="1" dirty="0" err="1" smtClean="0">
                <a:latin typeface="+mj-lt"/>
              </a:rPr>
              <a:t>bommen</a:t>
            </a:r>
            <a:endParaRPr lang="en-US" sz="1400" b="1" dirty="0"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3768" y="4293096"/>
            <a:ext cx="1872208" cy="187220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Onderzoek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+mj-lt"/>
              </a:rPr>
              <a:t>stimuleren</a:t>
            </a: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in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verschillende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contexten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20" name="Picture 2" descr="foto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88640"/>
            <a:ext cx="2677901" cy="194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Placeholder 4" descr="Lakaysha counting bones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r="4874"/>
          <a:stretch>
            <a:fillRect/>
          </a:stretch>
        </p:blipFill>
        <p:spPr>
          <a:xfrm>
            <a:off x="6317985" y="188640"/>
            <a:ext cx="2578565" cy="3384375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204864"/>
            <a:ext cx="3384376" cy="182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Oval Callout 20"/>
          <p:cNvSpPr/>
          <p:nvPr/>
        </p:nvSpPr>
        <p:spPr>
          <a:xfrm>
            <a:off x="2483768" y="1628800"/>
            <a:ext cx="1728192" cy="1008112"/>
          </a:xfrm>
          <a:prstGeom prst="wedgeEllipseCallout">
            <a:avLst>
              <a:gd name="adj1" fmla="val 66356"/>
              <a:gd name="adj2" fmla="val -388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Roemenie</a:t>
            </a:r>
            <a:r>
              <a:rPr lang="en-US" sz="1400" b="1" dirty="0" smtClean="0">
                <a:latin typeface="+mj-lt"/>
              </a:rPr>
              <a:t>:</a:t>
            </a:r>
            <a:endParaRPr lang="en-US" sz="1400" b="1" dirty="0" smtClean="0">
              <a:latin typeface="+mj-lt"/>
            </a:endParaRPr>
          </a:p>
          <a:p>
            <a:pPr algn="ctr"/>
            <a:r>
              <a:rPr lang="en-US" sz="1400" b="1" dirty="0" smtClean="0">
                <a:latin typeface="+mj-lt"/>
              </a:rPr>
              <a:t>Nu brood </a:t>
            </a:r>
            <a:r>
              <a:rPr lang="en-US" sz="1400" b="1" dirty="0" err="1" smtClean="0">
                <a:latin typeface="+mj-lt"/>
              </a:rPr>
              <a:t>maken</a:t>
            </a:r>
            <a:r>
              <a:rPr lang="en-US" sz="1400" b="1" dirty="0" smtClean="0">
                <a:latin typeface="+mj-lt"/>
              </a:rPr>
              <a:t>! </a:t>
            </a:r>
            <a:endParaRPr lang="en-US" sz="1400" b="1" dirty="0">
              <a:latin typeface="+mj-lt"/>
            </a:endParaRPr>
          </a:p>
        </p:txBody>
      </p:sp>
      <p:sp>
        <p:nvSpPr>
          <p:cNvPr id="16" name="Oval Callout 15"/>
          <p:cNvSpPr/>
          <p:nvPr/>
        </p:nvSpPr>
        <p:spPr>
          <a:xfrm>
            <a:off x="2339752" y="3212976"/>
            <a:ext cx="1224136" cy="936104"/>
          </a:xfrm>
          <a:prstGeom prst="wedgeEllipseCallout">
            <a:avLst>
              <a:gd name="adj1" fmla="val 71063"/>
              <a:gd name="adj2" fmla="val -257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Grieken</a:t>
            </a:r>
            <a:r>
              <a:rPr lang="en-US" sz="1400" b="1" dirty="0" smtClean="0">
                <a:latin typeface="+mj-lt"/>
              </a:rPr>
              <a:t>-land: </a:t>
            </a:r>
            <a:r>
              <a:rPr lang="en-US" sz="1400" b="1" dirty="0" err="1" smtClean="0">
                <a:latin typeface="+mj-lt"/>
              </a:rPr>
              <a:t>Schepen</a:t>
            </a:r>
            <a:endParaRPr lang="en-US" sz="1400" b="1" dirty="0">
              <a:latin typeface="+mj-lt"/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7308304" y="3645024"/>
            <a:ext cx="1562472" cy="936104"/>
          </a:xfrm>
          <a:prstGeom prst="wedgeEllipseCallout">
            <a:avLst>
              <a:gd name="adj1" fmla="val -41118"/>
              <a:gd name="adj2" fmla="val -930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latin typeface="+mj-lt"/>
              </a:rPr>
              <a:t>Engeland</a:t>
            </a:r>
            <a:r>
              <a:rPr lang="en-US" sz="1400" b="1" dirty="0" smtClean="0">
                <a:latin typeface="+mj-lt"/>
              </a:rPr>
              <a:t>:</a:t>
            </a:r>
          </a:p>
          <a:p>
            <a:pPr algn="ctr"/>
            <a:r>
              <a:rPr lang="en-US" sz="1400" b="1" dirty="0" err="1" smtClean="0">
                <a:latin typeface="+mj-lt"/>
              </a:rPr>
              <a:t>Skeletten</a:t>
            </a:r>
            <a:endParaRPr lang="en-US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295956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2486</Words>
  <Application>Microsoft Office PowerPoint</Application>
  <PresentationFormat>Diavoorstelling (4:3)</PresentationFormat>
  <Paragraphs>310</Paragraphs>
  <Slides>31</Slides>
  <Notes>24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4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41" baseType="lpstr">
      <vt:lpstr>Arial</vt:lpstr>
      <vt:lpstr>Calibri</vt:lpstr>
      <vt:lpstr>Cambria</vt:lpstr>
      <vt:lpstr>Times New Roman</vt:lpstr>
      <vt:lpstr>Wingdings</vt:lpstr>
      <vt:lpstr>1_Custom Design</vt:lpstr>
      <vt:lpstr>Theme1</vt:lpstr>
      <vt:lpstr>1_Theme1</vt:lpstr>
      <vt:lpstr>2_Theme1</vt:lpstr>
      <vt:lpstr>Acrobat Document</vt:lpstr>
      <vt:lpstr>PowerPoint-presentatie</vt:lpstr>
      <vt:lpstr>Inleiding tot het CEYS project (te gebruiken afhankelijk van de context)</vt:lpstr>
      <vt:lpstr>Motivering van de module</vt:lpstr>
      <vt:lpstr>Doelen van de module</vt:lpstr>
      <vt:lpstr>Verband met de inhoudelijke ontwerpprincipes en –resultaten 1</vt:lpstr>
      <vt:lpstr>Verband met de inhoudelijke ontwerpprincipes en –resultaten 2</vt:lpstr>
      <vt:lpstr>Onderzoekend leren en een creatieve aanpak in wetenschap verbinden</vt:lpstr>
      <vt:lpstr>Creativiteit in wetenschap en wiskunde bij jonge kinderen</vt:lpstr>
      <vt:lpstr>PowerPoint-presentatie</vt:lpstr>
      <vt:lpstr>PowerPoint-presentatie</vt:lpstr>
      <vt:lpstr>Module overzicht</vt:lpstr>
      <vt:lpstr>Voorbeelden uitwisselen van praktische wetenschapsactiviteiten die je deed/observeerde </vt:lpstr>
      <vt:lpstr>Verschillende doelen van praktisch werk</vt:lpstr>
      <vt:lpstr>Verschillende doelen van praktisch werk: eigen voorbeelden uit de klas analyseren  </vt:lpstr>
      <vt:lpstr>Onderzoek uitvoeren </vt:lpstr>
      <vt:lpstr>Onderzoek uitvoeren</vt:lpstr>
      <vt:lpstr>Verschillende soorten onderzoek</vt:lpstr>
      <vt:lpstr>Voorstelling van voorbeelden uit de klaspraktijk</vt:lpstr>
      <vt:lpstr>PowerPoint-presentatie</vt:lpstr>
      <vt:lpstr>PowerPoint-presentatie</vt:lpstr>
      <vt:lpstr>PowerPoint-presentatie</vt:lpstr>
      <vt:lpstr>Bespreking van voorbeelden uit de klaspraktijk </vt:lpstr>
      <vt:lpstr>PowerPoint-presentatie</vt:lpstr>
      <vt:lpstr>  Verschillende rollen  doorheen de tijd Essential features of classroom inquiry and their variations (Barrow, 2010, p. 3) </vt:lpstr>
      <vt:lpstr>Creativiteit in wetenschaps- en wiskundeonderwijs bij jonge kinderen</vt:lpstr>
      <vt:lpstr>Hoe kan een dergelijke aanpak creativiteit in wetenschap stimuleren? </vt:lpstr>
      <vt:lpstr>PowerPoint-presentatie</vt:lpstr>
      <vt:lpstr>Gevolgen voor toekomstige planning</vt:lpstr>
      <vt:lpstr>Reflectie op de inhoud en aanpak van de module</vt:lpstr>
      <vt:lpstr>Meer informatie</vt:lpstr>
      <vt:lpstr> Bedankt!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Fani</dc:creator>
  <cp:lastModifiedBy>Jozefien Schaffler</cp:lastModifiedBy>
  <cp:revision>151</cp:revision>
  <cp:lastPrinted>2017-05-23T12:19:16Z</cp:lastPrinted>
  <dcterms:created xsi:type="dcterms:W3CDTF">2014-03-19T22:20:04Z</dcterms:created>
  <dcterms:modified xsi:type="dcterms:W3CDTF">2017-10-30T11:03:29Z</dcterms:modified>
</cp:coreProperties>
</file>