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52"/>
  </p:notesMasterIdLst>
  <p:sldIdLst>
    <p:sldId id="427" r:id="rId6"/>
    <p:sldId id="447" r:id="rId7"/>
    <p:sldId id="438" r:id="rId8"/>
    <p:sldId id="439" r:id="rId9"/>
    <p:sldId id="440" r:id="rId10"/>
    <p:sldId id="428" r:id="rId11"/>
    <p:sldId id="429" r:id="rId12"/>
    <p:sldId id="434" r:id="rId13"/>
    <p:sldId id="430" r:id="rId14"/>
    <p:sldId id="431" r:id="rId15"/>
    <p:sldId id="432" r:id="rId16"/>
    <p:sldId id="433" r:id="rId17"/>
    <p:sldId id="420" r:id="rId18"/>
    <p:sldId id="388" r:id="rId19"/>
    <p:sldId id="442" r:id="rId20"/>
    <p:sldId id="390" r:id="rId21"/>
    <p:sldId id="421" r:id="rId22"/>
    <p:sldId id="391" r:id="rId23"/>
    <p:sldId id="393" r:id="rId24"/>
    <p:sldId id="394" r:id="rId25"/>
    <p:sldId id="395" r:id="rId26"/>
    <p:sldId id="396" r:id="rId27"/>
    <p:sldId id="401" r:id="rId28"/>
    <p:sldId id="397" r:id="rId29"/>
    <p:sldId id="415" r:id="rId30"/>
    <p:sldId id="398" r:id="rId31"/>
    <p:sldId id="399" r:id="rId32"/>
    <p:sldId id="404" r:id="rId33"/>
    <p:sldId id="418" r:id="rId34"/>
    <p:sldId id="405" r:id="rId35"/>
    <p:sldId id="411" r:id="rId36"/>
    <p:sldId id="406" r:id="rId37"/>
    <p:sldId id="412" r:id="rId38"/>
    <p:sldId id="407" r:id="rId39"/>
    <p:sldId id="408" r:id="rId40"/>
    <p:sldId id="414" r:id="rId41"/>
    <p:sldId id="445" r:id="rId42"/>
    <p:sldId id="446" r:id="rId43"/>
    <p:sldId id="422" r:id="rId44"/>
    <p:sldId id="435" r:id="rId45"/>
    <p:sldId id="423" r:id="rId46"/>
    <p:sldId id="424" r:id="rId47"/>
    <p:sldId id="425" r:id="rId48"/>
    <p:sldId id="426" r:id="rId49"/>
    <p:sldId id="448" r:id="rId50"/>
    <p:sldId id="348" r:id="rId5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me Glaue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434" autoAdjust="0"/>
  </p:normalViewPr>
  <p:slideViewPr>
    <p:cSldViewPr>
      <p:cViewPr>
        <p:scale>
          <a:sx n="50" d="100"/>
          <a:sy n="50" d="100"/>
        </p:scale>
        <p:origin x="1872" y="51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10136"/>
    </p:cViewPr>
  </p:sorterViewPr>
  <p:notesViewPr>
    <p:cSldViewPr snapToGrid="0" snapToObjects="1">
      <p:cViewPr>
        <p:scale>
          <a:sx n="116" d="100"/>
          <a:sy n="116" d="100"/>
        </p:scale>
        <p:origin x="-470" y="19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10/30/2017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solidFill>
                  <a:prstClr val="black"/>
                </a:solidFill>
              </a:rPr>
              <a:pPr/>
              <a:t>1</a:t>
            </a:fld>
            <a:endParaRPr lang="nl-BE">
              <a:solidFill>
                <a:prstClr val="black"/>
              </a:solidFill>
            </a:endParaRPr>
          </a:p>
        </p:txBody>
      </p:sp>
    </p:spTree>
    <p:extLst>
      <p:ext uri="{BB962C8B-B14F-4D97-AF65-F5344CB8AC3E}">
        <p14:creationId xmlns:p14="http://schemas.microsoft.com/office/powerpoint/2010/main" val="244799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val="220542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12</a:t>
            </a:fld>
            <a:endParaRPr lang="nl-BE">
              <a:solidFill>
                <a:prstClr val="black"/>
              </a:solidFill>
            </a:endParaRPr>
          </a:p>
        </p:txBody>
      </p:sp>
    </p:spTree>
    <p:extLst>
      <p:ext uri="{BB962C8B-B14F-4D97-AF65-F5344CB8AC3E}">
        <p14:creationId xmlns:p14="http://schemas.microsoft.com/office/powerpoint/2010/main" val="278442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14</a:t>
            </a:fld>
            <a:endParaRPr lang="en-US"/>
          </a:p>
        </p:txBody>
      </p:sp>
    </p:spTree>
    <p:extLst>
      <p:ext uri="{BB962C8B-B14F-4D97-AF65-F5344CB8AC3E}">
        <p14:creationId xmlns:p14="http://schemas.microsoft.com/office/powerpoint/2010/main" val="33475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a:p>
        </p:txBody>
      </p:sp>
    </p:spTree>
    <p:extLst>
      <p:ext uri="{BB962C8B-B14F-4D97-AF65-F5344CB8AC3E}">
        <p14:creationId xmlns:p14="http://schemas.microsoft.com/office/powerpoint/2010/main" val="1777686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16</a:t>
            </a:fld>
            <a:endParaRPr lang="en-US"/>
          </a:p>
        </p:txBody>
      </p:sp>
    </p:spTree>
    <p:extLst>
      <p:ext uri="{BB962C8B-B14F-4D97-AF65-F5344CB8AC3E}">
        <p14:creationId xmlns:p14="http://schemas.microsoft.com/office/powerpoint/2010/main" val="1851209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17</a:t>
            </a:fld>
            <a:endParaRPr lang="en-US"/>
          </a:p>
        </p:txBody>
      </p:sp>
    </p:spTree>
    <p:extLst>
      <p:ext uri="{BB962C8B-B14F-4D97-AF65-F5344CB8AC3E}">
        <p14:creationId xmlns:p14="http://schemas.microsoft.com/office/powerpoint/2010/main" val="334982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r>
              <a:rPr lang="nl-BE" baseline="0" dirty="0" smtClean="0"/>
              <a:t>The TAPS pyramid provides a framework for supporting and evaluating approaches to assessment in schools and classrooms.</a:t>
            </a:r>
          </a:p>
          <a:p>
            <a:pPr marL="0" indent="0">
              <a:buFont typeface="Arial"/>
              <a:buNone/>
            </a:pPr>
            <a:endParaRPr lang="nl-BE" baseline="0" dirty="0" smtClean="0"/>
          </a:p>
          <a:p>
            <a:pPr marL="0" indent="0">
              <a:buFont typeface="Arial"/>
              <a:buNone/>
            </a:pPr>
            <a:r>
              <a:rPr lang="nl-BE" baseline="0" dirty="0" smtClean="0"/>
              <a:t>In particular it suggests a range of strategies that can be employed to support ongoing formative assessment by teachers and ways of involving children in assessment.</a:t>
            </a:r>
          </a:p>
          <a:p>
            <a:pPr marL="0" indent="0">
              <a:buFont typeface="Arial"/>
              <a:buNone/>
            </a:pPr>
            <a:endParaRPr lang="nl-BE" baseline="0" dirty="0" smtClean="0"/>
          </a:p>
          <a:p>
            <a:pPr marL="0" indent="0">
              <a:buFont typeface="Arial"/>
              <a:buNone/>
            </a:pPr>
            <a:r>
              <a:rPr lang="nl-BE" baseline="0" dirty="0" smtClean="0"/>
              <a:t>More information on the TAPS pyramid can be found in the module outline or on the webpage https://pstt.org.uk/resources/curriculum-materials/assessment </a:t>
            </a:r>
          </a:p>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18</a:t>
            </a:fld>
            <a:endParaRPr lang="nl-BE" dirty="0"/>
          </a:p>
        </p:txBody>
      </p:sp>
    </p:spTree>
    <p:extLst>
      <p:ext uri="{BB962C8B-B14F-4D97-AF65-F5344CB8AC3E}">
        <p14:creationId xmlns:p14="http://schemas.microsoft.com/office/powerpoint/2010/main" val="1538859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20</a:t>
            </a:fld>
            <a:endParaRPr lang="nl-BE" dirty="0"/>
          </a:p>
        </p:txBody>
      </p:sp>
    </p:spTree>
    <p:extLst>
      <p:ext uri="{BB962C8B-B14F-4D97-AF65-F5344CB8AC3E}">
        <p14:creationId xmlns:p14="http://schemas.microsoft.com/office/powerpoint/2010/main" val="4148852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21</a:t>
            </a:fld>
            <a:endParaRPr lang="nl-BE" dirty="0"/>
          </a:p>
        </p:txBody>
      </p:sp>
    </p:spTree>
    <p:extLst>
      <p:ext uri="{BB962C8B-B14F-4D97-AF65-F5344CB8AC3E}">
        <p14:creationId xmlns:p14="http://schemas.microsoft.com/office/powerpoint/2010/main" val="90466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22</a:t>
            </a:fld>
            <a:endParaRPr lang="nl-BE" dirty="0"/>
          </a:p>
        </p:txBody>
      </p:sp>
    </p:spTree>
    <p:extLst>
      <p:ext uri="{BB962C8B-B14F-4D97-AF65-F5344CB8AC3E}">
        <p14:creationId xmlns:p14="http://schemas.microsoft.com/office/powerpoint/2010/main" val="122389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412809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More information on the blob tree can be found on</a:t>
            </a:r>
            <a:r>
              <a:rPr lang="nl-BE" baseline="0" dirty="0" smtClean="0"/>
              <a:t> the following website:  </a:t>
            </a:r>
            <a:r>
              <a:rPr lang="nl-BE" dirty="0" smtClean="0"/>
              <a:t>https://www.blobtree.com/pages/frontpage </a:t>
            </a:r>
          </a:p>
          <a:p>
            <a:r>
              <a:rPr lang="en-US" sz="1200" kern="1200" dirty="0" smtClean="0">
                <a:solidFill>
                  <a:schemeClr val="tx1"/>
                </a:solidFill>
                <a:latin typeface="+mn-lt"/>
                <a:ea typeface="+mn-ea"/>
                <a:cs typeface="+mn-cs"/>
              </a:rPr>
              <a:t>The </a:t>
            </a:r>
            <a:r>
              <a:rPr lang="en-US" dirty="0" smtClean="0"/>
              <a:t>blob tree can be used in a number of ways. For example </a:t>
            </a:r>
            <a:r>
              <a:rPr lang="en-US" sz="1200" kern="1200" dirty="0" smtClean="0">
                <a:solidFill>
                  <a:schemeClr val="tx1"/>
                </a:solidFill>
                <a:latin typeface="+mn-lt"/>
                <a:ea typeface="+mn-ea"/>
                <a:cs typeface="+mn-cs"/>
              </a:rPr>
              <a:t>children can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how they think they participated in the activity, or how they felt during the process. For example if they needed help they can </a:t>
            </a:r>
            <a:r>
              <a:rPr lang="en-US" sz="1200" kern="1200" dirty="0" err="1" smtClean="0">
                <a:solidFill>
                  <a:schemeClr val="tx1"/>
                </a:solidFill>
                <a:latin typeface="+mn-lt"/>
                <a:ea typeface="+mn-ea"/>
                <a:cs typeface="+mn-cs"/>
              </a:rPr>
              <a:t>colour</a:t>
            </a:r>
            <a:r>
              <a:rPr lang="en-US" sz="1200" kern="1200" dirty="0" smtClean="0">
                <a:solidFill>
                  <a:schemeClr val="tx1"/>
                </a:solidFill>
                <a:latin typeface="+mn-lt"/>
                <a:ea typeface="+mn-ea"/>
                <a:cs typeface="+mn-cs"/>
              </a:rPr>
              <a:t> the blob that gets help from another blob to get higher in the tree.</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23</a:t>
            </a:fld>
            <a:endParaRPr lang="en-US"/>
          </a:p>
        </p:txBody>
      </p:sp>
    </p:spTree>
    <p:extLst>
      <p:ext uri="{BB962C8B-B14F-4D97-AF65-F5344CB8AC3E}">
        <p14:creationId xmlns:p14="http://schemas.microsoft.com/office/powerpoint/2010/main" val="1798474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24</a:t>
            </a:fld>
            <a:endParaRPr lang="nl-BE" dirty="0"/>
          </a:p>
        </p:txBody>
      </p:sp>
    </p:spTree>
    <p:extLst>
      <p:ext uri="{BB962C8B-B14F-4D97-AF65-F5344CB8AC3E}">
        <p14:creationId xmlns:p14="http://schemas.microsoft.com/office/powerpoint/2010/main" val="4087927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Challenge: </a:t>
            </a:r>
            <a:r>
              <a:rPr lang="nl-BE" dirty="0" err="1" smtClean="0"/>
              <a:t>provide</a:t>
            </a:r>
            <a:r>
              <a:rPr lang="nl-BE" dirty="0" smtClean="0"/>
              <a:t> a </a:t>
            </a:r>
            <a:r>
              <a:rPr lang="nl-BE" dirty="0" err="1" smtClean="0"/>
              <a:t>space</a:t>
            </a:r>
            <a:r>
              <a:rPr lang="nl-BE" dirty="0" smtClean="0"/>
              <a:t> </a:t>
            </a:r>
            <a:r>
              <a:rPr lang="nl-BE" dirty="0" err="1" smtClean="0"/>
              <a:t>for</a:t>
            </a:r>
            <a:r>
              <a:rPr lang="nl-BE" dirty="0" smtClean="0"/>
              <a:t> </a:t>
            </a:r>
            <a:r>
              <a:rPr lang="nl-BE" dirty="0" err="1" smtClean="0"/>
              <a:t>the</a:t>
            </a:r>
            <a:r>
              <a:rPr lang="nl-BE" dirty="0" smtClean="0"/>
              <a:t> small dino </a:t>
            </a:r>
            <a:r>
              <a:rPr lang="nl-BE" dirty="0" err="1" smtClean="0"/>
              <a:t>so</a:t>
            </a:r>
            <a:r>
              <a:rPr lang="nl-BE" dirty="0" smtClean="0"/>
              <a:t> </a:t>
            </a:r>
            <a:r>
              <a:rPr lang="nl-BE" dirty="0" err="1" smtClean="0"/>
              <a:t>the</a:t>
            </a:r>
            <a:r>
              <a:rPr lang="nl-BE" dirty="0" smtClean="0"/>
              <a:t> big dino </a:t>
            </a:r>
            <a:r>
              <a:rPr lang="nl-BE" dirty="0" err="1" smtClean="0"/>
              <a:t>can’t</a:t>
            </a:r>
            <a:r>
              <a:rPr lang="nl-BE" dirty="0" smtClean="0"/>
              <a:t> </a:t>
            </a:r>
            <a:r>
              <a:rPr lang="nl-BE" dirty="0" err="1" smtClean="0"/>
              <a:t>reach</a:t>
            </a:r>
            <a:r>
              <a:rPr lang="nl-BE" dirty="0" smtClean="0"/>
              <a:t> </a:t>
            </a:r>
            <a:r>
              <a:rPr lang="nl-BE" dirty="0" err="1" smtClean="0"/>
              <a:t>him</a:t>
            </a:r>
            <a:r>
              <a:rPr lang="nl-BE" dirty="0" smtClean="0"/>
              <a:t>.</a:t>
            </a:r>
          </a:p>
          <a:p>
            <a:r>
              <a:rPr lang="nl-BE" dirty="0" smtClean="0"/>
              <a:t>The </a:t>
            </a:r>
            <a:r>
              <a:rPr lang="nl-BE" dirty="0" err="1" smtClean="0"/>
              <a:t>children</a:t>
            </a:r>
            <a:r>
              <a:rPr lang="nl-BE" dirty="0" smtClean="0"/>
              <a:t> made a den </a:t>
            </a:r>
            <a:r>
              <a:rPr lang="nl-BE" dirty="0" err="1" smtClean="0"/>
              <a:t>for</a:t>
            </a:r>
            <a:r>
              <a:rPr lang="nl-BE" dirty="0" smtClean="0"/>
              <a:t> </a:t>
            </a:r>
            <a:r>
              <a:rPr lang="nl-BE" dirty="0" err="1" smtClean="0"/>
              <a:t>the</a:t>
            </a:r>
            <a:r>
              <a:rPr lang="nl-BE" dirty="0" smtClean="0"/>
              <a:t> dino.</a:t>
            </a:r>
            <a:r>
              <a:rPr lang="nl-BE" baseline="0" dirty="0" smtClean="0"/>
              <a:t> </a:t>
            </a:r>
            <a:r>
              <a:rPr lang="nl-BE" baseline="0" dirty="0" err="1" smtClean="0"/>
              <a:t>Other</a:t>
            </a:r>
            <a:r>
              <a:rPr lang="nl-BE" baseline="0" dirty="0" smtClean="0"/>
              <a:t> </a:t>
            </a:r>
            <a:r>
              <a:rPr lang="nl-BE" baseline="0" dirty="0" err="1" smtClean="0"/>
              <a:t>children</a:t>
            </a:r>
            <a:r>
              <a:rPr lang="nl-BE" baseline="0" dirty="0" smtClean="0"/>
              <a:t> </a:t>
            </a:r>
            <a:r>
              <a:rPr lang="nl-BE" baseline="0" dirty="0" err="1" smtClean="0"/>
              <a:t>came</a:t>
            </a:r>
            <a:r>
              <a:rPr lang="nl-BE" baseline="0" dirty="0" smtClean="0"/>
              <a:t> </a:t>
            </a:r>
            <a:r>
              <a:rPr lang="nl-BE" baseline="0" dirty="0" err="1" smtClean="0"/>
              <a:t>to</a:t>
            </a:r>
            <a:r>
              <a:rPr lang="nl-BE" baseline="0" dirty="0" smtClean="0"/>
              <a:t> </a:t>
            </a:r>
            <a:r>
              <a:rPr lang="nl-BE" baseline="0" dirty="0" err="1" smtClean="0"/>
              <a:t>watch</a:t>
            </a:r>
            <a:r>
              <a:rPr lang="nl-BE" baseline="0" dirty="0" smtClean="0"/>
              <a:t> </a:t>
            </a:r>
            <a:r>
              <a:rPr lang="nl-BE" baseline="0" dirty="0" err="1" smtClean="0"/>
              <a:t>and</a:t>
            </a:r>
            <a:r>
              <a:rPr lang="nl-BE" baseline="0" dirty="0" smtClean="0"/>
              <a:t> gave feedback: </a:t>
            </a:r>
            <a:r>
              <a:rPr lang="nl-BE" baseline="0" dirty="0" err="1" smtClean="0"/>
              <a:t>the</a:t>
            </a:r>
            <a:r>
              <a:rPr lang="nl-BE" baseline="0" dirty="0" smtClean="0"/>
              <a:t> big dino </a:t>
            </a:r>
            <a:r>
              <a:rPr lang="nl-BE" baseline="0" dirty="0" err="1" smtClean="0"/>
              <a:t>can</a:t>
            </a:r>
            <a:r>
              <a:rPr lang="nl-BE" baseline="0" dirty="0" smtClean="0"/>
              <a:t> </a:t>
            </a:r>
            <a:r>
              <a:rPr lang="nl-BE" baseline="0" dirty="0" err="1" smtClean="0"/>
              <a:t>still</a:t>
            </a:r>
            <a:r>
              <a:rPr lang="nl-BE" baseline="0" dirty="0" smtClean="0"/>
              <a:t> </a:t>
            </a:r>
            <a:r>
              <a:rPr lang="nl-BE" baseline="0" dirty="0" err="1" smtClean="0"/>
              <a:t>reach</a:t>
            </a:r>
            <a:r>
              <a:rPr lang="nl-BE" baseline="0" dirty="0" smtClean="0"/>
              <a:t> </a:t>
            </a:r>
            <a:r>
              <a:rPr lang="nl-BE" baseline="0" dirty="0" err="1" smtClean="0"/>
              <a:t>the</a:t>
            </a:r>
            <a:r>
              <a:rPr lang="nl-BE" baseline="0" dirty="0" smtClean="0"/>
              <a:t> </a:t>
            </a:r>
            <a:r>
              <a:rPr lang="nl-BE" baseline="0" dirty="0" err="1" smtClean="0"/>
              <a:t>other</a:t>
            </a:r>
            <a:r>
              <a:rPr lang="nl-BE" baseline="0" dirty="0" smtClean="0"/>
              <a:t> </a:t>
            </a:r>
            <a:r>
              <a:rPr lang="nl-BE" baseline="0" dirty="0" err="1" smtClean="0"/>
              <a:t>one</a:t>
            </a:r>
            <a:r>
              <a:rPr lang="nl-BE" baseline="0" dirty="0" smtClean="0"/>
              <a:t> </a:t>
            </a:r>
            <a:r>
              <a:rPr lang="nl-BE" baseline="0" dirty="0" err="1" smtClean="0"/>
              <a:t>if</a:t>
            </a:r>
            <a:r>
              <a:rPr lang="nl-BE" baseline="0" dirty="0" smtClean="0"/>
              <a:t> he stretches his </a:t>
            </a:r>
            <a:r>
              <a:rPr lang="nl-BE" baseline="0" dirty="0" err="1" smtClean="0"/>
              <a:t>neck</a:t>
            </a:r>
            <a:r>
              <a:rPr lang="nl-BE" baseline="0" dirty="0" smtClean="0"/>
              <a:t>!</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25</a:t>
            </a:fld>
            <a:endParaRPr lang="en-US"/>
          </a:p>
        </p:txBody>
      </p:sp>
    </p:spTree>
    <p:extLst>
      <p:ext uri="{BB962C8B-B14F-4D97-AF65-F5344CB8AC3E}">
        <p14:creationId xmlns:p14="http://schemas.microsoft.com/office/powerpoint/2010/main" val="2874346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26</a:t>
            </a:fld>
            <a:endParaRPr lang="nl-BE" dirty="0"/>
          </a:p>
        </p:txBody>
      </p:sp>
    </p:spTree>
    <p:extLst>
      <p:ext uri="{BB962C8B-B14F-4D97-AF65-F5344CB8AC3E}">
        <p14:creationId xmlns:p14="http://schemas.microsoft.com/office/powerpoint/2010/main" val="1219782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27</a:t>
            </a:fld>
            <a:endParaRPr lang="nl-BE" dirty="0"/>
          </a:p>
        </p:txBody>
      </p:sp>
    </p:spTree>
    <p:extLst>
      <p:ext uri="{BB962C8B-B14F-4D97-AF65-F5344CB8AC3E}">
        <p14:creationId xmlns:p14="http://schemas.microsoft.com/office/powerpoint/2010/main" val="318488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28</a:t>
            </a:fld>
            <a:endParaRPr lang="nl-BE" dirty="0"/>
          </a:p>
        </p:txBody>
      </p:sp>
    </p:spTree>
    <p:extLst>
      <p:ext uri="{BB962C8B-B14F-4D97-AF65-F5344CB8AC3E}">
        <p14:creationId xmlns:p14="http://schemas.microsoft.com/office/powerpoint/2010/main" val="3093024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Use</a:t>
            </a:r>
            <a:r>
              <a:rPr lang="nl-BE" baseline="0" dirty="0" smtClean="0"/>
              <a:t> of </a:t>
            </a:r>
            <a:r>
              <a:rPr lang="nl-BE" dirty="0" smtClean="0"/>
              <a:t>Portfolios or floor books, films to record progress in ideas and</a:t>
            </a:r>
            <a:r>
              <a:rPr lang="nl-BE" baseline="0" dirty="0" smtClean="0"/>
              <a:t> thinking.</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29</a:t>
            </a:fld>
            <a:endParaRPr lang="en-US"/>
          </a:p>
        </p:txBody>
      </p:sp>
    </p:spTree>
    <p:extLst>
      <p:ext uri="{BB962C8B-B14F-4D97-AF65-F5344CB8AC3E}">
        <p14:creationId xmlns:p14="http://schemas.microsoft.com/office/powerpoint/2010/main" val="1195938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30</a:t>
            </a:fld>
            <a:endParaRPr lang="nl-BE" dirty="0"/>
          </a:p>
        </p:txBody>
      </p:sp>
    </p:spTree>
    <p:extLst>
      <p:ext uri="{BB962C8B-B14F-4D97-AF65-F5344CB8AC3E}">
        <p14:creationId xmlns:p14="http://schemas.microsoft.com/office/powerpoint/2010/main" val="1162385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Investigate insulation: make something so we can carry our cup of tea without burning our fingers.</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31</a:t>
            </a:fld>
            <a:endParaRPr lang="en-US"/>
          </a:p>
        </p:txBody>
      </p:sp>
    </p:spTree>
    <p:extLst>
      <p:ext uri="{BB962C8B-B14F-4D97-AF65-F5344CB8AC3E}">
        <p14:creationId xmlns:p14="http://schemas.microsoft.com/office/powerpoint/2010/main" val="2918339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32</a:t>
            </a:fld>
            <a:endParaRPr lang="nl-BE" dirty="0"/>
          </a:p>
        </p:txBody>
      </p:sp>
    </p:spTree>
    <p:extLst>
      <p:ext uri="{BB962C8B-B14F-4D97-AF65-F5344CB8AC3E}">
        <p14:creationId xmlns:p14="http://schemas.microsoft.com/office/powerpoint/2010/main" val="289115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key challenge for the Creative Little Scientists project was to define what we mean by creativity in science and mathematics. We often use the term ‘creativity’ in rather general terms – and it appears also in policy documents – but what exactly does that mean.</a:t>
            </a:r>
          </a:p>
          <a:p>
            <a:endParaRPr lang="en-GB" dirty="0" smtClean="0"/>
          </a:p>
          <a:p>
            <a:r>
              <a:rPr lang="en-GB" dirty="0" smtClean="0"/>
              <a:t>Drawing on a wide range of sources and discussions with stakeholders from the early years and science education communities we developed the following definitions that are a central feature of the project.</a:t>
            </a:r>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3</a:t>
            </a:fld>
            <a:endParaRPr lang="en-US"/>
          </a:p>
        </p:txBody>
      </p:sp>
    </p:spTree>
    <p:extLst>
      <p:ext uri="{BB962C8B-B14F-4D97-AF65-F5344CB8AC3E}">
        <p14:creationId xmlns:p14="http://schemas.microsoft.com/office/powerpoint/2010/main" val="1371866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Concept cartoon</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33</a:t>
            </a:fld>
            <a:endParaRPr lang="en-US"/>
          </a:p>
        </p:txBody>
      </p:sp>
    </p:spTree>
    <p:extLst>
      <p:ext uri="{BB962C8B-B14F-4D97-AF65-F5344CB8AC3E}">
        <p14:creationId xmlns:p14="http://schemas.microsoft.com/office/powerpoint/2010/main" val="3872773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34</a:t>
            </a:fld>
            <a:endParaRPr lang="nl-BE" dirty="0"/>
          </a:p>
        </p:txBody>
      </p:sp>
    </p:spTree>
    <p:extLst>
      <p:ext uri="{BB962C8B-B14F-4D97-AF65-F5344CB8AC3E}">
        <p14:creationId xmlns:p14="http://schemas.microsoft.com/office/powerpoint/2010/main" val="1496941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35</a:t>
            </a:fld>
            <a:endParaRPr lang="nl-BE" dirty="0"/>
          </a:p>
        </p:txBody>
      </p:sp>
    </p:spTree>
    <p:extLst>
      <p:ext uri="{BB962C8B-B14F-4D97-AF65-F5344CB8AC3E}">
        <p14:creationId xmlns:p14="http://schemas.microsoft.com/office/powerpoint/2010/main" val="415172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a:t>
            </a:r>
            <a:r>
              <a:rPr lang="nl-BE" baseline="0" dirty="0" smtClean="0"/>
              <a:t> </a:t>
            </a:r>
            <a:r>
              <a:rPr lang="nl-BE" baseline="0" dirty="0" err="1" smtClean="0"/>
              <a:t>group</a:t>
            </a:r>
            <a:r>
              <a:rPr lang="nl-BE" baseline="0" dirty="0" smtClean="0"/>
              <a:t> of </a:t>
            </a:r>
            <a:r>
              <a:rPr lang="nl-BE" baseline="0" dirty="0" err="1" smtClean="0"/>
              <a:t>toddlers</a:t>
            </a:r>
            <a:r>
              <a:rPr lang="nl-BE" baseline="0" dirty="0" smtClean="0"/>
              <a:t> </a:t>
            </a:r>
            <a:r>
              <a:rPr lang="nl-BE" baseline="0" dirty="0" err="1" smtClean="0"/>
              <a:t>explored</a:t>
            </a:r>
            <a:r>
              <a:rPr lang="nl-BE" baseline="0" dirty="0" smtClean="0"/>
              <a:t> </a:t>
            </a:r>
            <a:r>
              <a:rPr lang="nl-BE" baseline="0" dirty="0" err="1" smtClean="0"/>
              <a:t>sand</a:t>
            </a:r>
            <a:r>
              <a:rPr lang="nl-BE" baseline="0" dirty="0" smtClean="0"/>
              <a:t> </a:t>
            </a:r>
            <a:r>
              <a:rPr lang="nl-BE" baseline="0" dirty="0" err="1" smtClean="0"/>
              <a:t>and</a:t>
            </a:r>
            <a:r>
              <a:rPr lang="nl-BE" baseline="0" dirty="0" smtClean="0"/>
              <a:t> water. </a:t>
            </a:r>
            <a:r>
              <a:rPr lang="nl-BE" baseline="0" dirty="0" err="1" smtClean="0"/>
              <a:t>They</a:t>
            </a:r>
            <a:r>
              <a:rPr lang="nl-BE" baseline="0" dirty="0" smtClean="0"/>
              <a:t> </a:t>
            </a:r>
            <a:r>
              <a:rPr lang="nl-BE" baseline="0" dirty="0" err="1" smtClean="0"/>
              <a:t>experienced</a:t>
            </a:r>
            <a:r>
              <a:rPr lang="nl-BE" baseline="0" dirty="0" smtClean="0"/>
              <a:t> </a:t>
            </a:r>
            <a:r>
              <a:rPr lang="nl-BE" baseline="0" dirty="0" err="1" smtClean="0"/>
              <a:t>that</a:t>
            </a:r>
            <a:r>
              <a:rPr lang="nl-BE" baseline="0" dirty="0" smtClean="0"/>
              <a:t> </a:t>
            </a:r>
            <a:r>
              <a:rPr lang="nl-BE" baseline="0" dirty="0" err="1" smtClean="0"/>
              <a:t>they</a:t>
            </a:r>
            <a:r>
              <a:rPr lang="nl-BE" baseline="0" dirty="0" smtClean="0"/>
              <a:t> </a:t>
            </a:r>
            <a:r>
              <a:rPr lang="nl-BE" baseline="0" dirty="0" err="1" smtClean="0"/>
              <a:t>could</a:t>
            </a:r>
            <a:r>
              <a:rPr lang="nl-BE" baseline="0" dirty="0" smtClean="0"/>
              <a:t> make ‘</a:t>
            </a:r>
            <a:r>
              <a:rPr lang="nl-BE" baseline="0" dirty="0" err="1" smtClean="0"/>
              <a:t>sand</a:t>
            </a:r>
            <a:r>
              <a:rPr lang="nl-BE" baseline="0" dirty="0" smtClean="0"/>
              <a:t> cookies’ </a:t>
            </a:r>
            <a:r>
              <a:rPr lang="nl-BE" baseline="0" dirty="0" err="1" smtClean="0"/>
              <a:t>when</a:t>
            </a:r>
            <a:r>
              <a:rPr lang="nl-BE" baseline="0" dirty="0" smtClean="0"/>
              <a:t> </a:t>
            </a:r>
            <a:r>
              <a:rPr lang="nl-BE" baseline="0" dirty="0" err="1" smtClean="0"/>
              <a:t>the</a:t>
            </a:r>
            <a:r>
              <a:rPr lang="nl-BE" baseline="0" dirty="0" smtClean="0"/>
              <a:t> </a:t>
            </a:r>
            <a:r>
              <a:rPr lang="nl-BE" baseline="0" dirty="0" err="1" smtClean="0"/>
              <a:t>sand</a:t>
            </a:r>
            <a:r>
              <a:rPr lang="nl-BE" baseline="0" dirty="0" smtClean="0"/>
              <a:t> was mixed </a:t>
            </a:r>
            <a:r>
              <a:rPr lang="nl-BE" baseline="0" dirty="0" err="1" smtClean="0"/>
              <a:t>with</a:t>
            </a:r>
            <a:r>
              <a:rPr lang="nl-BE" baseline="0" dirty="0" smtClean="0"/>
              <a:t> water. The teacher </a:t>
            </a:r>
            <a:r>
              <a:rPr lang="nl-BE" baseline="0" dirty="0" err="1" smtClean="0"/>
              <a:t>asked</a:t>
            </a:r>
            <a:r>
              <a:rPr lang="nl-BE" baseline="0" dirty="0" smtClean="0"/>
              <a:t> </a:t>
            </a:r>
            <a:r>
              <a:rPr lang="nl-BE" baseline="0" dirty="0" err="1" smtClean="0"/>
              <a:t>them</a:t>
            </a:r>
            <a:r>
              <a:rPr lang="nl-BE" baseline="0" dirty="0" smtClean="0"/>
              <a:t> </a:t>
            </a:r>
            <a:r>
              <a:rPr lang="nl-BE" baseline="0" dirty="0" err="1" smtClean="0"/>
              <a:t>to</a:t>
            </a:r>
            <a:r>
              <a:rPr lang="nl-BE" baseline="0" dirty="0" smtClean="0"/>
              <a:t> draw </a:t>
            </a:r>
            <a:r>
              <a:rPr lang="nl-BE" baseline="0" dirty="0" err="1" smtClean="0"/>
              <a:t>what</a:t>
            </a:r>
            <a:r>
              <a:rPr lang="nl-BE" baseline="0" dirty="0" smtClean="0"/>
              <a:t> </a:t>
            </a:r>
            <a:r>
              <a:rPr lang="nl-BE" baseline="0" dirty="0" err="1" smtClean="0"/>
              <a:t>they</a:t>
            </a:r>
            <a:r>
              <a:rPr lang="nl-BE" baseline="0" dirty="0" smtClean="0"/>
              <a:t> </a:t>
            </a:r>
            <a:r>
              <a:rPr lang="nl-BE" baseline="0" dirty="0" err="1" smtClean="0"/>
              <a:t>experienced</a:t>
            </a:r>
            <a:r>
              <a:rPr lang="nl-BE" baseline="0" dirty="0" smtClean="0"/>
              <a:t>. </a:t>
            </a:r>
            <a:r>
              <a:rPr lang="nl-BE" baseline="0" dirty="0" err="1" smtClean="0"/>
              <a:t>Children</a:t>
            </a:r>
            <a:r>
              <a:rPr lang="nl-BE" baseline="0" dirty="0" smtClean="0"/>
              <a:t> of </a:t>
            </a:r>
            <a:r>
              <a:rPr lang="nl-BE" baseline="0" dirty="0" err="1" smtClean="0"/>
              <a:t>this</a:t>
            </a:r>
            <a:r>
              <a:rPr lang="nl-BE" baseline="0" dirty="0" smtClean="0"/>
              <a:t> </a:t>
            </a:r>
            <a:r>
              <a:rPr lang="nl-BE" baseline="0" dirty="0" err="1" smtClean="0"/>
              <a:t>age</a:t>
            </a:r>
            <a:r>
              <a:rPr lang="nl-BE" baseline="0" dirty="0" smtClean="0"/>
              <a:t> </a:t>
            </a:r>
            <a:r>
              <a:rPr lang="nl-BE" baseline="0" dirty="0" err="1" smtClean="0"/>
              <a:t>cannot</a:t>
            </a:r>
            <a:r>
              <a:rPr lang="nl-BE" baseline="0" dirty="0" smtClean="0"/>
              <a:t> draw </a:t>
            </a:r>
            <a:r>
              <a:rPr lang="nl-BE" baseline="0" dirty="0" err="1" smtClean="0"/>
              <a:t>figuratively</a:t>
            </a:r>
            <a:r>
              <a:rPr lang="nl-BE" baseline="0" dirty="0" smtClean="0"/>
              <a:t> </a:t>
            </a:r>
            <a:r>
              <a:rPr lang="nl-BE" baseline="0" dirty="0" err="1" smtClean="0"/>
              <a:t>yet</a:t>
            </a:r>
            <a:r>
              <a:rPr lang="nl-BE" baseline="0" dirty="0" smtClean="0"/>
              <a:t>, but </a:t>
            </a:r>
            <a:r>
              <a:rPr lang="nl-BE" baseline="0" dirty="0" err="1" smtClean="0"/>
              <a:t>the</a:t>
            </a:r>
            <a:r>
              <a:rPr lang="nl-BE" baseline="0" dirty="0" smtClean="0"/>
              <a:t> teacher </a:t>
            </a:r>
            <a:r>
              <a:rPr lang="nl-BE" baseline="0" dirty="0" err="1" smtClean="0"/>
              <a:t>lets</a:t>
            </a:r>
            <a:r>
              <a:rPr lang="nl-BE" baseline="0" dirty="0" smtClean="0"/>
              <a:t> </a:t>
            </a:r>
            <a:r>
              <a:rPr lang="nl-BE" baseline="0" dirty="0" err="1" smtClean="0"/>
              <a:t>them</a:t>
            </a:r>
            <a:r>
              <a:rPr lang="nl-BE" baseline="0" dirty="0" smtClean="0"/>
              <a:t> </a:t>
            </a:r>
            <a:r>
              <a:rPr lang="nl-BE" baseline="0" dirty="0" err="1" smtClean="0"/>
              <a:t>explain</a:t>
            </a:r>
            <a:r>
              <a:rPr lang="nl-BE" baseline="0" dirty="0" smtClean="0"/>
              <a:t> </a:t>
            </a:r>
            <a:r>
              <a:rPr lang="nl-BE" baseline="0" dirty="0" err="1" smtClean="0"/>
              <a:t>what</a:t>
            </a:r>
            <a:r>
              <a:rPr lang="nl-BE" baseline="0" dirty="0" smtClean="0"/>
              <a:t> </a:t>
            </a:r>
            <a:r>
              <a:rPr lang="nl-BE" baseline="0" dirty="0" err="1" smtClean="0"/>
              <a:t>they</a:t>
            </a:r>
            <a:r>
              <a:rPr lang="nl-BE" baseline="0" dirty="0" smtClean="0"/>
              <a:t> </a:t>
            </a:r>
            <a:r>
              <a:rPr lang="nl-BE" baseline="0" dirty="0" err="1" smtClean="0"/>
              <a:t>drew</a:t>
            </a:r>
            <a:r>
              <a:rPr lang="nl-BE" baseline="0" dirty="0" smtClean="0"/>
              <a:t>, </a:t>
            </a:r>
            <a:r>
              <a:rPr lang="nl-BE" baseline="0" dirty="0" err="1" smtClean="0"/>
              <a:t>and</a:t>
            </a:r>
            <a:r>
              <a:rPr lang="nl-BE" baseline="0" dirty="0" smtClean="0"/>
              <a:t> </a:t>
            </a:r>
            <a:r>
              <a:rPr lang="nl-BE" baseline="0" dirty="0" err="1" smtClean="0"/>
              <a:t>writes</a:t>
            </a:r>
            <a:r>
              <a:rPr lang="nl-BE" baseline="0" dirty="0" smtClean="0"/>
              <a:t> </a:t>
            </a:r>
            <a:r>
              <a:rPr lang="nl-BE" baseline="0" dirty="0" err="1" smtClean="0"/>
              <a:t>it</a:t>
            </a:r>
            <a:r>
              <a:rPr lang="nl-BE" baseline="0" dirty="0" smtClean="0"/>
              <a:t> down on </a:t>
            </a:r>
            <a:r>
              <a:rPr lang="nl-BE" baseline="0" dirty="0" err="1" smtClean="0"/>
              <a:t>the</a:t>
            </a:r>
            <a:r>
              <a:rPr lang="nl-BE" baseline="0" dirty="0" smtClean="0"/>
              <a:t> </a:t>
            </a:r>
            <a:r>
              <a:rPr lang="nl-BE" baseline="0" dirty="0" err="1" smtClean="0"/>
              <a:t>drawing</a:t>
            </a:r>
            <a:r>
              <a:rPr lang="nl-BE" baseline="0" dirty="0" smtClean="0"/>
              <a:t>: </a:t>
            </a:r>
            <a:endParaRPr lang="nl-BE" dirty="0" smtClean="0"/>
          </a:p>
          <a:p>
            <a:r>
              <a:rPr lang="nl-BE" dirty="0" smtClean="0"/>
              <a:t>Toddlers: “making</a:t>
            </a:r>
            <a:r>
              <a:rPr lang="nl-BE" baseline="0" dirty="0" smtClean="0"/>
              <a:t> cookies with wet sand, then they stick better”</a:t>
            </a:r>
            <a:r>
              <a:rPr lang="nl-BE" dirty="0" smtClean="0"/>
              <a:t> (2,5</a:t>
            </a:r>
            <a:r>
              <a:rPr lang="nl-BE" baseline="0" dirty="0" smtClean="0"/>
              <a:t> year old</a:t>
            </a:r>
            <a:r>
              <a:rPr lang="nl-BE" dirty="0" smtClean="0"/>
              <a:t>)</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36</a:t>
            </a:fld>
            <a:endParaRPr lang="en-US"/>
          </a:p>
        </p:txBody>
      </p:sp>
    </p:spTree>
    <p:extLst>
      <p:ext uri="{BB962C8B-B14F-4D97-AF65-F5344CB8AC3E}">
        <p14:creationId xmlns:p14="http://schemas.microsoft.com/office/powerpoint/2010/main" val="3934392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How does this support the children in terms of creative dispositions and inquiry skills? </a:t>
            </a:r>
            <a:r>
              <a:rPr lang="en-US" sz="800" dirty="0" smtClean="0"/>
              <a:t>Can you</a:t>
            </a:r>
            <a:r>
              <a:rPr lang="en-US" sz="800" baseline="0" dirty="0" smtClean="0"/>
              <a:t> offer any suggestions? </a:t>
            </a:r>
          </a:p>
          <a:p>
            <a:r>
              <a:rPr lang="en-US" sz="800" baseline="0" dirty="0" smtClean="0"/>
              <a:t>Take your list of creative dispositions – annotate to indicate opportunities for fostering creativity in your example.</a:t>
            </a:r>
          </a:p>
          <a:p>
            <a:r>
              <a:rPr lang="en-US" sz="800" baseline="0" dirty="0" smtClean="0"/>
              <a:t>(for example: making connections, communicating explanations, sense of initiative, motivation, thinking skills, problem solving &amp; agency, assessment for learning)</a:t>
            </a:r>
          </a:p>
          <a:p>
            <a:r>
              <a:rPr lang="en-US" sz="800" baseline="0" dirty="0" smtClean="0"/>
              <a:t>Brief feedback with whole group</a:t>
            </a:r>
            <a:endParaRPr lang="en-US" sz="800" kern="1200" dirty="0" smtClean="0">
              <a:solidFill>
                <a:schemeClr val="tx1"/>
              </a:solidFill>
              <a:latin typeface="+mn-lt"/>
              <a:ea typeface="+mn-ea"/>
              <a:cs typeface="+mn-cs"/>
            </a:endParaRPr>
          </a:p>
          <a:p>
            <a:pPr>
              <a:lnSpc>
                <a:spcPct val="120000"/>
              </a:lnSpc>
            </a:pPr>
            <a:r>
              <a:rPr lang="nl-BE" sz="1200" kern="1200" dirty="0" err="1" smtClean="0">
                <a:solidFill>
                  <a:schemeClr val="tx1"/>
                </a:solidFill>
                <a:latin typeface="+mn-lt"/>
                <a:ea typeface="+mn-ea"/>
                <a:cs typeface="+mn-cs"/>
              </a:rPr>
              <a:t>Reflective</a:t>
            </a:r>
            <a:r>
              <a:rPr lang="nl-BE" sz="1200" kern="1200" dirty="0" smtClean="0">
                <a:solidFill>
                  <a:schemeClr val="tx1"/>
                </a:solidFill>
                <a:latin typeface="+mn-lt"/>
                <a:ea typeface="+mn-ea"/>
                <a:cs typeface="+mn-cs"/>
              </a:rPr>
              <a:t> attitudes </a:t>
            </a:r>
            <a:r>
              <a:rPr lang="nl-BE" sz="1200" kern="1200" dirty="0" err="1" smtClean="0">
                <a:solidFill>
                  <a:schemeClr val="tx1"/>
                </a:solidFill>
                <a:latin typeface="+mn-lt"/>
                <a:ea typeface="+mn-ea"/>
                <a:cs typeface="+mn-cs"/>
              </a:rPr>
              <a:t>involve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child</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developing</a:t>
            </a:r>
            <a:r>
              <a:rPr lang="nl-BE" sz="1200" kern="1200" dirty="0" smtClean="0">
                <a:solidFill>
                  <a:schemeClr val="tx1"/>
                </a:solidFill>
                <a:latin typeface="+mn-lt"/>
                <a:ea typeface="+mn-ea"/>
                <a:cs typeface="+mn-cs"/>
              </a:rPr>
              <a:t> </a:t>
            </a:r>
            <a:r>
              <a:rPr lang="nl-BE" sz="1200" u="sng" kern="1200" dirty="0" smtClean="0">
                <a:solidFill>
                  <a:schemeClr val="tx1"/>
                </a:solidFill>
                <a:latin typeface="+mn-lt"/>
                <a:ea typeface="+mn-ea"/>
                <a:cs typeface="+mn-cs"/>
              </a:rPr>
              <a:t>thinking skills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and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aid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development of </a:t>
            </a:r>
            <a:r>
              <a:rPr lang="nl-BE" sz="1200" kern="1200" dirty="0" err="1" smtClean="0">
                <a:solidFill>
                  <a:schemeClr val="tx1"/>
                </a:solidFill>
                <a:latin typeface="+mn-lt"/>
                <a:ea typeface="+mn-ea"/>
                <a:cs typeface="+mn-cs"/>
              </a:rPr>
              <a:t>knowledge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and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understanding</a:t>
            </a:r>
            <a:endParaRPr lang="nl-BE" sz="1200" kern="1200" dirty="0" smtClean="0">
              <a:solidFill>
                <a:schemeClr val="tx1"/>
              </a:solidFill>
              <a:latin typeface="+mn-lt"/>
              <a:ea typeface="+mn-ea"/>
              <a:cs typeface="+mn-cs"/>
            </a:endParaRPr>
          </a:p>
          <a:p>
            <a:pPr lvl="1">
              <a:lnSpc>
                <a:spcPct val="120000"/>
              </a:lnSpc>
            </a:pPr>
            <a:r>
              <a:rPr lang="nl-BE" sz="1200" kern="1200" dirty="0" smtClean="0">
                <a:solidFill>
                  <a:schemeClr val="tx1"/>
                </a:solidFill>
                <a:latin typeface="+mn-lt"/>
                <a:ea typeface="+mn-ea"/>
                <a:cs typeface="+mn-cs"/>
              </a:rPr>
              <a:t>These attitudes help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child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to</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consider</a:t>
            </a:r>
            <a:r>
              <a:rPr lang="nl-BE" sz="1200" kern="1200" dirty="0" smtClean="0">
                <a:solidFill>
                  <a:schemeClr val="tx1"/>
                </a:solidFill>
                <a:latin typeface="+mn-lt"/>
                <a:ea typeface="+mn-ea"/>
                <a:cs typeface="+mn-cs"/>
              </a:rPr>
              <a:t> data, </a:t>
            </a:r>
            <a:r>
              <a:rPr lang="nl-BE" sz="1200" kern="1200" dirty="0" err="1" smtClean="0">
                <a:solidFill>
                  <a:schemeClr val="tx1"/>
                </a:solidFill>
                <a:latin typeface="+mn-lt"/>
                <a:ea typeface="+mn-ea"/>
                <a:cs typeface="+mn-cs"/>
              </a:rPr>
              <a:t>interpret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evidence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and</a:t>
            </a:r>
            <a:r>
              <a:rPr lang="nl-BE" sz="1200" kern="1200" dirty="0" smtClean="0">
                <a:solidFill>
                  <a:schemeClr val="tx1"/>
                </a:solidFill>
                <a:latin typeface="+mn-lt"/>
                <a:ea typeface="+mn-ea"/>
                <a:cs typeface="+mn-cs"/>
              </a:rPr>
              <a:t> make hypotheses</a:t>
            </a:r>
          </a:p>
          <a:p>
            <a:pPr lvl="1">
              <a:lnSpc>
                <a:spcPct val="120000"/>
              </a:lnSpc>
            </a:pPr>
            <a:r>
              <a:rPr lang="nl-BE" sz="1200" kern="1200" dirty="0" smtClean="0">
                <a:solidFill>
                  <a:schemeClr val="tx1"/>
                </a:solidFill>
                <a:latin typeface="+mn-lt"/>
                <a:ea typeface="+mn-ea"/>
                <a:cs typeface="+mn-cs"/>
              </a:rPr>
              <a:t>These attitudes help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child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to</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remain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flexible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to</a:t>
            </a:r>
            <a:r>
              <a:rPr lang="nl-BE" sz="1200" kern="1200" dirty="0" smtClean="0">
                <a:solidFill>
                  <a:schemeClr val="tx1"/>
                </a:solidFill>
                <a:latin typeface="+mn-lt"/>
                <a:ea typeface="+mn-ea"/>
                <a:cs typeface="+mn-cs"/>
              </a:rPr>
              <a:t> change </a:t>
            </a:r>
            <a:r>
              <a:rPr lang="nl-BE" sz="1200" kern="1200" dirty="0" err="1" smtClean="0">
                <a:solidFill>
                  <a:schemeClr val="tx1"/>
                </a:solidFill>
                <a:latin typeface="+mn-lt"/>
                <a:ea typeface="+mn-ea"/>
                <a:cs typeface="+mn-cs"/>
              </a:rPr>
              <a:t>ideas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if</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they</a:t>
            </a:r>
            <a:r>
              <a:rPr lang="nl-BE" sz="1200" kern="1200" dirty="0" smtClean="0">
                <a:solidFill>
                  <a:schemeClr val="tx1"/>
                </a:solidFill>
                <a:latin typeface="+mn-lt"/>
                <a:ea typeface="+mn-ea"/>
                <a:cs typeface="+mn-cs"/>
              </a:rPr>
              <a:t> are </a:t>
            </a:r>
            <a:r>
              <a:rPr lang="nl-BE" sz="1200" kern="1200" dirty="0" err="1" smtClean="0">
                <a:solidFill>
                  <a:schemeClr val="tx1"/>
                </a:solidFill>
                <a:latin typeface="+mn-lt"/>
                <a:ea typeface="+mn-ea"/>
                <a:cs typeface="+mn-cs"/>
              </a:rPr>
              <a:t>not</a:t>
            </a:r>
            <a:r>
              <a:rPr lang="nl-BE" sz="1200" kern="1200" dirty="0" smtClean="0">
                <a:solidFill>
                  <a:schemeClr val="tx1"/>
                </a:solidFill>
                <a:latin typeface="+mn-lt"/>
                <a:ea typeface="+mn-ea"/>
                <a:cs typeface="+mn-cs"/>
              </a:rPr>
              <a:t> consistent </a:t>
            </a:r>
            <a:r>
              <a:rPr lang="nl-BE" sz="1200" kern="1200" dirty="0" err="1" smtClean="0">
                <a:solidFill>
                  <a:schemeClr val="tx1"/>
                </a:solidFill>
                <a:latin typeface="+mn-lt"/>
                <a:ea typeface="+mn-ea"/>
                <a:cs typeface="+mn-cs"/>
              </a:rPr>
              <a:t>with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evidence</a:t>
            </a:r>
            <a:endParaRPr lang="nl-BE" sz="1200" kern="1200" dirty="0" smtClean="0">
              <a:solidFill>
                <a:schemeClr val="tx1"/>
              </a:solidFill>
              <a:latin typeface="+mn-lt"/>
              <a:ea typeface="+mn-ea"/>
              <a:cs typeface="+mn-cs"/>
            </a:endParaRPr>
          </a:p>
          <a:p>
            <a:pPr lvl="0">
              <a:lnSpc>
                <a:spcPct val="120000"/>
              </a:lnSpc>
            </a:pPr>
            <a:r>
              <a:rPr lang="nl-BE" sz="1200" kern="1200" dirty="0" err="1" smtClean="0">
                <a:solidFill>
                  <a:schemeClr val="tx1"/>
                </a:solidFill>
                <a:latin typeface="+mn-lt"/>
                <a:ea typeface="+mn-ea"/>
                <a:cs typeface="+mn-cs"/>
              </a:rPr>
              <a:t>Involving</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children</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when</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you</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involve</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children</a:t>
            </a:r>
            <a:r>
              <a:rPr lang="nl-BE" sz="1200" kern="1200" baseline="0" dirty="0" smtClean="0">
                <a:solidFill>
                  <a:schemeClr val="tx1"/>
                </a:solidFill>
                <a:latin typeface="+mn-lt"/>
                <a:ea typeface="+mn-ea"/>
                <a:cs typeface="+mn-cs"/>
              </a:rPr>
              <a:t> in assessment, </a:t>
            </a:r>
            <a:r>
              <a:rPr lang="nl-BE" sz="1200" kern="1200" baseline="0" dirty="0" err="1" smtClean="0">
                <a:solidFill>
                  <a:schemeClr val="tx1"/>
                </a:solidFill>
                <a:latin typeface="+mn-lt"/>
                <a:ea typeface="+mn-ea"/>
                <a:cs typeface="+mn-cs"/>
              </a:rPr>
              <a:t>they</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can</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be</a:t>
            </a:r>
            <a:r>
              <a:rPr lang="nl-BE" sz="1200" kern="1200" baseline="0" dirty="0" smtClean="0">
                <a:solidFill>
                  <a:schemeClr val="tx1"/>
                </a:solidFill>
                <a:latin typeface="+mn-lt"/>
                <a:ea typeface="+mn-ea"/>
                <a:cs typeface="+mn-cs"/>
              </a:rPr>
              <a:t> more </a:t>
            </a:r>
            <a:r>
              <a:rPr lang="nl-BE" sz="1200" kern="1200" baseline="0" dirty="0" err="1" smtClean="0">
                <a:solidFill>
                  <a:schemeClr val="tx1"/>
                </a:solidFill>
                <a:latin typeface="+mn-lt"/>
                <a:ea typeface="+mn-ea"/>
                <a:cs typeface="+mn-cs"/>
              </a:rPr>
              <a:t>creative</a:t>
            </a:r>
            <a:r>
              <a:rPr lang="nl-BE" sz="1200" kern="1200" baseline="0" dirty="0" smtClean="0">
                <a:solidFill>
                  <a:schemeClr val="tx1"/>
                </a:solidFill>
                <a:latin typeface="+mn-lt"/>
                <a:ea typeface="+mn-ea"/>
                <a:cs typeface="+mn-cs"/>
              </a:rPr>
              <a:t>, are </a:t>
            </a:r>
            <a:r>
              <a:rPr lang="nl-BE" sz="1200" kern="1200" baseline="0" dirty="0" err="1" smtClean="0">
                <a:solidFill>
                  <a:schemeClr val="tx1"/>
                </a:solidFill>
                <a:latin typeface="+mn-lt"/>
                <a:ea typeface="+mn-ea"/>
                <a:cs typeface="+mn-cs"/>
              </a:rPr>
              <a:t>able</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to</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use</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their</a:t>
            </a:r>
            <a:r>
              <a:rPr lang="nl-BE" sz="1200" kern="1200" baseline="0" dirty="0" smtClean="0">
                <a:solidFill>
                  <a:schemeClr val="tx1"/>
                </a:solidFill>
                <a:latin typeface="+mn-lt"/>
                <a:ea typeface="+mn-ea"/>
                <a:cs typeface="+mn-cs"/>
              </a:rPr>
              <a:t> thinking skills, </a:t>
            </a:r>
            <a:r>
              <a:rPr lang="nl-BE" sz="1200" kern="1200" baseline="0" dirty="0" err="1" smtClean="0">
                <a:solidFill>
                  <a:schemeClr val="tx1"/>
                </a:solidFill>
                <a:latin typeface="+mn-lt"/>
                <a:ea typeface="+mn-ea"/>
                <a:cs typeface="+mn-cs"/>
              </a:rPr>
              <a:t>they</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can</a:t>
            </a:r>
            <a:r>
              <a:rPr lang="nl-BE" sz="1200" kern="1200" baseline="0" dirty="0" smtClean="0">
                <a:solidFill>
                  <a:schemeClr val="tx1"/>
                </a:solidFill>
                <a:latin typeface="+mn-lt"/>
                <a:ea typeface="+mn-ea"/>
                <a:cs typeface="+mn-cs"/>
              </a:rPr>
              <a:t> make </a:t>
            </a:r>
            <a:r>
              <a:rPr lang="nl-BE" sz="1200" kern="1200" baseline="0" dirty="0" err="1" smtClean="0">
                <a:solidFill>
                  <a:schemeClr val="tx1"/>
                </a:solidFill>
                <a:latin typeface="+mn-lt"/>
                <a:ea typeface="+mn-ea"/>
                <a:cs typeface="+mn-cs"/>
              </a:rPr>
              <a:t>connections</a:t>
            </a:r>
            <a:r>
              <a:rPr lang="nl-BE" sz="1200" kern="1200" baseline="0" dirty="0" smtClean="0">
                <a:solidFill>
                  <a:schemeClr val="tx1"/>
                </a:solidFill>
                <a:latin typeface="+mn-lt"/>
                <a:ea typeface="+mn-ea"/>
                <a:cs typeface="+mn-cs"/>
              </a:rPr>
              <a:t>, … </a:t>
            </a:r>
            <a:r>
              <a:rPr lang="nl-BE" sz="1200" kern="1200" baseline="0" dirty="0" err="1" smtClean="0">
                <a:solidFill>
                  <a:schemeClr val="tx1"/>
                </a:solidFill>
                <a:latin typeface="+mn-lt"/>
                <a:ea typeface="+mn-ea"/>
                <a:cs typeface="+mn-cs"/>
              </a:rPr>
              <a:t>so</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this</a:t>
            </a:r>
            <a:r>
              <a:rPr lang="nl-BE" sz="1200" kern="1200" baseline="0" dirty="0" smtClean="0">
                <a:solidFill>
                  <a:schemeClr val="tx1"/>
                </a:solidFill>
                <a:latin typeface="+mn-lt"/>
                <a:ea typeface="+mn-ea"/>
                <a:cs typeface="+mn-cs"/>
              </a:rPr>
              <a:t> way of </a:t>
            </a:r>
            <a:r>
              <a:rPr lang="nl-BE" sz="1200" kern="1200" baseline="0" dirty="0" err="1" smtClean="0">
                <a:solidFill>
                  <a:schemeClr val="tx1"/>
                </a:solidFill>
                <a:latin typeface="+mn-lt"/>
                <a:ea typeface="+mn-ea"/>
                <a:cs typeface="+mn-cs"/>
              </a:rPr>
              <a:t>assessing</a:t>
            </a:r>
            <a:r>
              <a:rPr lang="nl-BE" sz="1200" kern="1200" baseline="0" dirty="0" smtClean="0">
                <a:solidFill>
                  <a:schemeClr val="tx1"/>
                </a:solidFill>
                <a:latin typeface="+mn-lt"/>
                <a:ea typeface="+mn-ea"/>
                <a:cs typeface="+mn-cs"/>
              </a:rPr>
              <a:t> has more impact on </a:t>
            </a:r>
            <a:r>
              <a:rPr lang="nl-BE" sz="1200" kern="1200" baseline="0" dirty="0" err="1" smtClean="0">
                <a:solidFill>
                  <a:schemeClr val="tx1"/>
                </a:solidFill>
                <a:latin typeface="+mn-lt"/>
                <a:ea typeface="+mn-ea"/>
                <a:cs typeface="+mn-cs"/>
              </a:rPr>
              <a:t>their</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learning</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bottom</a:t>
            </a:r>
            <a:r>
              <a:rPr lang="nl-BE" sz="1200" kern="1200" baseline="0" dirty="0" smtClean="0">
                <a:solidFill>
                  <a:schemeClr val="tx1"/>
                </a:solidFill>
                <a:latin typeface="+mn-lt"/>
                <a:ea typeface="+mn-ea"/>
                <a:cs typeface="+mn-cs"/>
              </a:rPr>
              <a:t> line of TAPS </a:t>
            </a:r>
            <a:r>
              <a:rPr lang="nl-BE" sz="1200" kern="1200" baseline="0" dirty="0" err="1" smtClean="0">
                <a:solidFill>
                  <a:schemeClr val="tx1"/>
                </a:solidFill>
                <a:latin typeface="+mn-lt"/>
                <a:ea typeface="+mn-ea"/>
                <a:cs typeface="+mn-cs"/>
              </a:rPr>
              <a:t>pyramid</a:t>
            </a:r>
            <a:r>
              <a:rPr lang="nl-BE" sz="1200" kern="1200" baseline="0" dirty="0" smtClean="0">
                <a:solidFill>
                  <a:schemeClr val="tx1"/>
                </a:solidFill>
                <a:latin typeface="+mn-lt"/>
                <a:ea typeface="+mn-ea"/>
                <a:cs typeface="+mn-cs"/>
              </a:rPr>
              <a:t>)</a:t>
            </a:r>
          </a:p>
          <a:p>
            <a:pPr lvl="0">
              <a:lnSpc>
                <a:spcPct val="120000"/>
              </a:lnSpc>
            </a:pPr>
            <a:endParaRPr lang="nl-BE" sz="1200" kern="1200" baseline="0" dirty="0" smtClean="0">
              <a:solidFill>
                <a:schemeClr val="tx1"/>
              </a:solidFill>
              <a:latin typeface="+mn-lt"/>
              <a:ea typeface="+mn-ea"/>
              <a:cs typeface="+mn-cs"/>
            </a:endParaRPr>
          </a:p>
          <a:p>
            <a:pPr lvl="0">
              <a:lnSpc>
                <a:spcPct val="120000"/>
              </a:lnSpc>
            </a:pPr>
            <a:endParaRPr lang="nl-BE"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latin typeface="+mn-lt"/>
              <a:ea typeface="+mn-ea"/>
              <a:cs typeface="+mn-cs"/>
            </a:endParaRP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37</a:t>
            </a:fld>
            <a:endParaRPr lang="en-US"/>
          </a:p>
        </p:txBody>
      </p:sp>
    </p:spTree>
    <p:extLst>
      <p:ext uri="{BB962C8B-B14F-4D97-AF65-F5344CB8AC3E}">
        <p14:creationId xmlns:p14="http://schemas.microsoft.com/office/powerpoint/2010/main" val="3887561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Communication is an important skill in science learning and assessment. Communicating helps children to sort out what they discovered and what they think. Since formal assessment is difficult in early years education, communicating about their ideas is an important end point in explorations in science. Communication encourages children to clarify and evaluate their ideas in order to communicate them to others.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also gives them access to the ideas of others. Those ideas may conflict with their own, but by communicating children learn to consider their ideas as tentative and subject to change. This if a form of assessing their own and each other’s ideas in science. (Johnston, 2005)</a:t>
            </a:r>
          </a:p>
          <a:p>
            <a:endParaRPr lang="en-US"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a:p>
            <a:pPr marL="0" indent="0">
              <a:buFont typeface="Arial"/>
              <a:buNone/>
            </a:pPr>
            <a:endParaRPr lang="nl-BE" baseline="0" dirty="0" smtClean="0"/>
          </a:p>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38</a:t>
            </a:fld>
            <a:endParaRPr lang="nl-BE" dirty="0"/>
          </a:p>
        </p:txBody>
      </p:sp>
    </p:spTree>
    <p:extLst>
      <p:ext uri="{BB962C8B-B14F-4D97-AF65-F5344CB8AC3E}">
        <p14:creationId xmlns:p14="http://schemas.microsoft.com/office/powerpoint/2010/main" val="2736686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nl-NL" dirty="0" smtClean="0"/>
              <a:t>Curriculum </a:t>
            </a:r>
            <a:r>
              <a:rPr lang="nl-NL" dirty="0" err="1" smtClean="0"/>
              <a:t>material</a:t>
            </a:r>
            <a:r>
              <a:rPr lang="nl-NL" dirty="0" smtClean="0"/>
              <a:t> CEYS – Making </a:t>
            </a:r>
            <a:r>
              <a:rPr lang="nl-NL" dirty="0" err="1" smtClean="0"/>
              <a:t>Soup</a:t>
            </a:r>
            <a:r>
              <a:rPr lang="nl-NL" dirty="0" smtClean="0"/>
              <a:t> Veerle Heirbaut</a:t>
            </a:r>
          </a:p>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39</a:t>
            </a:fld>
            <a:endParaRPr lang="nl-BE" dirty="0"/>
          </a:p>
        </p:txBody>
      </p:sp>
    </p:spTree>
    <p:extLst>
      <p:ext uri="{BB962C8B-B14F-4D97-AF65-F5344CB8AC3E}">
        <p14:creationId xmlns:p14="http://schemas.microsoft.com/office/powerpoint/2010/main" val="3562217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framework for the Classroom Examples that follow the learning journeys of teachers and their children in fostering creative inquiry based approaches to learning. </a:t>
            </a:r>
          </a:p>
        </p:txBody>
      </p:sp>
      <p:sp>
        <p:nvSpPr>
          <p:cNvPr id="4" name="Slide Number Placeholder 3"/>
          <p:cNvSpPr>
            <a:spLocks noGrp="1"/>
          </p:cNvSpPr>
          <p:nvPr>
            <p:ph type="sldNum" sz="quarter" idx="10"/>
          </p:nvPr>
        </p:nvSpPr>
        <p:spPr/>
        <p:txBody>
          <a:bodyPr/>
          <a:lstStyle/>
          <a:p>
            <a:fld id="{D195098B-2C0E-4FC7-88C8-090D3FA4200A}" type="slidenum">
              <a:rPr lang="nl-BE" smtClean="0"/>
              <a:t>40</a:t>
            </a:fld>
            <a:endParaRPr lang="nl-BE"/>
          </a:p>
        </p:txBody>
      </p:sp>
    </p:spTree>
    <p:extLst>
      <p:ext uri="{BB962C8B-B14F-4D97-AF65-F5344CB8AC3E}">
        <p14:creationId xmlns:p14="http://schemas.microsoft.com/office/powerpoint/2010/main" val="631853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41</a:t>
            </a:fld>
            <a:endParaRPr lang="nl-BE" dirty="0"/>
          </a:p>
        </p:txBody>
      </p:sp>
    </p:spTree>
    <p:extLst>
      <p:ext uri="{BB962C8B-B14F-4D97-AF65-F5344CB8AC3E}">
        <p14:creationId xmlns:p14="http://schemas.microsoft.com/office/powerpoint/2010/main" val="857822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42</a:t>
            </a:fld>
            <a:endParaRPr lang="nl-BE" dirty="0"/>
          </a:p>
        </p:txBody>
      </p:sp>
    </p:spTree>
    <p:extLst>
      <p:ext uri="{BB962C8B-B14F-4D97-AF65-F5344CB8AC3E}">
        <p14:creationId xmlns:p14="http://schemas.microsoft.com/office/powerpoint/2010/main" val="229491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81207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43</a:t>
            </a:fld>
            <a:endParaRPr lang="nl-BE" dirty="0"/>
          </a:p>
        </p:txBody>
      </p:sp>
    </p:spTree>
    <p:extLst>
      <p:ext uri="{BB962C8B-B14F-4D97-AF65-F5344CB8AC3E}">
        <p14:creationId xmlns:p14="http://schemas.microsoft.com/office/powerpoint/2010/main" val="2780296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44</a:t>
            </a:fld>
            <a:endParaRPr lang="nl-BE" dirty="0"/>
          </a:p>
        </p:txBody>
      </p:sp>
    </p:spTree>
    <p:extLst>
      <p:ext uri="{BB962C8B-B14F-4D97-AF65-F5344CB8AC3E}">
        <p14:creationId xmlns:p14="http://schemas.microsoft.com/office/powerpoint/2010/main" val="2310054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45</a:t>
            </a:fld>
            <a:endParaRPr lang="nl-BE">
              <a:solidFill>
                <a:prstClr val="black"/>
              </a:solidFill>
            </a:endParaRPr>
          </a:p>
        </p:txBody>
      </p:sp>
    </p:spTree>
    <p:extLst>
      <p:ext uri="{BB962C8B-B14F-4D97-AF65-F5344CB8AC3E}">
        <p14:creationId xmlns:p14="http://schemas.microsoft.com/office/powerpoint/2010/main" val="3916122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46</a:t>
            </a:fld>
            <a:endParaRPr lang="nl-BE"/>
          </a:p>
        </p:txBody>
      </p:sp>
    </p:spTree>
    <p:extLst>
      <p:ext uri="{BB962C8B-B14F-4D97-AF65-F5344CB8AC3E}">
        <p14:creationId xmlns:p14="http://schemas.microsoft.com/office/powerpoint/2010/main" val="300741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5</a:t>
            </a:fld>
            <a:endParaRPr lang="en-US"/>
          </a:p>
        </p:txBody>
      </p:sp>
    </p:spTree>
    <p:extLst>
      <p:ext uri="{BB962C8B-B14F-4D97-AF65-F5344CB8AC3E}">
        <p14:creationId xmlns:p14="http://schemas.microsoft.com/office/powerpoint/2010/main" val="156864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en-US"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solidFill>
                  <a:prstClr val="black"/>
                </a:solidFill>
              </a:rPr>
              <a:pPr/>
              <a:t>6</a:t>
            </a:fld>
            <a:endParaRPr lang="nl-BE" dirty="0">
              <a:solidFill>
                <a:prstClr val="black"/>
              </a:solidFill>
            </a:endParaRPr>
          </a:p>
        </p:txBody>
      </p:sp>
    </p:spTree>
    <p:extLst>
      <p:ext uri="{BB962C8B-B14F-4D97-AF65-F5344CB8AC3E}">
        <p14:creationId xmlns:p14="http://schemas.microsoft.com/office/powerpoint/2010/main" val="94797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val="402883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Children drawing a rainbow:</a:t>
            </a:r>
            <a:r>
              <a:rPr lang="en-US" sz="900" baseline="0" dirty="0" smtClean="0"/>
              <a:t> clearly they have some ideas of how a rainbow looks like, but they have different ideas of how it is built. These drawings give the teacher an idea of the prior knowledge of the children. The teacher can use this starting point to explore rainbows together, and focus especially on the </a:t>
            </a:r>
            <a:r>
              <a:rPr lang="en-US" sz="900" baseline="0" dirty="0" err="1" smtClean="0"/>
              <a:t>colours</a:t>
            </a:r>
            <a:r>
              <a:rPr lang="en-US" sz="900" baseline="0" dirty="0" smtClean="0"/>
              <a:t> and how it is built. </a:t>
            </a:r>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9</a:t>
            </a:fld>
            <a:endParaRPr lang="nl-BE">
              <a:solidFill>
                <a:prstClr val="black"/>
              </a:solidFill>
            </a:endParaRPr>
          </a:p>
        </p:txBody>
      </p:sp>
    </p:spTree>
    <p:extLst>
      <p:ext uri="{BB962C8B-B14F-4D97-AF65-F5344CB8AC3E}">
        <p14:creationId xmlns:p14="http://schemas.microsoft.com/office/powerpoint/2010/main" val="426419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BE" sz="900" kern="1200" baseline="0" dirty="0" smtClean="0">
              <a:solidFill>
                <a:schemeClr val="tx1"/>
              </a:solidFill>
              <a:latin typeface="+mn-lt"/>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10</a:t>
            </a:fld>
            <a:endParaRPr lang="nl-BE">
              <a:solidFill>
                <a:prstClr val="black"/>
              </a:solidFill>
            </a:endParaRPr>
          </a:p>
        </p:txBody>
      </p:sp>
    </p:spTree>
    <p:extLst>
      <p:ext uri="{BB962C8B-B14F-4D97-AF65-F5344CB8AC3E}">
        <p14:creationId xmlns:p14="http://schemas.microsoft.com/office/powerpoint/2010/main" val="369585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1360056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2370317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0688081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2058740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0429242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0464919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445776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5223522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58304242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5520460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9335071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6223648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560861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528795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687148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8166902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5419793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69627906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39235912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50425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930233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12562192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591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988258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487007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659136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69472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30/10/2017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2156675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897825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811748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1766867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4441270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Tree>
    <p:extLst>
      <p:ext uri="{BB962C8B-B14F-4D97-AF65-F5344CB8AC3E}">
        <p14:creationId xmlns:p14="http://schemas.microsoft.com/office/powerpoint/2010/main" val="342842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30/10/2017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30/10/2017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30/10/2017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1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3.vml"/><Relationship Id="rId18"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3.png"/><Relationship Id="rId2" Type="http://schemas.openxmlformats.org/officeDocument/2006/relationships/slideLayout" Target="../slideLayouts/slideLayout35.xml"/><Relationship Id="rId16"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4.vml"/><Relationship Id="rId18"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image" Target="../media/image2.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e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30/10/2017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13"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10" name="Object 9"/>
          <p:cNvGraphicFramePr>
            <a:graphicFrameLocks noChangeAspect="1"/>
          </p:cNvGraphicFramePr>
          <p:nvPr>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79"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‹nr.›</a:t>
            </a:fld>
            <a:endParaRPr lang="en-GB">
              <a:solidFill>
                <a:prstClr val="black">
                  <a:tint val="75000"/>
                </a:prstClr>
              </a:solidFill>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417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10" name="Object 9"/>
          <p:cNvGraphicFramePr>
            <a:graphicFrameLocks noChangeAspect="1"/>
          </p:cNvGraphicFramePr>
          <p:nvPr>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3078"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‹nr.›</a:t>
            </a:fld>
            <a:endParaRPr lang="en-GB" dirty="0">
              <a:solidFill>
                <a:prstClr val="black">
                  <a:tint val="75000"/>
                </a:prstClr>
              </a:solidFill>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881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2BED3-DD55-3C4F-8B55-177AF732382A}"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2464D-87FC-40C3-A45B-C97AA827F88A}" type="slidenum">
              <a:rPr lang="el-GR" smtClean="0">
                <a:solidFill>
                  <a:prstClr val="black">
                    <a:tint val="75000"/>
                  </a:prstClr>
                </a:solidFill>
              </a:rPr>
              <a:pPr/>
              <a:t>‹nr.›</a:t>
            </a:fld>
            <a:endParaRPr lang="el-GR">
              <a:solidFill>
                <a:prstClr val="black">
                  <a:tint val="75000"/>
                </a:prstClr>
              </a:solidFill>
            </a:endParaRPr>
          </a:p>
        </p:txBody>
      </p:sp>
      <p:sp>
        <p:nvSpPr>
          <p:cNvPr id="7"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8" name="Object 7"/>
          <p:cNvGraphicFramePr>
            <a:graphicFrameLocks noChangeAspect="1"/>
          </p:cNvGraphicFramePr>
          <p:nvPr userDrawn="1">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4101"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9"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descr="C:\Users\fani\Desktop\Disclaimer.jp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683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pstt.org.uk/resources/curriculum-materials/assessmen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42.xml"/><Relationship Id="rId1" Type="http://schemas.openxmlformats.org/officeDocument/2006/relationships/slideLayout" Target="../slideLayouts/slideLayout46.xml"/><Relationship Id="rId4" Type="http://schemas.openxmlformats.org/officeDocument/2006/relationships/hyperlink" Target="http://www.ceys-project.e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2348880"/>
            <a:ext cx="7772400" cy="2664295"/>
          </a:xfrm>
        </p:spPr>
        <p:txBody>
          <a:bodyPr>
            <a:normAutofit fontScale="90000"/>
          </a:bodyPr>
          <a:lstStyle/>
          <a:p>
            <a:r>
              <a:rPr lang="nl-BE" sz="4900" b="1" dirty="0" smtClean="0">
                <a:solidFill>
                  <a:srgbClr val="FF5050"/>
                </a:solidFill>
              </a:rPr>
              <a:t>Training Module 17</a:t>
            </a:r>
            <a:br>
              <a:rPr lang="nl-BE" sz="4900" b="1" dirty="0" smtClean="0">
                <a:solidFill>
                  <a:srgbClr val="FF5050"/>
                </a:solidFill>
              </a:rPr>
            </a:br>
            <a:r>
              <a:rPr lang="nl-BE" b="1" dirty="0" smtClean="0">
                <a:solidFill>
                  <a:srgbClr val="FF5050"/>
                </a:solidFill>
              </a:rPr>
              <a:t>Kinderen betrekken bij evaluatie</a:t>
            </a:r>
            <a:r>
              <a:rPr lang="nl-BE" sz="4900" b="1" dirty="0" smtClean="0">
                <a:solidFill>
                  <a:srgbClr val="FF5050"/>
                </a:solidFill>
              </a:rPr>
              <a:t/>
            </a:r>
            <a:br>
              <a:rPr lang="nl-BE" sz="4900" b="1" dirty="0" smtClean="0">
                <a:solidFill>
                  <a:srgbClr val="FF5050"/>
                </a:solidFill>
              </a:rPr>
            </a:br>
            <a:r>
              <a:rPr lang="nl-BE" sz="2200" b="1" dirty="0" smtClean="0">
                <a:solidFill>
                  <a:srgbClr val="FF5050"/>
                </a:solidFill>
              </a:rPr>
              <a:t/>
            </a:r>
            <a:br>
              <a:rPr lang="nl-BE" sz="2200" b="1" dirty="0" smtClean="0">
                <a:solidFill>
                  <a:srgbClr val="FF5050"/>
                </a:solidFill>
              </a:rPr>
            </a:br>
            <a:r>
              <a:rPr lang="nl-BE" sz="3100" b="1" i="1" dirty="0" smtClean="0">
                <a:solidFill>
                  <a:srgbClr val="FF5050"/>
                </a:solidFill>
              </a:rPr>
              <a:t>Creativiteit en onderzoek </a:t>
            </a:r>
            <a:br>
              <a:rPr lang="nl-BE" sz="3100" b="1" i="1" dirty="0" smtClean="0">
                <a:solidFill>
                  <a:srgbClr val="FF5050"/>
                </a:solidFill>
              </a:rPr>
            </a:br>
            <a:r>
              <a:rPr lang="nl-BE" sz="3100" b="1" i="1" dirty="0" smtClean="0">
                <a:solidFill>
                  <a:srgbClr val="FF5050"/>
                </a:solidFill>
              </a:rPr>
              <a:t>in wetenschap stimuleren</a:t>
            </a:r>
            <a:endParaRPr lang="nl-BE" sz="2200" i="1" dirty="0"/>
          </a:p>
        </p:txBody>
      </p:sp>
    </p:spTree>
    <p:extLst>
      <p:ext uri="{BB962C8B-B14F-4D97-AF65-F5344CB8AC3E}">
        <p14:creationId xmlns:p14="http://schemas.microsoft.com/office/powerpoint/2010/main" val="1429446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fontScale="90000"/>
          </a:bodyPr>
          <a:lstStyle/>
          <a:p>
            <a:r>
              <a:rPr lang="en-US" b="1" dirty="0" err="1" smtClean="0">
                <a:solidFill>
                  <a:srgbClr val="00B050"/>
                </a:solidFill>
              </a:rPr>
              <a:t>Motivering</a:t>
            </a:r>
            <a:r>
              <a:rPr lang="en-US" b="1" dirty="0" smtClean="0">
                <a:solidFill>
                  <a:srgbClr val="00B050"/>
                </a:solidFill>
              </a:rPr>
              <a:t> </a:t>
            </a:r>
            <a:r>
              <a:rPr lang="en-US" b="1" dirty="0" err="1" smtClean="0">
                <a:solidFill>
                  <a:srgbClr val="00B050"/>
                </a:solidFill>
              </a:rPr>
              <a:t>voor</a:t>
            </a:r>
            <a:r>
              <a:rPr lang="en-US" b="1" dirty="0" smtClean="0">
                <a:solidFill>
                  <a:srgbClr val="00B050"/>
                </a:solidFill>
              </a:rPr>
              <a:t> de module</a:t>
            </a:r>
            <a:endParaRPr lang="en-US" b="1" dirty="0">
              <a:solidFill>
                <a:srgbClr val="00B050"/>
              </a:solidFill>
            </a:endParaRPr>
          </a:p>
        </p:txBody>
      </p:sp>
      <p:sp>
        <p:nvSpPr>
          <p:cNvPr id="3" name="Content Placeholder 2"/>
          <p:cNvSpPr>
            <a:spLocks noGrp="1"/>
          </p:cNvSpPr>
          <p:nvPr>
            <p:ph idx="1"/>
          </p:nvPr>
        </p:nvSpPr>
        <p:spPr>
          <a:xfrm>
            <a:off x="457200" y="1844825"/>
            <a:ext cx="8219256" cy="5013175"/>
          </a:xfrm>
        </p:spPr>
        <p:txBody>
          <a:bodyPr>
            <a:normAutofit fontScale="70000" lnSpcReduction="20000"/>
          </a:bodyPr>
          <a:lstStyle/>
          <a:p>
            <a:pPr>
              <a:lnSpc>
                <a:spcPct val="120000"/>
              </a:lnSpc>
            </a:pPr>
            <a:r>
              <a:rPr lang="nl-BE" dirty="0" smtClean="0">
                <a:latin typeface="+mj-lt"/>
              </a:rPr>
              <a:t>Een reflectieve houding helpt het kind om denkvaardigheden te ontwikkelen en helpen bij het ontwikkelen van kennis en inzicht.  </a:t>
            </a:r>
            <a:endParaRPr lang="nl-BE" dirty="0">
              <a:latin typeface="+mj-lt"/>
            </a:endParaRPr>
          </a:p>
          <a:p>
            <a:pPr lvl="1">
              <a:lnSpc>
                <a:spcPct val="120000"/>
              </a:lnSpc>
            </a:pPr>
            <a:r>
              <a:rPr lang="nl-BE" dirty="0" smtClean="0">
                <a:latin typeface="+mj-lt"/>
              </a:rPr>
              <a:t>Deze houding helpt het kind om data te bekijken, bewijs te interpreteren en hypotheses te maken.</a:t>
            </a:r>
          </a:p>
          <a:p>
            <a:pPr lvl="1">
              <a:lnSpc>
                <a:spcPct val="120000"/>
              </a:lnSpc>
            </a:pPr>
            <a:r>
              <a:rPr lang="nl-BE" dirty="0" smtClean="0">
                <a:latin typeface="+mj-lt"/>
              </a:rPr>
              <a:t>Deze houding helpt het kind om flexibel te </a:t>
            </a:r>
            <a:r>
              <a:rPr lang="nl-BE" dirty="0" smtClean="0">
                <a:latin typeface="+mj-lt"/>
              </a:rPr>
              <a:t>blijven en zijn idee te kunnen bijsturen als dit niet overeenstemt met het bewijs. </a:t>
            </a:r>
          </a:p>
          <a:p>
            <a:pPr lvl="1">
              <a:lnSpc>
                <a:spcPct val="120000"/>
              </a:lnSpc>
            </a:pPr>
            <a:endParaRPr lang="nl-BE" sz="1600" dirty="0">
              <a:latin typeface="+mj-lt"/>
            </a:endParaRPr>
          </a:p>
          <a:p>
            <a:pPr>
              <a:lnSpc>
                <a:spcPct val="120000"/>
              </a:lnSpc>
              <a:spcBef>
                <a:spcPts val="0"/>
              </a:spcBef>
            </a:pPr>
            <a:r>
              <a:rPr lang="nl-BE" dirty="0" smtClean="0">
                <a:latin typeface="+mj-lt"/>
              </a:rPr>
              <a:t>Evaluatie voor het leren ondersteunt </a:t>
            </a:r>
            <a:r>
              <a:rPr lang="nl-BE" dirty="0" smtClean="0">
                <a:latin typeface="+mj-lt"/>
              </a:rPr>
              <a:t>het leren van de kinderen, maar hen hierbij betrekken heeft de grootste impact op hun leerproces. </a:t>
            </a:r>
          </a:p>
          <a:p>
            <a:pPr marL="0" indent="0">
              <a:lnSpc>
                <a:spcPct val="120000"/>
              </a:lnSpc>
              <a:spcBef>
                <a:spcPts val="0"/>
              </a:spcBef>
              <a:buNone/>
            </a:pPr>
            <a:endParaRPr lang="nl-BE" sz="1700" dirty="0">
              <a:latin typeface="+mj-lt"/>
            </a:endParaRPr>
          </a:p>
          <a:p>
            <a:pPr>
              <a:lnSpc>
                <a:spcPct val="120000"/>
              </a:lnSpc>
              <a:spcBef>
                <a:spcPts val="0"/>
              </a:spcBef>
            </a:pPr>
            <a:r>
              <a:rPr lang="nl-BE" i="1" dirty="0" smtClean="0">
                <a:latin typeface="+mj-lt"/>
              </a:rPr>
              <a:t>Reflectie op het </a:t>
            </a:r>
            <a:r>
              <a:rPr lang="nl-BE" dirty="0" smtClean="0">
                <a:latin typeface="+mj-lt"/>
              </a:rPr>
              <a:t>leren en </a:t>
            </a:r>
            <a:r>
              <a:rPr lang="nl-BE" i="1" dirty="0" smtClean="0">
                <a:latin typeface="+mj-lt"/>
              </a:rPr>
              <a:t>evaluatie </a:t>
            </a:r>
            <a:r>
              <a:rPr lang="nl-BE" dirty="0" smtClean="0">
                <a:latin typeface="+mj-lt"/>
              </a:rPr>
              <a:t>van ideeën staat </a:t>
            </a:r>
            <a:r>
              <a:rPr lang="nl-BE" dirty="0" smtClean="0">
                <a:latin typeface="+mj-lt"/>
              </a:rPr>
              <a:t>centraal bij een creatieve en onderzoekende aanpak van wetenschap. </a:t>
            </a:r>
          </a:p>
          <a:p>
            <a:endParaRPr lang="en-US" sz="2600" dirty="0">
              <a:solidFill>
                <a:srgbClr val="000000"/>
              </a:solidFill>
              <a:latin typeface="+mj-lt"/>
            </a:endParaRPr>
          </a:p>
        </p:txBody>
      </p:sp>
    </p:spTree>
    <p:extLst>
      <p:ext uri="{BB962C8B-B14F-4D97-AF65-F5344CB8AC3E}">
        <p14:creationId xmlns:p14="http://schemas.microsoft.com/office/powerpoint/2010/main" val="3494649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err="1" smtClean="0">
                <a:solidFill>
                  <a:srgbClr val="00B050"/>
                </a:solidFill>
              </a:rPr>
              <a:t>Uitdagingen</a:t>
            </a:r>
            <a:r>
              <a:rPr lang="en-US" b="1" dirty="0" smtClean="0">
                <a:solidFill>
                  <a:srgbClr val="00B050"/>
                </a:solidFill>
              </a:rPr>
              <a:t> </a:t>
            </a:r>
            <a:r>
              <a:rPr lang="en-US" b="1" dirty="0" err="1" smtClean="0">
                <a:solidFill>
                  <a:srgbClr val="00B050"/>
                </a:solidFill>
              </a:rPr>
              <a:t>voor</a:t>
            </a:r>
            <a:r>
              <a:rPr lang="en-US" b="1" dirty="0" smtClean="0">
                <a:solidFill>
                  <a:srgbClr val="00B050"/>
                </a:solidFill>
              </a:rPr>
              <a:t> de </a:t>
            </a:r>
            <a:r>
              <a:rPr lang="en-US" b="1" dirty="0" err="1" smtClean="0">
                <a:solidFill>
                  <a:srgbClr val="00B050"/>
                </a:solidFill>
              </a:rPr>
              <a:t>leerkracht</a:t>
            </a:r>
            <a:endParaRPr lang="en-US" b="1" dirty="0">
              <a:solidFill>
                <a:srgbClr val="00B050"/>
              </a:solidFill>
            </a:endParaRPr>
          </a:p>
        </p:txBody>
      </p:sp>
      <p:sp>
        <p:nvSpPr>
          <p:cNvPr id="5" name="Content Placeholder 4"/>
          <p:cNvSpPr>
            <a:spLocks noGrp="1"/>
          </p:cNvSpPr>
          <p:nvPr>
            <p:ph idx="1"/>
          </p:nvPr>
        </p:nvSpPr>
        <p:spPr>
          <a:xfrm>
            <a:off x="457200" y="1844825"/>
            <a:ext cx="8219256" cy="4104455"/>
          </a:xfrm>
        </p:spPr>
        <p:txBody>
          <a:bodyPr>
            <a:normAutofit fontScale="77500" lnSpcReduction="20000"/>
          </a:bodyPr>
          <a:lstStyle/>
          <a:p>
            <a:pPr>
              <a:lnSpc>
                <a:spcPct val="120000"/>
              </a:lnSpc>
            </a:pPr>
            <a:r>
              <a:rPr lang="en-US" dirty="0" smtClean="0">
                <a:latin typeface="+mj-lt"/>
              </a:rPr>
              <a:t>Jonge </a:t>
            </a:r>
            <a:r>
              <a:rPr lang="en-US" dirty="0" err="1" smtClean="0">
                <a:latin typeface="+mj-lt"/>
              </a:rPr>
              <a:t>kinderen</a:t>
            </a:r>
            <a:r>
              <a:rPr lang="en-US" dirty="0" smtClean="0">
                <a:latin typeface="+mj-lt"/>
              </a:rPr>
              <a:t> </a:t>
            </a:r>
            <a:r>
              <a:rPr lang="en-US" dirty="0" err="1" smtClean="0">
                <a:latin typeface="+mj-lt"/>
              </a:rPr>
              <a:t>hebben</a:t>
            </a:r>
            <a:r>
              <a:rPr lang="en-US" dirty="0" smtClean="0">
                <a:latin typeface="+mj-lt"/>
              </a:rPr>
              <a:t> het </a:t>
            </a:r>
            <a:r>
              <a:rPr lang="en-US" dirty="0" err="1" smtClean="0">
                <a:latin typeface="+mj-lt"/>
              </a:rPr>
              <a:t>moeilijk</a:t>
            </a:r>
            <a:r>
              <a:rPr lang="en-US" dirty="0" smtClean="0">
                <a:latin typeface="+mj-lt"/>
              </a:rPr>
              <a:t> om </a:t>
            </a:r>
            <a:r>
              <a:rPr lang="en-US" dirty="0" err="1" smtClean="0">
                <a:latin typeface="+mj-lt"/>
              </a:rPr>
              <a:t>hun</a:t>
            </a:r>
            <a:r>
              <a:rPr lang="en-US" dirty="0" smtClean="0">
                <a:latin typeface="+mj-lt"/>
              </a:rPr>
              <a:t> </a:t>
            </a:r>
            <a:r>
              <a:rPr lang="en-US" dirty="0" err="1" smtClean="0">
                <a:latin typeface="+mj-lt"/>
              </a:rPr>
              <a:t>eigen</a:t>
            </a:r>
            <a:r>
              <a:rPr lang="en-US" dirty="0" smtClean="0">
                <a:latin typeface="+mj-lt"/>
              </a:rPr>
              <a:t> </a:t>
            </a:r>
            <a:r>
              <a:rPr lang="en-US" dirty="0" err="1" smtClean="0">
                <a:latin typeface="+mj-lt"/>
              </a:rPr>
              <a:t>ideeën</a:t>
            </a:r>
            <a:r>
              <a:rPr lang="en-US" dirty="0" smtClean="0">
                <a:latin typeface="+mj-lt"/>
              </a:rPr>
              <a:t> </a:t>
            </a:r>
            <a:r>
              <a:rPr lang="en-US" dirty="0" err="1" smtClean="0">
                <a:latin typeface="+mj-lt"/>
              </a:rPr>
              <a:t>kritisch</a:t>
            </a:r>
            <a:r>
              <a:rPr lang="en-US" dirty="0" smtClean="0">
                <a:latin typeface="+mj-lt"/>
              </a:rPr>
              <a:t> </a:t>
            </a:r>
            <a:r>
              <a:rPr lang="en-US" dirty="0" err="1" smtClean="0">
                <a:latin typeface="+mj-lt"/>
              </a:rPr>
              <a:t>te</a:t>
            </a:r>
            <a:r>
              <a:rPr lang="en-US" dirty="0" smtClean="0">
                <a:latin typeface="+mj-lt"/>
              </a:rPr>
              <a:t> </a:t>
            </a:r>
            <a:r>
              <a:rPr lang="en-US" dirty="0" err="1" smtClean="0">
                <a:latin typeface="+mj-lt"/>
              </a:rPr>
              <a:t>analyseren</a:t>
            </a:r>
            <a:endParaRPr lang="en-US" dirty="0" smtClean="0">
              <a:latin typeface="+mj-lt"/>
            </a:endParaRPr>
          </a:p>
          <a:p>
            <a:pPr>
              <a:lnSpc>
                <a:spcPct val="120000"/>
              </a:lnSpc>
            </a:pPr>
            <a:r>
              <a:rPr lang="en-US" dirty="0" err="1" smtClean="0">
                <a:latin typeface="+mj-lt"/>
              </a:rPr>
              <a:t>Reflectie</a:t>
            </a:r>
            <a:r>
              <a:rPr lang="en-US" dirty="0" smtClean="0">
                <a:latin typeface="+mj-lt"/>
              </a:rPr>
              <a:t> </a:t>
            </a:r>
            <a:r>
              <a:rPr lang="en-US" dirty="0" err="1" smtClean="0">
                <a:latin typeface="+mj-lt"/>
              </a:rPr>
              <a:t>en</a:t>
            </a:r>
            <a:r>
              <a:rPr lang="en-US" dirty="0" smtClean="0">
                <a:latin typeface="+mj-lt"/>
              </a:rPr>
              <a:t> </a:t>
            </a:r>
            <a:r>
              <a:rPr lang="en-US" dirty="0" err="1" smtClean="0">
                <a:latin typeface="+mj-lt"/>
              </a:rPr>
              <a:t>redenering</a:t>
            </a:r>
            <a:r>
              <a:rPr lang="en-US" dirty="0" smtClean="0">
                <a:latin typeface="+mj-lt"/>
              </a:rPr>
              <a:t> </a:t>
            </a:r>
            <a:r>
              <a:rPr lang="en-US" dirty="0" err="1" smtClean="0">
                <a:latin typeface="+mj-lt"/>
              </a:rPr>
              <a:t>wordt</a:t>
            </a:r>
            <a:r>
              <a:rPr lang="en-US" dirty="0" smtClean="0">
                <a:latin typeface="+mj-lt"/>
              </a:rPr>
              <a:t> </a:t>
            </a:r>
            <a:r>
              <a:rPr lang="en-US" dirty="0" err="1" smtClean="0">
                <a:latin typeface="+mj-lt"/>
              </a:rPr>
              <a:t>bij</a:t>
            </a:r>
            <a:r>
              <a:rPr lang="en-US" dirty="0" smtClean="0">
                <a:latin typeface="+mj-lt"/>
              </a:rPr>
              <a:t> </a:t>
            </a:r>
            <a:r>
              <a:rPr lang="en-US" dirty="0" err="1" smtClean="0">
                <a:latin typeface="+mj-lt"/>
              </a:rPr>
              <a:t>jonge</a:t>
            </a:r>
            <a:r>
              <a:rPr lang="en-US" dirty="0" smtClean="0">
                <a:latin typeface="+mj-lt"/>
              </a:rPr>
              <a:t> </a:t>
            </a:r>
            <a:r>
              <a:rPr lang="en-US" dirty="0" err="1" smtClean="0">
                <a:latin typeface="+mj-lt"/>
              </a:rPr>
              <a:t>kinderen</a:t>
            </a:r>
            <a:r>
              <a:rPr lang="en-US" dirty="0" smtClean="0">
                <a:latin typeface="+mj-lt"/>
              </a:rPr>
              <a:t> </a:t>
            </a:r>
            <a:r>
              <a:rPr lang="en-US" dirty="0" err="1" smtClean="0">
                <a:latin typeface="+mj-lt"/>
              </a:rPr>
              <a:t>niet</a:t>
            </a:r>
            <a:r>
              <a:rPr lang="en-US" dirty="0" smtClean="0">
                <a:latin typeface="+mj-lt"/>
              </a:rPr>
              <a:t> </a:t>
            </a:r>
            <a:r>
              <a:rPr lang="en-US" dirty="0" err="1" smtClean="0">
                <a:latin typeface="+mj-lt"/>
              </a:rPr>
              <a:t>vaak</a:t>
            </a:r>
            <a:r>
              <a:rPr lang="en-US" dirty="0" smtClean="0">
                <a:latin typeface="+mj-lt"/>
              </a:rPr>
              <a:t> </a:t>
            </a:r>
            <a:r>
              <a:rPr lang="en-US" dirty="0" err="1" smtClean="0">
                <a:latin typeface="+mj-lt"/>
              </a:rPr>
              <a:t>bekeken</a:t>
            </a:r>
            <a:r>
              <a:rPr lang="en-US" dirty="0" smtClean="0">
                <a:latin typeface="+mj-lt"/>
              </a:rPr>
              <a:t> </a:t>
            </a:r>
            <a:r>
              <a:rPr lang="en-US" dirty="0" err="1" smtClean="0">
                <a:latin typeface="+mj-lt"/>
              </a:rPr>
              <a:t>vanuit</a:t>
            </a:r>
            <a:r>
              <a:rPr lang="en-US" dirty="0" smtClean="0">
                <a:latin typeface="+mj-lt"/>
              </a:rPr>
              <a:t> </a:t>
            </a:r>
            <a:r>
              <a:rPr lang="en-US" dirty="0" err="1" smtClean="0">
                <a:latin typeface="+mj-lt"/>
              </a:rPr>
              <a:t>een</a:t>
            </a:r>
            <a:r>
              <a:rPr lang="en-US" dirty="0" smtClean="0">
                <a:latin typeface="+mj-lt"/>
              </a:rPr>
              <a:t> </a:t>
            </a:r>
            <a:r>
              <a:rPr lang="en-US" dirty="0" err="1" smtClean="0">
                <a:latin typeface="+mj-lt"/>
              </a:rPr>
              <a:t>creatieve</a:t>
            </a:r>
            <a:r>
              <a:rPr lang="en-US" dirty="0" smtClean="0">
                <a:latin typeface="+mj-lt"/>
              </a:rPr>
              <a:t> </a:t>
            </a:r>
            <a:r>
              <a:rPr lang="en-US" dirty="0" err="1" smtClean="0">
                <a:latin typeface="+mj-lt"/>
              </a:rPr>
              <a:t>bril</a:t>
            </a:r>
            <a:r>
              <a:rPr lang="en-US" dirty="0" smtClean="0">
                <a:latin typeface="+mj-lt"/>
              </a:rPr>
              <a:t>. </a:t>
            </a:r>
          </a:p>
          <a:p>
            <a:pPr>
              <a:lnSpc>
                <a:spcPct val="120000"/>
              </a:lnSpc>
            </a:pPr>
            <a:r>
              <a:rPr lang="en-US" dirty="0" err="1" smtClean="0">
                <a:latin typeface="+mj-lt"/>
              </a:rPr>
              <a:t>Verder</a:t>
            </a:r>
            <a:r>
              <a:rPr lang="en-US" dirty="0" smtClean="0">
                <a:latin typeface="+mj-lt"/>
              </a:rPr>
              <a:t> </a:t>
            </a:r>
            <a:r>
              <a:rPr lang="en-US" dirty="0" err="1" smtClean="0">
                <a:latin typeface="+mj-lt"/>
              </a:rPr>
              <a:t>bouwen</a:t>
            </a:r>
            <a:r>
              <a:rPr lang="en-US" dirty="0" smtClean="0">
                <a:latin typeface="+mj-lt"/>
              </a:rPr>
              <a:t> op de </a:t>
            </a:r>
            <a:r>
              <a:rPr lang="en-US" dirty="0" err="1" smtClean="0">
                <a:latin typeface="+mj-lt"/>
              </a:rPr>
              <a:t>interesse</a:t>
            </a:r>
            <a:r>
              <a:rPr lang="en-US" dirty="0" smtClean="0">
                <a:latin typeface="+mj-lt"/>
              </a:rPr>
              <a:t> van </a:t>
            </a:r>
            <a:r>
              <a:rPr lang="en-US" dirty="0" err="1" smtClean="0">
                <a:latin typeface="+mj-lt"/>
              </a:rPr>
              <a:t>kinderen</a:t>
            </a:r>
            <a:r>
              <a:rPr lang="en-US" dirty="0" smtClean="0">
                <a:latin typeface="+mj-lt"/>
              </a:rPr>
              <a:t> </a:t>
            </a:r>
            <a:r>
              <a:rPr lang="en-US" dirty="0" err="1" smtClean="0">
                <a:latin typeface="+mj-lt"/>
              </a:rPr>
              <a:t>vraagt</a:t>
            </a:r>
            <a:r>
              <a:rPr lang="en-US" dirty="0" smtClean="0">
                <a:latin typeface="+mj-lt"/>
              </a:rPr>
              <a:t> </a:t>
            </a:r>
            <a:r>
              <a:rPr lang="en-US" dirty="0" err="1" smtClean="0">
                <a:latin typeface="+mj-lt"/>
              </a:rPr>
              <a:t>niet</a:t>
            </a:r>
            <a:r>
              <a:rPr lang="en-US" dirty="0" smtClean="0">
                <a:latin typeface="+mj-lt"/>
              </a:rPr>
              <a:t> </a:t>
            </a:r>
            <a:r>
              <a:rPr lang="en-US" dirty="0" err="1" smtClean="0">
                <a:latin typeface="+mj-lt"/>
              </a:rPr>
              <a:t>enkel</a:t>
            </a:r>
            <a:r>
              <a:rPr lang="en-US" dirty="0" smtClean="0">
                <a:latin typeface="+mj-lt"/>
              </a:rPr>
              <a:t> </a:t>
            </a:r>
            <a:r>
              <a:rPr lang="en-US" dirty="0" err="1" smtClean="0">
                <a:latin typeface="+mj-lt"/>
              </a:rPr>
              <a:t>voldoende</a:t>
            </a:r>
            <a:r>
              <a:rPr lang="en-US" dirty="0" smtClean="0">
                <a:latin typeface="+mj-lt"/>
              </a:rPr>
              <a:t> </a:t>
            </a:r>
            <a:r>
              <a:rPr lang="en-US" dirty="0" err="1" smtClean="0">
                <a:latin typeface="+mj-lt"/>
              </a:rPr>
              <a:t>kansen</a:t>
            </a:r>
            <a:r>
              <a:rPr lang="en-US" dirty="0" smtClean="0">
                <a:latin typeface="+mj-lt"/>
              </a:rPr>
              <a:t> tot </a:t>
            </a:r>
            <a:r>
              <a:rPr lang="en-US" dirty="0" err="1" smtClean="0">
                <a:latin typeface="+mj-lt"/>
              </a:rPr>
              <a:t>observeren</a:t>
            </a:r>
            <a:r>
              <a:rPr lang="en-US" dirty="0" smtClean="0">
                <a:latin typeface="+mj-lt"/>
              </a:rPr>
              <a:t> </a:t>
            </a:r>
            <a:r>
              <a:rPr lang="en-US" dirty="0" err="1" smtClean="0">
                <a:latin typeface="+mj-lt"/>
              </a:rPr>
              <a:t>en</a:t>
            </a:r>
            <a:r>
              <a:rPr lang="en-US" dirty="0" smtClean="0">
                <a:latin typeface="+mj-lt"/>
              </a:rPr>
              <a:t> het </a:t>
            </a:r>
            <a:r>
              <a:rPr lang="en-US" dirty="0" err="1" smtClean="0">
                <a:latin typeface="+mj-lt"/>
              </a:rPr>
              <a:t>kunnen</a:t>
            </a:r>
            <a:r>
              <a:rPr lang="en-US" dirty="0" smtClean="0">
                <a:latin typeface="+mj-lt"/>
              </a:rPr>
              <a:t> </a:t>
            </a:r>
            <a:r>
              <a:rPr lang="en-US" dirty="0" err="1" smtClean="0">
                <a:latin typeface="+mj-lt"/>
              </a:rPr>
              <a:t>herkennen</a:t>
            </a:r>
            <a:r>
              <a:rPr lang="en-US" dirty="0" smtClean="0">
                <a:latin typeface="+mj-lt"/>
              </a:rPr>
              <a:t> van het </a:t>
            </a:r>
            <a:r>
              <a:rPr lang="en-US" dirty="0" err="1" smtClean="0">
                <a:latin typeface="+mj-lt"/>
              </a:rPr>
              <a:t>potentieel</a:t>
            </a:r>
            <a:r>
              <a:rPr lang="en-US" dirty="0" smtClean="0">
                <a:latin typeface="+mj-lt"/>
              </a:rPr>
              <a:t>, maar </a:t>
            </a:r>
            <a:r>
              <a:rPr lang="en-US" dirty="0" err="1" smtClean="0">
                <a:latin typeface="+mj-lt"/>
              </a:rPr>
              <a:t>dit</a:t>
            </a:r>
            <a:r>
              <a:rPr lang="en-US" dirty="0" smtClean="0">
                <a:latin typeface="+mj-lt"/>
              </a:rPr>
              <a:t> </a:t>
            </a:r>
            <a:r>
              <a:rPr lang="en-US" dirty="0" err="1" smtClean="0">
                <a:latin typeface="+mj-lt"/>
              </a:rPr>
              <a:t>vraagt</a:t>
            </a:r>
            <a:r>
              <a:rPr lang="en-US" dirty="0" smtClean="0">
                <a:latin typeface="+mj-lt"/>
              </a:rPr>
              <a:t> </a:t>
            </a:r>
            <a:r>
              <a:rPr lang="en-US" dirty="0" err="1" smtClean="0">
                <a:latin typeface="+mj-lt"/>
              </a:rPr>
              <a:t>ook</a:t>
            </a:r>
            <a:r>
              <a:rPr lang="en-US" dirty="0" smtClean="0">
                <a:latin typeface="+mj-lt"/>
              </a:rPr>
              <a:t> </a:t>
            </a:r>
            <a:r>
              <a:rPr lang="en-US" dirty="0" err="1" smtClean="0">
                <a:latin typeface="+mj-lt"/>
              </a:rPr>
              <a:t>een</a:t>
            </a:r>
            <a:r>
              <a:rPr lang="en-US" dirty="0" smtClean="0">
                <a:latin typeface="+mj-lt"/>
              </a:rPr>
              <a:t> </a:t>
            </a:r>
            <a:r>
              <a:rPr lang="en-US" dirty="0" err="1" smtClean="0">
                <a:latin typeface="+mj-lt"/>
              </a:rPr>
              <a:t>effectieve</a:t>
            </a:r>
            <a:r>
              <a:rPr lang="en-US" dirty="0" smtClean="0">
                <a:latin typeface="+mj-lt"/>
              </a:rPr>
              <a:t> </a:t>
            </a:r>
            <a:r>
              <a:rPr lang="en-US" dirty="0" err="1" smtClean="0">
                <a:latin typeface="+mj-lt"/>
              </a:rPr>
              <a:t>manier</a:t>
            </a:r>
            <a:r>
              <a:rPr lang="en-US" dirty="0" smtClean="0">
                <a:latin typeface="+mj-lt"/>
              </a:rPr>
              <a:t> van </a:t>
            </a:r>
            <a:r>
              <a:rPr lang="en-US" dirty="0" err="1" smtClean="0">
                <a:latin typeface="+mj-lt"/>
              </a:rPr>
              <a:t>vastleggen</a:t>
            </a:r>
            <a:r>
              <a:rPr lang="en-US" dirty="0" smtClean="0">
                <a:latin typeface="+mj-lt"/>
              </a:rPr>
              <a:t> </a:t>
            </a:r>
            <a:r>
              <a:rPr lang="en-US" dirty="0" err="1" smtClean="0">
                <a:latin typeface="+mj-lt"/>
              </a:rPr>
              <a:t>en</a:t>
            </a:r>
            <a:r>
              <a:rPr lang="en-US" dirty="0" smtClean="0">
                <a:latin typeface="+mj-lt"/>
              </a:rPr>
              <a:t> </a:t>
            </a:r>
            <a:r>
              <a:rPr lang="en-US" dirty="0" err="1" smtClean="0">
                <a:latin typeface="+mj-lt"/>
              </a:rPr>
              <a:t>communiceren</a:t>
            </a:r>
            <a:r>
              <a:rPr lang="en-US" dirty="0" smtClean="0">
                <a:latin typeface="+mj-lt"/>
              </a:rPr>
              <a:t>, </a:t>
            </a:r>
            <a:r>
              <a:rPr lang="en-US" dirty="0" err="1" smtClean="0">
                <a:latin typeface="+mj-lt"/>
              </a:rPr>
              <a:t>en</a:t>
            </a:r>
            <a:r>
              <a:rPr lang="en-US" dirty="0" smtClean="0">
                <a:latin typeface="+mj-lt"/>
              </a:rPr>
              <a:t> </a:t>
            </a:r>
            <a:r>
              <a:rPr lang="en-US" dirty="0" err="1" smtClean="0">
                <a:latin typeface="+mj-lt"/>
              </a:rPr>
              <a:t>flexibiliteit</a:t>
            </a:r>
            <a:r>
              <a:rPr lang="en-US" dirty="0" smtClean="0">
                <a:latin typeface="+mj-lt"/>
              </a:rPr>
              <a:t> </a:t>
            </a:r>
            <a:r>
              <a:rPr lang="en-US" dirty="0" err="1" smtClean="0">
                <a:latin typeface="+mj-lt"/>
              </a:rPr>
              <a:t>zoda</a:t>
            </a:r>
            <a:r>
              <a:rPr lang="en-US" dirty="0" err="1" smtClean="0">
                <a:latin typeface="+mj-lt"/>
              </a:rPr>
              <a:t>t</a:t>
            </a:r>
            <a:r>
              <a:rPr lang="en-US" dirty="0" smtClean="0">
                <a:latin typeface="+mj-lt"/>
              </a:rPr>
              <a:t> </a:t>
            </a:r>
            <a:r>
              <a:rPr lang="en-US" dirty="0" err="1" smtClean="0">
                <a:latin typeface="+mj-lt"/>
              </a:rPr>
              <a:t>dit</a:t>
            </a:r>
            <a:r>
              <a:rPr lang="en-US" dirty="0" smtClean="0">
                <a:latin typeface="+mj-lt"/>
              </a:rPr>
              <a:t> </a:t>
            </a:r>
            <a:r>
              <a:rPr lang="en-US" dirty="0" err="1" smtClean="0">
                <a:latin typeface="+mj-lt"/>
              </a:rPr>
              <a:t>kan</a:t>
            </a:r>
            <a:r>
              <a:rPr lang="en-US" dirty="0" smtClean="0">
                <a:latin typeface="+mj-lt"/>
              </a:rPr>
              <a:t> </a:t>
            </a:r>
            <a:r>
              <a:rPr lang="en-US" dirty="0" err="1" smtClean="0">
                <a:latin typeface="+mj-lt"/>
              </a:rPr>
              <a:t>gebruikt</a:t>
            </a:r>
            <a:r>
              <a:rPr lang="en-US" dirty="0" smtClean="0">
                <a:latin typeface="+mj-lt"/>
              </a:rPr>
              <a:t> </a:t>
            </a:r>
            <a:r>
              <a:rPr lang="en-US" dirty="0" err="1" smtClean="0">
                <a:latin typeface="+mj-lt"/>
              </a:rPr>
              <a:t>worden</a:t>
            </a:r>
            <a:r>
              <a:rPr lang="en-US" dirty="0" smtClean="0">
                <a:latin typeface="+mj-lt"/>
              </a:rPr>
              <a:t> in de </a:t>
            </a:r>
            <a:r>
              <a:rPr lang="en-US" dirty="0" err="1" smtClean="0">
                <a:latin typeface="+mj-lt"/>
              </a:rPr>
              <a:t>verdere</a:t>
            </a:r>
            <a:r>
              <a:rPr lang="en-US" dirty="0" smtClean="0">
                <a:latin typeface="+mj-lt"/>
              </a:rPr>
              <a:t> planning. </a:t>
            </a:r>
            <a:endParaRPr lang="en-US" dirty="0" smtClean="0">
              <a:latin typeface="+mj-lt"/>
            </a:endParaRPr>
          </a:p>
        </p:txBody>
      </p:sp>
    </p:spTree>
    <p:extLst>
      <p:ext uri="{BB962C8B-B14F-4D97-AF65-F5344CB8AC3E}">
        <p14:creationId xmlns:p14="http://schemas.microsoft.com/office/powerpoint/2010/main" val="3882913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smtClean="0">
                <a:solidFill>
                  <a:srgbClr val="00B050"/>
                </a:solidFill>
              </a:rPr>
              <a:t>Module </a:t>
            </a:r>
            <a:r>
              <a:rPr lang="en-US" b="1" dirty="0" err="1" smtClean="0">
                <a:solidFill>
                  <a:srgbClr val="00B050"/>
                </a:solidFill>
              </a:rPr>
              <a:t>overzicht</a:t>
            </a:r>
            <a:endParaRPr lang="en-US" b="1" dirty="0">
              <a:solidFill>
                <a:srgbClr val="00B050"/>
              </a:solidFill>
            </a:endParaRPr>
          </a:p>
        </p:txBody>
      </p:sp>
      <p:sp>
        <p:nvSpPr>
          <p:cNvPr id="5" name="Content Placeholder 4"/>
          <p:cNvSpPr>
            <a:spLocks noGrp="1"/>
          </p:cNvSpPr>
          <p:nvPr>
            <p:ph idx="1"/>
          </p:nvPr>
        </p:nvSpPr>
        <p:spPr>
          <a:xfrm>
            <a:off x="457200" y="1556792"/>
            <a:ext cx="8219256" cy="4464495"/>
          </a:xfrm>
        </p:spPr>
        <p:txBody>
          <a:bodyPr>
            <a:noAutofit/>
          </a:bodyPr>
          <a:lstStyle/>
          <a:p>
            <a:pPr marL="457200" lvl="0" indent="-457200">
              <a:buClr>
                <a:srgbClr val="008000"/>
              </a:buClr>
              <a:buFont typeface="+mj-lt"/>
              <a:buAutoNum type="arabicPeriod"/>
            </a:pPr>
            <a:r>
              <a:rPr lang="en-US" sz="1900" b="1" dirty="0" err="1" smtClean="0">
                <a:latin typeface="+mj-lt"/>
              </a:rPr>
              <a:t>Introductie</a:t>
            </a:r>
            <a:r>
              <a:rPr lang="en-US" sz="1900" dirty="0" smtClean="0">
                <a:latin typeface="+mj-lt"/>
              </a:rPr>
              <a:t>: </a:t>
            </a:r>
            <a:r>
              <a:rPr lang="en-US" sz="1900" dirty="0" err="1" smtClean="0">
                <a:latin typeface="+mj-lt"/>
              </a:rPr>
              <a:t>rol</a:t>
            </a:r>
            <a:r>
              <a:rPr lang="en-US" sz="1900" dirty="0" smtClean="0">
                <a:latin typeface="+mj-lt"/>
              </a:rPr>
              <a:t> van </a:t>
            </a:r>
            <a:r>
              <a:rPr lang="en-US" sz="1900" dirty="0" err="1" smtClean="0">
                <a:latin typeface="+mj-lt"/>
              </a:rPr>
              <a:t>evaluatie</a:t>
            </a:r>
            <a:r>
              <a:rPr lang="en-US" sz="1900" dirty="0" smtClean="0">
                <a:latin typeface="+mj-lt"/>
              </a:rPr>
              <a:t> in </a:t>
            </a:r>
            <a:r>
              <a:rPr lang="en-US" sz="1900" dirty="0" err="1" smtClean="0">
                <a:latin typeface="+mj-lt"/>
              </a:rPr>
              <a:t>onderzoeksgericht</a:t>
            </a:r>
            <a:r>
              <a:rPr lang="en-US" sz="1900" dirty="0" smtClean="0">
                <a:latin typeface="+mj-lt"/>
              </a:rPr>
              <a:t> </a:t>
            </a:r>
            <a:r>
              <a:rPr lang="en-US" sz="1900" dirty="0" err="1" smtClean="0">
                <a:latin typeface="+mj-lt"/>
              </a:rPr>
              <a:t>wetenschapsonderwijs</a:t>
            </a:r>
            <a:r>
              <a:rPr lang="en-US" sz="1900" dirty="0" smtClean="0">
                <a:latin typeface="+mj-lt"/>
              </a:rPr>
              <a:t> met </a:t>
            </a:r>
            <a:r>
              <a:rPr lang="en-US" sz="1900" dirty="0" err="1" smtClean="0">
                <a:latin typeface="+mj-lt"/>
              </a:rPr>
              <a:t>een</a:t>
            </a:r>
            <a:r>
              <a:rPr lang="en-US" sz="1900" dirty="0" smtClean="0">
                <a:latin typeface="+mj-lt"/>
              </a:rPr>
              <a:t> </a:t>
            </a:r>
            <a:r>
              <a:rPr lang="en-US" sz="1900" dirty="0" err="1" smtClean="0">
                <a:latin typeface="+mj-lt"/>
              </a:rPr>
              <a:t>creatieve</a:t>
            </a:r>
            <a:r>
              <a:rPr lang="en-US" sz="1900" dirty="0" smtClean="0">
                <a:latin typeface="+mj-lt"/>
              </a:rPr>
              <a:t> </a:t>
            </a:r>
            <a:r>
              <a:rPr lang="en-US" sz="1900" dirty="0" err="1" smtClean="0">
                <a:latin typeface="+mj-lt"/>
              </a:rPr>
              <a:t>aanpak</a:t>
            </a:r>
            <a:r>
              <a:rPr lang="en-US" sz="1900" dirty="0" smtClean="0">
                <a:latin typeface="+mj-lt"/>
              </a:rPr>
              <a:t>. </a:t>
            </a:r>
            <a:endParaRPr lang="en-US" sz="1900" dirty="0">
              <a:latin typeface="+mj-lt"/>
            </a:endParaRPr>
          </a:p>
          <a:p>
            <a:pPr marL="457200" lvl="0" indent="-457200">
              <a:buClr>
                <a:srgbClr val="008000"/>
              </a:buClr>
              <a:buFont typeface="+mj-lt"/>
              <a:buAutoNum type="arabicPeriod"/>
            </a:pPr>
            <a:r>
              <a:rPr lang="en-US" sz="1900" b="1" dirty="0" err="1" smtClean="0">
                <a:latin typeface="+mj-lt"/>
              </a:rPr>
              <a:t>Praktische</a:t>
            </a:r>
            <a:r>
              <a:rPr lang="en-US" sz="1900" b="1" dirty="0" smtClean="0">
                <a:latin typeface="+mj-lt"/>
              </a:rPr>
              <a:t> </a:t>
            </a:r>
            <a:r>
              <a:rPr lang="en-US" sz="1900" b="1" dirty="0" err="1" smtClean="0">
                <a:latin typeface="+mj-lt"/>
              </a:rPr>
              <a:t>activiteit</a:t>
            </a:r>
            <a:endParaRPr lang="en-US" sz="1900" b="1" dirty="0">
              <a:latin typeface="+mj-lt"/>
            </a:endParaRPr>
          </a:p>
          <a:p>
            <a:pPr marL="457200" lvl="0" indent="-457200">
              <a:buClr>
                <a:srgbClr val="008000"/>
              </a:buClr>
              <a:buFont typeface="+mj-lt"/>
              <a:buAutoNum type="arabicPeriod"/>
            </a:pPr>
            <a:r>
              <a:rPr lang="en-GB" sz="1900" b="1" dirty="0" err="1" smtClean="0">
                <a:latin typeface="+mj-lt"/>
              </a:rPr>
              <a:t>Reflectie</a:t>
            </a:r>
            <a:r>
              <a:rPr lang="en-GB" sz="1900" b="1" dirty="0" smtClean="0">
                <a:latin typeface="+mj-lt"/>
              </a:rPr>
              <a:t> op de </a:t>
            </a:r>
            <a:r>
              <a:rPr lang="en-GB" sz="1900" b="1" dirty="0" err="1" smtClean="0">
                <a:latin typeface="+mj-lt"/>
              </a:rPr>
              <a:t>activiteit</a:t>
            </a:r>
            <a:r>
              <a:rPr lang="en-GB" sz="1900" b="1" dirty="0" smtClean="0">
                <a:latin typeface="+mj-lt"/>
              </a:rPr>
              <a:t>:</a:t>
            </a:r>
            <a:r>
              <a:rPr lang="en-GB" sz="1900" dirty="0" smtClean="0">
                <a:latin typeface="+mj-lt"/>
              </a:rPr>
              <a:t> </a:t>
            </a:r>
            <a:r>
              <a:rPr lang="en-GB" sz="1900" dirty="0" err="1" smtClean="0">
                <a:latin typeface="+mj-lt"/>
              </a:rPr>
              <a:t>kansen</a:t>
            </a:r>
            <a:r>
              <a:rPr lang="en-GB" sz="1900" dirty="0" smtClean="0">
                <a:latin typeface="+mj-lt"/>
              </a:rPr>
              <a:t> </a:t>
            </a:r>
            <a:r>
              <a:rPr lang="en-GB" sz="1900" dirty="0" err="1" smtClean="0">
                <a:latin typeface="+mj-lt"/>
              </a:rPr>
              <a:t>voor</a:t>
            </a:r>
            <a:r>
              <a:rPr lang="en-GB" sz="1900" dirty="0" smtClean="0">
                <a:latin typeface="+mj-lt"/>
              </a:rPr>
              <a:t> </a:t>
            </a:r>
            <a:r>
              <a:rPr lang="en-GB" sz="1900" dirty="0" err="1" smtClean="0">
                <a:latin typeface="+mj-lt"/>
              </a:rPr>
              <a:t>evaluatie</a:t>
            </a:r>
            <a:r>
              <a:rPr lang="en-GB" sz="1900" dirty="0" smtClean="0">
                <a:latin typeface="+mj-lt"/>
              </a:rPr>
              <a:t> </a:t>
            </a:r>
            <a:endParaRPr lang="nl-BE" sz="1900" dirty="0">
              <a:latin typeface="+mj-lt"/>
            </a:endParaRPr>
          </a:p>
          <a:p>
            <a:pPr marL="457200" lvl="0" indent="-457200">
              <a:buClr>
                <a:srgbClr val="008000"/>
              </a:buClr>
              <a:buFont typeface="+mj-lt"/>
              <a:buAutoNum type="arabicPeriod"/>
            </a:pPr>
            <a:r>
              <a:rPr lang="en-US" sz="1900" b="1" dirty="0" smtClean="0">
                <a:latin typeface="+mj-lt"/>
              </a:rPr>
              <a:t>Hoe </a:t>
            </a:r>
            <a:r>
              <a:rPr lang="en-US" sz="1900" b="1" dirty="0" err="1" smtClean="0">
                <a:latin typeface="+mj-lt"/>
              </a:rPr>
              <a:t>kinderen</a:t>
            </a:r>
            <a:r>
              <a:rPr lang="en-US" sz="1900" b="1" dirty="0" smtClean="0">
                <a:latin typeface="+mj-lt"/>
              </a:rPr>
              <a:t> </a:t>
            </a:r>
            <a:r>
              <a:rPr lang="en-US" sz="1900" b="1" dirty="0" err="1" smtClean="0">
                <a:latin typeface="+mj-lt"/>
              </a:rPr>
              <a:t>betrekken</a:t>
            </a:r>
            <a:r>
              <a:rPr lang="en-US" sz="1900" b="1" dirty="0" smtClean="0">
                <a:latin typeface="+mj-lt"/>
              </a:rPr>
              <a:t> </a:t>
            </a:r>
            <a:r>
              <a:rPr lang="en-US" sz="1900" b="1" dirty="0" err="1" smtClean="0">
                <a:latin typeface="+mj-lt"/>
              </a:rPr>
              <a:t>bij</a:t>
            </a:r>
            <a:r>
              <a:rPr lang="en-US" sz="1900" b="1" dirty="0" smtClean="0">
                <a:latin typeface="+mj-lt"/>
              </a:rPr>
              <a:t> de </a:t>
            </a:r>
            <a:r>
              <a:rPr lang="en-US" sz="1900" b="1" dirty="0" err="1" smtClean="0">
                <a:latin typeface="+mj-lt"/>
              </a:rPr>
              <a:t>evaluatie</a:t>
            </a:r>
            <a:r>
              <a:rPr lang="en-US" sz="1900" b="1" dirty="0" smtClean="0">
                <a:latin typeface="+mj-lt"/>
              </a:rPr>
              <a:t> van </a:t>
            </a:r>
            <a:r>
              <a:rPr lang="en-US" sz="1900" b="1" dirty="0" err="1" smtClean="0">
                <a:latin typeface="+mj-lt"/>
              </a:rPr>
              <a:t>wetenschap</a:t>
            </a:r>
            <a:r>
              <a:rPr lang="en-US" sz="1900" b="1" dirty="0" smtClean="0">
                <a:latin typeface="+mj-lt"/>
              </a:rPr>
              <a:t> </a:t>
            </a:r>
            <a:r>
              <a:rPr lang="en-US" sz="1900" dirty="0" smtClean="0">
                <a:latin typeface="+mj-lt"/>
              </a:rPr>
              <a:t>– </a:t>
            </a:r>
            <a:r>
              <a:rPr lang="en-US" sz="1900" dirty="0">
                <a:latin typeface="+mj-lt"/>
              </a:rPr>
              <a:t>focus </a:t>
            </a:r>
            <a:r>
              <a:rPr lang="en-US" sz="1900" dirty="0" smtClean="0">
                <a:latin typeface="+mj-lt"/>
              </a:rPr>
              <a:t>op </a:t>
            </a:r>
            <a:r>
              <a:rPr lang="en-US" sz="1900" dirty="0" err="1" smtClean="0">
                <a:latin typeface="+mj-lt"/>
              </a:rPr>
              <a:t>duidelijke</a:t>
            </a:r>
            <a:r>
              <a:rPr lang="en-US" sz="1900" dirty="0" smtClean="0">
                <a:latin typeface="+mj-lt"/>
              </a:rPr>
              <a:t> </a:t>
            </a:r>
            <a:r>
              <a:rPr lang="en-US" sz="1900" dirty="0" err="1" smtClean="0">
                <a:latin typeface="+mj-lt"/>
              </a:rPr>
              <a:t>leerdoelen</a:t>
            </a:r>
            <a:r>
              <a:rPr lang="en-US" sz="1900" dirty="0" smtClean="0">
                <a:latin typeface="+mj-lt"/>
              </a:rPr>
              <a:t>, het </a:t>
            </a:r>
            <a:r>
              <a:rPr lang="en-US" sz="1900" dirty="0" err="1" smtClean="0">
                <a:latin typeface="+mj-lt"/>
              </a:rPr>
              <a:t>gebruik</a:t>
            </a:r>
            <a:r>
              <a:rPr lang="en-US" sz="1900" dirty="0" smtClean="0">
                <a:latin typeface="+mj-lt"/>
              </a:rPr>
              <a:t> van </a:t>
            </a:r>
            <a:r>
              <a:rPr lang="en-US" sz="1900" dirty="0" err="1" smtClean="0">
                <a:latin typeface="+mj-lt"/>
              </a:rPr>
              <a:t>vragen</a:t>
            </a:r>
            <a:r>
              <a:rPr lang="en-US" sz="1900" dirty="0" smtClean="0">
                <a:latin typeface="+mj-lt"/>
              </a:rPr>
              <a:t>, feedback, </a:t>
            </a:r>
            <a:r>
              <a:rPr lang="en-US" sz="1900" dirty="0">
                <a:latin typeface="+mj-lt"/>
              </a:rPr>
              <a:t>peer- </a:t>
            </a:r>
            <a:r>
              <a:rPr lang="en-US" sz="1900" dirty="0" err="1" smtClean="0">
                <a:latin typeface="+mj-lt"/>
              </a:rPr>
              <a:t>en</a:t>
            </a:r>
            <a:r>
              <a:rPr lang="en-US" sz="1900" dirty="0" smtClean="0">
                <a:latin typeface="+mj-lt"/>
              </a:rPr>
              <a:t> </a:t>
            </a:r>
            <a:r>
              <a:rPr lang="en-US" sz="1900" dirty="0" err="1" smtClean="0">
                <a:latin typeface="+mj-lt"/>
              </a:rPr>
              <a:t>zelf</a:t>
            </a:r>
            <a:r>
              <a:rPr lang="en-US" sz="1900" dirty="0" smtClean="0">
                <a:latin typeface="+mj-lt"/>
              </a:rPr>
              <a:t>-assessment</a:t>
            </a:r>
            <a:r>
              <a:rPr lang="en-US" sz="1900" dirty="0">
                <a:latin typeface="+mj-lt"/>
              </a:rPr>
              <a:t>. </a:t>
            </a:r>
            <a:r>
              <a:rPr lang="en-US" sz="1900" dirty="0" err="1" smtClean="0">
                <a:latin typeface="+mj-lt"/>
              </a:rPr>
              <a:t>In</a:t>
            </a:r>
            <a:r>
              <a:rPr lang="en-US" sz="1900" dirty="0" err="1" smtClean="0">
                <a:latin typeface="+mj-lt"/>
              </a:rPr>
              <a:t>troductie</a:t>
            </a:r>
            <a:r>
              <a:rPr lang="en-US" sz="1900" dirty="0" smtClean="0">
                <a:latin typeface="+mj-lt"/>
              </a:rPr>
              <a:t> van </a:t>
            </a:r>
            <a:r>
              <a:rPr lang="en-US" sz="1900" dirty="0" smtClean="0">
                <a:latin typeface="+mj-lt"/>
              </a:rPr>
              <a:t>het </a:t>
            </a:r>
            <a:r>
              <a:rPr lang="en-US" sz="1900" dirty="0" smtClean="0">
                <a:latin typeface="+mj-lt"/>
              </a:rPr>
              <a:t>TAPS </a:t>
            </a:r>
            <a:r>
              <a:rPr lang="en-US" sz="1900" dirty="0" err="1" smtClean="0">
                <a:latin typeface="+mj-lt"/>
              </a:rPr>
              <a:t>piramide</a:t>
            </a:r>
            <a:r>
              <a:rPr lang="en-US" sz="1900" dirty="0" smtClean="0">
                <a:latin typeface="+mj-lt"/>
              </a:rPr>
              <a:t> </a:t>
            </a:r>
            <a:r>
              <a:rPr lang="en-US" sz="1900" dirty="0">
                <a:latin typeface="+mj-lt"/>
              </a:rPr>
              <a:t>model</a:t>
            </a:r>
            <a:endParaRPr lang="nl-BE" sz="1900" dirty="0">
              <a:latin typeface="+mj-lt"/>
            </a:endParaRPr>
          </a:p>
          <a:p>
            <a:pPr marL="457200" lvl="0" indent="-457200">
              <a:buClr>
                <a:srgbClr val="008000"/>
              </a:buClr>
              <a:buFont typeface="+mj-lt"/>
              <a:buAutoNum type="arabicPeriod"/>
            </a:pPr>
            <a:r>
              <a:rPr lang="en-US" sz="1900" b="1" dirty="0" err="1" smtClean="0">
                <a:latin typeface="+mj-lt"/>
              </a:rPr>
              <a:t>Analyse</a:t>
            </a:r>
            <a:r>
              <a:rPr lang="en-US" sz="1900" b="1" dirty="0" smtClean="0">
                <a:latin typeface="+mj-lt"/>
              </a:rPr>
              <a:t> van </a:t>
            </a:r>
            <a:r>
              <a:rPr lang="en-US" sz="1900" b="1" dirty="0" err="1" smtClean="0">
                <a:latin typeface="+mj-lt"/>
              </a:rPr>
              <a:t>voorbeelden</a:t>
            </a:r>
            <a:r>
              <a:rPr lang="en-US" sz="1900" b="1" dirty="0" smtClean="0">
                <a:latin typeface="+mj-lt"/>
              </a:rPr>
              <a:t> </a:t>
            </a:r>
            <a:r>
              <a:rPr lang="en-US" sz="1900" b="1" dirty="0" err="1" smtClean="0">
                <a:latin typeface="+mj-lt"/>
              </a:rPr>
              <a:t>uit</a:t>
            </a:r>
            <a:r>
              <a:rPr lang="en-US" sz="1900" b="1" dirty="0" smtClean="0">
                <a:latin typeface="+mj-lt"/>
              </a:rPr>
              <a:t> de </a:t>
            </a:r>
            <a:r>
              <a:rPr lang="en-US" sz="1900" b="1" dirty="0" err="1" smtClean="0">
                <a:latin typeface="+mj-lt"/>
              </a:rPr>
              <a:t>klaspraktijk</a:t>
            </a:r>
            <a:r>
              <a:rPr lang="en-US" sz="1900" dirty="0" smtClean="0">
                <a:latin typeface="+mj-lt"/>
              </a:rPr>
              <a:t>: Hoe </a:t>
            </a:r>
            <a:r>
              <a:rPr lang="en-US" sz="1900" dirty="0" err="1" smtClean="0">
                <a:latin typeface="+mj-lt"/>
              </a:rPr>
              <a:t>betrekt</a:t>
            </a:r>
            <a:r>
              <a:rPr lang="en-US" sz="1900" dirty="0" smtClean="0">
                <a:latin typeface="+mj-lt"/>
              </a:rPr>
              <a:t> de </a:t>
            </a:r>
            <a:r>
              <a:rPr lang="en-US" sz="1900" dirty="0" err="1" smtClean="0">
                <a:latin typeface="+mj-lt"/>
              </a:rPr>
              <a:t>leerkracht</a:t>
            </a:r>
            <a:r>
              <a:rPr lang="en-US" sz="1900" dirty="0" smtClean="0">
                <a:latin typeface="+mj-lt"/>
              </a:rPr>
              <a:t> </a:t>
            </a:r>
            <a:r>
              <a:rPr lang="en-US" sz="1900" dirty="0" err="1" smtClean="0">
                <a:latin typeface="+mj-lt"/>
              </a:rPr>
              <a:t>kinderen</a:t>
            </a:r>
            <a:r>
              <a:rPr lang="en-US" sz="1900" dirty="0" smtClean="0">
                <a:latin typeface="+mj-lt"/>
              </a:rPr>
              <a:t> </a:t>
            </a:r>
            <a:r>
              <a:rPr lang="en-US" sz="1900" dirty="0" err="1" smtClean="0">
                <a:latin typeface="+mj-lt"/>
              </a:rPr>
              <a:t>bij</a:t>
            </a:r>
            <a:r>
              <a:rPr lang="en-US" sz="1900" dirty="0" smtClean="0">
                <a:latin typeface="+mj-lt"/>
              </a:rPr>
              <a:t> </a:t>
            </a:r>
            <a:r>
              <a:rPr lang="en-US" sz="1900" dirty="0" err="1" smtClean="0">
                <a:latin typeface="+mj-lt"/>
              </a:rPr>
              <a:t>evaluatie</a:t>
            </a:r>
            <a:r>
              <a:rPr lang="en-US" sz="1900" dirty="0" smtClean="0">
                <a:latin typeface="+mj-lt"/>
              </a:rPr>
              <a:t>? </a:t>
            </a:r>
            <a:r>
              <a:rPr lang="en-US" sz="1900" dirty="0" err="1" smtClean="0">
                <a:latin typeface="+mj-lt"/>
              </a:rPr>
              <a:t>Zie</a:t>
            </a:r>
            <a:r>
              <a:rPr lang="en-US" sz="1900" dirty="0" smtClean="0">
                <a:latin typeface="+mj-lt"/>
              </a:rPr>
              <a:t> je nog </a:t>
            </a:r>
            <a:r>
              <a:rPr lang="en-US" sz="1900" dirty="0" err="1" smtClean="0">
                <a:latin typeface="+mj-lt"/>
              </a:rPr>
              <a:t>andere</a:t>
            </a:r>
            <a:r>
              <a:rPr lang="en-US" sz="1900" dirty="0" smtClean="0">
                <a:latin typeface="+mj-lt"/>
              </a:rPr>
              <a:t> </a:t>
            </a:r>
            <a:r>
              <a:rPr lang="en-US" sz="1900" dirty="0" err="1" smtClean="0">
                <a:latin typeface="+mj-lt"/>
              </a:rPr>
              <a:t>kansen</a:t>
            </a:r>
            <a:r>
              <a:rPr lang="en-US" sz="1900" dirty="0" smtClean="0">
                <a:latin typeface="+mj-lt"/>
              </a:rPr>
              <a:t> om </a:t>
            </a:r>
            <a:r>
              <a:rPr lang="en-US" sz="1900" dirty="0" err="1" smtClean="0">
                <a:latin typeface="+mj-lt"/>
              </a:rPr>
              <a:t>kinderen</a:t>
            </a:r>
            <a:r>
              <a:rPr lang="en-US" sz="1900" dirty="0" smtClean="0">
                <a:latin typeface="+mj-lt"/>
              </a:rPr>
              <a:t> </a:t>
            </a:r>
            <a:r>
              <a:rPr lang="en-US" sz="1900" dirty="0" err="1" smtClean="0">
                <a:latin typeface="+mj-lt"/>
              </a:rPr>
              <a:t>bij</a:t>
            </a:r>
            <a:r>
              <a:rPr lang="en-US" sz="1900" dirty="0" smtClean="0">
                <a:latin typeface="+mj-lt"/>
              </a:rPr>
              <a:t> de </a:t>
            </a:r>
            <a:r>
              <a:rPr lang="en-US" sz="1900" dirty="0" err="1" smtClean="0">
                <a:latin typeface="+mj-lt"/>
              </a:rPr>
              <a:t>evaluatie</a:t>
            </a:r>
            <a:r>
              <a:rPr lang="en-US" sz="1900" dirty="0" smtClean="0">
                <a:latin typeface="+mj-lt"/>
              </a:rPr>
              <a:t> </a:t>
            </a:r>
            <a:r>
              <a:rPr lang="en-US" sz="1900" dirty="0" err="1" smtClean="0">
                <a:latin typeface="+mj-lt"/>
              </a:rPr>
              <a:t>te</a:t>
            </a:r>
            <a:r>
              <a:rPr lang="en-US" sz="1900" dirty="0" smtClean="0">
                <a:latin typeface="+mj-lt"/>
              </a:rPr>
              <a:t> </a:t>
            </a:r>
            <a:r>
              <a:rPr lang="en-US" sz="1900" dirty="0" err="1" smtClean="0">
                <a:latin typeface="+mj-lt"/>
              </a:rPr>
              <a:t>betrekken</a:t>
            </a:r>
            <a:r>
              <a:rPr lang="en-US" sz="1900" dirty="0" smtClean="0">
                <a:latin typeface="+mj-lt"/>
              </a:rPr>
              <a:t>? </a:t>
            </a:r>
            <a:endParaRPr lang="nl-BE" sz="1900" dirty="0">
              <a:latin typeface="+mj-lt"/>
            </a:endParaRPr>
          </a:p>
          <a:p>
            <a:pPr marL="457200" lvl="0" indent="-457200">
              <a:buClr>
                <a:srgbClr val="008000"/>
              </a:buClr>
              <a:buFont typeface="+mj-lt"/>
              <a:buAutoNum type="arabicPeriod"/>
            </a:pPr>
            <a:r>
              <a:rPr lang="en-US" sz="1900" dirty="0" err="1" smtClean="0">
                <a:latin typeface="+mj-lt"/>
              </a:rPr>
              <a:t>Bespreken</a:t>
            </a:r>
            <a:r>
              <a:rPr lang="en-US" sz="1900" dirty="0" smtClean="0">
                <a:latin typeface="+mj-lt"/>
              </a:rPr>
              <a:t> van </a:t>
            </a:r>
            <a:r>
              <a:rPr lang="en-US" sz="1900" dirty="0" err="1" smtClean="0">
                <a:latin typeface="+mj-lt"/>
              </a:rPr>
              <a:t>mogelijkheden</a:t>
            </a:r>
            <a:r>
              <a:rPr lang="en-US" sz="1900" dirty="0" smtClean="0">
                <a:latin typeface="+mj-lt"/>
              </a:rPr>
              <a:t> om </a:t>
            </a:r>
            <a:r>
              <a:rPr lang="en-US" sz="1900" b="1" dirty="0" err="1" smtClean="0">
                <a:latin typeface="+mj-lt"/>
              </a:rPr>
              <a:t>inzichten</a:t>
            </a:r>
            <a:r>
              <a:rPr lang="en-US" sz="1900" b="1" dirty="0" smtClean="0">
                <a:latin typeface="+mj-lt"/>
              </a:rPr>
              <a:t> toe </a:t>
            </a:r>
            <a:r>
              <a:rPr lang="en-US" sz="1900" b="1" dirty="0" err="1" smtClean="0">
                <a:latin typeface="+mj-lt"/>
              </a:rPr>
              <a:t>te</a:t>
            </a:r>
            <a:r>
              <a:rPr lang="en-US" sz="1900" b="1" dirty="0" smtClean="0">
                <a:latin typeface="+mj-lt"/>
              </a:rPr>
              <a:t> </a:t>
            </a:r>
            <a:r>
              <a:rPr lang="en-US" sz="1900" b="1" dirty="0" err="1" smtClean="0">
                <a:latin typeface="+mj-lt"/>
              </a:rPr>
              <a:t>passen</a:t>
            </a:r>
            <a:r>
              <a:rPr lang="en-US" sz="1900" b="1" dirty="0" smtClean="0">
                <a:latin typeface="+mj-lt"/>
              </a:rPr>
              <a:t> in de </a:t>
            </a:r>
            <a:r>
              <a:rPr lang="en-US" sz="1900" b="1" dirty="0" err="1" smtClean="0">
                <a:latin typeface="+mj-lt"/>
              </a:rPr>
              <a:t>eigen</a:t>
            </a:r>
            <a:r>
              <a:rPr lang="en-US" sz="1900" b="1" dirty="0" smtClean="0">
                <a:latin typeface="+mj-lt"/>
              </a:rPr>
              <a:t> </a:t>
            </a:r>
            <a:r>
              <a:rPr lang="en-US" sz="1900" b="1" dirty="0" err="1" smtClean="0">
                <a:latin typeface="+mj-lt"/>
              </a:rPr>
              <a:t>klaspraktijk</a:t>
            </a:r>
            <a:r>
              <a:rPr lang="en-US" sz="1900" dirty="0" smtClean="0">
                <a:latin typeface="+mj-lt"/>
              </a:rPr>
              <a:t>: </a:t>
            </a:r>
            <a:r>
              <a:rPr lang="en-US" sz="1900" dirty="0" err="1" smtClean="0">
                <a:latin typeface="+mj-lt"/>
              </a:rPr>
              <a:t>gevolgen</a:t>
            </a:r>
            <a:r>
              <a:rPr lang="en-US" sz="1900" dirty="0" smtClean="0">
                <a:latin typeface="+mj-lt"/>
              </a:rPr>
              <a:t> </a:t>
            </a:r>
            <a:r>
              <a:rPr lang="en-US" sz="1900" dirty="0" err="1" smtClean="0">
                <a:latin typeface="+mj-lt"/>
              </a:rPr>
              <a:t>voor</a:t>
            </a:r>
            <a:r>
              <a:rPr lang="en-US" sz="1900" dirty="0" smtClean="0">
                <a:latin typeface="+mj-lt"/>
              </a:rPr>
              <a:t> de planning </a:t>
            </a:r>
            <a:r>
              <a:rPr lang="en-US" sz="1900" dirty="0" err="1" smtClean="0">
                <a:latin typeface="+mj-lt"/>
              </a:rPr>
              <a:t>en</a:t>
            </a:r>
            <a:r>
              <a:rPr lang="en-US" sz="1900" dirty="0" smtClean="0">
                <a:latin typeface="+mj-lt"/>
              </a:rPr>
              <a:t> de </a:t>
            </a:r>
            <a:r>
              <a:rPr lang="en-US" sz="1900" dirty="0" err="1" smtClean="0">
                <a:latin typeface="+mj-lt"/>
              </a:rPr>
              <a:t>rol</a:t>
            </a:r>
            <a:r>
              <a:rPr lang="en-US" sz="1900" dirty="0" smtClean="0">
                <a:latin typeface="+mj-lt"/>
              </a:rPr>
              <a:t> van de </a:t>
            </a:r>
            <a:r>
              <a:rPr lang="en-US" sz="1900" dirty="0" err="1" smtClean="0">
                <a:latin typeface="+mj-lt"/>
              </a:rPr>
              <a:t>leerkracht</a:t>
            </a:r>
            <a:r>
              <a:rPr lang="en-US" sz="1900" dirty="0" smtClean="0">
                <a:latin typeface="+mj-lt"/>
              </a:rPr>
              <a:t>.</a:t>
            </a:r>
            <a:endParaRPr lang="nl-BE" sz="1900" dirty="0">
              <a:latin typeface="+mj-lt"/>
            </a:endParaRPr>
          </a:p>
          <a:p>
            <a:pPr marL="457200" indent="-457200">
              <a:buClr>
                <a:srgbClr val="008000"/>
              </a:buClr>
              <a:buFont typeface="+mj-lt"/>
              <a:buAutoNum type="arabicPeriod"/>
            </a:pPr>
            <a:r>
              <a:rPr lang="en-US" sz="1900" b="1" dirty="0" err="1" smtClean="0">
                <a:latin typeface="+mj-lt"/>
              </a:rPr>
              <a:t>Terugblik</a:t>
            </a:r>
            <a:r>
              <a:rPr lang="en-US" sz="1900" b="1" dirty="0" smtClean="0">
                <a:latin typeface="+mj-lt"/>
              </a:rPr>
              <a:t> </a:t>
            </a:r>
            <a:r>
              <a:rPr lang="en-US" sz="1900" dirty="0" smtClean="0">
                <a:latin typeface="+mj-lt"/>
              </a:rPr>
              <a:t>op wat </a:t>
            </a:r>
            <a:r>
              <a:rPr lang="en-US" sz="1900" dirty="0" err="1" smtClean="0">
                <a:latin typeface="+mj-lt"/>
              </a:rPr>
              <a:t>werd</a:t>
            </a:r>
            <a:r>
              <a:rPr lang="en-US" sz="1900" dirty="0" smtClean="0">
                <a:latin typeface="+mj-lt"/>
              </a:rPr>
              <a:t> </a:t>
            </a:r>
            <a:r>
              <a:rPr lang="en-US" sz="1900" dirty="0" err="1" smtClean="0">
                <a:latin typeface="+mj-lt"/>
              </a:rPr>
              <a:t>verworven</a:t>
            </a:r>
            <a:r>
              <a:rPr lang="en-US" sz="1900" dirty="0" smtClean="0">
                <a:latin typeface="+mj-lt"/>
              </a:rPr>
              <a:t> </a:t>
            </a:r>
            <a:r>
              <a:rPr lang="en-US" sz="1900" dirty="0" err="1" smtClean="0">
                <a:latin typeface="+mj-lt"/>
              </a:rPr>
              <a:t>doorheen</a:t>
            </a:r>
            <a:r>
              <a:rPr lang="en-US" sz="1900" dirty="0" smtClean="0">
                <a:latin typeface="+mj-lt"/>
              </a:rPr>
              <a:t> de module – </a:t>
            </a:r>
            <a:r>
              <a:rPr lang="en-US" sz="1900" dirty="0" err="1" smtClean="0">
                <a:latin typeface="+mj-lt"/>
              </a:rPr>
              <a:t>zowel</a:t>
            </a:r>
            <a:r>
              <a:rPr lang="en-US" sz="1900" dirty="0" smtClean="0">
                <a:latin typeface="+mj-lt"/>
              </a:rPr>
              <a:t> </a:t>
            </a:r>
            <a:r>
              <a:rPr lang="en-US" sz="1900" dirty="0" smtClean="0">
                <a:latin typeface="+mj-lt"/>
              </a:rPr>
              <a:t>op </a:t>
            </a:r>
            <a:r>
              <a:rPr lang="en-US" sz="1900" dirty="0" err="1" smtClean="0">
                <a:latin typeface="+mj-lt"/>
              </a:rPr>
              <a:t>vlak</a:t>
            </a:r>
            <a:r>
              <a:rPr lang="en-US" sz="1900" dirty="0" smtClean="0">
                <a:latin typeface="+mj-lt"/>
              </a:rPr>
              <a:t> van </a:t>
            </a:r>
            <a:r>
              <a:rPr lang="en-US" sz="1900" dirty="0" err="1" smtClean="0">
                <a:latin typeface="+mj-lt"/>
              </a:rPr>
              <a:t>inhoud</a:t>
            </a:r>
            <a:r>
              <a:rPr lang="en-US" sz="1900" dirty="0" smtClean="0">
                <a:latin typeface="+mj-lt"/>
              </a:rPr>
              <a:t> </a:t>
            </a:r>
            <a:r>
              <a:rPr lang="en-US" sz="1900" dirty="0" err="1" smtClean="0">
                <a:latin typeface="+mj-lt"/>
              </a:rPr>
              <a:t>als</a:t>
            </a:r>
            <a:r>
              <a:rPr lang="en-US" sz="1900" dirty="0" smtClean="0">
                <a:latin typeface="+mj-lt"/>
              </a:rPr>
              <a:t> </a:t>
            </a:r>
            <a:r>
              <a:rPr lang="en-US" sz="1900" dirty="0" err="1" smtClean="0">
                <a:latin typeface="+mj-lt"/>
              </a:rPr>
              <a:t>proces</a:t>
            </a:r>
            <a:r>
              <a:rPr lang="en-US" sz="1900" dirty="0" smtClean="0">
                <a:latin typeface="+mj-lt"/>
              </a:rPr>
              <a:t>.</a:t>
            </a:r>
            <a:endParaRPr lang="en-US" sz="1800" dirty="0">
              <a:latin typeface="+mj-lt"/>
            </a:endParaRPr>
          </a:p>
        </p:txBody>
      </p:sp>
    </p:spTree>
    <p:extLst>
      <p:ext uri="{BB962C8B-B14F-4D97-AF65-F5344CB8AC3E}">
        <p14:creationId xmlns:p14="http://schemas.microsoft.com/office/powerpoint/2010/main" val="402360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274638"/>
            <a:ext cx="5842992" cy="1282154"/>
          </a:xfrm>
        </p:spPr>
        <p:txBody>
          <a:bodyPr>
            <a:noAutofit/>
          </a:bodyPr>
          <a:lstStyle/>
          <a:p>
            <a:r>
              <a:rPr lang="nl-BE" sz="3600" b="1" dirty="0" smtClean="0">
                <a:solidFill>
                  <a:srgbClr val="00B050"/>
                </a:solidFill>
              </a:rPr>
              <a:t>Wat hoop je te leren? </a:t>
            </a:r>
            <a:br>
              <a:rPr lang="nl-BE" sz="3600" b="1" dirty="0" smtClean="0">
                <a:solidFill>
                  <a:srgbClr val="00B050"/>
                </a:solidFill>
              </a:rPr>
            </a:br>
            <a:r>
              <a:rPr lang="nl-BE" sz="3600" b="1" dirty="0" smtClean="0">
                <a:solidFill>
                  <a:srgbClr val="00B050"/>
                </a:solidFill>
              </a:rPr>
              <a:t>Welke </a:t>
            </a:r>
            <a:r>
              <a:rPr lang="nl-BE" sz="3600" b="1" dirty="0" smtClean="0">
                <a:solidFill>
                  <a:srgbClr val="00B050"/>
                </a:solidFill>
              </a:rPr>
              <a:t>vragen heb je</a:t>
            </a:r>
            <a:r>
              <a:rPr lang="nl-BE" sz="3600" b="1" dirty="0" smtClean="0">
                <a:solidFill>
                  <a:srgbClr val="00B050"/>
                </a:solidFill>
              </a:rPr>
              <a:t>? </a:t>
            </a:r>
            <a:endParaRPr lang="nl-BE" sz="3600" b="1" dirty="0">
              <a:solidFill>
                <a:srgbClr val="00B050"/>
              </a:solidFill>
            </a:endParaRPr>
          </a:p>
        </p:txBody>
      </p:sp>
      <p:sp>
        <p:nvSpPr>
          <p:cNvPr id="3" name="Tijdelijke aanduiding voor inhoud 2"/>
          <p:cNvSpPr>
            <a:spLocks noGrp="1"/>
          </p:cNvSpPr>
          <p:nvPr>
            <p:ph idx="1"/>
          </p:nvPr>
        </p:nvSpPr>
        <p:spPr/>
        <p:txBody>
          <a:bodyPr>
            <a:normAutofit/>
          </a:bodyPr>
          <a:lstStyle/>
          <a:p>
            <a:r>
              <a:rPr lang="nl-BE" dirty="0" smtClean="0">
                <a:latin typeface="+mj-lt"/>
              </a:rPr>
              <a:t>Individueel</a:t>
            </a:r>
            <a:br>
              <a:rPr lang="nl-BE" dirty="0" smtClean="0">
                <a:latin typeface="+mj-lt"/>
              </a:rPr>
            </a:br>
            <a:r>
              <a:rPr lang="nl-BE" dirty="0" smtClean="0">
                <a:latin typeface="+mj-lt"/>
              </a:rPr>
              <a:t>Noteer</a:t>
            </a:r>
            <a:r>
              <a:rPr lang="nl-BE" dirty="0" smtClean="0">
                <a:latin typeface="+mj-lt"/>
              </a:rPr>
              <a:t>:</a:t>
            </a:r>
            <a:endParaRPr lang="nl-BE" dirty="0" smtClean="0">
              <a:latin typeface="+mj-lt"/>
            </a:endParaRPr>
          </a:p>
          <a:p>
            <a:pPr lvl="1"/>
            <a:r>
              <a:rPr lang="nl-BE" dirty="0" smtClean="0">
                <a:latin typeface="+mj-lt"/>
              </a:rPr>
              <a:t>Wat je hoopt te leren</a:t>
            </a:r>
          </a:p>
          <a:p>
            <a:pPr lvl="1"/>
            <a:r>
              <a:rPr lang="nl-BE" dirty="0" smtClean="0">
                <a:latin typeface="+mj-lt"/>
              </a:rPr>
              <a:t>Welke vragen je hebt omtrent dit onderwerp</a:t>
            </a:r>
          </a:p>
          <a:p>
            <a:r>
              <a:rPr lang="nl-BE" dirty="0" smtClean="0">
                <a:latin typeface="+mj-lt"/>
              </a:rPr>
              <a:t>Wissel uit met je buur</a:t>
            </a:r>
          </a:p>
          <a:p>
            <a:pPr lvl="1"/>
            <a:endParaRPr lang="nl-B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789040"/>
            <a:ext cx="3021333" cy="2266000"/>
          </a:xfrm>
          <a:prstGeom prst="rect">
            <a:avLst/>
          </a:prstGeom>
        </p:spPr>
      </p:pic>
    </p:spTree>
    <p:extLst>
      <p:ext uri="{BB962C8B-B14F-4D97-AF65-F5344CB8AC3E}">
        <p14:creationId xmlns:p14="http://schemas.microsoft.com/office/powerpoint/2010/main" val="449001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fontScale="90000"/>
          </a:bodyPr>
          <a:lstStyle/>
          <a:p>
            <a:r>
              <a:rPr lang="nl-BE" sz="3600" b="1" dirty="0">
                <a:solidFill>
                  <a:srgbClr val="00B050"/>
                </a:solidFill>
              </a:rPr>
              <a:t>Kinderen betrekken bij het evalueren </a:t>
            </a:r>
            <a:r>
              <a:rPr lang="nl-BE" sz="3600" b="1" dirty="0" smtClean="0">
                <a:solidFill>
                  <a:srgbClr val="00B050"/>
                </a:solidFill>
              </a:rPr>
              <a:t/>
            </a:r>
            <a:br>
              <a:rPr lang="nl-BE" sz="3600" b="1" dirty="0" smtClean="0">
                <a:solidFill>
                  <a:srgbClr val="00B050"/>
                </a:solidFill>
              </a:rPr>
            </a:br>
            <a:r>
              <a:rPr lang="nl-BE" sz="3600" b="1" i="1" dirty="0" smtClean="0">
                <a:solidFill>
                  <a:srgbClr val="00B050"/>
                </a:solidFill>
              </a:rPr>
              <a:t>chromatografie </a:t>
            </a:r>
            <a:r>
              <a:rPr lang="nl-BE" sz="3600" b="1" i="1" dirty="0">
                <a:solidFill>
                  <a:srgbClr val="00B050"/>
                </a:solidFill>
              </a:rPr>
              <a:t>onderzoek</a:t>
            </a:r>
            <a:endParaRPr lang="en-GB" b="1" i="1" dirty="0">
              <a:solidFill>
                <a:srgbClr val="00B050"/>
              </a:solidFill>
            </a:endParaRPr>
          </a:p>
        </p:txBody>
      </p:sp>
      <p:sp>
        <p:nvSpPr>
          <p:cNvPr id="3" name="Content Placeholder 2"/>
          <p:cNvSpPr>
            <a:spLocks noGrp="1"/>
          </p:cNvSpPr>
          <p:nvPr>
            <p:ph idx="1"/>
          </p:nvPr>
        </p:nvSpPr>
        <p:spPr>
          <a:xfrm>
            <a:off x="457200" y="1844825"/>
            <a:ext cx="8219256" cy="4392487"/>
          </a:xfrm>
        </p:spPr>
        <p:txBody>
          <a:bodyPr>
            <a:normAutofit fontScale="92500" lnSpcReduction="10000"/>
          </a:bodyPr>
          <a:lstStyle/>
          <a:p>
            <a:pPr>
              <a:lnSpc>
                <a:spcPct val="110000"/>
              </a:lnSpc>
              <a:buNone/>
            </a:pPr>
            <a:r>
              <a:rPr lang="en-US" sz="3000" dirty="0" err="1" smtClean="0">
                <a:latin typeface="+mj-lt"/>
              </a:rPr>
              <a:t>Werk</a:t>
            </a:r>
            <a:r>
              <a:rPr lang="en-US" sz="3000" dirty="0" smtClean="0">
                <a:latin typeface="+mj-lt"/>
              </a:rPr>
              <a:t> in </a:t>
            </a:r>
            <a:r>
              <a:rPr lang="en-US" sz="3000" dirty="0" err="1" smtClean="0">
                <a:latin typeface="+mj-lt"/>
              </a:rPr>
              <a:t>groepjes</a:t>
            </a:r>
            <a:r>
              <a:rPr lang="en-US" sz="3000" dirty="0" smtClean="0">
                <a:latin typeface="+mj-lt"/>
              </a:rPr>
              <a:t> van 4</a:t>
            </a:r>
            <a:endParaRPr lang="en-US" sz="30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gn="r">
              <a:lnSpc>
                <a:spcPct val="110000"/>
              </a:lnSpc>
              <a:buNone/>
            </a:pPr>
            <a:r>
              <a:rPr lang="en-US" sz="1200" dirty="0">
                <a:latin typeface="+mj-lt"/>
              </a:rPr>
              <a:t>http://</a:t>
            </a:r>
            <a:r>
              <a:rPr lang="en-US" sz="1200" dirty="0" smtClean="0">
                <a:latin typeface="+mj-lt"/>
              </a:rPr>
              <a:t>www.expeditionchemistry.nl</a:t>
            </a:r>
            <a:endParaRPr lang="en-US" sz="1200" dirty="0">
              <a:latin typeface="+mj-lt"/>
            </a:endParaRPr>
          </a:p>
          <a:p>
            <a:pPr>
              <a:lnSpc>
                <a:spcPct val="110000"/>
              </a:lnSpc>
            </a:pPr>
            <a:endParaRPr lang="en-US" sz="2400" dirty="0" smtClean="0">
              <a:latin typeface="+mj-lt"/>
              <a:ea typeface="ＭＳ Ｐゴシック" charset="0"/>
              <a:cs typeface="ＭＳ Ｐゴシック" charset="0"/>
            </a:endParaRPr>
          </a:p>
          <a:p>
            <a:pPr marL="0" indent="0">
              <a:lnSpc>
                <a:spcPct val="110000"/>
              </a:lnSpc>
              <a:buNone/>
            </a:pPr>
            <a:endParaRPr lang="en-US" sz="2400" dirty="0">
              <a:latin typeface="+mj-lt"/>
              <a:ea typeface="ＭＳ Ｐゴシック" charset="0"/>
              <a:cs typeface="ＭＳ Ｐゴシック" charset="0"/>
            </a:endParaRPr>
          </a:p>
          <a:p>
            <a:endParaRPr lang="en-US" dirty="0"/>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9040" t="61429" r="41650" b="7143"/>
          <a:stretch/>
        </p:blipFill>
        <p:spPr>
          <a:xfrm>
            <a:off x="2514600" y="4113076"/>
            <a:ext cx="4104456" cy="1584176"/>
          </a:xfrm>
          <a:prstGeom prst="rect">
            <a:avLst/>
          </a:prstGeom>
        </p:spPr>
      </p:pic>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l="8938" t="21262" r="8013" b="48737"/>
          <a:stretch/>
        </p:blipFill>
        <p:spPr>
          <a:xfrm>
            <a:off x="1110444" y="2420888"/>
            <a:ext cx="6912768" cy="1512168"/>
          </a:xfrm>
          <a:prstGeom prst="rect">
            <a:avLst/>
          </a:prstGeom>
          <a:ln w="12700">
            <a:noFill/>
          </a:ln>
        </p:spPr>
      </p:pic>
      <p:cxnSp>
        <p:nvCxnSpPr>
          <p:cNvPr id="8" name="Rechte verbindingslijn 7"/>
          <p:cNvCxnSpPr/>
          <p:nvPr/>
        </p:nvCxnSpPr>
        <p:spPr>
          <a:xfrm>
            <a:off x="8028384" y="2420888"/>
            <a:ext cx="0"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597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fontScale="90000"/>
          </a:bodyPr>
          <a:lstStyle/>
          <a:p>
            <a:r>
              <a:rPr lang="nl-BE" sz="3600" b="1" dirty="0">
                <a:solidFill>
                  <a:srgbClr val="00B050"/>
                </a:solidFill>
              </a:rPr>
              <a:t>Kinderen betrekken bij het evalueren</a:t>
            </a:r>
            <a:r>
              <a:rPr lang="en-GB" sz="3600" b="1" dirty="0">
                <a:solidFill>
                  <a:srgbClr val="00B050"/>
                </a:solidFill>
              </a:rPr>
              <a:t/>
            </a:r>
            <a:br>
              <a:rPr lang="en-GB" sz="3600" b="1" dirty="0">
                <a:solidFill>
                  <a:srgbClr val="00B050"/>
                </a:solidFill>
              </a:rPr>
            </a:br>
            <a:r>
              <a:rPr lang="en-GB" sz="3200" b="1" i="1" dirty="0" err="1" smtClean="0">
                <a:solidFill>
                  <a:srgbClr val="00B050"/>
                </a:solidFill>
              </a:rPr>
              <a:t>Reflectie</a:t>
            </a:r>
            <a:endParaRPr lang="en-GB" b="1" i="1" dirty="0">
              <a:solidFill>
                <a:srgbClr val="008000"/>
              </a:solidFill>
            </a:endParaRPr>
          </a:p>
        </p:txBody>
      </p:sp>
      <p:sp>
        <p:nvSpPr>
          <p:cNvPr id="3" name="Content Placeholder 2"/>
          <p:cNvSpPr>
            <a:spLocks noGrp="1"/>
          </p:cNvSpPr>
          <p:nvPr>
            <p:ph idx="1"/>
          </p:nvPr>
        </p:nvSpPr>
        <p:spPr>
          <a:xfrm>
            <a:off x="457200" y="1844825"/>
            <a:ext cx="8219256" cy="4392487"/>
          </a:xfrm>
        </p:spPr>
        <p:txBody>
          <a:bodyPr>
            <a:normAutofit/>
          </a:bodyPr>
          <a:lstStyle/>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pPr>
            <a:endParaRPr lang="en-US" sz="2400" dirty="0" smtClean="0">
              <a:latin typeface="+mj-lt"/>
              <a:ea typeface="ＭＳ Ｐゴシック" charset="0"/>
              <a:cs typeface="ＭＳ Ｐゴシック" charset="0"/>
            </a:endParaRPr>
          </a:p>
          <a:p>
            <a:pPr marL="0" indent="0">
              <a:lnSpc>
                <a:spcPct val="110000"/>
              </a:lnSpc>
              <a:buNone/>
            </a:pPr>
            <a:endParaRPr lang="en-US" sz="2400" dirty="0">
              <a:latin typeface="+mj-lt"/>
              <a:ea typeface="ＭＳ Ｐゴシック" charset="0"/>
              <a:cs typeface="ＭＳ Ｐゴシック" charset="0"/>
            </a:endParaRPr>
          </a:p>
          <a:p>
            <a:endParaRPr lang="en-US" dirty="0"/>
          </a:p>
        </p:txBody>
      </p:sp>
      <p:sp>
        <p:nvSpPr>
          <p:cNvPr id="7" name="Tekstvak 2"/>
          <p:cNvSpPr txBox="1">
            <a:spLocks noChangeArrowheads="1"/>
          </p:cNvSpPr>
          <p:nvPr/>
        </p:nvSpPr>
        <p:spPr bwMode="auto">
          <a:xfrm>
            <a:off x="1763688" y="1844824"/>
            <a:ext cx="7088401" cy="4320480"/>
          </a:xfrm>
          <a:prstGeom prst="cloudCallout">
            <a:avLst>
              <a:gd name="adj1" fmla="val -69249"/>
              <a:gd name="adj2" fmla="val 34811"/>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2400" dirty="0" err="1" smtClean="0">
                <a:latin typeface="+mj-lt"/>
                <a:ea typeface="MS Mincho"/>
                <a:cs typeface="Times New Roman" panose="02020603050405020304" pitchFamily="18" charset="0"/>
              </a:rPr>
              <a:t>Beeld</a:t>
            </a:r>
            <a:r>
              <a:rPr lang="en-GB" sz="2400" dirty="0" smtClean="0">
                <a:latin typeface="+mj-lt"/>
                <a:ea typeface="MS Mincho"/>
                <a:cs typeface="Times New Roman" panose="02020603050405020304" pitchFamily="18" charset="0"/>
              </a:rPr>
              <a:t> </a:t>
            </a:r>
            <a:r>
              <a:rPr lang="en-GB" sz="2400" dirty="0">
                <a:latin typeface="+mj-lt"/>
                <a:ea typeface="MS Mincho"/>
                <a:cs typeface="Times New Roman" panose="02020603050405020304" pitchFamily="18" charset="0"/>
              </a:rPr>
              <a:t>je in </a:t>
            </a:r>
            <a:r>
              <a:rPr lang="en-GB" sz="2400" dirty="0" err="1">
                <a:latin typeface="+mj-lt"/>
                <a:ea typeface="MS Mincho"/>
                <a:cs typeface="Times New Roman" panose="02020603050405020304" pitchFamily="18" charset="0"/>
              </a:rPr>
              <a:t>dat</a:t>
            </a:r>
            <a:r>
              <a:rPr lang="en-GB" sz="2400" dirty="0">
                <a:latin typeface="+mj-lt"/>
                <a:ea typeface="MS Mincho"/>
                <a:cs typeface="Times New Roman" panose="02020603050405020304" pitchFamily="18" charset="0"/>
              </a:rPr>
              <a:t> je </a:t>
            </a:r>
            <a:r>
              <a:rPr lang="en-GB" sz="2400" dirty="0" err="1">
                <a:latin typeface="+mj-lt"/>
                <a:ea typeface="MS Mincho"/>
                <a:cs typeface="Times New Roman" panose="02020603050405020304" pitchFamily="18" charset="0"/>
              </a:rPr>
              <a:t>dit</a:t>
            </a:r>
            <a:r>
              <a:rPr lang="en-GB" sz="2400" dirty="0">
                <a:latin typeface="+mj-lt"/>
                <a:ea typeface="MS Mincho"/>
                <a:cs typeface="Times New Roman" panose="02020603050405020304" pitchFamily="18" charset="0"/>
              </a:rPr>
              <a:t> experiment </a:t>
            </a:r>
            <a:r>
              <a:rPr lang="en-GB" sz="2400" dirty="0" err="1">
                <a:latin typeface="+mj-lt"/>
                <a:ea typeface="MS Mincho"/>
                <a:cs typeface="Times New Roman" panose="02020603050405020304" pitchFamily="18" charset="0"/>
              </a:rPr>
              <a:t>zou</a:t>
            </a:r>
            <a:r>
              <a:rPr lang="en-GB" sz="2400" dirty="0">
                <a:latin typeface="+mj-lt"/>
                <a:ea typeface="MS Mincho"/>
                <a:cs typeface="Times New Roman" panose="02020603050405020304" pitchFamily="18" charset="0"/>
              </a:rPr>
              <a:t> </a:t>
            </a:r>
            <a:r>
              <a:rPr lang="en-GB" sz="2400" dirty="0" err="1">
                <a:latin typeface="+mj-lt"/>
                <a:ea typeface="MS Mincho"/>
                <a:cs typeface="Times New Roman" panose="02020603050405020304" pitchFamily="18" charset="0"/>
              </a:rPr>
              <a:t>gebruiken</a:t>
            </a:r>
            <a:r>
              <a:rPr lang="en-GB" sz="2400" dirty="0">
                <a:latin typeface="+mj-lt"/>
                <a:ea typeface="MS Mincho"/>
                <a:cs typeface="Times New Roman" panose="02020603050405020304" pitchFamily="18" charset="0"/>
              </a:rPr>
              <a:t> in </a:t>
            </a:r>
            <a:r>
              <a:rPr lang="en-GB" sz="2400" dirty="0" err="1">
                <a:latin typeface="+mj-lt"/>
                <a:ea typeface="MS Mincho"/>
                <a:cs typeface="Times New Roman" panose="02020603050405020304" pitchFamily="18" charset="0"/>
              </a:rPr>
              <a:t>jouw</a:t>
            </a:r>
            <a:r>
              <a:rPr lang="en-GB" sz="2400" dirty="0">
                <a:latin typeface="+mj-lt"/>
                <a:ea typeface="MS Mincho"/>
                <a:cs typeface="Times New Roman" panose="02020603050405020304" pitchFamily="18" charset="0"/>
              </a:rPr>
              <a:t> </a:t>
            </a:r>
            <a:r>
              <a:rPr lang="en-GB" sz="2400" dirty="0" err="1">
                <a:latin typeface="+mj-lt"/>
                <a:ea typeface="MS Mincho"/>
                <a:cs typeface="Times New Roman" panose="02020603050405020304" pitchFamily="18" charset="0"/>
              </a:rPr>
              <a:t>klas</a:t>
            </a:r>
            <a:r>
              <a:rPr lang="en-GB" sz="2400" dirty="0">
                <a:latin typeface="+mj-lt"/>
                <a:ea typeface="MS Mincho"/>
                <a:cs typeface="Times New Roman" panose="02020603050405020304" pitchFamily="18" charset="0"/>
              </a:rPr>
              <a:t>. </a:t>
            </a:r>
            <a:endParaRPr lang="en-GB" sz="2400" dirty="0" smtClean="0">
              <a:latin typeface="+mj-lt"/>
              <a:ea typeface="MS Mincho"/>
              <a:cs typeface="Times New Roman" panose="02020603050405020304" pitchFamily="18" charset="0"/>
            </a:endParaRPr>
          </a:p>
          <a:p>
            <a:endParaRPr lang="en-GB" sz="2400" dirty="0">
              <a:latin typeface="+mj-lt"/>
              <a:ea typeface="MS Mincho"/>
              <a:cs typeface="Times New Roman" panose="02020603050405020304" pitchFamily="18" charset="0"/>
            </a:endParaRPr>
          </a:p>
          <a:p>
            <a:r>
              <a:rPr lang="en-GB" sz="2400" dirty="0" smtClean="0">
                <a:latin typeface="+mj-lt"/>
                <a:ea typeface="MS Mincho"/>
                <a:cs typeface="Times New Roman" panose="02020603050405020304" pitchFamily="18" charset="0"/>
              </a:rPr>
              <a:t>Wat </a:t>
            </a:r>
            <a:r>
              <a:rPr lang="en-GB" sz="2400" dirty="0" err="1" smtClean="0">
                <a:latin typeface="+mj-lt"/>
                <a:ea typeface="MS Mincho"/>
                <a:cs typeface="Times New Roman" panose="02020603050405020304" pitchFamily="18" charset="0"/>
              </a:rPr>
              <a:t>zou</a:t>
            </a:r>
            <a:r>
              <a:rPr lang="en-GB" sz="2400" dirty="0" smtClean="0">
                <a:latin typeface="+mj-lt"/>
                <a:ea typeface="MS Mincho"/>
                <a:cs typeface="Times New Roman" panose="02020603050405020304" pitchFamily="18" charset="0"/>
              </a:rPr>
              <a:t> je </a:t>
            </a:r>
            <a:r>
              <a:rPr lang="en-GB" sz="2400" dirty="0" err="1" smtClean="0">
                <a:latin typeface="+mj-lt"/>
                <a:ea typeface="MS Mincho"/>
                <a:cs typeface="Times New Roman" panose="02020603050405020304" pitchFamily="18" charset="0"/>
              </a:rPr>
              <a:t>willen</a:t>
            </a:r>
            <a:r>
              <a:rPr lang="en-GB" sz="2400" dirty="0" smtClean="0">
                <a:latin typeface="+mj-lt"/>
                <a:ea typeface="MS Mincho"/>
                <a:cs typeface="Times New Roman" panose="02020603050405020304" pitchFamily="18" charset="0"/>
              </a:rPr>
              <a:t> </a:t>
            </a:r>
            <a:r>
              <a:rPr lang="en-GB" sz="2400" dirty="0" err="1" smtClean="0">
                <a:latin typeface="+mj-lt"/>
                <a:ea typeface="MS Mincho"/>
                <a:cs typeface="Times New Roman" panose="02020603050405020304" pitchFamily="18" charset="0"/>
              </a:rPr>
              <a:t>dat</a:t>
            </a:r>
            <a:r>
              <a:rPr lang="en-GB" sz="2400" dirty="0" smtClean="0">
                <a:latin typeface="+mj-lt"/>
                <a:ea typeface="MS Mincho"/>
                <a:cs typeface="Times New Roman" panose="02020603050405020304" pitchFamily="18" charset="0"/>
              </a:rPr>
              <a:t> </a:t>
            </a:r>
            <a:r>
              <a:rPr lang="en-GB" sz="2400" dirty="0" err="1" smtClean="0">
                <a:latin typeface="+mj-lt"/>
                <a:ea typeface="MS Mincho"/>
                <a:cs typeface="Times New Roman" panose="02020603050405020304" pitchFamily="18" charset="0"/>
              </a:rPr>
              <a:t>kinderen</a:t>
            </a:r>
            <a:r>
              <a:rPr lang="en-GB" sz="2400" dirty="0" smtClean="0">
                <a:latin typeface="+mj-lt"/>
                <a:ea typeface="MS Mincho"/>
                <a:cs typeface="Times New Roman" panose="02020603050405020304" pitchFamily="18" charset="0"/>
              </a:rPr>
              <a:t> </a:t>
            </a:r>
            <a:r>
              <a:rPr lang="en-GB" sz="2400" dirty="0" err="1" smtClean="0">
                <a:latin typeface="+mj-lt"/>
                <a:ea typeface="MS Mincho"/>
                <a:cs typeface="Times New Roman" panose="02020603050405020304" pitchFamily="18" charset="0"/>
              </a:rPr>
              <a:t>zouden</a:t>
            </a:r>
            <a:r>
              <a:rPr lang="en-GB" sz="2400" dirty="0" smtClean="0">
                <a:latin typeface="+mj-lt"/>
                <a:ea typeface="MS Mincho"/>
                <a:cs typeface="Times New Roman" panose="02020603050405020304" pitchFamily="18" charset="0"/>
              </a:rPr>
              <a:t> </a:t>
            </a:r>
            <a:r>
              <a:rPr lang="en-GB" sz="2400" dirty="0" err="1" smtClean="0">
                <a:latin typeface="+mj-lt"/>
                <a:ea typeface="MS Mincho"/>
                <a:cs typeface="Times New Roman" panose="02020603050405020304" pitchFamily="18" charset="0"/>
              </a:rPr>
              <a:t>leren</a:t>
            </a:r>
            <a:r>
              <a:rPr lang="en-GB" sz="2400" dirty="0" smtClean="0">
                <a:latin typeface="+mj-lt"/>
                <a:ea typeface="MS Mincho"/>
                <a:cs typeface="Times New Roman" panose="02020603050405020304" pitchFamily="18" charset="0"/>
              </a:rPr>
              <a:t>  </a:t>
            </a:r>
            <a:r>
              <a:rPr lang="en-GB" sz="2400" dirty="0" err="1" smtClean="0">
                <a:latin typeface="+mj-lt"/>
                <a:ea typeface="MS Mincho"/>
                <a:cs typeface="Times New Roman" panose="02020603050405020304" pitchFamily="18" charset="0"/>
              </a:rPr>
              <a:t>bij</a:t>
            </a:r>
            <a:r>
              <a:rPr lang="en-GB" sz="2400" dirty="0" smtClean="0">
                <a:latin typeface="+mj-lt"/>
                <a:ea typeface="MS Mincho"/>
                <a:cs typeface="Times New Roman" panose="02020603050405020304" pitchFamily="18" charset="0"/>
              </a:rPr>
              <a:t> </a:t>
            </a:r>
            <a:r>
              <a:rPr lang="en-GB" sz="2400" dirty="0" err="1">
                <a:latin typeface="+mj-lt"/>
                <a:ea typeface="MS Mincho"/>
                <a:cs typeface="Times New Roman" panose="02020603050405020304" pitchFamily="18" charset="0"/>
              </a:rPr>
              <a:t>deze</a:t>
            </a:r>
            <a:r>
              <a:rPr lang="en-GB" sz="2400" dirty="0">
                <a:latin typeface="+mj-lt"/>
                <a:ea typeface="MS Mincho"/>
                <a:cs typeface="Times New Roman" panose="02020603050405020304" pitchFamily="18" charset="0"/>
              </a:rPr>
              <a:t> </a:t>
            </a:r>
            <a:r>
              <a:rPr lang="en-GB" sz="2400" dirty="0" err="1">
                <a:latin typeface="+mj-lt"/>
                <a:ea typeface="MS Mincho"/>
                <a:cs typeface="Times New Roman" panose="02020603050405020304" pitchFamily="18" charset="0"/>
              </a:rPr>
              <a:t>activiteit</a:t>
            </a:r>
            <a:r>
              <a:rPr lang="en-GB" sz="2400" dirty="0" smtClean="0">
                <a:latin typeface="+mj-lt"/>
                <a:ea typeface="MS Mincho"/>
                <a:cs typeface="Times New Roman" panose="02020603050405020304" pitchFamily="18" charset="0"/>
              </a:rPr>
              <a:t>?”</a:t>
            </a:r>
          </a:p>
          <a:p>
            <a:endParaRPr lang="en-GB" sz="2400" dirty="0">
              <a:effectLst/>
              <a:latin typeface="+mj-lt"/>
              <a:ea typeface="MS Mincho"/>
              <a:cs typeface="Times New Roman" panose="02020603050405020304" pitchFamily="18" charset="0"/>
            </a:endParaRPr>
          </a:p>
          <a:p>
            <a:r>
              <a:rPr lang="en-GB" sz="2400" dirty="0" err="1" smtClean="0">
                <a:effectLst/>
                <a:latin typeface="+mj-lt"/>
                <a:ea typeface="MS Mincho"/>
                <a:cs typeface="Times New Roman" panose="02020603050405020304" pitchFamily="18" charset="0"/>
              </a:rPr>
              <a:t>Vind</a:t>
            </a:r>
            <a:r>
              <a:rPr lang="en-GB" sz="2400" dirty="0" smtClean="0">
                <a:effectLst/>
                <a:latin typeface="+mj-lt"/>
                <a:ea typeface="MS Mincho"/>
                <a:cs typeface="Times New Roman" panose="02020603050405020304" pitchFamily="18" charset="0"/>
              </a:rPr>
              <a:t> je </a:t>
            </a:r>
            <a:r>
              <a:rPr lang="en-GB" sz="2400" dirty="0" err="1" smtClean="0">
                <a:latin typeface="+mj-lt"/>
                <a:ea typeface="MS Mincho"/>
                <a:cs typeface="Times New Roman" panose="02020603050405020304" pitchFamily="18" charset="0"/>
              </a:rPr>
              <a:t>kansen</a:t>
            </a:r>
            <a:r>
              <a:rPr lang="en-GB" sz="2400" dirty="0" smtClean="0">
                <a:latin typeface="+mj-lt"/>
                <a:ea typeface="MS Mincho"/>
                <a:cs typeface="Times New Roman" panose="02020603050405020304" pitchFamily="18" charset="0"/>
              </a:rPr>
              <a:t> om </a:t>
            </a:r>
            <a:r>
              <a:rPr lang="en-GB" sz="2400" dirty="0" err="1" smtClean="0">
                <a:latin typeface="+mj-lt"/>
                <a:ea typeface="MS Mincho"/>
                <a:cs typeface="Times New Roman" panose="02020603050405020304" pitchFamily="18" charset="0"/>
              </a:rPr>
              <a:t>onderzoek</a:t>
            </a:r>
            <a:r>
              <a:rPr lang="en-GB" sz="2400" dirty="0" smtClean="0">
                <a:latin typeface="+mj-lt"/>
                <a:ea typeface="MS Mincho"/>
                <a:cs typeface="Times New Roman" panose="02020603050405020304" pitchFamily="18" charset="0"/>
              </a:rPr>
              <a:t> </a:t>
            </a:r>
            <a:r>
              <a:rPr lang="en-GB" sz="2400" dirty="0" err="1" smtClean="0">
                <a:latin typeface="+mj-lt"/>
                <a:ea typeface="MS Mincho"/>
                <a:cs typeface="Times New Roman" panose="02020603050405020304" pitchFamily="18" charset="0"/>
              </a:rPr>
              <a:t>en</a:t>
            </a:r>
            <a:r>
              <a:rPr lang="en-GB" sz="2400" dirty="0" smtClean="0">
                <a:latin typeface="+mj-lt"/>
                <a:ea typeface="MS Mincho"/>
                <a:cs typeface="Times New Roman" panose="02020603050405020304" pitchFamily="18" charset="0"/>
              </a:rPr>
              <a:t> </a:t>
            </a:r>
            <a:r>
              <a:rPr lang="en-GB" sz="2400" dirty="0" err="1" smtClean="0">
                <a:latin typeface="+mj-lt"/>
                <a:ea typeface="MS Mincho"/>
                <a:cs typeface="Times New Roman" panose="02020603050405020304" pitchFamily="18" charset="0"/>
              </a:rPr>
              <a:t>creativiteit</a:t>
            </a:r>
            <a:r>
              <a:rPr lang="en-GB" sz="2400" dirty="0" smtClean="0">
                <a:latin typeface="+mj-lt"/>
                <a:ea typeface="MS Mincho"/>
                <a:cs typeface="Times New Roman" panose="02020603050405020304" pitchFamily="18" charset="0"/>
              </a:rPr>
              <a:t> </a:t>
            </a:r>
            <a:r>
              <a:rPr lang="en-GB" sz="2400" dirty="0" err="1" smtClean="0">
                <a:latin typeface="+mj-lt"/>
                <a:ea typeface="MS Mincho"/>
                <a:cs typeface="Times New Roman" panose="02020603050405020304" pitchFamily="18" charset="0"/>
              </a:rPr>
              <a:t>te</a:t>
            </a:r>
            <a:r>
              <a:rPr lang="en-GB" sz="2400" dirty="0" smtClean="0">
                <a:latin typeface="+mj-lt"/>
                <a:ea typeface="MS Mincho"/>
                <a:cs typeface="Times New Roman" panose="02020603050405020304" pitchFamily="18" charset="0"/>
              </a:rPr>
              <a:t> </a:t>
            </a:r>
            <a:r>
              <a:rPr lang="en-GB" sz="2400" dirty="0" err="1" smtClean="0">
                <a:latin typeface="+mj-lt"/>
                <a:ea typeface="MS Mincho"/>
                <a:cs typeface="Times New Roman" panose="02020603050405020304" pitchFamily="18" charset="0"/>
              </a:rPr>
              <a:t>stimuleren</a:t>
            </a:r>
            <a:r>
              <a:rPr lang="en-GB" sz="2400" dirty="0" smtClean="0">
                <a:latin typeface="+mj-lt"/>
                <a:ea typeface="MS Mincho"/>
                <a:cs typeface="Times New Roman" panose="02020603050405020304" pitchFamily="18" charset="0"/>
              </a:rPr>
              <a:t>?  </a:t>
            </a:r>
            <a:endParaRPr lang="en-GB" dirty="0">
              <a:latin typeface="+mj-lt"/>
              <a:ea typeface="MS Mincho"/>
              <a:cs typeface="Times New Roman" panose="02020603050405020304" pitchFamily="18" charset="0"/>
            </a:endParaRPr>
          </a:p>
        </p:txBody>
      </p:sp>
    </p:spTree>
    <p:extLst>
      <p:ext uri="{BB962C8B-B14F-4D97-AF65-F5344CB8AC3E}">
        <p14:creationId xmlns:p14="http://schemas.microsoft.com/office/powerpoint/2010/main" val="399090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600" b="1" dirty="0">
                <a:solidFill>
                  <a:srgbClr val="00B050"/>
                </a:solidFill>
              </a:rPr>
              <a:t>Kinderen betrekken bij het evalueren</a:t>
            </a:r>
            <a:r>
              <a:rPr lang="en-GB" sz="3600" b="1" dirty="0">
                <a:solidFill>
                  <a:srgbClr val="00B050"/>
                </a:solidFill>
              </a:rPr>
              <a:t/>
            </a:r>
            <a:br>
              <a:rPr lang="en-GB" sz="3600" b="1" dirty="0">
                <a:solidFill>
                  <a:srgbClr val="00B050"/>
                </a:solidFill>
              </a:rPr>
            </a:br>
            <a:r>
              <a:rPr lang="en-GB" sz="3200" b="1" i="1" dirty="0" err="1" smtClean="0">
                <a:solidFill>
                  <a:srgbClr val="00B050"/>
                </a:solidFill>
              </a:rPr>
              <a:t>Reflectie</a:t>
            </a:r>
            <a:endParaRPr lang="en-GB" i="1" dirty="0">
              <a:solidFill>
                <a:srgbClr val="008000"/>
              </a:solidFill>
            </a:endParaRPr>
          </a:p>
        </p:txBody>
      </p:sp>
      <p:sp>
        <p:nvSpPr>
          <p:cNvPr id="3" name="Content Placeholder 2"/>
          <p:cNvSpPr>
            <a:spLocks noGrp="1"/>
          </p:cNvSpPr>
          <p:nvPr>
            <p:ph idx="1"/>
          </p:nvPr>
        </p:nvSpPr>
        <p:spPr>
          <a:xfrm>
            <a:off x="457200" y="1844825"/>
            <a:ext cx="8219256" cy="4392487"/>
          </a:xfrm>
        </p:spPr>
        <p:txBody>
          <a:bodyPr>
            <a:normAutofit/>
          </a:bodyPr>
          <a:lstStyle/>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pPr>
            <a:endParaRPr lang="en-US" sz="2400" dirty="0" smtClean="0">
              <a:latin typeface="+mj-lt"/>
              <a:ea typeface="ＭＳ Ｐゴシック" charset="0"/>
              <a:cs typeface="ＭＳ Ｐゴシック" charset="0"/>
            </a:endParaRPr>
          </a:p>
          <a:p>
            <a:pPr marL="0" indent="0">
              <a:lnSpc>
                <a:spcPct val="110000"/>
              </a:lnSpc>
              <a:buNone/>
            </a:pPr>
            <a:endParaRPr lang="en-US" sz="2400" dirty="0">
              <a:latin typeface="+mj-lt"/>
              <a:ea typeface="ＭＳ Ｐゴシック" charset="0"/>
              <a:cs typeface="ＭＳ Ｐゴシック" charset="0"/>
            </a:endParaRPr>
          </a:p>
          <a:p>
            <a:endParaRPr lang="en-US" dirty="0"/>
          </a:p>
        </p:txBody>
      </p:sp>
      <p:sp>
        <p:nvSpPr>
          <p:cNvPr id="7" name="Tekstvak 2"/>
          <p:cNvSpPr txBox="1">
            <a:spLocks noChangeArrowheads="1"/>
          </p:cNvSpPr>
          <p:nvPr/>
        </p:nvSpPr>
        <p:spPr bwMode="auto">
          <a:xfrm>
            <a:off x="1763688" y="1628800"/>
            <a:ext cx="6944385" cy="4536504"/>
          </a:xfrm>
          <a:prstGeom prst="cloudCallout">
            <a:avLst>
              <a:gd name="adj1" fmla="val -69249"/>
              <a:gd name="adj2" fmla="val 34811"/>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dirty="0">
                <a:latin typeface="+mj-lt"/>
              </a:rPr>
              <a:t>Hoe </a:t>
            </a:r>
            <a:r>
              <a:rPr lang="en-GB" dirty="0" err="1">
                <a:latin typeface="+mj-lt"/>
              </a:rPr>
              <a:t>zou</a:t>
            </a:r>
            <a:r>
              <a:rPr lang="en-GB" dirty="0">
                <a:latin typeface="+mj-lt"/>
              </a:rPr>
              <a:t> je </a:t>
            </a:r>
            <a:r>
              <a:rPr lang="en-GB" dirty="0" err="1">
                <a:latin typeface="+mj-lt"/>
              </a:rPr>
              <a:t>testen</a:t>
            </a:r>
            <a:r>
              <a:rPr lang="en-GB" dirty="0">
                <a:latin typeface="+mj-lt"/>
              </a:rPr>
              <a:t> </a:t>
            </a:r>
            <a:r>
              <a:rPr lang="en-GB" dirty="0" smtClean="0">
                <a:latin typeface="+mj-lt"/>
              </a:rPr>
              <a:t>wat de </a:t>
            </a:r>
            <a:r>
              <a:rPr lang="en-GB" dirty="0" err="1" smtClean="0">
                <a:latin typeface="+mj-lt"/>
              </a:rPr>
              <a:t>kinderen</a:t>
            </a:r>
            <a:r>
              <a:rPr lang="en-GB" dirty="0" smtClean="0">
                <a:latin typeface="+mj-lt"/>
              </a:rPr>
              <a:t> </a:t>
            </a:r>
            <a:r>
              <a:rPr lang="en-GB" dirty="0" err="1" smtClean="0">
                <a:latin typeface="+mj-lt"/>
              </a:rPr>
              <a:t>geleerd</a:t>
            </a:r>
            <a:r>
              <a:rPr lang="en-GB" dirty="0" smtClean="0">
                <a:latin typeface="+mj-lt"/>
              </a:rPr>
              <a:t> </a:t>
            </a:r>
            <a:r>
              <a:rPr lang="en-GB" dirty="0" err="1" smtClean="0">
                <a:latin typeface="+mj-lt"/>
              </a:rPr>
              <a:t>hebben</a:t>
            </a:r>
            <a:r>
              <a:rPr lang="en-GB" dirty="0" smtClean="0">
                <a:latin typeface="+mj-lt"/>
              </a:rPr>
              <a:t>?</a:t>
            </a:r>
            <a:endParaRPr lang="en-GB" dirty="0">
              <a:latin typeface="+mj-lt"/>
            </a:endParaRPr>
          </a:p>
          <a:p>
            <a:endParaRPr lang="en-GB" dirty="0" smtClean="0">
              <a:solidFill>
                <a:srgbClr val="FF0000"/>
              </a:solidFill>
              <a:latin typeface="+mj-lt"/>
            </a:endParaRPr>
          </a:p>
          <a:p>
            <a:r>
              <a:rPr lang="en-GB" dirty="0" smtClean="0">
                <a:solidFill>
                  <a:srgbClr val="FF0000"/>
                </a:solidFill>
                <a:latin typeface="+mj-lt"/>
              </a:rPr>
              <a:t>Op </a:t>
            </a:r>
            <a:r>
              <a:rPr lang="en-GB" dirty="0" err="1">
                <a:solidFill>
                  <a:srgbClr val="FF0000"/>
                </a:solidFill>
                <a:latin typeface="+mj-lt"/>
              </a:rPr>
              <a:t>welke</a:t>
            </a:r>
            <a:r>
              <a:rPr lang="en-GB" dirty="0">
                <a:solidFill>
                  <a:srgbClr val="FF0000"/>
                </a:solidFill>
                <a:latin typeface="+mj-lt"/>
              </a:rPr>
              <a:t> </a:t>
            </a:r>
            <a:r>
              <a:rPr lang="en-GB" dirty="0" err="1">
                <a:solidFill>
                  <a:srgbClr val="FF0000"/>
                </a:solidFill>
                <a:latin typeface="+mj-lt"/>
              </a:rPr>
              <a:t>manier</a:t>
            </a:r>
            <a:r>
              <a:rPr lang="en-GB" dirty="0">
                <a:solidFill>
                  <a:srgbClr val="FF0000"/>
                </a:solidFill>
                <a:latin typeface="+mj-lt"/>
              </a:rPr>
              <a:t> </a:t>
            </a:r>
            <a:r>
              <a:rPr lang="en-GB" dirty="0" err="1">
                <a:solidFill>
                  <a:srgbClr val="FF0000"/>
                </a:solidFill>
                <a:latin typeface="+mj-lt"/>
              </a:rPr>
              <a:t>zou</a:t>
            </a:r>
            <a:r>
              <a:rPr lang="en-GB" dirty="0">
                <a:solidFill>
                  <a:srgbClr val="FF0000"/>
                </a:solidFill>
                <a:latin typeface="+mj-lt"/>
              </a:rPr>
              <a:t> je </a:t>
            </a:r>
            <a:r>
              <a:rPr lang="en-GB" dirty="0" err="1">
                <a:solidFill>
                  <a:srgbClr val="FF0000"/>
                </a:solidFill>
                <a:latin typeface="+mj-lt"/>
              </a:rPr>
              <a:t>ervoor</a:t>
            </a:r>
            <a:r>
              <a:rPr lang="en-GB" dirty="0">
                <a:solidFill>
                  <a:srgbClr val="FF0000"/>
                </a:solidFill>
                <a:latin typeface="+mj-lt"/>
              </a:rPr>
              <a:t> </a:t>
            </a:r>
            <a:r>
              <a:rPr lang="en-GB" dirty="0" err="1">
                <a:solidFill>
                  <a:srgbClr val="FF0000"/>
                </a:solidFill>
                <a:latin typeface="+mj-lt"/>
              </a:rPr>
              <a:t>zorgen</a:t>
            </a:r>
            <a:r>
              <a:rPr lang="en-GB" dirty="0">
                <a:solidFill>
                  <a:srgbClr val="FF0000"/>
                </a:solidFill>
                <a:latin typeface="+mj-lt"/>
              </a:rPr>
              <a:t> </a:t>
            </a:r>
            <a:r>
              <a:rPr lang="en-GB" dirty="0" err="1">
                <a:solidFill>
                  <a:srgbClr val="FF0000"/>
                </a:solidFill>
                <a:latin typeface="+mj-lt"/>
              </a:rPr>
              <a:t>dat</a:t>
            </a:r>
            <a:r>
              <a:rPr lang="en-GB" dirty="0">
                <a:solidFill>
                  <a:srgbClr val="FF0000"/>
                </a:solidFill>
                <a:latin typeface="+mj-lt"/>
              </a:rPr>
              <a:t> het kind </a:t>
            </a:r>
            <a:r>
              <a:rPr lang="en-GB" dirty="0" err="1" smtClean="0">
                <a:solidFill>
                  <a:srgbClr val="FF0000"/>
                </a:solidFill>
                <a:latin typeface="+mj-lt"/>
              </a:rPr>
              <a:t>zelf</a:t>
            </a:r>
            <a:r>
              <a:rPr lang="en-GB" dirty="0" smtClean="0">
                <a:solidFill>
                  <a:srgbClr val="FF0000"/>
                </a:solidFill>
                <a:latin typeface="+mj-lt"/>
              </a:rPr>
              <a:t> </a:t>
            </a:r>
            <a:r>
              <a:rPr lang="en-GB" dirty="0" err="1">
                <a:solidFill>
                  <a:srgbClr val="FF0000"/>
                </a:solidFill>
                <a:latin typeface="+mj-lt"/>
              </a:rPr>
              <a:t>kan</a:t>
            </a:r>
            <a:r>
              <a:rPr lang="en-GB" dirty="0">
                <a:solidFill>
                  <a:srgbClr val="FF0000"/>
                </a:solidFill>
                <a:latin typeface="+mj-lt"/>
              </a:rPr>
              <a:t> </a:t>
            </a:r>
            <a:r>
              <a:rPr lang="en-GB" dirty="0" err="1" smtClean="0">
                <a:solidFill>
                  <a:srgbClr val="FF0000"/>
                </a:solidFill>
                <a:latin typeface="+mj-lt"/>
              </a:rPr>
              <a:t>evalueren</a:t>
            </a:r>
            <a:r>
              <a:rPr lang="en-GB" dirty="0" smtClean="0">
                <a:solidFill>
                  <a:srgbClr val="FF0000"/>
                </a:solidFill>
                <a:latin typeface="+mj-lt"/>
              </a:rPr>
              <a:t> van het </a:t>
            </a:r>
            <a:r>
              <a:rPr lang="en-GB" dirty="0" err="1" smtClean="0">
                <a:solidFill>
                  <a:srgbClr val="FF0000"/>
                </a:solidFill>
                <a:latin typeface="+mj-lt"/>
              </a:rPr>
              <a:t>geleerd</a:t>
            </a:r>
            <a:r>
              <a:rPr lang="en-GB" dirty="0" smtClean="0">
                <a:solidFill>
                  <a:srgbClr val="FF0000"/>
                </a:solidFill>
                <a:latin typeface="+mj-lt"/>
              </a:rPr>
              <a:t> </a:t>
            </a:r>
            <a:r>
              <a:rPr lang="en-GB" dirty="0" err="1" smtClean="0">
                <a:solidFill>
                  <a:srgbClr val="FF0000"/>
                </a:solidFill>
                <a:latin typeface="+mj-lt"/>
              </a:rPr>
              <a:t>heeft</a:t>
            </a:r>
            <a:r>
              <a:rPr lang="en-GB" dirty="0" smtClean="0">
                <a:solidFill>
                  <a:srgbClr val="FF0000"/>
                </a:solidFill>
                <a:latin typeface="+mj-lt"/>
              </a:rPr>
              <a:t>?</a:t>
            </a:r>
            <a:endParaRPr lang="en-GB" dirty="0">
              <a:solidFill>
                <a:srgbClr val="FF0000"/>
              </a:solidFill>
              <a:latin typeface="+mj-lt"/>
            </a:endParaRPr>
          </a:p>
          <a:p>
            <a:endParaRPr lang="en-GB" dirty="0" smtClean="0">
              <a:solidFill>
                <a:srgbClr val="00B050"/>
              </a:solidFill>
              <a:latin typeface="+mj-lt"/>
            </a:endParaRPr>
          </a:p>
          <a:p>
            <a:r>
              <a:rPr lang="en-GB" dirty="0" smtClean="0">
                <a:solidFill>
                  <a:srgbClr val="00B050"/>
                </a:solidFill>
                <a:latin typeface="+mj-lt"/>
              </a:rPr>
              <a:t>Op </a:t>
            </a:r>
            <a:r>
              <a:rPr lang="en-GB" dirty="0" err="1">
                <a:solidFill>
                  <a:srgbClr val="00B050"/>
                </a:solidFill>
                <a:latin typeface="+mj-lt"/>
              </a:rPr>
              <a:t>welke</a:t>
            </a:r>
            <a:r>
              <a:rPr lang="en-GB" dirty="0">
                <a:solidFill>
                  <a:srgbClr val="00B050"/>
                </a:solidFill>
                <a:latin typeface="+mj-lt"/>
              </a:rPr>
              <a:t> </a:t>
            </a:r>
            <a:r>
              <a:rPr lang="en-GB" dirty="0" err="1">
                <a:solidFill>
                  <a:srgbClr val="00B050"/>
                </a:solidFill>
                <a:latin typeface="+mj-lt"/>
              </a:rPr>
              <a:t>manier</a:t>
            </a:r>
            <a:r>
              <a:rPr lang="en-GB" dirty="0">
                <a:solidFill>
                  <a:srgbClr val="00B050"/>
                </a:solidFill>
                <a:latin typeface="+mj-lt"/>
              </a:rPr>
              <a:t> </a:t>
            </a:r>
            <a:r>
              <a:rPr lang="en-GB" dirty="0" err="1">
                <a:solidFill>
                  <a:srgbClr val="00B050"/>
                </a:solidFill>
                <a:latin typeface="+mj-lt"/>
              </a:rPr>
              <a:t>zou</a:t>
            </a:r>
            <a:r>
              <a:rPr lang="en-GB" dirty="0">
                <a:solidFill>
                  <a:srgbClr val="00B050"/>
                </a:solidFill>
                <a:latin typeface="+mj-lt"/>
              </a:rPr>
              <a:t> je </a:t>
            </a:r>
            <a:r>
              <a:rPr lang="en-GB" dirty="0" err="1">
                <a:solidFill>
                  <a:srgbClr val="00B050"/>
                </a:solidFill>
                <a:latin typeface="+mj-lt"/>
              </a:rPr>
              <a:t>ervoor</a:t>
            </a:r>
            <a:r>
              <a:rPr lang="en-GB" dirty="0">
                <a:solidFill>
                  <a:srgbClr val="00B050"/>
                </a:solidFill>
                <a:latin typeface="+mj-lt"/>
              </a:rPr>
              <a:t> </a:t>
            </a:r>
            <a:r>
              <a:rPr lang="en-GB" dirty="0" err="1">
                <a:solidFill>
                  <a:srgbClr val="00B050"/>
                </a:solidFill>
                <a:latin typeface="+mj-lt"/>
              </a:rPr>
              <a:t>zorgen</a:t>
            </a:r>
            <a:r>
              <a:rPr lang="en-GB" dirty="0">
                <a:solidFill>
                  <a:srgbClr val="00B050"/>
                </a:solidFill>
                <a:latin typeface="+mj-lt"/>
              </a:rPr>
              <a:t> </a:t>
            </a:r>
            <a:r>
              <a:rPr lang="en-GB" dirty="0" err="1">
                <a:solidFill>
                  <a:srgbClr val="00B050"/>
                </a:solidFill>
                <a:latin typeface="+mj-lt"/>
              </a:rPr>
              <a:t>dat</a:t>
            </a:r>
            <a:r>
              <a:rPr lang="en-GB" dirty="0">
                <a:solidFill>
                  <a:srgbClr val="00B050"/>
                </a:solidFill>
                <a:latin typeface="+mj-lt"/>
              </a:rPr>
              <a:t> </a:t>
            </a:r>
            <a:r>
              <a:rPr lang="en-GB" dirty="0" err="1">
                <a:solidFill>
                  <a:srgbClr val="00B050"/>
                </a:solidFill>
                <a:latin typeface="+mj-lt"/>
              </a:rPr>
              <a:t>kinderen</a:t>
            </a:r>
            <a:r>
              <a:rPr lang="en-GB" dirty="0">
                <a:solidFill>
                  <a:srgbClr val="00B050"/>
                </a:solidFill>
                <a:latin typeface="+mj-lt"/>
              </a:rPr>
              <a:t> </a:t>
            </a:r>
            <a:r>
              <a:rPr lang="en-GB" dirty="0" err="1">
                <a:solidFill>
                  <a:srgbClr val="00B050"/>
                </a:solidFill>
                <a:latin typeface="+mj-lt"/>
              </a:rPr>
              <a:t>elkaar</a:t>
            </a:r>
            <a:r>
              <a:rPr lang="en-GB" dirty="0">
                <a:solidFill>
                  <a:srgbClr val="00B050"/>
                </a:solidFill>
                <a:latin typeface="+mj-lt"/>
              </a:rPr>
              <a:t> </a:t>
            </a:r>
            <a:r>
              <a:rPr lang="en-GB" dirty="0" err="1">
                <a:solidFill>
                  <a:srgbClr val="00B050"/>
                </a:solidFill>
                <a:latin typeface="+mj-lt"/>
              </a:rPr>
              <a:t>kunnen</a:t>
            </a:r>
            <a:r>
              <a:rPr lang="en-GB" dirty="0">
                <a:solidFill>
                  <a:srgbClr val="00B050"/>
                </a:solidFill>
                <a:latin typeface="+mj-lt"/>
              </a:rPr>
              <a:t> </a:t>
            </a:r>
            <a:r>
              <a:rPr lang="en-GB" dirty="0" err="1">
                <a:solidFill>
                  <a:srgbClr val="00B050"/>
                </a:solidFill>
                <a:latin typeface="+mj-lt"/>
              </a:rPr>
              <a:t>evalueren</a:t>
            </a:r>
            <a:r>
              <a:rPr lang="en-GB" dirty="0">
                <a:solidFill>
                  <a:srgbClr val="00B050"/>
                </a:solidFill>
                <a:latin typeface="+mj-lt"/>
              </a:rPr>
              <a:t> </a:t>
            </a:r>
            <a:r>
              <a:rPr lang="en-GB" dirty="0" err="1">
                <a:solidFill>
                  <a:srgbClr val="00B050"/>
                </a:solidFill>
                <a:latin typeface="+mj-lt"/>
              </a:rPr>
              <a:t>en</a:t>
            </a:r>
            <a:r>
              <a:rPr lang="en-GB" dirty="0">
                <a:solidFill>
                  <a:srgbClr val="00B050"/>
                </a:solidFill>
                <a:latin typeface="+mj-lt"/>
              </a:rPr>
              <a:t> </a:t>
            </a:r>
            <a:r>
              <a:rPr lang="en-GB" dirty="0" err="1" smtClean="0">
                <a:solidFill>
                  <a:srgbClr val="00B050"/>
                </a:solidFill>
                <a:latin typeface="+mj-lt"/>
              </a:rPr>
              <a:t>ondersteunen</a:t>
            </a:r>
            <a:r>
              <a:rPr lang="en-GB" dirty="0" smtClean="0">
                <a:solidFill>
                  <a:srgbClr val="00B050"/>
                </a:solidFill>
                <a:latin typeface="+mj-lt"/>
              </a:rPr>
              <a:t>?</a:t>
            </a:r>
            <a:endParaRPr lang="nl-BE" dirty="0">
              <a:solidFill>
                <a:srgbClr val="FF0000"/>
              </a:solidFill>
              <a:latin typeface="+mj-lt"/>
            </a:endParaRPr>
          </a:p>
          <a:p>
            <a:pPr>
              <a:spcAft>
                <a:spcPts val="0"/>
              </a:spcAft>
            </a:pPr>
            <a:endParaRPr lang="nl-BE"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4019466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600" b="1" dirty="0">
                <a:solidFill>
                  <a:srgbClr val="00B050"/>
                </a:solidFill>
              </a:rPr>
              <a:t>Kinderen betrekken bij het evalueren</a:t>
            </a:r>
            <a:r>
              <a:rPr lang="en-GB" sz="3600" b="1" dirty="0">
                <a:solidFill>
                  <a:srgbClr val="00B050"/>
                </a:solidFill>
              </a:rPr>
              <a:t/>
            </a:r>
            <a:br>
              <a:rPr lang="en-GB" sz="3600" b="1" dirty="0">
                <a:solidFill>
                  <a:srgbClr val="00B050"/>
                </a:solidFill>
              </a:rPr>
            </a:br>
            <a:r>
              <a:rPr lang="en-GB" sz="3200" b="1" i="1" dirty="0" err="1" smtClean="0">
                <a:solidFill>
                  <a:srgbClr val="00B050"/>
                </a:solidFill>
              </a:rPr>
              <a:t>Reflectie</a:t>
            </a:r>
            <a:endParaRPr lang="en-GB" i="1" dirty="0">
              <a:solidFill>
                <a:srgbClr val="008000"/>
              </a:solidFill>
            </a:endParaRPr>
          </a:p>
        </p:txBody>
      </p:sp>
      <p:sp>
        <p:nvSpPr>
          <p:cNvPr id="3" name="Content Placeholder 2"/>
          <p:cNvSpPr>
            <a:spLocks noGrp="1"/>
          </p:cNvSpPr>
          <p:nvPr>
            <p:ph idx="1"/>
          </p:nvPr>
        </p:nvSpPr>
        <p:spPr/>
        <p:txBody>
          <a:bodyPr>
            <a:normAutofit/>
          </a:bodyPr>
          <a:lstStyle/>
          <a:p>
            <a:pPr algn="ctr">
              <a:lnSpc>
                <a:spcPct val="110000"/>
              </a:lnSpc>
              <a:buNone/>
            </a:pPr>
            <a:endParaRPr lang="en-US" sz="2400" dirty="0">
              <a:latin typeface="+mj-lt"/>
            </a:endParaRPr>
          </a:p>
          <a:p>
            <a:pPr algn="ctr">
              <a:lnSpc>
                <a:spcPct val="110000"/>
              </a:lnSpc>
              <a:buNone/>
            </a:pPr>
            <a:endParaRPr lang="en-US" sz="2400" dirty="0" smtClean="0">
              <a:latin typeface="+mj-lt"/>
            </a:endParaRPr>
          </a:p>
          <a:p>
            <a:pPr algn="ctr">
              <a:lnSpc>
                <a:spcPct val="110000"/>
              </a:lnSpc>
              <a:buNone/>
            </a:pPr>
            <a:endParaRPr lang="en-US" sz="2400" dirty="0">
              <a:latin typeface="+mj-lt"/>
            </a:endParaRPr>
          </a:p>
          <a:p>
            <a:pPr algn="ctr">
              <a:lnSpc>
                <a:spcPct val="110000"/>
              </a:lnSpc>
              <a:buNone/>
            </a:pPr>
            <a:endParaRPr lang="en-US" sz="2400" dirty="0" smtClean="0">
              <a:latin typeface="+mj-lt"/>
            </a:endParaRPr>
          </a:p>
          <a:p>
            <a:pPr algn="ctr">
              <a:lnSpc>
                <a:spcPct val="110000"/>
              </a:lnSpc>
              <a:buNone/>
            </a:pPr>
            <a:endParaRPr lang="en-US" sz="2400" dirty="0">
              <a:latin typeface="+mj-lt"/>
            </a:endParaRPr>
          </a:p>
          <a:p>
            <a:pPr algn="ctr">
              <a:lnSpc>
                <a:spcPct val="110000"/>
              </a:lnSpc>
              <a:buNone/>
            </a:pPr>
            <a:endParaRPr lang="en-US" sz="2400" dirty="0" smtClean="0">
              <a:latin typeface="+mj-lt"/>
            </a:endParaRPr>
          </a:p>
          <a:p>
            <a:pPr algn="ctr">
              <a:lnSpc>
                <a:spcPct val="110000"/>
              </a:lnSpc>
              <a:buNone/>
            </a:pPr>
            <a:endParaRPr lang="en-US" sz="2400" dirty="0" smtClean="0">
              <a:latin typeface="+mj-lt"/>
            </a:endParaRPr>
          </a:p>
          <a:p>
            <a:pPr algn="ctr">
              <a:lnSpc>
                <a:spcPct val="110000"/>
              </a:lnSpc>
              <a:buNone/>
            </a:pPr>
            <a:endParaRPr lang="en-US" sz="2400" dirty="0" smtClean="0">
              <a:latin typeface="+mj-lt"/>
            </a:endParaRPr>
          </a:p>
          <a:p>
            <a:pPr algn="ctr">
              <a:lnSpc>
                <a:spcPct val="110000"/>
              </a:lnSpc>
              <a:buNone/>
            </a:pPr>
            <a:endParaRPr lang="en-US" sz="2400" dirty="0">
              <a:latin typeface="+mj-lt"/>
            </a:endParaRPr>
          </a:p>
          <a:p>
            <a:pPr algn="ctr">
              <a:lnSpc>
                <a:spcPct val="110000"/>
              </a:lnSpc>
            </a:pPr>
            <a:endParaRPr lang="en-US" sz="2400" dirty="0" smtClean="0">
              <a:latin typeface="+mj-lt"/>
              <a:ea typeface="ＭＳ Ｐゴシック" charset="0"/>
              <a:cs typeface="ＭＳ Ｐゴシック" charset="0"/>
            </a:endParaRPr>
          </a:p>
          <a:p>
            <a:pPr marL="0" indent="0" algn="ctr">
              <a:lnSpc>
                <a:spcPct val="110000"/>
              </a:lnSpc>
              <a:buNone/>
            </a:pPr>
            <a:endParaRPr lang="en-US" sz="2400" dirty="0">
              <a:latin typeface="+mj-lt"/>
              <a:ea typeface="ＭＳ Ｐゴシック" charset="0"/>
              <a:cs typeface="ＭＳ Ｐゴシック" charset="0"/>
            </a:endParaRPr>
          </a:p>
          <a:p>
            <a:pPr algn="ctr"/>
            <a:endParaRPr lang="en-US" dirty="0"/>
          </a:p>
        </p:txBody>
      </p:sp>
      <p:sp>
        <p:nvSpPr>
          <p:cNvPr id="5" name="Tijdelijke aanduiding voor inhoud 2"/>
          <p:cNvSpPr txBox="1">
            <a:spLocks/>
          </p:cNvSpPr>
          <p:nvPr/>
        </p:nvSpPr>
        <p:spPr>
          <a:xfrm>
            <a:off x="1153775" y="2454368"/>
            <a:ext cx="3674368" cy="2160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l-BE" dirty="0" smtClean="0">
                <a:latin typeface="+mj-lt"/>
              </a:rPr>
              <a:t>Ideeën uitwikkelen</a:t>
            </a:r>
            <a:endParaRPr lang="nl-BE" dirty="0" smtClean="0">
              <a:latin typeface="+mj-lt"/>
            </a:endParaRPr>
          </a:p>
          <a:p>
            <a:pPr marL="0" indent="0" algn="ctr">
              <a:buNone/>
            </a:pPr>
            <a:r>
              <a:rPr lang="nl-BE" dirty="0" smtClean="0">
                <a:latin typeface="+mj-lt"/>
              </a:rPr>
              <a:t>- </a:t>
            </a:r>
          </a:p>
          <a:p>
            <a:pPr marL="0" indent="0" algn="ctr">
              <a:buNone/>
            </a:pPr>
            <a:r>
              <a:rPr lang="nl-BE" dirty="0" smtClean="0">
                <a:latin typeface="+mj-lt"/>
              </a:rPr>
              <a:t>Inzichten delen</a:t>
            </a:r>
            <a:endParaRPr lang="nl-BE" dirty="0" smtClean="0">
              <a:latin typeface="+mj-lt"/>
            </a:endParaRPr>
          </a:p>
          <a:p>
            <a:pPr marL="0" indent="0" algn="ctr">
              <a:buNone/>
            </a:pPr>
            <a:endParaRPr lang="nl-BE" dirty="0" smtClean="0"/>
          </a:p>
          <a:p>
            <a:pPr lvl="1"/>
            <a:endParaRPr lang="nl-BE"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095" y="1858492"/>
            <a:ext cx="2807208" cy="3575304"/>
          </a:xfrm>
          <a:prstGeom prst="rect">
            <a:avLst/>
          </a:prstGeom>
        </p:spPr>
      </p:pic>
    </p:spTree>
    <p:extLst>
      <p:ext uri="{BB962C8B-B14F-4D97-AF65-F5344CB8AC3E}">
        <p14:creationId xmlns:p14="http://schemas.microsoft.com/office/powerpoint/2010/main" val="648063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1800" y="274638"/>
            <a:ext cx="6192688" cy="1282154"/>
          </a:xfrm>
        </p:spPr>
        <p:txBody>
          <a:bodyPr>
            <a:noAutofit/>
          </a:bodyPr>
          <a:lstStyle/>
          <a:p>
            <a:r>
              <a:rPr lang="nl-BE" sz="3200" b="1" dirty="0">
                <a:solidFill>
                  <a:srgbClr val="00B050"/>
                </a:solidFill>
              </a:rPr>
              <a:t>Kinderen betrekken bij het evalueren</a:t>
            </a:r>
            <a:r>
              <a:rPr lang="nl-BE" sz="3400" b="1" dirty="0" smtClean="0">
                <a:solidFill>
                  <a:srgbClr val="00B050"/>
                </a:solidFill>
              </a:rPr>
              <a:t/>
            </a:r>
            <a:br>
              <a:rPr lang="nl-BE" sz="3400" b="1" dirty="0" smtClean="0">
                <a:solidFill>
                  <a:srgbClr val="00B050"/>
                </a:solidFill>
              </a:rPr>
            </a:br>
            <a:r>
              <a:rPr lang="nl-BE" sz="3400" b="1" dirty="0" smtClean="0">
                <a:solidFill>
                  <a:srgbClr val="FF5050"/>
                </a:solidFill>
              </a:rPr>
              <a:t>Hoe?</a:t>
            </a:r>
            <a:endParaRPr lang="nl-BE" sz="34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a:bodyPr>
          <a:lstStyle/>
          <a:p>
            <a:pPr>
              <a:lnSpc>
                <a:spcPct val="120000"/>
              </a:lnSpc>
            </a:pPr>
            <a:r>
              <a:rPr lang="nl-BE" dirty="0" smtClean="0">
                <a:latin typeface="+mj-lt"/>
              </a:rPr>
              <a:t>Duidelijke leerdoelen</a:t>
            </a:r>
            <a:endParaRPr lang="nl-BE" dirty="0" smtClean="0">
              <a:latin typeface="+mj-lt"/>
            </a:endParaRPr>
          </a:p>
          <a:p>
            <a:pPr>
              <a:lnSpc>
                <a:spcPct val="120000"/>
              </a:lnSpc>
            </a:pPr>
            <a:r>
              <a:rPr lang="nl-BE" dirty="0">
                <a:latin typeface="+mj-lt"/>
              </a:rPr>
              <a:t>Gebruik van een goede vraagstelling</a:t>
            </a:r>
          </a:p>
          <a:p>
            <a:pPr>
              <a:lnSpc>
                <a:spcPct val="120000"/>
              </a:lnSpc>
            </a:pPr>
            <a:r>
              <a:rPr lang="nl-BE" dirty="0" smtClean="0">
                <a:latin typeface="+mj-lt"/>
              </a:rPr>
              <a:t>Feedback</a:t>
            </a:r>
            <a:endParaRPr lang="nl-BE" dirty="0" smtClean="0">
              <a:latin typeface="+mj-lt"/>
            </a:endParaRPr>
          </a:p>
          <a:p>
            <a:pPr>
              <a:lnSpc>
                <a:spcPct val="120000"/>
              </a:lnSpc>
            </a:pPr>
            <a:r>
              <a:rPr lang="nl-BE" dirty="0" smtClean="0">
                <a:latin typeface="+mj-lt"/>
              </a:rPr>
              <a:t>Peer</a:t>
            </a:r>
            <a:r>
              <a:rPr lang="nl-BE" dirty="0">
                <a:latin typeface="+mj-lt"/>
              </a:rPr>
              <a:t> </a:t>
            </a:r>
            <a:r>
              <a:rPr lang="nl-BE" dirty="0" smtClean="0">
                <a:latin typeface="+mj-lt"/>
              </a:rPr>
              <a:t>and self-assessment</a:t>
            </a:r>
          </a:p>
          <a:p>
            <a:pPr marL="0" indent="0">
              <a:lnSpc>
                <a:spcPct val="120000"/>
              </a:lnSpc>
              <a:buNone/>
            </a:pPr>
            <a:r>
              <a:rPr lang="nl-BE" dirty="0" smtClean="0">
                <a:latin typeface="+mj-lt"/>
              </a:rPr>
              <a:t>		TAPS </a:t>
            </a:r>
            <a:r>
              <a:rPr lang="nl-BE" dirty="0" smtClean="0">
                <a:latin typeface="+mj-lt"/>
              </a:rPr>
              <a:t>piramide </a:t>
            </a:r>
            <a:r>
              <a:rPr lang="nl-BE" dirty="0" smtClean="0">
                <a:latin typeface="+mj-lt"/>
              </a:rPr>
              <a:t>model</a:t>
            </a:r>
          </a:p>
          <a:p>
            <a:pPr marL="0" indent="0" algn="ctr">
              <a:buNone/>
            </a:pPr>
            <a:r>
              <a:rPr lang="nl-BE" sz="1800" dirty="0">
                <a:latin typeface="+mj-lt"/>
                <a:hlinkClick r:id="rId3"/>
              </a:rPr>
              <a:t>https://</a:t>
            </a:r>
            <a:r>
              <a:rPr lang="nl-BE" sz="1800" dirty="0" smtClean="0">
                <a:latin typeface="+mj-lt"/>
                <a:hlinkClick r:id="rId3"/>
              </a:rPr>
              <a:t>pstt.org.uk/resources/curriculum-materials/assessment</a:t>
            </a:r>
            <a:endParaRPr lang="nl-BE" sz="1800" dirty="0" smtClean="0">
              <a:latin typeface="+mj-lt"/>
            </a:endParaRPr>
          </a:p>
          <a:p>
            <a:pPr marL="0" indent="0" algn="ctr">
              <a:buNone/>
            </a:pPr>
            <a:endParaRPr lang="nl-BE" sz="1800" dirty="0" smtClean="0">
              <a:latin typeface="+mj-lt"/>
            </a:endParaRPr>
          </a:p>
          <a:p>
            <a:pPr marL="0" indent="0">
              <a:buNone/>
            </a:pPr>
            <a:endParaRPr lang="nl-BE" dirty="0" smtClean="0"/>
          </a:p>
          <a:p>
            <a:endParaRPr lang="nl-BE" dirty="0"/>
          </a:p>
        </p:txBody>
      </p:sp>
      <p:sp>
        <p:nvSpPr>
          <p:cNvPr id="4" name="PIJL-RECHTS 3"/>
          <p:cNvSpPr/>
          <p:nvPr/>
        </p:nvSpPr>
        <p:spPr>
          <a:xfrm>
            <a:off x="323528" y="4581128"/>
            <a:ext cx="1800200" cy="360040"/>
          </a:xfrm>
          <a:prstGeom prst="rightArrow">
            <a:avLst/>
          </a:prstGeom>
          <a:solidFill>
            <a:schemeClr val="accent3"/>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0100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 y="188639"/>
            <a:ext cx="8819543" cy="5793779"/>
          </a:xfrm>
          <a:prstGeom prst="rect">
            <a:avLst/>
          </a:prstGeom>
        </p:spPr>
      </p:pic>
      <p:sp>
        <p:nvSpPr>
          <p:cNvPr id="3" name="Tekstvak 2"/>
          <p:cNvSpPr txBox="1"/>
          <p:nvPr/>
        </p:nvSpPr>
        <p:spPr>
          <a:xfrm>
            <a:off x="5573245" y="188639"/>
            <a:ext cx="3275856" cy="1569660"/>
          </a:xfrm>
          <a:prstGeom prst="rect">
            <a:avLst/>
          </a:prstGeom>
          <a:solidFill>
            <a:schemeClr val="bg1"/>
          </a:solidFill>
        </p:spPr>
        <p:txBody>
          <a:bodyPr wrap="square" rtlCol="0">
            <a:spAutoFit/>
          </a:bodyPr>
          <a:lstStyle/>
          <a:p>
            <a:r>
              <a:rPr lang="nl-BE" sz="2400" b="1" dirty="0" smtClean="0">
                <a:solidFill>
                  <a:srgbClr val="00B050"/>
                </a:solidFill>
                <a:latin typeface="+mj-lt"/>
              </a:rPr>
              <a:t>Teacher Assessment in </a:t>
            </a:r>
            <a:r>
              <a:rPr lang="nl-BE" sz="2400" b="1" dirty="0" err="1" smtClean="0">
                <a:solidFill>
                  <a:srgbClr val="00B050"/>
                </a:solidFill>
                <a:latin typeface="+mj-lt"/>
              </a:rPr>
              <a:t>Primary</a:t>
            </a:r>
            <a:r>
              <a:rPr lang="nl-BE" sz="2400" b="1" dirty="0" smtClean="0">
                <a:solidFill>
                  <a:srgbClr val="00B050"/>
                </a:solidFill>
                <a:latin typeface="+mj-lt"/>
              </a:rPr>
              <a:t> </a:t>
            </a:r>
            <a:r>
              <a:rPr lang="nl-BE" sz="2400" b="1" dirty="0" err="1" smtClean="0">
                <a:solidFill>
                  <a:srgbClr val="00B050"/>
                </a:solidFill>
                <a:latin typeface="+mj-lt"/>
              </a:rPr>
              <a:t>Science</a:t>
            </a:r>
            <a:r>
              <a:rPr lang="nl-BE" sz="2400" b="1" dirty="0" smtClean="0">
                <a:solidFill>
                  <a:srgbClr val="00B050"/>
                </a:solidFill>
                <a:latin typeface="+mj-lt"/>
              </a:rPr>
              <a:t> (TAPS) school </a:t>
            </a:r>
            <a:r>
              <a:rPr lang="nl-BE" sz="2400" b="1" dirty="0" err="1" smtClean="0">
                <a:solidFill>
                  <a:srgbClr val="00B050"/>
                </a:solidFill>
                <a:latin typeface="+mj-lt"/>
              </a:rPr>
              <a:t>self-evaluation</a:t>
            </a:r>
            <a:r>
              <a:rPr lang="nl-BE" sz="2400" b="1" dirty="0" smtClean="0">
                <a:solidFill>
                  <a:srgbClr val="00B050"/>
                </a:solidFill>
                <a:latin typeface="+mj-lt"/>
              </a:rPr>
              <a:t> tool </a:t>
            </a:r>
            <a:endParaRPr lang="nl-BE" sz="2400" b="1" dirty="0">
              <a:solidFill>
                <a:srgbClr val="00B050"/>
              </a:solidFill>
              <a:latin typeface="+mj-lt"/>
            </a:endParaRPr>
          </a:p>
        </p:txBody>
      </p:sp>
    </p:spTree>
    <p:extLst>
      <p:ext uri="{BB962C8B-B14F-4D97-AF65-F5344CB8AC3E}">
        <p14:creationId xmlns:p14="http://schemas.microsoft.com/office/powerpoint/2010/main" val="216300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smtClean="0">
                <a:latin typeface="+mj-lt"/>
              </a:rPr>
              <a:t>Europees </a:t>
            </a:r>
            <a:r>
              <a:rPr lang="nl-BE" dirty="0">
                <a:latin typeface="+mj-lt"/>
              </a:rPr>
              <a:t>Erasmus+ project</a:t>
            </a:r>
          </a:p>
          <a:p>
            <a:pPr>
              <a:lnSpc>
                <a:spcPct val="100000"/>
              </a:lnSpc>
            </a:pPr>
            <a:r>
              <a:rPr lang="nl-BE" dirty="0">
                <a:latin typeface="+mj-lt"/>
              </a:rPr>
              <a:t>Partners in </a:t>
            </a:r>
            <a:r>
              <a:rPr lang="nl-BE" dirty="0" smtClean="0">
                <a:latin typeface="+mj-lt"/>
              </a:rPr>
              <a:t>België, Griekenland, Roemenië, VK</a:t>
            </a:r>
            <a:endParaRPr lang="nl-BE" dirty="0">
              <a:latin typeface="+mj-lt"/>
            </a:endParaRPr>
          </a:p>
          <a:p>
            <a:pPr>
              <a:lnSpc>
                <a:spcPct val="100000"/>
              </a:lnSpc>
            </a:pPr>
            <a:r>
              <a:rPr lang="nl-BE" dirty="0" smtClean="0">
                <a:latin typeface="+mj-lt"/>
              </a:rPr>
              <a:t>Vervolgproject op het Creative </a:t>
            </a:r>
            <a:r>
              <a:rPr lang="nl-BE" dirty="0">
                <a:latin typeface="+mj-lt"/>
              </a:rPr>
              <a:t>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t>
            </a:r>
            <a:r>
              <a:rPr lang="nl-BE" dirty="0" smtClean="0">
                <a:latin typeface="+mj-lt"/>
              </a:rPr>
              <a:t>Doelen</a:t>
            </a:r>
            <a:endParaRPr lang="nl-BE" dirty="0">
              <a:latin typeface="+mj-lt"/>
            </a:endParaRPr>
          </a:p>
          <a:p>
            <a:pPr lvl="1">
              <a:lnSpc>
                <a:spcPct val="100000"/>
              </a:lnSpc>
              <a:buFont typeface="Wingdings" charset="2"/>
              <a:buChar char="Ø"/>
            </a:pPr>
            <a:r>
              <a:rPr lang="nl-BE" dirty="0" smtClean="0">
                <a:latin typeface="+mj-lt"/>
              </a:rPr>
              <a:t>Ontwikkelen </a:t>
            </a:r>
            <a:r>
              <a:rPr lang="nl-BE" dirty="0">
                <a:latin typeface="+mj-lt"/>
              </a:rPr>
              <a:t>van </a:t>
            </a:r>
            <a:r>
              <a:rPr lang="nl-BE" dirty="0" smtClean="0">
                <a:latin typeface="+mj-lt"/>
              </a:rPr>
              <a:t>nascholing </a:t>
            </a:r>
            <a:r>
              <a:rPr lang="nl-BE" dirty="0">
                <a:latin typeface="+mj-lt"/>
              </a:rPr>
              <a:t>voor </a:t>
            </a:r>
            <a:r>
              <a:rPr lang="nl-BE" dirty="0" smtClean="0">
                <a:latin typeface="+mj-lt"/>
              </a:rPr>
              <a:t>leerkrachten basisonderwijs met bijhorende materialen</a:t>
            </a:r>
            <a:endParaRPr lang="nl-BE" dirty="0">
              <a:latin typeface="+mj-lt"/>
            </a:endParaRPr>
          </a:p>
          <a:p>
            <a:pPr lvl="1">
              <a:lnSpc>
                <a:spcPct val="100000"/>
              </a:lnSpc>
              <a:buFont typeface="Wingdings" charset="2"/>
              <a:buChar char="Ø"/>
            </a:pPr>
            <a:r>
              <a:rPr lang="nl-BE" dirty="0" smtClean="0">
                <a:latin typeface="+mj-lt"/>
              </a:rPr>
              <a:t>Bevorderen </a:t>
            </a:r>
            <a:r>
              <a:rPr lang="nl-BE" dirty="0">
                <a:latin typeface="+mj-lt"/>
              </a:rPr>
              <a:t>van het gebruik van creatieve benaderingen in het wetenschapsonderwijs in het kleuter- en </a:t>
            </a:r>
            <a:r>
              <a:rPr lang="nl-BE" dirty="0" smtClean="0">
                <a:latin typeface="+mj-lt"/>
              </a:rPr>
              <a:t>lager onderwijs </a:t>
            </a:r>
            <a:r>
              <a:rPr lang="nl-BE" dirty="0">
                <a:latin typeface="+mj-lt"/>
              </a:rPr>
              <a:t>(tot acht jaar</a:t>
            </a:r>
            <a:r>
              <a:rPr lang="nl-BE" dirty="0" smtClean="0">
                <a:latin typeface="+mj-lt"/>
              </a:rPr>
              <a: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endParaRPr lang="en-US" altLang="en-US" smtClean="0">
              <a:solidFill>
                <a:prstClr val="black"/>
              </a:solidFill>
            </a:endParaRPr>
          </a:p>
        </p:txBody>
      </p:sp>
    </p:spTree>
    <p:extLst>
      <p:ext uri="{BB962C8B-B14F-4D97-AF65-F5344CB8AC3E}">
        <p14:creationId xmlns:p14="http://schemas.microsoft.com/office/powerpoint/2010/main" val="222978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r>
              <a:rPr lang="nl-BE" sz="3200" b="1" dirty="0" smtClean="0">
                <a:solidFill>
                  <a:srgbClr val="00B050"/>
                </a:solidFill>
              </a:rPr>
              <a:t/>
            </a:r>
            <a:br>
              <a:rPr lang="nl-BE" sz="3200" b="1" dirty="0" smtClean="0">
                <a:solidFill>
                  <a:srgbClr val="00B050"/>
                </a:solidFill>
              </a:rPr>
            </a:br>
            <a:r>
              <a:rPr lang="nl-BE" sz="3200" b="1" dirty="0" smtClean="0">
                <a:solidFill>
                  <a:srgbClr val="FF5050"/>
                </a:solidFill>
              </a:rPr>
              <a:t>Hoe?</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Autofit/>
          </a:bodyPr>
          <a:lstStyle/>
          <a:p>
            <a:pPr marL="0" indent="0">
              <a:lnSpc>
                <a:spcPct val="120000"/>
              </a:lnSpc>
              <a:buNone/>
            </a:pPr>
            <a:r>
              <a:rPr lang="nl-BE" sz="2800" dirty="0">
                <a:latin typeface="+mj-lt"/>
              </a:rPr>
              <a:t>Kinderen bespreken hun ideeën, leernoden en hun interesses, en overwegen die van hun leeftijdsgenootjes. </a:t>
            </a:r>
            <a:endParaRPr lang="nl-BE" sz="1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solidFill>
                  <a:schemeClr val="tx2">
                    <a:lumMod val="60000"/>
                    <a:lumOff val="40000"/>
                  </a:schemeClr>
                </a:solidFill>
                <a:latin typeface="+mj-lt"/>
              </a:rPr>
              <a:t>TAPS </a:t>
            </a:r>
            <a:r>
              <a:rPr lang="nl-BE" b="1" dirty="0" smtClean="0">
                <a:solidFill>
                  <a:schemeClr val="tx2">
                    <a:lumMod val="60000"/>
                    <a:lumOff val="40000"/>
                  </a:schemeClr>
                </a:solidFill>
                <a:latin typeface="+mj-lt"/>
              </a:rPr>
              <a:t>piramide </a:t>
            </a:r>
            <a:r>
              <a:rPr lang="nl-BE" b="1" dirty="0" smtClean="0">
                <a:solidFill>
                  <a:schemeClr val="tx2">
                    <a:lumMod val="60000"/>
                    <a:lumOff val="40000"/>
                  </a:schemeClr>
                </a:solidFill>
                <a:latin typeface="+mj-lt"/>
              </a:rPr>
              <a:t>model: </a:t>
            </a:r>
            <a:r>
              <a:rPr lang="nl-BE" b="1" dirty="0" smtClean="0">
                <a:solidFill>
                  <a:schemeClr val="tx2">
                    <a:lumMod val="60000"/>
                    <a:lumOff val="40000"/>
                  </a:schemeClr>
                </a:solidFill>
                <a:latin typeface="+mj-lt"/>
              </a:rPr>
              <a:t>leerling</a:t>
            </a:r>
            <a:r>
              <a:rPr lang="nl-BE" b="1" dirty="0" smtClean="0">
                <a:solidFill>
                  <a:schemeClr val="tx2">
                    <a:lumMod val="60000"/>
                    <a:lumOff val="40000"/>
                  </a:schemeClr>
                </a:solidFill>
                <a:latin typeface="+mj-lt"/>
              </a:rPr>
              <a:t> laag</a:t>
            </a:r>
            <a:endParaRPr lang="nl-BE" b="1" dirty="0" smtClean="0">
              <a:solidFill>
                <a:schemeClr val="tx2">
                  <a:lumMod val="60000"/>
                  <a:lumOff val="40000"/>
                </a:schemeClr>
              </a:solidFill>
            </a:endParaRP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Groepsgesprekken, </a:t>
            </a:r>
            <a:r>
              <a:rPr lang="nl-BE" sz="2800" i="1" dirty="0" err="1">
                <a:latin typeface="+mj-lt"/>
              </a:rPr>
              <a:t>mindmaps</a:t>
            </a:r>
            <a:r>
              <a:rPr lang="nl-BE" sz="2800" i="1" dirty="0">
                <a:latin typeface="+mj-lt"/>
              </a:rPr>
              <a:t>, voorwerpen sorteren, vrije teksten,…</a:t>
            </a:r>
            <a:endParaRPr lang="nl-BE" sz="2800" dirty="0">
              <a:latin typeface="+mj-lt"/>
            </a:endParaRP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2123344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lnSpc>
                <a:spcPct val="120000"/>
              </a:lnSpc>
              <a:buNone/>
            </a:pPr>
            <a:r>
              <a:rPr lang="nl-BE" sz="2800" dirty="0">
                <a:latin typeface="+mj-lt"/>
              </a:rPr>
              <a:t>Bij de leerdoelen en criteria richten kinderen zich op wetenschappelijke kennis, inzicht, vaardigheden en attitudes. </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nl-BE" b="1" dirty="0">
                <a:solidFill>
                  <a:schemeClr val="tx2">
                    <a:lumMod val="60000"/>
                    <a:lumOff val="40000"/>
                  </a:schemeClr>
                </a:solidFill>
                <a:latin typeface="+mj-lt"/>
              </a:rPr>
              <a:t>TAPS piramide model: leerling laag</a:t>
            </a: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Duidelijk zijn over de wetenschappelijke focus in plaats van op de presentatie,</a:t>
            </a:r>
            <a:endParaRPr lang="nl-BE" sz="2800" dirty="0" smtClean="0">
              <a:latin typeface="+mj-lt"/>
            </a:endParaRPr>
          </a:p>
          <a:p>
            <a:endParaRPr lang="nl-BE" sz="2800" dirty="0">
              <a:latin typeface="+mj-lt"/>
            </a:endParaRPr>
          </a:p>
        </p:txBody>
      </p:sp>
    </p:spTree>
    <p:extLst>
      <p:ext uri="{BB962C8B-B14F-4D97-AF65-F5344CB8AC3E}">
        <p14:creationId xmlns:p14="http://schemas.microsoft.com/office/powerpoint/2010/main" val="3673717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368152"/>
          </a:xfrm>
          <a:ln>
            <a:solidFill>
              <a:schemeClr val="tx1"/>
            </a:solidFill>
          </a:ln>
        </p:spPr>
        <p:txBody>
          <a:bodyPr>
            <a:normAutofit/>
          </a:bodyPr>
          <a:lstStyle/>
          <a:p>
            <a:pPr marL="0" indent="0">
              <a:lnSpc>
                <a:spcPct val="120000"/>
              </a:lnSpc>
              <a:buNone/>
            </a:pPr>
            <a:r>
              <a:rPr lang="nl-BE" sz="2800" dirty="0">
                <a:latin typeface="+mj-lt"/>
              </a:rPr>
              <a:t>Kinderen beoordelen hun eigen ideeën en werk aan de hand van gekende criteria.</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nl-BE" b="1" dirty="0">
                <a:solidFill>
                  <a:schemeClr val="tx2">
                    <a:lumMod val="60000"/>
                    <a:lumOff val="40000"/>
                  </a:schemeClr>
                </a:solidFill>
                <a:latin typeface="+mj-lt"/>
              </a:rPr>
              <a:t>TAPS piramide model: leerling laag</a:t>
            </a:r>
          </a:p>
        </p:txBody>
      </p:sp>
      <p:sp>
        <p:nvSpPr>
          <p:cNvPr id="6" name="Tijdelijke aanduiding voor inhoud 2"/>
          <p:cNvSpPr txBox="1">
            <a:spLocks/>
          </p:cNvSpPr>
          <p:nvPr/>
        </p:nvSpPr>
        <p:spPr>
          <a:xfrm>
            <a:off x="539552" y="4437112"/>
            <a:ext cx="7886700" cy="1512168"/>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Zelfevaluatie integreren in de activiteit, initiële ideeën vastleggen en hierop terugkomen, terugblikken op voorspellingen, …</a:t>
            </a:r>
          </a:p>
          <a:p>
            <a:pPr marL="0" indent="0">
              <a:buFont typeface="Arial" pitchFamily="34" charset="0"/>
              <a:buNone/>
            </a:pPr>
            <a:endParaRPr lang="nl-BE" sz="2800" dirty="0" smtClean="0">
              <a:latin typeface="+mj-lt"/>
            </a:endParaRPr>
          </a:p>
          <a:p>
            <a:endParaRPr lang="nl-BE" sz="2800" dirty="0">
              <a:latin typeface="+mj-lt"/>
            </a:endParaRPr>
          </a:p>
        </p:txBody>
      </p:sp>
    </p:spTree>
    <p:extLst>
      <p:ext uri="{BB962C8B-B14F-4D97-AF65-F5344CB8AC3E}">
        <p14:creationId xmlns:p14="http://schemas.microsoft.com/office/powerpoint/2010/main" val="1810087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32655"/>
            <a:ext cx="3928641" cy="5883379"/>
          </a:xfrm>
          <a:prstGeom prst="rect">
            <a:avLst/>
          </a:prstGeom>
        </p:spPr>
      </p:pic>
      <p:sp>
        <p:nvSpPr>
          <p:cNvPr id="3" name="Tekstvak 2"/>
          <p:cNvSpPr txBox="1"/>
          <p:nvPr/>
        </p:nvSpPr>
        <p:spPr>
          <a:xfrm>
            <a:off x="2195736" y="5661248"/>
            <a:ext cx="2952328" cy="369332"/>
          </a:xfrm>
          <a:prstGeom prst="rect">
            <a:avLst/>
          </a:prstGeom>
          <a:noFill/>
        </p:spPr>
        <p:txBody>
          <a:bodyPr wrap="square" rtlCol="0">
            <a:spAutoFit/>
          </a:bodyPr>
          <a:lstStyle/>
          <a:p>
            <a:r>
              <a:rPr lang="nl-BE" dirty="0" smtClean="0">
                <a:latin typeface="+mj-lt"/>
              </a:rPr>
              <a:t>www.blobtree.com</a:t>
            </a:r>
            <a:endParaRPr lang="nl-BE" dirty="0">
              <a:latin typeface="+mj-lt"/>
            </a:endParaRPr>
          </a:p>
        </p:txBody>
      </p:sp>
    </p:spTree>
    <p:extLst>
      <p:ext uri="{BB962C8B-B14F-4D97-AF65-F5344CB8AC3E}">
        <p14:creationId xmlns:p14="http://schemas.microsoft.com/office/powerpoint/2010/main" val="1141528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368152"/>
          </a:xfrm>
          <a:ln>
            <a:solidFill>
              <a:schemeClr val="tx1"/>
            </a:solidFill>
          </a:ln>
        </p:spPr>
        <p:txBody>
          <a:bodyPr>
            <a:normAutofit/>
          </a:bodyPr>
          <a:lstStyle/>
          <a:p>
            <a:pPr marL="0" indent="0">
              <a:lnSpc>
                <a:spcPct val="120000"/>
              </a:lnSpc>
              <a:buNone/>
            </a:pPr>
            <a:r>
              <a:rPr lang="nl-BE" sz="2800" dirty="0">
                <a:latin typeface="+mj-lt"/>
              </a:rPr>
              <a:t>Kinderen beoordelen ideeën en werk van hun </a:t>
            </a:r>
            <a:r>
              <a:rPr lang="nl-BE" sz="2800" dirty="0" err="1">
                <a:latin typeface="+mj-lt"/>
              </a:rPr>
              <a:t>peers</a:t>
            </a:r>
            <a:r>
              <a:rPr lang="nl-BE" sz="2800" dirty="0">
                <a:latin typeface="+mj-lt"/>
              </a:rPr>
              <a:t> op basis van gekende criteria</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nl-BE" b="1" dirty="0">
                <a:solidFill>
                  <a:schemeClr val="tx2">
                    <a:lumMod val="60000"/>
                    <a:lumOff val="40000"/>
                  </a:schemeClr>
                </a:solidFill>
                <a:latin typeface="+mj-lt"/>
              </a:rPr>
              <a:t>TAPS piramide model: leerling laag</a:t>
            </a:r>
          </a:p>
        </p:txBody>
      </p:sp>
      <p:sp>
        <p:nvSpPr>
          <p:cNvPr id="6" name="Tijdelijke aanduiding voor inhoud 2"/>
          <p:cNvSpPr txBox="1">
            <a:spLocks/>
          </p:cNvSpPr>
          <p:nvPr/>
        </p:nvSpPr>
        <p:spPr>
          <a:xfrm>
            <a:off x="539552" y="4365104"/>
            <a:ext cx="7886700" cy="158417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Feedback op de presentatie van een andere groep, peer assessment, …</a:t>
            </a:r>
          </a:p>
          <a:p>
            <a:pPr marL="0" indent="0">
              <a:buFont typeface="Arial" pitchFamily="34" charset="0"/>
              <a:buNone/>
            </a:pPr>
            <a:endParaRPr lang="nl-BE" sz="2800" dirty="0" smtClean="0">
              <a:latin typeface="+mj-lt"/>
            </a:endParaRPr>
          </a:p>
          <a:p>
            <a:endParaRPr lang="nl-BE" sz="2800" dirty="0">
              <a:latin typeface="+mj-lt"/>
            </a:endParaRPr>
          </a:p>
        </p:txBody>
      </p:sp>
    </p:spTree>
    <p:extLst>
      <p:ext uri="{BB962C8B-B14F-4D97-AF65-F5344CB8AC3E}">
        <p14:creationId xmlns:p14="http://schemas.microsoft.com/office/powerpoint/2010/main" val="3806868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dino's\dino foto's in klas\ceys dino\Opdracht  Een hol of schuilplaats waar grote dino niet aan kleine dino kan\WP_20160420_09_45_33_Pro.jpg"/>
          <p:cNvPicPr/>
          <p:nvPr/>
        </p:nvPicPr>
        <p:blipFill rotWithShape="1">
          <a:blip r:embed="rId3" cstate="print">
            <a:extLst>
              <a:ext uri="{28A0092B-C50C-407E-A947-70E740481C1C}">
                <a14:useLocalDpi xmlns:a14="http://schemas.microsoft.com/office/drawing/2010/main" val="0"/>
              </a:ext>
            </a:extLst>
          </a:blip>
          <a:srcRect r="27446"/>
          <a:stretch/>
        </p:blipFill>
        <p:spPr bwMode="auto">
          <a:xfrm>
            <a:off x="323528" y="2132856"/>
            <a:ext cx="3600400" cy="3096344"/>
          </a:xfrm>
          <a:prstGeom prst="rect">
            <a:avLst/>
          </a:prstGeom>
          <a:noFill/>
          <a:ln>
            <a:noFill/>
          </a:ln>
          <a:extLst>
            <a:ext uri="{53640926-AAD7-44D8-BBD7-CCE9431645EC}">
              <a14:shadowObscured xmlns:a14="http://schemas.microsoft.com/office/drawing/2010/main"/>
            </a:ext>
          </a:extLst>
        </p:spPr>
      </p:pic>
      <p:pic>
        <p:nvPicPr>
          <p:cNvPr id="3" name="Afbeelding 2" descr="D:\dino's\dino foto's in klas\ceys dino\Opdracht  Een hol of schuilplaats waar grote dino niet aan kleine dino kan\WP_20160420_09_45_22_Pr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132856"/>
            <a:ext cx="4608512" cy="3096344"/>
          </a:xfrm>
          <a:prstGeom prst="rect">
            <a:avLst/>
          </a:prstGeom>
          <a:noFill/>
          <a:ln>
            <a:noFill/>
          </a:ln>
        </p:spPr>
      </p:pic>
    </p:spTree>
    <p:extLst>
      <p:ext uri="{BB962C8B-B14F-4D97-AF65-F5344CB8AC3E}">
        <p14:creationId xmlns:p14="http://schemas.microsoft.com/office/powerpoint/2010/main" val="3165624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296144"/>
          </a:xfrm>
          <a:ln>
            <a:solidFill>
              <a:schemeClr val="tx1"/>
            </a:solidFill>
          </a:ln>
        </p:spPr>
        <p:txBody>
          <a:bodyPr>
            <a:normAutofit/>
          </a:bodyPr>
          <a:lstStyle/>
          <a:p>
            <a:pPr marL="0" indent="0">
              <a:lnSpc>
                <a:spcPct val="120000"/>
              </a:lnSpc>
              <a:buNone/>
            </a:pPr>
            <a:r>
              <a:rPr lang="nl-BE" sz="2800" dirty="0">
                <a:latin typeface="+mj-lt"/>
              </a:rPr>
              <a:t>Kinderen bevorderen hun eigen leerproces door actief om te gaan met feedback.</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nl-BE" b="1" dirty="0">
                <a:solidFill>
                  <a:schemeClr val="tx2">
                    <a:lumMod val="60000"/>
                    <a:lumOff val="40000"/>
                  </a:schemeClr>
                </a:solidFill>
                <a:latin typeface="+mj-lt"/>
              </a:rPr>
              <a:t>TAPS piramide model: leerling laag</a:t>
            </a:r>
          </a:p>
        </p:txBody>
      </p:sp>
      <p:sp>
        <p:nvSpPr>
          <p:cNvPr id="6" name="Tijdelijke aanduiding voor inhoud 2"/>
          <p:cNvSpPr txBox="1">
            <a:spLocks/>
          </p:cNvSpPr>
          <p:nvPr/>
        </p:nvSpPr>
        <p:spPr>
          <a:xfrm>
            <a:off x="539552" y="4365104"/>
            <a:ext cx="7886700" cy="158417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Reageren op tussentijdse feedback waarbij in de tweede helft van de les het experiment beter wordt, …</a:t>
            </a:r>
          </a:p>
          <a:p>
            <a:pPr marL="0" indent="0">
              <a:buFont typeface="Arial" pitchFamily="34" charset="0"/>
              <a:buNone/>
            </a:pPr>
            <a:endParaRPr lang="nl-BE" sz="2800" dirty="0" smtClean="0">
              <a:latin typeface="+mj-lt"/>
            </a:endParaRPr>
          </a:p>
          <a:p>
            <a:endParaRPr lang="nl-BE" sz="2800" dirty="0">
              <a:latin typeface="+mj-lt"/>
            </a:endParaRPr>
          </a:p>
        </p:txBody>
      </p:sp>
    </p:spTree>
    <p:extLst>
      <p:ext uri="{BB962C8B-B14F-4D97-AF65-F5344CB8AC3E}">
        <p14:creationId xmlns:p14="http://schemas.microsoft.com/office/powerpoint/2010/main" val="1483182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296144"/>
          </a:xfrm>
          <a:ln>
            <a:solidFill>
              <a:schemeClr val="tx1"/>
            </a:solidFill>
          </a:ln>
        </p:spPr>
        <p:txBody>
          <a:bodyPr>
            <a:normAutofit/>
          </a:bodyPr>
          <a:lstStyle/>
          <a:p>
            <a:pPr marL="0" indent="0">
              <a:lnSpc>
                <a:spcPct val="120000"/>
              </a:lnSpc>
              <a:buNone/>
            </a:pPr>
            <a:r>
              <a:rPr lang="nl-BE" sz="2800" dirty="0">
                <a:latin typeface="+mj-lt"/>
              </a:rPr>
              <a:t>Kinderen bepalen samen (met </a:t>
            </a:r>
            <a:r>
              <a:rPr lang="nl-BE" sz="2800" dirty="0" err="1">
                <a:latin typeface="+mj-lt"/>
              </a:rPr>
              <a:t>peers</a:t>
            </a:r>
            <a:r>
              <a:rPr lang="nl-BE" sz="2800" dirty="0">
                <a:latin typeface="+mj-lt"/>
              </a:rPr>
              <a:t> / leerkrachten) de volgende stappen in het leerproces.</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nl-BE" b="1" dirty="0">
                <a:solidFill>
                  <a:schemeClr val="tx2">
                    <a:lumMod val="60000"/>
                    <a:lumOff val="40000"/>
                  </a:schemeClr>
                </a:solidFill>
                <a:latin typeface="+mj-lt"/>
              </a:rPr>
              <a:t>TAPS piramide model: leerling laag</a:t>
            </a:r>
          </a:p>
        </p:txBody>
      </p:sp>
      <p:sp>
        <p:nvSpPr>
          <p:cNvPr id="6" name="Tijdelijke aanduiding voor inhoud 2"/>
          <p:cNvSpPr txBox="1">
            <a:spLocks/>
          </p:cNvSpPr>
          <p:nvPr/>
        </p:nvSpPr>
        <p:spPr>
          <a:xfrm>
            <a:off x="539552" y="4293096"/>
            <a:ext cx="7886700" cy="165618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Volgende stappen bepalen, bepalen welke succescriteria ontbreken, nagaan hoe iets nauwkeuriger kan,  …</a:t>
            </a:r>
          </a:p>
          <a:p>
            <a:pPr marL="0" indent="0">
              <a:buFont typeface="Arial" pitchFamily="34" charset="0"/>
              <a:buNone/>
            </a:pPr>
            <a:endParaRPr lang="nl-BE" sz="2800" dirty="0" smtClean="0">
              <a:latin typeface="+mj-lt"/>
            </a:endParaRPr>
          </a:p>
          <a:p>
            <a:endParaRPr lang="nl-BE" sz="2800" dirty="0">
              <a:latin typeface="+mj-lt"/>
            </a:endParaRPr>
          </a:p>
        </p:txBody>
      </p:sp>
    </p:spTree>
    <p:extLst>
      <p:ext uri="{BB962C8B-B14F-4D97-AF65-F5344CB8AC3E}">
        <p14:creationId xmlns:p14="http://schemas.microsoft.com/office/powerpoint/2010/main" val="3280064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584176"/>
          </a:xfrm>
          <a:ln>
            <a:solidFill>
              <a:schemeClr val="tx1"/>
            </a:solidFill>
          </a:ln>
        </p:spPr>
        <p:txBody>
          <a:bodyPr>
            <a:noAutofit/>
          </a:bodyPr>
          <a:lstStyle/>
          <a:p>
            <a:pPr marL="0" indent="0">
              <a:lnSpc>
                <a:spcPct val="120000"/>
              </a:lnSpc>
              <a:buNone/>
            </a:pPr>
            <a:r>
              <a:rPr lang="nl-BE" sz="2800" dirty="0">
                <a:latin typeface="+mj-lt"/>
              </a:rPr>
              <a:t>Leerkrachten plannen kansen om de wetenschappelijke kennis en vaardigheden van kinderen uit te lokken (aan het licht te brengen). </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b="1" dirty="0" smtClean="0">
                <a:latin typeface="+mj-lt"/>
              </a:rPr>
              <a:t>TAPS </a:t>
            </a:r>
            <a:r>
              <a:rPr lang="nl-BE" b="1" dirty="0" smtClean="0">
                <a:latin typeface="+mj-lt"/>
              </a:rPr>
              <a:t>piramide </a:t>
            </a:r>
            <a:r>
              <a:rPr lang="nl-BE" b="1" dirty="0" smtClean="0">
                <a:latin typeface="+mj-lt"/>
              </a:rPr>
              <a:t>model: </a:t>
            </a:r>
            <a:r>
              <a:rPr lang="nl-BE" b="1" dirty="0" smtClean="0">
                <a:latin typeface="+mj-lt"/>
              </a:rPr>
              <a:t>leerkracht laag</a:t>
            </a:r>
            <a:endParaRPr lang="nl-BE" b="1" dirty="0" smtClean="0"/>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800" i="1" dirty="0">
                <a:latin typeface="+mj-lt"/>
              </a:rPr>
              <a:t>Bij de start en het einde van de activiteit nagaan wat de kinderen weten, de groep bepaalt welke ideeën er leven in een brainstorm,… </a:t>
            </a:r>
            <a:endParaRPr lang="nl-BE" sz="2800" i="1" dirty="0">
              <a:latin typeface="+mj-lt"/>
            </a:endParaRPr>
          </a:p>
          <a:p>
            <a:pPr marL="0" indent="0">
              <a:buFont typeface="Arial" pitchFamily="34" charset="0"/>
              <a:buNone/>
            </a:pPr>
            <a:endParaRPr lang="nl-BE" sz="2800" dirty="0" smtClean="0">
              <a:latin typeface="+mj-lt"/>
            </a:endParaRPr>
          </a:p>
          <a:p>
            <a:endParaRPr lang="nl-BE" sz="2800" dirty="0">
              <a:latin typeface="+mj-lt"/>
            </a:endParaRPr>
          </a:p>
        </p:txBody>
      </p:sp>
    </p:spTree>
    <p:extLst>
      <p:ext uri="{BB962C8B-B14F-4D97-AF65-F5344CB8AC3E}">
        <p14:creationId xmlns:p14="http://schemas.microsoft.com/office/powerpoint/2010/main" val="847220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11341" r="50000"/>
          <a:stretch/>
        </p:blipFill>
        <p:spPr>
          <a:xfrm>
            <a:off x="6012160" y="188639"/>
            <a:ext cx="2928011" cy="4262113"/>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26966" t="15744" b="29919"/>
          <a:stretch/>
        </p:blipFill>
        <p:spPr>
          <a:xfrm>
            <a:off x="179512" y="2991082"/>
            <a:ext cx="5688632" cy="3174222"/>
          </a:xfrm>
          <a:prstGeom prst="rect">
            <a:avLst/>
          </a:prstGeom>
        </p:spPr>
      </p:pic>
    </p:spTree>
    <p:extLst>
      <p:ext uri="{BB962C8B-B14F-4D97-AF65-F5344CB8AC3E}">
        <p14:creationId xmlns:p14="http://schemas.microsoft.com/office/powerpoint/2010/main" val="2328462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6336704" cy="1282154"/>
          </a:xfrm>
        </p:spPr>
        <p:txBody>
          <a:bodyPr>
            <a:noAutofit/>
          </a:bodyPr>
          <a:lstStyle/>
          <a:p>
            <a:r>
              <a:rPr lang="en-GB" sz="3200" b="1" dirty="0" err="1">
                <a:solidFill>
                  <a:srgbClr val="00B050"/>
                </a:solidFill>
              </a:rPr>
              <a:t>Onderzoekend</a:t>
            </a:r>
            <a:r>
              <a:rPr lang="en-GB" sz="3200" b="1" dirty="0">
                <a:solidFill>
                  <a:srgbClr val="00B050"/>
                </a:solidFill>
              </a:rPr>
              <a:t> </a:t>
            </a:r>
            <a:r>
              <a:rPr lang="en-GB" sz="3200" b="1" dirty="0" err="1">
                <a:solidFill>
                  <a:srgbClr val="00B050"/>
                </a:solidFill>
              </a:rPr>
              <a:t>leren</a:t>
            </a:r>
            <a:r>
              <a:rPr lang="en-GB" sz="3200" b="1" dirty="0">
                <a:solidFill>
                  <a:srgbClr val="00B050"/>
                </a:solidFill>
              </a:rPr>
              <a:t> </a:t>
            </a:r>
            <a:r>
              <a:rPr lang="en-GB" sz="3200" b="1" dirty="0" err="1">
                <a:solidFill>
                  <a:srgbClr val="00B050"/>
                </a:solidFill>
              </a:rPr>
              <a:t>en</a:t>
            </a:r>
            <a:r>
              <a:rPr lang="en-GB" sz="3200" b="1" dirty="0">
                <a:solidFill>
                  <a:srgbClr val="00B050"/>
                </a:solidFill>
              </a:rPr>
              <a:t> </a:t>
            </a:r>
            <a:r>
              <a:rPr lang="en-GB" sz="3200" b="1" dirty="0" err="1">
                <a:solidFill>
                  <a:srgbClr val="00B050"/>
                </a:solidFill>
              </a:rPr>
              <a:t>een</a:t>
            </a:r>
            <a:r>
              <a:rPr lang="en-GB" sz="3200" b="1" dirty="0">
                <a:solidFill>
                  <a:srgbClr val="00B050"/>
                </a:solidFill>
              </a:rPr>
              <a:t> </a:t>
            </a:r>
            <a:r>
              <a:rPr lang="en-GB" sz="3200" b="1" dirty="0" err="1">
                <a:solidFill>
                  <a:srgbClr val="00B050"/>
                </a:solidFill>
              </a:rPr>
              <a:t>creatieve</a:t>
            </a:r>
            <a:r>
              <a:rPr lang="en-GB" sz="3200" b="1" dirty="0">
                <a:solidFill>
                  <a:srgbClr val="00B050"/>
                </a:solidFill>
              </a:rPr>
              <a:t> </a:t>
            </a:r>
            <a:r>
              <a:rPr lang="en-GB" sz="3200" b="1" dirty="0" err="1">
                <a:solidFill>
                  <a:srgbClr val="00B050"/>
                </a:solidFill>
              </a:rPr>
              <a:t>aanpak</a:t>
            </a:r>
            <a:r>
              <a:rPr lang="en-GB" sz="3200" b="1" dirty="0">
                <a:solidFill>
                  <a:srgbClr val="00B050"/>
                </a:solidFill>
              </a:rPr>
              <a:t> in </a:t>
            </a:r>
            <a:r>
              <a:rPr lang="en-GB" sz="3200" b="1" dirty="0" err="1">
                <a:solidFill>
                  <a:srgbClr val="00B050"/>
                </a:solidFill>
              </a:rPr>
              <a:t>wetenschap</a:t>
            </a:r>
            <a:r>
              <a:rPr lang="en-GB" sz="3200" b="1" dirty="0">
                <a:solidFill>
                  <a:srgbClr val="00B050"/>
                </a:solidFill>
              </a:rPr>
              <a:t> </a:t>
            </a:r>
            <a:r>
              <a:rPr lang="en-GB" sz="3200" b="1" dirty="0" err="1">
                <a:solidFill>
                  <a:srgbClr val="00B050"/>
                </a:solidFill>
              </a:rPr>
              <a:t>verbinden</a:t>
            </a:r>
            <a:endParaRPr lang="en-US" sz="3200" dirty="0"/>
          </a:p>
        </p:txBody>
      </p:sp>
      <p:sp>
        <p:nvSpPr>
          <p:cNvPr id="3" name="Text Placeholder 2"/>
          <p:cNvSpPr>
            <a:spLocks noGrp="1"/>
          </p:cNvSpPr>
          <p:nvPr>
            <p:ph type="body" idx="1"/>
          </p:nvPr>
        </p:nvSpPr>
        <p:spPr/>
        <p:txBody>
          <a:bodyPr>
            <a:normAutofit/>
          </a:bodyPr>
          <a:lstStyle/>
          <a:p>
            <a:r>
              <a:rPr lang="en-US" b="0" dirty="0" err="1" smtClean="0">
                <a:latin typeface="+mj-lt"/>
              </a:rPr>
              <a:t>Onderzoekend</a:t>
            </a:r>
            <a:r>
              <a:rPr lang="en-US" b="0" dirty="0" smtClean="0">
                <a:latin typeface="+mj-lt"/>
              </a:rPr>
              <a:t> </a:t>
            </a:r>
            <a:r>
              <a:rPr lang="en-US" b="0" dirty="0" err="1" smtClean="0">
                <a:latin typeface="+mj-lt"/>
              </a:rPr>
              <a:t>leren</a:t>
            </a:r>
            <a:endParaRPr lang="en-US" b="0" dirty="0">
              <a:latin typeface="+mj-lt"/>
            </a:endParaRPr>
          </a:p>
        </p:txBody>
      </p:sp>
      <p:sp>
        <p:nvSpPr>
          <p:cNvPr id="4" name="Content Placeholder 3"/>
          <p:cNvSpPr>
            <a:spLocks noGrp="1"/>
          </p:cNvSpPr>
          <p:nvPr>
            <p:ph sz="half" idx="2"/>
          </p:nvPr>
        </p:nvSpPr>
        <p:spPr>
          <a:xfrm>
            <a:off x="457200" y="2195357"/>
            <a:ext cx="4040188" cy="2808313"/>
          </a:xfrm>
        </p:spPr>
        <p:txBody>
          <a:bodyPr>
            <a:normAutofit lnSpcReduction="10000"/>
          </a:bodyPr>
          <a:lstStyle/>
          <a:p>
            <a:r>
              <a:rPr lang="nl-BE" sz="2000" dirty="0">
                <a:latin typeface="+mj-lt"/>
              </a:rPr>
              <a:t>In vraag stellen</a:t>
            </a:r>
          </a:p>
          <a:p>
            <a:r>
              <a:rPr lang="nl-BE" sz="2000" dirty="0">
                <a:latin typeface="+mj-lt"/>
              </a:rPr>
              <a:t>Ontwerpen en plannen van onderzoek</a:t>
            </a:r>
          </a:p>
          <a:p>
            <a:r>
              <a:rPr lang="nl-BE" sz="2000" dirty="0">
                <a:latin typeface="+mj-lt"/>
              </a:rPr>
              <a:t>Bewijs verzamelen</a:t>
            </a:r>
          </a:p>
          <a:p>
            <a:r>
              <a:rPr lang="nl-BE" sz="2000" dirty="0">
                <a:latin typeface="+mj-lt"/>
              </a:rPr>
              <a:t>Verbanden leggen</a:t>
            </a:r>
          </a:p>
          <a:p>
            <a:r>
              <a:rPr lang="nl-BE" sz="2000" dirty="0">
                <a:latin typeface="+mj-lt"/>
              </a:rPr>
              <a:t>Bewijs verklaren</a:t>
            </a:r>
          </a:p>
          <a:p>
            <a:r>
              <a:rPr lang="nl-BE" sz="2000" dirty="0">
                <a:latin typeface="+mj-lt"/>
              </a:rPr>
              <a:t>Communiceren van verklaringen</a:t>
            </a:r>
          </a:p>
          <a:p>
            <a:pPr>
              <a:buNone/>
            </a:pPr>
            <a:r>
              <a:rPr lang="en-US" sz="2000" dirty="0" smtClean="0">
                <a:latin typeface="+mj-lt"/>
              </a:rPr>
              <a:t>(</a:t>
            </a:r>
            <a:r>
              <a:rPr lang="en-US" sz="2000" dirty="0">
                <a:latin typeface="+mj-lt"/>
              </a:rPr>
              <a:t>for example </a:t>
            </a:r>
            <a:r>
              <a:rPr lang="en-US" sz="2000" dirty="0" err="1">
                <a:latin typeface="+mj-lt"/>
              </a:rPr>
              <a:t>Minner</a:t>
            </a:r>
            <a:r>
              <a:rPr lang="en-US" sz="2000" dirty="0">
                <a:latin typeface="+mj-lt"/>
              </a:rPr>
              <a:t> et al 2010)</a:t>
            </a:r>
          </a:p>
          <a:p>
            <a:pPr marL="0" indent="0">
              <a:buNone/>
            </a:pPr>
            <a:endParaRPr lang="en-US" dirty="0"/>
          </a:p>
        </p:txBody>
      </p:sp>
      <p:sp>
        <p:nvSpPr>
          <p:cNvPr id="5" name="Text Placeholder 4"/>
          <p:cNvSpPr>
            <a:spLocks noGrp="1"/>
          </p:cNvSpPr>
          <p:nvPr>
            <p:ph type="body" sz="quarter" idx="3"/>
          </p:nvPr>
        </p:nvSpPr>
        <p:spPr/>
        <p:txBody>
          <a:bodyPr>
            <a:normAutofit/>
          </a:bodyPr>
          <a:lstStyle/>
          <a:p>
            <a:r>
              <a:rPr lang="en-US" sz="2200" b="0" dirty="0" err="1" smtClean="0">
                <a:latin typeface="+mj-lt"/>
              </a:rPr>
              <a:t>Creatieve</a:t>
            </a:r>
            <a:r>
              <a:rPr lang="en-US" sz="2200" b="0" dirty="0" smtClean="0">
                <a:latin typeface="+mj-lt"/>
              </a:rPr>
              <a:t> </a:t>
            </a:r>
            <a:r>
              <a:rPr lang="en-US" sz="2200" b="0" dirty="0" err="1" smtClean="0">
                <a:latin typeface="+mj-lt"/>
              </a:rPr>
              <a:t>aanleg</a:t>
            </a:r>
            <a:endParaRPr lang="en-US" sz="2200" b="0" dirty="0">
              <a:latin typeface="+mj-lt"/>
            </a:endParaRPr>
          </a:p>
        </p:txBody>
      </p:sp>
      <p:sp>
        <p:nvSpPr>
          <p:cNvPr id="6" name="Content Placeholder 5"/>
          <p:cNvSpPr>
            <a:spLocks noGrp="1"/>
          </p:cNvSpPr>
          <p:nvPr>
            <p:ph sz="quarter" idx="4"/>
          </p:nvPr>
        </p:nvSpPr>
        <p:spPr>
          <a:xfrm>
            <a:off x="4645025" y="2195357"/>
            <a:ext cx="4041775" cy="3951288"/>
          </a:xfrm>
        </p:spPr>
        <p:txBody>
          <a:bodyPr>
            <a:normAutofit/>
          </a:bodyPr>
          <a:lstStyle/>
          <a:p>
            <a:r>
              <a:rPr lang="nl-BE" sz="2000" dirty="0">
                <a:latin typeface="+mj-lt"/>
              </a:rPr>
              <a:t>Zin voor initiatief</a:t>
            </a:r>
          </a:p>
          <a:p>
            <a:r>
              <a:rPr lang="nl-BE" sz="2000" dirty="0">
                <a:latin typeface="+mj-lt"/>
              </a:rPr>
              <a:t>Motivatie</a:t>
            </a:r>
          </a:p>
          <a:p>
            <a:r>
              <a:rPr lang="nl-BE" sz="2000" dirty="0">
                <a:latin typeface="+mj-lt"/>
              </a:rPr>
              <a:t>Vermogen om iets nieuws te bedenken</a:t>
            </a:r>
          </a:p>
          <a:p>
            <a:r>
              <a:rPr lang="nl-BE" sz="2000" dirty="0">
                <a:latin typeface="+mj-lt"/>
              </a:rPr>
              <a:t>Verbanden leggen</a:t>
            </a:r>
          </a:p>
          <a:p>
            <a:r>
              <a:rPr lang="nl-BE" sz="2000" dirty="0">
                <a:latin typeface="+mj-lt"/>
              </a:rPr>
              <a:t>Verbeelding</a:t>
            </a:r>
          </a:p>
          <a:p>
            <a:r>
              <a:rPr lang="nl-BE" sz="2000" dirty="0">
                <a:latin typeface="+mj-lt"/>
              </a:rPr>
              <a:t>Nieuwsgierigheid</a:t>
            </a:r>
          </a:p>
          <a:p>
            <a:r>
              <a:rPr lang="nl-BE" sz="2000" dirty="0">
                <a:latin typeface="+mj-lt"/>
              </a:rPr>
              <a:t>Samenwerkingsvaardigheden</a:t>
            </a:r>
          </a:p>
          <a:p>
            <a:r>
              <a:rPr lang="nl-BE" sz="2000" dirty="0">
                <a:latin typeface="+mj-lt"/>
              </a:rPr>
              <a:t>Denkvaardigheden</a:t>
            </a:r>
          </a:p>
          <a:p>
            <a:pPr>
              <a:buNone/>
            </a:pPr>
            <a:r>
              <a:rPr lang="en-US" sz="2000" dirty="0" smtClean="0">
                <a:latin typeface="+mj-lt"/>
              </a:rPr>
              <a:t>(</a:t>
            </a:r>
            <a:r>
              <a:rPr lang="en-US" sz="2000" dirty="0" err="1" smtClean="0">
                <a:latin typeface="+mj-lt"/>
              </a:rPr>
              <a:t>bijvoorbeeld</a:t>
            </a:r>
            <a:r>
              <a:rPr lang="en-US" sz="2000" dirty="0" smtClean="0">
                <a:latin typeface="+mj-lt"/>
              </a:rPr>
              <a:t> Chappell </a:t>
            </a:r>
            <a:r>
              <a:rPr lang="en-US" sz="2000" dirty="0">
                <a:latin typeface="+mj-lt"/>
              </a:rPr>
              <a:t>et al 2008)</a:t>
            </a:r>
          </a:p>
          <a:p>
            <a:endParaRPr lang="en-US"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latin typeface="+mj-lt"/>
              </a:rPr>
              <a:t>Uit</a:t>
            </a:r>
            <a:r>
              <a:rPr lang="en-US" dirty="0" smtClean="0">
                <a:latin typeface="+mj-lt"/>
              </a:rPr>
              <a:t> Creative Little Scientists, 2012</a:t>
            </a:r>
            <a:endParaRPr lang="en-US" dirty="0">
              <a:latin typeface="+mj-lt"/>
            </a:endParaRPr>
          </a:p>
        </p:txBody>
      </p:sp>
    </p:spTree>
    <p:extLst>
      <p:ext uri="{BB962C8B-B14F-4D97-AF65-F5344CB8AC3E}">
        <p14:creationId xmlns:p14="http://schemas.microsoft.com/office/powerpoint/2010/main" val="2730995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r>
              <a:rPr lang="nl-BE" sz="3200" b="1" dirty="0" smtClean="0">
                <a:solidFill>
                  <a:srgbClr val="FF5050"/>
                </a:solidFill>
              </a:rPr>
              <a:t>?</a:t>
            </a:r>
            <a:endParaRPr lang="nl-BE" sz="2800" b="1" dirty="0">
              <a:solidFill>
                <a:srgbClr val="00B050"/>
              </a:solidFill>
            </a:endParaRPr>
          </a:p>
        </p:txBody>
      </p:sp>
      <p:sp>
        <p:nvSpPr>
          <p:cNvPr id="3" name="Tijdelijke aanduiding voor inhoud 2"/>
          <p:cNvSpPr>
            <a:spLocks noGrp="1"/>
          </p:cNvSpPr>
          <p:nvPr>
            <p:ph idx="1"/>
          </p:nvPr>
        </p:nvSpPr>
        <p:spPr>
          <a:xfrm>
            <a:off x="539552" y="2852936"/>
            <a:ext cx="7886700" cy="1800200"/>
          </a:xfrm>
          <a:ln>
            <a:solidFill>
              <a:schemeClr val="tx1"/>
            </a:solidFill>
          </a:ln>
        </p:spPr>
        <p:txBody>
          <a:bodyPr>
            <a:noAutofit/>
          </a:bodyPr>
          <a:lstStyle/>
          <a:p>
            <a:pPr marL="0" indent="0">
              <a:lnSpc>
                <a:spcPct val="120000"/>
              </a:lnSpc>
              <a:buNone/>
            </a:pPr>
            <a:r>
              <a:rPr lang="nl-BE" sz="2800" dirty="0">
                <a:latin typeface="+mj-lt"/>
              </a:rPr>
              <a:t>Leerkrachten betrekken kinderen bij het bespreken van de leerdoelen en de criteria om een activiteit te doen slagen</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nl-BE" b="1" dirty="0">
                <a:latin typeface="+mj-lt"/>
              </a:rPr>
              <a:t>TAPS piramide model: leerkracht laag</a:t>
            </a:r>
          </a:p>
        </p:txBody>
      </p:sp>
      <p:sp>
        <p:nvSpPr>
          <p:cNvPr id="6" name="Tijdelijke aanduiding voor inhoud 2"/>
          <p:cNvSpPr txBox="1">
            <a:spLocks/>
          </p:cNvSpPr>
          <p:nvPr/>
        </p:nvSpPr>
        <p:spPr>
          <a:xfrm>
            <a:off x="539552" y="4869160"/>
            <a:ext cx="7886700" cy="108012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Bespreken wat een goede observatie of conclusie inhoudt, de doelen bespreken</a:t>
            </a:r>
            <a:r>
              <a:rPr lang="nl-BE" sz="2800" i="1" dirty="0" smtClean="0">
                <a:latin typeface="+mj-lt"/>
              </a:rPr>
              <a:t>,…</a:t>
            </a:r>
            <a:endParaRPr lang="nl-BE" sz="2800" dirty="0" smtClean="0">
              <a:latin typeface="+mj-lt"/>
            </a:endParaRPr>
          </a:p>
          <a:p>
            <a:endParaRPr lang="nl-BE" sz="2800" dirty="0">
              <a:latin typeface="+mj-lt"/>
            </a:endParaRPr>
          </a:p>
        </p:txBody>
      </p:sp>
    </p:spTree>
    <p:extLst>
      <p:ext uri="{BB962C8B-B14F-4D97-AF65-F5344CB8AC3E}">
        <p14:creationId xmlns:p14="http://schemas.microsoft.com/office/powerpoint/2010/main" val="2117828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0"/>
            <a:ext cx="7776864" cy="5832647"/>
          </a:xfrm>
          <a:prstGeom prst="rect">
            <a:avLst/>
          </a:prstGeom>
        </p:spPr>
      </p:pic>
    </p:spTree>
    <p:extLst>
      <p:ext uri="{BB962C8B-B14F-4D97-AF65-F5344CB8AC3E}">
        <p14:creationId xmlns:p14="http://schemas.microsoft.com/office/powerpoint/2010/main" val="2774745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lnSpc>
                <a:spcPct val="120000"/>
              </a:lnSpc>
              <a:buNone/>
            </a:pPr>
            <a:r>
              <a:rPr lang="nl-BE" sz="2800" dirty="0">
                <a:latin typeface="+mj-lt"/>
              </a:rPr>
              <a:t>Leerkrachten verzamelen informatie over het leren van de kinderen door middel van vragen/discussie en </a:t>
            </a:r>
            <a:r>
              <a:rPr lang="nl-BE" sz="2800" dirty="0" smtClean="0">
                <a:latin typeface="+mj-lt"/>
              </a:rPr>
              <a:t>observatie.</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nl-BE" b="1" dirty="0">
                <a:latin typeface="+mj-lt"/>
              </a:rPr>
              <a:t>TAPS piramide model: leerkracht laag</a:t>
            </a: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Open vragen, </a:t>
            </a:r>
            <a:r>
              <a:rPr lang="nl-BE" sz="2800" i="1" dirty="0" err="1">
                <a:latin typeface="+mj-lt"/>
              </a:rPr>
              <a:t>klasmindmap</a:t>
            </a:r>
            <a:r>
              <a:rPr lang="nl-BE" sz="2800" i="1" dirty="0">
                <a:latin typeface="+mj-lt"/>
              </a:rPr>
              <a:t>, concept cartoons, </a:t>
            </a:r>
            <a:r>
              <a:rPr lang="nl-BE" sz="2800" i="1" dirty="0" err="1">
                <a:latin typeface="+mj-lt"/>
              </a:rPr>
              <a:t>floorbook</a:t>
            </a:r>
            <a:r>
              <a:rPr lang="nl-BE" sz="2800" i="1" dirty="0">
                <a:latin typeface="+mj-lt"/>
              </a:rPr>
              <a:t>, geannoteerde foto’s</a:t>
            </a:r>
            <a:r>
              <a:rPr lang="nl-BE" sz="2800" i="1" dirty="0" smtClean="0">
                <a:latin typeface="+mj-lt"/>
              </a:rPr>
              <a:t>,…</a:t>
            </a:r>
            <a:endParaRPr lang="nl-BE" sz="2800" dirty="0" smtClean="0">
              <a:latin typeface="+mj-lt"/>
            </a:endParaRPr>
          </a:p>
          <a:p>
            <a:endParaRPr lang="nl-BE" sz="2800" dirty="0">
              <a:latin typeface="+mj-lt"/>
            </a:endParaRPr>
          </a:p>
        </p:txBody>
      </p:sp>
    </p:spTree>
    <p:extLst>
      <p:ext uri="{BB962C8B-B14F-4D97-AF65-F5344CB8AC3E}">
        <p14:creationId xmlns:p14="http://schemas.microsoft.com/office/powerpoint/2010/main" val="2960257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540046"/>
            <a:ext cx="6912768" cy="4193210"/>
          </a:xfrm>
          <a:prstGeom prst="rect">
            <a:avLst/>
          </a:prstGeom>
        </p:spPr>
      </p:pic>
      <p:sp>
        <p:nvSpPr>
          <p:cNvPr id="4" name="Tekstvak 3"/>
          <p:cNvSpPr txBox="1"/>
          <p:nvPr/>
        </p:nvSpPr>
        <p:spPr>
          <a:xfrm>
            <a:off x="1259632" y="5733256"/>
            <a:ext cx="6912768" cy="307777"/>
          </a:xfrm>
          <a:prstGeom prst="rect">
            <a:avLst/>
          </a:prstGeom>
          <a:noFill/>
        </p:spPr>
        <p:txBody>
          <a:bodyPr wrap="square" rtlCol="0">
            <a:spAutoFit/>
          </a:bodyPr>
          <a:lstStyle/>
          <a:p>
            <a:r>
              <a:rPr lang="nl-BE" sz="1400" dirty="0"/>
              <a:t>http://www.toondoo.com/public/t/a/n/TanPuiLing/toons/cool-cartoon-2019073.png</a:t>
            </a:r>
          </a:p>
        </p:txBody>
      </p:sp>
    </p:spTree>
    <p:extLst>
      <p:ext uri="{BB962C8B-B14F-4D97-AF65-F5344CB8AC3E}">
        <p14:creationId xmlns:p14="http://schemas.microsoft.com/office/powerpoint/2010/main" val="1569422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lnSpc>
                <a:spcPct val="120000"/>
              </a:lnSpc>
              <a:buNone/>
            </a:pPr>
            <a:r>
              <a:rPr lang="nl-BE" sz="2800" dirty="0">
                <a:latin typeface="+mj-lt"/>
              </a:rPr>
              <a:t>Leerkrachten gebruiken assessment om het leerproces van kinderen te ondersteunen door het geven van feedback</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nl-BE" b="1" dirty="0">
                <a:latin typeface="+mj-lt"/>
              </a:rPr>
              <a:t>TAPS piramide model: leerkracht laag</a:t>
            </a: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Aanduiden, mondelinge feedback, uitbreidingsvragen</a:t>
            </a:r>
            <a:r>
              <a:rPr lang="nl-BE" sz="2800" i="1" dirty="0" smtClean="0">
                <a:latin typeface="+mj-lt"/>
              </a:rPr>
              <a:t>,…</a:t>
            </a:r>
            <a:endParaRPr lang="nl-BE" sz="2800" dirty="0" smtClean="0">
              <a:latin typeface="+mj-lt"/>
            </a:endParaRPr>
          </a:p>
        </p:txBody>
      </p:sp>
    </p:spTree>
    <p:extLst>
      <p:ext uri="{BB962C8B-B14F-4D97-AF65-F5344CB8AC3E}">
        <p14:creationId xmlns:p14="http://schemas.microsoft.com/office/powerpoint/2010/main" val="3953500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a:solidFill>
                  <a:srgbClr val="00B050"/>
                </a:solidFill>
              </a:rPr>
              <a:t>Kinderen betrekken bij het evalueren </a:t>
            </a:r>
            <a:br>
              <a:rPr lang="nl-BE" sz="3200" b="1" dirty="0">
                <a:solidFill>
                  <a:srgbClr val="00B050"/>
                </a:solidFill>
              </a:rPr>
            </a:br>
            <a:r>
              <a:rPr lang="nl-BE" sz="3200" b="1" dirty="0">
                <a:solidFill>
                  <a:srgbClr val="FF5050"/>
                </a:solidFill>
              </a:rPr>
              <a:t>Hoe?</a:t>
            </a:r>
            <a:endParaRPr lang="nl-BE" sz="2800" b="1" dirty="0">
              <a:solidFill>
                <a:srgbClr val="00B050"/>
              </a:solidFill>
            </a:endParaRPr>
          </a:p>
        </p:txBody>
      </p:sp>
      <p:sp>
        <p:nvSpPr>
          <p:cNvPr id="3" name="Tijdelijke aanduiding voor inhoud 2"/>
          <p:cNvSpPr>
            <a:spLocks noGrp="1"/>
          </p:cNvSpPr>
          <p:nvPr>
            <p:ph idx="1"/>
          </p:nvPr>
        </p:nvSpPr>
        <p:spPr>
          <a:xfrm>
            <a:off x="539552" y="2852936"/>
            <a:ext cx="7886700" cy="2088232"/>
          </a:xfrm>
          <a:ln>
            <a:solidFill>
              <a:schemeClr val="tx1"/>
            </a:solidFill>
          </a:ln>
        </p:spPr>
        <p:txBody>
          <a:bodyPr>
            <a:noAutofit/>
          </a:bodyPr>
          <a:lstStyle/>
          <a:p>
            <a:pPr marL="0" indent="0">
              <a:lnSpc>
                <a:spcPct val="120000"/>
              </a:lnSpc>
              <a:buNone/>
            </a:pPr>
            <a:r>
              <a:rPr lang="nl-BE" sz="2800" dirty="0">
                <a:latin typeface="+mj-lt"/>
              </a:rPr>
              <a:t>Leerkrachten gebruiken assessment om het leerproces van kinderen te bevorderen door hen tijd te geven om te reflecteren over het eigen werk en het te beoordelen. </a:t>
            </a:r>
            <a:endParaRPr lang="nl-BE" sz="2800"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nl-BE" b="1" dirty="0">
                <a:latin typeface="+mj-lt"/>
              </a:rPr>
              <a:t>TAPS piramide model: leerkracht laag</a:t>
            </a:r>
          </a:p>
        </p:txBody>
      </p:sp>
      <p:sp>
        <p:nvSpPr>
          <p:cNvPr id="6" name="Tijdelijke aanduiding voor inhoud 2"/>
          <p:cNvSpPr txBox="1">
            <a:spLocks/>
          </p:cNvSpPr>
          <p:nvPr/>
        </p:nvSpPr>
        <p:spPr>
          <a:xfrm>
            <a:off x="539552" y="5100634"/>
            <a:ext cx="7886700" cy="992662"/>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800" i="1" dirty="0">
                <a:latin typeface="+mj-lt"/>
              </a:rPr>
              <a:t>Tijd om te lezen en te reageren, tijd om terug te blikken </a:t>
            </a:r>
            <a:r>
              <a:rPr lang="nl-BE" sz="2800" i="1" dirty="0" err="1">
                <a:latin typeface="+mj-lt"/>
              </a:rPr>
              <a:t>ahv</a:t>
            </a:r>
            <a:r>
              <a:rPr lang="nl-BE" sz="2800" i="1" dirty="0">
                <a:latin typeface="+mj-lt"/>
              </a:rPr>
              <a:t> een tekening</a:t>
            </a:r>
            <a:r>
              <a:rPr lang="nl-BE" sz="2800" i="1" dirty="0" smtClean="0">
                <a:latin typeface="+mj-lt"/>
              </a:rPr>
              <a:t>,…</a:t>
            </a:r>
            <a:endParaRPr lang="nl-BE" sz="2800" dirty="0" smtClean="0">
              <a:latin typeface="+mj-lt"/>
            </a:endParaRPr>
          </a:p>
        </p:txBody>
      </p:sp>
    </p:spTree>
    <p:extLst>
      <p:ext uri="{BB962C8B-B14F-4D97-AF65-F5344CB8AC3E}">
        <p14:creationId xmlns:p14="http://schemas.microsoft.com/office/powerpoint/2010/main" val="233468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3"/>
          <a:srcRect l="20000" t="21101" r="52500" b="36661"/>
          <a:stretch/>
        </p:blipFill>
        <p:spPr>
          <a:xfrm>
            <a:off x="1187624" y="1628800"/>
            <a:ext cx="5400600" cy="4320480"/>
          </a:xfrm>
          <a:prstGeom prst="rect">
            <a:avLst/>
          </a:prstGeom>
        </p:spPr>
      </p:pic>
    </p:spTree>
    <p:extLst>
      <p:ext uri="{BB962C8B-B14F-4D97-AF65-F5344CB8AC3E}">
        <p14:creationId xmlns:p14="http://schemas.microsoft.com/office/powerpoint/2010/main" val="1475927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n-US" sz="2800" b="1" dirty="0" smtClean="0">
                <a:solidFill>
                  <a:srgbClr val="00B050"/>
                </a:solidFill>
              </a:rPr>
              <a:t>Hoe </a:t>
            </a:r>
            <a:r>
              <a:rPr lang="en-US" sz="2800" b="1" dirty="0" err="1" smtClean="0">
                <a:solidFill>
                  <a:srgbClr val="00B050"/>
                </a:solidFill>
              </a:rPr>
              <a:t>helpt</a:t>
            </a:r>
            <a:r>
              <a:rPr lang="en-US" sz="2800" b="1" dirty="0" smtClean="0">
                <a:solidFill>
                  <a:srgbClr val="00B050"/>
                </a:solidFill>
              </a:rPr>
              <a:t> </a:t>
            </a:r>
            <a:r>
              <a:rPr lang="en-US" sz="2800" b="1" dirty="0" err="1" smtClean="0">
                <a:solidFill>
                  <a:srgbClr val="00B050"/>
                </a:solidFill>
              </a:rPr>
              <a:t>dit</a:t>
            </a:r>
            <a:r>
              <a:rPr lang="en-US" sz="2800" b="1" dirty="0" smtClean="0">
                <a:solidFill>
                  <a:srgbClr val="00B050"/>
                </a:solidFill>
              </a:rPr>
              <a:t> de </a:t>
            </a:r>
            <a:r>
              <a:rPr lang="en-US" sz="2800" b="1" dirty="0" err="1" smtClean="0">
                <a:solidFill>
                  <a:srgbClr val="00B050"/>
                </a:solidFill>
              </a:rPr>
              <a:t>kinderen</a:t>
            </a:r>
            <a:r>
              <a:rPr lang="en-US" sz="2800" b="1" dirty="0" smtClean="0">
                <a:solidFill>
                  <a:srgbClr val="00B050"/>
                </a:solidFill>
              </a:rPr>
              <a:t> op </a:t>
            </a:r>
            <a:r>
              <a:rPr lang="en-US" sz="2800" b="1" dirty="0" err="1" smtClean="0">
                <a:solidFill>
                  <a:srgbClr val="00B050"/>
                </a:solidFill>
              </a:rPr>
              <a:t>vlak</a:t>
            </a:r>
            <a:r>
              <a:rPr lang="en-US" sz="2800" b="1" dirty="0" smtClean="0">
                <a:solidFill>
                  <a:srgbClr val="00B050"/>
                </a:solidFill>
              </a:rPr>
              <a:t> van </a:t>
            </a:r>
            <a:r>
              <a:rPr lang="en-US" sz="2800" b="1" dirty="0" err="1" smtClean="0">
                <a:solidFill>
                  <a:srgbClr val="00B050"/>
                </a:solidFill>
              </a:rPr>
              <a:t>creativiteit</a:t>
            </a:r>
            <a:r>
              <a:rPr lang="en-US" sz="2800" b="1" dirty="0" smtClean="0">
                <a:solidFill>
                  <a:srgbClr val="00B050"/>
                </a:solidFill>
              </a:rPr>
              <a:t> in </a:t>
            </a:r>
            <a:r>
              <a:rPr lang="en-US" sz="2800" b="1" dirty="0" err="1" smtClean="0">
                <a:solidFill>
                  <a:srgbClr val="00B050"/>
                </a:solidFill>
              </a:rPr>
              <a:t>hun</a:t>
            </a:r>
            <a:r>
              <a:rPr lang="en-US" sz="2800" b="1" dirty="0" smtClean="0">
                <a:solidFill>
                  <a:srgbClr val="00B050"/>
                </a:solidFill>
              </a:rPr>
              <a:t> </a:t>
            </a:r>
            <a:r>
              <a:rPr lang="en-US" sz="2800" b="1" dirty="0" err="1" smtClean="0">
                <a:solidFill>
                  <a:srgbClr val="00B050"/>
                </a:solidFill>
              </a:rPr>
              <a:t>leerproces</a:t>
            </a:r>
            <a:r>
              <a:rPr lang="en-US" sz="2800" b="1" dirty="0" smtClean="0">
                <a:solidFill>
                  <a:srgbClr val="00B050"/>
                </a:solidFill>
              </a:rPr>
              <a:t>? </a:t>
            </a:r>
            <a:endParaRPr lang="en-US" sz="1600" dirty="0"/>
          </a:p>
        </p:txBody>
      </p:sp>
      <p:graphicFrame>
        <p:nvGraphicFramePr>
          <p:cNvPr id="7" name="Tabel 6"/>
          <p:cNvGraphicFramePr>
            <a:graphicFrameLocks noGrp="1"/>
          </p:cNvGraphicFramePr>
          <p:nvPr>
            <p:extLst>
              <p:ext uri="{D42A27DB-BD31-4B8C-83A1-F6EECF244321}">
                <p14:modId xmlns:p14="http://schemas.microsoft.com/office/powerpoint/2010/main" val="4179074325"/>
              </p:ext>
            </p:extLst>
          </p:nvPr>
        </p:nvGraphicFramePr>
        <p:xfrm>
          <a:off x="251520" y="1700808"/>
          <a:ext cx="8640960" cy="4937760"/>
        </p:xfrm>
        <a:graphic>
          <a:graphicData uri="http://schemas.openxmlformats.org/drawingml/2006/table">
            <a:tbl>
              <a:tblPr firstRow="1" bandRow="1">
                <a:tableStyleId>{2D5ABB26-0587-4C30-8999-92F81FD0307C}</a:tableStyleId>
              </a:tblPr>
              <a:tblGrid>
                <a:gridCol w="2880320"/>
                <a:gridCol w="2880320"/>
                <a:gridCol w="2880320"/>
              </a:tblGrid>
              <a:tr h="567063">
                <a:tc>
                  <a:txBody>
                    <a:bodyPr/>
                    <a:lstStyle/>
                    <a:p>
                      <a:pPr algn="ctr"/>
                      <a:r>
                        <a:rPr lang="nl-BE" b="1" dirty="0" smtClean="0">
                          <a:latin typeface="+mj-lt"/>
                        </a:rPr>
                        <a:t>Onderzoekend leren</a:t>
                      </a:r>
                      <a:endParaRPr lang="nl-BE" b="1" baseline="0" dirty="0" smtClean="0">
                        <a:latin typeface="+mj-lt"/>
                      </a:endParaRPr>
                    </a:p>
                    <a:p>
                      <a:pPr algn="ctr"/>
                      <a:endParaRPr lang="nl-BE" sz="1000" b="1" dirty="0">
                        <a:latin typeface="+mj-lt"/>
                      </a:endParaRPr>
                    </a:p>
                  </a:txBody>
                  <a:tcPr/>
                </a:tc>
                <a:tc>
                  <a:txBody>
                    <a:bodyPr/>
                    <a:lstStyle/>
                    <a:p>
                      <a:pPr algn="ctr"/>
                      <a:r>
                        <a:rPr lang="nl-BE" b="1" dirty="0" smtClean="0">
                          <a:latin typeface="+mj-lt"/>
                        </a:rPr>
                        <a:t>Creatieve</a:t>
                      </a:r>
                      <a:r>
                        <a:rPr lang="nl-BE" b="1" baseline="0" dirty="0" smtClean="0">
                          <a:latin typeface="+mj-lt"/>
                        </a:rPr>
                        <a:t> aanleg</a:t>
                      </a:r>
                      <a:endParaRPr lang="nl-BE" b="1" dirty="0">
                        <a:latin typeface="+mj-lt"/>
                      </a:endParaRPr>
                    </a:p>
                  </a:txBody>
                  <a:tcPr/>
                </a:tc>
                <a:tc>
                  <a:txBody>
                    <a:bodyPr/>
                    <a:lstStyle/>
                    <a:p>
                      <a:pPr algn="ctr"/>
                      <a:r>
                        <a:rPr lang="nl-BE" b="1" dirty="0" err="1" smtClean="0">
                          <a:latin typeface="+mj-lt"/>
                        </a:rPr>
                        <a:t>Synergieën</a:t>
                      </a:r>
                      <a:r>
                        <a:rPr lang="nl-BE" b="1" baseline="0" dirty="0" smtClean="0">
                          <a:latin typeface="+mj-lt"/>
                        </a:rPr>
                        <a:t> </a:t>
                      </a:r>
                      <a:r>
                        <a:rPr lang="nl-BE" b="1" baseline="0" dirty="0" smtClean="0">
                          <a:latin typeface="+mj-lt"/>
                        </a:rPr>
                        <a:t>tussen onderzoekend leren en een creatieve aanpak</a:t>
                      </a:r>
                      <a:endParaRPr lang="nl-BE" b="1" dirty="0">
                        <a:latin typeface="+mj-lt"/>
                      </a:endParaRPr>
                    </a:p>
                  </a:txBody>
                  <a:tcPr/>
                </a:tc>
              </a:tr>
              <a:tr h="2997333">
                <a:tc>
                  <a:txBody>
                    <a:bodyPr/>
                    <a:lstStyle/>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In vraag stellen</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Ontwerpen en plannen van onderzoek</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Bewijs verzamelen</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Verbanden leggen</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Bewijs verklaren</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Communiceren van verklaringen</a:t>
                      </a:r>
                    </a:p>
                    <a:p>
                      <a:pPr marL="285750" indent="-285750" algn="l">
                        <a:buFont typeface="Arial" panose="020B0604020202020204" pitchFamily="34" charset="0"/>
                        <a:buChar char="•"/>
                      </a:pPr>
                      <a:endParaRPr lang="nl-BE" sz="1800" dirty="0">
                        <a:latin typeface="+mj-lt"/>
                      </a:endParaRPr>
                    </a:p>
                  </a:txBody>
                  <a:tcPr/>
                </a:tc>
                <a:tc>
                  <a:txBody>
                    <a:bodyPr/>
                    <a:lstStyle/>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Zin voor initiatief</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Motivatie</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Vermogen om iets nieuws te bedenken</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Verbanden leggen</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Verbeelding</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Nieuwsgierigheid</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Samenwerkingsvaardigheden</a:t>
                      </a:r>
                    </a:p>
                    <a:p>
                      <a:pPr marL="285750" indent="-285750" algn="l">
                        <a:buFont typeface="Arial" panose="020B0604020202020204" pitchFamily="34" charset="0"/>
                        <a:buChar char="•"/>
                      </a:pPr>
                      <a:r>
                        <a:rPr lang="nl-BE" sz="1800" kern="1200" dirty="0" smtClean="0">
                          <a:solidFill>
                            <a:schemeClr val="tx1"/>
                          </a:solidFill>
                          <a:latin typeface="+mj-lt"/>
                          <a:ea typeface="+mn-ea"/>
                          <a:cs typeface="+mn-cs"/>
                        </a:rPr>
                        <a:t>Denkvaardigheden</a:t>
                      </a:r>
                      <a:endParaRPr lang="nl-BE" sz="1800" kern="1200" dirty="0">
                        <a:solidFill>
                          <a:schemeClr val="tx1"/>
                        </a:solidFill>
                        <a:latin typeface="+mj-lt"/>
                        <a:ea typeface="+mn-ea"/>
                        <a:cs typeface="+mn-cs"/>
                      </a:endParaRPr>
                    </a:p>
                  </a:txBody>
                  <a:tcPr/>
                </a:tc>
                <a:tc>
                  <a:txBody>
                    <a:bodyPr/>
                    <a:lstStyle/>
                    <a:p>
                      <a:pPr algn="l">
                        <a:buFont typeface="Arial" charset="0"/>
                        <a:buChar char="•"/>
                        <a:defRPr/>
                      </a:pPr>
                      <a:r>
                        <a:rPr lang="nl-BE" sz="1800" kern="1200" dirty="0" smtClean="0">
                          <a:solidFill>
                            <a:schemeClr val="tx1"/>
                          </a:solidFill>
                          <a:latin typeface="+mj-lt"/>
                          <a:ea typeface="+mn-ea"/>
                          <a:cs typeface="+mn-cs"/>
                        </a:rPr>
                        <a:t>Spel &amp; verkenning</a:t>
                      </a:r>
                    </a:p>
                    <a:p>
                      <a:pPr algn="l">
                        <a:buFont typeface="Arial" charset="0"/>
                        <a:buChar char="•"/>
                        <a:defRPr/>
                      </a:pPr>
                      <a:r>
                        <a:rPr lang="nl-BE" sz="1800" kern="1200" dirty="0" smtClean="0">
                          <a:solidFill>
                            <a:schemeClr val="tx1"/>
                          </a:solidFill>
                          <a:latin typeface="+mj-lt"/>
                          <a:ea typeface="+mn-ea"/>
                          <a:cs typeface="+mn-cs"/>
                        </a:rPr>
                        <a:t>Motivatie &amp; affectie</a:t>
                      </a:r>
                    </a:p>
                    <a:p>
                      <a:pPr algn="l">
                        <a:buFont typeface="Arial" charset="0"/>
                        <a:buChar char="•"/>
                        <a:defRPr/>
                      </a:pPr>
                      <a:r>
                        <a:rPr lang="nl-BE" sz="1800" kern="1200" dirty="0" smtClean="0">
                          <a:solidFill>
                            <a:schemeClr val="tx1"/>
                          </a:solidFill>
                          <a:latin typeface="+mj-lt"/>
                          <a:ea typeface="+mn-ea"/>
                          <a:cs typeface="+mn-cs"/>
                        </a:rPr>
                        <a:t>Dialoog &amp; samenwerking</a:t>
                      </a:r>
                    </a:p>
                    <a:p>
                      <a:pPr algn="l">
                        <a:buFont typeface="Arial" charset="0"/>
                        <a:buChar char="•"/>
                        <a:defRPr/>
                      </a:pPr>
                      <a:r>
                        <a:rPr lang="nl-BE" sz="1800" kern="1200" dirty="0" smtClean="0">
                          <a:solidFill>
                            <a:schemeClr val="tx1"/>
                          </a:solidFill>
                          <a:latin typeface="+mj-lt"/>
                          <a:ea typeface="+mn-ea"/>
                          <a:cs typeface="+mn-cs"/>
                        </a:rPr>
                        <a:t>Probleemoplossend denken en eigenaarschap</a:t>
                      </a:r>
                    </a:p>
                    <a:p>
                      <a:pPr algn="l">
                        <a:buFont typeface="Arial" charset="0"/>
                        <a:buChar char="•"/>
                        <a:defRPr/>
                      </a:pPr>
                      <a:r>
                        <a:rPr lang="nl-BE" sz="1800" kern="1200" dirty="0" smtClean="0">
                          <a:solidFill>
                            <a:schemeClr val="tx1"/>
                          </a:solidFill>
                          <a:latin typeface="+mj-lt"/>
                          <a:ea typeface="+mn-ea"/>
                          <a:cs typeface="+mn-cs"/>
                        </a:rPr>
                        <a:t>Vragen stellen en nieuwsgierigheid </a:t>
                      </a:r>
                    </a:p>
                    <a:p>
                      <a:pPr algn="l">
                        <a:buFont typeface="Arial" charset="0"/>
                        <a:buChar char="•"/>
                        <a:defRPr/>
                      </a:pPr>
                      <a:r>
                        <a:rPr lang="nl-BE" sz="1800" kern="1200" dirty="0" smtClean="0">
                          <a:solidFill>
                            <a:schemeClr val="tx1"/>
                          </a:solidFill>
                          <a:latin typeface="+mj-lt"/>
                          <a:ea typeface="+mn-ea"/>
                          <a:cs typeface="+mn-cs"/>
                        </a:rPr>
                        <a:t>Reflectie en redeneren</a:t>
                      </a:r>
                    </a:p>
                    <a:p>
                      <a:pPr algn="l">
                        <a:buFont typeface="Arial" charset="0"/>
                        <a:buChar char="•"/>
                        <a:defRPr/>
                      </a:pPr>
                      <a:r>
                        <a:rPr lang="nl-BE" sz="1800" kern="1200" dirty="0" smtClean="0">
                          <a:solidFill>
                            <a:schemeClr val="tx1"/>
                          </a:solidFill>
                          <a:latin typeface="+mj-lt"/>
                          <a:ea typeface="+mn-ea"/>
                          <a:cs typeface="+mn-cs"/>
                        </a:rPr>
                        <a:t>Begeleiding en betrokkenheid (door de leerkracht)</a:t>
                      </a:r>
                    </a:p>
                    <a:p>
                      <a:pPr algn="l">
                        <a:buFont typeface="Arial" charset="0"/>
                        <a:buChar char="•"/>
                        <a:defRPr/>
                      </a:pPr>
                      <a:r>
                        <a:rPr lang="nl-BE" sz="1800" kern="1200" dirty="0" smtClean="0">
                          <a:solidFill>
                            <a:schemeClr val="tx1"/>
                          </a:solidFill>
                          <a:latin typeface="+mj-lt"/>
                          <a:ea typeface="+mn-ea"/>
                          <a:cs typeface="+mn-cs"/>
                        </a:rPr>
                        <a:t>Evaluatie om te leren </a:t>
                      </a:r>
                    </a:p>
                    <a:p>
                      <a:pPr marL="285750" indent="-285750" algn="l">
                        <a:buFont typeface="Arial" panose="020B0604020202020204" pitchFamily="34" charset="0"/>
                        <a:buChar char="•"/>
                      </a:pPr>
                      <a:endParaRPr lang="nl-BE" sz="1800" dirty="0">
                        <a:latin typeface="+mj-lt"/>
                      </a:endParaRPr>
                    </a:p>
                  </a:txBody>
                  <a:tcPr/>
                </a:tc>
              </a:tr>
              <a:tr h="324036">
                <a:tc>
                  <a:txBody>
                    <a:bodyPr/>
                    <a:lstStyle/>
                    <a:p>
                      <a:endParaRPr lang="nl-BE" dirty="0">
                        <a:latin typeface="+mj-lt"/>
                      </a:endParaRPr>
                    </a:p>
                  </a:txBody>
                  <a:tcPr/>
                </a:tc>
                <a:tc>
                  <a:txBody>
                    <a:bodyPr/>
                    <a:lstStyle/>
                    <a:p>
                      <a:endParaRPr lang="nl-BE" dirty="0">
                        <a:latin typeface="+mj-lt"/>
                      </a:endParaRPr>
                    </a:p>
                  </a:txBody>
                  <a:tcPr/>
                </a:tc>
                <a:tc>
                  <a:txBody>
                    <a:bodyPr/>
                    <a:lstStyle/>
                    <a:p>
                      <a:endParaRPr lang="nl-BE" dirty="0">
                        <a:latin typeface="+mj-lt"/>
                      </a:endParaRPr>
                    </a:p>
                  </a:txBody>
                  <a:tcPr/>
                </a:tc>
              </a:tr>
            </a:tbl>
          </a:graphicData>
        </a:graphic>
      </p:graphicFrame>
    </p:spTree>
    <p:extLst>
      <p:ext uri="{BB962C8B-B14F-4D97-AF65-F5344CB8AC3E}">
        <p14:creationId xmlns:p14="http://schemas.microsoft.com/office/powerpoint/2010/main" val="620166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en-US" sz="2800" b="1" dirty="0">
                <a:solidFill>
                  <a:srgbClr val="00B050"/>
                </a:solidFill>
              </a:rPr>
              <a:t>Hoe </a:t>
            </a:r>
            <a:r>
              <a:rPr lang="en-US" sz="2800" b="1" dirty="0" err="1">
                <a:solidFill>
                  <a:srgbClr val="00B050"/>
                </a:solidFill>
              </a:rPr>
              <a:t>helpt</a:t>
            </a:r>
            <a:r>
              <a:rPr lang="en-US" sz="2800" b="1" dirty="0">
                <a:solidFill>
                  <a:srgbClr val="00B050"/>
                </a:solidFill>
              </a:rPr>
              <a:t> </a:t>
            </a:r>
            <a:r>
              <a:rPr lang="en-US" sz="2800" b="1" dirty="0" err="1">
                <a:solidFill>
                  <a:srgbClr val="00B050"/>
                </a:solidFill>
              </a:rPr>
              <a:t>dit</a:t>
            </a:r>
            <a:r>
              <a:rPr lang="en-US" sz="2800" b="1" dirty="0">
                <a:solidFill>
                  <a:srgbClr val="00B050"/>
                </a:solidFill>
              </a:rPr>
              <a:t> de </a:t>
            </a:r>
            <a:r>
              <a:rPr lang="en-US" sz="2800" b="1" dirty="0" err="1">
                <a:solidFill>
                  <a:srgbClr val="00B050"/>
                </a:solidFill>
              </a:rPr>
              <a:t>kinderen</a:t>
            </a:r>
            <a:r>
              <a:rPr lang="en-US" sz="2800" b="1" dirty="0">
                <a:solidFill>
                  <a:srgbClr val="00B050"/>
                </a:solidFill>
              </a:rPr>
              <a:t> op </a:t>
            </a:r>
            <a:r>
              <a:rPr lang="en-US" sz="2800" b="1" dirty="0" err="1">
                <a:solidFill>
                  <a:srgbClr val="00B050"/>
                </a:solidFill>
              </a:rPr>
              <a:t>vlak</a:t>
            </a:r>
            <a:r>
              <a:rPr lang="en-US" sz="2800" b="1" dirty="0">
                <a:solidFill>
                  <a:srgbClr val="00B050"/>
                </a:solidFill>
              </a:rPr>
              <a:t> van </a:t>
            </a:r>
            <a:r>
              <a:rPr lang="en-US" sz="2800" b="1" dirty="0" err="1">
                <a:solidFill>
                  <a:srgbClr val="00B050"/>
                </a:solidFill>
              </a:rPr>
              <a:t>creativiteit</a:t>
            </a:r>
            <a:r>
              <a:rPr lang="en-US" sz="2800" b="1" dirty="0">
                <a:solidFill>
                  <a:srgbClr val="00B050"/>
                </a:solidFill>
              </a:rPr>
              <a:t> in </a:t>
            </a:r>
            <a:r>
              <a:rPr lang="en-US" sz="2800" b="1" dirty="0" err="1">
                <a:solidFill>
                  <a:srgbClr val="00B050"/>
                </a:solidFill>
              </a:rPr>
              <a:t>hun</a:t>
            </a:r>
            <a:r>
              <a:rPr lang="en-US" sz="2800" b="1" dirty="0">
                <a:solidFill>
                  <a:srgbClr val="00B050"/>
                </a:solidFill>
              </a:rPr>
              <a:t> </a:t>
            </a:r>
            <a:r>
              <a:rPr lang="en-US" sz="2800" b="1" dirty="0" err="1">
                <a:solidFill>
                  <a:srgbClr val="00B050"/>
                </a:solidFill>
              </a:rPr>
              <a:t>leerproces</a:t>
            </a:r>
            <a:r>
              <a:rPr lang="en-US" sz="2800" b="1" dirty="0">
                <a:solidFill>
                  <a:srgbClr val="00B050"/>
                </a:solidFill>
              </a:rPr>
              <a:t>? </a:t>
            </a:r>
            <a:endParaRPr lang="nl-BE" sz="2800" b="1" dirty="0">
              <a:solidFill>
                <a:srgbClr val="00B050"/>
              </a:solidFill>
            </a:endParaRPr>
          </a:p>
        </p:txBody>
      </p:sp>
      <p:sp>
        <p:nvSpPr>
          <p:cNvPr id="3" name="Tijdelijke aanduiding voor inhoud 2"/>
          <p:cNvSpPr>
            <a:spLocks noGrp="1"/>
          </p:cNvSpPr>
          <p:nvPr>
            <p:ph idx="1"/>
          </p:nvPr>
        </p:nvSpPr>
        <p:spPr>
          <a:xfrm>
            <a:off x="539552" y="1700808"/>
            <a:ext cx="7886700" cy="4320480"/>
          </a:xfrm>
        </p:spPr>
        <p:txBody>
          <a:bodyPr>
            <a:normAutofit fontScale="77500" lnSpcReduction="20000"/>
          </a:bodyPr>
          <a:lstStyle/>
          <a:p>
            <a:pPr>
              <a:lnSpc>
                <a:spcPct val="120000"/>
              </a:lnSpc>
              <a:spcBef>
                <a:spcPts val="0"/>
              </a:spcBef>
            </a:pPr>
            <a:r>
              <a:rPr lang="nl-BE" dirty="0" smtClean="0">
                <a:latin typeface="+mj-lt"/>
              </a:rPr>
              <a:t>Reflectie op het leren en evalueren van ideeën en strategieën: staat centraal in een creatieve en onderzoekende aanpak in wetenschap</a:t>
            </a:r>
          </a:p>
          <a:p>
            <a:pPr>
              <a:lnSpc>
                <a:spcPct val="120000"/>
              </a:lnSpc>
              <a:spcBef>
                <a:spcPts val="0"/>
              </a:spcBef>
            </a:pPr>
            <a:r>
              <a:rPr lang="nl-BE" dirty="0" smtClean="0">
                <a:latin typeface="+mj-lt"/>
              </a:rPr>
              <a:t>Rol van communicatie</a:t>
            </a:r>
            <a:endParaRPr lang="nl-BE" dirty="0">
              <a:latin typeface="+mj-lt"/>
            </a:endParaRPr>
          </a:p>
          <a:p>
            <a:pPr lvl="1">
              <a:lnSpc>
                <a:spcPct val="120000"/>
              </a:lnSpc>
              <a:spcBef>
                <a:spcPts val="0"/>
              </a:spcBef>
            </a:pPr>
            <a:r>
              <a:rPr lang="nl-BE" dirty="0" smtClean="0">
                <a:latin typeface="+mj-lt"/>
              </a:rPr>
              <a:t>Duidelijke leerdoelen stellen</a:t>
            </a:r>
          </a:p>
          <a:p>
            <a:pPr lvl="1">
              <a:lnSpc>
                <a:spcPct val="120000"/>
              </a:lnSpc>
              <a:spcBef>
                <a:spcPts val="0"/>
              </a:spcBef>
            </a:pPr>
            <a:r>
              <a:rPr lang="nl-BE" dirty="0" smtClean="0">
                <a:latin typeface="+mj-lt"/>
              </a:rPr>
              <a:t>Het gebruik van vraagstelling</a:t>
            </a:r>
          </a:p>
          <a:p>
            <a:pPr lvl="1">
              <a:lnSpc>
                <a:spcPct val="120000"/>
              </a:lnSpc>
              <a:spcBef>
                <a:spcPts val="0"/>
              </a:spcBef>
            </a:pPr>
            <a:r>
              <a:rPr lang="nl-BE" dirty="0" smtClean="0">
                <a:latin typeface="+mj-lt"/>
              </a:rPr>
              <a:t>Feedback</a:t>
            </a:r>
            <a:endParaRPr lang="nl-BE" dirty="0">
              <a:latin typeface="+mj-lt"/>
            </a:endParaRPr>
          </a:p>
          <a:p>
            <a:pPr lvl="1">
              <a:lnSpc>
                <a:spcPct val="120000"/>
              </a:lnSpc>
              <a:spcBef>
                <a:spcPts val="0"/>
              </a:spcBef>
            </a:pPr>
            <a:r>
              <a:rPr lang="nl-BE" dirty="0">
                <a:latin typeface="+mj-lt"/>
              </a:rPr>
              <a:t>Peer </a:t>
            </a:r>
            <a:r>
              <a:rPr lang="nl-BE" dirty="0" smtClean="0">
                <a:latin typeface="+mj-lt"/>
              </a:rPr>
              <a:t>en zelf-assessment</a:t>
            </a:r>
            <a:endParaRPr lang="nl-BE" dirty="0" smtClean="0">
              <a:latin typeface="+mj-lt"/>
            </a:endParaRPr>
          </a:p>
          <a:p>
            <a:pPr lvl="1">
              <a:lnSpc>
                <a:spcPct val="120000"/>
              </a:lnSpc>
              <a:spcBef>
                <a:spcPts val="0"/>
              </a:spcBef>
            </a:pPr>
            <a:r>
              <a:rPr lang="nl-BE" dirty="0" smtClean="0">
                <a:latin typeface="+mj-lt"/>
              </a:rPr>
              <a:t>…</a:t>
            </a:r>
          </a:p>
          <a:p>
            <a:pPr>
              <a:lnSpc>
                <a:spcPct val="120000"/>
              </a:lnSpc>
              <a:spcBef>
                <a:spcPts val="0"/>
              </a:spcBef>
            </a:pPr>
            <a:r>
              <a:rPr lang="nl-BE" dirty="0" smtClean="0">
                <a:latin typeface="+mj-lt"/>
              </a:rPr>
              <a:t>Focus </a:t>
            </a:r>
            <a:r>
              <a:rPr lang="nl-BE" dirty="0" smtClean="0">
                <a:latin typeface="+mj-lt"/>
              </a:rPr>
              <a:t>op probleemoplossend denken en eigenaarschap: nood aan verschillende manieren van evaluatie</a:t>
            </a:r>
            <a:endParaRPr lang="nl-BE" dirty="0">
              <a:latin typeface="+mj-lt"/>
            </a:endParaRPr>
          </a:p>
          <a:p>
            <a:pPr marL="0" indent="0">
              <a:lnSpc>
                <a:spcPct val="120000"/>
              </a:lnSpc>
              <a:spcBef>
                <a:spcPts val="0"/>
              </a:spcBef>
              <a:buNone/>
            </a:pPr>
            <a:endParaRPr lang="nl-BE" sz="1800" dirty="0" smtClean="0">
              <a:latin typeface="+mj-lt"/>
            </a:endParaRPr>
          </a:p>
          <a:p>
            <a:pPr marL="0" indent="0">
              <a:lnSpc>
                <a:spcPct val="120000"/>
              </a:lnSpc>
              <a:spcBef>
                <a:spcPts val="0"/>
              </a:spcBef>
              <a:buNone/>
            </a:pPr>
            <a:endParaRPr lang="nl-BE" sz="1800" dirty="0">
              <a:latin typeface="+mj-lt"/>
            </a:endParaRPr>
          </a:p>
          <a:p>
            <a:pPr marL="0" indent="0">
              <a:lnSpc>
                <a:spcPct val="120000"/>
              </a:lnSpc>
              <a:spcBef>
                <a:spcPts val="0"/>
              </a:spcBef>
              <a:buNone/>
            </a:pPr>
            <a:endParaRPr lang="nl-BE" sz="1800" dirty="0" smtClean="0">
              <a:latin typeface="+mj-lt"/>
            </a:endParaRPr>
          </a:p>
          <a:p>
            <a:pPr marL="0" indent="0">
              <a:buNone/>
            </a:pPr>
            <a:endParaRPr lang="nl-BE" dirty="0" smtClean="0"/>
          </a:p>
          <a:p>
            <a:endParaRPr lang="nl-BE" dirty="0"/>
          </a:p>
        </p:txBody>
      </p:sp>
    </p:spTree>
    <p:extLst>
      <p:ext uri="{BB962C8B-B14F-4D97-AF65-F5344CB8AC3E}">
        <p14:creationId xmlns:p14="http://schemas.microsoft.com/office/powerpoint/2010/main" val="3445062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fontScale="90000"/>
          </a:bodyPr>
          <a:lstStyle/>
          <a:p>
            <a:r>
              <a:rPr lang="nl-BE" sz="3200" b="1" dirty="0" smtClean="0">
                <a:solidFill>
                  <a:srgbClr val="00B050"/>
                </a:solidFill>
              </a:rPr>
              <a:t>Analyse van voorbeelden uit de klaspraktijk</a:t>
            </a:r>
            <a:r>
              <a:rPr lang="nl-BE" sz="3200" b="1" dirty="0">
                <a:solidFill>
                  <a:srgbClr val="00B050"/>
                </a:solidFill>
              </a:rPr>
              <a:t/>
            </a:r>
            <a:br>
              <a:rPr lang="nl-BE" sz="3200" b="1" dirty="0">
                <a:solidFill>
                  <a:srgbClr val="00B050"/>
                </a:solidFill>
              </a:rPr>
            </a:br>
            <a:r>
              <a:rPr lang="nl-BE" sz="3200" b="1" dirty="0" smtClean="0">
                <a:solidFill>
                  <a:srgbClr val="00B050"/>
                </a:solidFill>
              </a:rPr>
              <a:t>Super </a:t>
            </a:r>
            <a:r>
              <a:rPr lang="nl-BE" sz="3200" b="1" dirty="0" smtClean="0">
                <a:solidFill>
                  <a:srgbClr val="00B050"/>
                </a:solidFill>
              </a:rPr>
              <a:t>Soep</a:t>
            </a:r>
            <a:r>
              <a:rPr lang="nl-BE" sz="3200" b="1" dirty="0" smtClean="0">
                <a:solidFill>
                  <a:srgbClr val="00B050"/>
                </a:solidFill>
              </a:rPr>
              <a:t>, </a:t>
            </a:r>
            <a:r>
              <a:rPr lang="nl-BE" sz="3200" b="1" dirty="0" smtClean="0">
                <a:solidFill>
                  <a:srgbClr val="00B050"/>
                </a:solidFill>
              </a:rPr>
              <a:t>leeftijd 4-6 jaar</a:t>
            </a:r>
            <a:endParaRPr lang="nl-BE" sz="3200"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pic>
        <p:nvPicPr>
          <p:cNvPr id="4" name="Afbeelding 3"/>
          <p:cNvPicPr>
            <a:picLocks noChangeAspect="1"/>
          </p:cNvPicPr>
          <p:nvPr/>
        </p:nvPicPr>
        <p:blipFill>
          <a:blip r:embed="rId3"/>
          <a:stretch>
            <a:fillRect/>
          </a:stretch>
        </p:blipFill>
        <p:spPr>
          <a:xfrm rot="16200000">
            <a:off x="5755813" y="2092044"/>
            <a:ext cx="3851431" cy="2924944"/>
          </a:xfrm>
          <a:prstGeom prst="rect">
            <a:avLst/>
          </a:prstGeom>
        </p:spPr>
      </p:pic>
      <p:pic>
        <p:nvPicPr>
          <p:cNvPr id="5" name="Afbeelding 4"/>
          <p:cNvPicPr>
            <a:picLocks noChangeAspect="1"/>
          </p:cNvPicPr>
          <p:nvPr/>
        </p:nvPicPr>
        <p:blipFill>
          <a:blip r:embed="rId4"/>
          <a:stretch>
            <a:fillRect/>
          </a:stretch>
        </p:blipFill>
        <p:spPr>
          <a:xfrm>
            <a:off x="323528" y="1628800"/>
            <a:ext cx="3532787" cy="2664296"/>
          </a:xfrm>
          <a:prstGeom prst="rect">
            <a:avLst/>
          </a:prstGeom>
        </p:spPr>
      </p:pic>
      <p:pic>
        <p:nvPicPr>
          <p:cNvPr id="6" name="Afbeelding 5"/>
          <p:cNvPicPr>
            <a:picLocks noChangeAspect="1"/>
          </p:cNvPicPr>
          <p:nvPr/>
        </p:nvPicPr>
        <p:blipFill>
          <a:blip r:embed="rId5"/>
          <a:stretch>
            <a:fillRect/>
          </a:stretch>
        </p:blipFill>
        <p:spPr>
          <a:xfrm>
            <a:off x="3203848" y="3717032"/>
            <a:ext cx="3180689" cy="2394909"/>
          </a:xfrm>
          <a:prstGeom prst="rect">
            <a:avLst/>
          </a:prstGeom>
        </p:spPr>
      </p:pic>
      <p:sp>
        <p:nvSpPr>
          <p:cNvPr id="7" name="TextBox 8"/>
          <p:cNvSpPr txBox="1"/>
          <p:nvPr/>
        </p:nvSpPr>
        <p:spPr>
          <a:xfrm>
            <a:off x="3851920" y="1700808"/>
            <a:ext cx="2367136" cy="1785104"/>
          </a:xfrm>
          <a:prstGeom prst="rect">
            <a:avLst/>
          </a:prstGeom>
          <a:noFill/>
        </p:spPr>
        <p:txBody>
          <a:bodyPr wrap="square" rtlCol="0">
            <a:spAutoFit/>
          </a:bodyPr>
          <a:lstStyle/>
          <a:p>
            <a:pPr algn="ctr"/>
            <a:r>
              <a:rPr lang="en-US" sz="2200" i="1" dirty="0" err="1" smtClean="0">
                <a:latin typeface="+mj-lt"/>
              </a:rPr>
              <a:t>Kinderen</a:t>
            </a:r>
            <a:r>
              <a:rPr lang="en-US" sz="2200" i="1" dirty="0" smtClean="0">
                <a:latin typeface="+mj-lt"/>
              </a:rPr>
              <a:t> </a:t>
            </a:r>
            <a:r>
              <a:rPr lang="en-US" sz="2200" i="1" dirty="0" err="1" smtClean="0">
                <a:latin typeface="+mj-lt"/>
              </a:rPr>
              <a:t>exploreren</a:t>
            </a:r>
            <a:r>
              <a:rPr lang="en-US" sz="2200" i="1" dirty="0" smtClean="0">
                <a:latin typeface="+mj-lt"/>
              </a:rPr>
              <a:t> </a:t>
            </a:r>
            <a:r>
              <a:rPr lang="en-US" sz="2200" i="1" dirty="0" err="1" smtClean="0">
                <a:latin typeface="+mj-lt"/>
              </a:rPr>
              <a:t>geuren</a:t>
            </a:r>
            <a:r>
              <a:rPr lang="en-US" sz="2200" i="1" dirty="0" smtClean="0">
                <a:latin typeface="+mj-lt"/>
              </a:rPr>
              <a:t> om </a:t>
            </a:r>
            <a:r>
              <a:rPr lang="en-US" sz="2200" i="1" dirty="0" err="1" smtClean="0">
                <a:latin typeface="+mj-lt"/>
              </a:rPr>
              <a:t>ingrediënten</a:t>
            </a:r>
            <a:r>
              <a:rPr lang="en-US" sz="2200" i="1" dirty="0" smtClean="0">
                <a:latin typeface="+mj-lt"/>
              </a:rPr>
              <a:t> </a:t>
            </a:r>
            <a:r>
              <a:rPr lang="en-US" sz="2200" i="1" dirty="0" err="1" smtClean="0">
                <a:latin typeface="+mj-lt"/>
              </a:rPr>
              <a:t>voor</a:t>
            </a:r>
            <a:r>
              <a:rPr lang="en-US" sz="2200" i="1" dirty="0" smtClean="0">
                <a:latin typeface="+mj-lt"/>
              </a:rPr>
              <a:t> de </a:t>
            </a:r>
            <a:r>
              <a:rPr lang="en-US" sz="2200" i="1" dirty="0" err="1" smtClean="0">
                <a:latin typeface="+mj-lt"/>
              </a:rPr>
              <a:t>soep</a:t>
            </a:r>
            <a:r>
              <a:rPr lang="en-US" sz="2200" i="1" dirty="0" smtClean="0">
                <a:latin typeface="+mj-lt"/>
              </a:rPr>
              <a:t> </a:t>
            </a:r>
            <a:r>
              <a:rPr lang="en-US" sz="2200" i="1" dirty="0" err="1" smtClean="0">
                <a:latin typeface="+mj-lt"/>
              </a:rPr>
              <a:t>te</a:t>
            </a:r>
            <a:r>
              <a:rPr lang="en-US" sz="2200" i="1" dirty="0" smtClean="0">
                <a:latin typeface="+mj-lt"/>
              </a:rPr>
              <a:t> </a:t>
            </a:r>
            <a:r>
              <a:rPr lang="en-US" sz="2200" i="1" dirty="0" err="1" smtClean="0">
                <a:latin typeface="+mj-lt"/>
              </a:rPr>
              <a:t>kiezen</a:t>
            </a:r>
            <a:r>
              <a:rPr lang="en-US" sz="2200" i="1" dirty="0" smtClean="0">
                <a:latin typeface="+mj-lt"/>
              </a:rPr>
              <a:t>. </a:t>
            </a:r>
            <a:endParaRPr lang="en-US" sz="2200" i="1" dirty="0" smtClean="0">
              <a:latin typeface="+mj-lt"/>
            </a:endParaRPr>
          </a:p>
        </p:txBody>
      </p:sp>
    </p:spTree>
    <p:extLst>
      <p:ext uri="{BB962C8B-B14F-4D97-AF65-F5344CB8AC3E}">
        <p14:creationId xmlns:p14="http://schemas.microsoft.com/office/powerpoint/2010/main" val="1873805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l="9067" t="12994" r="7216" b="6743"/>
          <a:stretch/>
        </p:blipFill>
        <p:spPr>
          <a:xfrm>
            <a:off x="899592" y="1772816"/>
            <a:ext cx="7416824" cy="3997876"/>
          </a:xfrm>
          <a:prstGeom prst="rect">
            <a:avLst/>
          </a:prstGeom>
        </p:spPr>
      </p:pic>
      <p:sp>
        <p:nvSpPr>
          <p:cNvPr id="2" name="Title 1"/>
          <p:cNvSpPr>
            <a:spLocks noGrp="1"/>
          </p:cNvSpPr>
          <p:nvPr>
            <p:ph type="title"/>
          </p:nvPr>
        </p:nvSpPr>
        <p:spPr>
          <a:xfrm>
            <a:off x="3409528" y="274638"/>
            <a:ext cx="5194920" cy="1282154"/>
          </a:xfrm>
        </p:spPr>
        <p:txBody>
          <a:bodyPr>
            <a:noAutofit/>
          </a:bodyPr>
          <a:lstStyle/>
          <a:p>
            <a:r>
              <a:rPr lang="en-US" sz="3600" b="1" dirty="0" err="1" smtClean="0">
                <a:solidFill>
                  <a:srgbClr val="00B050"/>
                </a:solidFill>
              </a:rPr>
              <a:t>Definitie</a:t>
            </a:r>
            <a:r>
              <a:rPr lang="en-US" sz="3600" b="1" dirty="0" smtClean="0">
                <a:solidFill>
                  <a:srgbClr val="00B050"/>
                </a:solidFill>
              </a:rPr>
              <a:t> van </a:t>
            </a:r>
            <a:r>
              <a:rPr lang="en-US" sz="3600" b="1" dirty="0" err="1" smtClean="0">
                <a:solidFill>
                  <a:srgbClr val="00B050"/>
                </a:solidFill>
              </a:rPr>
              <a:t>creativiteit</a:t>
            </a:r>
            <a:r>
              <a:rPr lang="en-US" sz="3600" b="1" dirty="0" smtClean="0">
                <a:solidFill>
                  <a:srgbClr val="00B050"/>
                </a:solidFill>
              </a:rPr>
              <a:t> </a:t>
            </a:r>
            <a:r>
              <a:rPr lang="en-US" sz="3600" b="1" dirty="0" err="1" smtClean="0">
                <a:solidFill>
                  <a:srgbClr val="00B050"/>
                </a:solidFill>
              </a:rPr>
              <a:t>overgenomen</a:t>
            </a:r>
            <a:r>
              <a:rPr lang="en-US" sz="3600" b="1" dirty="0" smtClean="0">
                <a:solidFill>
                  <a:srgbClr val="00B050"/>
                </a:solidFill>
              </a:rPr>
              <a:t> door CEYS</a:t>
            </a:r>
            <a:br>
              <a:rPr lang="en-US" sz="3600" b="1" dirty="0" smtClean="0">
                <a:solidFill>
                  <a:srgbClr val="00B050"/>
                </a:solidFill>
              </a:rPr>
            </a:br>
            <a:r>
              <a:rPr lang="en-US" sz="1400" dirty="0" smtClean="0"/>
              <a:t>(Creative Little Scientists, 2014)</a:t>
            </a:r>
            <a:endParaRPr lang="en-US" sz="1400" dirty="0">
              <a:solidFill>
                <a:srgbClr val="00B050"/>
              </a:solidFill>
            </a:endParaRPr>
          </a:p>
        </p:txBody>
      </p:sp>
    </p:spTree>
    <p:extLst>
      <p:ext uri="{BB962C8B-B14F-4D97-AF65-F5344CB8AC3E}">
        <p14:creationId xmlns:p14="http://schemas.microsoft.com/office/powerpoint/2010/main" val="3731778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282154"/>
          </a:xfrm>
        </p:spPr>
        <p:txBody>
          <a:bodyPr>
            <a:noAutofit/>
          </a:bodyPr>
          <a:lstStyle/>
          <a:p>
            <a:r>
              <a:rPr lang="en-US" sz="3600" b="1" dirty="0" err="1" smtClean="0">
                <a:solidFill>
                  <a:srgbClr val="00B050"/>
                </a:solidFill>
              </a:rPr>
              <a:t>Opbouw</a:t>
            </a:r>
            <a:r>
              <a:rPr lang="en-US" sz="3600" b="1" dirty="0" smtClean="0">
                <a:solidFill>
                  <a:srgbClr val="00B050"/>
                </a:solidFill>
              </a:rPr>
              <a:t> van de </a:t>
            </a:r>
            <a:r>
              <a:rPr lang="en-US" sz="3600" b="1" dirty="0" err="1" smtClean="0">
                <a:solidFill>
                  <a:srgbClr val="00B050"/>
                </a:solidFill>
              </a:rPr>
              <a:t>voorbeelden</a:t>
            </a:r>
            <a:r>
              <a:rPr lang="en-US" sz="3600" b="1" dirty="0" smtClean="0">
                <a:solidFill>
                  <a:srgbClr val="00B050"/>
                </a:solidFill>
              </a:rPr>
              <a:t> </a:t>
            </a:r>
            <a:r>
              <a:rPr lang="en-US" sz="3600" b="1" dirty="0" err="1" smtClean="0">
                <a:solidFill>
                  <a:srgbClr val="00B050"/>
                </a:solidFill>
              </a:rPr>
              <a:t>uit</a:t>
            </a:r>
            <a:r>
              <a:rPr lang="en-US" sz="3600" b="1" dirty="0" smtClean="0">
                <a:solidFill>
                  <a:srgbClr val="00B050"/>
                </a:solidFill>
              </a:rPr>
              <a:t> de </a:t>
            </a:r>
            <a:r>
              <a:rPr lang="en-US" sz="3600" b="1" dirty="0" err="1" smtClean="0">
                <a:solidFill>
                  <a:srgbClr val="00B050"/>
                </a:solidFill>
              </a:rPr>
              <a:t>klaspraktijk</a:t>
            </a:r>
            <a:endParaRPr lang="en-US" sz="3600" b="1" dirty="0">
              <a:solidFill>
                <a:srgbClr val="00B050"/>
              </a:solidFill>
            </a:endParaRPr>
          </a:p>
        </p:txBody>
      </p:sp>
      <p:sp>
        <p:nvSpPr>
          <p:cNvPr id="5" name="Content Placeholder 4"/>
          <p:cNvSpPr>
            <a:spLocks noGrp="1"/>
          </p:cNvSpPr>
          <p:nvPr>
            <p:ph idx="1"/>
          </p:nvPr>
        </p:nvSpPr>
        <p:spPr/>
        <p:txBody>
          <a:bodyPr>
            <a:normAutofit fontScale="92500" lnSpcReduction="10000"/>
          </a:bodyPr>
          <a:lstStyle/>
          <a:p>
            <a:pPr>
              <a:buFont typeface="Arial"/>
              <a:buChar char="•"/>
            </a:pPr>
            <a:r>
              <a:rPr lang="en-US" sz="2800" i="1" dirty="0" err="1">
                <a:latin typeface="+mj-lt"/>
              </a:rPr>
              <a:t>Situering</a:t>
            </a:r>
            <a:r>
              <a:rPr lang="en-US" sz="2800" i="1" dirty="0">
                <a:latin typeface="+mj-lt"/>
              </a:rPr>
              <a:t> </a:t>
            </a:r>
            <a:r>
              <a:rPr lang="en-US" sz="2800" dirty="0">
                <a:latin typeface="+mj-lt"/>
              </a:rPr>
              <a:t>– focus, </a:t>
            </a:r>
            <a:r>
              <a:rPr lang="en-US" sz="2800" dirty="0" err="1">
                <a:latin typeface="+mj-lt"/>
              </a:rPr>
              <a:t>motivering</a:t>
            </a:r>
            <a:r>
              <a:rPr lang="en-US" sz="2800" dirty="0">
                <a:latin typeface="+mj-lt"/>
              </a:rPr>
              <a:t>, </a:t>
            </a:r>
            <a:r>
              <a:rPr lang="en-US" sz="2800" dirty="0" err="1">
                <a:latin typeface="+mj-lt"/>
              </a:rPr>
              <a:t>achtergrond</a:t>
            </a:r>
            <a:endParaRPr lang="en-US" sz="2800" dirty="0">
              <a:latin typeface="+mj-lt"/>
            </a:endParaRPr>
          </a:p>
          <a:p>
            <a:pPr>
              <a:buFont typeface="Arial"/>
              <a:buChar char="•"/>
            </a:pPr>
            <a:endParaRPr lang="en-US" sz="1600" dirty="0">
              <a:latin typeface="+mj-lt"/>
            </a:endParaRPr>
          </a:p>
          <a:p>
            <a:pPr>
              <a:buFont typeface="Arial"/>
              <a:buChar char="•"/>
            </a:pPr>
            <a:r>
              <a:rPr lang="en-US" sz="2800" i="1" dirty="0" err="1">
                <a:latin typeface="+mj-lt"/>
              </a:rPr>
              <a:t>Startpunt</a:t>
            </a:r>
            <a:r>
              <a:rPr lang="en-US" sz="2800" i="1" dirty="0">
                <a:latin typeface="+mj-lt"/>
              </a:rPr>
              <a:t> </a:t>
            </a:r>
          </a:p>
          <a:p>
            <a:pPr>
              <a:buFont typeface="Arial"/>
              <a:buChar char="•"/>
            </a:pPr>
            <a:endParaRPr lang="en-US" sz="1600" i="1" dirty="0">
              <a:latin typeface="+mj-lt"/>
            </a:endParaRPr>
          </a:p>
          <a:p>
            <a:pPr>
              <a:buFont typeface="Arial"/>
              <a:buChar char="•"/>
            </a:pPr>
            <a:r>
              <a:rPr lang="en-US" sz="2800" i="1" dirty="0">
                <a:latin typeface="+mj-lt"/>
              </a:rPr>
              <a:t>Het </a:t>
            </a:r>
            <a:r>
              <a:rPr lang="en-US" sz="2800" i="1" dirty="0" err="1">
                <a:latin typeface="+mj-lt"/>
              </a:rPr>
              <a:t>leerproces</a:t>
            </a:r>
            <a:r>
              <a:rPr lang="en-US" sz="2800" i="1" dirty="0">
                <a:latin typeface="+mj-lt"/>
              </a:rPr>
              <a:t> </a:t>
            </a:r>
            <a:r>
              <a:rPr lang="en-US" sz="2800" dirty="0">
                <a:latin typeface="+mj-lt"/>
              </a:rPr>
              <a:t>– </a:t>
            </a:r>
            <a:r>
              <a:rPr lang="en-US" sz="2800" dirty="0" err="1">
                <a:latin typeface="+mj-lt"/>
              </a:rPr>
              <a:t>activiteiten</a:t>
            </a:r>
            <a:r>
              <a:rPr lang="en-US" sz="2800" dirty="0">
                <a:latin typeface="+mj-lt"/>
              </a:rPr>
              <a:t> </a:t>
            </a:r>
            <a:r>
              <a:rPr lang="en-US" sz="2800" dirty="0" err="1">
                <a:latin typeface="+mj-lt"/>
              </a:rPr>
              <a:t>en</a:t>
            </a:r>
            <a:r>
              <a:rPr lang="en-US" sz="2800" dirty="0">
                <a:latin typeface="+mj-lt"/>
              </a:rPr>
              <a:t> de </a:t>
            </a:r>
            <a:r>
              <a:rPr lang="en-US" sz="2800" dirty="0" err="1">
                <a:latin typeface="+mj-lt"/>
              </a:rPr>
              <a:t>motivering</a:t>
            </a:r>
            <a:r>
              <a:rPr lang="en-US" sz="2800" dirty="0">
                <a:latin typeface="+mj-lt"/>
              </a:rPr>
              <a:t>, </a:t>
            </a:r>
            <a:r>
              <a:rPr lang="en-US" sz="2800" dirty="0" err="1">
                <a:latin typeface="+mj-lt"/>
              </a:rPr>
              <a:t>voorbeelden</a:t>
            </a:r>
            <a:r>
              <a:rPr lang="en-US" sz="2800" dirty="0">
                <a:latin typeface="+mj-lt"/>
              </a:rPr>
              <a:t> van </a:t>
            </a:r>
            <a:r>
              <a:rPr lang="en-US" sz="2800" dirty="0" err="1">
                <a:latin typeface="+mj-lt"/>
              </a:rPr>
              <a:t>antwoorden</a:t>
            </a:r>
            <a:r>
              <a:rPr lang="en-US" sz="2800" dirty="0">
                <a:latin typeface="+mj-lt"/>
              </a:rPr>
              <a:t> van </a:t>
            </a:r>
            <a:r>
              <a:rPr lang="en-US" sz="2800" dirty="0" err="1">
                <a:latin typeface="+mj-lt"/>
              </a:rPr>
              <a:t>kinderen</a:t>
            </a:r>
            <a:r>
              <a:rPr lang="en-US" sz="2800" dirty="0">
                <a:latin typeface="+mj-lt"/>
              </a:rPr>
              <a:t>, </a:t>
            </a:r>
            <a:r>
              <a:rPr lang="en-US" sz="2800" dirty="0" err="1">
                <a:latin typeface="+mj-lt"/>
              </a:rPr>
              <a:t>reflecties</a:t>
            </a:r>
            <a:r>
              <a:rPr lang="en-US" sz="2800" dirty="0">
                <a:latin typeface="+mj-lt"/>
              </a:rPr>
              <a:t> van de </a:t>
            </a:r>
            <a:r>
              <a:rPr lang="en-US" sz="2800" dirty="0" err="1">
                <a:latin typeface="+mj-lt"/>
              </a:rPr>
              <a:t>leerkracht</a:t>
            </a:r>
            <a:r>
              <a:rPr lang="en-US" sz="2800" dirty="0">
                <a:latin typeface="+mj-lt"/>
              </a:rPr>
              <a:t>, </a:t>
            </a:r>
            <a:r>
              <a:rPr lang="en-US" sz="2800" dirty="0" err="1">
                <a:latin typeface="+mj-lt"/>
              </a:rPr>
              <a:t>en</a:t>
            </a:r>
            <a:r>
              <a:rPr lang="en-US" sz="2800" dirty="0">
                <a:latin typeface="+mj-lt"/>
              </a:rPr>
              <a:t> </a:t>
            </a:r>
            <a:r>
              <a:rPr lang="en-US" sz="2800" dirty="0" err="1">
                <a:latin typeface="+mj-lt"/>
              </a:rPr>
              <a:t>gevolgen</a:t>
            </a:r>
            <a:r>
              <a:rPr lang="en-US" sz="2800" dirty="0">
                <a:latin typeface="+mj-lt"/>
              </a:rPr>
              <a:t> </a:t>
            </a:r>
            <a:r>
              <a:rPr lang="en-US" sz="2800" dirty="0" err="1">
                <a:latin typeface="+mj-lt"/>
              </a:rPr>
              <a:t>voor</a:t>
            </a:r>
            <a:r>
              <a:rPr lang="en-US" sz="2800" dirty="0">
                <a:latin typeface="+mj-lt"/>
              </a:rPr>
              <a:t> de </a:t>
            </a:r>
            <a:r>
              <a:rPr lang="en-US" sz="2800" dirty="0" err="1">
                <a:latin typeface="+mj-lt"/>
              </a:rPr>
              <a:t>volgende</a:t>
            </a:r>
            <a:r>
              <a:rPr lang="en-US" sz="2800" dirty="0">
                <a:latin typeface="+mj-lt"/>
              </a:rPr>
              <a:t> </a:t>
            </a:r>
            <a:r>
              <a:rPr lang="en-US" sz="2800" dirty="0" err="1">
                <a:latin typeface="+mj-lt"/>
              </a:rPr>
              <a:t>activiteit</a:t>
            </a:r>
            <a:r>
              <a:rPr lang="en-US" sz="2800" dirty="0">
                <a:latin typeface="+mj-lt"/>
              </a:rPr>
              <a:t>.</a:t>
            </a:r>
          </a:p>
          <a:p>
            <a:pPr>
              <a:buFont typeface="Arial"/>
              <a:buChar char="•"/>
            </a:pPr>
            <a:endParaRPr lang="en-US" sz="1600" dirty="0">
              <a:latin typeface="+mj-lt"/>
            </a:endParaRPr>
          </a:p>
          <a:p>
            <a:pPr>
              <a:buFont typeface="Arial"/>
              <a:buChar char="•"/>
            </a:pPr>
            <a:r>
              <a:rPr lang="en-US" sz="2800" i="1" dirty="0" err="1">
                <a:latin typeface="+mj-lt"/>
              </a:rPr>
              <a:t>Reflecties</a:t>
            </a:r>
            <a:r>
              <a:rPr lang="en-US" sz="2800" dirty="0">
                <a:latin typeface="+mj-lt"/>
              </a:rPr>
              <a:t> – </a:t>
            </a:r>
            <a:r>
              <a:rPr lang="en-US" sz="2800" dirty="0" err="1">
                <a:latin typeface="+mj-lt"/>
              </a:rPr>
              <a:t>evolutie</a:t>
            </a:r>
            <a:r>
              <a:rPr lang="en-US" sz="2800" dirty="0">
                <a:latin typeface="+mj-lt"/>
              </a:rPr>
              <a:t> van de </a:t>
            </a:r>
            <a:r>
              <a:rPr lang="en-US" sz="2800" dirty="0" err="1">
                <a:latin typeface="+mj-lt"/>
              </a:rPr>
              <a:t>kinderen</a:t>
            </a:r>
            <a:r>
              <a:rPr lang="en-US" sz="2800" dirty="0">
                <a:latin typeface="+mj-lt"/>
              </a:rPr>
              <a:t>, de </a:t>
            </a:r>
            <a:r>
              <a:rPr lang="en-US" sz="2800" dirty="0" err="1">
                <a:latin typeface="+mj-lt"/>
              </a:rPr>
              <a:t>rol</a:t>
            </a:r>
            <a:r>
              <a:rPr lang="en-US" sz="2800" dirty="0">
                <a:latin typeface="+mj-lt"/>
              </a:rPr>
              <a:t> van de </a:t>
            </a:r>
            <a:r>
              <a:rPr lang="en-US" sz="2800" dirty="0" err="1">
                <a:latin typeface="+mj-lt"/>
              </a:rPr>
              <a:t>leerkracht</a:t>
            </a:r>
            <a:r>
              <a:rPr lang="en-US" sz="2800" dirty="0">
                <a:latin typeface="+mj-lt"/>
              </a:rPr>
              <a:t>, </a:t>
            </a:r>
            <a:r>
              <a:rPr lang="en-US" sz="2800" dirty="0" err="1">
                <a:latin typeface="+mj-lt"/>
              </a:rPr>
              <a:t>klasomgeving</a:t>
            </a:r>
            <a:r>
              <a:rPr lang="en-US" sz="2800" dirty="0">
                <a:latin typeface="+mj-lt"/>
              </a:rPr>
              <a:t>, </a:t>
            </a:r>
            <a:r>
              <a:rPr lang="en-US" sz="2800" dirty="0" err="1">
                <a:latin typeface="+mj-lt"/>
              </a:rPr>
              <a:t>volgende</a:t>
            </a:r>
            <a:r>
              <a:rPr lang="en-US" sz="2800" dirty="0">
                <a:latin typeface="+mj-lt"/>
              </a:rPr>
              <a:t> </a:t>
            </a:r>
            <a:r>
              <a:rPr lang="en-US" sz="2800" dirty="0" err="1">
                <a:latin typeface="+mj-lt"/>
              </a:rPr>
              <a:t>stappen</a:t>
            </a:r>
            <a:endParaRPr lang="en-US" sz="2800" dirty="0">
              <a:latin typeface="+mj-lt"/>
            </a:endParaRPr>
          </a:p>
        </p:txBody>
      </p:sp>
    </p:spTree>
    <p:extLst>
      <p:ext uri="{BB962C8B-B14F-4D97-AF65-F5344CB8AC3E}">
        <p14:creationId xmlns:p14="http://schemas.microsoft.com/office/powerpoint/2010/main" val="3805850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5987008" cy="1282154"/>
          </a:xfrm>
        </p:spPr>
        <p:txBody>
          <a:bodyPr>
            <a:noAutofit/>
          </a:bodyPr>
          <a:lstStyle/>
          <a:p>
            <a:r>
              <a:rPr lang="nl-BE" sz="3600" b="1" dirty="0" smtClean="0">
                <a:solidFill>
                  <a:srgbClr val="00B050"/>
                </a:solidFill>
              </a:rPr>
              <a:t>Analyse van voorbeelden uit de praktijk</a:t>
            </a:r>
            <a:br>
              <a:rPr lang="nl-BE" sz="3600" b="1" dirty="0" smtClean="0">
                <a:solidFill>
                  <a:srgbClr val="00B050"/>
                </a:solidFill>
              </a:rPr>
            </a:br>
            <a:r>
              <a:rPr lang="nl-BE" sz="3600" b="1" dirty="0" smtClean="0">
                <a:solidFill>
                  <a:srgbClr val="00B050"/>
                </a:solidFill>
              </a:rPr>
              <a:t>Super Soep</a:t>
            </a:r>
            <a:endParaRPr lang="nl-BE" sz="36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700808"/>
            <a:ext cx="7886700" cy="435133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sz="2400" b="1" dirty="0" smtClean="0">
                <a:latin typeface="+mj-lt"/>
              </a:rPr>
              <a:t>1</a:t>
            </a:r>
            <a:r>
              <a:rPr lang="nl-BE" sz="2400" b="1" dirty="0">
                <a:latin typeface="+mj-lt"/>
              </a:rPr>
              <a:t>. Lees eerst om een overzicht te krijgen van het leertraject.</a:t>
            </a:r>
          </a:p>
          <a:p>
            <a:pPr marL="0" indent="0">
              <a:buNone/>
            </a:pPr>
            <a:r>
              <a:rPr lang="nl-BE" sz="2400" b="1" dirty="0">
                <a:latin typeface="+mj-lt"/>
              </a:rPr>
              <a:t>2. Bekijk dan de volgende vragen: </a:t>
            </a:r>
          </a:p>
          <a:p>
            <a:r>
              <a:rPr lang="en-GB" sz="2600" dirty="0" err="1" smtClean="0">
                <a:latin typeface="+mj-lt"/>
              </a:rPr>
              <a:t>Welke</a:t>
            </a:r>
            <a:r>
              <a:rPr lang="en-GB" sz="2600" dirty="0" smtClean="0">
                <a:latin typeface="+mj-lt"/>
              </a:rPr>
              <a:t> </a:t>
            </a:r>
            <a:r>
              <a:rPr lang="en-GB" sz="2600" dirty="0" err="1" smtClean="0">
                <a:latin typeface="+mj-lt"/>
              </a:rPr>
              <a:t>vormen</a:t>
            </a:r>
            <a:r>
              <a:rPr lang="en-GB" sz="2600" dirty="0" smtClean="0">
                <a:latin typeface="+mj-lt"/>
              </a:rPr>
              <a:t> van </a:t>
            </a:r>
            <a:r>
              <a:rPr lang="en-GB" sz="2600" dirty="0" err="1" smtClean="0">
                <a:latin typeface="+mj-lt"/>
              </a:rPr>
              <a:t>evaluatie</a:t>
            </a:r>
            <a:r>
              <a:rPr lang="en-GB" sz="2600" dirty="0" smtClean="0">
                <a:latin typeface="+mj-lt"/>
              </a:rPr>
              <a:t> </a:t>
            </a:r>
            <a:r>
              <a:rPr lang="en-GB" sz="2600" dirty="0" err="1" smtClean="0">
                <a:latin typeface="+mj-lt"/>
              </a:rPr>
              <a:t>gebruikt</a:t>
            </a:r>
            <a:r>
              <a:rPr lang="en-GB" sz="2600" dirty="0" smtClean="0">
                <a:latin typeface="+mj-lt"/>
              </a:rPr>
              <a:t> de </a:t>
            </a:r>
            <a:r>
              <a:rPr lang="en-GB" sz="2600" dirty="0" err="1" smtClean="0">
                <a:latin typeface="+mj-lt"/>
              </a:rPr>
              <a:t>leerkracht</a:t>
            </a:r>
            <a:r>
              <a:rPr lang="en-GB" sz="2600" dirty="0" smtClean="0">
                <a:latin typeface="+mj-lt"/>
              </a:rPr>
              <a:t> in </a:t>
            </a:r>
            <a:r>
              <a:rPr lang="en-GB" sz="2600" dirty="0" err="1" smtClean="0">
                <a:latin typeface="+mj-lt"/>
              </a:rPr>
              <a:t>dit</a:t>
            </a:r>
            <a:r>
              <a:rPr lang="en-GB" sz="2600" dirty="0" smtClean="0">
                <a:latin typeface="+mj-lt"/>
              </a:rPr>
              <a:t> </a:t>
            </a:r>
            <a:r>
              <a:rPr lang="en-GB" sz="2600" dirty="0" err="1" smtClean="0">
                <a:latin typeface="+mj-lt"/>
              </a:rPr>
              <a:t>voorbeeld</a:t>
            </a:r>
            <a:r>
              <a:rPr lang="en-GB" sz="2600" dirty="0" smtClean="0">
                <a:latin typeface="+mj-lt"/>
              </a:rPr>
              <a:t>? </a:t>
            </a:r>
            <a:endParaRPr lang="nl-BE" sz="2600" dirty="0">
              <a:latin typeface="+mj-lt"/>
            </a:endParaRPr>
          </a:p>
          <a:p>
            <a:pPr lvl="0"/>
            <a:r>
              <a:rPr lang="en-GB" sz="2600" dirty="0" smtClean="0">
                <a:latin typeface="+mj-lt"/>
              </a:rPr>
              <a:t>Op </a:t>
            </a:r>
            <a:r>
              <a:rPr lang="en-GB" sz="2600" dirty="0" err="1" smtClean="0">
                <a:latin typeface="+mj-lt"/>
              </a:rPr>
              <a:t>welke</a:t>
            </a:r>
            <a:r>
              <a:rPr lang="en-GB" sz="2600" dirty="0" smtClean="0">
                <a:latin typeface="+mj-lt"/>
              </a:rPr>
              <a:t> </a:t>
            </a:r>
            <a:r>
              <a:rPr lang="en-GB" sz="2600" dirty="0" err="1" smtClean="0">
                <a:latin typeface="+mj-lt"/>
              </a:rPr>
              <a:t>manier</a:t>
            </a:r>
            <a:r>
              <a:rPr lang="en-GB" sz="2600" dirty="0" smtClean="0">
                <a:latin typeface="+mj-lt"/>
              </a:rPr>
              <a:t>(</a:t>
            </a:r>
            <a:r>
              <a:rPr lang="en-GB" sz="2600" dirty="0" err="1" smtClean="0">
                <a:latin typeface="+mj-lt"/>
              </a:rPr>
              <a:t>en</a:t>
            </a:r>
            <a:r>
              <a:rPr lang="en-GB" sz="2600" dirty="0" smtClean="0">
                <a:latin typeface="+mj-lt"/>
              </a:rPr>
              <a:t>) </a:t>
            </a:r>
            <a:r>
              <a:rPr lang="en-GB" sz="2600" dirty="0" err="1" smtClean="0">
                <a:latin typeface="+mj-lt"/>
              </a:rPr>
              <a:t>zijn</a:t>
            </a:r>
            <a:r>
              <a:rPr lang="en-GB" sz="2600" dirty="0" smtClean="0">
                <a:latin typeface="+mj-lt"/>
              </a:rPr>
              <a:t> de </a:t>
            </a:r>
            <a:r>
              <a:rPr lang="en-GB" sz="2600" dirty="0" err="1" smtClean="0">
                <a:latin typeface="+mj-lt"/>
              </a:rPr>
              <a:t>kinderen</a:t>
            </a:r>
            <a:r>
              <a:rPr lang="en-GB" sz="2600" dirty="0" smtClean="0">
                <a:latin typeface="+mj-lt"/>
              </a:rPr>
              <a:t> </a:t>
            </a:r>
            <a:r>
              <a:rPr lang="en-GB" sz="2600" dirty="0" err="1" smtClean="0">
                <a:latin typeface="+mj-lt"/>
              </a:rPr>
              <a:t>betrokken</a:t>
            </a:r>
            <a:r>
              <a:rPr lang="en-GB" sz="2600" dirty="0" smtClean="0">
                <a:latin typeface="+mj-lt"/>
              </a:rPr>
              <a:t> </a:t>
            </a:r>
            <a:r>
              <a:rPr lang="en-GB" sz="2600" dirty="0" err="1" smtClean="0">
                <a:latin typeface="+mj-lt"/>
              </a:rPr>
              <a:t>bij</a:t>
            </a:r>
            <a:r>
              <a:rPr lang="en-GB" sz="2600" dirty="0" smtClean="0">
                <a:latin typeface="+mj-lt"/>
              </a:rPr>
              <a:t> de </a:t>
            </a:r>
            <a:r>
              <a:rPr lang="en-GB" sz="2600" dirty="0" err="1" smtClean="0">
                <a:latin typeface="+mj-lt"/>
              </a:rPr>
              <a:t>evaluatie</a:t>
            </a:r>
            <a:r>
              <a:rPr lang="en-GB" sz="2600" dirty="0" smtClean="0">
                <a:latin typeface="+mj-lt"/>
              </a:rPr>
              <a:t>? </a:t>
            </a:r>
            <a:endParaRPr lang="nl-BE" sz="2600" dirty="0">
              <a:latin typeface="+mj-lt"/>
            </a:endParaRPr>
          </a:p>
          <a:p>
            <a:r>
              <a:rPr lang="en-GB" sz="2600" dirty="0" err="1" smtClean="0">
                <a:latin typeface="+mj-lt"/>
              </a:rPr>
              <a:t>Zie</a:t>
            </a:r>
            <a:r>
              <a:rPr lang="en-GB" sz="2600" dirty="0" smtClean="0">
                <a:latin typeface="+mj-lt"/>
              </a:rPr>
              <a:t> je </a:t>
            </a:r>
            <a:r>
              <a:rPr lang="en-GB" sz="2600" dirty="0" err="1" smtClean="0">
                <a:latin typeface="+mj-lt"/>
              </a:rPr>
              <a:t>andere</a:t>
            </a:r>
            <a:r>
              <a:rPr lang="en-GB" sz="2600" dirty="0" smtClean="0">
                <a:latin typeface="+mj-lt"/>
              </a:rPr>
              <a:t> </a:t>
            </a:r>
            <a:r>
              <a:rPr lang="en-GB" sz="2600" dirty="0" err="1" smtClean="0">
                <a:latin typeface="+mj-lt"/>
              </a:rPr>
              <a:t>kansen</a:t>
            </a:r>
            <a:r>
              <a:rPr lang="en-GB" sz="2600" dirty="0" smtClean="0">
                <a:latin typeface="+mj-lt"/>
              </a:rPr>
              <a:t> om </a:t>
            </a:r>
            <a:r>
              <a:rPr lang="en-GB" sz="2600" dirty="0" err="1" smtClean="0">
                <a:latin typeface="+mj-lt"/>
              </a:rPr>
              <a:t>kinderen</a:t>
            </a:r>
            <a:r>
              <a:rPr lang="en-GB" sz="2600" dirty="0" smtClean="0">
                <a:latin typeface="+mj-lt"/>
              </a:rPr>
              <a:t> </a:t>
            </a:r>
            <a:r>
              <a:rPr lang="en-GB" sz="2600" dirty="0" err="1" smtClean="0">
                <a:latin typeface="+mj-lt"/>
              </a:rPr>
              <a:t>bij</a:t>
            </a:r>
            <a:r>
              <a:rPr lang="en-GB" sz="2600" dirty="0" smtClean="0">
                <a:latin typeface="+mj-lt"/>
              </a:rPr>
              <a:t> de </a:t>
            </a:r>
            <a:r>
              <a:rPr lang="en-GB" sz="2600" dirty="0" err="1" smtClean="0">
                <a:latin typeface="+mj-lt"/>
              </a:rPr>
              <a:t>evaluatie</a:t>
            </a:r>
            <a:r>
              <a:rPr lang="en-GB" sz="2600" dirty="0" smtClean="0">
                <a:latin typeface="+mj-lt"/>
              </a:rPr>
              <a:t> </a:t>
            </a:r>
            <a:r>
              <a:rPr lang="en-GB" sz="2600" dirty="0" err="1" smtClean="0">
                <a:latin typeface="+mj-lt"/>
              </a:rPr>
              <a:t>te</a:t>
            </a:r>
            <a:r>
              <a:rPr lang="en-GB" sz="2600" dirty="0" smtClean="0">
                <a:latin typeface="+mj-lt"/>
              </a:rPr>
              <a:t> </a:t>
            </a:r>
            <a:r>
              <a:rPr lang="en-GB" sz="2600" dirty="0" err="1" smtClean="0">
                <a:latin typeface="+mj-lt"/>
              </a:rPr>
              <a:t>betrekken</a:t>
            </a:r>
            <a:r>
              <a:rPr lang="en-GB" sz="2600" dirty="0" smtClean="0">
                <a:latin typeface="+mj-lt"/>
              </a:rPr>
              <a:t>?</a:t>
            </a:r>
            <a:endParaRPr lang="en-GB" sz="2600" dirty="0" smtClean="0">
              <a:latin typeface="+mj-lt"/>
            </a:endParaRPr>
          </a:p>
          <a:p>
            <a:r>
              <a:rPr lang="en-GB" sz="2600" dirty="0" smtClean="0">
                <a:latin typeface="+mj-lt"/>
              </a:rPr>
              <a:t>Op </a:t>
            </a:r>
            <a:r>
              <a:rPr lang="en-GB" sz="2600" dirty="0" err="1" smtClean="0">
                <a:latin typeface="+mj-lt"/>
              </a:rPr>
              <a:t>welke</a:t>
            </a:r>
            <a:r>
              <a:rPr lang="en-GB" sz="2600" dirty="0" smtClean="0">
                <a:latin typeface="+mj-lt"/>
              </a:rPr>
              <a:t> </a:t>
            </a:r>
            <a:r>
              <a:rPr lang="en-GB" sz="2600" dirty="0" err="1" smtClean="0">
                <a:latin typeface="+mj-lt"/>
              </a:rPr>
              <a:t>manieren</a:t>
            </a:r>
            <a:r>
              <a:rPr lang="en-GB" sz="2600" dirty="0" smtClean="0">
                <a:latin typeface="+mj-lt"/>
              </a:rPr>
              <a:t> </a:t>
            </a:r>
            <a:r>
              <a:rPr lang="en-GB" sz="2600" dirty="0" err="1" smtClean="0">
                <a:latin typeface="+mj-lt"/>
              </a:rPr>
              <a:t>stimuleert</a:t>
            </a:r>
            <a:r>
              <a:rPr lang="en-GB" sz="2600" dirty="0" smtClean="0">
                <a:latin typeface="+mj-lt"/>
              </a:rPr>
              <a:t> </a:t>
            </a:r>
            <a:r>
              <a:rPr lang="en-GB" sz="2600" dirty="0" err="1" smtClean="0">
                <a:latin typeface="+mj-lt"/>
              </a:rPr>
              <a:t>deze</a:t>
            </a:r>
            <a:r>
              <a:rPr lang="en-GB" sz="2600" dirty="0" smtClean="0">
                <a:latin typeface="+mj-lt"/>
              </a:rPr>
              <a:t> </a:t>
            </a:r>
            <a:r>
              <a:rPr lang="en-GB" sz="2600" dirty="0" err="1" smtClean="0">
                <a:latin typeface="+mj-lt"/>
              </a:rPr>
              <a:t>aanpak</a:t>
            </a:r>
            <a:r>
              <a:rPr lang="en-GB" sz="2600" dirty="0" smtClean="0">
                <a:latin typeface="+mj-lt"/>
              </a:rPr>
              <a:t> </a:t>
            </a:r>
            <a:r>
              <a:rPr lang="en-GB" sz="2600" dirty="0" err="1" smtClean="0">
                <a:latin typeface="+mj-lt"/>
              </a:rPr>
              <a:t>onderzoek</a:t>
            </a:r>
            <a:r>
              <a:rPr lang="en-GB" sz="2600" dirty="0" smtClean="0">
                <a:latin typeface="+mj-lt"/>
              </a:rPr>
              <a:t> </a:t>
            </a:r>
            <a:r>
              <a:rPr lang="en-GB" sz="2600" dirty="0" err="1" smtClean="0">
                <a:latin typeface="+mj-lt"/>
              </a:rPr>
              <a:t>en</a:t>
            </a:r>
            <a:r>
              <a:rPr lang="en-GB" sz="2600" dirty="0" smtClean="0">
                <a:latin typeface="+mj-lt"/>
              </a:rPr>
              <a:t> </a:t>
            </a:r>
            <a:r>
              <a:rPr lang="en-GB" sz="2600" dirty="0" err="1" smtClean="0">
                <a:latin typeface="+mj-lt"/>
              </a:rPr>
              <a:t>creativiteit</a:t>
            </a:r>
            <a:r>
              <a:rPr lang="en-GB" sz="2600" dirty="0" smtClean="0">
                <a:latin typeface="+mj-lt"/>
              </a:rPr>
              <a:t>? </a:t>
            </a:r>
          </a:p>
          <a:p>
            <a:pPr marL="0" indent="0">
              <a:buNone/>
            </a:pPr>
            <a:r>
              <a:rPr lang="en-GB" sz="2600" b="1" dirty="0" smtClean="0">
                <a:latin typeface="+mj-lt"/>
              </a:rPr>
              <a:t>3</a:t>
            </a:r>
            <a:r>
              <a:rPr lang="en-GB" sz="2600" b="1" dirty="0" smtClean="0">
                <a:latin typeface="+mj-lt"/>
              </a:rPr>
              <a:t>. </a:t>
            </a:r>
            <a:r>
              <a:rPr lang="en-GB" sz="2600" b="1" dirty="0" err="1" smtClean="0">
                <a:latin typeface="+mj-lt"/>
              </a:rPr>
              <a:t>Uitwisseling</a:t>
            </a:r>
            <a:r>
              <a:rPr lang="en-GB" sz="2600" b="1" dirty="0" smtClean="0">
                <a:latin typeface="+mj-lt"/>
              </a:rPr>
              <a:t> van </a:t>
            </a:r>
            <a:r>
              <a:rPr lang="en-GB" sz="2600" b="1" dirty="0" err="1" smtClean="0">
                <a:latin typeface="+mj-lt"/>
              </a:rPr>
              <a:t>ideeën</a:t>
            </a:r>
            <a:endParaRPr lang="nl-BE" dirty="0" smtClean="0"/>
          </a:p>
          <a:p>
            <a:endParaRPr lang="nl-BE" dirty="0"/>
          </a:p>
        </p:txBody>
      </p:sp>
    </p:spTree>
    <p:extLst>
      <p:ext uri="{BB962C8B-B14F-4D97-AF65-F5344CB8AC3E}">
        <p14:creationId xmlns:p14="http://schemas.microsoft.com/office/powerpoint/2010/main" val="1711095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B050"/>
                </a:solidFill>
              </a:rPr>
              <a:t>Inzichten toepassen in de eigen klaspraktijk</a:t>
            </a:r>
            <a:endParaRPr lang="nl-BE" sz="36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700808"/>
            <a:ext cx="7886700" cy="435133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err="1" smtClean="0">
                <a:latin typeface="+mj-lt"/>
              </a:rPr>
              <a:t>Individueel</a:t>
            </a:r>
            <a:endParaRPr lang="en-US" dirty="0" smtClean="0">
              <a:latin typeface="+mj-lt"/>
            </a:endParaRPr>
          </a:p>
          <a:p>
            <a:pPr lvl="1"/>
            <a:r>
              <a:rPr lang="en-US" dirty="0" err="1" smtClean="0">
                <a:latin typeface="+mj-lt"/>
              </a:rPr>
              <a:t>Noteer</a:t>
            </a:r>
            <a:r>
              <a:rPr lang="en-US" dirty="0" smtClean="0">
                <a:latin typeface="+mj-lt"/>
              </a:rPr>
              <a:t> 3 </a:t>
            </a:r>
            <a:r>
              <a:rPr lang="en-US" dirty="0" err="1" smtClean="0">
                <a:latin typeface="+mj-lt"/>
              </a:rPr>
              <a:t>voorbeelden</a:t>
            </a:r>
            <a:r>
              <a:rPr lang="en-US" dirty="0" smtClean="0">
                <a:latin typeface="+mj-lt"/>
              </a:rPr>
              <a:t> van </a:t>
            </a:r>
            <a:r>
              <a:rPr lang="en-US" dirty="0" err="1" smtClean="0">
                <a:latin typeface="+mj-lt"/>
              </a:rPr>
              <a:t>wetenschapsactiviteiten</a:t>
            </a:r>
            <a:r>
              <a:rPr lang="en-US" dirty="0" smtClean="0">
                <a:latin typeface="+mj-lt"/>
              </a:rPr>
              <a:t> die </a:t>
            </a:r>
            <a:r>
              <a:rPr lang="en-US" dirty="0" err="1" smtClean="0">
                <a:latin typeface="+mj-lt"/>
              </a:rPr>
              <a:t>jij</a:t>
            </a:r>
            <a:r>
              <a:rPr lang="en-US" dirty="0" smtClean="0">
                <a:latin typeface="+mj-lt"/>
              </a:rPr>
              <a:t> </a:t>
            </a:r>
            <a:r>
              <a:rPr lang="en-US" dirty="0" err="1" smtClean="0">
                <a:latin typeface="+mj-lt"/>
              </a:rPr>
              <a:t>aanbiedt</a:t>
            </a:r>
            <a:r>
              <a:rPr lang="en-US" dirty="0" smtClean="0">
                <a:latin typeface="+mj-lt"/>
              </a:rPr>
              <a:t> in </a:t>
            </a:r>
            <a:r>
              <a:rPr lang="en-US" dirty="0" err="1" smtClean="0">
                <a:latin typeface="+mj-lt"/>
              </a:rPr>
              <a:t>jouw</a:t>
            </a:r>
            <a:r>
              <a:rPr lang="en-US" dirty="0" smtClean="0">
                <a:latin typeface="+mj-lt"/>
              </a:rPr>
              <a:t> </a:t>
            </a:r>
            <a:r>
              <a:rPr lang="en-US" dirty="0" err="1" smtClean="0">
                <a:latin typeface="+mj-lt"/>
              </a:rPr>
              <a:t>klas</a:t>
            </a:r>
            <a:endParaRPr lang="en-US" dirty="0" smtClean="0">
              <a:latin typeface="+mj-lt"/>
            </a:endParaRPr>
          </a:p>
          <a:p>
            <a:pPr lvl="1"/>
            <a:r>
              <a:rPr lang="en-US" dirty="0" err="1" smtClean="0">
                <a:latin typeface="+mj-lt"/>
              </a:rPr>
              <a:t>Probeer</a:t>
            </a:r>
            <a:r>
              <a:rPr lang="en-US" dirty="0" smtClean="0">
                <a:latin typeface="+mj-lt"/>
              </a:rPr>
              <a:t> </a:t>
            </a:r>
            <a:r>
              <a:rPr lang="en-US" dirty="0" err="1" smtClean="0">
                <a:latin typeface="+mj-lt"/>
              </a:rPr>
              <a:t>deze</a:t>
            </a:r>
            <a:r>
              <a:rPr lang="en-US" dirty="0" smtClean="0">
                <a:latin typeface="+mj-lt"/>
              </a:rPr>
              <a:t> </a:t>
            </a:r>
            <a:r>
              <a:rPr lang="en-US" dirty="0" err="1" smtClean="0">
                <a:latin typeface="+mj-lt"/>
              </a:rPr>
              <a:t>te</a:t>
            </a:r>
            <a:r>
              <a:rPr lang="en-US" dirty="0" smtClean="0">
                <a:latin typeface="+mj-lt"/>
              </a:rPr>
              <a:t> </a:t>
            </a:r>
            <a:r>
              <a:rPr lang="en-US" dirty="0" err="1" smtClean="0">
                <a:latin typeface="+mj-lt"/>
              </a:rPr>
              <a:t>verrijken</a:t>
            </a:r>
            <a:r>
              <a:rPr lang="en-US" dirty="0" smtClean="0">
                <a:latin typeface="+mj-lt"/>
              </a:rPr>
              <a:t> </a:t>
            </a:r>
            <a:r>
              <a:rPr lang="en-US" dirty="0" err="1" smtClean="0">
                <a:latin typeface="+mj-lt"/>
              </a:rPr>
              <a:t>gebaseerd</a:t>
            </a:r>
            <a:r>
              <a:rPr lang="en-US" dirty="0" smtClean="0">
                <a:latin typeface="+mj-lt"/>
              </a:rPr>
              <a:t> op de </a:t>
            </a:r>
            <a:r>
              <a:rPr lang="en-US" dirty="0" err="1" smtClean="0">
                <a:latin typeface="+mj-lt"/>
              </a:rPr>
              <a:t>ideeën</a:t>
            </a:r>
            <a:r>
              <a:rPr lang="en-US" dirty="0" smtClean="0">
                <a:latin typeface="+mj-lt"/>
              </a:rPr>
              <a:t> </a:t>
            </a:r>
            <a:r>
              <a:rPr lang="en-US" dirty="0" err="1" smtClean="0">
                <a:latin typeface="+mj-lt"/>
              </a:rPr>
              <a:t>uit</a:t>
            </a:r>
            <a:r>
              <a:rPr lang="en-US" dirty="0" smtClean="0">
                <a:latin typeface="+mj-lt"/>
              </a:rPr>
              <a:t> </a:t>
            </a:r>
            <a:r>
              <a:rPr lang="en-US" dirty="0" err="1" smtClean="0">
                <a:latin typeface="+mj-lt"/>
              </a:rPr>
              <a:t>deze</a:t>
            </a:r>
            <a:r>
              <a:rPr lang="en-US" dirty="0" smtClean="0">
                <a:latin typeface="+mj-lt"/>
              </a:rPr>
              <a:t> module, </a:t>
            </a:r>
            <a:r>
              <a:rPr lang="en-US" dirty="0" err="1" smtClean="0">
                <a:latin typeface="+mj-lt"/>
              </a:rPr>
              <a:t>en</a:t>
            </a:r>
            <a:r>
              <a:rPr lang="en-US" dirty="0" smtClean="0">
                <a:latin typeface="+mj-lt"/>
              </a:rPr>
              <a:t> zo de </a:t>
            </a:r>
            <a:r>
              <a:rPr lang="en-US" dirty="0" err="1" smtClean="0">
                <a:latin typeface="+mj-lt"/>
              </a:rPr>
              <a:t>kinderen</a:t>
            </a:r>
            <a:r>
              <a:rPr lang="en-US" dirty="0" smtClean="0">
                <a:latin typeface="+mj-lt"/>
              </a:rPr>
              <a:t> </a:t>
            </a:r>
            <a:r>
              <a:rPr lang="en-US" dirty="0" err="1" smtClean="0">
                <a:latin typeface="+mj-lt"/>
              </a:rPr>
              <a:t>te</a:t>
            </a:r>
            <a:r>
              <a:rPr lang="en-US" dirty="0" smtClean="0">
                <a:latin typeface="+mj-lt"/>
              </a:rPr>
              <a:t> </a:t>
            </a:r>
            <a:r>
              <a:rPr lang="en-US" dirty="0" err="1" smtClean="0">
                <a:latin typeface="+mj-lt"/>
              </a:rPr>
              <a:t>betrekken</a:t>
            </a:r>
            <a:r>
              <a:rPr lang="en-US" dirty="0" smtClean="0">
                <a:latin typeface="+mj-lt"/>
              </a:rPr>
              <a:t> </a:t>
            </a:r>
            <a:r>
              <a:rPr lang="en-US" dirty="0" err="1" smtClean="0">
                <a:latin typeface="+mj-lt"/>
              </a:rPr>
              <a:t>bij</a:t>
            </a:r>
            <a:r>
              <a:rPr lang="en-US" dirty="0" smtClean="0">
                <a:latin typeface="+mj-lt"/>
              </a:rPr>
              <a:t> de </a:t>
            </a:r>
            <a:r>
              <a:rPr lang="en-US" dirty="0" err="1" smtClean="0">
                <a:latin typeface="+mj-lt"/>
              </a:rPr>
              <a:t>evaluatie</a:t>
            </a:r>
            <a:endParaRPr lang="en-US" dirty="0" smtClean="0">
              <a:latin typeface="+mj-lt"/>
            </a:endParaRPr>
          </a:p>
          <a:p>
            <a:pPr lvl="0"/>
            <a:r>
              <a:rPr lang="en-US" dirty="0" err="1" smtClean="0">
                <a:latin typeface="+mj-lt"/>
              </a:rPr>
              <a:t>Zie</a:t>
            </a:r>
            <a:r>
              <a:rPr lang="en-US" dirty="0" smtClean="0">
                <a:latin typeface="+mj-lt"/>
              </a:rPr>
              <a:t> je </a:t>
            </a:r>
            <a:r>
              <a:rPr lang="en-US" dirty="0" err="1" smtClean="0">
                <a:latin typeface="+mj-lt"/>
              </a:rPr>
              <a:t>moeilijkheden</a:t>
            </a:r>
            <a:r>
              <a:rPr lang="en-US" dirty="0" smtClean="0">
                <a:latin typeface="+mj-lt"/>
              </a:rPr>
              <a:t> of </a:t>
            </a:r>
            <a:r>
              <a:rPr lang="en-US" dirty="0" err="1" smtClean="0">
                <a:latin typeface="+mj-lt"/>
              </a:rPr>
              <a:t>vragen</a:t>
            </a:r>
            <a:r>
              <a:rPr lang="en-US" dirty="0" smtClean="0">
                <a:latin typeface="+mj-lt"/>
              </a:rPr>
              <a:t> die </a:t>
            </a:r>
            <a:r>
              <a:rPr lang="en-US" dirty="0" err="1" smtClean="0">
                <a:latin typeface="+mj-lt"/>
              </a:rPr>
              <a:t>hierdoor</a:t>
            </a:r>
            <a:r>
              <a:rPr lang="en-US" dirty="0" smtClean="0">
                <a:latin typeface="+mj-lt"/>
              </a:rPr>
              <a:t> </a:t>
            </a:r>
            <a:r>
              <a:rPr lang="en-US" dirty="0" err="1" smtClean="0">
                <a:latin typeface="+mj-lt"/>
              </a:rPr>
              <a:t>rijzen</a:t>
            </a:r>
            <a:r>
              <a:rPr lang="en-US" dirty="0" smtClean="0">
                <a:latin typeface="+mj-lt"/>
              </a:rPr>
              <a:t>? </a:t>
            </a:r>
            <a:endParaRPr lang="en-US" dirty="0">
              <a:latin typeface="+mj-lt"/>
            </a:endParaRPr>
          </a:p>
          <a:p>
            <a:pPr lvl="0"/>
            <a:r>
              <a:rPr lang="en-US" dirty="0" err="1" smtClean="0">
                <a:latin typeface="+mj-lt"/>
              </a:rPr>
              <a:t>Wissel</a:t>
            </a:r>
            <a:r>
              <a:rPr lang="en-US" dirty="0" smtClean="0">
                <a:latin typeface="+mj-lt"/>
              </a:rPr>
              <a:t> </a:t>
            </a:r>
            <a:r>
              <a:rPr lang="en-US" dirty="0" err="1" smtClean="0">
                <a:latin typeface="+mj-lt"/>
              </a:rPr>
              <a:t>jullie</a:t>
            </a:r>
            <a:r>
              <a:rPr lang="en-US" dirty="0" smtClean="0">
                <a:latin typeface="+mj-lt"/>
              </a:rPr>
              <a:t> </a:t>
            </a:r>
            <a:r>
              <a:rPr lang="en-US" dirty="0" err="1" smtClean="0">
                <a:latin typeface="+mj-lt"/>
              </a:rPr>
              <a:t>ideeën</a:t>
            </a:r>
            <a:r>
              <a:rPr lang="en-US" dirty="0" smtClean="0">
                <a:latin typeface="+mj-lt"/>
              </a:rPr>
              <a:t> </a:t>
            </a:r>
            <a:r>
              <a:rPr lang="en-US" dirty="0" err="1" smtClean="0">
                <a:latin typeface="+mj-lt"/>
              </a:rPr>
              <a:t>uit</a:t>
            </a:r>
            <a:r>
              <a:rPr lang="en-US" dirty="0" smtClean="0">
                <a:latin typeface="+mj-lt"/>
              </a:rPr>
              <a:t>, </a:t>
            </a:r>
            <a:r>
              <a:rPr lang="en-US" dirty="0" err="1" smtClean="0">
                <a:latin typeface="+mj-lt"/>
              </a:rPr>
              <a:t>bespreek</a:t>
            </a:r>
            <a:r>
              <a:rPr lang="en-US" dirty="0" smtClean="0">
                <a:latin typeface="+mj-lt"/>
              </a:rPr>
              <a:t> de </a:t>
            </a:r>
            <a:r>
              <a:rPr lang="en-US" dirty="0" err="1" smtClean="0">
                <a:latin typeface="+mj-lt"/>
              </a:rPr>
              <a:t>vragen</a:t>
            </a:r>
            <a:r>
              <a:rPr lang="en-US" dirty="0" smtClean="0">
                <a:latin typeface="+mj-lt"/>
              </a:rPr>
              <a:t> </a:t>
            </a:r>
            <a:r>
              <a:rPr lang="en-US" dirty="0" err="1" smtClean="0">
                <a:latin typeface="+mj-lt"/>
              </a:rPr>
              <a:t>en</a:t>
            </a:r>
            <a:r>
              <a:rPr lang="en-US" dirty="0" smtClean="0">
                <a:latin typeface="+mj-lt"/>
              </a:rPr>
              <a:t> de </a:t>
            </a:r>
            <a:r>
              <a:rPr lang="en-US" dirty="0" err="1" smtClean="0">
                <a:latin typeface="+mj-lt"/>
              </a:rPr>
              <a:t>eventuele</a:t>
            </a:r>
            <a:r>
              <a:rPr lang="en-US" dirty="0" smtClean="0">
                <a:latin typeface="+mj-lt"/>
              </a:rPr>
              <a:t> </a:t>
            </a:r>
            <a:r>
              <a:rPr lang="en-US" dirty="0" err="1" smtClean="0">
                <a:latin typeface="+mj-lt"/>
              </a:rPr>
              <a:t>moeilijkheden</a:t>
            </a:r>
            <a:r>
              <a:rPr lang="en-US" dirty="0" smtClean="0">
                <a:latin typeface="+mj-lt"/>
              </a:rPr>
              <a:t> </a:t>
            </a:r>
            <a:endParaRPr lang="nl-BE" dirty="0">
              <a:latin typeface="+mj-lt"/>
            </a:endParaRP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1631100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B050"/>
                </a:solidFill>
              </a:rPr>
              <a:t>Wat heb je doorheen de module verworven? </a:t>
            </a:r>
            <a:endParaRPr lang="nl-BE" sz="3600" b="1" dirty="0">
              <a:solidFill>
                <a:srgbClr val="00B050"/>
              </a:solidFill>
            </a:endParaRPr>
          </a:p>
        </p:txBody>
      </p:sp>
      <p:sp>
        <p:nvSpPr>
          <p:cNvPr id="4" name="Tijdelijke aanduiding voor inhoud 2"/>
          <p:cNvSpPr txBox="1">
            <a:spLocks/>
          </p:cNvSpPr>
          <p:nvPr/>
        </p:nvSpPr>
        <p:spPr>
          <a:xfrm>
            <a:off x="539552" y="1700808"/>
            <a:ext cx="7886700" cy="3634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nl-BE" dirty="0" smtClean="0">
                <a:latin typeface="+mj-lt"/>
              </a:rPr>
              <a:t>Kijk teru</a:t>
            </a:r>
            <a:r>
              <a:rPr lang="nl-BE" dirty="0" smtClean="0">
                <a:latin typeface="+mj-lt"/>
              </a:rPr>
              <a:t>g naar je oorspronkelijke vragen. In welke mate werden deze beantwoord? </a:t>
            </a:r>
            <a:endParaRPr lang="nl-BE" dirty="0" smtClean="0">
              <a:latin typeface="+mj-lt"/>
            </a:endParaRPr>
          </a:p>
          <a:p>
            <a:pPr lvl="0"/>
            <a:endParaRPr lang="nl-BE" sz="1200" dirty="0">
              <a:latin typeface="+mj-lt"/>
            </a:endParaRPr>
          </a:p>
          <a:p>
            <a:pPr lvl="0"/>
            <a:r>
              <a:rPr lang="nl-BE" dirty="0" smtClean="0">
                <a:latin typeface="+mj-lt"/>
              </a:rPr>
              <a:t>Bepaal de uitdagingen, en bespreek mogelijke oplossingen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667" y="3068960"/>
            <a:ext cx="3021333" cy="2266000"/>
          </a:xfrm>
          <a:prstGeom prst="rect">
            <a:avLst/>
          </a:prstGeom>
        </p:spPr>
      </p:pic>
    </p:spTree>
    <p:extLst>
      <p:ext uri="{BB962C8B-B14F-4D97-AF65-F5344CB8AC3E}">
        <p14:creationId xmlns:p14="http://schemas.microsoft.com/office/powerpoint/2010/main" val="2107301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a:solidFill>
                  <a:srgbClr val="00B050"/>
                </a:solidFill>
              </a:rPr>
              <a:t>Wat heb je doorheen de module verworven? </a:t>
            </a:r>
            <a:endParaRPr lang="nl-BE" sz="36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988840"/>
            <a:ext cx="7886700" cy="40633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nl-BE" dirty="0" smtClean="0">
                <a:latin typeface="+mj-lt"/>
              </a:rPr>
              <a:t>Bepaal 2 acties die je zal ondernemen gebaseerd op deze module.</a:t>
            </a:r>
          </a:p>
          <a:p>
            <a:pPr lvl="0"/>
            <a:endParaRPr lang="nl-BE" dirty="0" smtClean="0">
              <a:latin typeface="+mj-lt"/>
            </a:endParaRPr>
          </a:p>
          <a:p>
            <a:pPr lvl="0"/>
            <a:r>
              <a:rPr lang="nl-BE" dirty="0" smtClean="0">
                <a:latin typeface="+mj-lt"/>
              </a:rPr>
              <a:t>Wissel ideeën uit.</a:t>
            </a:r>
            <a:endParaRPr lang="nl-BE" dirty="0">
              <a:latin typeface="+mj-lt"/>
            </a:endParaRP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1641309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nl-BE" sz="3600" b="1" dirty="0" smtClean="0">
                <a:solidFill>
                  <a:srgbClr val="00B050"/>
                </a:solidFill>
              </a:rPr>
              <a:t>Meer informatie</a:t>
            </a:r>
            <a:endParaRPr lang="nl-BE"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nl-BE" sz="3100" b="1" dirty="0" smtClean="0">
                <a:solidFill>
                  <a:srgbClr val="FF0000"/>
                </a:solidFill>
                <a:latin typeface="+mj-lt"/>
              </a:rPr>
              <a:t>Creative Little Scientists </a:t>
            </a:r>
          </a:p>
          <a:p>
            <a:pPr marL="0" indent="0">
              <a:lnSpc>
                <a:spcPct val="120000"/>
              </a:lnSpc>
              <a:buNone/>
            </a:pPr>
            <a:r>
              <a:rPr lang="nl-BE" sz="2600" dirty="0" smtClean="0">
                <a:solidFill>
                  <a:srgbClr val="FF0000"/>
                </a:solidFill>
                <a:latin typeface="+mj-lt"/>
              </a:rPr>
              <a:t>(FP7 EU project 2011 – 2014)</a:t>
            </a:r>
          </a:p>
          <a:p>
            <a:pPr marL="0" indent="0">
              <a:lnSpc>
                <a:spcPct val="110000"/>
              </a:lnSpc>
              <a:buNone/>
            </a:pPr>
            <a:r>
              <a:rPr lang="nl-BE" sz="2600" dirty="0" smtClean="0">
                <a:latin typeface="+mj-lt"/>
              </a:rPr>
              <a:t>Ontwerpprincipes en voorbeeldmateriaal op basis van veldwerk</a:t>
            </a:r>
          </a:p>
          <a:p>
            <a:pPr marL="0" indent="0">
              <a:lnSpc>
                <a:spcPct val="110000"/>
              </a:lnSpc>
              <a:buNone/>
            </a:pPr>
            <a:r>
              <a:rPr lang="nl-BE" sz="2600" dirty="0" smtClean="0">
                <a:latin typeface="+mj-lt"/>
                <a:hlinkClick r:id="rId3"/>
              </a:rPr>
              <a:t>www.creative-little-scientists.eu</a:t>
            </a:r>
            <a:endParaRPr lang="nl-BE" sz="2600" dirty="0" smtClean="0">
              <a:latin typeface="+mj-lt"/>
            </a:endParaRPr>
          </a:p>
          <a:p>
            <a:pPr marL="0" indent="0">
              <a:buNone/>
            </a:pPr>
            <a:endParaRPr lang="nl-BE" sz="2600" dirty="0" smtClean="0">
              <a:latin typeface="+mj-lt"/>
            </a:endParaRPr>
          </a:p>
          <a:p>
            <a:pPr marL="0" indent="0">
              <a:buNone/>
            </a:pPr>
            <a:r>
              <a:rPr lang="nl-BE" sz="3100" b="1" dirty="0" smtClean="0">
                <a:solidFill>
                  <a:srgbClr val="FF0000"/>
                </a:solidFill>
                <a:latin typeface="+mj-lt"/>
              </a:rPr>
              <a:t>Creativity in Early Years Science Education</a:t>
            </a:r>
          </a:p>
          <a:p>
            <a:pPr marL="0" indent="0">
              <a:buNone/>
            </a:pPr>
            <a:r>
              <a:rPr lang="nl-BE" sz="2600" dirty="0" smtClean="0">
                <a:solidFill>
                  <a:srgbClr val="FF0000"/>
                </a:solidFill>
                <a:latin typeface="+mj-lt"/>
              </a:rPr>
              <a:t>(Erasmus+ EU project 2014 </a:t>
            </a:r>
            <a:r>
              <a:rPr lang="nl-BE" sz="2600" dirty="0" smtClean="0">
                <a:solidFill>
                  <a:srgbClr val="FF0000"/>
                </a:solidFill>
              </a:rPr>
              <a:t>– </a:t>
            </a:r>
            <a:r>
              <a:rPr lang="nl-BE" sz="2600" dirty="0" smtClean="0">
                <a:solidFill>
                  <a:srgbClr val="FF0000"/>
                </a:solidFill>
                <a:latin typeface="+mj-lt"/>
              </a:rPr>
              <a:t>2017)</a:t>
            </a:r>
          </a:p>
          <a:p>
            <a:pPr marL="0" indent="0">
              <a:lnSpc>
                <a:spcPct val="110000"/>
              </a:lnSpc>
              <a:buNone/>
            </a:pPr>
            <a:r>
              <a:rPr lang="nl-BE" sz="2600" dirty="0" smtClean="0">
                <a:latin typeface="+mj-lt"/>
              </a:rPr>
              <a:t>Curriculummateriaal en trainingsmateriaal voor nascholing van leerkrachten om een creatieve aanpak bij wetenschapsonderwijs voor jonge kinderen te bevorderen</a:t>
            </a:r>
          </a:p>
          <a:p>
            <a:pPr marL="0" indent="0">
              <a:lnSpc>
                <a:spcPct val="110000"/>
              </a:lnSpc>
              <a:buNone/>
            </a:pPr>
            <a:r>
              <a:rPr lang="nl-BE" sz="2600" dirty="0" smtClean="0">
                <a:latin typeface="+mj-lt"/>
                <a:hlinkClick r:id="rId4"/>
              </a:rPr>
              <a:t>www.ceys‐project.eu</a:t>
            </a:r>
            <a:r>
              <a:rPr lang="nl-BE" sz="2600" dirty="0" smtClean="0">
                <a:latin typeface="+mj-lt"/>
              </a:rPr>
              <a:t> </a:t>
            </a:r>
          </a:p>
          <a:p>
            <a:pPr marL="0" indent="0">
              <a:buNone/>
            </a:pPr>
            <a:endParaRPr lang="nl-BE" sz="2600"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287577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2348880"/>
            <a:ext cx="3075776" cy="3075776"/>
          </a:xfrm>
          <a:prstGeom prst="rect">
            <a:avLst/>
          </a:prstGeom>
        </p:spPr>
      </p:pic>
    </p:spTree>
    <p:extLst>
      <p:ext uri="{BB962C8B-B14F-4D97-AF65-F5344CB8AC3E}">
        <p14:creationId xmlns:p14="http://schemas.microsoft.com/office/powerpoint/2010/main" val="1374248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588224" cy="1282154"/>
          </a:xfrm>
        </p:spPr>
        <p:txBody>
          <a:bodyPr>
            <a:normAutofit fontScale="90000"/>
          </a:bodyPr>
          <a:lstStyle/>
          <a:p>
            <a:r>
              <a:rPr lang="en-US" sz="4000" b="1" dirty="0" err="1" smtClean="0">
                <a:solidFill>
                  <a:srgbClr val="00B050"/>
                </a:solidFill>
              </a:rPr>
              <a:t>Synergieën</a:t>
            </a:r>
            <a:r>
              <a:rPr lang="en-US" sz="4000" b="1" dirty="0" smtClean="0">
                <a:solidFill>
                  <a:srgbClr val="00B050"/>
                </a:solidFill>
              </a:rPr>
              <a:t> </a:t>
            </a:r>
            <a:r>
              <a:rPr lang="en-US" sz="4000" b="1" dirty="0" err="1" smtClean="0">
                <a:solidFill>
                  <a:srgbClr val="00B050"/>
                </a:solidFill>
              </a:rPr>
              <a:t>tussen</a:t>
            </a:r>
            <a:r>
              <a:rPr lang="en-US" sz="4000" b="1" dirty="0" smtClean="0">
                <a:solidFill>
                  <a:srgbClr val="00B050"/>
                </a:solidFill>
              </a:rPr>
              <a:t> </a:t>
            </a:r>
            <a:r>
              <a:rPr lang="en-US" sz="4000" b="1" dirty="0" err="1" smtClean="0">
                <a:solidFill>
                  <a:srgbClr val="00B050"/>
                </a:solidFill>
              </a:rPr>
              <a:t>onderzoekend</a:t>
            </a:r>
            <a:r>
              <a:rPr lang="en-US" sz="4000" b="1" dirty="0" smtClean="0">
                <a:solidFill>
                  <a:srgbClr val="00B050"/>
                </a:solidFill>
              </a:rPr>
              <a:t> </a:t>
            </a:r>
            <a:r>
              <a:rPr lang="en-US" sz="4000" b="1" dirty="0" err="1" smtClean="0">
                <a:solidFill>
                  <a:srgbClr val="00B050"/>
                </a:solidFill>
              </a:rPr>
              <a:t>leren</a:t>
            </a:r>
            <a:r>
              <a:rPr lang="en-US" sz="4000" b="1" dirty="0" smtClean="0">
                <a:solidFill>
                  <a:srgbClr val="00B050"/>
                </a:solidFill>
              </a:rPr>
              <a:t> </a:t>
            </a:r>
            <a:r>
              <a:rPr lang="en-US" sz="4000" b="1" dirty="0" err="1" smtClean="0">
                <a:solidFill>
                  <a:srgbClr val="00B050"/>
                </a:solidFill>
              </a:rPr>
              <a:t>en</a:t>
            </a:r>
            <a:r>
              <a:rPr lang="en-US" sz="4000" b="1" dirty="0" smtClean="0">
                <a:solidFill>
                  <a:srgbClr val="00B050"/>
                </a:solidFill>
              </a:rPr>
              <a:t> </a:t>
            </a:r>
            <a:r>
              <a:rPr lang="en-US" sz="4000" b="1" dirty="0" err="1" smtClean="0">
                <a:solidFill>
                  <a:srgbClr val="00B050"/>
                </a:solidFill>
              </a:rPr>
              <a:t>een</a:t>
            </a:r>
            <a:r>
              <a:rPr lang="en-US" sz="4000" b="1" dirty="0" smtClean="0">
                <a:solidFill>
                  <a:srgbClr val="00B050"/>
                </a:solidFill>
              </a:rPr>
              <a:t> </a:t>
            </a:r>
            <a:r>
              <a:rPr lang="en-US" sz="4000" b="1" dirty="0" err="1" smtClean="0">
                <a:solidFill>
                  <a:srgbClr val="00B050"/>
                </a:solidFill>
              </a:rPr>
              <a:t>creatieve</a:t>
            </a:r>
            <a:r>
              <a:rPr lang="en-US" sz="4000" b="1" dirty="0" smtClean="0">
                <a:solidFill>
                  <a:srgbClr val="00B050"/>
                </a:solidFill>
              </a:rPr>
              <a:t> </a:t>
            </a:r>
            <a:r>
              <a:rPr lang="en-US" sz="4000" b="1" dirty="0" err="1" smtClean="0">
                <a:solidFill>
                  <a:srgbClr val="00B050"/>
                </a:solidFill>
              </a:rPr>
              <a:t>aanpak</a:t>
            </a:r>
            <a:r>
              <a:rPr lang="en-US" sz="2800" b="1" dirty="0" smtClean="0">
                <a:solidFill>
                  <a:srgbClr val="00B050"/>
                </a:solidFill>
              </a:rPr>
              <a:t/>
            </a:r>
            <a:br>
              <a:rPr lang="en-US" sz="2800" b="1" dirty="0" smtClean="0">
                <a:solidFill>
                  <a:srgbClr val="00B050"/>
                </a:solidFill>
              </a:rPr>
            </a:br>
            <a:r>
              <a:rPr lang="en-US" sz="1600" dirty="0" err="1" smtClean="0"/>
              <a:t>Uit</a:t>
            </a:r>
            <a:r>
              <a:rPr lang="en-US" sz="1600" dirty="0" smtClean="0"/>
              <a:t> het </a:t>
            </a:r>
            <a:r>
              <a:rPr lang="en-US" sz="1600" dirty="0"/>
              <a:t>Conceptual </a:t>
            </a:r>
            <a:r>
              <a:rPr lang="en-US" sz="1600" dirty="0" err="1" smtClean="0"/>
              <a:t>Raamwerk</a:t>
            </a:r>
            <a:r>
              <a:rPr lang="en-US" sz="1600" dirty="0"/>
              <a:t> </a:t>
            </a:r>
            <a:r>
              <a:rPr lang="en-US" sz="1600" dirty="0" err="1" smtClean="0"/>
              <a:t>overgenomen</a:t>
            </a:r>
            <a:r>
              <a:rPr lang="en-US" sz="1600" dirty="0" smtClean="0"/>
              <a:t> door het CEYS </a:t>
            </a:r>
            <a:r>
              <a:rPr lang="en-US" sz="1600" dirty="0"/>
              <a:t>Project </a:t>
            </a:r>
            <a:r>
              <a:rPr lang="en-US" sz="1600" dirty="0" smtClean="0"/>
              <a:t/>
            </a:r>
            <a:br>
              <a:rPr lang="en-US" sz="1600" dirty="0" smtClean="0"/>
            </a:br>
            <a:r>
              <a:rPr lang="en-US" sz="1600" dirty="0" smtClean="0"/>
              <a:t>(</a:t>
            </a:r>
            <a:r>
              <a:rPr lang="en-US" sz="1600" dirty="0"/>
              <a:t>Creative Little Scientists, 2012)</a:t>
            </a:r>
            <a:endParaRPr lang="en-US" sz="1600" b="1" dirty="0">
              <a:solidFill>
                <a:srgbClr val="00B050"/>
              </a:solidFill>
            </a:endParaRPr>
          </a:p>
        </p:txBody>
      </p:sp>
      <p:sp>
        <p:nvSpPr>
          <p:cNvPr id="3" name="Content Placeholder 2"/>
          <p:cNvSpPr>
            <a:spLocks noGrp="1"/>
          </p:cNvSpPr>
          <p:nvPr>
            <p:ph idx="1"/>
          </p:nvPr>
        </p:nvSpPr>
        <p:spPr/>
        <p:txBody>
          <a:bodyPr>
            <a:normAutofit lnSpcReduction="10000"/>
          </a:bodyPr>
          <a:lstStyle/>
          <a:p>
            <a:pPr>
              <a:buFont typeface="Arial" charset="0"/>
              <a:buChar char="•"/>
              <a:defRPr/>
            </a:pPr>
            <a:r>
              <a:rPr lang="nl-BE" sz="2800" dirty="0">
                <a:latin typeface="+mj-lt"/>
              </a:rPr>
              <a:t>Spel &amp; verkenning</a:t>
            </a:r>
          </a:p>
          <a:p>
            <a:pPr>
              <a:buFont typeface="Arial" charset="0"/>
              <a:buChar char="•"/>
              <a:defRPr/>
            </a:pPr>
            <a:r>
              <a:rPr lang="nl-BE" sz="2800" dirty="0">
                <a:latin typeface="+mj-lt"/>
              </a:rPr>
              <a:t>Motivatie &amp; affectie</a:t>
            </a:r>
          </a:p>
          <a:p>
            <a:pPr>
              <a:buFont typeface="Arial" charset="0"/>
              <a:buChar char="•"/>
              <a:defRPr/>
            </a:pPr>
            <a:r>
              <a:rPr lang="nl-BE" sz="2800" dirty="0">
                <a:latin typeface="+mj-lt"/>
              </a:rPr>
              <a:t>Dialoog &amp; samenwerking</a:t>
            </a:r>
          </a:p>
          <a:p>
            <a:pPr>
              <a:buFont typeface="Arial" charset="0"/>
              <a:buChar char="•"/>
              <a:defRPr/>
            </a:pPr>
            <a:r>
              <a:rPr lang="nl-BE" sz="2800" dirty="0">
                <a:latin typeface="+mj-lt"/>
              </a:rPr>
              <a:t>Probleemoplossend denken en eigenaarschap</a:t>
            </a:r>
          </a:p>
          <a:p>
            <a:pPr>
              <a:buFont typeface="Arial" charset="0"/>
              <a:buChar char="•"/>
              <a:defRPr/>
            </a:pPr>
            <a:r>
              <a:rPr lang="nl-BE" sz="2800" dirty="0">
                <a:latin typeface="+mj-lt"/>
              </a:rPr>
              <a:t>Vragen stellen en nieuwsgierigheid </a:t>
            </a:r>
          </a:p>
          <a:p>
            <a:pPr>
              <a:buFont typeface="Arial" charset="0"/>
              <a:buChar char="•"/>
              <a:defRPr/>
            </a:pPr>
            <a:r>
              <a:rPr lang="nl-BE" sz="2800" dirty="0">
                <a:latin typeface="+mj-lt"/>
              </a:rPr>
              <a:t>Reflectie en redeneren</a:t>
            </a:r>
          </a:p>
          <a:p>
            <a:pPr>
              <a:buFont typeface="Arial" charset="0"/>
              <a:buChar char="•"/>
              <a:defRPr/>
            </a:pPr>
            <a:r>
              <a:rPr lang="nl-BE" sz="2800" dirty="0">
                <a:latin typeface="+mj-lt"/>
              </a:rPr>
              <a:t>Begeleiding en betrokkenheid (door de leerkracht)</a:t>
            </a:r>
          </a:p>
          <a:p>
            <a:pPr>
              <a:buFont typeface="Arial" charset="0"/>
              <a:buChar char="•"/>
              <a:defRPr/>
            </a:pPr>
            <a:r>
              <a:rPr lang="nl-BE" sz="2800" dirty="0">
                <a:latin typeface="+mj-lt"/>
              </a:rPr>
              <a:t>Evaluatie om te leren </a:t>
            </a:r>
          </a:p>
          <a:p>
            <a:endParaRPr lang="en-US" dirty="0"/>
          </a:p>
        </p:txBody>
      </p:sp>
    </p:spTree>
    <p:extLst>
      <p:ext uri="{BB962C8B-B14F-4D97-AF65-F5344CB8AC3E}">
        <p14:creationId xmlns:p14="http://schemas.microsoft.com/office/powerpoint/2010/main" val="308540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solidFill>
                  <a:srgbClr val="00B050"/>
                </a:solidFill>
              </a:rPr>
              <a:t>Doelen van de module</a:t>
            </a:r>
            <a:endParaRPr lang="nl-BE" b="1" dirty="0">
              <a:solidFill>
                <a:srgbClr val="00B050"/>
              </a:solidFill>
            </a:endParaRPr>
          </a:p>
        </p:txBody>
      </p:sp>
      <p:sp>
        <p:nvSpPr>
          <p:cNvPr id="5" name="Content Placeholder 2"/>
          <p:cNvSpPr txBox="1">
            <a:spLocks/>
          </p:cNvSpPr>
          <p:nvPr/>
        </p:nvSpPr>
        <p:spPr>
          <a:xfrm>
            <a:off x="323528" y="1556792"/>
            <a:ext cx="8352928" cy="4536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r>
              <a:rPr lang="en-US" sz="2200" dirty="0" err="1" smtClean="0">
                <a:solidFill>
                  <a:prstClr val="black"/>
                </a:solidFill>
                <a:latin typeface="Calibri"/>
              </a:rPr>
              <a:t>Deelnemers</a:t>
            </a:r>
            <a:r>
              <a:rPr lang="en-US" sz="2200" dirty="0" smtClean="0">
                <a:solidFill>
                  <a:prstClr val="black"/>
                </a:solidFill>
                <a:latin typeface="Calibri"/>
              </a:rPr>
              <a:t> </a:t>
            </a:r>
            <a:r>
              <a:rPr lang="en-US" sz="2200" dirty="0" err="1" smtClean="0">
                <a:solidFill>
                  <a:prstClr val="black"/>
                </a:solidFill>
                <a:latin typeface="Calibri"/>
              </a:rPr>
              <a:t>laten</a:t>
            </a:r>
            <a:r>
              <a:rPr lang="en-US" sz="2200" dirty="0" smtClean="0">
                <a:solidFill>
                  <a:prstClr val="black"/>
                </a:solidFill>
                <a:latin typeface="Calibri"/>
              </a:rPr>
              <a:t> </a:t>
            </a:r>
            <a:r>
              <a:rPr lang="en-US" sz="2200" dirty="0" err="1" smtClean="0">
                <a:solidFill>
                  <a:prstClr val="black"/>
                </a:solidFill>
                <a:latin typeface="Calibri"/>
              </a:rPr>
              <a:t>kennismaken</a:t>
            </a:r>
            <a:r>
              <a:rPr lang="en-US" sz="2200" dirty="0" smtClean="0">
                <a:solidFill>
                  <a:prstClr val="black"/>
                </a:solidFill>
                <a:latin typeface="Calibri"/>
              </a:rPr>
              <a:t> met </a:t>
            </a:r>
            <a:r>
              <a:rPr lang="en-US" sz="2200" dirty="0" err="1" smtClean="0">
                <a:solidFill>
                  <a:prstClr val="black"/>
                </a:solidFill>
                <a:latin typeface="Calibri"/>
              </a:rPr>
              <a:t>verschillende</a:t>
            </a:r>
            <a:r>
              <a:rPr lang="en-US" sz="2200" dirty="0">
                <a:solidFill>
                  <a:prstClr val="black"/>
                </a:solidFill>
                <a:latin typeface="Calibri"/>
              </a:rPr>
              <a:t> </a:t>
            </a:r>
            <a:r>
              <a:rPr lang="en-US" sz="2200" dirty="0" err="1" smtClean="0">
                <a:solidFill>
                  <a:prstClr val="black"/>
                </a:solidFill>
                <a:latin typeface="Calibri"/>
              </a:rPr>
              <a:t>manieren</a:t>
            </a:r>
            <a:r>
              <a:rPr lang="en-US" sz="2200" dirty="0" smtClean="0">
                <a:solidFill>
                  <a:prstClr val="black"/>
                </a:solidFill>
                <a:latin typeface="Calibri"/>
              </a:rPr>
              <a:t> om </a:t>
            </a:r>
            <a:r>
              <a:rPr lang="en-US" sz="2200" dirty="0" err="1" smtClean="0">
                <a:solidFill>
                  <a:prstClr val="black"/>
                </a:solidFill>
                <a:latin typeface="Calibri"/>
              </a:rPr>
              <a:t>evaluatie</a:t>
            </a:r>
            <a:r>
              <a:rPr lang="en-US" sz="2200" dirty="0" smtClean="0">
                <a:solidFill>
                  <a:prstClr val="black"/>
                </a:solidFill>
                <a:latin typeface="Calibri"/>
              </a:rPr>
              <a:t> </a:t>
            </a:r>
            <a:r>
              <a:rPr lang="en-US" sz="2200" dirty="0" err="1" smtClean="0">
                <a:solidFill>
                  <a:prstClr val="black"/>
                </a:solidFill>
                <a:latin typeface="Calibri"/>
              </a:rPr>
              <a:t>aan</a:t>
            </a:r>
            <a:r>
              <a:rPr lang="en-US" sz="2200" dirty="0" smtClean="0">
                <a:solidFill>
                  <a:prstClr val="black"/>
                </a:solidFill>
                <a:latin typeface="Calibri"/>
              </a:rPr>
              <a:t> </a:t>
            </a:r>
            <a:r>
              <a:rPr lang="en-US" sz="2200" dirty="0" err="1" smtClean="0">
                <a:solidFill>
                  <a:prstClr val="black"/>
                </a:solidFill>
                <a:latin typeface="Calibri"/>
              </a:rPr>
              <a:t>te</a:t>
            </a:r>
            <a:r>
              <a:rPr lang="en-US" sz="2200" dirty="0" smtClean="0">
                <a:solidFill>
                  <a:prstClr val="black"/>
                </a:solidFill>
                <a:latin typeface="Calibri"/>
              </a:rPr>
              <a:t> </a:t>
            </a:r>
            <a:r>
              <a:rPr lang="en-US" sz="2200" dirty="0" err="1" smtClean="0">
                <a:solidFill>
                  <a:prstClr val="black"/>
                </a:solidFill>
                <a:latin typeface="Calibri"/>
              </a:rPr>
              <a:t>pakken</a:t>
            </a:r>
            <a:r>
              <a:rPr lang="en-US" sz="2200" dirty="0" smtClean="0">
                <a:solidFill>
                  <a:prstClr val="black"/>
                </a:solidFill>
                <a:latin typeface="Calibri"/>
              </a:rPr>
              <a:t>, </a:t>
            </a:r>
            <a:r>
              <a:rPr lang="en-US" sz="2200" dirty="0" err="1" smtClean="0">
                <a:solidFill>
                  <a:prstClr val="black"/>
                </a:solidFill>
                <a:latin typeface="Calibri"/>
              </a:rPr>
              <a:t>en</a:t>
            </a:r>
            <a:r>
              <a:rPr lang="en-US" sz="2200" dirty="0" smtClean="0">
                <a:solidFill>
                  <a:prstClr val="black"/>
                </a:solidFill>
                <a:latin typeface="Calibri"/>
              </a:rPr>
              <a:t> met </a:t>
            </a:r>
            <a:r>
              <a:rPr lang="en-US" sz="2200" dirty="0" err="1" smtClean="0">
                <a:solidFill>
                  <a:prstClr val="black"/>
                </a:solidFill>
                <a:latin typeface="Calibri"/>
              </a:rPr>
              <a:t>specifieke</a:t>
            </a:r>
            <a:r>
              <a:rPr lang="en-US" sz="2200" dirty="0" smtClean="0">
                <a:solidFill>
                  <a:prstClr val="black"/>
                </a:solidFill>
                <a:latin typeface="Calibri"/>
              </a:rPr>
              <a:t> </a:t>
            </a:r>
            <a:r>
              <a:rPr lang="en-US" sz="2200" dirty="0" err="1" smtClean="0">
                <a:solidFill>
                  <a:prstClr val="black"/>
                </a:solidFill>
                <a:latin typeface="Calibri"/>
              </a:rPr>
              <a:t>aandacht</a:t>
            </a:r>
            <a:r>
              <a:rPr lang="en-US" sz="2200" dirty="0" smtClean="0">
                <a:solidFill>
                  <a:prstClr val="black"/>
                </a:solidFill>
                <a:latin typeface="Calibri"/>
              </a:rPr>
              <a:t> </a:t>
            </a:r>
            <a:r>
              <a:rPr lang="en-US" sz="2200" dirty="0" err="1" smtClean="0">
                <a:solidFill>
                  <a:prstClr val="black"/>
                </a:solidFill>
                <a:latin typeface="Calibri"/>
              </a:rPr>
              <a:t>voor</a:t>
            </a:r>
            <a:r>
              <a:rPr lang="en-US" sz="2200" dirty="0" smtClean="0">
                <a:solidFill>
                  <a:prstClr val="black"/>
                </a:solidFill>
                <a:latin typeface="Calibri"/>
              </a:rPr>
              <a:t> het </a:t>
            </a:r>
            <a:r>
              <a:rPr lang="en-US" sz="2200" dirty="0" err="1" smtClean="0">
                <a:solidFill>
                  <a:prstClr val="black"/>
                </a:solidFill>
                <a:latin typeface="Calibri"/>
              </a:rPr>
              <a:t>belang</a:t>
            </a:r>
            <a:r>
              <a:rPr lang="en-US" sz="2200" dirty="0" smtClean="0">
                <a:solidFill>
                  <a:prstClr val="black"/>
                </a:solidFill>
                <a:latin typeface="Calibri"/>
              </a:rPr>
              <a:t> van </a:t>
            </a:r>
            <a:r>
              <a:rPr lang="en-US" sz="2200" dirty="0" err="1" smtClean="0">
                <a:solidFill>
                  <a:prstClr val="black"/>
                </a:solidFill>
                <a:latin typeface="Calibri"/>
              </a:rPr>
              <a:t>kinderen</a:t>
            </a:r>
            <a:r>
              <a:rPr lang="en-US" sz="2200" dirty="0" smtClean="0">
                <a:solidFill>
                  <a:prstClr val="black"/>
                </a:solidFill>
                <a:latin typeface="Calibri"/>
              </a:rPr>
              <a:t> die </a:t>
            </a:r>
            <a:r>
              <a:rPr lang="en-US" sz="2200" dirty="0" err="1" smtClean="0">
                <a:solidFill>
                  <a:prstClr val="black"/>
                </a:solidFill>
                <a:latin typeface="Calibri"/>
              </a:rPr>
              <a:t>hun</a:t>
            </a:r>
            <a:r>
              <a:rPr lang="en-US" sz="2200" dirty="0" smtClean="0">
                <a:solidFill>
                  <a:prstClr val="black"/>
                </a:solidFill>
                <a:latin typeface="Calibri"/>
              </a:rPr>
              <a:t> </a:t>
            </a:r>
            <a:r>
              <a:rPr lang="en-US" sz="2200" dirty="0" err="1" smtClean="0">
                <a:solidFill>
                  <a:prstClr val="black"/>
                </a:solidFill>
                <a:latin typeface="Calibri"/>
              </a:rPr>
              <a:t>eigen</a:t>
            </a:r>
            <a:r>
              <a:rPr lang="en-US" sz="2200" dirty="0" smtClean="0">
                <a:solidFill>
                  <a:prstClr val="black"/>
                </a:solidFill>
                <a:latin typeface="Calibri"/>
              </a:rPr>
              <a:t> </a:t>
            </a:r>
            <a:r>
              <a:rPr lang="en-US" sz="2200" dirty="0" err="1" smtClean="0">
                <a:solidFill>
                  <a:prstClr val="black"/>
                </a:solidFill>
                <a:latin typeface="Calibri"/>
              </a:rPr>
              <a:t>keuzes</a:t>
            </a:r>
            <a:r>
              <a:rPr lang="en-US" sz="2200" dirty="0" smtClean="0">
                <a:solidFill>
                  <a:prstClr val="black"/>
                </a:solidFill>
                <a:latin typeface="Calibri"/>
              </a:rPr>
              <a:t> </a:t>
            </a:r>
            <a:r>
              <a:rPr lang="en-US" sz="2200" dirty="0" err="1" smtClean="0">
                <a:solidFill>
                  <a:prstClr val="black"/>
                </a:solidFill>
                <a:latin typeface="Calibri"/>
              </a:rPr>
              <a:t>kunnen</a:t>
            </a:r>
            <a:r>
              <a:rPr lang="en-US" sz="2200" dirty="0" smtClean="0">
                <a:solidFill>
                  <a:prstClr val="black"/>
                </a:solidFill>
                <a:latin typeface="Calibri"/>
              </a:rPr>
              <a:t> </a:t>
            </a:r>
            <a:r>
              <a:rPr lang="en-US" sz="2200" dirty="0" err="1" smtClean="0">
                <a:solidFill>
                  <a:prstClr val="black"/>
                </a:solidFill>
                <a:latin typeface="Calibri"/>
              </a:rPr>
              <a:t>maken</a:t>
            </a:r>
            <a:r>
              <a:rPr lang="en-US" sz="2200" dirty="0" smtClean="0">
                <a:solidFill>
                  <a:prstClr val="black"/>
                </a:solidFill>
                <a:latin typeface="Calibri"/>
              </a:rPr>
              <a:t> in </a:t>
            </a:r>
            <a:r>
              <a:rPr lang="en-US" sz="2200" dirty="0" err="1" smtClean="0">
                <a:solidFill>
                  <a:prstClr val="black"/>
                </a:solidFill>
                <a:latin typeface="Calibri"/>
              </a:rPr>
              <a:t>onderzoeksprocessen</a:t>
            </a:r>
            <a:r>
              <a:rPr lang="en-US" sz="2200" dirty="0" smtClean="0">
                <a:solidFill>
                  <a:prstClr val="black"/>
                </a:solidFill>
                <a:latin typeface="Calibri"/>
              </a:rPr>
              <a:t>, </a:t>
            </a:r>
            <a:r>
              <a:rPr lang="en-US" sz="2200" dirty="0" err="1" smtClean="0">
                <a:solidFill>
                  <a:prstClr val="black"/>
                </a:solidFill>
                <a:latin typeface="Calibri"/>
              </a:rPr>
              <a:t>zelf</a:t>
            </a:r>
            <a:r>
              <a:rPr lang="en-US" sz="2200" dirty="0" smtClean="0">
                <a:solidFill>
                  <a:prstClr val="black"/>
                </a:solidFill>
                <a:latin typeface="Calibri"/>
              </a:rPr>
              <a:t> </a:t>
            </a:r>
            <a:r>
              <a:rPr lang="en-US" sz="2200" dirty="0" err="1" smtClean="0">
                <a:solidFill>
                  <a:prstClr val="black"/>
                </a:solidFill>
                <a:latin typeface="Calibri"/>
              </a:rPr>
              <a:t>verbanden</a:t>
            </a:r>
            <a:r>
              <a:rPr lang="en-US" sz="2200" dirty="0" smtClean="0">
                <a:solidFill>
                  <a:prstClr val="black"/>
                </a:solidFill>
                <a:latin typeface="Calibri"/>
              </a:rPr>
              <a:t> </a:t>
            </a:r>
            <a:r>
              <a:rPr lang="en-US" sz="2200" dirty="0" err="1" smtClean="0">
                <a:solidFill>
                  <a:prstClr val="black"/>
                </a:solidFill>
                <a:latin typeface="Calibri"/>
              </a:rPr>
              <a:t>kunnen</a:t>
            </a:r>
            <a:r>
              <a:rPr lang="en-US" sz="2200" dirty="0" smtClean="0">
                <a:solidFill>
                  <a:prstClr val="black"/>
                </a:solidFill>
                <a:latin typeface="Calibri"/>
              </a:rPr>
              <a:t> </a:t>
            </a:r>
            <a:r>
              <a:rPr lang="en-US" sz="2200" dirty="0" err="1" smtClean="0">
                <a:solidFill>
                  <a:prstClr val="black"/>
                </a:solidFill>
                <a:latin typeface="Calibri"/>
              </a:rPr>
              <a:t>leggen</a:t>
            </a:r>
            <a:r>
              <a:rPr lang="en-US" sz="2200" dirty="0" smtClean="0">
                <a:solidFill>
                  <a:prstClr val="black"/>
                </a:solidFill>
                <a:latin typeface="Calibri"/>
              </a:rPr>
              <a:t> </a:t>
            </a:r>
            <a:r>
              <a:rPr lang="en-US" sz="2200" dirty="0" err="1" smtClean="0">
                <a:solidFill>
                  <a:prstClr val="black"/>
                </a:solidFill>
                <a:latin typeface="Calibri"/>
              </a:rPr>
              <a:t>tussen</a:t>
            </a:r>
            <a:r>
              <a:rPr lang="en-US" sz="2200" dirty="0" smtClean="0">
                <a:solidFill>
                  <a:prstClr val="black"/>
                </a:solidFill>
                <a:latin typeface="Calibri"/>
              </a:rPr>
              <a:t> </a:t>
            </a:r>
            <a:r>
              <a:rPr lang="en-US" sz="2200" dirty="0" err="1" smtClean="0">
                <a:solidFill>
                  <a:prstClr val="black"/>
                </a:solidFill>
                <a:latin typeface="Calibri"/>
              </a:rPr>
              <a:t>vragen</a:t>
            </a:r>
            <a:r>
              <a:rPr lang="en-US" sz="2200" dirty="0" smtClean="0">
                <a:solidFill>
                  <a:prstClr val="black"/>
                </a:solidFill>
                <a:latin typeface="Calibri"/>
              </a:rPr>
              <a:t>, planning </a:t>
            </a:r>
            <a:r>
              <a:rPr lang="en-US" sz="2200" dirty="0" err="1" smtClean="0">
                <a:solidFill>
                  <a:prstClr val="black"/>
                </a:solidFill>
                <a:latin typeface="Calibri"/>
              </a:rPr>
              <a:t>en</a:t>
            </a:r>
            <a:r>
              <a:rPr lang="en-US" sz="2200" dirty="0" smtClean="0">
                <a:solidFill>
                  <a:prstClr val="black"/>
                </a:solidFill>
                <a:latin typeface="Calibri"/>
              </a:rPr>
              <a:t> het </a:t>
            </a:r>
            <a:r>
              <a:rPr lang="en-US" sz="2200" dirty="0" err="1" smtClean="0">
                <a:solidFill>
                  <a:prstClr val="black"/>
                </a:solidFill>
                <a:latin typeface="Calibri"/>
              </a:rPr>
              <a:t>evalueren</a:t>
            </a:r>
            <a:r>
              <a:rPr lang="en-US" sz="2200" dirty="0" smtClean="0">
                <a:solidFill>
                  <a:prstClr val="black"/>
                </a:solidFill>
                <a:latin typeface="Calibri"/>
              </a:rPr>
              <a:t> van </a:t>
            </a:r>
            <a:r>
              <a:rPr lang="en-US" sz="2200" dirty="0" err="1" smtClean="0">
                <a:solidFill>
                  <a:prstClr val="black"/>
                </a:solidFill>
                <a:latin typeface="Calibri"/>
              </a:rPr>
              <a:t>bewijzen</a:t>
            </a:r>
            <a:r>
              <a:rPr lang="en-US" sz="2200" dirty="0" smtClean="0">
                <a:solidFill>
                  <a:prstClr val="black"/>
                </a:solidFill>
                <a:latin typeface="Calibri"/>
              </a:rPr>
              <a:t>, </a:t>
            </a:r>
            <a:r>
              <a:rPr lang="en-US" sz="2200" dirty="0" err="1" smtClean="0">
                <a:solidFill>
                  <a:prstClr val="black"/>
                </a:solidFill>
                <a:latin typeface="Calibri"/>
              </a:rPr>
              <a:t>en</a:t>
            </a:r>
            <a:r>
              <a:rPr lang="en-US" sz="2200" dirty="0" smtClean="0">
                <a:solidFill>
                  <a:prstClr val="black"/>
                </a:solidFill>
                <a:latin typeface="Calibri"/>
              </a:rPr>
              <a:t> </a:t>
            </a:r>
            <a:r>
              <a:rPr lang="en-US" sz="2200" dirty="0" err="1" smtClean="0">
                <a:solidFill>
                  <a:prstClr val="black"/>
                </a:solidFill>
                <a:latin typeface="Calibri"/>
              </a:rPr>
              <a:t>kunnen</a:t>
            </a:r>
            <a:r>
              <a:rPr lang="en-US" sz="2200" dirty="0" smtClean="0">
                <a:solidFill>
                  <a:prstClr val="black"/>
                </a:solidFill>
                <a:latin typeface="Calibri"/>
              </a:rPr>
              <a:t> </a:t>
            </a:r>
            <a:r>
              <a:rPr lang="en-US" sz="2200" dirty="0" err="1" smtClean="0">
                <a:solidFill>
                  <a:prstClr val="black"/>
                </a:solidFill>
                <a:latin typeface="Calibri"/>
              </a:rPr>
              <a:t>reflecteren</a:t>
            </a:r>
            <a:r>
              <a:rPr lang="en-US" sz="2200" dirty="0" smtClean="0">
                <a:solidFill>
                  <a:prstClr val="black"/>
                </a:solidFill>
                <a:latin typeface="Calibri"/>
              </a:rPr>
              <a:t> op </a:t>
            </a:r>
            <a:r>
              <a:rPr lang="en-US" sz="2200" dirty="0" err="1" smtClean="0">
                <a:solidFill>
                  <a:prstClr val="black"/>
                </a:solidFill>
                <a:latin typeface="Calibri"/>
              </a:rPr>
              <a:t>uitkomsten</a:t>
            </a:r>
            <a:r>
              <a:rPr lang="en-US" sz="2200" dirty="0" smtClean="0">
                <a:solidFill>
                  <a:prstClr val="black"/>
                </a:solidFill>
                <a:latin typeface="Calibri"/>
              </a:rPr>
              <a:t>. </a:t>
            </a:r>
          </a:p>
          <a:p>
            <a:pPr marL="180975" indent="-180975"/>
            <a:r>
              <a:rPr lang="en-US" sz="2200" dirty="0" err="1" smtClean="0">
                <a:solidFill>
                  <a:prstClr val="black"/>
                </a:solidFill>
                <a:latin typeface="Calibri"/>
              </a:rPr>
              <a:t>Strategieën</a:t>
            </a:r>
            <a:r>
              <a:rPr lang="en-US" sz="2200" dirty="0" smtClean="0">
                <a:solidFill>
                  <a:prstClr val="black"/>
                </a:solidFill>
                <a:latin typeface="Calibri"/>
              </a:rPr>
              <a:t> </a:t>
            </a:r>
            <a:r>
              <a:rPr lang="en-US" sz="2200" dirty="0" err="1" smtClean="0">
                <a:solidFill>
                  <a:prstClr val="black"/>
                </a:solidFill>
                <a:latin typeface="Calibri"/>
              </a:rPr>
              <a:t>uitwisselen</a:t>
            </a:r>
            <a:r>
              <a:rPr lang="en-US" sz="2200" dirty="0" smtClean="0">
                <a:solidFill>
                  <a:prstClr val="black"/>
                </a:solidFill>
                <a:latin typeface="Calibri"/>
              </a:rPr>
              <a:t> om </a:t>
            </a:r>
            <a:r>
              <a:rPr lang="en-US" sz="2200" dirty="0" err="1" smtClean="0">
                <a:solidFill>
                  <a:prstClr val="black"/>
                </a:solidFill>
                <a:latin typeface="Calibri"/>
              </a:rPr>
              <a:t>te</a:t>
            </a:r>
            <a:r>
              <a:rPr lang="en-US" sz="2200" dirty="0" smtClean="0">
                <a:solidFill>
                  <a:prstClr val="black"/>
                </a:solidFill>
                <a:latin typeface="Calibri"/>
              </a:rPr>
              <a:t> </a:t>
            </a:r>
            <a:r>
              <a:rPr lang="en-US" sz="2200" dirty="0" err="1" smtClean="0">
                <a:solidFill>
                  <a:prstClr val="black"/>
                </a:solidFill>
                <a:latin typeface="Calibri"/>
              </a:rPr>
              <a:t>zien</a:t>
            </a:r>
            <a:r>
              <a:rPr lang="en-US" sz="2200" dirty="0" smtClean="0">
                <a:solidFill>
                  <a:prstClr val="black"/>
                </a:solidFill>
                <a:latin typeface="Calibri"/>
              </a:rPr>
              <a:t> op </a:t>
            </a:r>
            <a:r>
              <a:rPr lang="en-US" sz="2200" dirty="0" err="1" smtClean="0">
                <a:solidFill>
                  <a:prstClr val="black"/>
                </a:solidFill>
                <a:latin typeface="Calibri"/>
              </a:rPr>
              <a:t>welke</a:t>
            </a:r>
            <a:r>
              <a:rPr lang="en-US" sz="2200" dirty="0" smtClean="0">
                <a:solidFill>
                  <a:prstClr val="black"/>
                </a:solidFill>
                <a:latin typeface="Calibri"/>
              </a:rPr>
              <a:t> </a:t>
            </a:r>
            <a:r>
              <a:rPr lang="en-US" sz="2200" dirty="0" err="1" smtClean="0">
                <a:solidFill>
                  <a:prstClr val="black"/>
                </a:solidFill>
                <a:latin typeface="Calibri"/>
              </a:rPr>
              <a:t>manier</a:t>
            </a:r>
            <a:r>
              <a:rPr lang="en-US" sz="2200" dirty="0" smtClean="0">
                <a:solidFill>
                  <a:prstClr val="black"/>
                </a:solidFill>
                <a:latin typeface="Calibri"/>
              </a:rPr>
              <a:t> </a:t>
            </a:r>
            <a:r>
              <a:rPr lang="en-US" sz="2200" dirty="0" err="1" smtClean="0">
                <a:solidFill>
                  <a:prstClr val="black"/>
                </a:solidFill>
                <a:latin typeface="Calibri"/>
              </a:rPr>
              <a:t>kinderen</a:t>
            </a:r>
            <a:r>
              <a:rPr lang="en-US" sz="2200" dirty="0" smtClean="0">
                <a:solidFill>
                  <a:prstClr val="black"/>
                </a:solidFill>
                <a:latin typeface="Calibri"/>
              </a:rPr>
              <a:t> </a:t>
            </a:r>
            <a:r>
              <a:rPr lang="en-US" sz="2200" dirty="0" err="1" smtClean="0">
                <a:solidFill>
                  <a:prstClr val="black"/>
                </a:solidFill>
                <a:latin typeface="Calibri"/>
              </a:rPr>
              <a:t>betrokken</a:t>
            </a:r>
            <a:r>
              <a:rPr lang="en-US" sz="2200" dirty="0">
                <a:solidFill>
                  <a:prstClr val="black"/>
                </a:solidFill>
                <a:latin typeface="Calibri"/>
              </a:rPr>
              <a:t> </a:t>
            </a:r>
            <a:r>
              <a:rPr lang="en-US" sz="2200" dirty="0" err="1" smtClean="0">
                <a:solidFill>
                  <a:prstClr val="black"/>
                </a:solidFill>
                <a:latin typeface="Calibri"/>
              </a:rPr>
              <a:t>kunnen</a:t>
            </a:r>
            <a:r>
              <a:rPr lang="en-US" sz="2200" dirty="0" smtClean="0">
                <a:solidFill>
                  <a:prstClr val="black"/>
                </a:solidFill>
                <a:latin typeface="Calibri"/>
              </a:rPr>
              <a:t> </a:t>
            </a:r>
            <a:r>
              <a:rPr lang="en-US" sz="2200" dirty="0" err="1" smtClean="0">
                <a:solidFill>
                  <a:prstClr val="black"/>
                </a:solidFill>
                <a:latin typeface="Calibri"/>
              </a:rPr>
              <a:t>worden</a:t>
            </a:r>
            <a:r>
              <a:rPr lang="en-US" sz="2200" dirty="0" smtClean="0">
                <a:solidFill>
                  <a:prstClr val="black"/>
                </a:solidFill>
                <a:latin typeface="Calibri"/>
              </a:rPr>
              <a:t> </a:t>
            </a:r>
            <a:r>
              <a:rPr lang="en-US" sz="2200" dirty="0" err="1" smtClean="0">
                <a:solidFill>
                  <a:prstClr val="black"/>
                </a:solidFill>
                <a:latin typeface="Calibri"/>
              </a:rPr>
              <a:t>bij</a:t>
            </a:r>
            <a:r>
              <a:rPr lang="en-US" sz="2200" dirty="0" smtClean="0">
                <a:solidFill>
                  <a:prstClr val="black"/>
                </a:solidFill>
                <a:latin typeface="Calibri"/>
              </a:rPr>
              <a:t> </a:t>
            </a:r>
            <a:r>
              <a:rPr lang="en-US" sz="2200" dirty="0" err="1" smtClean="0">
                <a:solidFill>
                  <a:prstClr val="black"/>
                </a:solidFill>
                <a:latin typeface="Calibri"/>
              </a:rPr>
              <a:t>evaluatie</a:t>
            </a:r>
            <a:r>
              <a:rPr lang="en-US" sz="2200" dirty="0" smtClean="0">
                <a:solidFill>
                  <a:prstClr val="black"/>
                </a:solidFill>
                <a:latin typeface="Calibri"/>
              </a:rPr>
              <a:t> </a:t>
            </a:r>
            <a:r>
              <a:rPr lang="en-US" sz="2200" dirty="0" err="1" smtClean="0">
                <a:solidFill>
                  <a:prstClr val="black"/>
                </a:solidFill>
                <a:latin typeface="Calibri"/>
              </a:rPr>
              <a:t>en</a:t>
            </a:r>
            <a:r>
              <a:rPr lang="en-US" sz="2200" dirty="0" smtClean="0">
                <a:solidFill>
                  <a:prstClr val="black"/>
                </a:solidFill>
                <a:latin typeface="Calibri"/>
              </a:rPr>
              <a:t> </a:t>
            </a:r>
            <a:r>
              <a:rPr lang="en-US" sz="2200" dirty="0" err="1" smtClean="0">
                <a:solidFill>
                  <a:prstClr val="black"/>
                </a:solidFill>
                <a:latin typeface="Calibri"/>
              </a:rPr>
              <a:t>bij</a:t>
            </a:r>
            <a:r>
              <a:rPr lang="en-US" sz="2200" dirty="0" smtClean="0">
                <a:solidFill>
                  <a:prstClr val="black"/>
                </a:solidFill>
                <a:latin typeface="Calibri"/>
              </a:rPr>
              <a:t> het </a:t>
            </a:r>
            <a:r>
              <a:rPr lang="en-US" sz="2200" dirty="0" err="1" smtClean="0">
                <a:solidFill>
                  <a:prstClr val="black"/>
                </a:solidFill>
                <a:latin typeface="Calibri"/>
              </a:rPr>
              <a:t>formuleren</a:t>
            </a:r>
            <a:r>
              <a:rPr lang="en-US" sz="2200" dirty="0" smtClean="0">
                <a:solidFill>
                  <a:prstClr val="black"/>
                </a:solidFill>
                <a:latin typeface="Calibri"/>
              </a:rPr>
              <a:t> van </a:t>
            </a:r>
            <a:r>
              <a:rPr lang="en-US" sz="2200" dirty="0" err="1" smtClean="0">
                <a:solidFill>
                  <a:prstClr val="black"/>
                </a:solidFill>
                <a:latin typeface="Calibri"/>
              </a:rPr>
              <a:t>ideeën</a:t>
            </a:r>
            <a:r>
              <a:rPr lang="en-US" sz="2200" dirty="0" smtClean="0">
                <a:solidFill>
                  <a:prstClr val="black"/>
                </a:solidFill>
                <a:latin typeface="Calibri"/>
              </a:rPr>
              <a:t> over </a:t>
            </a:r>
            <a:r>
              <a:rPr lang="en-US" sz="2200" dirty="0" err="1" smtClean="0">
                <a:solidFill>
                  <a:prstClr val="black"/>
                </a:solidFill>
                <a:latin typeface="Calibri"/>
              </a:rPr>
              <a:t>wetenschap</a:t>
            </a:r>
            <a:endParaRPr lang="en-US" sz="2200" dirty="0" smtClean="0">
              <a:solidFill>
                <a:prstClr val="black"/>
              </a:solidFill>
              <a:latin typeface="Calibri"/>
            </a:endParaRPr>
          </a:p>
          <a:p>
            <a:pPr marL="180975" indent="-180975"/>
            <a:r>
              <a:rPr lang="en-US" sz="2200" dirty="0" err="1">
                <a:solidFill>
                  <a:prstClr val="black"/>
                </a:solidFill>
                <a:latin typeface="Calibri"/>
              </a:rPr>
              <a:t>K</a:t>
            </a:r>
            <a:r>
              <a:rPr lang="en-US" sz="2200" dirty="0" err="1" smtClean="0">
                <a:solidFill>
                  <a:prstClr val="black"/>
                </a:solidFill>
                <a:latin typeface="Calibri"/>
              </a:rPr>
              <a:t>ennismaken</a:t>
            </a:r>
            <a:r>
              <a:rPr lang="en-US" sz="2200" dirty="0" smtClean="0">
                <a:solidFill>
                  <a:prstClr val="black"/>
                </a:solidFill>
                <a:latin typeface="Calibri"/>
              </a:rPr>
              <a:t> met </a:t>
            </a:r>
            <a:r>
              <a:rPr lang="en-US" sz="2200" dirty="0" err="1" smtClean="0">
                <a:solidFill>
                  <a:prstClr val="black"/>
                </a:solidFill>
                <a:latin typeface="Calibri"/>
              </a:rPr>
              <a:t>evaluatie-strategieën</a:t>
            </a:r>
            <a:r>
              <a:rPr lang="en-US" sz="2200" dirty="0" smtClean="0">
                <a:solidFill>
                  <a:prstClr val="black"/>
                </a:solidFill>
                <a:latin typeface="Calibri"/>
              </a:rPr>
              <a:t> </a:t>
            </a:r>
            <a:r>
              <a:rPr lang="en-US" sz="2200" dirty="0" err="1" smtClean="0">
                <a:solidFill>
                  <a:prstClr val="black"/>
                </a:solidFill>
                <a:latin typeface="Calibri"/>
              </a:rPr>
              <a:t>zoals</a:t>
            </a:r>
            <a:r>
              <a:rPr lang="en-US" sz="2200" dirty="0" smtClean="0">
                <a:solidFill>
                  <a:prstClr val="black"/>
                </a:solidFill>
                <a:latin typeface="Calibri"/>
              </a:rPr>
              <a:t> peer- </a:t>
            </a:r>
            <a:r>
              <a:rPr lang="en-US" sz="2200" dirty="0" err="1" smtClean="0">
                <a:solidFill>
                  <a:prstClr val="black"/>
                </a:solidFill>
                <a:latin typeface="Calibri"/>
              </a:rPr>
              <a:t>en</a:t>
            </a:r>
            <a:r>
              <a:rPr lang="en-US" sz="2200" dirty="0" smtClean="0">
                <a:solidFill>
                  <a:prstClr val="black"/>
                </a:solidFill>
                <a:latin typeface="Calibri"/>
              </a:rPr>
              <a:t> </a:t>
            </a:r>
            <a:r>
              <a:rPr lang="en-US" sz="2200" dirty="0" err="1" smtClean="0">
                <a:solidFill>
                  <a:prstClr val="black"/>
                </a:solidFill>
                <a:latin typeface="Calibri"/>
              </a:rPr>
              <a:t>zelfassessment</a:t>
            </a:r>
            <a:r>
              <a:rPr lang="en-US" sz="2200" dirty="0" smtClean="0">
                <a:solidFill>
                  <a:prstClr val="black"/>
                </a:solidFill>
                <a:latin typeface="Calibri"/>
              </a:rPr>
              <a:t>, </a:t>
            </a:r>
            <a:r>
              <a:rPr lang="en-US" sz="2200" dirty="0" err="1" smtClean="0">
                <a:solidFill>
                  <a:prstClr val="black"/>
                </a:solidFill>
                <a:latin typeface="Calibri"/>
              </a:rPr>
              <a:t>dialoog</a:t>
            </a:r>
            <a:r>
              <a:rPr lang="en-US" sz="2200" dirty="0" smtClean="0">
                <a:solidFill>
                  <a:prstClr val="black"/>
                </a:solidFill>
                <a:latin typeface="Calibri"/>
              </a:rPr>
              <a:t> </a:t>
            </a:r>
            <a:r>
              <a:rPr lang="en-US" sz="2200" dirty="0" err="1" smtClean="0">
                <a:solidFill>
                  <a:prstClr val="black"/>
                </a:solidFill>
                <a:latin typeface="Calibri"/>
              </a:rPr>
              <a:t>en</a:t>
            </a:r>
            <a:r>
              <a:rPr lang="en-US" sz="2200" dirty="0" smtClean="0">
                <a:solidFill>
                  <a:prstClr val="black"/>
                </a:solidFill>
                <a:latin typeface="Calibri"/>
              </a:rPr>
              <a:t> </a:t>
            </a:r>
            <a:r>
              <a:rPr lang="en-US" sz="2200" dirty="0" err="1" smtClean="0">
                <a:solidFill>
                  <a:prstClr val="black"/>
                </a:solidFill>
                <a:latin typeface="Calibri"/>
              </a:rPr>
              <a:t>tussentijdse</a:t>
            </a:r>
            <a:r>
              <a:rPr lang="en-US" sz="2200" dirty="0" smtClean="0">
                <a:solidFill>
                  <a:prstClr val="black"/>
                </a:solidFill>
                <a:latin typeface="Calibri"/>
              </a:rPr>
              <a:t> feedback in </a:t>
            </a:r>
            <a:r>
              <a:rPr lang="en-US" sz="2200" dirty="0" err="1" smtClean="0">
                <a:solidFill>
                  <a:prstClr val="black"/>
                </a:solidFill>
                <a:latin typeface="Calibri"/>
              </a:rPr>
              <a:t>wetenschapsactiviteiten</a:t>
            </a:r>
            <a:r>
              <a:rPr lang="en-US" sz="2200" dirty="0" smtClean="0">
                <a:solidFill>
                  <a:prstClr val="black"/>
                </a:solidFill>
                <a:latin typeface="Calibri"/>
              </a:rPr>
              <a:t> </a:t>
            </a:r>
            <a:r>
              <a:rPr lang="en-US" sz="2200" dirty="0" err="1" smtClean="0">
                <a:solidFill>
                  <a:prstClr val="black"/>
                </a:solidFill>
                <a:latin typeface="Calibri"/>
              </a:rPr>
              <a:t>bij</a:t>
            </a:r>
            <a:r>
              <a:rPr lang="en-US" sz="2200" dirty="0" smtClean="0">
                <a:solidFill>
                  <a:prstClr val="black"/>
                </a:solidFill>
                <a:latin typeface="Calibri"/>
              </a:rPr>
              <a:t> </a:t>
            </a:r>
            <a:r>
              <a:rPr lang="en-US" sz="2200" dirty="0" err="1" smtClean="0">
                <a:solidFill>
                  <a:prstClr val="black"/>
                </a:solidFill>
                <a:latin typeface="Calibri"/>
              </a:rPr>
              <a:t>jonge</a:t>
            </a:r>
            <a:r>
              <a:rPr lang="en-US" sz="2200" dirty="0" smtClean="0">
                <a:solidFill>
                  <a:prstClr val="black"/>
                </a:solidFill>
                <a:latin typeface="Calibri"/>
              </a:rPr>
              <a:t> </a:t>
            </a:r>
            <a:r>
              <a:rPr lang="en-US" sz="2200" dirty="0" err="1" smtClean="0">
                <a:solidFill>
                  <a:prstClr val="black"/>
                </a:solidFill>
                <a:latin typeface="Calibri"/>
              </a:rPr>
              <a:t>kinderen</a:t>
            </a:r>
            <a:r>
              <a:rPr lang="en-US" sz="2200" dirty="0" smtClean="0">
                <a:solidFill>
                  <a:prstClr val="black"/>
                </a:solidFill>
                <a:latin typeface="Calibri"/>
              </a:rPr>
              <a:t>, </a:t>
            </a:r>
            <a:r>
              <a:rPr lang="en-US" sz="2200" dirty="0" err="1" smtClean="0">
                <a:solidFill>
                  <a:prstClr val="black"/>
                </a:solidFill>
                <a:latin typeface="Calibri"/>
              </a:rPr>
              <a:t>gericht</a:t>
            </a:r>
            <a:r>
              <a:rPr lang="en-US" sz="2200" dirty="0" smtClean="0">
                <a:solidFill>
                  <a:prstClr val="black"/>
                </a:solidFill>
                <a:latin typeface="Calibri"/>
              </a:rPr>
              <a:t> op </a:t>
            </a:r>
            <a:r>
              <a:rPr lang="en-US" sz="2200" dirty="0" err="1" smtClean="0">
                <a:solidFill>
                  <a:prstClr val="black"/>
                </a:solidFill>
                <a:latin typeface="Calibri"/>
              </a:rPr>
              <a:t>evaluatie</a:t>
            </a:r>
            <a:r>
              <a:rPr lang="en-US" sz="2200" dirty="0" smtClean="0">
                <a:solidFill>
                  <a:prstClr val="black"/>
                </a:solidFill>
                <a:latin typeface="Calibri"/>
              </a:rPr>
              <a:t> </a:t>
            </a:r>
            <a:r>
              <a:rPr lang="en-US" sz="2200" dirty="0" err="1" smtClean="0">
                <a:solidFill>
                  <a:prstClr val="black"/>
                </a:solidFill>
                <a:latin typeface="Calibri"/>
              </a:rPr>
              <a:t>en</a:t>
            </a:r>
            <a:r>
              <a:rPr lang="en-US" sz="2200" dirty="0" smtClean="0">
                <a:solidFill>
                  <a:prstClr val="black"/>
                </a:solidFill>
                <a:latin typeface="Calibri"/>
              </a:rPr>
              <a:t> het </a:t>
            </a:r>
            <a:r>
              <a:rPr lang="en-US" sz="2200" dirty="0" err="1" smtClean="0">
                <a:solidFill>
                  <a:prstClr val="black"/>
                </a:solidFill>
                <a:latin typeface="Calibri"/>
              </a:rPr>
              <a:t>genereren</a:t>
            </a:r>
            <a:r>
              <a:rPr lang="en-US" sz="2200" dirty="0" smtClean="0">
                <a:solidFill>
                  <a:prstClr val="black"/>
                </a:solidFill>
                <a:latin typeface="Calibri"/>
              </a:rPr>
              <a:t> van </a:t>
            </a:r>
            <a:r>
              <a:rPr lang="en-US" sz="2200" dirty="0" err="1" smtClean="0">
                <a:solidFill>
                  <a:prstClr val="black"/>
                </a:solidFill>
                <a:latin typeface="Calibri"/>
              </a:rPr>
              <a:t>ideeën</a:t>
            </a:r>
            <a:r>
              <a:rPr lang="en-US" sz="2200" dirty="0" smtClean="0">
                <a:solidFill>
                  <a:prstClr val="black"/>
                </a:solidFill>
                <a:latin typeface="Calibri"/>
              </a:rPr>
              <a:t> in </a:t>
            </a:r>
            <a:r>
              <a:rPr lang="en-US" sz="2200" dirty="0" err="1" smtClean="0">
                <a:solidFill>
                  <a:prstClr val="black"/>
                </a:solidFill>
                <a:latin typeface="Calibri"/>
              </a:rPr>
              <a:t>wetenschap</a:t>
            </a:r>
            <a:r>
              <a:rPr lang="en-US" sz="2200" dirty="0" smtClean="0">
                <a:solidFill>
                  <a:prstClr val="black"/>
                </a:solidFill>
                <a:latin typeface="Calibri"/>
              </a:rPr>
              <a:t>.   </a:t>
            </a:r>
          </a:p>
        </p:txBody>
      </p:sp>
    </p:spTree>
    <p:extLst>
      <p:ext uri="{BB962C8B-B14F-4D97-AF65-F5344CB8AC3E}">
        <p14:creationId xmlns:p14="http://schemas.microsoft.com/office/powerpoint/2010/main" val="4123315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832" y="274638"/>
            <a:ext cx="5626968" cy="1282154"/>
          </a:xfrm>
        </p:spPr>
        <p:txBody>
          <a:bodyPr>
            <a:noAutofit/>
          </a:bodyPr>
          <a:lstStyle/>
          <a:p>
            <a:r>
              <a:rPr lang="nl-BE" sz="3200" b="1" dirty="0">
                <a:solidFill>
                  <a:srgbClr val="00B050"/>
                </a:solidFill>
              </a:rPr>
              <a:t>Verband met de inhoudelijke ontwerpprincipes en –resultaten 1</a:t>
            </a:r>
            <a:endParaRPr lang="nl-BE" sz="3200" b="1" dirty="0">
              <a:solidFill>
                <a:srgbClr val="00B050"/>
              </a:solidFill>
            </a:endParaRPr>
          </a:p>
        </p:txBody>
      </p:sp>
      <p:sp>
        <p:nvSpPr>
          <p:cNvPr id="3" name="Tijdelijke aanduiding voor inhoud 2"/>
          <p:cNvSpPr>
            <a:spLocks noGrp="1"/>
          </p:cNvSpPr>
          <p:nvPr>
            <p:ph idx="1"/>
          </p:nvPr>
        </p:nvSpPr>
        <p:spPr>
          <a:xfrm>
            <a:off x="457200" y="1844825"/>
            <a:ext cx="8219256" cy="4320479"/>
          </a:xfrm>
        </p:spPr>
        <p:txBody>
          <a:bodyPr>
            <a:normAutofit fontScale="62500" lnSpcReduction="20000"/>
          </a:bodyPr>
          <a:lstStyle/>
          <a:p>
            <a:pPr marL="0" indent="0">
              <a:lnSpc>
                <a:spcPct val="120000"/>
              </a:lnSpc>
              <a:buNone/>
            </a:pPr>
            <a:r>
              <a:rPr lang="en-US" sz="4000" dirty="0">
                <a:latin typeface="+mj-lt"/>
              </a:rPr>
              <a:t>3. </a:t>
            </a:r>
            <a:r>
              <a:rPr lang="nl-NL" sz="4000" dirty="0">
                <a:latin typeface="+mj-lt"/>
              </a:rPr>
              <a:t>De lerarenopleiding  moet het inzicht van leraren over de aard van wetenschap en hoe wetenschappers werken bevorderen, en daarnaast stereotiepe beelden van wetenschap en wetenschappers</a:t>
            </a:r>
            <a:r>
              <a:rPr lang="nl-BE" sz="4000" dirty="0">
                <a:latin typeface="+mj-lt"/>
              </a:rPr>
              <a:t> </a:t>
            </a:r>
            <a:r>
              <a:rPr lang="nl-NL" sz="4000" dirty="0">
                <a:latin typeface="+mj-lt"/>
              </a:rPr>
              <a:t> in vraag stellen.</a:t>
            </a:r>
          </a:p>
          <a:p>
            <a:pPr marL="0" indent="0">
              <a:lnSpc>
                <a:spcPct val="120000"/>
              </a:lnSpc>
              <a:buNone/>
            </a:pPr>
            <a:endParaRPr lang="en-US" sz="1600" dirty="0" smtClean="0">
              <a:latin typeface="+mj-lt"/>
            </a:endParaRPr>
          </a:p>
          <a:p>
            <a:pPr lvl="1">
              <a:lnSpc>
                <a:spcPct val="120000"/>
              </a:lnSpc>
            </a:pPr>
            <a:endParaRPr lang="en-GB" sz="1200" dirty="0">
              <a:latin typeface="+mj-lt"/>
            </a:endParaRPr>
          </a:p>
          <a:p>
            <a:pPr marL="400050" lvl="1" indent="0">
              <a:buNone/>
            </a:pPr>
            <a:r>
              <a:rPr lang="nl-NL" sz="3200" dirty="0" smtClean="0">
                <a:latin typeface="+mj-lt"/>
              </a:rPr>
              <a:t>3.2 </a:t>
            </a:r>
            <a:r>
              <a:rPr lang="nl-NL" sz="3200" dirty="0">
                <a:latin typeface="+mj-lt"/>
              </a:rPr>
              <a:t>Leerkrachten </a:t>
            </a:r>
            <a:r>
              <a:rPr lang="nl-NL" sz="3200" dirty="0">
                <a:solidFill>
                  <a:srgbClr val="FF0000"/>
                </a:solidFill>
                <a:latin typeface="+mj-lt"/>
              </a:rPr>
              <a:t>herkennen de mogelijkheden van processen i.v.m. de evaluatie en het genereren van ideeën in de wetenschap </a:t>
            </a:r>
            <a:r>
              <a:rPr lang="nl-NL" sz="3200" dirty="0">
                <a:latin typeface="+mj-lt"/>
              </a:rPr>
              <a:t>en wiskunde voor kinderen. Zij zien dat deze processen ook belangrijk zijn voor de ontwikkeling van de creativiteit bij het kind.</a:t>
            </a:r>
          </a:p>
          <a:p>
            <a:pPr marL="400050" lvl="1" indent="0">
              <a:buNone/>
            </a:pPr>
            <a:r>
              <a:rPr lang="nl-NL" sz="3200" dirty="0">
                <a:latin typeface="+mj-lt"/>
              </a:rPr>
              <a:t>3.3 Leerkrachten bevorderen de processen van </a:t>
            </a:r>
            <a:r>
              <a:rPr lang="nl-NL" sz="3200" dirty="0">
                <a:solidFill>
                  <a:srgbClr val="FF0000"/>
                </a:solidFill>
                <a:latin typeface="+mj-lt"/>
              </a:rPr>
              <a:t>verbeelding, reflectie en het overwegen van alternatieve ideeën bij kinderen </a:t>
            </a:r>
            <a:r>
              <a:rPr lang="nl-NL" sz="3200" dirty="0">
                <a:latin typeface="+mj-lt"/>
              </a:rPr>
              <a:t>om zo het inzicht in wetenschappelijke ideeën en procedures en dus de ontwikkeling van de creativiteit bij kinderen te bevorderen.</a:t>
            </a:r>
          </a:p>
          <a:p>
            <a:pPr marL="400050" lvl="1" indent="0">
              <a:lnSpc>
                <a:spcPct val="120000"/>
              </a:lnSpc>
              <a:buNone/>
            </a:pPr>
            <a:endParaRPr lang="en-GB" sz="3200" dirty="0">
              <a:latin typeface="+mj-lt"/>
            </a:endParaRPr>
          </a:p>
        </p:txBody>
      </p:sp>
    </p:spTree>
    <p:extLst>
      <p:ext uri="{BB962C8B-B14F-4D97-AF65-F5344CB8AC3E}">
        <p14:creationId xmlns:p14="http://schemas.microsoft.com/office/powerpoint/2010/main" val="34148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1282154"/>
          </a:xfrm>
        </p:spPr>
        <p:txBody>
          <a:bodyPr>
            <a:noAutofit/>
          </a:bodyPr>
          <a:lstStyle/>
          <a:p>
            <a:r>
              <a:rPr lang="nl-BE" sz="3200" b="1" dirty="0">
                <a:solidFill>
                  <a:srgbClr val="00B050"/>
                </a:solidFill>
              </a:rPr>
              <a:t>Verband met de inhoudelijke ontwerpprincipes en –resultaten </a:t>
            </a:r>
            <a:r>
              <a:rPr lang="nl-BE" sz="3200" b="1" dirty="0" smtClean="0">
                <a:solidFill>
                  <a:srgbClr val="00B050"/>
                </a:solidFill>
              </a:rPr>
              <a:t>2</a:t>
            </a:r>
            <a:endParaRPr lang="en-US" sz="3200" dirty="0"/>
          </a:p>
        </p:txBody>
      </p:sp>
      <p:sp>
        <p:nvSpPr>
          <p:cNvPr id="3" name="Content Placeholder 2"/>
          <p:cNvSpPr>
            <a:spLocks noGrp="1"/>
          </p:cNvSpPr>
          <p:nvPr>
            <p:ph idx="1"/>
          </p:nvPr>
        </p:nvSpPr>
        <p:spPr>
          <a:xfrm>
            <a:off x="467544" y="1916832"/>
            <a:ext cx="8219256" cy="4752528"/>
          </a:xfrm>
        </p:spPr>
        <p:txBody>
          <a:bodyPr>
            <a:normAutofit fontScale="32500" lnSpcReduction="20000"/>
          </a:bodyPr>
          <a:lstStyle/>
          <a:p>
            <a:pPr marL="0" indent="0">
              <a:lnSpc>
                <a:spcPct val="120000"/>
              </a:lnSpc>
              <a:buNone/>
            </a:pPr>
            <a:r>
              <a:rPr lang="nl-NL" sz="5500" dirty="0">
                <a:latin typeface="+mj-lt"/>
              </a:rPr>
              <a:t>6 De lerarenopleiding moet vakdidactische kennis aanbieden om zo onderzoek (</a:t>
            </a:r>
            <a:r>
              <a:rPr lang="nl-NL" sz="5500" dirty="0" err="1">
                <a:latin typeface="+mj-lt"/>
              </a:rPr>
              <a:t>inquiry</a:t>
            </a:r>
            <a:r>
              <a:rPr lang="nl-NL" sz="5500" dirty="0">
                <a:latin typeface="+mj-lt"/>
              </a:rPr>
              <a:t>) en probleemoplossing te stimuleren in wetenschaps- en wiskundeonderwijs</a:t>
            </a:r>
            <a:r>
              <a:rPr lang="en-US" sz="5500" dirty="0">
                <a:latin typeface="+mj-lt"/>
              </a:rPr>
              <a:t>. </a:t>
            </a:r>
            <a:endParaRPr lang="en-US" sz="5500" dirty="0" smtClean="0">
              <a:latin typeface="+mj-lt"/>
            </a:endParaRPr>
          </a:p>
          <a:p>
            <a:pPr marL="457200" lvl="1" indent="0">
              <a:buNone/>
            </a:pPr>
            <a:r>
              <a:rPr lang="nl-NL" sz="4900" dirty="0">
                <a:latin typeface="+mj-lt"/>
              </a:rPr>
              <a:t>6.5 Leerkrachten moedigen kansen voor eigenaarschap (agency) en creativiteit van kinderen bij onderzoek (</a:t>
            </a:r>
            <a:r>
              <a:rPr lang="nl-NL" sz="4900" dirty="0" err="1">
                <a:latin typeface="+mj-lt"/>
              </a:rPr>
              <a:t>inquiry</a:t>
            </a:r>
            <a:r>
              <a:rPr lang="nl-NL" sz="4900" dirty="0">
                <a:latin typeface="+mj-lt"/>
              </a:rPr>
              <a:t>) en probleemoplossing aan. Ze schenken aandacht aan het feit dat kinderen zelf beslissingen kunnen nemen tijdens het onderzoeksproces, zelf verbanden kunnen leggen tussen vragen, onderzoeken en </a:t>
            </a:r>
            <a:r>
              <a:rPr lang="nl-NL" sz="4900" dirty="0" smtClean="0">
                <a:solidFill>
                  <a:srgbClr val="FF0000"/>
                </a:solidFill>
                <a:latin typeface="+mj-lt"/>
              </a:rPr>
              <a:t>bewijs kunnen evalueren, </a:t>
            </a:r>
            <a:r>
              <a:rPr lang="nl-NL" sz="4900" dirty="0">
                <a:solidFill>
                  <a:srgbClr val="FF0000"/>
                </a:solidFill>
                <a:latin typeface="+mj-lt"/>
              </a:rPr>
              <a:t>en kunnen reflecteren op hun resultaten</a:t>
            </a:r>
            <a:r>
              <a:rPr lang="nl-NL" sz="4900" dirty="0">
                <a:latin typeface="+mj-lt"/>
              </a:rPr>
              <a:t>.</a:t>
            </a:r>
            <a:r>
              <a:rPr lang="nl-BE" sz="4900" dirty="0">
                <a:latin typeface="+mj-lt"/>
              </a:rPr>
              <a:t> </a:t>
            </a:r>
            <a:endParaRPr lang="nl-BE" sz="4900" dirty="0" smtClean="0">
              <a:latin typeface="+mj-lt"/>
            </a:endParaRPr>
          </a:p>
          <a:p>
            <a:pPr marL="457200" lvl="1" indent="0">
              <a:buNone/>
            </a:pPr>
            <a:endParaRPr lang="en-US" sz="4900" dirty="0" smtClean="0">
              <a:latin typeface="+mj-lt"/>
            </a:endParaRPr>
          </a:p>
          <a:p>
            <a:pPr marL="0" indent="0">
              <a:lnSpc>
                <a:spcPct val="120000"/>
              </a:lnSpc>
              <a:spcBef>
                <a:spcPts val="0"/>
              </a:spcBef>
              <a:buNone/>
            </a:pPr>
            <a:r>
              <a:rPr lang="en-US" sz="5400" dirty="0" smtClean="0">
                <a:latin typeface="+mj-lt"/>
              </a:rPr>
              <a:t>7</a:t>
            </a:r>
            <a:r>
              <a:rPr lang="en-US" sz="5400" dirty="0">
                <a:latin typeface="+mj-lt"/>
              </a:rPr>
              <a:t>. </a:t>
            </a:r>
            <a:r>
              <a:rPr lang="nl-NL" sz="5400" dirty="0">
                <a:latin typeface="+mj-lt"/>
              </a:rPr>
              <a:t>De lerarenopleiding moet leerkrachten vertrouwd maken met een waaier aan formeel en informeel onderzoek- en </a:t>
            </a:r>
            <a:r>
              <a:rPr lang="nl-NL" sz="5400" dirty="0" err="1">
                <a:latin typeface="+mj-lt"/>
              </a:rPr>
              <a:t>creativiteitsgebaseerd</a:t>
            </a:r>
            <a:r>
              <a:rPr lang="nl-NL" sz="5400" dirty="0">
                <a:latin typeface="+mj-lt"/>
              </a:rPr>
              <a:t> leren, onderwijs- en evaluatieaanpakken en -strategieën en hun gebruik m.b.t. authentieke problemen binnen wetenschap- en wiskundeonderwijs</a:t>
            </a:r>
            <a:r>
              <a:rPr lang="nl-BE" sz="5400" dirty="0">
                <a:latin typeface="+mj-lt"/>
              </a:rPr>
              <a:t> </a:t>
            </a:r>
            <a:endParaRPr lang="en-GB" sz="5000" dirty="0">
              <a:latin typeface="+mj-lt"/>
            </a:endParaRPr>
          </a:p>
          <a:p>
            <a:pPr marL="400050" lvl="1" indent="0">
              <a:lnSpc>
                <a:spcPct val="120000"/>
              </a:lnSpc>
              <a:buNone/>
            </a:pPr>
            <a:r>
              <a:rPr lang="en-US" sz="4900" dirty="0">
                <a:latin typeface="+mj-lt"/>
              </a:rPr>
              <a:t>7.9 </a:t>
            </a:r>
            <a:r>
              <a:rPr lang="en-US" sz="4900" dirty="0" smtClean="0">
                <a:latin typeface="+mj-lt"/>
              </a:rPr>
              <a:t> </a:t>
            </a:r>
            <a:r>
              <a:rPr lang="en-US" sz="4900" dirty="0" err="1" smtClean="0">
                <a:latin typeface="+mj-lt"/>
              </a:rPr>
              <a:t>Leerkrachten</a:t>
            </a:r>
            <a:r>
              <a:rPr lang="en-US" sz="4900" dirty="0" smtClean="0">
                <a:latin typeface="+mj-lt"/>
              </a:rPr>
              <a:t> </a:t>
            </a:r>
            <a:r>
              <a:rPr lang="en-US" sz="4900" dirty="0" err="1" smtClean="0">
                <a:latin typeface="+mj-lt"/>
              </a:rPr>
              <a:t>kunnen</a:t>
            </a:r>
            <a:r>
              <a:rPr lang="en-US" sz="4900" dirty="0" smtClean="0">
                <a:latin typeface="+mj-lt"/>
              </a:rPr>
              <a:t> </a:t>
            </a:r>
            <a:r>
              <a:rPr lang="en-US" sz="4900" dirty="0" err="1" smtClean="0">
                <a:solidFill>
                  <a:srgbClr val="FF0000"/>
                </a:solidFill>
                <a:latin typeface="+mj-lt"/>
              </a:rPr>
              <a:t>evaluatie</a:t>
            </a:r>
            <a:r>
              <a:rPr lang="en-US" sz="4900" dirty="0" smtClean="0">
                <a:solidFill>
                  <a:srgbClr val="FF0000"/>
                </a:solidFill>
                <a:latin typeface="+mj-lt"/>
              </a:rPr>
              <a:t> op </a:t>
            </a:r>
            <a:r>
              <a:rPr lang="en-US" sz="4900" dirty="0" err="1" smtClean="0">
                <a:solidFill>
                  <a:srgbClr val="FF0000"/>
                </a:solidFill>
                <a:latin typeface="+mj-lt"/>
              </a:rPr>
              <a:t>verschillende</a:t>
            </a:r>
            <a:r>
              <a:rPr lang="en-US" sz="4900" dirty="0" smtClean="0">
                <a:solidFill>
                  <a:srgbClr val="FF0000"/>
                </a:solidFill>
                <a:latin typeface="+mj-lt"/>
              </a:rPr>
              <a:t> </a:t>
            </a:r>
            <a:r>
              <a:rPr lang="en-US" sz="4900" dirty="0" err="1" smtClean="0">
                <a:solidFill>
                  <a:srgbClr val="FF0000"/>
                </a:solidFill>
                <a:latin typeface="+mj-lt"/>
              </a:rPr>
              <a:t>manieren</a:t>
            </a:r>
            <a:r>
              <a:rPr lang="en-US" sz="4900" dirty="0" smtClean="0">
                <a:solidFill>
                  <a:srgbClr val="FF0000"/>
                </a:solidFill>
                <a:latin typeface="+mj-lt"/>
              </a:rPr>
              <a:t> </a:t>
            </a:r>
            <a:r>
              <a:rPr lang="en-US" sz="4900" dirty="0" err="1" smtClean="0">
                <a:solidFill>
                  <a:srgbClr val="FF0000"/>
                </a:solidFill>
                <a:latin typeface="+mj-lt"/>
              </a:rPr>
              <a:t>toepassen</a:t>
            </a:r>
            <a:r>
              <a:rPr lang="en-US" sz="4900" dirty="0" smtClean="0">
                <a:solidFill>
                  <a:srgbClr val="FF0000"/>
                </a:solidFill>
                <a:latin typeface="+mj-lt"/>
              </a:rPr>
              <a:t> </a:t>
            </a:r>
            <a:r>
              <a:rPr lang="en-US" sz="4900" dirty="0" err="1" smtClean="0">
                <a:solidFill>
                  <a:srgbClr val="FF0000"/>
                </a:solidFill>
                <a:latin typeface="+mj-lt"/>
              </a:rPr>
              <a:t>en</a:t>
            </a:r>
            <a:r>
              <a:rPr lang="en-US" sz="4900" dirty="0" smtClean="0">
                <a:solidFill>
                  <a:srgbClr val="FF0000"/>
                </a:solidFill>
                <a:latin typeface="+mj-lt"/>
              </a:rPr>
              <a:t> </a:t>
            </a:r>
            <a:r>
              <a:rPr lang="en-US" sz="4900" dirty="0" err="1" smtClean="0">
                <a:solidFill>
                  <a:srgbClr val="FF0000"/>
                </a:solidFill>
                <a:latin typeface="+mj-lt"/>
              </a:rPr>
              <a:t>inzetten</a:t>
            </a:r>
            <a:r>
              <a:rPr lang="en-US" sz="4900" dirty="0" smtClean="0">
                <a:latin typeface="+mj-lt"/>
              </a:rPr>
              <a:t>, </a:t>
            </a:r>
            <a:r>
              <a:rPr lang="en-US" sz="4900" dirty="0" err="1" smtClean="0">
                <a:latin typeface="+mj-lt"/>
              </a:rPr>
              <a:t>en</a:t>
            </a:r>
            <a:r>
              <a:rPr lang="en-US" sz="4900" dirty="0" smtClean="0">
                <a:latin typeface="+mj-lt"/>
              </a:rPr>
              <a:t> </a:t>
            </a:r>
            <a:r>
              <a:rPr lang="en-US" sz="4900" dirty="0" err="1" smtClean="0">
                <a:latin typeface="+mj-lt"/>
              </a:rPr>
              <a:t>hierbij</a:t>
            </a:r>
            <a:r>
              <a:rPr lang="en-US" sz="4900" dirty="0" smtClean="0">
                <a:latin typeface="+mj-lt"/>
              </a:rPr>
              <a:t> </a:t>
            </a:r>
            <a:r>
              <a:rPr lang="en-US" sz="4900" dirty="0" err="1" smtClean="0">
                <a:latin typeface="+mj-lt"/>
              </a:rPr>
              <a:t>zeker</a:t>
            </a:r>
            <a:r>
              <a:rPr lang="en-US" sz="4900" dirty="0" smtClean="0">
                <a:latin typeface="+mj-lt"/>
              </a:rPr>
              <a:t> </a:t>
            </a:r>
            <a:r>
              <a:rPr lang="en-US" sz="4900" dirty="0" err="1" smtClean="0">
                <a:latin typeface="+mj-lt"/>
              </a:rPr>
              <a:t>ook</a:t>
            </a:r>
            <a:r>
              <a:rPr lang="en-US" sz="4900" dirty="0" smtClean="0">
                <a:latin typeface="+mj-lt"/>
              </a:rPr>
              <a:t> </a:t>
            </a:r>
            <a:r>
              <a:rPr lang="en-US" sz="4900" dirty="0" err="1" smtClean="0">
                <a:solidFill>
                  <a:srgbClr val="FF0000"/>
                </a:solidFill>
                <a:latin typeface="+mj-lt"/>
              </a:rPr>
              <a:t>kinderen</a:t>
            </a:r>
            <a:r>
              <a:rPr lang="en-US" sz="4900" dirty="0" smtClean="0">
                <a:solidFill>
                  <a:srgbClr val="FF0000"/>
                </a:solidFill>
                <a:latin typeface="+mj-lt"/>
              </a:rPr>
              <a:t> </a:t>
            </a:r>
            <a:r>
              <a:rPr lang="en-US" sz="4900" dirty="0" err="1" smtClean="0">
                <a:solidFill>
                  <a:srgbClr val="FF0000"/>
                </a:solidFill>
                <a:latin typeface="+mj-lt"/>
              </a:rPr>
              <a:t>betrekken</a:t>
            </a:r>
            <a:r>
              <a:rPr lang="en-US" sz="4900" dirty="0" smtClean="0">
                <a:solidFill>
                  <a:srgbClr val="FF0000"/>
                </a:solidFill>
                <a:latin typeface="+mj-lt"/>
              </a:rPr>
              <a:t> </a:t>
            </a:r>
            <a:r>
              <a:rPr lang="en-US" sz="4900" dirty="0" err="1" smtClean="0">
                <a:solidFill>
                  <a:srgbClr val="FF0000"/>
                </a:solidFill>
                <a:latin typeface="+mj-lt"/>
              </a:rPr>
              <a:t>bij</a:t>
            </a:r>
            <a:r>
              <a:rPr lang="en-US" sz="4900" dirty="0" smtClean="0">
                <a:solidFill>
                  <a:srgbClr val="FF0000"/>
                </a:solidFill>
                <a:latin typeface="+mj-lt"/>
              </a:rPr>
              <a:t> het </a:t>
            </a:r>
            <a:r>
              <a:rPr lang="en-US" sz="4900" dirty="0" err="1" smtClean="0">
                <a:solidFill>
                  <a:srgbClr val="FF0000"/>
                </a:solidFill>
                <a:latin typeface="+mj-lt"/>
              </a:rPr>
              <a:t>evaluatieproces</a:t>
            </a:r>
            <a:r>
              <a:rPr lang="en-US" sz="4900" dirty="0" smtClean="0">
                <a:latin typeface="+mj-lt"/>
              </a:rPr>
              <a:t>, </a:t>
            </a:r>
            <a:r>
              <a:rPr lang="en-US" sz="4900" dirty="0" err="1" smtClean="0">
                <a:latin typeface="+mj-lt"/>
              </a:rPr>
              <a:t>bijvoorbeeld</a:t>
            </a:r>
            <a:r>
              <a:rPr lang="en-US" sz="4900" dirty="0" smtClean="0">
                <a:latin typeface="+mj-lt"/>
              </a:rPr>
              <a:t> </a:t>
            </a:r>
            <a:r>
              <a:rPr lang="en-US" sz="4900" dirty="0" err="1" smtClean="0">
                <a:latin typeface="+mj-lt"/>
              </a:rPr>
              <a:t>aan</a:t>
            </a:r>
            <a:r>
              <a:rPr lang="en-US" sz="4900" dirty="0" smtClean="0">
                <a:latin typeface="+mj-lt"/>
              </a:rPr>
              <a:t> de hand van peer- </a:t>
            </a:r>
            <a:r>
              <a:rPr lang="en-US" sz="4900" dirty="0" err="1" smtClean="0">
                <a:latin typeface="+mj-lt"/>
              </a:rPr>
              <a:t>en</a:t>
            </a:r>
            <a:r>
              <a:rPr lang="en-US" sz="4900" dirty="0" smtClean="0">
                <a:latin typeface="+mj-lt"/>
              </a:rPr>
              <a:t> </a:t>
            </a:r>
            <a:r>
              <a:rPr lang="en-US" sz="4900" dirty="0" err="1" smtClean="0">
                <a:latin typeface="+mj-lt"/>
              </a:rPr>
              <a:t>zelfevaluatie</a:t>
            </a:r>
            <a:r>
              <a:rPr lang="en-US" sz="4900" dirty="0" smtClean="0">
                <a:latin typeface="+mj-lt"/>
              </a:rPr>
              <a:t>, </a:t>
            </a:r>
            <a:r>
              <a:rPr lang="en-US" sz="4900" dirty="0" err="1" smtClean="0">
                <a:latin typeface="+mj-lt"/>
              </a:rPr>
              <a:t>dialoog</a:t>
            </a:r>
            <a:r>
              <a:rPr lang="en-US" sz="4900" dirty="0" smtClean="0">
                <a:latin typeface="+mj-lt"/>
              </a:rPr>
              <a:t> </a:t>
            </a:r>
            <a:r>
              <a:rPr lang="en-US" sz="4900" dirty="0" err="1" smtClean="0">
                <a:latin typeface="+mj-lt"/>
              </a:rPr>
              <a:t>en</a:t>
            </a:r>
            <a:r>
              <a:rPr lang="en-US" sz="4900" dirty="0" smtClean="0">
                <a:latin typeface="+mj-lt"/>
              </a:rPr>
              <a:t> feedback op het process, in </a:t>
            </a:r>
            <a:r>
              <a:rPr lang="en-US" sz="4900" dirty="0" err="1" smtClean="0">
                <a:latin typeface="+mj-lt"/>
              </a:rPr>
              <a:t>wetenschaps</a:t>
            </a:r>
            <a:r>
              <a:rPr lang="en-US" sz="4900" dirty="0" smtClean="0">
                <a:latin typeface="+mj-lt"/>
              </a:rPr>
              <a:t>- </a:t>
            </a:r>
            <a:r>
              <a:rPr lang="en-US" sz="4900" dirty="0" err="1" smtClean="0">
                <a:latin typeface="+mj-lt"/>
              </a:rPr>
              <a:t>en</a:t>
            </a:r>
            <a:r>
              <a:rPr lang="en-US" sz="4900" dirty="0" smtClean="0">
                <a:latin typeface="+mj-lt"/>
              </a:rPr>
              <a:t> </a:t>
            </a:r>
            <a:r>
              <a:rPr lang="en-US" sz="4900" dirty="0" err="1" smtClean="0">
                <a:latin typeface="+mj-lt"/>
              </a:rPr>
              <a:t>wiskundeonderwijs</a:t>
            </a:r>
            <a:r>
              <a:rPr lang="en-US" sz="4900" dirty="0" smtClean="0">
                <a:latin typeface="+mj-lt"/>
              </a:rPr>
              <a:t> </a:t>
            </a:r>
            <a:r>
              <a:rPr lang="en-US" sz="4900" dirty="0" err="1" smtClean="0">
                <a:latin typeface="+mj-lt"/>
              </a:rPr>
              <a:t>aan</a:t>
            </a:r>
            <a:r>
              <a:rPr lang="en-US" sz="4900" dirty="0" smtClean="0">
                <a:latin typeface="+mj-lt"/>
              </a:rPr>
              <a:t> </a:t>
            </a:r>
            <a:r>
              <a:rPr lang="en-US" sz="4900" dirty="0" err="1" smtClean="0">
                <a:latin typeface="+mj-lt"/>
              </a:rPr>
              <a:t>jonge</a:t>
            </a:r>
            <a:r>
              <a:rPr lang="en-US" sz="4900" dirty="0" smtClean="0">
                <a:latin typeface="+mj-lt"/>
              </a:rPr>
              <a:t> </a:t>
            </a:r>
            <a:r>
              <a:rPr lang="en-US" sz="4900" dirty="0" err="1" smtClean="0">
                <a:latin typeface="+mj-lt"/>
              </a:rPr>
              <a:t>kinderen</a:t>
            </a:r>
            <a:r>
              <a:rPr lang="en-US" sz="4900" dirty="0" smtClean="0">
                <a:latin typeface="+mj-lt"/>
              </a:rPr>
              <a:t>. </a:t>
            </a:r>
          </a:p>
          <a:p>
            <a:endParaRPr lang="en-US" dirty="0">
              <a:latin typeface="+mj-lt"/>
            </a:endParaRPr>
          </a:p>
        </p:txBody>
      </p:sp>
    </p:spTree>
    <p:extLst>
      <p:ext uri="{BB962C8B-B14F-4D97-AF65-F5344CB8AC3E}">
        <p14:creationId xmlns:p14="http://schemas.microsoft.com/office/powerpoint/2010/main" val="1868450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fontScale="90000"/>
          </a:bodyPr>
          <a:lstStyle/>
          <a:p>
            <a:r>
              <a:rPr lang="en-US" b="1" dirty="0" err="1" smtClean="0">
                <a:solidFill>
                  <a:srgbClr val="00B050"/>
                </a:solidFill>
              </a:rPr>
              <a:t>Motivering</a:t>
            </a:r>
            <a:r>
              <a:rPr lang="en-US" b="1" dirty="0" smtClean="0">
                <a:solidFill>
                  <a:srgbClr val="00B050"/>
                </a:solidFill>
              </a:rPr>
              <a:t> </a:t>
            </a:r>
            <a:r>
              <a:rPr lang="en-US" b="1" dirty="0" err="1" smtClean="0">
                <a:solidFill>
                  <a:srgbClr val="00B050"/>
                </a:solidFill>
              </a:rPr>
              <a:t>voor</a:t>
            </a:r>
            <a:r>
              <a:rPr lang="en-US" b="1" dirty="0" smtClean="0">
                <a:solidFill>
                  <a:srgbClr val="00B050"/>
                </a:solidFill>
              </a:rPr>
              <a:t> de module</a:t>
            </a:r>
            <a:endParaRPr lang="en-US" b="1" dirty="0">
              <a:solidFill>
                <a:srgbClr val="00B050"/>
              </a:solidFill>
            </a:endParaRPr>
          </a:p>
        </p:txBody>
      </p:sp>
      <p:pic>
        <p:nvPicPr>
          <p:cNvPr id="5" name="Tijdelijke aanduiding voor inhoud 4"/>
          <p:cNvPicPr>
            <a:picLocks noGrp="1" noChangeAspect="1"/>
          </p:cNvPicPr>
          <p:nvPr>
            <p:ph idx="1"/>
          </p:nvPr>
        </p:nvPicPr>
        <p:blipFill rotWithShape="1">
          <a:blip r:embed="rId3"/>
          <a:srcRect l="20115" t="24406" r="20114" b="32282"/>
          <a:stretch/>
        </p:blipFill>
        <p:spPr>
          <a:xfrm>
            <a:off x="677997" y="2276620"/>
            <a:ext cx="7776894" cy="3168359"/>
          </a:xfrm>
          <a:prstGeom prst="rect">
            <a:avLst/>
          </a:prstGeom>
        </p:spPr>
      </p:pic>
    </p:spTree>
    <p:extLst>
      <p:ext uri="{BB962C8B-B14F-4D97-AF65-F5344CB8AC3E}">
        <p14:creationId xmlns:p14="http://schemas.microsoft.com/office/powerpoint/2010/main" val="218984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3118</TotalTime>
  <Words>2795</Words>
  <Application>Microsoft Office PowerPoint</Application>
  <PresentationFormat>Diavoorstelling (4:3)</PresentationFormat>
  <Paragraphs>362</Paragraphs>
  <Slides>46</Slides>
  <Notes>43</Notes>
  <HiddenSlides>0</HiddenSlides>
  <MMClips>0</MMClips>
  <ScaleCrop>false</ScaleCrop>
  <HeadingPairs>
    <vt:vector size="8" baseType="variant">
      <vt:variant>
        <vt:lpstr>Gebruikte lettertypen</vt:lpstr>
      </vt:variant>
      <vt:variant>
        <vt:i4>7</vt:i4>
      </vt:variant>
      <vt:variant>
        <vt:lpstr>Thema</vt:lpstr>
      </vt:variant>
      <vt:variant>
        <vt:i4>5</vt:i4>
      </vt:variant>
      <vt:variant>
        <vt:lpstr>Ingesloten OLE-bronprogramma's</vt:lpstr>
      </vt:variant>
      <vt:variant>
        <vt:i4>1</vt:i4>
      </vt:variant>
      <vt:variant>
        <vt:lpstr>Diatitels</vt:lpstr>
      </vt:variant>
      <vt:variant>
        <vt:i4>46</vt:i4>
      </vt:variant>
    </vt:vector>
  </HeadingPairs>
  <TitlesOfParts>
    <vt:vector size="59" baseType="lpstr">
      <vt:lpstr>ＭＳ Ｐゴシック</vt:lpstr>
      <vt:lpstr>Arial</vt:lpstr>
      <vt:lpstr>Calibri</vt:lpstr>
      <vt:lpstr>Cambria</vt:lpstr>
      <vt:lpstr>MS Mincho</vt:lpstr>
      <vt:lpstr>Times New Roman</vt:lpstr>
      <vt:lpstr>Wingdings</vt:lpstr>
      <vt:lpstr>1_Custom Design</vt:lpstr>
      <vt:lpstr>Theme1</vt:lpstr>
      <vt:lpstr>1_Theme1</vt:lpstr>
      <vt:lpstr>2_Theme1</vt:lpstr>
      <vt:lpstr>Office Theme</vt:lpstr>
      <vt:lpstr>Acrobat Document</vt:lpstr>
      <vt:lpstr>Training Module 17 Kinderen betrekken bij evaluatie  Creativiteit en onderzoek  in wetenschap stimuleren</vt:lpstr>
      <vt:lpstr>Inleiding tot het CEYS project (te gebruiken afhankelijk van de context)</vt:lpstr>
      <vt:lpstr>Onderzoekend leren en een creatieve aanpak in wetenschap verbinden</vt:lpstr>
      <vt:lpstr>Definitie van creativiteit overgenomen door CEYS (Creative Little Scientists, 2014)</vt:lpstr>
      <vt:lpstr>Synergieën tussen onderzoekend leren en een creatieve aanpak Uit het Conceptual Raamwerk overgenomen door het CEYS Project  (Creative Little Scientists, 2012)</vt:lpstr>
      <vt:lpstr>Doelen van de module</vt:lpstr>
      <vt:lpstr>Verband met de inhoudelijke ontwerpprincipes en –resultaten 1</vt:lpstr>
      <vt:lpstr>Verband met de inhoudelijke ontwerpprincipes en –resultaten 2</vt:lpstr>
      <vt:lpstr>Motivering voor de module</vt:lpstr>
      <vt:lpstr>Motivering voor de module</vt:lpstr>
      <vt:lpstr>Uitdagingen voor de leerkracht</vt:lpstr>
      <vt:lpstr>Module overzicht</vt:lpstr>
      <vt:lpstr>Wat hoop je te leren?  Welke vragen heb je? </vt:lpstr>
      <vt:lpstr>Kinderen betrekken bij het evalueren  chromatografie onderzoek</vt:lpstr>
      <vt:lpstr>Kinderen betrekken bij het evalueren Reflectie</vt:lpstr>
      <vt:lpstr>Kinderen betrekken bij het evalueren Reflectie</vt:lpstr>
      <vt:lpstr>Kinderen betrekken bij het evalueren Reflectie</vt:lpstr>
      <vt:lpstr>Kinderen betrekken bij het evalueren Hoe?</vt:lpstr>
      <vt:lpstr>PowerPoint-presentatie</vt:lpstr>
      <vt:lpstr>Kinderen betrekken bij het evalueren  Hoe?</vt:lpstr>
      <vt:lpstr>Kinderen betrekken bij het evalueren  Hoe?</vt:lpstr>
      <vt:lpstr>Kinderen betrekken bij het evalueren  Hoe?</vt:lpstr>
      <vt:lpstr>PowerPoint-presentatie</vt:lpstr>
      <vt:lpstr>Kinderen betrekken bij het evalueren  Hoe?</vt:lpstr>
      <vt:lpstr>PowerPoint-presentatie</vt:lpstr>
      <vt:lpstr>Kinderen betrekken bij het evalueren  Hoe?</vt:lpstr>
      <vt:lpstr>Kinderen betrekken bij het evalueren  Hoe?</vt:lpstr>
      <vt:lpstr>Kinderen betrekken bij het evalueren  Hoe?</vt:lpstr>
      <vt:lpstr>PowerPoint-presentatie</vt:lpstr>
      <vt:lpstr>Kinderen betrekken bij het evalueren  Hoe?</vt:lpstr>
      <vt:lpstr>PowerPoint-presentatie</vt:lpstr>
      <vt:lpstr>Kinderen betrekken bij het evalueren  Hoe?</vt:lpstr>
      <vt:lpstr>PowerPoint-presentatie</vt:lpstr>
      <vt:lpstr>Kinderen betrekken bij het evalueren  Hoe?</vt:lpstr>
      <vt:lpstr>Kinderen betrekken bij het evalueren  Hoe?</vt:lpstr>
      <vt:lpstr>PowerPoint-presentatie</vt:lpstr>
      <vt:lpstr>Hoe helpt dit de kinderen op vlak van creativiteit in hun leerproces? </vt:lpstr>
      <vt:lpstr>Hoe helpt dit de kinderen op vlak van creativiteit in hun leerproces? </vt:lpstr>
      <vt:lpstr>Analyse van voorbeelden uit de klaspraktijk Super Soep, leeftijd 4-6 jaar</vt:lpstr>
      <vt:lpstr>Opbouw van de voorbeelden uit de klaspraktijk</vt:lpstr>
      <vt:lpstr>Analyse van voorbeelden uit de praktijk Super Soep</vt:lpstr>
      <vt:lpstr>Inzichten toepassen in de eigen klaspraktijk</vt:lpstr>
      <vt:lpstr>Wat heb je doorheen de module verworven? </vt:lpstr>
      <vt:lpstr>Wat heb je doorheen de module verworven? </vt:lpstr>
      <vt:lpstr>Meer informatie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Jozefien Schaffler</cp:lastModifiedBy>
  <cp:revision>213</cp:revision>
  <cp:lastPrinted>2016-07-05T12:20:18Z</cp:lastPrinted>
  <dcterms:created xsi:type="dcterms:W3CDTF">2014-03-19T22:20:04Z</dcterms:created>
  <dcterms:modified xsi:type="dcterms:W3CDTF">2017-10-30T09:39:29Z</dcterms:modified>
</cp:coreProperties>
</file>