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51"/>
  </p:notesMasterIdLst>
  <p:sldIdLst>
    <p:sldId id="427" r:id="rId4"/>
    <p:sldId id="437" r:id="rId5"/>
    <p:sldId id="438" r:id="rId6"/>
    <p:sldId id="439" r:id="rId7"/>
    <p:sldId id="440" r:id="rId8"/>
    <p:sldId id="428" r:id="rId9"/>
    <p:sldId id="429" r:id="rId10"/>
    <p:sldId id="434" r:id="rId11"/>
    <p:sldId id="430" r:id="rId12"/>
    <p:sldId id="431" r:id="rId13"/>
    <p:sldId id="432" r:id="rId14"/>
    <p:sldId id="433" r:id="rId15"/>
    <p:sldId id="420" r:id="rId16"/>
    <p:sldId id="388" r:id="rId17"/>
    <p:sldId id="442" r:id="rId18"/>
    <p:sldId id="390" r:id="rId19"/>
    <p:sldId id="421" r:id="rId20"/>
    <p:sldId id="391" r:id="rId21"/>
    <p:sldId id="393" r:id="rId22"/>
    <p:sldId id="394" r:id="rId23"/>
    <p:sldId id="395" r:id="rId24"/>
    <p:sldId id="396" r:id="rId25"/>
    <p:sldId id="401" r:id="rId26"/>
    <p:sldId id="397" r:id="rId27"/>
    <p:sldId id="415" r:id="rId28"/>
    <p:sldId id="398" r:id="rId29"/>
    <p:sldId id="399" r:id="rId30"/>
    <p:sldId id="404" r:id="rId31"/>
    <p:sldId id="418" r:id="rId32"/>
    <p:sldId id="405" r:id="rId33"/>
    <p:sldId id="411" r:id="rId34"/>
    <p:sldId id="406" r:id="rId35"/>
    <p:sldId id="412" r:id="rId36"/>
    <p:sldId id="407" r:id="rId37"/>
    <p:sldId id="408" r:id="rId38"/>
    <p:sldId id="414" r:id="rId39"/>
    <p:sldId id="445" r:id="rId40"/>
    <p:sldId id="446" r:id="rId41"/>
    <p:sldId id="422" r:id="rId42"/>
    <p:sldId id="435" r:id="rId43"/>
    <p:sldId id="423" r:id="rId44"/>
    <p:sldId id="424" r:id="rId45"/>
    <p:sldId id="425" r:id="rId46"/>
    <p:sldId id="426" r:id="rId47"/>
    <p:sldId id="441" r:id="rId48"/>
    <p:sldId id="348" r:id="rId49"/>
    <p:sldId id="447" r:id="rId5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me Glaue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588" autoAdjust="0"/>
    <p:restoredTop sz="67089" autoAdjust="0"/>
  </p:normalViewPr>
  <p:slideViewPr>
    <p:cSldViewPr>
      <p:cViewPr>
        <p:scale>
          <a:sx n="40" d="100"/>
          <a:sy n="40" d="100"/>
        </p:scale>
        <p:origin x="-2515" y="-101"/>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12451"/>
    </p:cViewPr>
  </p:sorterViewPr>
  <p:notesViewPr>
    <p:cSldViewPr snapToGrid="0" snapToObjects="1">
      <p:cViewPr>
        <p:scale>
          <a:sx n="116" d="100"/>
          <a:sy n="116" d="100"/>
        </p:scale>
        <p:origin x="-470" y="19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16-Nov-17</a:t>
            </a:fld>
            <a:endParaRPr lang="el-G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4799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20542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78442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14</a:t>
            </a:fld>
            <a:endParaRPr lang="el-GR"/>
          </a:p>
        </p:txBody>
      </p:sp>
    </p:spTree>
    <p:extLst>
      <p:ext uri="{BB962C8B-B14F-4D97-AF65-F5344CB8AC3E}">
        <p14:creationId xmlns:p14="http://schemas.microsoft.com/office/powerpoint/2010/main" val="33475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15</a:t>
            </a:fld>
            <a:endParaRPr lang="el-GR"/>
          </a:p>
        </p:txBody>
      </p:sp>
    </p:spTree>
    <p:extLst>
      <p:ext uri="{BB962C8B-B14F-4D97-AF65-F5344CB8AC3E}">
        <p14:creationId xmlns:p14="http://schemas.microsoft.com/office/powerpoint/2010/main" val="177768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16</a:t>
            </a:fld>
            <a:endParaRPr lang="el-GR"/>
          </a:p>
        </p:txBody>
      </p:sp>
    </p:spTree>
    <p:extLst>
      <p:ext uri="{BB962C8B-B14F-4D97-AF65-F5344CB8AC3E}">
        <p14:creationId xmlns:p14="http://schemas.microsoft.com/office/powerpoint/2010/main" val="185120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a:p>
        </p:txBody>
      </p:sp>
    </p:spTree>
    <p:extLst>
      <p:ext uri="{BB962C8B-B14F-4D97-AF65-F5344CB8AC3E}">
        <p14:creationId xmlns:p14="http://schemas.microsoft.com/office/powerpoint/2010/main" val="334982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l-GR"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18</a:t>
            </a:fld>
            <a:endParaRPr lang="el-GR" dirty="0"/>
          </a:p>
        </p:txBody>
      </p:sp>
    </p:spTree>
    <p:extLst>
      <p:ext uri="{BB962C8B-B14F-4D97-AF65-F5344CB8AC3E}">
        <p14:creationId xmlns:p14="http://schemas.microsoft.com/office/powerpoint/2010/main" val="153885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20</a:t>
            </a:fld>
            <a:endParaRPr lang="el-GR" dirty="0"/>
          </a:p>
        </p:txBody>
      </p:sp>
    </p:spTree>
    <p:extLst>
      <p:ext uri="{BB962C8B-B14F-4D97-AF65-F5344CB8AC3E}">
        <p14:creationId xmlns:p14="http://schemas.microsoft.com/office/powerpoint/2010/main" val="4148852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21</a:t>
            </a:fld>
            <a:endParaRPr lang="el-GR" dirty="0"/>
          </a:p>
        </p:txBody>
      </p:sp>
    </p:spTree>
    <p:extLst>
      <p:ext uri="{BB962C8B-B14F-4D97-AF65-F5344CB8AC3E}">
        <p14:creationId xmlns:p14="http://schemas.microsoft.com/office/powerpoint/2010/main" val="90466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22</a:t>
            </a:fld>
            <a:endParaRPr lang="el-GR" dirty="0"/>
          </a:p>
        </p:txBody>
      </p:sp>
    </p:spTree>
    <p:extLst>
      <p:ext uri="{BB962C8B-B14F-4D97-AF65-F5344CB8AC3E}">
        <p14:creationId xmlns:p14="http://schemas.microsoft.com/office/powerpoint/2010/main" val="122389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l-GR"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a:p>
        </p:txBody>
      </p:sp>
    </p:spTree>
    <p:extLst>
      <p:ext uri="{BB962C8B-B14F-4D97-AF65-F5344CB8AC3E}">
        <p14:creationId xmlns:p14="http://schemas.microsoft.com/office/powerpoint/2010/main" val="140309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23</a:t>
            </a:fld>
            <a:endParaRPr lang="el-GR"/>
          </a:p>
        </p:txBody>
      </p:sp>
    </p:spTree>
    <p:extLst>
      <p:ext uri="{BB962C8B-B14F-4D97-AF65-F5344CB8AC3E}">
        <p14:creationId xmlns:p14="http://schemas.microsoft.com/office/powerpoint/2010/main" val="179847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24</a:t>
            </a:fld>
            <a:endParaRPr lang="el-GR" dirty="0"/>
          </a:p>
        </p:txBody>
      </p:sp>
    </p:spTree>
    <p:extLst>
      <p:ext uri="{BB962C8B-B14F-4D97-AF65-F5344CB8AC3E}">
        <p14:creationId xmlns:p14="http://schemas.microsoft.com/office/powerpoint/2010/main" val="408792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25</a:t>
            </a:fld>
            <a:endParaRPr lang="el-GR"/>
          </a:p>
        </p:txBody>
      </p:sp>
    </p:spTree>
    <p:extLst>
      <p:ext uri="{BB962C8B-B14F-4D97-AF65-F5344CB8AC3E}">
        <p14:creationId xmlns:p14="http://schemas.microsoft.com/office/powerpoint/2010/main" val="287434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26</a:t>
            </a:fld>
            <a:endParaRPr lang="el-GR" dirty="0"/>
          </a:p>
        </p:txBody>
      </p:sp>
    </p:spTree>
    <p:extLst>
      <p:ext uri="{BB962C8B-B14F-4D97-AF65-F5344CB8AC3E}">
        <p14:creationId xmlns:p14="http://schemas.microsoft.com/office/powerpoint/2010/main" val="121978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27</a:t>
            </a:fld>
            <a:endParaRPr lang="el-GR" dirty="0"/>
          </a:p>
        </p:txBody>
      </p:sp>
    </p:spTree>
    <p:extLst>
      <p:ext uri="{BB962C8B-B14F-4D97-AF65-F5344CB8AC3E}">
        <p14:creationId xmlns:p14="http://schemas.microsoft.com/office/powerpoint/2010/main" val="318488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28</a:t>
            </a:fld>
            <a:endParaRPr lang="el-GR" dirty="0"/>
          </a:p>
        </p:txBody>
      </p:sp>
    </p:spTree>
    <p:extLst>
      <p:ext uri="{BB962C8B-B14F-4D97-AF65-F5344CB8AC3E}">
        <p14:creationId xmlns:p14="http://schemas.microsoft.com/office/powerpoint/2010/main" val="309302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29</a:t>
            </a:fld>
            <a:endParaRPr lang="el-GR"/>
          </a:p>
        </p:txBody>
      </p:sp>
    </p:spTree>
    <p:extLst>
      <p:ext uri="{BB962C8B-B14F-4D97-AF65-F5344CB8AC3E}">
        <p14:creationId xmlns:p14="http://schemas.microsoft.com/office/powerpoint/2010/main" val="1195938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30</a:t>
            </a:fld>
            <a:endParaRPr lang="el-GR" dirty="0"/>
          </a:p>
        </p:txBody>
      </p:sp>
    </p:spTree>
    <p:extLst>
      <p:ext uri="{BB962C8B-B14F-4D97-AF65-F5344CB8AC3E}">
        <p14:creationId xmlns:p14="http://schemas.microsoft.com/office/powerpoint/2010/main" val="116238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31</a:t>
            </a:fld>
            <a:endParaRPr lang="el-GR"/>
          </a:p>
        </p:txBody>
      </p:sp>
    </p:spTree>
    <p:extLst>
      <p:ext uri="{BB962C8B-B14F-4D97-AF65-F5344CB8AC3E}">
        <p14:creationId xmlns:p14="http://schemas.microsoft.com/office/powerpoint/2010/main" val="2918339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32</a:t>
            </a:fld>
            <a:endParaRPr lang="el-GR" dirty="0"/>
          </a:p>
        </p:txBody>
      </p:sp>
    </p:spTree>
    <p:extLst>
      <p:ext uri="{BB962C8B-B14F-4D97-AF65-F5344CB8AC3E}">
        <p14:creationId xmlns:p14="http://schemas.microsoft.com/office/powerpoint/2010/main" val="289115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3</a:t>
            </a:fld>
            <a:endParaRPr lang="el-GR"/>
          </a:p>
        </p:txBody>
      </p:sp>
    </p:spTree>
    <p:extLst>
      <p:ext uri="{BB962C8B-B14F-4D97-AF65-F5344CB8AC3E}">
        <p14:creationId xmlns:p14="http://schemas.microsoft.com/office/powerpoint/2010/main" val="137186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33</a:t>
            </a:fld>
            <a:endParaRPr lang="el-GR"/>
          </a:p>
        </p:txBody>
      </p:sp>
    </p:spTree>
    <p:extLst>
      <p:ext uri="{BB962C8B-B14F-4D97-AF65-F5344CB8AC3E}">
        <p14:creationId xmlns:p14="http://schemas.microsoft.com/office/powerpoint/2010/main" val="3872773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34</a:t>
            </a:fld>
            <a:endParaRPr lang="el-GR" dirty="0"/>
          </a:p>
        </p:txBody>
      </p:sp>
    </p:spTree>
    <p:extLst>
      <p:ext uri="{BB962C8B-B14F-4D97-AF65-F5344CB8AC3E}">
        <p14:creationId xmlns:p14="http://schemas.microsoft.com/office/powerpoint/2010/main" val="149694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35</a:t>
            </a:fld>
            <a:endParaRPr lang="el-GR" dirty="0"/>
          </a:p>
        </p:txBody>
      </p:sp>
    </p:spTree>
    <p:extLst>
      <p:ext uri="{BB962C8B-B14F-4D97-AF65-F5344CB8AC3E}">
        <p14:creationId xmlns:p14="http://schemas.microsoft.com/office/powerpoint/2010/main" val="415172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36</a:t>
            </a:fld>
            <a:endParaRPr lang="el-GR"/>
          </a:p>
        </p:txBody>
      </p:sp>
    </p:spTree>
    <p:extLst>
      <p:ext uri="{BB962C8B-B14F-4D97-AF65-F5344CB8AC3E}">
        <p14:creationId xmlns:p14="http://schemas.microsoft.com/office/powerpoint/2010/main" val="39343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sz="800" kern="1200" dirty="0" smtClean="0">
              <a:solidFill>
                <a:schemeClr val="tx1"/>
              </a:solidFill>
              <a:latin typeface="+mn-lt"/>
              <a:ea typeface="+mn-ea"/>
              <a:cs typeface="+mn-cs"/>
            </a:endParaRPr>
          </a:p>
          <a:p>
            <a:endParaRPr lang="el-GR" baseline="0" dirty="0" smtClean="0"/>
          </a:p>
          <a:p>
            <a:endParaRPr lang="el-GR"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pPr/>
              <a:t>37</a:t>
            </a:fld>
            <a:endParaRPr lang="el-GR"/>
          </a:p>
        </p:txBody>
      </p:sp>
    </p:spTree>
    <p:extLst>
      <p:ext uri="{BB962C8B-B14F-4D97-AF65-F5344CB8AC3E}">
        <p14:creationId xmlns:p14="http://schemas.microsoft.com/office/powerpoint/2010/main" val="388756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l-GR" sz="1200" kern="1200" dirty="0" smtClean="0">
              <a:solidFill>
                <a:schemeClr val="tx1"/>
              </a:solidFill>
              <a:effectLst/>
              <a:latin typeface="+mn-lt"/>
              <a:ea typeface="+mn-ea"/>
              <a:cs typeface="+mn-cs"/>
            </a:endParaRPr>
          </a:p>
          <a:p>
            <a:endParaRPr lang="el-GR" sz="1200" kern="1200" dirty="0" smtClean="0">
              <a:solidFill>
                <a:schemeClr val="tx1"/>
              </a:solidFill>
              <a:effectLst/>
              <a:latin typeface="+mn-lt"/>
              <a:ea typeface="+mn-ea"/>
              <a:cs typeface="+mn-cs"/>
            </a:endParaRPr>
          </a:p>
          <a:p>
            <a:pPr marL="0" indent="0">
              <a:buFont typeface="Arial"/>
              <a:buNone/>
            </a:pPr>
            <a:endParaRPr lang="el-GR" baseline="0" dirty="0" smtClean="0"/>
          </a:p>
          <a:p>
            <a:pPr marL="0" indent="0">
              <a:buFont typeface="Arial"/>
              <a:buNone/>
            </a:pPr>
            <a:endParaRPr lang="el-GR"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38</a:t>
            </a:fld>
            <a:endParaRPr lang="el-GR" dirty="0"/>
          </a:p>
        </p:txBody>
      </p:sp>
    </p:spTree>
    <p:extLst>
      <p:ext uri="{BB962C8B-B14F-4D97-AF65-F5344CB8AC3E}">
        <p14:creationId xmlns:p14="http://schemas.microsoft.com/office/powerpoint/2010/main" val="2736686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l-GR"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39</a:t>
            </a:fld>
            <a:endParaRPr lang="el-GR" dirty="0"/>
          </a:p>
        </p:txBody>
      </p:sp>
    </p:spTree>
    <p:extLst>
      <p:ext uri="{BB962C8B-B14F-4D97-AF65-F5344CB8AC3E}">
        <p14:creationId xmlns:p14="http://schemas.microsoft.com/office/powerpoint/2010/main" val="3562217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40</a:t>
            </a:fld>
            <a:endParaRPr lang="el-GR"/>
          </a:p>
        </p:txBody>
      </p:sp>
    </p:spTree>
    <p:extLst>
      <p:ext uri="{BB962C8B-B14F-4D97-AF65-F5344CB8AC3E}">
        <p14:creationId xmlns:p14="http://schemas.microsoft.com/office/powerpoint/2010/main" val="63185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41</a:t>
            </a:fld>
            <a:endParaRPr lang="el-GR" dirty="0"/>
          </a:p>
        </p:txBody>
      </p:sp>
    </p:spTree>
    <p:extLst>
      <p:ext uri="{BB962C8B-B14F-4D97-AF65-F5344CB8AC3E}">
        <p14:creationId xmlns:p14="http://schemas.microsoft.com/office/powerpoint/2010/main" val="857822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42</a:t>
            </a:fld>
            <a:endParaRPr lang="el-GR" dirty="0"/>
          </a:p>
        </p:txBody>
      </p:sp>
    </p:spTree>
    <p:extLst>
      <p:ext uri="{BB962C8B-B14F-4D97-AF65-F5344CB8AC3E}">
        <p14:creationId xmlns:p14="http://schemas.microsoft.com/office/powerpoint/2010/main" val="229491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a:p>
        </p:txBody>
      </p:sp>
    </p:spTree>
    <p:extLst>
      <p:ext uri="{BB962C8B-B14F-4D97-AF65-F5344CB8AC3E}">
        <p14:creationId xmlns:p14="http://schemas.microsoft.com/office/powerpoint/2010/main" val="8120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43</a:t>
            </a:fld>
            <a:endParaRPr lang="el-GR" dirty="0"/>
          </a:p>
        </p:txBody>
      </p:sp>
    </p:spTree>
    <p:extLst>
      <p:ext uri="{BB962C8B-B14F-4D97-AF65-F5344CB8AC3E}">
        <p14:creationId xmlns:p14="http://schemas.microsoft.com/office/powerpoint/2010/main" val="2780296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44</a:t>
            </a:fld>
            <a:endParaRPr lang="el-GR" dirty="0"/>
          </a:p>
        </p:txBody>
      </p:sp>
    </p:spTree>
    <p:extLst>
      <p:ext uri="{BB962C8B-B14F-4D97-AF65-F5344CB8AC3E}">
        <p14:creationId xmlns:p14="http://schemas.microsoft.com/office/powerpoint/2010/main" val="2310054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45</a:t>
            </a:fld>
            <a:endParaRPr lang="el-GR"/>
          </a:p>
        </p:txBody>
      </p:sp>
    </p:spTree>
    <p:extLst>
      <p:ext uri="{BB962C8B-B14F-4D97-AF65-F5344CB8AC3E}">
        <p14:creationId xmlns:p14="http://schemas.microsoft.com/office/powerpoint/2010/main" val="704556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46</a:t>
            </a:fld>
            <a:endParaRPr lang="el-GR"/>
          </a:p>
        </p:txBody>
      </p:sp>
    </p:spTree>
    <p:extLst>
      <p:ext uri="{BB962C8B-B14F-4D97-AF65-F5344CB8AC3E}">
        <p14:creationId xmlns:p14="http://schemas.microsoft.com/office/powerpoint/2010/main" val="30074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5</a:t>
            </a:fld>
            <a:endParaRPr lang="el-GR"/>
          </a:p>
        </p:txBody>
      </p:sp>
    </p:spTree>
    <p:extLst>
      <p:ext uri="{BB962C8B-B14F-4D97-AF65-F5344CB8AC3E}">
        <p14:creationId xmlns:p14="http://schemas.microsoft.com/office/powerpoint/2010/main" val="15686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6</a:t>
            </a:fld>
            <a:endParaRPr lang="el-GR" dirty="0">
              <a:solidFill>
                <a:prstClr val="black"/>
              </a:solidFill>
            </a:endParaRPr>
          </a:p>
        </p:txBody>
      </p:sp>
    </p:spTree>
    <p:extLst>
      <p:ext uri="{BB962C8B-B14F-4D97-AF65-F5344CB8AC3E}">
        <p14:creationId xmlns:p14="http://schemas.microsoft.com/office/powerpoint/2010/main" val="9479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402883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426419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900" kern="1200" baseline="0" dirty="0" smtClean="0">
              <a:solidFill>
                <a:schemeClr val="tx1"/>
              </a:solidFill>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69585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0056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70317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88081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8740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9242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64919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776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23522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30424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0460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3507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16/11/2017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09" name="Acrobat Document" r:id="rId14" imgW="5398560" imgH="3594960" progId="AcroExch.Document.DC">
                  <p:embed/>
                </p:oleObj>
              </mc:Choice>
              <mc:Fallback>
                <p:oleObj name="Acrobat Document" r:id="rId14" imgW="5398560" imgH="3594960" progId="AcroExch.Document.DC">
                  <p:embed/>
                  <p:pic>
                    <p:nvPicPr>
                      <p:cNvPr id="0"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75" name="Acrobat Document" r:id="rId14" imgW="5398560" imgH="3594960" progId="AcroExch.Document.DC">
                  <p:embed/>
                </p:oleObj>
              </mc:Choice>
              <mc:Fallback>
                <p:oleObj name="Acrobat Document" r:id="rId14" imgW="5398560" imgH="3594960" progId="AcroExch.Document.DC">
                  <p:embed/>
                  <p:pic>
                    <p:nvPicPr>
                      <p:cNvPr id="0"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1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pstt.org.uk/resources/curriculum-materials/assessmen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2348880"/>
            <a:ext cx="7772400" cy="2664295"/>
          </a:xfrm>
        </p:spPr>
        <p:txBody>
          <a:bodyPr>
            <a:normAutofit fontScale="90000"/>
          </a:bodyPr>
          <a:lstStyle/>
          <a:p>
            <a:r>
              <a:rPr lang="el-GR" sz="4900" b="1" dirty="0" smtClean="0">
                <a:solidFill>
                  <a:srgbClr val="FF5050"/>
                </a:solidFill>
              </a:rPr>
              <a:t>Επιμορφωτική Ε</a:t>
            </a:r>
            <a:r>
              <a:rPr lang="nl-BE" sz="4900" b="1" dirty="0" smtClean="0">
                <a:solidFill>
                  <a:srgbClr val="FF5050"/>
                </a:solidFill>
              </a:rPr>
              <a:t>νότητα </a:t>
            </a:r>
            <a:r>
              <a:rPr lang="nl-BE" sz="4900" b="1" dirty="0" smtClean="0">
                <a:solidFill>
                  <a:srgbClr val="FF5050"/>
                </a:solidFill>
              </a:rPr>
              <a:t>17</a:t>
            </a:r>
            <a:r>
              <a:rPr dirty="0"/>
              <a:t/>
            </a:r>
            <a:br>
              <a:rPr dirty="0"/>
            </a:br>
            <a:r>
              <a:rPr lang="nl-BE" b="1" dirty="0" smtClean="0">
                <a:solidFill>
                  <a:srgbClr val="FF5050"/>
                </a:solidFill>
              </a:rPr>
              <a:t>Εμπλοκή των παιδιών στην αξιολόγηση</a:t>
            </a:r>
            <a:r>
              <a:rPr dirty="0"/>
              <a:t/>
            </a:r>
            <a:br>
              <a:rPr dirty="0"/>
            </a:br>
            <a:r>
              <a:rPr dirty="0"/>
              <a:t/>
            </a:r>
            <a:br>
              <a:rPr dirty="0"/>
            </a:br>
            <a:r>
              <a:rPr lang="nl-BE" sz="3100" b="1" i="1" dirty="0" smtClean="0">
                <a:solidFill>
                  <a:srgbClr val="FF5050"/>
                </a:solidFill>
              </a:rPr>
              <a:t>Υποστήριξη της δημιουργικότητας και της διερεύνησης στη διδασκαλία και τη μάθηση των φυσικών επιστημών</a:t>
            </a:r>
            <a:r>
              <a:rPr dirty="0"/>
              <a:t/>
            </a:r>
            <a:br>
              <a:rPr dirty="0"/>
            </a:br>
            <a:endParaRPr lang="el-GR" sz="2200" i="1" dirty="0"/>
          </a:p>
        </p:txBody>
      </p:sp>
    </p:spTree>
    <p:extLst>
      <p:ext uri="{BB962C8B-B14F-4D97-AF65-F5344CB8AC3E}">
        <p14:creationId xmlns:p14="http://schemas.microsoft.com/office/powerpoint/2010/main" val="142944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a:bodyPr>
          <a:lstStyle/>
          <a:p>
            <a:r>
              <a:rPr lang="en-US" b="1" dirty="0" smtClean="0">
                <a:solidFill>
                  <a:srgbClr val="00B050"/>
                </a:solidFill>
              </a:rPr>
              <a:t>Σκεπτικό της ενότητας</a:t>
            </a:r>
            <a:endParaRPr lang="el-GR" b="1" dirty="0">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55000" lnSpcReduction="20000"/>
          </a:bodyPr>
          <a:lstStyle/>
          <a:p>
            <a:pPr>
              <a:lnSpc>
                <a:spcPct val="120000"/>
              </a:lnSpc>
            </a:pPr>
            <a:r>
              <a:rPr lang="nl-BE" dirty="0" smtClean="0">
                <a:latin typeface="+mj-lt"/>
              </a:rPr>
              <a:t>Οι συμπεριφορές που περιλαμβάνουν αναστοχασμό βοηθούν το παιδί να αναπτύξει δεξιότητες σκέψης, ενώ συμβάλλουν στην ανάπτυξη των γνώσεων και της κατανόησής του.</a:t>
            </a:r>
            <a:endParaRPr lang="el-GR" dirty="0">
              <a:latin typeface="+mj-lt"/>
            </a:endParaRPr>
          </a:p>
          <a:p>
            <a:pPr lvl="1">
              <a:lnSpc>
                <a:spcPct val="120000"/>
              </a:lnSpc>
            </a:pPr>
            <a:r>
              <a:rPr lang="nl-BE" dirty="0">
                <a:latin typeface="+mj-lt"/>
              </a:rPr>
              <a:t>Οι συμπεριφορές αυτές βοηθούν το παιδί να εξετάσει δεδομένα, να ερμηνεύσει αποδεικτικά στοιχεία και να κάνει υποθέσεις.</a:t>
            </a:r>
            <a:endParaRPr lang="el-GR" dirty="0">
              <a:latin typeface="+mj-lt"/>
            </a:endParaRPr>
          </a:p>
          <a:p>
            <a:pPr lvl="1">
              <a:lnSpc>
                <a:spcPct val="120000"/>
              </a:lnSpc>
            </a:pPr>
            <a:r>
              <a:rPr lang="nl-BE" dirty="0">
                <a:latin typeface="+mj-lt"/>
              </a:rPr>
              <a:t>Οι συμπεριφορές αυτές βοηθούν το παιδί να παραμένει ευέλικτο στο να αλλάξει τις ιδέες του αν δεν συνάδουν με τα αποδεικτικά στοιχεία.</a:t>
            </a:r>
            <a:endParaRPr lang="el-GR" dirty="0" smtClean="0">
              <a:latin typeface="+mj-lt"/>
            </a:endParaRPr>
          </a:p>
          <a:p>
            <a:pPr lvl="1">
              <a:lnSpc>
                <a:spcPct val="120000"/>
              </a:lnSpc>
            </a:pPr>
            <a:endParaRPr lang="el-GR" sz="1600" dirty="0">
              <a:latin typeface="+mj-lt"/>
            </a:endParaRPr>
          </a:p>
          <a:p>
            <a:pPr>
              <a:lnSpc>
                <a:spcPct val="120000"/>
              </a:lnSpc>
              <a:spcBef>
                <a:spcPts val="0"/>
              </a:spcBef>
            </a:pPr>
            <a:r>
              <a:rPr lang="nl-BE" dirty="0">
                <a:latin typeface="+mj-lt"/>
              </a:rPr>
              <a:t>Η αξιολόγηση για τη μάθηση στηρίζει τη μάθηση των παιδιών, αλλά η συμμετοχή τους στην αξιολόγηση έχει </a:t>
            </a:r>
            <a:r>
              <a:rPr lang="nl-BE" dirty="0" smtClean="0">
                <a:latin typeface="+mj-lt"/>
              </a:rPr>
              <a:t>το</a:t>
            </a:r>
            <a:r>
              <a:rPr lang="el-GR" dirty="0" smtClean="0">
                <a:latin typeface="+mj-lt"/>
              </a:rPr>
              <a:t>ν</a:t>
            </a:r>
            <a:r>
              <a:rPr lang="nl-BE" dirty="0" smtClean="0">
                <a:latin typeface="+mj-lt"/>
              </a:rPr>
              <a:t> </a:t>
            </a:r>
            <a:r>
              <a:rPr lang="nl-BE" dirty="0">
                <a:latin typeface="+mj-lt"/>
              </a:rPr>
              <a:t>μεγαλύτερο αντίκτυπο στη διαδικασία μάθησής τους.</a:t>
            </a:r>
            <a:endParaRPr lang="el-GR" dirty="0">
              <a:latin typeface="+mj-lt"/>
            </a:endParaRPr>
          </a:p>
          <a:p>
            <a:pPr marL="0" indent="0">
              <a:lnSpc>
                <a:spcPct val="120000"/>
              </a:lnSpc>
              <a:spcBef>
                <a:spcPts val="0"/>
              </a:spcBef>
              <a:buNone/>
            </a:pPr>
            <a:endParaRPr lang="el-GR" sz="1700" dirty="0">
              <a:latin typeface="+mj-lt"/>
            </a:endParaRPr>
          </a:p>
          <a:p>
            <a:pPr>
              <a:lnSpc>
                <a:spcPct val="120000"/>
              </a:lnSpc>
              <a:spcBef>
                <a:spcPts val="0"/>
              </a:spcBef>
            </a:pPr>
            <a:r>
              <a:rPr lang="nl-BE" i="1" dirty="0">
                <a:latin typeface="+mj-lt"/>
              </a:rPr>
              <a:t>Ο αναστοχασμός</a:t>
            </a:r>
            <a:r>
              <a:rPr lang="nl-BE" dirty="0">
                <a:latin typeface="+mj-lt"/>
              </a:rPr>
              <a:t> για τη μάθηση και η</a:t>
            </a:r>
            <a:r>
              <a:rPr lang="nl-BE" i="1" dirty="0">
                <a:latin typeface="+mj-lt"/>
              </a:rPr>
              <a:t> αξιολόγηση </a:t>
            </a:r>
            <a:r>
              <a:rPr lang="nl-BE" dirty="0">
                <a:latin typeface="+mj-lt"/>
              </a:rPr>
              <a:t>ιδεών και στρατηγικών έχουν κεντρική θέση στις δημιουργικές και διερευνητικές προσεγγίσεις στις φυσικές επιστήμες.</a:t>
            </a:r>
            <a:endParaRPr lang="el-GR" dirty="0">
              <a:latin typeface="+mj-lt"/>
            </a:endParaRPr>
          </a:p>
          <a:p>
            <a:endParaRPr lang="el-GR" sz="2600" dirty="0">
              <a:solidFill>
                <a:srgbClr val="000000"/>
              </a:solidFill>
              <a:latin typeface="+mj-lt"/>
            </a:endParaRPr>
          </a:p>
        </p:txBody>
      </p:sp>
    </p:spTree>
    <p:extLst>
      <p:ext uri="{BB962C8B-B14F-4D97-AF65-F5344CB8AC3E}">
        <p14:creationId xmlns:p14="http://schemas.microsoft.com/office/powerpoint/2010/main" val="349464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Βασικά ζητήματα για επαγγελματίες</a:t>
            </a:r>
            <a:endParaRPr lang="el-GR" b="1" dirty="0">
              <a:solidFill>
                <a:srgbClr val="00B050"/>
              </a:solidFill>
            </a:endParaRPr>
          </a:p>
        </p:txBody>
      </p:sp>
      <p:sp>
        <p:nvSpPr>
          <p:cNvPr id="5" name="Content Placeholder 4"/>
          <p:cNvSpPr>
            <a:spLocks noGrp="1"/>
          </p:cNvSpPr>
          <p:nvPr>
            <p:ph idx="1"/>
          </p:nvPr>
        </p:nvSpPr>
        <p:spPr>
          <a:xfrm>
            <a:off x="457200" y="1844825"/>
            <a:ext cx="8219256" cy="4104455"/>
          </a:xfrm>
        </p:spPr>
        <p:txBody>
          <a:bodyPr>
            <a:normAutofit fontScale="70000" lnSpcReduction="20000"/>
          </a:bodyPr>
          <a:lstStyle/>
          <a:p>
            <a:pPr>
              <a:lnSpc>
                <a:spcPct val="120000"/>
              </a:lnSpc>
            </a:pPr>
            <a:r>
              <a:rPr lang="en-US" dirty="0" smtClean="0">
                <a:latin typeface="+mj-lt"/>
              </a:rPr>
              <a:t>Τα μικρά παιδιά δυσκολεύονται να αναλύσουν τις ιδέες τους με κριτικό τρόπο.</a:t>
            </a:r>
            <a:endParaRPr lang="el-GR" dirty="0" smtClean="0">
              <a:latin typeface="+mj-lt"/>
            </a:endParaRPr>
          </a:p>
          <a:p>
            <a:pPr>
              <a:lnSpc>
                <a:spcPct val="120000"/>
              </a:lnSpc>
            </a:pPr>
            <a:r>
              <a:rPr lang="en-US" dirty="0" smtClean="0">
                <a:latin typeface="+mj-lt"/>
              </a:rPr>
              <a:t>Ο αναστοχασμός και ο συλλογισμός σε πρώιμη ηλικία σπάνια εξετάζονται μέσα από </a:t>
            </a:r>
            <a:r>
              <a:rPr lang="en-US" dirty="0" err="1" smtClean="0">
                <a:latin typeface="+mj-lt"/>
              </a:rPr>
              <a:t>το</a:t>
            </a:r>
            <a:r>
              <a:rPr lang="en-US" dirty="0" smtClean="0">
                <a:latin typeface="+mj-lt"/>
              </a:rPr>
              <a:t> </a:t>
            </a:r>
            <a:r>
              <a:rPr lang="el-GR" dirty="0" smtClean="0">
                <a:latin typeface="+mj-lt"/>
              </a:rPr>
              <a:t>πρίσμα </a:t>
            </a:r>
            <a:r>
              <a:rPr lang="en-US" dirty="0" err="1" smtClean="0">
                <a:latin typeface="+mj-lt"/>
              </a:rPr>
              <a:t>της</a:t>
            </a:r>
            <a:r>
              <a:rPr lang="en-US" dirty="0" smtClean="0">
                <a:latin typeface="+mj-lt"/>
              </a:rPr>
              <a:t> δημιουργικότητας. </a:t>
            </a:r>
          </a:p>
          <a:p>
            <a:pPr>
              <a:lnSpc>
                <a:spcPct val="120000"/>
              </a:lnSpc>
            </a:pPr>
            <a:r>
              <a:rPr lang="en-US" dirty="0">
                <a:latin typeface="+mj-lt"/>
              </a:rPr>
              <a:t>Η αξιοποίηση των ενδιαφερόντων των παιδιών που προκύπτουν δεν στηρίζεται μόνο στις ευκαιρίες παρατήρησης και </a:t>
            </a:r>
            <a:r>
              <a:rPr lang="en-US" dirty="0" err="1">
                <a:latin typeface="+mj-lt"/>
              </a:rPr>
              <a:t>αναγνώρισης</a:t>
            </a:r>
            <a:r>
              <a:rPr lang="en-US" dirty="0">
                <a:latin typeface="+mj-lt"/>
              </a:rPr>
              <a:t> </a:t>
            </a:r>
            <a:r>
              <a:rPr lang="el-GR" dirty="0" smtClean="0">
                <a:latin typeface="+mj-lt"/>
              </a:rPr>
              <a:t>των δυνατοτήτων </a:t>
            </a:r>
            <a:r>
              <a:rPr lang="en-US" dirty="0" err="1" smtClean="0">
                <a:latin typeface="+mj-lt"/>
              </a:rPr>
              <a:t>τους</a:t>
            </a:r>
            <a:r>
              <a:rPr lang="en-US" dirty="0">
                <a:latin typeface="+mj-lt"/>
              </a:rPr>
              <a:t>, αλλά και στην ανάγκη για αποτελεσματικά συστήματα καταγραφής και επικοινωνίας, και για ευελιξία που θα τροφοδοτήσει το μελλοντικό σχεδιασμό.</a:t>
            </a:r>
            <a:endParaRPr lang="el-GR" dirty="0">
              <a:latin typeface="+mj-lt"/>
            </a:endParaRPr>
          </a:p>
        </p:txBody>
      </p:sp>
    </p:spTree>
    <p:extLst>
      <p:ext uri="{BB962C8B-B14F-4D97-AF65-F5344CB8AC3E}">
        <p14:creationId xmlns:p14="http://schemas.microsoft.com/office/powerpoint/2010/main" val="388291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7784" y="274638"/>
            <a:ext cx="6059016" cy="1282154"/>
          </a:xfrm>
        </p:spPr>
        <p:txBody>
          <a:bodyPr>
            <a:normAutofit fontScale="90000"/>
          </a:bodyPr>
          <a:lstStyle/>
          <a:p>
            <a:r>
              <a:rPr lang="en-US" b="1" dirty="0" smtClean="0">
                <a:solidFill>
                  <a:srgbClr val="00B050"/>
                </a:solidFill>
              </a:rPr>
              <a:t>Περίγραμμα της ενότητας</a:t>
            </a:r>
            <a:endParaRPr lang="el-GR" b="1" dirty="0">
              <a:solidFill>
                <a:srgbClr val="00B050"/>
              </a:solidFill>
            </a:endParaRPr>
          </a:p>
        </p:txBody>
      </p:sp>
      <p:sp>
        <p:nvSpPr>
          <p:cNvPr id="5" name="Content Placeholder 4"/>
          <p:cNvSpPr>
            <a:spLocks noGrp="1"/>
          </p:cNvSpPr>
          <p:nvPr>
            <p:ph idx="1"/>
          </p:nvPr>
        </p:nvSpPr>
        <p:spPr>
          <a:xfrm>
            <a:off x="457200" y="1556792"/>
            <a:ext cx="8219256" cy="4464495"/>
          </a:xfrm>
        </p:spPr>
        <p:txBody>
          <a:bodyPr>
            <a:noAutofit/>
          </a:bodyPr>
          <a:lstStyle/>
          <a:p>
            <a:pPr marL="457200" lvl="0" indent="-457200">
              <a:buClr>
                <a:srgbClr val="008000"/>
              </a:buClr>
              <a:buFont typeface="+mj-lt"/>
              <a:buAutoNum type="arabicPeriod"/>
            </a:pPr>
            <a:r>
              <a:rPr lang="en-US" sz="1900" b="1" dirty="0">
                <a:latin typeface="+mj-lt"/>
              </a:rPr>
              <a:t>Εισαγωγή</a:t>
            </a:r>
            <a:r>
              <a:rPr lang="en-US" sz="1900" dirty="0">
                <a:latin typeface="+mj-lt"/>
              </a:rPr>
              <a:t> στο ρόλο της αξιολόγησης στη διερευνητική εκπαίδευση στις φυσικές επιστήμες, υπό το φως μιας δημιουργικής προσέγγισης.</a:t>
            </a:r>
            <a:endParaRPr lang="el-GR" sz="1900" dirty="0">
              <a:latin typeface="+mj-lt"/>
            </a:endParaRPr>
          </a:p>
          <a:p>
            <a:pPr marL="457200" lvl="0" indent="-457200">
              <a:buClr>
                <a:srgbClr val="008000"/>
              </a:buClr>
              <a:buFont typeface="+mj-lt"/>
              <a:buAutoNum type="arabicPeriod"/>
            </a:pPr>
            <a:r>
              <a:rPr lang="en-US" sz="1900" b="1" dirty="0" smtClean="0">
                <a:latin typeface="+mj-lt"/>
              </a:rPr>
              <a:t>Πρακτική δραστηριότητα</a:t>
            </a:r>
            <a:endParaRPr lang="el-GR" sz="1900" b="1" dirty="0">
              <a:latin typeface="+mj-lt"/>
            </a:endParaRPr>
          </a:p>
          <a:p>
            <a:pPr marL="457200" lvl="0" indent="-457200">
              <a:buClr>
                <a:srgbClr val="008000"/>
              </a:buClr>
              <a:buFont typeface="+mj-lt"/>
              <a:buAutoNum type="arabicPeriod"/>
            </a:pPr>
            <a:r>
              <a:rPr lang="en-GB" sz="1900" b="1" dirty="0">
                <a:latin typeface="+mj-lt"/>
              </a:rPr>
              <a:t>Αναστοχασμός της δραστηριότητας</a:t>
            </a:r>
            <a:r>
              <a:rPr lang="en-GB" sz="1900" dirty="0" smtClean="0">
                <a:latin typeface="+mj-lt"/>
              </a:rPr>
              <a:t>: ευκαιρίες αξιολόγησης</a:t>
            </a:r>
            <a:endParaRPr lang="el-GR" sz="1900" dirty="0">
              <a:latin typeface="+mj-lt"/>
            </a:endParaRPr>
          </a:p>
          <a:p>
            <a:pPr marL="457200" lvl="0" indent="-457200">
              <a:buClr>
                <a:srgbClr val="008000"/>
              </a:buClr>
              <a:buFont typeface="+mj-lt"/>
              <a:buAutoNum type="arabicPeriod"/>
            </a:pPr>
            <a:r>
              <a:rPr lang="en-US" sz="1900" b="1" dirty="0">
                <a:latin typeface="+mj-lt"/>
              </a:rPr>
              <a:t>Πώς να εμπλέξετε τα παιδιά στην αξιολόγηση στις φυσικές επιστήμες</a:t>
            </a:r>
            <a:r>
              <a:rPr lang="en-US" sz="1900" dirty="0">
                <a:latin typeface="+mj-lt"/>
              </a:rPr>
              <a:t> – εστίαση σε σαφείς στόχους μάθησης, χρήση ερωτήσεων, ανατροφοδότησης, αξιολόγησης μεταξύ συμμαθητών, αυτοαξιολόγησης, εισαγωγή στο πυραμιδοειδές μοντέλο TAPS-Teacher Assessment in Primary Science.</a:t>
            </a:r>
            <a:endParaRPr lang="el-GR" sz="1900" dirty="0">
              <a:latin typeface="+mj-lt"/>
            </a:endParaRPr>
          </a:p>
          <a:p>
            <a:pPr marL="457200" lvl="0" indent="-457200">
              <a:buClr>
                <a:srgbClr val="008000"/>
              </a:buClr>
              <a:buFont typeface="+mj-lt"/>
              <a:buAutoNum type="arabicPeriod"/>
            </a:pPr>
            <a:r>
              <a:rPr lang="en-US" sz="1900" b="1" dirty="0">
                <a:latin typeface="+mj-lt"/>
              </a:rPr>
              <a:t>Ανάλυση παραδειγμάτων από την τάξη</a:t>
            </a:r>
            <a:r>
              <a:rPr lang="en-US" sz="1900" dirty="0">
                <a:latin typeface="+mj-lt"/>
              </a:rPr>
              <a:t>: Πώς εμπλέκει ο/η δάσκαλος/α τα παιδιά στην αξιολόγηση; Υπάρχουν άλλες ευκαιρίες αξιολόγησης που να περιλαμβάνουν τα παιδιά; </a:t>
            </a:r>
            <a:endParaRPr lang="el-GR" sz="1900" dirty="0">
              <a:latin typeface="+mj-lt"/>
            </a:endParaRPr>
          </a:p>
          <a:p>
            <a:pPr marL="457200" lvl="0" indent="-457200">
              <a:buClr>
                <a:srgbClr val="008000"/>
              </a:buClr>
              <a:buFont typeface="+mj-lt"/>
              <a:buAutoNum type="arabicPeriod"/>
            </a:pPr>
            <a:r>
              <a:rPr lang="en-US" sz="1900" dirty="0">
                <a:latin typeface="+mj-lt"/>
              </a:rPr>
              <a:t>Συζήτηση για δυνατότητες να </a:t>
            </a:r>
            <a:r>
              <a:rPr lang="en-US" sz="1900" b="1" dirty="0">
                <a:latin typeface="+mj-lt"/>
              </a:rPr>
              <a:t>εφαρμοστούν οι ιδέες τους στην πράξη στην τάξη</a:t>
            </a:r>
            <a:r>
              <a:rPr lang="en-US" sz="1900" dirty="0">
                <a:latin typeface="+mj-lt"/>
              </a:rPr>
              <a:t>: επιπτώσεις για το σχεδιασμό και το ρόλο του δασκάλου.</a:t>
            </a:r>
            <a:endParaRPr lang="el-GR" sz="1900" dirty="0">
              <a:latin typeface="+mj-lt"/>
            </a:endParaRPr>
          </a:p>
          <a:p>
            <a:pPr marL="457200" indent="-457200">
              <a:buClr>
                <a:srgbClr val="008000"/>
              </a:buClr>
              <a:buFont typeface="+mj-lt"/>
              <a:buAutoNum type="arabicPeriod"/>
            </a:pPr>
            <a:r>
              <a:rPr lang="en-US" sz="1900" b="1" dirty="0" smtClean="0">
                <a:latin typeface="+mj-lt"/>
              </a:rPr>
              <a:t>Επανεξέταση </a:t>
            </a:r>
            <a:r>
              <a:rPr lang="en-US" sz="1900" dirty="0" smtClean="0">
                <a:latin typeface="+mj-lt"/>
              </a:rPr>
              <a:t>των διδαγμάτων της ενότητας – και ως προς το περιεχόμενο και ως προς τη διαδικασία.</a:t>
            </a:r>
            <a:endParaRPr lang="el-GR" sz="1900" dirty="0">
              <a:latin typeface="+mj-lt"/>
            </a:endParaRPr>
          </a:p>
          <a:p>
            <a:pPr marL="514350" lvl="0" indent="-514350">
              <a:buFont typeface="+mj-lt"/>
              <a:buAutoNum type="arabicPeriod"/>
            </a:pPr>
            <a:endParaRPr lang="el-GR" sz="1800" dirty="0">
              <a:latin typeface="+mj-lt"/>
            </a:endParaRPr>
          </a:p>
        </p:txBody>
      </p:sp>
    </p:spTree>
    <p:extLst>
      <p:ext uri="{BB962C8B-B14F-4D97-AF65-F5344CB8AC3E}">
        <p14:creationId xmlns:p14="http://schemas.microsoft.com/office/powerpoint/2010/main" val="402360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274638"/>
            <a:ext cx="5842992" cy="1282154"/>
          </a:xfrm>
        </p:spPr>
        <p:txBody>
          <a:bodyPr>
            <a:noAutofit/>
          </a:bodyPr>
          <a:lstStyle/>
          <a:p>
            <a:r>
              <a:rPr lang="nl-BE" sz="3600" b="1" dirty="0" smtClean="0">
                <a:solidFill>
                  <a:srgbClr val="00B050"/>
                </a:solidFill>
              </a:rPr>
              <a:t>Τι ελπίζετε να μάθετε;</a:t>
            </a:r>
            <a:r>
              <a:rPr lang="el-GR" sz="3600" b="1" dirty="0" smtClean="0">
                <a:solidFill>
                  <a:srgbClr val="00B050"/>
                </a:solidFill>
              </a:rPr>
              <a:t/>
            </a:r>
            <a:br>
              <a:rPr lang="el-GR" sz="3600" b="1" dirty="0" smtClean="0">
                <a:solidFill>
                  <a:srgbClr val="00B050"/>
                </a:solidFill>
              </a:rPr>
            </a:br>
            <a:r>
              <a:rPr lang="nl-BE" sz="3600" b="1" dirty="0" smtClean="0">
                <a:solidFill>
                  <a:srgbClr val="00B050"/>
                </a:solidFill>
              </a:rPr>
              <a:t> Τι ερωτήσεις έχετε; </a:t>
            </a:r>
            <a:endParaRPr lang="el-GR" sz="3600" b="1" dirty="0">
              <a:solidFill>
                <a:srgbClr val="00B050"/>
              </a:solidFill>
            </a:endParaRPr>
          </a:p>
        </p:txBody>
      </p:sp>
      <p:sp>
        <p:nvSpPr>
          <p:cNvPr id="3" name="Tijdelijke aanduiding voor inhoud 2"/>
          <p:cNvSpPr>
            <a:spLocks noGrp="1"/>
          </p:cNvSpPr>
          <p:nvPr>
            <p:ph idx="1"/>
          </p:nvPr>
        </p:nvSpPr>
        <p:spPr/>
        <p:txBody>
          <a:bodyPr/>
          <a:lstStyle/>
          <a:p>
            <a:r>
              <a:rPr lang="nl-BE" dirty="0" smtClean="0">
                <a:latin typeface="+mj-lt"/>
              </a:rPr>
              <a:t>Γράψτε ατομικά </a:t>
            </a:r>
          </a:p>
          <a:p>
            <a:pPr lvl="1"/>
            <a:r>
              <a:rPr lang="nl-BE" dirty="0">
                <a:latin typeface="+mj-lt"/>
              </a:rPr>
              <a:t>Τι ελπίζετε να μάθετε;</a:t>
            </a:r>
          </a:p>
          <a:p>
            <a:pPr lvl="1"/>
            <a:r>
              <a:rPr lang="nl-BE" dirty="0" smtClean="0">
                <a:latin typeface="+mj-lt"/>
              </a:rPr>
              <a:t>Τι ερωτήσεις έχετε γι'αυτό το θέμα;</a:t>
            </a:r>
          </a:p>
          <a:p>
            <a:r>
              <a:rPr lang="nl-BE" dirty="0" smtClean="0">
                <a:latin typeface="+mj-lt"/>
              </a:rPr>
              <a:t>Συζητήστε με το διπλανό σας.</a:t>
            </a:r>
            <a:endParaRPr lang="el-GR" dirty="0">
              <a:latin typeface="+mj-lt"/>
            </a:endParaRPr>
          </a:p>
          <a:p>
            <a:pPr lvl="1"/>
            <a:endParaRPr lang="el-GR"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789040"/>
            <a:ext cx="3021333" cy="2266000"/>
          </a:xfrm>
          <a:prstGeom prst="rect">
            <a:avLst/>
          </a:prstGeom>
        </p:spPr>
      </p:pic>
    </p:spTree>
    <p:extLst>
      <p:ext uri="{BB962C8B-B14F-4D97-AF65-F5344CB8AC3E}">
        <p14:creationId xmlns:p14="http://schemas.microsoft.com/office/powerpoint/2010/main" val="44900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en-GB" sz="3600" b="1" dirty="0" smtClean="0">
                <a:solidFill>
                  <a:srgbClr val="00B050"/>
                </a:solidFill>
              </a:rPr>
              <a:t>Ευκαιρίες εμπλοκής των παιδιών στην αξιολόγηση</a:t>
            </a:r>
            <a:r>
              <a:t/>
            </a:r>
            <a:br/>
            <a:r>
              <a:rPr lang="en-GB" sz="3600" b="1" i="1" dirty="0" smtClean="0">
                <a:solidFill>
                  <a:srgbClr val="00B050"/>
                </a:solidFill>
              </a:rPr>
              <a:t>έρευνα χρωματογραφίας</a:t>
            </a:r>
            <a:endParaRPr lang="el-GR" b="1" i="1" dirty="0">
              <a:solidFill>
                <a:srgbClr val="00B050"/>
              </a:solidFill>
            </a:endParaRPr>
          </a:p>
        </p:txBody>
      </p:sp>
      <p:sp>
        <p:nvSpPr>
          <p:cNvPr id="3" name="Content Placeholder 2"/>
          <p:cNvSpPr>
            <a:spLocks noGrp="1"/>
          </p:cNvSpPr>
          <p:nvPr>
            <p:ph idx="1"/>
          </p:nvPr>
        </p:nvSpPr>
        <p:spPr>
          <a:xfrm>
            <a:off x="457200" y="1844825"/>
            <a:ext cx="8219256" cy="4392487"/>
          </a:xfrm>
        </p:spPr>
        <p:txBody>
          <a:bodyPr>
            <a:normAutofit fontScale="92500" lnSpcReduction="10000"/>
          </a:bodyPr>
          <a:lstStyle/>
          <a:p>
            <a:pPr>
              <a:lnSpc>
                <a:spcPct val="110000"/>
              </a:lnSpc>
              <a:buNone/>
            </a:pPr>
            <a:r>
              <a:rPr lang="en-US" sz="3000" dirty="0" smtClean="0">
                <a:latin typeface="+mj-lt"/>
              </a:rPr>
              <a:t>Εργαστείτε σε ομάδες των 4 ατόμων</a:t>
            </a:r>
          </a:p>
          <a:p>
            <a:pPr>
              <a:lnSpc>
                <a:spcPct val="110000"/>
              </a:lnSpc>
              <a:buNone/>
            </a:pPr>
            <a:endParaRPr lang="el-GR" sz="2400" dirty="0">
              <a:latin typeface="+mj-lt"/>
            </a:endParaRPr>
          </a:p>
          <a:p>
            <a:pPr>
              <a:lnSpc>
                <a:spcPct val="110000"/>
              </a:lnSpc>
              <a:buNone/>
            </a:pPr>
            <a:endParaRPr lang="el-GR" sz="2400" dirty="0" smtClean="0">
              <a:latin typeface="+mj-lt"/>
            </a:endParaRPr>
          </a:p>
          <a:p>
            <a:pPr>
              <a:lnSpc>
                <a:spcPct val="110000"/>
              </a:lnSpc>
              <a:buNone/>
            </a:pPr>
            <a:endParaRPr lang="el-GR" sz="2400" dirty="0">
              <a:latin typeface="+mj-lt"/>
            </a:endParaRPr>
          </a:p>
          <a:p>
            <a:pPr>
              <a:lnSpc>
                <a:spcPct val="110000"/>
              </a:lnSpc>
              <a:buNone/>
            </a:pPr>
            <a:endParaRPr lang="el-GR" sz="2400" dirty="0" smtClean="0">
              <a:latin typeface="+mj-lt"/>
            </a:endParaRPr>
          </a:p>
          <a:p>
            <a:pPr>
              <a:lnSpc>
                <a:spcPct val="110000"/>
              </a:lnSpc>
              <a:buNone/>
            </a:pPr>
            <a:endParaRPr lang="el-GR" sz="2400" dirty="0">
              <a:latin typeface="+mj-lt"/>
            </a:endParaRPr>
          </a:p>
          <a:p>
            <a:pPr>
              <a:lnSpc>
                <a:spcPct val="110000"/>
              </a:lnSpc>
              <a:buNone/>
            </a:pPr>
            <a:endParaRPr lang="el-GR" sz="2400" dirty="0" smtClean="0">
              <a:latin typeface="+mj-lt"/>
            </a:endParaRPr>
          </a:p>
          <a:p>
            <a:pPr>
              <a:lnSpc>
                <a:spcPct val="110000"/>
              </a:lnSpc>
              <a:buNone/>
            </a:pPr>
            <a:endParaRPr lang="el-GR" sz="2400" dirty="0" smtClean="0">
              <a:latin typeface="+mj-lt"/>
            </a:endParaRPr>
          </a:p>
          <a:p>
            <a:pPr>
              <a:lnSpc>
                <a:spcPct val="110000"/>
              </a:lnSpc>
              <a:buNone/>
            </a:pPr>
            <a:endParaRPr lang="el-GR" sz="2400" dirty="0" smtClean="0">
              <a:latin typeface="+mj-lt"/>
            </a:endParaRPr>
          </a:p>
          <a:p>
            <a:pPr>
              <a:lnSpc>
                <a:spcPct val="110000"/>
              </a:lnSpc>
              <a:buNone/>
            </a:pPr>
            <a:endParaRPr lang="el-GR" sz="2400" dirty="0">
              <a:latin typeface="+mj-lt"/>
            </a:endParaRPr>
          </a:p>
          <a:p>
            <a:pPr algn="r">
              <a:lnSpc>
                <a:spcPct val="110000"/>
              </a:lnSpc>
              <a:buNone/>
            </a:pPr>
            <a:r>
              <a:rPr lang="en-US" sz="1200" dirty="0">
                <a:latin typeface="+mj-lt"/>
              </a:rPr>
              <a:t>http://www.expeditionchemistry.nl</a:t>
            </a:r>
            <a:endParaRPr lang="el-GR" sz="1200" dirty="0">
              <a:latin typeface="+mj-lt"/>
            </a:endParaRPr>
          </a:p>
          <a:p>
            <a:pPr>
              <a:lnSpc>
                <a:spcPct val="110000"/>
              </a:lnSpc>
            </a:pPr>
            <a:endParaRPr lang="el-GR" sz="2400" dirty="0" smtClean="0">
              <a:latin typeface="+mj-lt"/>
              <a:ea typeface="ＭＳ Ｐゴシック" charset="0"/>
              <a:cs typeface="ＭＳ Ｐゴシック" charset="0"/>
            </a:endParaRPr>
          </a:p>
          <a:p>
            <a:pPr marL="0" indent="0">
              <a:lnSpc>
                <a:spcPct val="110000"/>
              </a:lnSpc>
              <a:buNone/>
            </a:pPr>
            <a:endParaRPr lang="el-GR" sz="2400" dirty="0">
              <a:latin typeface="+mj-lt"/>
              <a:ea typeface="ＭＳ Ｐゴシック" charset="0"/>
              <a:cs typeface="ＭＳ Ｐゴシック" charset="0"/>
            </a:endParaRPr>
          </a:p>
          <a:p>
            <a:endParaRPr lang="el-GR"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9040" t="61429" r="41650" b="7143"/>
          <a:stretch/>
        </p:blipFill>
        <p:spPr>
          <a:xfrm>
            <a:off x="2514600" y="4113076"/>
            <a:ext cx="4104456" cy="1584176"/>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8938" t="21262" r="8013" b="48737"/>
          <a:stretch/>
        </p:blipFill>
        <p:spPr>
          <a:xfrm>
            <a:off x="1110444" y="2420888"/>
            <a:ext cx="6912768" cy="1512168"/>
          </a:xfrm>
          <a:prstGeom prst="rect">
            <a:avLst/>
          </a:prstGeom>
          <a:ln w="12700">
            <a:noFill/>
          </a:ln>
        </p:spPr>
      </p:pic>
      <p:cxnSp>
        <p:nvCxnSpPr>
          <p:cNvPr id="8" name="Rechte verbindingslijn 7"/>
          <p:cNvCxnSpPr/>
          <p:nvPr/>
        </p:nvCxnSpPr>
        <p:spPr>
          <a:xfrm>
            <a:off x="8028384" y="2420888"/>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97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n-GB" sz="3600" b="1" dirty="0">
                <a:solidFill>
                  <a:srgbClr val="00B050"/>
                </a:solidFill>
              </a:rPr>
              <a:t>Ευκαιρίες εμπλοκής των παιδιών στην αξιολόγηση</a:t>
            </a:r>
            <a:r>
              <a:t/>
            </a:r>
            <a:br/>
            <a:r>
              <a:rPr lang="en-GB" sz="3200" b="1" i="1" dirty="0">
                <a:solidFill>
                  <a:srgbClr val="00B050"/>
                </a:solidFill>
              </a:rPr>
              <a:t>Αναστοχασμός</a:t>
            </a:r>
            <a:endParaRPr lang="el-GR" b="1"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763688" y="1844824"/>
            <a:ext cx="7088401" cy="4320480"/>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2400" dirty="0" smtClean="0">
                <a:effectLst/>
                <a:latin typeface="+mj-lt"/>
              </a:rPr>
              <a:t>Φανταστείτε ότι χρησιμοποιείτε αυτή την επιστημονική έρευνα στην τάξη σας. </a:t>
            </a:r>
            <a:endParaRPr lang="el-GR" sz="2400" dirty="0" smtClean="0">
              <a:effectLst/>
              <a:latin typeface="+mj-lt"/>
              <a:ea typeface="MS Mincho"/>
              <a:cs typeface="Times New Roman" panose="02020603050405020304" pitchFamily="18" charset="0"/>
            </a:endParaRPr>
          </a:p>
          <a:p>
            <a:pPr>
              <a:spcAft>
                <a:spcPts val="0"/>
              </a:spcAft>
            </a:pPr>
            <a:endParaRPr lang="el-GR" sz="1000" dirty="0">
              <a:latin typeface="+mj-lt"/>
              <a:ea typeface="MS Mincho"/>
              <a:cs typeface="Times New Roman" panose="02020603050405020304" pitchFamily="18" charset="0"/>
            </a:endParaRPr>
          </a:p>
          <a:p>
            <a:pPr>
              <a:spcAft>
                <a:spcPts val="0"/>
              </a:spcAft>
            </a:pPr>
            <a:r>
              <a:rPr lang="en-GB" sz="2400" dirty="0" smtClean="0">
                <a:effectLst/>
                <a:latin typeface="+mj-lt"/>
              </a:rPr>
              <a:t>Τι θα θέλατε να μάθουν τα παιδιά;</a:t>
            </a:r>
          </a:p>
          <a:p>
            <a:pPr>
              <a:spcAft>
                <a:spcPts val="0"/>
              </a:spcAft>
            </a:pPr>
            <a:endParaRPr lang="el-GR" sz="1000" dirty="0">
              <a:latin typeface="+mj-lt"/>
              <a:ea typeface="MS Mincho"/>
              <a:cs typeface="Times New Roman" panose="02020603050405020304" pitchFamily="18" charset="0"/>
            </a:endParaRPr>
          </a:p>
          <a:p>
            <a:pPr>
              <a:spcAft>
                <a:spcPts val="0"/>
              </a:spcAft>
            </a:pPr>
            <a:r>
              <a:rPr lang="en-GB" sz="2400" dirty="0" smtClean="0">
                <a:effectLst/>
                <a:latin typeface="+mj-lt"/>
              </a:rPr>
              <a:t>Μπορείτε να εντοπίσετε ευκαιρίες ενίσχυσης της διερεύνησης και της δημιουργικότητας;</a:t>
            </a:r>
          </a:p>
          <a:p>
            <a:pPr>
              <a:spcAft>
                <a:spcPts val="0"/>
              </a:spcAft>
            </a:pPr>
            <a:endParaRPr lang="el-GR"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9909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rgbClr val="00B050"/>
                </a:solidFill>
              </a:rPr>
              <a:t>Ευκαιρίες εμπλοκής των παιδιών στην αξιολόγηση</a:t>
            </a:r>
            <a:r>
              <a:t/>
            </a:r>
            <a:br/>
            <a:r>
              <a:rPr lang="en-GB" sz="3200" b="1" i="1" dirty="0">
                <a:solidFill>
                  <a:srgbClr val="00B050"/>
                </a:solidFill>
              </a:rPr>
              <a:t>Αναστοχασμός</a:t>
            </a:r>
            <a:endParaRPr lang="el-GR"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763688" y="1628800"/>
            <a:ext cx="6944385" cy="4536504"/>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2000" dirty="0" smtClean="0">
                <a:latin typeface="+mj-lt"/>
              </a:rPr>
              <a:t>Πώς θα καταλαβαίνατε τι έμαθαν τα παιδιά από αυτή την έρευνα;</a:t>
            </a:r>
          </a:p>
          <a:p>
            <a:endParaRPr lang="el-GR" sz="2000" dirty="0">
              <a:solidFill>
                <a:srgbClr val="FF0000"/>
              </a:solidFill>
              <a:latin typeface="+mj-lt"/>
            </a:endParaRPr>
          </a:p>
          <a:p>
            <a:r>
              <a:rPr lang="en-GB" sz="2000" dirty="0" smtClean="0">
                <a:solidFill>
                  <a:srgbClr val="FF0000"/>
                </a:solidFill>
                <a:latin typeface="+mj-lt"/>
              </a:rPr>
              <a:t>Με ποιους τρόπους θα στηρίζατε τα παιδιά ώστε να αξιολογήσουν τα ίδια αυτά που έμαθαν;</a:t>
            </a:r>
          </a:p>
          <a:p>
            <a:endParaRPr lang="el-GR" sz="2000" dirty="0">
              <a:solidFill>
                <a:srgbClr val="FF0000"/>
              </a:solidFill>
              <a:latin typeface="+mj-lt"/>
            </a:endParaRPr>
          </a:p>
          <a:p>
            <a:r>
              <a:rPr lang="en-GB" sz="2000" dirty="0" smtClean="0">
                <a:solidFill>
                  <a:srgbClr val="00B050"/>
                </a:solidFill>
                <a:latin typeface="+mj-lt"/>
              </a:rPr>
              <a:t>Με ποιους τρόπους θα μπορούσατε να διευκολύνετε τα παιδιά να αξιολογήσουν το ένα το άλλο; </a:t>
            </a:r>
            <a:endParaRPr lang="el-GR" sz="2000" dirty="0" smtClean="0">
              <a:solidFill>
                <a:srgbClr val="00B050"/>
              </a:solidFill>
              <a:latin typeface="+mj-lt"/>
            </a:endParaRPr>
          </a:p>
          <a:p>
            <a:endParaRPr lang="el-GR" dirty="0">
              <a:solidFill>
                <a:srgbClr val="FF0000"/>
              </a:solidFill>
            </a:endParaRPr>
          </a:p>
          <a:p>
            <a:pPr>
              <a:spcAft>
                <a:spcPts val="0"/>
              </a:spcAft>
            </a:pPr>
            <a:endParaRPr lang="el-GR"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019466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solidFill>
                  <a:srgbClr val="00B050"/>
                </a:solidFill>
              </a:rPr>
              <a:t>Ευκαιρίες εμπλοκής των παιδιών στην αξιολόγηση</a:t>
            </a:r>
            <a:r>
              <a:t/>
            </a:r>
            <a:br/>
            <a:r>
              <a:rPr lang="en-GB" sz="3200" b="1" i="1" dirty="0">
                <a:solidFill>
                  <a:srgbClr val="00B050"/>
                </a:solidFill>
              </a:rPr>
              <a:t>Αναστοχασμός</a:t>
            </a:r>
            <a:endParaRPr lang="el-GR" i="1" dirty="0">
              <a:solidFill>
                <a:srgbClr val="008000"/>
              </a:solidFill>
            </a:endParaRPr>
          </a:p>
        </p:txBody>
      </p:sp>
      <p:sp>
        <p:nvSpPr>
          <p:cNvPr id="3" name="Content Placeholder 2"/>
          <p:cNvSpPr>
            <a:spLocks noGrp="1"/>
          </p:cNvSpPr>
          <p:nvPr>
            <p:ph idx="1"/>
          </p:nvPr>
        </p:nvSpPr>
        <p:spPr/>
        <p:txBody>
          <a:bodyPr>
            <a:normAutofit/>
          </a:bodyPr>
          <a:lstStyle/>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pPr>
            <a:endParaRPr lang="en-US" sz="2400" dirty="0" smtClean="0">
              <a:latin typeface="+mj-lt"/>
              <a:ea typeface="ＭＳ Ｐゴシック" charset="0"/>
              <a:cs typeface="ＭＳ Ｐゴシック" charset="0"/>
            </a:endParaRPr>
          </a:p>
          <a:p>
            <a:pPr marL="0" indent="0" algn="ctr">
              <a:lnSpc>
                <a:spcPct val="110000"/>
              </a:lnSpc>
              <a:buNone/>
            </a:pPr>
            <a:endParaRPr lang="en-US" sz="2400" dirty="0">
              <a:latin typeface="+mj-lt"/>
              <a:ea typeface="ＭＳ Ｐゴシック" charset="0"/>
              <a:cs typeface="ＭＳ Ｐゴシック" charset="0"/>
            </a:endParaRPr>
          </a:p>
          <a:p>
            <a:pPr algn="ctr"/>
            <a:endParaRPr lang="en-US" dirty="0"/>
          </a:p>
        </p:txBody>
      </p:sp>
      <p:sp>
        <p:nvSpPr>
          <p:cNvPr id="5" name="Tijdelijke aanduiding voor inhoud 2"/>
          <p:cNvSpPr txBox="1">
            <a:spLocks/>
          </p:cNvSpPr>
          <p:nvPr/>
        </p:nvSpPr>
        <p:spPr>
          <a:xfrm>
            <a:off x="1153775" y="2454368"/>
            <a:ext cx="3674368" cy="2160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BE" dirty="0">
                <a:latin typeface="+mj-lt"/>
              </a:rPr>
              <a:t>ανταλλαγή ιδεών</a:t>
            </a:r>
            <a:r>
              <a:rPr dirty="0" smtClean="0"/>
              <a:t> </a:t>
            </a:r>
          </a:p>
          <a:p>
            <a:pPr marL="0" indent="0" algn="ctr">
              <a:buNone/>
            </a:pPr>
            <a:r>
              <a:rPr lang="nl-BE" dirty="0" smtClean="0">
                <a:latin typeface="+mj-lt"/>
              </a:rPr>
              <a:t>- </a:t>
            </a:r>
          </a:p>
          <a:p>
            <a:pPr marL="0" indent="0" algn="ctr">
              <a:buNone/>
            </a:pPr>
            <a:r>
              <a:rPr lang="nl-BE" dirty="0" smtClean="0">
                <a:latin typeface="+mj-lt"/>
              </a:rPr>
              <a:t>ανταλλαγή γνώσεων</a:t>
            </a:r>
            <a:endParaRPr lang="el-GR" dirty="0" smtClean="0">
              <a:latin typeface="+mj-lt"/>
            </a:endParaRPr>
          </a:p>
          <a:p>
            <a:pPr marL="0" indent="0" algn="ctr">
              <a:buNone/>
            </a:pPr>
            <a:endParaRPr lang="el-GR" dirty="0" smtClean="0"/>
          </a:p>
          <a:p>
            <a:pPr lvl="1"/>
            <a:endParaRPr lang="el-GR"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095" y="1858492"/>
            <a:ext cx="2807208" cy="3575304"/>
          </a:xfrm>
          <a:prstGeom prst="rect">
            <a:avLst/>
          </a:prstGeom>
        </p:spPr>
      </p:pic>
    </p:spTree>
    <p:extLst>
      <p:ext uri="{BB962C8B-B14F-4D97-AF65-F5344CB8AC3E}">
        <p14:creationId xmlns:p14="http://schemas.microsoft.com/office/powerpoint/2010/main" val="648063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840760" cy="1282154"/>
          </a:xfrm>
        </p:spPr>
        <p:txBody>
          <a:bodyPr>
            <a:noAutofit/>
          </a:bodyPr>
          <a:lstStyle/>
          <a:p>
            <a:r>
              <a:rPr lang="nl-BE" sz="3400" b="1" dirty="0" smtClean="0">
                <a:solidFill>
                  <a:srgbClr val="00B050"/>
                </a:solidFill>
              </a:rPr>
              <a:t>Εμπλοκή των παιδιών </a:t>
            </a:r>
            <a:r>
              <a:rPr lang="el-GR" sz="3400" b="1" dirty="0" smtClean="0">
                <a:solidFill>
                  <a:srgbClr val="00B050"/>
                </a:solidFill>
              </a:rPr>
              <a:t/>
            </a:r>
            <a:br>
              <a:rPr lang="el-GR" sz="3400" b="1" dirty="0" smtClean="0">
                <a:solidFill>
                  <a:srgbClr val="00B050"/>
                </a:solidFill>
              </a:rPr>
            </a:br>
            <a:r>
              <a:rPr lang="nl-BE" sz="3400" b="1" dirty="0" smtClean="0">
                <a:solidFill>
                  <a:srgbClr val="00B050"/>
                </a:solidFill>
              </a:rPr>
              <a:t>στην αξιολόγηση</a:t>
            </a:r>
            <a:r>
              <a:rPr dirty="0"/>
              <a:t/>
            </a:r>
            <a:br>
              <a:rPr dirty="0"/>
            </a:br>
            <a:r>
              <a:rPr lang="nl-BE" sz="3400" b="1" dirty="0" smtClean="0">
                <a:solidFill>
                  <a:srgbClr val="FF5050"/>
                </a:solidFill>
              </a:rPr>
              <a:t>Πώς;</a:t>
            </a:r>
            <a:endParaRPr lang="el-GR" sz="34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a:lnSpc>
                <a:spcPct val="120000"/>
              </a:lnSpc>
            </a:pPr>
            <a:r>
              <a:rPr lang="nl-BE" dirty="0" smtClean="0">
                <a:latin typeface="+mj-lt"/>
              </a:rPr>
              <a:t>Σαφείς στόχοι μάθησης</a:t>
            </a:r>
            <a:endParaRPr lang="el-GR" dirty="0" smtClean="0">
              <a:latin typeface="+mj-lt"/>
            </a:endParaRPr>
          </a:p>
          <a:p>
            <a:pPr>
              <a:lnSpc>
                <a:spcPct val="120000"/>
              </a:lnSpc>
            </a:pPr>
            <a:r>
              <a:rPr lang="nl-BE" dirty="0" smtClean="0">
                <a:latin typeface="+mj-lt"/>
              </a:rPr>
              <a:t>Χρήση ερωτήσεων</a:t>
            </a:r>
            <a:endParaRPr lang="el-GR" dirty="0" smtClean="0">
              <a:latin typeface="+mj-lt"/>
            </a:endParaRPr>
          </a:p>
          <a:p>
            <a:pPr>
              <a:lnSpc>
                <a:spcPct val="120000"/>
              </a:lnSpc>
            </a:pPr>
            <a:r>
              <a:rPr lang="nl-BE" dirty="0" smtClean="0">
                <a:latin typeface="+mj-lt"/>
              </a:rPr>
              <a:t>Ανατροφοδότηση</a:t>
            </a:r>
          </a:p>
          <a:p>
            <a:pPr>
              <a:lnSpc>
                <a:spcPct val="120000"/>
              </a:lnSpc>
            </a:pPr>
            <a:r>
              <a:rPr lang="nl-BE" dirty="0" smtClean="0">
                <a:latin typeface="+mj-lt"/>
              </a:rPr>
              <a:t>Αξιολόγηση μεταξύ συμμαθητών και </a:t>
            </a:r>
            <a:r>
              <a:rPr lang="el-GR" dirty="0" smtClean="0">
                <a:latin typeface="+mj-lt"/>
              </a:rPr>
              <a:t>                       </a:t>
            </a:r>
            <a:r>
              <a:rPr lang="nl-BE" dirty="0" smtClean="0">
                <a:latin typeface="+mj-lt"/>
              </a:rPr>
              <a:t>αυτοαξιολόγηση</a:t>
            </a:r>
          </a:p>
          <a:p>
            <a:pPr marL="0" indent="0">
              <a:lnSpc>
                <a:spcPct val="120000"/>
              </a:lnSpc>
              <a:buNone/>
            </a:pPr>
            <a:r>
              <a:rPr lang="en-US" dirty="0" smtClean="0">
                <a:latin typeface="+mj-lt"/>
              </a:rPr>
              <a:t>		</a:t>
            </a:r>
            <a:r>
              <a:rPr lang="nl-BE" dirty="0" smtClean="0">
                <a:latin typeface="+mj-lt"/>
              </a:rPr>
              <a:t>Πυραμιδοειδές μοντέλο TAPS</a:t>
            </a:r>
          </a:p>
          <a:p>
            <a:pPr marL="0" indent="0" algn="ctr">
              <a:buNone/>
            </a:pPr>
            <a:r>
              <a:rPr lang="nl-BE" sz="1800" dirty="0">
                <a:latin typeface="+mj-lt"/>
                <a:hlinkClick r:id="rId3"/>
              </a:rPr>
              <a:t>https://pstt.org.uk/resources/curriculum-materials/assessment</a:t>
            </a:r>
            <a:endParaRPr lang="el-GR" sz="1800" dirty="0" smtClean="0">
              <a:latin typeface="+mj-lt"/>
            </a:endParaRPr>
          </a:p>
          <a:p>
            <a:pPr marL="0" indent="0" algn="ctr">
              <a:buNone/>
            </a:pPr>
            <a:endParaRPr lang="el-GR" sz="1800" dirty="0" smtClean="0">
              <a:latin typeface="+mj-lt"/>
            </a:endParaRPr>
          </a:p>
          <a:p>
            <a:pPr marL="0" indent="0">
              <a:buNone/>
            </a:pPr>
            <a:endParaRPr lang="el-GR" dirty="0" smtClean="0"/>
          </a:p>
          <a:p>
            <a:endParaRPr lang="el-GR" dirty="0"/>
          </a:p>
        </p:txBody>
      </p:sp>
      <p:sp>
        <p:nvSpPr>
          <p:cNvPr id="4" name="PIJL-RECHTS 3"/>
          <p:cNvSpPr/>
          <p:nvPr/>
        </p:nvSpPr>
        <p:spPr>
          <a:xfrm>
            <a:off x="323528" y="5157192"/>
            <a:ext cx="1800200" cy="360040"/>
          </a:xfrm>
          <a:prstGeom prst="rightArrow">
            <a:avLst/>
          </a:pr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100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 y="188639"/>
            <a:ext cx="8819543" cy="5793779"/>
          </a:xfrm>
          <a:prstGeom prst="rect">
            <a:avLst/>
          </a:prstGeom>
        </p:spPr>
      </p:pic>
      <p:sp>
        <p:nvSpPr>
          <p:cNvPr id="3" name="Tekstvak 2"/>
          <p:cNvSpPr txBox="1"/>
          <p:nvPr/>
        </p:nvSpPr>
        <p:spPr>
          <a:xfrm>
            <a:off x="5573245" y="188639"/>
            <a:ext cx="3275856" cy="1569660"/>
          </a:xfrm>
          <a:prstGeom prst="rect">
            <a:avLst/>
          </a:prstGeom>
          <a:solidFill>
            <a:schemeClr val="bg1"/>
          </a:solidFill>
        </p:spPr>
        <p:txBody>
          <a:bodyPr wrap="square" rtlCol="0">
            <a:spAutoFit/>
          </a:bodyPr>
          <a:lstStyle/>
          <a:p>
            <a:r>
              <a:rPr lang="nl-BE" sz="2400" b="1" dirty="0" smtClean="0">
                <a:solidFill>
                  <a:srgbClr val="00B050"/>
                </a:solidFill>
                <a:latin typeface="+mj-lt"/>
              </a:rPr>
              <a:t>Εργαλείο αυτοαξιολόγησης TAPS </a:t>
            </a:r>
            <a:endParaRPr lang="el-GR" sz="2400" b="1" dirty="0">
              <a:solidFill>
                <a:srgbClr val="00B050"/>
              </a:solidFill>
              <a:latin typeface="+mj-lt"/>
            </a:endParaRPr>
          </a:p>
        </p:txBody>
      </p:sp>
    </p:spTree>
    <p:extLst>
      <p:ext uri="{BB962C8B-B14F-4D97-AF65-F5344CB8AC3E}">
        <p14:creationId xmlns:p14="http://schemas.microsoft.com/office/powerpoint/2010/main" val="216300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0"/>
            <a:ext cx="5915000" cy="1700808"/>
          </a:xfrm>
        </p:spPr>
        <p:txBody>
          <a:bodyPr>
            <a:normAutofit/>
          </a:bodyPr>
          <a:lstStyle/>
          <a:p>
            <a:r>
              <a:rPr lang="nl-BE" b="1" dirty="0" smtClean="0">
                <a:solidFill>
                  <a:srgbClr val="00B050"/>
                </a:solidFill>
              </a:rPr>
              <a:t>Εισαγωγή στο έργο CEYS</a:t>
            </a:r>
            <a:r>
              <a:rPr lang="nl-BE" sz="2200" b="1" dirty="0" smtClean="0">
                <a:solidFill>
                  <a:srgbClr val="00B050"/>
                </a:solidFill>
              </a:rPr>
              <a:t> (χρησιμοποιήστε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Autofit/>
          </a:bodyPr>
          <a:lstStyle/>
          <a:p>
            <a:pPr>
              <a:lnSpc>
                <a:spcPct val="100000"/>
              </a:lnSpc>
            </a:pPr>
            <a:r>
              <a:rPr lang="nl-BE" sz="2200" dirty="0">
                <a:latin typeface="+mj-lt"/>
              </a:rPr>
              <a:t>Ευρωπαϊκό έργο Erasmus+</a:t>
            </a:r>
          </a:p>
          <a:p>
            <a:pPr>
              <a:lnSpc>
                <a:spcPct val="100000"/>
              </a:lnSpc>
            </a:pPr>
            <a:r>
              <a:rPr lang="nl-BE" sz="2200" dirty="0">
                <a:latin typeface="+mj-lt"/>
              </a:rPr>
              <a:t>Εταίροι σε Βέλγιο, Ελλάδα, Ρουμανία, ΗΒ</a:t>
            </a:r>
          </a:p>
          <a:p>
            <a:pPr>
              <a:lnSpc>
                <a:spcPct val="100000"/>
              </a:lnSpc>
            </a:pPr>
            <a:r>
              <a:rPr lang="nl-BE" sz="2200" dirty="0">
                <a:latin typeface="+mj-lt"/>
              </a:rPr>
              <a:t>Συνέχιση του έργου «Creative Little Scientists» (Δημιουργικοί Μικροί Επιστήμονες) </a:t>
            </a:r>
            <a:r>
              <a:rPr lang="nl-BE" sz="2200" dirty="0">
                <a:latin typeface="+mj-lt"/>
                <a:hlinkClick r:id="rId3"/>
              </a:rPr>
              <a:t>http://www.creative-little-scientists.eu</a:t>
            </a:r>
            <a:endParaRPr lang="el-GR" sz="2200" dirty="0">
              <a:latin typeface="+mj-lt"/>
            </a:endParaRPr>
          </a:p>
          <a:p>
            <a:pPr>
              <a:lnSpc>
                <a:spcPct val="100000"/>
              </a:lnSpc>
            </a:pPr>
            <a:r>
              <a:rPr lang="nl-BE" sz="2200" dirty="0">
                <a:latin typeface="+mj-lt"/>
              </a:rPr>
              <a:t> Στόχοι</a:t>
            </a:r>
          </a:p>
          <a:p>
            <a:pPr lvl="1">
              <a:lnSpc>
                <a:spcPct val="100000"/>
              </a:lnSpc>
              <a:buFont typeface="Wingdings" charset="2"/>
              <a:buChar char="Ø"/>
            </a:pPr>
            <a:r>
              <a:rPr lang="nl-BE" sz="2200" dirty="0">
                <a:latin typeface="+mj-lt"/>
              </a:rPr>
              <a:t>Ανάπτυξη της πορείας εξέλιξης του/της δασκάλου/ας και ανάπτυξη του συνοδευτικού υλικού</a:t>
            </a:r>
          </a:p>
          <a:p>
            <a:pPr lvl="1">
              <a:lnSpc>
                <a:spcPct val="100000"/>
              </a:lnSpc>
              <a:buFont typeface="Wingdings" charset="2"/>
              <a:buChar char="Ø"/>
            </a:pPr>
            <a:r>
              <a:rPr lang="nl-BE" sz="2200"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71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282154"/>
          </a:xfrm>
        </p:spPr>
        <p:txBody>
          <a:bodyPr>
            <a:normAutofit fontScale="90000"/>
          </a:bodyPr>
          <a:lstStyle/>
          <a:p>
            <a:r>
              <a:rPr lang="nl-BE" sz="3200" b="1" dirty="0">
                <a:solidFill>
                  <a:srgbClr val="00B050"/>
                </a:solidFill>
              </a:rPr>
              <a:t>Εμπλοκή των παιδιών στην αξιολόγηση</a:t>
            </a:r>
            <a:r>
              <a:rPr dirty="0"/>
              <a:t/>
            </a:r>
            <a:br>
              <a:rPr dirty="0"/>
            </a:br>
            <a:r>
              <a:rPr lang="nl-BE" sz="3200" b="1" dirty="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fontScale="92500" lnSpcReduction="20000"/>
          </a:bodyPr>
          <a:lstStyle/>
          <a:p>
            <a:pPr marL="0" indent="0">
              <a:buNone/>
            </a:pPr>
            <a:r>
              <a:rPr lang="nl-BE" dirty="0" smtClean="0">
                <a:latin typeface="+mj-lt"/>
              </a:rPr>
              <a:t>Οι μαθητές/τριες εντοπίζουν τις ιδέες που έχουν ήδη, τις μαθησιακές τους ανάγκες και τα ενδιαφέροντα και εξετάζουν τα αντίστοιχα στοιχεία των συμμαθητών τους.</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Ομαδικές συζητήσεις, ταξινόμηση αντικειμένων ή φωτογραφιών, συγκέντρωση ατομικών σχολίων…</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212334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282154"/>
          </a:xfrm>
        </p:spPr>
        <p:txBody>
          <a:bodyPr>
            <a:normAutofit fontScale="90000"/>
          </a:bodyPr>
          <a:lstStyle/>
          <a:p>
            <a:r>
              <a:rPr lang="nl-BE" sz="3200" b="1" dirty="0">
                <a:solidFill>
                  <a:srgbClr val="00B050"/>
                </a:solidFill>
              </a:rPr>
              <a:t>Εμπλοκή των παιδιών στην αξιολόγηση</a:t>
            </a:r>
            <a:r>
              <a:rPr dirty="0"/>
              <a:t/>
            </a:r>
            <a:br>
              <a:rPr dirty="0"/>
            </a:br>
            <a:r>
              <a:rPr lang="nl-BE" sz="3200" b="1" dirty="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fontScale="92500" lnSpcReduction="20000"/>
          </a:bodyPr>
          <a:lstStyle/>
          <a:p>
            <a:pPr marL="0" indent="0">
              <a:buNone/>
            </a:pPr>
            <a:r>
              <a:rPr lang="nl-BE" dirty="0" smtClean="0">
                <a:latin typeface="+mj-lt"/>
              </a:rPr>
              <a:t>Οι μαθητές/τριες εστιάζουν στην επιστημονική γνώση, την κατανόηση, τις δεξιότητες και τις συμπεριφορές ως προς τους μαθησιακούς στόχους και τα κριτήρια.</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Εστίαση στους επιστημονικούς στόχους…</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3673717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3384" y="274638"/>
            <a:ext cx="6779096"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368152"/>
          </a:xfrm>
          <a:ln>
            <a:solidFill>
              <a:schemeClr val="tx1"/>
            </a:solidFill>
          </a:ln>
        </p:spPr>
        <p:txBody>
          <a:bodyPr>
            <a:normAutofit/>
          </a:bodyPr>
          <a:lstStyle/>
          <a:p>
            <a:pPr marL="0" indent="0">
              <a:buNone/>
            </a:pPr>
            <a:r>
              <a:rPr lang="nl-BE" dirty="0" smtClean="0">
                <a:latin typeface="+mj-lt"/>
              </a:rPr>
              <a:t>Οι μαθητές/τριες αξιολογούν τις ιδέες τους και εργάζονται με βάση γνωστά κριτήρια</a:t>
            </a:r>
            <a:r>
              <a:rPr dirty="0" smtClean="0"/>
              <a:t>.</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437112"/>
            <a:ext cx="7886700" cy="1512168"/>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Κάνοντας την αυτοαξιολόγηση μέρος του μαθήματος, καταγράφοντας και επανεξετάζοντας τις αρχικές ιδέες, αναστοχασμός για προβλέψεις…</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181008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32655"/>
            <a:ext cx="3928641" cy="5883379"/>
          </a:xfrm>
          <a:prstGeom prst="rect">
            <a:avLst/>
          </a:prstGeom>
        </p:spPr>
      </p:pic>
      <p:sp>
        <p:nvSpPr>
          <p:cNvPr id="3" name="Tekstvak 2"/>
          <p:cNvSpPr txBox="1"/>
          <p:nvPr/>
        </p:nvSpPr>
        <p:spPr>
          <a:xfrm>
            <a:off x="2195736" y="5661248"/>
            <a:ext cx="2952328" cy="369332"/>
          </a:xfrm>
          <a:prstGeom prst="rect">
            <a:avLst/>
          </a:prstGeom>
          <a:noFill/>
        </p:spPr>
        <p:txBody>
          <a:bodyPr wrap="square" rtlCol="0">
            <a:spAutoFit/>
          </a:bodyPr>
          <a:lstStyle/>
          <a:p>
            <a:r>
              <a:rPr lang="nl-BE" dirty="0" smtClean="0">
                <a:latin typeface="+mj-lt"/>
              </a:rPr>
              <a:t>www.blobtree.com</a:t>
            </a:r>
            <a:endParaRPr lang="el-GR" dirty="0">
              <a:latin typeface="+mj-lt"/>
            </a:endParaRPr>
          </a:p>
        </p:txBody>
      </p:sp>
    </p:spTree>
    <p:extLst>
      <p:ext uri="{BB962C8B-B14F-4D97-AF65-F5344CB8AC3E}">
        <p14:creationId xmlns:p14="http://schemas.microsoft.com/office/powerpoint/2010/main" val="114152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5392" y="274638"/>
            <a:ext cx="6779096"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368152"/>
          </a:xfrm>
          <a:ln>
            <a:solidFill>
              <a:schemeClr val="tx1"/>
            </a:solidFill>
          </a:ln>
        </p:spPr>
        <p:txBody>
          <a:bodyPr>
            <a:normAutofit fontScale="92500" lnSpcReduction="10000"/>
          </a:bodyPr>
          <a:lstStyle/>
          <a:p>
            <a:pPr marL="0" indent="0">
              <a:buNone/>
            </a:pPr>
            <a:r>
              <a:rPr lang="nl-BE" dirty="0" smtClean="0">
                <a:latin typeface="+mj-lt"/>
              </a:rPr>
              <a:t>Οι μαθητές/τριες αξιολογούν τις ιδέες των συμμαθητών τους και εργάζονται με βάση γνωστά κριτήρια</a:t>
            </a:r>
            <a:r>
              <a:rPr dirty="0" smtClean="0"/>
              <a:t>.</a:t>
            </a:r>
            <a:r>
              <a:rPr lang="nl-BE" dirty="0" smtClean="0">
                <a:latin typeface="+mj-lt"/>
              </a:rPr>
              <a:t>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Αντίδραση στην ανατροφοδότηση των συμμαθητών, αξιολόγηση μεταξύ συμμαθητών…</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3806868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dino's\dino foto's in klas\ceys dino\Opdracht  Een hol of schuilplaats waar grote dino niet aan kleine dino kan\WP_20160420_09_45_33_Pro.jpg"/>
          <p:cNvPicPr/>
          <p:nvPr/>
        </p:nvPicPr>
        <p:blipFill rotWithShape="1">
          <a:blip r:embed="rId3" cstate="print">
            <a:extLst>
              <a:ext uri="{28A0092B-C50C-407E-A947-70E740481C1C}">
                <a14:useLocalDpi xmlns:a14="http://schemas.microsoft.com/office/drawing/2010/main" val="0"/>
              </a:ext>
            </a:extLst>
          </a:blip>
          <a:srcRect r="27446"/>
          <a:stretch/>
        </p:blipFill>
        <p:spPr bwMode="auto">
          <a:xfrm>
            <a:off x="323528" y="2132856"/>
            <a:ext cx="3600400" cy="3096344"/>
          </a:xfrm>
          <a:prstGeom prst="rect">
            <a:avLst/>
          </a:prstGeom>
          <a:noFill/>
          <a:ln>
            <a:noFill/>
          </a:ln>
          <a:extLst>
            <a:ext uri="{53640926-AAD7-44D8-BBD7-CCE9431645EC}">
              <a14:shadowObscured xmlns:a14="http://schemas.microsoft.com/office/drawing/2010/main"/>
            </a:ext>
          </a:extLst>
        </p:spPr>
      </p:pic>
      <p:pic>
        <p:nvPicPr>
          <p:cNvPr id="3" name="Afbeelding 2" descr="D:\dino's\dino foto's in klas\ceys dino\Opdracht  Een hol of schuilplaats waar grote dino niet aan kleine dino kan\WP_20160420_09_45_22_Pr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132856"/>
            <a:ext cx="4608512" cy="3096344"/>
          </a:xfrm>
          <a:prstGeom prst="rect">
            <a:avLst/>
          </a:prstGeom>
          <a:noFill/>
          <a:ln>
            <a:noFill/>
          </a:ln>
        </p:spPr>
      </p:pic>
    </p:spTree>
    <p:extLst>
      <p:ext uri="{BB962C8B-B14F-4D97-AF65-F5344CB8AC3E}">
        <p14:creationId xmlns:p14="http://schemas.microsoft.com/office/powerpoint/2010/main" val="3165624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fontScale="92500" lnSpcReduction="20000"/>
          </a:bodyPr>
          <a:lstStyle/>
          <a:p>
            <a:pPr marL="0" indent="0">
              <a:buNone/>
            </a:pPr>
            <a:r>
              <a:rPr lang="nl-BE" dirty="0" smtClean="0">
                <a:latin typeface="+mj-lt"/>
              </a:rPr>
              <a:t>Οι μαθητές/τριες χρησιμοποιούν την αξιολόγηση για να επεκτείνουν τη μάθησή με βάση την ανατροφοδότηση.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Κάνοντας βελτιώσεις με βάση τις προτάσεις που γίνονται…</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148318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274638"/>
            <a:ext cx="6419056"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fontScale="92500" lnSpcReduction="20000"/>
          </a:bodyPr>
          <a:lstStyle/>
          <a:p>
            <a:pPr marL="0" indent="0">
              <a:buNone/>
            </a:pPr>
            <a:r>
              <a:rPr lang="nl-BE" dirty="0" smtClean="0">
                <a:latin typeface="+mj-lt"/>
              </a:rPr>
              <a:t>Με βοήθεια (από συμμαθητές ή/και δασκάλους/ες), οι μαθητές/τριες προσδιορίζουν τα επόμενα βήματα για τη μάθηση.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Πυραμιδοειδές μοντέλο TAPS: επίπεδο μαθητών</a:t>
            </a:r>
            <a:endParaRPr lang="el-GR" b="1" dirty="0" smtClean="0">
              <a:solidFill>
                <a:schemeClr val="tx2">
                  <a:lumMod val="60000"/>
                  <a:lumOff val="40000"/>
                </a:schemeClr>
              </a:solidFill>
            </a:endParaRPr>
          </a:p>
        </p:txBody>
      </p:sp>
      <p:sp>
        <p:nvSpPr>
          <p:cNvPr id="6" name="Tijdelijke aanduiding voor inhoud 2"/>
          <p:cNvSpPr txBox="1">
            <a:spLocks/>
          </p:cNvSpPr>
          <p:nvPr/>
        </p:nvSpPr>
        <p:spPr>
          <a:xfrm>
            <a:off x="539552" y="4293096"/>
            <a:ext cx="7886700" cy="165618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Προσδιορισμός επόμενων βημάτων...</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3280064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9408" y="274638"/>
            <a:ext cx="6491064"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fontScale="92500" lnSpcReduction="20000"/>
          </a:bodyPr>
          <a:lstStyle/>
          <a:p>
            <a:pPr marL="0" indent="0">
              <a:buNone/>
            </a:pPr>
            <a:r>
              <a:rPr lang="nl-BE" dirty="0" smtClean="0">
                <a:latin typeface="+mj-lt"/>
              </a:rPr>
              <a:t>Οι δάσκαλοι/ες σχεδιάζουν ευκαιρίες για να συγκεντρώσουν τις επιστημονικές γνώσεις και δεξιότητες των μαθητών/τριών.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Πυραμιδοειδές μοντέλο TAPS: επίπεδο δασκάλων</a:t>
            </a:r>
            <a:endParaRPr lang="el-GR" b="1" dirty="0" smtClean="0"/>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Ανακαλύπτοντας τι ξέρουν τα παιδιά στην αρχή και στο τέλος της δραστηριότητας, ομάδες που παράγουν ιδέες με τη μέθοδο του καταιγισμού ιδεών</a:t>
            </a:r>
            <a:r>
              <a:rPr dirty="0" smtClean="0"/>
              <a:t>...</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847220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11341" r="50000"/>
          <a:stretch/>
        </p:blipFill>
        <p:spPr>
          <a:xfrm>
            <a:off x="6012160" y="188639"/>
            <a:ext cx="2928011" cy="4262113"/>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26966" t="15744" b="29919"/>
          <a:stretch/>
        </p:blipFill>
        <p:spPr>
          <a:xfrm>
            <a:off x="179512" y="2991082"/>
            <a:ext cx="5688632" cy="3174222"/>
          </a:xfrm>
          <a:prstGeom prst="rect">
            <a:avLst/>
          </a:prstGeom>
        </p:spPr>
      </p:pic>
    </p:spTree>
    <p:extLst>
      <p:ext uri="{BB962C8B-B14F-4D97-AF65-F5344CB8AC3E}">
        <p14:creationId xmlns:p14="http://schemas.microsoft.com/office/powerpoint/2010/main" val="2328462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58006"/>
            <a:ext cx="6840760" cy="1470794"/>
          </a:xfrm>
        </p:spPr>
        <p:txBody>
          <a:bodyPr>
            <a:noAutofit/>
          </a:bodyPr>
          <a:lstStyle/>
          <a:p>
            <a:r>
              <a:rPr lang="en-US" sz="2800" b="1" dirty="0" smtClean="0">
                <a:solidFill>
                  <a:srgbClr val="00B050"/>
                </a:solidFill>
              </a:rPr>
              <a:t>Σύνδεση διερευνητικής εκπαίδευσης στις φυσικές επιστήμες και δημιουργικών προσεγγίσεων</a:t>
            </a:r>
            <a:endParaRPr lang="el-GR" sz="2800" dirty="0"/>
          </a:p>
        </p:txBody>
      </p:sp>
      <p:sp>
        <p:nvSpPr>
          <p:cNvPr id="3" name="Text Placeholder 2"/>
          <p:cNvSpPr>
            <a:spLocks noGrp="1"/>
          </p:cNvSpPr>
          <p:nvPr>
            <p:ph type="body" idx="1"/>
          </p:nvPr>
        </p:nvSpPr>
        <p:spPr>
          <a:xfrm>
            <a:off x="457200" y="1853134"/>
            <a:ext cx="4040188" cy="639762"/>
          </a:xfrm>
        </p:spPr>
        <p:txBody>
          <a:bodyPr>
            <a:normAutofit fontScale="92500" lnSpcReduction="20000"/>
          </a:bodyPr>
          <a:lstStyle/>
          <a:p>
            <a:r>
              <a:rPr lang="en-US" b="0" dirty="0">
                <a:latin typeface="+mj-lt"/>
              </a:rPr>
              <a:t>Διερευνητική εκπαίδευση στις φυσικές επιστήμες</a:t>
            </a:r>
          </a:p>
        </p:txBody>
      </p:sp>
      <p:sp>
        <p:nvSpPr>
          <p:cNvPr id="4" name="Content Placeholder 3"/>
          <p:cNvSpPr>
            <a:spLocks noGrp="1"/>
          </p:cNvSpPr>
          <p:nvPr>
            <p:ph sz="half" idx="2"/>
          </p:nvPr>
        </p:nvSpPr>
        <p:spPr>
          <a:xfrm>
            <a:off x="457200" y="2420887"/>
            <a:ext cx="4040188" cy="2808313"/>
          </a:xfrm>
        </p:spPr>
        <p:txBody>
          <a:bodyPr>
            <a:normAutofit fontScale="92500" lnSpcReduction="10000"/>
          </a:bodyPr>
          <a:lstStyle/>
          <a:p>
            <a:r>
              <a:rPr lang="en-US" sz="2000" dirty="0">
                <a:latin typeface="+mj-lt"/>
              </a:rPr>
              <a:t>Ερωτήσεις</a:t>
            </a:r>
          </a:p>
          <a:p>
            <a:r>
              <a:rPr lang="en-US" sz="2000" dirty="0">
                <a:latin typeface="+mj-lt"/>
              </a:rPr>
              <a:t>Σχεδιασμός και προγραμματισμός ερευνών</a:t>
            </a:r>
          </a:p>
          <a:p>
            <a:r>
              <a:rPr lang="en-US" sz="2000" dirty="0">
                <a:latin typeface="+mj-lt"/>
              </a:rPr>
              <a:t>Συλλογή αποδεικτικών στοιχείων</a:t>
            </a:r>
          </a:p>
          <a:p>
            <a:r>
              <a:rPr lang="en-US" sz="2000" dirty="0">
                <a:latin typeface="+mj-lt"/>
              </a:rPr>
              <a:t>Δυνατότητα να </a:t>
            </a:r>
            <a:r>
              <a:rPr lang="en-US" sz="2000" dirty="0" err="1">
                <a:latin typeface="+mj-lt"/>
              </a:rPr>
              <a:t>κάνουν</a:t>
            </a:r>
            <a:r>
              <a:rPr lang="en-US" sz="2000" dirty="0">
                <a:latin typeface="+mj-lt"/>
              </a:rPr>
              <a:t> </a:t>
            </a:r>
            <a:r>
              <a:rPr lang="el-GR" sz="2000" dirty="0" smtClean="0">
                <a:latin typeface="+mj-lt"/>
              </a:rPr>
              <a:t>συσχετισμούς</a:t>
            </a:r>
            <a:endParaRPr lang="en-US" sz="2000" dirty="0">
              <a:latin typeface="+mj-lt"/>
            </a:endParaRPr>
          </a:p>
          <a:p>
            <a:r>
              <a:rPr lang="el-GR" sz="2000" dirty="0" smtClean="0">
                <a:latin typeface="+mj-lt"/>
              </a:rPr>
              <a:t>Ερμηνεία</a:t>
            </a:r>
            <a:r>
              <a:rPr lang="en-US" sz="2000" dirty="0" smtClean="0">
                <a:latin typeface="+mj-lt"/>
              </a:rPr>
              <a:t> </a:t>
            </a:r>
            <a:r>
              <a:rPr lang="en-US" sz="2000" dirty="0" err="1" smtClean="0">
                <a:latin typeface="+mj-lt"/>
              </a:rPr>
              <a:t>αποδ</a:t>
            </a:r>
            <a:r>
              <a:rPr lang="el-GR" sz="2000" dirty="0" smtClean="0">
                <a:latin typeface="+mj-lt"/>
              </a:rPr>
              <a:t>εικτικών στοιχείων</a:t>
            </a:r>
            <a:endParaRPr lang="en-US" sz="2000" dirty="0">
              <a:latin typeface="+mj-lt"/>
            </a:endParaRPr>
          </a:p>
          <a:p>
            <a:r>
              <a:rPr lang="en-US" sz="2000" dirty="0">
                <a:latin typeface="+mj-lt"/>
              </a:rPr>
              <a:t>Παρουσίαση </a:t>
            </a:r>
            <a:r>
              <a:rPr lang="en-US" sz="2000" dirty="0" err="1">
                <a:latin typeface="+mj-lt"/>
              </a:rPr>
              <a:t>των</a:t>
            </a:r>
            <a:r>
              <a:rPr lang="en-US" sz="2000" dirty="0">
                <a:latin typeface="+mj-lt"/>
              </a:rPr>
              <a:t> </a:t>
            </a:r>
            <a:r>
              <a:rPr lang="el-GR" sz="2000" dirty="0" smtClean="0">
                <a:latin typeface="+mj-lt"/>
              </a:rPr>
              <a:t>ερμηνειών</a:t>
            </a:r>
            <a:endParaRPr lang="en-US" sz="2000" dirty="0">
              <a:latin typeface="+mj-lt"/>
            </a:endParaRPr>
          </a:p>
          <a:p>
            <a:pPr>
              <a:buNone/>
            </a:pPr>
            <a:r>
              <a:rPr lang="en-US" sz="2000" dirty="0" smtClean="0">
                <a:latin typeface="+mj-lt"/>
              </a:rPr>
              <a:t>(για παράδειγμα Minner et al 2010)</a:t>
            </a:r>
          </a:p>
          <a:p>
            <a:pPr marL="0" indent="0">
              <a:buNone/>
            </a:pPr>
            <a:endParaRPr lang="el-GR" dirty="0"/>
          </a:p>
        </p:txBody>
      </p:sp>
      <p:sp>
        <p:nvSpPr>
          <p:cNvPr id="5" name="Text Placeholder 4"/>
          <p:cNvSpPr>
            <a:spLocks noGrp="1"/>
          </p:cNvSpPr>
          <p:nvPr>
            <p:ph type="body" sz="quarter" idx="3"/>
          </p:nvPr>
        </p:nvSpPr>
        <p:spPr/>
        <p:txBody>
          <a:bodyPr>
            <a:normAutofit/>
          </a:bodyPr>
          <a:lstStyle/>
          <a:p>
            <a:r>
              <a:rPr lang="en-US" sz="2200" b="0" dirty="0">
                <a:latin typeface="+mj-lt"/>
              </a:rPr>
              <a:t>Δημιουργικές προδιαθέσεις</a:t>
            </a:r>
            <a:endParaRPr lang="el-GR"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lnSpcReduction="10000"/>
          </a:bodyPr>
          <a:lstStyle/>
          <a:p>
            <a:r>
              <a:rPr lang="en-US" sz="2000" dirty="0">
                <a:latin typeface="+mj-lt"/>
              </a:rPr>
              <a:t>Αίσθηση πρωτοβουλίας</a:t>
            </a:r>
          </a:p>
          <a:p>
            <a:r>
              <a:rPr lang="en-US" sz="2000" dirty="0">
                <a:latin typeface="+mj-lt"/>
              </a:rPr>
              <a:t>Κίνητρο</a:t>
            </a:r>
          </a:p>
          <a:p>
            <a:r>
              <a:rPr lang="en-US" sz="2000" dirty="0">
                <a:latin typeface="+mj-lt"/>
              </a:rPr>
              <a:t>Δυνατότητα να παράγουν κάτι νέο</a:t>
            </a:r>
          </a:p>
          <a:p>
            <a:r>
              <a:rPr lang="en-US" sz="2000" dirty="0">
                <a:latin typeface="+mj-lt"/>
              </a:rPr>
              <a:t>Δυνατότητα να </a:t>
            </a:r>
            <a:r>
              <a:rPr lang="en-US" sz="2000" dirty="0" err="1">
                <a:latin typeface="+mj-lt"/>
              </a:rPr>
              <a:t>κάνουν</a:t>
            </a:r>
            <a:r>
              <a:rPr lang="en-US" sz="2000" dirty="0">
                <a:latin typeface="+mj-lt"/>
              </a:rPr>
              <a:t> </a:t>
            </a:r>
            <a:r>
              <a:rPr lang="el-GR" sz="2000" dirty="0" smtClean="0">
                <a:latin typeface="+mj-lt"/>
              </a:rPr>
              <a:t>συσχετισμούς</a:t>
            </a:r>
            <a:endParaRPr lang="en-US" sz="2000" dirty="0">
              <a:latin typeface="+mj-lt"/>
            </a:endParaRPr>
          </a:p>
          <a:p>
            <a:r>
              <a:rPr lang="en-US" sz="2000" dirty="0">
                <a:latin typeface="+mj-lt"/>
              </a:rPr>
              <a:t>Φαντασία</a:t>
            </a:r>
          </a:p>
          <a:p>
            <a:r>
              <a:rPr lang="en-US" sz="2000" dirty="0">
                <a:latin typeface="+mj-lt"/>
              </a:rPr>
              <a:t>Περιέργεια</a:t>
            </a:r>
          </a:p>
          <a:p>
            <a:r>
              <a:rPr lang="en-US" sz="2000" dirty="0">
                <a:latin typeface="+mj-lt"/>
              </a:rPr>
              <a:t>Δυνατότητα </a:t>
            </a:r>
            <a:r>
              <a:rPr lang="en-US" sz="2000" dirty="0" err="1">
                <a:latin typeface="+mj-lt"/>
              </a:rPr>
              <a:t>να</a:t>
            </a:r>
            <a:r>
              <a:rPr lang="en-US" sz="2000" dirty="0">
                <a:latin typeface="+mj-lt"/>
              </a:rPr>
              <a:t> </a:t>
            </a:r>
            <a:r>
              <a:rPr lang="en-US" sz="2000" dirty="0" err="1" smtClean="0">
                <a:latin typeface="+mj-lt"/>
              </a:rPr>
              <a:t>εργ</a:t>
            </a:r>
            <a:r>
              <a:rPr lang="el-GR" sz="2000" dirty="0" smtClean="0">
                <a:latin typeface="+mj-lt"/>
              </a:rPr>
              <a:t>άζονται </a:t>
            </a:r>
            <a:r>
              <a:rPr lang="en-US" sz="2000" dirty="0" err="1" smtClean="0">
                <a:latin typeface="+mj-lt"/>
              </a:rPr>
              <a:t>από</a:t>
            </a:r>
            <a:r>
              <a:rPr lang="en-US" sz="2000" dirty="0" smtClean="0">
                <a:latin typeface="+mj-lt"/>
              </a:rPr>
              <a:t> </a:t>
            </a:r>
            <a:r>
              <a:rPr lang="en-US" sz="2000" dirty="0">
                <a:latin typeface="+mj-lt"/>
              </a:rPr>
              <a:t>κοινού</a:t>
            </a:r>
          </a:p>
          <a:p>
            <a:r>
              <a:rPr lang="en-US" sz="2000" dirty="0">
                <a:latin typeface="+mj-lt"/>
              </a:rPr>
              <a:t>Δεξιότητες σκέψης</a:t>
            </a:r>
          </a:p>
          <a:p>
            <a:pPr>
              <a:buNone/>
            </a:pPr>
            <a:r>
              <a:rPr lang="en-US" sz="2000" dirty="0">
                <a:latin typeface="+mj-lt"/>
              </a:rPr>
              <a:t>(για παράδειγμα Chappell et al 2008)</a:t>
            </a:r>
          </a:p>
          <a:p>
            <a:endParaRPr lang="el-GR"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mj-lt"/>
              </a:rPr>
              <a:t>Από </a:t>
            </a:r>
            <a:r>
              <a:rPr lang="en-US" dirty="0" smtClean="0">
                <a:latin typeface="+mj-lt"/>
              </a:rPr>
              <a:t>Creative Little Scientists, 2012</a:t>
            </a:r>
            <a:endParaRPr lang="el-GR" dirty="0">
              <a:latin typeface="+mj-lt"/>
            </a:endParaRPr>
          </a:p>
        </p:txBody>
      </p:sp>
    </p:spTree>
    <p:extLst>
      <p:ext uri="{BB962C8B-B14F-4D97-AF65-F5344CB8AC3E}">
        <p14:creationId xmlns:p14="http://schemas.microsoft.com/office/powerpoint/2010/main" val="2730995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1416" y="274638"/>
            <a:ext cx="6347048"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2800" b="1" dirty="0" smtClean="0">
                <a:solidFill>
                  <a:srgbClr val="FF5050"/>
                </a:solidFill>
              </a:rPr>
              <a:t>Πώς;</a:t>
            </a:r>
            <a:endParaRPr lang="el-GR" sz="28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fontScale="92500" lnSpcReduction="20000"/>
          </a:bodyPr>
          <a:lstStyle/>
          <a:p>
            <a:pPr marL="0" indent="0">
              <a:buNone/>
            </a:pPr>
            <a:r>
              <a:rPr lang="nl-BE" dirty="0" smtClean="0">
                <a:latin typeface="+mj-lt"/>
              </a:rPr>
              <a:t>Οι δάσκαλοι/ες εμπλέκουν τους/τις μαθητές/τριες στη συζήτηση των μαθησιακών στόχων και των κριτηρίων επιτυχίας.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Πυραμιδοειδές μοντέλο TAPS: επίπεδο δασκάλων</a:t>
            </a:r>
            <a:endParaRPr lang="el-GR" b="1" dirty="0" smtClean="0"/>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Συζήτηση για τους μαθησιακούς στόχους…</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2117828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0"/>
            <a:ext cx="7776864" cy="5832647"/>
          </a:xfrm>
          <a:prstGeom prst="rect">
            <a:avLst/>
          </a:prstGeom>
        </p:spPr>
      </p:pic>
    </p:spTree>
    <p:extLst>
      <p:ext uri="{BB962C8B-B14F-4D97-AF65-F5344CB8AC3E}">
        <p14:creationId xmlns:p14="http://schemas.microsoft.com/office/powerpoint/2010/main" val="2774745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274638"/>
            <a:ext cx="6347048"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fontScale="92500"/>
          </a:bodyPr>
          <a:lstStyle/>
          <a:p>
            <a:pPr marL="0" indent="0">
              <a:buNone/>
            </a:pPr>
            <a:r>
              <a:rPr lang="nl-BE" dirty="0" smtClean="0">
                <a:latin typeface="+mj-lt"/>
              </a:rPr>
              <a:t>Οι δάσκαλοι/ες συλλέγουν αποδεικτικά στοιχεία για τη μάθηση των μαθητών/τριών τους με ερωτήσεις/συζήτηση και παρατήρηση.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Πυραμιδοειδές μοντέλο TAPS: επίπεδο δασκάλων</a:t>
            </a:r>
            <a:endParaRPr lang="el-GR" b="1"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Εννοιολογικά καρτούν, παρατηρήσεις, καταγραφή συζήτησης σε βιβλία σκέψης, συλλογή πληροφοριών με συζήτηση στην τάξη…</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2960257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540046"/>
            <a:ext cx="6912768" cy="4193210"/>
          </a:xfrm>
          <a:prstGeom prst="rect">
            <a:avLst/>
          </a:prstGeom>
        </p:spPr>
      </p:pic>
      <p:sp>
        <p:nvSpPr>
          <p:cNvPr id="4" name="Tekstvak 3"/>
          <p:cNvSpPr txBox="1"/>
          <p:nvPr/>
        </p:nvSpPr>
        <p:spPr>
          <a:xfrm>
            <a:off x="1259632" y="5733256"/>
            <a:ext cx="6912768" cy="307777"/>
          </a:xfrm>
          <a:prstGeom prst="rect">
            <a:avLst/>
          </a:prstGeom>
          <a:noFill/>
        </p:spPr>
        <p:txBody>
          <a:bodyPr wrap="square" rtlCol="0">
            <a:spAutoFit/>
          </a:bodyPr>
          <a:lstStyle/>
          <a:p>
            <a:r>
              <a:rPr lang="nl-BE" sz="1400" dirty="0"/>
              <a:t>http://www.toondoo.com/public/t/a/n/TanPuiLing/toons/cool-cartoon-2019073.png</a:t>
            </a:r>
          </a:p>
        </p:txBody>
      </p:sp>
    </p:spTree>
    <p:extLst>
      <p:ext uri="{BB962C8B-B14F-4D97-AF65-F5344CB8AC3E}">
        <p14:creationId xmlns:p14="http://schemas.microsoft.com/office/powerpoint/2010/main" val="1569422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3200" b="1" dirty="0" smtClean="0">
                <a:solidFill>
                  <a:srgbClr val="FF5050"/>
                </a:solidFill>
              </a:rPr>
              <a:t>Πώς;</a:t>
            </a:r>
            <a:endParaRPr lang="el-GR"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fontScale="85000" lnSpcReduction="10000"/>
          </a:bodyPr>
          <a:lstStyle/>
          <a:p>
            <a:pPr marL="0" indent="0">
              <a:buNone/>
            </a:pPr>
            <a:r>
              <a:rPr lang="nl-BE" dirty="0" smtClean="0">
                <a:latin typeface="+mj-lt"/>
              </a:rPr>
              <a:t>Οι δάσκαλοι/ες χρησιμοποιούν την αξιολόγηση για να αναπτύξουν τη μάθηση των μαθητών/τριών δίνοντας στους μαθητές και στις μαθήτριες σχόλια ανατροφοδότησης για το πώς να βελτιωθούν</a:t>
            </a:r>
            <a:r>
              <a:rPr dirty="0" smtClean="0"/>
              <a:t>.</a:t>
            </a:r>
            <a:r>
              <a:rPr lang="nl-BE" dirty="0" smtClean="0">
                <a:latin typeface="+mj-lt"/>
              </a:rPr>
              <a:t> </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Πυραμιδοειδές μοντέλο TAPS: επίπεδο δασκάλων</a:t>
            </a:r>
            <a:endParaRPr lang="el-GR" b="1"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Προφορική ανατροφοδότηση…</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3953500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1416" y="274638"/>
            <a:ext cx="6419056" cy="1282154"/>
          </a:xfrm>
        </p:spPr>
        <p:txBody>
          <a:bodyPr>
            <a:normAutofit fontScale="90000"/>
          </a:bodyPr>
          <a:lstStyle/>
          <a:p>
            <a:r>
              <a:rPr lang="nl-BE" sz="3200" b="1" dirty="0" smtClean="0">
                <a:solidFill>
                  <a:srgbClr val="00B050"/>
                </a:solidFill>
              </a:rPr>
              <a:t>Εμπλοκή των παιδιών στην αξιολόγηση</a:t>
            </a:r>
            <a:r>
              <a:rPr dirty="0"/>
              <a:t/>
            </a:r>
            <a:br>
              <a:rPr dirty="0"/>
            </a:br>
            <a:r>
              <a:rPr lang="nl-BE" sz="2800" b="1" dirty="0" smtClean="0">
                <a:solidFill>
                  <a:srgbClr val="FF5050"/>
                </a:solidFill>
              </a:rPr>
              <a:t>Πώς;</a:t>
            </a:r>
            <a:endParaRPr lang="el-GR" sz="28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fontScale="85000" lnSpcReduction="10000"/>
          </a:bodyPr>
          <a:lstStyle/>
          <a:p>
            <a:pPr marL="0" indent="0">
              <a:buNone/>
            </a:pPr>
            <a:r>
              <a:rPr lang="nl-BE" dirty="0" smtClean="0">
                <a:latin typeface="+mj-lt"/>
              </a:rPr>
              <a:t>Οι δάσκαλοι/ες χρησιμοποιούν την αξιολόγηση για να αναπτύξουν τη μάθηση των μαθητών/τριών δίνοντάς τους χρόνο να αναστοχαστούν και να αξιολογήσουν τη δουλειά τους</a:t>
            </a:r>
            <a:r>
              <a:rPr dirty="0" smtClean="0"/>
              <a:t>.</a:t>
            </a:r>
            <a:endParaRPr lang="el-GR"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Πυραμιδοειδές μοντέλο TAPS: επίπεδο δασκάλων</a:t>
            </a:r>
            <a:endParaRPr lang="el-GR" b="1"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Χρόνος για αναστοχασμό με συζήτηση, ζωγραφική…</a:t>
            </a: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233468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3" cstate="print"/>
          <a:srcRect l="20000" t="21101" r="52500" b="36661"/>
          <a:stretch/>
        </p:blipFill>
        <p:spPr>
          <a:xfrm>
            <a:off x="1187624" y="1628800"/>
            <a:ext cx="5400600" cy="4320480"/>
          </a:xfrm>
          <a:prstGeom prst="rect">
            <a:avLst/>
          </a:prstGeom>
        </p:spPr>
      </p:pic>
    </p:spTree>
    <p:extLst>
      <p:ext uri="{BB962C8B-B14F-4D97-AF65-F5344CB8AC3E}">
        <p14:creationId xmlns:p14="http://schemas.microsoft.com/office/powerpoint/2010/main" val="1475927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275040" cy="1282154"/>
          </a:xfrm>
        </p:spPr>
        <p:txBody>
          <a:bodyPr>
            <a:noAutofit/>
          </a:bodyPr>
          <a:lstStyle/>
          <a:p>
            <a:r>
              <a:rPr lang="en-US" sz="2800" b="1" dirty="0">
                <a:solidFill>
                  <a:srgbClr val="00B050"/>
                </a:solidFill>
              </a:rPr>
              <a:t>Πώς ενισχύονται έτσι τα παιδιά ως προς τη δημιουργικότητα στη μάθηση;</a:t>
            </a:r>
            <a:endParaRPr lang="el-GR" sz="1600" dirty="0"/>
          </a:p>
        </p:txBody>
      </p:sp>
      <p:graphicFrame>
        <p:nvGraphicFramePr>
          <p:cNvPr id="7" name="Tabel 6"/>
          <p:cNvGraphicFramePr>
            <a:graphicFrameLocks noGrp="1"/>
          </p:cNvGraphicFramePr>
          <p:nvPr>
            <p:extLst>
              <p:ext uri="{D42A27DB-BD31-4B8C-83A1-F6EECF244321}">
                <p14:modId xmlns:p14="http://schemas.microsoft.com/office/powerpoint/2010/main" val="1243476217"/>
              </p:ext>
            </p:extLst>
          </p:nvPr>
        </p:nvGraphicFramePr>
        <p:xfrm>
          <a:off x="251520" y="1628800"/>
          <a:ext cx="8640960" cy="5364480"/>
        </p:xfrm>
        <a:graphic>
          <a:graphicData uri="http://schemas.openxmlformats.org/drawingml/2006/table">
            <a:tbl>
              <a:tblPr firstRow="1" bandRow="1">
                <a:tableStyleId>{2D5ABB26-0587-4C30-8999-92F81FD0307C}</a:tableStyleId>
              </a:tblPr>
              <a:tblGrid>
                <a:gridCol w="2880320"/>
                <a:gridCol w="2880320"/>
                <a:gridCol w="2880320"/>
              </a:tblGrid>
              <a:tr h="567063">
                <a:tc>
                  <a:txBody>
                    <a:bodyPr/>
                    <a:lstStyle/>
                    <a:p>
                      <a:pPr algn="ctr"/>
                      <a:r>
                        <a:rPr lang="nl-BE" b="1" dirty="0" smtClean="0">
                          <a:latin typeface="+mj-lt"/>
                        </a:rPr>
                        <a:t>Διερευνητική εκπαίδευση στις φυσικές επιστήμες (IBSE)</a:t>
                      </a:r>
                      <a:endParaRPr lang="el-GR" b="1" baseline="0" dirty="0" smtClean="0">
                        <a:latin typeface="+mj-lt"/>
                      </a:endParaRPr>
                    </a:p>
                    <a:p>
                      <a:pPr algn="ctr"/>
                      <a:endParaRPr lang="el-GR" sz="1000" b="1" dirty="0">
                        <a:latin typeface="+mj-lt"/>
                      </a:endParaRPr>
                    </a:p>
                  </a:txBody>
                  <a:tcPr/>
                </a:tc>
                <a:tc>
                  <a:txBody>
                    <a:bodyPr/>
                    <a:lstStyle/>
                    <a:p>
                      <a:pPr algn="ctr"/>
                      <a:r>
                        <a:rPr lang="nl-BE" b="1" dirty="0" smtClean="0">
                          <a:latin typeface="+mj-lt"/>
                        </a:rPr>
                        <a:t>Δημιουργικές προδιαθέσεις</a:t>
                      </a:r>
                      <a:endParaRPr lang="el-GR" b="1" dirty="0">
                        <a:latin typeface="+mj-lt"/>
                      </a:endParaRPr>
                    </a:p>
                  </a:txBody>
                  <a:tcPr/>
                </a:tc>
                <a:tc>
                  <a:txBody>
                    <a:bodyPr/>
                    <a:lstStyle/>
                    <a:p>
                      <a:pPr algn="ctr"/>
                      <a:r>
                        <a:rPr lang="nl-BE" b="1" dirty="0" smtClean="0">
                          <a:latin typeface="+mj-lt"/>
                        </a:rPr>
                        <a:t>Συνέργειες μεταξύ</a:t>
                      </a:r>
                      <a:r>
                        <a:t> </a:t>
                      </a:r>
                      <a:br/>
                      <a:r>
                        <a:rPr lang="nl-BE" b="1" baseline="0" dirty="0" smtClean="0">
                          <a:latin typeface="+mj-lt"/>
                        </a:rPr>
                        <a:t>IBSE &amp; δημιουργικών προσεγγίσεων</a:t>
                      </a:r>
                      <a:endParaRPr lang="el-GR" b="1" dirty="0">
                        <a:latin typeface="+mj-lt"/>
                      </a:endParaRPr>
                    </a:p>
                  </a:txBody>
                  <a:tcPr/>
                </a:tc>
              </a:tr>
              <a:tr h="2997333">
                <a:tc>
                  <a:txBody>
                    <a:bodyPr/>
                    <a:lstStyle/>
                    <a:p>
                      <a:pPr marL="285750" indent="-285750">
                        <a:buFont typeface="Arial" panose="020B0604020202020204" pitchFamily="34" charset="0"/>
                        <a:buChar char="•"/>
                      </a:pPr>
                      <a:r>
                        <a:rPr lang="en-US" sz="1800" kern="1200" dirty="0" smtClean="0">
                          <a:latin typeface="+mj-lt"/>
                        </a:rPr>
                        <a:t>Ερωτήσεις</a:t>
                      </a:r>
                    </a:p>
                    <a:p>
                      <a:pPr marL="285750" indent="-285750">
                        <a:buFont typeface="Arial" panose="020B0604020202020204" pitchFamily="34" charset="0"/>
                        <a:buChar char="•"/>
                      </a:pPr>
                      <a:r>
                        <a:rPr lang="en-US" sz="1800" kern="1200" dirty="0" smtClean="0">
                          <a:latin typeface="+mj-lt"/>
                        </a:rPr>
                        <a:t>Σχεδιασμός και προγραμματισμός ερευνών</a:t>
                      </a:r>
                    </a:p>
                    <a:p>
                      <a:pPr marL="285750" indent="-285750">
                        <a:buFont typeface="Arial" panose="020B0604020202020204" pitchFamily="34" charset="0"/>
                        <a:buChar char="•"/>
                      </a:pPr>
                      <a:r>
                        <a:rPr lang="en-US" sz="1800" kern="1200" dirty="0" smtClean="0">
                          <a:latin typeface="+mj-lt"/>
                        </a:rPr>
                        <a:t>Συλλογή αποδεικτικών στοιχείων</a:t>
                      </a:r>
                    </a:p>
                    <a:p>
                      <a:pPr marL="285750" indent="-285750">
                        <a:buFont typeface="Arial" panose="020B0604020202020204" pitchFamily="34" charset="0"/>
                        <a:buChar char="•"/>
                      </a:pPr>
                      <a:r>
                        <a:rPr lang="en-US" sz="1800" kern="1200" dirty="0" smtClean="0">
                          <a:latin typeface="+mj-lt"/>
                        </a:rPr>
                        <a:t>Δυνατότητα να </a:t>
                      </a:r>
                      <a:r>
                        <a:rPr lang="en-US" sz="1800" kern="1200" dirty="0" err="1" smtClean="0">
                          <a:latin typeface="+mj-lt"/>
                        </a:rPr>
                        <a:t>κάνουν</a:t>
                      </a:r>
                      <a:r>
                        <a:rPr lang="en-US" sz="1800" kern="1200" dirty="0" smtClean="0">
                          <a:latin typeface="+mj-lt"/>
                        </a:rPr>
                        <a:t> </a:t>
                      </a:r>
                      <a:r>
                        <a:rPr lang="el-GR" sz="1800" kern="1200" dirty="0" smtClean="0">
                          <a:latin typeface="+mj-lt"/>
                        </a:rPr>
                        <a:t>συσχετισμούς</a:t>
                      </a:r>
                      <a:endParaRPr lang="en-US" sz="1800" kern="1200" dirty="0" smtClean="0">
                        <a:latin typeface="+mj-lt"/>
                      </a:endParaRPr>
                    </a:p>
                    <a:p>
                      <a:pPr marL="285750" indent="-285750">
                        <a:buFont typeface="Arial" panose="020B0604020202020204" pitchFamily="34" charset="0"/>
                        <a:buChar char="•"/>
                      </a:pPr>
                      <a:r>
                        <a:rPr lang="el-GR" sz="1800" kern="1200" dirty="0" smtClean="0">
                          <a:latin typeface="+mj-lt"/>
                        </a:rPr>
                        <a:t>Ερμηνεία</a:t>
                      </a:r>
                      <a:r>
                        <a:rPr lang="en-US" sz="1800" kern="1200" dirty="0" smtClean="0">
                          <a:latin typeface="+mj-lt"/>
                        </a:rPr>
                        <a:t> </a:t>
                      </a:r>
                      <a:r>
                        <a:rPr lang="en-US" sz="1800" kern="1200" dirty="0" err="1" smtClean="0">
                          <a:latin typeface="+mj-lt"/>
                        </a:rPr>
                        <a:t>απο</a:t>
                      </a:r>
                      <a:r>
                        <a:rPr lang="el-GR" sz="1800" kern="1200" dirty="0" smtClean="0">
                          <a:latin typeface="+mj-lt"/>
                        </a:rPr>
                        <a:t>δεικτικών στοιχείων</a:t>
                      </a:r>
                      <a:endParaRPr lang="en-US" sz="1800" kern="1200" dirty="0" smtClean="0">
                        <a:latin typeface="+mj-lt"/>
                      </a:endParaRPr>
                    </a:p>
                    <a:p>
                      <a:pPr marL="285750" indent="-285750">
                        <a:buFont typeface="Arial" panose="020B0604020202020204" pitchFamily="34" charset="0"/>
                        <a:buChar char="•"/>
                      </a:pPr>
                      <a:r>
                        <a:rPr lang="en-US" sz="1800" kern="1200" dirty="0" smtClean="0">
                          <a:latin typeface="+mj-lt"/>
                        </a:rPr>
                        <a:t>Παρουσίαση </a:t>
                      </a:r>
                      <a:r>
                        <a:rPr lang="en-US" sz="1800" kern="1200" dirty="0" err="1" smtClean="0">
                          <a:latin typeface="+mj-lt"/>
                        </a:rPr>
                        <a:t>των</a:t>
                      </a:r>
                      <a:r>
                        <a:rPr lang="en-US" sz="1800" kern="1200" dirty="0" smtClean="0">
                          <a:latin typeface="+mj-lt"/>
                        </a:rPr>
                        <a:t> </a:t>
                      </a:r>
                      <a:r>
                        <a:rPr lang="el-GR" sz="1800" kern="1200" dirty="0" smtClean="0">
                          <a:latin typeface="+mj-lt"/>
                        </a:rPr>
                        <a:t>ερμηνειών</a:t>
                      </a:r>
                      <a:endParaRPr lang="en-US" sz="1800" kern="1200" dirty="0" smtClean="0">
                        <a:latin typeface="+mj-lt"/>
                      </a:endParaRPr>
                    </a:p>
                    <a:p>
                      <a:pPr>
                        <a:buNone/>
                      </a:pPr>
                      <a:endParaRPr lang="el-GR" dirty="0">
                        <a:latin typeface="+mj-lt"/>
                      </a:endParaRPr>
                    </a:p>
                  </a:txBody>
                  <a:tcPr/>
                </a:tc>
                <a:tc>
                  <a:txBody>
                    <a:bodyPr/>
                    <a:lstStyle/>
                    <a:p>
                      <a:pPr marL="285750" indent="-285750">
                        <a:buFont typeface="Arial" panose="020B0604020202020204" pitchFamily="34" charset="0"/>
                        <a:buChar char="•"/>
                      </a:pPr>
                      <a:r>
                        <a:rPr lang="en-US" sz="1800" kern="1200" dirty="0" smtClean="0">
                          <a:latin typeface="+mj-lt"/>
                        </a:rPr>
                        <a:t>Αίσθηση πρωτοβουλίας</a:t>
                      </a:r>
                    </a:p>
                    <a:p>
                      <a:pPr marL="285750" indent="-285750">
                        <a:buFont typeface="Arial" panose="020B0604020202020204" pitchFamily="34" charset="0"/>
                        <a:buChar char="•"/>
                      </a:pPr>
                      <a:r>
                        <a:rPr lang="en-US" sz="1800" kern="1200" dirty="0" smtClean="0">
                          <a:latin typeface="+mj-lt"/>
                        </a:rPr>
                        <a:t>Κίνητρο</a:t>
                      </a:r>
                    </a:p>
                    <a:p>
                      <a:pPr marL="285750" indent="-285750">
                        <a:buFont typeface="Arial" panose="020B0604020202020204" pitchFamily="34" charset="0"/>
                        <a:buChar char="•"/>
                      </a:pPr>
                      <a:r>
                        <a:rPr lang="en-US" sz="1800" kern="1200" dirty="0" smtClean="0">
                          <a:latin typeface="+mj-lt"/>
                        </a:rPr>
                        <a:t>Δυνατότητα να παράγουν κάτι νέο</a:t>
                      </a:r>
                    </a:p>
                    <a:p>
                      <a:pPr marL="285750" indent="-285750">
                        <a:buFont typeface="Arial" panose="020B0604020202020204" pitchFamily="34" charset="0"/>
                        <a:buChar char="•"/>
                      </a:pPr>
                      <a:r>
                        <a:rPr lang="en-US" sz="1800" kern="1200" dirty="0" smtClean="0">
                          <a:latin typeface="+mj-lt"/>
                        </a:rPr>
                        <a:t>Δυνατότητα να </a:t>
                      </a:r>
                      <a:r>
                        <a:rPr lang="en-US" sz="1800" kern="1200" dirty="0" err="1" smtClean="0">
                          <a:latin typeface="+mj-lt"/>
                        </a:rPr>
                        <a:t>κάνουν</a:t>
                      </a:r>
                      <a:r>
                        <a:rPr lang="en-US" sz="1800" kern="1200" dirty="0" smtClean="0">
                          <a:latin typeface="+mj-lt"/>
                        </a:rPr>
                        <a:t> </a:t>
                      </a:r>
                      <a:r>
                        <a:rPr lang="el-GR" sz="1800" kern="1200" dirty="0" smtClean="0">
                          <a:latin typeface="+mj-lt"/>
                        </a:rPr>
                        <a:t>συσχετισμούς</a:t>
                      </a:r>
                      <a:endParaRPr lang="en-US" sz="1800" kern="1200" dirty="0" smtClean="0">
                        <a:latin typeface="+mj-lt"/>
                      </a:endParaRPr>
                    </a:p>
                    <a:p>
                      <a:pPr marL="285750" indent="-285750">
                        <a:buFont typeface="Arial" panose="020B0604020202020204" pitchFamily="34" charset="0"/>
                        <a:buChar char="•"/>
                      </a:pPr>
                      <a:r>
                        <a:rPr lang="en-US" sz="1800" kern="1200" dirty="0" smtClean="0">
                          <a:latin typeface="+mj-lt"/>
                        </a:rPr>
                        <a:t>Φαντασία</a:t>
                      </a:r>
                    </a:p>
                    <a:p>
                      <a:pPr marL="285750" indent="-285750">
                        <a:buFont typeface="Arial" panose="020B0604020202020204" pitchFamily="34" charset="0"/>
                        <a:buChar char="•"/>
                      </a:pPr>
                      <a:r>
                        <a:rPr lang="en-US" sz="1800" kern="1200" dirty="0" smtClean="0">
                          <a:latin typeface="+mj-lt"/>
                        </a:rPr>
                        <a:t>Περιέργεια</a:t>
                      </a:r>
                    </a:p>
                    <a:p>
                      <a:pPr marL="285750" indent="-285750">
                        <a:buFont typeface="Arial" panose="020B0604020202020204" pitchFamily="34" charset="0"/>
                        <a:buChar char="•"/>
                      </a:pPr>
                      <a:r>
                        <a:rPr lang="en-US" sz="1800" kern="1200" dirty="0" smtClean="0">
                          <a:latin typeface="+mj-lt"/>
                        </a:rPr>
                        <a:t>Δυνατότητα </a:t>
                      </a:r>
                      <a:r>
                        <a:rPr lang="en-US" sz="1800" kern="1200" dirty="0" err="1" smtClean="0">
                          <a:latin typeface="+mj-lt"/>
                        </a:rPr>
                        <a:t>να</a:t>
                      </a:r>
                      <a:r>
                        <a:rPr lang="en-US" sz="1800" kern="1200" dirty="0" smtClean="0">
                          <a:latin typeface="+mj-lt"/>
                        </a:rPr>
                        <a:t> </a:t>
                      </a:r>
                      <a:r>
                        <a:rPr lang="en-US" sz="1800" kern="1200" dirty="0" err="1" smtClean="0">
                          <a:latin typeface="+mj-lt"/>
                        </a:rPr>
                        <a:t>εργ</a:t>
                      </a:r>
                      <a:r>
                        <a:rPr lang="el-GR" sz="1800" kern="1200" dirty="0" smtClean="0">
                          <a:latin typeface="+mj-lt"/>
                        </a:rPr>
                        <a:t>άζονται</a:t>
                      </a:r>
                      <a:r>
                        <a:rPr lang="en-US" sz="1800" kern="1200" dirty="0" smtClean="0">
                          <a:latin typeface="+mj-lt"/>
                        </a:rPr>
                        <a:t> από κοινού</a:t>
                      </a:r>
                    </a:p>
                    <a:p>
                      <a:pPr marL="285750" indent="-285750">
                        <a:buFont typeface="Arial" panose="020B0604020202020204" pitchFamily="34" charset="0"/>
                        <a:buChar char="•"/>
                      </a:pPr>
                      <a:r>
                        <a:rPr lang="en-US" sz="1800" kern="1200" dirty="0" smtClean="0">
                          <a:latin typeface="+mj-lt"/>
                        </a:rPr>
                        <a:t>Δεξιότητες σκέψης</a:t>
                      </a:r>
                    </a:p>
                  </a:txBody>
                  <a:tcPr/>
                </a:tc>
                <a:tc>
                  <a:txBody>
                    <a:bodyPr/>
                    <a:lstStyle/>
                    <a:p>
                      <a:pPr marL="285750" indent="-285750">
                        <a:buFont typeface="Arial" panose="020B0604020202020204" pitchFamily="34" charset="0"/>
                        <a:buChar char="•"/>
                      </a:pPr>
                      <a:r>
                        <a:rPr lang="nl-BE" sz="1800" kern="1200" dirty="0" smtClean="0">
                          <a:solidFill>
                            <a:schemeClr val="tx1"/>
                          </a:solidFill>
                          <a:latin typeface="+mj-lt"/>
                        </a:rPr>
                        <a:t>Παιχνίδι και</a:t>
                      </a:r>
                      <a:r>
                        <a:rPr dirty="0"/>
                        <a:t> </a:t>
                      </a:r>
                      <a:r>
                        <a:rPr lang="nl-BE" sz="1800" kern="1200" dirty="0" smtClean="0">
                          <a:solidFill>
                            <a:schemeClr val="tx1"/>
                          </a:solidFill>
                          <a:latin typeface="+mj-lt"/>
                        </a:rPr>
                        <a:t>εξερεύνηση</a:t>
                      </a:r>
                      <a:endParaRPr lang="el-GR"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rPr>
                        <a:t>Κίνητρο</a:t>
                      </a:r>
                      <a:r>
                        <a:rPr dirty="0"/>
                        <a:t> </a:t>
                      </a:r>
                      <a:r>
                        <a:rPr lang="nl-BE" sz="1800" kern="1200" dirty="0" smtClean="0">
                          <a:solidFill>
                            <a:schemeClr val="tx1"/>
                          </a:solidFill>
                          <a:latin typeface="+mj-lt"/>
                        </a:rPr>
                        <a:t>και συναίσθημα</a:t>
                      </a:r>
                    </a:p>
                    <a:p>
                      <a:pPr marL="285750" indent="-285750">
                        <a:buFont typeface="Arial" panose="020B0604020202020204" pitchFamily="34" charset="0"/>
                        <a:buChar char="•"/>
                      </a:pPr>
                      <a:r>
                        <a:rPr lang="nl-BE" sz="1800" kern="1200" dirty="0" smtClean="0">
                          <a:solidFill>
                            <a:schemeClr val="tx1"/>
                          </a:solidFill>
                          <a:latin typeface="+mj-lt"/>
                        </a:rPr>
                        <a:t>Διάλογος</a:t>
                      </a:r>
                      <a:r>
                        <a:rPr dirty="0"/>
                        <a:t> </a:t>
                      </a:r>
                      <a:r>
                        <a:rPr lang="nl-BE" sz="1800" kern="1200" dirty="0" smtClean="0">
                          <a:solidFill>
                            <a:schemeClr val="tx1"/>
                          </a:solidFill>
                          <a:latin typeface="+mj-lt"/>
                        </a:rPr>
                        <a:t>και</a:t>
                      </a:r>
                      <a:r>
                        <a:rPr dirty="0"/>
                        <a:t> </a:t>
                      </a:r>
                      <a:r>
                        <a:rPr lang="nl-BE" sz="1800" kern="1200" dirty="0" smtClean="0">
                          <a:solidFill>
                            <a:schemeClr val="tx1"/>
                          </a:solidFill>
                          <a:latin typeface="+mj-lt"/>
                        </a:rPr>
                        <a:t>συνεργασία</a:t>
                      </a:r>
                      <a:endParaRPr lang="el-GR"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rPr>
                        <a:t>Επίλυση</a:t>
                      </a:r>
                      <a:r>
                        <a:rPr dirty="0"/>
                        <a:t> </a:t>
                      </a:r>
                      <a:r>
                        <a:rPr lang="nl-BE" sz="1800" kern="1200" dirty="0" smtClean="0">
                          <a:solidFill>
                            <a:schemeClr val="tx1"/>
                          </a:solidFill>
                          <a:latin typeface="+mj-lt"/>
                        </a:rPr>
                        <a:t>προβλημάτων</a:t>
                      </a:r>
                      <a:r>
                        <a:rPr dirty="0"/>
                        <a:t> </a:t>
                      </a:r>
                      <a:r>
                        <a:rPr lang="nl-BE" sz="1800" kern="1200" dirty="0" smtClean="0">
                          <a:solidFill>
                            <a:schemeClr val="tx1"/>
                          </a:solidFill>
                          <a:latin typeface="+mj-lt"/>
                        </a:rPr>
                        <a:t>και αυτενέργεια</a:t>
                      </a:r>
                    </a:p>
                    <a:p>
                      <a:pPr marL="285750" indent="-285750">
                        <a:buFont typeface="Arial" panose="020B0604020202020204" pitchFamily="34" charset="0"/>
                        <a:buChar char="•"/>
                      </a:pPr>
                      <a:r>
                        <a:rPr lang="nl-BE" sz="1800" kern="1200" dirty="0" smtClean="0">
                          <a:solidFill>
                            <a:schemeClr val="tx1"/>
                          </a:solidFill>
                          <a:latin typeface="+mj-lt"/>
                        </a:rPr>
                        <a:t>Ερωτήσεις</a:t>
                      </a:r>
                      <a:r>
                        <a:rPr dirty="0"/>
                        <a:t> </a:t>
                      </a:r>
                      <a:r>
                        <a:rPr lang="nl-BE" sz="1800" kern="1200" dirty="0" smtClean="0">
                          <a:solidFill>
                            <a:schemeClr val="tx1"/>
                          </a:solidFill>
                          <a:latin typeface="+mj-lt"/>
                        </a:rPr>
                        <a:t>και</a:t>
                      </a:r>
                      <a:r>
                        <a:rPr dirty="0"/>
                        <a:t> </a:t>
                      </a:r>
                      <a:r>
                        <a:rPr lang="nl-BE" sz="1800" kern="1200" dirty="0" smtClean="0">
                          <a:solidFill>
                            <a:schemeClr val="tx1"/>
                          </a:solidFill>
                          <a:latin typeface="+mj-lt"/>
                        </a:rPr>
                        <a:t>περιέργεια</a:t>
                      </a:r>
                      <a:endParaRPr lang="el-GR"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rPr>
                        <a:t>Αναστοχασμός</a:t>
                      </a:r>
                      <a:r>
                        <a:rPr dirty="0"/>
                        <a:t> </a:t>
                      </a:r>
                      <a:r>
                        <a:rPr lang="nl-BE" sz="1800" kern="1200" dirty="0" smtClean="0">
                          <a:solidFill>
                            <a:schemeClr val="tx1"/>
                          </a:solidFill>
                          <a:latin typeface="+mj-lt"/>
                        </a:rPr>
                        <a:t>και</a:t>
                      </a:r>
                      <a:r>
                        <a:rPr dirty="0"/>
                        <a:t> </a:t>
                      </a:r>
                      <a:r>
                        <a:rPr lang="nl-BE" sz="1800" kern="1200" dirty="0" smtClean="0">
                          <a:solidFill>
                            <a:schemeClr val="tx1"/>
                          </a:solidFill>
                          <a:latin typeface="+mj-lt"/>
                        </a:rPr>
                        <a:t>συλλογισμός</a:t>
                      </a:r>
                      <a:endParaRPr lang="el-GR"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rPr>
                        <a:t>Διδακτική στήριξη</a:t>
                      </a:r>
                      <a:r>
                        <a:rPr dirty="0"/>
                        <a:t> </a:t>
                      </a:r>
                      <a:r>
                        <a:rPr lang="nl-BE" sz="1800" kern="1200" dirty="0" smtClean="0">
                          <a:solidFill>
                            <a:schemeClr val="tx1"/>
                          </a:solidFill>
                          <a:latin typeface="+mj-lt"/>
                        </a:rPr>
                        <a:t>και</a:t>
                      </a:r>
                      <a:r>
                        <a:rPr lang="el-GR" sz="1800" kern="1200" baseline="0" dirty="0" smtClean="0">
                          <a:solidFill>
                            <a:schemeClr val="tx1"/>
                          </a:solidFill>
                          <a:latin typeface="+mj-lt"/>
                        </a:rPr>
                        <a:t> </a:t>
                      </a:r>
                      <a:r>
                        <a:rPr lang="nl-BE" sz="1800" kern="1200" dirty="0" smtClean="0">
                          <a:solidFill>
                            <a:schemeClr val="tx1"/>
                          </a:solidFill>
                          <a:latin typeface="+mj-lt"/>
                        </a:rPr>
                        <a:t>εμπλοκή του εκπαιδευτικού</a:t>
                      </a:r>
                      <a:endParaRPr lang="el-GR"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rPr>
                        <a:t>Αξιολόγηση για τη</a:t>
                      </a:r>
                      <a:r>
                        <a:rPr dirty="0"/>
                        <a:t> </a:t>
                      </a:r>
                      <a:r>
                        <a:rPr lang="nl-BE" sz="1800" kern="1200" dirty="0" smtClean="0">
                          <a:solidFill>
                            <a:schemeClr val="tx1"/>
                          </a:solidFill>
                          <a:latin typeface="+mj-lt"/>
                        </a:rPr>
                        <a:t>μάθηση</a:t>
                      </a:r>
                      <a:endParaRPr lang="el-GR" sz="1800" kern="1200" dirty="0" smtClean="0">
                        <a:solidFill>
                          <a:schemeClr val="tx1"/>
                        </a:solidFill>
                        <a:latin typeface="+mj-lt"/>
                        <a:ea typeface="+mn-ea"/>
                        <a:cs typeface="+mn-cs"/>
                      </a:endParaRPr>
                    </a:p>
                    <a:p>
                      <a:endParaRPr lang="el-GR" dirty="0">
                        <a:latin typeface="+mj-lt"/>
                      </a:endParaRPr>
                    </a:p>
                  </a:txBody>
                  <a:tcPr/>
                </a:tc>
              </a:tr>
              <a:tr h="324036">
                <a:tc>
                  <a:txBody>
                    <a:bodyPr/>
                    <a:lstStyle/>
                    <a:p>
                      <a:endParaRPr lang="nl-BE" dirty="0">
                        <a:latin typeface="+mj-lt"/>
                      </a:endParaRPr>
                    </a:p>
                  </a:txBody>
                  <a:tcPr/>
                </a:tc>
                <a:tc>
                  <a:txBody>
                    <a:bodyPr/>
                    <a:lstStyle/>
                    <a:p>
                      <a:endParaRPr lang="nl-BE" dirty="0">
                        <a:latin typeface="+mj-lt"/>
                      </a:endParaRPr>
                    </a:p>
                  </a:txBody>
                  <a:tcPr/>
                </a:tc>
                <a:tc>
                  <a:txBody>
                    <a:bodyPr/>
                    <a:lstStyle/>
                    <a:p>
                      <a:endParaRPr lang="nl-BE" dirty="0">
                        <a:latin typeface="+mj-lt"/>
                      </a:endParaRPr>
                    </a:p>
                  </a:txBody>
                  <a:tcPr/>
                </a:tc>
              </a:tr>
            </a:tbl>
          </a:graphicData>
        </a:graphic>
      </p:graphicFrame>
    </p:spTree>
    <p:extLst>
      <p:ext uri="{BB962C8B-B14F-4D97-AF65-F5344CB8AC3E}">
        <p14:creationId xmlns:p14="http://schemas.microsoft.com/office/powerpoint/2010/main" val="620166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274638"/>
            <a:ext cx="6131024" cy="1282154"/>
          </a:xfrm>
        </p:spPr>
        <p:txBody>
          <a:bodyPr>
            <a:normAutofit/>
          </a:bodyPr>
          <a:lstStyle/>
          <a:p>
            <a:r>
              <a:rPr lang="en-US" sz="2800" b="1" dirty="0">
                <a:solidFill>
                  <a:srgbClr val="00B050"/>
                </a:solidFill>
              </a:rPr>
              <a:t>Πώς ενισχύονται έτσι τα παιδιά ως προς τη δημιουργικότητα στη μάθηση;</a:t>
            </a:r>
            <a:endParaRPr lang="el-GR" sz="2800" b="1" dirty="0">
              <a:solidFill>
                <a:srgbClr val="00B050"/>
              </a:solidFill>
            </a:endParaRPr>
          </a:p>
        </p:txBody>
      </p:sp>
      <p:sp>
        <p:nvSpPr>
          <p:cNvPr id="3" name="Tijdelijke aanduiding voor inhoud 2"/>
          <p:cNvSpPr>
            <a:spLocks noGrp="1"/>
          </p:cNvSpPr>
          <p:nvPr>
            <p:ph idx="1"/>
          </p:nvPr>
        </p:nvSpPr>
        <p:spPr>
          <a:xfrm>
            <a:off x="539552" y="1700808"/>
            <a:ext cx="7886700" cy="4320480"/>
          </a:xfrm>
        </p:spPr>
        <p:txBody>
          <a:bodyPr>
            <a:normAutofit fontScale="70000" lnSpcReduction="20000"/>
          </a:bodyPr>
          <a:lstStyle/>
          <a:p>
            <a:pPr>
              <a:lnSpc>
                <a:spcPct val="120000"/>
              </a:lnSpc>
              <a:spcBef>
                <a:spcPts val="0"/>
              </a:spcBef>
            </a:pPr>
            <a:r>
              <a:rPr lang="nl-BE" dirty="0" smtClean="0">
                <a:latin typeface="+mj-lt"/>
              </a:rPr>
              <a:t>Ο αναστοχασμός</a:t>
            </a:r>
            <a:r>
              <a:rPr lang="nl-BE" dirty="0">
                <a:latin typeface="+mj-lt"/>
              </a:rPr>
              <a:t> για τη μάθηση και η αξιολόγηση ιδεών και στρατηγικών έχουν κεντρική θέση στις δημιουργικές και διερευνητικές προσεγγίσεις στις φυσικές επιστήμες</a:t>
            </a:r>
            <a:endParaRPr lang="el-GR" dirty="0" smtClean="0">
              <a:latin typeface="+mj-lt"/>
            </a:endParaRPr>
          </a:p>
          <a:p>
            <a:pPr>
              <a:lnSpc>
                <a:spcPct val="120000"/>
              </a:lnSpc>
              <a:spcBef>
                <a:spcPts val="0"/>
              </a:spcBef>
            </a:pPr>
            <a:r>
              <a:rPr lang="nl-BE" dirty="0">
                <a:latin typeface="+mj-lt"/>
              </a:rPr>
              <a:t>Ρόλος επικοινωνίας</a:t>
            </a:r>
            <a:endParaRPr lang="el-GR" dirty="0">
              <a:latin typeface="+mj-lt"/>
            </a:endParaRPr>
          </a:p>
          <a:p>
            <a:pPr lvl="1">
              <a:lnSpc>
                <a:spcPct val="120000"/>
              </a:lnSpc>
              <a:spcBef>
                <a:spcPts val="0"/>
              </a:spcBef>
            </a:pPr>
            <a:r>
              <a:rPr lang="nl-BE" dirty="0">
                <a:latin typeface="+mj-lt"/>
              </a:rPr>
              <a:t>Παρουσίαση σαφών στόχων μάθησης</a:t>
            </a:r>
            <a:endParaRPr lang="el-GR" dirty="0">
              <a:latin typeface="+mj-lt"/>
            </a:endParaRPr>
          </a:p>
          <a:p>
            <a:pPr lvl="1">
              <a:lnSpc>
                <a:spcPct val="120000"/>
              </a:lnSpc>
              <a:spcBef>
                <a:spcPts val="0"/>
              </a:spcBef>
            </a:pPr>
            <a:r>
              <a:rPr lang="nl-BE" dirty="0">
                <a:latin typeface="+mj-lt"/>
              </a:rPr>
              <a:t>Χρήση ερωτήσεων</a:t>
            </a:r>
            <a:endParaRPr lang="el-GR" dirty="0">
              <a:latin typeface="+mj-lt"/>
            </a:endParaRPr>
          </a:p>
          <a:p>
            <a:pPr lvl="1">
              <a:lnSpc>
                <a:spcPct val="120000"/>
              </a:lnSpc>
              <a:spcBef>
                <a:spcPts val="0"/>
              </a:spcBef>
            </a:pPr>
            <a:r>
              <a:rPr lang="nl-BE" dirty="0">
                <a:latin typeface="+mj-lt"/>
              </a:rPr>
              <a:t>Ανατροφοδότηση</a:t>
            </a:r>
          </a:p>
          <a:p>
            <a:pPr lvl="1">
              <a:lnSpc>
                <a:spcPct val="120000"/>
              </a:lnSpc>
              <a:spcBef>
                <a:spcPts val="0"/>
              </a:spcBef>
            </a:pPr>
            <a:r>
              <a:rPr lang="nl-BE" dirty="0">
                <a:latin typeface="+mj-lt"/>
              </a:rPr>
              <a:t>Αξιολόγηση μεταξύ συμμαθητών και αυτοαξιολόγηση</a:t>
            </a:r>
          </a:p>
          <a:p>
            <a:pPr lvl="1">
              <a:lnSpc>
                <a:spcPct val="120000"/>
              </a:lnSpc>
              <a:spcBef>
                <a:spcPts val="0"/>
              </a:spcBef>
            </a:pPr>
            <a:r>
              <a:rPr lang="nl-BE" dirty="0" smtClean="0">
                <a:latin typeface="+mj-lt"/>
              </a:rPr>
              <a:t>…</a:t>
            </a:r>
          </a:p>
          <a:p>
            <a:pPr>
              <a:lnSpc>
                <a:spcPct val="120000"/>
              </a:lnSpc>
              <a:spcBef>
                <a:spcPts val="0"/>
              </a:spcBef>
            </a:pPr>
            <a:r>
              <a:rPr lang="nl-BE" dirty="0" smtClean="0">
                <a:latin typeface="+mj-lt"/>
              </a:rPr>
              <a:t>Εστίαση στην επίλυση προβλημάτων και την αυτενέργεια: ανάγκη για διάφορους τρόπους αξιολόγησης</a:t>
            </a:r>
            <a:endParaRPr lang="el-GR" dirty="0">
              <a:latin typeface="+mj-lt"/>
            </a:endParaRPr>
          </a:p>
          <a:p>
            <a:pPr marL="0" indent="0">
              <a:lnSpc>
                <a:spcPct val="120000"/>
              </a:lnSpc>
              <a:spcBef>
                <a:spcPts val="0"/>
              </a:spcBef>
              <a:buNone/>
            </a:pPr>
            <a:endParaRPr lang="el-GR" sz="1800" dirty="0" smtClean="0">
              <a:latin typeface="+mj-lt"/>
            </a:endParaRPr>
          </a:p>
          <a:p>
            <a:pPr marL="0" indent="0">
              <a:lnSpc>
                <a:spcPct val="120000"/>
              </a:lnSpc>
              <a:spcBef>
                <a:spcPts val="0"/>
              </a:spcBef>
              <a:buNone/>
            </a:pPr>
            <a:endParaRPr lang="el-GR" sz="1800" dirty="0">
              <a:latin typeface="+mj-lt"/>
            </a:endParaRPr>
          </a:p>
          <a:p>
            <a:pPr marL="0" indent="0">
              <a:lnSpc>
                <a:spcPct val="120000"/>
              </a:lnSpc>
              <a:spcBef>
                <a:spcPts val="0"/>
              </a:spcBef>
              <a:buNone/>
            </a:pPr>
            <a:endParaRPr lang="el-GR" sz="1800" dirty="0" smtClean="0">
              <a:latin typeface="+mj-lt"/>
            </a:endParaRPr>
          </a:p>
          <a:p>
            <a:pPr marL="0" indent="0">
              <a:buNone/>
            </a:pPr>
            <a:endParaRPr lang="el-GR" dirty="0" smtClean="0"/>
          </a:p>
          <a:p>
            <a:endParaRPr lang="el-GR" dirty="0"/>
          </a:p>
        </p:txBody>
      </p:sp>
    </p:spTree>
    <p:extLst>
      <p:ext uri="{BB962C8B-B14F-4D97-AF65-F5344CB8AC3E}">
        <p14:creationId xmlns:p14="http://schemas.microsoft.com/office/powerpoint/2010/main" val="3445062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274638"/>
            <a:ext cx="6131024" cy="1282154"/>
          </a:xfrm>
        </p:spPr>
        <p:txBody>
          <a:bodyPr>
            <a:normAutofit/>
          </a:bodyPr>
          <a:lstStyle/>
          <a:p>
            <a:r>
              <a:rPr lang="nl-BE" sz="2700" b="1" dirty="0" smtClean="0">
                <a:solidFill>
                  <a:srgbClr val="00B050"/>
                </a:solidFill>
              </a:rPr>
              <a:t>Ανάλυση παραδείγματος από την τάξη</a:t>
            </a:r>
            <a:r>
              <a:rPr sz="2700" dirty="0"/>
              <a:t/>
            </a:r>
            <a:br>
              <a:rPr sz="2700" dirty="0"/>
            </a:br>
            <a:r>
              <a:rPr lang="nl-BE" sz="2700" b="1" dirty="0" smtClean="0">
                <a:solidFill>
                  <a:srgbClr val="00B050"/>
                </a:solidFill>
              </a:rPr>
              <a:t>Φοβερή σούπα, παιδιά ηλικίας 4-6 ετών</a:t>
            </a:r>
            <a:endParaRPr lang="el-GR" sz="2700"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pic>
        <p:nvPicPr>
          <p:cNvPr id="4" name="Afbeelding 3"/>
          <p:cNvPicPr>
            <a:picLocks noChangeAspect="1"/>
          </p:cNvPicPr>
          <p:nvPr/>
        </p:nvPicPr>
        <p:blipFill>
          <a:blip r:embed="rId3" cstate="print"/>
          <a:stretch>
            <a:fillRect/>
          </a:stretch>
        </p:blipFill>
        <p:spPr>
          <a:xfrm rot="16200000">
            <a:off x="5755813" y="2092044"/>
            <a:ext cx="3851431" cy="2924944"/>
          </a:xfrm>
          <a:prstGeom prst="rect">
            <a:avLst/>
          </a:prstGeom>
        </p:spPr>
      </p:pic>
      <p:pic>
        <p:nvPicPr>
          <p:cNvPr id="5" name="Afbeelding 4"/>
          <p:cNvPicPr>
            <a:picLocks noChangeAspect="1"/>
          </p:cNvPicPr>
          <p:nvPr/>
        </p:nvPicPr>
        <p:blipFill>
          <a:blip r:embed="rId4" cstate="print"/>
          <a:stretch>
            <a:fillRect/>
          </a:stretch>
        </p:blipFill>
        <p:spPr>
          <a:xfrm>
            <a:off x="323528" y="1628800"/>
            <a:ext cx="3532787" cy="2664296"/>
          </a:xfrm>
          <a:prstGeom prst="rect">
            <a:avLst/>
          </a:prstGeom>
        </p:spPr>
      </p:pic>
      <p:pic>
        <p:nvPicPr>
          <p:cNvPr id="6" name="Afbeelding 5"/>
          <p:cNvPicPr>
            <a:picLocks noChangeAspect="1"/>
          </p:cNvPicPr>
          <p:nvPr/>
        </p:nvPicPr>
        <p:blipFill>
          <a:blip r:embed="rId5" cstate="print"/>
          <a:stretch>
            <a:fillRect/>
          </a:stretch>
        </p:blipFill>
        <p:spPr>
          <a:xfrm>
            <a:off x="3203848" y="3717032"/>
            <a:ext cx="3180689" cy="2394909"/>
          </a:xfrm>
          <a:prstGeom prst="rect">
            <a:avLst/>
          </a:prstGeom>
        </p:spPr>
      </p:pic>
      <p:sp>
        <p:nvSpPr>
          <p:cNvPr id="7" name="TextBox 8"/>
          <p:cNvSpPr txBox="1"/>
          <p:nvPr/>
        </p:nvSpPr>
        <p:spPr>
          <a:xfrm>
            <a:off x="3851920" y="1700808"/>
            <a:ext cx="2367136" cy="1631216"/>
          </a:xfrm>
          <a:prstGeom prst="rect">
            <a:avLst/>
          </a:prstGeom>
          <a:noFill/>
        </p:spPr>
        <p:txBody>
          <a:bodyPr wrap="square" rtlCol="0">
            <a:spAutoFit/>
          </a:bodyPr>
          <a:lstStyle/>
          <a:p>
            <a:pPr algn="ctr"/>
            <a:r>
              <a:rPr lang="en-US" sz="2000" i="1" dirty="0" smtClean="0">
                <a:latin typeface="+mj-lt"/>
              </a:rPr>
              <a:t>Τα παιδιά ανακαλύπτουν μυρωδιές για να διαλέξουν συστατικά για τη σούπα.</a:t>
            </a:r>
          </a:p>
        </p:txBody>
      </p:sp>
    </p:spTree>
    <p:extLst>
      <p:ext uri="{BB962C8B-B14F-4D97-AF65-F5344CB8AC3E}">
        <p14:creationId xmlns:p14="http://schemas.microsoft.com/office/powerpoint/2010/main" val="1873805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srcRect l="9067" t="12994" r="7216" b="6743"/>
          <a:stretch/>
        </p:blipFill>
        <p:spPr>
          <a:xfrm>
            <a:off x="899592" y="1772816"/>
            <a:ext cx="7416824" cy="3997876"/>
          </a:xfrm>
          <a:prstGeom prst="rect">
            <a:avLst/>
          </a:prstGeom>
        </p:spPr>
      </p:pic>
      <p:sp>
        <p:nvSpPr>
          <p:cNvPr id="2" name="Title 1"/>
          <p:cNvSpPr>
            <a:spLocks noGrp="1"/>
          </p:cNvSpPr>
          <p:nvPr>
            <p:ph type="title"/>
          </p:nvPr>
        </p:nvSpPr>
        <p:spPr>
          <a:xfrm>
            <a:off x="2555776" y="0"/>
            <a:ext cx="6588224" cy="1556792"/>
          </a:xfrm>
        </p:spPr>
        <p:txBody>
          <a:bodyPr>
            <a:normAutofit fontScale="90000"/>
          </a:bodyPr>
          <a:lstStyle/>
          <a:p>
            <a:r>
              <a:rPr lang="en-US" sz="3900" b="1" dirty="0" smtClean="0">
                <a:solidFill>
                  <a:srgbClr val="00B050"/>
                </a:solidFill>
              </a:rPr>
              <a:t>Ορισμός της δημιουργικότητας που έχει υιοθετήσει το έργο CEYS </a:t>
            </a:r>
            <a:r>
              <a:rPr sz="4000" dirty="0"/>
              <a:t/>
            </a:r>
            <a:br>
              <a:rPr sz="4000" dirty="0"/>
            </a:br>
            <a:r>
              <a:rPr lang="en-US" sz="1800" dirty="0" smtClean="0"/>
              <a:t>(Creative Little Scientists, 2014)</a:t>
            </a:r>
            <a:endParaRPr lang="el-GR" sz="1800" dirty="0">
              <a:solidFill>
                <a:srgbClr val="00B050"/>
              </a:solidFill>
            </a:endParaRPr>
          </a:p>
        </p:txBody>
      </p:sp>
    </p:spTree>
    <p:extLst>
      <p:ext uri="{BB962C8B-B14F-4D97-AF65-F5344CB8AC3E}">
        <p14:creationId xmlns:p14="http://schemas.microsoft.com/office/powerpoint/2010/main" val="373177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n-US" sz="3600" b="1" dirty="0">
                <a:solidFill>
                  <a:srgbClr val="00B050"/>
                </a:solidFill>
              </a:rPr>
              <a:t>Πλαίσιο για τα παραδείγματα από την τάξη</a:t>
            </a:r>
            <a:endParaRPr lang="el-GR" sz="3600" b="1" dirty="0">
              <a:solidFill>
                <a:srgbClr val="00B050"/>
              </a:solidFill>
            </a:endParaRPr>
          </a:p>
        </p:txBody>
      </p:sp>
      <p:sp>
        <p:nvSpPr>
          <p:cNvPr id="5" name="Content Placeholder 4"/>
          <p:cNvSpPr>
            <a:spLocks noGrp="1"/>
          </p:cNvSpPr>
          <p:nvPr>
            <p:ph idx="1"/>
          </p:nvPr>
        </p:nvSpPr>
        <p:spPr/>
        <p:txBody>
          <a:bodyPr>
            <a:noAutofit/>
          </a:bodyPr>
          <a:lstStyle/>
          <a:p>
            <a:r>
              <a:rPr lang="en-US" sz="2200" i="1" dirty="0" err="1" smtClean="0">
                <a:latin typeface="+mj-lt"/>
              </a:rPr>
              <a:t>Διαμορφώνοντας</a:t>
            </a:r>
            <a:r>
              <a:rPr lang="en-US" sz="2200" i="1" dirty="0" smtClean="0">
                <a:latin typeface="+mj-lt"/>
              </a:rPr>
              <a:t> </a:t>
            </a:r>
            <a:r>
              <a:rPr lang="en-US" sz="2200" i="1" dirty="0" err="1" smtClean="0">
                <a:latin typeface="+mj-lt"/>
              </a:rPr>
              <a:t>το</a:t>
            </a:r>
            <a:r>
              <a:rPr lang="en-US" sz="2200" i="1" dirty="0" smtClean="0">
                <a:latin typeface="+mj-lt"/>
              </a:rPr>
              <a:t> </a:t>
            </a:r>
            <a:r>
              <a:rPr lang="en-US" sz="2200" i="1" dirty="0" err="1" smtClean="0">
                <a:latin typeface="+mj-lt"/>
              </a:rPr>
              <a:t>πλαίσιο</a:t>
            </a:r>
            <a:r>
              <a:rPr lang="en-US" sz="2200" i="1" dirty="0" smtClean="0">
                <a:latin typeface="+mj-lt"/>
              </a:rPr>
              <a:t> </a:t>
            </a:r>
            <a:r>
              <a:rPr lang="en-US" sz="2200" dirty="0" smtClean="0">
                <a:latin typeface="+mj-lt"/>
              </a:rPr>
              <a:t>– </a:t>
            </a:r>
            <a:r>
              <a:rPr lang="en-US" sz="2200" dirty="0" err="1" smtClean="0">
                <a:latin typeface="+mj-lt"/>
              </a:rPr>
              <a:t>εστίαση</a:t>
            </a:r>
            <a:r>
              <a:rPr lang="en-US" sz="2200" dirty="0" smtClean="0">
                <a:latin typeface="+mj-lt"/>
              </a:rPr>
              <a:t>, </a:t>
            </a:r>
            <a:r>
              <a:rPr lang="en-US" sz="2200" dirty="0" err="1" smtClean="0">
                <a:latin typeface="+mj-lt"/>
              </a:rPr>
              <a:t>σκεπτικό</a:t>
            </a:r>
            <a:r>
              <a:rPr lang="en-US" sz="2200" dirty="0" smtClean="0">
                <a:latin typeface="+mj-lt"/>
              </a:rPr>
              <a:t>, </a:t>
            </a:r>
            <a:r>
              <a:rPr lang="en-US" sz="2200" dirty="0" err="1" smtClean="0">
                <a:latin typeface="+mj-lt"/>
              </a:rPr>
              <a:t>υπόβαθρο</a:t>
            </a:r>
            <a:endParaRPr lang="en-US" sz="2200" dirty="0" smtClean="0">
              <a:latin typeface="+mj-lt"/>
            </a:endParaRPr>
          </a:p>
          <a:p>
            <a:pPr>
              <a:buFont typeface="Arial"/>
              <a:buChar char="•"/>
            </a:pPr>
            <a:endParaRPr lang="el-GR" sz="2200" dirty="0" smtClean="0">
              <a:latin typeface="+mj-lt"/>
            </a:endParaRPr>
          </a:p>
          <a:p>
            <a:pPr>
              <a:buFont typeface="Arial"/>
              <a:buChar char="•"/>
            </a:pPr>
            <a:r>
              <a:rPr lang="en-US" sz="2200" i="1" dirty="0" err="1" smtClean="0">
                <a:latin typeface="+mj-lt"/>
              </a:rPr>
              <a:t>Σημεία</a:t>
            </a:r>
            <a:r>
              <a:rPr lang="en-US" sz="2200" i="1" dirty="0" smtClean="0">
                <a:latin typeface="+mj-lt"/>
              </a:rPr>
              <a:t> </a:t>
            </a:r>
            <a:r>
              <a:rPr lang="en-US" sz="2200" i="1" dirty="0" err="1" smtClean="0">
                <a:latin typeface="+mj-lt"/>
              </a:rPr>
              <a:t>αφετηρίας</a:t>
            </a:r>
            <a:endParaRPr lang="en-US" sz="2200" i="1" dirty="0" smtClean="0">
              <a:latin typeface="+mj-lt"/>
            </a:endParaRPr>
          </a:p>
          <a:p>
            <a:pPr>
              <a:buFont typeface="Arial"/>
              <a:buChar char="•"/>
            </a:pPr>
            <a:endParaRPr lang="el-GR" sz="2200" i="1" dirty="0" smtClean="0">
              <a:latin typeface="+mj-lt"/>
            </a:endParaRPr>
          </a:p>
          <a:p>
            <a:pPr>
              <a:buFont typeface="Arial"/>
              <a:buChar char="•"/>
            </a:pPr>
            <a:r>
              <a:rPr lang="en-US" sz="2200" i="1" dirty="0" err="1" smtClean="0">
                <a:latin typeface="+mj-lt"/>
              </a:rPr>
              <a:t>Αναπτύσσοντας</a:t>
            </a:r>
            <a:r>
              <a:rPr lang="en-US" sz="2200" i="1" dirty="0" smtClean="0">
                <a:latin typeface="+mj-lt"/>
              </a:rPr>
              <a:t> </a:t>
            </a:r>
            <a:r>
              <a:rPr lang="en-US" sz="2200" i="1" dirty="0" err="1" smtClean="0">
                <a:latin typeface="+mj-lt"/>
              </a:rPr>
              <a:t>το</a:t>
            </a:r>
            <a:r>
              <a:rPr lang="en-US" sz="2200" i="1" dirty="0" smtClean="0">
                <a:latin typeface="+mj-lt"/>
              </a:rPr>
              <a:t> </a:t>
            </a:r>
            <a:r>
              <a:rPr lang="en-US" sz="2200" i="1" dirty="0" err="1" smtClean="0">
                <a:latin typeface="+mj-lt"/>
              </a:rPr>
              <a:t>ταξίδι</a:t>
            </a:r>
            <a:r>
              <a:rPr lang="en-US" sz="2200" i="1" dirty="0" smtClean="0">
                <a:latin typeface="+mj-lt"/>
              </a:rPr>
              <a:t> </a:t>
            </a:r>
            <a:r>
              <a:rPr lang="en-US" sz="2200" i="1" dirty="0" err="1" smtClean="0">
                <a:latin typeface="+mj-lt"/>
              </a:rPr>
              <a:t>της</a:t>
            </a:r>
            <a:r>
              <a:rPr lang="en-US" sz="2200" i="1" dirty="0" smtClean="0">
                <a:latin typeface="+mj-lt"/>
              </a:rPr>
              <a:t> </a:t>
            </a:r>
            <a:r>
              <a:rPr lang="en-US" sz="2200" i="1" dirty="0" err="1" smtClean="0">
                <a:latin typeface="+mj-lt"/>
              </a:rPr>
              <a:t>μάθησης</a:t>
            </a:r>
            <a:r>
              <a:rPr lang="en-US" sz="2200" i="1" dirty="0" smtClean="0">
                <a:latin typeface="+mj-lt"/>
              </a:rPr>
              <a:t> </a:t>
            </a:r>
            <a:r>
              <a:rPr lang="en-US" sz="2200" dirty="0" smtClean="0">
                <a:latin typeface="+mj-lt"/>
              </a:rPr>
              <a:t>– </a:t>
            </a:r>
            <a:r>
              <a:rPr lang="en-US" sz="2200" dirty="0" err="1" smtClean="0">
                <a:latin typeface="+mj-lt"/>
              </a:rPr>
              <a:t>δραστηριότητες</a:t>
            </a:r>
            <a:r>
              <a:rPr lang="en-US" sz="2200" dirty="0" smtClean="0">
                <a:latin typeface="+mj-lt"/>
              </a:rPr>
              <a:t> </a:t>
            </a:r>
            <a:r>
              <a:rPr lang="en-US" sz="2200" dirty="0" err="1" smtClean="0">
                <a:latin typeface="+mj-lt"/>
              </a:rPr>
              <a:t>και</a:t>
            </a:r>
            <a:r>
              <a:rPr lang="en-US" sz="2200" dirty="0" smtClean="0">
                <a:latin typeface="+mj-lt"/>
              </a:rPr>
              <a:t> </a:t>
            </a:r>
            <a:r>
              <a:rPr lang="en-US" sz="2200" dirty="0" err="1" smtClean="0">
                <a:latin typeface="+mj-lt"/>
              </a:rPr>
              <a:t>το</a:t>
            </a:r>
            <a:r>
              <a:rPr lang="en-US" sz="2200" dirty="0" smtClean="0">
                <a:latin typeface="+mj-lt"/>
              </a:rPr>
              <a:t> </a:t>
            </a:r>
            <a:r>
              <a:rPr lang="en-US" sz="2200" dirty="0" err="1" smtClean="0">
                <a:latin typeface="+mj-lt"/>
              </a:rPr>
              <a:t>σκεπτικό</a:t>
            </a:r>
            <a:r>
              <a:rPr lang="en-US" sz="2200" dirty="0" smtClean="0">
                <a:latin typeface="+mj-lt"/>
              </a:rPr>
              <a:t> </a:t>
            </a:r>
            <a:r>
              <a:rPr lang="en-US" sz="2200" dirty="0" err="1" smtClean="0">
                <a:latin typeface="+mj-lt"/>
              </a:rPr>
              <a:t>τους</a:t>
            </a:r>
            <a:r>
              <a:rPr lang="en-US" sz="2200" dirty="0" smtClean="0">
                <a:latin typeface="+mj-lt"/>
              </a:rPr>
              <a:t>, </a:t>
            </a:r>
            <a:r>
              <a:rPr lang="en-US" sz="2200" dirty="0" err="1" smtClean="0">
                <a:latin typeface="+mj-lt"/>
              </a:rPr>
              <a:t>παραδείγματα</a:t>
            </a:r>
            <a:r>
              <a:rPr lang="en-US" sz="2200" dirty="0" smtClean="0">
                <a:latin typeface="+mj-lt"/>
              </a:rPr>
              <a:t> </a:t>
            </a:r>
            <a:r>
              <a:rPr lang="en-US" sz="2200" dirty="0" err="1" smtClean="0">
                <a:latin typeface="+mj-lt"/>
              </a:rPr>
              <a:t>αντιδράσεων</a:t>
            </a:r>
            <a:r>
              <a:rPr lang="en-US" sz="2200" dirty="0" smtClean="0">
                <a:latin typeface="+mj-lt"/>
              </a:rPr>
              <a:t> </a:t>
            </a:r>
            <a:r>
              <a:rPr lang="en-US" sz="2200" dirty="0" err="1" smtClean="0">
                <a:latin typeface="+mj-lt"/>
              </a:rPr>
              <a:t>των</a:t>
            </a:r>
            <a:r>
              <a:rPr lang="en-US" sz="2200" dirty="0" smtClean="0">
                <a:latin typeface="+mj-lt"/>
              </a:rPr>
              <a:t> </a:t>
            </a:r>
            <a:r>
              <a:rPr lang="en-US" sz="2200" dirty="0" err="1" smtClean="0">
                <a:latin typeface="+mj-lt"/>
              </a:rPr>
              <a:t>παιδιών</a:t>
            </a:r>
            <a:r>
              <a:rPr lang="en-US" sz="2200" dirty="0" smtClean="0">
                <a:latin typeface="+mj-lt"/>
              </a:rPr>
              <a:t>, </a:t>
            </a:r>
            <a:r>
              <a:rPr lang="en-US" sz="2200" dirty="0" err="1" smtClean="0">
                <a:latin typeface="+mj-lt"/>
              </a:rPr>
              <a:t>αναστοχασμός</a:t>
            </a:r>
            <a:r>
              <a:rPr lang="en-US" sz="2200" dirty="0" smtClean="0">
                <a:latin typeface="+mj-lt"/>
              </a:rPr>
              <a:t> </a:t>
            </a:r>
            <a:r>
              <a:rPr lang="en-US" sz="2200" dirty="0" err="1" smtClean="0">
                <a:latin typeface="+mj-lt"/>
              </a:rPr>
              <a:t>δασκάλου</a:t>
            </a:r>
            <a:r>
              <a:rPr lang="en-US" sz="2200" dirty="0" smtClean="0">
                <a:latin typeface="+mj-lt"/>
              </a:rPr>
              <a:t>/</a:t>
            </a:r>
            <a:r>
              <a:rPr lang="en-US" sz="2200" dirty="0" err="1" smtClean="0">
                <a:latin typeface="+mj-lt"/>
              </a:rPr>
              <a:t>ας</a:t>
            </a:r>
            <a:r>
              <a:rPr lang="en-US" sz="2200" dirty="0" smtClean="0">
                <a:latin typeface="+mj-lt"/>
              </a:rPr>
              <a:t> </a:t>
            </a:r>
            <a:r>
              <a:rPr lang="en-US" sz="2200" dirty="0" err="1" smtClean="0">
                <a:latin typeface="+mj-lt"/>
              </a:rPr>
              <a:t>και</a:t>
            </a:r>
            <a:r>
              <a:rPr lang="en-US" sz="2200" dirty="0" smtClean="0">
                <a:latin typeface="+mj-lt"/>
              </a:rPr>
              <a:t> </a:t>
            </a:r>
            <a:r>
              <a:rPr lang="en-US" sz="2200" dirty="0" err="1" smtClean="0">
                <a:latin typeface="+mj-lt"/>
              </a:rPr>
              <a:t>επιπτώσεις</a:t>
            </a:r>
            <a:r>
              <a:rPr lang="en-US" sz="2200" dirty="0" smtClean="0">
                <a:latin typeface="+mj-lt"/>
              </a:rPr>
              <a:t> </a:t>
            </a:r>
            <a:r>
              <a:rPr lang="en-US" sz="2200" dirty="0" err="1" smtClean="0">
                <a:latin typeface="+mj-lt"/>
              </a:rPr>
              <a:t>για</a:t>
            </a:r>
            <a:r>
              <a:rPr lang="en-US" sz="2200" dirty="0" smtClean="0">
                <a:latin typeface="+mj-lt"/>
              </a:rPr>
              <a:t> </a:t>
            </a:r>
            <a:r>
              <a:rPr lang="en-US" sz="2200" dirty="0" err="1" smtClean="0">
                <a:latin typeface="+mj-lt"/>
              </a:rPr>
              <a:t>την</a:t>
            </a:r>
            <a:r>
              <a:rPr lang="en-US" sz="2200" dirty="0" smtClean="0">
                <a:latin typeface="+mj-lt"/>
              </a:rPr>
              <a:t> </a:t>
            </a:r>
            <a:r>
              <a:rPr lang="en-US" sz="2200" dirty="0" err="1" smtClean="0">
                <a:latin typeface="+mj-lt"/>
              </a:rPr>
              <a:t>επόμενη</a:t>
            </a:r>
            <a:r>
              <a:rPr lang="en-US" sz="2200" dirty="0" smtClean="0">
                <a:latin typeface="+mj-lt"/>
              </a:rPr>
              <a:t> </a:t>
            </a:r>
            <a:r>
              <a:rPr lang="en-US" sz="2200" dirty="0" err="1" smtClean="0">
                <a:latin typeface="+mj-lt"/>
              </a:rPr>
              <a:t>συνάντηση</a:t>
            </a:r>
            <a:r>
              <a:rPr lang="en-US" sz="2200" dirty="0" smtClean="0">
                <a:latin typeface="+mj-lt"/>
              </a:rPr>
              <a:t> </a:t>
            </a:r>
            <a:r>
              <a:rPr lang="en-US" sz="2200" dirty="0" err="1" smtClean="0">
                <a:latin typeface="+mj-lt"/>
              </a:rPr>
              <a:t>με</a:t>
            </a:r>
            <a:r>
              <a:rPr lang="en-US" sz="2200" dirty="0" smtClean="0">
                <a:latin typeface="+mj-lt"/>
              </a:rPr>
              <a:t> </a:t>
            </a:r>
            <a:r>
              <a:rPr lang="en-US" sz="2200" dirty="0" err="1" smtClean="0">
                <a:latin typeface="+mj-lt"/>
              </a:rPr>
              <a:t>τα</a:t>
            </a:r>
            <a:r>
              <a:rPr lang="en-US" sz="2200" dirty="0" smtClean="0">
                <a:latin typeface="+mj-lt"/>
              </a:rPr>
              <a:t> </a:t>
            </a:r>
            <a:r>
              <a:rPr lang="en-US" sz="2200" dirty="0" err="1" smtClean="0">
                <a:latin typeface="+mj-lt"/>
              </a:rPr>
              <a:t>παιδιά</a:t>
            </a:r>
            <a:r>
              <a:rPr lang="en-US" sz="2200" dirty="0" smtClean="0">
                <a:latin typeface="+mj-lt"/>
              </a:rPr>
              <a:t>.</a:t>
            </a:r>
          </a:p>
          <a:p>
            <a:pPr>
              <a:buFont typeface="Arial"/>
              <a:buChar char="•"/>
            </a:pPr>
            <a:endParaRPr lang="el-GR" sz="2200" dirty="0" smtClean="0">
              <a:latin typeface="+mj-lt"/>
            </a:endParaRPr>
          </a:p>
          <a:p>
            <a:pPr>
              <a:buFont typeface="Arial"/>
              <a:buChar char="•"/>
            </a:pPr>
            <a:r>
              <a:rPr lang="en-US" sz="2200" i="1" dirty="0" err="1" smtClean="0">
                <a:latin typeface="+mj-lt"/>
              </a:rPr>
              <a:t>Αναστοχασμοί</a:t>
            </a:r>
            <a:r>
              <a:rPr lang="en-US" sz="2200" dirty="0" smtClean="0">
                <a:latin typeface="+mj-lt"/>
              </a:rPr>
              <a:t> – </a:t>
            </a:r>
            <a:r>
              <a:rPr lang="en-US" sz="2200" dirty="0" err="1" smtClean="0">
                <a:latin typeface="+mj-lt"/>
              </a:rPr>
              <a:t>πρόοδος</a:t>
            </a:r>
            <a:r>
              <a:rPr lang="en-US" sz="2200" dirty="0" smtClean="0">
                <a:latin typeface="+mj-lt"/>
              </a:rPr>
              <a:t> </a:t>
            </a:r>
            <a:r>
              <a:rPr lang="en-US" sz="2200" dirty="0" err="1" smtClean="0">
                <a:latin typeface="+mj-lt"/>
              </a:rPr>
              <a:t>παιδιών</a:t>
            </a:r>
            <a:r>
              <a:rPr lang="en-US" sz="2200" dirty="0" smtClean="0">
                <a:latin typeface="+mj-lt"/>
              </a:rPr>
              <a:t>, </a:t>
            </a:r>
            <a:r>
              <a:rPr lang="en-US" sz="2200" dirty="0" err="1" smtClean="0">
                <a:latin typeface="+mj-lt"/>
              </a:rPr>
              <a:t>ρόλος</a:t>
            </a:r>
            <a:r>
              <a:rPr lang="en-US" sz="2200" dirty="0" smtClean="0">
                <a:latin typeface="+mj-lt"/>
              </a:rPr>
              <a:t> </a:t>
            </a:r>
            <a:r>
              <a:rPr lang="en-US" sz="2200" dirty="0" err="1" smtClean="0">
                <a:latin typeface="+mj-lt"/>
              </a:rPr>
              <a:t>δασκάλου</a:t>
            </a:r>
            <a:r>
              <a:rPr lang="en-US" sz="2200" dirty="0" smtClean="0">
                <a:latin typeface="+mj-lt"/>
              </a:rPr>
              <a:t>/</a:t>
            </a:r>
            <a:r>
              <a:rPr lang="en-US" sz="2200" dirty="0" err="1" smtClean="0">
                <a:latin typeface="+mj-lt"/>
              </a:rPr>
              <a:t>ας</a:t>
            </a:r>
            <a:r>
              <a:rPr lang="en-US" sz="2200" dirty="0" smtClean="0">
                <a:latin typeface="+mj-lt"/>
              </a:rPr>
              <a:t>, </a:t>
            </a:r>
            <a:r>
              <a:rPr lang="en-US" sz="2200" dirty="0" err="1" smtClean="0">
                <a:latin typeface="+mj-lt"/>
              </a:rPr>
              <a:t>περιβάλλον</a:t>
            </a:r>
            <a:r>
              <a:rPr lang="en-US" sz="2200" dirty="0" smtClean="0">
                <a:latin typeface="+mj-lt"/>
              </a:rPr>
              <a:t> </a:t>
            </a:r>
            <a:r>
              <a:rPr lang="en-US" sz="2200" dirty="0" err="1" smtClean="0">
                <a:latin typeface="+mj-lt"/>
              </a:rPr>
              <a:t>τάξης</a:t>
            </a:r>
            <a:r>
              <a:rPr lang="en-US" sz="2200" dirty="0" smtClean="0">
                <a:latin typeface="+mj-lt"/>
              </a:rPr>
              <a:t>, </a:t>
            </a:r>
            <a:r>
              <a:rPr lang="en-US" sz="2200" dirty="0" err="1" smtClean="0">
                <a:latin typeface="+mj-lt"/>
              </a:rPr>
              <a:t>επόμενα</a:t>
            </a:r>
            <a:r>
              <a:rPr lang="en-US" sz="2200" dirty="0" smtClean="0">
                <a:latin typeface="+mj-lt"/>
              </a:rPr>
              <a:t> </a:t>
            </a:r>
            <a:r>
              <a:rPr lang="en-US" sz="2200" dirty="0" err="1" smtClean="0">
                <a:latin typeface="+mj-lt"/>
              </a:rPr>
              <a:t>βήματα</a:t>
            </a:r>
            <a:endParaRPr lang="el-GR" sz="2200" dirty="0">
              <a:latin typeface="+mj-lt"/>
            </a:endParaRPr>
          </a:p>
        </p:txBody>
      </p:sp>
    </p:spTree>
    <p:extLst>
      <p:ext uri="{BB962C8B-B14F-4D97-AF65-F5344CB8AC3E}">
        <p14:creationId xmlns:p14="http://schemas.microsoft.com/office/powerpoint/2010/main" val="3805850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5987008" cy="1282154"/>
          </a:xfrm>
        </p:spPr>
        <p:txBody>
          <a:bodyPr>
            <a:noAutofit/>
          </a:bodyPr>
          <a:lstStyle/>
          <a:p>
            <a:r>
              <a:rPr lang="nl-BE" sz="3600" b="1" dirty="0" smtClean="0">
                <a:solidFill>
                  <a:srgbClr val="00B050"/>
                </a:solidFill>
              </a:rPr>
              <a:t>Ανάλυση παραδείγματος από την τάξη</a:t>
            </a:r>
            <a:r>
              <a:rPr dirty="0"/>
              <a:t/>
            </a:r>
            <a:br>
              <a:rPr dirty="0"/>
            </a:br>
            <a:r>
              <a:rPr lang="nl-BE" sz="3600" b="1" dirty="0" smtClean="0">
                <a:solidFill>
                  <a:srgbClr val="00B050"/>
                </a:solidFill>
              </a:rPr>
              <a:t>Φοβερή σούπα</a:t>
            </a:r>
            <a:endParaRPr lang="el-GR"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600" b="1" dirty="0" smtClean="0">
                <a:latin typeface="+mj-lt"/>
              </a:rPr>
              <a:t>1. Διαβάστε το παράδειγμα.</a:t>
            </a:r>
          </a:p>
          <a:p>
            <a:pPr marL="0" lvl="0" indent="0">
              <a:buNone/>
            </a:pPr>
            <a:endParaRPr lang="el-GR" sz="1200" dirty="0" smtClean="0">
              <a:latin typeface="+mj-lt"/>
            </a:endParaRPr>
          </a:p>
          <a:p>
            <a:pPr marL="0" lvl="0" indent="0">
              <a:buNone/>
            </a:pPr>
            <a:r>
              <a:rPr lang="en-GB" sz="2600" b="1" dirty="0" smtClean="0">
                <a:latin typeface="+mj-lt"/>
              </a:rPr>
              <a:t>2. Έπειτα σκεφτείτε τις παρακάτω ερωτήσεις:</a:t>
            </a:r>
            <a:endParaRPr lang="el-GR" sz="2600" b="1" dirty="0">
              <a:latin typeface="+mj-lt"/>
            </a:endParaRPr>
          </a:p>
          <a:p>
            <a:r>
              <a:rPr lang="en-GB" sz="2600" dirty="0" smtClean="0">
                <a:latin typeface="+mj-lt"/>
              </a:rPr>
              <a:t>Τι είδος/η αξιολόγησης χρησιμοποιεί ο/η δάσκαλος/α στη δραστηριότητα; </a:t>
            </a:r>
            <a:endParaRPr lang="el-GR" sz="2600" dirty="0">
              <a:latin typeface="+mj-lt"/>
            </a:endParaRPr>
          </a:p>
          <a:p>
            <a:pPr lvl="0"/>
            <a:r>
              <a:rPr lang="en-GB" sz="2600" dirty="0">
                <a:latin typeface="+mj-lt"/>
              </a:rPr>
              <a:t>Με ποιον/ποιους τρόπο/ους εμπλέκονται τα παιδιά στην αξιολόγηση; </a:t>
            </a:r>
            <a:endParaRPr lang="el-GR" sz="2600" dirty="0">
              <a:latin typeface="+mj-lt"/>
            </a:endParaRPr>
          </a:p>
          <a:p>
            <a:r>
              <a:rPr lang="en-GB" sz="2600" dirty="0">
                <a:latin typeface="+mj-lt"/>
              </a:rPr>
              <a:t>Βλέπετε άλλες ευκαιρίες αξιολόγησης που να περιλαμβάνουν τα παιδιά;</a:t>
            </a:r>
          </a:p>
          <a:p>
            <a:r>
              <a:rPr lang="en-GB" sz="2600" dirty="0" smtClean="0">
                <a:latin typeface="+mj-lt"/>
              </a:rPr>
              <a:t>Με ποιους τρόπους ενισχύουν αυτές οι δραστηριότητες τη διερεύνηση και τη δημιουργικότητα στη διδασκαλία και τη μάθηση;</a:t>
            </a:r>
          </a:p>
          <a:p>
            <a:endParaRPr lang="el-GR" sz="1100" dirty="0">
              <a:latin typeface="+mj-lt"/>
            </a:endParaRPr>
          </a:p>
          <a:p>
            <a:pPr marL="0" indent="0">
              <a:buNone/>
            </a:pPr>
            <a:r>
              <a:rPr lang="en-GB" sz="2600" b="1" dirty="0" smtClean="0">
                <a:latin typeface="+mj-lt"/>
              </a:rPr>
              <a:t>3. Aνταλλαγή ιδεών</a:t>
            </a:r>
            <a:endParaRPr lang="el-GR" sz="2600" b="1" dirty="0" smtClean="0">
              <a:latin typeface="+mj-lt"/>
            </a:endParaRP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1711095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282154"/>
          </a:xfrm>
        </p:spPr>
        <p:txBody>
          <a:bodyPr>
            <a:normAutofit/>
          </a:bodyPr>
          <a:lstStyle/>
          <a:p>
            <a:r>
              <a:rPr lang="nl-BE" sz="3600" b="1" dirty="0" smtClean="0">
                <a:solidFill>
                  <a:srgbClr val="00B050"/>
                </a:solidFill>
              </a:rPr>
              <a:t>Εφαρμόστε τις γνώσεις σας στην πράξη στην τάξη σας</a:t>
            </a:r>
            <a:endParaRPr lang="el-GR"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latin typeface="+mj-lt"/>
              </a:rPr>
              <a:t>Ατομικά </a:t>
            </a:r>
          </a:p>
          <a:p>
            <a:pPr lvl="1"/>
            <a:r>
              <a:rPr lang="en-US" dirty="0">
                <a:latin typeface="+mj-lt"/>
              </a:rPr>
              <a:t>αναφέρατε 3 παραδείγματα επιστημονικών δραστηριοτήτων που χρησιμοποιείτε στο δικό σας περιβάλλον τάξης</a:t>
            </a:r>
          </a:p>
          <a:p>
            <a:pPr lvl="1"/>
            <a:r>
              <a:rPr lang="en-US" dirty="0">
                <a:latin typeface="+mj-lt"/>
              </a:rPr>
              <a:t>προσπαθήστε να τις εμπλουτίσετε με ιδέες για το πώς να εμπλέξετε τα παιδιά στην αξιολόγηση</a:t>
            </a:r>
            <a:endParaRPr lang="el-GR" dirty="0">
              <a:latin typeface="+mj-lt"/>
            </a:endParaRPr>
          </a:p>
          <a:p>
            <a:pPr lvl="0"/>
            <a:r>
              <a:rPr lang="en-US" dirty="0">
                <a:latin typeface="+mj-lt"/>
              </a:rPr>
              <a:t>Πιθανές δυσκολίες και ερωτήσεις;</a:t>
            </a:r>
          </a:p>
          <a:p>
            <a:pPr lvl="0"/>
            <a:endParaRPr lang="el-GR" sz="1400" dirty="0">
              <a:latin typeface="+mj-lt"/>
            </a:endParaRPr>
          </a:p>
          <a:p>
            <a:pPr lvl="0"/>
            <a:r>
              <a:rPr lang="en-US" dirty="0" smtClean="0">
                <a:latin typeface="+mj-lt"/>
              </a:rPr>
              <a:t>Ανταλλάξτε ιδέες, συζητήστε ερωτήσεις και πιθανές δυσκολίες. </a:t>
            </a:r>
            <a:endParaRPr lang="el-GR" dirty="0">
              <a:latin typeface="+mj-lt"/>
            </a:endParaRP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1631100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Τι αποκομίσατε </a:t>
            </a:r>
            <a:r>
              <a:rPr lang="el-GR" sz="3600" b="1" dirty="0" smtClean="0">
                <a:solidFill>
                  <a:srgbClr val="00B050"/>
                </a:solidFill>
              </a:rPr>
              <a:t/>
            </a:r>
            <a:br>
              <a:rPr lang="el-GR" sz="3600" b="1" dirty="0" smtClean="0">
                <a:solidFill>
                  <a:srgbClr val="00B050"/>
                </a:solidFill>
              </a:rPr>
            </a:br>
            <a:r>
              <a:rPr lang="nl-BE" sz="3600" b="1" dirty="0" smtClean="0">
                <a:solidFill>
                  <a:srgbClr val="00B050"/>
                </a:solidFill>
              </a:rPr>
              <a:t>από την ενότητα; </a:t>
            </a:r>
            <a:endParaRPr lang="el-GR"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Ανατρέξτε στις αρχικές ερωτήσεις σας.</a:t>
            </a:r>
            <a:r>
              <a:t/>
            </a:r>
            <a:br/>
            <a:r>
              <a:rPr lang="nl-BE" dirty="0" smtClean="0">
                <a:latin typeface="+mj-lt"/>
              </a:rPr>
              <a:t>Σε ποιο βαθμό απαντήθηκαν;</a:t>
            </a:r>
          </a:p>
          <a:p>
            <a:pPr lvl="0"/>
            <a:endParaRPr lang="el-GR" sz="1200" dirty="0">
              <a:latin typeface="+mj-lt"/>
            </a:endParaRPr>
          </a:p>
          <a:p>
            <a:pPr lvl="0"/>
            <a:r>
              <a:rPr lang="nl-BE" dirty="0" smtClean="0">
                <a:latin typeface="+mj-lt"/>
              </a:rPr>
              <a:t>Εντοπίστε βασικές προκλήσεις.</a:t>
            </a:r>
            <a:r>
              <a:t/>
            </a:r>
            <a:br/>
            <a:r>
              <a:rPr lang="nl-BE" dirty="0" smtClean="0">
                <a:latin typeface="+mj-lt"/>
              </a:rPr>
              <a:t>Σκεφτείτε πιθανές λύσεις.</a:t>
            </a:r>
            <a:endParaRPr lang="el-GR" dirty="0">
              <a:latin typeface="+mj-lt"/>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67" y="3068960"/>
            <a:ext cx="3021333" cy="2266000"/>
          </a:xfrm>
          <a:prstGeom prst="rect">
            <a:avLst/>
          </a:prstGeom>
        </p:spPr>
      </p:pic>
    </p:spTree>
    <p:extLst>
      <p:ext uri="{BB962C8B-B14F-4D97-AF65-F5344CB8AC3E}">
        <p14:creationId xmlns:p14="http://schemas.microsoft.com/office/powerpoint/2010/main" val="2107301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Τι αποκομίσατε </a:t>
            </a:r>
            <a:r>
              <a:rPr lang="el-GR" sz="3600" b="1" dirty="0" smtClean="0">
                <a:solidFill>
                  <a:srgbClr val="00B050"/>
                </a:solidFill>
              </a:rPr>
              <a:t/>
            </a:r>
            <a:br>
              <a:rPr lang="el-GR" sz="3600" b="1" dirty="0" smtClean="0">
                <a:solidFill>
                  <a:srgbClr val="00B050"/>
                </a:solidFill>
              </a:rPr>
            </a:br>
            <a:r>
              <a:rPr lang="nl-BE" sz="3600" b="1" dirty="0" smtClean="0">
                <a:solidFill>
                  <a:srgbClr val="00B050"/>
                </a:solidFill>
              </a:rPr>
              <a:t>από την ενότητα; </a:t>
            </a:r>
            <a:endParaRPr lang="el-GR"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988840"/>
            <a:ext cx="7886700" cy="40633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Σημειώστε δύο ενέργειες που θα κάνετε αξιοποιώντας αυτή την ενότητα.</a:t>
            </a:r>
          </a:p>
          <a:p>
            <a:pPr lvl="0"/>
            <a:endParaRPr lang="el-GR" dirty="0" smtClean="0">
              <a:latin typeface="+mj-lt"/>
            </a:endParaRPr>
          </a:p>
          <a:p>
            <a:pPr lvl="0"/>
            <a:r>
              <a:rPr lang="nl-BE" dirty="0" smtClean="0">
                <a:latin typeface="+mj-lt"/>
              </a:rPr>
              <a:t>Ανταλλάξτε ιδέες</a:t>
            </a:r>
            <a:endParaRPr lang="el-GR" dirty="0">
              <a:latin typeface="+mj-lt"/>
            </a:endParaRPr>
          </a:p>
          <a:p>
            <a:pPr marL="0" indent="0">
              <a:buFont typeface="Arial" pitchFamily="34" charset="0"/>
              <a:buNone/>
            </a:pPr>
            <a:endParaRPr lang="el-GR" dirty="0" smtClean="0"/>
          </a:p>
          <a:p>
            <a:endParaRPr lang="el-GR" dirty="0"/>
          </a:p>
        </p:txBody>
      </p:sp>
    </p:spTree>
    <p:extLst>
      <p:ext uri="{BB962C8B-B14F-4D97-AF65-F5344CB8AC3E}">
        <p14:creationId xmlns:p14="http://schemas.microsoft.com/office/powerpoint/2010/main" val="1641309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Περισσότερες πληροφορίες</a:t>
            </a:r>
            <a:endParaRPr lang="el-GR"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a:bodyPr>
          <a:lstStyle/>
          <a:p>
            <a:pPr marL="0" indent="0">
              <a:lnSpc>
                <a:spcPct val="120000"/>
              </a:lnSpc>
              <a:buNone/>
            </a:pPr>
            <a:r>
              <a:rPr lang="en-US" sz="2400" b="1" dirty="0">
                <a:solidFill>
                  <a:srgbClr val="FF0000"/>
                </a:solidFill>
                <a:latin typeface="+mj-lt"/>
              </a:rPr>
              <a:t>Creative Little Scientists </a:t>
            </a:r>
          </a:p>
          <a:p>
            <a:pPr marL="0" indent="0">
              <a:lnSpc>
                <a:spcPct val="120000"/>
              </a:lnSpc>
              <a:buNone/>
            </a:pPr>
            <a:r>
              <a:rPr lang="en-US" sz="2400" dirty="0" smtClean="0">
                <a:solidFill>
                  <a:srgbClr val="FF0000"/>
                </a:solidFill>
                <a:latin typeface="+mj-lt"/>
              </a:rPr>
              <a:t>(Έργο του 7ου ΠΠ της ΕΕ 2011 – 2014)</a:t>
            </a:r>
            <a:endParaRPr lang="el-GR" sz="2400" dirty="0">
              <a:solidFill>
                <a:srgbClr val="FF0000"/>
              </a:solidFill>
              <a:latin typeface="+mj-lt"/>
            </a:endParaRPr>
          </a:p>
          <a:p>
            <a:pPr marL="0" indent="0">
              <a:lnSpc>
                <a:spcPct val="110000"/>
              </a:lnSpc>
              <a:buNone/>
            </a:pPr>
            <a:r>
              <a:rPr lang="en-US" sz="2400" dirty="0">
                <a:latin typeface="+mj-lt"/>
              </a:rPr>
              <a:t>Αρχές σχεδιασμού και πρότυπο υλικό βάσει επί τόπου έρευνας </a:t>
            </a:r>
            <a:r>
              <a:rPr lang="en-US" sz="2400" dirty="0">
                <a:latin typeface="+mj-lt"/>
                <a:hlinkClick r:id="rId3"/>
              </a:rPr>
              <a:t>www.creative-little-scientists.eu</a:t>
            </a:r>
            <a:endParaRPr lang="el-GR" sz="2400" dirty="0">
              <a:latin typeface="+mj-lt"/>
            </a:endParaRPr>
          </a:p>
          <a:p>
            <a:pPr marL="0" indent="0">
              <a:buNone/>
            </a:pPr>
            <a:endParaRPr lang="el-GR" sz="2400" dirty="0">
              <a:latin typeface="+mj-lt"/>
            </a:endParaRPr>
          </a:p>
          <a:p>
            <a:pPr marL="0" indent="0">
              <a:buNone/>
            </a:pPr>
            <a:r>
              <a:rPr lang="en-US" sz="2400" b="1" dirty="0">
                <a:solidFill>
                  <a:srgbClr val="FF0000"/>
                </a:solidFill>
                <a:latin typeface="+mj-lt"/>
              </a:rPr>
              <a:t>Creativity in Early Years Science Education </a:t>
            </a:r>
            <a:endParaRPr lang="el-GR" sz="2400" b="1" dirty="0" smtClean="0">
              <a:solidFill>
                <a:srgbClr val="FF0000"/>
              </a:solidFill>
              <a:latin typeface="+mj-lt"/>
            </a:endParaRPr>
          </a:p>
          <a:p>
            <a:pPr marL="0" indent="0">
              <a:buNone/>
            </a:pPr>
            <a:r>
              <a:rPr lang="en-US" sz="2400" dirty="0" smtClean="0">
                <a:solidFill>
                  <a:srgbClr val="FF0000"/>
                </a:solidFill>
                <a:latin typeface="+mj-lt"/>
              </a:rPr>
              <a:t>(Έργο της ΕΕ Erasmus+ 2014 </a:t>
            </a:r>
            <a:r>
              <a:rPr lang="en-US" sz="2400" dirty="0">
                <a:solidFill>
                  <a:srgbClr val="FF0000"/>
                </a:solidFill>
              </a:rPr>
              <a:t>– </a:t>
            </a:r>
            <a:r>
              <a:rPr lang="en-US" sz="2400" dirty="0" smtClean="0">
                <a:solidFill>
                  <a:srgbClr val="FF0000"/>
                </a:solidFill>
                <a:latin typeface="+mj-lt"/>
              </a:rPr>
              <a:t>2017)</a:t>
            </a:r>
          </a:p>
          <a:p>
            <a:pPr marL="0" indent="0">
              <a:lnSpc>
                <a:spcPct val="110000"/>
              </a:lnSpc>
              <a:buNone/>
            </a:pPr>
            <a:r>
              <a:rPr lang="en-US" sz="24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n-US" sz="2400" dirty="0" smtClean="0">
                <a:latin typeface="+mj-lt"/>
                <a:hlinkClick r:id="rId4"/>
              </a:rPr>
              <a:t>www.ceys‐project.eu</a:t>
            </a:r>
            <a:r>
              <a:rPr sz="2400" dirty="0" smtClean="0"/>
              <a:t> </a:t>
            </a:r>
          </a:p>
          <a:p>
            <a:pPr marL="0" indent="0">
              <a:buNone/>
            </a:pPr>
            <a:endParaRPr lang="el-GR" sz="2600" dirty="0" smtClean="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23863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3878"/>
          <a:stretch/>
        </p:blipFill>
        <p:spPr>
          <a:xfrm>
            <a:off x="2267744" y="2276872"/>
            <a:ext cx="4522043" cy="3228975"/>
          </a:xfrm>
        </p:spPr>
      </p:pic>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eaLnBrk="1" fontAlgn="auto" hangingPunct="1">
              <a:spcBef>
                <a:spcPts val="0"/>
              </a:spcBef>
              <a:spcAft>
                <a:spcPts val="600"/>
              </a:spcAft>
              <a:tabLst>
                <a:tab pos="990600" algn="l"/>
              </a:tabLst>
              <a:defRPr/>
            </a:pPr>
            <a:r>
              <a:rPr lang="en-US" sz="1600" dirty="0">
                <a:solidFill>
                  <a:prstClr val="black"/>
                </a:solidFill>
                <a:latin typeface="Cambria"/>
                <a:ea typeface="+mn-ea"/>
              </a:rPr>
              <a:t>	</a:t>
            </a:r>
            <a:r>
              <a:rPr lang="en-US" sz="1400" dirty="0">
                <a:solidFill>
                  <a:prstClr val="black"/>
                </a:solidFill>
                <a:latin typeface="Cambria"/>
                <a:ea typeface="+mn-ea"/>
              </a:rPr>
              <a:t>© </a:t>
            </a:r>
            <a:r>
              <a:rPr lang="en-US" sz="1400" i="1" dirty="0">
                <a:solidFill>
                  <a:prstClr val="black"/>
                </a:solidFill>
                <a:latin typeface="Cambria"/>
                <a:ea typeface="+mn-ea"/>
              </a:rPr>
              <a:t>2017 CREATIVITY IN EARLY YEARS SCIENCE EDUCATION Consortium</a:t>
            </a:r>
          </a:p>
          <a:p>
            <a:pPr eaLnBrk="1" fontAlgn="auto" hangingPunct="1">
              <a:spcBef>
                <a:spcPts val="0"/>
              </a:spcBef>
              <a:spcAft>
                <a:spcPts val="600"/>
              </a:spcAft>
              <a:tabLst>
                <a:tab pos="990600" algn="l"/>
              </a:tabLst>
              <a:defRPr/>
            </a:pPr>
            <a:r>
              <a:rPr lang="en-US" sz="1400" dirty="0">
                <a:solidFill>
                  <a:prstClr val="black"/>
                </a:solidFill>
                <a:latin typeface="Cambria"/>
                <a:ea typeface="+mn-ea"/>
              </a:rPr>
              <a:t>This work is licensed under the Creative Commons Attribution-</a:t>
            </a:r>
            <a:r>
              <a:rPr lang="en-US" sz="1400" dirty="0" err="1">
                <a:solidFill>
                  <a:prstClr val="black"/>
                </a:solidFill>
                <a:latin typeface="Cambria"/>
                <a:ea typeface="+mn-ea"/>
              </a:rPr>
              <a:t>NonCommercial</a:t>
            </a:r>
            <a:r>
              <a:rPr lang="en-US" sz="1400" dirty="0">
                <a:solidFill>
                  <a:prstClr val="black"/>
                </a:solidFill>
                <a:latin typeface="Cambria"/>
                <a:ea typeface="+mn-ea"/>
              </a:rPr>
              <a:t>-</a:t>
            </a:r>
            <a:r>
              <a:rPr lang="en-US" sz="1400" dirty="0" err="1">
                <a:solidFill>
                  <a:prstClr val="black"/>
                </a:solidFill>
                <a:latin typeface="Cambria"/>
                <a:ea typeface="+mn-ea"/>
              </a:rPr>
              <a:t>NoDerivatives</a:t>
            </a:r>
            <a:r>
              <a:rPr lang="en-US" sz="1400" dirty="0">
                <a:solidFill>
                  <a:prstClr val="black"/>
                </a:solidFill>
                <a:latin typeface="Cambria"/>
                <a:ea typeface="+mn-ea"/>
              </a:rPr>
              <a:t> 4.0 International License. To view a copy of this license, visit </a:t>
            </a:r>
            <a:r>
              <a:rPr lang="en-US" sz="1400" u="sng" dirty="0">
                <a:solidFill>
                  <a:prstClr val="black"/>
                </a:solidFill>
                <a:latin typeface="Cambria"/>
                <a:ea typeface="+mn-ea"/>
                <a:hlinkClick r:id="rId2"/>
              </a:rPr>
              <a:t>http://creativecommons.org/licenses/by-nc-nd/4.0/</a:t>
            </a:r>
            <a:r>
              <a:rPr lang="en-US" sz="1400" dirty="0">
                <a:solidFill>
                  <a:prstClr val="black"/>
                </a:solidFill>
                <a:latin typeface="Cambria"/>
                <a:ea typeface="+mn-ea"/>
              </a:rPr>
              <a:t>.</a:t>
            </a:r>
            <a:endParaRPr lang="el-GR" sz="1400" dirty="0">
              <a:solidFill>
                <a:prstClr val="black"/>
              </a:solidFill>
              <a:latin typeface="Cambria"/>
              <a:ea typeface="+mn-ea"/>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7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7020272" cy="1556792"/>
          </a:xfrm>
        </p:spPr>
        <p:txBody>
          <a:bodyPr>
            <a:normAutofit fontScale="90000"/>
          </a:bodyPr>
          <a:lstStyle/>
          <a:p>
            <a:r>
              <a:rPr lang="en-US" sz="3800" b="1" dirty="0">
                <a:solidFill>
                  <a:srgbClr val="00B050"/>
                </a:solidFill>
              </a:rPr>
              <a:t>Συνέργειες μεταξύ διερευνητικών και δημιουργικών προσεγγίσεων</a:t>
            </a:r>
            <a:r>
              <a:rPr dirty="0"/>
              <a:t/>
            </a:r>
            <a:br>
              <a:rPr dirty="0"/>
            </a:br>
            <a:r>
              <a:rPr lang="en-US" sz="1600" dirty="0" smtClean="0"/>
              <a:t>Από το Εννοιολογικό Πλαίσιο που υιοθέτησε το έργο CEYS (Creative Little Scientists, 2012)</a:t>
            </a:r>
            <a:endParaRPr lang="el-GR"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a:latin typeface="+mj-lt"/>
              </a:rPr>
              <a:t>Παιχνίδι και εξερεύνηση</a:t>
            </a:r>
          </a:p>
          <a:p>
            <a:r>
              <a:rPr lang="nl-BE" sz="2800" dirty="0">
                <a:latin typeface="+mj-lt"/>
              </a:rPr>
              <a:t>Κίνητρο και συναίσθημα</a:t>
            </a:r>
          </a:p>
          <a:p>
            <a:r>
              <a:rPr lang="nl-BE" sz="2800" dirty="0">
                <a:latin typeface="+mj-lt"/>
              </a:rPr>
              <a:t>Διάλογος και συνεργασία</a:t>
            </a:r>
          </a:p>
          <a:p>
            <a:r>
              <a:rPr lang="nl-BE" sz="2800" dirty="0">
                <a:latin typeface="+mj-lt"/>
              </a:rPr>
              <a:t>Επίλυση προβλημάτων και αυτενέργεια</a:t>
            </a:r>
          </a:p>
          <a:p>
            <a:r>
              <a:rPr lang="nl-BE" sz="2800" dirty="0">
                <a:latin typeface="+mj-lt"/>
              </a:rPr>
              <a:t>Ερωτήσεις και περιέργεια</a:t>
            </a:r>
          </a:p>
          <a:p>
            <a:r>
              <a:rPr lang="nl-BE" sz="2800" dirty="0">
                <a:latin typeface="+mj-lt"/>
              </a:rPr>
              <a:t>Αναστοχασμός και συλλογισμός</a:t>
            </a:r>
          </a:p>
          <a:p>
            <a:r>
              <a:rPr lang="nl-BE" sz="2800" dirty="0">
                <a:latin typeface="+mj-lt"/>
              </a:rPr>
              <a:t>Διδακτική στήριξη και </a:t>
            </a:r>
            <a:r>
              <a:rPr lang="nl-BE" sz="2800" dirty="0" smtClean="0">
                <a:latin typeface="+mj-lt"/>
              </a:rPr>
              <a:t>εμπλοκή </a:t>
            </a:r>
            <a:r>
              <a:rPr lang="nl-BE" sz="2800" dirty="0">
                <a:latin typeface="+mj-lt"/>
              </a:rPr>
              <a:t>του εκπαιδευτικού</a:t>
            </a:r>
          </a:p>
          <a:p>
            <a:r>
              <a:rPr lang="nl-BE" sz="2800" dirty="0">
                <a:latin typeface="+mj-lt"/>
              </a:rPr>
              <a:t>Αξιολόγηση για τη μάθηση</a:t>
            </a:r>
          </a:p>
          <a:p>
            <a:endParaRPr lang="el-GR" dirty="0"/>
          </a:p>
        </p:txBody>
      </p:sp>
    </p:spTree>
    <p:extLst>
      <p:ext uri="{BB962C8B-B14F-4D97-AF65-F5344CB8AC3E}">
        <p14:creationId xmlns:p14="http://schemas.microsoft.com/office/powerpoint/2010/main" val="308540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rgbClr val="00B050"/>
                </a:solidFill>
              </a:rPr>
              <a:t>Στόχοι της ενότητας</a:t>
            </a:r>
            <a:endParaRPr lang="el-GR" b="1" dirty="0">
              <a:solidFill>
                <a:srgbClr val="00B050"/>
              </a:solidFill>
            </a:endParaRPr>
          </a:p>
        </p:txBody>
      </p:sp>
      <p:sp>
        <p:nvSpPr>
          <p:cNvPr id="5" name="Content Placeholder 2"/>
          <p:cNvSpPr txBox="1">
            <a:spLocks/>
          </p:cNvSpPr>
          <p:nvPr/>
        </p:nvSpPr>
        <p:spPr>
          <a:xfrm>
            <a:off x="323528" y="1700808"/>
            <a:ext cx="8352928"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en-US" sz="2000" dirty="0" smtClean="0">
                <a:solidFill>
                  <a:prstClr val="black"/>
                </a:solidFill>
                <a:latin typeface="Calibri"/>
              </a:rPr>
              <a:t>Να παρουσιαστούν στους συμμετέχοντες διάφορες προσεγγίσεις και στρατηγικές αξιολόγησης, συγκεκριμένα η σημασία του να λαμβάνουν τα παιδιά τις δικές τους αποφάσεις κατά τις διερευνητικές διαδικασίες, να συσχετίζουν τα ίδια ερωτήσεις, να σχεδιάζουν και να αξιολογούν αποδεικτικά στοιχεία και να συλλογίζονται τα αποτελέσματα.</a:t>
            </a:r>
            <a:endParaRPr lang="el-GR" sz="2000" dirty="0" smtClean="0">
              <a:solidFill>
                <a:prstClr val="black"/>
              </a:solidFill>
              <a:latin typeface="Calibri"/>
            </a:endParaRPr>
          </a:p>
          <a:p>
            <a:pPr marL="180975" indent="-180975"/>
            <a:r>
              <a:rPr lang="en-US" sz="2000" dirty="0" smtClean="0">
                <a:solidFill>
                  <a:prstClr val="black"/>
                </a:solidFill>
                <a:latin typeface="Calibri"/>
              </a:rPr>
              <a:t>Να γίνει ανταλλαγή στρατηγικών που θα επιτρέψουν στους συμμετέχοντες να αναγνωρίσουν τις ικανότητες των μικρών παιδιών να συμμετέχουν σε διαδικασίες αναφορικά με την αξιολόγηση και την παραγωγή ιδεών στις φυσικές επιστήμες.</a:t>
            </a:r>
            <a:endParaRPr lang="el-GR" sz="2000" dirty="0" smtClean="0">
              <a:solidFill>
                <a:prstClr val="black"/>
              </a:solidFill>
              <a:latin typeface="Calibri"/>
            </a:endParaRPr>
          </a:p>
          <a:p>
            <a:pPr marL="180975" indent="-180975"/>
            <a:r>
              <a:rPr lang="en-US" sz="2000" dirty="0" smtClean="0">
                <a:solidFill>
                  <a:prstClr val="black"/>
                </a:solidFill>
                <a:latin typeface="Calibri"/>
              </a:rPr>
              <a:t>Να αυξηθεί η γνώση των στρατηγικών αξιολόγησης, π.χ. της αξιολόγησης </a:t>
            </a:r>
            <a:r>
              <a:rPr lang="en-US" sz="2000" dirty="0" err="1" smtClean="0">
                <a:solidFill>
                  <a:prstClr val="black"/>
                </a:solidFill>
                <a:latin typeface="Calibri"/>
              </a:rPr>
              <a:t>μεταξύ</a:t>
            </a:r>
            <a:r>
              <a:rPr lang="en-US" sz="2000" dirty="0" smtClean="0">
                <a:solidFill>
                  <a:prstClr val="black"/>
                </a:solidFill>
                <a:latin typeface="Calibri"/>
              </a:rPr>
              <a:t> </a:t>
            </a:r>
            <a:r>
              <a:rPr lang="el-GR" sz="2000" dirty="0" smtClean="0">
                <a:solidFill>
                  <a:prstClr val="black"/>
                </a:solidFill>
                <a:latin typeface="Calibri"/>
              </a:rPr>
              <a:t>συμμαθητών </a:t>
            </a:r>
            <a:r>
              <a:rPr lang="en-US" sz="2000" dirty="0" err="1" smtClean="0">
                <a:solidFill>
                  <a:prstClr val="black"/>
                </a:solidFill>
                <a:latin typeface="Calibri"/>
              </a:rPr>
              <a:t>και</a:t>
            </a:r>
            <a:r>
              <a:rPr lang="en-US" sz="2000" dirty="0" smtClean="0">
                <a:solidFill>
                  <a:prstClr val="black"/>
                </a:solidFill>
                <a:latin typeface="Calibri"/>
              </a:rPr>
              <a:t> της αυτοαξιολόγησης, του διαλόγου και της ανατροφοδότησης για την πρόοδο, στις φυσικές επιστήμες στην πρώιμη σχολική εκπαίδευση, με διαδικασίες αναφορικά με την αξιολόγηση και την παραγωγή ιδεών στις φυσικές επιστήμες.</a:t>
            </a:r>
            <a:endParaRPr lang="el-GR" sz="2000" dirty="0">
              <a:solidFill>
                <a:prstClr val="black"/>
              </a:solidFill>
              <a:latin typeface="Calibri"/>
            </a:endParaRPr>
          </a:p>
        </p:txBody>
      </p:sp>
    </p:spTree>
    <p:extLst>
      <p:ext uri="{BB962C8B-B14F-4D97-AF65-F5344CB8AC3E}">
        <p14:creationId xmlns:p14="http://schemas.microsoft.com/office/powerpoint/2010/main" val="412331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0"/>
            <a:ext cx="6876256" cy="1556792"/>
          </a:xfrm>
        </p:spPr>
        <p:txBody>
          <a:bodyPr>
            <a:noAutofit/>
          </a:bodyPr>
          <a:lstStyle/>
          <a:p>
            <a:r>
              <a:rPr lang="nl-BE" sz="3200" b="1" dirty="0" smtClean="0">
                <a:solidFill>
                  <a:srgbClr val="00B050"/>
                </a:solidFill>
              </a:rPr>
              <a:t>Σύνδεση με τις αρχές σχεδιασμού περιεχομένου και τα αποτελέσματα 1</a:t>
            </a:r>
            <a:endParaRPr lang="el-GR" sz="3200" b="1" dirty="0">
              <a:solidFill>
                <a:srgbClr val="00B050"/>
              </a:solidFill>
            </a:endParaRPr>
          </a:p>
        </p:txBody>
      </p:sp>
      <p:sp>
        <p:nvSpPr>
          <p:cNvPr id="3" name="Tijdelijke aanduiding voor inhoud 2"/>
          <p:cNvSpPr>
            <a:spLocks noGrp="1"/>
          </p:cNvSpPr>
          <p:nvPr>
            <p:ph idx="1"/>
          </p:nvPr>
        </p:nvSpPr>
        <p:spPr>
          <a:xfrm>
            <a:off x="457200" y="1844825"/>
            <a:ext cx="8219256" cy="4320479"/>
          </a:xfrm>
        </p:spPr>
        <p:txBody>
          <a:bodyPr>
            <a:normAutofit fontScale="55000" lnSpcReduction="20000"/>
          </a:bodyPr>
          <a:lstStyle/>
          <a:p>
            <a:pPr marL="0" indent="0">
              <a:lnSpc>
                <a:spcPct val="120000"/>
              </a:lnSpc>
              <a:buNone/>
            </a:pPr>
            <a:r>
              <a:rPr lang="en-GB" sz="3800" dirty="0">
                <a:latin typeface="+mj-lt"/>
              </a:rPr>
              <a:t>3. Η εκπαίδευση των δασκάλων πρέπει να προωθεί την κατανόηση των δασκάλων για τη φύση της επιστήμης και για τον τρόπο εργασίας των επιστημόνων, απέναντι σε στερεότυπες εικόνες για την επιστήμη και τους επιστήμονες.</a:t>
            </a:r>
          </a:p>
          <a:p>
            <a:pPr marL="0" indent="0">
              <a:lnSpc>
                <a:spcPct val="120000"/>
              </a:lnSpc>
              <a:buNone/>
            </a:pPr>
            <a:endParaRPr lang="el-GR" sz="1600" dirty="0" smtClean="0">
              <a:latin typeface="+mj-lt"/>
            </a:endParaRPr>
          </a:p>
          <a:p>
            <a:pPr marL="400050" lvl="1" indent="0">
              <a:lnSpc>
                <a:spcPct val="120000"/>
              </a:lnSpc>
              <a:buNone/>
            </a:pPr>
            <a:r>
              <a:rPr lang="en-US" sz="3200" dirty="0" smtClean="0">
                <a:latin typeface="+mj-lt"/>
              </a:rPr>
              <a:t>3.2 Οι δάσκαλοι/ες πρέπει να μπορούν να </a:t>
            </a:r>
            <a:r>
              <a:rPr lang="en-US" sz="3200" b="1" dirty="0">
                <a:solidFill>
                  <a:srgbClr val="FF0000"/>
                </a:solidFill>
                <a:latin typeface="+mj-lt"/>
              </a:rPr>
              <a:t>αναγνωρίζουν τις ικανότητες των μικρών παιδιών να συμμετέχουν σε διαδικασίες σχετικές με την αξιολόγηση, καθώς και με την παραγωγή ιδεών</a:t>
            </a:r>
            <a:r>
              <a:rPr dirty="0" smtClean="0"/>
              <a:t> </a:t>
            </a:r>
            <a:r>
              <a:rPr lang="en-US" sz="3200" dirty="0">
                <a:latin typeface="+mj-lt"/>
              </a:rPr>
              <a:t>στις φυσικές επιστήμες και στα μαθηματικά, καθώς αυτές οι διαδικασίες είναι σημαντικές και για την ανάπτυξη της δημιουργικότητας των μαθητών/τριών.</a:t>
            </a:r>
          </a:p>
          <a:p>
            <a:pPr lvl="1">
              <a:lnSpc>
                <a:spcPct val="120000"/>
              </a:lnSpc>
            </a:pPr>
            <a:endParaRPr lang="el-GR" sz="1200" dirty="0">
              <a:latin typeface="+mj-lt"/>
            </a:endParaRPr>
          </a:p>
          <a:p>
            <a:pPr marL="400050" lvl="1" indent="0">
              <a:lnSpc>
                <a:spcPct val="120000"/>
              </a:lnSpc>
              <a:buNone/>
            </a:pPr>
            <a:r>
              <a:rPr lang="en-US" sz="3200" dirty="0">
                <a:latin typeface="+mj-lt"/>
              </a:rPr>
              <a:t>3.3 Οι δάσκαλοι/ες πρέπει να μπορούν να ενισχύουν τις διαδικασίες της </a:t>
            </a:r>
            <a:r>
              <a:rPr lang="en-US" sz="3200" b="1" dirty="0">
                <a:solidFill>
                  <a:srgbClr val="FF0000"/>
                </a:solidFill>
                <a:latin typeface="+mj-lt"/>
              </a:rPr>
              <a:t>φαντασίας, του αναστοχασμού και της εξέτασης εναλλακτικών ιδεών</a:t>
            </a:r>
            <a:r>
              <a:rPr lang="en-US" sz="3200" dirty="0">
                <a:latin typeface="+mj-lt"/>
              </a:rPr>
              <a:t> στηρίζοντας την κατανόηση των επιστημονικών ιδεών και διαδικασιών από τα παιδιά, καθώς και την ανάπτυξη της δημιουριγκότητάς τους</a:t>
            </a:r>
            <a:r>
              <a:rPr lang="en-US" sz="3200" dirty="0" smtClean="0"/>
              <a:t>.</a:t>
            </a:r>
            <a:endParaRPr lang="el-GR" sz="3200" dirty="0">
              <a:latin typeface="+mj-lt"/>
            </a:endParaRPr>
          </a:p>
        </p:txBody>
      </p:sp>
    </p:spTree>
    <p:extLst>
      <p:ext uri="{BB962C8B-B14F-4D97-AF65-F5344CB8AC3E}">
        <p14:creationId xmlns:p14="http://schemas.microsoft.com/office/powerpoint/2010/main" val="34148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6444208" cy="1614810"/>
          </a:xfrm>
        </p:spPr>
        <p:txBody>
          <a:bodyPr>
            <a:noAutofit/>
          </a:bodyPr>
          <a:lstStyle/>
          <a:p>
            <a:r>
              <a:rPr lang="nl-BE" sz="3000" b="1" dirty="0">
                <a:solidFill>
                  <a:srgbClr val="00B050"/>
                </a:solidFill>
              </a:rPr>
              <a:t>Σύνδεση με τις αρχές σχεδιασμού περιεχομένου και τα αποτελέσματα 2</a:t>
            </a:r>
            <a:endParaRPr lang="el-GR" sz="3000" dirty="0"/>
          </a:p>
        </p:txBody>
      </p:sp>
      <p:sp>
        <p:nvSpPr>
          <p:cNvPr id="3" name="Content Placeholder 2"/>
          <p:cNvSpPr>
            <a:spLocks noGrp="1"/>
          </p:cNvSpPr>
          <p:nvPr>
            <p:ph idx="1"/>
          </p:nvPr>
        </p:nvSpPr>
        <p:spPr>
          <a:xfrm>
            <a:off x="457200" y="1484784"/>
            <a:ext cx="8219256" cy="4752528"/>
          </a:xfrm>
        </p:spPr>
        <p:txBody>
          <a:bodyPr>
            <a:normAutofit fontScale="32500" lnSpcReduction="20000"/>
          </a:bodyPr>
          <a:lstStyle/>
          <a:p>
            <a:pPr marL="0" indent="0">
              <a:lnSpc>
                <a:spcPct val="120000"/>
              </a:lnSpc>
              <a:buNone/>
            </a:pPr>
            <a:r>
              <a:rPr lang="en-US" sz="5000" dirty="0" smtClean="0">
                <a:latin typeface="+mj-lt"/>
              </a:rPr>
              <a:t>6. Η εκπαίδευση των δασκάλων πρέπει να παρέχει γνώση του παιδαγωγικού περιεχομένου για να ενθαρρύνει τη διερεύνηση και την επίλυση προβλημάτων στην εκπαίδευση στις φυσικές επιστήμες και τα μαθηματικά.</a:t>
            </a:r>
            <a:endParaRPr lang="el-GR" sz="5000" dirty="0">
              <a:latin typeface="+mj-lt"/>
            </a:endParaRPr>
          </a:p>
          <a:p>
            <a:pPr marL="400050" lvl="1" indent="0">
              <a:lnSpc>
                <a:spcPct val="120000"/>
              </a:lnSpc>
              <a:buNone/>
            </a:pPr>
            <a:r>
              <a:rPr lang="en-US" sz="4500" dirty="0">
                <a:latin typeface="+mj-lt"/>
              </a:rPr>
              <a:t>6.5 Οι δάσκαλοι/ες πρέπει να μπορούν να ενισχύουν τις ευκαιρίες για αυτενέργεια και δημιουργικότητα των παιδιών στη μάθηση, τη διερεύνηση και την επίλυση προβλημάτων – ιδιαίτερα να προωθούν τη σημασία του να λαμβάνουν τα παιδιά τις δικές τους αποφάσεις κατά τις διερευνητικές διαδικασίες, να συσχετίζουν τα ίδια ερωτήσεις, να σχεδιάζουν </a:t>
            </a:r>
            <a:r>
              <a:rPr lang="en-US" sz="4500" b="1" dirty="0">
                <a:solidFill>
                  <a:srgbClr val="FF0000"/>
                </a:solidFill>
                <a:latin typeface="+mj-lt"/>
              </a:rPr>
              <a:t>και να αξιολογούν αποδεικτικά στοιχεία και να αναστοχάζονται τα αποτελέσματα.</a:t>
            </a:r>
          </a:p>
          <a:p>
            <a:pPr marL="0" indent="0">
              <a:lnSpc>
                <a:spcPct val="120000"/>
              </a:lnSpc>
              <a:spcBef>
                <a:spcPts val="0"/>
              </a:spcBef>
              <a:buNone/>
            </a:pPr>
            <a:endParaRPr lang="el-GR" sz="2100" dirty="0">
              <a:latin typeface="+mj-lt"/>
            </a:endParaRPr>
          </a:p>
          <a:p>
            <a:pPr marL="0" indent="0">
              <a:lnSpc>
                <a:spcPct val="120000"/>
              </a:lnSpc>
              <a:spcBef>
                <a:spcPts val="0"/>
              </a:spcBef>
              <a:buNone/>
            </a:pPr>
            <a:r>
              <a:rPr lang="en-US" sz="5000" dirty="0">
                <a:latin typeface="+mj-lt"/>
              </a:rPr>
              <a:t>7. Η εκπαίδευση των δασκάλων πρέπει να εξοικειώνει τους/τις δασκάλους/ες με διάφορες προσεγγίσεις και στρατηγικές διδασκαλίας και αξιολόγησης της τυπικής και άτυπης διερευνητικής και δημιουργικής μάθησης και με τη χρήση τους σε σχέση με πραγματικά προβλήματα στους τομείς των φυσικών επιστημών και των μαθηματικών.</a:t>
            </a:r>
            <a:endParaRPr lang="el-GR" sz="5000" dirty="0">
              <a:latin typeface="+mj-lt"/>
            </a:endParaRPr>
          </a:p>
          <a:p>
            <a:pPr marL="400050" lvl="1" indent="0">
              <a:lnSpc>
                <a:spcPct val="120000"/>
              </a:lnSpc>
              <a:buNone/>
            </a:pPr>
            <a:r>
              <a:rPr lang="en-US" sz="4500" dirty="0">
                <a:latin typeface="+mj-lt"/>
              </a:rPr>
              <a:t>7.9 Οι δάσκαλοι/ες πρέπει να μπορούν να </a:t>
            </a:r>
            <a:r>
              <a:rPr lang="en-US" sz="4500" b="1" dirty="0">
                <a:solidFill>
                  <a:srgbClr val="FF0000"/>
                </a:solidFill>
                <a:latin typeface="+mj-lt"/>
              </a:rPr>
              <a:t>χρησιμοποιούν διαφορετικές προσεγγίσεις και στρατηγικές αξιολόγησης ιδιαίτερα αυτές που εμπλέκουν τα παιδιά στις διαδικασίες αξιολόγησης</a:t>
            </a:r>
            <a:r>
              <a:rPr lang="en-US" sz="4500" dirty="0">
                <a:latin typeface="+mj-lt"/>
              </a:rPr>
              <a:t>, όπως αξιολόγηση </a:t>
            </a:r>
            <a:r>
              <a:rPr lang="en-US" sz="4500" dirty="0" err="1">
                <a:latin typeface="+mj-lt"/>
              </a:rPr>
              <a:t>μεταξύ</a:t>
            </a:r>
            <a:r>
              <a:rPr lang="en-US" sz="4500" dirty="0">
                <a:latin typeface="+mj-lt"/>
              </a:rPr>
              <a:t> </a:t>
            </a:r>
            <a:r>
              <a:rPr lang="en-US" sz="4500" dirty="0" err="1" smtClean="0">
                <a:latin typeface="+mj-lt"/>
              </a:rPr>
              <a:t>συμμαθητών</a:t>
            </a:r>
            <a:r>
              <a:rPr lang="en-US" sz="4500" dirty="0" smtClean="0">
                <a:latin typeface="+mj-lt"/>
              </a:rPr>
              <a:t>, </a:t>
            </a:r>
            <a:r>
              <a:rPr lang="en-US" sz="4500" dirty="0">
                <a:latin typeface="+mj-lt"/>
              </a:rPr>
              <a:t>αυτοαξιολόγηση, διάλογο και ανατροφοδότηση για την πρόοδο, στην πρώιμη σχολική εκπαίδευση στις φυσικές επιστήμες και τα μαθηματικά.</a:t>
            </a:r>
            <a:endParaRPr lang="el-GR" sz="4500" dirty="0">
              <a:latin typeface="+mj-lt"/>
            </a:endParaRPr>
          </a:p>
          <a:p>
            <a:endParaRPr lang="el-GR" dirty="0"/>
          </a:p>
        </p:txBody>
      </p:sp>
    </p:spTree>
    <p:extLst>
      <p:ext uri="{BB962C8B-B14F-4D97-AF65-F5344CB8AC3E}">
        <p14:creationId xmlns:p14="http://schemas.microsoft.com/office/powerpoint/2010/main" val="186845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a:bodyPr>
          <a:lstStyle/>
          <a:p>
            <a:r>
              <a:rPr lang="en-US" b="1" dirty="0" smtClean="0">
                <a:solidFill>
                  <a:srgbClr val="00B050"/>
                </a:solidFill>
              </a:rPr>
              <a:t>Σκεπτικό της ενότητας</a:t>
            </a:r>
            <a:endParaRPr lang="el-GR" b="1" dirty="0">
              <a:solidFill>
                <a:srgbClr val="00B050"/>
              </a:solidFill>
            </a:endParaRPr>
          </a:p>
        </p:txBody>
      </p:sp>
      <p:pic>
        <p:nvPicPr>
          <p:cNvPr id="5" name="Tijdelijke aanduiding voor inhoud 4"/>
          <p:cNvPicPr>
            <a:picLocks noGrp="1" noChangeAspect="1"/>
          </p:cNvPicPr>
          <p:nvPr>
            <p:ph idx="1"/>
          </p:nvPr>
        </p:nvPicPr>
        <p:blipFill rotWithShape="1">
          <a:blip r:embed="rId3" cstate="print"/>
          <a:srcRect l="20115" t="24406" r="20114" b="32282"/>
          <a:stretch/>
        </p:blipFill>
        <p:spPr>
          <a:xfrm>
            <a:off x="677997" y="2276620"/>
            <a:ext cx="7776894" cy="3168359"/>
          </a:xfrm>
          <a:prstGeom prst="rect">
            <a:avLst/>
          </a:prstGeom>
        </p:spPr>
      </p:pic>
    </p:spTree>
    <p:extLst>
      <p:ext uri="{BB962C8B-B14F-4D97-AF65-F5344CB8AC3E}">
        <p14:creationId xmlns:p14="http://schemas.microsoft.com/office/powerpoint/2010/main" val="218984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4061</TotalTime>
  <Words>2150</Words>
  <Application>Microsoft Office PowerPoint</Application>
  <PresentationFormat>On-screen Show (4:3)</PresentationFormat>
  <Paragraphs>334</Paragraphs>
  <Slides>47</Slides>
  <Notes>43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51" baseType="lpstr">
      <vt:lpstr>1_Custom Design</vt:lpstr>
      <vt:lpstr>Theme1</vt:lpstr>
      <vt:lpstr>1_Theme1</vt:lpstr>
      <vt:lpstr>Acrobat Document</vt:lpstr>
      <vt:lpstr>Επιμορφωτική Ενότητα 17 Εμπλοκή των παιδιών στην αξιολόγηση  Υποστήριξη της δημιουργικότητας και της διερεύνησης στη διδασκαλία και τη μάθηση των φυσικών επιστημών </vt:lpstr>
      <vt:lpstr>Εισαγωγή στο έργο CEYS (χρησιμοποιήστε ανάλογα με το πλαίσιο)</vt:lpstr>
      <vt:lpstr>Σύνδεση διερευνητικής εκπαίδευσης στις φυσικές επιστήμες και δημιουργικών προσεγγίσεων</vt:lpstr>
      <vt:lpstr>Ορισμός της δημιουργικότητας που έχει υιοθετήσει το έργο CEYS  (Creative Little Scientists, 2014)</vt:lpstr>
      <vt:lpstr>Συνέργειες μεταξύ διερευνητικών και δημιουργικών προσεγγίσεων Από το Εννοιολογικό Πλαίσιο που υιοθέτησε το έργο CEYS (Creative Little Scientists, 2012)</vt:lpstr>
      <vt:lpstr>Στόχοι της ενότητας</vt:lpstr>
      <vt:lpstr>Σύνδεση με τις αρχές σχεδιασμού περιεχομένου και τα αποτελέσματα 1</vt:lpstr>
      <vt:lpstr>Σύνδεση με τις αρχές σχεδιασμού περιεχομένου και τα αποτελέσματα 2</vt:lpstr>
      <vt:lpstr>Σκεπτικό της ενότητας</vt:lpstr>
      <vt:lpstr>Σκεπτικό της ενότητας</vt:lpstr>
      <vt:lpstr>Βασικά ζητήματα για επαγγελματίες</vt:lpstr>
      <vt:lpstr>Περίγραμμα της ενότητας</vt:lpstr>
      <vt:lpstr>Τι ελπίζετε να μάθετε;  Τι ερωτήσεις έχετε; </vt:lpstr>
      <vt:lpstr>Ευκαιρίες εμπλοκής των παιδιών στην αξιολόγηση έρευνα χρωματογραφίας</vt:lpstr>
      <vt:lpstr>Ευκαιρίες εμπλοκής των παιδιών στην αξιολόγηση Αναστοχασμός</vt:lpstr>
      <vt:lpstr>Ευκαιρίες εμπλοκής των παιδιών στην αξιολόγηση Αναστοχασμός</vt:lpstr>
      <vt:lpstr>Ευκαιρίες εμπλοκής των παιδιών στην αξιολόγηση Αναστοχασμός</vt:lpstr>
      <vt:lpstr>Εμπλοκή των παιδιών  στην αξιολόγηση Πώς;</vt:lpstr>
      <vt:lpstr>PowerPoint Presentation</vt:lpstr>
      <vt:lpstr>Εμπλοκή των παιδιών στην αξιολόγηση Πώς;</vt:lpstr>
      <vt:lpstr>Εμπλοκή των παιδιών στην αξιολόγηση Πώς;</vt:lpstr>
      <vt:lpstr>Εμπλοκή των παιδιών στην αξιολόγηση Πώς;</vt:lpstr>
      <vt:lpstr>PowerPoint Presentation</vt:lpstr>
      <vt:lpstr>Εμπλοκή των παιδιών στην αξιολόγηση Πώς;</vt:lpstr>
      <vt:lpstr>PowerPoint Presentation</vt:lpstr>
      <vt:lpstr>Εμπλοκή των παιδιών στην αξιολόγηση Πώς;</vt:lpstr>
      <vt:lpstr>Εμπλοκή των παιδιών στην αξιολόγηση Πώς;</vt:lpstr>
      <vt:lpstr>Εμπλοκή των παιδιών στην αξιολόγηση Πώς;</vt:lpstr>
      <vt:lpstr>PowerPoint Presentation</vt:lpstr>
      <vt:lpstr>Εμπλοκή των παιδιών στην αξιολόγηση Πώς;</vt:lpstr>
      <vt:lpstr>PowerPoint Presentation</vt:lpstr>
      <vt:lpstr>Εμπλοκή των παιδιών στην αξιολόγηση Πώς;</vt:lpstr>
      <vt:lpstr>PowerPoint Presentation</vt:lpstr>
      <vt:lpstr>Εμπλοκή των παιδιών στην αξιολόγηση Πώς;</vt:lpstr>
      <vt:lpstr>Εμπλοκή των παιδιών στην αξιολόγηση Πώς;</vt:lpstr>
      <vt:lpstr>PowerPoint Presentation</vt:lpstr>
      <vt:lpstr>Πώς ενισχύονται έτσι τα παιδιά ως προς τη δημιουργικότητα στη μάθηση;</vt:lpstr>
      <vt:lpstr>Πώς ενισχύονται έτσι τα παιδιά ως προς τη δημιουργικότητα στη μάθηση;</vt:lpstr>
      <vt:lpstr>Ανάλυση παραδείγματος από την τάξη Φοβερή σούπα, παιδιά ηλικίας 4-6 ετών</vt:lpstr>
      <vt:lpstr>Πλαίσιο για τα παραδείγματα από την τάξη</vt:lpstr>
      <vt:lpstr>Ανάλυση παραδείγματος από την τάξη Φοβερή σούπα</vt:lpstr>
      <vt:lpstr>Εφαρμόστε τις γνώσεις σας στην πράξη στην τάξη σας</vt:lpstr>
      <vt:lpstr>Τι αποκομίσατε  από την ενότητα; </vt:lpstr>
      <vt:lpstr>Τι αποκομίσατε  από την ενότητα; </vt:lpstr>
      <vt:lpstr>Περισσότερες πληροφορίες</vt:lpstr>
      <vt:lpstr>PowerPoint Presentation</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cp:lastModifiedBy>
  <cp:revision>258</cp:revision>
  <cp:lastPrinted>2016-07-05T12:20:18Z</cp:lastPrinted>
  <dcterms:created xsi:type="dcterms:W3CDTF">2014-03-19T22:20:04Z</dcterms:created>
  <dcterms:modified xsi:type="dcterms:W3CDTF">2017-11-16T10:23:05Z</dcterms:modified>
</cp:coreProperties>
</file>