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Lst>
  <p:notesMasterIdLst>
    <p:notesMasterId r:id="rId53"/>
  </p:notesMasterIdLst>
  <p:sldIdLst>
    <p:sldId id="427" r:id="rId5"/>
    <p:sldId id="437" r:id="rId6"/>
    <p:sldId id="438" r:id="rId7"/>
    <p:sldId id="439" r:id="rId8"/>
    <p:sldId id="440" r:id="rId9"/>
    <p:sldId id="428" r:id="rId10"/>
    <p:sldId id="429" r:id="rId11"/>
    <p:sldId id="434" r:id="rId12"/>
    <p:sldId id="430" r:id="rId13"/>
    <p:sldId id="431" r:id="rId14"/>
    <p:sldId id="432" r:id="rId15"/>
    <p:sldId id="433" r:id="rId16"/>
    <p:sldId id="420" r:id="rId17"/>
    <p:sldId id="388" r:id="rId18"/>
    <p:sldId id="389" r:id="rId19"/>
    <p:sldId id="442" r:id="rId20"/>
    <p:sldId id="390" r:id="rId21"/>
    <p:sldId id="421" r:id="rId22"/>
    <p:sldId id="391" r:id="rId23"/>
    <p:sldId id="393" r:id="rId24"/>
    <p:sldId id="394" r:id="rId25"/>
    <p:sldId id="395" r:id="rId26"/>
    <p:sldId id="396" r:id="rId27"/>
    <p:sldId id="401" r:id="rId28"/>
    <p:sldId id="397" r:id="rId29"/>
    <p:sldId id="415" r:id="rId30"/>
    <p:sldId id="398" r:id="rId31"/>
    <p:sldId id="399" r:id="rId32"/>
    <p:sldId id="404" r:id="rId33"/>
    <p:sldId id="418" r:id="rId34"/>
    <p:sldId id="405" r:id="rId35"/>
    <p:sldId id="411" r:id="rId36"/>
    <p:sldId id="406" r:id="rId37"/>
    <p:sldId id="412" r:id="rId38"/>
    <p:sldId id="407" r:id="rId39"/>
    <p:sldId id="408" r:id="rId40"/>
    <p:sldId id="414" r:id="rId41"/>
    <p:sldId id="445" r:id="rId42"/>
    <p:sldId id="446" r:id="rId43"/>
    <p:sldId id="422" r:id="rId44"/>
    <p:sldId id="435" r:id="rId45"/>
    <p:sldId id="423" r:id="rId46"/>
    <p:sldId id="424" r:id="rId47"/>
    <p:sldId id="425" r:id="rId48"/>
    <p:sldId id="426" r:id="rId49"/>
    <p:sldId id="441" r:id="rId50"/>
    <p:sldId id="348" r:id="rId51"/>
    <p:sldId id="447" r:id="rId52"/>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sme Glauert"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72172" autoAdjust="0"/>
  </p:normalViewPr>
  <p:slideViewPr>
    <p:cSldViewPr>
      <p:cViewPr varScale="1">
        <p:scale>
          <a:sx n="45" d="100"/>
          <a:sy n="45" d="100"/>
        </p:scale>
        <p:origin x="-1781" y="-72"/>
      </p:cViewPr>
      <p:guideLst>
        <p:guide orient="horz" pos="2160"/>
        <p:guide pos="2880"/>
      </p:guideLst>
    </p:cSldViewPr>
  </p:slideViewPr>
  <p:outlineViewPr>
    <p:cViewPr>
      <p:scale>
        <a:sx n="33" d="100"/>
        <a:sy n="33" d="100"/>
      </p:scale>
      <p:origin x="0" y="22926"/>
    </p:cViewPr>
  </p:outlineViewPr>
  <p:notesTextViewPr>
    <p:cViewPr>
      <p:scale>
        <a:sx n="100" d="100"/>
        <a:sy n="100" d="100"/>
      </p:scale>
      <p:origin x="0" y="0"/>
    </p:cViewPr>
  </p:notesTextViewPr>
  <p:sorterViewPr>
    <p:cViewPr>
      <p:scale>
        <a:sx n="100" d="100"/>
        <a:sy n="100" d="100"/>
      </p:scale>
      <p:origin x="0" y="10136"/>
    </p:cViewPr>
  </p:sorterViewPr>
  <p:notesViewPr>
    <p:cSldViewPr snapToGrid="0" snapToObjects="1">
      <p:cViewPr>
        <p:scale>
          <a:sx n="161" d="100"/>
          <a:sy n="161" d="100"/>
        </p:scale>
        <p:origin x="440" y="624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1961399F-3A20-0F41-AA24-18FBC3435AC6}" type="datetimeFigureOut">
              <a:rPr lang="en-US" smtClean="0"/>
              <a:t>16-Nov-17</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773FBFCC-55E6-EC45-A409-A1EF2D23683B}" type="slidenum">
              <a:rPr lang="en-US" smtClean="0"/>
              <a:t>‹#›</a:t>
            </a:fld>
            <a:endParaRPr lang="en-US"/>
          </a:p>
        </p:txBody>
      </p:sp>
    </p:spTree>
    <p:extLst>
      <p:ext uri="{BB962C8B-B14F-4D97-AF65-F5344CB8AC3E}">
        <p14:creationId xmlns:p14="http://schemas.microsoft.com/office/powerpoint/2010/main" val="19377561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aseline="0" dirty="0" smtClean="0"/>
          </a:p>
        </p:txBody>
      </p:sp>
      <p:sp>
        <p:nvSpPr>
          <p:cNvPr id="4" name="Tijdelijke aanduiding voor dianummer 3"/>
          <p:cNvSpPr>
            <a:spLocks noGrp="1"/>
          </p:cNvSpPr>
          <p:nvPr>
            <p:ph type="sldNum" sz="quarter" idx="10"/>
          </p:nvPr>
        </p:nvSpPr>
        <p:spPr/>
        <p:txBody>
          <a:bodyPr/>
          <a:lstStyle/>
          <a:p>
            <a:fld id="{D195098B-2C0E-4FC7-88C8-090D3FA4200A}" type="slidenum">
              <a:rPr lang="nl-BE" smtClean="0">
                <a:solidFill>
                  <a:prstClr val="black"/>
                </a:solidFill>
              </a:rPr>
              <a:pPr/>
              <a:t>1</a:t>
            </a:fld>
            <a:endParaRPr lang="nl-BE">
              <a:solidFill>
                <a:prstClr val="black"/>
              </a:solidFill>
            </a:endParaRPr>
          </a:p>
        </p:txBody>
      </p:sp>
    </p:spTree>
    <p:extLst>
      <p:ext uri="{BB962C8B-B14F-4D97-AF65-F5344CB8AC3E}">
        <p14:creationId xmlns:p14="http://schemas.microsoft.com/office/powerpoint/2010/main" val="2447990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195098B-2C0E-4FC7-88C8-090D3FA4200A}" type="slidenum">
              <a:rPr lang="nl-BE" smtClean="0">
                <a:solidFill>
                  <a:prstClr val="black"/>
                </a:solidFill>
              </a:rPr>
              <a:pPr/>
              <a:t>11</a:t>
            </a:fld>
            <a:endParaRPr lang="nl-BE">
              <a:solidFill>
                <a:prstClr val="black"/>
              </a:solidFill>
            </a:endParaRPr>
          </a:p>
        </p:txBody>
      </p:sp>
    </p:spTree>
    <p:extLst>
      <p:ext uri="{BB962C8B-B14F-4D97-AF65-F5344CB8AC3E}">
        <p14:creationId xmlns:p14="http://schemas.microsoft.com/office/powerpoint/2010/main" val="2205425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195098B-2C0E-4FC7-88C8-090D3FA4200A}" type="slidenum">
              <a:rPr lang="nl-BE" smtClean="0">
                <a:solidFill>
                  <a:prstClr val="black"/>
                </a:solidFill>
              </a:rPr>
              <a:pPr/>
              <a:t>12</a:t>
            </a:fld>
            <a:endParaRPr lang="nl-BE">
              <a:solidFill>
                <a:prstClr val="black"/>
              </a:solidFill>
            </a:endParaRPr>
          </a:p>
        </p:txBody>
      </p:sp>
    </p:spTree>
    <p:extLst>
      <p:ext uri="{BB962C8B-B14F-4D97-AF65-F5344CB8AC3E}">
        <p14:creationId xmlns:p14="http://schemas.microsoft.com/office/powerpoint/2010/main" val="2784420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t>14</a:t>
            </a:fld>
            <a:endParaRPr lang="en-US"/>
          </a:p>
        </p:txBody>
      </p:sp>
    </p:spTree>
    <p:extLst>
      <p:ext uri="{BB962C8B-B14F-4D97-AF65-F5344CB8AC3E}">
        <p14:creationId xmlns:p14="http://schemas.microsoft.com/office/powerpoint/2010/main" val="334753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73FBFCC-55E6-EC45-A409-A1EF2D23683B}" type="slidenum">
              <a:rPr lang="en-US" smtClean="0"/>
              <a:t>15</a:t>
            </a:fld>
            <a:endParaRPr lang="en-US"/>
          </a:p>
        </p:txBody>
      </p:sp>
    </p:spTree>
    <p:extLst>
      <p:ext uri="{BB962C8B-B14F-4D97-AF65-F5344CB8AC3E}">
        <p14:creationId xmlns:p14="http://schemas.microsoft.com/office/powerpoint/2010/main" val="7485746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73FBFCC-55E6-EC45-A409-A1EF2D23683B}" type="slidenum">
              <a:rPr lang="en-US" smtClean="0"/>
              <a:t>16</a:t>
            </a:fld>
            <a:endParaRPr lang="en-US"/>
          </a:p>
        </p:txBody>
      </p:sp>
    </p:spTree>
    <p:extLst>
      <p:ext uri="{BB962C8B-B14F-4D97-AF65-F5344CB8AC3E}">
        <p14:creationId xmlns:p14="http://schemas.microsoft.com/office/powerpoint/2010/main" val="17776869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t>17</a:t>
            </a:fld>
            <a:endParaRPr lang="en-US"/>
          </a:p>
        </p:txBody>
      </p:sp>
    </p:spTree>
    <p:extLst>
      <p:ext uri="{BB962C8B-B14F-4D97-AF65-F5344CB8AC3E}">
        <p14:creationId xmlns:p14="http://schemas.microsoft.com/office/powerpoint/2010/main" val="1851209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t>18</a:t>
            </a:fld>
            <a:endParaRPr lang="en-US"/>
          </a:p>
        </p:txBody>
      </p:sp>
    </p:spTree>
    <p:extLst>
      <p:ext uri="{BB962C8B-B14F-4D97-AF65-F5344CB8AC3E}">
        <p14:creationId xmlns:p14="http://schemas.microsoft.com/office/powerpoint/2010/main" val="33498248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a:buNone/>
            </a:pPr>
            <a:r>
              <a:rPr lang="nl-BE" baseline="0" dirty="0" smtClean="0"/>
              <a:t>The TAPS pyramid provides a framework for supporting and evaluating approaches to assessment in schools and classrooms.</a:t>
            </a:r>
          </a:p>
          <a:p>
            <a:pPr marL="0" indent="0">
              <a:buFont typeface="Arial"/>
              <a:buNone/>
            </a:pPr>
            <a:endParaRPr lang="nl-BE" baseline="0" dirty="0" smtClean="0"/>
          </a:p>
          <a:p>
            <a:pPr marL="0" indent="0">
              <a:buFont typeface="Arial"/>
              <a:buNone/>
            </a:pPr>
            <a:r>
              <a:rPr lang="nl-BE" baseline="0" dirty="0" smtClean="0"/>
              <a:t>In particular it suggests a range of strategies that can be employed to support ongoing formative assessment by teachers and ways of involving children in assessment.</a:t>
            </a:r>
          </a:p>
          <a:p>
            <a:pPr marL="0" indent="0">
              <a:buFont typeface="Arial"/>
              <a:buNone/>
            </a:pPr>
            <a:endParaRPr lang="nl-BE" baseline="0" dirty="0" smtClean="0"/>
          </a:p>
          <a:p>
            <a:pPr marL="0" indent="0">
              <a:buFont typeface="Arial"/>
              <a:buNone/>
            </a:pPr>
            <a:r>
              <a:rPr lang="nl-BE" baseline="0" dirty="0" smtClean="0"/>
              <a:t>More information on the TAPS pyramid can be found in the module outline or on the webpage https://pstt.org.uk/resources/curriculum-materials/assessment </a:t>
            </a:r>
          </a:p>
          <a:p>
            <a:pPr marL="0" indent="0">
              <a:buFont typeface="Arial"/>
              <a:buNone/>
            </a:pPr>
            <a:endParaRPr lang="nl-BE" baseline="0" dirty="0" smtClean="0"/>
          </a:p>
        </p:txBody>
      </p:sp>
      <p:sp>
        <p:nvSpPr>
          <p:cNvPr id="4" name="Tijdelijke aanduiding voor dianummer 3"/>
          <p:cNvSpPr>
            <a:spLocks noGrp="1"/>
          </p:cNvSpPr>
          <p:nvPr>
            <p:ph type="sldNum" sz="quarter" idx="10"/>
          </p:nvPr>
        </p:nvSpPr>
        <p:spPr/>
        <p:txBody>
          <a:bodyPr/>
          <a:lstStyle/>
          <a:p>
            <a:fld id="{D195098B-2C0E-4FC7-88C8-090D3FA4200A}" type="slidenum">
              <a:rPr lang="nl-BE" smtClean="0"/>
              <a:t>19</a:t>
            </a:fld>
            <a:endParaRPr lang="nl-BE" dirty="0"/>
          </a:p>
        </p:txBody>
      </p:sp>
    </p:spTree>
    <p:extLst>
      <p:ext uri="{BB962C8B-B14F-4D97-AF65-F5344CB8AC3E}">
        <p14:creationId xmlns:p14="http://schemas.microsoft.com/office/powerpoint/2010/main" val="15388595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a:buNone/>
            </a:pPr>
            <a:endParaRPr lang="nl-BE" baseline="0" dirty="0" smtClean="0"/>
          </a:p>
        </p:txBody>
      </p:sp>
      <p:sp>
        <p:nvSpPr>
          <p:cNvPr id="4" name="Tijdelijke aanduiding voor dianummer 3"/>
          <p:cNvSpPr>
            <a:spLocks noGrp="1"/>
          </p:cNvSpPr>
          <p:nvPr>
            <p:ph type="sldNum" sz="quarter" idx="10"/>
          </p:nvPr>
        </p:nvSpPr>
        <p:spPr/>
        <p:txBody>
          <a:bodyPr/>
          <a:lstStyle/>
          <a:p>
            <a:fld id="{D195098B-2C0E-4FC7-88C8-090D3FA4200A}" type="slidenum">
              <a:rPr lang="nl-BE" smtClean="0"/>
              <a:t>21</a:t>
            </a:fld>
            <a:endParaRPr lang="nl-BE" dirty="0"/>
          </a:p>
        </p:txBody>
      </p:sp>
    </p:spTree>
    <p:extLst>
      <p:ext uri="{BB962C8B-B14F-4D97-AF65-F5344CB8AC3E}">
        <p14:creationId xmlns:p14="http://schemas.microsoft.com/office/powerpoint/2010/main" val="41488523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a:buNone/>
            </a:pPr>
            <a:endParaRPr lang="nl-BE" baseline="0" dirty="0" smtClean="0"/>
          </a:p>
        </p:txBody>
      </p:sp>
      <p:sp>
        <p:nvSpPr>
          <p:cNvPr id="4" name="Tijdelijke aanduiding voor dianummer 3"/>
          <p:cNvSpPr>
            <a:spLocks noGrp="1"/>
          </p:cNvSpPr>
          <p:nvPr>
            <p:ph type="sldNum" sz="quarter" idx="10"/>
          </p:nvPr>
        </p:nvSpPr>
        <p:spPr/>
        <p:txBody>
          <a:bodyPr/>
          <a:lstStyle/>
          <a:p>
            <a:fld id="{D195098B-2C0E-4FC7-88C8-090D3FA4200A}" type="slidenum">
              <a:rPr lang="nl-BE" smtClean="0"/>
              <a:t>22</a:t>
            </a:fld>
            <a:endParaRPr lang="nl-BE" dirty="0"/>
          </a:p>
        </p:txBody>
      </p:sp>
    </p:spTree>
    <p:extLst>
      <p:ext uri="{BB962C8B-B14F-4D97-AF65-F5344CB8AC3E}">
        <p14:creationId xmlns:p14="http://schemas.microsoft.com/office/powerpoint/2010/main" val="904664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r>
              <a:rPr lang="en-GB" sz="1100" b="0" kern="1200" dirty="0">
                <a:solidFill>
                  <a:schemeClr val="tx1"/>
                </a:solidFill>
                <a:effectLst/>
              </a:rPr>
              <a:t>The Creativity in Early Years Science project is a European Erasmus+ project with partner countries Greece, Romania, Belgium and the UK</a:t>
            </a:r>
          </a:p>
          <a:p>
            <a:endParaRPr lang="en-GB" sz="1100" b="0" kern="1200" dirty="0">
              <a:solidFill>
                <a:schemeClr val="tx1"/>
              </a:solidFill>
              <a:effectLst/>
            </a:endParaRPr>
          </a:p>
          <a:p>
            <a:r>
              <a:rPr lang="en-GB" sz="1100" dirty="0" smtClean="0"/>
              <a:t>As indicated – it a</a:t>
            </a:r>
            <a:r>
              <a:rPr lang="en-GB" sz="1100" b="0" kern="1200" dirty="0" smtClean="0">
                <a:solidFill>
                  <a:schemeClr val="tx1"/>
                </a:solidFill>
                <a:effectLst/>
              </a:rPr>
              <a:t>ims </a:t>
            </a:r>
            <a:r>
              <a:rPr lang="en-GB" sz="1100" b="0" kern="1200" dirty="0">
                <a:solidFill>
                  <a:schemeClr val="tx1"/>
                </a:solidFill>
                <a:effectLst/>
              </a:rPr>
              <a:t>to develop </a:t>
            </a:r>
            <a:r>
              <a:rPr lang="en-GB" sz="1100" b="0" kern="1200" dirty="0" smtClean="0">
                <a:solidFill>
                  <a:schemeClr val="tx1"/>
                </a:solidFill>
                <a:effectLst/>
              </a:rPr>
              <a:t>a European teacher professional development </a:t>
            </a:r>
            <a:r>
              <a:rPr lang="en-GB" sz="1100" b="0" kern="1200" dirty="0">
                <a:solidFill>
                  <a:schemeClr val="tx1"/>
                </a:solidFill>
                <a:effectLst/>
              </a:rPr>
              <a:t>course and accompanying materials </a:t>
            </a:r>
            <a:r>
              <a:rPr lang="en-GB" sz="1100" b="0" kern="1200" dirty="0" smtClean="0">
                <a:solidFill>
                  <a:schemeClr val="tx1"/>
                </a:solidFill>
                <a:effectLst/>
              </a:rPr>
              <a:t>to promote </a:t>
            </a:r>
            <a:r>
              <a:rPr lang="en-GB" sz="1100" b="0" kern="1200" dirty="0">
                <a:solidFill>
                  <a:schemeClr val="tx1"/>
                </a:solidFill>
                <a:effectLst/>
              </a:rPr>
              <a:t>the use of creative approaches in teaching science in preschool and early primary education (up to age of eight). </a:t>
            </a:r>
            <a:endParaRPr lang="en-GB" sz="1100" b="0" kern="1200" dirty="0" smtClean="0">
              <a:solidFill>
                <a:schemeClr val="tx1"/>
              </a:solidFill>
              <a:effectLst/>
            </a:endParaRPr>
          </a:p>
          <a:p>
            <a:endParaRPr lang="en-GB" sz="1100" b="0" kern="1200" dirty="0" smtClean="0">
              <a:solidFill>
                <a:schemeClr val="tx1"/>
              </a:solidFill>
              <a:effectLst/>
            </a:endParaRPr>
          </a:p>
          <a:p>
            <a:r>
              <a:rPr lang="en-GB" sz="1100" b="0" kern="1200" dirty="0" smtClean="0">
                <a:solidFill>
                  <a:schemeClr val="tx1"/>
                </a:solidFill>
                <a:effectLst/>
              </a:rPr>
              <a:t>It is a continuation of the project Creative Little Scientists, an FP7 EU project, where curriculum design principles</a:t>
            </a:r>
            <a:r>
              <a:rPr lang="en-GB" sz="1100" b="0" kern="1200" baseline="0" dirty="0" smtClean="0">
                <a:solidFill>
                  <a:schemeClr val="tx1"/>
                </a:solidFill>
                <a:effectLst/>
              </a:rPr>
              <a:t> to foster inquiry and creativity in science education were designed.</a:t>
            </a:r>
            <a:endParaRPr lang="en-GB" sz="1100" b="0" kern="1200" dirty="0">
              <a:solidFill>
                <a:schemeClr val="tx1"/>
              </a:solidFill>
              <a:effectLst/>
            </a:endParaRPr>
          </a:p>
          <a:p>
            <a:endParaRPr lang="en-GB" sz="1100" b="1" kern="1200" dirty="0">
              <a:solidFill>
                <a:schemeClr val="tx1"/>
              </a:solidFill>
              <a:effectLst/>
            </a:endParaRPr>
          </a:p>
        </p:txBody>
      </p:sp>
      <p:sp>
        <p:nvSpPr>
          <p:cNvPr id="4" name="Slide Number Placeholder 3"/>
          <p:cNvSpPr>
            <a:spLocks noGrp="1"/>
          </p:cNvSpPr>
          <p:nvPr>
            <p:ph type="sldNum" sz="quarter" idx="10"/>
          </p:nvPr>
        </p:nvSpPr>
        <p:spPr/>
        <p:txBody>
          <a:bodyPr/>
          <a:lstStyle/>
          <a:p>
            <a:fld id="{D195098B-2C0E-4FC7-88C8-090D3FA4200A}" type="slidenum">
              <a:rPr lang="nl-BE" smtClean="0"/>
              <a:t>2</a:t>
            </a:fld>
            <a:endParaRPr lang="nl-BE"/>
          </a:p>
        </p:txBody>
      </p:sp>
    </p:spTree>
    <p:extLst>
      <p:ext uri="{BB962C8B-B14F-4D97-AF65-F5344CB8AC3E}">
        <p14:creationId xmlns:p14="http://schemas.microsoft.com/office/powerpoint/2010/main" val="14030979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a:buNone/>
            </a:pPr>
            <a:endParaRPr lang="nl-BE" baseline="0" dirty="0" smtClean="0"/>
          </a:p>
        </p:txBody>
      </p:sp>
      <p:sp>
        <p:nvSpPr>
          <p:cNvPr id="4" name="Tijdelijke aanduiding voor dianummer 3"/>
          <p:cNvSpPr>
            <a:spLocks noGrp="1"/>
          </p:cNvSpPr>
          <p:nvPr>
            <p:ph type="sldNum" sz="quarter" idx="10"/>
          </p:nvPr>
        </p:nvSpPr>
        <p:spPr/>
        <p:txBody>
          <a:bodyPr/>
          <a:lstStyle/>
          <a:p>
            <a:fld id="{D195098B-2C0E-4FC7-88C8-090D3FA4200A}" type="slidenum">
              <a:rPr lang="nl-BE" smtClean="0"/>
              <a:t>23</a:t>
            </a:fld>
            <a:endParaRPr lang="nl-BE" dirty="0"/>
          </a:p>
        </p:txBody>
      </p:sp>
    </p:spTree>
    <p:extLst>
      <p:ext uri="{BB962C8B-B14F-4D97-AF65-F5344CB8AC3E}">
        <p14:creationId xmlns:p14="http://schemas.microsoft.com/office/powerpoint/2010/main" val="12238994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More information on </a:t>
            </a:r>
            <a:r>
              <a:rPr lang="nl-BE" dirty="0" err="1" smtClean="0"/>
              <a:t>the</a:t>
            </a:r>
            <a:r>
              <a:rPr lang="nl-BE" dirty="0" smtClean="0"/>
              <a:t> </a:t>
            </a:r>
            <a:r>
              <a:rPr lang="nl-BE" dirty="0" err="1" smtClean="0"/>
              <a:t>blob</a:t>
            </a:r>
            <a:r>
              <a:rPr lang="nl-BE" dirty="0" smtClean="0"/>
              <a:t> tree </a:t>
            </a:r>
            <a:r>
              <a:rPr lang="nl-BE" dirty="0" err="1" smtClean="0"/>
              <a:t>can</a:t>
            </a:r>
            <a:r>
              <a:rPr lang="nl-BE" dirty="0" smtClean="0"/>
              <a:t> </a:t>
            </a:r>
            <a:r>
              <a:rPr lang="nl-BE" dirty="0" err="1" smtClean="0"/>
              <a:t>be</a:t>
            </a:r>
            <a:r>
              <a:rPr lang="nl-BE" dirty="0" smtClean="0"/>
              <a:t> found on</a:t>
            </a:r>
            <a:r>
              <a:rPr lang="nl-BE" baseline="0" dirty="0" smtClean="0"/>
              <a:t> </a:t>
            </a:r>
            <a:r>
              <a:rPr lang="nl-BE" baseline="0" dirty="0" err="1" smtClean="0"/>
              <a:t>the</a:t>
            </a:r>
            <a:r>
              <a:rPr lang="nl-BE" baseline="0" dirty="0" smtClean="0"/>
              <a:t> </a:t>
            </a:r>
            <a:r>
              <a:rPr lang="nl-BE" baseline="0" dirty="0" err="1" smtClean="0"/>
              <a:t>following</a:t>
            </a:r>
            <a:r>
              <a:rPr lang="nl-BE" baseline="0" dirty="0" smtClean="0"/>
              <a:t> website:  </a:t>
            </a:r>
            <a:r>
              <a:rPr lang="nl-BE" dirty="0" smtClean="0"/>
              <a:t>https://www.blobtree.com/pages/frontpage </a:t>
            </a:r>
          </a:p>
          <a:p>
            <a:endParaRPr lang="nl-BE" dirty="0" smtClean="0"/>
          </a:p>
          <a:p>
            <a:r>
              <a:rPr lang="en-US" sz="1200" kern="1200" dirty="0" smtClean="0">
                <a:solidFill>
                  <a:schemeClr val="tx1"/>
                </a:solidFill>
                <a:effectLst/>
                <a:latin typeface="+mn-lt"/>
                <a:ea typeface="+mn-ea"/>
                <a:cs typeface="+mn-cs"/>
              </a:rPr>
              <a:t>Children can </a:t>
            </a:r>
            <a:r>
              <a:rPr lang="en-US" sz="1200" kern="1200" dirty="0" err="1" smtClean="0">
                <a:solidFill>
                  <a:schemeClr val="tx1"/>
                </a:solidFill>
                <a:effectLst/>
                <a:latin typeface="+mn-lt"/>
                <a:ea typeface="+mn-ea"/>
                <a:cs typeface="+mn-cs"/>
              </a:rPr>
              <a:t>colour</a:t>
            </a:r>
            <a:r>
              <a:rPr lang="en-US" sz="1200" kern="1200" dirty="0" smtClean="0">
                <a:solidFill>
                  <a:schemeClr val="tx1"/>
                </a:solidFill>
                <a:effectLst/>
                <a:latin typeface="+mn-lt"/>
                <a:ea typeface="+mn-ea"/>
                <a:cs typeface="+mn-cs"/>
              </a:rPr>
              <a:t> how they think they participated in the activity, or how they felt during the process . For example if they needed help they can </a:t>
            </a:r>
            <a:r>
              <a:rPr lang="en-US" sz="1200" kern="1200" dirty="0" err="1" smtClean="0">
                <a:solidFill>
                  <a:schemeClr val="tx1"/>
                </a:solidFill>
                <a:effectLst/>
                <a:latin typeface="+mn-lt"/>
                <a:ea typeface="+mn-ea"/>
                <a:cs typeface="+mn-cs"/>
              </a:rPr>
              <a:t>colour</a:t>
            </a:r>
            <a:r>
              <a:rPr lang="en-US" sz="1200" kern="1200" dirty="0" smtClean="0">
                <a:solidFill>
                  <a:schemeClr val="tx1"/>
                </a:solidFill>
                <a:effectLst/>
                <a:latin typeface="+mn-lt"/>
                <a:ea typeface="+mn-ea"/>
                <a:cs typeface="+mn-cs"/>
              </a:rPr>
              <a:t> the blob that gets help from another blob to get higher in the tree. </a:t>
            </a:r>
            <a:endParaRPr lang="nl-BE" dirty="0" smtClean="0"/>
          </a:p>
          <a:p>
            <a:endParaRPr lang="nl-BE" dirty="0"/>
          </a:p>
        </p:txBody>
      </p:sp>
      <p:sp>
        <p:nvSpPr>
          <p:cNvPr id="4" name="Tijdelijke aanduiding voor dianummer 3"/>
          <p:cNvSpPr>
            <a:spLocks noGrp="1"/>
          </p:cNvSpPr>
          <p:nvPr>
            <p:ph type="sldNum" sz="quarter" idx="10"/>
          </p:nvPr>
        </p:nvSpPr>
        <p:spPr/>
        <p:txBody>
          <a:bodyPr/>
          <a:lstStyle/>
          <a:p>
            <a:fld id="{773FBFCC-55E6-EC45-A409-A1EF2D23683B}" type="slidenum">
              <a:rPr lang="en-US" smtClean="0"/>
              <a:t>24</a:t>
            </a:fld>
            <a:endParaRPr lang="en-US"/>
          </a:p>
        </p:txBody>
      </p:sp>
    </p:spTree>
    <p:extLst>
      <p:ext uri="{BB962C8B-B14F-4D97-AF65-F5344CB8AC3E}">
        <p14:creationId xmlns:p14="http://schemas.microsoft.com/office/powerpoint/2010/main" val="17984745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a:buNone/>
            </a:pPr>
            <a:endParaRPr lang="nl-BE" baseline="0" dirty="0" smtClean="0"/>
          </a:p>
        </p:txBody>
      </p:sp>
      <p:sp>
        <p:nvSpPr>
          <p:cNvPr id="4" name="Tijdelijke aanduiding voor dianummer 3"/>
          <p:cNvSpPr>
            <a:spLocks noGrp="1"/>
          </p:cNvSpPr>
          <p:nvPr>
            <p:ph type="sldNum" sz="quarter" idx="10"/>
          </p:nvPr>
        </p:nvSpPr>
        <p:spPr/>
        <p:txBody>
          <a:bodyPr/>
          <a:lstStyle/>
          <a:p>
            <a:fld id="{D195098B-2C0E-4FC7-88C8-090D3FA4200A}" type="slidenum">
              <a:rPr lang="nl-BE" smtClean="0"/>
              <a:t>25</a:t>
            </a:fld>
            <a:endParaRPr lang="nl-BE" dirty="0"/>
          </a:p>
        </p:txBody>
      </p:sp>
    </p:spTree>
    <p:extLst>
      <p:ext uri="{BB962C8B-B14F-4D97-AF65-F5344CB8AC3E}">
        <p14:creationId xmlns:p14="http://schemas.microsoft.com/office/powerpoint/2010/main" val="40879272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Challenge: </a:t>
            </a:r>
            <a:r>
              <a:rPr lang="nl-BE" dirty="0" err="1" smtClean="0"/>
              <a:t>provide</a:t>
            </a:r>
            <a:r>
              <a:rPr lang="nl-BE" dirty="0" smtClean="0"/>
              <a:t> a </a:t>
            </a:r>
            <a:r>
              <a:rPr lang="nl-BE" dirty="0" err="1" smtClean="0"/>
              <a:t>space</a:t>
            </a:r>
            <a:r>
              <a:rPr lang="nl-BE" dirty="0" smtClean="0"/>
              <a:t> </a:t>
            </a:r>
            <a:r>
              <a:rPr lang="nl-BE" dirty="0" err="1" smtClean="0"/>
              <a:t>for</a:t>
            </a:r>
            <a:r>
              <a:rPr lang="nl-BE" dirty="0" smtClean="0"/>
              <a:t> </a:t>
            </a:r>
            <a:r>
              <a:rPr lang="nl-BE" dirty="0" err="1" smtClean="0"/>
              <a:t>the</a:t>
            </a:r>
            <a:r>
              <a:rPr lang="nl-BE" dirty="0" smtClean="0"/>
              <a:t> small dino </a:t>
            </a:r>
            <a:r>
              <a:rPr lang="nl-BE" dirty="0" err="1" smtClean="0"/>
              <a:t>so</a:t>
            </a:r>
            <a:r>
              <a:rPr lang="nl-BE" dirty="0" smtClean="0"/>
              <a:t> </a:t>
            </a:r>
            <a:r>
              <a:rPr lang="nl-BE" dirty="0" err="1" smtClean="0"/>
              <a:t>the</a:t>
            </a:r>
            <a:r>
              <a:rPr lang="nl-BE" dirty="0" smtClean="0"/>
              <a:t> big dino </a:t>
            </a:r>
            <a:r>
              <a:rPr lang="nl-BE" dirty="0" err="1" smtClean="0"/>
              <a:t>can’t</a:t>
            </a:r>
            <a:r>
              <a:rPr lang="nl-BE" dirty="0" smtClean="0"/>
              <a:t> </a:t>
            </a:r>
            <a:r>
              <a:rPr lang="nl-BE" dirty="0" err="1" smtClean="0"/>
              <a:t>reach</a:t>
            </a:r>
            <a:r>
              <a:rPr lang="nl-BE" dirty="0" smtClean="0"/>
              <a:t> </a:t>
            </a:r>
            <a:r>
              <a:rPr lang="nl-BE" dirty="0" err="1" smtClean="0"/>
              <a:t>him</a:t>
            </a:r>
            <a:r>
              <a:rPr lang="nl-BE" dirty="0" smtClean="0"/>
              <a:t>.</a:t>
            </a:r>
          </a:p>
          <a:p>
            <a:r>
              <a:rPr lang="nl-BE" dirty="0" smtClean="0"/>
              <a:t>The </a:t>
            </a:r>
            <a:r>
              <a:rPr lang="nl-BE" dirty="0" err="1" smtClean="0"/>
              <a:t>children</a:t>
            </a:r>
            <a:r>
              <a:rPr lang="nl-BE" dirty="0" smtClean="0"/>
              <a:t> made a den </a:t>
            </a:r>
            <a:r>
              <a:rPr lang="nl-BE" dirty="0" err="1" smtClean="0"/>
              <a:t>for</a:t>
            </a:r>
            <a:r>
              <a:rPr lang="nl-BE" dirty="0" smtClean="0"/>
              <a:t> </a:t>
            </a:r>
            <a:r>
              <a:rPr lang="nl-BE" dirty="0" err="1" smtClean="0"/>
              <a:t>the</a:t>
            </a:r>
            <a:r>
              <a:rPr lang="nl-BE" dirty="0" smtClean="0"/>
              <a:t> dino.</a:t>
            </a:r>
            <a:r>
              <a:rPr lang="nl-BE" baseline="0" dirty="0" smtClean="0"/>
              <a:t> </a:t>
            </a:r>
            <a:r>
              <a:rPr lang="nl-BE" baseline="0" dirty="0" err="1" smtClean="0"/>
              <a:t>Other</a:t>
            </a:r>
            <a:r>
              <a:rPr lang="nl-BE" baseline="0" dirty="0" smtClean="0"/>
              <a:t> </a:t>
            </a:r>
            <a:r>
              <a:rPr lang="nl-BE" baseline="0" dirty="0" err="1" smtClean="0"/>
              <a:t>children</a:t>
            </a:r>
            <a:r>
              <a:rPr lang="nl-BE" baseline="0" dirty="0" smtClean="0"/>
              <a:t> </a:t>
            </a:r>
            <a:r>
              <a:rPr lang="nl-BE" baseline="0" dirty="0" err="1" smtClean="0"/>
              <a:t>came</a:t>
            </a:r>
            <a:r>
              <a:rPr lang="nl-BE" baseline="0" dirty="0" smtClean="0"/>
              <a:t> </a:t>
            </a:r>
            <a:r>
              <a:rPr lang="nl-BE" baseline="0" dirty="0" err="1" smtClean="0"/>
              <a:t>to</a:t>
            </a:r>
            <a:r>
              <a:rPr lang="nl-BE" baseline="0" dirty="0" smtClean="0"/>
              <a:t> </a:t>
            </a:r>
            <a:r>
              <a:rPr lang="nl-BE" baseline="0" dirty="0" err="1" smtClean="0"/>
              <a:t>watch</a:t>
            </a:r>
            <a:r>
              <a:rPr lang="nl-BE" baseline="0" dirty="0" smtClean="0"/>
              <a:t> </a:t>
            </a:r>
            <a:r>
              <a:rPr lang="nl-BE" baseline="0" dirty="0" err="1" smtClean="0"/>
              <a:t>and</a:t>
            </a:r>
            <a:r>
              <a:rPr lang="nl-BE" baseline="0" dirty="0" smtClean="0"/>
              <a:t> gave feedback: </a:t>
            </a:r>
            <a:r>
              <a:rPr lang="nl-BE" baseline="0" dirty="0" err="1" smtClean="0"/>
              <a:t>the</a:t>
            </a:r>
            <a:r>
              <a:rPr lang="nl-BE" baseline="0" dirty="0" smtClean="0"/>
              <a:t> big dino </a:t>
            </a:r>
            <a:r>
              <a:rPr lang="nl-BE" baseline="0" dirty="0" err="1" smtClean="0"/>
              <a:t>can</a:t>
            </a:r>
            <a:r>
              <a:rPr lang="nl-BE" baseline="0" dirty="0" smtClean="0"/>
              <a:t> </a:t>
            </a:r>
            <a:r>
              <a:rPr lang="nl-BE" baseline="0" dirty="0" err="1" smtClean="0"/>
              <a:t>still</a:t>
            </a:r>
            <a:r>
              <a:rPr lang="nl-BE" baseline="0" dirty="0" smtClean="0"/>
              <a:t> </a:t>
            </a:r>
            <a:r>
              <a:rPr lang="nl-BE" baseline="0" dirty="0" err="1" smtClean="0"/>
              <a:t>reach</a:t>
            </a:r>
            <a:r>
              <a:rPr lang="nl-BE" baseline="0" dirty="0" smtClean="0"/>
              <a:t> </a:t>
            </a:r>
            <a:r>
              <a:rPr lang="nl-BE" baseline="0" dirty="0" err="1" smtClean="0"/>
              <a:t>the</a:t>
            </a:r>
            <a:r>
              <a:rPr lang="nl-BE" baseline="0" dirty="0" smtClean="0"/>
              <a:t> </a:t>
            </a:r>
            <a:r>
              <a:rPr lang="nl-BE" baseline="0" dirty="0" err="1" smtClean="0"/>
              <a:t>other</a:t>
            </a:r>
            <a:r>
              <a:rPr lang="nl-BE" baseline="0" dirty="0" smtClean="0"/>
              <a:t> </a:t>
            </a:r>
            <a:r>
              <a:rPr lang="nl-BE" baseline="0" dirty="0" err="1" smtClean="0"/>
              <a:t>one</a:t>
            </a:r>
            <a:r>
              <a:rPr lang="nl-BE" baseline="0" dirty="0" smtClean="0"/>
              <a:t> </a:t>
            </a:r>
            <a:r>
              <a:rPr lang="nl-BE" baseline="0" dirty="0" err="1" smtClean="0"/>
              <a:t>if</a:t>
            </a:r>
            <a:r>
              <a:rPr lang="nl-BE" baseline="0" dirty="0" smtClean="0"/>
              <a:t> he stretches his </a:t>
            </a:r>
            <a:r>
              <a:rPr lang="nl-BE" baseline="0" dirty="0" err="1" smtClean="0"/>
              <a:t>neck</a:t>
            </a:r>
            <a:r>
              <a:rPr lang="nl-BE" baseline="0" dirty="0" smtClean="0"/>
              <a:t>!</a:t>
            </a:r>
            <a:endParaRPr lang="nl-BE" dirty="0"/>
          </a:p>
        </p:txBody>
      </p:sp>
      <p:sp>
        <p:nvSpPr>
          <p:cNvPr id="4" name="Tijdelijke aanduiding voor dianummer 3"/>
          <p:cNvSpPr>
            <a:spLocks noGrp="1"/>
          </p:cNvSpPr>
          <p:nvPr>
            <p:ph type="sldNum" sz="quarter" idx="10"/>
          </p:nvPr>
        </p:nvSpPr>
        <p:spPr/>
        <p:txBody>
          <a:bodyPr/>
          <a:lstStyle/>
          <a:p>
            <a:fld id="{773FBFCC-55E6-EC45-A409-A1EF2D23683B}" type="slidenum">
              <a:rPr lang="en-US" smtClean="0"/>
              <a:t>26</a:t>
            </a:fld>
            <a:endParaRPr lang="en-US"/>
          </a:p>
        </p:txBody>
      </p:sp>
    </p:spTree>
    <p:extLst>
      <p:ext uri="{BB962C8B-B14F-4D97-AF65-F5344CB8AC3E}">
        <p14:creationId xmlns:p14="http://schemas.microsoft.com/office/powerpoint/2010/main" val="28743463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a:buNone/>
            </a:pPr>
            <a:endParaRPr lang="nl-BE" baseline="0" dirty="0" smtClean="0"/>
          </a:p>
        </p:txBody>
      </p:sp>
      <p:sp>
        <p:nvSpPr>
          <p:cNvPr id="4" name="Tijdelijke aanduiding voor dianummer 3"/>
          <p:cNvSpPr>
            <a:spLocks noGrp="1"/>
          </p:cNvSpPr>
          <p:nvPr>
            <p:ph type="sldNum" sz="quarter" idx="10"/>
          </p:nvPr>
        </p:nvSpPr>
        <p:spPr/>
        <p:txBody>
          <a:bodyPr/>
          <a:lstStyle/>
          <a:p>
            <a:fld id="{D195098B-2C0E-4FC7-88C8-090D3FA4200A}" type="slidenum">
              <a:rPr lang="nl-BE" smtClean="0"/>
              <a:t>27</a:t>
            </a:fld>
            <a:endParaRPr lang="nl-BE" dirty="0"/>
          </a:p>
        </p:txBody>
      </p:sp>
    </p:spTree>
    <p:extLst>
      <p:ext uri="{BB962C8B-B14F-4D97-AF65-F5344CB8AC3E}">
        <p14:creationId xmlns:p14="http://schemas.microsoft.com/office/powerpoint/2010/main" val="12197822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a:buNone/>
            </a:pPr>
            <a:endParaRPr lang="nl-BE" baseline="0" dirty="0" smtClean="0"/>
          </a:p>
        </p:txBody>
      </p:sp>
      <p:sp>
        <p:nvSpPr>
          <p:cNvPr id="4" name="Tijdelijke aanduiding voor dianummer 3"/>
          <p:cNvSpPr>
            <a:spLocks noGrp="1"/>
          </p:cNvSpPr>
          <p:nvPr>
            <p:ph type="sldNum" sz="quarter" idx="10"/>
          </p:nvPr>
        </p:nvSpPr>
        <p:spPr/>
        <p:txBody>
          <a:bodyPr/>
          <a:lstStyle/>
          <a:p>
            <a:fld id="{D195098B-2C0E-4FC7-88C8-090D3FA4200A}" type="slidenum">
              <a:rPr lang="nl-BE" smtClean="0"/>
              <a:t>28</a:t>
            </a:fld>
            <a:endParaRPr lang="nl-BE" dirty="0"/>
          </a:p>
        </p:txBody>
      </p:sp>
    </p:spTree>
    <p:extLst>
      <p:ext uri="{BB962C8B-B14F-4D97-AF65-F5344CB8AC3E}">
        <p14:creationId xmlns:p14="http://schemas.microsoft.com/office/powerpoint/2010/main" val="31848862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a:buNone/>
            </a:pPr>
            <a:endParaRPr lang="nl-BE" baseline="0" dirty="0" smtClean="0"/>
          </a:p>
        </p:txBody>
      </p:sp>
      <p:sp>
        <p:nvSpPr>
          <p:cNvPr id="4" name="Tijdelijke aanduiding voor dianummer 3"/>
          <p:cNvSpPr>
            <a:spLocks noGrp="1"/>
          </p:cNvSpPr>
          <p:nvPr>
            <p:ph type="sldNum" sz="quarter" idx="10"/>
          </p:nvPr>
        </p:nvSpPr>
        <p:spPr/>
        <p:txBody>
          <a:bodyPr/>
          <a:lstStyle/>
          <a:p>
            <a:fld id="{D195098B-2C0E-4FC7-88C8-090D3FA4200A}" type="slidenum">
              <a:rPr lang="nl-BE" smtClean="0"/>
              <a:t>29</a:t>
            </a:fld>
            <a:endParaRPr lang="nl-BE" dirty="0"/>
          </a:p>
        </p:txBody>
      </p:sp>
    </p:spTree>
    <p:extLst>
      <p:ext uri="{BB962C8B-B14F-4D97-AF65-F5344CB8AC3E}">
        <p14:creationId xmlns:p14="http://schemas.microsoft.com/office/powerpoint/2010/main" val="30930241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Use</a:t>
            </a:r>
            <a:r>
              <a:rPr lang="nl-BE" baseline="0" dirty="0" smtClean="0"/>
              <a:t> of </a:t>
            </a:r>
            <a:r>
              <a:rPr lang="nl-BE" dirty="0" smtClean="0"/>
              <a:t>Portfolios or floor books, films to record progress in ideas and</a:t>
            </a:r>
            <a:r>
              <a:rPr lang="nl-BE" baseline="0" dirty="0" smtClean="0"/>
              <a:t> thinking</a:t>
            </a:r>
            <a:endParaRPr lang="nl-BE" dirty="0"/>
          </a:p>
        </p:txBody>
      </p:sp>
      <p:sp>
        <p:nvSpPr>
          <p:cNvPr id="4" name="Tijdelijke aanduiding voor dianummer 3"/>
          <p:cNvSpPr>
            <a:spLocks noGrp="1"/>
          </p:cNvSpPr>
          <p:nvPr>
            <p:ph type="sldNum" sz="quarter" idx="10"/>
          </p:nvPr>
        </p:nvSpPr>
        <p:spPr/>
        <p:txBody>
          <a:bodyPr/>
          <a:lstStyle/>
          <a:p>
            <a:fld id="{773FBFCC-55E6-EC45-A409-A1EF2D23683B}" type="slidenum">
              <a:rPr lang="en-US" smtClean="0"/>
              <a:t>30</a:t>
            </a:fld>
            <a:endParaRPr lang="en-US"/>
          </a:p>
        </p:txBody>
      </p:sp>
    </p:spTree>
    <p:extLst>
      <p:ext uri="{BB962C8B-B14F-4D97-AF65-F5344CB8AC3E}">
        <p14:creationId xmlns:p14="http://schemas.microsoft.com/office/powerpoint/2010/main" val="11959384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a:buNone/>
            </a:pPr>
            <a:endParaRPr lang="nl-BE" baseline="0" dirty="0" smtClean="0"/>
          </a:p>
        </p:txBody>
      </p:sp>
      <p:sp>
        <p:nvSpPr>
          <p:cNvPr id="4" name="Tijdelijke aanduiding voor dianummer 3"/>
          <p:cNvSpPr>
            <a:spLocks noGrp="1"/>
          </p:cNvSpPr>
          <p:nvPr>
            <p:ph type="sldNum" sz="quarter" idx="10"/>
          </p:nvPr>
        </p:nvSpPr>
        <p:spPr/>
        <p:txBody>
          <a:bodyPr/>
          <a:lstStyle/>
          <a:p>
            <a:fld id="{D195098B-2C0E-4FC7-88C8-090D3FA4200A}" type="slidenum">
              <a:rPr lang="nl-BE" smtClean="0"/>
              <a:t>31</a:t>
            </a:fld>
            <a:endParaRPr lang="nl-BE" dirty="0"/>
          </a:p>
        </p:txBody>
      </p:sp>
    </p:spTree>
    <p:extLst>
      <p:ext uri="{BB962C8B-B14F-4D97-AF65-F5344CB8AC3E}">
        <p14:creationId xmlns:p14="http://schemas.microsoft.com/office/powerpoint/2010/main" val="11623857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aseline="0" dirty="0" smtClean="0"/>
              <a:t>Investigate insulation : make something so we can carry our cup of tea without burning our fingers.</a:t>
            </a:r>
            <a:endParaRPr lang="nl-BE" dirty="0"/>
          </a:p>
        </p:txBody>
      </p:sp>
      <p:sp>
        <p:nvSpPr>
          <p:cNvPr id="4" name="Tijdelijke aanduiding voor dianummer 3"/>
          <p:cNvSpPr>
            <a:spLocks noGrp="1"/>
          </p:cNvSpPr>
          <p:nvPr>
            <p:ph type="sldNum" sz="quarter" idx="10"/>
          </p:nvPr>
        </p:nvSpPr>
        <p:spPr/>
        <p:txBody>
          <a:bodyPr/>
          <a:lstStyle/>
          <a:p>
            <a:fld id="{773FBFCC-55E6-EC45-A409-A1EF2D23683B}" type="slidenum">
              <a:rPr lang="en-US" smtClean="0"/>
              <a:t>32</a:t>
            </a:fld>
            <a:endParaRPr lang="en-US"/>
          </a:p>
        </p:txBody>
      </p:sp>
    </p:spTree>
    <p:extLst>
      <p:ext uri="{BB962C8B-B14F-4D97-AF65-F5344CB8AC3E}">
        <p14:creationId xmlns:p14="http://schemas.microsoft.com/office/powerpoint/2010/main" val="2918339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 key challenge for the Creative Little Scientists project was to define what we mean by creativity in science and mathematics. We often use the term ‘creativity’ in rather general terms – and it appears also in policy documents – but what exactly does that mean.</a:t>
            </a:r>
          </a:p>
          <a:p>
            <a:endParaRPr lang="en-GB" dirty="0" smtClean="0"/>
          </a:p>
          <a:p>
            <a:r>
              <a:rPr lang="en-GB" dirty="0" smtClean="0"/>
              <a:t>Drawing on a wide range of sources and discussions with stakeholders from the early years and science education communities we developed the following definitions that are a central feature of the project.</a:t>
            </a:r>
          </a:p>
          <a:p>
            <a:endParaRPr lang="en-US" dirty="0" smtClean="0"/>
          </a:p>
        </p:txBody>
      </p:sp>
      <p:sp>
        <p:nvSpPr>
          <p:cNvPr id="4" name="Slide Number Placeholder 3"/>
          <p:cNvSpPr>
            <a:spLocks noGrp="1"/>
          </p:cNvSpPr>
          <p:nvPr>
            <p:ph type="sldNum" sz="quarter" idx="10"/>
          </p:nvPr>
        </p:nvSpPr>
        <p:spPr/>
        <p:txBody>
          <a:bodyPr/>
          <a:lstStyle/>
          <a:p>
            <a:fld id="{773FBFCC-55E6-EC45-A409-A1EF2D23683B}" type="slidenum">
              <a:rPr lang="en-US" smtClean="0"/>
              <a:t>3</a:t>
            </a:fld>
            <a:endParaRPr lang="en-US"/>
          </a:p>
        </p:txBody>
      </p:sp>
    </p:spTree>
    <p:extLst>
      <p:ext uri="{BB962C8B-B14F-4D97-AF65-F5344CB8AC3E}">
        <p14:creationId xmlns:p14="http://schemas.microsoft.com/office/powerpoint/2010/main" val="13718667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a:buNone/>
            </a:pPr>
            <a:endParaRPr lang="nl-BE" baseline="0" dirty="0" smtClean="0"/>
          </a:p>
        </p:txBody>
      </p:sp>
      <p:sp>
        <p:nvSpPr>
          <p:cNvPr id="4" name="Tijdelijke aanduiding voor dianummer 3"/>
          <p:cNvSpPr>
            <a:spLocks noGrp="1"/>
          </p:cNvSpPr>
          <p:nvPr>
            <p:ph type="sldNum" sz="quarter" idx="10"/>
          </p:nvPr>
        </p:nvSpPr>
        <p:spPr/>
        <p:txBody>
          <a:bodyPr/>
          <a:lstStyle/>
          <a:p>
            <a:fld id="{D195098B-2C0E-4FC7-88C8-090D3FA4200A}" type="slidenum">
              <a:rPr lang="nl-BE" smtClean="0"/>
              <a:t>33</a:t>
            </a:fld>
            <a:endParaRPr lang="nl-BE" dirty="0"/>
          </a:p>
        </p:txBody>
      </p:sp>
    </p:spTree>
    <p:extLst>
      <p:ext uri="{BB962C8B-B14F-4D97-AF65-F5344CB8AC3E}">
        <p14:creationId xmlns:p14="http://schemas.microsoft.com/office/powerpoint/2010/main" val="28911522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Concept cartoon</a:t>
            </a:r>
            <a:endParaRPr lang="nl-BE" dirty="0"/>
          </a:p>
        </p:txBody>
      </p:sp>
      <p:sp>
        <p:nvSpPr>
          <p:cNvPr id="4" name="Tijdelijke aanduiding voor dianummer 3"/>
          <p:cNvSpPr>
            <a:spLocks noGrp="1"/>
          </p:cNvSpPr>
          <p:nvPr>
            <p:ph type="sldNum" sz="quarter" idx="10"/>
          </p:nvPr>
        </p:nvSpPr>
        <p:spPr/>
        <p:txBody>
          <a:bodyPr/>
          <a:lstStyle/>
          <a:p>
            <a:fld id="{773FBFCC-55E6-EC45-A409-A1EF2D23683B}" type="slidenum">
              <a:rPr lang="en-US" smtClean="0"/>
              <a:t>34</a:t>
            </a:fld>
            <a:endParaRPr lang="en-US"/>
          </a:p>
        </p:txBody>
      </p:sp>
    </p:spTree>
    <p:extLst>
      <p:ext uri="{BB962C8B-B14F-4D97-AF65-F5344CB8AC3E}">
        <p14:creationId xmlns:p14="http://schemas.microsoft.com/office/powerpoint/2010/main" val="38727732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a:buNone/>
            </a:pPr>
            <a:endParaRPr lang="nl-BE" baseline="0" dirty="0" smtClean="0"/>
          </a:p>
        </p:txBody>
      </p:sp>
      <p:sp>
        <p:nvSpPr>
          <p:cNvPr id="4" name="Tijdelijke aanduiding voor dianummer 3"/>
          <p:cNvSpPr>
            <a:spLocks noGrp="1"/>
          </p:cNvSpPr>
          <p:nvPr>
            <p:ph type="sldNum" sz="quarter" idx="10"/>
          </p:nvPr>
        </p:nvSpPr>
        <p:spPr/>
        <p:txBody>
          <a:bodyPr/>
          <a:lstStyle/>
          <a:p>
            <a:fld id="{D195098B-2C0E-4FC7-88C8-090D3FA4200A}" type="slidenum">
              <a:rPr lang="nl-BE" smtClean="0"/>
              <a:t>35</a:t>
            </a:fld>
            <a:endParaRPr lang="nl-BE" dirty="0"/>
          </a:p>
        </p:txBody>
      </p:sp>
    </p:spTree>
    <p:extLst>
      <p:ext uri="{BB962C8B-B14F-4D97-AF65-F5344CB8AC3E}">
        <p14:creationId xmlns:p14="http://schemas.microsoft.com/office/powerpoint/2010/main" val="14969412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a:buNone/>
            </a:pPr>
            <a:endParaRPr lang="nl-BE" baseline="0" dirty="0" smtClean="0"/>
          </a:p>
        </p:txBody>
      </p:sp>
      <p:sp>
        <p:nvSpPr>
          <p:cNvPr id="4" name="Tijdelijke aanduiding voor dianummer 3"/>
          <p:cNvSpPr>
            <a:spLocks noGrp="1"/>
          </p:cNvSpPr>
          <p:nvPr>
            <p:ph type="sldNum" sz="quarter" idx="10"/>
          </p:nvPr>
        </p:nvSpPr>
        <p:spPr/>
        <p:txBody>
          <a:bodyPr/>
          <a:lstStyle/>
          <a:p>
            <a:fld id="{D195098B-2C0E-4FC7-88C8-090D3FA4200A}" type="slidenum">
              <a:rPr lang="nl-BE" smtClean="0"/>
              <a:t>36</a:t>
            </a:fld>
            <a:endParaRPr lang="nl-BE" dirty="0"/>
          </a:p>
        </p:txBody>
      </p:sp>
    </p:spTree>
    <p:extLst>
      <p:ext uri="{BB962C8B-B14F-4D97-AF65-F5344CB8AC3E}">
        <p14:creationId xmlns:p14="http://schemas.microsoft.com/office/powerpoint/2010/main" val="4151721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A</a:t>
            </a:r>
            <a:r>
              <a:rPr lang="nl-BE" baseline="0" dirty="0" smtClean="0"/>
              <a:t> </a:t>
            </a:r>
            <a:r>
              <a:rPr lang="nl-BE" baseline="0" dirty="0" err="1" smtClean="0"/>
              <a:t>group</a:t>
            </a:r>
            <a:r>
              <a:rPr lang="nl-BE" baseline="0" dirty="0" smtClean="0"/>
              <a:t> of </a:t>
            </a:r>
            <a:r>
              <a:rPr lang="nl-BE" baseline="0" dirty="0" err="1" smtClean="0"/>
              <a:t>toddlers</a:t>
            </a:r>
            <a:r>
              <a:rPr lang="nl-BE" baseline="0" dirty="0" smtClean="0"/>
              <a:t> </a:t>
            </a:r>
            <a:r>
              <a:rPr lang="nl-BE" baseline="0" dirty="0" err="1" smtClean="0"/>
              <a:t>explored</a:t>
            </a:r>
            <a:r>
              <a:rPr lang="nl-BE" baseline="0" dirty="0" smtClean="0"/>
              <a:t> </a:t>
            </a:r>
            <a:r>
              <a:rPr lang="nl-BE" baseline="0" dirty="0" err="1" smtClean="0"/>
              <a:t>sand</a:t>
            </a:r>
            <a:r>
              <a:rPr lang="nl-BE" baseline="0" dirty="0" smtClean="0"/>
              <a:t> </a:t>
            </a:r>
            <a:r>
              <a:rPr lang="nl-BE" baseline="0" dirty="0" err="1" smtClean="0"/>
              <a:t>and</a:t>
            </a:r>
            <a:r>
              <a:rPr lang="nl-BE" baseline="0" dirty="0" smtClean="0"/>
              <a:t> water. </a:t>
            </a:r>
            <a:r>
              <a:rPr lang="nl-BE" baseline="0" dirty="0" err="1" smtClean="0"/>
              <a:t>They</a:t>
            </a:r>
            <a:r>
              <a:rPr lang="nl-BE" baseline="0" dirty="0" smtClean="0"/>
              <a:t> </a:t>
            </a:r>
            <a:r>
              <a:rPr lang="nl-BE" baseline="0" dirty="0" err="1" smtClean="0"/>
              <a:t>experienced</a:t>
            </a:r>
            <a:r>
              <a:rPr lang="nl-BE" baseline="0" dirty="0" smtClean="0"/>
              <a:t> </a:t>
            </a:r>
            <a:r>
              <a:rPr lang="nl-BE" baseline="0" dirty="0" err="1" smtClean="0"/>
              <a:t>that</a:t>
            </a:r>
            <a:r>
              <a:rPr lang="nl-BE" baseline="0" dirty="0" smtClean="0"/>
              <a:t> </a:t>
            </a:r>
            <a:r>
              <a:rPr lang="nl-BE" baseline="0" dirty="0" err="1" smtClean="0"/>
              <a:t>they</a:t>
            </a:r>
            <a:r>
              <a:rPr lang="nl-BE" baseline="0" dirty="0" smtClean="0"/>
              <a:t> </a:t>
            </a:r>
            <a:r>
              <a:rPr lang="nl-BE" baseline="0" dirty="0" err="1" smtClean="0"/>
              <a:t>could</a:t>
            </a:r>
            <a:r>
              <a:rPr lang="nl-BE" baseline="0" dirty="0" smtClean="0"/>
              <a:t> make ‘</a:t>
            </a:r>
            <a:r>
              <a:rPr lang="nl-BE" baseline="0" dirty="0" err="1" smtClean="0"/>
              <a:t>sand</a:t>
            </a:r>
            <a:r>
              <a:rPr lang="nl-BE" baseline="0" dirty="0" smtClean="0"/>
              <a:t> cookies’ </a:t>
            </a:r>
            <a:r>
              <a:rPr lang="nl-BE" baseline="0" dirty="0" err="1" smtClean="0"/>
              <a:t>when</a:t>
            </a:r>
            <a:r>
              <a:rPr lang="nl-BE" baseline="0" dirty="0" smtClean="0"/>
              <a:t> </a:t>
            </a:r>
            <a:r>
              <a:rPr lang="nl-BE" baseline="0" dirty="0" err="1" smtClean="0"/>
              <a:t>the</a:t>
            </a:r>
            <a:r>
              <a:rPr lang="nl-BE" baseline="0" dirty="0" smtClean="0"/>
              <a:t> </a:t>
            </a:r>
            <a:r>
              <a:rPr lang="nl-BE" baseline="0" dirty="0" err="1" smtClean="0"/>
              <a:t>sand</a:t>
            </a:r>
            <a:r>
              <a:rPr lang="nl-BE" baseline="0" dirty="0" smtClean="0"/>
              <a:t> was mixed </a:t>
            </a:r>
            <a:r>
              <a:rPr lang="nl-BE" baseline="0" dirty="0" err="1" smtClean="0"/>
              <a:t>with</a:t>
            </a:r>
            <a:r>
              <a:rPr lang="nl-BE" baseline="0" dirty="0" smtClean="0"/>
              <a:t> water. The teacher </a:t>
            </a:r>
            <a:r>
              <a:rPr lang="nl-BE" baseline="0" dirty="0" err="1" smtClean="0"/>
              <a:t>asked</a:t>
            </a:r>
            <a:r>
              <a:rPr lang="nl-BE" baseline="0" dirty="0" smtClean="0"/>
              <a:t> </a:t>
            </a:r>
            <a:r>
              <a:rPr lang="nl-BE" baseline="0" dirty="0" err="1" smtClean="0"/>
              <a:t>them</a:t>
            </a:r>
            <a:r>
              <a:rPr lang="nl-BE" baseline="0" dirty="0" smtClean="0"/>
              <a:t> </a:t>
            </a:r>
            <a:r>
              <a:rPr lang="nl-BE" baseline="0" dirty="0" err="1" smtClean="0"/>
              <a:t>to</a:t>
            </a:r>
            <a:r>
              <a:rPr lang="nl-BE" baseline="0" dirty="0" smtClean="0"/>
              <a:t> draw </a:t>
            </a:r>
            <a:r>
              <a:rPr lang="nl-BE" baseline="0" dirty="0" err="1" smtClean="0"/>
              <a:t>what</a:t>
            </a:r>
            <a:r>
              <a:rPr lang="nl-BE" baseline="0" dirty="0" smtClean="0"/>
              <a:t> </a:t>
            </a:r>
            <a:r>
              <a:rPr lang="nl-BE" baseline="0" dirty="0" err="1" smtClean="0"/>
              <a:t>they</a:t>
            </a:r>
            <a:r>
              <a:rPr lang="nl-BE" baseline="0" dirty="0" smtClean="0"/>
              <a:t> </a:t>
            </a:r>
            <a:r>
              <a:rPr lang="nl-BE" baseline="0" dirty="0" err="1" smtClean="0"/>
              <a:t>experienced</a:t>
            </a:r>
            <a:r>
              <a:rPr lang="nl-BE" baseline="0" dirty="0" smtClean="0"/>
              <a:t>. </a:t>
            </a:r>
            <a:r>
              <a:rPr lang="nl-BE" baseline="0" dirty="0" err="1" smtClean="0"/>
              <a:t>Children</a:t>
            </a:r>
            <a:r>
              <a:rPr lang="nl-BE" baseline="0" dirty="0" smtClean="0"/>
              <a:t> of </a:t>
            </a:r>
            <a:r>
              <a:rPr lang="nl-BE" baseline="0" dirty="0" err="1" smtClean="0"/>
              <a:t>this</a:t>
            </a:r>
            <a:r>
              <a:rPr lang="nl-BE" baseline="0" dirty="0" smtClean="0"/>
              <a:t> </a:t>
            </a:r>
            <a:r>
              <a:rPr lang="nl-BE" baseline="0" dirty="0" err="1" smtClean="0"/>
              <a:t>age</a:t>
            </a:r>
            <a:r>
              <a:rPr lang="nl-BE" baseline="0" dirty="0" smtClean="0"/>
              <a:t> </a:t>
            </a:r>
            <a:r>
              <a:rPr lang="nl-BE" baseline="0" dirty="0" err="1" smtClean="0"/>
              <a:t>cannot</a:t>
            </a:r>
            <a:r>
              <a:rPr lang="nl-BE" baseline="0" dirty="0" smtClean="0"/>
              <a:t> draw </a:t>
            </a:r>
            <a:r>
              <a:rPr lang="nl-BE" baseline="0" dirty="0" err="1" smtClean="0"/>
              <a:t>figuratively</a:t>
            </a:r>
            <a:r>
              <a:rPr lang="nl-BE" baseline="0" dirty="0" smtClean="0"/>
              <a:t> </a:t>
            </a:r>
            <a:r>
              <a:rPr lang="nl-BE" baseline="0" dirty="0" err="1" smtClean="0"/>
              <a:t>yet</a:t>
            </a:r>
            <a:r>
              <a:rPr lang="nl-BE" baseline="0" dirty="0" smtClean="0"/>
              <a:t>, but </a:t>
            </a:r>
            <a:r>
              <a:rPr lang="nl-BE" baseline="0" dirty="0" err="1" smtClean="0"/>
              <a:t>the</a:t>
            </a:r>
            <a:r>
              <a:rPr lang="nl-BE" baseline="0" dirty="0" smtClean="0"/>
              <a:t> teacher </a:t>
            </a:r>
            <a:r>
              <a:rPr lang="nl-BE" baseline="0" dirty="0" err="1" smtClean="0"/>
              <a:t>lets</a:t>
            </a:r>
            <a:r>
              <a:rPr lang="nl-BE" baseline="0" dirty="0" smtClean="0"/>
              <a:t> </a:t>
            </a:r>
            <a:r>
              <a:rPr lang="nl-BE" baseline="0" dirty="0" err="1" smtClean="0"/>
              <a:t>them</a:t>
            </a:r>
            <a:r>
              <a:rPr lang="nl-BE" baseline="0" dirty="0" smtClean="0"/>
              <a:t> </a:t>
            </a:r>
            <a:r>
              <a:rPr lang="nl-BE" baseline="0" dirty="0" err="1" smtClean="0"/>
              <a:t>explain</a:t>
            </a:r>
            <a:r>
              <a:rPr lang="nl-BE" baseline="0" dirty="0" smtClean="0"/>
              <a:t> </a:t>
            </a:r>
            <a:r>
              <a:rPr lang="nl-BE" baseline="0" dirty="0" err="1" smtClean="0"/>
              <a:t>what</a:t>
            </a:r>
            <a:r>
              <a:rPr lang="nl-BE" baseline="0" dirty="0" smtClean="0"/>
              <a:t> </a:t>
            </a:r>
            <a:r>
              <a:rPr lang="nl-BE" baseline="0" dirty="0" err="1" smtClean="0"/>
              <a:t>they</a:t>
            </a:r>
            <a:r>
              <a:rPr lang="nl-BE" baseline="0" dirty="0" smtClean="0"/>
              <a:t> </a:t>
            </a:r>
            <a:r>
              <a:rPr lang="nl-BE" baseline="0" dirty="0" err="1" smtClean="0"/>
              <a:t>drew</a:t>
            </a:r>
            <a:r>
              <a:rPr lang="nl-BE" baseline="0" dirty="0" smtClean="0"/>
              <a:t>, </a:t>
            </a:r>
            <a:r>
              <a:rPr lang="nl-BE" baseline="0" dirty="0" err="1" smtClean="0"/>
              <a:t>and</a:t>
            </a:r>
            <a:r>
              <a:rPr lang="nl-BE" baseline="0" dirty="0" smtClean="0"/>
              <a:t> </a:t>
            </a:r>
            <a:r>
              <a:rPr lang="nl-BE" baseline="0" dirty="0" err="1" smtClean="0"/>
              <a:t>writes</a:t>
            </a:r>
            <a:r>
              <a:rPr lang="nl-BE" baseline="0" dirty="0" smtClean="0"/>
              <a:t> </a:t>
            </a:r>
            <a:r>
              <a:rPr lang="nl-BE" baseline="0" dirty="0" err="1" smtClean="0"/>
              <a:t>it</a:t>
            </a:r>
            <a:r>
              <a:rPr lang="nl-BE" baseline="0" dirty="0" smtClean="0"/>
              <a:t> down on </a:t>
            </a:r>
            <a:r>
              <a:rPr lang="nl-BE" baseline="0" dirty="0" err="1" smtClean="0"/>
              <a:t>the</a:t>
            </a:r>
            <a:r>
              <a:rPr lang="nl-BE" baseline="0" dirty="0" smtClean="0"/>
              <a:t> </a:t>
            </a:r>
            <a:r>
              <a:rPr lang="nl-BE" baseline="0" dirty="0" err="1" smtClean="0"/>
              <a:t>drawing</a:t>
            </a:r>
            <a:r>
              <a:rPr lang="nl-BE" baseline="0" dirty="0" smtClean="0"/>
              <a:t>: </a:t>
            </a:r>
            <a:endParaRPr lang="nl-BE" dirty="0" smtClean="0"/>
          </a:p>
          <a:p>
            <a:r>
              <a:rPr lang="nl-BE" dirty="0" err="1" smtClean="0"/>
              <a:t>Toddlers</a:t>
            </a:r>
            <a:r>
              <a:rPr lang="nl-BE" dirty="0" smtClean="0"/>
              <a:t>: “ making</a:t>
            </a:r>
            <a:r>
              <a:rPr lang="nl-BE" baseline="0" dirty="0" smtClean="0"/>
              <a:t> cookies </a:t>
            </a:r>
            <a:r>
              <a:rPr lang="nl-BE" baseline="0" dirty="0" err="1" smtClean="0"/>
              <a:t>with</a:t>
            </a:r>
            <a:r>
              <a:rPr lang="nl-BE" baseline="0" dirty="0" smtClean="0"/>
              <a:t> wet </a:t>
            </a:r>
            <a:r>
              <a:rPr lang="nl-BE" baseline="0" dirty="0" err="1" smtClean="0"/>
              <a:t>sand</a:t>
            </a:r>
            <a:r>
              <a:rPr lang="nl-BE" baseline="0" dirty="0" smtClean="0"/>
              <a:t>, </a:t>
            </a:r>
            <a:r>
              <a:rPr lang="nl-BE" baseline="0" dirty="0" err="1" smtClean="0"/>
              <a:t>then</a:t>
            </a:r>
            <a:r>
              <a:rPr lang="nl-BE" baseline="0" dirty="0" smtClean="0"/>
              <a:t> </a:t>
            </a:r>
            <a:r>
              <a:rPr lang="nl-BE" baseline="0" dirty="0" err="1" smtClean="0"/>
              <a:t>they</a:t>
            </a:r>
            <a:r>
              <a:rPr lang="nl-BE" baseline="0" dirty="0" smtClean="0"/>
              <a:t> stick </a:t>
            </a:r>
            <a:r>
              <a:rPr lang="nl-BE" baseline="0" dirty="0" err="1" smtClean="0"/>
              <a:t>better</a:t>
            </a:r>
            <a:r>
              <a:rPr lang="nl-BE" baseline="0" dirty="0" smtClean="0"/>
              <a:t>”</a:t>
            </a:r>
            <a:r>
              <a:rPr lang="nl-BE" dirty="0" smtClean="0"/>
              <a:t> (2,5</a:t>
            </a:r>
            <a:r>
              <a:rPr lang="nl-BE" baseline="0" dirty="0" smtClean="0"/>
              <a:t> </a:t>
            </a:r>
            <a:r>
              <a:rPr lang="nl-BE" baseline="0" dirty="0" err="1" smtClean="0"/>
              <a:t>year</a:t>
            </a:r>
            <a:r>
              <a:rPr lang="nl-BE" baseline="0" dirty="0" smtClean="0"/>
              <a:t> </a:t>
            </a:r>
            <a:r>
              <a:rPr lang="nl-BE" baseline="0" dirty="0" err="1" smtClean="0"/>
              <a:t>old</a:t>
            </a:r>
            <a:r>
              <a:rPr lang="nl-BE" dirty="0" smtClean="0"/>
              <a:t>)</a:t>
            </a:r>
            <a:endParaRPr lang="nl-BE" dirty="0"/>
          </a:p>
        </p:txBody>
      </p:sp>
      <p:sp>
        <p:nvSpPr>
          <p:cNvPr id="4" name="Tijdelijke aanduiding voor dianummer 3"/>
          <p:cNvSpPr>
            <a:spLocks noGrp="1"/>
          </p:cNvSpPr>
          <p:nvPr>
            <p:ph type="sldNum" sz="quarter" idx="10"/>
          </p:nvPr>
        </p:nvSpPr>
        <p:spPr/>
        <p:txBody>
          <a:bodyPr/>
          <a:lstStyle/>
          <a:p>
            <a:fld id="{773FBFCC-55E6-EC45-A409-A1EF2D23683B}" type="slidenum">
              <a:rPr lang="en-US" smtClean="0"/>
              <a:t>37</a:t>
            </a:fld>
            <a:endParaRPr lang="en-US"/>
          </a:p>
        </p:txBody>
      </p:sp>
    </p:spTree>
    <p:extLst>
      <p:ext uri="{BB962C8B-B14F-4D97-AF65-F5344CB8AC3E}">
        <p14:creationId xmlns:p14="http://schemas.microsoft.com/office/powerpoint/2010/main" val="39343923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latin typeface="+mn-lt"/>
                <a:ea typeface="+mn-ea"/>
                <a:cs typeface="+mn-cs"/>
              </a:rPr>
              <a:t>How does this support the children in terms of creative dispositions and inquiry skills? </a:t>
            </a:r>
            <a:r>
              <a:rPr lang="en-US" sz="800" dirty="0" smtClean="0"/>
              <a:t>Can you</a:t>
            </a:r>
            <a:r>
              <a:rPr lang="en-US" sz="800" baseline="0" dirty="0" smtClean="0"/>
              <a:t> offer any suggestions? </a:t>
            </a:r>
          </a:p>
          <a:p>
            <a:r>
              <a:rPr lang="en-US" sz="800" baseline="0" dirty="0" smtClean="0"/>
              <a:t>Take your list of creative dispositions – annotate to indicate opportunities for fostering creativity in your example.</a:t>
            </a:r>
          </a:p>
          <a:p>
            <a:r>
              <a:rPr lang="en-US" sz="800" baseline="0" dirty="0" smtClean="0"/>
              <a:t>(for example: making connections, communicating explanations, sense of initiative, motivation, thinking skills, problem solving &amp; agency, assessment for learning)</a:t>
            </a:r>
          </a:p>
          <a:p>
            <a:r>
              <a:rPr lang="en-US" sz="800" baseline="0" dirty="0" smtClean="0"/>
              <a:t>Brief feedback with whole group</a:t>
            </a:r>
            <a:endParaRPr lang="en-US" sz="800" kern="1200" dirty="0" smtClean="0">
              <a:solidFill>
                <a:schemeClr val="tx1"/>
              </a:solidFill>
              <a:latin typeface="+mn-lt"/>
              <a:ea typeface="+mn-ea"/>
              <a:cs typeface="+mn-cs"/>
            </a:endParaRPr>
          </a:p>
          <a:p>
            <a:pPr>
              <a:lnSpc>
                <a:spcPct val="120000"/>
              </a:lnSpc>
            </a:pPr>
            <a:r>
              <a:rPr lang="nl-BE" sz="1200" kern="1200" dirty="0" err="1" smtClean="0">
                <a:solidFill>
                  <a:schemeClr val="tx1"/>
                </a:solidFill>
                <a:latin typeface="+mn-lt"/>
                <a:ea typeface="+mn-ea"/>
                <a:cs typeface="+mn-cs"/>
              </a:rPr>
              <a:t>Reflective</a:t>
            </a:r>
            <a:r>
              <a:rPr lang="nl-BE" sz="1200" kern="1200" dirty="0" smtClean="0">
                <a:solidFill>
                  <a:schemeClr val="tx1"/>
                </a:solidFill>
                <a:latin typeface="+mn-lt"/>
                <a:ea typeface="+mn-ea"/>
                <a:cs typeface="+mn-cs"/>
              </a:rPr>
              <a:t> attitudes </a:t>
            </a:r>
            <a:r>
              <a:rPr lang="nl-BE" sz="1200" kern="1200" dirty="0" err="1" smtClean="0">
                <a:solidFill>
                  <a:schemeClr val="tx1"/>
                </a:solidFill>
                <a:latin typeface="+mn-lt"/>
                <a:ea typeface="+mn-ea"/>
                <a:cs typeface="+mn-cs"/>
              </a:rPr>
              <a:t>involve</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the</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child</a:t>
            </a:r>
            <a:r>
              <a:rPr lang="nl-BE" sz="1200" kern="1200" dirty="0" smtClean="0">
                <a:solidFill>
                  <a:schemeClr val="tx1"/>
                </a:solidFill>
                <a:latin typeface="+mn-lt"/>
                <a:ea typeface="+mn-ea"/>
                <a:cs typeface="+mn-cs"/>
              </a:rPr>
              <a:t> in </a:t>
            </a:r>
            <a:r>
              <a:rPr lang="nl-BE" sz="1200" kern="1200" dirty="0" err="1" smtClean="0">
                <a:solidFill>
                  <a:schemeClr val="tx1"/>
                </a:solidFill>
                <a:latin typeface="+mn-lt"/>
                <a:ea typeface="+mn-ea"/>
                <a:cs typeface="+mn-cs"/>
              </a:rPr>
              <a:t>developing</a:t>
            </a:r>
            <a:r>
              <a:rPr lang="nl-BE" sz="1200" kern="1200" dirty="0" smtClean="0">
                <a:solidFill>
                  <a:schemeClr val="tx1"/>
                </a:solidFill>
                <a:latin typeface="+mn-lt"/>
                <a:ea typeface="+mn-ea"/>
                <a:cs typeface="+mn-cs"/>
              </a:rPr>
              <a:t> </a:t>
            </a:r>
            <a:r>
              <a:rPr lang="nl-BE" sz="1200" u="sng" kern="1200" dirty="0" smtClean="0">
                <a:solidFill>
                  <a:schemeClr val="tx1"/>
                </a:solidFill>
                <a:latin typeface="+mn-lt"/>
                <a:ea typeface="+mn-ea"/>
                <a:cs typeface="+mn-cs"/>
              </a:rPr>
              <a:t>thinking skills</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and</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aid</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the</a:t>
            </a:r>
            <a:r>
              <a:rPr lang="nl-BE" sz="1200" kern="1200" dirty="0" smtClean="0">
                <a:solidFill>
                  <a:schemeClr val="tx1"/>
                </a:solidFill>
                <a:latin typeface="+mn-lt"/>
                <a:ea typeface="+mn-ea"/>
                <a:cs typeface="+mn-cs"/>
              </a:rPr>
              <a:t> development of </a:t>
            </a:r>
            <a:r>
              <a:rPr lang="nl-BE" sz="1200" kern="1200" dirty="0" err="1" smtClean="0">
                <a:solidFill>
                  <a:schemeClr val="tx1"/>
                </a:solidFill>
                <a:latin typeface="+mn-lt"/>
                <a:ea typeface="+mn-ea"/>
                <a:cs typeface="+mn-cs"/>
              </a:rPr>
              <a:t>knowledge</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and</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understanding</a:t>
            </a:r>
            <a:endParaRPr lang="nl-BE" sz="1200" kern="1200" dirty="0" smtClean="0">
              <a:solidFill>
                <a:schemeClr val="tx1"/>
              </a:solidFill>
              <a:latin typeface="+mn-lt"/>
              <a:ea typeface="+mn-ea"/>
              <a:cs typeface="+mn-cs"/>
            </a:endParaRPr>
          </a:p>
          <a:p>
            <a:pPr lvl="1">
              <a:lnSpc>
                <a:spcPct val="120000"/>
              </a:lnSpc>
            </a:pPr>
            <a:r>
              <a:rPr lang="nl-BE" sz="1200" kern="1200" dirty="0" smtClean="0">
                <a:solidFill>
                  <a:schemeClr val="tx1"/>
                </a:solidFill>
                <a:latin typeface="+mn-lt"/>
                <a:ea typeface="+mn-ea"/>
                <a:cs typeface="+mn-cs"/>
              </a:rPr>
              <a:t>These attitudes help </a:t>
            </a:r>
            <a:r>
              <a:rPr lang="nl-BE" sz="1200" kern="1200" dirty="0" err="1" smtClean="0">
                <a:solidFill>
                  <a:schemeClr val="tx1"/>
                </a:solidFill>
                <a:latin typeface="+mn-lt"/>
                <a:ea typeface="+mn-ea"/>
                <a:cs typeface="+mn-cs"/>
              </a:rPr>
              <a:t>the</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child</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to</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consider</a:t>
            </a:r>
            <a:r>
              <a:rPr lang="nl-BE" sz="1200" kern="1200" dirty="0" smtClean="0">
                <a:solidFill>
                  <a:schemeClr val="tx1"/>
                </a:solidFill>
                <a:latin typeface="+mn-lt"/>
                <a:ea typeface="+mn-ea"/>
                <a:cs typeface="+mn-cs"/>
              </a:rPr>
              <a:t> data, </a:t>
            </a:r>
            <a:r>
              <a:rPr lang="nl-BE" sz="1200" kern="1200" dirty="0" err="1" smtClean="0">
                <a:solidFill>
                  <a:schemeClr val="tx1"/>
                </a:solidFill>
                <a:latin typeface="+mn-lt"/>
                <a:ea typeface="+mn-ea"/>
                <a:cs typeface="+mn-cs"/>
              </a:rPr>
              <a:t>interpret</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evidence</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and</a:t>
            </a:r>
            <a:r>
              <a:rPr lang="nl-BE" sz="1200" kern="1200" dirty="0" smtClean="0">
                <a:solidFill>
                  <a:schemeClr val="tx1"/>
                </a:solidFill>
                <a:latin typeface="+mn-lt"/>
                <a:ea typeface="+mn-ea"/>
                <a:cs typeface="+mn-cs"/>
              </a:rPr>
              <a:t> make hypotheses</a:t>
            </a:r>
          </a:p>
          <a:p>
            <a:pPr lvl="1">
              <a:lnSpc>
                <a:spcPct val="120000"/>
              </a:lnSpc>
            </a:pPr>
            <a:r>
              <a:rPr lang="nl-BE" sz="1200" kern="1200" dirty="0" smtClean="0">
                <a:solidFill>
                  <a:schemeClr val="tx1"/>
                </a:solidFill>
                <a:latin typeface="+mn-lt"/>
                <a:ea typeface="+mn-ea"/>
                <a:cs typeface="+mn-cs"/>
              </a:rPr>
              <a:t>These attitudes help </a:t>
            </a:r>
            <a:r>
              <a:rPr lang="nl-BE" sz="1200" kern="1200" dirty="0" err="1" smtClean="0">
                <a:solidFill>
                  <a:schemeClr val="tx1"/>
                </a:solidFill>
                <a:latin typeface="+mn-lt"/>
                <a:ea typeface="+mn-ea"/>
                <a:cs typeface="+mn-cs"/>
              </a:rPr>
              <a:t>the</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child</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to</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remain</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flexible</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to</a:t>
            </a:r>
            <a:r>
              <a:rPr lang="nl-BE" sz="1200" kern="1200" dirty="0" smtClean="0">
                <a:solidFill>
                  <a:schemeClr val="tx1"/>
                </a:solidFill>
                <a:latin typeface="+mn-lt"/>
                <a:ea typeface="+mn-ea"/>
                <a:cs typeface="+mn-cs"/>
              </a:rPr>
              <a:t> change </a:t>
            </a:r>
            <a:r>
              <a:rPr lang="nl-BE" sz="1200" kern="1200" dirty="0" err="1" smtClean="0">
                <a:solidFill>
                  <a:schemeClr val="tx1"/>
                </a:solidFill>
                <a:latin typeface="+mn-lt"/>
                <a:ea typeface="+mn-ea"/>
                <a:cs typeface="+mn-cs"/>
              </a:rPr>
              <a:t>ideas</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if</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they</a:t>
            </a:r>
            <a:r>
              <a:rPr lang="nl-BE" sz="1200" kern="1200" dirty="0" smtClean="0">
                <a:solidFill>
                  <a:schemeClr val="tx1"/>
                </a:solidFill>
                <a:latin typeface="+mn-lt"/>
                <a:ea typeface="+mn-ea"/>
                <a:cs typeface="+mn-cs"/>
              </a:rPr>
              <a:t> are </a:t>
            </a:r>
            <a:r>
              <a:rPr lang="nl-BE" sz="1200" kern="1200" dirty="0" err="1" smtClean="0">
                <a:solidFill>
                  <a:schemeClr val="tx1"/>
                </a:solidFill>
                <a:latin typeface="+mn-lt"/>
                <a:ea typeface="+mn-ea"/>
                <a:cs typeface="+mn-cs"/>
              </a:rPr>
              <a:t>not</a:t>
            </a:r>
            <a:r>
              <a:rPr lang="nl-BE" sz="1200" kern="1200" dirty="0" smtClean="0">
                <a:solidFill>
                  <a:schemeClr val="tx1"/>
                </a:solidFill>
                <a:latin typeface="+mn-lt"/>
                <a:ea typeface="+mn-ea"/>
                <a:cs typeface="+mn-cs"/>
              </a:rPr>
              <a:t> consistent </a:t>
            </a:r>
            <a:r>
              <a:rPr lang="nl-BE" sz="1200" kern="1200" dirty="0" err="1" smtClean="0">
                <a:solidFill>
                  <a:schemeClr val="tx1"/>
                </a:solidFill>
                <a:latin typeface="+mn-lt"/>
                <a:ea typeface="+mn-ea"/>
                <a:cs typeface="+mn-cs"/>
              </a:rPr>
              <a:t>with</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the</a:t>
            </a:r>
            <a:r>
              <a:rPr lang="nl-BE" sz="1200" kern="1200" dirty="0" smtClean="0">
                <a:solidFill>
                  <a:schemeClr val="tx1"/>
                </a:solidFill>
                <a:latin typeface="+mn-lt"/>
                <a:ea typeface="+mn-ea"/>
                <a:cs typeface="+mn-cs"/>
              </a:rPr>
              <a:t> </a:t>
            </a:r>
            <a:r>
              <a:rPr lang="nl-BE" sz="1200" kern="1200" dirty="0" err="1" smtClean="0">
                <a:solidFill>
                  <a:schemeClr val="tx1"/>
                </a:solidFill>
                <a:latin typeface="+mn-lt"/>
                <a:ea typeface="+mn-ea"/>
                <a:cs typeface="+mn-cs"/>
              </a:rPr>
              <a:t>evidence</a:t>
            </a:r>
            <a:endParaRPr lang="nl-BE" sz="1200" kern="1200" dirty="0" smtClean="0">
              <a:solidFill>
                <a:schemeClr val="tx1"/>
              </a:solidFill>
              <a:latin typeface="+mn-lt"/>
              <a:ea typeface="+mn-ea"/>
              <a:cs typeface="+mn-cs"/>
            </a:endParaRPr>
          </a:p>
          <a:p>
            <a:pPr lvl="0">
              <a:lnSpc>
                <a:spcPct val="120000"/>
              </a:lnSpc>
            </a:pPr>
            <a:r>
              <a:rPr lang="nl-BE" sz="1200" kern="1200" dirty="0" err="1" smtClean="0">
                <a:solidFill>
                  <a:schemeClr val="tx1"/>
                </a:solidFill>
                <a:latin typeface="+mn-lt"/>
                <a:ea typeface="+mn-ea"/>
                <a:cs typeface="+mn-cs"/>
              </a:rPr>
              <a:t>Involving</a:t>
            </a:r>
            <a:r>
              <a:rPr lang="nl-BE" sz="1200" kern="1200" baseline="0" dirty="0" smtClean="0">
                <a:solidFill>
                  <a:schemeClr val="tx1"/>
                </a:solidFill>
                <a:latin typeface="+mn-lt"/>
                <a:ea typeface="+mn-ea"/>
                <a:cs typeface="+mn-cs"/>
              </a:rPr>
              <a:t> </a:t>
            </a:r>
            <a:r>
              <a:rPr lang="nl-BE" sz="1200" kern="1200" baseline="0" dirty="0" err="1" smtClean="0">
                <a:solidFill>
                  <a:schemeClr val="tx1"/>
                </a:solidFill>
                <a:latin typeface="+mn-lt"/>
                <a:ea typeface="+mn-ea"/>
                <a:cs typeface="+mn-cs"/>
              </a:rPr>
              <a:t>children</a:t>
            </a:r>
            <a:r>
              <a:rPr lang="nl-BE" sz="1200" kern="1200" baseline="0" dirty="0" smtClean="0">
                <a:solidFill>
                  <a:schemeClr val="tx1"/>
                </a:solidFill>
                <a:latin typeface="+mn-lt"/>
                <a:ea typeface="+mn-ea"/>
                <a:cs typeface="+mn-cs"/>
              </a:rPr>
              <a:t>: </a:t>
            </a:r>
            <a:r>
              <a:rPr lang="nl-BE" sz="1200" kern="1200" baseline="0" dirty="0" err="1" smtClean="0">
                <a:solidFill>
                  <a:schemeClr val="tx1"/>
                </a:solidFill>
                <a:latin typeface="+mn-lt"/>
                <a:ea typeface="+mn-ea"/>
                <a:cs typeface="+mn-cs"/>
              </a:rPr>
              <a:t>when</a:t>
            </a:r>
            <a:r>
              <a:rPr lang="nl-BE" sz="1200" kern="1200" baseline="0" dirty="0" smtClean="0">
                <a:solidFill>
                  <a:schemeClr val="tx1"/>
                </a:solidFill>
                <a:latin typeface="+mn-lt"/>
                <a:ea typeface="+mn-ea"/>
                <a:cs typeface="+mn-cs"/>
              </a:rPr>
              <a:t> </a:t>
            </a:r>
            <a:r>
              <a:rPr lang="nl-BE" sz="1200" kern="1200" baseline="0" dirty="0" err="1" smtClean="0">
                <a:solidFill>
                  <a:schemeClr val="tx1"/>
                </a:solidFill>
                <a:latin typeface="+mn-lt"/>
                <a:ea typeface="+mn-ea"/>
                <a:cs typeface="+mn-cs"/>
              </a:rPr>
              <a:t>you</a:t>
            </a:r>
            <a:r>
              <a:rPr lang="nl-BE" sz="1200" kern="1200" baseline="0" dirty="0" smtClean="0">
                <a:solidFill>
                  <a:schemeClr val="tx1"/>
                </a:solidFill>
                <a:latin typeface="+mn-lt"/>
                <a:ea typeface="+mn-ea"/>
                <a:cs typeface="+mn-cs"/>
              </a:rPr>
              <a:t> </a:t>
            </a:r>
            <a:r>
              <a:rPr lang="nl-BE" sz="1200" kern="1200" baseline="0" dirty="0" err="1" smtClean="0">
                <a:solidFill>
                  <a:schemeClr val="tx1"/>
                </a:solidFill>
                <a:latin typeface="+mn-lt"/>
                <a:ea typeface="+mn-ea"/>
                <a:cs typeface="+mn-cs"/>
              </a:rPr>
              <a:t>involve</a:t>
            </a:r>
            <a:r>
              <a:rPr lang="nl-BE" sz="1200" kern="1200" baseline="0" dirty="0" smtClean="0">
                <a:solidFill>
                  <a:schemeClr val="tx1"/>
                </a:solidFill>
                <a:latin typeface="+mn-lt"/>
                <a:ea typeface="+mn-ea"/>
                <a:cs typeface="+mn-cs"/>
              </a:rPr>
              <a:t> </a:t>
            </a:r>
            <a:r>
              <a:rPr lang="nl-BE" sz="1200" kern="1200" baseline="0" dirty="0" err="1" smtClean="0">
                <a:solidFill>
                  <a:schemeClr val="tx1"/>
                </a:solidFill>
                <a:latin typeface="+mn-lt"/>
                <a:ea typeface="+mn-ea"/>
                <a:cs typeface="+mn-cs"/>
              </a:rPr>
              <a:t>children</a:t>
            </a:r>
            <a:r>
              <a:rPr lang="nl-BE" sz="1200" kern="1200" baseline="0" dirty="0" smtClean="0">
                <a:solidFill>
                  <a:schemeClr val="tx1"/>
                </a:solidFill>
                <a:latin typeface="+mn-lt"/>
                <a:ea typeface="+mn-ea"/>
                <a:cs typeface="+mn-cs"/>
              </a:rPr>
              <a:t> in assessment, </a:t>
            </a:r>
            <a:r>
              <a:rPr lang="nl-BE" sz="1200" kern="1200" baseline="0" dirty="0" err="1" smtClean="0">
                <a:solidFill>
                  <a:schemeClr val="tx1"/>
                </a:solidFill>
                <a:latin typeface="+mn-lt"/>
                <a:ea typeface="+mn-ea"/>
                <a:cs typeface="+mn-cs"/>
              </a:rPr>
              <a:t>they</a:t>
            </a:r>
            <a:r>
              <a:rPr lang="nl-BE" sz="1200" kern="1200" baseline="0" dirty="0" smtClean="0">
                <a:solidFill>
                  <a:schemeClr val="tx1"/>
                </a:solidFill>
                <a:latin typeface="+mn-lt"/>
                <a:ea typeface="+mn-ea"/>
                <a:cs typeface="+mn-cs"/>
              </a:rPr>
              <a:t> </a:t>
            </a:r>
            <a:r>
              <a:rPr lang="nl-BE" sz="1200" kern="1200" baseline="0" dirty="0" err="1" smtClean="0">
                <a:solidFill>
                  <a:schemeClr val="tx1"/>
                </a:solidFill>
                <a:latin typeface="+mn-lt"/>
                <a:ea typeface="+mn-ea"/>
                <a:cs typeface="+mn-cs"/>
              </a:rPr>
              <a:t>can</a:t>
            </a:r>
            <a:r>
              <a:rPr lang="nl-BE" sz="1200" kern="1200" baseline="0" dirty="0" smtClean="0">
                <a:solidFill>
                  <a:schemeClr val="tx1"/>
                </a:solidFill>
                <a:latin typeface="+mn-lt"/>
                <a:ea typeface="+mn-ea"/>
                <a:cs typeface="+mn-cs"/>
              </a:rPr>
              <a:t> </a:t>
            </a:r>
            <a:r>
              <a:rPr lang="nl-BE" sz="1200" kern="1200" baseline="0" dirty="0" err="1" smtClean="0">
                <a:solidFill>
                  <a:schemeClr val="tx1"/>
                </a:solidFill>
                <a:latin typeface="+mn-lt"/>
                <a:ea typeface="+mn-ea"/>
                <a:cs typeface="+mn-cs"/>
              </a:rPr>
              <a:t>be</a:t>
            </a:r>
            <a:r>
              <a:rPr lang="nl-BE" sz="1200" kern="1200" baseline="0" dirty="0" smtClean="0">
                <a:solidFill>
                  <a:schemeClr val="tx1"/>
                </a:solidFill>
                <a:latin typeface="+mn-lt"/>
                <a:ea typeface="+mn-ea"/>
                <a:cs typeface="+mn-cs"/>
              </a:rPr>
              <a:t> more </a:t>
            </a:r>
            <a:r>
              <a:rPr lang="nl-BE" sz="1200" kern="1200" baseline="0" dirty="0" err="1" smtClean="0">
                <a:solidFill>
                  <a:schemeClr val="tx1"/>
                </a:solidFill>
                <a:latin typeface="+mn-lt"/>
                <a:ea typeface="+mn-ea"/>
                <a:cs typeface="+mn-cs"/>
              </a:rPr>
              <a:t>creative</a:t>
            </a:r>
            <a:r>
              <a:rPr lang="nl-BE" sz="1200" kern="1200" baseline="0" dirty="0" smtClean="0">
                <a:solidFill>
                  <a:schemeClr val="tx1"/>
                </a:solidFill>
                <a:latin typeface="+mn-lt"/>
                <a:ea typeface="+mn-ea"/>
                <a:cs typeface="+mn-cs"/>
              </a:rPr>
              <a:t>, are </a:t>
            </a:r>
            <a:r>
              <a:rPr lang="nl-BE" sz="1200" kern="1200" baseline="0" dirty="0" err="1" smtClean="0">
                <a:solidFill>
                  <a:schemeClr val="tx1"/>
                </a:solidFill>
                <a:latin typeface="+mn-lt"/>
                <a:ea typeface="+mn-ea"/>
                <a:cs typeface="+mn-cs"/>
              </a:rPr>
              <a:t>able</a:t>
            </a:r>
            <a:r>
              <a:rPr lang="nl-BE" sz="1200" kern="1200" baseline="0" dirty="0" smtClean="0">
                <a:solidFill>
                  <a:schemeClr val="tx1"/>
                </a:solidFill>
                <a:latin typeface="+mn-lt"/>
                <a:ea typeface="+mn-ea"/>
                <a:cs typeface="+mn-cs"/>
              </a:rPr>
              <a:t> </a:t>
            </a:r>
            <a:r>
              <a:rPr lang="nl-BE" sz="1200" kern="1200" baseline="0" dirty="0" err="1" smtClean="0">
                <a:solidFill>
                  <a:schemeClr val="tx1"/>
                </a:solidFill>
                <a:latin typeface="+mn-lt"/>
                <a:ea typeface="+mn-ea"/>
                <a:cs typeface="+mn-cs"/>
              </a:rPr>
              <a:t>to</a:t>
            </a:r>
            <a:r>
              <a:rPr lang="nl-BE" sz="1200" kern="1200" baseline="0" dirty="0" smtClean="0">
                <a:solidFill>
                  <a:schemeClr val="tx1"/>
                </a:solidFill>
                <a:latin typeface="+mn-lt"/>
                <a:ea typeface="+mn-ea"/>
                <a:cs typeface="+mn-cs"/>
              </a:rPr>
              <a:t> </a:t>
            </a:r>
            <a:r>
              <a:rPr lang="nl-BE" sz="1200" kern="1200" baseline="0" dirty="0" err="1" smtClean="0">
                <a:solidFill>
                  <a:schemeClr val="tx1"/>
                </a:solidFill>
                <a:latin typeface="+mn-lt"/>
                <a:ea typeface="+mn-ea"/>
                <a:cs typeface="+mn-cs"/>
              </a:rPr>
              <a:t>use</a:t>
            </a:r>
            <a:r>
              <a:rPr lang="nl-BE" sz="1200" kern="1200" baseline="0" dirty="0" smtClean="0">
                <a:solidFill>
                  <a:schemeClr val="tx1"/>
                </a:solidFill>
                <a:latin typeface="+mn-lt"/>
                <a:ea typeface="+mn-ea"/>
                <a:cs typeface="+mn-cs"/>
              </a:rPr>
              <a:t> </a:t>
            </a:r>
            <a:r>
              <a:rPr lang="nl-BE" sz="1200" kern="1200" baseline="0" dirty="0" err="1" smtClean="0">
                <a:solidFill>
                  <a:schemeClr val="tx1"/>
                </a:solidFill>
                <a:latin typeface="+mn-lt"/>
                <a:ea typeface="+mn-ea"/>
                <a:cs typeface="+mn-cs"/>
              </a:rPr>
              <a:t>their</a:t>
            </a:r>
            <a:r>
              <a:rPr lang="nl-BE" sz="1200" kern="1200" baseline="0" dirty="0" smtClean="0">
                <a:solidFill>
                  <a:schemeClr val="tx1"/>
                </a:solidFill>
                <a:latin typeface="+mn-lt"/>
                <a:ea typeface="+mn-ea"/>
                <a:cs typeface="+mn-cs"/>
              </a:rPr>
              <a:t> thinking skills, </a:t>
            </a:r>
            <a:r>
              <a:rPr lang="nl-BE" sz="1200" kern="1200" baseline="0" dirty="0" err="1" smtClean="0">
                <a:solidFill>
                  <a:schemeClr val="tx1"/>
                </a:solidFill>
                <a:latin typeface="+mn-lt"/>
                <a:ea typeface="+mn-ea"/>
                <a:cs typeface="+mn-cs"/>
              </a:rPr>
              <a:t>they</a:t>
            </a:r>
            <a:r>
              <a:rPr lang="nl-BE" sz="1200" kern="1200" baseline="0" dirty="0" smtClean="0">
                <a:solidFill>
                  <a:schemeClr val="tx1"/>
                </a:solidFill>
                <a:latin typeface="+mn-lt"/>
                <a:ea typeface="+mn-ea"/>
                <a:cs typeface="+mn-cs"/>
              </a:rPr>
              <a:t> </a:t>
            </a:r>
            <a:r>
              <a:rPr lang="nl-BE" sz="1200" kern="1200" baseline="0" dirty="0" err="1" smtClean="0">
                <a:solidFill>
                  <a:schemeClr val="tx1"/>
                </a:solidFill>
                <a:latin typeface="+mn-lt"/>
                <a:ea typeface="+mn-ea"/>
                <a:cs typeface="+mn-cs"/>
              </a:rPr>
              <a:t>can</a:t>
            </a:r>
            <a:r>
              <a:rPr lang="nl-BE" sz="1200" kern="1200" baseline="0" dirty="0" smtClean="0">
                <a:solidFill>
                  <a:schemeClr val="tx1"/>
                </a:solidFill>
                <a:latin typeface="+mn-lt"/>
                <a:ea typeface="+mn-ea"/>
                <a:cs typeface="+mn-cs"/>
              </a:rPr>
              <a:t> make </a:t>
            </a:r>
            <a:r>
              <a:rPr lang="nl-BE" sz="1200" kern="1200" baseline="0" dirty="0" err="1" smtClean="0">
                <a:solidFill>
                  <a:schemeClr val="tx1"/>
                </a:solidFill>
                <a:latin typeface="+mn-lt"/>
                <a:ea typeface="+mn-ea"/>
                <a:cs typeface="+mn-cs"/>
              </a:rPr>
              <a:t>connections</a:t>
            </a:r>
            <a:r>
              <a:rPr lang="nl-BE" sz="1200" kern="1200" baseline="0" dirty="0" smtClean="0">
                <a:solidFill>
                  <a:schemeClr val="tx1"/>
                </a:solidFill>
                <a:latin typeface="+mn-lt"/>
                <a:ea typeface="+mn-ea"/>
                <a:cs typeface="+mn-cs"/>
              </a:rPr>
              <a:t>, … </a:t>
            </a:r>
            <a:r>
              <a:rPr lang="nl-BE" sz="1200" kern="1200" baseline="0" dirty="0" err="1" smtClean="0">
                <a:solidFill>
                  <a:schemeClr val="tx1"/>
                </a:solidFill>
                <a:latin typeface="+mn-lt"/>
                <a:ea typeface="+mn-ea"/>
                <a:cs typeface="+mn-cs"/>
              </a:rPr>
              <a:t>so</a:t>
            </a:r>
            <a:r>
              <a:rPr lang="nl-BE" sz="1200" kern="1200" baseline="0" dirty="0" smtClean="0">
                <a:solidFill>
                  <a:schemeClr val="tx1"/>
                </a:solidFill>
                <a:latin typeface="+mn-lt"/>
                <a:ea typeface="+mn-ea"/>
                <a:cs typeface="+mn-cs"/>
              </a:rPr>
              <a:t> </a:t>
            </a:r>
            <a:r>
              <a:rPr lang="nl-BE" sz="1200" kern="1200" baseline="0" dirty="0" err="1" smtClean="0">
                <a:solidFill>
                  <a:schemeClr val="tx1"/>
                </a:solidFill>
                <a:latin typeface="+mn-lt"/>
                <a:ea typeface="+mn-ea"/>
                <a:cs typeface="+mn-cs"/>
              </a:rPr>
              <a:t>this</a:t>
            </a:r>
            <a:r>
              <a:rPr lang="nl-BE" sz="1200" kern="1200" baseline="0" dirty="0" smtClean="0">
                <a:solidFill>
                  <a:schemeClr val="tx1"/>
                </a:solidFill>
                <a:latin typeface="+mn-lt"/>
                <a:ea typeface="+mn-ea"/>
                <a:cs typeface="+mn-cs"/>
              </a:rPr>
              <a:t> way of </a:t>
            </a:r>
            <a:r>
              <a:rPr lang="nl-BE" sz="1200" kern="1200" baseline="0" dirty="0" err="1" smtClean="0">
                <a:solidFill>
                  <a:schemeClr val="tx1"/>
                </a:solidFill>
                <a:latin typeface="+mn-lt"/>
                <a:ea typeface="+mn-ea"/>
                <a:cs typeface="+mn-cs"/>
              </a:rPr>
              <a:t>assessing</a:t>
            </a:r>
            <a:r>
              <a:rPr lang="nl-BE" sz="1200" kern="1200" baseline="0" dirty="0" smtClean="0">
                <a:solidFill>
                  <a:schemeClr val="tx1"/>
                </a:solidFill>
                <a:latin typeface="+mn-lt"/>
                <a:ea typeface="+mn-ea"/>
                <a:cs typeface="+mn-cs"/>
              </a:rPr>
              <a:t> has more impact on </a:t>
            </a:r>
            <a:r>
              <a:rPr lang="nl-BE" sz="1200" kern="1200" baseline="0" dirty="0" err="1" smtClean="0">
                <a:solidFill>
                  <a:schemeClr val="tx1"/>
                </a:solidFill>
                <a:latin typeface="+mn-lt"/>
                <a:ea typeface="+mn-ea"/>
                <a:cs typeface="+mn-cs"/>
              </a:rPr>
              <a:t>their</a:t>
            </a:r>
            <a:r>
              <a:rPr lang="nl-BE" sz="1200" kern="1200" baseline="0" dirty="0" smtClean="0">
                <a:solidFill>
                  <a:schemeClr val="tx1"/>
                </a:solidFill>
                <a:latin typeface="+mn-lt"/>
                <a:ea typeface="+mn-ea"/>
                <a:cs typeface="+mn-cs"/>
              </a:rPr>
              <a:t> </a:t>
            </a:r>
            <a:r>
              <a:rPr lang="nl-BE" sz="1200" kern="1200" baseline="0" dirty="0" err="1" smtClean="0">
                <a:solidFill>
                  <a:schemeClr val="tx1"/>
                </a:solidFill>
                <a:latin typeface="+mn-lt"/>
                <a:ea typeface="+mn-ea"/>
                <a:cs typeface="+mn-cs"/>
              </a:rPr>
              <a:t>learning</a:t>
            </a:r>
            <a:r>
              <a:rPr lang="nl-BE" sz="1200" kern="1200" baseline="0" dirty="0" smtClean="0">
                <a:solidFill>
                  <a:schemeClr val="tx1"/>
                </a:solidFill>
                <a:latin typeface="+mn-lt"/>
                <a:ea typeface="+mn-ea"/>
                <a:cs typeface="+mn-cs"/>
              </a:rPr>
              <a:t> (=</a:t>
            </a:r>
            <a:r>
              <a:rPr lang="nl-BE" sz="1200" kern="1200" baseline="0" dirty="0" err="1" smtClean="0">
                <a:solidFill>
                  <a:schemeClr val="tx1"/>
                </a:solidFill>
                <a:latin typeface="+mn-lt"/>
                <a:ea typeface="+mn-ea"/>
                <a:cs typeface="+mn-cs"/>
              </a:rPr>
              <a:t>bottom</a:t>
            </a:r>
            <a:r>
              <a:rPr lang="nl-BE" sz="1200" kern="1200" baseline="0" dirty="0" smtClean="0">
                <a:solidFill>
                  <a:schemeClr val="tx1"/>
                </a:solidFill>
                <a:latin typeface="+mn-lt"/>
                <a:ea typeface="+mn-ea"/>
                <a:cs typeface="+mn-cs"/>
              </a:rPr>
              <a:t> line of TAPS </a:t>
            </a:r>
            <a:r>
              <a:rPr lang="nl-BE" sz="1200" kern="1200" baseline="0" dirty="0" err="1" smtClean="0">
                <a:solidFill>
                  <a:schemeClr val="tx1"/>
                </a:solidFill>
                <a:latin typeface="+mn-lt"/>
                <a:ea typeface="+mn-ea"/>
                <a:cs typeface="+mn-cs"/>
              </a:rPr>
              <a:t>pyramid</a:t>
            </a:r>
            <a:r>
              <a:rPr lang="nl-BE" sz="1200" kern="1200" baseline="0" dirty="0" smtClean="0">
                <a:solidFill>
                  <a:schemeClr val="tx1"/>
                </a:solidFill>
                <a:latin typeface="+mn-lt"/>
                <a:ea typeface="+mn-ea"/>
                <a:cs typeface="+mn-cs"/>
              </a:rPr>
              <a:t>)</a:t>
            </a:r>
          </a:p>
          <a:p>
            <a:pPr lvl="0">
              <a:lnSpc>
                <a:spcPct val="120000"/>
              </a:lnSpc>
            </a:pPr>
            <a:endParaRPr lang="nl-BE" sz="1200" kern="1200" baseline="0" dirty="0" smtClean="0">
              <a:solidFill>
                <a:schemeClr val="tx1"/>
              </a:solidFill>
              <a:latin typeface="+mn-lt"/>
              <a:ea typeface="+mn-ea"/>
              <a:cs typeface="+mn-cs"/>
            </a:endParaRPr>
          </a:p>
          <a:p>
            <a:pPr lvl="0">
              <a:lnSpc>
                <a:spcPct val="120000"/>
              </a:lnSpc>
            </a:pPr>
            <a:endParaRPr lang="nl-BE" sz="1200" kern="1200" dirty="0" smtClean="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800" kern="1200" dirty="0" smtClean="0">
              <a:solidFill>
                <a:schemeClr val="tx1"/>
              </a:solidFill>
              <a:latin typeface="+mn-lt"/>
              <a:ea typeface="+mn-ea"/>
              <a:cs typeface="+mn-cs"/>
            </a:endParaRP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773FBFCC-55E6-EC45-A409-A1EF2D23683B}" type="slidenum">
              <a:rPr lang="en-US" smtClean="0"/>
              <a:t>38</a:t>
            </a:fld>
            <a:endParaRPr lang="en-US"/>
          </a:p>
        </p:txBody>
      </p:sp>
    </p:spTree>
    <p:extLst>
      <p:ext uri="{BB962C8B-B14F-4D97-AF65-F5344CB8AC3E}">
        <p14:creationId xmlns:p14="http://schemas.microsoft.com/office/powerpoint/2010/main" val="38875614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kern="1200" dirty="0" smtClean="0">
                <a:solidFill>
                  <a:schemeClr val="tx1"/>
                </a:solidFill>
                <a:effectLst/>
                <a:latin typeface="+mn-lt"/>
                <a:ea typeface="+mn-ea"/>
                <a:cs typeface="+mn-cs"/>
              </a:rPr>
              <a:t>Communication is an important skill in science learning and assessment. Communicating helps children to sort out what they discovered and what they think. Since formal assessment is difficult in early years education, communicating about their ideas is an important end point in explorations in science. Communication encourages children to clarify and evaluate their ideas in order to communicate them to others. </a:t>
            </a:r>
            <a:endParaRPr lang="nl-B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also gives them access to the ideas of others. Those ideas may conflict with their own, but by communicating children learn to consider their ideas as tentative and subject to change. This if a form of assessing their own and each other’s ideas in science. (Johnston, 2005)</a:t>
            </a:r>
          </a:p>
          <a:p>
            <a:endParaRPr lang="en-US" sz="1200" kern="1200" dirty="0" smtClean="0">
              <a:solidFill>
                <a:schemeClr val="tx1"/>
              </a:solidFill>
              <a:effectLst/>
              <a:latin typeface="+mn-lt"/>
              <a:ea typeface="+mn-ea"/>
              <a:cs typeface="+mn-cs"/>
            </a:endParaRPr>
          </a:p>
          <a:p>
            <a:endParaRPr lang="nl-BE" sz="1200" kern="1200" dirty="0" smtClean="0">
              <a:solidFill>
                <a:schemeClr val="tx1"/>
              </a:solidFill>
              <a:effectLst/>
              <a:latin typeface="+mn-lt"/>
              <a:ea typeface="+mn-ea"/>
              <a:cs typeface="+mn-cs"/>
            </a:endParaRPr>
          </a:p>
          <a:p>
            <a:pPr marL="0" indent="0">
              <a:buFont typeface="Arial"/>
              <a:buNone/>
            </a:pPr>
            <a:endParaRPr lang="nl-BE" baseline="0" dirty="0" smtClean="0"/>
          </a:p>
          <a:p>
            <a:pPr marL="0" indent="0">
              <a:buFont typeface="Arial"/>
              <a:buNone/>
            </a:pPr>
            <a:endParaRPr lang="nl-BE" baseline="0" dirty="0" smtClean="0"/>
          </a:p>
        </p:txBody>
      </p:sp>
      <p:sp>
        <p:nvSpPr>
          <p:cNvPr id="4" name="Tijdelijke aanduiding voor dianummer 3"/>
          <p:cNvSpPr>
            <a:spLocks noGrp="1"/>
          </p:cNvSpPr>
          <p:nvPr>
            <p:ph type="sldNum" sz="quarter" idx="10"/>
          </p:nvPr>
        </p:nvSpPr>
        <p:spPr/>
        <p:txBody>
          <a:bodyPr/>
          <a:lstStyle/>
          <a:p>
            <a:fld id="{D195098B-2C0E-4FC7-88C8-090D3FA4200A}" type="slidenum">
              <a:rPr lang="nl-BE" smtClean="0"/>
              <a:t>39</a:t>
            </a:fld>
            <a:endParaRPr lang="nl-BE" dirty="0"/>
          </a:p>
        </p:txBody>
      </p:sp>
    </p:spTree>
    <p:extLst>
      <p:ext uri="{BB962C8B-B14F-4D97-AF65-F5344CB8AC3E}">
        <p14:creationId xmlns:p14="http://schemas.microsoft.com/office/powerpoint/2010/main" val="27366863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nl-NL" dirty="0" smtClean="0"/>
              <a:t>Curriculum </a:t>
            </a:r>
            <a:r>
              <a:rPr lang="nl-NL" dirty="0" err="1" smtClean="0"/>
              <a:t>material</a:t>
            </a:r>
            <a:r>
              <a:rPr lang="nl-NL" dirty="0" smtClean="0"/>
              <a:t> CEYS – Making </a:t>
            </a:r>
            <a:r>
              <a:rPr lang="nl-NL" dirty="0" err="1" smtClean="0"/>
              <a:t>Soup</a:t>
            </a:r>
            <a:r>
              <a:rPr lang="nl-NL" dirty="0" smtClean="0"/>
              <a:t> Veerle Heirbaut</a:t>
            </a:r>
          </a:p>
          <a:p>
            <a:pPr marL="0" indent="0">
              <a:buFont typeface="Arial"/>
              <a:buNone/>
            </a:pPr>
            <a:endParaRPr lang="nl-BE" baseline="0" dirty="0" smtClean="0"/>
          </a:p>
        </p:txBody>
      </p:sp>
      <p:sp>
        <p:nvSpPr>
          <p:cNvPr id="4" name="Tijdelijke aanduiding voor dianummer 3"/>
          <p:cNvSpPr>
            <a:spLocks noGrp="1"/>
          </p:cNvSpPr>
          <p:nvPr>
            <p:ph type="sldNum" sz="quarter" idx="10"/>
          </p:nvPr>
        </p:nvSpPr>
        <p:spPr/>
        <p:txBody>
          <a:bodyPr/>
          <a:lstStyle/>
          <a:p>
            <a:fld id="{D195098B-2C0E-4FC7-88C8-090D3FA4200A}" type="slidenum">
              <a:rPr lang="nl-BE" smtClean="0"/>
              <a:t>40</a:t>
            </a:fld>
            <a:endParaRPr lang="nl-BE" dirty="0"/>
          </a:p>
        </p:txBody>
      </p:sp>
    </p:spTree>
    <p:extLst>
      <p:ext uri="{BB962C8B-B14F-4D97-AF65-F5344CB8AC3E}">
        <p14:creationId xmlns:p14="http://schemas.microsoft.com/office/powerpoint/2010/main" val="35622172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is the framework for the Curriculum Materials that follow the learning journeys of teachers and their children in fostering creative inquiry based approaches to learning. </a:t>
            </a:r>
          </a:p>
        </p:txBody>
      </p:sp>
      <p:sp>
        <p:nvSpPr>
          <p:cNvPr id="4" name="Slide Number Placeholder 3"/>
          <p:cNvSpPr>
            <a:spLocks noGrp="1"/>
          </p:cNvSpPr>
          <p:nvPr>
            <p:ph type="sldNum" sz="quarter" idx="10"/>
          </p:nvPr>
        </p:nvSpPr>
        <p:spPr/>
        <p:txBody>
          <a:bodyPr/>
          <a:lstStyle/>
          <a:p>
            <a:fld id="{D195098B-2C0E-4FC7-88C8-090D3FA4200A}" type="slidenum">
              <a:rPr lang="nl-BE" smtClean="0"/>
              <a:t>41</a:t>
            </a:fld>
            <a:endParaRPr lang="nl-BE"/>
          </a:p>
        </p:txBody>
      </p:sp>
    </p:spTree>
    <p:extLst>
      <p:ext uri="{BB962C8B-B14F-4D97-AF65-F5344CB8AC3E}">
        <p14:creationId xmlns:p14="http://schemas.microsoft.com/office/powerpoint/2010/main" val="6318533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a:buNone/>
            </a:pPr>
            <a:endParaRPr lang="nl-BE" baseline="0" dirty="0" smtClean="0"/>
          </a:p>
        </p:txBody>
      </p:sp>
      <p:sp>
        <p:nvSpPr>
          <p:cNvPr id="4" name="Tijdelijke aanduiding voor dianummer 3"/>
          <p:cNvSpPr>
            <a:spLocks noGrp="1"/>
          </p:cNvSpPr>
          <p:nvPr>
            <p:ph type="sldNum" sz="quarter" idx="10"/>
          </p:nvPr>
        </p:nvSpPr>
        <p:spPr/>
        <p:txBody>
          <a:bodyPr/>
          <a:lstStyle/>
          <a:p>
            <a:fld id="{D195098B-2C0E-4FC7-88C8-090D3FA4200A}" type="slidenum">
              <a:rPr lang="nl-BE" smtClean="0"/>
              <a:t>42</a:t>
            </a:fld>
            <a:endParaRPr lang="nl-BE" dirty="0"/>
          </a:p>
        </p:txBody>
      </p:sp>
    </p:spTree>
    <p:extLst>
      <p:ext uri="{BB962C8B-B14F-4D97-AF65-F5344CB8AC3E}">
        <p14:creationId xmlns:p14="http://schemas.microsoft.com/office/powerpoint/2010/main" val="857822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D195098B-2C0E-4FC7-88C8-090D3FA4200A}" type="slidenum">
              <a:rPr lang="nl-BE" smtClean="0"/>
              <a:t>4</a:t>
            </a:fld>
            <a:endParaRPr lang="nl-BE"/>
          </a:p>
        </p:txBody>
      </p:sp>
    </p:spTree>
    <p:extLst>
      <p:ext uri="{BB962C8B-B14F-4D97-AF65-F5344CB8AC3E}">
        <p14:creationId xmlns:p14="http://schemas.microsoft.com/office/powerpoint/2010/main" val="812072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a:buNone/>
            </a:pPr>
            <a:endParaRPr lang="nl-BE" baseline="0" dirty="0" smtClean="0"/>
          </a:p>
        </p:txBody>
      </p:sp>
      <p:sp>
        <p:nvSpPr>
          <p:cNvPr id="4" name="Tijdelijke aanduiding voor dianummer 3"/>
          <p:cNvSpPr>
            <a:spLocks noGrp="1"/>
          </p:cNvSpPr>
          <p:nvPr>
            <p:ph type="sldNum" sz="quarter" idx="10"/>
          </p:nvPr>
        </p:nvSpPr>
        <p:spPr/>
        <p:txBody>
          <a:bodyPr/>
          <a:lstStyle/>
          <a:p>
            <a:fld id="{D195098B-2C0E-4FC7-88C8-090D3FA4200A}" type="slidenum">
              <a:rPr lang="nl-BE" smtClean="0"/>
              <a:t>43</a:t>
            </a:fld>
            <a:endParaRPr lang="nl-BE" dirty="0"/>
          </a:p>
        </p:txBody>
      </p:sp>
    </p:spTree>
    <p:extLst>
      <p:ext uri="{BB962C8B-B14F-4D97-AF65-F5344CB8AC3E}">
        <p14:creationId xmlns:p14="http://schemas.microsoft.com/office/powerpoint/2010/main" val="22949142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a:buNone/>
            </a:pPr>
            <a:endParaRPr lang="nl-BE" baseline="0" dirty="0" smtClean="0"/>
          </a:p>
        </p:txBody>
      </p:sp>
      <p:sp>
        <p:nvSpPr>
          <p:cNvPr id="4" name="Tijdelijke aanduiding voor dianummer 3"/>
          <p:cNvSpPr>
            <a:spLocks noGrp="1"/>
          </p:cNvSpPr>
          <p:nvPr>
            <p:ph type="sldNum" sz="quarter" idx="10"/>
          </p:nvPr>
        </p:nvSpPr>
        <p:spPr/>
        <p:txBody>
          <a:bodyPr/>
          <a:lstStyle/>
          <a:p>
            <a:fld id="{D195098B-2C0E-4FC7-88C8-090D3FA4200A}" type="slidenum">
              <a:rPr lang="nl-BE" smtClean="0"/>
              <a:t>44</a:t>
            </a:fld>
            <a:endParaRPr lang="nl-BE" dirty="0"/>
          </a:p>
        </p:txBody>
      </p:sp>
    </p:spTree>
    <p:extLst>
      <p:ext uri="{BB962C8B-B14F-4D97-AF65-F5344CB8AC3E}">
        <p14:creationId xmlns:p14="http://schemas.microsoft.com/office/powerpoint/2010/main" val="27802962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a:buNone/>
            </a:pPr>
            <a:endParaRPr lang="nl-BE" baseline="0" dirty="0" smtClean="0"/>
          </a:p>
        </p:txBody>
      </p:sp>
      <p:sp>
        <p:nvSpPr>
          <p:cNvPr id="4" name="Tijdelijke aanduiding voor dianummer 3"/>
          <p:cNvSpPr>
            <a:spLocks noGrp="1"/>
          </p:cNvSpPr>
          <p:nvPr>
            <p:ph type="sldNum" sz="quarter" idx="10"/>
          </p:nvPr>
        </p:nvSpPr>
        <p:spPr/>
        <p:txBody>
          <a:bodyPr/>
          <a:lstStyle/>
          <a:p>
            <a:fld id="{D195098B-2C0E-4FC7-88C8-090D3FA4200A}" type="slidenum">
              <a:rPr lang="nl-BE" smtClean="0"/>
              <a:t>45</a:t>
            </a:fld>
            <a:endParaRPr lang="nl-BE" dirty="0"/>
          </a:p>
        </p:txBody>
      </p:sp>
    </p:spTree>
    <p:extLst>
      <p:ext uri="{BB962C8B-B14F-4D97-AF65-F5344CB8AC3E}">
        <p14:creationId xmlns:p14="http://schemas.microsoft.com/office/powerpoint/2010/main" val="23100541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D195098B-2C0E-4FC7-88C8-090D3FA4200A}" type="slidenum">
              <a:rPr lang="nl-BE" smtClean="0"/>
              <a:t>46</a:t>
            </a:fld>
            <a:endParaRPr lang="nl-BE"/>
          </a:p>
        </p:txBody>
      </p:sp>
    </p:spTree>
    <p:extLst>
      <p:ext uri="{BB962C8B-B14F-4D97-AF65-F5344CB8AC3E}">
        <p14:creationId xmlns:p14="http://schemas.microsoft.com/office/powerpoint/2010/main" val="7045564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95098B-2C0E-4FC7-88C8-090D3FA4200A}" type="slidenum">
              <a:rPr lang="nl-BE" smtClean="0"/>
              <a:t>47</a:t>
            </a:fld>
            <a:endParaRPr lang="nl-BE"/>
          </a:p>
        </p:txBody>
      </p:sp>
    </p:spTree>
    <p:extLst>
      <p:ext uri="{BB962C8B-B14F-4D97-AF65-F5344CB8AC3E}">
        <p14:creationId xmlns:p14="http://schemas.microsoft.com/office/powerpoint/2010/main" val="3007412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t>5</a:t>
            </a:fld>
            <a:endParaRPr lang="en-US"/>
          </a:p>
        </p:txBody>
      </p:sp>
    </p:spTree>
    <p:extLst>
      <p:ext uri="{BB962C8B-B14F-4D97-AF65-F5344CB8AC3E}">
        <p14:creationId xmlns:p14="http://schemas.microsoft.com/office/powerpoint/2010/main" val="1568640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a:buNone/>
            </a:pPr>
            <a:endParaRPr lang="en-US" sz="1200" kern="1200" baseline="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D195098B-2C0E-4FC7-88C8-090D3FA4200A}" type="slidenum">
              <a:rPr lang="nl-BE" smtClean="0">
                <a:solidFill>
                  <a:prstClr val="black"/>
                </a:solidFill>
              </a:rPr>
              <a:pPr/>
              <a:t>6</a:t>
            </a:fld>
            <a:endParaRPr lang="nl-BE" dirty="0">
              <a:solidFill>
                <a:prstClr val="black"/>
              </a:solidFill>
            </a:endParaRPr>
          </a:p>
        </p:txBody>
      </p:sp>
    </p:spTree>
    <p:extLst>
      <p:ext uri="{BB962C8B-B14F-4D97-AF65-F5344CB8AC3E}">
        <p14:creationId xmlns:p14="http://schemas.microsoft.com/office/powerpoint/2010/main" val="947976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95098B-2C0E-4FC7-88C8-090D3FA4200A}" type="slidenum">
              <a:rPr lang="nl-BE" smtClean="0">
                <a:solidFill>
                  <a:prstClr val="black"/>
                </a:solidFill>
              </a:rPr>
              <a:pPr/>
              <a:t>7</a:t>
            </a:fld>
            <a:endParaRPr lang="nl-BE">
              <a:solidFill>
                <a:prstClr val="black"/>
              </a:solidFill>
            </a:endParaRPr>
          </a:p>
        </p:txBody>
      </p:sp>
    </p:spTree>
    <p:extLst>
      <p:ext uri="{BB962C8B-B14F-4D97-AF65-F5344CB8AC3E}">
        <p14:creationId xmlns:p14="http://schemas.microsoft.com/office/powerpoint/2010/main" val="4028832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smtClean="0"/>
              <a:t>Children drawing a rainbow:</a:t>
            </a:r>
            <a:r>
              <a:rPr lang="en-US" sz="900" baseline="0" dirty="0" smtClean="0"/>
              <a:t> clearly they have some ideas of how a rainbow looks like, but they have different ideas of how it is built. These drawings give the teacher an idea of the prior knowledge of the children. The teacher can use this starting point to explore rainbows together, and focus especially on the </a:t>
            </a:r>
            <a:r>
              <a:rPr lang="en-US" sz="900" baseline="0" dirty="0" err="1" smtClean="0"/>
              <a:t>colours</a:t>
            </a:r>
            <a:r>
              <a:rPr lang="en-US" sz="900" baseline="0" dirty="0" smtClean="0"/>
              <a:t> and how it is built. </a:t>
            </a:r>
            <a:endParaRPr lang="en-US" sz="900" dirty="0"/>
          </a:p>
        </p:txBody>
      </p:sp>
      <p:sp>
        <p:nvSpPr>
          <p:cNvPr id="4" name="Slide Number Placeholder 3"/>
          <p:cNvSpPr>
            <a:spLocks noGrp="1"/>
          </p:cNvSpPr>
          <p:nvPr>
            <p:ph type="sldNum" sz="quarter" idx="10"/>
          </p:nvPr>
        </p:nvSpPr>
        <p:spPr/>
        <p:txBody>
          <a:bodyPr/>
          <a:lstStyle/>
          <a:p>
            <a:fld id="{D195098B-2C0E-4FC7-88C8-090D3FA4200A}" type="slidenum">
              <a:rPr lang="nl-BE" smtClean="0">
                <a:solidFill>
                  <a:prstClr val="black"/>
                </a:solidFill>
              </a:rPr>
              <a:pPr/>
              <a:t>9</a:t>
            </a:fld>
            <a:endParaRPr lang="nl-BE">
              <a:solidFill>
                <a:prstClr val="black"/>
              </a:solidFill>
            </a:endParaRPr>
          </a:p>
        </p:txBody>
      </p:sp>
    </p:spTree>
    <p:extLst>
      <p:ext uri="{BB962C8B-B14F-4D97-AF65-F5344CB8AC3E}">
        <p14:creationId xmlns:p14="http://schemas.microsoft.com/office/powerpoint/2010/main" val="4264190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nl-BE" sz="900" kern="1200" baseline="0" dirty="0" smtClean="0">
              <a:solidFill>
                <a:schemeClr val="tx1"/>
              </a:solidFill>
              <a:latin typeface="+mn-lt"/>
              <a:ea typeface="+mn-ea"/>
              <a:cs typeface="+mn-cs"/>
            </a:endParaRPr>
          </a:p>
          <a:p>
            <a:endParaRPr lang="en-US" sz="900" dirty="0"/>
          </a:p>
        </p:txBody>
      </p:sp>
      <p:sp>
        <p:nvSpPr>
          <p:cNvPr id="4" name="Slide Number Placeholder 3"/>
          <p:cNvSpPr>
            <a:spLocks noGrp="1"/>
          </p:cNvSpPr>
          <p:nvPr>
            <p:ph type="sldNum" sz="quarter" idx="10"/>
          </p:nvPr>
        </p:nvSpPr>
        <p:spPr/>
        <p:txBody>
          <a:bodyPr/>
          <a:lstStyle/>
          <a:p>
            <a:fld id="{D195098B-2C0E-4FC7-88C8-090D3FA4200A}" type="slidenum">
              <a:rPr lang="nl-BE" smtClean="0">
                <a:solidFill>
                  <a:prstClr val="black"/>
                </a:solidFill>
              </a:rPr>
              <a:pPr/>
              <a:t>10</a:t>
            </a:fld>
            <a:endParaRPr lang="nl-BE">
              <a:solidFill>
                <a:prstClr val="black"/>
              </a:solidFill>
            </a:endParaRPr>
          </a:p>
        </p:txBody>
      </p:sp>
    </p:spTree>
    <p:extLst>
      <p:ext uri="{BB962C8B-B14F-4D97-AF65-F5344CB8AC3E}">
        <p14:creationId xmlns:p14="http://schemas.microsoft.com/office/powerpoint/2010/main" val="3695858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t>16/11/2017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1083829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t>16/11/2017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707894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t>16/11/2017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843959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dirty="0"/>
          </a:p>
        </p:txBody>
      </p:sp>
      <p:sp>
        <p:nvSpPr>
          <p:cNvPr id="11" name="Slide Number Placeholder 5"/>
          <p:cNvSpPr>
            <a:spLocks noGrp="1"/>
          </p:cNvSpPr>
          <p:nvPr>
            <p:ph type="sldNum" sz="quarter" idx="4"/>
          </p:nvPr>
        </p:nvSpPr>
        <p:spPr>
          <a:xfrm>
            <a:off x="8100392" y="6356350"/>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t>‹#›</a:t>
            </a:fld>
            <a:endParaRPr lang="en-GB"/>
          </a:p>
        </p:txBody>
      </p:sp>
      <p:pic>
        <p:nvPicPr>
          <p:cNvPr id="1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354" y="6093296"/>
            <a:ext cx="226940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245087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6" name="Slide Number Placeholder 5"/>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309209792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065091"/>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56490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71306768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Slide Number Placeholder 6"/>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1548194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9" name="Slide Number Placeholder 8"/>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325825703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5" name="Slide Number Placeholder 4"/>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320274197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304648568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346498160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t>16/11/2017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35648630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270395116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7836990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147569858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dirty="0"/>
          </a:p>
        </p:txBody>
      </p:sp>
      <p:sp>
        <p:nvSpPr>
          <p:cNvPr id="11" name="Slide Number Placeholder 5"/>
          <p:cNvSpPr>
            <a:spLocks noGrp="1"/>
          </p:cNvSpPr>
          <p:nvPr>
            <p:ph type="sldNum" sz="quarter" idx="4"/>
          </p:nvPr>
        </p:nvSpPr>
        <p:spPr>
          <a:xfrm>
            <a:off x="8100392" y="6356350"/>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solidFill>
                  <a:prstClr val="black">
                    <a:tint val="75000"/>
                  </a:prstClr>
                </a:solidFill>
              </a:rPr>
              <a:pPr/>
              <a:t>‹#›</a:t>
            </a:fld>
            <a:endParaRPr lang="en-GB">
              <a:solidFill>
                <a:prstClr val="black">
                  <a:tint val="75000"/>
                </a:prstClr>
              </a:solidFill>
            </a:endParaRPr>
          </a:p>
        </p:txBody>
      </p:sp>
      <p:pic>
        <p:nvPicPr>
          <p:cNvPr id="1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354" y="6093296"/>
            <a:ext cx="226940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600560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6" name="Slide Number Placeholder 5"/>
          <p:cNvSpPr>
            <a:spLocks noGrp="1"/>
          </p:cNvSpPr>
          <p:nvPr>
            <p:ph type="sldNum" sz="quarter" idx="12"/>
          </p:nvPr>
        </p:nvSpPr>
        <p:spPr/>
        <p:txBody>
          <a:bodyPr/>
          <a:lstStyle/>
          <a:p>
            <a:fld id="{E0E330B0-1B19-4EA5-9236-D5D55E5F485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3703172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065091"/>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56490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E0E330B0-1B19-4EA5-9236-D5D55E5F485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6880814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Slide Number Placeholder 6"/>
          <p:cNvSpPr>
            <a:spLocks noGrp="1"/>
          </p:cNvSpPr>
          <p:nvPr>
            <p:ph type="sldNum" sz="quarter" idx="12"/>
          </p:nvPr>
        </p:nvSpPr>
        <p:spPr/>
        <p:txBody>
          <a:bodyPr/>
          <a:lstStyle/>
          <a:p>
            <a:fld id="{E0E330B0-1B19-4EA5-9236-D5D55E5F485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0587407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9" name="Slide Number Placeholder 8"/>
          <p:cNvSpPr>
            <a:spLocks noGrp="1"/>
          </p:cNvSpPr>
          <p:nvPr>
            <p:ph type="sldNum" sz="quarter" idx="12"/>
          </p:nvPr>
        </p:nvSpPr>
        <p:spPr/>
        <p:txBody>
          <a:bodyPr/>
          <a:lstStyle/>
          <a:p>
            <a:fld id="{E0E330B0-1B19-4EA5-9236-D5D55E5F485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4292428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5" name="Slide Number Placeholder 4"/>
          <p:cNvSpPr>
            <a:spLocks noGrp="1"/>
          </p:cNvSpPr>
          <p:nvPr>
            <p:ph type="sldNum" sz="quarter" idx="12"/>
          </p:nvPr>
        </p:nvSpPr>
        <p:spPr/>
        <p:txBody>
          <a:bodyPr/>
          <a:lstStyle/>
          <a:p>
            <a:fld id="{E0E330B0-1B19-4EA5-9236-D5D55E5F485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4649191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E330B0-1B19-4EA5-9236-D5D55E5F485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457765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D16B08-A473-4945-B721-D8119ED832AE}" type="datetimeFigureOut">
              <a:rPr lang="en-GB" smtClean="0"/>
              <a:t>16/11/2017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24006947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0E330B0-1B19-4EA5-9236-D5D55E5F485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2235221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0E330B0-1B19-4EA5-9236-D5D55E5F485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8304242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E0E330B0-1B19-4EA5-9236-D5D55E5F485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5204608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E0E330B0-1B19-4EA5-9236-D5D55E5F485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3350718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dirty="0"/>
          </a:p>
        </p:txBody>
      </p:sp>
      <p:sp>
        <p:nvSpPr>
          <p:cNvPr id="11" name="Slide Number Placeholder 5"/>
          <p:cNvSpPr>
            <a:spLocks noGrp="1"/>
          </p:cNvSpPr>
          <p:nvPr>
            <p:ph type="sldNum" sz="quarter" idx="4"/>
          </p:nvPr>
        </p:nvSpPr>
        <p:spPr>
          <a:xfrm>
            <a:off x="8100392" y="6356350"/>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solidFill>
                  <a:prstClr val="black">
                    <a:tint val="75000"/>
                  </a:prstClr>
                </a:solidFill>
                <a:latin typeface="Cambria"/>
              </a:rPr>
              <a:pPr/>
              <a:t>‹#›</a:t>
            </a:fld>
            <a:endParaRPr lang="en-GB">
              <a:solidFill>
                <a:prstClr val="black">
                  <a:tint val="75000"/>
                </a:prstClr>
              </a:solidFill>
              <a:latin typeface="Cambria"/>
            </a:endParaRPr>
          </a:p>
        </p:txBody>
      </p:sp>
      <p:pic>
        <p:nvPicPr>
          <p:cNvPr id="1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354" y="6093296"/>
            <a:ext cx="226940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245087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6" name="Slide Number Placeholder 5"/>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a:t>
            </a:fld>
            <a:endParaRPr lang="en-GB">
              <a:solidFill>
                <a:prstClr val="black">
                  <a:tint val="75000"/>
                </a:prstClr>
              </a:solidFill>
              <a:latin typeface="Cambria"/>
            </a:endParaRPr>
          </a:p>
        </p:txBody>
      </p:sp>
    </p:spTree>
    <p:extLst>
      <p:ext uri="{BB962C8B-B14F-4D97-AF65-F5344CB8AC3E}">
        <p14:creationId xmlns:p14="http://schemas.microsoft.com/office/powerpoint/2010/main" val="309209792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065091"/>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56490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a:t>
            </a:fld>
            <a:endParaRPr lang="en-GB">
              <a:solidFill>
                <a:prstClr val="black">
                  <a:tint val="75000"/>
                </a:prstClr>
              </a:solidFill>
              <a:latin typeface="Cambria"/>
            </a:endParaRPr>
          </a:p>
        </p:txBody>
      </p:sp>
    </p:spTree>
    <p:extLst>
      <p:ext uri="{BB962C8B-B14F-4D97-AF65-F5344CB8AC3E}">
        <p14:creationId xmlns:p14="http://schemas.microsoft.com/office/powerpoint/2010/main" val="71306768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Slide Number Placeholder 6"/>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a:t>
            </a:fld>
            <a:endParaRPr lang="en-GB">
              <a:solidFill>
                <a:prstClr val="black">
                  <a:tint val="75000"/>
                </a:prstClr>
              </a:solidFill>
              <a:latin typeface="Cambria"/>
            </a:endParaRPr>
          </a:p>
        </p:txBody>
      </p:sp>
    </p:spTree>
    <p:extLst>
      <p:ext uri="{BB962C8B-B14F-4D97-AF65-F5344CB8AC3E}">
        <p14:creationId xmlns:p14="http://schemas.microsoft.com/office/powerpoint/2010/main" val="15481942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9" name="Slide Number Placeholder 8"/>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a:t>
            </a:fld>
            <a:endParaRPr lang="en-GB">
              <a:solidFill>
                <a:prstClr val="black">
                  <a:tint val="75000"/>
                </a:prstClr>
              </a:solidFill>
              <a:latin typeface="Cambria"/>
            </a:endParaRPr>
          </a:p>
        </p:txBody>
      </p:sp>
    </p:spTree>
    <p:extLst>
      <p:ext uri="{BB962C8B-B14F-4D97-AF65-F5344CB8AC3E}">
        <p14:creationId xmlns:p14="http://schemas.microsoft.com/office/powerpoint/2010/main" val="325825703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5" name="Slide Number Placeholder 4"/>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a:t>
            </a:fld>
            <a:endParaRPr lang="en-GB">
              <a:solidFill>
                <a:prstClr val="black">
                  <a:tint val="75000"/>
                </a:prstClr>
              </a:solidFill>
              <a:latin typeface="Cambria"/>
            </a:endParaRPr>
          </a:p>
        </p:txBody>
      </p:sp>
    </p:spTree>
    <p:extLst>
      <p:ext uri="{BB962C8B-B14F-4D97-AF65-F5344CB8AC3E}">
        <p14:creationId xmlns:p14="http://schemas.microsoft.com/office/powerpoint/2010/main" val="32027419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2D16B08-A473-4945-B721-D8119ED832AE}" type="datetimeFigureOut">
              <a:rPr lang="en-GB" smtClean="0"/>
              <a:t>16/11/2017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20991069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a:t>
            </a:fld>
            <a:endParaRPr lang="en-GB">
              <a:solidFill>
                <a:prstClr val="black">
                  <a:tint val="75000"/>
                </a:prstClr>
              </a:solidFill>
              <a:latin typeface="Cambria"/>
            </a:endParaRPr>
          </a:p>
        </p:txBody>
      </p:sp>
    </p:spTree>
    <p:extLst>
      <p:ext uri="{BB962C8B-B14F-4D97-AF65-F5344CB8AC3E}">
        <p14:creationId xmlns:p14="http://schemas.microsoft.com/office/powerpoint/2010/main" val="304648568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a:t>
            </a:fld>
            <a:endParaRPr lang="en-GB">
              <a:solidFill>
                <a:prstClr val="black">
                  <a:tint val="75000"/>
                </a:prstClr>
              </a:solidFill>
              <a:latin typeface="Cambria"/>
            </a:endParaRPr>
          </a:p>
        </p:txBody>
      </p:sp>
    </p:spTree>
    <p:extLst>
      <p:ext uri="{BB962C8B-B14F-4D97-AF65-F5344CB8AC3E}">
        <p14:creationId xmlns:p14="http://schemas.microsoft.com/office/powerpoint/2010/main" val="3464981609"/>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a:t>
            </a:fld>
            <a:endParaRPr lang="en-GB">
              <a:solidFill>
                <a:prstClr val="black">
                  <a:tint val="75000"/>
                </a:prstClr>
              </a:solidFill>
              <a:latin typeface="Cambria"/>
            </a:endParaRPr>
          </a:p>
        </p:txBody>
      </p:sp>
    </p:spTree>
    <p:extLst>
      <p:ext uri="{BB962C8B-B14F-4D97-AF65-F5344CB8AC3E}">
        <p14:creationId xmlns:p14="http://schemas.microsoft.com/office/powerpoint/2010/main" val="2703951161"/>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a:t>
            </a:fld>
            <a:endParaRPr lang="en-GB">
              <a:solidFill>
                <a:prstClr val="black">
                  <a:tint val="75000"/>
                </a:prstClr>
              </a:solidFill>
              <a:latin typeface="Cambria"/>
            </a:endParaRPr>
          </a:p>
        </p:txBody>
      </p:sp>
    </p:spTree>
    <p:extLst>
      <p:ext uri="{BB962C8B-B14F-4D97-AF65-F5344CB8AC3E}">
        <p14:creationId xmlns:p14="http://schemas.microsoft.com/office/powerpoint/2010/main" val="7836990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a:t>
            </a:fld>
            <a:endParaRPr lang="en-GB">
              <a:solidFill>
                <a:prstClr val="black">
                  <a:tint val="75000"/>
                </a:prstClr>
              </a:solidFill>
              <a:latin typeface="Cambria"/>
            </a:endParaRPr>
          </a:p>
        </p:txBody>
      </p:sp>
    </p:spTree>
    <p:extLst>
      <p:ext uri="{BB962C8B-B14F-4D97-AF65-F5344CB8AC3E}">
        <p14:creationId xmlns:p14="http://schemas.microsoft.com/office/powerpoint/2010/main" val="147569858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2D16B08-A473-4945-B721-D8119ED832AE}" type="datetimeFigureOut">
              <a:rPr lang="en-GB" smtClean="0"/>
              <a:t>16/11/2017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1202617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2D16B08-A473-4945-B721-D8119ED832AE}" type="datetimeFigureOut">
              <a:rPr lang="en-GB" smtClean="0"/>
              <a:t>16/11/2017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2393742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D16B08-A473-4945-B721-D8119ED832AE}" type="datetimeFigureOut">
              <a:rPr lang="en-GB" smtClean="0"/>
              <a:t>16/11/2017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4062942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D16B08-A473-4945-B721-D8119ED832AE}" type="datetimeFigureOut">
              <a:rPr lang="en-GB" smtClean="0"/>
              <a:t>16/11/2017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515148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D16B08-A473-4945-B721-D8119ED832AE}" type="datetimeFigureOut">
              <a:rPr lang="en-GB" smtClean="0"/>
              <a:t>16/11/2017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3534901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vmlDrawing" Target="../drawings/vmlDrawing1.vml"/><Relationship Id="rId18"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3.png"/><Relationship Id="rId2" Type="http://schemas.openxmlformats.org/officeDocument/2006/relationships/slideLayout" Target="../slideLayouts/slideLayout13.xml"/><Relationship Id="rId16"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oleObject" Target="../embeddings/oleObject1.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vmlDrawing" Target="../drawings/vmlDrawing2.vml"/><Relationship Id="rId18"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3.png"/><Relationship Id="rId2" Type="http://schemas.openxmlformats.org/officeDocument/2006/relationships/slideLayout" Target="../slideLayouts/slideLayout24.xml"/><Relationship Id="rId16" Type="http://schemas.openxmlformats.org/officeDocument/2006/relationships/image" Target="../media/image2.jpe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emf"/><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oleObject" Target="../embeddings/oleObject2.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vmlDrawing" Target="../drawings/vmlDrawing3.vml"/><Relationship Id="rId18"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17" Type="http://schemas.openxmlformats.org/officeDocument/2006/relationships/image" Target="../media/image3.png"/><Relationship Id="rId2" Type="http://schemas.openxmlformats.org/officeDocument/2006/relationships/slideLayout" Target="../slideLayouts/slideLayout35.xml"/><Relationship Id="rId16" Type="http://schemas.openxmlformats.org/officeDocument/2006/relationships/image" Target="../media/image2.jpe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1.emf"/><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oleObject" Target="../embeddings/oleObject3.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D16B08-A473-4945-B721-D8119ED832AE}" type="datetimeFigureOut">
              <a:rPr lang="en-GB" smtClean="0"/>
              <a:t>16/11/2017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t>‹#›</a:t>
            </a:fld>
            <a:endParaRPr lang="en-GB"/>
          </a:p>
        </p:txBody>
      </p:sp>
    </p:spTree>
    <p:extLst>
      <p:ext uri="{BB962C8B-B14F-4D97-AF65-F5344CB8AC3E}">
        <p14:creationId xmlns:p14="http://schemas.microsoft.com/office/powerpoint/2010/main" val="37413883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91880" y="274638"/>
            <a:ext cx="5194920" cy="1282154"/>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844825"/>
            <a:ext cx="8219256" cy="403244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0" name="Object 9"/>
          <p:cNvGraphicFramePr>
            <a:graphicFrameLocks noChangeAspect="1"/>
          </p:cNvGraphicFramePr>
          <p:nvPr>
            <p:extLst>
              <p:ext uri="{D42A27DB-BD31-4B8C-83A1-F6EECF244321}">
                <p14:modId xmlns:p14="http://schemas.microsoft.com/office/powerpoint/2010/main" val="744050307"/>
              </p:ext>
            </p:extLst>
          </p:nvPr>
        </p:nvGraphicFramePr>
        <p:xfrm>
          <a:off x="0" y="0"/>
          <a:ext cx="3338650" cy="1844824"/>
        </p:xfrm>
        <a:graphic>
          <a:graphicData uri="http://schemas.openxmlformats.org/presentationml/2006/ole">
            <mc:AlternateContent xmlns:mc="http://schemas.openxmlformats.org/markup-compatibility/2006">
              <mc:Choice xmlns:v="urn:schemas-microsoft-com:vml" Requires="v">
                <p:oleObj spid="_x0000_s1106" name="Acrobat Document" r:id="rId14" imgW="5398560" imgH="3594960" progId="AcroExch.Document.11">
                  <p:embed/>
                </p:oleObj>
              </mc:Choice>
              <mc:Fallback>
                <p:oleObj name="Acrobat Document" r:id="rId14" imgW="5398560" imgH="3594960" progId="AcroExch.Document.11">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3338650" cy="1844824"/>
                      </a:xfrm>
                      <a:prstGeom prst="rect">
                        <a:avLst/>
                      </a:prstGeom>
                      <a:noFill/>
                    </p:spPr>
                  </p:pic>
                </p:oleObj>
              </mc:Fallback>
            </mc:AlternateContent>
          </a:graphicData>
        </a:graphic>
      </p:graphicFrame>
      <p:pic>
        <p:nvPicPr>
          <p:cNvPr id="1028" name="Picture 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95536" y="6093296"/>
            <a:ext cx="226940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705502" y="6132673"/>
            <a:ext cx="576064" cy="53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4"/>
          </p:nvPr>
        </p:nvSpPr>
        <p:spPr>
          <a:xfrm>
            <a:off x="8100392" y="6234769"/>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t>‹#›</a:t>
            </a:fld>
            <a:endParaRPr lang="en-GB"/>
          </a:p>
        </p:txBody>
      </p:sp>
      <p:pic>
        <p:nvPicPr>
          <p:cNvPr id="1037" name="Picture 13" descr="C:\Users\fani\Desktop\Disclaimer.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08375" y="6148988"/>
            <a:ext cx="4632951" cy="536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98495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91880" y="274638"/>
            <a:ext cx="5194920" cy="1282154"/>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844825"/>
            <a:ext cx="8219256" cy="403244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solidFill>
                <a:prstClr val="black"/>
              </a:solidFill>
            </a:endParaRPr>
          </a:p>
        </p:txBody>
      </p:sp>
      <p:graphicFrame>
        <p:nvGraphicFramePr>
          <p:cNvPr id="10" name="Object 9"/>
          <p:cNvGraphicFramePr>
            <a:graphicFrameLocks noChangeAspect="1"/>
          </p:cNvGraphicFramePr>
          <p:nvPr>
            <p:extLst/>
          </p:nvPr>
        </p:nvGraphicFramePr>
        <p:xfrm>
          <a:off x="0" y="0"/>
          <a:ext cx="3338650" cy="1844824"/>
        </p:xfrm>
        <a:graphic>
          <a:graphicData uri="http://schemas.openxmlformats.org/presentationml/2006/ole">
            <mc:AlternateContent xmlns:mc="http://schemas.openxmlformats.org/markup-compatibility/2006">
              <mc:Choice xmlns:v="urn:schemas-microsoft-com:vml" Requires="v">
                <p:oleObj spid="_x0000_s2072" name="Acrobat Document" r:id="rId14" imgW="5398560" imgH="3594960" progId="AcroExch.Document.11">
                  <p:embed/>
                </p:oleObj>
              </mc:Choice>
              <mc:Fallback>
                <p:oleObj name="Acrobat Document" r:id="rId14" imgW="5398560" imgH="3594960" progId="AcroExch.Document.11">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3338650" cy="1844824"/>
                      </a:xfrm>
                      <a:prstGeom prst="rect">
                        <a:avLst/>
                      </a:prstGeom>
                      <a:noFill/>
                    </p:spPr>
                  </p:pic>
                </p:oleObj>
              </mc:Fallback>
            </mc:AlternateContent>
          </a:graphicData>
        </a:graphic>
      </p:graphicFrame>
      <p:pic>
        <p:nvPicPr>
          <p:cNvPr id="1028" name="Picture 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95536" y="6093296"/>
            <a:ext cx="226940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705502" y="6132673"/>
            <a:ext cx="576064" cy="53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4"/>
          </p:nvPr>
        </p:nvSpPr>
        <p:spPr>
          <a:xfrm>
            <a:off x="8100392" y="6234769"/>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solidFill>
                  <a:prstClr val="black">
                    <a:tint val="75000"/>
                  </a:prstClr>
                </a:solidFill>
              </a:rPr>
              <a:pPr/>
              <a:t>‹#›</a:t>
            </a:fld>
            <a:endParaRPr lang="en-GB">
              <a:solidFill>
                <a:prstClr val="black">
                  <a:tint val="75000"/>
                </a:prstClr>
              </a:solidFill>
            </a:endParaRPr>
          </a:p>
        </p:txBody>
      </p:sp>
      <p:pic>
        <p:nvPicPr>
          <p:cNvPr id="1037" name="Picture 13" descr="C:\Users\fani\Desktop\Disclaimer.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08375" y="6148988"/>
            <a:ext cx="4632951" cy="536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84178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91880" y="274638"/>
            <a:ext cx="5194920" cy="1282154"/>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844825"/>
            <a:ext cx="8219256" cy="403244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solidFill>
                <a:prstClr val="black"/>
              </a:solidFill>
              <a:latin typeface="Cambria"/>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744050307"/>
              </p:ext>
            </p:extLst>
          </p:nvPr>
        </p:nvGraphicFramePr>
        <p:xfrm>
          <a:off x="0" y="0"/>
          <a:ext cx="3338650" cy="1844824"/>
        </p:xfrm>
        <a:graphic>
          <a:graphicData uri="http://schemas.openxmlformats.org/presentationml/2006/ole">
            <mc:AlternateContent xmlns:mc="http://schemas.openxmlformats.org/markup-compatibility/2006">
              <mc:Choice xmlns:v="urn:schemas-microsoft-com:vml" Requires="v">
                <p:oleObj spid="_x0000_s3074" name="Acrobat Document" r:id="rId14" imgW="5398560" imgH="3594960" progId="AcroExch.Document.11">
                  <p:embed/>
                </p:oleObj>
              </mc:Choice>
              <mc:Fallback>
                <p:oleObj name="Acrobat Document" r:id="rId14" imgW="5398560" imgH="3594960" progId="AcroExch.Document.11">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3338650" cy="1844824"/>
                      </a:xfrm>
                      <a:prstGeom prst="rect">
                        <a:avLst/>
                      </a:prstGeom>
                      <a:noFill/>
                    </p:spPr>
                  </p:pic>
                </p:oleObj>
              </mc:Fallback>
            </mc:AlternateContent>
          </a:graphicData>
        </a:graphic>
      </p:graphicFrame>
      <p:pic>
        <p:nvPicPr>
          <p:cNvPr id="1028" name="Picture 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95536" y="6093296"/>
            <a:ext cx="226940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705502" y="6132673"/>
            <a:ext cx="576064" cy="53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4"/>
          </p:nvPr>
        </p:nvSpPr>
        <p:spPr>
          <a:xfrm>
            <a:off x="8100392" y="6234769"/>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solidFill>
                  <a:prstClr val="black">
                    <a:tint val="75000"/>
                  </a:prstClr>
                </a:solidFill>
                <a:latin typeface="Cambria"/>
              </a:rPr>
              <a:pPr/>
              <a:t>‹#›</a:t>
            </a:fld>
            <a:endParaRPr lang="en-GB">
              <a:solidFill>
                <a:prstClr val="black">
                  <a:tint val="75000"/>
                </a:prstClr>
              </a:solidFill>
              <a:latin typeface="Cambria"/>
            </a:endParaRPr>
          </a:p>
        </p:txBody>
      </p:sp>
      <p:pic>
        <p:nvPicPr>
          <p:cNvPr id="1037" name="Picture 13" descr="C:\Users\fani\Desktop\Disclaimer.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08375" y="6148988"/>
            <a:ext cx="4632951" cy="536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98495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s://pstt.org.uk/resources/curriculum-materials/assessment"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www.creative-little-scientists.eu/" TargetMode="External"/><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7.xml"/><Relationship Id="rId1" Type="http://schemas.openxmlformats.org/officeDocument/2006/relationships/slideLayout" Target="../slideLayouts/slideLayout18.xml"/><Relationship Id="rId4" Type="http://schemas.openxmlformats.org/officeDocument/2006/relationships/image" Target="../media/image16.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www.creative-little-scientists.eu/" TargetMode="External"/><Relationship Id="rId2" Type="http://schemas.openxmlformats.org/officeDocument/2006/relationships/notesSlide" Target="../notesSlides/notesSlide43.xml"/><Relationship Id="rId1" Type="http://schemas.openxmlformats.org/officeDocument/2006/relationships/slideLayout" Target="../slideLayouts/slideLayout13.xml"/><Relationship Id="rId4" Type="http://schemas.openxmlformats.org/officeDocument/2006/relationships/hyperlink" Target="http://www.ceys-project.eu/"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hyperlink" Target="http://www.ceys-project.eu/" TargetMode="External"/><Relationship Id="rId2" Type="http://schemas.openxmlformats.org/officeDocument/2006/relationships/hyperlink" Target="http://creativecommons.org/licenses/by-nc-nd/4.0/" TargetMode="External"/><Relationship Id="rId1" Type="http://schemas.openxmlformats.org/officeDocument/2006/relationships/slideLayout" Target="../slideLayouts/slideLayout36.xml"/><Relationship Id="rId5" Type="http://schemas.openxmlformats.org/officeDocument/2006/relationships/image" Target="../media/image25.png"/><Relationship Id="rId4" Type="http://schemas.openxmlformats.org/officeDocument/2006/relationships/image" Target="../media/image24.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9552" y="2348880"/>
            <a:ext cx="7772400" cy="2664295"/>
          </a:xfrm>
        </p:spPr>
        <p:txBody>
          <a:bodyPr>
            <a:normAutofit fontScale="90000"/>
          </a:bodyPr>
          <a:lstStyle/>
          <a:p>
            <a:r>
              <a:rPr lang="nl-BE" sz="4900" b="1" dirty="0" smtClean="0">
                <a:solidFill>
                  <a:srgbClr val="FF5050"/>
                </a:solidFill>
              </a:rPr>
              <a:t>Training Module 17</a:t>
            </a:r>
            <a:br>
              <a:rPr lang="nl-BE" sz="4900" b="1" dirty="0" smtClean="0">
                <a:solidFill>
                  <a:srgbClr val="FF5050"/>
                </a:solidFill>
              </a:rPr>
            </a:br>
            <a:r>
              <a:rPr lang="nl-BE" b="1" dirty="0" err="1" smtClean="0">
                <a:solidFill>
                  <a:srgbClr val="FF5050"/>
                </a:solidFill>
              </a:rPr>
              <a:t>Involving</a:t>
            </a:r>
            <a:r>
              <a:rPr lang="nl-BE" b="1" dirty="0" smtClean="0">
                <a:solidFill>
                  <a:srgbClr val="FF5050"/>
                </a:solidFill>
              </a:rPr>
              <a:t> </a:t>
            </a:r>
            <a:r>
              <a:rPr lang="nl-BE" b="1" dirty="0" err="1" smtClean="0">
                <a:solidFill>
                  <a:srgbClr val="FF5050"/>
                </a:solidFill>
              </a:rPr>
              <a:t>children</a:t>
            </a:r>
            <a:r>
              <a:rPr lang="nl-BE" b="1" dirty="0" smtClean="0">
                <a:solidFill>
                  <a:srgbClr val="FF5050"/>
                </a:solidFill>
              </a:rPr>
              <a:t> in assessment</a:t>
            </a:r>
            <a:r>
              <a:rPr lang="nl-BE" sz="4900" b="1" dirty="0" smtClean="0">
                <a:solidFill>
                  <a:srgbClr val="FF5050"/>
                </a:solidFill>
              </a:rPr>
              <a:t/>
            </a:r>
            <a:br>
              <a:rPr lang="nl-BE" sz="4900" b="1" dirty="0" smtClean="0">
                <a:solidFill>
                  <a:srgbClr val="FF5050"/>
                </a:solidFill>
              </a:rPr>
            </a:br>
            <a:r>
              <a:rPr lang="nl-BE" sz="2200" b="1" dirty="0" smtClean="0">
                <a:solidFill>
                  <a:srgbClr val="FF5050"/>
                </a:solidFill>
              </a:rPr>
              <a:t/>
            </a:r>
            <a:br>
              <a:rPr lang="nl-BE" sz="2200" b="1" dirty="0" smtClean="0">
                <a:solidFill>
                  <a:srgbClr val="FF5050"/>
                </a:solidFill>
              </a:rPr>
            </a:br>
            <a:r>
              <a:rPr lang="nl-BE" sz="2700" b="1" i="1" dirty="0" err="1" smtClean="0">
                <a:solidFill>
                  <a:srgbClr val="FF5050"/>
                </a:solidFill>
              </a:rPr>
              <a:t>Supporting</a:t>
            </a:r>
            <a:r>
              <a:rPr lang="nl-BE" sz="2700" b="1" i="1" dirty="0" smtClean="0">
                <a:solidFill>
                  <a:srgbClr val="FF5050"/>
                </a:solidFill>
              </a:rPr>
              <a:t> </a:t>
            </a:r>
            <a:r>
              <a:rPr lang="nl-BE" sz="2700" b="1" i="1" dirty="0" err="1" smtClean="0">
                <a:solidFill>
                  <a:srgbClr val="FF5050"/>
                </a:solidFill>
              </a:rPr>
              <a:t>creativity</a:t>
            </a:r>
            <a:r>
              <a:rPr lang="nl-BE" sz="2700" b="1" i="1" dirty="0" smtClean="0">
                <a:solidFill>
                  <a:srgbClr val="FF5050"/>
                </a:solidFill>
              </a:rPr>
              <a:t> </a:t>
            </a:r>
            <a:r>
              <a:rPr lang="nl-BE" sz="2700" b="1" i="1" dirty="0" err="1" smtClean="0">
                <a:solidFill>
                  <a:srgbClr val="FF5050"/>
                </a:solidFill>
              </a:rPr>
              <a:t>and</a:t>
            </a:r>
            <a:r>
              <a:rPr lang="nl-BE" sz="2700" b="1" i="1" dirty="0" smtClean="0">
                <a:solidFill>
                  <a:srgbClr val="FF5050"/>
                </a:solidFill>
              </a:rPr>
              <a:t> </a:t>
            </a:r>
            <a:r>
              <a:rPr lang="nl-BE" sz="2700" b="1" i="1" dirty="0" err="1" smtClean="0">
                <a:solidFill>
                  <a:srgbClr val="FF5050"/>
                </a:solidFill>
              </a:rPr>
              <a:t>inquiry</a:t>
            </a:r>
            <a:r>
              <a:rPr lang="nl-BE" sz="2700" b="1" i="1" dirty="0" smtClean="0">
                <a:solidFill>
                  <a:srgbClr val="FF5050"/>
                </a:solidFill>
              </a:rPr>
              <a:t> </a:t>
            </a:r>
            <a:br>
              <a:rPr lang="nl-BE" sz="2700" b="1" i="1" dirty="0" smtClean="0">
                <a:solidFill>
                  <a:srgbClr val="FF5050"/>
                </a:solidFill>
              </a:rPr>
            </a:br>
            <a:r>
              <a:rPr lang="nl-BE" sz="2700" b="1" i="1" dirty="0" smtClean="0">
                <a:solidFill>
                  <a:srgbClr val="FF5050"/>
                </a:solidFill>
              </a:rPr>
              <a:t>in </a:t>
            </a:r>
            <a:r>
              <a:rPr lang="nl-BE" sz="2700" b="1" i="1" dirty="0" err="1" smtClean="0">
                <a:solidFill>
                  <a:srgbClr val="FF5050"/>
                </a:solidFill>
              </a:rPr>
              <a:t>science</a:t>
            </a:r>
            <a:r>
              <a:rPr lang="nl-BE" sz="2700" b="1" i="1" dirty="0" smtClean="0">
                <a:solidFill>
                  <a:srgbClr val="FF5050"/>
                </a:solidFill>
              </a:rPr>
              <a:t> </a:t>
            </a:r>
            <a:r>
              <a:rPr lang="nl-BE" sz="2700" b="1" i="1" dirty="0" err="1" smtClean="0">
                <a:solidFill>
                  <a:srgbClr val="FF5050"/>
                </a:solidFill>
              </a:rPr>
              <a:t>learning</a:t>
            </a:r>
            <a:r>
              <a:rPr lang="nl-BE" sz="2700" b="1" i="1" dirty="0" smtClean="0">
                <a:solidFill>
                  <a:srgbClr val="FF5050"/>
                </a:solidFill>
              </a:rPr>
              <a:t> </a:t>
            </a:r>
            <a:r>
              <a:rPr lang="nl-BE" sz="2700" b="1" i="1" dirty="0" err="1" smtClean="0">
                <a:solidFill>
                  <a:srgbClr val="FF5050"/>
                </a:solidFill>
              </a:rPr>
              <a:t>and</a:t>
            </a:r>
            <a:r>
              <a:rPr lang="nl-BE" sz="2700" b="1" i="1" dirty="0" smtClean="0">
                <a:solidFill>
                  <a:srgbClr val="FF5050"/>
                </a:solidFill>
              </a:rPr>
              <a:t> teaching</a:t>
            </a:r>
            <a:r>
              <a:rPr lang="nl-BE" sz="1200" i="1" dirty="0"/>
              <a:t/>
            </a:r>
            <a:br>
              <a:rPr lang="nl-BE" sz="1200" i="1" dirty="0"/>
            </a:br>
            <a:endParaRPr lang="nl-BE" sz="2200" i="1" dirty="0"/>
          </a:p>
        </p:txBody>
      </p:sp>
    </p:spTree>
    <p:extLst>
      <p:ext uri="{BB962C8B-B14F-4D97-AF65-F5344CB8AC3E}">
        <p14:creationId xmlns:p14="http://schemas.microsoft.com/office/powerpoint/2010/main" val="14294463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816" y="404664"/>
            <a:ext cx="5741158" cy="1325563"/>
          </a:xfrm>
        </p:spPr>
        <p:txBody>
          <a:bodyPr>
            <a:normAutofit fontScale="90000"/>
          </a:bodyPr>
          <a:lstStyle/>
          <a:p>
            <a:r>
              <a:rPr lang="en-US" b="1" dirty="0" smtClean="0">
                <a:solidFill>
                  <a:srgbClr val="00B050"/>
                </a:solidFill>
              </a:rPr>
              <a:t>Rationale for the module</a:t>
            </a:r>
            <a:endParaRPr lang="en-US" b="1" dirty="0">
              <a:solidFill>
                <a:srgbClr val="00B050"/>
              </a:solidFill>
            </a:endParaRPr>
          </a:p>
        </p:txBody>
      </p:sp>
      <p:sp>
        <p:nvSpPr>
          <p:cNvPr id="3" name="Content Placeholder 2"/>
          <p:cNvSpPr>
            <a:spLocks noGrp="1"/>
          </p:cNvSpPr>
          <p:nvPr>
            <p:ph idx="1"/>
          </p:nvPr>
        </p:nvSpPr>
        <p:spPr>
          <a:xfrm>
            <a:off x="457200" y="1844825"/>
            <a:ext cx="8219256" cy="4248471"/>
          </a:xfrm>
        </p:spPr>
        <p:txBody>
          <a:bodyPr>
            <a:normAutofit fontScale="62500" lnSpcReduction="20000"/>
          </a:bodyPr>
          <a:lstStyle/>
          <a:p>
            <a:pPr>
              <a:lnSpc>
                <a:spcPct val="120000"/>
              </a:lnSpc>
            </a:pPr>
            <a:r>
              <a:rPr lang="nl-BE" dirty="0" err="1" smtClean="0">
                <a:latin typeface="+mj-lt"/>
              </a:rPr>
              <a:t>Reflective</a:t>
            </a:r>
            <a:r>
              <a:rPr lang="nl-BE" dirty="0" smtClean="0">
                <a:latin typeface="+mj-lt"/>
              </a:rPr>
              <a:t> </a:t>
            </a:r>
            <a:r>
              <a:rPr lang="nl-BE" dirty="0">
                <a:latin typeface="+mj-lt"/>
              </a:rPr>
              <a:t>attitudes involve the child in developing </a:t>
            </a:r>
            <a:r>
              <a:rPr lang="nl-BE" dirty="0" smtClean="0">
                <a:latin typeface="+mj-lt"/>
              </a:rPr>
              <a:t>thinking </a:t>
            </a:r>
            <a:r>
              <a:rPr lang="nl-BE" dirty="0">
                <a:latin typeface="+mj-lt"/>
              </a:rPr>
              <a:t>skills and aid the development of knowledge and understanding</a:t>
            </a:r>
          </a:p>
          <a:p>
            <a:pPr lvl="1">
              <a:lnSpc>
                <a:spcPct val="120000"/>
              </a:lnSpc>
            </a:pPr>
            <a:r>
              <a:rPr lang="nl-BE" dirty="0">
                <a:latin typeface="+mj-lt"/>
              </a:rPr>
              <a:t>These attitudes help the child to consider data, interpret evidence and make </a:t>
            </a:r>
            <a:r>
              <a:rPr lang="nl-BE" dirty="0" smtClean="0">
                <a:latin typeface="+mj-lt"/>
              </a:rPr>
              <a:t>hypotheses</a:t>
            </a:r>
            <a:endParaRPr lang="nl-BE" dirty="0">
              <a:latin typeface="+mj-lt"/>
            </a:endParaRPr>
          </a:p>
          <a:p>
            <a:pPr lvl="1">
              <a:lnSpc>
                <a:spcPct val="120000"/>
              </a:lnSpc>
            </a:pPr>
            <a:r>
              <a:rPr lang="nl-BE" dirty="0">
                <a:latin typeface="+mj-lt"/>
              </a:rPr>
              <a:t>These attitudes help </a:t>
            </a:r>
            <a:r>
              <a:rPr lang="nl-BE" dirty="0" err="1">
                <a:latin typeface="+mj-lt"/>
              </a:rPr>
              <a:t>the</a:t>
            </a:r>
            <a:r>
              <a:rPr lang="nl-BE" dirty="0">
                <a:latin typeface="+mj-lt"/>
              </a:rPr>
              <a:t> </a:t>
            </a:r>
            <a:r>
              <a:rPr lang="nl-BE" dirty="0" err="1">
                <a:latin typeface="+mj-lt"/>
              </a:rPr>
              <a:t>child</a:t>
            </a:r>
            <a:r>
              <a:rPr lang="nl-BE" dirty="0">
                <a:latin typeface="+mj-lt"/>
              </a:rPr>
              <a:t> </a:t>
            </a:r>
            <a:r>
              <a:rPr lang="nl-BE" dirty="0" err="1">
                <a:latin typeface="+mj-lt"/>
              </a:rPr>
              <a:t>to</a:t>
            </a:r>
            <a:r>
              <a:rPr lang="nl-BE" dirty="0">
                <a:latin typeface="+mj-lt"/>
              </a:rPr>
              <a:t> </a:t>
            </a:r>
            <a:r>
              <a:rPr lang="nl-BE" dirty="0" err="1">
                <a:latin typeface="+mj-lt"/>
              </a:rPr>
              <a:t>remain</a:t>
            </a:r>
            <a:r>
              <a:rPr lang="nl-BE" dirty="0">
                <a:latin typeface="+mj-lt"/>
              </a:rPr>
              <a:t> </a:t>
            </a:r>
            <a:r>
              <a:rPr lang="nl-BE" dirty="0" err="1">
                <a:latin typeface="+mj-lt"/>
              </a:rPr>
              <a:t>flexible</a:t>
            </a:r>
            <a:r>
              <a:rPr lang="nl-BE" dirty="0">
                <a:latin typeface="+mj-lt"/>
              </a:rPr>
              <a:t> </a:t>
            </a:r>
            <a:r>
              <a:rPr lang="nl-BE" dirty="0" err="1">
                <a:latin typeface="+mj-lt"/>
              </a:rPr>
              <a:t>to</a:t>
            </a:r>
            <a:r>
              <a:rPr lang="nl-BE" dirty="0">
                <a:latin typeface="+mj-lt"/>
              </a:rPr>
              <a:t> change </a:t>
            </a:r>
            <a:r>
              <a:rPr lang="nl-BE" dirty="0" err="1">
                <a:latin typeface="+mj-lt"/>
              </a:rPr>
              <a:t>ideas</a:t>
            </a:r>
            <a:r>
              <a:rPr lang="nl-BE" dirty="0">
                <a:latin typeface="+mj-lt"/>
              </a:rPr>
              <a:t> </a:t>
            </a:r>
            <a:r>
              <a:rPr lang="nl-BE" dirty="0" err="1">
                <a:latin typeface="+mj-lt"/>
              </a:rPr>
              <a:t>if</a:t>
            </a:r>
            <a:r>
              <a:rPr lang="nl-BE" dirty="0">
                <a:latin typeface="+mj-lt"/>
              </a:rPr>
              <a:t> </a:t>
            </a:r>
            <a:r>
              <a:rPr lang="nl-BE" dirty="0" err="1">
                <a:latin typeface="+mj-lt"/>
              </a:rPr>
              <a:t>they</a:t>
            </a:r>
            <a:r>
              <a:rPr lang="nl-BE" dirty="0">
                <a:latin typeface="+mj-lt"/>
              </a:rPr>
              <a:t> are </a:t>
            </a:r>
            <a:r>
              <a:rPr lang="nl-BE" dirty="0" err="1">
                <a:latin typeface="+mj-lt"/>
              </a:rPr>
              <a:t>not</a:t>
            </a:r>
            <a:r>
              <a:rPr lang="nl-BE" dirty="0">
                <a:latin typeface="+mj-lt"/>
              </a:rPr>
              <a:t> consistent </a:t>
            </a:r>
            <a:r>
              <a:rPr lang="nl-BE" dirty="0" err="1">
                <a:latin typeface="+mj-lt"/>
              </a:rPr>
              <a:t>with</a:t>
            </a:r>
            <a:r>
              <a:rPr lang="nl-BE" dirty="0">
                <a:latin typeface="+mj-lt"/>
              </a:rPr>
              <a:t> </a:t>
            </a:r>
            <a:r>
              <a:rPr lang="nl-BE" dirty="0" err="1">
                <a:latin typeface="+mj-lt"/>
              </a:rPr>
              <a:t>the</a:t>
            </a:r>
            <a:r>
              <a:rPr lang="nl-BE" dirty="0">
                <a:latin typeface="+mj-lt"/>
              </a:rPr>
              <a:t> </a:t>
            </a:r>
            <a:r>
              <a:rPr lang="nl-BE" dirty="0" err="1" smtClean="0">
                <a:latin typeface="+mj-lt"/>
              </a:rPr>
              <a:t>evidence</a:t>
            </a:r>
            <a:endParaRPr lang="nl-BE" dirty="0" smtClean="0">
              <a:latin typeface="+mj-lt"/>
            </a:endParaRPr>
          </a:p>
          <a:p>
            <a:pPr lvl="1">
              <a:lnSpc>
                <a:spcPct val="120000"/>
              </a:lnSpc>
            </a:pPr>
            <a:endParaRPr lang="nl-BE" dirty="0">
              <a:latin typeface="+mj-lt"/>
            </a:endParaRPr>
          </a:p>
          <a:p>
            <a:pPr>
              <a:lnSpc>
                <a:spcPct val="120000"/>
              </a:lnSpc>
            </a:pPr>
            <a:r>
              <a:rPr lang="nl-BE" dirty="0">
                <a:latin typeface="+mj-lt"/>
              </a:rPr>
              <a:t>Assessment for learning </a:t>
            </a:r>
            <a:r>
              <a:rPr lang="nl-BE" dirty="0" smtClean="0">
                <a:latin typeface="+mj-lt"/>
              </a:rPr>
              <a:t>supports children’s learning children</a:t>
            </a:r>
            <a:r>
              <a:rPr lang="nl-BE" dirty="0">
                <a:latin typeface="+mj-lt"/>
              </a:rPr>
              <a:t>, but involving them in the assessment has the largest impact on their learning </a:t>
            </a:r>
            <a:r>
              <a:rPr lang="nl-BE" dirty="0" smtClean="0">
                <a:latin typeface="+mj-lt"/>
              </a:rPr>
              <a:t>process.</a:t>
            </a:r>
            <a:endParaRPr lang="nl-BE" dirty="0">
              <a:latin typeface="+mj-lt"/>
            </a:endParaRPr>
          </a:p>
          <a:p>
            <a:pPr marL="0" indent="0">
              <a:lnSpc>
                <a:spcPct val="120000"/>
              </a:lnSpc>
              <a:buNone/>
            </a:pPr>
            <a:endParaRPr lang="nl-BE" sz="1700" dirty="0">
              <a:latin typeface="+mj-lt"/>
            </a:endParaRPr>
          </a:p>
          <a:p>
            <a:pPr>
              <a:lnSpc>
                <a:spcPct val="120000"/>
              </a:lnSpc>
            </a:pPr>
            <a:r>
              <a:rPr lang="nl-BE" i="1" dirty="0" err="1">
                <a:latin typeface="+mj-lt"/>
              </a:rPr>
              <a:t>Reflection</a:t>
            </a:r>
            <a:r>
              <a:rPr lang="nl-BE" dirty="0">
                <a:latin typeface="+mj-lt"/>
              </a:rPr>
              <a:t> on </a:t>
            </a:r>
            <a:r>
              <a:rPr lang="nl-BE" dirty="0" err="1">
                <a:latin typeface="+mj-lt"/>
              </a:rPr>
              <a:t>learning</a:t>
            </a:r>
            <a:r>
              <a:rPr lang="nl-BE" dirty="0">
                <a:latin typeface="+mj-lt"/>
              </a:rPr>
              <a:t> </a:t>
            </a:r>
            <a:r>
              <a:rPr lang="nl-BE" dirty="0" err="1">
                <a:latin typeface="+mj-lt"/>
              </a:rPr>
              <a:t>and</a:t>
            </a:r>
            <a:r>
              <a:rPr lang="nl-BE" i="1" dirty="0">
                <a:latin typeface="+mj-lt"/>
              </a:rPr>
              <a:t> </a:t>
            </a:r>
            <a:r>
              <a:rPr lang="nl-BE" i="1" dirty="0" err="1">
                <a:latin typeface="+mj-lt"/>
              </a:rPr>
              <a:t>evaluation</a:t>
            </a:r>
            <a:r>
              <a:rPr lang="nl-BE" i="1" dirty="0">
                <a:latin typeface="+mj-lt"/>
              </a:rPr>
              <a:t> </a:t>
            </a:r>
            <a:r>
              <a:rPr lang="nl-BE" dirty="0">
                <a:latin typeface="+mj-lt"/>
              </a:rPr>
              <a:t>of </a:t>
            </a:r>
            <a:r>
              <a:rPr lang="nl-BE" dirty="0" err="1">
                <a:latin typeface="+mj-lt"/>
              </a:rPr>
              <a:t>ideas</a:t>
            </a:r>
            <a:r>
              <a:rPr lang="nl-BE" dirty="0">
                <a:latin typeface="+mj-lt"/>
              </a:rPr>
              <a:t> </a:t>
            </a:r>
            <a:r>
              <a:rPr lang="nl-BE" dirty="0" err="1">
                <a:latin typeface="+mj-lt"/>
              </a:rPr>
              <a:t>and</a:t>
            </a:r>
            <a:r>
              <a:rPr lang="nl-BE" dirty="0">
                <a:latin typeface="+mj-lt"/>
              </a:rPr>
              <a:t> </a:t>
            </a:r>
            <a:r>
              <a:rPr lang="nl-BE" dirty="0" err="1">
                <a:latin typeface="+mj-lt"/>
              </a:rPr>
              <a:t>strategies</a:t>
            </a:r>
            <a:r>
              <a:rPr lang="nl-BE" dirty="0">
                <a:latin typeface="+mj-lt"/>
              </a:rPr>
              <a:t> </a:t>
            </a:r>
            <a:r>
              <a:rPr lang="nl-BE" dirty="0" err="1">
                <a:latin typeface="+mj-lt"/>
              </a:rPr>
              <a:t>central</a:t>
            </a:r>
            <a:r>
              <a:rPr lang="nl-BE" dirty="0">
                <a:latin typeface="+mj-lt"/>
              </a:rPr>
              <a:t> </a:t>
            </a:r>
            <a:r>
              <a:rPr lang="nl-BE" dirty="0" err="1">
                <a:latin typeface="+mj-lt"/>
              </a:rPr>
              <a:t>to</a:t>
            </a:r>
            <a:r>
              <a:rPr lang="nl-BE" dirty="0">
                <a:latin typeface="+mj-lt"/>
              </a:rPr>
              <a:t> </a:t>
            </a:r>
            <a:r>
              <a:rPr lang="nl-BE" dirty="0" err="1">
                <a:latin typeface="+mj-lt"/>
              </a:rPr>
              <a:t>creative</a:t>
            </a:r>
            <a:r>
              <a:rPr lang="nl-BE" dirty="0">
                <a:latin typeface="+mj-lt"/>
              </a:rPr>
              <a:t> </a:t>
            </a:r>
            <a:r>
              <a:rPr lang="nl-BE" dirty="0" err="1">
                <a:latin typeface="+mj-lt"/>
              </a:rPr>
              <a:t>and</a:t>
            </a:r>
            <a:r>
              <a:rPr lang="nl-BE" dirty="0">
                <a:latin typeface="+mj-lt"/>
              </a:rPr>
              <a:t> </a:t>
            </a:r>
            <a:r>
              <a:rPr lang="nl-BE" dirty="0" err="1">
                <a:latin typeface="+mj-lt"/>
              </a:rPr>
              <a:t>inquiry</a:t>
            </a:r>
            <a:r>
              <a:rPr lang="nl-BE" dirty="0">
                <a:latin typeface="+mj-lt"/>
              </a:rPr>
              <a:t> </a:t>
            </a:r>
            <a:r>
              <a:rPr lang="nl-BE" dirty="0" err="1">
                <a:latin typeface="+mj-lt"/>
              </a:rPr>
              <a:t>based</a:t>
            </a:r>
            <a:r>
              <a:rPr lang="nl-BE" dirty="0">
                <a:latin typeface="+mj-lt"/>
              </a:rPr>
              <a:t> approaches in </a:t>
            </a:r>
            <a:r>
              <a:rPr lang="nl-BE" dirty="0" err="1">
                <a:latin typeface="+mj-lt"/>
              </a:rPr>
              <a:t>science</a:t>
            </a:r>
            <a:endParaRPr lang="nl-BE" dirty="0">
              <a:latin typeface="+mj-lt"/>
            </a:endParaRPr>
          </a:p>
          <a:p>
            <a:endParaRPr lang="en-US" sz="2600" dirty="0">
              <a:solidFill>
                <a:srgbClr val="000000"/>
              </a:solidFill>
              <a:latin typeface="+mj-lt"/>
            </a:endParaRPr>
          </a:p>
        </p:txBody>
      </p:sp>
    </p:spTree>
    <p:extLst>
      <p:ext uri="{BB962C8B-B14F-4D97-AF65-F5344CB8AC3E}">
        <p14:creationId xmlns:p14="http://schemas.microsoft.com/office/powerpoint/2010/main" val="34946492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dirty="0" smtClean="0">
                <a:solidFill>
                  <a:srgbClr val="00B050"/>
                </a:solidFill>
              </a:rPr>
              <a:t>Key issues for practitioners</a:t>
            </a:r>
            <a:endParaRPr lang="en-US" b="1" dirty="0">
              <a:solidFill>
                <a:srgbClr val="00B050"/>
              </a:solidFill>
            </a:endParaRPr>
          </a:p>
        </p:txBody>
      </p:sp>
      <p:sp>
        <p:nvSpPr>
          <p:cNvPr id="5" name="Content Placeholder 4"/>
          <p:cNvSpPr>
            <a:spLocks noGrp="1"/>
          </p:cNvSpPr>
          <p:nvPr>
            <p:ph idx="1"/>
          </p:nvPr>
        </p:nvSpPr>
        <p:spPr>
          <a:xfrm>
            <a:off x="457200" y="1844825"/>
            <a:ext cx="8219256" cy="4104455"/>
          </a:xfrm>
        </p:spPr>
        <p:txBody>
          <a:bodyPr>
            <a:normAutofit fontScale="85000" lnSpcReduction="20000"/>
          </a:bodyPr>
          <a:lstStyle/>
          <a:p>
            <a:pPr>
              <a:lnSpc>
                <a:spcPct val="120000"/>
              </a:lnSpc>
            </a:pPr>
            <a:r>
              <a:rPr lang="en-US" dirty="0" smtClean="0">
                <a:latin typeface="+mj-lt"/>
              </a:rPr>
              <a:t>Young children find it difficult to </a:t>
            </a:r>
            <a:r>
              <a:rPr lang="en-US" dirty="0" err="1" smtClean="0">
                <a:latin typeface="+mj-lt"/>
              </a:rPr>
              <a:t>analyse</a:t>
            </a:r>
            <a:r>
              <a:rPr lang="en-US" dirty="0" smtClean="0">
                <a:latin typeface="+mj-lt"/>
              </a:rPr>
              <a:t> their ideas critically</a:t>
            </a:r>
          </a:p>
          <a:p>
            <a:pPr>
              <a:lnSpc>
                <a:spcPct val="120000"/>
              </a:lnSpc>
            </a:pPr>
            <a:r>
              <a:rPr lang="en-US" dirty="0" smtClean="0">
                <a:latin typeface="+mj-lt"/>
              </a:rPr>
              <a:t>Reflection and reasoning in early years is rarely seen through a creativity lens. </a:t>
            </a:r>
          </a:p>
          <a:p>
            <a:pPr>
              <a:lnSpc>
                <a:spcPct val="120000"/>
              </a:lnSpc>
            </a:pPr>
            <a:r>
              <a:rPr lang="en-US" dirty="0" err="1">
                <a:latin typeface="+mj-lt"/>
              </a:rPr>
              <a:t>Capitalising</a:t>
            </a:r>
            <a:r>
              <a:rPr lang="en-US" dirty="0">
                <a:latin typeface="+mj-lt"/>
              </a:rPr>
              <a:t> on children’s emerging interests relies not just on opportunities to observe and recognize the potential, but the need for effective recording and communication </a:t>
            </a:r>
            <a:r>
              <a:rPr lang="en-US" dirty="0" smtClean="0">
                <a:latin typeface="+mj-lt"/>
              </a:rPr>
              <a:t>systems, </a:t>
            </a:r>
            <a:r>
              <a:rPr lang="en-US" dirty="0">
                <a:latin typeface="+mj-lt"/>
              </a:rPr>
              <a:t>and for flexibility so that this can feed into future planning</a:t>
            </a:r>
          </a:p>
        </p:txBody>
      </p:sp>
    </p:spTree>
    <p:extLst>
      <p:ext uri="{BB962C8B-B14F-4D97-AF65-F5344CB8AC3E}">
        <p14:creationId xmlns:p14="http://schemas.microsoft.com/office/powerpoint/2010/main" val="3882913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dirty="0" smtClean="0">
                <a:solidFill>
                  <a:srgbClr val="00B050"/>
                </a:solidFill>
              </a:rPr>
              <a:t>Outline of the module</a:t>
            </a:r>
            <a:endParaRPr lang="en-US" b="1" dirty="0">
              <a:solidFill>
                <a:srgbClr val="00B050"/>
              </a:solidFill>
            </a:endParaRPr>
          </a:p>
        </p:txBody>
      </p:sp>
      <p:sp>
        <p:nvSpPr>
          <p:cNvPr id="5" name="Content Placeholder 4"/>
          <p:cNvSpPr>
            <a:spLocks noGrp="1"/>
          </p:cNvSpPr>
          <p:nvPr>
            <p:ph idx="1"/>
          </p:nvPr>
        </p:nvSpPr>
        <p:spPr>
          <a:xfrm>
            <a:off x="457200" y="1556792"/>
            <a:ext cx="8219256" cy="4464495"/>
          </a:xfrm>
        </p:spPr>
        <p:txBody>
          <a:bodyPr>
            <a:noAutofit/>
          </a:bodyPr>
          <a:lstStyle/>
          <a:p>
            <a:pPr marL="457200" lvl="0" indent="-457200">
              <a:buClr>
                <a:srgbClr val="008000"/>
              </a:buClr>
              <a:buFont typeface="+mj-lt"/>
              <a:buAutoNum type="arabicPeriod"/>
            </a:pPr>
            <a:r>
              <a:rPr lang="en-US" sz="1900" b="1" dirty="0">
                <a:latin typeface="+mj-lt"/>
              </a:rPr>
              <a:t>Introduction</a:t>
            </a:r>
            <a:r>
              <a:rPr lang="en-US" sz="1900" dirty="0">
                <a:latin typeface="+mj-lt"/>
              </a:rPr>
              <a:t> to the role of assessment within inquiry based science education </a:t>
            </a:r>
            <a:r>
              <a:rPr lang="en-US" sz="1900" dirty="0" smtClean="0">
                <a:latin typeface="+mj-lt"/>
              </a:rPr>
              <a:t>within </a:t>
            </a:r>
            <a:r>
              <a:rPr lang="en-US" sz="1900" dirty="0">
                <a:latin typeface="+mj-lt"/>
              </a:rPr>
              <a:t>a creative approach.</a:t>
            </a:r>
            <a:endParaRPr lang="nl-BE" sz="1900" dirty="0">
              <a:latin typeface="+mj-lt"/>
            </a:endParaRPr>
          </a:p>
          <a:p>
            <a:pPr marL="457200" lvl="0" indent="-457200">
              <a:buClr>
                <a:srgbClr val="008000"/>
              </a:buClr>
              <a:buFont typeface="+mj-lt"/>
              <a:buAutoNum type="arabicPeriod"/>
            </a:pPr>
            <a:r>
              <a:rPr lang="en-US" sz="1900" b="1" dirty="0" smtClean="0">
                <a:latin typeface="+mj-lt"/>
              </a:rPr>
              <a:t>Practical activity</a:t>
            </a:r>
            <a:endParaRPr lang="en-US" sz="1900" b="1" dirty="0">
              <a:latin typeface="+mj-lt"/>
            </a:endParaRPr>
          </a:p>
          <a:p>
            <a:pPr marL="457200" lvl="0" indent="-457200">
              <a:buClr>
                <a:srgbClr val="008000"/>
              </a:buClr>
              <a:buFont typeface="+mj-lt"/>
              <a:buAutoNum type="arabicPeriod"/>
            </a:pPr>
            <a:r>
              <a:rPr lang="en-GB" sz="1900" b="1" dirty="0">
                <a:latin typeface="+mj-lt"/>
              </a:rPr>
              <a:t>Reflection on the </a:t>
            </a:r>
            <a:r>
              <a:rPr lang="en-GB" sz="1900" b="1" dirty="0" smtClean="0">
                <a:latin typeface="+mj-lt"/>
              </a:rPr>
              <a:t>the activity</a:t>
            </a:r>
            <a:r>
              <a:rPr lang="en-GB" sz="1900" dirty="0" smtClean="0">
                <a:latin typeface="+mj-lt"/>
              </a:rPr>
              <a:t>: opportunities for assessment</a:t>
            </a:r>
            <a:endParaRPr lang="nl-BE" sz="1900" dirty="0">
              <a:latin typeface="+mj-lt"/>
            </a:endParaRPr>
          </a:p>
          <a:p>
            <a:pPr marL="457200" lvl="0" indent="-457200">
              <a:buClr>
                <a:srgbClr val="008000"/>
              </a:buClr>
              <a:buFont typeface="+mj-lt"/>
              <a:buAutoNum type="arabicPeriod"/>
            </a:pPr>
            <a:r>
              <a:rPr lang="en-US" sz="1900" b="1" dirty="0">
                <a:latin typeface="+mj-lt"/>
              </a:rPr>
              <a:t>How to involve children in science assessment</a:t>
            </a:r>
            <a:r>
              <a:rPr lang="en-US" sz="1900" dirty="0">
                <a:latin typeface="+mj-lt"/>
              </a:rPr>
              <a:t> – focus on clear learning objectives, the use of questioning, feedback, peer- and self-assessment. introduction of the TAPS pyramid model</a:t>
            </a:r>
            <a:endParaRPr lang="nl-BE" sz="1900" dirty="0">
              <a:latin typeface="+mj-lt"/>
            </a:endParaRPr>
          </a:p>
          <a:p>
            <a:pPr marL="457200" lvl="0" indent="-457200">
              <a:buClr>
                <a:srgbClr val="008000"/>
              </a:buClr>
              <a:buFont typeface="+mj-lt"/>
              <a:buAutoNum type="arabicPeriod"/>
            </a:pPr>
            <a:r>
              <a:rPr lang="en-US" sz="1900" b="1" dirty="0">
                <a:latin typeface="+mj-lt"/>
              </a:rPr>
              <a:t>Analysis of classroom examples</a:t>
            </a:r>
            <a:r>
              <a:rPr lang="en-US" sz="1900" dirty="0">
                <a:latin typeface="+mj-lt"/>
              </a:rPr>
              <a:t>: How does the teacher involve children in assessment? Are there other opportunities for assessment involving children? </a:t>
            </a:r>
            <a:endParaRPr lang="nl-BE" sz="1900" dirty="0">
              <a:latin typeface="+mj-lt"/>
            </a:endParaRPr>
          </a:p>
          <a:p>
            <a:pPr marL="457200" lvl="0" indent="-457200">
              <a:buClr>
                <a:srgbClr val="008000"/>
              </a:buClr>
              <a:buFont typeface="+mj-lt"/>
              <a:buAutoNum type="arabicPeriod"/>
            </a:pPr>
            <a:r>
              <a:rPr lang="en-US" sz="1900" dirty="0">
                <a:latin typeface="+mj-lt"/>
              </a:rPr>
              <a:t>Discussion of possibilities to </a:t>
            </a:r>
            <a:r>
              <a:rPr lang="en-US" sz="1900" b="1" dirty="0">
                <a:latin typeface="+mj-lt"/>
              </a:rPr>
              <a:t>apply insights to own classroom practice</a:t>
            </a:r>
            <a:r>
              <a:rPr lang="en-US" sz="1900" dirty="0">
                <a:latin typeface="+mj-lt"/>
              </a:rPr>
              <a:t>: implications for planning and the teacher’s role.</a:t>
            </a:r>
            <a:endParaRPr lang="nl-BE" sz="1900" dirty="0">
              <a:latin typeface="+mj-lt"/>
            </a:endParaRPr>
          </a:p>
          <a:p>
            <a:pPr marL="457200" indent="-457200">
              <a:buClr>
                <a:srgbClr val="008000"/>
              </a:buClr>
              <a:buFont typeface="+mj-lt"/>
              <a:buAutoNum type="arabicPeriod"/>
            </a:pPr>
            <a:r>
              <a:rPr lang="en-US" sz="1900" b="1" dirty="0" smtClean="0">
                <a:latin typeface="+mj-lt"/>
              </a:rPr>
              <a:t>Review </a:t>
            </a:r>
            <a:r>
              <a:rPr lang="en-US" sz="1900" dirty="0" smtClean="0">
                <a:latin typeface="+mj-lt"/>
              </a:rPr>
              <a:t>of what </a:t>
            </a:r>
            <a:r>
              <a:rPr lang="en-US" sz="1900" dirty="0">
                <a:latin typeface="+mj-lt"/>
              </a:rPr>
              <a:t>has been gained from the </a:t>
            </a:r>
            <a:r>
              <a:rPr lang="en-US" sz="1900" dirty="0" smtClean="0">
                <a:latin typeface="+mj-lt"/>
              </a:rPr>
              <a:t>module </a:t>
            </a:r>
            <a:r>
              <a:rPr lang="en-US" sz="1900" dirty="0">
                <a:latin typeface="+mj-lt"/>
              </a:rPr>
              <a:t>– both content and process.</a:t>
            </a:r>
            <a:endParaRPr lang="nl-BE" sz="1900" dirty="0">
              <a:latin typeface="+mj-lt"/>
            </a:endParaRPr>
          </a:p>
          <a:p>
            <a:pPr marL="514350" lvl="0" indent="-514350">
              <a:buFont typeface="+mj-lt"/>
              <a:buAutoNum type="arabicPeriod"/>
            </a:pPr>
            <a:endParaRPr lang="en-US" sz="1800" dirty="0">
              <a:latin typeface="+mj-lt"/>
            </a:endParaRPr>
          </a:p>
        </p:txBody>
      </p:sp>
    </p:spTree>
    <p:extLst>
      <p:ext uri="{BB962C8B-B14F-4D97-AF65-F5344CB8AC3E}">
        <p14:creationId xmlns:p14="http://schemas.microsoft.com/office/powerpoint/2010/main" val="4023609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nl-BE" sz="3200" b="1" dirty="0" err="1" smtClean="0">
                <a:solidFill>
                  <a:srgbClr val="008000"/>
                </a:solidFill>
              </a:rPr>
              <a:t>What</a:t>
            </a:r>
            <a:r>
              <a:rPr lang="nl-BE" sz="3200" b="1" dirty="0" smtClean="0">
                <a:solidFill>
                  <a:srgbClr val="008000"/>
                </a:solidFill>
              </a:rPr>
              <a:t> do </a:t>
            </a:r>
            <a:r>
              <a:rPr lang="nl-BE" sz="3200" b="1" dirty="0" err="1" smtClean="0">
                <a:solidFill>
                  <a:srgbClr val="008000"/>
                </a:solidFill>
              </a:rPr>
              <a:t>you</a:t>
            </a:r>
            <a:r>
              <a:rPr lang="nl-BE" sz="3200" b="1" dirty="0" smtClean="0">
                <a:solidFill>
                  <a:srgbClr val="008000"/>
                </a:solidFill>
              </a:rPr>
              <a:t> hope </a:t>
            </a:r>
            <a:r>
              <a:rPr lang="nl-BE" sz="3200" b="1" dirty="0" err="1" smtClean="0">
                <a:solidFill>
                  <a:srgbClr val="008000"/>
                </a:solidFill>
              </a:rPr>
              <a:t>to</a:t>
            </a:r>
            <a:r>
              <a:rPr lang="nl-BE" sz="3200" b="1" dirty="0" smtClean="0">
                <a:solidFill>
                  <a:srgbClr val="008000"/>
                </a:solidFill>
              </a:rPr>
              <a:t> </a:t>
            </a:r>
            <a:r>
              <a:rPr lang="nl-BE" sz="3200" b="1" dirty="0" err="1" smtClean="0">
                <a:solidFill>
                  <a:srgbClr val="008000"/>
                </a:solidFill>
              </a:rPr>
              <a:t>learn</a:t>
            </a:r>
            <a:r>
              <a:rPr lang="nl-BE" sz="3200" b="1" dirty="0" smtClean="0">
                <a:solidFill>
                  <a:srgbClr val="008000"/>
                </a:solidFill>
              </a:rPr>
              <a:t>? </a:t>
            </a:r>
            <a:r>
              <a:rPr lang="nl-BE" sz="3200" b="1" dirty="0" err="1" smtClean="0">
                <a:solidFill>
                  <a:srgbClr val="008000"/>
                </a:solidFill>
              </a:rPr>
              <a:t>What</a:t>
            </a:r>
            <a:r>
              <a:rPr lang="nl-BE" sz="3200" b="1" dirty="0" smtClean="0">
                <a:solidFill>
                  <a:srgbClr val="008000"/>
                </a:solidFill>
              </a:rPr>
              <a:t> </a:t>
            </a:r>
            <a:r>
              <a:rPr lang="nl-BE" sz="3200" b="1" dirty="0" err="1" smtClean="0">
                <a:solidFill>
                  <a:srgbClr val="008000"/>
                </a:solidFill>
              </a:rPr>
              <a:t>questions</a:t>
            </a:r>
            <a:r>
              <a:rPr lang="nl-BE" sz="3200" b="1" dirty="0" smtClean="0">
                <a:solidFill>
                  <a:srgbClr val="008000"/>
                </a:solidFill>
              </a:rPr>
              <a:t> do </a:t>
            </a:r>
            <a:r>
              <a:rPr lang="nl-BE" sz="3200" b="1" dirty="0" err="1" smtClean="0">
                <a:solidFill>
                  <a:srgbClr val="008000"/>
                </a:solidFill>
              </a:rPr>
              <a:t>you</a:t>
            </a:r>
            <a:r>
              <a:rPr lang="nl-BE" sz="3200" b="1" dirty="0" smtClean="0">
                <a:solidFill>
                  <a:srgbClr val="008000"/>
                </a:solidFill>
              </a:rPr>
              <a:t> have? </a:t>
            </a:r>
            <a:endParaRPr lang="nl-BE" sz="3200" b="1" dirty="0">
              <a:solidFill>
                <a:srgbClr val="008000"/>
              </a:solidFill>
            </a:endParaRPr>
          </a:p>
        </p:txBody>
      </p:sp>
      <p:sp>
        <p:nvSpPr>
          <p:cNvPr id="3" name="Tijdelijke aanduiding voor inhoud 2"/>
          <p:cNvSpPr>
            <a:spLocks noGrp="1"/>
          </p:cNvSpPr>
          <p:nvPr>
            <p:ph idx="1"/>
          </p:nvPr>
        </p:nvSpPr>
        <p:spPr/>
        <p:txBody>
          <a:bodyPr/>
          <a:lstStyle/>
          <a:p>
            <a:r>
              <a:rPr lang="nl-BE" dirty="0" smtClean="0">
                <a:latin typeface="+mj-lt"/>
              </a:rPr>
              <a:t>As an individual write down </a:t>
            </a:r>
          </a:p>
          <a:p>
            <a:pPr lvl="1"/>
            <a:r>
              <a:rPr lang="nl-BE" dirty="0">
                <a:latin typeface="+mj-lt"/>
              </a:rPr>
              <a:t>W</a:t>
            </a:r>
            <a:r>
              <a:rPr lang="nl-BE" dirty="0" smtClean="0">
                <a:latin typeface="+mj-lt"/>
              </a:rPr>
              <a:t>hat do you hope to learn?</a:t>
            </a:r>
          </a:p>
          <a:p>
            <a:pPr lvl="1"/>
            <a:r>
              <a:rPr lang="nl-BE" dirty="0" smtClean="0">
                <a:latin typeface="+mj-lt"/>
              </a:rPr>
              <a:t>What questions do you have concerning this topic?</a:t>
            </a:r>
          </a:p>
          <a:p>
            <a:r>
              <a:rPr lang="nl-BE" dirty="0" smtClean="0">
                <a:latin typeface="+mj-lt"/>
              </a:rPr>
              <a:t>Exchange </a:t>
            </a:r>
            <a:r>
              <a:rPr lang="nl-BE" dirty="0" err="1" smtClean="0">
                <a:latin typeface="+mj-lt"/>
              </a:rPr>
              <a:t>with</a:t>
            </a:r>
            <a:r>
              <a:rPr lang="nl-BE" dirty="0" smtClean="0">
                <a:latin typeface="+mj-lt"/>
              </a:rPr>
              <a:t> </a:t>
            </a:r>
            <a:r>
              <a:rPr lang="nl-BE" dirty="0" err="1" smtClean="0">
                <a:latin typeface="+mj-lt"/>
              </a:rPr>
              <a:t>your</a:t>
            </a:r>
            <a:r>
              <a:rPr lang="nl-BE" dirty="0" smtClean="0">
                <a:latin typeface="+mj-lt"/>
              </a:rPr>
              <a:t> </a:t>
            </a:r>
            <a:r>
              <a:rPr lang="nl-BE" dirty="0" err="1" smtClean="0">
                <a:latin typeface="+mj-lt"/>
              </a:rPr>
              <a:t>neighbour</a:t>
            </a:r>
            <a:endParaRPr lang="nl-BE" dirty="0">
              <a:latin typeface="+mj-lt"/>
            </a:endParaRPr>
          </a:p>
          <a:p>
            <a:pPr lvl="1"/>
            <a:endParaRPr lang="nl-BE"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0192" y="3789040"/>
            <a:ext cx="3021333" cy="2266000"/>
          </a:xfrm>
          <a:prstGeom prst="rect">
            <a:avLst/>
          </a:prstGeom>
        </p:spPr>
      </p:pic>
    </p:spTree>
    <p:extLst>
      <p:ext uri="{BB962C8B-B14F-4D97-AF65-F5344CB8AC3E}">
        <p14:creationId xmlns:p14="http://schemas.microsoft.com/office/powerpoint/2010/main" val="449001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274638"/>
            <a:ext cx="5842992" cy="1282154"/>
          </a:xfrm>
        </p:spPr>
        <p:txBody>
          <a:bodyPr>
            <a:normAutofit fontScale="90000"/>
          </a:bodyPr>
          <a:lstStyle/>
          <a:p>
            <a:r>
              <a:rPr lang="en-GB" sz="3600" b="1" dirty="0" smtClean="0">
                <a:solidFill>
                  <a:srgbClr val="008000"/>
                </a:solidFill>
              </a:rPr>
              <a:t>Opportunities for involving children in assessment</a:t>
            </a:r>
            <a:br>
              <a:rPr lang="en-GB" sz="3600" b="1" dirty="0" smtClean="0">
                <a:solidFill>
                  <a:srgbClr val="008000"/>
                </a:solidFill>
              </a:rPr>
            </a:br>
            <a:r>
              <a:rPr lang="en-GB" sz="3600" b="1" i="1" dirty="0" smtClean="0">
                <a:solidFill>
                  <a:srgbClr val="008000"/>
                </a:solidFill>
              </a:rPr>
              <a:t>chromatography investigation</a:t>
            </a:r>
            <a:endParaRPr lang="en-GB" b="1" i="1" dirty="0">
              <a:solidFill>
                <a:srgbClr val="008000"/>
              </a:solidFill>
            </a:endParaRPr>
          </a:p>
        </p:txBody>
      </p:sp>
      <p:sp>
        <p:nvSpPr>
          <p:cNvPr id="3" name="Content Placeholder 2"/>
          <p:cNvSpPr>
            <a:spLocks noGrp="1"/>
          </p:cNvSpPr>
          <p:nvPr>
            <p:ph idx="1"/>
          </p:nvPr>
        </p:nvSpPr>
        <p:spPr>
          <a:xfrm>
            <a:off x="457200" y="1844825"/>
            <a:ext cx="8219256" cy="4392487"/>
          </a:xfrm>
        </p:spPr>
        <p:txBody>
          <a:bodyPr>
            <a:normAutofit fontScale="92500" lnSpcReduction="10000"/>
          </a:bodyPr>
          <a:lstStyle/>
          <a:p>
            <a:pPr>
              <a:lnSpc>
                <a:spcPct val="110000"/>
              </a:lnSpc>
              <a:buNone/>
            </a:pPr>
            <a:r>
              <a:rPr lang="en-US" sz="2400" dirty="0" smtClean="0">
                <a:latin typeface="+mj-lt"/>
              </a:rPr>
              <a:t>Work in groups of 4</a:t>
            </a:r>
          </a:p>
          <a:p>
            <a:pPr>
              <a:lnSpc>
                <a:spcPct val="110000"/>
              </a:lnSpc>
              <a:buNone/>
            </a:pPr>
            <a:endParaRPr lang="en-US" sz="2400" dirty="0">
              <a:latin typeface="+mj-lt"/>
            </a:endParaRPr>
          </a:p>
          <a:p>
            <a:pPr>
              <a:lnSpc>
                <a:spcPct val="110000"/>
              </a:lnSpc>
              <a:buNone/>
            </a:pPr>
            <a:endParaRPr lang="en-US" sz="2400" dirty="0" smtClean="0">
              <a:latin typeface="+mj-lt"/>
            </a:endParaRPr>
          </a:p>
          <a:p>
            <a:pPr>
              <a:lnSpc>
                <a:spcPct val="110000"/>
              </a:lnSpc>
              <a:buNone/>
            </a:pPr>
            <a:endParaRPr lang="en-US" sz="2400" dirty="0">
              <a:latin typeface="+mj-lt"/>
            </a:endParaRPr>
          </a:p>
          <a:p>
            <a:pPr>
              <a:lnSpc>
                <a:spcPct val="110000"/>
              </a:lnSpc>
              <a:buNone/>
            </a:pPr>
            <a:endParaRPr lang="en-US" sz="2400" dirty="0" smtClean="0">
              <a:latin typeface="+mj-lt"/>
            </a:endParaRPr>
          </a:p>
          <a:p>
            <a:pPr>
              <a:lnSpc>
                <a:spcPct val="110000"/>
              </a:lnSpc>
              <a:buNone/>
            </a:pPr>
            <a:endParaRPr lang="en-US" sz="2400" dirty="0">
              <a:latin typeface="+mj-lt"/>
            </a:endParaRPr>
          </a:p>
          <a:p>
            <a:pPr>
              <a:lnSpc>
                <a:spcPct val="110000"/>
              </a:lnSpc>
              <a:buNone/>
            </a:pPr>
            <a:endParaRPr lang="en-US" sz="2400" dirty="0" smtClean="0">
              <a:latin typeface="+mj-lt"/>
            </a:endParaRPr>
          </a:p>
          <a:p>
            <a:pPr>
              <a:lnSpc>
                <a:spcPct val="110000"/>
              </a:lnSpc>
              <a:buNone/>
            </a:pPr>
            <a:endParaRPr lang="en-US" sz="2400" dirty="0" smtClean="0">
              <a:latin typeface="+mj-lt"/>
            </a:endParaRPr>
          </a:p>
          <a:p>
            <a:pPr>
              <a:lnSpc>
                <a:spcPct val="110000"/>
              </a:lnSpc>
              <a:buNone/>
            </a:pPr>
            <a:endParaRPr lang="en-US" sz="2400" dirty="0" smtClean="0">
              <a:latin typeface="+mj-lt"/>
            </a:endParaRPr>
          </a:p>
          <a:p>
            <a:pPr>
              <a:lnSpc>
                <a:spcPct val="110000"/>
              </a:lnSpc>
              <a:buNone/>
            </a:pPr>
            <a:endParaRPr lang="en-US" sz="2400" dirty="0">
              <a:latin typeface="+mj-lt"/>
            </a:endParaRPr>
          </a:p>
          <a:p>
            <a:pPr algn="r">
              <a:lnSpc>
                <a:spcPct val="110000"/>
              </a:lnSpc>
              <a:buNone/>
            </a:pPr>
            <a:r>
              <a:rPr lang="en-US" sz="1200" dirty="0">
                <a:latin typeface="+mj-lt"/>
              </a:rPr>
              <a:t>http://</a:t>
            </a:r>
            <a:r>
              <a:rPr lang="en-US" sz="1200" dirty="0" smtClean="0">
                <a:latin typeface="+mj-lt"/>
              </a:rPr>
              <a:t>www.expeditionchemistry.nl</a:t>
            </a:r>
            <a:endParaRPr lang="en-US" sz="1200" dirty="0">
              <a:latin typeface="+mj-lt"/>
            </a:endParaRPr>
          </a:p>
          <a:p>
            <a:pPr>
              <a:lnSpc>
                <a:spcPct val="110000"/>
              </a:lnSpc>
            </a:pPr>
            <a:endParaRPr lang="en-US" sz="2400" dirty="0" smtClean="0">
              <a:latin typeface="+mj-lt"/>
              <a:ea typeface="ＭＳ Ｐゴシック" charset="0"/>
              <a:cs typeface="ＭＳ Ｐゴシック" charset="0"/>
            </a:endParaRPr>
          </a:p>
          <a:p>
            <a:pPr marL="0" indent="0">
              <a:lnSpc>
                <a:spcPct val="110000"/>
              </a:lnSpc>
              <a:buNone/>
            </a:pPr>
            <a:endParaRPr lang="en-US" sz="2400" dirty="0">
              <a:latin typeface="+mj-lt"/>
              <a:ea typeface="ＭＳ Ｐゴシック" charset="0"/>
              <a:cs typeface="ＭＳ Ｐゴシック" charset="0"/>
            </a:endParaRPr>
          </a:p>
          <a:p>
            <a:endParaRPr lang="en-US" dirty="0"/>
          </a:p>
        </p:txBody>
      </p:sp>
      <p:pic>
        <p:nvPicPr>
          <p:cNvPr id="5" name="Afbeelding 4"/>
          <p:cNvPicPr>
            <a:picLocks noChangeAspect="1"/>
          </p:cNvPicPr>
          <p:nvPr/>
        </p:nvPicPr>
        <p:blipFill rotWithShape="1">
          <a:blip r:embed="rId3" cstate="print">
            <a:extLst>
              <a:ext uri="{28A0092B-C50C-407E-A947-70E740481C1C}">
                <a14:useLocalDpi xmlns:a14="http://schemas.microsoft.com/office/drawing/2010/main" val="0"/>
              </a:ext>
            </a:extLst>
          </a:blip>
          <a:srcRect l="9040" t="61429" r="41650" b="7143"/>
          <a:stretch/>
        </p:blipFill>
        <p:spPr>
          <a:xfrm>
            <a:off x="2514600" y="4113076"/>
            <a:ext cx="4104456" cy="1584176"/>
          </a:xfrm>
          <a:prstGeom prst="rect">
            <a:avLst/>
          </a:prstGeom>
        </p:spPr>
      </p:pic>
      <p:pic>
        <p:nvPicPr>
          <p:cNvPr id="6" name="Afbeelding 5"/>
          <p:cNvPicPr>
            <a:picLocks noChangeAspect="1"/>
          </p:cNvPicPr>
          <p:nvPr/>
        </p:nvPicPr>
        <p:blipFill rotWithShape="1">
          <a:blip r:embed="rId3" cstate="print">
            <a:extLst>
              <a:ext uri="{28A0092B-C50C-407E-A947-70E740481C1C}">
                <a14:useLocalDpi xmlns:a14="http://schemas.microsoft.com/office/drawing/2010/main" val="0"/>
              </a:ext>
            </a:extLst>
          </a:blip>
          <a:srcRect l="8938" t="21262" r="8013" b="48737"/>
          <a:stretch/>
        </p:blipFill>
        <p:spPr>
          <a:xfrm>
            <a:off x="1110444" y="2420888"/>
            <a:ext cx="6912768" cy="1512168"/>
          </a:xfrm>
          <a:prstGeom prst="rect">
            <a:avLst/>
          </a:prstGeom>
          <a:ln w="12700">
            <a:noFill/>
          </a:ln>
        </p:spPr>
      </p:pic>
      <p:cxnSp>
        <p:nvCxnSpPr>
          <p:cNvPr id="8" name="Rechte verbindingslijn 7"/>
          <p:cNvCxnSpPr/>
          <p:nvPr/>
        </p:nvCxnSpPr>
        <p:spPr>
          <a:xfrm>
            <a:off x="8028384" y="2420888"/>
            <a:ext cx="0" cy="15121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75977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7824" y="274638"/>
            <a:ext cx="5698976" cy="1282154"/>
          </a:xfrm>
        </p:spPr>
        <p:txBody>
          <a:bodyPr>
            <a:normAutofit fontScale="90000"/>
          </a:bodyPr>
          <a:lstStyle/>
          <a:p>
            <a:r>
              <a:rPr lang="en-GB" sz="3600" b="1" dirty="0" smtClean="0">
                <a:solidFill>
                  <a:srgbClr val="008000"/>
                </a:solidFill>
              </a:rPr>
              <a:t>Opportunities for involving children in assessment</a:t>
            </a:r>
            <a:br>
              <a:rPr lang="en-GB" sz="3600" b="1" dirty="0" smtClean="0">
                <a:solidFill>
                  <a:srgbClr val="008000"/>
                </a:solidFill>
              </a:rPr>
            </a:br>
            <a:r>
              <a:rPr lang="en-GB" sz="3600" b="1" i="1" dirty="0" smtClean="0">
                <a:solidFill>
                  <a:srgbClr val="008000"/>
                </a:solidFill>
              </a:rPr>
              <a:t>reflection</a:t>
            </a:r>
            <a:endParaRPr lang="en-GB" b="1" i="1" dirty="0">
              <a:solidFill>
                <a:srgbClr val="008000"/>
              </a:solidFill>
            </a:endParaRPr>
          </a:p>
        </p:txBody>
      </p:sp>
      <p:sp>
        <p:nvSpPr>
          <p:cNvPr id="3" name="Content Placeholder 2"/>
          <p:cNvSpPr>
            <a:spLocks noGrp="1"/>
          </p:cNvSpPr>
          <p:nvPr>
            <p:ph idx="1"/>
          </p:nvPr>
        </p:nvSpPr>
        <p:spPr>
          <a:xfrm>
            <a:off x="457200" y="1844825"/>
            <a:ext cx="8219256" cy="4392487"/>
          </a:xfrm>
        </p:spPr>
        <p:txBody>
          <a:bodyPr>
            <a:normAutofit/>
          </a:bodyPr>
          <a:lstStyle/>
          <a:p>
            <a:pPr>
              <a:lnSpc>
                <a:spcPct val="110000"/>
              </a:lnSpc>
              <a:buNone/>
            </a:pPr>
            <a:endParaRPr lang="en-US" sz="2400" dirty="0">
              <a:latin typeface="+mj-lt"/>
            </a:endParaRPr>
          </a:p>
          <a:p>
            <a:pPr>
              <a:lnSpc>
                <a:spcPct val="110000"/>
              </a:lnSpc>
              <a:buNone/>
            </a:pPr>
            <a:endParaRPr lang="en-US" sz="2400" dirty="0" smtClean="0">
              <a:latin typeface="+mj-lt"/>
            </a:endParaRPr>
          </a:p>
          <a:p>
            <a:pPr>
              <a:lnSpc>
                <a:spcPct val="110000"/>
              </a:lnSpc>
              <a:buNone/>
            </a:pPr>
            <a:endParaRPr lang="en-US" sz="2400" dirty="0">
              <a:latin typeface="+mj-lt"/>
            </a:endParaRPr>
          </a:p>
          <a:p>
            <a:pPr>
              <a:lnSpc>
                <a:spcPct val="110000"/>
              </a:lnSpc>
              <a:buNone/>
            </a:pPr>
            <a:endParaRPr lang="en-US" sz="2400" dirty="0" smtClean="0">
              <a:latin typeface="+mj-lt"/>
            </a:endParaRPr>
          </a:p>
          <a:p>
            <a:pPr>
              <a:lnSpc>
                <a:spcPct val="110000"/>
              </a:lnSpc>
              <a:buNone/>
            </a:pPr>
            <a:endParaRPr lang="en-US" sz="2400" dirty="0">
              <a:latin typeface="+mj-lt"/>
            </a:endParaRPr>
          </a:p>
          <a:p>
            <a:pPr>
              <a:lnSpc>
                <a:spcPct val="110000"/>
              </a:lnSpc>
              <a:buNone/>
            </a:pPr>
            <a:endParaRPr lang="en-US" sz="2400" dirty="0" smtClean="0">
              <a:latin typeface="+mj-lt"/>
            </a:endParaRPr>
          </a:p>
          <a:p>
            <a:pPr>
              <a:lnSpc>
                <a:spcPct val="110000"/>
              </a:lnSpc>
              <a:buNone/>
            </a:pPr>
            <a:endParaRPr lang="en-US" sz="2400" dirty="0" smtClean="0">
              <a:latin typeface="+mj-lt"/>
            </a:endParaRPr>
          </a:p>
          <a:p>
            <a:pPr>
              <a:lnSpc>
                <a:spcPct val="110000"/>
              </a:lnSpc>
              <a:buNone/>
            </a:pPr>
            <a:endParaRPr lang="en-US" sz="2400" dirty="0" smtClean="0">
              <a:latin typeface="+mj-lt"/>
            </a:endParaRPr>
          </a:p>
          <a:p>
            <a:pPr>
              <a:lnSpc>
                <a:spcPct val="110000"/>
              </a:lnSpc>
              <a:buNone/>
            </a:pPr>
            <a:endParaRPr lang="en-US" sz="2400" dirty="0">
              <a:latin typeface="+mj-lt"/>
            </a:endParaRPr>
          </a:p>
          <a:p>
            <a:pPr>
              <a:lnSpc>
                <a:spcPct val="110000"/>
              </a:lnSpc>
            </a:pPr>
            <a:endParaRPr lang="en-US" sz="2400" dirty="0" smtClean="0">
              <a:latin typeface="+mj-lt"/>
              <a:ea typeface="ＭＳ Ｐゴシック" charset="0"/>
              <a:cs typeface="ＭＳ Ｐゴシック" charset="0"/>
            </a:endParaRPr>
          </a:p>
          <a:p>
            <a:pPr marL="0" indent="0">
              <a:lnSpc>
                <a:spcPct val="110000"/>
              </a:lnSpc>
              <a:buNone/>
            </a:pPr>
            <a:endParaRPr lang="en-US" sz="2400" dirty="0">
              <a:latin typeface="+mj-lt"/>
              <a:ea typeface="ＭＳ Ｐゴシック" charset="0"/>
              <a:cs typeface="ＭＳ Ｐゴシック" charset="0"/>
            </a:endParaRPr>
          </a:p>
          <a:p>
            <a:endParaRPr lang="en-US" dirty="0"/>
          </a:p>
        </p:txBody>
      </p:sp>
      <p:sp>
        <p:nvSpPr>
          <p:cNvPr id="7" name="Tekstvak 2"/>
          <p:cNvSpPr txBox="1">
            <a:spLocks noChangeArrowheads="1"/>
          </p:cNvSpPr>
          <p:nvPr/>
        </p:nvSpPr>
        <p:spPr bwMode="auto">
          <a:xfrm>
            <a:off x="1187624" y="1628800"/>
            <a:ext cx="7664465" cy="4536504"/>
          </a:xfrm>
          <a:prstGeom prst="cloudCallout">
            <a:avLst>
              <a:gd name="adj1" fmla="val -69249"/>
              <a:gd name="adj2" fmla="val 34811"/>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endParaRPr lang="en-GB" sz="2400" dirty="0" smtClean="0">
              <a:effectLst/>
              <a:latin typeface="Cambria" panose="02040503050406030204" pitchFamily="18" charset="0"/>
              <a:ea typeface="MS Mincho"/>
              <a:cs typeface="Times New Roman" panose="02020603050405020304" pitchFamily="18" charset="0"/>
            </a:endParaRPr>
          </a:p>
          <a:p>
            <a:pPr>
              <a:spcAft>
                <a:spcPts val="0"/>
              </a:spcAft>
            </a:pPr>
            <a:r>
              <a:rPr lang="en-GB" sz="2400" dirty="0" smtClean="0">
                <a:effectLst/>
                <a:latin typeface="+mj-lt"/>
                <a:ea typeface="MS Mincho"/>
                <a:cs typeface="Times New Roman" panose="02020603050405020304" pitchFamily="18" charset="0"/>
              </a:rPr>
              <a:t>Imagine using this </a:t>
            </a:r>
            <a:r>
              <a:rPr lang="en-GB" sz="2400" dirty="0">
                <a:effectLst/>
                <a:latin typeface="+mj-lt"/>
                <a:ea typeface="MS Mincho"/>
                <a:cs typeface="Times New Roman" panose="02020603050405020304" pitchFamily="18" charset="0"/>
              </a:rPr>
              <a:t>science </a:t>
            </a:r>
            <a:r>
              <a:rPr lang="en-GB" sz="2400" dirty="0" smtClean="0">
                <a:effectLst/>
                <a:latin typeface="+mj-lt"/>
                <a:ea typeface="MS Mincho"/>
                <a:cs typeface="Times New Roman" panose="02020603050405020304" pitchFamily="18" charset="0"/>
              </a:rPr>
              <a:t>investigation </a:t>
            </a:r>
            <a:r>
              <a:rPr lang="en-GB" sz="2400" dirty="0">
                <a:effectLst/>
                <a:latin typeface="+mj-lt"/>
                <a:ea typeface="MS Mincho"/>
                <a:cs typeface="Times New Roman" panose="02020603050405020304" pitchFamily="18" charset="0"/>
              </a:rPr>
              <a:t>in your classroom. </a:t>
            </a:r>
            <a:endParaRPr lang="en-GB" sz="2400" dirty="0" smtClean="0">
              <a:effectLst/>
              <a:latin typeface="+mj-lt"/>
              <a:ea typeface="MS Mincho"/>
              <a:cs typeface="Times New Roman" panose="02020603050405020304" pitchFamily="18" charset="0"/>
            </a:endParaRPr>
          </a:p>
          <a:p>
            <a:pPr>
              <a:spcAft>
                <a:spcPts val="0"/>
              </a:spcAft>
            </a:pPr>
            <a:endParaRPr lang="en-GB" sz="1000" dirty="0">
              <a:latin typeface="+mj-lt"/>
              <a:ea typeface="MS Mincho"/>
              <a:cs typeface="Times New Roman" panose="02020603050405020304" pitchFamily="18" charset="0"/>
            </a:endParaRPr>
          </a:p>
          <a:p>
            <a:pPr>
              <a:spcAft>
                <a:spcPts val="0"/>
              </a:spcAft>
            </a:pPr>
            <a:r>
              <a:rPr lang="en-GB" sz="2400" dirty="0" smtClean="0">
                <a:effectLst/>
                <a:latin typeface="+mj-lt"/>
                <a:ea typeface="MS Mincho"/>
                <a:cs typeface="Times New Roman" panose="02020603050405020304" pitchFamily="18" charset="0"/>
              </a:rPr>
              <a:t>What </a:t>
            </a:r>
            <a:r>
              <a:rPr lang="en-GB" sz="2400" dirty="0">
                <a:effectLst/>
                <a:latin typeface="+mj-lt"/>
                <a:ea typeface="MS Mincho"/>
                <a:cs typeface="Times New Roman" panose="02020603050405020304" pitchFamily="18" charset="0"/>
              </a:rPr>
              <a:t>would you want the children to </a:t>
            </a:r>
            <a:r>
              <a:rPr lang="en-GB" sz="2400" dirty="0" smtClean="0">
                <a:effectLst/>
                <a:latin typeface="+mj-lt"/>
                <a:ea typeface="MS Mincho"/>
                <a:cs typeface="Times New Roman" panose="02020603050405020304" pitchFamily="18" charset="0"/>
              </a:rPr>
              <a:t>learn?</a:t>
            </a:r>
          </a:p>
          <a:p>
            <a:pPr>
              <a:spcAft>
                <a:spcPts val="0"/>
              </a:spcAft>
            </a:pPr>
            <a:endParaRPr lang="en-GB" sz="1000" dirty="0">
              <a:latin typeface="+mj-lt"/>
              <a:ea typeface="MS Mincho"/>
              <a:cs typeface="Times New Roman" panose="02020603050405020304" pitchFamily="18" charset="0"/>
            </a:endParaRPr>
          </a:p>
          <a:p>
            <a:pPr>
              <a:spcAft>
                <a:spcPts val="0"/>
              </a:spcAft>
            </a:pPr>
            <a:endParaRPr lang="en-GB" dirty="0">
              <a:latin typeface="Cambria" panose="02040503050406030204" pitchFamily="18" charset="0"/>
              <a:ea typeface="MS Mincho"/>
              <a:cs typeface="Times New Roman" panose="02020603050405020304" pitchFamily="18" charset="0"/>
            </a:endParaRPr>
          </a:p>
        </p:txBody>
      </p:sp>
    </p:spTree>
    <p:extLst>
      <p:ext uri="{BB962C8B-B14F-4D97-AF65-F5344CB8AC3E}">
        <p14:creationId xmlns:p14="http://schemas.microsoft.com/office/powerpoint/2010/main" val="3105068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7824" y="274638"/>
            <a:ext cx="5698976" cy="1282154"/>
          </a:xfrm>
        </p:spPr>
        <p:txBody>
          <a:bodyPr>
            <a:normAutofit fontScale="90000"/>
          </a:bodyPr>
          <a:lstStyle/>
          <a:p>
            <a:r>
              <a:rPr lang="en-GB" sz="3600" b="1" dirty="0" smtClean="0">
                <a:solidFill>
                  <a:srgbClr val="008000"/>
                </a:solidFill>
              </a:rPr>
              <a:t>Opportunities for involving children in assessment</a:t>
            </a:r>
            <a:br>
              <a:rPr lang="en-GB" sz="3600" b="1" dirty="0" smtClean="0">
                <a:solidFill>
                  <a:srgbClr val="008000"/>
                </a:solidFill>
              </a:rPr>
            </a:br>
            <a:r>
              <a:rPr lang="en-GB" sz="3600" b="1" i="1" dirty="0" smtClean="0">
                <a:solidFill>
                  <a:srgbClr val="008000"/>
                </a:solidFill>
              </a:rPr>
              <a:t>reflection</a:t>
            </a:r>
            <a:endParaRPr lang="en-GB" b="1" i="1" dirty="0">
              <a:solidFill>
                <a:srgbClr val="008000"/>
              </a:solidFill>
            </a:endParaRPr>
          </a:p>
        </p:txBody>
      </p:sp>
      <p:sp>
        <p:nvSpPr>
          <p:cNvPr id="3" name="Content Placeholder 2"/>
          <p:cNvSpPr>
            <a:spLocks noGrp="1"/>
          </p:cNvSpPr>
          <p:nvPr>
            <p:ph idx="1"/>
          </p:nvPr>
        </p:nvSpPr>
        <p:spPr>
          <a:xfrm>
            <a:off x="457200" y="1844825"/>
            <a:ext cx="8219256" cy="4392487"/>
          </a:xfrm>
        </p:spPr>
        <p:txBody>
          <a:bodyPr>
            <a:normAutofit/>
          </a:bodyPr>
          <a:lstStyle/>
          <a:p>
            <a:pPr>
              <a:lnSpc>
                <a:spcPct val="110000"/>
              </a:lnSpc>
              <a:buNone/>
            </a:pPr>
            <a:endParaRPr lang="en-US" sz="2400" dirty="0">
              <a:latin typeface="+mj-lt"/>
            </a:endParaRPr>
          </a:p>
          <a:p>
            <a:pPr>
              <a:lnSpc>
                <a:spcPct val="110000"/>
              </a:lnSpc>
              <a:buNone/>
            </a:pPr>
            <a:endParaRPr lang="en-US" sz="2400" dirty="0" smtClean="0">
              <a:latin typeface="+mj-lt"/>
            </a:endParaRPr>
          </a:p>
          <a:p>
            <a:pPr>
              <a:lnSpc>
                <a:spcPct val="110000"/>
              </a:lnSpc>
              <a:buNone/>
            </a:pPr>
            <a:endParaRPr lang="en-US" sz="2400" dirty="0">
              <a:latin typeface="+mj-lt"/>
            </a:endParaRPr>
          </a:p>
          <a:p>
            <a:pPr>
              <a:lnSpc>
                <a:spcPct val="110000"/>
              </a:lnSpc>
              <a:buNone/>
            </a:pPr>
            <a:endParaRPr lang="en-US" sz="2400" dirty="0" smtClean="0">
              <a:latin typeface="+mj-lt"/>
            </a:endParaRPr>
          </a:p>
          <a:p>
            <a:pPr>
              <a:lnSpc>
                <a:spcPct val="110000"/>
              </a:lnSpc>
              <a:buNone/>
            </a:pPr>
            <a:endParaRPr lang="en-US" sz="2400" dirty="0">
              <a:latin typeface="+mj-lt"/>
            </a:endParaRPr>
          </a:p>
          <a:p>
            <a:pPr>
              <a:lnSpc>
                <a:spcPct val="110000"/>
              </a:lnSpc>
              <a:buNone/>
            </a:pPr>
            <a:endParaRPr lang="en-US" sz="2400" dirty="0" smtClean="0">
              <a:latin typeface="+mj-lt"/>
            </a:endParaRPr>
          </a:p>
          <a:p>
            <a:pPr>
              <a:lnSpc>
                <a:spcPct val="110000"/>
              </a:lnSpc>
              <a:buNone/>
            </a:pPr>
            <a:endParaRPr lang="en-US" sz="2400" dirty="0" smtClean="0">
              <a:latin typeface="+mj-lt"/>
            </a:endParaRPr>
          </a:p>
          <a:p>
            <a:pPr>
              <a:lnSpc>
                <a:spcPct val="110000"/>
              </a:lnSpc>
              <a:buNone/>
            </a:pPr>
            <a:endParaRPr lang="en-US" sz="2400" dirty="0" smtClean="0">
              <a:latin typeface="+mj-lt"/>
            </a:endParaRPr>
          </a:p>
          <a:p>
            <a:pPr>
              <a:lnSpc>
                <a:spcPct val="110000"/>
              </a:lnSpc>
              <a:buNone/>
            </a:pPr>
            <a:endParaRPr lang="en-US" sz="2400" dirty="0">
              <a:latin typeface="+mj-lt"/>
            </a:endParaRPr>
          </a:p>
          <a:p>
            <a:pPr>
              <a:lnSpc>
                <a:spcPct val="110000"/>
              </a:lnSpc>
            </a:pPr>
            <a:endParaRPr lang="en-US" sz="2400" dirty="0" smtClean="0">
              <a:latin typeface="+mj-lt"/>
              <a:ea typeface="ＭＳ Ｐゴシック" charset="0"/>
              <a:cs typeface="ＭＳ Ｐゴシック" charset="0"/>
            </a:endParaRPr>
          </a:p>
          <a:p>
            <a:pPr marL="0" indent="0">
              <a:lnSpc>
                <a:spcPct val="110000"/>
              </a:lnSpc>
              <a:buNone/>
            </a:pPr>
            <a:endParaRPr lang="en-US" sz="2400" dirty="0">
              <a:latin typeface="+mj-lt"/>
              <a:ea typeface="ＭＳ Ｐゴシック" charset="0"/>
              <a:cs typeface="ＭＳ Ｐゴシック" charset="0"/>
            </a:endParaRPr>
          </a:p>
          <a:p>
            <a:endParaRPr lang="en-US" dirty="0"/>
          </a:p>
        </p:txBody>
      </p:sp>
      <p:sp>
        <p:nvSpPr>
          <p:cNvPr id="7" name="Tekstvak 2"/>
          <p:cNvSpPr txBox="1">
            <a:spLocks noChangeArrowheads="1"/>
          </p:cNvSpPr>
          <p:nvPr/>
        </p:nvSpPr>
        <p:spPr bwMode="auto">
          <a:xfrm>
            <a:off x="1187624" y="1628800"/>
            <a:ext cx="7664465" cy="4536504"/>
          </a:xfrm>
          <a:prstGeom prst="cloudCallout">
            <a:avLst>
              <a:gd name="adj1" fmla="val -69249"/>
              <a:gd name="adj2" fmla="val 34811"/>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endParaRPr lang="en-GB" sz="2400" dirty="0" smtClean="0">
              <a:effectLst/>
              <a:latin typeface="Cambria" panose="02040503050406030204" pitchFamily="18" charset="0"/>
              <a:ea typeface="MS Mincho"/>
              <a:cs typeface="Times New Roman" panose="02020603050405020304" pitchFamily="18" charset="0"/>
            </a:endParaRPr>
          </a:p>
          <a:p>
            <a:pPr>
              <a:spcAft>
                <a:spcPts val="0"/>
              </a:spcAft>
            </a:pPr>
            <a:r>
              <a:rPr lang="en-GB" sz="2400" dirty="0" smtClean="0">
                <a:effectLst/>
                <a:latin typeface="+mj-lt"/>
                <a:ea typeface="MS Mincho"/>
                <a:cs typeface="Times New Roman" panose="02020603050405020304" pitchFamily="18" charset="0"/>
              </a:rPr>
              <a:t>Imagine using this </a:t>
            </a:r>
            <a:r>
              <a:rPr lang="en-GB" sz="2400" dirty="0">
                <a:effectLst/>
                <a:latin typeface="+mj-lt"/>
                <a:ea typeface="MS Mincho"/>
                <a:cs typeface="Times New Roman" panose="02020603050405020304" pitchFamily="18" charset="0"/>
              </a:rPr>
              <a:t>science </a:t>
            </a:r>
            <a:r>
              <a:rPr lang="en-GB" sz="2400" dirty="0" smtClean="0">
                <a:effectLst/>
                <a:latin typeface="+mj-lt"/>
                <a:ea typeface="MS Mincho"/>
                <a:cs typeface="Times New Roman" panose="02020603050405020304" pitchFamily="18" charset="0"/>
              </a:rPr>
              <a:t>investigation </a:t>
            </a:r>
            <a:r>
              <a:rPr lang="en-GB" sz="2400" dirty="0">
                <a:effectLst/>
                <a:latin typeface="+mj-lt"/>
                <a:ea typeface="MS Mincho"/>
                <a:cs typeface="Times New Roman" panose="02020603050405020304" pitchFamily="18" charset="0"/>
              </a:rPr>
              <a:t>in your classroom. </a:t>
            </a:r>
            <a:endParaRPr lang="en-GB" sz="2400" dirty="0" smtClean="0">
              <a:effectLst/>
              <a:latin typeface="+mj-lt"/>
              <a:ea typeface="MS Mincho"/>
              <a:cs typeface="Times New Roman" panose="02020603050405020304" pitchFamily="18" charset="0"/>
            </a:endParaRPr>
          </a:p>
          <a:p>
            <a:pPr>
              <a:spcAft>
                <a:spcPts val="0"/>
              </a:spcAft>
            </a:pPr>
            <a:endParaRPr lang="en-GB" sz="1000" dirty="0">
              <a:latin typeface="+mj-lt"/>
              <a:ea typeface="MS Mincho"/>
              <a:cs typeface="Times New Roman" panose="02020603050405020304" pitchFamily="18" charset="0"/>
            </a:endParaRPr>
          </a:p>
          <a:p>
            <a:pPr>
              <a:spcAft>
                <a:spcPts val="0"/>
              </a:spcAft>
            </a:pPr>
            <a:r>
              <a:rPr lang="en-GB" sz="2400" dirty="0" smtClean="0">
                <a:effectLst/>
                <a:latin typeface="+mj-lt"/>
                <a:ea typeface="MS Mincho"/>
                <a:cs typeface="Times New Roman" panose="02020603050405020304" pitchFamily="18" charset="0"/>
              </a:rPr>
              <a:t>What </a:t>
            </a:r>
            <a:r>
              <a:rPr lang="en-GB" sz="2400" dirty="0">
                <a:effectLst/>
                <a:latin typeface="+mj-lt"/>
                <a:ea typeface="MS Mincho"/>
                <a:cs typeface="Times New Roman" panose="02020603050405020304" pitchFamily="18" charset="0"/>
              </a:rPr>
              <a:t>would you want the children to </a:t>
            </a:r>
            <a:r>
              <a:rPr lang="en-GB" sz="2400" dirty="0" smtClean="0">
                <a:effectLst/>
                <a:latin typeface="+mj-lt"/>
                <a:ea typeface="MS Mincho"/>
                <a:cs typeface="Times New Roman" panose="02020603050405020304" pitchFamily="18" charset="0"/>
              </a:rPr>
              <a:t>learn?</a:t>
            </a:r>
          </a:p>
          <a:p>
            <a:pPr>
              <a:spcAft>
                <a:spcPts val="0"/>
              </a:spcAft>
            </a:pPr>
            <a:endParaRPr lang="en-GB" sz="1000" dirty="0">
              <a:latin typeface="+mj-lt"/>
              <a:ea typeface="MS Mincho"/>
              <a:cs typeface="Times New Roman" panose="02020603050405020304" pitchFamily="18" charset="0"/>
            </a:endParaRPr>
          </a:p>
          <a:p>
            <a:pPr>
              <a:spcAft>
                <a:spcPts val="0"/>
              </a:spcAft>
            </a:pPr>
            <a:r>
              <a:rPr lang="en-GB" sz="2400" dirty="0" smtClean="0">
                <a:effectLst/>
                <a:latin typeface="+mj-lt"/>
                <a:ea typeface="MS Mincho"/>
                <a:cs typeface="Times New Roman" panose="02020603050405020304" pitchFamily="18" charset="0"/>
              </a:rPr>
              <a:t>Can you identify opportunities for fostering inquiry and creativity?</a:t>
            </a:r>
          </a:p>
          <a:p>
            <a:pPr>
              <a:spcAft>
                <a:spcPts val="0"/>
              </a:spcAft>
            </a:pPr>
            <a:endParaRPr lang="en-GB" dirty="0">
              <a:latin typeface="Cambria" panose="02040503050406030204" pitchFamily="18" charset="0"/>
              <a:ea typeface="MS Mincho"/>
              <a:cs typeface="Times New Roman" panose="02020603050405020304" pitchFamily="18" charset="0"/>
            </a:endParaRPr>
          </a:p>
        </p:txBody>
      </p:sp>
    </p:spTree>
    <p:extLst>
      <p:ext uri="{BB962C8B-B14F-4D97-AF65-F5344CB8AC3E}">
        <p14:creationId xmlns:p14="http://schemas.microsoft.com/office/powerpoint/2010/main" val="39909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smtClean="0">
                <a:solidFill>
                  <a:srgbClr val="008000"/>
                </a:solidFill>
              </a:rPr>
              <a:t>Opportunities for involving children in assessment</a:t>
            </a:r>
            <a:br>
              <a:rPr lang="en-GB" sz="3600" dirty="0" smtClean="0">
                <a:solidFill>
                  <a:srgbClr val="008000"/>
                </a:solidFill>
              </a:rPr>
            </a:br>
            <a:r>
              <a:rPr lang="en-GB" sz="3600" i="1" dirty="0" smtClean="0">
                <a:solidFill>
                  <a:srgbClr val="008000"/>
                </a:solidFill>
              </a:rPr>
              <a:t>reflection</a:t>
            </a:r>
            <a:endParaRPr lang="en-GB" i="1" dirty="0">
              <a:solidFill>
                <a:srgbClr val="008000"/>
              </a:solidFill>
            </a:endParaRPr>
          </a:p>
        </p:txBody>
      </p:sp>
      <p:sp>
        <p:nvSpPr>
          <p:cNvPr id="3" name="Content Placeholder 2"/>
          <p:cNvSpPr>
            <a:spLocks noGrp="1"/>
          </p:cNvSpPr>
          <p:nvPr>
            <p:ph idx="1"/>
          </p:nvPr>
        </p:nvSpPr>
        <p:spPr>
          <a:xfrm>
            <a:off x="457200" y="1844825"/>
            <a:ext cx="8219256" cy="4392487"/>
          </a:xfrm>
        </p:spPr>
        <p:txBody>
          <a:bodyPr>
            <a:normAutofit/>
          </a:bodyPr>
          <a:lstStyle/>
          <a:p>
            <a:pPr>
              <a:lnSpc>
                <a:spcPct val="110000"/>
              </a:lnSpc>
              <a:buNone/>
            </a:pPr>
            <a:endParaRPr lang="en-US" sz="2400" dirty="0">
              <a:latin typeface="+mj-lt"/>
            </a:endParaRPr>
          </a:p>
          <a:p>
            <a:pPr>
              <a:lnSpc>
                <a:spcPct val="110000"/>
              </a:lnSpc>
              <a:buNone/>
            </a:pPr>
            <a:endParaRPr lang="en-US" sz="2400" dirty="0" smtClean="0">
              <a:latin typeface="+mj-lt"/>
            </a:endParaRPr>
          </a:p>
          <a:p>
            <a:pPr>
              <a:lnSpc>
                <a:spcPct val="110000"/>
              </a:lnSpc>
              <a:buNone/>
            </a:pPr>
            <a:endParaRPr lang="en-US" sz="2400" dirty="0">
              <a:latin typeface="+mj-lt"/>
            </a:endParaRPr>
          </a:p>
          <a:p>
            <a:pPr>
              <a:lnSpc>
                <a:spcPct val="110000"/>
              </a:lnSpc>
              <a:buNone/>
            </a:pPr>
            <a:endParaRPr lang="en-US" sz="2400" dirty="0" smtClean="0">
              <a:latin typeface="+mj-lt"/>
            </a:endParaRPr>
          </a:p>
          <a:p>
            <a:pPr>
              <a:lnSpc>
                <a:spcPct val="110000"/>
              </a:lnSpc>
              <a:buNone/>
            </a:pPr>
            <a:endParaRPr lang="en-US" sz="2400" dirty="0">
              <a:latin typeface="+mj-lt"/>
            </a:endParaRPr>
          </a:p>
          <a:p>
            <a:pPr>
              <a:lnSpc>
                <a:spcPct val="110000"/>
              </a:lnSpc>
              <a:buNone/>
            </a:pPr>
            <a:endParaRPr lang="en-US" sz="2400" dirty="0" smtClean="0">
              <a:latin typeface="+mj-lt"/>
            </a:endParaRPr>
          </a:p>
          <a:p>
            <a:pPr>
              <a:lnSpc>
                <a:spcPct val="110000"/>
              </a:lnSpc>
              <a:buNone/>
            </a:pPr>
            <a:endParaRPr lang="en-US" sz="2400" dirty="0" smtClean="0">
              <a:latin typeface="+mj-lt"/>
            </a:endParaRPr>
          </a:p>
          <a:p>
            <a:pPr>
              <a:lnSpc>
                <a:spcPct val="110000"/>
              </a:lnSpc>
              <a:buNone/>
            </a:pPr>
            <a:endParaRPr lang="en-US" sz="2400" dirty="0" smtClean="0">
              <a:latin typeface="+mj-lt"/>
            </a:endParaRPr>
          </a:p>
          <a:p>
            <a:pPr>
              <a:lnSpc>
                <a:spcPct val="110000"/>
              </a:lnSpc>
              <a:buNone/>
            </a:pPr>
            <a:endParaRPr lang="en-US" sz="2400" dirty="0">
              <a:latin typeface="+mj-lt"/>
            </a:endParaRPr>
          </a:p>
          <a:p>
            <a:pPr>
              <a:lnSpc>
                <a:spcPct val="110000"/>
              </a:lnSpc>
            </a:pPr>
            <a:endParaRPr lang="en-US" sz="2400" dirty="0" smtClean="0">
              <a:latin typeface="+mj-lt"/>
              <a:ea typeface="ＭＳ Ｐゴシック" charset="0"/>
              <a:cs typeface="ＭＳ Ｐゴシック" charset="0"/>
            </a:endParaRPr>
          </a:p>
          <a:p>
            <a:pPr marL="0" indent="0">
              <a:lnSpc>
                <a:spcPct val="110000"/>
              </a:lnSpc>
              <a:buNone/>
            </a:pPr>
            <a:endParaRPr lang="en-US" sz="2400" dirty="0">
              <a:latin typeface="+mj-lt"/>
              <a:ea typeface="ＭＳ Ｐゴシック" charset="0"/>
              <a:cs typeface="ＭＳ Ｐゴシック" charset="0"/>
            </a:endParaRPr>
          </a:p>
          <a:p>
            <a:endParaRPr lang="en-US" dirty="0"/>
          </a:p>
        </p:txBody>
      </p:sp>
      <p:sp>
        <p:nvSpPr>
          <p:cNvPr id="7" name="Tekstvak 2"/>
          <p:cNvSpPr txBox="1">
            <a:spLocks noChangeArrowheads="1"/>
          </p:cNvSpPr>
          <p:nvPr/>
        </p:nvSpPr>
        <p:spPr bwMode="auto">
          <a:xfrm>
            <a:off x="1763688" y="1628800"/>
            <a:ext cx="6944385" cy="4536504"/>
          </a:xfrm>
          <a:prstGeom prst="cloudCallout">
            <a:avLst>
              <a:gd name="adj1" fmla="val -69249"/>
              <a:gd name="adj2" fmla="val 34811"/>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r>
              <a:rPr lang="en-GB" sz="2000" dirty="0" smtClean="0">
                <a:latin typeface="+mj-lt"/>
              </a:rPr>
              <a:t>How </a:t>
            </a:r>
            <a:r>
              <a:rPr lang="en-GB" sz="2000" dirty="0">
                <a:latin typeface="+mj-lt"/>
              </a:rPr>
              <a:t>would you </a:t>
            </a:r>
            <a:r>
              <a:rPr lang="en-GB" sz="2000" dirty="0" smtClean="0">
                <a:latin typeface="+mj-lt"/>
              </a:rPr>
              <a:t>find out </a:t>
            </a:r>
            <a:r>
              <a:rPr lang="en-GB" sz="2000" dirty="0">
                <a:latin typeface="+mj-lt"/>
              </a:rPr>
              <a:t>what children learnt from this </a:t>
            </a:r>
            <a:r>
              <a:rPr lang="en-GB" sz="2000" dirty="0" smtClean="0">
                <a:latin typeface="+mj-lt"/>
              </a:rPr>
              <a:t>investigation?</a:t>
            </a:r>
          </a:p>
          <a:p>
            <a:endParaRPr lang="en-GB" sz="2000" dirty="0">
              <a:solidFill>
                <a:srgbClr val="FF0000"/>
              </a:solidFill>
              <a:latin typeface="+mj-lt"/>
            </a:endParaRPr>
          </a:p>
          <a:p>
            <a:r>
              <a:rPr lang="en-GB" sz="2000" dirty="0" smtClean="0">
                <a:solidFill>
                  <a:srgbClr val="FF0000"/>
                </a:solidFill>
                <a:latin typeface="+mj-lt"/>
              </a:rPr>
              <a:t>In what ways would you support children themselves in assessing what they have learnt?</a:t>
            </a:r>
          </a:p>
          <a:p>
            <a:endParaRPr lang="en-GB" sz="2000" dirty="0">
              <a:solidFill>
                <a:srgbClr val="FF0000"/>
              </a:solidFill>
              <a:latin typeface="+mj-lt"/>
            </a:endParaRPr>
          </a:p>
          <a:p>
            <a:r>
              <a:rPr lang="en-GB" sz="2000" dirty="0" smtClean="0">
                <a:solidFill>
                  <a:srgbClr val="00B050"/>
                </a:solidFill>
                <a:latin typeface="+mj-lt"/>
              </a:rPr>
              <a:t>In what ways </a:t>
            </a:r>
            <a:r>
              <a:rPr lang="en-GB" sz="2000" dirty="0">
                <a:solidFill>
                  <a:srgbClr val="00B050"/>
                </a:solidFill>
                <a:latin typeface="+mj-lt"/>
              </a:rPr>
              <a:t>c</a:t>
            </a:r>
            <a:r>
              <a:rPr lang="en-GB" sz="2000" dirty="0" smtClean="0">
                <a:solidFill>
                  <a:srgbClr val="00B050"/>
                </a:solidFill>
                <a:latin typeface="+mj-lt"/>
              </a:rPr>
              <a:t>ould you facilitate children assessing each other?” </a:t>
            </a:r>
          </a:p>
          <a:p>
            <a:endParaRPr lang="nl-BE" dirty="0">
              <a:solidFill>
                <a:srgbClr val="FF0000"/>
              </a:solidFill>
            </a:endParaRPr>
          </a:p>
          <a:p>
            <a:pPr>
              <a:spcAft>
                <a:spcPts val="0"/>
              </a:spcAft>
            </a:pPr>
            <a:endParaRPr lang="nl-BE" dirty="0">
              <a:effectLst/>
              <a:latin typeface="Cambria" panose="02040503050406030204" pitchFamily="18" charset="0"/>
              <a:ea typeface="MS Mincho"/>
              <a:cs typeface="Times New Roman" panose="02020603050405020304" pitchFamily="18" charset="0"/>
            </a:endParaRPr>
          </a:p>
        </p:txBody>
      </p:sp>
    </p:spTree>
    <p:extLst>
      <p:ext uri="{BB962C8B-B14F-4D97-AF65-F5344CB8AC3E}">
        <p14:creationId xmlns:p14="http://schemas.microsoft.com/office/powerpoint/2010/main" val="4019466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smtClean="0">
                <a:solidFill>
                  <a:srgbClr val="008000"/>
                </a:solidFill>
              </a:rPr>
              <a:t>Opportunities for involving children in assessment</a:t>
            </a:r>
            <a:br>
              <a:rPr lang="en-GB" sz="3600" dirty="0" smtClean="0">
                <a:solidFill>
                  <a:srgbClr val="008000"/>
                </a:solidFill>
              </a:rPr>
            </a:br>
            <a:r>
              <a:rPr lang="en-GB" sz="3600" i="1" dirty="0" smtClean="0">
                <a:solidFill>
                  <a:srgbClr val="008000"/>
                </a:solidFill>
              </a:rPr>
              <a:t>reflection</a:t>
            </a:r>
            <a:endParaRPr lang="en-GB" i="1" dirty="0">
              <a:solidFill>
                <a:srgbClr val="008000"/>
              </a:solidFill>
            </a:endParaRPr>
          </a:p>
        </p:txBody>
      </p:sp>
      <p:sp>
        <p:nvSpPr>
          <p:cNvPr id="3" name="Content Placeholder 2"/>
          <p:cNvSpPr>
            <a:spLocks noGrp="1"/>
          </p:cNvSpPr>
          <p:nvPr>
            <p:ph idx="1"/>
          </p:nvPr>
        </p:nvSpPr>
        <p:spPr/>
        <p:txBody>
          <a:bodyPr>
            <a:normAutofit/>
          </a:bodyPr>
          <a:lstStyle/>
          <a:p>
            <a:pPr algn="ctr">
              <a:lnSpc>
                <a:spcPct val="110000"/>
              </a:lnSpc>
              <a:buNone/>
            </a:pPr>
            <a:endParaRPr lang="en-US" sz="2400" dirty="0">
              <a:latin typeface="+mj-lt"/>
            </a:endParaRPr>
          </a:p>
          <a:p>
            <a:pPr algn="ctr">
              <a:lnSpc>
                <a:spcPct val="110000"/>
              </a:lnSpc>
              <a:buNone/>
            </a:pPr>
            <a:endParaRPr lang="en-US" sz="2400" dirty="0" smtClean="0">
              <a:latin typeface="+mj-lt"/>
            </a:endParaRPr>
          </a:p>
          <a:p>
            <a:pPr algn="ctr">
              <a:lnSpc>
                <a:spcPct val="110000"/>
              </a:lnSpc>
              <a:buNone/>
            </a:pPr>
            <a:endParaRPr lang="en-US" sz="2400" dirty="0">
              <a:latin typeface="+mj-lt"/>
            </a:endParaRPr>
          </a:p>
          <a:p>
            <a:pPr algn="ctr">
              <a:lnSpc>
                <a:spcPct val="110000"/>
              </a:lnSpc>
              <a:buNone/>
            </a:pPr>
            <a:endParaRPr lang="en-US" sz="2400" dirty="0" smtClean="0">
              <a:latin typeface="+mj-lt"/>
            </a:endParaRPr>
          </a:p>
          <a:p>
            <a:pPr algn="ctr">
              <a:lnSpc>
                <a:spcPct val="110000"/>
              </a:lnSpc>
              <a:buNone/>
            </a:pPr>
            <a:endParaRPr lang="en-US" sz="2400" dirty="0">
              <a:latin typeface="+mj-lt"/>
            </a:endParaRPr>
          </a:p>
          <a:p>
            <a:pPr algn="ctr">
              <a:lnSpc>
                <a:spcPct val="110000"/>
              </a:lnSpc>
              <a:buNone/>
            </a:pPr>
            <a:endParaRPr lang="en-US" sz="2400" dirty="0" smtClean="0">
              <a:latin typeface="+mj-lt"/>
            </a:endParaRPr>
          </a:p>
          <a:p>
            <a:pPr algn="ctr">
              <a:lnSpc>
                <a:spcPct val="110000"/>
              </a:lnSpc>
              <a:buNone/>
            </a:pPr>
            <a:endParaRPr lang="en-US" sz="2400" dirty="0" smtClean="0">
              <a:latin typeface="+mj-lt"/>
            </a:endParaRPr>
          </a:p>
          <a:p>
            <a:pPr algn="ctr">
              <a:lnSpc>
                <a:spcPct val="110000"/>
              </a:lnSpc>
              <a:buNone/>
            </a:pPr>
            <a:endParaRPr lang="en-US" sz="2400" dirty="0" smtClean="0">
              <a:latin typeface="+mj-lt"/>
            </a:endParaRPr>
          </a:p>
          <a:p>
            <a:pPr algn="ctr">
              <a:lnSpc>
                <a:spcPct val="110000"/>
              </a:lnSpc>
              <a:buNone/>
            </a:pPr>
            <a:endParaRPr lang="en-US" sz="2400" dirty="0">
              <a:latin typeface="+mj-lt"/>
            </a:endParaRPr>
          </a:p>
          <a:p>
            <a:pPr algn="ctr">
              <a:lnSpc>
                <a:spcPct val="110000"/>
              </a:lnSpc>
            </a:pPr>
            <a:endParaRPr lang="en-US" sz="2400" dirty="0" smtClean="0">
              <a:latin typeface="+mj-lt"/>
              <a:ea typeface="ＭＳ Ｐゴシック" charset="0"/>
              <a:cs typeface="ＭＳ Ｐゴシック" charset="0"/>
            </a:endParaRPr>
          </a:p>
          <a:p>
            <a:pPr marL="0" indent="0" algn="ctr">
              <a:lnSpc>
                <a:spcPct val="110000"/>
              </a:lnSpc>
              <a:buNone/>
            </a:pPr>
            <a:endParaRPr lang="en-US" sz="2400" dirty="0">
              <a:latin typeface="+mj-lt"/>
              <a:ea typeface="ＭＳ Ｐゴシック" charset="0"/>
              <a:cs typeface="ＭＳ Ｐゴシック" charset="0"/>
            </a:endParaRPr>
          </a:p>
          <a:p>
            <a:pPr algn="ctr"/>
            <a:endParaRPr lang="en-US" dirty="0"/>
          </a:p>
        </p:txBody>
      </p:sp>
      <p:sp>
        <p:nvSpPr>
          <p:cNvPr id="5" name="Tijdelijke aanduiding voor inhoud 2"/>
          <p:cNvSpPr txBox="1">
            <a:spLocks/>
          </p:cNvSpPr>
          <p:nvPr/>
        </p:nvSpPr>
        <p:spPr>
          <a:xfrm>
            <a:off x="1153775" y="2454368"/>
            <a:ext cx="3674368" cy="21602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nl-BE" dirty="0">
                <a:latin typeface="+mj-lt"/>
              </a:rPr>
              <a:t>e</a:t>
            </a:r>
            <a:r>
              <a:rPr lang="nl-BE" dirty="0" smtClean="0">
                <a:latin typeface="+mj-lt"/>
              </a:rPr>
              <a:t>xchange of </a:t>
            </a:r>
            <a:r>
              <a:rPr lang="nl-BE" dirty="0" err="1" smtClean="0">
                <a:latin typeface="+mj-lt"/>
              </a:rPr>
              <a:t>ideas</a:t>
            </a:r>
            <a:r>
              <a:rPr lang="nl-BE" dirty="0" smtClean="0">
                <a:latin typeface="+mj-lt"/>
              </a:rPr>
              <a:t> </a:t>
            </a:r>
          </a:p>
          <a:p>
            <a:pPr marL="0" indent="0" algn="ctr">
              <a:buNone/>
            </a:pPr>
            <a:r>
              <a:rPr lang="nl-BE" dirty="0" smtClean="0">
                <a:latin typeface="+mj-lt"/>
              </a:rPr>
              <a:t>- </a:t>
            </a:r>
          </a:p>
          <a:p>
            <a:pPr marL="0" indent="0" algn="ctr">
              <a:buNone/>
            </a:pPr>
            <a:r>
              <a:rPr lang="nl-BE" dirty="0" err="1" smtClean="0">
                <a:latin typeface="+mj-lt"/>
              </a:rPr>
              <a:t>sharing</a:t>
            </a:r>
            <a:r>
              <a:rPr lang="nl-BE" dirty="0" smtClean="0">
                <a:latin typeface="+mj-lt"/>
              </a:rPr>
              <a:t> </a:t>
            </a:r>
            <a:r>
              <a:rPr lang="nl-BE" dirty="0" err="1" smtClean="0">
                <a:latin typeface="+mj-lt"/>
              </a:rPr>
              <a:t>insights</a:t>
            </a:r>
            <a:endParaRPr lang="nl-BE" dirty="0" smtClean="0">
              <a:latin typeface="+mj-lt"/>
            </a:endParaRPr>
          </a:p>
          <a:p>
            <a:pPr marL="0" indent="0" algn="ctr">
              <a:buNone/>
            </a:pPr>
            <a:endParaRPr lang="nl-BE" dirty="0" smtClean="0"/>
          </a:p>
          <a:p>
            <a:pPr lvl="1"/>
            <a:endParaRPr lang="nl-BE"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0095" y="1858492"/>
            <a:ext cx="2807208" cy="3575304"/>
          </a:xfrm>
          <a:prstGeom prst="rect">
            <a:avLst/>
          </a:prstGeom>
        </p:spPr>
      </p:pic>
    </p:spTree>
    <p:extLst>
      <p:ext uri="{BB962C8B-B14F-4D97-AF65-F5344CB8AC3E}">
        <p14:creationId xmlns:p14="http://schemas.microsoft.com/office/powerpoint/2010/main" val="6480637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87824" y="274638"/>
            <a:ext cx="5698976" cy="1282154"/>
          </a:xfrm>
        </p:spPr>
        <p:txBody>
          <a:bodyPr>
            <a:normAutofit/>
          </a:bodyPr>
          <a:lstStyle/>
          <a:p>
            <a:r>
              <a:rPr lang="nl-BE" sz="3200" b="1" dirty="0" err="1" smtClean="0">
                <a:solidFill>
                  <a:srgbClr val="008000"/>
                </a:solidFill>
              </a:rPr>
              <a:t>Involving</a:t>
            </a:r>
            <a:r>
              <a:rPr lang="nl-BE" sz="3200" b="1" dirty="0" smtClean="0">
                <a:solidFill>
                  <a:srgbClr val="008000"/>
                </a:solidFill>
              </a:rPr>
              <a:t> </a:t>
            </a:r>
            <a:r>
              <a:rPr lang="nl-BE" sz="3200" b="1" dirty="0" err="1" smtClean="0">
                <a:solidFill>
                  <a:srgbClr val="008000"/>
                </a:solidFill>
              </a:rPr>
              <a:t>children</a:t>
            </a:r>
            <a:r>
              <a:rPr lang="nl-BE" sz="3200" b="1" dirty="0" smtClean="0">
                <a:solidFill>
                  <a:srgbClr val="008000"/>
                </a:solidFill>
              </a:rPr>
              <a:t> in assessment</a:t>
            </a:r>
            <a:r>
              <a:rPr lang="nl-BE" sz="3100" b="1" dirty="0" smtClean="0">
                <a:solidFill>
                  <a:srgbClr val="00B050"/>
                </a:solidFill>
              </a:rPr>
              <a:t/>
            </a:r>
            <a:br>
              <a:rPr lang="nl-BE" sz="3100" b="1" dirty="0" smtClean="0">
                <a:solidFill>
                  <a:srgbClr val="00B050"/>
                </a:solidFill>
              </a:rPr>
            </a:br>
            <a:r>
              <a:rPr lang="nl-BE" sz="3200" b="1" dirty="0" smtClean="0">
                <a:solidFill>
                  <a:srgbClr val="FF5050"/>
                </a:solidFill>
              </a:rPr>
              <a:t>How?</a:t>
            </a:r>
            <a:endParaRPr lang="nl-BE" sz="3200" b="1" dirty="0">
              <a:solidFill>
                <a:srgbClr val="00B050"/>
              </a:solidFill>
            </a:endParaRPr>
          </a:p>
        </p:txBody>
      </p:sp>
      <p:sp>
        <p:nvSpPr>
          <p:cNvPr id="3" name="Tijdelijke aanduiding voor inhoud 2"/>
          <p:cNvSpPr>
            <a:spLocks noGrp="1"/>
          </p:cNvSpPr>
          <p:nvPr>
            <p:ph idx="1"/>
          </p:nvPr>
        </p:nvSpPr>
        <p:spPr>
          <a:xfrm>
            <a:off x="539552" y="1700808"/>
            <a:ext cx="7886700" cy="4351338"/>
          </a:xfrm>
        </p:spPr>
        <p:txBody>
          <a:bodyPr>
            <a:normAutofit/>
          </a:bodyPr>
          <a:lstStyle/>
          <a:p>
            <a:pPr>
              <a:lnSpc>
                <a:spcPct val="120000"/>
              </a:lnSpc>
            </a:pPr>
            <a:r>
              <a:rPr lang="nl-BE" dirty="0" err="1" smtClean="0">
                <a:latin typeface="+mj-lt"/>
              </a:rPr>
              <a:t>Clear</a:t>
            </a:r>
            <a:r>
              <a:rPr lang="nl-BE" dirty="0" smtClean="0">
                <a:latin typeface="+mj-lt"/>
              </a:rPr>
              <a:t> </a:t>
            </a:r>
            <a:r>
              <a:rPr lang="nl-BE" dirty="0" err="1" smtClean="0">
                <a:latin typeface="+mj-lt"/>
              </a:rPr>
              <a:t>learning</a:t>
            </a:r>
            <a:r>
              <a:rPr lang="nl-BE" dirty="0" smtClean="0">
                <a:latin typeface="+mj-lt"/>
              </a:rPr>
              <a:t> </a:t>
            </a:r>
            <a:r>
              <a:rPr lang="nl-BE" dirty="0" err="1" smtClean="0">
                <a:latin typeface="+mj-lt"/>
              </a:rPr>
              <a:t>objectives</a:t>
            </a:r>
            <a:endParaRPr lang="nl-BE" dirty="0" smtClean="0">
              <a:latin typeface="+mj-lt"/>
            </a:endParaRPr>
          </a:p>
          <a:p>
            <a:pPr>
              <a:lnSpc>
                <a:spcPct val="120000"/>
              </a:lnSpc>
            </a:pPr>
            <a:r>
              <a:rPr lang="nl-BE" dirty="0" smtClean="0">
                <a:latin typeface="+mj-lt"/>
              </a:rPr>
              <a:t>The </a:t>
            </a:r>
            <a:r>
              <a:rPr lang="nl-BE" dirty="0" err="1" smtClean="0">
                <a:latin typeface="+mj-lt"/>
              </a:rPr>
              <a:t>use</a:t>
            </a:r>
            <a:r>
              <a:rPr lang="nl-BE" dirty="0" smtClean="0">
                <a:latin typeface="+mj-lt"/>
              </a:rPr>
              <a:t> of </a:t>
            </a:r>
            <a:r>
              <a:rPr lang="nl-BE" dirty="0" err="1" smtClean="0">
                <a:latin typeface="+mj-lt"/>
              </a:rPr>
              <a:t>questioning</a:t>
            </a:r>
            <a:endParaRPr lang="nl-BE" dirty="0" smtClean="0">
              <a:latin typeface="+mj-lt"/>
            </a:endParaRPr>
          </a:p>
          <a:p>
            <a:pPr>
              <a:lnSpc>
                <a:spcPct val="120000"/>
              </a:lnSpc>
            </a:pPr>
            <a:r>
              <a:rPr lang="nl-BE" dirty="0" smtClean="0">
                <a:latin typeface="+mj-lt"/>
              </a:rPr>
              <a:t>Feedback</a:t>
            </a:r>
          </a:p>
          <a:p>
            <a:pPr>
              <a:lnSpc>
                <a:spcPct val="120000"/>
              </a:lnSpc>
            </a:pPr>
            <a:r>
              <a:rPr lang="nl-BE" dirty="0" smtClean="0">
                <a:latin typeface="+mj-lt"/>
              </a:rPr>
              <a:t>Peer</a:t>
            </a:r>
            <a:r>
              <a:rPr lang="nl-BE" dirty="0">
                <a:latin typeface="+mj-lt"/>
              </a:rPr>
              <a:t> </a:t>
            </a:r>
            <a:r>
              <a:rPr lang="nl-BE" dirty="0" smtClean="0">
                <a:latin typeface="+mj-lt"/>
              </a:rPr>
              <a:t>and self-assessment</a:t>
            </a:r>
          </a:p>
          <a:p>
            <a:pPr marL="0" indent="0">
              <a:lnSpc>
                <a:spcPct val="120000"/>
              </a:lnSpc>
              <a:buNone/>
            </a:pPr>
            <a:r>
              <a:rPr lang="nl-BE" dirty="0" smtClean="0">
                <a:latin typeface="+mj-lt"/>
              </a:rPr>
              <a:t>		TAPS </a:t>
            </a:r>
            <a:r>
              <a:rPr lang="nl-BE" dirty="0" err="1" smtClean="0">
                <a:latin typeface="+mj-lt"/>
              </a:rPr>
              <a:t>pyramid</a:t>
            </a:r>
            <a:r>
              <a:rPr lang="nl-BE" dirty="0" smtClean="0">
                <a:latin typeface="+mj-lt"/>
              </a:rPr>
              <a:t> model</a:t>
            </a:r>
          </a:p>
          <a:p>
            <a:pPr marL="0" indent="0" algn="ctr">
              <a:buNone/>
            </a:pPr>
            <a:r>
              <a:rPr lang="nl-BE" sz="1800" dirty="0">
                <a:latin typeface="+mj-lt"/>
                <a:hlinkClick r:id="rId3"/>
              </a:rPr>
              <a:t>https://</a:t>
            </a:r>
            <a:r>
              <a:rPr lang="nl-BE" sz="1800" dirty="0" smtClean="0">
                <a:latin typeface="+mj-lt"/>
                <a:hlinkClick r:id="rId3"/>
              </a:rPr>
              <a:t>pstt.org.uk/resources/curriculum-materials/assessment</a:t>
            </a:r>
            <a:endParaRPr lang="nl-BE" sz="1800" dirty="0" smtClean="0">
              <a:latin typeface="+mj-lt"/>
            </a:endParaRPr>
          </a:p>
          <a:p>
            <a:pPr marL="0" indent="0" algn="ctr">
              <a:buNone/>
            </a:pPr>
            <a:endParaRPr lang="nl-BE" sz="1800" dirty="0" smtClean="0">
              <a:latin typeface="+mj-lt"/>
            </a:endParaRPr>
          </a:p>
          <a:p>
            <a:pPr marL="0" indent="0">
              <a:buNone/>
            </a:pPr>
            <a:endParaRPr lang="nl-BE" dirty="0" smtClean="0"/>
          </a:p>
          <a:p>
            <a:endParaRPr lang="nl-BE" dirty="0"/>
          </a:p>
        </p:txBody>
      </p:sp>
      <p:sp>
        <p:nvSpPr>
          <p:cNvPr id="4" name="PIJL-RECHTS 3"/>
          <p:cNvSpPr/>
          <p:nvPr/>
        </p:nvSpPr>
        <p:spPr>
          <a:xfrm>
            <a:off x="323528" y="4581128"/>
            <a:ext cx="1800200" cy="360040"/>
          </a:xfrm>
          <a:prstGeom prst="rightArrow">
            <a:avLst/>
          </a:prstGeom>
          <a:solidFill>
            <a:schemeClr val="accent3"/>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3010031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91880" y="274638"/>
            <a:ext cx="5194920" cy="1426170"/>
          </a:xfrm>
        </p:spPr>
        <p:txBody>
          <a:bodyPr>
            <a:normAutofit fontScale="90000"/>
          </a:bodyPr>
          <a:lstStyle/>
          <a:p>
            <a:r>
              <a:rPr lang="nl-BE" b="1" dirty="0" smtClean="0">
                <a:solidFill>
                  <a:srgbClr val="00B050"/>
                </a:solidFill>
              </a:rPr>
              <a:t>Introduction to the </a:t>
            </a:r>
            <a:r>
              <a:rPr lang="nl-BE" b="1" dirty="0">
                <a:solidFill>
                  <a:srgbClr val="00B050"/>
                </a:solidFill>
              </a:rPr>
              <a:t>CEYS </a:t>
            </a:r>
            <a:r>
              <a:rPr lang="nl-BE" b="1" dirty="0" smtClean="0">
                <a:solidFill>
                  <a:srgbClr val="00B050"/>
                </a:solidFill>
              </a:rPr>
              <a:t>project</a:t>
            </a:r>
            <a:br>
              <a:rPr lang="nl-BE" b="1" dirty="0" smtClean="0">
                <a:solidFill>
                  <a:srgbClr val="00B050"/>
                </a:solidFill>
              </a:rPr>
            </a:br>
            <a:r>
              <a:rPr lang="nl-BE" sz="2200" b="1" dirty="0" smtClean="0">
                <a:solidFill>
                  <a:srgbClr val="00B050"/>
                </a:solidFill>
              </a:rPr>
              <a:t>(use dependent on context)</a:t>
            </a:r>
            <a:endParaRPr lang="nl-BE" sz="2200" b="1" dirty="0">
              <a:solidFill>
                <a:srgbClr val="00B050"/>
              </a:solidFill>
            </a:endParaRPr>
          </a:p>
        </p:txBody>
      </p:sp>
      <p:sp>
        <p:nvSpPr>
          <p:cNvPr id="3" name="Tijdelijke aanduiding voor inhoud 2"/>
          <p:cNvSpPr>
            <a:spLocks noGrp="1"/>
          </p:cNvSpPr>
          <p:nvPr>
            <p:ph idx="1"/>
          </p:nvPr>
        </p:nvSpPr>
        <p:spPr/>
        <p:txBody>
          <a:bodyPr>
            <a:normAutofit fontScale="92500" lnSpcReduction="20000"/>
          </a:bodyPr>
          <a:lstStyle/>
          <a:p>
            <a:pPr>
              <a:lnSpc>
                <a:spcPct val="100000"/>
              </a:lnSpc>
            </a:pPr>
            <a:r>
              <a:rPr lang="nl-BE" dirty="0">
                <a:latin typeface="+mj-lt"/>
              </a:rPr>
              <a:t>European Erasmus+ project</a:t>
            </a:r>
          </a:p>
          <a:p>
            <a:pPr>
              <a:lnSpc>
                <a:spcPct val="100000"/>
              </a:lnSpc>
            </a:pPr>
            <a:r>
              <a:rPr lang="nl-BE" dirty="0">
                <a:latin typeface="+mj-lt"/>
              </a:rPr>
              <a:t>Partners in Belgium, Greece, Romania</a:t>
            </a:r>
            <a:r>
              <a:rPr lang="nl-BE" dirty="0" smtClean="0">
                <a:latin typeface="+mj-lt"/>
              </a:rPr>
              <a:t>, </a:t>
            </a:r>
            <a:r>
              <a:rPr lang="nl-BE" dirty="0">
                <a:latin typeface="+mj-lt"/>
              </a:rPr>
              <a:t>UK</a:t>
            </a:r>
          </a:p>
          <a:p>
            <a:pPr>
              <a:lnSpc>
                <a:spcPct val="100000"/>
              </a:lnSpc>
            </a:pPr>
            <a:r>
              <a:rPr lang="nl-BE" dirty="0">
                <a:latin typeface="+mj-lt"/>
              </a:rPr>
              <a:t>Continuation of the Creative Little Scientists project </a:t>
            </a:r>
            <a:r>
              <a:rPr lang="nl-BE" dirty="0">
                <a:latin typeface="+mj-lt"/>
                <a:hlinkClick r:id="rId3"/>
              </a:rPr>
              <a:t>http://www.creative-little-scientists.eu</a:t>
            </a:r>
            <a:endParaRPr lang="nl-BE" dirty="0">
              <a:latin typeface="+mj-lt"/>
            </a:endParaRPr>
          </a:p>
          <a:p>
            <a:pPr>
              <a:lnSpc>
                <a:spcPct val="100000"/>
              </a:lnSpc>
            </a:pPr>
            <a:r>
              <a:rPr lang="nl-BE" dirty="0">
                <a:latin typeface="+mj-lt"/>
              </a:rPr>
              <a:t> Aims</a:t>
            </a:r>
          </a:p>
          <a:p>
            <a:pPr lvl="1">
              <a:lnSpc>
                <a:spcPct val="100000"/>
              </a:lnSpc>
              <a:buFont typeface="Wingdings" charset="2"/>
              <a:buChar char="Ø"/>
            </a:pPr>
            <a:r>
              <a:rPr lang="nl-BE" dirty="0">
                <a:latin typeface="+mj-lt"/>
              </a:rPr>
              <a:t>Development of a teacher development course and accompanying materials</a:t>
            </a:r>
          </a:p>
          <a:p>
            <a:pPr lvl="1">
              <a:lnSpc>
                <a:spcPct val="100000"/>
              </a:lnSpc>
              <a:buFont typeface="Wingdings" charset="2"/>
              <a:buChar char="Ø"/>
            </a:pPr>
            <a:r>
              <a:rPr lang="nl-BE" dirty="0">
                <a:latin typeface="+mj-lt"/>
              </a:rPr>
              <a:t>Promotion of the use of creative approaches in teaching science in preschool and early primary education (up to age of eight)</a:t>
            </a: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44100" y="7332663"/>
            <a:ext cx="463550" cy="43338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44100" y="7332663"/>
            <a:ext cx="463550" cy="43338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44100" y="7332663"/>
            <a:ext cx="463550" cy="433387"/>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44100" y="7332663"/>
            <a:ext cx="463550" cy="43338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44100" y="7332663"/>
            <a:ext cx="463550" cy="43338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097154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 y="188639"/>
            <a:ext cx="8819543" cy="5793779"/>
          </a:xfrm>
          <a:prstGeom prst="rect">
            <a:avLst/>
          </a:prstGeom>
        </p:spPr>
      </p:pic>
      <p:sp>
        <p:nvSpPr>
          <p:cNvPr id="3" name="Tekstvak 2"/>
          <p:cNvSpPr txBox="1"/>
          <p:nvPr/>
        </p:nvSpPr>
        <p:spPr>
          <a:xfrm>
            <a:off x="5573245" y="188639"/>
            <a:ext cx="3275856" cy="1015663"/>
          </a:xfrm>
          <a:prstGeom prst="rect">
            <a:avLst/>
          </a:prstGeom>
          <a:solidFill>
            <a:schemeClr val="bg1"/>
          </a:solidFill>
        </p:spPr>
        <p:txBody>
          <a:bodyPr wrap="square" rtlCol="0">
            <a:spAutoFit/>
          </a:bodyPr>
          <a:lstStyle/>
          <a:p>
            <a:r>
              <a:rPr lang="nl-BE" sz="2000" b="1" dirty="0" smtClean="0">
                <a:solidFill>
                  <a:srgbClr val="006600"/>
                </a:solidFill>
                <a:latin typeface="+mj-lt"/>
              </a:rPr>
              <a:t>Teacher Assessment in </a:t>
            </a:r>
            <a:r>
              <a:rPr lang="nl-BE" sz="2000" b="1" dirty="0" err="1" smtClean="0">
                <a:solidFill>
                  <a:srgbClr val="006600"/>
                </a:solidFill>
                <a:latin typeface="+mj-lt"/>
              </a:rPr>
              <a:t>Primary</a:t>
            </a:r>
            <a:r>
              <a:rPr lang="nl-BE" sz="2000" b="1" dirty="0" smtClean="0">
                <a:solidFill>
                  <a:srgbClr val="006600"/>
                </a:solidFill>
                <a:latin typeface="+mj-lt"/>
              </a:rPr>
              <a:t> </a:t>
            </a:r>
            <a:r>
              <a:rPr lang="nl-BE" sz="2000" b="1" dirty="0" err="1" smtClean="0">
                <a:solidFill>
                  <a:srgbClr val="006600"/>
                </a:solidFill>
                <a:latin typeface="+mj-lt"/>
              </a:rPr>
              <a:t>Science</a:t>
            </a:r>
            <a:r>
              <a:rPr lang="nl-BE" sz="2000" b="1" dirty="0" smtClean="0">
                <a:solidFill>
                  <a:srgbClr val="006600"/>
                </a:solidFill>
                <a:latin typeface="+mj-lt"/>
              </a:rPr>
              <a:t> (TAPS) school </a:t>
            </a:r>
            <a:r>
              <a:rPr lang="nl-BE" sz="2000" b="1" dirty="0" err="1" smtClean="0">
                <a:solidFill>
                  <a:srgbClr val="006600"/>
                </a:solidFill>
                <a:latin typeface="+mj-lt"/>
              </a:rPr>
              <a:t>self-evaluation</a:t>
            </a:r>
            <a:r>
              <a:rPr lang="nl-BE" sz="2000" b="1" dirty="0" smtClean="0">
                <a:solidFill>
                  <a:srgbClr val="006600"/>
                </a:solidFill>
                <a:latin typeface="+mj-lt"/>
              </a:rPr>
              <a:t> tool </a:t>
            </a:r>
            <a:endParaRPr lang="nl-BE" sz="2000" b="1" dirty="0">
              <a:solidFill>
                <a:srgbClr val="006600"/>
              </a:solidFill>
              <a:latin typeface="+mj-lt"/>
            </a:endParaRPr>
          </a:p>
        </p:txBody>
      </p:sp>
    </p:spTree>
    <p:extLst>
      <p:ext uri="{BB962C8B-B14F-4D97-AF65-F5344CB8AC3E}">
        <p14:creationId xmlns:p14="http://schemas.microsoft.com/office/powerpoint/2010/main" val="21630036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87824" y="274638"/>
            <a:ext cx="5698976" cy="1282154"/>
          </a:xfrm>
        </p:spPr>
        <p:txBody>
          <a:bodyPr>
            <a:normAutofit/>
          </a:bodyPr>
          <a:lstStyle/>
          <a:p>
            <a:r>
              <a:rPr lang="nl-BE" sz="3200" b="1" dirty="0" smtClean="0">
                <a:solidFill>
                  <a:srgbClr val="00B050"/>
                </a:solidFill>
              </a:rPr>
              <a:t>Involving children</a:t>
            </a:r>
            <a:r>
              <a:rPr lang="nl-BE" sz="3200" b="1" dirty="0">
                <a:solidFill>
                  <a:srgbClr val="00B050"/>
                </a:solidFill>
              </a:rPr>
              <a:t> </a:t>
            </a:r>
            <a:r>
              <a:rPr lang="nl-BE" sz="3200" b="1" dirty="0" smtClean="0">
                <a:solidFill>
                  <a:srgbClr val="00B050"/>
                </a:solidFill>
              </a:rPr>
              <a:t>in assessment</a:t>
            </a:r>
            <a:r>
              <a:rPr lang="nl-BE" sz="3100" b="1" dirty="0" smtClean="0">
                <a:solidFill>
                  <a:srgbClr val="00B050"/>
                </a:solidFill>
              </a:rPr>
              <a:t/>
            </a:r>
            <a:br>
              <a:rPr lang="nl-BE" sz="3100" b="1" dirty="0" smtClean="0">
                <a:solidFill>
                  <a:srgbClr val="00B050"/>
                </a:solidFill>
              </a:rPr>
            </a:br>
            <a:r>
              <a:rPr lang="nl-BE" sz="3200" b="1" dirty="0" smtClean="0">
                <a:solidFill>
                  <a:srgbClr val="FF5050"/>
                </a:solidFill>
              </a:rPr>
              <a:t>How?</a:t>
            </a:r>
            <a:endParaRPr lang="nl-BE" sz="3200" b="1" dirty="0">
              <a:solidFill>
                <a:srgbClr val="00B050"/>
              </a:solidFill>
            </a:endParaRPr>
          </a:p>
        </p:txBody>
      </p:sp>
      <p:sp>
        <p:nvSpPr>
          <p:cNvPr id="3" name="Tijdelijke aanduiding voor inhoud 2"/>
          <p:cNvSpPr>
            <a:spLocks noGrp="1"/>
          </p:cNvSpPr>
          <p:nvPr>
            <p:ph idx="1"/>
          </p:nvPr>
        </p:nvSpPr>
        <p:spPr>
          <a:xfrm>
            <a:off x="539552" y="2852936"/>
            <a:ext cx="7886700" cy="1656184"/>
          </a:xfrm>
          <a:ln>
            <a:solidFill>
              <a:schemeClr val="tx1"/>
            </a:solidFill>
          </a:ln>
        </p:spPr>
        <p:txBody>
          <a:bodyPr>
            <a:normAutofit/>
          </a:bodyPr>
          <a:lstStyle/>
          <a:p>
            <a:pPr marL="0" indent="0">
              <a:buNone/>
            </a:pPr>
            <a:r>
              <a:rPr lang="nl-BE" dirty="0" err="1" smtClean="0">
                <a:latin typeface="+mj-lt"/>
              </a:rPr>
              <a:t>Pupils</a:t>
            </a:r>
            <a:r>
              <a:rPr lang="nl-BE" dirty="0" smtClean="0">
                <a:latin typeface="+mj-lt"/>
              </a:rPr>
              <a:t> </a:t>
            </a:r>
            <a:r>
              <a:rPr lang="nl-BE" dirty="0" err="1" smtClean="0">
                <a:latin typeface="+mj-lt"/>
              </a:rPr>
              <a:t>identify</a:t>
            </a:r>
            <a:r>
              <a:rPr lang="nl-BE" dirty="0" smtClean="0">
                <a:latin typeface="+mj-lt"/>
              </a:rPr>
              <a:t> </a:t>
            </a:r>
            <a:r>
              <a:rPr lang="nl-BE" dirty="0" err="1" smtClean="0">
                <a:latin typeface="+mj-lt"/>
              </a:rPr>
              <a:t>their</a:t>
            </a:r>
            <a:r>
              <a:rPr lang="nl-BE" dirty="0" smtClean="0">
                <a:latin typeface="+mj-lt"/>
              </a:rPr>
              <a:t> </a:t>
            </a:r>
            <a:r>
              <a:rPr lang="nl-BE" dirty="0" err="1" smtClean="0">
                <a:latin typeface="+mj-lt"/>
              </a:rPr>
              <a:t>existing</a:t>
            </a:r>
            <a:r>
              <a:rPr lang="nl-BE" dirty="0" smtClean="0">
                <a:latin typeface="+mj-lt"/>
              </a:rPr>
              <a:t> </a:t>
            </a:r>
            <a:r>
              <a:rPr lang="nl-BE" dirty="0" err="1" smtClean="0">
                <a:latin typeface="+mj-lt"/>
              </a:rPr>
              <a:t>ideas</a:t>
            </a:r>
            <a:r>
              <a:rPr lang="nl-BE" dirty="0" smtClean="0">
                <a:latin typeface="+mj-lt"/>
              </a:rPr>
              <a:t>, </a:t>
            </a:r>
            <a:r>
              <a:rPr lang="nl-BE" dirty="0" err="1" smtClean="0">
                <a:latin typeface="+mj-lt"/>
              </a:rPr>
              <a:t>learning</a:t>
            </a:r>
            <a:r>
              <a:rPr lang="nl-BE" dirty="0" smtClean="0">
                <a:latin typeface="+mj-lt"/>
              </a:rPr>
              <a:t> </a:t>
            </a:r>
            <a:r>
              <a:rPr lang="nl-BE" dirty="0" err="1" smtClean="0">
                <a:latin typeface="+mj-lt"/>
              </a:rPr>
              <a:t>needs</a:t>
            </a:r>
            <a:r>
              <a:rPr lang="nl-BE" dirty="0" smtClean="0">
                <a:latin typeface="+mj-lt"/>
              </a:rPr>
              <a:t> </a:t>
            </a:r>
            <a:r>
              <a:rPr lang="nl-BE" dirty="0" err="1" smtClean="0">
                <a:latin typeface="+mj-lt"/>
              </a:rPr>
              <a:t>and</a:t>
            </a:r>
            <a:r>
              <a:rPr lang="nl-BE" dirty="0" smtClean="0">
                <a:latin typeface="+mj-lt"/>
              </a:rPr>
              <a:t> </a:t>
            </a:r>
            <a:r>
              <a:rPr lang="nl-BE" dirty="0" err="1" smtClean="0">
                <a:latin typeface="+mj-lt"/>
              </a:rPr>
              <a:t>interests</a:t>
            </a:r>
            <a:r>
              <a:rPr lang="nl-BE" dirty="0" smtClean="0">
                <a:latin typeface="+mj-lt"/>
              </a:rPr>
              <a:t>, </a:t>
            </a:r>
            <a:r>
              <a:rPr lang="nl-BE" dirty="0" err="1" smtClean="0">
                <a:latin typeface="+mj-lt"/>
              </a:rPr>
              <a:t>and</a:t>
            </a:r>
            <a:r>
              <a:rPr lang="nl-BE" dirty="0" smtClean="0">
                <a:latin typeface="+mj-lt"/>
              </a:rPr>
              <a:t> </a:t>
            </a:r>
            <a:r>
              <a:rPr lang="nl-BE" dirty="0" err="1" smtClean="0">
                <a:latin typeface="+mj-lt"/>
              </a:rPr>
              <a:t>consider</a:t>
            </a:r>
            <a:r>
              <a:rPr lang="nl-BE" dirty="0" smtClean="0">
                <a:latin typeface="+mj-lt"/>
              </a:rPr>
              <a:t> </a:t>
            </a:r>
            <a:r>
              <a:rPr lang="nl-BE" dirty="0" err="1" smtClean="0">
                <a:latin typeface="+mj-lt"/>
              </a:rPr>
              <a:t>those</a:t>
            </a:r>
            <a:r>
              <a:rPr lang="nl-BE" dirty="0" smtClean="0">
                <a:latin typeface="+mj-lt"/>
              </a:rPr>
              <a:t> of </a:t>
            </a:r>
            <a:r>
              <a:rPr lang="nl-BE" dirty="0" err="1" smtClean="0">
                <a:latin typeface="+mj-lt"/>
              </a:rPr>
              <a:t>peers</a:t>
            </a:r>
            <a:r>
              <a:rPr lang="nl-BE" dirty="0" smtClean="0">
                <a:latin typeface="+mj-lt"/>
              </a:rPr>
              <a:t>.</a:t>
            </a:r>
            <a:endParaRPr lang="nl-BE" dirty="0">
              <a:latin typeface="+mj-lt"/>
            </a:endParaRPr>
          </a:p>
        </p:txBody>
      </p:sp>
      <p:sp>
        <p:nvSpPr>
          <p:cNvPr id="5" name="Tijdelijke aanduiding voor inhoud 2"/>
          <p:cNvSpPr txBox="1">
            <a:spLocks/>
          </p:cNvSpPr>
          <p:nvPr/>
        </p:nvSpPr>
        <p:spPr>
          <a:xfrm>
            <a:off x="539552" y="1937386"/>
            <a:ext cx="7886700" cy="756084"/>
          </a:xfrm>
          <a:prstGeom prst="rect">
            <a:avLst/>
          </a:prstGeom>
          <a:solidFill>
            <a:schemeClr val="accent5">
              <a:lumMod val="20000"/>
              <a:lumOff val="80000"/>
            </a:schemeClr>
          </a:solidFill>
          <a:ln>
            <a:solidFill>
              <a:schemeClr val="accent5">
                <a:lumMod val="60000"/>
                <a:lumOff val="4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Font typeface="Arial" pitchFamily="34" charset="0"/>
              <a:buNone/>
            </a:pPr>
            <a:r>
              <a:rPr lang="nl-BE" dirty="0" smtClean="0">
                <a:solidFill>
                  <a:schemeClr val="tx2">
                    <a:lumMod val="60000"/>
                    <a:lumOff val="40000"/>
                  </a:schemeClr>
                </a:solidFill>
                <a:latin typeface="+mj-lt"/>
              </a:rPr>
              <a:t>TAPS </a:t>
            </a:r>
            <a:r>
              <a:rPr lang="nl-BE" dirty="0" err="1" smtClean="0">
                <a:solidFill>
                  <a:schemeClr val="tx2">
                    <a:lumMod val="60000"/>
                    <a:lumOff val="40000"/>
                  </a:schemeClr>
                </a:solidFill>
                <a:latin typeface="+mj-lt"/>
              </a:rPr>
              <a:t>pyramid</a:t>
            </a:r>
            <a:r>
              <a:rPr lang="nl-BE" dirty="0" smtClean="0">
                <a:solidFill>
                  <a:schemeClr val="tx2">
                    <a:lumMod val="60000"/>
                    <a:lumOff val="40000"/>
                  </a:schemeClr>
                </a:solidFill>
                <a:latin typeface="+mj-lt"/>
              </a:rPr>
              <a:t> model: pupil </a:t>
            </a:r>
            <a:r>
              <a:rPr lang="nl-BE" dirty="0" err="1" smtClean="0">
                <a:solidFill>
                  <a:schemeClr val="tx2">
                    <a:lumMod val="60000"/>
                    <a:lumOff val="40000"/>
                  </a:schemeClr>
                </a:solidFill>
                <a:latin typeface="+mj-lt"/>
              </a:rPr>
              <a:t>layer</a:t>
            </a:r>
            <a:endParaRPr lang="nl-BE" dirty="0" smtClean="0">
              <a:solidFill>
                <a:schemeClr val="tx2">
                  <a:lumMod val="60000"/>
                  <a:lumOff val="40000"/>
                </a:schemeClr>
              </a:solidFill>
            </a:endParaRPr>
          </a:p>
        </p:txBody>
      </p:sp>
      <p:sp>
        <p:nvSpPr>
          <p:cNvPr id="6" name="Tijdelijke aanduiding voor inhoud 2"/>
          <p:cNvSpPr txBox="1">
            <a:spLocks/>
          </p:cNvSpPr>
          <p:nvPr/>
        </p:nvSpPr>
        <p:spPr>
          <a:xfrm>
            <a:off x="539552" y="4653136"/>
            <a:ext cx="7886700" cy="1296144"/>
          </a:xfrm>
          <a:prstGeom prst="rect">
            <a:avLst/>
          </a:prstGeom>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nl-BE" i="1" dirty="0" smtClean="0">
                <a:latin typeface="+mj-lt"/>
              </a:rPr>
              <a:t>Group </a:t>
            </a:r>
            <a:r>
              <a:rPr lang="nl-BE" i="1" dirty="0" err="1" smtClean="0">
                <a:latin typeface="+mj-lt"/>
              </a:rPr>
              <a:t>discussions</a:t>
            </a:r>
            <a:r>
              <a:rPr lang="nl-BE" i="1" dirty="0" smtClean="0">
                <a:latin typeface="+mj-lt"/>
              </a:rPr>
              <a:t>, </a:t>
            </a:r>
            <a:r>
              <a:rPr lang="nl-BE" i="1" dirty="0" err="1" smtClean="0">
                <a:latin typeface="+mj-lt"/>
              </a:rPr>
              <a:t>sorting</a:t>
            </a:r>
            <a:r>
              <a:rPr lang="nl-BE" i="1" dirty="0" smtClean="0">
                <a:latin typeface="+mj-lt"/>
              </a:rPr>
              <a:t> </a:t>
            </a:r>
            <a:r>
              <a:rPr lang="nl-BE" i="1" dirty="0" err="1" smtClean="0">
                <a:latin typeface="+mj-lt"/>
              </a:rPr>
              <a:t>objects</a:t>
            </a:r>
            <a:r>
              <a:rPr lang="nl-BE" i="1" dirty="0" smtClean="0">
                <a:latin typeface="+mj-lt"/>
              </a:rPr>
              <a:t> or pictures, </a:t>
            </a:r>
            <a:r>
              <a:rPr lang="nl-BE" i="1" dirty="0" err="1" smtClean="0">
                <a:latin typeface="+mj-lt"/>
              </a:rPr>
              <a:t>collecting</a:t>
            </a:r>
            <a:r>
              <a:rPr lang="nl-BE" i="1" dirty="0" smtClean="0">
                <a:latin typeface="+mj-lt"/>
              </a:rPr>
              <a:t> </a:t>
            </a:r>
            <a:r>
              <a:rPr lang="nl-BE" i="1" dirty="0" err="1" smtClean="0">
                <a:latin typeface="+mj-lt"/>
              </a:rPr>
              <a:t>individual</a:t>
            </a:r>
            <a:r>
              <a:rPr lang="nl-BE" i="1" dirty="0" smtClean="0">
                <a:latin typeface="+mj-lt"/>
              </a:rPr>
              <a:t> </a:t>
            </a:r>
            <a:r>
              <a:rPr lang="nl-BE" i="1" dirty="0" err="1" smtClean="0">
                <a:latin typeface="+mj-lt"/>
              </a:rPr>
              <a:t>comments</a:t>
            </a:r>
            <a:r>
              <a:rPr lang="nl-BE" i="1" dirty="0" smtClean="0">
                <a:latin typeface="+mj-lt"/>
              </a:rPr>
              <a:t>, …</a:t>
            </a:r>
          </a:p>
          <a:p>
            <a:pPr marL="0" indent="0">
              <a:buFont typeface="Arial" pitchFamily="34" charset="0"/>
              <a:buNone/>
            </a:pPr>
            <a:endParaRPr lang="nl-BE" dirty="0" smtClean="0"/>
          </a:p>
          <a:p>
            <a:endParaRPr lang="nl-BE" dirty="0"/>
          </a:p>
        </p:txBody>
      </p:sp>
    </p:spTree>
    <p:extLst>
      <p:ext uri="{BB962C8B-B14F-4D97-AF65-F5344CB8AC3E}">
        <p14:creationId xmlns:p14="http://schemas.microsoft.com/office/powerpoint/2010/main" val="21233442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87824" y="274638"/>
            <a:ext cx="5698976" cy="1282154"/>
          </a:xfrm>
        </p:spPr>
        <p:txBody>
          <a:bodyPr>
            <a:normAutofit/>
          </a:bodyPr>
          <a:lstStyle/>
          <a:p>
            <a:r>
              <a:rPr lang="nl-BE" sz="3200" b="1" dirty="0" err="1" smtClean="0">
                <a:solidFill>
                  <a:srgbClr val="00B050"/>
                </a:solidFill>
              </a:rPr>
              <a:t>Involving</a:t>
            </a:r>
            <a:r>
              <a:rPr lang="nl-BE" sz="3200" b="1" dirty="0" smtClean="0">
                <a:solidFill>
                  <a:srgbClr val="00B050"/>
                </a:solidFill>
              </a:rPr>
              <a:t> </a:t>
            </a:r>
            <a:r>
              <a:rPr lang="nl-BE" sz="3200" b="1" dirty="0" err="1" smtClean="0">
                <a:solidFill>
                  <a:srgbClr val="00B050"/>
                </a:solidFill>
              </a:rPr>
              <a:t>children</a:t>
            </a:r>
            <a:r>
              <a:rPr lang="nl-BE" sz="3200" b="1" dirty="0" smtClean="0">
                <a:solidFill>
                  <a:srgbClr val="00B050"/>
                </a:solidFill>
              </a:rPr>
              <a:t> in assessment</a:t>
            </a:r>
            <a:r>
              <a:rPr lang="nl-BE" sz="3100" b="1" dirty="0" smtClean="0">
                <a:solidFill>
                  <a:srgbClr val="00B050"/>
                </a:solidFill>
              </a:rPr>
              <a:t/>
            </a:r>
            <a:br>
              <a:rPr lang="nl-BE" sz="3100" b="1" dirty="0" smtClean="0">
                <a:solidFill>
                  <a:srgbClr val="00B050"/>
                </a:solidFill>
              </a:rPr>
            </a:br>
            <a:r>
              <a:rPr lang="nl-BE" sz="3200" b="1" dirty="0" smtClean="0">
                <a:solidFill>
                  <a:srgbClr val="FF5050"/>
                </a:solidFill>
              </a:rPr>
              <a:t>How?</a:t>
            </a:r>
            <a:endParaRPr lang="nl-BE" sz="3200" b="1" dirty="0">
              <a:solidFill>
                <a:srgbClr val="00B050"/>
              </a:solidFill>
            </a:endParaRPr>
          </a:p>
        </p:txBody>
      </p:sp>
      <p:sp>
        <p:nvSpPr>
          <p:cNvPr id="3" name="Tijdelijke aanduiding voor inhoud 2"/>
          <p:cNvSpPr>
            <a:spLocks noGrp="1"/>
          </p:cNvSpPr>
          <p:nvPr>
            <p:ph idx="1"/>
          </p:nvPr>
        </p:nvSpPr>
        <p:spPr>
          <a:xfrm>
            <a:off x="539552" y="2852936"/>
            <a:ext cx="7886700" cy="1656184"/>
          </a:xfrm>
          <a:ln>
            <a:solidFill>
              <a:schemeClr val="tx1"/>
            </a:solidFill>
          </a:ln>
        </p:spPr>
        <p:txBody>
          <a:bodyPr>
            <a:normAutofit/>
          </a:bodyPr>
          <a:lstStyle/>
          <a:p>
            <a:pPr marL="0" indent="0">
              <a:buNone/>
            </a:pPr>
            <a:r>
              <a:rPr lang="nl-BE" dirty="0" err="1" smtClean="0">
                <a:latin typeface="+mj-lt"/>
              </a:rPr>
              <a:t>Pupils</a:t>
            </a:r>
            <a:r>
              <a:rPr lang="nl-BE" dirty="0" smtClean="0">
                <a:latin typeface="+mj-lt"/>
              </a:rPr>
              <a:t> focus on </a:t>
            </a:r>
            <a:r>
              <a:rPr lang="nl-BE" dirty="0" err="1" smtClean="0">
                <a:latin typeface="+mj-lt"/>
              </a:rPr>
              <a:t>science</a:t>
            </a:r>
            <a:r>
              <a:rPr lang="nl-BE" dirty="0" smtClean="0">
                <a:latin typeface="+mj-lt"/>
              </a:rPr>
              <a:t> </a:t>
            </a:r>
            <a:r>
              <a:rPr lang="nl-BE" dirty="0" err="1" smtClean="0">
                <a:latin typeface="+mj-lt"/>
              </a:rPr>
              <a:t>knowledge</a:t>
            </a:r>
            <a:r>
              <a:rPr lang="nl-BE" dirty="0" smtClean="0">
                <a:latin typeface="+mj-lt"/>
              </a:rPr>
              <a:t>, </a:t>
            </a:r>
            <a:r>
              <a:rPr lang="nl-BE" dirty="0" err="1" smtClean="0">
                <a:latin typeface="+mj-lt"/>
              </a:rPr>
              <a:t>understanding</a:t>
            </a:r>
            <a:r>
              <a:rPr lang="nl-BE" dirty="0" smtClean="0">
                <a:latin typeface="+mj-lt"/>
              </a:rPr>
              <a:t>, skills </a:t>
            </a:r>
            <a:r>
              <a:rPr lang="nl-BE" dirty="0" err="1" smtClean="0">
                <a:latin typeface="+mj-lt"/>
              </a:rPr>
              <a:t>and</a:t>
            </a:r>
            <a:r>
              <a:rPr lang="nl-BE" dirty="0" smtClean="0">
                <a:latin typeface="+mj-lt"/>
              </a:rPr>
              <a:t> attitudes in </a:t>
            </a:r>
            <a:r>
              <a:rPr lang="nl-BE" dirty="0" err="1" smtClean="0">
                <a:latin typeface="+mj-lt"/>
              </a:rPr>
              <a:t>learning</a:t>
            </a:r>
            <a:r>
              <a:rPr lang="nl-BE" dirty="0" smtClean="0">
                <a:latin typeface="+mj-lt"/>
              </a:rPr>
              <a:t> </a:t>
            </a:r>
            <a:r>
              <a:rPr lang="nl-BE" dirty="0" err="1" smtClean="0">
                <a:latin typeface="+mj-lt"/>
              </a:rPr>
              <a:t>objectives</a:t>
            </a:r>
            <a:r>
              <a:rPr lang="nl-BE" dirty="0" smtClean="0">
                <a:latin typeface="+mj-lt"/>
              </a:rPr>
              <a:t> </a:t>
            </a:r>
            <a:r>
              <a:rPr lang="nl-BE" dirty="0" err="1" smtClean="0">
                <a:latin typeface="+mj-lt"/>
              </a:rPr>
              <a:t>and</a:t>
            </a:r>
            <a:r>
              <a:rPr lang="nl-BE" dirty="0" smtClean="0">
                <a:latin typeface="+mj-lt"/>
              </a:rPr>
              <a:t> criteria.</a:t>
            </a:r>
            <a:endParaRPr lang="nl-BE" dirty="0">
              <a:latin typeface="+mj-lt"/>
            </a:endParaRPr>
          </a:p>
        </p:txBody>
      </p:sp>
      <p:sp>
        <p:nvSpPr>
          <p:cNvPr id="5" name="Tijdelijke aanduiding voor inhoud 2"/>
          <p:cNvSpPr txBox="1">
            <a:spLocks/>
          </p:cNvSpPr>
          <p:nvPr/>
        </p:nvSpPr>
        <p:spPr>
          <a:xfrm>
            <a:off x="539552" y="1937386"/>
            <a:ext cx="7886700" cy="756084"/>
          </a:xfrm>
          <a:prstGeom prst="rect">
            <a:avLst/>
          </a:prstGeom>
          <a:solidFill>
            <a:schemeClr val="accent5">
              <a:lumMod val="20000"/>
              <a:lumOff val="80000"/>
            </a:schemeClr>
          </a:solidFill>
          <a:ln>
            <a:solidFill>
              <a:schemeClr val="accent5">
                <a:lumMod val="60000"/>
                <a:lumOff val="4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Font typeface="Arial" pitchFamily="34" charset="0"/>
              <a:buNone/>
            </a:pPr>
            <a:r>
              <a:rPr lang="nl-BE" dirty="0" smtClean="0">
                <a:solidFill>
                  <a:schemeClr val="tx2">
                    <a:lumMod val="60000"/>
                    <a:lumOff val="40000"/>
                  </a:schemeClr>
                </a:solidFill>
                <a:latin typeface="+mj-lt"/>
              </a:rPr>
              <a:t>TAPS </a:t>
            </a:r>
            <a:r>
              <a:rPr lang="nl-BE" dirty="0" err="1" smtClean="0">
                <a:solidFill>
                  <a:schemeClr val="tx2">
                    <a:lumMod val="60000"/>
                    <a:lumOff val="40000"/>
                  </a:schemeClr>
                </a:solidFill>
                <a:latin typeface="+mj-lt"/>
              </a:rPr>
              <a:t>pyramid</a:t>
            </a:r>
            <a:r>
              <a:rPr lang="nl-BE" dirty="0" smtClean="0">
                <a:solidFill>
                  <a:schemeClr val="tx2">
                    <a:lumMod val="60000"/>
                    <a:lumOff val="40000"/>
                  </a:schemeClr>
                </a:solidFill>
                <a:latin typeface="+mj-lt"/>
              </a:rPr>
              <a:t> model: pupil </a:t>
            </a:r>
            <a:r>
              <a:rPr lang="nl-BE" dirty="0" err="1" smtClean="0">
                <a:solidFill>
                  <a:schemeClr val="tx2">
                    <a:lumMod val="60000"/>
                    <a:lumOff val="40000"/>
                  </a:schemeClr>
                </a:solidFill>
                <a:latin typeface="+mj-lt"/>
              </a:rPr>
              <a:t>layer</a:t>
            </a:r>
            <a:endParaRPr lang="nl-BE" dirty="0" smtClean="0">
              <a:solidFill>
                <a:schemeClr val="tx2">
                  <a:lumMod val="60000"/>
                  <a:lumOff val="40000"/>
                </a:schemeClr>
              </a:solidFill>
            </a:endParaRPr>
          </a:p>
        </p:txBody>
      </p:sp>
      <p:sp>
        <p:nvSpPr>
          <p:cNvPr id="6" name="Tijdelijke aanduiding voor inhoud 2"/>
          <p:cNvSpPr txBox="1">
            <a:spLocks/>
          </p:cNvSpPr>
          <p:nvPr/>
        </p:nvSpPr>
        <p:spPr>
          <a:xfrm>
            <a:off x="539552" y="4653136"/>
            <a:ext cx="7886700" cy="1296144"/>
          </a:xfrm>
          <a:prstGeom prst="rect">
            <a:avLst/>
          </a:prstGeom>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nl-BE" i="1" dirty="0" smtClean="0">
                <a:latin typeface="+mj-lt"/>
              </a:rPr>
              <a:t>Focus on </a:t>
            </a:r>
            <a:r>
              <a:rPr lang="nl-BE" i="1" dirty="0" err="1" smtClean="0">
                <a:latin typeface="+mj-lt"/>
              </a:rPr>
              <a:t>science</a:t>
            </a:r>
            <a:r>
              <a:rPr lang="nl-BE" i="1" dirty="0" smtClean="0">
                <a:latin typeface="+mj-lt"/>
              </a:rPr>
              <a:t> </a:t>
            </a:r>
            <a:r>
              <a:rPr lang="nl-BE" i="1" dirty="0" err="1" smtClean="0">
                <a:latin typeface="+mj-lt"/>
              </a:rPr>
              <a:t>objectives</a:t>
            </a:r>
            <a:r>
              <a:rPr lang="nl-BE" i="1" dirty="0" smtClean="0">
                <a:latin typeface="+mj-lt"/>
              </a:rPr>
              <a:t>, …</a:t>
            </a:r>
          </a:p>
          <a:p>
            <a:pPr marL="0" indent="0">
              <a:buFont typeface="Arial" pitchFamily="34" charset="0"/>
              <a:buNone/>
            </a:pPr>
            <a:endParaRPr lang="nl-BE" dirty="0" smtClean="0"/>
          </a:p>
          <a:p>
            <a:endParaRPr lang="nl-BE" dirty="0"/>
          </a:p>
        </p:txBody>
      </p:sp>
    </p:spTree>
    <p:extLst>
      <p:ext uri="{BB962C8B-B14F-4D97-AF65-F5344CB8AC3E}">
        <p14:creationId xmlns:p14="http://schemas.microsoft.com/office/powerpoint/2010/main" val="36737170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87824" y="274638"/>
            <a:ext cx="5698976" cy="1282154"/>
          </a:xfrm>
        </p:spPr>
        <p:txBody>
          <a:bodyPr>
            <a:normAutofit/>
          </a:bodyPr>
          <a:lstStyle/>
          <a:p>
            <a:r>
              <a:rPr lang="nl-BE" sz="3200" b="1" dirty="0" err="1" smtClean="0">
                <a:solidFill>
                  <a:srgbClr val="00B050"/>
                </a:solidFill>
              </a:rPr>
              <a:t>Involving</a:t>
            </a:r>
            <a:r>
              <a:rPr lang="nl-BE" sz="3200" b="1" dirty="0" smtClean="0">
                <a:solidFill>
                  <a:srgbClr val="00B050"/>
                </a:solidFill>
              </a:rPr>
              <a:t> </a:t>
            </a:r>
            <a:r>
              <a:rPr lang="nl-BE" sz="3200" b="1" dirty="0" err="1" smtClean="0">
                <a:solidFill>
                  <a:srgbClr val="00B050"/>
                </a:solidFill>
              </a:rPr>
              <a:t>children</a:t>
            </a:r>
            <a:r>
              <a:rPr lang="nl-BE" sz="3200" b="1" dirty="0" smtClean="0">
                <a:solidFill>
                  <a:srgbClr val="00B050"/>
                </a:solidFill>
              </a:rPr>
              <a:t> in assessment</a:t>
            </a:r>
            <a:r>
              <a:rPr lang="nl-BE" sz="3100" b="1" dirty="0" smtClean="0">
                <a:solidFill>
                  <a:srgbClr val="00B050"/>
                </a:solidFill>
              </a:rPr>
              <a:t/>
            </a:r>
            <a:br>
              <a:rPr lang="nl-BE" sz="3100" b="1" dirty="0" smtClean="0">
                <a:solidFill>
                  <a:srgbClr val="00B050"/>
                </a:solidFill>
              </a:rPr>
            </a:br>
            <a:r>
              <a:rPr lang="nl-BE" sz="3200" b="1" dirty="0" smtClean="0">
                <a:solidFill>
                  <a:srgbClr val="FF5050"/>
                </a:solidFill>
              </a:rPr>
              <a:t>How?</a:t>
            </a:r>
            <a:endParaRPr lang="nl-BE" sz="3200" b="1" dirty="0">
              <a:solidFill>
                <a:srgbClr val="00B050"/>
              </a:solidFill>
            </a:endParaRPr>
          </a:p>
        </p:txBody>
      </p:sp>
      <p:sp>
        <p:nvSpPr>
          <p:cNvPr id="3" name="Tijdelijke aanduiding voor inhoud 2"/>
          <p:cNvSpPr>
            <a:spLocks noGrp="1"/>
          </p:cNvSpPr>
          <p:nvPr>
            <p:ph idx="1"/>
          </p:nvPr>
        </p:nvSpPr>
        <p:spPr>
          <a:xfrm>
            <a:off x="539552" y="2852936"/>
            <a:ext cx="7886700" cy="1656184"/>
          </a:xfrm>
          <a:ln>
            <a:solidFill>
              <a:schemeClr val="tx1"/>
            </a:solidFill>
          </a:ln>
        </p:spPr>
        <p:txBody>
          <a:bodyPr>
            <a:normAutofit/>
          </a:bodyPr>
          <a:lstStyle/>
          <a:p>
            <a:pPr marL="0" indent="0">
              <a:buNone/>
            </a:pPr>
            <a:r>
              <a:rPr lang="nl-BE" dirty="0" err="1" smtClean="0">
                <a:latin typeface="+mj-lt"/>
              </a:rPr>
              <a:t>Pupils</a:t>
            </a:r>
            <a:r>
              <a:rPr lang="nl-BE" dirty="0" smtClean="0">
                <a:latin typeface="+mj-lt"/>
              </a:rPr>
              <a:t> </a:t>
            </a:r>
            <a:r>
              <a:rPr lang="nl-BE" dirty="0" err="1" smtClean="0">
                <a:latin typeface="+mj-lt"/>
              </a:rPr>
              <a:t>assess</a:t>
            </a:r>
            <a:r>
              <a:rPr lang="nl-BE" dirty="0" smtClean="0">
                <a:latin typeface="+mj-lt"/>
              </a:rPr>
              <a:t> </a:t>
            </a:r>
            <a:r>
              <a:rPr lang="nl-BE" dirty="0" err="1" smtClean="0">
                <a:latin typeface="+mj-lt"/>
              </a:rPr>
              <a:t>their</a:t>
            </a:r>
            <a:r>
              <a:rPr lang="nl-BE" dirty="0" smtClean="0">
                <a:latin typeface="+mj-lt"/>
              </a:rPr>
              <a:t> </a:t>
            </a:r>
            <a:r>
              <a:rPr lang="nl-BE" dirty="0" err="1" smtClean="0">
                <a:latin typeface="+mj-lt"/>
              </a:rPr>
              <a:t>own</a:t>
            </a:r>
            <a:r>
              <a:rPr lang="nl-BE" dirty="0" smtClean="0">
                <a:latin typeface="+mj-lt"/>
              </a:rPr>
              <a:t> </a:t>
            </a:r>
            <a:r>
              <a:rPr lang="nl-BE" dirty="0" err="1" smtClean="0">
                <a:latin typeface="+mj-lt"/>
              </a:rPr>
              <a:t>ideas</a:t>
            </a:r>
            <a:r>
              <a:rPr lang="nl-BE" dirty="0" smtClean="0">
                <a:latin typeface="+mj-lt"/>
              </a:rPr>
              <a:t> </a:t>
            </a:r>
            <a:r>
              <a:rPr lang="nl-BE" dirty="0" err="1" smtClean="0">
                <a:latin typeface="+mj-lt"/>
              </a:rPr>
              <a:t>and</a:t>
            </a:r>
            <a:r>
              <a:rPr lang="nl-BE" dirty="0" smtClean="0">
                <a:latin typeface="+mj-lt"/>
              </a:rPr>
              <a:t> </a:t>
            </a:r>
            <a:r>
              <a:rPr lang="nl-BE" dirty="0" err="1" smtClean="0">
                <a:latin typeface="+mj-lt"/>
              </a:rPr>
              <a:t>work</a:t>
            </a:r>
            <a:r>
              <a:rPr lang="nl-BE" dirty="0" smtClean="0">
                <a:latin typeface="+mj-lt"/>
              </a:rPr>
              <a:t> </a:t>
            </a:r>
            <a:r>
              <a:rPr lang="nl-BE" dirty="0" err="1" smtClean="0">
                <a:latin typeface="+mj-lt"/>
              </a:rPr>
              <a:t>against</a:t>
            </a:r>
            <a:r>
              <a:rPr lang="nl-BE" dirty="0" smtClean="0">
                <a:latin typeface="+mj-lt"/>
              </a:rPr>
              <a:t> </a:t>
            </a:r>
            <a:r>
              <a:rPr lang="nl-BE" dirty="0" err="1" smtClean="0">
                <a:latin typeface="+mj-lt"/>
              </a:rPr>
              <a:t>known</a:t>
            </a:r>
            <a:r>
              <a:rPr lang="nl-BE" dirty="0" smtClean="0">
                <a:latin typeface="+mj-lt"/>
              </a:rPr>
              <a:t> criteria.</a:t>
            </a:r>
            <a:endParaRPr lang="nl-BE" dirty="0">
              <a:latin typeface="+mj-lt"/>
            </a:endParaRPr>
          </a:p>
        </p:txBody>
      </p:sp>
      <p:sp>
        <p:nvSpPr>
          <p:cNvPr id="5" name="Tijdelijke aanduiding voor inhoud 2"/>
          <p:cNvSpPr txBox="1">
            <a:spLocks/>
          </p:cNvSpPr>
          <p:nvPr/>
        </p:nvSpPr>
        <p:spPr>
          <a:xfrm>
            <a:off x="539552" y="1937386"/>
            <a:ext cx="7886700" cy="756084"/>
          </a:xfrm>
          <a:prstGeom prst="rect">
            <a:avLst/>
          </a:prstGeom>
          <a:solidFill>
            <a:schemeClr val="accent5">
              <a:lumMod val="20000"/>
              <a:lumOff val="80000"/>
            </a:schemeClr>
          </a:solidFill>
          <a:ln>
            <a:solidFill>
              <a:schemeClr val="accent5">
                <a:lumMod val="60000"/>
                <a:lumOff val="4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Font typeface="Arial" pitchFamily="34" charset="0"/>
              <a:buNone/>
            </a:pPr>
            <a:r>
              <a:rPr lang="nl-BE" dirty="0" smtClean="0">
                <a:solidFill>
                  <a:schemeClr val="tx2">
                    <a:lumMod val="60000"/>
                    <a:lumOff val="40000"/>
                  </a:schemeClr>
                </a:solidFill>
                <a:latin typeface="+mj-lt"/>
              </a:rPr>
              <a:t>TAPS </a:t>
            </a:r>
            <a:r>
              <a:rPr lang="nl-BE" dirty="0" err="1" smtClean="0">
                <a:solidFill>
                  <a:schemeClr val="tx2">
                    <a:lumMod val="60000"/>
                    <a:lumOff val="40000"/>
                  </a:schemeClr>
                </a:solidFill>
                <a:latin typeface="+mj-lt"/>
              </a:rPr>
              <a:t>pyramid</a:t>
            </a:r>
            <a:r>
              <a:rPr lang="nl-BE" dirty="0" smtClean="0">
                <a:solidFill>
                  <a:schemeClr val="tx2">
                    <a:lumMod val="60000"/>
                    <a:lumOff val="40000"/>
                  </a:schemeClr>
                </a:solidFill>
                <a:latin typeface="+mj-lt"/>
              </a:rPr>
              <a:t> model: pupil </a:t>
            </a:r>
            <a:r>
              <a:rPr lang="nl-BE" dirty="0" err="1" smtClean="0">
                <a:solidFill>
                  <a:schemeClr val="tx2">
                    <a:lumMod val="60000"/>
                    <a:lumOff val="40000"/>
                  </a:schemeClr>
                </a:solidFill>
                <a:latin typeface="+mj-lt"/>
              </a:rPr>
              <a:t>layer</a:t>
            </a:r>
            <a:endParaRPr lang="nl-BE" dirty="0" smtClean="0">
              <a:solidFill>
                <a:schemeClr val="tx2">
                  <a:lumMod val="60000"/>
                  <a:lumOff val="40000"/>
                </a:schemeClr>
              </a:solidFill>
            </a:endParaRPr>
          </a:p>
        </p:txBody>
      </p:sp>
      <p:sp>
        <p:nvSpPr>
          <p:cNvPr id="6" name="Tijdelijke aanduiding voor inhoud 2"/>
          <p:cNvSpPr txBox="1">
            <a:spLocks/>
          </p:cNvSpPr>
          <p:nvPr/>
        </p:nvSpPr>
        <p:spPr>
          <a:xfrm>
            <a:off x="539552" y="4653136"/>
            <a:ext cx="7886700" cy="1296144"/>
          </a:xfrm>
          <a:prstGeom prst="rect">
            <a:avLst/>
          </a:prstGeom>
          <a:ln>
            <a:solidFill>
              <a:schemeClr val="tx1"/>
            </a:solidFill>
          </a:ln>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nl-BE" i="1" dirty="0" smtClean="0">
                <a:latin typeface="+mj-lt"/>
              </a:rPr>
              <a:t>Making </a:t>
            </a:r>
            <a:r>
              <a:rPr lang="nl-BE" i="1" dirty="0" err="1" smtClean="0">
                <a:latin typeface="+mj-lt"/>
              </a:rPr>
              <a:t>self</a:t>
            </a:r>
            <a:r>
              <a:rPr lang="nl-BE" i="1" dirty="0" smtClean="0">
                <a:latin typeface="+mj-lt"/>
              </a:rPr>
              <a:t> assessment part of </a:t>
            </a:r>
            <a:r>
              <a:rPr lang="nl-BE" i="1" dirty="0" err="1" smtClean="0">
                <a:latin typeface="+mj-lt"/>
              </a:rPr>
              <a:t>the</a:t>
            </a:r>
            <a:r>
              <a:rPr lang="nl-BE" i="1" dirty="0" smtClean="0">
                <a:latin typeface="+mj-lt"/>
              </a:rPr>
              <a:t> </a:t>
            </a:r>
            <a:r>
              <a:rPr lang="nl-BE" i="1" dirty="0" err="1" smtClean="0">
                <a:latin typeface="+mj-lt"/>
              </a:rPr>
              <a:t>lesson</a:t>
            </a:r>
            <a:r>
              <a:rPr lang="nl-BE" i="1" dirty="0" smtClean="0">
                <a:latin typeface="+mj-lt"/>
              </a:rPr>
              <a:t>, </a:t>
            </a:r>
            <a:r>
              <a:rPr lang="nl-BE" i="1" dirty="0" err="1" smtClean="0">
                <a:latin typeface="+mj-lt"/>
              </a:rPr>
              <a:t>recording</a:t>
            </a:r>
            <a:r>
              <a:rPr lang="nl-BE" i="1" dirty="0" smtClean="0">
                <a:latin typeface="+mj-lt"/>
              </a:rPr>
              <a:t> </a:t>
            </a:r>
            <a:r>
              <a:rPr lang="nl-BE" i="1" dirty="0" err="1" smtClean="0">
                <a:latin typeface="+mj-lt"/>
              </a:rPr>
              <a:t>initial</a:t>
            </a:r>
            <a:r>
              <a:rPr lang="nl-BE" i="1" dirty="0" smtClean="0">
                <a:latin typeface="+mj-lt"/>
              </a:rPr>
              <a:t> </a:t>
            </a:r>
            <a:r>
              <a:rPr lang="nl-BE" i="1" dirty="0" err="1" smtClean="0">
                <a:latin typeface="+mj-lt"/>
              </a:rPr>
              <a:t>ideas</a:t>
            </a:r>
            <a:r>
              <a:rPr lang="nl-BE" i="1" dirty="0" smtClean="0">
                <a:latin typeface="+mj-lt"/>
              </a:rPr>
              <a:t> </a:t>
            </a:r>
            <a:r>
              <a:rPr lang="nl-BE" i="1" dirty="0" err="1" smtClean="0">
                <a:latin typeface="+mj-lt"/>
              </a:rPr>
              <a:t>and</a:t>
            </a:r>
            <a:r>
              <a:rPr lang="nl-BE" i="1" dirty="0" smtClean="0">
                <a:latin typeface="+mj-lt"/>
              </a:rPr>
              <a:t> </a:t>
            </a:r>
            <a:r>
              <a:rPr lang="nl-BE" i="1" dirty="0" err="1" smtClean="0">
                <a:latin typeface="+mj-lt"/>
              </a:rPr>
              <a:t>revisiting</a:t>
            </a:r>
            <a:r>
              <a:rPr lang="nl-BE" i="1" dirty="0" smtClean="0">
                <a:latin typeface="+mj-lt"/>
              </a:rPr>
              <a:t> </a:t>
            </a:r>
            <a:r>
              <a:rPr lang="nl-BE" i="1" dirty="0" err="1" smtClean="0">
                <a:latin typeface="+mj-lt"/>
              </a:rPr>
              <a:t>them</a:t>
            </a:r>
            <a:r>
              <a:rPr lang="nl-BE" i="1" dirty="0" smtClean="0">
                <a:latin typeface="+mj-lt"/>
              </a:rPr>
              <a:t>, </a:t>
            </a:r>
            <a:r>
              <a:rPr lang="nl-BE" i="1" dirty="0" err="1" smtClean="0">
                <a:latin typeface="+mj-lt"/>
              </a:rPr>
              <a:t>reflection</a:t>
            </a:r>
            <a:r>
              <a:rPr lang="nl-BE" i="1" dirty="0" smtClean="0">
                <a:latin typeface="+mj-lt"/>
              </a:rPr>
              <a:t> on </a:t>
            </a:r>
            <a:r>
              <a:rPr lang="nl-BE" i="1" dirty="0" err="1" smtClean="0">
                <a:latin typeface="+mj-lt"/>
              </a:rPr>
              <a:t>predictions</a:t>
            </a:r>
            <a:r>
              <a:rPr lang="nl-BE" i="1" dirty="0" smtClean="0">
                <a:latin typeface="+mj-lt"/>
              </a:rPr>
              <a:t>,…</a:t>
            </a:r>
          </a:p>
          <a:p>
            <a:pPr marL="0" indent="0">
              <a:buFont typeface="Arial" pitchFamily="34" charset="0"/>
              <a:buNone/>
            </a:pPr>
            <a:endParaRPr lang="nl-BE" dirty="0" smtClean="0"/>
          </a:p>
          <a:p>
            <a:endParaRPr lang="nl-BE" dirty="0"/>
          </a:p>
        </p:txBody>
      </p:sp>
    </p:spTree>
    <p:extLst>
      <p:ext uri="{BB962C8B-B14F-4D97-AF65-F5344CB8AC3E}">
        <p14:creationId xmlns:p14="http://schemas.microsoft.com/office/powerpoint/2010/main" val="18100872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4" y="332655"/>
            <a:ext cx="3928641" cy="5883379"/>
          </a:xfrm>
          <a:prstGeom prst="rect">
            <a:avLst/>
          </a:prstGeom>
        </p:spPr>
      </p:pic>
      <p:sp>
        <p:nvSpPr>
          <p:cNvPr id="3" name="Tekstvak 2"/>
          <p:cNvSpPr txBox="1"/>
          <p:nvPr/>
        </p:nvSpPr>
        <p:spPr>
          <a:xfrm>
            <a:off x="2195736" y="5661248"/>
            <a:ext cx="2952328" cy="369332"/>
          </a:xfrm>
          <a:prstGeom prst="rect">
            <a:avLst/>
          </a:prstGeom>
          <a:noFill/>
        </p:spPr>
        <p:txBody>
          <a:bodyPr wrap="square" rtlCol="0">
            <a:spAutoFit/>
          </a:bodyPr>
          <a:lstStyle/>
          <a:p>
            <a:r>
              <a:rPr lang="nl-BE" dirty="0" smtClean="0">
                <a:latin typeface="+mj-lt"/>
              </a:rPr>
              <a:t>www.blobtree.com</a:t>
            </a:r>
            <a:endParaRPr lang="nl-BE" dirty="0">
              <a:latin typeface="+mj-lt"/>
            </a:endParaRPr>
          </a:p>
        </p:txBody>
      </p:sp>
    </p:spTree>
    <p:extLst>
      <p:ext uri="{BB962C8B-B14F-4D97-AF65-F5344CB8AC3E}">
        <p14:creationId xmlns:p14="http://schemas.microsoft.com/office/powerpoint/2010/main" val="11415285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87824" y="274638"/>
            <a:ext cx="5698976" cy="1282154"/>
          </a:xfrm>
        </p:spPr>
        <p:txBody>
          <a:bodyPr>
            <a:normAutofit/>
          </a:bodyPr>
          <a:lstStyle/>
          <a:p>
            <a:r>
              <a:rPr lang="nl-BE" sz="3200" b="1" dirty="0" err="1" smtClean="0">
                <a:solidFill>
                  <a:srgbClr val="00B050"/>
                </a:solidFill>
              </a:rPr>
              <a:t>Involving</a:t>
            </a:r>
            <a:r>
              <a:rPr lang="nl-BE" sz="3200" b="1" dirty="0" smtClean="0">
                <a:solidFill>
                  <a:srgbClr val="00B050"/>
                </a:solidFill>
              </a:rPr>
              <a:t> </a:t>
            </a:r>
            <a:r>
              <a:rPr lang="nl-BE" sz="3200" b="1" dirty="0" err="1" smtClean="0">
                <a:solidFill>
                  <a:srgbClr val="00B050"/>
                </a:solidFill>
              </a:rPr>
              <a:t>children</a:t>
            </a:r>
            <a:r>
              <a:rPr lang="nl-BE" sz="3200" b="1" dirty="0" smtClean="0">
                <a:solidFill>
                  <a:srgbClr val="00B050"/>
                </a:solidFill>
              </a:rPr>
              <a:t> in assessment</a:t>
            </a:r>
            <a:r>
              <a:rPr lang="nl-BE" sz="3100" b="1" dirty="0" smtClean="0">
                <a:solidFill>
                  <a:srgbClr val="00B050"/>
                </a:solidFill>
              </a:rPr>
              <a:t/>
            </a:r>
            <a:br>
              <a:rPr lang="nl-BE" sz="3100" b="1" dirty="0" smtClean="0">
                <a:solidFill>
                  <a:srgbClr val="00B050"/>
                </a:solidFill>
              </a:rPr>
            </a:br>
            <a:r>
              <a:rPr lang="nl-BE" sz="3200" b="1" dirty="0" smtClean="0">
                <a:solidFill>
                  <a:srgbClr val="FF5050"/>
                </a:solidFill>
              </a:rPr>
              <a:t>How?</a:t>
            </a:r>
            <a:endParaRPr lang="nl-BE" sz="3200" b="1" dirty="0">
              <a:solidFill>
                <a:srgbClr val="00B050"/>
              </a:solidFill>
            </a:endParaRPr>
          </a:p>
        </p:txBody>
      </p:sp>
      <p:sp>
        <p:nvSpPr>
          <p:cNvPr id="3" name="Tijdelijke aanduiding voor inhoud 2"/>
          <p:cNvSpPr>
            <a:spLocks noGrp="1"/>
          </p:cNvSpPr>
          <p:nvPr>
            <p:ph idx="1"/>
          </p:nvPr>
        </p:nvSpPr>
        <p:spPr>
          <a:xfrm>
            <a:off x="539552" y="2852936"/>
            <a:ext cx="7886700" cy="1656184"/>
          </a:xfrm>
          <a:ln>
            <a:solidFill>
              <a:schemeClr val="tx1"/>
            </a:solidFill>
          </a:ln>
        </p:spPr>
        <p:txBody>
          <a:bodyPr>
            <a:normAutofit/>
          </a:bodyPr>
          <a:lstStyle/>
          <a:p>
            <a:pPr marL="0" indent="0">
              <a:buNone/>
            </a:pPr>
            <a:r>
              <a:rPr lang="nl-BE" dirty="0" err="1" smtClean="0">
                <a:latin typeface="+mj-lt"/>
              </a:rPr>
              <a:t>Pupils</a:t>
            </a:r>
            <a:r>
              <a:rPr lang="nl-BE" dirty="0" smtClean="0">
                <a:latin typeface="+mj-lt"/>
              </a:rPr>
              <a:t> </a:t>
            </a:r>
            <a:r>
              <a:rPr lang="nl-BE" dirty="0" err="1" smtClean="0">
                <a:latin typeface="+mj-lt"/>
              </a:rPr>
              <a:t>assess</a:t>
            </a:r>
            <a:r>
              <a:rPr lang="nl-BE" dirty="0" smtClean="0">
                <a:latin typeface="+mj-lt"/>
              </a:rPr>
              <a:t> </a:t>
            </a:r>
            <a:r>
              <a:rPr lang="nl-BE" dirty="0" err="1" smtClean="0">
                <a:latin typeface="+mj-lt"/>
              </a:rPr>
              <a:t>peers</a:t>
            </a:r>
            <a:r>
              <a:rPr lang="nl-BE" dirty="0" smtClean="0">
                <a:latin typeface="+mj-lt"/>
              </a:rPr>
              <a:t>’ </a:t>
            </a:r>
            <a:r>
              <a:rPr lang="nl-BE" dirty="0" err="1" smtClean="0">
                <a:latin typeface="+mj-lt"/>
              </a:rPr>
              <a:t>ideas</a:t>
            </a:r>
            <a:r>
              <a:rPr lang="nl-BE" dirty="0" smtClean="0">
                <a:latin typeface="+mj-lt"/>
              </a:rPr>
              <a:t> </a:t>
            </a:r>
            <a:r>
              <a:rPr lang="nl-BE" dirty="0" err="1" smtClean="0">
                <a:latin typeface="+mj-lt"/>
              </a:rPr>
              <a:t>and</a:t>
            </a:r>
            <a:r>
              <a:rPr lang="nl-BE" dirty="0" smtClean="0">
                <a:latin typeface="+mj-lt"/>
              </a:rPr>
              <a:t> </a:t>
            </a:r>
            <a:r>
              <a:rPr lang="nl-BE" dirty="0" err="1" smtClean="0">
                <a:latin typeface="+mj-lt"/>
              </a:rPr>
              <a:t>work</a:t>
            </a:r>
            <a:r>
              <a:rPr lang="nl-BE" dirty="0" smtClean="0">
                <a:latin typeface="+mj-lt"/>
              </a:rPr>
              <a:t> </a:t>
            </a:r>
            <a:r>
              <a:rPr lang="nl-BE" dirty="0" err="1" smtClean="0">
                <a:latin typeface="+mj-lt"/>
              </a:rPr>
              <a:t>against</a:t>
            </a:r>
            <a:r>
              <a:rPr lang="nl-BE" dirty="0" smtClean="0">
                <a:latin typeface="+mj-lt"/>
              </a:rPr>
              <a:t> </a:t>
            </a:r>
            <a:r>
              <a:rPr lang="nl-BE" dirty="0" err="1" smtClean="0">
                <a:latin typeface="+mj-lt"/>
              </a:rPr>
              <a:t>known</a:t>
            </a:r>
            <a:r>
              <a:rPr lang="nl-BE" dirty="0" smtClean="0">
                <a:latin typeface="+mj-lt"/>
              </a:rPr>
              <a:t> criteria.  </a:t>
            </a:r>
            <a:endParaRPr lang="nl-BE" dirty="0">
              <a:latin typeface="+mj-lt"/>
            </a:endParaRPr>
          </a:p>
        </p:txBody>
      </p:sp>
      <p:sp>
        <p:nvSpPr>
          <p:cNvPr id="5" name="Tijdelijke aanduiding voor inhoud 2"/>
          <p:cNvSpPr txBox="1">
            <a:spLocks/>
          </p:cNvSpPr>
          <p:nvPr/>
        </p:nvSpPr>
        <p:spPr>
          <a:xfrm>
            <a:off x="539552" y="1937386"/>
            <a:ext cx="7886700" cy="756084"/>
          </a:xfrm>
          <a:prstGeom prst="rect">
            <a:avLst/>
          </a:prstGeom>
          <a:solidFill>
            <a:schemeClr val="accent5">
              <a:lumMod val="20000"/>
              <a:lumOff val="80000"/>
            </a:schemeClr>
          </a:solidFill>
          <a:ln>
            <a:solidFill>
              <a:schemeClr val="accent5">
                <a:lumMod val="60000"/>
                <a:lumOff val="4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Font typeface="Arial" pitchFamily="34" charset="0"/>
              <a:buNone/>
            </a:pPr>
            <a:r>
              <a:rPr lang="nl-BE" dirty="0" smtClean="0">
                <a:solidFill>
                  <a:schemeClr val="tx2">
                    <a:lumMod val="60000"/>
                    <a:lumOff val="40000"/>
                  </a:schemeClr>
                </a:solidFill>
                <a:latin typeface="+mj-lt"/>
              </a:rPr>
              <a:t>TAPS </a:t>
            </a:r>
            <a:r>
              <a:rPr lang="nl-BE" dirty="0" err="1" smtClean="0">
                <a:solidFill>
                  <a:schemeClr val="tx2">
                    <a:lumMod val="60000"/>
                    <a:lumOff val="40000"/>
                  </a:schemeClr>
                </a:solidFill>
                <a:latin typeface="+mj-lt"/>
              </a:rPr>
              <a:t>pyramid</a:t>
            </a:r>
            <a:r>
              <a:rPr lang="nl-BE" dirty="0" smtClean="0">
                <a:solidFill>
                  <a:schemeClr val="tx2">
                    <a:lumMod val="60000"/>
                    <a:lumOff val="40000"/>
                  </a:schemeClr>
                </a:solidFill>
                <a:latin typeface="+mj-lt"/>
              </a:rPr>
              <a:t> model: pupil </a:t>
            </a:r>
            <a:r>
              <a:rPr lang="nl-BE" dirty="0" err="1" smtClean="0">
                <a:solidFill>
                  <a:schemeClr val="tx2">
                    <a:lumMod val="60000"/>
                    <a:lumOff val="40000"/>
                  </a:schemeClr>
                </a:solidFill>
                <a:latin typeface="+mj-lt"/>
              </a:rPr>
              <a:t>layer</a:t>
            </a:r>
            <a:endParaRPr lang="nl-BE" dirty="0" smtClean="0">
              <a:solidFill>
                <a:schemeClr val="tx2">
                  <a:lumMod val="60000"/>
                  <a:lumOff val="40000"/>
                </a:schemeClr>
              </a:solidFill>
            </a:endParaRPr>
          </a:p>
        </p:txBody>
      </p:sp>
      <p:sp>
        <p:nvSpPr>
          <p:cNvPr id="6" name="Tijdelijke aanduiding voor inhoud 2"/>
          <p:cNvSpPr txBox="1">
            <a:spLocks/>
          </p:cNvSpPr>
          <p:nvPr/>
        </p:nvSpPr>
        <p:spPr>
          <a:xfrm>
            <a:off x="539552" y="4653136"/>
            <a:ext cx="7886700" cy="1296144"/>
          </a:xfrm>
          <a:prstGeom prst="rect">
            <a:avLst/>
          </a:prstGeom>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nl-BE" i="1" dirty="0" err="1" smtClean="0">
                <a:latin typeface="+mj-lt"/>
              </a:rPr>
              <a:t>Responding</a:t>
            </a:r>
            <a:r>
              <a:rPr lang="nl-BE" i="1" dirty="0" smtClean="0">
                <a:latin typeface="+mj-lt"/>
              </a:rPr>
              <a:t> </a:t>
            </a:r>
            <a:r>
              <a:rPr lang="nl-BE" i="1" dirty="0" err="1" smtClean="0">
                <a:latin typeface="+mj-lt"/>
              </a:rPr>
              <a:t>to</a:t>
            </a:r>
            <a:r>
              <a:rPr lang="nl-BE" i="1" dirty="0" smtClean="0">
                <a:latin typeface="+mj-lt"/>
              </a:rPr>
              <a:t> peer feedback, peer assessment, …</a:t>
            </a:r>
          </a:p>
          <a:p>
            <a:pPr marL="0" indent="0">
              <a:buFont typeface="Arial" pitchFamily="34" charset="0"/>
              <a:buNone/>
            </a:pPr>
            <a:endParaRPr lang="nl-BE" dirty="0" smtClean="0"/>
          </a:p>
          <a:p>
            <a:endParaRPr lang="nl-BE" dirty="0"/>
          </a:p>
        </p:txBody>
      </p:sp>
    </p:spTree>
    <p:extLst>
      <p:ext uri="{BB962C8B-B14F-4D97-AF65-F5344CB8AC3E}">
        <p14:creationId xmlns:p14="http://schemas.microsoft.com/office/powerpoint/2010/main" val="38068683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D:\dino's\dino foto's in klas\ceys dino\Opdracht  Een hol of schuilplaats waar grote dino niet aan kleine dino kan\WP_20160420_09_45_33_Pro.jpg"/>
          <p:cNvPicPr/>
          <p:nvPr/>
        </p:nvPicPr>
        <p:blipFill rotWithShape="1">
          <a:blip r:embed="rId3" cstate="print">
            <a:extLst>
              <a:ext uri="{28A0092B-C50C-407E-A947-70E740481C1C}">
                <a14:useLocalDpi xmlns:a14="http://schemas.microsoft.com/office/drawing/2010/main" val="0"/>
              </a:ext>
            </a:extLst>
          </a:blip>
          <a:srcRect r="27446"/>
          <a:stretch/>
        </p:blipFill>
        <p:spPr bwMode="auto">
          <a:xfrm>
            <a:off x="323528" y="2132856"/>
            <a:ext cx="3600400" cy="3096344"/>
          </a:xfrm>
          <a:prstGeom prst="rect">
            <a:avLst/>
          </a:prstGeom>
          <a:noFill/>
          <a:ln>
            <a:noFill/>
          </a:ln>
          <a:extLst>
            <a:ext uri="{53640926-AAD7-44D8-BBD7-CCE9431645EC}">
              <a14:shadowObscured xmlns:a14="http://schemas.microsoft.com/office/drawing/2010/main"/>
            </a:ext>
          </a:extLst>
        </p:spPr>
      </p:pic>
      <p:pic>
        <p:nvPicPr>
          <p:cNvPr id="3" name="Afbeelding 2" descr="D:\dino's\dino foto's in klas\ceys dino\Opdracht  Een hol of schuilplaats waar grote dino niet aan kleine dino kan\WP_20160420_09_45_22_Pr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9952" y="2132856"/>
            <a:ext cx="4608512" cy="3096344"/>
          </a:xfrm>
          <a:prstGeom prst="rect">
            <a:avLst/>
          </a:prstGeom>
          <a:noFill/>
          <a:ln>
            <a:noFill/>
          </a:ln>
        </p:spPr>
      </p:pic>
    </p:spTree>
    <p:extLst>
      <p:ext uri="{BB962C8B-B14F-4D97-AF65-F5344CB8AC3E}">
        <p14:creationId xmlns:p14="http://schemas.microsoft.com/office/powerpoint/2010/main" val="31656244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87824" y="274638"/>
            <a:ext cx="5698976" cy="1282154"/>
          </a:xfrm>
        </p:spPr>
        <p:txBody>
          <a:bodyPr>
            <a:normAutofit/>
          </a:bodyPr>
          <a:lstStyle/>
          <a:p>
            <a:r>
              <a:rPr lang="nl-BE" sz="3200" b="1" dirty="0" err="1" smtClean="0">
                <a:solidFill>
                  <a:srgbClr val="00B050"/>
                </a:solidFill>
              </a:rPr>
              <a:t>Involving</a:t>
            </a:r>
            <a:r>
              <a:rPr lang="nl-BE" sz="3200" b="1" dirty="0" smtClean="0">
                <a:solidFill>
                  <a:srgbClr val="00B050"/>
                </a:solidFill>
              </a:rPr>
              <a:t> </a:t>
            </a:r>
            <a:r>
              <a:rPr lang="nl-BE" sz="3200" b="1" dirty="0" err="1" smtClean="0">
                <a:solidFill>
                  <a:srgbClr val="00B050"/>
                </a:solidFill>
              </a:rPr>
              <a:t>children</a:t>
            </a:r>
            <a:r>
              <a:rPr lang="nl-BE" sz="3200" b="1" dirty="0" smtClean="0">
                <a:solidFill>
                  <a:srgbClr val="00B050"/>
                </a:solidFill>
              </a:rPr>
              <a:t> in assessment</a:t>
            </a:r>
            <a:r>
              <a:rPr lang="nl-BE" sz="3100" b="1" dirty="0" smtClean="0">
                <a:solidFill>
                  <a:srgbClr val="00B050"/>
                </a:solidFill>
              </a:rPr>
              <a:t/>
            </a:r>
            <a:br>
              <a:rPr lang="nl-BE" sz="3100" b="1" dirty="0" smtClean="0">
                <a:solidFill>
                  <a:srgbClr val="00B050"/>
                </a:solidFill>
              </a:rPr>
            </a:br>
            <a:r>
              <a:rPr lang="nl-BE" sz="3200" b="1" dirty="0" smtClean="0">
                <a:solidFill>
                  <a:srgbClr val="FF5050"/>
                </a:solidFill>
              </a:rPr>
              <a:t>How?</a:t>
            </a:r>
            <a:endParaRPr lang="nl-BE" sz="3200" b="1" dirty="0">
              <a:solidFill>
                <a:srgbClr val="00B050"/>
              </a:solidFill>
            </a:endParaRPr>
          </a:p>
        </p:txBody>
      </p:sp>
      <p:sp>
        <p:nvSpPr>
          <p:cNvPr id="3" name="Tijdelijke aanduiding voor inhoud 2"/>
          <p:cNvSpPr>
            <a:spLocks noGrp="1"/>
          </p:cNvSpPr>
          <p:nvPr>
            <p:ph idx="1"/>
          </p:nvPr>
        </p:nvSpPr>
        <p:spPr>
          <a:xfrm>
            <a:off x="539552" y="2852936"/>
            <a:ext cx="7886700" cy="1656184"/>
          </a:xfrm>
          <a:ln>
            <a:solidFill>
              <a:schemeClr val="tx1"/>
            </a:solidFill>
          </a:ln>
        </p:spPr>
        <p:txBody>
          <a:bodyPr>
            <a:normAutofit/>
          </a:bodyPr>
          <a:lstStyle/>
          <a:p>
            <a:pPr marL="0" indent="0">
              <a:buNone/>
            </a:pPr>
            <a:r>
              <a:rPr lang="nl-BE" dirty="0" err="1" smtClean="0">
                <a:latin typeface="+mj-lt"/>
              </a:rPr>
              <a:t>Pupils</a:t>
            </a:r>
            <a:r>
              <a:rPr lang="nl-BE" dirty="0" smtClean="0">
                <a:latin typeface="+mj-lt"/>
              </a:rPr>
              <a:t> </a:t>
            </a:r>
            <a:r>
              <a:rPr lang="nl-BE" dirty="0" err="1" smtClean="0">
                <a:latin typeface="+mj-lt"/>
              </a:rPr>
              <a:t>use</a:t>
            </a:r>
            <a:r>
              <a:rPr lang="nl-BE" dirty="0" smtClean="0">
                <a:latin typeface="+mj-lt"/>
              </a:rPr>
              <a:t> assessment </a:t>
            </a:r>
            <a:r>
              <a:rPr lang="nl-BE" dirty="0" err="1" smtClean="0">
                <a:latin typeface="+mj-lt"/>
              </a:rPr>
              <a:t>to</a:t>
            </a:r>
            <a:r>
              <a:rPr lang="nl-BE" dirty="0" smtClean="0">
                <a:latin typeface="+mj-lt"/>
              </a:rPr>
              <a:t> advance </a:t>
            </a:r>
            <a:r>
              <a:rPr lang="nl-BE" dirty="0" err="1" smtClean="0">
                <a:latin typeface="+mj-lt"/>
              </a:rPr>
              <a:t>their</a:t>
            </a:r>
            <a:r>
              <a:rPr lang="nl-BE" dirty="0" smtClean="0">
                <a:latin typeface="+mj-lt"/>
              </a:rPr>
              <a:t> </a:t>
            </a:r>
            <a:r>
              <a:rPr lang="nl-BE" dirty="0" err="1" smtClean="0">
                <a:latin typeface="+mj-lt"/>
              </a:rPr>
              <a:t>learning</a:t>
            </a:r>
            <a:r>
              <a:rPr lang="nl-BE" dirty="0" smtClean="0">
                <a:latin typeface="+mj-lt"/>
              </a:rPr>
              <a:t> </a:t>
            </a:r>
            <a:r>
              <a:rPr lang="nl-BE" dirty="0" err="1" smtClean="0">
                <a:latin typeface="+mj-lt"/>
              </a:rPr>
              <a:t>by</a:t>
            </a:r>
            <a:r>
              <a:rPr lang="nl-BE" dirty="0" smtClean="0">
                <a:latin typeface="+mj-lt"/>
              </a:rPr>
              <a:t> </a:t>
            </a:r>
            <a:r>
              <a:rPr lang="nl-BE" dirty="0" err="1" smtClean="0">
                <a:latin typeface="+mj-lt"/>
              </a:rPr>
              <a:t>acting</a:t>
            </a:r>
            <a:r>
              <a:rPr lang="nl-BE" dirty="0" smtClean="0">
                <a:latin typeface="+mj-lt"/>
              </a:rPr>
              <a:t> on feedback. </a:t>
            </a:r>
            <a:endParaRPr lang="nl-BE" dirty="0">
              <a:latin typeface="+mj-lt"/>
            </a:endParaRPr>
          </a:p>
        </p:txBody>
      </p:sp>
      <p:sp>
        <p:nvSpPr>
          <p:cNvPr id="5" name="Tijdelijke aanduiding voor inhoud 2"/>
          <p:cNvSpPr txBox="1">
            <a:spLocks/>
          </p:cNvSpPr>
          <p:nvPr/>
        </p:nvSpPr>
        <p:spPr>
          <a:xfrm>
            <a:off x="539552" y="1937386"/>
            <a:ext cx="7886700" cy="756084"/>
          </a:xfrm>
          <a:prstGeom prst="rect">
            <a:avLst/>
          </a:prstGeom>
          <a:solidFill>
            <a:schemeClr val="accent5">
              <a:lumMod val="20000"/>
              <a:lumOff val="80000"/>
            </a:schemeClr>
          </a:solidFill>
          <a:ln>
            <a:solidFill>
              <a:schemeClr val="accent5">
                <a:lumMod val="60000"/>
                <a:lumOff val="4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Font typeface="Arial" pitchFamily="34" charset="0"/>
              <a:buNone/>
            </a:pPr>
            <a:r>
              <a:rPr lang="nl-BE" dirty="0" smtClean="0">
                <a:solidFill>
                  <a:schemeClr val="tx2">
                    <a:lumMod val="60000"/>
                    <a:lumOff val="40000"/>
                  </a:schemeClr>
                </a:solidFill>
                <a:latin typeface="+mj-lt"/>
              </a:rPr>
              <a:t>TAPS </a:t>
            </a:r>
            <a:r>
              <a:rPr lang="nl-BE" dirty="0" err="1" smtClean="0">
                <a:solidFill>
                  <a:schemeClr val="tx2">
                    <a:lumMod val="60000"/>
                    <a:lumOff val="40000"/>
                  </a:schemeClr>
                </a:solidFill>
                <a:latin typeface="+mj-lt"/>
              </a:rPr>
              <a:t>pyramid</a:t>
            </a:r>
            <a:r>
              <a:rPr lang="nl-BE" dirty="0" smtClean="0">
                <a:solidFill>
                  <a:schemeClr val="tx2">
                    <a:lumMod val="60000"/>
                    <a:lumOff val="40000"/>
                  </a:schemeClr>
                </a:solidFill>
                <a:latin typeface="+mj-lt"/>
              </a:rPr>
              <a:t> model: pupil </a:t>
            </a:r>
            <a:r>
              <a:rPr lang="nl-BE" dirty="0" err="1" smtClean="0">
                <a:solidFill>
                  <a:schemeClr val="tx2">
                    <a:lumMod val="60000"/>
                    <a:lumOff val="40000"/>
                  </a:schemeClr>
                </a:solidFill>
                <a:latin typeface="+mj-lt"/>
              </a:rPr>
              <a:t>layer</a:t>
            </a:r>
            <a:endParaRPr lang="nl-BE" dirty="0" smtClean="0">
              <a:solidFill>
                <a:schemeClr val="tx2">
                  <a:lumMod val="60000"/>
                  <a:lumOff val="40000"/>
                </a:schemeClr>
              </a:solidFill>
            </a:endParaRPr>
          </a:p>
        </p:txBody>
      </p:sp>
      <p:sp>
        <p:nvSpPr>
          <p:cNvPr id="6" name="Tijdelijke aanduiding voor inhoud 2"/>
          <p:cNvSpPr txBox="1">
            <a:spLocks/>
          </p:cNvSpPr>
          <p:nvPr/>
        </p:nvSpPr>
        <p:spPr>
          <a:xfrm>
            <a:off x="539552" y="4653136"/>
            <a:ext cx="7886700" cy="1296144"/>
          </a:xfrm>
          <a:prstGeom prst="rect">
            <a:avLst/>
          </a:prstGeom>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nl-BE" i="1" dirty="0" smtClean="0">
                <a:latin typeface="+mj-lt"/>
              </a:rPr>
              <a:t>Making </a:t>
            </a:r>
            <a:r>
              <a:rPr lang="nl-BE" i="1" dirty="0" err="1" smtClean="0">
                <a:latin typeface="+mj-lt"/>
              </a:rPr>
              <a:t>improvements</a:t>
            </a:r>
            <a:r>
              <a:rPr lang="nl-BE" i="1" dirty="0" smtClean="0">
                <a:latin typeface="+mj-lt"/>
              </a:rPr>
              <a:t> in respons </a:t>
            </a:r>
            <a:r>
              <a:rPr lang="nl-BE" i="1" dirty="0" err="1" smtClean="0">
                <a:latin typeface="+mj-lt"/>
              </a:rPr>
              <a:t>to</a:t>
            </a:r>
            <a:r>
              <a:rPr lang="nl-BE" i="1" dirty="0" smtClean="0">
                <a:latin typeface="+mj-lt"/>
              </a:rPr>
              <a:t> </a:t>
            </a:r>
            <a:r>
              <a:rPr lang="nl-BE" i="1" dirty="0" err="1" smtClean="0">
                <a:latin typeface="+mj-lt"/>
              </a:rPr>
              <a:t>suggestions</a:t>
            </a:r>
            <a:r>
              <a:rPr lang="nl-BE" i="1" dirty="0" smtClean="0">
                <a:latin typeface="+mj-lt"/>
              </a:rPr>
              <a:t> </a:t>
            </a:r>
            <a:r>
              <a:rPr lang="nl-BE" i="1" dirty="0" err="1" smtClean="0">
                <a:latin typeface="+mj-lt"/>
              </a:rPr>
              <a:t>given</a:t>
            </a:r>
            <a:r>
              <a:rPr lang="nl-BE" i="1" dirty="0" smtClean="0">
                <a:latin typeface="+mj-lt"/>
              </a:rPr>
              <a:t>, …</a:t>
            </a:r>
          </a:p>
          <a:p>
            <a:pPr marL="0" indent="0">
              <a:buFont typeface="Arial" pitchFamily="34" charset="0"/>
              <a:buNone/>
            </a:pPr>
            <a:endParaRPr lang="nl-BE" dirty="0" smtClean="0"/>
          </a:p>
          <a:p>
            <a:endParaRPr lang="nl-BE" dirty="0"/>
          </a:p>
        </p:txBody>
      </p:sp>
    </p:spTree>
    <p:extLst>
      <p:ext uri="{BB962C8B-B14F-4D97-AF65-F5344CB8AC3E}">
        <p14:creationId xmlns:p14="http://schemas.microsoft.com/office/powerpoint/2010/main" val="14831821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87824" y="274638"/>
            <a:ext cx="5698976" cy="1282154"/>
          </a:xfrm>
        </p:spPr>
        <p:txBody>
          <a:bodyPr>
            <a:normAutofit/>
          </a:bodyPr>
          <a:lstStyle/>
          <a:p>
            <a:r>
              <a:rPr lang="nl-BE" sz="3200" dirty="0" err="1" smtClean="0">
                <a:solidFill>
                  <a:srgbClr val="00B050"/>
                </a:solidFill>
              </a:rPr>
              <a:t>I</a:t>
            </a:r>
            <a:r>
              <a:rPr lang="nl-BE" sz="3200" b="1" dirty="0" err="1" smtClean="0">
                <a:solidFill>
                  <a:srgbClr val="00B050"/>
                </a:solidFill>
              </a:rPr>
              <a:t>nvolving</a:t>
            </a:r>
            <a:r>
              <a:rPr lang="nl-BE" sz="3200" b="1" dirty="0" smtClean="0">
                <a:solidFill>
                  <a:srgbClr val="00B050"/>
                </a:solidFill>
              </a:rPr>
              <a:t> </a:t>
            </a:r>
            <a:r>
              <a:rPr lang="nl-BE" sz="3200" b="1" dirty="0" err="1" smtClean="0">
                <a:solidFill>
                  <a:srgbClr val="00B050"/>
                </a:solidFill>
              </a:rPr>
              <a:t>children</a:t>
            </a:r>
            <a:r>
              <a:rPr lang="nl-BE" sz="3200" b="1" dirty="0" smtClean="0">
                <a:solidFill>
                  <a:srgbClr val="00B050"/>
                </a:solidFill>
              </a:rPr>
              <a:t> in assessment</a:t>
            </a:r>
            <a:r>
              <a:rPr lang="nl-BE" sz="3100" b="1" dirty="0" smtClean="0">
                <a:solidFill>
                  <a:srgbClr val="00B050"/>
                </a:solidFill>
              </a:rPr>
              <a:t/>
            </a:r>
            <a:br>
              <a:rPr lang="nl-BE" sz="3100" b="1" dirty="0" smtClean="0">
                <a:solidFill>
                  <a:srgbClr val="00B050"/>
                </a:solidFill>
              </a:rPr>
            </a:br>
            <a:r>
              <a:rPr lang="nl-BE" sz="3200" b="1" dirty="0" smtClean="0">
                <a:solidFill>
                  <a:srgbClr val="FF5050"/>
                </a:solidFill>
              </a:rPr>
              <a:t>How?</a:t>
            </a:r>
            <a:endParaRPr lang="nl-BE" sz="3200" b="1" dirty="0">
              <a:solidFill>
                <a:srgbClr val="00B050"/>
              </a:solidFill>
            </a:endParaRPr>
          </a:p>
        </p:txBody>
      </p:sp>
      <p:sp>
        <p:nvSpPr>
          <p:cNvPr id="3" name="Tijdelijke aanduiding voor inhoud 2"/>
          <p:cNvSpPr>
            <a:spLocks noGrp="1"/>
          </p:cNvSpPr>
          <p:nvPr>
            <p:ph idx="1"/>
          </p:nvPr>
        </p:nvSpPr>
        <p:spPr>
          <a:xfrm>
            <a:off x="539552" y="2852936"/>
            <a:ext cx="7886700" cy="1656184"/>
          </a:xfrm>
          <a:ln>
            <a:solidFill>
              <a:schemeClr val="tx1"/>
            </a:solidFill>
          </a:ln>
        </p:spPr>
        <p:txBody>
          <a:bodyPr>
            <a:normAutofit/>
          </a:bodyPr>
          <a:lstStyle/>
          <a:p>
            <a:pPr marL="0" indent="0">
              <a:buNone/>
            </a:pPr>
            <a:r>
              <a:rPr lang="nl-BE" dirty="0" err="1" smtClean="0">
                <a:latin typeface="+mj-lt"/>
              </a:rPr>
              <a:t>Pupils</a:t>
            </a:r>
            <a:r>
              <a:rPr lang="nl-BE" dirty="0" smtClean="0">
                <a:latin typeface="+mj-lt"/>
              </a:rPr>
              <a:t> </a:t>
            </a:r>
            <a:r>
              <a:rPr lang="nl-BE" dirty="0" err="1" smtClean="0">
                <a:latin typeface="+mj-lt"/>
              </a:rPr>
              <a:t>collaboratively</a:t>
            </a:r>
            <a:r>
              <a:rPr lang="nl-BE" dirty="0" smtClean="0">
                <a:latin typeface="+mj-lt"/>
              </a:rPr>
              <a:t> (</a:t>
            </a:r>
            <a:r>
              <a:rPr lang="nl-BE" dirty="0" err="1" smtClean="0">
                <a:latin typeface="+mj-lt"/>
              </a:rPr>
              <a:t>with</a:t>
            </a:r>
            <a:r>
              <a:rPr lang="nl-BE" dirty="0" smtClean="0">
                <a:latin typeface="+mj-lt"/>
              </a:rPr>
              <a:t> </a:t>
            </a:r>
            <a:r>
              <a:rPr lang="nl-BE" dirty="0" err="1" smtClean="0">
                <a:latin typeface="+mj-lt"/>
              </a:rPr>
              <a:t>peers</a:t>
            </a:r>
            <a:r>
              <a:rPr lang="nl-BE" dirty="0" smtClean="0">
                <a:latin typeface="+mj-lt"/>
              </a:rPr>
              <a:t>/</a:t>
            </a:r>
            <a:r>
              <a:rPr lang="nl-BE" dirty="0" err="1" smtClean="0">
                <a:latin typeface="+mj-lt"/>
              </a:rPr>
              <a:t>teachers</a:t>
            </a:r>
            <a:r>
              <a:rPr lang="nl-BE" dirty="0" smtClean="0">
                <a:latin typeface="+mj-lt"/>
              </a:rPr>
              <a:t>) </a:t>
            </a:r>
            <a:r>
              <a:rPr lang="nl-BE" dirty="0" err="1" smtClean="0">
                <a:latin typeface="+mj-lt"/>
              </a:rPr>
              <a:t>identify</a:t>
            </a:r>
            <a:r>
              <a:rPr lang="nl-BE" dirty="0" smtClean="0">
                <a:latin typeface="+mj-lt"/>
              </a:rPr>
              <a:t> next steps in </a:t>
            </a:r>
            <a:r>
              <a:rPr lang="nl-BE" dirty="0" err="1" smtClean="0">
                <a:latin typeface="+mj-lt"/>
              </a:rPr>
              <a:t>learning</a:t>
            </a:r>
            <a:r>
              <a:rPr lang="nl-BE" dirty="0" smtClean="0">
                <a:latin typeface="+mj-lt"/>
              </a:rPr>
              <a:t>. </a:t>
            </a:r>
            <a:endParaRPr lang="nl-BE" dirty="0">
              <a:latin typeface="+mj-lt"/>
            </a:endParaRPr>
          </a:p>
        </p:txBody>
      </p:sp>
      <p:sp>
        <p:nvSpPr>
          <p:cNvPr id="5" name="Tijdelijke aanduiding voor inhoud 2"/>
          <p:cNvSpPr txBox="1">
            <a:spLocks/>
          </p:cNvSpPr>
          <p:nvPr/>
        </p:nvSpPr>
        <p:spPr>
          <a:xfrm>
            <a:off x="539552" y="1937386"/>
            <a:ext cx="7886700" cy="756084"/>
          </a:xfrm>
          <a:prstGeom prst="rect">
            <a:avLst/>
          </a:prstGeom>
          <a:solidFill>
            <a:schemeClr val="accent5">
              <a:lumMod val="20000"/>
              <a:lumOff val="80000"/>
            </a:schemeClr>
          </a:solidFill>
          <a:ln>
            <a:solidFill>
              <a:schemeClr val="accent5">
                <a:lumMod val="60000"/>
                <a:lumOff val="4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Font typeface="Arial" pitchFamily="34" charset="0"/>
              <a:buNone/>
            </a:pPr>
            <a:r>
              <a:rPr lang="nl-BE" dirty="0" smtClean="0">
                <a:solidFill>
                  <a:schemeClr val="tx2">
                    <a:lumMod val="60000"/>
                    <a:lumOff val="40000"/>
                  </a:schemeClr>
                </a:solidFill>
                <a:latin typeface="+mj-lt"/>
              </a:rPr>
              <a:t>TAPS </a:t>
            </a:r>
            <a:r>
              <a:rPr lang="nl-BE" dirty="0" err="1" smtClean="0">
                <a:solidFill>
                  <a:schemeClr val="tx2">
                    <a:lumMod val="60000"/>
                    <a:lumOff val="40000"/>
                  </a:schemeClr>
                </a:solidFill>
                <a:latin typeface="+mj-lt"/>
              </a:rPr>
              <a:t>pyramid</a:t>
            </a:r>
            <a:r>
              <a:rPr lang="nl-BE" dirty="0" smtClean="0">
                <a:solidFill>
                  <a:schemeClr val="tx2">
                    <a:lumMod val="60000"/>
                    <a:lumOff val="40000"/>
                  </a:schemeClr>
                </a:solidFill>
                <a:latin typeface="+mj-lt"/>
              </a:rPr>
              <a:t> model: pupil </a:t>
            </a:r>
            <a:r>
              <a:rPr lang="nl-BE" dirty="0" err="1" smtClean="0">
                <a:solidFill>
                  <a:schemeClr val="tx2">
                    <a:lumMod val="60000"/>
                    <a:lumOff val="40000"/>
                  </a:schemeClr>
                </a:solidFill>
                <a:latin typeface="+mj-lt"/>
              </a:rPr>
              <a:t>layer</a:t>
            </a:r>
            <a:endParaRPr lang="nl-BE" dirty="0" smtClean="0">
              <a:solidFill>
                <a:schemeClr val="tx2">
                  <a:lumMod val="60000"/>
                  <a:lumOff val="40000"/>
                </a:schemeClr>
              </a:solidFill>
            </a:endParaRPr>
          </a:p>
        </p:txBody>
      </p:sp>
      <p:sp>
        <p:nvSpPr>
          <p:cNvPr id="6" name="Tijdelijke aanduiding voor inhoud 2"/>
          <p:cNvSpPr txBox="1">
            <a:spLocks/>
          </p:cNvSpPr>
          <p:nvPr/>
        </p:nvSpPr>
        <p:spPr>
          <a:xfrm>
            <a:off x="539552" y="4653136"/>
            <a:ext cx="7886700" cy="1296144"/>
          </a:xfrm>
          <a:prstGeom prst="rect">
            <a:avLst/>
          </a:prstGeom>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nl-BE" i="1" dirty="0" err="1" smtClean="0">
                <a:latin typeface="+mj-lt"/>
              </a:rPr>
              <a:t>Identifying</a:t>
            </a:r>
            <a:r>
              <a:rPr lang="nl-BE" i="1" dirty="0" smtClean="0">
                <a:latin typeface="+mj-lt"/>
              </a:rPr>
              <a:t> next steps,  …</a:t>
            </a:r>
          </a:p>
          <a:p>
            <a:pPr marL="0" indent="0">
              <a:buFont typeface="Arial" pitchFamily="34" charset="0"/>
              <a:buNone/>
            </a:pPr>
            <a:endParaRPr lang="nl-BE" dirty="0" smtClean="0"/>
          </a:p>
          <a:p>
            <a:endParaRPr lang="nl-BE" dirty="0"/>
          </a:p>
        </p:txBody>
      </p:sp>
    </p:spTree>
    <p:extLst>
      <p:ext uri="{BB962C8B-B14F-4D97-AF65-F5344CB8AC3E}">
        <p14:creationId xmlns:p14="http://schemas.microsoft.com/office/powerpoint/2010/main" val="32800649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87824" y="274638"/>
            <a:ext cx="5698976" cy="1282154"/>
          </a:xfrm>
        </p:spPr>
        <p:txBody>
          <a:bodyPr>
            <a:normAutofit/>
          </a:bodyPr>
          <a:lstStyle/>
          <a:p>
            <a:r>
              <a:rPr lang="nl-BE" sz="3200" b="1" dirty="0" err="1" smtClean="0">
                <a:solidFill>
                  <a:srgbClr val="00B050"/>
                </a:solidFill>
              </a:rPr>
              <a:t>Involving</a:t>
            </a:r>
            <a:r>
              <a:rPr lang="nl-BE" sz="3200" b="1" dirty="0" smtClean="0">
                <a:solidFill>
                  <a:srgbClr val="00B050"/>
                </a:solidFill>
              </a:rPr>
              <a:t> </a:t>
            </a:r>
            <a:r>
              <a:rPr lang="nl-BE" sz="3200" b="1" dirty="0" err="1" smtClean="0">
                <a:solidFill>
                  <a:srgbClr val="00B050"/>
                </a:solidFill>
              </a:rPr>
              <a:t>children</a:t>
            </a:r>
            <a:r>
              <a:rPr lang="nl-BE" sz="3200" b="1" dirty="0" smtClean="0">
                <a:solidFill>
                  <a:srgbClr val="00B050"/>
                </a:solidFill>
              </a:rPr>
              <a:t> in assessment</a:t>
            </a:r>
            <a:r>
              <a:rPr lang="nl-BE" sz="3100" b="1" dirty="0" smtClean="0">
                <a:solidFill>
                  <a:srgbClr val="00B050"/>
                </a:solidFill>
              </a:rPr>
              <a:t/>
            </a:r>
            <a:br>
              <a:rPr lang="nl-BE" sz="3100" b="1" dirty="0" smtClean="0">
                <a:solidFill>
                  <a:srgbClr val="00B050"/>
                </a:solidFill>
              </a:rPr>
            </a:br>
            <a:r>
              <a:rPr lang="nl-BE" sz="3200" b="1" dirty="0" smtClean="0">
                <a:solidFill>
                  <a:srgbClr val="FF5050"/>
                </a:solidFill>
              </a:rPr>
              <a:t>How?</a:t>
            </a:r>
            <a:endParaRPr lang="nl-BE" sz="3200" b="1" dirty="0">
              <a:solidFill>
                <a:srgbClr val="00B050"/>
              </a:solidFill>
            </a:endParaRPr>
          </a:p>
        </p:txBody>
      </p:sp>
      <p:sp>
        <p:nvSpPr>
          <p:cNvPr id="3" name="Tijdelijke aanduiding voor inhoud 2"/>
          <p:cNvSpPr>
            <a:spLocks noGrp="1"/>
          </p:cNvSpPr>
          <p:nvPr>
            <p:ph idx="1"/>
          </p:nvPr>
        </p:nvSpPr>
        <p:spPr>
          <a:xfrm>
            <a:off x="539552" y="2852936"/>
            <a:ext cx="7886700" cy="1656184"/>
          </a:xfrm>
          <a:ln>
            <a:solidFill>
              <a:schemeClr val="tx1"/>
            </a:solidFill>
          </a:ln>
        </p:spPr>
        <p:txBody>
          <a:bodyPr>
            <a:normAutofit/>
          </a:bodyPr>
          <a:lstStyle/>
          <a:p>
            <a:pPr marL="0" indent="0">
              <a:buNone/>
            </a:pPr>
            <a:r>
              <a:rPr lang="nl-BE" dirty="0" smtClean="0">
                <a:latin typeface="+mj-lt"/>
              </a:rPr>
              <a:t>Teachers plan </a:t>
            </a:r>
            <a:r>
              <a:rPr lang="nl-BE" dirty="0" err="1" smtClean="0">
                <a:latin typeface="+mj-lt"/>
              </a:rPr>
              <a:t>opportunities</a:t>
            </a:r>
            <a:r>
              <a:rPr lang="nl-BE" dirty="0" smtClean="0">
                <a:latin typeface="+mj-lt"/>
              </a:rPr>
              <a:t> </a:t>
            </a:r>
            <a:r>
              <a:rPr lang="nl-BE" dirty="0" err="1" smtClean="0">
                <a:latin typeface="+mj-lt"/>
              </a:rPr>
              <a:t>to</a:t>
            </a:r>
            <a:r>
              <a:rPr lang="nl-BE" dirty="0" smtClean="0">
                <a:latin typeface="+mj-lt"/>
              </a:rPr>
              <a:t> </a:t>
            </a:r>
            <a:r>
              <a:rPr lang="nl-BE" dirty="0" err="1" smtClean="0">
                <a:latin typeface="+mj-lt"/>
              </a:rPr>
              <a:t>elicit</a:t>
            </a:r>
            <a:r>
              <a:rPr lang="nl-BE" dirty="0" smtClean="0">
                <a:latin typeface="+mj-lt"/>
              </a:rPr>
              <a:t> </a:t>
            </a:r>
            <a:r>
              <a:rPr lang="nl-BE" dirty="0" err="1" smtClean="0">
                <a:latin typeface="+mj-lt"/>
              </a:rPr>
              <a:t>pupils</a:t>
            </a:r>
            <a:r>
              <a:rPr lang="nl-BE" dirty="0" smtClean="0">
                <a:latin typeface="+mj-lt"/>
              </a:rPr>
              <a:t>’ </a:t>
            </a:r>
            <a:r>
              <a:rPr lang="nl-BE" dirty="0" err="1" smtClean="0">
                <a:latin typeface="+mj-lt"/>
              </a:rPr>
              <a:t>science</a:t>
            </a:r>
            <a:r>
              <a:rPr lang="nl-BE" dirty="0" smtClean="0">
                <a:latin typeface="+mj-lt"/>
              </a:rPr>
              <a:t> </a:t>
            </a:r>
            <a:r>
              <a:rPr lang="nl-BE" dirty="0" err="1" smtClean="0">
                <a:latin typeface="+mj-lt"/>
              </a:rPr>
              <a:t>knowledge</a:t>
            </a:r>
            <a:r>
              <a:rPr lang="nl-BE" dirty="0" smtClean="0">
                <a:latin typeface="+mj-lt"/>
              </a:rPr>
              <a:t> </a:t>
            </a:r>
            <a:r>
              <a:rPr lang="nl-BE" dirty="0" err="1" smtClean="0">
                <a:latin typeface="+mj-lt"/>
              </a:rPr>
              <a:t>and</a:t>
            </a:r>
            <a:r>
              <a:rPr lang="nl-BE" dirty="0" smtClean="0">
                <a:latin typeface="+mj-lt"/>
              </a:rPr>
              <a:t> skills. </a:t>
            </a:r>
            <a:endParaRPr lang="nl-BE" dirty="0">
              <a:latin typeface="+mj-lt"/>
            </a:endParaRPr>
          </a:p>
        </p:txBody>
      </p:sp>
      <p:sp>
        <p:nvSpPr>
          <p:cNvPr id="5" name="Tijdelijke aanduiding voor inhoud 2"/>
          <p:cNvSpPr txBox="1">
            <a:spLocks/>
          </p:cNvSpPr>
          <p:nvPr/>
        </p:nvSpPr>
        <p:spPr>
          <a:xfrm>
            <a:off x="539552" y="1937386"/>
            <a:ext cx="7886700" cy="756084"/>
          </a:xfrm>
          <a:prstGeom prst="rect">
            <a:avLst/>
          </a:prstGeom>
          <a:solidFill>
            <a:schemeClr val="tx2">
              <a:lumMod val="60000"/>
              <a:lumOff val="40000"/>
            </a:schemeClr>
          </a:solidFill>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Font typeface="Arial" pitchFamily="34" charset="0"/>
              <a:buNone/>
            </a:pPr>
            <a:r>
              <a:rPr lang="nl-BE" dirty="0" smtClean="0">
                <a:latin typeface="+mj-lt"/>
              </a:rPr>
              <a:t>TAPS </a:t>
            </a:r>
            <a:r>
              <a:rPr lang="nl-BE" dirty="0" err="1" smtClean="0">
                <a:latin typeface="+mj-lt"/>
              </a:rPr>
              <a:t>pyramid</a:t>
            </a:r>
            <a:r>
              <a:rPr lang="nl-BE" dirty="0" smtClean="0">
                <a:latin typeface="+mj-lt"/>
              </a:rPr>
              <a:t> model: teacher </a:t>
            </a:r>
            <a:r>
              <a:rPr lang="nl-BE" dirty="0" err="1" smtClean="0">
                <a:latin typeface="+mj-lt"/>
              </a:rPr>
              <a:t>layer</a:t>
            </a:r>
            <a:endParaRPr lang="nl-BE" dirty="0" smtClean="0"/>
          </a:p>
        </p:txBody>
      </p:sp>
      <p:sp>
        <p:nvSpPr>
          <p:cNvPr id="6" name="Tijdelijke aanduiding voor inhoud 2"/>
          <p:cNvSpPr txBox="1">
            <a:spLocks/>
          </p:cNvSpPr>
          <p:nvPr/>
        </p:nvSpPr>
        <p:spPr>
          <a:xfrm>
            <a:off x="539552" y="4653136"/>
            <a:ext cx="7886700" cy="1296144"/>
          </a:xfrm>
          <a:prstGeom prst="rect">
            <a:avLst/>
          </a:prstGeom>
          <a:ln>
            <a:solidFill>
              <a:schemeClr val="tx1"/>
            </a:solidFill>
          </a:ln>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nl-BE" i="1" dirty="0" err="1" smtClean="0">
                <a:latin typeface="+mj-lt"/>
              </a:rPr>
              <a:t>Finding</a:t>
            </a:r>
            <a:r>
              <a:rPr lang="nl-BE" i="1" dirty="0" smtClean="0">
                <a:latin typeface="+mj-lt"/>
              </a:rPr>
              <a:t> out </a:t>
            </a:r>
            <a:r>
              <a:rPr lang="nl-BE" i="1" dirty="0" err="1" smtClean="0">
                <a:latin typeface="+mj-lt"/>
              </a:rPr>
              <a:t>what</a:t>
            </a:r>
            <a:r>
              <a:rPr lang="nl-BE" i="1" dirty="0" smtClean="0">
                <a:latin typeface="+mj-lt"/>
              </a:rPr>
              <a:t> </a:t>
            </a:r>
            <a:r>
              <a:rPr lang="nl-BE" i="1" dirty="0" err="1" smtClean="0">
                <a:latin typeface="+mj-lt"/>
              </a:rPr>
              <a:t>children</a:t>
            </a:r>
            <a:r>
              <a:rPr lang="nl-BE" i="1" dirty="0" smtClean="0">
                <a:latin typeface="+mj-lt"/>
              </a:rPr>
              <a:t> </a:t>
            </a:r>
            <a:r>
              <a:rPr lang="nl-BE" i="1" dirty="0" err="1" smtClean="0">
                <a:latin typeface="+mj-lt"/>
              </a:rPr>
              <a:t>know</a:t>
            </a:r>
            <a:r>
              <a:rPr lang="nl-BE" i="1" dirty="0" smtClean="0">
                <a:latin typeface="+mj-lt"/>
              </a:rPr>
              <a:t> at </a:t>
            </a:r>
            <a:r>
              <a:rPr lang="nl-BE" i="1" dirty="0" err="1" smtClean="0">
                <a:latin typeface="+mj-lt"/>
              </a:rPr>
              <a:t>the</a:t>
            </a:r>
            <a:r>
              <a:rPr lang="nl-BE" i="1" dirty="0" smtClean="0">
                <a:latin typeface="+mj-lt"/>
              </a:rPr>
              <a:t> start </a:t>
            </a:r>
            <a:r>
              <a:rPr lang="nl-BE" i="1" dirty="0" err="1" smtClean="0">
                <a:latin typeface="+mj-lt"/>
              </a:rPr>
              <a:t>and</a:t>
            </a:r>
            <a:r>
              <a:rPr lang="nl-BE" i="1" dirty="0" smtClean="0">
                <a:latin typeface="+mj-lt"/>
              </a:rPr>
              <a:t> </a:t>
            </a:r>
            <a:r>
              <a:rPr lang="nl-BE" i="1" dirty="0" err="1" smtClean="0">
                <a:latin typeface="+mj-lt"/>
              </a:rPr>
              <a:t>the</a:t>
            </a:r>
            <a:r>
              <a:rPr lang="nl-BE" i="1" dirty="0" smtClean="0">
                <a:latin typeface="+mj-lt"/>
              </a:rPr>
              <a:t> end of </a:t>
            </a:r>
            <a:r>
              <a:rPr lang="nl-BE" i="1" dirty="0" err="1" smtClean="0">
                <a:latin typeface="+mj-lt"/>
              </a:rPr>
              <a:t>the</a:t>
            </a:r>
            <a:r>
              <a:rPr lang="nl-BE" i="1" dirty="0" smtClean="0">
                <a:latin typeface="+mj-lt"/>
              </a:rPr>
              <a:t> </a:t>
            </a:r>
            <a:r>
              <a:rPr lang="nl-BE" i="1" dirty="0" err="1" smtClean="0">
                <a:latin typeface="+mj-lt"/>
              </a:rPr>
              <a:t>activity</a:t>
            </a:r>
            <a:r>
              <a:rPr lang="nl-BE" i="1" dirty="0" smtClean="0">
                <a:latin typeface="+mj-lt"/>
              </a:rPr>
              <a:t>, </a:t>
            </a:r>
            <a:r>
              <a:rPr lang="nl-BE" i="1" dirty="0" err="1" smtClean="0">
                <a:latin typeface="+mj-lt"/>
              </a:rPr>
              <a:t>groups</a:t>
            </a:r>
            <a:r>
              <a:rPr lang="nl-BE" i="1" dirty="0">
                <a:latin typeface="+mj-lt"/>
              </a:rPr>
              <a:t> </a:t>
            </a:r>
            <a:r>
              <a:rPr lang="nl-BE" i="1" dirty="0" err="1" smtClean="0">
                <a:latin typeface="+mj-lt"/>
              </a:rPr>
              <a:t>identifying</a:t>
            </a:r>
            <a:r>
              <a:rPr lang="nl-BE" i="1" dirty="0" smtClean="0">
                <a:latin typeface="+mj-lt"/>
              </a:rPr>
              <a:t> </a:t>
            </a:r>
            <a:r>
              <a:rPr lang="nl-BE" i="1" dirty="0" err="1" smtClean="0">
                <a:latin typeface="+mj-lt"/>
              </a:rPr>
              <a:t>ideas</a:t>
            </a:r>
            <a:r>
              <a:rPr lang="nl-BE" i="1" dirty="0" smtClean="0">
                <a:latin typeface="+mj-lt"/>
              </a:rPr>
              <a:t> in a brainstorm,…</a:t>
            </a:r>
          </a:p>
          <a:p>
            <a:pPr marL="0" indent="0">
              <a:buFont typeface="Arial" pitchFamily="34" charset="0"/>
              <a:buNone/>
            </a:pPr>
            <a:endParaRPr lang="nl-BE" dirty="0" smtClean="0"/>
          </a:p>
          <a:p>
            <a:endParaRPr lang="nl-BE" dirty="0"/>
          </a:p>
        </p:txBody>
      </p:sp>
    </p:spTree>
    <p:extLst>
      <p:ext uri="{BB962C8B-B14F-4D97-AF65-F5344CB8AC3E}">
        <p14:creationId xmlns:p14="http://schemas.microsoft.com/office/powerpoint/2010/main" val="8472206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0" y="188640"/>
            <a:ext cx="5915000" cy="1282154"/>
          </a:xfrm>
        </p:spPr>
        <p:txBody>
          <a:bodyPr>
            <a:noAutofit/>
          </a:bodyPr>
          <a:lstStyle/>
          <a:p>
            <a:r>
              <a:rPr lang="en-US" sz="2800" b="1" dirty="0" smtClean="0">
                <a:solidFill>
                  <a:srgbClr val="00B050"/>
                </a:solidFill>
              </a:rPr>
              <a:t>Connecting Inquiry Based Science Education and Creative Approaches</a:t>
            </a:r>
            <a:endParaRPr lang="en-US" sz="1600" dirty="0"/>
          </a:p>
        </p:txBody>
      </p:sp>
      <p:sp>
        <p:nvSpPr>
          <p:cNvPr id="3" name="Text Placeholder 2"/>
          <p:cNvSpPr>
            <a:spLocks noGrp="1"/>
          </p:cNvSpPr>
          <p:nvPr>
            <p:ph type="body" idx="1"/>
          </p:nvPr>
        </p:nvSpPr>
        <p:spPr/>
        <p:txBody>
          <a:bodyPr>
            <a:normAutofit fontScale="92500"/>
          </a:bodyPr>
          <a:lstStyle/>
          <a:p>
            <a:r>
              <a:rPr lang="en-US" b="0" dirty="0">
                <a:latin typeface="+mj-lt"/>
              </a:rPr>
              <a:t>Inquiry-based Science Education</a:t>
            </a:r>
          </a:p>
        </p:txBody>
      </p:sp>
      <p:sp>
        <p:nvSpPr>
          <p:cNvPr id="4" name="Content Placeholder 3"/>
          <p:cNvSpPr>
            <a:spLocks noGrp="1"/>
          </p:cNvSpPr>
          <p:nvPr>
            <p:ph sz="half" idx="2"/>
          </p:nvPr>
        </p:nvSpPr>
        <p:spPr>
          <a:xfrm>
            <a:off x="457200" y="2420887"/>
            <a:ext cx="4040188" cy="2808313"/>
          </a:xfrm>
        </p:spPr>
        <p:txBody>
          <a:bodyPr>
            <a:normAutofit lnSpcReduction="10000"/>
          </a:bodyPr>
          <a:lstStyle/>
          <a:p>
            <a:r>
              <a:rPr lang="en-US" sz="2000" dirty="0">
                <a:latin typeface="+mj-lt"/>
              </a:rPr>
              <a:t>Questioning</a:t>
            </a:r>
          </a:p>
          <a:p>
            <a:r>
              <a:rPr lang="en-US" sz="2000" dirty="0">
                <a:latin typeface="+mj-lt"/>
              </a:rPr>
              <a:t>Designing and planning investigations</a:t>
            </a:r>
          </a:p>
          <a:p>
            <a:r>
              <a:rPr lang="en-US" sz="2000" dirty="0">
                <a:latin typeface="+mj-lt"/>
              </a:rPr>
              <a:t>Gathering evidence</a:t>
            </a:r>
          </a:p>
          <a:p>
            <a:r>
              <a:rPr lang="en-US" sz="2000" dirty="0">
                <a:latin typeface="+mj-lt"/>
              </a:rPr>
              <a:t>Making connections</a:t>
            </a:r>
          </a:p>
          <a:p>
            <a:r>
              <a:rPr lang="en-US" sz="2000" dirty="0">
                <a:latin typeface="+mj-lt"/>
              </a:rPr>
              <a:t>Explaining evidence</a:t>
            </a:r>
          </a:p>
          <a:p>
            <a:r>
              <a:rPr lang="en-US" sz="2000" dirty="0">
                <a:latin typeface="+mj-lt"/>
              </a:rPr>
              <a:t>Communicating explanations</a:t>
            </a:r>
          </a:p>
          <a:p>
            <a:pPr>
              <a:buNone/>
            </a:pPr>
            <a:r>
              <a:rPr lang="en-US" sz="2000" dirty="0" smtClean="0">
                <a:latin typeface="+mj-lt"/>
              </a:rPr>
              <a:t>(</a:t>
            </a:r>
            <a:r>
              <a:rPr lang="en-US" sz="2000" dirty="0">
                <a:latin typeface="+mj-lt"/>
              </a:rPr>
              <a:t>for example </a:t>
            </a:r>
            <a:r>
              <a:rPr lang="en-US" sz="2000" dirty="0" err="1">
                <a:latin typeface="+mj-lt"/>
              </a:rPr>
              <a:t>Minner</a:t>
            </a:r>
            <a:r>
              <a:rPr lang="en-US" sz="2000" dirty="0">
                <a:latin typeface="+mj-lt"/>
              </a:rPr>
              <a:t> et al 2010)</a:t>
            </a:r>
          </a:p>
          <a:p>
            <a:pPr marL="0" indent="0">
              <a:buNone/>
            </a:pPr>
            <a:endParaRPr lang="en-US" dirty="0"/>
          </a:p>
        </p:txBody>
      </p:sp>
      <p:sp>
        <p:nvSpPr>
          <p:cNvPr id="5" name="Text Placeholder 4"/>
          <p:cNvSpPr>
            <a:spLocks noGrp="1"/>
          </p:cNvSpPr>
          <p:nvPr>
            <p:ph type="body" sz="quarter" idx="3"/>
          </p:nvPr>
        </p:nvSpPr>
        <p:spPr/>
        <p:txBody>
          <a:bodyPr>
            <a:normAutofit/>
          </a:bodyPr>
          <a:lstStyle/>
          <a:p>
            <a:r>
              <a:rPr lang="en-US" sz="2200" b="0" dirty="0">
                <a:latin typeface="+mj-lt"/>
              </a:rPr>
              <a:t>Creative </a:t>
            </a:r>
            <a:r>
              <a:rPr lang="en-US" sz="2200" b="0" dirty="0" smtClean="0">
                <a:latin typeface="+mj-lt"/>
              </a:rPr>
              <a:t>Dispositions</a:t>
            </a:r>
            <a:endParaRPr lang="en-US" sz="2200" b="0" dirty="0">
              <a:latin typeface="+mj-lt"/>
            </a:endParaRPr>
          </a:p>
        </p:txBody>
      </p:sp>
      <p:sp>
        <p:nvSpPr>
          <p:cNvPr id="6" name="Content Placeholder 5"/>
          <p:cNvSpPr>
            <a:spLocks noGrp="1"/>
          </p:cNvSpPr>
          <p:nvPr>
            <p:ph sz="quarter" idx="4"/>
          </p:nvPr>
        </p:nvSpPr>
        <p:spPr>
          <a:xfrm>
            <a:off x="4645025" y="2195357"/>
            <a:ext cx="4041775" cy="3951288"/>
          </a:xfrm>
        </p:spPr>
        <p:txBody>
          <a:bodyPr>
            <a:normAutofit/>
          </a:bodyPr>
          <a:lstStyle/>
          <a:p>
            <a:r>
              <a:rPr lang="en-US" sz="2000" dirty="0">
                <a:latin typeface="+mj-lt"/>
              </a:rPr>
              <a:t>Sense of initiative</a:t>
            </a:r>
          </a:p>
          <a:p>
            <a:r>
              <a:rPr lang="en-US" sz="2000" dirty="0">
                <a:latin typeface="+mj-lt"/>
              </a:rPr>
              <a:t>Motivation</a:t>
            </a:r>
          </a:p>
          <a:p>
            <a:r>
              <a:rPr lang="en-US" sz="2000" dirty="0">
                <a:latin typeface="+mj-lt"/>
              </a:rPr>
              <a:t>Ability to come up with something new</a:t>
            </a:r>
          </a:p>
          <a:p>
            <a:r>
              <a:rPr lang="en-US" sz="2000" dirty="0">
                <a:latin typeface="+mj-lt"/>
              </a:rPr>
              <a:t>Making connections</a:t>
            </a:r>
          </a:p>
          <a:p>
            <a:r>
              <a:rPr lang="en-US" sz="2000" dirty="0">
                <a:latin typeface="+mj-lt"/>
              </a:rPr>
              <a:t>Imagination</a:t>
            </a:r>
          </a:p>
          <a:p>
            <a:r>
              <a:rPr lang="en-US" sz="2000" dirty="0">
                <a:latin typeface="+mj-lt"/>
              </a:rPr>
              <a:t>Curiosity</a:t>
            </a:r>
          </a:p>
          <a:p>
            <a:r>
              <a:rPr lang="en-US" sz="2000" dirty="0">
                <a:latin typeface="+mj-lt"/>
              </a:rPr>
              <a:t>Ability to work together</a:t>
            </a:r>
          </a:p>
          <a:p>
            <a:r>
              <a:rPr lang="en-US" sz="2000" dirty="0">
                <a:latin typeface="+mj-lt"/>
              </a:rPr>
              <a:t>Thinking skills</a:t>
            </a:r>
          </a:p>
          <a:p>
            <a:pPr>
              <a:buNone/>
            </a:pPr>
            <a:r>
              <a:rPr lang="en-US" sz="2000" dirty="0">
                <a:latin typeface="+mj-lt"/>
              </a:rPr>
              <a:t>(for example Chappell et al 2008)</a:t>
            </a:r>
          </a:p>
          <a:p>
            <a:endParaRPr lang="en-US" dirty="0"/>
          </a:p>
        </p:txBody>
      </p:sp>
      <p:sp>
        <p:nvSpPr>
          <p:cNvPr id="8" name="Oval Callout 7"/>
          <p:cNvSpPr/>
          <p:nvPr/>
        </p:nvSpPr>
        <p:spPr>
          <a:xfrm>
            <a:off x="251520" y="5229200"/>
            <a:ext cx="3074640" cy="936104"/>
          </a:xfrm>
          <a:prstGeom prst="wedgeEllipseCallout">
            <a:avLst>
              <a:gd name="adj1" fmla="val 80771"/>
              <a:gd name="adj2" fmla="val -78116"/>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latin typeface="+mj-lt"/>
              </a:rPr>
              <a:t>From Creative Little Scientists, 2012</a:t>
            </a:r>
            <a:endParaRPr lang="en-US" dirty="0">
              <a:latin typeface="+mj-lt"/>
            </a:endParaRPr>
          </a:p>
        </p:txBody>
      </p:sp>
    </p:spTree>
    <p:extLst>
      <p:ext uri="{BB962C8B-B14F-4D97-AF65-F5344CB8AC3E}">
        <p14:creationId xmlns:p14="http://schemas.microsoft.com/office/powerpoint/2010/main" val="27309959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3">
            <a:extLst>
              <a:ext uri="{28A0092B-C50C-407E-A947-70E740481C1C}">
                <a14:useLocalDpi xmlns:a14="http://schemas.microsoft.com/office/drawing/2010/main" val="0"/>
              </a:ext>
            </a:extLst>
          </a:blip>
          <a:srcRect l="11341" r="50000"/>
          <a:stretch/>
        </p:blipFill>
        <p:spPr>
          <a:xfrm>
            <a:off x="6012160" y="188639"/>
            <a:ext cx="2928011" cy="4262113"/>
          </a:xfrm>
          <a:prstGeom prst="rect">
            <a:avLst/>
          </a:prstGeom>
        </p:spPr>
      </p:pic>
      <p:pic>
        <p:nvPicPr>
          <p:cNvPr id="3" name="Afbeelding 2"/>
          <p:cNvPicPr>
            <a:picLocks noChangeAspect="1"/>
          </p:cNvPicPr>
          <p:nvPr/>
        </p:nvPicPr>
        <p:blipFill rotWithShape="1">
          <a:blip r:embed="rId4">
            <a:extLst>
              <a:ext uri="{28A0092B-C50C-407E-A947-70E740481C1C}">
                <a14:useLocalDpi xmlns:a14="http://schemas.microsoft.com/office/drawing/2010/main" val="0"/>
              </a:ext>
            </a:extLst>
          </a:blip>
          <a:srcRect l="26966" t="15744" b="29919"/>
          <a:stretch/>
        </p:blipFill>
        <p:spPr>
          <a:xfrm>
            <a:off x="179512" y="2991082"/>
            <a:ext cx="5688632" cy="3174222"/>
          </a:xfrm>
          <a:prstGeom prst="rect">
            <a:avLst/>
          </a:prstGeom>
        </p:spPr>
      </p:pic>
    </p:spTree>
    <p:extLst>
      <p:ext uri="{BB962C8B-B14F-4D97-AF65-F5344CB8AC3E}">
        <p14:creationId xmlns:p14="http://schemas.microsoft.com/office/powerpoint/2010/main" val="23284624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87824" y="274638"/>
            <a:ext cx="5698976" cy="1282154"/>
          </a:xfrm>
        </p:spPr>
        <p:txBody>
          <a:bodyPr>
            <a:normAutofit/>
          </a:bodyPr>
          <a:lstStyle/>
          <a:p>
            <a:r>
              <a:rPr lang="nl-BE" sz="3200" b="1" dirty="0" err="1" smtClean="0">
                <a:solidFill>
                  <a:srgbClr val="00B050"/>
                </a:solidFill>
              </a:rPr>
              <a:t>Involving</a:t>
            </a:r>
            <a:r>
              <a:rPr lang="nl-BE" sz="3200" b="1" dirty="0" smtClean="0">
                <a:solidFill>
                  <a:srgbClr val="00B050"/>
                </a:solidFill>
              </a:rPr>
              <a:t> </a:t>
            </a:r>
            <a:r>
              <a:rPr lang="nl-BE" sz="3200" b="1" dirty="0" err="1" smtClean="0">
                <a:solidFill>
                  <a:srgbClr val="00B050"/>
                </a:solidFill>
              </a:rPr>
              <a:t>children</a:t>
            </a:r>
            <a:r>
              <a:rPr lang="nl-BE" sz="3200" b="1" dirty="0" smtClean="0">
                <a:solidFill>
                  <a:srgbClr val="00B050"/>
                </a:solidFill>
              </a:rPr>
              <a:t> in assessment</a:t>
            </a:r>
            <a:r>
              <a:rPr lang="nl-BE" sz="3100" b="1" dirty="0" smtClean="0">
                <a:solidFill>
                  <a:srgbClr val="00B050"/>
                </a:solidFill>
              </a:rPr>
              <a:t/>
            </a:r>
            <a:br>
              <a:rPr lang="nl-BE" sz="3100" b="1" dirty="0" smtClean="0">
                <a:solidFill>
                  <a:srgbClr val="00B050"/>
                </a:solidFill>
              </a:rPr>
            </a:br>
            <a:r>
              <a:rPr lang="nl-BE" sz="2800" b="1" dirty="0" smtClean="0">
                <a:solidFill>
                  <a:srgbClr val="FF5050"/>
                </a:solidFill>
              </a:rPr>
              <a:t>How?</a:t>
            </a:r>
            <a:endParaRPr lang="nl-BE" sz="2800" b="1" dirty="0">
              <a:solidFill>
                <a:srgbClr val="00B050"/>
              </a:solidFill>
            </a:endParaRPr>
          </a:p>
        </p:txBody>
      </p:sp>
      <p:sp>
        <p:nvSpPr>
          <p:cNvPr id="3" name="Tijdelijke aanduiding voor inhoud 2"/>
          <p:cNvSpPr>
            <a:spLocks noGrp="1"/>
          </p:cNvSpPr>
          <p:nvPr>
            <p:ph idx="1"/>
          </p:nvPr>
        </p:nvSpPr>
        <p:spPr>
          <a:xfrm>
            <a:off x="539552" y="2852936"/>
            <a:ext cx="7886700" cy="1656184"/>
          </a:xfrm>
          <a:ln>
            <a:solidFill>
              <a:schemeClr val="tx1"/>
            </a:solidFill>
          </a:ln>
        </p:spPr>
        <p:txBody>
          <a:bodyPr>
            <a:normAutofit/>
          </a:bodyPr>
          <a:lstStyle/>
          <a:p>
            <a:pPr marL="0" indent="0">
              <a:buNone/>
            </a:pPr>
            <a:r>
              <a:rPr lang="nl-BE" dirty="0" smtClean="0">
                <a:latin typeface="+mj-lt"/>
              </a:rPr>
              <a:t>Teachers </a:t>
            </a:r>
            <a:r>
              <a:rPr lang="nl-BE" dirty="0" err="1" smtClean="0">
                <a:latin typeface="+mj-lt"/>
              </a:rPr>
              <a:t>involve</a:t>
            </a:r>
            <a:r>
              <a:rPr lang="nl-BE" dirty="0" smtClean="0">
                <a:latin typeface="+mj-lt"/>
              </a:rPr>
              <a:t> </a:t>
            </a:r>
            <a:r>
              <a:rPr lang="nl-BE" dirty="0" err="1" smtClean="0">
                <a:latin typeface="+mj-lt"/>
              </a:rPr>
              <a:t>pupils</a:t>
            </a:r>
            <a:r>
              <a:rPr lang="nl-BE" dirty="0" smtClean="0">
                <a:latin typeface="+mj-lt"/>
              </a:rPr>
              <a:t> in </a:t>
            </a:r>
            <a:r>
              <a:rPr lang="nl-BE" dirty="0" err="1" smtClean="0">
                <a:latin typeface="+mj-lt"/>
              </a:rPr>
              <a:t>discussing</a:t>
            </a:r>
            <a:r>
              <a:rPr lang="nl-BE" dirty="0" smtClean="0">
                <a:latin typeface="+mj-lt"/>
              </a:rPr>
              <a:t> </a:t>
            </a:r>
            <a:r>
              <a:rPr lang="nl-BE" dirty="0" err="1" smtClean="0">
                <a:latin typeface="+mj-lt"/>
              </a:rPr>
              <a:t>learning</a:t>
            </a:r>
            <a:r>
              <a:rPr lang="nl-BE" dirty="0" smtClean="0">
                <a:latin typeface="+mj-lt"/>
              </a:rPr>
              <a:t> </a:t>
            </a:r>
            <a:r>
              <a:rPr lang="nl-BE" dirty="0" err="1" smtClean="0">
                <a:latin typeface="+mj-lt"/>
              </a:rPr>
              <a:t>objectives</a:t>
            </a:r>
            <a:r>
              <a:rPr lang="nl-BE" dirty="0" smtClean="0">
                <a:latin typeface="+mj-lt"/>
              </a:rPr>
              <a:t> </a:t>
            </a:r>
            <a:r>
              <a:rPr lang="nl-BE" dirty="0" err="1" smtClean="0">
                <a:latin typeface="+mj-lt"/>
              </a:rPr>
              <a:t>and</a:t>
            </a:r>
            <a:r>
              <a:rPr lang="nl-BE" dirty="0" smtClean="0">
                <a:latin typeface="+mj-lt"/>
              </a:rPr>
              <a:t> criteria </a:t>
            </a:r>
            <a:r>
              <a:rPr lang="nl-BE" dirty="0" err="1" smtClean="0">
                <a:latin typeface="+mj-lt"/>
              </a:rPr>
              <a:t>for</a:t>
            </a:r>
            <a:r>
              <a:rPr lang="nl-BE" dirty="0" smtClean="0">
                <a:latin typeface="+mj-lt"/>
              </a:rPr>
              <a:t> </a:t>
            </a:r>
            <a:r>
              <a:rPr lang="nl-BE" dirty="0" err="1" smtClean="0">
                <a:latin typeface="+mj-lt"/>
              </a:rPr>
              <a:t>success</a:t>
            </a:r>
            <a:r>
              <a:rPr lang="nl-BE" dirty="0" smtClean="0">
                <a:latin typeface="+mj-lt"/>
              </a:rPr>
              <a:t>. </a:t>
            </a:r>
            <a:endParaRPr lang="nl-BE" dirty="0">
              <a:latin typeface="+mj-lt"/>
            </a:endParaRPr>
          </a:p>
        </p:txBody>
      </p:sp>
      <p:sp>
        <p:nvSpPr>
          <p:cNvPr id="5" name="Tijdelijke aanduiding voor inhoud 2"/>
          <p:cNvSpPr txBox="1">
            <a:spLocks/>
          </p:cNvSpPr>
          <p:nvPr/>
        </p:nvSpPr>
        <p:spPr>
          <a:xfrm>
            <a:off x="539552" y="1937386"/>
            <a:ext cx="7886700" cy="756084"/>
          </a:xfrm>
          <a:prstGeom prst="rect">
            <a:avLst/>
          </a:prstGeom>
          <a:solidFill>
            <a:schemeClr val="tx2">
              <a:lumMod val="60000"/>
              <a:lumOff val="40000"/>
            </a:schemeClr>
          </a:solidFill>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Font typeface="Arial" pitchFamily="34" charset="0"/>
              <a:buNone/>
            </a:pPr>
            <a:r>
              <a:rPr lang="nl-BE" dirty="0" smtClean="0">
                <a:latin typeface="+mj-lt"/>
              </a:rPr>
              <a:t>TAPS </a:t>
            </a:r>
            <a:r>
              <a:rPr lang="nl-BE" dirty="0" err="1" smtClean="0">
                <a:latin typeface="+mj-lt"/>
              </a:rPr>
              <a:t>pyramid</a:t>
            </a:r>
            <a:r>
              <a:rPr lang="nl-BE" dirty="0" smtClean="0">
                <a:latin typeface="+mj-lt"/>
              </a:rPr>
              <a:t> model: teacher </a:t>
            </a:r>
            <a:r>
              <a:rPr lang="nl-BE" dirty="0" err="1" smtClean="0">
                <a:latin typeface="+mj-lt"/>
              </a:rPr>
              <a:t>layer</a:t>
            </a:r>
            <a:endParaRPr lang="nl-BE" dirty="0" smtClean="0"/>
          </a:p>
        </p:txBody>
      </p:sp>
      <p:sp>
        <p:nvSpPr>
          <p:cNvPr id="6" name="Tijdelijke aanduiding voor inhoud 2"/>
          <p:cNvSpPr txBox="1">
            <a:spLocks/>
          </p:cNvSpPr>
          <p:nvPr/>
        </p:nvSpPr>
        <p:spPr>
          <a:xfrm>
            <a:off x="539552" y="4653136"/>
            <a:ext cx="7886700" cy="1296144"/>
          </a:xfrm>
          <a:prstGeom prst="rect">
            <a:avLst/>
          </a:prstGeom>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nl-BE" i="1" dirty="0" err="1" smtClean="0">
                <a:latin typeface="+mj-lt"/>
              </a:rPr>
              <a:t>Discuss</a:t>
            </a:r>
            <a:r>
              <a:rPr lang="nl-BE" i="1" dirty="0" smtClean="0">
                <a:latin typeface="+mj-lt"/>
              </a:rPr>
              <a:t> </a:t>
            </a:r>
            <a:r>
              <a:rPr lang="nl-BE" i="1" dirty="0" err="1" smtClean="0">
                <a:latin typeface="+mj-lt"/>
              </a:rPr>
              <a:t>the</a:t>
            </a:r>
            <a:r>
              <a:rPr lang="nl-BE" i="1" dirty="0" smtClean="0">
                <a:latin typeface="+mj-lt"/>
              </a:rPr>
              <a:t> </a:t>
            </a:r>
            <a:r>
              <a:rPr lang="nl-BE" i="1" dirty="0" err="1" smtClean="0">
                <a:latin typeface="+mj-lt"/>
              </a:rPr>
              <a:t>learning</a:t>
            </a:r>
            <a:r>
              <a:rPr lang="nl-BE" i="1" dirty="0" smtClean="0">
                <a:latin typeface="+mj-lt"/>
              </a:rPr>
              <a:t> </a:t>
            </a:r>
            <a:r>
              <a:rPr lang="nl-BE" i="1" dirty="0" err="1" smtClean="0">
                <a:latin typeface="+mj-lt"/>
              </a:rPr>
              <a:t>objectives</a:t>
            </a:r>
            <a:r>
              <a:rPr lang="nl-BE" i="1" dirty="0" smtClean="0">
                <a:latin typeface="+mj-lt"/>
              </a:rPr>
              <a:t>,…</a:t>
            </a:r>
          </a:p>
          <a:p>
            <a:pPr marL="0" indent="0">
              <a:buFont typeface="Arial" pitchFamily="34" charset="0"/>
              <a:buNone/>
            </a:pPr>
            <a:endParaRPr lang="nl-BE" dirty="0" smtClean="0"/>
          </a:p>
          <a:p>
            <a:endParaRPr lang="nl-BE" dirty="0"/>
          </a:p>
        </p:txBody>
      </p:sp>
    </p:spTree>
    <p:extLst>
      <p:ext uri="{BB962C8B-B14F-4D97-AF65-F5344CB8AC3E}">
        <p14:creationId xmlns:p14="http://schemas.microsoft.com/office/powerpoint/2010/main" val="21178288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188640"/>
            <a:ext cx="7776864" cy="5832647"/>
          </a:xfrm>
          <a:prstGeom prst="rect">
            <a:avLst/>
          </a:prstGeom>
        </p:spPr>
      </p:pic>
    </p:spTree>
    <p:extLst>
      <p:ext uri="{BB962C8B-B14F-4D97-AF65-F5344CB8AC3E}">
        <p14:creationId xmlns:p14="http://schemas.microsoft.com/office/powerpoint/2010/main" val="27747456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87824" y="274638"/>
            <a:ext cx="5698976" cy="1282154"/>
          </a:xfrm>
        </p:spPr>
        <p:txBody>
          <a:bodyPr>
            <a:normAutofit/>
          </a:bodyPr>
          <a:lstStyle/>
          <a:p>
            <a:r>
              <a:rPr lang="nl-BE" sz="3200" b="1" dirty="0" err="1" smtClean="0">
                <a:solidFill>
                  <a:srgbClr val="00B050"/>
                </a:solidFill>
              </a:rPr>
              <a:t>Involving</a:t>
            </a:r>
            <a:r>
              <a:rPr lang="nl-BE" sz="3200" b="1" dirty="0" smtClean="0">
                <a:solidFill>
                  <a:srgbClr val="00B050"/>
                </a:solidFill>
              </a:rPr>
              <a:t> </a:t>
            </a:r>
            <a:r>
              <a:rPr lang="nl-BE" sz="3200" b="1" dirty="0" err="1" smtClean="0">
                <a:solidFill>
                  <a:srgbClr val="00B050"/>
                </a:solidFill>
              </a:rPr>
              <a:t>children</a:t>
            </a:r>
            <a:r>
              <a:rPr lang="nl-BE" sz="3200" b="1" dirty="0" smtClean="0">
                <a:solidFill>
                  <a:srgbClr val="00B050"/>
                </a:solidFill>
              </a:rPr>
              <a:t> in assessment</a:t>
            </a:r>
            <a:r>
              <a:rPr lang="nl-BE" sz="3100" b="1" dirty="0" smtClean="0">
                <a:solidFill>
                  <a:srgbClr val="00B050"/>
                </a:solidFill>
              </a:rPr>
              <a:t/>
            </a:r>
            <a:br>
              <a:rPr lang="nl-BE" sz="3100" b="1" dirty="0" smtClean="0">
                <a:solidFill>
                  <a:srgbClr val="00B050"/>
                </a:solidFill>
              </a:rPr>
            </a:br>
            <a:r>
              <a:rPr lang="nl-BE" sz="3200" b="1" dirty="0" smtClean="0">
                <a:solidFill>
                  <a:srgbClr val="FF5050"/>
                </a:solidFill>
              </a:rPr>
              <a:t>How?</a:t>
            </a:r>
            <a:endParaRPr lang="nl-BE" sz="3200" b="1" dirty="0">
              <a:solidFill>
                <a:srgbClr val="00B050"/>
              </a:solidFill>
            </a:endParaRPr>
          </a:p>
        </p:txBody>
      </p:sp>
      <p:sp>
        <p:nvSpPr>
          <p:cNvPr id="3" name="Tijdelijke aanduiding voor inhoud 2"/>
          <p:cNvSpPr>
            <a:spLocks noGrp="1"/>
          </p:cNvSpPr>
          <p:nvPr>
            <p:ph idx="1"/>
          </p:nvPr>
        </p:nvSpPr>
        <p:spPr>
          <a:xfrm>
            <a:off x="539552" y="2852936"/>
            <a:ext cx="7886700" cy="1656184"/>
          </a:xfrm>
          <a:ln>
            <a:solidFill>
              <a:schemeClr val="tx1"/>
            </a:solidFill>
          </a:ln>
        </p:spPr>
        <p:txBody>
          <a:bodyPr>
            <a:normAutofit/>
          </a:bodyPr>
          <a:lstStyle/>
          <a:p>
            <a:pPr marL="0" indent="0">
              <a:buNone/>
            </a:pPr>
            <a:r>
              <a:rPr lang="nl-BE" dirty="0" smtClean="0">
                <a:latin typeface="+mj-lt"/>
              </a:rPr>
              <a:t>Teachers gather evidence of their pupils’ learning through questioning/discussion and observation. </a:t>
            </a:r>
            <a:endParaRPr lang="nl-BE" dirty="0">
              <a:latin typeface="+mj-lt"/>
            </a:endParaRPr>
          </a:p>
        </p:txBody>
      </p:sp>
      <p:sp>
        <p:nvSpPr>
          <p:cNvPr id="5" name="Tijdelijke aanduiding voor inhoud 2"/>
          <p:cNvSpPr txBox="1">
            <a:spLocks/>
          </p:cNvSpPr>
          <p:nvPr/>
        </p:nvSpPr>
        <p:spPr>
          <a:xfrm>
            <a:off x="539552" y="1937386"/>
            <a:ext cx="7886700" cy="756084"/>
          </a:xfrm>
          <a:prstGeom prst="rect">
            <a:avLst/>
          </a:prstGeom>
          <a:solidFill>
            <a:schemeClr val="tx2">
              <a:lumMod val="60000"/>
              <a:lumOff val="40000"/>
            </a:schemeClr>
          </a:solidFill>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Font typeface="Arial" pitchFamily="34" charset="0"/>
              <a:buNone/>
            </a:pPr>
            <a:r>
              <a:rPr lang="nl-BE" dirty="0" smtClean="0">
                <a:latin typeface="+mj-lt"/>
              </a:rPr>
              <a:t>TAPS pyramid model: teacher layer</a:t>
            </a:r>
            <a:endParaRPr lang="nl-BE" dirty="0" smtClean="0"/>
          </a:p>
        </p:txBody>
      </p:sp>
      <p:sp>
        <p:nvSpPr>
          <p:cNvPr id="6" name="Tijdelijke aanduiding voor inhoud 2"/>
          <p:cNvSpPr txBox="1">
            <a:spLocks/>
          </p:cNvSpPr>
          <p:nvPr/>
        </p:nvSpPr>
        <p:spPr>
          <a:xfrm>
            <a:off x="539552" y="4653136"/>
            <a:ext cx="7886700" cy="1296144"/>
          </a:xfrm>
          <a:prstGeom prst="rect">
            <a:avLst/>
          </a:prstGeom>
          <a:ln>
            <a:solidFill>
              <a:schemeClr val="tx1"/>
            </a:solidFill>
          </a:ln>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nl-BE" i="1" dirty="0" smtClean="0">
                <a:latin typeface="+mj-lt"/>
              </a:rPr>
              <a:t>Concept cartoons, </a:t>
            </a:r>
            <a:r>
              <a:rPr lang="nl-BE" i="1" dirty="0" err="1" smtClean="0">
                <a:latin typeface="+mj-lt"/>
              </a:rPr>
              <a:t>observations</a:t>
            </a:r>
            <a:r>
              <a:rPr lang="nl-BE" i="1" dirty="0" smtClean="0">
                <a:latin typeface="+mj-lt"/>
              </a:rPr>
              <a:t>, </a:t>
            </a:r>
            <a:r>
              <a:rPr lang="nl-BE" i="1" dirty="0" err="1" smtClean="0">
                <a:latin typeface="+mj-lt"/>
              </a:rPr>
              <a:t>recording</a:t>
            </a:r>
            <a:r>
              <a:rPr lang="nl-BE" i="1" dirty="0" smtClean="0">
                <a:latin typeface="+mj-lt"/>
              </a:rPr>
              <a:t> </a:t>
            </a:r>
            <a:r>
              <a:rPr lang="nl-BE" i="1" dirty="0" err="1" smtClean="0">
                <a:latin typeface="+mj-lt"/>
              </a:rPr>
              <a:t>discussion</a:t>
            </a:r>
            <a:r>
              <a:rPr lang="nl-BE" i="1" dirty="0" smtClean="0">
                <a:latin typeface="+mj-lt"/>
              </a:rPr>
              <a:t> in </a:t>
            </a:r>
            <a:r>
              <a:rPr lang="nl-BE" i="1" dirty="0" err="1" smtClean="0">
                <a:latin typeface="+mj-lt"/>
              </a:rPr>
              <a:t>floorbooks</a:t>
            </a:r>
            <a:r>
              <a:rPr lang="nl-BE" i="1" dirty="0" smtClean="0">
                <a:latin typeface="+mj-lt"/>
              </a:rPr>
              <a:t>, </a:t>
            </a:r>
            <a:r>
              <a:rPr lang="nl-BE" i="1" dirty="0" err="1" smtClean="0">
                <a:latin typeface="+mj-lt"/>
              </a:rPr>
              <a:t>gathering</a:t>
            </a:r>
            <a:r>
              <a:rPr lang="nl-BE" i="1" dirty="0" smtClean="0">
                <a:latin typeface="+mj-lt"/>
              </a:rPr>
              <a:t> information </a:t>
            </a:r>
            <a:r>
              <a:rPr lang="nl-BE" i="1" dirty="0" err="1" smtClean="0">
                <a:latin typeface="+mj-lt"/>
              </a:rPr>
              <a:t>through</a:t>
            </a:r>
            <a:r>
              <a:rPr lang="nl-BE" i="1" dirty="0" smtClean="0">
                <a:latin typeface="+mj-lt"/>
              </a:rPr>
              <a:t> class </a:t>
            </a:r>
            <a:r>
              <a:rPr lang="nl-BE" i="1" dirty="0" err="1" smtClean="0">
                <a:latin typeface="+mj-lt"/>
              </a:rPr>
              <a:t>discussion</a:t>
            </a:r>
            <a:r>
              <a:rPr lang="nl-BE" i="1" dirty="0" smtClean="0">
                <a:latin typeface="+mj-lt"/>
              </a:rPr>
              <a:t>,…</a:t>
            </a:r>
          </a:p>
          <a:p>
            <a:pPr marL="0" indent="0">
              <a:buFont typeface="Arial" pitchFamily="34" charset="0"/>
              <a:buNone/>
            </a:pPr>
            <a:endParaRPr lang="nl-BE" dirty="0" smtClean="0"/>
          </a:p>
          <a:p>
            <a:endParaRPr lang="nl-BE" dirty="0"/>
          </a:p>
        </p:txBody>
      </p:sp>
    </p:spTree>
    <p:extLst>
      <p:ext uri="{BB962C8B-B14F-4D97-AF65-F5344CB8AC3E}">
        <p14:creationId xmlns:p14="http://schemas.microsoft.com/office/powerpoint/2010/main" val="29602575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2" y="1540046"/>
            <a:ext cx="6912768" cy="4193210"/>
          </a:xfrm>
          <a:prstGeom prst="rect">
            <a:avLst/>
          </a:prstGeom>
        </p:spPr>
      </p:pic>
      <p:sp>
        <p:nvSpPr>
          <p:cNvPr id="4" name="Tekstvak 3"/>
          <p:cNvSpPr txBox="1"/>
          <p:nvPr/>
        </p:nvSpPr>
        <p:spPr>
          <a:xfrm>
            <a:off x="1259632" y="5733256"/>
            <a:ext cx="6912768" cy="307777"/>
          </a:xfrm>
          <a:prstGeom prst="rect">
            <a:avLst/>
          </a:prstGeom>
          <a:noFill/>
        </p:spPr>
        <p:txBody>
          <a:bodyPr wrap="square" rtlCol="0">
            <a:spAutoFit/>
          </a:bodyPr>
          <a:lstStyle/>
          <a:p>
            <a:r>
              <a:rPr lang="nl-BE" sz="1400" dirty="0"/>
              <a:t>http://www.toondoo.com/public/t/a/n/TanPuiLing/toons/cool-cartoon-2019073.png</a:t>
            </a:r>
          </a:p>
        </p:txBody>
      </p:sp>
    </p:spTree>
    <p:extLst>
      <p:ext uri="{BB962C8B-B14F-4D97-AF65-F5344CB8AC3E}">
        <p14:creationId xmlns:p14="http://schemas.microsoft.com/office/powerpoint/2010/main" val="15694226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87824" y="274638"/>
            <a:ext cx="5698976" cy="1282154"/>
          </a:xfrm>
        </p:spPr>
        <p:txBody>
          <a:bodyPr>
            <a:normAutofit/>
          </a:bodyPr>
          <a:lstStyle/>
          <a:p>
            <a:r>
              <a:rPr lang="nl-BE" sz="3200" dirty="0" err="1" smtClean="0">
                <a:solidFill>
                  <a:srgbClr val="00B050"/>
                </a:solidFill>
              </a:rPr>
              <a:t>Involving</a:t>
            </a:r>
            <a:r>
              <a:rPr lang="nl-BE" sz="3200" dirty="0" smtClean="0">
                <a:solidFill>
                  <a:srgbClr val="00B050"/>
                </a:solidFill>
              </a:rPr>
              <a:t> </a:t>
            </a:r>
            <a:r>
              <a:rPr lang="nl-BE" sz="3200" dirty="0" err="1" smtClean="0">
                <a:solidFill>
                  <a:srgbClr val="00B050"/>
                </a:solidFill>
              </a:rPr>
              <a:t>children</a:t>
            </a:r>
            <a:r>
              <a:rPr lang="nl-BE" sz="3200" dirty="0" smtClean="0">
                <a:solidFill>
                  <a:srgbClr val="00B050"/>
                </a:solidFill>
              </a:rPr>
              <a:t> in assessment</a:t>
            </a:r>
            <a:r>
              <a:rPr lang="nl-BE" sz="3100" b="1" dirty="0" smtClean="0">
                <a:solidFill>
                  <a:srgbClr val="00B050"/>
                </a:solidFill>
              </a:rPr>
              <a:t/>
            </a:r>
            <a:br>
              <a:rPr lang="nl-BE" sz="3100" b="1" dirty="0" smtClean="0">
                <a:solidFill>
                  <a:srgbClr val="00B050"/>
                </a:solidFill>
              </a:rPr>
            </a:br>
            <a:r>
              <a:rPr lang="nl-BE" sz="2800" dirty="0" smtClean="0">
                <a:solidFill>
                  <a:srgbClr val="FF5050"/>
                </a:solidFill>
              </a:rPr>
              <a:t>How?</a:t>
            </a:r>
            <a:endParaRPr lang="nl-BE" sz="2800" dirty="0">
              <a:solidFill>
                <a:srgbClr val="00B050"/>
              </a:solidFill>
            </a:endParaRPr>
          </a:p>
        </p:txBody>
      </p:sp>
      <p:sp>
        <p:nvSpPr>
          <p:cNvPr id="3" name="Tijdelijke aanduiding voor inhoud 2"/>
          <p:cNvSpPr>
            <a:spLocks noGrp="1"/>
          </p:cNvSpPr>
          <p:nvPr>
            <p:ph idx="1"/>
          </p:nvPr>
        </p:nvSpPr>
        <p:spPr>
          <a:xfrm>
            <a:off x="539552" y="2852936"/>
            <a:ext cx="7886700" cy="1656184"/>
          </a:xfrm>
          <a:ln>
            <a:solidFill>
              <a:schemeClr val="tx1"/>
            </a:solidFill>
          </a:ln>
        </p:spPr>
        <p:txBody>
          <a:bodyPr>
            <a:normAutofit/>
          </a:bodyPr>
          <a:lstStyle/>
          <a:p>
            <a:pPr marL="0" indent="0">
              <a:buNone/>
            </a:pPr>
            <a:r>
              <a:rPr lang="nl-BE" dirty="0" smtClean="0">
                <a:latin typeface="+mj-lt"/>
              </a:rPr>
              <a:t>Teachers </a:t>
            </a:r>
            <a:r>
              <a:rPr lang="nl-BE" dirty="0" err="1" smtClean="0">
                <a:latin typeface="+mj-lt"/>
              </a:rPr>
              <a:t>use</a:t>
            </a:r>
            <a:r>
              <a:rPr lang="nl-BE" dirty="0" smtClean="0">
                <a:latin typeface="+mj-lt"/>
              </a:rPr>
              <a:t> assessment </a:t>
            </a:r>
            <a:r>
              <a:rPr lang="nl-BE" dirty="0" err="1" smtClean="0">
                <a:latin typeface="+mj-lt"/>
              </a:rPr>
              <a:t>to</a:t>
            </a:r>
            <a:r>
              <a:rPr lang="nl-BE" dirty="0" smtClean="0">
                <a:latin typeface="+mj-lt"/>
              </a:rPr>
              <a:t> advance </a:t>
            </a:r>
            <a:r>
              <a:rPr lang="nl-BE" dirty="0" err="1" smtClean="0">
                <a:latin typeface="+mj-lt"/>
              </a:rPr>
              <a:t>pupils</a:t>
            </a:r>
            <a:r>
              <a:rPr lang="nl-BE" dirty="0" smtClean="0">
                <a:latin typeface="+mj-lt"/>
              </a:rPr>
              <a:t>’ </a:t>
            </a:r>
            <a:r>
              <a:rPr lang="nl-BE" dirty="0" err="1" smtClean="0">
                <a:latin typeface="+mj-lt"/>
              </a:rPr>
              <a:t>learning</a:t>
            </a:r>
            <a:r>
              <a:rPr lang="nl-BE" dirty="0" smtClean="0">
                <a:latin typeface="+mj-lt"/>
              </a:rPr>
              <a:t> </a:t>
            </a:r>
            <a:r>
              <a:rPr lang="nl-BE" dirty="0" err="1" smtClean="0">
                <a:latin typeface="+mj-lt"/>
              </a:rPr>
              <a:t>by</a:t>
            </a:r>
            <a:r>
              <a:rPr lang="nl-BE" dirty="0" smtClean="0">
                <a:latin typeface="+mj-lt"/>
              </a:rPr>
              <a:t> </a:t>
            </a:r>
            <a:r>
              <a:rPr lang="nl-BE" dirty="0" err="1" smtClean="0">
                <a:latin typeface="+mj-lt"/>
              </a:rPr>
              <a:t>giving</a:t>
            </a:r>
            <a:r>
              <a:rPr lang="nl-BE" dirty="0" smtClean="0">
                <a:latin typeface="+mj-lt"/>
              </a:rPr>
              <a:t> feedback </a:t>
            </a:r>
            <a:r>
              <a:rPr lang="nl-BE" dirty="0" err="1" smtClean="0">
                <a:latin typeface="+mj-lt"/>
              </a:rPr>
              <a:t>to</a:t>
            </a:r>
            <a:r>
              <a:rPr lang="nl-BE" dirty="0" smtClean="0">
                <a:latin typeface="+mj-lt"/>
              </a:rPr>
              <a:t> </a:t>
            </a:r>
            <a:r>
              <a:rPr lang="nl-BE" dirty="0" err="1" smtClean="0">
                <a:latin typeface="+mj-lt"/>
              </a:rPr>
              <a:t>students</a:t>
            </a:r>
            <a:r>
              <a:rPr lang="nl-BE" dirty="0" smtClean="0">
                <a:latin typeface="+mj-lt"/>
              </a:rPr>
              <a:t> </a:t>
            </a:r>
            <a:r>
              <a:rPr lang="nl-BE" dirty="0" err="1" smtClean="0">
                <a:latin typeface="+mj-lt"/>
              </a:rPr>
              <a:t>about</a:t>
            </a:r>
            <a:r>
              <a:rPr lang="nl-BE" dirty="0" smtClean="0">
                <a:latin typeface="+mj-lt"/>
              </a:rPr>
              <a:t> </a:t>
            </a:r>
            <a:r>
              <a:rPr lang="nl-BE" dirty="0" err="1" smtClean="0">
                <a:latin typeface="+mj-lt"/>
              </a:rPr>
              <a:t>how</a:t>
            </a:r>
            <a:r>
              <a:rPr lang="nl-BE" dirty="0" smtClean="0">
                <a:latin typeface="+mj-lt"/>
              </a:rPr>
              <a:t> </a:t>
            </a:r>
            <a:r>
              <a:rPr lang="nl-BE" dirty="0" err="1" smtClean="0">
                <a:latin typeface="+mj-lt"/>
              </a:rPr>
              <a:t>to</a:t>
            </a:r>
            <a:r>
              <a:rPr lang="nl-BE" dirty="0" smtClean="0">
                <a:latin typeface="+mj-lt"/>
              </a:rPr>
              <a:t> </a:t>
            </a:r>
            <a:r>
              <a:rPr lang="nl-BE" dirty="0" err="1" smtClean="0">
                <a:latin typeface="+mj-lt"/>
              </a:rPr>
              <a:t>improve</a:t>
            </a:r>
            <a:r>
              <a:rPr lang="nl-BE" dirty="0" smtClean="0">
                <a:latin typeface="+mj-lt"/>
              </a:rPr>
              <a:t>. </a:t>
            </a:r>
            <a:endParaRPr lang="nl-BE" dirty="0">
              <a:latin typeface="+mj-lt"/>
            </a:endParaRPr>
          </a:p>
        </p:txBody>
      </p:sp>
      <p:sp>
        <p:nvSpPr>
          <p:cNvPr id="5" name="Tijdelijke aanduiding voor inhoud 2"/>
          <p:cNvSpPr txBox="1">
            <a:spLocks/>
          </p:cNvSpPr>
          <p:nvPr/>
        </p:nvSpPr>
        <p:spPr>
          <a:xfrm>
            <a:off x="539552" y="1937386"/>
            <a:ext cx="7886700" cy="756084"/>
          </a:xfrm>
          <a:prstGeom prst="rect">
            <a:avLst/>
          </a:prstGeom>
          <a:solidFill>
            <a:schemeClr val="tx2">
              <a:lumMod val="60000"/>
              <a:lumOff val="40000"/>
            </a:schemeClr>
          </a:solidFill>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Font typeface="Arial" pitchFamily="34" charset="0"/>
              <a:buNone/>
            </a:pPr>
            <a:r>
              <a:rPr lang="nl-BE" dirty="0" smtClean="0">
                <a:latin typeface="+mj-lt"/>
              </a:rPr>
              <a:t>TAPS pyramid model: teacher layer</a:t>
            </a:r>
            <a:endParaRPr lang="nl-BE" dirty="0" smtClean="0"/>
          </a:p>
        </p:txBody>
      </p:sp>
      <p:sp>
        <p:nvSpPr>
          <p:cNvPr id="6" name="Tijdelijke aanduiding voor inhoud 2"/>
          <p:cNvSpPr txBox="1">
            <a:spLocks/>
          </p:cNvSpPr>
          <p:nvPr/>
        </p:nvSpPr>
        <p:spPr>
          <a:xfrm>
            <a:off x="539552" y="4653136"/>
            <a:ext cx="7886700" cy="1296144"/>
          </a:xfrm>
          <a:prstGeom prst="rect">
            <a:avLst/>
          </a:prstGeom>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nl-BE" i="1" dirty="0" smtClean="0">
                <a:latin typeface="+mj-lt"/>
              </a:rPr>
              <a:t>Oral feedback, ,…</a:t>
            </a:r>
          </a:p>
          <a:p>
            <a:pPr marL="0" indent="0">
              <a:buFont typeface="Arial" pitchFamily="34" charset="0"/>
              <a:buNone/>
            </a:pPr>
            <a:endParaRPr lang="nl-BE" dirty="0" smtClean="0"/>
          </a:p>
          <a:p>
            <a:endParaRPr lang="nl-BE" dirty="0"/>
          </a:p>
        </p:txBody>
      </p:sp>
    </p:spTree>
    <p:extLst>
      <p:ext uri="{BB962C8B-B14F-4D97-AF65-F5344CB8AC3E}">
        <p14:creationId xmlns:p14="http://schemas.microsoft.com/office/powerpoint/2010/main" val="39535005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87824" y="274638"/>
            <a:ext cx="5698976" cy="1282154"/>
          </a:xfrm>
        </p:spPr>
        <p:txBody>
          <a:bodyPr>
            <a:normAutofit/>
          </a:bodyPr>
          <a:lstStyle/>
          <a:p>
            <a:r>
              <a:rPr lang="nl-BE" sz="3200" b="1" dirty="0" err="1" smtClean="0">
                <a:solidFill>
                  <a:srgbClr val="00B050"/>
                </a:solidFill>
              </a:rPr>
              <a:t>Involving</a:t>
            </a:r>
            <a:r>
              <a:rPr lang="nl-BE" sz="3200" b="1" dirty="0" smtClean="0">
                <a:solidFill>
                  <a:srgbClr val="00B050"/>
                </a:solidFill>
              </a:rPr>
              <a:t> </a:t>
            </a:r>
            <a:r>
              <a:rPr lang="nl-BE" sz="3200" b="1" dirty="0" err="1" smtClean="0">
                <a:solidFill>
                  <a:srgbClr val="00B050"/>
                </a:solidFill>
              </a:rPr>
              <a:t>children</a:t>
            </a:r>
            <a:r>
              <a:rPr lang="nl-BE" sz="3200" b="1" dirty="0" smtClean="0">
                <a:solidFill>
                  <a:srgbClr val="00B050"/>
                </a:solidFill>
              </a:rPr>
              <a:t> in assessment</a:t>
            </a:r>
            <a:r>
              <a:rPr lang="nl-BE" sz="3100" b="1" dirty="0" smtClean="0">
                <a:solidFill>
                  <a:srgbClr val="00B050"/>
                </a:solidFill>
              </a:rPr>
              <a:t/>
            </a:r>
            <a:br>
              <a:rPr lang="nl-BE" sz="3100" b="1" dirty="0" smtClean="0">
                <a:solidFill>
                  <a:srgbClr val="00B050"/>
                </a:solidFill>
              </a:rPr>
            </a:br>
            <a:r>
              <a:rPr lang="nl-BE" sz="2800" b="1" dirty="0" smtClean="0">
                <a:solidFill>
                  <a:srgbClr val="FF5050"/>
                </a:solidFill>
              </a:rPr>
              <a:t>How?</a:t>
            </a:r>
            <a:endParaRPr lang="nl-BE" sz="2800" b="1" dirty="0">
              <a:solidFill>
                <a:srgbClr val="00B050"/>
              </a:solidFill>
            </a:endParaRPr>
          </a:p>
        </p:txBody>
      </p:sp>
      <p:sp>
        <p:nvSpPr>
          <p:cNvPr id="3" name="Tijdelijke aanduiding voor inhoud 2"/>
          <p:cNvSpPr>
            <a:spLocks noGrp="1"/>
          </p:cNvSpPr>
          <p:nvPr>
            <p:ph idx="1"/>
          </p:nvPr>
        </p:nvSpPr>
        <p:spPr>
          <a:xfrm>
            <a:off x="539552" y="2852936"/>
            <a:ext cx="7886700" cy="1656184"/>
          </a:xfrm>
          <a:ln>
            <a:solidFill>
              <a:schemeClr val="tx1"/>
            </a:solidFill>
          </a:ln>
        </p:spPr>
        <p:txBody>
          <a:bodyPr>
            <a:normAutofit/>
          </a:bodyPr>
          <a:lstStyle/>
          <a:p>
            <a:pPr marL="0" indent="0">
              <a:buNone/>
            </a:pPr>
            <a:r>
              <a:rPr lang="nl-BE" dirty="0" smtClean="0">
                <a:latin typeface="+mj-lt"/>
              </a:rPr>
              <a:t>Teachers </a:t>
            </a:r>
            <a:r>
              <a:rPr lang="nl-BE" dirty="0" err="1" smtClean="0">
                <a:latin typeface="+mj-lt"/>
              </a:rPr>
              <a:t>use</a:t>
            </a:r>
            <a:r>
              <a:rPr lang="nl-BE" dirty="0" smtClean="0">
                <a:latin typeface="+mj-lt"/>
              </a:rPr>
              <a:t> assessment </a:t>
            </a:r>
            <a:r>
              <a:rPr lang="nl-BE" dirty="0" err="1" smtClean="0">
                <a:latin typeface="+mj-lt"/>
              </a:rPr>
              <a:t>to</a:t>
            </a:r>
            <a:r>
              <a:rPr lang="nl-BE" dirty="0" smtClean="0">
                <a:latin typeface="+mj-lt"/>
              </a:rPr>
              <a:t> advance </a:t>
            </a:r>
            <a:r>
              <a:rPr lang="nl-BE" dirty="0" err="1" smtClean="0">
                <a:latin typeface="+mj-lt"/>
              </a:rPr>
              <a:t>pupils</a:t>
            </a:r>
            <a:r>
              <a:rPr lang="nl-BE" dirty="0" smtClean="0">
                <a:latin typeface="+mj-lt"/>
              </a:rPr>
              <a:t>’ </a:t>
            </a:r>
            <a:r>
              <a:rPr lang="nl-BE" dirty="0" err="1" smtClean="0">
                <a:latin typeface="+mj-lt"/>
              </a:rPr>
              <a:t>learning</a:t>
            </a:r>
            <a:r>
              <a:rPr lang="nl-BE" dirty="0" smtClean="0">
                <a:latin typeface="+mj-lt"/>
              </a:rPr>
              <a:t> </a:t>
            </a:r>
            <a:r>
              <a:rPr lang="nl-BE" dirty="0" err="1" smtClean="0">
                <a:latin typeface="+mj-lt"/>
              </a:rPr>
              <a:t>by</a:t>
            </a:r>
            <a:r>
              <a:rPr lang="nl-BE" dirty="0" smtClean="0">
                <a:latin typeface="+mj-lt"/>
              </a:rPr>
              <a:t> </a:t>
            </a:r>
            <a:r>
              <a:rPr lang="nl-BE" dirty="0" err="1" smtClean="0">
                <a:latin typeface="+mj-lt"/>
              </a:rPr>
              <a:t>providing</a:t>
            </a:r>
            <a:r>
              <a:rPr lang="nl-BE" dirty="0" smtClean="0">
                <a:latin typeface="+mj-lt"/>
              </a:rPr>
              <a:t> time </a:t>
            </a:r>
            <a:r>
              <a:rPr lang="nl-BE" dirty="0" err="1" smtClean="0">
                <a:latin typeface="+mj-lt"/>
              </a:rPr>
              <a:t>for</a:t>
            </a:r>
            <a:r>
              <a:rPr lang="nl-BE" dirty="0" smtClean="0">
                <a:latin typeface="+mj-lt"/>
              </a:rPr>
              <a:t> </a:t>
            </a:r>
            <a:r>
              <a:rPr lang="nl-BE" dirty="0" err="1" smtClean="0">
                <a:latin typeface="+mj-lt"/>
              </a:rPr>
              <a:t>students</a:t>
            </a:r>
            <a:r>
              <a:rPr lang="nl-BE" dirty="0" smtClean="0">
                <a:latin typeface="+mj-lt"/>
              </a:rPr>
              <a:t> </a:t>
            </a:r>
            <a:r>
              <a:rPr lang="nl-BE" dirty="0" err="1" smtClean="0">
                <a:latin typeface="+mj-lt"/>
              </a:rPr>
              <a:t>to</a:t>
            </a:r>
            <a:r>
              <a:rPr lang="nl-BE" dirty="0" smtClean="0">
                <a:latin typeface="+mj-lt"/>
              </a:rPr>
              <a:t> </a:t>
            </a:r>
            <a:r>
              <a:rPr lang="nl-BE" dirty="0" err="1" smtClean="0">
                <a:latin typeface="+mj-lt"/>
              </a:rPr>
              <a:t>reflect</a:t>
            </a:r>
            <a:r>
              <a:rPr lang="nl-BE" dirty="0" smtClean="0">
                <a:latin typeface="+mj-lt"/>
              </a:rPr>
              <a:t> on </a:t>
            </a:r>
            <a:r>
              <a:rPr lang="nl-BE" dirty="0" err="1" smtClean="0">
                <a:latin typeface="+mj-lt"/>
              </a:rPr>
              <a:t>and</a:t>
            </a:r>
            <a:r>
              <a:rPr lang="nl-BE" dirty="0" smtClean="0">
                <a:latin typeface="+mj-lt"/>
              </a:rPr>
              <a:t> </a:t>
            </a:r>
            <a:r>
              <a:rPr lang="nl-BE" dirty="0" err="1" smtClean="0">
                <a:latin typeface="+mj-lt"/>
              </a:rPr>
              <a:t>assess</a:t>
            </a:r>
            <a:r>
              <a:rPr lang="nl-BE" dirty="0" smtClean="0">
                <a:latin typeface="+mj-lt"/>
              </a:rPr>
              <a:t> </a:t>
            </a:r>
            <a:r>
              <a:rPr lang="nl-BE" dirty="0" err="1" smtClean="0">
                <a:latin typeface="+mj-lt"/>
              </a:rPr>
              <a:t>their</a:t>
            </a:r>
            <a:r>
              <a:rPr lang="nl-BE" dirty="0" smtClean="0">
                <a:latin typeface="+mj-lt"/>
              </a:rPr>
              <a:t> </a:t>
            </a:r>
            <a:r>
              <a:rPr lang="nl-BE" dirty="0" err="1" smtClean="0">
                <a:latin typeface="+mj-lt"/>
              </a:rPr>
              <a:t>own</a:t>
            </a:r>
            <a:r>
              <a:rPr lang="nl-BE" dirty="0" smtClean="0">
                <a:latin typeface="+mj-lt"/>
              </a:rPr>
              <a:t> </a:t>
            </a:r>
            <a:r>
              <a:rPr lang="nl-BE" dirty="0" err="1" smtClean="0">
                <a:latin typeface="+mj-lt"/>
              </a:rPr>
              <a:t>work</a:t>
            </a:r>
            <a:r>
              <a:rPr lang="nl-BE" dirty="0" smtClean="0">
                <a:latin typeface="+mj-lt"/>
              </a:rPr>
              <a:t>.</a:t>
            </a:r>
            <a:endParaRPr lang="nl-BE" dirty="0">
              <a:latin typeface="+mj-lt"/>
            </a:endParaRPr>
          </a:p>
        </p:txBody>
      </p:sp>
      <p:sp>
        <p:nvSpPr>
          <p:cNvPr id="5" name="Tijdelijke aanduiding voor inhoud 2"/>
          <p:cNvSpPr txBox="1">
            <a:spLocks/>
          </p:cNvSpPr>
          <p:nvPr/>
        </p:nvSpPr>
        <p:spPr>
          <a:xfrm>
            <a:off x="539552" y="1937386"/>
            <a:ext cx="7886700" cy="756084"/>
          </a:xfrm>
          <a:prstGeom prst="rect">
            <a:avLst/>
          </a:prstGeom>
          <a:solidFill>
            <a:schemeClr val="tx2">
              <a:lumMod val="60000"/>
              <a:lumOff val="40000"/>
            </a:schemeClr>
          </a:solidFill>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Font typeface="Arial" pitchFamily="34" charset="0"/>
              <a:buNone/>
            </a:pPr>
            <a:r>
              <a:rPr lang="nl-BE" dirty="0" smtClean="0">
                <a:latin typeface="+mj-lt"/>
              </a:rPr>
              <a:t>TAPS pyramid model: teacher layer</a:t>
            </a:r>
            <a:endParaRPr lang="nl-BE" dirty="0" smtClean="0"/>
          </a:p>
        </p:txBody>
      </p:sp>
      <p:sp>
        <p:nvSpPr>
          <p:cNvPr id="6" name="Tijdelijke aanduiding voor inhoud 2"/>
          <p:cNvSpPr txBox="1">
            <a:spLocks/>
          </p:cNvSpPr>
          <p:nvPr/>
        </p:nvSpPr>
        <p:spPr>
          <a:xfrm>
            <a:off x="539552" y="4653136"/>
            <a:ext cx="7886700" cy="1296144"/>
          </a:xfrm>
          <a:prstGeom prst="rect">
            <a:avLst/>
          </a:prstGeom>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nl-BE" i="1" dirty="0" smtClean="0">
                <a:latin typeface="+mj-lt"/>
              </a:rPr>
              <a:t>Time </a:t>
            </a:r>
            <a:r>
              <a:rPr lang="nl-BE" i="1" dirty="0" err="1" smtClean="0">
                <a:latin typeface="+mj-lt"/>
              </a:rPr>
              <a:t>to</a:t>
            </a:r>
            <a:r>
              <a:rPr lang="nl-BE" i="1" dirty="0" smtClean="0">
                <a:latin typeface="+mj-lt"/>
              </a:rPr>
              <a:t> </a:t>
            </a:r>
            <a:r>
              <a:rPr lang="nl-BE" i="1" dirty="0" err="1" smtClean="0">
                <a:latin typeface="+mj-lt"/>
              </a:rPr>
              <a:t>reflect</a:t>
            </a:r>
            <a:r>
              <a:rPr lang="nl-BE" i="1" dirty="0" smtClean="0">
                <a:latin typeface="+mj-lt"/>
              </a:rPr>
              <a:t> in a </a:t>
            </a:r>
            <a:r>
              <a:rPr lang="nl-BE" i="1" dirty="0" err="1" smtClean="0">
                <a:latin typeface="+mj-lt"/>
              </a:rPr>
              <a:t>discussion</a:t>
            </a:r>
            <a:r>
              <a:rPr lang="nl-BE" i="1" dirty="0" smtClean="0">
                <a:latin typeface="+mj-lt"/>
              </a:rPr>
              <a:t>, in a </a:t>
            </a:r>
            <a:r>
              <a:rPr lang="nl-BE" i="1" dirty="0" err="1" smtClean="0">
                <a:latin typeface="+mj-lt"/>
              </a:rPr>
              <a:t>drawing</a:t>
            </a:r>
            <a:r>
              <a:rPr lang="nl-BE" i="1" dirty="0" smtClean="0">
                <a:latin typeface="+mj-lt"/>
              </a:rPr>
              <a:t>,…</a:t>
            </a:r>
          </a:p>
          <a:p>
            <a:pPr marL="0" indent="0">
              <a:buFont typeface="Arial" pitchFamily="34" charset="0"/>
              <a:buNone/>
            </a:pPr>
            <a:endParaRPr lang="nl-BE" dirty="0" smtClean="0"/>
          </a:p>
          <a:p>
            <a:endParaRPr lang="nl-BE" dirty="0"/>
          </a:p>
        </p:txBody>
      </p:sp>
    </p:spTree>
    <p:extLst>
      <p:ext uri="{BB962C8B-B14F-4D97-AF65-F5344CB8AC3E}">
        <p14:creationId xmlns:p14="http://schemas.microsoft.com/office/powerpoint/2010/main" val="2334683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p:nvPr/>
        </p:nvPicPr>
        <p:blipFill rotWithShape="1">
          <a:blip r:embed="rId3"/>
          <a:srcRect l="20000" t="21101" r="52500" b="36661"/>
          <a:stretch/>
        </p:blipFill>
        <p:spPr>
          <a:xfrm>
            <a:off x="1187624" y="1628800"/>
            <a:ext cx="5400600" cy="4320480"/>
          </a:xfrm>
          <a:prstGeom prst="rect">
            <a:avLst/>
          </a:prstGeom>
        </p:spPr>
      </p:pic>
    </p:spTree>
    <p:extLst>
      <p:ext uri="{BB962C8B-B14F-4D97-AF65-F5344CB8AC3E}">
        <p14:creationId xmlns:p14="http://schemas.microsoft.com/office/powerpoint/2010/main" val="14759272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0" y="188640"/>
            <a:ext cx="5915000" cy="1282154"/>
          </a:xfrm>
        </p:spPr>
        <p:txBody>
          <a:bodyPr>
            <a:noAutofit/>
          </a:bodyPr>
          <a:lstStyle/>
          <a:p>
            <a:r>
              <a:rPr lang="en-US" sz="2800" b="1" dirty="0">
                <a:solidFill>
                  <a:srgbClr val="00B050"/>
                </a:solidFill>
              </a:rPr>
              <a:t>How </a:t>
            </a:r>
            <a:r>
              <a:rPr lang="en-US" sz="2800" b="1" dirty="0" smtClean="0">
                <a:solidFill>
                  <a:srgbClr val="00B050"/>
                </a:solidFill>
              </a:rPr>
              <a:t>does this support the children in terms of </a:t>
            </a:r>
            <a:r>
              <a:rPr lang="en-US" sz="2800" b="1" dirty="0">
                <a:solidFill>
                  <a:srgbClr val="00B050"/>
                </a:solidFill>
              </a:rPr>
              <a:t>creativity in learning?</a:t>
            </a:r>
            <a:endParaRPr lang="en-US" sz="1600" dirty="0"/>
          </a:p>
        </p:txBody>
      </p:sp>
      <p:graphicFrame>
        <p:nvGraphicFramePr>
          <p:cNvPr id="7" name="Tabel 6"/>
          <p:cNvGraphicFramePr>
            <a:graphicFrameLocks noGrp="1"/>
          </p:cNvGraphicFramePr>
          <p:nvPr>
            <p:extLst>
              <p:ext uri="{D42A27DB-BD31-4B8C-83A1-F6EECF244321}">
                <p14:modId xmlns:p14="http://schemas.microsoft.com/office/powerpoint/2010/main" val="3010532792"/>
              </p:ext>
            </p:extLst>
          </p:nvPr>
        </p:nvGraphicFramePr>
        <p:xfrm>
          <a:off x="251520" y="1700808"/>
          <a:ext cx="8640960" cy="4663440"/>
        </p:xfrm>
        <a:graphic>
          <a:graphicData uri="http://schemas.openxmlformats.org/drawingml/2006/table">
            <a:tbl>
              <a:tblPr firstRow="1" bandRow="1">
                <a:tableStyleId>{2D5ABB26-0587-4C30-8999-92F81FD0307C}</a:tableStyleId>
              </a:tblPr>
              <a:tblGrid>
                <a:gridCol w="2880320"/>
                <a:gridCol w="2880320"/>
                <a:gridCol w="2880320"/>
              </a:tblGrid>
              <a:tr h="567063">
                <a:tc>
                  <a:txBody>
                    <a:bodyPr/>
                    <a:lstStyle/>
                    <a:p>
                      <a:pPr algn="ctr"/>
                      <a:r>
                        <a:rPr lang="nl-BE" b="1" dirty="0" err="1" smtClean="0">
                          <a:latin typeface="+mj-lt"/>
                        </a:rPr>
                        <a:t>Inquiry-based</a:t>
                      </a:r>
                      <a:r>
                        <a:rPr lang="nl-BE" b="1" baseline="0" dirty="0" smtClean="0">
                          <a:latin typeface="+mj-lt"/>
                        </a:rPr>
                        <a:t> </a:t>
                      </a:r>
                      <a:r>
                        <a:rPr lang="nl-BE" b="1" baseline="0" dirty="0" err="1" smtClean="0">
                          <a:latin typeface="+mj-lt"/>
                        </a:rPr>
                        <a:t>Science</a:t>
                      </a:r>
                      <a:r>
                        <a:rPr lang="nl-BE" b="1" baseline="0" dirty="0" smtClean="0">
                          <a:latin typeface="+mj-lt"/>
                        </a:rPr>
                        <a:t> </a:t>
                      </a:r>
                      <a:r>
                        <a:rPr lang="nl-BE" b="1" baseline="0" dirty="0" err="1" smtClean="0">
                          <a:latin typeface="+mj-lt"/>
                        </a:rPr>
                        <a:t>Education</a:t>
                      </a:r>
                      <a:endParaRPr lang="nl-BE" b="1" baseline="0" dirty="0" smtClean="0">
                        <a:latin typeface="+mj-lt"/>
                      </a:endParaRPr>
                    </a:p>
                    <a:p>
                      <a:pPr algn="ctr"/>
                      <a:endParaRPr lang="nl-BE" b="1" dirty="0">
                        <a:latin typeface="+mj-lt"/>
                      </a:endParaRPr>
                    </a:p>
                  </a:txBody>
                  <a:tcPr/>
                </a:tc>
                <a:tc>
                  <a:txBody>
                    <a:bodyPr/>
                    <a:lstStyle/>
                    <a:p>
                      <a:pPr algn="ctr"/>
                      <a:r>
                        <a:rPr lang="nl-BE" b="1" dirty="0" smtClean="0">
                          <a:latin typeface="+mj-lt"/>
                        </a:rPr>
                        <a:t>Creative</a:t>
                      </a:r>
                      <a:r>
                        <a:rPr lang="nl-BE" b="1" baseline="0" dirty="0" smtClean="0">
                          <a:latin typeface="+mj-lt"/>
                        </a:rPr>
                        <a:t> </a:t>
                      </a:r>
                      <a:r>
                        <a:rPr lang="nl-BE" b="1" baseline="0" dirty="0" err="1" smtClean="0">
                          <a:latin typeface="+mj-lt"/>
                        </a:rPr>
                        <a:t>dispositions</a:t>
                      </a:r>
                      <a:endParaRPr lang="nl-BE" b="1" dirty="0">
                        <a:latin typeface="+mj-lt"/>
                      </a:endParaRPr>
                    </a:p>
                  </a:txBody>
                  <a:tcPr/>
                </a:tc>
                <a:tc>
                  <a:txBody>
                    <a:bodyPr/>
                    <a:lstStyle/>
                    <a:p>
                      <a:pPr algn="ctr"/>
                      <a:r>
                        <a:rPr lang="nl-BE" b="1" dirty="0" smtClean="0">
                          <a:latin typeface="+mj-lt"/>
                        </a:rPr>
                        <a:t>Synergies between</a:t>
                      </a:r>
                      <a:r>
                        <a:rPr lang="nl-BE" b="1" baseline="0" dirty="0" smtClean="0">
                          <a:latin typeface="+mj-lt"/>
                        </a:rPr>
                        <a:t> </a:t>
                      </a:r>
                      <a:br>
                        <a:rPr lang="nl-BE" b="1" baseline="0" dirty="0" smtClean="0">
                          <a:latin typeface="+mj-lt"/>
                        </a:rPr>
                      </a:br>
                      <a:r>
                        <a:rPr lang="nl-BE" b="1" baseline="0" dirty="0" smtClean="0">
                          <a:latin typeface="+mj-lt"/>
                        </a:rPr>
                        <a:t>IBSE &amp; CA</a:t>
                      </a:r>
                      <a:endParaRPr lang="nl-BE" b="1" dirty="0">
                        <a:latin typeface="+mj-lt"/>
                      </a:endParaRPr>
                    </a:p>
                  </a:txBody>
                  <a:tcPr/>
                </a:tc>
              </a:tr>
              <a:tr h="2997333">
                <a:tc>
                  <a:txBody>
                    <a:bodyPr/>
                    <a:lstStyle/>
                    <a:p>
                      <a:pPr marL="285750" indent="-285750">
                        <a:buFont typeface="Arial" panose="020B0604020202020204" pitchFamily="34" charset="0"/>
                        <a:buChar char="•"/>
                      </a:pPr>
                      <a:r>
                        <a:rPr lang="en-US" sz="1800" kern="1200" dirty="0" smtClean="0">
                          <a:latin typeface="+mj-lt"/>
                        </a:rPr>
                        <a:t>Questioning</a:t>
                      </a:r>
                    </a:p>
                    <a:p>
                      <a:pPr marL="285750" indent="-285750">
                        <a:buFont typeface="Arial" panose="020B0604020202020204" pitchFamily="34" charset="0"/>
                        <a:buChar char="•"/>
                      </a:pPr>
                      <a:r>
                        <a:rPr lang="en-US" sz="1800" kern="1200" dirty="0" smtClean="0">
                          <a:latin typeface="+mj-lt"/>
                        </a:rPr>
                        <a:t>Designing and planning investigations</a:t>
                      </a:r>
                    </a:p>
                    <a:p>
                      <a:pPr marL="285750" indent="-285750">
                        <a:buFont typeface="Arial" panose="020B0604020202020204" pitchFamily="34" charset="0"/>
                        <a:buChar char="•"/>
                      </a:pPr>
                      <a:r>
                        <a:rPr lang="en-US" sz="1800" kern="1200" dirty="0" smtClean="0">
                          <a:latin typeface="+mj-lt"/>
                        </a:rPr>
                        <a:t>Gathering evidence</a:t>
                      </a:r>
                    </a:p>
                    <a:p>
                      <a:pPr marL="285750" indent="-285750">
                        <a:buFont typeface="Arial" panose="020B0604020202020204" pitchFamily="34" charset="0"/>
                        <a:buChar char="•"/>
                      </a:pPr>
                      <a:r>
                        <a:rPr lang="en-US" sz="1800" kern="1200" dirty="0" smtClean="0">
                          <a:latin typeface="+mj-lt"/>
                        </a:rPr>
                        <a:t>Making connections</a:t>
                      </a:r>
                    </a:p>
                    <a:p>
                      <a:pPr marL="285750" indent="-285750">
                        <a:buFont typeface="Arial" panose="020B0604020202020204" pitchFamily="34" charset="0"/>
                        <a:buChar char="•"/>
                      </a:pPr>
                      <a:r>
                        <a:rPr lang="en-US" sz="1800" kern="1200" dirty="0" smtClean="0">
                          <a:latin typeface="+mj-lt"/>
                        </a:rPr>
                        <a:t>Explaining evidence</a:t>
                      </a:r>
                    </a:p>
                    <a:p>
                      <a:pPr marL="285750" indent="-285750">
                        <a:buFont typeface="Arial" panose="020B0604020202020204" pitchFamily="34" charset="0"/>
                        <a:buChar char="•"/>
                      </a:pPr>
                      <a:r>
                        <a:rPr lang="en-US" sz="1800" kern="1200" dirty="0" smtClean="0">
                          <a:latin typeface="+mj-lt"/>
                        </a:rPr>
                        <a:t>Communicating explanations</a:t>
                      </a:r>
                    </a:p>
                    <a:p>
                      <a:pPr>
                        <a:buNone/>
                      </a:pPr>
                      <a:endParaRPr lang="nl-BE" dirty="0">
                        <a:latin typeface="+mj-lt"/>
                      </a:endParaRPr>
                    </a:p>
                  </a:txBody>
                  <a:tcPr/>
                </a:tc>
                <a:tc>
                  <a:txBody>
                    <a:bodyPr/>
                    <a:lstStyle/>
                    <a:p>
                      <a:pPr marL="285750" indent="-285750">
                        <a:buFont typeface="Arial" panose="020B0604020202020204" pitchFamily="34" charset="0"/>
                        <a:buChar char="•"/>
                      </a:pPr>
                      <a:r>
                        <a:rPr lang="en-US" sz="1800" kern="1200" dirty="0" smtClean="0">
                          <a:latin typeface="+mj-lt"/>
                        </a:rPr>
                        <a:t>Sense of initiative</a:t>
                      </a:r>
                    </a:p>
                    <a:p>
                      <a:pPr marL="285750" indent="-285750">
                        <a:buFont typeface="Arial" panose="020B0604020202020204" pitchFamily="34" charset="0"/>
                        <a:buChar char="•"/>
                      </a:pPr>
                      <a:r>
                        <a:rPr lang="en-US" sz="1800" kern="1200" dirty="0" smtClean="0">
                          <a:latin typeface="+mj-lt"/>
                        </a:rPr>
                        <a:t>Motivation</a:t>
                      </a:r>
                    </a:p>
                    <a:p>
                      <a:pPr marL="285750" indent="-285750">
                        <a:buFont typeface="Arial" panose="020B0604020202020204" pitchFamily="34" charset="0"/>
                        <a:buChar char="•"/>
                      </a:pPr>
                      <a:r>
                        <a:rPr lang="en-US" sz="1800" kern="1200" dirty="0" smtClean="0">
                          <a:latin typeface="+mj-lt"/>
                        </a:rPr>
                        <a:t>Ability to come up with something new</a:t>
                      </a:r>
                    </a:p>
                    <a:p>
                      <a:pPr marL="285750" indent="-285750">
                        <a:buFont typeface="Arial" panose="020B0604020202020204" pitchFamily="34" charset="0"/>
                        <a:buChar char="•"/>
                      </a:pPr>
                      <a:r>
                        <a:rPr lang="en-US" sz="1800" kern="1200" dirty="0" smtClean="0">
                          <a:latin typeface="+mj-lt"/>
                        </a:rPr>
                        <a:t>Making connections</a:t>
                      </a:r>
                    </a:p>
                    <a:p>
                      <a:pPr marL="285750" indent="-285750">
                        <a:buFont typeface="Arial" panose="020B0604020202020204" pitchFamily="34" charset="0"/>
                        <a:buChar char="•"/>
                      </a:pPr>
                      <a:r>
                        <a:rPr lang="en-US" sz="1800" kern="1200" dirty="0" smtClean="0">
                          <a:latin typeface="+mj-lt"/>
                        </a:rPr>
                        <a:t>Imagination</a:t>
                      </a:r>
                    </a:p>
                    <a:p>
                      <a:pPr marL="285750" indent="-285750">
                        <a:buFont typeface="Arial" panose="020B0604020202020204" pitchFamily="34" charset="0"/>
                        <a:buChar char="•"/>
                      </a:pPr>
                      <a:r>
                        <a:rPr lang="en-US" sz="1800" kern="1200" dirty="0" smtClean="0">
                          <a:latin typeface="+mj-lt"/>
                        </a:rPr>
                        <a:t>Curiosity</a:t>
                      </a:r>
                    </a:p>
                    <a:p>
                      <a:pPr marL="285750" indent="-285750">
                        <a:buFont typeface="Arial" panose="020B0604020202020204" pitchFamily="34" charset="0"/>
                        <a:buChar char="•"/>
                      </a:pPr>
                      <a:r>
                        <a:rPr lang="en-US" sz="1800" kern="1200" dirty="0" smtClean="0">
                          <a:latin typeface="+mj-lt"/>
                        </a:rPr>
                        <a:t>Ability to work together</a:t>
                      </a:r>
                    </a:p>
                    <a:p>
                      <a:pPr marL="285750" indent="-285750">
                        <a:buFont typeface="Arial" panose="020B0604020202020204" pitchFamily="34" charset="0"/>
                        <a:buChar char="•"/>
                      </a:pPr>
                      <a:r>
                        <a:rPr lang="en-US" sz="1800" kern="1200" dirty="0" smtClean="0">
                          <a:latin typeface="+mj-lt"/>
                        </a:rPr>
                        <a:t>Thinking skills</a:t>
                      </a:r>
                    </a:p>
                  </a:txBody>
                  <a:tcPr/>
                </a:tc>
                <a:tc>
                  <a:txBody>
                    <a:bodyPr/>
                    <a:lstStyle/>
                    <a:p>
                      <a:pPr marL="285750" indent="-285750">
                        <a:buFont typeface="Arial" panose="020B0604020202020204" pitchFamily="34" charset="0"/>
                        <a:buChar char="•"/>
                      </a:pPr>
                      <a:r>
                        <a:rPr lang="nl-BE" sz="1800" kern="1200" dirty="0" smtClean="0">
                          <a:solidFill>
                            <a:schemeClr val="tx1"/>
                          </a:solidFill>
                          <a:latin typeface="+mj-lt"/>
                          <a:ea typeface="+mn-ea"/>
                          <a:cs typeface="+mn-cs"/>
                        </a:rPr>
                        <a:t>Play </a:t>
                      </a:r>
                      <a:r>
                        <a:rPr lang="nl-BE" sz="1800" kern="1200" dirty="0" err="1" smtClean="0">
                          <a:solidFill>
                            <a:schemeClr val="tx1"/>
                          </a:solidFill>
                          <a:latin typeface="+mj-lt"/>
                          <a:ea typeface="+mn-ea"/>
                          <a:cs typeface="+mn-cs"/>
                        </a:rPr>
                        <a:t>and</a:t>
                      </a:r>
                      <a:r>
                        <a:rPr lang="nl-BE" sz="1800" kern="1200" dirty="0" smtClean="0">
                          <a:solidFill>
                            <a:schemeClr val="tx1"/>
                          </a:solidFill>
                          <a:latin typeface="+mj-lt"/>
                          <a:ea typeface="+mn-ea"/>
                          <a:cs typeface="+mn-cs"/>
                        </a:rPr>
                        <a:t> </a:t>
                      </a:r>
                      <a:r>
                        <a:rPr lang="nl-BE" sz="1800" kern="1200" dirty="0" err="1" smtClean="0">
                          <a:solidFill>
                            <a:schemeClr val="tx1"/>
                          </a:solidFill>
                          <a:latin typeface="+mj-lt"/>
                          <a:ea typeface="+mn-ea"/>
                          <a:cs typeface="+mn-cs"/>
                        </a:rPr>
                        <a:t>exploration</a:t>
                      </a:r>
                      <a:endParaRPr lang="nl-BE" sz="1800" kern="1200" dirty="0" smtClean="0">
                        <a:solidFill>
                          <a:schemeClr val="tx1"/>
                        </a:solidFill>
                        <a:latin typeface="+mj-lt"/>
                        <a:ea typeface="+mn-ea"/>
                        <a:cs typeface="+mn-cs"/>
                      </a:endParaRPr>
                    </a:p>
                    <a:p>
                      <a:pPr marL="285750" indent="-285750">
                        <a:buFont typeface="Arial" panose="020B0604020202020204" pitchFamily="34" charset="0"/>
                        <a:buChar char="•"/>
                      </a:pPr>
                      <a:r>
                        <a:rPr lang="nl-BE" sz="1800" kern="1200" dirty="0" err="1" smtClean="0">
                          <a:solidFill>
                            <a:schemeClr val="tx1"/>
                          </a:solidFill>
                          <a:latin typeface="+mj-lt"/>
                          <a:ea typeface="+mn-ea"/>
                          <a:cs typeface="+mn-cs"/>
                        </a:rPr>
                        <a:t>Motivation</a:t>
                      </a:r>
                      <a:r>
                        <a:rPr lang="nl-BE" sz="1800" kern="1200" dirty="0" smtClean="0">
                          <a:solidFill>
                            <a:schemeClr val="tx1"/>
                          </a:solidFill>
                          <a:latin typeface="+mj-lt"/>
                          <a:ea typeface="+mn-ea"/>
                          <a:cs typeface="+mn-cs"/>
                        </a:rPr>
                        <a:t> </a:t>
                      </a:r>
                      <a:r>
                        <a:rPr lang="nl-BE" sz="1800" kern="1200" dirty="0" err="1" smtClean="0">
                          <a:solidFill>
                            <a:schemeClr val="tx1"/>
                          </a:solidFill>
                          <a:latin typeface="+mj-lt"/>
                          <a:ea typeface="+mn-ea"/>
                          <a:cs typeface="+mn-cs"/>
                        </a:rPr>
                        <a:t>and</a:t>
                      </a:r>
                      <a:r>
                        <a:rPr lang="nl-BE" sz="1800" kern="1200" dirty="0" smtClean="0">
                          <a:solidFill>
                            <a:schemeClr val="tx1"/>
                          </a:solidFill>
                          <a:latin typeface="+mj-lt"/>
                          <a:ea typeface="+mn-ea"/>
                          <a:cs typeface="+mn-cs"/>
                        </a:rPr>
                        <a:t> affect</a:t>
                      </a:r>
                    </a:p>
                    <a:p>
                      <a:pPr marL="285750" indent="-285750">
                        <a:buFont typeface="Arial" panose="020B0604020202020204" pitchFamily="34" charset="0"/>
                        <a:buChar char="•"/>
                      </a:pPr>
                      <a:r>
                        <a:rPr lang="nl-BE" sz="1800" kern="1200" dirty="0" err="1" smtClean="0">
                          <a:solidFill>
                            <a:schemeClr val="tx1"/>
                          </a:solidFill>
                          <a:latin typeface="+mj-lt"/>
                          <a:ea typeface="+mn-ea"/>
                          <a:cs typeface="+mn-cs"/>
                        </a:rPr>
                        <a:t>Dialogue</a:t>
                      </a:r>
                      <a:r>
                        <a:rPr lang="nl-BE" sz="1800" kern="1200" dirty="0" smtClean="0">
                          <a:solidFill>
                            <a:schemeClr val="tx1"/>
                          </a:solidFill>
                          <a:latin typeface="+mj-lt"/>
                          <a:ea typeface="+mn-ea"/>
                          <a:cs typeface="+mn-cs"/>
                        </a:rPr>
                        <a:t> </a:t>
                      </a:r>
                      <a:r>
                        <a:rPr lang="nl-BE" sz="1800" kern="1200" dirty="0" err="1" smtClean="0">
                          <a:solidFill>
                            <a:schemeClr val="tx1"/>
                          </a:solidFill>
                          <a:latin typeface="+mj-lt"/>
                          <a:ea typeface="+mn-ea"/>
                          <a:cs typeface="+mn-cs"/>
                        </a:rPr>
                        <a:t>and</a:t>
                      </a:r>
                      <a:r>
                        <a:rPr lang="nl-BE" sz="1800" kern="1200" dirty="0" smtClean="0">
                          <a:solidFill>
                            <a:schemeClr val="tx1"/>
                          </a:solidFill>
                          <a:latin typeface="+mj-lt"/>
                          <a:ea typeface="+mn-ea"/>
                          <a:cs typeface="+mn-cs"/>
                        </a:rPr>
                        <a:t> </a:t>
                      </a:r>
                      <a:r>
                        <a:rPr lang="nl-BE" sz="1800" kern="1200" dirty="0" err="1" smtClean="0">
                          <a:solidFill>
                            <a:schemeClr val="tx1"/>
                          </a:solidFill>
                          <a:latin typeface="+mj-lt"/>
                          <a:ea typeface="+mn-ea"/>
                          <a:cs typeface="+mn-cs"/>
                        </a:rPr>
                        <a:t>collaboration</a:t>
                      </a:r>
                      <a:endParaRPr lang="nl-BE" sz="1800" kern="1200" dirty="0" smtClean="0">
                        <a:solidFill>
                          <a:schemeClr val="tx1"/>
                        </a:solidFill>
                        <a:latin typeface="+mj-lt"/>
                        <a:ea typeface="+mn-ea"/>
                        <a:cs typeface="+mn-cs"/>
                      </a:endParaRPr>
                    </a:p>
                    <a:p>
                      <a:pPr marL="285750" indent="-285750">
                        <a:buFont typeface="Arial" panose="020B0604020202020204" pitchFamily="34" charset="0"/>
                        <a:buChar char="•"/>
                      </a:pPr>
                      <a:r>
                        <a:rPr lang="nl-BE" sz="1800" kern="1200" dirty="0" err="1" smtClean="0">
                          <a:solidFill>
                            <a:schemeClr val="tx1"/>
                          </a:solidFill>
                          <a:latin typeface="+mj-lt"/>
                          <a:ea typeface="+mn-ea"/>
                          <a:cs typeface="+mn-cs"/>
                        </a:rPr>
                        <a:t>Problem</a:t>
                      </a:r>
                      <a:r>
                        <a:rPr lang="nl-BE" sz="1800" kern="1200" dirty="0" smtClean="0">
                          <a:solidFill>
                            <a:schemeClr val="tx1"/>
                          </a:solidFill>
                          <a:latin typeface="+mj-lt"/>
                          <a:ea typeface="+mn-ea"/>
                          <a:cs typeface="+mn-cs"/>
                        </a:rPr>
                        <a:t> </a:t>
                      </a:r>
                      <a:r>
                        <a:rPr lang="nl-BE" sz="1800" kern="1200" dirty="0" err="1" smtClean="0">
                          <a:solidFill>
                            <a:schemeClr val="tx1"/>
                          </a:solidFill>
                          <a:latin typeface="+mj-lt"/>
                          <a:ea typeface="+mn-ea"/>
                          <a:cs typeface="+mn-cs"/>
                        </a:rPr>
                        <a:t>solving</a:t>
                      </a:r>
                      <a:r>
                        <a:rPr lang="nl-BE" sz="1800" kern="1200" dirty="0" smtClean="0">
                          <a:solidFill>
                            <a:schemeClr val="tx1"/>
                          </a:solidFill>
                          <a:latin typeface="+mj-lt"/>
                          <a:ea typeface="+mn-ea"/>
                          <a:cs typeface="+mn-cs"/>
                        </a:rPr>
                        <a:t> </a:t>
                      </a:r>
                      <a:r>
                        <a:rPr lang="nl-BE" sz="1800" kern="1200" dirty="0" err="1" smtClean="0">
                          <a:solidFill>
                            <a:schemeClr val="tx1"/>
                          </a:solidFill>
                          <a:latin typeface="+mj-lt"/>
                          <a:ea typeface="+mn-ea"/>
                          <a:cs typeface="+mn-cs"/>
                        </a:rPr>
                        <a:t>and</a:t>
                      </a:r>
                      <a:r>
                        <a:rPr lang="nl-BE" sz="1800" kern="1200" dirty="0" smtClean="0">
                          <a:solidFill>
                            <a:schemeClr val="tx1"/>
                          </a:solidFill>
                          <a:latin typeface="+mj-lt"/>
                          <a:ea typeface="+mn-ea"/>
                          <a:cs typeface="+mn-cs"/>
                        </a:rPr>
                        <a:t> agency</a:t>
                      </a:r>
                    </a:p>
                    <a:p>
                      <a:pPr marL="285750" indent="-285750">
                        <a:buFont typeface="Arial" panose="020B0604020202020204" pitchFamily="34" charset="0"/>
                        <a:buChar char="•"/>
                      </a:pPr>
                      <a:r>
                        <a:rPr lang="nl-BE" sz="1800" kern="1200" dirty="0" err="1" smtClean="0">
                          <a:solidFill>
                            <a:schemeClr val="tx1"/>
                          </a:solidFill>
                          <a:latin typeface="+mj-lt"/>
                          <a:ea typeface="+mn-ea"/>
                          <a:cs typeface="+mn-cs"/>
                        </a:rPr>
                        <a:t>Questioning</a:t>
                      </a:r>
                      <a:r>
                        <a:rPr lang="nl-BE" sz="1800" kern="1200" dirty="0" smtClean="0">
                          <a:solidFill>
                            <a:schemeClr val="tx1"/>
                          </a:solidFill>
                          <a:latin typeface="+mj-lt"/>
                          <a:ea typeface="+mn-ea"/>
                          <a:cs typeface="+mn-cs"/>
                        </a:rPr>
                        <a:t> </a:t>
                      </a:r>
                      <a:r>
                        <a:rPr lang="nl-BE" sz="1800" kern="1200" dirty="0" err="1" smtClean="0">
                          <a:solidFill>
                            <a:schemeClr val="tx1"/>
                          </a:solidFill>
                          <a:latin typeface="+mj-lt"/>
                          <a:ea typeface="+mn-ea"/>
                          <a:cs typeface="+mn-cs"/>
                        </a:rPr>
                        <a:t>and</a:t>
                      </a:r>
                      <a:r>
                        <a:rPr lang="nl-BE" sz="1800" kern="1200" dirty="0" smtClean="0">
                          <a:solidFill>
                            <a:schemeClr val="tx1"/>
                          </a:solidFill>
                          <a:latin typeface="+mj-lt"/>
                          <a:ea typeface="+mn-ea"/>
                          <a:cs typeface="+mn-cs"/>
                        </a:rPr>
                        <a:t> </a:t>
                      </a:r>
                      <a:r>
                        <a:rPr lang="nl-BE" sz="1800" kern="1200" dirty="0" err="1" smtClean="0">
                          <a:solidFill>
                            <a:schemeClr val="tx1"/>
                          </a:solidFill>
                          <a:latin typeface="+mj-lt"/>
                          <a:ea typeface="+mn-ea"/>
                          <a:cs typeface="+mn-cs"/>
                        </a:rPr>
                        <a:t>curiosity</a:t>
                      </a:r>
                      <a:endParaRPr lang="nl-BE" sz="1800" kern="1200" dirty="0" smtClean="0">
                        <a:solidFill>
                          <a:schemeClr val="tx1"/>
                        </a:solidFill>
                        <a:latin typeface="+mj-lt"/>
                        <a:ea typeface="+mn-ea"/>
                        <a:cs typeface="+mn-cs"/>
                      </a:endParaRPr>
                    </a:p>
                    <a:p>
                      <a:pPr marL="285750" indent="-285750">
                        <a:buFont typeface="Arial" panose="020B0604020202020204" pitchFamily="34" charset="0"/>
                        <a:buChar char="•"/>
                      </a:pPr>
                      <a:r>
                        <a:rPr lang="nl-BE" sz="1800" kern="1200" dirty="0" err="1" smtClean="0">
                          <a:solidFill>
                            <a:schemeClr val="tx1"/>
                          </a:solidFill>
                          <a:latin typeface="+mj-lt"/>
                          <a:ea typeface="+mn-ea"/>
                          <a:cs typeface="+mn-cs"/>
                        </a:rPr>
                        <a:t>Reflection</a:t>
                      </a:r>
                      <a:r>
                        <a:rPr lang="nl-BE" sz="1800" kern="1200" dirty="0" smtClean="0">
                          <a:solidFill>
                            <a:schemeClr val="tx1"/>
                          </a:solidFill>
                          <a:latin typeface="+mj-lt"/>
                          <a:ea typeface="+mn-ea"/>
                          <a:cs typeface="+mn-cs"/>
                        </a:rPr>
                        <a:t> </a:t>
                      </a:r>
                      <a:r>
                        <a:rPr lang="nl-BE" sz="1800" kern="1200" dirty="0" err="1" smtClean="0">
                          <a:solidFill>
                            <a:schemeClr val="tx1"/>
                          </a:solidFill>
                          <a:latin typeface="+mj-lt"/>
                          <a:ea typeface="+mn-ea"/>
                          <a:cs typeface="+mn-cs"/>
                        </a:rPr>
                        <a:t>and</a:t>
                      </a:r>
                      <a:r>
                        <a:rPr lang="nl-BE" sz="1800" kern="1200" dirty="0" smtClean="0">
                          <a:solidFill>
                            <a:schemeClr val="tx1"/>
                          </a:solidFill>
                          <a:latin typeface="+mj-lt"/>
                          <a:ea typeface="+mn-ea"/>
                          <a:cs typeface="+mn-cs"/>
                        </a:rPr>
                        <a:t> </a:t>
                      </a:r>
                      <a:r>
                        <a:rPr lang="nl-BE" sz="1800" kern="1200" dirty="0" err="1" smtClean="0">
                          <a:solidFill>
                            <a:schemeClr val="tx1"/>
                          </a:solidFill>
                          <a:latin typeface="+mj-lt"/>
                          <a:ea typeface="+mn-ea"/>
                          <a:cs typeface="+mn-cs"/>
                        </a:rPr>
                        <a:t>reasoning</a:t>
                      </a:r>
                      <a:endParaRPr lang="nl-BE" sz="1800" kern="1200" dirty="0" smtClean="0">
                        <a:solidFill>
                          <a:schemeClr val="tx1"/>
                        </a:solidFill>
                        <a:latin typeface="+mj-lt"/>
                        <a:ea typeface="+mn-ea"/>
                        <a:cs typeface="+mn-cs"/>
                      </a:endParaRPr>
                    </a:p>
                    <a:p>
                      <a:pPr marL="285750" indent="-285750">
                        <a:buFont typeface="Arial" panose="020B0604020202020204" pitchFamily="34" charset="0"/>
                        <a:buChar char="•"/>
                      </a:pPr>
                      <a:r>
                        <a:rPr lang="nl-BE" sz="1800" kern="1200" dirty="0" smtClean="0">
                          <a:solidFill>
                            <a:schemeClr val="tx1"/>
                          </a:solidFill>
                          <a:latin typeface="+mj-lt"/>
                          <a:ea typeface="+mn-ea"/>
                          <a:cs typeface="+mn-cs"/>
                        </a:rPr>
                        <a:t>Teacher </a:t>
                      </a:r>
                      <a:r>
                        <a:rPr lang="nl-BE" sz="1800" kern="1200" dirty="0" err="1" smtClean="0">
                          <a:solidFill>
                            <a:schemeClr val="tx1"/>
                          </a:solidFill>
                          <a:latin typeface="+mj-lt"/>
                          <a:ea typeface="+mn-ea"/>
                          <a:cs typeface="+mn-cs"/>
                        </a:rPr>
                        <a:t>scaffolding</a:t>
                      </a:r>
                      <a:r>
                        <a:rPr lang="nl-BE" sz="1800" kern="1200" dirty="0" smtClean="0">
                          <a:solidFill>
                            <a:schemeClr val="tx1"/>
                          </a:solidFill>
                          <a:latin typeface="+mj-lt"/>
                          <a:ea typeface="+mn-ea"/>
                          <a:cs typeface="+mn-cs"/>
                        </a:rPr>
                        <a:t> </a:t>
                      </a:r>
                      <a:r>
                        <a:rPr lang="nl-BE" sz="1800" kern="1200" dirty="0" err="1" smtClean="0">
                          <a:solidFill>
                            <a:schemeClr val="tx1"/>
                          </a:solidFill>
                          <a:latin typeface="+mj-lt"/>
                          <a:ea typeface="+mn-ea"/>
                          <a:cs typeface="+mn-cs"/>
                        </a:rPr>
                        <a:t>and</a:t>
                      </a:r>
                      <a:r>
                        <a:rPr lang="nl-BE" sz="1800" kern="1200" dirty="0" smtClean="0">
                          <a:solidFill>
                            <a:schemeClr val="tx1"/>
                          </a:solidFill>
                          <a:latin typeface="+mj-lt"/>
                          <a:ea typeface="+mn-ea"/>
                          <a:cs typeface="+mn-cs"/>
                        </a:rPr>
                        <a:t> </a:t>
                      </a:r>
                      <a:r>
                        <a:rPr lang="nl-BE" sz="1800" kern="1200" dirty="0" err="1" smtClean="0">
                          <a:solidFill>
                            <a:schemeClr val="tx1"/>
                          </a:solidFill>
                          <a:latin typeface="+mj-lt"/>
                          <a:ea typeface="+mn-ea"/>
                          <a:cs typeface="+mn-cs"/>
                        </a:rPr>
                        <a:t>involvement</a:t>
                      </a:r>
                      <a:endParaRPr lang="nl-BE" sz="1800" kern="1200" dirty="0" smtClean="0">
                        <a:solidFill>
                          <a:schemeClr val="tx1"/>
                        </a:solidFill>
                        <a:latin typeface="+mj-lt"/>
                        <a:ea typeface="+mn-ea"/>
                        <a:cs typeface="+mn-cs"/>
                      </a:endParaRPr>
                    </a:p>
                    <a:p>
                      <a:pPr marL="285750" indent="-285750">
                        <a:buFont typeface="Arial" panose="020B0604020202020204" pitchFamily="34" charset="0"/>
                        <a:buChar char="•"/>
                      </a:pPr>
                      <a:r>
                        <a:rPr lang="nl-BE" sz="1800" kern="1200" dirty="0" smtClean="0">
                          <a:solidFill>
                            <a:schemeClr val="tx1"/>
                          </a:solidFill>
                          <a:latin typeface="+mj-lt"/>
                          <a:ea typeface="+mn-ea"/>
                          <a:cs typeface="+mn-cs"/>
                        </a:rPr>
                        <a:t>Assessment </a:t>
                      </a:r>
                      <a:r>
                        <a:rPr lang="nl-BE" sz="1800" kern="1200" dirty="0" err="1" smtClean="0">
                          <a:solidFill>
                            <a:schemeClr val="tx1"/>
                          </a:solidFill>
                          <a:latin typeface="+mj-lt"/>
                          <a:ea typeface="+mn-ea"/>
                          <a:cs typeface="+mn-cs"/>
                        </a:rPr>
                        <a:t>for</a:t>
                      </a:r>
                      <a:r>
                        <a:rPr lang="nl-BE" sz="1800" kern="1200" dirty="0" smtClean="0">
                          <a:solidFill>
                            <a:schemeClr val="tx1"/>
                          </a:solidFill>
                          <a:latin typeface="+mj-lt"/>
                          <a:ea typeface="+mn-ea"/>
                          <a:cs typeface="+mn-cs"/>
                        </a:rPr>
                        <a:t> </a:t>
                      </a:r>
                      <a:r>
                        <a:rPr lang="nl-BE" sz="1800" kern="1200" dirty="0" err="1" smtClean="0">
                          <a:solidFill>
                            <a:schemeClr val="tx1"/>
                          </a:solidFill>
                          <a:latin typeface="+mj-lt"/>
                          <a:ea typeface="+mn-ea"/>
                          <a:cs typeface="+mn-cs"/>
                        </a:rPr>
                        <a:t>learning</a:t>
                      </a:r>
                      <a:endParaRPr lang="nl-BE" sz="1800" kern="1200" dirty="0" smtClean="0">
                        <a:solidFill>
                          <a:schemeClr val="tx1"/>
                        </a:solidFill>
                        <a:latin typeface="+mj-lt"/>
                        <a:ea typeface="+mn-ea"/>
                        <a:cs typeface="+mn-cs"/>
                      </a:endParaRPr>
                    </a:p>
                    <a:p>
                      <a:endParaRPr lang="nl-BE" dirty="0">
                        <a:latin typeface="+mj-lt"/>
                      </a:endParaRPr>
                    </a:p>
                  </a:txBody>
                  <a:tcPr/>
                </a:tc>
              </a:tr>
              <a:tr h="324036">
                <a:tc>
                  <a:txBody>
                    <a:bodyPr/>
                    <a:lstStyle/>
                    <a:p>
                      <a:endParaRPr lang="nl-BE" dirty="0">
                        <a:latin typeface="+mj-lt"/>
                      </a:endParaRPr>
                    </a:p>
                  </a:txBody>
                  <a:tcPr/>
                </a:tc>
                <a:tc>
                  <a:txBody>
                    <a:bodyPr/>
                    <a:lstStyle/>
                    <a:p>
                      <a:endParaRPr lang="nl-BE" dirty="0">
                        <a:latin typeface="+mj-lt"/>
                      </a:endParaRPr>
                    </a:p>
                  </a:txBody>
                  <a:tcPr/>
                </a:tc>
                <a:tc>
                  <a:txBody>
                    <a:bodyPr/>
                    <a:lstStyle/>
                    <a:p>
                      <a:endParaRPr lang="nl-BE" dirty="0">
                        <a:latin typeface="+mj-lt"/>
                      </a:endParaRPr>
                    </a:p>
                  </a:txBody>
                  <a:tcPr/>
                </a:tc>
              </a:tr>
            </a:tbl>
          </a:graphicData>
        </a:graphic>
      </p:graphicFrame>
    </p:spTree>
    <p:extLst>
      <p:ext uri="{BB962C8B-B14F-4D97-AF65-F5344CB8AC3E}">
        <p14:creationId xmlns:p14="http://schemas.microsoft.com/office/powerpoint/2010/main" val="6201667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87824" y="274638"/>
            <a:ext cx="5698976" cy="1282154"/>
          </a:xfrm>
        </p:spPr>
        <p:txBody>
          <a:bodyPr>
            <a:normAutofit/>
          </a:bodyPr>
          <a:lstStyle/>
          <a:p>
            <a:r>
              <a:rPr lang="en-US" sz="2800" b="1" dirty="0">
                <a:solidFill>
                  <a:srgbClr val="00B050"/>
                </a:solidFill>
              </a:rPr>
              <a:t>How does this support the children in terms of creativity in learning?</a:t>
            </a:r>
            <a:endParaRPr lang="nl-BE" sz="2800" b="1" dirty="0">
              <a:solidFill>
                <a:srgbClr val="00B050"/>
              </a:solidFill>
            </a:endParaRPr>
          </a:p>
        </p:txBody>
      </p:sp>
      <p:sp>
        <p:nvSpPr>
          <p:cNvPr id="3" name="Tijdelijke aanduiding voor inhoud 2"/>
          <p:cNvSpPr>
            <a:spLocks noGrp="1"/>
          </p:cNvSpPr>
          <p:nvPr>
            <p:ph idx="1"/>
          </p:nvPr>
        </p:nvSpPr>
        <p:spPr>
          <a:xfrm>
            <a:off x="539552" y="1700808"/>
            <a:ext cx="7886700" cy="4320480"/>
          </a:xfrm>
        </p:spPr>
        <p:txBody>
          <a:bodyPr>
            <a:normAutofit fontScale="77500" lnSpcReduction="20000"/>
          </a:bodyPr>
          <a:lstStyle/>
          <a:p>
            <a:pPr>
              <a:lnSpc>
                <a:spcPct val="120000"/>
              </a:lnSpc>
              <a:spcBef>
                <a:spcPts val="0"/>
              </a:spcBef>
            </a:pPr>
            <a:r>
              <a:rPr lang="nl-BE" dirty="0" err="1" smtClean="0">
                <a:latin typeface="+mj-lt"/>
              </a:rPr>
              <a:t>Reflection</a:t>
            </a:r>
            <a:r>
              <a:rPr lang="nl-BE" dirty="0" smtClean="0">
                <a:latin typeface="+mj-lt"/>
              </a:rPr>
              <a:t> </a:t>
            </a:r>
            <a:r>
              <a:rPr lang="nl-BE" dirty="0">
                <a:latin typeface="+mj-lt"/>
              </a:rPr>
              <a:t>on </a:t>
            </a:r>
            <a:r>
              <a:rPr lang="nl-BE" dirty="0" err="1">
                <a:latin typeface="+mj-lt"/>
              </a:rPr>
              <a:t>learning</a:t>
            </a:r>
            <a:r>
              <a:rPr lang="nl-BE" dirty="0">
                <a:latin typeface="+mj-lt"/>
              </a:rPr>
              <a:t> </a:t>
            </a:r>
            <a:r>
              <a:rPr lang="nl-BE" dirty="0" err="1">
                <a:latin typeface="+mj-lt"/>
              </a:rPr>
              <a:t>and</a:t>
            </a:r>
            <a:r>
              <a:rPr lang="nl-BE" dirty="0">
                <a:latin typeface="+mj-lt"/>
              </a:rPr>
              <a:t> </a:t>
            </a:r>
            <a:r>
              <a:rPr lang="nl-BE" dirty="0" err="1">
                <a:latin typeface="+mj-lt"/>
              </a:rPr>
              <a:t>evaluation</a:t>
            </a:r>
            <a:r>
              <a:rPr lang="nl-BE" dirty="0">
                <a:latin typeface="+mj-lt"/>
              </a:rPr>
              <a:t> of </a:t>
            </a:r>
            <a:r>
              <a:rPr lang="nl-BE" dirty="0" err="1">
                <a:latin typeface="+mj-lt"/>
              </a:rPr>
              <a:t>ideas</a:t>
            </a:r>
            <a:r>
              <a:rPr lang="nl-BE" dirty="0">
                <a:latin typeface="+mj-lt"/>
              </a:rPr>
              <a:t> </a:t>
            </a:r>
            <a:r>
              <a:rPr lang="nl-BE" dirty="0" err="1">
                <a:latin typeface="+mj-lt"/>
              </a:rPr>
              <a:t>and</a:t>
            </a:r>
            <a:r>
              <a:rPr lang="nl-BE" dirty="0">
                <a:latin typeface="+mj-lt"/>
              </a:rPr>
              <a:t> </a:t>
            </a:r>
            <a:r>
              <a:rPr lang="nl-BE" dirty="0" err="1" smtClean="0">
                <a:latin typeface="+mj-lt"/>
              </a:rPr>
              <a:t>strategies</a:t>
            </a:r>
            <a:r>
              <a:rPr lang="nl-BE" dirty="0" smtClean="0">
                <a:latin typeface="+mj-lt"/>
              </a:rPr>
              <a:t>: </a:t>
            </a:r>
            <a:r>
              <a:rPr lang="nl-BE" dirty="0" err="1">
                <a:latin typeface="+mj-lt"/>
              </a:rPr>
              <a:t>central</a:t>
            </a:r>
            <a:r>
              <a:rPr lang="nl-BE" dirty="0">
                <a:latin typeface="+mj-lt"/>
              </a:rPr>
              <a:t> </a:t>
            </a:r>
            <a:r>
              <a:rPr lang="nl-BE" dirty="0" err="1">
                <a:latin typeface="+mj-lt"/>
              </a:rPr>
              <a:t>to</a:t>
            </a:r>
            <a:r>
              <a:rPr lang="nl-BE" dirty="0">
                <a:latin typeface="+mj-lt"/>
              </a:rPr>
              <a:t> </a:t>
            </a:r>
            <a:r>
              <a:rPr lang="nl-BE" dirty="0" err="1">
                <a:latin typeface="+mj-lt"/>
              </a:rPr>
              <a:t>creative</a:t>
            </a:r>
            <a:r>
              <a:rPr lang="nl-BE" dirty="0">
                <a:latin typeface="+mj-lt"/>
              </a:rPr>
              <a:t> </a:t>
            </a:r>
            <a:r>
              <a:rPr lang="nl-BE" dirty="0" err="1">
                <a:latin typeface="+mj-lt"/>
              </a:rPr>
              <a:t>and</a:t>
            </a:r>
            <a:r>
              <a:rPr lang="nl-BE" dirty="0">
                <a:latin typeface="+mj-lt"/>
              </a:rPr>
              <a:t> </a:t>
            </a:r>
            <a:r>
              <a:rPr lang="nl-BE" dirty="0" err="1">
                <a:latin typeface="+mj-lt"/>
              </a:rPr>
              <a:t>inquiry</a:t>
            </a:r>
            <a:r>
              <a:rPr lang="nl-BE" dirty="0">
                <a:latin typeface="+mj-lt"/>
              </a:rPr>
              <a:t> </a:t>
            </a:r>
            <a:r>
              <a:rPr lang="nl-BE" dirty="0" err="1">
                <a:latin typeface="+mj-lt"/>
              </a:rPr>
              <a:t>based</a:t>
            </a:r>
            <a:r>
              <a:rPr lang="nl-BE" dirty="0">
                <a:latin typeface="+mj-lt"/>
              </a:rPr>
              <a:t> approaches in </a:t>
            </a:r>
            <a:r>
              <a:rPr lang="nl-BE" dirty="0" err="1" smtClean="0">
                <a:latin typeface="+mj-lt"/>
              </a:rPr>
              <a:t>science</a:t>
            </a:r>
            <a:endParaRPr lang="nl-BE" dirty="0" smtClean="0">
              <a:latin typeface="+mj-lt"/>
            </a:endParaRPr>
          </a:p>
          <a:p>
            <a:pPr>
              <a:lnSpc>
                <a:spcPct val="120000"/>
              </a:lnSpc>
              <a:spcBef>
                <a:spcPts val="0"/>
              </a:spcBef>
            </a:pPr>
            <a:r>
              <a:rPr lang="nl-BE" dirty="0" err="1">
                <a:latin typeface="+mj-lt"/>
              </a:rPr>
              <a:t>Role</a:t>
            </a:r>
            <a:r>
              <a:rPr lang="nl-BE" dirty="0">
                <a:latin typeface="+mj-lt"/>
              </a:rPr>
              <a:t> of </a:t>
            </a:r>
            <a:r>
              <a:rPr lang="nl-BE" dirty="0" err="1" smtClean="0">
                <a:latin typeface="+mj-lt"/>
              </a:rPr>
              <a:t>communication</a:t>
            </a:r>
            <a:endParaRPr lang="nl-BE" dirty="0">
              <a:latin typeface="+mj-lt"/>
            </a:endParaRPr>
          </a:p>
          <a:p>
            <a:pPr lvl="1">
              <a:lnSpc>
                <a:spcPct val="120000"/>
              </a:lnSpc>
              <a:spcBef>
                <a:spcPts val="0"/>
              </a:spcBef>
            </a:pPr>
            <a:r>
              <a:rPr lang="nl-BE" dirty="0">
                <a:latin typeface="+mj-lt"/>
              </a:rPr>
              <a:t>Communication of </a:t>
            </a:r>
            <a:r>
              <a:rPr lang="nl-BE" dirty="0" err="1">
                <a:latin typeface="+mj-lt"/>
              </a:rPr>
              <a:t>clear</a:t>
            </a:r>
            <a:r>
              <a:rPr lang="nl-BE" dirty="0">
                <a:latin typeface="+mj-lt"/>
              </a:rPr>
              <a:t> </a:t>
            </a:r>
            <a:r>
              <a:rPr lang="nl-BE" dirty="0" err="1">
                <a:latin typeface="+mj-lt"/>
              </a:rPr>
              <a:t>learning</a:t>
            </a:r>
            <a:r>
              <a:rPr lang="nl-BE" dirty="0">
                <a:latin typeface="+mj-lt"/>
              </a:rPr>
              <a:t> </a:t>
            </a:r>
            <a:r>
              <a:rPr lang="nl-BE" dirty="0" err="1">
                <a:latin typeface="+mj-lt"/>
              </a:rPr>
              <a:t>objectives</a:t>
            </a:r>
            <a:endParaRPr lang="nl-BE" dirty="0">
              <a:latin typeface="+mj-lt"/>
            </a:endParaRPr>
          </a:p>
          <a:p>
            <a:pPr lvl="1">
              <a:lnSpc>
                <a:spcPct val="120000"/>
              </a:lnSpc>
              <a:spcBef>
                <a:spcPts val="0"/>
              </a:spcBef>
            </a:pPr>
            <a:r>
              <a:rPr lang="nl-BE" dirty="0">
                <a:latin typeface="+mj-lt"/>
              </a:rPr>
              <a:t>The </a:t>
            </a:r>
            <a:r>
              <a:rPr lang="nl-BE" dirty="0" err="1">
                <a:latin typeface="+mj-lt"/>
              </a:rPr>
              <a:t>use</a:t>
            </a:r>
            <a:r>
              <a:rPr lang="nl-BE" dirty="0">
                <a:latin typeface="+mj-lt"/>
              </a:rPr>
              <a:t> of </a:t>
            </a:r>
            <a:r>
              <a:rPr lang="nl-BE" dirty="0" err="1">
                <a:latin typeface="+mj-lt"/>
              </a:rPr>
              <a:t>questioning</a:t>
            </a:r>
            <a:endParaRPr lang="nl-BE" dirty="0">
              <a:latin typeface="+mj-lt"/>
            </a:endParaRPr>
          </a:p>
          <a:p>
            <a:pPr lvl="1">
              <a:lnSpc>
                <a:spcPct val="120000"/>
              </a:lnSpc>
              <a:spcBef>
                <a:spcPts val="0"/>
              </a:spcBef>
            </a:pPr>
            <a:r>
              <a:rPr lang="nl-BE" dirty="0">
                <a:latin typeface="+mj-lt"/>
              </a:rPr>
              <a:t>Feedback</a:t>
            </a:r>
          </a:p>
          <a:p>
            <a:pPr lvl="1">
              <a:lnSpc>
                <a:spcPct val="120000"/>
              </a:lnSpc>
              <a:spcBef>
                <a:spcPts val="0"/>
              </a:spcBef>
            </a:pPr>
            <a:r>
              <a:rPr lang="nl-BE" dirty="0">
                <a:latin typeface="+mj-lt"/>
              </a:rPr>
              <a:t>Peer </a:t>
            </a:r>
            <a:r>
              <a:rPr lang="nl-BE" dirty="0" err="1">
                <a:latin typeface="+mj-lt"/>
              </a:rPr>
              <a:t>and</a:t>
            </a:r>
            <a:r>
              <a:rPr lang="nl-BE" dirty="0">
                <a:latin typeface="+mj-lt"/>
              </a:rPr>
              <a:t> </a:t>
            </a:r>
            <a:r>
              <a:rPr lang="nl-BE" dirty="0" err="1" smtClean="0">
                <a:latin typeface="+mj-lt"/>
              </a:rPr>
              <a:t>self</a:t>
            </a:r>
            <a:r>
              <a:rPr lang="nl-BE" dirty="0" smtClean="0">
                <a:latin typeface="+mj-lt"/>
              </a:rPr>
              <a:t>-assessment</a:t>
            </a:r>
          </a:p>
          <a:p>
            <a:pPr lvl="1">
              <a:lnSpc>
                <a:spcPct val="120000"/>
              </a:lnSpc>
              <a:spcBef>
                <a:spcPts val="0"/>
              </a:spcBef>
            </a:pPr>
            <a:r>
              <a:rPr lang="nl-BE" dirty="0" smtClean="0">
                <a:latin typeface="+mj-lt"/>
              </a:rPr>
              <a:t>…</a:t>
            </a:r>
          </a:p>
          <a:p>
            <a:pPr>
              <a:lnSpc>
                <a:spcPct val="120000"/>
              </a:lnSpc>
              <a:spcBef>
                <a:spcPts val="0"/>
              </a:spcBef>
            </a:pPr>
            <a:r>
              <a:rPr lang="nl-BE" dirty="0" smtClean="0">
                <a:latin typeface="+mj-lt"/>
              </a:rPr>
              <a:t>Focus on </a:t>
            </a:r>
            <a:r>
              <a:rPr lang="nl-BE" dirty="0" err="1" smtClean="0">
                <a:latin typeface="+mj-lt"/>
              </a:rPr>
              <a:t>problem</a:t>
            </a:r>
            <a:r>
              <a:rPr lang="nl-BE" dirty="0" smtClean="0">
                <a:latin typeface="+mj-lt"/>
              </a:rPr>
              <a:t> </a:t>
            </a:r>
            <a:r>
              <a:rPr lang="nl-BE" dirty="0" err="1" smtClean="0">
                <a:latin typeface="+mj-lt"/>
              </a:rPr>
              <a:t>solving</a:t>
            </a:r>
            <a:r>
              <a:rPr lang="nl-BE" dirty="0" smtClean="0">
                <a:latin typeface="+mj-lt"/>
              </a:rPr>
              <a:t> </a:t>
            </a:r>
            <a:r>
              <a:rPr lang="nl-BE" dirty="0" err="1" smtClean="0">
                <a:latin typeface="+mj-lt"/>
              </a:rPr>
              <a:t>and</a:t>
            </a:r>
            <a:r>
              <a:rPr lang="nl-BE" dirty="0" smtClean="0">
                <a:latin typeface="+mj-lt"/>
              </a:rPr>
              <a:t> agency: </a:t>
            </a:r>
            <a:r>
              <a:rPr lang="nl-BE" dirty="0" err="1" smtClean="0">
                <a:latin typeface="+mj-lt"/>
              </a:rPr>
              <a:t>need</a:t>
            </a:r>
            <a:r>
              <a:rPr lang="nl-BE" dirty="0" smtClean="0">
                <a:latin typeface="+mj-lt"/>
              </a:rPr>
              <a:t> </a:t>
            </a:r>
            <a:r>
              <a:rPr lang="nl-BE" dirty="0" err="1" smtClean="0">
                <a:latin typeface="+mj-lt"/>
              </a:rPr>
              <a:t>for</a:t>
            </a:r>
            <a:r>
              <a:rPr lang="nl-BE" dirty="0" smtClean="0">
                <a:latin typeface="+mj-lt"/>
              </a:rPr>
              <a:t> </a:t>
            </a:r>
            <a:r>
              <a:rPr lang="nl-BE" dirty="0" err="1" smtClean="0">
                <a:latin typeface="+mj-lt"/>
              </a:rPr>
              <a:t>varied</a:t>
            </a:r>
            <a:r>
              <a:rPr lang="nl-BE" dirty="0" smtClean="0">
                <a:latin typeface="+mj-lt"/>
              </a:rPr>
              <a:t> modes of assessment</a:t>
            </a:r>
            <a:endParaRPr lang="nl-BE" dirty="0">
              <a:latin typeface="+mj-lt"/>
            </a:endParaRPr>
          </a:p>
          <a:p>
            <a:pPr marL="0" indent="0">
              <a:lnSpc>
                <a:spcPct val="120000"/>
              </a:lnSpc>
              <a:spcBef>
                <a:spcPts val="0"/>
              </a:spcBef>
              <a:buNone/>
            </a:pPr>
            <a:endParaRPr lang="nl-BE" sz="1800" dirty="0" smtClean="0">
              <a:latin typeface="+mj-lt"/>
            </a:endParaRPr>
          </a:p>
          <a:p>
            <a:pPr marL="0" indent="0">
              <a:lnSpc>
                <a:spcPct val="120000"/>
              </a:lnSpc>
              <a:spcBef>
                <a:spcPts val="0"/>
              </a:spcBef>
              <a:buNone/>
            </a:pPr>
            <a:endParaRPr lang="nl-BE" sz="1800" dirty="0">
              <a:latin typeface="+mj-lt"/>
            </a:endParaRPr>
          </a:p>
          <a:p>
            <a:pPr marL="0" indent="0">
              <a:lnSpc>
                <a:spcPct val="120000"/>
              </a:lnSpc>
              <a:spcBef>
                <a:spcPts val="0"/>
              </a:spcBef>
              <a:buNone/>
            </a:pPr>
            <a:endParaRPr lang="nl-BE" sz="1800" dirty="0" smtClean="0">
              <a:latin typeface="+mj-lt"/>
            </a:endParaRPr>
          </a:p>
          <a:p>
            <a:pPr marL="0" indent="0">
              <a:buNone/>
            </a:pPr>
            <a:endParaRPr lang="nl-BE" dirty="0" smtClean="0"/>
          </a:p>
          <a:p>
            <a:endParaRPr lang="nl-BE" dirty="0"/>
          </a:p>
        </p:txBody>
      </p:sp>
    </p:spTree>
    <p:extLst>
      <p:ext uri="{BB962C8B-B14F-4D97-AF65-F5344CB8AC3E}">
        <p14:creationId xmlns:p14="http://schemas.microsoft.com/office/powerpoint/2010/main" val="34450625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rotWithShape="1">
          <a:blip r:embed="rId3"/>
          <a:srcRect l="9067" t="12994" r="7216" b="6743"/>
          <a:stretch/>
        </p:blipFill>
        <p:spPr>
          <a:xfrm>
            <a:off x="899592" y="1772816"/>
            <a:ext cx="7416824" cy="3997876"/>
          </a:xfrm>
          <a:prstGeom prst="rect">
            <a:avLst/>
          </a:prstGeom>
        </p:spPr>
      </p:pic>
      <p:sp>
        <p:nvSpPr>
          <p:cNvPr id="2" name="Title 1"/>
          <p:cNvSpPr>
            <a:spLocks noGrp="1"/>
          </p:cNvSpPr>
          <p:nvPr>
            <p:ph type="title"/>
          </p:nvPr>
        </p:nvSpPr>
        <p:spPr/>
        <p:txBody>
          <a:bodyPr>
            <a:normAutofit fontScale="90000"/>
          </a:bodyPr>
          <a:lstStyle/>
          <a:p>
            <a:r>
              <a:rPr lang="en-US" b="1" dirty="0" smtClean="0">
                <a:solidFill>
                  <a:srgbClr val="008000"/>
                </a:solidFill>
              </a:rPr>
              <a:t>Conceptual Framework</a:t>
            </a:r>
            <a:endParaRPr lang="en-US" b="1" dirty="0">
              <a:solidFill>
                <a:srgbClr val="008000"/>
              </a:solidFill>
            </a:endParaRPr>
          </a:p>
        </p:txBody>
      </p:sp>
    </p:spTree>
    <p:extLst>
      <p:ext uri="{BB962C8B-B14F-4D97-AF65-F5344CB8AC3E}">
        <p14:creationId xmlns:p14="http://schemas.microsoft.com/office/powerpoint/2010/main" val="37317782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87824" y="274638"/>
            <a:ext cx="5698976" cy="1282154"/>
          </a:xfrm>
        </p:spPr>
        <p:txBody>
          <a:bodyPr>
            <a:normAutofit/>
          </a:bodyPr>
          <a:lstStyle/>
          <a:p>
            <a:r>
              <a:rPr lang="nl-BE" sz="3200" b="1" dirty="0" smtClean="0">
                <a:solidFill>
                  <a:srgbClr val="008000"/>
                </a:solidFill>
              </a:rPr>
              <a:t>Analysis of classroom example</a:t>
            </a:r>
            <a:r>
              <a:rPr lang="nl-BE" sz="3100" b="1" dirty="0">
                <a:solidFill>
                  <a:srgbClr val="00B050"/>
                </a:solidFill>
              </a:rPr>
              <a:t/>
            </a:r>
            <a:br>
              <a:rPr lang="nl-BE" sz="3100" b="1" dirty="0">
                <a:solidFill>
                  <a:srgbClr val="00B050"/>
                </a:solidFill>
              </a:rPr>
            </a:br>
            <a:r>
              <a:rPr lang="nl-BE" sz="3100" b="1" dirty="0" smtClean="0">
                <a:solidFill>
                  <a:srgbClr val="008000"/>
                </a:solidFill>
              </a:rPr>
              <a:t>Super Soup</a:t>
            </a:r>
            <a:endParaRPr lang="nl-BE" sz="2800" dirty="0">
              <a:solidFill>
                <a:srgbClr val="008000"/>
              </a:solidFill>
            </a:endParaRPr>
          </a:p>
        </p:txBody>
      </p:sp>
      <p:sp>
        <p:nvSpPr>
          <p:cNvPr id="3" name="Tijdelijke aanduiding voor inhoud 2"/>
          <p:cNvSpPr>
            <a:spLocks noGrp="1"/>
          </p:cNvSpPr>
          <p:nvPr>
            <p:ph idx="1"/>
          </p:nvPr>
        </p:nvSpPr>
        <p:spPr>
          <a:xfrm>
            <a:off x="539552" y="1700808"/>
            <a:ext cx="7886700" cy="4351338"/>
          </a:xfrm>
        </p:spPr>
        <p:txBody>
          <a:bodyPr>
            <a:normAutofit/>
          </a:bodyPr>
          <a:lstStyle/>
          <a:p>
            <a:pPr marL="0" indent="0">
              <a:buNone/>
            </a:pPr>
            <a:endParaRPr lang="nl-BE" dirty="0" smtClean="0">
              <a:latin typeface="+mj-lt"/>
            </a:endParaRPr>
          </a:p>
          <a:p>
            <a:pPr marL="0" indent="0">
              <a:buNone/>
            </a:pPr>
            <a:endParaRPr lang="nl-BE" dirty="0" smtClean="0"/>
          </a:p>
          <a:p>
            <a:endParaRPr lang="nl-BE" dirty="0"/>
          </a:p>
        </p:txBody>
      </p:sp>
      <p:pic>
        <p:nvPicPr>
          <p:cNvPr id="4" name="Afbeelding 3"/>
          <p:cNvPicPr>
            <a:picLocks noChangeAspect="1"/>
          </p:cNvPicPr>
          <p:nvPr/>
        </p:nvPicPr>
        <p:blipFill>
          <a:blip r:embed="rId3"/>
          <a:stretch>
            <a:fillRect/>
          </a:stretch>
        </p:blipFill>
        <p:spPr>
          <a:xfrm rot="16200000">
            <a:off x="5755813" y="2092044"/>
            <a:ext cx="3851431" cy="2924944"/>
          </a:xfrm>
          <a:prstGeom prst="rect">
            <a:avLst/>
          </a:prstGeom>
        </p:spPr>
      </p:pic>
      <p:pic>
        <p:nvPicPr>
          <p:cNvPr id="5" name="Afbeelding 4"/>
          <p:cNvPicPr>
            <a:picLocks noChangeAspect="1"/>
          </p:cNvPicPr>
          <p:nvPr/>
        </p:nvPicPr>
        <p:blipFill>
          <a:blip r:embed="rId4"/>
          <a:stretch>
            <a:fillRect/>
          </a:stretch>
        </p:blipFill>
        <p:spPr>
          <a:xfrm>
            <a:off x="323528" y="1628800"/>
            <a:ext cx="3532787" cy="2664296"/>
          </a:xfrm>
          <a:prstGeom prst="rect">
            <a:avLst/>
          </a:prstGeom>
        </p:spPr>
      </p:pic>
      <p:pic>
        <p:nvPicPr>
          <p:cNvPr id="6" name="Afbeelding 5"/>
          <p:cNvPicPr>
            <a:picLocks noChangeAspect="1"/>
          </p:cNvPicPr>
          <p:nvPr/>
        </p:nvPicPr>
        <p:blipFill>
          <a:blip r:embed="rId5"/>
          <a:stretch>
            <a:fillRect/>
          </a:stretch>
        </p:blipFill>
        <p:spPr>
          <a:xfrm>
            <a:off x="3203848" y="3717032"/>
            <a:ext cx="3180689" cy="2394909"/>
          </a:xfrm>
          <a:prstGeom prst="rect">
            <a:avLst/>
          </a:prstGeom>
        </p:spPr>
      </p:pic>
      <p:sp>
        <p:nvSpPr>
          <p:cNvPr id="7" name="TextBox 8"/>
          <p:cNvSpPr txBox="1"/>
          <p:nvPr/>
        </p:nvSpPr>
        <p:spPr>
          <a:xfrm>
            <a:off x="3851920" y="1700808"/>
            <a:ext cx="2367136" cy="1323439"/>
          </a:xfrm>
          <a:prstGeom prst="rect">
            <a:avLst/>
          </a:prstGeom>
          <a:noFill/>
        </p:spPr>
        <p:txBody>
          <a:bodyPr wrap="square" rtlCol="0">
            <a:spAutoFit/>
          </a:bodyPr>
          <a:lstStyle/>
          <a:p>
            <a:pPr algn="ctr"/>
            <a:r>
              <a:rPr lang="en-US" sz="2000" i="1" dirty="0" smtClean="0">
                <a:latin typeface="+mj-lt"/>
              </a:rPr>
              <a:t>Children exploring odors to choose possible ingredients for soup.</a:t>
            </a:r>
          </a:p>
        </p:txBody>
      </p:sp>
    </p:spTree>
    <p:extLst>
      <p:ext uri="{BB962C8B-B14F-4D97-AF65-F5344CB8AC3E}">
        <p14:creationId xmlns:p14="http://schemas.microsoft.com/office/powerpoint/2010/main" val="18738050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0" y="274638"/>
            <a:ext cx="5915000" cy="1282154"/>
          </a:xfrm>
        </p:spPr>
        <p:txBody>
          <a:bodyPr>
            <a:noAutofit/>
          </a:bodyPr>
          <a:lstStyle/>
          <a:p>
            <a:r>
              <a:rPr lang="en-US" sz="3600" b="1" dirty="0">
                <a:solidFill>
                  <a:srgbClr val="008000"/>
                </a:solidFill>
              </a:rPr>
              <a:t>Framework for the Curriculum Materials</a:t>
            </a:r>
          </a:p>
        </p:txBody>
      </p:sp>
      <p:sp>
        <p:nvSpPr>
          <p:cNvPr id="5" name="Content Placeholder 4"/>
          <p:cNvSpPr>
            <a:spLocks noGrp="1"/>
          </p:cNvSpPr>
          <p:nvPr>
            <p:ph idx="1"/>
          </p:nvPr>
        </p:nvSpPr>
        <p:spPr/>
        <p:txBody>
          <a:bodyPr>
            <a:normAutofit fontScale="92500" lnSpcReduction="10000"/>
          </a:bodyPr>
          <a:lstStyle/>
          <a:p>
            <a:r>
              <a:rPr lang="en-US" sz="2600" i="1" dirty="0" smtClean="0">
                <a:latin typeface="+mj-lt"/>
              </a:rPr>
              <a:t>Setting </a:t>
            </a:r>
            <a:r>
              <a:rPr lang="en-US" sz="2600" i="1" dirty="0">
                <a:latin typeface="+mj-lt"/>
              </a:rPr>
              <a:t>the scene </a:t>
            </a:r>
            <a:r>
              <a:rPr lang="en-US" sz="2600" dirty="0">
                <a:latin typeface="+mj-lt"/>
              </a:rPr>
              <a:t>– focus, rationale, background</a:t>
            </a:r>
          </a:p>
          <a:p>
            <a:pPr>
              <a:buFont typeface="Arial"/>
              <a:buChar char="•"/>
            </a:pPr>
            <a:endParaRPr lang="en-US" sz="2600" dirty="0">
              <a:latin typeface="+mj-lt"/>
            </a:endParaRPr>
          </a:p>
          <a:p>
            <a:pPr>
              <a:buFont typeface="Arial"/>
              <a:buChar char="•"/>
            </a:pPr>
            <a:r>
              <a:rPr lang="en-US" sz="2600" i="1" dirty="0">
                <a:latin typeface="+mj-lt"/>
              </a:rPr>
              <a:t>Starting points</a:t>
            </a:r>
          </a:p>
          <a:p>
            <a:pPr>
              <a:buFont typeface="Arial"/>
              <a:buChar char="•"/>
            </a:pPr>
            <a:endParaRPr lang="en-US" sz="2600" i="1" dirty="0">
              <a:latin typeface="+mj-lt"/>
            </a:endParaRPr>
          </a:p>
          <a:p>
            <a:pPr>
              <a:buFont typeface="Arial"/>
              <a:buChar char="•"/>
            </a:pPr>
            <a:r>
              <a:rPr lang="en-US" sz="2600" i="1" dirty="0">
                <a:latin typeface="+mj-lt"/>
              </a:rPr>
              <a:t>Developing the learning journey </a:t>
            </a:r>
            <a:r>
              <a:rPr lang="en-US" sz="2600" dirty="0">
                <a:latin typeface="+mj-lt"/>
              </a:rPr>
              <a:t>– activities and their rationale, examples of children’s responses, teacher reflections and implications for the next session.</a:t>
            </a:r>
          </a:p>
          <a:p>
            <a:pPr>
              <a:buFont typeface="Arial"/>
              <a:buChar char="•"/>
            </a:pPr>
            <a:endParaRPr lang="en-US" sz="2600" dirty="0">
              <a:latin typeface="+mj-lt"/>
            </a:endParaRPr>
          </a:p>
          <a:p>
            <a:pPr>
              <a:buFont typeface="Arial"/>
              <a:buChar char="•"/>
            </a:pPr>
            <a:r>
              <a:rPr lang="en-US" sz="2600" i="1" dirty="0">
                <a:latin typeface="+mj-lt"/>
              </a:rPr>
              <a:t>Reflections</a:t>
            </a:r>
            <a:r>
              <a:rPr lang="en-US" sz="2600" dirty="0">
                <a:latin typeface="+mj-lt"/>
              </a:rPr>
              <a:t> – children’s progress, teacher role, classroom environment, next steps</a:t>
            </a:r>
          </a:p>
          <a:p>
            <a:endParaRPr lang="en-US" dirty="0"/>
          </a:p>
        </p:txBody>
      </p:sp>
    </p:spTree>
    <p:extLst>
      <p:ext uri="{BB962C8B-B14F-4D97-AF65-F5344CB8AC3E}">
        <p14:creationId xmlns:p14="http://schemas.microsoft.com/office/powerpoint/2010/main" val="38058505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sz="3200" b="1" dirty="0" smtClean="0">
                <a:solidFill>
                  <a:srgbClr val="008000"/>
                </a:solidFill>
              </a:rPr>
              <a:t>Analysis of classroom example</a:t>
            </a:r>
            <a:br>
              <a:rPr lang="nl-BE" sz="3200" b="1" dirty="0" smtClean="0">
                <a:solidFill>
                  <a:srgbClr val="008000"/>
                </a:solidFill>
              </a:rPr>
            </a:br>
            <a:r>
              <a:rPr lang="nl-BE" sz="3200" b="1" dirty="0" smtClean="0">
                <a:solidFill>
                  <a:srgbClr val="008000"/>
                </a:solidFill>
              </a:rPr>
              <a:t>Super Soup</a:t>
            </a:r>
            <a:endParaRPr lang="nl-BE" sz="2800" b="1" dirty="0">
              <a:solidFill>
                <a:srgbClr val="008000"/>
              </a:solidFill>
            </a:endParaRPr>
          </a:p>
        </p:txBody>
      </p:sp>
      <p:sp>
        <p:nvSpPr>
          <p:cNvPr id="3" name="Tijdelijke aanduiding voor inhoud 2"/>
          <p:cNvSpPr>
            <a:spLocks noGrp="1"/>
          </p:cNvSpPr>
          <p:nvPr>
            <p:ph idx="1"/>
          </p:nvPr>
        </p:nvSpPr>
        <p:spPr/>
        <p:txBody>
          <a:bodyPr>
            <a:normAutofit/>
          </a:bodyPr>
          <a:lstStyle/>
          <a:p>
            <a:pPr marL="0" indent="0">
              <a:buNone/>
            </a:pPr>
            <a:endParaRPr lang="nl-BE" dirty="0" smtClean="0">
              <a:latin typeface="+mj-lt"/>
            </a:endParaRPr>
          </a:p>
          <a:p>
            <a:pPr marL="0" indent="0">
              <a:buNone/>
            </a:pPr>
            <a:endParaRPr lang="nl-BE" dirty="0" smtClean="0"/>
          </a:p>
          <a:p>
            <a:endParaRPr lang="nl-BE" dirty="0"/>
          </a:p>
        </p:txBody>
      </p:sp>
      <p:sp>
        <p:nvSpPr>
          <p:cNvPr id="4" name="Tijdelijke aanduiding voor inhoud 2"/>
          <p:cNvSpPr txBox="1">
            <a:spLocks/>
          </p:cNvSpPr>
          <p:nvPr/>
        </p:nvSpPr>
        <p:spPr>
          <a:xfrm>
            <a:off x="539552" y="1700808"/>
            <a:ext cx="7886700" cy="4351338"/>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en-GB" sz="2600" b="1" dirty="0" smtClean="0">
                <a:latin typeface="+mj-lt"/>
              </a:rPr>
              <a:t>1. Read through the example.</a:t>
            </a:r>
          </a:p>
          <a:p>
            <a:pPr marL="0" lvl="0" indent="0">
              <a:buNone/>
            </a:pPr>
            <a:endParaRPr lang="en-GB" sz="1200" dirty="0" smtClean="0">
              <a:latin typeface="+mj-lt"/>
            </a:endParaRPr>
          </a:p>
          <a:p>
            <a:pPr marL="0" lvl="0" indent="0">
              <a:buNone/>
            </a:pPr>
            <a:r>
              <a:rPr lang="en-GB" sz="2600" b="1" dirty="0" smtClean="0">
                <a:latin typeface="+mj-lt"/>
              </a:rPr>
              <a:t>2. Then consider the following questions:</a:t>
            </a:r>
            <a:endParaRPr lang="en-GB" sz="2600" b="1" dirty="0">
              <a:latin typeface="+mj-lt"/>
            </a:endParaRPr>
          </a:p>
          <a:p>
            <a:r>
              <a:rPr lang="en-GB" sz="2600" dirty="0" smtClean="0">
                <a:latin typeface="+mj-lt"/>
              </a:rPr>
              <a:t>What </a:t>
            </a:r>
            <a:r>
              <a:rPr lang="en-GB" sz="2600" dirty="0">
                <a:latin typeface="+mj-lt"/>
              </a:rPr>
              <a:t>kind(s) of assessment does the teacher </a:t>
            </a:r>
            <a:r>
              <a:rPr lang="en-GB" sz="2600" dirty="0" smtClean="0">
                <a:latin typeface="+mj-lt"/>
              </a:rPr>
              <a:t>use </a:t>
            </a:r>
            <a:r>
              <a:rPr lang="en-GB" sz="2600" dirty="0">
                <a:latin typeface="+mj-lt"/>
              </a:rPr>
              <a:t>in the activity? </a:t>
            </a:r>
            <a:endParaRPr lang="nl-BE" sz="2600" dirty="0">
              <a:latin typeface="+mj-lt"/>
            </a:endParaRPr>
          </a:p>
          <a:p>
            <a:pPr lvl="0"/>
            <a:r>
              <a:rPr lang="en-GB" sz="2600" dirty="0">
                <a:latin typeface="+mj-lt"/>
              </a:rPr>
              <a:t>In what way(s) are the children involved in assessment? </a:t>
            </a:r>
            <a:endParaRPr lang="nl-BE" sz="2600" dirty="0">
              <a:latin typeface="+mj-lt"/>
            </a:endParaRPr>
          </a:p>
          <a:p>
            <a:r>
              <a:rPr lang="en-GB" sz="2600" dirty="0">
                <a:latin typeface="+mj-lt"/>
              </a:rPr>
              <a:t>Do you see other opportunities for assessment involving </a:t>
            </a:r>
            <a:r>
              <a:rPr lang="en-GB" sz="2600" dirty="0" smtClean="0">
                <a:latin typeface="+mj-lt"/>
              </a:rPr>
              <a:t>children?</a:t>
            </a:r>
          </a:p>
          <a:p>
            <a:r>
              <a:rPr lang="en-GB" sz="2600" dirty="0" smtClean="0">
                <a:latin typeface="+mj-lt"/>
              </a:rPr>
              <a:t>In what ways do these approaches foster inquiry and creativity in learning and teaching?</a:t>
            </a:r>
          </a:p>
          <a:p>
            <a:endParaRPr lang="en-GB" sz="1100" dirty="0">
              <a:latin typeface="+mj-lt"/>
            </a:endParaRPr>
          </a:p>
          <a:p>
            <a:pPr marL="0" indent="0">
              <a:buNone/>
            </a:pPr>
            <a:r>
              <a:rPr lang="en-GB" sz="2600" b="1" dirty="0" smtClean="0">
                <a:latin typeface="+mj-lt"/>
              </a:rPr>
              <a:t>3. Exchange of ideas</a:t>
            </a:r>
            <a:endParaRPr lang="nl-BE" sz="2600" b="1" dirty="0" smtClean="0">
              <a:latin typeface="+mj-lt"/>
            </a:endParaRPr>
          </a:p>
          <a:p>
            <a:pPr marL="0" indent="0">
              <a:buFont typeface="Arial" pitchFamily="34" charset="0"/>
              <a:buNone/>
            </a:pPr>
            <a:endParaRPr lang="nl-BE" dirty="0" smtClean="0"/>
          </a:p>
          <a:p>
            <a:endParaRPr lang="nl-BE" dirty="0"/>
          </a:p>
        </p:txBody>
      </p:sp>
    </p:spTree>
    <p:extLst>
      <p:ext uri="{BB962C8B-B14F-4D97-AF65-F5344CB8AC3E}">
        <p14:creationId xmlns:p14="http://schemas.microsoft.com/office/powerpoint/2010/main" val="17110958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3200" b="1" dirty="0" err="1" smtClean="0">
                <a:solidFill>
                  <a:srgbClr val="008000"/>
                </a:solidFill>
              </a:rPr>
              <a:t>Apply</a:t>
            </a:r>
            <a:r>
              <a:rPr lang="nl-BE" sz="3200" b="1" dirty="0" smtClean="0">
                <a:solidFill>
                  <a:srgbClr val="008000"/>
                </a:solidFill>
              </a:rPr>
              <a:t> </a:t>
            </a:r>
            <a:r>
              <a:rPr lang="nl-BE" sz="3200" b="1" dirty="0" err="1" smtClean="0">
                <a:solidFill>
                  <a:srgbClr val="008000"/>
                </a:solidFill>
              </a:rPr>
              <a:t>insights</a:t>
            </a:r>
            <a:r>
              <a:rPr lang="nl-BE" sz="3200" b="1" dirty="0" smtClean="0">
                <a:solidFill>
                  <a:srgbClr val="008000"/>
                </a:solidFill>
              </a:rPr>
              <a:t> </a:t>
            </a:r>
            <a:r>
              <a:rPr lang="nl-BE" sz="3200" b="1" dirty="0" err="1" smtClean="0">
                <a:solidFill>
                  <a:srgbClr val="008000"/>
                </a:solidFill>
              </a:rPr>
              <a:t>to</a:t>
            </a:r>
            <a:r>
              <a:rPr lang="nl-BE" sz="3200" b="1" dirty="0" smtClean="0">
                <a:solidFill>
                  <a:srgbClr val="008000"/>
                </a:solidFill>
              </a:rPr>
              <a:t> </a:t>
            </a:r>
            <a:r>
              <a:rPr lang="nl-BE" sz="3200" b="1" dirty="0" err="1" smtClean="0">
                <a:solidFill>
                  <a:srgbClr val="008000"/>
                </a:solidFill>
              </a:rPr>
              <a:t>own</a:t>
            </a:r>
            <a:r>
              <a:rPr lang="nl-BE" sz="3200" b="1" dirty="0" smtClean="0">
                <a:solidFill>
                  <a:srgbClr val="008000"/>
                </a:solidFill>
              </a:rPr>
              <a:t> classroom </a:t>
            </a:r>
            <a:r>
              <a:rPr lang="nl-BE" sz="3200" b="1" dirty="0" err="1" smtClean="0">
                <a:solidFill>
                  <a:srgbClr val="008000"/>
                </a:solidFill>
              </a:rPr>
              <a:t>practice</a:t>
            </a:r>
            <a:endParaRPr lang="nl-BE" sz="2800" b="1" dirty="0">
              <a:solidFill>
                <a:srgbClr val="00B050"/>
              </a:solidFill>
            </a:endParaRPr>
          </a:p>
        </p:txBody>
      </p:sp>
      <p:sp>
        <p:nvSpPr>
          <p:cNvPr id="3" name="Tijdelijke aanduiding voor inhoud 2"/>
          <p:cNvSpPr>
            <a:spLocks noGrp="1"/>
          </p:cNvSpPr>
          <p:nvPr>
            <p:ph idx="1"/>
          </p:nvPr>
        </p:nvSpPr>
        <p:spPr/>
        <p:txBody>
          <a:bodyPr>
            <a:normAutofit/>
          </a:bodyPr>
          <a:lstStyle/>
          <a:p>
            <a:pPr marL="0" indent="0">
              <a:buNone/>
            </a:pPr>
            <a:endParaRPr lang="nl-BE" dirty="0" smtClean="0">
              <a:latin typeface="+mj-lt"/>
            </a:endParaRPr>
          </a:p>
          <a:p>
            <a:pPr marL="0" indent="0">
              <a:buNone/>
            </a:pPr>
            <a:endParaRPr lang="nl-BE" dirty="0" smtClean="0"/>
          </a:p>
          <a:p>
            <a:endParaRPr lang="nl-BE" dirty="0"/>
          </a:p>
        </p:txBody>
      </p:sp>
      <p:sp>
        <p:nvSpPr>
          <p:cNvPr id="4" name="Tijdelijke aanduiding voor inhoud 2"/>
          <p:cNvSpPr txBox="1">
            <a:spLocks/>
          </p:cNvSpPr>
          <p:nvPr/>
        </p:nvSpPr>
        <p:spPr>
          <a:xfrm>
            <a:off x="539552" y="1700808"/>
            <a:ext cx="7886700" cy="435133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dirty="0">
                <a:latin typeface="+mj-lt"/>
              </a:rPr>
              <a:t>I</a:t>
            </a:r>
            <a:r>
              <a:rPr lang="en-US" dirty="0" smtClean="0">
                <a:latin typeface="+mj-lt"/>
              </a:rPr>
              <a:t>ndividually </a:t>
            </a:r>
          </a:p>
          <a:p>
            <a:pPr lvl="1"/>
            <a:r>
              <a:rPr lang="en-US" dirty="0">
                <a:latin typeface="+mj-lt"/>
              </a:rPr>
              <a:t>l</a:t>
            </a:r>
            <a:r>
              <a:rPr lang="en-US" dirty="0" smtClean="0">
                <a:latin typeface="+mj-lt"/>
              </a:rPr>
              <a:t>ist 3 </a:t>
            </a:r>
            <a:r>
              <a:rPr lang="en-US" dirty="0">
                <a:latin typeface="+mj-lt"/>
              </a:rPr>
              <a:t>examples of scientific activities you use in your own classroom </a:t>
            </a:r>
            <a:r>
              <a:rPr lang="en-US" dirty="0" smtClean="0">
                <a:latin typeface="+mj-lt"/>
              </a:rPr>
              <a:t>context</a:t>
            </a:r>
          </a:p>
          <a:p>
            <a:pPr lvl="1"/>
            <a:r>
              <a:rPr lang="en-US" dirty="0">
                <a:latin typeface="+mj-lt"/>
              </a:rPr>
              <a:t>t</a:t>
            </a:r>
            <a:r>
              <a:rPr lang="en-US" dirty="0" smtClean="0">
                <a:latin typeface="+mj-lt"/>
              </a:rPr>
              <a:t>ry to enrich </a:t>
            </a:r>
            <a:r>
              <a:rPr lang="en-US" dirty="0">
                <a:latin typeface="+mj-lt"/>
              </a:rPr>
              <a:t>them with ideas </a:t>
            </a:r>
            <a:r>
              <a:rPr lang="en-US" dirty="0" smtClean="0">
                <a:latin typeface="+mj-lt"/>
              </a:rPr>
              <a:t>about how to </a:t>
            </a:r>
            <a:r>
              <a:rPr lang="en-US" dirty="0">
                <a:latin typeface="+mj-lt"/>
              </a:rPr>
              <a:t>involve children in </a:t>
            </a:r>
            <a:r>
              <a:rPr lang="en-US" dirty="0" smtClean="0">
                <a:latin typeface="+mj-lt"/>
              </a:rPr>
              <a:t>assessment</a:t>
            </a:r>
            <a:endParaRPr lang="nl-BE" dirty="0">
              <a:latin typeface="+mj-lt"/>
            </a:endParaRPr>
          </a:p>
          <a:p>
            <a:pPr lvl="0"/>
            <a:r>
              <a:rPr lang="en-US" dirty="0">
                <a:latin typeface="+mj-lt"/>
              </a:rPr>
              <a:t>P</a:t>
            </a:r>
            <a:r>
              <a:rPr lang="en-US" dirty="0" smtClean="0">
                <a:latin typeface="+mj-lt"/>
              </a:rPr>
              <a:t>ossible </a:t>
            </a:r>
            <a:r>
              <a:rPr lang="en-US" dirty="0">
                <a:latin typeface="+mj-lt"/>
              </a:rPr>
              <a:t>difficulties and </a:t>
            </a:r>
            <a:r>
              <a:rPr lang="en-US" dirty="0" smtClean="0">
                <a:latin typeface="+mj-lt"/>
              </a:rPr>
              <a:t>questions?</a:t>
            </a:r>
          </a:p>
          <a:p>
            <a:pPr lvl="0"/>
            <a:endParaRPr lang="en-US" dirty="0">
              <a:latin typeface="+mj-lt"/>
            </a:endParaRPr>
          </a:p>
          <a:p>
            <a:pPr lvl="0"/>
            <a:r>
              <a:rPr lang="en-US" dirty="0" smtClean="0">
                <a:latin typeface="+mj-lt"/>
              </a:rPr>
              <a:t>Exchange </a:t>
            </a:r>
            <a:r>
              <a:rPr lang="en-US" dirty="0">
                <a:latin typeface="+mj-lt"/>
              </a:rPr>
              <a:t>ideas, discuss questions and possible difficulties. </a:t>
            </a:r>
            <a:endParaRPr lang="nl-BE" dirty="0">
              <a:latin typeface="+mj-lt"/>
            </a:endParaRPr>
          </a:p>
          <a:p>
            <a:pPr marL="0" indent="0">
              <a:buFont typeface="Arial" pitchFamily="34" charset="0"/>
              <a:buNone/>
            </a:pPr>
            <a:endParaRPr lang="nl-BE" dirty="0" smtClean="0"/>
          </a:p>
          <a:p>
            <a:endParaRPr lang="nl-BE" dirty="0"/>
          </a:p>
        </p:txBody>
      </p:sp>
    </p:spTree>
    <p:extLst>
      <p:ext uri="{BB962C8B-B14F-4D97-AF65-F5344CB8AC3E}">
        <p14:creationId xmlns:p14="http://schemas.microsoft.com/office/powerpoint/2010/main" val="16311009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3200" b="1" dirty="0" smtClean="0">
                <a:solidFill>
                  <a:srgbClr val="008000"/>
                </a:solidFill>
              </a:rPr>
              <a:t>What has been gained from the module? </a:t>
            </a:r>
            <a:endParaRPr lang="nl-BE" sz="2800" b="1" dirty="0">
              <a:solidFill>
                <a:srgbClr val="00B050"/>
              </a:solidFill>
            </a:endParaRPr>
          </a:p>
        </p:txBody>
      </p:sp>
      <p:sp>
        <p:nvSpPr>
          <p:cNvPr id="3" name="Tijdelijke aanduiding voor inhoud 2"/>
          <p:cNvSpPr>
            <a:spLocks noGrp="1"/>
          </p:cNvSpPr>
          <p:nvPr>
            <p:ph idx="1"/>
          </p:nvPr>
        </p:nvSpPr>
        <p:spPr/>
        <p:txBody>
          <a:bodyPr>
            <a:normAutofit/>
          </a:bodyPr>
          <a:lstStyle/>
          <a:p>
            <a:pPr marL="0" indent="0">
              <a:buNone/>
            </a:pPr>
            <a:endParaRPr lang="nl-BE" dirty="0" smtClean="0">
              <a:latin typeface="+mj-lt"/>
            </a:endParaRPr>
          </a:p>
          <a:p>
            <a:pPr marL="0" indent="0">
              <a:buNone/>
            </a:pPr>
            <a:endParaRPr lang="nl-BE" dirty="0" smtClean="0"/>
          </a:p>
          <a:p>
            <a:endParaRPr lang="nl-BE" dirty="0"/>
          </a:p>
        </p:txBody>
      </p:sp>
      <p:sp>
        <p:nvSpPr>
          <p:cNvPr id="4" name="Tijdelijke aanduiding voor inhoud 2"/>
          <p:cNvSpPr txBox="1">
            <a:spLocks/>
          </p:cNvSpPr>
          <p:nvPr/>
        </p:nvSpPr>
        <p:spPr>
          <a:xfrm>
            <a:off x="539552" y="1700808"/>
            <a:ext cx="7886700" cy="43513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nl-BE" dirty="0" smtClean="0">
                <a:latin typeface="+mj-lt"/>
              </a:rPr>
              <a:t>Refer to your original questions.</a:t>
            </a:r>
            <a:br>
              <a:rPr lang="nl-BE" dirty="0" smtClean="0">
                <a:latin typeface="+mj-lt"/>
              </a:rPr>
            </a:br>
            <a:r>
              <a:rPr lang="nl-BE" dirty="0">
                <a:latin typeface="+mj-lt"/>
              </a:rPr>
              <a:t>H</a:t>
            </a:r>
            <a:r>
              <a:rPr lang="nl-BE" dirty="0" smtClean="0">
                <a:latin typeface="+mj-lt"/>
              </a:rPr>
              <a:t>ow far have they been answered?</a:t>
            </a:r>
          </a:p>
          <a:p>
            <a:pPr lvl="0"/>
            <a:endParaRPr lang="nl-BE" dirty="0">
              <a:latin typeface="+mj-lt"/>
            </a:endParaRPr>
          </a:p>
          <a:p>
            <a:pPr lvl="0"/>
            <a:r>
              <a:rPr lang="nl-BE" dirty="0" smtClean="0">
                <a:latin typeface="+mj-lt"/>
              </a:rPr>
              <a:t>Identify key challenges.</a:t>
            </a:r>
            <a:br>
              <a:rPr lang="nl-BE" dirty="0" smtClean="0">
                <a:latin typeface="+mj-lt"/>
              </a:rPr>
            </a:br>
            <a:r>
              <a:rPr lang="nl-BE" dirty="0" smtClean="0">
                <a:latin typeface="+mj-lt"/>
              </a:rPr>
              <a:t>Consider possible solutions.</a:t>
            </a:r>
            <a:endParaRPr lang="nl-BE" dirty="0">
              <a:latin typeface="+mj-lt"/>
            </a:endParaRPr>
          </a:p>
          <a:p>
            <a:pPr marL="0" indent="0">
              <a:buFont typeface="Arial" pitchFamily="34" charset="0"/>
              <a:buNone/>
            </a:pPr>
            <a:endParaRPr lang="nl-BE" dirty="0" smtClean="0"/>
          </a:p>
          <a:p>
            <a:endParaRPr lang="nl-BE" dirty="0"/>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2667" y="3068960"/>
            <a:ext cx="3021333" cy="2266000"/>
          </a:xfrm>
          <a:prstGeom prst="rect">
            <a:avLst/>
          </a:prstGeom>
        </p:spPr>
      </p:pic>
    </p:spTree>
    <p:extLst>
      <p:ext uri="{BB962C8B-B14F-4D97-AF65-F5344CB8AC3E}">
        <p14:creationId xmlns:p14="http://schemas.microsoft.com/office/powerpoint/2010/main" val="21073013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3200" b="1" dirty="0" smtClean="0">
                <a:solidFill>
                  <a:srgbClr val="008000"/>
                </a:solidFill>
              </a:rPr>
              <a:t>What has been gained from the module? </a:t>
            </a:r>
            <a:endParaRPr lang="nl-BE" sz="2800" b="1" dirty="0">
              <a:solidFill>
                <a:srgbClr val="00B050"/>
              </a:solidFill>
            </a:endParaRPr>
          </a:p>
        </p:txBody>
      </p:sp>
      <p:sp>
        <p:nvSpPr>
          <p:cNvPr id="3" name="Tijdelijke aanduiding voor inhoud 2"/>
          <p:cNvSpPr>
            <a:spLocks noGrp="1"/>
          </p:cNvSpPr>
          <p:nvPr>
            <p:ph idx="1"/>
          </p:nvPr>
        </p:nvSpPr>
        <p:spPr/>
        <p:txBody>
          <a:bodyPr>
            <a:normAutofit/>
          </a:bodyPr>
          <a:lstStyle/>
          <a:p>
            <a:pPr marL="0" indent="0">
              <a:buNone/>
            </a:pPr>
            <a:endParaRPr lang="nl-BE" dirty="0" smtClean="0">
              <a:latin typeface="+mj-lt"/>
            </a:endParaRPr>
          </a:p>
          <a:p>
            <a:pPr marL="0" indent="0">
              <a:buNone/>
            </a:pPr>
            <a:endParaRPr lang="nl-BE" dirty="0" smtClean="0"/>
          </a:p>
          <a:p>
            <a:endParaRPr lang="nl-BE" dirty="0"/>
          </a:p>
        </p:txBody>
      </p:sp>
      <p:sp>
        <p:nvSpPr>
          <p:cNvPr id="4" name="Tijdelijke aanduiding voor inhoud 2"/>
          <p:cNvSpPr txBox="1">
            <a:spLocks/>
          </p:cNvSpPr>
          <p:nvPr/>
        </p:nvSpPr>
        <p:spPr>
          <a:xfrm>
            <a:off x="539552" y="1700808"/>
            <a:ext cx="7886700" cy="43513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nl-BE" dirty="0" smtClean="0">
                <a:latin typeface="+mj-lt"/>
              </a:rPr>
              <a:t>Identify 2 actions you will take building on this module.</a:t>
            </a:r>
          </a:p>
          <a:p>
            <a:pPr lvl="0"/>
            <a:endParaRPr lang="nl-BE" dirty="0" smtClean="0">
              <a:latin typeface="+mj-lt"/>
            </a:endParaRPr>
          </a:p>
          <a:p>
            <a:pPr lvl="0"/>
            <a:r>
              <a:rPr lang="nl-BE" dirty="0" smtClean="0">
                <a:latin typeface="+mj-lt"/>
              </a:rPr>
              <a:t>Exchange ideas</a:t>
            </a:r>
            <a:endParaRPr lang="nl-BE" dirty="0">
              <a:latin typeface="+mj-lt"/>
            </a:endParaRPr>
          </a:p>
          <a:p>
            <a:pPr marL="0" indent="0">
              <a:buFont typeface="Arial" pitchFamily="34" charset="0"/>
              <a:buNone/>
            </a:pPr>
            <a:endParaRPr lang="nl-BE" dirty="0" smtClean="0"/>
          </a:p>
          <a:p>
            <a:endParaRPr lang="nl-BE" dirty="0"/>
          </a:p>
        </p:txBody>
      </p:sp>
    </p:spTree>
    <p:extLst>
      <p:ext uri="{BB962C8B-B14F-4D97-AF65-F5344CB8AC3E}">
        <p14:creationId xmlns:p14="http://schemas.microsoft.com/office/powerpoint/2010/main" val="16413098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7" y="634914"/>
            <a:ext cx="5634191" cy="925058"/>
          </a:xfrm>
        </p:spPr>
        <p:txBody>
          <a:bodyPr>
            <a:normAutofit/>
          </a:bodyPr>
          <a:lstStyle/>
          <a:p>
            <a:r>
              <a:rPr lang="en-US" sz="3600" b="1" dirty="0" smtClean="0">
                <a:solidFill>
                  <a:srgbClr val="008000"/>
                </a:solidFill>
              </a:rPr>
              <a:t>Further information</a:t>
            </a:r>
            <a:endParaRPr lang="en-US" sz="3600" b="1" dirty="0">
              <a:solidFill>
                <a:srgbClr val="008000"/>
              </a:solidFill>
            </a:endParaRPr>
          </a:p>
        </p:txBody>
      </p:sp>
      <p:sp>
        <p:nvSpPr>
          <p:cNvPr id="3" name="Content Placeholder 2"/>
          <p:cNvSpPr>
            <a:spLocks noGrp="1"/>
          </p:cNvSpPr>
          <p:nvPr>
            <p:ph idx="1"/>
          </p:nvPr>
        </p:nvSpPr>
        <p:spPr>
          <a:xfrm>
            <a:off x="612108" y="1700808"/>
            <a:ext cx="7886700" cy="4625520"/>
          </a:xfrm>
        </p:spPr>
        <p:txBody>
          <a:bodyPr>
            <a:normAutofit fontScale="92500" lnSpcReduction="10000"/>
          </a:bodyPr>
          <a:lstStyle/>
          <a:p>
            <a:pPr marL="0" indent="0">
              <a:lnSpc>
                <a:spcPct val="120000"/>
              </a:lnSpc>
              <a:buNone/>
            </a:pPr>
            <a:r>
              <a:rPr lang="en-US" sz="3100" b="1" dirty="0">
                <a:latin typeface="+mj-lt"/>
              </a:rPr>
              <a:t>Creative </a:t>
            </a:r>
            <a:r>
              <a:rPr lang="en-US" sz="3100" b="1" dirty="0" smtClean="0">
                <a:latin typeface="+mj-lt"/>
              </a:rPr>
              <a:t>Little Scientists </a:t>
            </a:r>
          </a:p>
          <a:p>
            <a:pPr marL="0" indent="0">
              <a:lnSpc>
                <a:spcPct val="120000"/>
              </a:lnSpc>
              <a:buNone/>
            </a:pPr>
            <a:r>
              <a:rPr lang="en-US" sz="2600" dirty="0" smtClean="0">
                <a:latin typeface="+mj-lt"/>
              </a:rPr>
              <a:t>(FP7 EU project 2011 – 2014)</a:t>
            </a:r>
            <a:endParaRPr lang="en-US" sz="2600" dirty="0">
              <a:latin typeface="+mj-lt"/>
            </a:endParaRPr>
          </a:p>
          <a:p>
            <a:pPr marL="0" indent="0">
              <a:lnSpc>
                <a:spcPct val="110000"/>
              </a:lnSpc>
              <a:buNone/>
            </a:pPr>
            <a:r>
              <a:rPr lang="en-US" sz="2600" dirty="0">
                <a:latin typeface="+mj-lt"/>
              </a:rPr>
              <a:t>Design principles and exemplar materials based on fieldwork </a:t>
            </a:r>
            <a:r>
              <a:rPr lang="en-US" sz="2600" dirty="0" err="1">
                <a:latin typeface="+mj-lt"/>
                <a:hlinkClick r:id="rId3"/>
              </a:rPr>
              <a:t>www.creative</a:t>
            </a:r>
            <a:r>
              <a:rPr lang="en-US" sz="2600" dirty="0">
                <a:latin typeface="+mj-lt"/>
                <a:hlinkClick r:id="rId3"/>
              </a:rPr>
              <a:t>-little-</a:t>
            </a:r>
            <a:r>
              <a:rPr lang="en-US" sz="2600" dirty="0" err="1">
                <a:latin typeface="+mj-lt"/>
                <a:hlinkClick r:id="rId3"/>
              </a:rPr>
              <a:t>scientists.eu</a:t>
            </a:r>
            <a:endParaRPr lang="en-US" sz="2600" dirty="0">
              <a:latin typeface="+mj-lt"/>
            </a:endParaRPr>
          </a:p>
          <a:p>
            <a:pPr marL="0" indent="0">
              <a:buNone/>
            </a:pPr>
            <a:endParaRPr lang="en-US" sz="2600" dirty="0">
              <a:latin typeface="+mj-lt"/>
            </a:endParaRPr>
          </a:p>
          <a:p>
            <a:pPr marL="0" indent="0">
              <a:buNone/>
            </a:pPr>
            <a:r>
              <a:rPr lang="en-US" sz="3100" b="1" dirty="0">
                <a:latin typeface="+mj-lt"/>
              </a:rPr>
              <a:t>Creativity in Early Years Science </a:t>
            </a:r>
            <a:endParaRPr lang="en-US" sz="3100" b="1" dirty="0" smtClean="0">
              <a:latin typeface="+mj-lt"/>
            </a:endParaRPr>
          </a:p>
          <a:p>
            <a:pPr marL="0" indent="0">
              <a:buNone/>
            </a:pPr>
            <a:r>
              <a:rPr lang="en-US" sz="2600" dirty="0" smtClean="0">
                <a:latin typeface="+mj-lt"/>
              </a:rPr>
              <a:t>(Erasmus+ EU project 2014 - 2017</a:t>
            </a:r>
            <a:r>
              <a:rPr lang="en-US" sz="2600" dirty="0">
                <a:latin typeface="+mj-lt"/>
              </a:rPr>
              <a:t>)</a:t>
            </a:r>
          </a:p>
          <a:p>
            <a:pPr marL="0" indent="0">
              <a:lnSpc>
                <a:spcPct val="110000"/>
              </a:lnSpc>
              <a:buNone/>
            </a:pPr>
            <a:r>
              <a:rPr lang="en-US" sz="2600" dirty="0" smtClean="0">
                <a:latin typeface="+mj-lt"/>
              </a:rPr>
              <a:t>Curriculum Materials and Training  Materials </a:t>
            </a:r>
            <a:r>
              <a:rPr lang="en-US" sz="2600" dirty="0">
                <a:latin typeface="+mj-lt"/>
              </a:rPr>
              <a:t>for </a:t>
            </a:r>
            <a:r>
              <a:rPr lang="en-US" sz="2600" dirty="0" smtClean="0">
                <a:latin typeface="+mj-lt"/>
              </a:rPr>
              <a:t>teacher CPD </a:t>
            </a:r>
            <a:r>
              <a:rPr lang="en-US" sz="2600" dirty="0">
                <a:latin typeface="+mj-lt"/>
              </a:rPr>
              <a:t>to promote creative approaches to early years </a:t>
            </a:r>
            <a:r>
              <a:rPr lang="en-US" sz="2600" dirty="0" smtClean="0">
                <a:latin typeface="+mj-lt"/>
              </a:rPr>
              <a:t>science </a:t>
            </a:r>
            <a:r>
              <a:rPr lang="en-US" sz="2600" dirty="0" smtClean="0">
                <a:latin typeface="+mj-lt"/>
                <a:hlinkClick r:id="rId4"/>
              </a:rPr>
              <a:t>www.ceys‐project.eu</a:t>
            </a:r>
            <a:r>
              <a:rPr lang="en-US" sz="2600" dirty="0" smtClean="0">
                <a:latin typeface="+mj-lt"/>
              </a:rPr>
              <a:t> </a:t>
            </a:r>
          </a:p>
          <a:p>
            <a:pPr marL="0" indent="0">
              <a:buNone/>
            </a:pPr>
            <a:endParaRPr lang="en-US" sz="2600"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238638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3200" dirty="0" smtClean="0">
                <a:solidFill>
                  <a:srgbClr val="008000"/>
                </a:solidFill>
              </a:rPr>
              <a:t>Reflection </a:t>
            </a:r>
            <a:r>
              <a:rPr lang="nl-BE" sz="3200" smtClean="0">
                <a:solidFill>
                  <a:srgbClr val="008000"/>
                </a:solidFill>
              </a:rPr>
              <a:t>on module </a:t>
            </a:r>
            <a:r>
              <a:rPr lang="nl-BE" sz="3200" dirty="0" smtClean="0">
                <a:solidFill>
                  <a:srgbClr val="008000"/>
                </a:solidFill>
              </a:rPr>
              <a:t>content and approaches</a:t>
            </a:r>
            <a:endParaRPr lang="nl-BE" sz="3200" dirty="0">
              <a:solidFill>
                <a:srgbClr val="008000"/>
              </a:solidFill>
            </a:endParaRPr>
          </a:p>
        </p:txBody>
      </p:sp>
      <p:pic>
        <p:nvPicPr>
          <p:cNvPr id="4" name="Tijdelijke aanduiding voor inhoud 3"/>
          <p:cNvPicPr>
            <a:picLocks noGrp="1" noChangeAspect="1"/>
          </p:cNvPicPr>
          <p:nvPr>
            <p:ph idx="1"/>
          </p:nvPr>
        </p:nvPicPr>
        <p:blipFill rotWithShape="1">
          <a:blip r:embed="rId3">
            <a:extLst>
              <a:ext uri="{28A0092B-C50C-407E-A947-70E740481C1C}">
                <a14:useLocalDpi xmlns:a14="http://schemas.microsoft.com/office/drawing/2010/main" val="0"/>
              </a:ext>
            </a:extLst>
          </a:blip>
          <a:srcRect r="33878"/>
          <a:stretch/>
        </p:blipFill>
        <p:spPr>
          <a:xfrm>
            <a:off x="2267744" y="2276872"/>
            <a:ext cx="4522043" cy="3228975"/>
          </a:xfrm>
        </p:spPr>
      </p:pic>
    </p:spTree>
    <p:extLst>
      <p:ext uri="{BB962C8B-B14F-4D97-AF65-F5344CB8AC3E}">
        <p14:creationId xmlns:p14="http://schemas.microsoft.com/office/powerpoint/2010/main" val="13742480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5880" y="4932659"/>
            <a:ext cx="7776864" cy="1061829"/>
          </a:xfrm>
          <a:prstGeom prst="rect">
            <a:avLst/>
          </a:prstGeom>
          <a:noFill/>
        </p:spPr>
        <p:txBody>
          <a:bodyPr wrap="square" rtlCol="0">
            <a:spAutoFit/>
          </a:bodyPr>
          <a:lstStyle/>
          <a:p>
            <a:pPr>
              <a:spcAft>
                <a:spcPts val="600"/>
              </a:spcAft>
              <a:tabLst>
                <a:tab pos="990600" algn="l"/>
              </a:tabLst>
            </a:pPr>
            <a:r>
              <a:rPr lang="en-US" sz="1600" dirty="0" smtClean="0">
                <a:solidFill>
                  <a:prstClr val="black"/>
                </a:solidFill>
                <a:latin typeface="Cambria"/>
              </a:rPr>
              <a:t>	</a:t>
            </a:r>
            <a:r>
              <a:rPr lang="en-US" sz="1400" dirty="0" smtClean="0">
                <a:solidFill>
                  <a:prstClr val="black"/>
                </a:solidFill>
                <a:latin typeface="Cambria"/>
              </a:rPr>
              <a:t>© </a:t>
            </a:r>
            <a:r>
              <a:rPr lang="en-US" sz="1400" i="1" dirty="0">
                <a:solidFill>
                  <a:prstClr val="black"/>
                </a:solidFill>
                <a:latin typeface="Cambria"/>
              </a:rPr>
              <a:t>2017 CREATIVITY IN EARLY YEARS SCIENCE EDUCATION </a:t>
            </a:r>
            <a:r>
              <a:rPr lang="en-US" sz="1400" i="1" dirty="0" smtClean="0">
                <a:solidFill>
                  <a:prstClr val="black"/>
                </a:solidFill>
                <a:latin typeface="Cambria"/>
              </a:rPr>
              <a:t>Consortium</a:t>
            </a:r>
          </a:p>
          <a:p>
            <a:pPr>
              <a:spcAft>
                <a:spcPts val="600"/>
              </a:spcAft>
              <a:tabLst>
                <a:tab pos="990600" algn="l"/>
              </a:tabLst>
            </a:pPr>
            <a:r>
              <a:rPr lang="en-US" sz="1400" dirty="0" smtClean="0">
                <a:solidFill>
                  <a:prstClr val="black"/>
                </a:solidFill>
                <a:latin typeface="Cambria"/>
              </a:rPr>
              <a:t>This </a:t>
            </a:r>
            <a:r>
              <a:rPr lang="en-US" sz="1400" dirty="0">
                <a:solidFill>
                  <a:prstClr val="black"/>
                </a:solidFill>
                <a:latin typeface="Cambria"/>
              </a:rPr>
              <a:t>work is licensed under the Creative Commons Attribution-</a:t>
            </a:r>
            <a:r>
              <a:rPr lang="en-US" sz="1400" dirty="0" err="1">
                <a:solidFill>
                  <a:prstClr val="black"/>
                </a:solidFill>
                <a:latin typeface="Cambria"/>
              </a:rPr>
              <a:t>NonCommercial</a:t>
            </a:r>
            <a:r>
              <a:rPr lang="en-US" sz="1400" dirty="0">
                <a:solidFill>
                  <a:prstClr val="black"/>
                </a:solidFill>
                <a:latin typeface="Cambria"/>
              </a:rPr>
              <a:t>-</a:t>
            </a:r>
            <a:r>
              <a:rPr lang="en-US" sz="1400" dirty="0" err="1">
                <a:solidFill>
                  <a:prstClr val="black"/>
                </a:solidFill>
                <a:latin typeface="Cambria"/>
              </a:rPr>
              <a:t>NoDerivatives</a:t>
            </a:r>
            <a:r>
              <a:rPr lang="en-US" sz="1400" dirty="0">
                <a:solidFill>
                  <a:prstClr val="black"/>
                </a:solidFill>
                <a:latin typeface="Cambria"/>
              </a:rPr>
              <a:t> 4.0 International License. To view a copy of this license, visit </a:t>
            </a:r>
            <a:r>
              <a:rPr lang="en-US" sz="1400" u="sng" dirty="0">
                <a:solidFill>
                  <a:prstClr val="black"/>
                </a:solidFill>
                <a:latin typeface="Cambria"/>
                <a:hlinkClick r:id="rId2"/>
              </a:rPr>
              <a:t>http://creativecommons.org/licenses/by-nc-nd/4.0/</a:t>
            </a:r>
            <a:r>
              <a:rPr lang="en-US" sz="1400" dirty="0">
                <a:solidFill>
                  <a:prstClr val="black"/>
                </a:solidFill>
                <a:latin typeface="Cambria"/>
              </a:rPr>
              <a:t>.</a:t>
            </a:r>
            <a:endParaRPr lang="el-GR" sz="1400" dirty="0">
              <a:solidFill>
                <a:prstClr val="black"/>
              </a:solidFill>
              <a:latin typeface="Cambria"/>
            </a:endParaRPr>
          </a:p>
        </p:txBody>
      </p:sp>
      <p:sp>
        <p:nvSpPr>
          <p:cNvPr id="2" name="Title 1"/>
          <p:cNvSpPr>
            <a:spLocks noGrp="1"/>
          </p:cNvSpPr>
          <p:nvPr>
            <p:ph type="title"/>
          </p:nvPr>
        </p:nvSpPr>
        <p:spPr>
          <a:xfrm>
            <a:off x="722313" y="1628801"/>
            <a:ext cx="7772400" cy="3456383"/>
          </a:xfrm>
        </p:spPr>
        <p:txBody>
          <a:bodyPr>
            <a:normAutofit fontScale="90000"/>
          </a:bodyPr>
          <a:lstStyle/>
          <a:p>
            <a:r>
              <a:rPr lang="en-US" sz="3600" i="1" dirty="0" smtClean="0">
                <a:solidFill>
                  <a:srgbClr val="00B050"/>
                </a:solidFill>
              </a:rPr>
              <a:t>Acknowledgements</a:t>
            </a:r>
            <a:r>
              <a:rPr lang="en-US" sz="2800" i="1" dirty="0" smtClean="0">
                <a:solidFill>
                  <a:srgbClr val="00B050"/>
                </a:solidFill>
              </a:rPr>
              <a:t/>
            </a:r>
            <a:br>
              <a:rPr lang="en-US" sz="2800" i="1" dirty="0" smtClean="0">
                <a:solidFill>
                  <a:srgbClr val="00B050"/>
                </a:solidFill>
              </a:rPr>
            </a:br>
            <a:r>
              <a:rPr lang="en-US" sz="1200" dirty="0"/>
              <a:t/>
            </a:r>
            <a:br>
              <a:rPr lang="en-US" sz="1200" dirty="0"/>
            </a:br>
            <a:r>
              <a:rPr lang="en-US" sz="3100" dirty="0" smtClean="0">
                <a:solidFill>
                  <a:srgbClr val="FF0000"/>
                </a:solidFill>
              </a:rPr>
              <a:t>Creativity </a:t>
            </a:r>
            <a:r>
              <a:rPr lang="en-US" sz="3100" dirty="0">
                <a:solidFill>
                  <a:srgbClr val="FF0000"/>
                </a:solidFill>
              </a:rPr>
              <a:t>in Early Years Science </a:t>
            </a:r>
            <a:r>
              <a:rPr lang="en-US" sz="3100" dirty="0" smtClean="0">
                <a:solidFill>
                  <a:srgbClr val="FF0000"/>
                </a:solidFill>
              </a:rPr>
              <a:t>EDUCATION (2014-2017</a:t>
            </a:r>
            <a:r>
              <a:rPr lang="en-US" sz="3100" dirty="0">
                <a:solidFill>
                  <a:srgbClr val="FF0000"/>
                </a:solidFill>
              </a:rPr>
              <a:t>) </a:t>
            </a:r>
            <a:br>
              <a:rPr lang="en-US" sz="3100" dirty="0">
                <a:solidFill>
                  <a:srgbClr val="FF0000"/>
                </a:solidFill>
              </a:rPr>
            </a:br>
            <a:r>
              <a:rPr lang="en-US" sz="3100" dirty="0" smtClean="0">
                <a:hlinkClick r:id="rId3"/>
              </a:rPr>
              <a:t>www.ceys-project.eu</a:t>
            </a:r>
            <a:r>
              <a:rPr lang="en-US" sz="3200" dirty="0" smtClean="0"/>
              <a:t/>
            </a:r>
            <a:br>
              <a:rPr lang="en-US" sz="3200" dirty="0" smtClean="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1800" dirty="0"/>
              <a:t> </a:t>
            </a:r>
            <a:br>
              <a:rPr lang="en-US" sz="1800" dirty="0"/>
            </a:br>
            <a:endParaRPr lang="en-US" sz="1800" i="1" dirty="0">
              <a:solidFill>
                <a:srgbClr val="00B050"/>
              </a:solidFill>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1031" y="3861048"/>
            <a:ext cx="7185671"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871030" y="4932659"/>
            <a:ext cx="915929" cy="356870"/>
          </a:xfrm>
          <a:prstGeom prst="rect">
            <a:avLst/>
          </a:prstGeom>
        </p:spPr>
      </p:pic>
    </p:spTree>
    <p:extLst>
      <p:ext uri="{BB962C8B-B14F-4D97-AF65-F5344CB8AC3E}">
        <p14:creationId xmlns:p14="http://schemas.microsoft.com/office/powerpoint/2010/main" val="16601557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b="1" dirty="0">
                <a:solidFill>
                  <a:srgbClr val="00B050"/>
                </a:solidFill>
              </a:rPr>
              <a:t>Synergies between inquiry-based </a:t>
            </a:r>
            <a:br>
              <a:rPr lang="en-US" sz="3100" b="1" dirty="0">
                <a:solidFill>
                  <a:srgbClr val="00B050"/>
                </a:solidFill>
              </a:rPr>
            </a:br>
            <a:r>
              <a:rPr lang="en-US" sz="3100" b="1" dirty="0">
                <a:solidFill>
                  <a:srgbClr val="00B050"/>
                </a:solidFill>
              </a:rPr>
              <a:t>and creative </a:t>
            </a:r>
            <a:r>
              <a:rPr lang="en-US" sz="3100" b="1" dirty="0" smtClean="0">
                <a:solidFill>
                  <a:srgbClr val="00B050"/>
                </a:solidFill>
              </a:rPr>
              <a:t>approaches</a:t>
            </a:r>
            <a:r>
              <a:rPr lang="en-US" sz="2800" b="1" dirty="0" smtClean="0">
                <a:solidFill>
                  <a:srgbClr val="00B050"/>
                </a:solidFill>
              </a:rPr>
              <a:t/>
            </a:r>
            <a:br>
              <a:rPr lang="en-US" sz="2800" b="1" dirty="0" smtClean="0">
                <a:solidFill>
                  <a:srgbClr val="00B050"/>
                </a:solidFill>
              </a:rPr>
            </a:br>
            <a:r>
              <a:rPr lang="en-US" sz="1600" dirty="0" smtClean="0"/>
              <a:t>From the </a:t>
            </a:r>
            <a:r>
              <a:rPr lang="en-US" sz="1600" dirty="0"/>
              <a:t>Conceptual Framework adopted by the CEYS Project (Creative Little Scientists, 2012)</a:t>
            </a:r>
            <a:endParaRPr lang="en-US" sz="1600" b="1" dirty="0">
              <a:solidFill>
                <a:srgbClr val="00B050"/>
              </a:solidFill>
            </a:endParaRPr>
          </a:p>
        </p:txBody>
      </p:sp>
      <p:sp>
        <p:nvSpPr>
          <p:cNvPr id="3" name="Content Placeholder 2"/>
          <p:cNvSpPr>
            <a:spLocks noGrp="1"/>
          </p:cNvSpPr>
          <p:nvPr>
            <p:ph idx="1"/>
          </p:nvPr>
        </p:nvSpPr>
        <p:spPr/>
        <p:txBody>
          <a:bodyPr>
            <a:normAutofit lnSpcReduction="10000"/>
          </a:bodyPr>
          <a:lstStyle/>
          <a:p>
            <a:r>
              <a:rPr lang="nl-BE" sz="2800" dirty="0">
                <a:latin typeface="+mj-lt"/>
              </a:rPr>
              <a:t>Play and exploration</a:t>
            </a:r>
          </a:p>
          <a:p>
            <a:r>
              <a:rPr lang="nl-BE" sz="2800" dirty="0">
                <a:latin typeface="+mj-lt"/>
              </a:rPr>
              <a:t>Motivation and affect</a:t>
            </a:r>
          </a:p>
          <a:p>
            <a:r>
              <a:rPr lang="nl-BE" sz="2800" dirty="0">
                <a:latin typeface="+mj-lt"/>
              </a:rPr>
              <a:t>Dialogue and collaboration</a:t>
            </a:r>
          </a:p>
          <a:p>
            <a:r>
              <a:rPr lang="nl-BE" sz="2800" dirty="0">
                <a:latin typeface="+mj-lt"/>
              </a:rPr>
              <a:t>Problem solving and agency</a:t>
            </a:r>
          </a:p>
          <a:p>
            <a:r>
              <a:rPr lang="nl-BE" sz="2800" dirty="0">
                <a:latin typeface="+mj-lt"/>
              </a:rPr>
              <a:t>Questioning and curiosity</a:t>
            </a:r>
          </a:p>
          <a:p>
            <a:r>
              <a:rPr lang="nl-BE" sz="2800" dirty="0">
                <a:latin typeface="+mj-lt"/>
              </a:rPr>
              <a:t>Reflection and reasoning</a:t>
            </a:r>
          </a:p>
          <a:p>
            <a:r>
              <a:rPr lang="nl-BE" sz="2800" dirty="0">
                <a:latin typeface="+mj-lt"/>
              </a:rPr>
              <a:t>Teacher scaffolding and involvement</a:t>
            </a:r>
          </a:p>
          <a:p>
            <a:r>
              <a:rPr lang="nl-BE" sz="2800" dirty="0">
                <a:latin typeface="+mj-lt"/>
              </a:rPr>
              <a:t>Assessment for learning</a:t>
            </a:r>
          </a:p>
          <a:p>
            <a:endParaRPr lang="en-US" dirty="0"/>
          </a:p>
        </p:txBody>
      </p:sp>
    </p:spTree>
    <p:extLst>
      <p:ext uri="{BB962C8B-B14F-4D97-AF65-F5344CB8AC3E}">
        <p14:creationId xmlns:p14="http://schemas.microsoft.com/office/powerpoint/2010/main" val="30854059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b="1" dirty="0" smtClean="0">
                <a:solidFill>
                  <a:srgbClr val="00B050"/>
                </a:solidFill>
              </a:rPr>
              <a:t>Aims of the module</a:t>
            </a:r>
            <a:endParaRPr lang="nl-BE" b="1" dirty="0">
              <a:solidFill>
                <a:srgbClr val="00B050"/>
              </a:solidFill>
            </a:endParaRPr>
          </a:p>
        </p:txBody>
      </p:sp>
      <p:sp>
        <p:nvSpPr>
          <p:cNvPr id="3" name="Tijdelijke aanduiding voor inhoud 2"/>
          <p:cNvSpPr>
            <a:spLocks noGrp="1"/>
          </p:cNvSpPr>
          <p:nvPr>
            <p:ph idx="1"/>
          </p:nvPr>
        </p:nvSpPr>
        <p:spPr>
          <a:xfrm>
            <a:off x="628650" y="1934953"/>
            <a:ext cx="7886700" cy="3929393"/>
          </a:xfrm>
        </p:spPr>
        <p:txBody>
          <a:bodyPr>
            <a:normAutofit/>
          </a:bodyPr>
          <a:lstStyle/>
          <a:p>
            <a:pPr marL="0" indent="0">
              <a:buNone/>
            </a:pPr>
            <a:endParaRPr lang="nl-BE" dirty="0" smtClean="0"/>
          </a:p>
          <a:p>
            <a:endParaRPr lang="nl-BE" dirty="0"/>
          </a:p>
        </p:txBody>
      </p:sp>
      <p:sp>
        <p:nvSpPr>
          <p:cNvPr id="5" name="Content Placeholder 2"/>
          <p:cNvSpPr txBox="1">
            <a:spLocks/>
          </p:cNvSpPr>
          <p:nvPr/>
        </p:nvSpPr>
        <p:spPr>
          <a:xfrm>
            <a:off x="467544" y="1700808"/>
            <a:ext cx="8208912" cy="43924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900" smtClean="0">
                <a:solidFill>
                  <a:prstClr val="black"/>
                </a:solidFill>
                <a:latin typeface="Calibri"/>
              </a:rPr>
              <a:t>Introduce participants to different assessment approaches and strategies, in particular the importance of children making their own decisions during inquiry processes, making their own connections between questions, planning and evaluating evidence, and reflecting on outcomes.</a:t>
            </a:r>
            <a:endParaRPr lang="nl-BE" sz="1900" smtClean="0">
              <a:solidFill>
                <a:prstClr val="black"/>
              </a:solidFill>
              <a:latin typeface="Calibri"/>
            </a:endParaRPr>
          </a:p>
          <a:p>
            <a:r>
              <a:rPr lang="en-US" sz="1900" smtClean="0">
                <a:solidFill>
                  <a:prstClr val="black"/>
                </a:solidFill>
                <a:latin typeface="Calibri"/>
              </a:rPr>
              <a:t>Share strategies that allow participants to recognize young children’s capabilities to engage with processes associated with the evaluation as well as generation of ideas in science.</a:t>
            </a:r>
            <a:endParaRPr lang="nl-BE" sz="1900" smtClean="0">
              <a:solidFill>
                <a:prstClr val="black"/>
              </a:solidFill>
              <a:latin typeface="Calibri"/>
            </a:endParaRPr>
          </a:p>
          <a:p>
            <a:r>
              <a:rPr lang="en-US" sz="1900" smtClean="0">
                <a:solidFill>
                  <a:prstClr val="black"/>
                </a:solidFill>
                <a:latin typeface="Calibri"/>
              </a:rPr>
              <a:t>Increase awareness of assessment strategies such as peer and self-assessment, dialogue and feedback on progress, in the early years science classroom with processes associated with the evaluation as well as generation of ideas in science.</a:t>
            </a:r>
            <a:endParaRPr lang="nl-BE" sz="1900" dirty="0">
              <a:solidFill>
                <a:prstClr val="black"/>
              </a:solidFill>
              <a:latin typeface="Calibri"/>
            </a:endParaRPr>
          </a:p>
        </p:txBody>
      </p:sp>
    </p:spTree>
    <p:extLst>
      <p:ext uri="{BB962C8B-B14F-4D97-AF65-F5344CB8AC3E}">
        <p14:creationId xmlns:p14="http://schemas.microsoft.com/office/powerpoint/2010/main" val="41233158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3200" b="1" dirty="0" smtClean="0">
                <a:solidFill>
                  <a:srgbClr val="00B050"/>
                </a:solidFill>
              </a:rPr>
              <a:t>Links </a:t>
            </a:r>
            <a:r>
              <a:rPr lang="nl-BE" sz="3200" b="1" dirty="0" err="1" smtClean="0">
                <a:solidFill>
                  <a:srgbClr val="00B050"/>
                </a:solidFill>
              </a:rPr>
              <a:t>to</a:t>
            </a:r>
            <a:r>
              <a:rPr lang="nl-BE" sz="3200" b="1" dirty="0" smtClean="0">
                <a:solidFill>
                  <a:srgbClr val="00B050"/>
                </a:solidFill>
              </a:rPr>
              <a:t> Content Design Principles and Outcomes 1</a:t>
            </a:r>
            <a:endParaRPr lang="nl-BE" sz="3200" b="1" dirty="0">
              <a:solidFill>
                <a:srgbClr val="00B050"/>
              </a:solidFill>
            </a:endParaRPr>
          </a:p>
        </p:txBody>
      </p:sp>
      <p:sp>
        <p:nvSpPr>
          <p:cNvPr id="3" name="Tijdelijke aanduiding voor inhoud 2"/>
          <p:cNvSpPr>
            <a:spLocks noGrp="1"/>
          </p:cNvSpPr>
          <p:nvPr>
            <p:ph idx="1"/>
          </p:nvPr>
        </p:nvSpPr>
        <p:spPr>
          <a:xfrm>
            <a:off x="457200" y="1844825"/>
            <a:ext cx="8219256" cy="4320479"/>
          </a:xfrm>
        </p:spPr>
        <p:txBody>
          <a:bodyPr>
            <a:normAutofit fontScale="62500" lnSpcReduction="20000"/>
          </a:bodyPr>
          <a:lstStyle/>
          <a:p>
            <a:pPr marL="0" indent="0">
              <a:lnSpc>
                <a:spcPct val="120000"/>
              </a:lnSpc>
              <a:buNone/>
            </a:pPr>
            <a:r>
              <a:rPr lang="en-GB" sz="3800" dirty="0">
                <a:latin typeface="+mj-lt"/>
              </a:rPr>
              <a:t>3. Teacher education should advance teachers’ understandings about the nature of science and how scientists work, confronting stereotypical images of science and scientists</a:t>
            </a:r>
            <a:r>
              <a:rPr lang="en-GB" sz="3800" dirty="0" smtClean="0">
                <a:latin typeface="+mj-lt"/>
              </a:rPr>
              <a:t>.</a:t>
            </a:r>
          </a:p>
          <a:p>
            <a:pPr marL="0" indent="0">
              <a:lnSpc>
                <a:spcPct val="120000"/>
              </a:lnSpc>
              <a:buNone/>
            </a:pPr>
            <a:endParaRPr lang="en-US" sz="1600" dirty="0" smtClean="0">
              <a:latin typeface="+mj-lt"/>
            </a:endParaRPr>
          </a:p>
          <a:p>
            <a:pPr marL="400050" lvl="1" indent="0">
              <a:lnSpc>
                <a:spcPct val="120000"/>
              </a:lnSpc>
              <a:buNone/>
            </a:pPr>
            <a:r>
              <a:rPr lang="en-US" sz="3200" dirty="0" smtClean="0">
                <a:latin typeface="+mj-lt"/>
              </a:rPr>
              <a:t>3.2 </a:t>
            </a:r>
            <a:r>
              <a:rPr lang="en-US" sz="3200" dirty="0">
                <a:latin typeface="+mj-lt"/>
              </a:rPr>
              <a:t>Teachers should be able to </a:t>
            </a:r>
            <a:r>
              <a:rPr lang="en-US" sz="3200" b="1" dirty="0">
                <a:solidFill>
                  <a:srgbClr val="008000"/>
                </a:solidFill>
                <a:latin typeface="+mj-lt"/>
              </a:rPr>
              <a:t>recognize young children’s capabilities to engage with processes associated with the evaluation as well as generation of ideas</a:t>
            </a:r>
            <a:r>
              <a:rPr lang="en-US" sz="3200" dirty="0">
                <a:latin typeface="+mj-lt"/>
              </a:rPr>
              <a:t> in science and mathematics, since these processes are also important for the development of learner creativity</a:t>
            </a:r>
            <a:r>
              <a:rPr lang="en-US" sz="3200" dirty="0" smtClean="0">
                <a:latin typeface="+mj-lt"/>
              </a:rPr>
              <a:t>.</a:t>
            </a:r>
          </a:p>
          <a:p>
            <a:pPr lvl="1">
              <a:lnSpc>
                <a:spcPct val="120000"/>
              </a:lnSpc>
            </a:pPr>
            <a:endParaRPr lang="en-GB" sz="1200" dirty="0">
              <a:latin typeface="+mj-lt"/>
            </a:endParaRPr>
          </a:p>
          <a:p>
            <a:pPr marL="400050" lvl="1" indent="0">
              <a:lnSpc>
                <a:spcPct val="120000"/>
              </a:lnSpc>
              <a:buNone/>
            </a:pPr>
            <a:r>
              <a:rPr lang="en-US" sz="3200" dirty="0">
                <a:latin typeface="+mj-lt"/>
              </a:rPr>
              <a:t>3.3 Teachers should be able to foster the processes of </a:t>
            </a:r>
            <a:r>
              <a:rPr lang="en-US" sz="3200" b="1" dirty="0">
                <a:solidFill>
                  <a:srgbClr val="008000"/>
                </a:solidFill>
                <a:latin typeface="+mj-lt"/>
              </a:rPr>
              <a:t>imagination, reflection and consideration of alternative idea</a:t>
            </a:r>
            <a:r>
              <a:rPr lang="en-US" sz="3200" dirty="0">
                <a:latin typeface="+mj-lt"/>
              </a:rPr>
              <a:t>s in supporting children’s understanding of scientific ideas and procedures and development of creativity</a:t>
            </a:r>
            <a:r>
              <a:rPr lang="en-US" sz="3200" dirty="0" smtClean="0"/>
              <a:t>.</a:t>
            </a:r>
            <a:r>
              <a:rPr lang="en-GB" sz="3200" dirty="0" smtClean="0">
                <a:latin typeface="+mj-lt"/>
              </a:rPr>
              <a:t>.</a:t>
            </a:r>
            <a:endParaRPr lang="en-GB" sz="3200" dirty="0">
              <a:latin typeface="+mj-lt"/>
            </a:endParaRPr>
          </a:p>
        </p:txBody>
      </p:sp>
    </p:spTree>
    <p:extLst>
      <p:ext uri="{BB962C8B-B14F-4D97-AF65-F5344CB8AC3E}">
        <p14:creationId xmlns:p14="http://schemas.microsoft.com/office/powerpoint/2010/main" val="3414861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sz="3200" b="1" dirty="0">
                <a:solidFill>
                  <a:srgbClr val="00B050"/>
                </a:solidFill>
              </a:rPr>
              <a:t>Links </a:t>
            </a:r>
            <a:r>
              <a:rPr lang="nl-BE" sz="3200" b="1" dirty="0" err="1">
                <a:solidFill>
                  <a:srgbClr val="00B050"/>
                </a:solidFill>
              </a:rPr>
              <a:t>to</a:t>
            </a:r>
            <a:r>
              <a:rPr lang="nl-BE" sz="3200" b="1" dirty="0">
                <a:solidFill>
                  <a:srgbClr val="00B050"/>
                </a:solidFill>
              </a:rPr>
              <a:t> </a:t>
            </a:r>
            <a:r>
              <a:rPr lang="nl-BE" sz="3200" b="1" dirty="0" smtClean="0">
                <a:solidFill>
                  <a:srgbClr val="00B050"/>
                </a:solidFill>
              </a:rPr>
              <a:t>Content Design </a:t>
            </a:r>
            <a:r>
              <a:rPr lang="nl-BE" sz="3200" b="1" dirty="0">
                <a:solidFill>
                  <a:srgbClr val="00B050"/>
                </a:solidFill>
              </a:rPr>
              <a:t>Principles and </a:t>
            </a:r>
            <a:r>
              <a:rPr lang="nl-BE" sz="3200" b="1" dirty="0" smtClean="0">
                <a:solidFill>
                  <a:srgbClr val="00B050"/>
                </a:solidFill>
              </a:rPr>
              <a:t>Outcomes 2</a:t>
            </a:r>
            <a:endParaRPr lang="en-US" sz="3200" dirty="0"/>
          </a:p>
        </p:txBody>
      </p:sp>
      <p:sp>
        <p:nvSpPr>
          <p:cNvPr id="3" name="Content Placeholder 2"/>
          <p:cNvSpPr>
            <a:spLocks noGrp="1"/>
          </p:cNvSpPr>
          <p:nvPr>
            <p:ph idx="1"/>
          </p:nvPr>
        </p:nvSpPr>
        <p:spPr>
          <a:xfrm>
            <a:off x="457200" y="1484784"/>
            <a:ext cx="8219256" cy="4752528"/>
          </a:xfrm>
        </p:spPr>
        <p:txBody>
          <a:bodyPr>
            <a:normAutofit fontScale="40000" lnSpcReduction="20000"/>
          </a:bodyPr>
          <a:lstStyle/>
          <a:p>
            <a:pPr marL="0" indent="0">
              <a:lnSpc>
                <a:spcPct val="120000"/>
              </a:lnSpc>
              <a:buNone/>
            </a:pPr>
            <a:r>
              <a:rPr lang="en-US" sz="5000" dirty="0" smtClean="0">
                <a:latin typeface="+mj-lt"/>
              </a:rPr>
              <a:t>6</a:t>
            </a:r>
            <a:r>
              <a:rPr lang="en-US" sz="5000" dirty="0">
                <a:latin typeface="+mj-lt"/>
              </a:rPr>
              <a:t>. Teacher education should provide pedagogical content knowledge to stimulate inquiry and problem solving in science and mathematics education.</a:t>
            </a:r>
            <a:endParaRPr lang="en-GB" sz="5000" dirty="0">
              <a:latin typeface="+mj-lt"/>
            </a:endParaRPr>
          </a:p>
          <a:p>
            <a:pPr marL="400050" lvl="1" indent="0">
              <a:lnSpc>
                <a:spcPct val="120000"/>
              </a:lnSpc>
              <a:buNone/>
            </a:pPr>
            <a:r>
              <a:rPr lang="en-US" sz="4500" dirty="0">
                <a:latin typeface="+mj-lt"/>
              </a:rPr>
              <a:t>6.5 Teachers should be able to foster opportunities for children’s agency and creativity in learning in inquiry and problem solving – in particular the importance of children making their own decisions during inquiry processes, making their own connections between questions, planning </a:t>
            </a:r>
            <a:r>
              <a:rPr lang="en-US" sz="4500" b="1" dirty="0">
                <a:solidFill>
                  <a:srgbClr val="008000"/>
                </a:solidFill>
                <a:latin typeface="+mj-lt"/>
              </a:rPr>
              <a:t>and evaluating evidence, and reflecting on outcomes</a:t>
            </a:r>
            <a:r>
              <a:rPr lang="en-US" sz="4500" b="1" dirty="0" smtClean="0">
                <a:solidFill>
                  <a:srgbClr val="008000"/>
                </a:solidFill>
                <a:latin typeface="+mj-lt"/>
              </a:rPr>
              <a:t>.</a:t>
            </a:r>
          </a:p>
          <a:p>
            <a:pPr marL="0" indent="0">
              <a:lnSpc>
                <a:spcPct val="120000"/>
              </a:lnSpc>
              <a:buNone/>
            </a:pPr>
            <a:endParaRPr lang="en-GB" sz="2100" dirty="0">
              <a:latin typeface="+mj-lt"/>
            </a:endParaRPr>
          </a:p>
          <a:p>
            <a:pPr marL="0" indent="0">
              <a:lnSpc>
                <a:spcPct val="120000"/>
              </a:lnSpc>
              <a:buNone/>
            </a:pPr>
            <a:r>
              <a:rPr lang="en-US" sz="5000" dirty="0">
                <a:latin typeface="+mj-lt"/>
              </a:rPr>
              <a:t>7. Teacher education should </a:t>
            </a:r>
            <a:r>
              <a:rPr lang="en-US" sz="5000" dirty="0" err="1">
                <a:latin typeface="+mj-lt"/>
              </a:rPr>
              <a:t>familiarise</a:t>
            </a:r>
            <a:r>
              <a:rPr lang="en-US" sz="5000" dirty="0">
                <a:latin typeface="+mj-lt"/>
              </a:rPr>
              <a:t> teachers with a range of formal and informal inquiry- and creativity-based learning, teaching and assessment approaches and strategies and their use in relation to authentic problems within the areas of science and mathematics.</a:t>
            </a:r>
            <a:endParaRPr lang="en-GB" sz="5000" dirty="0">
              <a:latin typeface="+mj-lt"/>
            </a:endParaRPr>
          </a:p>
          <a:p>
            <a:pPr marL="400050" lvl="1" indent="0">
              <a:lnSpc>
                <a:spcPct val="120000"/>
              </a:lnSpc>
              <a:buNone/>
            </a:pPr>
            <a:r>
              <a:rPr lang="en-US" sz="4500" dirty="0">
                <a:latin typeface="+mj-lt"/>
              </a:rPr>
              <a:t>7.9 Teachers should be able to </a:t>
            </a:r>
            <a:r>
              <a:rPr lang="en-US" sz="4500" b="1" dirty="0">
                <a:solidFill>
                  <a:srgbClr val="008000"/>
                </a:solidFill>
                <a:latin typeface="+mj-lt"/>
              </a:rPr>
              <a:t>use different assessment approaches and strategies and in particular those that involve children in the assessment processes</a:t>
            </a:r>
            <a:r>
              <a:rPr lang="en-US" sz="4500" dirty="0">
                <a:latin typeface="+mj-lt"/>
              </a:rPr>
              <a:t>, such as peer and self assessment, dialogue and feedback on progress, in the early years science and mathematics classroom</a:t>
            </a:r>
            <a:endParaRPr lang="en-GB" sz="4500" dirty="0">
              <a:latin typeface="+mj-lt"/>
            </a:endParaRPr>
          </a:p>
          <a:p>
            <a:endParaRPr lang="en-US" dirty="0"/>
          </a:p>
        </p:txBody>
      </p:sp>
    </p:spTree>
    <p:extLst>
      <p:ext uri="{BB962C8B-B14F-4D97-AF65-F5344CB8AC3E}">
        <p14:creationId xmlns:p14="http://schemas.microsoft.com/office/powerpoint/2010/main" val="18684509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816" y="404664"/>
            <a:ext cx="5741158" cy="1325563"/>
          </a:xfrm>
        </p:spPr>
        <p:txBody>
          <a:bodyPr>
            <a:normAutofit fontScale="90000"/>
          </a:bodyPr>
          <a:lstStyle/>
          <a:p>
            <a:r>
              <a:rPr lang="en-US" b="1" dirty="0" smtClean="0">
                <a:solidFill>
                  <a:srgbClr val="00B050"/>
                </a:solidFill>
              </a:rPr>
              <a:t>Rationale for the module</a:t>
            </a:r>
            <a:endParaRPr lang="en-US" b="1" dirty="0">
              <a:solidFill>
                <a:srgbClr val="00B050"/>
              </a:solidFill>
            </a:endParaRPr>
          </a:p>
        </p:txBody>
      </p:sp>
      <p:pic>
        <p:nvPicPr>
          <p:cNvPr id="5" name="Tijdelijke aanduiding voor inhoud 4"/>
          <p:cNvPicPr>
            <a:picLocks noGrp="1" noChangeAspect="1"/>
          </p:cNvPicPr>
          <p:nvPr>
            <p:ph idx="1"/>
          </p:nvPr>
        </p:nvPicPr>
        <p:blipFill rotWithShape="1">
          <a:blip r:embed="rId3"/>
          <a:srcRect l="20115" t="24406" r="20114" b="32282"/>
          <a:stretch/>
        </p:blipFill>
        <p:spPr>
          <a:xfrm>
            <a:off x="677997" y="2276620"/>
            <a:ext cx="7776894" cy="3168359"/>
          </a:xfrm>
          <a:prstGeom prst="rect">
            <a:avLst/>
          </a:prstGeom>
        </p:spPr>
      </p:pic>
    </p:spTree>
    <p:extLst>
      <p:ext uri="{BB962C8B-B14F-4D97-AF65-F5344CB8AC3E}">
        <p14:creationId xmlns:p14="http://schemas.microsoft.com/office/powerpoint/2010/main" val="218984531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2910</TotalTime>
  <Words>2749</Words>
  <Application>Microsoft Office PowerPoint</Application>
  <PresentationFormat>On-screen Show (4:3)</PresentationFormat>
  <Paragraphs>386</Paragraphs>
  <Slides>48</Slides>
  <Notes>44</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48</vt:i4>
      </vt:variant>
    </vt:vector>
  </HeadingPairs>
  <TitlesOfParts>
    <vt:vector size="53" baseType="lpstr">
      <vt:lpstr>1_Custom Design</vt:lpstr>
      <vt:lpstr>Theme1</vt:lpstr>
      <vt:lpstr>1_Theme1</vt:lpstr>
      <vt:lpstr>2_Theme1</vt:lpstr>
      <vt:lpstr>Acrobat Document</vt:lpstr>
      <vt:lpstr>Training Module 17 Involving children in assessment  Supporting creativity and inquiry  in science learning and teaching </vt:lpstr>
      <vt:lpstr>Introduction to the CEYS project (use dependent on context)</vt:lpstr>
      <vt:lpstr>Connecting Inquiry Based Science Education and Creative Approaches</vt:lpstr>
      <vt:lpstr>Conceptual Framework</vt:lpstr>
      <vt:lpstr>Synergies between inquiry-based  and creative approaches From the Conceptual Framework adopted by the CEYS Project (Creative Little Scientists, 2012)</vt:lpstr>
      <vt:lpstr>Aims of the module</vt:lpstr>
      <vt:lpstr>Links to Content Design Principles and Outcomes 1</vt:lpstr>
      <vt:lpstr>Links to Content Design Principles and Outcomes 2</vt:lpstr>
      <vt:lpstr>Rationale for the module</vt:lpstr>
      <vt:lpstr>Rationale for the module</vt:lpstr>
      <vt:lpstr>Key issues for practitioners</vt:lpstr>
      <vt:lpstr>Outline of the module</vt:lpstr>
      <vt:lpstr>What do you hope to learn? What questions do you have? </vt:lpstr>
      <vt:lpstr>Opportunities for involving children in assessment chromatography investigation</vt:lpstr>
      <vt:lpstr>Opportunities for involving children in assessment reflection</vt:lpstr>
      <vt:lpstr>Opportunities for involving children in assessment reflection</vt:lpstr>
      <vt:lpstr>Opportunities for involving children in assessment reflection</vt:lpstr>
      <vt:lpstr>Opportunities for involving children in assessment reflection</vt:lpstr>
      <vt:lpstr>Involving children in assessment How?</vt:lpstr>
      <vt:lpstr>PowerPoint Presentation</vt:lpstr>
      <vt:lpstr>Involving children in assessment How?</vt:lpstr>
      <vt:lpstr>Involving children in assessment How?</vt:lpstr>
      <vt:lpstr>Involving children in assessment How?</vt:lpstr>
      <vt:lpstr>PowerPoint Presentation</vt:lpstr>
      <vt:lpstr>Involving children in assessment How?</vt:lpstr>
      <vt:lpstr>PowerPoint Presentation</vt:lpstr>
      <vt:lpstr>Involving children in assessment How?</vt:lpstr>
      <vt:lpstr>Involving children in assessment How?</vt:lpstr>
      <vt:lpstr>Involving children in assessment How?</vt:lpstr>
      <vt:lpstr>PowerPoint Presentation</vt:lpstr>
      <vt:lpstr>Involving children in assessment How?</vt:lpstr>
      <vt:lpstr>PowerPoint Presentation</vt:lpstr>
      <vt:lpstr>Involving children in assessment How?</vt:lpstr>
      <vt:lpstr>PowerPoint Presentation</vt:lpstr>
      <vt:lpstr>Involving children in assessment How?</vt:lpstr>
      <vt:lpstr>Involving children in assessment How?</vt:lpstr>
      <vt:lpstr>PowerPoint Presentation</vt:lpstr>
      <vt:lpstr>How does this support the children in terms of creativity in learning?</vt:lpstr>
      <vt:lpstr>How does this support the children in terms of creativity in learning?</vt:lpstr>
      <vt:lpstr>Analysis of classroom example Super Soup</vt:lpstr>
      <vt:lpstr>Framework for the Curriculum Materials</vt:lpstr>
      <vt:lpstr>Analysis of classroom example Super Soup</vt:lpstr>
      <vt:lpstr>Apply insights to own classroom practice</vt:lpstr>
      <vt:lpstr>What has been gained from the module? </vt:lpstr>
      <vt:lpstr>What has been gained from the module? </vt:lpstr>
      <vt:lpstr>Further information</vt:lpstr>
      <vt:lpstr>Reflection on module content and approaches</vt:lpstr>
      <vt:lpstr>Acknowledgements  Creativity in Early Years Science EDUCATION (2014-2017)  www.ceys-project.eu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Fani</dc:creator>
  <cp:lastModifiedBy>Fani</cp:lastModifiedBy>
  <cp:revision>199</cp:revision>
  <cp:lastPrinted>2016-07-05T12:20:18Z</cp:lastPrinted>
  <dcterms:created xsi:type="dcterms:W3CDTF">2014-03-19T22:20:04Z</dcterms:created>
  <dcterms:modified xsi:type="dcterms:W3CDTF">2017-11-16T19:56:24Z</dcterms:modified>
</cp:coreProperties>
</file>