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32" r:id="rId4"/>
    <p:sldMasterId id="2147483744" r:id="rId5"/>
  </p:sldMasterIdLst>
  <p:notesMasterIdLst>
    <p:notesMasterId r:id="rId39"/>
  </p:notesMasterIdLst>
  <p:sldIdLst>
    <p:sldId id="334" r:id="rId6"/>
    <p:sldId id="442" r:id="rId7"/>
    <p:sldId id="341" r:id="rId8"/>
    <p:sldId id="340" r:id="rId9"/>
    <p:sldId id="373" r:id="rId10"/>
    <p:sldId id="420" r:id="rId11"/>
    <p:sldId id="421" r:id="rId12"/>
    <p:sldId id="424" r:id="rId13"/>
    <p:sldId id="335" r:id="rId14"/>
    <p:sldId id="356" r:id="rId15"/>
    <p:sldId id="423" r:id="rId16"/>
    <p:sldId id="372" r:id="rId17"/>
    <p:sldId id="422" r:id="rId18"/>
    <p:sldId id="346" r:id="rId19"/>
    <p:sldId id="433" r:id="rId20"/>
    <p:sldId id="434" r:id="rId21"/>
    <p:sldId id="357" r:id="rId22"/>
    <p:sldId id="425" r:id="rId23"/>
    <p:sldId id="426" r:id="rId24"/>
    <p:sldId id="358" r:id="rId25"/>
    <p:sldId id="345" r:id="rId26"/>
    <p:sldId id="428" r:id="rId27"/>
    <p:sldId id="435" r:id="rId28"/>
    <p:sldId id="429" r:id="rId29"/>
    <p:sldId id="436" r:id="rId30"/>
    <p:sldId id="437" r:id="rId31"/>
    <p:sldId id="438" r:id="rId32"/>
    <p:sldId id="379" r:id="rId33"/>
    <p:sldId id="377" r:id="rId34"/>
    <p:sldId id="439" r:id="rId35"/>
    <p:sldId id="440" r:id="rId36"/>
    <p:sldId id="443" r:id="rId37"/>
    <p:sldId id="430" r:id="rId3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1921" autoAdjust="0"/>
  </p:normalViewPr>
  <p:slideViewPr>
    <p:cSldViewPr>
      <p:cViewPr varScale="1">
        <p:scale>
          <a:sx n="48" d="100"/>
          <a:sy n="48" d="100"/>
        </p:scale>
        <p:origin x="66" y="480"/>
      </p:cViewPr>
      <p:guideLst>
        <p:guide orient="horz" pos="2160"/>
        <p:guide pos="2880"/>
      </p:guideLst>
    </p:cSldViewPr>
  </p:slideViewPr>
  <p:outlineViewPr>
    <p:cViewPr>
      <p:scale>
        <a:sx n="33" d="100"/>
        <a:sy n="33" d="100"/>
      </p:scale>
      <p:origin x="0" y="2292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61" d="100"/>
          <a:sy n="161" d="100"/>
        </p:scale>
        <p:origin x="440" y="62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961399F-3A20-0F41-AA24-18FBC3435AC6}" type="datetimeFigureOut">
              <a:rPr lang="en-US" smtClean="0"/>
              <a:t>10/30/2017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73FBFCC-55E6-EC45-A409-A1EF2D23683B}" type="slidenum">
              <a:rPr lang="en-US" smtClean="0"/>
              <a:t>‹nr.›</a:t>
            </a:fld>
            <a:endParaRPr lang="en-US"/>
          </a:p>
        </p:txBody>
      </p:sp>
    </p:spTree>
    <p:extLst>
      <p:ext uri="{BB962C8B-B14F-4D97-AF65-F5344CB8AC3E}">
        <p14:creationId xmlns:p14="http://schemas.microsoft.com/office/powerpoint/2010/main" val="1937756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smtClean="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1</a:t>
            </a:fld>
            <a:endParaRPr lang="nl-BE"/>
          </a:p>
        </p:txBody>
      </p:sp>
    </p:spTree>
    <p:extLst>
      <p:ext uri="{BB962C8B-B14F-4D97-AF65-F5344CB8AC3E}">
        <p14:creationId xmlns:p14="http://schemas.microsoft.com/office/powerpoint/2010/main" val="1929844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13</a:t>
            </a:fld>
            <a:endParaRPr lang="en-US"/>
          </a:p>
        </p:txBody>
      </p:sp>
    </p:spTree>
    <p:extLst>
      <p:ext uri="{BB962C8B-B14F-4D97-AF65-F5344CB8AC3E}">
        <p14:creationId xmlns:p14="http://schemas.microsoft.com/office/powerpoint/2010/main" val="307197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14</a:t>
            </a:fld>
            <a:endParaRPr lang="nl-BE"/>
          </a:p>
        </p:txBody>
      </p:sp>
    </p:spTree>
    <p:extLst>
      <p:ext uri="{BB962C8B-B14F-4D97-AF65-F5344CB8AC3E}">
        <p14:creationId xmlns:p14="http://schemas.microsoft.com/office/powerpoint/2010/main" val="116804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15</a:t>
            </a:fld>
            <a:endParaRPr lang="nl-BE"/>
          </a:p>
        </p:txBody>
      </p:sp>
    </p:spTree>
    <p:extLst>
      <p:ext uri="{BB962C8B-B14F-4D97-AF65-F5344CB8AC3E}">
        <p14:creationId xmlns:p14="http://schemas.microsoft.com/office/powerpoint/2010/main" val="402649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16</a:t>
            </a:fld>
            <a:endParaRPr lang="en-US"/>
          </a:p>
        </p:txBody>
      </p:sp>
    </p:spTree>
    <p:extLst>
      <p:ext uri="{BB962C8B-B14F-4D97-AF65-F5344CB8AC3E}">
        <p14:creationId xmlns:p14="http://schemas.microsoft.com/office/powerpoint/2010/main" val="93185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for the facilitator</a:t>
            </a:r>
          </a:p>
          <a:p>
            <a:r>
              <a:rPr lang="en-US" dirty="0" smtClean="0"/>
              <a:t>Some</a:t>
            </a:r>
            <a:r>
              <a:rPr lang="en-US" baseline="0" dirty="0" smtClean="0"/>
              <a:t> observers are supplied with a recording sheet with prompts related to inquiry skills and creative dispositions</a:t>
            </a:r>
          </a:p>
          <a:p>
            <a:r>
              <a:rPr lang="en-US" baseline="0" dirty="0" smtClean="0"/>
              <a:t>Others have a blank recording sheet.</a:t>
            </a:r>
          </a:p>
          <a:p>
            <a:endParaRPr lang="en-US" baseline="0" dirty="0" smtClean="0"/>
          </a:p>
          <a:p>
            <a:r>
              <a:rPr lang="en-US" baseline="0" dirty="0" smtClean="0"/>
              <a:t>This process can be done just once or twice with observers and doers swapping roles.</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17</a:t>
            </a:fld>
            <a:endParaRPr lang="en-US"/>
          </a:p>
        </p:txBody>
      </p:sp>
    </p:spTree>
    <p:extLst>
      <p:ext uri="{BB962C8B-B14F-4D97-AF65-F5344CB8AC3E}">
        <p14:creationId xmlns:p14="http://schemas.microsoft.com/office/powerpoint/2010/main" val="57734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possibilities</a:t>
            </a:r>
            <a:r>
              <a:rPr lang="en-US" baseline="0" dirty="0" smtClean="0"/>
              <a:t> for activities overleaf</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18</a:t>
            </a:fld>
            <a:endParaRPr lang="en-US"/>
          </a:p>
        </p:txBody>
      </p:sp>
    </p:spTree>
    <p:extLst>
      <p:ext uri="{BB962C8B-B14F-4D97-AF65-F5344CB8AC3E}">
        <p14:creationId xmlns:p14="http://schemas.microsoft.com/office/powerpoint/2010/main" val="86483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need to decide whether to employ a chart – but think there is not much time.</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20</a:t>
            </a:fld>
            <a:endParaRPr lang="en-US"/>
          </a:p>
        </p:txBody>
      </p:sp>
    </p:spTree>
    <p:extLst>
      <p:ext uri="{BB962C8B-B14F-4D97-AF65-F5344CB8AC3E}">
        <p14:creationId xmlns:p14="http://schemas.microsoft.com/office/powerpoint/2010/main" val="17694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a:t>
            </a:r>
            <a:r>
              <a:rPr lang="en-US" baseline="0" dirty="0" smtClean="0"/>
              <a:t> offer any suggestions? </a:t>
            </a:r>
          </a:p>
          <a:p>
            <a:r>
              <a:rPr lang="en-US" baseline="0" dirty="0" smtClean="0"/>
              <a:t>Pair and share – ideas until we run out.</a:t>
            </a:r>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21</a:t>
            </a:fld>
            <a:endParaRPr lang="nl-BE"/>
          </a:p>
        </p:txBody>
      </p:sp>
    </p:spTree>
    <p:extLst>
      <p:ext uri="{BB962C8B-B14F-4D97-AF65-F5344CB8AC3E}">
        <p14:creationId xmlns:p14="http://schemas.microsoft.com/office/powerpoint/2010/main" val="363246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role of assessment for learning reflected in the synergies identified between</a:t>
            </a:r>
            <a:r>
              <a:rPr lang="en-US" baseline="0" dirty="0" smtClean="0"/>
              <a:t> creative and inquiry based approaches to learning.</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22</a:t>
            </a:fld>
            <a:endParaRPr lang="en-US"/>
          </a:p>
        </p:txBody>
      </p:sp>
    </p:spTree>
    <p:extLst>
      <p:ext uri="{BB962C8B-B14F-4D97-AF65-F5344CB8AC3E}">
        <p14:creationId xmlns:p14="http://schemas.microsoft.com/office/powerpoint/2010/main" val="63879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moving on </a:t>
            </a:r>
          </a:p>
          <a:p>
            <a:endParaRPr lang="en-US" dirty="0"/>
          </a:p>
          <a:p>
            <a:r>
              <a:rPr lang="en-US" baseline="0" dirty="0" smtClean="0"/>
              <a:t>Share some examples from the classroom to to illustrate opportunities for assessment for learning</a:t>
            </a:r>
          </a:p>
          <a:p>
            <a:endParaRPr lang="en-US" baseline="0" dirty="0" smtClean="0"/>
          </a:p>
          <a:p>
            <a:r>
              <a:rPr lang="en-US" baseline="0" dirty="0" smtClean="0"/>
              <a:t>Also ways in which teacher built on children’s responses over time and sought to foster children’s skills and understandings associated with inquiry.</a:t>
            </a:r>
          </a:p>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23</a:t>
            </a:fld>
            <a:endParaRPr lang="nl-BE"/>
          </a:p>
        </p:txBody>
      </p:sp>
    </p:spTree>
    <p:extLst>
      <p:ext uri="{BB962C8B-B14F-4D97-AF65-F5344CB8AC3E}">
        <p14:creationId xmlns:p14="http://schemas.microsoft.com/office/powerpoint/2010/main" val="63185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440171"/>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n-GB" sz="1100" b="0" kern="1200" dirty="0">
              <a:solidFill>
                <a:schemeClr val="tx1"/>
              </a:solidFill>
              <a:effectLst/>
            </a:endParaRPr>
          </a:p>
          <a:p>
            <a:r>
              <a:rPr lang="en-GB" sz="1100" dirty="0" smtClean="0"/>
              <a:t>As indicated – it a</a:t>
            </a:r>
            <a:r>
              <a:rPr lang="en-GB" sz="1100" b="0" kern="1200" dirty="0" smtClean="0">
                <a:solidFill>
                  <a:schemeClr val="tx1"/>
                </a:solidFill>
                <a:effectLst/>
              </a:rPr>
              <a:t>ims </a:t>
            </a:r>
            <a:r>
              <a:rPr lang="en-GB" sz="1100" b="0" kern="1200" dirty="0">
                <a:solidFill>
                  <a:schemeClr val="tx1"/>
                </a:solidFill>
                <a:effectLst/>
              </a:rPr>
              <a:t>to develop </a:t>
            </a:r>
            <a:r>
              <a:rPr lang="en-GB" sz="1100" b="0" kern="1200" dirty="0" smtClean="0">
                <a:solidFill>
                  <a:schemeClr val="tx1"/>
                </a:solidFill>
                <a:effectLst/>
              </a:rPr>
              <a:t>a European teacher professional development </a:t>
            </a:r>
            <a:r>
              <a:rPr lang="en-GB" sz="1100" b="0" kern="1200" dirty="0">
                <a:solidFill>
                  <a:schemeClr val="tx1"/>
                </a:solidFill>
                <a:effectLst/>
              </a:rPr>
              <a:t>course and accompanying materials </a:t>
            </a:r>
            <a:r>
              <a:rPr lang="en-GB" sz="1100" b="0" kern="1200" dirty="0" smtClean="0">
                <a:solidFill>
                  <a:schemeClr val="tx1"/>
                </a:solidFill>
                <a:effectLst/>
              </a:rPr>
              <a:t>to promote </a:t>
            </a:r>
            <a:r>
              <a:rPr lang="en-GB" sz="1100" b="0" kern="1200" dirty="0">
                <a:solidFill>
                  <a:schemeClr val="tx1"/>
                </a:solidFill>
                <a:effectLst/>
              </a:rPr>
              <a:t>the use of creative approaches in teaching science in preschool and early primary education (up to age of eight). </a:t>
            </a:r>
            <a:endParaRPr lang="en-GB" sz="1100" b="0" kern="1200" dirty="0" smtClean="0">
              <a:solidFill>
                <a:schemeClr val="tx1"/>
              </a:solidFill>
              <a:effectLst/>
            </a:endParaRPr>
          </a:p>
          <a:p>
            <a:endParaRPr lang="en-GB"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a:t>
            </a:r>
            <a:r>
              <a:rPr lang="en-GB" sz="1100" b="0" kern="1200" baseline="0" dirty="0" smtClean="0">
                <a:solidFill>
                  <a:schemeClr val="tx1"/>
                </a:solidFill>
                <a:effectLst/>
              </a:rPr>
              <a:t> to foster inquiry and creativity in science education were designed.</a:t>
            </a:r>
            <a:endParaRPr lang="en-GB" sz="1100" b="0" kern="1200" dirty="0">
              <a:solidFill>
                <a:schemeClr val="tx1"/>
              </a:solidFill>
              <a:effectLst/>
            </a:endParaRPr>
          </a:p>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solidFill>
                  <a:prstClr val="black"/>
                </a:solidFill>
              </a:rPr>
              <a:pPr/>
              <a:t>2</a:t>
            </a:fld>
            <a:endParaRPr lang="nl-BE">
              <a:solidFill>
                <a:prstClr val="black"/>
              </a:solidFill>
            </a:endParaRPr>
          </a:p>
        </p:txBody>
      </p:sp>
    </p:spTree>
    <p:extLst>
      <p:ext uri="{BB962C8B-B14F-4D97-AF65-F5344CB8AC3E}">
        <p14:creationId xmlns:p14="http://schemas.microsoft.com/office/powerpoint/2010/main" val="135512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not have time to read every element – but I suggest you skim through quickly</a:t>
            </a:r>
            <a:r>
              <a:rPr lang="en-US" baseline="0" dirty="0" smtClean="0"/>
              <a:t> at the start to gain a sense of the nature of the activities and progress over time.</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27</a:t>
            </a:fld>
            <a:endParaRPr lang="en-US"/>
          </a:p>
        </p:txBody>
      </p:sp>
    </p:spTree>
    <p:extLst>
      <p:ext uri="{BB962C8B-B14F-4D97-AF65-F5344CB8AC3E}">
        <p14:creationId xmlns:p14="http://schemas.microsoft.com/office/powerpoint/2010/main" val="87248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FBFCC-55E6-EC45-A409-A1EF2D23683B}" type="slidenum">
              <a:rPr lang="en-US" smtClean="0"/>
              <a:t>28</a:t>
            </a:fld>
            <a:endParaRPr lang="en-US"/>
          </a:p>
        </p:txBody>
      </p:sp>
    </p:spTree>
    <p:extLst>
      <p:ext uri="{BB962C8B-B14F-4D97-AF65-F5344CB8AC3E}">
        <p14:creationId xmlns:p14="http://schemas.microsoft.com/office/powerpoint/2010/main" val="55298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29</a:t>
            </a:fld>
            <a:endParaRPr lang="en-US"/>
          </a:p>
        </p:txBody>
      </p:sp>
    </p:spTree>
    <p:extLst>
      <p:ext uri="{BB962C8B-B14F-4D97-AF65-F5344CB8AC3E}">
        <p14:creationId xmlns:p14="http://schemas.microsoft.com/office/powerpoint/2010/main" val="338605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1544042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33</a:t>
            </a:fld>
            <a:endParaRPr lang="nl-BE"/>
          </a:p>
        </p:txBody>
      </p:sp>
    </p:spTree>
    <p:extLst>
      <p:ext uri="{BB962C8B-B14F-4D97-AF65-F5344CB8AC3E}">
        <p14:creationId xmlns:p14="http://schemas.microsoft.com/office/powerpoint/2010/main" val="4249747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dimension</a:t>
            </a:r>
            <a:r>
              <a:rPr lang="en-US" baseline="0" dirty="0" smtClean="0"/>
              <a:t> of this project is drawing on teacher expertise and experience in different contexts and with different age groups as starting points for our discussion. </a:t>
            </a:r>
          </a:p>
          <a:p>
            <a:endParaRPr lang="en-US" baseline="0" dirty="0" smtClean="0"/>
          </a:p>
          <a:p>
            <a:r>
              <a:rPr lang="en-US" baseline="0" dirty="0" smtClean="0"/>
              <a:t>Bear these in mind as we undertake the activities across the session.</a:t>
            </a:r>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a:t>
            </a:fld>
            <a:endParaRPr lang="nl-BE"/>
          </a:p>
        </p:txBody>
      </p:sp>
    </p:spTree>
    <p:extLst>
      <p:ext uri="{BB962C8B-B14F-4D97-AF65-F5344CB8AC3E}">
        <p14:creationId xmlns:p14="http://schemas.microsoft.com/office/powerpoint/2010/main" val="402649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440171"/>
          </a:xfrm>
        </p:spPr>
        <p:txBody>
          <a:bodyPr/>
          <a:lstStyle/>
          <a:p>
            <a:endParaRPr lang="en-GB" sz="1100" b="0"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4</a:t>
            </a:fld>
            <a:endParaRPr lang="nl-BE"/>
          </a:p>
        </p:txBody>
      </p:sp>
    </p:spTree>
    <p:extLst>
      <p:ext uri="{BB962C8B-B14F-4D97-AF65-F5344CB8AC3E}">
        <p14:creationId xmlns:p14="http://schemas.microsoft.com/office/powerpoint/2010/main" val="375748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FBFCC-55E6-EC45-A409-A1EF2D23683B}" type="slidenum">
              <a:rPr lang="en-US" smtClean="0"/>
              <a:t>5</a:t>
            </a:fld>
            <a:endParaRPr lang="en-US"/>
          </a:p>
        </p:txBody>
      </p:sp>
    </p:spTree>
    <p:extLst>
      <p:ext uri="{BB962C8B-B14F-4D97-AF65-F5344CB8AC3E}">
        <p14:creationId xmlns:p14="http://schemas.microsoft.com/office/powerpoint/2010/main" val="4124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a:buNone/>
            </a:pPr>
            <a:endParaRPr lang="nl-BE" baseline="0" dirty="0" smtClean="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9</a:t>
            </a:fld>
            <a:endParaRPr lang="nl-BE" dirty="0"/>
          </a:p>
        </p:txBody>
      </p:sp>
    </p:spTree>
    <p:extLst>
      <p:ext uri="{BB962C8B-B14F-4D97-AF65-F5344CB8AC3E}">
        <p14:creationId xmlns:p14="http://schemas.microsoft.com/office/powerpoint/2010/main" val="259210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role of assessment for learning reflected in the synergies identified between</a:t>
            </a:r>
            <a:r>
              <a:rPr lang="en-US" baseline="0" dirty="0" smtClean="0"/>
              <a:t> creative and inquiry based approaches to learning.</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10</a:t>
            </a:fld>
            <a:endParaRPr lang="en-US"/>
          </a:p>
        </p:txBody>
      </p:sp>
    </p:spTree>
    <p:extLst>
      <p:ext uri="{BB962C8B-B14F-4D97-AF65-F5344CB8AC3E}">
        <p14:creationId xmlns:p14="http://schemas.microsoft.com/office/powerpoint/2010/main" val="63879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20000"/>
              </a:lnSpc>
              <a:buFont typeface="Arial"/>
              <a:buChar char="•"/>
            </a:pPr>
            <a:r>
              <a:rPr lang="en-US" sz="800" b="0" kern="1200" dirty="0" smtClean="0">
                <a:solidFill>
                  <a:srgbClr val="008000"/>
                </a:solidFill>
                <a:latin typeface="+mn-lt"/>
                <a:ea typeface="+mn-ea"/>
                <a:cs typeface="+mn-cs"/>
              </a:rPr>
              <a:t>Lack of policy guidance </a:t>
            </a:r>
            <a:r>
              <a:rPr lang="en-US" sz="800" b="0" kern="1200" dirty="0" smtClean="0">
                <a:solidFill>
                  <a:schemeClr val="tx1"/>
                </a:solidFill>
                <a:latin typeface="+mn-lt"/>
                <a:ea typeface="+mn-ea"/>
                <a:cs typeface="+mn-cs"/>
              </a:rPr>
              <a:t>on methods of assessment and criteria for assessing on-going progress</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Mismatch between aims of science education and assessment </a:t>
            </a:r>
            <a:r>
              <a:rPr lang="en-US" sz="800" b="0" kern="1200" dirty="0" smtClean="0">
                <a:solidFill>
                  <a:schemeClr val="tx1"/>
                </a:solidFill>
                <a:latin typeface="+mn-lt"/>
                <a:ea typeface="+mn-ea"/>
                <a:cs typeface="+mn-cs"/>
              </a:rPr>
              <a:t>priorities in policy – for example emphasis on science ideas - more limited attention to inquiry processes, creative dispositions in assessment.</a:t>
            </a:r>
          </a:p>
          <a:p>
            <a:pPr marL="171450" lvl="0" indent="-171450">
              <a:lnSpc>
                <a:spcPct val="120000"/>
              </a:lnSpc>
              <a:buFont typeface="Arial"/>
              <a:buChar char="•"/>
            </a:pPr>
            <a:r>
              <a:rPr lang="en-US" sz="800" b="0" kern="1200" dirty="0" smtClean="0">
                <a:solidFill>
                  <a:srgbClr val="008000"/>
                </a:solidFill>
                <a:latin typeface="+mn-lt"/>
                <a:ea typeface="+mn-ea"/>
                <a:cs typeface="+mn-cs"/>
              </a:rPr>
              <a:t>Identifying strategies and criteria </a:t>
            </a:r>
            <a:r>
              <a:rPr lang="en-US" sz="800" b="0" kern="1200" dirty="0" smtClean="0">
                <a:solidFill>
                  <a:schemeClr val="tx1"/>
                </a:solidFill>
                <a:latin typeface="+mn-lt"/>
                <a:ea typeface="+mn-ea"/>
                <a:cs typeface="+mn-cs"/>
              </a:rPr>
              <a:t>for assessing inquiry skills and creative dispositions</a:t>
            </a:r>
          </a:p>
          <a:p>
            <a:pPr marL="171450" indent="-171450">
              <a:lnSpc>
                <a:spcPct val="120000"/>
              </a:lnSpc>
              <a:buFont typeface="Arial"/>
              <a:buChar char="•"/>
            </a:pPr>
            <a:r>
              <a:rPr lang="en-US" sz="800" b="0" kern="1200" dirty="0" smtClean="0">
                <a:solidFill>
                  <a:srgbClr val="008000"/>
                </a:solidFill>
                <a:latin typeface="+mn-lt"/>
                <a:ea typeface="+mn-ea"/>
                <a:cs typeface="+mn-cs"/>
              </a:rPr>
              <a:t>Developing holistic approaches to assessment </a:t>
            </a:r>
            <a:r>
              <a:rPr lang="en-US" sz="800" b="0" kern="1200" dirty="0" smtClean="0">
                <a:solidFill>
                  <a:schemeClr val="tx1"/>
                </a:solidFill>
                <a:latin typeface="+mn-lt"/>
                <a:ea typeface="+mn-ea"/>
                <a:cs typeface="+mn-cs"/>
              </a:rPr>
              <a:t>sensitive to the capabilities of young children</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Capturing learning processes in informal contexts </a:t>
            </a:r>
            <a:r>
              <a:rPr lang="en-US" sz="800" b="0" kern="1200" dirty="0" smtClean="0">
                <a:solidFill>
                  <a:schemeClr val="tx1"/>
                </a:solidFill>
                <a:latin typeface="+mn-lt"/>
                <a:ea typeface="+mn-ea"/>
                <a:cs typeface="+mn-cs"/>
              </a:rPr>
              <a:t>and open-ended inquiry-based activities</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Developing a strategic and systematic approach </a:t>
            </a:r>
            <a:r>
              <a:rPr lang="en-US" sz="800" b="0" kern="1200" dirty="0" smtClean="0">
                <a:solidFill>
                  <a:schemeClr val="tx1"/>
                </a:solidFill>
                <a:latin typeface="+mn-lt"/>
                <a:ea typeface="+mn-ea"/>
                <a:cs typeface="+mn-cs"/>
              </a:rPr>
              <a:t>to formative assessment to inform learning and teaching – approaches are often implicit.</a:t>
            </a:r>
            <a:endParaRPr lang="en-GB" sz="8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11</a:t>
            </a:fld>
            <a:endParaRPr lang="en-US"/>
          </a:p>
        </p:txBody>
      </p:sp>
    </p:spTree>
    <p:extLst>
      <p:ext uri="{BB962C8B-B14F-4D97-AF65-F5344CB8AC3E}">
        <p14:creationId xmlns:p14="http://schemas.microsoft.com/office/powerpoint/2010/main" val="189687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In seeking</a:t>
            </a:r>
            <a:r>
              <a:rPr lang="en-US" baseline="0" dirty="0" smtClean="0">
                <a:solidFill>
                  <a:schemeClr val="tx1"/>
                </a:solidFill>
              </a:rPr>
              <a:t> to foster children’s inquiry and creativity</a:t>
            </a:r>
          </a:p>
          <a:p>
            <a:r>
              <a:rPr lang="en-US" baseline="0" dirty="0" smtClean="0">
                <a:solidFill>
                  <a:schemeClr val="tx1"/>
                </a:solidFill>
              </a:rPr>
              <a:t>What might we be looking for? What is there to see?</a:t>
            </a:r>
          </a:p>
          <a:p>
            <a:r>
              <a:rPr lang="en-US" baseline="0" dirty="0" smtClean="0">
                <a:solidFill>
                  <a:schemeClr val="tx1"/>
                </a:solidFill>
              </a:rPr>
              <a:t>What evidence might be available?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773FBFCC-55E6-EC45-A409-A1EF2D23683B}" type="slidenum">
              <a:rPr lang="en-US" smtClean="0"/>
              <a:t>12</a:t>
            </a:fld>
            <a:endParaRPr lang="en-US"/>
          </a:p>
        </p:txBody>
      </p:sp>
    </p:spTree>
    <p:extLst>
      <p:ext uri="{BB962C8B-B14F-4D97-AF65-F5344CB8AC3E}">
        <p14:creationId xmlns:p14="http://schemas.microsoft.com/office/powerpoint/2010/main" val="155580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30/10/2017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08382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30/10/2017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70789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30/10/2017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84395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77489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49717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05911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01925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29F3360-A201-1643-94B8-19ABE5BF8C5B}" type="datetimeFigureOut">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7255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29F3360-A201-1643-94B8-19ABE5BF8C5B}" type="datetimeFigureOut">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402084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F3360-A201-1643-94B8-19ABE5BF8C5B}" type="datetimeFigureOut">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21986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89912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30/10/2017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564863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1872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736326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699185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969666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2803438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4073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85947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29F3360-A201-1643-94B8-19ABE5BF8C5B}" type="datetimeFigureOut">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95938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29F3360-A201-1643-94B8-19ABE5BF8C5B}" type="datetimeFigureOut">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70096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F3360-A201-1643-94B8-19ABE5BF8C5B}" type="datetimeFigureOut">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208197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D16B08-A473-4945-B721-D8119ED832AE}" type="datetimeFigureOut">
              <a:rPr lang="en-GB" smtClean="0"/>
              <a:t>30/10/2017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2400694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62338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96209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411898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901605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32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3402842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94278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354716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672854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64915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D16B08-A473-4945-B721-D8119ED832AE}" type="datetimeFigureOut">
              <a:rPr lang="en-GB" smtClean="0"/>
              <a:t>30/10/2017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2099106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2928380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2189284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678136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2890627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3476482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520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602749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2707227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758880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377785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D16B08-A473-4945-B721-D8119ED832AE}" type="datetimeFigureOut">
              <a:rPr lang="en-GB" smtClean="0"/>
              <a:t>30/10/2017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1202617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363372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317590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159500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3606126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1399101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Tree>
    <p:extLst>
      <p:ext uri="{BB962C8B-B14F-4D97-AF65-F5344CB8AC3E}">
        <p14:creationId xmlns:p14="http://schemas.microsoft.com/office/powerpoint/2010/main" val="224467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D16B08-A473-4945-B721-D8119ED832AE}" type="datetimeFigureOut">
              <a:rPr lang="en-GB" smtClean="0"/>
              <a:t>30/10/2017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239374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16B08-A473-4945-B721-D8119ED832AE}" type="datetimeFigureOut">
              <a:rPr lang="en-GB" smtClean="0"/>
              <a:t>30/10/2017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40629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30/10/2017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51514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30/10/2017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‹nr.›</a:t>
            </a:fld>
            <a:endParaRPr lang="en-GB"/>
          </a:p>
        </p:txBody>
      </p:sp>
    </p:spTree>
    <p:extLst>
      <p:ext uri="{BB962C8B-B14F-4D97-AF65-F5344CB8AC3E}">
        <p14:creationId xmlns:p14="http://schemas.microsoft.com/office/powerpoint/2010/main" val="353490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vmlDrawing" Target="../drawings/vmlDrawing2.vml"/><Relationship Id="rId18"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image" Target="../media/image2.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em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oleObject" Target="../embeddings/oleObject2.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vmlDrawing" Target="../drawings/vmlDrawing3.vml"/><Relationship Id="rId18"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6.xml"/><Relationship Id="rId16" Type="http://schemas.openxmlformats.org/officeDocument/2006/relationships/image" Target="../media/image2.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e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30/10/2017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a:p>
        </p:txBody>
      </p:sp>
    </p:spTree>
    <p:extLst>
      <p:ext uri="{BB962C8B-B14F-4D97-AF65-F5344CB8AC3E}">
        <p14:creationId xmlns:p14="http://schemas.microsoft.com/office/powerpoint/2010/main" val="3741388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30/10/2017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2066"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30/10/2017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‹nr.›</a:t>
            </a:fld>
            <a:endParaRPr lang="en-GB"/>
          </a:p>
        </p:txBody>
      </p:sp>
    </p:spTree>
    <p:extLst>
      <p:ext uri="{BB962C8B-B14F-4D97-AF65-F5344CB8AC3E}">
        <p14:creationId xmlns:p14="http://schemas.microsoft.com/office/powerpoint/2010/main" val="23964650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black"/>
              </a:solidFill>
            </a:endParaRPr>
          </a:p>
        </p:txBody>
      </p:sp>
      <p:graphicFrame>
        <p:nvGraphicFramePr>
          <p:cNvPr id="8" name="Object 7"/>
          <p:cNvGraphicFramePr>
            <a:graphicFrameLocks noChangeAspect="1"/>
          </p:cNvGraphicFramePr>
          <p:nvPr userDrawn="1">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3082"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902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solidFill>
                  <a:prstClr val="black">
                    <a:tint val="75000"/>
                  </a:prstClr>
                </a:solidFill>
              </a:rPr>
              <a:pPr/>
              <a:t>10/30/2017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solidFill>
                  <a:prstClr val="black">
                    <a:tint val="75000"/>
                  </a:prstClr>
                </a:solidFill>
              </a:rPr>
              <a:pPr/>
              <a:t>‹nr.›</a:t>
            </a:fld>
            <a:endParaRPr lang="el-GR">
              <a:solidFill>
                <a:prstClr val="black">
                  <a:tint val="75000"/>
                </a:prstClr>
              </a:solidFill>
            </a:endParaRP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black"/>
              </a:solidFill>
            </a:endParaRPr>
          </a:p>
        </p:txBody>
      </p:sp>
      <p:graphicFrame>
        <p:nvGraphicFramePr>
          <p:cNvPr id="8" name="Object 7"/>
          <p:cNvGraphicFramePr>
            <a:graphicFrameLocks noChangeAspect="1"/>
          </p:cNvGraphicFramePr>
          <p:nvPr userDrawn="1">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4102"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594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hyperlink" Target="http://www.ceys-project.e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988840"/>
            <a:ext cx="7772400" cy="3744416"/>
          </a:xfrm>
        </p:spPr>
        <p:txBody>
          <a:bodyPr>
            <a:normAutofit/>
          </a:bodyPr>
          <a:lstStyle/>
          <a:p>
            <a:r>
              <a:rPr lang="nl-BE" sz="4900" b="1" dirty="0" smtClean="0">
                <a:solidFill>
                  <a:srgbClr val="FF5050"/>
                </a:solidFill>
              </a:rPr>
              <a:t>Training Module 16 </a:t>
            </a:r>
            <a:br>
              <a:rPr lang="nl-BE" sz="4900" b="1" dirty="0" smtClean="0">
                <a:solidFill>
                  <a:srgbClr val="FF5050"/>
                </a:solidFill>
              </a:rPr>
            </a:br>
            <a:r>
              <a:rPr lang="nl-BE" sz="4900" b="1" dirty="0" smtClean="0">
                <a:solidFill>
                  <a:srgbClr val="FF5050"/>
                </a:solidFill>
              </a:rPr>
              <a:t>Evaluatie voor het leren</a:t>
            </a:r>
            <a:r>
              <a:rPr lang="nl-BE" b="1" dirty="0" smtClean="0">
                <a:solidFill>
                  <a:srgbClr val="FF5050"/>
                </a:solidFill>
              </a:rPr>
              <a:t/>
            </a:r>
            <a:br>
              <a:rPr lang="nl-BE" b="1" dirty="0" smtClean="0">
                <a:solidFill>
                  <a:srgbClr val="FF5050"/>
                </a:solidFill>
              </a:rPr>
            </a:br>
            <a:r>
              <a:rPr lang="nl-BE" sz="3100" b="1" dirty="0">
                <a:solidFill>
                  <a:srgbClr val="FF5050"/>
                </a:solidFill>
              </a:rPr>
              <a:t/>
            </a:r>
            <a:br>
              <a:rPr lang="nl-BE" sz="3100" b="1" dirty="0">
                <a:solidFill>
                  <a:srgbClr val="FF5050"/>
                </a:solidFill>
              </a:rPr>
            </a:br>
            <a:r>
              <a:rPr lang="nl-BE" sz="3100" b="1" i="1" dirty="0" smtClean="0">
                <a:solidFill>
                  <a:srgbClr val="FF5050"/>
                </a:solidFill>
              </a:rPr>
              <a:t>Een variatie aan strategieën die een creatieve, onderzoekende aanpak ondersteunen</a:t>
            </a:r>
            <a:endParaRPr lang="nl-BE" sz="3200" i="1" dirty="0"/>
          </a:p>
        </p:txBody>
      </p:sp>
    </p:spTree>
    <p:extLst>
      <p:ext uri="{BB962C8B-B14F-4D97-AF65-F5344CB8AC3E}">
        <p14:creationId xmlns:p14="http://schemas.microsoft.com/office/powerpoint/2010/main" val="471281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426170"/>
          </a:xfrm>
        </p:spPr>
        <p:txBody>
          <a:bodyPr>
            <a:noAutofit/>
          </a:bodyPr>
          <a:lstStyle/>
          <a:p>
            <a:r>
              <a:rPr lang="en-US" sz="2800" b="1" dirty="0" err="1" smtClean="0">
                <a:solidFill>
                  <a:srgbClr val="00B050"/>
                </a:solidFill>
              </a:rPr>
              <a:t>Synergieën</a:t>
            </a:r>
            <a:r>
              <a:rPr lang="en-US" sz="2800" b="1" dirty="0" smtClean="0">
                <a:solidFill>
                  <a:srgbClr val="00B050"/>
                </a:solidFill>
              </a:rPr>
              <a:t> </a:t>
            </a:r>
            <a:r>
              <a:rPr lang="en-US" sz="2800" b="1" dirty="0" err="1" smtClean="0">
                <a:solidFill>
                  <a:srgbClr val="00B050"/>
                </a:solidFill>
              </a:rPr>
              <a:t>tussen</a:t>
            </a:r>
            <a:r>
              <a:rPr lang="en-US" sz="2800" b="1" dirty="0" smtClean="0">
                <a:solidFill>
                  <a:srgbClr val="00B050"/>
                </a:solidFill>
              </a:rPr>
              <a:t> </a:t>
            </a:r>
            <a:r>
              <a:rPr lang="en-US" sz="2800" b="1" dirty="0" err="1" smtClean="0">
                <a:solidFill>
                  <a:srgbClr val="00B050"/>
                </a:solidFill>
              </a:rPr>
              <a:t>onderzoekend</a:t>
            </a:r>
            <a:r>
              <a:rPr lang="en-US" sz="2800" b="1" dirty="0" smtClean="0">
                <a:solidFill>
                  <a:srgbClr val="00B050"/>
                </a:solidFill>
              </a:rPr>
              <a:t> </a:t>
            </a:r>
            <a:r>
              <a:rPr lang="en-US" sz="2800" b="1" dirty="0" err="1" smtClean="0">
                <a:solidFill>
                  <a:srgbClr val="00B050"/>
                </a:solidFill>
              </a:rPr>
              <a:t>leren</a:t>
            </a:r>
            <a:r>
              <a:rPr lang="en-US" sz="2800" b="1" dirty="0" smtClean="0">
                <a:solidFill>
                  <a:srgbClr val="00B050"/>
                </a:solidFill>
              </a:rPr>
              <a:t> </a:t>
            </a:r>
            <a:r>
              <a:rPr lang="en-US" sz="2800" b="1" dirty="0" err="1" smtClean="0">
                <a:solidFill>
                  <a:srgbClr val="00B050"/>
                </a:solidFill>
              </a:rPr>
              <a:t>en</a:t>
            </a:r>
            <a:r>
              <a:rPr lang="en-US" sz="2800" b="1" dirty="0" smtClean="0">
                <a:solidFill>
                  <a:srgbClr val="00B050"/>
                </a:solidFill>
              </a:rPr>
              <a:t> </a:t>
            </a:r>
            <a:r>
              <a:rPr lang="en-US" sz="2800" b="1" dirty="0" err="1" smtClean="0">
                <a:solidFill>
                  <a:srgbClr val="00B050"/>
                </a:solidFill>
              </a:rPr>
              <a:t>een</a:t>
            </a:r>
            <a:r>
              <a:rPr lang="en-US" sz="2800" b="1" dirty="0" smtClean="0">
                <a:solidFill>
                  <a:srgbClr val="00B050"/>
                </a:solidFill>
              </a:rPr>
              <a:t> </a:t>
            </a:r>
            <a:r>
              <a:rPr lang="en-US" sz="2800" b="1" dirty="0" err="1" smtClean="0">
                <a:solidFill>
                  <a:srgbClr val="00B050"/>
                </a:solidFill>
              </a:rPr>
              <a:t>creatieve</a:t>
            </a:r>
            <a:r>
              <a:rPr lang="en-US" sz="2800" b="1" dirty="0" smtClean="0">
                <a:solidFill>
                  <a:srgbClr val="00B050"/>
                </a:solidFill>
              </a:rPr>
              <a:t> </a:t>
            </a:r>
            <a:r>
              <a:rPr lang="en-US" sz="2800" b="1" dirty="0" err="1" smtClean="0">
                <a:solidFill>
                  <a:srgbClr val="00B050"/>
                </a:solidFill>
              </a:rPr>
              <a:t>aanpak</a:t>
            </a:r>
            <a:r>
              <a:rPr lang="en-US" sz="2800" b="1" dirty="0" smtClean="0">
                <a:solidFill>
                  <a:srgbClr val="00B050"/>
                </a:solidFill>
              </a:rPr>
              <a:t/>
            </a:r>
            <a:br>
              <a:rPr lang="en-US" sz="2800" b="1" dirty="0" smtClean="0">
                <a:solidFill>
                  <a:srgbClr val="00B050"/>
                </a:solidFill>
              </a:rPr>
            </a:br>
            <a:r>
              <a:rPr lang="en-US" sz="1800" dirty="0" smtClean="0"/>
              <a:t>(Creative Little Scientists, 2012)</a:t>
            </a:r>
            <a:endParaRPr lang="en-US" sz="1800" dirty="0"/>
          </a:p>
        </p:txBody>
      </p:sp>
      <p:sp>
        <p:nvSpPr>
          <p:cNvPr id="3" name="Content Placeholder 2"/>
          <p:cNvSpPr>
            <a:spLocks noGrp="1"/>
          </p:cNvSpPr>
          <p:nvPr>
            <p:ph idx="1"/>
          </p:nvPr>
        </p:nvSpPr>
        <p:spPr>
          <a:xfrm>
            <a:off x="457200" y="1783357"/>
            <a:ext cx="8229600" cy="4021907"/>
          </a:xfrm>
        </p:spPr>
        <p:txBody>
          <a:bodyPr>
            <a:normAutofit lnSpcReduction="10000"/>
          </a:bodyPr>
          <a:lstStyle/>
          <a:p>
            <a:pPr>
              <a:buFont typeface="Arial" charset="0"/>
              <a:buChar char="•"/>
              <a:defRPr/>
            </a:pPr>
            <a:r>
              <a:rPr lang="nl-BE" sz="2800" dirty="0"/>
              <a:t>Spel &amp; verkenning</a:t>
            </a:r>
          </a:p>
          <a:p>
            <a:pPr>
              <a:buFont typeface="Arial" charset="0"/>
              <a:buChar char="•"/>
              <a:defRPr/>
            </a:pPr>
            <a:r>
              <a:rPr lang="nl-BE" sz="2800" dirty="0"/>
              <a:t>Motivatie &amp; affectie</a:t>
            </a:r>
          </a:p>
          <a:p>
            <a:pPr>
              <a:buFont typeface="Arial" charset="0"/>
              <a:buChar char="•"/>
              <a:defRPr/>
            </a:pPr>
            <a:r>
              <a:rPr lang="nl-BE" sz="2800" dirty="0"/>
              <a:t>Dialoog &amp; samenwerking</a:t>
            </a:r>
          </a:p>
          <a:p>
            <a:pPr>
              <a:buFont typeface="Arial" charset="0"/>
              <a:buChar char="•"/>
              <a:defRPr/>
            </a:pPr>
            <a:r>
              <a:rPr lang="nl-BE" sz="2800" dirty="0"/>
              <a:t>Probleemoplossend denken en eigenaarschap</a:t>
            </a:r>
          </a:p>
          <a:p>
            <a:pPr>
              <a:buFont typeface="Arial" charset="0"/>
              <a:buChar char="•"/>
              <a:defRPr/>
            </a:pPr>
            <a:r>
              <a:rPr lang="nl-BE" sz="2800" dirty="0"/>
              <a:t>Vragen stellen en nieuwsgierigheid </a:t>
            </a:r>
          </a:p>
          <a:p>
            <a:pPr>
              <a:buFont typeface="Arial" charset="0"/>
              <a:buChar char="•"/>
              <a:defRPr/>
            </a:pPr>
            <a:r>
              <a:rPr lang="nl-BE" sz="2800" dirty="0"/>
              <a:t>Reflectie en redeneren</a:t>
            </a:r>
          </a:p>
          <a:p>
            <a:pPr>
              <a:buFont typeface="Arial" charset="0"/>
              <a:buChar char="•"/>
              <a:defRPr/>
            </a:pPr>
            <a:r>
              <a:rPr lang="nl-BE" sz="2800" dirty="0"/>
              <a:t>Begeleiding en betrokkenheid (door de leerkracht)</a:t>
            </a:r>
          </a:p>
          <a:p>
            <a:pPr>
              <a:buFont typeface="Arial" charset="0"/>
              <a:buChar char="•"/>
              <a:defRPr/>
            </a:pPr>
            <a:r>
              <a:rPr lang="nl-BE" sz="2800" dirty="0">
                <a:solidFill>
                  <a:srgbClr val="FF0000"/>
                </a:solidFill>
              </a:rPr>
              <a:t>Evaluatie om te leren </a:t>
            </a:r>
          </a:p>
        </p:txBody>
      </p:sp>
    </p:spTree>
    <p:extLst>
      <p:ext uri="{BB962C8B-B14F-4D97-AF65-F5344CB8AC3E}">
        <p14:creationId xmlns:p14="http://schemas.microsoft.com/office/powerpoint/2010/main" val="661098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GB" sz="3200" b="1" dirty="0" smtClean="0">
                <a:solidFill>
                  <a:srgbClr val="00B050"/>
                </a:solidFill>
              </a:rPr>
              <a:t>Wat </a:t>
            </a:r>
            <a:r>
              <a:rPr lang="en-GB" sz="3200" b="1" dirty="0" err="1" smtClean="0">
                <a:solidFill>
                  <a:srgbClr val="00B050"/>
                </a:solidFill>
              </a:rPr>
              <a:t>zijn</a:t>
            </a:r>
            <a:r>
              <a:rPr lang="en-GB" sz="3200" b="1" dirty="0" smtClean="0">
                <a:solidFill>
                  <a:srgbClr val="00B050"/>
                </a:solidFill>
              </a:rPr>
              <a:t> de </a:t>
            </a:r>
            <a:r>
              <a:rPr lang="en-GB" sz="3200" b="1" dirty="0" err="1" smtClean="0">
                <a:solidFill>
                  <a:srgbClr val="00B050"/>
                </a:solidFill>
              </a:rPr>
              <a:t>uitdagingen</a:t>
            </a:r>
            <a:r>
              <a:rPr lang="en-GB" sz="3200" b="1" dirty="0" smtClean="0">
                <a:solidFill>
                  <a:srgbClr val="00B050"/>
                </a:solidFill>
              </a:rPr>
              <a:t> </a:t>
            </a:r>
            <a:r>
              <a:rPr lang="en-GB" sz="3200" b="1" dirty="0" err="1" smtClean="0">
                <a:solidFill>
                  <a:srgbClr val="00B050"/>
                </a:solidFill>
              </a:rPr>
              <a:t>voor</a:t>
            </a:r>
            <a:r>
              <a:rPr lang="en-GB" sz="3200" b="1" dirty="0" smtClean="0">
                <a:solidFill>
                  <a:srgbClr val="00B050"/>
                </a:solidFill>
              </a:rPr>
              <a:t> </a:t>
            </a:r>
            <a:r>
              <a:rPr lang="en-GB" sz="3200" b="1" dirty="0" err="1" smtClean="0">
                <a:solidFill>
                  <a:srgbClr val="00B050"/>
                </a:solidFill>
              </a:rPr>
              <a:t>leerkrachten</a:t>
            </a:r>
            <a:r>
              <a:rPr lang="en-GB" sz="3200" b="1" dirty="0" smtClean="0">
                <a:solidFill>
                  <a:srgbClr val="00B050"/>
                </a:solidFill>
              </a:rPr>
              <a:t>? </a:t>
            </a:r>
            <a:r>
              <a:rPr lang="en-GB" sz="2400" b="1" dirty="0" err="1" smtClean="0">
                <a:solidFill>
                  <a:srgbClr val="00B050"/>
                </a:solidFill>
              </a:rPr>
              <a:t>Bevindingen</a:t>
            </a:r>
            <a:r>
              <a:rPr lang="en-GB" sz="2400" b="1" dirty="0" smtClean="0">
                <a:solidFill>
                  <a:srgbClr val="00B050"/>
                </a:solidFill>
              </a:rPr>
              <a:t> </a:t>
            </a:r>
            <a:r>
              <a:rPr lang="en-GB" sz="2400" b="1" dirty="0" err="1" smtClean="0">
                <a:solidFill>
                  <a:srgbClr val="00B050"/>
                </a:solidFill>
              </a:rPr>
              <a:t>uit</a:t>
            </a:r>
            <a:r>
              <a:rPr lang="en-GB" sz="2400" b="1" dirty="0" smtClean="0">
                <a:solidFill>
                  <a:srgbClr val="00B050"/>
                </a:solidFill>
              </a:rPr>
              <a:t> </a:t>
            </a:r>
            <a:r>
              <a:rPr lang="en-GB" sz="2400" b="1" dirty="0" err="1" smtClean="0">
                <a:solidFill>
                  <a:srgbClr val="00B050"/>
                </a:solidFill>
              </a:rPr>
              <a:t>onderzoek</a:t>
            </a:r>
            <a:r>
              <a:rPr lang="en-GB" sz="2400" b="1" dirty="0" smtClean="0">
                <a:solidFill>
                  <a:srgbClr val="00B050"/>
                </a:solidFill>
              </a:rPr>
              <a:t>, </a:t>
            </a:r>
            <a:r>
              <a:rPr lang="en-GB" sz="2400" b="1" dirty="0" err="1" smtClean="0">
                <a:solidFill>
                  <a:srgbClr val="00B050"/>
                </a:solidFill>
              </a:rPr>
              <a:t>beleid</a:t>
            </a:r>
            <a:r>
              <a:rPr lang="en-GB" sz="2400" b="1" dirty="0" smtClean="0">
                <a:solidFill>
                  <a:srgbClr val="00B050"/>
                </a:solidFill>
              </a:rPr>
              <a:t> </a:t>
            </a:r>
            <a:r>
              <a:rPr lang="en-GB" sz="2400" b="1" dirty="0" err="1" smtClean="0">
                <a:solidFill>
                  <a:srgbClr val="00B050"/>
                </a:solidFill>
              </a:rPr>
              <a:t>en</a:t>
            </a:r>
            <a:r>
              <a:rPr lang="en-GB" sz="2400" b="1" dirty="0" smtClean="0">
                <a:solidFill>
                  <a:srgbClr val="00B050"/>
                </a:solidFill>
              </a:rPr>
              <a:t> </a:t>
            </a:r>
            <a:r>
              <a:rPr lang="en-GB" sz="2400" b="1" dirty="0" err="1" smtClean="0">
                <a:solidFill>
                  <a:srgbClr val="00B050"/>
                </a:solidFill>
              </a:rPr>
              <a:t>praktijk</a:t>
            </a:r>
            <a:endParaRPr lang="en-US" sz="2400" b="1" dirty="0">
              <a:solidFill>
                <a:srgbClr val="00B050"/>
              </a:solidFill>
            </a:endParaRPr>
          </a:p>
        </p:txBody>
      </p:sp>
      <p:sp>
        <p:nvSpPr>
          <p:cNvPr id="3" name="Content Placeholder 2"/>
          <p:cNvSpPr>
            <a:spLocks noGrp="1"/>
          </p:cNvSpPr>
          <p:nvPr>
            <p:ph idx="1"/>
          </p:nvPr>
        </p:nvSpPr>
        <p:spPr>
          <a:xfrm>
            <a:off x="467544" y="1772816"/>
            <a:ext cx="8219256" cy="4608511"/>
          </a:xfrm>
        </p:spPr>
        <p:txBody>
          <a:bodyPr>
            <a:normAutofit fontScale="70000" lnSpcReduction="20000"/>
          </a:bodyPr>
          <a:lstStyle/>
          <a:p>
            <a:pPr lvl="0">
              <a:lnSpc>
                <a:spcPct val="120000"/>
              </a:lnSpc>
            </a:pPr>
            <a:r>
              <a:rPr lang="en-US" dirty="0" err="1" smtClean="0">
                <a:latin typeface="+mj-lt"/>
              </a:rPr>
              <a:t>Gebrek</a:t>
            </a:r>
            <a:r>
              <a:rPr lang="en-US" dirty="0" smtClean="0">
                <a:latin typeface="+mj-lt"/>
              </a:rPr>
              <a:t> </a:t>
            </a:r>
            <a:r>
              <a:rPr lang="en-US" dirty="0" err="1" smtClean="0">
                <a:latin typeface="+mj-lt"/>
              </a:rPr>
              <a:t>aan</a:t>
            </a:r>
            <a:r>
              <a:rPr lang="en-US" dirty="0" smtClean="0">
                <a:latin typeface="+mj-lt"/>
              </a:rPr>
              <a:t> </a:t>
            </a:r>
            <a:r>
              <a:rPr lang="en-US" dirty="0" err="1" smtClean="0">
                <a:latin typeface="+mj-lt"/>
              </a:rPr>
              <a:t>ondersteuning</a:t>
            </a:r>
            <a:r>
              <a:rPr lang="en-US" dirty="0" smtClean="0">
                <a:latin typeface="+mj-lt"/>
              </a:rPr>
              <a:t> </a:t>
            </a:r>
            <a:r>
              <a:rPr lang="en-US" dirty="0" err="1" smtClean="0">
                <a:latin typeface="+mj-lt"/>
              </a:rPr>
              <a:t>vanuit</a:t>
            </a:r>
            <a:r>
              <a:rPr lang="en-US" dirty="0" smtClean="0">
                <a:latin typeface="+mj-lt"/>
              </a:rPr>
              <a:t> het </a:t>
            </a:r>
            <a:r>
              <a:rPr lang="en-US" dirty="0" err="1" smtClean="0">
                <a:latin typeface="+mj-lt"/>
              </a:rPr>
              <a:t>beleid</a:t>
            </a:r>
            <a:endParaRPr lang="en-US" dirty="0" smtClean="0">
              <a:latin typeface="+mj-lt"/>
            </a:endParaRPr>
          </a:p>
          <a:p>
            <a:pPr lvl="0">
              <a:lnSpc>
                <a:spcPct val="120000"/>
              </a:lnSpc>
            </a:pPr>
            <a:r>
              <a:rPr lang="en-US" dirty="0" err="1" smtClean="0">
                <a:latin typeface="+mj-lt"/>
              </a:rPr>
              <a:t>Wanverhouding</a:t>
            </a:r>
            <a:r>
              <a:rPr lang="en-US" dirty="0" smtClean="0">
                <a:latin typeface="+mj-lt"/>
              </a:rPr>
              <a:t> in het </a:t>
            </a:r>
            <a:r>
              <a:rPr lang="en-US" dirty="0" err="1" smtClean="0">
                <a:latin typeface="+mj-lt"/>
              </a:rPr>
              <a:t>beleid</a:t>
            </a:r>
            <a:r>
              <a:rPr lang="en-US" dirty="0" smtClean="0">
                <a:latin typeface="+mj-lt"/>
              </a:rPr>
              <a:t> </a:t>
            </a:r>
            <a:r>
              <a:rPr lang="en-US" dirty="0" err="1" smtClean="0">
                <a:latin typeface="+mj-lt"/>
              </a:rPr>
              <a:t>tussen</a:t>
            </a:r>
            <a:r>
              <a:rPr lang="en-US" dirty="0" smtClean="0">
                <a:latin typeface="+mj-lt"/>
              </a:rPr>
              <a:t> </a:t>
            </a:r>
            <a:r>
              <a:rPr lang="en-US" dirty="0" err="1" smtClean="0">
                <a:latin typeface="+mj-lt"/>
              </a:rPr>
              <a:t>doelen</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prioriteiten</a:t>
            </a:r>
            <a:r>
              <a:rPr lang="en-US" dirty="0" smtClean="0">
                <a:latin typeface="+mj-lt"/>
              </a:rPr>
              <a:t> in </a:t>
            </a:r>
            <a:r>
              <a:rPr lang="en-US" dirty="0" err="1" smtClean="0">
                <a:latin typeface="+mj-lt"/>
              </a:rPr>
              <a:t>evaluatie</a:t>
            </a:r>
            <a:endParaRPr lang="en-US" dirty="0" smtClean="0">
              <a:latin typeface="+mj-lt"/>
            </a:endParaRPr>
          </a:p>
          <a:p>
            <a:pPr lvl="0">
              <a:lnSpc>
                <a:spcPct val="120000"/>
              </a:lnSpc>
            </a:pPr>
            <a:r>
              <a:rPr lang="en-US" dirty="0" err="1" smtClean="0">
                <a:latin typeface="+mj-lt"/>
              </a:rPr>
              <a:t>Strategieën</a:t>
            </a:r>
            <a:r>
              <a:rPr lang="en-US" dirty="0" smtClean="0">
                <a:latin typeface="+mj-lt"/>
              </a:rPr>
              <a:t> </a:t>
            </a:r>
            <a:r>
              <a:rPr lang="en-US" dirty="0" err="1" smtClean="0">
                <a:latin typeface="+mj-lt"/>
              </a:rPr>
              <a:t>en</a:t>
            </a:r>
            <a:r>
              <a:rPr lang="en-US" dirty="0" smtClean="0">
                <a:latin typeface="+mj-lt"/>
              </a:rPr>
              <a:t> criteria om </a:t>
            </a:r>
            <a:r>
              <a:rPr lang="en-US" dirty="0" err="1" smtClean="0">
                <a:latin typeface="+mj-lt"/>
              </a:rPr>
              <a:t>onderzoekende</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creatieve</a:t>
            </a:r>
            <a:r>
              <a:rPr lang="en-US" dirty="0" smtClean="0">
                <a:latin typeface="+mj-lt"/>
              </a:rPr>
              <a:t> </a:t>
            </a:r>
            <a:r>
              <a:rPr lang="en-US" dirty="0" err="1" smtClean="0">
                <a:latin typeface="+mj-lt"/>
              </a:rPr>
              <a:t>vaardigheden</a:t>
            </a:r>
            <a:r>
              <a:rPr lang="en-US" dirty="0" smtClean="0">
                <a:latin typeface="+mj-lt"/>
              </a:rPr>
              <a:t> </a:t>
            </a:r>
            <a:r>
              <a:rPr lang="en-US" dirty="0" err="1" smtClean="0">
                <a:latin typeface="+mj-lt"/>
              </a:rPr>
              <a:t>te</a:t>
            </a:r>
            <a:r>
              <a:rPr lang="en-US" dirty="0" smtClean="0">
                <a:latin typeface="+mj-lt"/>
              </a:rPr>
              <a:t> </a:t>
            </a:r>
            <a:r>
              <a:rPr lang="en-US" dirty="0" err="1" smtClean="0">
                <a:latin typeface="+mj-lt"/>
              </a:rPr>
              <a:t>toetssen</a:t>
            </a:r>
            <a:r>
              <a:rPr lang="en-US" dirty="0" smtClean="0">
                <a:latin typeface="+mj-lt"/>
              </a:rPr>
              <a:t> </a:t>
            </a:r>
            <a:r>
              <a:rPr lang="en-US" dirty="0" err="1" smtClean="0">
                <a:latin typeface="+mj-lt"/>
              </a:rPr>
              <a:t>vinden</a:t>
            </a:r>
            <a:endParaRPr lang="en-US" dirty="0" smtClean="0">
              <a:latin typeface="+mj-lt"/>
            </a:endParaRPr>
          </a:p>
          <a:p>
            <a:pPr>
              <a:lnSpc>
                <a:spcPct val="120000"/>
              </a:lnSpc>
            </a:pPr>
            <a:r>
              <a:rPr lang="en-US" dirty="0" err="1" smtClean="0">
                <a:latin typeface="+mj-lt"/>
              </a:rPr>
              <a:t>Een</a:t>
            </a:r>
            <a:r>
              <a:rPr lang="en-US" dirty="0" smtClean="0">
                <a:latin typeface="+mj-lt"/>
              </a:rPr>
              <a:t> </a:t>
            </a:r>
            <a:r>
              <a:rPr lang="en-US" dirty="0" err="1" smtClean="0">
                <a:latin typeface="+mj-lt"/>
              </a:rPr>
              <a:t>holistische</a:t>
            </a:r>
            <a:r>
              <a:rPr lang="en-US" dirty="0" smtClean="0">
                <a:latin typeface="+mj-lt"/>
              </a:rPr>
              <a:t> </a:t>
            </a:r>
            <a:r>
              <a:rPr lang="en-US" dirty="0" err="1" smtClean="0">
                <a:latin typeface="+mj-lt"/>
              </a:rPr>
              <a:t>aanpak</a:t>
            </a:r>
            <a:r>
              <a:rPr lang="en-US" dirty="0" smtClean="0">
                <a:latin typeface="+mj-lt"/>
              </a:rPr>
              <a:t> van </a:t>
            </a:r>
            <a:r>
              <a:rPr lang="en-US" dirty="0" err="1" smtClean="0">
                <a:latin typeface="+mj-lt"/>
              </a:rPr>
              <a:t>evaluatie</a:t>
            </a:r>
            <a:r>
              <a:rPr lang="en-US" dirty="0" smtClean="0">
                <a:latin typeface="+mj-lt"/>
              </a:rPr>
              <a:t> </a:t>
            </a:r>
            <a:r>
              <a:rPr lang="en-US" dirty="0" err="1" smtClean="0">
                <a:latin typeface="+mj-lt"/>
              </a:rPr>
              <a:t>ontwikkelen</a:t>
            </a:r>
            <a:r>
              <a:rPr lang="en-US" dirty="0" smtClean="0">
                <a:latin typeface="+mj-lt"/>
              </a:rPr>
              <a:t> die </a:t>
            </a:r>
            <a:r>
              <a:rPr lang="en-US" dirty="0" err="1" smtClean="0">
                <a:latin typeface="+mj-lt"/>
              </a:rPr>
              <a:t>aansluit</a:t>
            </a:r>
            <a:r>
              <a:rPr lang="en-US" dirty="0" smtClean="0">
                <a:latin typeface="+mj-lt"/>
              </a:rPr>
              <a:t> </a:t>
            </a:r>
            <a:r>
              <a:rPr lang="en-US" dirty="0" err="1" smtClean="0">
                <a:latin typeface="+mj-lt"/>
              </a:rPr>
              <a:t>bij</a:t>
            </a:r>
            <a:r>
              <a:rPr lang="en-US" dirty="0" smtClean="0">
                <a:latin typeface="+mj-lt"/>
              </a:rPr>
              <a:t> de </a:t>
            </a:r>
            <a:r>
              <a:rPr lang="en-US" dirty="0" err="1" smtClean="0">
                <a:latin typeface="+mj-lt"/>
              </a:rPr>
              <a:t>mogelijkheden</a:t>
            </a:r>
            <a:r>
              <a:rPr lang="en-US" dirty="0" smtClean="0">
                <a:latin typeface="+mj-lt"/>
              </a:rPr>
              <a:t> van </a:t>
            </a:r>
            <a:r>
              <a:rPr lang="en-US" dirty="0" err="1" smtClean="0">
                <a:latin typeface="+mj-lt"/>
              </a:rPr>
              <a:t>jonge</a:t>
            </a:r>
            <a:r>
              <a:rPr lang="en-US" dirty="0" smtClean="0">
                <a:latin typeface="+mj-lt"/>
              </a:rPr>
              <a:t> </a:t>
            </a:r>
            <a:r>
              <a:rPr lang="en-US" dirty="0" err="1" smtClean="0">
                <a:latin typeface="+mj-lt"/>
              </a:rPr>
              <a:t>kinderen</a:t>
            </a:r>
            <a:endParaRPr lang="en-US" dirty="0" smtClean="0">
              <a:latin typeface="+mj-lt"/>
            </a:endParaRPr>
          </a:p>
          <a:p>
            <a:pPr lvl="0">
              <a:lnSpc>
                <a:spcPct val="120000"/>
              </a:lnSpc>
            </a:pPr>
            <a:r>
              <a:rPr lang="en-US" dirty="0" err="1" smtClean="0">
                <a:latin typeface="+mj-lt"/>
              </a:rPr>
              <a:t>Leerprocessen</a:t>
            </a:r>
            <a:r>
              <a:rPr lang="en-US" dirty="0" smtClean="0">
                <a:latin typeface="+mj-lt"/>
              </a:rPr>
              <a:t> </a:t>
            </a:r>
            <a:r>
              <a:rPr lang="en-US" dirty="0" err="1" smtClean="0">
                <a:latin typeface="+mj-lt"/>
              </a:rPr>
              <a:t>vastleggen</a:t>
            </a:r>
            <a:r>
              <a:rPr lang="en-US" dirty="0" smtClean="0">
                <a:latin typeface="+mj-lt"/>
              </a:rPr>
              <a:t> in </a:t>
            </a:r>
            <a:r>
              <a:rPr lang="en-US" dirty="0" err="1" smtClean="0">
                <a:latin typeface="+mj-lt"/>
              </a:rPr>
              <a:t>informele</a:t>
            </a:r>
            <a:r>
              <a:rPr lang="en-US" dirty="0" smtClean="0">
                <a:latin typeface="+mj-lt"/>
              </a:rPr>
              <a:t> context </a:t>
            </a:r>
            <a:r>
              <a:rPr lang="en-US" dirty="0" err="1" smtClean="0">
                <a:latin typeface="+mj-lt"/>
              </a:rPr>
              <a:t>en</a:t>
            </a:r>
            <a:r>
              <a:rPr lang="en-US" dirty="0" smtClean="0">
                <a:latin typeface="+mj-lt"/>
              </a:rPr>
              <a:t> open </a:t>
            </a:r>
            <a:r>
              <a:rPr lang="en-US" dirty="0" err="1" smtClean="0">
                <a:latin typeface="+mj-lt"/>
              </a:rPr>
              <a:t>onderzoeksactiviteiten</a:t>
            </a:r>
            <a:endParaRPr lang="en-US" dirty="0" smtClean="0">
              <a:latin typeface="+mj-lt"/>
            </a:endParaRPr>
          </a:p>
          <a:p>
            <a:pPr lvl="0">
              <a:lnSpc>
                <a:spcPct val="120000"/>
              </a:lnSpc>
            </a:pPr>
            <a:r>
              <a:rPr lang="en-US" dirty="0" err="1" smtClean="0">
                <a:latin typeface="+mj-lt"/>
              </a:rPr>
              <a:t>Een</a:t>
            </a:r>
            <a:r>
              <a:rPr lang="en-US" dirty="0" smtClean="0">
                <a:latin typeface="+mj-lt"/>
              </a:rPr>
              <a:t> </a:t>
            </a:r>
            <a:r>
              <a:rPr lang="en-US" dirty="0" err="1" smtClean="0">
                <a:latin typeface="+mj-lt"/>
              </a:rPr>
              <a:t>strategische</a:t>
            </a:r>
            <a:r>
              <a:rPr lang="en-US" dirty="0" smtClean="0">
                <a:latin typeface="+mj-lt"/>
              </a:rPr>
              <a:t> </a:t>
            </a:r>
            <a:r>
              <a:rPr lang="en-US" dirty="0" err="1" smtClean="0">
                <a:latin typeface="+mj-lt"/>
              </a:rPr>
              <a:t>en</a:t>
            </a:r>
            <a:r>
              <a:rPr lang="en-US" dirty="0" smtClean="0">
                <a:latin typeface="+mj-lt"/>
              </a:rPr>
              <a:t> </a:t>
            </a:r>
            <a:r>
              <a:rPr lang="en-US" dirty="0" err="1" smtClean="0">
                <a:latin typeface="+mj-lt"/>
              </a:rPr>
              <a:t>systematische</a:t>
            </a:r>
            <a:r>
              <a:rPr lang="en-US" dirty="0" smtClean="0">
                <a:latin typeface="+mj-lt"/>
              </a:rPr>
              <a:t> </a:t>
            </a:r>
            <a:r>
              <a:rPr lang="en-US" dirty="0" err="1" smtClean="0">
                <a:latin typeface="+mj-lt"/>
              </a:rPr>
              <a:t>aanpak</a:t>
            </a:r>
            <a:r>
              <a:rPr lang="en-US" dirty="0" smtClean="0">
                <a:latin typeface="+mj-lt"/>
              </a:rPr>
              <a:t> van formatieve </a:t>
            </a:r>
            <a:r>
              <a:rPr lang="en-US" dirty="0" err="1" smtClean="0">
                <a:latin typeface="+mj-lt"/>
              </a:rPr>
              <a:t>evaluatie</a:t>
            </a:r>
            <a:r>
              <a:rPr lang="en-US" dirty="0" smtClean="0">
                <a:latin typeface="+mj-lt"/>
              </a:rPr>
              <a:t> </a:t>
            </a:r>
            <a:r>
              <a:rPr lang="en-US" dirty="0" err="1" smtClean="0">
                <a:latin typeface="+mj-lt"/>
              </a:rPr>
              <a:t>ontwikkelen</a:t>
            </a:r>
            <a:endParaRPr lang="en-US" dirty="0" smtClean="0">
              <a:latin typeface="+mj-lt"/>
            </a:endParaRPr>
          </a:p>
        </p:txBody>
      </p:sp>
    </p:spTree>
    <p:extLst>
      <p:ext uri="{BB962C8B-B14F-4D97-AF65-F5344CB8AC3E}">
        <p14:creationId xmlns:p14="http://schemas.microsoft.com/office/powerpoint/2010/main" val="1401110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44208" y="476672"/>
            <a:ext cx="2327920" cy="3103894"/>
          </a:xfrm>
          <a:prstGeom prst="rect">
            <a:avLst/>
          </a:prstGeom>
        </p:spPr>
      </p:pic>
      <p:pic>
        <p:nvPicPr>
          <p:cNvPr id="7" name="Picture 6"/>
          <p:cNvPicPr>
            <a:picLocks noChangeAspect="1"/>
          </p:cNvPicPr>
          <p:nvPr/>
        </p:nvPicPr>
        <p:blipFill>
          <a:blip r:embed="rId4"/>
          <a:stretch>
            <a:fillRect/>
          </a:stretch>
        </p:blipFill>
        <p:spPr>
          <a:xfrm>
            <a:off x="4932040" y="3933056"/>
            <a:ext cx="3560523" cy="2520280"/>
          </a:xfrm>
          <a:prstGeom prst="rect">
            <a:avLst/>
          </a:prstGeom>
        </p:spPr>
      </p:pic>
      <p:pic>
        <p:nvPicPr>
          <p:cNvPr id="8" name="Picture 7"/>
          <p:cNvPicPr>
            <a:picLocks noChangeAspect="1"/>
          </p:cNvPicPr>
          <p:nvPr/>
        </p:nvPicPr>
        <p:blipFill>
          <a:blip r:embed="rId5"/>
          <a:stretch>
            <a:fillRect/>
          </a:stretch>
        </p:blipFill>
        <p:spPr>
          <a:xfrm>
            <a:off x="899592" y="3933056"/>
            <a:ext cx="3563297" cy="2592288"/>
          </a:xfrm>
          <a:prstGeom prst="rect">
            <a:avLst/>
          </a:prstGeom>
        </p:spPr>
      </p:pic>
      <p:pic>
        <p:nvPicPr>
          <p:cNvPr id="9" name="Picture 8"/>
          <p:cNvPicPr>
            <a:picLocks noChangeAspect="1"/>
          </p:cNvPicPr>
          <p:nvPr/>
        </p:nvPicPr>
        <p:blipFill>
          <a:blip r:embed="rId6"/>
          <a:stretch>
            <a:fillRect/>
          </a:stretch>
        </p:blipFill>
        <p:spPr>
          <a:xfrm>
            <a:off x="611560" y="404664"/>
            <a:ext cx="2376264" cy="3169722"/>
          </a:xfrm>
          <a:prstGeom prst="rect">
            <a:avLst/>
          </a:prstGeom>
        </p:spPr>
      </p:pic>
      <p:pic>
        <p:nvPicPr>
          <p:cNvPr id="10" name="Picture 9"/>
          <p:cNvPicPr>
            <a:picLocks noChangeAspect="1"/>
          </p:cNvPicPr>
          <p:nvPr/>
        </p:nvPicPr>
        <p:blipFill>
          <a:blip r:embed="rId7"/>
          <a:stretch>
            <a:fillRect/>
          </a:stretch>
        </p:blipFill>
        <p:spPr>
          <a:xfrm>
            <a:off x="3275856" y="476672"/>
            <a:ext cx="3008380" cy="2256284"/>
          </a:xfrm>
          <a:prstGeom prst="rect">
            <a:avLst/>
          </a:prstGeom>
        </p:spPr>
      </p:pic>
      <p:sp>
        <p:nvSpPr>
          <p:cNvPr id="12" name="Oval 11"/>
          <p:cNvSpPr/>
          <p:nvPr/>
        </p:nvSpPr>
        <p:spPr>
          <a:xfrm>
            <a:off x="2627784" y="2564904"/>
            <a:ext cx="4176464" cy="165618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smtClean="0">
                <a:solidFill>
                  <a:schemeClr val="tx1"/>
                </a:solidFill>
              </a:rPr>
              <a:t>Onderzoek</a:t>
            </a:r>
            <a:r>
              <a:rPr lang="en-US" b="1" dirty="0" smtClean="0">
                <a:solidFill>
                  <a:schemeClr val="tx1"/>
                </a:solidFill>
              </a:rPr>
              <a:t> </a:t>
            </a:r>
            <a:r>
              <a:rPr lang="en-US" b="1" dirty="0" err="1" smtClean="0">
                <a:solidFill>
                  <a:schemeClr val="tx1"/>
                </a:solidFill>
              </a:rPr>
              <a:t>en</a:t>
            </a:r>
            <a:r>
              <a:rPr lang="en-US" b="1" dirty="0" smtClean="0">
                <a:solidFill>
                  <a:schemeClr val="tx1"/>
                </a:solidFill>
              </a:rPr>
              <a:t> </a:t>
            </a:r>
            <a:r>
              <a:rPr lang="en-US" b="1" dirty="0" err="1" smtClean="0">
                <a:solidFill>
                  <a:schemeClr val="tx1"/>
                </a:solidFill>
              </a:rPr>
              <a:t>creativiteit</a:t>
            </a:r>
            <a:r>
              <a:rPr lang="en-US" b="1" dirty="0" smtClean="0">
                <a:solidFill>
                  <a:schemeClr val="tx1"/>
                </a:solidFill>
              </a:rPr>
              <a:t> </a:t>
            </a:r>
            <a:r>
              <a:rPr lang="en-US" b="1" dirty="0" err="1" smtClean="0">
                <a:solidFill>
                  <a:schemeClr val="tx1"/>
                </a:solidFill>
              </a:rPr>
              <a:t>evalueren</a:t>
            </a:r>
            <a:r>
              <a:rPr lang="en-US" b="1" dirty="0" smtClean="0">
                <a:solidFill>
                  <a:schemeClr val="tx1"/>
                </a:solidFill>
              </a:rPr>
              <a:t> </a:t>
            </a:r>
          </a:p>
          <a:p>
            <a:pPr algn="ctr"/>
            <a:r>
              <a:rPr lang="en-US" b="1" dirty="0" smtClean="0">
                <a:solidFill>
                  <a:schemeClr val="tx1"/>
                </a:solidFill>
              </a:rPr>
              <a:t>Wat </a:t>
            </a:r>
            <a:r>
              <a:rPr lang="en-US" b="1" dirty="0" err="1" smtClean="0">
                <a:solidFill>
                  <a:schemeClr val="tx1"/>
                </a:solidFill>
              </a:rPr>
              <a:t>zoeken</a:t>
            </a:r>
            <a:r>
              <a:rPr lang="en-US" b="1" dirty="0" smtClean="0">
                <a:solidFill>
                  <a:schemeClr val="tx1"/>
                </a:solidFill>
              </a:rPr>
              <a:t> we? </a:t>
            </a:r>
          </a:p>
          <a:p>
            <a:pPr algn="ctr"/>
            <a:r>
              <a:rPr lang="en-US" b="1" dirty="0" smtClean="0">
                <a:solidFill>
                  <a:schemeClr val="tx1"/>
                </a:solidFill>
              </a:rPr>
              <a:t>Hoe </a:t>
            </a:r>
            <a:r>
              <a:rPr lang="en-US" b="1" dirty="0" err="1" smtClean="0">
                <a:solidFill>
                  <a:schemeClr val="tx1"/>
                </a:solidFill>
              </a:rPr>
              <a:t>kunnen</a:t>
            </a:r>
            <a:r>
              <a:rPr lang="en-US" b="1" dirty="0" smtClean="0">
                <a:solidFill>
                  <a:schemeClr val="tx1"/>
                </a:solidFill>
              </a:rPr>
              <a:t> we </a:t>
            </a:r>
            <a:r>
              <a:rPr lang="en-US" b="1" dirty="0" err="1" smtClean="0">
                <a:solidFill>
                  <a:schemeClr val="tx1"/>
                </a:solidFill>
              </a:rPr>
              <a:t>dit</a:t>
            </a:r>
            <a:r>
              <a:rPr lang="en-US" b="1" dirty="0" smtClean="0">
                <a:solidFill>
                  <a:schemeClr val="tx1"/>
                </a:solidFill>
              </a:rPr>
              <a:t> </a:t>
            </a:r>
            <a:r>
              <a:rPr lang="en-US" b="1" dirty="0" err="1" smtClean="0">
                <a:solidFill>
                  <a:schemeClr val="tx1"/>
                </a:solidFill>
              </a:rPr>
              <a:t>evalueren</a:t>
            </a:r>
            <a:r>
              <a:rPr lang="en-US" b="1" dirty="0" smtClean="0">
                <a:solidFill>
                  <a:schemeClr val="tx1"/>
                </a:solidFill>
              </a:rPr>
              <a:t>? </a:t>
            </a:r>
            <a:endParaRPr lang="en-US" b="1" dirty="0">
              <a:solidFill>
                <a:schemeClr val="tx1"/>
              </a:solidFill>
            </a:endParaRPr>
          </a:p>
        </p:txBody>
      </p:sp>
    </p:spTree>
    <p:extLst>
      <p:ext uri="{BB962C8B-B14F-4D97-AF65-F5344CB8AC3E}">
        <p14:creationId xmlns:p14="http://schemas.microsoft.com/office/powerpoint/2010/main" val="189071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143000"/>
          </a:xfrm>
        </p:spPr>
        <p:txBody>
          <a:bodyPr>
            <a:noAutofit/>
          </a:bodyPr>
          <a:lstStyle/>
          <a:p>
            <a:r>
              <a:rPr lang="en-GB" sz="2800" b="1" dirty="0" err="1">
                <a:solidFill>
                  <a:srgbClr val="00B050"/>
                </a:solidFill>
              </a:rPr>
              <a:t>Onderzoekend</a:t>
            </a:r>
            <a:r>
              <a:rPr lang="en-GB" sz="2800" b="1" dirty="0">
                <a:solidFill>
                  <a:srgbClr val="00B050"/>
                </a:solidFill>
              </a:rPr>
              <a:t> </a:t>
            </a:r>
            <a:r>
              <a:rPr lang="en-GB" sz="2800" b="1" dirty="0" err="1">
                <a:solidFill>
                  <a:srgbClr val="00B050"/>
                </a:solidFill>
              </a:rPr>
              <a:t>leren</a:t>
            </a:r>
            <a:r>
              <a:rPr lang="en-GB" sz="2800" b="1" dirty="0">
                <a:solidFill>
                  <a:srgbClr val="00B050"/>
                </a:solidFill>
              </a:rPr>
              <a:t> </a:t>
            </a:r>
            <a:r>
              <a:rPr lang="en-GB" sz="2800" b="1" dirty="0" err="1">
                <a:solidFill>
                  <a:srgbClr val="00B050"/>
                </a:solidFill>
              </a:rPr>
              <a:t>en</a:t>
            </a:r>
            <a:r>
              <a:rPr lang="en-GB" sz="2800" b="1" dirty="0">
                <a:solidFill>
                  <a:srgbClr val="00B050"/>
                </a:solidFill>
              </a:rPr>
              <a:t> </a:t>
            </a:r>
            <a:r>
              <a:rPr lang="en-GB" sz="2800" b="1" dirty="0" err="1">
                <a:solidFill>
                  <a:srgbClr val="00B050"/>
                </a:solidFill>
              </a:rPr>
              <a:t>een</a:t>
            </a:r>
            <a:r>
              <a:rPr lang="en-GB" sz="2800" b="1" dirty="0">
                <a:solidFill>
                  <a:srgbClr val="00B050"/>
                </a:solidFill>
              </a:rPr>
              <a:t> </a:t>
            </a:r>
            <a:r>
              <a:rPr lang="en-GB" sz="2800" b="1" dirty="0" err="1">
                <a:solidFill>
                  <a:srgbClr val="00B050"/>
                </a:solidFill>
              </a:rPr>
              <a:t>creatieve</a:t>
            </a:r>
            <a:r>
              <a:rPr lang="en-GB" sz="2800" b="1" dirty="0">
                <a:solidFill>
                  <a:srgbClr val="00B050"/>
                </a:solidFill>
              </a:rPr>
              <a:t> </a:t>
            </a:r>
            <a:r>
              <a:rPr lang="en-GB" sz="2800" b="1" dirty="0" err="1">
                <a:solidFill>
                  <a:srgbClr val="00B050"/>
                </a:solidFill>
              </a:rPr>
              <a:t>aanpak</a:t>
            </a:r>
            <a:r>
              <a:rPr lang="en-GB" sz="2800" b="1" dirty="0">
                <a:solidFill>
                  <a:srgbClr val="00B050"/>
                </a:solidFill>
              </a:rPr>
              <a:t> in </a:t>
            </a:r>
            <a:r>
              <a:rPr lang="en-GB" sz="2800" b="1" dirty="0" err="1">
                <a:solidFill>
                  <a:srgbClr val="00B050"/>
                </a:solidFill>
              </a:rPr>
              <a:t>wetenschap</a:t>
            </a:r>
            <a:r>
              <a:rPr lang="en-GB" sz="2800" b="1" dirty="0">
                <a:solidFill>
                  <a:srgbClr val="00B050"/>
                </a:solidFill>
              </a:rPr>
              <a:t> </a:t>
            </a:r>
            <a:r>
              <a:rPr lang="en-GB" sz="2800" b="1" dirty="0" err="1">
                <a:solidFill>
                  <a:srgbClr val="00B050"/>
                </a:solidFill>
              </a:rPr>
              <a:t>verbinden</a:t>
            </a:r>
            <a:r>
              <a:rPr lang="en-US" sz="2400" b="1" dirty="0" smtClean="0">
                <a:solidFill>
                  <a:srgbClr val="00B050"/>
                </a:solidFill>
              </a:rPr>
              <a:t/>
            </a:r>
            <a:br>
              <a:rPr lang="en-US" sz="2400" b="1" dirty="0" smtClean="0">
                <a:solidFill>
                  <a:srgbClr val="00B050"/>
                </a:solidFill>
              </a:rPr>
            </a:br>
            <a:r>
              <a:rPr lang="en-US" sz="1600" dirty="0" smtClean="0"/>
              <a:t>(</a:t>
            </a:r>
            <a:r>
              <a:rPr lang="en-US" sz="1600" dirty="0" err="1" smtClean="0"/>
              <a:t>uit</a:t>
            </a:r>
            <a:r>
              <a:rPr lang="en-US" sz="1600" dirty="0" smtClean="0"/>
              <a:t> </a:t>
            </a:r>
            <a:r>
              <a:rPr lang="en-US" sz="1600" dirty="0" smtClean="0"/>
              <a:t>Creative Little Scientists, 2012)</a:t>
            </a:r>
            <a:endParaRPr lang="en-US" sz="1600" dirty="0"/>
          </a:p>
        </p:txBody>
      </p:sp>
      <p:sp>
        <p:nvSpPr>
          <p:cNvPr id="3" name="Text Placeholder 2"/>
          <p:cNvSpPr>
            <a:spLocks noGrp="1"/>
          </p:cNvSpPr>
          <p:nvPr>
            <p:ph type="body" idx="1"/>
          </p:nvPr>
        </p:nvSpPr>
        <p:spPr>
          <a:xfrm>
            <a:off x="457200" y="1535113"/>
            <a:ext cx="4040188" cy="639762"/>
          </a:xfrm>
        </p:spPr>
        <p:txBody>
          <a:bodyPr>
            <a:normAutofit/>
          </a:bodyPr>
          <a:lstStyle/>
          <a:p>
            <a:r>
              <a:rPr lang="en-US" sz="2000" b="0" dirty="0" err="1" smtClean="0">
                <a:latin typeface="+mj-lt"/>
              </a:rPr>
              <a:t>Kenmerken</a:t>
            </a:r>
            <a:r>
              <a:rPr lang="en-US" sz="2000" b="0" dirty="0" smtClean="0">
                <a:latin typeface="+mj-lt"/>
              </a:rPr>
              <a:t> van </a:t>
            </a:r>
            <a:r>
              <a:rPr lang="en-US" sz="2000" b="0" dirty="0" err="1" smtClean="0">
                <a:latin typeface="+mj-lt"/>
              </a:rPr>
              <a:t>onderzoekend</a:t>
            </a:r>
            <a:r>
              <a:rPr lang="en-US" sz="2000" b="0" dirty="0" smtClean="0">
                <a:latin typeface="+mj-lt"/>
              </a:rPr>
              <a:t> </a:t>
            </a:r>
            <a:r>
              <a:rPr lang="en-US" sz="2000" b="0" dirty="0" err="1" smtClean="0">
                <a:latin typeface="+mj-lt"/>
              </a:rPr>
              <a:t>leren</a:t>
            </a:r>
            <a:endParaRPr lang="en-US" sz="2000" b="0" dirty="0">
              <a:latin typeface="+mj-lt"/>
            </a:endParaRPr>
          </a:p>
        </p:txBody>
      </p:sp>
      <p:sp>
        <p:nvSpPr>
          <p:cNvPr id="4" name="Content Placeholder 3"/>
          <p:cNvSpPr>
            <a:spLocks noGrp="1"/>
          </p:cNvSpPr>
          <p:nvPr>
            <p:ph sz="half" idx="2"/>
          </p:nvPr>
        </p:nvSpPr>
        <p:spPr>
          <a:xfrm>
            <a:off x="457200" y="2292349"/>
            <a:ext cx="4040188" cy="3833813"/>
          </a:xfrm>
        </p:spPr>
        <p:txBody>
          <a:bodyPr>
            <a:normAutofit/>
          </a:bodyPr>
          <a:lstStyle/>
          <a:p>
            <a:r>
              <a:rPr lang="nl-BE" sz="2000" dirty="0"/>
              <a:t>In vraag stellen</a:t>
            </a:r>
          </a:p>
          <a:p>
            <a:r>
              <a:rPr lang="nl-BE" sz="2000" dirty="0"/>
              <a:t>Ontwerpen en plannen van onderzoek</a:t>
            </a:r>
          </a:p>
          <a:p>
            <a:r>
              <a:rPr lang="nl-BE" sz="2000" dirty="0"/>
              <a:t>Bewijs verzamelen</a:t>
            </a:r>
          </a:p>
          <a:p>
            <a:r>
              <a:rPr lang="nl-BE" sz="2000" dirty="0"/>
              <a:t>Verbanden leggen</a:t>
            </a:r>
          </a:p>
          <a:p>
            <a:r>
              <a:rPr lang="nl-BE" sz="2000" dirty="0"/>
              <a:t>Bewijs verklaren</a:t>
            </a:r>
          </a:p>
          <a:p>
            <a:r>
              <a:rPr lang="nl-BE" sz="2000" dirty="0"/>
              <a:t>Communiceren van verklaringen</a:t>
            </a:r>
          </a:p>
        </p:txBody>
      </p:sp>
      <p:sp>
        <p:nvSpPr>
          <p:cNvPr id="5" name="Text Placeholder 4"/>
          <p:cNvSpPr>
            <a:spLocks noGrp="1"/>
          </p:cNvSpPr>
          <p:nvPr>
            <p:ph type="body" sz="quarter" idx="3"/>
          </p:nvPr>
        </p:nvSpPr>
        <p:spPr>
          <a:xfrm>
            <a:off x="4645025" y="1535113"/>
            <a:ext cx="4041775" cy="639762"/>
          </a:xfrm>
        </p:spPr>
        <p:txBody>
          <a:bodyPr>
            <a:normAutofit/>
          </a:bodyPr>
          <a:lstStyle/>
          <a:p>
            <a:r>
              <a:rPr lang="en-US" sz="2000" b="0" dirty="0" err="1" smtClean="0">
                <a:latin typeface="+mj-lt"/>
              </a:rPr>
              <a:t>Creatieve</a:t>
            </a:r>
            <a:r>
              <a:rPr lang="en-US" sz="2000" b="0" dirty="0" smtClean="0">
                <a:latin typeface="+mj-lt"/>
              </a:rPr>
              <a:t> </a:t>
            </a:r>
            <a:r>
              <a:rPr lang="en-US" sz="2000" b="0" dirty="0" err="1" smtClean="0">
                <a:latin typeface="+mj-lt"/>
              </a:rPr>
              <a:t>aanleg</a:t>
            </a:r>
            <a:endParaRPr lang="en-US" sz="2000" b="0" dirty="0">
              <a:latin typeface="+mj-lt"/>
            </a:endParaRPr>
          </a:p>
        </p:txBody>
      </p:sp>
      <p:sp>
        <p:nvSpPr>
          <p:cNvPr id="6" name="Content Placeholder 5"/>
          <p:cNvSpPr>
            <a:spLocks noGrp="1"/>
          </p:cNvSpPr>
          <p:nvPr>
            <p:ph sz="quarter" idx="4"/>
          </p:nvPr>
        </p:nvSpPr>
        <p:spPr>
          <a:xfrm>
            <a:off x="4645025" y="2195357"/>
            <a:ext cx="4041775" cy="3393883"/>
          </a:xfrm>
        </p:spPr>
        <p:txBody>
          <a:bodyPr>
            <a:normAutofit/>
          </a:bodyPr>
          <a:lstStyle/>
          <a:p>
            <a:r>
              <a:rPr lang="nl-BE" sz="2000" dirty="0"/>
              <a:t>Zin voor initiatief</a:t>
            </a:r>
          </a:p>
          <a:p>
            <a:r>
              <a:rPr lang="nl-BE" sz="2000" dirty="0"/>
              <a:t>Motivatie</a:t>
            </a:r>
          </a:p>
          <a:p>
            <a:r>
              <a:rPr lang="nl-BE" sz="2000" dirty="0"/>
              <a:t>Vermogen om iets nieuws te bedenken</a:t>
            </a:r>
          </a:p>
          <a:p>
            <a:r>
              <a:rPr lang="nl-BE" sz="2000" dirty="0"/>
              <a:t>Verbanden leggen</a:t>
            </a:r>
          </a:p>
          <a:p>
            <a:r>
              <a:rPr lang="nl-BE" sz="2000" dirty="0"/>
              <a:t>Verbeelding</a:t>
            </a:r>
          </a:p>
          <a:p>
            <a:r>
              <a:rPr lang="nl-BE" sz="2000" dirty="0"/>
              <a:t>Nieuwsgierigheid</a:t>
            </a:r>
          </a:p>
          <a:p>
            <a:r>
              <a:rPr lang="nl-BE" sz="2000" dirty="0"/>
              <a:t>Samenwerkingsvaardigheden</a:t>
            </a:r>
          </a:p>
          <a:p>
            <a:r>
              <a:rPr lang="nl-BE" sz="2000" dirty="0"/>
              <a:t>Denkvaardigheden</a:t>
            </a:r>
          </a:p>
        </p:txBody>
      </p:sp>
    </p:spTree>
    <p:extLst>
      <p:ext uri="{BB962C8B-B14F-4D97-AF65-F5344CB8AC3E}">
        <p14:creationId xmlns:p14="http://schemas.microsoft.com/office/powerpoint/2010/main" val="3869812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normAutofit fontScale="90000"/>
          </a:bodyPr>
          <a:lstStyle/>
          <a:p>
            <a:r>
              <a:rPr lang="en-US" sz="3600" b="1" dirty="0" err="1" smtClean="0">
                <a:solidFill>
                  <a:srgbClr val="00B050"/>
                </a:solidFill>
              </a:rPr>
              <a:t>Definitie</a:t>
            </a:r>
            <a:r>
              <a:rPr lang="en-US" sz="3600" b="1" dirty="0" smtClean="0">
                <a:solidFill>
                  <a:srgbClr val="00B050"/>
                </a:solidFill>
              </a:rPr>
              <a:t> van </a:t>
            </a:r>
            <a:r>
              <a:rPr lang="en-US" sz="3600" b="1" dirty="0" err="1" smtClean="0">
                <a:solidFill>
                  <a:srgbClr val="00B050"/>
                </a:solidFill>
              </a:rPr>
              <a:t>creativiteit</a:t>
            </a:r>
            <a:r>
              <a:rPr lang="en-US" sz="3600" b="1" dirty="0" smtClean="0">
                <a:solidFill>
                  <a:srgbClr val="00B050"/>
                </a:solidFill>
              </a:rPr>
              <a:t> </a:t>
            </a:r>
            <a:r>
              <a:rPr lang="en-US" sz="3600" b="1" dirty="0" err="1" smtClean="0">
                <a:solidFill>
                  <a:srgbClr val="00B050"/>
                </a:solidFill>
              </a:rPr>
              <a:t>overgenomen</a:t>
            </a:r>
            <a:r>
              <a:rPr lang="en-US" sz="3600" b="1" dirty="0" smtClean="0">
                <a:solidFill>
                  <a:srgbClr val="00B050"/>
                </a:solidFill>
              </a:rPr>
              <a:t> door het CEYS </a:t>
            </a:r>
            <a:r>
              <a:rPr lang="en-US" sz="3600" b="1" dirty="0">
                <a:solidFill>
                  <a:srgbClr val="00B050"/>
                </a:solidFill>
              </a:rPr>
              <a:t>project </a:t>
            </a:r>
            <a:r>
              <a:rPr lang="en-US" sz="2800" b="1" dirty="0">
                <a:solidFill>
                  <a:srgbClr val="00B050"/>
                </a:solidFill>
              </a:rPr>
              <a:t/>
            </a:r>
            <a:br>
              <a:rPr lang="en-US" sz="2800" b="1" dirty="0">
                <a:solidFill>
                  <a:srgbClr val="00B050"/>
                </a:solidFill>
              </a:rPr>
            </a:br>
            <a:r>
              <a:rPr lang="en-US" sz="1600" dirty="0" smtClean="0"/>
              <a:t>(</a:t>
            </a:r>
            <a:r>
              <a:rPr lang="en-US" sz="1600" dirty="0" err="1" smtClean="0"/>
              <a:t>uit</a:t>
            </a:r>
            <a:r>
              <a:rPr lang="en-US" sz="1600" dirty="0" smtClean="0"/>
              <a:t> Creative </a:t>
            </a:r>
            <a:r>
              <a:rPr lang="en-US" sz="1600" dirty="0"/>
              <a:t>Little Scientists, </a:t>
            </a:r>
            <a:r>
              <a:rPr lang="en-US" sz="1600" dirty="0" smtClean="0"/>
              <a:t>2014)</a:t>
            </a:r>
            <a:endParaRPr lang="en-US" sz="2800" dirty="0">
              <a:solidFill>
                <a:srgbClr val="FF0000"/>
              </a:solidFill>
            </a:endParaRPr>
          </a:p>
        </p:txBody>
      </p:sp>
      <p:pic>
        <p:nvPicPr>
          <p:cNvPr id="4" name="Content Placeholder 3" descr="combine2.jpg"/>
          <p:cNvPicPr>
            <a:picLocks noGrp="1" noChangeAspect="1"/>
          </p:cNvPicPr>
          <p:nvPr>
            <p:ph idx="1"/>
          </p:nvPr>
        </p:nvPicPr>
        <p:blipFill>
          <a:blip r:embed="rId3">
            <a:extLst>
              <a:ext uri="{28A0092B-C50C-407E-A947-70E740481C1C}">
                <a14:useLocalDpi xmlns:a14="http://schemas.microsoft.com/office/drawing/2010/main" val="0"/>
              </a:ext>
            </a:extLst>
          </a:blip>
          <a:srcRect l="210" r="210"/>
          <a:stretch>
            <a:fillRect/>
          </a:stretch>
        </p:blipFill>
        <p:spPr>
          <a:xfrm>
            <a:off x="457200" y="1711349"/>
            <a:ext cx="8229600" cy="4525963"/>
          </a:xfrm>
          <a:prstGeom prst="rect">
            <a:avLst/>
          </a:prstGeom>
        </p:spPr>
      </p:pic>
    </p:spTree>
    <p:extLst>
      <p:ext uri="{BB962C8B-B14F-4D97-AF65-F5344CB8AC3E}">
        <p14:creationId xmlns:p14="http://schemas.microsoft.com/office/powerpoint/2010/main" val="2389463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a:bodyPr>
          <a:lstStyle/>
          <a:p>
            <a:r>
              <a:rPr lang="en-GB" sz="3600" b="1" dirty="0" err="1" smtClean="0">
                <a:solidFill>
                  <a:srgbClr val="00B050"/>
                </a:solidFill>
              </a:rPr>
              <a:t>Aanpak</a:t>
            </a:r>
            <a:r>
              <a:rPr lang="en-GB" sz="3600" b="1" dirty="0" smtClean="0">
                <a:solidFill>
                  <a:srgbClr val="00B050"/>
                </a:solidFill>
              </a:rPr>
              <a:t> van </a:t>
            </a:r>
            <a:r>
              <a:rPr lang="en-GB" sz="3600" b="1" dirty="0" err="1" smtClean="0">
                <a:solidFill>
                  <a:srgbClr val="00B050"/>
                </a:solidFill>
              </a:rPr>
              <a:t>evaluatie</a:t>
            </a:r>
            <a:r>
              <a:rPr lang="en-GB" sz="3600" b="1" dirty="0" smtClean="0">
                <a:solidFill>
                  <a:srgbClr val="00B050"/>
                </a:solidFill>
              </a:rPr>
              <a:t> </a:t>
            </a:r>
            <a:r>
              <a:rPr lang="en-GB" sz="3600" b="1" dirty="0" err="1" smtClean="0">
                <a:solidFill>
                  <a:srgbClr val="00B050"/>
                </a:solidFill>
              </a:rPr>
              <a:t>delen</a:t>
            </a:r>
            <a:endParaRPr lang="en-US" sz="3600" b="1" dirty="0">
              <a:solidFill>
                <a:srgbClr val="00B050"/>
              </a:solidFill>
            </a:endParaRPr>
          </a:p>
        </p:txBody>
      </p:sp>
      <p:sp>
        <p:nvSpPr>
          <p:cNvPr id="3" name="Content Placeholder 2"/>
          <p:cNvSpPr>
            <a:spLocks noGrp="1"/>
          </p:cNvSpPr>
          <p:nvPr>
            <p:ph idx="1"/>
          </p:nvPr>
        </p:nvSpPr>
        <p:spPr>
          <a:xfrm>
            <a:off x="611560" y="1628800"/>
            <a:ext cx="7128792" cy="4351338"/>
          </a:xfrm>
        </p:spPr>
        <p:txBody>
          <a:bodyPr>
            <a:noAutofit/>
          </a:bodyPr>
          <a:lstStyle/>
          <a:p>
            <a:pPr marL="0" indent="0">
              <a:buNone/>
            </a:pPr>
            <a:r>
              <a:rPr lang="en-GB" sz="2000" b="1" i="1" dirty="0" err="1" smtClean="0">
                <a:latin typeface="+mj-lt"/>
              </a:rPr>
              <a:t>I</a:t>
            </a:r>
            <a:r>
              <a:rPr lang="en-GB" sz="2000" b="1" i="1" dirty="0" err="1" smtClean="0">
                <a:latin typeface="+mj-lt"/>
              </a:rPr>
              <a:t>ndividueel</a:t>
            </a:r>
            <a:endParaRPr lang="en-GB" sz="2000" b="1" dirty="0">
              <a:latin typeface="+mj-lt"/>
            </a:endParaRPr>
          </a:p>
          <a:p>
            <a:pPr marL="0" lvl="0" indent="0">
              <a:buNone/>
            </a:pPr>
            <a:r>
              <a:rPr lang="en-GB" sz="2000" dirty="0" err="1" smtClean="0">
                <a:latin typeface="+mj-lt"/>
              </a:rPr>
              <a:t>Welke</a:t>
            </a:r>
            <a:r>
              <a:rPr lang="en-GB" sz="2000" dirty="0" smtClean="0">
                <a:latin typeface="+mj-lt"/>
              </a:rPr>
              <a:t> </a:t>
            </a:r>
            <a:r>
              <a:rPr lang="en-GB" sz="2000" dirty="0" err="1" smtClean="0">
                <a:latin typeface="+mj-lt"/>
              </a:rPr>
              <a:t>aanpak</a:t>
            </a:r>
            <a:r>
              <a:rPr lang="en-GB" sz="2000" dirty="0" smtClean="0">
                <a:latin typeface="+mj-lt"/>
              </a:rPr>
              <a:t> </a:t>
            </a:r>
            <a:r>
              <a:rPr lang="en-GB" sz="2000" dirty="0" err="1" smtClean="0">
                <a:latin typeface="+mj-lt"/>
              </a:rPr>
              <a:t>gebruik</a:t>
            </a:r>
            <a:r>
              <a:rPr lang="en-GB" sz="2000" dirty="0" smtClean="0">
                <a:latin typeface="+mj-lt"/>
              </a:rPr>
              <a:t> </a:t>
            </a:r>
            <a:r>
              <a:rPr lang="en-GB" sz="2000" dirty="0" err="1" smtClean="0">
                <a:latin typeface="+mj-lt"/>
              </a:rPr>
              <a:t>jij</a:t>
            </a:r>
            <a:r>
              <a:rPr lang="en-GB" sz="2000" dirty="0" smtClean="0">
                <a:latin typeface="+mj-lt"/>
              </a:rPr>
              <a:t>? </a:t>
            </a:r>
          </a:p>
          <a:p>
            <a:r>
              <a:rPr lang="en-GB" sz="2000" dirty="0" err="1" smtClean="0">
                <a:latin typeface="+mj-lt"/>
              </a:rPr>
              <a:t>Noteer</a:t>
            </a:r>
            <a:r>
              <a:rPr lang="en-GB" sz="2000" dirty="0" smtClean="0">
                <a:latin typeface="+mj-lt"/>
              </a:rPr>
              <a:t> </a:t>
            </a:r>
            <a:r>
              <a:rPr lang="en-GB" sz="2000" dirty="0" err="1" smtClean="0">
                <a:latin typeface="+mj-lt"/>
              </a:rPr>
              <a:t>zoveel</a:t>
            </a:r>
            <a:r>
              <a:rPr lang="en-GB" sz="2000" dirty="0" smtClean="0">
                <a:latin typeface="+mj-lt"/>
              </a:rPr>
              <a:t> </a:t>
            </a:r>
            <a:r>
              <a:rPr lang="en-GB" sz="2000" dirty="0" err="1" smtClean="0">
                <a:latin typeface="+mj-lt"/>
              </a:rPr>
              <a:t>mogelijk</a:t>
            </a:r>
            <a:r>
              <a:rPr lang="en-GB" sz="2000" dirty="0" smtClean="0">
                <a:latin typeface="+mj-lt"/>
              </a:rPr>
              <a:t> </a:t>
            </a:r>
            <a:r>
              <a:rPr lang="en-GB" sz="2000" dirty="0" err="1" smtClean="0">
                <a:latin typeface="+mj-lt"/>
              </a:rPr>
              <a:t>manieren</a:t>
            </a:r>
            <a:r>
              <a:rPr lang="en-GB" sz="2000" dirty="0" smtClean="0">
                <a:latin typeface="+mj-lt"/>
              </a:rPr>
              <a:t> die </a:t>
            </a:r>
            <a:r>
              <a:rPr lang="en-GB" sz="2000" dirty="0" err="1" smtClean="0">
                <a:latin typeface="+mj-lt"/>
              </a:rPr>
              <a:t>jij</a:t>
            </a:r>
            <a:r>
              <a:rPr lang="en-GB" sz="2000" dirty="0" smtClean="0">
                <a:latin typeface="+mj-lt"/>
              </a:rPr>
              <a:t> </a:t>
            </a:r>
            <a:r>
              <a:rPr lang="en-GB" sz="2000" dirty="0" err="1" smtClean="0">
                <a:latin typeface="+mj-lt"/>
              </a:rPr>
              <a:t>gebruikt</a:t>
            </a:r>
            <a:r>
              <a:rPr lang="en-GB" sz="2000" dirty="0" smtClean="0">
                <a:latin typeface="+mj-lt"/>
              </a:rPr>
              <a:t> in 2 </a:t>
            </a:r>
            <a:r>
              <a:rPr lang="en-GB" sz="2000" dirty="0" err="1" smtClean="0">
                <a:latin typeface="+mj-lt"/>
              </a:rPr>
              <a:t>minuten</a:t>
            </a:r>
            <a:r>
              <a:rPr lang="en-GB" sz="2000" dirty="0" smtClean="0">
                <a:latin typeface="+mj-lt"/>
              </a:rPr>
              <a:t>.</a:t>
            </a:r>
            <a:endParaRPr lang="en-GB" sz="2000" dirty="0" smtClean="0">
              <a:latin typeface="+mj-lt"/>
            </a:endParaRPr>
          </a:p>
          <a:p>
            <a:r>
              <a:rPr lang="en-GB" sz="2000" dirty="0" err="1" smtClean="0">
                <a:latin typeface="+mj-lt"/>
              </a:rPr>
              <a:t>Noteer</a:t>
            </a:r>
            <a:r>
              <a:rPr lang="en-GB" sz="2000" dirty="0" smtClean="0">
                <a:latin typeface="+mj-lt"/>
              </a:rPr>
              <a:t> elk </a:t>
            </a:r>
            <a:r>
              <a:rPr lang="en-GB" sz="2000" dirty="0" err="1" smtClean="0">
                <a:latin typeface="+mj-lt"/>
              </a:rPr>
              <a:t>voorbeeld</a:t>
            </a:r>
            <a:r>
              <a:rPr lang="en-GB" sz="2000" dirty="0" smtClean="0">
                <a:latin typeface="+mj-lt"/>
              </a:rPr>
              <a:t> op </a:t>
            </a:r>
            <a:r>
              <a:rPr lang="en-GB" sz="2000" dirty="0" err="1" smtClean="0">
                <a:latin typeface="+mj-lt"/>
              </a:rPr>
              <a:t>een</a:t>
            </a:r>
            <a:r>
              <a:rPr lang="en-GB" sz="2000" dirty="0" smtClean="0">
                <a:latin typeface="+mj-lt"/>
              </a:rPr>
              <a:t> </a:t>
            </a:r>
            <a:r>
              <a:rPr lang="en-GB" sz="2000" dirty="0" err="1" smtClean="0">
                <a:latin typeface="+mj-lt"/>
              </a:rPr>
              <a:t>aparte</a:t>
            </a:r>
            <a:r>
              <a:rPr lang="en-GB" sz="2000" dirty="0" smtClean="0">
                <a:latin typeface="+mj-lt"/>
              </a:rPr>
              <a:t> post-it. </a:t>
            </a:r>
            <a:endParaRPr lang="en-GB" sz="2000" dirty="0" smtClean="0">
              <a:latin typeface="+mj-lt"/>
            </a:endParaRPr>
          </a:p>
          <a:p>
            <a:pPr marL="0" lvl="0" indent="0">
              <a:buNone/>
            </a:pPr>
            <a:r>
              <a:rPr lang="en-GB" sz="2000" b="1" i="1" dirty="0" smtClean="0">
                <a:latin typeface="+mj-lt"/>
              </a:rPr>
              <a:t>In </a:t>
            </a:r>
            <a:r>
              <a:rPr lang="en-GB" sz="2000" b="1" i="1" dirty="0" err="1" smtClean="0">
                <a:latin typeface="+mj-lt"/>
              </a:rPr>
              <a:t>groepjes</a:t>
            </a:r>
            <a:endParaRPr lang="en-GB" sz="2000" b="1" i="1" dirty="0" smtClean="0">
              <a:latin typeface="+mj-lt"/>
            </a:endParaRPr>
          </a:p>
          <a:p>
            <a:pPr marL="0" lvl="0" indent="0">
              <a:buNone/>
            </a:pPr>
            <a:r>
              <a:rPr lang="en-GB" sz="2000" dirty="0" err="1" smtClean="0">
                <a:latin typeface="+mj-lt"/>
              </a:rPr>
              <a:t>Bekijk</a:t>
            </a:r>
            <a:r>
              <a:rPr lang="en-GB" sz="2000" dirty="0" smtClean="0">
                <a:latin typeface="+mj-lt"/>
              </a:rPr>
              <a:t> de </a:t>
            </a:r>
            <a:r>
              <a:rPr lang="en-GB" sz="2000" dirty="0" err="1" smtClean="0">
                <a:latin typeface="+mj-lt"/>
              </a:rPr>
              <a:t>voorbeelden</a:t>
            </a:r>
            <a:endParaRPr lang="en-GB" sz="2000" dirty="0">
              <a:latin typeface="+mj-lt"/>
            </a:endParaRPr>
          </a:p>
          <a:p>
            <a:r>
              <a:rPr lang="en-GB" sz="2000" dirty="0" err="1" smtClean="0">
                <a:latin typeface="+mj-lt"/>
              </a:rPr>
              <a:t>Welke</a:t>
            </a:r>
            <a:r>
              <a:rPr lang="en-GB" sz="2000" dirty="0" smtClean="0">
                <a:latin typeface="+mj-lt"/>
              </a:rPr>
              <a:t> </a:t>
            </a:r>
            <a:r>
              <a:rPr lang="en-GB" sz="2000" dirty="0" err="1" smtClean="0">
                <a:latin typeface="+mj-lt"/>
              </a:rPr>
              <a:t>voorbeelden</a:t>
            </a:r>
            <a:r>
              <a:rPr lang="en-GB" sz="2000" dirty="0" smtClean="0">
                <a:latin typeface="+mj-lt"/>
              </a:rPr>
              <a:t> </a:t>
            </a:r>
            <a:r>
              <a:rPr lang="en-GB" sz="2000" dirty="0" err="1" smtClean="0">
                <a:latin typeface="+mj-lt"/>
              </a:rPr>
              <a:t>vond</a:t>
            </a:r>
            <a:r>
              <a:rPr lang="en-GB" sz="2000" dirty="0" smtClean="0">
                <a:latin typeface="+mj-lt"/>
              </a:rPr>
              <a:t> je </a:t>
            </a:r>
            <a:r>
              <a:rPr lang="en-GB" sz="2000" dirty="0" err="1" smtClean="0">
                <a:latin typeface="+mj-lt"/>
              </a:rPr>
              <a:t>meest</a:t>
            </a:r>
            <a:r>
              <a:rPr lang="en-GB" sz="2000" dirty="0" smtClean="0">
                <a:latin typeface="+mj-lt"/>
              </a:rPr>
              <a:t> </a:t>
            </a:r>
            <a:r>
              <a:rPr lang="en-GB" sz="2000" dirty="0" err="1" smtClean="0">
                <a:latin typeface="+mj-lt"/>
              </a:rPr>
              <a:t>bruikbaar</a:t>
            </a:r>
            <a:r>
              <a:rPr lang="en-GB" sz="2000" dirty="0" smtClean="0">
                <a:latin typeface="+mj-lt"/>
              </a:rPr>
              <a:t> om </a:t>
            </a:r>
            <a:r>
              <a:rPr lang="en-GB" sz="2000" dirty="0" err="1" smtClean="0">
                <a:latin typeface="+mj-lt"/>
              </a:rPr>
              <a:t>jouw</a:t>
            </a:r>
            <a:r>
              <a:rPr lang="en-GB" sz="2000" dirty="0" smtClean="0">
                <a:latin typeface="+mj-lt"/>
              </a:rPr>
              <a:t> </a:t>
            </a:r>
            <a:r>
              <a:rPr lang="en-GB" sz="2000" dirty="0" err="1" smtClean="0">
                <a:latin typeface="+mj-lt"/>
              </a:rPr>
              <a:t>leren</a:t>
            </a:r>
            <a:r>
              <a:rPr lang="en-GB" sz="2000" dirty="0" smtClean="0">
                <a:latin typeface="+mj-lt"/>
              </a:rPr>
              <a:t> </a:t>
            </a:r>
            <a:r>
              <a:rPr lang="en-GB" sz="2000" dirty="0" err="1" smtClean="0">
                <a:latin typeface="+mj-lt"/>
              </a:rPr>
              <a:t>en</a:t>
            </a:r>
            <a:r>
              <a:rPr lang="en-GB" sz="2000" dirty="0" smtClean="0">
                <a:latin typeface="+mj-lt"/>
              </a:rPr>
              <a:t> </a:t>
            </a:r>
            <a:r>
              <a:rPr lang="en-GB" sz="2000" dirty="0" err="1" smtClean="0">
                <a:latin typeface="+mj-lt"/>
              </a:rPr>
              <a:t>lesgeven</a:t>
            </a:r>
            <a:r>
              <a:rPr lang="en-GB" sz="2000" dirty="0" smtClean="0">
                <a:latin typeface="+mj-lt"/>
              </a:rPr>
              <a:t> </a:t>
            </a:r>
            <a:r>
              <a:rPr lang="en-GB" sz="2000" dirty="0" err="1" smtClean="0">
                <a:latin typeface="+mj-lt"/>
              </a:rPr>
              <a:t>te</a:t>
            </a:r>
            <a:r>
              <a:rPr lang="en-GB" sz="2000" dirty="0" smtClean="0">
                <a:latin typeface="+mj-lt"/>
              </a:rPr>
              <a:t> </a:t>
            </a:r>
            <a:r>
              <a:rPr lang="en-GB" sz="2000" dirty="0" err="1" smtClean="0">
                <a:latin typeface="+mj-lt"/>
              </a:rPr>
              <a:t>ondersteunen</a:t>
            </a:r>
            <a:r>
              <a:rPr lang="en-GB" sz="2000" dirty="0" smtClean="0">
                <a:latin typeface="+mj-lt"/>
              </a:rPr>
              <a:t> – </a:t>
            </a:r>
            <a:r>
              <a:rPr lang="en-GB" sz="2000" dirty="0" err="1" smtClean="0">
                <a:latin typeface="+mj-lt"/>
              </a:rPr>
              <a:t>en</a:t>
            </a:r>
            <a:r>
              <a:rPr lang="en-GB" sz="2000" dirty="0" smtClean="0">
                <a:latin typeface="+mj-lt"/>
              </a:rPr>
              <a:t> </a:t>
            </a:r>
            <a:r>
              <a:rPr lang="en-GB" sz="2000" dirty="0" err="1" smtClean="0">
                <a:latin typeface="+mj-lt"/>
              </a:rPr>
              <a:t>waarom</a:t>
            </a:r>
            <a:r>
              <a:rPr lang="en-GB" sz="2000" dirty="0" smtClean="0">
                <a:latin typeface="+mj-lt"/>
              </a:rPr>
              <a:t>?</a:t>
            </a:r>
            <a:endParaRPr lang="en-GB" sz="2000" dirty="0">
              <a:latin typeface="+mj-lt"/>
            </a:endParaRPr>
          </a:p>
          <a:p>
            <a:r>
              <a:rPr lang="en-GB" sz="2000" dirty="0" smtClean="0">
                <a:latin typeface="+mj-lt"/>
              </a:rPr>
              <a:t>Op </a:t>
            </a:r>
            <a:r>
              <a:rPr lang="en-GB" sz="2000" dirty="0" err="1" smtClean="0">
                <a:latin typeface="+mj-lt"/>
              </a:rPr>
              <a:t>welke</a:t>
            </a:r>
            <a:r>
              <a:rPr lang="en-GB" sz="2000" dirty="0" smtClean="0">
                <a:latin typeface="+mj-lt"/>
              </a:rPr>
              <a:t> </a:t>
            </a:r>
            <a:r>
              <a:rPr lang="en-GB" sz="2000" dirty="0" err="1" smtClean="0">
                <a:latin typeface="+mj-lt"/>
              </a:rPr>
              <a:t>manieren</a:t>
            </a:r>
            <a:r>
              <a:rPr lang="en-GB" sz="2000" dirty="0" smtClean="0">
                <a:latin typeface="+mj-lt"/>
              </a:rPr>
              <a:t> </a:t>
            </a:r>
            <a:r>
              <a:rPr lang="en-GB" sz="2000" dirty="0" err="1" smtClean="0">
                <a:latin typeface="+mj-lt"/>
              </a:rPr>
              <a:t>zijn</a:t>
            </a:r>
            <a:r>
              <a:rPr lang="en-GB" sz="2000" dirty="0" smtClean="0">
                <a:latin typeface="+mj-lt"/>
              </a:rPr>
              <a:t> de </a:t>
            </a:r>
            <a:r>
              <a:rPr lang="en-GB" sz="2000" dirty="0" err="1" smtClean="0">
                <a:latin typeface="+mj-lt"/>
              </a:rPr>
              <a:t>kinderen</a:t>
            </a:r>
            <a:r>
              <a:rPr lang="en-GB" sz="2000" dirty="0" smtClean="0">
                <a:latin typeface="+mj-lt"/>
              </a:rPr>
              <a:t> </a:t>
            </a:r>
            <a:r>
              <a:rPr lang="en-GB" sz="2000" dirty="0" err="1" smtClean="0">
                <a:latin typeface="+mj-lt"/>
              </a:rPr>
              <a:t>betrokken</a:t>
            </a:r>
            <a:r>
              <a:rPr lang="en-GB" sz="2000" dirty="0" smtClean="0">
                <a:latin typeface="+mj-lt"/>
              </a:rPr>
              <a:t> </a:t>
            </a:r>
            <a:r>
              <a:rPr lang="en-GB" sz="2000" dirty="0" err="1" smtClean="0">
                <a:latin typeface="+mj-lt"/>
              </a:rPr>
              <a:t>bij</a:t>
            </a:r>
            <a:r>
              <a:rPr lang="en-GB" sz="2000" dirty="0" smtClean="0">
                <a:latin typeface="+mj-lt"/>
              </a:rPr>
              <a:t> het </a:t>
            </a:r>
            <a:r>
              <a:rPr lang="en-GB" sz="2000" dirty="0" err="1" smtClean="0">
                <a:latin typeface="+mj-lt"/>
              </a:rPr>
              <a:t>evaluatieproces</a:t>
            </a:r>
            <a:r>
              <a:rPr lang="en-GB" sz="2000" dirty="0" smtClean="0">
                <a:latin typeface="+mj-lt"/>
              </a:rPr>
              <a:t>?</a:t>
            </a:r>
            <a:endParaRPr lang="en-GB" sz="1000" i="1" dirty="0" smtClean="0">
              <a:latin typeface="+mj-lt"/>
            </a:endParaRPr>
          </a:p>
          <a:p>
            <a:pPr marL="0" indent="0">
              <a:buNone/>
            </a:pPr>
            <a:r>
              <a:rPr lang="en-GB" sz="2000" b="1" i="1" dirty="0" smtClean="0">
                <a:latin typeface="+mj-lt"/>
              </a:rPr>
              <a:t> </a:t>
            </a:r>
            <a:r>
              <a:rPr lang="en-GB" sz="2000" b="1" i="1" dirty="0" smtClean="0">
                <a:latin typeface="+mj-lt"/>
              </a:rPr>
              <a:t>Hele </a:t>
            </a:r>
            <a:r>
              <a:rPr lang="en-GB" sz="2000" b="1" i="1" dirty="0" err="1" smtClean="0">
                <a:latin typeface="+mj-lt"/>
              </a:rPr>
              <a:t>groep</a:t>
            </a:r>
            <a:r>
              <a:rPr lang="en-GB" sz="2000" b="1" i="1" dirty="0" smtClean="0">
                <a:latin typeface="+mj-lt"/>
              </a:rPr>
              <a:t> </a:t>
            </a:r>
            <a:endParaRPr lang="en-GB" sz="2000" b="1" dirty="0">
              <a:latin typeface="+mj-lt"/>
            </a:endParaRPr>
          </a:p>
          <a:p>
            <a:r>
              <a:rPr lang="en-GB" sz="2000" dirty="0" err="1" smtClean="0">
                <a:latin typeface="+mj-lt"/>
              </a:rPr>
              <a:t>I</a:t>
            </a:r>
            <a:r>
              <a:rPr lang="en-GB" sz="2000" dirty="0" err="1" smtClean="0">
                <a:latin typeface="+mj-lt"/>
              </a:rPr>
              <a:t>deeën</a:t>
            </a:r>
            <a:r>
              <a:rPr lang="en-GB" sz="2000" dirty="0" smtClean="0">
                <a:latin typeface="+mj-lt"/>
              </a:rPr>
              <a:t> </a:t>
            </a:r>
            <a:r>
              <a:rPr lang="en-GB" sz="2000" dirty="0" err="1" smtClean="0">
                <a:latin typeface="+mj-lt"/>
              </a:rPr>
              <a:t>uitwisselen</a:t>
            </a:r>
            <a:endParaRPr lang="en-GB" sz="2000" dirty="0" smtClean="0">
              <a:latin typeface="+mj-lt"/>
            </a:endParaRPr>
          </a:p>
          <a:p>
            <a:r>
              <a:rPr lang="en-GB" sz="2000" dirty="0" err="1" smtClean="0">
                <a:latin typeface="+mj-lt"/>
              </a:rPr>
              <a:t>Zoek</a:t>
            </a:r>
            <a:r>
              <a:rPr lang="en-GB" sz="2000" dirty="0" smtClean="0">
                <a:latin typeface="+mj-lt"/>
              </a:rPr>
              <a:t> </a:t>
            </a:r>
            <a:r>
              <a:rPr lang="en-GB" sz="2000" dirty="0" err="1" smtClean="0">
                <a:latin typeface="+mj-lt"/>
              </a:rPr>
              <a:t>naar</a:t>
            </a:r>
            <a:r>
              <a:rPr lang="en-GB" sz="2000" dirty="0" smtClean="0">
                <a:latin typeface="+mj-lt"/>
              </a:rPr>
              <a:t> </a:t>
            </a:r>
            <a:r>
              <a:rPr lang="en-GB" sz="2000" dirty="0" err="1" smtClean="0">
                <a:latin typeface="+mj-lt"/>
              </a:rPr>
              <a:t>overeenkomsten</a:t>
            </a:r>
            <a:r>
              <a:rPr lang="en-GB" sz="2000" dirty="0" smtClean="0">
                <a:latin typeface="+mj-lt"/>
              </a:rPr>
              <a:t> met het TAPS </a:t>
            </a:r>
            <a:r>
              <a:rPr lang="en-GB" sz="2000" dirty="0" err="1" smtClean="0">
                <a:latin typeface="+mj-lt"/>
              </a:rPr>
              <a:t>piramide</a:t>
            </a:r>
            <a:r>
              <a:rPr lang="en-GB" sz="2000" dirty="0" smtClean="0">
                <a:latin typeface="+mj-lt"/>
              </a:rPr>
              <a:t> </a:t>
            </a:r>
            <a:r>
              <a:rPr lang="en-GB" sz="2000" dirty="0" smtClean="0">
                <a:latin typeface="+mj-lt"/>
              </a:rPr>
              <a:t>model.</a:t>
            </a:r>
            <a:endParaRPr lang="en-GB" sz="2000" dirty="0">
              <a:latin typeface="+mj-lt"/>
            </a:endParaRPr>
          </a:p>
        </p:txBody>
      </p:sp>
      <p:pic>
        <p:nvPicPr>
          <p:cNvPr id="5" name="Afbeelding 4" descr="Gerelateerde afbeelding"/>
          <p:cNvPicPr/>
          <p:nvPr/>
        </p:nvPicPr>
        <p:blipFill rotWithShape="1">
          <a:blip r:embed="rId3" cstate="print">
            <a:extLst>
              <a:ext uri="{28A0092B-C50C-407E-A947-70E740481C1C}">
                <a14:useLocalDpi xmlns:a14="http://schemas.microsoft.com/office/drawing/2010/main" val="0"/>
              </a:ext>
            </a:extLst>
          </a:blip>
          <a:srcRect l="27781" t="55059" r="48738"/>
          <a:stretch/>
        </p:blipFill>
        <p:spPr bwMode="auto">
          <a:xfrm>
            <a:off x="7524328" y="2564904"/>
            <a:ext cx="1352550" cy="14693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91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20688"/>
            <a:ext cx="8511646" cy="5591514"/>
          </a:xfrm>
          <a:prstGeom prst="rect">
            <a:avLst/>
          </a:prstGeom>
        </p:spPr>
      </p:pic>
      <p:sp>
        <p:nvSpPr>
          <p:cNvPr id="3" name="Tekstvak 2"/>
          <p:cNvSpPr txBox="1"/>
          <p:nvPr/>
        </p:nvSpPr>
        <p:spPr>
          <a:xfrm>
            <a:off x="251520" y="188640"/>
            <a:ext cx="8892480" cy="400110"/>
          </a:xfrm>
          <a:prstGeom prst="rect">
            <a:avLst/>
          </a:prstGeom>
          <a:solidFill>
            <a:schemeClr val="bg1"/>
          </a:solidFill>
        </p:spPr>
        <p:txBody>
          <a:bodyPr wrap="square" rtlCol="0">
            <a:spAutoFit/>
          </a:bodyPr>
          <a:lstStyle/>
          <a:p>
            <a:r>
              <a:rPr lang="nl-BE" sz="2000" b="1" dirty="0">
                <a:solidFill>
                  <a:srgbClr val="00B050"/>
                </a:solidFill>
                <a:latin typeface="+mj-lt"/>
              </a:rPr>
              <a:t>Teacher Assessment in Primary Science (TAPS</a:t>
            </a:r>
            <a:r>
              <a:rPr lang="nl-BE" sz="2000" b="1" dirty="0" smtClean="0">
                <a:solidFill>
                  <a:srgbClr val="00B050"/>
                </a:solidFill>
                <a:latin typeface="+mj-lt"/>
              </a:rPr>
              <a:t>): </a:t>
            </a:r>
            <a:r>
              <a:rPr lang="nl-BE" sz="2000" b="1" dirty="0" smtClean="0">
                <a:solidFill>
                  <a:srgbClr val="00B050"/>
                </a:solidFill>
                <a:latin typeface="+mj-lt"/>
              </a:rPr>
              <a:t>zelfevaluatie tool voor scholen  </a:t>
            </a:r>
            <a:endParaRPr lang="nl-BE" sz="2000" b="1" dirty="0">
              <a:solidFill>
                <a:srgbClr val="00B050"/>
              </a:solidFill>
              <a:latin typeface="+mj-lt"/>
            </a:endParaRPr>
          </a:p>
        </p:txBody>
      </p:sp>
      <p:sp>
        <p:nvSpPr>
          <p:cNvPr id="4" name="TextBox 3"/>
          <p:cNvSpPr txBox="1"/>
          <p:nvPr/>
        </p:nvSpPr>
        <p:spPr>
          <a:xfrm>
            <a:off x="611560" y="6309320"/>
            <a:ext cx="7920880" cy="369332"/>
          </a:xfrm>
          <a:prstGeom prst="rect">
            <a:avLst/>
          </a:prstGeom>
          <a:noFill/>
        </p:spPr>
        <p:txBody>
          <a:bodyPr wrap="square" rtlCol="0">
            <a:spAutoFit/>
          </a:bodyPr>
          <a:lstStyle/>
          <a:p>
            <a:r>
              <a:rPr lang="en-US" dirty="0"/>
              <a:t>https://</a:t>
            </a:r>
            <a:r>
              <a:rPr lang="en-US" dirty="0" err="1"/>
              <a:t>pstt.org.uk</a:t>
            </a:r>
            <a:r>
              <a:rPr lang="en-US" dirty="0"/>
              <a:t>/resources/curriculum-materials/assessment</a:t>
            </a:r>
          </a:p>
        </p:txBody>
      </p:sp>
    </p:spTree>
    <p:extLst>
      <p:ext uri="{BB962C8B-B14F-4D97-AF65-F5344CB8AC3E}">
        <p14:creationId xmlns:p14="http://schemas.microsoft.com/office/powerpoint/2010/main" val="3989933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274638"/>
            <a:ext cx="5554960" cy="1143000"/>
          </a:xfrm>
        </p:spPr>
        <p:txBody>
          <a:bodyPr>
            <a:noAutofit/>
          </a:bodyPr>
          <a:lstStyle/>
          <a:p>
            <a:r>
              <a:rPr lang="nl-BE" sz="3600" b="1" dirty="0" smtClean="0">
                <a:solidFill>
                  <a:srgbClr val="00B050"/>
                </a:solidFill>
              </a:rPr>
              <a:t>Evaluatie in open onderzoeksactiviteiten</a:t>
            </a:r>
            <a:endParaRPr lang="en-US" sz="3600" dirty="0">
              <a:solidFill>
                <a:srgbClr val="00B050"/>
              </a:solidFill>
            </a:endParaRPr>
          </a:p>
        </p:txBody>
      </p:sp>
      <p:sp>
        <p:nvSpPr>
          <p:cNvPr id="3" name="Content Placeholder 2"/>
          <p:cNvSpPr>
            <a:spLocks noGrp="1"/>
          </p:cNvSpPr>
          <p:nvPr>
            <p:ph idx="1"/>
          </p:nvPr>
        </p:nvSpPr>
        <p:spPr>
          <a:xfrm>
            <a:off x="467544" y="1556792"/>
            <a:ext cx="8219256" cy="4536504"/>
          </a:xfrm>
        </p:spPr>
        <p:txBody>
          <a:bodyPr>
            <a:normAutofit lnSpcReduction="10000"/>
          </a:bodyPr>
          <a:lstStyle/>
          <a:p>
            <a:pPr marL="0" indent="0">
              <a:lnSpc>
                <a:spcPct val="110000"/>
              </a:lnSpc>
              <a:buNone/>
            </a:pPr>
            <a:r>
              <a:rPr lang="en-US" sz="2400" b="1" dirty="0" err="1" smtClean="0">
                <a:latin typeface="+mj-lt"/>
              </a:rPr>
              <a:t>Werk</a:t>
            </a:r>
            <a:r>
              <a:rPr lang="en-US" sz="2400" b="1" dirty="0" smtClean="0">
                <a:latin typeface="+mj-lt"/>
              </a:rPr>
              <a:t> in </a:t>
            </a:r>
            <a:r>
              <a:rPr lang="en-US" sz="2400" b="1" dirty="0" err="1" smtClean="0">
                <a:latin typeface="+mj-lt"/>
              </a:rPr>
              <a:t>groepjes</a:t>
            </a:r>
            <a:r>
              <a:rPr lang="en-US" sz="2400" b="1" dirty="0" smtClean="0">
                <a:latin typeface="+mj-lt"/>
              </a:rPr>
              <a:t> van 4</a:t>
            </a:r>
            <a:endParaRPr lang="en-US" sz="2400" b="1" dirty="0" smtClean="0">
              <a:latin typeface="+mj-lt"/>
            </a:endParaRPr>
          </a:p>
          <a:p>
            <a:pPr>
              <a:lnSpc>
                <a:spcPct val="110000"/>
              </a:lnSpc>
            </a:pPr>
            <a:r>
              <a:rPr lang="en-US" sz="2400" dirty="0" err="1" smtClean="0">
                <a:latin typeface="+mj-lt"/>
              </a:rPr>
              <a:t>Verdee</a:t>
            </a:r>
            <a:r>
              <a:rPr lang="en-US" sz="2400" dirty="0" err="1" smtClean="0">
                <a:latin typeface="+mj-lt"/>
              </a:rPr>
              <a:t>l</a:t>
            </a:r>
            <a:r>
              <a:rPr lang="en-US" sz="2400" dirty="0" smtClean="0">
                <a:latin typeface="+mj-lt"/>
              </a:rPr>
              <a:t> </a:t>
            </a:r>
            <a:r>
              <a:rPr lang="en-US" sz="2400" dirty="0" err="1" smtClean="0">
                <a:latin typeface="+mj-lt"/>
              </a:rPr>
              <a:t>groepje</a:t>
            </a:r>
            <a:r>
              <a:rPr lang="en-US" sz="2400" dirty="0" smtClean="0">
                <a:latin typeface="+mj-lt"/>
              </a:rPr>
              <a:t> nog </a:t>
            </a:r>
            <a:r>
              <a:rPr lang="en-US" sz="2400" dirty="0" err="1" smtClean="0">
                <a:latin typeface="+mj-lt"/>
              </a:rPr>
              <a:t>eens</a:t>
            </a:r>
            <a:r>
              <a:rPr lang="en-US" sz="2400" dirty="0" smtClean="0">
                <a:latin typeface="+mj-lt"/>
              </a:rPr>
              <a:t> in 2</a:t>
            </a:r>
          </a:p>
          <a:p>
            <a:pPr>
              <a:lnSpc>
                <a:spcPct val="110000"/>
              </a:lnSpc>
            </a:pPr>
            <a:r>
              <a:rPr lang="en-US" sz="2400" dirty="0" smtClean="0">
                <a:latin typeface="+mj-lt"/>
              </a:rPr>
              <a:t>1 </a:t>
            </a:r>
            <a:r>
              <a:rPr lang="en-US" sz="2400" dirty="0" err="1" smtClean="0">
                <a:latin typeface="+mj-lt"/>
              </a:rPr>
              <a:t>paar</a:t>
            </a:r>
            <a:r>
              <a:rPr lang="en-US" sz="2400" dirty="0" smtClean="0">
                <a:latin typeface="+mj-lt"/>
              </a:rPr>
              <a:t> </a:t>
            </a:r>
            <a:r>
              <a:rPr lang="en-US" sz="2400" dirty="0" err="1" smtClean="0">
                <a:latin typeface="+mj-lt"/>
              </a:rPr>
              <a:t>doet</a:t>
            </a:r>
            <a:r>
              <a:rPr lang="en-US" sz="2400" dirty="0" smtClean="0">
                <a:latin typeface="+mj-lt"/>
              </a:rPr>
              <a:t> de </a:t>
            </a:r>
            <a:r>
              <a:rPr lang="en-US" sz="2400" dirty="0" err="1" smtClean="0">
                <a:latin typeface="+mj-lt"/>
              </a:rPr>
              <a:t>activiteit</a:t>
            </a:r>
            <a:r>
              <a:rPr lang="en-US" sz="2400" dirty="0" smtClean="0">
                <a:latin typeface="+mj-lt"/>
              </a:rPr>
              <a:t> </a:t>
            </a:r>
          </a:p>
          <a:p>
            <a:pPr>
              <a:lnSpc>
                <a:spcPct val="110000"/>
              </a:lnSpc>
            </a:pPr>
            <a:r>
              <a:rPr lang="en-US" sz="2400" dirty="0" smtClean="0">
                <a:latin typeface="+mj-lt"/>
                <a:ea typeface="ＭＳ Ｐゴシック" charset="0"/>
                <a:cs typeface="ＭＳ Ｐゴシック" charset="0"/>
              </a:rPr>
              <a:t>2e </a:t>
            </a:r>
            <a:r>
              <a:rPr lang="en-US" sz="2400" dirty="0" err="1" smtClean="0">
                <a:latin typeface="+mj-lt"/>
                <a:ea typeface="ＭＳ Ｐゴシック" charset="0"/>
                <a:cs typeface="ＭＳ Ｐゴシック" charset="0"/>
              </a:rPr>
              <a:t>paar</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observeert</a:t>
            </a:r>
            <a:r>
              <a:rPr lang="en-US" sz="2400" dirty="0" smtClean="0">
                <a:latin typeface="+mj-lt"/>
                <a:ea typeface="ＭＳ Ｐゴシック" charset="0"/>
                <a:cs typeface="ＭＳ Ｐゴシック" charset="0"/>
              </a:rPr>
              <a:t> </a:t>
            </a:r>
            <a:r>
              <a:rPr lang="en-US" sz="2400" b="1" i="1" dirty="0" smtClean="0">
                <a:latin typeface="+mj-lt"/>
                <a:ea typeface="ＭＳ Ｐゴシック" charset="0"/>
                <a:cs typeface="ＭＳ Ｐゴシック" charset="0"/>
              </a:rPr>
              <a:t>elk apart </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observatoren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communiceren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niet</a:t>
            </a:r>
            <a:r>
              <a:rPr lang="en-US" sz="2400" dirty="0" smtClean="0">
                <a:latin typeface="+mj-lt"/>
                <a:ea typeface="ＭＳ Ｐゴシック" charset="0"/>
                <a:cs typeface="ＭＳ Ｐゴシック" charset="0"/>
              </a:rPr>
              <a:t> met de </a:t>
            </a:r>
            <a:r>
              <a:rPr lang="en-US" sz="2400" dirty="0" err="1" smtClean="0">
                <a:latin typeface="+mj-lt"/>
                <a:ea typeface="ＭＳ Ｐゴシック" charset="0"/>
                <a:cs typeface="ＭＳ Ｐゴシック" charset="0"/>
              </a:rPr>
              <a:t>uitvoerders</a:t>
            </a:r>
            <a:r>
              <a:rPr lang="en-US" sz="2400" dirty="0" smtClean="0">
                <a:latin typeface="+mj-lt"/>
                <a:ea typeface="ＭＳ Ｐゴシック" charset="0"/>
                <a:cs typeface="ＭＳ Ｐゴシック" charset="0"/>
              </a:rPr>
              <a:t> of met </a:t>
            </a:r>
            <a:r>
              <a:rPr lang="en-US" sz="2400" dirty="0" err="1" smtClean="0">
                <a:latin typeface="+mj-lt"/>
                <a:ea typeface="ＭＳ Ｐゴシック" charset="0"/>
                <a:cs typeface="ＭＳ Ｐゴシック" charset="0"/>
              </a:rPr>
              <a:t>elkaar</a:t>
            </a:r>
            <a:r>
              <a:rPr lang="en-US" sz="2400" dirty="0" smtClean="0">
                <a:latin typeface="+mj-lt"/>
                <a:ea typeface="ＭＳ Ｐゴシック" charset="0"/>
                <a:cs typeface="ＭＳ Ｐゴシック" charset="0"/>
              </a:rPr>
              <a:t>  </a:t>
            </a:r>
            <a:endParaRPr lang="en-US" sz="2400" dirty="0" smtClean="0">
              <a:latin typeface="+mj-lt"/>
              <a:ea typeface="ＭＳ Ｐゴシック" charset="0"/>
              <a:cs typeface="ＭＳ Ｐゴシック" charset="0"/>
            </a:endParaRPr>
          </a:p>
          <a:p>
            <a:pPr>
              <a:lnSpc>
                <a:spcPct val="110000"/>
              </a:lnSpc>
            </a:pPr>
            <a:r>
              <a:rPr lang="en-US" sz="2400" dirty="0" err="1" smtClean="0">
                <a:latin typeface="+mj-lt"/>
                <a:ea typeface="ＭＳ Ｐゴシック" charset="0"/>
                <a:cs typeface="ＭＳ Ｐゴシック" charset="0"/>
              </a:rPr>
              <a:t>Observatoren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noteren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observaties</a:t>
            </a:r>
            <a:r>
              <a:rPr lang="en-US" sz="2400" dirty="0" smtClean="0">
                <a:latin typeface="+mj-lt"/>
                <a:ea typeface="ＭＳ Ｐゴシック" charset="0"/>
                <a:cs typeface="ＭＳ Ｐゴシック" charset="0"/>
              </a:rPr>
              <a:t> op het </a:t>
            </a:r>
            <a:r>
              <a:rPr lang="en-US" sz="2400" dirty="0" err="1" smtClean="0">
                <a:latin typeface="+mj-lt"/>
                <a:ea typeface="ＭＳ Ｐゴシック" charset="0"/>
                <a:cs typeface="ＭＳ Ｐゴシック" charset="0"/>
              </a:rPr>
              <a:t>invulblad</a:t>
            </a:r>
            <a:r>
              <a:rPr lang="en-US" sz="2400" dirty="0" smtClean="0">
                <a:latin typeface="+mj-lt"/>
                <a:ea typeface="ＭＳ Ｐゴシック" charset="0"/>
                <a:cs typeface="ＭＳ Ｐゴシック" charset="0"/>
              </a:rPr>
              <a:t>.</a:t>
            </a:r>
            <a:endParaRPr lang="en-US" sz="2400" dirty="0">
              <a:latin typeface="+mj-lt"/>
              <a:ea typeface="ＭＳ Ｐゴシック" charset="0"/>
              <a:cs typeface="ＭＳ Ｐゴシック" charset="0"/>
            </a:endParaRPr>
          </a:p>
          <a:p>
            <a:pPr marL="0" indent="0">
              <a:lnSpc>
                <a:spcPct val="110000"/>
              </a:lnSpc>
              <a:buNone/>
            </a:pPr>
            <a:endParaRPr lang="en-US" sz="1100" dirty="0" smtClean="0">
              <a:latin typeface="+mj-lt"/>
              <a:ea typeface="ＭＳ Ｐゴシック" charset="0"/>
              <a:cs typeface="ＭＳ Ｐゴシック" charset="0"/>
            </a:endParaRPr>
          </a:p>
          <a:p>
            <a:pPr marL="0" indent="0">
              <a:lnSpc>
                <a:spcPct val="110000"/>
              </a:lnSpc>
              <a:buNone/>
            </a:pPr>
            <a:r>
              <a:rPr lang="en-US" sz="2400" b="1" dirty="0" smtClean="0">
                <a:latin typeface="+mj-lt"/>
                <a:ea typeface="ＭＳ Ｐゴシック" charset="0"/>
                <a:cs typeface="ＭＳ Ｐゴシック" charset="0"/>
              </a:rPr>
              <a:t>Op het </a:t>
            </a:r>
            <a:r>
              <a:rPr lang="en-US" sz="2400" b="1" dirty="0" err="1" smtClean="0">
                <a:latin typeface="+mj-lt"/>
                <a:ea typeface="ＭＳ Ｐゴシック" charset="0"/>
                <a:cs typeface="ＭＳ Ｐゴシック" charset="0"/>
              </a:rPr>
              <a:t>einde</a:t>
            </a:r>
            <a:r>
              <a:rPr lang="en-US" sz="2400" b="1" dirty="0" smtClean="0">
                <a:latin typeface="+mj-lt"/>
                <a:ea typeface="ＭＳ Ｐゴシック" charset="0"/>
                <a:cs typeface="ＭＳ Ｐゴシック" charset="0"/>
              </a:rPr>
              <a:t> van de </a:t>
            </a:r>
            <a:r>
              <a:rPr lang="en-US" sz="2400" b="1" dirty="0" err="1" smtClean="0">
                <a:latin typeface="+mj-lt"/>
                <a:ea typeface="ＭＳ Ｐゴシック" charset="0"/>
                <a:cs typeface="ＭＳ Ｐゴシック" charset="0"/>
              </a:rPr>
              <a:t>activiteit</a:t>
            </a:r>
            <a:r>
              <a:rPr lang="en-US" sz="2400" b="1" dirty="0" smtClean="0">
                <a:latin typeface="+mj-lt"/>
                <a:ea typeface="ＭＳ Ｐゴシック" charset="0"/>
                <a:cs typeface="ＭＳ Ｐゴシック" charset="0"/>
              </a:rPr>
              <a:t> </a:t>
            </a:r>
            <a:endParaRPr lang="en-US" sz="2400" b="1" dirty="0" smtClean="0">
              <a:latin typeface="+mj-lt"/>
              <a:ea typeface="ＭＳ Ｐゴシック" charset="0"/>
              <a:cs typeface="ＭＳ Ｐゴシック" charset="0"/>
            </a:endParaRPr>
          </a:p>
          <a:p>
            <a:pPr>
              <a:lnSpc>
                <a:spcPct val="110000"/>
              </a:lnSpc>
            </a:pPr>
            <a:r>
              <a:rPr lang="en-US" sz="2400" dirty="0" smtClean="0">
                <a:latin typeface="+mj-lt"/>
                <a:ea typeface="ＭＳ Ｐゴシック" charset="0"/>
                <a:cs typeface="ＭＳ Ｐゴシック" charset="0"/>
              </a:rPr>
              <a:t>UITVOERDERS </a:t>
            </a:r>
            <a:r>
              <a:rPr lang="en-US" sz="2400" dirty="0" err="1" smtClean="0">
                <a:latin typeface="+mj-lt"/>
                <a:ea typeface="ＭＳ Ｐゴシック" charset="0"/>
                <a:cs typeface="ＭＳ Ｐゴシック" charset="0"/>
              </a:rPr>
              <a:t>noteren</a:t>
            </a:r>
            <a:r>
              <a:rPr lang="en-US" sz="2400" dirty="0" smtClean="0">
                <a:latin typeface="+mj-lt"/>
                <a:ea typeface="ＭＳ Ｐゴシック" charset="0"/>
                <a:cs typeface="ＭＳ Ｐゴシック" charset="0"/>
              </a:rPr>
              <a:t> wat </a:t>
            </a:r>
            <a:r>
              <a:rPr lang="en-US" sz="2400" dirty="0" err="1" smtClean="0">
                <a:latin typeface="+mj-lt"/>
                <a:ea typeface="ＭＳ Ｐゴシック" charset="0"/>
                <a:cs typeface="ＭＳ Ｐゴシック" charset="0"/>
              </a:rPr>
              <a:t>ze</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gedaan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hebben</a:t>
            </a:r>
            <a:r>
              <a:rPr lang="en-US" sz="2400" dirty="0" smtClean="0">
                <a:latin typeface="+mj-lt"/>
                <a:ea typeface="ＭＳ Ｐゴシック" charset="0"/>
                <a:cs typeface="ＭＳ Ｐゴシック" charset="0"/>
              </a:rPr>
              <a:t>, OBSERVATOREN </a:t>
            </a:r>
            <a:r>
              <a:rPr lang="en-US" sz="2400" dirty="0" err="1" smtClean="0">
                <a:latin typeface="+mj-lt"/>
                <a:ea typeface="ＭＳ Ｐゴシック" charset="0"/>
                <a:cs typeface="ＭＳ Ｐゴシック" charset="0"/>
              </a:rPr>
              <a:t>delen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hun</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observaties</a:t>
            </a:r>
            <a:r>
              <a:rPr lang="en-US" sz="2400" dirty="0" smtClean="0">
                <a:latin typeface="+mj-lt"/>
                <a:ea typeface="ＭＳ Ｐゴシック" charset="0"/>
                <a:cs typeface="ＭＳ Ｐゴシック" charset="0"/>
              </a:rPr>
              <a:t> </a:t>
            </a:r>
          </a:p>
          <a:p>
            <a:pPr>
              <a:lnSpc>
                <a:spcPct val="110000"/>
              </a:lnSpc>
            </a:pPr>
            <a:r>
              <a:rPr lang="en-US" sz="2400" dirty="0" err="1" smtClean="0">
                <a:latin typeface="+mj-lt"/>
                <a:ea typeface="ＭＳ Ｐゴシック" charset="0"/>
                <a:cs typeface="ＭＳ Ｐゴシック" charset="0"/>
              </a:rPr>
              <a:t>Groepje</a:t>
            </a:r>
            <a:r>
              <a:rPr lang="en-US" sz="2400" dirty="0" smtClean="0">
                <a:latin typeface="+mj-lt"/>
                <a:ea typeface="ＭＳ Ｐゴシック" charset="0"/>
                <a:cs typeface="ＭＳ Ｐゴシック" charset="0"/>
              </a:rPr>
              <a:t> van 4 </a:t>
            </a:r>
            <a:r>
              <a:rPr lang="en-US" sz="2400" dirty="0" err="1" smtClean="0">
                <a:latin typeface="+mj-lt"/>
                <a:ea typeface="ＭＳ Ｐゴシック" charset="0"/>
                <a:cs typeface="ＭＳ Ｐゴシック" charset="0"/>
              </a:rPr>
              <a:t>deelt</a:t>
            </a:r>
            <a:r>
              <a:rPr lang="en-US" sz="2400" dirty="0" smtClean="0">
                <a:latin typeface="+mj-lt"/>
                <a:ea typeface="ＭＳ Ｐゴシック" charset="0"/>
                <a:cs typeface="ＭＳ Ｐゴシック" charset="0"/>
              </a:rPr>
              <a:t> </a:t>
            </a:r>
            <a:r>
              <a:rPr lang="en-US" sz="2400" dirty="0" err="1" smtClean="0">
                <a:latin typeface="+mj-lt"/>
                <a:ea typeface="ＭＳ Ｐゴシック" charset="0"/>
                <a:cs typeface="ＭＳ Ｐゴシック" charset="0"/>
              </a:rPr>
              <a:t>inzichten</a:t>
            </a:r>
            <a:r>
              <a:rPr lang="en-US" sz="2400" dirty="0" smtClean="0">
                <a:latin typeface="+mj-lt"/>
                <a:ea typeface="ＭＳ Ｐゴシック" charset="0"/>
                <a:cs typeface="ＭＳ Ｐゴシック" charset="0"/>
              </a:rPr>
              <a:t>/feedback</a:t>
            </a:r>
            <a:endParaRPr lang="en-US" sz="2400" dirty="0" smtClean="0">
              <a:latin typeface="+mj-lt"/>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68518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3928" y="260648"/>
            <a:ext cx="5050904" cy="706090"/>
          </a:xfrm>
        </p:spPr>
        <p:txBody>
          <a:bodyPr>
            <a:normAutofit/>
          </a:bodyPr>
          <a:lstStyle/>
          <a:p>
            <a:r>
              <a:rPr lang="en-US" sz="2400" b="1" dirty="0" err="1" smtClean="0"/>
              <a:t>Welke</a:t>
            </a:r>
            <a:r>
              <a:rPr lang="en-US" sz="2400" b="1" dirty="0" smtClean="0"/>
              <a:t> is de </a:t>
            </a:r>
            <a:r>
              <a:rPr lang="en-US" sz="2400" b="1" dirty="0" err="1" smtClean="0"/>
              <a:t>sterkste</a:t>
            </a:r>
            <a:r>
              <a:rPr lang="en-US" sz="2400" b="1" dirty="0" smtClean="0"/>
              <a:t> </a:t>
            </a:r>
            <a:r>
              <a:rPr lang="en-US" sz="2400" b="1" dirty="0" err="1" smtClean="0"/>
              <a:t>magneet</a:t>
            </a:r>
            <a:r>
              <a:rPr lang="en-US" sz="2400" b="1" dirty="0" smtClean="0"/>
              <a:t>?</a:t>
            </a:r>
            <a:endParaRPr lang="en-US" sz="2400" b="1" dirty="0"/>
          </a:p>
        </p:txBody>
      </p:sp>
      <p:pic>
        <p:nvPicPr>
          <p:cNvPr id="10" name="Picture 9"/>
          <p:cNvPicPr>
            <a:picLocks noChangeAspect="1"/>
          </p:cNvPicPr>
          <p:nvPr/>
        </p:nvPicPr>
        <p:blipFill>
          <a:blip r:embed="rId3"/>
          <a:stretch>
            <a:fillRect/>
          </a:stretch>
        </p:blipFill>
        <p:spPr>
          <a:xfrm>
            <a:off x="4355976" y="1052736"/>
            <a:ext cx="4346403" cy="4939094"/>
          </a:xfrm>
          <a:prstGeom prst="rect">
            <a:avLst/>
          </a:prstGeom>
        </p:spPr>
      </p:pic>
      <p:sp>
        <p:nvSpPr>
          <p:cNvPr id="12" name="TextBox 11"/>
          <p:cNvSpPr txBox="1"/>
          <p:nvPr/>
        </p:nvSpPr>
        <p:spPr>
          <a:xfrm>
            <a:off x="683568" y="1844824"/>
            <a:ext cx="316835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err="1" smtClean="0">
                <a:latin typeface="+mj-lt"/>
              </a:rPr>
              <a:t>Materiaal</a:t>
            </a:r>
            <a:endParaRPr lang="en-US" sz="2000" b="1" dirty="0" smtClean="0">
              <a:latin typeface="+mj-lt"/>
            </a:endParaRPr>
          </a:p>
          <a:p>
            <a:r>
              <a:rPr lang="en-US" sz="2000" dirty="0" err="1" smtClean="0">
                <a:latin typeface="+mj-lt"/>
              </a:rPr>
              <a:t>M</a:t>
            </a:r>
            <a:r>
              <a:rPr lang="en-US" sz="2000" dirty="0" err="1" smtClean="0">
                <a:latin typeface="+mj-lt"/>
              </a:rPr>
              <a:t>agneten</a:t>
            </a:r>
            <a:endParaRPr lang="en-US" sz="2000" dirty="0" smtClean="0">
              <a:latin typeface="+mj-lt"/>
            </a:endParaRPr>
          </a:p>
          <a:p>
            <a:r>
              <a:rPr lang="en-US" sz="2000" dirty="0" smtClean="0">
                <a:latin typeface="+mj-lt"/>
              </a:rPr>
              <a:t>Paper clips – </a:t>
            </a:r>
            <a:r>
              <a:rPr lang="en-US" sz="2000" dirty="0" err="1" smtClean="0">
                <a:latin typeface="+mj-lt"/>
              </a:rPr>
              <a:t>verschillende</a:t>
            </a:r>
            <a:r>
              <a:rPr lang="en-US" sz="2000" dirty="0" smtClean="0">
                <a:latin typeface="+mj-lt"/>
              </a:rPr>
              <a:t> </a:t>
            </a:r>
            <a:r>
              <a:rPr lang="en-US" sz="2000" dirty="0" err="1" smtClean="0">
                <a:latin typeface="+mj-lt"/>
              </a:rPr>
              <a:t>formaten</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kleuren</a:t>
            </a:r>
            <a:endParaRPr lang="en-US" sz="2000" dirty="0" smtClean="0">
              <a:latin typeface="+mj-lt"/>
            </a:endParaRPr>
          </a:p>
          <a:p>
            <a:r>
              <a:rPr lang="en-US" sz="2000" dirty="0" err="1" smtClean="0">
                <a:latin typeface="+mj-lt"/>
              </a:rPr>
              <a:t>Lat</a:t>
            </a:r>
            <a:endParaRPr lang="en-US" sz="2000" dirty="0" smtClean="0">
              <a:latin typeface="+mj-lt"/>
            </a:endParaRPr>
          </a:p>
          <a:p>
            <a:r>
              <a:rPr lang="en-US" sz="2000" dirty="0" err="1" smtClean="0">
                <a:latin typeface="+mj-lt"/>
              </a:rPr>
              <a:t>Geruit</a:t>
            </a:r>
            <a:r>
              <a:rPr lang="en-US" sz="2000" dirty="0" smtClean="0">
                <a:latin typeface="+mj-lt"/>
              </a:rPr>
              <a:t> papier</a:t>
            </a:r>
            <a:endParaRPr lang="en-US" sz="2000" dirty="0" smtClean="0">
              <a:latin typeface="+mj-lt"/>
            </a:endParaRPr>
          </a:p>
        </p:txBody>
      </p:sp>
      <p:sp>
        <p:nvSpPr>
          <p:cNvPr id="13" name="TextBox 12"/>
          <p:cNvSpPr txBox="1"/>
          <p:nvPr/>
        </p:nvSpPr>
        <p:spPr>
          <a:xfrm>
            <a:off x="683568" y="3861048"/>
            <a:ext cx="3240360" cy="240065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err="1" smtClean="0">
                <a:latin typeface="+mj-lt"/>
              </a:rPr>
              <a:t>Wissel</a:t>
            </a:r>
            <a:r>
              <a:rPr lang="en-US" sz="2000" b="1" dirty="0" smtClean="0">
                <a:latin typeface="+mj-lt"/>
              </a:rPr>
              <a:t> </a:t>
            </a:r>
            <a:r>
              <a:rPr lang="en-US" sz="2000" b="1" dirty="0" err="1" smtClean="0">
                <a:latin typeface="+mj-lt"/>
              </a:rPr>
              <a:t>rollen</a:t>
            </a:r>
            <a:endParaRPr lang="en-US" sz="2000" b="1" dirty="0" smtClean="0">
              <a:latin typeface="+mj-lt"/>
            </a:endParaRPr>
          </a:p>
          <a:p>
            <a:r>
              <a:rPr lang="en-US" sz="2000" dirty="0" err="1" smtClean="0">
                <a:latin typeface="+mj-lt"/>
              </a:rPr>
              <a:t>Uitvoerders</a:t>
            </a:r>
            <a:r>
              <a:rPr lang="en-US" sz="2000" dirty="0" smtClean="0">
                <a:latin typeface="+mj-lt"/>
              </a:rPr>
              <a:t> </a:t>
            </a:r>
            <a:r>
              <a:rPr lang="en-US" sz="2000" dirty="0" err="1" smtClean="0">
                <a:latin typeface="+mj-lt"/>
              </a:rPr>
              <a:t>worden</a:t>
            </a:r>
            <a:r>
              <a:rPr lang="en-US" sz="2000" dirty="0" smtClean="0">
                <a:latin typeface="+mj-lt"/>
              </a:rPr>
              <a:t> </a:t>
            </a:r>
            <a:r>
              <a:rPr lang="en-US" sz="2000" dirty="0" err="1" smtClean="0">
                <a:latin typeface="+mj-lt"/>
              </a:rPr>
              <a:t>observatoren</a:t>
            </a:r>
            <a:endParaRPr lang="en-US" sz="2000" dirty="0" smtClean="0">
              <a:latin typeface="+mj-lt"/>
            </a:endParaRPr>
          </a:p>
          <a:p>
            <a:r>
              <a:rPr lang="en-US" sz="2000" dirty="0" err="1" smtClean="0">
                <a:latin typeface="+mj-lt"/>
              </a:rPr>
              <a:t>Observatoren</a:t>
            </a:r>
            <a:r>
              <a:rPr lang="en-US" sz="2000" dirty="0" smtClean="0">
                <a:latin typeface="+mj-lt"/>
              </a:rPr>
              <a:t> </a:t>
            </a:r>
            <a:r>
              <a:rPr lang="en-US" sz="2000" dirty="0" err="1" smtClean="0">
                <a:latin typeface="+mj-lt"/>
              </a:rPr>
              <a:t>worden</a:t>
            </a:r>
            <a:r>
              <a:rPr lang="en-US" sz="2000" dirty="0" smtClean="0">
                <a:latin typeface="+mj-lt"/>
              </a:rPr>
              <a:t> </a:t>
            </a:r>
            <a:r>
              <a:rPr lang="en-US" sz="2000" dirty="0" err="1" smtClean="0">
                <a:latin typeface="+mj-lt"/>
              </a:rPr>
              <a:t>uitvoerders</a:t>
            </a:r>
            <a:endParaRPr lang="en-US" sz="2000" dirty="0" smtClean="0">
              <a:latin typeface="+mj-lt"/>
            </a:endParaRPr>
          </a:p>
          <a:p>
            <a:endParaRPr lang="en-US" sz="1000" dirty="0">
              <a:latin typeface="+mj-lt"/>
            </a:endParaRPr>
          </a:p>
          <a:p>
            <a:r>
              <a:rPr lang="en-US" sz="2000" dirty="0" err="1" smtClean="0">
                <a:latin typeface="+mj-lt"/>
              </a:rPr>
              <a:t>Herhaal</a:t>
            </a:r>
            <a:r>
              <a:rPr lang="en-US" sz="2000" dirty="0" smtClean="0">
                <a:latin typeface="+mj-lt"/>
              </a:rPr>
              <a:t> </a:t>
            </a:r>
            <a:r>
              <a:rPr lang="en-US" sz="2000" dirty="0" err="1" smtClean="0">
                <a:latin typeface="+mj-lt"/>
              </a:rPr>
              <a:t>dezelfde</a:t>
            </a:r>
            <a:r>
              <a:rPr lang="en-US" sz="2000" dirty="0" smtClean="0">
                <a:latin typeface="+mj-lt"/>
              </a:rPr>
              <a:t> </a:t>
            </a:r>
            <a:r>
              <a:rPr lang="en-US" sz="2000" dirty="0" err="1" smtClean="0">
                <a:latin typeface="+mj-lt"/>
              </a:rPr>
              <a:t>activiteit</a:t>
            </a:r>
            <a:r>
              <a:rPr lang="en-US" sz="2000" dirty="0" smtClean="0">
                <a:latin typeface="+mj-lt"/>
              </a:rPr>
              <a:t> of doe </a:t>
            </a:r>
            <a:r>
              <a:rPr lang="en-US" sz="2000" dirty="0" err="1" smtClean="0">
                <a:latin typeface="+mj-lt"/>
              </a:rPr>
              <a:t>een</a:t>
            </a:r>
            <a:r>
              <a:rPr lang="en-US" sz="2000" dirty="0" smtClean="0">
                <a:latin typeface="+mj-lt"/>
              </a:rPr>
              <a:t> </a:t>
            </a:r>
            <a:r>
              <a:rPr lang="en-US" sz="2000" dirty="0" err="1" smtClean="0">
                <a:latin typeface="+mj-lt"/>
              </a:rPr>
              <a:t>andere</a:t>
            </a:r>
            <a:r>
              <a:rPr lang="en-US" sz="2000" dirty="0" smtClean="0">
                <a:latin typeface="+mj-lt"/>
              </a:rPr>
              <a:t> </a:t>
            </a:r>
            <a:r>
              <a:rPr lang="en-US" sz="2000" dirty="0" err="1" smtClean="0">
                <a:latin typeface="+mj-lt"/>
              </a:rPr>
              <a:t>activiteit</a:t>
            </a:r>
            <a:endParaRPr lang="en-US" sz="2000" dirty="0">
              <a:latin typeface="+mj-lt"/>
            </a:endParaRPr>
          </a:p>
        </p:txBody>
      </p:sp>
    </p:spTree>
    <p:extLst>
      <p:ext uri="{BB962C8B-B14F-4D97-AF65-F5344CB8AC3E}">
        <p14:creationId xmlns:p14="http://schemas.microsoft.com/office/powerpoint/2010/main" val="3329918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91880" y="188640"/>
            <a:ext cx="5160143" cy="1570186"/>
          </a:xfrm>
        </p:spPr>
        <p:txBody>
          <a:bodyPr>
            <a:normAutofit fontScale="90000"/>
          </a:bodyPr>
          <a:lstStyle/>
          <a:p>
            <a:r>
              <a:rPr lang="en-US" sz="2400" b="1" dirty="0" err="1" smtClean="0"/>
              <a:t>Bloeiende</a:t>
            </a:r>
            <a:r>
              <a:rPr lang="en-US" sz="2400" b="1" dirty="0" smtClean="0"/>
              <a:t> </a:t>
            </a:r>
            <a:r>
              <a:rPr lang="en-US" sz="2400" b="1" dirty="0" err="1" smtClean="0"/>
              <a:t>papieren</a:t>
            </a:r>
            <a:r>
              <a:rPr lang="en-US" sz="2400" b="1" dirty="0" smtClean="0"/>
              <a:t> </a:t>
            </a:r>
            <a:r>
              <a:rPr lang="en-US" sz="2400" b="1" dirty="0" err="1" smtClean="0"/>
              <a:t>bloemen</a:t>
            </a:r>
            <a:r>
              <a:rPr lang="en-US" sz="2400" b="1" dirty="0" smtClean="0"/>
              <a:t/>
            </a:r>
            <a:br>
              <a:rPr lang="en-US" sz="2400" b="1" dirty="0" smtClean="0"/>
            </a:br>
            <a:r>
              <a:rPr lang="en-US" sz="2000" dirty="0" err="1" smtClean="0"/>
              <a:t>Maak</a:t>
            </a:r>
            <a:r>
              <a:rPr lang="en-US" sz="2000" dirty="0" smtClean="0"/>
              <a:t> </a:t>
            </a:r>
            <a:r>
              <a:rPr lang="en-US" sz="2000" dirty="0" err="1" smtClean="0"/>
              <a:t>een</a:t>
            </a:r>
            <a:r>
              <a:rPr lang="en-US" sz="2000" dirty="0" smtClean="0"/>
              <a:t> </a:t>
            </a:r>
            <a:r>
              <a:rPr lang="en-US" sz="2000" dirty="0" err="1" smtClean="0"/>
              <a:t>papieren</a:t>
            </a:r>
            <a:r>
              <a:rPr lang="en-US" sz="2000" dirty="0" smtClean="0"/>
              <a:t> </a:t>
            </a:r>
            <a:r>
              <a:rPr lang="en-US" sz="2000" dirty="0" err="1" smtClean="0"/>
              <a:t>bloem</a:t>
            </a:r>
            <a:r>
              <a:rPr lang="en-US" sz="2000" dirty="0" smtClean="0"/>
              <a:t>. </a:t>
            </a:r>
            <a:r>
              <a:rPr lang="en-US" sz="2000" dirty="0" err="1" smtClean="0"/>
              <a:t>Vouw</a:t>
            </a:r>
            <a:r>
              <a:rPr lang="en-US" sz="2000" dirty="0" smtClean="0"/>
              <a:t> de </a:t>
            </a:r>
            <a:r>
              <a:rPr lang="en-US" sz="2000" dirty="0" err="1" smtClean="0"/>
              <a:t>bloemblaadjes</a:t>
            </a:r>
            <a:r>
              <a:rPr lang="en-US" sz="2000" dirty="0" smtClean="0"/>
              <a:t> </a:t>
            </a:r>
            <a:r>
              <a:rPr lang="en-US" sz="2000" dirty="0" err="1" smtClean="0"/>
              <a:t>dicht</a:t>
            </a:r>
            <a:r>
              <a:rPr lang="en-US" sz="2000" dirty="0" smtClean="0"/>
              <a:t>.</a:t>
            </a:r>
            <a:br>
              <a:rPr lang="en-US" sz="2000" dirty="0" smtClean="0"/>
            </a:br>
            <a:r>
              <a:rPr lang="en-US" sz="2000" dirty="0" smtClean="0"/>
              <a:t>Wat </a:t>
            </a:r>
            <a:r>
              <a:rPr lang="en-US" sz="2000" dirty="0" err="1" smtClean="0"/>
              <a:t>gebeurt</a:t>
            </a:r>
            <a:r>
              <a:rPr lang="en-US" sz="2000" dirty="0" smtClean="0"/>
              <a:t> </a:t>
            </a:r>
            <a:r>
              <a:rPr lang="en-US" sz="2000" dirty="0" err="1" smtClean="0"/>
              <a:t>er</a:t>
            </a:r>
            <a:r>
              <a:rPr lang="en-US" sz="2000" dirty="0" smtClean="0"/>
              <a:t> </a:t>
            </a:r>
            <a:r>
              <a:rPr lang="en-US" sz="2000" dirty="0" err="1" smtClean="0"/>
              <a:t>als</a:t>
            </a:r>
            <a:r>
              <a:rPr lang="en-US" sz="2000" dirty="0" smtClean="0"/>
              <a:t> je de </a:t>
            </a:r>
            <a:r>
              <a:rPr lang="en-US" sz="2000" dirty="0" err="1" smtClean="0"/>
              <a:t>bloemen</a:t>
            </a:r>
            <a:r>
              <a:rPr lang="en-US" sz="2000" dirty="0" smtClean="0"/>
              <a:t> in water </a:t>
            </a:r>
            <a:r>
              <a:rPr lang="en-US" sz="2000" dirty="0" err="1" smtClean="0"/>
              <a:t>legt</a:t>
            </a:r>
            <a:r>
              <a:rPr lang="en-US" sz="2000" dirty="0" smtClean="0"/>
              <a:t>? </a:t>
            </a:r>
            <a:br>
              <a:rPr lang="en-US" sz="2000" dirty="0" smtClean="0"/>
            </a:br>
            <a:r>
              <a:rPr lang="en-US" sz="2000" dirty="0" smtClean="0"/>
              <a:t>Wat </a:t>
            </a:r>
            <a:r>
              <a:rPr lang="en-US" sz="2000" dirty="0" err="1" smtClean="0"/>
              <a:t>zou</a:t>
            </a:r>
            <a:r>
              <a:rPr lang="en-US" sz="2000" dirty="0" smtClean="0"/>
              <a:t> </a:t>
            </a:r>
            <a:r>
              <a:rPr lang="en-US" sz="2000" dirty="0" err="1" smtClean="0"/>
              <a:t>een</a:t>
            </a:r>
            <a:r>
              <a:rPr lang="en-US" sz="2000" dirty="0" smtClean="0"/>
              <a:t> </a:t>
            </a:r>
            <a:r>
              <a:rPr lang="en-US" sz="2000" dirty="0" err="1" smtClean="0"/>
              <a:t>invloed</a:t>
            </a:r>
            <a:r>
              <a:rPr lang="en-US" sz="2000" dirty="0" smtClean="0"/>
              <a:t> </a:t>
            </a:r>
            <a:r>
              <a:rPr lang="en-US" sz="2000" dirty="0" err="1" smtClean="0"/>
              <a:t>hebben</a:t>
            </a:r>
            <a:r>
              <a:rPr lang="en-US" sz="2000" dirty="0" smtClean="0"/>
              <a:t> in de </a:t>
            </a:r>
            <a:r>
              <a:rPr lang="en-US" sz="2000" dirty="0" err="1" smtClean="0"/>
              <a:t>snelheid</a:t>
            </a:r>
            <a:r>
              <a:rPr lang="en-US" sz="2000" dirty="0" smtClean="0"/>
              <a:t> </a:t>
            </a:r>
            <a:r>
              <a:rPr lang="en-US" sz="2000" dirty="0" err="1" smtClean="0"/>
              <a:t>waarmee</a:t>
            </a:r>
            <a:r>
              <a:rPr lang="en-US" sz="2000" dirty="0" smtClean="0"/>
              <a:t> de </a:t>
            </a:r>
            <a:r>
              <a:rPr lang="en-US" sz="2000" dirty="0" err="1" smtClean="0"/>
              <a:t>bloem</a:t>
            </a:r>
            <a:r>
              <a:rPr lang="en-US" sz="2000" dirty="0" smtClean="0"/>
              <a:t> </a:t>
            </a:r>
            <a:r>
              <a:rPr lang="en-US" sz="2000" dirty="0" err="1" smtClean="0"/>
              <a:t>opent</a:t>
            </a:r>
            <a:r>
              <a:rPr lang="en-US" sz="2000" dirty="0" smtClean="0"/>
              <a:t>?</a:t>
            </a:r>
            <a:endParaRPr lang="en-US" sz="2000" dirty="0"/>
          </a:p>
        </p:txBody>
      </p:sp>
      <p:sp>
        <p:nvSpPr>
          <p:cNvPr id="5" name="Rectangle 4"/>
          <p:cNvSpPr/>
          <p:nvPr/>
        </p:nvSpPr>
        <p:spPr>
          <a:xfrm>
            <a:off x="611560" y="4826675"/>
            <a:ext cx="6408712" cy="1323439"/>
          </a:xfrm>
          <a:prstGeom prst="rect">
            <a:avLst/>
          </a:prstGeom>
        </p:spPr>
        <p:txBody>
          <a:bodyPr wrap="square">
            <a:spAutoFit/>
          </a:bodyPr>
          <a:lstStyle/>
          <a:p>
            <a:r>
              <a:rPr lang="en-US" sz="2000" b="1" dirty="0" err="1" smtClean="0"/>
              <a:t>Materiaal</a:t>
            </a:r>
            <a:endParaRPr lang="en-US" sz="2000" b="1" dirty="0"/>
          </a:p>
          <a:p>
            <a:r>
              <a:rPr lang="en-US" sz="2000" dirty="0" err="1" smtClean="0"/>
              <a:t>Sjabloon</a:t>
            </a:r>
            <a:r>
              <a:rPr lang="en-US" sz="2000" dirty="0" smtClean="0"/>
              <a:t> </a:t>
            </a:r>
            <a:r>
              <a:rPr lang="en-US" sz="2000" dirty="0" err="1" smtClean="0"/>
              <a:t>papieren</a:t>
            </a:r>
            <a:r>
              <a:rPr lang="en-US" sz="2000" dirty="0" smtClean="0"/>
              <a:t> </a:t>
            </a:r>
            <a:r>
              <a:rPr lang="en-US" sz="2000" dirty="0" err="1" smtClean="0"/>
              <a:t>bloem</a:t>
            </a:r>
            <a:r>
              <a:rPr lang="en-US" sz="2000" dirty="0" smtClean="0"/>
              <a:t>, </a:t>
            </a:r>
            <a:r>
              <a:rPr lang="en-US" sz="2000" dirty="0" err="1" smtClean="0"/>
              <a:t>verschillende</a:t>
            </a:r>
            <a:r>
              <a:rPr lang="en-US" sz="2000" dirty="0" smtClean="0"/>
              <a:t> </a:t>
            </a:r>
            <a:r>
              <a:rPr lang="en-US" sz="2000" dirty="0" err="1" smtClean="0"/>
              <a:t>soorten</a:t>
            </a:r>
            <a:r>
              <a:rPr lang="en-US" sz="2000" dirty="0" smtClean="0"/>
              <a:t> papier</a:t>
            </a:r>
          </a:p>
          <a:p>
            <a:r>
              <a:rPr lang="en-US" sz="2000" dirty="0" err="1" smtClean="0"/>
              <a:t>Scharen</a:t>
            </a:r>
            <a:r>
              <a:rPr lang="en-US" sz="2000" dirty="0" smtClean="0"/>
              <a:t>, </a:t>
            </a:r>
            <a:r>
              <a:rPr lang="en-US" sz="2000" dirty="0" err="1" smtClean="0"/>
              <a:t>potloden</a:t>
            </a:r>
            <a:r>
              <a:rPr lang="en-US" sz="2000" dirty="0" smtClean="0"/>
              <a:t> </a:t>
            </a:r>
            <a:r>
              <a:rPr lang="en-US" sz="2000" dirty="0" err="1" smtClean="0"/>
              <a:t>en</a:t>
            </a:r>
            <a:r>
              <a:rPr lang="en-US" sz="2000" dirty="0" smtClean="0"/>
              <a:t> </a:t>
            </a:r>
            <a:r>
              <a:rPr lang="en-US" sz="2000" dirty="0" err="1" smtClean="0"/>
              <a:t>balpennen</a:t>
            </a:r>
            <a:endParaRPr lang="en-US" sz="2000" dirty="0" smtClean="0"/>
          </a:p>
          <a:p>
            <a:r>
              <a:rPr lang="en-US" sz="2000" dirty="0" err="1" smtClean="0"/>
              <a:t>Kom</a:t>
            </a:r>
            <a:r>
              <a:rPr lang="en-US" sz="2000" dirty="0" smtClean="0"/>
              <a:t> met water, timer, </a:t>
            </a:r>
            <a:r>
              <a:rPr lang="en-US" sz="2000" dirty="0" err="1" smtClean="0"/>
              <a:t>afwasmiddel</a:t>
            </a:r>
            <a:r>
              <a:rPr lang="en-US" sz="2000" dirty="0" smtClean="0"/>
              <a:t>, </a:t>
            </a:r>
            <a:r>
              <a:rPr lang="en-US" sz="2000" dirty="0" err="1" smtClean="0"/>
              <a:t>zout</a:t>
            </a:r>
            <a:r>
              <a:rPr lang="en-US" sz="2000" dirty="0" smtClean="0"/>
              <a:t> </a:t>
            </a:r>
            <a:endParaRPr lang="en-US" sz="20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3798451" cy="2808313"/>
          </a:xfrm>
          <a:prstGeom prst="rect">
            <a:avLst/>
          </a:prstGeom>
          <a:noFill/>
          <a:ln>
            <a:noFill/>
          </a:ln>
        </p:spPr>
      </p:pic>
      <p:pic>
        <p:nvPicPr>
          <p:cNvPr id="8" name="Picture 7"/>
          <p:cNvPicPr>
            <a:picLocks noChangeAspect="1"/>
          </p:cNvPicPr>
          <p:nvPr/>
        </p:nvPicPr>
        <p:blipFill>
          <a:blip r:embed="rId3"/>
          <a:stretch>
            <a:fillRect/>
          </a:stretch>
        </p:blipFill>
        <p:spPr>
          <a:xfrm>
            <a:off x="4932040" y="1916832"/>
            <a:ext cx="3737601" cy="2955032"/>
          </a:xfrm>
          <a:prstGeom prst="rect">
            <a:avLst/>
          </a:prstGeom>
        </p:spPr>
      </p:pic>
    </p:spTree>
    <p:extLst>
      <p:ext uri="{BB962C8B-B14F-4D97-AF65-F5344CB8AC3E}">
        <p14:creationId xmlns:p14="http://schemas.microsoft.com/office/powerpoint/2010/main" val="142034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1880" y="274638"/>
            <a:ext cx="5194920" cy="1426170"/>
          </a:xfrm>
        </p:spPr>
        <p:txBody>
          <a:bodyPr>
            <a:normAutofit fontScale="90000"/>
          </a:bodyPr>
          <a:lstStyle/>
          <a:p>
            <a:r>
              <a:rPr lang="nl-BE" b="1" dirty="0" smtClean="0">
                <a:solidFill>
                  <a:srgbClr val="00B050"/>
                </a:solidFill>
              </a:rPr>
              <a:t>Inleiding tot het CEYS project</a:t>
            </a:r>
            <a:br>
              <a:rPr lang="nl-BE" b="1" dirty="0" smtClean="0">
                <a:solidFill>
                  <a:srgbClr val="00B050"/>
                </a:solidFill>
              </a:rPr>
            </a:br>
            <a:r>
              <a:rPr lang="nl-BE" sz="2200" b="1" dirty="0" smtClean="0">
                <a:solidFill>
                  <a:srgbClr val="00B050"/>
                </a:solidFill>
              </a:rPr>
              <a:t>(te gebruiken afhankelijk van de context)</a:t>
            </a:r>
            <a:endParaRPr lang="nl-BE" sz="2200" b="1" dirty="0">
              <a:solidFill>
                <a:srgbClr val="00B050"/>
              </a:solidFill>
            </a:endParaRPr>
          </a:p>
        </p:txBody>
      </p:sp>
      <p:sp>
        <p:nvSpPr>
          <p:cNvPr id="3" name="Tijdelijke aanduiding voor inhoud 2"/>
          <p:cNvSpPr>
            <a:spLocks noGrp="1"/>
          </p:cNvSpPr>
          <p:nvPr>
            <p:ph idx="1"/>
          </p:nvPr>
        </p:nvSpPr>
        <p:spPr/>
        <p:txBody>
          <a:bodyPr>
            <a:normAutofit fontScale="92500" lnSpcReduction="10000"/>
          </a:bodyPr>
          <a:lstStyle/>
          <a:p>
            <a:pPr>
              <a:lnSpc>
                <a:spcPct val="100000"/>
              </a:lnSpc>
            </a:pPr>
            <a:r>
              <a:rPr lang="nl-BE" dirty="0" smtClean="0">
                <a:latin typeface="+mj-lt"/>
              </a:rPr>
              <a:t>Europees </a:t>
            </a:r>
            <a:r>
              <a:rPr lang="nl-BE" dirty="0">
                <a:latin typeface="+mj-lt"/>
              </a:rPr>
              <a:t>Erasmus+ project</a:t>
            </a:r>
          </a:p>
          <a:p>
            <a:pPr>
              <a:lnSpc>
                <a:spcPct val="100000"/>
              </a:lnSpc>
            </a:pPr>
            <a:r>
              <a:rPr lang="nl-BE" dirty="0">
                <a:latin typeface="+mj-lt"/>
              </a:rPr>
              <a:t>Partners in </a:t>
            </a:r>
            <a:r>
              <a:rPr lang="nl-BE" dirty="0" smtClean="0">
                <a:latin typeface="+mj-lt"/>
              </a:rPr>
              <a:t>België, Griekenland, Roemenië, VK</a:t>
            </a:r>
            <a:endParaRPr lang="nl-BE" dirty="0">
              <a:latin typeface="+mj-lt"/>
            </a:endParaRPr>
          </a:p>
          <a:p>
            <a:pPr>
              <a:lnSpc>
                <a:spcPct val="100000"/>
              </a:lnSpc>
            </a:pPr>
            <a:r>
              <a:rPr lang="nl-BE" dirty="0" smtClean="0">
                <a:latin typeface="+mj-lt"/>
              </a:rPr>
              <a:t>Vervolgproject op het Creative </a:t>
            </a:r>
            <a:r>
              <a:rPr lang="nl-BE" dirty="0">
                <a:latin typeface="+mj-lt"/>
              </a:rPr>
              <a:t>Little Scientists project </a:t>
            </a:r>
            <a:r>
              <a:rPr lang="nl-BE" dirty="0">
                <a:latin typeface="+mj-lt"/>
                <a:hlinkClick r:id="rId3"/>
              </a:rPr>
              <a:t>http://www.creative-little-scientists.eu</a:t>
            </a:r>
            <a:endParaRPr lang="nl-BE" dirty="0">
              <a:latin typeface="+mj-lt"/>
            </a:endParaRPr>
          </a:p>
          <a:p>
            <a:pPr>
              <a:lnSpc>
                <a:spcPct val="100000"/>
              </a:lnSpc>
            </a:pPr>
            <a:r>
              <a:rPr lang="nl-BE" dirty="0">
                <a:latin typeface="+mj-lt"/>
              </a:rPr>
              <a:t> </a:t>
            </a:r>
            <a:r>
              <a:rPr lang="nl-BE" dirty="0" smtClean="0">
                <a:latin typeface="+mj-lt"/>
              </a:rPr>
              <a:t>Doelen</a:t>
            </a:r>
            <a:endParaRPr lang="nl-BE" dirty="0">
              <a:latin typeface="+mj-lt"/>
            </a:endParaRPr>
          </a:p>
          <a:p>
            <a:pPr lvl="1">
              <a:lnSpc>
                <a:spcPct val="100000"/>
              </a:lnSpc>
              <a:buFont typeface="Wingdings" charset="2"/>
              <a:buChar char="Ø"/>
            </a:pPr>
            <a:r>
              <a:rPr lang="nl-BE" dirty="0" smtClean="0">
                <a:latin typeface="+mj-lt"/>
              </a:rPr>
              <a:t>Ontwikkelen </a:t>
            </a:r>
            <a:r>
              <a:rPr lang="nl-BE" dirty="0">
                <a:latin typeface="+mj-lt"/>
              </a:rPr>
              <a:t>van </a:t>
            </a:r>
            <a:r>
              <a:rPr lang="nl-BE" dirty="0" smtClean="0">
                <a:latin typeface="+mj-lt"/>
              </a:rPr>
              <a:t>nascholing </a:t>
            </a:r>
            <a:r>
              <a:rPr lang="nl-BE" dirty="0">
                <a:latin typeface="+mj-lt"/>
              </a:rPr>
              <a:t>voor </a:t>
            </a:r>
            <a:r>
              <a:rPr lang="nl-BE" dirty="0" smtClean="0">
                <a:latin typeface="+mj-lt"/>
              </a:rPr>
              <a:t>leerkrachten basisonderwijs met bijhorende materialen</a:t>
            </a:r>
            <a:endParaRPr lang="nl-BE" dirty="0">
              <a:latin typeface="+mj-lt"/>
            </a:endParaRPr>
          </a:p>
          <a:p>
            <a:pPr lvl="1">
              <a:lnSpc>
                <a:spcPct val="100000"/>
              </a:lnSpc>
              <a:buFont typeface="Wingdings" charset="2"/>
              <a:buChar char="Ø"/>
            </a:pPr>
            <a:r>
              <a:rPr lang="nl-BE" dirty="0" smtClean="0">
                <a:latin typeface="+mj-lt"/>
              </a:rPr>
              <a:t>Bevorderen </a:t>
            </a:r>
            <a:r>
              <a:rPr lang="nl-BE" dirty="0">
                <a:latin typeface="+mj-lt"/>
              </a:rPr>
              <a:t>van het gebruik van creatieve benaderingen in het wetenschapsonderwijs in het kleuter- en </a:t>
            </a:r>
            <a:r>
              <a:rPr lang="nl-BE" dirty="0" smtClean="0">
                <a:latin typeface="+mj-lt"/>
              </a:rPr>
              <a:t>lager onderwijs </a:t>
            </a:r>
            <a:r>
              <a:rPr lang="nl-BE" dirty="0">
                <a:latin typeface="+mj-lt"/>
              </a:rPr>
              <a:t>(tot acht jaar</a:t>
            </a:r>
            <a:r>
              <a:rPr lang="nl-BE" dirty="0" smtClean="0">
                <a:latin typeface="+mj-lt"/>
              </a:rPr>
              <a:t>)</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endParaRPr>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endParaRPr lang="en-US" altLang="en-US" smtClean="0">
              <a:solidFill>
                <a:prstClr val="black"/>
              </a:solidFill>
            </a:endParaRPr>
          </a:p>
        </p:txBody>
      </p:sp>
    </p:spTree>
    <p:extLst>
      <p:ext uri="{BB962C8B-B14F-4D97-AF65-F5344CB8AC3E}">
        <p14:creationId xmlns:p14="http://schemas.microsoft.com/office/powerpoint/2010/main" val="60644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260648"/>
            <a:ext cx="5194920" cy="1282154"/>
          </a:xfrm>
        </p:spPr>
        <p:txBody>
          <a:bodyPr>
            <a:noAutofit/>
          </a:bodyPr>
          <a:lstStyle/>
          <a:p>
            <a:r>
              <a:rPr lang="en-US" sz="3200" b="1" dirty="0" err="1" smtClean="0">
                <a:solidFill>
                  <a:srgbClr val="00B050"/>
                </a:solidFill>
              </a:rPr>
              <a:t>Kenmerken</a:t>
            </a:r>
            <a:r>
              <a:rPr lang="en-US" sz="3200" b="1" dirty="0" smtClean="0">
                <a:solidFill>
                  <a:srgbClr val="00B050"/>
                </a:solidFill>
              </a:rPr>
              <a:t> van </a:t>
            </a:r>
            <a:r>
              <a:rPr lang="en-US" sz="3200" b="1" dirty="0" err="1" smtClean="0">
                <a:solidFill>
                  <a:srgbClr val="00B050"/>
                </a:solidFill>
              </a:rPr>
              <a:t>wetenschappelijk</a:t>
            </a:r>
            <a:r>
              <a:rPr lang="en-US" sz="3200" b="1" dirty="0" smtClean="0">
                <a:solidFill>
                  <a:srgbClr val="00B050"/>
                </a:solidFill>
              </a:rPr>
              <a:t> </a:t>
            </a:r>
            <a:r>
              <a:rPr lang="en-US" sz="3200" b="1" dirty="0" err="1" smtClean="0">
                <a:solidFill>
                  <a:srgbClr val="00B050"/>
                </a:solidFill>
              </a:rPr>
              <a:t>onderzoek</a:t>
            </a:r>
            <a:r>
              <a:rPr lang="en-US" sz="3200" b="1" dirty="0" smtClean="0">
                <a:solidFill>
                  <a:srgbClr val="00B050"/>
                </a:solidFill>
              </a:rPr>
              <a:t> in </a:t>
            </a:r>
            <a:r>
              <a:rPr lang="en-US" sz="3200" b="1" dirty="0" err="1" smtClean="0">
                <a:solidFill>
                  <a:srgbClr val="00B050"/>
                </a:solidFill>
              </a:rPr>
              <a:t>jouw</a:t>
            </a:r>
            <a:r>
              <a:rPr lang="en-US" sz="3200" b="1" dirty="0" smtClean="0">
                <a:solidFill>
                  <a:srgbClr val="00B050"/>
                </a:solidFill>
              </a:rPr>
              <a:t> </a:t>
            </a:r>
            <a:r>
              <a:rPr lang="en-US" sz="3200" b="1" dirty="0" err="1" smtClean="0">
                <a:solidFill>
                  <a:srgbClr val="00B050"/>
                </a:solidFill>
              </a:rPr>
              <a:t>activiteit</a:t>
            </a:r>
            <a:r>
              <a:rPr lang="en-US" sz="3200" b="1" dirty="0" smtClean="0">
                <a:solidFill>
                  <a:srgbClr val="00B050"/>
                </a:solidFill>
              </a:rPr>
              <a:t> </a:t>
            </a:r>
            <a:br>
              <a:rPr lang="en-US" sz="3200" b="1" dirty="0" smtClean="0">
                <a:solidFill>
                  <a:srgbClr val="00B050"/>
                </a:solidFill>
              </a:rPr>
            </a:br>
            <a:endParaRPr lang="en-US" sz="3200" b="1" dirty="0">
              <a:solidFill>
                <a:srgbClr val="00B050"/>
              </a:solidFill>
            </a:endParaRPr>
          </a:p>
        </p:txBody>
      </p:sp>
      <p:sp>
        <p:nvSpPr>
          <p:cNvPr id="3" name="Content Placeholder 2"/>
          <p:cNvSpPr>
            <a:spLocks noGrp="1"/>
          </p:cNvSpPr>
          <p:nvPr>
            <p:ph idx="1"/>
          </p:nvPr>
        </p:nvSpPr>
        <p:spPr>
          <a:xfrm>
            <a:off x="467544" y="1628800"/>
            <a:ext cx="8424936" cy="4392488"/>
          </a:xfrm>
        </p:spPr>
        <p:txBody>
          <a:bodyPr>
            <a:noAutofit/>
          </a:bodyPr>
          <a:lstStyle/>
          <a:p>
            <a:pPr marL="0" lvl="0" indent="0">
              <a:buNone/>
            </a:pPr>
            <a:r>
              <a:rPr lang="en-US" sz="2400" b="1" i="1" dirty="0" smtClean="0">
                <a:latin typeface="+mj-lt"/>
              </a:rPr>
              <a:t>In </a:t>
            </a:r>
            <a:r>
              <a:rPr lang="en-US" sz="2400" b="1" i="1" dirty="0" err="1" smtClean="0">
                <a:latin typeface="+mj-lt"/>
              </a:rPr>
              <a:t>groepjes</a:t>
            </a:r>
            <a:endParaRPr lang="en-US" sz="2400" b="1" i="1" dirty="0" smtClean="0">
              <a:latin typeface="+mj-lt"/>
            </a:endParaRPr>
          </a:p>
          <a:p>
            <a:pPr lvl="0"/>
            <a:r>
              <a:rPr lang="en-US" sz="2400" dirty="0" smtClean="0">
                <a:latin typeface="+mj-lt"/>
              </a:rPr>
              <a:t>Wat was </a:t>
            </a:r>
            <a:r>
              <a:rPr lang="en-US" sz="2400" dirty="0" err="1" smtClean="0">
                <a:latin typeface="+mj-lt"/>
              </a:rPr>
              <a:t>er</a:t>
            </a:r>
            <a:r>
              <a:rPr lang="en-US" sz="2400" dirty="0" smtClean="0">
                <a:latin typeface="+mj-lt"/>
              </a:rPr>
              <a:t> </a:t>
            </a:r>
            <a:r>
              <a:rPr lang="en-US" sz="2400" dirty="0" err="1" smtClean="0">
                <a:latin typeface="+mj-lt"/>
              </a:rPr>
              <a:t>moeilijk</a:t>
            </a:r>
            <a:r>
              <a:rPr lang="en-US" sz="2400" dirty="0" smtClean="0">
                <a:latin typeface="+mj-lt"/>
              </a:rPr>
              <a:t>/</a:t>
            </a:r>
            <a:r>
              <a:rPr lang="en-US" sz="2400" dirty="0" err="1" smtClean="0">
                <a:latin typeface="+mj-lt"/>
              </a:rPr>
              <a:t>gemakkelijk</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observeren</a:t>
            </a:r>
            <a:r>
              <a:rPr lang="en-US" sz="2400" dirty="0" smtClean="0">
                <a:latin typeface="+mj-lt"/>
              </a:rPr>
              <a:t>? </a:t>
            </a:r>
          </a:p>
          <a:p>
            <a:pPr lvl="0"/>
            <a:r>
              <a:rPr lang="en-US" sz="2400" dirty="0" err="1" smtClean="0">
                <a:latin typeface="+mj-lt"/>
              </a:rPr>
              <a:t>Noteer</a:t>
            </a:r>
            <a:r>
              <a:rPr lang="en-US" sz="2400" dirty="0" smtClean="0">
                <a:latin typeface="+mj-lt"/>
              </a:rPr>
              <a:t> </a:t>
            </a:r>
            <a:r>
              <a:rPr lang="en-US" sz="2400" dirty="0" err="1" smtClean="0">
                <a:latin typeface="+mj-lt"/>
              </a:rPr>
              <a:t>gelijkenissen</a:t>
            </a:r>
            <a:r>
              <a:rPr lang="en-US" sz="2400" dirty="0" smtClean="0">
                <a:latin typeface="+mj-lt"/>
              </a:rPr>
              <a:t>/</a:t>
            </a:r>
            <a:r>
              <a:rPr lang="en-US" sz="2400" dirty="0" err="1" smtClean="0">
                <a:latin typeface="+mj-lt"/>
              </a:rPr>
              <a:t>verschillen</a:t>
            </a:r>
            <a:r>
              <a:rPr lang="en-US" sz="2400" dirty="0" smtClean="0">
                <a:latin typeface="+mj-lt"/>
              </a:rPr>
              <a:t> in </a:t>
            </a:r>
            <a:r>
              <a:rPr lang="en-US" sz="2400" dirty="0" err="1" smtClean="0">
                <a:latin typeface="+mj-lt"/>
              </a:rPr>
              <a:t>evaluatie</a:t>
            </a:r>
            <a:r>
              <a:rPr lang="en-US" sz="2400" dirty="0" smtClean="0">
                <a:latin typeface="+mj-lt"/>
              </a:rPr>
              <a:t> van de </a:t>
            </a:r>
            <a:r>
              <a:rPr lang="en-US" sz="2400" dirty="0" err="1" smtClean="0">
                <a:latin typeface="+mj-lt"/>
              </a:rPr>
              <a:t>onderzoekers</a:t>
            </a:r>
            <a:r>
              <a:rPr lang="en-US" sz="2400" dirty="0" smtClean="0">
                <a:latin typeface="+mj-lt"/>
              </a:rPr>
              <a:t>/</a:t>
            </a:r>
            <a:r>
              <a:rPr lang="en-US" sz="2400" dirty="0" err="1" smtClean="0">
                <a:latin typeface="+mj-lt"/>
              </a:rPr>
              <a:t>observatoren</a:t>
            </a:r>
            <a:endParaRPr lang="en-US" sz="2400" dirty="0" smtClean="0">
              <a:latin typeface="+mj-lt"/>
            </a:endParaRPr>
          </a:p>
          <a:p>
            <a:pPr lvl="0"/>
            <a:r>
              <a:rPr lang="en-US" sz="2400" dirty="0" err="1" smtClean="0">
                <a:latin typeface="+mj-lt"/>
              </a:rPr>
              <a:t>Maakte</a:t>
            </a:r>
            <a:r>
              <a:rPr lang="en-US" sz="2400" dirty="0" smtClean="0">
                <a:latin typeface="+mj-lt"/>
              </a:rPr>
              <a:t> het </a:t>
            </a:r>
            <a:r>
              <a:rPr lang="en-US" sz="2400" dirty="0" err="1" smtClean="0">
                <a:latin typeface="+mj-lt"/>
              </a:rPr>
              <a:t>verschil</a:t>
            </a:r>
            <a:r>
              <a:rPr lang="en-US" sz="2400" dirty="0" smtClean="0">
                <a:latin typeface="+mj-lt"/>
              </a:rPr>
              <a:t> </a:t>
            </a:r>
            <a:r>
              <a:rPr lang="en-US" sz="2400" dirty="0" err="1" smtClean="0">
                <a:latin typeface="+mj-lt"/>
              </a:rPr>
              <a:t>uit</a:t>
            </a:r>
            <a:r>
              <a:rPr lang="en-US" sz="2400" dirty="0" smtClean="0">
                <a:latin typeface="+mj-lt"/>
              </a:rPr>
              <a:t> of je de criteria </a:t>
            </a:r>
            <a:r>
              <a:rPr lang="en-US" sz="2400" dirty="0" err="1" smtClean="0">
                <a:latin typeface="+mj-lt"/>
              </a:rPr>
              <a:t>wel</a:t>
            </a:r>
            <a:r>
              <a:rPr lang="en-US" sz="2400" dirty="0" smtClean="0">
                <a:latin typeface="+mj-lt"/>
              </a:rPr>
              <a:t> of </a:t>
            </a:r>
            <a:r>
              <a:rPr lang="en-US" sz="2400" dirty="0" err="1" smtClean="0">
                <a:latin typeface="+mj-lt"/>
              </a:rPr>
              <a:t>niet</a:t>
            </a:r>
            <a:r>
              <a:rPr lang="en-US" sz="2400" dirty="0" smtClean="0">
                <a:latin typeface="+mj-lt"/>
              </a:rPr>
              <a:t> </a:t>
            </a:r>
            <a:r>
              <a:rPr lang="en-US" sz="2400" dirty="0" err="1" smtClean="0">
                <a:latin typeface="+mj-lt"/>
              </a:rPr>
              <a:t>wist</a:t>
            </a:r>
            <a:r>
              <a:rPr lang="en-US" sz="2400" dirty="0" smtClean="0">
                <a:latin typeface="+mj-lt"/>
              </a:rPr>
              <a:t>? </a:t>
            </a:r>
          </a:p>
          <a:p>
            <a:pPr lvl="0"/>
            <a:r>
              <a:rPr lang="en-US" sz="2400" dirty="0" smtClean="0">
                <a:latin typeface="+mj-lt"/>
              </a:rPr>
              <a:t>Hoe </a:t>
            </a:r>
            <a:r>
              <a:rPr lang="en-US" sz="2400" dirty="0" err="1" smtClean="0">
                <a:latin typeface="+mj-lt"/>
              </a:rPr>
              <a:t>voelde</a:t>
            </a:r>
            <a:r>
              <a:rPr lang="en-US" sz="2400" dirty="0" smtClean="0">
                <a:latin typeface="+mj-lt"/>
              </a:rPr>
              <a:t> het? </a:t>
            </a:r>
          </a:p>
          <a:p>
            <a:pPr lvl="0"/>
            <a:r>
              <a:rPr lang="en-US" sz="2400" dirty="0" err="1" smtClean="0">
                <a:latin typeface="+mj-lt"/>
              </a:rPr>
              <a:t>Andere</a:t>
            </a:r>
            <a:r>
              <a:rPr lang="en-US" sz="2400" dirty="0" smtClean="0">
                <a:latin typeface="+mj-lt"/>
              </a:rPr>
              <a:t> </a:t>
            </a:r>
            <a:r>
              <a:rPr lang="en-US" sz="2400" dirty="0" err="1" smtClean="0">
                <a:latin typeface="+mj-lt"/>
              </a:rPr>
              <a:t>interessante</a:t>
            </a:r>
            <a:r>
              <a:rPr lang="en-US" sz="2400" dirty="0" smtClean="0">
                <a:latin typeface="+mj-lt"/>
              </a:rPr>
              <a:t> </a:t>
            </a:r>
            <a:r>
              <a:rPr lang="en-US" sz="2400" dirty="0" err="1" smtClean="0">
                <a:latin typeface="+mj-lt"/>
              </a:rPr>
              <a:t>elementen</a:t>
            </a:r>
            <a:r>
              <a:rPr lang="en-US" sz="2400" dirty="0" smtClean="0">
                <a:latin typeface="+mj-lt"/>
              </a:rPr>
              <a:t>? </a:t>
            </a:r>
          </a:p>
          <a:p>
            <a:pPr marL="0" lvl="0" indent="0">
              <a:buNone/>
            </a:pPr>
            <a:endParaRPr lang="en-US" sz="1000" b="1" dirty="0" smtClean="0">
              <a:latin typeface="+mj-lt"/>
            </a:endParaRPr>
          </a:p>
          <a:p>
            <a:pPr marL="0" lvl="0" indent="0">
              <a:spcBef>
                <a:spcPts val="0"/>
              </a:spcBef>
              <a:buNone/>
            </a:pPr>
            <a:r>
              <a:rPr lang="en-US" sz="2400" b="1" dirty="0" err="1" smtClean="0">
                <a:latin typeface="+mj-lt"/>
              </a:rPr>
              <a:t>Delen</a:t>
            </a:r>
            <a:r>
              <a:rPr lang="en-US" sz="2400" b="1" dirty="0" smtClean="0">
                <a:latin typeface="+mj-lt"/>
              </a:rPr>
              <a:t> met de hele </a:t>
            </a:r>
            <a:r>
              <a:rPr lang="en-US" sz="2400" b="1" dirty="0" err="1" smtClean="0">
                <a:latin typeface="+mj-lt"/>
              </a:rPr>
              <a:t>groep</a:t>
            </a:r>
            <a:endParaRPr lang="en-US" sz="2400" b="1" dirty="0" smtClean="0">
              <a:latin typeface="+mj-lt"/>
            </a:endParaRPr>
          </a:p>
          <a:p>
            <a:pPr marL="0" lvl="0" indent="0">
              <a:buNone/>
            </a:pPr>
            <a:r>
              <a:rPr lang="en-US" sz="2400" i="1" dirty="0" smtClean="0">
                <a:latin typeface="+mj-lt"/>
              </a:rPr>
              <a:t>Wat </a:t>
            </a:r>
            <a:r>
              <a:rPr lang="en-US" sz="2400" i="1" dirty="0" err="1" smtClean="0">
                <a:latin typeface="+mj-lt"/>
              </a:rPr>
              <a:t>zijn</a:t>
            </a:r>
            <a:r>
              <a:rPr lang="en-US" sz="2400" i="1" dirty="0" smtClean="0">
                <a:latin typeface="+mj-lt"/>
              </a:rPr>
              <a:t> de </a:t>
            </a:r>
            <a:r>
              <a:rPr lang="en-US" sz="2400" i="1" dirty="0" err="1" smtClean="0">
                <a:latin typeface="+mj-lt"/>
              </a:rPr>
              <a:t>gevolgen</a:t>
            </a:r>
            <a:r>
              <a:rPr lang="en-US" sz="2400" i="1" dirty="0" smtClean="0">
                <a:latin typeface="+mj-lt"/>
              </a:rPr>
              <a:t>?  </a:t>
            </a:r>
            <a:endParaRPr lang="en-US" sz="2400" i="1" dirty="0" smtClean="0">
              <a:latin typeface="+mj-lt"/>
            </a:endParaRPr>
          </a:p>
        </p:txBody>
      </p:sp>
    </p:spTree>
    <p:extLst>
      <p:ext uri="{BB962C8B-B14F-4D97-AF65-F5344CB8AC3E}">
        <p14:creationId xmlns:p14="http://schemas.microsoft.com/office/powerpoint/2010/main" val="1997779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US" sz="3200" b="1" dirty="0" smtClean="0">
                <a:solidFill>
                  <a:srgbClr val="00B050"/>
                </a:solidFill>
              </a:rPr>
              <a:t>Wat </a:t>
            </a:r>
            <a:r>
              <a:rPr lang="en-US" sz="3200" b="1" dirty="0" err="1" smtClean="0">
                <a:solidFill>
                  <a:srgbClr val="00B050"/>
                </a:solidFill>
              </a:rPr>
              <a:t>waren</a:t>
            </a:r>
            <a:r>
              <a:rPr lang="en-US" sz="3200" b="1" dirty="0" smtClean="0">
                <a:solidFill>
                  <a:srgbClr val="00B050"/>
                </a:solidFill>
              </a:rPr>
              <a:t> de </a:t>
            </a:r>
            <a:r>
              <a:rPr lang="en-US" sz="3200" b="1" dirty="0" err="1" smtClean="0">
                <a:solidFill>
                  <a:srgbClr val="00B050"/>
                </a:solidFill>
              </a:rPr>
              <a:t>mogelijkheden</a:t>
            </a:r>
            <a:r>
              <a:rPr lang="en-US" sz="3200" b="1" dirty="0" smtClean="0">
                <a:solidFill>
                  <a:srgbClr val="00B050"/>
                </a:solidFill>
              </a:rPr>
              <a:t> </a:t>
            </a:r>
            <a:r>
              <a:rPr lang="en-US" sz="3200" b="1" dirty="0" err="1" smtClean="0">
                <a:solidFill>
                  <a:srgbClr val="00B050"/>
                </a:solidFill>
              </a:rPr>
              <a:t>voor</a:t>
            </a:r>
            <a:r>
              <a:rPr lang="en-US" sz="3200" b="1" dirty="0" smtClean="0">
                <a:solidFill>
                  <a:srgbClr val="00B050"/>
                </a:solidFill>
              </a:rPr>
              <a:t> </a:t>
            </a:r>
            <a:r>
              <a:rPr lang="en-US" sz="3200" b="1" dirty="0" err="1" smtClean="0">
                <a:solidFill>
                  <a:srgbClr val="00B050"/>
                </a:solidFill>
              </a:rPr>
              <a:t>evaluatie</a:t>
            </a:r>
            <a:r>
              <a:rPr lang="en-US" sz="3200" b="1" dirty="0" smtClean="0">
                <a:solidFill>
                  <a:srgbClr val="00B050"/>
                </a:solidFill>
              </a:rPr>
              <a:t> van de </a:t>
            </a:r>
            <a:r>
              <a:rPr lang="en-US" sz="3200" b="1" dirty="0" err="1" smtClean="0">
                <a:solidFill>
                  <a:srgbClr val="00B050"/>
                </a:solidFill>
              </a:rPr>
              <a:t>kenmerken</a:t>
            </a:r>
            <a:r>
              <a:rPr lang="en-US" sz="3200" b="1" dirty="0" smtClean="0">
                <a:solidFill>
                  <a:srgbClr val="00B050"/>
                </a:solidFill>
              </a:rPr>
              <a:t> van </a:t>
            </a:r>
            <a:r>
              <a:rPr lang="en-US" sz="3200" b="1" dirty="0" err="1" smtClean="0">
                <a:solidFill>
                  <a:srgbClr val="00B050"/>
                </a:solidFill>
              </a:rPr>
              <a:t>een</a:t>
            </a:r>
            <a:r>
              <a:rPr lang="en-US" sz="3200" b="1" dirty="0" smtClean="0">
                <a:solidFill>
                  <a:srgbClr val="00B050"/>
                </a:solidFill>
              </a:rPr>
              <a:t> </a:t>
            </a:r>
            <a:r>
              <a:rPr lang="en-US" sz="3200" b="1" dirty="0" err="1" smtClean="0">
                <a:solidFill>
                  <a:srgbClr val="00B050"/>
                </a:solidFill>
              </a:rPr>
              <a:t>creatieve</a:t>
            </a:r>
            <a:r>
              <a:rPr lang="en-US" sz="3200" b="1" dirty="0" smtClean="0">
                <a:solidFill>
                  <a:srgbClr val="00B050"/>
                </a:solidFill>
              </a:rPr>
              <a:t> </a:t>
            </a:r>
            <a:r>
              <a:rPr lang="en-US" sz="3200" b="1" dirty="0" err="1" smtClean="0">
                <a:solidFill>
                  <a:srgbClr val="00B050"/>
                </a:solidFill>
              </a:rPr>
              <a:t>aanleg</a:t>
            </a:r>
            <a:r>
              <a:rPr lang="en-US" sz="3200" b="1" dirty="0" smtClean="0">
                <a:solidFill>
                  <a:srgbClr val="00B050"/>
                </a:solidFill>
              </a:rPr>
              <a:t>? </a:t>
            </a:r>
            <a:endParaRPr lang="en-US" sz="3200" b="1" dirty="0">
              <a:solidFill>
                <a:srgbClr val="00B050"/>
              </a:solidFill>
            </a:endParaRPr>
          </a:p>
        </p:txBody>
      </p:sp>
      <p:sp>
        <p:nvSpPr>
          <p:cNvPr id="3" name="Content Placeholder 2"/>
          <p:cNvSpPr>
            <a:spLocks noGrp="1"/>
          </p:cNvSpPr>
          <p:nvPr>
            <p:ph idx="1"/>
          </p:nvPr>
        </p:nvSpPr>
        <p:spPr>
          <a:xfrm>
            <a:off x="395536" y="1772815"/>
            <a:ext cx="5266928" cy="3816425"/>
          </a:xfrm>
        </p:spPr>
        <p:txBody>
          <a:bodyPr>
            <a:normAutofit fontScale="62500" lnSpcReduction="20000"/>
          </a:bodyPr>
          <a:lstStyle/>
          <a:p>
            <a:r>
              <a:rPr lang="nl-BE" sz="4000" dirty="0"/>
              <a:t>Zin voor initiatief</a:t>
            </a:r>
          </a:p>
          <a:p>
            <a:r>
              <a:rPr lang="nl-BE" sz="4000" dirty="0"/>
              <a:t>Motivatie</a:t>
            </a:r>
          </a:p>
          <a:p>
            <a:r>
              <a:rPr lang="nl-BE" sz="4000" dirty="0"/>
              <a:t>Vermogen om iets nieuws te bedenken</a:t>
            </a:r>
          </a:p>
          <a:p>
            <a:r>
              <a:rPr lang="nl-BE" sz="4000" dirty="0"/>
              <a:t>Verbanden leggen</a:t>
            </a:r>
          </a:p>
          <a:p>
            <a:r>
              <a:rPr lang="nl-BE" sz="4000" dirty="0"/>
              <a:t>Verbeelding</a:t>
            </a:r>
          </a:p>
          <a:p>
            <a:r>
              <a:rPr lang="nl-BE" sz="4000" dirty="0"/>
              <a:t>Nieuwsgierigheid</a:t>
            </a:r>
          </a:p>
          <a:p>
            <a:r>
              <a:rPr lang="nl-BE" sz="4000" dirty="0"/>
              <a:t>Samenwerkingsvaardigheden</a:t>
            </a:r>
          </a:p>
          <a:p>
            <a:r>
              <a:rPr lang="nl-BE" sz="4000" dirty="0"/>
              <a:t>Denkvaardigheden</a:t>
            </a:r>
          </a:p>
          <a:p>
            <a:pPr marL="0" indent="0">
              <a:buNone/>
            </a:pPr>
            <a:r>
              <a:rPr lang="en-US" sz="3700" i="1" dirty="0" smtClean="0">
                <a:latin typeface="+mj-lt"/>
              </a:rPr>
              <a:t>(</a:t>
            </a:r>
            <a:r>
              <a:rPr lang="en-US" sz="3700" i="1" dirty="0" err="1" smtClean="0">
                <a:latin typeface="+mj-lt"/>
              </a:rPr>
              <a:t>uit</a:t>
            </a:r>
            <a:r>
              <a:rPr lang="en-US" sz="3700" i="1" dirty="0" smtClean="0">
                <a:latin typeface="+mj-lt"/>
              </a:rPr>
              <a:t> Conceptual </a:t>
            </a:r>
            <a:r>
              <a:rPr lang="en-US" sz="3700" i="1" dirty="0" smtClean="0">
                <a:latin typeface="+mj-lt"/>
              </a:rPr>
              <a:t>Framework)</a:t>
            </a:r>
            <a:endParaRPr lang="en-US" sz="3700" i="1" dirty="0">
              <a:latin typeface="+mj-lt"/>
            </a:endParaRPr>
          </a:p>
          <a:p>
            <a:endParaRPr lang="en-US" dirty="0"/>
          </a:p>
        </p:txBody>
      </p:sp>
      <p:sp>
        <p:nvSpPr>
          <p:cNvPr id="4" name="TextBox 3"/>
          <p:cNvSpPr txBox="1"/>
          <p:nvPr/>
        </p:nvSpPr>
        <p:spPr>
          <a:xfrm>
            <a:off x="5796136" y="1844824"/>
            <a:ext cx="2808312" cy="31700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dirty="0" smtClean="0">
                <a:latin typeface="+mj-lt"/>
              </a:rPr>
              <a:t>Wat </a:t>
            </a:r>
            <a:r>
              <a:rPr lang="en-US" sz="2000" dirty="0" err="1" smtClean="0">
                <a:latin typeface="+mj-lt"/>
              </a:rPr>
              <a:t>kan</a:t>
            </a:r>
            <a:r>
              <a:rPr lang="en-US" sz="2000" dirty="0" smtClean="0">
                <a:latin typeface="+mj-lt"/>
              </a:rPr>
              <a:t> de </a:t>
            </a:r>
            <a:r>
              <a:rPr lang="en-US" sz="2000" dirty="0" err="1" smtClean="0">
                <a:latin typeface="+mj-lt"/>
              </a:rPr>
              <a:t>rol</a:t>
            </a:r>
            <a:r>
              <a:rPr lang="en-US" sz="2000" dirty="0" smtClean="0">
                <a:latin typeface="+mj-lt"/>
              </a:rPr>
              <a:t> van de </a:t>
            </a:r>
            <a:r>
              <a:rPr lang="en-US" sz="2000" dirty="0" err="1" smtClean="0">
                <a:latin typeface="+mj-lt"/>
              </a:rPr>
              <a:t>leerkracht</a:t>
            </a:r>
            <a:r>
              <a:rPr lang="en-US" sz="2000" dirty="0" smtClean="0">
                <a:latin typeface="+mj-lt"/>
              </a:rPr>
              <a:t> </a:t>
            </a:r>
            <a:r>
              <a:rPr lang="en-US" sz="2000" dirty="0" err="1" smtClean="0">
                <a:latin typeface="+mj-lt"/>
              </a:rPr>
              <a:t>zijn</a:t>
            </a:r>
            <a:r>
              <a:rPr lang="en-US" sz="2000" dirty="0" smtClean="0">
                <a:latin typeface="+mj-lt"/>
              </a:rPr>
              <a:t> in het </a:t>
            </a:r>
            <a:r>
              <a:rPr lang="en-US" sz="2000" dirty="0" err="1" smtClean="0">
                <a:latin typeface="+mj-lt"/>
              </a:rPr>
              <a:t>stimuleren</a:t>
            </a:r>
            <a:r>
              <a:rPr lang="en-US" sz="2000" dirty="0" smtClean="0">
                <a:latin typeface="+mj-lt"/>
              </a:rPr>
              <a:t> van </a:t>
            </a:r>
            <a:r>
              <a:rPr lang="en-US" sz="2000" dirty="0" err="1" smtClean="0">
                <a:latin typeface="+mj-lt"/>
              </a:rPr>
              <a:t>creativiteit</a:t>
            </a:r>
            <a:r>
              <a:rPr lang="en-US" sz="2000" dirty="0" smtClean="0">
                <a:latin typeface="+mj-lt"/>
              </a:rPr>
              <a:t> in </a:t>
            </a:r>
            <a:r>
              <a:rPr lang="en-US" sz="2000" dirty="0" err="1" smtClean="0">
                <a:latin typeface="+mj-lt"/>
              </a:rPr>
              <a:t>deze</a:t>
            </a:r>
            <a:r>
              <a:rPr lang="en-US" sz="2000" dirty="0" smtClean="0">
                <a:latin typeface="+mj-lt"/>
              </a:rPr>
              <a:t> </a:t>
            </a:r>
            <a:r>
              <a:rPr lang="en-US" sz="2000" dirty="0" smtClean="0">
                <a:latin typeface="+mj-lt"/>
              </a:rPr>
              <a:t>context?</a:t>
            </a:r>
          </a:p>
          <a:p>
            <a:pPr algn="ctr"/>
            <a:endParaRPr lang="en-US" sz="2000" dirty="0" smtClean="0">
              <a:latin typeface="+mj-lt"/>
            </a:endParaRPr>
          </a:p>
          <a:p>
            <a:pPr algn="ctr"/>
            <a:r>
              <a:rPr lang="en-US" sz="2000" dirty="0" err="1" smtClean="0">
                <a:latin typeface="+mj-lt"/>
              </a:rPr>
              <a:t>Denk</a:t>
            </a:r>
            <a:r>
              <a:rPr lang="en-US" sz="2000" dirty="0" smtClean="0">
                <a:latin typeface="+mj-lt"/>
              </a:rPr>
              <a:t> </a:t>
            </a:r>
            <a:r>
              <a:rPr lang="en-US" sz="2000" dirty="0" err="1" smtClean="0">
                <a:latin typeface="+mj-lt"/>
              </a:rPr>
              <a:t>aan</a:t>
            </a:r>
            <a:r>
              <a:rPr lang="en-US" sz="2000" dirty="0" smtClean="0">
                <a:latin typeface="+mj-lt"/>
              </a:rPr>
              <a:t> </a:t>
            </a:r>
            <a:r>
              <a:rPr lang="en-US" sz="2000" dirty="0" err="1" smtClean="0">
                <a:latin typeface="+mj-lt"/>
              </a:rPr>
              <a:t>linken</a:t>
            </a:r>
            <a:r>
              <a:rPr lang="en-US" sz="2000" dirty="0" smtClean="0">
                <a:latin typeface="+mj-lt"/>
              </a:rPr>
              <a:t> met de </a:t>
            </a:r>
            <a:r>
              <a:rPr lang="en-US" sz="2000" dirty="0" err="1" smtClean="0">
                <a:latin typeface="+mj-lt"/>
              </a:rPr>
              <a:t>synergieën</a:t>
            </a:r>
            <a:r>
              <a:rPr lang="en-US" sz="2000" dirty="0" smtClean="0">
                <a:latin typeface="+mj-lt"/>
              </a:rPr>
              <a:t> </a:t>
            </a:r>
            <a:r>
              <a:rPr lang="en-US" sz="2000" dirty="0" err="1" smtClean="0">
                <a:latin typeface="+mj-lt"/>
              </a:rPr>
              <a:t>tussen</a:t>
            </a:r>
            <a:r>
              <a:rPr lang="en-US" sz="2000" dirty="0" smtClean="0">
                <a:latin typeface="+mj-lt"/>
              </a:rPr>
              <a:t> </a:t>
            </a:r>
            <a:r>
              <a:rPr lang="en-US" sz="2000" dirty="0" err="1" smtClean="0">
                <a:latin typeface="+mj-lt"/>
              </a:rPr>
              <a:t>een</a:t>
            </a:r>
            <a:r>
              <a:rPr lang="en-US" sz="2000" dirty="0" smtClean="0">
                <a:latin typeface="+mj-lt"/>
              </a:rPr>
              <a:t> </a:t>
            </a:r>
            <a:r>
              <a:rPr lang="en-US" sz="2000" dirty="0" err="1" smtClean="0">
                <a:latin typeface="+mj-lt"/>
              </a:rPr>
              <a:t>creatieve</a:t>
            </a:r>
            <a:r>
              <a:rPr lang="en-US" sz="2000" dirty="0" smtClean="0">
                <a:latin typeface="+mj-lt"/>
              </a:rPr>
              <a:t> </a:t>
            </a:r>
            <a:r>
              <a:rPr lang="en-US" sz="2000" dirty="0" err="1" smtClean="0">
                <a:latin typeface="+mj-lt"/>
              </a:rPr>
              <a:t>en</a:t>
            </a:r>
            <a:r>
              <a:rPr lang="en-US" sz="2000" dirty="0" smtClean="0">
                <a:latin typeface="+mj-lt"/>
              </a:rPr>
              <a:t> </a:t>
            </a:r>
            <a:r>
              <a:rPr lang="en-US" sz="2000" dirty="0" err="1" smtClean="0">
                <a:latin typeface="+mj-lt"/>
              </a:rPr>
              <a:t>onderzoekende</a:t>
            </a:r>
            <a:r>
              <a:rPr lang="en-US" sz="2000" dirty="0" smtClean="0">
                <a:latin typeface="+mj-lt"/>
              </a:rPr>
              <a:t> </a:t>
            </a:r>
            <a:r>
              <a:rPr lang="en-US" sz="2000" dirty="0" err="1" smtClean="0">
                <a:latin typeface="+mj-lt"/>
              </a:rPr>
              <a:t>aanpak</a:t>
            </a:r>
            <a:r>
              <a:rPr lang="en-US" sz="2000" dirty="0" smtClean="0">
                <a:latin typeface="+mj-lt"/>
              </a:rPr>
              <a:t>. </a:t>
            </a:r>
            <a:endParaRPr lang="en-US" sz="2000" dirty="0">
              <a:latin typeface="+mj-lt"/>
            </a:endParaRPr>
          </a:p>
        </p:txBody>
      </p:sp>
    </p:spTree>
    <p:extLst>
      <p:ext uri="{BB962C8B-B14F-4D97-AF65-F5344CB8AC3E}">
        <p14:creationId xmlns:p14="http://schemas.microsoft.com/office/powerpoint/2010/main" val="1713424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426170"/>
          </a:xfrm>
        </p:spPr>
        <p:txBody>
          <a:bodyPr>
            <a:noAutofit/>
          </a:bodyPr>
          <a:lstStyle/>
          <a:p>
            <a:r>
              <a:rPr lang="en-US" sz="2800" b="1" dirty="0" err="1">
                <a:solidFill>
                  <a:srgbClr val="00B050"/>
                </a:solidFill>
              </a:rPr>
              <a:t>Synergieën</a:t>
            </a:r>
            <a:r>
              <a:rPr lang="en-US" sz="2800" b="1" dirty="0">
                <a:solidFill>
                  <a:srgbClr val="00B050"/>
                </a:solidFill>
              </a:rPr>
              <a:t> </a:t>
            </a:r>
            <a:r>
              <a:rPr lang="en-US" sz="2800" b="1" dirty="0" err="1">
                <a:solidFill>
                  <a:srgbClr val="00B050"/>
                </a:solidFill>
              </a:rPr>
              <a:t>tussen</a:t>
            </a:r>
            <a:r>
              <a:rPr lang="en-US" sz="2800" b="1" dirty="0">
                <a:solidFill>
                  <a:srgbClr val="00B050"/>
                </a:solidFill>
              </a:rPr>
              <a:t> </a:t>
            </a:r>
            <a:r>
              <a:rPr lang="en-US" sz="2800" b="1" dirty="0" err="1">
                <a:solidFill>
                  <a:srgbClr val="00B050"/>
                </a:solidFill>
              </a:rPr>
              <a:t>onderzoekend</a:t>
            </a:r>
            <a:r>
              <a:rPr lang="en-US" sz="2800" b="1" dirty="0">
                <a:solidFill>
                  <a:srgbClr val="00B050"/>
                </a:solidFill>
              </a:rPr>
              <a:t> </a:t>
            </a:r>
            <a:r>
              <a:rPr lang="en-US" sz="2800" b="1" dirty="0" err="1">
                <a:solidFill>
                  <a:srgbClr val="00B050"/>
                </a:solidFill>
              </a:rPr>
              <a:t>leren</a:t>
            </a:r>
            <a:r>
              <a:rPr lang="en-US" sz="2800" b="1" dirty="0">
                <a:solidFill>
                  <a:srgbClr val="00B050"/>
                </a:solidFill>
              </a:rPr>
              <a:t> </a:t>
            </a:r>
            <a:r>
              <a:rPr lang="en-US" sz="2800" b="1" dirty="0" err="1">
                <a:solidFill>
                  <a:srgbClr val="00B050"/>
                </a:solidFill>
              </a:rPr>
              <a:t>en</a:t>
            </a:r>
            <a:r>
              <a:rPr lang="en-US" sz="2800" b="1" dirty="0">
                <a:solidFill>
                  <a:srgbClr val="00B050"/>
                </a:solidFill>
              </a:rPr>
              <a:t> </a:t>
            </a:r>
            <a:r>
              <a:rPr lang="en-US" sz="2800" b="1" dirty="0" err="1">
                <a:solidFill>
                  <a:srgbClr val="00B050"/>
                </a:solidFill>
              </a:rPr>
              <a:t>een</a:t>
            </a:r>
            <a:r>
              <a:rPr lang="en-US" sz="2800" b="1" dirty="0">
                <a:solidFill>
                  <a:srgbClr val="00B050"/>
                </a:solidFill>
              </a:rPr>
              <a:t> </a:t>
            </a:r>
            <a:r>
              <a:rPr lang="en-US" sz="2800" b="1" dirty="0" err="1">
                <a:solidFill>
                  <a:srgbClr val="00B050"/>
                </a:solidFill>
              </a:rPr>
              <a:t>creatieve</a:t>
            </a:r>
            <a:r>
              <a:rPr lang="en-US" sz="2800" b="1" dirty="0">
                <a:solidFill>
                  <a:srgbClr val="00B050"/>
                </a:solidFill>
              </a:rPr>
              <a:t> </a:t>
            </a:r>
            <a:r>
              <a:rPr lang="en-US" sz="2800" b="1" dirty="0" err="1">
                <a:solidFill>
                  <a:srgbClr val="00B050"/>
                </a:solidFill>
              </a:rPr>
              <a:t>aanpak</a:t>
            </a:r>
            <a:r>
              <a:rPr lang="en-US" sz="2800" b="1" dirty="0" smtClean="0">
                <a:solidFill>
                  <a:srgbClr val="00B050"/>
                </a:solidFill>
              </a:rPr>
              <a:t/>
            </a:r>
            <a:br>
              <a:rPr lang="en-US" sz="2800" b="1" dirty="0" smtClean="0">
                <a:solidFill>
                  <a:srgbClr val="00B050"/>
                </a:solidFill>
              </a:rPr>
            </a:br>
            <a:r>
              <a:rPr lang="en-US" sz="1600" dirty="0" smtClean="0"/>
              <a:t>(Creative Little Scientists, 2012)</a:t>
            </a:r>
            <a:endParaRPr lang="en-US" sz="1600" dirty="0"/>
          </a:p>
        </p:txBody>
      </p:sp>
      <p:sp>
        <p:nvSpPr>
          <p:cNvPr id="3" name="Content Placeholder 2"/>
          <p:cNvSpPr>
            <a:spLocks noGrp="1"/>
          </p:cNvSpPr>
          <p:nvPr>
            <p:ph idx="1"/>
          </p:nvPr>
        </p:nvSpPr>
        <p:spPr>
          <a:xfrm>
            <a:off x="457200" y="1772816"/>
            <a:ext cx="8229600" cy="4353347"/>
          </a:xfrm>
        </p:spPr>
        <p:txBody>
          <a:bodyPr>
            <a:normAutofit/>
          </a:bodyPr>
          <a:lstStyle/>
          <a:p>
            <a:pPr>
              <a:buFont typeface="Arial" charset="0"/>
              <a:buChar char="•"/>
              <a:defRPr/>
            </a:pPr>
            <a:r>
              <a:rPr lang="nl-BE" sz="2800" dirty="0"/>
              <a:t>Spel &amp; verkenning</a:t>
            </a:r>
          </a:p>
          <a:p>
            <a:pPr>
              <a:buFont typeface="Arial" charset="0"/>
              <a:buChar char="•"/>
              <a:defRPr/>
            </a:pPr>
            <a:r>
              <a:rPr lang="nl-BE" sz="2800" dirty="0"/>
              <a:t>Motivatie &amp; affectie</a:t>
            </a:r>
          </a:p>
          <a:p>
            <a:pPr>
              <a:buFont typeface="Arial" charset="0"/>
              <a:buChar char="•"/>
              <a:defRPr/>
            </a:pPr>
            <a:r>
              <a:rPr lang="nl-BE" sz="2800" dirty="0"/>
              <a:t>Dialoog &amp; samenwerking</a:t>
            </a:r>
          </a:p>
          <a:p>
            <a:pPr>
              <a:buFont typeface="Arial" charset="0"/>
              <a:buChar char="•"/>
              <a:defRPr/>
            </a:pPr>
            <a:r>
              <a:rPr lang="nl-BE" sz="2800" dirty="0"/>
              <a:t>Probleemoplossend denken en eigenaarschap</a:t>
            </a:r>
          </a:p>
          <a:p>
            <a:pPr>
              <a:buFont typeface="Arial" charset="0"/>
              <a:buChar char="•"/>
              <a:defRPr/>
            </a:pPr>
            <a:r>
              <a:rPr lang="nl-BE" sz="2800" dirty="0"/>
              <a:t>Vragen stellen en nieuwsgierigheid </a:t>
            </a:r>
          </a:p>
          <a:p>
            <a:pPr>
              <a:buFont typeface="Arial" charset="0"/>
              <a:buChar char="•"/>
              <a:defRPr/>
            </a:pPr>
            <a:r>
              <a:rPr lang="nl-BE" sz="2800" dirty="0"/>
              <a:t>Reflectie en redeneren</a:t>
            </a:r>
          </a:p>
          <a:p>
            <a:pPr>
              <a:buFont typeface="Arial" charset="0"/>
              <a:buChar char="•"/>
              <a:defRPr/>
            </a:pPr>
            <a:r>
              <a:rPr lang="nl-BE" sz="2800" dirty="0"/>
              <a:t>Begeleiding en betrokkenheid (door de leerkracht)</a:t>
            </a:r>
          </a:p>
          <a:p>
            <a:pPr>
              <a:buFont typeface="Arial" charset="0"/>
              <a:buChar char="•"/>
              <a:defRPr/>
            </a:pPr>
            <a:r>
              <a:rPr lang="nl-BE" sz="2800" dirty="0">
                <a:solidFill>
                  <a:srgbClr val="FF0000"/>
                </a:solidFill>
              </a:rPr>
              <a:t>Evaluatie om te leren </a:t>
            </a:r>
          </a:p>
        </p:txBody>
      </p:sp>
    </p:spTree>
    <p:extLst>
      <p:ext uri="{BB962C8B-B14F-4D97-AF65-F5344CB8AC3E}">
        <p14:creationId xmlns:p14="http://schemas.microsoft.com/office/powerpoint/2010/main" val="2704726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922114"/>
          </a:xfrm>
        </p:spPr>
        <p:txBody>
          <a:bodyPr>
            <a:noAutofit/>
          </a:bodyPr>
          <a:lstStyle/>
          <a:p>
            <a:r>
              <a:rPr lang="en-US" sz="2800" b="1" dirty="0" err="1">
                <a:solidFill>
                  <a:srgbClr val="00B050"/>
                </a:solidFill>
              </a:rPr>
              <a:t>Voorstelling</a:t>
            </a:r>
            <a:r>
              <a:rPr lang="en-US" sz="2800" b="1" dirty="0">
                <a:solidFill>
                  <a:srgbClr val="00B050"/>
                </a:solidFill>
              </a:rPr>
              <a:t> van </a:t>
            </a:r>
            <a:r>
              <a:rPr lang="en-US" sz="2800" b="1" dirty="0" err="1">
                <a:solidFill>
                  <a:srgbClr val="00B050"/>
                </a:solidFill>
              </a:rPr>
              <a:t>voorbeelden</a:t>
            </a:r>
            <a:r>
              <a:rPr lang="en-US" sz="2800" b="1" dirty="0">
                <a:solidFill>
                  <a:srgbClr val="00B050"/>
                </a:solidFill>
              </a:rPr>
              <a:t> </a:t>
            </a:r>
            <a:r>
              <a:rPr lang="en-US" sz="2800" b="1" dirty="0" err="1">
                <a:solidFill>
                  <a:srgbClr val="00B050"/>
                </a:solidFill>
              </a:rPr>
              <a:t>uit</a:t>
            </a:r>
            <a:r>
              <a:rPr lang="en-US" sz="2800" b="1" dirty="0">
                <a:solidFill>
                  <a:srgbClr val="00B050"/>
                </a:solidFill>
              </a:rPr>
              <a:t> de </a:t>
            </a:r>
            <a:r>
              <a:rPr lang="en-US" sz="2800" b="1" dirty="0" err="1">
                <a:solidFill>
                  <a:srgbClr val="00B050"/>
                </a:solidFill>
              </a:rPr>
              <a:t>klaspraktijk</a:t>
            </a:r>
            <a:endParaRPr lang="en-US" sz="2800" b="1" dirty="0">
              <a:solidFill>
                <a:srgbClr val="00B050"/>
              </a:solidFill>
            </a:endParaRPr>
          </a:p>
        </p:txBody>
      </p:sp>
      <p:sp>
        <p:nvSpPr>
          <p:cNvPr id="3" name="Content Placeholder 2"/>
          <p:cNvSpPr>
            <a:spLocks noGrp="1"/>
          </p:cNvSpPr>
          <p:nvPr>
            <p:ph idx="1"/>
          </p:nvPr>
        </p:nvSpPr>
        <p:spPr>
          <a:xfrm>
            <a:off x="395536" y="2276872"/>
            <a:ext cx="2520280" cy="2160240"/>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endParaRPr lang="en-US" sz="2400" dirty="0" smtClean="0">
              <a:latin typeface="+mj-lt"/>
            </a:endParaRPr>
          </a:p>
          <a:p>
            <a:pPr marL="0" indent="0" algn="ctr">
              <a:buNone/>
            </a:pPr>
            <a:r>
              <a:rPr lang="en-US" sz="2400" dirty="0" err="1" smtClean="0">
                <a:latin typeface="+mj-lt"/>
              </a:rPr>
              <a:t>Een</a:t>
            </a:r>
            <a:r>
              <a:rPr lang="en-US" sz="2400" dirty="0" smtClean="0">
                <a:latin typeface="+mj-lt"/>
              </a:rPr>
              <a:t> </a:t>
            </a:r>
            <a:r>
              <a:rPr lang="en-US" sz="2400" dirty="0" err="1" smtClean="0">
                <a:latin typeface="+mj-lt"/>
              </a:rPr>
              <a:t>ijsavontuur</a:t>
            </a:r>
            <a:r>
              <a:rPr lang="en-US" sz="2400" dirty="0" smtClean="0">
                <a:latin typeface="+mj-lt"/>
              </a:rPr>
              <a:t> </a:t>
            </a:r>
            <a:endParaRPr lang="en-US" sz="2400" dirty="0" smtClean="0">
              <a:latin typeface="+mj-lt"/>
            </a:endParaRPr>
          </a:p>
          <a:p>
            <a:pPr marL="0" indent="0" algn="ctr">
              <a:buNone/>
            </a:pPr>
            <a:r>
              <a:rPr lang="en-US" sz="2400" dirty="0" err="1" smtClean="0">
                <a:latin typeface="+mj-lt"/>
              </a:rPr>
              <a:t>Onderweg</a:t>
            </a:r>
            <a:endParaRPr lang="en-US" sz="2400" dirty="0" smtClean="0">
              <a:latin typeface="+mj-lt"/>
            </a:endParaRPr>
          </a:p>
          <a:p>
            <a:pPr marL="0" indent="0" algn="ctr">
              <a:buNone/>
            </a:pPr>
            <a:r>
              <a:rPr lang="en-US" sz="2400" dirty="0" err="1" smtClean="0">
                <a:latin typeface="+mj-lt"/>
              </a:rPr>
              <a:t>Drijvende</a:t>
            </a:r>
            <a:r>
              <a:rPr lang="en-US" sz="2400" dirty="0" smtClean="0">
                <a:latin typeface="+mj-lt"/>
              </a:rPr>
              <a:t> </a:t>
            </a:r>
            <a:r>
              <a:rPr lang="en-US" sz="2400" dirty="0" err="1" smtClean="0">
                <a:latin typeface="+mj-lt"/>
              </a:rPr>
              <a:t>boten</a:t>
            </a:r>
            <a:endParaRPr lang="en-US" sz="2400" dirty="0" smtClean="0">
              <a:latin typeface="+mj-lt"/>
            </a:endParaRPr>
          </a:p>
        </p:txBody>
      </p:sp>
      <p:sp>
        <p:nvSpPr>
          <p:cNvPr id="4" name="TextBox 3"/>
          <p:cNvSpPr txBox="1"/>
          <p:nvPr/>
        </p:nvSpPr>
        <p:spPr>
          <a:xfrm>
            <a:off x="3131840" y="1476067"/>
            <a:ext cx="5688632" cy="37240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err="1"/>
              <a:t>Opbouw</a:t>
            </a:r>
            <a:r>
              <a:rPr lang="en-US" sz="2000" b="1" dirty="0"/>
              <a:t> van de Curriculum </a:t>
            </a:r>
            <a:r>
              <a:rPr lang="en-US" sz="2000" b="1" dirty="0" err="1"/>
              <a:t>Materialen</a:t>
            </a:r>
            <a:endParaRPr lang="en-US" sz="2000" b="1" dirty="0"/>
          </a:p>
          <a:p>
            <a:endParaRPr lang="en-US" sz="2000" b="1" dirty="0"/>
          </a:p>
          <a:p>
            <a:pPr marL="342900" indent="-342900">
              <a:buFont typeface="Arial"/>
              <a:buChar char="•"/>
            </a:pPr>
            <a:r>
              <a:rPr lang="en-US" sz="2000" i="1" dirty="0" err="1"/>
              <a:t>Situering</a:t>
            </a:r>
            <a:r>
              <a:rPr lang="en-US" sz="2000" i="1" dirty="0"/>
              <a:t> </a:t>
            </a:r>
            <a:r>
              <a:rPr lang="en-US" sz="2000" dirty="0"/>
              <a:t>– focus, </a:t>
            </a:r>
            <a:r>
              <a:rPr lang="en-US" sz="2000" dirty="0" err="1"/>
              <a:t>motivering</a:t>
            </a:r>
            <a:r>
              <a:rPr lang="en-US" sz="2000" dirty="0"/>
              <a:t>, </a:t>
            </a:r>
            <a:r>
              <a:rPr lang="en-US" sz="2000" dirty="0" err="1"/>
              <a:t>achtergrond</a:t>
            </a:r>
            <a:endParaRPr lang="en-US" sz="2000" dirty="0"/>
          </a:p>
          <a:p>
            <a:pPr marL="342900" indent="-342900">
              <a:buFont typeface="Arial"/>
              <a:buChar char="•"/>
            </a:pPr>
            <a:endParaRPr lang="en-US" sz="1200" dirty="0"/>
          </a:p>
          <a:p>
            <a:pPr marL="342900" indent="-342900">
              <a:buFont typeface="Arial"/>
              <a:buChar char="•"/>
            </a:pPr>
            <a:r>
              <a:rPr lang="en-US" sz="2000" i="1" dirty="0" err="1"/>
              <a:t>Startpunt</a:t>
            </a:r>
            <a:r>
              <a:rPr lang="en-US" sz="2000" i="1" dirty="0"/>
              <a:t> </a:t>
            </a:r>
          </a:p>
          <a:p>
            <a:pPr marL="342900" indent="-342900">
              <a:buFont typeface="Arial"/>
              <a:buChar char="•"/>
            </a:pPr>
            <a:endParaRPr lang="en-US" sz="1200" i="1" dirty="0"/>
          </a:p>
          <a:p>
            <a:pPr marL="342900" indent="-342900">
              <a:buFont typeface="Arial"/>
              <a:buChar char="•"/>
            </a:pPr>
            <a:r>
              <a:rPr lang="en-US" sz="2000" i="1" dirty="0"/>
              <a:t>Het </a:t>
            </a:r>
            <a:r>
              <a:rPr lang="en-US" sz="2000" i="1" dirty="0" err="1"/>
              <a:t>leerproces</a:t>
            </a:r>
            <a:r>
              <a:rPr lang="en-US" sz="2000" i="1" dirty="0"/>
              <a:t> </a:t>
            </a:r>
            <a:r>
              <a:rPr lang="en-US" sz="2000" dirty="0"/>
              <a:t>– </a:t>
            </a:r>
            <a:r>
              <a:rPr lang="en-US" sz="2000" dirty="0" err="1"/>
              <a:t>activiteiten</a:t>
            </a:r>
            <a:r>
              <a:rPr lang="en-US" sz="2000" dirty="0"/>
              <a:t> </a:t>
            </a:r>
            <a:r>
              <a:rPr lang="en-US" sz="2000" dirty="0" err="1"/>
              <a:t>en</a:t>
            </a:r>
            <a:r>
              <a:rPr lang="en-US" sz="2000" dirty="0"/>
              <a:t> de </a:t>
            </a:r>
            <a:r>
              <a:rPr lang="en-US" sz="2000" dirty="0" err="1"/>
              <a:t>motivering</a:t>
            </a:r>
            <a:r>
              <a:rPr lang="en-US" sz="2000" dirty="0"/>
              <a:t>, </a:t>
            </a:r>
            <a:r>
              <a:rPr lang="en-US" sz="2000" dirty="0" err="1"/>
              <a:t>voorbeelden</a:t>
            </a:r>
            <a:r>
              <a:rPr lang="en-US" sz="2000" dirty="0"/>
              <a:t> van </a:t>
            </a:r>
            <a:r>
              <a:rPr lang="en-US" sz="2000" dirty="0" err="1"/>
              <a:t>antwoorden</a:t>
            </a:r>
            <a:r>
              <a:rPr lang="en-US" sz="2000" dirty="0"/>
              <a:t> van </a:t>
            </a:r>
            <a:r>
              <a:rPr lang="en-US" sz="2000" dirty="0" err="1"/>
              <a:t>kinderen</a:t>
            </a:r>
            <a:r>
              <a:rPr lang="en-US" sz="2000" dirty="0"/>
              <a:t>, </a:t>
            </a:r>
            <a:r>
              <a:rPr lang="en-US" sz="2000" dirty="0" err="1"/>
              <a:t>reflecties</a:t>
            </a:r>
            <a:r>
              <a:rPr lang="en-US" sz="2000" dirty="0"/>
              <a:t> van de </a:t>
            </a:r>
            <a:r>
              <a:rPr lang="en-US" sz="2000" dirty="0" err="1"/>
              <a:t>leerkracht</a:t>
            </a:r>
            <a:r>
              <a:rPr lang="en-US" sz="2000" dirty="0"/>
              <a:t>, </a:t>
            </a:r>
            <a:r>
              <a:rPr lang="en-US" sz="2000" dirty="0" err="1"/>
              <a:t>en</a:t>
            </a:r>
            <a:r>
              <a:rPr lang="en-US" sz="2000" dirty="0"/>
              <a:t> </a:t>
            </a:r>
            <a:r>
              <a:rPr lang="en-US" sz="2000" dirty="0" err="1"/>
              <a:t>gevolgen</a:t>
            </a:r>
            <a:r>
              <a:rPr lang="en-US" sz="2000" dirty="0"/>
              <a:t> </a:t>
            </a:r>
            <a:r>
              <a:rPr lang="en-US" sz="2000" dirty="0" err="1"/>
              <a:t>voor</a:t>
            </a:r>
            <a:r>
              <a:rPr lang="en-US" sz="2000" dirty="0"/>
              <a:t> de </a:t>
            </a:r>
            <a:r>
              <a:rPr lang="en-US" sz="2000" dirty="0" err="1"/>
              <a:t>volgende</a:t>
            </a:r>
            <a:r>
              <a:rPr lang="en-US" sz="2000" dirty="0"/>
              <a:t> </a:t>
            </a:r>
            <a:r>
              <a:rPr lang="en-US" sz="2000" dirty="0" err="1"/>
              <a:t>activiteit</a:t>
            </a:r>
            <a:r>
              <a:rPr lang="en-US" sz="2000" dirty="0"/>
              <a:t>.</a:t>
            </a:r>
          </a:p>
          <a:p>
            <a:pPr marL="342900" indent="-342900">
              <a:buFont typeface="Arial"/>
              <a:buChar char="•"/>
            </a:pPr>
            <a:endParaRPr lang="en-US" sz="1200" dirty="0"/>
          </a:p>
          <a:p>
            <a:pPr marL="342900" indent="-342900">
              <a:buFont typeface="Arial"/>
              <a:buChar char="•"/>
            </a:pPr>
            <a:r>
              <a:rPr lang="en-US" sz="2000" i="1" dirty="0" err="1"/>
              <a:t>Reflecties</a:t>
            </a:r>
            <a:r>
              <a:rPr lang="en-US" sz="2000" dirty="0"/>
              <a:t> – </a:t>
            </a:r>
            <a:r>
              <a:rPr lang="en-US" sz="2000" dirty="0" err="1"/>
              <a:t>evolutie</a:t>
            </a:r>
            <a:r>
              <a:rPr lang="en-US" sz="2000" dirty="0"/>
              <a:t> van de </a:t>
            </a:r>
            <a:r>
              <a:rPr lang="en-US" sz="2000" dirty="0" err="1"/>
              <a:t>kinderen</a:t>
            </a:r>
            <a:r>
              <a:rPr lang="en-US" sz="2000" dirty="0"/>
              <a:t>, de </a:t>
            </a:r>
            <a:r>
              <a:rPr lang="en-US" sz="2000" dirty="0" err="1"/>
              <a:t>rol</a:t>
            </a:r>
            <a:r>
              <a:rPr lang="en-US" sz="2000" dirty="0"/>
              <a:t> van de </a:t>
            </a:r>
            <a:r>
              <a:rPr lang="en-US" sz="2000" dirty="0" err="1"/>
              <a:t>leerkracht</a:t>
            </a:r>
            <a:r>
              <a:rPr lang="en-US" sz="2000" dirty="0"/>
              <a:t>, </a:t>
            </a:r>
            <a:r>
              <a:rPr lang="en-US" sz="2000" dirty="0" err="1"/>
              <a:t>klasomgeving</a:t>
            </a:r>
            <a:r>
              <a:rPr lang="en-US" sz="2000" dirty="0"/>
              <a:t>, </a:t>
            </a:r>
            <a:r>
              <a:rPr lang="en-US" sz="2000" dirty="0" err="1"/>
              <a:t>volgende</a:t>
            </a:r>
            <a:r>
              <a:rPr lang="en-US" sz="2000" dirty="0"/>
              <a:t> </a:t>
            </a:r>
            <a:r>
              <a:rPr lang="en-US" sz="2000" dirty="0" err="1"/>
              <a:t>stappen</a:t>
            </a:r>
            <a:endParaRPr lang="en-US" sz="2000" dirty="0"/>
          </a:p>
        </p:txBody>
      </p:sp>
    </p:spTree>
    <p:extLst>
      <p:ext uri="{BB962C8B-B14F-4D97-AF65-F5344CB8AC3E}">
        <p14:creationId xmlns:p14="http://schemas.microsoft.com/office/powerpoint/2010/main" val="307584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052736"/>
            <a:ext cx="5904656" cy="4320480"/>
          </a:xfrm>
          <a:prstGeom prst="rect">
            <a:avLst/>
          </a:prstGeom>
          <a:ln/>
        </p:spPr>
        <p:style>
          <a:lnRef idx="2">
            <a:schemeClr val="dk1"/>
          </a:lnRef>
          <a:fillRef idx="1">
            <a:schemeClr val="lt1"/>
          </a:fillRef>
          <a:effectRef idx="0">
            <a:schemeClr val="dk1"/>
          </a:effectRef>
          <a:fontRef idx="minor">
            <a:schemeClr val="dk1"/>
          </a:fontRef>
        </p:style>
      </p:pic>
      <p:sp>
        <p:nvSpPr>
          <p:cNvPr id="6" name="TextBox 5"/>
          <p:cNvSpPr txBox="1"/>
          <p:nvPr/>
        </p:nvSpPr>
        <p:spPr>
          <a:xfrm>
            <a:off x="611560" y="2492896"/>
            <a:ext cx="197971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err="1" smtClean="0"/>
              <a:t>Een</a:t>
            </a:r>
            <a:r>
              <a:rPr lang="en-US" sz="2400" dirty="0" smtClean="0"/>
              <a:t> </a:t>
            </a:r>
            <a:r>
              <a:rPr lang="en-US" sz="2400" dirty="0" err="1" smtClean="0"/>
              <a:t>ijsavontuur</a:t>
            </a:r>
            <a:endParaRPr lang="en-US" sz="2400" dirty="0" smtClean="0"/>
          </a:p>
          <a:p>
            <a:pPr algn="ctr"/>
            <a:r>
              <a:rPr lang="en-US" sz="2400" dirty="0" err="1" smtClean="0"/>
              <a:t>Leeftijd</a:t>
            </a:r>
            <a:r>
              <a:rPr lang="en-US" sz="2400" dirty="0" smtClean="0"/>
              <a:t> 3-4 </a:t>
            </a:r>
            <a:r>
              <a:rPr lang="en-US" sz="2400" dirty="0" err="1" smtClean="0"/>
              <a:t>jaar</a:t>
            </a:r>
            <a:endParaRPr lang="en-US" sz="2400" dirty="0"/>
          </a:p>
        </p:txBody>
      </p:sp>
    </p:spTree>
    <p:extLst>
      <p:ext uri="{BB962C8B-B14F-4D97-AF65-F5344CB8AC3E}">
        <p14:creationId xmlns:p14="http://schemas.microsoft.com/office/powerpoint/2010/main" val="149415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908720"/>
            <a:ext cx="6062588" cy="4896544"/>
          </a:xfrm>
          <a:prstGeom prst="rect">
            <a:avLst/>
          </a:prstGeom>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467544" y="2708920"/>
            <a:ext cx="1800200"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2400" dirty="0" smtClean="0"/>
          </a:p>
          <a:p>
            <a:pPr algn="ctr"/>
            <a:r>
              <a:rPr lang="en-US" sz="2400" dirty="0" err="1" smtClean="0"/>
              <a:t>Onderweg</a:t>
            </a:r>
            <a:endParaRPr lang="en-US" sz="2400" dirty="0"/>
          </a:p>
          <a:p>
            <a:pPr algn="ctr"/>
            <a:r>
              <a:rPr lang="en-US" sz="2400" dirty="0" err="1" smtClean="0"/>
              <a:t>Leeftijd</a:t>
            </a:r>
            <a:r>
              <a:rPr lang="en-US" sz="2400" dirty="0" smtClean="0"/>
              <a:t> 4-7 </a:t>
            </a:r>
            <a:r>
              <a:rPr lang="en-US" sz="2400" dirty="0" err="1" smtClean="0"/>
              <a:t>jaar</a:t>
            </a:r>
            <a:endParaRPr lang="en-US" sz="2400" dirty="0" smtClean="0"/>
          </a:p>
          <a:p>
            <a:endParaRPr lang="en-US" sz="2400" dirty="0"/>
          </a:p>
        </p:txBody>
      </p:sp>
    </p:spTree>
    <p:extLst>
      <p:ext uri="{BB962C8B-B14F-4D97-AF65-F5344CB8AC3E}">
        <p14:creationId xmlns:p14="http://schemas.microsoft.com/office/powerpoint/2010/main" val="302488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99792" y="692696"/>
            <a:ext cx="6192688" cy="5256584"/>
          </a:xfrm>
          <a:prstGeom prst="rect">
            <a:avLst/>
          </a:prstGeom>
          <a:ln/>
        </p:spPr>
        <p:style>
          <a:lnRef idx="2">
            <a:schemeClr val="dk1"/>
          </a:lnRef>
          <a:fillRef idx="1">
            <a:schemeClr val="lt1"/>
          </a:fillRef>
          <a:effectRef idx="0">
            <a:schemeClr val="dk1"/>
          </a:effectRef>
          <a:fontRef idx="minor">
            <a:schemeClr val="dk1"/>
          </a:fontRef>
        </p:style>
      </p:pic>
      <p:sp>
        <p:nvSpPr>
          <p:cNvPr id="4" name="Title 3"/>
          <p:cNvSpPr>
            <a:spLocks noGrp="1"/>
          </p:cNvSpPr>
          <p:nvPr>
            <p:ph type="title"/>
          </p:nvPr>
        </p:nvSpPr>
        <p:spPr>
          <a:xfrm>
            <a:off x="395536" y="2996952"/>
            <a:ext cx="2016224" cy="158417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t/>
            </a:r>
            <a:br>
              <a:rPr lang="en-US" sz="2800" dirty="0" smtClean="0"/>
            </a:br>
            <a:r>
              <a:rPr lang="en-US" sz="2800" dirty="0" err="1" smtClean="0"/>
              <a:t>Drijvende</a:t>
            </a:r>
            <a:r>
              <a:rPr lang="en-US" sz="2800" dirty="0" smtClean="0"/>
              <a:t> </a:t>
            </a:r>
            <a:r>
              <a:rPr lang="en-US" sz="2800" dirty="0" err="1" smtClean="0"/>
              <a:t>boten</a:t>
            </a:r>
            <a:r>
              <a:rPr lang="en-US" sz="2800" dirty="0" smtClean="0"/>
              <a:t/>
            </a:r>
            <a:br>
              <a:rPr lang="en-US" sz="2800" dirty="0" smtClean="0"/>
            </a:br>
            <a:r>
              <a:rPr lang="en-US" sz="2800" dirty="0" err="1" smtClean="0"/>
              <a:t>Leeftijd</a:t>
            </a:r>
            <a:r>
              <a:rPr lang="en-US" sz="2800" dirty="0" smtClean="0"/>
              <a:t> 5-6 </a:t>
            </a:r>
            <a:r>
              <a:rPr lang="en-US" sz="2800" dirty="0" err="1" smtClean="0"/>
              <a:t>jaar</a:t>
            </a:r>
            <a:r>
              <a:rPr lang="en-US" sz="2800" dirty="0" smtClean="0"/>
              <a:t/>
            </a:r>
            <a:br>
              <a:rPr lang="en-US" sz="2800" dirty="0" smtClean="0"/>
            </a:br>
            <a:endParaRPr lang="en-US" sz="2800" dirty="0"/>
          </a:p>
        </p:txBody>
      </p:sp>
    </p:spTree>
    <p:extLst>
      <p:ext uri="{BB962C8B-B14F-4D97-AF65-F5344CB8AC3E}">
        <p14:creationId xmlns:p14="http://schemas.microsoft.com/office/powerpoint/2010/main" val="182630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32648" cy="1143000"/>
          </a:xfrm>
        </p:spPr>
        <p:txBody>
          <a:bodyPr>
            <a:noAutofit/>
          </a:bodyPr>
          <a:lstStyle/>
          <a:p>
            <a:r>
              <a:rPr lang="en-US" sz="3600" b="1" dirty="0" err="1" smtClean="0">
                <a:solidFill>
                  <a:srgbClr val="00B050"/>
                </a:solidFill>
              </a:rPr>
              <a:t>Bespreking</a:t>
            </a:r>
            <a:r>
              <a:rPr lang="en-US" sz="3600" b="1" dirty="0" smtClean="0">
                <a:solidFill>
                  <a:srgbClr val="00B050"/>
                </a:solidFill>
              </a:rPr>
              <a:t> van </a:t>
            </a:r>
            <a:r>
              <a:rPr lang="en-US" sz="3600" b="1" dirty="0" err="1" smtClean="0">
                <a:solidFill>
                  <a:srgbClr val="00B050"/>
                </a:solidFill>
              </a:rPr>
              <a:t>voorbeelden</a:t>
            </a:r>
            <a:r>
              <a:rPr lang="en-US" sz="3600" b="1" dirty="0" smtClean="0">
                <a:solidFill>
                  <a:srgbClr val="00B050"/>
                </a:solidFill>
              </a:rPr>
              <a:t> </a:t>
            </a:r>
            <a:r>
              <a:rPr lang="en-US" sz="3600" b="1" dirty="0" err="1" smtClean="0">
                <a:solidFill>
                  <a:srgbClr val="00B050"/>
                </a:solidFill>
              </a:rPr>
              <a:t>uit</a:t>
            </a:r>
            <a:r>
              <a:rPr lang="en-US" sz="3600" b="1" dirty="0" smtClean="0">
                <a:solidFill>
                  <a:srgbClr val="00B050"/>
                </a:solidFill>
              </a:rPr>
              <a:t> de </a:t>
            </a:r>
            <a:r>
              <a:rPr lang="en-US" sz="3600" b="1" dirty="0" err="1" smtClean="0">
                <a:solidFill>
                  <a:srgbClr val="00B050"/>
                </a:solidFill>
              </a:rPr>
              <a:t>klaspraktijk</a:t>
            </a:r>
            <a:endParaRPr lang="en-US" sz="3600" b="1" dirty="0">
              <a:solidFill>
                <a:srgbClr val="00B050"/>
              </a:solidFill>
            </a:endParaRPr>
          </a:p>
        </p:txBody>
      </p:sp>
      <p:sp>
        <p:nvSpPr>
          <p:cNvPr id="3" name="Content Placeholder 2"/>
          <p:cNvSpPr>
            <a:spLocks noGrp="1"/>
          </p:cNvSpPr>
          <p:nvPr>
            <p:ph idx="1"/>
          </p:nvPr>
        </p:nvSpPr>
        <p:spPr/>
        <p:txBody>
          <a:bodyPr>
            <a:normAutofit/>
          </a:bodyPr>
          <a:lstStyle/>
          <a:p>
            <a:pPr marL="0" lvl="0" indent="0">
              <a:buNone/>
            </a:pPr>
            <a:r>
              <a:rPr lang="en-US" sz="2000" i="1" dirty="0" err="1" smtClean="0">
                <a:latin typeface="+mj-lt"/>
              </a:rPr>
              <a:t>Werk</a:t>
            </a:r>
            <a:r>
              <a:rPr lang="en-US" sz="2000" i="1" dirty="0" smtClean="0">
                <a:latin typeface="+mj-lt"/>
              </a:rPr>
              <a:t> in </a:t>
            </a:r>
            <a:r>
              <a:rPr lang="en-US" sz="2000" i="1" dirty="0" err="1" smtClean="0">
                <a:latin typeface="+mj-lt"/>
              </a:rPr>
              <a:t>groepjes</a:t>
            </a:r>
            <a:r>
              <a:rPr lang="en-US" sz="2000" i="1" dirty="0" smtClean="0">
                <a:latin typeface="+mj-lt"/>
              </a:rPr>
              <a:t> van 4 – 2 </a:t>
            </a:r>
            <a:r>
              <a:rPr lang="en-US" sz="2000" i="1" dirty="0" err="1" smtClean="0">
                <a:latin typeface="+mj-lt"/>
              </a:rPr>
              <a:t>voorbeelden</a:t>
            </a:r>
            <a:r>
              <a:rPr lang="en-US" sz="2000" i="1" dirty="0" smtClean="0">
                <a:latin typeface="+mj-lt"/>
              </a:rPr>
              <a:t> per </a:t>
            </a:r>
            <a:r>
              <a:rPr lang="en-US" sz="2000" i="1" dirty="0" err="1" smtClean="0">
                <a:latin typeface="+mj-lt"/>
              </a:rPr>
              <a:t>groep</a:t>
            </a:r>
            <a:r>
              <a:rPr lang="en-US" sz="2000" i="1" dirty="0" smtClean="0">
                <a:latin typeface="+mj-lt"/>
              </a:rPr>
              <a:t>.</a:t>
            </a:r>
          </a:p>
          <a:p>
            <a:pPr marL="0" lvl="0" indent="0">
              <a:buNone/>
            </a:pPr>
            <a:r>
              <a:rPr lang="en-US" sz="2000" dirty="0" smtClean="0">
                <a:latin typeface="+mj-lt"/>
              </a:rPr>
              <a:t>Begin per 2 met </a:t>
            </a:r>
            <a:r>
              <a:rPr lang="en-US" sz="2000" dirty="0" err="1" smtClean="0">
                <a:latin typeface="+mj-lt"/>
              </a:rPr>
              <a:t>verschillende</a:t>
            </a:r>
            <a:r>
              <a:rPr lang="en-US" sz="2000" dirty="0" smtClean="0">
                <a:latin typeface="+mj-lt"/>
              </a:rPr>
              <a:t> </a:t>
            </a:r>
            <a:r>
              <a:rPr lang="en-US" sz="2000" dirty="0" err="1" smtClean="0">
                <a:latin typeface="+mj-lt"/>
              </a:rPr>
              <a:t>voorbeelden</a:t>
            </a:r>
            <a:r>
              <a:rPr lang="en-US" sz="2000" dirty="0" smtClean="0">
                <a:latin typeface="+mj-lt"/>
              </a:rPr>
              <a:t>, </a:t>
            </a:r>
            <a:r>
              <a:rPr lang="en-US" sz="2000" dirty="0" err="1" smtClean="0">
                <a:latin typeface="+mj-lt"/>
              </a:rPr>
              <a:t>wissel</a:t>
            </a:r>
            <a:r>
              <a:rPr lang="en-US" sz="2000" dirty="0" smtClean="0">
                <a:latin typeface="+mj-lt"/>
              </a:rPr>
              <a:t> </a:t>
            </a:r>
            <a:r>
              <a:rPr lang="en-US" sz="2000" dirty="0" err="1" smtClean="0">
                <a:latin typeface="+mj-lt"/>
              </a:rPr>
              <a:t>vervolgens</a:t>
            </a:r>
            <a:r>
              <a:rPr lang="en-US" sz="2000" dirty="0" smtClean="0">
                <a:latin typeface="+mj-lt"/>
              </a:rPr>
              <a:t>. </a:t>
            </a:r>
          </a:p>
          <a:p>
            <a:pPr marL="0" indent="0">
              <a:buNone/>
            </a:pPr>
            <a:r>
              <a:rPr lang="nl-BE" sz="2000" b="1" dirty="0" smtClean="0"/>
              <a:t>1</a:t>
            </a:r>
            <a:r>
              <a:rPr lang="nl-BE" sz="2000" b="1" dirty="0"/>
              <a:t>. Lees eerst om een overzicht te krijgen van het leertraject.</a:t>
            </a:r>
          </a:p>
          <a:p>
            <a:pPr marL="0" indent="0">
              <a:buNone/>
            </a:pPr>
            <a:r>
              <a:rPr lang="nl-BE" sz="2000" b="1" dirty="0"/>
              <a:t>2. Bekijk dan de volgende vragen: </a:t>
            </a:r>
          </a:p>
          <a:p>
            <a:pPr lvl="0"/>
            <a:r>
              <a:rPr lang="en-GB" sz="2000" dirty="0" smtClean="0"/>
              <a:t>Welk </a:t>
            </a:r>
            <a:r>
              <a:rPr lang="en-GB" sz="2000" dirty="0" err="1" smtClean="0"/>
              <a:t>bewijs</a:t>
            </a:r>
            <a:r>
              <a:rPr lang="en-GB" sz="2000" dirty="0"/>
              <a:t> </a:t>
            </a:r>
            <a:r>
              <a:rPr lang="en-GB" sz="2000" dirty="0" err="1" smtClean="0"/>
              <a:t>verzamelt</a:t>
            </a:r>
            <a:r>
              <a:rPr lang="en-GB" sz="2000" dirty="0" smtClean="0"/>
              <a:t> de </a:t>
            </a:r>
            <a:r>
              <a:rPr lang="en-GB" sz="2000" dirty="0" err="1" smtClean="0"/>
              <a:t>leerkracht</a:t>
            </a:r>
            <a:r>
              <a:rPr lang="en-GB" sz="2000" dirty="0" smtClean="0"/>
              <a:t> van de onderzoeksvaardigheden </a:t>
            </a:r>
            <a:r>
              <a:rPr lang="en-GB" sz="2000" dirty="0" err="1" smtClean="0"/>
              <a:t>en</a:t>
            </a:r>
            <a:r>
              <a:rPr lang="en-GB" sz="2000" dirty="0" smtClean="0"/>
              <a:t> de </a:t>
            </a:r>
            <a:r>
              <a:rPr lang="en-GB" sz="2000" dirty="0" err="1" smtClean="0"/>
              <a:t>creatieve</a:t>
            </a:r>
            <a:r>
              <a:rPr lang="en-GB" sz="2000" dirty="0" smtClean="0"/>
              <a:t> </a:t>
            </a:r>
            <a:r>
              <a:rPr lang="en-GB" sz="2000" dirty="0" err="1" smtClean="0"/>
              <a:t>aanleg</a:t>
            </a:r>
            <a:r>
              <a:rPr lang="en-GB" sz="2000" dirty="0" smtClean="0"/>
              <a:t> van de </a:t>
            </a:r>
            <a:r>
              <a:rPr lang="en-GB" sz="2000" dirty="0" err="1" smtClean="0"/>
              <a:t>kinderen</a:t>
            </a:r>
            <a:r>
              <a:rPr lang="en-GB" sz="2000" dirty="0" smtClean="0"/>
              <a:t>? </a:t>
            </a:r>
          </a:p>
          <a:p>
            <a:pPr lvl="0"/>
            <a:r>
              <a:rPr lang="en-GB" sz="2000" dirty="0" err="1" smtClean="0"/>
              <a:t>Welke</a:t>
            </a:r>
            <a:r>
              <a:rPr lang="en-GB" sz="2000" dirty="0" smtClean="0"/>
              <a:t> </a:t>
            </a:r>
            <a:r>
              <a:rPr lang="en-GB" sz="2000" dirty="0" err="1" smtClean="0"/>
              <a:t>aanpak</a:t>
            </a:r>
            <a:r>
              <a:rPr lang="en-GB" sz="2000" dirty="0" smtClean="0"/>
              <a:t> </a:t>
            </a:r>
            <a:r>
              <a:rPr lang="en-GB" sz="2000" dirty="0" err="1" smtClean="0"/>
              <a:t>gebruik</a:t>
            </a:r>
            <a:r>
              <a:rPr lang="en-GB" sz="2000" dirty="0" err="1" smtClean="0"/>
              <a:t>t</a:t>
            </a:r>
            <a:r>
              <a:rPr lang="en-GB" sz="2000" dirty="0" smtClean="0"/>
              <a:t> de </a:t>
            </a:r>
            <a:r>
              <a:rPr lang="en-GB" sz="2000" dirty="0" err="1" smtClean="0"/>
              <a:t>leerkracht</a:t>
            </a:r>
            <a:r>
              <a:rPr lang="en-GB" sz="2000" dirty="0" smtClean="0"/>
              <a:t> </a:t>
            </a:r>
            <a:r>
              <a:rPr lang="en-GB" sz="2000" dirty="0" err="1" smtClean="0"/>
              <a:t>voor</a:t>
            </a:r>
            <a:r>
              <a:rPr lang="en-GB" sz="2000" dirty="0" smtClean="0"/>
              <a:t> de </a:t>
            </a:r>
            <a:r>
              <a:rPr lang="en-GB" sz="2000" dirty="0" err="1" smtClean="0"/>
              <a:t>evaluatie</a:t>
            </a:r>
            <a:r>
              <a:rPr lang="en-GB" sz="2000" dirty="0" smtClean="0"/>
              <a:t>? </a:t>
            </a:r>
          </a:p>
          <a:p>
            <a:pPr lvl="0"/>
            <a:r>
              <a:rPr lang="en-GB" sz="2000" dirty="0" smtClean="0"/>
              <a:t>Op </a:t>
            </a:r>
            <a:r>
              <a:rPr lang="en-GB" sz="2000" dirty="0" err="1" smtClean="0"/>
              <a:t>welke</a:t>
            </a:r>
            <a:r>
              <a:rPr lang="en-GB" sz="2000" dirty="0" smtClean="0"/>
              <a:t> </a:t>
            </a:r>
            <a:r>
              <a:rPr lang="en-GB" sz="2000" dirty="0" err="1" smtClean="0"/>
              <a:t>manier</a:t>
            </a:r>
            <a:r>
              <a:rPr lang="en-GB" sz="2000" dirty="0" smtClean="0"/>
              <a:t> </a:t>
            </a:r>
            <a:r>
              <a:rPr lang="en-GB" sz="2000" dirty="0" err="1" smtClean="0"/>
              <a:t>bouwt</a:t>
            </a:r>
            <a:r>
              <a:rPr lang="en-GB" sz="2000" dirty="0" smtClean="0"/>
              <a:t> de </a:t>
            </a:r>
            <a:r>
              <a:rPr lang="en-GB" sz="2000" dirty="0" err="1" smtClean="0"/>
              <a:t>leerkracht</a:t>
            </a:r>
            <a:r>
              <a:rPr lang="en-GB" sz="2000" dirty="0" smtClean="0"/>
              <a:t> op </a:t>
            </a:r>
            <a:r>
              <a:rPr lang="en-GB" sz="2000" dirty="0" err="1" smtClean="0"/>
              <a:t>informatie</a:t>
            </a:r>
            <a:r>
              <a:rPr lang="en-GB" sz="2000" dirty="0" smtClean="0"/>
              <a:t> </a:t>
            </a:r>
            <a:r>
              <a:rPr lang="en-GB" sz="2000" dirty="0" err="1" smtClean="0"/>
              <a:t>vanuit</a:t>
            </a:r>
            <a:r>
              <a:rPr lang="en-GB" sz="2000" dirty="0" smtClean="0"/>
              <a:t> </a:t>
            </a:r>
            <a:r>
              <a:rPr lang="en-GB" sz="2000" dirty="0" err="1" smtClean="0"/>
              <a:t>evaluatie</a:t>
            </a:r>
            <a:r>
              <a:rPr lang="en-GB" sz="2000" dirty="0" smtClean="0"/>
              <a:t>?</a:t>
            </a:r>
          </a:p>
          <a:p>
            <a:pPr lvl="0"/>
            <a:r>
              <a:rPr lang="en-GB" sz="2000" dirty="0" smtClean="0"/>
              <a:t>Hoe </a:t>
            </a:r>
            <a:r>
              <a:rPr lang="en-GB" sz="2000" dirty="0" err="1" smtClean="0"/>
              <a:t>zou</a:t>
            </a:r>
            <a:r>
              <a:rPr lang="en-GB" sz="2000" dirty="0" smtClean="0"/>
              <a:t> je </a:t>
            </a:r>
            <a:r>
              <a:rPr lang="en-GB" sz="2000" dirty="0" err="1" smtClean="0"/>
              <a:t>meer</a:t>
            </a:r>
            <a:r>
              <a:rPr lang="en-GB" sz="2000" dirty="0" smtClean="0"/>
              <a:t> </a:t>
            </a:r>
            <a:r>
              <a:rPr lang="en-GB" sz="2000" dirty="0" err="1" smtClean="0"/>
              <a:t>inzicht</a:t>
            </a:r>
            <a:r>
              <a:rPr lang="en-GB" sz="2000" dirty="0" smtClean="0"/>
              <a:t> </a:t>
            </a:r>
            <a:r>
              <a:rPr lang="en-GB" sz="2000" dirty="0" err="1" smtClean="0"/>
              <a:t>kunnen</a:t>
            </a:r>
            <a:r>
              <a:rPr lang="en-GB" sz="2000" dirty="0" smtClean="0"/>
              <a:t> </a:t>
            </a:r>
            <a:r>
              <a:rPr lang="en-GB" sz="2000" dirty="0" err="1" smtClean="0"/>
              <a:t>krijgen</a:t>
            </a:r>
            <a:r>
              <a:rPr lang="en-GB" sz="2000" dirty="0" smtClean="0"/>
              <a:t> in het </a:t>
            </a:r>
            <a:r>
              <a:rPr lang="en-GB" sz="2000" dirty="0" err="1" smtClean="0"/>
              <a:t>leren</a:t>
            </a:r>
            <a:r>
              <a:rPr lang="en-GB" sz="2000" dirty="0" smtClean="0"/>
              <a:t> van de </a:t>
            </a:r>
            <a:r>
              <a:rPr lang="en-GB" sz="2000" dirty="0" err="1" smtClean="0"/>
              <a:t>kinderen</a:t>
            </a:r>
            <a:r>
              <a:rPr lang="en-GB" sz="2000" dirty="0" smtClean="0"/>
              <a:t>? </a:t>
            </a:r>
          </a:p>
          <a:p>
            <a:pPr marL="0" lvl="0" indent="0">
              <a:buNone/>
            </a:pPr>
            <a:r>
              <a:rPr lang="en-GB" sz="2000" b="1" dirty="0" err="1" smtClean="0"/>
              <a:t>Discussie</a:t>
            </a:r>
            <a:r>
              <a:rPr lang="en-GB" sz="2000" b="1" dirty="0" smtClean="0"/>
              <a:t> met de hele </a:t>
            </a:r>
            <a:r>
              <a:rPr lang="en-GB" sz="2000" b="1" dirty="0" err="1" smtClean="0"/>
              <a:t>groep</a:t>
            </a:r>
            <a:endParaRPr lang="en-GB" sz="2000" b="1" dirty="0" smtClean="0"/>
          </a:p>
          <a:p>
            <a:r>
              <a:rPr lang="en-GB" sz="2000" dirty="0" err="1" smtClean="0"/>
              <a:t>Antwoorden</a:t>
            </a:r>
            <a:r>
              <a:rPr lang="en-GB" sz="2000" dirty="0" smtClean="0"/>
              <a:t> </a:t>
            </a:r>
            <a:r>
              <a:rPr lang="en-GB" sz="2000" dirty="0" err="1" smtClean="0"/>
              <a:t>uitwisselen</a:t>
            </a:r>
            <a:endParaRPr lang="en-GB" sz="2000" dirty="0" smtClean="0"/>
          </a:p>
          <a:p>
            <a:r>
              <a:rPr lang="en-GB" sz="2000" dirty="0" err="1" smtClean="0"/>
              <a:t>Reflectie</a:t>
            </a:r>
            <a:r>
              <a:rPr lang="en-GB" sz="2000" dirty="0" smtClean="0"/>
              <a:t> op de </a:t>
            </a:r>
            <a:r>
              <a:rPr lang="en-GB" sz="2000" dirty="0" err="1" smtClean="0"/>
              <a:t>gevolgen</a:t>
            </a:r>
            <a:r>
              <a:rPr lang="en-GB" sz="2000" dirty="0" smtClean="0"/>
              <a:t> </a:t>
            </a:r>
            <a:r>
              <a:rPr lang="en-GB" sz="2000" dirty="0" err="1" smtClean="0"/>
              <a:t>voor</a:t>
            </a:r>
            <a:r>
              <a:rPr lang="en-GB" sz="2000" dirty="0" smtClean="0"/>
              <a:t> de planning </a:t>
            </a:r>
            <a:r>
              <a:rPr lang="en-GB" sz="2000" dirty="0" err="1" smtClean="0"/>
              <a:t>en</a:t>
            </a:r>
            <a:r>
              <a:rPr lang="en-GB" sz="2000" dirty="0" smtClean="0"/>
              <a:t> </a:t>
            </a:r>
            <a:r>
              <a:rPr lang="en-GB" sz="2000" dirty="0" err="1" smtClean="0"/>
              <a:t>evaluatie</a:t>
            </a:r>
            <a:endParaRPr lang="en-GB" sz="2000" dirty="0" smtClean="0"/>
          </a:p>
        </p:txBody>
      </p:sp>
    </p:spTree>
    <p:extLst>
      <p:ext uri="{BB962C8B-B14F-4D97-AF65-F5344CB8AC3E}">
        <p14:creationId xmlns:p14="http://schemas.microsoft.com/office/powerpoint/2010/main" val="607835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7864" y="332656"/>
            <a:ext cx="5194920" cy="1224136"/>
          </a:xfrm>
        </p:spPr>
        <p:txBody>
          <a:bodyPr>
            <a:normAutofit fontScale="90000"/>
          </a:bodyPr>
          <a:lstStyle/>
          <a:p>
            <a:r>
              <a:rPr lang="en-GB" sz="3600" b="1" dirty="0" err="1" smtClean="0">
                <a:solidFill>
                  <a:srgbClr val="00B050"/>
                </a:solidFill>
              </a:rPr>
              <a:t>Positieve</a:t>
            </a:r>
            <a:r>
              <a:rPr lang="en-GB" sz="3600" b="1" dirty="0" smtClean="0">
                <a:solidFill>
                  <a:srgbClr val="00B050"/>
                </a:solidFill>
              </a:rPr>
              <a:t> </a:t>
            </a:r>
            <a:r>
              <a:rPr lang="en-GB" sz="3600" b="1" dirty="0" err="1" smtClean="0">
                <a:solidFill>
                  <a:srgbClr val="00B050"/>
                </a:solidFill>
              </a:rPr>
              <a:t>acties</a:t>
            </a:r>
            <a:r>
              <a:rPr lang="en-GB" sz="3600" b="1" dirty="0" smtClean="0">
                <a:solidFill>
                  <a:srgbClr val="00B050"/>
                </a:solidFill>
              </a:rPr>
              <a:t> om het </a:t>
            </a:r>
            <a:r>
              <a:rPr lang="en-GB" sz="3600" b="1" dirty="0" err="1" smtClean="0">
                <a:solidFill>
                  <a:srgbClr val="00B050"/>
                </a:solidFill>
              </a:rPr>
              <a:t>proces</a:t>
            </a:r>
            <a:r>
              <a:rPr lang="en-GB" sz="3600" b="1" dirty="0" smtClean="0">
                <a:solidFill>
                  <a:srgbClr val="00B050"/>
                </a:solidFill>
              </a:rPr>
              <a:t> van </a:t>
            </a:r>
            <a:r>
              <a:rPr lang="en-GB" sz="3600" b="1" dirty="0" err="1" smtClean="0">
                <a:solidFill>
                  <a:srgbClr val="00B050"/>
                </a:solidFill>
              </a:rPr>
              <a:t>evaluatie</a:t>
            </a:r>
            <a:r>
              <a:rPr lang="en-GB" sz="3600" b="1" dirty="0" smtClean="0">
                <a:solidFill>
                  <a:srgbClr val="00B050"/>
                </a:solidFill>
              </a:rPr>
              <a:t> </a:t>
            </a:r>
            <a:r>
              <a:rPr lang="en-GB" sz="3600" b="1" dirty="0" err="1" smtClean="0">
                <a:solidFill>
                  <a:srgbClr val="00B050"/>
                </a:solidFill>
              </a:rPr>
              <a:t>te</a:t>
            </a:r>
            <a:r>
              <a:rPr lang="en-GB" sz="3600" b="1" dirty="0" smtClean="0">
                <a:solidFill>
                  <a:srgbClr val="00B050"/>
                </a:solidFill>
              </a:rPr>
              <a:t> </a:t>
            </a:r>
            <a:r>
              <a:rPr lang="en-GB" sz="3600" b="1" dirty="0" err="1" smtClean="0">
                <a:solidFill>
                  <a:srgbClr val="00B050"/>
                </a:solidFill>
              </a:rPr>
              <a:t>helpen</a:t>
            </a:r>
            <a:r>
              <a:rPr lang="en-GB" sz="3600" b="1" dirty="0" smtClean="0">
                <a:solidFill>
                  <a:srgbClr val="00B050"/>
                </a:solidFill>
              </a:rPr>
              <a:t/>
            </a:r>
            <a:br>
              <a:rPr lang="en-GB" sz="3600" b="1" dirty="0" smtClean="0">
                <a:solidFill>
                  <a:srgbClr val="00B050"/>
                </a:solidFill>
              </a:rPr>
            </a:br>
            <a:endParaRPr lang="en-US" sz="2000" b="1" dirty="0">
              <a:solidFill>
                <a:srgbClr val="00B050"/>
              </a:solidFill>
            </a:endParaRPr>
          </a:p>
        </p:txBody>
      </p:sp>
      <p:sp>
        <p:nvSpPr>
          <p:cNvPr id="6" name="Content Placeholder 5"/>
          <p:cNvSpPr>
            <a:spLocks noGrp="1"/>
          </p:cNvSpPr>
          <p:nvPr>
            <p:ph idx="1"/>
          </p:nvPr>
        </p:nvSpPr>
        <p:spPr>
          <a:xfrm>
            <a:off x="457200" y="1916832"/>
            <a:ext cx="8229600" cy="4209331"/>
          </a:xfrm>
        </p:spPr>
        <p:txBody>
          <a:bodyPr>
            <a:normAutofit/>
          </a:bodyPr>
          <a:lstStyle/>
          <a:p>
            <a:pPr lvl="0"/>
            <a:r>
              <a:rPr lang="en-GB" sz="2400" dirty="0" err="1" smtClean="0">
                <a:latin typeface="+mj-lt"/>
              </a:rPr>
              <a:t>Activiteiten</a:t>
            </a:r>
            <a:r>
              <a:rPr lang="en-GB" sz="2400" dirty="0" smtClean="0">
                <a:latin typeface="+mj-lt"/>
              </a:rPr>
              <a:t> </a:t>
            </a:r>
            <a:r>
              <a:rPr lang="en-GB" sz="2400" dirty="0" err="1" smtClean="0">
                <a:latin typeface="+mj-lt"/>
              </a:rPr>
              <a:t>voorzien</a:t>
            </a:r>
            <a:r>
              <a:rPr lang="en-GB" sz="2400" dirty="0" smtClean="0">
                <a:latin typeface="+mj-lt"/>
              </a:rPr>
              <a:t> </a:t>
            </a:r>
            <a:r>
              <a:rPr lang="en-GB" sz="2400" dirty="0" err="1" smtClean="0">
                <a:latin typeface="+mj-lt"/>
              </a:rPr>
              <a:t>waarin</a:t>
            </a:r>
            <a:r>
              <a:rPr lang="en-GB" sz="2400" dirty="0" smtClean="0">
                <a:latin typeface="+mj-lt"/>
              </a:rPr>
              <a:t> </a:t>
            </a:r>
            <a:r>
              <a:rPr lang="en-GB" sz="2400" dirty="0" err="1" smtClean="0">
                <a:latin typeface="+mj-lt"/>
              </a:rPr>
              <a:t>kinderen</a:t>
            </a:r>
            <a:r>
              <a:rPr lang="en-GB" sz="2400" dirty="0" smtClean="0">
                <a:latin typeface="+mj-lt"/>
              </a:rPr>
              <a:t> </a:t>
            </a:r>
            <a:r>
              <a:rPr lang="en-GB" sz="2400" dirty="0" err="1" smtClean="0">
                <a:latin typeface="+mj-lt"/>
              </a:rPr>
              <a:t>bepaalde</a:t>
            </a:r>
            <a:r>
              <a:rPr lang="en-GB" sz="2400" dirty="0" smtClean="0">
                <a:latin typeface="+mj-lt"/>
              </a:rPr>
              <a:t> </a:t>
            </a:r>
            <a:r>
              <a:rPr lang="en-GB" sz="2400" dirty="0" err="1" smtClean="0">
                <a:latin typeface="+mj-lt"/>
              </a:rPr>
              <a:t>ideeën</a:t>
            </a:r>
            <a:r>
              <a:rPr lang="en-GB" sz="2400" dirty="0" smtClean="0">
                <a:latin typeface="+mj-lt"/>
              </a:rPr>
              <a:t>, </a:t>
            </a:r>
            <a:r>
              <a:rPr lang="en-GB" sz="2400" dirty="0" err="1" smtClean="0">
                <a:latin typeface="+mj-lt"/>
              </a:rPr>
              <a:t>vaardigheden</a:t>
            </a:r>
            <a:r>
              <a:rPr lang="en-GB" sz="2400" dirty="0" smtClean="0">
                <a:latin typeface="+mj-lt"/>
              </a:rPr>
              <a:t> </a:t>
            </a:r>
            <a:r>
              <a:rPr lang="en-GB" sz="2400" dirty="0" err="1" smtClean="0">
                <a:latin typeface="+mj-lt"/>
              </a:rPr>
              <a:t>en</a:t>
            </a:r>
            <a:r>
              <a:rPr lang="en-GB" sz="2400" dirty="0" smtClean="0">
                <a:latin typeface="+mj-lt"/>
              </a:rPr>
              <a:t> attitudes </a:t>
            </a:r>
            <a:r>
              <a:rPr lang="en-GB" sz="2400" dirty="0" err="1" smtClean="0">
                <a:latin typeface="+mj-lt"/>
              </a:rPr>
              <a:t>kunnen</a:t>
            </a:r>
            <a:r>
              <a:rPr lang="en-GB" sz="2400" dirty="0" smtClean="0">
                <a:latin typeface="+mj-lt"/>
              </a:rPr>
              <a:t> </a:t>
            </a:r>
            <a:r>
              <a:rPr lang="en-GB" sz="2400" dirty="0" err="1" smtClean="0">
                <a:latin typeface="+mj-lt"/>
              </a:rPr>
              <a:t>toepassen</a:t>
            </a:r>
            <a:r>
              <a:rPr lang="en-GB" sz="2400" dirty="0" smtClean="0">
                <a:latin typeface="+mj-lt"/>
              </a:rPr>
              <a:t> of </a:t>
            </a:r>
            <a:r>
              <a:rPr lang="en-GB" sz="2400" dirty="0" err="1" smtClean="0">
                <a:latin typeface="+mj-lt"/>
              </a:rPr>
              <a:t>aantonen</a:t>
            </a:r>
            <a:r>
              <a:rPr lang="en-GB" sz="2400" dirty="0" smtClean="0">
                <a:latin typeface="+mj-lt"/>
              </a:rPr>
              <a:t> </a:t>
            </a:r>
          </a:p>
          <a:p>
            <a:pPr lvl="0"/>
            <a:r>
              <a:rPr lang="en-GB" sz="2400" dirty="0" err="1" smtClean="0">
                <a:latin typeface="+mj-lt"/>
              </a:rPr>
              <a:t>Activiteiten</a:t>
            </a:r>
            <a:r>
              <a:rPr lang="en-GB" sz="2400" dirty="0" smtClean="0">
                <a:latin typeface="+mj-lt"/>
              </a:rPr>
              <a:t> met </a:t>
            </a:r>
            <a:r>
              <a:rPr lang="en-GB" sz="2400" dirty="0" err="1" smtClean="0">
                <a:latin typeface="+mj-lt"/>
              </a:rPr>
              <a:t>kinderen</a:t>
            </a:r>
            <a:r>
              <a:rPr lang="en-GB" sz="2400" dirty="0" smtClean="0">
                <a:latin typeface="+mj-lt"/>
              </a:rPr>
              <a:t> </a:t>
            </a:r>
            <a:r>
              <a:rPr lang="en-GB" sz="2400" dirty="0" err="1" smtClean="0">
                <a:latin typeface="+mj-lt"/>
              </a:rPr>
              <a:t>bespreken</a:t>
            </a:r>
            <a:endParaRPr lang="en-GB" sz="2400" dirty="0" smtClean="0">
              <a:latin typeface="+mj-lt"/>
            </a:endParaRPr>
          </a:p>
          <a:p>
            <a:pPr lvl="0"/>
            <a:r>
              <a:rPr lang="en-GB" sz="2400" dirty="0" err="1" smtClean="0">
                <a:latin typeface="+mj-lt"/>
              </a:rPr>
              <a:t>Vragen</a:t>
            </a:r>
            <a:r>
              <a:rPr lang="en-GB" sz="2400" dirty="0" smtClean="0">
                <a:latin typeface="+mj-lt"/>
              </a:rPr>
              <a:t> </a:t>
            </a:r>
            <a:r>
              <a:rPr lang="en-GB" sz="2400" dirty="0" err="1" smtClean="0">
                <a:latin typeface="+mj-lt"/>
              </a:rPr>
              <a:t>stellen</a:t>
            </a:r>
            <a:r>
              <a:rPr lang="en-GB" sz="2400" dirty="0" smtClean="0">
                <a:latin typeface="+mj-lt"/>
              </a:rPr>
              <a:t> die </a:t>
            </a:r>
            <a:r>
              <a:rPr lang="en-GB" sz="2400" dirty="0" smtClean="0">
                <a:latin typeface="+mj-lt"/>
              </a:rPr>
              <a:t>het </a:t>
            </a:r>
            <a:r>
              <a:rPr lang="en-GB" sz="2400" dirty="0" err="1" smtClean="0">
                <a:latin typeface="+mj-lt"/>
              </a:rPr>
              <a:t>voor</a:t>
            </a:r>
            <a:r>
              <a:rPr lang="en-GB" sz="2400" dirty="0" smtClean="0">
                <a:latin typeface="+mj-lt"/>
              </a:rPr>
              <a:t> </a:t>
            </a:r>
            <a:r>
              <a:rPr lang="en-GB" sz="2400" dirty="0" err="1" smtClean="0">
                <a:latin typeface="+mj-lt"/>
              </a:rPr>
              <a:t>kinderen</a:t>
            </a:r>
            <a:r>
              <a:rPr lang="en-GB" sz="2400" dirty="0" smtClean="0">
                <a:latin typeface="+mj-lt"/>
              </a:rPr>
              <a:t> </a:t>
            </a:r>
            <a:r>
              <a:rPr lang="en-GB" sz="2400" dirty="0" err="1" smtClean="0">
                <a:latin typeface="+mj-lt"/>
              </a:rPr>
              <a:t>mogelijk</a:t>
            </a:r>
            <a:r>
              <a:rPr lang="en-GB" sz="2400" dirty="0" smtClean="0">
                <a:latin typeface="+mj-lt"/>
              </a:rPr>
              <a:t> </a:t>
            </a:r>
            <a:r>
              <a:rPr lang="en-GB" sz="2400" dirty="0" err="1" smtClean="0">
                <a:latin typeface="+mj-lt"/>
              </a:rPr>
              <a:t>maken</a:t>
            </a:r>
            <a:r>
              <a:rPr lang="en-GB" sz="2400" dirty="0" smtClean="0">
                <a:latin typeface="+mj-lt"/>
              </a:rPr>
              <a:t> om </a:t>
            </a:r>
            <a:r>
              <a:rPr lang="en-GB" sz="2400" dirty="0" err="1" smtClean="0">
                <a:latin typeface="+mj-lt"/>
              </a:rPr>
              <a:t>hun</a:t>
            </a:r>
            <a:r>
              <a:rPr lang="en-GB" sz="2400" dirty="0" smtClean="0">
                <a:latin typeface="+mj-lt"/>
              </a:rPr>
              <a:t> </a:t>
            </a:r>
            <a:r>
              <a:rPr lang="en-GB" sz="2400" dirty="0" err="1" smtClean="0">
                <a:latin typeface="+mj-lt"/>
              </a:rPr>
              <a:t>standpunt</a:t>
            </a:r>
            <a:r>
              <a:rPr lang="en-GB" sz="2400" dirty="0" smtClean="0">
                <a:latin typeface="+mj-lt"/>
              </a:rPr>
              <a:t> </a:t>
            </a:r>
            <a:r>
              <a:rPr lang="en-GB" sz="2400" dirty="0" err="1" smtClean="0">
                <a:latin typeface="+mj-lt"/>
              </a:rPr>
              <a:t>te</a:t>
            </a:r>
            <a:r>
              <a:rPr lang="en-GB" sz="2400" dirty="0" smtClean="0">
                <a:latin typeface="+mj-lt"/>
              </a:rPr>
              <a:t> </a:t>
            </a:r>
            <a:r>
              <a:rPr lang="en-GB" sz="2400" dirty="0" err="1" smtClean="0">
                <a:latin typeface="+mj-lt"/>
              </a:rPr>
              <a:t>geven</a:t>
            </a:r>
            <a:r>
              <a:rPr lang="en-GB" sz="2400" dirty="0" smtClean="0">
                <a:latin typeface="+mj-lt"/>
              </a:rPr>
              <a:t> </a:t>
            </a:r>
          </a:p>
          <a:p>
            <a:pPr lvl="0"/>
            <a:r>
              <a:rPr lang="en-GB" sz="2400" dirty="0" err="1" smtClean="0">
                <a:latin typeface="+mj-lt"/>
              </a:rPr>
              <a:t>Luisteren</a:t>
            </a:r>
            <a:r>
              <a:rPr lang="en-GB" sz="2400" dirty="0" smtClean="0">
                <a:latin typeface="+mj-lt"/>
              </a:rPr>
              <a:t> </a:t>
            </a:r>
            <a:r>
              <a:rPr lang="en-GB" sz="2400" dirty="0" err="1" smtClean="0">
                <a:latin typeface="+mj-lt"/>
              </a:rPr>
              <a:t>naar</a:t>
            </a:r>
            <a:r>
              <a:rPr lang="en-GB" sz="2400" dirty="0" smtClean="0">
                <a:latin typeface="+mj-lt"/>
              </a:rPr>
              <a:t> wat </a:t>
            </a:r>
            <a:r>
              <a:rPr lang="en-GB" sz="2400" dirty="0" err="1" smtClean="0">
                <a:latin typeface="+mj-lt"/>
              </a:rPr>
              <a:t>kinderen</a:t>
            </a:r>
            <a:r>
              <a:rPr lang="en-GB" sz="2400" dirty="0" smtClean="0">
                <a:latin typeface="+mj-lt"/>
              </a:rPr>
              <a:t> </a:t>
            </a:r>
            <a:r>
              <a:rPr lang="en-GB" sz="2400" dirty="0" err="1" smtClean="0">
                <a:latin typeface="+mj-lt"/>
              </a:rPr>
              <a:t>te</a:t>
            </a:r>
            <a:r>
              <a:rPr lang="en-GB" sz="2400" dirty="0" smtClean="0">
                <a:latin typeface="+mj-lt"/>
              </a:rPr>
              <a:t> </a:t>
            </a:r>
            <a:r>
              <a:rPr lang="en-GB" sz="2400" dirty="0" err="1" smtClean="0">
                <a:latin typeface="+mj-lt"/>
              </a:rPr>
              <a:t>vertellen</a:t>
            </a:r>
            <a:r>
              <a:rPr lang="en-GB" sz="2400" dirty="0" smtClean="0">
                <a:latin typeface="+mj-lt"/>
              </a:rPr>
              <a:t> </a:t>
            </a:r>
            <a:r>
              <a:rPr lang="en-GB" sz="2400" dirty="0" err="1" smtClean="0">
                <a:latin typeface="+mj-lt"/>
              </a:rPr>
              <a:t>hebben</a:t>
            </a:r>
            <a:endParaRPr lang="en-GB" sz="2400" dirty="0" smtClean="0">
              <a:latin typeface="+mj-lt"/>
            </a:endParaRPr>
          </a:p>
          <a:p>
            <a:pPr lvl="0"/>
            <a:r>
              <a:rPr lang="en-GB" sz="2400" dirty="0" err="1" smtClean="0">
                <a:latin typeface="+mj-lt"/>
              </a:rPr>
              <a:t>Opmerken</a:t>
            </a:r>
            <a:r>
              <a:rPr lang="en-GB" sz="2400" dirty="0" smtClean="0">
                <a:latin typeface="+mj-lt"/>
              </a:rPr>
              <a:t> hoe de </a:t>
            </a:r>
            <a:r>
              <a:rPr lang="en-GB" sz="2400" dirty="0" err="1" smtClean="0">
                <a:latin typeface="+mj-lt"/>
              </a:rPr>
              <a:t>kinderen</a:t>
            </a:r>
            <a:r>
              <a:rPr lang="en-GB" sz="2400" dirty="0" smtClean="0">
                <a:latin typeface="+mj-lt"/>
              </a:rPr>
              <a:t> </a:t>
            </a:r>
            <a:r>
              <a:rPr lang="en-GB" sz="2400" dirty="0" err="1" smtClean="0">
                <a:latin typeface="+mj-lt"/>
              </a:rPr>
              <a:t>werken</a:t>
            </a:r>
            <a:endParaRPr lang="en-GB" sz="2400" dirty="0" smtClean="0">
              <a:latin typeface="+mj-lt"/>
            </a:endParaRPr>
          </a:p>
          <a:p>
            <a:pPr lvl="0"/>
            <a:r>
              <a:rPr lang="en-GB" sz="2400" dirty="0" smtClean="0">
                <a:latin typeface="+mj-lt"/>
              </a:rPr>
              <a:t>Op </a:t>
            </a:r>
            <a:r>
              <a:rPr lang="en-GB" sz="2400" dirty="0" err="1" smtClean="0">
                <a:latin typeface="+mj-lt"/>
              </a:rPr>
              <a:t>een</a:t>
            </a:r>
            <a:r>
              <a:rPr lang="en-GB" sz="2400" dirty="0" smtClean="0">
                <a:latin typeface="+mj-lt"/>
              </a:rPr>
              <a:t> </a:t>
            </a:r>
            <a:r>
              <a:rPr lang="en-GB" sz="2400" dirty="0" err="1" smtClean="0">
                <a:latin typeface="+mj-lt"/>
              </a:rPr>
              <a:t>diagnotische</a:t>
            </a:r>
            <a:r>
              <a:rPr lang="en-GB" sz="2400" dirty="0" smtClean="0">
                <a:latin typeface="+mj-lt"/>
              </a:rPr>
              <a:t> </a:t>
            </a:r>
            <a:r>
              <a:rPr lang="en-GB" sz="2400" dirty="0" err="1" smtClean="0">
                <a:latin typeface="+mj-lt"/>
              </a:rPr>
              <a:t>manier</a:t>
            </a:r>
            <a:r>
              <a:rPr lang="en-GB" sz="2400" dirty="0" smtClean="0">
                <a:latin typeface="+mj-lt"/>
              </a:rPr>
              <a:t> </a:t>
            </a:r>
            <a:r>
              <a:rPr lang="en-GB" sz="2400" dirty="0" err="1" smtClean="0">
                <a:latin typeface="+mj-lt"/>
              </a:rPr>
              <a:t>naar</a:t>
            </a:r>
            <a:r>
              <a:rPr lang="en-GB" sz="2400" dirty="0" smtClean="0">
                <a:latin typeface="+mj-lt"/>
              </a:rPr>
              <a:t> de </a:t>
            </a:r>
            <a:r>
              <a:rPr lang="en-GB" sz="2400" dirty="0" err="1" smtClean="0">
                <a:latin typeface="+mj-lt"/>
              </a:rPr>
              <a:t>producten</a:t>
            </a:r>
            <a:r>
              <a:rPr lang="en-GB" sz="2400" dirty="0" smtClean="0">
                <a:latin typeface="+mj-lt"/>
              </a:rPr>
              <a:t> van </a:t>
            </a:r>
            <a:r>
              <a:rPr lang="en-GB" sz="2400" dirty="0" err="1" smtClean="0">
                <a:latin typeface="+mj-lt"/>
              </a:rPr>
              <a:t>hun</a:t>
            </a:r>
            <a:r>
              <a:rPr lang="en-GB" sz="2400" dirty="0" smtClean="0">
                <a:latin typeface="+mj-lt"/>
              </a:rPr>
              <a:t> </a:t>
            </a:r>
            <a:r>
              <a:rPr lang="en-GB" sz="2400" dirty="0" err="1" smtClean="0">
                <a:latin typeface="+mj-lt"/>
              </a:rPr>
              <a:t>werk</a:t>
            </a:r>
            <a:r>
              <a:rPr lang="en-GB" sz="2400" dirty="0" smtClean="0">
                <a:latin typeface="+mj-lt"/>
              </a:rPr>
              <a:t> </a:t>
            </a:r>
            <a:r>
              <a:rPr lang="en-GB" sz="2400" dirty="0" err="1" smtClean="0">
                <a:latin typeface="+mj-lt"/>
              </a:rPr>
              <a:t>kijken</a:t>
            </a:r>
            <a:endParaRPr lang="en-GB" sz="2400" dirty="0">
              <a:latin typeface="+mj-lt"/>
            </a:endParaRPr>
          </a:p>
          <a:p>
            <a:pPr marL="0" indent="0" algn="r">
              <a:buNone/>
            </a:pPr>
            <a:r>
              <a:rPr lang="en-US" sz="2400" dirty="0" err="1" smtClean="0">
                <a:latin typeface="+mj-lt"/>
              </a:rPr>
              <a:t>Harlen</a:t>
            </a:r>
            <a:r>
              <a:rPr lang="en-US" sz="2400" dirty="0" smtClean="0">
                <a:latin typeface="+mj-lt"/>
              </a:rPr>
              <a:t> (1999)</a:t>
            </a:r>
            <a:endParaRPr lang="en-US" sz="2400" dirty="0">
              <a:latin typeface="+mj-lt"/>
            </a:endParaRPr>
          </a:p>
        </p:txBody>
      </p:sp>
    </p:spTree>
    <p:extLst>
      <p:ext uri="{BB962C8B-B14F-4D97-AF65-F5344CB8AC3E}">
        <p14:creationId xmlns:p14="http://schemas.microsoft.com/office/powerpoint/2010/main" val="4031816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99792" y="274638"/>
            <a:ext cx="6192688" cy="1282154"/>
          </a:xfrm>
        </p:spPr>
        <p:txBody>
          <a:bodyPr>
            <a:normAutofit/>
          </a:bodyPr>
          <a:lstStyle/>
          <a:p>
            <a:r>
              <a:rPr lang="en-US" sz="3200" b="1" dirty="0">
                <a:solidFill>
                  <a:srgbClr val="00B050"/>
                </a:solidFill>
              </a:rPr>
              <a:t>10  </a:t>
            </a:r>
            <a:r>
              <a:rPr lang="en-US" sz="3200" b="1" dirty="0" err="1">
                <a:solidFill>
                  <a:srgbClr val="00B050"/>
                </a:solidFill>
              </a:rPr>
              <a:t>principes</a:t>
            </a:r>
            <a:r>
              <a:rPr lang="en-US" sz="3200" b="1" dirty="0">
                <a:solidFill>
                  <a:srgbClr val="00B050"/>
                </a:solidFill>
              </a:rPr>
              <a:t> van </a:t>
            </a:r>
            <a:r>
              <a:rPr lang="en-US" sz="3200" b="1" dirty="0" smtClean="0">
                <a:solidFill>
                  <a:srgbClr val="00B050"/>
                </a:solidFill>
              </a:rPr>
              <a:t/>
            </a:r>
            <a:br>
              <a:rPr lang="en-US" sz="3200" b="1" dirty="0" smtClean="0">
                <a:solidFill>
                  <a:srgbClr val="00B050"/>
                </a:solidFill>
              </a:rPr>
            </a:br>
            <a:r>
              <a:rPr lang="en-US" sz="3200" b="1" dirty="0" err="1" smtClean="0">
                <a:solidFill>
                  <a:srgbClr val="00B050"/>
                </a:solidFill>
              </a:rPr>
              <a:t>evaluatie</a:t>
            </a:r>
            <a:r>
              <a:rPr lang="en-US" sz="3200" b="1" dirty="0" smtClean="0">
                <a:solidFill>
                  <a:srgbClr val="00B050"/>
                </a:solidFill>
              </a:rPr>
              <a:t> </a:t>
            </a:r>
            <a:r>
              <a:rPr lang="en-US" sz="3200" b="1" dirty="0" err="1">
                <a:solidFill>
                  <a:srgbClr val="00B050"/>
                </a:solidFill>
              </a:rPr>
              <a:t>voor</a:t>
            </a:r>
            <a:r>
              <a:rPr lang="en-US" sz="3200" b="1" dirty="0">
                <a:solidFill>
                  <a:srgbClr val="00B050"/>
                </a:solidFill>
              </a:rPr>
              <a:t> </a:t>
            </a:r>
            <a:r>
              <a:rPr lang="en-US" sz="3200" b="1" dirty="0" err="1">
                <a:solidFill>
                  <a:srgbClr val="00B050"/>
                </a:solidFill>
              </a:rPr>
              <a:t>leren</a:t>
            </a:r>
            <a:endParaRPr lang="en-US" sz="3200" b="1" dirty="0">
              <a:solidFill>
                <a:srgbClr val="00B050"/>
              </a:solidFill>
            </a:endParaRPr>
          </a:p>
        </p:txBody>
      </p:sp>
      <p:sp>
        <p:nvSpPr>
          <p:cNvPr id="8" name="Content Placeholder 7"/>
          <p:cNvSpPr>
            <a:spLocks noGrp="1"/>
          </p:cNvSpPr>
          <p:nvPr>
            <p:ph sz="half" idx="1"/>
          </p:nvPr>
        </p:nvSpPr>
        <p:spPr>
          <a:xfrm>
            <a:off x="457200" y="1711349"/>
            <a:ext cx="4038600" cy="4525963"/>
          </a:xfrm>
        </p:spPr>
        <p:txBody>
          <a:bodyPr>
            <a:normAutofit/>
          </a:bodyPr>
          <a:lstStyle/>
          <a:p>
            <a:r>
              <a:rPr lang="en-US" sz="2400" dirty="0"/>
              <a:t>Is </a:t>
            </a:r>
            <a:r>
              <a:rPr lang="en-US" sz="2400" dirty="0" err="1"/>
              <a:t>deel</a:t>
            </a:r>
            <a:r>
              <a:rPr lang="en-US" sz="2400" dirty="0"/>
              <a:t> van </a:t>
            </a:r>
            <a:r>
              <a:rPr lang="en-US" sz="2400" dirty="0" err="1"/>
              <a:t>een</a:t>
            </a:r>
            <a:r>
              <a:rPr lang="en-US" sz="2400" dirty="0"/>
              <a:t> </a:t>
            </a:r>
            <a:r>
              <a:rPr lang="en-US" sz="2400" dirty="0" err="1"/>
              <a:t>effectieve</a:t>
            </a:r>
            <a:r>
              <a:rPr lang="en-US" sz="2400" dirty="0"/>
              <a:t> planning </a:t>
            </a:r>
          </a:p>
          <a:p>
            <a:r>
              <a:rPr lang="en-US" sz="2400" dirty="0" err="1"/>
              <a:t>Focust</a:t>
            </a:r>
            <a:r>
              <a:rPr lang="en-US" sz="2400" dirty="0"/>
              <a:t> op hoe </a:t>
            </a:r>
            <a:r>
              <a:rPr lang="en-US" sz="2400" dirty="0" err="1"/>
              <a:t>studenten</a:t>
            </a:r>
            <a:r>
              <a:rPr lang="en-US" sz="2400" dirty="0"/>
              <a:t> </a:t>
            </a:r>
            <a:r>
              <a:rPr lang="en-US" sz="2400" dirty="0" err="1"/>
              <a:t>leren</a:t>
            </a:r>
            <a:endParaRPr lang="en-US" sz="2400" dirty="0"/>
          </a:p>
          <a:p>
            <a:r>
              <a:rPr lang="en-US" sz="2400" dirty="0" err="1"/>
              <a:t>Staat</a:t>
            </a:r>
            <a:r>
              <a:rPr lang="en-US" sz="2400" dirty="0"/>
              <a:t> </a:t>
            </a:r>
            <a:r>
              <a:rPr lang="en-US" sz="2400" dirty="0" err="1"/>
              <a:t>centraal</a:t>
            </a:r>
            <a:r>
              <a:rPr lang="en-US" sz="2400" dirty="0"/>
              <a:t> in de </a:t>
            </a:r>
            <a:r>
              <a:rPr lang="en-US" sz="2400" dirty="0" err="1"/>
              <a:t>klaspraktijk</a:t>
            </a:r>
            <a:r>
              <a:rPr lang="en-US" sz="2400" dirty="0"/>
              <a:t> </a:t>
            </a:r>
          </a:p>
          <a:p>
            <a:r>
              <a:rPr lang="en-US" sz="2400" dirty="0"/>
              <a:t>Is </a:t>
            </a:r>
            <a:r>
              <a:rPr lang="en-US" sz="2400" dirty="0" err="1"/>
              <a:t>een</a:t>
            </a:r>
            <a:r>
              <a:rPr lang="en-US" sz="2400" dirty="0"/>
              <a:t> </a:t>
            </a:r>
            <a:r>
              <a:rPr lang="en-US" sz="2400" dirty="0" err="1"/>
              <a:t>belangrijke</a:t>
            </a:r>
            <a:r>
              <a:rPr lang="en-US" sz="2400" dirty="0"/>
              <a:t> </a:t>
            </a:r>
            <a:r>
              <a:rPr lang="en-US" sz="2400" dirty="0" err="1"/>
              <a:t>professionele</a:t>
            </a:r>
            <a:r>
              <a:rPr lang="en-US" sz="2400" dirty="0"/>
              <a:t> </a:t>
            </a:r>
            <a:r>
              <a:rPr lang="en-US" sz="2400" dirty="0" err="1"/>
              <a:t>vaardigheid</a:t>
            </a:r>
            <a:endParaRPr lang="en-US" sz="2400" dirty="0"/>
          </a:p>
          <a:p>
            <a:r>
              <a:rPr lang="en-US" sz="2400" dirty="0"/>
              <a:t>Is </a:t>
            </a:r>
            <a:r>
              <a:rPr lang="en-US" sz="2400" dirty="0" err="1"/>
              <a:t>sensitief</a:t>
            </a:r>
            <a:r>
              <a:rPr lang="en-US" sz="2400" dirty="0"/>
              <a:t> </a:t>
            </a:r>
            <a:r>
              <a:rPr lang="en-US" sz="2400" dirty="0" err="1"/>
              <a:t>en</a:t>
            </a:r>
            <a:r>
              <a:rPr lang="en-US" sz="2400" dirty="0"/>
              <a:t> </a:t>
            </a:r>
            <a:r>
              <a:rPr lang="en-US" sz="2400" dirty="0" err="1"/>
              <a:t>constructief</a:t>
            </a:r>
            <a:endParaRPr lang="en-US" sz="2400" dirty="0"/>
          </a:p>
        </p:txBody>
      </p:sp>
      <p:sp>
        <p:nvSpPr>
          <p:cNvPr id="9" name="Content Placeholder 8"/>
          <p:cNvSpPr>
            <a:spLocks noGrp="1"/>
          </p:cNvSpPr>
          <p:nvPr>
            <p:ph sz="half" idx="2"/>
          </p:nvPr>
        </p:nvSpPr>
        <p:spPr>
          <a:xfrm>
            <a:off x="4648200" y="1711349"/>
            <a:ext cx="4038600" cy="4525963"/>
          </a:xfrm>
        </p:spPr>
        <p:txBody>
          <a:bodyPr>
            <a:normAutofit/>
          </a:bodyPr>
          <a:lstStyle/>
          <a:p>
            <a:r>
              <a:rPr lang="en-US" sz="2400" dirty="0" err="1"/>
              <a:t>Stimuleert</a:t>
            </a:r>
            <a:r>
              <a:rPr lang="en-US" sz="2400" dirty="0"/>
              <a:t> </a:t>
            </a:r>
            <a:r>
              <a:rPr lang="en-US" sz="2400" dirty="0" err="1"/>
              <a:t>motivatie</a:t>
            </a:r>
            <a:endParaRPr lang="en-US" sz="2400" dirty="0"/>
          </a:p>
          <a:p>
            <a:r>
              <a:rPr lang="en-US" sz="2400" dirty="0" err="1"/>
              <a:t>Stimuleert</a:t>
            </a:r>
            <a:r>
              <a:rPr lang="en-US" sz="2400" dirty="0"/>
              <a:t> het </a:t>
            </a:r>
            <a:r>
              <a:rPr lang="en-US" sz="2400" dirty="0" err="1"/>
              <a:t>begrijpen</a:t>
            </a:r>
            <a:r>
              <a:rPr lang="en-US" sz="2400" dirty="0"/>
              <a:t> van </a:t>
            </a:r>
            <a:r>
              <a:rPr lang="en-US" sz="2400" dirty="0" err="1"/>
              <a:t>doelen</a:t>
            </a:r>
            <a:r>
              <a:rPr lang="en-US" sz="2400" dirty="0"/>
              <a:t> </a:t>
            </a:r>
            <a:r>
              <a:rPr lang="en-US" sz="2400" dirty="0" err="1"/>
              <a:t>en</a:t>
            </a:r>
            <a:r>
              <a:rPr lang="en-US" sz="2400" dirty="0"/>
              <a:t> criteria</a:t>
            </a:r>
          </a:p>
          <a:p>
            <a:r>
              <a:rPr lang="en-US" sz="2400" dirty="0" err="1"/>
              <a:t>Helpt</a:t>
            </a:r>
            <a:r>
              <a:rPr lang="en-US" sz="2400" dirty="0"/>
              <a:t> </a:t>
            </a:r>
            <a:r>
              <a:rPr lang="en-US" sz="2400" dirty="0" err="1"/>
              <a:t>lerenden</a:t>
            </a:r>
            <a:r>
              <a:rPr lang="en-US" sz="2400" dirty="0"/>
              <a:t> om </a:t>
            </a:r>
            <a:r>
              <a:rPr lang="en-US" sz="2400" dirty="0" err="1"/>
              <a:t>te</a:t>
            </a:r>
            <a:r>
              <a:rPr lang="en-US" sz="2400" dirty="0"/>
              <a:t> </a:t>
            </a:r>
            <a:r>
              <a:rPr lang="en-US" sz="2400" dirty="0" err="1"/>
              <a:t>weten</a:t>
            </a:r>
            <a:r>
              <a:rPr lang="en-US" sz="2400" dirty="0"/>
              <a:t> hoe </a:t>
            </a:r>
            <a:r>
              <a:rPr lang="en-US" sz="2400" dirty="0" err="1"/>
              <a:t>ze</a:t>
            </a:r>
            <a:r>
              <a:rPr lang="en-US" sz="2400" dirty="0"/>
              <a:t> </a:t>
            </a:r>
            <a:r>
              <a:rPr lang="en-US" sz="2400" dirty="0" err="1"/>
              <a:t>kunnen</a:t>
            </a:r>
            <a:r>
              <a:rPr lang="en-US" sz="2400" dirty="0"/>
              <a:t> </a:t>
            </a:r>
            <a:r>
              <a:rPr lang="en-US" sz="2400" dirty="0" err="1"/>
              <a:t>verbeteren</a:t>
            </a:r>
            <a:endParaRPr lang="en-US" sz="2400" dirty="0"/>
          </a:p>
          <a:p>
            <a:r>
              <a:rPr lang="en-US" sz="2400" dirty="0" err="1"/>
              <a:t>Ontwikkelt</a:t>
            </a:r>
            <a:r>
              <a:rPr lang="en-US" sz="2400" dirty="0"/>
              <a:t> </a:t>
            </a:r>
            <a:r>
              <a:rPr lang="en-US" sz="2400" dirty="0" err="1"/>
              <a:t>capaciteit</a:t>
            </a:r>
            <a:r>
              <a:rPr lang="en-US" sz="2400" dirty="0"/>
              <a:t> om </a:t>
            </a:r>
            <a:r>
              <a:rPr lang="en-US" sz="2400" dirty="0" err="1"/>
              <a:t>zichzelf</a:t>
            </a:r>
            <a:r>
              <a:rPr lang="en-US" sz="2400" dirty="0"/>
              <a:t> </a:t>
            </a:r>
            <a:r>
              <a:rPr lang="en-US" sz="2400" dirty="0" err="1"/>
              <a:t>te</a:t>
            </a:r>
            <a:r>
              <a:rPr lang="en-US" sz="2400" dirty="0"/>
              <a:t> </a:t>
            </a:r>
            <a:r>
              <a:rPr lang="en-US" sz="2400" dirty="0" err="1"/>
              <a:t>beoordelen</a:t>
            </a:r>
            <a:endParaRPr lang="en-US" sz="2400" dirty="0"/>
          </a:p>
          <a:p>
            <a:r>
              <a:rPr lang="en-US" sz="2400" dirty="0" err="1"/>
              <a:t>Erkent</a:t>
            </a:r>
            <a:r>
              <a:rPr lang="en-US" sz="2400" dirty="0"/>
              <a:t> </a:t>
            </a:r>
            <a:r>
              <a:rPr lang="en-US" sz="2400" dirty="0" err="1"/>
              <a:t>alle</a:t>
            </a:r>
            <a:r>
              <a:rPr lang="en-US" sz="2400" dirty="0"/>
              <a:t> </a:t>
            </a:r>
            <a:r>
              <a:rPr lang="en-US" sz="2400" dirty="0" err="1"/>
              <a:t>vorderingen</a:t>
            </a:r>
            <a:r>
              <a:rPr lang="en-US" sz="2400" dirty="0"/>
              <a:t> van </a:t>
            </a:r>
            <a:r>
              <a:rPr lang="en-US" sz="2400" dirty="0" err="1"/>
              <a:t>lerenden</a:t>
            </a:r>
            <a:r>
              <a:rPr lang="en-US" sz="2400" dirty="0"/>
              <a:t>, op </a:t>
            </a:r>
            <a:r>
              <a:rPr lang="en-US" sz="2400" dirty="0" err="1"/>
              <a:t>alle</a:t>
            </a:r>
            <a:r>
              <a:rPr lang="en-US" sz="2400" dirty="0"/>
              <a:t> </a:t>
            </a:r>
            <a:r>
              <a:rPr lang="en-US" sz="2400" dirty="0" err="1"/>
              <a:t>domeinen</a:t>
            </a:r>
            <a:r>
              <a:rPr lang="en-US" sz="2400" dirty="0"/>
              <a:t> </a:t>
            </a:r>
          </a:p>
          <a:p>
            <a:endParaRPr lang="en-US" sz="1400" dirty="0">
              <a:latin typeface="+mj-lt"/>
            </a:endParaRPr>
          </a:p>
          <a:p>
            <a:pPr marL="0" indent="0" algn="r">
              <a:buNone/>
            </a:pPr>
            <a:r>
              <a:rPr lang="en-US" sz="1700" dirty="0" smtClean="0"/>
              <a:t>Assessment </a:t>
            </a:r>
            <a:r>
              <a:rPr lang="en-US" sz="1700" dirty="0"/>
              <a:t>Reform Group (2002) </a:t>
            </a:r>
            <a:endParaRPr lang="en-US" sz="1700" dirty="0">
              <a:latin typeface="+mj-lt"/>
            </a:endParaRPr>
          </a:p>
        </p:txBody>
      </p:sp>
    </p:spTree>
    <p:extLst>
      <p:ext uri="{BB962C8B-B14F-4D97-AF65-F5344CB8AC3E}">
        <p14:creationId xmlns:p14="http://schemas.microsoft.com/office/powerpoint/2010/main" val="3932856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Autofit/>
          </a:bodyPr>
          <a:lstStyle/>
          <a:p>
            <a:r>
              <a:rPr lang="en-US" sz="4000" b="1" dirty="0" smtClean="0">
                <a:solidFill>
                  <a:srgbClr val="00B050"/>
                </a:solidFill>
              </a:rPr>
              <a:t>Wat hoop je </a:t>
            </a:r>
            <a:r>
              <a:rPr lang="en-US" sz="4000" b="1" dirty="0" err="1" smtClean="0">
                <a:solidFill>
                  <a:srgbClr val="00B050"/>
                </a:solidFill>
              </a:rPr>
              <a:t>te</a:t>
            </a:r>
            <a:r>
              <a:rPr lang="en-US" sz="4000" b="1" dirty="0" smtClean="0">
                <a:solidFill>
                  <a:srgbClr val="00B050"/>
                </a:solidFill>
              </a:rPr>
              <a:t> </a:t>
            </a:r>
            <a:r>
              <a:rPr lang="en-US" sz="4000" b="1" dirty="0" err="1" smtClean="0">
                <a:solidFill>
                  <a:srgbClr val="00B050"/>
                </a:solidFill>
              </a:rPr>
              <a:t>leren</a:t>
            </a:r>
            <a:r>
              <a:rPr lang="en-US" sz="4000" b="1" dirty="0" smtClean="0">
                <a:solidFill>
                  <a:srgbClr val="00B050"/>
                </a:solidFill>
              </a:rPr>
              <a:t> in </a:t>
            </a:r>
            <a:r>
              <a:rPr lang="en-US" sz="4000" b="1" dirty="0" err="1" smtClean="0">
                <a:solidFill>
                  <a:srgbClr val="00B050"/>
                </a:solidFill>
              </a:rPr>
              <a:t>deze</a:t>
            </a:r>
            <a:r>
              <a:rPr lang="en-US" sz="4000" b="1" dirty="0" smtClean="0">
                <a:solidFill>
                  <a:srgbClr val="00B050"/>
                </a:solidFill>
              </a:rPr>
              <a:t> module?</a:t>
            </a:r>
            <a:endParaRPr lang="en-US" sz="4000" b="1" dirty="0">
              <a:solidFill>
                <a:srgbClr val="00B050"/>
              </a:solidFill>
            </a:endParaRPr>
          </a:p>
        </p:txBody>
      </p:sp>
      <p:sp>
        <p:nvSpPr>
          <p:cNvPr id="3" name="Content Placeholder 2"/>
          <p:cNvSpPr>
            <a:spLocks noGrp="1"/>
          </p:cNvSpPr>
          <p:nvPr>
            <p:ph idx="1"/>
          </p:nvPr>
        </p:nvSpPr>
        <p:spPr>
          <a:xfrm>
            <a:off x="611560" y="1628800"/>
            <a:ext cx="8280920" cy="4608512"/>
          </a:xfrm>
        </p:spPr>
        <p:txBody>
          <a:bodyPr>
            <a:noAutofit/>
          </a:bodyPr>
          <a:lstStyle/>
          <a:p>
            <a:pPr marL="0" indent="0">
              <a:buNone/>
            </a:pPr>
            <a:r>
              <a:rPr lang="en-US" sz="2400" b="1" i="1" dirty="0" err="1" smtClean="0">
                <a:latin typeface="+mj-lt"/>
              </a:rPr>
              <a:t>Individueel</a:t>
            </a:r>
            <a:endParaRPr lang="en-US" sz="2400" b="1" i="1" dirty="0" smtClean="0">
              <a:latin typeface="+mj-lt"/>
            </a:endParaRPr>
          </a:p>
          <a:p>
            <a:r>
              <a:rPr lang="en-US" sz="2400" dirty="0" smtClean="0">
                <a:latin typeface="+mj-lt"/>
              </a:rPr>
              <a:t>Wat hoop je </a:t>
            </a:r>
            <a:r>
              <a:rPr lang="en-US" sz="2400" dirty="0" err="1" smtClean="0">
                <a:latin typeface="+mj-lt"/>
              </a:rPr>
              <a:t>te</a:t>
            </a:r>
            <a:r>
              <a:rPr lang="en-US" sz="2400" dirty="0" smtClean="0">
                <a:latin typeface="+mj-lt"/>
              </a:rPr>
              <a:t> </a:t>
            </a:r>
            <a:r>
              <a:rPr lang="en-US" sz="2400" dirty="0" err="1" smtClean="0">
                <a:latin typeface="+mj-lt"/>
              </a:rPr>
              <a:t>leren</a:t>
            </a:r>
            <a:r>
              <a:rPr lang="en-US" sz="2400" dirty="0" smtClean="0">
                <a:latin typeface="+mj-lt"/>
              </a:rPr>
              <a:t> in </a:t>
            </a:r>
            <a:r>
              <a:rPr lang="en-US" sz="2400" dirty="0" err="1" smtClean="0">
                <a:latin typeface="+mj-lt"/>
              </a:rPr>
              <a:t>deze</a:t>
            </a:r>
            <a:r>
              <a:rPr lang="en-US" sz="2400" dirty="0" smtClean="0">
                <a:latin typeface="+mj-lt"/>
              </a:rPr>
              <a:t> module? </a:t>
            </a:r>
          </a:p>
          <a:p>
            <a:r>
              <a:rPr lang="en-US" sz="2400" dirty="0" err="1" smtClean="0">
                <a:latin typeface="+mj-lt"/>
              </a:rPr>
              <a:t>Heb</a:t>
            </a:r>
            <a:r>
              <a:rPr lang="en-US" sz="2400" dirty="0" smtClean="0">
                <a:latin typeface="+mj-lt"/>
              </a:rPr>
              <a:t> je </a:t>
            </a:r>
            <a:r>
              <a:rPr lang="en-US" sz="2400" dirty="0" err="1" smtClean="0">
                <a:latin typeface="+mj-lt"/>
              </a:rPr>
              <a:t>specifieke</a:t>
            </a:r>
            <a:r>
              <a:rPr lang="en-US" sz="2400" dirty="0" smtClean="0">
                <a:latin typeface="+mj-lt"/>
              </a:rPr>
              <a:t> </a:t>
            </a:r>
            <a:r>
              <a:rPr lang="en-US" sz="2400" dirty="0" err="1" smtClean="0">
                <a:latin typeface="+mj-lt"/>
              </a:rPr>
              <a:t>vragen</a:t>
            </a:r>
            <a:r>
              <a:rPr lang="en-US" sz="2400" dirty="0" smtClean="0">
                <a:latin typeface="+mj-lt"/>
              </a:rPr>
              <a:t>? </a:t>
            </a:r>
          </a:p>
          <a:p>
            <a:r>
              <a:rPr lang="en-US" sz="2400" dirty="0" smtClean="0">
                <a:latin typeface="+mj-lt"/>
              </a:rPr>
              <a:t>Wat </a:t>
            </a:r>
            <a:r>
              <a:rPr lang="en-US" sz="2400" dirty="0" err="1" smtClean="0">
                <a:latin typeface="+mj-lt"/>
              </a:rPr>
              <a:t>zijn</a:t>
            </a:r>
            <a:r>
              <a:rPr lang="en-US" sz="2400" dirty="0" smtClean="0">
                <a:latin typeface="+mj-lt"/>
              </a:rPr>
              <a:t> de </a:t>
            </a:r>
            <a:r>
              <a:rPr lang="en-US" sz="2400" dirty="0" err="1" smtClean="0">
                <a:latin typeface="+mj-lt"/>
              </a:rPr>
              <a:t>belangrijkste</a:t>
            </a:r>
            <a:r>
              <a:rPr lang="en-US" sz="2400" dirty="0" smtClean="0">
                <a:latin typeface="+mj-lt"/>
              </a:rPr>
              <a:t> </a:t>
            </a:r>
            <a:r>
              <a:rPr lang="en-US" sz="2400" dirty="0" err="1" smtClean="0">
                <a:latin typeface="+mj-lt"/>
              </a:rPr>
              <a:t>moeilijkheden</a:t>
            </a:r>
            <a:r>
              <a:rPr lang="en-US" sz="2400" dirty="0" smtClean="0">
                <a:latin typeface="+mj-lt"/>
              </a:rPr>
              <a:t> </a:t>
            </a:r>
            <a:r>
              <a:rPr lang="en-US" sz="2400" dirty="0" err="1" smtClean="0">
                <a:latin typeface="+mj-lt"/>
              </a:rPr>
              <a:t>binnen</a:t>
            </a:r>
            <a:r>
              <a:rPr lang="en-US" sz="2400" dirty="0" smtClean="0">
                <a:latin typeface="+mj-lt"/>
              </a:rPr>
              <a:t> </a:t>
            </a:r>
            <a:r>
              <a:rPr lang="en-US" sz="2400" dirty="0" err="1" smtClean="0">
                <a:latin typeface="+mj-lt"/>
              </a:rPr>
              <a:t>evaluatie</a:t>
            </a:r>
            <a:r>
              <a:rPr lang="en-US" sz="2400" dirty="0" smtClean="0">
                <a:latin typeface="+mj-lt"/>
              </a:rPr>
              <a:t> in </a:t>
            </a:r>
            <a:r>
              <a:rPr lang="en-US" sz="2400" dirty="0" err="1" smtClean="0">
                <a:latin typeface="+mj-lt"/>
              </a:rPr>
              <a:t>jouw</a:t>
            </a:r>
            <a:r>
              <a:rPr lang="en-US" sz="2400" dirty="0" smtClean="0">
                <a:latin typeface="+mj-lt"/>
              </a:rPr>
              <a:t> context?</a:t>
            </a:r>
          </a:p>
          <a:p>
            <a:pPr marL="0" indent="0">
              <a:buNone/>
            </a:pPr>
            <a:endParaRPr lang="en-US" sz="1000" dirty="0" smtClean="0">
              <a:latin typeface="+mj-lt"/>
            </a:endParaRPr>
          </a:p>
          <a:p>
            <a:pPr marL="0" indent="0">
              <a:spcBef>
                <a:spcPts val="0"/>
              </a:spcBef>
              <a:buNone/>
            </a:pPr>
            <a:r>
              <a:rPr lang="en-US" sz="2400" dirty="0" err="1" smtClean="0">
                <a:latin typeface="+mj-lt"/>
              </a:rPr>
              <a:t>Noteer</a:t>
            </a:r>
            <a:r>
              <a:rPr lang="en-US" sz="2400" dirty="0" smtClean="0">
                <a:latin typeface="+mj-lt"/>
              </a:rPr>
              <a:t> 2/3 </a:t>
            </a:r>
            <a:r>
              <a:rPr lang="en-US" sz="2400" dirty="0" err="1" smtClean="0">
                <a:latin typeface="+mj-lt"/>
              </a:rPr>
              <a:t>ideeën</a:t>
            </a:r>
            <a:r>
              <a:rPr lang="en-US" sz="2400" dirty="0" smtClean="0">
                <a:latin typeface="+mj-lt"/>
              </a:rPr>
              <a:t> </a:t>
            </a:r>
            <a:r>
              <a:rPr lang="en-US" sz="2400" dirty="0" err="1" smtClean="0">
                <a:latin typeface="+mj-lt"/>
              </a:rPr>
              <a:t>bij</a:t>
            </a:r>
            <a:r>
              <a:rPr lang="en-US" sz="2400" dirty="0" smtClean="0">
                <a:latin typeface="+mj-lt"/>
              </a:rPr>
              <a:t> </a:t>
            </a:r>
            <a:r>
              <a:rPr lang="en-US" sz="2400" dirty="0" err="1" smtClean="0">
                <a:latin typeface="+mj-lt"/>
              </a:rPr>
              <a:t>elke</a:t>
            </a:r>
            <a:r>
              <a:rPr lang="en-US" sz="2400" dirty="0" smtClean="0">
                <a:latin typeface="+mj-lt"/>
              </a:rPr>
              <a:t> </a:t>
            </a:r>
            <a:r>
              <a:rPr lang="en-US" sz="2400" dirty="0" err="1" smtClean="0">
                <a:latin typeface="+mj-lt"/>
              </a:rPr>
              <a:t>vraag</a:t>
            </a:r>
            <a:r>
              <a:rPr lang="en-US" sz="2400" dirty="0" smtClean="0">
                <a:latin typeface="+mj-lt"/>
              </a:rPr>
              <a:t> (elk </a:t>
            </a:r>
            <a:r>
              <a:rPr lang="en-US" sz="2400" dirty="0" err="1" smtClean="0">
                <a:latin typeface="+mj-lt"/>
              </a:rPr>
              <a:t>idee</a:t>
            </a:r>
            <a:r>
              <a:rPr lang="en-US" sz="2400" dirty="0" smtClean="0">
                <a:latin typeface="+mj-lt"/>
              </a:rPr>
              <a:t> op </a:t>
            </a:r>
            <a:r>
              <a:rPr lang="en-US" sz="2400" dirty="0" err="1" smtClean="0">
                <a:latin typeface="+mj-lt"/>
              </a:rPr>
              <a:t>een</a:t>
            </a:r>
            <a:r>
              <a:rPr lang="en-US" sz="2400" dirty="0" smtClean="0">
                <a:latin typeface="+mj-lt"/>
              </a:rPr>
              <a:t> </a:t>
            </a:r>
            <a:r>
              <a:rPr lang="en-US" sz="2400" dirty="0" err="1" smtClean="0">
                <a:latin typeface="+mj-lt"/>
              </a:rPr>
              <a:t>aparte</a:t>
            </a:r>
            <a:r>
              <a:rPr lang="en-US" sz="2400" dirty="0" smtClean="0">
                <a:latin typeface="+mj-lt"/>
              </a:rPr>
              <a:t> post-it)</a:t>
            </a:r>
          </a:p>
          <a:p>
            <a:pPr marL="0" indent="0">
              <a:buNone/>
            </a:pPr>
            <a:endParaRPr lang="en-US" sz="1000" i="1" dirty="0" smtClean="0">
              <a:latin typeface="+mj-lt"/>
            </a:endParaRPr>
          </a:p>
          <a:p>
            <a:pPr marL="0" indent="0">
              <a:spcBef>
                <a:spcPts val="0"/>
              </a:spcBef>
              <a:buNone/>
            </a:pPr>
            <a:r>
              <a:rPr lang="en-US" sz="2400" b="1" i="1" dirty="0" smtClean="0">
                <a:latin typeface="+mj-lt"/>
              </a:rPr>
              <a:t>In </a:t>
            </a:r>
            <a:r>
              <a:rPr lang="en-US" sz="2400" b="1" i="1" dirty="0" err="1" smtClean="0">
                <a:latin typeface="+mj-lt"/>
              </a:rPr>
              <a:t>groep</a:t>
            </a:r>
            <a:r>
              <a:rPr lang="en-US" sz="2400" b="1" i="1" dirty="0" smtClean="0">
                <a:latin typeface="+mj-lt"/>
              </a:rPr>
              <a:t> </a:t>
            </a:r>
          </a:p>
          <a:p>
            <a:pPr marL="0" indent="0">
              <a:buNone/>
            </a:pPr>
            <a:r>
              <a:rPr lang="en-US" sz="2400" dirty="0" err="1" smtClean="0">
                <a:latin typeface="+mj-lt"/>
              </a:rPr>
              <a:t>Probeer</a:t>
            </a:r>
            <a:r>
              <a:rPr lang="en-US" sz="2400" dirty="0" smtClean="0">
                <a:latin typeface="+mj-lt"/>
              </a:rPr>
              <a:t> </a:t>
            </a:r>
            <a:r>
              <a:rPr lang="en-US" sz="2400" dirty="0" err="1" smtClean="0">
                <a:latin typeface="+mj-lt"/>
              </a:rPr>
              <a:t>deze</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sorteren</a:t>
            </a:r>
            <a:r>
              <a:rPr lang="en-US" sz="2400" dirty="0" smtClean="0">
                <a:latin typeface="+mj-lt"/>
              </a:rPr>
              <a:t> in </a:t>
            </a:r>
            <a:r>
              <a:rPr lang="en-US" sz="2400" dirty="0" err="1" smtClean="0">
                <a:latin typeface="+mj-lt"/>
              </a:rPr>
              <a:t>categorieën</a:t>
            </a:r>
            <a:r>
              <a:rPr lang="en-US" sz="2400" dirty="0">
                <a:latin typeface="+mj-lt"/>
              </a:rPr>
              <a:t> </a:t>
            </a:r>
            <a:r>
              <a:rPr lang="en-US" sz="2400" dirty="0" smtClean="0">
                <a:latin typeface="+mj-lt"/>
              </a:rPr>
              <a:t>– </a:t>
            </a:r>
            <a:r>
              <a:rPr lang="en-US" sz="2400" dirty="0" err="1" smtClean="0">
                <a:latin typeface="+mj-lt"/>
              </a:rPr>
              <a:t>gemeenschappelijke</a:t>
            </a:r>
            <a:r>
              <a:rPr lang="en-US" sz="2400" dirty="0" smtClean="0">
                <a:latin typeface="+mj-lt"/>
              </a:rPr>
              <a:t> </a:t>
            </a:r>
            <a:r>
              <a:rPr lang="en-US" sz="2400" dirty="0" err="1" smtClean="0">
                <a:latin typeface="+mj-lt"/>
              </a:rPr>
              <a:t>onderwerpen</a:t>
            </a:r>
            <a:r>
              <a:rPr lang="en-US" sz="2400" dirty="0" smtClean="0">
                <a:latin typeface="+mj-lt"/>
              </a:rPr>
              <a:t>? </a:t>
            </a:r>
            <a:r>
              <a:rPr lang="en-US" sz="2400" dirty="0" err="1" smtClean="0">
                <a:latin typeface="+mj-lt"/>
              </a:rPr>
              <a:t>Verschillen</a:t>
            </a:r>
            <a:r>
              <a:rPr lang="en-US" sz="2400" dirty="0" smtClean="0">
                <a:latin typeface="+mj-lt"/>
              </a:rPr>
              <a:t>?</a:t>
            </a:r>
          </a:p>
          <a:p>
            <a:pPr marL="0" indent="0">
              <a:spcBef>
                <a:spcPts val="0"/>
              </a:spcBef>
              <a:buNone/>
            </a:pPr>
            <a:r>
              <a:rPr lang="en-US" sz="2400" dirty="0" err="1" smtClean="0">
                <a:latin typeface="+mj-lt"/>
              </a:rPr>
              <a:t>Geef</a:t>
            </a:r>
            <a:r>
              <a:rPr lang="en-US" sz="2400" dirty="0" smtClean="0">
                <a:latin typeface="+mj-lt"/>
              </a:rPr>
              <a:t> </a:t>
            </a:r>
            <a:r>
              <a:rPr lang="en-US" sz="2400" dirty="0" err="1" smtClean="0">
                <a:latin typeface="+mj-lt"/>
              </a:rPr>
              <a:t>dit</a:t>
            </a:r>
            <a:r>
              <a:rPr lang="en-US" sz="2400" dirty="0" smtClean="0">
                <a:latin typeface="+mj-lt"/>
              </a:rPr>
              <a:t> </a:t>
            </a:r>
            <a:r>
              <a:rPr lang="en-US" sz="2400" dirty="0" err="1" smtClean="0">
                <a:latin typeface="+mj-lt"/>
              </a:rPr>
              <a:t>weer</a:t>
            </a:r>
            <a:r>
              <a:rPr lang="en-US" sz="2400" dirty="0" smtClean="0">
                <a:latin typeface="+mj-lt"/>
              </a:rPr>
              <a:t> </a:t>
            </a:r>
            <a:r>
              <a:rPr lang="en-US" sz="2400" dirty="0" err="1" smtClean="0">
                <a:latin typeface="+mj-lt"/>
              </a:rPr>
              <a:t>als</a:t>
            </a:r>
            <a:r>
              <a:rPr lang="en-US" sz="2400" dirty="0" smtClean="0">
                <a:latin typeface="+mj-lt"/>
              </a:rPr>
              <a:t> </a:t>
            </a:r>
            <a:r>
              <a:rPr lang="en-US" sz="2400" dirty="0" err="1" smtClean="0">
                <a:latin typeface="+mj-lt"/>
              </a:rPr>
              <a:t>een</a:t>
            </a:r>
            <a:r>
              <a:rPr lang="en-US" sz="2400" dirty="0" smtClean="0">
                <a:latin typeface="+mj-lt"/>
              </a:rPr>
              <a:t> poster. </a:t>
            </a:r>
            <a:r>
              <a:rPr lang="en-US" sz="2400" dirty="0" err="1" smtClean="0">
                <a:latin typeface="+mj-lt"/>
              </a:rPr>
              <a:t>Houd</a:t>
            </a:r>
            <a:r>
              <a:rPr lang="en-US" sz="2400" dirty="0" smtClean="0">
                <a:latin typeface="+mj-lt"/>
              </a:rPr>
              <a:t> </a:t>
            </a:r>
            <a:r>
              <a:rPr lang="en-US" sz="2400" dirty="0" err="1" smtClean="0">
                <a:latin typeface="+mj-lt"/>
              </a:rPr>
              <a:t>dit</a:t>
            </a:r>
            <a:r>
              <a:rPr lang="en-US" sz="2400" dirty="0" smtClean="0">
                <a:latin typeface="+mj-lt"/>
              </a:rPr>
              <a:t> </a:t>
            </a:r>
            <a:r>
              <a:rPr lang="en-US" sz="2400" dirty="0" err="1" smtClean="0">
                <a:latin typeface="+mj-lt"/>
              </a:rPr>
              <a:t>bij</a:t>
            </a:r>
            <a:r>
              <a:rPr lang="en-US" sz="2400" dirty="0" smtClean="0">
                <a:latin typeface="+mj-lt"/>
              </a:rPr>
              <a:t> </a:t>
            </a:r>
            <a:r>
              <a:rPr lang="en-US" sz="2400" dirty="0" err="1" smtClean="0">
                <a:latin typeface="+mj-lt"/>
              </a:rPr>
              <a:t>voor</a:t>
            </a:r>
            <a:r>
              <a:rPr lang="en-US" sz="2400" dirty="0" smtClean="0">
                <a:latin typeface="+mj-lt"/>
              </a:rPr>
              <a:t> later in de module. </a:t>
            </a:r>
            <a:endParaRPr lang="en-US" sz="2000" dirty="0" smtClean="0">
              <a:latin typeface="+mj-lt"/>
            </a:endParaRPr>
          </a:p>
        </p:txBody>
      </p:sp>
    </p:spTree>
    <p:extLst>
      <p:ext uri="{BB962C8B-B14F-4D97-AF65-F5344CB8AC3E}">
        <p14:creationId xmlns:p14="http://schemas.microsoft.com/office/powerpoint/2010/main" val="4127639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3808" y="274638"/>
            <a:ext cx="5842992" cy="1143000"/>
          </a:xfrm>
        </p:spPr>
        <p:txBody>
          <a:bodyPr>
            <a:noAutofit/>
          </a:bodyPr>
          <a:lstStyle/>
          <a:p>
            <a:r>
              <a:rPr lang="en-GB" sz="3600" b="1" dirty="0" err="1" smtClean="0">
                <a:solidFill>
                  <a:srgbClr val="00B050"/>
                </a:solidFill>
              </a:rPr>
              <a:t>Gevolgen</a:t>
            </a:r>
            <a:r>
              <a:rPr lang="en-GB" sz="3600" b="1" dirty="0" smtClean="0">
                <a:solidFill>
                  <a:srgbClr val="00B050"/>
                </a:solidFill>
              </a:rPr>
              <a:t> </a:t>
            </a:r>
            <a:r>
              <a:rPr lang="en-GB" sz="3600" b="1" dirty="0" err="1" smtClean="0">
                <a:solidFill>
                  <a:srgbClr val="00B050"/>
                </a:solidFill>
              </a:rPr>
              <a:t>voor</a:t>
            </a:r>
            <a:r>
              <a:rPr lang="en-GB" sz="3600" b="1" dirty="0" smtClean="0">
                <a:solidFill>
                  <a:srgbClr val="00B050"/>
                </a:solidFill>
              </a:rPr>
              <a:t> planning </a:t>
            </a:r>
            <a:br>
              <a:rPr lang="en-GB" sz="3600" b="1" dirty="0" smtClean="0">
                <a:solidFill>
                  <a:srgbClr val="00B050"/>
                </a:solidFill>
              </a:rPr>
            </a:br>
            <a:r>
              <a:rPr lang="en-GB" sz="3600" b="1" dirty="0" err="1" smtClean="0">
                <a:solidFill>
                  <a:srgbClr val="00B050"/>
                </a:solidFill>
              </a:rPr>
              <a:t>en</a:t>
            </a:r>
            <a:r>
              <a:rPr lang="en-GB" sz="3600" b="1" dirty="0" smtClean="0">
                <a:solidFill>
                  <a:srgbClr val="00B050"/>
                </a:solidFill>
              </a:rPr>
              <a:t> </a:t>
            </a:r>
            <a:r>
              <a:rPr lang="en-GB" sz="3600" b="1" dirty="0" err="1" smtClean="0">
                <a:solidFill>
                  <a:srgbClr val="00B050"/>
                </a:solidFill>
              </a:rPr>
              <a:t>evaluatie</a:t>
            </a:r>
            <a:r>
              <a:rPr lang="en-GB" sz="3600" b="1" dirty="0" smtClean="0">
                <a:solidFill>
                  <a:srgbClr val="00B050"/>
                </a:solidFill>
              </a:rPr>
              <a:t> </a:t>
            </a:r>
            <a:br>
              <a:rPr lang="en-GB" sz="3600" b="1" dirty="0" smtClean="0">
                <a:solidFill>
                  <a:srgbClr val="00B050"/>
                </a:solidFill>
              </a:rPr>
            </a:br>
            <a:endParaRPr lang="en-US" sz="3600" dirty="0">
              <a:solidFill>
                <a:srgbClr val="00B050"/>
              </a:solidFill>
            </a:endParaRPr>
          </a:p>
        </p:txBody>
      </p:sp>
      <p:sp>
        <p:nvSpPr>
          <p:cNvPr id="6" name="Content Placeholder 5"/>
          <p:cNvSpPr>
            <a:spLocks noGrp="1"/>
          </p:cNvSpPr>
          <p:nvPr>
            <p:ph idx="1"/>
          </p:nvPr>
        </p:nvSpPr>
        <p:spPr>
          <a:xfrm>
            <a:off x="457200" y="1600201"/>
            <a:ext cx="8229600" cy="3484984"/>
          </a:xfrm>
        </p:spPr>
        <p:txBody>
          <a:bodyPr>
            <a:normAutofit/>
          </a:bodyPr>
          <a:lstStyle/>
          <a:p>
            <a:pPr marL="0" indent="0">
              <a:buNone/>
            </a:pPr>
            <a:endParaRPr lang="en-US" sz="2800" dirty="0" smtClean="0"/>
          </a:p>
          <a:p>
            <a:r>
              <a:rPr lang="en-US" sz="2800" dirty="0" smtClean="0"/>
              <a:t>Neem je </a:t>
            </a:r>
            <a:r>
              <a:rPr lang="en-US" sz="2800" dirty="0" err="1" smtClean="0"/>
              <a:t>favoriete</a:t>
            </a:r>
            <a:r>
              <a:rPr lang="en-US" sz="2800" dirty="0" smtClean="0"/>
              <a:t> </a:t>
            </a:r>
            <a:r>
              <a:rPr lang="en-US" sz="2800" dirty="0" err="1" smtClean="0"/>
              <a:t>wetenschapsactiviteit</a:t>
            </a:r>
            <a:r>
              <a:rPr lang="en-US" sz="2800" dirty="0" smtClean="0"/>
              <a:t> die je in </a:t>
            </a:r>
            <a:r>
              <a:rPr lang="en-US" sz="2800" dirty="0" err="1" smtClean="0"/>
              <a:t>jouw</a:t>
            </a:r>
            <a:r>
              <a:rPr lang="en-US" sz="2800" dirty="0" smtClean="0"/>
              <a:t> </a:t>
            </a:r>
            <a:r>
              <a:rPr lang="en-US" sz="2800" dirty="0" err="1" smtClean="0"/>
              <a:t>klaspraktijk</a:t>
            </a:r>
            <a:r>
              <a:rPr lang="en-US" sz="2800" dirty="0" smtClean="0"/>
              <a:t> </a:t>
            </a:r>
            <a:r>
              <a:rPr lang="en-US" sz="2800" dirty="0" err="1" smtClean="0"/>
              <a:t>soms</a:t>
            </a:r>
            <a:r>
              <a:rPr lang="en-US" sz="2800" dirty="0" smtClean="0"/>
              <a:t> </a:t>
            </a:r>
            <a:r>
              <a:rPr lang="en-US" sz="2800" dirty="0" err="1" smtClean="0"/>
              <a:t>uitvoert</a:t>
            </a:r>
            <a:r>
              <a:rPr lang="en-US" sz="2800" dirty="0" smtClean="0"/>
              <a:t>. </a:t>
            </a:r>
          </a:p>
          <a:p>
            <a:endParaRPr lang="en-GB" sz="2800" dirty="0"/>
          </a:p>
          <a:p>
            <a:r>
              <a:rPr lang="en-GB" sz="2800" dirty="0" smtClean="0"/>
              <a:t>Hoe </a:t>
            </a:r>
            <a:r>
              <a:rPr lang="en-GB" sz="2800" dirty="0" err="1" smtClean="0"/>
              <a:t>kan</a:t>
            </a:r>
            <a:r>
              <a:rPr lang="en-GB" sz="2800" dirty="0" smtClean="0"/>
              <a:t> je </a:t>
            </a:r>
            <a:r>
              <a:rPr lang="en-GB" sz="2800" dirty="0" err="1" smtClean="0"/>
              <a:t>kansen</a:t>
            </a:r>
            <a:r>
              <a:rPr lang="en-GB" sz="2800" dirty="0" smtClean="0"/>
              <a:t> </a:t>
            </a:r>
            <a:r>
              <a:rPr lang="en-GB" sz="2800" dirty="0" err="1" smtClean="0"/>
              <a:t>voor</a:t>
            </a:r>
            <a:r>
              <a:rPr lang="en-GB" sz="2800" dirty="0" smtClean="0"/>
              <a:t> </a:t>
            </a:r>
            <a:r>
              <a:rPr lang="en-GB" sz="2800" dirty="0" err="1" smtClean="0"/>
              <a:t>evaluatie</a:t>
            </a:r>
            <a:r>
              <a:rPr lang="en-GB" sz="2800" dirty="0" smtClean="0"/>
              <a:t> op </a:t>
            </a:r>
            <a:r>
              <a:rPr lang="en-GB" sz="2800" dirty="0" err="1" smtClean="0"/>
              <a:t>verschillende</a:t>
            </a:r>
            <a:r>
              <a:rPr lang="en-GB" sz="2800" dirty="0" smtClean="0"/>
              <a:t> </a:t>
            </a:r>
            <a:r>
              <a:rPr lang="en-GB" sz="2800" dirty="0" err="1" smtClean="0"/>
              <a:t>momenten</a:t>
            </a:r>
            <a:r>
              <a:rPr lang="en-GB" sz="2800" dirty="0" smtClean="0"/>
              <a:t> in de </a:t>
            </a:r>
            <a:r>
              <a:rPr lang="en-GB" sz="2800" dirty="0" err="1" smtClean="0"/>
              <a:t>activiteit</a:t>
            </a:r>
            <a:r>
              <a:rPr lang="en-GB" sz="2800" dirty="0" smtClean="0"/>
              <a:t> </a:t>
            </a:r>
            <a:r>
              <a:rPr lang="en-GB" sz="2800" dirty="0" err="1" smtClean="0"/>
              <a:t>inbouwen</a:t>
            </a:r>
            <a:r>
              <a:rPr lang="en-GB" sz="2800" dirty="0" smtClean="0"/>
              <a:t> </a:t>
            </a:r>
            <a:r>
              <a:rPr lang="en-GB" sz="2800" dirty="0" err="1" smtClean="0"/>
              <a:t>en</a:t>
            </a:r>
            <a:r>
              <a:rPr lang="en-GB" sz="2800" dirty="0" smtClean="0"/>
              <a:t> </a:t>
            </a:r>
            <a:r>
              <a:rPr lang="en-GB" sz="2800" dirty="0" err="1" smtClean="0"/>
              <a:t>uitdiepen</a:t>
            </a:r>
            <a:r>
              <a:rPr lang="en-GB" sz="2800" dirty="0" smtClean="0"/>
              <a:t>?</a:t>
            </a:r>
          </a:p>
        </p:txBody>
      </p:sp>
    </p:spTree>
    <p:extLst>
      <p:ext uri="{BB962C8B-B14F-4D97-AF65-F5344CB8AC3E}">
        <p14:creationId xmlns:p14="http://schemas.microsoft.com/office/powerpoint/2010/main" val="170604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274638"/>
            <a:ext cx="5626968" cy="1143000"/>
          </a:xfrm>
        </p:spPr>
        <p:txBody>
          <a:bodyPr>
            <a:noAutofit/>
          </a:bodyPr>
          <a:lstStyle/>
          <a:p>
            <a:r>
              <a:rPr lang="en-GB" sz="3600" b="1" dirty="0" err="1" smtClean="0">
                <a:solidFill>
                  <a:srgbClr val="00B050"/>
                </a:solidFill>
              </a:rPr>
              <a:t>Reflectie</a:t>
            </a:r>
            <a:r>
              <a:rPr lang="en-GB" sz="3600" b="1" dirty="0" smtClean="0">
                <a:solidFill>
                  <a:srgbClr val="00B050"/>
                </a:solidFill>
              </a:rPr>
              <a:t> op wat </a:t>
            </a:r>
            <a:r>
              <a:rPr lang="en-GB" sz="3600" b="1" dirty="0" err="1" smtClean="0">
                <a:solidFill>
                  <a:srgbClr val="00B050"/>
                </a:solidFill>
              </a:rPr>
              <a:t>verworven</a:t>
            </a:r>
            <a:r>
              <a:rPr lang="en-GB" sz="3600" b="1" dirty="0" smtClean="0">
                <a:solidFill>
                  <a:srgbClr val="00B050"/>
                </a:solidFill>
              </a:rPr>
              <a:t> is </a:t>
            </a:r>
            <a:r>
              <a:rPr lang="en-GB" sz="3600" b="1" dirty="0" err="1" smtClean="0">
                <a:solidFill>
                  <a:srgbClr val="00B050"/>
                </a:solidFill>
              </a:rPr>
              <a:t>doorheen</a:t>
            </a:r>
            <a:r>
              <a:rPr lang="en-GB" sz="3600" b="1" dirty="0" smtClean="0">
                <a:solidFill>
                  <a:srgbClr val="00B050"/>
                </a:solidFill>
              </a:rPr>
              <a:t> de module</a:t>
            </a:r>
            <a:endParaRPr lang="en-US" sz="3600" dirty="0">
              <a:solidFill>
                <a:srgbClr val="00B050"/>
              </a:solidFill>
            </a:endParaRPr>
          </a:p>
        </p:txBody>
      </p:sp>
      <p:sp>
        <p:nvSpPr>
          <p:cNvPr id="3" name="Content Placeholder 2"/>
          <p:cNvSpPr>
            <a:spLocks noGrp="1"/>
          </p:cNvSpPr>
          <p:nvPr>
            <p:ph idx="1"/>
          </p:nvPr>
        </p:nvSpPr>
        <p:spPr/>
        <p:txBody>
          <a:bodyPr>
            <a:normAutofit/>
          </a:bodyPr>
          <a:lstStyle/>
          <a:p>
            <a:pPr marL="0" indent="0">
              <a:buNone/>
            </a:pPr>
            <a:r>
              <a:rPr lang="nl-BE" sz="2400" i="1" dirty="0" smtClean="0"/>
              <a:t>In </a:t>
            </a:r>
            <a:r>
              <a:rPr lang="nl-BE" sz="2400" i="1" dirty="0" smtClean="0"/>
              <a:t>groepjes van 2/3</a:t>
            </a:r>
            <a:r>
              <a:rPr lang="nl-BE" sz="2400" dirty="0" smtClean="0"/>
              <a:t> </a:t>
            </a:r>
            <a:endParaRPr lang="nl-BE" sz="2400" dirty="0" smtClean="0"/>
          </a:p>
          <a:p>
            <a:pPr marL="0" indent="0">
              <a:buNone/>
            </a:pPr>
            <a:endParaRPr lang="nl-BE" sz="1000" dirty="0" smtClean="0"/>
          </a:p>
          <a:p>
            <a:r>
              <a:rPr lang="nl-BE" sz="2400" dirty="0" smtClean="0"/>
              <a:t>Kijk terug naar jouw oorspronkelijke vragen en problemen. Iets aan te vullen of aan te passen? Noteer aanvullingen in een andere kleur. (balpen/post-</a:t>
            </a:r>
            <a:r>
              <a:rPr lang="nl-BE" sz="2400" dirty="0" err="1" smtClean="0"/>
              <a:t>it</a:t>
            </a:r>
            <a:r>
              <a:rPr lang="nl-BE" sz="2400" dirty="0"/>
              <a:t>).</a:t>
            </a:r>
            <a:endParaRPr lang="en-GB" sz="2400" dirty="0"/>
          </a:p>
          <a:p>
            <a:pPr lvl="0"/>
            <a:r>
              <a:rPr lang="nl-BE" sz="2400" dirty="0" smtClean="0"/>
              <a:t>Noteer </a:t>
            </a:r>
            <a:r>
              <a:rPr lang="nl-BE" sz="2400" dirty="0" smtClean="0"/>
              <a:t>2 </a:t>
            </a:r>
            <a:r>
              <a:rPr lang="nl-BE" sz="2400" dirty="0" smtClean="0"/>
              <a:t>acties die je zal ondernemen vanuit de inhouden van deze module.</a:t>
            </a:r>
            <a:endParaRPr lang="en-GB" sz="2400" dirty="0"/>
          </a:p>
          <a:p>
            <a:pPr lvl="0"/>
            <a:r>
              <a:rPr lang="en-GB" sz="2400" dirty="0" smtClean="0"/>
              <a:t>Op </a:t>
            </a:r>
            <a:r>
              <a:rPr lang="en-GB" sz="2400" dirty="0" err="1" smtClean="0"/>
              <a:t>welke</a:t>
            </a:r>
            <a:r>
              <a:rPr lang="en-GB" sz="2400" dirty="0" smtClean="0"/>
              <a:t> </a:t>
            </a:r>
            <a:r>
              <a:rPr lang="en-GB" sz="2400" dirty="0" err="1" smtClean="0"/>
              <a:t>manier</a:t>
            </a:r>
            <a:r>
              <a:rPr lang="en-GB" sz="2400" dirty="0" smtClean="0"/>
              <a:t> </a:t>
            </a:r>
            <a:r>
              <a:rPr lang="en-GB" sz="2400" dirty="0" err="1" smtClean="0"/>
              <a:t>hebben</a:t>
            </a:r>
            <a:r>
              <a:rPr lang="en-GB" sz="2400" dirty="0" smtClean="0"/>
              <a:t> de </a:t>
            </a:r>
            <a:r>
              <a:rPr lang="en-GB" sz="2400" dirty="0" err="1" smtClean="0"/>
              <a:t>activiteiten</a:t>
            </a:r>
            <a:r>
              <a:rPr lang="en-GB" sz="2400" dirty="0" smtClean="0"/>
              <a:t> </a:t>
            </a:r>
            <a:r>
              <a:rPr lang="en-GB" sz="2400" dirty="0" err="1" smtClean="0"/>
              <a:t>bijgedragen</a:t>
            </a:r>
            <a:r>
              <a:rPr lang="en-GB" sz="2400" dirty="0" smtClean="0"/>
              <a:t> tot het </a:t>
            </a:r>
            <a:r>
              <a:rPr lang="en-GB" sz="2400" dirty="0" err="1" smtClean="0"/>
              <a:t>verkrijgen</a:t>
            </a:r>
            <a:r>
              <a:rPr lang="en-GB" sz="2400" dirty="0" smtClean="0"/>
              <a:t> van </a:t>
            </a:r>
            <a:r>
              <a:rPr lang="en-GB" sz="2400" dirty="0" err="1" smtClean="0"/>
              <a:t>meer</a:t>
            </a:r>
            <a:r>
              <a:rPr lang="en-GB" sz="2400" dirty="0" smtClean="0"/>
              <a:t> </a:t>
            </a:r>
            <a:r>
              <a:rPr lang="en-GB" sz="2400" dirty="0" err="1" smtClean="0"/>
              <a:t>inzicht</a:t>
            </a:r>
            <a:r>
              <a:rPr lang="en-GB" sz="2400" dirty="0" smtClean="0"/>
              <a:t>? </a:t>
            </a:r>
          </a:p>
          <a:p>
            <a:pPr lvl="0"/>
            <a:r>
              <a:rPr lang="en-GB" sz="2400" dirty="0" smtClean="0"/>
              <a:t>In </a:t>
            </a:r>
            <a:r>
              <a:rPr lang="en-GB" sz="2400" dirty="0" err="1" smtClean="0"/>
              <a:t>welke</a:t>
            </a:r>
            <a:r>
              <a:rPr lang="en-GB" sz="2400" dirty="0" smtClean="0"/>
              <a:t> mate </a:t>
            </a:r>
            <a:r>
              <a:rPr lang="en-GB" sz="2400" dirty="0" err="1" smtClean="0"/>
              <a:t>werden</a:t>
            </a:r>
            <a:r>
              <a:rPr lang="en-GB" sz="2400" dirty="0" smtClean="0"/>
              <a:t> de </a:t>
            </a:r>
            <a:r>
              <a:rPr lang="en-GB" sz="2400" dirty="0" err="1" smtClean="0"/>
              <a:t>doelen</a:t>
            </a:r>
            <a:r>
              <a:rPr lang="en-GB" sz="2400" dirty="0" smtClean="0"/>
              <a:t> van de module </a:t>
            </a:r>
            <a:r>
              <a:rPr lang="en-GB" sz="2400" dirty="0" err="1" smtClean="0"/>
              <a:t>bereikt</a:t>
            </a:r>
            <a:r>
              <a:rPr lang="en-GB" sz="2400" dirty="0" smtClean="0"/>
              <a:t>? </a:t>
            </a:r>
          </a:p>
        </p:txBody>
      </p:sp>
    </p:spTree>
    <p:extLst>
      <p:ext uri="{BB962C8B-B14F-4D97-AF65-F5344CB8AC3E}">
        <p14:creationId xmlns:p14="http://schemas.microsoft.com/office/powerpoint/2010/main" val="1601242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nl-BE" sz="3600" b="1" dirty="0" smtClean="0">
                <a:solidFill>
                  <a:srgbClr val="00B050"/>
                </a:solidFill>
              </a:rPr>
              <a:t>Meer informatie</a:t>
            </a:r>
            <a:endParaRPr lang="nl-BE" sz="3600" b="1" dirty="0">
              <a:solidFill>
                <a:srgbClr val="00B050"/>
              </a:solidFill>
            </a:endParaRPr>
          </a:p>
        </p:txBody>
      </p:sp>
      <p:sp>
        <p:nvSpPr>
          <p:cNvPr id="3" name="Content Placeholder 2"/>
          <p:cNvSpPr>
            <a:spLocks noGrp="1"/>
          </p:cNvSpPr>
          <p:nvPr>
            <p:ph idx="1"/>
          </p:nvPr>
        </p:nvSpPr>
        <p:spPr>
          <a:xfrm>
            <a:off x="612108" y="1700808"/>
            <a:ext cx="7886700" cy="4625520"/>
          </a:xfrm>
        </p:spPr>
        <p:txBody>
          <a:bodyPr>
            <a:normAutofit fontScale="85000" lnSpcReduction="10000"/>
          </a:bodyPr>
          <a:lstStyle/>
          <a:p>
            <a:pPr marL="0" indent="0">
              <a:lnSpc>
                <a:spcPct val="120000"/>
              </a:lnSpc>
              <a:buNone/>
            </a:pPr>
            <a:r>
              <a:rPr lang="nl-BE" sz="3100" b="1" dirty="0" smtClean="0">
                <a:solidFill>
                  <a:srgbClr val="FF0000"/>
                </a:solidFill>
                <a:latin typeface="+mj-lt"/>
              </a:rPr>
              <a:t>Creative Little Scientists </a:t>
            </a:r>
          </a:p>
          <a:p>
            <a:pPr marL="0" indent="0">
              <a:lnSpc>
                <a:spcPct val="120000"/>
              </a:lnSpc>
              <a:buNone/>
            </a:pPr>
            <a:r>
              <a:rPr lang="nl-BE" sz="2600" dirty="0" smtClean="0">
                <a:solidFill>
                  <a:srgbClr val="FF0000"/>
                </a:solidFill>
                <a:latin typeface="+mj-lt"/>
              </a:rPr>
              <a:t>(FP7 EU project 2011 – 2014)</a:t>
            </a:r>
          </a:p>
          <a:p>
            <a:pPr marL="0" indent="0">
              <a:lnSpc>
                <a:spcPct val="110000"/>
              </a:lnSpc>
              <a:buNone/>
            </a:pPr>
            <a:r>
              <a:rPr lang="nl-BE" sz="2600" dirty="0" smtClean="0">
                <a:latin typeface="+mj-lt"/>
              </a:rPr>
              <a:t>Ontwerpprincipes en voorbeeldmateriaal op basis van veldwerk</a:t>
            </a:r>
          </a:p>
          <a:p>
            <a:pPr marL="0" indent="0">
              <a:lnSpc>
                <a:spcPct val="110000"/>
              </a:lnSpc>
              <a:buNone/>
            </a:pPr>
            <a:r>
              <a:rPr lang="nl-BE" sz="2600" dirty="0" smtClean="0">
                <a:latin typeface="+mj-lt"/>
                <a:hlinkClick r:id="rId3"/>
              </a:rPr>
              <a:t>www.creative-little-scientists.eu</a:t>
            </a:r>
            <a:endParaRPr lang="nl-BE" sz="2600" dirty="0" smtClean="0">
              <a:latin typeface="+mj-lt"/>
            </a:endParaRPr>
          </a:p>
          <a:p>
            <a:pPr marL="0" indent="0">
              <a:buNone/>
            </a:pPr>
            <a:endParaRPr lang="nl-BE" sz="2600" dirty="0" smtClean="0">
              <a:latin typeface="+mj-lt"/>
            </a:endParaRPr>
          </a:p>
          <a:p>
            <a:pPr marL="0" indent="0">
              <a:buNone/>
            </a:pPr>
            <a:r>
              <a:rPr lang="nl-BE" sz="3100" b="1" dirty="0" smtClean="0">
                <a:solidFill>
                  <a:srgbClr val="FF0000"/>
                </a:solidFill>
                <a:latin typeface="+mj-lt"/>
              </a:rPr>
              <a:t>Creativity in Early Years Science Education</a:t>
            </a:r>
          </a:p>
          <a:p>
            <a:pPr marL="0" indent="0">
              <a:buNone/>
            </a:pPr>
            <a:r>
              <a:rPr lang="nl-BE" sz="2600" dirty="0" smtClean="0">
                <a:solidFill>
                  <a:srgbClr val="FF0000"/>
                </a:solidFill>
                <a:latin typeface="+mj-lt"/>
              </a:rPr>
              <a:t>(Erasmus+ EU project 2014 </a:t>
            </a:r>
            <a:r>
              <a:rPr lang="nl-BE" sz="2600" dirty="0" smtClean="0">
                <a:solidFill>
                  <a:srgbClr val="FF0000"/>
                </a:solidFill>
              </a:rPr>
              <a:t>– </a:t>
            </a:r>
            <a:r>
              <a:rPr lang="nl-BE" sz="2600" dirty="0" smtClean="0">
                <a:solidFill>
                  <a:srgbClr val="FF0000"/>
                </a:solidFill>
                <a:latin typeface="+mj-lt"/>
              </a:rPr>
              <a:t>2017)</a:t>
            </a:r>
          </a:p>
          <a:p>
            <a:pPr marL="0" indent="0">
              <a:lnSpc>
                <a:spcPct val="110000"/>
              </a:lnSpc>
              <a:buNone/>
            </a:pPr>
            <a:r>
              <a:rPr lang="nl-BE" sz="2600" dirty="0" smtClean="0">
                <a:latin typeface="+mj-lt"/>
              </a:rPr>
              <a:t>Curriculummateriaal en trainingsmateriaal voor nascholing van leerkrachten om een creatieve aanpak bij wetenschapsonderwijs voor jonge kinderen te bevorderen</a:t>
            </a:r>
          </a:p>
          <a:p>
            <a:pPr marL="0" indent="0">
              <a:lnSpc>
                <a:spcPct val="110000"/>
              </a:lnSpc>
              <a:buNone/>
            </a:pPr>
            <a:r>
              <a:rPr lang="nl-BE" sz="2600" dirty="0" smtClean="0">
                <a:latin typeface="+mj-lt"/>
                <a:hlinkClick r:id="rId4"/>
              </a:rPr>
              <a:t>www.ceys‐project.eu</a:t>
            </a:r>
            <a:r>
              <a:rPr lang="nl-BE" sz="2600" dirty="0" smtClean="0">
                <a:latin typeface="+mj-lt"/>
              </a:rPr>
              <a:t> </a:t>
            </a:r>
          </a:p>
          <a:p>
            <a:pPr marL="0" indent="0">
              <a:buNone/>
            </a:pPr>
            <a:endParaRPr lang="nl-BE" sz="2600" dirty="0" smtClean="0"/>
          </a:p>
          <a:p>
            <a:pPr marL="0" indent="0">
              <a:buNone/>
            </a:pPr>
            <a:endParaRPr lang="nl-BE" dirty="0" smtClean="0"/>
          </a:p>
          <a:p>
            <a:pPr marL="0" indent="0">
              <a:buNone/>
            </a:pPr>
            <a:endParaRPr lang="nl-BE" dirty="0"/>
          </a:p>
        </p:txBody>
      </p:sp>
    </p:spTree>
    <p:extLst>
      <p:ext uri="{BB962C8B-B14F-4D97-AF65-F5344CB8AC3E}">
        <p14:creationId xmlns:p14="http://schemas.microsoft.com/office/powerpoint/2010/main" val="238648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0" y="1825625"/>
            <a:ext cx="7697788" cy="4318000"/>
          </a:xfrm>
        </p:spPr>
        <p:txBody>
          <a:bodyPr>
            <a:normAutofit/>
          </a:bodyPr>
          <a:lstStyle/>
          <a:p>
            <a:pPr marL="0" lvl="0" indent="0">
              <a:buNone/>
            </a:pPr>
            <a:endParaRPr lang="en-US" sz="2400" dirty="0">
              <a:latin typeface="+mj-lt"/>
            </a:endParaRPr>
          </a:p>
          <a:p>
            <a:endParaRPr lang="nl-BE" sz="2400" dirty="0">
              <a:latin typeface="+mj-lt"/>
            </a:endParaRPr>
          </a:p>
        </p:txBody>
      </p:sp>
      <p:pic>
        <p:nvPicPr>
          <p:cNvPr id="4" name="Tijdelijke aanduiding voor inhoud 3"/>
          <p:cNvPicPr>
            <a:picLocks noChangeAspect="1"/>
          </p:cNvPicPr>
          <p:nvPr/>
        </p:nvPicPr>
        <p:blipFill>
          <a:blip r:embed="rId3"/>
          <a:srcRect t="7070" b="7070"/>
          <a:stretch>
            <a:fillRect/>
          </a:stretch>
        </p:blipFill>
        <p:spPr>
          <a:xfrm>
            <a:off x="1043608" y="1916832"/>
            <a:ext cx="6696744" cy="3285488"/>
          </a:xfrm>
          <a:prstGeom prst="rect">
            <a:avLst/>
          </a:prstGeom>
        </p:spPr>
      </p:pic>
    </p:spTree>
    <p:extLst>
      <p:ext uri="{BB962C8B-B14F-4D97-AF65-F5344CB8AC3E}">
        <p14:creationId xmlns:p14="http://schemas.microsoft.com/office/powerpoint/2010/main" val="2658958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9792" y="274638"/>
            <a:ext cx="5987008" cy="1143000"/>
          </a:xfrm>
        </p:spPr>
        <p:txBody>
          <a:bodyPr/>
          <a:lstStyle/>
          <a:p>
            <a:r>
              <a:rPr lang="nl-BE" b="1" dirty="0" smtClean="0">
                <a:solidFill>
                  <a:srgbClr val="00B050"/>
                </a:solidFill>
              </a:rPr>
              <a:t>Module overzicht</a:t>
            </a:r>
            <a:endParaRPr lang="nl-BE" b="1" dirty="0">
              <a:solidFill>
                <a:srgbClr val="00B050"/>
              </a:solidFill>
            </a:endParaRPr>
          </a:p>
        </p:txBody>
      </p:sp>
      <p:sp>
        <p:nvSpPr>
          <p:cNvPr id="3" name="Tijdelijke aanduiding voor inhoud 2"/>
          <p:cNvSpPr>
            <a:spLocks noGrp="1"/>
          </p:cNvSpPr>
          <p:nvPr>
            <p:ph idx="1"/>
          </p:nvPr>
        </p:nvSpPr>
        <p:spPr>
          <a:xfrm>
            <a:off x="457200" y="1628800"/>
            <a:ext cx="8219256" cy="4464495"/>
          </a:xfrm>
        </p:spPr>
        <p:txBody>
          <a:bodyPr>
            <a:noAutofit/>
          </a:bodyPr>
          <a:lstStyle/>
          <a:p>
            <a:pPr marL="457200" indent="-457200">
              <a:buFont typeface="+mj-lt"/>
              <a:buAutoNum type="arabicPeriod"/>
            </a:pPr>
            <a:r>
              <a:rPr lang="en-US" sz="2400" dirty="0" err="1" smtClean="0">
                <a:latin typeface="+mj-lt"/>
              </a:rPr>
              <a:t>Inleiding</a:t>
            </a:r>
            <a:r>
              <a:rPr lang="en-US" sz="2400" dirty="0" smtClean="0">
                <a:latin typeface="+mj-lt"/>
              </a:rPr>
              <a:t>, </a:t>
            </a:r>
            <a:r>
              <a:rPr lang="en-US" sz="2400" dirty="0" err="1" smtClean="0">
                <a:latin typeface="+mj-lt"/>
              </a:rPr>
              <a:t>doelen</a:t>
            </a:r>
            <a:r>
              <a:rPr lang="en-US" sz="2400" dirty="0" smtClean="0">
                <a:latin typeface="+mj-lt"/>
              </a:rPr>
              <a:t> </a:t>
            </a:r>
            <a:r>
              <a:rPr lang="en-US" sz="2400" dirty="0" err="1" smtClean="0">
                <a:latin typeface="+mj-lt"/>
              </a:rPr>
              <a:t>en</a:t>
            </a:r>
            <a:r>
              <a:rPr lang="en-US" sz="2400" dirty="0" smtClean="0">
                <a:latin typeface="+mj-lt"/>
              </a:rPr>
              <a:t> </a:t>
            </a:r>
            <a:r>
              <a:rPr lang="en-US" sz="2400" dirty="0" err="1" smtClean="0">
                <a:latin typeface="+mj-lt"/>
              </a:rPr>
              <a:t>motivering</a:t>
            </a:r>
            <a:r>
              <a:rPr lang="en-US" sz="2400" dirty="0" smtClean="0">
                <a:latin typeface="+mj-lt"/>
              </a:rPr>
              <a:t> </a:t>
            </a:r>
            <a:r>
              <a:rPr lang="en-US" sz="2400" dirty="0" err="1" smtClean="0">
                <a:latin typeface="+mj-lt"/>
              </a:rPr>
              <a:t>voor</a:t>
            </a:r>
            <a:r>
              <a:rPr lang="en-US" sz="2400" dirty="0" smtClean="0">
                <a:latin typeface="+mj-lt"/>
              </a:rPr>
              <a:t> </a:t>
            </a:r>
            <a:r>
              <a:rPr lang="en-US" sz="2400" dirty="0" err="1" smtClean="0">
                <a:latin typeface="+mj-lt"/>
              </a:rPr>
              <a:t>deze</a:t>
            </a:r>
            <a:r>
              <a:rPr lang="en-US" sz="2400" dirty="0" smtClean="0">
                <a:latin typeface="+mj-lt"/>
              </a:rPr>
              <a:t> module</a:t>
            </a:r>
          </a:p>
          <a:p>
            <a:pPr marL="457200" indent="-457200">
              <a:buFont typeface="+mj-lt"/>
              <a:buAutoNum type="arabicPeriod"/>
            </a:pPr>
            <a:r>
              <a:rPr lang="en-US" sz="2400" dirty="0" err="1" smtClean="0">
                <a:latin typeface="+mj-lt"/>
              </a:rPr>
              <a:t>Aanpak</a:t>
            </a:r>
            <a:r>
              <a:rPr lang="en-US" sz="2400" dirty="0" smtClean="0">
                <a:latin typeface="+mj-lt"/>
              </a:rPr>
              <a:t> van </a:t>
            </a:r>
            <a:r>
              <a:rPr lang="en-US" sz="2400" dirty="0" err="1" smtClean="0">
                <a:latin typeface="+mj-lt"/>
              </a:rPr>
              <a:t>evaluatie</a:t>
            </a:r>
            <a:r>
              <a:rPr lang="en-US" sz="2400" dirty="0" smtClean="0">
                <a:latin typeface="+mj-lt"/>
              </a:rPr>
              <a:t> </a:t>
            </a:r>
            <a:r>
              <a:rPr lang="en-US" sz="2400" dirty="0" err="1" smtClean="0">
                <a:latin typeface="+mj-lt"/>
              </a:rPr>
              <a:t>delen</a:t>
            </a:r>
            <a:r>
              <a:rPr lang="en-US" sz="2400" dirty="0" smtClean="0">
                <a:latin typeface="+mj-lt"/>
              </a:rPr>
              <a:t>, </a:t>
            </a:r>
            <a:r>
              <a:rPr lang="en-US" sz="2400" dirty="0" err="1" smtClean="0">
                <a:latin typeface="+mj-lt"/>
              </a:rPr>
              <a:t>welke</a:t>
            </a:r>
            <a:r>
              <a:rPr lang="en-US" sz="2400" dirty="0" smtClean="0">
                <a:latin typeface="+mj-lt"/>
              </a:rPr>
              <a:t> </a:t>
            </a:r>
            <a:r>
              <a:rPr lang="en-US" sz="2400" dirty="0" err="1" smtClean="0">
                <a:latin typeface="+mj-lt"/>
              </a:rPr>
              <a:t>zijn</a:t>
            </a:r>
            <a:r>
              <a:rPr lang="en-US" sz="2400" dirty="0" smtClean="0">
                <a:latin typeface="+mj-lt"/>
              </a:rPr>
              <a:t> </a:t>
            </a:r>
            <a:r>
              <a:rPr lang="en-US" sz="2400" dirty="0" err="1" smtClean="0">
                <a:latin typeface="+mj-lt"/>
              </a:rPr>
              <a:t>meest</a:t>
            </a:r>
            <a:r>
              <a:rPr lang="en-US" sz="2400" dirty="0" smtClean="0">
                <a:latin typeface="+mj-lt"/>
              </a:rPr>
              <a:t> </a:t>
            </a:r>
            <a:r>
              <a:rPr lang="en-US" sz="2400" dirty="0" err="1" smtClean="0">
                <a:latin typeface="+mj-lt"/>
              </a:rPr>
              <a:t>bruikbaar</a:t>
            </a:r>
            <a:r>
              <a:rPr lang="en-US" sz="2400" dirty="0" smtClean="0">
                <a:latin typeface="+mj-lt"/>
              </a:rPr>
              <a:t> </a:t>
            </a:r>
            <a:r>
              <a:rPr lang="en-US" sz="2400" dirty="0" err="1" smtClean="0">
                <a:latin typeface="+mj-lt"/>
              </a:rPr>
              <a:t>en</a:t>
            </a:r>
            <a:r>
              <a:rPr lang="en-US" sz="2400" dirty="0" smtClean="0">
                <a:latin typeface="+mj-lt"/>
              </a:rPr>
              <a:t> </a:t>
            </a:r>
            <a:r>
              <a:rPr lang="en-US" sz="2400" dirty="0" err="1" smtClean="0">
                <a:latin typeface="+mj-lt"/>
              </a:rPr>
              <a:t>waarom</a:t>
            </a:r>
            <a:r>
              <a:rPr lang="en-US" sz="2400" dirty="0" smtClean="0">
                <a:latin typeface="+mj-lt"/>
              </a:rPr>
              <a:t>? </a:t>
            </a:r>
          </a:p>
          <a:p>
            <a:pPr marL="457200" indent="-457200">
              <a:buFont typeface="+mj-lt"/>
              <a:buAutoNum type="arabicPeriod"/>
            </a:pPr>
            <a:r>
              <a:rPr lang="en-US" sz="2400" dirty="0" err="1" smtClean="0">
                <a:latin typeface="+mj-lt"/>
              </a:rPr>
              <a:t>Evaluatie</a:t>
            </a:r>
            <a:r>
              <a:rPr lang="en-US" sz="2400" dirty="0" smtClean="0">
                <a:latin typeface="+mj-lt"/>
              </a:rPr>
              <a:t> van open onderzoeksgerichte </a:t>
            </a:r>
            <a:r>
              <a:rPr lang="en-US" sz="2400" dirty="0" err="1" smtClean="0">
                <a:latin typeface="+mj-lt"/>
              </a:rPr>
              <a:t>activiteiten</a:t>
            </a:r>
            <a:r>
              <a:rPr lang="en-US" sz="2400" dirty="0" smtClean="0">
                <a:latin typeface="+mj-lt"/>
              </a:rPr>
              <a:t>.</a:t>
            </a:r>
          </a:p>
          <a:p>
            <a:pPr marL="457200" indent="-457200">
              <a:buFont typeface="+mj-lt"/>
              <a:buAutoNum type="arabicPeriod"/>
            </a:pPr>
            <a:r>
              <a:rPr lang="en-US" sz="2400" dirty="0" err="1" smtClean="0">
                <a:latin typeface="+mj-lt"/>
              </a:rPr>
              <a:t>Welke</a:t>
            </a:r>
            <a:r>
              <a:rPr lang="en-US" sz="2400" dirty="0" smtClean="0">
                <a:latin typeface="+mj-lt"/>
              </a:rPr>
              <a:t> </a:t>
            </a:r>
            <a:r>
              <a:rPr lang="en-US" sz="2400" dirty="0" err="1" smtClean="0">
                <a:latin typeface="+mj-lt"/>
              </a:rPr>
              <a:t>kansen</a:t>
            </a:r>
            <a:r>
              <a:rPr lang="en-US" sz="2400" dirty="0" smtClean="0">
                <a:latin typeface="+mj-lt"/>
              </a:rPr>
              <a:t> </a:t>
            </a:r>
            <a:r>
              <a:rPr lang="en-US" sz="2400" dirty="0" err="1" smtClean="0">
                <a:latin typeface="+mj-lt"/>
              </a:rPr>
              <a:t>gaven</a:t>
            </a:r>
            <a:r>
              <a:rPr lang="en-US" sz="2400" dirty="0" smtClean="0">
                <a:latin typeface="+mj-lt"/>
              </a:rPr>
              <a:t> de </a:t>
            </a:r>
            <a:r>
              <a:rPr lang="en-US" sz="2400" dirty="0" err="1" smtClean="0">
                <a:latin typeface="+mj-lt"/>
              </a:rPr>
              <a:t>activiteiten</a:t>
            </a:r>
            <a:r>
              <a:rPr lang="en-US" sz="2400" dirty="0" smtClean="0">
                <a:latin typeface="+mj-lt"/>
              </a:rPr>
              <a:t> om </a:t>
            </a:r>
            <a:r>
              <a:rPr lang="en-US" sz="2400" dirty="0" err="1" smtClean="0">
                <a:latin typeface="+mj-lt"/>
              </a:rPr>
              <a:t>creativiteit</a:t>
            </a:r>
            <a:r>
              <a:rPr lang="en-US" sz="2400" dirty="0" smtClean="0">
                <a:latin typeface="+mj-lt"/>
              </a:rPr>
              <a:t> </a:t>
            </a:r>
            <a:r>
              <a:rPr lang="en-US" sz="2400" dirty="0" err="1" smtClean="0">
                <a:latin typeface="+mj-lt"/>
              </a:rPr>
              <a:t>te</a:t>
            </a:r>
            <a:r>
              <a:rPr lang="en-US" sz="2400" dirty="0" smtClean="0">
                <a:latin typeface="+mj-lt"/>
              </a:rPr>
              <a:t> </a:t>
            </a:r>
            <a:r>
              <a:rPr lang="en-US" sz="2400" dirty="0" err="1" smtClean="0">
                <a:latin typeface="+mj-lt"/>
              </a:rPr>
              <a:t>evalueren</a:t>
            </a:r>
            <a:r>
              <a:rPr lang="en-US" sz="2400" dirty="0" smtClean="0">
                <a:latin typeface="+mj-lt"/>
              </a:rPr>
              <a:t>? </a:t>
            </a:r>
          </a:p>
          <a:p>
            <a:pPr marL="457200" indent="-457200">
              <a:buFont typeface="+mj-lt"/>
              <a:buAutoNum type="arabicPeriod"/>
            </a:pPr>
            <a:r>
              <a:rPr lang="en-US" sz="2400" dirty="0" err="1" smtClean="0">
                <a:latin typeface="+mj-lt"/>
              </a:rPr>
              <a:t>Analyse</a:t>
            </a:r>
            <a:r>
              <a:rPr lang="en-US" sz="2400" dirty="0" smtClean="0">
                <a:latin typeface="+mj-lt"/>
              </a:rPr>
              <a:t> van </a:t>
            </a:r>
            <a:r>
              <a:rPr lang="en-US" sz="2400" dirty="0" err="1" smtClean="0">
                <a:latin typeface="+mj-lt"/>
              </a:rPr>
              <a:t>voorbeelden</a:t>
            </a:r>
            <a:r>
              <a:rPr lang="en-US" sz="2400" dirty="0" smtClean="0">
                <a:latin typeface="+mj-lt"/>
              </a:rPr>
              <a:t> </a:t>
            </a:r>
            <a:r>
              <a:rPr lang="en-US" sz="2400" dirty="0" err="1" smtClean="0">
                <a:latin typeface="+mj-lt"/>
              </a:rPr>
              <a:t>uit</a:t>
            </a:r>
            <a:r>
              <a:rPr lang="en-US" sz="2400" dirty="0" smtClean="0">
                <a:latin typeface="+mj-lt"/>
              </a:rPr>
              <a:t> de </a:t>
            </a:r>
            <a:r>
              <a:rPr lang="en-US" sz="2400" dirty="0" err="1" smtClean="0">
                <a:latin typeface="+mj-lt"/>
              </a:rPr>
              <a:t>praktijk</a:t>
            </a:r>
            <a:r>
              <a:rPr lang="en-US" sz="2400" dirty="0" smtClean="0">
                <a:latin typeface="+mj-lt"/>
              </a:rPr>
              <a:t>: </a:t>
            </a:r>
            <a:r>
              <a:rPr lang="en-US" sz="2400" dirty="0" err="1" smtClean="0">
                <a:latin typeface="+mj-lt"/>
              </a:rPr>
              <a:t>mogelijkheden</a:t>
            </a:r>
            <a:r>
              <a:rPr lang="en-US" sz="2400" dirty="0" smtClean="0">
                <a:latin typeface="+mj-lt"/>
              </a:rPr>
              <a:t> </a:t>
            </a:r>
            <a:r>
              <a:rPr lang="en-US" sz="2400" dirty="0" err="1" smtClean="0">
                <a:latin typeface="+mj-lt"/>
              </a:rPr>
              <a:t>voor</a:t>
            </a:r>
            <a:r>
              <a:rPr lang="en-US" sz="2400" dirty="0">
                <a:latin typeface="+mj-lt"/>
              </a:rPr>
              <a:t> </a:t>
            </a:r>
            <a:r>
              <a:rPr lang="en-US" sz="2400" dirty="0" err="1" smtClean="0">
                <a:latin typeface="+mj-lt"/>
              </a:rPr>
              <a:t>evaluatie</a:t>
            </a:r>
            <a:r>
              <a:rPr lang="en-US" sz="2400" dirty="0" smtClean="0">
                <a:latin typeface="+mj-lt"/>
              </a:rPr>
              <a:t> </a:t>
            </a:r>
            <a:r>
              <a:rPr lang="en-US" sz="2400" dirty="0" err="1" smtClean="0">
                <a:latin typeface="+mj-lt"/>
              </a:rPr>
              <a:t>en</a:t>
            </a:r>
            <a:r>
              <a:rPr lang="en-US" sz="2400" dirty="0" smtClean="0">
                <a:latin typeface="+mj-lt"/>
              </a:rPr>
              <a:t> </a:t>
            </a:r>
            <a:r>
              <a:rPr lang="en-US" sz="2400" dirty="0" err="1" smtClean="0">
                <a:latin typeface="+mj-lt"/>
              </a:rPr>
              <a:t>bouwen</a:t>
            </a:r>
            <a:r>
              <a:rPr lang="en-US" sz="2400" dirty="0" smtClean="0">
                <a:latin typeface="+mj-lt"/>
              </a:rPr>
              <a:t> op </a:t>
            </a:r>
            <a:r>
              <a:rPr lang="en-US" sz="2400" dirty="0" err="1" smtClean="0">
                <a:latin typeface="+mj-lt"/>
              </a:rPr>
              <a:t>informatie</a:t>
            </a:r>
            <a:r>
              <a:rPr lang="en-US" sz="2400" dirty="0" smtClean="0">
                <a:latin typeface="+mj-lt"/>
              </a:rPr>
              <a:t> </a:t>
            </a:r>
            <a:r>
              <a:rPr lang="en-US" sz="2400" dirty="0" err="1" smtClean="0">
                <a:latin typeface="+mj-lt"/>
              </a:rPr>
              <a:t>vanuit</a:t>
            </a:r>
            <a:r>
              <a:rPr lang="en-US" sz="2400" dirty="0" smtClean="0">
                <a:latin typeface="+mj-lt"/>
              </a:rPr>
              <a:t> </a:t>
            </a:r>
            <a:r>
              <a:rPr lang="en-US" sz="2400" dirty="0" err="1" smtClean="0">
                <a:latin typeface="+mj-lt"/>
              </a:rPr>
              <a:t>evaluatie</a:t>
            </a:r>
            <a:r>
              <a:rPr lang="en-US" sz="2400" dirty="0" smtClean="0">
                <a:latin typeface="+mj-lt"/>
              </a:rPr>
              <a:t>.</a:t>
            </a:r>
          </a:p>
          <a:p>
            <a:pPr marL="457200" indent="-457200">
              <a:buFont typeface="+mj-lt"/>
              <a:buAutoNum type="arabicPeriod"/>
            </a:pPr>
            <a:r>
              <a:rPr lang="en-US" sz="2400" dirty="0" err="1" smtClean="0">
                <a:latin typeface="+mj-lt"/>
              </a:rPr>
              <a:t>Evolgen</a:t>
            </a:r>
            <a:r>
              <a:rPr lang="en-US" sz="2400" dirty="0" smtClean="0">
                <a:latin typeface="+mj-lt"/>
              </a:rPr>
              <a:t> </a:t>
            </a:r>
            <a:r>
              <a:rPr lang="en-US" sz="2400" dirty="0" err="1" smtClean="0">
                <a:latin typeface="+mj-lt"/>
              </a:rPr>
              <a:t>voor</a:t>
            </a:r>
            <a:r>
              <a:rPr lang="en-US" sz="2400" dirty="0" smtClean="0">
                <a:latin typeface="+mj-lt"/>
              </a:rPr>
              <a:t> planning </a:t>
            </a:r>
            <a:r>
              <a:rPr lang="en-US" sz="2400" dirty="0" err="1" smtClean="0">
                <a:latin typeface="+mj-lt"/>
              </a:rPr>
              <a:t>en</a:t>
            </a:r>
            <a:r>
              <a:rPr lang="en-US" sz="2400" dirty="0" smtClean="0">
                <a:latin typeface="+mj-lt"/>
              </a:rPr>
              <a:t> </a:t>
            </a:r>
            <a:r>
              <a:rPr lang="en-US" sz="2400" dirty="0" err="1" smtClean="0">
                <a:latin typeface="+mj-lt"/>
              </a:rPr>
              <a:t>evaluatie</a:t>
            </a:r>
            <a:r>
              <a:rPr lang="en-US" sz="2400" dirty="0" smtClean="0">
                <a:latin typeface="+mj-lt"/>
              </a:rPr>
              <a:t>.</a:t>
            </a:r>
          </a:p>
          <a:p>
            <a:pPr marL="457200" indent="-457200">
              <a:buFont typeface="+mj-lt"/>
              <a:buAutoNum type="arabicPeriod"/>
            </a:pPr>
            <a:r>
              <a:rPr lang="en-US" sz="2400" dirty="0" err="1" smtClean="0">
                <a:latin typeface="+mj-lt"/>
              </a:rPr>
              <a:t>Terugblik</a:t>
            </a:r>
            <a:r>
              <a:rPr lang="en-US" sz="2400" dirty="0" smtClean="0">
                <a:latin typeface="+mj-lt"/>
              </a:rPr>
              <a:t> op wat </a:t>
            </a:r>
            <a:r>
              <a:rPr lang="en-US" sz="2400" dirty="0" err="1" smtClean="0">
                <a:latin typeface="+mj-lt"/>
              </a:rPr>
              <a:t>verworven</a:t>
            </a:r>
            <a:r>
              <a:rPr lang="en-US" sz="2400" dirty="0" smtClean="0">
                <a:latin typeface="+mj-lt"/>
              </a:rPr>
              <a:t> is </a:t>
            </a:r>
            <a:r>
              <a:rPr lang="en-US" sz="2400" dirty="0" err="1" smtClean="0">
                <a:latin typeface="+mj-lt"/>
              </a:rPr>
              <a:t>doorheen</a:t>
            </a:r>
            <a:r>
              <a:rPr lang="en-US" sz="2400" dirty="0" smtClean="0">
                <a:latin typeface="+mj-lt"/>
              </a:rPr>
              <a:t> de module.</a:t>
            </a:r>
            <a:endParaRPr lang="en-GB" sz="2400" dirty="0">
              <a:latin typeface="+mj-lt"/>
            </a:endParaRPr>
          </a:p>
        </p:txBody>
      </p:sp>
    </p:spTree>
    <p:extLst>
      <p:ext uri="{BB962C8B-B14F-4D97-AF65-F5344CB8AC3E}">
        <p14:creationId xmlns:p14="http://schemas.microsoft.com/office/powerpoint/2010/main" val="502850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138138"/>
          </a:xfrm>
        </p:spPr>
        <p:txBody>
          <a:bodyPr>
            <a:normAutofit/>
          </a:bodyPr>
          <a:lstStyle/>
          <a:p>
            <a:r>
              <a:rPr lang="en-US" sz="4000" b="1" dirty="0" err="1" smtClean="0">
                <a:solidFill>
                  <a:srgbClr val="00B050"/>
                </a:solidFill>
              </a:rPr>
              <a:t>Doelen</a:t>
            </a:r>
            <a:r>
              <a:rPr lang="en-US" sz="4000" b="1" dirty="0" smtClean="0">
                <a:solidFill>
                  <a:srgbClr val="00B050"/>
                </a:solidFill>
              </a:rPr>
              <a:t> van de module</a:t>
            </a:r>
            <a:endParaRPr lang="en-US" sz="4000" b="1" dirty="0">
              <a:solidFill>
                <a:srgbClr val="00B050"/>
              </a:solidFill>
            </a:endParaRPr>
          </a:p>
        </p:txBody>
      </p:sp>
      <p:sp>
        <p:nvSpPr>
          <p:cNvPr id="3" name="Content Placeholder 2"/>
          <p:cNvSpPr>
            <a:spLocks noGrp="1"/>
          </p:cNvSpPr>
          <p:nvPr>
            <p:ph idx="1"/>
          </p:nvPr>
        </p:nvSpPr>
        <p:spPr>
          <a:xfrm>
            <a:off x="467544" y="1556792"/>
            <a:ext cx="8208912" cy="4608512"/>
          </a:xfrm>
        </p:spPr>
        <p:txBody>
          <a:bodyPr>
            <a:noAutofit/>
          </a:bodyPr>
          <a:lstStyle/>
          <a:p>
            <a:pPr lvl="0">
              <a:lnSpc>
                <a:spcPct val="120000"/>
              </a:lnSpc>
            </a:pPr>
            <a:r>
              <a:rPr lang="en-US" sz="1800" dirty="0" err="1" smtClean="0">
                <a:latin typeface="+mj-lt"/>
              </a:rPr>
              <a:t>Deelnemers</a:t>
            </a:r>
            <a:r>
              <a:rPr lang="en-US" sz="1800" dirty="0" smtClean="0">
                <a:latin typeface="+mj-lt"/>
              </a:rPr>
              <a:t> </a:t>
            </a:r>
            <a:r>
              <a:rPr lang="en-US" sz="1800" dirty="0" err="1" smtClean="0">
                <a:latin typeface="+mj-lt"/>
              </a:rPr>
              <a:t>laten</a:t>
            </a:r>
            <a:r>
              <a:rPr lang="en-US" sz="1800" dirty="0" smtClean="0">
                <a:latin typeface="+mj-lt"/>
              </a:rPr>
              <a:t> </a:t>
            </a:r>
            <a:r>
              <a:rPr lang="en-US" sz="1800" dirty="0" err="1" smtClean="0">
                <a:latin typeface="+mj-lt"/>
              </a:rPr>
              <a:t>kennismaken</a:t>
            </a:r>
            <a:r>
              <a:rPr lang="en-US" sz="1800" dirty="0" smtClean="0">
                <a:latin typeface="+mj-lt"/>
              </a:rPr>
              <a:t> met </a:t>
            </a:r>
            <a:r>
              <a:rPr lang="en-US" sz="1800" dirty="0" err="1" smtClean="0">
                <a:latin typeface="+mj-lt"/>
              </a:rPr>
              <a:t>een</a:t>
            </a:r>
            <a:r>
              <a:rPr lang="en-US" sz="1800" dirty="0" smtClean="0">
                <a:latin typeface="+mj-lt"/>
              </a:rPr>
              <a:t> gamma </a:t>
            </a:r>
            <a:r>
              <a:rPr lang="en-US" sz="1800" dirty="0" err="1" smtClean="0">
                <a:latin typeface="+mj-lt"/>
              </a:rPr>
              <a:t>aan</a:t>
            </a:r>
            <a:r>
              <a:rPr lang="en-US" sz="1800" dirty="0" smtClean="0">
                <a:latin typeface="+mj-lt"/>
              </a:rPr>
              <a:t> </a:t>
            </a:r>
            <a:r>
              <a:rPr lang="en-US" sz="1800" dirty="0" err="1" smtClean="0">
                <a:latin typeface="+mj-lt"/>
              </a:rPr>
              <a:t>evaluatievormen</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strategieën</a:t>
            </a:r>
            <a:r>
              <a:rPr lang="en-US" sz="1800" dirty="0" smtClean="0">
                <a:latin typeface="+mj-lt"/>
              </a:rPr>
              <a:t> om </a:t>
            </a:r>
            <a:r>
              <a:rPr lang="en-US" sz="1800" dirty="0" err="1" smtClean="0">
                <a:latin typeface="+mj-lt"/>
              </a:rPr>
              <a:t>creativiteit</a:t>
            </a:r>
            <a:r>
              <a:rPr lang="en-US" sz="1800" dirty="0" smtClean="0">
                <a:latin typeface="+mj-lt"/>
              </a:rPr>
              <a:t> in </a:t>
            </a:r>
            <a:r>
              <a:rPr lang="en-US" sz="1800" dirty="0" err="1" smtClean="0">
                <a:latin typeface="+mj-lt"/>
              </a:rPr>
              <a:t>wetenschap</a:t>
            </a:r>
            <a:r>
              <a:rPr lang="en-US" sz="1800" dirty="0" smtClean="0">
                <a:latin typeface="+mj-lt"/>
              </a:rPr>
              <a:t> </a:t>
            </a:r>
            <a:r>
              <a:rPr lang="en-US" sz="1800" dirty="0" err="1" smtClean="0">
                <a:latin typeface="+mj-lt"/>
              </a:rPr>
              <a:t>bij</a:t>
            </a:r>
            <a:r>
              <a:rPr lang="en-US" sz="1800" dirty="0" smtClean="0">
                <a:latin typeface="+mj-lt"/>
              </a:rPr>
              <a:t> </a:t>
            </a:r>
            <a:r>
              <a:rPr lang="en-US" sz="1800" dirty="0" err="1" smtClean="0">
                <a:latin typeface="+mj-lt"/>
              </a:rPr>
              <a:t>jonge</a:t>
            </a:r>
            <a:r>
              <a:rPr lang="en-US" sz="1800" dirty="0" smtClean="0">
                <a:latin typeface="+mj-lt"/>
              </a:rPr>
              <a:t> </a:t>
            </a:r>
            <a:r>
              <a:rPr lang="en-US" sz="1800" dirty="0" err="1" smtClean="0">
                <a:latin typeface="+mj-lt"/>
              </a:rPr>
              <a:t>kinderen</a:t>
            </a:r>
            <a:r>
              <a:rPr lang="en-US" sz="1800" dirty="0" smtClean="0">
                <a:latin typeface="+mj-lt"/>
              </a:rPr>
              <a:t> </a:t>
            </a:r>
            <a:r>
              <a:rPr lang="en-US" sz="1800" dirty="0" err="1" smtClean="0">
                <a:latin typeface="+mj-lt"/>
              </a:rPr>
              <a:t>te</a:t>
            </a:r>
            <a:r>
              <a:rPr lang="en-US" sz="1800" dirty="0" smtClean="0">
                <a:latin typeface="+mj-lt"/>
              </a:rPr>
              <a:t> </a:t>
            </a:r>
            <a:r>
              <a:rPr lang="en-US" sz="1800" dirty="0" err="1" smtClean="0">
                <a:latin typeface="+mj-lt"/>
              </a:rPr>
              <a:t>stimuleren</a:t>
            </a:r>
            <a:r>
              <a:rPr lang="en-US" sz="1800" dirty="0" smtClean="0">
                <a:latin typeface="+mj-lt"/>
              </a:rPr>
              <a:t> </a:t>
            </a:r>
          </a:p>
          <a:p>
            <a:pPr lvl="0">
              <a:lnSpc>
                <a:spcPct val="120000"/>
              </a:lnSpc>
            </a:pPr>
            <a:r>
              <a:rPr lang="en-US" sz="1800" dirty="0" err="1" smtClean="0">
                <a:latin typeface="+mj-lt"/>
              </a:rPr>
              <a:t>Strategieën</a:t>
            </a:r>
            <a:r>
              <a:rPr lang="en-US" sz="1800" dirty="0" smtClean="0">
                <a:latin typeface="+mj-lt"/>
              </a:rPr>
              <a:t> </a:t>
            </a:r>
            <a:r>
              <a:rPr lang="en-US" sz="1800" dirty="0" err="1" smtClean="0">
                <a:latin typeface="+mj-lt"/>
              </a:rPr>
              <a:t>uitwisselen</a:t>
            </a:r>
            <a:r>
              <a:rPr lang="en-US" sz="1800" dirty="0" smtClean="0">
                <a:latin typeface="+mj-lt"/>
              </a:rPr>
              <a:t> die het </a:t>
            </a:r>
            <a:r>
              <a:rPr lang="en-US" sz="1800" dirty="0" err="1" smtClean="0">
                <a:latin typeface="+mj-lt"/>
              </a:rPr>
              <a:t>voor</a:t>
            </a:r>
            <a:r>
              <a:rPr lang="en-US" sz="1800" dirty="0" smtClean="0">
                <a:latin typeface="+mj-lt"/>
              </a:rPr>
              <a:t> </a:t>
            </a:r>
            <a:r>
              <a:rPr lang="en-US" sz="1800" dirty="0" err="1" smtClean="0">
                <a:latin typeface="+mj-lt"/>
              </a:rPr>
              <a:t>deelnemers</a:t>
            </a:r>
            <a:r>
              <a:rPr lang="en-US" sz="1800" dirty="0" smtClean="0">
                <a:latin typeface="+mj-lt"/>
              </a:rPr>
              <a:t> </a:t>
            </a:r>
            <a:r>
              <a:rPr lang="en-US" sz="1800" dirty="0" err="1" smtClean="0">
                <a:latin typeface="+mj-lt"/>
              </a:rPr>
              <a:t>mogelijk</a:t>
            </a:r>
            <a:r>
              <a:rPr lang="en-US" sz="1800" dirty="0" smtClean="0">
                <a:latin typeface="+mj-lt"/>
              </a:rPr>
              <a:t> </a:t>
            </a:r>
            <a:r>
              <a:rPr lang="en-US" sz="1800" dirty="0" err="1" smtClean="0">
                <a:latin typeface="+mj-lt"/>
              </a:rPr>
              <a:t>maken</a:t>
            </a:r>
            <a:r>
              <a:rPr lang="en-US" sz="1800" dirty="0" smtClean="0">
                <a:latin typeface="+mj-lt"/>
              </a:rPr>
              <a:t> om </a:t>
            </a:r>
            <a:r>
              <a:rPr lang="en-US" sz="1800" dirty="0" err="1" smtClean="0"/>
              <a:t>informatie</a:t>
            </a:r>
            <a:r>
              <a:rPr lang="en-US" sz="1800" dirty="0" smtClean="0"/>
              <a:t> </a:t>
            </a:r>
            <a:r>
              <a:rPr lang="en-US" sz="1800" dirty="0" err="1"/>
              <a:t>vanuit</a:t>
            </a:r>
            <a:r>
              <a:rPr lang="en-US" sz="1800" dirty="0"/>
              <a:t> </a:t>
            </a:r>
            <a:r>
              <a:rPr lang="en-US" sz="1800" dirty="0" err="1"/>
              <a:t>verschillende</a:t>
            </a:r>
            <a:r>
              <a:rPr lang="en-US" sz="1800" dirty="0"/>
              <a:t> </a:t>
            </a:r>
            <a:r>
              <a:rPr lang="en-US" sz="1800" dirty="0" err="1"/>
              <a:t>vormen</a:t>
            </a:r>
            <a:r>
              <a:rPr lang="en-US" sz="1800" dirty="0"/>
              <a:t> van </a:t>
            </a:r>
            <a:r>
              <a:rPr lang="en-US" sz="1800" dirty="0" err="1" smtClean="0"/>
              <a:t>evaluatie</a:t>
            </a:r>
            <a:r>
              <a:rPr lang="en-US" sz="1800" dirty="0">
                <a:latin typeface="+mj-lt"/>
              </a:rPr>
              <a:t> </a:t>
            </a:r>
            <a:r>
              <a:rPr lang="en-US" sz="1800" dirty="0" err="1" smtClean="0">
                <a:latin typeface="+mj-lt"/>
              </a:rPr>
              <a:t>naar</a:t>
            </a:r>
            <a:r>
              <a:rPr lang="en-US" sz="1800" dirty="0" smtClean="0">
                <a:latin typeface="+mj-lt"/>
              </a:rPr>
              <a:t> </a:t>
            </a:r>
            <a:r>
              <a:rPr lang="en-US" sz="1800" dirty="0" err="1" smtClean="0">
                <a:latin typeface="+mj-lt"/>
              </a:rPr>
              <a:t>waarde</a:t>
            </a:r>
            <a:r>
              <a:rPr lang="en-US" sz="1800" dirty="0" smtClean="0">
                <a:latin typeface="+mj-lt"/>
              </a:rPr>
              <a:t> </a:t>
            </a:r>
            <a:r>
              <a:rPr lang="en-US" sz="1800" dirty="0" err="1" smtClean="0">
                <a:latin typeface="+mj-lt"/>
              </a:rPr>
              <a:t>te</a:t>
            </a:r>
            <a:r>
              <a:rPr lang="en-US" sz="1800" dirty="0" smtClean="0">
                <a:latin typeface="+mj-lt"/>
              </a:rPr>
              <a:t> </a:t>
            </a:r>
            <a:r>
              <a:rPr lang="en-US" sz="1800" dirty="0" err="1" smtClean="0">
                <a:latin typeface="+mj-lt"/>
              </a:rPr>
              <a:t>schatten</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hiervan</a:t>
            </a:r>
            <a:r>
              <a:rPr lang="en-US" sz="1800" dirty="0" smtClean="0">
                <a:latin typeface="+mj-lt"/>
              </a:rPr>
              <a:t> </a:t>
            </a:r>
            <a:r>
              <a:rPr lang="en-US" sz="1800" dirty="0" err="1" smtClean="0">
                <a:latin typeface="+mj-lt"/>
              </a:rPr>
              <a:t>gebruik</a:t>
            </a:r>
            <a:r>
              <a:rPr lang="en-US" sz="1800" dirty="0" smtClean="0">
                <a:latin typeface="+mj-lt"/>
              </a:rPr>
              <a:t> </a:t>
            </a:r>
            <a:r>
              <a:rPr lang="en-US" sz="1800" dirty="0" err="1" smtClean="0">
                <a:latin typeface="+mj-lt"/>
              </a:rPr>
              <a:t>te</a:t>
            </a:r>
            <a:r>
              <a:rPr lang="en-US" sz="1800" dirty="0" smtClean="0">
                <a:latin typeface="+mj-lt"/>
              </a:rPr>
              <a:t> </a:t>
            </a:r>
            <a:r>
              <a:rPr lang="en-US" sz="1800" dirty="0" err="1" smtClean="0">
                <a:latin typeface="+mj-lt"/>
              </a:rPr>
              <a:t>maken</a:t>
            </a:r>
            <a:r>
              <a:rPr lang="en-US" sz="1800" dirty="0" smtClean="0">
                <a:latin typeface="+mj-lt"/>
              </a:rPr>
              <a:t> in het </a:t>
            </a:r>
            <a:r>
              <a:rPr lang="en-US" sz="1800" dirty="0" err="1" smtClean="0">
                <a:latin typeface="+mj-lt"/>
              </a:rPr>
              <a:t>lesgeven</a:t>
            </a:r>
            <a:r>
              <a:rPr lang="en-US" sz="1800" dirty="0" smtClean="0">
                <a:latin typeface="+mj-lt"/>
              </a:rPr>
              <a:t> </a:t>
            </a:r>
            <a:r>
              <a:rPr lang="en-US" sz="1800" dirty="0" err="1" smtClean="0">
                <a:latin typeface="+mj-lt"/>
              </a:rPr>
              <a:t>en</a:t>
            </a:r>
            <a:r>
              <a:rPr lang="en-US" sz="1800" dirty="0" smtClean="0">
                <a:latin typeface="+mj-lt"/>
              </a:rPr>
              <a:t> in de </a:t>
            </a:r>
            <a:r>
              <a:rPr lang="en-US" sz="1800" dirty="0" err="1" smtClean="0">
                <a:latin typeface="+mj-lt"/>
              </a:rPr>
              <a:t>verdere</a:t>
            </a:r>
            <a:r>
              <a:rPr lang="en-US" sz="1800" dirty="0" smtClean="0">
                <a:latin typeface="+mj-lt"/>
              </a:rPr>
              <a:t> planning </a:t>
            </a:r>
          </a:p>
          <a:p>
            <a:pPr lvl="0">
              <a:lnSpc>
                <a:spcPct val="120000"/>
              </a:lnSpc>
            </a:pPr>
            <a:r>
              <a:rPr lang="en-US" sz="1800" dirty="0" smtClean="0">
                <a:latin typeface="+mj-lt"/>
              </a:rPr>
              <a:t>Het </a:t>
            </a:r>
            <a:r>
              <a:rPr lang="en-US" sz="1800" dirty="0" err="1" smtClean="0">
                <a:latin typeface="+mj-lt"/>
              </a:rPr>
              <a:t>bewustzijn</a:t>
            </a:r>
            <a:r>
              <a:rPr lang="en-US" sz="1800" dirty="0" smtClean="0">
                <a:latin typeface="+mj-lt"/>
              </a:rPr>
              <a:t> </a:t>
            </a:r>
            <a:r>
              <a:rPr lang="en-US" sz="1800" dirty="0" err="1" smtClean="0">
                <a:latin typeface="+mj-lt"/>
              </a:rPr>
              <a:t>verhogen</a:t>
            </a:r>
            <a:r>
              <a:rPr lang="en-US" sz="1800" dirty="0" smtClean="0">
                <a:latin typeface="+mj-lt"/>
              </a:rPr>
              <a:t> van </a:t>
            </a:r>
            <a:r>
              <a:rPr lang="en-US" sz="1800" dirty="0" err="1">
                <a:latin typeface="+mj-lt"/>
              </a:rPr>
              <a:t>e</a:t>
            </a:r>
            <a:r>
              <a:rPr lang="en-US" sz="1800" dirty="0" err="1" smtClean="0">
                <a:latin typeface="+mj-lt"/>
              </a:rPr>
              <a:t>valuatie</a:t>
            </a:r>
            <a:r>
              <a:rPr lang="en-US" sz="1800" dirty="0" smtClean="0">
                <a:latin typeface="+mj-lt"/>
              </a:rPr>
              <a:t> </a:t>
            </a:r>
            <a:r>
              <a:rPr lang="en-US" sz="1800" dirty="0" err="1" smtClean="0">
                <a:latin typeface="+mj-lt"/>
              </a:rPr>
              <a:t>als</a:t>
            </a:r>
            <a:r>
              <a:rPr lang="en-US" sz="1800" dirty="0" smtClean="0">
                <a:latin typeface="+mj-lt"/>
              </a:rPr>
              <a:t> </a:t>
            </a:r>
            <a:r>
              <a:rPr lang="en-US" sz="1800" dirty="0" err="1" smtClean="0">
                <a:latin typeface="+mj-lt"/>
              </a:rPr>
              <a:t>een</a:t>
            </a:r>
            <a:r>
              <a:rPr lang="en-US" sz="1800" dirty="0" smtClean="0">
                <a:latin typeface="+mj-lt"/>
              </a:rPr>
              <a:t> </a:t>
            </a:r>
            <a:r>
              <a:rPr lang="en-US" sz="1800" dirty="0" err="1" smtClean="0">
                <a:latin typeface="+mj-lt"/>
              </a:rPr>
              <a:t>kans</a:t>
            </a:r>
            <a:r>
              <a:rPr lang="en-US" sz="1800" dirty="0" smtClean="0">
                <a:latin typeface="+mj-lt"/>
              </a:rPr>
              <a:t> om </a:t>
            </a:r>
            <a:r>
              <a:rPr lang="en-US" sz="1800" dirty="0" err="1" smtClean="0">
                <a:latin typeface="+mj-lt"/>
              </a:rPr>
              <a:t>creatief</a:t>
            </a:r>
            <a:r>
              <a:rPr lang="en-US" sz="1800" dirty="0" smtClean="0">
                <a:latin typeface="+mj-lt"/>
              </a:rPr>
              <a:t> </a:t>
            </a:r>
            <a:r>
              <a:rPr lang="en-US" sz="1800" dirty="0" err="1" smtClean="0">
                <a:latin typeface="+mj-lt"/>
              </a:rPr>
              <a:t>leren</a:t>
            </a:r>
            <a:r>
              <a:rPr lang="en-US" sz="1800" dirty="0" smtClean="0">
                <a:latin typeface="+mj-lt"/>
              </a:rPr>
              <a:t> </a:t>
            </a:r>
            <a:r>
              <a:rPr lang="en-US" sz="1800" dirty="0" err="1" smtClean="0">
                <a:latin typeface="+mj-lt"/>
              </a:rPr>
              <a:t>te</a:t>
            </a:r>
            <a:r>
              <a:rPr lang="en-US" sz="1800" dirty="0" smtClean="0">
                <a:latin typeface="+mj-lt"/>
              </a:rPr>
              <a:t> </a:t>
            </a:r>
            <a:r>
              <a:rPr lang="en-US" sz="1800" dirty="0" err="1" smtClean="0">
                <a:latin typeface="+mj-lt"/>
              </a:rPr>
              <a:t>bevorderen</a:t>
            </a:r>
            <a:r>
              <a:rPr lang="en-US" sz="1800" dirty="0" smtClean="0">
                <a:latin typeface="+mj-lt"/>
              </a:rPr>
              <a:t>, via </a:t>
            </a:r>
            <a:r>
              <a:rPr lang="en-US" sz="1800" dirty="0" err="1" smtClean="0">
                <a:latin typeface="+mj-lt"/>
              </a:rPr>
              <a:t>reflectie</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discussie</a:t>
            </a:r>
            <a:r>
              <a:rPr lang="en-US" sz="1800" dirty="0" smtClean="0">
                <a:latin typeface="+mj-lt"/>
              </a:rPr>
              <a:t> over </a:t>
            </a:r>
            <a:r>
              <a:rPr lang="en-US" sz="1800" dirty="0" err="1" smtClean="0">
                <a:latin typeface="+mj-lt"/>
              </a:rPr>
              <a:t>wetenschap</a:t>
            </a:r>
            <a:endParaRPr lang="en-US" sz="1800" dirty="0" smtClean="0">
              <a:latin typeface="+mj-lt"/>
            </a:endParaRPr>
          </a:p>
          <a:p>
            <a:pPr lvl="0">
              <a:lnSpc>
                <a:spcPct val="120000"/>
              </a:lnSpc>
            </a:pPr>
            <a:r>
              <a:rPr lang="en-US" sz="1800" dirty="0" err="1" smtClean="0">
                <a:latin typeface="+mj-lt"/>
              </a:rPr>
              <a:t>Manieren</a:t>
            </a:r>
            <a:r>
              <a:rPr lang="en-US" sz="1800" dirty="0" smtClean="0">
                <a:latin typeface="+mj-lt"/>
              </a:rPr>
              <a:t> </a:t>
            </a:r>
            <a:r>
              <a:rPr lang="en-US" sz="1800" dirty="0" err="1" smtClean="0">
                <a:latin typeface="+mj-lt"/>
              </a:rPr>
              <a:t>exploreren</a:t>
            </a:r>
            <a:r>
              <a:rPr lang="en-US" sz="1800" dirty="0" smtClean="0">
                <a:latin typeface="+mj-lt"/>
              </a:rPr>
              <a:t> </a:t>
            </a:r>
            <a:r>
              <a:rPr lang="en-US" sz="1800" dirty="0" err="1" smtClean="0">
                <a:latin typeface="+mj-lt"/>
              </a:rPr>
              <a:t>waarop</a:t>
            </a:r>
            <a:r>
              <a:rPr lang="en-US" sz="1800" dirty="0" smtClean="0">
                <a:latin typeface="+mj-lt"/>
              </a:rPr>
              <a:t> </a:t>
            </a:r>
            <a:r>
              <a:rPr lang="en-US" sz="1800" dirty="0" err="1" smtClean="0">
                <a:latin typeface="+mj-lt"/>
              </a:rPr>
              <a:t>leerkrachten</a:t>
            </a:r>
            <a:r>
              <a:rPr lang="en-US" sz="1800" dirty="0" smtClean="0">
                <a:latin typeface="+mj-lt"/>
              </a:rPr>
              <a:t> open </a:t>
            </a:r>
            <a:r>
              <a:rPr lang="en-US" sz="1800" dirty="0" err="1" smtClean="0">
                <a:latin typeface="+mj-lt"/>
              </a:rPr>
              <a:t>leeractiviteiten</a:t>
            </a:r>
            <a:r>
              <a:rPr lang="en-US" sz="1800" dirty="0" smtClean="0">
                <a:latin typeface="+mj-lt"/>
              </a:rPr>
              <a:t> </a:t>
            </a:r>
            <a:r>
              <a:rPr lang="en-US" sz="1800" dirty="0" err="1" smtClean="0">
                <a:latin typeface="+mj-lt"/>
              </a:rPr>
              <a:t>kunnen</a:t>
            </a:r>
            <a:r>
              <a:rPr lang="en-US" sz="1800" dirty="0" smtClean="0">
                <a:latin typeface="+mj-lt"/>
              </a:rPr>
              <a:t> </a:t>
            </a:r>
            <a:r>
              <a:rPr lang="en-US" sz="1800" dirty="0" err="1" smtClean="0">
                <a:latin typeface="+mj-lt"/>
              </a:rPr>
              <a:t>ontwikkelen</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evalueren</a:t>
            </a:r>
            <a:r>
              <a:rPr lang="en-US" sz="1800" dirty="0" smtClean="0">
                <a:latin typeface="+mj-lt"/>
              </a:rPr>
              <a:t>.</a:t>
            </a:r>
          </a:p>
          <a:p>
            <a:pPr lvl="0">
              <a:lnSpc>
                <a:spcPct val="120000"/>
              </a:lnSpc>
            </a:pPr>
            <a:r>
              <a:rPr lang="en-US" sz="1800" dirty="0" err="1" smtClean="0">
                <a:latin typeface="+mj-lt"/>
              </a:rPr>
              <a:t>Deelnemers</a:t>
            </a:r>
            <a:r>
              <a:rPr lang="en-US" sz="1800" dirty="0" smtClean="0">
                <a:latin typeface="+mj-lt"/>
              </a:rPr>
              <a:t> </a:t>
            </a:r>
            <a:r>
              <a:rPr lang="en-US" sz="1800" dirty="0" err="1" smtClean="0">
                <a:latin typeface="+mj-lt"/>
              </a:rPr>
              <a:t>ondersteunen</a:t>
            </a:r>
            <a:r>
              <a:rPr lang="en-US" sz="1800" dirty="0" smtClean="0">
                <a:latin typeface="+mj-lt"/>
              </a:rPr>
              <a:t> om </a:t>
            </a:r>
            <a:r>
              <a:rPr lang="en-US" sz="1800" dirty="0" err="1" smtClean="0">
                <a:latin typeface="+mj-lt"/>
              </a:rPr>
              <a:t>inzicht</a:t>
            </a:r>
            <a:r>
              <a:rPr lang="en-US" sz="1800" dirty="0" smtClean="0">
                <a:latin typeface="+mj-lt"/>
              </a:rPr>
              <a:t> </a:t>
            </a:r>
            <a:r>
              <a:rPr lang="en-US" sz="1800" dirty="0" err="1" smtClean="0">
                <a:latin typeface="+mj-lt"/>
              </a:rPr>
              <a:t>te</a:t>
            </a:r>
            <a:r>
              <a:rPr lang="en-US" sz="1800" dirty="0" smtClean="0">
                <a:latin typeface="+mj-lt"/>
              </a:rPr>
              <a:t> </a:t>
            </a:r>
            <a:r>
              <a:rPr lang="en-US" sz="1800" dirty="0" err="1" smtClean="0">
                <a:latin typeface="+mj-lt"/>
              </a:rPr>
              <a:t>verwerven</a:t>
            </a:r>
            <a:r>
              <a:rPr lang="en-US" sz="1800" dirty="0" smtClean="0">
                <a:latin typeface="+mj-lt"/>
              </a:rPr>
              <a:t> in hoe </a:t>
            </a:r>
            <a:r>
              <a:rPr lang="en-US" sz="1800" dirty="0" err="1" smtClean="0">
                <a:latin typeface="+mj-lt"/>
              </a:rPr>
              <a:t>kinderen</a:t>
            </a:r>
            <a:r>
              <a:rPr lang="en-US" sz="1800" dirty="0" smtClean="0">
                <a:latin typeface="+mj-lt"/>
              </a:rPr>
              <a:t> </a:t>
            </a:r>
            <a:r>
              <a:rPr lang="en-US" sz="1800" dirty="0" err="1" smtClean="0">
                <a:latin typeface="+mj-lt"/>
              </a:rPr>
              <a:t>onderzoek</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creativiteit</a:t>
            </a:r>
            <a:r>
              <a:rPr lang="en-US" sz="1800" dirty="0" smtClean="0">
                <a:latin typeface="+mj-lt"/>
              </a:rPr>
              <a:t> </a:t>
            </a:r>
            <a:r>
              <a:rPr lang="en-US" sz="1800" dirty="0" err="1" smtClean="0">
                <a:latin typeface="+mj-lt"/>
              </a:rPr>
              <a:t>ontwikkelen</a:t>
            </a:r>
            <a:r>
              <a:rPr lang="en-US" sz="1800" dirty="0">
                <a:latin typeface="+mj-lt"/>
              </a:rPr>
              <a:t> </a:t>
            </a:r>
            <a:r>
              <a:rPr lang="en-US" sz="1800" dirty="0" err="1" smtClean="0">
                <a:latin typeface="+mj-lt"/>
              </a:rPr>
              <a:t>gebaseerd</a:t>
            </a:r>
            <a:r>
              <a:rPr lang="en-US" sz="1800" dirty="0" smtClean="0">
                <a:latin typeface="+mj-lt"/>
              </a:rPr>
              <a:t> op </a:t>
            </a:r>
            <a:r>
              <a:rPr lang="en-US" sz="1800" dirty="0" err="1" smtClean="0">
                <a:latin typeface="+mj-lt"/>
              </a:rPr>
              <a:t>hun</a:t>
            </a:r>
            <a:r>
              <a:rPr lang="en-US" sz="1800" dirty="0" smtClean="0">
                <a:latin typeface="+mj-lt"/>
              </a:rPr>
              <a:t> </a:t>
            </a:r>
            <a:r>
              <a:rPr lang="en-US" sz="1800" dirty="0" err="1" smtClean="0">
                <a:latin typeface="+mj-lt"/>
              </a:rPr>
              <a:t>gebruik</a:t>
            </a:r>
            <a:r>
              <a:rPr lang="en-US" sz="1800" dirty="0" smtClean="0">
                <a:latin typeface="+mj-lt"/>
              </a:rPr>
              <a:t> van </a:t>
            </a:r>
            <a:r>
              <a:rPr lang="en-US" sz="1800" dirty="0" err="1" smtClean="0">
                <a:latin typeface="+mj-lt"/>
              </a:rPr>
              <a:t>bronnen</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verschillende</a:t>
            </a:r>
            <a:r>
              <a:rPr lang="en-US" sz="1800" dirty="0" smtClean="0">
                <a:latin typeface="+mj-lt"/>
              </a:rPr>
              <a:t> </a:t>
            </a:r>
            <a:r>
              <a:rPr lang="en-US" sz="1800" dirty="0" err="1" smtClean="0">
                <a:latin typeface="+mj-lt"/>
              </a:rPr>
              <a:t>manieren</a:t>
            </a:r>
            <a:r>
              <a:rPr lang="en-US" sz="1800" dirty="0" smtClean="0">
                <a:latin typeface="+mj-lt"/>
              </a:rPr>
              <a:t> van </a:t>
            </a:r>
            <a:r>
              <a:rPr lang="en-US" sz="1800" dirty="0" err="1" smtClean="0">
                <a:latin typeface="+mj-lt"/>
              </a:rPr>
              <a:t>expressie</a:t>
            </a:r>
            <a:r>
              <a:rPr lang="en-US" sz="1800" dirty="0" smtClean="0">
                <a:latin typeface="+mj-lt"/>
              </a:rPr>
              <a:t> </a:t>
            </a:r>
            <a:r>
              <a:rPr lang="en-US" sz="1800" dirty="0" err="1" smtClean="0">
                <a:latin typeface="+mj-lt"/>
              </a:rPr>
              <a:t>en</a:t>
            </a:r>
            <a:r>
              <a:rPr lang="en-US" sz="1800" dirty="0" smtClean="0">
                <a:latin typeface="+mj-lt"/>
              </a:rPr>
              <a:t> </a:t>
            </a:r>
            <a:r>
              <a:rPr lang="en-US" sz="1800" dirty="0" err="1" smtClean="0">
                <a:latin typeface="+mj-lt"/>
              </a:rPr>
              <a:t>voorstelling</a:t>
            </a:r>
            <a:r>
              <a:rPr lang="en-US" sz="1800" dirty="0">
                <a:latin typeface="+mj-lt"/>
              </a:rPr>
              <a:t>.</a:t>
            </a:r>
            <a:endParaRPr lang="en-US" sz="1800" dirty="0" smtClean="0">
              <a:latin typeface="+mj-lt"/>
            </a:endParaRPr>
          </a:p>
        </p:txBody>
      </p:sp>
    </p:spTree>
    <p:extLst>
      <p:ext uri="{BB962C8B-B14F-4D97-AF65-F5344CB8AC3E}">
        <p14:creationId xmlns:p14="http://schemas.microsoft.com/office/powerpoint/2010/main" val="2778444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fontScale="90000"/>
          </a:bodyPr>
          <a:lstStyle/>
          <a:p>
            <a:r>
              <a:rPr lang="nl-BE" sz="4000" b="1" dirty="0">
                <a:solidFill>
                  <a:srgbClr val="00B050"/>
                </a:solidFill>
              </a:rPr>
              <a:t>Verband met de inhoudelijke ontwerpprincipes en –resultaten 1</a:t>
            </a:r>
            <a:endParaRPr lang="en-US" sz="2200" b="1" dirty="0">
              <a:solidFill>
                <a:srgbClr val="00B050"/>
              </a:solidFill>
            </a:endParaRPr>
          </a:p>
        </p:txBody>
      </p:sp>
      <p:sp>
        <p:nvSpPr>
          <p:cNvPr id="3" name="Content Placeholder 2"/>
          <p:cNvSpPr>
            <a:spLocks noGrp="1"/>
          </p:cNvSpPr>
          <p:nvPr>
            <p:ph idx="1"/>
          </p:nvPr>
        </p:nvSpPr>
        <p:spPr>
          <a:xfrm>
            <a:off x="457200" y="1844825"/>
            <a:ext cx="8219256" cy="4248471"/>
          </a:xfrm>
        </p:spPr>
        <p:txBody>
          <a:bodyPr>
            <a:normAutofit fontScale="47500" lnSpcReduction="20000"/>
          </a:bodyPr>
          <a:lstStyle/>
          <a:p>
            <a:pPr marL="0" indent="0">
              <a:lnSpc>
                <a:spcPct val="120000"/>
              </a:lnSpc>
              <a:buNone/>
            </a:pPr>
            <a:r>
              <a:rPr lang="nl-NL" sz="3600" dirty="0"/>
              <a:t>7 De lerarenopleiding moet leerkrachten vertrouwd maken met een </a:t>
            </a:r>
            <a:r>
              <a:rPr lang="nl-NL" sz="3600" dirty="0">
                <a:solidFill>
                  <a:srgbClr val="FF0000"/>
                </a:solidFill>
              </a:rPr>
              <a:t>waaier aan formeel en informeel leren </a:t>
            </a:r>
            <a:r>
              <a:rPr lang="nl-NL" sz="3600" dirty="0"/>
              <a:t>gebaseerd op onderzoek en creativiteit, onderwijs- en </a:t>
            </a:r>
            <a:r>
              <a:rPr lang="nl-NL" sz="3600" dirty="0">
                <a:solidFill>
                  <a:srgbClr val="FF0000"/>
                </a:solidFill>
              </a:rPr>
              <a:t>evaluatieaanpakken en -strategieën </a:t>
            </a:r>
            <a:r>
              <a:rPr lang="nl-NL" sz="3600" dirty="0"/>
              <a:t>en hun gebruik in relatie tot authentieke problemen binnen het gebied van wetenschap en wiskunde</a:t>
            </a:r>
            <a:endParaRPr lang="en-GB" sz="3600" dirty="0"/>
          </a:p>
          <a:p>
            <a:pPr marL="400050" lvl="1" indent="0">
              <a:lnSpc>
                <a:spcPct val="120000"/>
              </a:lnSpc>
              <a:buNone/>
            </a:pPr>
            <a:r>
              <a:rPr lang="nl-NL" sz="3000" dirty="0" smtClean="0">
                <a:latin typeface="+mj-lt"/>
              </a:rPr>
              <a:t>7.1 </a:t>
            </a:r>
            <a:r>
              <a:rPr lang="nl-NL" sz="3000" dirty="0">
                <a:latin typeface="+mj-lt"/>
              </a:rPr>
              <a:t>Leerkrachten </a:t>
            </a:r>
            <a:r>
              <a:rPr lang="nl-NL" sz="3000" dirty="0" smtClean="0">
                <a:latin typeface="+mj-lt"/>
              </a:rPr>
              <a:t>hebben kennis van </a:t>
            </a:r>
            <a:r>
              <a:rPr lang="nl-NL" sz="3000" dirty="0">
                <a:latin typeface="+mj-lt"/>
              </a:rPr>
              <a:t>een reeks aanpakken en strategieën voor formeel, niet-formeel en informeel leren, onderwijzen en evalueren om creativiteit te bevorderen bij kinderen bij wetenschap en </a:t>
            </a:r>
            <a:r>
              <a:rPr lang="nl-NL" sz="3000" dirty="0" smtClean="0">
                <a:latin typeface="+mj-lt"/>
              </a:rPr>
              <a:t>wiskunde.</a:t>
            </a:r>
            <a:endParaRPr lang="en-GB" sz="3000" dirty="0">
              <a:latin typeface="+mj-lt"/>
            </a:endParaRPr>
          </a:p>
          <a:p>
            <a:pPr marL="400050" lvl="1" indent="0">
              <a:lnSpc>
                <a:spcPct val="120000"/>
              </a:lnSpc>
              <a:buNone/>
            </a:pPr>
            <a:r>
              <a:rPr lang="nl-NL" sz="3000" dirty="0" smtClean="0">
                <a:latin typeface="+mj-lt"/>
              </a:rPr>
              <a:t>7.4 </a:t>
            </a:r>
            <a:r>
              <a:rPr lang="nl-NL" sz="3000" dirty="0">
                <a:latin typeface="+mj-lt"/>
              </a:rPr>
              <a:t>Leerkrachten </a:t>
            </a:r>
            <a:r>
              <a:rPr lang="nl-NL" sz="3000" dirty="0" smtClean="0">
                <a:latin typeface="+mj-lt"/>
              </a:rPr>
              <a:t>zijn in </a:t>
            </a:r>
            <a:r>
              <a:rPr lang="nl-NL" sz="3000" dirty="0">
                <a:latin typeface="+mj-lt"/>
              </a:rPr>
              <a:t>staat </a:t>
            </a:r>
            <a:r>
              <a:rPr lang="nl-NL" sz="3000" dirty="0" smtClean="0">
                <a:latin typeface="+mj-lt"/>
              </a:rPr>
              <a:t>om </a:t>
            </a:r>
            <a:r>
              <a:rPr lang="nl-NL" sz="3000" dirty="0">
                <a:latin typeface="+mj-lt"/>
              </a:rPr>
              <a:t>verder te bouwen op het nieuwe (of op het bestaande) spel van het </a:t>
            </a:r>
            <a:r>
              <a:rPr lang="nl-NL" sz="3000" dirty="0" smtClean="0">
                <a:latin typeface="+mj-lt"/>
              </a:rPr>
              <a:t>kind, en </a:t>
            </a:r>
            <a:r>
              <a:rPr lang="nl-NL" sz="3000" dirty="0">
                <a:latin typeface="+mj-lt"/>
              </a:rPr>
              <a:t>daarin het </a:t>
            </a:r>
            <a:r>
              <a:rPr lang="nl-NL" sz="3000" b="1" dirty="0">
                <a:solidFill>
                  <a:srgbClr val="FF0000"/>
                </a:solidFill>
                <a:latin typeface="+mj-lt"/>
              </a:rPr>
              <a:t>potentieel van de eigen verkenningen van het kind herkennen en benutten </a:t>
            </a:r>
            <a:r>
              <a:rPr lang="nl-NL" sz="3000" dirty="0">
                <a:latin typeface="+mj-lt"/>
              </a:rPr>
              <a:t>(verder gaand dan de oorspronkelijke bedoelingen van de leerkracht</a:t>
            </a:r>
            <a:r>
              <a:rPr lang="nl-NL" sz="3000" dirty="0" smtClean="0">
                <a:latin typeface="+mj-lt"/>
              </a:rPr>
              <a:t>).</a:t>
            </a:r>
            <a:endParaRPr lang="en-GB" sz="3000" dirty="0">
              <a:latin typeface="+mj-lt"/>
            </a:endParaRPr>
          </a:p>
          <a:p>
            <a:pPr marL="400050" lvl="1" indent="0">
              <a:lnSpc>
                <a:spcPct val="120000"/>
              </a:lnSpc>
              <a:buNone/>
            </a:pPr>
            <a:r>
              <a:rPr lang="nl-NL" sz="2900" dirty="0" smtClean="0"/>
              <a:t>7.10 </a:t>
            </a:r>
            <a:r>
              <a:rPr lang="nl-NL" sz="2900" dirty="0"/>
              <a:t>Leraren </a:t>
            </a:r>
            <a:r>
              <a:rPr lang="nl-NL" sz="2900" dirty="0" smtClean="0"/>
              <a:t>waarderen en </a:t>
            </a:r>
            <a:r>
              <a:rPr lang="nl-NL" sz="2900" b="1" dirty="0" smtClean="0">
                <a:solidFill>
                  <a:srgbClr val="FF0000"/>
                </a:solidFill>
              </a:rPr>
              <a:t>gebruiken verschillende </a:t>
            </a:r>
            <a:r>
              <a:rPr lang="nl-NL" sz="2900" b="1" dirty="0">
                <a:solidFill>
                  <a:srgbClr val="FF0000"/>
                </a:solidFill>
              </a:rPr>
              <a:t>vormen van evaluatie </a:t>
            </a:r>
            <a:r>
              <a:rPr lang="nl-NL" sz="2900" dirty="0" smtClean="0"/>
              <a:t>(</a:t>
            </a:r>
            <a:r>
              <a:rPr lang="nl-NL" sz="2900" dirty="0"/>
              <a:t>met inbegrip van portfolio’s van kinderen, individuele of groepsverslagen van activiteiten), zowel om </a:t>
            </a:r>
            <a:r>
              <a:rPr lang="nl-NL" sz="2900" dirty="0" smtClean="0"/>
              <a:t>(1</a:t>
            </a:r>
            <a:r>
              <a:rPr lang="nl-NL" sz="2900" dirty="0"/>
              <a:t>) creatief leren te bevorderen door middel van reflectie en discussie in wetenschap en wiskunde, als om </a:t>
            </a:r>
            <a:r>
              <a:rPr lang="nl-NL" sz="2900" dirty="0" smtClean="0"/>
              <a:t>(2</a:t>
            </a:r>
            <a:r>
              <a:rPr lang="nl-NL" sz="2900" dirty="0"/>
              <a:t>) informatie te verschaffen over het onderwijs en voor langere termijn </a:t>
            </a:r>
            <a:r>
              <a:rPr lang="nl-NL" sz="2900" dirty="0" smtClean="0"/>
              <a:t>planning.</a:t>
            </a:r>
            <a:endParaRPr lang="en-GB" sz="5900" dirty="0">
              <a:latin typeface="+mj-lt"/>
            </a:endParaRPr>
          </a:p>
        </p:txBody>
      </p:sp>
    </p:spTree>
    <p:extLst>
      <p:ext uri="{BB962C8B-B14F-4D97-AF65-F5344CB8AC3E}">
        <p14:creationId xmlns:p14="http://schemas.microsoft.com/office/powerpoint/2010/main" val="315382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282154"/>
          </a:xfrm>
        </p:spPr>
        <p:txBody>
          <a:bodyPr>
            <a:normAutofit fontScale="90000"/>
          </a:bodyPr>
          <a:lstStyle/>
          <a:p>
            <a:r>
              <a:rPr lang="nl-BE" sz="3600" b="1" dirty="0">
                <a:solidFill>
                  <a:srgbClr val="00B050"/>
                </a:solidFill>
              </a:rPr>
              <a:t>Verband met de inhoudelijke ontwerpprincipes en –resultaten </a:t>
            </a:r>
            <a:r>
              <a:rPr lang="nl-BE" sz="3600" b="1" dirty="0" smtClean="0">
                <a:solidFill>
                  <a:srgbClr val="00B050"/>
                </a:solidFill>
              </a:rPr>
              <a:t>2 </a:t>
            </a:r>
            <a:r>
              <a:rPr lang="en-US" sz="2200" b="1" dirty="0" smtClean="0">
                <a:solidFill>
                  <a:srgbClr val="00B050"/>
                </a:solidFill>
              </a:rPr>
              <a:t>(for use as appropriate)</a:t>
            </a:r>
            <a:endParaRPr lang="en-US" sz="2200" dirty="0">
              <a:solidFill>
                <a:srgbClr val="00B050"/>
              </a:solidFill>
            </a:endParaRPr>
          </a:p>
        </p:txBody>
      </p:sp>
      <p:sp>
        <p:nvSpPr>
          <p:cNvPr id="3" name="Content Placeholder 2"/>
          <p:cNvSpPr>
            <a:spLocks noGrp="1"/>
          </p:cNvSpPr>
          <p:nvPr>
            <p:ph idx="1"/>
          </p:nvPr>
        </p:nvSpPr>
        <p:spPr>
          <a:xfrm>
            <a:off x="467544" y="1628800"/>
            <a:ext cx="8219256" cy="5229200"/>
          </a:xfrm>
        </p:spPr>
        <p:txBody>
          <a:bodyPr>
            <a:normAutofit fontScale="40000" lnSpcReduction="20000"/>
          </a:bodyPr>
          <a:lstStyle/>
          <a:p>
            <a:pPr marL="0" indent="0">
              <a:lnSpc>
                <a:spcPct val="120000"/>
              </a:lnSpc>
              <a:spcBef>
                <a:spcPts val="0"/>
              </a:spcBef>
              <a:buNone/>
            </a:pPr>
            <a:r>
              <a:rPr lang="en-GB" sz="4500" dirty="0">
                <a:latin typeface="+mj-lt"/>
              </a:rPr>
              <a:t>8. </a:t>
            </a:r>
            <a:r>
              <a:rPr lang="en-GB" sz="4500" dirty="0" smtClean="0">
                <a:latin typeface="+mj-lt"/>
              </a:rPr>
              <a:t>De </a:t>
            </a:r>
            <a:r>
              <a:rPr lang="en-GB" sz="4500" dirty="0" err="1" smtClean="0">
                <a:latin typeface="+mj-lt"/>
              </a:rPr>
              <a:t>lerarenopleiding</a:t>
            </a:r>
            <a:r>
              <a:rPr lang="en-GB" sz="4500" dirty="0" smtClean="0">
                <a:latin typeface="+mj-lt"/>
              </a:rPr>
              <a:t> </a:t>
            </a:r>
            <a:r>
              <a:rPr lang="en-GB" sz="4500" dirty="0" err="1" smtClean="0">
                <a:latin typeface="+mj-lt"/>
              </a:rPr>
              <a:t>zou</a:t>
            </a:r>
            <a:r>
              <a:rPr lang="en-GB" sz="4500" dirty="0" smtClean="0">
                <a:latin typeface="+mj-lt"/>
              </a:rPr>
              <a:t> </a:t>
            </a:r>
            <a:r>
              <a:rPr lang="en-GB" sz="4500" dirty="0" err="1" smtClean="0">
                <a:latin typeface="+mj-lt"/>
              </a:rPr>
              <a:t>leerkrachten</a:t>
            </a:r>
            <a:r>
              <a:rPr lang="en-GB" sz="4500" dirty="0" smtClean="0">
                <a:latin typeface="+mj-lt"/>
              </a:rPr>
              <a:t> </a:t>
            </a:r>
            <a:r>
              <a:rPr lang="en-GB" sz="4500" dirty="0" err="1" smtClean="0">
                <a:latin typeface="+mj-lt"/>
              </a:rPr>
              <a:t>moeten</a:t>
            </a:r>
            <a:r>
              <a:rPr lang="en-GB" sz="4500" dirty="0" smtClean="0">
                <a:latin typeface="+mj-lt"/>
              </a:rPr>
              <a:t> </a:t>
            </a:r>
            <a:r>
              <a:rPr lang="en-GB" sz="4500" dirty="0" err="1" smtClean="0">
                <a:latin typeface="+mj-lt"/>
              </a:rPr>
              <a:t>ondersteunen</a:t>
            </a:r>
            <a:r>
              <a:rPr lang="en-GB" sz="4500" dirty="0" smtClean="0">
                <a:latin typeface="+mj-lt"/>
              </a:rPr>
              <a:t> </a:t>
            </a:r>
            <a:r>
              <a:rPr lang="en-GB" sz="4500" b="1" dirty="0" smtClean="0">
                <a:solidFill>
                  <a:srgbClr val="FF0000"/>
                </a:solidFill>
                <a:latin typeface="+mj-lt"/>
              </a:rPr>
              <a:t>om </a:t>
            </a:r>
            <a:r>
              <a:rPr lang="en-GB" sz="4500" b="1" dirty="0" err="1" smtClean="0">
                <a:solidFill>
                  <a:srgbClr val="FF0000"/>
                </a:solidFill>
                <a:latin typeface="+mj-lt"/>
              </a:rPr>
              <a:t>onderzoeksactiviteiten</a:t>
            </a:r>
            <a:r>
              <a:rPr lang="en-GB" sz="4500" b="1" dirty="0" smtClean="0">
                <a:solidFill>
                  <a:srgbClr val="FF0000"/>
                </a:solidFill>
                <a:latin typeface="+mj-lt"/>
              </a:rPr>
              <a:t> </a:t>
            </a:r>
            <a:r>
              <a:rPr lang="en-GB" sz="4500" b="1" dirty="0" err="1">
                <a:solidFill>
                  <a:srgbClr val="FF0000"/>
                </a:solidFill>
              </a:rPr>
              <a:t>te</a:t>
            </a:r>
            <a:r>
              <a:rPr lang="en-GB" sz="4500" b="1" dirty="0">
                <a:solidFill>
                  <a:srgbClr val="FF0000"/>
                </a:solidFill>
              </a:rPr>
              <a:t> </a:t>
            </a:r>
            <a:r>
              <a:rPr lang="en-GB" sz="4500" b="1" dirty="0" err="1">
                <a:solidFill>
                  <a:srgbClr val="FF0000"/>
                </a:solidFill>
              </a:rPr>
              <a:t>ontwerpen</a:t>
            </a:r>
            <a:r>
              <a:rPr lang="en-GB" sz="4500" b="1" dirty="0">
                <a:solidFill>
                  <a:srgbClr val="FF0000"/>
                </a:solidFill>
              </a:rPr>
              <a:t> </a:t>
            </a:r>
            <a:r>
              <a:rPr lang="en-GB" sz="4500" b="1" dirty="0" err="1">
                <a:solidFill>
                  <a:srgbClr val="FF0000"/>
                </a:solidFill>
              </a:rPr>
              <a:t>en</a:t>
            </a:r>
            <a:r>
              <a:rPr lang="en-GB" sz="4500" b="1" dirty="0">
                <a:solidFill>
                  <a:srgbClr val="FF0000"/>
                </a:solidFill>
              </a:rPr>
              <a:t> </a:t>
            </a:r>
            <a:r>
              <a:rPr lang="en-GB" sz="4500" b="1" dirty="0" err="1">
                <a:solidFill>
                  <a:srgbClr val="FF0000"/>
                </a:solidFill>
              </a:rPr>
              <a:t>te</a:t>
            </a:r>
            <a:r>
              <a:rPr lang="en-GB" sz="4500" b="1" dirty="0">
                <a:solidFill>
                  <a:srgbClr val="FF0000"/>
                </a:solidFill>
              </a:rPr>
              <a:t> </a:t>
            </a:r>
            <a:r>
              <a:rPr lang="en-GB" sz="4500" b="1" dirty="0" err="1">
                <a:solidFill>
                  <a:srgbClr val="FF0000"/>
                </a:solidFill>
              </a:rPr>
              <a:t>evalueren</a:t>
            </a:r>
            <a:r>
              <a:rPr lang="en-GB" sz="4500" b="1" dirty="0" smtClean="0">
                <a:solidFill>
                  <a:srgbClr val="FF0000"/>
                </a:solidFill>
                <a:latin typeface="+mj-lt"/>
              </a:rPr>
              <a:t> die </a:t>
            </a:r>
            <a:r>
              <a:rPr lang="en-GB" sz="4500" b="1" dirty="0" err="1" smtClean="0">
                <a:solidFill>
                  <a:srgbClr val="FF0000"/>
                </a:solidFill>
                <a:latin typeface="+mj-lt"/>
              </a:rPr>
              <a:t>creativiteit</a:t>
            </a:r>
            <a:r>
              <a:rPr lang="en-GB" sz="4500" b="1" dirty="0" smtClean="0">
                <a:solidFill>
                  <a:srgbClr val="FF0000"/>
                </a:solidFill>
                <a:latin typeface="+mj-lt"/>
              </a:rPr>
              <a:t> </a:t>
            </a:r>
            <a:r>
              <a:rPr lang="en-GB" sz="4500" b="1" dirty="0" err="1" smtClean="0">
                <a:solidFill>
                  <a:srgbClr val="FF0000"/>
                </a:solidFill>
                <a:latin typeface="+mj-lt"/>
              </a:rPr>
              <a:t>mogelijk</a:t>
            </a:r>
            <a:r>
              <a:rPr lang="en-GB" sz="4500" b="1" dirty="0" smtClean="0">
                <a:solidFill>
                  <a:srgbClr val="FF0000"/>
                </a:solidFill>
                <a:latin typeface="+mj-lt"/>
              </a:rPr>
              <a:t> </a:t>
            </a:r>
            <a:r>
              <a:rPr lang="en-GB" sz="4500" b="1" dirty="0" err="1" smtClean="0">
                <a:solidFill>
                  <a:srgbClr val="FF0000"/>
                </a:solidFill>
                <a:latin typeface="+mj-lt"/>
              </a:rPr>
              <a:t>maken</a:t>
            </a:r>
            <a:r>
              <a:rPr lang="en-GB" sz="4500" b="1" dirty="0" smtClean="0">
                <a:solidFill>
                  <a:srgbClr val="FF0000"/>
                </a:solidFill>
                <a:latin typeface="+mj-lt"/>
              </a:rPr>
              <a:t>,</a:t>
            </a:r>
            <a:r>
              <a:rPr lang="en-GB" sz="4500" b="1" dirty="0" smtClean="0">
                <a:solidFill>
                  <a:srgbClr val="008000"/>
                </a:solidFill>
                <a:latin typeface="+mj-lt"/>
              </a:rPr>
              <a:t> </a:t>
            </a:r>
            <a:r>
              <a:rPr lang="en-GB" sz="4500" dirty="0" smtClean="0">
                <a:latin typeface="+mj-lt"/>
              </a:rPr>
              <a:t>die </a:t>
            </a:r>
            <a:r>
              <a:rPr lang="en-GB" sz="4500" dirty="0" err="1" smtClean="0">
                <a:latin typeface="+mj-lt"/>
              </a:rPr>
              <a:t>kindvriendelijke</a:t>
            </a:r>
            <a:r>
              <a:rPr lang="en-GB" sz="4500" dirty="0" smtClean="0">
                <a:latin typeface="+mj-lt"/>
              </a:rPr>
              <a:t> </a:t>
            </a:r>
            <a:r>
              <a:rPr lang="en-GB" sz="4500" dirty="0" err="1" smtClean="0">
                <a:latin typeface="+mj-lt"/>
              </a:rPr>
              <a:t>zijn</a:t>
            </a:r>
            <a:r>
              <a:rPr lang="en-GB" sz="4500" dirty="0" smtClean="0">
                <a:latin typeface="+mj-lt"/>
              </a:rPr>
              <a:t> </a:t>
            </a:r>
            <a:r>
              <a:rPr lang="en-GB" sz="4500" dirty="0" err="1" smtClean="0">
                <a:latin typeface="+mj-lt"/>
              </a:rPr>
              <a:t>en</a:t>
            </a:r>
            <a:r>
              <a:rPr lang="en-GB" sz="4500" dirty="0" smtClean="0">
                <a:latin typeface="+mj-lt"/>
              </a:rPr>
              <a:t> die </a:t>
            </a:r>
            <a:r>
              <a:rPr lang="en-GB" sz="4500" dirty="0" err="1" smtClean="0">
                <a:latin typeface="+mj-lt"/>
              </a:rPr>
              <a:t>zowel</a:t>
            </a:r>
            <a:r>
              <a:rPr lang="en-GB" sz="4500" dirty="0" smtClean="0">
                <a:latin typeface="+mj-lt"/>
              </a:rPr>
              <a:t> </a:t>
            </a:r>
            <a:r>
              <a:rPr lang="en-GB" sz="4500" dirty="0" err="1" smtClean="0">
                <a:latin typeface="+mj-lt"/>
              </a:rPr>
              <a:t>gestuurd</a:t>
            </a:r>
            <a:r>
              <a:rPr lang="en-GB" sz="4500" dirty="0" smtClean="0">
                <a:latin typeface="+mj-lt"/>
              </a:rPr>
              <a:t> </a:t>
            </a:r>
            <a:r>
              <a:rPr lang="en-GB" sz="4500" dirty="0" err="1" smtClean="0">
                <a:latin typeface="+mj-lt"/>
              </a:rPr>
              <a:t>als</a:t>
            </a:r>
            <a:r>
              <a:rPr lang="en-GB" sz="4500" dirty="0" smtClean="0">
                <a:latin typeface="+mj-lt"/>
              </a:rPr>
              <a:t> open </a:t>
            </a:r>
            <a:r>
              <a:rPr lang="en-GB" sz="4500" dirty="0" err="1" smtClean="0">
                <a:latin typeface="+mj-lt"/>
              </a:rPr>
              <a:t>onderzoek</a:t>
            </a:r>
            <a:r>
              <a:rPr lang="en-GB" sz="4500" dirty="0" smtClean="0">
                <a:latin typeface="+mj-lt"/>
              </a:rPr>
              <a:t> </a:t>
            </a:r>
            <a:r>
              <a:rPr lang="en-GB" sz="4500" dirty="0" err="1" smtClean="0">
                <a:latin typeface="+mj-lt"/>
              </a:rPr>
              <a:t>bevatten</a:t>
            </a:r>
            <a:r>
              <a:rPr lang="en-GB" sz="4500" dirty="0" smtClean="0">
                <a:latin typeface="+mj-lt"/>
              </a:rPr>
              <a:t>.</a:t>
            </a:r>
            <a:endParaRPr lang="en-GB" sz="4500" dirty="0" smtClean="0">
              <a:latin typeface="+mj-lt"/>
            </a:endParaRPr>
          </a:p>
          <a:p>
            <a:pPr marL="400050" lvl="2" indent="0">
              <a:lnSpc>
                <a:spcPct val="120000"/>
              </a:lnSpc>
              <a:spcBef>
                <a:spcPts val="0"/>
              </a:spcBef>
              <a:buNone/>
            </a:pPr>
            <a:r>
              <a:rPr lang="en-GB" sz="3500" dirty="0" smtClean="0">
                <a:latin typeface="+mj-lt"/>
              </a:rPr>
              <a:t>8.1 </a:t>
            </a:r>
            <a:r>
              <a:rPr lang="en-GB" sz="3500" dirty="0" err="1" smtClean="0">
                <a:latin typeface="+mj-lt"/>
              </a:rPr>
              <a:t>Leerkrachten</a:t>
            </a:r>
            <a:r>
              <a:rPr lang="en-GB" sz="3500" dirty="0" smtClean="0">
                <a:latin typeface="+mj-lt"/>
              </a:rPr>
              <a:t> </a:t>
            </a:r>
            <a:r>
              <a:rPr lang="en-GB" sz="3500" dirty="0" err="1" smtClean="0">
                <a:latin typeface="+mj-lt"/>
              </a:rPr>
              <a:t>zijn</a:t>
            </a:r>
            <a:r>
              <a:rPr lang="en-GB" sz="3500" dirty="0" smtClean="0">
                <a:latin typeface="+mj-lt"/>
              </a:rPr>
              <a:t> in </a:t>
            </a:r>
            <a:r>
              <a:rPr lang="en-GB" sz="3500" dirty="0" err="1" smtClean="0">
                <a:latin typeface="+mj-lt"/>
              </a:rPr>
              <a:t>staat</a:t>
            </a:r>
            <a:r>
              <a:rPr lang="en-GB" sz="3500" dirty="0" smtClean="0">
                <a:latin typeface="+mj-lt"/>
              </a:rPr>
              <a:t> om </a:t>
            </a:r>
            <a:r>
              <a:rPr lang="en-GB" sz="3500" b="1" dirty="0" smtClean="0">
                <a:solidFill>
                  <a:srgbClr val="FF0000"/>
                </a:solidFill>
                <a:latin typeface="+mj-lt"/>
              </a:rPr>
              <a:t>open </a:t>
            </a:r>
            <a:r>
              <a:rPr lang="en-GB" sz="3500" b="1" dirty="0" err="1" smtClean="0">
                <a:solidFill>
                  <a:srgbClr val="FF0000"/>
                </a:solidFill>
                <a:latin typeface="+mj-lt"/>
              </a:rPr>
              <a:t>leeractiviteiten</a:t>
            </a:r>
            <a:r>
              <a:rPr lang="en-GB" sz="3500" b="1" dirty="0" smtClean="0">
                <a:solidFill>
                  <a:srgbClr val="FF0000"/>
                </a:solidFill>
                <a:latin typeface="+mj-lt"/>
              </a:rPr>
              <a:t> </a:t>
            </a:r>
            <a:r>
              <a:rPr lang="en-GB" sz="3500" b="1" dirty="0" err="1" smtClean="0">
                <a:solidFill>
                  <a:srgbClr val="FF0000"/>
                </a:solidFill>
                <a:latin typeface="+mj-lt"/>
              </a:rPr>
              <a:t>te</a:t>
            </a:r>
            <a:r>
              <a:rPr lang="en-GB" sz="3500" b="1" dirty="0" smtClean="0">
                <a:solidFill>
                  <a:srgbClr val="FF0000"/>
                </a:solidFill>
                <a:latin typeface="+mj-lt"/>
              </a:rPr>
              <a:t> </a:t>
            </a:r>
            <a:r>
              <a:rPr lang="en-GB" sz="3500" b="1" dirty="0" err="1" smtClean="0">
                <a:solidFill>
                  <a:srgbClr val="FF0000"/>
                </a:solidFill>
                <a:latin typeface="+mj-lt"/>
              </a:rPr>
              <a:t>ontwerpen</a:t>
            </a:r>
            <a:r>
              <a:rPr lang="en-GB" sz="3500" b="1" dirty="0" smtClean="0">
                <a:solidFill>
                  <a:srgbClr val="FF0000"/>
                </a:solidFill>
                <a:latin typeface="+mj-lt"/>
              </a:rPr>
              <a:t> </a:t>
            </a:r>
            <a:r>
              <a:rPr lang="en-GB" sz="3500" b="1" dirty="0" err="1" smtClean="0">
                <a:solidFill>
                  <a:srgbClr val="FF0000"/>
                </a:solidFill>
                <a:latin typeface="+mj-lt"/>
              </a:rPr>
              <a:t>en</a:t>
            </a:r>
            <a:r>
              <a:rPr lang="en-GB" sz="3500" b="1" dirty="0" smtClean="0">
                <a:solidFill>
                  <a:srgbClr val="FF0000"/>
                </a:solidFill>
                <a:latin typeface="+mj-lt"/>
              </a:rPr>
              <a:t> </a:t>
            </a:r>
            <a:r>
              <a:rPr lang="en-GB" sz="3500" b="1" dirty="0" err="1" smtClean="0">
                <a:solidFill>
                  <a:srgbClr val="FF0000"/>
                </a:solidFill>
                <a:latin typeface="+mj-lt"/>
              </a:rPr>
              <a:t>te</a:t>
            </a:r>
            <a:r>
              <a:rPr lang="en-GB" sz="3500" b="1" dirty="0" smtClean="0">
                <a:solidFill>
                  <a:srgbClr val="FF0000"/>
                </a:solidFill>
                <a:latin typeface="+mj-lt"/>
              </a:rPr>
              <a:t> </a:t>
            </a:r>
            <a:r>
              <a:rPr lang="en-GB" sz="3500" b="1" dirty="0" err="1" smtClean="0">
                <a:solidFill>
                  <a:srgbClr val="FF0000"/>
                </a:solidFill>
                <a:latin typeface="+mj-lt"/>
              </a:rPr>
              <a:t>evalueren</a:t>
            </a:r>
            <a:r>
              <a:rPr lang="en-GB" sz="3500" b="1" dirty="0" smtClean="0">
                <a:solidFill>
                  <a:srgbClr val="FF0000"/>
                </a:solidFill>
                <a:latin typeface="+mj-lt"/>
              </a:rPr>
              <a:t>.</a:t>
            </a:r>
            <a:endParaRPr lang="en-GB" sz="3500" dirty="0" smtClean="0">
              <a:latin typeface="+mj-lt"/>
            </a:endParaRPr>
          </a:p>
          <a:p>
            <a:pPr marL="0" indent="0">
              <a:lnSpc>
                <a:spcPct val="120000"/>
              </a:lnSpc>
              <a:buNone/>
            </a:pPr>
            <a:r>
              <a:rPr lang="nl-NL" sz="4500" dirty="0" smtClean="0">
                <a:latin typeface="+mj-lt"/>
              </a:rPr>
              <a:t>9 </a:t>
            </a:r>
            <a:r>
              <a:rPr lang="nl-NL" sz="4500" dirty="0">
                <a:latin typeface="+mj-lt"/>
              </a:rPr>
              <a:t>De opleiding moet leerkrachten in staat stellen optimaal gebruik te maken van </a:t>
            </a:r>
            <a:r>
              <a:rPr lang="nl-NL" sz="4500" b="1" dirty="0">
                <a:solidFill>
                  <a:srgbClr val="FF0000"/>
                </a:solidFill>
                <a:latin typeface="+mj-lt"/>
              </a:rPr>
              <a:t>de verschillende vormen van expressie en voorstellingen</a:t>
            </a:r>
            <a:r>
              <a:rPr lang="nl-NL" sz="4500" dirty="0">
                <a:latin typeface="+mj-lt"/>
              </a:rPr>
              <a:t> bij wetenschap en wiskundeonderwijs om hun onderzoek (</a:t>
            </a:r>
            <a:r>
              <a:rPr lang="nl-NL" sz="4500" dirty="0" err="1">
                <a:latin typeface="+mj-lt"/>
              </a:rPr>
              <a:t>inquiry</a:t>
            </a:r>
            <a:r>
              <a:rPr lang="nl-NL" sz="4500" dirty="0">
                <a:latin typeface="+mj-lt"/>
              </a:rPr>
              <a:t>) en de ontwikkeling van creativiteit te </a:t>
            </a:r>
            <a:r>
              <a:rPr lang="nl-NL" sz="4500" dirty="0" smtClean="0">
                <a:latin typeface="+mj-lt"/>
              </a:rPr>
              <a:t>ondersteunen, en deze ook te </a:t>
            </a:r>
            <a:r>
              <a:rPr lang="nl-NL" sz="4500" b="1" dirty="0" smtClean="0">
                <a:solidFill>
                  <a:srgbClr val="FF0000"/>
                </a:solidFill>
                <a:latin typeface="+mj-lt"/>
              </a:rPr>
              <a:t>evalueren</a:t>
            </a:r>
            <a:r>
              <a:rPr lang="nl-NL" sz="4500" dirty="0" smtClean="0">
                <a:latin typeface="+mj-lt"/>
              </a:rPr>
              <a:t>.</a:t>
            </a:r>
            <a:endParaRPr lang="en-GB" sz="4500" dirty="0" smtClean="0">
              <a:latin typeface="+mj-lt"/>
            </a:endParaRPr>
          </a:p>
          <a:p>
            <a:pPr marL="400050" lvl="2" indent="0">
              <a:lnSpc>
                <a:spcPct val="120000"/>
              </a:lnSpc>
              <a:spcBef>
                <a:spcPts val="0"/>
              </a:spcBef>
              <a:buNone/>
            </a:pPr>
            <a:r>
              <a:rPr lang="nl-NL" sz="3500" dirty="0" smtClean="0">
                <a:latin typeface="+mj-lt"/>
              </a:rPr>
              <a:t>9.4 </a:t>
            </a:r>
            <a:r>
              <a:rPr lang="nl-NL" sz="3500" dirty="0">
                <a:latin typeface="+mj-lt"/>
              </a:rPr>
              <a:t>Leerkrachten </a:t>
            </a:r>
            <a:r>
              <a:rPr lang="nl-NL" sz="3500" dirty="0" smtClean="0">
                <a:latin typeface="+mj-lt"/>
              </a:rPr>
              <a:t>zijn in </a:t>
            </a:r>
            <a:r>
              <a:rPr lang="nl-NL" sz="3500" dirty="0">
                <a:latin typeface="+mj-lt"/>
              </a:rPr>
              <a:t>staat </a:t>
            </a:r>
            <a:r>
              <a:rPr lang="nl-NL" sz="3500" dirty="0" smtClean="0">
                <a:latin typeface="+mj-lt"/>
              </a:rPr>
              <a:t>om </a:t>
            </a:r>
            <a:r>
              <a:rPr lang="nl-NL" sz="3500" dirty="0">
                <a:latin typeface="+mj-lt"/>
              </a:rPr>
              <a:t>de </a:t>
            </a:r>
            <a:r>
              <a:rPr lang="nl-NL" sz="3500" b="1" dirty="0">
                <a:solidFill>
                  <a:srgbClr val="FF0000"/>
                </a:solidFill>
                <a:latin typeface="+mj-lt"/>
              </a:rPr>
              <a:t>verschillende vormen van expressie en representatie </a:t>
            </a:r>
            <a:r>
              <a:rPr lang="nl-NL" sz="3500" dirty="0">
                <a:latin typeface="+mj-lt"/>
              </a:rPr>
              <a:t>van wetenschappelijke en wiskundige ideeën van kinderen (bijvoorbeeld afbeeldingen, grafieken, gebaren, fysieke activiteiten) voor evaluatiedoeleinden te gebruiken</a:t>
            </a:r>
            <a:r>
              <a:rPr lang="nl-NL" sz="3500" dirty="0" smtClean="0">
                <a:latin typeface="+mj-lt"/>
              </a:rPr>
              <a:t>.</a:t>
            </a:r>
            <a:endParaRPr lang="en-GB" sz="3500" dirty="0">
              <a:latin typeface="+mj-lt"/>
            </a:endParaRPr>
          </a:p>
          <a:p>
            <a:pPr marL="0" indent="0">
              <a:lnSpc>
                <a:spcPct val="120000"/>
              </a:lnSpc>
              <a:spcBef>
                <a:spcPts val="0"/>
              </a:spcBef>
              <a:buNone/>
            </a:pPr>
            <a:r>
              <a:rPr lang="nl-BE" sz="4500" dirty="0" smtClean="0"/>
              <a:t>17</a:t>
            </a:r>
            <a:r>
              <a:rPr lang="nl-BE" sz="4500" dirty="0"/>
              <a:t>. De lerarenopleiding moet uitdagingen voor leerkrachten behandelen. Uitdagingen zoals een zorgvuldige planning en het gebruik van middelen (inclusief digitale bronnen) binnen en buiten het klaslokaal om zo de onderzoekende houding en de creativiteit van kinderen te ondersteunen</a:t>
            </a:r>
            <a:r>
              <a:rPr lang="nl-BE" sz="4500" dirty="0" smtClean="0"/>
              <a:t>.</a:t>
            </a:r>
            <a:endParaRPr lang="en-GB" sz="2100" dirty="0" smtClean="0">
              <a:latin typeface="+mj-lt"/>
            </a:endParaRPr>
          </a:p>
          <a:p>
            <a:pPr marL="400050" lvl="2" indent="0">
              <a:lnSpc>
                <a:spcPct val="120000"/>
              </a:lnSpc>
              <a:spcBef>
                <a:spcPts val="0"/>
              </a:spcBef>
              <a:buNone/>
            </a:pPr>
            <a:r>
              <a:rPr lang="en-GB" sz="3500" dirty="0" smtClean="0">
                <a:latin typeface="+mj-lt"/>
              </a:rPr>
              <a:t>17.6 </a:t>
            </a:r>
            <a:r>
              <a:rPr lang="en-GB" sz="3500" dirty="0" err="1" smtClean="0">
                <a:latin typeface="+mj-lt"/>
              </a:rPr>
              <a:t>Leerkrachten</a:t>
            </a:r>
            <a:r>
              <a:rPr lang="en-GB" sz="3500" dirty="0" smtClean="0">
                <a:latin typeface="+mj-lt"/>
              </a:rPr>
              <a:t> </a:t>
            </a:r>
            <a:r>
              <a:rPr lang="en-GB" sz="3500" dirty="0" err="1" smtClean="0">
                <a:latin typeface="+mj-lt"/>
              </a:rPr>
              <a:t>zijn</a:t>
            </a:r>
            <a:r>
              <a:rPr lang="en-GB" sz="3500" dirty="0" smtClean="0">
                <a:latin typeface="+mj-lt"/>
              </a:rPr>
              <a:t> in </a:t>
            </a:r>
            <a:r>
              <a:rPr lang="en-GB" sz="3500" dirty="0" err="1" smtClean="0">
                <a:latin typeface="+mj-lt"/>
              </a:rPr>
              <a:t>staat</a:t>
            </a:r>
            <a:r>
              <a:rPr lang="en-GB" sz="3500" dirty="0" smtClean="0">
                <a:latin typeface="+mj-lt"/>
              </a:rPr>
              <a:t> </a:t>
            </a:r>
            <a:r>
              <a:rPr lang="en-GB" sz="3500" b="1" dirty="0" smtClean="0">
                <a:solidFill>
                  <a:srgbClr val="FF0000"/>
                </a:solidFill>
                <a:latin typeface="+mj-lt"/>
              </a:rPr>
              <a:t>om </a:t>
            </a:r>
            <a:r>
              <a:rPr lang="en-GB" sz="3500" b="1" dirty="0" err="1" smtClean="0">
                <a:solidFill>
                  <a:srgbClr val="FF0000"/>
                </a:solidFill>
                <a:latin typeface="+mj-lt"/>
              </a:rPr>
              <a:t>inzicht</a:t>
            </a:r>
            <a:r>
              <a:rPr lang="en-GB" sz="3500" b="1" dirty="0" smtClean="0">
                <a:solidFill>
                  <a:srgbClr val="FF0000"/>
                </a:solidFill>
                <a:latin typeface="+mj-lt"/>
              </a:rPr>
              <a:t> </a:t>
            </a:r>
            <a:r>
              <a:rPr lang="en-GB" sz="3500" b="1" dirty="0" err="1" smtClean="0">
                <a:solidFill>
                  <a:srgbClr val="FF0000"/>
                </a:solidFill>
                <a:latin typeface="+mj-lt"/>
              </a:rPr>
              <a:t>te</a:t>
            </a:r>
            <a:r>
              <a:rPr lang="en-GB" sz="3500" b="1" dirty="0" smtClean="0">
                <a:solidFill>
                  <a:srgbClr val="FF0000"/>
                </a:solidFill>
                <a:latin typeface="+mj-lt"/>
              </a:rPr>
              <a:t> </a:t>
            </a:r>
            <a:r>
              <a:rPr lang="en-GB" sz="3500" b="1" dirty="0" err="1" smtClean="0">
                <a:solidFill>
                  <a:srgbClr val="FF0000"/>
                </a:solidFill>
                <a:latin typeface="+mj-lt"/>
              </a:rPr>
              <a:t>krijgen</a:t>
            </a:r>
            <a:r>
              <a:rPr lang="en-GB" sz="3500" b="1" dirty="0" smtClean="0">
                <a:solidFill>
                  <a:srgbClr val="FF0000"/>
                </a:solidFill>
                <a:latin typeface="+mj-lt"/>
              </a:rPr>
              <a:t> in hoe </a:t>
            </a:r>
            <a:r>
              <a:rPr lang="en-GB" sz="3500" b="1" dirty="0" err="1" smtClean="0">
                <a:solidFill>
                  <a:srgbClr val="FF0000"/>
                </a:solidFill>
                <a:latin typeface="+mj-lt"/>
              </a:rPr>
              <a:t>kinderen</a:t>
            </a:r>
            <a:r>
              <a:rPr lang="en-GB" sz="3500" b="1" dirty="0" smtClean="0">
                <a:solidFill>
                  <a:srgbClr val="FF0000"/>
                </a:solidFill>
                <a:latin typeface="+mj-lt"/>
              </a:rPr>
              <a:t> </a:t>
            </a:r>
            <a:r>
              <a:rPr lang="en-GB" sz="3500" b="1" dirty="0" err="1" smtClean="0">
                <a:solidFill>
                  <a:srgbClr val="FF0000"/>
                </a:solidFill>
                <a:latin typeface="+mj-lt"/>
              </a:rPr>
              <a:t>onderzoek</a:t>
            </a:r>
            <a:r>
              <a:rPr lang="en-GB" sz="3500" b="1" dirty="0" smtClean="0">
                <a:solidFill>
                  <a:srgbClr val="FF0000"/>
                </a:solidFill>
                <a:latin typeface="+mj-lt"/>
              </a:rPr>
              <a:t> </a:t>
            </a:r>
            <a:r>
              <a:rPr lang="en-GB" sz="3500" b="1" dirty="0" err="1" smtClean="0">
                <a:solidFill>
                  <a:srgbClr val="FF0000"/>
                </a:solidFill>
                <a:latin typeface="+mj-lt"/>
              </a:rPr>
              <a:t>en</a:t>
            </a:r>
            <a:r>
              <a:rPr lang="en-GB" sz="3500" b="1" dirty="0" smtClean="0">
                <a:solidFill>
                  <a:srgbClr val="FF0000"/>
                </a:solidFill>
                <a:latin typeface="+mj-lt"/>
              </a:rPr>
              <a:t> </a:t>
            </a:r>
            <a:r>
              <a:rPr lang="en-GB" sz="3500" b="1" dirty="0" err="1" smtClean="0">
                <a:solidFill>
                  <a:srgbClr val="FF0000"/>
                </a:solidFill>
                <a:latin typeface="+mj-lt"/>
              </a:rPr>
              <a:t>creativiteit</a:t>
            </a:r>
            <a:r>
              <a:rPr lang="en-GB" sz="3500" b="1" dirty="0" smtClean="0">
                <a:solidFill>
                  <a:srgbClr val="FF0000"/>
                </a:solidFill>
                <a:latin typeface="+mj-lt"/>
              </a:rPr>
              <a:t> </a:t>
            </a:r>
            <a:r>
              <a:rPr lang="en-GB" sz="3500" b="1" dirty="0" err="1" smtClean="0">
                <a:solidFill>
                  <a:srgbClr val="FF0000"/>
                </a:solidFill>
                <a:latin typeface="+mj-lt"/>
              </a:rPr>
              <a:t>ontwikkelen</a:t>
            </a:r>
            <a:r>
              <a:rPr lang="en-GB" sz="3500" b="1" dirty="0" smtClean="0">
                <a:solidFill>
                  <a:srgbClr val="FF0000"/>
                </a:solidFill>
                <a:latin typeface="+mj-lt"/>
              </a:rPr>
              <a:t> </a:t>
            </a:r>
            <a:r>
              <a:rPr lang="en-GB" sz="3500" b="1" dirty="0" err="1" smtClean="0">
                <a:solidFill>
                  <a:srgbClr val="FF0000"/>
                </a:solidFill>
                <a:latin typeface="+mj-lt"/>
              </a:rPr>
              <a:t>gebaseerd</a:t>
            </a:r>
            <a:r>
              <a:rPr lang="en-GB" sz="3500" b="1" dirty="0" smtClean="0">
                <a:solidFill>
                  <a:srgbClr val="FF0000"/>
                </a:solidFill>
                <a:latin typeface="+mj-lt"/>
              </a:rPr>
              <a:t> op </a:t>
            </a:r>
            <a:r>
              <a:rPr lang="en-GB" sz="3500" b="1" dirty="0" err="1" smtClean="0">
                <a:solidFill>
                  <a:srgbClr val="FF0000"/>
                </a:solidFill>
                <a:latin typeface="+mj-lt"/>
              </a:rPr>
              <a:t>hun</a:t>
            </a:r>
            <a:r>
              <a:rPr lang="en-GB" sz="3500" b="1" dirty="0" smtClean="0">
                <a:solidFill>
                  <a:srgbClr val="FF0000"/>
                </a:solidFill>
                <a:latin typeface="+mj-lt"/>
              </a:rPr>
              <a:t> </a:t>
            </a:r>
            <a:r>
              <a:rPr lang="en-GB" sz="3500" b="1" dirty="0" err="1" smtClean="0">
                <a:solidFill>
                  <a:srgbClr val="FF0000"/>
                </a:solidFill>
                <a:latin typeface="+mj-lt"/>
              </a:rPr>
              <a:t>gebruik</a:t>
            </a:r>
            <a:r>
              <a:rPr lang="en-GB" sz="3500" b="1" dirty="0" smtClean="0">
                <a:solidFill>
                  <a:srgbClr val="FF0000"/>
                </a:solidFill>
                <a:latin typeface="+mj-lt"/>
              </a:rPr>
              <a:t> van </a:t>
            </a:r>
            <a:r>
              <a:rPr lang="en-GB" sz="3500" b="1" dirty="0" err="1" smtClean="0">
                <a:solidFill>
                  <a:srgbClr val="FF0000"/>
                </a:solidFill>
                <a:latin typeface="+mj-lt"/>
              </a:rPr>
              <a:t>bronnen</a:t>
            </a:r>
            <a:r>
              <a:rPr lang="en-GB" sz="3500" dirty="0" smtClean="0">
                <a:latin typeface="+mj-lt"/>
              </a:rPr>
              <a:t>.  </a:t>
            </a:r>
            <a:endParaRPr lang="en-GB" sz="3500" b="1" dirty="0">
              <a:solidFill>
                <a:srgbClr val="008000"/>
              </a:solidFill>
              <a:latin typeface="+mj-lt"/>
            </a:endParaRPr>
          </a:p>
        </p:txBody>
      </p:sp>
    </p:spTree>
    <p:extLst>
      <p:ext uri="{BB962C8B-B14F-4D97-AF65-F5344CB8AC3E}">
        <p14:creationId xmlns:p14="http://schemas.microsoft.com/office/powerpoint/2010/main" val="72423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274638"/>
            <a:ext cx="6624736" cy="1282154"/>
          </a:xfrm>
        </p:spPr>
        <p:txBody>
          <a:bodyPr>
            <a:noAutofit/>
          </a:bodyPr>
          <a:lstStyle/>
          <a:p>
            <a:r>
              <a:rPr lang="en-US" sz="3600" b="1" dirty="0" err="1" smtClean="0">
                <a:solidFill>
                  <a:srgbClr val="00B050"/>
                </a:solidFill>
              </a:rPr>
              <a:t>Verschillende</a:t>
            </a:r>
            <a:r>
              <a:rPr lang="en-US" sz="3600" b="1" dirty="0" smtClean="0">
                <a:solidFill>
                  <a:srgbClr val="00B050"/>
                </a:solidFill>
              </a:rPr>
              <a:t> </a:t>
            </a:r>
            <a:r>
              <a:rPr lang="en-US" sz="3600" b="1" dirty="0" err="1" smtClean="0">
                <a:solidFill>
                  <a:srgbClr val="00B050"/>
                </a:solidFill>
              </a:rPr>
              <a:t>doeleinden</a:t>
            </a:r>
            <a:r>
              <a:rPr lang="en-US" sz="3600" b="1" dirty="0" smtClean="0">
                <a:solidFill>
                  <a:srgbClr val="00B050"/>
                </a:solidFill>
              </a:rPr>
              <a:t> van </a:t>
            </a:r>
            <a:r>
              <a:rPr lang="en-US" sz="3600" b="1" dirty="0" err="1" smtClean="0">
                <a:solidFill>
                  <a:srgbClr val="00B050"/>
                </a:solidFill>
              </a:rPr>
              <a:t>evaluatie</a:t>
            </a:r>
            <a:endParaRPr lang="en-US" sz="3600" b="1" dirty="0">
              <a:solidFill>
                <a:srgbClr val="00B050"/>
              </a:solidFill>
            </a:endParaRPr>
          </a:p>
        </p:txBody>
      </p:sp>
      <p:graphicFrame>
        <p:nvGraphicFramePr>
          <p:cNvPr id="4" name="Tabel 4"/>
          <p:cNvGraphicFramePr>
            <a:graphicFrameLocks noGrp="1"/>
          </p:cNvGraphicFramePr>
          <p:nvPr>
            <p:extLst>
              <p:ext uri="{D42A27DB-BD31-4B8C-83A1-F6EECF244321}">
                <p14:modId xmlns:p14="http://schemas.microsoft.com/office/powerpoint/2010/main" val="2082871907"/>
              </p:ext>
            </p:extLst>
          </p:nvPr>
        </p:nvGraphicFramePr>
        <p:xfrm>
          <a:off x="683567" y="1844823"/>
          <a:ext cx="8003232" cy="4346118"/>
        </p:xfrm>
        <a:graphic>
          <a:graphicData uri="http://schemas.openxmlformats.org/drawingml/2006/table">
            <a:tbl>
              <a:tblPr firstRow="1" bandRow="1">
                <a:tableStyleId>{85BE263C-DBD7-4A20-BB59-AAB30ACAA65A}</a:tableStyleId>
              </a:tblPr>
              <a:tblGrid>
                <a:gridCol w="2667744">
                  <a:extLst>
                    <a:ext uri="{9D8B030D-6E8A-4147-A177-3AD203B41FA5}">
                      <a16:colId xmlns:a16="http://schemas.microsoft.com/office/drawing/2014/main" xmlns="" val="20000"/>
                    </a:ext>
                  </a:extLst>
                </a:gridCol>
                <a:gridCol w="2667744">
                  <a:extLst>
                    <a:ext uri="{9D8B030D-6E8A-4147-A177-3AD203B41FA5}">
                      <a16:colId xmlns:a16="http://schemas.microsoft.com/office/drawing/2014/main" xmlns="" val="20001"/>
                    </a:ext>
                  </a:extLst>
                </a:gridCol>
                <a:gridCol w="2667744">
                  <a:extLst>
                    <a:ext uri="{9D8B030D-6E8A-4147-A177-3AD203B41FA5}">
                      <a16:colId xmlns:a16="http://schemas.microsoft.com/office/drawing/2014/main" xmlns="" val="20002"/>
                    </a:ext>
                  </a:extLst>
                </a:gridCol>
              </a:tblGrid>
              <a:tr h="509288">
                <a:tc>
                  <a:txBody>
                    <a:bodyPr/>
                    <a:lstStyle/>
                    <a:p>
                      <a:endParaRPr lang="nl-BE" sz="2400" dirty="0">
                        <a:latin typeface="+mj-lt"/>
                      </a:endParaRPr>
                    </a:p>
                  </a:txBody>
                  <a:tcPr/>
                </a:tc>
                <a:tc>
                  <a:txBody>
                    <a:bodyPr/>
                    <a:lstStyle/>
                    <a:p>
                      <a:r>
                        <a:rPr lang="nl-BE" sz="2400" dirty="0" smtClean="0"/>
                        <a:t>Formatieve</a:t>
                      </a:r>
                      <a:endParaRPr lang="nl-BE" sz="2400" dirty="0">
                        <a:latin typeface="+mj-lt"/>
                      </a:endParaRPr>
                    </a:p>
                  </a:txBody>
                  <a:tcPr/>
                </a:tc>
                <a:tc>
                  <a:txBody>
                    <a:bodyPr/>
                    <a:lstStyle/>
                    <a:p>
                      <a:r>
                        <a:rPr lang="nl-BE" sz="2400" dirty="0" err="1" smtClean="0"/>
                        <a:t>Summatieve</a:t>
                      </a:r>
                      <a:r>
                        <a:rPr lang="nl-BE" sz="2400" dirty="0" smtClean="0"/>
                        <a:t> </a:t>
                      </a:r>
                      <a:endParaRPr lang="nl-BE" sz="2400" dirty="0">
                        <a:latin typeface="+mj-lt"/>
                      </a:endParaRPr>
                    </a:p>
                  </a:txBody>
                  <a:tcPr/>
                </a:tc>
                <a:extLst>
                  <a:ext uri="{0D108BD9-81ED-4DB2-BD59-A6C34878D82A}">
                    <a16:rowId xmlns:a16="http://schemas.microsoft.com/office/drawing/2014/main" xmlns="" val="10000"/>
                  </a:ext>
                </a:extLst>
              </a:tr>
              <a:tr h="879045">
                <a:tc>
                  <a:txBody>
                    <a:bodyPr/>
                    <a:lstStyle/>
                    <a:p>
                      <a:r>
                        <a:rPr lang="nl-BE" sz="2400" dirty="0" smtClean="0"/>
                        <a:t>Wat</a:t>
                      </a:r>
                      <a:endParaRPr lang="nl-BE" sz="2400" dirty="0">
                        <a:latin typeface="+mj-lt"/>
                      </a:endParaRPr>
                    </a:p>
                  </a:txBody>
                  <a:tcPr/>
                </a:tc>
                <a:tc>
                  <a:txBody>
                    <a:bodyPr/>
                    <a:lstStyle/>
                    <a:p>
                      <a:r>
                        <a:rPr lang="nl-BE" sz="2400" dirty="0" smtClean="0">
                          <a:latin typeface="+mj-lt"/>
                        </a:rPr>
                        <a:t>Evaluatie VOOR het leren</a:t>
                      </a:r>
                      <a:endParaRPr lang="nl-BE" sz="2400" dirty="0">
                        <a:latin typeface="+mj-lt"/>
                      </a:endParaRPr>
                    </a:p>
                  </a:txBody>
                  <a:tcPr/>
                </a:tc>
                <a:tc>
                  <a:txBody>
                    <a:bodyPr/>
                    <a:lstStyle/>
                    <a:p>
                      <a:r>
                        <a:rPr lang="nl-BE" sz="2400" baseline="0" dirty="0" smtClean="0">
                          <a:latin typeface="+mj-lt"/>
                        </a:rPr>
                        <a:t>Evaluatie VAN het leren</a:t>
                      </a:r>
                      <a:endParaRPr lang="nl-BE" sz="2400" dirty="0">
                        <a:latin typeface="+mj-lt"/>
                      </a:endParaRPr>
                    </a:p>
                  </a:txBody>
                  <a:tcPr/>
                </a:tc>
                <a:extLst>
                  <a:ext uri="{0D108BD9-81ED-4DB2-BD59-A6C34878D82A}">
                    <a16:rowId xmlns:a16="http://schemas.microsoft.com/office/drawing/2014/main" xmlns="" val="10001"/>
                  </a:ext>
                </a:extLst>
              </a:tr>
              <a:tr h="879045">
                <a:tc>
                  <a:txBody>
                    <a:bodyPr/>
                    <a:lstStyle/>
                    <a:p>
                      <a:r>
                        <a:rPr lang="nl-BE" sz="2400" dirty="0" smtClean="0">
                          <a:latin typeface="+mn-lt"/>
                        </a:rPr>
                        <a:t>Doel</a:t>
                      </a:r>
                      <a:endParaRPr lang="nl-BE" sz="2400" dirty="0">
                        <a:latin typeface="+mj-lt"/>
                      </a:endParaRPr>
                    </a:p>
                  </a:txBody>
                  <a:tcPr/>
                </a:tc>
                <a:tc>
                  <a:txBody>
                    <a:bodyPr/>
                    <a:lstStyle/>
                    <a:p>
                      <a:r>
                        <a:rPr lang="nl-BE" sz="2400" dirty="0" smtClean="0">
                          <a:latin typeface="+mj-lt"/>
                        </a:rPr>
                        <a:t>Leren en lesgeven</a:t>
                      </a:r>
                      <a:r>
                        <a:rPr lang="nl-BE" sz="2400" baseline="0" dirty="0" smtClean="0">
                          <a:latin typeface="+mj-lt"/>
                        </a:rPr>
                        <a:t> verbeteren</a:t>
                      </a:r>
                      <a:endParaRPr lang="nl-BE" sz="2400" dirty="0">
                        <a:latin typeface="+mj-lt"/>
                      </a:endParaRPr>
                    </a:p>
                  </a:txBody>
                  <a:tcPr/>
                </a:tc>
                <a:tc>
                  <a:txBody>
                    <a:bodyPr/>
                    <a:lstStyle/>
                    <a:p>
                      <a:r>
                        <a:rPr lang="nl-BE" sz="2400" dirty="0" smtClean="0">
                          <a:latin typeface="+mj-lt"/>
                        </a:rPr>
                        <a:t>Competentie meten</a:t>
                      </a:r>
                      <a:endParaRPr lang="nl-BE" sz="2400" dirty="0">
                        <a:latin typeface="+mj-lt"/>
                      </a:endParaRPr>
                    </a:p>
                  </a:txBody>
                  <a:tcPr/>
                </a:tc>
                <a:extLst>
                  <a:ext uri="{0D108BD9-81ED-4DB2-BD59-A6C34878D82A}">
                    <a16:rowId xmlns:a16="http://schemas.microsoft.com/office/drawing/2014/main" xmlns="" val="10002"/>
                  </a:ext>
                </a:extLst>
              </a:tr>
              <a:tr h="509288">
                <a:tc>
                  <a:txBody>
                    <a:bodyPr/>
                    <a:lstStyle/>
                    <a:p>
                      <a:r>
                        <a:rPr lang="nl-BE" sz="2400" dirty="0" smtClean="0"/>
                        <a:t>Wanneer</a:t>
                      </a:r>
                      <a:endParaRPr lang="nl-BE" sz="2400" dirty="0">
                        <a:latin typeface="+mj-lt"/>
                      </a:endParaRPr>
                    </a:p>
                  </a:txBody>
                  <a:tcPr/>
                </a:tc>
                <a:tc>
                  <a:txBody>
                    <a:bodyPr/>
                    <a:lstStyle/>
                    <a:p>
                      <a:r>
                        <a:rPr lang="nl-BE" sz="2400" dirty="0" smtClean="0">
                          <a:latin typeface="+mj-lt"/>
                        </a:rPr>
                        <a:t>Doorheen de activiteit</a:t>
                      </a:r>
                      <a:endParaRPr lang="nl-BE" sz="2400" dirty="0">
                        <a:latin typeface="+mj-lt"/>
                      </a:endParaRPr>
                    </a:p>
                  </a:txBody>
                  <a:tcPr/>
                </a:tc>
                <a:tc>
                  <a:txBody>
                    <a:bodyPr/>
                    <a:lstStyle/>
                    <a:p>
                      <a:r>
                        <a:rPr lang="nl-BE" sz="2400" dirty="0" smtClean="0">
                          <a:latin typeface="+mj-lt"/>
                        </a:rPr>
                        <a:t>Na de activiteit</a:t>
                      </a:r>
                      <a:endParaRPr lang="nl-BE" sz="2400" dirty="0">
                        <a:latin typeface="+mj-lt"/>
                      </a:endParaRPr>
                    </a:p>
                  </a:txBody>
                  <a:tcPr/>
                </a:tc>
                <a:extLst>
                  <a:ext uri="{0D108BD9-81ED-4DB2-BD59-A6C34878D82A}">
                    <a16:rowId xmlns:a16="http://schemas.microsoft.com/office/drawing/2014/main" xmlns="" val="10003"/>
                  </a:ext>
                </a:extLst>
              </a:tr>
              <a:tr h="1255780">
                <a:tc>
                  <a:txBody>
                    <a:bodyPr/>
                    <a:lstStyle/>
                    <a:p>
                      <a:r>
                        <a:rPr lang="nl-BE" sz="2400" dirty="0" smtClean="0"/>
                        <a:t>Hoe</a:t>
                      </a:r>
                      <a:r>
                        <a:rPr lang="nl-BE" sz="2400" baseline="0" dirty="0" smtClean="0"/>
                        <a:t> wordt het gebruikt</a:t>
                      </a:r>
                      <a:endParaRPr lang="nl-BE" sz="2400" dirty="0">
                        <a:latin typeface="+mj-lt"/>
                      </a:endParaRPr>
                    </a:p>
                  </a:txBody>
                  <a:tcPr/>
                </a:tc>
                <a:tc>
                  <a:txBody>
                    <a:bodyPr/>
                    <a:lstStyle/>
                    <a:p>
                      <a:r>
                        <a:rPr lang="nl-BE" sz="2400" baseline="0" dirty="0" smtClean="0">
                          <a:latin typeface="+mj-lt"/>
                        </a:rPr>
                        <a:t>Leren door feedback en toepassing</a:t>
                      </a:r>
                      <a:endParaRPr lang="nl-BE" sz="2400" dirty="0">
                        <a:latin typeface="+mj-lt"/>
                      </a:endParaRPr>
                    </a:p>
                  </a:txBody>
                  <a:tcPr/>
                </a:tc>
                <a:tc>
                  <a:txBody>
                    <a:bodyPr/>
                    <a:lstStyle/>
                    <a:p>
                      <a:r>
                        <a:rPr lang="nl-BE" sz="2400" dirty="0" smtClean="0"/>
                        <a:t>Punten</a:t>
                      </a:r>
                      <a:endParaRPr lang="nl-BE" sz="2400" dirty="0">
                        <a:latin typeface="+mj-lt"/>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707612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9792" y="274638"/>
            <a:ext cx="5987008" cy="1282154"/>
          </a:xfrm>
        </p:spPr>
        <p:txBody>
          <a:bodyPr>
            <a:normAutofit/>
          </a:bodyPr>
          <a:lstStyle/>
          <a:p>
            <a:r>
              <a:rPr lang="nl-BE" sz="4000" b="1" dirty="0" smtClean="0">
                <a:solidFill>
                  <a:srgbClr val="00B050"/>
                </a:solidFill>
              </a:rPr>
              <a:t>Motivering voor Module</a:t>
            </a:r>
            <a:r>
              <a:rPr lang="nl-BE" sz="3200" b="1" dirty="0" smtClean="0">
                <a:solidFill>
                  <a:srgbClr val="00B050"/>
                </a:solidFill>
              </a:rPr>
              <a:t/>
            </a:r>
            <a:br>
              <a:rPr lang="nl-BE" sz="3200" b="1" dirty="0" smtClean="0">
                <a:solidFill>
                  <a:srgbClr val="00B050"/>
                </a:solidFill>
              </a:rPr>
            </a:br>
            <a:r>
              <a:rPr lang="nl-BE" sz="3100" b="1" dirty="0" smtClean="0">
                <a:solidFill>
                  <a:srgbClr val="00B050"/>
                </a:solidFill>
              </a:rPr>
              <a:t>Belang van evaluatie voor het leren</a:t>
            </a:r>
            <a:endParaRPr lang="nl-BE" sz="3100" b="1" dirty="0">
              <a:solidFill>
                <a:srgbClr val="00B050"/>
              </a:solidFill>
            </a:endParaRPr>
          </a:p>
        </p:txBody>
      </p:sp>
      <p:sp>
        <p:nvSpPr>
          <p:cNvPr id="3" name="Tijdelijke aanduiding voor inhoud 2"/>
          <p:cNvSpPr>
            <a:spLocks noGrp="1"/>
          </p:cNvSpPr>
          <p:nvPr>
            <p:ph idx="1"/>
          </p:nvPr>
        </p:nvSpPr>
        <p:spPr>
          <a:xfrm>
            <a:off x="539552" y="1700808"/>
            <a:ext cx="7886700" cy="4351338"/>
          </a:xfrm>
        </p:spPr>
        <p:txBody>
          <a:bodyPr>
            <a:normAutofit fontScale="70000" lnSpcReduction="20000"/>
          </a:bodyPr>
          <a:lstStyle/>
          <a:p>
            <a:pPr marL="0" indent="0">
              <a:lnSpc>
                <a:spcPct val="120000"/>
              </a:lnSpc>
              <a:buNone/>
            </a:pPr>
            <a:r>
              <a:rPr lang="nl-BE" dirty="0" smtClean="0">
                <a:latin typeface="+mj-lt"/>
              </a:rPr>
              <a:t>Vitale rol in een </a:t>
            </a:r>
            <a:r>
              <a:rPr lang="nl-BE" i="1" dirty="0" smtClean="0">
                <a:latin typeface="+mj-lt"/>
              </a:rPr>
              <a:t>responsieve</a:t>
            </a:r>
            <a:r>
              <a:rPr lang="nl-BE" dirty="0" smtClean="0">
                <a:latin typeface="+mj-lt"/>
              </a:rPr>
              <a:t> aanpak van lesgeven en leren: </a:t>
            </a:r>
            <a:endParaRPr lang="nl-BE" dirty="0" smtClean="0">
              <a:latin typeface="+mj-lt"/>
            </a:endParaRPr>
          </a:p>
          <a:p>
            <a:pPr>
              <a:lnSpc>
                <a:spcPct val="120000"/>
              </a:lnSpc>
            </a:pPr>
            <a:r>
              <a:rPr lang="nl-BE" dirty="0">
                <a:latin typeface="+mj-lt"/>
              </a:rPr>
              <a:t>v</a:t>
            </a:r>
            <a:r>
              <a:rPr lang="nl-BE" dirty="0" smtClean="0">
                <a:latin typeface="+mj-lt"/>
              </a:rPr>
              <a:t>aardigheden, attitudes, kennis en begrip van kinderen identificeren en hierop verder bouwen</a:t>
            </a:r>
            <a:endParaRPr lang="nl-BE" dirty="0" smtClean="0">
              <a:latin typeface="+mj-lt"/>
            </a:endParaRPr>
          </a:p>
          <a:p>
            <a:pPr>
              <a:lnSpc>
                <a:spcPct val="120000"/>
              </a:lnSpc>
            </a:pPr>
            <a:r>
              <a:rPr lang="nl-BE" dirty="0" smtClean="0">
                <a:latin typeface="+mj-lt"/>
              </a:rPr>
              <a:t>Actieve betrokkenheid in het leren ondersteunen en aanmoedigen </a:t>
            </a:r>
          </a:p>
          <a:p>
            <a:pPr>
              <a:lnSpc>
                <a:spcPct val="120000"/>
              </a:lnSpc>
            </a:pPr>
            <a:r>
              <a:rPr lang="nl-BE" dirty="0" smtClean="0">
                <a:latin typeface="+mj-lt"/>
              </a:rPr>
              <a:t>De sleutelrol van dialoog en feedback erkennen </a:t>
            </a:r>
          </a:p>
          <a:p>
            <a:pPr>
              <a:lnSpc>
                <a:spcPct val="120000"/>
              </a:lnSpc>
            </a:pPr>
            <a:r>
              <a:rPr lang="nl-BE" dirty="0" smtClean="0">
                <a:latin typeface="+mj-lt"/>
              </a:rPr>
              <a:t>Een waaier van aanpakken ontwikkelen die aansluiten bij de mogelijkheden van kinderen </a:t>
            </a:r>
          </a:p>
          <a:p>
            <a:pPr>
              <a:lnSpc>
                <a:spcPct val="120000"/>
              </a:lnSpc>
            </a:pPr>
            <a:endParaRPr lang="nl-BE" sz="1700" dirty="0" smtClean="0">
              <a:latin typeface="+mj-lt"/>
            </a:endParaRPr>
          </a:p>
          <a:p>
            <a:pPr marL="0" indent="0">
              <a:lnSpc>
                <a:spcPct val="120000"/>
              </a:lnSpc>
              <a:buNone/>
            </a:pPr>
            <a:r>
              <a:rPr lang="nl-BE" i="1" dirty="0" smtClean="0">
                <a:latin typeface="+mj-lt"/>
              </a:rPr>
              <a:t>Reflectie</a:t>
            </a:r>
            <a:r>
              <a:rPr lang="nl-BE" dirty="0" smtClean="0">
                <a:latin typeface="+mj-lt"/>
              </a:rPr>
              <a:t> </a:t>
            </a:r>
            <a:r>
              <a:rPr lang="nl-BE" dirty="0" smtClean="0">
                <a:latin typeface="+mj-lt"/>
              </a:rPr>
              <a:t>op het leren en de </a:t>
            </a:r>
            <a:r>
              <a:rPr lang="nl-BE" i="1" dirty="0" smtClean="0">
                <a:latin typeface="+mj-lt"/>
              </a:rPr>
              <a:t>evaluatie </a:t>
            </a:r>
            <a:r>
              <a:rPr lang="nl-BE" dirty="0" smtClean="0">
                <a:latin typeface="+mj-lt"/>
              </a:rPr>
              <a:t>van ideeën en strategieën die centraal staan bij creativiteit en onderzoekend leren in wetenschap</a:t>
            </a:r>
            <a:r>
              <a:rPr lang="nl-BE" dirty="0" smtClean="0">
                <a:latin typeface="+mj-lt"/>
              </a:rPr>
              <a:t>.</a:t>
            </a:r>
            <a:endParaRPr lang="nl-BE" dirty="0" smtClean="0"/>
          </a:p>
        </p:txBody>
      </p:sp>
    </p:spTree>
    <p:extLst>
      <p:ext uri="{BB962C8B-B14F-4D97-AF65-F5344CB8AC3E}">
        <p14:creationId xmlns:p14="http://schemas.microsoft.com/office/powerpoint/2010/main" val="4252970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12 Reflection and reasoning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3154</TotalTime>
  <Words>2368</Words>
  <Application>Microsoft Office PowerPoint</Application>
  <PresentationFormat>Diavoorstelling (4:3)</PresentationFormat>
  <Paragraphs>311</Paragraphs>
  <Slides>33</Slides>
  <Notes>24</Notes>
  <HiddenSlides>0</HiddenSlides>
  <MMClips>0</MMClips>
  <ScaleCrop>false</ScaleCrop>
  <HeadingPairs>
    <vt:vector size="8" baseType="variant">
      <vt:variant>
        <vt:lpstr>Gebruikte lettertypen</vt:lpstr>
      </vt:variant>
      <vt:variant>
        <vt:i4>4</vt:i4>
      </vt:variant>
      <vt:variant>
        <vt:lpstr>Thema</vt:lpstr>
      </vt:variant>
      <vt:variant>
        <vt:i4>5</vt:i4>
      </vt:variant>
      <vt:variant>
        <vt:lpstr>Ingesloten OLE-bronprogramma's</vt:lpstr>
      </vt:variant>
      <vt:variant>
        <vt:i4>1</vt:i4>
      </vt:variant>
      <vt:variant>
        <vt:lpstr>Diatitels</vt:lpstr>
      </vt:variant>
      <vt:variant>
        <vt:i4>33</vt:i4>
      </vt:variant>
    </vt:vector>
  </HeadingPairs>
  <TitlesOfParts>
    <vt:vector size="43" baseType="lpstr">
      <vt:lpstr>ＭＳ Ｐゴシック</vt:lpstr>
      <vt:lpstr>Arial</vt:lpstr>
      <vt:lpstr>Calibri</vt:lpstr>
      <vt:lpstr>Wingdings</vt:lpstr>
      <vt:lpstr>1_Custom Design</vt:lpstr>
      <vt:lpstr>Module 12 Reflection and reasoning DRAFT</vt:lpstr>
      <vt:lpstr>Office Theme</vt:lpstr>
      <vt:lpstr>1_Office Theme</vt:lpstr>
      <vt:lpstr>2_Office Theme</vt:lpstr>
      <vt:lpstr>Acrobat Document</vt:lpstr>
      <vt:lpstr>Training Module 16  Evaluatie voor het leren  Een variatie aan strategieën die een creatieve, onderzoekende aanpak ondersteunen</vt:lpstr>
      <vt:lpstr>Inleiding tot het CEYS project (te gebruiken afhankelijk van de context)</vt:lpstr>
      <vt:lpstr>Wat hoop je te leren in deze module?</vt:lpstr>
      <vt:lpstr>Module overzicht</vt:lpstr>
      <vt:lpstr>Doelen van de module</vt:lpstr>
      <vt:lpstr>Verband met de inhoudelijke ontwerpprincipes en –resultaten 1</vt:lpstr>
      <vt:lpstr>Verband met de inhoudelijke ontwerpprincipes en –resultaten 2 (for use as appropriate)</vt:lpstr>
      <vt:lpstr>Verschillende doeleinden van evaluatie</vt:lpstr>
      <vt:lpstr>Motivering voor Module Belang van evaluatie voor het leren</vt:lpstr>
      <vt:lpstr>Synergieën tussen onderzoekend leren en een creatieve aanpak (Creative Little Scientists, 2012)</vt:lpstr>
      <vt:lpstr>Wat zijn de uitdagingen voor leerkrachten? Bevindingen uit onderzoek, beleid en praktijk</vt:lpstr>
      <vt:lpstr>PowerPoint-presentatie</vt:lpstr>
      <vt:lpstr>Onderzoekend leren en een creatieve aanpak in wetenschap verbinden (uit Creative Little Scientists, 2012)</vt:lpstr>
      <vt:lpstr>Definitie van creativiteit overgenomen door het CEYS project  (uit Creative Little Scientists, 2014)</vt:lpstr>
      <vt:lpstr>Aanpak van evaluatie delen</vt:lpstr>
      <vt:lpstr>PowerPoint-presentatie</vt:lpstr>
      <vt:lpstr>Evaluatie in open onderzoeksactiviteiten</vt:lpstr>
      <vt:lpstr>Welke is de sterkste magneet?</vt:lpstr>
      <vt:lpstr>Bloeiende papieren bloemen Maak een papieren bloem. Vouw de bloemblaadjes dicht. Wat gebeurt er als je de bloemen in water legt?  Wat zou een invloed hebben in de snelheid waarmee de bloem opent?</vt:lpstr>
      <vt:lpstr>Kenmerken van wetenschappelijk onderzoek in jouw activiteit  </vt:lpstr>
      <vt:lpstr>Wat waren de mogelijkheden voor evaluatie van de kenmerken van een creatieve aanleg? </vt:lpstr>
      <vt:lpstr>Synergieën tussen onderzoekend leren en een creatieve aanpak (Creative Little Scientists, 2012)</vt:lpstr>
      <vt:lpstr>Voorstelling van voorbeelden uit de klaspraktijk</vt:lpstr>
      <vt:lpstr>PowerPoint-presentatie</vt:lpstr>
      <vt:lpstr>PowerPoint-presentatie</vt:lpstr>
      <vt:lpstr> Drijvende boten Leeftijd 5-6 jaar </vt:lpstr>
      <vt:lpstr>Bespreking van voorbeelden uit de klaspraktijk</vt:lpstr>
      <vt:lpstr>Positieve acties om het proces van evaluatie te helpen </vt:lpstr>
      <vt:lpstr>10  principes van  evaluatie voor leren</vt:lpstr>
      <vt:lpstr>Gevolgen voor planning  en evaluatie  </vt:lpstr>
      <vt:lpstr>Reflectie op wat verworven is doorheen de module</vt:lpstr>
      <vt:lpstr>Meer informatie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Fani</dc:creator>
  <cp:lastModifiedBy>Jozefien Schaffler</cp:lastModifiedBy>
  <cp:revision>216</cp:revision>
  <cp:lastPrinted>2016-07-05T12:20:18Z</cp:lastPrinted>
  <dcterms:created xsi:type="dcterms:W3CDTF">2014-03-19T22:20:04Z</dcterms:created>
  <dcterms:modified xsi:type="dcterms:W3CDTF">2017-10-30T07:39:17Z</dcterms:modified>
</cp:coreProperties>
</file>