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Lst>
  <p:notesMasterIdLst>
    <p:notesMasterId r:id="rId38"/>
  </p:notesMasterIdLst>
  <p:sldIdLst>
    <p:sldId id="334" r:id="rId4"/>
    <p:sldId id="419" r:id="rId5"/>
    <p:sldId id="341" r:id="rId6"/>
    <p:sldId id="340" r:id="rId7"/>
    <p:sldId id="373" r:id="rId8"/>
    <p:sldId id="420" r:id="rId9"/>
    <p:sldId id="421" r:id="rId10"/>
    <p:sldId id="424" r:id="rId11"/>
    <p:sldId id="335" r:id="rId12"/>
    <p:sldId id="356" r:id="rId13"/>
    <p:sldId id="423" r:id="rId14"/>
    <p:sldId id="372" r:id="rId15"/>
    <p:sldId id="422" r:id="rId16"/>
    <p:sldId id="346" r:id="rId17"/>
    <p:sldId id="433" r:id="rId18"/>
    <p:sldId id="434" r:id="rId19"/>
    <p:sldId id="357" r:id="rId20"/>
    <p:sldId id="425" r:id="rId21"/>
    <p:sldId id="426" r:id="rId22"/>
    <p:sldId id="358" r:id="rId23"/>
    <p:sldId id="345" r:id="rId24"/>
    <p:sldId id="428" r:id="rId25"/>
    <p:sldId id="435" r:id="rId26"/>
    <p:sldId id="429" r:id="rId27"/>
    <p:sldId id="436" r:id="rId28"/>
    <p:sldId id="437" r:id="rId29"/>
    <p:sldId id="438" r:id="rId30"/>
    <p:sldId id="379" r:id="rId31"/>
    <p:sldId id="377" r:id="rId32"/>
    <p:sldId id="439" r:id="rId33"/>
    <p:sldId id="440" r:id="rId34"/>
    <p:sldId id="441" r:id="rId35"/>
    <p:sldId id="430" r:id="rId36"/>
    <p:sldId id="442" r:id="rId3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1449" autoAdjust="0"/>
  </p:normalViewPr>
  <p:slideViewPr>
    <p:cSldViewPr>
      <p:cViewPr>
        <p:scale>
          <a:sx n="60" d="100"/>
          <a:sy n="60" d="100"/>
        </p:scale>
        <p:origin x="-992" y="-80"/>
      </p:cViewPr>
      <p:guideLst>
        <p:guide orient="horz" pos="2160"/>
        <p:guide pos="2880"/>
      </p:guideLst>
    </p:cSldViewPr>
  </p:slideViewPr>
  <p:outlineViewPr>
    <p:cViewPr>
      <p:scale>
        <a:sx n="33" d="100"/>
        <a:sy n="33" d="100"/>
      </p:scale>
      <p:origin x="0" y="2292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61" d="100"/>
          <a:sy n="161" d="100"/>
        </p:scale>
        <p:origin x="440" y="624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961399F-3A20-0F41-AA24-18FBC3435AC6}" type="datetimeFigureOut">
              <a:rPr lang="en-US" smtClean="0"/>
              <a:t>20/10/2017</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773FBFCC-55E6-EC45-A409-A1EF2D23683B}" type="slidenum">
              <a:rPr lang="en-US" smtClean="0"/>
              <a:t>‹#›</a:t>
            </a:fld>
            <a:endParaRPr lang="en-US"/>
          </a:p>
        </p:txBody>
      </p:sp>
    </p:spTree>
    <p:extLst>
      <p:ext uri="{BB962C8B-B14F-4D97-AF65-F5344CB8AC3E}">
        <p14:creationId xmlns:p14="http://schemas.microsoft.com/office/powerpoint/2010/main" val="19377561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smtClean="0"/>
          </a:p>
        </p:txBody>
      </p:sp>
      <p:sp>
        <p:nvSpPr>
          <p:cNvPr id="4" name="Tijdelijke aanduiding voor dianummer 3"/>
          <p:cNvSpPr>
            <a:spLocks noGrp="1"/>
          </p:cNvSpPr>
          <p:nvPr>
            <p:ph type="sldNum" sz="quarter" idx="10"/>
          </p:nvPr>
        </p:nvSpPr>
        <p:spPr/>
        <p:txBody>
          <a:bodyPr/>
          <a:lstStyle/>
          <a:p>
            <a:fld id="{D195098B-2C0E-4FC7-88C8-090D3FA4200A}" type="slidenum">
              <a:rPr lang="nl-BE" smtClean="0"/>
              <a:t>1</a:t>
            </a:fld>
            <a:endParaRPr lang="nl-BE"/>
          </a:p>
        </p:txBody>
      </p:sp>
    </p:spTree>
    <p:extLst>
      <p:ext uri="{BB962C8B-B14F-4D97-AF65-F5344CB8AC3E}">
        <p14:creationId xmlns:p14="http://schemas.microsoft.com/office/powerpoint/2010/main" val="1929844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13</a:t>
            </a:fld>
            <a:endParaRPr lang="en-US"/>
          </a:p>
        </p:txBody>
      </p:sp>
    </p:spTree>
    <p:extLst>
      <p:ext uri="{BB962C8B-B14F-4D97-AF65-F5344CB8AC3E}">
        <p14:creationId xmlns:p14="http://schemas.microsoft.com/office/powerpoint/2010/main" val="3071974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195098B-2C0E-4FC7-88C8-090D3FA4200A}" type="slidenum">
              <a:rPr lang="nl-BE" smtClean="0"/>
              <a:t>14</a:t>
            </a:fld>
            <a:endParaRPr lang="nl-BE"/>
          </a:p>
        </p:txBody>
      </p:sp>
    </p:spTree>
    <p:extLst>
      <p:ext uri="{BB962C8B-B14F-4D97-AF65-F5344CB8AC3E}">
        <p14:creationId xmlns:p14="http://schemas.microsoft.com/office/powerpoint/2010/main" val="1168044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15</a:t>
            </a:fld>
            <a:endParaRPr lang="nl-BE"/>
          </a:p>
        </p:txBody>
      </p:sp>
    </p:spTree>
    <p:extLst>
      <p:ext uri="{BB962C8B-B14F-4D97-AF65-F5344CB8AC3E}">
        <p14:creationId xmlns:p14="http://schemas.microsoft.com/office/powerpoint/2010/main" val="4026496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773FBFCC-55E6-EC45-A409-A1EF2D23683B}" type="slidenum">
              <a:rPr lang="en-US" smtClean="0"/>
              <a:t>16</a:t>
            </a:fld>
            <a:endParaRPr lang="en-US"/>
          </a:p>
        </p:txBody>
      </p:sp>
    </p:spTree>
    <p:extLst>
      <p:ext uri="{BB962C8B-B14F-4D97-AF65-F5344CB8AC3E}">
        <p14:creationId xmlns:p14="http://schemas.microsoft.com/office/powerpoint/2010/main" val="931858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for the facilitator</a:t>
            </a:r>
          </a:p>
          <a:p>
            <a:r>
              <a:rPr lang="en-US" dirty="0" smtClean="0"/>
              <a:t>Some</a:t>
            </a:r>
            <a:r>
              <a:rPr lang="en-US" baseline="0" dirty="0" smtClean="0"/>
              <a:t> observers are supplied with a recording sheet with prompts related to inquiry skills and creative dispositions</a:t>
            </a:r>
          </a:p>
          <a:p>
            <a:r>
              <a:rPr lang="en-US" baseline="0" dirty="0" smtClean="0"/>
              <a:t>Others have a blank recording sheet.</a:t>
            </a:r>
          </a:p>
          <a:p>
            <a:endParaRPr lang="en-US" baseline="0" dirty="0" smtClean="0"/>
          </a:p>
          <a:p>
            <a:r>
              <a:rPr lang="en-US" baseline="0" dirty="0" smtClean="0"/>
              <a:t>This process can be done just once or twice with observers and doers swapping roles.</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17</a:t>
            </a:fld>
            <a:endParaRPr lang="en-US"/>
          </a:p>
        </p:txBody>
      </p:sp>
    </p:spTree>
    <p:extLst>
      <p:ext uri="{BB962C8B-B14F-4D97-AF65-F5344CB8AC3E}">
        <p14:creationId xmlns:p14="http://schemas.microsoft.com/office/powerpoint/2010/main" val="577349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possibilities</a:t>
            </a:r>
            <a:r>
              <a:rPr lang="en-US" baseline="0" dirty="0" smtClean="0"/>
              <a:t> for activities overleaf</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18</a:t>
            </a:fld>
            <a:endParaRPr lang="en-US"/>
          </a:p>
        </p:txBody>
      </p:sp>
    </p:spTree>
    <p:extLst>
      <p:ext uri="{BB962C8B-B14F-4D97-AF65-F5344CB8AC3E}">
        <p14:creationId xmlns:p14="http://schemas.microsoft.com/office/powerpoint/2010/main" val="864836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need to decide whether to employ a chart – but think there is not much time.</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20</a:t>
            </a:fld>
            <a:endParaRPr lang="en-US"/>
          </a:p>
        </p:txBody>
      </p:sp>
    </p:spTree>
    <p:extLst>
      <p:ext uri="{BB962C8B-B14F-4D97-AF65-F5344CB8AC3E}">
        <p14:creationId xmlns:p14="http://schemas.microsoft.com/office/powerpoint/2010/main" val="17694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you</a:t>
            </a:r>
            <a:r>
              <a:rPr lang="en-US" baseline="0" dirty="0" smtClean="0"/>
              <a:t> offer any suggestions? </a:t>
            </a:r>
          </a:p>
          <a:p>
            <a:r>
              <a:rPr lang="en-US" baseline="0" dirty="0" smtClean="0"/>
              <a:t>Pair and share – ideas until we run out.</a:t>
            </a:r>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21</a:t>
            </a:fld>
            <a:endParaRPr lang="nl-BE"/>
          </a:p>
        </p:txBody>
      </p:sp>
    </p:spTree>
    <p:extLst>
      <p:ext uri="{BB962C8B-B14F-4D97-AF65-F5344CB8AC3E}">
        <p14:creationId xmlns:p14="http://schemas.microsoft.com/office/powerpoint/2010/main" val="3632460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role of assessment for learning reflected in the synergies identified between</a:t>
            </a:r>
            <a:r>
              <a:rPr lang="en-US" baseline="0" dirty="0" smtClean="0"/>
              <a:t> creative and inquiry based approaches to learning.</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22</a:t>
            </a:fld>
            <a:endParaRPr lang="en-US"/>
          </a:p>
        </p:txBody>
      </p:sp>
    </p:spTree>
    <p:extLst>
      <p:ext uri="{BB962C8B-B14F-4D97-AF65-F5344CB8AC3E}">
        <p14:creationId xmlns:p14="http://schemas.microsoft.com/office/powerpoint/2010/main" val="638797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moving on </a:t>
            </a:r>
          </a:p>
          <a:p>
            <a:endParaRPr lang="en-US" dirty="0"/>
          </a:p>
          <a:p>
            <a:r>
              <a:rPr lang="en-US" baseline="0" dirty="0" smtClean="0"/>
              <a:t>Share some examples from the classroom to to illustrate opportunities for assessment for learning</a:t>
            </a:r>
          </a:p>
          <a:p>
            <a:endParaRPr lang="en-US" baseline="0" dirty="0" smtClean="0"/>
          </a:p>
          <a:p>
            <a:r>
              <a:rPr lang="en-US" baseline="0" dirty="0" smtClean="0"/>
              <a:t>Also ways in which teacher built on children’s responses over time and sought to foster children’s skills and understandings associated with inquiry.</a:t>
            </a:r>
          </a:p>
          <a:p>
            <a:endParaRPr lang="en-US" baseline="0" dirty="0" smtClean="0"/>
          </a:p>
        </p:txBody>
      </p:sp>
      <p:sp>
        <p:nvSpPr>
          <p:cNvPr id="4" name="Slide Number Placeholder 3"/>
          <p:cNvSpPr>
            <a:spLocks noGrp="1"/>
          </p:cNvSpPr>
          <p:nvPr>
            <p:ph type="sldNum" sz="quarter" idx="10"/>
          </p:nvPr>
        </p:nvSpPr>
        <p:spPr/>
        <p:txBody>
          <a:bodyPr/>
          <a:lstStyle/>
          <a:p>
            <a:fld id="{D195098B-2C0E-4FC7-88C8-090D3FA4200A}" type="slidenum">
              <a:rPr lang="nl-BE" smtClean="0"/>
              <a:t>23</a:t>
            </a:fld>
            <a:endParaRPr lang="nl-BE"/>
          </a:p>
        </p:txBody>
      </p:sp>
    </p:spTree>
    <p:extLst>
      <p:ext uri="{BB962C8B-B14F-4D97-AF65-F5344CB8AC3E}">
        <p14:creationId xmlns:p14="http://schemas.microsoft.com/office/powerpoint/2010/main" val="63185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958"/>
            <a:ext cx="5438140" cy="4440171"/>
          </a:xfrm>
        </p:spPr>
        <p:txBody>
          <a:bodyPr/>
          <a:lstStyle/>
          <a:p>
            <a:r>
              <a:rPr lang="en-GB" sz="1100" b="0" kern="1200" dirty="0">
                <a:solidFill>
                  <a:schemeClr val="tx1"/>
                </a:solidFill>
                <a:effectLst/>
              </a:rPr>
              <a:t>The Creativity in Early Years Science project is a European Erasmus+ project with partner countries Greece, Romania, Belgium and the UK</a:t>
            </a:r>
          </a:p>
          <a:p>
            <a:endParaRPr lang="en-GB" sz="1100" b="0" kern="1200" dirty="0">
              <a:solidFill>
                <a:schemeClr val="tx1"/>
              </a:solidFill>
              <a:effectLst/>
            </a:endParaRPr>
          </a:p>
          <a:p>
            <a:r>
              <a:rPr lang="en-GB" sz="1100" dirty="0" smtClean="0"/>
              <a:t>As indicated – it a</a:t>
            </a:r>
            <a:r>
              <a:rPr lang="en-GB" sz="1100" b="0" kern="1200" dirty="0" smtClean="0">
                <a:solidFill>
                  <a:schemeClr val="tx1"/>
                </a:solidFill>
                <a:effectLst/>
              </a:rPr>
              <a:t>ims </a:t>
            </a:r>
            <a:r>
              <a:rPr lang="en-GB" sz="1100" b="0" kern="1200" dirty="0">
                <a:solidFill>
                  <a:schemeClr val="tx1"/>
                </a:solidFill>
                <a:effectLst/>
              </a:rPr>
              <a:t>to develop </a:t>
            </a:r>
            <a:r>
              <a:rPr lang="en-GB" sz="1100" b="0" kern="1200" dirty="0" smtClean="0">
                <a:solidFill>
                  <a:schemeClr val="tx1"/>
                </a:solidFill>
                <a:effectLst/>
              </a:rPr>
              <a:t>a European teacher professional development </a:t>
            </a:r>
            <a:r>
              <a:rPr lang="en-GB" sz="1100" b="0" kern="1200" dirty="0">
                <a:solidFill>
                  <a:schemeClr val="tx1"/>
                </a:solidFill>
                <a:effectLst/>
              </a:rPr>
              <a:t>course and accompanying materials </a:t>
            </a:r>
            <a:r>
              <a:rPr lang="en-GB" sz="1100" b="0" kern="1200" dirty="0" smtClean="0">
                <a:solidFill>
                  <a:schemeClr val="tx1"/>
                </a:solidFill>
                <a:effectLst/>
              </a:rPr>
              <a:t>to promote </a:t>
            </a:r>
            <a:r>
              <a:rPr lang="en-GB" sz="1100" b="0" kern="1200" dirty="0">
                <a:solidFill>
                  <a:schemeClr val="tx1"/>
                </a:solidFill>
                <a:effectLst/>
              </a:rPr>
              <a:t>the use of creative approaches in teaching science in preschool and early primary education (up to age of eight). </a:t>
            </a:r>
            <a:endParaRPr lang="en-GB" sz="1100" b="0" kern="1200" dirty="0" smtClean="0">
              <a:solidFill>
                <a:schemeClr val="tx1"/>
              </a:solidFill>
              <a:effectLst/>
            </a:endParaRPr>
          </a:p>
          <a:p>
            <a:endParaRPr lang="en-GB" sz="1100" b="0" kern="1200" dirty="0" smtClean="0">
              <a:solidFill>
                <a:schemeClr val="tx1"/>
              </a:solidFill>
              <a:effectLst/>
            </a:endParaRPr>
          </a:p>
          <a:p>
            <a:r>
              <a:rPr lang="en-GB" sz="1100" b="0" kern="1200" dirty="0" smtClean="0">
                <a:solidFill>
                  <a:schemeClr val="tx1"/>
                </a:solidFill>
                <a:effectLst/>
              </a:rPr>
              <a:t>It is a continuation of the project Creative Little Scientists, an FP7 EU project, where curriculum design principles</a:t>
            </a:r>
            <a:r>
              <a:rPr lang="en-GB" sz="1100" b="0" kern="1200" baseline="0" dirty="0" smtClean="0">
                <a:solidFill>
                  <a:schemeClr val="tx1"/>
                </a:solidFill>
                <a:effectLst/>
              </a:rPr>
              <a:t> to foster inquiry and creativity in science education were designed.</a:t>
            </a:r>
            <a:endParaRPr lang="en-GB" sz="1100" b="0" kern="1200" dirty="0">
              <a:solidFill>
                <a:schemeClr val="tx1"/>
              </a:solidFill>
              <a:effectLst/>
            </a:endParaRPr>
          </a:p>
          <a:p>
            <a:endParaRPr lang="en-GB" sz="1100" b="1"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t>2</a:t>
            </a:fld>
            <a:endParaRPr lang="nl-BE"/>
          </a:p>
        </p:txBody>
      </p:sp>
    </p:spTree>
    <p:extLst>
      <p:ext uri="{BB962C8B-B14F-4D97-AF65-F5344CB8AC3E}">
        <p14:creationId xmlns:p14="http://schemas.microsoft.com/office/powerpoint/2010/main" val="1403097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not have time to read every element – but I suggest you skim through quickly</a:t>
            </a:r>
            <a:r>
              <a:rPr lang="en-US" baseline="0" dirty="0" smtClean="0"/>
              <a:t> at the start to gain a sense of the nature of the activities and progress over time.</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27</a:t>
            </a:fld>
            <a:endParaRPr lang="en-US"/>
          </a:p>
        </p:txBody>
      </p:sp>
    </p:spTree>
    <p:extLst>
      <p:ext uri="{BB962C8B-B14F-4D97-AF65-F5344CB8AC3E}">
        <p14:creationId xmlns:p14="http://schemas.microsoft.com/office/powerpoint/2010/main" val="872488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FBFCC-55E6-EC45-A409-A1EF2D23683B}" type="slidenum">
              <a:rPr lang="en-US" smtClean="0"/>
              <a:t>28</a:t>
            </a:fld>
            <a:endParaRPr lang="en-US"/>
          </a:p>
        </p:txBody>
      </p:sp>
    </p:spTree>
    <p:extLst>
      <p:ext uri="{BB962C8B-B14F-4D97-AF65-F5344CB8AC3E}">
        <p14:creationId xmlns:p14="http://schemas.microsoft.com/office/powerpoint/2010/main" val="552986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29</a:t>
            </a:fld>
            <a:endParaRPr lang="en-US"/>
          </a:p>
        </p:txBody>
      </p:sp>
    </p:spTree>
    <p:extLst>
      <p:ext uri="{BB962C8B-B14F-4D97-AF65-F5344CB8AC3E}">
        <p14:creationId xmlns:p14="http://schemas.microsoft.com/office/powerpoint/2010/main" val="3386058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l-GR">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F1CDA7-28C1-834B-B7DC-B92D4B388766}" type="slidenum">
              <a:rPr lang="nl-BE" sz="1200">
                <a:latin typeface="Calibri" charset="0"/>
              </a:rPr>
              <a:pPr eaLnBrk="1" hangingPunct="1"/>
              <a:t>32</a:t>
            </a:fld>
            <a:endParaRPr lang="nl-BE"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33</a:t>
            </a:fld>
            <a:endParaRPr lang="nl-BE"/>
          </a:p>
        </p:txBody>
      </p:sp>
    </p:spTree>
    <p:extLst>
      <p:ext uri="{BB962C8B-B14F-4D97-AF65-F5344CB8AC3E}">
        <p14:creationId xmlns:p14="http://schemas.microsoft.com/office/powerpoint/2010/main" val="4249747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 dimension</a:t>
            </a:r>
            <a:r>
              <a:rPr lang="en-US" baseline="0" dirty="0" smtClean="0"/>
              <a:t> of this project is drawing on teacher expertise and experience in different contexts and with different age groups as starting points for our discussion. </a:t>
            </a:r>
          </a:p>
          <a:p>
            <a:endParaRPr lang="en-US" baseline="0" dirty="0" smtClean="0"/>
          </a:p>
          <a:p>
            <a:r>
              <a:rPr lang="en-US" baseline="0" dirty="0" smtClean="0"/>
              <a:t>Bear these in mind as we undertake the activities across the session.</a:t>
            </a:r>
            <a:endParaRPr lang="en-US" dirty="0"/>
          </a:p>
        </p:txBody>
      </p:sp>
      <p:sp>
        <p:nvSpPr>
          <p:cNvPr id="4" name="Slide Number Placeholder 3"/>
          <p:cNvSpPr>
            <a:spLocks noGrp="1"/>
          </p:cNvSpPr>
          <p:nvPr>
            <p:ph type="sldNum" sz="quarter" idx="10"/>
          </p:nvPr>
        </p:nvSpPr>
        <p:spPr/>
        <p:txBody>
          <a:bodyPr/>
          <a:lstStyle/>
          <a:p>
            <a:fld id="{D195098B-2C0E-4FC7-88C8-090D3FA4200A}" type="slidenum">
              <a:rPr lang="nl-BE" smtClean="0"/>
              <a:t>3</a:t>
            </a:fld>
            <a:endParaRPr lang="nl-BE"/>
          </a:p>
        </p:txBody>
      </p:sp>
    </p:spTree>
    <p:extLst>
      <p:ext uri="{BB962C8B-B14F-4D97-AF65-F5344CB8AC3E}">
        <p14:creationId xmlns:p14="http://schemas.microsoft.com/office/powerpoint/2010/main" val="402649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958"/>
            <a:ext cx="5438140" cy="4440171"/>
          </a:xfrm>
        </p:spPr>
        <p:txBody>
          <a:bodyPr/>
          <a:lstStyle/>
          <a:p>
            <a:endParaRPr lang="en-GB" sz="1100" b="0" kern="1200" dirty="0">
              <a:solidFill>
                <a:schemeClr val="tx1"/>
              </a:solidFill>
              <a:effectLst/>
            </a:endParaRPr>
          </a:p>
        </p:txBody>
      </p:sp>
      <p:sp>
        <p:nvSpPr>
          <p:cNvPr id="4" name="Slide Number Placeholder 3"/>
          <p:cNvSpPr>
            <a:spLocks noGrp="1"/>
          </p:cNvSpPr>
          <p:nvPr>
            <p:ph type="sldNum" sz="quarter" idx="10"/>
          </p:nvPr>
        </p:nvSpPr>
        <p:spPr/>
        <p:txBody>
          <a:bodyPr/>
          <a:lstStyle/>
          <a:p>
            <a:fld id="{D195098B-2C0E-4FC7-88C8-090D3FA4200A}" type="slidenum">
              <a:rPr lang="nl-BE" smtClean="0"/>
              <a:t>4</a:t>
            </a:fld>
            <a:endParaRPr lang="nl-BE"/>
          </a:p>
        </p:txBody>
      </p:sp>
    </p:spTree>
    <p:extLst>
      <p:ext uri="{BB962C8B-B14F-4D97-AF65-F5344CB8AC3E}">
        <p14:creationId xmlns:p14="http://schemas.microsoft.com/office/powerpoint/2010/main" val="375748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FBFCC-55E6-EC45-A409-A1EF2D23683B}" type="slidenum">
              <a:rPr lang="en-US" smtClean="0"/>
              <a:t>5</a:t>
            </a:fld>
            <a:endParaRPr lang="en-US"/>
          </a:p>
        </p:txBody>
      </p:sp>
    </p:spTree>
    <p:extLst>
      <p:ext uri="{BB962C8B-B14F-4D97-AF65-F5344CB8AC3E}">
        <p14:creationId xmlns:p14="http://schemas.microsoft.com/office/powerpoint/2010/main" val="41248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a:buNone/>
            </a:pPr>
            <a:endParaRPr lang="nl-BE" baseline="0" dirty="0" smtClean="0"/>
          </a:p>
        </p:txBody>
      </p:sp>
      <p:sp>
        <p:nvSpPr>
          <p:cNvPr id="4" name="Tijdelijke aanduiding voor dianummer 3"/>
          <p:cNvSpPr>
            <a:spLocks noGrp="1"/>
          </p:cNvSpPr>
          <p:nvPr>
            <p:ph type="sldNum" sz="quarter" idx="10"/>
          </p:nvPr>
        </p:nvSpPr>
        <p:spPr/>
        <p:txBody>
          <a:bodyPr/>
          <a:lstStyle/>
          <a:p>
            <a:fld id="{D195098B-2C0E-4FC7-88C8-090D3FA4200A}" type="slidenum">
              <a:rPr lang="nl-BE" smtClean="0"/>
              <a:t>9</a:t>
            </a:fld>
            <a:endParaRPr lang="nl-BE" dirty="0"/>
          </a:p>
        </p:txBody>
      </p:sp>
    </p:spTree>
    <p:extLst>
      <p:ext uri="{BB962C8B-B14F-4D97-AF65-F5344CB8AC3E}">
        <p14:creationId xmlns:p14="http://schemas.microsoft.com/office/powerpoint/2010/main" val="2592103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role of assessment for learning reflected in the synergies identified between</a:t>
            </a:r>
            <a:r>
              <a:rPr lang="en-US" baseline="0" dirty="0" smtClean="0"/>
              <a:t> creative and inquiry based approaches to learning.</a:t>
            </a:r>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10</a:t>
            </a:fld>
            <a:endParaRPr lang="en-US"/>
          </a:p>
        </p:txBody>
      </p:sp>
    </p:spTree>
    <p:extLst>
      <p:ext uri="{BB962C8B-B14F-4D97-AF65-F5344CB8AC3E}">
        <p14:creationId xmlns:p14="http://schemas.microsoft.com/office/powerpoint/2010/main" val="63879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nSpc>
                <a:spcPct val="120000"/>
              </a:lnSpc>
              <a:buFont typeface="Arial"/>
              <a:buChar char="•"/>
            </a:pPr>
            <a:r>
              <a:rPr lang="en-US" sz="800" b="0" kern="1200" dirty="0" smtClean="0">
                <a:solidFill>
                  <a:srgbClr val="008000"/>
                </a:solidFill>
                <a:latin typeface="+mn-lt"/>
                <a:ea typeface="+mn-ea"/>
                <a:cs typeface="+mn-cs"/>
              </a:rPr>
              <a:t>Lack of policy guidance </a:t>
            </a:r>
            <a:r>
              <a:rPr lang="en-US" sz="800" b="0" kern="1200" dirty="0" smtClean="0">
                <a:solidFill>
                  <a:schemeClr val="tx1"/>
                </a:solidFill>
                <a:latin typeface="+mn-lt"/>
                <a:ea typeface="+mn-ea"/>
                <a:cs typeface="+mn-cs"/>
              </a:rPr>
              <a:t>on methods of assessment and criteria for assessing on-going progress</a:t>
            </a:r>
            <a:endParaRPr lang="en-GB" sz="800" b="0" kern="1200" dirty="0" smtClean="0">
              <a:solidFill>
                <a:schemeClr val="tx1"/>
              </a:solidFill>
              <a:latin typeface="+mn-lt"/>
              <a:ea typeface="+mn-ea"/>
              <a:cs typeface="+mn-cs"/>
            </a:endParaRPr>
          </a:p>
          <a:p>
            <a:pPr marL="171450" lvl="0" indent="-171450">
              <a:lnSpc>
                <a:spcPct val="120000"/>
              </a:lnSpc>
              <a:buFont typeface="Arial"/>
              <a:buChar char="•"/>
            </a:pPr>
            <a:r>
              <a:rPr lang="en-US" sz="800" b="0" kern="1200" dirty="0" smtClean="0">
                <a:solidFill>
                  <a:srgbClr val="008000"/>
                </a:solidFill>
                <a:latin typeface="+mn-lt"/>
                <a:ea typeface="+mn-ea"/>
                <a:cs typeface="+mn-cs"/>
              </a:rPr>
              <a:t>Mismatch between aims of science education and assessment </a:t>
            </a:r>
            <a:r>
              <a:rPr lang="en-US" sz="800" b="0" kern="1200" dirty="0" smtClean="0">
                <a:solidFill>
                  <a:schemeClr val="tx1"/>
                </a:solidFill>
                <a:latin typeface="+mn-lt"/>
                <a:ea typeface="+mn-ea"/>
                <a:cs typeface="+mn-cs"/>
              </a:rPr>
              <a:t>priorities in policy – for example emphasis on science ideas - more limited attention to inquiry processes, creative dispositions in assessment.</a:t>
            </a:r>
          </a:p>
          <a:p>
            <a:pPr marL="171450" lvl="0" indent="-171450">
              <a:lnSpc>
                <a:spcPct val="120000"/>
              </a:lnSpc>
              <a:buFont typeface="Arial"/>
              <a:buChar char="•"/>
            </a:pPr>
            <a:r>
              <a:rPr lang="en-US" sz="800" b="0" kern="1200" dirty="0" smtClean="0">
                <a:solidFill>
                  <a:srgbClr val="008000"/>
                </a:solidFill>
                <a:latin typeface="+mn-lt"/>
                <a:ea typeface="+mn-ea"/>
                <a:cs typeface="+mn-cs"/>
              </a:rPr>
              <a:t>Identifying strategies and criteria </a:t>
            </a:r>
            <a:r>
              <a:rPr lang="en-US" sz="800" b="0" kern="1200" dirty="0" smtClean="0">
                <a:solidFill>
                  <a:schemeClr val="tx1"/>
                </a:solidFill>
                <a:latin typeface="+mn-lt"/>
                <a:ea typeface="+mn-ea"/>
                <a:cs typeface="+mn-cs"/>
              </a:rPr>
              <a:t>for assessing inquiry skills and creative dispositions</a:t>
            </a:r>
          </a:p>
          <a:p>
            <a:pPr marL="171450" indent="-171450">
              <a:lnSpc>
                <a:spcPct val="120000"/>
              </a:lnSpc>
              <a:buFont typeface="Arial"/>
              <a:buChar char="•"/>
            </a:pPr>
            <a:r>
              <a:rPr lang="en-US" sz="800" b="0" kern="1200" dirty="0" smtClean="0">
                <a:solidFill>
                  <a:srgbClr val="008000"/>
                </a:solidFill>
                <a:latin typeface="+mn-lt"/>
                <a:ea typeface="+mn-ea"/>
                <a:cs typeface="+mn-cs"/>
              </a:rPr>
              <a:t>Developing holistic approaches to assessment </a:t>
            </a:r>
            <a:r>
              <a:rPr lang="en-US" sz="800" b="0" kern="1200" dirty="0" smtClean="0">
                <a:solidFill>
                  <a:schemeClr val="tx1"/>
                </a:solidFill>
                <a:latin typeface="+mn-lt"/>
                <a:ea typeface="+mn-ea"/>
                <a:cs typeface="+mn-cs"/>
              </a:rPr>
              <a:t>sensitive to the capabilities of young children</a:t>
            </a:r>
            <a:endParaRPr lang="en-GB" sz="800" b="0" kern="1200" dirty="0" smtClean="0">
              <a:solidFill>
                <a:schemeClr val="tx1"/>
              </a:solidFill>
              <a:latin typeface="+mn-lt"/>
              <a:ea typeface="+mn-ea"/>
              <a:cs typeface="+mn-cs"/>
            </a:endParaRPr>
          </a:p>
          <a:p>
            <a:pPr marL="171450" lvl="0" indent="-171450">
              <a:lnSpc>
                <a:spcPct val="120000"/>
              </a:lnSpc>
              <a:buFont typeface="Arial"/>
              <a:buChar char="•"/>
            </a:pPr>
            <a:r>
              <a:rPr lang="en-US" sz="800" b="0" kern="1200" dirty="0" smtClean="0">
                <a:solidFill>
                  <a:srgbClr val="008000"/>
                </a:solidFill>
                <a:latin typeface="+mn-lt"/>
                <a:ea typeface="+mn-ea"/>
                <a:cs typeface="+mn-cs"/>
              </a:rPr>
              <a:t>Capturing learning processes in informal contexts </a:t>
            </a:r>
            <a:r>
              <a:rPr lang="en-US" sz="800" b="0" kern="1200" dirty="0" smtClean="0">
                <a:solidFill>
                  <a:schemeClr val="tx1"/>
                </a:solidFill>
                <a:latin typeface="+mn-lt"/>
                <a:ea typeface="+mn-ea"/>
                <a:cs typeface="+mn-cs"/>
              </a:rPr>
              <a:t>and open-ended inquiry-based activities</a:t>
            </a:r>
            <a:endParaRPr lang="en-GB" sz="800" b="0" kern="1200" dirty="0" smtClean="0">
              <a:solidFill>
                <a:schemeClr val="tx1"/>
              </a:solidFill>
              <a:latin typeface="+mn-lt"/>
              <a:ea typeface="+mn-ea"/>
              <a:cs typeface="+mn-cs"/>
            </a:endParaRPr>
          </a:p>
          <a:p>
            <a:pPr marL="171450" lvl="0" indent="-171450">
              <a:lnSpc>
                <a:spcPct val="120000"/>
              </a:lnSpc>
              <a:buFont typeface="Arial"/>
              <a:buChar char="•"/>
            </a:pPr>
            <a:r>
              <a:rPr lang="en-US" sz="800" b="0" kern="1200" dirty="0" smtClean="0">
                <a:solidFill>
                  <a:srgbClr val="008000"/>
                </a:solidFill>
                <a:latin typeface="+mn-lt"/>
                <a:ea typeface="+mn-ea"/>
                <a:cs typeface="+mn-cs"/>
              </a:rPr>
              <a:t>Developing a strategic and systematic approach </a:t>
            </a:r>
            <a:r>
              <a:rPr lang="en-US" sz="800" b="0" kern="1200" dirty="0" smtClean="0">
                <a:solidFill>
                  <a:schemeClr val="tx1"/>
                </a:solidFill>
                <a:latin typeface="+mn-lt"/>
                <a:ea typeface="+mn-ea"/>
                <a:cs typeface="+mn-cs"/>
              </a:rPr>
              <a:t>to formative assessment to inform learning and teaching – approaches are often implicit.</a:t>
            </a:r>
            <a:endParaRPr lang="en-GB" sz="800" b="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3FBFCC-55E6-EC45-A409-A1EF2D23683B}" type="slidenum">
              <a:rPr lang="en-US" smtClean="0"/>
              <a:t>11</a:t>
            </a:fld>
            <a:endParaRPr lang="en-US"/>
          </a:p>
        </p:txBody>
      </p:sp>
    </p:spTree>
    <p:extLst>
      <p:ext uri="{BB962C8B-B14F-4D97-AF65-F5344CB8AC3E}">
        <p14:creationId xmlns:p14="http://schemas.microsoft.com/office/powerpoint/2010/main" val="1896873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In seeking</a:t>
            </a:r>
            <a:r>
              <a:rPr lang="en-US" baseline="0" dirty="0" smtClean="0">
                <a:solidFill>
                  <a:schemeClr val="tx1"/>
                </a:solidFill>
              </a:rPr>
              <a:t> to foster children’s inquiry and creativity</a:t>
            </a:r>
          </a:p>
          <a:p>
            <a:r>
              <a:rPr lang="en-US" baseline="0" dirty="0" smtClean="0">
                <a:solidFill>
                  <a:schemeClr val="tx1"/>
                </a:solidFill>
              </a:rPr>
              <a:t>What might we be looking for? What is there to see?</a:t>
            </a:r>
          </a:p>
          <a:p>
            <a:r>
              <a:rPr lang="en-US" baseline="0" dirty="0" smtClean="0">
                <a:solidFill>
                  <a:schemeClr val="tx1"/>
                </a:solidFill>
              </a:rPr>
              <a:t>What evidence might be available?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773FBFCC-55E6-EC45-A409-A1EF2D23683B}" type="slidenum">
              <a:rPr lang="en-US" smtClean="0"/>
              <a:t>12</a:t>
            </a:fld>
            <a:endParaRPr lang="en-US"/>
          </a:p>
        </p:txBody>
      </p:sp>
    </p:spTree>
    <p:extLst>
      <p:ext uri="{BB962C8B-B14F-4D97-AF65-F5344CB8AC3E}">
        <p14:creationId xmlns:p14="http://schemas.microsoft.com/office/powerpoint/2010/main" val="1555806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1083829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70789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84395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774890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1497170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3059119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29F3360-A201-1643-94B8-19ABE5BF8C5B}"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1019252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29F3360-A201-1643-94B8-19ABE5BF8C5B}" type="datetimeFigureOut">
              <a:rPr lang="en-US" smtClean="0"/>
              <a:t>20/10/2017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1725553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29F3360-A201-1643-94B8-19ABE5BF8C5B}" type="datetimeFigureOut">
              <a:rPr lang="en-US" smtClean="0"/>
              <a:t>20/10/2017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4020849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F3360-A201-1643-94B8-19ABE5BF8C5B}" type="datetimeFigureOut">
              <a:rPr lang="en-US" smtClean="0"/>
              <a:t>20/10/2017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1219860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9F3360-A201-1643-94B8-19ABE5BF8C5B}"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3899120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D16B08-A473-4945-B721-D8119ED832AE}"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3564863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9F3360-A201-1643-94B8-19ABE5BF8C5B}"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118727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736326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699185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3969666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2803438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40738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29F3360-A201-1643-94B8-19ABE5BF8C5B}"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859477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29F3360-A201-1643-94B8-19ABE5BF8C5B}" type="datetimeFigureOut">
              <a:rPr lang="en-US" smtClean="0"/>
              <a:t>20/10/2017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3959381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29F3360-A201-1643-94B8-19ABE5BF8C5B}" type="datetimeFigureOut">
              <a:rPr lang="en-US" smtClean="0"/>
              <a:t>20/10/2017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70096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9F3360-A201-1643-94B8-19ABE5BF8C5B}" type="datetimeFigureOut">
              <a:rPr lang="en-US" smtClean="0"/>
              <a:t>20/10/2017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208197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D16B08-A473-4945-B721-D8119ED832AE}"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2400694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9F3360-A201-1643-94B8-19ABE5BF8C5B}"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3623389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29F3360-A201-1643-94B8-19ABE5BF8C5B}" type="datetimeFigureOut">
              <a:rPr lang="en-US" smtClean="0"/>
              <a:t>20/10/2017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962097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4118984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29F3360-A201-1643-94B8-19ABE5BF8C5B}" type="datetimeFigureOut">
              <a:rPr lang="en-US" smtClean="0"/>
              <a:t>20/10/2017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1901605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2D16B08-A473-4945-B721-D8119ED832AE}" type="datetimeFigureOut">
              <a:rPr lang="en-GB" smtClean="0"/>
              <a:t>20/10/2017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2099106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2D16B08-A473-4945-B721-D8119ED832AE}" type="datetimeFigureOut">
              <a:rPr lang="en-GB" smtClean="0"/>
              <a:t>20/10/2017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1202617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2D16B08-A473-4945-B721-D8119ED832AE}" type="datetimeFigureOut">
              <a:rPr lang="en-GB" smtClean="0"/>
              <a:t>20/10/2017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2393742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16B08-A473-4945-B721-D8119ED832AE}" type="datetimeFigureOut">
              <a:rPr lang="en-GB" smtClean="0"/>
              <a:t>20/10/2017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406294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16B08-A473-4945-B721-D8119ED832AE}" type="datetimeFigureOut">
              <a:rPr lang="en-GB" smtClean="0"/>
              <a:t>20/10/2017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515148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D16B08-A473-4945-B721-D8119ED832AE}" type="datetimeFigureOut">
              <a:rPr lang="en-GB" smtClean="0"/>
              <a:t>20/10/2017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E330B0-1B19-4EA5-9236-D5D55E5F4853}" type="slidenum">
              <a:rPr lang="en-GB" smtClean="0"/>
              <a:t>‹#›</a:t>
            </a:fld>
            <a:endParaRPr lang="en-GB"/>
          </a:p>
        </p:txBody>
      </p:sp>
    </p:spTree>
    <p:extLst>
      <p:ext uri="{BB962C8B-B14F-4D97-AF65-F5344CB8AC3E}">
        <p14:creationId xmlns:p14="http://schemas.microsoft.com/office/powerpoint/2010/main" val="35349019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emf"/><Relationship Id="rId16" Type="http://schemas.openxmlformats.org/officeDocument/2006/relationships/image" Target="../media/image2.jpeg"/><Relationship Id="rId17" Type="http://schemas.openxmlformats.org/officeDocument/2006/relationships/image" Target="../media/image3.png"/><Relationship Id="rId18"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16B08-A473-4945-B721-D8119ED832AE}" type="datetimeFigureOut">
              <a:rPr lang="en-GB" smtClean="0"/>
              <a:t>20/10/2017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330B0-1B19-4EA5-9236-D5D55E5F4853}" type="slidenum">
              <a:rPr lang="en-GB" smtClean="0"/>
              <a:t>‹#›</a:t>
            </a:fld>
            <a:endParaRPr lang="en-GB"/>
          </a:p>
        </p:txBody>
      </p:sp>
    </p:spTree>
    <p:extLst>
      <p:ext uri="{BB962C8B-B14F-4D97-AF65-F5344CB8AC3E}">
        <p14:creationId xmlns:p14="http://schemas.microsoft.com/office/powerpoint/2010/main" val="3741388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16B08-A473-4945-B721-D8119ED832AE}" type="datetimeFigureOut">
              <a:rPr lang="en-GB" smtClean="0"/>
              <a:t>20/10/2017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330B0-1B19-4EA5-9236-D5D55E5F4853}" type="slidenum">
              <a:rPr lang="en-GB" smtClean="0"/>
              <a:t>‹#›</a:t>
            </a:fld>
            <a:endParaRPr lang="en-GB"/>
          </a:p>
        </p:txBody>
      </p:sp>
      <p:sp>
        <p:nvSpPr>
          <p:cNvPr id="7"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graphicFrame>
        <p:nvGraphicFramePr>
          <p:cNvPr id="8" name="Object 7"/>
          <p:cNvGraphicFramePr>
            <a:graphicFrameLocks noChangeAspect="1"/>
          </p:cNvGraphicFramePr>
          <p:nvPr>
            <p:extLst>
              <p:ext uri="{D42A27DB-BD31-4B8C-83A1-F6EECF244321}">
                <p14:modId xmlns:p14="http://schemas.microsoft.com/office/powerpoint/2010/main" val="744050307"/>
              </p:ext>
            </p:extLst>
          </p:nvPr>
        </p:nvGraphicFramePr>
        <p:xfrm>
          <a:off x="0" y="0"/>
          <a:ext cx="3338650" cy="1844824"/>
        </p:xfrm>
        <a:graphic>
          <a:graphicData uri="http://schemas.openxmlformats.org/presentationml/2006/ole">
            <mc:AlternateContent xmlns:mc="http://schemas.openxmlformats.org/markup-compatibility/2006">
              <mc:Choice xmlns:v="urn:schemas-microsoft-com:vml" Requires="v">
                <p:oleObj spid="_x0000_s2058" name="Acrobat Document" r:id="rId14" imgW="5398560" imgH="3594960" progId="AcroExch.Document.11">
                  <p:embed/>
                </p:oleObj>
              </mc:Choice>
              <mc:Fallback>
                <p:oleObj name="Acrobat Document" r:id="rId14" imgW="5398560" imgH="3594960" progId="AcroExch.Document.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650" cy="1844824"/>
                      </a:xfrm>
                      <a:prstGeom prst="rect">
                        <a:avLst/>
                      </a:prstGeom>
                      <a:noFill/>
                    </p:spPr>
                  </p:pic>
                </p:oleObj>
              </mc:Fallback>
            </mc:AlternateContent>
          </a:graphicData>
        </a:graphic>
      </p:graphicFrame>
      <p:pic>
        <p:nvPicPr>
          <p:cNvPr id="9"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5536" y="6093296"/>
            <a:ext cx="2269406"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5502" y="6132673"/>
            <a:ext cx="576064" cy="5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descr="C:\Users\fani\Desktop\Disclaimer.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08375" y="6148988"/>
            <a:ext cx="4632951" cy="536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593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16B08-A473-4945-B721-D8119ED832AE}" type="datetimeFigureOut">
              <a:rPr lang="en-GB" smtClean="0"/>
              <a:t>20/10/2017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330B0-1B19-4EA5-9236-D5D55E5F4853}" type="slidenum">
              <a:rPr lang="en-GB" smtClean="0"/>
              <a:t>‹#›</a:t>
            </a:fld>
            <a:endParaRPr lang="en-GB"/>
          </a:p>
        </p:txBody>
      </p:sp>
    </p:spTree>
    <p:extLst>
      <p:ext uri="{BB962C8B-B14F-4D97-AF65-F5344CB8AC3E}">
        <p14:creationId xmlns:p14="http://schemas.microsoft.com/office/powerpoint/2010/main" val="239646503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jpeg"/><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www.creative-little-scientists.e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4" Type="http://schemas.openxmlformats.org/officeDocument/2006/relationships/hyperlink" Target="http://www.ceys-project.eu/" TargetMode="External"/><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hyperlink" Target="http://www.ceys-project.eu/" TargetMode="External"/><Relationship Id="rId4" Type="http://schemas.openxmlformats.org/officeDocument/2006/relationships/image" Target="../media/image20.emf"/><Relationship Id="rId5" Type="http://schemas.openxmlformats.org/officeDocument/2006/relationships/image" Target="../media/image21.png"/><Relationship Id="rId1" Type="http://schemas.openxmlformats.org/officeDocument/2006/relationships/slideLayout" Target="../slideLayouts/slideLayout14.xml"/><Relationship Id="rId2" Type="http://schemas.openxmlformats.org/officeDocument/2006/relationships/hyperlink" Target="http://creativecommons.org/licenses/by-nc-nd/4.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1988840"/>
            <a:ext cx="7772400" cy="3744416"/>
          </a:xfrm>
        </p:spPr>
        <p:txBody>
          <a:bodyPr>
            <a:normAutofit/>
          </a:bodyPr>
          <a:lstStyle/>
          <a:p>
            <a:r>
              <a:rPr lang="nl-BE" sz="4900" b="1" dirty="0" smtClean="0">
                <a:solidFill>
                  <a:srgbClr val="FF5050"/>
                </a:solidFill>
              </a:rPr>
              <a:t>Training Module 16 </a:t>
            </a:r>
            <a:br>
              <a:rPr lang="nl-BE" sz="4900" b="1" dirty="0" smtClean="0">
                <a:solidFill>
                  <a:srgbClr val="FF5050"/>
                </a:solidFill>
              </a:rPr>
            </a:br>
            <a:r>
              <a:rPr lang="nl-BE" b="1" dirty="0" smtClean="0">
                <a:solidFill>
                  <a:srgbClr val="FF5050"/>
                </a:solidFill>
              </a:rPr>
              <a:t>Assessment for Learning</a:t>
            </a:r>
            <a:br>
              <a:rPr lang="nl-BE" b="1" dirty="0" smtClean="0">
                <a:solidFill>
                  <a:srgbClr val="FF5050"/>
                </a:solidFill>
              </a:rPr>
            </a:br>
            <a:r>
              <a:rPr lang="nl-BE" sz="3100" b="1" dirty="0">
                <a:solidFill>
                  <a:srgbClr val="FF5050"/>
                </a:solidFill>
              </a:rPr>
              <a:t/>
            </a:r>
            <a:br>
              <a:rPr lang="nl-BE" sz="3100" b="1" dirty="0">
                <a:solidFill>
                  <a:srgbClr val="FF5050"/>
                </a:solidFill>
              </a:rPr>
            </a:br>
            <a:r>
              <a:rPr lang="nl-BE" sz="3200" b="1" i="1" dirty="0" smtClean="0">
                <a:solidFill>
                  <a:srgbClr val="FF5050"/>
                </a:solidFill>
              </a:rPr>
              <a:t>Variety of strategies</a:t>
            </a:r>
            <a:br>
              <a:rPr lang="nl-BE" sz="3200" b="1" i="1" dirty="0" smtClean="0">
                <a:solidFill>
                  <a:srgbClr val="FF5050"/>
                </a:solidFill>
              </a:rPr>
            </a:br>
            <a:r>
              <a:rPr lang="nl-BE" sz="3200" b="1" i="1" dirty="0" smtClean="0">
                <a:solidFill>
                  <a:srgbClr val="FF5050"/>
                </a:solidFill>
              </a:rPr>
              <a:t>supporting creative, inquiry-based approaches to learning</a:t>
            </a:r>
            <a:endParaRPr lang="nl-BE" sz="3200" i="1" dirty="0"/>
          </a:p>
        </p:txBody>
      </p:sp>
    </p:spTree>
    <p:extLst>
      <p:ext uri="{BB962C8B-B14F-4D97-AF65-F5344CB8AC3E}">
        <p14:creationId xmlns:p14="http://schemas.microsoft.com/office/powerpoint/2010/main" val="4712812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426170"/>
          </a:xfrm>
        </p:spPr>
        <p:txBody>
          <a:bodyPr>
            <a:noAutofit/>
          </a:bodyPr>
          <a:lstStyle/>
          <a:p>
            <a:r>
              <a:rPr lang="en-US" sz="2800" b="1" dirty="0" smtClean="0">
                <a:solidFill>
                  <a:srgbClr val="00B050"/>
                </a:solidFill>
              </a:rPr>
              <a:t>Synergies between creative and inquiry based approaches to learning</a:t>
            </a:r>
            <a:br>
              <a:rPr lang="en-US" sz="2800" b="1" dirty="0" smtClean="0">
                <a:solidFill>
                  <a:srgbClr val="00B050"/>
                </a:solidFill>
              </a:rPr>
            </a:br>
            <a:r>
              <a:rPr lang="en-US" sz="1800" dirty="0" smtClean="0"/>
              <a:t>(Creative Little Scientists, 2012)</a:t>
            </a:r>
            <a:endParaRPr lang="en-US" sz="1800" dirty="0"/>
          </a:p>
        </p:txBody>
      </p:sp>
      <p:sp>
        <p:nvSpPr>
          <p:cNvPr id="3" name="Content Placeholder 2"/>
          <p:cNvSpPr>
            <a:spLocks noGrp="1"/>
          </p:cNvSpPr>
          <p:nvPr>
            <p:ph idx="1"/>
          </p:nvPr>
        </p:nvSpPr>
        <p:spPr>
          <a:xfrm>
            <a:off x="457200" y="1783357"/>
            <a:ext cx="8229600" cy="4021907"/>
          </a:xfrm>
        </p:spPr>
        <p:txBody>
          <a:bodyPr>
            <a:normAutofit/>
          </a:bodyPr>
          <a:lstStyle/>
          <a:p>
            <a:r>
              <a:rPr lang="nl-BE" sz="2600" dirty="0">
                <a:latin typeface="+mj-lt"/>
              </a:rPr>
              <a:t>Play and exploration</a:t>
            </a:r>
          </a:p>
          <a:p>
            <a:r>
              <a:rPr lang="nl-BE" sz="2600" dirty="0">
                <a:latin typeface="+mj-lt"/>
              </a:rPr>
              <a:t>Motivation and affect</a:t>
            </a:r>
          </a:p>
          <a:p>
            <a:r>
              <a:rPr lang="nl-BE" sz="2600" dirty="0">
                <a:latin typeface="+mj-lt"/>
              </a:rPr>
              <a:t>Dialogue and collaboration</a:t>
            </a:r>
          </a:p>
          <a:p>
            <a:r>
              <a:rPr lang="nl-BE" sz="2600" dirty="0">
                <a:latin typeface="+mj-lt"/>
              </a:rPr>
              <a:t>Problem solving and agency</a:t>
            </a:r>
          </a:p>
          <a:p>
            <a:r>
              <a:rPr lang="nl-BE" sz="2600" dirty="0">
                <a:latin typeface="+mj-lt"/>
              </a:rPr>
              <a:t>Questioning and curiosity</a:t>
            </a:r>
          </a:p>
          <a:p>
            <a:r>
              <a:rPr lang="nl-BE" sz="2600" dirty="0">
                <a:latin typeface="+mj-lt"/>
              </a:rPr>
              <a:t>Reflection and reasoning</a:t>
            </a:r>
          </a:p>
          <a:p>
            <a:r>
              <a:rPr lang="nl-BE" sz="2600" dirty="0">
                <a:latin typeface="+mj-lt"/>
              </a:rPr>
              <a:t>Teacher scaffolding and involvement</a:t>
            </a:r>
          </a:p>
          <a:p>
            <a:r>
              <a:rPr lang="nl-BE" sz="2600" i="1" dirty="0">
                <a:solidFill>
                  <a:srgbClr val="FF0000"/>
                </a:solidFill>
                <a:latin typeface="+mj-lt"/>
              </a:rPr>
              <a:t>Assessment for </a:t>
            </a:r>
            <a:r>
              <a:rPr lang="nl-BE" sz="2600" i="1" dirty="0" smtClean="0">
                <a:solidFill>
                  <a:srgbClr val="FF0000"/>
                </a:solidFill>
                <a:latin typeface="+mj-lt"/>
              </a:rPr>
              <a:t>learning</a:t>
            </a:r>
            <a:endParaRPr lang="nl-BE" sz="2600" i="1" dirty="0">
              <a:solidFill>
                <a:srgbClr val="FF0000"/>
              </a:solidFill>
              <a:latin typeface="+mj-lt"/>
            </a:endParaRPr>
          </a:p>
        </p:txBody>
      </p:sp>
    </p:spTree>
    <p:extLst>
      <p:ext uri="{BB962C8B-B14F-4D97-AF65-F5344CB8AC3E}">
        <p14:creationId xmlns:p14="http://schemas.microsoft.com/office/powerpoint/2010/main" val="6610983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Autofit/>
          </a:bodyPr>
          <a:lstStyle/>
          <a:p>
            <a:r>
              <a:rPr lang="en-GB" sz="3200" b="1" dirty="0" smtClean="0">
                <a:solidFill>
                  <a:srgbClr val="00B050"/>
                </a:solidFill>
              </a:rPr>
              <a:t>What are the issues </a:t>
            </a:r>
            <a:r>
              <a:rPr lang="en-GB" sz="3200" b="1" dirty="0">
                <a:solidFill>
                  <a:srgbClr val="00B050"/>
                </a:solidFill>
              </a:rPr>
              <a:t>for </a:t>
            </a:r>
            <a:r>
              <a:rPr lang="en-GB" sz="3200" b="1" dirty="0" smtClean="0">
                <a:solidFill>
                  <a:srgbClr val="00B050"/>
                </a:solidFill>
              </a:rPr>
              <a:t>teachers? </a:t>
            </a:r>
            <a:r>
              <a:rPr lang="en-GB" sz="2400" b="1" dirty="0" smtClean="0">
                <a:solidFill>
                  <a:srgbClr val="00B050"/>
                </a:solidFill>
              </a:rPr>
              <a:t>Findings from research</a:t>
            </a:r>
            <a:r>
              <a:rPr lang="en-GB" sz="2400" b="1" dirty="0">
                <a:solidFill>
                  <a:srgbClr val="00B050"/>
                </a:solidFill>
              </a:rPr>
              <a:t>, policy and </a:t>
            </a:r>
            <a:r>
              <a:rPr lang="en-GB" sz="2400" b="1" dirty="0" smtClean="0">
                <a:solidFill>
                  <a:srgbClr val="00B050"/>
                </a:solidFill>
              </a:rPr>
              <a:t>practice</a:t>
            </a:r>
            <a:endParaRPr lang="en-US" sz="2400" b="1" dirty="0">
              <a:solidFill>
                <a:srgbClr val="00B050"/>
              </a:solidFill>
            </a:endParaRPr>
          </a:p>
        </p:txBody>
      </p:sp>
      <p:sp>
        <p:nvSpPr>
          <p:cNvPr id="3" name="Content Placeholder 2"/>
          <p:cNvSpPr>
            <a:spLocks noGrp="1"/>
          </p:cNvSpPr>
          <p:nvPr>
            <p:ph idx="1"/>
          </p:nvPr>
        </p:nvSpPr>
        <p:spPr>
          <a:xfrm>
            <a:off x="467544" y="1772816"/>
            <a:ext cx="8219256" cy="4608511"/>
          </a:xfrm>
        </p:spPr>
        <p:txBody>
          <a:bodyPr>
            <a:normAutofit fontScale="77500" lnSpcReduction="20000"/>
          </a:bodyPr>
          <a:lstStyle/>
          <a:p>
            <a:pPr lvl="0">
              <a:lnSpc>
                <a:spcPct val="120000"/>
              </a:lnSpc>
            </a:pPr>
            <a:r>
              <a:rPr lang="en-US" dirty="0" smtClean="0">
                <a:latin typeface="+mj-lt"/>
              </a:rPr>
              <a:t>Lack </a:t>
            </a:r>
            <a:r>
              <a:rPr lang="en-US" dirty="0">
                <a:latin typeface="+mj-lt"/>
              </a:rPr>
              <a:t>of policy guidance </a:t>
            </a:r>
            <a:endParaRPr lang="en-US" dirty="0" smtClean="0">
              <a:latin typeface="+mj-lt"/>
            </a:endParaRPr>
          </a:p>
          <a:p>
            <a:pPr lvl="0">
              <a:lnSpc>
                <a:spcPct val="120000"/>
              </a:lnSpc>
            </a:pPr>
            <a:r>
              <a:rPr lang="en-US" dirty="0" smtClean="0">
                <a:latin typeface="+mj-lt"/>
              </a:rPr>
              <a:t>Mismatch in policy between aims and </a:t>
            </a:r>
            <a:r>
              <a:rPr lang="en-US" dirty="0">
                <a:latin typeface="+mj-lt"/>
              </a:rPr>
              <a:t>assessment priorities </a:t>
            </a:r>
            <a:endParaRPr lang="en-US" dirty="0" smtClean="0">
              <a:latin typeface="+mj-lt"/>
            </a:endParaRPr>
          </a:p>
          <a:p>
            <a:pPr lvl="0">
              <a:lnSpc>
                <a:spcPct val="120000"/>
              </a:lnSpc>
            </a:pPr>
            <a:r>
              <a:rPr lang="en-US" dirty="0" smtClean="0">
                <a:latin typeface="+mj-lt"/>
              </a:rPr>
              <a:t>Identifying </a:t>
            </a:r>
            <a:r>
              <a:rPr lang="en-US" dirty="0">
                <a:latin typeface="+mj-lt"/>
              </a:rPr>
              <a:t>strategies and criteria for assessing inquiry skills and creative </a:t>
            </a:r>
            <a:r>
              <a:rPr lang="en-US" dirty="0" smtClean="0">
                <a:latin typeface="+mj-lt"/>
              </a:rPr>
              <a:t>dispositions</a:t>
            </a:r>
          </a:p>
          <a:p>
            <a:pPr>
              <a:lnSpc>
                <a:spcPct val="120000"/>
              </a:lnSpc>
            </a:pPr>
            <a:r>
              <a:rPr lang="en-US" dirty="0">
                <a:latin typeface="+mj-lt"/>
              </a:rPr>
              <a:t>Developing holistic approaches to assessment sensitive to the capabilities of young </a:t>
            </a:r>
            <a:r>
              <a:rPr lang="en-US" dirty="0" smtClean="0">
                <a:latin typeface="+mj-lt"/>
              </a:rPr>
              <a:t>children</a:t>
            </a:r>
            <a:endParaRPr lang="en-GB" dirty="0">
              <a:latin typeface="+mj-lt"/>
            </a:endParaRPr>
          </a:p>
          <a:p>
            <a:pPr lvl="0">
              <a:lnSpc>
                <a:spcPct val="120000"/>
              </a:lnSpc>
            </a:pPr>
            <a:r>
              <a:rPr lang="en-US" dirty="0">
                <a:latin typeface="+mj-lt"/>
              </a:rPr>
              <a:t>Capturing learning processes in informal contexts and open-ended inquiry-based activities</a:t>
            </a:r>
            <a:endParaRPr lang="en-GB" dirty="0">
              <a:latin typeface="+mj-lt"/>
            </a:endParaRPr>
          </a:p>
          <a:p>
            <a:pPr lvl="0">
              <a:lnSpc>
                <a:spcPct val="120000"/>
              </a:lnSpc>
            </a:pPr>
            <a:r>
              <a:rPr lang="en-US" dirty="0">
                <a:latin typeface="+mj-lt"/>
              </a:rPr>
              <a:t>Developing a </a:t>
            </a:r>
            <a:r>
              <a:rPr lang="en-US" dirty="0" smtClean="0">
                <a:latin typeface="+mj-lt"/>
              </a:rPr>
              <a:t>strategic </a:t>
            </a:r>
            <a:r>
              <a:rPr lang="en-US" dirty="0">
                <a:latin typeface="+mj-lt"/>
              </a:rPr>
              <a:t>and systematic approach to formative </a:t>
            </a:r>
            <a:r>
              <a:rPr lang="en-US" dirty="0" smtClean="0">
                <a:latin typeface="+mj-lt"/>
              </a:rPr>
              <a:t>assessment</a:t>
            </a:r>
            <a:endParaRPr lang="en-GB" dirty="0">
              <a:latin typeface="+mj-lt"/>
            </a:endParaRPr>
          </a:p>
        </p:txBody>
      </p:sp>
    </p:spTree>
    <p:extLst>
      <p:ext uri="{BB962C8B-B14F-4D97-AF65-F5344CB8AC3E}">
        <p14:creationId xmlns:p14="http://schemas.microsoft.com/office/powerpoint/2010/main" val="1401110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44208" y="476672"/>
            <a:ext cx="2327920" cy="3103894"/>
          </a:xfrm>
          <a:prstGeom prst="rect">
            <a:avLst/>
          </a:prstGeom>
        </p:spPr>
      </p:pic>
      <p:pic>
        <p:nvPicPr>
          <p:cNvPr id="7" name="Picture 6"/>
          <p:cNvPicPr>
            <a:picLocks noChangeAspect="1"/>
          </p:cNvPicPr>
          <p:nvPr/>
        </p:nvPicPr>
        <p:blipFill>
          <a:blip r:embed="rId4"/>
          <a:stretch>
            <a:fillRect/>
          </a:stretch>
        </p:blipFill>
        <p:spPr>
          <a:xfrm>
            <a:off x="4932040" y="3933056"/>
            <a:ext cx="3560523" cy="2520280"/>
          </a:xfrm>
          <a:prstGeom prst="rect">
            <a:avLst/>
          </a:prstGeom>
        </p:spPr>
      </p:pic>
      <p:pic>
        <p:nvPicPr>
          <p:cNvPr id="8" name="Picture 7"/>
          <p:cNvPicPr>
            <a:picLocks noChangeAspect="1"/>
          </p:cNvPicPr>
          <p:nvPr/>
        </p:nvPicPr>
        <p:blipFill>
          <a:blip r:embed="rId5"/>
          <a:stretch>
            <a:fillRect/>
          </a:stretch>
        </p:blipFill>
        <p:spPr>
          <a:xfrm>
            <a:off x="899592" y="3933056"/>
            <a:ext cx="3563297" cy="2592288"/>
          </a:xfrm>
          <a:prstGeom prst="rect">
            <a:avLst/>
          </a:prstGeom>
        </p:spPr>
      </p:pic>
      <p:pic>
        <p:nvPicPr>
          <p:cNvPr id="9" name="Picture 8"/>
          <p:cNvPicPr>
            <a:picLocks noChangeAspect="1"/>
          </p:cNvPicPr>
          <p:nvPr/>
        </p:nvPicPr>
        <p:blipFill>
          <a:blip r:embed="rId6"/>
          <a:stretch>
            <a:fillRect/>
          </a:stretch>
        </p:blipFill>
        <p:spPr>
          <a:xfrm>
            <a:off x="611560" y="404664"/>
            <a:ext cx="2376264" cy="3169722"/>
          </a:xfrm>
          <a:prstGeom prst="rect">
            <a:avLst/>
          </a:prstGeom>
        </p:spPr>
      </p:pic>
      <p:pic>
        <p:nvPicPr>
          <p:cNvPr id="10" name="Picture 9"/>
          <p:cNvPicPr>
            <a:picLocks noChangeAspect="1"/>
          </p:cNvPicPr>
          <p:nvPr/>
        </p:nvPicPr>
        <p:blipFill>
          <a:blip r:embed="rId7"/>
          <a:stretch>
            <a:fillRect/>
          </a:stretch>
        </p:blipFill>
        <p:spPr>
          <a:xfrm>
            <a:off x="3275856" y="476672"/>
            <a:ext cx="3008380" cy="2256284"/>
          </a:xfrm>
          <a:prstGeom prst="rect">
            <a:avLst/>
          </a:prstGeom>
        </p:spPr>
      </p:pic>
      <p:sp>
        <p:nvSpPr>
          <p:cNvPr id="12" name="Oval 11"/>
          <p:cNvSpPr/>
          <p:nvPr/>
        </p:nvSpPr>
        <p:spPr>
          <a:xfrm>
            <a:off x="2627784" y="2564904"/>
            <a:ext cx="4176464" cy="165618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tx1"/>
                </a:solidFill>
              </a:rPr>
              <a:t>Assessing inquiry and creativity</a:t>
            </a:r>
          </a:p>
          <a:p>
            <a:pPr algn="ctr"/>
            <a:r>
              <a:rPr lang="en-US" b="1" dirty="0" smtClean="0">
                <a:solidFill>
                  <a:schemeClr val="tx1"/>
                </a:solidFill>
              </a:rPr>
              <a:t>What are we looking for?</a:t>
            </a:r>
          </a:p>
          <a:p>
            <a:pPr algn="ctr"/>
            <a:r>
              <a:rPr lang="en-US" b="1" dirty="0" smtClean="0">
                <a:solidFill>
                  <a:schemeClr val="tx1"/>
                </a:solidFill>
              </a:rPr>
              <a:t>How might we assess?</a:t>
            </a:r>
            <a:endParaRPr lang="en-US" b="1" dirty="0">
              <a:solidFill>
                <a:schemeClr val="tx1"/>
              </a:solidFill>
            </a:endParaRPr>
          </a:p>
          <a:p>
            <a:pPr algn="ctr"/>
            <a:r>
              <a:rPr lang="en-US" b="1" dirty="0" smtClean="0">
                <a:solidFill>
                  <a:schemeClr val="tx1"/>
                </a:solidFill>
              </a:rPr>
              <a:t> </a:t>
            </a:r>
            <a:endParaRPr lang="en-US" b="1" dirty="0">
              <a:solidFill>
                <a:schemeClr val="tx1"/>
              </a:solidFill>
            </a:endParaRPr>
          </a:p>
        </p:txBody>
      </p:sp>
    </p:spTree>
    <p:extLst>
      <p:ext uri="{BB962C8B-B14F-4D97-AF65-F5344CB8AC3E}">
        <p14:creationId xmlns:p14="http://schemas.microsoft.com/office/powerpoint/2010/main" val="189071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4638"/>
            <a:ext cx="5987008" cy="1143000"/>
          </a:xfrm>
        </p:spPr>
        <p:txBody>
          <a:bodyPr>
            <a:noAutofit/>
          </a:bodyPr>
          <a:lstStyle/>
          <a:p>
            <a:r>
              <a:rPr lang="en-US" sz="3600" b="1" dirty="0" smtClean="0">
                <a:solidFill>
                  <a:srgbClr val="00B050"/>
                </a:solidFill>
              </a:rPr>
              <a:t>Connecting </a:t>
            </a:r>
            <a:r>
              <a:rPr lang="en-US" sz="3600" b="1" dirty="0">
                <a:solidFill>
                  <a:srgbClr val="00B050"/>
                </a:solidFill>
              </a:rPr>
              <a:t>IBSE and </a:t>
            </a:r>
            <a:r>
              <a:rPr lang="en-US" sz="3600" b="1" dirty="0" smtClean="0">
                <a:solidFill>
                  <a:srgbClr val="00B050"/>
                </a:solidFill>
              </a:rPr>
              <a:t>Creative Approaches</a:t>
            </a:r>
            <a:r>
              <a:rPr lang="en-US" sz="2800" b="1" dirty="0" smtClean="0">
                <a:solidFill>
                  <a:srgbClr val="00B050"/>
                </a:solidFill>
              </a:rPr>
              <a:t/>
            </a:r>
            <a:br>
              <a:rPr lang="en-US" sz="2800" b="1" dirty="0" smtClean="0">
                <a:solidFill>
                  <a:srgbClr val="00B050"/>
                </a:solidFill>
              </a:rPr>
            </a:br>
            <a:r>
              <a:rPr lang="en-US" sz="1800" dirty="0" smtClean="0"/>
              <a:t>(from Creative Little Scientists, 2012)</a:t>
            </a:r>
            <a:endParaRPr lang="en-US" sz="1800" dirty="0"/>
          </a:p>
        </p:txBody>
      </p:sp>
      <p:sp>
        <p:nvSpPr>
          <p:cNvPr id="3" name="Text Placeholder 2"/>
          <p:cNvSpPr>
            <a:spLocks noGrp="1"/>
          </p:cNvSpPr>
          <p:nvPr>
            <p:ph type="body" idx="1"/>
          </p:nvPr>
        </p:nvSpPr>
        <p:spPr>
          <a:xfrm>
            <a:off x="457200" y="1535113"/>
            <a:ext cx="4040188" cy="639762"/>
          </a:xfrm>
        </p:spPr>
        <p:txBody>
          <a:bodyPr>
            <a:normAutofit/>
          </a:bodyPr>
          <a:lstStyle/>
          <a:p>
            <a:r>
              <a:rPr lang="en-US" b="0" dirty="0" smtClean="0">
                <a:latin typeface="+mj-lt"/>
              </a:rPr>
              <a:t>Features of inquiry</a:t>
            </a:r>
            <a:endParaRPr lang="en-US" b="0" dirty="0">
              <a:latin typeface="+mj-lt"/>
            </a:endParaRPr>
          </a:p>
        </p:txBody>
      </p:sp>
      <p:sp>
        <p:nvSpPr>
          <p:cNvPr id="4" name="Content Placeholder 3"/>
          <p:cNvSpPr>
            <a:spLocks noGrp="1"/>
          </p:cNvSpPr>
          <p:nvPr>
            <p:ph sz="half" idx="2"/>
          </p:nvPr>
        </p:nvSpPr>
        <p:spPr/>
        <p:txBody>
          <a:bodyPr>
            <a:normAutofit/>
          </a:bodyPr>
          <a:lstStyle/>
          <a:p>
            <a:r>
              <a:rPr lang="en-US" sz="2000" dirty="0">
                <a:latin typeface="+mj-lt"/>
              </a:rPr>
              <a:t>Questioning</a:t>
            </a:r>
          </a:p>
          <a:p>
            <a:r>
              <a:rPr lang="en-US" sz="2000" dirty="0">
                <a:latin typeface="+mj-lt"/>
              </a:rPr>
              <a:t>Designing and planning investigations</a:t>
            </a:r>
          </a:p>
          <a:p>
            <a:r>
              <a:rPr lang="en-US" sz="2000" dirty="0">
                <a:latin typeface="+mj-lt"/>
              </a:rPr>
              <a:t>Gathering evidence</a:t>
            </a:r>
          </a:p>
          <a:p>
            <a:r>
              <a:rPr lang="en-US" sz="2000" dirty="0">
                <a:latin typeface="+mj-lt"/>
              </a:rPr>
              <a:t>Making connections</a:t>
            </a:r>
          </a:p>
          <a:p>
            <a:r>
              <a:rPr lang="en-US" sz="2000" dirty="0">
                <a:latin typeface="+mj-lt"/>
              </a:rPr>
              <a:t>Explaining evidence</a:t>
            </a:r>
          </a:p>
          <a:p>
            <a:r>
              <a:rPr lang="en-US" sz="2000" dirty="0">
                <a:latin typeface="+mj-lt"/>
              </a:rPr>
              <a:t>Communicating explanations</a:t>
            </a:r>
          </a:p>
        </p:txBody>
      </p:sp>
      <p:sp>
        <p:nvSpPr>
          <p:cNvPr id="5" name="Text Placeholder 4"/>
          <p:cNvSpPr>
            <a:spLocks noGrp="1"/>
          </p:cNvSpPr>
          <p:nvPr>
            <p:ph type="body" sz="quarter" idx="3"/>
          </p:nvPr>
        </p:nvSpPr>
        <p:spPr>
          <a:xfrm>
            <a:off x="4645025" y="1535113"/>
            <a:ext cx="4041775" cy="639762"/>
          </a:xfrm>
        </p:spPr>
        <p:txBody>
          <a:bodyPr>
            <a:normAutofit/>
          </a:bodyPr>
          <a:lstStyle/>
          <a:p>
            <a:r>
              <a:rPr lang="en-US" sz="2200" b="0" dirty="0" smtClean="0">
                <a:latin typeface="+mj-lt"/>
              </a:rPr>
              <a:t>Creative dispositions</a:t>
            </a:r>
            <a:endParaRPr lang="en-US" sz="2200" b="0" dirty="0">
              <a:latin typeface="+mj-lt"/>
            </a:endParaRPr>
          </a:p>
        </p:txBody>
      </p:sp>
      <p:sp>
        <p:nvSpPr>
          <p:cNvPr id="6" name="Content Placeholder 5"/>
          <p:cNvSpPr>
            <a:spLocks noGrp="1"/>
          </p:cNvSpPr>
          <p:nvPr>
            <p:ph sz="quarter" idx="4"/>
          </p:nvPr>
        </p:nvSpPr>
        <p:spPr>
          <a:xfrm>
            <a:off x="4645025" y="2195357"/>
            <a:ext cx="4041775" cy="3393883"/>
          </a:xfrm>
        </p:spPr>
        <p:txBody>
          <a:bodyPr>
            <a:normAutofit/>
          </a:bodyPr>
          <a:lstStyle/>
          <a:p>
            <a:r>
              <a:rPr lang="en-US" sz="2000" dirty="0" smtClean="0">
                <a:latin typeface="+mj-lt"/>
              </a:rPr>
              <a:t>Sense </a:t>
            </a:r>
            <a:r>
              <a:rPr lang="en-US" sz="2000" dirty="0">
                <a:latin typeface="+mj-lt"/>
              </a:rPr>
              <a:t>of initiative</a:t>
            </a:r>
          </a:p>
          <a:p>
            <a:r>
              <a:rPr lang="en-US" sz="2000" dirty="0">
                <a:latin typeface="+mj-lt"/>
              </a:rPr>
              <a:t>Motivation</a:t>
            </a:r>
          </a:p>
          <a:p>
            <a:r>
              <a:rPr lang="en-US" sz="2000" dirty="0">
                <a:latin typeface="+mj-lt"/>
              </a:rPr>
              <a:t>Ability to come up with something new</a:t>
            </a:r>
          </a:p>
          <a:p>
            <a:r>
              <a:rPr lang="en-US" sz="2000" dirty="0">
                <a:latin typeface="+mj-lt"/>
              </a:rPr>
              <a:t>Making connections</a:t>
            </a:r>
          </a:p>
          <a:p>
            <a:r>
              <a:rPr lang="en-US" sz="2000" dirty="0">
                <a:latin typeface="+mj-lt"/>
              </a:rPr>
              <a:t>Imagination</a:t>
            </a:r>
          </a:p>
          <a:p>
            <a:r>
              <a:rPr lang="en-US" sz="2000" dirty="0">
                <a:latin typeface="+mj-lt"/>
              </a:rPr>
              <a:t>Curiosity</a:t>
            </a:r>
          </a:p>
          <a:p>
            <a:r>
              <a:rPr lang="en-US" sz="2000" dirty="0">
                <a:latin typeface="+mj-lt"/>
              </a:rPr>
              <a:t>Ability to work together</a:t>
            </a:r>
          </a:p>
          <a:p>
            <a:r>
              <a:rPr lang="en-US" sz="2000" dirty="0">
                <a:latin typeface="+mj-lt"/>
              </a:rPr>
              <a:t>Thinking </a:t>
            </a:r>
            <a:r>
              <a:rPr lang="en-US" sz="2000" dirty="0" smtClean="0">
                <a:latin typeface="+mj-lt"/>
              </a:rPr>
              <a:t>skills</a:t>
            </a:r>
            <a:endParaRPr lang="en-US" sz="2000" dirty="0">
              <a:latin typeface="+mj-lt"/>
            </a:endParaRPr>
          </a:p>
        </p:txBody>
      </p:sp>
    </p:spTree>
    <p:extLst>
      <p:ext uri="{BB962C8B-B14F-4D97-AF65-F5344CB8AC3E}">
        <p14:creationId xmlns:p14="http://schemas.microsoft.com/office/powerpoint/2010/main" val="38698124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143000"/>
          </a:xfrm>
        </p:spPr>
        <p:txBody>
          <a:bodyPr>
            <a:normAutofit fontScale="90000"/>
          </a:bodyPr>
          <a:lstStyle/>
          <a:p>
            <a:r>
              <a:rPr lang="en-US" sz="3600" b="1" dirty="0" smtClean="0">
                <a:solidFill>
                  <a:srgbClr val="00B050"/>
                </a:solidFill>
              </a:rPr>
              <a:t>Definitions </a:t>
            </a:r>
            <a:r>
              <a:rPr lang="en-US" sz="3600" b="1" dirty="0">
                <a:solidFill>
                  <a:srgbClr val="00B050"/>
                </a:solidFill>
              </a:rPr>
              <a:t>of creativity adopted by the CEYS project </a:t>
            </a:r>
            <a:r>
              <a:rPr lang="en-US" sz="2800" b="1" dirty="0">
                <a:solidFill>
                  <a:srgbClr val="00B050"/>
                </a:solidFill>
              </a:rPr>
              <a:t/>
            </a:r>
            <a:br>
              <a:rPr lang="en-US" sz="2800" b="1" dirty="0">
                <a:solidFill>
                  <a:srgbClr val="00B050"/>
                </a:solidFill>
              </a:rPr>
            </a:br>
            <a:r>
              <a:rPr lang="en-US" sz="1600" dirty="0"/>
              <a:t>(from Creative Little Scientists, </a:t>
            </a:r>
            <a:r>
              <a:rPr lang="en-US" sz="1600" dirty="0" smtClean="0"/>
              <a:t>2014)</a:t>
            </a:r>
            <a:endParaRPr lang="en-US" sz="2800" dirty="0">
              <a:solidFill>
                <a:srgbClr val="FF0000"/>
              </a:solidFill>
            </a:endParaRPr>
          </a:p>
        </p:txBody>
      </p:sp>
      <p:pic>
        <p:nvPicPr>
          <p:cNvPr id="4" name="Content Placeholder 3" descr="combine2.jpg"/>
          <p:cNvPicPr>
            <a:picLocks noGrp="1" noChangeAspect="1"/>
          </p:cNvPicPr>
          <p:nvPr>
            <p:ph idx="1"/>
          </p:nvPr>
        </p:nvPicPr>
        <p:blipFill>
          <a:blip r:embed="rId3">
            <a:extLst>
              <a:ext uri="{28A0092B-C50C-407E-A947-70E740481C1C}">
                <a14:useLocalDpi xmlns:a14="http://schemas.microsoft.com/office/drawing/2010/main" val="0"/>
              </a:ext>
            </a:extLst>
          </a:blip>
          <a:srcRect l="210" r="210"/>
          <a:stretch>
            <a:fillRect/>
          </a:stretch>
        </p:blipFill>
        <p:spPr>
          <a:prstGeom prst="rect">
            <a:avLst/>
          </a:prstGeom>
        </p:spPr>
      </p:pic>
    </p:spTree>
    <p:extLst>
      <p:ext uri="{BB962C8B-B14F-4D97-AF65-F5344CB8AC3E}">
        <p14:creationId xmlns:p14="http://schemas.microsoft.com/office/powerpoint/2010/main" val="23894638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282154"/>
          </a:xfrm>
        </p:spPr>
        <p:txBody>
          <a:bodyPr>
            <a:normAutofit/>
          </a:bodyPr>
          <a:lstStyle/>
          <a:p>
            <a:r>
              <a:rPr lang="en-GB" sz="3600" b="1" dirty="0" smtClean="0">
                <a:solidFill>
                  <a:srgbClr val="00B050"/>
                </a:solidFill>
              </a:rPr>
              <a:t>Sharing approaches to assessment</a:t>
            </a:r>
            <a:endParaRPr lang="en-US" sz="3600" b="1" dirty="0">
              <a:solidFill>
                <a:srgbClr val="00B050"/>
              </a:solidFill>
            </a:endParaRPr>
          </a:p>
        </p:txBody>
      </p:sp>
      <p:sp>
        <p:nvSpPr>
          <p:cNvPr id="3" name="Content Placeholder 2"/>
          <p:cNvSpPr>
            <a:spLocks noGrp="1"/>
          </p:cNvSpPr>
          <p:nvPr>
            <p:ph idx="1"/>
          </p:nvPr>
        </p:nvSpPr>
        <p:spPr>
          <a:xfrm>
            <a:off x="611560" y="1628800"/>
            <a:ext cx="7128792" cy="4351338"/>
          </a:xfrm>
        </p:spPr>
        <p:txBody>
          <a:bodyPr>
            <a:noAutofit/>
          </a:bodyPr>
          <a:lstStyle/>
          <a:p>
            <a:pPr marL="0" indent="0">
              <a:buNone/>
            </a:pPr>
            <a:r>
              <a:rPr lang="en-GB" sz="2000" b="1" i="1" dirty="0" smtClean="0">
                <a:latin typeface="+mj-lt"/>
              </a:rPr>
              <a:t>As an individual</a:t>
            </a:r>
            <a:endParaRPr lang="en-GB" sz="2000" b="1" dirty="0">
              <a:latin typeface="+mj-lt"/>
            </a:endParaRPr>
          </a:p>
          <a:p>
            <a:pPr marL="0" lvl="0" indent="0">
              <a:buNone/>
            </a:pPr>
            <a:r>
              <a:rPr lang="en-GB" sz="2000" dirty="0" smtClean="0">
                <a:latin typeface="+mj-lt"/>
              </a:rPr>
              <a:t>What approaches </a:t>
            </a:r>
            <a:r>
              <a:rPr lang="en-GB" sz="2000" dirty="0">
                <a:latin typeface="+mj-lt"/>
              </a:rPr>
              <a:t>do you </a:t>
            </a:r>
            <a:r>
              <a:rPr lang="en-GB" sz="2000" dirty="0" smtClean="0">
                <a:latin typeface="+mj-lt"/>
              </a:rPr>
              <a:t>use?</a:t>
            </a:r>
          </a:p>
          <a:p>
            <a:r>
              <a:rPr lang="en-GB" sz="2000" dirty="0">
                <a:latin typeface="+mj-lt"/>
              </a:rPr>
              <a:t>B</a:t>
            </a:r>
            <a:r>
              <a:rPr lang="en-GB" sz="2000" dirty="0" smtClean="0">
                <a:latin typeface="+mj-lt"/>
              </a:rPr>
              <a:t>rainstorm </a:t>
            </a:r>
            <a:r>
              <a:rPr lang="en-GB" sz="2000" dirty="0">
                <a:latin typeface="+mj-lt"/>
              </a:rPr>
              <a:t>as many approaches you can think of in 2 </a:t>
            </a:r>
            <a:r>
              <a:rPr lang="en-GB" sz="2000" dirty="0" smtClean="0">
                <a:latin typeface="+mj-lt"/>
              </a:rPr>
              <a:t>minutes.</a:t>
            </a:r>
          </a:p>
          <a:p>
            <a:r>
              <a:rPr lang="en-GB" sz="2000" dirty="0" smtClean="0">
                <a:latin typeface="+mj-lt"/>
              </a:rPr>
              <a:t>Record </a:t>
            </a:r>
            <a:r>
              <a:rPr lang="en-GB" sz="2000" dirty="0">
                <a:latin typeface="+mj-lt"/>
              </a:rPr>
              <a:t>each approach on a post it</a:t>
            </a:r>
            <a:r>
              <a:rPr lang="en-GB" sz="2000" dirty="0" smtClean="0">
                <a:latin typeface="+mj-lt"/>
              </a:rPr>
              <a:t>.</a:t>
            </a:r>
          </a:p>
          <a:p>
            <a:pPr marL="0" lvl="0" indent="0">
              <a:buNone/>
            </a:pPr>
            <a:r>
              <a:rPr lang="en-GB" sz="2000" b="1" i="1" dirty="0" smtClean="0">
                <a:latin typeface="+mj-lt"/>
              </a:rPr>
              <a:t>In groups </a:t>
            </a:r>
          </a:p>
          <a:p>
            <a:pPr marL="0" lvl="0" indent="0">
              <a:buNone/>
            </a:pPr>
            <a:r>
              <a:rPr lang="en-GB" sz="2000" dirty="0" smtClean="0">
                <a:latin typeface="+mj-lt"/>
              </a:rPr>
              <a:t>Review  the range of approaches</a:t>
            </a:r>
            <a:endParaRPr lang="en-GB" sz="2000" dirty="0">
              <a:latin typeface="+mj-lt"/>
            </a:endParaRPr>
          </a:p>
          <a:p>
            <a:r>
              <a:rPr lang="en-GB" sz="2000" dirty="0">
                <a:latin typeface="+mj-lt"/>
              </a:rPr>
              <a:t>Which approaches </a:t>
            </a:r>
            <a:r>
              <a:rPr lang="en-GB" sz="2000" dirty="0" smtClean="0">
                <a:latin typeface="+mj-lt"/>
              </a:rPr>
              <a:t>have you found </a:t>
            </a:r>
            <a:r>
              <a:rPr lang="en-GB" sz="2000" dirty="0">
                <a:latin typeface="+mj-lt"/>
              </a:rPr>
              <a:t>most </a:t>
            </a:r>
            <a:r>
              <a:rPr lang="en-GB" sz="2000" dirty="0" smtClean="0">
                <a:latin typeface="+mj-lt"/>
              </a:rPr>
              <a:t>helpful in supporting learning and teaching -  and </a:t>
            </a:r>
            <a:r>
              <a:rPr lang="en-GB" sz="2000" dirty="0">
                <a:latin typeface="+mj-lt"/>
              </a:rPr>
              <a:t>why?</a:t>
            </a:r>
          </a:p>
          <a:p>
            <a:r>
              <a:rPr lang="en-GB" sz="2000" dirty="0">
                <a:latin typeface="+mj-lt"/>
              </a:rPr>
              <a:t>In what ways are children involved in assessment processes</a:t>
            </a:r>
            <a:r>
              <a:rPr lang="en-GB" sz="2000" dirty="0" smtClean="0">
                <a:latin typeface="+mj-lt"/>
              </a:rPr>
              <a:t>?</a:t>
            </a:r>
            <a:endParaRPr lang="en-GB" sz="1000" i="1" dirty="0" smtClean="0">
              <a:latin typeface="+mj-lt"/>
            </a:endParaRPr>
          </a:p>
          <a:p>
            <a:pPr marL="0" indent="0">
              <a:buNone/>
            </a:pPr>
            <a:r>
              <a:rPr lang="en-GB" sz="2000" b="1" i="1" dirty="0" smtClean="0">
                <a:latin typeface="+mj-lt"/>
              </a:rPr>
              <a:t> Whole group </a:t>
            </a:r>
            <a:endParaRPr lang="en-GB" sz="2000" b="1" dirty="0">
              <a:latin typeface="+mj-lt"/>
            </a:endParaRPr>
          </a:p>
          <a:p>
            <a:r>
              <a:rPr lang="en-GB" sz="2000" dirty="0" smtClean="0">
                <a:latin typeface="+mj-lt"/>
              </a:rPr>
              <a:t>Exchange ideas</a:t>
            </a:r>
          </a:p>
          <a:p>
            <a:r>
              <a:rPr lang="en-GB" sz="2000" dirty="0" smtClean="0">
                <a:latin typeface="+mj-lt"/>
              </a:rPr>
              <a:t>Consider match to the TAPS pyramid model.</a:t>
            </a:r>
            <a:endParaRPr lang="en-GB" sz="2000" dirty="0">
              <a:latin typeface="+mj-lt"/>
            </a:endParaRPr>
          </a:p>
        </p:txBody>
      </p:sp>
      <p:pic>
        <p:nvPicPr>
          <p:cNvPr id="5" name="Afbeelding 4" descr="Gerelateerde afbeelding"/>
          <p:cNvPicPr/>
          <p:nvPr/>
        </p:nvPicPr>
        <p:blipFill rotWithShape="1">
          <a:blip r:embed="rId3" cstate="print">
            <a:extLst>
              <a:ext uri="{28A0092B-C50C-407E-A947-70E740481C1C}">
                <a14:useLocalDpi xmlns:a14="http://schemas.microsoft.com/office/drawing/2010/main" val="0"/>
              </a:ext>
            </a:extLst>
          </a:blip>
          <a:srcRect l="27781" t="55059" r="48738"/>
          <a:stretch/>
        </p:blipFill>
        <p:spPr bwMode="auto">
          <a:xfrm>
            <a:off x="7524328" y="2564904"/>
            <a:ext cx="1352550" cy="14693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991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20688"/>
            <a:ext cx="8511646" cy="5591514"/>
          </a:xfrm>
          <a:prstGeom prst="rect">
            <a:avLst/>
          </a:prstGeom>
        </p:spPr>
      </p:pic>
      <p:sp>
        <p:nvSpPr>
          <p:cNvPr id="3" name="Tekstvak 2"/>
          <p:cNvSpPr txBox="1"/>
          <p:nvPr/>
        </p:nvSpPr>
        <p:spPr>
          <a:xfrm>
            <a:off x="251520" y="188640"/>
            <a:ext cx="8892480" cy="430887"/>
          </a:xfrm>
          <a:prstGeom prst="rect">
            <a:avLst/>
          </a:prstGeom>
          <a:solidFill>
            <a:schemeClr val="bg1"/>
          </a:solidFill>
        </p:spPr>
        <p:txBody>
          <a:bodyPr wrap="square" rtlCol="0">
            <a:spAutoFit/>
          </a:bodyPr>
          <a:lstStyle/>
          <a:p>
            <a:r>
              <a:rPr lang="nl-BE" sz="2200" b="1" dirty="0">
                <a:solidFill>
                  <a:srgbClr val="00B050"/>
                </a:solidFill>
                <a:latin typeface="+mj-lt"/>
              </a:rPr>
              <a:t>Teacher Assessment in Primary Science (TAPS</a:t>
            </a:r>
            <a:r>
              <a:rPr lang="nl-BE" sz="2200" b="1" dirty="0" smtClean="0">
                <a:solidFill>
                  <a:srgbClr val="00B050"/>
                </a:solidFill>
                <a:latin typeface="+mj-lt"/>
              </a:rPr>
              <a:t>): School </a:t>
            </a:r>
            <a:r>
              <a:rPr lang="nl-BE" sz="2200" b="1" dirty="0">
                <a:solidFill>
                  <a:srgbClr val="00B050"/>
                </a:solidFill>
                <a:latin typeface="+mj-lt"/>
              </a:rPr>
              <a:t>self-evaluation tool </a:t>
            </a:r>
          </a:p>
        </p:txBody>
      </p:sp>
      <p:sp>
        <p:nvSpPr>
          <p:cNvPr id="4" name="TextBox 3"/>
          <p:cNvSpPr txBox="1"/>
          <p:nvPr/>
        </p:nvSpPr>
        <p:spPr>
          <a:xfrm>
            <a:off x="611560" y="6309320"/>
            <a:ext cx="7920880" cy="369332"/>
          </a:xfrm>
          <a:prstGeom prst="rect">
            <a:avLst/>
          </a:prstGeom>
          <a:noFill/>
        </p:spPr>
        <p:txBody>
          <a:bodyPr wrap="square" rtlCol="0">
            <a:spAutoFit/>
          </a:bodyPr>
          <a:lstStyle/>
          <a:p>
            <a:r>
              <a:rPr lang="en-US" dirty="0"/>
              <a:t>https://</a:t>
            </a:r>
            <a:r>
              <a:rPr lang="en-US" dirty="0" err="1"/>
              <a:t>pstt.org.uk</a:t>
            </a:r>
            <a:r>
              <a:rPr lang="en-US" dirty="0"/>
              <a:t>/resources/curriculum-materials/assessment</a:t>
            </a:r>
          </a:p>
        </p:txBody>
      </p:sp>
    </p:spTree>
    <p:extLst>
      <p:ext uri="{BB962C8B-B14F-4D97-AF65-F5344CB8AC3E}">
        <p14:creationId xmlns:p14="http://schemas.microsoft.com/office/powerpoint/2010/main" val="3989933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840" y="274638"/>
            <a:ext cx="5554960" cy="1143000"/>
          </a:xfrm>
        </p:spPr>
        <p:txBody>
          <a:bodyPr>
            <a:noAutofit/>
          </a:bodyPr>
          <a:lstStyle/>
          <a:p>
            <a:r>
              <a:rPr lang="nl-BE" sz="3600" b="1" dirty="0" smtClean="0">
                <a:solidFill>
                  <a:srgbClr val="00B050"/>
                </a:solidFill>
              </a:rPr>
              <a:t>Assessment in open-ended inquiry activities</a:t>
            </a:r>
            <a:endParaRPr lang="en-US" sz="3600" dirty="0">
              <a:solidFill>
                <a:srgbClr val="00B050"/>
              </a:solidFill>
            </a:endParaRPr>
          </a:p>
        </p:txBody>
      </p:sp>
      <p:sp>
        <p:nvSpPr>
          <p:cNvPr id="3" name="Content Placeholder 2"/>
          <p:cNvSpPr>
            <a:spLocks noGrp="1"/>
          </p:cNvSpPr>
          <p:nvPr>
            <p:ph idx="1"/>
          </p:nvPr>
        </p:nvSpPr>
        <p:spPr>
          <a:xfrm>
            <a:off x="467544" y="1556792"/>
            <a:ext cx="8219256" cy="4536504"/>
          </a:xfrm>
        </p:spPr>
        <p:txBody>
          <a:bodyPr>
            <a:normAutofit lnSpcReduction="10000"/>
          </a:bodyPr>
          <a:lstStyle/>
          <a:p>
            <a:pPr marL="0" indent="0">
              <a:lnSpc>
                <a:spcPct val="110000"/>
              </a:lnSpc>
              <a:buNone/>
            </a:pPr>
            <a:r>
              <a:rPr lang="en-US" sz="2400" b="1" dirty="0" smtClean="0">
                <a:latin typeface="+mj-lt"/>
              </a:rPr>
              <a:t>Work in groups of 4</a:t>
            </a:r>
          </a:p>
          <a:p>
            <a:pPr>
              <a:lnSpc>
                <a:spcPct val="110000"/>
              </a:lnSpc>
            </a:pPr>
            <a:r>
              <a:rPr lang="en-US" sz="2400" dirty="0" smtClean="0">
                <a:latin typeface="+mj-lt"/>
              </a:rPr>
              <a:t>Divide into pairs</a:t>
            </a:r>
          </a:p>
          <a:p>
            <a:pPr>
              <a:lnSpc>
                <a:spcPct val="110000"/>
              </a:lnSpc>
            </a:pPr>
            <a:r>
              <a:rPr lang="en-US" sz="2400" dirty="0" smtClean="0">
                <a:latin typeface="+mj-lt"/>
              </a:rPr>
              <a:t>One pair does the activity</a:t>
            </a:r>
            <a:endParaRPr lang="en-US" sz="2400" dirty="0">
              <a:latin typeface="+mj-lt"/>
            </a:endParaRPr>
          </a:p>
          <a:p>
            <a:pPr>
              <a:lnSpc>
                <a:spcPct val="110000"/>
              </a:lnSpc>
            </a:pPr>
            <a:r>
              <a:rPr lang="en-US" sz="2400" dirty="0" smtClean="0">
                <a:latin typeface="+mj-lt"/>
                <a:ea typeface="ＭＳ Ｐゴシック" charset="0"/>
                <a:cs typeface="ＭＳ Ｐゴシック" charset="0"/>
              </a:rPr>
              <a:t>Other pair observe </a:t>
            </a:r>
            <a:r>
              <a:rPr lang="en-US" sz="2400" b="1" i="1" dirty="0" smtClean="0">
                <a:latin typeface="+mj-lt"/>
                <a:ea typeface="ＭＳ Ｐゴシック" charset="0"/>
                <a:cs typeface="ＭＳ Ｐゴシック" charset="0"/>
              </a:rPr>
              <a:t>separately</a:t>
            </a:r>
            <a:r>
              <a:rPr lang="en-US" sz="2400" dirty="0" smtClean="0">
                <a:latin typeface="+mj-lt"/>
                <a:ea typeface="ＭＳ Ｐゴシック" charset="0"/>
                <a:cs typeface="ＭＳ Ｐゴシック" charset="0"/>
              </a:rPr>
              <a:t> – observers do not communicate with doers or each other </a:t>
            </a:r>
          </a:p>
          <a:p>
            <a:pPr>
              <a:lnSpc>
                <a:spcPct val="110000"/>
              </a:lnSpc>
            </a:pPr>
            <a:r>
              <a:rPr lang="en-US" sz="2400" dirty="0" smtClean="0">
                <a:latin typeface="+mj-lt"/>
                <a:ea typeface="ＭＳ Ｐゴシック" charset="0"/>
                <a:cs typeface="ＭＳ Ｐゴシック" charset="0"/>
              </a:rPr>
              <a:t>Observers record observations on the recording sheets provided.</a:t>
            </a:r>
            <a:endParaRPr lang="en-US" sz="2400" dirty="0">
              <a:latin typeface="+mj-lt"/>
              <a:ea typeface="ＭＳ Ｐゴシック" charset="0"/>
              <a:cs typeface="ＭＳ Ｐゴシック" charset="0"/>
            </a:endParaRPr>
          </a:p>
          <a:p>
            <a:pPr marL="0" indent="0">
              <a:lnSpc>
                <a:spcPct val="110000"/>
              </a:lnSpc>
              <a:buNone/>
            </a:pPr>
            <a:endParaRPr lang="en-US" sz="1100" dirty="0" smtClean="0">
              <a:latin typeface="+mj-lt"/>
              <a:ea typeface="ＭＳ Ｐゴシック" charset="0"/>
              <a:cs typeface="ＭＳ Ｐゴシック" charset="0"/>
            </a:endParaRPr>
          </a:p>
          <a:p>
            <a:pPr marL="0" indent="0">
              <a:lnSpc>
                <a:spcPct val="110000"/>
              </a:lnSpc>
              <a:buNone/>
            </a:pPr>
            <a:r>
              <a:rPr lang="en-US" sz="2400" b="1" dirty="0" smtClean="0">
                <a:latin typeface="+mj-lt"/>
                <a:ea typeface="ＭＳ Ｐゴシック" charset="0"/>
                <a:cs typeface="ＭＳ Ｐゴシック" charset="0"/>
              </a:rPr>
              <a:t>At end of the activity </a:t>
            </a:r>
          </a:p>
          <a:p>
            <a:pPr>
              <a:lnSpc>
                <a:spcPct val="110000"/>
              </a:lnSpc>
            </a:pPr>
            <a:r>
              <a:rPr lang="en-US" sz="2400" dirty="0" smtClean="0">
                <a:latin typeface="+mj-lt"/>
                <a:ea typeface="ＭＳ Ｐゴシック" charset="0"/>
                <a:cs typeface="ＭＳ Ｐゴシック" charset="0"/>
              </a:rPr>
              <a:t>DOERS list what they did and OBSERVERS share observations</a:t>
            </a:r>
          </a:p>
          <a:p>
            <a:pPr>
              <a:lnSpc>
                <a:spcPct val="110000"/>
              </a:lnSpc>
            </a:pPr>
            <a:r>
              <a:rPr lang="en-US" sz="2400" dirty="0" smtClean="0">
                <a:latin typeface="+mj-lt"/>
                <a:ea typeface="ＭＳ Ｐゴシック" charset="0"/>
                <a:cs typeface="ＭＳ Ｐゴシック" charset="0"/>
              </a:rPr>
              <a:t>Group of 4 share perceptions/feedback</a:t>
            </a:r>
          </a:p>
          <a:p>
            <a:pPr>
              <a:lnSpc>
                <a:spcPct val="110000"/>
              </a:lnSpc>
            </a:pPr>
            <a:endParaRPr lang="en-US" sz="2400" dirty="0" smtClean="0">
              <a:latin typeface="+mj-lt"/>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1685180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23928" y="260648"/>
            <a:ext cx="5050904" cy="706090"/>
          </a:xfrm>
        </p:spPr>
        <p:txBody>
          <a:bodyPr>
            <a:normAutofit/>
          </a:bodyPr>
          <a:lstStyle/>
          <a:p>
            <a:r>
              <a:rPr lang="en-US" sz="2400" b="1" dirty="0" smtClean="0"/>
              <a:t>Which is the strongest magnet?</a:t>
            </a:r>
            <a:endParaRPr lang="en-US" sz="2400" b="1" dirty="0"/>
          </a:p>
        </p:txBody>
      </p:sp>
      <p:pic>
        <p:nvPicPr>
          <p:cNvPr id="10" name="Picture 9"/>
          <p:cNvPicPr>
            <a:picLocks noChangeAspect="1"/>
          </p:cNvPicPr>
          <p:nvPr/>
        </p:nvPicPr>
        <p:blipFill>
          <a:blip r:embed="rId3"/>
          <a:stretch>
            <a:fillRect/>
          </a:stretch>
        </p:blipFill>
        <p:spPr>
          <a:xfrm>
            <a:off x="4355976" y="1052736"/>
            <a:ext cx="4346403" cy="4939094"/>
          </a:xfrm>
          <a:prstGeom prst="rect">
            <a:avLst/>
          </a:prstGeom>
        </p:spPr>
      </p:pic>
      <p:sp>
        <p:nvSpPr>
          <p:cNvPr id="12" name="TextBox 11"/>
          <p:cNvSpPr txBox="1"/>
          <p:nvPr/>
        </p:nvSpPr>
        <p:spPr>
          <a:xfrm>
            <a:off x="683568" y="1844824"/>
            <a:ext cx="3168352"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smtClean="0">
                <a:latin typeface="+mj-lt"/>
              </a:rPr>
              <a:t>Resources</a:t>
            </a:r>
          </a:p>
          <a:p>
            <a:r>
              <a:rPr lang="en-US" sz="2000" dirty="0" smtClean="0">
                <a:latin typeface="+mj-lt"/>
              </a:rPr>
              <a:t>Variety of magnets</a:t>
            </a:r>
          </a:p>
          <a:p>
            <a:r>
              <a:rPr lang="en-US" sz="2000" dirty="0" smtClean="0">
                <a:latin typeface="+mj-lt"/>
              </a:rPr>
              <a:t>Paper clips – different sizes and </a:t>
            </a:r>
            <a:r>
              <a:rPr lang="en-US" sz="2000" dirty="0" err="1" smtClean="0">
                <a:latin typeface="+mj-lt"/>
              </a:rPr>
              <a:t>colours</a:t>
            </a:r>
            <a:endParaRPr lang="en-US" sz="2000" dirty="0" smtClean="0">
              <a:latin typeface="+mj-lt"/>
            </a:endParaRPr>
          </a:p>
          <a:p>
            <a:r>
              <a:rPr lang="en-US" sz="2000" dirty="0" smtClean="0">
                <a:latin typeface="+mj-lt"/>
              </a:rPr>
              <a:t>Ruler</a:t>
            </a:r>
          </a:p>
          <a:p>
            <a:r>
              <a:rPr lang="en-US" sz="2000" dirty="0" smtClean="0">
                <a:latin typeface="+mj-lt"/>
              </a:rPr>
              <a:t>Squared paper</a:t>
            </a:r>
          </a:p>
        </p:txBody>
      </p:sp>
      <p:sp>
        <p:nvSpPr>
          <p:cNvPr id="13" name="TextBox 12"/>
          <p:cNvSpPr txBox="1"/>
          <p:nvPr/>
        </p:nvSpPr>
        <p:spPr>
          <a:xfrm>
            <a:off x="683568" y="3861048"/>
            <a:ext cx="3240360" cy="20928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latin typeface="+mj-lt"/>
              </a:rPr>
              <a:t>S</a:t>
            </a:r>
            <a:r>
              <a:rPr lang="en-US" sz="2000" b="1" dirty="0" smtClean="0">
                <a:latin typeface="+mj-lt"/>
              </a:rPr>
              <a:t>wap roles</a:t>
            </a:r>
          </a:p>
          <a:p>
            <a:r>
              <a:rPr lang="en-US" sz="2000" dirty="0" smtClean="0">
                <a:latin typeface="+mj-lt"/>
              </a:rPr>
              <a:t>Doers become observers</a:t>
            </a:r>
          </a:p>
          <a:p>
            <a:r>
              <a:rPr lang="en-US" sz="2000" dirty="0" smtClean="0">
                <a:latin typeface="+mj-lt"/>
              </a:rPr>
              <a:t>observers doers</a:t>
            </a:r>
          </a:p>
          <a:p>
            <a:endParaRPr lang="en-US" sz="1000" dirty="0">
              <a:latin typeface="+mj-lt"/>
            </a:endParaRPr>
          </a:p>
          <a:p>
            <a:r>
              <a:rPr lang="en-US" sz="2000" dirty="0" smtClean="0">
                <a:latin typeface="+mj-lt"/>
              </a:rPr>
              <a:t>Either repeat the same activity or do a different activity</a:t>
            </a:r>
            <a:endParaRPr lang="en-US" sz="2000" dirty="0">
              <a:latin typeface="+mj-lt"/>
            </a:endParaRPr>
          </a:p>
        </p:txBody>
      </p:sp>
    </p:spTree>
    <p:extLst>
      <p:ext uri="{BB962C8B-B14F-4D97-AF65-F5344CB8AC3E}">
        <p14:creationId xmlns:p14="http://schemas.microsoft.com/office/powerpoint/2010/main" val="3329918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491880" y="188640"/>
            <a:ext cx="5160143" cy="1570186"/>
          </a:xfrm>
        </p:spPr>
        <p:txBody>
          <a:bodyPr>
            <a:normAutofit/>
          </a:bodyPr>
          <a:lstStyle/>
          <a:p>
            <a:r>
              <a:rPr lang="en-US" sz="2400" b="1" dirty="0" smtClean="0"/>
              <a:t>Blossoming Paper Flowers</a:t>
            </a:r>
            <a:br>
              <a:rPr lang="en-US" sz="2400" b="1" dirty="0" smtClean="0"/>
            </a:br>
            <a:r>
              <a:rPr lang="en-US" sz="2000" dirty="0" smtClean="0"/>
              <a:t>Make a paper flower. Fold in the petals.</a:t>
            </a:r>
            <a:br>
              <a:rPr lang="en-US" sz="2000" dirty="0" smtClean="0"/>
            </a:br>
            <a:r>
              <a:rPr lang="en-US" sz="2000" dirty="0" smtClean="0"/>
              <a:t> What happens when you put it in water?</a:t>
            </a:r>
            <a:br>
              <a:rPr lang="en-US" sz="2000" dirty="0" smtClean="0"/>
            </a:br>
            <a:r>
              <a:rPr lang="en-US" sz="2000" dirty="0" smtClean="0"/>
              <a:t>What might affect how quickly it opens?</a:t>
            </a:r>
            <a:endParaRPr lang="en-US" sz="2000" dirty="0"/>
          </a:p>
        </p:txBody>
      </p:sp>
      <p:sp>
        <p:nvSpPr>
          <p:cNvPr id="5" name="Rectangle 4"/>
          <p:cNvSpPr/>
          <p:nvPr/>
        </p:nvSpPr>
        <p:spPr>
          <a:xfrm>
            <a:off x="611560" y="4826675"/>
            <a:ext cx="6408712" cy="1323439"/>
          </a:xfrm>
          <a:prstGeom prst="rect">
            <a:avLst/>
          </a:prstGeom>
        </p:spPr>
        <p:txBody>
          <a:bodyPr wrap="square">
            <a:spAutoFit/>
          </a:bodyPr>
          <a:lstStyle/>
          <a:p>
            <a:r>
              <a:rPr lang="en-US" sz="2000" b="1" dirty="0"/>
              <a:t>Resources</a:t>
            </a:r>
          </a:p>
          <a:p>
            <a:r>
              <a:rPr lang="en-US" sz="2000" dirty="0" smtClean="0"/>
              <a:t>Paper flower templates, different types of paper</a:t>
            </a:r>
          </a:p>
          <a:p>
            <a:r>
              <a:rPr lang="en-US" sz="2000" dirty="0" smtClean="0"/>
              <a:t>Scissors, pens, pencils</a:t>
            </a:r>
          </a:p>
          <a:p>
            <a:r>
              <a:rPr lang="en-US" sz="2000" dirty="0" smtClean="0"/>
              <a:t>Tray/bowl of water, </a:t>
            </a:r>
            <a:r>
              <a:rPr lang="en-US" sz="2000" dirty="0"/>
              <a:t>t</a:t>
            </a:r>
            <a:r>
              <a:rPr lang="en-US" sz="2000" dirty="0" smtClean="0"/>
              <a:t>imer, washing up liquid, salt</a:t>
            </a:r>
            <a:endParaRPr lang="en-US" sz="2000"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988840"/>
            <a:ext cx="3798451" cy="2808313"/>
          </a:xfrm>
          <a:prstGeom prst="rect">
            <a:avLst/>
          </a:prstGeom>
          <a:noFill/>
          <a:ln>
            <a:noFill/>
          </a:ln>
        </p:spPr>
      </p:pic>
      <p:pic>
        <p:nvPicPr>
          <p:cNvPr id="8" name="Picture 7"/>
          <p:cNvPicPr>
            <a:picLocks noChangeAspect="1"/>
          </p:cNvPicPr>
          <p:nvPr/>
        </p:nvPicPr>
        <p:blipFill>
          <a:blip r:embed="rId3"/>
          <a:stretch>
            <a:fillRect/>
          </a:stretch>
        </p:blipFill>
        <p:spPr>
          <a:xfrm>
            <a:off x="4932040" y="1916832"/>
            <a:ext cx="3737601" cy="2955032"/>
          </a:xfrm>
          <a:prstGeom prst="rect">
            <a:avLst/>
          </a:prstGeom>
        </p:spPr>
      </p:pic>
    </p:spTree>
    <p:extLst>
      <p:ext uri="{BB962C8B-B14F-4D97-AF65-F5344CB8AC3E}">
        <p14:creationId xmlns:p14="http://schemas.microsoft.com/office/powerpoint/2010/main" val="1420349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91880" y="274638"/>
            <a:ext cx="5194920" cy="1426170"/>
          </a:xfrm>
        </p:spPr>
        <p:txBody>
          <a:bodyPr>
            <a:normAutofit fontScale="90000"/>
          </a:bodyPr>
          <a:lstStyle/>
          <a:p>
            <a:r>
              <a:rPr lang="nl-BE" b="1" dirty="0" smtClean="0">
                <a:solidFill>
                  <a:srgbClr val="00B050"/>
                </a:solidFill>
              </a:rPr>
              <a:t>Introduction to the </a:t>
            </a:r>
            <a:r>
              <a:rPr lang="nl-BE" b="1" dirty="0">
                <a:solidFill>
                  <a:srgbClr val="00B050"/>
                </a:solidFill>
              </a:rPr>
              <a:t>CEYS </a:t>
            </a:r>
            <a:r>
              <a:rPr lang="nl-BE" b="1" dirty="0" smtClean="0">
                <a:solidFill>
                  <a:srgbClr val="00B050"/>
                </a:solidFill>
              </a:rPr>
              <a:t>project</a:t>
            </a:r>
            <a:br>
              <a:rPr lang="nl-BE" b="1" dirty="0" smtClean="0">
                <a:solidFill>
                  <a:srgbClr val="00B050"/>
                </a:solidFill>
              </a:rPr>
            </a:br>
            <a:r>
              <a:rPr lang="nl-BE" sz="2200" b="1" dirty="0" smtClean="0">
                <a:solidFill>
                  <a:srgbClr val="00B050"/>
                </a:solidFill>
              </a:rPr>
              <a:t>(use dependent on context)</a:t>
            </a:r>
            <a:endParaRPr lang="nl-BE" sz="2200" b="1" dirty="0">
              <a:solidFill>
                <a:srgbClr val="00B050"/>
              </a:solidFill>
            </a:endParaRPr>
          </a:p>
        </p:txBody>
      </p:sp>
      <p:sp>
        <p:nvSpPr>
          <p:cNvPr id="3" name="Tijdelijke aanduiding voor inhoud 2"/>
          <p:cNvSpPr>
            <a:spLocks noGrp="1"/>
          </p:cNvSpPr>
          <p:nvPr>
            <p:ph idx="1"/>
          </p:nvPr>
        </p:nvSpPr>
        <p:spPr/>
        <p:txBody>
          <a:bodyPr>
            <a:normAutofit lnSpcReduction="10000"/>
          </a:bodyPr>
          <a:lstStyle/>
          <a:p>
            <a:pPr>
              <a:lnSpc>
                <a:spcPct val="120000"/>
              </a:lnSpc>
            </a:pPr>
            <a:r>
              <a:rPr lang="nl-BE" sz="2800" dirty="0">
                <a:latin typeface="+mj-lt"/>
              </a:rPr>
              <a:t>European Erasmus+ project</a:t>
            </a:r>
          </a:p>
          <a:p>
            <a:pPr>
              <a:lnSpc>
                <a:spcPct val="120000"/>
              </a:lnSpc>
            </a:pPr>
            <a:r>
              <a:rPr lang="nl-BE" sz="2800" dirty="0">
                <a:latin typeface="+mj-lt"/>
              </a:rPr>
              <a:t>Partners in Belgium, Greece, Romania</a:t>
            </a:r>
            <a:r>
              <a:rPr lang="nl-BE" sz="2800" dirty="0" smtClean="0">
                <a:latin typeface="+mj-lt"/>
              </a:rPr>
              <a:t>, </a:t>
            </a:r>
            <a:r>
              <a:rPr lang="nl-BE" sz="2800" dirty="0">
                <a:latin typeface="+mj-lt"/>
              </a:rPr>
              <a:t>UK</a:t>
            </a:r>
          </a:p>
          <a:p>
            <a:pPr>
              <a:lnSpc>
                <a:spcPct val="120000"/>
              </a:lnSpc>
            </a:pPr>
            <a:r>
              <a:rPr lang="nl-BE" sz="2800" dirty="0">
                <a:latin typeface="+mj-lt"/>
              </a:rPr>
              <a:t>Continuation of the Creative Little Scientists project </a:t>
            </a:r>
            <a:r>
              <a:rPr lang="nl-BE" sz="2800" dirty="0">
                <a:latin typeface="+mj-lt"/>
                <a:hlinkClick r:id="rId3"/>
              </a:rPr>
              <a:t>http://www.creative-little-scientists.eu</a:t>
            </a:r>
            <a:endParaRPr lang="nl-BE" sz="2800" dirty="0">
              <a:latin typeface="+mj-lt"/>
            </a:endParaRPr>
          </a:p>
          <a:p>
            <a:pPr>
              <a:lnSpc>
                <a:spcPct val="120000"/>
              </a:lnSpc>
            </a:pPr>
            <a:r>
              <a:rPr lang="nl-BE" sz="2800" dirty="0">
                <a:latin typeface="+mj-lt"/>
              </a:rPr>
              <a:t> Aims</a:t>
            </a:r>
          </a:p>
          <a:p>
            <a:pPr lvl="1">
              <a:lnSpc>
                <a:spcPct val="120000"/>
              </a:lnSpc>
              <a:buFont typeface="Wingdings" charset="2"/>
              <a:buChar char="Ø"/>
            </a:pPr>
            <a:r>
              <a:rPr lang="nl-BE" sz="2200" dirty="0">
                <a:latin typeface="+mj-lt"/>
              </a:rPr>
              <a:t>Development of a teacher development course and accompanying materials</a:t>
            </a:r>
          </a:p>
          <a:p>
            <a:pPr lvl="1">
              <a:lnSpc>
                <a:spcPct val="120000"/>
              </a:lnSpc>
              <a:buFont typeface="Wingdings" charset="2"/>
              <a:buChar char="Ø"/>
            </a:pPr>
            <a:r>
              <a:rPr lang="nl-BE" sz="2200" dirty="0">
                <a:latin typeface="+mj-lt"/>
              </a:rPr>
              <a:t>Promotion of the use of creative approaches in teaching science in preschool and early primary education (up to age of eight)</a:t>
            </a:r>
          </a:p>
        </p:txBody>
      </p:sp>
      <p:sp>
        <p:nvSpPr>
          <p:cNvPr id="6" name="Rectangle 9"/>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12"/>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1pPr>
            <a:lvl2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2pPr>
            <a:lvl3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3pPr>
            <a:lvl4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4pPr>
            <a:lvl5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5pPr>
            <a:lvl6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6pPr>
            <a:lvl7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7pPr>
            <a:lvl8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8pPr>
            <a:lvl9pPr fontAlgn="base">
              <a:spcBef>
                <a:spcPct val="0"/>
              </a:spcBef>
              <a:spcAft>
                <a:spcPct val="0"/>
              </a:spcAft>
              <a:tabLst>
                <a:tab pos="2879725" algn="ctr"/>
                <a:tab pos="5761038"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2879725" algn="ctr"/>
                <a:tab pos="5761038" algn="r"/>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785119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260648"/>
            <a:ext cx="5194920" cy="1282154"/>
          </a:xfrm>
        </p:spPr>
        <p:txBody>
          <a:bodyPr>
            <a:noAutofit/>
          </a:bodyPr>
          <a:lstStyle/>
          <a:p>
            <a:r>
              <a:rPr lang="en-US" sz="3200" b="1" dirty="0">
                <a:solidFill>
                  <a:srgbClr val="00B050"/>
                </a:solidFill>
              </a:rPr>
              <a:t>F</a:t>
            </a:r>
            <a:r>
              <a:rPr lang="en-US" sz="3200" b="1" dirty="0" smtClean="0">
                <a:solidFill>
                  <a:srgbClr val="00B050"/>
                </a:solidFill>
              </a:rPr>
              <a:t>eatures </a:t>
            </a:r>
            <a:r>
              <a:rPr lang="en-US" sz="3200" b="1" dirty="0">
                <a:solidFill>
                  <a:srgbClr val="00B050"/>
                </a:solidFill>
              </a:rPr>
              <a:t>of scientific inquiry involved in your </a:t>
            </a:r>
            <a:r>
              <a:rPr lang="en-US" sz="3200" b="1" dirty="0" smtClean="0">
                <a:solidFill>
                  <a:srgbClr val="00B050"/>
                </a:solidFill>
              </a:rPr>
              <a:t>activity</a:t>
            </a:r>
            <a:endParaRPr lang="en-US" sz="3200" b="1" dirty="0">
              <a:solidFill>
                <a:srgbClr val="00B050"/>
              </a:solidFill>
            </a:endParaRPr>
          </a:p>
        </p:txBody>
      </p:sp>
      <p:sp>
        <p:nvSpPr>
          <p:cNvPr id="3" name="Content Placeholder 2"/>
          <p:cNvSpPr>
            <a:spLocks noGrp="1"/>
          </p:cNvSpPr>
          <p:nvPr>
            <p:ph idx="1"/>
          </p:nvPr>
        </p:nvSpPr>
        <p:spPr>
          <a:xfrm>
            <a:off x="467544" y="1628800"/>
            <a:ext cx="8424936" cy="4392488"/>
          </a:xfrm>
        </p:spPr>
        <p:txBody>
          <a:bodyPr>
            <a:noAutofit/>
          </a:bodyPr>
          <a:lstStyle/>
          <a:p>
            <a:pPr marL="0" lvl="0" indent="0">
              <a:buNone/>
            </a:pPr>
            <a:r>
              <a:rPr lang="en-US" sz="2400" b="1" i="1" dirty="0" smtClean="0">
                <a:latin typeface="+mj-lt"/>
              </a:rPr>
              <a:t>In </a:t>
            </a:r>
            <a:r>
              <a:rPr lang="en-US" sz="2400" b="1" i="1" dirty="0">
                <a:latin typeface="+mj-lt"/>
              </a:rPr>
              <a:t>your </a:t>
            </a:r>
            <a:r>
              <a:rPr lang="en-US" sz="2400" b="1" i="1" dirty="0" smtClean="0">
                <a:latin typeface="+mj-lt"/>
              </a:rPr>
              <a:t>groups</a:t>
            </a:r>
          </a:p>
          <a:p>
            <a:pPr lvl="0"/>
            <a:r>
              <a:rPr lang="en-US" sz="2400" dirty="0" smtClean="0">
                <a:latin typeface="+mj-lt"/>
              </a:rPr>
              <a:t>What was difficult/easy to observe?</a:t>
            </a:r>
          </a:p>
          <a:p>
            <a:pPr lvl="0"/>
            <a:r>
              <a:rPr lang="en-US" sz="2400" dirty="0" smtClean="0">
                <a:latin typeface="+mj-lt"/>
              </a:rPr>
              <a:t>Note similarities/differences in assessments of investigators/observers</a:t>
            </a:r>
          </a:p>
          <a:p>
            <a:pPr lvl="0"/>
            <a:r>
              <a:rPr lang="en-US" sz="2400" dirty="0" smtClean="0">
                <a:latin typeface="+mj-lt"/>
              </a:rPr>
              <a:t>Did it make a difference if you knew/did not know the criteria?</a:t>
            </a:r>
          </a:p>
          <a:p>
            <a:pPr lvl="0"/>
            <a:r>
              <a:rPr lang="en-US" sz="2400" dirty="0" smtClean="0">
                <a:latin typeface="+mj-lt"/>
              </a:rPr>
              <a:t>How did it feel?</a:t>
            </a:r>
          </a:p>
          <a:p>
            <a:pPr lvl="0"/>
            <a:r>
              <a:rPr lang="en-US" sz="2400" dirty="0" smtClean="0">
                <a:latin typeface="+mj-lt"/>
              </a:rPr>
              <a:t>Any other issues raised?</a:t>
            </a:r>
          </a:p>
          <a:p>
            <a:pPr marL="0" lvl="0" indent="0">
              <a:buNone/>
            </a:pPr>
            <a:endParaRPr lang="en-US" sz="1000" b="1" dirty="0" smtClean="0">
              <a:latin typeface="+mj-lt"/>
            </a:endParaRPr>
          </a:p>
          <a:p>
            <a:pPr marL="0" lvl="0" indent="0">
              <a:spcBef>
                <a:spcPts val="0"/>
              </a:spcBef>
              <a:buNone/>
            </a:pPr>
            <a:r>
              <a:rPr lang="en-US" sz="2400" b="1" dirty="0" smtClean="0">
                <a:latin typeface="+mj-lt"/>
              </a:rPr>
              <a:t>Sharing across the whole group</a:t>
            </a:r>
          </a:p>
          <a:p>
            <a:pPr marL="0" lvl="0" indent="0">
              <a:buNone/>
            </a:pPr>
            <a:r>
              <a:rPr lang="en-US" sz="2400" i="1" dirty="0" smtClean="0">
                <a:latin typeface="+mj-lt"/>
              </a:rPr>
              <a:t>What are the implications?</a:t>
            </a:r>
          </a:p>
        </p:txBody>
      </p:sp>
    </p:spTree>
    <p:extLst>
      <p:ext uri="{BB962C8B-B14F-4D97-AF65-F5344CB8AC3E}">
        <p14:creationId xmlns:p14="http://schemas.microsoft.com/office/powerpoint/2010/main" val="19977794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282154"/>
          </a:xfrm>
        </p:spPr>
        <p:txBody>
          <a:bodyPr>
            <a:noAutofit/>
          </a:bodyPr>
          <a:lstStyle/>
          <a:p>
            <a:r>
              <a:rPr lang="en-US" sz="3200" b="1" dirty="0" smtClean="0">
                <a:solidFill>
                  <a:srgbClr val="00B050"/>
                </a:solidFill>
              </a:rPr>
              <a:t>What were the opportunities for assessment of creative dispositions?</a:t>
            </a:r>
            <a:endParaRPr lang="en-US" sz="3200" b="1" dirty="0">
              <a:solidFill>
                <a:srgbClr val="00B050"/>
              </a:solidFill>
            </a:endParaRPr>
          </a:p>
        </p:txBody>
      </p:sp>
      <p:sp>
        <p:nvSpPr>
          <p:cNvPr id="3" name="Content Placeholder 2"/>
          <p:cNvSpPr>
            <a:spLocks noGrp="1"/>
          </p:cNvSpPr>
          <p:nvPr>
            <p:ph idx="1"/>
          </p:nvPr>
        </p:nvSpPr>
        <p:spPr>
          <a:xfrm>
            <a:off x="395536" y="1772815"/>
            <a:ext cx="5266928" cy="3816425"/>
          </a:xfrm>
        </p:spPr>
        <p:txBody>
          <a:bodyPr>
            <a:normAutofit fontScale="55000" lnSpcReduction="20000"/>
          </a:bodyPr>
          <a:lstStyle/>
          <a:p>
            <a:pPr>
              <a:lnSpc>
                <a:spcPct val="120000"/>
              </a:lnSpc>
            </a:pPr>
            <a:r>
              <a:rPr lang="en-US" sz="3700" dirty="0" smtClean="0">
                <a:latin typeface="+mj-lt"/>
              </a:rPr>
              <a:t>Sense </a:t>
            </a:r>
            <a:r>
              <a:rPr lang="en-US" sz="3700" dirty="0">
                <a:latin typeface="+mj-lt"/>
              </a:rPr>
              <a:t>of initiative</a:t>
            </a:r>
          </a:p>
          <a:p>
            <a:pPr>
              <a:lnSpc>
                <a:spcPct val="120000"/>
              </a:lnSpc>
            </a:pPr>
            <a:r>
              <a:rPr lang="en-US" sz="3700" dirty="0">
                <a:latin typeface="+mj-lt"/>
              </a:rPr>
              <a:t>Motivation</a:t>
            </a:r>
          </a:p>
          <a:p>
            <a:pPr>
              <a:lnSpc>
                <a:spcPct val="120000"/>
              </a:lnSpc>
            </a:pPr>
            <a:r>
              <a:rPr lang="en-US" sz="3700" dirty="0">
                <a:latin typeface="+mj-lt"/>
              </a:rPr>
              <a:t>Ability to come up with something new</a:t>
            </a:r>
          </a:p>
          <a:p>
            <a:pPr>
              <a:lnSpc>
                <a:spcPct val="120000"/>
              </a:lnSpc>
            </a:pPr>
            <a:r>
              <a:rPr lang="en-US" sz="3700" dirty="0">
                <a:latin typeface="+mj-lt"/>
              </a:rPr>
              <a:t>Ability to connect what they have learnt during lessons with topics in other subjects</a:t>
            </a:r>
          </a:p>
          <a:p>
            <a:pPr>
              <a:lnSpc>
                <a:spcPct val="120000"/>
              </a:lnSpc>
            </a:pPr>
            <a:r>
              <a:rPr lang="en-US" sz="3700" dirty="0">
                <a:latin typeface="+mj-lt"/>
              </a:rPr>
              <a:t>Imagination</a:t>
            </a:r>
          </a:p>
          <a:p>
            <a:pPr>
              <a:lnSpc>
                <a:spcPct val="120000"/>
              </a:lnSpc>
            </a:pPr>
            <a:r>
              <a:rPr lang="en-US" sz="3700" dirty="0">
                <a:latin typeface="+mj-lt"/>
              </a:rPr>
              <a:t>Curiosity</a:t>
            </a:r>
          </a:p>
          <a:p>
            <a:pPr>
              <a:lnSpc>
                <a:spcPct val="120000"/>
              </a:lnSpc>
            </a:pPr>
            <a:r>
              <a:rPr lang="en-US" sz="3700" dirty="0">
                <a:latin typeface="+mj-lt"/>
              </a:rPr>
              <a:t>Ability to work together</a:t>
            </a:r>
          </a:p>
          <a:p>
            <a:pPr>
              <a:lnSpc>
                <a:spcPct val="120000"/>
              </a:lnSpc>
            </a:pPr>
            <a:r>
              <a:rPr lang="en-US" sz="3700" dirty="0">
                <a:latin typeface="+mj-lt"/>
              </a:rPr>
              <a:t>Thinking </a:t>
            </a:r>
            <a:r>
              <a:rPr lang="en-US" sz="3700" dirty="0" smtClean="0">
                <a:latin typeface="+mj-lt"/>
              </a:rPr>
              <a:t>skills</a:t>
            </a:r>
          </a:p>
          <a:p>
            <a:pPr marL="0" indent="0">
              <a:buNone/>
            </a:pPr>
            <a:r>
              <a:rPr lang="en-US" sz="3700" i="1" dirty="0" smtClean="0">
                <a:latin typeface="+mj-lt"/>
              </a:rPr>
              <a:t>(from Conceptual Framework)</a:t>
            </a:r>
            <a:endParaRPr lang="en-US" sz="3700" i="1" dirty="0">
              <a:latin typeface="+mj-lt"/>
            </a:endParaRPr>
          </a:p>
          <a:p>
            <a:endParaRPr lang="en-US" dirty="0"/>
          </a:p>
        </p:txBody>
      </p:sp>
      <p:sp>
        <p:nvSpPr>
          <p:cNvPr id="4" name="TextBox 3"/>
          <p:cNvSpPr txBox="1"/>
          <p:nvPr/>
        </p:nvSpPr>
        <p:spPr>
          <a:xfrm>
            <a:off x="5796136" y="1844824"/>
            <a:ext cx="2808312"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dirty="0" smtClean="0">
                <a:latin typeface="+mj-lt"/>
              </a:rPr>
              <a:t>What might be the role of the teacher in fostering creativity in this context?</a:t>
            </a:r>
          </a:p>
          <a:p>
            <a:pPr algn="ctr"/>
            <a:endParaRPr lang="en-US" sz="2000" dirty="0" smtClean="0">
              <a:latin typeface="+mj-lt"/>
            </a:endParaRPr>
          </a:p>
          <a:p>
            <a:pPr algn="ctr"/>
            <a:r>
              <a:rPr lang="en-US" sz="2000" dirty="0" smtClean="0">
                <a:latin typeface="+mj-lt"/>
              </a:rPr>
              <a:t>Consider links to the synergies between creative and inquiry based approaches. </a:t>
            </a:r>
            <a:endParaRPr lang="en-US" sz="2000" dirty="0">
              <a:latin typeface="+mj-lt"/>
            </a:endParaRPr>
          </a:p>
        </p:txBody>
      </p:sp>
    </p:spTree>
    <p:extLst>
      <p:ext uri="{BB962C8B-B14F-4D97-AF65-F5344CB8AC3E}">
        <p14:creationId xmlns:p14="http://schemas.microsoft.com/office/powerpoint/2010/main" val="17134243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274638"/>
            <a:ext cx="5915000" cy="1426170"/>
          </a:xfrm>
        </p:spPr>
        <p:txBody>
          <a:bodyPr>
            <a:noAutofit/>
          </a:bodyPr>
          <a:lstStyle/>
          <a:p>
            <a:r>
              <a:rPr lang="en-US" sz="2800" b="1" dirty="0" smtClean="0">
                <a:solidFill>
                  <a:srgbClr val="00B050"/>
                </a:solidFill>
              </a:rPr>
              <a:t>Synergies between creative and inquiry based approaches to learning</a:t>
            </a:r>
            <a:br>
              <a:rPr lang="en-US" sz="2800" b="1" dirty="0" smtClean="0">
                <a:solidFill>
                  <a:srgbClr val="00B050"/>
                </a:solidFill>
              </a:rPr>
            </a:br>
            <a:r>
              <a:rPr lang="en-US" sz="1600" dirty="0" smtClean="0"/>
              <a:t>(Creative Little Scientists, 2012)</a:t>
            </a:r>
            <a:endParaRPr lang="en-US" sz="1600" dirty="0"/>
          </a:p>
        </p:txBody>
      </p:sp>
      <p:sp>
        <p:nvSpPr>
          <p:cNvPr id="3" name="Content Placeholder 2"/>
          <p:cNvSpPr>
            <a:spLocks noGrp="1"/>
          </p:cNvSpPr>
          <p:nvPr>
            <p:ph idx="1"/>
          </p:nvPr>
        </p:nvSpPr>
        <p:spPr>
          <a:xfrm>
            <a:off x="457200" y="1772816"/>
            <a:ext cx="8229600" cy="4353347"/>
          </a:xfrm>
        </p:spPr>
        <p:txBody>
          <a:bodyPr>
            <a:normAutofit/>
          </a:bodyPr>
          <a:lstStyle/>
          <a:p>
            <a:r>
              <a:rPr lang="nl-BE" sz="2600" dirty="0">
                <a:latin typeface="+mj-lt"/>
              </a:rPr>
              <a:t>Play and exploration</a:t>
            </a:r>
          </a:p>
          <a:p>
            <a:r>
              <a:rPr lang="nl-BE" sz="2600" dirty="0">
                <a:latin typeface="+mj-lt"/>
              </a:rPr>
              <a:t>Motivation and affect</a:t>
            </a:r>
          </a:p>
          <a:p>
            <a:r>
              <a:rPr lang="nl-BE" sz="2600" dirty="0">
                <a:latin typeface="+mj-lt"/>
              </a:rPr>
              <a:t>Dialogue and collaboration</a:t>
            </a:r>
          </a:p>
          <a:p>
            <a:r>
              <a:rPr lang="nl-BE" sz="2600" dirty="0">
                <a:latin typeface="+mj-lt"/>
              </a:rPr>
              <a:t>Problem solving and agency</a:t>
            </a:r>
          </a:p>
          <a:p>
            <a:r>
              <a:rPr lang="nl-BE" sz="2600" dirty="0">
                <a:latin typeface="+mj-lt"/>
              </a:rPr>
              <a:t>Questioning and curiosity</a:t>
            </a:r>
          </a:p>
          <a:p>
            <a:r>
              <a:rPr lang="nl-BE" sz="2600" dirty="0">
                <a:latin typeface="+mj-lt"/>
              </a:rPr>
              <a:t>Reflection and reasoning</a:t>
            </a:r>
          </a:p>
          <a:p>
            <a:r>
              <a:rPr lang="nl-BE" sz="2600" dirty="0">
                <a:latin typeface="+mj-lt"/>
              </a:rPr>
              <a:t>Teacher scaffolding and involvement</a:t>
            </a:r>
          </a:p>
          <a:p>
            <a:r>
              <a:rPr lang="nl-BE" sz="2600" i="1" dirty="0">
                <a:solidFill>
                  <a:srgbClr val="FF0000"/>
                </a:solidFill>
                <a:latin typeface="+mj-lt"/>
              </a:rPr>
              <a:t>Assessment for </a:t>
            </a:r>
            <a:r>
              <a:rPr lang="nl-BE" sz="2600" i="1" dirty="0" smtClean="0">
                <a:solidFill>
                  <a:srgbClr val="FF0000"/>
                </a:solidFill>
                <a:latin typeface="+mj-lt"/>
              </a:rPr>
              <a:t>learning</a:t>
            </a:r>
            <a:endParaRPr lang="nl-BE" sz="2600" i="1" dirty="0">
              <a:solidFill>
                <a:srgbClr val="FF0000"/>
              </a:solidFill>
              <a:latin typeface="+mj-lt"/>
            </a:endParaRPr>
          </a:p>
        </p:txBody>
      </p:sp>
    </p:spTree>
    <p:extLst>
      <p:ext uri="{BB962C8B-B14F-4D97-AF65-F5344CB8AC3E}">
        <p14:creationId xmlns:p14="http://schemas.microsoft.com/office/powerpoint/2010/main" val="27047262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74638"/>
            <a:ext cx="5770984" cy="922114"/>
          </a:xfrm>
        </p:spPr>
        <p:txBody>
          <a:bodyPr>
            <a:noAutofit/>
          </a:bodyPr>
          <a:lstStyle/>
          <a:p>
            <a:r>
              <a:rPr lang="en-US" sz="2800" b="1" dirty="0" smtClean="0">
                <a:solidFill>
                  <a:srgbClr val="00B050"/>
                </a:solidFill>
              </a:rPr>
              <a:t>Assessment For Learning</a:t>
            </a:r>
            <a:br>
              <a:rPr lang="en-US" sz="2800" b="1" dirty="0" smtClean="0">
                <a:solidFill>
                  <a:srgbClr val="00B050"/>
                </a:solidFill>
              </a:rPr>
            </a:br>
            <a:r>
              <a:rPr lang="en-US" sz="2800" b="1" dirty="0" smtClean="0">
                <a:solidFill>
                  <a:srgbClr val="00B050"/>
                </a:solidFill>
              </a:rPr>
              <a:t>Analysis of Classroom Examples</a:t>
            </a:r>
            <a:endParaRPr lang="en-US" sz="2800" b="1" dirty="0">
              <a:solidFill>
                <a:srgbClr val="00B050"/>
              </a:solidFill>
            </a:endParaRPr>
          </a:p>
        </p:txBody>
      </p:sp>
      <p:sp>
        <p:nvSpPr>
          <p:cNvPr id="3" name="Content Placeholder 2"/>
          <p:cNvSpPr>
            <a:spLocks noGrp="1"/>
          </p:cNvSpPr>
          <p:nvPr>
            <p:ph idx="1"/>
          </p:nvPr>
        </p:nvSpPr>
        <p:spPr>
          <a:xfrm>
            <a:off x="395536" y="2276872"/>
            <a:ext cx="2520280" cy="2160240"/>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ctr">
              <a:buNone/>
            </a:pPr>
            <a:endParaRPr lang="en-US" sz="2400" dirty="0" smtClean="0">
              <a:latin typeface="+mj-lt"/>
            </a:endParaRPr>
          </a:p>
          <a:p>
            <a:pPr marL="0" indent="0" algn="ctr">
              <a:buNone/>
            </a:pPr>
            <a:r>
              <a:rPr lang="en-US" sz="2400" dirty="0" smtClean="0">
                <a:latin typeface="+mj-lt"/>
              </a:rPr>
              <a:t>An Icy Adventure</a:t>
            </a:r>
          </a:p>
          <a:p>
            <a:pPr marL="0" indent="0" algn="ctr">
              <a:buNone/>
            </a:pPr>
            <a:r>
              <a:rPr lang="en-US" sz="2400" dirty="0" smtClean="0">
                <a:latin typeface="+mj-lt"/>
              </a:rPr>
              <a:t>On the go</a:t>
            </a:r>
          </a:p>
          <a:p>
            <a:pPr marL="0" indent="0" algn="ctr">
              <a:buNone/>
            </a:pPr>
            <a:r>
              <a:rPr lang="en-US" sz="2400" dirty="0" smtClean="0">
                <a:latin typeface="+mj-lt"/>
              </a:rPr>
              <a:t>Floating boats</a:t>
            </a:r>
          </a:p>
        </p:txBody>
      </p:sp>
      <p:sp>
        <p:nvSpPr>
          <p:cNvPr id="4" name="TextBox 3"/>
          <p:cNvSpPr txBox="1"/>
          <p:nvPr/>
        </p:nvSpPr>
        <p:spPr>
          <a:xfrm>
            <a:off x="3131840" y="1476067"/>
            <a:ext cx="5688632" cy="440120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latin typeface="+mj-lt"/>
              </a:rPr>
              <a:t>Framework for </a:t>
            </a:r>
            <a:r>
              <a:rPr lang="en-US" sz="2400" b="1" dirty="0" smtClean="0">
                <a:latin typeface="+mj-lt"/>
              </a:rPr>
              <a:t>Classroom Examples</a:t>
            </a:r>
          </a:p>
          <a:p>
            <a:endParaRPr lang="en-US" sz="1000" b="1" dirty="0">
              <a:latin typeface="+mj-lt"/>
            </a:endParaRPr>
          </a:p>
          <a:p>
            <a:pPr marL="342900" indent="-342900">
              <a:buFont typeface="Arial"/>
              <a:buChar char="•"/>
            </a:pPr>
            <a:r>
              <a:rPr lang="en-US" sz="2400" i="1" dirty="0">
                <a:latin typeface="+mj-lt"/>
              </a:rPr>
              <a:t>Setting the scene </a:t>
            </a:r>
            <a:r>
              <a:rPr lang="en-US" sz="2400" dirty="0">
                <a:latin typeface="+mj-lt"/>
              </a:rPr>
              <a:t>– focus, rationale, </a:t>
            </a:r>
            <a:r>
              <a:rPr lang="en-US" sz="2400" dirty="0" smtClean="0">
                <a:latin typeface="+mj-lt"/>
              </a:rPr>
              <a:t>background</a:t>
            </a:r>
          </a:p>
          <a:p>
            <a:pPr marL="342900" indent="-342900">
              <a:buFont typeface="Arial"/>
              <a:buChar char="•"/>
            </a:pPr>
            <a:endParaRPr lang="en-US" sz="1000" dirty="0">
              <a:latin typeface="+mj-lt"/>
            </a:endParaRPr>
          </a:p>
          <a:p>
            <a:pPr marL="342900" indent="-342900">
              <a:buFont typeface="Arial"/>
              <a:buChar char="•"/>
            </a:pPr>
            <a:r>
              <a:rPr lang="en-US" sz="2400" i="1" dirty="0">
                <a:latin typeface="+mj-lt"/>
              </a:rPr>
              <a:t>Starting </a:t>
            </a:r>
            <a:r>
              <a:rPr lang="en-US" sz="2400" i="1" dirty="0" smtClean="0">
                <a:latin typeface="+mj-lt"/>
              </a:rPr>
              <a:t>points</a:t>
            </a:r>
          </a:p>
          <a:p>
            <a:pPr marL="342900" indent="-342900">
              <a:buFont typeface="Arial"/>
              <a:buChar char="•"/>
            </a:pPr>
            <a:endParaRPr lang="en-US" sz="1000" i="1" dirty="0">
              <a:latin typeface="+mj-lt"/>
            </a:endParaRPr>
          </a:p>
          <a:p>
            <a:pPr marL="342900" indent="-342900">
              <a:buFont typeface="Arial"/>
              <a:buChar char="•"/>
            </a:pPr>
            <a:r>
              <a:rPr lang="en-US" sz="2400" i="1" dirty="0">
                <a:latin typeface="+mj-lt"/>
              </a:rPr>
              <a:t>Developing the learning journey </a:t>
            </a:r>
            <a:r>
              <a:rPr lang="en-US" sz="2400" dirty="0">
                <a:latin typeface="+mj-lt"/>
              </a:rPr>
              <a:t>– activities and their rationale, examples of children’s responses, teacher reflections and implications for the next session</a:t>
            </a:r>
            <a:r>
              <a:rPr lang="en-US" sz="2400" dirty="0" smtClean="0">
                <a:latin typeface="+mj-lt"/>
              </a:rPr>
              <a:t>.</a:t>
            </a:r>
          </a:p>
          <a:p>
            <a:pPr marL="342900" indent="-342900">
              <a:buFont typeface="Arial"/>
              <a:buChar char="•"/>
            </a:pPr>
            <a:endParaRPr lang="en-US" sz="1000" dirty="0">
              <a:latin typeface="+mj-lt"/>
            </a:endParaRPr>
          </a:p>
          <a:p>
            <a:pPr marL="342900" indent="-342900">
              <a:buFont typeface="Arial"/>
              <a:buChar char="•"/>
            </a:pPr>
            <a:r>
              <a:rPr lang="en-US" sz="2400" i="1" dirty="0">
                <a:latin typeface="+mj-lt"/>
              </a:rPr>
              <a:t>Reflections</a:t>
            </a:r>
            <a:r>
              <a:rPr lang="en-US" sz="2400" dirty="0">
                <a:latin typeface="+mj-lt"/>
              </a:rPr>
              <a:t> – children’s progress, teacher role, classroom environment, next steps</a:t>
            </a:r>
          </a:p>
        </p:txBody>
      </p:sp>
    </p:spTree>
    <p:extLst>
      <p:ext uri="{BB962C8B-B14F-4D97-AF65-F5344CB8AC3E}">
        <p14:creationId xmlns:p14="http://schemas.microsoft.com/office/powerpoint/2010/main" val="3075846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052736"/>
            <a:ext cx="5904656" cy="4320480"/>
          </a:xfrm>
          <a:prstGeom prst="rect">
            <a:avLst/>
          </a:prstGeom>
          <a:ln/>
        </p:spPr>
        <p:style>
          <a:lnRef idx="2">
            <a:schemeClr val="dk1"/>
          </a:lnRef>
          <a:fillRef idx="1">
            <a:schemeClr val="lt1"/>
          </a:fillRef>
          <a:effectRef idx="0">
            <a:schemeClr val="dk1"/>
          </a:effectRef>
          <a:fontRef idx="minor">
            <a:schemeClr val="dk1"/>
          </a:fontRef>
        </p:style>
      </p:pic>
      <p:sp>
        <p:nvSpPr>
          <p:cNvPr id="6" name="TextBox 5"/>
          <p:cNvSpPr txBox="1"/>
          <p:nvPr/>
        </p:nvSpPr>
        <p:spPr>
          <a:xfrm>
            <a:off x="611560" y="2492896"/>
            <a:ext cx="1979712"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dirty="0" smtClean="0"/>
              <a:t>An Icy Adventure</a:t>
            </a:r>
          </a:p>
          <a:p>
            <a:pPr algn="ctr"/>
            <a:r>
              <a:rPr lang="en-US" sz="2400" dirty="0" smtClean="0"/>
              <a:t>Children age 3-4</a:t>
            </a:r>
            <a:endParaRPr lang="en-US" sz="2400" dirty="0"/>
          </a:p>
        </p:txBody>
      </p:sp>
    </p:spTree>
    <p:extLst>
      <p:ext uri="{BB962C8B-B14F-4D97-AF65-F5344CB8AC3E}">
        <p14:creationId xmlns:p14="http://schemas.microsoft.com/office/powerpoint/2010/main" val="1494157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908720"/>
            <a:ext cx="6062588" cy="4896544"/>
          </a:xfrm>
          <a:prstGeom prst="rect">
            <a:avLst/>
          </a:prstGeom>
          <a:ln/>
        </p:spPr>
        <p:style>
          <a:lnRef idx="2">
            <a:schemeClr val="dk1"/>
          </a:lnRef>
          <a:fillRef idx="1">
            <a:schemeClr val="lt1"/>
          </a:fillRef>
          <a:effectRef idx="0">
            <a:schemeClr val="dk1"/>
          </a:effectRef>
          <a:fontRef idx="minor">
            <a:schemeClr val="dk1"/>
          </a:fontRef>
        </p:style>
      </p:pic>
      <p:sp>
        <p:nvSpPr>
          <p:cNvPr id="4" name="TextBox 3"/>
          <p:cNvSpPr txBox="1"/>
          <p:nvPr/>
        </p:nvSpPr>
        <p:spPr>
          <a:xfrm>
            <a:off x="467544" y="2708920"/>
            <a:ext cx="1800200"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US" sz="2400" dirty="0" smtClean="0"/>
          </a:p>
          <a:p>
            <a:pPr algn="ctr"/>
            <a:r>
              <a:rPr lang="en-US" sz="2400" dirty="0" smtClean="0"/>
              <a:t>On the go</a:t>
            </a:r>
          </a:p>
          <a:p>
            <a:pPr algn="ctr"/>
            <a:r>
              <a:rPr lang="en-US" sz="2400" dirty="0" smtClean="0"/>
              <a:t>Children age 4-7</a:t>
            </a:r>
          </a:p>
          <a:p>
            <a:endParaRPr lang="en-US" sz="2400" dirty="0"/>
          </a:p>
        </p:txBody>
      </p:sp>
    </p:spTree>
    <p:extLst>
      <p:ext uri="{BB962C8B-B14F-4D97-AF65-F5344CB8AC3E}">
        <p14:creationId xmlns:p14="http://schemas.microsoft.com/office/powerpoint/2010/main" val="3024882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699792" y="692696"/>
            <a:ext cx="6192688" cy="5256584"/>
          </a:xfrm>
          <a:prstGeom prst="rect">
            <a:avLst/>
          </a:prstGeom>
          <a:ln/>
        </p:spPr>
        <p:style>
          <a:lnRef idx="2">
            <a:schemeClr val="dk1"/>
          </a:lnRef>
          <a:fillRef idx="1">
            <a:schemeClr val="lt1"/>
          </a:fillRef>
          <a:effectRef idx="0">
            <a:schemeClr val="dk1"/>
          </a:effectRef>
          <a:fontRef idx="minor">
            <a:schemeClr val="dk1"/>
          </a:fontRef>
        </p:style>
      </p:pic>
      <p:sp>
        <p:nvSpPr>
          <p:cNvPr id="4" name="Title 3"/>
          <p:cNvSpPr>
            <a:spLocks noGrp="1"/>
          </p:cNvSpPr>
          <p:nvPr>
            <p:ph type="title"/>
          </p:nvPr>
        </p:nvSpPr>
        <p:spPr>
          <a:xfrm>
            <a:off x="395536" y="2996952"/>
            <a:ext cx="2016224" cy="1584176"/>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smtClean="0"/>
              <a:t/>
            </a:r>
            <a:br>
              <a:rPr lang="en-US" sz="2800" dirty="0" smtClean="0"/>
            </a:br>
            <a:r>
              <a:rPr lang="en-US" sz="2800" dirty="0" smtClean="0"/>
              <a:t>Floating Boats</a:t>
            </a:r>
            <a:br>
              <a:rPr lang="en-US" sz="2800" dirty="0" smtClean="0"/>
            </a:br>
            <a:r>
              <a:rPr lang="en-US" sz="2800" dirty="0" smtClean="0"/>
              <a:t>Children age 5-6</a:t>
            </a:r>
            <a:br>
              <a:rPr lang="en-US" sz="2800" dirty="0" smtClean="0"/>
            </a:br>
            <a:endParaRPr lang="en-US" sz="2800" dirty="0"/>
          </a:p>
        </p:txBody>
      </p:sp>
    </p:spTree>
    <p:extLst>
      <p:ext uri="{BB962C8B-B14F-4D97-AF65-F5344CB8AC3E}">
        <p14:creationId xmlns:p14="http://schemas.microsoft.com/office/powerpoint/2010/main" val="1826304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32648" cy="1143000"/>
          </a:xfrm>
        </p:spPr>
        <p:txBody>
          <a:bodyPr>
            <a:noAutofit/>
          </a:bodyPr>
          <a:lstStyle/>
          <a:p>
            <a:r>
              <a:rPr lang="en-US" sz="3600" b="1" dirty="0" smtClean="0">
                <a:solidFill>
                  <a:srgbClr val="00B050"/>
                </a:solidFill>
              </a:rPr>
              <a:t>Discussion of classroom examples</a:t>
            </a:r>
            <a:endParaRPr lang="en-US" sz="3600" b="1" dirty="0">
              <a:solidFill>
                <a:srgbClr val="00B050"/>
              </a:solidFill>
            </a:endParaRPr>
          </a:p>
        </p:txBody>
      </p:sp>
      <p:sp>
        <p:nvSpPr>
          <p:cNvPr id="3" name="Content Placeholder 2"/>
          <p:cNvSpPr>
            <a:spLocks noGrp="1"/>
          </p:cNvSpPr>
          <p:nvPr>
            <p:ph idx="1"/>
          </p:nvPr>
        </p:nvSpPr>
        <p:spPr/>
        <p:txBody>
          <a:bodyPr>
            <a:normAutofit/>
          </a:bodyPr>
          <a:lstStyle/>
          <a:p>
            <a:pPr marL="0" lvl="0" indent="0">
              <a:buNone/>
            </a:pPr>
            <a:r>
              <a:rPr lang="en-US" sz="2000" i="1" dirty="0" smtClean="0">
                <a:latin typeface="+mj-lt"/>
              </a:rPr>
              <a:t>Work in groups of 4 </a:t>
            </a:r>
            <a:r>
              <a:rPr lang="en-US" sz="2000" dirty="0" smtClean="0">
                <a:latin typeface="+mj-lt"/>
              </a:rPr>
              <a:t>- 2 examples for each group.</a:t>
            </a:r>
          </a:p>
          <a:p>
            <a:pPr marL="0" lvl="0" indent="0">
              <a:buNone/>
            </a:pPr>
            <a:r>
              <a:rPr lang="en-US" sz="2000" dirty="0" smtClean="0">
                <a:latin typeface="+mj-lt"/>
              </a:rPr>
              <a:t>Start </a:t>
            </a:r>
            <a:r>
              <a:rPr lang="en-US" sz="2000" dirty="0">
                <a:latin typeface="+mj-lt"/>
              </a:rPr>
              <a:t>in pairs with different examples, then </a:t>
            </a:r>
            <a:r>
              <a:rPr lang="en-US" sz="2000" dirty="0" smtClean="0">
                <a:latin typeface="+mj-lt"/>
              </a:rPr>
              <a:t>swap.</a:t>
            </a:r>
            <a:endParaRPr lang="nl-BE" sz="2000" b="1" dirty="0" smtClean="0">
              <a:latin typeface="+mj-lt"/>
            </a:endParaRPr>
          </a:p>
          <a:p>
            <a:pPr marL="0" indent="0">
              <a:buNone/>
            </a:pPr>
            <a:r>
              <a:rPr lang="nl-BE" sz="2000" b="1" dirty="0" smtClean="0">
                <a:latin typeface="+mj-lt"/>
              </a:rPr>
              <a:t>1</a:t>
            </a:r>
            <a:r>
              <a:rPr lang="nl-BE" sz="2000" b="1" dirty="0">
                <a:latin typeface="+mj-lt"/>
              </a:rPr>
              <a:t>. Read through first to gain an overview of the learning journey</a:t>
            </a:r>
            <a:r>
              <a:rPr lang="nl-BE" sz="2000" b="1" dirty="0" smtClean="0">
                <a:latin typeface="+mj-lt"/>
              </a:rPr>
              <a:t>.</a:t>
            </a:r>
          </a:p>
          <a:p>
            <a:pPr marL="0" indent="0">
              <a:buNone/>
            </a:pPr>
            <a:r>
              <a:rPr lang="nl-BE" sz="2000" b="1" dirty="0" smtClean="0">
                <a:latin typeface="+mj-lt"/>
              </a:rPr>
              <a:t>2</a:t>
            </a:r>
            <a:r>
              <a:rPr lang="nl-BE" sz="2000" b="1" dirty="0">
                <a:latin typeface="+mj-lt"/>
              </a:rPr>
              <a:t>. Then consider the following questions: </a:t>
            </a:r>
            <a:endParaRPr lang="en-US" sz="2000" dirty="0" smtClean="0">
              <a:latin typeface="+mj-lt"/>
            </a:endParaRPr>
          </a:p>
          <a:p>
            <a:pPr lvl="0"/>
            <a:r>
              <a:rPr lang="en-GB" sz="2000" dirty="0" smtClean="0"/>
              <a:t>What </a:t>
            </a:r>
            <a:r>
              <a:rPr lang="en-GB" sz="2000" i="1" dirty="0" smtClean="0"/>
              <a:t>kinds of evidence </a:t>
            </a:r>
            <a:r>
              <a:rPr lang="en-GB" sz="2000" dirty="0" smtClean="0"/>
              <a:t>does the example provide of children’s </a:t>
            </a:r>
            <a:r>
              <a:rPr lang="en-GB" sz="2000" dirty="0"/>
              <a:t>inquiry skills and creative </a:t>
            </a:r>
            <a:r>
              <a:rPr lang="en-GB" sz="2000" dirty="0" smtClean="0"/>
              <a:t>dispositions? </a:t>
            </a:r>
          </a:p>
          <a:p>
            <a:pPr lvl="0"/>
            <a:r>
              <a:rPr lang="en-GB" sz="2000" dirty="0" smtClean="0"/>
              <a:t>What </a:t>
            </a:r>
            <a:r>
              <a:rPr lang="en-GB" sz="2000" i="1" dirty="0" smtClean="0"/>
              <a:t>assessment approaches </a:t>
            </a:r>
            <a:r>
              <a:rPr lang="en-GB" sz="2000" dirty="0" smtClean="0"/>
              <a:t>are used by the teacher?</a:t>
            </a:r>
          </a:p>
          <a:p>
            <a:pPr lvl="0"/>
            <a:r>
              <a:rPr lang="en-GB" sz="2000" dirty="0" smtClean="0"/>
              <a:t>In what ways does the teacher </a:t>
            </a:r>
            <a:r>
              <a:rPr lang="en-GB" sz="2000" i="1" dirty="0" smtClean="0"/>
              <a:t>build on assessment </a:t>
            </a:r>
            <a:r>
              <a:rPr lang="en-GB" sz="2000" dirty="0" smtClean="0"/>
              <a:t>information?</a:t>
            </a:r>
            <a:endParaRPr lang="en-GB" sz="2000" dirty="0"/>
          </a:p>
          <a:p>
            <a:pPr lvl="0"/>
            <a:r>
              <a:rPr lang="en-GB" sz="2000" dirty="0"/>
              <a:t>How might you gain further insights into children’s learning?</a:t>
            </a:r>
          </a:p>
          <a:p>
            <a:pPr marL="0" lvl="0" indent="0">
              <a:buNone/>
            </a:pPr>
            <a:r>
              <a:rPr lang="en-GB" sz="2000" b="1" dirty="0" smtClean="0"/>
              <a:t>Whole group discussion</a:t>
            </a:r>
          </a:p>
          <a:p>
            <a:r>
              <a:rPr lang="en-GB" sz="2000" dirty="0" smtClean="0"/>
              <a:t>Sharing responses</a:t>
            </a:r>
          </a:p>
          <a:p>
            <a:r>
              <a:rPr lang="en-GB" sz="2000" dirty="0" smtClean="0"/>
              <a:t>Reflection on implications for planning and assessment</a:t>
            </a:r>
            <a:endParaRPr lang="en-GB" sz="2000" dirty="0"/>
          </a:p>
        </p:txBody>
      </p:sp>
    </p:spTree>
    <p:extLst>
      <p:ext uri="{BB962C8B-B14F-4D97-AF65-F5344CB8AC3E}">
        <p14:creationId xmlns:p14="http://schemas.microsoft.com/office/powerpoint/2010/main" val="607835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7864" y="332656"/>
            <a:ext cx="5194920" cy="1224136"/>
          </a:xfrm>
        </p:spPr>
        <p:txBody>
          <a:bodyPr>
            <a:normAutofit/>
          </a:bodyPr>
          <a:lstStyle/>
          <a:p>
            <a:r>
              <a:rPr lang="en-GB" sz="3600" b="1" dirty="0">
                <a:solidFill>
                  <a:srgbClr val="00B050"/>
                </a:solidFill>
              </a:rPr>
              <a:t>Positive actions to aid the process of </a:t>
            </a:r>
            <a:r>
              <a:rPr lang="en-GB" sz="3600" b="1" dirty="0" smtClean="0">
                <a:solidFill>
                  <a:srgbClr val="00B050"/>
                </a:solidFill>
              </a:rPr>
              <a:t>assessment</a:t>
            </a:r>
            <a:endParaRPr lang="en-US" sz="2000" b="1" dirty="0">
              <a:solidFill>
                <a:srgbClr val="00B050"/>
              </a:solidFill>
            </a:endParaRPr>
          </a:p>
        </p:txBody>
      </p:sp>
      <p:sp>
        <p:nvSpPr>
          <p:cNvPr id="6" name="Content Placeholder 5"/>
          <p:cNvSpPr>
            <a:spLocks noGrp="1"/>
          </p:cNvSpPr>
          <p:nvPr>
            <p:ph idx="1"/>
          </p:nvPr>
        </p:nvSpPr>
        <p:spPr>
          <a:xfrm>
            <a:off x="457200" y="1916832"/>
            <a:ext cx="8229600" cy="4209331"/>
          </a:xfrm>
        </p:spPr>
        <p:txBody>
          <a:bodyPr>
            <a:normAutofit/>
          </a:bodyPr>
          <a:lstStyle/>
          <a:p>
            <a:pPr lvl="0"/>
            <a:r>
              <a:rPr lang="en-GB" sz="2400" dirty="0" smtClean="0">
                <a:latin typeface="+mj-lt"/>
              </a:rPr>
              <a:t>Providing </a:t>
            </a:r>
            <a:r>
              <a:rPr lang="en-GB" sz="2400" dirty="0">
                <a:latin typeface="+mj-lt"/>
              </a:rPr>
              <a:t>activities in which pupils can apply or display certain ideas, skills, attitudes</a:t>
            </a:r>
          </a:p>
          <a:p>
            <a:pPr lvl="0"/>
            <a:r>
              <a:rPr lang="en-GB" sz="2400" dirty="0">
                <a:latin typeface="+mj-lt"/>
              </a:rPr>
              <a:t>Discussing activities with pupils</a:t>
            </a:r>
          </a:p>
          <a:p>
            <a:pPr lvl="0"/>
            <a:r>
              <a:rPr lang="en-GB" sz="2400" dirty="0">
                <a:latin typeface="+mj-lt"/>
              </a:rPr>
              <a:t>Asking questions which enable pupils to give their point of view</a:t>
            </a:r>
          </a:p>
          <a:p>
            <a:pPr lvl="0"/>
            <a:r>
              <a:rPr lang="en-GB" sz="2400" dirty="0">
                <a:latin typeface="+mj-lt"/>
              </a:rPr>
              <a:t>Listening to what pupils have to say</a:t>
            </a:r>
          </a:p>
          <a:p>
            <a:pPr lvl="0"/>
            <a:r>
              <a:rPr lang="en-GB" sz="2400" dirty="0">
                <a:latin typeface="+mj-lt"/>
              </a:rPr>
              <a:t>Noticing how they do their work</a:t>
            </a:r>
          </a:p>
          <a:p>
            <a:pPr lvl="0"/>
            <a:r>
              <a:rPr lang="en-GB" sz="2400" dirty="0">
                <a:latin typeface="+mj-lt"/>
              </a:rPr>
              <a:t>Looking at the products of work diagnostically</a:t>
            </a:r>
          </a:p>
          <a:p>
            <a:pPr marL="0" indent="0" algn="r">
              <a:buNone/>
            </a:pPr>
            <a:r>
              <a:rPr lang="en-US" sz="2400" dirty="0" err="1" smtClean="0">
                <a:latin typeface="+mj-lt"/>
              </a:rPr>
              <a:t>Harlen</a:t>
            </a:r>
            <a:r>
              <a:rPr lang="en-US" sz="2400" dirty="0" smtClean="0">
                <a:latin typeface="+mj-lt"/>
              </a:rPr>
              <a:t> (1999)</a:t>
            </a:r>
            <a:endParaRPr lang="en-US" sz="2400" dirty="0">
              <a:latin typeface="+mj-lt"/>
            </a:endParaRPr>
          </a:p>
        </p:txBody>
      </p:sp>
    </p:spTree>
    <p:extLst>
      <p:ext uri="{BB962C8B-B14F-4D97-AF65-F5344CB8AC3E}">
        <p14:creationId xmlns:p14="http://schemas.microsoft.com/office/powerpoint/2010/main" val="40318162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99792" y="274638"/>
            <a:ext cx="6192688" cy="1282154"/>
          </a:xfrm>
        </p:spPr>
        <p:txBody>
          <a:bodyPr>
            <a:normAutofit/>
          </a:bodyPr>
          <a:lstStyle/>
          <a:p>
            <a:r>
              <a:rPr lang="en-US" sz="3200" b="1" dirty="0" smtClean="0">
                <a:solidFill>
                  <a:srgbClr val="00B050"/>
                </a:solidFill>
              </a:rPr>
              <a:t>10  Research based Principles </a:t>
            </a:r>
            <a:br>
              <a:rPr lang="en-US" sz="3200" b="1" dirty="0" smtClean="0">
                <a:solidFill>
                  <a:srgbClr val="00B050"/>
                </a:solidFill>
              </a:rPr>
            </a:br>
            <a:r>
              <a:rPr lang="en-US" sz="3200" b="1" dirty="0" smtClean="0">
                <a:solidFill>
                  <a:srgbClr val="00B050"/>
                </a:solidFill>
              </a:rPr>
              <a:t>of Assessment for Learning</a:t>
            </a:r>
            <a:endParaRPr lang="en-US" sz="3200" b="1" dirty="0">
              <a:solidFill>
                <a:srgbClr val="00B050"/>
              </a:solidFill>
            </a:endParaRPr>
          </a:p>
        </p:txBody>
      </p:sp>
      <p:sp>
        <p:nvSpPr>
          <p:cNvPr id="8" name="Content Placeholder 7"/>
          <p:cNvSpPr>
            <a:spLocks noGrp="1"/>
          </p:cNvSpPr>
          <p:nvPr>
            <p:ph sz="half" idx="1"/>
          </p:nvPr>
        </p:nvSpPr>
        <p:spPr>
          <a:xfrm>
            <a:off x="457200" y="1711349"/>
            <a:ext cx="4038600" cy="4525963"/>
          </a:xfrm>
        </p:spPr>
        <p:txBody>
          <a:bodyPr>
            <a:normAutofit/>
          </a:bodyPr>
          <a:lstStyle/>
          <a:p>
            <a:r>
              <a:rPr lang="en-US" sz="2400" dirty="0" smtClean="0">
                <a:latin typeface="+mj-lt"/>
              </a:rPr>
              <a:t>Is part of effective planning</a:t>
            </a:r>
          </a:p>
          <a:p>
            <a:r>
              <a:rPr lang="en-US" sz="2400" dirty="0" smtClean="0">
                <a:latin typeface="+mj-lt"/>
              </a:rPr>
              <a:t>Focuses on how students learn</a:t>
            </a:r>
          </a:p>
          <a:p>
            <a:r>
              <a:rPr lang="en-US" sz="2400" dirty="0" smtClean="0">
                <a:latin typeface="+mj-lt"/>
              </a:rPr>
              <a:t>Is central to classroom practice</a:t>
            </a:r>
          </a:p>
          <a:p>
            <a:r>
              <a:rPr lang="en-US" sz="2400" dirty="0" smtClean="0">
                <a:latin typeface="+mj-lt"/>
              </a:rPr>
              <a:t>Is a key professional skill</a:t>
            </a:r>
          </a:p>
          <a:p>
            <a:r>
              <a:rPr lang="en-US" sz="2400" dirty="0" smtClean="0">
                <a:latin typeface="+mj-lt"/>
              </a:rPr>
              <a:t>Is sensitive and constructive</a:t>
            </a:r>
          </a:p>
        </p:txBody>
      </p:sp>
      <p:sp>
        <p:nvSpPr>
          <p:cNvPr id="9" name="Content Placeholder 8"/>
          <p:cNvSpPr>
            <a:spLocks noGrp="1"/>
          </p:cNvSpPr>
          <p:nvPr>
            <p:ph sz="half" idx="2"/>
          </p:nvPr>
        </p:nvSpPr>
        <p:spPr>
          <a:xfrm>
            <a:off x="4648200" y="1711349"/>
            <a:ext cx="4038600" cy="4525963"/>
          </a:xfrm>
        </p:spPr>
        <p:txBody>
          <a:bodyPr>
            <a:normAutofit/>
          </a:bodyPr>
          <a:lstStyle/>
          <a:p>
            <a:r>
              <a:rPr lang="en-US" sz="2400" dirty="0" smtClean="0">
                <a:latin typeface="+mj-lt"/>
              </a:rPr>
              <a:t>Fosters motivation</a:t>
            </a:r>
          </a:p>
          <a:p>
            <a:r>
              <a:rPr lang="en-US" sz="2400" dirty="0" smtClean="0">
                <a:latin typeface="+mj-lt"/>
              </a:rPr>
              <a:t>Promotes understanding of goals and criteria</a:t>
            </a:r>
          </a:p>
          <a:p>
            <a:r>
              <a:rPr lang="en-US" sz="2400" dirty="0" smtClean="0">
                <a:latin typeface="+mj-lt"/>
              </a:rPr>
              <a:t>Helps learners to know how to improve</a:t>
            </a:r>
          </a:p>
          <a:p>
            <a:r>
              <a:rPr lang="en-US" sz="2400" dirty="0" smtClean="0">
                <a:latin typeface="+mj-lt"/>
              </a:rPr>
              <a:t>Develops capacity for self assessment</a:t>
            </a:r>
          </a:p>
          <a:p>
            <a:r>
              <a:rPr lang="en-US" sz="2400" dirty="0" err="1" smtClean="0">
                <a:latin typeface="+mj-lt"/>
              </a:rPr>
              <a:t>Recognises</a:t>
            </a:r>
            <a:r>
              <a:rPr lang="en-US" sz="2400" dirty="0" smtClean="0">
                <a:latin typeface="+mj-lt"/>
              </a:rPr>
              <a:t> all educational achievement</a:t>
            </a:r>
          </a:p>
          <a:p>
            <a:endParaRPr lang="en-US" sz="1400" dirty="0">
              <a:latin typeface="+mj-lt"/>
            </a:endParaRPr>
          </a:p>
          <a:p>
            <a:pPr marL="0" indent="0" algn="r">
              <a:buNone/>
            </a:pPr>
            <a:r>
              <a:rPr lang="en-US" sz="1700" dirty="0" smtClean="0"/>
              <a:t>Assessment </a:t>
            </a:r>
            <a:r>
              <a:rPr lang="en-US" sz="1700" dirty="0"/>
              <a:t>Reform Group (2002) </a:t>
            </a:r>
            <a:endParaRPr lang="en-US" sz="1700" dirty="0">
              <a:latin typeface="+mj-lt"/>
            </a:endParaRPr>
          </a:p>
        </p:txBody>
      </p:sp>
    </p:spTree>
    <p:extLst>
      <p:ext uri="{BB962C8B-B14F-4D97-AF65-F5344CB8AC3E}">
        <p14:creationId xmlns:p14="http://schemas.microsoft.com/office/powerpoint/2010/main" val="39328565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282154"/>
          </a:xfrm>
        </p:spPr>
        <p:txBody>
          <a:bodyPr>
            <a:noAutofit/>
          </a:bodyPr>
          <a:lstStyle/>
          <a:p>
            <a:r>
              <a:rPr lang="en-US" sz="4000" b="1" dirty="0" smtClean="0">
                <a:solidFill>
                  <a:srgbClr val="00B050"/>
                </a:solidFill>
              </a:rPr>
              <a:t>What do you hope to gain from the module?</a:t>
            </a:r>
            <a:endParaRPr lang="en-US" sz="4000" b="1" dirty="0">
              <a:solidFill>
                <a:srgbClr val="00B050"/>
              </a:solidFill>
            </a:endParaRPr>
          </a:p>
        </p:txBody>
      </p:sp>
      <p:sp>
        <p:nvSpPr>
          <p:cNvPr id="3" name="Content Placeholder 2"/>
          <p:cNvSpPr>
            <a:spLocks noGrp="1"/>
          </p:cNvSpPr>
          <p:nvPr>
            <p:ph idx="1"/>
          </p:nvPr>
        </p:nvSpPr>
        <p:spPr>
          <a:xfrm>
            <a:off x="611560" y="1628800"/>
            <a:ext cx="8280920" cy="4608512"/>
          </a:xfrm>
        </p:spPr>
        <p:txBody>
          <a:bodyPr>
            <a:noAutofit/>
          </a:bodyPr>
          <a:lstStyle/>
          <a:p>
            <a:pPr marL="0" indent="0">
              <a:buNone/>
            </a:pPr>
            <a:r>
              <a:rPr lang="en-US" sz="2400" b="1" i="1" dirty="0">
                <a:latin typeface="+mj-lt"/>
              </a:rPr>
              <a:t>As an </a:t>
            </a:r>
            <a:r>
              <a:rPr lang="en-US" sz="2400" b="1" i="1" dirty="0" smtClean="0">
                <a:latin typeface="+mj-lt"/>
              </a:rPr>
              <a:t>individual</a:t>
            </a:r>
          </a:p>
          <a:p>
            <a:r>
              <a:rPr lang="en-US" sz="2400" dirty="0" smtClean="0">
                <a:latin typeface="+mj-lt"/>
              </a:rPr>
              <a:t>What do you hope to gain from the module?</a:t>
            </a:r>
          </a:p>
          <a:p>
            <a:r>
              <a:rPr lang="en-US" sz="2400" dirty="0" smtClean="0">
                <a:latin typeface="+mj-lt"/>
              </a:rPr>
              <a:t>Do you have any particular questions?</a:t>
            </a:r>
          </a:p>
          <a:p>
            <a:r>
              <a:rPr lang="en-US" sz="2400" dirty="0" smtClean="0">
                <a:latin typeface="+mj-lt"/>
              </a:rPr>
              <a:t>What are the key issues related to assessment in your setting?</a:t>
            </a:r>
          </a:p>
          <a:p>
            <a:pPr marL="0" indent="0">
              <a:buNone/>
            </a:pPr>
            <a:endParaRPr lang="en-US" sz="1000" dirty="0" smtClean="0">
              <a:latin typeface="+mj-lt"/>
            </a:endParaRPr>
          </a:p>
          <a:p>
            <a:pPr marL="0" indent="0">
              <a:spcBef>
                <a:spcPts val="0"/>
              </a:spcBef>
              <a:buNone/>
            </a:pPr>
            <a:r>
              <a:rPr lang="en-US" sz="2400" dirty="0" smtClean="0">
                <a:latin typeface="+mj-lt"/>
              </a:rPr>
              <a:t>Note down 2/3 ideas in relation to each question</a:t>
            </a:r>
          </a:p>
          <a:p>
            <a:pPr marL="0" indent="0">
              <a:buNone/>
            </a:pPr>
            <a:r>
              <a:rPr lang="en-US" sz="2400" dirty="0" smtClean="0">
                <a:latin typeface="+mj-lt"/>
              </a:rPr>
              <a:t>Record each idea on a separate </a:t>
            </a:r>
            <a:r>
              <a:rPr lang="en-US" sz="2400" dirty="0">
                <a:latin typeface="+mj-lt"/>
              </a:rPr>
              <a:t>post </a:t>
            </a:r>
            <a:r>
              <a:rPr lang="en-US" sz="2400" dirty="0" smtClean="0">
                <a:latin typeface="+mj-lt"/>
              </a:rPr>
              <a:t>it </a:t>
            </a:r>
            <a:r>
              <a:rPr lang="en-US" sz="2400" dirty="0">
                <a:latin typeface="+mj-lt"/>
              </a:rPr>
              <a:t>(one for each idea</a:t>
            </a:r>
            <a:r>
              <a:rPr lang="en-US" sz="2400" dirty="0" smtClean="0">
                <a:latin typeface="+mj-lt"/>
              </a:rPr>
              <a:t>)</a:t>
            </a:r>
          </a:p>
          <a:p>
            <a:pPr marL="0" indent="0">
              <a:buNone/>
            </a:pPr>
            <a:endParaRPr lang="en-US" sz="1000" i="1" dirty="0" smtClean="0">
              <a:latin typeface="+mj-lt"/>
            </a:endParaRPr>
          </a:p>
          <a:p>
            <a:pPr marL="0" indent="0">
              <a:spcBef>
                <a:spcPts val="0"/>
              </a:spcBef>
              <a:buNone/>
            </a:pPr>
            <a:r>
              <a:rPr lang="en-US" sz="2400" b="1" i="1" dirty="0" smtClean="0">
                <a:latin typeface="+mj-lt"/>
              </a:rPr>
              <a:t>As a group </a:t>
            </a:r>
          </a:p>
          <a:p>
            <a:pPr marL="0" indent="0">
              <a:buNone/>
            </a:pPr>
            <a:r>
              <a:rPr lang="en-US" sz="2400" dirty="0" smtClean="0">
                <a:latin typeface="+mj-lt"/>
              </a:rPr>
              <a:t>See if you can sort these into groups – any common themes/differences?</a:t>
            </a:r>
          </a:p>
          <a:p>
            <a:pPr marL="0" indent="0">
              <a:spcBef>
                <a:spcPts val="0"/>
              </a:spcBef>
              <a:buNone/>
            </a:pPr>
            <a:r>
              <a:rPr lang="en-US" sz="2400" dirty="0" smtClean="0">
                <a:latin typeface="+mj-lt"/>
              </a:rPr>
              <a:t>Display as a poster. Keep for later reference</a:t>
            </a:r>
            <a:r>
              <a:rPr lang="en-US" sz="2000" dirty="0" smtClean="0">
                <a:latin typeface="+mj-lt"/>
              </a:rPr>
              <a:t>. </a:t>
            </a:r>
          </a:p>
        </p:txBody>
      </p:sp>
    </p:spTree>
    <p:extLst>
      <p:ext uri="{BB962C8B-B14F-4D97-AF65-F5344CB8AC3E}">
        <p14:creationId xmlns:p14="http://schemas.microsoft.com/office/powerpoint/2010/main" val="41276398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43808" y="274638"/>
            <a:ext cx="5842992" cy="1143000"/>
          </a:xfrm>
        </p:spPr>
        <p:txBody>
          <a:bodyPr>
            <a:noAutofit/>
          </a:bodyPr>
          <a:lstStyle/>
          <a:p>
            <a:r>
              <a:rPr lang="en-GB" sz="3600" b="1" dirty="0">
                <a:solidFill>
                  <a:srgbClr val="00B050"/>
                </a:solidFill>
              </a:rPr>
              <a:t>Implications for planning </a:t>
            </a:r>
            <a:r>
              <a:rPr lang="en-GB" sz="3600" b="1" dirty="0" smtClean="0">
                <a:solidFill>
                  <a:srgbClr val="00B050"/>
                </a:solidFill>
              </a:rPr>
              <a:t/>
            </a:r>
            <a:br>
              <a:rPr lang="en-GB" sz="3600" b="1" dirty="0" smtClean="0">
                <a:solidFill>
                  <a:srgbClr val="00B050"/>
                </a:solidFill>
              </a:rPr>
            </a:br>
            <a:r>
              <a:rPr lang="en-GB" sz="3600" b="1" dirty="0" smtClean="0">
                <a:solidFill>
                  <a:srgbClr val="00B050"/>
                </a:solidFill>
              </a:rPr>
              <a:t>and assessment</a:t>
            </a:r>
            <a:endParaRPr lang="en-US" sz="3600" dirty="0">
              <a:solidFill>
                <a:srgbClr val="00B050"/>
              </a:solidFill>
            </a:endParaRPr>
          </a:p>
        </p:txBody>
      </p:sp>
      <p:sp>
        <p:nvSpPr>
          <p:cNvPr id="6" name="Content Placeholder 5"/>
          <p:cNvSpPr>
            <a:spLocks noGrp="1"/>
          </p:cNvSpPr>
          <p:nvPr>
            <p:ph idx="1"/>
          </p:nvPr>
        </p:nvSpPr>
        <p:spPr>
          <a:xfrm>
            <a:off x="457200" y="1600201"/>
            <a:ext cx="8229600" cy="3484984"/>
          </a:xfrm>
        </p:spPr>
        <p:txBody>
          <a:bodyPr>
            <a:normAutofit/>
          </a:bodyPr>
          <a:lstStyle/>
          <a:p>
            <a:pPr marL="0" indent="0">
              <a:buNone/>
            </a:pPr>
            <a:endParaRPr lang="en-US" sz="2800" dirty="0" smtClean="0"/>
          </a:p>
          <a:p>
            <a:r>
              <a:rPr lang="en-US" sz="2800" dirty="0" smtClean="0"/>
              <a:t>Take </a:t>
            </a:r>
            <a:r>
              <a:rPr lang="en-US" sz="2800" dirty="0"/>
              <a:t>a </a:t>
            </a:r>
            <a:r>
              <a:rPr lang="en-US" sz="2800" dirty="0" err="1"/>
              <a:t>favourite</a:t>
            </a:r>
            <a:r>
              <a:rPr lang="en-US" sz="2800" dirty="0"/>
              <a:t> science activity you carry out in your setting. </a:t>
            </a:r>
            <a:endParaRPr lang="en-US" sz="2800" dirty="0" smtClean="0"/>
          </a:p>
          <a:p>
            <a:endParaRPr lang="en-GB" sz="2800" dirty="0"/>
          </a:p>
          <a:p>
            <a:r>
              <a:rPr lang="en-GB" sz="2800" dirty="0"/>
              <a:t>How could you build in and extend opportunities for assessment at different points in the activity? </a:t>
            </a:r>
            <a:endParaRPr lang="en-US" sz="2800" dirty="0"/>
          </a:p>
        </p:txBody>
      </p:sp>
    </p:spTree>
    <p:extLst>
      <p:ext uri="{BB962C8B-B14F-4D97-AF65-F5344CB8AC3E}">
        <p14:creationId xmlns:p14="http://schemas.microsoft.com/office/powerpoint/2010/main" val="1706048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274638"/>
            <a:ext cx="5626968" cy="1143000"/>
          </a:xfrm>
        </p:spPr>
        <p:txBody>
          <a:bodyPr>
            <a:noAutofit/>
          </a:bodyPr>
          <a:lstStyle/>
          <a:p>
            <a:r>
              <a:rPr lang="en-GB" sz="3600" b="1" dirty="0" smtClean="0">
                <a:solidFill>
                  <a:srgbClr val="00B050"/>
                </a:solidFill>
              </a:rPr>
              <a:t>Reflection </a:t>
            </a:r>
            <a:r>
              <a:rPr lang="en-GB" sz="3600" b="1" dirty="0">
                <a:solidFill>
                  <a:srgbClr val="00B050"/>
                </a:solidFill>
              </a:rPr>
              <a:t>on what has been gained from the </a:t>
            </a:r>
            <a:r>
              <a:rPr lang="en-GB" sz="3600" b="1" dirty="0" smtClean="0">
                <a:solidFill>
                  <a:srgbClr val="00B050"/>
                </a:solidFill>
              </a:rPr>
              <a:t>workshop</a:t>
            </a:r>
            <a:endParaRPr lang="en-US" sz="3600" dirty="0">
              <a:solidFill>
                <a:srgbClr val="00B050"/>
              </a:solidFill>
            </a:endParaRPr>
          </a:p>
        </p:txBody>
      </p:sp>
      <p:sp>
        <p:nvSpPr>
          <p:cNvPr id="3" name="Content Placeholder 2"/>
          <p:cNvSpPr>
            <a:spLocks noGrp="1"/>
          </p:cNvSpPr>
          <p:nvPr>
            <p:ph idx="1"/>
          </p:nvPr>
        </p:nvSpPr>
        <p:spPr/>
        <p:txBody>
          <a:bodyPr>
            <a:normAutofit/>
          </a:bodyPr>
          <a:lstStyle/>
          <a:p>
            <a:pPr marL="0" indent="0">
              <a:buNone/>
            </a:pPr>
            <a:r>
              <a:rPr lang="nl-BE" sz="2400" i="1" dirty="0" smtClean="0"/>
              <a:t>In </a:t>
            </a:r>
            <a:r>
              <a:rPr lang="nl-BE" sz="2400" i="1" dirty="0"/>
              <a:t>groups 2/3s</a:t>
            </a:r>
            <a:r>
              <a:rPr lang="nl-BE" sz="2400" dirty="0"/>
              <a:t> </a:t>
            </a:r>
            <a:endParaRPr lang="nl-BE" sz="2400" dirty="0" smtClean="0"/>
          </a:p>
          <a:p>
            <a:pPr marL="0" indent="0">
              <a:buNone/>
            </a:pPr>
            <a:endParaRPr lang="nl-BE" sz="1000" dirty="0" smtClean="0"/>
          </a:p>
          <a:p>
            <a:r>
              <a:rPr lang="nl-BE" sz="2400" dirty="0" smtClean="0"/>
              <a:t>Look </a:t>
            </a:r>
            <a:r>
              <a:rPr lang="nl-BE" sz="2400" dirty="0"/>
              <a:t>back at your original </a:t>
            </a:r>
            <a:r>
              <a:rPr lang="nl-BE" sz="2400" dirty="0" smtClean="0"/>
              <a:t>questions and issues.  </a:t>
            </a:r>
            <a:r>
              <a:rPr lang="nl-BE" sz="2400" dirty="0"/>
              <a:t>Anything you might add or change? </a:t>
            </a:r>
            <a:r>
              <a:rPr lang="nl-BE" sz="2400" dirty="0" smtClean="0"/>
              <a:t>Record additions in </a:t>
            </a:r>
            <a:r>
              <a:rPr lang="nl-BE" sz="2400" dirty="0"/>
              <a:t>another </a:t>
            </a:r>
            <a:r>
              <a:rPr lang="nl-BE" sz="2400" dirty="0" smtClean="0"/>
              <a:t>colour. </a:t>
            </a:r>
            <a:r>
              <a:rPr lang="nl-BE" sz="2400" dirty="0"/>
              <a:t>(pen/post it).</a:t>
            </a:r>
            <a:endParaRPr lang="en-GB" sz="2400" dirty="0"/>
          </a:p>
          <a:p>
            <a:pPr lvl="0"/>
            <a:r>
              <a:rPr lang="nl-BE" sz="2400" dirty="0"/>
              <a:t>Note </a:t>
            </a:r>
            <a:r>
              <a:rPr lang="nl-BE" sz="2400" dirty="0" smtClean="0"/>
              <a:t>2 </a:t>
            </a:r>
            <a:r>
              <a:rPr lang="nl-BE" sz="2400" dirty="0"/>
              <a:t>actions you will take building </a:t>
            </a:r>
            <a:r>
              <a:rPr lang="nl-BE" sz="2400" dirty="0" smtClean="0"/>
              <a:t>on module </a:t>
            </a:r>
            <a:r>
              <a:rPr lang="nl-BE" sz="2400" dirty="0"/>
              <a:t>content.</a:t>
            </a:r>
            <a:endParaRPr lang="en-GB" sz="2400" dirty="0"/>
          </a:p>
          <a:p>
            <a:pPr lvl="0"/>
            <a:r>
              <a:rPr lang="en-GB" sz="2400" dirty="0"/>
              <a:t>In what ways did the different activities support your developing thinking?</a:t>
            </a:r>
          </a:p>
          <a:p>
            <a:pPr lvl="0"/>
            <a:r>
              <a:rPr lang="nl-BE" sz="2400" dirty="0"/>
              <a:t>How far have the aims of the session been </a:t>
            </a:r>
            <a:r>
              <a:rPr lang="nl-BE" sz="2400" dirty="0" smtClean="0"/>
              <a:t>met</a:t>
            </a:r>
            <a:r>
              <a:rPr lang="nl-BE" sz="2400" dirty="0"/>
              <a:t>?</a:t>
            </a:r>
            <a:endParaRPr lang="en-GB" sz="2400" dirty="0"/>
          </a:p>
        </p:txBody>
      </p:sp>
    </p:spTree>
    <p:extLst>
      <p:ext uri="{BB962C8B-B14F-4D97-AF65-F5344CB8AC3E}">
        <p14:creationId xmlns:p14="http://schemas.microsoft.com/office/powerpoint/2010/main" val="1601242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2843213" y="635000"/>
            <a:ext cx="5634037" cy="925513"/>
          </a:xfrm>
        </p:spPr>
        <p:txBody>
          <a:bodyPr/>
          <a:lstStyle/>
          <a:p>
            <a:pPr eaLnBrk="1" hangingPunct="1"/>
            <a:r>
              <a:rPr lang="en-US" sz="3600" b="1" dirty="0">
                <a:solidFill>
                  <a:srgbClr val="00B050"/>
                </a:solidFill>
                <a:latin typeface="Calibri" charset="0"/>
              </a:rPr>
              <a:t>Further information</a:t>
            </a:r>
          </a:p>
        </p:txBody>
      </p:sp>
      <p:sp>
        <p:nvSpPr>
          <p:cNvPr id="3" name="Content Placeholder 2"/>
          <p:cNvSpPr>
            <a:spLocks noGrp="1"/>
          </p:cNvSpPr>
          <p:nvPr>
            <p:ph idx="1"/>
          </p:nvPr>
        </p:nvSpPr>
        <p:spPr>
          <a:xfrm>
            <a:off x="612775" y="1700213"/>
            <a:ext cx="7886700" cy="4625975"/>
          </a:xfrm>
        </p:spPr>
        <p:txBody>
          <a:bodyPr>
            <a:normAutofit fontScale="92500" lnSpcReduction="10000"/>
          </a:bodyPr>
          <a:lstStyle/>
          <a:p>
            <a:pPr marL="0" indent="0" eaLnBrk="1" hangingPunct="1">
              <a:lnSpc>
                <a:spcPct val="120000"/>
              </a:lnSpc>
              <a:buFont typeface="Arial" charset="0"/>
              <a:buNone/>
              <a:defRPr/>
            </a:pPr>
            <a:r>
              <a:rPr lang="en-US" sz="3100" b="1" dirty="0">
                <a:solidFill>
                  <a:srgbClr val="FF0000"/>
                </a:solidFill>
                <a:latin typeface="+mj-lt"/>
                <a:cs typeface="+mn-cs"/>
              </a:rPr>
              <a:t>Creative </a:t>
            </a:r>
            <a:r>
              <a:rPr lang="en-US" sz="3100" b="1" dirty="0" smtClean="0">
                <a:solidFill>
                  <a:srgbClr val="FF0000"/>
                </a:solidFill>
                <a:latin typeface="+mj-lt"/>
                <a:cs typeface="+mn-cs"/>
              </a:rPr>
              <a:t>Little Scientists </a:t>
            </a:r>
          </a:p>
          <a:p>
            <a:pPr marL="0" indent="0" eaLnBrk="1" hangingPunct="1">
              <a:lnSpc>
                <a:spcPct val="120000"/>
              </a:lnSpc>
              <a:buFont typeface="Arial" charset="0"/>
              <a:buNone/>
              <a:defRPr/>
            </a:pPr>
            <a:r>
              <a:rPr lang="en-US" sz="2600" dirty="0" smtClean="0">
                <a:solidFill>
                  <a:srgbClr val="FF0000"/>
                </a:solidFill>
                <a:latin typeface="+mj-lt"/>
                <a:cs typeface="+mn-cs"/>
              </a:rPr>
              <a:t>(FP7 EU project 2011 – 2014)</a:t>
            </a:r>
            <a:endParaRPr lang="en-US" sz="2600" dirty="0">
              <a:solidFill>
                <a:srgbClr val="FF0000"/>
              </a:solidFill>
              <a:latin typeface="+mj-lt"/>
              <a:cs typeface="+mn-cs"/>
            </a:endParaRPr>
          </a:p>
          <a:p>
            <a:pPr marL="0" indent="0" eaLnBrk="1" hangingPunct="1">
              <a:lnSpc>
                <a:spcPct val="110000"/>
              </a:lnSpc>
              <a:buFont typeface="Arial" charset="0"/>
              <a:buNone/>
              <a:defRPr/>
            </a:pPr>
            <a:r>
              <a:rPr lang="en-US" sz="2600" dirty="0">
                <a:latin typeface="+mj-lt"/>
                <a:cs typeface="+mn-cs"/>
              </a:rPr>
              <a:t>Design principles and exemplar materials based on fieldwork </a:t>
            </a:r>
            <a:r>
              <a:rPr lang="en-US" sz="2600" dirty="0" err="1">
                <a:latin typeface="+mj-lt"/>
                <a:cs typeface="+mn-cs"/>
                <a:hlinkClick r:id="rId3"/>
              </a:rPr>
              <a:t>www.creative</a:t>
            </a:r>
            <a:r>
              <a:rPr lang="en-US" sz="2600" dirty="0">
                <a:latin typeface="+mj-lt"/>
                <a:cs typeface="+mn-cs"/>
                <a:hlinkClick r:id="rId3"/>
              </a:rPr>
              <a:t>-little-</a:t>
            </a:r>
            <a:r>
              <a:rPr lang="en-US" sz="2600" dirty="0" err="1">
                <a:latin typeface="+mj-lt"/>
                <a:cs typeface="+mn-cs"/>
                <a:hlinkClick r:id="rId3"/>
              </a:rPr>
              <a:t>scientists.eu</a:t>
            </a:r>
            <a:endParaRPr lang="en-US" sz="2600" dirty="0">
              <a:latin typeface="+mj-lt"/>
              <a:cs typeface="+mn-cs"/>
            </a:endParaRPr>
          </a:p>
          <a:p>
            <a:pPr marL="0" indent="0" eaLnBrk="1" hangingPunct="1">
              <a:buFont typeface="Arial" charset="0"/>
              <a:buNone/>
              <a:defRPr/>
            </a:pPr>
            <a:endParaRPr lang="en-US" sz="2600" dirty="0">
              <a:latin typeface="+mj-lt"/>
              <a:cs typeface="+mn-cs"/>
            </a:endParaRPr>
          </a:p>
          <a:p>
            <a:pPr marL="0" indent="0" eaLnBrk="1" hangingPunct="1">
              <a:buFont typeface="Arial" charset="0"/>
              <a:buNone/>
              <a:defRPr/>
            </a:pPr>
            <a:r>
              <a:rPr lang="en-US" sz="3100" b="1" dirty="0">
                <a:solidFill>
                  <a:srgbClr val="FF0000"/>
                </a:solidFill>
                <a:latin typeface="+mj-lt"/>
                <a:cs typeface="+mn-cs"/>
              </a:rPr>
              <a:t>Creativity in Early Years Science </a:t>
            </a:r>
            <a:r>
              <a:rPr lang="en-US" sz="3100" b="1" dirty="0" smtClean="0">
                <a:solidFill>
                  <a:srgbClr val="FF0000"/>
                </a:solidFill>
                <a:latin typeface="+mj-lt"/>
                <a:cs typeface="+mn-cs"/>
              </a:rPr>
              <a:t>Education</a:t>
            </a:r>
          </a:p>
          <a:p>
            <a:pPr marL="0" indent="0">
              <a:buNone/>
              <a:defRPr/>
            </a:pPr>
            <a:r>
              <a:rPr lang="en-US" sz="2600" dirty="0" smtClean="0">
                <a:solidFill>
                  <a:srgbClr val="FF0000"/>
                </a:solidFill>
                <a:latin typeface="+mj-lt"/>
                <a:cs typeface="+mn-cs"/>
              </a:rPr>
              <a:t>(Erasmus+ EU project 2014 </a:t>
            </a:r>
            <a:r>
              <a:rPr lang="en-US" sz="2600" dirty="0">
                <a:solidFill>
                  <a:srgbClr val="FF0000"/>
                </a:solidFill>
              </a:rPr>
              <a:t>– </a:t>
            </a:r>
            <a:r>
              <a:rPr lang="en-US" sz="2600" dirty="0" smtClean="0">
                <a:solidFill>
                  <a:srgbClr val="FF0000"/>
                </a:solidFill>
                <a:latin typeface="+mj-lt"/>
                <a:cs typeface="+mn-cs"/>
              </a:rPr>
              <a:t>2017</a:t>
            </a:r>
            <a:r>
              <a:rPr lang="en-US" sz="2600" dirty="0">
                <a:solidFill>
                  <a:srgbClr val="FF0000"/>
                </a:solidFill>
                <a:latin typeface="+mj-lt"/>
                <a:cs typeface="+mn-cs"/>
              </a:rPr>
              <a:t>)</a:t>
            </a:r>
          </a:p>
          <a:p>
            <a:pPr marL="0" indent="0" eaLnBrk="1" hangingPunct="1">
              <a:lnSpc>
                <a:spcPct val="110000"/>
              </a:lnSpc>
              <a:buFont typeface="Arial" charset="0"/>
              <a:buNone/>
              <a:defRPr/>
            </a:pPr>
            <a:r>
              <a:rPr lang="en-US" sz="2600" dirty="0" smtClean="0">
                <a:latin typeface="+mj-lt"/>
                <a:cs typeface="+mn-cs"/>
              </a:rPr>
              <a:t>Curriculum Materials and Training  Materials </a:t>
            </a:r>
            <a:r>
              <a:rPr lang="en-US" sz="2600" dirty="0">
                <a:latin typeface="+mj-lt"/>
                <a:cs typeface="+mn-cs"/>
              </a:rPr>
              <a:t>for </a:t>
            </a:r>
            <a:r>
              <a:rPr lang="en-US" sz="2600" dirty="0" smtClean="0">
                <a:latin typeface="+mj-lt"/>
                <a:cs typeface="+mn-cs"/>
              </a:rPr>
              <a:t>teacher CPD </a:t>
            </a:r>
            <a:r>
              <a:rPr lang="en-US" sz="2600" dirty="0">
                <a:latin typeface="+mj-lt"/>
                <a:cs typeface="+mn-cs"/>
              </a:rPr>
              <a:t>to promote creative approaches to early years </a:t>
            </a:r>
            <a:r>
              <a:rPr lang="en-US" sz="2600" dirty="0" smtClean="0">
                <a:latin typeface="+mj-lt"/>
                <a:cs typeface="+mn-cs"/>
              </a:rPr>
              <a:t>science </a:t>
            </a:r>
            <a:r>
              <a:rPr lang="en-US" sz="2600" dirty="0" smtClean="0">
                <a:latin typeface="+mj-lt"/>
                <a:cs typeface="+mn-cs"/>
                <a:hlinkClick r:id="rId4"/>
              </a:rPr>
              <a:t>www.ceys‐project.eu</a:t>
            </a:r>
            <a:endParaRPr lang="en-US" sz="2600" dirty="0" smtClean="0">
              <a:cs typeface="+mn-cs"/>
            </a:endParaRPr>
          </a:p>
          <a:p>
            <a:pPr marL="0" indent="0" eaLnBrk="1" hangingPunct="1">
              <a:buFont typeface="Arial" charset="0"/>
              <a:buNone/>
              <a:defRPr/>
            </a:pPr>
            <a:endParaRPr lang="en-US" dirty="0">
              <a:cs typeface="+mn-cs"/>
            </a:endParaRPr>
          </a:p>
          <a:p>
            <a:pPr marL="0" indent="0" eaLnBrk="1" hangingPunct="1">
              <a:buFont typeface="Arial" charset="0"/>
              <a:buNone/>
              <a:defRPr/>
            </a:pPr>
            <a:endParaRPr lang="en-US" dirty="0">
              <a:cs typeface="+mn-cs"/>
            </a:endParaRPr>
          </a:p>
        </p:txBody>
      </p:sp>
    </p:spTree>
    <p:extLst>
      <p:ext uri="{BB962C8B-B14F-4D97-AF65-F5344CB8AC3E}">
        <p14:creationId xmlns:p14="http://schemas.microsoft.com/office/powerpoint/2010/main" val="87127711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4294967295"/>
          </p:nvPr>
        </p:nvSpPr>
        <p:spPr>
          <a:xfrm>
            <a:off x="0" y="1825625"/>
            <a:ext cx="7697788" cy="4318000"/>
          </a:xfrm>
        </p:spPr>
        <p:txBody>
          <a:bodyPr>
            <a:normAutofit/>
          </a:bodyPr>
          <a:lstStyle/>
          <a:p>
            <a:pPr marL="0" lvl="0" indent="0">
              <a:buNone/>
            </a:pPr>
            <a:endParaRPr lang="en-US" sz="2400" dirty="0">
              <a:latin typeface="+mj-lt"/>
            </a:endParaRPr>
          </a:p>
          <a:p>
            <a:endParaRPr lang="nl-BE" sz="2400" dirty="0">
              <a:latin typeface="+mj-lt"/>
            </a:endParaRPr>
          </a:p>
        </p:txBody>
      </p:sp>
      <p:pic>
        <p:nvPicPr>
          <p:cNvPr id="4" name="Tijdelijke aanduiding voor inhoud 3"/>
          <p:cNvPicPr>
            <a:picLocks noChangeAspect="1"/>
          </p:cNvPicPr>
          <p:nvPr/>
        </p:nvPicPr>
        <p:blipFill>
          <a:blip r:embed="rId3"/>
          <a:srcRect t="7070" b="7070"/>
          <a:stretch>
            <a:fillRect/>
          </a:stretch>
        </p:blipFill>
        <p:spPr>
          <a:xfrm>
            <a:off x="1043608" y="1916832"/>
            <a:ext cx="6696744" cy="3285488"/>
          </a:xfrm>
          <a:prstGeom prst="rect">
            <a:avLst/>
          </a:prstGeom>
        </p:spPr>
      </p:pic>
    </p:spTree>
    <p:extLst>
      <p:ext uri="{BB962C8B-B14F-4D97-AF65-F5344CB8AC3E}">
        <p14:creationId xmlns:p14="http://schemas.microsoft.com/office/powerpoint/2010/main" val="26589581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5880" y="4932659"/>
            <a:ext cx="7776864" cy="1061829"/>
          </a:xfrm>
          <a:prstGeom prst="rect">
            <a:avLst/>
          </a:prstGeom>
          <a:noFill/>
        </p:spPr>
        <p:txBody>
          <a:bodyPr wrap="square" rtlCol="0">
            <a:spAutoFit/>
          </a:bodyPr>
          <a:lstStyle/>
          <a:p>
            <a:pPr>
              <a:spcAft>
                <a:spcPts val="600"/>
              </a:spcAft>
              <a:tabLst>
                <a:tab pos="990600" algn="l"/>
              </a:tabLst>
            </a:pPr>
            <a:r>
              <a:rPr lang="en-US" sz="1600" dirty="0" smtClean="0">
                <a:solidFill>
                  <a:prstClr val="black"/>
                </a:solidFill>
              </a:rPr>
              <a:t>	</a:t>
            </a:r>
            <a:r>
              <a:rPr lang="en-US" sz="1400" dirty="0" smtClean="0">
                <a:solidFill>
                  <a:prstClr val="black"/>
                </a:solidFill>
              </a:rPr>
              <a:t>© </a:t>
            </a:r>
            <a:r>
              <a:rPr lang="en-US" sz="1400" i="1" dirty="0">
                <a:solidFill>
                  <a:prstClr val="black"/>
                </a:solidFill>
              </a:rPr>
              <a:t>2017 CREATIVITY IN EARLY YEARS SCIENCE EDUCATION </a:t>
            </a:r>
            <a:r>
              <a:rPr lang="en-US" sz="1400" i="1" dirty="0" smtClean="0">
                <a:solidFill>
                  <a:prstClr val="black"/>
                </a:solidFill>
              </a:rPr>
              <a:t>Consortium</a:t>
            </a:r>
          </a:p>
          <a:p>
            <a:pPr>
              <a:spcAft>
                <a:spcPts val="600"/>
              </a:spcAft>
              <a:tabLst>
                <a:tab pos="990600" algn="l"/>
              </a:tabLst>
            </a:pPr>
            <a:r>
              <a:rPr lang="en-US" sz="1400" dirty="0" smtClean="0">
                <a:solidFill>
                  <a:prstClr val="black"/>
                </a:solidFill>
              </a:rPr>
              <a:t>This </a:t>
            </a:r>
            <a:r>
              <a:rPr lang="en-US" sz="1400" dirty="0">
                <a:solidFill>
                  <a:prstClr val="black"/>
                </a:solidFill>
              </a:rPr>
              <a:t>work is licensed under the Creative Commons Attribution-</a:t>
            </a:r>
            <a:r>
              <a:rPr lang="en-US" sz="1400" dirty="0" err="1">
                <a:solidFill>
                  <a:prstClr val="black"/>
                </a:solidFill>
              </a:rPr>
              <a:t>NonCommercial</a:t>
            </a:r>
            <a:r>
              <a:rPr lang="en-US" sz="1400" dirty="0">
                <a:solidFill>
                  <a:prstClr val="black"/>
                </a:solidFill>
              </a:rPr>
              <a:t>-</a:t>
            </a:r>
            <a:r>
              <a:rPr lang="en-US" sz="1400" dirty="0" err="1">
                <a:solidFill>
                  <a:prstClr val="black"/>
                </a:solidFill>
              </a:rPr>
              <a:t>NoDerivatives</a:t>
            </a:r>
            <a:r>
              <a:rPr lang="en-US" sz="1400" dirty="0">
                <a:solidFill>
                  <a:prstClr val="black"/>
                </a:solidFill>
              </a:rPr>
              <a:t> 4.0 International License. To view a copy of this license, visit </a:t>
            </a:r>
            <a:r>
              <a:rPr lang="en-US" sz="1400" u="sng" dirty="0">
                <a:solidFill>
                  <a:prstClr val="black"/>
                </a:solidFill>
                <a:hlinkClick r:id="rId2"/>
              </a:rPr>
              <a:t>http://creativecommons.org/licenses/by-nc-nd/4.0/</a:t>
            </a:r>
            <a:r>
              <a:rPr lang="en-US" sz="1400" dirty="0">
                <a:solidFill>
                  <a:prstClr val="black"/>
                </a:solidFill>
              </a:rPr>
              <a:t>.</a:t>
            </a:r>
            <a:endParaRPr lang="el-GR" sz="1400" dirty="0">
              <a:solidFill>
                <a:prstClr val="black"/>
              </a:solidFill>
            </a:endParaRPr>
          </a:p>
        </p:txBody>
      </p:sp>
      <p:sp>
        <p:nvSpPr>
          <p:cNvPr id="2" name="Title 1"/>
          <p:cNvSpPr>
            <a:spLocks noGrp="1"/>
          </p:cNvSpPr>
          <p:nvPr>
            <p:ph type="title"/>
          </p:nvPr>
        </p:nvSpPr>
        <p:spPr>
          <a:xfrm>
            <a:off x="722313" y="1628801"/>
            <a:ext cx="7772400" cy="3456383"/>
          </a:xfrm>
        </p:spPr>
        <p:txBody>
          <a:bodyPr>
            <a:normAutofit fontScale="90000"/>
          </a:bodyPr>
          <a:lstStyle/>
          <a:p>
            <a:r>
              <a:rPr lang="en-US" sz="3600" i="1" dirty="0" smtClean="0">
                <a:solidFill>
                  <a:srgbClr val="00B050"/>
                </a:solidFill>
              </a:rPr>
              <a:t>Acknowledgements</a:t>
            </a:r>
            <a:r>
              <a:rPr lang="en-US" sz="2800" i="1" dirty="0" smtClean="0">
                <a:solidFill>
                  <a:srgbClr val="00B050"/>
                </a:solidFill>
              </a:rPr>
              <a:t/>
            </a:r>
            <a:br>
              <a:rPr lang="en-US" sz="2800" i="1" dirty="0" smtClean="0">
                <a:solidFill>
                  <a:srgbClr val="00B050"/>
                </a:solidFill>
              </a:rPr>
            </a:br>
            <a:r>
              <a:rPr lang="en-US" sz="1200" dirty="0"/>
              <a:t/>
            </a:r>
            <a:br>
              <a:rPr lang="en-US" sz="1200" dirty="0"/>
            </a:br>
            <a:r>
              <a:rPr lang="en-US" sz="3100" dirty="0" smtClean="0">
                <a:solidFill>
                  <a:srgbClr val="FF0000"/>
                </a:solidFill>
              </a:rPr>
              <a:t>Creativity </a:t>
            </a:r>
            <a:r>
              <a:rPr lang="en-US" sz="3100" dirty="0">
                <a:solidFill>
                  <a:srgbClr val="FF0000"/>
                </a:solidFill>
              </a:rPr>
              <a:t>in Early Years Science </a:t>
            </a:r>
            <a:r>
              <a:rPr lang="en-US" sz="3100" dirty="0" smtClean="0">
                <a:solidFill>
                  <a:srgbClr val="FF0000"/>
                </a:solidFill>
              </a:rPr>
              <a:t>EDUCATION (2014-2017</a:t>
            </a:r>
            <a:r>
              <a:rPr lang="en-US" sz="3100" dirty="0">
                <a:solidFill>
                  <a:srgbClr val="FF0000"/>
                </a:solidFill>
              </a:rPr>
              <a:t>) </a:t>
            </a:r>
            <a:br>
              <a:rPr lang="en-US" sz="3100" dirty="0">
                <a:solidFill>
                  <a:srgbClr val="FF0000"/>
                </a:solidFill>
              </a:rPr>
            </a:br>
            <a:r>
              <a:rPr lang="en-US" sz="3100" dirty="0" smtClean="0">
                <a:hlinkClick r:id="rId3"/>
              </a:rPr>
              <a:t>www.ceys-project.eu</a:t>
            </a:r>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1800" dirty="0"/>
              <a:t> </a:t>
            </a:r>
            <a:br>
              <a:rPr lang="en-US" sz="1800" dirty="0"/>
            </a:br>
            <a:endParaRPr lang="en-US" sz="1800" i="1" dirty="0">
              <a:solidFill>
                <a:srgbClr val="00B050"/>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031" y="3861048"/>
            <a:ext cx="7185671"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871030" y="4932659"/>
            <a:ext cx="915929" cy="356870"/>
          </a:xfrm>
          <a:prstGeom prst="rect">
            <a:avLst/>
          </a:prstGeom>
        </p:spPr>
      </p:pic>
    </p:spTree>
    <p:extLst>
      <p:ext uri="{BB962C8B-B14F-4D97-AF65-F5344CB8AC3E}">
        <p14:creationId xmlns:p14="http://schemas.microsoft.com/office/powerpoint/2010/main" val="51458787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99792" y="274638"/>
            <a:ext cx="5987008" cy="1143000"/>
          </a:xfrm>
        </p:spPr>
        <p:txBody>
          <a:bodyPr/>
          <a:lstStyle/>
          <a:p>
            <a:r>
              <a:rPr lang="nl-BE" b="1" dirty="0" smtClean="0">
                <a:solidFill>
                  <a:srgbClr val="00B050"/>
                </a:solidFill>
              </a:rPr>
              <a:t>Module outline</a:t>
            </a:r>
            <a:endParaRPr lang="nl-BE" b="1" dirty="0">
              <a:solidFill>
                <a:srgbClr val="00B050"/>
              </a:solidFill>
            </a:endParaRPr>
          </a:p>
        </p:txBody>
      </p:sp>
      <p:sp>
        <p:nvSpPr>
          <p:cNvPr id="3" name="Tijdelijke aanduiding voor inhoud 2"/>
          <p:cNvSpPr>
            <a:spLocks noGrp="1"/>
          </p:cNvSpPr>
          <p:nvPr>
            <p:ph idx="1"/>
          </p:nvPr>
        </p:nvSpPr>
        <p:spPr>
          <a:xfrm>
            <a:off x="457200" y="1628800"/>
            <a:ext cx="8219256" cy="4464495"/>
          </a:xfrm>
        </p:spPr>
        <p:txBody>
          <a:bodyPr>
            <a:noAutofit/>
          </a:bodyPr>
          <a:lstStyle/>
          <a:p>
            <a:pPr marL="457200" indent="-457200">
              <a:buFont typeface="+mj-lt"/>
              <a:buAutoNum type="arabicPeriod"/>
            </a:pPr>
            <a:r>
              <a:rPr lang="en-US" sz="2400" dirty="0" smtClean="0">
                <a:latin typeface="+mj-lt"/>
              </a:rPr>
              <a:t>Introduction, aims and rationale for the module</a:t>
            </a:r>
          </a:p>
          <a:p>
            <a:pPr marL="457200" indent="-457200">
              <a:buFont typeface="+mj-lt"/>
              <a:buAutoNum type="arabicPeriod"/>
            </a:pPr>
            <a:r>
              <a:rPr lang="en-US" sz="2400" dirty="0" smtClean="0">
                <a:latin typeface="+mj-lt"/>
              </a:rPr>
              <a:t>Sharing approaches to assessment approaches to assessment, which are most useful and why?</a:t>
            </a:r>
          </a:p>
          <a:p>
            <a:pPr marL="457200" indent="-457200">
              <a:buFont typeface="+mj-lt"/>
              <a:buAutoNum type="arabicPeriod"/>
            </a:pPr>
            <a:r>
              <a:rPr lang="en-US" sz="2400" dirty="0" smtClean="0">
                <a:latin typeface="+mj-lt"/>
              </a:rPr>
              <a:t>Assessment </a:t>
            </a:r>
            <a:r>
              <a:rPr lang="en-US" sz="2400" dirty="0">
                <a:latin typeface="+mj-lt"/>
              </a:rPr>
              <a:t>of open-ended </a:t>
            </a:r>
            <a:r>
              <a:rPr lang="en-US" sz="2400" dirty="0" smtClean="0">
                <a:latin typeface="+mj-lt"/>
              </a:rPr>
              <a:t>inquiry-based </a:t>
            </a:r>
            <a:r>
              <a:rPr lang="en-US" sz="2400" dirty="0">
                <a:latin typeface="+mj-lt"/>
              </a:rPr>
              <a:t>activities</a:t>
            </a:r>
            <a:r>
              <a:rPr lang="en-US" sz="2400" dirty="0" smtClean="0">
                <a:latin typeface="+mj-lt"/>
              </a:rPr>
              <a:t>.</a:t>
            </a:r>
          </a:p>
          <a:p>
            <a:pPr marL="457200" indent="-457200">
              <a:buFont typeface="+mj-lt"/>
              <a:buAutoNum type="arabicPeriod"/>
            </a:pPr>
            <a:r>
              <a:rPr lang="en-US" sz="2400" dirty="0" smtClean="0">
                <a:latin typeface="+mj-lt"/>
              </a:rPr>
              <a:t>What </a:t>
            </a:r>
            <a:r>
              <a:rPr lang="en-US" sz="2400" dirty="0">
                <a:latin typeface="+mj-lt"/>
              </a:rPr>
              <a:t>opportunities did the activities provide for assessing creativity? </a:t>
            </a:r>
            <a:endParaRPr lang="en-US" sz="2400" dirty="0" smtClean="0">
              <a:latin typeface="+mj-lt"/>
            </a:endParaRPr>
          </a:p>
          <a:p>
            <a:pPr marL="457200" indent="-457200">
              <a:buFont typeface="+mj-lt"/>
              <a:buAutoNum type="arabicPeriod"/>
            </a:pPr>
            <a:r>
              <a:rPr lang="en-US" sz="2400" dirty="0" smtClean="0">
                <a:latin typeface="+mj-lt"/>
              </a:rPr>
              <a:t>Analysis of classroom examples: opportunities </a:t>
            </a:r>
            <a:r>
              <a:rPr lang="en-US" sz="2400" dirty="0">
                <a:latin typeface="+mj-lt"/>
              </a:rPr>
              <a:t>for </a:t>
            </a:r>
            <a:r>
              <a:rPr lang="en-US" sz="2400" dirty="0" smtClean="0">
                <a:latin typeface="+mj-lt"/>
              </a:rPr>
              <a:t>assessment and building on assessment information </a:t>
            </a:r>
          </a:p>
          <a:p>
            <a:pPr marL="457200" indent="-457200">
              <a:buFont typeface="+mj-lt"/>
              <a:buAutoNum type="arabicPeriod"/>
            </a:pPr>
            <a:r>
              <a:rPr lang="en-US" sz="2400" dirty="0" smtClean="0">
                <a:latin typeface="+mj-lt"/>
              </a:rPr>
              <a:t>Implications </a:t>
            </a:r>
            <a:r>
              <a:rPr lang="en-US" sz="2400" dirty="0">
                <a:latin typeface="+mj-lt"/>
              </a:rPr>
              <a:t>for planning and assessment. </a:t>
            </a:r>
            <a:endParaRPr lang="en-US" sz="2400" dirty="0" smtClean="0">
              <a:latin typeface="+mj-lt"/>
            </a:endParaRPr>
          </a:p>
          <a:p>
            <a:pPr marL="457200" indent="-457200">
              <a:buFont typeface="+mj-lt"/>
              <a:buAutoNum type="arabicPeriod"/>
            </a:pPr>
            <a:r>
              <a:rPr lang="en-US" sz="2400" dirty="0" smtClean="0">
                <a:latin typeface="+mj-lt"/>
              </a:rPr>
              <a:t>Reflection </a:t>
            </a:r>
            <a:r>
              <a:rPr lang="en-US" sz="2400" dirty="0">
                <a:latin typeface="+mj-lt"/>
              </a:rPr>
              <a:t>on what has been gained from the </a:t>
            </a:r>
            <a:r>
              <a:rPr lang="en-US" sz="2400" dirty="0" smtClean="0">
                <a:latin typeface="+mj-lt"/>
              </a:rPr>
              <a:t>module</a:t>
            </a:r>
            <a:endParaRPr lang="en-GB" sz="2400" dirty="0">
              <a:latin typeface="+mj-lt"/>
            </a:endParaRPr>
          </a:p>
        </p:txBody>
      </p:sp>
    </p:spTree>
    <p:extLst>
      <p:ext uri="{BB962C8B-B14F-4D97-AF65-F5344CB8AC3E}">
        <p14:creationId xmlns:p14="http://schemas.microsoft.com/office/powerpoint/2010/main" val="50285050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7824" y="274638"/>
            <a:ext cx="5698976" cy="1138138"/>
          </a:xfrm>
        </p:spPr>
        <p:txBody>
          <a:bodyPr>
            <a:normAutofit/>
          </a:bodyPr>
          <a:lstStyle/>
          <a:p>
            <a:r>
              <a:rPr lang="en-US" sz="4000" b="1" dirty="0" smtClean="0">
                <a:solidFill>
                  <a:srgbClr val="00B050"/>
                </a:solidFill>
              </a:rPr>
              <a:t>Aims of the module</a:t>
            </a:r>
            <a:endParaRPr lang="en-US" sz="4000" b="1" dirty="0">
              <a:solidFill>
                <a:srgbClr val="00B050"/>
              </a:solidFill>
            </a:endParaRPr>
          </a:p>
        </p:txBody>
      </p:sp>
      <p:sp>
        <p:nvSpPr>
          <p:cNvPr id="3" name="Content Placeholder 2"/>
          <p:cNvSpPr>
            <a:spLocks noGrp="1"/>
          </p:cNvSpPr>
          <p:nvPr>
            <p:ph idx="1"/>
          </p:nvPr>
        </p:nvSpPr>
        <p:spPr>
          <a:xfrm>
            <a:off x="467544" y="1556792"/>
            <a:ext cx="8208912" cy="4608512"/>
          </a:xfrm>
        </p:spPr>
        <p:txBody>
          <a:bodyPr>
            <a:noAutofit/>
          </a:bodyPr>
          <a:lstStyle/>
          <a:p>
            <a:pPr lvl="0">
              <a:lnSpc>
                <a:spcPct val="120000"/>
              </a:lnSpc>
            </a:pPr>
            <a:r>
              <a:rPr lang="en-US" sz="1900" dirty="0" smtClean="0">
                <a:latin typeface="+mj-lt"/>
              </a:rPr>
              <a:t>Introduce </a:t>
            </a:r>
            <a:r>
              <a:rPr lang="en-US" sz="1900" dirty="0">
                <a:latin typeface="+mj-lt"/>
              </a:rPr>
              <a:t>participants to a range of assessment approaches and strategies to promote creativity in the early years science classroom</a:t>
            </a:r>
            <a:endParaRPr lang="en-GB" sz="1900" dirty="0">
              <a:latin typeface="+mj-lt"/>
            </a:endParaRPr>
          </a:p>
          <a:p>
            <a:pPr lvl="0">
              <a:lnSpc>
                <a:spcPct val="120000"/>
              </a:lnSpc>
            </a:pPr>
            <a:r>
              <a:rPr lang="en-US" sz="1900" dirty="0">
                <a:latin typeface="+mj-lt"/>
              </a:rPr>
              <a:t>Share strategies that will enable participants to value and be able to make use of varied forms of assessment evidence to inform teaching and longer term planning</a:t>
            </a:r>
            <a:endParaRPr lang="en-GB" sz="1900" dirty="0">
              <a:latin typeface="+mj-lt"/>
            </a:endParaRPr>
          </a:p>
          <a:p>
            <a:pPr lvl="0">
              <a:lnSpc>
                <a:spcPct val="120000"/>
              </a:lnSpc>
            </a:pPr>
            <a:r>
              <a:rPr lang="en-US" sz="1900" dirty="0">
                <a:latin typeface="+mj-lt"/>
              </a:rPr>
              <a:t>Increase awareness of assessment as an opportunity to promote creative learning, through reflection and discussion in </a:t>
            </a:r>
            <a:r>
              <a:rPr lang="en-US" sz="1900" dirty="0" smtClean="0">
                <a:latin typeface="+mj-lt"/>
              </a:rPr>
              <a:t>science</a:t>
            </a:r>
          </a:p>
          <a:p>
            <a:pPr lvl="0">
              <a:lnSpc>
                <a:spcPct val="120000"/>
              </a:lnSpc>
            </a:pPr>
            <a:r>
              <a:rPr lang="en-US" sz="1900" dirty="0" smtClean="0">
                <a:latin typeface="+mj-lt"/>
              </a:rPr>
              <a:t>Explore </a:t>
            </a:r>
            <a:r>
              <a:rPr lang="en-US" sz="1900" dirty="0">
                <a:latin typeface="+mj-lt"/>
              </a:rPr>
              <a:t>ways in which teachers can design and assess open-ended learning activities</a:t>
            </a:r>
            <a:endParaRPr lang="en-GB" sz="1900" dirty="0">
              <a:latin typeface="+mj-lt"/>
            </a:endParaRPr>
          </a:p>
          <a:p>
            <a:pPr lvl="0">
              <a:lnSpc>
                <a:spcPct val="120000"/>
              </a:lnSpc>
            </a:pPr>
            <a:r>
              <a:rPr lang="en-US" sz="1900" dirty="0">
                <a:latin typeface="+mj-lt"/>
              </a:rPr>
              <a:t>Enable participants to gain insights into children’s developing explorations and creativity based on their use of resources and varied modes of expression and representation</a:t>
            </a:r>
            <a:r>
              <a:rPr lang="en-US" sz="1900" dirty="0" smtClean="0">
                <a:latin typeface="+mj-lt"/>
              </a:rPr>
              <a:t>.</a:t>
            </a:r>
            <a:endParaRPr lang="en-GB" sz="1900" dirty="0">
              <a:latin typeface="+mj-lt"/>
            </a:endParaRPr>
          </a:p>
        </p:txBody>
      </p:sp>
    </p:spTree>
    <p:extLst>
      <p:ext uri="{BB962C8B-B14F-4D97-AF65-F5344CB8AC3E}">
        <p14:creationId xmlns:p14="http://schemas.microsoft.com/office/powerpoint/2010/main" val="27784443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282154"/>
          </a:xfrm>
        </p:spPr>
        <p:txBody>
          <a:bodyPr>
            <a:normAutofit fontScale="90000"/>
          </a:bodyPr>
          <a:lstStyle/>
          <a:p>
            <a:r>
              <a:rPr lang="en-US" sz="4000" b="1" dirty="0" smtClean="0">
                <a:solidFill>
                  <a:srgbClr val="00B050"/>
                </a:solidFill>
              </a:rPr>
              <a:t>Links to Content Design Principles and Outcomes 1</a:t>
            </a:r>
            <a:br>
              <a:rPr lang="en-US" sz="4000" b="1" dirty="0" smtClean="0">
                <a:solidFill>
                  <a:srgbClr val="00B050"/>
                </a:solidFill>
              </a:rPr>
            </a:br>
            <a:r>
              <a:rPr lang="en-US" sz="2200" b="1" dirty="0" smtClean="0">
                <a:solidFill>
                  <a:srgbClr val="00B050"/>
                </a:solidFill>
              </a:rPr>
              <a:t>(for use as appropriate)</a:t>
            </a:r>
            <a:endParaRPr lang="en-US" sz="2200" b="1" dirty="0">
              <a:solidFill>
                <a:srgbClr val="00B050"/>
              </a:solidFill>
            </a:endParaRPr>
          </a:p>
        </p:txBody>
      </p:sp>
      <p:sp>
        <p:nvSpPr>
          <p:cNvPr id="3" name="Content Placeholder 2"/>
          <p:cNvSpPr>
            <a:spLocks noGrp="1"/>
          </p:cNvSpPr>
          <p:nvPr>
            <p:ph idx="1"/>
          </p:nvPr>
        </p:nvSpPr>
        <p:spPr>
          <a:xfrm>
            <a:off x="457200" y="1844825"/>
            <a:ext cx="8219256" cy="4248471"/>
          </a:xfrm>
        </p:spPr>
        <p:txBody>
          <a:bodyPr>
            <a:normAutofit fontScale="55000" lnSpcReduction="20000"/>
          </a:bodyPr>
          <a:lstStyle/>
          <a:p>
            <a:pPr marL="0" indent="0">
              <a:lnSpc>
                <a:spcPct val="120000"/>
              </a:lnSpc>
              <a:buNone/>
            </a:pPr>
            <a:r>
              <a:rPr lang="en-GB" sz="3600" dirty="0">
                <a:latin typeface="+mj-lt"/>
              </a:rPr>
              <a:t>7. Teacher education should familiarise teachers with a </a:t>
            </a:r>
            <a:r>
              <a:rPr lang="en-GB" sz="3600" b="1" dirty="0">
                <a:solidFill>
                  <a:srgbClr val="FF0000"/>
                </a:solidFill>
                <a:latin typeface="+mj-lt"/>
              </a:rPr>
              <a:t>range of formal and informal</a:t>
            </a:r>
            <a:r>
              <a:rPr lang="en-GB" sz="3600" b="1" dirty="0">
                <a:solidFill>
                  <a:srgbClr val="008000"/>
                </a:solidFill>
                <a:latin typeface="+mj-lt"/>
              </a:rPr>
              <a:t> </a:t>
            </a:r>
            <a:r>
              <a:rPr lang="en-GB" sz="3600" dirty="0" smtClean="0">
                <a:latin typeface="+mj-lt"/>
              </a:rPr>
              <a:t>inquiry-and </a:t>
            </a:r>
            <a:r>
              <a:rPr lang="en-GB" sz="3600" dirty="0">
                <a:latin typeface="+mj-lt"/>
              </a:rPr>
              <a:t>creativity-based learning, teaching and </a:t>
            </a:r>
            <a:r>
              <a:rPr lang="en-GB" sz="3600" b="1" dirty="0">
                <a:solidFill>
                  <a:srgbClr val="FF0000"/>
                </a:solidFill>
                <a:latin typeface="+mj-lt"/>
              </a:rPr>
              <a:t>assessment approaches and strategies</a:t>
            </a:r>
            <a:r>
              <a:rPr lang="en-GB" sz="3600" b="1" dirty="0">
                <a:solidFill>
                  <a:srgbClr val="008000"/>
                </a:solidFill>
                <a:latin typeface="+mj-lt"/>
              </a:rPr>
              <a:t> </a:t>
            </a:r>
            <a:r>
              <a:rPr lang="en-GB" sz="3600" dirty="0">
                <a:latin typeface="+mj-lt"/>
              </a:rPr>
              <a:t>and their use in relation to authentic problems within the areas of science and mathematics.</a:t>
            </a:r>
          </a:p>
          <a:p>
            <a:pPr marL="400050" lvl="1" indent="0">
              <a:lnSpc>
                <a:spcPct val="120000"/>
              </a:lnSpc>
              <a:buNone/>
            </a:pPr>
            <a:r>
              <a:rPr lang="en-GB" sz="2900" dirty="0">
                <a:latin typeface="+mj-lt"/>
              </a:rPr>
              <a:t>7.1 Teachers should have knowledge of a range of formal, non-formal and informal learning, teaching and assessment approaches and strategies to promote creativity in their early years science and mathematics classroom.</a:t>
            </a:r>
          </a:p>
          <a:p>
            <a:pPr marL="400050" lvl="1" indent="0">
              <a:lnSpc>
                <a:spcPct val="120000"/>
              </a:lnSpc>
              <a:buNone/>
            </a:pPr>
            <a:r>
              <a:rPr lang="en-GB" sz="2900" dirty="0">
                <a:latin typeface="+mj-lt"/>
              </a:rPr>
              <a:t>7.4 Teachers should be able both to build in new and to make the most of existing opportunities for child-initiated play, </a:t>
            </a:r>
            <a:r>
              <a:rPr lang="en-GB" sz="2900" b="1" dirty="0">
                <a:solidFill>
                  <a:srgbClr val="FF0000"/>
                </a:solidFill>
                <a:latin typeface="+mj-lt"/>
              </a:rPr>
              <a:t>recognising and capitalising on the potential of children’s explorations</a:t>
            </a:r>
            <a:r>
              <a:rPr lang="en-GB" sz="2900" b="1" dirty="0">
                <a:solidFill>
                  <a:srgbClr val="008000"/>
                </a:solidFill>
                <a:latin typeface="+mj-lt"/>
              </a:rPr>
              <a:t> </a:t>
            </a:r>
            <a:r>
              <a:rPr lang="en-GB" sz="2900" dirty="0">
                <a:latin typeface="+mj-lt"/>
              </a:rPr>
              <a:t>beyond the teacher’s original intentions.</a:t>
            </a:r>
          </a:p>
          <a:p>
            <a:pPr marL="400050" lvl="1" indent="0">
              <a:lnSpc>
                <a:spcPct val="120000"/>
              </a:lnSpc>
              <a:buNone/>
            </a:pPr>
            <a:r>
              <a:rPr lang="en-GB" sz="2900" dirty="0">
                <a:latin typeface="+mj-lt"/>
              </a:rPr>
              <a:t>7.10 Teachers should value and be able to </a:t>
            </a:r>
            <a:r>
              <a:rPr lang="en-GB" sz="2900" b="1" dirty="0">
                <a:solidFill>
                  <a:srgbClr val="FF0000"/>
                </a:solidFill>
                <a:latin typeface="+mj-lt"/>
              </a:rPr>
              <a:t>make use of varied forms of assessment evidence</a:t>
            </a:r>
            <a:r>
              <a:rPr lang="en-GB" sz="2900" b="1" dirty="0">
                <a:latin typeface="+mj-lt"/>
              </a:rPr>
              <a:t> </a:t>
            </a:r>
            <a:r>
              <a:rPr lang="en-GB" sz="2900" dirty="0">
                <a:latin typeface="+mj-lt"/>
              </a:rPr>
              <a:t>(including children’s portfolios, individual or group records of activities), both to promote creative learning, through reflection and discussion in science and mathematics, and explicitly to inform teaching and longer term planning</a:t>
            </a:r>
            <a:r>
              <a:rPr lang="en-GB" sz="2900" dirty="0" smtClean="0">
                <a:latin typeface="+mj-lt"/>
              </a:rPr>
              <a:t>.</a:t>
            </a:r>
            <a:endParaRPr lang="en-GB" sz="2900" dirty="0">
              <a:latin typeface="+mj-lt"/>
            </a:endParaRPr>
          </a:p>
        </p:txBody>
      </p:sp>
    </p:spTree>
    <p:extLst>
      <p:ext uri="{BB962C8B-B14F-4D97-AF65-F5344CB8AC3E}">
        <p14:creationId xmlns:p14="http://schemas.microsoft.com/office/powerpoint/2010/main" val="315382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274638"/>
            <a:ext cx="5987008" cy="1282154"/>
          </a:xfrm>
        </p:spPr>
        <p:txBody>
          <a:bodyPr>
            <a:normAutofit fontScale="90000"/>
          </a:bodyPr>
          <a:lstStyle/>
          <a:p>
            <a:r>
              <a:rPr lang="en-US" sz="3600" b="1" dirty="0">
                <a:solidFill>
                  <a:srgbClr val="00B050"/>
                </a:solidFill>
              </a:rPr>
              <a:t>Links to Content Design Principles and Outcomes </a:t>
            </a:r>
            <a:r>
              <a:rPr lang="en-US" sz="3600" b="1" dirty="0" smtClean="0">
                <a:solidFill>
                  <a:srgbClr val="00B050"/>
                </a:solidFill>
              </a:rPr>
              <a:t>2</a:t>
            </a:r>
            <a:br>
              <a:rPr lang="en-US" sz="3600" b="1" dirty="0" smtClean="0">
                <a:solidFill>
                  <a:srgbClr val="00B050"/>
                </a:solidFill>
              </a:rPr>
            </a:br>
            <a:r>
              <a:rPr lang="en-US" sz="2200" b="1" dirty="0" smtClean="0">
                <a:solidFill>
                  <a:srgbClr val="00B050"/>
                </a:solidFill>
              </a:rPr>
              <a:t>(for use as appropriate)</a:t>
            </a:r>
            <a:endParaRPr lang="en-US" sz="2200" dirty="0">
              <a:solidFill>
                <a:srgbClr val="00B050"/>
              </a:solidFill>
            </a:endParaRPr>
          </a:p>
        </p:txBody>
      </p:sp>
      <p:sp>
        <p:nvSpPr>
          <p:cNvPr id="3" name="Content Placeholder 2"/>
          <p:cNvSpPr>
            <a:spLocks noGrp="1"/>
          </p:cNvSpPr>
          <p:nvPr>
            <p:ph idx="1"/>
          </p:nvPr>
        </p:nvSpPr>
        <p:spPr>
          <a:xfrm>
            <a:off x="467544" y="1628800"/>
            <a:ext cx="8219256" cy="4464496"/>
          </a:xfrm>
        </p:spPr>
        <p:txBody>
          <a:bodyPr>
            <a:normAutofit fontScale="40000" lnSpcReduction="20000"/>
          </a:bodyPr>
          <a:lstStyle/>
          <a:p>
            <a:pPr marL="0" indent="0">
              <a:lnSpc>
                <a:spcPct val="120000"/>
              </a:lnSpc>
              <a:spcBef>
                <a:spcPts val="0"/>
              </a:spcBef>
              <a:buNone/>
            </a:pPr>
            <a:r>
              <a:rPr lang="en-GB" sz="4000" dirty="0">
                <a:latin typeface="+mj-lt"/>
              </a:rPr>
              <a:t>8. Teacher education should enable teachers </a:t>
            </a:r>
            <a:r>
              <a:rPr lang="en-GB" sz="4000" b="1" dirty="0">
                <a:solidFill>
                  <a:srgbClr val="FF0000"/>
                </a:solidFill>
                <a:latin typeface="+mj-lt"/>
              </a:rPr>
              <a:t>to design and assess creativity-enabling inquiry-based activities,</a:t>
            </a:r>
            <a:r>
              <a:rPr lang="en-GB" sz="4000" b="1" dirty="0">
                <a:solidFill>
                  <a:srgbClr val="008000"/>
                </a:solidFill>
                <a:latin typeface="+mj-lt"/>
              </a:rPr>
              <a:t> </a:t>
            </a:r>
            <a:r>
              <a:rPr lang="en-GB" sz="4000" dirty="0">
                <a:latin typeface="+mj-lt"/>
              </a:rPr>
              <a:t>which are child-friendly and include both guided and open inquiries.</a:t>
            </a:r>
          </a:p>
          <a:p>
            <a:pPr marL="0" lvl="1" indent="0">
              <a:lnSpc>
                <a:spcPct val="120000"/>
              </a:lnSpc>
              <a:spcBef>
                <a:spcPts val="0"/>
              </a:spcBef>
              <a:buNone/>
            </a:pPr>
            <a:endParaRPr lang="en-GB" sz="2100" dirty="0" smtClean="0">
              <a:latin typeface="+mj-lt"/>
            </a:endParaRPr>
          </a:p>
          <a:p>
            <a:pPr marL="400050" lvl="2" indent="0">
              <a:lnSpc>
                <a:spcPct val="120000"/>
              </a:lnSpc>
              <a:spcBef>
                <a:spcPts val="0"/>
              </a:spcBef>
              <a:buNone/>
            </a:pPr>
            <a:r>
              <a:rPr lang="en-GB" sz="4000" dirty="0" smtClean="0">
                <a:latin typeface="+mj-lt"/>
              </a:rPr>
              <a:t>8.1 </a:t>
            </a:r>
            <a:r>
              <a:rPr lang="en-GB" sz="4000" dirty="0">
                <a:latin typeface="+mj-lt"/>
              </a:rPr>
              <a:t>Teachers should be able to </a:t>
            </a:r>
            <a:r>
              <a:rPr lang="en-GB" sz="4000" b="1" dirty="0">
                <a:solidFill>
                  <a:srgbClr val="FF0000"/>
                </a:solidFill>
                <a:latin typeface="+mj-lt"/>
              </a:rPr>
              <a:t>design and assess open-ended learning </a:t>
            </a:r>
            <a:r>
              <a:rPr lang="en-GB" sz="4000" b="1" dirty="0" smtClean="0">
                <a:solidFill>
                  <a:srgbClr val="FF0000"/>
                </a:solidFill>
                <a:latin typeface="+mj-lt"/>
              </a:rPr>
              <a:t>activities</a:t>
            </a:r>
            <a:r>
              <a:rPr lang="en-GB" sz="4000" b="1" dirty="0" smtClean="0">
                <a:latin typeface="+mj-lt"/>
              </a:rPr>
              <a:t>.</a:t>
            </a:r>
            <a:endParaRPr lang="en-GB" sz="4000" b="1" dirty="0">
              <a:latin typeface="+mj-lt"/>
            </a:endParaRPr>
          </a:p>
          <a:p>
            <a:pPr marL="0" lvl="1" indent="0">
              <a:lnSpc>
                <a:spcPct val="120000"/>
              </a:lnSpc>
              <a:spcBef>
                <a:spcPts val="0"/>
              </a:spcBef>
              <a:buNone/>
            </a:pPr>
            <a:r>
              <a:rPr lang="en-GB" dirty="0">
                <a:latin typeface="+mj-lt"/>
              </a:rPr>
              <a:t> </a:t>
            </a:r>
            <a:endParaRPr lang="en-GB" dirty="0" smtClean="0">
              <a:latin typeface="+mj-lt"/>
            </a:endParaRPr>
          </a:p>
          <a:p>
            <a:pPr marL="0" indent="0">
              <a:lnSpc>
                <a:spcPct val="120000"/>
              </a:lnSpc>
              <a:buNone/>
            </a:pPr>
            <a:r>
              <a:rPr lang="en-GB" sz="4000" dirty="0" smtClean="0">
                <a:latin typeface="+mj-lt"/>
              </a:rPr>
              <a:t>9</a:t>
            </a:r>
            <a:r>
              <a:rPr lang="en-GB" sz="4000" dirty="0">
                <a:latin typeface="+mj-lt"/>
              </a:rPr>
              <a:t>. Teacher education should enable teachers to make best use of </a:t>
            </a:r>
            <a:r>
              <a:rPr lang="en-GB" sz="4000" b="1" dirty="0">
                <a:solidFill>
                  <a:srgbClr val="FF0000"/>
                </a:solidFill>
                <a:latin typeface="+mj-lt"/>
              </a:rPr>
              <a:t>and assess the various modes of expression and representation</a:t>
            </a:r>
            <a:r>
              <a:rPr lang="en-GB" sz="4000" dirty="0">
                <a:solidFill>
                  <a:srgbClr val="FF0000"/>
                </a:solidFill>
                <a:latin typeface="+mj-lt"/>
              </a:rPr>
              <a:t> </a:t>
            </a:r>
            <a:r>
              <a:rPr lang="en-GB" sz="4000" dirty="0">
                <a:latin typeface="+mj-lt"/>
              </a:rPr>
              <a:t>of science and mathematics learning to support inquiry and the development of creativity.</a:t>
            </a:r>
          </a:p>
          <a:p>
            <a:pPr marL="0" lvl="1" indent="0">
              <a:lnSpc>
                <a:spcPct val="120000"/>
              </a:lnSpc>
              <a:spcBef>
                <a:spcPts val="0"/>
              </a:spcBef>
              <a:buNone/>
            </a:pPr>
            <a:endParaRPr lang="en-GB" sz="2000" dirty="0" smtClean="0">
              <a:latin typeface="+mj-lt"/>
            </a:endParaRPr>
          </a:p>
          <a:p>
            <a:pPr marL="400050" lvl="2" indent="0">
              <a:lnSpc>
                <a:spcPct val="120000"/>
              </a:lnSpc>
              <a:spcBef>
                <a:spcPts val="0"/>
              </a:spcBef>
              <a:buNone/>
            </a:pPr>
            <a:r>
              <a:rPr lang="en-GB" sz="4000" dirty="0" smtClean="0">
                <a:latin typeface="+mj-lt"/>
              </a:rPr>
              <a:t>9.4 </a:t>
            </a:r>
            <a:r>
              <a:rPr lang="en-GB" sz="4000" dirty="0">
                <a:latin typeface="+mj-lt"/>
              </a:rPr>
              <a:t>Teachers should be able to use the </a:t>
            </a:r>
            <a:r>
              <a:rPr lang="en-GB" sz="4000" b="1" dirty="0">
                <a:solidFill>
                  <a:srgbClr val="FF0000"/>
                </a:solidFill>
                <a:latin typeface="+mj-lt"/>
              </a:rPr>
              <a:t>various modes of children’s expression and representation</a:t>
            </a:r>
            <a:r>
              <a:rPr lang="en-GB" sz="4000" b="1" dirty="0">
                <a:latin typeface="+mj-lt"/>
              </a:rPr>
              <a:t> </a:t>
            </a:r>
            <a:r>
              <a:rPr lang="en-GB" sz="4000" dirty="0">
                <a:latin typeface="+mj-lt"/>
              </a:rPr>
              <a:t>of science and mathematics ideas (e.g. pictures, graphs, gestures, physical activities) for assessment purposes</a:t>
            </a:r>
            <a:r>
              <a:rPr lang="en-GB" sz="3600" dirty="0">
                <a:latin typeface="+mj-lt"/>
              </a:rPr>
              <a:t>.</a:t>
            </a:r>
          </a:p>
          <a:p>
            <a:pPr marL="0" lvl="1" indent="0">
              <a:lnSpc>
                <a:spcPct val="120000"/>
              </a:lnSpc>
              <a:spcBef>
                <a:spcPts val="0"/>
              </a:spcBef>
              <a:buNone/>
            </a:pPr>
            <a:r>
              <a:rPr lang="en-GB" dirty="0">
                <a:latin typeface="+mj-lt"/>
              </a:rPr>
              <a:t> </a:t>
            </a:r>
          </a:p>
          <a:p>
            <a:pPr marL="0" indent="0">
              <a:lnSpc>
                <a:spcPct val="120000"/>
              </a:lnSpc>
              <a:spcBef>
                <a:spcPts val="0"/>
              </a:spcBef>
              <a:buNone/>
            </a:pPr>
            <a:r>
              <a:rPr lang="en-GB" sz="4000" dirty="0">
                <a:latin typeface="+mj-lt"/>
              </a:rPr>
              <a:t>17. Teacher education should address with teachers issues in ensuring rich provision, planning and use of resources (including digital resources) in and out of the classroom to support children’s inquiry and creativity. </a:t>
            </a:r>
          </a:p>
          <a:p>
            <a:pPr marL="0" lvl="1" indent="0">
              <a:lnSpc>
                <a:spcPct val="120000"/>
              </a:lnSpc>
              <a:spcBef>
                <a:spcPts val="0"/>
              </a:spcBef>
              <a:buNone/>
            </a:pPr>
            <a:endParaRPr lang="en-GB" sz="2100" dirty="0" smtClean="0">
              <a:latin typeface="+mj-lt"/>
            </a:endParaRPr>
          </a:p>
          <a:p>
            <a:pPr marL="400050" lvl="2" indent="0">
              <a:lnSpc>
                <a:spcPct val="120000"/>
              </a:lnSpc>
              <a:spcBef>
                <a:spcPts val="0"/>
              </a:spcBef>
              <a:buNone/>
            </a:pPr>
            <a:r>
              <a:rPr lang="en-GB" sz="4000" dirty="0" smtClean="0">
                <a:latin typeface="+mj-lt"/>
              </a:rPr>
              <a:t>17.6 </a:t>
            </a:r>
            <a:r>
              <a:rPr lang="en-GB" sz="4000" dirty="0">
                <a:latin typeface="+mj-lt"/>
              </a:rPr>
              <a:t>Teachers should be able to </a:t>
            </a:r>
            <a:r>
              <a:rPr lang="en-GB" sz="4000" b="1" dirty="0">
                <a:solidFill>
                  <a:srgbClr val="FF0000"/>
                </a:solidFill>
                <a:latin typeface="+mj-lt"/>
              </a:rPr>
              <a:t>gain insights into children’s developing explorations and creativity based on their use of resources</a:t>
            </a:r>
            <a:r>
              <a:rPr lang="en-GB" sz="4000" b="1" dirty="0" smtClean="0">
                <a:solidFill>
                  <a:srgbClr val="008000"/>
                </a:solidFill>
                <a:latin typeface="+mj-lt"/>
              </a:rPr>
              <a:t>.</a:t>
            </a:r>
            <a:endParaRPr lang="en-GB" sz="4000" b="1" dirty="0">
              <a:solidFill>
                <a:srgbClr val="008000"/>
              </a:solidFill>
              <a:latin typeface="+mj-lt"/>
            </a:endParaRPr>
          </a:p>
        </p:txBody>
      </p:sp>
    </p:spTree>
    <p:extLst>
      <p:ext uri="{BB962C8B-B14F-4D97-AF65-F5344CB8AC3E}">
        <p14:creationId xmlns:p14="http://schemas.microsoft.com/office/powerpoint/2010/main" val="724237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768" y="274638"/>
            <a:ext cx="6624736" cy="1282154"/>
          </a:xfrm>
        </p:spPr>
        <p:txBody>
          <a:bodyPr>
            <a:noAutofit/>
          </a:bodyPr>
          <a:lstStyle/>
          <a:p>
            <a:r>
              <a:rPr lang="en-US" sz="3600" b="1" dirty="0" smtClean="0">
                <a:solidFill>
                  <a:srgbClr val="00B050"/>
                </a:solidFill>
              </a:rPr>
              <a:t>Different purposes of assessment</a:t>
            </a:r>
            <a:endParaRPr lang="en-US" sz="3600" b="1" dirty="0">
              <a:solidFill>
                <a:srgbClr val="00B050"/>
              </a:solidFill>
            </a:endParaRPr>
          </a:p>
        </p:txBody>
      </p:sp>
      <p:graphicFrame>
        <p:nvGraphicFramePr>
          <p:cNvPr id="4" name="Tabel 4"/>
          <p:cNvGraphicFramePr>
            <a:graphicFrameLocks noGrp="1"/>
          </p:cNvGraphicFramePr>
          <p:nvPr>
            <p:extLst>
              <p:ext uri="{D42A27DB-BD31-4B8C-83A1-F6EECF244321}">
                <p14:modId xmlns:p14="http://schemas.microsoft.com/office/powerpoint/2010/main" val="979638205"/>
              </p:ext>
            </p:extLst>
          </p:nvPr>
        </p:nvGraphicFramePr>
        <p:xfrm>
          <a:off x="683567" y="1844823"/>
          <a:ext cx="8003232" cy="4032446"/>
        </p:xfrm>
        <a:graphic>
          <a:graphicData uri="http://schemas.openxmlformats.org/drawingml/2006/table">
            <a:tbl>
              <a:tblPr firstRow="1" bandRow="1">
                <a:tableStyleId>{85BE263C-DBD7-4A20-BB59-AAB30ACAA65A}</a:tableStyleId>
              </a:tblPr>
              <a:tblGrid>
                <a:gridCol w="2667744">
                  <a:extLst>
                    <a:ext uri="{9D8B030D-6E8A-4147-A177-3AD203B41FA5}">
                      <a16:colId xmlns="" xmlns:a16="http://schemas.microsoft.com/office/drawing/2014/main" val="20000"/>
                    </a:ext>
                  </a:extLst>
                </a:gridCol>
                <a:gridCol w="2667744">
                  <a:extLst>
                    <a:ext uri="{9D8B030D-6E8A-4147-A177-3AD203B41FA5}">
                      <a16:colId xmlns="" xmlns:a16="http://schemas.microsoft.com/office/drawing/2014/main" val="20001"/>
                    </a:ext>
                  </a:extLst>
                </a:gridCol>
                <a:gridCol w="2667744">
                  <a:extLst>
                    <a:ext uri="{9D8B030D-6E8A-4147-A177-3AD203B41FA5}">
                      <a16:colId xmlns="" xmlns:a16="http://schemas.microsoft.com/office/drawing/2014/main" val="20002"/>
                    </a:ext>
                  </a:extLst>
                </a:gridCol>
              </a:tblGrid>
              <a:tr h="509288">
                <a:tc>
                  <a:txBody>
                    <a:bodyPr/>
                    <a:lstStyle/>
                    <a:p>
                      <a:endParaRPr lang="nl-BE" sz="2400" dirty="0">
                        <a:latin typeface="+mj-lt"/>
                      </a:endParaRPr>
                    </a:p>
                  </a:txBody>
                  <a:tcPr/>
                </a:tc>
                <a:tc>
                  <a:txBody>
                    <a:bodyPr/>
                    <a:lstStyle/>
                    <a:p>
                      <a:r>
                        <a:rPr lang="nl-BE" sz="2400" dirty="0" err="1"/>
                        <a:t>Formative</a:t>
                      </a:r>
                      <a:r>
                        <a:rPr lang="nl-BE" sz="2400" dirty="0"/>
                        <a:t> </a:t>
                      </a:r>
                      <a:endParaRPr lang="nl-BE" sz="2400" dirty="0">
                        <a:latin typeface="+mj-lt"/>
                      </a:endParaRPr>
                    </a:p>
                  </a:txBody>
                  <a:tcPr/>
                </a:tc>
                <a:tc>
                  <a:txBody>
                    <a:bodyPr/>
                    <a:lstStyle/>
                    <a:p>
                      <a:r>
                        <a:rPr lang="nl-BE" sz="2400" dirty="0" err="1"/>
                        <a:t>Summative</a:t>
                      </a:r>
                      <a:r>
                        <a:rPr lang="nl-BE" sz="2400" dirty="0"/>
                        <a:t> </a:t>
                      </a:r>
                      <a:endParaRPr lang="nl-BE" sz="2400" dirty="0">
                        <a:latin typeface="+mj-lt"/>
                      </a:endParaRPr>
                    </a:p>
                  </a:txBody>
                  <a:tcPr/>
                </a:tc>
                <a:extLst>
                  <a:ext uri="{0D108BD9-81ED-4DB2-BD59-A6C34878D82A}">
                    <a16:rowId xmlns="" xmlns:a16="http://schemas.microsoft.com/office/drawing/2014/main" val="10000"/>
                  </a:ext>
                </a:extLst>
              </a:tr>
              <a:tr h="879045">
                <a:tc>
                  <a:txBody>
                    <a:bodyPr/>
                    <a:lstStyle/>
                    <a:p>
                      <a:r>
                        <a:rPr lang="nl-BE" sz="2400" dirty="0" err="1"/>
                        <a:t>What</a:t>
                      </a:r>
                      <a:endParaRPr lang="nl-BE" sz="2400" dirty="0">
                        <a:latin typeface="+mj-lt"/>
                      </a:endParaRPr>
                    </a:p>
                  </a:txBody>
                  <a:tcPr/>
                </a:tc>
                <a:tc>
                  <a:txBody>
                    <a:bodyPr/>
                    <a:lstStyle/>
                    <a:p>
                      <a:r>
                        <a:rPr lang="nl-BE" sz="2400" dirty="0"/>
                        <a:t>Assessment FOR </a:t>
                      </a:r>
                      <a:r>
                        <a:rPr lang="nl-BE" sz="2400" dirty="0" err="1"/>
                        <a:t>learning</a:t>
                      </a:r>
                      <a:endParaRPr lang="nl-BE" sz="2400" dirty="0">
                        <a:latin typeface="+mj-lt"/>
                      </a:endParaRPr>
                    </a:p>
                  </a:txBody>
                  <a:tcPr/>
                </a:tc>
                <a:tc>
                  <a:txBody>
                    <a:bodyPr/>
                    <a:lstStyle/>
                    <a:p>
                      <a:r>
                        <a:rPr lang="nl-BE" sz="2400" dirty="0"/>
                        <a:t>Assessment OF</a:t>
                      </a:r>
                      <a:r>
                        <a:rPr lang="nl-BE" sz="2400" baseline="0" dirty="0"/>
                        <a:t> </a:t>
                      </a:r>
                      <a:r>
                        <a:rPr lang="nl-BE" sz="2400" baseline="0" dirty="0" err="1"/>
                        <a:t>learning</a:t>
                      </a:r>
                      <a:endParaRPr lang="nl-BE" sz="2400" dirty="0">
                        <a:latin typeface="+mj-lt"/>
                      </a:endParaRPr>
                    </a:p>
                  </a:txBody>
                  <a:tcPr/>
                </a:tc>
                <a:extLst>
                  <a:ext uri="{0D108BD9-81ED-4DB2-BD59-A6C34878D82A}">
                    <a16:rowId xmlns="" xmlns:a16="http://schemas.microsoft.com/office/drawing/2014/main" val="10001"/>
                  </a:ext>
                </a:extLst>
              </a:tr>
              <a:tr h="879045">
                <a:tc>
                  <a:txBody>
                    <a:bodyPr/>
                    <a:lstStyle/>
                    <a:p>
                      <a:r>
                        <a:rPr lang="nl-BE" sz="2400" dirty="0" err="1"/>
                        <a:t>Purpose</a:t>
                      </a:r>
                      <a:endParaRPr lang="nl-BE" sz="2400" dirty="0">
                        <a:latin typeface="+mj-lt"/>
                      </a:endParaRPr>
                    </a:p>
                  </a:txBody>
                  <a:tcPr/>
                </a:tc>
                <a:tc>
                  <a:txBody>
                    <a:bodyPr/>
                    <a:lstStyle/>
                    <a:p>
                      <a:r>
                        <a:rPr lang="nl-BE" sz="2400" dirty="0" err="1"/>
                        <a:t>Improve</a:t>
                      </a:r>
                      <a:r>
                        <a:rPr lang="nl-BE" sz="2400" dirty="0"/>
                        <a:t> </a:t>
                      </a:r>
                      <a:r>
                        <a:rPr lang="nl-BE" sz="2400" dirty="0" err="1"/>
                        <a:t>learning</a:t>
                      </a:r>
                      <a:r>
                        <a:rPr lang="nl-BE" sz="2400" dirty="0"/>
                        <a:t> &amp; teaching</a:t>
                      </a:r>
                      <a:endParaRPr lang="nl-BE" sz="2400" dirty="0">
                        <a:latin typeface="+mj-lt"/>
                      </a:endParaRPr>
                    </a:p>
                  </a:txBody>
                  <a:tcPr/>
                </a:tc>
                <a:tc>
                  <a:txBody>
                    <a:bodyPr/>
                    <a:lstStyle/>
                    <a:p>
                      <a:r>
                        <a:rPr lang="nl-BE" sz="2400" dirty="0" err="1"/>
                        <a:t>Measure</a:t>
                      </a:r>
                      <a:r>
                        <a:rPr lang="nl-BE" sz="2400" dirty="0"/>
                        <a:t> of </a:t>
                      </a:r>
                      <a:r>
                        <a:rPr lang="nl-BE" sz="2400" dirty="0" err="1"/>
                        <a:t>competency</a:t>
                      </a:r>
                      <a:endParaRPr lang="nl-BE" sz="2400" dirty="0">
                        <a:latin typeface="+mj-lt"/>
                      </a:endParaRPr>
                    </a:p>
                  </a:txBody>
                  <a:tcPr/>
                </a:tc>
                <a:extLst>
                  <a:ext uri="{0D108BD9-81ED-4DB2-BD59-A6C34878D82A}">
                    <a16:rowId xmlns="" xmlns:a16="http://schemas.microsoft.com/office/drawing/2014/main" val="10002"/>
                  </a:ext>
                </a:extLst>
              </a:tr>
              <a:tr h="509288">
                <a:tc>
                  <a:txBody>
                    <a:bodyPr/>
                    <a:lstStyle/>
                    <a:p>
                      <a:r>
                        <a:rPr lang="nl-BE" sz="2400" dirty="0" err="1"/>
                        <a:t>When</a:t>
                      </a:r>
                      <a:endParaRPr lang="nl-BE" sz="2400" dirty="0">
                        <a:latin typeface="+mj-lt"/>
                      </a:endParaRPr>
                    </a:p>
                  </a:txBody>
                  <a:tcPr/>
                </a:tc>
                <a:tc>
                  <a:txBody>
                    <a:bodyPr/>
                    <a:lstStyle/>
                    <a:p>
                      <a:r>
                        <a:rPr lang="nl-BE" sz="2400" dirty="0"/>
                        <a:t>On-</a:t>
                      </a:r>
                      <a:r>
                        <a:rPr lang="nl-BE" sz="2400" dirty="0" err="1"/>
                        <a:t>going</a:t>
                      </a:r>
                      <a:endParaRPr lang="nl-BE" sz="2400" dirty="0">
                        <a:latin typeface="+mj-lt"/>
                      </a:endParaRPr>
                    </a:p>
                  </a:txBody>
                  <a:tcPr/>
                </a:tc>
                <a:tc>
                  <a:txBody>
                    <a:bodyPr/>
                    <a:lstStyle/>
                    <a:p>
                      <a:r>
                        <a:rPr lang="nl-BE" sz="2400" dirty="0"/>
                        <a:t>End of course</a:t>
                      </a:r>
                      <a:endParaRPr lang="nl-BE" sz="2400" dirty="0">
                        <a:latin typeface="+mj-lt"/>
                      </a:endParaRPr>
                    </a:p>
                  </a:txBody>
                  <a:tcPr/>
                </a:tc>
                <a:extLst>
                  <a:ext uri="{0D108BD9-81ED-4DB2-BD59-A6C34878D82A}">
                    <a16:rowId xmlns="" xmlns:a16="http://schemas.microsoft.com/office/drawing/2014/main" val="10003"/>
                  </a:ext>
                </a:extLst>
              </a:tr>
              <a:tr h="1255780">
                <a:tc>
                  <a:txBody>
                    <a:bodyPr/>
                    <a:lstStyle/>
                    <a:p>
                      <a:r>
                        <a:rPr lang="nl-BE" sz="2400" dirty="0"/>
                        <a:t>How </a:t>
                      </a:r>
                      <a:r>
                        <a:rPr lang="nl-BE" sz="2400" dirty="0" smtClean="0"/>
                        <a:t>it is used</a:t>
                      </a:r>
                      <a:endParaRPr lang="nl-BE" sz="2400" dirty="0">
                        <a:latin typeface="+mj-lt"/>
                      </a:endParaRPr>
                    </a:p>
                  </a:txBody>
                  <a:tcPr/>
                </a:tc>
                <a:tc>
                  <a:txBody>
                    <a:bodyPr/>
                    <a:lstStyle/>
                    <a:p>
                      <a:r>
                        <a:rPr lang="nl-BE" sz="2400" dirty="0" err="1"/>
                        <a:t>Learn</a:t>
                      </a:r>
                      <a:r>
                        <a:rPr lang="nl-BE" sz="2400" dirty="0"/>
                        <a:t> </a:t>
                      </a:r>
                      <a:r>
                        <a:rPr lang="nl-BE" sz="2400" dirty="0" err="1"/>
                        <a:t>through</a:t>
                      </a:r>
                      <a:r>
                        <a:rPr lang="nl-BE" sz="2400" baseline="0" dirty="0"/>
                        <a:t> feedback &amp; </a:t>
                      </a:r>
                      <a:r>
                        <a:rPr lang="nl-BE" sz="2400" baseline="0" dirty="0" err="1"/>
                        <a:t>practice</a:t>
                      </a:r>
                      <a:endParaRPr lang="nl-BE" sz="2400" dirty="0">
                        <a:latin typeface="+mj-lt"/>
                      </a:endParaRPr>
                    </a:p>
                  </a:txBody>
                  <a:tcPr/>
                </a:tc>
                <a:tc>
                  <a:txBody>
                    <a:bodyPr/>
                    <a:lstStyle/>
                    <a:p>
                      <a:r>
                        <a:rPr lang="nl-BE" sz="2400" dirty="0" err="1"/>
                        <a:t>Grades</a:t>
                      </a:r>
                      <a:endParaRPr lang="nl-BE" sz="2400" dirty="0">
                        <a:latin typeface="+mj-lt"/>
                      </a:endParaRPr>
                    </a:p>
                  </a:txBody>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707612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99792" y="274638"/>
            <a:ext cx="5987008" cy="1282154"/>
          </a:xfrm>
        </p:spPr>
        <p:txBody>
          <a:bodyPr>
            <a:normAutofit fontScale="90000"/>
          </a:bodyPr>
          <a:lstStyle/>
          <a:p>
            <a:r>
              <a:rPr lang="nl-BE" sz="4000" b="1" dirty="0" smtClean="0">
                <a:solidFill>
                  <a:srgbClr val="00B050"/>
                </a:solidFill>
              </a:rPr>
              <a:t>Rationale for the Module</a:t>
            </a:r>
            <a:r>
              <a:rPr lang="nl-BE" sz="3200" b="1" dirty="0" smtClean="0">
                <a:solidFill>
                  <a:srgbClr val="00B050"/>
                </a:solidFill>
              </a:rPr>
              <a:t/>
            </a:r>
            <a:br>
              <a:rPr lang="nl-BE" sz="3200" b="1" dirty="0" smtClean="0">
                <a:solidFill>
                  <a:srgbClr val="00B050"/>
                </a:solidFill>
              </a:rPr>
            </a:br>
            <a:r>
              <a:rPr lang="nl-BE" sz="3100" b="1" dirty="0" smtClean="0">
                <a:solidFill>
                  <a:srgbClr val="00B050"/>
                </a:solidFill>
              </a:rPr>
              <a:t>Importance of Assessment for Learning</a:t>
            </a:r>
            <a:endParaRPr lang="nl-BE" sz="3100" b="1" dirty="0">
              <a:solidFill>
                <a:srgbClr val="00B050"/>
              </a:solidFill>
            </a:endParaRPr>
          </a:p>
        </p:txBody>
      </p:sp>
      <p:sp>
        <p:nvSpPr>
          <p:cNvPr id="3" name="Tijdelijke aanduiding voor inhoud 2"/>
          <p:cNvSpPr>
            <a:spLocks noGrp="1"/>
          </p:cNvSpPr>
          <p:nvPr>
            <p:ph idx="1"/>
          </p:nvPr>
        </p:nvSpPr>
        <p:spPr>
          <a:xfrm>
            <a:off x="539552" y="1700808"/>
            <a:ext cx="7886700" cy="4351338"/>
          </a:xfrm>
        </p:spPr>
        <p:txBody>
          <a:bodyPr>
            <a:normAutofit fontScale="70000" lnSpcReduction="20000"/>
          </a:bodyPr>
          <a:lstStyle/>
          <a:p>
            <a:pPr marL="0" indent="0">
              <a:lnSpc>
                <a:spcPct val="120000"/>
              </a:lnSpc>
              <a:buNone/>
            </a:pPr>
            <a:r>
              <a:rPr lang="nl-BE" dirty="0" smtClean="0">
                <a:latin typeface="+mj-lt"/>
              </a:rPr>
              <a:t>Vital role in a </a:t>
            </a:r>
            <a:r>
              <a:rPr lang="nl-BE" i="1" dirty="0" smtClean="0">
                <a:latin typeface="+mj-lt"/>
              </a:rPr>
              <a:t>responsive</a:t>
            </a:r>
            <a:r>
              <a:rPr lang="nl-BE" dirty="0" smtClean="0">
                <a:latin typeface="+mj-lt"/>
              </a:rPr>
              <a:t> appoach to teaching and learning:</a:t>
            </a:r>
          </a:p>
          <a:p>
            <a:pPr>
              <a:lnSpc>
                <a:spcPct val="120000"/>
              </a:lnSpc>
            </a:pPr>
            <a:r>
              <a:rPr lang="nl-BE" dirty="0" smtClean="0">
                <a:latin typeface="+mj-lt"/>
              </a:rPr>
              <a:t>identifying and building on children’s skills, attitudes, knowledge and understanding</a:t>
            </a:r>
          </a:p>
          <a:p>
            <a:pPr>
              <a:lnSpc>
                <a:spcPct val="120000"/>
              </a:lnSpc>
            </a:pPr>
            <a:r>
              <a:rPr lang="nl-BE" dirty="0">
                <a:latin typeface="+mj-lt"/>
              </a:rPr>
              <a:t>s</a:t>
            </a:r>
            <a:r>
              <a:rPr lang="nl-BE" dirty="0" smtClean="0">
                <a:latin typeface="+mj-lt"/>
              </a:rPr>
              <a:t>upporting and encouraging children’s active engagement in learning</a:t>
            </a:r>
          </a:p>
          <a:p>
            <a:pPr>
              <a:lnSpc>
                <a:spcPct val="120000"/>
              </a:lnSpc>
            </a:pPr>
            <a:r>
              <a:rPr lang="nl-BE" dirty="0">
                <a:latin typeface="+mj-lt"/>
              </a:rPr>
              <a:t>r</a:t>
            </a:r>
            <a:r>
              <a:rPr lang="nl-BE" dirty="0" smtClean="0">
                <a:latin typeface="+mj-lt"/>
              </a:rPr>
              <a:t>ecognising the key roles of dialogue and feedback</a:t>
            </a:r>
          </a:p>
          <a:p>
            <a:pPr>
              <a:lnSpc>
                <a:spcPct val="120000"/>
              </a:lnSpc>
            </a:pPr>
            <a:r>
              <a:rPr lang="nl-BE" dirty="0" smtClean="0">
                <a:latin typeface="+mj-lt"/>
              </a:rPr>
              <a:t>developing a variety of approaches sensitive to young children’s capabilities</a:t>
            </a:r>
          </a:p>
          <a:p>
            <a:pPr>
              <a:lnSpc>
                <a:spcPct val="120000"/>
              </a:lnSpc>
            </a:pPr>
            <a:endParaRPr lang="nl-BE" sz="1700" dirty="0" smtClean="0">
              <a:latin typeface="+mj-lt"/>
            </a:endParaRPr>
          </a:p>
          <a:p>
            <a:pPr marL="0" indent="0">
              <a:lnSpc>
                <a:spcPct val="120000"/>
              </a:lnSpc>
              <a:buNone/>
            </a:pPr>
            <a:r>
              <a:rPr lang="nl-BE" i="1" dirty="0" smtClean="0">
                <a:latin typeface="+mj-lt"/>
              </a:rPr>
              <a:t>Reflection</a:t>
            </a:r>
            <a:r>
              <a:rPr lang="nl-BE" dirty="0" smtClean="0">
                <a:latin typeface="+mj-lt"/>
              </a:rPr>
              <a:t> on learning and</a:t>
            </a:r>
            <a:r>
              <a:rPr lang="nl-BE" i="1" dirty="0" smtClean="0">
                <a:latin typeface="+mj-lt"/>
              </a:rPr>
              <a:t> evaluation </a:t>
            </a:r>
            <a:r>
              <a:rPr lang="nl-BE" dirty="0" smtClean="0">
                <a:latin typeface="+mj-lt"/>
              </a:rPr>
              <a:t>of ideas and strategies central to creative and inquiry based approaches in science.</a:t>
            </a:r>
            <a:endParaRPr lang="nl-BE" dirty="0" smtClean="0"/>
          </a:p>
        </p:txBody>
      </p:sp>
    </p:spTree>
    <p:extLst>
      <p:ext uri="{BB962C8B-B14F-4D97-AF65-F5344CB8AC3E}">
        <p14:creationId xmlns:p14="http://schemas.microsoft.com/office/powerpoint/2010/main" val="42529701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le 12 Reflection and reasoning DRAF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3048</TotalTime>
  <Words>2244</Words>
  <Application>Microsoft Macintosh PowerPoint</Application>
  <PresentationFormat>On-screen Show (4:3)</PresentationFormat>
  <Paragraphs>318</Paragraphs>
  <Slides>34</Slides>
  <Notes>24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34</vt:i4>
      </vt:variant>
    </vt:vector>
  </HeadingPairs>
  <TitlesOfParts>
    <vt:vector size="38" baseType="lpstr">
      <vt:lpstr>1_Custom Design</vt:lpstr>
      <vt:lpstr>Module 12 Reflection and reasoning DRAFT</vt:lpstr>
      <vt:lpstr>Office Theme</vt:lpstr>
      <vt:lpstr>Acrobat Document</vt:lpstr>
      <vt:lpstr>Training Module 16  Assessment for Learning  Variety of strategies supporting creative, inquiry-based approaches to learning</vt:lpstr>
      <vt:lpstr>Introduction to the CEYS project (use dependent on context)</vt:lpstr>
      <vt:lpstr>What do you hope to gain from the module?</vt:lpstr>
      <vt:lpstr>Module outline</vt:lpstr>
      <vt:lpstr>Aims of the module</vt:lpstr>
      <vt:lpstr>Links to Content Design Principles and Outcomes 1 (for use as appropriate)</vt:lpstr>
      <vt:lpstr>Links to Content Design Principles and Outcomes 2 (for use as appropriate)</vt:lpstr>
      <vt:lpstr>Different purposes of assessment</vt:lpstr>
      <vt:lpstr>Rationale for the Module Importance of Assessment for Learning</vt:lpstr>
      <vt:lpstr>Synergies between creative and inquiry based approaches to learning (Creative Little Scientists, 2012)</vt:lpstr>
      <vt:lpstr>What are the issues for teachers? Findings from research, policy and practice</vt:lpstr>
      <vt:lpstr>PowerPoint Presentation</vt:lpstr>
      <vt:lpstr>Connecting IBSE and Creative Approaches (from Creative Little Scientists, 2012)</vt:lpstr>
      <vt:lpstr>Definitions of creativity adopted by the CEYS project  (from Creative Little Scientists, 2014)</vt:lpstr>
      <vt:lpstr>Sharing approaches to assessment</vt:lpstr>
      <vt:lpstr>PowerPoint Presentation</vt:lpstr>
      <vt:lpstr>Assessment in open-ended inquiry activities</vt:lpstr>
      <vt:lpstr>Which is the strongest magnet?</vt:lpstr>
      <vt:lpstr>Blossoming Paper Flowers Make a paper flower. Fold in the petals.  What happens when you put it in water? What might affect how quickly it opens?</vt:lpstr>
      <vt:lpstr>Features of scientific inquiry involved in your activity</vt:lpstr>
      <vt:lpstr>What were the opportunities for assessment of creative dispositions?</vt:lpstr>
      <vt:lpstr>Synergies between creative and inquiry based approaches to learning (Creative Little Scientists, 2012)</vt:lpstr>
      <vt:lpstr>Assessment For Learning Analysis of Classroom Examples</vt:lpstr>
      <vt:lpstr>PowerPoint Presentation</vt:lpstr>
      <vt:lpstr>PowerPoint Presentation</vt:lpstr>
      <vt:lpstr> Floating Boats Children age 5-6 </vt:lpstr>
      <vt:lpstr>Discussion of classroom examples</vt:lpstr>
      <vt:lpstr>Positive actions to aid the process of assessment</vt:lpstr>
      <vt:lpstr>10  Research based Principles  of Assessment for Learning</vt:lpstr>
      <vt:lpstr>Implications for planning  and assessment</vt:lpstr>
      <vt:lpstr>Reflection on what has been gained from the workshop</vt:lpstr>
      <vt:lpstr>Further information</vt:lpstr>
      <vt:lpstr>PowerPoint Presentation</vt:lpstr>
      <vt:lpstr>Acknowledgements  Creativity in Early Years Science EDUCATION (2014-2017)  www.ceys-project.eu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Fani</dc:creator>
  <cp:lastModifiedBy>Esme Glauert</cp:lastModifiedBy>
  <cp:revision>203</cp:revision>
  <cp:lastPrinted>2016-07-05T12:20:18Z</cp:lastPrinted>
  <dcterms:created xsi:type="dcterms:W3CDTF">2014-03-19T22:20:04Z</dcterms:created>
  <dcterms:modified xsi:type="dcterms:W3CDTF">2017-10-20T16:42:23Z</dcterms:modified>
</cp:coreProperties>
</file>