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 id="2147483720" r:id="rId3"/>
  </p:sldMasterIdLst>
  <p:notesMasterIdLst>
    <p:notesMasterId r:id="rId38"/>
  </p:notesMasterIdLst>
  <p:sldIdLst>
    <p:sldId id="334" r:id="rId4"/>
    <p:sldId id="419" r:id="rId5"/>
    <p:sldId id="341" r:id="rId6"/>
    <p:sldId id="340" r:id="rId7"/>
    <p:sldId id="373" r:id="rId8"/>
    <p:sldId id="420" r:id="rId9"/>
    <p:sldId id="421" r:id="rId10"/>
    <p:sldId id="424" r:id="rId11"/>
    <p:sldId id="335" r:id="rId12"/>
    <p:sldId id="356" r:id="rId13"/>
    <p:sldId id="423" r:id="rId14"/>
    <p:sldId id="372" r:id="rId15"/>
    <p:sldId id="422" r:id="rId16"/>
    <p:sldId id="346" r:id="rId17"/>
    <p:sldId id="433" r:id="rId18"/>
    <p:sldId id="434" r:id="rId19"/>
    <p:sldId id="357" r:id="rId20"/>
    <p:sldId id="425" r:id="rId21"/>
    <p:sldId id="426" r:id="rId22"/>
    <p:sldId id="358" r:id="rId23"/>
    <p:sldId id="345" r:id="rId24"/>
    <p:sldId id="428" r:id="rId25"/>
    <p:sldId id="435" r:id="rId26"/>
    <p:sldId id="443" r:id="rId27"/>
    <p:sldId id="436" r:id="rId28"/>
    <p:sldId id="437" r:id="rId29"/>
    <p:sldId id="438" r:id="rId30"/>
    <p:sldId id="379" r:id="rId31"/>
    <p:sldId id="377" r:id="rId32"/>
    <p:sldId id="439" r:id="rId33"/>
    <p:sldId id="440" r:id="rId34"/>
    <p:sldId id="441" r:id="rId35"/>
    <p:sldId id="430" r:id="rId36"/>
    <p:sldId id="442"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494" autoAdjust="0"/>
    <p:restoredTop sz="91519" autoAdjust="0"/>
  </p:normalViewPr>
  <p:slideViewPr>
    <p:cSldViewPr>
      <p:cViewPr>
        <p:scale>
          <a:sx n="60" d="100"/>
          <a:sy n="60" d="100"/>
        </p:scale>
        <p:origin x="-1205" y="-187"/>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61" d="100"/>
          <a:sy n="161" d="100"/>
        </p:scale>
        <p:origin x="440" y="62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pPr/>
              <a:t>11/21/2017</a:t>
            </a:fld>
            <a:endParaRPr lang="el-GR"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pPr/>
              <a:t>‹#›</a:t>
            </a:fld>
            <a:endParaRPr lang="el-GR" dirty="0"/>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1</a:t>
            </a:fld>
            <a:endParaRPr lang="el-GR" dirty="0"/>
          </a:p>
        </p:txBody>
      </p:sp>
    </p:spTree>
    <p:extLst>
      <p:ext uri="{BB962C8B-B14F-4D97-AF65-F5344CB8AC3E}">
        <p14:creationId xmlns:p14="http://schemas.microsoft.com/office/powerpoint/2010/main" val="19298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13</a:t>
            </a:fld>
            <a:endParaRPr lang="el-GR" dirty="0"/>
          </a:p>
        </p:txBody>
      </p:sp>
    </p:spTree>
    <p:extLst>
      <p:ext uri="{BB962C8B-B14F-4D97-AF65-F5344CB8AC3E}">
        <p14:creationId xmlns:p14="http://schemas.microsoft.com/office/powerpoint/2010/main" val="307197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a:t>
            </a:r>
            <a:r>
              <a:rPr lang="en-US" b="1" dirty="0" smtClean="0">
                <a:solidFill>
                  <a:prstClr val="black"/>
                </a:solidFill>
                <a:latin typeface="Calibri" panose="020F0502020204030204" pitchFamily="34" charset="0"/>
                <a:cs typeface="Calibri" panose="020F0502020204030204" pitchFamily="34" charset="0"/>
              </a:rPr>
              <a:t>:</a:t>
            </a:r>
          </a:p>
          <a:p>
            <a:r>
              <a:rPr lang="en-US" sz="1200" i="1" dirty="0" smtClean="0">
                <a:latin typeface="Calibri" panose="020F0502020204030204" pitchFamily="34" charset="0"/>
                <a:cs typeface="Calibri" panose="020F0502020204030204" pitchFamily="34" charset="0"/>
              </a:rPr>
              <a:t>H</a:t>
            </a:r>
            <a:r>
              <a:rPr lang="el-GR" sz="1200" i="1" dirty="0" smtClean="0">
                <a:latin typeface="Calibri" panose="020F0502020204030204" pitchFamily="34" charset="0"/>
                <a:cs typeface="Calibri" panose="020F0502020204030204" pitchFamily="34" charset="0"/>
              </a:rPr>
              <a:t> σκόπιμη διαδικασία της φαντασίας η οποία παράγει πρωτότυπα και αξιόλογα αποτελέσματα για το μαθητή</a:t>
            </a:r>
            <a:r>
              <a:rPr lang="en-US" sz="1200" i="1" dirty="0" smtClean="0">
                <a:latin typeface="Calibri" panose="020F0502020204030204" pitchFamily="34" charset="0"/>
                <a:cs typeface="Calibri" panose="020F0502020204030204" pitchFamily="34" charset="0"/>
              </a:rPr>
              <a:t>.</a:t>
            </a:r>
            <a:endParaRPr lang="el-GR" sz="1200" i="1" dirty="0" smtClean="0">
              <a:latin typeface="Calibri" panose="020F0502020204030204" pitchFamily="34" charset="0"/>
              <a:cs typeface="Calibri" panose="020F0502020204030204" pitchFamily="34" charset="0"/>
            </a:endParaRPr>
          </a:p>
          <a:p>
            <a:r>
              <a:rPr lang="el-GR" b="1" dirty="0" smtClean="0">
                <a:solidFill>
                  <a:prstClr val="black"/>
                </a:solidFill>
                <a:latin typeface="Calibri" panose="020F0502020204030204" pitchFamily="34" charset="0"/>
                <a:cs typeface="Calibri" panose="020F0502020204030204" pitchFamily="34" charset="0"/>
              </a:rPr>
              <a:t>Ορισμός της Δημιουργικότητας στις Φυσικές Επιστήμες</a:t>
            </a:r>
            <a:r>
              <a:rPr lang="en-US" b="1" dirty="0" smtClean="0">
                <a:solidFill>
                  <a:prstClr val="black"/>
                </a:solidFill>
                <a:latin typeface="Calibri" panose="020F0502020204030204" pitchFamily="34" charset="0"/>
                <a:cs typeface="Calibri" panose="020F0502020204030204" pitchFamily="34" charset="0"/>
              </a:rPr>
              <a:t>:</a:t>
            </a:r>
          </a:p>
          <a:p>
            <a:r>
              <a:rPr lang="el-GR" sz="1200" i="1" dirty="0" smtClean="0">
                <a:solidFill>
                  <a:prstClr val="black"/>
                </a:solidFill>
                <a:latin typeface="Calibri" panose="020F0502020204030204" pitchFamily="34" charset="0"/>
                <a:cs typeface="Calibri" panose="020F0502020204030204" pitchFamily="34" charset="0"/>
              </a:rPr>
              <a:t>Η γένεση ιδεών και στρατηγικών ως άτομο ή ως κοινότητα, η</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κριτική επιχειρηματολογία μεταξύ αυτών και η παραγωγή</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αληθοφανών εξηγήσεων και στρατηγικών σύμφωνων με τα διαθέσιμα</a:t>
            </a:r>
            <a:r>
              <a:rPr lang="en-US" sz="1200" i="1" dirty="0" smtClean="0">
                <a:solidFill>
                  <a:prstClr val="black"/>
                </a:solidFill>
                <a:latin typeface="Calibri" panose="020F0502020204030204" pitchFamily="34" charset="0"/>
                <a:cs typeface="Calibri" panose="020F0502020204030204" pitchFamily="34" charset="0"/>
              </a:rPr>
              <a:t> </a:t>
            </a:r>
            <a:r>
              <a:rPr lang="el-GR" sz="1200" i="1" dirty="0" smtClean="0">
                <a:solidFill>
                  <a:prstClr val="black"/>
                </a:solidFill>
                <a:latin typeface="Calibri" panose="020F0502020204030204" pitchFamily="34" charset="0"/>
                <a:cs typeface="Calibri" panose="020F0502020204030204" pitchFamily="34" charset="0"/>
              </a:rPr>
              <a:t>στοιχεία.</a:t>
            </a:r>
            <a:endParaRPr lang="nl-BE" sz="1200" b="1" dirty="0" smtClean="0">
              <a:solidFill>
                <a:prstClr val="black"/>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14</a:t>
            </a:fld>
            <a:endParaRPr lang="el-GR" dirty="0"/>
          </a:p>
        </p:txBody>
      </p:sp>
    </p:spTree>
    <p:extLst>
      <p:ext uri="{BB962C8B-B14F-4D97-AF65-F5344CB8AC3E}">
        <p14:creationId xmlns:p14="http://schemas.microsoft.com/office/powerpoint/2010/main" val="1168044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15</a:t>
            </a:fld>
            <a:endParaRPr lang="el-GR" dirty="0"/>
          </a:p>
        </p:txBody>
      </p:sp>
    </p:spTree>
    <p:extLst>
      <p:ext uri="{BB962C8B-B14F-4D97-AF65-F5344CB8AC3E}">
        <p14:creationId xmlns:p14="http://schemas.microsoft.com/office/powerpoint/2010/main" val="402649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pPr/>
              <a:t>16</a:t>
            </a:fld>
            <a:endParaRPr lang="el-GR" dirty="0"/>
          </a:p>
        </p:txBody>
      </p:sp>
    </p:spTree>
    <p:extLst>
      <p:ext uri="{BB962C8B-B14F-4D97-AF65-F5344CB8AC3E}">
        <p14:creationId xmlns:p14="http://schemas.microsoft.com/office/powerpoint/2010/main" val="931858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17</a:t>
            </a:fld>
            <a:endParaRPr lang="el-GR" dirty="0"/>
          </a:p>
        </p:txBody>
      </p:sp>
    </p:spTree>
    <p:extLst>
      <p:ext uri="{BB962C8B-B14F-4D97-AF65-F5344CB8AC3E}">
        <p14:creationId xmlns:p14="http://schemas.microsoft.com/office/powerpoint/2010/main" val="57734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18</a:t>
            </a:fld>
            <a:endParaRPr lang="el-GR" dirty="0"/>
          </a:p>
        </p:txBody>
      </p:sp>
    </p:spTree>
    <p:extLst>
      <p:ext uri="{BB962C8B-B14F-4D97-AF65-F5344CB8AC3E}">
        <p14:creationId xmlns:p14="http://schemas.microsoft.com/office/powerpoint/2010/main" val="864836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20</a:t>
            </a:fld>
            <a:endParaRPr lang="el-GR" dirty="0"/>
          </a:p>
        </p:txBody>
      </p:sp>
    </p:spTree>
    <p:extLst>
      <p:ext uri="{BB962C8B-B14F-4D97-AF65-F5344CB8AC3E}">
        <p14:creationId xmlns:p14="http://schemas.microsoft.com/office/powerpoint/2010/main" val="17694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21</a:t>
            </a:fld>
            <a:endParaRPr lang="el-GR" dirty="0"/>
          </a:p>
        </p:txBody>
      </p:sp>
    </p:spTree>
    <p:extLst>
      <p:ext uri="{BB962C8B-B14F-4D97-AF65-F5344CB8AC3E}">
        <p14:creationId xmlns:p14="http://schemas.microsoft.com/office/powerpoint/2010/main" val="363246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22</a:t>
            </a:fld>
            <a:endParaRPr lang="el-GR" dirty="0"/>
          </a:p>
        </p:txBody>
      </p:sp>
    </p:spTree>
    <p:extLst>
      <p:ext uri="{BB962C8B-B14F-4D97-AF65-F5344CB8AC3E}">
        <p14:creationId xmlns:p14="http://schemas.microsoft.com/office/powerpoint/2010/main" val="63879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pPr/>
              <a:t>23</a:t>
            </a:fld>
            <a:endParaRPr lang="el-GR" dirty="0"/>
          </a:p>
        </p:txBody>
      </p:sp>
    </p:spTree>
    <p:extLst>
      <p:ext uri="{BB962C8B-B14F-4D97-AF65-F5344CB8AC3E}">
        <p14:creationId xmlns:p14="http://schemas.microsoft.com/office/powerpoint/2010/main" val="63185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2</a:t>
            </a:fld>
            <a:endParaRPr lang="el-GR" dirty="0"/>
          </a:p>
        </p:txBody>
      </p:sp>
    </p:spTree>
    <p:extLst>
      <p:ext uri="{BB962C8B-B14F-4D97-AF65-F5344CB8AC3E}">
        <p14:creationId xmlns:p14="http://schemas.microsoft.com/office/powerpoint/2010/main" val="140309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24</a:t>
            </a:fld>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27</a:t>
            </a:fld>
            <a:endParaRPr lang="el-GR" dirty="0"/>
          </a:p>
        </p:txBody>
      </p:sp>
    </p:spTree>
    <p:extLst>
      <p:ext uri="{BB962C8B-B14F-4D97-AF65-F5344CB8AC3E}">
        <p14:creationId xmlns:p14="http://schemas.microsoft.com/office/powerpoint/2010/main" val="872488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28</a:t>
            </a:fld>
            <a:endParaRPr lang="el-GR" dirty="0"/>
          </a:p>
        </p:txBody>
      </p:sp>
    </p:spTree>
    <p:extLst>
      <p:ext uri="{BB962C8B-B14F-4D97-AF65-F5344CB8AC3E}">
        <p14:creationId xmlns:p14="http://schemas.microsoft.com/office/powerpoint/2010/main" val="552986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29</a:t>
            </a:fld>
            <a:endParaRPr lang="el-GR" dirty="0"/>
          </a:p>
        </p:txBody>
      </p:sp>
    </p:spTree>
    <p:extLst>
      <p:ext uri="{BB962C8B-B14F-4D97-AF65-F5344CB8AC3E}">
        <p14:creationId xmlns:p14="http://schemas.microsoft.com/office/powerpoint/2010/main" val="3386058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wrap="square" numCol="1" anchor="t" anchorCtr="0" compatLnSpc="1">
            <a:prstTxWarp prst="textNoShape">
              <a:avLst/>
            </a:prstTxWarp>
          </a:bodyPr>
          <a:lstStyle/>
          <a:p>
            <a:pPr eaLnBrk="1" hangingPunct="1"/>
            <a:endParaRPr lang="el-GR" dirty="0">
              <a:latin typeface="Calibri" charset="0"/>
            </a:endParaRP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F1CDA7-28C1-834B-B7DC-B92D4B388766}" type="slidenum">
              <a:rPr lang="nl-BE" sz="1200">
                <a:latin typeface="Calibri" charset="0"/>
              </a:rPr>
              <a:pPr eaLnBrk="1" hangingPunct="1"/>
              <a:t>32</a:t>
            </a:fld>
            <a:endParaRPr lang="el-GR" sz="1200" dirty="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33</a:t>
            </a:fld>
            <a:endParaRPr lang="el-GR" dirty="0"/>
          </a:p>
        </p:txBody>
      </p:sp>
    </p:spTree>
    <p:extLst>
      <p:ext uri="{BB962C8B-B14F-4D97-AF65-F5344CB8AC3E}">
        <p14:creationId xmlns:p14="http://schemas.microsoft.com/office/powerpoint/2010/main" val="424974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pPr/>
              <a:t>3</a:t>
            </a:fld>
            <a:endParaRPr lang="el-GR" dirty="0"/>
          </a:p>
        </p:txBody>
      </p:sp>
    </p:spTree>
    <p:extLst>
      <p:ext uri="{BB962C8B-B14F-4D97-AF65-F5344CB8AC3E}">
        <p14:creationId xmlns:p14="http://schemas.microsoft.com/office/powerpoint/2010/main" val="402649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pPr/>
              <a:t>4</a:t>
            </a:fld>
            <a:endParaRPr lang="el-GR" dirty="0"/>
          </a:p>
        </p:txBody>
      </p:sp>
    </p:spTree>
    <p:extLst>
      <p:ext uri="{BB962C8B-B14F-4D97-AF65-F5344CB8AC3E}">
        <p14:creationId xmlns:p14="http://schemas.microsoft.com/office/powerpoint/2010/main" val="375748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5</a:t>
            </a:fld>
            <a:endParaRPr lang="el-GR" dirty="0"/>
          </a:p>
        </p:txBody>
      </p:sp>
    </p:spTree>
    <p:extLst>
      <p:ext uri="{BB962C8B-B14F-4D97-AF65-F5344CB8AC3E}">
        <p14:creationId xmlns:p14="http://schemas.microsoft.com/office/powerpoint/2010/main" val="4124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pPr/>
              <a:t>9</a:t>
            </a:fld>
            <a:endParaRPr lang="el-GR" dirty="0"/>
          </a:p>
        </p:txBody>
      </p:sp>
    </p:spTree>
    <p:extLst>
      <p:ext uri="{BB962C8B-B14F-4D97-AF65-F5344CB8AC3E}">
        <p14:creationId xmlns:p14="http://schemas.microsoft.com/office/powerpoint/2010/main" val="259210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10</a:t>
            </a:fld>
            <a:endParaRPr lang="el-GR" dirty="0"/>
          </a:p>
        </p:txBody>
      </p:sp>
    </p:spTree>
    <p:extLst>
      <p:ext uri="{BB962C8B-B14F-4D97-AF65-F5344CB8AC3E}">
        <p14:creationId xmlns:p14="http://schemas.microsoft.com/office/powerpoint/2010/main" val="63879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pPr/>
              <a:t>11</a:t>
            </a:fld>
            <a:endParaRPr lang="el-GR" dirty="0"/>
          </a:p>
        </p:txBody>
      </p:sp>
    </p:spTree>
    <p:extLst>
      <p:ext uri="{BB962C8B-B14F-4D97-AF65-F5344CB8AC3E}">
        <p14:creationId xmlns:p14="http://schemas.microsoft.com/office/powerpoint/2010/main" val="189687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773FBFCC-55E6-EC45-A409-A1EF2D23683B}" type="slidenum">
              <a:rPr lang="en-US" smtClean="0"/>
              <a:pPr/>
              <a:t>12</a:t>
            </a:fld>
            <a:endParaRPr lang="el-GR" dirty="0"/>
          </a:p>
        </p:txBody>
      </p:sp>
    </p:spTree>
    <p:extLst>
      <p:ext uri="{BB962C8B-B14F-4D97-AF65-F5344CB8AC3E}">
        <p14:creationId xmlns:p14="http://schemas.microsoft.com/office/powerpoint/2010/main" val="155580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7489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49717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059119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019252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725553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02084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219860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89912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1872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3632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699185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96966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803438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0738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859477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95938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70096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081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623389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962097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118984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9F3360-A201-1643-94B8-19ABE5BF8C5B}"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90160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pPr/>
              <a:t>21/11/2017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8" name="Object 7"/>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60" name="Acrobat Document" r:id="rId14" imgW="4048033" imgH="2695557" progId="AcroExch.Document.DC">
                  <p:embed/>
                </p:oleObj>
              </mc:Choice>
              <mc:Fallback>
                <p:oleObj name="Acrobat Document" r:id="rId14" imgW="4048033" imgH="2695557" progId="AcroExch.Document.DC">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descr="C:\Users\fani\Desktop\Disclaimer.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593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pPr/>
              <a:t>21/11/2017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pPr/>
              <a:t>‹#›</a:t>
            </a:fld>
            <a:endParaRPr lang="en-GB" dirty="0"/>
          </a:p>
        </p:txBody>
      </p:sp>
    </p:spTree>
    <p:extLst>
      <p:ext uri="{BB962C8B-B14F-4D97-AF65-F5344CB8AC3E}">
        <p14:creationId xmlns:p14="http://schemas.microsoft.com/office/powerpoint/2010/main" val="23964650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988840"/>
            <a:ext cx="7772400" cy="3744416"/>
          </a:xfrm>
        </p:spPr>
        <p:txBody>
          <a:bodyPr>
            <a:normAutofit/>
          </a:bodyPr>
          <a:lstStyle/>
          <a:p>
            <a:r>
              <a:rPr lang="el-GR" sz="4900" b="1" dirty="0" smtClean="0">
                <a:solidFill>
                  <a:srgbClr val="FF5050"/>
                </a:solidFill>
              </a:rPr>
              <a:t>Επιμορφωτική Ενότητα 16 </a:t>
            </a:r>
            <a:r>
              <a:rPr dirty="0"/>
              <a:t/>
            </a:r>
            <a:br>
              <a:rPr dirty="0"/>
            </a:br>
            <a:r>
              <a:rPr lang="el-GR" b="1" dirty="0" smtClean="0">
                <a:solidFill>
                  <a:srgbClr val="FF5050"/>
                </a:solidFill>
              </a:rPr>
              <a:t>Aξιολόγηση για τη μάθηση </a:t>
            </a:r>
            <a:r>
              <a:rPr dirty="0"/>
              <a:t/>
            </a:r>
            <a:br>
              <a:rPr dirty="0"/>
            </a:br>
            <a:r>
              <a:rPr lang="el-GR" sz="3200" b="1" i="1" dirty="0" smtClean="0">
                <a:solidFill>
                  <a:srgbClr val="FF5050"/>
                </a:solidFill>
              </a:rPr>
              <a:t>Ποικιλία </a:t>
            </a:r>
            <a:r>
              <a:rPr lang="el-GR" sz="3200" b="1" i="1" dirty="0" smtClean="0">
                <a:solidFill>
                  <a:srgbClr val="FF5050"/>
                </a:solidFill>
              </a:rPr>
              <a:t>στρατηγικών </a:t>
            </a:r>
            <a:r>
              <a:rPr dirty="0"/>
              <a:t/>
            </a:r>
            <a:br>
              <a:rPr dirty="0"/>
            </a:br>
            <a:r>
              <a:rPr lang="el-GR" sz="3200" b="1" i="1" dirty="0" smtClean="0">
                <a:solidFill>
                  <a:srgbClr val="FF5050"/>
                </a:solidFill>
              </a:rPr>
              <a:t>που υποστηρίζουν δημιουργικές, διερευνητικές προσεγγίσεις της μάθησης </a:t>
            </a:r>
            <a:endParaRPr lang="el-GR" sz="3200" i="1" dirty="0"/>
          </a:p>
        </p:txBody>
      </p:sp>
    </p:spTree>
    <p:extLst>
      <p:ext uri="{BB962C8B-B14F-4D97-AF65-F5344CB8AC3E}">
        <p14:creationId xmlns:p14="http://schemas.microsoft.com/office/powerpoint/2010/main" val="471281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624736" cy="1426170"/>
          </a:xfrm>
        </p:spPr>
        <p:txBody>
          <a:bodyPr>
            <a:noAutofit/>
          </a:bodyPr>
          <a:lstStyle/>
          <a:p>
            <a:r>
              <a:rPr lang="el-GR" sz="2800" b="1" dirty="0" smtClean="0">
                <a:solidFill>
                  <a:srgbClr val="00B050"/>
                </a:solidFill>
              </a:rPr>
              <a:t>Συνέργειες μεταξύ δημιουργικών και διερευνητικών προσεγγίσεων στη μάθηση</a:t>
            </a:r>
            <a:r>
              <a:rPr dirty="0"/>
              <a:t/>
            </a:r>
            <a:br>
              <a:rPr dirty="0"/>
            </a:br>
            <a:r>
              <a:rPr lang="el-GR" sz="1800" dirty="0" smtClean="0"/>
              <a:t>(Creative Little Scientists, 2012)</a:t>
            </a:r>
            <a:endParaRPr lang="el-GR" sz="1800" dirty="0"/>
          </a:p>
        </p:txBody>
      </p:sp>
      <p:sp>
        <p:nvSpPr>
          <p:cNvPr id="3" name="Content Placeholder 2"/>
          <p:cNvSpPr>
            <a:spLocks noGrp="1"/>
          </p:cNvSpPr>
          <p:nvPr>
            <p:ph idx="1"/>
          </p:nvPr>
        </p:nvSpPr>
        <p:spPr>
          <a:xfrm>
            <a:off x="457200" y="1783357"/>
            <a:ext cx="8229600" cy="4021907"/>
          </a:xfrm>
        </p:spPr>
        <p:txBody>
          <a:bodyPr>
            <a:normAutofit/>
          </a:bodyPr>
          <a:lstStyle/>
          <a:p>
            <a:r>
              <a:rPr lang="el-GR" sz="2600" dirty="0">
                <a:latin typeface="+mj-lt"/>
              </a:rPr>
              <a:t>Παιχνίδι και εξερεύνηση</a:t>
            </a:r>
          </a:p>
          <a:p>
            <a:r>
              <a:rPr lang="el-GR" sz="2600" dirty="0">
                <a:latin typeface="+mj-lt"/>
              </a:rPr>
              <a:t>Κίνητρο και συναίσθημα</a:t>
            </a:r>
          </a:p>
          <a:p>
            <a:r>
              <a:rPr lang="el-GR" sz="2600" dirty="0">
                <a:latin typeface="+mj-lt"/>
              </a:rPr>
              <a:t>Διάλογος και συνεργασία</a:t>
            </a:r>
          </a:p>
          <a:p>
            <a:r>
              <a:rPr lang="el-GR" sz="2600" dirty="0">
                <a:latin typeface="+mj-lt"/>
              </a:rPr>
              <a:t>Επίλυση προβλημάτων και αυτενέργεια</a:t>
            </a:r>
          </a:p>
          <a:p>
            <a:r>
              <a:rPr lang="el-GR" sz="2600" dirty="0">
                <a:latin typeface="+mj-lt"/>
              </a:rPr>
              <a:t>Ερωτήσεις και περιέργεια</a:t>
            </a:r>
          </a:p>
          <a:p>
            <a:r>
              <a:rPr lang="el-GR" sz="2600" dirty="0">
                <a:latin typeface="+mj-lt"/>
              </a:rPr>
              <a:t>Αναστοχασμός και συλλογισμός</a:t>
            </a:r>
          </a:p>
          <a:p>
            <a:r>
              <a:rPr lang="el-GR" sz="2600" dirty="0">
                <a:latin typeface="+mj-lt"/>
              </a:rPr>
              <a:t>Διδακτική στήριξη και εμπλοκή του εκπαιδευτικού</a:t>
            </a:r>
          </a:p>
          <a:p>
            <a:r>
              <a:rPr lang="el-GR" sz="2600" i="1" dirty="0">
                <a:solidFill>
                  <a:srgbClr val="FF0000"/>
                </a:solidFill>
                <a:latin typeface="+mj-lt"/>
              </a:rPr>
              <a:t>Αξιολόγηση για τη μάθηση</a:t>
            </a:r>
          </a:p>
        </p:txBody>
      </p:sp>
    </p:spTree>
    <p:extLst>
      <p:ext uri="{BB962C8B-B14F-4D97-AF65-F5344CB8AC3E}">
        <p14:creationId xmlns:p14="http://schemas.microsoft.com/office/powerpoint/2010/main" val="661098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60648"/>
            <a:ext cx="6203032" cy="1282154"/>
          </a:xfrm>
        </p:spPr>
        <p:txBody>
          <a:bodyPr>
            <a:noAutofit/>
          </a:bodyPr>
          <a:lstStyle/>
          <a:p>
            <a:r>
              <a:rPr lang="el-GR" sz="3200" b="1" dirty="0" smtClean="0">
                <a:solidFill>
                  <a:srgbClr val="00B050"/>
                </a:solidFill>
              </a:rPr>
              <a:t>Τι ζητήματα προκύπτουν για τους/τις δασκάλους/ες; </a:t>
            </a:r>
            <a:br>
              <a:rPr lang="el-GR" sz="3200" b="1" dirty="0" smtClean="0">
                <a:solidFill>
                  <a:srgbClr val="00B050"/>
                </a:solidFill>
              </a:rPr>
            </a:br>
            <a:r>
              <a:rPr lang="el-GR" sz="2400" b="1" dirty="0" smtClean="0">
                <a:solidFill>
                  <a:srgbClr val="00B050"/>
                </a:solidFill>
              </a:rPr>
              <a:t>Ευρήματα από την έρευνα, την πολιτική και την  πρακτική</a:t>
            </a:r>
            <a:endParaRPr lang="el-GR" sz="2400" b="1" dirty="0">
              <a:solidFill>
                <a:srgbClr val="00B050"/>
              </a:solidFill>
            </a:endParaRPr>
          </a:p>
        </p:txBody>
      </p:sp>
      <p:sp>
        <p:nvSpPr>
          <p:cNvPr id="3" name="Content Placeholder 2"/>
          <p:cNvSpPr>
            <a:spLocks noGrp="1"/>
          </p:cNvSpPr>
          <p:nvPr>
            <p:ph idx="1"/>
          </p:nvPr>
        </p:nvSpPr>
        <p:spPr>
          <a:xfrm>
            <a:off x="467544" y="1772816"/>
            <a:ext cx="8219256" cy="4608511"/>
          </a:xfrm>
        </p:spPr>
        <p:txBody>
          <a:bodyPr>
            <a:normAutofit fontScale="70000" lnSpcReduction="20000"/>
          </a:bodyPr>
          <a:lstStyle/>
          <a:p>
            <a:pPr lvl="0">
              <a:lnSpc>
                <a:spcPct val="120000"/>
              </a:lnSpc>
            </a:pPr>
            <a:r>
              <a:rPr lang="el-GR" dirty="0" smtClean="0">
                <a:latin typeface="+mj-lt"/>
              </a:rPr>
              <a:t>Έλλειψη καθοδήγησης από κάποια πολιτική</a:t>
            </a:r>
          </a:p>
          <a:p>
            <a:pPr lvl="0">
              <a:lnSpc>
                <a:spcPct val="120000"/>
              </a:lnSpc>
            </a:pPr>
            <a:r>
              <a:rPr lang="el-GR" dirty="0" smtClean="0">
                <a:latin typeface="+mj-lt"/>
              </a:rPr>
              <a:t>Αναντιστοιχία στην πολιτική μεταξύ στόχων και προτεραιοτήτων αξιολόγησης </a:t>
            </a:r>
          </a:p>
          <a:p>
            <a:pPr lvl="0">
              <a:lnSpc>
                <a:spcPct val="120000"/>
              </a:lnSpc>
            </a:pPr>
            <a:r>
              <a:rPr lang="el-GR" dirty="0" smtClean="0">
                <a:latin typeface="+mj-lt"/>
              </a:rPr>
              <a:t>Προσδιορισμός στρατηγικών και κριτηρίων για την αξιολόγηση δεξιοτήτων διερεύνησης και δημιουργικών προδιαθέσεων</a:t>
            </a:r>
          </a:p>
          <a:p>
            <a:pPr>
              <a:lnSpc>
                <a:spcPct val="120000"/>
              </a:lnSpc>
            </a:pPr>
            <a:r>
              <a:rPr lang="el-GR" dirty="0">
                <a:latin typeface="+mj-lt"/>
              </a:rPr>
              <a:t>Ανάπτυξη ολιστικών προσεγγίσεων για την αξιολόγηση που να λαμβάνει υπόψη τις δυνατότητες των μικρών παιδιών</a:t>
            </a:r>
          </a:p>
          <a:p>
            <a:pPr lvl="0">
              <a:lnSpc>
                <a:spcPct val="120000"/>
              </a:lnSpc>
            </a:pPr>
            <a:r>
              <a:rPr lang="el-GR" dirty="0">
                <a:latin typeface="+mj-lt"/>
              </a:rPr>
              <a:t>Αποτύπωση μαθησιακών διαδικασιών σε άτυπα </a:t>
            </a:r>
            <a:r>
              <a:rPr lang="el-GR" dirty="0" smtClean="0">
                <a:latin typeface="+mj-lt"/>
              </a:rPr>
              <a:t>περιβάλλοντα </a:t>
            </a:r>
            <a:r>
              <a:rPr lang="el-GR" dirty="0">
                <a:latin typeface="+mj-lt"/>
              </a:rPr>
              <a:t>και </a:t>
            </a:r>
            <a:r>
              <a:rPr lang="el-GR" dirty="0" smtClean="0">
                <a:latin typeface="+mj-lt"/>
              </a:rPr>
              <a:t>ανοιχτές </a:t>
            </a:r>
            <a:r>
              <a:rPr lang="el-GR" dirty="0">
                <a:latin typeface="+mj-lt"/>
              </a:rPr>
              <a:t>διερευνητικές δραστηριότητες </a:t>
            </a:r>
          </a:p>
          <a:p>
            <a:pPr lvl="0">
              <a:lnSpc>
                <a:spcPct val="120000"/>
              </a:lnSpc>
            </a:pPr>
            <a:r>
              <a:rPr lang="el-GR" dirty="0">
                <a:latin typeface="+mj-lt"/>
              </a:rPr>
              <a:t>Ανάπτυξη στρατηγικής και συστηματικής προσέγγισης </a:t>
            </a:r>
            <a:r>
              <a:rPr lang="el-GR" dirty="0" smtClean="0">
                <a:latin typeface="+mj-lt"/>
              </a:rPr>
              <a:t>της διαμορφωτικής αξιολόγησης</a:t>
            </a:r>
            <a:endParaRPr lang="el-GR" dirty="0">
              <a:latin typeface="+mj-lt"/>
            </a:endParaRPr>
          </a:p>
        </p:txBody>
      </p:sp>
    </p:spTree>
    <p:extLst>
      <p:ext uri="{BB962C8B-B14F-4D97-AF65-F5344CB8AC3E}">
        <p14:creationId xmlns:p14="http://schemas.microsoft.com/office/powerpoint/2010/main" val="140111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6444208" y="476672"/>
            <a:ext cx="2327920" cy="3103894"/>
          </a:xfrm>
          <a:prstGeom prst="rect">
            <a:avLst/>
          </a:prstGeom>
        </p:spPr>
      </p:pic>
      <p:pic>
        <p:nvPicPr>
          <p:cNvPr id="7" name="Picture 6"/>
          <p:cNvPicPr>
            <a:picLocks noChangeAspect="1"/>
          </p:cNvPicPr>
          <p:nvPr/>
        </p:nvPicPr>
        <p:blipFill>
          <a:blip r:embed="rId4" cstate="print"/>
          <a:stretch>
            <a:fillRect/>
          </a:stretch>
        </p:blipFill>
        <p:spPr>
          <a:xfrm>
            <a:off x="4932040" y="3933056"/>
            <a:ext cx="3560523" cy="2520280"/>
          </a:xfrm>
          <a:prstGeom prst="rect">
            <a:avLst/>
          </a:prstGeom>
        </p:spPr>
      </p:pic>
      <p:pic>
        <p:nvPicPr>
          <p:cNvPr id="8" name="Picture 7"/>
          <p:cNvPicPr>
            <a:picLocks noChangeAspect="1"/>
          </p:cNvPicPr>
          <p:nvPr/>
        </p:nvPicPr>
        <p:blipFill>
          <a:blip r:embed="rId5" cstate="print"/>
          <a:stretch>
            <a:fillRect/>
          </a:stretch>
        </p:blipFill>
        <p:spPr>
          <a:xfrm>
            <a:off x="899592" y="3933056"/>
            <a:ext cx="3563297" cy="2592288"/>
          </a:xfrm>
          <a:prstGeom prst="rect">
            <a:avLst/>
          </a:prstGeom>
        </p:spPr>
      </p:pic>
      <p:pic>
        <p:nvPicPr>
          <p:cNvPr id="9" name="Picture 8"/>
          <p:cNvPicPr>
            <a:picLocks noChangeAspect="1"/>
          </p:cNvPicPr>
          <p:nvPr/>
        </p:nvPicPr>
        <p:blipFill>
          <a:blip r:embed="rId6" cstate="print"/>
          <a:stretch>
            <a:fillRect/>
          </a:stretch>
        </p:blipFill>
        <p:spPr>
          <a:xfrm>
            <a:off x="611560" y="404664"/>
            <a:ext cx="2376264" cy="3169722"/>
          </a:xfrm>
          <a:prstGeom prst="rect">
            <a:avLst/>
          </a:prstGeom>
        </p:spPr>
      </p:pic>
      <p:pic>
        <p:nvPicPr>
          <p:cNvPr id="10" name="Picture 9"/>
          <p:cNvPicPr>
            <a:picLocks noChangeAspect="1"/>
          </p:cNvPicPr>
          <p:nvPr/>
        </p:nvPicPr>
        <p:blipFill>
          <a:blip r:embed="rId7" cstate="print"/>
          <a:stretch>
            <a:fillRect/>
          </a:stretch>
        </p:blipFill>
        <p:spPr>
          <a:xfrm>
            <a:off x="3275856" y="476672"/>
            <a:ext cx="3008380" cy="2256284"/>
          </a:xfrm>
          <a:prstGeom prst="rect">
            <a:avLst/>
          </a:prstGeom>
        </p:spPr>
      </p:pic>
      <p:sp>
        <p:nvSpPr>
          <p:cNvPr id="12" name="Oval 11"/>
          <p:cNvSpPr/>
          <p:nvPr/>
        </p:nvSpPr>
        <p:spPr>
          <a:xfrm>
            <a:off x="2627784" y="2564904"/>
            <a:ext cx="4176464" cy="165618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b="1" dirty="0" smtClean="0">
              <a:solidFill>
                <a:schemeClr val="tx1"/>
              </a:solidFill>
            </a:endParaRPr>
          </a:p>
          <a:p>
            <a:pPr algn="ctr"/>
            <a:r>
              <a:rPr lang="el-GR" b="1" dirty="0" smtClean="0">
                <a:solidFill>
                  <a:schemeClr val="tx1"/>
                </a:solidFill>
              </a:rPr>
              <a:t>Αξιολόγηση διερεύνησης και δημιουργικότητας</a:t>
            </a:r>
          </a:p>
          <a:p>
            <a:pPr algn="ctr"/>
            <a:r>
              <a:rPr lang="el-GR" b="1" dirty="0" smtClean="0">
                <a:solidFill>
                  <a:schemeClr val="tx1"/>
                </a:solidFill>
              </a:rPr>
              <a:t>Τι είναι αυτό που ζητάμε;</a:t>
            </a:r>
          </a:p>
          <a:p>
            <a:pPr algn="ctr"/>
            <a:r>
              <a:rPr lang="el-GR" b="1" dirty="0" smtClean="0">
                <a:solidFill>
                  <a:schemeClr val="tx1"/>
                </a:solidFill>
              </a:rPr>
              <a:t>Πώς μπορούμε να το αξιολογήσουμε;</a:t>
            </a:r>
            <a:endParaRPr lang="el-GR" b="1" dirty="0">
              <a:solidFill>
                <a:schemeClr val="tx1"/>
              </a:solidFill>
            </a:endParaRPr>
          </a:p>
          <a:p>
            <a:pPr algn="ctr"/>
            <a:r>
              <a:rPr lang="el-GR" dirty="0" smtClean="0"/>
              <a:t> </a:t>
            </a:r>
            <a:endParaRPr lang="el-GR" b="1" dirty="0">
              <a:solidFill>
                <a:schemeClr val="tx1"/>
              </a:solidFill>
            </a:endParaRPr>
          </a:p>
        </p:txBody>
      </p:sp>
    </p:spTree>
    <p:extLst>
      <p:ext uri="{BB962C8B-B14F-4D97-AF65-F5344CB8AC3E}">
        <p14:creationId xmlns:p14="http://schemas.microsoft.com/office/powerpoint/2010/main" val="189071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1143000"/>
          </a:xfrm>
        </p:spPr>
        <p:txBody>
          <a:bodyPr>
            <a:noAutofit/>
          </a:bodyPr>
          <a:lstStyle/>
          <a:p>
            <a:r>
              <a:rPr lang="el-GR" sz="3600" b="1" dirty="0" smtClean="0">
                <a:solidFill>
                  <a:srgbClr val="00B050"/>
                </a:solidFill>
              </a:rPr>
              <a:t>Σύνδεση IBSE και δημιουργικών προσεγγίσεων</a:t>
            </a:r>
            <a:r>
              <a:rPr dirty="0"/>
              <a:t/>
            </a:r>
            <a:br>
              <a:rPr dirty="0"/>
            </a:br>
            <a:r>
              <a:rPr lang="el-GR" sz="1800" dirty="0" smtClean="0"/>
              <a:t>(Creative Little Scientists, 2012)</a:t>
            </a:r>
            <a:endParaRPr lang="el-GR" sz="1800" dirty="0"/>
          </a:p>
        </p:txBody>
      </p:sp>
      <p:sp>
        <p:nvSpPr>
          <p:cNvPr id="3" name="Text Placeholder 2"/>
          <p:cNvSpPr>
            <a:spLocks noGrp="1"/>
          </p:cNvSpPr>
          <p:nvPr>
            <p:ph type="body" idx="1"/>
          </p:nvPr>
        </p:nvSpPr>
        <p:spPr>
          <a:xfrm>
            <a:off x="457200" y="1535113"/>
            <a:ext cx="4040188" cy="639762"/>
          </a:xfrm>
        </p:spPr>
        <p:txBody>
          <a:bodyPr>
            <a:normAutofit/>
          </a:bodyPr>
          <a:lstStyle/>
          <a:p>
            <a:r>
              <a:rPr lang="el-GR" b="0" dirty="0" smtClean="0">
                <a:latin typeface="+mj-lt"/>
              </a:rPr>
              <a:t>Χαρακτηριστικά διερεύνησης</a:t>
            </a:r>
            <a:endParaRPr lang="el-GR" b="0" dirty="0">
              <a:latin typeface="+mj-lt"/>
            </a:endParaRPr>
          </a:p>
        </p:txBody>
      </p:sp>
      <p:sp>
        <p:nvSpPr>
          <p:cNvPr id="4" name="Content Placeholder 3"/>
          <p:cNvSpPr>
            <a:spLocks noGrp="1"/>
          </p:cNvSpPr>
          <p:nvPr>
            <p:ph sz="half" idx="2"/>
          </p:nvPr>
        </p:nvSpPr>
        <p:spPr/>
        <p:txBody>
          <a:bodyPr>
            <a:normAutofit/>
          </a:bodyPr>
          <a:lstStyle/>
          <a:p>
            <a:r>
              <a:rPr lang="el-GR" sz="2000" dirty="0">
                <a:latin typeface="+mj-lt"/>
              </a:rPr>
              <a:t>Ερωτήσεις</a:t>
            </a:r>
          </a:p>
          <a:p>
            <a:r>
              <a:rPr lang="el-GR" sz="2000" dirty="0">
                <a:latin typeface="+mj-lt"/>
              </a:rPr>
              <a:t>Σχεδιασμός και προγραμματισμός ερευνών</a:t>
            </a:r>
          </a:p>
          <a:p>
            <a:r>
              <a:rPr lang="el-GR" sz="2000" dirty="0">
                <a:latin typeface="+mj-lt"/>
              </a:rPr>
              <a:t>Συλλογή αποδεικτικών στοιχείων</a:t>
            </a:r>
          </a:p>
          <a:p>
            <a:r>
              <a:rPr lang="el-GR" sz="2000" dirty="0">
                <a:latin typeface="+mj-lt"/>
              </a:rPr>
              <a:t>Δυνατότητα να κάνουν συσχετισμούς</a:t>
            </a:r>
          </a:p>
          <a:p>
            <a:r>
              <a:rPr lang="el-GR" sz="2000" dirty="0">
                <a:latin typeface="+mj-lt"/>
              </a:rPr>
              <a:t>Ερμηνεία αποδεικτικών στοιχείων</a:t>
            </a:r>
          </a:p>
          <a:p>
            <a:r>
              <a:rPr lang="el-GR" sz="2000" dirty="0">
                <a:latin typeface="+mj-lt"/>
              </a:rPr>
              <a:t>Παρουσίαση αποδεικτικών στοιχείων</a:t>
            </a:r>
          </a:p>
        </p:txBody>
      </p:sp>
      <p:sp>
        <p:nvSpPr>
          <p:cNvPr id="5" name="Text Placeholder 4"/>
          <p:cNvSpPr>
            <a:spLocks noGrp="1"/>
          </p:cNvSpPr>
          <p:nvPr>
            <p:ph type="body" sz="quarter" idx="3"/>
          </p:nvPr>
        </p:nvSpPr>
        <p:spPr>
          <a:xfrm>
            <a:off x="4645025" y="1535113"/>
            <a:ext cx="4041775" cy="639762"/>
          </a:xfrm>
        </p:spPr>
        <p:txBody>
          <a:bodyPr>
            <a:normAutofit/>
          </a:bodyPr>
          <a:lstStyle/>
          <a:p>
            <a:r>
              <a:rPr lang="el-GR" sz="2200" b="0" dirty="0" smtClean="0">
                <a:latin typeface="+mj-lt"/>
              </a:rPr>
              <a:t>Δημιουργικές προδιαθέσεις</a:t>
            </a:r>
            <a:endParaRPr lang="el-GR" sz="2200" b="0" dirty="0">
              <a:latin typeface="+mj-lt"/>
            </a:endParaRPr>
          </a:p>
        </p:txBody>
      </p:sp>
      <p:sp>
        <p:nvSpPr>
          <p:cNvPr id="6" name="Content Placeholder 5"/>
          <p:cNvSpPr>
            <a:spLocks noGrp="1"/>
          </p:cNvSpPr>
          <p:nvPr>
            <p:ph sz="quarter" idx="4"/>
          </p:nvPr>
        </p:nvSpPr>
        <p:spPr>
          <a:xfrm>
            <a:off x="4645025" y="2195357"/>
            <a:ext cx="4041775" cy="3393883"/>
          </a:xfrm>
        </p:spPr>
        <p:txBody>
          <a:bodyPr>
            <a:normAutofit fontScale="92500"/>
          </a:bodyPr>
          <a:lstStyle/>
          <a:p>
            <a:r>
              <a:rPr lang="el-GR" sz="2000" dirty="0" smtClean="0">
                <a:latin typeface="+mj-lt"/>
              </a:rPr>
              <a:t>Αίσθηση πρωτοβουλίας</a:t>
            </a:r>
          </a:p>
          <a:p>
            <a:r>
              <a:rPr lang="el-GR" sz="2000" dirty="0">
                <a:latin typeface="+mj-lt"/>
              </a:rPr>
              <a:t>Κίνητρο</a:t>
            </a:r>
          </a:p>
          <a:p>
            <a:r>
              <a:rPr lang="el-GR" sz="2000" dirty="0">
                <a:latin typeface="+mj-lt"/>
              </a:rPr>
              <a:t>Δυνατότητα να παράγουν κάτι νέο</a:t>
            </a:r>
          </a:p>
          <a:p>
            <a:r>
              <a:rPr lang="el-GR" sz="2000" dirty="0">
                <a:latin typeface="+mj-lt"/>
              </a:rPr>
              <a:t>Δυνατότητα να κάνουν συσχετισμούς</a:t>
            </a:r>
          </a:p>
          <a:p>
            <a:r>
              <a:rPr lang="el-GR" sz="2000" dirty="0">
                <a:latin typeface="+mj-lt"/>
              </a:rPr>
              <a:t>Φαντασία</a:t>
            </a:r>
          </a:p>
          <a:p>
            <a:r>
              <a:rPr lang="el-GR" sz="2000" dirty="0">
                <a:latin typeface="+mj-lt"/>
              </a:rPr>
              <a:t>Περιέργεια</a:t>
            </a:r>
          </a:p>
          <a:p>
            <a:r>
              <a:rPr lang="el-GR" sz="2000" dirty="0">
                <a:latin typeface="+mj-lt"/>
              </a:rPr>
              <a:t>Δυνατότητα να εργάζονται από κοινού</a:t>
            </a:r>
          </a:p>
          <a:p>
            <a:r>
              <a:rPr lang="el-GR" sz="2000" dirty="0">
                <a:latin typeface="+mj-lt"/>
              </a:rPr>
              <a:t>Δεξιότητες σκέψης</a:t>
            </a:r>
          </a:p>
        </p:txBody>
      </p:sp>
    </p:spTree>
    <p:extLst>
      <p:ext uri="{BB962C8B-B14F-4D97-AF65-F5344CB8AC3E}">
        <p14:creationId xmlns:p14="http://schemas.microsoft.com/office/powerpoint/2010/main" val="3869812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143000"/>
          </a:xfrm>
        </p:spPr>
        <p:txBody>
          <a:bodyPr>
            <a:normAutofit fontScale="90000"/>
          </a:bodyPr>
          <a:lstStyle/>
          <a:p>
            <a:r>
              <a:rPr lang="el-GR" sz="3600" b="1" dirty="0" smtClean="0">
                <a:solidFill>
                  <a:srgbClr val="00B050"/>
                </a:solidFill>
              </a:rPr>
              <a:t>Ορισμοί δημιουργικότητας που υιοθετούνται από το έργο CEYS </a:t>
            </a:r>
            <a:r>
              <a:rPr dirty="0"/>
              <a:t/>
            </a:r>
            <a:br>
              <a:rPr dirty="0"/>
            </a:br>
            <a:r>
              <a:rPr lang="el-GR" sz="1600" dirty="0" smtClean="0"/>
              <a:t>(Creative </a:t>
            </a:r>
            <a:r>
              <a:rPr lang="el-GR" sz="1600" dirty="0"/>
              <a:t>Little Scientists, 2014)</a:t>
            </a:r>
            <a:endParaRPr lang="el-GR" sz="2800" dirty="0">
              <a:solidFill>
                <a:srgbClr val="FF0000"/>
              </a:solidFill>
            </a:endParaRPr>
          </a:p>
        </p:txBody>
      </p:sp>
      <p:pic>
        <p:nvPicPr>
          <p:cNvPr id="4" name="Content Placeholder 3" descr="combine2.jpg"/>
          <p:cNvPicPr>
            <a:picLocks noGrp="1" noChangeAspect="1"/>
          </p:cNvPicPr>
          <p:nvPr>
            <p:ph idx="1"/>
          </p:nvPr>
        </p:nvPicPr>
        <p:blipFill>
          <a:blip r:embed="rId3" cstate="print">
            <a:extLst>
              <a:ext uri="{28A0092B-C50C-407E-A947-70E740481C1C}">
                <a14:useLocalDpi xmlns:a14="http://schemas.microsoft.com/office/drawing/2010/main" val="0"/>
              </a:ext>
            </a:extLst>
          </a:blip>
          <a:srcRect l="210" r="210"/>
          <a:stretch>
            <a:fillRect/>
          </a:stretch>
        </p:blipFill>
        <p:spPr>
          <a:prstGeom prst="rect">
            <a:avLst/>
          </a:prstGeom>
        </p:spPr>
      </p:pic>
    </p:spTree>
    <p:extLst>
      <p:ext uri="{BB962C8B-B14F-4D97-AF65-F5344CB8AC3E}">
        <p14:creationId xmlns:p14="http://schemas.microsoft.com/office/powerpoint/2010/main" val="2389463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a:bodyPr>
          <a:lstStyle/>
          <a:p>
            <a:r>
              <a:rPr lang="el-GR" sz="3600" b="1" dirty="0" smtClean="0">
                <a:solidFill>
                  <a:srgbClr val="00B050"/>
                </a:solidFill>
              </a:rPr>
              <a:t>Ανταλλαγή προσεγγίσεων για την αξιολόγηση</a:t>
            </a:r>
            <a:endParaRPr lang="el-GR" sz="3600" b="1" dirty="0">
              <a:solidFill>
                <a:srgbClr val="00B050"/>
              </a:solidFill>
            </a:endParaRPr>
          </a:p>
        </p:txBody>
      </p:sp>
      <p:sp>
        <p:nvSpPr>
          <p:cNvPr id="3" name="Content Placeholder 2"/>
          <p:cNvSpPr>
            <a:spLocks noGrp="1"/>
          </p:cNvSpPr>
          <p:nvPr>
            <p:ph idx="1"/>
          </p:nvPr>
        </p:nvSpPr>
        <p:spPr>
          <a:xfrm>
            <a:off x="611560" y="1628800"/>
            <a:ext cx="7128792" cy="4351338"/>
          </a:xfrm>
        </p:spPr>
        <p:txBody>
          <a:bodyPr>
            <a:noAutofit/>
          </a:bodyPr>
          <a:lstStyle/>
          <a:p>
            <a:pPr marL="0" indent="0">
              <a:buNone/>
            </a:pPr>
            <a:r>
              <a:rPr lang="el-GR" sz="1800" b="1" i="1" dirty="0" smtClean="0">
                <a:latin typeface="+mj-lt"/>
              </a:rPr>
              <a:t>Ως άτομο</a:t>
            </a:r>
            <a:endParaRPr lang="el-GR" sz="1800" b="1" dirty="0">
              <a:latin typeface="+mj-lt"/>
            </a:endParaRPr>
          </a:p>
          <a:p>
            <a:pPr marL="0" lvl="0" indent="0">
              <a:buNone/>
            </a:pPr>
            <a:r>
              <a:rPr lang="el-GR" sz="1800" dirty="0" smtClean="0">
                <a:latin typeface="+mj-lt"/>
              </a:rPr>
              <a:t>Τι προσεγγίσεις χρησιμοποιείτε;</a:t>
            </a:r>
          </a:p>
          <a:p>
            <a:r>
              <a:rPr lang="el-GR" sz="1800" dirty="0">
                <a:latin typeface="+mj-lt"/>
              </a:rPr>
              <a:t>Σκεφτείτε όσο περισσότερες προσεγγίσεις μπορείτε μέσα σε 2 </a:t>
            </a:r>
            <a:r>
              <a:rPr lang="el-GR" sz="1800" dirty="0" smtClean="0">
                <a:latin typeface="+mj-lt"/>
              </a:rPr>
              <a:t>λεπτά.</a:t>
            </a:r>
            <a:endParaRPr lang="el-GR" sz="1800" dirty="0">
              <a:latin typeface="+mj-lt"/>
            </a:endParaRPr>
          </a:p>
          <a:p>
            <a:r>
              <a:rPr lang="el-GR" sz="1800" dirty="0" smtClean="0">
                <a:latin typeface="+mj-lt"/>
              </a:rPr>
              <a:t>Καταγράψτε κάθε προσέγγιση σε αυτοκόλλητο χαρτάκι.</a:t>
            </a:r>
          </a:p>
          <a:p>
            <a:pPr marL="0" lvl="0" indent="0">
              <a:buNone/>
            </a:pPr>
            <a:r>
              <a:rPr lang="el-GR" sz="1800" b="1" i="1" dirty="0" smtClean="0">
                <a:latin typeface="+mj-lt"/>
              </a:rPr>
              <a:t>Σε ομάδες </a:t>
            </a:r>
          </a:p>
          <a:p>
            <a:pPr marL="0" lvl="0" indent="0">
              <a:buNone/>
            </a:pPr>
            <a:r>
              <a:rPr lang="el-GR" sz="1800" dirty="0" smtClean="0">
                <a:latin typeface="+mj-lt"/>
              </a:rPr>
              <a:t>Εξετάστε το φάσμα προσεγγίσεων</a:t>
            </a:r>
            <a:endParaRPr lang="el-GR" sz="1800" dirty="0">
              <a:latin typeface="+mj-lt"/>
            </a:endParaRPr>
          </a:p>
          <a:p>
            <a:r>
              <a:rPr lang="el-GR" sz="1800" dirty="0">
                <a:latin typeface="+mj-lt"/>
              </a:rPr>
              <a:t>Ποιες προσεγγίσεις θεωρείτε πιο χρήσιμες στη στήριξη της μάθησης και της διδασκαλίας και γιατί;</a:t>
            </a:r>
          </a:p>
          <a:p>
            <a:r>
              <a:rPr lang="el-GR" sz="1800" dirty="0">
                <a:latin typeface="+mj-lt"/>
              </a:rPr>
              <a:t>Με ποιους τρόπους συμμετέχουν τα παιδιά στις διαδικασίες αξιολόγησης;</a:t>
            </a:r>
            <a:endParaRPr lang="el-GR" sz="1800" i="1" dirty="0" smtClean="0">
              <a:latin typeface="+mj-lt"/>
            </a:endParaRPr>
          </a:p>
          <a:p>
            <a:pPr marL="0" indent="0">
              <a:buNone/>
            </a:pPr>
            <a:r>
              <a:rPr lang="el-GR" sz="1800" b="1" i="1" dirty="0" smtClean="0">
                <a:latin typeface="+mj-lt"/>
              </a:rPr>
              <a:t> Όλη η ομάδα </a:t>
            </a:r>
            <a:endParaRPr lang="el-GR" sz="1800" b="1" dirty="0">
              <a:latin typeface="+mj-lt"/>
            </a:endParaRPr>
          </a:p>
          <a:p>
            <a:r>
              <a:rPr lang="el-GR" sz="1800" dirty="0" smtClean="0">
                <a:latin typeface="+mj-lt"/>
              </a:rPr>
              <a:t>Ανταλλαγή ιδεών</a:t>
            </a:r>
          </a:p>
          <a:p>
            <a:r>
              <a:rPr lang="el-GR" sz="1800" dirty="0" smtClean="0">
                <a:latin typeface="+mj-lt"/>
              </a:rPr>
              <a:t>Εξετάστε την αντιστοιχία με το μοντέλο πυραμίδας TAPS.</a:t>
            </a:r>
            <a:endParaRPr lang="el-GR" sz="1800" dirty="0">
              <a:latin typeface="+mj-lt"/>
            </a:endParaRPr>
          </a:p>
        </p:txBody>
      </p:sp>
      <p:pic>
        <p:nvPicPr>
          <p:cNvPr id="5" name="Afbeelding 4" descr="Gerelateerde afbeelding"/>
          <p:cNvPicPr/>
          <p:nvPr/>
        </p:nvPicPr>
        <p:blipFill rotWithShape="1">
          <a:blip r:embed="rId3" cstate="print">
            <a:extLst>
              <a:ext uri="{28A0092B-C50C-407E-A947-70E740481C1C}">
                <a14:useLocalDpi xmlns:a14="http://schemas.microsoft.com/office/drawing/2010/main" val="0"/>
              </a:ext>
            </a:extLst>
          </a:blip>
          <a:srcRect l="27781" t="55059" r="48738"/>
          <a:stretch/>
        </p:blipFill>
        <p:spPr bwMode="auto">
          <a:xfrm>
            <a:off x="7524328" y="2564904"/>
            <a:ext cx="1352550" cy="14693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991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836712"/>
            <a:ext cx="8511646" cy="5472608"/>
          </a:xfrm>
          <a:prstGeom prst="rect">
            <a:avLst/>
          </a:prstGeom>
        </p:spPr>
      </p:pic>
      <p:sp>
        <p:nvSpPr>
          <p:cNvPr id="3" name="Tekstvak 2"/>
          <p:cNvSpPr txBox="1"/>
          <p:nvPr/>
        </p:nvSpPr>
        <p:spPr>
          <a:xfrm>
            <a:off x="251520" y="0"/>
            <a:ext cx="8892480" cy="769441"/>
          </a:xfrm>
          <a:prstGeom prst="rect">
            <a:avLst/>
          </a:prstGeom>
          <a:solidFill>
            <a:schemeClr val="bg1"/>
          </a:solidFill>
        </p:spPr>
        <p:txBody>
          <a:bodyPr wrap="square" rtlCol="0">
            <a:spAutoFit/>
          </a:bodyPr>
          <a:lstStyle/>
          <a:p>
            <a:r>
              <a:rPr lang="el-GR" sz="2200" b="1" dirty="0">
                <a:solidFill>
                  <a:srgbClr val="00B050"/>
                </a:solidFill>
                <a:latin typeface="+mj-lt"/>
              </a:rPr>
              <a:t>Αξιολόγηση εκπαιδευτικών στη διδασκαλία φυσικών επιστημών στη δημοτική εκπαίδευση (TAPS): Εργαλείο αυτοαξιολόγησης του σχολείου </a:t>
            </a:r>
          </a:p>
        </p:txBody>
      </p:sp>
      <p:sp>
        <p:nvSpPr>
          <p:cNvPr id="4" name="TextBox 3"/>
          <p:cNvSpPr txBox="1"/>
          <p:nvPr/>
        </p:nvSpPr>
        <p:spPr>
          <a:xfrm>
            <a:off x="611560" y="6309320"/>
            <a:ext cx="7920880" cy="369332"/>
          </a:xfrm>
          <a:prstGeom prst="rect">
            <a:avLst/>
          </a:prstGeom>
          <a:noFill/>
        </p:spPr>
        <p:txBody>
          <a:bodyPr wrap="square" rtlCol="0">
            <a:spAutoFit/>
          </a:bodyPr>
          <a:lstStyle/>
          <a:p>
            <a:r>
              <a:rPr lang="el-GR" dirty="0" smtClean="0"/>
              <a:t>https://pstt.org.uk/resources/curriculum-materials/assessment</a:t>
            </a:r>
          </a:p>
        </p:txBody>
      </p:sp>
    </p:spTree>
    <p:extLst>
      <p:ext uri="{BB962C8B-B14F-4D97-AF65-F5344CB8AC3E}">
        <p14:creationId xmlns:p14="http://schemas.microsoft.com/office/powerpoint/2010/main" val="398993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332656"/>
            <a:ext cx="7020272" cy="1143000"/>
          </a:xfrm>
        </p:spPr>
        <p:txBody>
          <a:bodyPr>
            <a:noAutofit/>
          </a:bodyPr>
          <a:lstStyle/>
          <a:p>
            <a:r>
              <a:rPr lang="el-GR" sz="3600" b="1" dirty="0" smtClean="0">
                <a:solidFill>
                  <a:srgbClr val="00B050"/>
                </a:solidFill>
              </a:rPr>
              <a:t>Αξιολόγηση ανοιχτών διερευνητικών δραστηριοτήτων</a:t>
            </a:r>
            <a:endParaRPr lang="el-GR" sz="3600" dirty="0">
              <a:solidFill>
                <a:srgbClr val="00B050"/>
              </a:solidFill>
            </a:endParaRPr>
          </a:p>
        </p:txBody>
      </p:sp>
      <p:sp>
        <p:nvSpPr>
          <p:cNvPr id="3" name="Content Placeholder 2"/>
          <p:cNvSpPr>
            <a:spLocks noGrp="1"/>
          </p:cNvSpPr>
          <p:nvPr>
            <p:ph idx="1"/>
          </p:nvPr>
        </p:nvSpPr>
        <p:spPr>
          <a:xfrm>
            <a:off x="467544" y="1556792"/>
            <a:ext cx="8219256" cy="4536504"/>
          </a:xfrm>
        </p:spPr>
        <p:txBody>
          <a:bodyPr>
            <a:normAutofit fontScale="92500" lnSpcReduction="10000"/>
          </a:bodyPr>
          <a:lstStyle/>
          <a:p>
            <a:pPr marL="0" indent="0">
              <a:lnSpc>
                <a:spcPct val="110000"/>
              </a:lnSpc>
              <a:buNone/>
            </a:pPr>
            <a:r>
              <a:rPr lang="el-GR" sz="2400" b="1" dirty="0" smtClean="0">
                <a:latin typeface="+mj-lt"/>
              </a:rPr>
              <a:t>Εργαστείτε σε ομάδες των 4 ατόμων</a:t>
            </a:r>
          </a:p>
          <a:p>
            <a:pPr>
              <a:lnSpc>
                <a:spcPct val="110000"/>
              </a:lnSpc>
            </a:pPr>
            <a:r>
              <a:rPr lang="el-GR" sz="2400" dirty="0" smtClean="0">
                <a:latin typeface="+mj-lt"/>
              </a:rPr>
              <a:t>Χωριστείτε σε ζευγάρια</a:t>
            </a:r>
          </a:p>
          <a:p>
            <a:pPr>
              <a:lnSpc>
                <a:spcPct val="110000"/>
              </a:lnSpc>
            </a:pPr>
            <a:r>
              <a:rPr lang="el-GR" sz="2400" dirty="0" smtClean="0">
                <a:latin typeface="+mj-lt"/>
              </a:rPr>
              <a:t>Ένα ζευγάρι εκτελεί την δραστηριότητα</a:t>
            </a:r>
            <a:endParaRPr lang="el-GR" sz="2400" dirty="0">
              <a:latin typeface="+mj-lt"/>
            </a:endParaRPr>
          </a:p>
          <a:p>
            <a:pPr>
              <a:lnSpc>
                <a:spcPct val="110000"/>
              </a:lnSpc>
            </a:pPr>
            <a:r>
              <a:rPr lang="el-GR" sz="2400" dirty="0" smtClean="0">
                <a:latin typeface="+mj-lt"/>
              </a:rPr>
              <a:t>Το άλλο ζευγάρι παρατηρεί </a:t>
            </a:r>
            <a:r>
              <a:rPr lang="el-GR" sz="2400" b="1" i="1" dirty="0" smtClean="0">
                <a:latin typeface="+mj-lt"/>
              </a:rPr>
              <a:t>ξεχωριστά</a:t>
            </a:r>
            <a:r>
              <a:rPr lang="el-GR" sz="2400" dirty="0" smtClean="0">
                <a:latin typeface="+mj-lt"/>
              </a:rPr>
              <a:t> – οι παρατηρητές δεν επικοινωνούν με όσους εκτελούν ή μεταξύ τους </a:t>
            </a:r>
          </a:p>
          <a:p>
            <a:pPr>
              <a:lnSpc>
                <a:spcPct val="110000"/>
              </a:lnSpc>
            </a:pPr>
            <a:r>
              <a:rPr lang="el-GR" sz="2400" dirty="0" smtClean="0">
                <a:latin typeface="+mj-lt"/>
              </a:rPr>
              <a:t>Οι παρατηρητές καταγράφουν τις παρατηρήσεις τους στα διαθέσιμα φύλλα καταγραφής.</a:t>
            </a:r>
            <a:endParaRPr lang="el-GR" sz="2400" dirty="0">
              <a:latin typeface="+mj-lt"/>
              <a:ea typeface="ＭＳ Ｐゴシック" charset="0"/>
              <a:cs typeface="ＭＳ Ｐゴシック" charset="0"/>
            </a:endParaRPr>
          </a:p>
          <a:p>
            <a:pPr marL="0" indent="0">
              <a:lnSpc>
                <a:spcPct val="110000"/>
              </a:lnSpc>
              <a:buNone/>
            </a:pPr>
            <a:endParaRPr lang="el-GR" sz="1100" dirty="0" smtClean="0">
              <a:latin typeface="+mj-lt"/>
              <a:ea typeface="ＭＳ Ｐゴシック" charset="0"/>
              <a:cs typeface="ＭＳ Ｐゴシック" charset="0"/>
            </a:endParaRPr>
          </a:p>
          <a:p>
            <a:pPr marL="0" indent="0">
              <a:lnSpc>
                <a:spcPct val="110000"/>
              </a:lnSpc>
              <a:buNone/>
            </a:pPr>
            <a:r>
              <a:rPr lang="el-GR" sz="2400" b="1" dirty="0" smtClean="0">
                <a:latin typeface="+mj-lt"/>
              </a:rPr>
              <a:t>Στο τέλος της δραστηριότητας </a:t>
            </a:r>
          </a:p>
          <a:p>
            <a:pPr>
              <a:lnSpc>
                <a:spcPct val="110000"/>
              </a:lnSpc>
            </a:pPr>
            <a:r>
              <a:rPr lang="el-GR" sz="2400" dirty="0" smtClean="0">
                <a:latin typeface="+mj-lt"/>
              </a:rPr>
              <a:t>Αυτοί που ΕΚΤΕΛΟΥΝ τη δραστηριότητα γράφουν τι έκαναν και αυτοί που ΠΑΡΑΤΗΡΟΥΝ μοιράζονται τις παρατηρήσεις τους</a:t>
            </a:r>
          </a:p>
          <a:p>
            <a:pPr>
              <a:lnSpc>
                <a:spcPct val="110000"/>
              </a:lnSpc>
            </a:pPr>
            <a:r>
              <a:rPr lang="el-GR" sz="2400" dirty="0" smtClean="0">
                <a:latin typeface="+mj-lt"/>
              </a:rPr>
              <a:t>Η ομάδα των 4 μοιράζεται αντιλήψεις/ανατροφοδότηση</a:t>
            </a:r>
          </a:p>
          <a:p>
            <a:pPr>
              <a:lnSpc>
                <a:spcPct val="110000"/>
              </a:lnSpc>
            </a:pPr>
            <a:endParaRPr lang="el-GR" sz="2400" dirty="0" smtClean="0">
              <a:latin typeface="+mj-lt"/>
              <a:ea typeface="ＭＳ Ｐゴシック" charset="0"/>
              <a:cs typeface="ＭＳ Ｐゴシック" charset="0"/>
            </a:endParaRPr>
          </a:p>
          <a:p>
            <a:endParaRPr lang="el-GR" dirty="0"/>
          </a:p>
        </p:txBody>
      </p:sp>
    </p:spTree>
    <p:extLst>
      <p:ext uri="{BB962C8B-B14F-4D97-AF65-F5344CB8AC3E}">
        <p14:creationId xmlns:p14="http://schemas.microsoft.com/office/powerpoint/2010/main" val="168518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3928" y="260648"/>
            <a:ext cx="5050904" cy="706090"/>
          </a:xfrm>
        </p:spPr>
        <p:txBody>
          <a:bodyPr>
            <a:normAutofit/>
          </a:bodyPr>
          <a:lstStyle/>
          <a:p>
            <a:r>
              <a:rPr lang="el-GR" sz="2400" b="1" dirty="0" smtClean="0"/>
              <a:t>Ποιος είναι ο πιο δυνατός μαγνήτης;</a:t>
            </a:r>
            <a:endParaRPr lang="el-GR" sz="2400" b="1" dirty="0"/>
          </a:p>
        </p:txBody>
      </p:sp>
      <p:pic>
        <p:nvPicPr>
          <p:cNvPr id="10" name="Picture 9"/>
          <p:cNvPicPr>
            <a:picLocks noChangeAspect="1"/>
          </p:cNvPicPr>
          <p:nvPr/>
        </p:nvPicPr>
        <p:blipFill>
          <a:blip r:embed="rId3" cstate="print"/>
          <a:stretch>
            <a:fillRect/>
          </a:stretch>
        </p:blipFill>
        <p:spPr>
          <a:xfrm>
            <a:off x="4355976" y="1052736"/>
            <a:ext cx="4346403" cy="4939094"/>
          </a:xfrm>
          <a:prstGeom prst="rect">
            <a:avLst/>
          </a:prstGeom>
        </p:spPr>
      </p:pic>
      <p:sp>
        <p:nvSpPr>
          <p:cNvPr id="12" name="TextBox 11"/>
          <p:cNvSpPr txBox="1"/>
          <p:nvPr/>
        </p:nvSpPr>
        <p:spPr>
          <a:xfrm>
            <a:off x="467544" y="1556792"/>
            <a:ext cx="338437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000" b="1" dirty="0" smtClean="0">
                <a:latin typeface="+mj-lt"/>
              </a:rPr>
              <a:t>Πόροι</a:t>
            </a:r>
          </a:p>
          <a:p>
            <a:r>
              <a:rPr lang="el-GR" sz="2000" dirty="0" smtClean="0">
                <a:latin typeface="+mj-lt"/>
              </a:rPr>
              <a:t>Ποικιλία μαγνητών</a:t>
            </a:r>
          </a:p>
          <a:p>
            <a:r>
              <a:rPr lang="el-GR" sz="2000" dirty="0" smtClean="0">
                <a:latin typeface="+mj-lt"/>
              </a:rPr>
              <a:t>Συνδετήρες - διαφορετικά μεγέθη και χρώματα</a:t>
            </a:r>
          </a:p>
          <a:p>
            <a:r>
              <a:rPr lang="el-GR" sz="2000" dirty="0" smtClean="0">
                <a:latin typeface="+mj-lt"/>
              </a:rPr>
              <a:t>Χάρακας</a:t>
            </a:r>
          </a:p>
          <a:p>
            <a:r>
              <a:rPr lang="el-GR" sz="2000" dirty="0" smtClean="0">
                <a:latin typeface="+mj-lt"/>
              </a:rPr>
              <a:t>Τετραγωνισμένο χαρτί</a:t>
            </a:r>
          </a:p>
        </p:txBody>
      </p:sp>
      <p:sp>
        <p:nvSpPr>
          <p:cNvPr id="13" name="TextBox 12"/>
          <p:cNvSpPr txBox="1"/>
          <p:nvPr/>
        </p:nvSpPr>
        <p:spPr>
          <a:xfrm>
            <a:off x="467544" y="3573016"/>
            <a:ext cx="3456384"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000" b="1" dirty="0">
                <a:latin typeface="+mj-lt"/>
              </a:rPr>
              <a:t>Ανταλλαγή ρόλων</a:t>
            </a:r>
          </a:p>
          <a:p>
            <a:r>
              <a:rPr lang="el-GR" sz="2000" dirty="0" smtClean="0">
                <a:latin typeface="+mj-lt"/>
              </a:rPr>
              <a:t>Όσοι εκτελούν αρχίζουν να παρατηρούν</a:t>
            </a:r>
          </a:p>
          <a:p>
            <a:r>
              <a:rPr lang="el-GR" sz="2000" dirty="0" smtClean="0">
                <a:latin typeface="+mj-lt"/>
              </a:rPr>
              <a:t>Όσοι παρατηρούν αρχίζουν να εκτελούν</a:t>
            </a:r>
          </a:p>
          <a:p>
            <a:r>
              <a:rPr lang="el-GR" sz="2000" dirty="0" smtClean="0">
                <a:latin typeface="+mj-lt"/>
              </a:rPr>
              <a:t>Επαναλάβατε την ίδια δραστηριότητα ή κάντε μια διαφορετική δραστηριότητα</a:t>
            </a:r>
            <a:endParaRPr lang="el-GR" sz="2000" dirty="0">
              <a:latin typeface="+mj-lt"/>
            </a:endParaRPr>
          </a:p>
        </p:txBody>
      </p:sp>
    </p:spTree>
    <p:extLst>
      <p:ext uri="{BB962C8B-B14F-4D97-AF65-F5344CB8AC3E}">
        <p14:creationId xmlns:p14="http://schemas.microsoft.com/office/powerpoint/2010/main" val="332991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1880" y="188640"/>
            <a:ext cx="5160143" cy="1570186"/>
          </a:xfrm>
        </p:spPr>
        <p:txBody>
          <a:bodyPr>
            <a:normAutofit fontScale="90000"/>
          </a:bodyPr>
          <a:lstStyle/>
          <a:p>
            <a:r>
              <a:rPr lang="el-GR" sz="2400" b="1" dirty="0" smtClean="0"/>
              <a:t>Χάρτινα λουλούδια που ανθίζουν </a:t>
            </a:r>
            <a:r>
              <a:rPr dirty="0"/>
              <a:t/>
            </a:r>
            <a:br>
              <a:rPr dirty="0"/>
            </a:br>
            <a:r>
              <a:rPr lang="el-GR" sz="2000" dirty="0" smtClean="0"/>
              <a:t>Φτιάξτε ένα χάρτινο λουλούδι.  Διπλώστε τα πέταλα.</a:t>
            </a:r>
            <a:r>
              <a:rPr dirty="0"/>
              <a:t/>
            </a:r>
            <a:br>
              <a:rPr dirty="0"/>
            </a:br>
            <a:r>
              <a:rPr lang="el-GR" sz="2000" dirty="0" smtClean="0"/>
              <a:t> Τι συμβαίνει όταν το βάζετε στο νερό</a:t>
            </a:r>
            <a:r>
              <a:rPr dirty="0"/>
              <a:t/>
            </a:r>
            <a:br>
              <a:rPr dirty="0"/>
            </a:br>
            <a:r>
              <a:rPr lang="el-GR" sz="2000" dirty="0" smtClean="0"/>
              <a:t>Τι μπορεί να επηρεάσει το πόσο γρήγορα ανθίζει;</a:t>
            </a:r>
            <a:endParaRPr lang="el-GR" sz="2000" dirty="0"/>
          </a:p>
        </p:txBody>
      </p:sp>
      <p:sp>
        <p:nvSpPr>
          <p:cNvPr id="5" name="Rectangle 4"/>
          <p:cNvSpPr/>
          <p:nvPr/>
        </p:nvSpPr>
        <p:spPr>
          <a:xfrm>
            <a:off x="611560" y="4826675"/>
            <a:ext cx="7056784" cy="1323439"/>
          </a:xfrm>
          <a:prstGeom prst="rect">
            <a:avLst/>
          </a:prstGeom>
        </p:spPr>
        <p:txBody>
          <a:bodyPr wrap="square">
            <a:spAutoFit/>
          </a:bodyPr>
          <a:lstStyle/>
          <a:p>
            <a:r>
              <a:rPr lang="el-GR" sz="2000" b="1" dirty="0"/>
              <a:t>Πόροι</a:t>
            </a:r>
          </a:p>
          <a:p>
            <a:r>
              <a:rPr lang="el-GR" sz="2000" dirty="0" smtClean="0"/>
              <a:t>Υποδείγματα χάρτινων λουλουδιών, διαφορετικά είδη χαρτιού</a:t>
            </a:r>
          </a:p>
          <a:p>
            <a:r>
              <a:rPr lang="el-GR" sz="2000" dirty="0" smtClean="0"/>
              <a:t>Ψαλίδι, στυλό, μολύβια</a:t>
            </a:r>
          </a:p>
          <a:p>
            <a:r>
              <a:rPr lang="el-GR" sz="2000" dirty="0" smtClean="0"/>
              <a:t>Δίσκος/μπολ με νερό, χρονόμετρο, υγρό σαπούνι, αλάτι</a:t>
            </a:r>
            <a:endParaRPr lang="el-GR" sz="20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88840"/>
            <a:ext cx="3798451" cy="2808313"/>
          </a:xfrm>
          <a:prstGeom prst="rect">
            <a:avLst/>
          </a:prstGeom>
          <a:noFill/>
          <a:ln>
            <a:noFill/>
          </a:ln>
        </p:spPr>
      </p:pic>
      <p:pic>
        <p:nvPicPr>
          <p:cNvPr id="8" name="Picture 7"/>
          <p:cNvPicPr>
            <a:picLocks noChangeAspect="1"/>
          </p:cNvPicPr>
          <p:nvPr/>
        </p:nvPicPr>
        <p:blipFill>
          <a:blip r:embed="rId3" cstate="print"/>
          <a:stretch>
            <a:fillRect/>
          </a:stretch>
        </p:blipFill>
        <p:spPr>
          <a:xfrm>
            <a:off x="4932040" y="1916832"/>
            <a:ext cx="3737601" cy="2955032"/>
          </a:xfrm>
          <a:prstGeom prst="rect">
            <a:avLst/>
          </a:prstGeom>
        </p:spPr>
      </p:pic>
    </p:spTree>
    <p:extLst>
      <p:ext uri="{BB962C8B-B14F-4D97-AF65-F5344CB8AC3E}">
        <p14:creationId xmlns:p14="http://schemas.microsoft.com/office/powerpoint/2010/main" val="142034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31840" y="274638"/>
            <a:ext cx="5688632" cy="1426170"/>
          </a:xfrm>
        </p:spPr>
        <p:txBody>
          <a:bodyPr>
            <a:normAutofit fontScale="90000"/>
          </a:bodyPr>
          <a:lstStyle/>
          <a:p>
            <a:r>
              <a:rPr lang="el-GR" b="1" dirty="0" smtClean="0">
                <a:solidFill>
                  <a:srgbClr val="00B050"/>
                </a:solidFill>
              </a:rPr>
              <a:t>Εισαγωγή στο έργο CEYS</a:t>
            </a:r>
            <a:r>
              <a:rPr lang="el-GR" sz="2200" b="1" dirty="0" smtClean="0">
                <a:solidFill>
                  <a:srgbClr val="00B050"/>
                </a:solidFill>
              </a:rPr>
              <a:t> </a:t>
            </a:r>
            <a:br>
              <a:rPr lang="el-GR" sz="2200" b="1" dirty="0" smtClean="0">
                <a:solidFill>
                  <a:srgbClr val="00B050"/>
                </a:solidFill>
              </a:rPr>
            </a:br>
            <a:r>
              <a:rPr lang="el-GR" sz="2200" b="1" dirty="0" smtClean="0">
                <a:solidFill>
                  <a:srgbClr val="00B050"/>
                </a:solidFill>
              </a:rPr>
              <a:t>(χρησιμοποιήστε ανάλογα με το πλαίσιο)</a:t>
            </a:r>
            <a:endParaRPr lang="el-GR"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20000"/>
              </a:lnSpc>
            </a:pPr>
            <a:r>
              <a:rPr lang="el-GR" sz="2800" dirty="0">
                <a:latin typeface="+mj-lt"/>
              </a:rPr>
              <a:t>Ευρωπαϊκό έργο Erasmus+</a:t>
            </a:r>
          </a:p>
          <a:p>
            <a:pPr>
              <a:lnSpc>
                <a:spcPct val="120000"/>
              </a:lnSpc>
            </a:pPr>
            <a:r>
              <a:rPr lang="el-GR" sz="2800" dirty="0">
                <a:latin typeface="+mj-lt"/>
              </a:rPr>
              <a:t>Εταίροι σε Βέλγιο, Ελλάδα, Ρουμανία, ΗΒ</a:t>
            </a:r>
          </a:p>
          <a:p>
            <a:pPr>
              <a:lnSpc>
                <a:spcPct val="120000"/>
              </a:lnSpc>
            </a:pPr>
            <a:r>
              <a:rPr lang="el-GR" sz="2800" dirty="0">
                <a:latin typeface="+mj-lt"/>
              </a:rPr>
              <a:t>Συνέχιση του έργου «Creative Little Scientists» (Δημιουργικοί Μικροί Επιστήμονες) </a:t>
            </a:r>
            <a:r>
              <a:rPr lang="el-GR" sz="2800" dirty="0">
                <a:latin typeface="+mj-lt"/>
                <a:hlinkClick r:id="rId3"/>
              </a:rPr>
              <a:t>http://www.creative-little-scientists.eu</a:t>
            </a:r>
            <a:endParaRPr lang="el-GR" sz="2800" dirty="0">
              <a:latin typeface="+mj-lt"/>
            </a:endParaRPr>
          </a:p>
          <a:p>
            <a:pPr>
              <a:lnSpc>
                <a:spcPct val="120000"/>
              </a:lnSpc>
            </a:pPr>
            <a:r>
              <a:rPr lang="el-GR" sz="2800" dirty="0">
                <a:latin typeface="+mj-lt"/>
              </a:rPr>
              <a:t> Στόχοι</a:t>
            </a:r>
          </a:p>
          <a:p>
            <a:pPr lvl="1">
              <a:lnSpc>
                <a:spcPct val="120000"/>
              </a:lnSpc>
              <a:buFont typeface="Wingdings" charset="2"/>
              <a:buChar char="Ø"/>
            </a:pPr>
            <a:r>
              <a:rPr lang="el-GR" sz="2200" dirty="0">
                <a:latin typeface="+mj-lt"/>
              </a:rPr>
              <a:t>Ανάπτυξη της πορείας εξέλιξης του/της δασκάλου/ας και ανάπτυξη του συνοδευτικού υλικού</a:t>
            </a:r>
          </a:p>
          <a:p>
            <a:pPr lvl="1">
              <a:lnSpc>
                <a:spcPct val="120000"/>
              </a:lnSpc>
              <a:buFont typeface="Wingdings" charset="2"/>
              <a:buChar char="Ø"/>
            </a:pPr>
            <a:r>
              <a:rPr lang="el-GR" sz="2200" dirty="0">
                <a:latin typeface="+mj-lt"/>
              </a:rPr>
              <a:t>Προώθηση της χρήσης δημιουργικών προσεγγίσεων στη διδασκαλία των φυσικών επιστημών στην προσχολική εκπαίδευση και στα πρώτα χρόνια της δημοτικής εκπαίδευσης (μέχρι την ηλικία των οκτώ)</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8511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32656"/>
            <a:ext cx="6203032" cy="1282154"/>
          </a:xfrm>
        </p:spPr>
        <p:txBody>
          <a:bodyPr>
            <a:noAutofit/>
          </a:bodyPr>
          <a:lstStyle/>
          <a:p>
            <a:r>
              <a:rPr lang="el-GR" sz="3200" b="1" dirty="0">
                <a:solidFill>
                  <a:srgbClr val="00B050"/>
                </a:solidFill>
              </a:rPr>
              <a:t>Χαρακτηριστικά της επιστημονικής διερεύνησης που </a:t>
            </a:r>
            <a:r>
              <a:rPr lang="el-GR" sz="3200" b="1" dirty="0" smtClean="0">
                <a:solidFill>
                  <a:srgbClr val="00B050"/>
                </a:solidFill>
              </a:rPr>
              <a:t>περιλαμβάνει η </a:t>
            </a:r>
            <a:r>
              <a:rPr lang="el-GR" sz="3200" b="1" dirty="0">
                <a:solidFill>
                  <a:srgbClr val="00B050"/>
                </a:solidFill>
              </a:rPr>
              <a:t>δραστηριότητά σας</a:t>
            </a:r>
          </a:p>
        </p:txBody>
      </p:sp>
      <p:sp>
        <p:nvSpPr>
          <p:cNvPr id="3" name="Content Placeholder 2"/>
          <p:cNvSpPr>
            <a:spLocks noGrp="1"/>
          </p:cNvSpPr>
          <p:nvPr>
            <p:ph idx="1"/>
          </p:nvPr>
        </p:nvSpPr>
        <p:spPr>
          <a:xfrm>
            <a:off x="467544" y="1628800"/>
            <a:ext cx="8424936" cy="4392488"/>
          </a:xfrm>
        </p:spPr>
        <p:txBody>
          <a:bodyPr>
            <a:noAutofit/>
          </a:bodyPr>
          <a:lstStyle/>
          <a:p>
            <a:pPr marL="0" lvl="0" indent="0">
              <a:buNone/>
            </a:pPr>
            <a:r>
              <a:rPr lang="el-GR" sz="2400" b="1" i="1" dirty="0" smtClean="0">
                <a:latin typeface="+mj-lt"/>
              </a:rPr>
              <a:t>Στις ομάδες σας</a:t>
            </a:r>
          </a:p>
          <a:p>
            <a:pPr lvl="0"/>
            <a:r>
              <a:rPr lang="el-GR" sz="2400" dirty="0" smtClean="0">
                <a:latin typeface="+mj-lt"/>
              </a:rPr>
              <a:t>Τι ήταν εύκολο/δύσκολο να παρατηρήσετε;</a:t>
            </a:r>
          </a:p>
          <a:p>
            <a:pPr lvl="0"/>
            <a:r>
              <a:rPr lang="el-GR" sz="2400" dirty="0" smtClean="0">
                <a:latin typeface="+mj-lt"/>
              </a:rPr>
              <a:t>Σημειώστε τις ομοιότητες/διαφορές στην αξιολόγηση των ερευνητών/παρατηρητών</a:t>
            </a:r>
          </a:p>
          <a:p>
            <a:pPr lvl="0"/>
            <a:r>
              <a:rPr lang="el-GR" sz="2400" dirty="0" smtClean="0">
                <a:latin typeface="+mj-lt"/>
              </a:rPr>
              <a:t>Είχε σημασία αν γνωρίζατε/δεν γνωρίζατε τα κριτήρια;</a:t>
            </a:r>
          </a:p>
          <a:p>
            <a:pPr lvl="0"/>
            <a:r>
              <a:rPr lang="el-GR" sz="2400" dirty="0" smtClean="0">
                <a:latin typeface="+mj-lt"/>
              </a:rPr>
              <a:t>Πώς νιώσατε;</a:t>
            </a:r>
          </a:p>
          <a:p>
            <a:pPr lvl="0"/>
            <a:r>
              <a:rPr lang="el-GR" sz="2400" dirty="0" smtClean="0">
                <a:latin typeface="+mj-lt"/>
              </a:rPr>
              <a:t>Υπήρξαν άλλα ζητήματα;</a:t>
            </a:r>
          </a:p>
          <a:p>
            <a:pPr marL="0" lvl="0" indent="0">
              <a:buNone/>
            </a:pPr>
            <a:endParaRPr lang="el-GR" sz="1000" b="1" dirty="0" smtClean="0">
              <a:latin typeface="+mj-lt"/>
            </a:endParaRPr>
          </a:p>
          <a:p>
            <a:pPr marL="0" lvl="0" indent="0">
              <a:spcBef>
                <a:spcPts val="0"/>
              </a:spcBef>
              <a:buNone/>
            </a:pPr>
            <a:r>
              <a:rPr lang="el-GR" sz="2400" b="1" dirty="0" smtClean="0">
                <a:latin typeface="+mj-lt"/>
              </a:rPr>
              <a:t>Μοιραστείτε με όλη την ομάδα</a:t>
            </a:r>
          </a:p>
          <a:p>
            <a:pPr marL="0" lvl="0" indent="0">
              <a:buNone/>
            </a:pPr>
            <a:r>
              <a:rPr lang="el-GR" sz="2400" i="1" dirty="0" smtClean="0">
                <a:latin typeface="+mj-lt"/>
              </a:rPr>
              <a:t>Ποιες οι επιπτώσεις;</a:t>
            </a:r>
          </a:p>
        </p:txBody>
      </p:sp>
    </p:spTree>
    <p:extLst>
      <p:ext uri="{BB962C8B-B14F-4D97-AF65-F5344CB8AC3E}">
        <p14:creationId xmlns:p14="http://schemas.microsoft.com/office/powerpoint/2010/main" val="1997779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282154"/>
          </a:xfrm>
        </p:spPr>
        <p:txBody>
          <a:bodyPr>
            <a:noAutofit/>
          </a:bodyPr>
          <a:lstStyle/>
          <a:p>
            <a:r>
              <a:rPr lang="el-GR" sz="3200" b="1" dirty="0" smtClean="0">
                <a:solidFill>
                  <a:srgbClr val="00B050"/>
                </a:solidFill>
              </a:rPr>
              <a:t>Ποιες ήταν οι ευκαιρίες για αξιολόγηση των δημιουργικών προδιαθέσεων</a:t>
            </a:r>
            <a:r>
              <a:rPr lang="en-US" sz="3200" b="1" dirty="0" smtClean="0">
                <a:solidFill>
                  <a:srgbClr val="00B050"/>
                </a:solidFill>
              </a:rPr>
              <a:t>;</a:t>
            </a:r>
            <a:endParaRPr lang="el-GR" sz="3200" b="1" dirty="0">
              <a:solidFill>
                <a:srgbClr val="00B050"/>
              </a:solidFill>
            </a:endParaRPr>
          </a:p>
        </p:txBody>
      </p:sp>
      <p:sp>
        <p:nvSpPr>
          <p:cNvPr id="3" name="Content Placeholder 2"/>
          <p:cNvSpPr>
            <a:spLocks noGrp="1"/>
          </p:cNvSpPr>
          <p:nvPr>
            <p:ph idx="1"/>
          </p:nvPr>
        </p:nvSpPr>
        <p:spPr>
          <a:xfrm>
            <a:off x="395536" y="1772815"/>
            <a:ext cx="5266928" cy="3816425"/>
          </a:xfrm>
        </p:spPr>
        <p:txBody>
          <a:bodyPr>
            <a:normAutofit fontScale="47500" lnSpcReduction="20000"/>
          </a:bodyPr>
          <a:lstStyle/>
          <a:p>
            <a:pPr>
              <a:lnSpc>
                <a:spcPct val="120000"/>
              </a:lnSpc>
            </a:pPr>
            <a:r>
              <a:rPr lang="el-GR" sz="3700" dirty="0" smtClean="0">
                <a:latin typeface="+mj-lt"/>
              </a:rPr>
              <a:t>Αίσθηση πρωτοβουλίας</a:t>
            </a:r>
          </a:p>
          <a:p>
            <a:pPr>
              <a:lnSpc>
                <a:spcPct val="120000"/>
              </a:lnSpc>
            </a:pPr>
            <a:r>
              <a:rPr lang="el-GR" sz="3700" dirty="0">
                <a:latin typeface="+mj-lt"/>
              </a:rPr>
              <a:t>Κίνητρο</a:t>
            </a:r>
          </a:p>
          <a:p>
            <a:pPr>
              <a:lnSpc>
                <a:spcPct val="120000"/>
              </a:lnSpc>
            </a:pPr>
            <a:r>
              <a:rPr lang="el-GR" sz="3700" dirty="0">
                <a:latin typeface="+mj-lt"/>
              </a:rPr>
              <a:t>Δυνατότητα να παράγουν κάτι νέο</a:t>
            </a:r>
          </a:p>
          <a:p>
            <a:pPr>
              <a:lnSpc>
                <a:spcPct val="120000"/>
              </a:lnSpc>
            </a:pPr>
            <a:r>
              <a:rPr lang="el-GR" sz="3700" dirty="0">
                <a:latin typeface="+mj-lt"/>
              </a:rPr>
              <a:t>Ικανότητα σύνδεσης όσων έχουν μάθει κατά τη διάρκεια των μαθημάτων με θέματα από άλλα μαθήματα</a:t>
            </a:r>
          </a:p>
          <a:p>
            <a:pPr>
              <a:lnSpc>
                <a:spcPct val="120000"/>
              </a:lnSpc>
            </a:pPr>
            <a:r>
              <a:rPr lang="el-GR" sz="3700" dirty="0">
                <a:latin typeface="+mj-lt"/>
              </a:rPr>
              <a:t>Φαντασία</a:t>
            </a:r>
          </a:p>
          <a:p>
            <a:pPr>
              <a:lnSpc>
                <a:spcPct val="120000"/>
              </a:lnSpc>
            </a:pPr>
            <a:r>
              <a:rPr lang="el-GR" sz="3700" dirty="0">
                <a:latin typeface="+mj-lt"/>
              </a:rPr>
              <a:t>Περιέργεια</a:t>
            </a:r>
          </a:p>
          <a:p>
            <a:pPr>
              <a:lnSpc>
                <a:spcPct val="120000"/>
              </a:lnSpc>
            </a:pPr>
            <a:r>
              <a:rPr lang="el-GR" sz="3700" dirty="0">
                <a:latin typeface="+mj-lt"/>
              </a:rPr>
              <a:t>Δυνατότητα να εργάζονται από κοινού</a:t>
            </a:r>
          </a:p>
          <a:p>
            <a:pPr>
              <a:lnSpc>
                <a:spcPct val="120000"/>
              </a:lnSpc>
            </a:pPr>
            <a:r>
              <a:rPr lang="el-GR" sz="3700" dirty="0">
                <a:latin typeface="+mj-lt"/>
              </a:rPr>
              <a:t>Δεξιότητες σκέψης</a:t>
            </a:r>
          </a:p>
          <a:p>
            <a:pPr marL="0" indent="0">
              <a:buNone/>
            </a:pPr>
            <a:r>
              <a:rPr lang="el-GR" sz="3700" i="1" dirty="0" smtClean="0">
                <a:latin typeface="+mj-lt"/>
              </a:rPr>
              <a:t>(από το Εννοιολογικό Πλαίσιο)</a:t>
            </a:r>
            <a:endParaRPr lang="el-GR" sz="3700" i="1" dirty="0">
              <a:latin typeface="+mj-lt"/>
            </a:endParaRPr>
          </a:p>
          <a:p>
            <a:endParaRPr lang="el-GR" dirty="0"/>
          </a:p>
        </p:txBody>
      </p:sp>
      <p:sp>
        <p:nvSpPr>
          <p:cNvPr id="4" name="TextBox 3"/>
          <p:cNvSpPr txBox="1"/>
          <p:nvPr/>
        </p:nvSpPr>
        <p:spPr>
          <a:xfrm>
            <a:off x="5796136" y="1844824"/>
            <a:ext cx="2808312"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000" dirty="0" smtClean="0">
                <a:latin typeface="+mj-lt"/>
              </a:rPr>
              <a:t>Ποιος μπορεί να είναι ο ρόλος του/της δασκάλου/ας στη στήριξη της δημιουργικότητας σε αυτό το πλαίσιο;</a:t>
            </a:r>
          </a:p>
          <a:p>
            <a:pPr algn="ctr"/>
            <a:endParaRPr lang="el-GR" sz="2000" dirty="0" smtClean="0">
              <a:latin typeface="+mj-lt"/>
            </a:endParaRPr>
          </a:p>
          <a:p>
            <a:pPr algn="ctr"/>
            <a:r>
              <a:rPr lang="el-GR" sz="2000" dirty="0" smtClean="0">
                <a:latin typeface="+mj-lt"/>
              </a:rPr>
              <a:t>Εξετάστε τη σύνδεση με τις συνέργειες μεταξύ δημιουργικών και διερευνητικών προσεγγίσεων. </a:t>
            </a:r>
            <a:endParaRPr lang="el-GR" sz="2000" dirty="0">
              <a:latin typeface="+mj-lt"/>
            </a:endParaRPr>
          </a:p>
        </p:txBody>
      </p:sp>
    </p:spTree>
    <p:extLst>
      <p:ext uri="{BB962C8B-B14F-4D97-AF65-F5344CB8AC3E}">
        <p14:creationId xmlns:p14="http://schemas.microsoft.com/office/powerpoint/2010/main" val="1713424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426170"/>
          </a:xfrm>
        </p:spPr>
        <p:txBody>
          <a:bodyPr>
            <a:noAutofit/>
          </a:bodyPr>
          <a:lstStyle/>
          <a:p>
            <a:r>
              <a:rPr lang="el-GR" sz="2800" b="1" dirty="0" smtClean="0">
                <a:solidFill>
                  <a:srgbClr val="00B050"/>
                </a:solidFill>
              </a:rPr>
              <a:t>Συνέργειες μεταξύ δημιουργικών και διερευνητικών προσεγγίσεων της μάθησης</a:t>
            </a:r>
            <a:r>
              <a:rPr dirty="0"/>
              <a:t/>
            </a:r>
            <a:br>
              <a:rPr dirty="0"/>
            </a:br>
            <a:r>
              <a:rPr lang="el-GR" sz="1600" dirty="0" smtClean="0"/>
              <a:t>(Creative Little Scientists, 2012)</a:t>
            </a:r>
            <a:endParaRPr lang="el-GR" sz="1600" dirty="0"/>
          </a:p>
        </p:txBody>
      </p:sp>
      <p:sp>
        <p:nvSpPr>
          <p:cNvPr id="3" name="Content Placeholder 2"/>
          <p:cNvSpPr>
            <a:spLocks noGrp="1"/>
          </p:cNvSpPr>
          <p:nvPr>
            <p:ph idx="1"/>
          </p:nvPr>
        </p:nvSpPr>
        <p:spPr>
          <a:xfrm>
            <a:off x="457200" y="1772816"/>
            <a:ext cx="8229600" cy="4353347"/>
          </a:xfrm>
        </p:spPr>
        <p:txBody>
          <a:bodyPr>
            <a:normAutofit/>
          </a:bodyPr>
          <a:lstStyle/>
          <a:p>
            <a:r>
              <a:rPr lang="el-GR" sz="2600" dirty="0">
                <a:latin typeface="+mj-lt"/>
              </a:rPr>
              <a:t>Παιχνίδι και εξερεύνηση</a:t>
            </a:r>
          </a:p>
          <a:p>
            <a:r>
              <a:rPr lang="el-GR" sz="2600" dirty="0">
                <a:latin typeface="+mj-lt"/>
              </a:rPr>
              <a:t>Κίνητρο και συναίσθημα</a:t>
            </a:r>
          </a:p>
          <a:p>
            <a:r>
              <a:rPr lang="el-GR" sz="2600" dirty="0">
                <a:latin typeface="+mj-lt"/>
              </a:rPr>
              <a:t>Διάλογος και συνεργασία</a:t>
            </a:r>
          </a:p>
          <a:p>
            <a:r>
              <a:rPr lang="el-GR" sz="2600" dirty="0">
                <a:latin typeface="+mj-lt"/>
              </a:rPr>
              <a:t>Επίλυση προβλημάτων και αυτενέργεια</a:t>
            </a:r>
          </a:p>
          <a:p>
            <a:r>
              <a:rPr lang="el-GR" sz="2600" dirty="0">
                <a:latin typeface="+mj-lt"/>
              </a:rPr>
              <a:t>Ερωτήσεις και περιέργεια</a:t>
            </a:r>
          </a:p>
          <a:p>
            <a:r>
              <a:rPr lang="el-GR" sz="2600" dirty="0">
                <a:latin typeface="+mj-lt"/>
              </a:rPr>
              <a:t>Αναστοχασμός και συλλογισμός</a:t>
            </a:r>
          </a:p>
          <a:p>
            <a:r>
              <a:rPr lang="el-GR" sz="2600" dirty="0">
                <a:latin typeface="+mj-lt"/>
              </a:rPr>
              <a:t>Διδακτική στήριξη και εμπλοκή του εκπαιδευτικού</a:t>
            </a:r>
          </a:p>
          <a:p>
            <a:r>
              <a:rPr lang="el-GR" sz="2600" i="1" dirty="0">
                <a:solidFill>
                  <a:srgbClr val="FF0000"/>
                </a:solidFill>
                <a:latin typeface="+mj-lt"/>
              </a:rPr>
              <a:t>Αξιολόγηση για τη μάθηση</a:t>
            </a:r>
          </a:p>
        </p:txBody>
      </p:sp>
    </p:spTree>
    <p:extLst>
      <p:ext uri="{BB962C8B-B14F-4D97-AF65-F5344CB8AC3E}">
        <p14:creationId xmlns:p14="http://schemas.microsoft.com/office/powerpoint/2010/main" val="2704726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922114"/>
          </a:xfrm>
        </p:spPr>
        <p:txBody>
          <a:bodyPr>
            <a:noAutofit/>
          </a:bodyPr>
          <a:lstStyle/>
          <a:p>
            <a:r>
              <a:rPr lang="el-GR" sz="2800" b="1" dirty="0" smtClean="0">
                <a:solidFill>
                  <a:srgbClr val="00B050"/>
                </a:solidFill>
              </a:rPr>
              <a:t>Αξιολόγηση για τη μάθηση                                        Ανάλυση παραδειγμάτων </a:t>
            </a:r>
            <a:br>
              <a:rPr lang="el-GR" sz="2800" b="1" dirty="0" smtClean="0">
                <a:solidFill>
                  <a:srgbClr val="00B050"/>
                </a:solidFill>
              </a:rPr>
            </a:br>
            <a:r>
              <a:rPr lang="el-GR" sz="2800" b="1" dirty="0" smtClean="0">
                <a:solidFill>
                  <a:srgbClr val="00B050"/>
                </a:solidFill>
              </a:rPr>
              <a:t>από την τάξη</a:t>
            </a:r>
            <a:endParaRPr lang="el-GR" sz="2800" b="1" dirty="0">
              <a:solidFill>
                <a:srgbClr val="00B050"/>
              </a:solidFill>
            </a:endParaRPr>
          </a:p>
        </p:txBody>
      </p:sp>
      <p:sp>
        <p:nvSpPr>
          <p:cNvPr id="3" name="Content Placeholder 2"/>
          <p:cNvSpPr>
            <a:spLocks noGrp="1"/>
          </p:cNvSpPr>
          <p:nvPr>
            <p:ph idx="1"/>
          </p:nvPr>
        </p:nvSpPr>
        <p:spPr>
          <a:xfrm>
            <a:off x="251520" y="2276872"/>
            <a:ext cx="2232248" cy="216024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lgn="ctr">
              <a:buNone/>
            </a:pPr>
            <a:endParaRPr lang="el-GR" sz="2400" dirty="0" smtClean="0">
              <a:latin typeface="+mj-lt"/>
            </a:endParaRPr>
          </a:p>
          <a:p>
            <a:pPr marL="0" indent="0" algn="ctr">
              <a:buNone/>
            </a:pPr>
            <a:r>
              <a:rPr lang="el-GR" sz="2400" dirty="0" smtClean="0">
                <a:latin typeface="+mj-lt"/>
              </a:rPr>
              <a:t>Περιπέτεια με πάγο</a:t>
            </a:r>
          </a:p>
          <a:p>
            <a:pPr marL="0" indent="0" algn="ctr">
              <a:buNone/>
            </a:pPr>
            <a:r>
              <a:rPr lang="el-GR" sz="2400" dirty="0" smtClean="0">
                <a:latin typeface="+mj-lt"/>
              </a:rPr>
              <a:t>Καθ' οδόν</a:t>
            </a:r>
          </a:p>
          <a:p>
            <a:pPr marL="0" indent="0" algn="ctr">
              <a:buNone/>
            </a:pPr>
            <a:r>
              <a:rPr lang="el-GR" sz="2400" dirty="0" smtClean="0">
                <a:latin typeface="+mj-lt"/>
              </a:rPr>
              <a:t>Βάρκες που επιπλέουν</a:t>
            </a:r>
          </a:p>
        </p:txBody>
      </p:sp>
      <p:sp>
        <p:nvSpPr>
          <p:cNvPr id="4" name="TextBox 3"/>
          <p:cNvSpPr txBox="1"/>
          <p:nvPr/>
        </p:nvSpPr>
        <p:spPr>
          <a:xfrm>
            <a:off x="2699792" y="1476067"/>
            <a:ext cx="6120680" cy="46892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2400" b="1" dirty="0">
                <a:latin typeface="+mj-lt"/>
              </a:rPr>
              <a:t>Πλαίσιο για τα παραδείγματα από την τάξη</a:t>
            </a:r>
          </a:p>
          <a:p>
            <a:endParaRPr lang="el-GR" sz="1000" b="1" dirty="0">
              <a:latin typeface="+mj-lt"/>
            </a:endParaRPr>
          </a:p>
          <a:p>
            <a:pPr marL="342900" indent="-342900">
              <a:buFont typeface="Arial"/>
              <a:buChar char="•"/>
            </a:pPr>
            <a:r>
              <a:rPr lang="el-GR" sz="2400" i="1" dirty="0">
                <a:latin typeface="+mj-lt"/>
              </a:rPr>
              <a:t>Διαμορφώνοντας το πλαίσιο - Εστίαση, σκεπτικό, </a:t>
            </a:r>
            <a:r>
              <a:rPr lang="el-GR" sz="2400" i="1" dirty="0" smtClean="0">
                <a:latin typeface="+mj-lt"/>
              </a:rPr>
              <a:t>υπόβαθρο</a:t>
            </a:r>
            <a:endParaRPr lang="el-GR" sz="1000" dirty="0">
              <a:latin typeface="+mj-lt"/>
            </a:endParaRPr>
          </a:p>
          <a:p>
            <a:pPr marL="342900" indent="-342900">
              <a:buFont typeface="Arial"/>
              <a:buChar char="•"/>
            </a:pPr>
            <a:r>
              <a:rPr lang="el-GR" sz="2400" i="1" dirty="0">
                <a:latin typeface="+mj-lt"/>
              </a:rPr>
              <a:t>Σημεία </a:t>
            </a:r>
            <a:r>
              <a:rPr lang="el-GR" sz="2400" i="1" dirty="0" smtClean="0">
                <a:latin typeface="+mj-lt"/>
              </a:rPr>
              <a:t>αφετηρίας</a:t>
            </a:r>
            <a:endParaRPr lang="el-GR" sz="1000" i="1" dirty="0">
              <a:latin typeface="+mj-lt"/>
            </a:endParaRPr>
          </a:p>
          <a:p>
            <a:pPr marL="342900" indent="-342900">
              <a:buFont typeface="Arial"/>
              <a:buChar char="•"/>
            </a:pPr>
            <a:r>
              <a:rPr lang="el-GR" sz="2400" i="1" dirty="0">
                <a:latin typeface="+mj-lt"/>
              </a:rPr>
              <a:t>Αναπτύσσοντας το ταξίδι της μάθησης </a:t>
            </a:r>
            <a:r>
              <a:rPr lang="el-GR" sz="2400" dirty="0">
                <a:latin typeface="+mj-lt"/>
              </a:rPr>
              <a:t>– δραστηριότητες και σκεπτικό αυτών, παραδείγματα </a:t>
            </a:r>
            <a:r>
              <a:rPr lang="el-GR" sz="2400" dirty="0" smtClean="0">
                <a:latin typeface="+mj-lt"/>
              </a:rPr>
              <a:t>αντιδράσεων </a:t>
            </a:r>
            <a:r>
              <a:rPr lang="el-GR" sz="2400" dirty="0">
                <a:latin typeface="+mj-lt"/>
              </a:rPr>
              <a:t>των παιδιών, αναστοχασμός του/της δασκάλου/ας και  επιπτώσεις για την επόμενη ενότητα</a:t>
            </a:r>
            <a:r>
              <a:rPr lang="el-GR" sz="2400" dirty="0" smtClean="0">
                <a:latin typeface="+mj-lt"/>
              </a:rPr>
              <a:t>.</a:t>
            </a:r>
            <a:endParaRPr lang="el-GR" sz="1000" dirty="0">
              <a:latin typeface="+mj-lt"/>
            </a:endParaRPr>
          </a:p>
          <a:p>
            <a:pPr marL="342900" indent="-342900">
              <a:buFont typeface="Arial"/>
              <a:buChar char="•"/>
            </a:pPr>
            <a:r>
              <a:rPr lang="el-GR" sz="2400" i="1" dirty="0">
                <a:latin typeface="+mj-lt"/>
              </a:rPr>
              <a:t>Αναστοχασμός</a:t>
            </a:r>
            <a:r>
              <a:rPr lang="el-GR" sz="2400" dirty="0">
                <a:latin typeface="+mj-lt"/>
              </a:rPr>
              <a:t> – πρόοδος των παιδιών, ο ρόλος του/της δασκάλου/ας, περιβάλλον τάξης, επόμενα βήματα</a:t>
            </a:r>
          </a:p>
        </p:txBody>
      </p:sp>
    </p:spTree>
    <p:extLst>
      <p:ext uri="{BB962C8B-B14F-4D97-AF65-F5344CB8AC3E}">
        <p14:creationId xmlns:p14="http://schemas.microsoft.com/office/powerpoint/2010/main" val="3075846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200776" y="838051"/>
            <a:ext cx="1763712" cy="22309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l-GR" altLang="en-US" sz="1000" b="1" dirty="0" smtClean="0">
                <a:solidFill>
                  <a:prstClr val="black"/>
                </a:solidFill>
                <a:latin typeface="Constantia" pitchFamily="18" charset="0"/>
                <a:cs typeface="Arial" pitchFamily="34" charset="0"/>
              </a:rPr>
              <a:t>Σκεπτικό</a:t>
            </a:r>
            <a:endParaRPr lang="en-GB" altLang="en-US" sz="1000" b="1" dirty="0">
              <a:solidFill>
                <a:prstClr val="black"/>
              </a:solidFill>
              <a:latin typeface="Constantia" pitchFamily="18" charset="0"/>
              <a:cs typeface="Arial" pitchFamily="34" charset="0"/>
            </a:endParaRPr>
          </a:p>
          <a:p>
            <a:pPr eaLnBrk="1" fontAlgn="base" hangingPunct="1">
              <a:spcBef>
                <a:spcPct val="0"/>
              </a:spcBef>
              <a:spcAft>
                <a:spcPct val="0"/>
              </a:spcAft>
            </a:pPr>
            <a:r>
              <a:rPr lang="el-GR" altLang="en-US" sz="1000" dirty="0" smtClean="0">
                <a:solidFill>
                  <a:prstClr val="black"/>
                </a:solidFill>
                <a:latin typeface="Constantia" pitchFamily="18" charset="0"/>
                <a:cs typeface="Arial" pitchFamily="34" charset="0"/>
              </a:rPr>
              <a:t>Σκοπός αυτή της δραστηριότητας ήταν </a:t>
            </a:r>
            <a:r>
              <a:rPr lang="el-GR" altLang="en-US" sz="1000" b="1" dirty="0" smtClean="0">
                <a:solidFill>
                  <a:srgbClr val="FF0000"/>
                </a:solidFill>
                <a:latin typeface="Constantia" pitchFamily="18" charset="0"/>
                <a:cs typeface="Arial" pitchFamily="34" charset="0"/>
              </a:rPr>
              <a:t>να γίνουν παρατηρήσεις, να συλλεχθούν αποδεικτικά στοιχεία, να γίνουν συσχετισμοί και </a:t>
            </a:r>
            <a:r>
              <a:rPr lang="el-GR" altLang="en-US" sz="1000" dirty="0" smtClean="0">
                <a:solidFill>
                  <a:prstClr val="black"/>
                </a:solidFill>
                <a:latin typeface="Constantia" pitchFamily="18" charset="0"/>
                <a:cs typeface="Arial" pitchFamily="34" charset="0"/>
              </a:rPr>
              <a:t>πραγματοποιηθούν </a:t>
            </a:r>
            <a:r>
              <a:rPr lang="el-GR" altLang="en-US" sz="1000" b="1" dirty="0" smtClean="0">
                <a:solidFill>
                  <a:srgbClr val="FF0000"/>
                </a:solidFill>
                <a:latin typeface="Constantia" pitchFamily="18" charset="0"/>
                <a:cs typeface="Arial" pitchFamily="34" charset="0"/>
              </a:rPr>
              <a:t>περαιτέρω διερευνήσεις</a:t>
            </a:r>
            <a:r>
              <a:rPr lang="en-GB" altLang="en-US" sz="1000" b="1" dirty="0" smtClean="0">
                <a:solidFill>
                  <a:srgbClr val="FF0000"/>
                </a:solidFill>
                <a:latin typeface="Constantia" pitchFamily="18" charset="0"/>
                <a:cs typeface="Arial" pitchFamily="34" charset="0"/>
              </a:rPr>
              <a:t>. </a:t>
            </a:r>
            <a:r>
              <a:rPr lang="en-GB" altLang="en-US" sz="1000" dirty="0" smtClean="0">
                <a:solidFill>
                  <a:prstClr val="black"/>
                </a:solidFill>
                <a:latin typeface="Constantia" pitchFamily="18" charset="0"/>
                <a:cs typeface="Arial" pitchFamily="34" charset="0"/>
              </a:rPr>
              <a:t> </a:t>
            </a:r>
            <a:r>
              <a:rPr lang="el-GR" altLang="en-US" sz="1000" dirty="0" smtClean="0">
                <a:solidFill>
                  <a:prstClr val="black"/>
                </a:solidFill>
                <a:latin typeface="Constantia" pitchFamily="18" charset="0"/>
                <a:cs typeface="Arial" pitchFamily="34" charset="0"/>
              </a:rPr>
              <a:t>Ενθάρρυνα τη </a:t>
            </a:r>
            <a:r>
              <a:rPr lang="el-GR" altLang="en-US" sz="1000" b="1" dirty="0" smtClean="0">
                <a:solidFill>
                  <a:srgbClr val="FF0000"/>
                </a:solidFill>
                <a:latin typeface="Constantia" pitchFamily="18" charset="0"/>
                <a:cs typeface="Arial" pitchFamily="34" charset="0"/>
              </a:rPr>
              <a:t>συνεργασία</a:t>
            </a:r>
            <a:r>
              <a:rPr lang="en-GB" altLang="en-US" sz="1000" b="1" dirty="0" smtClean="0">
                <a:solidFill>
                  <a:srgbClr val="FF0000"/>
                </a:solidFill>
                <a:latin typeface="Constantia" pitchFamily="18" charset="0"/>
                <a:cs typeface="Arial" pitchFamily="34" charset="0"/>
              </a:rPr>
              <a:t> </a:t>
            </a:r>
            <a:r>
              <a:rPr lang="el-GR" altLang="en-US" sz="1000" dirty="0" smtClean="0">
                <a:solidFill>
                  <a:prstClr val="black"/>
                </a:solidFill>
                <a:latin typeface="Constantia" pitchFamily="18" charset="0"/>
                <a:cs typeface="Arial" pitchFamily="34" charset="0"/>
              </a:rPr>
              <a:t>προτείνοντας στα παιδιά να ακούσουν τις ιδέες των άλλων και να συγκρίνουν τα αποτελέσμαυτα. </a:t>
            </a:r>
            <a:endParaRPr lang="en-GB" altLang="en-US" sz="1000" b="1" dirty="0">
              <a:solidFill>
                <a:srgbClr val="FF0000"/>
              </a:solidFill>
              <a:latin typeface="Constantia" pitchFamily="18" charset="0"/>
              <a:cs typeface="Arial" pitchFamily="34" charset="0"/>
            </a:endParaRPr>
          </a:p>
        </p:txBody>
      </p:sp>
      <p:sp>
        <p:nvSpPr>
          <p:cNvPr id="4" name="Right Arrow 3"/>
          <p:cNvSpPr/>
          <p:nvPr/>
        </p:nvSpPr>
        <p:spPr>
          <a:xfrm>
            <a:off x="6199411" y="4954588"/>
            <a:ext cx="2880445" cy="1728191"/>
          </a:xfrm>
          <a:prstGeom prst="rightArrow">
            <a:avLst>
              <a:gd name="adj1" fmla="val 60952"/>
              <a:gd name="adj2" fmla="val 4310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l-GR" sz="1100" b="1" dirty="0" smtClean="0">
                <a:solidFill>
                  <a:prstClr val="black"/>
                </a:solidFill>
              </a:rPr>
              <a:t>Δόθηκε χρόνος στα παιδιά</a:t>
            </a:r>
            <a:r>
              <a:rPr lang="el-GR" sz="1100" b="1" dirty="0" smtClean="0">
                <a:solidFill>
                  <a:srgbClr val="FF0000"/>
                </a:solidFill>
              </a:rPr>
              <a:t> να αναστοχαστούν τις δραστηριότητές τους</a:t>
            </a:r>
            <a:r>
              <a:rPr lang="en-GB" sz="1100" b="1" dirty="0" smtClean="0">
                <a:solidFill>
                  <a:srgbClr val="FF0000"/>
                </a:solidFill>
              </a:rPr>
              <a:t>,</a:t>
            </a:r>
            <a:r>
              <a:rPr lang="en-GB" sz="1100" b="1" dirty="0" smtClean="0">
                <a:solidFill>
                  <a:prstClr val="black"/>
                </a:solidFill>
              </a:rPr>
              <a:t> </a:t>
            </a:r>
            <a:r>
              <a:rPr lang="el-GR" sz="1100" b="1" dirty="0" smtClean="0">
                <a:solidFill>
                  <a:prstClr val="black"/>
                </a:solidFill>
              </a:rPr>
              <a:t>να ζωγραφίσουν τα αγαπημένα τους σημεία των πειραμάτων και να </a:t>
            </a:r>
            <a:r>
              <a:rPr lang="el-GR" sz="1100" b="1" dirty="0" smtClean="0">
                <a:solidFill>
                  <a:srgbClr val="FF0000"/>
                </a:solidFill>
              </a:rPr>
              <a:t>δημιουργήσουν συσχετισμούς με επιστημονικές έννοιες. </a:t>
            </a:r>
            <a:endParaRPr lang="en-GB" sz="1100" b="1" dirty="0">
              <a:solidFill>
                <a:srgbClr val="FF0000"/>
              </a:solidFill>
            </a:endParaRPr>
          </a:p>
        </p:txBody>
      </p:sp>
      <p:sp>
        <p:nvSpPr>
          <p:cNvPr id="5" name="Rectangle 4"/>
          <p:cNvSpPr/>
          <p:nvPr/>
        </p:nvSpPr>
        <p:spPr>
          <a:xfrm>
            <a:off x="250824" y="1052736"/>
            <a:ext cx="3457080"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r>
              <a:rPr lang="el-GR" sz="1400" b="1" dirty="0" smtClean="0">
                <a:solidFill>
                  <a:prstClr val="black"/>
                </a:solidFill>
              </a:rPr>
              <a:t>Δραστηριότητα </a:t>
            </a:r>
            <a:r>
              <a:rPr lang="en-GB" sz="1400" b="1" dirty="0" smtClean="0">
                <a:solidFill>
                  <a:prstClr val="black"/>
                </a:solidFill>
              </a:rPr>
              <a:t>5</a:t>
            </a:r>
            <a:r>
              <a:rPr lang="en-GB" sz="1400" b="1" dirty="0">
                <a:solidFill>
                  <a:prstClr val="black"/>
                </a:solidFill>
              </a:rPr>
              <a:t>: </a:t>
            </a:r>
            <a:r>
              <a:rPr lang="el-GR" sz="1400" b="1" dirty="0" smtClean="0">
                <a:solidFill>
                  <a:prstClr val="black"/>
                </a:solidFill>
              </a:rPr>
              <a:t>Τα παιδιά τοποθετούν γλάστρες με πάγο έξω από τον παιδικό σταθμό σε σημεία που επιλέγουν τα ίδια.</a:t>
            </a:r>
            <a:endParaRPr lang="en-GB" sz="1400" b="1" dirty="0">
              <a:solidFill>
                <a:prstClr val="black"/>
              </a:solidFill>
            </a:endParaRPr>
          </a:p>
          <a:p>
            <a:pPr fontAlgn="base">
              <a:spcBef>
                <a:spcPct val="0"/>
              </a:spcBef>
              <a:spcAft>
                <a:spcPct val="0"/>
              </a:spcAft>
              <a:defRPr/>
            </a:pPr>
            <a:r>
              <a:rPr lang="el-GR" sz="1000" dirty="0" smtClean="0">
                <a:solidFill>
                  <a:prstClr val="black"/>
                </a:solidFill>
              </a:rPr>
              <a:t>Τα παιδιά τοποθετούν τον πάγο στον ήλιο και στη σκιά για να δουν τι θα συμβεί στα παγάκια τους.</a:t>
            </a:r>
            <a:endParaRPr lang="en-GB" sz="1000" dirty="0">
              <a:solidFill>
                <a:prstClr val="black"/>
              </a:solidFill>
            </a:endParaRPr>
          </a:p>
          <a:p>
            <a:pPr fontAlgn="base">
              <a:spcBef>
                <a:spcPct val="0"/>
              </a:spcBef>
              <a:spcAft>
                <a:spcPct val="0"/>
              </a:spcAft>
              <a:defRPr/>
            </a:pPr>
            <a:endParaRPr lang="en-GB" sz="1000" dirty="0">
              <a:solidFill>
                <a:prstClr val="black"/>
              </a:solidFill>
            </a:endParaRPr>
          </a:p>
          <a:p>
            <a:pPr fontAlgn="base">
              <a:spcBef>
                <a:spcPct val="0"/>
              </a:spcBef>
              <a:spcAft>
                <a:spcPct val="0"/>
              </a:spcAft>
              <a:defRPr/>
            </a:pPr>
            <a:endParaRPr lang="en-GB" sz="1000" dirty="0">
              <a:solidFill>
                <a:prstClr val="black"/>
              </a:solidFill>
            </a:endParaRPr>
          </a:p>
          <a:p>
            <a:pPr fontAlgn="base">
              <a:spcBef>
                <a:spcPct val="0"/>
              </a:spcBef>
              <a:spcAft>
                <a:spcPct val="0"/>
              </a:spcAft>
              <a:defRPr/>
            </a:pPr>
            <a:endParaRPr lang="en-GB" sz="1000" dirty="0">
              <a:solidFill>
                <a:prstClr val="black"/>
              </a:solidFill>
            </a:endParaRPr>
          </a:p>
          <a:p>
            <a:pPr fontAlgn="base">
              <a:spcBef>
                <a:spcPct val="0"/>
              </a:spcBef>
              <a:spcAft>
                <a:spcPct val="0"/>
              </a:spcAft>
              <a:defRPr/>
            </a:pPr>
            <a:endParaRPr lang="en-GB" sz="1000" dirty="0">
              <a:solidFill>
                <a:prstClr val="black"/>
              </a:solidFill>
            </a:endParaRPr>
          </a:p>
          <a:p>
            <a:pPr fontAlgn="base">
              <a:spcBef>
                <a:spcPct val="0"/>
              </a:spcBef>
              <a:spcAft>
                <a:spcPct val="0"/>
              </a:spcAft>
              <a:defRPr/>
            </a:pPr>
            <a:endParaRPr lang="en-GB" sz="1000"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400" b="1" dirty="0">
              <a:solidFill>
                <a:prstClr val="black"/>
              </a:solidFill>
            </a:endParaRPr>
          </a:p>
          <a:p>
            <a:pPr fontAlgn="base">
              <a:spcBef>
                <a:spcPct val="0"/>
              </a:spcBef>
              <a:spcAft>
                <a:spcPct val="0"/>
              </a:spcAft>
              <a:defRPr/>
            </a:pPr>
            <a:endParaRPr lang="en-GB" sz="1000" b="1" dirty="0">
              <a:solidFill>
                <a:prstClr val="black"/>
              </a:solidFill>
            </a:endParaRPr>
          </a:p>
          <a:p>
            <a:pPr fontAlgn="base">
              <a:spcBef>
                <a:spcPct val="0"/>
              </a:spcBef>
              <a:spcAft>
                <a:spcPct val="0"/>
              </a:spcAft>
              <a:defRPr/>
            </a:pPr>
            <a:endParaRPr lang="en-GB" sz="1000" b="1" dirty="0">
              <a:solidFill>
                <a:prstClr val="black"/>
              </a:solidFill>
            </a:endParaRPr>
          </a:p>
          <a:p>
            <a:pPr fontAlgn="base">
              <a:spcBef>
                <a:spcPct val="0"/>
              </a:spcBef>
              <a:spcAft>
                <a:spcPct val="0"/>
              </a:spcAft>
              <a:defRPr/>
            </a:pPr>
            <a:endParaRPr lang="en-GB" sz="1400" b="1" dirty="0">
              <a:solidFill>
                <a:prstClr val="black"/>
              </a:solidFill>
            </a:endParaRPr>
          </a:p>
          <a:p>
            <a:pPr algn="ctr" fontAlgn="base">
              <a:spcBef>
                <a:spcPct val="0"/>
              </a:spcBef>
              <a:spcAft>
                <a:spcPct val="0"/>
              </a:spcAft>
              <a:defRPr/>
            </a:pPr>
            <a:endParaRPr lang="en-GB" sz="1400" b="1" dirty="0">
              <a:solidFill>
                <a:prstClr val="black"/>
              </a:solidFill>
            </a:endParaRPr>
          </a:p>
          <a:p>
            <a:pPr algn="ctr" fontAlgn="base">
              <a:spcBef>
                <a:spcPct val="0"/>
              </a:spcBef>
              <a:spcAft>
                <a:spcPct val="0"/>
              </a:spcAft>
              <a:defRPr/>
            </a:pPr>
            <a:endParaRPr lang="en-GB" sz="1400" b="1" dirty="0">
              <a:solidFill>
                <a:prstClr val="black"/>
              </a:solidFill>
            </a:endParaRPr>
          </a:p>
          <a:p>
            <a:pPr algn="ctr" fontAlgn="base">
              <a:spcBef>
                <a:spcPct val="0"/>
              </a:spcBef>
              <a:spcAft>
                <a:spcPct val="0"/>
              </a:spcAft>
              <a:defRPr/>
            </a:pPr>
            <a:endParaRPr lang="en-GB" sz="1400" b="1" dirty="0">
              <a:solidFill>
                <a:prstClr val="black"/>
              </a:solidFill>
            </a:endParaRPr>
          </a:p>
        </p:txBody>
      </p:sp>
      <p:pic>
        <p:nvPicPr>
          <p:cNvPr id="23557" name="Picture 7" descr="E:\Nursery\IMG_23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250" y="980728"/>
            <a:ext cx="15605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E:\Nursery\IMG_23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797425"/>
            <a:ext cx="1439863" cy="136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descr="E:\Nursery\IMG_23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788" y="3199234"/>
            <a:ext cx="14097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0" descr="E:\Nursery\IMG_2373 - Cop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2781300"/>
            <a:ext cx="15113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loud Callout 11"/>
          <p:cNvSpPr/>
          <p:nvPr/>
        </p:nvSpPr>
        <p:spPr>
          <a:xfrm>
            <a:off x="179388" y="2204864"/>
            <a:ext cx="3132137" cy="2808461"/>
          </a:xfrm>
          <a:prstGeom prst="cloudCallout">
            <a:avLst>
              <a:gd name="adj1" fmla="val 46866"/>
              <a:gd name="adj2" fmla="val 3647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l-GR" altLang="en-US" sz="1000" dirty="0" smtClean="0">
                <a:solidFill>
                  <a:prstClr val="black"/>
                </a:solidFill>
                <a:latin typeface="Constantia" pitchFamily="18" charset="0"/>
                <a:cs typeface="Arial" pitchFamily="34" charset="0"/>
              </a:rPr>
              <a:t>Ο ρόλος μου ήταν να στηρίξω τη μάθηση των παιδιών, να τα ενθαρρύνω και να δείξω ότι υπάρχει περιθώριο για περαιτέρω διερεύνηση. Τα παιδιά συζήτησαν για όσα έμαθαν:</a:t>
            </a:r>
            <a:endParaRPr lang="en-GB" altLang="en-US" sz="1000" dirty="0">
              <a:solidFill>
                <a:prstClr val="black"/>
              </a:solidFill>
              <a:latin typeface="Constantia" pitchFamily="18" charset="0"/>
              <a:cs typeface="Arial" pitchFamily="34" charset="0"/>
            </a:endParaRPr>
          </a:p>
          <a:p>
            <a:pPr eaLnBrk="1" fontAlgn="base" hangingPunct="1">
              <a:spcBef>
                <a:spcPct val="0"/>
              </a:spcBef>
              <a:spcAft>
                <a:spcPct val="0"/>
              </a:spcAft>
            </a:pPr>
            <a:r>
              <a:rPr lang="el-GR" altLang="en-US" sz="1000" dirty="0" smtClean="0">
                <a:solidFill>
                  <a:prstClr val="black"/>
                </a:solidFill>
                <a:latin typeface="Constantia" pitchFamily="18" charset="0"/>
                <a:cs typeface="Arial" pitchFamily="34" charset="0"/>
              </a:rPr>
              <a:t>«</a:t>
            </a:r>
            <a:r>
              <a:rPr lang="el-GR" altLang="en-US" sz="1000" dirty="0" smtClean="0">
                <a:solidFill>
                  <a:srgbClr val="FF0000"/>
                </a:solidFill>
                <a:latin typeface="Constantia" pitchFamily="18" charset="0"/>
                <a:cs typeface="Arial" pitchFamily="34" charset="0"/>
              </a:rPr>
              <a:t>Μπορείς να φας τον πάγο</a:t>
            </a:r>
            <a:r>
              <a:rPr lang="en-GB" altLang="ja-JP" sz="1000" dirty="0" smtClean="0">
                <a:solidFill>
                  <a:srgbClr val="FF0000"/>
                </a:solidFill>
                <a:latin typeface="Constantia" pitchFamily="18" charset="0"/>
                <a:cs typeface="Arial" pitchFamily="34" charset="0"/>
              </a:rPr>
              <a:t>.</a:t>
            </a:r>
            <a:r>
              <a:rPr lang="el-GR" altLang="ja-JP" sz="1000" dirty="0" smtClean="0">
                <a:solidFill>
                  <a:srgbClr val="FF0000"/>
                </a:solidFill>
                <a:latin typeface="Constantia" pitchFamily="18" charset="0"/>
                <a:cs typeface="Arial" pitchFamily="34" charset="0"/>
              </a:rPr>
              <a:t>»</a:t>
            </a:r>
            <a:endParaRPr lang="en-GB" altLang="ja-JP" sz="1000" dirty="0">
              <a:solidFill>
                <a:srgbClr val="FF0000"/>
              </a:solidFill>
              <a:latin typeface="Constantia" pitchFamily="18" charset="0"/>
              <a:cs typeface="Arial" pitchFamily="34" charset="0"/>
            </a:endParaRPr>
          </a:p>
          <a:p>
            <a:pPr eaLnBrk="1" fontAlgn="base" hangingPunct="1">
              <a:spcBef>
                <a:spcPct val="0"/>
              </a:spcBef>
              <a:spcAft>
                <a:spcPct val="0"/>
              </a:spcAft>
            </a:pPr>
            <a:r>
              <a:rPr lang="el-GR" altLang="en-US" sz="1000" dirty="0" smtClean="0">
                <a:solidFill>
                  <a:srgbClr val="FF0000"/>
                </a:solidFill>
                <a:latin typeface="Constantia" pitchFamily="18" charset="0"/>
                <a:cs typeface="Arial" pitchFamily="34" charset="0"/>
              </a:rPr>
              <a:t>«Είναι τραγανός» </a:t>
            </a:r>
            <a:endParaRPr lang="en-GB" altLang="en-US" sz="1000" dirty="0">
              <a:solidFill>
                <a:srgbClr val="FF0000"/>
              </a:solidFill>
              <a:latin typeface="Constantia" pitchFamily="18" charset="0"/>
              <a:cs typeface="Arial" pitchFamily="34" charset="0"/>
            </a:endParaRPr>
          </a:p>
          <a:p>
            <a:pPr eaLnBrk="1" fontAlgn="base" hangingPunct="1">
              <a:spcBef>
                <a:spcPct val="0"/>
              </a:spcBef>
              <a:spcAft>
                <a:spcPct val="0"/>
              </a:spcAft>
            </a:pPr>
            <a:r>
              <a:rPr lang="el-GR" altLang="en-US" sz="1000" dirty="0" smtClean="0">
                <a:solidFill>
                  <a:srgbClr val="FF0000"/>
                </a:solidFill>
                <a:latin typeface="Constantia" pitchFamily="18" charset="0"/>
                <a:cs typeface="Arial" pitchFamily="34" charset="0"/>
              </a:rPr>
              <a:t>«Φτιάχνεται από νερό.»</a:t>
            </a:r>
            <a:endParaRPr lang="en-GB" altLang="en-US" sz="1000" dirty="0">
              <a:solidFill>
                <a:srgbClr val="FF0000"/>
              </a:solidFill>
              <a:latin typeface="Constantia" pitchFamily="18" charset="0"/>
              <a:cs typeface="Arial" pitchFamily="34" charset="0"/>
            </a:endParaRPr>
          </a:p>
          <a:p>
            <a:pPr eaLnBrk="1" fontAlgn="base" hangingPunct="1">
              <a:spcBef>
                <a:spcPct val="0"/>
              </a:spcBef>
              <a:spcAft>
                <a:spcPct val="0"/>
              </a:spcAft>
            </a:pPr>
            <a:r>
              <a:rPr lang="el-GR" altLang="en-US" sz="1000" dirty="0" smtClean="0">
                <a:solidFill>
                  <a:srgbClr val="FF0000"/>
                </a:solidFill>
                <a:latin typeface="Constantia" pitchFamily="18" charset="0"/>
                <a:cs typeface="Arial" pitchFamily="34" charset="0"/>
              </a:rPr>
              <a:t> «Ο πάγος λιώνει στο νερό.»</a:t>
            </a:r>
            <a:endParaRPr lang="en-GB" altLang="en-US" sz="1000" dirty="0">
              <a:solidFill>
                <a:srgbClr val="FF0000"/>
              </a:solidFill>
              <a:latin typeface="Constantia" pitchFamily="18" charset="0"/>
              <a:cs typeface="Arial" pitchFamily="34" charset="0"/>
            </a:endParaRPr>
          </a:p>
          <a:p>
            <a:pPr eaLnBrk="1" fontAlgn="base" hangingPunct="1">
              <a:spcBef>
                <a:spcPct val="0"/>
              </a:spcBef>
              <a:spcAft>
                <a:spcPct val="0"/>
              </a:spcAft>
            </a:pPr>
            <a:r>
              <a:rPr lang="el-GR" altLang="en-US" sz="1000" dirty="0" smtClean="0">
                <a:solidFill>
                  <a:srgbClr val="FF0000"/>
                </a:solidFill>
                <a:latin typeface="Constantia" pitchFamily="18" charset="0"/>
                <a:cs typeface="Arial" pitchFamily="34" charset="0"/>
              </a:rPr>
              <a:t>«Το νερό γίνεται πάγος στην κατάψυξη γιατί εκεί έχει πολύ κρύο.»</a:t>
            </a:r>
            <a:endParaRPr lang="en-GB" altLang="en-US" sz="1000" dirty="0">
              <a:solidFill>
                <a:srgbClr val="FF0000"/>
              </a:solidFill>
              <a:latin typeface="Constantia" pitchFamily="18" charset="0"/>
              <a:cs typeface="Arial" pitchFamily="34" charset="0"/>
            </a:endParaRPr>
          </a:p>
        </p:txBody>
      </p:sp>
      <p:sp>
        <p:nvSpPr>
          <p:cNvPr id="13" name="Explosion 1 12"/>
          <p:cNvSpPr/>
          <p:nvPr/>
        </p:nvSpPr>
        <p:spPr>
          <a:xfrm>
            <a:off x="3491880" y="836613"/>
            <a:ext cx="2376264" cy="2303462"/>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l-GR" sz="800" dirty="0" smtClean="0">
              <a:solidFill>
                <a:prstClr val="black"/>
              </a:solidFill>
            </a:endParaRPr>
          </a:p>
          <a:p>
            <a:pPr algn="ctr" fontAlgn="base">
              <a:spcBef>
                <a:spcPct val="0"/>
              </a:spcBef>
              <a:spcAft>
                <a:spcPct val="0"/>
              </a:spcAft>
              <a:defRPr/>
            </a:pPr>
            <a:r>
              <a:rPr lang="el-GR" sz="800" dirty="0" smtClean="0">
                <a:solidFill>
                  <a:prstClr val="black"/>
                </a:solidFill>
              </a:rPr>
              <a:t>Τα παιδιά έχουν τη δυνατότητα να </a:t>
            </a:r>
            <a:r>
              <a:rPr lang="el-GR" sz="800" dirty="0" smtClean="0">
                <a:solidFill>
                  <a:srgbClr val="FF0000"/>
                </a:solidFill>
              </a:rPr>
              <a:t>παρατηρήσουν, να βγάλουν συμπεράσματα, να κάνουν συσχετισμούς </a:t>
            </a:r>
            <a:r>
              <a:rPr lang="el-GR" sz="800" dirty="0" smtClean="0">
                <a:solidFill>
                  <a:prstClr val="black"/>
                </a:solidFill>
              </a:rPr>
              <a:t>και να χρησιμοποιήσουν ένα ευρύ φάσμα επιστημονικού λεξιλογίου.</a:t>
            </a:r>
            <a:endParaRPr lang="en-GB" sz="800" dirty="0">
              <a:solidFill>
                <a:srgbClr val="FF0000"/>
              </a:solidFill>
            </a:endParaRPr>
          </a:p>
        </p:txBody>
      </p:sp>
      <p:sp>
        <p:nvSpPr>
          <p:cNvPr id="15" name="Oval Callout 14"/>
          <p:cNvSpPr/>
          <p:nvPr/>
        </p:nvSpPr>
        <p:spPr>
          <a:xfrm>
            <a:off x="3095687" y="5435178"/>
            <a:ext cx="1584325" cy="981075"/>
          </a:xfrm>
          <a:prstGeom prst="wedgeEllipseCallout">
            <a:avLst>
              <a:gd name="adj1" fmla="val 74495"/>
              <a:gd name="adj2" fmla="val 262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l-GR" altLang="en-US" sz="1000" b="1" dirty="0" smtClean="0">
                <a:solidFill>
                  <a:srgbClr val="FF0000"/>
                </a:solidFill>
                <a:latin typeface="Constantia" pitchFamily="18" charset="0"/>
                <a:cs typeface="Arial" pitchFamily="34" charset="0"/>
              </a:rPr>
              <a:t>Λιώνει αργά γιατί είναι πολύ και είναι στη σκιά. </a:t>
            </a:r>
            <a:endParaRPr lang="en-GB" altLang="en-US" sz="1000" b="1" dirty="0">
              <a:solidFill>
                <a:srgbClr val="FF0000"/>
              </a:solidFill>
              <a:latin typeface="Constantia" pitchFamily="18" charset="0"/>
              <a:cs typeface="Arial" pitchFamily="34" charset="0"/>
            </a:endParaRPr>
          </a:p>
        </p:txBody>
      </p:sp>
      <p:sp>
        <p:nvSpPr>
          <p:cNvPr id="16" name="Rounded Rectangle 15"/>
          <p:cNvSpPr/>
          <p:nvPr/>
        </p:nvSpPr>
        <p:spPr>
          <a:xfrm>
            <a:off x="107504" y="5157788"/>
            <a:ext cx="2881759" cy="1007516"/>
          </a:xfrm>
          <a:prstGeom prst="roundRect">
            <a:avLst>
              <a:gd name="adj" fmla="val 92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GB" altLang="en-US" sz="1000" dirty="0" smtClean="0">
                <a:solidFill>
                  <a:prstClr val="black"/>
                </a:solidFill>
                <a:latin typeface="Constantia" pitchFamily="18" charset="0"/>
                <a:cs typeface="Arial" pitchFamily="34" charset="0"/>
              </a:rPr>
              <a:t>T</a:t>
            </a:r>
            <a:r>
              <a:rPr lang="el-GR" altLang="en-US" sz="1000" dirty="0" smtClean="0">
                <a:solidFill>
                  <a:prstClr val="black"/>
                </a:solidFill>
                <a:latin typeface="Constantia" pitchFamily="18" charset="0"/>
                <a:cs typeface="Arial" pitchFamily="34" charset="0"/>
              </a:rPr>
              <a:t>α παιδιά είναι</a:t>
            </a:r>
            <a:r>
              <a:rPr lang="en-GB" altLang="en-US" sz="1000" dirty="0" smtClean="0">
                <a:solidFill>
                  <a:prstClr val="black"/>
                </a:solidFill>
                <a:latin typeface="Constantia" pitchFamily="18" charset="0"/>
                <a:cs typeface="Arial" pitchFamily="34" charset="0"/>
              </a:rPr>
              <a:t> </a:t>
            </a:r>
            <a:r>
              <a:rPr lang="el-GR" altLang="en-US" sz="1000" dirty="0" smtClean="0">
                <a:solidFill>
                  <a:srgbClr val="FF0000"/>
                </a:solidFill>
                <a:latin typeface="Constantia" pitchFamily="18" charset="0"/>
                <a:cs typeface="Arial" pitchFamily="34" charset="0"/>
              </a:rPr>
              <a:t>πρόθυμα να κάνουν προβλέψεις. </a:t>
            </a:r>
            <a:endParaRPr lang="en-GB" altLang="en-US" sz="1000" dirty="0">
              <a:solidFill>
                <a:srgbClr val="FF0000"/>
              </a:solidFill>
              <a:latin typeface="Constantia" pitchFamily="18" charset="0"/>
              <a:cs typeface="Arial" pitchFamily="34" charset="0"/>
            </a:endParaRPr>
          </a:p>
          <a:p>
            <a:pPr eaLnBrk="1" fontAlgn="base" hangingPunct="1">
              <a:spcBef>
                <a:spcPct val="0"/>
              </a:spcBef>
              <a:spcAft>
                <a:spcPct val="0"/>
              </a:spcAft>
            </a:pPr>
            <a:r>
              <a:rPr lang="el-GR" altLang="en-US" sz="1000" dirty="0" smtClean="0">
                <a:solidFill>
                  <a:prstClr val="black"/>
                </a:solidFill>
                <a:latin typeface="Constantia" pitchFamily="18" charset="0"/>
                <a:cs typeface="Arial" pitchFamily="34" charset="0"/>
              </a:rPr>
              <a:t>Τι θα γίνει αν τον βάλουμε στη σκιά;</a:t>
            </a:r>
            <a:endParaRPr lang="en-GB" altLang="en-US" sz="1000" dirty="0">
              <a:solidFill>
                <a:prstClr val="black"/>
              </a:solidFill>
              <a:latin typeface="Constantia" pitchFamily="18" charset="0"/>
              <a:cs typeface="Arial" pitchFamily="34" charset="0"/>
            </a:endParaRPr>
          </a:p>
          <a:p>
            <a:pPr eaLnBrk="1" fontAlgn="base" hangingPunct="1">
              <a:spcBef>
                <a:spcPct val="0"/>
              </a:spcBef>
              <a:spcAft>
                <a:spcPct val="0"/>
              </a:spcAft>
            </a:pPr>
            <a:r>
              <a:rPr lang="el-GR" altLang="en-US" sz="1000" dirty="0" smtClean="0">
                <a:solidFill>
                  <a:srgbClr val="FF0000"/>
                </a:solidFill>
                <a:latin typeface="Constantia" pitchFamily="18" charset="0"/>
                <a:cs typeface="Arial" pitchFamily="34" charset="0"/>
              </a:rPr>
              <a:t>«Θα μείνει όπως είναι.»</a:t>
            </a:r>
            <a:endParaRPr lang="en-GB" altLang="en-US" sz="1000" dirty="0">
              <a:solidFill>
                <a:srgbClr val="FF0000"/>
              </a:solidFill>
              <a:latin typeface="Constantia" pitchFamily="18" charset="0"/>
              <a:cs typeface="Arial" pitchFamily="34" charset="0"/>
            </a:endParaRPr>
          </a:p>
          <a:p>
            <a:pPr eaLnBrk="1" fontAlgn="base" hangingPunct="1">
              <a:spcBef>
                <a:spcPct val="0"/>
              </a:spcBef>
              <a:spcAft>
                <a:spcPct val="0"/>
              </a:spcAft>
            </a:pPr>
            <a:r>
              <a:rPr lang="el-GR" altLang="en-US" sz="1000" dirty="0" smtClean="0">
                <a:solidFill>
                  <a:prstClr val="black"/>
                </a:solidFill>
                <a:latin typeface="Constantia" pitchFamily="18" charset="0"/>
                <a:cs typeface="Arial" pitchFamily="34" charset="0"/>
              </a:rPr>
              <a:t>Πώς είναι ο καιρός έξω; </a:t>
            </a:r>
            <a:endParaRPr lang="en-GB" altLang="en-US" sz="1000" dirty="0">
              <a:solidFill>
                <a:prstClr val="black"/>
              </a:solidFill>
              <a:latin typeface="Constantia" pitchFamily="18" charset="0"/>
              <a:cs typeface="Arial" pitchFamily="34" charset="0"/>
            </a:endParaRPr>
          </a:p>
          <a:p>
            <a:pPr eaLnBrk="1" fontAlgn="base" hangingPunct="1">
              <a:spcBef>
                <a:spcPct val="0"/>
              </a:spcBef>
              <a:spcAft>
                <a:spcPct val="0"/>
              </a:spcAft>
            </a:pPr>
            <a:r>
              <a:rPr lang="el-GR" altLang="ja-JP" sz="1000" dirty="0" smtClean="0">
                <a:solidFill>
                  <a:srgbClr val="FF0000"/>
                </a:solidFill>
                <a:latin typeface="Constantia" pitchFamily="18" charset="0"/>
                <a:cs typeface="Arial" pitchFamily="34" charset="0"/>
              </a:rPr>
              <a:t>«Έχει ήλιο, ο πάγος θα λιίώσει εύκολα.»</a:t>
            </a:r>
            <a:endParaRPr lang="en-GB" altLang="en-US" sz="1000" dirty="0">
              <a:solidFill>
                <a:prstClr val="black"/>
              </a:solidFill>
              <a:latin typeface="Constantia" pitchFamily="18" charset="0"/>
              <a:cs typeface="Arial" pitchFamily="34" charset="0"/>
            </a:endParaRPr>
          </a:p>
        </p:txBody>
      </p:sp>
      <p:sp>
        <p:nvSpPr>
          <p:cNvPr id="17" name="Oval Callout 16"/>
          <p:cNvSpPr/>
          <p:nvPr/>
        </p:nvSpPr>
        <p:spPr>
          <a:xfrm>
            <a:off x="4859338" y="3357563"/>
            <a:ext cx="1368425" cy="979487"/>
          </a:xfrm>
          <a:prstGeom prst="wedgeEllipseCallout">
            <a:avLst>
              <a:gd name="adj1" fmla="val 28411"/>
              <a:gd name="adj2" fmla="val 405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l-GR" altLang="en-US" sz="1000" b="1" dirty="0" smtClean="0">
                <a:solidFill>
                  <a:srgbClr val="FF0000"/>
                </a:solidFill>
                <a:latin typeface="Constantia" pitchFamily="18" charset="0"/>
                <a:cs typeface="Arial" pitchFamily="34" charset="0"/>
              </a:rPr>
              <a:t>Λιώνει γρήγορα γιατί είναι στον ήλιο.</a:t>
            </a:r>
            <a:endParaRPr lang="en-GB" altLang="en-US" sz="1000" b="1" dirty="0">
              <a:solidFill>
                <a:srgbClr val="FF0000"/>
              </a:solidFill>
              <a:latin typeface="Constantia" pitchFamily="18" charset="0"/>
              <a:cs typeface="Arial" pitchFamily="34" charset="0"/>
            </a:endParaRPr>
          </a:p>
        </p:txBody>
      </p:sp>
      <p:sp>
        <p:nvSpPr>
          <p:cNvPr id="18" name="TextBox 17"/>
          <p:cNvSpPr txBox="1"/>
          <p:nvPr/>
        </p:nvSpPr>
        <p:spPr>
          <a:xfrm>
            <a:off x="2987824" y="67270"/>
            <a:ext cx="4104456" cy="76944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l-GR" sz="2200" dirty="0" smtClean="0"/>
              <a:t>Εξερευνώντας τον πάγο</a:t>
            </a:r>
          </a:p>
          <a:p>
            <a:pPr algn="ctr"/>
            <a:r>
              <a:rPr lang="el-GR" sz="2200" dirty="0" smtClean="0"/>
              <a:t>Παιδιά ηλικίας 3-4 ετών</a:t>
            </a:r>
            <a:endParaRPr lang="el-GR" sz="2200" dirty="0"/>
          </a:p>
        </p:txBody>
      </p:sp>
    </p:spTree>
    <p:extLst>
      <p:ext uri="{BB962C8B-B14F-4D97-AF65-F5344CB8AC3E}">
        <p14:creationId xmlns:p14="http://schemas.microsoft.com/office/powerpoint/2010/main" val="2089781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9627" y="1660843"/>
            <a:ext cx="180020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l-GR" sz="2400" dirty="0" smtClean="0"/>
              <a:t>Καθ</a:t>
            </a:r>
            <a:r>
              <a:rPr lang="el-GR" sz="2400" dirty="0" smtClean="0"/>
              <a:t>' οδόν</a:t>
            </a:r>
          </a:p>
          <a:p>
            <a:pPr algn="ctr"/>
            <a:r>
              <a:rPr lang="el-GR" sz="2400" dirty="0" smtClean="0"/>
              <a:t>Παιδιά </a:t>
            </a:r>
            <a:r>
              <a:rPr lang="el-GR" sz="2400" dirty="0" smtClean="0"/>
              <a:t>ηλικίας</a:t>
            </a:r>
            <a:r>
              <a:rPr lang="en-US" sz="2400" dirty="0" smtClean="0"/>
              <a:t/>
            </a:r>
            <a:br>
              <a:rPr lang="en-US" sz="2400" dirty="0" smtClean="0"/>
            </a:br>
            <a:r>
              <a:rPr lang="el-GR" sz="2400" dirty="0" smtClean="0"/>
              <a:t>4-7 ετών</a:t>
            </a:r>
            <a:endParaRPr lang="el-GR" sz="2400" dirty="0" smtClean="0"/>
          </a:p>
        </p:txBody>
      </p:sp>
      <p:sp>
        <p:nvSpPr>
          <p:cNvPr id="5" name="Shape 71"/>
          <p:cNvSpPr txBox="1">
            <a:spLocks/>
          </p:cNvSpPr>
          <p:nvPr/>
        </p:nvSpPr>
        <p:spPr>
          <a:xfrm>
            <a:off x="467544" y="188640"/>
            <a:ext cx="8714556" cy="783233"/>
          </a:xfrm>
          <a:prstGeom prst="rect">
            <a:avLst/>
          </a:prstGeom>
        </p:spPr>
        <p:txBody>
          <a:bodyPr/>
          <a:lstStyle/>
          <a:p>
            <a:pPr marL="71438" marR="0" lvl="0" indent="0" algn="ctr" defTabSz="457200" rtl="0" eaLnBrk="1" fontAlgn="auto" latinLnBrk="1"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libri" pitchFamily="34" charset="0"/>
                <a:ea typeface="Calibri" pitchFamily="34" charset="0"/>
                <a:cs typeface="Calibri" pitchFamily="34" charset="0"/>
                <a:sym typeface="Comic Sans MS" pitchFamily="66" charset="0"/>
              </a:rPr>
              <a:t>Αναπτύσσοντας το ταξίδι της </a:t>
            </a:r>
            <a:r>
              <a:rPr kumimoji="0" lang="el-GR" sz="2400" b="0" i="0" u="none" strike="noStrike" kern="1200" cap="none" spc="0" normalizeH="0" baseline="0" noProof="0" dirty="0" smtClean="0">
                <a:ln>
                  <a:noFill/>
                </a:ln>
                <a:solidFill>
                  <a:srgbClr val="000000"/>
                </a:solidFill>
                <a:effectLst/>
                <a:uLnTx/>
                <a:uFillTx/>
                <a:latin typeface="Calibri" pitchFamily="34" charset="0"/>
                <a:ea typeface="Calibri" pitchFamily="34" charset="0"/>
                <a:cs typeface="Calibri" pitchFamily="34" charset="0"/>
                <a:sym typeface="Comic Sans MS" pitchFamily="66" charset="0"/>
              </a:rPr>
              <a:t>μάθησης:</a:t>
            </a:r>
            <a:r>
              <a:rPr kumimoji="0" lang="en-US" sz="2400" b="0" i="0" u="none" strike="noStrike" kern="1200" cap="none" spc="0" normalizeH="0" baseline="0" noProof="0" dirty="0" smtClean="0">
                <a:ln>
                  <a:noFill/>
                </a:ln>
                <a:solidFill>
                  <a:srgbClr val="000000"/>
                </a:solidFill>
                <a:effectLst/>
                <a:uLnTx/>
                <a:uFillTx/>
                <a:latin typeface="Calibri" pitchFamily="34" charset="0"/>
                <a:ea typeface="Calibri" pitchFamily="34" charset="0"/>
                <a:cs typeface="Calibri" pitchFamily="34" charset="0"/>
                <a:sym typeface="Comic Sans MS" pitchFamily="66" charset="0"/>
              </a:rPr>
              <a:t> </a:t>
            </a:r>
            <a:r>
              <a:rPr kumimoji="0" lang="el-GR" sz="2400" b="0" i="0" u="none" strike="noStrike" kern="1200" cap="none" spc="0" normalizeH="0" baseline="0" noProof="0" dirty="0" smtClean="0">
                <a:ln>
                  <a:noFill/>
                </a:ln>
                <a:solidFill>
                  <a:srgbClr val="000000"/>
                </a:solidFill>
                <a:effectLst/>
                <a:uLnTx/>
                <a:uFillTx/>
                <a:latin typeface="Calibri" pitchFamily="34" charset="0"/>
                <a:ea typeface="Calibri" pitchFamily="34" charset="0"/>
                <a:cs typeface="Calibri" pitchFamily="34" charset="0"/>
                <a:sym typeface="Comic Sans MS" pitchFamily="66" charset="0"/>
              </a:rPr>
              <a:t>Δραστηριότητα </a:t>
            </a:r>
            <a:r>
              <a:rPr kumimoji="0" lang="el-GR" sz="2400" b="0" i="0" u="none" strike="noStrike" kern="1200" cap="none" spc="0" normalizeH="0" baseline="0" noProof="0" dirty="0" smtClean="0">
                <a:ln>
                  <a:noFill/>
                </a:ln>
                <a:solidFill>
                  <a:srgbClr val="000000"/>
                </a:solidFill>
                <a:effectLst/>
                <a:uLnTx/>
                <a:uFillTx/>
                <a:latin typeface="Calibri" pitchFamily="34" charset="0"/>
                <a:ea typeface="Calibri" pitchFamily="34" charset="0"/>
                <a:cs typeface="Calibri" pitchFamily="34" charset="0"/>
                <a:sym typeface="Comic Sans MS" pitchFamily="66" charset="0"/>
              </a:rPr>
              <a:t>1</a:t>
            </a:r>
            <a:br>
              <a:rPr kumimoji="0" lang="el-GR" sz="2400" b="0" i="0" u="none" strike="noStrike" kern="1200" cap="none" spc="0" normalizeH="0" baseline="0" noProof="0" dirty="0" smtClean="0">
                <a:ln>
                  <a:noFill/>
                </a:ln>
                <a:solidFill>
                  <a:srgbClr val="000000"/>
                </a:solidFill>
                <a:effectLst/>
                <a:uLnTx/>
                <a:uFillTx/>
                <a:latin typeface="Calibri" pitchFamily="34" charset="0"/>
                <a:ea typeface="Calibri" pitchFamily="34" charset="0"/>
                <a:cs typeface="Calibri" pitchFamily="34" charset="0"/>
                <a:sym typeface="Comic Sans MS" pitchFamily="66" charset="0"/>
              </a:rPr>
            </a:br>
            <a:r>
              <a:rPr kumimoji="0" lang="el-GR" sz="2400" b="1" i="0" u="none" strike="noStrike" kern="1200" cap="none" spc="0" normalizeH="0" baseline="0" noProof="0" dirty="0" smtClean="0">
                <a:ln>
                  <a:noFill/>
                </a:ln>
                <a:solidFill>
                  <a:srgbClr val="000000"/>
                </a:solidFill>
                <a:effectLst/>
                <a:uLnTx/>
                <a:uFillTx/>
                <a:latin typeface="Calibri" pitchFamily="34" charset="0"/>
                <a:ea typeface="Calibri" pitchFamily="34" charset="0"/>
                <a:cs typeface="Calibri" pitchFamily="34" charset="0"/>
                <a:sym typeface="Comic Sans MS" pitchFamily="66" charset="0"/>
              </a:rPr>
              <a:t>Ελεύθερη εξερεύνηση</a:t>
            </a:r>
          </a:p>
        </p:txBody>
      </p:sp>
      <p:pic>
        <p:nvPicPr>
          <p:cNvPr id="6" name="image7.jpeg"/>
          <p:cNvPicPr>
            <a:picLocks noChangeAspect="1" noChangeArrowheads="1"/>
          </p:cNvPicPr>
          <p:nvPr/>
        </p:nvPicPr>
        <p:blipFill>
          <a:blip r:embed="rId2" cstate="print"/>
          <a:srcRect t="11674" b="15221"/>
          <a:stretch>
            <a:fillRect/>
          </a:stretch>
        </p:blipFill>
        <p:spPr bwMode="auto">
          <a:xfrm>
            <a:off x="5076056" y="1176726"/>
            <a:ext cx="1754737" cy="1978526"/>
          </a:xfrm>
          <a:prstGeom prst="rect">
            <a:avLst/>
          </a:prstGeom>
          <a:noFill/>
          <a:ln w="12700">
            <a:noFill/>
            <a:miter lim="400000"/>
            <a:headEnd/>
            <a:tailEnd/>
          </a:ln>
        </p:spPr>
      </p:pic>
      <p:pic>
        <p:nvPicPr>
          <p:cNvPr id="7" name="image8.jpeg"/>
          <p:cNvPicPr>
            <a:picLocks noChangeAspect="1" noChangeArrowheads="1"/>
          </p:cNvPicPr>
          <p:nvPr/>
        </p:nvPicPr>
        <p:blipFill>
          <a:blip r:embed="rId3" cstate="print"/>
          <a:srcRect t="20982" r="681"/>
          <a:stretch>
            <a:fillRect/>
          </a:stretch>
        </p:blipFill>
        <p:spPr bwMode="auto">
          <a:xfrm>
            <a:off x="7037334" y="1201345"/>
            <a:ext cx="1848671" cy="1961555"/>
          </a:xfrm>
          <a:prstGeom prst="rect">
            <a:avLst/>
          </a:prstGeom>
          <a:noFill/>
          <a:ln w="12700">
            <a:noFill/>
            <a:miter lim="400000"/>
            <a:headEnd/>
            <a:tailEnd/>
          </a:ln>
        </p:spPr>
      </p:pic>
      <p:grpSp>
        <p:nvGrpSpPr>
          <p:cNvPr id="8" name="Group 84"/>
          <p:cNvGrpSpPr>
            <a:grpSpLocks/>
          </p:cNvGrpSpPr>
          <p:nvPr/>
        </p:nvGrpSpPr>
        <p:grpSpPr bwMode="auto">
          <a:xfrm>
            <a:off x="2267745" y="1052736"/>
            <a:ext cx="2952327" cy="2438400"/>
            <a:chOff x="-1" y="0"/>
            <a:chExt cx="4840062" cy="3006165"/>
          </a:xfrm>
        </p:grpSpPr>
        <p:sp>
          <p:nvSpPr>
            <p:cNvPr id="9" name="Shape 78"/>
            <p:cNvSpPr>
              <a:spLocks/>
            </p:cNvSpPr>
            <p:nvPr/>
          </p:nvSpPr>
          <p:spPr bwMode="auto">
            <a:xfrm>
              <a:off x="-1" y="0"/>
              <a:ext cx="3965693" cy="3006165"/>
            </a:xfrm>
            <a:custGeom>
              <a:avLst/>
              <a:gdLst>
                <a:gd name="T0" fmla="*/ 1982847 w 20879"/>
                <a:gd name="T1" fmla="*/ 1503083 h 20684"/>
                <a:gd name="T2" fmla="*/ 1982847 w 20879"/>
                <a:gd name="T3" fmla="*/ 1503083 h 20684"/>
                <a:gd name="T4" fmla="*/ 1982847 w 20879"/>
                <a:gd name="T5" fmla="*/ 1503083 h 20684"/>
                <a:gd name="T6" fmla="*/ 1982847 w 20879"/>
                <a:gd name="T7" fmla="*/ 1503083 h 20684"/>
                <a:gd name="T8" fmla="*/ 0 60000 65536"/>
                <a:gd name="T9" fmla="*/ 5898240 60000 65536"/>
                <a:gd name="T10" fmla="*/ 11796480 60000 65536"/>
                <a:gd name="T11" fmla="*/ 17694720 60000 65536"/>
                <a:gd name="T12" fmla="*/ 0 w 20879"/>
                <a:gd name="T13" fmla="*/ 0 h 20684"/>
                <a:gd name="T14" fmla="*/ 20879 w 20879"/>
                <a:gd name="T15" fmla="*/ 20684 h 20684"/>
              </a:gdLst>
              <a:ahLst/>
              <a:cxnLst>
                <a:cxn ang="T8">
                  <a:pos x="T0" y="T1"/>
                </a:cxn>
                <a:cxn ang="T9">
                  <a:pos x="T2" y="T3"/>
                </a:cxn>
                <a:cxn ang="T10">
                  <a:pos x="T4" y="T5"/>
                </a:cxn>
                <a:cxn ang="T11">
                  <a:pos x="T6" y="T7"/>
                </a:cxn>
              </a:cxnLst>
              <a:rect l="T12" t="T13" r="T14" b="T15"/>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rgbClr val="FFFFFF"/>
            </a:solidFill>
            <a:ln w="25400" cap="flat">
              <a:solidFill>
                <a:srgbClr val="000000"/>
              </a:solidFill>
              <a:prstDash val="solid"/>
              <a:bevel/>
              <a:headEnd/>
              <a:tailEnd/>
            </a:ln>
          </p:spPr>
          <p:txBody>
            <a:bodyPr lIns="0" tIns="0" rIns="0" bIns="0" anchor="ctr"/>
            <a:lstStyle/>
            <a:p>
              <a:endParaRPr lang="el-GR" dirty="0"/>
            </a:p>
          </p:txBody>
        </p:sp>
        <p:sp>
          <p:nvSpPr>
            <p:cNvPr id="10" name="Shape 79"/>
            <p:cNvSpPr>
              <a:spLocks/>
            </p:cNvSpPr>
            <p:nvPr/>
          </p:nvSpPr>
          <p:spPr bwMode="auto">
            <a:xfrm>
              <a:off x="3773358" y="2057674"/>
              <a:ext cx="500057" cy="500057"/>
            </a:xfrm>
            <a:custGeom>
              <a:avLst/>
              <a:gdLst>
                <a:gd name="T0" fmla="*/ 250029 w 21600"/>
                <a:gd name="T1" fmla="*/ 250029 h 21600"/>
                <a:gd name="T2" fmla="*/ 250029 w 21600"/>
                <a:gd name="T3" fmla="*/ 250029 h 21600"/>
                <a:gd name="T4" fmla="*/ 250029 w 21600"/>
                <a:gd name="T5" fmla="*/ 250029 h 21600"/>
                <a:gd name="T6" fmla="*/ 250029 w 21600"/>
                <a:gd name="T7" fmla="*/ 2500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FFFFF"/>
            </a:solidFill>
            <a:ln w="25400" cap="flat">
              <a:solidFill>
                <a:srgbClr val="000000"/>
              </a:solidFill>
              <a:prstDash val="solid"/>
              <a:bevel/>
              <a:headEnd/>
              <a:tailEnd/>
            </a:ln>
          </p:spPr>
          <p:txBody>
            <a:bodyPr lIns="0" tIns="0" rIns="0" bIns="0" anchor="ctr"/>
            <a:lstStyle/>
            <a:p>
              <a:endParaRPr lang="el-GR" dirty="0"/>
            </a:p>
          </p:txBody>
        </p:sp>
        <p:sp>
          <p:nvSpPr>
            <p:cNvPr id="11" name="Shape 80"/>
            <p:cNvSpPr>
              <a:spLocks/>
            </p:cNvSpPr>
            <p:nvPr/>
          </p:nvSpPr>
          <p:spPr bwMode="auto">
            <a:xfrm>
              <a:off x="4300732" y="2318912"/>
              <a:ext cx="333371" cy="333371"/>
            </a:xfrm>
            <a:custGeom>
              <a:avLst/>
              <a:gdLst>
                <a:gd name="T0" fmla="*/ 166686 w 21600"/>
                <a:gd name="T1" fmla="*/ 166686 h 21600"/>
                <a:gd name="T2" fmla="*/ 166686 w 21600"/>
                <a:gd name="T3" fmla="*/ 166686 h 21600"/>
                <a:gd name="T4" fmla="*/ 166686 w 21600"/>
                <a:gd name="T5" fmla="*/ 166686 h 21600"/>
                <a:gd name="T6" fmla="*/ 166686 w 21600"/>
                <a:gd name="T7" fmla="*/ 166686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FFFFF"/>
            </a:solidFill>
            <a:ln w="25400" cap="flat">
              <a:solidFill>
                <a:srgbClr val="000000"/>
              </a:solidFill>
              <a:prstDash val="solid"/>
              <a:bevel/>
              <a:headEnd/>
              <a:tailEnd/>
            </a:ln>
          </p:spPr>
          <p:txBody>
            <a:bodyPr lIns="0" tIns="0" rIns="0" bIns="0" anchor="ctr"/>
            <a:lstStyle/>
            <a:p>
              <a:endParaRPr lang="el-GR" dirty="0"/>
            </a:p>
          </p:txBody>
        </p:sp>
        <p:sp>
          <p:nvSpPr>
            <p:cNvPr id="12" name="Shape 81"/>
            <p:cNvSpPr>
              <a:spLocks/>
            </p:cNvSpPr>
            <p:nvPr/>
          </p:nvSpPr>
          <p:spPr bwMode="auto">
            <a:xfrm>
              <a:off x="4673374" y="2518159"/>
              <a:ext cx="166687" cy="166687"/>
            </a:xfrm>
            <a:custGeom>
              <a:avLst/>
              <a:gdLst>
                <a:gd name="T0" fmla="*/ 83344 w 21600"/>
                <a:gd name="T1" fmla="*/ 83344 h 21600"/>
                <a:gd name="T2" fmla="*/ 83344 w 21600"/>
                <a:gd name="T3" fmla="*/ 83344 h 21600"/>
                <a:gd name="T4" fmla="*/ 83344 w 21600"/>
                <a:gd name="T5" fmla="*/ 83344 h 21600"/>
                <a:gd name="T6" fmla="*/ 83344 w 21600"/>
                <a:gd name="T7" fmla="*/ 8334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FFFFF"/>
            </a:solidFill>
            <a:ln w="25400" cap="flat">
              <a:solidFill>
                <a:srgbClr val="000000"/>
              </a:solidFill>
              <a:prstDash val="solid"/>
              <a:bevel/>
              <a:headEnd/>
              <a:tailEnd/>
            </a:ln>
          </p:spPr>
          <p:txBody>
            <a:bodyPr lIns="0" tIns="0" rIns="0" bIns="0" anchor="ctr"/>
            <a:lstStyle/>
            <a:p>
              <a:endParaRPr lang="el-GR" dirty="0"/>
            </a:p>
          </p:txBody>
        </p:sp>
        <p:sp>
          <p:nvSpPr>
            <p:cNvPr id="13" name="Shape 82"/>
            <p:cNvSpPr>
              <a:spLocks/>
            </p:cNvSpPr>
            <p:nvPr/>
          </p:nvSpPr>
          <p:spPr bwMode="auto">
            <a:xfrm>
              <a:off x="201369" y="152860"/>
              <a:ext cx="3633899" cy="2552337"/>
            </a:xfrm>
            <a:custGeom>
              <a:avLst/>
              <a:gdLst>
                <a:gd name="T0" fmla="*/ 1816950 w 21600"/>
                <a:gd name="T1" fmla="*/ 1276169 h 21600"/>
                <a:gd name="T2" fmla="*/ 1816950 w 21600"/>
                <a:gd name="T3" fmla="*/ 1276169 h 21600"/>
                <a:gd name="T4" fmla="*/ 1816950 w 21600"/>
                <a:gd name="T5" fmla="*/ 1276169 h 21600"/>
                <a:gd name="T6" fmla="*/ 1816950 w 21600"/>
                <a:gd name="T7" fmla="*/ 127616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000000"/>
              </a:solidFill>
              <a:prstDash val="solid"/>
              <a:bevel/>
              <a:headEnd/>
              <a:tailEnd/>
            </a:ln>
          </p:spPr>
          <p:txBody>
            <a:bodyPr lIns="0" tIns="0" rIns="0" bIns="0" anchor="ctr"/>
            <a:lstStyle/>
            <a:p>
              <a:endParaRPr lang="el-GR" dirty="0"/>
            </a:p>
          </p:txBody>
        </p:sp>
        <p:sp>
          <p:nvSpPr>
            <p:cNvPr id="14" name="Shape 83"/>
            <p:cNvSpPr>
              <a:spLocks noChangeArrowheads="1"/>
            </p:cNvSpPr>
            <p:nvPr/>
          </p:nvSpPr>
          <p:spPr bwMode="auto">
            <a:xfrm>
              <a:off x="549202" y="352450"/>
              <a:ext cx="2686011" cy="2239755"/>
            </a:xfrm>
            <a:prstGeom prst="rect">
              <a:avLst/>
            </a:prstGeom>
            <a:noFill/>
            <a:ln w="12700">
              <a:noFill/>
              <a:miter lim="400000"/>
              <a:headEnd/>
              <a:tailEnd/>
            </a:ln>
          </p:spPr>
          <p:txBody>
            <a:bodyPr lIns="0" tIns="0" rIns="0" bIns="0" anchor="ctr">
              <a:spAutoFit/>
            </a:bodyPr>
            <a:lstStyle/>
            <a:p>
              <a:pPr algn="ctr"/>
              <a:r>
                <a:rPr lang="el-GR" sz="1400" dirty="0">
                  <a:solidFill>
                    <a:srgbClr val="000000"/>
                  </a:solidFill>
                  <a:sym typeface="Comic Sans MS" pitchFamily="66" charset="0"/>
                </a:rPr>
                <a:t>Όταν επιστρέψαμε στην τάξη, είχαν έντονο </a:t>
              </a:r>
              <a:r>
                <a:rPr lang="el-GR" sz="1400" dirty="0">
                  <a:solidFill>
                    <a:srgbClr val="FF0000"/>
                  </a:solidFill>
                  <a:sym typeface="Comic Sans MS" pitchFamily="66" charset="0"/>
                </a:rPr>
                <a:t>κίνητρο</a:t>
              </a:r>
              <a:r>
                <a:rPr lang="el-GR" sz="1400" dirty="0">
                  <a:solidFill>
                    <a:srgbClr val="000000"/>
                  </a:solidFill>
                  <a:sym typeface="Comic Sans MS" pitchFamily="66" charset="0"/>
                </a:rPr>
                <a:t> να  </a:t>
              </a:r>
              <a:r>
                <a:rPr lang="el-GR" sz="1400" dirty="0">
                  <a:solidFill>
                    <a:srgbClr val="FF0000"/>
                  </a:solidFill>
                  <a:sym typeface="Comic Sans MS" pitchFamily="66" charset="0"/>
                </a:rPr>
                <a:t>μοιραστούν τις ιδέες τους</a:t>
              </a:r>
              <a:r>
                <a:rPr lang="el-GR" sz="1400" dirty="0">
                  <a:solidFill>
                    <a:srgbClr val="000000"/>
                  </a:solidFill>
                  <a:sym typeface="Comic Sans MS" pitchFamily="66" charset="0"/>
                </a:rPr>
                <a:t> και να μιλήσουν για το τροχοφόρο όχημά τους</a:t>
              </a:r>
              <a:r>
                <a:rPr lang="el-GR" sz="2000" dirty="0">
                  <a:solidFill>
                    <a:srgbClr val="000000"/>
                  </a:solidFill>
                  <a:sym typeface="Comic Sans MS" pitchFamily="66" charset="0"/>
                </a:rPr>
                <a:t>.</a:t>
              </a:r>
            </a:p>
          </p:txBody>
        </p:sp>
      </p:grpSp>
      <p:grpSp>
        <p:nvGrpSpPr>
          <p:cNvPr id="15" name="Group 91"/>
          <p:cNvGrpSpPr>
            <a:grpSpLocks/>
          </p:cNvGrpSpPr>
          <p:nvPr/>
        </p:nvGrpSpPr>
        <p:grpSpPr bwMode="auto">
          <a:xfrm>
            <a:off x="7016750" y="2996952"/>
            <a:ext cx="1878013" cy="2714544"/>
            <a:chOff x="-828985" y="0"/>
            <a:chExt cx="1878891" cy="2840053"/>
          </a:xfrm>
        </p:grpSpPr>
        <p:sp>
          <p:nvSpPr>
            <p:cNvPr id="16" name="Shape 89"/>
            <p:cNvSpPr>
              <a:spLocks/>
            </p:cNvSpPr>
            <p:nvPr/>
          </p:nvSpPr>
          <p:spPr bwMode="auto">
            <a:xfrm>
              <a:off x="-828985" y="0"/>
              <a:ext cx="1878891" cy="2605700"/>
            </a:xfrm>
            <a:custGeom>
              <a:avLst/>
              <a:gdLst>
                <a:gd name="T0" fmla="*/ 939446 w 21600"/>
                <a:gd name="T1" fmla="*/ 1302850 h 21600"/>
                <a:gd name="T2" fmla="*/ 939446 w 21600"/>
                <a:gd name="T3" fmla="*/ 1302850 h 21600"/>
                <a:gd name="T4" fmla="*/ 939446 w 21600"/>
                <a:gd name="T5" fmla="*/ 1302850 h 21600"/>
                <a:gd name="T6" fmla="*/ 939446 w 21600"/>
                <a:gd name="T7" fmla="*/ 130285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3985"/>
                  </a:moveTo>
                  <a:lnTo>
                    <a:pt x="3600" y="3985"/>
                  </a:lnTo>
                  <a:lnTo>
                    <a:pt x="2861" y="0"/>
                  </a:lnTo>
                  <a:lnTo>
                    <a:pt x="9000" y="3985"/>
                  </a:lnTo>
                  <a:lnTo>
                    <a:pt x="21600" y="3985"/>
                  </a:lnTo>
                  <a:lnTo>
                    <a:pt x="21600" y="21600"/>
                  </a:lnTo>
                  <a:lnTo>
                    <a:pt x="0" y="21600"/>
                  </a:lnTo>
                  <a:lnTo>
                    <a:pt x="0" y="6921"/>
                  </a:lnTo>
                  <a:close/>
                </a:path>
              </a:pathLst>
            </a:custGeom>
            <a:solidFill>
              <a:srgbClr val="FFFFFF"/>
            </a:solidFill>
            <a:ln w="25400" cap="flat">
              <a:solidFill>
                <a:srgbClr val="000000"/>
              </a:solidFill>
              <a:prstDash val="solid"/>
              <a:bevel/>
              <a:headEnd/>
              <a:tailEnd/>
            </a:ln>
          </p:spPr>
          <p:txBody>
            <a:bodyPr lIns="0" tIns="0" rIns="0" bIns="0" anchor="ctr"/>
            <a:lstStyle/>
            <a:p>
              <a:endParaRPr lang="el-GR" dirty="0"/>
            </a:p>
          </p:txBody>
        </p:sp>
        <p:sp>
          <p:nvSpPr>
            <p:cNvPr id="17" name="Shape 90"/>
            <p:cNvSpPr>
              <a:spLocks noChangeArrowheads="1"/>
            </p:cNvSpPr>
            <p:nvPr/>
          </p:nvSpPr>
          <p:spPr bwMode="auto">
            <a:xfrm>
              <a:off x="-790684" y="347065"/>
              <a:ext cx="1711982" cy="2492988"/>
            </a:xfrm>
            <a:prstGeom prst="rect">
              <a:avLst/>
            </a:prstGeom>
            <a:noFill/>
            <a:ln w="12700">
              <a:noFill/>
              <a:miter lim="400000"/>
              <a:headEnd/>
              <a:tailEnd/>
            </a:ln>
          </p:spPr>
          <p:txBody>
            <a:bodyPr lIns="0" tIns="0" rIns="0" bIns="0" anchor="ctr">
              <a:spAutoFit/>
            </a:bodyPr>
            <a:lstStyle/>
            <a:p>
              <a:pPr algn="ctr"/>
              <a:endParaRPr lang="el-GR" sz="1400" dirty="0">
                <a:solidFill>
                  <a:srgbClr val="000000"/>
                </a:solidFill>
                <a:sym typeface="Comic Sans MS" pitchFamily="66" charset="0"/>
              </a:endParaRPr>
            </a:p>
            <a:p>
              <a:pPr algn="ctr"/>
              <a:r>
                <a:rPr lang="el-GR" sz="1300" dirty="0">
                  <a:solidFill>
                    <a:srgbClr val="000000"/>
                  </a:solidFill>
                  <a:sym typeface="Comic Sans MS" pitchFamily="66" charset="0"/>
                </a:rPr>
                <a:t>Όταν γυρίσαμε στην τάξη, τα παιδιά συνέκριναν τα αυτοκινητάκια και μίλησαν για διαφορετικά μεγέθη και τροχούς</a:t>
              </a:r>
              <a:r>
                <a:rPr lang="en-GB" sz="1300" dirty="0">
                  <a:solidFill>
                    <a:srgbClr val="000000"/>
                  </a:solidFill>
                  <a:sym typeface="Comic Sans MS" pitchFamily="66" charset="0"/>
                </a:rPr>
                <a:t>. </a:t>
              </a:r>
              <a:r>
                <a:rPr lang="el-GR" sz="1300" dirty="0">
                  <a:solidFill>
                    <a:srgbClr val="000000"/>
                  </a:solidFill>
                  <a:sym typeface="Comic Sans MS" pitchFamily="66" charset="0"/>
                </a:rPr>
                <a:t>«Μερικά αυτοκινητάκια έχουν μεταλλικούς τροχούς, άλλα πλαστικούς».</a:t>
              </a:r>
              <a:r>
                <a:rPr lang="en-GB" sz="1300" dirty="0">
                  <a:solidFill>
                    <a:srgbClr val="000000"/>
                  </a:solidFill>
                  <a:sym typeface="Comic Sans MS" pitchFamily="66" charset="0"/>
                </a:rPr>
                <a:t> (Penelope)</a:t>
              </a:r>
            </a:p>
            <a:p>
              <a:pPr algn="ctr"/>
              <a:r>
                <a:rPr lang="en-GB" dirty="0">
                  <a:solidFill>
                    <a:srgbClr val="000000"/>
                  </a:solidFill>
                  <a:sym typeface="Comic Sans MS" pitchFamily="66" charset="0"/>
                </a:rPr>
                <a:t>  </a:t>
              </a:r>
            </a:p>
          </p:txBody>
        </p:sp>
      </p:grpSp>
      <p:pic>
        <p:nvPicPr>
          <p:cNvPr id="18" name="image5.jpeg"/>
          <p:cNvPicPr>
            <a:picLocks noChangeAspect="1" noChangeArrowheads="1"/>
          </p:cNvPicPr>
          <p:nvPr/>
        </p:nvPicPr>
        <p:blipFill>
          <a:blip r:embed="rId4" cstate="print"/>
          <a:srcRect/>
          <a:stretch>
            <a:fillRect/>
          </a:stretch>
        </p:blipFill>
        <p:spPr bwMode="auto">
          <a:xfrm>
            <a:off x="5285912" y="3349526"/>
            <a:ext cx="1631733" cy="2175644"/>
          </a:xfrm>
          <a:prstGeom prst="rect">
            <a:avLst/>
          </a:prstGeom>
          <a:noFill/>
          <a:ln w="12700">
            <a:noFill/>
            <a:miter lim="400000"/>
            <a:headEnd/>
            <a:tailEnd/>
          </a:ln>
        </p:spPr>
      </p:pic>
      <p:sp>
        <p:nvSpPr>
          <p:cNvPr id="19" name="Shape 92"/>
          <p:cNvSpPr/>
          <p:nvPr/>
        </p:nvSpPr>
        <p:spPr bwMode="auto">
          <a:xfrm>
            <a:off x="6101779" y="5587702"/>
            <a:ext cx="3006725" cy="1009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976" y="0"/>
                </a:lnTo>
                <a:lnTo>
                  <a:pt x="21600" y="10800"/>
                </a:lnTo>
                <a:lnTo>
                  <a:pt x="17976" y="21600"/>
                </a:lnTo>
                <a:lnTo>
                  <a:pt x="0" y="21600"/>
                </a:lnTo>
                <a:close/>
              </a:path>
            </a:pathLst>
          </a:custGeom>
          <a:gradFill flip="none" rotWithShape="1">
            <a:gsLst>
              <a:gs pos="0">
                <a:srgbClr val="C8B2E9"/>
              </a:gs>
              <a:gs pos="35000">
                <a:srgbClr val="D8C9EE"/>
              </a:gs>
              <a:gs pos="100000">
                <a:srgbClr val="F0EAF9"/>
              </a:gs>
            </a:gsLst>
            <a:lin ang="16200000" scaled="0"/>
          </a:gradFill>
          <a:ln w="9525" cap="flat">
            <a:solidFill>
              <a:srgbClr val="7D60A0"/>
            </a:solidFill>
            <a:prstDash val="solid"/>
            <a:bevel/>
          </a:ln>
          <a:effectLst>
            <a:outerShdw blurRad="38100" dist="20000" dir="5400000" rotWithShape="0">
              <a:srgbClr val="000000">
                <a:alpha val="38000"/>
              </a:srgbClr>
            </a:outerShdw>
          </a:effectLst>
        </p:spPr>
        <p:txBody>
          <a:bodyPr lIns="0" tIns="0" rIns="0" bIns="0" anchor="ctr"/>
          <a:lstStyle/>
          <a:p>
            <a:pPr algn="ctr"/>
            <a:r>
              <a:rPr lang="el-GR" sz="1400" dirty="0" smtClean="0">
                <a:solidFill>
                  <a:srgbClr val="000000"/>
                </a:solidFill>
                <a:sym typeface="Comic Sans MS" pitchFamily="66" charset="0"/>
              </a:rPr>
              <a:t>Έπειτα έπρεπε να σκεφτώ πώς θα συλλέξω τις αρχικές ιδέες και ερωτήσεις των παιδιών.</a:t>
            </a:r>
            <a:endParaRPr lang="el-GR" sz="1400" dirty="0">
              <a:solidFill>
                <a:srgbClr val="000000"/>
              </a:solidFill>
              <a:sym typeface="Comic Sans MS" pitchFamily="66" charset="0"/>
            </a:endParaRPr>
          </a:p>
        </p:txBody>
      </p:sp>
      <p:grpSp>
        <p:nvGrpSpPr>
          <p:cNvPr id="20" name="Group 88"/>
          <p:cNvGrpSpPr>
            <a:grpSpLocks/>
          </p:cNvGrpSpPr>
          <p:nvPr/>
        </p:nvGrpSpPr>
        <p:grpSpPr bwMode="auto">
          <a:xfrm>
            <a:off x="3851920" y="3421534"/>
            <a:ext cx="1905000" cy="1871662"/>
            <a:chOff x="0" y="0"/>
            <a:chExt cx="1626652" cy="1872209"/>
          </a:xfrm>
        </p:grpSpPr>
        <p:sp>
          <p:nvSpPr>
            <p:cNvPr id="21" name="Shape 86"/>
            <p:cNvSpPr>
              <a:spLocks/>
            </p:cNvSpPr>
            <p:nvPr/>
          </p:nvSpPr>
          <p:spPr bwMode="auto">
            <a:xfrm>
              <a:off x="0" y="0"/>
              <a:ext cx="1626652" cy="1872209"/>
            </a:xfrm>
            <a:custGeom>
              <a:avLst/>
              <a:gdLst>
                <a:gd name="T0" fmla="*/ 813326 w 21600"/>
                <a:gd name="T1" fmla="*/ 936105 h 21600"/>
                <a:gd name="T2" fmla="*/ 813326 w 21600"/>
                <a:gd name="T3" fmla="*/ 936105 h 21600"/>
                <a:gd name="T4" fmla="*/ 813326 w 21600"/>
                <a:gd name="T5" fmla="*/ 936105 h 21600"/>
                <a:gd name="T6" fmla="*/ 813326 w 21600"/>
                <a:gd name="T7" fmla="*/ 936105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3942" y="0"/>
                  </a:lnTo>
                  <a:lnTo>
                    <a:pt x="13942" y="3600"/>
                  </a:lnTo>
                  <a:lnTo>
                    <a:pt x="21600" y="7267"/>
                  </a:lnTo>
                  <a:lnTo>
                    <a:pt x="13942" y="9000"/>
                  </a:lnTo>
                  <a:lnTo>
                    <a:pt x="13942" y="21600"/>
                  </a:lnTo>
                  <a:lnTo>
                    <a:pt x="0" y="21600"/>
                  </a:lnTo>
                  <a:lnTo>
                    <a:pt x="0" y="3600"/>
                  </a:lnTo>
                  <a:close/>
                </a:path>
              </a:pathLst>
            </a:custGeom>
            <a:solidFill>
              <a:srgbClr val="FFFFFF"/>
            </a:solidFill>
            <a:ln w="25400" cap="flat">
              <a:solidFill>
                <a:srgbClr val="000000"/>
              </a:solidFill>
              <a:prstDash val="solid"/>
              <a:bevel/>
              <a:headEnd/>
              <a:tailEnd/>
            </a:ln>
          </p:spPr>
          <p:txBody>
            <a:bodyPr lIns="0" tIns="0" rIns="0" bIns="0" anchor="ctr"/>
            <a:lstStyle/>
            <a:p>
              <a:endParaRPr lang="el-GR" dirty="0"/>
            </a:p>
          </p:txBody>
        </p:sp>
        <p:sp>
          <p:nvSpPr>
            <p:cNvPr id="22" name="Shape 87"/>
            <p:cNvSpPr>
              <a:spLocks noChangeArrowheads="1"/>
            </p:cNvSpPr>
            <p:nvPr/>
          </p:nvSpPr>
          <p:spPr bwMode="auto">
            <a:xfrm>
              <a:off x="0" y="35860"/>
              <a:ext cx="1049907" cy="1800492"/>
            </a:xfrm>
            <a:prstGeom prst="rect">
              <a:avLst/>
            </a:prstGeom>
            <a:noFill/>
            <a:ln w="12700">
              <a:noFill/>
              <a:miter lim="400000"/>
              <a:headEnd/>
              <a:tailEnd/>
            </a:ln>
          </p:spPr>
          <p:txBody>
            <a:bodyPr lIns="0" tIns="0" rIns="0" bIns="0" anchor="ctr">
              <a:spAutoFit/>
            </a:bodyPr>
            <a:lstStyle/>
            <a:p>
              <a:pPr algn="ctr"/>
              <a:r>
                <a:rPr lang="el-GR" sz="1300" dirty="0">
                  <a:solidFill>
                    <a:srgbClr val="000000"/>
                  </a:solidFill>
                  <a:sym typeface="Comic Sans MS" pitchFamily="66" charset="0"/>
                </a:rPr>
                <a:t>Γεννήθηκαν επιστημονικές ιδέες για τα οχήματα, όπως «βαρύ», «ελαφρύ», «γρήγορο», «μηχανοκίνητο»</a:t>
              </a:r>
              <a:r>
                <a:rPr lang="el-GR" sz="1300" dirty="0">
                  <a:solidFill>
                    <a:srgbClr val="000000"/>
                  </a:solidFill>
                  <a:latin typeface="Comic Sans MS" pitchFamily="66" charset="0"/>
                  <a:ea typeface="Comic Sans MS" pitchFamily="66" charset="0"/>
                  <a:cs typeface="Comic Sans MS" pitchFamily="66" charset="0"/>
                  <a:sym typeface="Comic Sans MS" pitchFamily="66" charset="0"/>
                </a:rPr>
                <a:t>.</a:t>
              </a:r>
            </a:p>
          </p:txBody>
        </p:sp>
      </p:grpSp>
      <p:pic>
        <p:nvPicPr>
          <p:cNvPr id="23" name="image6.jpeg"/>
          <p:cNvPicPr>
            <a:picLocks noChangeAspect="1" noChangeArrowheads="1"/>
          </p:cNvPicPr>
          <p:nvPr/>
        </p:nvPicPr>
        <p:blipFill>
          <a:blip r:embed="rId5" cstate="print"/>
          <a:srcRect/>
          <a:stretch>
            <a:fillRect/>
          </a:stretch>
        </p:blipFill>
        <p:spPr bwMode="auto">
          <a:xfrm>
            <a:off x="1606976" y="3573016"/>
            <a:ext cx="2100928" cy="2800073"/>
          </a:xfrm>
          <a:prstGeom prst="rect">
            <a:avLst/>
          </a:prstGeom>
          <a:noFill/>
          <a:ln w="12700">
            <a:noFill/>
            <a:miter lim="400000"/>
            <a:headEnd/>
            <a:tailEnd/>
          </a:ln>
        </p:spPr>
      </p:pic>
      <p:grpSp>
        <p:nvGrpSpPr>
          <p:cNvPr id="24" name="Group 77"/>
          <p:cNvGrpSpPr>
            <a:grpSpLocks/>
          </p:cNvGrpSpPr>
          <p:nvPr/>
        </p:nvGrpSpPr>
        <p:grpSpPr bwMode="auto">
          <a:xfrm>
            <a:off x="360471" y="3789040"/>
            <a:ext cx="1691249" cy="2592288"/>
            <a:chOff x="0" y="-94362"/>
            <a:chExt cx="2103650" cy="2670307"/>
          </a:xfrm>
        </p:grpSpPr>
        <p:sp>
          <p:nvSpPr>
            <p:cNvPr id="25" name="Shape 75"/>
            <p:cNvSpPr>
              <a:spLocks/>
            </p:cNvSpPr>
            <p:nvPr/>
          </p:nvSpPr>
          <p:spPr bwMode="auto">
            <a:xfrm>
              <a:off x="0" y="271688"/>
              <a:ext cx="2103650" cy="2304257"/>
            </a:xfrm>
            <a:custGeom>
              <a:avLst/>
              <a:gdLst>
                <a:gd name="T0" fmla="*/ 1051825 w 21600"/>
                <a:gd name="T1" fmla="*/ 1152129 h 21600"/>
                <a:gd name="T2" fmla="*/ 1051825 w 21600"/>
                <a:gd name="T3" fmla="*/ 1152129 h 21600"/>
                <a:gd name="T4" fmla="*/ 1051825 w 21600"/>
                <a:gd name="T5" fmla="*/ 1152129 h 21600"/>
                <a:gd name="T6" fmla="*/ 1051825 w 21600"/>
                <a:gd name="T7" fmla="*/ 1152129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3942" y="0"/>
                  </a:lnTo>
                  <a:lnTo>
                    <a:pt x="13942" y="3600"/>
                  </a:lnTo>
                  <a:lnTo>
                    <a:pt x="21600" y="7267"/>
                  </a:lnTo>
                  <a:lnTo>
                    <a:pt x="13942" y="9000"/>
                  </a:lnTo>
                  <a:lnTo>
                    <a:pt x="13942" y="21600"/>
                  </a:lnTo>
                  <a:lnTo>
                    <a:pt x="0" y="21600"/>
                  </a:lnTo>
                  <a:lnTo>
                    <a:pt x="0" y="3600"/>
                  </a:lnTo>
                  <a:close/>
                </a:path>
              </a:pathLst>
            </a:custGeom>
            <a:solidFill>
              <a:srgbClr val="FFFFFF"/>
            </a:solidFill>
            <a:ln w="25400" cap="flat">
              <a:solidFill>
                <a:srgbClr val="000000"/>
              </a:solidFill>
              <a:prstDash val="solid"/>
              <a:bevel/>
              <a:headEnd/>
              <a:tailEnd/>
            </a:ln>
          </p:spPr>
          <p:txBody>
            <a:bodyPr lIns="0" tIns="0" rIns="0" bIns="0" anchor="ctr"/>
            <a:lstStyle/>
            <a:p>
              <a:endParaRPr lang="el-GR" dirty="0"/>
            </a:p>
          </p:txBody>
        </p:sp>
        <p:sp>
          <p:nvSpPr>
            <p:cNvPr id="26" name="Shape 76"/>
            <p:cNvSpPr>
              <a:spLocks noChangeArrowheads="1"/>
            </p:cNvSpPr>
            <p:nvPr/>
          </p:nvSpPr>
          <p:spPr bwMode="auto">
            <a:xfrm>
              <a:off x="0" y="-94362"/>
              <a:ext cx="1357781" cy="2492989"/>
            </a:xfrm>
            <a:prstGeom prst="rect">
              <a:avLst/>
            </a:prstGeom>
            <a:noFill/>
            <a:ln w="12700">
              <a:noFill/>
              <a:miter lim="400000"/>
              <a:headEnd/>
              <a:tailEnd/>
            </a:ln>
          </p:spPr>
          <p:txBody>
            <a:bodyPr lIns="0" tIns="0" rIns="0" bIns="0" anchor="ctr">
              <a:spAutoFit/>
            </a:bodyPr>
            <a:lstStyle/>
            <a:p>
              <a:pPr algn="ctr"/>
              <a:endParaRPr lang="el-GR" sz="1600" dirty="0">
                <a:solidFill>
                  <a:srgbClr val="000000"/>
                </a:solidFill>
                <a:sym typeface="Comic Sans MS" pitchFamily="66" charset="0"/>
              </a:endParaRPr>
            </a:p>
            <a:p>
              <a:pPr algn="ctr"/>
              <a:endParaRPr lang="el-GR" dirty="0">
                <a:solidFill>
                  <a:srgbClr val="000000"/>
                </a:solidFill>
                <a:sym typeface="Comic Sans MS" pitchFamily="66" charset="0"/>
              </a:endParaRPr>
            </a:p>
            <a:p>
              <a:pPr algn="ctr"/>
              <a:r>
                <a:rPr lang="el-GR" sz="1600" dirty="0">
                  <a:solidFill>
                    <a:srgbClr val="000000"/>
                  </a:solidFill>
                  <a:sym typeface="Comic Sans MS" pitchFamily="66" charset="0"/>
                </a:rPr>
                <a:t>Ο L</a:t>
              </a:r>
              <a:r>
                <a:rPr lang="en-GB" sz="1600" dirty="0" err="1">
                  <a:solidFill>
                    <a:srgbClr val="000000"/>
                  </a:solidFill>
                  <a:sym typeface="Comic Sans MS" pitchFamily="66" charset="0"/>
                </a:rPr>
                <a:t>uke</a:t>
              </a:r>
              <a:r>
                <a:rPr lang="el-GR" sz="1600" dirty="0">
                  <a:solidFill>
                    <a:srgbClr val="000000"/>
                  </a:solidFill>
                  <a:sym typeface="Comic Sans MS" pitchFamily="66" charset="0"/>
                </a:rPr>
                <a:t> μού είπε «Όσο πιο δυνατά έσπρωχνα το σκούτερ μου, τόσο πιο γρήγορα πήγαινα».</a:t>
              </a:r>
            </a:p>
          </p:txBody>
        </p:sp>
      </p:grpSp>
    </p:spTree>
    <p:extLst>
      <p:ext uri="{BB962C8B-B14F-4D97-AF65-F5344CB8AC3E}">
        <p14:creationId xmlns:p14="http://schemas.microsoft.com/office/powerpoint/2010/main" val="3024882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88191" y="2132856"/>
            <a:ext cx="2016224" cy="158417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dirty="0"/>
              <a:t/>
            </a:r>
            <a:br>
              <a:rPr dirty="0"/>
            </a:br>
            <a:r>
              <a:rPr lang="el-GR" sz="2400" dirty="0" smtClean="0"/>
              <a:t>Βάρκες που επιπλέουν                                      Παιδιά ηλικίας 5-6 ετών</a:t>
            </a:r>
            <a:r>
              <a:rPr dirty="0"/>
              <a:t/>
            </a:r>
            <a:br>
              <a:rPr dirty="0"/>
            </a:br>
            <a:endParaRPr lang="el-GR" sz="2800" dirty="0"/>
          </a:p>
        </p:txBody>
      </p:sp>
      <p:pic>
        <p:nvPicPr>
          <p:cNvPr id="9" name="Picture 4"/>
          <p:cNvPicPr>
            <a:picLocks noChangeAspect="1" noChangeArrowheads="1"/>
          </p:cNvPicPr>
          <p:nvPr/>
        </p:nvPicPr>
        <p:blipFill>
          <a:blip r:embed="rId2" cstate="print"/>
          <a:srcRect/>
          <a:stretch>
            <a:fillRect/>
          </a:stretch>
        </p:blipFill>
        <p:spPr bwMode="auto">
          <a:xfrm>
            <a:off x="4139509" y="3374662"/>
            <a:ext cx="2376707" cy="1782530"/>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a:stretch>
            <a:fillRect/>
          </a:stretch>
        </p:blipFill>
        <p:spPr bwMode="auto">
          <a:xfrm>
            <a:off x="2339752" y="2492896"/>
            <a:ext cx="1727618" cy="1583959"/>
          </a:xfrm>
          <a:prstGeom prst="rect">
            <a:avLst/>
          </a:prstGeom>
          <a:noFill/>
          <a:ln w="9525">
            <a:noFill/>
            <a:miter lim="800000"/>
            <a:headEnd/>
            <a:tailEnd/>
          </a:ln>
        </p:spPr>
      </p:pic>
      <p:sp>
        <p:nvSpPr>
          <p:cNvPr id="11" name="Title 1"/>
          <p:cNvSpPr txBox="1">
            <a:spLocks/>
          </p:cNvSpPr>
          <p:nvPr/>
        </p:nvSpPr>
        <p:spPr>
          <a:xfrm>
            <a:off x="539552" y="44624"/>
            <a:ext cx="8042741" cy="112849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1800" b="1" i="0" u="none" strike="noStrike" kern="1200" cap="none" spc="0" normalizeH="0" baseline="0" noProof="0" dirty="0" smtClean="0">
                <a:ln>
                  <a:noFill/>
                </a:ln>
                <a:solidFill>
                  <a:srgbClr val="7030A0"/>
                </a:solidFill>
                <a:effectLst/>
                <a:uLnTx/>
                <a:uFillTx/>
                <a:latin typeface="+mj-lt"/>
                <a:ea typeface="+mj-ea"/>
                <a:cs typeface="+mj-cs"/>
              </a:rPr>
              <a:t>Αναπτύσσοντας το ταξίδι της μάθησης</a:t>
            </a:r>
            <a:r>
              <a:rPr kumimoji="0" lang="el-GR" sz="2000" b="1" i="0" u="none" strike="noStrike" kern="1200" cap="none" spc="0" normalizeH="0" baseline="0" noProof="0" dirty="0" smtClean="0">
                <a:ln>
                  <a:noFill/>
                </a:ln>
                <a:solidFill>
                  <a:srgbClr val="7030A0"/>
                </a:solidFill>
                <a:effectLst/>
                <a:uLnTx/>
                <a:uFillTx/>
                <a:latin typeface="+mj-lt"/>
                <a:ea typeface="+mj-ea"/>
                <a:cs typeface="+mj-cs"/>
              </a:rPr>
              <a:t>: </a:t>
            </a:r>
            <a:r>
              <a:rPr kumimoji="0" lang="el-GR" sz="4400" b="0" i="0" u="none" strike="noStrike" kern="1200" cap="none" spc="0" normalizeH="0" baseline="0" noProof="0" dirty="0" smtClean="0">
                <a:ln>
                  <a:noFill/>
                </a:ln>
                <a:solidFill>
                  <a:schemeClr val="tx1"/>
                </a:solidFill>
                <a:effectLst/>
                <a:uLnTx/>
                <a:uFillTx/>
                <a:latin typeface="+mj-lt"/>
                <a:ea typeface="+mj-ea"/>
                <a:cs typeface="+mj-cs"/>
              </a:rPr>
              <a:t/>
            </a:r>
            <a:br>
              <a:rPr kumimoji="0" lang="el-GR" sz="4400" b="0" i="0" u="none" strike="noStrike" kern="1200" cap="none" spc="0" normalizeH="0" baseline="0" noProof="0" dirty="0" smtClean="0">
                <a:ln>
                  <a:noFill/>
                </a:ln>
                <a:solidFill>
                  <a:schemeClr val="tx1"/>
                </a:solidFill>
                <a:effectLst/>
                <a:uLnTx/>
                <a:uFillTx/>
                <a:latin typeface="+mj-lt"/>
                <a:ea typeface="+mj-ea"/>
                <a:cs typeface="+mj-cs"/>
              </a:rPr>
            </a:br>
            <a:r>
              <a:rPr kumimoji="0" lang="el-GR" sz="2800" b="1" i="0" u="none" strike="noStrike" kern="1200" cap="none" spc="0" normalizeH="0" baseline="0" noProof="0" dirty="0" smtClean="0">
                <a:ln>
                  <a:noFill/>
                </a:ln>
                <a:solidFill>
                  <a:srgbClr val="7030A0"/>
                </a:solidFill>
                <a:effectLst/>
                <a:uLnTx/>
                <a:uFillTx/>
                <a:latin typeface="+mj-lt"/>
                <a:ea typeface="+mj-ea"/>
                <a:cs typeface="+mj-cs"/>
              </a:rPr>
              <a:t>Σημεία αφετηρίας 3</a:t>
            </a:r>
            <a:endParaRPr kumimoji="0" lang="el-GR" sz="2800" b="1" i="0" u="none" strike="noStrike" kern="1200" cap="none" spc="0" normalizeH="0" baseline="0" noProof="0" dirty="0">
              <a:ln>
                <a:noFill/>
              </a:ln>
              <a:solidFill>
                <a:srgbClr val="7030A0"/>
              </a:solidFill>
              <a:effectLst/>
              <a:uLnTx/>
              <a:uFillTx/>
              <a:latin typeface="+mj-lt"/>
              <a:ea typeface="+mj-ea"/>
              <a:cs typeface="+mj-cs"/>
            </a:endParaRPr>
          </a:p>
        </p:txBody>
      </p:sp>
      <p:sp>
        <p:nvSpPr>
          <p:cNvPr id="12" name="Rectangular Callout 11"/>
          <p:cNvSpPr/>
          <p:nvPr/>
        </p:nvSpPr>
        <p:spPr>
          <a:xfrm>
            <a:off x="2400078" y="1186670"/>
            <a:ext cx="1100481" cy="1021074"/>
          </a:xfrm>
          <a:prstGeom prst="wedgeRectCallout">
            <a:avLst>
              <a:gd name="adj1" fmla="val 27884"/>
              <a:gd name="adj2" fmla="val 7923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300" dirty="0" smtClean="0">
                <a:solidFill>
                  <a:srgbClr val="00B050"/>
                </a:solidFill>
              </a:rPr>
              <a:t>Το ρολό χαρτιού που έβαλα δεν κάνει φυσαλίδες. </a:t>
            </a:r>
          </a:p>
        </p:txBody>
      </p:sp>
      <p:sp>
        <p:nvSpPr>
          <p:cNvPr id="13" name="Text Placeholder 2"/>
          <p:cNvSpPr txBox="1">
            <a:spLocks/>
          </p:cNvSpPr>
          <p:nvPr/>
        </p:nvSpPr>
        <p:spPr>
          <a:xfrm>
            <a:off x="3716582" y="1124744"/>
            <a:ext cx="2655617" cy="1601526"/>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l-GR" sz="1100" b="1" dirty="0" smtClean="0">
                <a:solidFill>
                  <a:srgbClr val="7030A0"/>
                </a:solidFill>
              </a:rPr>
              <a:t>Δραστηριότητες</a:t>
            </a:r>
            <a:r>
              <a:rPr lang="el-GR" sz="1100" b="1" dirty="0" smtClean="0">
                <a:solidFill>
                  <a:prstClr val="black"/>
                </a:solidFill>
              </a:rPr>
              <a:t>: </a:t>
            </a:r>
            <a:r>
              <a:rPr lang="el-GR" sz="1100" b="1" dirty="0" smtClean="0"/>
              <a:t>Ελεύθερη εξερεύνηση με το νερό</a:t>
            </a:r>
            <a:endParaRPr lang="el-GR" sz="1100" b="1" dirty="0">
              <a:solidFill>
                <a:prstClr val="black"/>
              </a:solidFill>
            </a:endParaRPr>
          </a:p>
          <a:p>
            <a:pPr marL="0" indent="0">
              <a:lnSpc>
                <a:spcPct val="110000"/>
              </a:lnSpc>
              <a:spcBef>
                <a:spcPts val="0"/>
              </a:spcBef>
              <a:buNone/>
            </a:pPr>
            <a:r>
              <a:rPr lang="el-GR" sz="1100" dirty="0" smtClean="0"/>
              <a:t>Τα παιδιά επιλέγουν τα υλικά και υλοποιούν τη δραστηριότητα που επέλεξαν. Εγώ απλά παρατηρώ, καταγράφω και </a:t>
            </a:r>
            <a:r>
              <a:rPr lang="el-GR" sz="1100" b="1" dirty="0" smtClean="0"/>
              <a:t>ζητώ εξηγήσεις </a:t>
            </a:r>
            <a:r>
              <a:rPr lang="el-GR" sz="1100" dirty="0" smtClean="0"/>
              <a:t>αν συμβεί κάτι ενδιαφέρον. Για </a:t>
            </a:r>
            <a:r>
              <a:rPr lang="el-GR" sz="1100" b="1" dirty="0" smtClean="0"/>
              <a:t>αξιολόγηση</a:t>
            </a:r>
            <a:r>
              <a:rPr lang="el-GR" sz="1100" dirty="0" smtClean="0"/>
              <a:t> ζωγραφίζουν τις δραστηριότητές τους.</a:t>
            </a:r>
            <a:endParaRPr lang="el-GR" sz="1100" dirty="0"/>
          </a:p>
        </p:txBody>
      </p:sp>
      <p:sp>
        <p:nvSpPr>
          <p:cNvPr id="14" name="Rectangular Callout 13"/>
          <p:cNvSpPr/>
          <p:nvPr/>
        </p:nvSpPr>
        <p:spPr>
          <a:xfrm>
            <a:off x="980279" y="4437112"/>
            <a:ext cx="1100481" cy="1021074"/>
          </a:xfrm>
          <a:prstGeom prst="wedgeRectCallout">
            <a:avLst>
              <a:gd name="adj1" fmla="val 103762"/>
              <a:gd name="adj2" fmla="val -1141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200" dirty="0" smtClean="0">
                <a:solidFill>
                  <a:srgbClr val="00B050"/>
                </a:solidFill>
              </a:rPr>
              <a:t>Αυτό γίνεται επειδή έχει μεγάλο άνοιγμα και ο αέρας φεύγει.</a:t>
            </a:r>
            <a:endParaRPr lang="el-GR" sz="1400" dirty="0" smtClean="0">
              <a:solidFill>
                <a:srgbClr val="00B050"/>
              </a:solidFill>
            </a:endParaRPr>
          </a:p>
        </p:txBody>
      </p:sp>
      <p:sp>
        <p:nvSpPr>
          <p:cNvPr id="15" name="Rectangular Callout 14"/>
          <p:cNvSpPr/>
          <p:nvPr/>
        </p:nvSpPr>
        <p:spPr>
          <a:xfrm>
            <a:off x="2276423" y="4293096"/>
            <a:ext cx="1100481" cy="1021074"/>
          </a:xfrm>
          <a:prstGeom prst="wedgeRectCallout">
            <a:avLst>
              <a:gd name="adj1" fmla="val 122226"/>
              <a:gd name="adj2" fmla="val -4700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200" dirty="0" smtClean="0">
                <a:solidFill>
                  <a:srgbClr val="FF0000"/>
                </a:solidFill>
              </a:rPr>
              <a:t>Δασκάλα: Τι έκανες με το μπουκάλι εδώ;</a:t>
            </a:r>
            <a:endParaRPr lang="el-GR" sz="1400" dirty="0" smtClean="0">
              <a:solidFill>
                <a:srgbClr val="FF0000"/>
              </a:solidFill>
            </a:endParaRPr>
          </a:p>
        </p:txBody>
      </p:sp>
      <p:sp>
        <p:nvSpPr>
          <p:cNvPr id="16" name="Rectangular Callout 15"/>
          <p:cNvSpPr/>
          <p:nvPr/>
        </p:nvSpPr>
        <p:spPr>
          <a:xfrm>
            <a:off x="2276423" y="5470218"/>
            <a:ext cx="928694" cy="642942"/>
          </a:xfrm>
          <a:prstGeom prst="wedgeRectCallout">
            <a:avLst>
              <a:gd name="adj1" fmla="val 181281"/>
              <a:gd name="adj2" fmla="val -16366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200" dirty="0" smtClean="0">
                <a:solidFill>
                  <a:srgbClr val="00B050"/>
                </a:solidFill>
              </a:rPr>
              <a:t>Ένα πλοίο.</a:t>
            </a:r>
            <a:endParaRPr lang="el-GR" sz="1400" dirty="0" smtClean="0">
              <a:solidFill>
                <a:srgbClr val="00B050"/>
              </a:solidFill>
            </a:endParaRPr>
          </a:p>
        </p:txBody>
      </p:sp>
      <p:sp>
        <p:nvSpPr>
          <p:cNvPr id="17" name="Rectangular Callout 16"/>
          <p:cNvSpPr/>
          <p:nvPr/>
        </p:nvSpPr>
        <p:spPr>
          <a:xfrm>
            <a:off x="3428551" y="5805264"/>
            <a:ext cx="1172489" cy="648072"/>
          </a:xfrm>
          <a:prstGeom prst="wedgeRectCallout">
            <a:avLst>
              <a:gd name="adj1" fmla="val 57186"/>
              <a:gd name="adj2" fmla="val -16512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200" dirty="0" smtClean="0">
                <a:solidFill>
                  <a:srgbClr val="FF0000"/>
                </a:solidFill>
              </a:rPr>
              <a:t>Δασκάλα: Πώς το έκανες;</a:t>
            </a:r>
            <a:endParaRPr lang="el-GR" sz="1400" dirty="0" smtClean="0">
              <a:solidFill>
                <a:srgbClr val="FF0000"/>
              </a:solidFill>
            </a:endParaRPr>
          </a:p>
        </p:txBody>
      </p:sp>
      <p:sp>
        <p:nvSpPr>
          <p:cNvPr id="18" name="Rectangular Callout 17"/>
          <p:cNvSpPr/>
          <p:nvPr/>
        </p:nvSpPr>
        <p:spPr>
          <a:xfrm>
            <a:off x="4940719" y="5594518"/>
            <a:ext cx="1095921" cy="930826"/>
          </a:xfrm>
          <a:prstGeom prst="wedgeRectCallout">
            <a:avLst>
              <a:gd name="adj1" fmla="val 38348"/>
              <a:gd name="adj2" fmla="val -1071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200" dirty="0" smtClean="0">
                <a:solidFill>
                  <a:srgbClr val="00B050"/>
                </a:solidFill>
              </a:rPr>
              <a:t>Έκλεισα το μπουκάλι με φελλό για να μην βυθιστεί.</a:t>
            </a:r>
            <a:endParaRPr lang="el-GR" sz="1400" dirty="0" smtClean="0">
              <a:solidFill>
                <a:srgbClr val="00B050"/>
              </a:solidFill>
            </a:endParaRPr>
          </a:p>
        </p:txBody>
      </p:sp>
      <p:sp>
        <p:nvSpPr>
          <p:cNvPr id="19" name="Pentagon 18"/>
          <p:cNvSpPr/>
          <p:nvPr/>
        </p:nvSpPr>
        <p:spPr>
          <a:xfrm>
            <a:off x="6579545" y="5525212"/>
            <a:ext cx="2421611" cy="1000132"/>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r>
              <a:rPr lang="el-GR" sz="1400" dirty="0"/>
              <a:t>Τα παιδιά βελτιώνουν το στόχο της επόμενης δραστηριότητάς τους.</a:t>
            </a:r>
          </a:p>
        </p:txBody>
      </p:sp>
      <p:pic>
        <p:nvPicPr>
          <p:cNvPr id="20" name="Picture 2"/>
          <p:cNvPicPr>
            <a:picLocks noChangeAspect="1" noChangeArrowheads="1"/>
          </p:cNvPicPr>
          <p:nvPr/>
        </p:nvPicPr>
        <p:blipFill>
          <a:blip r:embed="rId4" cstate="print"/>
          <a:srcRect/>
          <a:stretch>
            <a:fillRect/>
          </a:stretch>
        </p:blipFill>
        <p:spPr bwMode="auto">
          <a:xfrm>
            <a:off x="7840485" y="3783749"/>
            <a:ext cx="1124003" cy="158946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ular Callout 20"/>
          <p:cNvSpPr/>
          <p:nvPr/>
        </p:nvSpPr>
        <p:spPr>
          <a:xfrm>
            <a:off x="6639871" y="4287805"/>
            <a:ext cx="1100481" cy="1021074"/>
          </a:xfrm>
          <a:prstGeom prst="wedgeRectCallout">
            <a:avLst>
              <a:gd name="adj1" fmla="val 78373"/>
              <a:gd name="adj2" fmla="val -5882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1200" dirty="0" smtClean="0">
                <a:solidFill>
                  <a:srgbClr val="FF0000"/>
                </a:solidFill>
              </a:rPr>
              <a:t>Δασκάλα: Ζωγραφίστε το παιχνίδι που κάνατε με το νερό.</a:t>
            </a:r>
          </a:p>
        </p:txBody>
      </p:sp>
      <p:sp>
        <p:nvSpPr>
          <p:cNvPr id="22" name="Cloud Callout 21"/>
          <p:cNvSpPr/>
          <p:nvPr/>
        </p:nvSpPr>
        <p:spPr>
          <a:xfrm>
            <a:off x="6516216" y="1988840"/>
            <a:ext cx="2412932" cy="1872208"/>
          </a:xfrm>
          <a:prstGeom prst="cloudCallout">
            <a:avLst>
              <a:gd name="adj1" fmla="val 22901"/>
              <a:gd name="adj2" fmla="val -56965"/>
            </a:avLst>
          </a:prstGeom>
        </p:spPr>
        <p:style>
          <a:lnRef idx="2">
            <a:schemeClr val="dk1"/>
          </a:lnRef>
          <a:fillRef idx="1">
            <a:schemeClr val="lt1"/>
          </a:fillRef>
          <a:effectRef idx="0">
            <a:schemeClr val="dk1"/>
          </a:effectRef>
          <a:fontRef idx="minor">
            <a:schemeClr val="dk1"/>
          </a:fontRef>
        </p:style>
        <p:txBody>
          <a:bodyPr rtlCol="0" anchor="ctr"/>
          <a:lstStyle/>
          <a:p>
            <a:endParaRPr lang="el-GR" sz="1400" dirty="0" smtClean="0"/>
          </a:p>
          <a:p>
            <a:endParaRPr lang="el-GR" sz="1400" dirty="0" smtClean="0"/>
          </a:p>
          <a:p>
            <a:pPr algn="ctr"/>
            <a:r>
              <a:rPr lang="el-GR" sz="1000" dirty="0" smtClean="0"/>
              <a:t>Το κίνητρο και το ενδιαφέρον των παιδιών για πρακτικές δραστηριότητες ενισχύεται. Έτσι, μπορούν να </a:t>
            </a:r>
            <a:r>
              <a:rPr lang="el-GR" sz="1000" b="1" dirty="0" smtClean="0"/>
              <a:t>εκφραστούν </a:t>
            </a:r>
            <a:r>
              <a:rPr lang="el-GR" sz="1000" dirty="0" smtClean="0"/>
              <a:t>εύκολα για την</a:t>
            </a:r>
            <a:r>
              <a:rPr lang="el-GR" sz="1000" b="1" dirty="0" smtClean="0"/>
              <a:t> πρότερη γνώση και τις εμπειρίες τους</a:t>
            </a:r>
          </a:p>
          <a:p>
            <a:r>
              <a:rPr dirty="0"/>
              <a:t/>
            </a:r>
            <a:br>
              <a:rPr dirty="0"/>
            </a:br>
            <a:endParaRPr lang="el-GR" sz="1400" dirty="0">
              <a:solidFill>
                <a:prstClr val="black"/>
              </a:solidFill>
            </a:endParaRPr>
          </a:p>
        </p:txBody>
      </p:sp>
      <p:sp>
        <p:nvSpPr>
          <p:cNvPr id="23" name="TextBox 22"/>
          <p:cNvSpPr txBox="1"/>
          <p:nvPr/>
        </p:nvSpPr>
        <p:spPr>
          <a:xfrm>
            <a:off x="6501966" y="716503"/>
            <a:ext cx="246252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1200" b="1" dirty="0" smtClean="0">
                <a:solidFill>
                  <a:srgbClr val="7030A0"/>
                </a:solidFill>
              </a:rPr>
              <a:t>Σκεπτικό: </a:t>
            </a:r>
            <a:r>
              <a:rPr lang="el-GR" sz="1200" b="1" dirty="0" smtClean="0">
                <a:solidFill>
                  <a:srgbClr val="000000"/>
                </a:solidFill>
              </a:rPr>
              <a:t>Ευκαιρία να παίξουν </a:t>
            </a:r>
            <a:r>
              <a:rPr lang="el-GR" sz="1200" dirty="0"/>
              <a:t>τα παιδιά</a:t>
            </a:r>
            <a:r>
              <a:rPr lang="el-GR" sz="1200" b="1" dirty="0" smtClean="0"/>
              <a:t> </a:t>
            </a:r>
            <a:r>
              <a:rPr lang="el-GR" sz="1200" dirty="0"/>
              <a:t>με το νερό.  </a:t>
            </a:r>
            <a:r>
              <a:rPr lang="el-GR" sz="1200" dirty="0" smtClean="0"/>
              <a:t> Και ευκαιρία για μένα να παρατηρήσω και να καταγράψω τις ενέργειές τους ώστε να μάθω τις ιδέες και τα ενδιαφέροντά τους.</a:t>
            </a:r>
          </a:p>
        </p:txBody>
      </p:sp>
    </p:spTree>
    <p:extLst>
      <p:ext uri="{BB962C8B-B14F-4D97-AF65-F5344CB8AC3E}">
        <p14:creationId xmlns:p14="http://schemas.microsoft.com/office/powerpoint/2010/main" val="1826304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32648" cy="1143000"/>
          </a:xfrm>
        </p:spPr>
        <p:txBody>
          <a:bodyPr>
            <a:noAutofit/>
          </a:bodyPr>
          <a:lstStyle/>
          <a:p>
            <a:r>
              <a:rPr lang="el-GR" sz="3600" b="1" dirty="0" smtClean="0">
                <a:solidFill>
                  <a:srgbClr val="00B050"/>
                </a:solidFill>
              </a:rPr>
              <a:t>Συζήτηση παραδειγμάτων από την τάξη</a:t>
            </a:r>
            <a:endParaRPr lang="el-GR" sz="3600"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pPr marL="0" lvl="0" indent="0">
              <a:buNone/>
            </a:pPr>
            <a:r>
              <a:rPr lang="el-GR" sz="2000" i="1" dirty="0" smtClean="0">
                <a:latin typeface="+mj-lt"/>
              </a:rPr>
              <a:t>Δουλέψτε σε ομάδες των 4-5 ατόμων - 2 παραδείγματα ανά ομάδα</a:t>
            </a:r>
            <a:r>
              <a:rPr lang="el-GR" sz="2000" dirty="0" smtClean="0">
                <a:latin typeface="+mj-lt"/>
              </a:rPr>
              <a:t>.</a:t>
            </a:r>
          </a:p>
          <a:p>
            <a:pPr marL="0" lvl="0" indent="0">
              <a:buNone/>
            </a:pPr>
            <a:r>
              <a:rPr lang="el-GR" sz="2000" dirty="0" smtClean="0">
                <a:latin typeface="+mj-lt"/>
              </a:rPr>
              <a:t>Ξεκινήστε σε ζευγάρια με διαφορετικά παραδείγματα, μετά αλλάξτε.</a:t>
            </a:r>
            <a:endParaRPr lang="el-GR" sz="2000" b="1" dirty="0" smtClean="0">
              <a:latin typeface="+mj-lt"/>
            </a:endParaRPr>
          </a:p>
          <a:p>
            <a:pPr marL="0" indent="0">
              <a:buNone/>
            </a:pPr>
            <a:r>
              <a:rPr lang="el-GR" sz="2000" b="1" dirty="0" smtClean="0">
                <a:latin typeface="+mj-lt"/>
              </a:rPr>
              <a:t>1. Διαβάστε πρώτα το παράδειγμά σας για να αποκτήσετε μια γενική εικόνα του ταξιδιού της μάθησης.</a:t>
            </a:r>
          </a:p>
          <a:p>
            <a:pPr marL="0" indent="0">
              <a:buNone/>
            </a:pPr>
            <a:r>
              <a:rPr lang="el-GR" sz="2000" b="1" dirty="0" smtClean="0">
                <a:latin typeface="+mj-lt"/>
              </a:rPr>
              <a:t>2. Έπειτα σκεφτείτε τις παρακάτω ερωτήσεις: </a:t>
            </a:r>
            <a:endParaRPr lang="el-GR" sz="2000" dirty="0" smtClean="0">
              <a:latin typeface="+mj-lt"/>
            </a:endParaRPr>
          </a:p>
          <a:p>
            <a:pPr lvl="0"/>
            <a:r>
              <a:rPr lang="el-GR" sz="2000" dirty="0" smtClean="0"/>
              <a:t>Τι </a:t>
            </a:r>
            <a:r>
              <a:rPr lang="el-GR" sz="2000" i="1" dirty="0" smtClean="0"/>
              <a:t>είδους αποδεικτικά στοιχεία </a:t>
            </a:r>
            <a:r>
              <a:rPr lang="el-GR" sz="2000" dirty="0" smtClean="0"/>
              <a:t>παρέχει το παράδειγμα σχετικά με τις διερευνητικές ικανότητες και τις δημιουργικές προδιαθέσεις των παιδιών; </a:t>
            </a:r>
          </a:p>
          <a:p>
            <a:pPr lvl="0"/>
            <a:r>
              <a:rPr lang="el-GR" sz="2000" dirty="0" smtClean="0"/>
              <a:t>Τι </a:t>
            </a:r>
            <a:r>
              <a:rPr lang="el-GR" sz="2000" i="1" dirty="0" smtClean="0"/>
              <a:t>προσεγγίσεις αξιολόγησης </a:t>
            </a:r>
            <a:r>
              <a:rPr lang="el-GR" sz="2000" dirty="0" smtClean="0"/>
              <a:t>χρησιμοποιούνται από τον/την δάσκαλο/α;</a:t>
            </a:r>
          </a:p>
          <a:p>
            <a:pPr lvl="0"/>
            <a:r>
              <a:rPr lang="el-GR" sz="2000" dirty="0" smtClean="0"/>
              <a:t>Με ποιους τρόπους </a:t>
            </a:r>
            <a:r>
              <a:rPr lang="el-GR" sz="2000" i="1" dirty="0" smtClean="0"/>
              <a:t>αξιοποιεί ο/η δάσκαλος/α τις πληροφορίες από την αξιολόγηση</a:t>
            </a:r>
            <a:r>
              <a:rPr lang="el-GR" sz="2000" dirty="0" smtClean="0"/>
              <a:t>;</a:t>
            </a:r>
            <a:endParaRPr lang="el-GR" sz="2000" dirty="0"/>
          </a:p>
          <a:p>
            <a:pPr lvl="0"/>
            <a:r>
              <a:rPr lang="el-GR" sz="2000" dirty="0"/>
              <a:t>Πώς θα μπορούσατε να αποκτήσετε περαιτέρω γνώσεις σχετικά με τη μάθηση των παιδιών;</a:t>
            </a:r>
          </a:p>
          <a:p>
            <a:pPr marL="0" lvl="0" indent="0">
              <a:buNone/>
            </a:pPr>
            <a:r>
              <a:rPr lang="el-GR" sz="2000" b="1" dirty="0" smtClean="0"/>
              <a:t>Συζήτηση με όλη την ομάδα</a:t>
            </a:r>
          </a:p>
          <a:p>
            <a:r>
              <a:rPr lang="el-GR" sz="2000" dirty="0" smtClean="0"/>
              <a:t>Ανταλλαγή απαντήσεων</a:t>
            </a:r>
          </a:p>
          <a:p>
            <a:r>
              <a:rPr lang="el-GR" sz="2000" dirty="0" smtClean="0"/>
              <a:t>Αναστοχασμός σχετικά με τις επιπτώσεις στον σχεδιασμό και την αξιολόγηση</a:t>
            </a:r>
            <a:endParaRPr lang="el-GR" sz="2000" dirty="0"/>
          </a:p>
        </p:txBody>
      </p:sp>
    </p:spTree>
    <p:extLst>
      <p:ext uri="{BB962C8B-B14F-4D97-AF65-F5344CB8AC3E}">
        <p14:creationId xmlns:p14="http://schemas.microsoft.com/office/powerpoint/2010/main" val="607835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27784" y="476672"/>
            <a:ext cx="6203032" cy="1224136"/>
          </a:xfrm>
        </p:spPr>
        <p:txBody>
          <a:bodyPr>
            <a:normAutofit fontScale="90000"/>
          </a:bodyPr>
          <a:lstStyle/>
          <a:p>
            <a:r>
              <a:rPr lang="el-GR" sz="3600" b="1" dirty="0">
                <a:solidFill>
                  <a:srgbClr val="00B050"/>
                </a:solidFill>
              </a:rPr>
              <a:t>Θετικές ενέργειες για την ενίσχυση της διαδικασίας αξιολόγησης</a:t>
            </a:r>
            <a:endParaRPr lang="el-GR" sz="2000" b="1" dirty="0">
              <a:solidFill>
                <a:srgbClr val="00B050"/>
              </a:solidFill>
            </a:endParaRPr>
          </a:p>
        </p:txBody>
      </p:sp>
      <p:sp>
        <p:nvSpPr>
          <p:cNvPr id="6" name="Content Placeholder 5"/>
          <p:cNvSpPr>
            <a:spLocks noGrp="1"/>
          </p:cNvSpPr>
          <p:nvPr>
            <p:ph idx="1"/>
          </p:nvPr>
        </p:nvSpPr>
        <p:spPr>
          <a:xfrm>
            <a:off x="457200" y="1916832"/>
            <a:ext cx="8229600" cy="4209331"/>
          </a:xfrm>
        </p:spPr>
        <p:txBody>
          <a:bodyPr>
            <a:normAutofit/>
          </a:bodyPr>
          <a:lstStyle/>
          <a:p>
            <a:pPr lvl="0"/>
            <a:r>
              <a:rPr lang="el-GR" sz="2400" dirty="0" smtClean="0">
                <a:latin typeface="+mj-lt"/>
              </a:rPr>
              <a:t>Παρέχουμε δραστηριότητες στις οποίες οι μαθητές/τριες μπορούν να εφαρμόσουν ή να παρουσιάσουν ορισμένες ιδέες, δεξιότητες, συμπεριφορές</a:t>
            </a:r>
          </a:p>
          <a:p>
            <a:pPr lvl="0"/>
            <a:r>
              <a:rPr lang="el-GR" sz="2400" dirty="0">
                <a:latin typeface="+mj-lt"/>
              </a:rPr>
              <a:t>Συζητούμε τις δραστηριότητες με </a:t>
            </a:r>
            <a:r>
              <a:rPr lang="el-GR" sz="2400" dirty="0" smtClean="0">
                <a:latin typeface="+mj-lt"/>
              </a:rPr>
              <a:t>τους/τις μαθητές/τριες</a:t>
            </a:r>
            <a:endParaRPr lang="el-GR" sz="2400" dirty="0">
              <a:latin typeface="+mj-lt"/>
            </a:endParaRPr>
          </a:p>
          <a:p>
            <a:pPr lvl="0"/>
            <a:r>
              <a:rPr lang="el-GR" sz="2400" dirty="0">
                <a:latin typeface="+mj-lt"/>
              </a:rPr>
              <a:t>Κάνουμε ερωτήσεις που επιτρέπουν </a:t>
            </a:r>
            <a:r>
              <a:rPr lang="el-GR" sz="2400" dirty="0" smtClean="0">
                <a:latin typeface="+mj-lt"/>
              </a:rPr>
              <a:t>στους/στις μαθητές/τριες </a:t>
            </a:r>
            <a:r>
              <a:rPr lang="el-GR" sz="2400" dirty="0">
                <a:latin typeface="+mj-lt"/>
              </a:rPr>
              <a:t>να εκφράζουν την άποψή τους</a:t>
            </a:r>
          </a:p>
          <a:p>
            <a:pPr lvl="0"/>
            <a:r>
              <a:rPr lang="el-GR" sz="2400" dirty="0">
                <a:latin typeface="+mj-lt"/>
              </a:rPr>
              <a:t>Ακούμε προσεκτικά τι έχουν να πουν οι </a:t>
            </a:r>
            <a:r>
              <a:rPr lang="el-GR" sz="2400" dirty="0" smtClean="0">
                <a:latin typeface="+mj-lt"/>
              </a:rPr>
              <a:t>μαθητές/τριες</a:t>
            </a:r>
            <a:endParaRPr lang="el-GR" sz="2400" dirty="0">
              <a:latin typeface="+mj-lt"/>
            </a:endParaRPr>
          </a:p>
          <a:p>
            <a:pPr lvl="0"/>
            <a:r>
              <a:rPr lang="el-GR" sz="2400" dirty="0">
                <a:latin typeface="+mj-lt"/>
              </a:rPr>
              <a:t>Παρατηρούμε πώς εργάζονται</a:t>
            </a:r>
          </a:p>
          <a:p>
            <a:pPr lvl="0"/>
            <a:r>
              <a:rPr lang="el-GR" sz="2400" dirty="0">
                <a:latin typeface="+mj-lt"/>
              </a:rPr>
              <a:t>Εξετάζουμε τα προϊόντα της εργασίας με διαγνωστική ματιά</a:t>
            </a:r>
          </a:p>
          <a:p>
            <a:pPr marL="0" indent="0" algn="r">
              <a:buNone/>
            </a:pPr>
            <a:r>
              <a:rPr lang="el-GR" sz="2400" dirty="0" smtClean="0">
                <a:latin typeface="+mj-lt"/>
              </a:rPr>
              <a:t>Harlen (1999)</a:t>
            </a:r>
            <a:endParaRPr lang="el-GR" sz="2400" dirty="0">
              <a:latin typeface="+mj-lt"/>
            </a:endParaRPr>
          </a:p>
        </p:txBody>
      </p:sp>
    </p:spTree>
    <p:extLst>
      <p:ext uri="{BB962C8B-B14F-4D97-AF65-F5344CB8AC3E}">
        <p14:creationId xmlns:p14="http://schemas.microsoft.com/office/powerpoint/2010/main" val="4031816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99792" y="274638"/>
            <a:ext cx="6192688" cy="1282154"/>
          </a:xfrm>
        </p:spPr>
        <p:txBody>
          <a:bodyPr>
            <a:normAutofit fontScale="90000"/>
          </a:bodyPr>
          <a:lstStyle/>
          <a:p>
            <a:r>
              <a:rPr lang="el-GR" sz="3200" b="1" dirty="0" smtClean="0">
                <a:solidFill>
                  <a:srgbClr val="00B050"/>
                </a:solidFill>
              </a:rPr>
              <a:t>10 αρχές αξιολόγησης για τη μάθηση που βασίζονται στην έρευνα</a:t>
            </a:r>
            <a:endParaRPr lang="el-GR" sz="3200" b="1" dirty="0">
              <a:solidFill>
                <a:srgbClr val="00B050"/>
              </a:solidFill>
            </a:endParaRPr>
          </a:p>
        </p:txBody>
      </p:sp>
      <p:sp>
        <p:nvSpPr>
          <p:cNvPr id="8" name="Content Placeholder 7"/>
          <p:cNvSpPr>
            <a:spLocks noGrp="1"/>
          </p:cNvSpPr>
          <p:nvPr>
            <p:ph sz="half" idx="1"/>
          </p:nvPr>
        </p:nvSpPr>
        <p:spPr>
          <a:xfrm>
            <a:off x="457200" y="1711349"/>
            <a:ext cx="4038600" cy="4525963"/>
          </a:xfrm>
        </p:spPr>
        <p:txBody>
          <a:bodyPr>
            <a:normAutofit fontScale="92500"/>
          </a:bodyPr>
          <a:lstStyle/>
          <a:p>
            <a:r>
              <a:rPr lang="el-GR" sz="2400" dirty="0" smtClean="0">
                <a:latin typeface="+mj-lt"/>
              </a:rPr>
              <a:t>Αποτελεί μέρος του αποτελεσματικού σχεδιασμού</a:t>
            </a:r>
          </a:p>
          <a:p>
            <a:r>
              <a:rPr lang="el-GR" sz="2400" dirty="0" smtClean="0">
                <a:latin typeface="+mj-lt"/>
              </a:rPr>
              <a:t>Εστιάζει στον τρόπο με τον οποίο οι μαθητές/τριες μαθαίνουν</a:t>
            </a:r>
          </a:p>
          <a:p>
            <a:r>
              <a:rPr lang="el-GR" sz="2400" dirty="0" smtClean="0">
                <a:latin typeface="+mj-lt"/>
              </a:rPr>
              <a:t>Έχει κεντρικό ρόλο στην πρακτική στην τάξη</a:t>
            </a:r>
          </a:p>
          <a:p>
            <a:r>
              <a:rPr lang="el-GR" sz="2400" dirty="0" smtClean="0">
                <a:latin typeface="+mj-lt"/>
              </a:rPr>
              <a:t>Αποτελεί βασική επαγγελματική δεξιότητα</a:t>
            </a:r>
          </a:p>
          <a:p>
            <a:r>
              <a:rPr lang="el-GR" sz="2400" dirty="0" smtClean="0">
                <a:latin typeface="+mj-lt"/>
              </a:rPr>
              <a:t>Είναι ευαίσθητη και εποικοδομητική</a:t>
            </a:r>
          </a:p>
        </p:txBody>
      </p:sp>
      <p:sp>
        <p:nvSpPr>
          <p:cNvPr id="9" name="Content Placeholder 8"/>
          <p:cNvSpPr>
            <a:spLocks noGrp="1"/>
          </p:cNvSpPr>
          <p:nvPr>
            <p:ph sz="half" idx="2"/>
          </p:nvPr>
        </p:nvSpPr>
        <p:spPr>
          <a:xfrm>
            <a:off x="4648200" y="1711349"/>
            <a:ext cx="4038600" cy="4525963"/>
          </a:xfrm>
        </p:spPr>
        <p:txBody>
          <a:bodyPr>
            <a:normAutofit fontScale="92500"/>
          </a:bodyPr>
          <a:lstStyle/>
          <a:p>
            <a:r>
              <a:rPr lang="el-GR" sz="2400" dirty="0" smtClean="0">
                <a:latin typeface="+mj-lt"/>
              </a:rPr>
              <a:t>Ενθαρρύνει την κινητοποίηση</a:t>
            </a:r>
          </a:p>
          <a:p>
            <a:r>
              <a:rPr lang="el-GR" sz="2400" dirty="0" smtClean="0">
                <a:latin typeface="+mj-lt"/>
              </a:rPr>
              <a:t>Προωθεί την κατανόηση των στόχων και των κριτηρίων</a:t>
            </a:r>
          </a:p>
          <a:p>
            <a:r>
              <a:rPr lang="el-GR" sz="2400" dirty="0" smtClean="0">
                <a:latin typeface="+mj-lt"/>
              </a:rPr>
              <a:t>Βοηθά τους/τις μαθητές /τριες να μάθουν πώς να βελτιωθούν</a:t>
            </a:r>
          </a:p>
          <a:p>
            <a:r>
              <a:rPr lang="el-GR" sz="2400" dirty="0" smtClean="0">
                <a:latin typeface="+mj-lt"/>
              </a:rPr>
              <a:t>Αναπτύσσει ικανότητα αυτοαξιολόγησης</a:t>
            </a:r>
          </a:p>
          <a:p>
            <a:r>
              <a:rPr lang="el-GR" sz="2400" dirty="0" smtClean="0">
                <a:latin typeface="+mj-lt"/>
              </a:rPr>
              <a:t>Αναγνωρίζει όλα τα εκπαιδευτικά επιτεύγματα</a:t>
            </a:r>
          </a:p>
          <a:p>
            <a:endParaRPr lang="el-GR" sz="1400" dirty="0">
              <a:latin typeface="+mj-lt"/>
            </a:endParaRPr>
          </a:p>
          <a:p>
            <a:pPr marL="0" indent="0" algn="r">
              <a:buNone/>
            </a:pPr>
            <a:r>
              <a:rPr lang="el-GR" sz="1700" dirty="0" smtClean="0"/>
              <a:t>Ομάδα για τη Μεταρρύθμιση της Αξιολόγησης (2002) </a:t>
            </a:r>
            <a:endParaRPr lang="el-GR" sz="1700" dirty="0">
              <a:latin typeface="+mj-lt"/>
            </a:endParaRPr>
          </a:p>
        </p:txBody>
      </p:sp>
    </p:spTree>
    <p:extLst>
      <p:ext uri="{BB962C8B-B14F-4D97-AF65-F5344CB8AC3E}">
        <p14:creationId xmlns:p14="http://schemas.microsoft.com/office/powerpoint/2010/main" val="3932856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408712" cy="1282154"/>
          </a:xfrm>
        </p:spPr>
        <p:txBody>
          <a:bodyPr>
            <a:noAutofit/>
          </a:bodyPr>
          <a:lstStyle/>
          <a:p>
            <a:r>
              <a:rPr lang="el-GR" sz="4000" b="1" dirty="0" smtClean="0">
                <a:solidFill>
                  <a:srgbClr val="00B050"/>
                </a:solidFill>
              </a:rPr>
              <a:t>Τι περιμένετε να αποκομίσετε </a:t>
            </a:r>
            <a:br>
              <a:rPr lang="el-GR" sz="4000" b="1" dirty="0" smtClean="0">
                <a:solidFill>
                  <a:srgbClr val="00B050"/>
                </a:solidFill>
              </a:rPr>
            </a:br>
            <a:r>
              <a:rPr lang="el-GR" sz="4000" b="1" dirty="0" smtClean="0">
                <a:solidFill>
                  <a:srgbClr val="00B050"/>
                </a:solidFill>
              </a:rPr>
              <a:t>από αυτή την ενότητα;</a:t>
            </a:r>
            <a:endParaRPr lang="el-GR" sz="4000" b="1" dirty="0">
              <a:solidFill>
                <a:srgbClr val="00B050"/>
              </a:solidFill>
            </a:endParaRPr>
          </a:p>
        </p:txBody>
      </p:sp>
      <p:sp>
        <p:nvSpPr>
          <p:cNvPr id="3" name="Content Placeholder 2"/>
          <p:cNvSpPr>
            <a:spLocks noGrp="1"/>
          </p:cNvSpPr>
          <p:nvPr>
            <p:ph idx="1"/>
          </p:nvPr>
        </p:nvSpPr>
        <p:spPr>
          <a:xfrm>
            <a:off x="611560" y="1772816"/>
            <a:ext cx="8280920" cy="4608512"/>
          </a:xfrm>
        </p:spPr>
        <p:txBody>
          <a:bodyPr>
            <a:noAutofit/>
          </a:bodyPr>
          <a:lstStyle/>
          <a:p>
            <a:pPr marL="0" indent="0">
              <a:buNone/>
            </a:pPr>
            <a:r>
              <a:rPr lang="el-GR" sz="1900" b="1" i="1" dirty="0">
                <a:latin typeface="+mj-lt"/>
              </a:rPr>
              <a:t>Ως άτομο</a:t>
            </a:r>
          </a:p>
          <a:p>
            <a:r>
              <a:rPr lang="el-GR" sz="1900" dirty="0" smtClean="0">
                <a:latin typeface="+mj-lt"/>
              </a:rPr>
              <a:t>Τι περιμένετε να αποκομίσετε από αυτή την ενότητα;</a:t>
            </a:r>
          </a:p>
          <a:p>
            <a:r>
              <a:rPr lang="el-GR" sz="1900" dirty="0" smtClean="0">
                <a:latin typeface="+mj-lt"/>
              </a:rPr>
              <a:t>Έχετε συγκεκριμένες ερωτήσεις;</a:t>
            </a:r>
          </a:p>
          <a:p>
            <a:r>
              <a:rPr lang="el-GR" sz="1900" dirty="0" smtClean="0">
                <a:latin typeface="+mj-lt"/>
              </a:rPr>
              <a:t>Ποια είναι τα βασικά ζητήματα που σχετίζονται με την αξιολόγηση στο περιβάλλον σας;</a:t>
            </a:r>
          </a:p>
          <a:p>
            <a:pPr marL="0" indent="0">
              <a:buNone/>
            </a:pPr>
            <a:endParaRPr lang="el-GR" sz="1000" dirty="0" smtClean="0">
              <a:latin typeface="+mj-lt"/>
            </a:endParaRPr>
          </a:p>
          <a:p>
            <a:pPr marL="0" indent="0">
              <a:spcBef>
                <a:spcPts val="0"/>
              </a:spcBef>
              <a:buNone/>
            </a:pPr>
            <a:r>
              <a:rPr lang="el-GR" sz="1900" dirty="0" smtClean="0">
                <a:latin typeface="+mj-lt"/>
              </a:rPr>
              <a:t>Σημειώστε </a:t>
            </a:r>
            <a:r>
              <a:rPr lang="el-GR" sz="1900" dirty="0" smtClean="0">
                <a:latin typeface="+mj-lt"/>
              </a:rPr>
              <a:t>2-3 ιδέες σχετικά με κάθε ερώτηση</a:t>
            </a:r>
          </a:p>
          <a:p>
            <a:pPr marL="0" indent="0">
              <a:buNone/>
            </a:pPr>
            <a:r>
              <a:rPr lang="el-GR" sz="1900" dirty="0" smtClean="0">
                <a:latin typeface="+mj-lt"/>
              </a:rPr>
              <a:t>Καταγράψτε κάθε ιδέα σε διαφορετικό αυτοκόλλητο χαρτάκι (ένα για κάθε ιδέα)</a:t>
            </a:r>
          </a:p>
          <a:p>
            <a:pPr marL="0" indent="0">
              <a:buNone/>
            </a:pPr>
            <a:endParaRPr lang="el-GR" sz="1000" i="1" dirty="0" smtClean="0">
              <a:latin typeface="+mj-lt"/>
            </a:endParaRPr>
          </a:p>
          <a:p>
            <a:pPr marL="0" indent="0">
              <a:spcBef>
                <a:spcPts val="0"/>
              </a:spcBef>
              <a:buNone/>
            </a:pPr>
            <a:r>
              <a:rPr lang="el-GR" sz="1900" b="1" i="1" dirty="0" smtClean="0">
                <a:latin typeface="+mj-lt"/>
              </a:rPr>
              <a:t>Ως </a:t>
            </a:r>
            <a:r>
              <a:rPr lang="el-GR" sz="1900" b="1" i="1" dirty="0" smtClean="0">
                <a:latin typeface="+mj-lt"/>
              </a:rPr>
              <a:t>ομάδα </a:t>
            </a:r>
          </a:p>
          <a:p>
            <a:pPr marL="0" indent="0">
              <a:buNone/>
            </a:pPr>
            <a:r>
              <a:rPr lang="el-GR" sz="1900" dirty="0" smtClean="0">
                <a:latin typeface="+mj-lt"/>
              </a:rPr>
              <a:t>Δείτε αν μπορείτε να ομαδοποιήσετε τις ερωτήσεις - υπάρχουν κοινά στοιχεία/διαφορές;</a:t>
            </a:r>
          </a:p>
          <a:p>
            <a:pPr marL="0" indent="0">
              <a:spcBef>
                <a:spcPts val="0"/>
              </a:spcBef>
              <a:buNone/>
            </a:pPr>
            <a:r>
              <a:rPr lang="el-GR" sz="1900" dirty="0" smtClean="0">
                <a:latin typeface="+mj-lt"/>
              </a:rPr>
              <a:t>Αναρτήστε σαν αφίσα. Κρατήστε για μελλοντική χρήση. </a:t>
            </a:r>
          </a:p>
        </p:txBody>
      </p:sp>
    </p:spTree>
    <p:extLst>
      <p:ext uri="{BB962C8B-B14F-4D97-AF65-F5344CB8AC3E}">
        <p14:creationId xmlns:p14="http://schemas.microsoft.com/office/powerpoint/2010/main" val="4127639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83768" y="413792"/>
            <a:ext cx="6203032" cy="1143000"/>
          </a:xfrm>
        </p:spPr>
        <p:txBody>
          <a:bodyPr>
            <a:noAutofit/>
          </a:bodyPr>
          <a:lstStyle/>
          <a:p>
            <a:r>
              <a:rPr lang="el-GR" sz="3600" b="1" dirty="0">
                <a:solidFill>
                  <a:srgbClr val="00B050"/>
                </a:solidFill>
              </a:rPr>
              <a:t>Επιπτώσεις </a:t>
            </a:r>
            <a:r>
              <a:rPr lang="el-GR" sz="3600" b="1" dirty="0" smtClean="0">
                <a:solidFill>
                  <a:srgbClr val="00B050"/>
                </a:solidFill>
              </a:rPr>
              <a:t>στον </a:t>
            </a:r>
            <a:r>
              <a:rPr lang="el-GR" sz="3600" b="1" dirty="0">
                <a:solidFill>
                  <a:srgbClr val="00B050"/>
                </a:solidFill>
              </a:rPr>
              <a:t>σχεδιασμό και την αξιολόγηση</a:t>
            </a:r>
            <a:endParaRPr lang="el-GR" sz="3600" dirty="0">
              <a:solidFill>
                <a:srgbClr val="00B050"/>
              </a:solidFill>
            </a:endParaRPr>
          </a:p>
        </p:txBody>
      </p:sp>
      <p:sp>
        <p:nvSpPr>
          <p:cNvPr id="6" name="Content Placeholder 5"/>
          <p:cNvSpPr>
            <a:spLocks noGrp="1"/>
          </p:cNvSpPr>
          <p:nvPr>
            <p:ph idx="1"/>
          </p:nvPr>
        </p:nvSpPr>
        <p:spPr>
          <a:xfrm>
            <a:off x="457200" y="1744216"/>
            <a:ext cx="8229600" cy="3484984"/>
          </a:xfrm>
        </p:spPr>
        <p:txBody>
          <a:bodyPr>
            <a:normAutofit/>
          </a:bodyPr>
          <a:lstStyle/>
          <a:p>
            <a:pPr>
              <a:spcAft>
                <a:spcPts val="1200"/>
              </a:spcAft>
            </a:pPr>
            <a:r>
              <a:rPr lang="el-GR" sz="2800" dirty="0" smtClean="0"/>
              <a:t>Διαλέξτε </a:t>
            </a:r>
            <a:r>
              <a:rPr lang="el-GR" sz="2800" dirty="0" smtClean="0"/>
              <a:t>μια αγαπημένη δραστηριότητα φυσικών επιστημών που εκτελείτε στο περιβάλλον σας. </a:t>
            </a:r>
            <a:endParaRPr lang="el-GR" sz="2800" dirty="0"/>
          </a:p>
          <a:p>
            <a:r>
              <a:rPr lang="el-GR" sz="2800" dirty="0"/>
              <a:t>Πώς θα μπορούσατε να την αξιοποιήσετε και να επεκτείνετε τις δυνατότητες αξιολόγησης σε διάφορα σημεία της δραστηριότητας; </a:t>
            </a:r>
          </a:p>
        </p:txBody>
      </p:sp>
    </p:spTree>
    <p:extLst>
      <p:ext uri="{BB962C8B-B14F-4D97-AF65-F5344CB8AC3E}">
        <p14:creationId xmlns:p14="http://schemas.microsoft.com/office/powerpoint/2010/main" val="1706048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74638"/>
            <a:ext cx="5626968" cy="1143000"/>
          </a:xfrm>
        </p:spPr>
        <p:txBody>
          <a:bodyPr>
            <a:noAutofit/>
          </a:bodyPr>
          <a:lstStyle/>
          <a:p>
            <a:r>
              <a:rPr lang="el-GR" sz="3600" b="1" dirty="0" smtClean="0">
                <a:solidFill>
                  <a:srgbClr val="00B050"/>
                </a:solidFill>
              </a:rPr>
              <a:t>Αναστοχασμός των διδαγμάτων του σεμιναρίου</a:t>
            </a:r>
            <a:endParaRPr lang="el-GR" sz="3600"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l-GR" sz="2400" i="1" dirty="0" smtClean="0"/>
              <a:t>Σε ομάδες των 2-3 ατόμων</a:t>
            </a:r>
            <a:r>
              <a:rPr lang="el-GR" dirty="0" smtClean="0"/>
              <a:t> </a:t>
            </a:r>
            <a:endParaRPr lang="el-GR" sz="2400" dirty="0" smtClean="0"/>
          </a:p>
          <a:p>
            <a:r>
              <a:rPr lang="el-GR" sz="2400" dirty="0" smtClean="0"/>
              <a:t>Ανατρέξτε </a:t>
            </a:r>
            <a:r>
              <a:rPr lang="el-GR" sz="2400" dirty="0" smtClean="0"/>
              <a:t>στις αρχικές σας ερωτήσεις και τα θέματα.  Έχετε να προσθέσετε ή να αλλάξετε κάτι; Καταγράψτε τις προσθήκες με άλλο χρώμα (στυλό/αυτοκόλλητο χαρτάκι).</a:t>
            </a:r>
            <a:endParaRPr lang="el-GR" sz="2400" dirty="0"/>
          </a:p>
          <a:p>
            <a:pPr lvl="0"/>
            <a:r>
              <a:rPr lang="el-GR" sz="2400" dirty="0"/>
              <a:t>Σημειώστε 2 δράσεις που θα αναλάβετε αξιοποιώντας το υλικό της ενότητας.</a:t>
            </a:r>
          </a:p>
          <a:p>
            <a:pPr lvl="0"/>
            <a:r>
              <a:rPr lang="el-GR" sz="2400" dirty="0"/>
              <a:t>Με ποιο </a:t>
            </a:r>
            <a:r>
              <a:rPr lang="el-GR" sz="2400" dirty="0" smtClean="0"/>
              <a:t>τρόπον </a:t>
            </a:r>
            <a:r>
              <a:rPr lang="el-GR" sz="2400" dirty="0"/>
              <a:t>στήριξαν οι διαφορετικές δραστηριότητες την ανάπτυξη της </a:t>
            </a:r>
            <a:r>
              <a:rPr lang="el-GR" sz="2400" dirty="0" smtClean="0"/>
              <a:t>σκέψης σας;</a:t>
            </a:r>
            <a:endParaRPr lang="el-GR" sz="2400" dirty="0"/>
          </a:p>
          <a:p>
            <a:pPr lvl="0"/>
            <a:r>
              <a:rPr lang="el-GR" sz="2400" dirty="0"/>
              <a:t>Σε ποιο βαθμό εκπληρώθηκαν οι στόχοι αυτής της ενότητας;</a:t>
            </a:r>
          </a:p>
        </p:txBody>
      </p:sp>
    </p:spTree>
    <p:extLst>
      <p:ext uri="{BB962C8B-B14F-4D97-AF65-F5344CB8AC3E}">
        <p14:creationId xmlns:p14="http://schemas.microsoft.com/office/powerpoint/2010/main" val="1601242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2843213" y="635000"/>
            <a:ext cx="5634037" cy="925513"/>
          </a:xfrm>
        </p:spPr>
        <p:txBody>
          <a:bodyPr/>
          <a:lstStyle/>
          <a:p>
            <a:pPr eaLnBrk="1" hangingPunct="1"/>
            <a:r>
              <a:rPr lang="el-GR" sz="3600" b="1" dirty="0">
                <a:solidFill>
                  <a:srgbClr val="00B050"/>
                </a:solidFill>
                <a:latin typeface="Calibri" charset="0"/>
              </a:rPr>
              <a:t>Περισσότερες πληροφορίες</a:t>
            </a:r>
          </a:p>
        </p:txBody>
      </p:sp>
      <p:sp>
        <p:nvSpPr>
          <p:cNvPr id="3" name="Content Placeholder 2"/>
          <p:cNvSpPr>
            <a:spLocks noGrp="1"/>
          </p:cNvSpPr>
          <p:nvPr>
            <p:ph idx="1"/>
          </p:nvPr>
        </p:nvSpPr>
        <p:spPr>
          <a:xfrm>
            <a:off x="612775" y="1700213"/>
            <a:ext cx="7886700" cy="4625975"/>
          </a:xfrm>
        </p:spPr>
        <p:txBody>
          <a:bodyPr>
            <a:normAutofit fontScale="92500" lnSpcReduction="20000"/>
          </a:bodyPr>
          <a:lstStyle/>
          <a:p>
            <a:pPr marL="0" indent="0" eaLnBrk="1" hangingPunct="1">
              <a:lnSpc>
                <a:spcPct val="120000"/>
              </a:lnSpc>
              <a:buFont typeface="Arial" charset="0"/>
              <a:buNone/>
              <a:defRPr/>
            </a:pPr>
            <a:r>
              <a:rPr lang="el-GR" sz="3100" b="1" dirty="0">
                <a:solidFill>
                  <a:srgbClr val="FF0000"/>
                </a:solidFill>
                <a:latin typeface="+mj-lt"/>
              </a:rPr>
              <a:t>Creative Little Scientists </a:t>
            </a:r>
          </a:p>
          <a:p>
            <a:pPr marL="0" indent="0" eaLnBrk="1" hangingPunct="1">
              <a:lnSpc>
                <a:spcPct val="120000"/>
              </a:lnSpc>
              <a:spcBef>
                <a:spcPts val="0"/>
              </a:spcBef>
              <a:buFont typeface="Arial" charset="0"/>
              <a:buNone/>
              <a:defRPr/>
            </a:pPr>
            <a:r>
              <a:rPr lang="el-GR" sz="2600" dirty="0" smtClean="0">
                <a:solidFill>
                  <a:srgbClr val="FF0000"/>
                </a:solidFill>
                <a:latin typeface="+mj-lt"/>
              </a:rPr>
              <a:t>(Έργο του 7ου ΠΠ της ΕΕ 2011 – 2014)</a:t>
            </a:r>
            <a:endParaRPr lang="el-GR" sz="2600" dirty="0">
              <a:solidFill>
                <a:srgbClr val="FF0000"/>
              </a:solidFill>
              <a:latin typeface="+mj-lt"/>
              <a:cs typeface="+mn-cs"/>
            </a:endParaRPr>
          </a:p>
          <a:p>
            <a:pPr marL="0" indent="0" eaLnBrk="1" hangingPunct="1">
              <a:lnSpc>
                <a:spcPct val="110000"/>
              </a:lnSpc>
              <a:buFont typeface="Arial" charset="0"/>
              <a:buNone/>
              <a:defRPr/>
            </a:pPr>
            <a:r>
              <a:rPr lang="el-GR" sz="2600" dirty="0">
                <a:latin typeface="+mj-lt"/>
              </a:rPr>
              <a:t>Αρχές σχεδιασμού και πρότυπο υλικό βάσει επί τόπου εργασίας </a:t>
            </a:r>
            <a:r>
              <a:rPr lang="el-GR" sz="2600" dirty="0">
                <a:latin typeface="+mj-lt"/>
                <a:hlinkClick r:id="rId3"/>
              </a:rPr>
              <a:t>www.creative-little-scientists.eu</a:t>
            </a:r>
            <a:endParaRPr lang="el-GR" sz="2600" dirty="0">
              <a:latin typeface="+mj-lt"/>
              <a:cs typeface="+mn-cs"/>
            </a:endParaRPr>
          </a:p>
          <a:p>
            <a:pPr marL="0" indent="0" eaLnBrk="1" hangingPunct="1">
              <a:buFont typeface="Arial" charset="0"/>
              <a:buNone/>
              <a:defRPr/>
            </a:pPr>
            <a:endParaRPr lang="el-GR" sz="900" dirty="0">
              <a:latin typeface="+mj-lt"/>
              <a:cs typeface="+mn-cs"/>
            </a:endParaRPr>
          </a:p>
          <a:p>
            <a:pPr marL="0" indent="0" eaLnBrk="1" hangingPunct="1">
              <a:buFont typeface="Arial" charset="0"/>
              <a:buNone/>
              <a:defRPr/>
            </a:pPr>
            <a:r>
              <a:rPr lang="el-GR" sz="3100" b="1" dirty="0">
                <a:solidFill>
                  <a:srgbClr val="FF0000"/>
                </a:solidFill>
                <a:latin typeface="+mj-lt"/>
              </a:rPr>
              <a:t>Creativity in Early Years Science Education</a:t>
            </a:r>
          </a:p>
          <a:p>
            <a:pPr marL="0" indent="0">
              <a:buNone/>
              <a:defRPr/>
            </a:pPr>
            <a:r>
              <a:rPr lang="el-GR" sz="2600" dirty="0" smtClean="0">
                <a:solidFill>
                  <a:srgbClr val="FF0000"/>
                </a:solidFill>
                <a:latin typeface="+mj-lt"/>
              </a:rPr>
              <a:t>(Έργο της ΕΕ Erasmus+ 2014 </a:t>
            </a:r>
            <a:r>
              <a:rPr lang="el-GR" sz="2600" dirty="0">
                <a:solidFill>
                  <a:srgbClr val="FF0000"/>
                </a:solidFill>
              </a:rPr>
              <a:t>– </a:t>
            </a:r>
            <a:r>
              <a:rPr lang="el-GR" sz="2600" dirty="0" smtClean="0">
                <a:solidFill>
                  <a:srgbClr val="FF0000"/>
                </a:solidFill>
                <a:latin typeface="+mj-lt"/>
              </a:rPr>
              <a:t>2017)</a:t>
            </a:r>
          </a:p>
          <a:p>
            <a:pPr marL="0" indent="0" eaLnBrk="1" hangingPunct="1">
              <a:lnSpc>
                <a:spcPct val="110000"/>
              </a:lnSpc>
              <a:buFont typeface="Arial" charset="0"/>
              <a:buNone/>
              <a:defRPr/>
            </a:pPr>
            <a:r>
              <a:rPr lang="el-GR" sz="2600" dirty="0" smtClean="0">
                <a:latin typeface="+mj-lt"/>
              </a:rPr>
              <a:t>Υλικό προγράμματος σπουδών και επιμόρφωσης για τη συνεχή επαγγελματική ανάπτυξη (CPD) των δασκάλων για την προώθηση δημιουργικών προσεγγίσεων στις φυσικές επιστήμες στην πρώιμη σχολική εκπαίδευση </a:t>
            </a:r>
            <a:r>
              <a:rPr lang="el-GR" sz="2600" dirty="0" smtClean="0">
                <a:latin typeface="+mj-lt"/>
                <a:hlinkClick r:id="rId4"/>
              </a:rPr>
              <a:t>www.ceys‐project.eu</a:t>
            </a:r>
            <a:endParaRPr lang="el-GR" sz="2600" dirty="0" smtClean="0">
              <a:cs typeface="+mn-cs"/>
            </a:endParaRPr>
          </a:p>
          <a:p>
            <a:pPr marL="0" indent="0" eaLnBrk="1" hangingPunct="1">
              <a:buFont typeface="Arial" charset="0"/>
              <a:buNone/>
              <a:defRPr/>
            </a:pPr>
            <a:endParaRPr lang="el-GR" dirty="0">
              <a:cs typeface="+mn-cs"/>
            </a:endParaRPr>
          </a:p>
          <a:p>
            <a:pPr marL="0" indent="0" eaLnBrk="1" hangingPunct="1">
              <a:buFont typeface="Arial" charset="0"/>
              <a:buNone/>
              <a:defRPr/>
            </a:pPr>
            <a:endParaRPr lang="el-GR" dirty="0">
              <a:cs typeface="+mn-cs"/>
            </a:endParaRPr>
          </a:p>
        </p:txBody>
      </p:sp>
    </p:spTree>
    <p:extLst>
      <p:ext uri="{BB962C8B-B14F-4D97-AF65-F5344CB8AC3E}">
        <p14:creationId xmlns:p14="http://schemas.microsoft.com/office/powerpoint/2010/main" val="87127711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1825625"/>
            <a:ext cx="7697788" cy="4318000"/>
          </a:xfrm>
        </p:spPr>
        <p:txBody>
          <a:bodyPr>
            <a:normAutofit/>
          </a:bodyPr>
          <a:lstStyle/>
          <a:p>
            <a:pPr marL="0" lvl="0" indent="0">
              <a:buNone/>
            </a:pPr>
            <a:endParaRPr lang="en-US" sz="2400" dirty="0">
              <a:latin typeface="+mj-lt"/>
            </a:endParaRPr>
          </a:p>
          <a:p>
            <a:endParaRPr lang="nl-BE" sz="2400" dirty="0">
              <a:latin typeface="+mj-lt"/>
            </a:endParaRPr>
          </a:p>
        </p:txBody>
      </p:sp>
      <p:pic>
        <p:nvPicPr>
          <p:cNvPr id="4" name="Tijdelijke aanduiding voor inhoud 3"/>
          <p:cNvPicPr>
            <a:picLocks noChangeAspect="1"/>
          </p:cNvPicPr>
          <p:nvPr/>
        </p:nvPicPr>
        <p:blipFill>
          <a:blip r:embed="rId3" cstate="print"/>
          <a:srcRect t="7070" b="7070"/>
          <a:stretch>
            <a:fillRect/>
          </a:stretch>
        </p:blipFill>
        <p:spPr>
          <a:xfrm>
            <a:off x="1043608" y="1916832"/>
            <a:ext cx="6696744" cy="3285488"/>
          </a:xfrm>
          <a:prstGeom prst="rect">
            <a:avLst/>
          </a:prstGeom>
        </p:spPr>
      </p:pic>
    </p:spTree>
    <p:extLst>
      <p:ext uri="{BB962C8B-B14F-4D97-AF65-F5344CB8AC3E}">
        <p14:creationId xmlns:p14="http://schemas.microsoft.com/office/powerpoint/2010/main" val="2658958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175" y="4932363"/>
            <a:ext cx="7777163" cy="1062037"/>
          </a:xfrm>
          <a:prstGeom prst="rect">
            <a:avLst/>
          </a:prstGeom>
          <a:noFill/>
        </p:spPr>
        <p:txBody>
          <a:bodyPr>
            <a:spAutoFit/>
          </a:bodyPr>
          <a:lstStyle/>
          <a:p>
            <a:pPr>
              <a:spcAft>
                <a:spcPts val="600"/>
              </a:spcAft>
              <a:tabLst>
                <a:tab pos="990600" algn="l"/>
              </a:tabLst>
              <a:defRPr/>
            </a:pPr>
            <a:r>
              <a:rPr lang="en-US" sz="1600" dirty="0">
                <a:solidFill>
                  <a:prstClr val="black"/>
                </a:solidFill>
                <a:ea typeface="ＭＳ Ｐゴシック" pitchFamily="34" charset="-128"/>
              </a:rPr>
              <a:t>	</a:t>
            </a:r>
            <a:r>
              <a:rPr lang="en-US" sz="1400" dirty="0">
                <a:solidFill>
                  <a:prstClr val="black"/>
                </a:solidFill>
                <a:ea typeface="ＭＳ Ｐゴシック" pitchFamily="34" charset="-128"/>
              </a:rPr>
              <a:t>© </a:t>
            </a:r>
            <a:r>
              <a:rPr lang="en-US" sz="1400" i="1" dirty="0">
                <a:solidFill>
                  <a:prstClr val="black"/>
                </a:solidFill>
                <a:ea typeface="ＭＳ Ｐゴシック" pitchFamily="34" charset="-128"/>
              </a:rPr>
              <a:t>2017 CREATIVITY IN EARLY YEARS SCIENCE EDUCATION Consortium</a:t>
            </a:r>
          </a:p>
          <a:p>
            <a:pPr>
              <a:spcAft>
                <a:spcPts val="600"/>
              </a:spcAft>
              <a:tabLst>
                <a:tab pos="990600" algn="l"/>
              </a:tabLst>
              <a:defRPr/>
            </a:pPr>
            <a:r>
              <a:rPr lang="en-US" sz="1400" dirty="0">
                <a:solidFill>
                  <a:prstClr val="black"/>
                </a:solidFill>
                <a:ea typeface="ＭＳ Ｐゴシック" pitchFamily="34" charset="-128"/>
              </a:rPr>
              <a:t>This work is licensed under the Creative Commons Attribution-NonCommercial-NoDerivatives 4.0 International License. To view a copy of this license, visit </a:t>
            </a:r>
            <a:r>
              <a:rPr lang="en-US" sz="1400" u="sng" dirty="0">
                <a:solidFill>
                  <a:prstClr val="black"/>
                </a:solidFill>
                <a:ea typeface="ＭＳ Ｐゴシック" pitchFamily="34" charset="-128"/>
                <a:hlinkClick r:id="rId2"/>
              </a:rPr>
              <a:t>http://creativecommons.org/licenses/by-nc-nd/4.0/</a:t>
            </a:r>
            <a:r>
              <a:rPr lang="en-US" sz="1400" dirty="0">
                <a:solidFill>
                  <a:prstClr val="black"/>
                </a:solidFill>
                <a:ea typeface="ＭＳ Ｐゴシック" pitchFamily="34" charset="-128"/>
              </a:rPr>
              <a:t>.</a:t>
            </a:r>
            <a:endParaRPr lang="el-GR" sz="1400" dirty="0">
              <a:solidFill>
                <a:prstClr val="black"/>
              </a:solidFill>
              <a:ea typeface="ＭＳ Ｐゴシック" pitchFamily="34" charset="-128"/>
            </a:endParaRPr>
          </a:p>
        </p:txBody>
      </p:sp>
      <p:sp>
        <p:nvSpPr>
          <p:cNvPr id="2" name="Title 1"/>
          <p:cNvSpPr>
            <a:spLocks noGrp="1"/>
          </p:cNvSpPr>
          <p:nvPr>
            <p:ph type="title"/>
          </p:nvPr>
        </p:nvSpPr>
        <p:spPr>
          <a:xfrm>
            <a:off x="722313" y="1628775"/>
            <a:ext cx="7772400" cy="3455988"/>
          </a:xfrm>
        </p:spPr>
        <p:txBody>
          <a:bodyPr rtlCol="0">
            <a:normAutofit/>
          </a:bodyPr>
          <a:lstStyle/>
          <a:p>
            <a:pPr eaLnBrk="1" fontAlgn="auto" hangingPunct="1">
              <a:spcAft>
                <a:spcPts val="0"/>
              </a:spcAft>
              <a:defRPr/>
            </a:pP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5120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538" y="3860800"/>
            <a:ext cx="71850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1538" y="4932363"/>
            <a:ext cx="915987"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14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9792" y="274638"/>
            <a:ext cx="5987008" cy="1143000"/>
          </a:xfrm>
        </p:spPr>
        <p:txBody>
          <a:bodyPr/>
          <a:lstStyle/>
          <a:p>
            <a:r>
              <a:rPr lang="el-GR" b="1" dirty="0" smtClean="0">
                <a:solidFill>
                  <a:srgbClr val="00B050"/>
                </a:solidFill>
              </a:rPr>
              <a:t>Περίγραμμα ενότητας</a:t>
            </a:r>
            <a:endParaRPr lang="el-GR" b="1" dirty="0">
              <a:solidFill>
                <a:srgbClr val="00B050"/>
              </a:solidFill>
            </a:endParaRPr>
          </a:p>
        </p:txBody>
      </p:sp>
      <p:sp>
        <p:nvSpPr>
          <p:cNvPr id="3" name="Tijdelijke aanduiding voor inhoud 2"/>
          <p:cNvSpPr>
            <a:spLocks noGrp="1"/>
          </p:cNvSpPr>
          <p:nvPr>
            <p:ph idx="1"/>
          </p:nvPr>
        </p:nvSpPr>
        <p:spPr>
          <a:xfrm>
            <a:off x="457200" y="1556792"/>
            <a:ext cx="8219256" cy="4824536"/>
          </a:xfrm>
        </p:spPr>
        <p:txBody>
          <a:bodyPr>
            <a:noAutofit/>
          </a:bodyPr>
          <a:lstStyle/>
          <a:p>
            <a:pPr marL="457200" indent="-457200">
              <a:buFont typeface="+mj-lt"/>
              <a:buAutoNum type="arabicPeriod"/>
            </a:pPr>
            <a:r>
              <a:rPr lang="el-GR" sz="2400" dirty="0" smtClean="0">
                <a:latin typeface="+mj-lt"/>
              </a:rPr>
              <a:t>Εισαγωγή, στόχοι και σκεπτικό της ενότητας</a:t>
            </a:r>
          </a:p>
          <a:p>
            <a:pPr marL="457200" indent="-457200">
              <a:buFont typeface="+mj-lt"/>
              <a:buAutoNum type="arabicPeriod"/>
            </a:pPr>
            <a:r>
              <a:rPr lang="el-GR" sz="2400" dirty="0" smtClean="0">
                <a:latin typeface="+mj-lt"/>
              </a:rPr>
              <a:t>Ανταλλαγή προσεγγίσεων για τις προσεγγίσεις αξιολόγησης για την αξιολόγηση - ποιες είναι οι πιο χρήσιμες και γιατί;</a:t>
            </a:r>
          </a:p>
          <a:p>
            <a:pPr marL="457200" indent="-457200">
              <a:buFont typeface="+mj-lt"/>
              <a:buAutoNum type="arabicPeriod"/>
            </a:pPr>
            <a:r>
              <a:rPr lang="el-GR" sz="2400" dirty="0" smtClean="0">
                <a:latin typeface="+mj-lt"/>
              </a:rPr>
              <a:t>Αξιολόγηση ανοιχτών διερευνητικών δραστηριοτήτων.</a:t>
            </a:r>
          </a:p>
          <a:p>
            <a:pPr marL="457200" indent="-457200">
              <a:buFont typeface="+mj-lt"/>
              <a:buAutoNum type="arabicPeriod"/>
            </a:pPr>
            <a:r>
              <a:rPr lang="el-GR" sz="2400" dirty="0" smtClean="0">
                <a:latin typeface="+mj-lt"/>
              </a:rPr>
              <a:t>Τι ευκαιρίες προσέφεραν οι δραστηριότητες για την αξιολόγηση της δημιουργικότητας; </a:t>
            </a:r>
          </a:p>
          <a:p>
            <a:pPr marL="457200" indent="-457200">
              <a:buFont typeface="+mj-lt"/>
              <a:buAutoNum type="arabicPeriod"/>
            </a:pPr>
            <a:r>
              <a:rPr lang="el-GR" sz="2400" dirty="0" smtClean="0">
                <a:latin typeface="+mj-lt"/>
              </a:rPr>
              <a:t>Ανάλυση παραδειγμάτων από την τάξη: ευκαιρίες για αξιολόγηση και αξιοποίηση των πληροφοριών από την αξιολόγηση. </a:t>
            </a:r>
          </a:p>
          <a:p>
            <a:pPr marL="457200" indent="-457200">
              <a:buFont typeface="+mj-lt"/>
              <a:buAutoNum type="arabicPeriod"/>
            </a:pPr>
            <a:r>
              <a:rPr lang="el-GR" sz="2400" dirty="0" smtClean="0">
                <a:latin typeface="+mj-lt"/>
              </a:rPr>
              <a:t>Επιπτώσεις στον σχεδιασμό και την αξιολόγηση. </a:t>
            </a:r>
          </a:p>
          <a:p>
            <a:pPr marL="457200" indent="-457200">
              <a:buFont typeface="+mj-lt"/>
              <a:buAutoNum type="arabicPeriod"/>
            </a:pPr>
            <a:r>
              <a:rPr lang="el-GR" sz="2400" dirty="0" smtClean="0">
                <a:latin typeface="+mj-lt"/>
              </a:rPr>
              <a:t>Αναστοχασμός των διδαγμάτων της ενότητας</a:t>
            </a:r>
            <a:endParaRPr lang="el-GR" sz="2400" dirty="0">
              <a:latin typeface="+mj-lt"/>
            </a:endParaRPr>
          </a:p>
        </p:txBody>
      </p:sp>
    </p:spTree>
    <p:extLst>
      <p:ext uri="{BB962C8B-B14F-4D97-AF65-F5344CB8AC3E}">
        <p14:creationId xmlns:p14="http://schemas.microsoft.com/office/powerpoint/2010/main" val="502850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138138"/>
          </a:xfrm>
        </p:spPr>
        <p:txBody>
          <a:bodyPr>
            <a:normAutofit/>
          </a:bodyPr>
          <a:lstStyle/>
          <a:p>
            <a:r>
              <a:rPr lang="el-GR" sz="4000" b="1" dirty="0" smtClean="0">
                <a:solidFill>
                  <a:srgbClr val="00B050"/>
                </a:solidFill>
              </a:rPr>
              <a:t>Στόχοι της ενότητας</a:t>
            </a:r>
            <a:endParaRPr lang="el-GR" sz="4000" b="1" dirty="0">
              <a:solidFill>
                <a:srgbClr val="00B050"/>
              </a:solidFill>
            </a:endParaRPr>
          </a:p>
        </p:txBody>
      </p:sp>
      <p:sp>
        <p:nvSpPr>
          <p:cNvPr id="3" name="Content Placeholder 2"/>
          <p:cNvSpPr>
            <a:spLocks noGrp="1"/>
          </p:cNvSpPr>
          <p:nvPr>
            <p:ph idx="1"/>
          </p:nvPr>
        </p:nvSpPr>
        <p:spPr>
          <a:xfrm>
            <a:off x="395536" y="1628800"/>
            <a:ext cx="8496944" cy="4608512"/>
          </a:xfrm>
        </p:spPr>
        <p:txBody>
          <a:bodyPr>
            <a:noAutofit/>
          </a:bodyPr>
          <a:lstStyle/>
          <a:p>
            <a:pPr lvl="0"/>
            <a:r>
              <a:rPr lang="el-GR" sz="1700" dirty="0" smtClean="0">
                <a:latin typeface="+mj-lt"/>
              </a:rPr>
              <a:t>Εισαγωγή των συμμετεχόντων σε μια σειρά από προσεγγίσεις και στρατηγικές αξιολόγησης για την προώθηση της δημιουργικότητας στη διδασκαλία των φυσικών επιστημών στην πρώιμη σχολική εκπαίδευση</a:t>
            </a:r>
            <a:endParaRPr lang="el-GR" sz="1700" dirty="0">
              <a:latin typeface="+mj-lt"/>
            </a:endParaRPr>
          </a:p>
          <a:p>
            <a:pPr lvl="0"/>
            <a:r>
              <a:rPr lang="el-GR" sz="1700" dirty="0">
                <a:latin typeface="+mj-lt"/>
              </a:rPr>
              <a:t>Ανταλλαγή στρατηγικών που θα βοηθήσουν τους συμμετέχοντες να εκτιμήσουν και να μπορέσουν να χρησιμοποιήσουν τις διάφορες μορφές αποδεικτικών στοιχείων αξιολόγησης προς </a:t>
            </a:r>
            <a:r>
              <a:rPr lang="el-GR" sz="1700" dirty="0" smtClean="0">
                <a:latin typeface="+mj-lt"/>
              </a:rPr>
              <a:t>διαμόρφωση </a:t>
            </a:r>
            <a:r>
              <a:rPr lang="el-GR" sz="1700" dirty="0">
                <a:latin typeface="+mj-lt"/>
              </a:rPr>
              <a:t>της διδασκαλίας και του μακροπρόθεσμου σχεδιασμού</a:t>
            </a:r>
          </a:p>
          <a:p>
            <a:pPr lvl="0"/>
            <a:r>
              <a:rPr lang="el-GR" sz="1700" dirty="0">
                <a:latin typeface="+mj-lt"/>
              </a:rPr>
              <a:t>Αύξηση της συνειδητοποίησης της αξιολόγησης ως ευκαιρίας για προώθηση της δημιουργικής μάθησης, μέσα από τον αναστοχασμό και τη συζήτηση στις φυσικές επιστήμες</a:t>
            </a:r>
          </a:p>
          <a:p>
            <a:pPr lvl="0"/>
            <a:r>
              <a:rPr lang="el-GR" sz="1700" dirty="0" smtClean="0">
                <a:latin typeface="+mj-lt"/>
              </a:rPr>
              <a:t>Εξερεύνηση τρόπων με τους οποίους οι δάσκαλοι μπορούν να σχεδιάσουν και να αξιολογήσουν ανοιχτές δραστηριότητες μάθησης</a:t>
            </a:r>
            <a:endParaRPr lang="el-GR" sz="1700" dirty="0">
              <a:latin typeface="+mj-lt"/>
            </a:endParaRPr>
          </a:p>
          <a:p>
            <a:pPr lvl="0"/>
            <a:r>
              <a:rPr lang="el-GR" sz="1700" dirty="0">
                <a:latin typeface="+mj-lt"/>
              </a:rPr>
              <a:t>Οι συμμετέχοντες έχουν τη δυνατότητα να αποκτήσουν γνώσεις σχετικά με την ανάπτυξη εξερευνήσεων και δημιουργικότητας με βάση τη χρήση των </a:t>
            </a:r>
            <a:r>
              <a:rPr lang="el-GR" sz="1900" dirty="0">
                <a:latin typeface="+mj-lt"/>
              </a:rPr>
              <a:t>πόρων και </a:t>
            </a:r>
            <a:r>
              <a:rPr lang="el-GR" sz="1700" dirty="0">
                <a:latin typeface="+mj-lt"/>
              </a:rPr>
              <a:t>ποικίλες μορφές έκφρασης και παρουσίασης.</a:t>
            </a:r>
          </a:p>
        </p:txBody>
      </p:sp>
    </p:spTree>
    <p:extLst>
      <p:ext uri="{BB962C8B-B14F-4D97-AF65-F5344CB8AC3E}">
        <p14:creationId xmlns:p14="http://schemas.microsoft.com/office/powerpoint/2010/main" val="2778444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74638"/>
            <a:ext cx="6768752" cy="1282154"/>
          </a:xfrm>
        </p:spPr>
        <p:txBody>
          <a:bodyPr>
            <a:normAutofit fontScale="90000"/>
          </a:bodyPr>
          <a:lstStyle/>
          <a:p>
            <a:r>
              <a:rPr lang="el-GR" sz="4000" b="1" dirty="0" smtClean="0">
                <a:solidFill>
                  <a:srgbClr val="00B050"/>
                </a:solidFill>
              </a:rPr>
              <a:t>Σύνδεση με τις αρχές  σχεδιασμού και τα αποτελέσματα 1  </a:t>
            </a:r>
            <a:r>
              <a:rPr dirty="0"/>
              <a:t/>
            </a:r>
            <a:br>
              <a:rPr dirty="0"/>
            </a:br>
            <a:r>
              <a:rPr lang="el-GR" sz="2200" b="1" dirty="0" smtClean="0">
                <a:solidFill>
                  <a:srgbClr val="00B050"/>
                </a:solidFill>
              </a:rPr>
              <a:t>(για χρήση κατά τις ανάγκες)</a:t>
            </a:r>
            <a:endParaRPr lang="el-GR" sz="2200" b="1" dirty="0">
              <a:solidFill>
                <a:srgbClr val="00B050"/>
              </a:solidFill>
            </a:endParaRPr>
          </a:p>
        </p:txBody>
      </p:sp>
      <p:sp>
        <p:nvSpPr>
          <p:cNvPr id="3" name="Content Placeholder 2"/>
          <p:cNvSpPr>
            <a:spLocks noGrp="1"/>
          </p:cNvSpPr>
          <p:nvPr>
            <p:ph idx="1"/>
          </p:nvPr>
        </p:nvSpPr>
        <p:spPr>
          <a:xfrm>
            <a:off x="323528" y="1700808"/>
            <a:ext cx="8352928" cy="4248471"/>
          </a:xfrm>
        </p:spPr>
        <p:txBody>
          <a:bodyPr>
            <a:normAutofit fontScale="25000" lnSpcReduction="20000"/>
          </a:bodyPr>
          <a:lstStyle/>
          <a:p>
            <a:pPr marL="0" indent="0">
              <a:lnSpc>
                <a:spcPct val="120000"/>
              </a:lnSpc>
              <a:buNone/>
            </a:pPr>
            <a:r>
              <a:rPr lang="el-GR" sz="7600" dirty="0">
                <a:latin typeface="+mj-lt"/>
              </a:rPr>
              <a:t>7. </a:t>
            </a:r>
            <a:r>
              <a:rPr lang="el-GR" sz="7600" dirty="0" smtClean="0"/>
              <a:t>Η εκπαίδευση των δασκάλων θα πρέπει να εξοικειώνει τους/τις δασκάλους/ες με μια </a:t>
            </a:r>
            <a:r>
              <a:rPr lang="el-GR" sz="7600" b="1" dirty="0" smtClean="0">
                <a:solidFill>
                  <a:srgbClr val="FF0000"/>
                </a:solidFill>
                <a:latin typeface="+mj-lt"/>
              </a:rPr>
              <a:t>σειρά από προσεγγίσεις και στρατηγικές τυπικής και άτυπης μάθησης, διδασκαλίας και αξιολόγησης </a:t>
            </a:r>
            <a:r>
              <a:rPr lang="el-GR" sz="7600" dirty="0" smtClean="0"/>
              <a:t>και τη χρήση αυτών σε σχέση με πραγματικά προβλήματα στους τομείς των φυσικών επιστημών και των μαθηματικών.</a:t>
            </a:r>
          </a:p>
          <a:p>
            <a:pPr marL="171450" lvl="1" indent="0">
              <a:lnSpc>
                <a:spcPct val="120000"/>
              </a:lnSpc>
              <a:buNone/>
            </a:pPr>
            <a:r>
              <a:rPr lang="el-GR" sz="6000" dirty="0">
                <a:latin typeface="+mj-lt"/>
              </a:rPr>
              <a:t>7.1 Οι </a:t>
            </a:r>
            <a:r>
              <a:rPr lang="el-GR" sz="6000" dirty="0" smtClean="0">
                <a:latin typeface="+mj-lt"/>
              </a:rPr>
              <a:t>δάσκαλοι/ες </a:t>
            </a:r>
            <a:r>
              <a:rPr lang="el-GR" sz="6000" dirty="0">
                <a:latin typeface="+mj-lt"/>
              </a:rPr>
              <a:t>θα πρέπει να έχουν γνώση μιας </a:t>
            </a:r>
            <a:r>
              <a:rPr lang="el-GR" sz="6000" dirty="0" smtClean="0">
                <a:latin typeface="+mj-lt"/>
              </a:rPr>
              <a:t>σειράς προσεγγίσεων και στρατηγικών τυπικής, </a:t>
            </a:r>
            <a:r>
              <a:rPr lang="el-GR" sz="6000" dirty="0">
                <a:latin typeface="+mj-lt"/>
              </a:rPr>
              <a:t>μη τυπικών και </a:t>
            </a:r>
            <a:r>
              <a:rPr lang="el-GR" sz="6000" dirty="0" smtClean="0">
                <a:latin typeface="+mj-lt"/>
              </a:rPr>
              <a:t>άτυπης μάθησης</a:t>
            </a:r>
            <a:r>
              <a:rPr lang="el-GR" sz="6000" dirty="0">
                <a:latin typeface="+mj-lt"/>
              </a:rPr>
              <a:t>, διδασκαλίας και αξιολόγησης για την προώθηση της δημιουργικότητας στη διδασκαλία των φυσικών επιστημών και των μαθηματικών στην πρώιμη σχολική εκπαίδευση.</a:t>
            </a:r>
          </a:p>
          <a:p>
            <a:pPr marL="171450" lvl="1" indent="0">
              <a:lnSpc>
                <a:spcPct val="120000"/>
              </a:lnSpc>
              <a:buNone/>
            </a:pPr>
            <a:r>
              <a:rPr lang="el-GR" sz="6000" dirty="0">
                <a:latin typeface="+mj-lt"/>
              </a:rPr>
              <a:t>7.4 Οι </a:t>
            </a:r>
            <a:r>
              <a:rPr lang="el-GR" sz="6000" dirty="0" smtClean="0">
                <a:latin typeface="+mj-lt"/>
              </a:rPr>
              <a:t>δάσκαλοι/ες </a:t>
            </a:r>
            <a:r>
              <a:rPr lang="el-GR" sz="6000" dirty="0">
                <a:latin typeface="+mj-lt"/>
              </a:rPr>
              <a:t>θα πρέπει να είναι σε θέση και να ενσωματώνουν και να αξιοποιούν στο έπακρο τις υπάρχουσες ευκαιρίες παιχνιδιού με πρωτοβουλία των παιδιών, </a:t>
            </a:r>
            <a:r>
              <a:rPr lang="el-GR" sz="6000" b="1" dirty="0">
                <a:solidFill>
                  <a:srgbClr val="FF0000"/>
                </a:solidFill>
                <a:latin typeface="+mj-lt"/>
              </a:rPr>
              <a:t>αναγνωρίζοντας και αξιοποιώντας τις δυνατότητες των εξερευνήσεων </a:t>
            </a:r>
            <a:r>
              <a:rPr lang="el-GR" sz="6000" b="1" dirty="0" smtClean="0">
                <a:solidFill>
                  <a:srgbClr val="FF0000"/>
                </a:solidFill>
                <a:latin typeface="+mj-lt"/>
              </a:rPr>
              <a:t>των παιδιών </a:t>
            </a:r>
            <a:r>
              <a:rPr lang="el-GR" sz="6000" dirty="0" smtClean="0"/>
              <a:t>πέρα από τις αρχικές προθέσεις του/της δασκάλου/ας.</a:t>
            </a:r>
          </a:p>
          <a:p>
            <a:pPr marL="171450" lvl="1" indent="0">
              <a:lnSpc>
                <a:spcPct val="120000"/>
              </a:lnSpc>
              <a:buNone/>
            </a:pPr>
            <a:r>
              <a:rPr lang="el-GR" sz="6000" dirty="0">
                <a:latin typeface="+mj-lt"/>
              </a:rPr>
              <a:t>7.10  Οι εκπαιδευτικοί πρέπει να εκτιμούν και να </a:t>
            </a:r>
            <a:r>
              <a:rPr lang="el-GR" sz="6000" b="1" dirty="0">
                <a:solidFill>
                  <a:srgbClr val="FF0000"/>
                </a:solidFill>
                <a:latin typeface="+mj-lt"/>
              </a:rPr>
              <a:t>αξιοποιούν ποικίλες μορφές αποδεικτικών στοιχείων αξιολόγησης</a:t>
            </a:r>
            <a:r>
              <a:rPr lang="el-GR" sz="6000" dirty="0" smtClean="0"/>
              <a:t> (συμπεριλαμβανομένων των δειγμάτων εργασιών των παιδιών, ατομικών ή ομαδικών καταγεγραμμένων δραστηριοτήτων), τόσο για την προώθηση της δημιουργικής μάθησης, μέσα από τον αναστοχασμό και τη συζήτηση σχετικά με τις φυσικές επιστήμες και τα μαθηματικά, όσο και για την ανοιχτή διαμόρφωση της διδασκαλίας και του μακροπρόθεσμου σχεδιασμού.</a:t>
            </a:r>
            <a:endParaRPr lang="el-GR" sz="6000" dirty="0">
              <a:latin typeface="+mj-lt"/>
            </a:endParaRPr>
          </a:p>
        </p:txBody>
      </p:sp>
    </p:spTree>
    <p:extLst>
      <p:ext uri="{BB962C8B-B14F-4D97-AF65-F5344CB8AC3E}">
        <p14:creationId xmlns:p14="http://schemas.microsoft.com/office/powerpoint/2010/main" val="315382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5987008" cy="1282154"/>
          </a:xfrm>
        </p:spPr>
        <p:txBody>
          <a:bodyPr>
            <a:normAutofit fontScale="90000"/>
          </a:bodyPr>
          <a:lstStyle/>
          <a:p>
            <a:r>
              <a:rPr lang="el-GR" sz="3600" b="1" dirty="0">
                <a:solidFill>
                  <a:srgbClr val="00B050"/>
                </a:solidFill>
              </a:rPr>
              <a:t>Σύνδεση με τις αρχές σχεδιασμού και τα αποτελέσματα 2  </a:t>
            </a:r>
            <a:r>
              <a:rPr dirty="0"/>
              <a:t/>
            </a:r>
            <a:br>
              <a:rPr dirty="0"/>
            </a:br>
            <a:r>
              <a:rPr lang="el-GR" sz="2200" b="1" dirty="0" smtClean="0">
                <a:solidFill>
                  <a:srgbClr val="00B050"/>
                </a:solidFill>
              </a:rPr>
              <a:t>(για χρήση κατά τις ανάγκες)</a:t>
            </a:r>
            <a:endParaRPr lang="el-GR" sz="2200" dirty="0">
              <a:solidFill>
                <a:srgbClr val="00B050"/>
              </a:solidFill>
            </a:endParaRPr>
          </a:p>
        </p:txBody>
      </p:sp>
      <p:sp>
        <p:nvSpPr>
          <p:cNvPr id="3" name="Content Placeholder 2"/>
          <p:cNvSpPr>
            <a:spLocks noGrp="1"/>
          </p:cNvSpPr>
          <p:nvPr>
            <p:ph idx="1"/>
          </p:nvPr>
        </p:nvSpPr>
        <p:spPr>
          <a:xfrm>
            <a:off x="467544" y="1628800"/>
            <a:ext cx="8219256" cy="4464496"/>
          </a:xfrm>
        </p:spPr>
        <p:txBody>
          <a:bodyPr>
            <a:noAutofit/>
          </a:bodyPr>
          <a:lstStyle/>
          <a:p>
            <a:pPr marL="0" indent="0">
              <a:lnSpc>
                <a:spcPct val="120000"/>
              </a:lnSpc>
              <a:spcBef>
                <a:spcPts val="0"/>
              </a:spcBef>
              <a:spcAft>
                <a:spcPts val="600"/>
              </a:spcAft>
              <a:buNone/>
            </a:pPr>
            <a:r>
              <a:rPr lang="el-GR" sz="1400" dirty="0">
                <a:latin typeface="+mj-lt"/>
              </a:rPr>
              <a:t>8. Η εκπαίδευση των δασκάλων θα πρέπει να τους παρέχει τη δυνατότητα </a:t>
            </a:r>
            <a:r>
              <a:rPr lang="el-GR" sz="1400" b="1" dirty="0">
                <a:solidFill>
                  <a:srgbClr val="FF0000"/>
                </a:solidFill>
                <a:latin typeface="+mj-lt"/>
              </a:rPr>
              <a:t>να σχεδιάζουν και να αξιολογούν διερευνητικές δραστηριότητες που να ενεργοποιούν τη δημιουργικότητα,</a:t>
            </a:r>
            <a:r>
              <a:rPr lang="el-GR" sz="1400" dirty="0" smtClean="0"/>
              <a:t> </a:t>
            </a:r>
            <a:r>
              <a:rPr lang="el-GR" sz="1400" dirty="0">
                <a:latin typeface="+mj-lt"/>
              </a:rPr>
              <a:t>να είναι φιλικές προς τα παιδιά και να περιλαμβάνουν και καθοδηγούμενες και </a:t>
            </a:r>
            <a:r>
              <a:rPr lang="el-GR" sz="1400" dirty="0" smtClean="0">
                <a:latin typeface="+mj-lt"/>
              </a:rPr>
              <a:t>ανοιχτές διερευνήσεις</a:t>
            </a:r>
            <a:r>
              <a:rPr lang="el-GR" sz="1400" dirty="0">
                <a:latin typeface="+mj-lt"/>
              </a:rPr>
              <a:t>. </a:t>
            </a:r>
          </a:p>
          <a:p>
            <a:pPr marL="171450" lvl="2" indent="0">
              <a:lnSpc>
                <a:spcPct val="120000"/>
              </a:lnSpc>
              <a:spcBef>
                <a:spcPts val="0"/>
              </a:spcBef>
              <a:spcAft>
                <a:spcPts val="600"/>
              </a:spcAft>
              <a:buNone/>
            </a:pPr>
            <a:r>
              <a:rPr lang="el-GR" sz="1400" dirty="0" smtClean="0">
                <a:latin typeface="+mj-lt"/>
              </a:rPr>
              <a:t>8.1 </a:t>
            </a:r>
            <a:r>
              <a:rPr lang="el-GR" sz="1400" dirty="0" smtClean="0">
                <a:latin typeface="+mj-lt"/>
              </a:rPr>
              <a:t>Οι δάσκαλοι θα πρέπει να είναι σε θέση να </a:t>
            </a:r>
            <a:r>
              <a:rPr lang="el-GR" sz="1400" b="1" dirty="0">
                <a:solidFill>
                  <a:srgbClr val="FF0000"/>
                </a:solidFill>
                <a:latin typeface="+mj-lt"/>
              </a:rPr>
              <a:t>σχεδιάζουν και να αξιολογούν ελεύθερες δραστηριότητες μάθησης. </a:t>
            </a:r>
            <a:endParaRPr lang="el-GR" sz="1400" b="1" dirty="0">
              <a:latin typeface="+mj-lt"/>
            </a:endParaRPr>
          </a:p>
          <a:p>
            <a:pPr marL="0" lvl="1" indent="0">
              <a:lnSpc>
                <a:spcPct val="120000"/>
              </a:lnSpc>
              <a:spcBef>
                <a:spcPts val="0"/>
              </a:spcBef>
              <a:spcAft>
                <a:spcPts val="600"/>
              </a:spcAft>
              <a:buNone/>
            </a:pPr>
            <a:r>
              <a:rPr lang="el-GR" sz="1400" dirty="0">
                <a:latin typeface="+mj-lt"/>
              </a:rPr>
              <a:t> </a:t>
            </a:r>
            <a:r>
              <a:rPr lang="el-GR" sz="1400" dirty="0" smtClean="0">
                <a:latin typeface="+mj-lt"/>
              </a:rPr>
              <a:t>9</a:t>
            </a:r>
            <a:r>
              <a:rPr lang="el-GR" sz="1400" dirty="0" smtClean="0">
                <a:latin typeface="+mj-lt"/>
              </a:rPr>
              <a:t>. </a:t>
            </a:r>
            <a:r>
              <a:rPr lang="el-GR" sz="1400" dirty="0" smtClean="0"/>
              <a:t>Η εκπαίδευση των δασκάλων θα πρέπει να βοηθά τους δασκάλους ν</a:t>
            </a:r>
            <a:r>
              <a:rPr lang="el-GR" sz="1400" b="1" dirty="0" smtClean="0"/>
              <a:t>α </a:t>
            </a:r>
            <a:r>
              <a:rPr lang="el-GR" sz="1400" b="1" dirty="0" smtClean="0">
                <a:solidFill>
                  <a:srgbClr val="FF0000"/>
                </a:solidFill>
                <a:latin typeface="+mj-lt"/>
              </a:rPr>
              <a:t>αξιοποιούν και να αξιολογούν με τον καλύτερο δυνατό τρόπο τους διάφορους τρόπους έκφρασης και παρουσίασης</a:t>
            </a:r>
            <a:r>
              <a:rPr lang="el-GR" sz="1400" dirty="0" smtClean="0"/>
              <a:t> της μάθησης της επιστήμης για να υποστηρίξουν την έρευνα και την ανάπτυξη της δημιουργικότητας.</a:t>
            </a:r>
          </a:p>
          <a:p>
            <a:pPr marL="171450" lvl="2" indent="0">
              <a:lnSpc>
                <a:spcPct val="120000"/>
              </a:lnSpc>
              <a:spcBef>
                <a:spcPts val="0"/>
              </a:spcBef>
              <a:spcAft>
                <a:spcPts val="600"/>
              </a:spcAft>
              <a:buNone/>
            </a:pPr>
            <a:r>
              <a:rPr lang="el-GR" sz="1400" dirty="0" smtClean="0">
                <a:latin typeface="+mj-lt"/>
              </a:rPr>
              <a:t>9.4 </a:t>
            </a:r>
            <a:r>
              <a:rPr lang="el-GR" sz="1400" dirty="0" smtClean="0">
                <a:latin typeface="+mj-lt"/>
              </a:rPr>
              <a:t>Οι δάσκαλοι θα πρέπει να είναι σε θέση να χρησιμοποιούν τις </a:t>
            </a:r>
            <a:r>
              <a:rPr lang="el-GR" sz="1400" b="1" dirty="0">
                <a:solidFill>
                  <a:srgbClr val="FF0000"/>
                </a:solidFill>
                <a:latin typeface="+mj-lt"/>
              </a:rPr>
              <a:t>διάφορες μορφές έκφρασης και παρουσίασης των ιδεών των παιδιών </a:t>
            </a:r>
            <a:r>
              <a:rPr lang="el-GR" sz="1400" dirty="0" smtClean="0">
                <a:latin typeface="+mj-lt"/>
              </a:rPr>
              <a:t>στις φυσικές επιστήμες και στα μαθηματικά (π.χ. εικόνες, γραφήματα, χειρονομίες, σωματικές δραστηριότητες) </a:t>
            </a:r>
            <a:r>
              <a:rPr lang="el-GR" sz="1400" dirty="0">
                <a:latin typeface="+mj-lt"/>
              </a:rPr>
              <a:t>για λόγους αξιολόγησης</a:t>
            </a:r>
            <a:r>
              <a:rPr lang="el-GR" sz="1400" dirty="0" smtClean="0">
                <a:latin typeface="+mj-lt"/>
              </a:rPr>
              <a:t>.</a:t>
            </a:r>
          </a:p>
          <a:p>
            <a:pPr marL="0" lvl="1" indent="0">
              <a:lnSpc>
                <a:spcPct val="120000"/>
              </a:lnSpc>
              <a:spcBef>
                <a:spcPts val="0"/>
              </a:spcBef>
              <a:spcAft>
                <a:spcPts val="600"/>
              </a:spcAft>
              <a:buNone/>
            </a:pPr>
            <a:r>
              <a:rPr lang="el-GR" sz="1400" dirty="0">
                <a:latin typeface="+mj-lt"/>
              </a:rPr>
              <a:t> </a:t>
            </a:r>
            <a:r>
              <a:rPr lang="el-GR" sz="1400" dirty="0" smtClean="0">
                <a:latin typeface="+mj-lt"/>
              </a:rPr>
              <a:t>17</a:t>
            </a:r>
            <a:r>
              <a:rPr lang="el-GR" sz="1400" dirty="0">
                <a:latin typeface="+mj-lt"/>
              </a:rPr>
              <a:t>. Η εκπαίδευση των δασκάλων θα πρέπει να αντιμετωπίζει με τους  δασκάλους ζητήματα εξασφάλισης ευρείας παροχής, σχεδιασμού και χρήσης των πόρων (συμπεριλαμβανομένων των ψηφιακών πόρων) μέσα και έξω από την τάξη για τη στήριξη της διερεύνησης και της δημιουργικότητας των παιδιών. </a:t>
            </a:r>
          </a:p>
          <a:p>
            <a:pPr marL="171450" lvl="2" indent="0">
              <a:lnSpc>
                <a:spcPct val="120000"/>
              </a:lnSpc>
              <a:spcBef>
                <a:spcPts val="0"/>
              </a:spcBef>
              <a:spcAft>
                <a:spcPts val="600"/>
              </a:spcAft>
              <a:buNone/>
            </a:pPr>
            <a:r>
              <a:rPr lang="el-GR" sz="1400" dirty="0" smtClean="0">
                <a:latin typeface="+mj-lt"/>
              </a:rPr>
              <a:t>17.6 </a:t>
            </a:r>
            <a:r>
              <a:rPr lang="el-GR" sz="1400" dirty="0" smtClean="0">
                <a:latin typeface="+mj-lt"/>
              </a:rPr>
              <a:t>Οι δάσκαλοι θα πρέπει να είναι σε θέση να </a:t>
            </a:r>
            <a:r>
              <a:rPr lang="el-GR" sz="1400" b="1" dirty="0">
                <a:solidFill>
                  <a:srgbClr val="FF0000"/>
                </a:solidFill>
                <a:latin typeface="+mj-lt"/>
              </a:rPr>
              <a:t>αποκτούν γνώσεις σχετικά με τις αναπτυσσόμενες εξερευνήσεις και τη δημιουργικότητα των παιδιών με βάση τη χρήση των πόρων τους.</a:t>
            </a:r>
            <a:endParaRPr lang="el-GR" sz="1400" b="1" dirty="0">
              <a:solidFill>
                <a:srgbClr val="008000"/>
              </a:solidFill>
              <a:latin typeface="+mj-lt"/>
            </a:endParaRPr>
          </a:p>
        </p:txBody>
      </p:sp>
    </p:spTree>
    <p:extLst>
      <p:ext uri="{BB962C8B-B14F-4D97-AF65-F5344CB8AC3E}">
        <p14:creationId xmlns:p14="http://schemas.microsoft.com/office/powerpoint/2010/main" val="72423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74638"/>
            <a:ext cx="6624736" cy="1282154"/>
          </a:xfrm>
        </p:spPr>
        <p:txBody>
          <a:bodyPr>
            <a:noAutofit/>
          </a:bodyPr>
          <a:lstStyle/>
          <a:p>
            <a:r>
              <a:rPr lang="el-GR" sz="3600" b="1" dirty="0" smtClean="0">
                <a:solidFill>
                  <a:srgbClr val="00B050"/>
                </a:solidFill>
              </a:rPr>
              <a:t>Διάφοροι σκοποί αξιολόγησης</a:t>
            </a:r>
            <a:endParaRPr lang="el-GR" sz="3600" b="1" dirty="0">
              <a:solidFill>
                <a:srgbClr val="00B050"/>
              </a:solidFill>
            </a:endParaRPr>
          </a:p>
        </p:txBody>
      </p:sp>
      <p:graphicFrame>
        <p:nvGraphicFramePr>
          <p:cNvPr id="4" name="Tabel 4"/>
          <p:cNvGraphicFramePr>
            <a:graphicFrameLocks noGrp="1"/>
          </p:cNvGraphicFramePr>
          <p:nvPr>
            <p:extLst>
              <p:ext uri="{D42A27DB-BD31-4B8C-83A1-F6EECF244321}">
                <p14:modId xmlns:p14="http://schemas.microsoft.com/office/powerpoint/2010/main" val="3349089180"/>
              </p:ext>
            </p:extLst>
          </p:nvPr>
        </p:nvGraphicFramePr>
        <p:xfrm>
          <a:off x="683568" y="1700808"/>
          <a:ext cx="8003232" cy="4346118"/>
        </p:xfrm>
        <a:graphic>
          <a:graphicData uri="http://schemas.openxmlformats.org/drawingml/2006/table">
            <a:tbl>
              <a:tblPr firstRow="1" bandRow="1">
                <a:tableStyleId>{85BE263C-DBD7-4A20-BB59-AAB30ACAA65A}</a:tableStyleId>
              </a:tblPr>
              <a:tblGrid>
                <a:gridCol w="223224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310323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266774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tblGrid>
              <a:tr h="509288">
                <a:tc>
                  <a:txBody>
                    <a:bodyPr/>
                    <a:lstStyle/>
                    <a:p>
                      <a:endParaRPr lang="nl-BE" sz="2400" dirty="0">
                        <a:latin typeface="+mj-lt"/>
                      </a:endParaRPr>
                    </a:p>
                  </a:txBody>
                  <a:tcPr/>
                </a:tc>
                <a:tc>
                  <a:txBody>
                    <a:bodyPr/>
                    <a:lstStyle/>
                    <a:p>
                      <a:r>
                        <a:rPr lang="nl-BE" sz="2400" dirty="0"/>
                        <a:t>Διαμορφωτική</a:t>
                      </a:r>
                      <a:r>
                        <a:rPr dirty="0"/>
                        <a:t> </a:t>
                      </a:r>
                      <a:endParaRPr lang="el-GR" sz="2400" dirty="0">
                        <a:latin typeface="+mj-lt"/>
                      </a:endParaRPr>
                    </a:p>
                  </a:txBody>
                  <a:tcPr/>
                </a:tc>
                <a:tc>
                  <a:txBody>
                    <a:bodyPr/>
                    <a:lstStyle/>
                    <a:p>
                      <a:r>
                        <a:rPr lang="nl-BE" sz="2400" dirty="0"/>
                        <a:t>Περιληπτική</a:t>
                      </a:r>
                      <a:r>
                        <a:rPr dirty="0"/>
                        <a:t> </a:t>
                      </a:r>
                      <a:endParaRPr lang="el-GR" sz="2400" dirty="0">
                        <a:latin typeface="+mj-lt"/>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879045">
                <a:tc>
                  <a:txBody>
                    <a:bodyPr/>
                    <a:lstStyle/>
                    <a:p>
                      <a:r>
                        <a:rPr lang="nl-BE" sz="2400" dirty="0"/>
                        <a:t>Τι</a:t>
                      </a:r>
                      <a:endParaRPr lang="el-GR" sz="2400" dirty="0">
                        <a:latin typeface="+mj-lt"/>
                      </a:endParaRPr>
                    </a:p>
                  </a:txBody>
                  <a:tcPr/>
                </a:tc>
                <a:tc>
                  <a:txBody>
                    <a:bodyPr/>
                    <a:lstStyle/>
                    <a:p>
                      <a:r>
                        <a:rPr lang="nl-BE" sz="2400" dirty="0"/>
                        <a:t>Αξιολόγηση ΓΙΑ τη μάθηση</a:t>
                      </a:r>
                      <a:endParaRPr lang="el-GR" sz="2400" dirty="0">
                        <a:latin typeface="+mj-lt"/>
                      </a:endParaRPr>
                    </a:p>
                  </a:txBody>
                  <a:tcPr/>
                </a:tc>
                <a:tc>
                  <a:txBody>
                    <a:bodyPr/>
                    <a:lstStyle/>
                    <a:p>
                      <a:r>
                        <a:rPr lang="nl-BE" sz="2400" dirty="0"/>
                        <a:t>Αξιολόγηση ΤΗΣ μάθησης </a:t>
                      </a:r>
                      <a:endParaRPr lang="el-GR" sz="2400" dirty="0">
                        <a:latin typeface="+mj-lt"/>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879045">
                <a:tc>
                  <a:txBody>
                    <a:bodyPr/>
                    <a:lstStyle/>
                    <a:p>
                      <a:r>
                        <a:rPr lang="nl-BE" sz="2400" dirty="0"/>
                        <a:t>Σκοπός</a:t>
                      </a:r>
                      <a:endParaRPr lang="el-GR" sz="2400" dirty="0">
                        <a:latin typeface="+mj-lt"/>
                      </a:endParaRPr>
                    </a:p>
                  </a:txBody>
                  <a:tcPr/>
                </a:tc>
                <a:tc>
                  <a:txBody>
                    <a:bodyPr/>
                    <a:lstStyle/>
                    <a:p>
                      <a:r>
                        <a:rPr lang="nl-BE" sz="2400" dirty="0"/>
                        <a:t>Βελτίωση της μάθησης και της διδασκαλίας </a:t>
                      </a:r>
                      <a:endParaRPr lang="el-GR" sz="2400" dirty="0">
                        <a:latin typeface="+mj-lt"/>
                      </a:endParaRPr>
                    </a:p>
                  </a:txBody>
                  <a:tcPr/>
                </a:tc>
                <a:tc>
                  <a:txBody>
                    <a:bodyPr/>
                    <a:lstStyle/>
                    <a:p>
                      <a:r>
                        <a:rPr lang="nl-BE" sz="2400" dirty="0"/>
                        <a:t>Μέτρο ικανότητας</a:t>
                      </a:r>
                      <a:endParaRPr lang="el-GR" sz="2400" dirty="0">
                        <a:latin typeface="+mj-lt"/>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509288">
                <a:tc>
                  <a:txBody>
                    <a:bodyPr/>
                    <a:lstStyle/>
                    <a:p>
                      <a:r>
                        <a:rPr lang="nl-BE" sz="2400" dirty="0"/>
                        <a:t>Πότε</a:t>
                      </a:r>
                      <a:endParaRPr lang="el-GR" sz="2400" dirty="0">
                        <a:latin typeface="+mj-lt"/>
                      </a:endParaRPr>
                    </a:p>
                  </a:txBody>
                  <a:tcPr/>
                </a:tc>
                <a:tc>
                  <a:txBody>
                    <a:bodyPr/>
                    <a:lstStyle/>
                    <a:p>
                      <a:r>
                        <a:rPr lang="nl-BE" sz="2400" dirty="0"/>
                        <a:t>Συνεχής</a:t>
                      </a:r>
                      <a:endParaRPr lang="el-GR" sz="2400" dirty="0">
                        <a:latin typeface="+mj-lt"/>
                      </a:endParaRPr>
                    </a:p>
                  </a:txBody>
                  <a:tcPr/>
                </a:tc>
                <a:tc>
                  <a:txBody>
                    <a:bodyPr/>
                    <a:lstStyle/>
                    <a:p>
                      <a:r>
                        <a:rPr lang="nl-BE" sz="2400" dirty="0"/>
                        <a:t>Στο τέλος του μαθήματος</a:t>
                      </a:r>
                      <a:endParaRPr lang="el-GR" sz="2400" dirty="0">
                        <a:latin typeface="+mj-lt"/>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1255780">
                <a:tc>
                  <a:txBody>
                    <a:bodyPr/>
                    <a:lstStyle/>
                    <a:p>
                      <a:r>
                        <a:rPr lang="nl-BE" sz="2400" dirty="0"/>
                        <a:t>Πώς χρησιμοποιείται</a:t>
                      </a:r>
                      <a:endParaRPr lang="el-GR" sz="2400" dirty="0">
                        <a:latin typeface="+mj-lt"/>
                      </a:endParaRPr>
                    </a:p>
                  </a:txBody>
                  <a:tcPr/>
                </a:tc>
                <a:tc>
                  <a:txBody>
                    <a:bodyPr/>
                    <a:lstStyle/>
                    <a:p>
                      <a:r>
                        <a:rPr lang="nl-BE" sz="2400" dirty="0"/>
                        <a:t>Μάθηση μέσα από την ανατροφοδότηση και την πρακτική </a:t>
                      </a:r>
                      <a:endParaRPr lang="el-GR" sz="2400" dirty="0">
                        <a:latin typeface="+mj-lt"/>
                      </a:endParaRPr>
                    </a:p>
                  </a:txBody>
                  <a:tcPr/>
                </a:tc>
                <a:tc>
                  <a:txBody>
                    <a:bodyPr/>
                    <a:lstStyle/>
                    <a:p>
                      <a:r>
                        <a:rPr lang="el-GR" sz="2400" dirty="0" smtClean="0">
                          <a:latin typeface="+mn-lt"/>
                        </a:rPr>
                        <a:t>Βαθμοί</a:t>
                      </a:r>
                      <a:endParaRPr lang="el-GR" sz="2400" dirty="0">
                        <a:latin typeface="+mj-lt"/>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bl>
          </a:graphicData>
        </a:graphic>
      </p:graphicFrame>
    </p:spTree>
    <p:extLst>
      <p:ext uri="{BB962C8B-B14F-4D97-AF65-F5344CB8AC3E}">
        <p14:creationId xmlns:p14="http://schemas.microsoft.com/office/powerpoint/2010/main" val="170761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74638"/>
            <a:ext cx="6696744" cy="1282154"/>
          </a:xfrm>
        </p:spPr>
        <p:txBody>
          <a:bodyPr>
            <a:normAutofit fontScale="90000"/>
          </a:bodyPr>
          <a:lstStyle/>
          <a:p>
            <a:r>
              <a:rPr lang="el-GR" sz="4000" b="1" dirty="0" smtClean="0">
                <a:solidFill>
                  <a:srgbClr val="00B050"/>
                </a:solidFill>
              </a:rPr>
              <a:t>Σκεπτικό της ενότητας</a:t>
            </a:r>
            <a:r>
              <a:rPr dirty="0"/>
              <a:t/>
            </a:r>
            <a:br>
              <a:rPr dirty="0"/>
            </a:br>
            <a:r>
              <a:rPr lang="el-GR" sz="3100" b="1" dirty="0" smtClean="0">
                <a:solidFill>
                  <a:srgbClr val="00B050"/>
                </a:solidFill>
              </a:rPr>
              <a:t>Σημασία της αξιολόγησης για τη μάθηση </a:t>
            </a:r>
            <a:endParaRPr lang="el-GR" sz="31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fontScale="55000" lnSpcReduction="20000"/>
          </a:bodyPr>
          <a:lstStyle/>
          <a:p>
            <a:pPr marL="0" indent="0">
              <a:lnSpc>
                <a:spcPct val="120000"/>
              </a:lnSpc>
              <a:buNone/>
            </a:pPr>
            <a:r>
              <a:rPr lang="el-GR" dirty="0" smtClean="0">
                <a:latin typeface="+mj-lt"/>
              </a:rPr>
              <a:t>Ζωτικός ρόλος σε μια προσέγγιση της διδασκαλίας και της μάθησης που </a:t>
            </a:r>
            <a:r>
              <a:rPr lang="el-GR" i="1" dirty="0" smtClean="0">
                <a:latin typeface="+mj-lt"/>
              </a:rPr>
              <a:t>ανταποκρίνεται </a:t>
            </a:r>
            <a:r>
              <a:rPr lang="el-GR" dirty="0" smtClean="0">
                <a:latin typeface="+mj-lt"/>
              </a:rPr>
              <a:t>στις ανάγκες:</a:t>
            </a:r>
          </a:p>
          <a:p>
            <a:pPr>
              <a:lnSpc>
                <a:spcPct val="120000"/>
              </a:lnSpc>
            </a:pPr>
            <a:r>
              <a:rPr lang="el-GR" dirty="0" smtClean="0">
                <a:latin typeface="+mj-lt"/>
              </a:rPr>
              <a:t>προσδιορισμός και αξιοποίηση των δεξιοτήτων, των συμπεριφορών, των γνώσεων και της κατανόησης των παιδιών</a:t>
            </a:r>
          </a:p>
          <a:p>
            <a:pPr>
              <a:lnSpc>
                <a:spcPct val="120000"/>
              </a:lnSpc>
            </a:pPr>
            <a:r>
              <a:rPr lang="el-GR" dirty="0">
                <a:latin typeface="+mj-lt"/>
              </a:rPr>
              <a:t>στήριξη και ενθάρρυνση της ενεργού συμμετοχής των παιδιών στη μάθηση</a:t>
            </a:r>
          </a:p>
          <a:p>
            <a:pPr>
              <a:lnSpc>
                <a:spcPct val="120000"/>
              </a:lnSpc>
            </a:pPr>
            <a:r>
              <a:rPr lang="el-GR" dirty="0">
                <a:latin typeface="+mj-lt"/>
              </a:rPr>
              <a:t>αναγνώριση του βασικού ρόλου του διαλόγου και της ανατροφοδότησης</a:t>
            </a:r>
          </a:p>
          <a:p>
            <a:pPr>
              <a:lnSpc>
                <a:spcPct val="120000"/>
              </a:lnSpc>
            </a:pPr>
            <a:r>
              <a:rPr lang="el-GR" dirty="0" smtClean="0">
                <a:latin typeface="+mj-lt"/>
              </a:rPr>
              <a:t>ανάπτυξη διάφορων προσεγγίσεων που να λαμβάνουν υπόψη τις δυνατότητες των μικρών παιδιών</a:t>
            </a:r>
          </a:p>
          <a:p>
            <a:pPr>
              <a:lnSpc>
                <a:spcPct val="120000"/>
              </a:lnSpc>
            </a:pPr>
            <a:endParaRPr lang="el-GR" sz="1700" dirty="0" smtClean="0">
              <a:latin typeface="+mj-lt"/>
            </a:endParaRPr>
          </a:p>
          <a:p>
            <a:pPr marL="0" indent="0">
              <a:lnSpc>
                <a:spcPct val="120000"/>
              </a:lnSpc>
              <a:buNone/>
            </a:pPr>
            <a:r>
              <a:rPr lang="el-GR" i="1" dirty="0" smtClean="0"/>
              <a:t>Ο αναστοχασμός</a:t>
            </a:r>
            <a:r>
              <a:rPr lang="el-GR" dirty="0" smtClean="0"/>
              <a:t> σε σχέση με τη μάθηση και η </a:t>
            </a:r>
            <a:r>
              <a:rPr lang="el-GR" i="1" dirty="0" smtClean="0"/>
              <a:t>αξιολόγηση</a:t>
            </a:r>
            <a:r>
              <a:rPr lang="el-GR" dirty="0" smtClean="0"/>
              <a:t> ιδεών και στρατηγικών έχουν κεντρικό ρόλο στις δημιουργικές και διερευνητικές προσεγγίσεις των φυσικών επιστημών.</a:t>
            </a:r>
          </a:p>
        </p:txBody>
      </p:sp>
    </p:spTree>
    <p:extLst>
      <p:ext uri="{BB962C8B-B14F-4D97-AF65-F5344CB8AC3E}">
        <p14:creationId xmlns:p14="http://schemas.microsoft.com/office/powerpoint/2010/main" val="4252970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12 Reflection and reasoning 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3264</TotalTime>
  <Words>2476</Words>
  <Application>Microsoft Office PowerPoint</Application>
  <PresentationFormat>On-screen Show (4:3)</PresentationFormat>
  <Paragraphs>345</Paragraphs>
  <Slides>34</Slides>
  <Notes>25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38" baseType="lpstr">
      <vt:lpstr>1_Custom Design</vt:lpstr>
      <vt:lpstr>Module 12 Reflection and reasoning DRAFT</vt:lpstr>
      <vt:lpstr>Office Theme</vt:lpstr>
      <vt:lpstr>Acrobat Document</vt:lpstr>
      <vt:lpstr>Επιμορφωτική Ενότητα 16  Aξιολόγηση για τη μάθηση  Ποικιλία στρατηγικών  που υποστηρίζουν δημιουργικές, διερευνητικές προσεγγίσεις της μάθησης </vt:lpstr>
      <vt:lpstr>Εισαγωγή στο έργο CEYS  (χρησιμοποιήστε ανάλογα με το πλαίσιο)</vt:lpstr>
      <vt:lpstr>Τι περιμένετε να αποκομίσετε  από αυτή την ενότητα;</vt:lpstr>
      <vt:lpstr>Περίγραμμα ενότητας</vt:lpstr>
      <vt:lpstr>Στόχοι της ενότητας</vt:lpstr>
      <vt:lpstr>Σύνδεση με τις αρχές  σχεδιασμού και τα αποτελέσματα 1   (για χρήση κατά τις ανάγκες)</vt:lpstr>
      <vt:lpstr>Σύνδεση με τις αρχές σχεδιασμού και τα αποτελέσματα 2   (για χρήση κατά τις ανάγκες)</vt:lpstr>
      <vt:lpstr>Διάφοροι σκοποί αξιολόγησης</vt:lpstr>
      <vt:lpstr>Σκεπτικό της ενότητας Σημασία της αξιολόγησης για τη μάθηση </vt:lpstr>
      <vt:lpstr>Συνέργειες μεταξύ δημιουργικών και διερευνητικών προσεγγίσεων στη μάθηση (Creative Little Scientists, 2012)</vt:lpstr>
      <vt:lpstr>Τι ζητήματα προκύπτουν για τους/τις δασκάλους/ες;  Ευρήματα από την έρευνα, την πολιτική και την  πρακτική</vt:lpstr>
      <vt:lpstr>PowerPoint Presentation</vt:lpstr>
      <vt:lpstr>Σύνδεση IBSE και δημιουργικών προσεγγίσεων (Creative Little Scientists, 2012)</vt:lpstr>
      <vt:lpstr>Ορισμοί δημιουργικότητας που υιοθετούνται από το έργο CEYS  (Creative Little Scientists, 2014)</vt:lpstr>
      <vt:lpstr>Ανταλλαγή προσεγγίσεων για την αξιολόγηση</vt:lpstr>
      <vt:lpstr>PowerPoint Presentation</vt:lpstr>
      <vt:lpstr>Αξιολόγηση ανοιχτών διερευνητικών δραστηριοτήτων</vt:lpstr>
      <vt:lpstr>Ποιος είναι ο πιο δυνατός μαγνήτης;</vt:lpstr>
      <vt:lpstr>Χάρτινα λουλούδια που ανθίζουν  Φτιάξτε ένα χάρτινο λουλούδι.  Διπλώστε τα πέταλα.  Τι συμβαίνει όταν το βάζετε στο νερό Τι μπορεί να επηρεάσει το πόσο γρήγορα ανθίζει;</vt:lpstr>
      <vt:lpstr>Χαρακτηριστικά της επιστημονικής διερεύνησης που περιλαμβάνει η δραστηριότητά σας</vt:lpstr>
      <vt:lpstr>Ποιες ήταν οι ευκαιρίες για αξιολόγηση των δημιουργικών προδιαθέσεων;</vt:lpstr>
      <vt:lpstr>Συνέργειες μεταξύ δημιουργικών και διερευνητικών προσεγγίσεων της μάθησης (Creative Little Scientists, 2012)</vt:lpstr>
      <vt:lpstr>Αξιολόγηση για τη μάθηση                                        Ανάλυση παραδειγμάτων  από την τάξη</vt:lpstr>
      <vt:lpstr>PowerPoint Presentation</vt:lpstr>
      <vt:lpstr>PowerPoint Presentation</vt:lpstr>
      <vt:lpstr> Βάρκες που επιπλέουν                                      Παιδιά ηλικίας 5-6 ετών </vt:lpstr>
      <vt:lpstr>Συζήτηση παραδειγμάτων από την τάξη</vt:lpstr>
      <vt:lpstr>Θετικές ενέργειες για την ενίσχυση της διαδικασίας αξιολόγησης</vt:lpstr>
      <vt:lpstr>10 αρχές αξιολόγησης για τη μάθηση που βασίζονται στην έρευνα</vt:lpstr>
      <vt:lpstr>Επιπτώσεις στον σχεδιασμό και την αξιολόγηση</vt:lpstr>
      <vt:lpstr>Αναστοχασμός των διδαγμάτων του σεμιναρίου</vt:lpstr>
      <vt:lpstr>Περισσότερες πληροφορίες</vt:lpstr>
      <vt:lpstr>PowerPoint Presentation</vt:lpstr>
      <vt:lpstr>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 Stylianidou</cp:lastModifiedBy>
  <cp:revision>225</cp:revision>
  <cp:lastPrinted>2016-07-05T12:20:18Z</cp:lastPrinted>
  <dcterms:created xsi:type="dcterms:W3CDTF">2014-03-19T22:20:04Z</dcterms:created>
  <dcterms:modified xsi:type="dcterms:W3CDTF">2017-11-21T12:24:33Z</dcterms:modified>
</cp:coreProperties>
</file>