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handoutMasterIdLst>
    <p:handoutMasterId r:id="rId37"/>
  </p:handoutMasterIdLst>
  <p:sldIdLst>
    <p:sldId id="256" r:id="rId3"/>
    <p:sldId id="406" r:id="rId4"/>
    <p:sldId id="401" r:id="rId5"/>
    <p:sldId id="405" r:id="rId6"/>
    <p:sldId id="420" r:id="rId7"/>
    <p:sldId id="424" r:id="rId8"/>
    <p:sldId id="459" r:id="rId9"/>
    <p:sldId id="455" r:id="rId10"/>
    <p:sldId id="429" r:id="rId11"/>
    <p:sldId id="430" r:id="rId12"/>
    <p:sldId id="440" r:id="rId13"/>
    <p:sldId id="402" r:id="rId14"/>
    <p:sldId id="432" r:id="rId15"/>
    <p:sldId id="433" r:id="rId16"/>
    <p:sldId id="431" r:id="rId17"/>
    <p:sldId id="438" r:id="rId18"/>
    <p:sldId id="388" r:id="rId19"/>
    <p:sldId id="403" r:id="rId20"/>
    <p:sldId id="441" r:id="rId21"/>
    <p:sldId id="391" r:id="rId22"/>
    <p:sldId id="446" r:id="rId23"/>
    <p:sldId id="447" r:id="rId24"/>
    <p:sldId id="448" r:id="rId25"/>
    <p:sldId id="449" r:id="rId26"/>
    <p:sldId id="450" r:id="rId27"/>
    <p:sldId id="461" r:id="rId28"/>
    <p:sldId id="404" r:id="rId29"/>
    <p:sldId id="452" r:id="rId30"/>
    <p:sldId id="453" r:id="rId31"/>
    <p:sldId id="454" r:id="rId32"/>
    <p:sldId id="419" r:id="rId33"/>
    <p:sldId id="413" r:id="rId34"/>
    <p:sldId id="462" r:id="rId35"/>
  </p:sldIdLst>
  <p:sldSz cx="9144000" cy="6858000" type="screen4x3"/>
  <p:notesSz cx="6797675" cy="992822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a Merckx"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008000"/>
    <a:srgbClr val="006600"/>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984" autoAdjust="0"/>
    <p:restoredTop sz="81502" autoAdjust="0"/>
  </p:normalViewPr>
  <p:slideViewPr>
    <p:cSldViewPr snapToGrid="0">
      <p:cViewPr>
        <p:scale>
          <a:sx n="50" d="100"/>
          <a:sy n="50" d="100"/>
        </p:scale>
        <p:origin x="-1138" y="-91"/>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39" d="100"/>
          <a:sy n="139" d="100"/>
        </p:scale>
        <p:origin x="-560" y="5064"/>
      </p:cViewPr>
      <p:guideLst>
        <p:guide orient="horz" pos="2880"/>
        <p:guide orient="horz" pos="3127"/>
        <p:guide pos="216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05620197-6B66-6F41-A4C0-B677553740AA}" type="datetimeFigureOut">
              <a:rPr lang="en-US" smtClean="0"/>
              <a:pPr/>
              <a:t>11/23/2017</a:t>
            </a:fld>
            <a:endParaRPr lang="el-GR"/>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4FA62B3C-EDCD-2947-B658-48AA7A39C736}" type="slidenum">
              <a:rPr lang="en-US" smtClean="0"/>
              <a:pPr/>
              <a:t>‹#›</a:t>
            </a:fld>
            <a:endParaRPr lang="el-GR"/>
          </a:p>
        </p:txBody>
      </p:sp>
    </p:spTree>
    <p:extLst>
      <p:ext uri="{BB962C8B-B14F-4D97-AF65-F5344CB8AC3E}">
        <p14:creationId xmlns:p14="http://schemas.microsoft.com/office/powerpoint/2010/main" val="95052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B533F10-65F7-43E4-956D-CFD08B22406E}" type="datetimeFigureOut">
              <a:rPr lang="nl-BE" smtClean="0"/>
              <a:pPr/>
              <a:t>23/11/2017</a:t>
            </a:fld>
            <a:endParaRPr lang="el-GR"/>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195098B-2C0E-4FC7-88C8-090D3FA4200A}" type="slidenum">
              <a:rPr lang="nl-BE" smtClean="0"/>
              <a:pPr/>
              <a:t>‹#›</a:t>
            </a:fld>
            <a:endParaRPr lang="el-GR"/>
          </a:p>
        </p:txBody>
      </p:sp>
    </p:spTree>
    <p:extLst>
      <p:ext uri="{BB962C8B-B14F-4D97-AF65-F5344CB8AC3E}">
        <p14:creationId xmlns:p14="http://schemas.microsoft.com/office/powerpoint/2010/main" val="3827126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1</a:t>
            </a:fld>
            <a:endParaRPr lang="el-GR"/>
          </a:p>
        </p:txBody>
      </p:sp>
    </p:spTree>
    <p:extLst>
      <p:ext uri="{BB962C8B-B14F-4D97-AF65-F5344CB8AC3E}">
        <p14:creationId xmlns:p14="http://schemas.microsoft.com/office/powerpoint/2010/main" val="192984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US" sz="110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10</a:t>
            </a:fld>
            <a:endParaRPr lang="el-GR"/>
          </a:p>
        </p:txBody>
      </p:sp>
    </p:spTree>
    <p:extLst>
      <p:ext uri="{BB962C8B-B14F-4D97-AF65-F5344CB8AC3E}">
        <p14:creationId xmlns:p14="http://schemas.microsoft.com/office/powerpoint/2010/main" val="1271368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US" sz="110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11</a:t>
            </a:fld>
            <a:endParaRPr lang="el-GR"/>
          </a:p>
        </p:txBody>
      </p:sp>
    </p:spTree>
    <p:extLst>
      <p:ext uri="{BB962C8B-B14F-4D97-AF65-F5344CB8AC3E}">
        <p14:creationId xmlns:p14="http://schemas.microsoft.com/office/powerpoint/2010/main" val="1271368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l-GR"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12</a:t>
            </a:fld>
            <a:endParaRPr lang="el-GR"/>
          </a:p>
        </p:txBody>
      </p:sp>
    </p:spTree>
    <p:extLst>
      <p:ext uri="{BB962C8B-B14F-4D97-AF65-F5344CB8AC3E}">
        <p14:creationId xmlns:p14="http://schemas.microsoft.com/office/powerpoint/2010/main" val="1859955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l-GR"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13</a:t>
            </a:fld>
            <a:endParaRPr lang="el-GR"/>
          </a:p>
        </p:txBody>
      </p:sp>
    </p:spTree>
    <p:extLst>
      <p:ext uri="{BB962C8B-B14F-4D97-AF65-F5344CB8AC3E}">
        <p14:creationId xmlns:p14="http://schemas.microsoft.com/office/powerpoint/2010/main" val="1859955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l-GR"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14</a:t>
            </a:fld>
            <a:endParaRPr lang="el-GR"/>
          </a:p>
        </p:txBody>
      </p:sp>
    </p:spTree>
    <p:extLst>
      <p:ext uri="{BB962C8B-B14F-4D97-AF65-F5344CB8AC3E}">
        <p14:creationId xmlns:p14="http://schemas.microsoft.com/office/powerpoint/2010/main" val="1859955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l-GR"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15</a:t>
            </a:fld>
            <a:endParaRPr lang="el-GR"/>
          </a:p>
        </p:txBody>
      </p:sp>
    </p:spTree>
    <p:extLst>
      <p:ext uri="{BB962C8B-B14F-4D97-AF65-F5344CB8AC3E}">
        <p14:creationId xmlns:p14="http://schemas.microsoft.com/office/powerpoint/2010/main" val="1859955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l-GR"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16</a:t>
            </a:fld>
            <a:endParaRPr lang="el-GR"/>
          </a:p>
        </p:txBody>
      </p:sp>
    </p:spTree>
    <p:extLst>
      <p:ext uri="{BB962C8B-B14F-4D97-AF65-F5344CB8AC3E}">
        <p14:creationId xmlns:p14="http://schemas.microsoft.com/office/powerpoint/2010/main" val="1859955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l-GR"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17</a:t>
            </a:fld>
            <a:endParaRPr lang="el-GR"/>
          </a:p>
        </p:txBody>
      </p:sp>
    </p:spTree>
    <p:extLst>
      <p:ext uri="{BB962C8B-B14F-4D97-AF65-F5344CB8AC3E}">
        <p14:creationId xmlns:p14="http://schemas.microsoft.com/office/powerpoint/2010/main" val="185995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l-GR"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18</a:t>
            </a:fld>
            <a:endParaRPr lang="el-GR"/>
          </a:p>
        </p:txBody>
      </p:sp>
    </p:spTree>
    <p:extLst>
      <p:ext uri="{BB962C8B-B14F-4D97-AF65-F5344CB8AC3E}">
        <p14:creationId xmlns:p14="http://schemas.microsoft.com/office/powerpoint/2010/main" val="1859955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US" sz="110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19</a:t>
            </a:fld>
            <a:endParaRPr lang="el-GR"/>
          </a:p>
        </p:txBody>
      </p:sp>
    </p:spTree>
    <p:extLst>
      <p:ext uri="{BB962C8B-B14F-4D97-AF65-F5344CB8AC3E}">
        <p14:creationId xmlns:p14="http://schemas.microsoft.com/office/powerpoint/2010/main" val="17150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195098B-2C0E-4FC7-88C8-090D3FA4200A}" type="slidenum">
              <a:rPr lang="nl-BE" smtClean="0"/>
              <a:pPr/>
              <a:t>2</a:t>
            </a:fld>
            <a:endParaRPr lang="el-GR"/>
          </a:p>
        </p:txBody>
      </p:sp>
    </p:spTree>
    <p:extLst>
      <p:ext uri="{BB962C8B-B14F-4D97-AF65-F5344CB8AC3E}">
        <p14:creationId xmlns:p14="http://schemas.microsoft.com/office/powerpoint/2010/main" val="2259090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gn="l">
              <a:lnSpc>
                <a:spcPct val="100000"/>
              </a:lnSpc>
              <a:buNone/>
            </a:pPr>
            <a:endParaRPr lang="nl-BE" sz="1100"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20</a:t>
            </a:fld>
            <a:endParaRPr lang="el-GR"/>
          </a:p>
        </p:txBody>
      </p:sp>
    </p:spTree>
    <p:extLst>
      <p:ext uri="{BB962C8B-B14F-4D97-AF65-F5344CB8AC3E}">
        <p14:creationId xmlns:p14="http://schemas.microsoft.com/office/powerpoint/2010/main" val="171509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gn="l">
              <a:lnSpc>
                <a:spcPct val="100000"/>
              </a:lnSpc>
              <a:buNone/>
            </a:pPr>
            <a:endParaRPr lang="nl-BE" sz="1100"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21</a:t>
            </a:fld>
            <a:endParaRPr lang="el-GR"/>
          </a:p>
        </p:txBody>
      </p:sp>
    </p:spTree>
    <p:extLst>
      <p:ext uri="{BB962C8B-B14F-4D97-AF65-F5344CB8AC3E}">
        <p14:creationId xmlns:p14="http://schemas.microsoft.com/office/powerpoint/2010/main" val="17150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gn="l">
              <a:lnSpc>
                <a:spcPct val="100000"/>
              </a:lnSpc>
              <a:buNone/>
            </a:pPr>
            <a:endParaRPr lang="nl-BE" sz="1100"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22</a:t>
            </a:fld>
            <a:endParaRPr lang="el-GR"/>
          </a:p>
        </p:txBody>
      </p:sp>
    </p:spTree>
    <p:extLst>
      <p:ext uri="{BB962C8B-B14F-4D97-AF65-F5344CB8AC3E}">
        <p14:creationId xmlns:p14="http://schemas.microsoft.com/office/powerpoint/2010/main" val="171509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nSpc>
                <a:spcPct val="120000"/>
              </a:lnSpc>
              <a:spcBef>
                <a:spcPts val="0"/>
              </a:spcBef>
              <a:buNone/>
            </a:pPr>
            <a:endParaRPr lang="en-US" sz="110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23</a:t>
            </a:fld>
            <a:endParaRPr lang="el-GR"/>
          </a:p>
        </p:txBody>
      </p:sp>
    </p:spTree>
    <p:extLst>
      <p:ext uri="{BB962C8B-B14F-4D97-AF65-F5344CB8AC3E}">
        <p14:creationId xmlns:p14="http://schemas.microsoft.com/office/powerpoint/2010/main" val="171509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gn="l">
              <a:lnSpc>
                <a:spcPct val="100000"/>
              </a:lnSpc>
              <a:buNone/>
            </a:pPr>
            <a:endParaRPr lang="nl-BE" sz="1100"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24</a:t>
            </a:fld>
            <a:endParaRPr lang="el-GR"/>
          </a:p>
        </p:txBody>
      </p:sp>
    </p:spTree>
    <p:extLst>
      <p:ext uri="{BB962C8B-B14F-4D97-AF65-F5344CB8AC3E}">
        <p14:creationId xmlns:p14="http://schemas.microsoft.com/office/powerpoint/2010/main" val="171509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indent="0" algn="l">
              <a:lnSpc>
                <a:spcPct val="100000"/>
              </a:lnSpc>
              <a:buNone/>
            </a:pPr>
            <a:endParaRPr lang="nl-BE" sz="1100"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25</a:t>
            </a:fld>
            <a:endParaRPr lang="el-GR"/>
          </a:p>
        </p:txBody>
      </p:sp>
    </p:spTree>
    <p:extLst>
      <p:ext uri="{BB962C8B-B14F-4D97-AF65-F5344CB8AC3E}">
        <p14:creationId xmlns:p14="http://schemas.microsoft.com/office/powerpoint/2010/main" val="171509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26</a:t>
            </a:fld>
            <a:endParaRPr lang="el-GR"/>
          </a:p>
        </p:txBody>
      </p:sp>
    </p:spTree>
    <p:extLst>
      <p:ext uri="{BB962C8B-B14F-4D97-AF65-F5344CB8AC3E}">
        <p14:creationId xmlns:p14="http://schemas.microsoft.com/office/powerpoint/2010/main" val="1859955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27</a:t>
            </a:fld>
            <a:endParaRPr lang="el-GR"/>
          </a:p>
        </p:txBody>
      </p:sp>
    </p:spTree>
    <p:extLst>
      <p:ext uri="{BB962C8B-B14F-4D97-AF65-F5344CB8AC3E}">
        <p14:creationId xmlns:p14="http://schemas.microsoft.com/office/powerpoint/2010/main" val="1859955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28</a:t>
            </a:fld>
            <a:endParaRPr lang="el-GR"/>
          </a:p>
        </p:txBody>
      </p:sp>
    </p:spTree>
    <p:extLst>
      <p:ext uri="{BB962C8B-B14F-4D97-AF65-F5344CB8AC3E}">
        <p14:creationId xmlns:p14="http://schemas.microsoft.com/office/powerpoint/2010/main" val="1859955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29</a:t>
            </a:fld>
            <a:endParaRPr lang="el-GR"/>
          </a:p>
        </p:txBody>
      </p:sp>
    </p:spTree>
    <p:extLst>
      <p:ext uri="{BB962C8B-B14F-4D97-AF65-F5344CB8AC3E}">
        <p14:creationId xmlns:p14="http://schemas.microsoft.com/office/powerpoint/2010/main" val="185995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1100"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3</a:t>
            </a:fld>
            <a:endParaRPr lang="el-GR"/>
          </a:p>
        </p:txBody>
      </p:sp>
    </p:spTree>
    <p:extLst>
      <p:ext uri="{BB962C8B-B14F-4D97-AF65-F5344CB8AC3E}">
        <p14:creationId xmlns:p14="http://schemas.microsoft.com/office/powerpoint/2010/main" val="1271368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30</a:t>
            </a:fld>
            <a:endParaRPr lang="el-GR"/>
          </a:p>
        </p:txBody>
      </p:sp>
    </p:spTree>
    <p:extLst>
      <p:ext uri="{BB962C8B-B14F-4D97-AF65-F5344CB8AC3E}">
        <p14:creationId xmlns:p14="http://schemas.microsoft.com/office/powerpoint/2010/main" val="1859955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31</a:t>
            </a:fld>
            <a:endParaRPr lang="el-GR"/>
          </a:p>
        </p:txBody>
      </p:sp>
    </p:spTree>
    <p:extLst>
      <p:ext uri="{BB962C8B-B14F-4D97-AF65-F5344CB8AC3E}">
        <p14:creationId xmlns:p14="http://schemas.microsoft.com/office/powerpoint/2010/main" val="1716041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Εμπειρική</a:t>
            </a:r>
            <a:r>
              <a:rPr dirty="0" smtClean="0"/>
              <a:t> – </a:t>
            </a:r>
            <a:r>
              <a:rPr lang="el-GR" sz="1200" dirty="0" smtClean="0"/>
              <a:t>βάσει</a:t>
            </a:r>
            <a:r>
              <a:rPr lang="el-GR" sz="1200" baseline="0" dirty="0" smtClean="0"/>
              <a:t> αποδεικτικών στοιχείων</a:t>
            </a:r>
            <a:endParaRPr lang="en-US" sz="1200" dirty="0" smtClean="0"/>
          </a:p>
          <a:p>
            <a:r>
              <a:rPr lang="el-GR" dirty="0" smtClean="0"/>
              <a:t>Προσαρμοστική</a:t>
            </a:r>
            <a:r>
              <a:rPr dirty="0" smtClean="0"/>
              <a:t> – </a:t>
            </a:r>
            <a:r>
              <a:rPr lang="el-GR" dirty="0" smtClean="0"/>
              <a:t>αλλάζει</a:t>
            </a:r>
            <a:r>
              <a:rPr lang="el-GR" baseline="0" dirty="0" smtClean="0"/>
              <a:t> υπό το φως νέων δεδομένων/ερμηνειών νέων δεδομένων</a:t>
            </a:r>
            <a:endParaRPr lang="en-US" sz="1200" dirty="0" smtClean="0"/>
          </a:p>
          <a:p>
            <a:r>
              <a:rPr lang="el-GR" dirty="0" smtClean="0"/>
              <a:t>Δημιουργική</a:t>
            </a:r>
            <a:r>
              <a:rPr dirty="0" smtClean="0"/>
              <a:t> – </a:t>
            </a:r>
            <a:r>
              <a:rPr lang="el-GR" sz="1200" dirty="0" smtClean="0"/>
              <a:t>περιλαμβάνει</a:t>
            </a:r>
            <a:r>
              <a:rPr lang="el-GR" sz="1200" baseline="0" dirty="0" smtClean="0"/>
              <a:t> φαντασία και δημιουργικότητα</a:t>
            </a:r>
            <a:endParaRPr lang="en-US" sz="1200" dirty="0" smtClean="0"/>
          </a:p>
          <a:p>
            <a:r>
              <a:rPr lang="el-GR" dirty="0" smtClean="0"/>
              <a:t>Υποκειμενική</a:t>
            </a:r>
            <a:r>
              <a:rPr dirty="0" smtClean="0"/>
              <a:t> – </a:t>
            </a:r>
            <a:r>
              <a:rPr lang="el-GR" dirty="0" smtClean="0"/>
              <a:t>επηρεάζεται από τη</a:t>
            </a:r>
            <a:r>
              <a:rPr lang="el-GR" baseline="0" dirty="0" smtClean="0"/>
              <a:t> γνώση και την οπτική</a:t>
            </a:r>
            <a:endParaRPr lang="en-US" sz="1200" dirty="0" smtClean="0"/>
          </a:p>
          <a:p>
            <a:r>
              <a:rPr lang="el-GR" dirty="0" smtClean="0"/>
              <a:t>Κοινωνικό και πολιτισμικό πλαίσιο</a:t>
            </a:r>
            <a:r>
              <a:rPr dirty="0" smtClean="0"/>
              <a:t> </a:t>
            </a:r>
            <a:r>
              <a:rPr lang="en-US" sz="1200" dirty="0" smtClean="0"/>
              <a:t>– </a:t>
            </a:r>
            <a:r>
              <a:rPr lang="el-GR" sz="1200" dirty="0" smtClean="0"/>
              <a:t>επηρεάζει και τις πρακτικές</a:t>
            </a:r>
            <a:r>
              <a:rPr lang="el-GR" sz="1200" baseline="0" dirty="0" smtClean="0"/>
              <a:t> της επιστήμης και τον αντίκτυπο</a:t>
            </a:r>
            <a:endParaRPr lang="en-US" sz="1200" dirty="0" smtClean="0"/>
          </a:p>
          <a:p>
            <a:r>
              <a:rPr lang="el-GR" dirty="0" smtClean="0"/>
              <a:t>Νόμοι</a:t>
            </a:r>
            <a:r>
              <a:rPr dirty="0" smtClean="0"/>
              <a:t> </a:t>
            </a:r>
            <a:r>
              <a:rPr lang="en-US" sz="1200" dirty="0" smtClean="0"/>
              <a:t>(</a:t>
            </a:r>
            <a:r>
              <a:rPr lang="el-GR" sz="1200" dirty="0" smtClean="0"/>
              <a:t>μοτίβα</a:t>
            </a:r>
            <a:r>
              <a:rPr lang="en-US" sz="1200" dirty="0" smtClean="0"/>
              <a:t>/</a:t>
            </a:r>
            <a:r>
              <a:rPr lang="el-GR" sz="1200" dirty="0" smtClean="0"/>
              <a:t>κανονικότητα</a:t>
            </a:r>
            <a:r>
              <a:rPr lang="en-US" sz="1200" dirty="0" smtClean="0"/>
              <a:t>) </a:t>
            </a:r>
            <a:r>
              <a:rPr lang="el-GR" sz="1200" dirty="0" smtClean="0"/>
              <a:t>και θεωρία</a:t>
            </a:r>
            <a:r>
              <a:rPr dirty="0" smtClean="0"/>
              <a:t> </a:t>
            </a:r>
            <a:r>
              <a:rPr lang="en-US" sz="1200" dirty="0" smtClean="0"/>
              <a:t>(</a:t>
            </a:r>
            <a:r>
              <a:rPr lang="el-GR" sz="1200" dirty="0" smtClean="0"/>
              <a:t>ερμηνεία</a:t>
            </a:r>
            <a:r>
              <a:rPr lang="en-US" sz="1200" dirty="0" smtClean="0"/>
              <a:t>)</a:t>
            </a:r>
          </a:p>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32</a:t>
            </a:fld>
            <a:endParaRPr lang="el-GR"/>
          </a:p>
        </p:txBody>
      </p:sp>
    </p:spTree>
    <p:extLst>
      <p:ext uri="{BB962C8B-B14F-4D97-AF65-F5344CB8AC3E}">
        <p14:creationId xmlns:p14="http://schemas.microsoft.com/office/powerpoint/2010/main" val="86150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1100"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4</a:t>
            </a:fld>
            <a:endParaRPr lang="el-GR"/>
          </a:p>
        </p:txBody>
      </p:sp>
    </p:spTree>
    <p:extLst>
      <p:ext uri="{BB962C8B-B14F-4D97-AF65-F5344CB8AC3E}">
        <p14:creationId xmlns:p14="http://schemas.microsoft.com/office/powerpoint/2010/main" val="1271368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1100"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5</a:t>
            </a:fld>
            <a:endParaRPr lang="el-GR"/>
          </a:p>
        </p:txBody>
      </p:sp>
    </p:spTree>
    <p:extLst>
      <p:ext uri="{BB962C8B-B14F-4D97-AF65-F5344CB8AC3E}">
        <p14:creationId xmlns:p14="http://schemas.microsoft.com/office/powerpoint/2010/main" val="127136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US" sz="110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6</a:t>
            </a:fld>
            <a:endParaRPr lang="el-GR"/>
          </a:p>
        </p:txBody>
      </p:sp>
    </p:spTree>
    <p:extLst>
      <p:ext uri="{BB962C8B-B14F-4D97-AF65-F5344CB8AC3E}">
        <p14:creationId xmlns:p14="http://schemas.microsoft.com/office/powerpoint/2010/main" val="127136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US" sz="1100" dirty="0" smtClean="0"/>
              <a:t>. </a:t>
            </a:r>
          </a:p>
        </p:txBody>
      </p:sp>
      <p:sp>
        <p:nvSpPr>
          <p:cNvPr id="4" name="Slide Number Placeholder 3"/>
          <p:cNvSpPr>
            <a:spLocks noGrp="1"/>
          </p:cNvSpPr>
          <p:nvPr>
            <p:ph type="sldNum" sz="quarter" idx="10"/>
          </p:nvPr>
        </p:nvSpPr>
        <p:spPr/>
        <p:txBody>
          <a:bodyPr/>
          <a:lstStyle/>
          <a:p>
            <a:fld id="{D195098B-2C0E-4FC7-88C8-090D3FA4200A}" type="slidenum">
              <a:rPr lang="nl-BE" smtClean="0"/>
              <a:pPr/>
              <a:t>7</a:t>
            </a:fld>
            <a:endParaRPr lang="el-GR"/>
          </a:p>
        </p:txBody>
      </p:sp>
    </p:spTree>
    <p:extLst>
      <p:ext uri="{BB962C8B-B14F-4D97-AF65-F5344CB8AC3E}">
        <p14:creationId xmlns:p14="http://schemas.microsoft.com/office/powerpoint/2010/main" val="1271368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l-GR" sz="110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8</a:t>
            </a:fld>
            <a:endParaRPr lang="el-GR"/>
          </a:p>
        </p:txBody>
      </p:sp>
    </p:spTree>
    <p:extLst>
      <p:ext uri="{BB962C8B-B14F-4D97-AF65-F5344CB8AC3E}">
        <p14:creationId xmlns:p14="http://schemas.microsoft.com/office/powerpoint/2010/main" val="127136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l-GR" sz="1100" b="1" dirty="0" smtClean="0">
                <a:solidFill>
                  <a:prstClr val="black"/>
                </a:solidFill>
                <a:latin typeface="Calibri" panose="020F0502020204030204" pitchFamily="34" charset="0"/>
                <a:cs typeface="Calibri" panose="020F0502020204030204" pitchFamily="34" charset="0"/>
              </a:rPr>
              <a:t>Ορισμός της Δημιουργικότητας</a:t>
            </a:r>
            <a:r>
              <a:rPr lang="en-US" sz="1100" b="1" dirty="0" smtClean="0">
                <a:solidFill>
                  <a:prstClr val="black"/>
                </a:solidFill>
                <a:latin typeface="Calibri" panose="020F0502020204030204" pitchFamily="34" charset="0"/>
                <a:cs typeface="Calibri" panose="020F0502020204030204" pitchFamily="34" charset="0"/>
              </a:rPr>
              <a:t>:</a:t>
            </a:r>
          </a:p>
          <a:p>
            <a:r>
              <a:rPr lang="en-US" sz="1100" i="1" dirty="0" smtClean="0">
                <a:latin typeface="Calibri" panose="020F0502020204030204" pitchFamily="34" charset="0"/>
                <a:cs typeface="Calibri" panose="020F0502020204030204" pitchFamily="34" charset="0"/>
              </a:rPr>
              <a:t>H</a:t>
            </a:r>
            <a:r>
              <a:rPr lang="el-GR" sz="1100" i="1" dirty="0" smtClean="0">
                <a:latin typeface="Calibri" panose="020F0502020204030204" pitchFamily="34" charset="0"/>
                <a:cs typeface="Calibri" panose="020F0502020204030204" pitchFamily="34" charset="0"/>
              </a:rPr>
              <a:t> σκόπιμη διαδικασία της φαντασίας η οποία παράγει πρωτότυπα και αξιόλογα αποτελέσματα για το μαθητή</a:t>
            </a:r>
            <a:r>
              <a:rPr lang="en-US" sz="1100" i="1" dirty="0" smtClean="0">
                <a:latin typeface="Calibri" panose="020F0502020204030204" pitchFamily="34" charset="0"/>
                <a:cs typeface="Calibri" panose="020F0502020204030204" pitchFamily="34" charset="0"/>
              </a:rPr>
              <a:t>.</a:t>
            </a:r>
            <a:endParaRPr lang="el-GR" sz="1100" i="1" dirty="0" smtClean="0">
              <a:latin typeface="Calibri" panose="020F0502020204030204" pitchFamily="34" charset="0"/>
              <a:cs typeface="Calibri" panose="020F0502020204030204" pitchFamily="34" charset="0"/>
            </a:endParaRPr>
          </a:p>
          <a:p>
            <a:r>
              <a:rPr lang="el-GR" sz="1100" b="1" dirty="0" smtClean="0">
                <a:solidFill>
                  <a:prstClr val="black"/>
                </a:solidFill>
                <a:latin typeface="Calibri" panose="020F0502020204030204" pitchFamily="34" charset="0"/>
                <a:cs typeface="Calibri" panose="020F0502020204030204" pitchFamily="34" charset="0"/>
              </a:rPr>
              <a:t>Ορισμός της Δημιουργικότητας στις Φυσικές Επιστήμες</a:t>
            </a:r>
            <a:r>
              <a:rPr lang="en-US" sz="1100" b="1" dirty="0" smtClean="0">
                <a:solidFill>
                  <a:prstClr val="black"/>
                </a:solidFill>
                <a:latin typeface="Calibri" panose="020F0502020204030204" pitchFamily="34" charset="0"/>
                <a:cs typeface="Calibri" panose="020F0502020204030204" pitchFamily="34" charset="0"/>
              </a:rPr>
              <a:t>:</a:t>
            </a:r>
          </a:p>
          <a:p>
            <a:r>
              <a:rPr lang="el-GR" sz="1100" i="1" dirty="0" smtClean="0">
                <a:solidFill>
                  <a:prstClr val="black"/>
                </a:solidFill>
                <a:latin typeface="Calibri" panose="020F0502020204030204" pitchFamily="34" charset="0"/>
                <a:cs typeface="Calibri" panose="020F0502020204030204" pitchFamily="34" charset="0"/>
              </a:rPr>
              <a:t>Η γένεση ιδεών και στρατηγικών ως άτομο ή ως κοινότητα, η</a:t>
            </a:r>
            <a:r>
              <a:rPr lang="en-US" sz="1100" i="1" dirty="0" smtClean="0">
                <a:solidFill>
                  <a:prstClr val="black"/>
                </a:solidFill>
                <a:latin typeface="Calibri" panose="020F0502020204030204" pitchFamily="34" charset="0"/>
                <a:cs typeface="Calibri" panose="020F0502020204030204" pitchFamily="34" charset="0"/>
              </a:rPr>
              <a:t> </a:t>
            </a:r>
            <a:r>
              <a:rPr lang="el-GR" sz="1100" i="1" dirty="0" smtClean="0">
                <a:solidFill>
                  <a:prstClr val="black"/>
                </a:solidFill>
                <a:latin typeface="Calibri" panose="020F0502020204030204" pitchFamily="34" charset="0"/>
                <a:cs typeface="Calibri" panose="020F0502020204030204" pitchFamily="34" charset="0"/>
              </a:rPr>
              <a:t>κριτική επιχειρηματολογία μεταξύ αυτών και η παραγωγή</a:t>
            </a:r>
            <a:r>
              <a:rPr lang="en-US" sz="1100" i="1" dirty="0" smtClean="0">
                <a:solidFill>
                  <a:prstClr val="black"/>
                </a:solidFill>
                <a:latin typeface="Calibri" panose="020F0502020204030204" pitchFamily="34" charset="0"/>
                <a:cs typeface="Calibri" panose="020F0502020204030204" pitchFamily="34" charset="0"/>
              </a:rPr>
              <a:t> </a:t>
            </a:r>
            <a:r>
              <a:rPr lang="el-GR" sz="1100" i="1" dirty="0" smtClean="0">
                <a:solidFill>
                  <a:prstClr val="black"/>
                </a:solidFill>
                <a:latin typeface="Calibri" panose="020F0502020204030204" pitchFamily="34" charset="0"/>
                <a:cs typeface="Calibri" panose="020F0502020204030204" pitchFamily="34" charset="0"/>
              </a:rPr>
              <a:t>αληθοφανών εξηγήσεων και στρατηγικών σύμφωνων με τα διαθέσιμα</a:t>
            </a:r>
            <a:r>
              <a:rPr lang="en-US" sz="1100" i="1" dirty="0" smtClean="0">
                <a:solidFill>
                  <a:prstClr val="black"/>
                </a:solidFill>
                <a:latin typeface="Calibri" panose="020F0502020204030204" pitchFamily="34" charset="0"/>
                <a:cs typeface="Calibri" panose="020F0502020204030204" pitchFamily="34" charset="0"/>
              </a:rPr>
              <a:t> </a:t>
            </a:r>
            <a:r>
              <a:rPr lang="el-GR" sz="1100" i="1" dirty="0" smtClean="0">
                <a:solidFill>
                  <a:prstClr val="black"/>
                </a:solidFill>
                <a:latin typeface="Calibri" panose="020F0502020204030204" pitchFamily="34" charset="0"/>
                <a:cs typeface="Calibri" panose="020F0502020204030204" pitchFamily="34" charset="0"/>
              </a:rPr>
              <a:t>στοιχεία.</a:t>
            </a:r>
            <a:endParaRPr lang="nl-BE" sz="1100" b="1" dirty="0" smtClean="0">
              <a:solidFill>
                <a:prstClr val="black"/>
              </a:solidFill>
              <a:latin typeface="Calibri" panose="020F0502020204030204" pitchFamily="34" charset="0"/>
              <a:cs typeface="Calibri" panose="020F0502020204030204" pitchFamily="34" charset="0"/>
            </a:endParaRPr>
          </a:p>
          <a:p>
            <a:endParaRPr lang="en-US" sz="110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9</a:t>
            </a:fld>
            <a:endParaRPr lang="el-GR"/>
          </a:p>
        </p:txBody>
      </p:sp>
    </p:spTree>
    <p:extLst>
      <p:ext uri="{BB962C8B-B14F-4D97-AF65-F5344CB8AC3E}">
        <p14:creationId xmlns:p14="http://schemas.microsoft.com/office/powerpoint/2010/main" val="127136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E121D166-A7DD-449E-ACA9-8B2E086BB4C7}" type="datetimeFigureOut">
              <a:rPr lang="nl-BE" smtClean="0"/>
              <a:pPr/>
              <a:t>23/11/2017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9AFD016-29A1-4210-8BF6-93BBA1CD2115}" type="slidenum">
              <a:rPr lang="nl-BE" smtClean="0"/>
              <a:pPr/>
              <a:t>‹#›</a:t>
            </a:fld>
            <a:endParaRPr lang="nl-BE"/>
          </a:p>
        </p:txBody>
      </p:sp>
    </p:spTree>
    <p:extLst>
      <p:ext uri="{BB962C8B-B14F-4D97-AF65-F5344CB8AC3E}">
        <p14:creationId xmlns:p14="http://schemas.microsoft.com/office/powerpoint/2010/main" val="92892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121D166-A7DD-449E-ACA9-8B2E086BB4C7}" type="datetimeFigureOut">
              <a:rPr lang="nl-BE" smtClean="0"/>
              <a:pPr/>
              <a:t>23/11/2017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9AFD016-29A1-4210-8BF6-93BBA1CD2115}" type="slidenum">
              <a:rPr lang="nl-BE" smtClean="0"/>
              <a:pPr/>
              <a:t>‹#›</a:t>
            </a:fld>
            <a:endParaRPr lang="nl-BE"/>
          </a:p>
        </p:txBody>
      </p:sp>
    </p:spTree>
    <p:extLst>
      <p:ext uri="{BB962C8B-B14F-4D97-AF65-F5344CB8AC3E}">
        <p14:creationId xmlns:p14="http://schemas.microsoft.com/office/powerpoint/2010/main" val="196240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121D166-A7DD-449E-ACA9-8B2E086BB4C7}" type="datetimeFigureOut">
              <a:rPr lang="nl-BE" smtClean="0"/>
              <a:pPr/>
              <a:t>23/11/2017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9AFD016-29A1-4210-8BF6-93BBA1CD2115}" type="slidenum">
              <a:rPr lang="nl-BE" smtClean="0"/>
              <a:pPr/>
              <a:t>‹#›</a:t>
            </a:fld>
            <a:endParaRPr lang="nl-BE"/>
          </a:p>
        </p:txBody>
      </p:sp>
    </p:spTree>
    <p:extLst>
      <p:ext uri="{BB962C8B-B14F-4D97-AF65-F5344CB8AC3E}">
        <p14:creationId xmlns:p14="http://schemas.microsoft.com/office/powerpoint/2010/main" val="2246611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0259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25228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36659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47653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16951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95193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85924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63104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121D166-A7DD-449E-ACA9-8B2E086BB4C7}" type="datetimeFigureOut">
              <a:rPr lang="nl-BE" smtClean="0"/>
              <a:pPr/>
              <a:t>23/11/2017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9AFD016-29A1-4210-8BF6-93BBA1CD2115}" type="slidenum">
              <a:rPr lang="nl-BE" smtClean="0"/>
              <a:pPr/>
              <a:t>‹#›</a:t>
            </a:fld>
            <a:endParaRPr lang="nl-BE"/>
          </a:p>
        </p:txBody>
      </p:sp>
    </p:spTree>
    <p:extLst>
      <p:ext uri="{BB962C8B-B14F-4D97-AF65-F5344CB8AC3E}">
        <p14:creationId xmlns:p14="http://schemas.microsoft.com/office/powerpoint/2010/main" val="39972548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741245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876507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2564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E121D166-A7DD-449E-ACA9-8B2E086BB4C7}" type="datetimeFigureOut">
              <a:rPr lang="nl-BE" smtClean="0"/>
              <a:pPr/>
              <a:t>23/11/2017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9AFD016-29A1-4210-8BF6-93BBA1CD2115}" type="slidenum">
              <a:rPr lang="nl-BE" smtClean="0"/>
              <a:pPr/>
              <a:t>‹#›</a:t>
            </a:fld>
            <a:endParaRPr lang="nl-BE"/>
          </a:p>
        </p:txBody>
      </p:sp>
    </p:spTree>
    <p:extLst>
      <p:ext uri="{BB962C8B-B14F-4D97-AF65-F5344CB8AC3E}">
        <p14:creationId xmlns:p14="http://schemas.microsoft.com/office/powerpoint/2010/main" val="297746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121D166-A7DD-449E-ACA9-8B2E086BB4C7}" type="datetimeFigureOut">
              <a:rPr lang="nl-BE" smtClean="0"/>
              <a:pPr/>
              <a:t>23/11/2017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9AFD016-29A1-4210-8BF6-93BBA1CD2115}" type="slidenum">
              <a:rPr lang="nl-BE" smtClean="0"/>
              <a:pPr/>
              <a:t>‹#›</a:t>
            </a:fld>
            <a:endParaRPr lang="nl-BE"/>
          </a:p>
        </p:txBody>
      </p:sp>
    </p:spTree>
    <p:extLst>
      <p:ext uri="{BB962C8B-B14F-4D97-AF65-F5344CB8AC3E}">
        <p14:creationId xmlns:p14="http://schemas.microsoft.com/office/powerpoint/2010/main" val="414106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121D166-A7DD-449E-ACA9-8B2E086BB4C7}" type="datetimeFigureOut">
              <a:rPr lang="nl-BE" smtClean="0"/>
              <a:pPr/>
              <a:t>23/11/2017</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69AFD016-29A1-4210-8BF6-93BBA1CD2115}" type="slidenum">
              <a:rPr lang="nl-BE" smtClean="0"/>
              <a:pPr/>
              <a:t>‹#›</a:t>
            </a:fld>
            <a:endParaRPr lang="nl-BE"/>
          </a:p>
        </p:txBody>
      </p:sp>
    </p:spTree>
    <p:extLst>
      <p:ext uri="{BB962C8B-B14F-4D97-AF65-F5344CB8AC3E}">
        <p14:creationId xmlns:p14="http://schemas.microsoft.com/office/powerpoint/2010/main" val="158889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E121D166-A7DD-449E-ACA9-8B2E086BB4C7}" type="datetimeFigureOut">
              <a:rPr lang="nl-BE" smtClean="0"/>
              <a:pPr/>
              <a:t>23/11/2017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69AFD016-29A1-4210-8BF6-93BBA1CD2115}" type="slidenum">
              <a:rPr lang="nl-BE" smtClean="0"/>
              <a:pPr/>
              <a:t>‹#›</a:t>
            </a:fld>
            <a:endParaRPr lang="nl-BE"/>
          </a:p>
        </p:txBody>
      </p:sp>
    </p:spTree>
    <p:extLst>
      <p:ext uri="{BB962C8B-B14F-4D97-AF65-F5344CB8AC3E}">
        <p14:creationId xmlns:p14="http://schemas.microsoft.com/office/powerpoint/2010/main" val="221831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1D166-A7DD-449E-ACA9-8B2E086BB4C7}" type="datetimeFigureOut">
              <a:rPr lang="nl-BE" smtClean="0"/>
              <a:pPr/>
              <a:t>23/11/2017</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69AFD016-29A1-4210-8BF6-93BBA1CD2115}" type="slidenum">
              <a:rPr lang="nl-BE" smtClean="0"/>
              <a:pPr/>
              <a:t>‹#›</a:t>
            </a:fld>
            <a:endParaRPr lang="nl-BE"/>
          </a:p>
        </p:txBody>
      </p:sp>
    </p:spTree>
    <p:extLst>
      <p:ext uri="{BB962C8B-B14F-4D97-AF65-F5344CB8AC3E}">
        <p14:creationId xmlns:p14="http://schemas.microsoft.com/office/powerpoint/2010/main" val="27693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E121D166-A7DD-449E-ACA9-8B2E086BB4C7}" type="datetimeFigureOut">
              <a:rPr lang="nl-BE" smtClean="0"/>
              <a:pPr/>
              <a:t>23/11/2017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9AFD016-29A1-4210-8BF6-93BBA1CD2115}" type="slidenum">
              <a:rPr lang="nl-BE" smtClean="0"/>
              <a:pPr/>
              <a:t>‹#›</a:t>
            </a:fld>
            <a:endParaRPr lang="nl-BE"/>
          </a:p>
        </p:txBody>
      </p:sp>
    </p:spTree>
    <p:extLst>
      <p:ext uri="{BB962C8B-B14F-4D97-AF65-F5344CB8AC3E}">
        <p14:creationId xmlns:p14="http://schemas.microsoft.com/office/powerpoint/2010/main" val="17424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E121D166-A7DD-449E-ACA9-8B2E086BB4C7}" type="datetimeFigureOut">
              <a:rPr lang="nl-BE" smtClean="0"/>
              <a:pPr/>
              <a:t>23/11/2017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9AFD016-29A1-4210-8BF6-93BBA1CD2115}" type="slidenum">
              <a:rPr lang="nl-BE" smtClean="0"/>
              <a:pPr/>
              <a:t>‹#›</a:t>
            </a:fld>
            <a:endParaRPr lang="nl-BE"/>
          </a:p>
        </p:txBody>
      </p:sp>
    </p:spTree>
    <p:extLst>
      <p:ext uri="{BB962C8B-B14F-4D97-AF65-F5344CB8AC3E}">
        <p14:creationId xmlns:p14="http://schemas.microsoft.com/office/powerpoint/2010/main" val="211351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1D166-A7DD-449E-ACA9-8B2E086BB4C7}" type="datetimeFigureOut">
              <a:rPr lang="nl-BE" smtClean="0"/>
              <a:pPr/>
              <a:t>23/11/2017</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FD016-29A1-4210-8BF6-93BBA1CD2115}" type="slidenum">
              <a:rPr lang="nl-BE" smtClean="0"/>
              <a:pPr/>
              <a:t>‹#›</a:t>
            </a:fld>
            <a:endParaRPr lang="nl-BE"/>
          </a:p>
        </p:txBody>
      </p:sp>
    </p:spTree>
    <p:extLst>
      <p:ext uri="{BB962C8B-B14F-4D97-AF65-F5344CB8AC3E}">
        <p14:creationId xmlns:p14="http://schemas.microsoft.com/office/powerpoint/2010/main" val="4244478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49013652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028" name="Acrobat Document" r:id="rId14" imgW="5398560" imgH="3594960" progId="AcroExch.Document.DC">
                  <p:embed/>
                </p:oleObj>
              </mc:Choice>
              <mc:Fallback>
                <p:oleObj name="Acrobat Document" r:id="rId14" imgW="5398560" imgH="3594960" progId="AcroExch.Document.DC">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pic>
        <p:nvPicPr>
          <p:cNvPr id="1037" name="Picture 13" descr="C:\Users\fani\Desktop\Disclaimer.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887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creative-little-scientists.e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8.png"/><Relationship Id="rId7"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hyperlink" Target="http://www.ceys-project.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r"/>
            <a:r>
              <a:t/>
            </a:r>
            <a:br/>
            <a:endParaRPr lang="el-GR" sz="2000" dirty="0"/>
          </a:p>
        </p:txBody>
      </p:sp>
      <p:sp>
        <p:nvSpPr>
          <p:cNvPr id="5" name="Subtitle 4"/>
          <p:cNvSpPr>
            <a:spLocks noGrp="1"/>
          </p:cNvSpPr>
          <p:nvPr>
            <p:ph type="subTitle" idx="1"/>
          </p:nvPr>
        </p:nvSpPr>
        <p:spPr>
          <a:xfrm>
            <a:off x="1100187" y="2211118"/>
            <a:ext cx="6858000" cy="3417621"/>
          </a:xfrm>
        </p:spPr>
        <p:txBody>
          <a:bodyPr>
            <a:normAutofit/>
          </a:bodyPr>
          <a:lstStyle/>
          <a:p>
            <a:pPr>
              <a:lnSpc>
                <a:spcPct val="120000"/>
              </a:lnSpc>
            </a:pPr>
            <a:r>
              <a:rPr lang="el-GR" sz="4400" b="1" dirty="0" smtClean="0">
                <a:solidFill>
                  <a:srgbClr val="FF0000"/>
                </a:solidFill>
              </a:rPr>
              <a:t>Επιμορφωτική Ε</a:t>
            </a:r>
            <a:r>
              <a:rPr lang="nl-BE" sz="4400" b="1" dirty="0" smtClean="0">
                <a:solidFill>
                  <a:srgbClr val="FF0000"/>
                </a:solidFill>
              </a:rPr>
              <a:t>νότητα 15</a:t>
            </a:r>
          </a:p>
          <a:p>
            <a:pPr>
              <a:lnSpc>
                <a:spcPct val="120000"/>
              </a:lnSpc>
            </a:pPr>
            <a:r>
              <a:rPr lang="el-GR" sz="4000" b="1" dirty="0" smtClean="0">
                <a:solidFill>
                  <a:srgbClr val="FF0000"/>
                </a:solidFill>
              </a:rPr>
              <a:t>Ερμηνεύνοντας την </a:t>
            </a:r>
            <a:r>
              <a:rPr lang="nl-BE" sz="4000" b="1" dirty="0" smtClean="0">
                <a:solidFill>
                  <a:srgbClr val="FF0000"/>
                </a:solidFill>
              </a:rPr>
              <a:t>Πολιτική</a:t>
            </a:r>
            <a:r>
              <a:rPr lang="el-GR" sz="4000" b="1" dirty="0" smtClean="0">
                <a:solidFill>
                  <a:srgbClr val="FF0000"/>
                </a:solidFill>
              </a:rPr>
              <a:t> -</a:t>
            </a:r>
            <a:r>
              <a:rPr dirty="0"/>
              <a:t/>
            </a:r>
            <a:br>
              <a:rPr dirty="0"/>
            </a:br>
            <a:r>
              <a:rPr lang="nl-BE" sz="4000" b="1" dirty="0" smtClean="0">
                <a:solidFill>
                  <a:srgbClr val="FF0000"/>
                </a:solidFill>
              </a:rPr>
              <a:t>άνοιγμα ευκαιριών </a:t>
            </a:r>
            <a:r>
              <a:rPr lang="el-GR" sz="4000" b="1" dirty="0" smtClean="0">
                <a:solidFill>
                  <a:srgbClr val="FF0000"/>
                </a:solidFill>
              </a:rPr>
              <a:t>για </a:t>
            </a:r>
            <a:r>
              <a:rPr lang="nl-BE" sz="4000" b="1" dirty="0" smtClean="0">
                <a:solidFill>
                  <a:srgbClr val="FF0000"/>
                </a:solidFill>
              </a:rPr>
              <a:t>δημιουργικότητα</a:t>
            </a:r>
            <a:endParaRPr lang="el-GR" sz="4000" dirty="0">
              <a:solidFill>
                <a:srgbClr val="FF0000"/>
              </a:solidFill>
            </a:endParaRPr>
          </a:p>
          <a:p>
            <a:pPr>
              <a:lnSpc>
                <a:spcPct val="120000"/>
              </a:lnSpc>
            </a:pPr>
            <a:endParaRPr lang="el-GR"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57" y="584514"/>
            <a:ext cx="2340567" cy="1628520"/>
          </a:xfrm>
          <a:prstGeom prst="rect">
            <a:avLst/>
          </a:prstGeom>
          <a:noFill/>
          <a:ln>
            <a:noFill/>
          </a:ln>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Tree>
    <p:extLst>
      <p:ext uri="{BB962C8B-B14F-4D97-AF65-F5344CB8AC3E}">
        <p14:creationId xmlns:p14="http://schemas.microsoft.com/office/powerpoint/2010/main" val="3784966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 name="Rectangle 1"/>
          <p:cNvSpPr/>
          <p:nvPr/>
        </p:nvSpPr>
        <p:spPr>
          <a:xfrm>
            <a:off x="0" y="-57150"/>
            <a:ext cx="6222379" cy="1754326"/>
          </a:xfrm>
          <a:prstGeom prst="rect">
            <a:avLst/>
          </a:prstGeom>
        </p:spPr>
        <p:txBody>
          <a:bodyPr wrap="square">
            <a:spAutoFit/>
          </a:bodyPr>
          <a:lstStyle/>
          <a:p>
            <a:pPr algn="r"/>
            <a:r>
              <a:rPr lang="en-US" sz="3600" b="1" dirty="0">
                <a:solidFill>
                  <a:srgbClr val="00B050"/>
                </a:solidFill>
                <a:latin typeface="Calibri" charset="0"/>
              </a:rPr>
              <a:t>Πτυχές του προγράμματος σπουδών</a:t>
            </a:r>
          </a:p>
          <a:p>
            <a:pPr algn="r"/>
            <a:r>
              <a:rPr lang="en-US" dirty="0">
                <a:latin typeface="Calibri" charset="0"/>
              </a:rPr>
              <a:t>«The vulnerable spider web» («Ο τρωτός ιστός της αράχνης») (van den Akker 2007 σελ. 39)</a:t>
            </a:r>
          </a:p>
        </p:txBody>
      </p:sp>
      <p:sp>
        <p:nvSpPr>
          <p:cNvPr id="21"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i="1" dirty="0">
              <a:solidFill>
                <a:srgbClr val="000000"/>
              </a:solidFill>
            </a:endParaRPr>
          </a:p>
        </p:txBody>
      </p:sp>
      <p:pic>
        <p:nvPicPr>
          <p:cNvPr id="18" name="Afbeelding 3"/>
          <p:cNvPicPr>
            <a:picLocks noChangeAspect="1" noChangeArrowheads="1"/>
          </p:cNvPicPr>
          <p:nvPr/>
        </p:nvPicPr>
        <p:blipFill>
          <a:blip r:embed="rId6" cstate="print">
            <a:extLst>
              <a:ext uri="{28A0092B-C50C-407E-A947-70E740481C1C}">
                <a14:useLocalDpi xmlns:a14="http://schemas.microsoft.com/office/drawing/2010/main" val="0"/>
              </a:ext>
            </a:extLst>
          </a:blip>
          <a:srcRect r="6248"/>
          <a:stretch>
            <a:fillRect/>
          </a:stretch>
        </p:blipFill>
        <p:spPr bwMode="auto">
          <a:xfrm>
            <a:off x="3779912" y="1628800"/>
            <a:ext cx="504031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323528" y="1672643"/>
            <a:ext cx="3456384" cy="3477875"/>
          </a:xfrm>
          <a:prstGeom prst="rect">
            <a:avLst/>
          </a:prstGeom>
          <a:solidFill>
            <a:srgbClr val="CCFFCC"/>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dirty="0" smtClean="0"/>
              <a:t>Οι παράγοντες που συνδέονται με τη δημιουργικότητα στη διδασκαλία των φυσικών επιστημών στην πρώιμη παιδική ηλικία:</a:t>
            </a:r>
          </a:p>
          <a:p>
            <a:pPr algn="ctr">
              <a:defRPr/>
            </a:pPr>
            <a:endParaRPr lang="el-GR" dirty="0"/>
          </a:p>
          <a:p>
            <a:pPr marL="285750" indent="-285750">
              <a:buFont typeface="Arial"/>
              <a:buChar char="•"/>
              <a:defRPr/>
            </a:pPr>
            <a:r>
              <a:rPr lang="en-US" dirty="0" smtClean="0"/>
              <a:t>Στόχοι, σκοποί, προτεραιότητες</a:t>
            </a:r>
          </a:p>
          <a:p>
            <a:pPr marL="285750" indent="-285750">
              <a:buFont typeface="Arial"/>
              <a:buChar char="•"/>
              <a:defRPr/>
            </a:pPr>
            <a:r>
              <a:rPr lang="en-US" dirty="0" smtClean="0"/>
              <a:t>Διδασκαλία, μάθηση και αξιολόγηση</a:t>
            </a:r>
          </a:p>
          <a:p>
            <a:pPr marL="285750" indent="-285750">
              <a:buFont typeface="Arial"/>
              <a:buChar char="•"/>
              <a:defRPr/>
            </a:pPr>
            <a:r>
              <a:rPr lang="en-US" dirty="0" smtClean="0"/>
              <a:t>Παράγοντες σχετικοί με το σχολικό περιβάλλον </a:t>
            </a:r>
            <a:endParaRPr lang="el-GR" dirty="0"/>
          </a:p>
          <a:p>
            <a:pPr algn="ctr">
              <a:defRPr/>
            </a:pPr>
            <a:endParaRPr lang="el-GR" dirty="0"/>
          </a:p>
        </p:txBody>
      </p:sp>
    </p:spTree>
    <p:extLst>
      <p:ext uri="{BB962C8B-B14F-4D97-AF65-F5344CB8AC3E}">
        <p14:creationId xmlns:p14="http://schemas.microsoft.com/office/powerpoint/2010/main" val="1551763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1"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i="1" dirty="0">
              <a:solidFill>
                <a:srgbClr val="000000"/>
              </a:solidFill>
            </a:endParaRPr>
          </a:p>
        </p:txBody>
      </p:sp>
      <p:sp>
        <p:nvSpPr>
          <p:cNvPr id="14" name="TextBox 13"/>
          <p:cNvSpPr txBox="1"/>
          <p:nvPr/>
        </p:nvSpPr>
        <p:spPr>
          <a:xfrm>
            <a:off x="459110" y="283078"/>
            <a:ext cx="5260377" cy="830997"/>
          </a:xfrm>
          <a:prstGeom prst="rect">
            <a:avLst/>
          </a:prstGeom>
          <a:solidFill>
            <a:schemeClr val="accent6">
              <a:lumMod val="40000"/>
              <a:lumOff val="6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b="1" dirty="0" smtClean="0"/>
              <a:t>Σκεπτικό, γενικοί και ειδικοί στόχοι </a:t>
            </a:r>
          </a:p>
          <a:p>
            <a:r>
              <a:rPr sz="1600" dirty="0" smtClean="0"/>
              <a:t>Γιατί μαθαίνουν τα παιδιά;</a:t>
            </a:r>
          </a:p>
          <a:p>
            <a:r>
              <a:rPr sz="1600" dirty="0" smtClean="0"/>
              <a:t>Ποιοι είναι οι στόχοι της μάθησης των παιδιών;</a:t>
            </a:r>
            <a:endParaRPr lang="el-GR" sz="1600" dirty="0"/>
          </a:p>
        </p:txBody>
      </p:sp>
      <p:sp>
        <p:nvSpPr>
          <p:cNvPr id="15" name="TextBox 14"/>
          <p:cNvSpPr txBox="1"/>
          <p:nvPr/>
        </p:nvSpPr>
        <p:spPr>
          <a:xfrm>
            <a:off x="459110" y="1364924"/>
            <a:ext cx="5260377" cy="584775"/>
          </a:xfrm>
          <a:prstGeom prst="rect">
            <a:avLst/>
          </a:prstGeom>
          <a:solidFill>
            <a:schemeClr val="accent6">
              <a:lumMod val="40000"/>
              <a:lumOff val="6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b="1" dirty="0" smtClean="0"/>
              <a:t>Περιεχόμενο προγράμματος σπουδών: </a:t>
            </a:r>
            <a:r>
              <a:rPr sz="1600" dirty="0" smtClean="0"/>
              <a:t>Τι μαθαίνουν τα παιδιά;</a:t>
            </a:r>
            <a:endParaRPr lang="el-GR" sz="1600" dirty="0"/>
          </a:p>
        </p:txBody>
      </p:sp>
      <p:sp>
        <p:nvSpPr>
          <p:cNvPr id="17" name="TextBox 16"/>
          <p:cNvSpPr txBox="1"/>
          <p:nvPr/>
        </p:nvSpPr>
        <p:spPr>
          <a:xfrm>
            <a:off x="459110" y="2068275"/>
            <a:ext cx="521064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t>Μαθησιακές δραστηριότητες:</a:t>
            </a:r>
            <a:r>
              <a:rPr sz="1600" dirty="0" smtClean="0"/>
              <a:t> Πώς μαθαίνουν τα παιδιά;</a:t>
            </a:r>
          </a:p>
        </p:txBody>
      </p:sp>
      <p:sp>
        <p:nvSpPr>
          <p:cNvPr id="20" name="TextBox 19"/>
          <p:cNvSpPr txBox="1"/>
          <p:nvPr/>
        </p:nvSpPr>
        <p:spPr>
          <a:xfrm>
            <a:off x="459110" y="2571750"/>
            <a:ext cx="540829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t>Ρόλος δασκάλου/ας:</a:t>
            </a:r>
            <a:r>
              <a:rPr sz="1600" dirty="0" smtClean="0"/>
              <a:t> Πώς διευκολύνει τη μάθηση ο/η δάσκαλος/α;</a:t>
            </a:r>
            <a:endParaRPr lang="el-GR" sz="1600" dirty="0"/>
          </a:p>
        </p:txBody>
      </p:sp>
      <p:sp>
        <p:nvSpPr>
          <p:cNvPr id="22" name="TextBox 21"/>
          <p:cNvSpPr txBox="1"/>
          <p:nvPr/>
        </p:nvSpPr>
        <p:spPr>
          <a:xfrm>
            <a:off x="479136" y="3268729"/>
            <a:ext cx="5428669"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err="1" smtClean="0"/>
              <a:t>Υλικ</a:t>
            </a:r>
            <a:r>
              <a:rPr lang="el-GR" sz="1600" b="1" dirty="0" smtClean="0"/>
              <a:t>ά</a:t>
            </a:r>
            <a:r>
              <a:rPr lang="en-US" sz="1600" b="1" dirty="0" smtClean="0"/>
              <a:t> και πόροι</a:t>
            </a:r>
            <a:r>
              <a:rPr sz="1600" dirty="0" smtClean="0"/>
              <a:t>: Με τι μαθαίνουν τα παιδιά; </a:t>
            </a:r>
            <a:endParaRPr lang="el-GR" sz="1600" dirty="0"/>
          </a:p>
        </p:txBody>
      </p:sp>
      <p:sp>
        <p:nvSpPr>
          <p:cNvPr id="23" name="TextBox 22"/>
          <p:cNvSpPr txBox="1"/>
          <p:nvPr/>
        </p:nvSpPr>
        <p:spPr>
          <a:xfrm>
            <a:off x="440548" y="3947636"/>
            <a:ext cx="541010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t>Ομαδοποίηση</a:t>
            </a:r>
            <a:r>
              <a:rPr sz="1600" dirty="0" smtClean="0"/>
              <a:t>: με ποιον μαθαίνουν τα παιδιά;</a:t>
            </a:r>
            <a:endParaRPr lang="el-GR" sz="1600" dirty="0"/>
          </a:p>
        </p:txBody>
      </p:sp>
      <p:sp>
        <p:nvSpPr>
          <p:cNvPr id="24" name="TextBox 23"/>
          <p:cNvSpPr txBox="1"/>
          <p:nvPr/>
        </p:nvSpPr>
        <p:spPr>
          <a:xfrm>
            <a:off x="440548" y="5031000"/>
            <a:ext cx="541010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t>Χρόνος: </a:t>
            </a:r>
            <a:r>
              <a:rPr sz="1600" dirty="0" smtClean="0"/>
              <a:t>Πότε μαθαίνουν τα παιδιά;</a:t>
            </a:r>
          </a:p>
        </p:txBody>
      </p:sp>
      <p:sp>
        <p:nvSpPr>
          <p:cNvPr id="25" name="TextBox 24"/>
          <p:cNvSpPr txBox="1"/>
          <p:nvPr/>
        </p:nvSpPr>
        <p:spPr>
          <a:xfrm>
            <a:off x="421986" y="5556801"/>
            <a:ext cx="5410107" cy="584775"/>
          </a:xfrm>
          <a:prstGeom prst="rect">
            <a:avLst/>
          </a:prstGeom>
          <a:solidFill>
            <a:schemeClr val="accent6">
              <a:lumMod val="40000"/>
              <a:lumOff val="6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b="1" dirty="0" smtClean="0"/>
              <a:t>Αξιολόγηση: </a:t>
            </a:r>
            <a:r>
              <a:rPr sz="1600" dirty="0" smtClean="0"/>
              <a:t>Πώς μπορεί να μετρηθεί η πρόοδος της μάθησης των παιδιών;</a:t>
            </a:r>
            <a:endParaRPr lang="el-GR" sz="1600" dirty="0"/>
          </a:p>
        </p:txBody>
      </p:sp>
      <p:sp>
        <p:nvSpPr>
          <p:cNvPr id="26" name="TextBox 25"/>
          <p:cNvSpPr txBox="1"/>
          <p:nvPr/>
        </p:nvSpPr>
        <p:spPr>
          <a:xfrm>
            <a:off x="478160" y="4535077"/>
            <a:ext cx="541010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t>Τοποθεσία</a:t>
            </a:r>
            <a:r>
              <a:rPr sz="1600" dirty="0" smtClean="0"/>
              <a:t>: Πού μαθαίνουν τα παιδιά;</a:t>
            </a:r>
            <a:endParaRPr lang="el-GR" sz="1600" dirty="0"/>
          </a:p>
        </p:txBody>
      </p:sp>
      <p:sp>
        <p:nvSpPr>
          <p:cNvPr id="27" name="Rounded Rectangle 26"/>
          <p:cNvSpPr/>
          <p:nvPr/>
        </p:nvSpPr>
        <p:spPr>
          <a:xfrm>
            <a:off x="6281074" y="2336018"/>
            <a:ext cx="2280007" cy="16248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rgbClr val="008000"/>
                </a:solidFill>
              </a:rPr>
              <a:t>Διαφορετικές ευκαιρίες λήψης αποφάσεων από τους/τις δασκάλους/ες</a:t>
            </a:r>
            <a:endParaRPr lang="el-GR" b="1" dirty="0">
              <a:solidFill>
                <a:srgbClr val="008000"/>
              </a:solidFill>
            </a:endParaRPr>
          </a:p>
        </p:txBody>
      </p:sp>
      <p:sp>
        <p:nvSpPr>
          <p:cNvPr id="28" name="Rounded Rectangle 27"/>
          <p:cNvSpPr/>
          <p:nvPr/>
        </p:nvSpPr>
        <p:spPr>
          <a:xfrm>
            <a:off x="6220310" y="375444"/>
            <a:ext cx="2401534" cy="16168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solidFill>
                  <a:schemeClr val="tx1"/>
                </a:solidFill>
              </a:rPr>
              <a:t>Η σχετική πολιτική καθορίζεται σε διάφορα επίπεδα:  </a:t>
            </a:r>
            <a:r>
              <a:rPr lang="en-US" sz="1600" b="1" dirty="0" smtClean="0">
                <a:solidFill>
                  <a:srgbClr val="3366FF"/>
                </a:solidFill>
              </a:rPr>
              <a:t>σε εθνικό, σε τοπικό και σε επίπεδο σχολείου </a:t>
            </a:r>
          </a:p>
          <a:p>
            <a:pPr algn="ctr"/>
            <a:r>
              <a:rPr lang="en-US" sz="1600" b="1" dirty="0" smtClean="0">
                <a:solidFill>
                  <a:srgbClr val="FF0000"/>
                </a:solidFill>
              </a:rPr>
              <a:t>Ζητήματα συνοχής</a:t>
            </a:r>
            <a:endParaRPr lang="el-GR" sz="1600" b="1" dirty="0">
              <a:solidFill>
                <a:srgbClr val="FF0000"/>
              </a:solidFill>
            </a:endParaRPr>
          </a:p>
        </p:txBody>
      </p:sp>
      <p:sp>
        <p:nvSpPr>
          <p:cNvPr id="29" name="Rounded Rectangle 28"/>
          <p:cNvSpPr/>
          <p:nvPr/>
        </p:nvSpPr>
        <p:spPr>
          <a:xfrm>
            <a:off x="6345628" y="4426082"/>
            <a:ext cx="2150899" cy="1605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Επίδραση των χρονοδιαγραμμάτων και των διαδικασιών αξιολόγησης</a:t>
            </a:r>
            <a:endParaRPr lang="el-GR" b="1" dirty="0">
              <a:solidFill>
                <a:srgbClr val="FF0000"/>
              </a:solidFill>
            </a:endParaRPr>
          </a:p>
        </p:txBody>
      </p:sp>
    </p:spTree>
    <p:extLst>
      <p:ext uri="{BB962C8B-B14F-4D97-AF65-F5344CB8AC3E}">
        <p14:creationId xmlns:p14="http://schemas.microsoft.com/office/powerpoint/2010/main" val="3381807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24152" cy="1325563"/>
          </a:xfrm>
        </p:spPr>
        <p:txBody>
          <a:bodyPr>
            <a:normAutofit fontScale="90000"/>
          </a:bodyPr>
          <a:lstStyle/>
          <a:p>
            <a:r>
              <a:rPr lang="nl-BE" sz="3600" b="1" dirty="0" smtClean="0">
                <a:solidFill>
                  <a:srgbClr val="00B050"/>
                </a:solidFill>
                <a:latin typeface="+mn-lt"/>
              </a:rPr>
              <a:t>Δραστηριότητα 2: Εξέταση εθνικής πολιτικής: Γενικοί και ειδικοί στόχοι</a:t>
            </a:r>
            <a:endParaRPr lang="el-GR" sz="3600" b="1" dirty="0">
              <a:solidFill>
                <a:srgbClr val="00B050"/>
              </a:solidFill>
              <a:latin typeface="+mn-lt"/>
            </a:endParaRPr>
          </a:p>
        </p:txBody>
      </p:sp>
      <p:sp>
        <p:nvSpPr>
          <p:cNvPr id="3" name="Tijdelijke aanduiding voor inhoud 2"/>
          <p:cNvSpPr>
            <a:spLocks noGrp="1"/>
          </p:cNvSpPr>
          <p:nvPr>
            <p:ph idx="1"/>
          </p:nvPr>
        </p:nvSpPr>
        <p:spPr>
          <a:xfrm>
            <a:off x="468351" y="1825625"/>
            <a:ext cx="8355826" cy="4351338"/>
          </a:xfrm>
        </p:spPr>
        <p:txBody>
          <a:bodyPr>
            <a:normAutofit fontScale="92500" lnSpcReduction="20000"/>
          </a:bodyPr>
          <a:lstStyle/>
          <a:p>
            <a:pPr marL="0" indent="0">
              <a:lnSpc>
                <a:spcPct val="110000"/>
              </a:lnSpc>
              <a:spcBef>
                <a:spcPts val="0"/>
              </a:spcBef>
              <a:buNone/>
            </a:pPr>
            <a:r>
              <a:rPr dirty="0" smtClean="0"/>
              <a:t>Σκεφτείτε την πτυχή </a:t>
            </a:r>
            <a:r>
              <a:rPr lang="nl-BE" b="1" dirty="0" smtClean="0"/>
              <a:t>Γενικοί και Ειδικοί Στόχοι</a:t>
            </a:r>
            <a:r>
              <a:rPr dirty="0" smtClean="0"/>
              <a:t> του «τρωτού ιστού αράχνης». Ανατρέξτε στους ορισμούς που σας παρουσιάστηκαν</a:t>
            </a:r>
            <a:endParaRPr lang="el-GR" dirty="0" smtClean="0"/>
          </a:p>
          <a:p>
            <a:pPr marL="0" indent="0">
              <a:lnSpc>
                <a:spcPct val="110000"/>
              </a:lnSpc>
              <a:spcBef>
                <a:spcPts val="600"/>
              </a:spcBef>
              <a:buNone/>
            </a:pPr>
            <a:r>
              <a:rPr lang="nl-BE" i="1" dirty="0" smtClean="0">
                <a:solidFill>
                  <a:srgbClr val="008000"/>
                </a:solidFill>
              </a:rPr>
              <a:t>Σε ομάδες των 3-4 ατόμων</a:t>
            </a:r>
          </a:p>
          <a:p>
            <a:pPr>
              <a:lnSpc>
                <a:spcPct val="110000"/>
              </a:lnSpc>
              <a:spcBef>
                <a:spcPts val="300"/>
              </a:spcBef>
            </a:pPr>
            <a:r>
              <a:rPr dirty="0" smtClean="0"/>
              <a:t>Πόσο καλά αντανακλώνται στο εθνικό έγγραφο που φέρατε;</a:t>
            </a:r>
          </a:p>
          <a:p>
            <a:pPr marL="0" indent="0">
              <a:lnSpc>
                <a:spcPct val="110000"/>
              </a:lnSpc>
              <a:spcBef>
                <a:spcPts val="600"/>
              </a:spcBef>
              <a:buNone/>
            </a:pPr>
            <a:r>
              <a:rPr lang="nl-BE" i="1" dirty="0" smtClean="0">
                <a:solidFill>
                  <a:srgbClr val="008000"/>
                </a:solidFill>
              </a:rPr>
              <a:t>Εξηγήστε σε όλη την ομάδα.</a:t>
            </a:r>
            <a:endParaRPr lang="el-GR" i="1" dirty="0">
              <a:solidFill>
                <a:srgbClr val="008000"/>
              </a:solidFill>
            </a:endParaRPr>
          </a:p>
          <a:p>
            <a:pPr>
              <a:lnSpc>
                <a:spcPct val="110000"/>
              </a:lnSpc>
              <a:spcBef>
                <a:spcPts val="300"/>
              </a:spcBef>
            </a:pPr>
            <a:r>
              <a:rPr dirty="0" smtClean="0"/>
              <a:t>Ποιες είναι οι ομοιότητες; Καταγράψτε τις στο αντίγραφο του ιστού της αράχνης που διαθέτετε.</a:t>
            </a:r>
          </a:p>
          <a:p>
            <a:pPr>
              <a:lnSpc>
                <a:spcPct val="110000"/>
              </a:lnSpc>
              <a:spcBef>
                <a:spcPts val="300"/>
              </a:spcBef>
            </a:pPr>
            <a:r>
              <a:rPr dirty="0" smtClean="0"/>
              <a:t>Ποιες είναι οι διαφορές; Ποιες προκλήσεις δημιούργησαν στη διδασκαλία σας;</a:t>
            </a:r>
            <a:endParaRPr lang="el-GR"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2414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fontScale="90000"/>
          </a:bodyPr>
          <a:lstStyle/>
          <a:p>
            <a:pPr algn="ctr"/>
            <a:r>
              <a:rPr lang="en-US" sz="4000" b="1" dirty="0">
                <a:solidFill>
                  <a:srgbClr val="00B050"/>
                </a:solidFill>
                <a:latin typeface="+mn-lt"/>
              </a:rPr>
              <a:t>Στοιχεία διερευνητικών και δημιουργικών προδιαθέσεων</a:t>
            </a:r>
            <a:endParaRPr lang="el-GR" sz="40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5"/>
          <p:cNvSpPr txBox="1"/>
          <p:nvPr/>
        </p:nvSpPr>
        <p:spPr>
          <a:xfrm>
            <a:off x="4629150" y="2038350"/>
            <a:ext cx="3848100" cy="4154984"/>
          </a:xfrm>
          <a:prstGeom prst="rect">
            <a:avLst/>
          </a:prstGeom>
          <a:solidFill>
            <a:sysClr val="window" lastClr="FFFFFF"/>
          </a:solidFill>
          <a:ln w="9525" cap="flat" cmpd="sng" algn="ctr">
            <a:solidFill>
              <a:sysClr val="windowText" lastClr="000000"/>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200" b="1"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ΔΗΜΙΟΥΡΓΙΚΕΣ</a:t>
            </a:r>
            <a:r>
              <a:rPr kumimoji="0" lang="el-GR" sz="2200" b="1" i="0" u="none" strike="noStrike" kern="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ΠΡΟΔΙΑΘΕΣΕΙΣ</a:t>
            </a:r>
            <a:endParaRPr kumimoji="0" lang="en-US" sz="2200" b="1"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a:p>
            <a:pPr marL="169863" marR="0" lvl="0" indent="-1698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2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Αίσθηση πρωτοβουλίας</a:t>
            </a:r>
          </a:p>
          <a:p>
            <a:pPr marL="169863" marR="0" lvl="0" indent="-1698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2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Κίνητρο</a:t>
            </a:r>
          </a:p>
          <a:p>
            <a:pPr marL="169863" marR="0" lvl="0" indent="-1698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2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Δυνατότητα να παράγουν κάτι νέο</a:t>
            </a:r>
          </a:p>
          <a:p>
            <a:pPr marL="169863" marR="0" lvl="0" indent="-1698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2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Δυνατότητα να κάνουν συσχετισμούς</a:t>
            </a:r>
          </a:p>
          <a:p>
            <a:pPr marL="169863" marR="0" lvl="0" indent="-1698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2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Φαντασία</a:t>
            </a:r>
          </a:p>
          <a:p>
            <a:pPr marL="169863" marR="0" lvl="0" indent="-1698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2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Περιέργεια</a:t>
            </a:r>
          </a:p>
          <a:p>
            <a:pPr marL="169863" marR="0" lvl="0" indent="-1698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2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Δυνατότητα να εργάζονται</a:t>
            </a:r>
            <a:r>
              <a:rPr kumimoji="0" lang="el-GR" sz="2200" b="0" i="0" u="none" strike="noStrike" kern="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a:t>
            </a:r>
            <a:r>
              <a:rPr kumimoji="0" lang="el-GR" sz="22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από κοινού</a:t>
            </a:r>
          </a:p>
          <a:p>
            <a:pPr marL="169863" marR="0" lvl="0" indent="-16986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2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Δεξιότητες σκέψης</a:t>
            </a:r>
            <a:endParaRPr kumimoji="0" lang="en-US" sz="22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TextBox 16"/>
          <p:cNvSpPr txBox="1"/>
          <p:nvPr/>
        </p:nvSpPr>
        <p:spPr>
          <a:xfrm>
            <a:off x="666751" y="2038350"/>
            <a:ext cx="3848099" cy="3215521"/>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algn="ctr">
              <a:defRPr/>
            </a:pPr>
            <a:r>
              <a:rPr lang="el-GR" sz="2200" b="1" kern="0" dirty="0" smtClean="0">
                <a:solidFill>
                  <a:prstClr val="black"/>
                </a:solidFill>
                <a:latin typeface="Calibri"/>
              </a:rPr>
              <a:t>ΣΤΟΙΧΕΙΑ ΔΙΕΡΕΥΝΗΣΗΣ</a:t>
            </a:r>
            <a:endParaRPr lang="en-GB" sz="2200" b="1" kern="0" dirty="0" smtClean="0">
              <a:solidFill>
                <a:prstClr val="black"/>
              </a:solidFill>
              <a:latin typeface="Calibri"/>
            </a:endParaRPr>
          </a:p>
          <a:p>
            <a:pPr algn="ctr">
              <a:defRPr/>
            </a:pPr>
            <a:r>
              <a:rPr lang="el-GR" sz="2200" kern="0" dirty="0" smtClean="0">
                <a:solidFill>
                  <a:prstClr val="black"/>
                </a:solidFill>
                <a:latin typeface="Calibri"/>
              </a:rPr>
              <a:t>Ερωτήσεις</a:t>
            </a:r>
            <a:endParaRPr lang="en-GB" sz="2200" kern="0" dirty="0" smtClean="0">
              <a:solidFill>
                <a:prstClr val="black"/>
              </a:solidFill>
              <a:latin typeface="Calibri"/>
            </a:endParaRPr>
          </a:p>
          <a:p>
            <a:pPr algn="ctr"/>
            <a:r>
              <a:rPr lang="el-GR" sz="2200" kern="0" dirty="0" smtClean="0">
                <a:solidFill>
                  <a:prstClr val="black"/>
                </a:solidFill>
                <a:latin typeface="Calibri"/>
              </a:rPr>
              <a:t>Σχεδιασμός/προγραμματισμός διερευνήσεων</a:t>
            </a:r>
            <a:br>
              <a:rPr lang="el-GR" sz="2200" kern="0" dirty="0" smtClean="0">
                <a:solidFill>
                  <a:prstClr val="black"/>
                </a:solidFill>
                <a:latin typeface="Calibri"/>
              </a:rPr>
            </a:br>
            <a:r>
              <a:rPr lang="el-GR" sz="2200" kern="0" dirty="0" smtClean="0">
                <a:solidFill>
                  <a:prstClr val="black"/>
                </a:solidFill>
                <a:latin typeface="Calibri"/>
              </a:rPr>
              <a:t>Συλλογή αποδεικτικών στοιχείων</a:t>
            </a:r>
            <a:r>
              <a:rPr lang="el-GR" sz="2200" kern="0" dirty="0">
                <a:solidFill>
                  <a:prstClr val="black"/>
                </a:solidFill>
                <a:latin typeface="Calibri"/>
              </a:rPr>
              <a:t/>
            </a:r>
            <a:br>
              <a:rPr lang="el-GR" sz="2200" kern="0" dirty="0">
                <a:solidFill>
                  <a:prstClr val="black"/>
                </a:solidFill>
                <a:latin typeface="Calibri"/>
              </a:rPr>
            </a:br>
            <a:r>
              <a:rPr lang="el-GR" sz="2200" kern="0" dirty="0" smtClean="0">
                <a:solidFill>
                  <a:prstClr val="black"/>
                </a:solidFill>
                <a:latin typeface="Calibri"/>
              </a:rPr>
              <a:t>Ανάπτυξη συσχετισμών</a:t>
            </a:r>
            <a:endParaRPr lang="el-GR" sz="2200" kern="0" dirty="0">
              <a:solidFill>
                <a:prstClr val="black"/>
              </a:solidFill>
              <a:latin typeface="Calibri"/>
            </a:endParaRPr>
          </a:p>
          <a:p>
            <a:pPr algn="ctr"/>
            <a:r>
              <a:rPr lang="el-GR" sz="2200" kern="0" dirty="0" smtClean="0">
                <a:solidFill>
                  <a:prstClr val="black"/>
                </a:solidFill>
                <a:latin typeface="Calibri"/>
              </a:rPr>
              <a:t>Ερμηνεία των αποδείξεων</a:t>
            </a:r>
            <a:endParaRPr lang="en-US" sz="2200" kern="0" dirty="0" smtClean="0">
              <a:solidFill>
                <a:prstClr val="black"/>
              </a:solidFill>
              <a:latin typeface="Calibri"/>
            </a:endParaRPr>
          </a:p>
          <a:p>
            <a:pPr algn="ctr">
              <a:defRPr/>
            </a:pPr>
            <a:r>
              <a:rPr lang="el-GR" sz="2200" kern="0" dirty="0" smtClean="0">
                <a:solidFill>
                  <a:prstClr val="black"/>
                </a:solidFill>
                <a:latin typeface="Calibri"/>
              </a:rPr>
              <a:t>Παρουσίαση των ερμηνειών</a:t>
            </a:r>
            <a:endParaRPr lang="en-GB" sz="2200" kern="0" dirty="0" smtClean="0">
              <a:solidFill>
                <a:prstClr val="black"/>
              </a:solidFill>
              <a:latin typeface="Calibri"/>
            </a:endParaRPr>
          </a:p>
        </p:txBody>
      </p:sp>
    </p:spTree>
    <p:extLst>
      <p:ext uri="{BB962C8B-B14F-4D97-AF65-F5344CB8AC3E}">
        <p14:creationId xmlns:p14="http://schemas.microsoft.com/office/powerpoint/2010/main" val="477369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300" y="0"/>
            <a:ext cx="6809429" cy="1690689"/>
          </a:xfrm>
        </p:spPr>
        <p:txBody>
          <a:bodyPr>
            <a:normAutofit fontScale="90000"/>
          </a:bodyPr>
          <a:lstStyle/>
          <a:p>
            <a:pPr algn="ctr"/>
            <a:r>
              <a:rPr lang="en-US" sz="4000" b="1" dirty="0">
                <a:solidFill>
                  <a:srgbClr val="00B050"/>
                </a:solidFill>
                <a:latin typeface="+mn-lt"/>
              </a:rPr>
              <a:t>Συνέργειες μεταξύ διερευνητικών και δημιουργικών προσεγγίσεων</a:t>
            </a:r>
            <a:endParaRPr lang="el-GR" sz="40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p:nvPr/>
        </p:nvSpPr>
        <p:spPr>
          <a:xfrm>
            <a:off x="1619250" y="1714500"/>
            <a:ext cx="5640288" cy="4387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endParaRPr lang="el-GR" dirty="0"/>
          </a:p>
          <a:p>
            <a:pPr algn="ctr"/>
            <a:endParaRPr lang="el-GR" sz="2000" dirty="0" smtClean="0">
              <a:latin typeface="+mj-lt"/>
            </a:endParaRPr>
          </a:p>
          <a:p>
            <a:pPr algn="ctr"/>
            <a:r>
              <a:rPr lang="en-US" sz="2400" b="1" dirty="0" smtClean="0"/>
              <a:t>ΣΥΝΕΡΓΕΙΕΣ</a:t>
            </a:r>
          </a:p>
          <a:p>
            <a:pPr algn="ctr"/>
            <a:endParaRPr lang="el-GR" sz="1000" dirty="0" smtClean="0"/>
          </a:p>
          <a:p>
            <a:pPr algn="ctr"/>
            <a:r>
              <a:rPr lang="en-GB" sz="2400" dirty="0" smtClean="0"/>
              <a:t>Παιχνίδι και εξερεύνηση</a:t>
            </a:r>
          </a:p>
          <a:p>
            <a:pPr algn="ctr"/>
            <a:r>
              <a:rPr lang="en-GB" sz="2400" dirty="0"/>
              <a:t>Κίνητρο και συναίσθημα</a:t>
            </a:r>
          </a:p>
          <a:p>
            <a:pPr algn="ctr"/>
            <a:r>
              <a:rPr lang="en-GB" sz="2400" dirty="0"/>
              <a:t>Διάλογος και συνεργασία</a:t>
            </a:r>
          </a:p>
          <a:p>
            <a:pPr algn="ctr"/>
            <a:r>
              <a:rPr lang="el-GR" sz="2400" dirty="0" smtClean="0"/>
              <a:t>Επίλυ</a:t>
            </a:r>
            <a:r>
              <a:rPr lang="en-GB" sz="2400" dirty="0" err="1" smtClean="0"/>
              <a:t>ση</a:t>
            </a:r>
            <a:r>
              <a:rPr lang="en-GB" sz="2400" dirty="0" smtClean="0"/>
              <a:t> </a:t>
            </a:r>
            <a:r>
              <a:rPr lang="en-GB" sz="2400" dirty="0"/>
              <a:t>προβλημάτων και αυτενέργεια</a:t>
            </a:r>
            <a:endParaRPr lang="el-GR" sz="2400" dirty="0"/>
          </a:p>
          <a:p>
            <a:pPr algn="ctr"/>
            <a:r>
              <a:rPr lang="en-GB" sz="2400" dirty="0" err="1" smtClean="0"/>
              <a:t>Ερ</a:t>
            </a:r>
            <a:r>
              <a:rPr lang="el-GR" sz="2400" dirty="0" smtClean="0"/>
              <a:t>ωτήσεις </a:t>
            </a:r>
            <a:r>
              <a:rPr lang="en-GB" sz="2400" dirty="0" err="1" smtClean="0"/>
              <a:t>και</a:t>
            </a:r>
            <a:r>
              <a:rPr lang="en-GB" sz="2400" dirty="0" smtClean="0"/>
              <a:t> </a:t>
            </a:r>
            <a:r>
              <a:rPr lang="en-GB" sz="2400" dirty="0"/>
              <a:t>περιέργεια</a:t>
            </a:r>
            <a:endParaRPr lang="el-GR" sz="2400" b="1" dirty="0"/>
          </a:p>
          <a:p>
            <a:pPr algn="ctr"/>
            <a:r>
              <a:rPr lang="en-GB" sz="2400" dirty="0"/>
              <a:t>Αναστοχασμός και συλλογισμός</a:t>
            </a:r>
          </a:p>
          <a:p>
            <a:pPr algn="ctr"/>
            <a:r>
              <a:rPr lang="en-GB" sz="2400" dirty="0" err="1" smtClean="0"/>
              <a:t>Διδακτική</a:t>
            </a:r>
            <a:r>
              <a:rPr lang="en-GB" sz="2400" dirty="0" smtClean="0"/>
              <a:t> </a:t>
            </a:r>
            <a:r>
              <a:rPr lang="en-GB" sz="2400" dirty="0" err="1" smtClean="0"/>
              <a:t>στήριξη</a:t>
            </a:r>
            <a:r>
              <a:rPr lang="en-GB" sz="2400" dirty="0" smtClean="0"/>
              <a:t> </a:t>
            </a:r>
            <a:r>
              <a:rPr lang="en-GB" sz="2400" dirty="0" err="1" smtClean="0"/>
              <a:t>και</a:t>
            </a:r>
            <a:r>
              <a:rPr lang="en-GB" sz="2400" dirty="0" smtClean="0"/>
              <a:t> </a:t>
            </a:r>
            <a:r>
              <a:rPr lang="en-GB" sz="2400" dirty="0" err="1" smtClean="0"/>
              <a:t>εμπλοκή</a:t>
            </a:r>
            <a:r>
              <a:rPr lang="en-GB" sz="2400" dirty="0" smtClean="0"/>
              <a:t> του εκπαιδευτικού</a:t>
            </a:r>
            <a:endParaRPr lang="el-GR" sz="2400" dirty="0"/>
          </a:p>
          <a:p>
            <a:pPr algn="ctr"/>
            <a:r>
              <a:rPr lang="en-GB" sz="2400" dirty="0"/>
              <a:t>Αξιολόγηση για τη μάθηση</a:t>
            </a:r>
            <a:endParaRPr lang="el-GR" sz="2400" dirty="0" smtClean="0"/>
          </a:p>
          <a:p>
            <a:pPr algn="ctr"/>
            <a:endParaRPr lang="el-GR" dirty="0"/>
          </a:p>
          <a:p>
            <a:pPr algn="ctr"/>
            <a:endParaRPr lang="el-GR" dirty="0" smtClean="0"/>
          </a:p>
          <a:p>
            <a:pPr algn="ctr"/>
            <a:endParaRPr lang="el-GR" dirty="0"/>
          </a:p>
        </p:txBody>
      </p:sp>
    </p:spTree>
    <p:extLst>
      <p:ext uri="{BB962C8B-B14F-4D97-AF65-F5344CB8AC3E}">
        <p14:creationId xmlns:p14="http://schemas.microsoft.com/office/powerpoint/2010/main" val="3591848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9550" y="247650"/>
            <a:ext cx="6809429" cy="1443039"/>
          </a:xfrm>
        </p:spPr>
        <p:txBody>
          <a:bodyPr>
            <a:normAutofit fontScale="90000"/>
          </a:bodyPr>
          <a:lstStyle/>
          <a:p>
            <a:r>
              <a:rPr lang="nl-BE" sz="3600" b="1" dirty="0" smtClean="0">
                <a:solidFill>
                  <a:srgbClr val="00B050"/>
                </a:solidFill>
                <a:latin typeface="+mn-lt"/>
              </a:rPr>
              <a:t>Η δημιουργικότητα στην εκπαιδευτική πολιτική των ευρωπαϊκών χωρών 1</a:t>
            </a:r>
            <a:endParaRPr lang="el-GR" sz="3600" b="1" dirty="0">
              <a:solidFill>
                <a:srgbClr val="00B050"/>
              </a:solidFill>
              <a:latin typeface="+mn-lt"/>
            </a:endParaRPr>
          </a:p>
        </p:txBody>
      </p:sp>
      <p:sp>
        <p:nvSpPr>
          <p:cNvPr id="3" name="Tijdelijke aanduiding voor inhoud 2"/>
          <p:cNvSpPr>
            <a:spLocks noGrp="1"/>
          </p:cNvSpPr>
          <p:nvPr>
            <p:ph idx="1"/>
          </p:nvPr>
        </p:nvSpPr>
        <p:spPr>
          <a:xfrm>
            <a:off x="468351" y="1667997"/>
            <a:ext cx="8355826" cy="4508966"/>
          </a:xfrm>
        </p:spPr>
        <p:txBody>
          <a:bodyPr>
            <a:normAutofit fontScale="25000" lnSpcReduction="20000"/>
          </a:bodyPr>
          <a:lstStyle/>
          <a:p>
            <a:pPr marL="0" indent="0">
              <a:lnSpc>
                <a:spcPct val="120000"/>
              </a:lnSpc>
              <a:buNone/>
            </a:pPr>
            <a:r>
              <a:rPr lang="el-GR" sz="8000" b="1" dirty="0" smtClean="0"/>
              <a:t>Βέλγιο</a:t>
            </a:r>
            <a:r>
              <a:rPr dirty="0" smtClean="0"/>
              <a:t> </a:t>
            </a:r>
            <a:r>
              <a:rPr lang="en-US" sz="7200" dirty="0" smtClean="0"/>
              <a:t>(εθνικό πρόγραμμα σπουδών για ιδιωτικά καθολικά σχολεία)</a:t>
            </a:r>
          </a:p>
          <a:p>
            <a:pPr marL="0" indent="0">
              <a:lnSpc>
                <a:spcPct val="120000"/>
              </a:lnSpc>
              <a:buNone/>
            </a:pPr>
            <a:r>
              <a:rPr lang="en-US" sz="8000" dirty="0" smtClean="0"/>
              <a:t>Από τους 8 στόχους:</a:t>
            </a:r>
            <a:endParaRPr lang="el-GR" sz="8000" dirty="0"/>
          </a:p>
          <a:p>
            <a:pPr lvl="0">
              <a:lnSpc>
                <a:spcPct val="120000"/>
              </a:lnSpc>
            </a:pPr>
            <a:r>
              <a:rPr lang="el-GR" sz="7200" dirty="0" smtClean="0"/>
              <a:t>Δεξιότητες σκέψης</a:t>
            </a:r>
            <a:r>
              <a:rPr dirty="0" smtClean="0"/>
              <a:t> </a:t>
            </a:r>
          </a:p>
          <a:p>
            <a:pPr lvl="0">
              <a:lnSpc>
                <a:spcPct val="120000"/>
              </a:lnSpc>
            </a:pPr>
            <a:r>
              <a:rPr lang="el-GR" sz="7200" dirty="0" smtClean="0"/>
              <a:t>Ανάπτυξη των αισθήσεων</a:t>
            </a:r>
            <a:r>
              <a:rPr dirty="0" smtClean="0"/>
              <a:t> </a:t>
            </a:r>
          </a:p>
          <a:p>
            <a:pPr lvl="0">
              <a:lnSpc>
                <a:spcPct val="120000"/>
              </a:lnSpc>
            </a:pPr>
            <a:r>
              <a:rPr lang="el-GR" sz="7200" dirty="0" smtClean="0"/>
              <a:t>Ανάπτυξη της δημιουργικότητας</a:t>
            </a:r>
            <a:r>
              <a:rPr lang="el-GR" sz="8000" dirty="0"/>
              <a:t>  </a:t>
            </a:r>
            <a:r>
              <a:rPr dirty="0" smtClean="0"/>
              <a:t> </a:t>
            </a:r>
          </a:p>
          <a:p>
            <a:pPr marL="0" indent="0">
              <a:lnSpc>
                <a:spcPct val="120000"/>
              </a:lnSpc>
              <a:buNone/>
            </a:pPr>
            <a:r>
              <a:rPr lang="el-GR" sz="8000" b="1" dirty="0"/>
              <a:t>Φινλανδία</a:t>
            </a:r>
            <a:r>
              <a:rPr lang="el-GR" sz="7200" dirty="0"/>
              <a:t> (The</a:t>
            </a:r>
            <a:r>
              <a:rPr dirty="0" smtClean="0"/>
              <a:t> </a:t>
            </a:r>
            <a:r>
              <a:rPr lang="el-GR" sz="7200" dirty="0"/>
              <a:t>national</a:t>
            </a:r>
            <a:r>
              <a:rPr dirty="0" smtClean="0"/>
              <a:t> </a:t>
            </a:r>
            <a:r>
              <a:rPr lang="el-GR" sz="7200" dirty="0"/>
              <a:t>core</a:t>
            </a:r>
            <a:r>
              <a:rPr dirty="0" smtClean="0"/>
              <a:t> </a:t>
            </a:r>
            <a:r>
              <a:rPr lang="el-GR" sz="7200" dirty="0"/>
              <a:t>curriculum</a:t>
            </a:r>
            <a:r>
              <a:rPr dirty="0" smtClean="0"/>
              <a:t> </a:t>
            </a:r>
            <a:r>
              <a:rPr lang="el-GR" sz="7200" dirty="0"/>
              <a:t>for</a:t>
            </a:r>
            <a:r>
              <a:rPr dirty="0" smtClean="0"/>
              <a:t> </a:t>
            </a:r>
            <a:r>
              <a:rPr lang="el-GR" sz="7200" dirty="0"/>
              <a:t>Pre-primary</a:t>
            </a:r>
            <a:r>
              <a:rPr dirty="0" smtClean="0"/>
              <a:t> </a:t>
            </a:r>
            <a:r>
              <a:rPr lang="el-GR" sz="7200" dirty="0" smtClean="0"/>
              <a:t>education, 2014) </a:t>
            </a:r>
          </a:p>
          <a:p>
            <a:pPr>
              <a:lnSpc>
                <a:spcPct val="120000"/>
              </a:lnSpc>
            </a:pPr>
            <a:r>
              <a:rPr lang="el-GR" sz="7200" dirty="0"/>
              <a:t>Στους γενικούς στόχους τονίζεται η ανάπτυξη της δημιουργικότητας, π.χ.το παιχνίδι με επιτήρηση και το ελεύθερο παιχνίδι</a:t>
            </a:r>
            <a:r>
              <a:rPr lang="el-GR" sz="7200" dirty="0" smtClean="0"/>
              <a:t>.</a:t>
            </a:r>
            <a:r>
              <a:rPr dirty="0" smtClean="0"/>
              <a:t> </a:t>
            </a:r>
            <a:r>
              <a:rPr lang="en-US" sz="7200" dirty="0"/>
              <a:t>Άλλες ενδεικτικές μέθοδοι εργασίας </a:t>
            </a:r>
            <a:r>
              <a:rPr lang="el-GR" sz="7200" dirty="0"/>
              <a:t>που προωθούν τη</a:t>
            </a:r>
            <a:r>
              <a:rPr dirty="0" smtClean="0"/>
              <a:t> </a:t>
            </a:r>
            <a:r>
              <a:rPr lang="el-GR" sz="7200" dirty="0"/>
              <a:t>δημιουργικότητα των παιδιών αποτελούν ουσιαστικό μέρος της πρώιμης σχολικής εκπαίδευσης</a:t>
            </a:r>
            <a:r>
              <a:rPr lang="el-GR" sz="7200" dirty="0" smtClean="0"/>
              <a:t>, σελ. 36. </a:t>
            </a:r>
          </a:p>
          <a:p>
            <a:pPr>
              <a:lnSpc>
                <a:spcPct val="120000"/>
              </a:lnSpc>
            </a:pPr>
            <a:r>
              <a:rPr lang="el-GR" sz="7200" dirty="0"/>
              <a:t> Επίσης, τα παιδιά «ενθαρρύνονται να κάνουν ερωτήσεις και τους δίνεται χώρος να συλλογιστούν και να αναρωτηθούν»,</a:t>
            </a:r>
            <a:r>
              <a:rPr dirty="0" smtClean="0"/>
              <a:t> </a:t>
            </a:r>
            <a:r>
              <a:rPr lang="en-US" sz="7200" dirty="0"/>
              <a:t>σελ. 46. </a:t>
            </a:r>
            <a:r>
              <a:rPr dirty="0" smtClean="0"/>
              <a:t> </a:t>
            </a: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77369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 y="0"/>
            <a:ext cx="7620000" cy="1690689"/>
          </a:xfrm>
        </p:spPr>
        <p:txBody>
          <a:bodyPr>
            <a:normAutofit/>
          </a:bodyPr>
          <a:lstStyle/>
          <a:p>
            <a:r>
              <a:rPr lang="nl-BE" sz="3200" b="1" dirty="0" smtClean="0">
                <a:solidFill>
                  <a:srgbClr val="00B050"/>
                </a:solidFill>
                <a:latin typeface="+mn-lt"/>
              </a:rPr>
              <a:t>Η δημιουργικότητα στην εκπαιδευτική πολιτική των ευρωπαϊκών χωρών 2</a:t>
            </a:r>
            <a:endParaRPr lang="el-GR" sz="3200" b="1" dirty="0">
              <a:solidFill>
                <a:srgbClr val="00B050"/>
              </a:solidFill>
              <a:latin typeface="+mn-lt"/>
            </a:endParaRPr>
          </a:p>
        </p:txBody>
      </p:sp>
      <p:sp>
        <p:nvSpPr>
          <p:cNvPr id="3" name="Tijdelijke aanduiding voor inhoud 2"/>
          <p:cNvSpPr>
            <a:spLocks noGrp="1"/>
          </p:cNvSpPr>
          <p:nvPr>
            <p:ph idx="1"/>
          </p:nvPr>
        </p:nvSpPr>
        <p:spPr>
          <a:xfrm>
            <a:off x="468351" y="1667997"/>
            <a:ext cx="8355826" cy="4508966"/>
          </a:xfrm>
        </p:spPr>
        <p:txBody>
          <a:bodyPr>
            <a:normAutofit lnSpcReduction="10000"/>
          </a:bodyPr>
          <a:lstStyle/>
          <a:p>
            <a:pPr marL="0" indent="0">
              <a:lnSpc>
                <a:spcPct val="100000"/>
              </a:lnSpc>
              <a:buNone/>
            </a:pPr>
            <a:r>
              <a:rPr lang="en-US" sz="2000" b="1" dirty="0"/>
              <a:t>Αγγλία</a:t>
            </a:r>
            <a:r>
              <a:rPr dirty="0" smtClean="0"/>
              <a:t> </a:t>
            </a:r>
            <a:r>
              <a:rPr lang="en-US" sz="1800" dirty="0"/>
              <a:t>(Statutory</a:t>
            </a:r>
            <a:r>
              <a:rPr dirty="0" smtClean="0"/>
              <a:t> </a:t>
            </a:r>
            <a:r>
              <a:rPr lang="en-US" sz="1800" dirty="0"/>
              <a:t>Framework for Early Years Foundation Stage, 2017)</a:t>
            </a:r>
            <a:endParaRPr lang="el-GR" sz="1800" dirty="0"/>
          </a:p>
          <a:p>
            <a:pPr>
              <a:lnSpc>
                <a:spcPct val="100000"/>
              </a:lnSpc>
            </a:pPr>
            <a:r>
              <a:rPr lang="el-GR" sz="1800" dirty="0"/>
              <a:t>Χαρακτηριστικά της αποτελεσματικής διδασκαλίας και μάθησης: </a:t>
            </a:r>
          </a:p>
          <a:p>
            <a:pPr lvl="1">
              <a:lnSpc>
                <a:spcPct val="100000"/>
              </a:lnSpc>
            </a:pPr>
            <a:r>
              <a:rPr lang="el-GR" sz="1800" dirty="0"/>
              <a:t>Παιχνίδι και εξερεύνηση</a:t>
            </a:r>
          </a:p>
          <a:p>
            <a:pPr lvl="1">
              <a:lnSpc>
                <a:spcPct val="100000"/>
              </a:lnSpc>
            </a:pPr>
            <a:r>
              <a:rPr lang="el-GR" sz="1800" dirty="0"/>
              <a:t>Ενεργητική μάθηση </a:t>
            </a:r>
          </a:p>
          <a:p>
            <a:pPr lvl="1">
              <a:lnSpc>
                <a:spcPct val="100000"/>
              </a:lnSpc>
            </a:pPr>
            <a:r>
              <a:rPr lang="el-GR" sz="1800" dirty="0"/>
              <a:t>Δημιουργία και κριτική σκέψη, σελ .10 </a:t>
            </a:r>
            <a:endParaRPr lang="el-GR" sz="1800" dirty="0" smtClean="0"/>
          </a:p>
          <a:p>
            <a:pPr marL="0" indent="0">
              <a:lnSpc>
                <a:spcPct val="100000"/>
              </a:lnSpc>
              <a:buNone/>
            </a:pPr>
            <a:r>
              <a:rPr lang="en-GB" sz="2000" b="1" dirty="0" smtClean="0"/>
              <a:t>Βόρεια Ιρλανδία</a:t>
            </a:r>
            <a:r>
              <a:rPr lang="el-GR" sz="2400" dirty="0"/>
              <a:t> </a:t>
            </a:r>
          </a:p>
          <a:p>
            <a:pPr marL="0" indent="0">
              <a:lnSpc>
                <a:spcPct val="100000"/>
              </a:lnSpc>
              <a:buNone/>
            </a:pPr>
            <a:r>
              <a:rPr lang="en-US" sz="1800" dirty="0"/>
              <a:t>Έντεκα ειδικοί στόχοι που περιλαμβάνουν</a:t>
            </a:r>
            <a:r>
              <a:rPr lang="en-US" sz="1800" dirty="0" smtClean="0"/>
              <a:t>: </a:t>
            </a:r>
          </a:p>
          <a:p>
            <a:pPr>
              <a:lnSpc>
                <a:spcPct val="100000"/>
              </a:lnSpc>
            </a:pPr>
            <a:r>
              <a:rPr lang="el-GR" sz="1800" dirty="0"/>
              <a:t>Να δοθεί στα παιδιά η δυνατότητα να εφαρμόσουν αυτά που μαθαίνουν σε νέα περιβάλλοντα προκειμένου να ανταποκριθούν δημιουργικά στις διάφορες προκλήσεις που αντιμετωπίζουν στη ζωή τους</a:t>
            </a:r>
            <a:r>
              <a:rPr lang="el-GR" sz="1800" dirty="0" smtClean="0"/>
              <a:t>. </a:t>
            </a:r>
          </a:p>
          <a:p>
            <a:pPr>
              <a:lnSpc>
                <a:spcPct val="100000"/>
              </a:lnSpc>
            </a:pPr>
            <a:r>
              <a:rPr lang="el-GR" sz="1800" dirty="0"/>
              <a:t>Να δοθεί στα παιδιά η δυνατότητα να</a:t>
            </a:r>
            <a:r>
              <a:rPr dirty="0" smtClean="0"/>
              <a:t> </a:t>
            </a:r>
            <a:r>
              <a:rPr lang="el-GR" sz="1800" dirty="0"/>
              <a:t>αναπτύξουν τις δημιουργικές τους ικανότητες και τη φαντασία τους μέσω της καλλιτεχνικής </a:t>
            </a:r>
            <a:r>
              <a:rPr lang="el-GR" sz="1800" dirty="0" smtClean="0"/>
              <a:t>έκφρασης και απόκρισης.</a:t>
            </a:r>
            <a:endParaRPr lang="el-GR" sz="1800" dirty="0"/>
          </a:p>
          <a:p>
            <a:pPr marL="0" indent="0">
              <a:lnSpc>
                <a:spcPct val="100000"/>
              </a:lnSpc>
              <a:spcBef>
                <a:spcPts val="0"/>
              </a:spcBef>
              <a:buNone/>
            </a:pPr>
            <a:endParaRPr lang="el-GR"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35155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819900" cy="1330324"/>
          </a:xfrm>
        </p:spPr>
        <p:txBody>
          <a:bodyPr>
            <a:normAutofit fontScale="90000"/>
          </a:bodyPr>
          <a:lstStyle/>
          <a:p>
            <a:r>
              <a:rPr lang="nl-BE" sz="3600" b="1" dirty="0" smtClean="0">
                <a:solidFill>
                  <a:srgbClr val="00B050"/>
                </a:solidFill>
                <a:latin typeface="+mn-lt"/>
              </a:rPr>
              <a:t>Δραστηριότητα 3: Εξέταση εθνικής πολιτικής: </a:t>
            </a:r>
            <a:r>
              <a:rPr lang="nl-BE" sz="3100" b="1" dirty="0" smtClean="0">
                <a:solidFill>
                  <a:srgbClr val="00B050"/>
                </a:solidFill>
                <a:latin typeface="+mn-lt"/>
              </a:rPr>
              <a:t>Μάθηση, διδασκαλία και αξιολόγηση</a:t>
            </a:r>
            <a:endParaRPr lang="el-GR" sz="3100" b="1" dirty="0">
              <a:solidFill>
                <a:srgbClr val="00B050"/>
              </a:solidFill>
              <a:latin typeface="+mn-lt"/>
            </a:endParaRPr>
          </a:p>
        </p:txBody>
      </p:sp>
      <p:sp>
        <p:nvSpPr>
          <p:cNvPr id="3" name="Tijdelijke aanduiding voor inhoud 2"/>
          <p:cNvSpPr>
            <a:spLocks noGrp="1"/>
          </p:cNvSpPr>
          <p:nvPr>
            <p:ph idx="1"/>
          </p:nvPr>
        </p:nvSpPr>
        <p:spPr>
          <a:xfrm>
            <a:off x="468351" y="1825625"/>
            <a:ext cx="8355826" cy="4351338"/>
          </a:xfrm>
        </p:spPr>
        <p:txBody>
          <a:bodyPr>
            <a:normAutofit fontScale="62500" lnSpcReduction="20000"/>
          </a:bodyPr>
          <a:lstStyle/>
          <a:p>
            <a:pPr>
              <a:lnSpc>
                <a:spcPct val="120000"/>
              </a:lnSpc>
              <a:spcBef>
                <a:spcPts val="300"/>
              </a:spcBef>
              <a:spcAft>
                <a:spcPts val="300"/>
              </a:spcAft>
            </a:pPr>
            <a:r>
              <a:rPr dirty="0" smtClean="0"/>
              <a:t>Δείτε πιο λεπτομερώς τις κατευθυντήριες οδηγίες της εθνικής σας πολιτικής αναφορικά με τη </a:t>
            </a:r>
            <a:r>
              <a:rPr lang="nl-BE" b="1" dirty="0"/>
              <a:t>Μάθηση, τη Διδασκαλία</a:t>
            </a:r>
            <a:r>
              <a:rPr dirty="0" smtClean="0"/>
              <a:t> και την </a:t>
            </a:r>
            <a:r>
              <a:rPr lang="nl-BE" b="1" dirty="0" smtClean="0"/>
              <a:t>Αξιολόγηση</a:t>
            </a:r>
            <a:r>
              <a:rPr dirty="0" smtClean="0"/>
              <a:t> των φυσικών επιστημών στην πρώιμη παιδική ηλικία.</a:t>
            </a:r>
            <a:endParaRPr lang="el-GR" i="1" dirty="0">
              <a:solidFill>
                <a:srgbClr val="008000"/>
              </a:solidFill>
            </a:endParaRPr>
          </a:p>
          <a:p>
            <a:pPr marL="0" indent="0">
              <a:lnSpc>
                <a:spcPct val="120000"/>
              </a:lnSpc>
              <a:spcBef>
                <a:spcPts val="300"/>
              </a:spcBef>
              <a:spcAft>
                <a:spcPts val="300"/>
              </a:spcAft>
              <a:buNone/>
            </a:pPr>
            <a:r>
              <a:rPr lang="nl-BE" i="1" dirty="0" smtClean="0">
                <a:solidFill>
                  <a:srgbClr val="008000"/>
                </a:solidFill>
              </a:rPr>
              <a:t>Σε ομάδες των 3-4 ατόμων</a:t>
            </a:r>
            <a:endParaRPr lang="el-GR" dirty="0"/>
          </a:p>
          <a:p>
            <a:pPr>
              <a:lnSpc>
                <a:spcPct val="120000"/>
              </a:lnSpc>
              <a:spcBef>
                <a:spcPts val="300"/>
              </a:spcBef>
            </a:pPr>
            <a:r>
              <a:rPr dirty="0" smtClean="0"/>
              <a:t>Υπογραμμίστε τυχόν υφιστάμενες συνδέσεις με τη διερεύνηση και τη δημιουργικότητα.</a:t>
            </a:r>
          </a:p>
          <a:p>
            <a:pPr>
              <a:lnSpc>
                <a:spcPct val="120000"/>
              </a:lnSpc>
              <a:spcBef>
                <a:spcPts val="300"/>
              </a:spcBef>
            </a:pPr>
            <a:r>
              <a:rPr dirty="0" smtClean="0"/>
              <a:t>Υπογραμμίστε με μαρκαδόρο διαφορετικού χρώματος τυχόν ευκαιρίες διερεύνησης και δημιουργικότητας που πιστεύετε ότι υπάρχουν.</a:t>
            </a:r>
          </a:p>
          <a:p>
            <a:pPr>
              <a:lnSpc>
                <a:spcPct val="120000"/>
              </a:lnSpc>
              <a:spcBef>
                <a:spcPts val="300"/>
              </a:spcBef>
            </a:pPr>
            <a:r>
              <a:rPr dirty="0" smtClean="0"/>
              <a:t>Καταγράψτε τις στον ιστό αράχνης της ομάδας σας (εστιάστε στις μαθησιακές δραστηριότητες, το ρόλο του/της δασκάλου/ας, την αξιολόγηση).</a:t>
            </a:r>
          </a:p>
          <a:p>
            <a:pPr marL="0" indent="0">
              <a:lnSpc>
                <a:spcPct val="120000"/>
              </a:lnSpc>
              <a:spcBef>
                <a:spcPts val="600"/>
              </a:spcBef>
              <a:buNone/>
            </a:pPr>
            <a:r>
              <a:rPr lang="nl-BE" i="1" dirty="0" smtClean="0">
                <a:solidFill>
                  <a:srgbClr val="008000"/>
                </a:solidFill>
              </a:rPr>
              <a:t>Εξηγήστε σε όλη την ομάδα.</a:t>
            </a:r>
            <a:endParaRPr lang="el-GR" i="1" dirty="0">
              <a:solidFill>
                <a:srgbClr val="008000"/>
              </a:solidFill>
            </a:endParaRPr>
          </a:p>
          <a:p>
            <a:pPr>
              <a:lnSpc>
                <a:spcPct val="120000"/>
              </a:lnSpc>
              <a:spcBef>
                <a:spcPts val="300"/>
              </a:spcBef>
            </a:pPr>
            <a:r>
              <a:rPr dirty="0" smtClean="0"/>
              <a:t>Κάτι που συνειδητοποιήσατε ότι έλειπε, ότι σας εξέπληξε ή ότι σας ανησύχησε</a:t>
            </a:r>
            <a:endParaRPr lang="el-GR"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3741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063680" cy="1325563"/>
          </a:xfrm>
        </p:spPr>
        <p:txBody>
          <a:bodyPr>
            <a:normAutofit fontScale="90000"/>
          </a:bodyPr>
          <a:lstStyle/>
          <a:p>
            <a:r>
              <a:rPr lang="nl-BE" sz="3600" b="1" dirty="0" smtClean="0">
                <a:solidFill>
                  <a:srgbClr val="00B050"/>
                </a:solidFill>
                <a:latin typeface="+mn-lt"/>
              </a:rPr>
              <a:t>Δραστηριότητα 4: Ευκαιρίες στο δικό σας σχολικό περιβάλλον</a:t>
            </a:r>
            <a:endParaRPr lang="el-GR" sz="3600" b="1" dirty="0">
              <a:solidFill>
                <a:srgbClr val="00B050"/>
              </a:solidFill>
              <a:latin typeface="+mn-lt"/>
            </a:endParaRPr>
          </a:p>
        </p:txBody>
      </p:sp>
      <p:sp>
        <p:nvSpPr>
          <p:cNvPr id="3" name="Tijdelijke aanduiding voor inhoud 2"/>
          <p:cNvSpPr>
            <a:spLocks noGrp="1"/>
          </p:cNvSpPr>
          <p:nvPr>
            <p:ph idx="1"/>
          </p:nvPr>
        </p:nvSpPr>
        <p:spPr>
          <a:xfrm>
            <a:off x="448193" y="1724846"/>
            <a:ext cx="8355826" cy="4351338"/>
          </a:xfrm>
        </p:spPr>
        <p:txBody>
          <a:bodyPr>
            <a:normAutofit fontScale="77500" lnSpcReduction="20000"/>
          </a:bodyPr>
          <a:lstStyle/>
          <a:p>
            <a:pPr marL="0" indent="0">
              <a:lnSpc>
                <a:spcPct val="110000"/>
              </a:lnSpc>
              <a:spcBef>
                <a:spcPts val="300"/>
              </a:spcBef>
              <a:spcAft>
                <a:spcPts val="300"/>
              </a:spcAft>
              <a:buNone/>
            </a:pPr>
            <a:r>
              <a:rPr lang="nl-BE" i="1" dirty="0" smtClean="0">
                <a:solidFill>
                  <a:srgbClr val="008000"/>
                </a:solidFill>
              </a:rPr>
              <a:t>Σε διαφορετικές ομάδες</a:t>
            </a:r>
            <a:endParaRPr lang="el-GR" dirty="0"/>
          </a:p>
          <a:p>
            <a:pPr>
              <a:lnSpc>
                <a:spcPct val="120000"/>
              </a:lnSpc>
              <a:spcBef>
                <a:spcPts val="300"/>
              </a:spcBef>
            </a:pPr>
            <a:r>
              <a:rPr dirty="0" smtClean="0"/>
              <a:t>Σκεφτείτε το δικό σας σχολικό περιβάλλον, π.χ. τα συγκεκριμένα χαρακτηριστικά του (</a:t>
            </a:r>
            <a:r>
              <a:rPr lang="nl-BE" b="1" dirty="0" smtClean="0"/>
              <a:t>υλικά και πόροι, τοποθεσία, χρόνος, ομαδοποίηση) </a:t>
            </a:r>
            <a:r>
              <a:rPr dirty="0" smtClean="0"/>
              <a:t>με βάση τον ιστό της αράχνης. </a:t>
            </a:r>
          </a:p>
          <a:p>
            <a:pPr>
              <a:lnSpc>
                <a:spcPct val="120000"/>
              </a:lnSpc>
              <a:spcBef>
                <a:spcPts val="300"/>
              </a:spcBef>
            </a:pPr>
            <a:r>
              <a:rPr dirty="0" smtClean="0"/>
              <a:t>Εντοπίστε καθένας ξεχωριστά ποιοι παράγοντες διευκολύνουν και ποιοι περιορίζουν τη διερεύνηση και τη δημιουργικότητα στο σχολικό σας περιβάλλον, γράψτε τους σε αυτοκόλλητα χαρτάκια και κολλήστε τα σε χαρτί αφίσας. </a:t>
            </a:r>
          </a:p>
          <a:p>
            <a:pPr>
              <a:lnSpc>
                <a:spcPct val="120000"/>
              </a:lnSpc>
              <a:spcBef>
                <a:spcPts val="300"/>
              </a:spcBef>
            </a:pPr>
            <a:r>
              <a:rPr dirty="0" smtClean="0"/>
              <a:t>Συζητήστε με τα μέλη της ομάδας τους τομείς που φαίνεται ότι αποτελούν τη μεγαλύτερη πρόκληση για εσάς. </a:t>
            </a:r>
          </a:p>
          <a:p>
            <a:pPr>
              <a:lnSpc>
                <a:spcPct val="120000"/>
              </a:lnSpc>
              <a:spcBef>
                <a:spcPts val="300"/>
              </a:spcBef>
            </a:pPr>
            <a:r>
              <a:rPr dirty="0" smtClean="0"/>
              <a:t>Χρησιμοποιήστε τα υλικά που φέρατε για να δείξετε παραδείγματα καλής πρακτικής.</a:t>
            </a: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67223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a:solidFill>
                  <a:srgbClr val="00B050"/>
                </a:solidFill>
                <a:latin typeface="+mn-lt"/>
              </a:rPr>
              <a:t>Εισαγωγή σε παραδείγματα από την τάξη</a:t>
            </a: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3295649" y="1824494"/>
            <a:ext cx="5528527"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t>Πλαίσιο για το υλικό του προγράμματος σπουδών</a:t>
            </a:r>
          </a:p>
          <a:p>
            <a:endParaRPr lang="el-GR" b="1" dirty="0"/>
          </a:p>
          <a:p>
            <a:pPr marL="342900" indent="-342900">
              <a:buFont typeface="Arial"/>
              <a:buChar char="•"/>
            </a:pPr>
            <a:r>
              <a:rPr lang="en-US" i="1" dirty="0"/>
              <a:t>Διαμορφώνοντας το πλαίσιο </a:t>
            </a:r>
            <a:r>
              <a:rPr lang="en-US" dirty="0"/>
              <a:t>– εστίαση, σκεπτικό, ιστορικό</a:t>
            </a:r>
          </a:p>
          <a:p>
            <a:pPr marL="342900" indent="-342900">
              <a:buFont typeface="Arial"/>
              <a:buChar char="•"/>
            </a:pPr>
            <a:endParaRPr lang="el-GR" dirty="0"/>
          </a:p>
          <a:p>
            <a:pPr marL="342900" indent="-342900">
              <a:buFont typeface="Arial"/>
              <a:buChar char="•"/>
            </a:pPr>
            <a:r>
              <a:rPr lang="en-US" i="1" dirty="0"/>
              <a:t>Σημεία αφετηρίας</a:t>
            </a:r>
          </a:p>
          <a:p>
            <a:pPr marL="342900" indent="-342900">
              <a:buFont typeface="Arial"/>
              <a:buChar char="•"/>
            </a:pPr>
            <a:endParaRPr lang="el-GR" i="1" dirty="0"/>
          </a:p>
          <a:p>
            <a:pPr marL="342900" indent="-342900">
              <a:buFont typeface="Arial"/>
              <a:buChar char="•"/>
            </a:pPr>
            <a:r>
              <a:rPr lang="en-US" i="1" dirty="0"/>
              <a:t>Αναπτύσσοντας το ταξίδι της μάθησης </a:t>
            </a:r>
            <a:r>
              <a:rPr lang="en-US" dirty="0"/>
              <a:t>– δραστηριότητες και το σκεπτικό τους, παραδείγματα αντιδράσεων των παιδιών, αναστοχασμός δασκάλου/ας και επιπτώσεις για την επόμενη συνάντηση με τα παιδιά.</a:t>
            </a:r>
          </a:p>
          <a:p>
            <a:pPr marL="342900" indent="-342900">
              <a:buFont typeface="Arial"/>
              <a:buChar char="•"/>
            </a:pPr>
            <a:endParaRPr lang="el-GR" dirty="0"/>
          </a:p>
          <a:p>
            <a:pPr marL="342900" indent="-342900">
              <a:buFont typeface="Arial"/>
              <a:buChar char="•"/>
            </a:pPr>
            <a:r>
              <a:rPr lang="en-US" i="1" dirty="0"/>
              <a:t>Αναστοχασμός</a:t>
            </a:r>
            <a:r>
              <a:rPr lang="en-US" dirty="0"/>
              <a:t> – πρόοδος παιδιών, ρόλος δασκάλου/ας, περιβάλλον τάξης, επόμενα βήματα</a:t>
            </a:r>
          </a:p>
        </p:txBody>
      </p:sp>
      <p:sp>
        <p:nvSpPr>
          <p:cNvPr id="13" name="Content Placeholder 2"/>
          <p:cNvSpPr>
            <a:spLocks noGrp="1"/>
          </p:cNvSpPr>
          <p:nvPr>
            <p:ph idx="1"/>
          </p:nvPr>
        </p:nvSpPr>
        <p:spPr>
          <a:xfrm>
            <a:off x="395536" y="2636912"/>
            <a:ext cx="2736304" cy="1916038"/>
          </a:xfr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a:normAutofit/>
          </a:bodyPr>
          <a:lstStyle/>
          <a:p>
            <a:r>
              <a:rPr lang="en-GB" sz="2400" dirty="0" smtClean="0"/>
              <a:t>Σκελετοί</a:t>
            </a:r>
          </a:p>
          <a:p>
            <a:r>
              <a:rPr lang="en-US" sz="2400" dirty="0" smtClean="0"/>
              <a:t>Καθημερινά υλικά</a:t>
            </a:r>
          </a:p>
          <a:p>
            <a:r>
              <a:rPr lang="en-US" sz="2400" dirty="0" smtClean="0"/>
              <a:t>Ηλεκτρικό ρεύμα</a:t>
            </a:r>
          </a:p>
          <a:p>
            <a:endParaRPr lang="el-GR" sz="2400" dirty="0" smtClean="0">
              <a:latin typeface="+mj-lt"/>
            </a:endParaRPr>
          </a:p>
          <a:p>
            <a:pPr marL="0" indent="0">
              <a:buNone/>
            </a:pPr>
            <a:endParaRPr lang="el-GR" dirty="0" smtClean="0">
              <a:latin typeface="+mj-lt"/>
            </a:endParaRPr>
          </a:p>
          <a:p>
            <a:pPr marL="0" indent="0">
              <a:buNone/>
            </a:pPr>
            <a:endParaRPr lang="el-GR" dirty="0">
              <a:latin typeface="+mj-lt"/>
            </a:endParaRPr>
          </a:p>
          <a:p>
            <a:pPr marL="0" indent="0">
              <a:buNone/>
            </a:pPr>
            <a:endParaRPr lang="el-GR" dirty="0">
              <a:latin typeface="+mj-lt"/>
            </a:endParaRPr>
          </a:p>
        </p:txBody>
      </p:sp>
    </p:spTree>
    <p:extLst>
      <p:ext uri="{BB962C8B-B14F-4D97-AF65-F5344CB8AC3E}">
        <p14:creationId xmlns:p14="http://schemas.microsoft.com/office/powerpoint/2010/main" val="3684615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600" b="1" dirty="0">
                <a:solidFill>
                  <a:srgbClr val="00B050"/>
                </a:solidFill>
                <a:latin typeface="+mn-lt"/>
              </a:rPr>
              <a:t>Εισαγωγή στο έργο CEYS</a:t>
            </a:r>
            <a:r>
              <a:rPr dirty="0" smtClean="0"/>
              <a:t> </a:t>
            </a:r>
            <a:r>
              <a:rPr lang="en-US" dirty="0" smtClean="0"/>
              <a:t/>
            </a:r>
            <a:br>
              <a:rPr lang="en-US" dirty="0" smtClean="0"/>
            </a:br>
            <a:r>
              <a:rPr lang="nl-BE" sz="2200" b="1" dirty="0" smtClean="0">
                <a:solidFill>
                  <a:srgbClr val="00B050"/>
                </a:solidFill>
                <a:latin typeface="+mn-lt"/>
              </a:rPr>
              <a:t>(</a:t>
            </a:r>
            <a:r>
              <a:rPr lang="nl-BE" sz="2200" b="1" dirty="0">
                <a:solidFill>
                  <a:srgbClr val="00B050"/>
                </a:solidFill>
                <a:latin typeface="+mn-lt"/>
              </a:rPr>
              <a:t>χρησιμοποιήστε ανάλογα με το περιβάλλον)</a:t>
            </a:r>
            <a:endParaRPr lang="el-GR" dirty="0">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sp>
        <p:nvSpPr>
          <p:cNvPr id="5" name="Tijdelijke aanduiding voor inhoud 2"/>
          <p:cNvSpPr txBox="1">
            <a:spLocks/>
          </p:cNvSpPr>
          <p:nvPr/>
        </p:nvSpPr>
        <p:spPr>
          <a:xfrm>
            <a:off x="652338" y="1792171"/>
            <a:ext cx="78867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ltLang="el-GR" sz="2500" dirty="0">
                <a:latin typeface="Calibri" pitchFamily="34" charset="0"/>
              </a:rPr>
              <a:t>Ευρωπαϊκό έργο Erasmus+</a:t>
            </a:r>
          </a:p>
          <a:p>
            <a:r>
              <a:rPr lang="nl-BE" altLang="el-GR" sz="2500" dirty="0">
                <a:latin typeface="Calibri" pitchFamily="34" charset="0"/>
              </a:rPr>
              <a:t>Εταίροι σε Βέλγιο, Ελλάδα, Ρουμανία, ΗΒ</a:t>
            </a:r>
          </a:p>
          <a:p>
            <a:r>
              <a:rPr lang="nl-BE" altLang="el-GR" sz="2500" dirty="0">
                <a:latin typeface="Calibri" pitchFamily="34" charset="0"/>
              </a:rPr>
              <a:t>Συνέχιση του έργου «Creative Little Scientists» (Δημιουργικοί Μικροί Επιστήμονες) </a:t>
            </a:r>
            <a:r>
              <a:rPr lang="nl-BE" altLang="el-GR" sz="2500" dirty="0">
                <a:latin typeface="Calibri" pitchFamily="34" charset="0"/>
                <a:hlinkClick r:id="rId4"/>
              </a:rPr>
              <a:t>http://www.creative-little-scientists.eu</a:t>
            </a:r>
            <a:endParaRPr lang="el-GR" altLang="el-GR" sz="2500" dirty="0">
              <a:latin typeface="Calibri" pitchFamily="34" charset="0"/>
              <a:ea typeface="ＭＳ Ｐゴシック" pitchFamily="34" charset="-128"/>
            </a:endParaRPr>
          </a:p>
          <a:p>
            <a:r>
              <a:rPr lang="nl-BE" altLang="el-GR" sz="2500" dirty="0">
                <a:latin typeface="Calibri" pitchFamily="34" charset="0"/>
              </a:rPr>
              <a:t> Στόχοι</a:t>
            </a:r>
          </a:p>
          <a:p>
            <a:pPr lvl="1">
              <a:buFont typeface="Wingdings" pitchFamily="2" charset="2"/>
              <a:buChar char="Ø"/>
            </a:pPr>
            <a:r>
              <a:rPr lang="nl-BE" altLang="el-GR" sz="2200" dirty="0">
                <a:latin typeface="Calibri" pitchFamily="34" charset="0"/>
              </a:rPr>
              <a:t>Ανάπτυξη της πορείας ανάπτυξης του/της δασκάλου/ας και ανάπτυξη του συνοδευτικού υλικού</a:t>
            </a:r>
          </a:p>
          <a:p>
            <a:pPr lvl="1">
              <a:buFont typeface="Wingdings" pitchFamily="2" charset="2"/>
              <a:buChar char="Ø"/>
            </a:pPr>
            <a:r>
              <a:rPr lang="nl-BE" altLang="el-GR" sz="2200" dirty="0">
                <a:latin typeface="Calibri" pitchFamily="34" charset="0"/>
              </a:rPr>
              <a:t>Προώθηση της χρήσης δημιουργικών προσεγγίσεων στη διδασκαλία των φυσικών επιστημών στην προσχολική εκπαίδευση και στα πρώτα χρόνια της δημοτικής εκπαίδευσης (μέχρι την ηλικία των οκτώ)</a:t>
            </a:r>
            <a:endParaRPr lang="el-GR" dirty="0" smtClean="0"/>
          </a:p>
          <a:p>
            <a:pPr>
              <a:lnSpc>
                <a:spcPct val="100000"/>
              </a:lnSpc>
              <a:spcBef>
                <a:spcPts val="0"/>
              </a:spcBef>
            </a:pPr>
            <a:endParaRPr lang="el-GR" dirty="0"/>
          </a:p>
        </p:txBody>
      </p:sp>
      <p:pic>
        <p:nvPicPr>
          <p:cNvPr id="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3000" y="6254091"/>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562" y="6273026"/>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1673431" y="6259718"/>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Tree>
    <p:extLst>
      <p:ext uri="{BB962C8B-B14F-4D97-AF65-F5344CB8AC3E}">
        <p14:creationId xmlns:p14="http://schemas.microsoft.com/office/powerpoint/2010/main" val="889722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smtClean="0">
                <a:solidFill>
                  <a:srgbClr val="00B050"/>
                </a:solidFill>
                <a:latin typeface="+mn-lt"/>
              </a:rPr>
              <a:t>Καθημερινά υλικά</a:t>
            </a:r>
            <a:r>
              <a:t/>
            </a:r>
            <a:br/>
            <a:r>
              <a:rPr lang="nl-BE" sz="3600" b="1" dirty="0" smtClean="0">
                <a:solidFill>
                  <a:srgbClr val="00B050"/>
                </a:solidFill>
                <a:latin typeface="+mn-lt"/>
              </a:rPr>
              <a:t>Παιδιά ηλικίας 5-6 ετών</a:t>
            </a:r>
            <a:endParaRPr lang="el-GR"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itle 3"/>
          <p:cNvSpPr txBox="1">
            <a:spLocks/>
          </p:cNvSpPr>
          <p:nvPr/>
        </p:nvSpPr>
        <p:spPr>
          <a:xfrm>
            <a:off x="247650" y="1638300"/>
            <a:ext cx="8667750" cy="131445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500" b="0" i="0" u="none" strike="noStrike" kern="1200" cap="none" spc="0" normalizeH="0" baseline="0" noProof="0" dirty="0" smtClean="0">
                <a:ln>
                  <a:noFill/>
                </a:ln>
                <a:solidFill>
                  <a:schemeClr val="tx1"/>
                </a:solidFill>
                <a:effectLst/>
                <a:uLnTx/>
                <a:uFillTx/>
                <a:latin typeface="+mj-lt"/>
                <a:ea typeface="+mj-ea"/>
                <a:cs typeface="+mj-cs"/>
              </a:rPr>
              <a:t>Εθνικό Πρόγραμμα Σπουδών στην Αγγλία</a:t>
            </a:r>
            <a:r>
              <a:rPr kumimoji="0" lang="en-US" sz="3500" b="0" i="0" u="none" strike="noStrike" kern="1200" cap="none" spc="0" normalizeH="0" baseline="0" noProof="0" dirty="0" smtClean="0">
                <a:ln>
                  <a:noFill/>
                </a:ln>
                <a:solidFill>
                  <a:schemeClr val="tx1"/>
                </a:solidFill>
                <a:effectLst/>
                <a:uLnTx/>
                <a:uFillTx/>
                <a:latin typeface="+mj-lt"/>
                <a:ea typeface="+mj-ea"/>
                <a:cs typeface="+mj-cs"/>
              </a:rPr>
              <a:t/>
            </a:r>
            <a:br>
              <a:rPr kumimoji="0" lang="en-US" sz="3500" b="0" i="0" u="none" strike="noStrike" kern="1200" cap="none" spc="0" normalizeH="0" baseline="0" noProof="0" dirty="0" smtClean="0">
                <a:ln>
                  <a:noFill/>
                </a:ln>
                <a:solidFill>
                  <a:schemeClr val="tx1"/>
                </a:solidFill>
                <a:effectLst/>
                <a:uLnTx/>
                <a:uFillTx/>
                <a:latin typeface="+mj-lt"/>
                <a:ea typeface="+mj-ea"/>
                <a:cs typeface="+mj-cs"/>
              </a:rPr>
            </a:br>
            <a:r>
              <a:rPr kumimoji="0" lang="el-GR" sz="3500" b="0" i="0" u="none" strike="noStrike" kern="1200" cap="none" spc="0" normalizeH="0" baseline="0" noProof="0" dirty="0" smtClean="0">
                <a:ln>
                  <a:noFill/>
                </a:ln>
                <a:solidFill>
                  <a:schemeClr val="tx1"/>
                </a:solidFill>
                <a:effectLst/>
                <a:uLnTx/>
                <a:uFillTx/>
                <a:latin typeface="+mj-lt"/>
                <a:ea typeface="+mj-ea"/>
                <a:cs typeface="+mj-cs"/>
              </a:rPr>
              <a:t>Πρόγραμμα Σπουδών</a:t>
            </a:r>
            <a:r>
              <a:rPr kumimoji="0" lang="el-GR" sz="3500" b="0" i="0" u="none" strike="noStrike" kern="1200" cap="none" spc="0" normalizeH="0" noProof="0" dirty="0" smtClean="0">
                <a:ln>
                  <a:noFill/>
                </a:ln>
                <a:solidFill>
                  <a:schemeClr val="tx1"/>
                </a:solidFill>
                <a:effectLst/>
                <a:uLnTx/>
                <a:uFillTx/>
                <a:latin typeface="+mj-lt"/>
                <a:ea typeface="+mj-ea"/>
                <a:cs typeface="+mj-cs"/>
              </a:rPr>
              <a:t> για τις Φυσικές Επιστήμες</a:t>
            </a:r>
            <a:r>
              <a:rPr kumimoji="0" lang="en-US" sz="3500" b="0" i="0" u="none" strike="noStrike" kern="1200" cap="none" spc="0" normalizeH="0" baseline="0" noProof="0" dirty="0" smtClean="0">
                <a:ln>
                  <a:noFill/>
                </a:ln>
                <a:solidFill>
                  <a:schemeClr val="tx1"/>
                </a:solidFill>
                <a:effectLst/>
                <a:uLnTx/>
                <a:uFillTx/>
                <a:latin typeface="+mj-lt"/>
                <a:ea typeface="+mj-ea"/>
                <a:cs typeface="+mj-cs"/>
              </a:rPr>
              <a:t>: </a:t>
            </a:r>
            <a:r>
              <a:rPr kumimoji="0" lang="el-GR" sz="3500" b="0" i="0" u="none" strike="noStrike" kern="1200" cap="none" spc="0" normalizeH="0" baseline="0" noProof="0" dirty="0" smtClean="0">
                <a:ln>
                  <a:noFill/>
                </a:ln>
                <a:solidFill>
                  <a:schemeClr val="tx1"/>
                </a:solidFill>
                <a:effectLst/>
                <a:uLnTx/>
                <a:uFillTx/>
                <a:latin typeface="+mj-lt"/>
                <a:ea typeface="+mj-ea"/>
                <a:cs typeface="+mj-cs"/>
              </a:rPr>
              <a:t>Στόχοι</a:t>
            </a:r>
            <a:endParaRPr kumimoji="0" lang="en-US" sz="35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10 - Ορθογώνιο"/>
          <p:cNvSpPr/>
          <p:nvPr/>
        </p:nvSpPr>
        <p:spPr>
          <a:xfrm>
            <a:off x="571500" y="2990850"/>
            <a:ext cx="7962900" cy="3083921"/>
          </a:xfrm>
          <a:prstGeom prst="rect">
            <a:avLst/>
          </a:prstGeom>
        </p:spPr>
        <p:txBody>
          <a:bodyPr wrap="square">
            <a:spAutoFit/>
          </a:bodyPr>
          <a:lstStyle/>
          <a:p>
            <a:pPr>
              <a:lnSpc>
                <a:spcPct val="120000"/>
              </a:lnSpc>
            </a:pPr>
            <a:r>
              <a:rPr lang="el-GR" dirty="0" smtClean="0"/>
              <a:t>Το εθνικό πρόγραμμα σπουδών για τις φυσικές επιστήμες στοχεύει να διασφαλίσει ότι όλοι οι μαθητές και οι μαθήτριες</a:t>
            </a:r>
            <a:r>
              <a:rPr lang="en-US" dirty="0" smtClean="0"/>
              <a:t>:</a:t>
            </a:r>
          </a:p>
          <a:p>
            <a:pPr>
              <a:lnSpc>
                <a:spcPct val="120000"/>
              </a:lnSpc>
              <a:buFont typeface="Arial" pitchFamily="34" charset="0"/>
              <a:buChar char="•"/>
            </a:pPr>
            <a:r>
              <a:rPr lang="el-GR" dirty="0" smtClean="0"/>
              <a:t>αναπτύσσουν την επιστημονική τους γνώση και εννοιολογική κατανόηση με τα ειδικά μαθήματα της βιολογίας, της χημείας και της φυσικής</a:t>
            </a:r>
            <a:endParaRPr lang="en-US" dirty="0" smtClean="0"/>
          </a:p>
          <a:p>
            <a:pPr>
              <a:lnSpc>
                <a:spcPct val="120000"/>
              </a:lnSpc>
              <a:buFont typeface="Arial" pitchFamily="34" charset="0"/>
              <a:buChar char="•"/>
            </a:pPr>
            <a:r>
              <a:rPr lang="el-GR" i="1" dirty="0" smtClean="0">
                <a:solidFill>
                  <a:srgbClr val="0000FF"/>
                </a:solidFill>
              </a:rPr>
              <a:t>αναπτύσσουν κατανόηση για τη φύση, τις διαδικασίες και τις μεθόδους της επιστήμης με διάφορα είδη επιστημονικής διερεύνησης που τους/τις βοηθούν να απαντήσουν επιστημονικά ερωτήματα για τον κόσμο γύρω τους</a:t>
            </a:r>
          </a:p>
          <a:p>
            <a:pPr>
              <a:lnSpc>
                <a:spcPct val="120000"/>
              </a:lnSpc>
              <a:buFont typeface="Arial" pitchFamily="34" charset="0"/>
              <a:buChar char="•"/>
            </a:pPr>
            <a:r>
              <a:rPr lang="el-GR" i="1" dirty="0" smtClean="0">
                <a:solidFill>
                  <a:srgbClr val="0000FF"/>
                </a:solidFill>
              </a:rPr>
              <a:t>διαθέτουν την  επιστημονική γνώση που απαιτείται για να κατανοήσουν τις χρήσεις και τις επιπτώσεις της επιστήμης στο σήμερα και το αύριο</a:t>
            </a:r>
            <a:endParaRPr lang="en-US" i="1" dirty="0">
              <a:solidFill>
                <a:srgbClr val="0000FF"/>
              </a:solidFill>
            </a:endParaRPr>
          </a:p>
        </p:txBody>
      </p:sp>
    </p:spTree>
    <p:extLst>
      <p:ext uri="{BB962C8B-B14F-4D97-AF65-F5344CB8AC3E}">
        <p14:creationId xmlns:p14="http://schemas.microsoft.com/office/powerpoint/2010/main" val="1285280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smtClean="0">
                <a:solidFill>
                  <a:srgbClr val="00B050"/>
                </a:solidFill>
                <a:latin typeface="+mn-lt"/>
              </a:rPr>
              <a:t>Καθημερινά υλικά</a:t>
            </a:r>
            <a:r>
              <a:t/>
            </a:r>
            <a:br/>
            <a:r>
              <a:rPr lang="nl-BE" sz="3600" b="1" dirty="0" smtClean="0">
                <a:solidFill>
                  <a:srgbClr val="00B050"/>
                </a:solidFill>
                <a:latin typeface="+mn-lt"/>
              </a:rPr>
              <a:t>Παιδιά ηλικίας 5-6 ετών</a:t>
            </a:r>
            <a:endParaRPr lang="el-GR"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itel 1"/>
          <p:cNvSpPr txBox="1">
            <a:spLocks/>
          </p:cNvSpPr>
          <p:nvPr/>
        </p:nvSpPr>
        <p:spPr>
          <a:xfrm>
            <a:off x="457200" y="1524000"/>
            <a:ext cx="8229600" cy="7239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4000" b="1" i="0" u="none" strike="noStrike" kern="1200" cap="none" spc="0" normalizeH="0" baseline="0" noProof="0" dirty="0" smtClean="0">
                <a:ln>
                  <a:noFill/>
                </a:ln>
                <a:solidFill>
                  <a:schemeClr val="accent1">
                    <a:lumMod val="50000"/>
                  </a:schemeClr>
                </a:solidFill>
                <a:effectLst/>
                <a:uLnTx/>
                <a:uFillTx/>
                <a:latin typeface="+mj-lt"/>
                <a:ea typeface="+mj-ea"/>
                <a:cs typeface="+mj-cs"/>
              </a:rPr>
              <a:t>Δομή του προγράμματο</a:t>
            </a:r>
            <a:r>
              <a:rPr lang="el-GR" sz="4000" b="1" noProof="0" dirty="0" smtClean="0">
                <a:solidFill>
                  <a:schemeClr val="accent1">
                    <a:lumMod val="50000"/>
                  </a:schemeClr>
                </a:solidFill>
                <a:latin typeface="+mj-lt"/>
                <a:ea typeface="+mj-ea"/>
                <a:cs typeface="+mj-cs"/>
              </a:rPr>
              <a:t>ς σπουδών</a:t>
            </a:r>
            <a:endParaRPr kumimoji="0" lang="nl-NL" sz="4000" b="1"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12" name="Tijdelijke aanduiding voor inhoud 2"/>
          <p:cNvSpPr>
            <a:spLocks noGrp="1"/>
          </p:cNvSpPr>
          <p:nvPr>
            <p:ph idx="1"/>
          </p:nvPr>
        </p:nvSpPr>
        <p:spPr>
          <a:xfrm>
            <a:off x="414867" y="2362200"/>
            <a:ext cx="8229600" cy="3064916"/>
          </a:xfrm>
        </p:spPr>
        <p:txBody>
          <a:bodyPr>
            <a:normAutofit/>
          </a:bodyPr>
          <a:lstStyle/>
          <a:p>
            <a:r>
              <a:rPr lang="el-GR" sz="2800" dirty="0" smtClean="0">
                <a:latin typeface="+mj-lt"/>
              </a:rPr>
              <a:t>Ενότητες εργασίας που πρέπει να διδαχθούν</a:t>
            </a:r>
            <a:r>
              <a:rPr lang="nl-NL" sz="2800" dirty="0" smtClean="0">
                <a:latin typeface="+mj-lt"/>
              </a:rPr>
              <a:t> (</a:t>
            </a:r>
            <a:r>
              <a:rPr lang="el-GR" sz="2800" dirty="0" smtClean="0">
                <a:latin typeface="+mj-lt"/>
              </a:rPr>
              <a:t>π.χ. ζώα, καθημερινά υλικά, </a:t>
            </a:r>
            <a:r>
              <a:rPr lang="el-GR" dirty="0" smtClean="0">
                <a:latin typeface="+mj-lt"/>
              </a:rPr>
              <a:t>αλλαγή εποχών</a:t>
            </a:r>
            <a:r>
              <a:rPr lang="nl-NL" sz="2800" dirty="0" smtClean="0">
                <a:latin typeface="+mj-lt"/>
              </a:rPr>
              <a:t>)</a:t>
            </a:r>
          </a:p>
          <a:p>
            <a:pPr lvl="1"/>
            <a:r>
              <a:rPr lang="el-GR" sz="2800" dirty="0" smtClean="0">
                <a:latin typeface="+mj-lt"/>
              </a:rPr>
              <a:t>Κάθε ενότητα έχει συγκεκριμένους στόχους</a:t>
            </a:r>
            <a:r>
              <a:rPr lang="nl-NL" sz="2800" dirty="0" smtClean="0">
                <a:latin typeface="+mj-lt"/>
              </a:rPr>
              <a:t>:</a:t>
            </a:r>
          </a:p>
          <a:p>
            <a:pPr lvl="2"/>
            <a:r>
              <a:rPr lang="el-GR" sz="2800" dirty="0" smtClean="0">
                <a:latin typeface="+mj-lt"/>
              </a:rPr>
              <a:t>Γνώση, δεξιότητες διερεύνησης</a:t>
            </a:r>
            <a:r>
              <a:rPr lang="nl-NL" sz="2800" dirty="0" smtClean="0">
                <a:latin typeface="+mj-lt"/>
              </a:rPr>
              <a:t> (</a:t>
            </a:r>
            <a:r>
              <a:rPr lang="el-GR" sz="2800" dirty="0" smtClean="0">
                <a:latin typeface="+mj-lt"/>
              </a:rPr>
              <a:t>π.χ. τα παιδιά δουλεύουν με επιστημονικό τρόπο</a:t>
            </a:r>
            <a:r>
              <a:rPr lang="nl-NL" sz="2800" dirty="0" smtClean="0">
                <a:latin typeface="+mj-lt"/>
              </a:rPr>
              <a:t>)</a:t>
            </a:r>
          </a:p>
          <a:p>
            <a:r>
              <a:rPr lang="el-GR" sz="2800" dirty="0" smtClean="0">
                <a:latin typeface="+mj-lt"/>
              </a:rPr>
              <a:t>Το σχολικό πρόγραμμα σπουδών βασίζεται στο εθνικό πρ</a:t>
            </a:r>
            <a:r>
              <a:rPr lang="el-GR" dirty="0" smtClean="0">
                <a:latin typeface="+mj-lt"/>
              </a:rPr>
              <a:t>όγ</a:t>
            </a:r>
            <a:r>
              <a:rPr lang="el-GR" sz="2800" dirty="0" smtClean="0">
                <a:latin typeface="+mj-lt"/>
              </a:rPr>
              <a:t>ραμμα σπουδών</a:t>
            </a:r>
            <a:endParaRPr lang="nl-NL" sz="2800" dirty="0" smtClean="0">
              <a:latin typeface="+mj-lt"/>
            </a:endParaRPr>
          </a:p>
          <a:p>
            <a:endParaRPr lang="nl-NL" dirty="0"/>
          </a:p>
          <a:p>
            <a:pPr lvl="2"/>
            <a:endParaRPr lang="nl-NL" dirty="0" smtClean="0"/>
          </a:p>
          <a:p>
            <a:pPr lvl="2"/>
            <a:endParaRPr lang="nl-NL" dirty="0" smtClean="0"/>
          </a:p>
          <a:p>
            <a:pPr lvl="1"/>
            <a:endParaRPr lang="nl-NL" dirty="0"/>
          </a:p>
          <a:p>
            <a:pPr lvl="1"/>
            <a:endParaRPr lang="nl-NL" dirty="0" smtClean="0"/>
          </a:p>
          <a:p>
            <a:pPr lvl="1"/>
            <a:endParaRPr lang="nl-NL" dirty="0"/>
          </a:p>
        </p:txBody>
      </p:sp>
    </p:spTree>
    <p:extLst>
      <p:ext uri="{BB962C8B-B14F-4D97-AF65-F5344CB8AC3E}">
        <p14:creationId xmlns:p14="http://schemas.microsoft.com/office/powerpoint/2010/main" val="3415472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6180779" cy="682623"/>
          </a:xfrm>
        </p:spPr>
        <p:txBody>
          <a:bodyPr>
            <a:normAutofit fontScale="90000"/>
          </a:bodyPr>
          <a:lstStyle/>
          <a:p>
            <a:pPr algn="ctr"/>
            <a:r>
              <a:rPr lang="nl-BE" sz="4000" b="1" dirty="0" smtClean="0">
                <a:solidFill>
                  <a:srgbClr val="00B050"/>
                </a:solidFill>
                <a:latin typeface="+mn-lt"/>
              </a:rPr>
              <a:t>Καθημερινά υλικά</a:t>
            </a:r>
            <a:r>
              <a:rPr dirty="0"/>
              <a:t/>
            </a:r>
            <a:br>
              <a:rPr dirty="0"/>
            </a:br>
            <a:r>
              <a:rPr lang="nl-BE" sz="3600" b="1" dirty="0" smtClean="0">
                <a:solidFill>
                  <a:srgbClr val="00B050"/>
                </a:solidFill>
                <a:latin typeface="+mn-lt"/>
              </a:rPr>
              <a:t>Παιδιά ηλικίας 5-6 ετών</a:t>
            </a:r>
            <a:endParaRPr lang="el-GR"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itel 1"/>
          <p:cNvSpPr txBox="1">
            <a:spLocks/>
          </p:cNvSpPr>
          <p:nvPr/>
        </p:nvSpPr>
        <p:spPr>
          <a:xfrm>
            <a:off x="457200" y="1200151"/>
            <a:ext cx="8229600" cy="571500"/>
          </a:xfrm>
          <a:prstGeom prst="rect">
            <a:avLst/>
          </a:prstGeo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4000" b="0" i="0" u="none" strike="noStrike" kern="1200" cap="none" spc="0" normalizeH="0" baseline="0" noProof="0" dirty="0" smtClean="0">
                <a:ln>
                  <a:noFill/>
                </a:ln>
                <a:solidFill>
                  <a:schemeClr val="tx1"/>
                </a:solidFill>
                <a:effectLst/>
                <a:uLnTx/>
                <a:uFillTx/>
                <a:latin typeface="+mj-lt"/>
                <a:ea typeface="+mj-ea"/>
                <a:cs typeface="+mj-cs"/>
              </a:rPr>
              <a:t>Σχολικό περιβάλλον</a:t>
            </a:r>
            <a:endParaRPr kumimoji="0" lang="nl-NL"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jdelijke aanduiding voor inhoud 2"/>
          <p:cNvSpPr>
            <a:spLocks noGrp="1"/>
          </p:cNvSpPr>
          <p:nvPr>
            <p:ph idx="1"/>
          </p:nvPr>
        </p:nvSpPr>
        <p:spPr>
          <a:xfrm>
            <a:off x="423334" y="1733550"/>
            <a:ext cx="8415866" cy="3124200"/>
          </a:xfrm>
        </p:spPr>
        <p:txBody>
          <a:bodyPr>
            <a:normAutofit fontScale="47500" lnSpcReduction="20000"/>
          </a:bodyPr>
          <a:lstStyle/>
          <a:p>
            <a:pPr>
              <a:lnSpc>
                <a:spcPct val="120000"/>
              </a:lnSpc>
            </a:pPr>
            <a:r>
              <a:rPr lang="el-GR" sz="3800" dirty="0" smtClean="0">
                <a:latin typeface="+mj-lt"/>
              </a:rPr>
              <a:t>Σχολείο στο κέντρο του Λονδίνου, κοινωνικά απομονωμένη περιοχή, πολυπολιτισμική, με διάφορες γλώσσες και εθνικότητες</a:t>
            </a:r>
            <a:r>
              <a:rPr lang="en-GB" sz="3800" dirty="0" smtClean="0">
                <a:latin typeface="+mj-lt"/>
              </a:rPr>
              <a:t>.</a:t>
            </a:r>
          </a:p>
          <a:p>
            <a:pPr lvl="1">
              <a:spcAft>
                <a:spcPts val="600"/>
              </a:spcAft>
            </a:pPr>
            <a:r>
              <a:rPr lang="el-GR" sz="3400" dirty="0" smtClean="0">
                <a:latin typeface="+mj-lt"/>
              </a:rPr>
              <a:t>Μία τάξη για κάθε ηλικιακή ομάδα</a:t>
            </a:r>
            <a:endParaRPr lang="en-GB" sz="3400" dirty="0" smtClean="0">
              <a:latin typeface="+mj-lt"/>
            </a:endParaRPr>
          </a:p>
          <a:p>
            <a:r>
              <a:rPr lang="el-GR" sz="3800" dirty="0" smtClean="0">
                <a:latin typeface="+mj-lt"/>
              </a:rPr>
              <a:t>Το σχολείο είναι προσανατολισμένο στην αριστεία</a:t>
            </a:r>
            <a:r>
              <a:rPr lang="en-GB" sz="3800" dirty="0" smtClean="0">
                <a:latin typeface="+mj-lt"/>
              </a:rPr>
              <a:t> (</a:t>
            </a:r>
            <a:r>
              <a:rPr lang="el-GR" sz="3800" dirty="0" smtClean="0">
                <a:latin typeface="+mj-lt"/>
              </a:rPr>
              <a:t>τα σχολεία κατατάσσονται βάσει του εθνικού πίνακα</a:t>
            </a:r>
            <a:r>
              <a:rPr lang="en-GB" sz="3800" dirty="0" smtClean="0">
                <a:latin typeface="+mj-lt"/>
              </a:rPr>
              <a:t>)</a:t>
            </a:r>
          </a:p>
          <a:p>
            <a:pPr lvl="1"/>
            <a:r>
              <a:rPr lang="el-GR" sz="3400" dirty="0" smtClean="0">
                <a:latin typeface="+mj-lt"/>
              </a:rPr>
              <a:t>Βραβείο καλύτερου δημοτικού σχολείου το</a:t>
            </a:r>
            <a:r>
              <a:rPr lang="en-GB" sz="3400" dirty="0" smtClean="0">
                <a:latin typeface="+mj-lt"/>
              </a:rPr>
              <a:t> 2016</a:t>
            </a:r>
          </a:p>
          <a:p>
            <a:pPr lvl="1"/>
            <a:r>
              <a:rPr lang="el-GR" sz="3400" dirty="0" smtClean="0">
                <a:latin typeface="+mj-lt"/>
              </a:rPr>
              <a:t>Εθνικές εξετάσεις</a:t>
            </a:r>
            <a:r>
              <a:rPr lang="en-GB" sz="3400" dirty="0" smtClean="0">
                <a:latin typeface="+mj-lt"/>
              </a:rPr>
              <a:t> (</a:t>
            </a:r>
            <a:r>
              <a:rPr lang="el-GR" sz="3400" dirty="0" smtClean="0">
                <a:latin typeface="+mj-lt"/>
              </a:rPr>
              <a:t>Α’ τάξη</a:t>
            </a:r>
            <a:r>
              <a:rPr lang="en-GB" sz="3400" dirty="0" smtClean="0">
                <a:latin typeface="+mj-lt"/>
              </a:rPr>
              <a:t>, </a:t>
            </a:r>
            <a:r>
              <a:rPr lang="el-GR" sz="3400" dirty="0" smtClean="0">
                <a:latin typeface="+mj-lt"/>
              </a:rPr>
              <a:t>εξετάσεις Β’ και ΣΤ’ τάξης</a:t>
            </a:r>
            <a:r>
              <a:rPr lang="en-GB" sz="3400" dirty="0" smtClean="0">
                <a:latin typeface="+mj-lt"/>
              </a:rPr>
              <a:t>)</a:t>
            </a:r>
          </a:p>
          <a:p>
            <a:pPr lvl="1"/>
            <a:r>
              <a:rPr lang="el-GR" sz="3400" dirty="0" smtClean="0">
                <a:latin typeface="+mj-lt"/>
              </a:rPr>
              <a:t>Τυπική αξιολόγηση</a:t>
            </a:r>
            <a:r>
              <a:rPr lang="en-GB" sz="3400" dirty="0" smtClean="0">
                <a:latin typeface="+mj-lt"/>
              </a:rPr>
              <a:t> </a:t>
            </a:r>
            <a:r>
              <a:rPr lang="el-GR" sz="3400" dirty="0" smtClean="0">
                <a:latin typeface="+mj-lt"/>
              </a:rPr>
              <a:t>από το ίδιο το σχολείο </a:t>
            </a:r>
            <a:r>
              <a:rPr lang="en-GB" sz="3400" dirty="0" smtClean="0">
                <a:latin typeface="+mj-lt"/>
              </a:rPr>
              <a:t>(</a:t>
            </a:r>
            <a:r>
              <a:rPr lang="el-GR" sz="3400" dirty="0" smtClean="0">
                <a:latin typeface="+mj-lt"/>
              </a:rPr>
              <a:t>ανά έτος</a:t>
            </a:r>
            <a:r>
              <a:rPr lang="en-GB" sz="3400" dirty="0" smtClean="0">
                <a:latin typeface="+mj-lt"/>
              </a:rPr>
              <a:t>)</a:t>
            </a:r>
          </a:p>
          <a:p>
            <a:pPr lvl="1"/>
            <a:r>
              <a:rPr lang="el-GR" sz="3400" dirty="0" smtClean="0">
                <a:latin typeface="+mj-lt"/>
              </a:rPr>
              <a:t>Έμφαση στην αριθμητική, την ανάγνωση και τη γραφή</a:t>
            </a:r>
            <a:r>
              <a:rPr lang="en-GB" sz="3400" dirty="0" smtClean="0">
                <a:latin typeface="+mj-lt"/>
              </a:rPr>
              <a:t> </a:t>
            </a:r>
          </a:p>
          <a:p>
            <a:pPr lvl="1"/>
            <a:r>
              <a:rPr lang="el-GR" sz="3400" dirty="0" smtClean="0">
                <a:latin typeface="+mj-lt"/>
              </a:rPr>
              <a:t>Φυσικές επιστήμες</a:t>
            </a:r>
            <a:r>
              <a:rPr lang="en-GB" sz="3400" dirty="0" smtClean="0">
                <a:latin typeface="+mj-lt"/>
              </a:rPr>
              <a:t> </a:t>
            </a:r>
            <a:r>
              <a:rPr lang="en-GB" sz="3400" dirty="0">
                <a:latin typeface="+mj-lt"/>
              </a:rPr>
              <a:t>1 </a:t>
            </a:r>
            <a:r>
              <a:rPr lang="el-GR" sz="3400" dirty="0" smtClean="0">
                <a:latin typeface="+mj-lt"/>
              </a:rPr>
              <a:t>ώρα</a:t>
            </a:r>
            <a:r>
              <a:rPr lang="en-GB" sz="3400" dirty="0" smtClean="0">
                <a:latin typeface="+mj-lt"/>
              </a:rPr>
              <a:t>/</a:t>
            </a:r>
            <a:r>
              <a:rPr lang="el-GR" sz="3400" dirty="0" smtClean="0">
                <a:latin typeface="+mj-lt"/>
              </a:rPr>
              <a:t>εβδομάδα</a:t>
            </a:r>
            <a:endParaRPr lang="en-GB" sz="3400" dirty="0">
              <a:latin typeface="+mj-lt"/>
            </a:endParaRPr>
          </a:p>
          <a:p>
            <a:pPr lvl="1"/>
            <a:r>
              <a:rPr lang="el-GR" sz="3400" dirty="0" smtClean="0">
                <a:latin typeface="+mj-lt"/>
              </a:rPr>
              <a:t>Τα μαθήματα εστιάζουν στη διασφάλιση της διδασκαλίας των στόχων του προγράμματος σπουδών</a:t>
            </a:r>
            <a:r>
              <a:rPr lang="nl-NL" sz="3400" dirty="0" smtClean="0">
                <a:latin typeface="+mj-lt"/>
              </a:rPr>
              <a:t>.</a:t>
            </a:r>
            <a:endParaRPr lang="en-GB" sz="2200" dirty="0"/>
          </a:p>
          <a:p>
            <a:pPr lvl="1"/>
            <a:endParaRPr lang="en-GB" sz="2200" dirty="0"/>
          </a:p>
          <a:p>
            <a:endParaRPr lang="nl-NL" dirty="0"/>
          </a:p>
        </p:txBody>
      </p:sp>
      <p:pic>
        <p:nvPicPr>
          <p:cNvPr id="13" name="Afbeelding 3" descr="VBB-Vauxhall-Primary-School-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7400" y="4667250"/>
            <a:ext cx="2266950" cy="1447800"/>
          </a:xfrm>
          <a:prstGeom prst="rect">
            <a:avLst/>
          </a:prstGeom>
        </p:spPr>
      </p:pic>
      <p:pic>
        <p:nvPicPr>
          <p:cNvPr id="14" name="Afbeelding 4" descr="image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9700" y="4667250"/>
            <a:ext cx="2514600" cy="1504950"/>
          </a:xfrm>
          <a:prstGeom prst="rect">
            <a:avLst/>
          </a:prstGeom>
        </p:spPr>
      </p:pic>
    </p:spTree>
    <p:extLst>
      <p:ext uri="{BB962C8B-B14F-4D97-AF65-F5344CB8AC3E}">
        <p14:creationId xmlns:p14="http://schemas.microsoft.com/office/powerpoint/2010/main" val="3158108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45721"/>
            <a:ext cx="8012430" cy="838199"/>
          </a:xfrm>
        </p:spPr>
        <p:txBody>
          <a:bodyPr>
            <a:normAutofit fontScale="90000"/>
          </a:bodyPr>
          <a:lstStyle/>
          <a:p>
            <a:pPr algn="ctr"/>
            <a:r>
              <a:rPr lang="nl-BE" sz="4000" b="1" dirty="0" smtClean="0">
                <a:solidFill>
                  <a:srgbClr val="00B050"/>
                </a:solidFill>
                <a:latin typeface="+mn-lt"/>
              </a:rPr>
              <a:t>Καθημερινά υλικά</a:t>
            </a:r>
            <a:r>
              <a:rPr dirty="0"/>
              <a:t/>
            </a:r>
            <a:br>
              <a:rPr dirty="0"/>
            </a:br>
            <a:r>
              <a:rPr lang="nl-BE" sz="3600" b="1" dirty="0" smtClean="0">
                <a:solidFill>
                  <a:srgbClr val="00B050"/>
                </a:solidFill>
                <a:latin typeface="+mn-lt"/>
              </a:rPr>
              <a:t>Παιδιά ηλικίας 5-6 ετών</a:t>
            </a:r>
            <a:endParaRPr lang="el-GR" sz="3600" b="1" dirty="0">
              <a:solidFill>
                <a:srgbClr val="00B050"/>
              </a:solidFill>
              <a:latin typeface="+mn-lt"/>
            </a:endParaRP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itle 1"/>
          <p:cNvSpPr txBox="1">
            <a:spLocks/>
          </p:cNvSpPr>
          <p:nvPr/>
        </p:nvSpPr>
        <p:spPr>
          <a:xfrm>
            <a:off x="323850" y="838200"/>
            <a:ext cx="8515349" cy="857250"/>
          </a:xfrm>
          <a:prstGeom prst="rect">
            <a:avLst/>
          </a:prstGeom>
          <a:effectLst>
            <a:glow rad="228600">
              <a:schemeClr val="accent4">
                <a:satMod val="175000"/>
                <a:alpha val="40000"/>
              </a:schemeClr>
            </a:glow>
          </a:effectLst>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l-GR" sz="2400" b="1" dirty="0" smtClean="0">
                <a:latin typeface="Sasoon penpals"/>
                <a:ea typeface="+mj-ea"/>
                <a:cs typeface="Sasoon penpals"/>
              </a:rPr>
              <a:t>Το ταξίδι της μάθησης</a:t>
            </a:r>
            <a:r>
              <a:rPr kumimoji="0" lang="en-GB" sz="2400" b="1" i="0" u="none" strike="noStrike" kern="1200" cap="none" spc="0" normalizeH="0" baseline="0" noProof="0" dirty="0" smtClean="0">
                <a:ln>
                  <a:noFill/>
                </a:ln>
                <a:solidFill>
                  <a:schemeClr val="tx1"/>
                </a:solidFill>
                <a:effectLst/>
                <a:uLnTx/>
                <a:uFillTx/>
                <a:latin typeface="Sasoon penpals"/>
                <a:ea typeface="+mj-ea"/>
                <a:cs typeface="Sasoon penpals"/>
              </a:rPr>
              <a:t>: </a:t>
            </a:r>
            <a:r>
              <a:rPr kumimoji="0" lang="el-GR" sz="2400" b="1" i="0" u="none" strike="noStrike" kern="1200" cap="none" spc="0" normalizeH="0" baseline="0" noProof="0" dirty="0" smtClean="0">
                <a:ln>
                  <a:noFill/>
                </a:ln>
                <a:solidFill>
                  <a:schemeClr val="tx1"/>
                </a:solidFill>
                <a:effectLst/>
                <a:uLnTx/>
                <a:uFillTx/>
                <a:latin typeface="Sasoon penpals"/>
                <a:ea typeface="+mj-ea"/>
                <a:cs typeface="Sasoon penpals"/>
              </a:rPr>
              <a:t>Δραστηριότητα</a:t>
            </a:r>
            <a:r>
              <a:rPr kumimoji="0" lang="en-US" sz="2400" b="1" i="0" u="none" strike="noStrike" kern="1200" cap="none" spc="0" normalizeH="0" baseline="0" noProof="0" dirty="0" smtClean="0">
                <a:ln>
                  <a:noFill/>
                </a:ln>
                <a:solidFill>
                  <a:schemeClr val="tx1"/>
                </a:solidFill>
                <a:effectLst/>
                <a:uLnTx/>
                <a:uFillTx/>
                <a:latin typeface="Sasoon penpals"/>
                <a:ea typeface="+mj-ea"/>
                <a:cs typeface="Sasoon penpals"/>
              </a:rPr>
              <a:t> 1</a:t>
            </a:r>
            <a:r>
              <a:rPr kumimoji="0" lang="en-GB" sz="2400" b="1" i="0" u="none" strike="noStrike" kern="1200" cap="none" spc="0" normalizeH="0" baseline="0" noProof="0" dirty="0" smtClean="0">
                <a:ln>
                  <a:noFill/>
                </a:ln>
                <a:solidFill>
                  <a:schemeClr val="tx1"/>
                </a:solidFill>
                <a:effectLst/>
                <a:uLnTx/>
                <a:uFillTx/>
                <a:latin typeface="Sasoon penpals"/>
                <a:ea typeface="+mj-ea"/>
                <a:cs typeface="Sasoon penpals"/>
              </a:rPr>
              <a:t>:  </a:t>
            </a:r>
            <a:r>
              <a:rPr kumimoji="0" lang="el-GR" sz="2400" b="1" i="0" u="none" strike="noStrike" kern="1200" cap="none" spc="0" normalizeH="0" baseline="0" noProof="0" dirty="0" smtClean="0">
                <a:ln>
                  <a:noFill/>
                </a:ln>
                <a:solidFill>
                  <a:schemeClr val="tx1"/>
                </a:solidFill>
                <a:effectLst/>
                <a:uLnTx/>
                <a:uFillTx/>
                <a:latin typeface="Sasoon penpals"/>
                <a:ea typeface="+mj-ea"/>
                <a:cs typeface="Sasoon penpals"/>
              </a:rPr>
              <a:t>Διαλογή αντικειμένων</a:t>
            </a:r>
            <a:r>
              <a:rPr kumimoji="0" lang="en-GB" sz="2400" b="1" i="0" u="none" strike="noStrike" kern="1200" cap="none" spc="0" normalizeH="0" baseline="0" noProof="0" dirty="0" smtClean="0">
                <a:ln>
                  <a:noFill/>
                </a:ln>
                <a:solidFill>
                  <a:schemeClr val="tx1"/>
                </a:solidFill>
                <a:effectLst/>
                <a:uLnTx/>
                <a:uFillTx/>
                <a:latin typeface="Sasoon penpals"/>
                <a:ea typeface="+mj-ea"/>
                <a:cs typeface="Sasoon penpals"/>
              </a:rPr>
              <a:t> </a:t>
            </a:r>
            <a:endParaRPr kumimoji="0" lang="en-GB" sz="2400" b="1" i="0" u="none" strike="noStrike" kern="1200" cap="none" spc="0" normalizeH="0" baseline="0" noProof="0" dirty="0">
              <a:ln>
                <a:noFill/>
              </a:ln>
              <a:solidFill>
                <a:schemeClr val="tx1"/>
              </a:solidFill>
              <a:effectLst/>
              <a:uLnTx/>
              <a:uFillTx/>
              <a:latin typeface="Sasoon penpals"/>
              <a:ea typeface="+mj-ea"/>
              <a:cs typeface="Sasoon penpals"/>
            </a:endParaRPr>
          </a:p>
        </p:txBody>
      </p:sp>
      <p:sp>
        <p:nvSpPr>
          <p:cNvPr id="12" name="TextBox 12"/>
          <p:cNvSpPr txBox="1"/>
          <p:nvPr/>
        </p:nvSpPr>
        <p:spPr>
          <a:xfrm>
            <a:off x="5674006" y="1524000"/>
            <a:ext cx="3165194" cy="1323439"/>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1600" b="1" dirty="0" smtClean="0"/>
              <a:t>Σκεπτικό</a:t>
            </a:r>
            <a:r>
              <a:rPr lang="en-US" sz="1600" dirty="0" smtClean="0"/>
              <a:t>: </a:t>
            </a:r>
          </a:p>
          <a:p>
            <a:r>
              <a:rPr lang="el-GR" sz="1600" dirty="0" smtClean="0">
                <a:solidFill>
                  <a:srgbClr val="FF0000"/>
                </a:solidFill>
              </a:rPr>
              <a:t>Να επιτραπεί στα παιδιά να συνεργαστούν</a:t>
            </a:r>
            <a:r>
              <a:rPr lang="en-US" sz="1600" dirty="0" smtClean="0"/>
              <a:t> </a:t>
            </a:r>
            <a:r>
              <a:rPr lang="el-GR" sz="1600" dirty="0" smtClean="0"/>
              <a:t>και</a:t>
            </a:r>
            <a:r>
              <a:rPr lang="en-US" sz="1600" dirty="0" smtClean="0"/>
              <a:t> </a:t>
            </a:r>
            <a:r>
              <a:rPr lang="el-GR" sz="1600" dirty="0" smtClean="0">
                <a:solidFill>
                  <a:srgbClr val="FF0000"/>
                </a:solidFill>
              </a:rPr>
              <a:t>να αποφασίσουν τα κριτήρια</a:t>
            </a:r>
            <a:r>
              <a:rPr lang="en-US" sz="1600" dirty="0" smtClean="0">
                <a:solidFill>
                  <a:srgbClr val="FF0000"/>
                </a:solidFill>
              </a:rPr>
              <a:t> </a:t>
            </a:r>
            <a:r>
              <a:rPr lang="el-GR" sz="1600" dirty="0" smtClean="0"/>
              <a:t>διαλογής των αντικειμένων</a:t>
            </a:r>
            <a:r>
              <a:rPr lang="en-US" sz="1200" dirty="0" smtClean="0"/>
              <a:t>.  </a:t>
            </a:r>
            <a:endParaRPr lang="en-US" sz="1200" dirty="0"/>
          </a:p>
        </p:txBody>
      </p:sp>
      <p:sp>
        <p:nvSpPr>
          <p:cNvPr id="13" name="TextBox 2"/>
          <p:cNvSpPr txBox="1"/>
          <p:nvPr/>
        </p:nvSpPr>
        <p:spPr>
          <a:xfrm>
            <a:off x="546100" y="2794000"/>
            <a:ext cx="1981200" cy="2862323"/>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4" name="Picture 13" descr="V:\Pictures 2015-2016\Year 1\science materials\IMG_49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00" y="2914650"/>
            <a:ext cx="1739900" cy="116205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5" name="Picture 14" descr="V:\Pictures 2015-2016\Year 1\science materials\IMG_492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800" y="4438649"/>
            <a:ext cx="1327150" cy="984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ular Callout 15"/>
          <p:cNvSpPr/>
          <p:nvPr/>
        </p:nvSpPr>
        <p:spPr>
          <a:xfrm>
            <a:off x="547263" y="1657350"/>
            <a:ext cx="2024487" cy="1028700"/>
          </a:xfrm>
          <a:prstGeom prst="wedgeRectCallout">
            <a:avLst>
              <a:gd name="adj1" fmla="val -6080"/>
              <a:gd name="adj2" fmla="val 69984"/>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THT</a:t>
            </a:r>
            <a:endParaRPr lang="en-US" dirty="0"/>
          </a:p>
        </p:txBody>
      </p:sp>
      <p:sp>
        <p:nvSpPr>
          <p:cNvPr id="17" name="TextBox 16"/>
          <p:cNvSpPr txBox="1"/>
          <p:nvPr/>
        </p:nvSpPr>
        <p:spPr>
          <a:xfrm>
            <a:off x="741300" y="1771650"/>
            <a:ext cx="1866900" cy="954107"/>
          </a:xfrm>
          <a:prstGeom prst="rect">
            <a:avLst/>
          </a:prstGeom>
          <a:noFill/>
        </p:spPr>
        <p:txBody>
          <a:bodyPr wrap="square" rtlCol="0">
            <a:spAutoFit/>
          </a:bodyPr>
          <a:lstStyle/>
          <a:p>
            <a:r>
              <a:rPr lang="el-GR" sz="1400" dirty="0" smtClean="0"/>
              <a:t>Πηγαίνει εδώ γιατί αυτό το μέρος είναι μεταλλικό και αυτό ξύλινο</a:t>
            </a:r>
            <a:r>
              <a:rPr lang="en-US" sz="1400" dirty="0" smtClean="0"/>
              <a:t>.</a:t>
            </a:r>
            <a:endParaRPr lang="en-US" sz="1400" dirty="0"/>
          </a:p>
        </p:txBody>
      </p:sp>
      <p:sp>
        <p:nvSpPr>
          <p:cNvPr id="18" name="Rectangular Callout 17"/>
          <p:cNvSpPr/>
          <p:nvPr/>
        </p:nvSpPr>
        <p:spPr>
          <a:xfrm>
            <a:off x="531233" y="5717058"/>
            <a:ext cx="1643464" cy="663192"/>
          </a:xfrm>
          <a:prstGeom prst="wedgeRectCallout">
            <a:avLst>
              <a:gd name="adj1" fmla="val 36357"/>
              <a:gd name="adj2" fmla="val -116983"/>
            </a:avLst>
          </a:prstGeom>
          <a:noFill/>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96658" y="5798842"/>
            <a:ext cx="1472642" cy="523220"/>
          </a:xfrm>
          <a:prstGeom prst="rect">
            <a:avLst/>
          </a:prstGeom>
          <a:noFill/>
        </p:spPr>
        <p:txBody>
          <a:bodyPr wrap="square" rtlCol="0">
            <a:spAutoFit/>
          </a:bodyPr>
          <a:lstStyle/>
          <a:p>
            <a:r>
              <a:rPr lang="el-GR" sz="1400" dirty="0" smtClean="0"/>
              <a:t>Όχι, πρέπει να πάει στη μέση</a:t>
            </a:r>
            <a:endParaRPr lang="en-US" sz="1400" dirty="0"/>
          </a:p>
        </p:txBody>
      </p:sp>
      <p:pic>
        <p:nvPicPr>
          <p:cNvPr id="20" name="Picture 19" descr="V:\Pictures 2015-2016\Year 1\science materials\IMG_492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1101" y="2946400"/>
            <a:ext cx="2247899" cy="1485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Rectangular Callout 20"/>
          <p:cNvSpPr/>
          <p:nvPr/>
        </p:nvSpPr>
        <p:spPr>
          <a:xfrm>
            <a:off x="4501441" y="2857500"/>
            <a:ext cx="1854200" cy="685800"/>
          </a:xfrm>
          <a:prstGeom prst="wedgeRectCallout">
            <a:avLst>
              <a:gd name="adj1" fmla="val 71611"/>
              <a:gd name="adj2" fmla="val 74240"/>
            </a:avLst>
          </a:prstGeom>
          <a:noFill/>
          <a:ln>
            <a:solidFill>
              <a:schemeClr val="accent1"/>
            </a:solidFill>
          </a:ln>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V:\Pictures 2015-2016\Year 1\science materials\IMG_493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1398" y="4542049"/>
            <a:ext cx="2211917" cy="174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Oval Callout 23"/>
          <p:cNvSpPr/>
          <p:nvPr/>
        </p:nvSpPr>
        <p:spPr>
          <a:xfrm>
            <a:off x="4973652" y="3694296"/>
            <a:ext cx="1900603" cy="764416"/>
          </a:xfrm>
          <a:prstGeom prst="wedgeEllipseCallout">
            <a:avLst>
              <a:gd name="adj1" fmla="val 79278"/>
              <a:gd name="adj2" fmla="val -70905"/>
            </a:avLst>
          </a:prstGeom>
        </p:spPr>
        <p:style>
          <a:lnRef idx="1">
            <a:schemeClr val="accent4"/>
          </a:lnRef>
          <a:fillRef idx="2">
            <a:schemeClr val="accent4"/>
          </a:fillRef>
          <a:effectRef idx="1">
            <a:schemeClr val="accent4"/>
          </a:effectRef>
          <a:fontRef idx="minor">
            <a:schemeClr val="dk1"/>
          </a:fontRef>
        </p:style>
        <p:txBody>
          <a:bodyPr rtlCol="0" anchor="ctr"/>
          <a:lstStyle/>
          <a:p>
            <a:r>
              <a:rPr lang="el-GR" sz="1400" dirty="0" smtClean="0"/>
              <a:t>Δασκάλα</a:t>
            </a:r>
            <a:r>
              <a:rPr lang="en-US" sz="1400" dirty="0" smtClean="0"/>
              <a:t>: </a:t>
            </a:r>
            <a:r>
              <a:rPr lang="el-GR" sz="1400" dirty="0" smtClean="0"/>
              <a:t>Γιατί πήρες κι άλλο στεφάνι</a:t>
            </a:r>
            <a:r>
              <a:rPr lang="en-US" sz="1400" dirty="0" smtClean="0"/>
              <a:t>;</a:t>
            </a:r>
            <a:r>
              <a:rPr lang="en-US" sz="1200" dirty="0" smtClean="0"/>
              <a:t>  </a:t>
            </a:r>
            <a:endParaRPr lang="en-US" sz="1200" dirty="0"/>
          </a:p>
        </p:txBody>
      </p:sp>
      <p:sp>
        <p:nvSpPr>
          <p:cNvPr id="24" name="TextBox 24"/>
          <p:cNvSpPr txBox="1"/>
          <p:nvPr/>
        </p:nvSpPr>
        <p:spPr>
          <a:xfrm>
            <a:off x="4293269" y="5567690"/>
            <a:ext cx="1471824" cy="307777"/>
          </a:xfrm>
          <a:prstGeom prst="rect">
            <a:avLst/>
          </a:prstGeom>
          <a:noFill/>
        </p:spPr>
        <p:txBody>
          <a:bodyPr wrap="square" rtlCol="0">
            <a:spAutoFit/>
          </a:bodyPr>
          <a:lstStyle/>
          <a:p>
            <a:r>
              <a:rPr lang="en-US" sz="1400" dirty="0" smtClean="0"/>
              <a:t>.</a:t>
            </a:r>
            <a:endParaRPr lang="en-US" sz="1400" dirty="0"/>
          </a:p>
        </p:txBody>
      </p:sp>
      <p:sp>
        <p:nvSpPr>
          <p:cNvPr id="25" name="Rectangular Callout 25"/>
          <p:cNvSpPr/>
          <p:nvPr/>
        </p:nvSpPr>
        <p:spPr>
          <a:xfrm>
            <a:off x="5518164" y="4719632"/>
            <a:ext cx="1185706" cy="783771"/>
          </a:xfrm>
          <a:prstGeom prst="wedgeRectCallout">
            <a:avLst>
              <a:gd name="adj1" fmla="val 149393"/>
              <a:gd name="adj2" fmla="val -6128"/>
            </a:avLst>
          </a:prstGeom>
          <a:effectLst>
            <a:glow rad="1397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t>Αυτό είναι και ξύλινο και μεταλλικό</a:t>
            </a:r>
            <a:r>
              <a:rPr lang="en-GB" sz="1400" dirty="0" smtClean="0"/>
              <a:t>.</a:t>
            </a:r>
            <a:endParaRPr lang="en-US" sz="1400" dirty="0"/>
          </a:p>
        </p:txBody>
      </p:sp>
      <p:sp>
        <p:nvSpPr>
          <p:cNvPr id="26" name="Oval Callout 27"/>
          <p:cNvSpPr/>
          <p:nvPr/>
        </p:nvSpPr>
        <p:spPr>
          <a:xfrm>
            <a:off x="2206305" y="2895600"/>
            <a:ext cx="2133071" cy="971550"/>
          </a:xfrm>
          <a:prstGeom prst="wedgeEllipseCallout">
            <a:avLst>
              <a:gd name="adj1" fmla="val -37849"/>
              <a:gd name="adj2" fmla="val 8092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1400" dirty="0" smtClean="0"/>
              <a:t>Δασκάλα</a:t>
            </a:r>
            <a:r>
              <a:rPr lang="en-US" sz="1400" dirty="0" smtClean="0"/>
              <a:t>: </a:t>
            </a:r>
            <a:r>
              <a:rPr lang="el-GR" sz="1400" dirty="0" smtClean="0"/>
              <a:t>Γιατί τα διαλέξατε έτσι</a:t>
            </a:r>
            <a:r>
              <a:rPr lang="en-US" sz="1400" dirty="0" smtClean="0"/>
              <a:t>;</a:t>
            </a:r>
            <a:endParaRPr lang="en-US" sz="1400" dirty="0"/>
          </a:p>
        </p:txBody>
      </p:sp>
      <p:sp>
        <p:nvSpPr>
          <p:cNvPr id="27" name="Cloud Callout 28"/>
          <p:cNvSpPr/>
          <p:nvPr/>
        </p:nvSpPr>
        <p:spPr>
          <a:xfrm>
            <a:off x="2404935" y="3695700"/>
            <a:ext cx="2990334" cy="2171700"/>
          </a:xfrm>
          <a:prstGeom prst="cloudCallout">
            <a:avLst>
              <a:gd name="adj1" fmla="val 34500"/>
              <a:gd name="adj2" fmla="val -61077"/>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Arial" panose="020B0604020202020204" pitchFamily="34" charset="0"/>
              <a:buChar char="•"/>
            </a:pPr>
            <a:r>
              <a:rPr lang="el-GR" sz="1400" dirty="0" smtClean="0"/>
              <a:t>Τα παιδιά</a:t>
            </a:r>
            <a:r>
              <a:rPr lang="en-GB" sz="1400" dirty="0" smtClean="0"/>
              <a:t> </a:t>
            </a:r>
            <a:r>
              <a:rPr lang="el-GR" sz="1400" dirty="0" smtClean="0">
                <a:solidFill>
                  <a:srgbClr val="FF0000"/>
                </a:solidFill>
              </a:rPr>
              <a:t>σκέφτηκαν προσεκτικά</a:t>
            </a:r>
            <a:r>
              <a:rPr lang="en-GB" sz="1400" dirty="0" smtClean="0">
                <a:solidFill>
                  <a:srgbClr val="FF0000"/>
                </a:solidFill>
              </a:rPr>
              <a:t> </a:t>
            </a:r>
            <a:r>
              <a:rPr lang="el-GR" sz="1400" dirty="0" smtClean="0"/>
              <a:t>πώς να διαχωρίσουν τα αντικείμενα</a:t>
            </a:r>
            <a:endParaRPr lang="en-GB" sz="1400" dirty="0" smtClean="0"/>
          </a:p>
          <a:p>
            <a:pPr marL="171450" indent="-171450">
              <a:buFont typeface="Arial" panose="020B0604020202020204" pitchFamily="34" charset="0"/>
              <a:buChar char="•"/>
            </a:pPr>
            <a:r>
              <a:rPr lang="el-GR" sz="1400" dirty="0" smtClean="0">
                <a:solidFill>
                  <a:srgbClr val="FF0000"/>
                </a:solidFill>
              </a:rPr>
              <a:t>Σκέφτηκαν νέους </a:t>
            </a:r>
            <a:r>
              <a:rPr lang="el-GR" sz="1400" dirty="0" smtClean="0"/>
              <a:t>τρόπους διαλογής</a:t>
            </a:r>
            <a:endParaRPr lang="en-GB" sz="1400" dirty="0" smtClean="0"/>
          </a:p>
          <a:p>
            <a:pPr marL="171450" indent="-171450">
              <a:buFont typeface="Arial" panose="020B0604020202020204" pitchFamily="34" charset="0"/>
              <a:buChar char="•"/>
            </a:pPr>
            <a:r>
              <a:rPr lang="el-GR" sz="1400" dirty="0" smtClean="0">
                <a:solidFill>
                  <a:srgbClr val="FF0000"/>
                </a:solidFill>
              </a:rPr>
              <a:t>Πήραν αποφάσεις βάσει κριτηρίων</a:t>
            </a:r>
            <a:endParaRPr lang="en-US" sz="1100" dirty="0"/>
          </a:p>
        </p:txBody>
      </p:sp>
      <p:sp>
        <p:nvSpPr>
          <p:cNvPr id="28" name="Pentagon 5"/>
          <p:cNvSpPr/>
          <p:nvPr/>
        </p:nvSpPr>
        <p:spPr>
          <a:xfrm>
            <a:off x="2416644" y="5821582"/>
            <a:ext cx="4162979" cy="907613"/>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a:buChar char="•"/>
            </a:pPr>
            <a:r>
              <a:rPr lang="el-GR" sz="1400" dirty="0" smtClean="0"/>
              <a:t>Τα παιδιά δεν γνώριζαν το διάγραμμα</a:t>
            </a:r>
            <a:r>
              <a:rPr lang="en-GB" sz="1400" dirty="0" smtClean="0"/>
              <a:t> Venn</a:t>
            </a:r>
          </a:p>
          <a:p>
            <a:pPr marL="285750" indent="-285750">
              <a:buFont typeface="Arial"/>
              <a:buChar char="•"/>
            </a:pPr>
            <a:r>
              <a:rPr lang="el-GR" sz="1400" dirty="0" smtClean="0"/>
              <a:t>Εκμεταλλεύτηκα την ευκαιρία να τους το παρουσιάσω</a:t>
            </a:r>
            <a:r>
              <a:rPr lang="en-GB" sz="1400" dirty="0" smtClean="0"/>
              <a:t>.</a:t>
            </a:r>
            <a:endParaRPr lang="en-GB" sz="1400" dirty="0"/>
          </a:p>
        </p:txBody>
      </p:sp>
      <p:sp>
        <p:nvSpPr>
          <p:cNvPr id="29" name="TextBox 8"/>
          <p:cNvSpPr txBox="1"/>
          <p:nvPr/>
        </p:nvSpPr>
        <p:spPr>
          <a:xfrm>
            <a:off x="4576941" y="2857500"/>
            <a:ext cx="1598574" cy="738664"/>
          </a:xfrm>
          <a:prstGeom prst="rect">
            <a:avLst/>
          </a:prstGeom>
          <a:noFill/>
        </p:spPr>
        <p:txBody>
          <a:bodyPr wrap="square" rtlCol="0">
            <a:spAutoFit/>
          </a:bodyPr>
          <a:lstStyle/>
          <a:p>
            <a:r>
              <a:rPr lang="el-GR" sz="1400" dirty="0" smtClean="0"/>
              <a:t>Δεν είναι σωστό, θέλουμε κι άλλο στεφάνι κυρία</a:t>
            </a:r>
            <a:r>
              <a:rPr lang="en-GB" sz="1400" dirty="0" smtClean="0"/>
              <a:t>! </a:t>
            </a:r>
            <a:endParaRPr lang="en-GB" sz="1400" dirty="0"/>
          </a:p>
        </p:txBody>
      </p:sp>
      <p:sp>
        <p:nvSpPr>
          <p:cNvPr id="30" name="Rectangle 9"/>
          <p:cNvSpPr/>
          <p:nvPr/>
        </p:nvSpPr>
        <p:spPr>
          <a:xfrm>
            <a:off x="2800350" y="1657350"/>
            <a:ext cx="2590800" cy="11239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l-GR" sz="1600" b="1" dirty="0" smtClean="0"/>
              <a:t>Ρόλος δασκάλου/ας</a:t>
            </a:r>
            <a:r>
              <a:rPr lang="en-GB" sz="1600" b="1" dirty="0" smtClean="0"/>
              <a:t>:</a:t>
            </a:r>
            <a:endParaRPr lang="en-GB" sz="1600" b="1" dirty="0"/>
          </a:p>
          <a:p>
            <a:r>
              <a:rPr lang="el-GR" sz="1600" dirty="0" smtClean="0">
                <a:solidFill>
                  <a:srgbClr val="FF0000"/>
                </a:solidFill>
              </a:rPr>
              <a:t>Να σταθεί στην άκρη </a:t>
            </a:r>
            <a:r>
              <a:rPr lang="el-GR" sz="1600" dirty="0" smtClean="0"/>
              <a:t>και να αφήσει τα παιδιά να δουλέψουν ανεξάρτητα πριν κάνουν ερωτήσεις</a:t>
            </a:r>
            <a:endParaRPr lang="en-GB" sz="1600" dirty="0"/>
          </a:p>
        </p:txBody>
      </p:sp>
    </p:spTree>
    <p:extLst>
      <p:ext uri="{BB962C8B-B14F-4D97-AF65-F5344CB8AC3E}">
        <p14:creationId xmlns:p14="http://schemas.microsoft.com/office/powerpoint/2010/main" val="2247050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smtClean="0">
                <a:solidFill>
                  <a:srgbClr val="00B050"/>
                </a:solidFill>
                <a:latin typeface="+mn-lt"/>
              </a:rPr>
              <a:t>Σκελετοί</a:t>
            </a:r>
            <a:r>
              <a:t/>
            </a:r>
            <a:br/>
            <a:r>
              <a:rPr lang="nl-BE" sz="4000" b="1" dirty="0" smtClean="0">
                <a:solidFill>
                  <a:srgbClr val="00B050"/>
                </a:solidFill>
                <a:latin typeface="+mn-lt"/>
              </a:rPr>
              <a:t>Παιδιά ηλικίας</a:t>
            </a:r>
            <a:r>
              <a:rPr lang="nl-BE" sz="3600" b="1" dirty="0" smtClean="0">
                <a:solidFill>
                  <a:srgbClr val="00B050"/>
                </a:solidFill>
                <a:latin typeface="+mn-lt"/>
              </a:rPr>
              <a:t> 7-8 ετών</a:t>
            </a:r>
            <a:endParaRPr lang="el-GR"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Placeholder 4" descr="bones observation.jpg"/>
          <p:cNvPicPr>
            <a:picLocks noChangeAspect="1"/>
          </p:cNvPicPr>
          <p:nvPr/>
        </p:nvPicPr>
        <p:blipFill>
          <a:blip r:embed="rId6" cstate="print">
            <a:extLst>
              <a:ext uri="{28A0092B-C50C-407E-A947-70E740481C1C}">
                <a14:useLocalDpi xmlns:a14="http://schemas.microsoft.com/office/drawing/2010/main" val="0"/>
              </a:ext>
            </a:extLst>
          </a:blip>
          <a:srcRect l="4874" r="4874"/>
          <a:stretch>
            <a:fillRect/>
          </a:stretch>
        </p:blipFill>
        <p:spPr>
          <a:xfrm rot="20914726">
            <a:off x="755965" y="2188448"/>
            <a:ext cx="2662883" cy="3748415"/>
          </a:xfrm>
          <a:prstGeom prst="rect">
            <a:avLst/>
          </a:prstGeom>
        </p:spPr>
      </p:pic>
      <p:pic>
        <p:nvPicPr>
          <p:cNvPr id="11" name="Picture Placeholder 5" descr="label bones.jpg"/>
          <p:cNvPicPr>
            <a:picLocks noChangeAspect="1"/>
          </p:cNvPicPr>
          <p:nvPr/>
        </p:nvPicPr>
        <p:blipFill>
          <a:blip r:embed="rId7" cstate="print">
            <a:extLst>
              <a:ext uri="{28A0092B-C50C-407E-A947-70E740481C1C}">
                <a14:useLocalDpi xmlns:a14="http://schemas.microsoft.com/office/drawing/2010/main" val="0"/>
              </a:ext>
            </a:extLst>
          </a:blip>
          <a:srcRect l="4874" r="4874"/>
          <a:stretch>
            <a:fillRect/>
          </a:stretch>
        </p:blipFill>
        <p:spPr>
          <a:xfrm rot="11280054" flipV="1">
            <a:off x="5793156" y="2058602"/>
            <a:ext cx="2124617" cy="3171263"/>
          </a:xfrm>
          <a:prstGeom prst="rect">
            <a:avLst/>
          </a:prstGeom>
        </p:spPr>
      </p:pic>
    </p:spTree>
    <p:extLst>
      <p:ext uri="{BB962C8B-B14F-4D97-AF65-F5344CB8AC3E}">
        <p14:creationId xmlns:p14="http://schemas.microsoft.com/office/powerpoint/2010/main" val="284485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lstStyle/>
          <a:p>
            <a:pPr algn="ctr"/>
            <a:r>
              <a:rPr lang="nl-BE" sz="4000" b="1" dirty="0" smtClean="0">
                <a:solidFill>
                  <a:srgbClr val="00B050"/>
                </a:solidFill>
                <a:latin typeface="+mn-lt"/>
              </a:rPr>
              <a:t>Ηλεκτρικό ρεύμα</a:t>
            </a:r>
            <a:r>
              <a:t/>
            </a:r>
            <a:br/>
            <a:r>
              <a:rPr lang="nl-BE" sz="4000" b="1" dirty="0" smtClean="0">
                <a:solidFill>
                  <a:srgbClr val="00B050"/>
                </a:solidFill>
                <a:latin typeface="+mn-lt"/>
              </a:rPr>
              <a:t>Παιδιά ηλικίας</a:t>
            </a:r>
            <a:r>
              <a:rPr lang="nl-BE" sz="3600" b="1" dirty="0" smtClean="0">
                <a:solidFill>
                  <a:srgbClr val="00B050"/>
                </a:solidFill>
                <a:latin typeface="+mn-lt"/>
              </a:rPr>
              <a:t> 4-5 ετών</a:t>
            </a:r>
            <a:endParaRPr lang="el-GR" sz="3600" b="1" dirty="0">
              <a:solidFill>
                <a:srgbClr val="00B050"/>
              </a:solidFill>
              <a:latin typeface="+mn-lt"/>
            </a:endParaRP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Shape 14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760465" y="1744197"/>
            <a:ext cx="2458985" cy="3386361"/>
          </a:xfrm>
          <a:prstGeom prst="rect">
            <a:avLst/>
          </a:prstGeom>
          <a:noFill/>
          <a:ln>
            <a:noFill/>
          </a:ln>
        </p:spPr>
      </p:pic>
      <p:pic>
        <p:nvPicPr>
          <p:cNvPr id="14" name="Picture 1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86731" y="1744197"/>
            <a:ext cx="2529319" cy="338636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33119" y="2371845"/>
            <a:ext cx="2397474" cy="3647955"/>
          </a:xfrm>
          <a:prstGeom prst="rect">
            <a:avLst/>
          </a:prstGeom>
        </p:spPr>
      </p:pic>
    </p:spTree>
    <p:extLst>
      <p:ext uri="{BB962C8B-B14F-4D97-AF65-F5344CB8AC3E}">
        <p14:creationId xmlns:p14="http://schemas.microsoft.com/office/powerpoint/2010/main" val="3046742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44310" cy="1325563"/>
          </a:xfrm>
        </p:spPr>
        <p:txBody>
          <a:bodyPr>
            <a:normAutofit/>
          </a:bodyPr>
          <a:lstStyle/>
          <a:p>
            <a:r>
              <a:rPr lang="nl-BE" sz="3600" b="1" dirty="0" smtClean="0">
                <a:solidFill>
                  <a:srgbClr val="00B050"/>
                </a:solidFill>
                <a:latin typeface="+mn-lt"/>
              </a:rPr>
              <a:t>Δραστηριότητα 5: Ανάλυση παραδειγμάτων από την τάξη</a:t>
            </a:r>
            <a:endParaRPr lang="el-GR" sz="3600" b="1" dirty="0">
              <a:solidFill>
                <a:srgbClr val="00B050"/>
              </a:solidFill>
              <a:latin typeface="+mn-lt"/>
            </a:endParaRPr>
          </a:p>
        </p:txBody>
      </p:sp>
      <p:sp>
        <p:nvSpPr>
          <p:cNvPr id="3" name="Tijdelijke aanduiding voor inhoud 2"/>
          <p:cNvSpPr>
            <a:spLocks noGrp="1"/>
          </p:cNvSpPr>
          <p:nvPr>
            <p:ph idx="1"/>
          </p:nvPr>
        </p:nvSpPr>
        <p:spPr>
          <a:xfrm>
            <a:off x="468351" y="1612461"/>
            <a:ext cx="8355826" cy="4564502"/>
          </a:xfrm>
        </p:spPr>
        <p:txBody>
          <a:bodyPr>
            <a:normAutofit fontScale="70000" lnSpcReduction="20000"/>
          </a:bodyPr>
          <a:lstStyle/>
          <a:p>
            <a:pPr marL="0" indent="0">
              <a:lnSpc>
                <a:spcPct val="110000"/>
              </a:lnSpc>
              <a:buNone/>
            </a:pPr>
            <a:r>
              <a:rPr lang="en-GB" b="1" i="1" dirty="0"/>
              <a:t>Σε ζευγάρια </a:t>
            </a:r>
            <a:r>
              <a:rPr dirty="0" smtClean="0"/>
              <a:t>συζητήστε παραδείγματα υλικού του προγράμματος σπουδών.</a:t>
            </a:r>
            <a:endParaRPr lang="el-GR" dirty="0"/>
          </a:p>
          <a:p>
            <a:pPr marL="0" indent="0">
              <a:lnSpc>
                <a:spcPct val="110000"/>
              </a:lnSpc>
              <a:buNone/>
            </a:pPr>
            <a:r>
              <a:rPr lang="nl-BE" b="1" dirty="0"/>
              <a:t>1. Διαβάστε πρώτα όλο το κείμενο για μια επισκόπηση του ταξιδιού της μάθησης.</a:t>
            </a:r>
          </a:p>
          <a:p>
            <a:pPr marL="0" indent="0">
              <a:lnSpc>
                <a:spcPct val="110000"/>
              </a:lnSpc>
              <a:buNone/>
            </a:pPr>
            <a:r>
              <a:rPr lang="nl-BE" b="1" dirty="0"/>
              <a:t>2. Έπειτα σκεφτείτε τις παρακάτω ερωτήσεις: </a:t>
            </a:r>
          </a:p>
          <a:p>
            <a:pPr lvl="0">
              <a:lnSpc>
                <a:spcPct val="110000"/>
              </a:lnSpc>
            </a:pPr>
            <a:r>
              <a:rPr dirty="0" smtClean="0"/>
              <a:t>Τι αποδεικτικά στοιχεία παρέχει το υλικό για τις διερευνητικές δεξιότητες και δημιουργικές προδιαθέσεις των παιδιών;  </a:t>
            </a:r>
            <a:endParaRPr lang="el-GR" dirty="0" smtClean="0"/>
          </a:p>
          <a:p>
            <a:pPr lvl="0">
              <a:lnSpc>
                <a:spcPct val="110000"/>
              </a:lnSpc>
            </a:pPr>
            <a:r>
              <a:rPr dirty="0" smtClean="0"/>
              <a:t>Πώς άνοιξε ο/η δάσκαλος/α τις ευκαιρίες διερεύνησης και δημιουργικότητας στο πλαίσιο των απαιτήσεων του προγράμματος σπουδών;</a:t>
            </a:r>
            <a:endParaRPr lang="el-GR" dirty="0"/>
          </a:p>
          <a:p>
            <a:pPr lvl="0">
              <a:lnSpc>
                <a:spcPct val="110000"/>
              </a:lnSpc>
            </a:pPr>
            <a:r>
              <a:rPr dirty="0" smtClean="0"/>
              <a:t>Τι κατανοείτε για τη μάθηση τόσο των παιδιών όσο και του/της δασκάλου/ας; </a:t>
            </a:r>
          </a:p>
          <a:p>
            <a:pPr lvl="0">
              <a:lnSpc>
                <a:spcPct val="110000"/>
              </a:lnSpc>
            </a:pPr>
            <a:r>
              <a:rPr dirty="0" smtClean="0"/>
              <a:t>Ποιες είναι οι επιπτώσεις;</a:t>
            </a:r>
            <a:endParaRPr lang="el-GR" dirty="0" smtClean="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05797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043522" cy="1325563"/>
          </a:xfrm>
        </p:spPr>
        <p:txBody>
          <a:bodyPr>
            <a:normAutofit fontScale="90000"/>
          </a:bodyPr>
          <a:lstStyle/>
          <a:p>
            <a:r>
              <a:rPr lang="nl-BE" sz="3600" b="1" dirty="0" smtClean="0">
                <a:solidFill>
                  <a:srgbClr val="00B050"/>
                </a:solidFill>
                <a:latin typeface="+mn-lt"/>
              </a:rPr>
              <a:t>Δραστηριότητα 6: </a:t>
            </a:r>
            <a:r>
              <a:t/>
            </a:r>
            <a:br/>
            <a:r>
              <a:rPr lang="nl-BE" sz="3600" b="1" dirty="0" smtClean="0">
                <a:solidFill>
                  <a:srgbClr val="00B050"/>
                </a:solidFill>
                <a:latin typeface="+mn-lt"/>
              </a:rPr>
              <a:t>Αντιμετώπιση των περιοριστικών παραγόντων</a:t>
            </a:r>
            <a:endParaRPr lang="el-GR" sz="3600" b="1" dirty="0">
              <a:solidFill>
                <a:srgbClr val="00B050"/>
              </a:solidFill>
              <a:latin typeface="+mn-lt"/>
            </a:endParaRPr>
          </a:p>
        </p:txBody>
      </p:sp>
      <p:sp>
        <p:nvSpPr>
          <p:cNvPr id="3" name="Tijdelijke aanduiding voor inhoud 2"/>
          <p:cNvSpPr>
            <a:spLocks noGrp="1"/>
          </p:cNvSpPr>
          <p:nvPr>
            <p:ph idx="1"/>
          </p:nvPr>
        </p:nvSpPr>
        <p:spPr>
          <a:xfrm>
            <a:off x="468351" y="1825625"/>
            <a:ext cx="8355826" cy="4351338"/>
          </a:xfrm>
        </p:spPr>
        <p:txBody>
          <a:bodyPr>
            <a:normAutofit fontScale="92500" lnSpcReduction="10000"/>
          </a:bodyPr>
          <a:lstStyle/>
          <a:p>
            <a:pPr marL="0" indent="0">
              <a:lnSpc>
                <a:spcPct val="100000"/>
              </a:lnSpc>
              <a:spcBef>
                <a:spcPts val="300"/>
              </a:spcBef>
              <a:spcAft>
                <a:spcPts val="300"/>
              </a:spcAft>
              <a:buNone/>
            </a:pPr>
            <a:r>
              <a:rPr lang="nl-BE" i="1" dirty="0" smtClean="0">
                <a:solidFill>
                  <a:srgbClr val="008000"/>
                </a:solidFill>
              </a:rPr>
              <a:t>Σε ζευγάρια</a:t>
            </a:r>
            <a:endParaRPr lang="el-GR" dirty="0"/>
          </a:p>
          <a:p>
            <a:pPr>
              <a:lnSpc>
                <a:spcPct val="100000"/>
              </a:lnSpc>
              <a:spcBef>
                <a:spcPts val="300"/>
              </a:spcBef>
            </a:pPr>
            <a:r>
              <a:rPr dirty="0" smtClean="0"/>
              <a:t>Ανατρέξτε στους παράγοντες που εντοπίσατε ότι περιορίζουν τη διερεύνηση και τη </a:t>
            </a:r>
            <a:r>
              <a:rPr dirty="0" err="1" smtClean="0"/>
              <a:t>δημιουργικότητα</a:t>
            </a:r>
            <a:r>
              <a:rPr dirty="0" smtClean="0"/>
              <a:t> </a:t>
            </a:r>
            <a:r>
              <a:rPr dirty="0" err="1" smtClean="0"/>
              <a:t>στη</a:t>
            </a:r>
            <a:r>
              <a:rPr lang="el-GR" dirty="0" smtClean="0"/>
              <a:t> δική σας</a:t>
            </a:r>
            <a:r>
              <a:rPr dirty="0" smtClean="0"/>
              <a:t> </a:t>
            </a:r>
            <a:r>
              <a:rPr lang="el-GR" dirty="0" smtClean="0"/>
              <a:t>διδασκαλία</a:t>
            </a:r>
            <a:r>
              <a:rPr dirty="0" smtClean="0"/>
              <a:t> φυσικών επιστημών, διαλέξτε δύο και προτείνατε λύσεις.</a:t>
            </a:r>
          </a:p>
          <a:p>
            <a:pPr marL="0" indent="0">
              <a:lnSpc>
                <a:spcPct val="100000"/>
              </a:lnSpc>
              <a:spcBef>
                <a:spcPts val="300"/>
              </a:spcBef>
              <a:buNone/>
            </a:pPr>
            <a:r>
              <a:rPr lang="nl-BE" i="1" dirty="0">
                <a:solidFill>
                  <a:srgbClr val="008000"/>
                </a:solidFill>
              </a:rPr>
              <a:t>Σε ομάδες πάλι</a:t>
            </a:r>
            <a:endParaRPr lang="el-GR" i="1" dirty="0">
              <a:solidFill>
                <a:srgbClr val="008000"/>
              </a:solidFill>
            </a:endParaRPr>
          </a:p>
          <a:p>
            <a:pPr>
              <a:lnSpc>
                <a:spcPct val="100000"/>
              </a:lnSpc>
              <a:spcBef>
                <a:spcPts val="300"/>
              </a:spcBef>
            </a:pPr>
            <a:r>
              <a:rPr dirty="0" smtClean="0"/>
              <a:t>Ετοιμάστε καρτ ποστάλ που η μία τους πλευρά θα έχει το πρόβλημα και η άλλη την προτεινόμενη λύση, κατόπιν συζήτησης με συναδέλφους.</a:t>
            </a:r>
          </a:p>
          <a:p>
            <a:pPr>
              <a:lnSpc>
                <a:spcPct val="100000"/>
              </a:lnSpc>
              <a:spcBef>
                <a:spcPts val="300"/>
              </a:spcBef>
            </a:pPr>
            <a:r>
              <a:rPr dirty="0" smtClean="0"/>
              <a:t>Μοιραστείτε και συζητήστε το ζήτημα με έναν/μία δάσκαλο/α άλλου σχολείου.</a:t>
            </a:r>
            <a:endParaRPr lang="el-GR" dirty="0"/>
          </a:p>
          <a:p>
            <a:pPr marL="0" indent="0">
              <a:lnSpc>
                <a:spcPct val="100000"/>
              </a:lnSpc>
              <a:spcBef>
                <a:spcPts val="300"/>
              </a:spcBef>
              <a:buNone/>
            </a:pPr>
            <a:endParaRPr lang="el-GR" dirty="0" smtClean="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2553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a:bodyPr>
          <a:lstStyle/>
          <a:p>
            <a:r>
              <a:rPr lang="nl-BE" sz="4000" b="1" dirty="0">
                <a:solidFill>
                  <a:srgbClr val="00B050"/>
                </a:solidFill>
                <a:latin typeface="+mn-lt"/>
              </a:rPr>
              <a:t>Αναστοχασμός και επιπτώσεις</a:t>
            </a:r>
          </a:p>
        </p:txBody>
      </p:sp>
      <p:sp>
        <p:nvSpPr>
          <p:cNvPr id="3" name="Tijdelijke aanduiding voor inhoud 2"/>
          <p:cNvSpPr>
            <a:spLocks noGrp="1"/>
          </p:cNvSpPr>
          <p:nvPr>
            <p:ph idx="1"/>
          </p:nvPr>
        </p:nvSpPr>
        <p:spPr>
          <a:xfrm>
            <a:off x="468351" y="1825625"/>
            <a:ext cx="8355826" cy="4351338"/>
          </a:xfrm>
        </p:spPr>
        <p:txBody>
          <a:bodyPr>
            <a:normAutofit lnSpcReduction="10000"/>
          </a:bodyPr>
          <a:lstStyle/>
          <a:p>
            <a:pPr lvl="0">
              <a:lnSpc>
                <a:spcPct val="100000"/>
              </a:lnSpc>
              <a:buClr>
                <a:schemeClr val="accent6"/>
              </a:buClr>
              <a:buFont typeface="Wingdings" panose="05000000000000000000" pitchFamily="2" charset="2"/>
              <a:buChar char="§"/>
            </a:pPr>
            <a:r>
              <a:rPr lang="en-US" sz="3600" dirty="0"/>
              <a:t>Σε ποιο βαθμό εκπληρώθηκαν οι στόχοι αυτής της ενότητας;</a:t>
            </a:r>
            <a:endParaRPr lang="el-GR" sz="3600" dirty="0"/>
          </a:p>
          <a:p>
            <a:pPr>
              <a:lnSpc>
                <a:spcPct val="100000"/>
              </a:lnSpc>
              <a:buClr>
                <a:schemeClr val="accent6"/>
              </a:buClr>
              <a:buFont typeface="Wingdings" panose="05000000000000000000" pitchFamily="2" charset="2"/>
              <a:buChar char="§"/>
            </a:pPr>
            <a:r>
              <a:rPr lang="en-US" sz="3600" dirty="0" smtClean="0"/>
              <a:t>Με ποιους τρόπους υποστήριξαν οι διάφορες δραστηριότητες την εξέλιξη του τρόπου σκέψης σας;</a:t>
            </a:r>
            <a:r>
              <a:rPr dirty="0" smtClean="0"/>
              <a:t> </a:t>
            </a:r>
            <a:endParaRPr lang="el-GR" sz="3600" dirty="0" smtClean="0"/>
          </a:p>
          <a:p>
            <a:pPr>
              <a:lnSpc>
                <a:spcPct val="100000"/>
              </a:lnSpc>
              <a:buClr>
                <a:schemeClr val="accent6"/>
              </a:buClr>
              <a:buFont typeface="Wingdings" panose="05000000000000000000" pitchFamily="2" charset="2"/>
              <a:buChar char="§"/>
            </a:pPr>
            <a:r>
              <a:rPr lang="en-US" sz="3600" dirty="0" smtClean="0"/>
              <a:t>Σημειώστε δύο ενέργειες που θα κάνετε αξιοποιώντας το περιεχόμενο της ενότητας. </a:t>
            </a:r>
          </a:p>
          <a:p>
            <a:pPr lvl="0">
              <a:buClr>
                <a:schemeClr val="accent6"/>
              </a:buClr>
              <a:buFont typeface="Wingdings" panose="05000000000000000000" pitchFamily="2" charset="2"/>
              <a:buChar char="§"/>
            </a:pPr>
            <a:endParaRPr lang="el-GR" sz="4000"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82555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a:bodyPr>
          <a:lstStyle/>
          <a:p>
            <a:r>
              <a:rPr lang="nl-BE" sz="4000" b="1" dirty="0">
                <a:solidFill>
                  <a:srgbClr val="00B050"/>
                </a:solidFill>
                <a:latin typeface="+mn-lt"/>
              </a:rPr>
              <a:t>Περισσότερες πληροφορίες</a:t>
            </a:r>
          </a:p>
        </p:txBody>
      </p:sp>
      <p:sp>
        <p:nvSpPr>
          <p:cNvPr id="3" name="Tijdelijke aanduiding voor inhoud 2"/>
          <p:cNvSpPr>
            <a:spLocks noGrp="1"/>
          </p:cNvSpPr>
          <p:nvPr>
            <p:ph idx="1"/>
          </p:nvPr>
        </p:nvSpPr>
        <p:spPr>
          <a:xfrm>
            <a:off x="468351" y="1825625"/>
            <a:ext cx="8355826" cy="4351338"/>
          </a:xfrm>
        </p:spPr>
        <p:txBody>
          <a:bodyPr>
            <a:normAutofit fontScale="55000" lnSpcReduction="20000"/>
          </a:bodyPr>
          <a:lstStyle/>
          <a:p>
            <a:pPr marL="0" indent="0">
              <a:lnSpc>
                <a:spcPct val="120000"/>
              </a:lnSpc>
              <a:buNone/>
            </a:pPr>
            <a:r>
              <a:rPr lang="en-US" sz="5100" b="1" dirty="0">
                <a:solidFill>
                  <a:srgbClr val="FF0000"/>
                </a:solidFill>
              </a:rPr>
              <a:t>Creative Little Scientists </a:t>
            </a:r>
          </a:p>
          <a:p>
            <a:pPr marL="0" indent="0">
              <a:lnSpc>
                <a:spcPct val="120000"/>
              </a:lnSpc>
              <a:spcBef>
                <a:spcPts val="600"/>
              </a:spcBef>
              <a:buNone/>
            </a:pPr>
            <a:r>
              <a:rPr lang="en-US" sz="4000" dirty="0">
                <a:solidFill>
                  <a:srgbClr val="FF0000"/>
                </a:solidFill>
              </a:rPr>
              <a:t>(Έργο του 7ου ΠΠ της ΕΕ 2011 – 2014)</a:t>
            </a:r>
          </a:p>
          <a:p>
            <a:pPr marL="0" indent="0">
              <a:lnSpc>
                <a:spcPct val="110000"/>
              </a:lnSpc>
              <a:buNone/>
            </a:pPr>
            <a:r>
              <a:rPr lang="en-US" sz="4000" dirty="0"/>
              <a:t>Αρχές σχεδιασμού και πρότυπο υλικό βάσει επί τόπου έρευνας </a:t>
            </a:r>
            <a:r>
              <a:rPr lang="en-US" sz="4000" dirty="0">
                <a:hlinkClick r:id="rId3"/>
              </a:rPr>
              <a:t>www.creative-little-scientists.eu</a:t>
            </a:r>
            <a:endParaRPr lang="el-GR" sz="4000" dirty="0"/>
          </a:p>
          <a:p>
            <a:pPr marL="0" indent="0">
              <a:buNone/>
            </a:pPr>
            <a:endParaRPr lang="el-GR" sz="1500" dirty="0"/>
          </a:p>
          <a:p>
            <a:pPr marL="0" indent="0">
              <a:buNone/>
            </a:pPr>
            <a:r>
              <a:rPr lang="en-US" sz="5100" b="1" dirty="0">
                <a:solidFill>
                  <a:srgbClr val="FF0000"/>
                </a:solidFill>
              </a:rPr>
              <a:t>Creativity in Early Years Science Education </a:t>
            </a:r>
          </a:p>
          <a:p>
            <a:pPr marL="0" indent="0">
              <a:buNone/>
            </a:pPr>
            <a:r>
              <a:rPr lang="en-US" sz="4000" dirty="0">
                <a:solidFill>
                  <a:srgbClr val="FF0000"/>
                </a:solidFill>
              </a:rPr>
              <a:t>(Έργο της ΕΕ Erasmus+ 2014 – 2017)</a:t>
            </a:r>
          </a:p>
          <a:p>
            <a:pPr marL="0" indent="0">
              <a:lnSpc>
                <a:spcPct val="110000"/>
              </a:lnSpc>
              <a:buNone/>
            </a:pPr>
            <a:r>
              <a:rPr lang="en-US" sz="4000" dirty="0"/>
              <a:t>Υλικό προγράμματος σπουδών και επιμόρφωσης για τη συνεχή επαγγελματική ανάπτυξη (CPD) των δασκάλων για την προώθηση δημιουργικών προσεγγίσεων στις φυσικές επιστήμες στην πρώιμη σχολική εκπαίδευση </a:t>
            </a:r>
            <a:r>
              <a:rPr lang="en-US" sz="4000" dirty="0">
                <a:hlinkClick r:id="rId4"/>
              </a:rPr>
              <a:t>www.ceys‐project.eu</a:t>
            </a:r>
            <a:endParaRPr lang="el-GR" sz="4000" dirty="0"/>
          </a:p>
          <a:p>
            <a:pPr marL="0" lvl="0" indent="0">
              <a:buClr>
                <a:schemeClr val="accent6"/>
              </a:buClr>
              <a:buNone/>
            </a:pPr>
            <a:endParaRPr lang="el-GR" sz="4000" dirty="0"/>
          </a:p>
        </p:txBody>
      </p:sp>
      <p:pic>
        <p:nvPicPr>
          <p:cNvPr id="4"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71968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019800" cy="1325563"/>
          </a:xfrm>
        </p:spPr>
        <p:txBody>
          <a:bodyPr/>
          <a:lstStyle/>
          <a:p>
            <a:pPr algn="ctr"/>
            <a:r>
              <a:rPr lang="nl-BE" b="1" dirty="0" smtClean="0">
                <a:solidFill>
                  <a:srgbClr val="00B050"/>
                </a:solidFill>
                <a:latin typeface="+mn-lt"/>
              </a:rPr>
              <a:t>Στόχοι της ενότητας</a:t>
            </a:r>
            <a:endParaRPr lang="el-GR" b="1" dirty="0">
              <a:solidFill>
                <a:srgbClr val="00B050"/>
              </a:solidFill>
              <a:latin typeface="+mn-lt"/>
            </a:endParaRPr>
          </a:p>
        </p:txBody>
      </p:sp>
      <p:sp>
        <p:nvSpPr>
          <p:cNvPr id="3" name="Tijdelijke aanduiding voor inhoud 2"/>
          <p:cNvSpPr>
            <a:spLocks noGrp="1"/>
          </p:cNvSpPr>
          <p:nvPr>
            <p:ph idx="1"/>
          </p:nvPr>
        </p:nvSpPr>
        <p:spPr/>
        <p:txBody>
          <a:bodyPr>
            <a:normAutofit fontScale="70000" lnSpcReduction="20000"/>
          </a:bodyPr>
          <a:lstStyle/>
          <a:p>
            <a:pPr>
              <a:lnSpc>
                <a:spcPct val="110000"/>
              </a:lnSpc>
              <a:spcBef>
                <a:spcPts val="0"/>
              </a:spcBef>
            </a:pPr>
            <a:r>
              <a:rPr dirty="0" smtClean="0"/>
              <a:t>Να βελτιωθεί η κατανόηση των σκοπών και των στόχων της εκπαίδευσης στις φυσικές επιστήμες, καθώς και της θέσης τους στο πρόγραμμα σπουδών της πρώιμης σχολικής εκπαίδευσης.</a:t>
            </a:r>
            <a:endParaRPr lang="el-GR" dirty="0" smtClean="0"/>
          </a:p>
          <a:p>
            <a:pPr>
              <a:lnSpc>
                <a:spcPct val="110000"/>
              </a:lnSpc>
              <a:spcBef>
                <a:spcPts val="600"/>
              </a:spcBef>
            </a:pPr>
            <a:r>
              <a:rPr dirty="0" smtClean="0"/>
              <a:t>Να εξεταστούν οι σχετικές κατευθυντήριες οδηγίες και τα έγγραφα της εκπαιδευτικής πολιτικής για την πρώιμη σχολική εκπαίδευση στις φυσικές επιστήμες σε εθνικό επίπεδο, καθώς και οι αντίστοιχες </a:t>
            </a:r>
            <a:r>
              <a:rPr dirty="0" err="1" smtClean="0"/>
              <a:t>τάσεις</a:t>
            </a:r>
            <a:r>
              <a:rPr dirty="0" smtClean="0"/>
              <a:t> </a:t>
            </a:r>
            <a:r>
              <a:rPr lang="el-GR" dirty="0" smtClean="0"/>
              <a:t>χάραξης </a:t>
            </a:r>
            <a:r>
              <a:rPr dirty="0" err="1" smtClean="0"/>
              <a:t>πολιτικής</a:t>
            </a:r>
            <a:r>
              <a:rPr dirty="0" smtClean="0"/>
              <a:t> σε ευρωπαϊκό επίπεδο και να εντοπιστούν εκεί ευκαιρίες για διερεύνηση και δημιουργικότητα.</a:t>
            </a:r>
          </a:p>
          <a:p>
            <a:pPr>
              <a:lnSpc>
                <a:spcPct val="110000"/>
              </a:lnSpc>
              <a:spcBef>
                <a:spcPts val="600"/>
              </a:spcBef>
            </a:pPr>
            <a:r>
              <a:rPr dirty="0" smtClean="0"/>
              <a:t>Να κατανοηθούν οι τρόποι με τους οποίους επηρεάζουν την εκπαιδευτική πρακτική το εθνικό πρόγραμμα σπουδών και οι σχετικές απαιτήσεις.</a:t>
            </a:r>
          </a:p>
          <a:p>
            <a:pPr>
              <a:lnSpc>
                <a:spcPct val="110000"/>
              </a:lnSpc>
              <a:spcBef>
                <a:spcPts val="600"/>
              </a:spcBef>
            </a:pPr>
            <a:r>
              <a:rPr dirty="0" smtClean="0"/>
              <a:t>Να γίνει αναστοχασμός για τις ευκαιρίες και τις προκλήσεις που εμπεριέχει η υλοποίηση δημιουργικών, διερευνητικών προσεγγίσεων στα περιβάλλοντα των συμμετεχόντων.</a:t>
            </a:r>
            <a:endParaRPr lang="el-GR" dirty="0"/>
          </a:p>
          <a:p>
            <a:pPr>
              <a:lnSpc>
                <a:spcPct val="100000"/>
              </a:lnSpc>
              <a:spcBef>
                <a:spcPts val="0"/>
              </a:spcBef>
            </a:pPr>
            <a:endParaRPr lang="el-GR" dirty="0" smtClean="0"/>
          </a:p>
          <a:p>
            <a:pPr>
              <a:lnSpc>
                <a:spcPct val="100000"/>
              </a:lnSpc>
              <a:spcBef>
                <a:spcPts val="0"/>
              </a:spcBef>
            </a:pPr>
            <a:endParaRPr lang="el-GR" dirty="0"/>
          </a:p>
          <a:p>
            <a:pPr>
              <a:lnSpc>
                <a:spcPct val="100000"/>
              </a:lnSpc>
              <a:spcBef>
                <a:spcPts val="0"/>
              </a:spcBef>
            </a:pPr>
            <a:endParaRPr lang="el-GR"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73393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180779" cy="1325563"/>
          </a:xfrm>
        </p:spPr>
        <p:txBody>
          <a:bodyPr>
            <a:normAutofit/>
          </a:bodyPr>
          <a:lstStyle/>
          <a:p>
            <a:pPr algn="ctr"/>
            <a:r>
              <a:rPr lang="nl-BE" sz="4000" b="1" dirty="0">
                <a:solidFill>
                  <a:srgbClr val="00B050"/>
                </a:solidFill>
                <a:latin typeface="+mn-lt"/>
              </a:rPr>
              <a:t>ΕΥΧΑΡΙΣΤΩ!</a:t>
            </a: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4" descr="http://static1.squarespace.com/static/519fe4bae4b02061e74e5de7/t/521545bfe4b04942a678c476/1377125825451/participation%20-%20smal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1058" y="1422592"/>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014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noChangeArrowheads="1"/>
          </p:cNvPicPr>
          <p:nvPr/>
        </p:nvPicPr>
        <p:blipFill>
          <a:blip r:embed="rId3" cstate="print">
            <a:extLst>
              <a:ext uri="{28A0092B-C50C-407E-A947-70E740481C1C}">
                <a14:useLocalDpi xmlns:a14="http://schemas.microsoft.com/office/drawing/2010/main" val="0"/>
              </a:ext>
            </a:extLst>
          </a:blip>
          <a:srcRect r="6248"/>
          <a:stretch>
            <a:fillRect/>
          </a:stretch>
        </p:blipFill>
        <p:spPr bwMode="auto">
          <a:xfrm>
            <a:off x="2771800" y="1268760"/>
            <a:ext cx="3227424" cy="276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7544" y="2924944"/>
            <a:ext cx="2160240"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dirty="0" smtClean="0"/>
              <a:t>Συνέργειες</a:t>
            </a:r>
          </a:p>
          <a:p>
            <a:pPr algn="ctr"/>
            <a:r>
              <a:rPr lang="en-GB" sz="1200" dirty="0" smtClean="0"/>
              <a:t>Παιχνίδι και εξερεύνηση</a:t>
            </a:r>
          </a:p>
          <a:p>
            <a:pPr algn="ctr"/>
            <a:r>
              <a:rPr lang="en-GB" sz="1200" dirty="0"/>
              <a:t>Κίνητρο και συναίσθημα</a:t>
            </a:r>
          </a:p>
          <a:p>
            <a:pPr algn="ctr"/>
            <a:r>
              <a:rPr lang="en-GB" sz="1200" dirty="0"/>
              <a:t>Διάλογος και συνεργασία</a:t>
            </a:r>
          </a:p>
          <a:p>
            <a:pPr algn="ctr"/>
            <a:r>
              <a:rPr lang="el-GR" sz="1200" dirty="0" smtClean="0"/>
              <a:t>Επίλυ</a:t>
            </a:r>
            <a:r>
              <a:rPr lang="en-GB" sz="1200" dirty="0" err="1" smtClean="0"/>
              <a:t>ση</a:t>
            </a:r>
            <a:r>
              <a:rPr lang="en-GB" sz="1200" dirty="0" smtClean="0"/>
              <a:t> </a:t>
            </a:r>
            <a:r>
              <a:rPr lang="en-GB" sz="1200" dirty="0"/>
              <a:t>προβλημάτων και αυτενέργεια</a:t>
            </a:r>
          </a:p>
          <a:p>
            <a:pPr algn="ctr"/>
            <a:r>
              <a:rPr lang="en-GB" sz="1200" dirty="0" err="1" smtClean="0"/>
              <a:t>Ερ</a:t>
            </a:r>
            <a:r>
              <a:rPr lang="el-GR" sz="1200" dirty="0" smtClean="0"/>
              <a:t>ωτήσεις</a:t>
            </a:r>
            <a:r>
              <a:rPr lang="en-GB" sz="1200" dirty="0" smtClean="0"/>
              <a:t> </a:t>
            </a:r>
            <a:r>
              <a:rPr lang="en-GB" sz="1200" dirty="0"/>
              <a:t>και περιέργεια</a:t>
            </a:r>
          </a:p>
          <a:p>
            <a:pPr algn="ctr"/>
            <a:r>
              <a:rPr lang="en-GB" sz="1200" dirty="0"/>
              <a:t>Αναστοχασμός και συλλογισμός</a:t>
            </a:r>
          </a:p>
          <a:p>
            <a:pPr algn="ctr"/>
            <a:r>
              <a:rPr lang="en-GB" sz="1200" dirty="0" err="1"/>
              <a:t>Διδακτική</a:t>
            </a:r>
            <a:r>
              <a:rPr lang="en-GB" sz="1200" dirty="0"/>
              <a:t> </a:t>
            </a:r>
            <a:r>
              <a:rPr lang="en-GB" sz="1200" dirty="0" err="1" smtClean="0"/>
              <a:t>στήριξη</a:t>
            </a:r>
            <a:r>
              <a:rPr lang="en-GB" sz="1200" dirty="0" smtClean="0"/>
              <a:t> </a:t>
            </a:r>
            <a:r>
              <a:rPr lang="en-GB" sz="1200" dirty="0" err="1"/>
              <a:t>και</a:t>
            </a:r>
            <a:r>
              <a:rPr lang="en-GB" sz="1200" dirty="0"/>
              <a:t> </a:t>
            </a:r>
            <a:r>
              <a:rPr lang="en-GB" sz="1200" dirty="0" err="1" smtClean="0"/>
              <a:t>εμπλοκή</a:t>
            </a:r>
            <a:r>
              <a:rPr lang="en-GB" sz="1200" dirty="0" smtClean="0"/>
              <a:t> </a:t>
            </a:r>
            <a:r>
              <a:rPr lang="en-GB" sz="1200" dirty="0"/>
              <a:t>του εκπαιδευτικού</a:t>
            </a:r>
            <a:endParaRPr lang="el-GR" sz="1200" dirty="0"/>
          </a:p>
          <a:p>
            <a:pPr algn="ctr"/>
            <a:r>
              <a:rPr lang="en-GB" sz="1200" dirty="0"/>
              <a:t>Αξιολόγηση για τη μάθηση</a:t>
            </a:r>
          </a:p>
        </p:txBody>
      </p:sp>
      <p:sp>
        <p:nvSpPr>
          <p:cNvPr id="6" name="TextBox 5"/>
          <p:cNvSpPr txBox="1"/>
          <p:nvPr/>
        </p:nvSpPr>
        <p:spPr>
          <a:xfrm>
            <a:off x="5940152" y="476672"/>
            <a:ext cx="2448272" cy="2160240"/>
          </a:xfrm>
          <a:prstGeom prst="rect">
            <a:avLst/>
          </a:prstGeom>
          <a:noFill/>
        </p:spPr>
        <p:txBody>
          <a:bodyPr wrap="square" rtlCol="0">
            <a:spAutoFit/>
          </a:bodyPr>
          <a:lstStyle/>
          <a:p>
            <a:endParaRPr lang="en-US" dirty="0"/>
          </a:p>
        </p:txBody>
      </p:sp>
      <p:sp>
        <p:nvSpPr>
          <p:cNvPr id="8" name="TextBox 7"/>
          <p:cNvSpPr txBox="1"/>
          <p:nvPr/>
        </p:nvSpPr>
        <p:spPr>
          <a:xfrm>
            <a:off x="5940152" y="3140968"/>
            <a:ext cx="273630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Δημιουργικές προδιαθέσεις</a:t>
            </a:r>
          </a:p>
          <a:p>
            <a:pPr algn="ctr"/>
            <a:r>
              <a:rPr lang="en-US" sz="1200" dirty="0" smtClean="0"/>
              <a:t>Αίσθηση πρωτοβουλίας</a:t>
            </a:r>
          </a:p>
          <a:p>
            <a:pPr algn="ctr"/>
            <a:r>
              <a:rPr lang="en-US" sz="1200" dirty="0"/>
              <a:t>Κίνητρο</a:t>
            </a:r>
          </a:p>
          <a:p>
            <a:pPr algn="ctr"/>
            <a:r>
              <a:rPr lang="en-US" sz="1200" dirty="0"/>
              <a:t>Δυνατότητα να παράγουν κάτι νέο</a:t>
            </a:r>
          </a:p>
          <a:p>
            <a:pPr algn="ctr"/>
            <a:r>
              <a:rPr lang="en-US" sz="1200" dirty="0"/>
              <a:t>Ικανότητα να </a:t>
            </a:r>
            <a:r>
              <a:rPr lang="en-US" sz="1200" dirty="0" err="1"/>
              <a:t>κάνουν</a:t>
            </a:r>
            <a:r>
              <a:rPr lang="en-US" sz="1200" dirty="0"/>
              <a:t> </a:t>
            </a:r>
            <a:r>
              <a:rPr lang="el-GR" sz="1200" dirty="0" smtClean="0"/>
              <a:t>συσχετισμούς</a:t>
            </a:r>
            <a:endParaRPr lang="el-GR" sz="1200" dirty="0"/>
          </a:p>
          <a:p>
            <a:pPr algn="ctr"/>
            <a:r>
              <a:rPr lang="en-US" sz="1200" dirty="0"/>
              <a:t>Φαντασία</a:t>
            </a:r>
          </a:p>
          <a:p>
            <a:pPr algn="ctr"/>
            <a:r>
              <a:rPr lang="en-US" sz="1200" dirty="0"/>
              <a:t>Περιέργεια</a:t>
            </a:r>
          </a:p>
          <a:p>
            <a:pPr algn="ctr"/>
            <a:r>
              <a:rPr lang="en-US" sz="1200" dirty="0"/>
              <a:t>Δυνατότητα </a:t>
            </a:r>
            <a:r>
              <a:rPr lang="en-US" sz="1200" dirty="0" err="1"/>
              <a:t>να</a:t>
            </a:r>
            <a:r>
              <a:rPr lang="en-US" sz="1200" dirty="0"/>
              <a:t> </a:t>
            </a:r>
            <a:r>
              <a:rPr lang="el-GR" sz="1200" dirty="0" smtClean="0"/>
              <a:t>εργάζονται</a:t>
            </a:r>
            <a:r>
              <a:rPr lang="en-US" sz="1200" dirty="0" smtClean="0"/>
              <a:t> </a:t>
            </a:r>
            <a:r>
              <a:rPr lang="en-US" sz="1200" dirty="0"/>
              <a:t>από κοινού</a:t>
            </a:r>
          </a:p>
          <a:p>
            <a:pPr algn="ctr"/>
            <a:r>
              <a:rPr lang="en-US" sz="1200" dirty="0"/>
              <a:t>Δεξιότητες σκέψης</a:t>
            </a:r>
          </a:p>
        </p:txBody>
      </p:sp>
      <p:sp>
        <p:nvSpPr>
          <p:cNvPr id="9" name="TextBox 8"/>
          <p:cNvSpPr txBox="1"/>
          <p:nvPr/>
        </p:nvSpPr>
        <p:spPr>
          <a:xfrm>
            <a:off x="2843808" y="4293096"/>
            <a:ext cx="2952327"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Μαθησιακές δραστηριότητες/Στοιχεία διερεύνησης</a:t>
            </a:r>
            <a:endParaRPr lang="el-GR" sz="1200" b="1" dirty="0"/>
          </a:p>
          <a:p>
            <a:pPr algn="ctr"/>
            <a:r>
              <a:rPr lang="el-GR" sz="1200" dirty="0" smtClean="0"/>
              <a:t>ερωτήσεις</a:t>
            </a:r>
            <a:endParaRPr lang="el-GR" sz="1200" dirty="0"/>
          </a:p>
          <a:p>
            <a:pPr algn="ctr"/>
            <a:r>
              <a:rPr lang="en-US" sz="1200" dirty="0"/>
              <a:t>σχεδιασμός και προγραμματισμός ερευνών</a:t>
            </a:r>
            <a:endParaRPr lang="el-GR" sz="1200" dirty="0"/>
          </a:p>
          <a:p>
            <a:pPr algn="ctr"/>
            <a:r>
              <a:rPr lang="en-US" sz="1200" dirty="0"/>
              <a:t>συλλογή αποδεικτικών στοιχείων</a:t>
            </a:r>
          </a:p>
          <a:p>
            <a:pPr algn="ctr"/>
            <a:r>
              <a:rPr lang="en-US" sz="1200" dirty="0" smtClean="0"/>
              <a:t>δυνατότητα να </a:t>
            </a:r>
            <a:r>
              <a:rPr lang="en-US" sz="1200" dirty="0" err="1" smtClean="0"/>
              <a:t>κάνουν</a:t>
            </a:r>
            <a:r>
              <a:rPr lang="en-US" sz="1200" dirty="0" smtClean="0"/>
              <a:t> </a:t>
            </a:r>
            <a:r>
              <a:rPr lang="el-GR" sz="1200" dirty="0" smtClean="0"/>
              <a:t>συσχετισμούς</a:t>
            </a:r>
            <a:endParaRPr lang="en-US" sz="1200" dirty="0" smtClean="0"/>
          </a:p>
          <a:p>
            <a:pPr algn="ctr"/>
            <a:r>
              <a:rPr lang="el-GR" sz="1200" dirty="0" smtClean="0"/>
              <a:t>ερμηνεία</a:t>
            </a:r>
            <a:r>
              <a:rPr lang="en-US" sz="1200" dirty="0" smtClean="0"/>
              <a:t> </a:t>
            </a:r>
            <a:r>
              <a:rPr lang="el-GR" sz="1200" dirty="0" smtClean="0"/>
              <a:t>αποδεικτικών στοιχείων</a:t>
            </a:r>
          </a:p>
          <a:p>
            <a:pPr algn="ctr"/>
            <a:r>
              <a:rPr lang="en-US" sz="1200" dirty="0" err="1" smtClean="0"/>
              <a:t>παρουσίαση</a:t>
            </a:r>
            <a:r>
              <a:rPr lang="en-US" sz="1200" dirty="0" smtClean="0"/>
              <a:t> </a:t>
            </a:r>
            <a:r>
              <a:rPr lang="el-GR" sz="1200" dirty="0" smtClean="0"/>
              <a:t>ερμηνειών</a:t>
            </a:r>
            <a:endParaRPr lang="el-GR" sz="1200" dirty="0"/>
          </a:p>
        </p:txBody>
      </p:sp>
      <p:sp>
        <p:nvSpPr>
          <p:cNvPr id="10" name="TextBox 9"/>
          <p:cNvSpPr txBox="1"/>
          <p:nvPr/>
        </p:nvSpPr>
        <p:spPr>
          <a:xfrm>
            <a:off x="755576" y="332656"/>
            <a:ext cx="1944216"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Αξιολόγηση</a:t>
            </a:r>
          </a:p>
          <a:p>
            <a:pPr algn="ctr"/>
            <a:r>
              <a:rPr lang="en-US" sz="1200" dirty="0" smtClean="0"/>
              <a:t>Στρατηγική</a:t>
            </a:r>
          </a:p>
          <a:p>
            <a:pPr algn="ctr"/>
            <a:r>
              <a:rPr lang="en-US" sz="1200" dirty="0" smtClean="0"/>
              <a:t>Διαμορφωτική</a:t>
            </a:r>
          </a:p>
          <a:p>
            <a:pPr algn="ctr"/>
            <a:r>
              <a:rPr lang="en-US" sz="1200" dirty="0" smtClean="0"/>
              <a:t>Αυτοαξιολόγηση</a:t>
            </a:r>
          </a:p>
          <a:p>
            <a:pPr algn="ctr"/>
            <a:r>
              <a:rPr lang="en-US" sz="1200" dirty="0" smtClean="0"/>
              <a:t>Αξιολόγηση μεταξύ συναδέλφων </a:t>
            </a:r>
          </a:p>
          <a:p>
            <a:pPr algn="ctr"/>
            <a:r>
              <a:rPr lang="en-US" sz="1200" dirty="0" smtClean="0"/>
              <a:t>Συνεχής</a:t>
            </a:r>
          </a:p>
          <a:p>
            <a:pPr algn="ctr"/>
            <a:r>
              <a:rPr lang="en-US" sz="1200" dirty="0" smtClean="0"/>
              <a:t>Τελική ή αθροιστική</a:t>
            </a:r>
          </a:p>
          <a:p>
            <a:pPr algn="ctr"/>
            <a:r>
              <a:rPr lang="en-US" sz="1200" dirty="0" smtClean="0"/>
              <a:t>Εστίαση στο αποτέλεσμα ή στη διαδικασία</a:t>
            </a:r>
          </a:p>
        </p:txBody>
      </p:sp>
      <p:sp>
        <p:nvSpPr>
          <p:cNvPr id="11" name="Bent Arrow 10"/>
          <p:cNvSpPr/>
          <p:nvPr/>
        </p:nvSpPr>
        <p:spPr>
          <a:xfrm rot="3675268">
            <a:off x="3517083" y="1113154"/>
            <a:ext cx="813816" cy="1468223"/>
          </a:xfrm>
          <a:prstGeom prst="bentArrow">
            <a:avLst>
              <a:gd name="adj1" fmla="val 0"/>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Bent Arrow 11"/>
          <p:cNvSpPr/>
          <p:nvPr/>
        </p:nvSpPr>
        <p:spPr>
          <a:xfrm rot="12256923" flipV="1">
            <a:off x="5027395" y="3583471"/>
            <a:ext cx="525126" cy="576729"/>
          </a:xfrm>
          <a:prstGeom prst="bentArrow">
            <a:avLst>
              <a:gd name="adj1" fmla="val 0"/>
              <a:gd name="adj2" fmla="val 25000"/>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rot="14293163">
            <a:off x="5449415" y="2483665"/>
            <a:ext cx="670669" cy="574193"/>
          </a:xfrm>
          <a:prstGeom prst="bentArrow">
            <a:avLst>
              <a:gd name="adj1" fmla="val 0"/>
              <a:gd name="adj2" fmla="val 25000"/>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rot="9223701" flipH="1">
            <a:off x="3066752" y="3607938"/>
            <a:ext cx="943117" cy="576729"/>
          </a:xfrm>
          <a:prstGeom prst="bentArrow">
            <a:avLst>
              <a:gd name="adj1" fmla="val 0"/>
              <a:gd name="adj2" fmla="val 20079"/>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209303" flipV="1">
            <a:off x="5189984" y="1764448"/>
            <a:ext cx="670669" cy="574193"/>
          </a:xfrm>
          <a:prstGeom prst="bentArrow">
            <a:avLst>
              <a:gd name="adj1" fmla="val 0"/>
              <a:gd name="adj2" fmla="val 26436"/>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2848199" y="557889"/>
            <a:ext cx="295232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smtClean="0">
                <a:solidFill>
                  <a:srgbClr val="FF0000"/>
                </a:solidFill>
              </a:rPr>
              <a:t>Εννοιολογικό πλαίσιο CLS</a:t>
            </a:r>
          </a:p>
          <a:p>
            <a:pPr algn="ctr"/>
            <a:r>
              <a:rPr lang="en-US" sz="1400" b="1" dirty="0" smtClean="0">
                <a:solidFill>
                  <a:srgbClr val="FF0000"/>
                </a:solidFill>
              </a:rPr>
              <a:t>που έχει υιοθετήσει το έργο CEYS</a:t>
            </a:r>
          </a:p>
        </p:txBody>
      </p:sp>
      <p:pic>
        <p:nvPicPr>
          <p:cNvPr id="2050" name="Picture 2" descr="C:\Users\fani\Dropbox\CEYS\Intellectual Output O3\First Training Modules - materials and evaluations\Module 3 Focus on the nature of science\EA\NOS_Flower_G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3038" y="407988"/>
            <a:ext cx="2686137" cy="199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410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2780928"/>
            <a:ext cx="1631384" cy="1631216"/>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000" b="1" dirty="0" smtClean="0">
                <a:latin typeface="+mj-lt"/>
              </a:rPr>
              <a:t>Χαρα</a:t>
            </a:r>
            <a:r>
              <a:rPr lang="en-US" sz="2000" b="1" dirty="0" err="1" smtClean="0">
                <a:latin typeface="+mj-lt"/>
              </a:rPr>
              <a:t>κτηριστι-κά</a:t>
            </a:r>
            <a:r>
              <a:rPr lang="en-US" sz="2000" b="1" dirty="0" smtClean="0">
                <a:latin typeface="+mj-lt"/>
              </a:rPr>
              <a:t> </a:t>
            </a:r>
            <a:r>
              <a:rPr lang="en-US" sz="2000" b="1" dirty="0">
                <a:latin typeface="+mj-lt"/>
              </a:rPr>
              <a:t>της Φύσης της Επιστήμης </a:t>
            </a:r>
            <a:endParaRPr lang="el-GR" sz="2000" b="1" dirty="0" smtClean="0">
              <a:latin typeface="+mj-lt"/>
            </a:endParaRPr>
          </a:p>
          <a:p>
            <a:pPr algn="ctr"/>
            <a:r>
              <a:rPr lang="en-US" sz="2000" b="1" dirty="0" smtClean="0">
                <a:latin typeface="+mj-lt"/>
              </a:rPr>
              <a:t>(Akerson et al, 2011, </a:t>
            </a:r>
            <a:r>
              <a:rPr lang="el-GR" sz="2000" b="1" dirty="0" smtClean="0">
                <a:latin typeface="+mj-lt"/>
              </a:rPr>
              <a:t>σελ. </a:t>
            </a:r>
            <a:r>
              <a:rPr lang="en-US" sz="2000" b="1" dirty="0" smtClean="0">
                <a:latin typeface="+mj-lt"/>
              </a:rPr>
              <a:t>64)</a:t>
            </a:r>
            <a:endParaRPr lang="el-GR" sz="2000" b="1" dirty="0">
              <a:latin typeface="+mj-lt"/>
            </a:endParaRPr>
          </a:p>
        </p:txBody>
      </p:sp>
      <p:pic>
        <p:nvPicPr>
          <p:cNvPr id="3074" name="Picture 2" descr="C:\Users\fani\Dropbox\CEYS\Intellectual Output O3\First Training Modules - materials and evaluations\Module 3 Focus on the nature of science\EA\NOS_Flower_G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540" y="484188"/>
            <a:ext cx="6429635" cy="580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231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175" y="4932363"/>
            <a:ext cx="7777163" cy="1062037"/>
          </a:xfrm>
          <a:prstGeom prst="rect">
            <a:avLst/>
          </a:prstGeom>
          <a:noFill/>
        </p:spPr>
        <p:txBody>
          <a:bodyPr>
            <a:spAutoFit/>
          </a:bodyPr>
          <a:lstStyle/>
          <a:p>
            <a:pPr>
              <a:spcAft>
                <a:spcPts val="600"/>
              </a:spcAft>
              <a:tabLst>
                <a:tab pos="990600" algn="l"/>
              </a:tabLst>
              <a:defRPr/>
            </a:pPr>
            <a:r>
              <a:rPr lang="en-US" sz="1600" dirty="0">
                <a:solidFill>
                  <a:prstClr val="black"/>
                </a:solidFill>
              </a:rPr>
              <a:t>	</a:t>
            </a:r>
            <a:r>
              <a:rPr lang="en-US" sz="1400" dirty="0">
                <a:solidFill>
                  <a:prstClr val="black"/>
                </a:solidFill>
              </a:rPr>
              <a:t>© </a:t>
            </a:r>
            <a:r>
              <a:rPr lang="en-US" sz="1400" i="1" dirty="0">
                <a:solidFill>
                  <a:prstClr val="black"/>
                </a:solidFill>
              </a:rPr>
              <a:t>2017 CREATIVITY IN EARLY YEARS SCIENCE EDUCATION Consortium</a:t>
            </a:r>
          </a:p>
          <a:p>
            <a:pPr>
              <a:spcAft>
                <a:spcPts val="600"/>
              </a:spcAft>
              <a:tabLst>
                <a:tab pos="990600" algn="l"/>
              </a:tabLst>
              <a:defRPr/>
            </a:pPr>
            <a:r>
              <a:rPr lang="en-US" sz="1400" dirty="0">
                <a:solidFill>
                  <a:prstClr val="black"/>
                </a:solidFill>
              </a:rPr>
              <a:t>This work is licensed under the Creative Commons Attribution-</a:t>
            </a:r>
            <a:r>
              <a:rPr lang="en-US" sz="1400" dirty="0" err="1">
                <a:solidFill>
                  <a:prstClr val="black"/>
                </a:solidFill>
              </a:rPr>
              <a:t>NonCommercial</a:t>
            </a:r>
            <a:r>
              <a:rPr lang="en-US" sz="1400" dirty="0">
                <a:solidFill>
                  <a:prstClr val="black"/>
                </a:solidFill>
              </a:rPr>
              <a:t>-</a:t>
            </a:r>
            <a:r>
              <a:rPr lang="en-US" sz="1400" dirty="0" err="1">
                <a:solidFill>
                  <a:prstClr val="black"/>
                </a:solidFill>
              </a:rPr>
              <a:t>NoDerivatives</a:t>
            </a:r>
            <a:r>
              <a:rPr lang="en-US" sz="1400" dirty="0">
                <a:solidFill>
                  <a:prstClr val="black"/>
                </a:solidFill>
              </a:rPr>
              <a:t> 4.0 International License. To view a copy of this license, visit </a:t>
            </a:r>
            <a:r>
              <a:rPr lang="en-US" sz="1400" u="sng" dirty="0">
                <a:solidFill>
                  <a:prstClr val="black"/>
                </a:solidFill>
                <a:hlinkClick r:id="rId2"/>
              </a:rPr>
              <a:t>http://creativecommons.org/licenses/by-nc-nd/4.0/</a:t>
            </a:r>
            <a:r>
              <a:rPr lang="en-US" sz="1400" dirty="0">
                <a:solidFill>
                  <a:prstClr val="black"/>
                </a:solidFill>
              </a:rPr>
              <a:t>.</a:t>
            </a:r>
            <a:endParaRPr lang="el-GR" sz="1400" dirty="0">
              <a:solidFill>
                <a:prstClr val="black"/>
              </a:solidFill>
            </a:endParaRPr>
          </a:p>
        </p:txBody>
      </p:sp>
      <p:sp>
        <p:nvSpPr>
          <p:cNvPr id="2" name="Title 1"/>
          <p:cNvSpPr>
            <a:spLocks noGrp="1"/>
          </p:cNvSpPr>
          <p:nvPr>
            <p:ph type="title"/>
          </p:nvPr>
        </p:nvSpPr>
        <p:spPr>
          <a:xfrm>
            <a:off x="722313" y="1628775"/>
            <a:ext cx="7772400" cy="3455988"/>
          </a:xfrm>
        </p:spPr>
        <p:txBody>
          <a:bodyPr rtlCol="0">
            <a:normAutofit/>
          </a:bodyPr>
          <a:lstStyle/>
          <a:p>
            <a:pPr eaLnBrk="1" fontAlgn="auto" hangingPunct="1">
              <a:spcAft>
                <a:spcPts val="0"/>
              </a:spcAft>
              <a:defRPr/>
            </a:pP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5120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3860800"/>
            <a:ext cx="7185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538" y="4932363"/>
            <a:ext cx="915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70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019800" cy="1325563"/>
          </a:xfrm>
        </p:spPr>
        <p:txBody>
          <a:bodyPr>
            <a:normAutofit fontScale="90000"/>
          </a:bodyPr>
          <a:lstStyle/>
          <a:p>
            <a:pPr algn="ctr"/>
            <a:r>
              <a:rPr lang="nl-BE" sz="3600" b="1" dirty="0" smtClean="0">
                <a:solidFill>
                  <a:srgbClr val="00B050"/>
                </a:solidFill>
                <a:latin typeface="+mn-lt"/>
              </a:rPr>
              <a:t>Σύνδεση με τις αρχές σχεδιασμού περιεχομένου και τα αποτελέσματα</a:t>
            </a:r>
            <a:endParaRPr lang="el-GR" sz="3600" b="1" dirty="0">
              <a:solidFill>
                <a:srgbClr val="00B050"/>
              </a:solidFill>
              <a:latin typeface="+mn-lt"/>
            </a:endParaRPr>
          </a:p>
        </p:txBody>
      </p:sp>
      <p:sp>
        <p:nvSpPr>
          <p:cNvPr id="3" name="Tijdelijke aanduiding voor inhoud 2"/>
          <p:cNvSpPr>
            <a:spLocks noGrp="1"/>
          </p:cNvSpPr>
          <p:nvPr>
            <p:ph idx="1"/>
          </p:nvPr>
        </p:nvSpPr>
        <p:spPr/>
        <p:txBody>
          <a:bodyPr>
            <a:normAutofit fontScale="70000" lnSpcReduction="20000"/>
          </a:bodyPr>
          <a:lstStyle/>
          <a:p>
            <a:pPr marL="0" indent="0">
              <a:buNone/>
            </a:pPr>
            <a:r>
              <a:rPr lang="en-US" sz="2400" dirty="0"/>
              <a:t>12. Η εκπαίδευση των δασκάλων πρέπει να παρέχει γνώσεις για την ανάπτυξη των παιδιών σε πρώιμη ηλικία, για τους </a:t>
            </a:r>
            <a:r>
              <a:rPr lang="en-US" sz="2400" dirty="0">
                <a:solidFill>
                  <a:srgbClr val="FF0000"/>
                </a:solidFill>
              </a:rPr>
              <a:t>σκοπούς και τους στόχους της εκπαίδευσης στις φυσικές επιστήμες και τα μαθηματικά και για τη θέση τους στο πρόγραμμα σπουδών της πρώιμης σχολικής εκπαίδευσης</a:t>
            </a:r>
            <a:r>
              <a:rPr lang="en-US" sz="2400" dirty="0"/>
              <a:t>.</a:t>
            </a:r>
            <a:endParaRPr lang="el-GR" sz="2400" dirty="0"/>
          </a:p>
          <a:p>
            <a:pPr marL="457200" lvl="1" indent="0">
              <a:buNone/>
            </a:pPr>
            <a:r>
              <a:rPr lang="en-US" sz="1900" dirty="0"/>
              <a:t>12.1 Οι δάσκαλοι/ες πρέπει να έχουν γνώση των διάφορων σκοπών και στόχων της εκπαίδευσης στις φυσικές επιστήμες και τα μαθηματικά στην υποχρεωτική σχολική εκπαίδευση.</a:t>
            </a:r>
            <a:endParaRPr lang="el-GR" sz="1900" dirty="0"/>
          </a:p>
          <a:p>
            <a:pPr marL="457200" lvl="1" indent="0">
              <a:buNone/>
            </a:pPr>
            <a:r>
              <a:rPr lang="en-US" sz="1900" dirty="0"/>
              <a:t>12.2 Οι δάσκαλοι/ες πρέπει να έχουν γνώση του κυρίαρχου ακαδημαϊκού σκεπτικού για τη θέση των φυσικών επιστημών και των μαθηματικών στο πρόγραμμα σπουδών της πρώιμης σχολικής εκπαίδευσης.</a:t>
            </a:r>
            <a:endParaRPr lang="el-GR" sz="1900" dirty="0"/>
          </a:p>
          <a:p>
            <a:pPr marL="457200" lvl="1" indent="0">
              <a:buNone/>
            </a:pPr>
            <a:r>
              <a:rPr lang="en-US" sz="1900" dirty="0" smtClean="0"/>
              <a:t>12.5 Ο/Η δάσκαλος/α πρέπει να μπορεί να ευθυγραμμίσει τους στόχους και το σκεπτικό της εκπαίδευσης στις φυσικές επιστήμες και τα μαθηματικά στην πρώιμη ηλικία με τις προσεγγίσεις και τις προτεραιότητες διδασκαλίας και αξιολόγησής τους.</a:t>
            </a:r>
          </a:p>
          <a:p>
            <a:pPr marL="0" indent="0">
              <a:buNone/>
            </a:pPr>
            <a:r>
              <a:rPr lang="en-US" sz="2400" dirty="0"/>
              <a:t>13. Η εκπαίδευση των δασκάλων πρέπει να παρέχει στους/στις δασκάλους/ες γνώσεις για τις σχετικές </a:t>
            </a:r>
            <a:r>
              <a:rPr lang="en-US" sz="2400" dirty="0">
                <a:solidFill>
                  <a:srgbClr val="FF0000"/>
                </a:solidFill>
              </a:rPr>
              <a:t>κατευθυντήριες οδηγίες και τα έγγραφα της εκπαιδευτικής πολιτικής για την εκπαίδευση στις φυσικές επιστήμες και τα μαθηματικά (και το ρόλο της δημιουργικότητας σε αυτά) σε εθνικό επίπεδο, καθώς και για τις αντίστοιχες τάσεις πολιτικής σε ευρωπαϊκό επίπεδο</a:t>
            </a:r>
            <a:r>
              <a:rPr lang="en-US" sz="2400" dirty="0"/>
              <a:t>. </a:t>
            </a:r>
            <a:endParaRPr lang="el-GR" sz="2400" dirty="0"/>
          </a:p>
          <a:p>
            <a:pPr marL="457200" lvl="1" indent="0">
              <a:buNone/>
            </a:pPr>
            <a:r>
              <a:rPr lang="en-US" sz="1900" dirty="0"/>
              <a:t>13.1 Οι δάσκαλοι/ες πρέπει να έχουν γνώσεις για τις σχετικές κατευθυντήριες οδηγίες και τα έγγραφα της εκπαιδευτικής πολιτικής για την εκπαίδευση στις φυσικές επιστήμες και τα μαθηματικά (και το ρόλο της δημιουργικότητας σε αυτά) σε εθνικό επίπεδο, καθώς και για τις αντίστοιχες τάσεις πολιτικής σε ευρωπαϊκό επίπεδο. </a:t>
            </a:r>
            <a:endParaRPr lang="el-GR" sz="1900" dirty="0"/>
          </a:p>
          <a:p>
            <a:pPr marL="0" indent="0">
              <a:lnSpc>
                <a:spcPct val="100000"/>
              </a:lnSpc>
              <a:spcBef>
                <a:spcPts val="0"/>
              </a:spcBef>
              <a:buNone/>
            </a:pPr>
            <a:endParaRPr lang="el-GR" dirty="0" smtClean="0"/>
          </a:p>
          <a:p>
            <a:pPr>
              <a:lnSpc>
                <a:spcPct val="100000"/>
              </a:lnSpc>
              <a:spcBef>
                <a:spcPts val="0"/>
              </a:spcBef>
            </a:pPr>
            <a:endParaRPr lang="el-GR" dirty="0"/>
          </a:p>
          <a:p>
            <a:pPr>
              <a:lnSpc>
                <a:spcPct val="100000"/>
              </a:lnSpc>
              <a:spcBef>
                <a:spcPts val="0"/>
              </a:spcBef>
            </a:pPr>
            <a:endParaRPr lang="el-GR"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2871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 name="Picture 14"/>
          <p:cNvPicPr/>
          <p:nvPr/>
        </p:nvPicPr>
        <p:blipFill>
          <a:blip r:embed="rId6" cstate="print"/>
          <a:stretch>
            <a:fillRect/>
          </a:stretch>
        </p:blipFill>
        <p:spPr>
          <a:xfrm>
            <a:off x="1008112" y="1229844"/>
            <a:ext cx="5587912" cy="5031268"/>
          </a:xfrm>
          <a:prstGeom prst="rect">
            <a:avLst/>
          </a:prstGeom>
        </p:spPr>
      </p:pic>
      <p:sp>
        <p:nvSpPr>
          <p:cNvPr id="16" name="Title 3"/>
          <p:cNvSpPr txBox="1">
            <a:spLocks/>
          </p:cNvSpPr>
          <p:nvPr/>
        </p:nvSpPr>
        <p:spPr>
          <a:xfrm>
            <a:off x="503352" y="349710"/>
            <a:ext cx="6249450"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00B050"/>
                </a:solidFill>
                <a:latin typeface="+mn-lt"/>
              </a:rPr>
              <a:t>Δραστηριότητα 1: Σημαντικά χαρακτηριστικά</a:t>
            </a:r>
            <a:r>
              <a:t/>
            </a:r>
            <a:br/>
            <a:r>
              <a:rPr lang="en-US" sz="1800" b="1" dirty="0" smtClean="0">
                <a:solidFill>
                  <a:srgbClr val="00B050"/>
                </a:solidFill>
                <a:latin typeface="+mn-lt"/>
              </a:rPr>
              <a:t>Ποια χαρακτηριστικά θεωρείτε σημαντικά για τη δημιουργικότητα, την εκπαίδευση στις φυσικές επιστήμες και τη μάθηση στην πρώιμη παιδική ηλικία;</a:t>
            </a:r>
            <a:endParaRPr lang="el-GR" sz="1800" b="1" dirty="0">
              <a:solidFill>
                <a:srgbClr val="00B050"/>
              </a:solidFill>
              <a:latin typeface="+mn-lt"/>
            </a:endParaRPr>
          </a:p>
        </p:txBody>
      </p:sp>
      <p:sp>
        <p:nvSpPr>
          <p:cNvPr id="17" name="TextBox 16"/>
          <p:cNvSpPr txBox="1"/>
          <p:nvPr/>
        </p:nvSpPr>
        <p:spPr>
          <a:xfrm>
            <a:off x="152400" y="2131528"/>
            <a:ext cx="184785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dirty="0" smtClean="0"/>
              <a:t>Δημιουργικότητα</a:t>
            </a:r>
            <a:endParaRPr lang="el-GR" dirty="0"/>
          </a:p>
        </p:txBody>
      </p:sp>
      <p:sp>
        <p:nvSpPr>
          <p:cNvPr id="18" name="TextBox 17"/>
          <p:cNvSpPr txBox="1"/>
          <p:nvPr/>
        </p:nvSpPr>
        <p:spPr>
          <a:xfrm>
            <a:off x="5810250" y="1946862"/>
            <a:ext cx="2118267"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dirty="0" smtClean="0"/>
              <a:t>Εκπαίδευση στις φυσικές επιστήμες</a:t>
            </a:r>
            <a:endParaRPr lang="el-GR" dirty="0"/>
          </a:p>
        </p:txBody>
      </p:sp>
      <p:sp>
        <p:nvSpPr>
          <p:cNvPr id="19" name="TextBox 18"/>
          <p:cNvSpPr txBox="1"/>
          <p:nvPr/>
        </p:nvSpPr>
        <p:spPr>
          <a:xfrm>
            <a:off x="4362450" y="5397016"/>
            <a:ext cx="2457028"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dirty="0" smtClean="0"/>
              <a:t>Εκπαίδευση στην πρώιμη παιδική ηλικία</a:t>
            </a:r>
            <a:endParaRPr lang="el-GR" dirty="0"/>
          </a:p>
        </p:txBody>
      </p:sp>
      <p:sp>
        <p:nvSpPr>
          <p:cNvPr id="20" name="TextBox 19"/>
          <p:cNvSpPr txBox="1"/>
          <p:nvPr/>
        </p:nvSpPr>
        <p:spPr>
          <a:xfrm>
            <a:off x="6419851" y="3752850"/>
            <a:ext cx="2495426" cy="1384995"/>
          </a:xfrm>
          <a:prstGeom prst="rect">
            <a:avLst/>
          </a:prstGeom>
          <a:noFill/>
        </p:spPr>
        <p:txBody>
          <a:bodyPr wrap="square" rtlCol="0">
            <a:spAutoFit/>
          </a:bodyPr>
          <a:lstStyle/>
          <a:p>
            <a:pPr algn="ctr"/>
            <a:r>
              <a:rPr lang="en-US" sz="2800" b="1" dirty="0" smtClean="0">
                <a:solidFill>
                  <a:srgbClr val="FF0000"/>
                </a:solidFill>
                <a:latin typeface="+mj-lt"/>
              </a:rPr>
              <a:t>Πώς πρέπει να συνδέονται ή να συσχετίζονται;</a:t>
            </a:r>
            <a:endParaRPr lang="el-GR" sz="2800" b="1" dirty="0">
              <a:solidFill>
                <a:srgbClr val="FF0000"/>
              </a:solidFill>
              <a:latin typeface="+mj-lt"/>
            </a:endParaRPr>
          </a:p>
        </p:txBody>
      </p:sp>
    </p:spTree>
    <p:extLst>
      <p:ext uri="{BB962C8B-B14F-4D97-AF65-F5344CB8AC3E}">
        <p14:creationId xmlns:p14="http://schemas.microsoft.com/office/powerpoint/2010/main" val="518751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3352" y="1667997"/>
            <a:ext cx="7886700" cy="4351338"/>
          </a:xfrm>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 name="Rectangle 1"/>
          <p:cNvSpPr/>
          <p:nvPr/>
        </p:nvSpPr>
        <p:spPr>
          <a:xfrm>
            <a:off x="0" y="419100"/>
            <a:ext cx="6743699" cy="1077218"/>
          </a:xfrm>
          <a:prstGeom prst="rect">
            <a:avLst/>
          </a:prstGeom>
        </p:spPr>
        <p:txBody>
          <a:bodyPr wrap="square">
            <a:spAutoFit/>
          </a:bodyPr>
          <a:lstStyle/>
          <a:p>
            <a:pPr algn="ctr"/>
            <a:r>
              <a:rPr lang="en-US" sz="3200" b="1" dirty="0">
                <a:solidFill>
                  <a:srgbClr val="00B050"/>
                </a:solidFill>
              </a:rPr>
              <a:t>Σκεπτικό και στόχοι για την εκπαίδευση στις φυσικές επιστήμες</a:t>
            </a:r>
            <a:endParaRPr lang="el-GR" sz="3200" dirty="0"/>
          </a:p>
        </p:txBody>
      </p:sp>
      <p:sp>
        <p:nvSpPr>
          <p:cNvPr id="21" name="Content Placeholder 2"/>
          <p:cNvSpPr txBox="1">
            <a:spLocks/>
          </p:cNvSpPr>
          <p:nvPr/>
        </p:nvSpPr>
        <p:spPr>
          <a:xfrm>
            <a:off x="760465" y="1667997"/>
            <a:ext cx="78867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00000"/>
                </a:solidFill>
              </a:rPr>
              <a:t>Οικονομικά επιβεβλημένο</a:t>
            </a:r>
          </a:p>
          <a:p>
            <a:r>
              <a:rPr lang="en-US" sz="2600" dirty="0">
                <a:solidFill>
                  <a:srgbClr val="000000"/>
                </a:solidFill>
              </a:rPr>
              <a:t>Επιστημονική εγγραματοσύνη των πολιτών</a:t>
            </a:r>
          </a:p>
          <a:p>
            <a:r>
              <a:rPr lang="en-US" sz="2600" dirty="0">
                <a:solidFill>
                  <a:srgbClr val="000000"/>
                </a:solidFill>
              </a:rPr>
              <a:t>Τεχνολογικές εξελίξεις </a:t>
            </a:r>
          </a:p>
          <a:p>
            <a:pPr marL="0" indent="0">
              <a:buNone/>
            </a:pPr>
            <a:endParaRPr lang="el-GR" sz="1100" dirty="0">
              <a:solidFill>
                <a:srgbClr val="000000"/>
              </a:solidFill>
            </a:endParaRPr>
          </a:p>
          <a:p>
            <a:pPr>
              <a:spcAft>
                <a:spcPts val="1200"/>
              </a:spcAft>
              <a:buNone/>
            </a:pPr>
            <a:r>
              <a:rPr lang="en-US" sz="2600" dirty="0" smtClean="0">
                <a:solidFill>
                  <a:srgbClr val="000000"/>
                </a:solidFill>
              </a:rPr>
              <a:t>   </a:t>
            </a:r>
            <a:r>
              <a:rPr lang="en-US" sz="2600" dirty="0" err="1" smtClean="0">
                <a:solidFill>
                  <a:srgbClr val="000000"/>
                </a:solidFill>
              </a:rPr>
              <a:t>Επιπτώσεις</a:t>
            </a:r>
            <a:r>
              <a:rPr lang="en-US" sz="2600" dirty="0" smtClean="0">
                <a:solidFill>
                  <a:srgbClr val="000000"/>
                </a:solidFill>
              </a:rPr>
              <a:t> </a:t>
            </a:r>
            <a:r>
              <a:rPr lang="en-US" sz="2600" dirty="0">
                <a:solidFill>
                  <a:srgbClr val="000000"/>
                </a:solidFill>
              </a:rPr>
              <a:t>για τους στόχους της εκπαίδευσης </a:t>
            </a:r>
            <a:r>
              <a:rPr lang="en-US" sz="2600" dirty="0" err="1">
                <a:solidFill>
                  <a:srgbClr val="000000"/>
                </a:solidFill>
              </a:rPr>
              <a:t>στις</a:t>
            </a:r>
            <a:r>
              <a:rPr lang="en-US" sz="2600" dirty="0">
                <a:solidFill>
                  <a:srgbClr val="000000"/>
                </a:solidFill>
              </a:rPr>
              <a:t> </a:t>
            </a:r>
            <a:r>
              <a:rPr lang="en-US" sz="2600" dirty="0" err="1" smtClean="0">
                <a:solidFill>
                  <a:srgbClr val="000000"/>
                </a:solidFill>
              </a:rPr>
              <a:t>φυσικές</a:t>
            </a:r>
            <a:r>
              <a:rPr lang="en-US" sz="2600" dirty="0" smtClean="0">
                <a:solidFill>
                  <a:srgbClr val="000000"/>
                </a:solidFill>
              </a:rPr>
              <a:t> </a:t>
            </a:r>
            <a:r>
              <a:rPr lang="en-US" sz="2600" dirty="0" err="1" smtClean="0">
                <a:solidFill>
                  <a:srgbClr val="000000"/>
                </a:solidFill>
              </a:rPr>
              <a:t>επιστήμες</a:t>
            </a:r>
            <a:endParaRPr lang="en-US" sz="2600" dirty="0">
              <a:solidFill>
                <a:srgbClr val="000000"/>
              </a:solidFill>
            </a:endParaRPr>
          </a:p>
          <a:p>
            <a:pPr marL="228600" lvl="1"/>
            <a:r>
              <a:rPr lang="en-US" sz="2600" dirty="0">
                <a:solidFill>
                  <a:srgbClr val="000000"/>
                </a:solidFill>
              </a:rPr>
              <a:t>Εστίαση στη φύση της επιστήμης</a:t>
            </a:r>
          </a:p>
          <a:p>
            <a:pPr marL="228600" lvl="1"/>
            <a:r>
              <a:rPr lang="en-US" sz="2600" dirty="0">
                <a:solidFill>
                  <a:srgbClr val="000000"/>
                </a:solidFill>
              </a:rPr>
              <a:t>Κοινότητα</a:t>
            </a:r>
          </a:p>
          <a:p>
            <a:pPr marL="228600" lvl="1"/>
            <a:r>
              <a:rPr lang="en-US" sz="2600" dirty="0">
                <a:solidFill>
                  <a:srgbClr val="000000"/>
                </a:solidFill>
              </a:rPr>
              <a:t>Θετικές συμπεριφορές</a:t>
            </a:r>
          </a:p>
          <a:p>
            <a:pPr marL="228600" lvl="1"/>
            <a:r>
              <a:rPr lang="en-US" sz="2600" dirty="0">
                <a:solidFill>
                  <a:srgbClr val="000000"/>
                </a:solidFill>
              </a:rPr>
              <a:t>Διερευνητική μάθηση</a:t>
            </a:r>
          </a:p>
          <a:p>
            <a:pPr marL="457200" lvl="1" indent="0">
              <a:buNone/>
            </a:pPr>
            <a:endParaRPr lang="el-GR" sz="1100" dirty="0">
              <a:solidFill>
                <a:srgbClr val="000000"/>
              </a:solidFill>
            </a:endParaRPr>
          </a:p>
          <a:p>
            <a:pPr marL="0" indent="0">
              <a:buNone/>
            </a:pPr>
            <a:r>
              <a:rPr lang="en-US" sz="2600" i="1" dirty="0">
                <a:solidFill>
                  <a:srgbClr val="000000"/>
                </a:solidFill>
              </a:rPr>
              <a:t>Συλλογή αποδεικτικών στοιχείων για την επιρροή των συμπεριφορών των δασκάλων ως προς τις φυσικές επιστήμες</a:t>
            </a:r>
          </a:p>
        </p:txBody>
      </p:sp>
    </p:spTree>
    <p:extLst>
      <p:ext uri="{BB962C8B-B14F-4D97-AF65-F5344CB8AC3E}">
        <p14:creationId xmlns:p14="http://schemas.microsoft.com/office/powerpoint/2010/main" val="1293539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3352" y="1667996"/>
            <a:ext cx="7886700" cy="4364503"/>
          </a:xfrm>
        </p:spPr>
        <p:txBody>
          <a:bodyPr>
            <a:normAutofit fontScale="62500" lnSpcReduction="20000"/>
          </a:bodyPr>
          <a:lstStyle/>
          <a:p>
            <a:pPr marL="0" indent="0">
              <a:lnSpc>
                <a:spcPct val="120000"/>
              </a:lnSpc>
              <a:buNone/>
            </a:pPr>
            <a:r>
              <a:rPr dirty="0" smtClean="0"/>
              <a:t>Ακολουθεί ο ορισμός της επιστημονικής εγγραματοσύνης (scientific literacy) από τον ΟΟΣΑ: </a:t>
            </a:r>
            <a:endParaRPr lang="el-GR" dirty="0"/>
          </a:p>
          <a:p>
            <a:pPr marL="0" indent="0">
              <a:lnSpc>
                <a:spcPct val="120000"/>
              </a:lnSpc>
              <a:buNone/>
            </a:pPr>
            <a:r>
              <a:rPr lang="en-GB" i="1" dirty="0" smtClean="0"/>
              <a:t>The capacity to use scientific knowledge, to identify questions and draw evidence-based conclusions in order to understand and make decisions about the natural world and make changes to it through human activity. (Η ικανότητα χρήσης της επιστημονικής γνώσης, εντοπισμού ερωτήσεων και εξαγωγής συμπερασμάτων βάσει αποδείξεων για την κατανόηση και λήψη αποφάσεων σχετικά με το φυσικό κόσμο, </a:t>
            </a:r>
            <a:r>
              <a:rPr lang="en-GB" i="1" dirty="0" err="1" smtClean="0"/>
              <a:t>αλλά</a:t>
            </a:r>
            <a:r>
              <a:rPr lang="en-GB" i="1" dirty="0" smtClean="0"/>
              <a:t> </a:t>
            </a:r>
            <a:r>
              <a:rPr lang="el-GR" i="1" dirty="0" smtClean="0"/>
              <a:t>και </a:t>
            </a:r>
            <a:r>
              <a:rPr lang="en-GB" i="1" dirty="0" err="1" smtClean="0"/>
              <a:t>για</a:t>
            </a:r>
            <a:r>
              <a:rPr lang="en-GB" i="1" dirty="0" smtClean="0"/>
              <a:t> την επίτευξη αλλαγών σε αυτόν μέσω της ανθρώπινης δραστηριότητας.) </a:t>
            </a:r>
            <a:r>
              <a:rPr dirty="0" smtClean="0"/>
              <a:t>(Harlen, 2001) </a:t>
            </a:r>
          </a:p>
          <a:p>
            <a:pPr marL="0" indent="0">
              <a:lnSpc>
                <a:spcPct val="120000"/>
              </a:lnSpc>
              <a:spcBef>
                <a:spcPts val="0"/>
              </a:spcBef>
              <a:buNone/>
            </a:pPr>
            <a:endParaRPr lang="el-GR" dirty="0" smtClean="0"/>
          </a:p>
          <a:p>
            <a:pPr marL="0" indent="0">
              <a:lnSpc>
                <a:spcPct val="120000"/>
              </a:lnSpc>
              <a:buNone/>
            </a:pPr>
            <a:r>
              <a:rPr dirty="0" smtClean="0"/>
              <a:t>Η τάση αυτή αντανακλάται διεθνώς στη συμπερίληψη της ανάπτυξης δεξιοτήτων επιστημονικής έρευνας και της κατανόησης των επιστημονικών τρόπων εργασίας στις απαιτήσεις των προγραμμάτων σπουδών για την εκπαίδευση στις φυσικές επιστήμες.</a:t>
            </a:r>
            <a:endParaRPr lang="el-GR" dirty="0"/>
          </a:p>
          <a:p>
            <a:pPr>
              <a:lnSpc>
                <a:spcPct val="100000"/>
              </a:lnSpc>
              <a:spcBef>
                <a:spcPts val="0"/>
              </a:spcBef>
            </a:pPr>
            <a:endParaRPr lang="el-GR"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 name="Rectangle 1"/>
          <p:cNvSpPr/>
          <p:nvPr/>
        </p:nvSpPr>
        <p:spPr>
          <a:xfrm>
            <a:off x="503352" y="434363"/>
            <a:ext cx="6354647" cy="1200329"/>
          </a:xfrm>
          <a:prstGeom prst="rect">
            <a:avLst/>
          </a:prstGeom>
        </p:spPr>
        <p:txBody>
          <a:bodyPr wrap="square">
            <a:spAutoFit/>
          </a:bodyPr>
          <a:lstStyle/>
          <a:p>
            <a:pPr algn="ctr"/>
            <a:r>
              <a:rPr lang="en-US" sz="3600" b="1" dirty="0" smtClean="0">
                <a:solidFill>
                  <a:srgbClr val="00B050"/>
                </a:solidFill>
              </a:rPr>
              <a:t>Αυξανόμενη έμφαση στην επιστημονική εγγραματοσύνη </a:t>
            </a:r>
            <a:endParaRPr lang="el-GR" sz="3600" dirty="0"/>
          </a:p>
        </p:txBody>
      </p:sp>
      <p:sp>
        <p:nvSpPr>
          <p:cNvPr id="21"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i="1" dirty="0">
              <a:solidFill>
                <a:srgbClr val="000000"/>
              </a:solidFill>
            </a:endParaRPr>
          </a:p>
        </p:txBody>
      </p:sp>
    </p:spTree>
    <p:extLst>
      <p:ext uri="{BB962C8B-B14F-4D97-AF65-F5344CB8AC3E}">
        <p14:creationId xmlns:p14="http://schemas.microsoft.com/office/powerpoint/2010/main" val="1755019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83194" y="660208"/>
            <a:ext cx="7886700" cy="4600447"/>
          </a:xfrm>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 name="Rectangle 1"/>
          <p:cNvSpPr/>
          <p:nvPr/>
        </p:nvSpPr>
        <p:spPr>
          <a:xfrm>
            <a:off x="0" y="95250"/>
            <a:ext cx="6731000" cy="1569660"/>
          </a:xfrm>
          <a:prstGeom prst="rect">
            <a:avLst/>
          </a:prstGeom>
        </p:spPr>
        <p:txBody>
          <a:bodyPr wrap="square">
            <a:spAutoFit/>
          </a:bodyPr>
          <a:lstStyle/>
          <a:p>
            <a:pPr algn="ctr"/>
            <a:r>
              <a:rPr lang="en-US" sz="3200" b="1" dirty="0" smtClean="0">
                <a:solidFill>
                  <a:srgbClr val="00B050"/>
                </a:solidFill>
              </a:rPr>
              <a:t>Γιατί πρέπει να διδάσκουμε </a:t>
            </a:r>
            <a:r>
              <a:rPr lang="en-US" sz="3200" b="1" dirty="0" err="1" smtClean="0">
                <a:solidFill>
                  <a:srgbClr val="00B050"/>
                </a:solidFill>
              </a:rPr>
              <a:t>τις</a:t>
            </a:r>
            <a:r>
              <a:rPr lang="en-US" sz="3200" b="1" dirty="0" smtClean="0">
                <a:solidFill>
                  <a:srgbClr val="00B050"/>
                </a:solidFill>
              </a:rPr>
              <a:t> </a:t>
            </a:r>
            <a:r>
              <a:rPr lang="el-GR" sz="3200" b="1" dirty="0" smtClean="0">
                <a:solidFill>
                  <a:srgbClr val="00B050"/>
                </a:solidFill>
              </a:rPr>
              <a:t>  </a:t>
            </a:r>
            <a:r>
              <a:rPr lang="en-US" sz="3200" b="1" dirty="0" err="1" smtClean="0">
                <a:solidFill>
                  <a:srgbClr val="00B050"/>
                </a:solidFill>
              </a:rPr>
              <a:t>φυσικές</a:t>
            </a:r>
            <a:r>
              <a:rPr lang="en-US" sz="3200" b="1" dirty="0" smtClean="0">
                <a:solidFill>
                  <a:srgbClr val="00B050"/>
                </a:solidFill>
              </a:rPr>
              <a:t> επιστήμες </a:t>
            </a:r>
            <a:r>
              <a:rPr lang="en-US" sz="3200" b="1" dirty="0" err="1" smtClean="0">
                <a:solidFill>
                  <a:srgbClr val="00B050"/>
                </a:solidFill>
              </a:rPr>
              <a:t>στην</a:t>
            </a:r>
            <a:r>
              <a:rPr lang="en-US" sz="3200" b="1" dirty="0" smtClean="0">
                <a:solidFill>
                  <a:srgbClr val="00B050"/>
                </a:solidFill>
              </a:rPr>
              <a:t> </a:t>
            </a:r>
            <a:r>
              <a:rPr lang="en-US" sz="3200" b="1" dirty="0" err="1" smtClean="0">
                <a:solidFill>
                  <a:srgbClr val="00B050"/>
                </a:solidFill>
              </a:rPr>
              <a:t>πρώιμη</a:t>
            </a:r>
            <a:r>
              <a:rPr lang="el-GR" sz="3200" b="1" dirty="0" smtClean="0">
                <a:solidFill>
                  <a:srgbClr val="00B050"/>
                </a:solidFill>
              </a:rPr>
              <a:t> </a:t>
            </a:r>
            <a:r>
              <a:rPr lang="en-US" sz="3200" b="1" dirty="0" err="1" smtClean="0">
                <a:solidFill>
                  <a:srgbClr val="00B050"/>
                </a:solidFill>
              </a:rPr>
              <a:t>παιδική</a:t>
            </a:r>
            <a:r>
              <a:rPr lang="en-US" sz="3200" b="1" dirty="0" smtClean="0">
                <a:solidFill>
                  <a:srgbClr val="00B050"/>
                </a:solidFill>
              </a:rPr>
              <a:t> ηλικία; </a:t>
            </a:r>
            <a:r>
              <a:rPr lang="en-US" sz="2000" b="1" dirty="0" smtClean="0"/>
              <a:t>(Eshach &amp; Fried, 2005)</a:t>
            </a:r>
          </a:p>
        </p:txBody>
      </p:sp>
      <p:sp>
        <p:nvSpPr>
          <p:cNvPr id="21" name="Content Placeholder 2"/>
          <p:cNvSpPr txBox="1">
            <a:spLocks/>
          </p:cNvSpPr>
          <p:nvPr/>
        </p:nvSpPr>
        <p:spPr>
          <a:xfrm>
            <a:off x="503352" y="1780595"/>
            <a:ext cx="8164398" cy="448685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buFont typeface="+mj-lt"/>
              <a:buAutoNum type="arabicPeriod"/>
            </a:pPr>
            <a:r>
              <a:rPr lang="en-US" sz="4000" dirty="0" smtClean="0"/>
              <a:t>Τα παιδιά από μόνα τους απολαμβάνουν να παρατηρούν τη φύση και να σκέφτονται γι'αυτά που βλέπουν. </a:t>
            </a:r>
          </a:p>
          <a:p>
            <a:pPr marL="457200" indent="-457200">
              <a:lnSpc>
                <a:spcPct val="120000"/>
              </a:lnSpc>
              <a:spcBef>
                <a:spcPts val="600"/>
              </a:spcBef>
              <a:buFont typeface="+mj-lt"/>
              <a:buAutoNum type="arabicPeriod"/>
            </a:pPr>
            <a:r>
              <a:rPr lang="en-US" sz="4000" dirty="0" smtClean="0"/>
              <a:t>Η έκθεση των μαθητών/τριών στις φυσικές επιστήμες αναπτύσσει θετικές συμπεριφορές απέναντι στην επιστήμη. </a:t>
            </a:r>
            <a:endParaRPr lang="el-GR" sz="4000" dirty="0" smtClean="0"/>
          </a:p>
          <a:p>
            <a:pPr marL="457200" indent="-457200">
              <a:lnSpc>
                <a:spcPct val="120000"/>
              </a:lnSpc>
              <a:spcBef>
                <a:spcPts val="600"/>
              </a:spcBef>
              <a:buFont typeface="+mj-lt"/>
              <a:buAutoNum type="arabicPeriod"/>
            </a:pPr>
            <a:r>
              <a:rPr lang="en-US" sz="4000" dirty="0" smtClean="0"/>
              <a:t>Η πρώιμη έκθεση σε επιστημονικά φαινόμενα οδηγεί σε καλύτερη κατανόηση των επιστημονικών εννοιών που θα μελετηθούν αργότερα επίσημα. </a:t>
            </a:r>
            <a:endParaRPr lang="el-GR" sz="4000" dirty="0" smtClean="0"/>
          </a:p>
          <a:p>
            <a:pPr marL="457200" indent="-457200">
              <a:lnSpc>
                <a:spcPct val="120000"/>
              </a:lnSpc>
              <a:spcBef>
                <a:spcPts val="600"/>
              </a:spcBef>
              <a:buFont typeface="+mj-lt"/>
              <a:buAutoNum type="arabicPeriod"/>
            </a:pPr>
            <a:r>
              <a:rPr lang="en-US" sz="4000" dirty="0" smtClean="0"/>
              <a:t>Η χρήση επιστημονικού λεξιλογίου σε πρώιμη ηλικία επηρεάζει την τελική ανάπτυξη επιστημονικών εννοιών. </a:t>
            </a:r>
            <a:endParaRPr lang="el-GR" sz="4000" dirty="0" smtClean="0"/>
          </a:p>
          <a:p>
            <a:pPr marL="457200" indent="-457200">
              <a:lnSpc>
                <a:spcPct val="120000"/>
              </a:lnSpc>
              <a:spcBef>
                <a:spcPts val="600"/>
              </a:spcBef>
              <a:buFont typeface="+mj-lt"/>
              <a:buAutoNum type="arabicPeriod"/>
            </a:pPr>
            <a:r>
              <a:rPr lang="en-US" sz="4000" dirty="0" smtClean="0"/>
              <a:t>Τα παιδιά μπορούν να κατανοήσουν επιστημονικές έννοιες και να συλλογιστούν επιστημονικά. </a:t>
            </a:r>
            <a:endParaRPr lang="el-GR" sz="4000" dirty="0" smtClean="0"/>
          </a:p>
          <a:p>
            <a:pPr marL="457200" indent="-457200">
              <a:lnSpc>
                <a:spcPct val="120000"/>
              </a:lnSpc>
              <a:spcBef>
                <a:spcPts val="600"/>
              </a:spcBef>
              <a:buFont typeface="+mj-lt"/>
              <a:buAutoNum type="arabicPeriod"/>
            </a:pPr>
            <a:r>
              <a:rPr lang="en-US" sz="4000" dirty="0" smtClean="0"/>
              <a:t>Οι φυσικές επιστήμες είναι ένας αποτελεσματικός τρόπος ανάπτυξης της επιστημονικής σκέψης.</a:t>
            </a:r>
            <a:endParaRPr lang="el-GR" sz="4000" dirty="0"/>
          </a:p>
        </p:txBody>
      </p:sp>
    </p:spTree>
    <p:extLst>
      <p:ext uri="{BB962C8B-B14F-4D97-AF65-F5344CB8AC3E}">
        <p14:creationId xmlns:p14="http://schemas.microsoft.com/office/powerpoint/2010/main" val="775762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nSpc>
                <a:spcPct val="100000"/>
              </a:lnSpc>
              <a:spcBef>
                <a:spcPts val="0"/>
              </a:spcBef>
              <a:buNone/>
            </a:pPr>
            <a:endParaRPr lang="nl-BE" dirty="0" smtClean="0"/>
          </a:p>
          <a:p>
            <a:pPr>
              <a:lnSpc>
                <a:spcPct val="100000"/>
              </a:lnSpc>
              <a:spcBef>
                <a:spcPts val="0"/>
              </a:spcBef>
            </a:pPr>
            <a:endParaRPr lang="nl-BE" dirty="0"/>
          </a:p>
          <a:p>
            <a:pPr>
              <a:lnSpc>
                <a:spcPct val="100000"/>
              </a:lnSpc>
              <a:spcBef>
                <a:spcPts val="0"/>
              </a:spcBef>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9" y="309248"/>
            <a:ext cx="1906621" cy="1358749"/>
          </a:xfrm>
          <a:prstGeom prst="rect">
            <a:avLst/>
          </a:prstGeom>
          <a:noFill/>
          <a:ln>
            <a:noFill/>
          </a:ln>
        </p:spPr>
      </p:pic>
      <p:pic>
        <p:nvPicPr>
          <p:cNvPr id="2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627" y="6255485"/>
            <a:ext cx="463550" cy="4333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9" y="6274420"/>
            <a:ext cx="1394553"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p:cNvSpPr>
            <a:spLocks noChangeArrowheads="1"/>
          </p:cNvSpPr>
          <p:nvPr/>
        </p:nvSpPr>
        <p:spPr bwMode="auto">
          <a:xfrm>
            <a:off x="1591058" y="6261112"/>
            <a:ext cx="646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900" b="0" i="0" u="none" strike="noStrike" cap="none" normalizeH="0" baseline="0" dirty="0" smtClean="0">
                <a:ln>
                  <a:noFill/>
                </a:ln>
                <a:solidFill>
                  <a:srgbClr val="548DD4"/>
                </a:solidFill>
                <a:effectLst/>
                <a:latin typeface="Calibri" pitchFamily="34" charset="0"/>
              </a:rPr>
              <a:t>Το έργο CREATIVITY IN EARLY YEARS SCIENCE EDUCATION έχει λάβει χρηματοδότηση από το πρόγραμμα της </a:t>
            </a:r>
            <a:r>
              <a:rPr lang="en-US" altLang="en-US" sz="900" dirty="0">
                <a:solidFill>
                  <a:srgbClr val="548DD4"/>
                </a:solidFill>
                <a:latin typeface="Calibri" pitchFamily="34" charset="0"/>
              </a:rPr>
              <a:t>Ευρωπαϊκής </a:t>
            </a:r>
            <a:r>
              <a:rPr lang="en-US" sz="900" dirty="0">
                <a:solidFill>
                  <a:srgbClr val="548DD4"/>
                </a:solidFill>
                <a:latin typeface="Calibri" pitchFamily="34" charset="0"/>
              </a:rPr>
              <a:t>Ένωσης Erasmus+ (2014‐2017) με αρ. Σύμβασης Ανάθεσης: 2014-1-EL01-KA201-001644.</a:t>
            </a:r>
            <a:r>
              <a:rPr dirty="0" smtClean="0"/>
              <a:t> </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itle 3"/>
          <p:cNvSpPr txBox="1">
            <a:spLocks/>
          </p:cNvSpPr>
          <p:nvPr/>
        </p:nvSpPr>
        <p:spPr>
          <a:xfrm>
            <a:off x="503352" y="349710"/>
            <a:ext cx="5841691" cy="859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B050"/>
              </a:solidFill>
              <a:latin typeface="+mn-lt"/>
            </a:endParaRPr>
          </a:p>
        </p:txBody>
      </p:sp>
      <p:sp>
        <p:nvSpPr>
          <p:cNvPr id="2" name="Rectangle 1"/>
          <p:cNvSpPr/>
          <p:nvPr/>
        </p:nvSpPr>
        <p:spPr>
          <a:xfrm>
            <a:off x="1043607" y="20212"/>
            <a:ext cx="5178771" cy="1354217"/>
          </a:xfrm>
          <a:prstGeom prst="rect">
            <a:avLst/>
          </a:prstGeom>
        </p:spPr>
        <p:txBody>
          <a:bodyPr wrap="square">
            <a:spAutoFit/>
          </a:bodyPr>
          <a:lstStyle/>
          <a:p>
            <a:pPr algn="ctr"/>
            <a:r>
              <a:rPr lang="en-US" sz="3200" b="1" dirty="0" smtClean="0">
                <a:solidFill>
                  <a:srgbClr val="00B050"/>
                </a:solidFill>
              </a:rPr>
              <a:t>Ορισμός της δημιουργικότητας που έχει υιοθετήσει το έργο CEYS </a:t>
            </a:r>
            <a:r>
              <a:rPr dirty="0"/>
              <a:t/>
            </a:r>
            <a:br>
              <a:rPr dirty="0"/>
            </a:br>
            <a:r>
              <a:rPr lang="en-US" sz="1600" dirty="0" smtClean="0"/>
              <a:t>(Creative Little Scientists, 2014)</a:t>
            </a:r>
            <a:endParaRPr lang="el-GR" sz="1600" dirty="0"/>
          </a:p>
        </p:txBody>
      </p:sp>
      <p:sp>
        <p:nvSpPr>
          <p:cNvPr id="21"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i="1" dirty="0">
              <a:solidFill>
                <a:srgbClr val="000000"/>
              </a:solidFill>
            </a:endParaRPr>
          </a:p>
        </p:txBody>
      </p:sp>
      <p:pic>
        <p:nvPicPr>
          <p:cNvPr id="17" name="Picture 16"/>
          <p:cNvPicPr>
            <a:picLocks noChangeAspect="1"/>
          </p:cNvPicPr>
          <p:nvPr/>
        </p:nvPicPr>
        <p:blipFill>
          <a:blip r:embed="rId6" cstate="print"/>
          <a:stretch>
            <a:fillRect/>
          </a:stretch>
        </p:blipFill>
        <p:spPr>
          <a:xfrm>
            <a:off x="1043608" y="1844824"/>
            <a:ext cx="7344816" cy="4022426"/>
          </a:xfrm>
          <a:prstGeom prst="rect">
            <a:avLst/>
          </a:prstGeom>
        </p:spPr>
      </p:pic>
    </p:spTree>
    <p:extLst>
      <p:ext uri="{BB962C8B-B14F-4D97-AF65-F5344CB8AC3E}">
        <p14:creationId xmlns:p14="http://schemas.microsoft.com/office/powerpoint/2010/main" val="2238722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5029</TotalTime>
  <Words>3237</Words>
  <Application>Microsoft Office PowerPoint</Application>
  <PresentationFormat>On-screen Show (4:3)</PresentationFormat>
  <Paragraphs>362</Paragraphs>
  <Slides>33</Slides>
  <Notes>32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36" baseType="lpstr">
      <vt:lpstr>Kantoorthema</vt:lpstr>
      <vt:lpstr>Theme1</vt:lpstr>
      <vt:lpstr>Acrobat Document</vt:lpstr>
      <vt:lpstr> </vt:lpstr>
      <vt:lpstr>Εισαγωγή στο έργο CEYS  (χρησιμοποιήστε ανάλογα με το περιβάλλον)</vt:lpstr>
      <vt:lpstr>Στόχοι της ενότητας</vt:lpstr>
      <vt:lpstr>Σύνδεση με τις αρχές σχεδιασμού περιεχομένου και τα αποτελέσματα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Δραστηριότητα 2: Εξέταση εθνικής πολιτικής: Γενικοί και ειδικοί στόχοι</vt:lpstr>
      <vt:lpstr>Στοιχεία διερευνητικών και δημιουργικών προδιαθέσεων</vt:lpstr>
      <vt:lpstr>Συνέργειες μεταξύ διερευνητικών και δημιουργικών προσεγγίσεων</vt:lpstr>
      <vt:lpstr>Η δημιουργικότητα στην εκπαιδευτική πολιτική των ευρωπαϊκών χωρών 1</vt:lpstr>
      <vt:lpstr>Η δημιουργικότητα στην εκπαιδευτική πολιτική των ευρωπαϊκών χωρών 2</vt:lpstr>
      <vt:lpstr>Δραστηριότητα 3: Εξέταση εθνικής πολιτικής: Μάθηση, διδασκαλία και αξιολόγηση</vt:lpstr>
      <vt:lpstr>Δραστηριότητα 4: Ευκαιρίες στο δικό σας σχολικό περιβάλλον</vt:lpstr>
      <vt:lpstr>Εισαγωγή σε παραδείγματα από την τάξη</vt:lpstr>
      <vt:lpstr>Καθημερινά υλικά Παιδιά ηλικίας 5-6 ετών</vt:lpstr>
      <vt:lpstr>Καθημερινά υλικά Παιδιά ηλικίας 5-6 ετών</vt:lpstr>
      <vt:lpstr>Καθημερινά υλικά Παιδιά ηλικίας 5-6 ετών</vt:lpstr>
      <vt:lpstr>Καθημερινά υλικά Παιδιά ηλικίας 5-6 ετών</vt:lpstr>
      <vt:lpstr>Σκελετοί Παιδιά ηλικίας 7-8 ετών</vt:lpstr>
      <vt:lpstr>Ηλεκτρικό ρεύμα Παιδιά ηλικίας 4-5 ετών</vt:lpstr>
      <vt:lpstr>Δραστηριότητα 5: Ανάλυση παραδειγμάτων από την τάξη</vt:lpstr>
      <vt:lpstr>Δραστηριότητα 6:  Αντιμετώπιση των περιοριστικών παραγόντων</vt:lpstr>
      <vt:lpstr>Αναστοχασμός και επιπτώσεις</vt:lpstr>
      <vt:lpstr>Περισσότερες πληροφορίες</vt:lpstr>
      <vt:lpstr>ΕΥΧΑΡΙΣΤΩ!</vt:lpstr>
      <vt:lpstr>PowerPoint Presentation</vt:lpstr>
      <vt:lpstr>PowerPoint Presentation</vt:lpstr>
      <vt:lpstr> Creativity in Early Years Science EDUCATION (2014-2017)  www.ceys-project.eu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CEYS – Induction workshop</dc:title>
  <dc:creator>jozesc</dc:creator>
  <cp:lastModifiedBy>Fani Stylianidou</cp:lastModifiedBy>
  <cp:revision>326</cp:revision>
  <cp:lastPrinted>2017-07-07T14:50:55Z</cp:lastPrinted>
  <dcterms:created xsi:type="dcterms:W3CDTF">2014-12-10T20:28:08Z</dcterms:created>
  <dcterms:modified xsi:type="dcterms:W3CDTF">2017-11-23T08:55:11Z</dcterms:modified>
</cp:coreProperties>
</file>