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handoutMasterIdLst>
    <p:handoutMasterId r:id="rId37"/>
  </p:handoutMasterIdLst>
  <p:sldIdLst>
    <p:sldId id="256" r:id="rId3"/>
    <p:sldId id="406" r:id="rId4"/>
    <p:sldId id="401" r:id="rId5"/>
    <p:sldId id="405" r:id="rId6"/>
    <p:sldId id="420" r:id="rId7"/>
    <p:sldId id="424" r:id="rId8"/>
    <p:sldId id="459" r:id="rId9"/>
    <p:sldId id="455" r:id="rId10"/>
    <p:sldId id="429" r:id="rId11"/>
    <p:sldId id="430" r:id="rId12"/>
    <p:sldId id="440" r:id="rId13"/>
    <p:sldId id="402" r:id="rId14"/>
    <p:sldId id="432" r:id="rId15"/>
    <p:sldId id="433" r:id="rId16"/>
    <p:sldId id="431" r:id="rId17"/>
    <p:sldId id="438" r:id="rId18"/>
    <p:sldId id="388" r:id="rId19"/>
    <p:sldId id="403" r:id="rId20"/>
    <p:sldId id="441" r:id="rId21"/>
    <p:sldId id="391" r:id="rId22"/>
    <p:sldId id="446" r:id="rId23"/>
    <p:sldId id="447" r:id="rId24"/>
    <p:sldId id="448" r:id="rId25"/>
    <p:sldId id="449" r:id="rId26"/>
    <p:sldId id="450" r:id="rId27"/>
    <p:sldId id="461" r:id="rId28"/>
    <p:sldId id="404" r:id="rId29"/>
    <p:sldId id="452" r:id="rId30"/>
    <p:sldId id="453" r:id="rId31"/>
    <p:sldId id="454" r:id="rId32"/>
    <p:sldId id="419" r:id="rId33"/>
    <p:sldId id="413" r:id="rId34"/>
    <p:sldId id="462" r:id="rId35"/>
  </p:sldIdLst>
  <p:sldSz cx="9144000" cy="6858000" type="screen4x3"/>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 Merckx"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8000"/>
    <a:srgbClr val="006600"/>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4" autoAdjust="0"/>
    <p:restoredTop sz="96597" autoAdjust="0"/>
  </p:normalViewPr>
  <p:slideViewPr>
    <p:cSldViewPr snapToGrid="0">
      <p:cViewPr>
        <p:scale>
          <a:sx n="70" d="100"/>
          <a:sy n="70" d="100"/>
        </p:scale>
        <p:origin x="-1080" y="-58"/>
      </p:cViewPr>
      <p:guideLst>
        <p:guide orient="horz" pos="2160"/>
        <p:guide pos="2880"/>
      </p:guideLst>
    </p:cSldViewPr>
  </p:slideViewPr>
  <p:notesTextViewPr>
    <p:cViewPr>
      <p:scale>
        <a:sx n="1" d="1"/>
        <a:sy n="1" d="1"/>
      </p:scale>
      <p:origin x="0" y="0"/>
    </p:cViewPr>
  </p:notesTextViewPr>
  <p:sorterViewPr>
    <p:cViewPr>
      <p:scale>
        <a:sx n="66" d="100"/>
        <a:sy n="66" d="100"/>
      </p:scale>
      <p:origin x="0" y="1555"/>
    </p:cViewPr>
  </p:sorterViewPr>
  <p:notesViewPr>
    <p:cSldViewPr snapToGrid="0" snapToObjects="1">
      <p:cViewPr>
        <p:scale>
          <a:sx n="139" d="100"/>
          <a:sy n="139" d="100"/>
        </p:scale>
        <p:origin x="-560" y="5064"/>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5620197-6B66-6F41-A4C0-B677553740AA}" type="datetimeFigureOut">
              <a:rPr lang="en-US" smtClean="0"/>
              <a:t>16-Nov-17</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62B3C-EDCD-2947-B658-48AA7A39C736}" type="slidenum">
              <a:rPr lang="en-US" smtClean="0"/>
              <a:t>‹#›</a:t>
            </a:fld>
            <a:endParaRPr lang="en-US"/>
          </a:p>
        </p:txBody>
      </p:sp>
    </p:spTree>
    <p:extLst>
      <p:ext uri="{BB962C8B-B14F-4D97-AF65-F5344CB8AC3E}">
        <p14:creationId xmlns:p14="http://schemas.microsoft.com/office/powerpoint/2010/main" val="95052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B533F10-65F7-43E4-956D-CFD08B22406E}" type="datetimeFigureOut">
              <a:rPr lang="nl-BE" smtClean="0"/>
              <a:t>16/11/2017</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195098B-2C0E-4FC7-88C8-090D3FA4200A}" type="slidenum">
              <a:rPr lang="nl-BE" smtClean="0"/>
              <a:t>‹#›</a:t>
            </a:fld>
            <a:endParaRPr lang="nl-BE"/>
          </a:p>
        </p:txBody>
      </p:sp>
    </p:spTree>
    <p:extLst>
      <p:ext uri="{BB962C8B-B14F-4D97-AF65-F5344CB8AC3E}">
        <p14:creationId xmlns:p14="http://schemas.microsoft.com/office/powerpoint/2010/main" val="382712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1</a:t>
            </a:fld>
            <a:endParaRPr lang="nl-BE"/>
          </a:p>
        </p:txBody>
      </p:sp>
    </p:spTree>
    <p:extLst>
      <p:ext uri="{BB962C8B-B14F-4D97-AF65-F5344CB8AC3E}">
        <p14:creationId xmlns:p14="http://schemas.microsoft.com/office/powerpoint/2010/main" val="19298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10</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11</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13</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14</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15</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0" kern="1200" dirty="0" smtClean="0">
                <a:solidFill>
                  <a:schemeClr val="tx1"/>
                </a:solidFill>
                <a:effectLst/>
              </a:rPr>
              <a:t>20</a:t>
            </a:r>
            <a:r>
              <a:rPr lang="el-GR" sz="1100" b="0" kern="1200" baseline="0" dirty="0" smtClean="0">
                <a:solidFill>
                  <a:schemeClr val="tx1"/>
                </a:solidFill>
                <a:effectLst/>
              </a:rPr>
              <a:t> </a:t>
            </a:r>
            <a:r>
              <a:rPr lang="en-US" sz="1100" b="0" kern="1200" baseline="0" dirty="0" smtClean="0">
                <a:solidFill>
                  <a:schemeClr val="tx1"/>
                </a:solidFill>
                <a:effectLst/>
              </a:rPr>
              <a:t>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16</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smtClean="0">
                <a:solidFill>
                  <a:schemeClr val="tx1"/>
                </a:solidFill>
                <a:effectLst/>
              </a:rPr>
              <a:t>20 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17</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smtClean="0">
                <a:solidFill>
                  <a:schemeClr val="tx1"/>
                </a:solidFill>
                <a:effectLst/>
              </a:rPr>
              <a:t>20</a:t>
            </a:r>
            <a:r>
              <a:rPr lang="en-GB" sz="1100" b="0" kern="1200" baseline="0" dirty="0" smtClean="0">
                <a:solidFill>
                  <a:schemeClr val="tx1"/>
                </a:solidFill>
                <a:effectLst/>
              </a:rPr>
              <a:t> mins</a:t>
            </a:r>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18</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baseline="0" dirty="0" smtClean="0"/>
              <a:t>Now moving on </a:t>
            </a:r>
          </a:p>
          <a:p>
            <a:endParaRPr lang="en-US" sz="1100" dirty="0" smtClean="0"/>
          </a:p>
          <a:p>
            <a:r>
              <a:rPr lang="en-US" sz="1100" baseline="0" dirty="0" smtClean="0"/>
              <a:t>Share some examples from the classroom examples over time – that illustrate varied approaches to inquiry and creativity.</a:t>
            </a:r>
          </a:p>
          <a:p>
            <a:endParaRPr lang="en-US" sz="1100" baseline="0" dirty="0" smtClean="0"/>
          </a:p>
          <a:p>
            <a:r>
              <a:rPr lang="en-US" sz="1100" baseline="0" dirty="0" smtClean="0"/>
              <a:t>Also ways in which teacher </a:t>
            </a:r>
            <a:r>
              <a:rPr lang="nl-BE" sz="1100" dirty="0" smtClean="0"/>
              <a:t>worked around their national and/or school policy</a:t>
            </a:r>
            <a:r>
              <a:rPr lang="nl-BE" sz="1100" baseline="0" dirty="0" smtClean="0"/>
              <a:t> to</a:t>
            </a:r>
            <a:r>
              <a:rPr lang="nl-BE" sz="1100" dirty="0" smtClean="0"/>
              <a:t> overcome any restrictions, in order to promote inquiry and creativity in their early years teaching</a:t>
            </a:r>
            <a:r>
              <a:rPr lang="en-US" sz="1100" baseline="0" dirty="0" smtClean="0"/>
              <a:t>.</a:t>
            </a:r>
          </a:p>
          <a:p>
            <a:endParaRPr lang="en-US" sz="1100" baseline="0" dirty="0" smtClean="0"/>
          </a:p>
          <a:p>
            <a:r>
              <a:rPr lang="en-US" sz="1100" baseline="0" dirty="0" smtClean="0"/>
              <a:t>In the time frame can only give you time to gain a sense of what the materials might offer.</a:t>
            </a:r>
          </a:p>
          <a:p>
            <a:endParaRPr lang="en-US" sz="1100" dirty="0" smtClean="0"/>
          </a:p>
          <a:p>
            <a:r>
              <a:rPr lang="en-US" sz="1100" baseline="0" dirty="0" smtClean="0"/>
              <a:t>Looking at 3 different examples</a:t>
            </a:r>
            <a:r>
              <a:rPr lang="en-US" sz="1100" dirty="0" smtClean="0"/>
              <a:t> covering different age ranges:</a:t>
            </a:r>
          </a:p>
          <a:p>
            <a:r>
              <a:rPr lang="en-US" sz="1100" dirty="0" smtClean="0"/>
              <a:t>Skeletons, children</a:t>
            </a:r>
            <a:r>
              <a:rPr lang="en-US" sz="1100" baseline="0" dirty="0" smtClean="0"/>
              <a:t> age 7-8</a:t>
            </a:r>
            <a:endParaRPr lang="en-US" sz="1100" dirty="0" smtClean="0"/>
          </a:p>
          <a:p>
            <a:r>
              <a:rPr lang="en-US" sz="1100" dirty="0" smtClean="0"/>
              <a:t>Everyday materials, children</a:t>
            </a:r>
            <a:r>
              <a:rPr lang="en-US" sz="1100" baseline="0" dirty="0" smtClean="0"/>
              <a:t> age  5-6</a:t>
            </a:r>
            <a:endParaRPr lang="en-US" sz="1100" dirty="0" smtClean="0"/>
          </a:p>
          <a:p>
            <a:r>
              <a:rPr lang="en-US" sz="1100" dirty="0" smtClean="0"/>
              <a:t>Electricity, children</a:t>
            </a:r>
            <a:r>
              <a:rPr lang="en-US" sz="1100" baseline="0" dirty="0" smtClean="0"/>
              <a:t> age 4-5</a:t>
            </a:r>
          </a:p>
        </p:txBody>
      </p:sp>
      <p:sp>
        <p:nvSpPr>
          <p:cNvPr id="4" name="Slide Number Placeholder 3"/>
          <p:cNvSpPr>
            <a:spLocks noGrp="1"/>
          </p:cNvSpPr>
          <p:nvPr>
            <p:ph type="sldNum" sz="quarter" idx="10"/>
          </p:nvPr>
        </p:nvSpPr>
        <p:spPr/>
        <p:txBody>
          <a:bodyPr/>
          <a:lstStyle/>
          <a:p>
            <a:fld id="{D195098B-2C0E-4FC7-88C8-090D3FA4200A}" type="slidenum">
              <a:rPr lang="nl-BE" smtClean="0"/>
              <a:t>19</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225909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20</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21</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nSpc>
                <a:spcPct val="120000"/>
              </a:lnSpc>
              <a:spcBef>
                <a:spcPts val="0"/>
              </a:spcBef>
              <a:buNone/>
            </a:pPr>
            <a:r>
              <a:rPr lang="en-US" sz="1600" b="1" dirty="0" smtClean="0"/>
              <a:t>Activity: </a:t>
            </a:r>
            <a:r>
              <a:rPr lang="en-US" sz="1100" b="1" dirty="0" smtClean="0"/>
              <a:t>To sort objects based on their own criteria.</a:t>
            </a:r>
            <a:r>
              <a:rPr lang="en-US" sz="1100" dirty="0" smtClean="0"/>
              <a:t>  We  recapped on the properties of various materials.   I presented the children with some objects made from wood, metal and both, as well as two hoops. The children’s task was now to sort a range of objects using their own criteria.</a:t>
            </a:r>
          </a:p>
        </p:txBody>
      </p:sp>
      <p:sp>
        <p:nvSpPr>
          <p:cNvPr id="4" name="Slide Number Placeholder 3"/>
          <p:cNvSpPr>
            <a:spLocks noGrp="1"/>
          </p:cNvSpPr>
          <p:nvPr>
            <p:ph type="sldNum" sz="quarter" idx="10"/>
          </p:nvPr>
        </p:nvSpPr>
        <p:spPr/>
        <p:txBody>
          <a:bodyPr/>
          <a:lstStyle/>
          <a:p>
            <a:fld id="{D195098B-2C0E-4FC7-88C8-090D3FA4200A}" type="slidenum">
              <a:rPr lang="nl-BE" smtClean="0"/>
              <a:t>23</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24</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t>25</a:t>
            </a:fld>
            <a:endParaRPr lang="nl-BE"/>
          </a:p>
        </p:txBody>
      </p:sp>
    </p:spTree>
    <p:extLst>
      <p:ext uri="{BB962C8B-B14F-4D97-AF65-F5344CB8AC3E}">
        <p14:creationId xmlns:p14="http://schemas.microsoft.com/office/powerpoint/2010/main" val="17150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26</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28</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29</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3</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30</a:t>
            </a:fld>
            <a:endParaRPr lang="nl-BE"/>
          </a:p>
        </p:txBody>
      </p:sp>
    </p:spTree>
    <p:extLst>
      <p:ext uri="{BB962C8B-B14F-4D97-AF65-F5344CB8AC3E}">
        <p14:creationId xmlns:p14="http://schemas.microsoft.com/office/powerpoint/2010/main" val="1859955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sets out key features of the CLS conceptual framework adopted by the CEYS project – it provides a useful reference point. </a:t>
            </a:r>
          </a:p>
          <a:p>
            <a:r>
              <a:rPr lang="en-US" baseline="0" dirty="0" smtClean="0"/>
              <a:t>Facilitators will need to decide when best to use this dependent on audience.</a:t>
            </a:r>
          </a:p>
          <a:p>
            <a:r>
              <a:rPr lang="en-US" baseline="0" dirty="0" smtClean="0"/>
              <a:t>It can be useful, particularly on a longer course for participants to have this as a handout for reference during a session.</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31</a:t>
            </a:fld>
            <a:endParaRPr lang="nl-BE"/>
          </a:p>
        </p:txBody>
      </p:sp>
    </p:spTree>
    <p:extLst>
      <p:ext uri="{BB962C8B-B14F-4D97-AF65-F5344CB8AC3E}">
        <p14:creationId xmlns:p14="http://schemas.microsoft.com/office/powerpoint/2010/main" val="171604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 – </a:t>
            </a:r>
            <a:r>
              <a:rPr lang="en-US" sz="1200" dirty="0" smtClean="0"/>
              <a:t>based on evidence</a:t>
            </a:r>
          </a:p>
          <a:p>
            <a:r>
              <a:rPr lang="en-US" dirty="0" smtClean="0"/>
              <a:t>Tentative – </a:t>
            </a:r>
            <a:r>
              <a:rPr lang="en-US" sz="1200" dirty="0" smtClean="0"/>
              <a:t>changes in light of new data/ interpretations of data</a:t>
            </a:r>
          </a:p>
          <a:p>
            <a:r>
              <a:rPr lang="en-US" dirty="0" smtClean="0"/>
              <a:t>Creative – </a:t>
            </a:r>
            <a:r>
              <a:rPr lang="en-US" sz="1200" dirty="0" smtClean="0"/>
              <a:t>involves imagination and creativity</a:t>
            </a:r>
          </a:p>
          <a:p>
            <a:r>
              <a:rPr lang="en-US" dirty="0" smtClean="0"/>
              <a:t>Subjective – </a:t>
            </a:r>
            <a:r>
              <a:rPr lang="en-US" sz="1200" dirty="0" smtClean="0"/>
              <a:t>influenced by knowledge and perspectives</a:t>
            </a:r>
          </a:p>
          <a:p>
            <a:r>
              <a:rPr lang="en-US" dirty="0" smtClean="0"/>
              <a:t>Social and cultural context </a:t>
            </a:r>
            <a:r>
              <a:rPr lang="en-US" sz="1200" dirty="0" smtClean="0"/>
              <a:t>– influences both practices of science and impact</a:t>
            </a:r>
          </a:p>
          <a:p>
            <a:r>
              <a:rPr lang="en-US" dirty="0" smtClean="0"/>
              <a:t>Law </a:t>
            </a:r>
            <a:r>
              <a:rPr lang="en-US" sz="1200" dirty="0" smtClean="0"/>
              <a:t>(pattern/regularity) </a:t>
            </a:r>
            <a:r>
              <a:rPr lang="en-US" sz="1100" dirty="0" smtClean="0"/>
              <a:t>and</a:t>
            </a:r>
            <a:r>
              <a:rPr lang="en-US" dirty="0" smtClean="0"/>
              <a:t> Theory </a:t>
            </a:r>
            <a:r>
              <a:rPr lang="en-US" sz="1200" dirty="0" smtClean="0"/>
              <a:t>(explanation)</a:t>
            </a:r>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32</a:t>
            </a:fld>
            <a:endParaRPr lang="nl-BE"/>
          </a:p>
        </p:txBody>
      </p:sp>
    </p:spTree>
    <p:extLst>
      <p:ext uri="{BB962C8B-B14F-4D97-AF65-F5344CB8AC3E}">
        <p14:creationId xmlns:p14="http://schemas.microsoft.com/office/powerpoint/2010/main" val="86150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5</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dirty="0" smtClean="0"/>
              <a:t>Considerable debate in recent years about the importance and purposes science education, reflected in documentation at EU level and in discussions in science education community UK in recent years</a:t>
            </a:r>
            <a:r>
              <a:rPr lang="en-US" sz="1100" baseline="0" dirty="0" smtClean="0"/>
              <a:t> that has contributed to growing emphasis on the nature of science. </a:t>
            </a:r>
            <a:r>
              <a:rPr lang="en-US" sz="1100" dirty="0" smtClean="0"/>
              <a:t>Common themes include:</a:t>
            </a:r>
          </a:p>
          <a:p>
            <a:endParaRPr lang="en-US" sz="1100" dirty="0" smtClean="0"/>
          </a:p>
          <a:p>
            <a:pPr marL="171450" indent="-171450">
              <a:buFont typeface="Arial"/>
              <a:buChar char="•"/>
            </a:pPr>
            <a:r>
              <a:rPr lang="en-US" sz="1100" dirty="0" smtClean="0"/>
              <a:t>Economic  imperatives- both </a:t>
            </a:r>
            <a:r>
              <a:rPr lang="en-US" sz="1100" dirty="0" smtClean="0">
                <a:solidFill>
                  <a:srgbClr val="FF0000"/>
                </a:solidFill>
              </a:rPr>
              <a:t>supply of future scientists and technically skilled workforce, and to complete globally the need for individuals who have the skills and  competencies to apply knowledge in innovative ways, concerns about lack of take up of science and declining attitudes to science across the primary school.</a:t>
            </a:r>
          </a:p>
          <a:p>
            <a:pPr marL="171450" indent="-171450">
              <a:buFont typeface="Arial"/>
              <a:buChar char="•"/>
            </a:pPr>
            <a:endParaRPr lang="en-US" sz="1100" dirty="0" smtClean="0">
              <a:solidFill>
                <a:srgbClr val="FF0000"/>
              </a:solidFill>
            </a:endParaRPr>
          </a:p>
          <a:p>
            <a:pPr marL="171450" indent="-171450">
              <a:buFont typeface="Arial"/>
              <a:buChar char="•"/>
            </a:pPr>
            <a:r>
              <a:rPr lang="en-US" sz="1100" dirty="0" smtClean="0"/>
              <a:t>Growing emphasis on scientific literacy for citizens – importance of science and mathematics education not just for future jobs and the needs of the economy – but for all as an individual and as part of a community - to </a:t>
            </a:r>
            <a:r>
              <a:rPr lang="en-US" sz="1100" dirty="0" smtClean="0">
                <a:solidFill>
                  <a:srgbClr val="FF0000"/>
                </a:solidFill>
              </a:rPr>
              <a:t>participate in democratic processes -  to make decisions in the context of access to vast quantities of information and in using new technologies, need to develop skills and </a:t>
            </a:r>
            <a:r>
              <a:rPr lang="en-US" sz="1100" kern="1200" dirty="0" smtClean="0">
                <a:solidFill>
                  <a:srgbClr val="FF0000"/>
                </a:solidFill>
              </a:rPr>
              <a:t>dispositions for 21</a:t>
            </a:r>
            <a:r>
              <a:rPr lang="en-US" sz="1100" kern="1200" baseline="30000" dirty="0" smtClean="0">
                <a:solidFill>
                  <a:srgbClr val="FF0000"/>
                </a:solidFill>
              </a:rPr>
              <a:t>st</a:t>
            </a:r>
            <a:r>
              <a:rPr lang="en-US" sz="1100" kern="1200" dirty="0" smtClean="0">
                <a:solidFill>
                  <a:srgbClr val="FF0000"/>
                </a:solidFill>
              </a:rPr>
              <a:t> century when futures are uncertain and knowledge changing rapidly</a:t>
            </a:r>
            <a:r>
              <a:rPr lang="en-US" sz="1100" dirty="0" smtClean="0">
                <a:solidFill>
                  <a:srgbClr val="FF0000"/>
                </a:solidFill>
              </a:rPr>
              <a:t>.</a:t>
            </a:r>
          </a:p>
          <a:p>
            <a:pPr marL="171450" indent="-171450">
              <a:buFont typeface="Arial"/>
              <a:buChar char="•"/>
            </a:pPr>
            <a:endParaRPr lang="en-US" sz="1100" dirty="0" smtClean="0">
              <a:solidFill>
                <a:srgbClr val="FF0000"/>
              </a:solidFill>
            </a:endParaRPr>
          </a:p>
          <a:p>
            <a:pPr marL="171450" indent="-171450">
              <a:buFont typeface="Arial"/>
              <a:buChar char="•"/>
            </a:pPr>
            <a:r>
              <a:rPr lang="en-US" sz="1100" dirty="0" smtClean="0"/>
              <a:t>Technological developments – offer </a:t>
            </a:r>
            <a:r>
              <a:rPr lang="en-US" sz="1100" dirty="0" smtClean="0">
                <a:solidFill>
                  <a:srgbClr val="FF0000"/>
                </a:solidFill>
              </a:rPr>
              <a:t>new opportunities not just for assessing learning but shaping learning processes – how to take advantage of these new opportunities (especially in relation to capturing sharing and discussing ideas), as well as considering their limitations</a:t>
            </a:r>
          </a:p>
          <a:p>
            <a:endParaRPr lang="en-US" sz="1100" dirty="0" smtClean="0"/>
          </a:p>
          <a:p>
            <a:r>
              <a:rPr lang="en-US" sz="1100" dirty="0" smtClean="0"/>
              <a:t>Changes in society’s perception of science have led to changing perceptions of how it should be taught in schools. This includes emphasis on children understanding the nature of science, social and cultural aspects, notion of science as a human construction building on evidence and involving argumentation within a community.</a:t>
            </a:r>
          </a:p>
          <a:p>
            <a:endParaRPr lang="en-US" sz="1100" dirty="0" smtClean="0"/>
          </a:p>
          <a:p>
            <a:r>
              <a:rPr lang="en-US" sz="1100" dirty="0" smtClean="0"/>
              <a:t>There is greater acknowledgement of the need to foster positive attitudes to science and involve children in debate around contemporary issues. </a:t>
            </a:r>
          </a:p>
          <a:p>
            <a:endParaRPr lang="en-US" sz="1100" dirty="0" smtClean="0"/>
          </a:p>
          <a:p>
            <a:r>
              <a:rPr lang="en-US" sz="1100" dirty="0" smtClean="0"/>
              <a:t>Science should not be presented to children as something divorced from their everyday lives, rather the importance of helping children draw personal meaning, promoting the role of inquiry and creativity in questioning and interpreting the world around them. </a:t>
            </a:r>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dirty="0" smtClean="0"/>
              <a:t>. </a:t>
            </a:r>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200" b="0" i="0" kern="1200" dirty="0" err="1" smtClean="0">
                <a:solidFill>
                  <a:schemeClr val="tx1"/>
                </a:solidFill>
                <a:effectLst/>
                <a:latin typeface="+mn-lt"/>
                <a:ea typeface="+mn-ea"/>
                <a:cs typeface="+mn-cs"/>
              </a:rPr>
              <a:t>Eshach</a:t>
            </a:r>
            <a:r>
              <a:rPr lang="en-US" sz="1200" b="0" i="0" kern="1200" dirty="0" smtClean="0">
                <a:solidFill>
                  <a:schemeClr val="tx1"/>
                </a:solidFill>
                <a:effectLst/>
                <a:latin typeface="+mn-lt"/>
                <a:ea typeface="+mn-ea"/>
                <a:cs typeface="+mn-cs"/>
              </a:rPr>
              <a:t>, H. &amp; Fried, M.N. J </a:t>
            </a:r>
            <a:r>
              <a:rPr lang="en-US" sz="1200" b="0" i="0" kern="1200" dirty="0" err="1" smtClean="0">
                <a:solidFill>
                  <a:schemeClr val="tx1"/>
                </a:solidFill>
                <a:effectLst/>
                <a:latin typeface="+mn-lt"/>
                <a:ea typeface="+mn-ea"/>
                <a:cs typeface="+mn-cs"/>
              </a:rPr>
              <a:t>Sci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Educ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Technol</a:t>
            </a:r>
            <a:r>
              <a:rPr lang="en-US" sz="1200" b="0" i="0" kern="1200" dirty="0" smtClean="0">
                <a:solidFill>
                  <a:schemeClr val="tx1"/>
                </a:solidFill>
                <a:effectLst/>
                <a:latin typeface="+mn-lt"/>
                <a:ea typeface="+mn-ea"/>
                <a:cs typeface="+mn-cs"/>
              </a:rPr>
              <a:t> (2005) 14: 315. https://doi.org/10.1007/s10956-005-7198-9</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Six assertions supporting the idea that even small children should be exposed to science are given. These are, in order: (1) Children naturally enjoy observing and thinking about nature. (2) Exposing students to science develops positive attitudes towards science. (3) Early exposure to scientific phenomena leads to better understanding of the scientific concepts studied later in a formal way. (4) The use of scientifically informed language at an early age influences the eventual development of scientific concepts. (5) Children can understand scientific concepts and reason scientifically. (6) Science is an efficient means for developing scientific thinking.</a:t>
            </a:r>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127136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9</a:t>
            </a:fld>
            <a:endParaRPr lang="nl-BE"/>
          </a:p>
        </p:txBody>
      </p:sp>
    </p:spTree>
    <p:extLst>
      <p:ext uri="{BB962C8B-B14F-4D97-AF65-F5344CB8AC3E}">
        <p14:creationId xmlns:p14="http://schemas.microsoft.com/office/powerpoint/2010/main" val="127136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16/11/2017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92892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16/11/2017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19624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16/11/2017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224661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114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418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3083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23160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7170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40233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703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00862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t>16/11/2017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39972548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61940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8111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687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E121D166-A7DD-449E-ACA9-8B2E086BB4C7}" type="datetimeFigureOut">
              <a:rPr lang="nl-BE" smtClean="0"/>
              <a:t>16/11/2017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297746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121D166-A7DD-449E-ACA9-8B2E086BB4C7}" type="datetimeFigureOut">
              <a:rPr lang="nl-BE" smtClean="0"/>
              <a:t>16/11/2017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414106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121D166-A7DD-449E-ACA9-8B2E086BB4C7}" type="datetimeFigureOut">
              <a:rPr lang="nl-BE" smtClean="0"/>
              <a:t>16/11/2017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158889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E121D166-A7DD-449E-ACA9-8B2E086BB4C7}" type="datetimeFigureOut">
              <a:rPr lang="nl-BE" smtClean="0"/>
              <a:t>16/11/2017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221831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1D166-A7DD-449E-ACA9-8B2E086BB4C7}" type="datetimeFigureOut">
              <a:rPr lang="nl-BE" smtClean="0"/>
              <a:t>16/11/2017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27693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121D166-A7DD-449E-ACA9-8B2E086BB4C7}" type="datetimeFigureOut">
              <a:rPr lang="nl-BE" smtClean="0"/>
              <a:t>16/11/2017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17424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121D166-A7DD-449E-ACA9-8B2E086BB4C7}" type="datetimeFigureOut">
              <a:rPr lang="nl-BE" smtClean="0"/>
              <a:t>16/11/2017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t>‹#›</a:t>
            </a:fld>
            <a:endParaRPr lang="nl-BE"/>
          </a:p>
        </p:txBody>
      </p:sp>
    </p:spTree>
    <p:extLst>
      <p:ext uri="{BB962C8B-B14F-4D97-AF65-F5344CB8AC3E}">
        <p14:creationId xmlns:p14="http://schemas.microsoft.com/office/powerpoint/2010/main" val="211351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1D166-A7DD-449E-ACA9-8B2E086BB4C7}" type="datetimeFigureOut">
              <a:rPr lang="nl-BE" smtClean="0"/>
              <a:t>16/11/2017</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FD016-29A1-4210-8BF6-93BBA1CD2115}" type="slidenum">
              <a:rPr lang="nl-BE" smtClean="0"/>
              <a:t>‹#›</a:t>
            </a:fld>
            <a:endParaRPr lang="nl-BE"/>
          </a:p>
        </p:txBody>
      </p:sp>
    </p:spTree>
    <p:extLst>
      <p:ext uri="{BB962C8B-B14F-4D97-AF65-F5344CB8AC3E}">
        <p14:creationId xmlns:p14="http://schemas.microsoft.com/office/powerpoint/2010/main" val="424447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621396614"/>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26"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54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hyperlink" Target="http://www.ceys-proj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r"/>
            <a:r>
              <a:rPr lang="nl-BE" sz="3100" b="1" dirty="0">
                <a:solidFill>
                  <a:srgbClr val="006600"/>
                </a:solidFill>
              </a:rPr>
              <a:t/>
            </a:r>
            <a:br>
              <a:rPr lang="nl-BE" sz="3100" b="1" dirty="0">
                <a:solidFill>
                  <a:srgbClr val="006600"/>
                </a:solidFill>
              </a:rPr>
            </a:br>
            <a:endParaRPr lang="nl-BE" sz="2000" dirty="0"/>
          </a:p>
        </p:txBody>
      </p:sp>
      <p:sp>
        <p:nvSpPr>
          <p:cNvPr id="5" name="Subtitle 4"/>
          <p:cNvSpPr>
            <a:spLocks noGrp="1"/>
          </p:cNvSpPr>
          <p:nvPr>
            <p:ph type="subTitle" idx="1"/>
          </p:nvPr>
        </p:nvSpPr>
        <p:spPr>
          <a:xfrm>
            <a:off x="1100187" y="2393998"/>
            <a:ext cx="6858000" cy="3417621"/>
          </a:xfrm>
        </p:spPr>
        <p:txBody>
          <a:bodyPr>
            <a:normAutofit/>
          </a:bodyPr>
          <a:lstStyle/>
          <a:p>
            <a:pPr>
              <a:lnSpc>
                <a:spcPct val="120000"/>
              </a:lnSpc>
            </a:pPr>
            <a:r>
              <a:rPr lang="nl-BE" sz="4400" b="1" dirty="0" smtClean="0">
                <a:solidFill>
                  <a:srgbClr val="FF0000"/>
                </a:solidFill>
                <a:cs typeface="Andale Mono"/>
              </a:rPr>
              <a:t>Training Module 15</a:t>
            </a:r>
          </a:p>
          <a:p>
            <a:pPr>
              <a:lnSpc>
                <a:spcPct val="120000"/>
              </a:lnSpc>
            </a:pPr>
            <a:r>
              <a:rPr lang="nl-BE" sz="4000" b="1" dirty="0" smtClean="0">
                <a:solidFill>
                  <a:srgbClr val="FF0000"/>
                </a:solidFill>
                <a:cs typeface="Andale Mono"/>
              </a:rPr>
              <a:t>Interpreting policy –</a:t>
            </a:r>
            <a:br>
              <a:rPr lang="nl-BE" sz="4000" b="1" dirty="0" smtClean="0">
                <a:solidFill>
                  <a:srgbClr val="FF0000"/>
                </a:solidFill>
                <a:cs typeface="Andale Mono"/>
              </a:rPr>
            </a:br>
            <a:r>
              <a:rPr lang="nl-BE" sz="4000" b="1" dirty="0" smtClean="0">
                <a:solidFill>
                  <a:srgbClr val="FF0000"/>
                </a:solidFill>
                <a:cs typeface="Andale Mono"/>
              </a:rPr>
              <a:t>opening up opportunities for creativity</a:t>
            </a:r>
            <a:endParaRPr lang="en-GB" sz="4000" dirty="0">
              <a:solidFill>
                <a:srgbClr val="FF0000"/>
              </a:solidFill>
            </a:endParaRPr>
          </a:p>
          <a:p>
            <a:pPr>
              <a:lnSpc>
                <a:spcPct val="120000"/>
              </a:lnSpc>
            </a:pPr>
            <a:endParaRPr lang="en-US"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57" y="584514"/>
            <a:ext cx="2340567" cy="1628520"/>
          </a:xfrm>
          <a:prstGeom prst="rect">
            <a:avLst/>
          </a:prstGeom>
          <a:noFill/>
          <a:ln>
            <a:noFill/>
          </a:ln>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784966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643053" y="401212"/>
            <a:ext cx="5579326" cy="984885"/>
          </a:xfrm>
          <a:prstGeom prst="rect">
            <a:avLst/>
          </a:prstGeom>
        </p:spPr>
        <p:txBody>
          <a:bodyPr wrap="square">
            <a:spAutoFit/>
          </a:bodyPr>
          <a:lstStyle/>
          <a:p>
            <a:pPr algn="r"/>
            <a:r>
              <a:rPr lang="en-US" sz="4000" b="1" dirty="0">
                <a:solidFill>
                  <a:srgbClr val="00B050"/>
                </a:solidFill>
                <a:latin typeface="Calibri" charset="0"/>
              </a:rPr>
              <a:t>Curriculum Dimensions</a:t>
            </a:r>
          </a:p>
          <a:p>
            <a:pPr algn="r"/>
            <a:r>
              <a:rPr lang="en-US" dirty="0">
                <a:latin typeface="Calibri" charset="0"/>
              </a:rPr>
              <a:t>The vulnerable spider web (van den </a:t>
            </a:r>
            <a:r>
              <a:rPr lang="en-US" dirty="0" err="1">
                <a:latin typeface="Calibri" charset="0"/>
              </a:rPr>
              <a:t>Akker</a:t>
            </a:r>
            <a:r>
              <a:rPr lang="en-US" dirty="0">
                <a:latin typeface="Calibri" charset="0"/>
              </a:rPr>
              <a:t> 2007 p 39)</a:t>
            </a:r>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pic>
        <p:nvPicPr>
          <p:cNvPr id="18" name="Afbeelding 3"/>
          <p:cNvPicPr>
            <a:picLocks noChangeAspect="1" noChangeArrowheads="1"/>
          </p:cNvPicPr>
          <p:nvPr/>
        </p:nvPicPr>
        <p:blipFill>
          <a:blip r:embed="rId6">
            <a:extLst>
              <a:ext uri="{28A0092B-C50C-407E-A947-70E740481C1C}">
                <a14:useLocalDpi xmlns:a14="http://schemas.microsoft.com/office/drawing/2010/main" val="0"/>
              </a:ext>
            </a:extLst>
          </a:blip>
          <a:srcRect r="6248"/>
          <a:stretch>
            <a:fillRect/>
          </a:stretch>
        </p:blipFill>
        <p:spPr bwMode="auto">
          <a:xfrm>
            <a:off x="3779912" y="1628800"/>
            <a:ext cx="50403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23528" y="1672643"/>
            <a:ext cx="3456384" cy="3477875"/>
          </a:xfrm>
          <a:prstGeom prst="rect">
            <a:avLst/>
          </a:prstGeom>
          <a:solidFill>
            <a:srgbClr val="CC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dirty="0" smtClean="0"/>
              <a:t>Factors associated with creativity in early years science related to:</a:t>
            </a:r>
          </a:p>
          <a:p>
            <a:pPr algn="ctr">
              <a:defRPr/>
            </a:pPr>
            <a:endParaRPr lang="en-US" sz="1000" dirty="0"/>
          </a:p>
          <a:p>
            <a:pPr marL="285750" indent="-285750">
              <a:buFont typeface="Arial"/>
              <a:buChar char="•"/>
              <a:defRPr/>
            </a:pPr>
            <a:r>
              <a:rPr lang="en-US" sz="2400" dirty="0" smtClean="0"/>
              <a:t>Aims, purposes, priorities</a:t>
            </a:r>
          </a:p>
          <a:p>
            <a:pPr marL="285750" indent="-285750">
              <a:buFont typeface="Arial"/>
              <a:buChar char="•"/>
              <a:defRPr/>
            </a:pPr>
            <a:r>
              <a:rPr lang="en-US" sz="2400" dirty="0" smtClean="0"/>
              <a:t>Teaching, learning &amp; assessment</a:t>
            </a:r>
          </a:p>
          <a:p>
            <a:pPr marL="285750" indent="-285750">
              <a:buFont typeface="Arial"/>
              <a:buChar char="•"/>
              <a:defRPr/>
            </a:pPr>
            <a:r>
              <a:rPr lang="en-US" sz="2400" dirty="0" smtClean="0"/>
              <a:t>Contextual factors </a:t>
            </a:r>
            <a:endParaRPr lang="en-US" sz="2400" dirty="0"/>
          </a:p>
          <a:p>
            <a:pPr algn="ctr">
              <a:defRPr/>
            </a:pPr>
            <a:endParaRPr lang="en-US" dirty="0"/>
          </a:p>
        </p:txBody>
      </p:sp>
    </p:spTree>
    <p:extLst>
      <p:ext uri="{BB962C8B-B14F-4D97-AF65-F5344CB8AC3E}">
        <p14:creationId xmlns:p14="http://schemas.microsoft.com/office/powerpoint/2010/main" val="1551763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sp>
        <p:nvSpPr>
          <p:cNvPr id="14" name="TextBox 13"/>
          <p:cNvSpPr txBox="1"/>
          <p:nvPr/>
        </p:nvSpPr>
        <p:spPr>
          <a:xfrm>
            <a:off x="459110" y="283078"/>
            <a:ext cx="5260377" cy="923330"/>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Rationale, aims and objectives </a:t>
            </a:r>
          </a:p>
          <a:p>
            <a:r>
              <a:rPr lang="en-US" dirty="0" smtClean="0"/>
              <a:t>Why are children learning?</a:t>
            </a:r>
          </a:p>
          <a:p>
            <a:r>
              <a:rPr lang="en-US" dirty="0" smtClean="0"/>
              <a:t>Toward which goals are children learning?</a:t>
            </a:r>
            <a:endParaRPr lang="en-US" dirty="0"/>
          </a:p>
        </p:txBody>
      </p:sp>
      <p:sp>
        <p:nvSpPr>
          <p:cNvPr id="15" name="TextBox 14"/>
          <p:cNvSpPr txBox="1"/>
          <p:nvPr/>
        </p:nvSpPr>
        <p:spPr>
          <a:xfrm>
            <a:off x="459110" y="1364924"/>
            <a:ext cx="5260377" cy="369332"/>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Curriculum Content: </a:t>
            </a:r>
            <a:r>
              <a:rPr lang="en-US" dirty="0" smtClean="0"/>
              <a:t>What are children learning?</a:t>
            </a:r>
            <a:endParaRPr lang="en-US" dirty="0"/>
          </a:p>
        </p:txBody>
      </p:sp>
      <p:sp>
        <p:nvSpPr>
          <p:cNvPr id="17" name="TextBox 16"/>
          <p:cNvSpPr txBox="1"/>
          <p:nvPr/>
        </p:nvSpPr>
        <p:spPr>
          <a:xfrm>
            <a:off x="459110" y="1953975"/>
            <a:ext cx="52106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Learning activities</a:t>
            </a:r>
            <a:r>
              <a:rPr lang="en-US" dirty="0" smtClean="0"/>
              <a:t>: How are children learning?</a:t>
            </a:r>
          </a:p>
        </p:txBody>
      </p:sp>
      <p:sp>
        <p:nvSpPr>
          <p:cNvPr id="20" name="TextBox 19"/>
          <p:cNvSpPr txBox="1"/>
          <p:nvPr/>
        </p:nvSpPr>
        <p:spPr>
          <a:xfrm>
            <a:off x="459110" y="2573094"/>
            <a:ext cx="519208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Teacher role</a:t>
            </a:r>
            <a:r>
              <a:rPr lang="en-US" dirty="0" smtClean="0"/>
              <a:t>: How is the teacher facilitating learning?</a:t>
            </a:r>
            <a:endParaRPr lang="en-US" dirty="0"/>
          </a:p>
        </p:txBody>
      </p:sp>
      <p:sp>
        <p:nvSpPr>
          <p:cNvPr id="22" name="TextBox 21"/>
          <p:cNvSpPr txBox="1"/>
          <p:nvPr/>
        </p:nvSpPr>
        <p:spPr>
          <a:xfrm>
            <a:off x="421986" y="3268729"/>
            <a:ext cx="542866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Materials &amp; resources</a:t>
            </a:r>
            <a:r>
              <a:rPr lang="en-US" dirty="0" smtClean="0"/>
              <a:t>: With what are children learning? </a:t>
            </a:r>
            <a:endParaRPr lang="en-US" dirty="0"/>
          </a:p>
        </p:txBody>
      </p:sp>
      <p:sp>
        <p:nvSpPr>
          <p:cNvPr id="23" name="TextBox 22"/>
          <p:cNvSpPr txBox="1"/>
          <p:nvPr/>
        </p:nvSpPr>
        <p:spPr>
          <a:xfrm>
            <a:off x="440548" y="3947636"/>
            <a:ext cx="54101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Grouping</a:t>
            </a:r>
            <a:r>
              <a:rPr lang="en-US" dirty="0" smtClean="0"/>
              <a:t>: with whom are children learning?</a:t>
            </a:r>
            <a:endParaRPr lang="en-US" dirty="0"/>
          </a:p>
        </p:txBody>
      </p:sp>
      <p:sp>
        <p:nvSpPr>
          <p:cNvPr id="24" name="TextBox 23"/>
          <p:cNvSpPr txBox="1"/>
          <p:nvPr/>
        </p:nvSpPr>
        <p:spPr>
          <a:xfrm>
            <a:off x="440548" y="5031000"/>
            <a:ext cx="54101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Time: </a:t>
            </a:r>
            <a:r>
              <a:rPr lang="en-US" dirty="0" smtClean="0"/>
              <a:t>When are children learning?</a:t>
            </a:r>
          </a:p>
        </p:txBody>
      </p:sp>
      <p:sp>
        <p:nvSpPr>
          <p:cNvPr id="25" name="TextBox 24"/>
          <p:cNvSpPr txBox="1"/>
          <p:nvPr/>
        </p:nvSpPr>
        <p:spPr>
          <a:xfrm>
            <a:off x="421986" y="5556801"/>
            <a:ext cx="5410107" cy="646331"/>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Assessment: </a:t>
            </a:r>
            <a:r>
              <a:rPr lang="en-US" dirty="0" smtClean="0"/>
              <a:t>How to measure how far children’s learning has progressed?</a:t>
            </a:r>
            <a:endParaRPr lang="en-US" dirty="0"/>
          </a:p>
        </p:txBody>
      </p:sp>
      <p:sp>
        <p:nvSpPr>
          <p:cNvPr id="26" name="TextBox 25"/>
          <p:cNvSpPr txBox="1"/>
          <p:nvPr/>
        </p:nvSpPr>
        <p:spPr>
          <a:xfrm>
            <a:off x="459110" y="4516027"/>
            <a:ext cx="54101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Location</a:t>
            </a:r>
            <a:r>
              <a:rPr lang="en-US" dirty="0" smtClean="0"/>
              <a:t>: Where are children learning?</a:t>
            </a:r>
            <a:endParaRPr lang="en-US" dirty="0"/>
          </a:p>
        </p:txBody>
      </p:sp>
      <p:sp>
        <p:nvSpPr>
          <p:cNvPr id="27" name="Rounded Rectangle 26"/>
          <p:cNvSpPr/>
          <p:nvPr/>
        </p:nvSpPr>
        <p:spPr>
          <a:xfrm>
            <a:off x="6281074" y="2336018"/>
            <a:ext cx="2280007" cy="16248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8000"/>
                </a:solidFill>
              </a:rPr>
              <a:t>Different opportunities for teacher decision making</a:t>
            </a:r>
            <a:endParaRPr lang="en-US" b="1" dirty="0">
              <a:solidFill>
                <a:srgbClr val="008000"/>
              </a:solidFill>
            </a:endParaRPr>
          </a:p>
        </p:txBody>
      </p:sp>
      <p:sp>
        <p:nvSpPr>
          <p:cNvPr id="28" name="Rounded Rectangle 27"/>
          <p:cNvSpPr/>
          <p:nvPr/>
        </p:nvSpPr>
        <p:spPr>
          <a:xfrm>
            <a:off x="6220310" y="375444"/>
            <a:ext cx="2401534" cy="1616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Policy determined at different levels:  </a:t>
            </a:r>
            <a:r>
              <a:rPr lang="en-US" b="1" dirty="0" smtClean="0">
                <a:solidFill>
                  <a:srgbClr val="3366FF"/>
                </a:solidFill>
              </a:rPr>
              <a:t>national, local and school</a:t>
            </a:r>
            <a:r>
              <a:rPr lang="en-US" b="1" dirty="0" smtClean="0">
                <a:solidFill>
                  <a:schemeClr val="tx1"/>
                </a:solidFill>
              </a:rPr>
              <a:t> </a:t>
            </a:r>
            <a:r>
              <a:rPr lang="en-US" b="1" dirty="0" smtClean="0">
                <a:solidFill>
                  <a:srgbClr val="3366FF"/>
                </a:solidFill>
              </a:rPr>
              <a:t>levels </a:t>
            </a:r>
          </a:p>
          <a:p>
            <a:pPr algn="ctr"/>
            <a:r>
              <a:rPr lang="en-US" b="1" dirty="0" smtClean="0">
                <a:solidFill>
                  <a:srgbClr val="FF0000"/>
                </a:solidFill>
              </a:rPr>
              <a:t>Issues of coherence</a:t>
            </a:r>
            <a:endParaRPr lang="en-US" b="1" dirty="0">
              <a:solidFill>
                <a:srgbClr val="FF0000"/>
              </a:solidFill>
            </a:endParaRPr>
          </a:p>
        </p:txBody>
      </p:sp>
      <p:sp>
        <p:nvSpPr>
          <p:cNvPr id="29" name="Rounded Rectangle 28"/>
          <p:cNvSpPr/>
          <p:nvPr/>
        </p:nvSpPr>
        <p:spPr>
          <a:xfrm>
            <a:off x="6345628" y="4426082"/>
            <a:ext cx="2150899" cy="160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I</a:t>
            </a:r>
            <a:r>
              <a:rPr lang="en-US" b="1" dirty="0" smtClean="0">
                <a:solidFill>
                  <a:srgbClr val="FF0000"/>
                </a:solidFill>
              </a:rPr>
              <a:t>nfluence of timetables and assessment processes</a:t>
            </a:r>
            <a:endParaRPr lang="en-US" b="1" dirty="0">
              <a:solidFill>
                <a:srgbClr val="FF0000"/>
              </a:solidFill>
            </a:endParaRPr>
          </a:p>
        </p:txBody>
      </p:sp>
    </p:spTree>
    <p:extLst>
      <p:ext uri="{BB962C8B-B14F-4D97-AF65-F5344CB8AC3E}">
        <p14:creationId xmlns:p14="http://schemas.microsoft.com/office/powerpoint/2010/main" val="338180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24152" cy="1325563"/>
          </a:xfrm>
        </p:spPr>
        <p:txBody>
          <a:bodyPr>
            <a:normAutofit/>
          </a:bodyPr>
          <a:lstStyle/>
          <a:p>
            <a:r>
              <a:rPr lang="nl-BE" sz="3600" b="1" dirty="0" smtClean="0">
                <a:solidFill>
                  <a:srgbClr val="00B050"/>
                </a:solidFill>
                <a:latin typeface="+mn-lt"/>
              </a:rPr>
              <a:t>Activity 2: Examing policy: Aims and Objectives</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fontScale="92500" lnSpcReduction="20000"/>
          </a:bodyPr>
          <a:lstStyle/>
          <a:p>
            <a:pPr marL="0" indent="0">
              <a:lnSpc>
                <a:spcPct val="110000"/>
              </a:lnSpc>
              <a:spcBef>
                <a:spcPts val="0"/>
              </a:spcBef>
              <a:buNone/>
            </a:pPr>
            <a:r>
              <a:rPr lang="nl-BE" dirty="0" smtClean="0"/>
              <a:t>Consider the </a:t>
            </a:r>
            <a:r>
              <a:rPr lang="nl-BE" b="1" dirty="0" smtClean="0"/>
              <a:t>Aims and Objectives</a:t>
            </a:r>
            <a:r>
              <a:rPr lang="nl-BE" dirty="0" smtClean="0"/>
              <a:t> dimension of the vulnerable spider web. Refer back to the definitions you have been introduced to?</a:t>
            </a:r>
          </a:p>
          <a:p>
            <a:pPr marL="0" indent="0">
              <a:lnSpc>
                <a:spcPct val="110000"/>
              </a:lnSpc>
              <a:spcBef>
                <a:spcPts val="600"/>
              </a:spcBef>
              <a:buNone/>
            </a:pPr>
            <a:r>
              <a:rPr lang="nl-BE" i="1" dirty="0" smtClean="0">
                <a:solidFill>
                  <a:srgbClr val="008000"/>
                </a:solidFill>
              </a:rPr>
              <a:t>In groups of 3-4</a:t>
            </a:r>
          </a:p>
          <a:p>
            <a:pPr>
              <a:lnSpc>
                <a:spcPct val="110000"/>
              </a:lnSpc>
              <a:spcBef>
                <a:spcPts val="300"/>
              </a:spcBef>
            </a:pPr>
            <a:r>
              <a:rPr lang="nl-BE" dirty="0" smtClean="0"/>
              <a:t>How well are these reflected in the national document you have brought with you?</a:t>
            </a:r>
          </a:p>
          <a:p>
            <a:pPr marL="0" indent="0">
              <a:lnSpc>
                <a:spcPct val="110000"/>
              </a:lnSpc>
              <a:spcBef>
                <a:spcPts val="600"/>
              </a:spcBef>
              <a:buNone/>
            </a:pPr>
            <a:r>
              <a:rPr lang="nl-BE" i="1" dirty="0" smtClean="0">
                <a:solidFill>
                  <a:srgbClr val="008000"/>
                </a:solidFill>
              </a:rPr>
              <a:t>Report to the whole group</a:t>
            </a:r>
            <a:endParaRPr lang="nl-BE" i="1" dirty="0">
              <a:solidFill>
                <a:srgbClr val="008000"/>
              </a:solidFill>
            </a:endParaRPr>
          </a:p>
          <a:p>
            <a:pPr>
              <a:lnSpc>
                <a:spcPct val="110000"/>
              </a:lnSpc>
              <a:spcBef>
                <a:spcPts val="300"/>
              </a:spcBef>
            </a:pPr>
            <a:r>
              <a:rPr lang="nl-BE" dirty="0" smtClean="0"/>
              <a:t>What are the similarities? Record them on your copy of the spider web.</a:t>
            </a:r>
          </a:p>
          <a:p>
            <a:pPr>
              <a:lnSpc>
                <a:spcPct val="110000"/>
              </a:lnSpc>
              <a:spcBef>
                <a:spcPts val="300"/>
              </a:spcBef>
            </a:pPr>
            <a:r>
              <a:rPr lang="nl-BE" dirty="0" smtClean="0"/>
              <a:t>What are the differences? What challenges have they presented for you as a teacher?</a:t>
            </a: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41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pPr algn="ctr"/>
            <a:r>
              <a:rPr lang="en-US" sz="4000" b="1" dirty="0">
                <a:solidFill>
                  <a:srgbClr val="00B050"/>
                </a:solidFill>
                <a:latin typeface="+mn-lt"/>
              </a:rPr>
              <a:t>Features of inquiry and creative dispositions</a:t>
            </a:r>
            <a:endParaRPr lang="nl-BE"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28650" y="1960925"/>
            <a:ext cx="7886700" cy="408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369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fontScale="90000"/>
          </a:bodyPr>
          <a:lstStyle/>
          <a:p>
            <a:pPr algn="ctr"/>
            <a:r>
              <a:rPr lang="en-US" sz="4000" b="1" dirty="0">
                <a:solidFill>
                  <a:srgbClr val="00B050"/>
                </a:solidFill>
                <a:latin typeface="+mn-lt"/>
              </a:rPr>
              <a:t>Synergies between inquiry-based and creative approaches</a:t>
            </a:r>
            <a:endParaRPr lang="nl-BE"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2074962" y="1759528"/>
            <a:ext cx="5184576" cy="4342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sz="2000" dirty="0" smtClean="0">
              <a:latin typeface="+mj-lt"/>
            </a:endParaRPr>
          </a:p>
          <a:p>
            <a:pPr algn="ctr"/>
            <a:r>
              <a:rPr lang="en-US" sz="2400" b="1" dirty="0" smtClean="0"/>
              <a:t>SYNERGIES</a:t>
            </a:r>
          </a:p>
          <a:p>
            <a:pPr algn="ctr"/>
            <a:endParaRPr lang="en-GB" sz="1000" dirty="0" smtClean="0"/>
          </a:p>
          <a:p>
            <a:pPr algn="ctr"/>
            <a:r>
              <a:rPr lang="en-GB" sz="2400" dirty="0" smtClean="0"/>
              <a:t>Play </a:t>
            </a:r>
            <a:r>
              <a:rPr lang="en-GB" sz="2400" dirty="0"/>
              <a:t>and exploration</a:t>
            </a:r>
          </a:p>
          <a:p>
            <a:pPr algn="ctr"/>
            <a:r>
              <a:rPr lang="en-GB" sz="2400" dirty="0"/>
              <a:t>Motivation and affect</a:t>
            </a:r>
          </a:p>
          <a:p>
            <a:pPr algn="ctr"/>
            <a:r>
              <a:rPr lang="en-GB" sz="2400" dirty="0"/>
              <a:t>Dialogue and collaboration</a:t>
            </a:r>
          </a:p>
          <a:p>
            <a:pPr algn="ctr"/>
            <a:r>
              <a:rPr lang="en-GB" sz="2400" dirty="0"/>
              <a:t>Problem solving and </a:t>
            </a:r>
            <a:r>
              <a:rPr lang="en-GB" sz="2400" dirty="0" smtClean="0"/>
              <a:t>agency</a:t>
            </a:r>
            <a:endParaRPr lang="en-GB" sz="2400" dirty="0"/>
          </a:p>
          <a:p>
            <a:pPr algn="ctr"/>
            <a:r>
              <a:rPr lang="en-GB" sz="2400" dirty="0"/>
              <a:t>Questioning and </a:t>
            </a:r>
            <a:r>
              <a:rPr lang="en-GB" sz="2400" dirty="0" smtClean="0"/>
              <a:t>curiosity</a:t>
            </a:r>
            <a:endParaRPr lang="en-GB" sz="2400" b="1" dirty="0"/>
          </a:p>
          <a:p>
            <a:pPr algn="ctr"/>
            <a:r>
              <a:rPr lang="en-GB" sz="2400" dirty="0"/>
              <a:t>Reflection and </a:t>
            </a:r>
            <a:r>
              <a:rPr lang="en-GB" sz="2400" dirty="0" smtClean="0"/>
              <a:t>reasoning</a:t>
            </a:r>
          </a:p>
          <a:p>
            <a:pPr algn="ctr"/>
            <a:r>
              <a:rPr lang="en-GB" sz="2400" dirty="0" smtClean="0"/>
              <a:t>Teacher </a:t>
            </a:r>
            <a:r>
              <a:rPr lang="en-GB" sz="2400" dirty="0"/>
              <a:t>scaffolding and </a:t>
            </a:r>
            <a:r>
              <a:rPr lang="en-GB" sz="2400" dirty="0" smtClean="0"/>
              <a:t>involvement</a:t>
            </a:r>
            <a:endParaRPr lang="en-GB" sz="2400" dirty="0"/>
          </a:p>
          <a:p>
            <a:pPr algn="ctr"/>
            <a:r>
              <a:rPr lang="en-GB" sz="2400" dirty="0"/>
              <a:t>Assessment for </a:t>
            </a:r>
            <a:r>
              <a:rPr lang="en-GB" sz="2400" dirty="0" smtClean="0"/>
              <a:t>learning</a:t>
            </a:r>
            <a:endParaRPr lang="en-US" sz="2400"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359184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3600" b="1" dirty="0" smtClean="0">
                <a:solidFill>
                  <a:srgbClr val="00B050"/>
                </a:solidFill>
                <a:latin typeface="+mn-lt"/>
              </a:rPr>
              <a:t>Creativity in European Countries’ Education Policy 1</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667997"/>
            <a:ext cx="8355826" cy="4508966"/>
          </a:xfrm>
        </p:spPr>
        <p:txBody>
          <a:bodyPr>
            <a:normAutofit fontScale="25000" lnSpcReduction="20000"/>
          </a:bodyPr>
          <a:lstStyle/>
          <a:p>
            <a:pPr marL="0" indent="0">
              <a:lnSpc>
                <a:spcPct val="120000"/>
              </a:lnSpc>
              <a:buNone/>
            </a:pPr>
            <a:r>
              <a:rPr lang="el-GR" sz="8000" b="1" dirty="0" err="1" smtClean="0"/>
              <a:t>Belgium</a:t>
            </a:r>
            <a:r>
              <a:rPr lang="en-US" sz="8000" dirty="0" smtClean="0"/>
              <a:t> </a:t>
            </a:r>
            <a:r>
              <a:rPr lang="en-US" sz="7200" dirty="0" smtClean="0"/>
              <a:t>(NC for private Catholic schools)</a:t>
            </a:r>
          </a:p>
          <a:p>
            <a:pPr marL="0" indent="0">
              <a:lnSpc>
                <a:spcPct val="120000"/>
              </a:lnSpc>
              <a:buNone/>
            </a:pPr>
            <a:r>
              <a:rPr lang="en-US" sz="8000" dirty="0" smtClean="0"/>
              <a:t>Out of 8 aims:</a:t>
            </a:r>
            <a:endParaRPr lang="el-GR" sz="8000" dirty="0"/>
          </a:p>
          <a:p>
            <a:pPr lvl="0">
              <a:lnSpc>
                <a:spcPct val="120000"/>
              </a:lnSpc>
            </a:pPr>
            <a:r>
              <a:rPr lang="el-GR" sz="7200" dirty="0" err="1" smtClean="0"/>
              <a:t>Thinking</a:t>
            </a:r>
            <a:r>
              <a:rPr lang="el-GR" sz="7200" dirty="0" smtClean="0"/>
              <a:t> </a:t>
            </a:r>
            <a:r>
              <a:rPr lang="el-GR" sz="7200" dirty="0" err="1"/>
              <a:t>skills</a:t>
            </a:r>
            <a:r>
              <a:rPr lang="el-GR" sz="7200" dirty="0"/>
              <a:t> </a:t>
            </a:r>
          </a:p>
          <a:p>
            <a:pPr lvl="0">
              <a:lnSpc>
                <a:spcPct val="120000"/>
              </a:lnSpc>
            </a:pPr>
            <a:r>
              <a:rPr lang="el-GR" sz="7200" dirty="0" err="1" smtClean="0"/>
              <a:t>Development</a:t>
            </a:r>
            <a:r>
              <a:rPr lang="el-GR" sz="7200" dirty="0" smtClean="0"/>
              <a:t> </a:t>
            </a:r>
            <a:r>
              <a:rPr lang="el-GR" sz="7200" dirty="0" err="1"/>
              <a:t>of</a:t>
            </a:r>
            <a:r>
              <a:rPr lang="el-GR" sz="7200" dirty="0"/>
              <a:t> </a:t>
            </a:r>
            <a:r>
              <a:rPr lang="el-GR" sz="7200" dirty="0" err="1"/>
              <a:t>the</a:t>
            </a:r>
            <a:r>
              <a:rPr lang="el-GR" sz="7200" dirty="0"/>
              <a:t> </a:t>
            </a:r>
            <a:r>
              <a:rPr lang="el-GR" sz="7200" dirty="0" err="1"/>
              <a:t>senses</a:t>
            </a:r>
            <a:r>
              <a:rPr lang="el-GR" sz="7200" dirty="0"/>
              <a:t> </a:t>
            </a:r>
          </a:p>
          <a:p>
            <a:pPr lvl="0">
              <a:lnSpc>
                <a:spcPct val="120000"/>
              </a:lnSpc>
            </a:pPr>
            <a:r>
              <a:rPr lang="el-GR" sz="7200" dirty="0" err="1" smtClean="0"/>
              <a:t>Development</a:t>
            </a:r>
            <a:r>
              <a:rPr lang="el-GR" sz="7200" dirty="0" smtClean="0"/>
              <a:t> </a:t>
            </a:r>
            <a:r>
              <a:rPr lang="el-GR" sz="7200" dirty="0" err="1"/>
              <a:t>of</a:t>
            </a:r>
            <a:r>
              <a:rPr lang="el-GR" sz="7200" dirty="0"/>
              <a:t> </a:t>
            </a:r>
            <a:r>
              <a:rPr lang="el-GR" sz="7200" dirty="0" err="1"/>
              <a:t>creativity</a:t>
            </a:r>
            <a:r>
              <a:rPr lang="el-GR" sz="8000" dirty="0"/>
              <a:t>  </a:t>
            </a:r>
            <a:r>
              <a:rPr lang="el-GR" dirty="0"/>
              <a:t> </a:t>
            </a:r>
          </a:p>
          <a:p>
            <a:pPr marL="0" indent="0">
              <a:lnSpc>
                <a:spcPct val="120000"/>
              </a:lnSpc>
              <a:buNone/>
            </a:pPr>
            <a:r>
              <a:rPr lang="el-GR" sz="8000" b="1" dirty="0" err="1"/>
              <a:t>Finland</a:t>
            </a:r>
            <a:r>
              <a:rPr lang="el-GR" sz="7200" dirty="0"/>
              <a:t> </a:t>
            </a:r>
            <a:r>
              <a:rPr lang="en-US" sz="7200" dirty="0" smtClean="0"/>
              <a:t>(</a:t>
            </a:r>
            <a:r>
              <a:rPr lang="el-GR" sz="7200" dirty="0" err="1" smtClean="0"/>
              <a:t>The</a:t>
            </a:r>
            <a:r>
              <a:rPr lang="el-GR" sz="7200" dirty="0" smtClean="0"/>
              <a:t> </a:t>
            </a:r>
            <a:r>
              <a:rPr lang="el-GR" sz="7200" dirty="0" err="1"/>
              <a:t>national</a:t>
            </a:r>
            <a:r>
              <a:rPr lang="el-GR" sz="7200" dirty="0"/>
              <a:t> </a:t>
            </a:r>
            <a:r>
              <a:rPr lang="el-GR" sz="7200" dirty="0" err="1"/>
              <a:t>core</a:t>
            </a:r>
            <a:r>
              <a:rPr lang="el-GR" sz="7200" dirty="0"/>
              <a:t> </a:t>
            </a:r>
            <a:r>
              <a:rPr lang="el-GR" sz="7200" dirty="0" err="1"/>
              <a:t>curriculum</a:t>
            </a:r>
            <a:r>
              <a:rPr lang="el-GR" sz="7200" dirty="0"/>
              <a:t> </a:t>
            </a:r>
            <a:r>
              <a:rPr lang="el-GR" sz="7200" dirty="0" err="1"/>
              <a:t>for</a:t>
            </a:r>
            <a:r>
              <a:rPr lang="el-GR" sz="7200" dirty="0"/>
              <a:t> </a:t>
            </a:r>
            <a:r>
              <a:rPr lang="el-GR" sz="7200" dirty="0" err="1"/>
              <a:t>Pre</a:t>
            </a:r>
            <a:r>
              <a:rPr lang="el-GR" sz="7200" dirty="0"/>
              <a:t>-</a:t>
            </a:r>
            <a:r>
              <a:rPr lang="el-GR" sz="7200" dirty="0" err="1"/>
              <a:t>primary</a:t>
            </a:r>
            <a:r>
              <a:rPr lang="el-GR" sz="7200" dirty="0"/>
              <a:t> </a:t>
            </a:r>
            <a:r>
              <a:rPr lang="el-GR" sz="7200" dirty="0" err="1" smtClean="0"/>
              <a:t>education</a:t>
            </a:r>
            <a:r>
              <a:rPr lang="en-US" sz="7200" dirty="0" smtClean="0"/>
              <a:t>,</a:t>
            </a:r>
            <a:r>
              <a:rPr lang="el-GR" sz="7200" dirty="0" smtClean="0"/>
              <a:t> 2014</a:t>
            </a:r>
            <a:r>
              <a:rPr lang="en-US" sz="7200" dirty="0" smtClean="0"/>
              <a:t>)</a:t>
            </a:r>
            <a:r>
              <a:rPr lang="el-GR" sz="7200" dirty="0"/>
              <a:t> </a:t>
            </a:r>
          </a:p>
          <a:p>
            <a:pPr>
              <a:lnSpc>
                <a:spcPct val="120000"/>
              </a:lnSpc>
            </a:pPr>
            <a:r>
              <a:rPr lang="el-GR" sz="7200" dirty="0" err="1"/>
              <a:t>In</a:t>
            </a:r>
            <a:r>
              <a:rPr lang="el-GR" sz="7200" dirty="0"/>
              <a:t> </a:t>
            </a:r>
            <a:r>
              <a:rPr lang="el-GR" sz="7200" dirty="0" err="1"/>
              <a:t>the</a:t>
            </a:r>
            <a:r>
              <a:rPr lang="el-GR" sz="7200" dirty="0"/>
              <a:t> </a:t>
            </a:r>
            <a:r>
              <a:rPr lang="el-GR" sz="7200" dirty="0" err="1"/>
              <a:t>general</a:t>
            </a:r>
            <a:r>
              <a:rPr lang="el-GR" sz="7200" dirty="0"/>
              <a:t> </a:t>
            </a:r>
            <a:r>
              <a:rPr lang="el-GR" sz="7200" dirty="0" err="1"/>
              <a:t>objectives</a:t>
            </a:r>
            <a:r>
              <a:rPr lang="el-GR" sz="7200" dirty="0"/>
              <a:t> </a:t>
            </a:r>
            <a:r>
              <a:rPr lang="el-GR" sz="7200" dirty="0" err="1"/>
              <a:t>the</a:t>
            </a:r>
            <a:r>
              <a:rPr lang="el-GR" sz="7200" dirty="0"/>
              <a:t> </a:t>
            </a:r>
            <a:r>
              <a:rPr lang="el-GR" sz="7200" dirty="0" err="1"/>
              <a:t>development</a:t>
            </a:r>
            <a:r>
              <a:rPr lang="el-GR" sz="7200" dirty="0"/>
              <a:t> </a:t>
            </a:r>
            <a:r>
              <a:rPr lang="el-GR" sz="7200" dirty="0" err="1"/>
              <a:t>of</a:t>
            </a:r>
            <a:r>
              <a:rPr lang="el-GR" sz="7200" dirty="0"/>
              <a:t> </a:t>
            </a:r>
            <a:r>
              <a:rPr lang="el-GR" sz="7200" dirty="0" err="1"/>
              <a:t>creativity</a:t>
            </a:r>
            <a:r>
              <a:rPr lang="el-GR" sz="7200" dirty="0"/>
              <a:t> </a:t>
            </a:r>
            <a:r>
              <a:rPr lang="el-GR" sz="7200" dirty="0" err="1"/>
              <a:t>is</a:t>
            </a:r>
            <a:r>
              <a:rPr lang="el-GR" sz="7200" dirty="0"/>
              <a:t> </a:t>
            </a:r>
            <a:r>
              <a:rPr lang="el-GR" sz="7200" dirty="0" err="1"/>
              <a:t>highlighted</a:t>
            </a:r>
            <a:r>
              <a:rPr lang="el-GR" sz="7200" dirty="0"/>
              <a:t>, </a:t>
            </a:r>
            <a:r>
              <a:rPr lang="el-GR" sz="7200" dirty="0" err="1"/>
              <a:t>e.g</a:t>
            </a:r>
            <a:r>
              <a:rPr lang="el-GR" sz="7200" dirty="0"/>
              <a:t>. </a:t>
            </a:r>
            <a:r>
              <a:rPr lang="el-GR" sz="7200" dirty="0" err="1"/>
              <a:t>supervised</a:t>
            </a:r>
            <a:r>
              <a:rPr lang="el-GR" sz="7200" dirty="0"/>
              <a:t> and </a:t>
            </a:r>
            <a:r>
              <a:rPr lang="el-GR" sz="7200" dirty="0" err="1"/>
              <a:t>free</a:t>
            </a:r>
            <a:r>
              <a:rPr lang="el-GR" sz="7200" dirty="0"/>
              <a:t> </a:t>
            </a:r>
            <a:r>
              <a:rPr lang="el-GR" sz="7200" dirty="0" err="1" smtClean="0"/>
              <a:t>play</a:t>
            </a:r>
            <a:r>
              <a:rPr lang="en-US" sz="7200" dirty="0" smtClean="0"/>
              <a:t>.</a:t>
            </a:r>
            <a:r>
              <a:rPr lang="el-GR" sz="7200" dirty="0" smtClean="0"/>
              <a:t> </a:t>
            </a:r>
            <a:r>
              <a:rPr lang="en-US" sz="7200" dirty="0"/>
              <a:t>O</a:t>
            </a:r>
            <a:r>
              <a:rPr lang="el-GR" sz="7200" dirty="0" err="1" smtClean="0"/>
              <a:t>ther</a:t>
            </a:r>
            <a:r>
              <a:rPr lang="el-GR" sz="7200" dirty="0" smtClean="0"/>
              <a:t> </a:t>
            </a:r>
            <a:r>
              <a:rPr lang="el-GR" sz="7200" dirty="0" err="1"/>
              <a:t>working</a:t>
            </a:r>
            <a:r>
              <a:rPr lang="el-GR" sz="7200" dirty="0"/>
              <a:t> </a:t>
            </a:r>
            <a:r>
              <a:rPr lang="el-GR" sz="7200" dirty="0" err="1"/>
              <a:t>methods</a:t>
            </a:r>
            <a:r>
              <a:rPr lang="el-GR" sz="7200" dirty="0"/>
              <a:t> </a:t>
            </a:r>
            <a:r>
              <a:rPr lang="el-GR" sz="7200" dirty="0" err="1"/>
              <a:t>that</a:t>
            </a:r>
            <a:r>
              <a:rPr lang="el-GR" sz="7200" dirty="0"/>
              <a:t> </a:t>
            </a:r>
            <a:r>
              <a:rPr lang="el-GR" sz="7200" dirty="0" err="1"/>
              <a:t>are</a:t>
            </a:r>
            <a:r>
              <a:rPr lang="el-GR" sz="7200" dirty="0"/>
              <a:t> </a:t>
            </a:r>
            <a:r>
              <a:rPr lang="el-GR" sz="7200" dirty="0" err="1"/>
              <a:t>illustrative</a:t>
            </a:r>
            <a:r>
              <a:rPr lang="el-GR" sz="7200" dirty="0"/>
              <a:t> and </a:t>
            </a:r>
            <a:r>
              <a:rPr lang="el-GR" sz="7200" dirty="0" err="1"/>
              <a:t>promote</a:t>
            </a:r>
            <a:r>
              <a:rPr lang="el-GR" sz="7200" dirty="0"/>
              <a:t> </a:t>
            </a:r>
            <a:r>
              <a:rPr lang="el-GR" sz="7200" dirty="0" err="1"/>
              <a:t>the</a:t>
            </a:r>
            <a:r>
              <a:rPr lang="el-GR" sz="7200" dirty="0"/>
              <a:t> </a:t>
            </a:r>
            <a:r>
              <a:rPr lang="el-GR" sz="7200" dirty="0" err="1"/>
              <a:t>creativity</a:t>
            </a:r>
            <a:r>
              <a:rPr lang="el-GR" sz="7200" dirty="0"/>
              <a:t> </a:t>
            </a:r>
            <a:r>
              <a:rPr lang="el-GR" sz="7200" dirty="0" err="1"/>
              <a:t>of</a:t>
            </a:r>
            <a:r>
              <a:rPr lang="el-GR" sz="7200" dirty="0"/>
              <a:t> </a:t>
            </a:r>
            <a:r>
              <a:rPr lang="el-GR" sz="7200" dirty="0" err="1"/>
              <a:t>children</a:t>
            </a:r>
            <a:r>
              <a:rPr lang="el-GR" sz="7200" dirty="0"/>
              <a:t> </a:t>
            </a:r>
            <a:r>
              <a:rPr lang="el-GR" sz="7200" dirty="0" err="1"/>
              <a:t>are</a:t>
            </a:r>
            <a:r>
              <a:rPr lang="el-GR" sz="7200" dirty="0"/>
              <a:t> </a:t>
            </a:r>
            <a:r>
              <a:rPr lang="el-GR" sz="7200" dirty="0" err="1"/>
              <a:t>an</a:t>
            </a:r>
            <a:r>
              <a:rPr lang="el-GR" sz="7200" dirty="0"/>
              <a:t> </a:t>
            </a:r>
            <a:r>
              <a:rPr lang="el-GR" sz="7200" dirty="0" err="1"/>
              <a:t>essential</a:t>
            </a:r>
            <a:r>
              <a:rPr lang="el-GR" sz="7200" dirty="0"/>
              <a:t> </a:t>
            </a:r>
            <a:r>
              <a:rPr lang="el-GR" sz="7200" dirty="0" err="1"/>
              <a:t>part</a:t>
            </a:r>
            <a:r>
              <a:rPr lang="el-GR" sz="7200" dirty="0"/>
              <a:t> </a:t>
            </a:r>
            <a:r>
              <a:rPr lang="el-GR" sz="7200" dirty="0" err="1"/>
              <a:t>of</a:t>
            </a:r>
            <a:r>
              <a:rPr lang="el-GR" sz="7200" dirty="0"/>
              <a:t> </a:t>
            </a:r>
            <a:r>
              <a:rPr lang="el-GR" sz="7200" dirty="0" err="1" smtClean="0"/>
              <a:t>pre</a:t>
            </a:r>
            <a:r>
              <a:rPr lang="el-GR" sz="7200" dirty="0" smtClean="0"/>
              <a:t>-</a:t>
            </a:r>
            <a:r>
              <a:rPr lang="el-GR" sz="7200" dirty="0" err="1" smtClean="0"/>
              <a:t>primary</a:t>
            </a:r>
            <a:r>
              <a:rPr lang="el-GR" sz="7200" dirty="0" smtClean="0"/>
              <a:t> </a:t>
            </a:r>
            <a:r>
              <a:rPr lang="el-GR" sz="7200" dirty="0" err="1" smtClean="0"/>
              <a:t>education</a:t>
            </a:r>
            <a:r>
              <a:rPr lang="el-GR" sz="7200" dirty="0" smtClean="0"/>
              <a:t>, p.36</a:t>
            </a:r>
            <a:r>
              <a:rPr lang="en-US" sz="7200" dirty="0" smtClean="0"/>
              <a:t>.</a:t>
            </a:r>
            <a:r>
              <a:rPr lang="el-GR" sz="7200" dirty="0"/>
              <a:t> </a:t>
            </a:r>
          </a:p>
          <a:p>
            <a:pPr>
              <a:lnSpc>
                <a:spcPct val="120000"/>
              </a:lnSpc>
            </a:pPr>
            <a:r>
              <a:rPr lang="el-GR" sz="7200" dirty="0"/>
              <a:t> </a:t>
            </a:r>
            <a:r>
              <a:rPr lang="el-GR" sz="7200" dirty="0" err="1" smtClean="0"/>
              <a:t>Also</a:t>
            </a:r>
            <a:r>
              <a:rPr lang="el-GR" sz="7200" dirty="0" smtClean="0"/>
              <a:t> </a:t>
            </a:r>
            <a:r>
              <a:rPr lang="el-GR" sz="7200" dirty="0" err="1"/>
              <a:t>children</a:t>
            </a:r>
            <a:r>
              <a:rPr lang="el-GR" sz="7200" dirty="0"/>
              <a:t> </a:t>
            </a:r>
            <a:r>
              <a:rPr lang="en-US" sz="7200" dirty="0" smtClean="0"/>
              <a:t>“</a:t>
            </a:r>
            <a:r>
              <a:rPr lang="el-GR" sz="7200" dirty="0" err="1" smtClean="0"/>
              <a:t>are</a:t>
            </a:r>
            <a:r>
              <a:rPr lang="el-GR" sz="7200" dirty="0" smtClean="0"/>
              <a:t> </a:t>
            </a:r>
            <a:r>
              <a:rPr lang="el-GR" sz="7200" dirty="0" err="1"/>
              <a:t>encouraged</a:t>
            </a:r>
            <a:r>
              <a:rPr lang="el-GR" sz="7200" dirty="0"/>
              <a:t> </a:t>
            </a:r>
            <a:r>
              <a:rPr lang="el-GR" sz="7200" dirty="0" err="1"/>
              <a:t>to</a:t>
            </a:r>
            <a:r>
              <a:rPr lang="el-GR" sz="7200" dirty="0"/>
              <a:t> </a:t>
            </a:r>
            <a:r>
              <a:rPr lang="el-GR" sz="7200" dirty="0" err="1"/>
              <a:t>ask</a:t>
            </a:r>
            <a:r>
              <a:rPr lang="el-GR" sz="7200" dirty="0"/>
              <a:t> </a:t>
            </a:r>
            <a:r>
              <a:rPr lang="el-GR" sz="7200" dirty="0" err="1"/>
              <a:t>questions</a:t>
            </a:r>
            <a:r>
              <a:rPr lang="el-GR" sz="7200" dirty="0"/>
              <a:t> and </a:t>
            </a:r>
            <a:r>
              <a:rPr lang="el-GR" sz="7200" dirty="0" err="1"/>
              <a:t>room</a:t>
            </a:r>
            <a:r>
              <a:rPr lang="el-GR" sz="7200" dirty="0"/>
              <a:t> </a:t>
            </a:r>
            <a:r>
              <a:rPr lang="el-GR" sz="7200" dirty="0" err="1"/>
              <a:t>is</a:t>
            </a:r>
            <a:r>
              <a:rPr lang="el-GR" sz="7200" dirty="0"/>
              <a:t> </a:t>
            </a:r>
            <a:r>
              <a:rPr lang="el-GR" sz="7200" dirty="0" err="1"/>
              <a:t>given</a:t>
            </a:r>
            <a:r>
              <a:rPr lang="el-GR" sz="7200" dirty="0"/>
              <a:t> </a:t>
            </a:r>
            <a:r>
              <a:rPr lang="el-GR" sz="7200" dirty="0" err="1"/>
              <a:t>to</a:t>
            </a:r>
            <a:r>
              <a:rPr lang="el-GR" sz="7200" dirty="0"/>
              <a:t> </a:t>
            </a:r>
            <a:r>
              <a:rPr lang="el-GR" sz="7200" dirty="0" err="1"/>
              <a:t>their</a:t>
            </a:r>
            <a:r>
              <a:rPr lang="el-GR" sz="7200" dirty="0"/>
              <a:t> </a:t>
            </a:r>
            <a:r>
              <a:rPr lang="el-GR" sz="7200" dirty="0" err="1"/>
              <a:t>reasoning</a:t>
            </a:r>
            <a:r>
              <a:rPr lang="el-GR" sz="7200" dirty="0"/>
              <a:t> and </a:t>
            </a:r>
            <a:r>
              <a:rPr lang="el-GR" sz="7200" dirty="0" err="1" smtClean="0"/>
              <a:t>wondering</a:t>
            </a:r>
            <a:r>
              <a:rPr lang="en-US" sz="7200" dirty="0" smtClean="0"/>
              <a:t>”</a:t>
            </a:r>
            <a:r>
              <a:rPr lang="en-US" sz="7200" dirty="0"/>
              <a:t>,</a:t>
            </a:r>
            <a:r>
              <a:rPr lang="el-GR" sz="7200" dirty="0" smtClean="0"/>
              <a:t> </a:t>
            </a:r>
            <a:r>
              <a:rPr lang="en-US" sz="7200" dirty="0"/>
              <a:t>p</a:t>
            </a:r>
            <a:r>
              <a:rPr lang="el-GR" sz="7200" dirty="0" smtClean="0"/>
              <a:t>. 46</a:t>
            </a:r>
            <a:r>
              <a:rPr lang="en-US" sz="7200" dirty="0" smtClean="0"/>
              <a:t>.</a:t>
            </a:r>
            <a:r>
              <a:rPr lang="el-GR" sz="7200" dirty="0"/>
              <a:t> </a:t>
            </a:r>
            <a:r>
              <a:rPr lang="el-GR" dirty="0"/>
              <a:t> </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7369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3600" b="1" dirty="0" smtClean="0">
                <a:solidFill>
                  <a:srgbClr val="00B050"/>
                </a:solidFill>
                <a:latin typeface="+mn-lt"/>
              </a:rPr>
              <a:t>Creativity in European Countries’ Education Policy 2</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667997"/>
            <a:ext cx="8355826" cy="4508966"/>
          </a:xfrm>
        </p:spPr>
        <p:txBody>
          <a:bodyPr>
            <a:normAutofit/>
          </a:bodyPr>
          <a:lstStyle/>
          <a:p>
            <a:pPr marL="0" indent="0">
              <a:lnSpc>
                <a:spcPct val="100000"/>
              </a:lnSpc>
              <a:buNone/>
            </a:pPr>
            <a:r>
              <a:rPr lang="en-US" sz="2000" b="1" dirty="0"/>
              <a:t>England</a:t>
            </a:r>
            <a:r>
              <a:rPr lang="en-US" sz="2200" dirty="0"/>
              <a:t> </a:t>
            </a:r>
            <a:r>
              <a:rPr lang="en-US" sz="1800" dirty="0"/>
              <a:t>(S</a:t>
            </a:r>
            <a:r>
              <a:rPr lang="el-GR" sz="1800" dirty="0" err="1"/>
              <a:t>tatutory</a:t>
            </a:r>
            <a:r>
              <a:rPr lang="el-GR" sz="1800" dirty="0"/>
              <a:t> </a:t>
            </a:r>
            <a:r>
              <a:rPr lang="en-US" sz="1800" dirty="0"/>
              <a:t>F</a:t>
            </a:r>
            <a:r>
              <a:rPr lang="el-GR" sz="1800" dirty="0"/>
              <a:t>ramework for Early </a:t>
            </a:r>
            <a:r>
              <a:rPr lang="en-GB" sz="1800" dirty="0"/>
              <a:t>Y</a:t>
            </a:r>
            <a:r>
              <a:rPr lang="el-GR" sz="1800" dirty="0" smtClean="0"/>
              <a:t>ears </a:t>
            </a:r>
            <a:r>
              <a:rPr lang="en-GB" sz="1800" dirty="0"/>
              <a:t>F</a:t>
            </a:r>
            <a:r>
              <a:rPr lang="el-GR" sz="1800" dirty="0" smtClean="0"/>
              <a:t>oundation </a:t>
            </a:r>
            <a:r>
              <a:rPr lang="en-GB" sz="1800" dirty="0" err="1"/>
              <a:t>S</a:t>
            </a:r>
            <a:r>
              <a:rPr lang="el-GR" sz="1800" dirty="0" smtClean="0"/>
              <a:t>tage</a:t>
            </a:r>
            <a:r>
              <a:rPr lang="en-US" sz="1800" dirty="0"/>
              <a:t>,</a:t>
            </a:r>
            <a:r>
              <a:rPr lang="el-GR" sz="1800" dirty="0"/>
              <a:t> 2017</a:t>
            </a:r>
            <a:r>
              <a:rPr lang="en-US" sz="1800" dirty="0"/>
              <a:t>)</a:t>
            </a:r>
            <a:endParaRPr lang="el-GR" sz="1800" dirty="0"/>
          </a:p>
          <a:p>
            <a:pPr>
              <a:lnSpc>
                <a:spcPct val="100000"/>
              </a:lnSpc>
            </a:pPr>
            <a:r>
              <a:rPr lang="el-GR" sz="1800" dirty="0" err="1"/>
              <a:t>Characteristics</a:t>
            </a:r>
            <a:r>
              <a:rPr lang="el-GR" sz="1800" dirty="0"/>
              <a:t> </a:t>
            </a:r>
            <a:r>
              <a:rPr lang="el-GR" sz="1800" dirty="0" err="1"/>
              <a:t>of</a:t>
            </a:r>
            <a:r>
              <a:rPr lang="el-GR" sz="1800" dirty="0"/>
              <a:t> </a:t>
            </a:r>
            <a:r>
              <a:rPr lang="el-GR" sz="1800" dirty="0" err="1"/>
              <a:t>effective</a:t>
            </a:r>
            <a:r>
              <a:rPr lang="el-GR" sz="1800" dirty="0"/>
              <a:t> </a:t>
            </a:r>
            <a:r>
              <a:rPr lang="el-GR" sz="1800" dirty="0" err="1"/>
              <a:t>teaching</a:t>
            </a:r>
            <a:r>
              <a:rPr lang="el-GR" sz="1800" dirty="0"/>
              <a:t> and </a:t>
            </a:r>
            <a:r>
              <a:rPr lang="el-GR" sz="1800" dirty="0" err="1"/>
              <a:t>learning</a:t>
            </a:r>
            <a:r>
              <a:rPr lang="el-GR" sz="1800" dirty="0"/>
              <a:t>: </a:t>
            </a:r>
          </a:p>
          <a:p>
            <a:pPr lvl="1">
              <a:lnSpc>
                <a:spcPct val="100000"/>
              </a:lnSpc>
            </a:pPr>
            <a:r>
              <a:rPr lang="el-GR" sz="1800" dirty="0" err="1"/>
              <a:t>Play</a:t>
            </a:r>
            <a:r>
              <a:rPr lang="el-GR" sz="1800" dirty="0"/>
              <a:t> and </a:t>
            </a:r>
            <a:r>
              <a:rPr lang="el-GR" sz="1800" dirty="0" err="1"/>
              <a:t>explore</a:t>
            </a:r>
            <a:endParaRPr lang="el-GR" sz="1800" dirty="0"/>
          </a:p>
          <a:p>
            <a:pPr lvl="1">
              <a:lnSpc>
                <a:spcPct val="100000"/>
              </a:lnSpc>
            </a:pPr>
            <a:r>
              <a:rPr lang="el-GR" sz="1800" dirty="0" err="1"/>
              <a:t>Active</a:t>
            </a:r>
            <a:r>
              <a:rPr lang="el-GR" sz="1800" dirty="0"/>
              <a:t> </a:t>
            </a:r>
            <a:r>
              <a:rPr lang="el-GR" sz="1800" dirty="0" err="1"/>
              <a:t>learning</a:t>
            </a:r>
            <a:r>
              <a:rPr lang="el-GR" sz="1800" dirty="0"/>
              <a:t> </a:t>
            </a:r>
          </a:p>
          <a:p>
            <a:pPr lvl="1">
              <a:lnSpc>
                <a:spcPct val="100000"/>
              </a:lnSpc>
            </a:pPr>
            <a:r>
              <a:rPr lang="el-GR" sz="1800" dirty="0" err="1"/>
              <a:t>Create</a:t>
            </a:r>
            <a:r>
              <a:rPr lang="el-GR" sz="1800" dirty="0"/>
              <a:t> and </a:t>
            </a:r>
            <a:r>
              <a:rPr lang="el-GR" sz="1800" dirty="0" err="1"/>
              <a:t>think</a:t>
            </a:r>
            <a:r>
              <a:rPr lang="el-GR" sz="1800" dirty="0"/>
              <a:t> </a:t>
            </a:r>
            <a:r>
              <a:rPr lang="el-GR" sz="1800" dirty="0" err="1"/>
              <a:t>critically</a:t>
            </a:r>
            <a:r>
              <a:rPr lang="en-US" sz="1800" dirty="0"/>
              <a:t>,</a:t>
            </a:r>
            <a:r>
              <a:rPr lang="el-GR" sz="1800" dirty="0"/>
              <a:t> p.10 </a:t>
            </a:r>
            <a:endParaRPr lang="en-US" sz="1800" dirty="0" smtClean="0"/>
          </a:p>
          <a:p>
            <a:pPr marL="0" indent="0">
              <a:lnSpc>
                <a:spcPct val="100000"/>
              </a:lnSpc>
              <a:buNone/>
            </a:pPr>
            <a:r>
              <a:rPr lang="en-GB" sz="2000" b="1" dirty="0" smtClean="0"/>
              <a:t>Northern </a:t>
            </a:r>
            <a:r>
              <a:rPr lang="el-GR" sz="2000" b="1" dirty="0" smtClean="0"/>
              <a:t>Ireland</a:t>
            </a:r>
            <a:r>
              <a:rPr lang="el-GR" sz="2400" dirty="0"/>
              <a:t> </a:t>
            </a:r>
          </a:p>
          <a:p>
            <a:pPr marL="0" indent="0">
              <a:lnSpc>
                <a:spcPct val="100000"/>
              </a:lnSpc>
              <a:buNone/>
            </a:pPr>
            <a:r>
              <a:rPr lang="en-US" sz="1800" dirty="0"/>
              <a:t>E</a:t>
            </a:r>
            <a:r>
              <a:rPr lang="el-GR" sz="1800" dirty="0" err="1" smtClean="0"/>
              <a:t>leven</a:t>
            </a:r>
            <a:r>
              <a:rPr lang="el-GR" sz="1800" dirty="0" smtClean="0"/>
              <a:t> </a:t>
            </a:r>
            <a:r>
              <a:rPr lang="el-GR" sz="1800" dirty="0" err="1"/>
              <a:t>specific</a:t>
            </a:r>
            <a:r>
              <a:rPr lang="el-GR" sz="1800" dirty="0"/>
              <a:t> </a:t>
            </a:r>
            <a:r>
              <a:rPr lang="el-GR" sz="1800" dirty="0" err="1"/>
              <a:t>aims</a:t>
            </a:r>
            <a:r>
              <a:rPr lang="el-GR" sz="1800" dirty="0"/>
              <a:t> </a:t>
            </a:r>
            <a:r>
              <a:rPr lang="en-US" sz="1800" dirty="0" smtClean="0"/>
              <a:t>which </a:t>
            </a:r>
            <a:r>
              <a:rPr lang="el-GR" sz="1800" dirty="0" err="1" smtClean="0"/>
              <a:t>include</a:t>
            </a:r>
            <a:r>
              <a:rPr lang="el-GR" sz="1800" dirty="0"/>
              <a:t>: </a:t>
            </a:r>
          </a:p>
          <a:p>
            <a:pPr>
              <a:lnSpc>
                <a:spcPct val="100000"/>
              </a:lnSpc>
            </a:pPr>
            <a:r>
              <a:rPr lang="el-GR" sz="1800" dirty="0" err="1"/>
              <a:t>To</a:t>
            </a:r>
            <a:r>
              <a:rPr lang="el-GR" sz="1800" dirty="0"/>
              <a:t> </a:t>
            </a:r>
            <a:r>
              <a:rPr lang="el-GR" sz="1800" dirty="0" err="1"/>
              <a:t>enable</a:t>
            </a:r>
            <a:r>
              <a:rPr lang="el-GR" sz="1800" dirty="0"/>
              <a:t> </a:t>
            </a:r>
            <a:r>
              <a:rPr lang="el-GR" sz="1800" dirty="0" err="1"/>
              <a:t>children</a:t>
            </a:r>
            <a:r>
              <a:rPr lang="el-GR" sz="1800" dirty="0"/>
              <a:t> </a:t>
            </a:r>
            <a:r>
              <a:rPr lang="el-GR" sz="1800" dirty="0" err="1"/>
              <a:t>to</a:t>
            </a:r>
            <a:r>
              <a:rPr lang="el-GR" sz="1800" dirty="0"/>
              <a:t> </a:t>
            </a:r>
            <a:r>
              <a:rPr lang="el-GR" sz="1800" dirty="0" err="1"/>
              <a:t>apply</a:t>
            </a:r>
            <a:r>
              <a:rPr lang="el-GR" sz="1800" dirty="0"/>
              <a:t> </a:t>
            </a:r>
            <a:r>
              <a:rPr lang="el-GR" sz="1800" dirty="0" err="1"/>
              <a:t>what</a:t>
            </a:r>
            <a:r>
              <a:rPr lang="el-GR" sz="1800" dirty="0"/>
              <a:t> </a:t>
            </a:r>
            <a:r>
              <a:rPr lang="el-GR" sz="1800" dirty="0" err="1"/>
              <a:t>they</a:t>
            </a:r>
            <a:r>
              <a:rPr lang="el-GR" sz="1800" dirty="0"/>
              <a:t> </a:t>
            </a:r>
            <a:r>
              <a:rPr lang="el-GR" sz="1800" dirty="0" err="1"/>
              <a:t>learn</a:t>
            </a:r>
            <a:r>
              <a:rPr lang="el-GR" sz="1800" dirty="0"/>
              <a:t> </a:t>
            </a:r>
            <a:r>
              <a:rPr lang="el-GR" sz="1800" dirty="0" err="1"/>
              <a:t>to</a:t>
            </a:r>
            <a:r>
              <a:rPr lang="el-GR" sz="1800" dirty="0"/>
              <a:t> </a:t>
            </a:r>
            <a:r>
              <a:rPr lang="el-GR" sz="1800" dirty="0" err="1"/>
              <a:t>new</a:t>
            </a:r>
            <a:r>
              <a:rPr lang="el-GR" sz="1800" dirty="0"/>
              <a:t> </a:t>
            </a:r>
            <a:r>
              <a:rPr lang="el-GR" sz="1800" dirty="0" err="1"/>
              <a:t>contexts</a:t>
            </a:r>
            <a:r>
              <a:rPr lang="el-GR" sz="1800" dirty="0"/>
              <a:t> </a:t>
            </a:r>
            <a:r>
              <a:rPr lang="el-GR" sz="1800" dirty="0" err="1"/>
              <a:t>in</a:t>
            </a:r>
            <a:r>
              <a:rPr lang="el-GR" sz="1800" dirty="0"/>
              <a:t> </a:t>
            </a:r>
            <a:r>
              <a:rPr lang="el-GR" sz="1800" dirty="0" err="1"/>
              <a:t>order</a:t>
            </a:r>
            <a:r>
              <a:rPr lang="el-GR" sz="1800" dirty="0"/>
              <a:t> </a:t>
            </a:r>
            <a:r>
              <a:rPr lang="el-GR" sz="1800" dirty="0" err="1"/>
              <a:t>to</a:t>
            </a:r>
            <a:r>
              <a:rPr lang="el-GR" sz="1800" dirty="0"/>
              <a:t> </a:t>
            </a:r>
            <a:r>
              <a:rPr lang="el-GR" sz="1800" dirty="0" err="1"/>
              <a:t>respond</a:t>
            </a:r>
            <a:r>
              <a:rPr lang="el-GR" sz="1800" dirty="0"/>
              <a:t> </a:t>
            </a:r>
            <a:r>
              <a:rPr lang="el-GR" sz="1800" dirty="0" err="1"/>
              <a:t>creatively</a:t>
            </a:r>
            <a:r>
              <a:rPr lang="el-GR" sz="1800" dirty="0"/>
              <a:t> </a:t>
            </a:r>
            <a:r>
              <a:rPr lang="el-GR" sz="1800" dirty="0" err="1"/>
              <a:t>to</a:t>
            </a:r>
            <a:r>
              <a:rPr lang="el-GR" sz="1800" dirty="0"/>
              <a:t> </a:t>
            </a:r>
            <a:r>
              <a:rPr lang="el-GR" sz="1800" dirty="0" err="1"/>
              <a:t>the</a:t>
            </a:r>
            <a:r>
              <a:rPr lang="el-GR" sz="1800" dirty="0"/>
              <a:t> </a:t>
            </a:r>
            <a:r>
              <a:rPr lang="el-GR" sz="1800" dirty="0" err="1"/>
              <a:t>variety</a:t>
            </a:r>
            <a:r>
              <a:rPr lang="el-GR" sz="1800" dirty="0"/>
              <a:t> </a:t>
            </a:r>
            <a:r>
              <a:rPr lang="el-GR" sz="1800" dirty="0" err="1"/>
              <a:t>of</a:t>
            </a:r>
            <a:r>
              <a:rPr lang="el-GR" sz="1800" dirty="0"/>
              <a:t> </a:t>
            </a:r>
            <a:r>
              <a:rPr lang="el-GR" sz="1800" dirty="0" err="1"/>
              <a:t>challenges</a:t>
            </a:r>
            <a:r>
              <a:rPr lang="el-GR" sz="1800" dirty="0"/>
              <a:t> </a:t>
            </a:r>
            <a:r>
              <a:rPr lang="el-GR" sz="1800" dirty="0" err="1"/>
              <a:t>they</a:t>
            </a:r>
            <a:r>
              <a:rPr lang="el-GR" sz="1800" dirty="0"/>
              <a:t> </a:t>
            </a:r>
            <a:r>
              <a:rPr lang="el-GR" sz="1800" dirty="0" err="1"/>
              <a:t>encounter</a:t>
            </a:r>
            <a:r>
              <a:rPr lang="el-GR" sz="1800" dirty="0"/>
              <a:t> </a:t>
            </a:r>
            <a:r>
              <a:rPr lang="el-GR" sz="1800" dirty="0" err="1"/>
              <a:t>in</a:t>
            </a:r>
            <a:r>
              <a:rPr lang="el-GR" sz="1800" dirty="0"/>
              <a:t> </a:t>
            </a:r>
            <a:r>
              <a:rPr lang="el-GR" sz="1800" dirty="0" err="1" smtClean="0"/>
              <a:t>life</a:t>
            </a:r>
            <a:r>
              <a:rPr lang="en-US" sz="1800" dirty="0"/>
              <a:t>.</a:t>
            </a:r>
            <a:r>
              <a:rPr lang="el-GR" sz="1800" dirty="0"/>
              <a:t> </a:t>
            </a:r>
          </a:p>
          <a:p>
            <a:pPr>
              <a:lnSpc>
                <a:spcPct val="100000"/>
              </a:lnSpc>
            </a:pPr>
            <a:r>
              <a:rPr lang="el-GR" sz="1800" dirty="0" err="1"/>
              <a:t>To</a:t>
            </a:r>
            <a:r>
              <a:rPr lang="el-GR" sz="1800" dirty="0"/>
              <a:t> </a:t>
            </a:r>
            <a:r>
              <a:rPr lang="el-GR" sz="1800" dirty="0" err="1"/>
              <a:t>enable</a:t>
            </a:r>
            <a:r>
              <a:rPr lang="el-GR" sz="1800" dirty="0"/>
              <a:t> </a:t>
            </a:r>
            <a:r>
              <a:rPr lang="el-GR" sz="1800" dirty="0" err="1"/>
              <a:t>children</a:t>
            </a:r>
            <a:r>
              <a:rPr lang="el-GR" sz="1800" dirty="0"/>
              <a:t> </a:t>
            </a:r>
            <a:r>
              <a:rPr lang="el-GR" sz="1800" dirty="0" err="1"/>
              <a:t>to</a:t>
            </a:r>
            <a:r>
              <a:rPr lang="el-GR" sz="1800" dirty="0"/>
              <a:t> </a:t>
            </a:r>
            <a:r>
              <a:rPr lang="el-GR" sz="1800" dirty="0" err="1"/>
              <a:t>develop</a:t>
            </a:r>
            <a:r>
              <a:rPr lang="el-GR" sz="1800" dirty="0"/>
              <a:t> </a:t>
            </a:r>
            <a:r>
              <a:rPr lang="el-GR" sz="1800" dirty="0" err="1"/>
              <a:t>their</a:t>
            </a:r>
            <a:r>
              <a:rPr lang="el-GR" sz="1800" dirty="0"/>
              <a:t> </a:t>
            </a:r>
            <a:r>
              <a:rPr lang="el-GR" sz="1800" dirty="0" err="1"/>
              <a:t>creative</a:t>
            </a:r>
            <a:r>
              <a:rPr lang="el-GR" sz="1800" dirty="0"/>
              <a:t> and </a:t>
            </a:r>
            <a:r>
              <a:rPr lang="el-GR" sz="1800" dirty="0" err="1"/>
              <a:t>imaginative</a:t>
            </a:r>
            <a:r>
              <a:rPr lang="el-GR" sz="1800" dirty="0"/>
              <a:t> </a:t>
            </a:r>
            <a:r>
              <a:rPr lang="el-GR" sz="1800" dirty="0" err="1"/>
              <a:t>capacities</a:t>
            </a:r>
            <a:r>
              <a:rPr lang="el-GR" sz="1800" dirty="0"/>
              <a:t> </a:t>
            </a:r>
            <a:r>
              <a:rPr lang="el-GR" sz="1800" dirty="0" err="1"/>
              <a:t>through</a:t>
            </a:r>
            <a:r>
              <a:rPr lang="el-GR" sz="1800" dirty="0"/>
              <a:t> </a:t>
            </a:r>
            <a:r>
              <a:rPr lang="el-GR" sz="1800" dirty="0" err="1"/>
              <a:t>artistic</a:t>
            </a:r>
            <a:r>
              <a:rPr lang="el-GR" sz="1800" dirty="0"/>
              <a:t> </a:t>
            </a:r>
            <a:r>
              <a:rPr lang="el-GR" sz="1800" dirty="0" err="1"/>
              <a:t>expression</a:t>
            </a:r>
            <a:r>
              <a:rPr lang="el-GR" sz="1800" dirty="0"/>
              <a:t> and </a:t>
            </a:r>
            <a:r>
              <a:rPr lang="el-GR" sz="1800" dirty="0" err="1" smtClean="0"/>
              <a:t>response</a:t>
            </a:r>
            <a:r>
              <a:rPr lang="en-US" sz="1800" dirty="0"/>
              <a:t>.</a:t>
            </a:r>
            <a:endParaRPr lang="el-GR" sz="1800" dirty="0"/>
          </a:p>
          <a:p>
            <a:pPr marL="0" indent="0">
              <a:lnSpc>
                <a:spcPct val="100000"/>
              </a:lnSpc>
              <a:spcBef>
                <a:spcPts val="0"/>
              </a:spcBef>
              <a:buNone/>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35155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43522" cy="1325563"/>
          </a:xfrm>
        </p:spPr>
        <p:txBody>
          <a:bodyPr>
            <a:normAutofit/>
          </a:bodyPr>
          <a:lstStyle/>
          <a:p>
            <a:r>
              <a:rPr lang="nl-BE" sz="3600" b="1" dirty="0" smtClean="0">
                <a:solidFill>
                  <a:srgbClr val="00B050"/>
                </a:solidFill>
                <a:latin typeface="+mn-lt"/>
              </a:rPr>
              <a:t>Activity 3: Examing policy: </a:t>
            </a:r>
            <a:r>
              <a:rPr lang="nl-BE" sz="3100" b="1" dirty="0" smtClean="0">
                <a:solidFill>
                  <a:srgbClr val="00B050"/>
                </a:solidFill>
                <a:latin typeface="+mn-lt"/>
              </a:rPr>
              <a:t>Learning, Teaching and Assessment</a:t>
            </a:r>
            <a:endParaRPr lang="nl-BE" sz="31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fontScale="77500" lnSpcReduction="20000"/>
          </a:bodyPr>
          <a:lstStyle/>
          <a:p>
            <a:pPr>
              <a:lnSpc>
                <a:spcPct val="120000"/>
              </a:lnSpc>
              <a:spcBef>
                <a:spcPts val="300"/>
              </a:spcBef>
              <a:spcAft>
                <a:spcPts val="300"/>
              </a:spcAft>
            </a:pPr>
            <a:r>
              <a:rPr lang="nl-BE" dirty="0" smtClean="0"/>
              <a:t>Look </a:t>
            </a:r>
            <a:r>
              <a:rPr lang="nl-BE" dirty="0"/>
              <a:t>in more detail at </a:t>
            </a:r>
            <a:r>
              <a:rPr lang="nl-BE" dirty="0" smtClean="0"/>
              <a:t>your national policy guidelines about </a:t>
            </a:r>
            <a:r>
              <a:rPr lang="nl-BE" b="1" dirty="0"/>
              <a:t>L</a:t>
            </a:r>
            <a:r>
              <a:rPr lang="nl-BE" b="1" dirty="0" smtClean="0"/>
              <a:t>earning</a:t>
            </a:r>
            <a:r>
              <a:rPr lang="nl-BE" dirty="0"/>
              <a:t>, </a:t>
            </a:r>
            <a:r>
              <a:rPr lang="nl-BE" b="1" dirty="0" smtClean="0"/>
              <a:t>Teaching</a:t>
            </a:r>
            <a:r>
              <a:rPr lang="nl-BE" dirty="0" smtClean="0"/>
              <a:t> </a:t>
            </a:r>
            <a:r>
              <a:rPr lang="nl-BE" dirty="0"/>
              <a:t>and </a:t>
            </a:r>
            <a:r>
              <a:rPr lang="nl-BE" b="1" dirty="0" smtClean="0"/>
              <a:t>Assessment</a:t>
            </a:r>
            <a:r>
              <a:rPr lang="nl-BE" dirty="0" smtClean="0"/>
              <a:t> </a:t>
            </a:r>
            <a:r>
              <a:rPr lang="nl-BE" dirty="0"/>
              <a:t>of science in the early </a:t>
            </a:r>
            <a:r>
              <a:rPr lang="nl-BE" dirty="0" smtClean="0"/>
              <a:t>years.</a:t>
            </a:r>
            <a:endParaRPr lang="nl-BE" i="1" dirty="0">
              <a:solidFill>
                <a:srgbClr val="008000"/>
              </a:solidFill>
            </a:endParaRPr>
          </a:p>
          <a:p>
            <a:pPr marL="0" indent="0">
              <a:lnSpc>
                <a:spcPct val="120000"/>
              </a:lnSpc>
              <a:spcBef>
                <a:spcPts val="300"/>
              </a:spcBef>
              <a:spcAft>
                <a:spcPts val="300"/>
              </a:spcAft>
              <a:buNone/>
            </a:pPr>
            <a:r>
              <a:rPr lang="nl-BE" i="1" dirty="0" smtClean="0">
                <a:solidFill>
                  <a:srgbClr val="008000"/>
                </a:solidFill>
              </a:rPr>
              <a:t>In groups of 3-4</a:t>
            </a:r>
            <a:endParaRPr lang="nl-BE" dirty="0"/>
          </a:p>
          <a:p>
            <a:pPr>
              <a:lnSpc>
                <a:spcPct val="120000"/>
              </a:lnSpc>
              <a:spcBef>
                <a:spcPts val="300"/>
              </a:spcBef>
            </a:pPr>
            <a:r>
              <a:rPr lang="nl-BE" dirty="0" smtClean="0"/>
              <a:t>Highlight any existing links with inquiry and creativity.</a:t>
            </a:r>
          </a:p>
          <a:p>
            <a:pPr>
              <a:lnSpc>
                <a:spcPct val="120000"/>
              </a:lnSpc>
              <a:spcBef>
                <a:spcPts val="300"/>
              </a:spcBef>
            </a:pPr>
            <a:r>
              <a:rPr lang="nl-BE" dirty="0" smtClean="0"/>
              <a:t>Using a different colour marker, highlight any opportunities you think exist for inquiry and creativity.</a:t>
            </a:r>
          </a:p>
          <a:p>
            <a:pPr>
              <a:lnSpc>
                <a:spcPct val="120000"/>
              </a:lnSpc>
              <a:spcBef>
                <a:spcPts val="300"/>
              </a:spcBef>
            </a:pPr>
            <a:r>
              <a:rPr lang="nl-BE" dirty="0" smtClean="0"/>
              <a:t>Record </a:t>
            </a:r>
            <a:r>
              <a:rPr lang="nl-BE" dirty="0"/>
              <a:t>them on your </a:t>
            </a:r>
            <a:r>
              <a:rPr lang="nl-BE" dirty="0" smtClean="0"/>
              <a:t>group’s </a:t>
            </a:r>
            <a:r>
              <a:rPr lang="nl-BE" dirty="0"/>
              <a:t>spider </a:t>
            </a:r>
            <a:r>
              <a:rPr lang="nl-BE" dirty="0" smtClean="0"/>
              <a:t>web (focus on Learning Activities, Teacher Role, Assessment).</a:t>
            </a:r>
          </a:p>
          <a:p>
            <a:pPr marL="0" indent="0">
              <a:lnSpc>
                <a:spcPct val="120000"/>
              </a:lnSpc>
              <a:spcBef>
                <a:spcPts val="600"/>
              </a:spcBef>
              <a:buNone/>
            </a:pPr>
            <a:r>
              <a:rPr lang="nl-BE" i="1" dirty="0" smtClean="0">
                <a:solidFill>
                  <a:srgbClr val="008000"/>
                </a:solidFill>
              </a:rPr>
              <a:t>Report to the whole group</a:t>
            </a:r>
            <a:endParaRPr lang="nl-BE" i="1" dirty="0">
              <a:solidFill>
                <a:srgbClr val="008000"/>
              </a:solidFill>
            </a:endParaRPr>
          </a:p>
          <a:p>
            <a:pPr>
              <a:lnSpc>
                <a:spcPct val="120000"/>
              </a:lnSpc>
              <a:spcBef>
                <a:spcPts val="300"/>
              </a:spcBef>
            </a:pPr>
            <a:r>
              <a:rPr lang="nl-BE" dirty="0" smtClean="0"/>
              <a:t>One thing that you found missing, surprised you, or made you worried</a:t>
            </a: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3741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63680" cy="1325563"/>
          </a:xfrm>
        </p:spPr>
        <p:txBody>
          <a:bodyPr>
            <a:normAutofit/>
          </a:bodyPr>
          <a:lstStyle/>
          <a:p>
            <a:r>
              <a:rPr lang="nl-BE" sz="3600" b="1" dirty="0" smtClean="0">
                <a:solidFill>
                  <a:srgbClr val="00B050"/>
                </a:solidFill>
                <a:latin typeface="+mn-lt"/>
              </a:rPr>
              <a:t>Activity 4: Opportunities in your school context</a:t>
            </a:r>
            <a:endParaRPr lang="nl-BE" sz="3600" b="1" dirty="0">
              <a:solidFill>
                <a:srgbClr val="00B050"/>
              </a:solidFill>
              <a:latin typeface="+mn-lt"/>
            </a:endParaRPr>
          </a:p>
        </p:txBody>
      </p:sp>
      <p:sp>
        <p:nvSpPr>
          <p:cNvPr id="3" name="Tijdelijke aanduiding voor inhoud 2"/>
          <p:cNvSpPr>
            <a:spLocks noGrp="1"/>
          </p:cNvSpPr>
          <p:nvPr>
            <p:ph idx="1"/>
          </p:nvPr>
        </p:nvSpPr>
        <p:spPr>
          <a:xfrm>
            <a:off x="448193" y="1724846"/>
            <a:ext cx="8355826" cy="4351338"/>
          </a:xfrm>
        </p:spPr>
        <p:txBody>
          <a:bodyPr>
            <a:normAutofit fontScale="85000" lnSpcReduction="20000"/>
          </a:bodyPr>
          <a:lstStyle/>
          <a:p>
            <a:pPr marL="0" indent="0">
              <a:lnSpc>
                <a:spcPct val="110000"/>
              </a:lnSpc>
              <a:spcBef>
                <a:spcPts val="300"/>
              </a:spcBef>
              <a:spcAft>
                <a:spcPts val="300"/>
              </a:spcAft>
              <a:buNone/>
            </a:pPr>
            <a:r>
              <a:rPr lang="nl-BE" i="1" dirty="0" smtClean="0">
                <a:solidFill>
                  <a:srgbClr val="008000"/>
                </a:solidFill>
              </a:rPr>
              <a:t>In different groups</a:t>
            </a:r>
            <a:endParaRPr lang="nl-BE" dirty="0"/>
          </a:p>
          <a:p>
            <a:pPr>
              <a:lnSpc>
                <a:spcPct val="120000"/>
              </a:lnSpc>
              <a:spcBef>
                <a:spcPts val="300"/>
              </a:spcBef>
            </a:pPr>
            <a:r>
              <a:rPr lang="nl-BE" dirty="0" smtClean="0"/>
              <a:t>Think about your own school environment, e.g. </a:t>
            </a:r>
            <a:r>
              <a:rPr lang="nl-BE" dirty="0"/>
              <a:t>a</a:t>
            </a:r>
            <a:r>
              <a:rPr lang="nl-BE" dirty="0" smtClean="0"/>
              <a:t>bout the contextual factors (</a:t>
            </a:r>
            <a:r>
              <a:rPr lang="nl-BE" b="1" dirty="0" smtClean="0"/>
              <a:t>Materials and Resources, Location, Time, Grouping) </a:t>
            </a:r>
            <a:r>
              <a:rPr lang="nl-BE" dirty="0" smtClean="0"/>
              <a:t>of the spider web. </a:t>
            </a:r>
          </a:p>
          <a:p>
            <a:pPr>
              <a:lnSpc>
                <a:spcPct val="120000"/>
              </a:lnSpc>
              <a:spcBef>
                <a:spcPts val="300"/>
              </a:spcBef>
            </a:pPr>
            <a:r>
              <a:rPr lang="nl-BE" dirty="0" smtClean="0"/>
              <a:t>Individually identify which factors facilitate and which restrict inquiry and creativity in your school context and write them on post-its and put them on a poster paper. </a:t>
            </a:r>
          </a:p>
          <a:p>
            <a:pPr>
              <a:lnSpc>
                <a:spcPct val="120000"/>
              </a:lnSpc>
              <a:spcBef>
                <a:spcPts val="300"/>
              </a:spcBef>
            </a:pPr>
            <a:r>
              <a:rPr lang="nl-BE" dirty="0" smtClean="0"/>
              <a:t>Discuss with members of the group the areas that prove most challenging for you. </a:t>
            </a:r>
          </a:p>
          <a:p>
            <a:pPr>
              <a:lnSpc>
                <a:spcPct val="120000"/>
              </a:lnSpc>
              <a:spcBef>
                <a:spcPts val="300"/>
              </a:spcBef>
            </a:pPr>
            <a:r>
              <a:rPr lang="nl-BE" dirty="0" smtClean="0"/>
              <a:t>Use the materials you brought with you to show examples of good practice.</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7223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a:solidFill>
                  <a:srgbClr val="00B050"/>
                </a:solidFill>
                <a:latin typeface="+mn-lt"/>
              </a:rPr>
              <a:t>Introduction to classroom examples</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3295649" y="1824494"/>
            <a:ext cx="5528527" cy="41242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Framework for </a:t>
            </a:r>
            <a:r>
              <a:rPr lang="en-US" sz="2400" b="1" dirty="0" smtClean="0"/>
              <a:t>the Curriculum </a:t>
            </a:r>
            <a:r>
              <a:rPr lang="en-US" sz="2400" b="1" dirty="0"/>
              <a:t>M</a:t>
            </a:r>
            <a:r>
              <a:rPr lang="en-US" sz="2400" b="1" dirty="0" smtClean="0"/>
              <a:t>aterials</a:t>
            </a:r>
          </a:p>
          <a:p>
            <a:endParaRPr lang="en-US" sz="1000" b="1" dirty="0"/>
          </a:p>
          <a:p>
            <a:pPr marL="342900" indent="-342900">
              <a:buFont typeface="Arial"/>
              <a:buChar char="•"/>
            </a:pPr>
            <a:r>
              <a:rPr lang="en-US" sz="2200" i="1" dirty="0"/>
              <a:t>Setting the scene </a:t>
            </a:r>
            <a:r>
              <a:rPr lang="en-US" sz="2200" dirty="0"/>
              <a:t>– focus, rationale, </a:t>
            </a:r>
            <a:r>
              <a:rPr lang="en-US" sz="2200" dirty="0" smtClean="0"/>
              <a:t>background</a:t>
            </a:r>
          </a:p>
          <a:p>
            <a:pPr marL="342900" indent="-342900">
              <a:buFont typeface="Arial"/>
              <a:buChar char="•"/>
            </a:pPr>
            <a:endParaRPr lang="en-US" sz="1000" dirty="0"/>
          </a:p>
          <a:p>
            <a:pPr marL="342900" indent="-342900">
              <a:buFont typeface="Arial"/>
              <a:buChar char="•"/>
            </a:pPr>
            <a:r>
              <a:rPr lang="en-US" sz="2200" i="1" dirty="0"/>
              <a:t>Starting </a:t>
            </a:r>
            <a:r>
              <a:rPr lang="en-US" sz="2200" i="1" dirty="0" smtClean="0"/>
              <a:t>points</a:t>
            </a:r>
          </a:p>
          <a:p>
            <a:pPr marL="342900" indent="-342900">
              <a:buFont typeface="Arial"/>
              <a:buChar char="•"/>
            </a:pPr>
            <a:endParaRPr lang="en-US" sz="1000" i="1" dirty="0"/>
          </a:p>
          <a:p>
            <a:pPr marL="342900" indent="-342900">
              <a:buFont typeface="Arial"/>
              <a:buChar char="•"/>
            </a:pPr>
            <a:r>
              <a:rPr lang="en-US" sz="2200" i="1" dirty="0"/>
              <a:t>Developing the learning journey </a:t>
            </a:r>
            <a:r>
              <a:rPr lang="en-US" sz="2200" dirty="0"/>
              <a:t>– activities and their rationale, examples of children’s responses, teacher reflections and implications for the next session</a:t>
            </a:r>
            <a:r>
              <a:rPr lang="en-US" sz="2200" dirty="0" smtClean="0"/>
              <a:t>.</a:t>
            </a:r>
          </a:p>
          <a:p>
            <a:pPr marL="342900" indent="-342900">
              <a:buFont typeface="Arial"/>
              <a:buChar char="•"/>
            </a:pPr>
            <a:endParaRPr lang="en-US" sz="1000" dirty="0"/>
          </a:p>
          <a:p>
            <a:pPr marL="342900" indent="-342900">
              <a:buFont typeface="Arial"/>
              <a:buChar char="•"/>
            </a:pPr>
            <a:r>
              <a:rPr lang="en-US" sz="2200" i="1" dirty="0"/>
              <a:t>Reflections</a:t>
            </a:r>
            <a:r>
              <a:rPr lang="en-US" sz="2200" dirty="0"/>
              <a:t> – children’s progress, teacher role, classroom environment, next steps</a:t>
            </a:r>
          </a:p>
        </p:txBody>
      </p:sp>
      <p:sp>
        <p:nvSpPr>
          <p:cNvPr id="13" name="Content Placeholder 2"/>
          <p:cNvSpPr>
            <a:spLocks noGrp="1"/>
          </p:cNvSpPr>
          <p:nvPr>
            <p:ph idx="1"/>
          </p:nvPr>
        </p:nvSpPr>
        <p:spPr>
          <a:xfrm>
            <a:off x="395536" y="2636912"/>
            <a:ext cx="2736304" cy="1916038"/>
          </a:xfr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en-GB" sz="2400" dirty="0" smtClean="0"/>
              <a:t>Skeletons</a:t>
            </a:r>
          </a:p>
          <a:p>
            <a:r>
              <a:rPr lang="en-US" sz="2400" dirty="0" smtClean="0"/>
              <a:t>Everyday materials</a:t>
            </a:r>
          </a:p>
          <a:p>
            <a:r>
              <a:rPr lang="en-US" sz="2400" dirty="0" smtClean="0"/>
              <a:t>Electricity</a:t>
            </a:r>
          </a:p>
          <a:p>
            <a:endParaRPr lang="en-US" sz="2400" dirty="0" smtClean="0">
              <a:latin typeface="+mj-lt"/>
            </a:endParaRPr>
          </a:p>
          <a:p>
            <a:pPr marL="0" indent="0">
              <a:buNone/>
            </a:pPr>
            <a:endParaRPr lang="en-US" dirty="0" smtClean="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68461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600" b="1" dirty="0">
                <a:solidFill>
                  <a:srgbClr val="00B050"/>
                </a:solidFill>
                <a:latin typeface="+mn-lt"/>
              </a:rPr>
              <a:t>Introduction to the CEYS project</a:t>
            </a:r>
            <a:r>
              <a:rPr lang="nl-BE" b="1" dirty="0">
                <a:solidFill>
                  <a:srgbClr val="00B050"/>
                </a:solidFill>
                <a:latin typeface="+mn-lt"/>
              </a:rPr>
              <a:t/>
            </a:r>
            <a:br>
              <a:rPr lang="nl-BE" b="1" dirty="0">
                <a:solidFill>
                  <a:srgbClr val="00B050"/>
                </a:solidFill>
                <a:latin typeface="+mn-lt"/>
              </a:rPr>
            </a:br>
            <a:r>
              <a:rPr lang="nl-BE" sz="2200" b="1" dirty="0">
                <a:solidFill>
                  <a:srgbClr val="00B050"/>
                </a:solidFill>
                <a:latin typeface="+mn-lt"/>
              </a:rPr>
              <a:t>(use dependent on context)</a:t>
            </a:r>
            <a:endParaRPr lang="el-GR" dirty="0">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sp>
        <p:nvSpPr>
          <p:cNvPr id="5" name="Tijdelijke aanduiding voor inhoud 2"/>
          <p:cNvSpPr txBox="1">
            <a:spLocks/>
          </p:cNvSpPr>
          <p:nvPr/>
        </p:nvSpPr>
        <p:spPr>
          <a:xfrm>
            <a:off x="652338" y="1792171"/>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ltLang="el-GR" sz="2500" dirty="0">
                <a:latin typeface="Calibri" pitchFamily="34" charset="0"/>
                <a:ea typeface="ＭＳ Ｐゴシック" pitchFamily="34" charset="-128"/>
              </a:rPr>
              <a:t>European Erasmus+ project</a:t>
            </a:r>
          </a:p>
          <a:p>
            <a:r>
              <a:rPr lang="nl-BE" altLang="el-GR" sz="2500" dirty="0">
                <a:latin typeface="Calibri" pitchFamily="34" charset="0"/>
                <a:ea typeface="ＭＳ Ｐゴシック" pitchFamily="34" charset="-128"/>
              </a:rPr>
              <a:t>Partners in Belgium, Greece, Romania, UK</a:t>
            </a:r>
          </a:p>
          <a:p>
            <a:r>
              <a:rPr lang="nl-BE" altLang="el-GR" sz="2500" dirty="0">
                <a:latin typeface="Calibri" pitchFamily="34" charset="0"/>
                <a:ea typeface="ＭＳ Ｐゴシック" pitchFamily="34" charset="-128"/>
              </a:rPr>
              <a:t>Continuation of the Creative Little Scientists project </a:t>
            </a:r>
            <a:r>
              <a:rPr lang="nl-BE" altLang="el-GR" sz="2500" dirty="0">
                <a:latin typeface="Calibri" pitchFamily="34" charset="0"/>
                <a:ea typeface="ＭＳ Ｐゴシック" pitchFamily="34" charset="-128"/>
                <a:hlinkClick r:id="rId4"/>
              </a:rPr>
              <a:t>http://www.creative-little-scientists.eu</a:t>
            </a:r>
            <a:endParaRPr lang="nl-BE" altLang="el-GR" sz="2500" dirty="0">
              <a:latin typeface="Calibri" pitchFamily="34" charset="0"/>
              <a:ea typeface="ＭＳ Ｐゴシック" pitchFamily="34" charset="-128"/>
            </a:endParaRPr>
          </a:p>
          <a:p>
            <a:r>
              <a:rPr lang="nl-BE" altLang="el-GR" sz="2500" dirty="0">
                <a:latin typeface="Calibri" pitchFamily="34" charset="0"/>
                <a:ea typeface="ＭＳ Ｐゴシック" pitchFamily="34" charset="-128"/>
              </a:rPr>
              <a:t> Aims</a:t>
            </a:r>
          </a:p>
          <a:p>
            <a:pPr lvl="1">
              <a:buFont typeface="Wingdings" pitchFamily="2" charset="2"/>
              <a:buChar char="Ø"/>
            </a:pPr>
            <a:r>
              <a:rPr lang="nl-BE" altLang="el-GR" sz="2200" dirty="0">
                <a:latin typeface="Calibri" pitchFamily="34" charset="0"/>
                <a:ea typeface="ＭＳ Ｐゴシック" pitchFamily="34" charset="-128"/>
              </a:rPr>
              <a:t>Development of a teacher development course and accompanying materials</a:t>
            </a:r>
          </a:p>
          <a:p>
            <a:pPr lvl="1">
              <a:buFont typeface="Wingdings" pitchFamily="2" charset="2"/>
              <a:buChar char="Ø"/>
            </a:pPr>
            <a:r>
              <a:rPr lang="nl-BE" altLang="el-GR" sz="2200" dirty="0">
                <a:latin typeface="Calibri" pitchFamily="34" charset="0"/>
                <a:ea typeface="ＭＳ Ｐゴシック" pitchFamily="34" charset="-128"/>
              </a:rPr>
              <a:t>Promotion of the use of creative approaches in teaching science in preschool and early primary education (up to age of eight</a:t>
            </a:r>
            <a:r>
              <a:rPr lang="nl-BE" altLang="el-GR" sz="2200" dirty="0" smtClean="0">
                <a:latin typeface="Calibri" pitchFamily="34" charset="0"/>
                <a:ea typeface="ＭＳ Ｐゴシック" pitchFamily="34" charset="-128"/>
              </a:rPr>
              <a:t>)</a:t>
            </a:r>
            <a:endParaRPr lang="nl-BE" dirty="0" smtClean="0"/>
          </a:p>
          <a:p>
            <a:pPr>
              <a:lnSpc>
                <a:spcPct val="100000"/>
              </a:lnSpc>
              <a:spcBef>
                <a:spcPts val="0"/>
              </a:spcBef>
            </a:pPr>
            <a:endParaRPr lang="nl-BE" dirty="0"/>
          </a:p>
        </p:txBody>
      </p:sp>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3000" y="6254091"/>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62" y="6273026"/>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1673431" y="6259718"/>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88972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Everyday Materials</a:t>
            </a:r>
            <a:br>
              <a:rPr lang="nl-BE" sz="4000" b="1" dirty="0" smtClean="0">
                <a:solidFill>
                  <a:srgbClr val="00B050"/>
                </a:solidFill>
                <a:latin typeface="+mn-lt"/>
              </a:rPr>
            </a:br>
            <a:r>
              <a:rPr lang="nl-BE" sz="3600" b="1" dirty="0" smtClean="0">
                <a:solidFill>
                  <a:srgbClr val="00B050"/>
                </a:solidFill>
                <a:latin typeface="+mn-lt"/>
              </a:rPr>
              <a:t>Children age 5-6</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5723"/>
          <a:stretch/>
        </p:blipFill>
        <p:spPr bwMode="auto">
          <a:xfrm>
            <a:off x="609600" y="1667997"/>
            <a:ext cx="7982802" cy="444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28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Everyday Materials</a:t>
            </a:r>
            <a:br>
              <a:rPr lang="nl-BE" sz="4000" b="1" dirty="0" smtClean="0">
                <a:solidFill>
                  <a:srgbClr val="00B050"/>
                </a:solidFill>
                <a:latin typeface="+mn-lt"/>
              </a:rPr>
            </a:br>
            <a:r>
              <a:rPr lang="nl-BE" sz="3600" b="1" dirty="0" smtClean="0">
                <a:solidFill>
                  <a:srgbClr val="00B050"/>
                </a:solidFill>
                <a:latin typeface="+mn-lt"/>
              </a:rPr>
              <a:t>Children age 5-6</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28735"/>
          <a:stretch/>
        </p:blipFill>
        <p:spPr bwMode="auto">
          <a:xfrm>
            <a:off x="609600" y="1667997"/>
            <a:ext cx="8106450" cy="433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47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Everyday Materials</a:t>
            </a:r>
            <a:br>
              <a:rPr lang="nl-BE" sz="4000" b="1" dirty="0" smtClean="0">
                <a:solidFill>
                  <a:srgbClr val="00B050"/>
                </a:solidFill>
                <a:latin typeface="+mn-lt"/>
              </a:rPr>
            </a:br>
            <a:r>
              <a:rPr lang="nl-BE" sz="3600" b="1" dirty="0" smtClean="0">
                <a:solidFill>
                  <a:srgbClr val="00B050"/>
                </a:solidFill>
                <a:latin typeface="+mn-lt"/>
              </a:rPr>
              <a:t>Children age 5-6</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908711" y="1693161"/>
            <a:ext cx="6327874" cy="4353569"/>
          </a:xfrm>
          <a:prstGeom prst="rect">
            <a:avLst/>
          </a:prstGeom>
          <a:noFill/>
          <a:ln>
            <a:noFill/>
          </a:ln>
        </p:spPr>
      </p:pic>
    </p:spTree>
    <p:extLst>
      <p:ext uri="{BB962C8B-B14F-4D97-AF65-F5344CB8AC3E}">
        <p14:creationId xmlns:p14="http://schemas.microsoft.com/office/powerpoint/2010/main" val="3158108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Everyday Materials</a:t>
            </a:r>
            <a:br>
              <a:rPr lang="nl-BE" sz="4000" b="1" dirty="0" smtClean="0">
                <a:solidFill>
                  <a:srgbClr val="00B050"/>
                </a:solidFill>
                <a:latin typeface="+mn-lt"/>
              </a:rPr>
            </a:br>
            <a:r>
              <a:rPr lang="nl-BE" sz="3600" b="1" dirty="0" smtClean="0">
                <a:solidFill>
                  <a:srgbClr val="00B050"/>
                </a:solidFill>
                <a:latin typeface="+mn-lt"/>
              </a:rPr>
              <a:t>Children age 5-6</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3724" y="1667997"/>
            <a:ext cx="6116650" cy="45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5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Skeletons</a:t>
            </a:r>
            <a:br>
              <a:rPr lang="nl-BE" sz="4000" b="1" dirty="0" smtClean="0">
                <a:solidFill>
                  <a:srgbClr val="00B050"/>
                </a:solidFill>
                <a:latin typeface="+mn-lt"/>
              </a:rPr>
            </a:br>
            <a:r>
              <a:rPr lang="nl-BE" sz="3600" b="1" dirty="0" smtClean="0">
                <a:solidFill>
                  <a:srgbClr val="00B050"/>
                </a:solidFill>
                <a:latin typeface="+mn-lt"/>
              </a:rPr>
              <a:t>Children age 7-8</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Placeholder 4" descr="bones observation.jpg"/>
          <p:cNvPicPr>
            <a:picLocks noChangeAspect="1"/>
          </p:cNvPicPr>
          <p:nvPr/>
        </p:nvPicPr>
        <p:blipFill>
          <a:blip r:embed="rId6" cstate="print">
            <a:extLst>
              <a:ext uri="{28A0092B-C50C-407E-A947-70E740481C1C}">
                <a14:useLocalDpi xmlns:a14="http://schemas.microsoft.com/office/drawing/2010/main" val="0"/>
              </a:ext>
            </a:extLst>
          </a:blip>
          <a:srcRect l="4874" r="4874"/>
          <a:stretch>
            <a:fillRect/>
          </a:stretch>
        </p:blipFill>
        <p:spPr>
          <a:xfrm rot="20914726">
            <a:off x="755965" y="2188448"/>
            <a:ext cx="2662883" cy="3748415"/>
          </a:xfrm>
          <a:prstGeom prst="rect">
            <a:avLst/>
          </a:prstGeom>
        </p:spPr>
      </p:pic>
      <p:pic>
        <p:nvPicPr>
          <p:cNvPr id="11" name="Picture Placeholder 5" descr="label bones.jpg"/>
          <p:cNvPicPr>
            <a:picLocks noChangeAspect="1"/>
          </p:cNvPicPr>
          <p:nvPr/>
        </p:nvPicPr>
        <p:blipFill>
          <a:blip r:embed="rId7" cstate="print">
            <a:extLst>
              <a:ext uri="{28A0092B-C50C-407E-A947-70E740481C1C}">
                <a14:useLocalDpi xmlns:a14="http://schemas.microsoft.com/office/drawing/2010/main" val="0"/>
              </a:ext>
            </a:extLst>
          </a:blip>
          <a:srcRect l="4874" r="4874"/>
          <a:stretch>
            <a:fillRect/>
          </a:stretch>
        </p:blipFill>
        <p:spPr>
          <a:xfrm rot="11280054" flipV="1">
            <a:off x="5793156" y="2058602"/>
            <a:ext cx="2124617" cy="3171263"/>
          </a:xfrm>
          <a:prstGeom prst="rect">
            <a:avLst/>
          </a:prstGeom>
        </p:spPr>
      </p:pic>
    </p:spTree>
    <p:extLst>
      <p:ext uri="{BB962C8B-B14F-4D97-AF65-F5344CB8AC3E}">
        <p14:creationId xmlns:p14="http://schemas.microsoft.com/office/powerpoint/2010/main" val="284485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Electricity</a:t>
            </a:r>
            <a:br>
              <a:rPr lang="nl-BE" sz="4000" b="1" dirty="0" smtClean="0">
                <a:solidFill>
                  <a:srgbClr val="00B050"/>
                </a:solidFill>
                <a:latin typeface="+mn-lt"/>
              </a:rPr>
            </a:br>
            <a:r>
              <a:rPr lang="nl-BE" sz="3600" b="1" dirty="0" smtClean="0">
                <a:solidFill>
                  <a:srgbClr val="00B050"/>
                </a:solidFill>
                <a:latin typeface="+mn-lt"/>
              </a:rPr>
              <a:t>Children age 4-5</a:t>
            </a:r>
            <a:endParaRPr lang="nl-BE"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Shape 14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60465" y="1744197"/>
            <a:ext cx="2458985" cy="3386361"/>
          </a:xfrm>
          <a:prstGeom prst="rect">
            <a:avLst/>
          </a:prstGeom>
          <a:noFill/>
          <a:ln>
            <a:noFill/>
          </a:ln>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86731" y="1744197"/>
            <a:ext cx="2529319" cy="338636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33119" y="2371845"/>
            <a:ext cx="2397474" cy="3647955"/>
          </a:xfrm>
          <a:prstGeom prst="rect">
            <a:avLst/>
          </a:prstGeom>
        </p:spPr>
      </p:pic>
    </p:spTree>
    <p:extLst>
      <p:ext uri="{BB962C8B-B14F-4D97-AF65-F5344CB8AC3E}">
        <p14:creationId xmlns:p14="http://schemas.microsoft.com/office/powerpoint/2010/main" val="3046742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44310" cy="1325563"/>
          </a:xfrm>
        </p:spPr>
        <p:txBody>
          <a:bodyPr>
            <a:normAutofit/>
          </a:bodyPr>
          <a:lstStyle/>
          <a:p>
            <a:r>
              <a:rPr lang="nl-BE" sz="3600" b="1" dirty="0" smtClean="0">
                <a:solidFill>
                  <a:srgbClr val="00B050"/>
                </a:solidFill>
                <a:latin typeface="+mn-lt"/>
              </a:rPr>
              <a:t>Activity 5: Analysis of Classroom examples</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612461"/>
            <a:ext cx="8355826" cy="4564502"/>
          </a:xfrm>
        </p:spPr>
        <p:txBody>
          <a:bodyPr>
            <a:normAutofit fontScale="85000" lnSpcReduction="10000"/>
          </a:bodyPr>
          <a:lstStyle/>
          <a:p>
            <a:pPr marL="0" indent="0">
              <a:lnSpc>
                <a:spcPct val="110000"/>
              </a:lnSpc>
              <a:buNone/>
            </a:pPr>
            <a:r>
              <a:rPr lang="en-GB" b="1" i="1" dirty="0"/>
              <a:t>In pairs </a:t>
            </a:r>
            <a:r>
              <a:rPr lang="en-GB" dirty="0"/>
              <a:t>discuss examples of Curriculum </a:t>
            </a:r>
            <a:r>
              <a:rPr lang="en-GB" dirty="0" smtClean="0"/>
              <a:t>Materials.</a:t>
            </a:r>
            <a:endParaRPr lang="en-GB" dirty="0"/>
          </a:p>
          <a:p>
            <a:pPr marL="0" indent="0">
              <a:lnSpc>
                <a:spcPct val="110000"/>
              </a:lnSpc>
              <a:buNone/>
            </a:pPr>
            <a:r>
              <a:rPr lang="nl-BE" b="1" dirty="0"/>
              <a:t>1. Read through first to gain an overview of the learning journey.</a:t>
            </a:r>
          </a:p>
          <a:p>
            <a:pPr marL="0" indent="0">
              <a:lnSpc>
                <a:spcPct val="110000"/>
              </a:lnSpc>
              <a:buNone/>
            </a:pPr>
            <a:r>
              <a:rPr lang="nl-BE" b="1" dirty="0"/>
              <a:t>2. Then consider the following questions: </a:t>
            </a:r>
          </a:p>
          <a:p>
            <a:pPr lvl="0">
              <a:lnSpc>
                <a:spcPct val="110000"/>
              </a:lnSpc>
            </a:pPr>
            <a:r>
              <a:rPr lang="en-GB" dirty="0"/>
              <a:t>What evidence do the materials provide of children’s inquiry skills and creative dispositions?  </a:t>
            </a:r>
            <a:endParaRPr lang="en-GB" dirty="0" smtClean="0"/>
          </a:p>
          <a:p>
            <a:pPr lvl="0">
              <a:lnSpc>
                <a:spcPct val="110000"/>
              </a:lnSpc>
            </a:pPr>
            <a:r>
              <a:rPr lang="en-GB" dirty="0" smtClean="0"/>
              <a:t>How did the teacher open up opportunities for inquiry and creativity within curriculum requirements?</a:t>
            </a:r>
            <a:endParaRPr lang="en-US" dirty="0"/>
          </a:p>
          <a:p>
            <a:pPr lvl="0">
              <a:lnSpc>
                <a:spcPct val="110000"/>
              </a:lnSpc>
            </a:pPr>
            <a:r>
              <a:rPr lang="en-US" dirty="0" smtClean="0"/>
              <a:t>What insights do you gain into the learning both of the children and the teacher? </a:t>
            </a:r>
          </a:p>
          <a:p>
            <a:pPr lvl="0">
              <a:lnSpc>
                <a:spcPct val="110000"/>
              </a:lnSpc>
            </a:pPr>
            <a:r>
              <a:rPr lang="en-US" dirty="0" smtClean="0"/>
              <a:t>What are the implications?</a:t>
            </a:r>
            <a:endParaRPr lang="en-GB" dirty="0" smtClean="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5797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43522" cy="1325563"/>
          </a:xfrm>
        </p:spPr>
        <p:txBody>
          <a:bodyPr>
            <a:normAutofit/>
          </a:bodyPr>
          <a:lstStyle/>
          <a:p>
            <a:r>
              <a:rPr lang="nl-BE" sz="3600" b="1" dirty="0" smtClean="0">
                <a:solidFill>
                  <a:srgbClr val="00B050"/>
                </a:solidFill>
                <a:latin typeface="+mn-lt"/>
              </a:rPr>
              <a:t>Activity 6: </a:t>
            </a:r>
            <a:br>
              <a:rPr lang="nl-BE" sz="3600" b="1" dirty="0" smtClean="0">
                <a:solidFill>
                  <a:srgbClr val="00B050"/>
                </a:solidFill>
                <a:latin typeface="+mn-lt"/>
              </a:rPr>
            </a:br>
            <a:r>
              <a:rPr lang="nl-BE" sz="3600" b="1" dirty="0" smtClean="0">
                <a:solidFill>
                  <a:srgbClr val="00B050"/>
                </a:solidFill>
                <a:latin typeface="+mn-lt"/>
              </a:rPr>
              <a:t>Tackling restricting factors</a:t>
            </a:r>
            <a:endParaRPr lang="nl-BE" sz="36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a:bodyPr>
          <a:lstStyle/>
          <a:p>
            <a:pPr marL="0" indent="0">
              <a:lnSpc>
                <a:spcPct val="100000"/>
              </a:lnSpc>
              <a:spcBef>
                <a:spcPts val="300"/>
              </a:spcBef>
              <a:spcAft>
                <a:spcPts val="300"/>
              </a:spcAft>
              <a:buNone/>
            </a:pPr>
            <a:r>
              <a:rPr lang="nl-BE" i="1" dirty="0" smtClean="0">
                <a:solidFill>
                  <a:srgbClr val="008000"/>
                </a:solidFill>
              </a:rPr>
              <a:t>In pairs</a:t>
            </a:r>
            <a:endParaRPr lang="nl-BE" dirty="0"/>
          </a:p>
          <a:p>
            <a:pPr>
              <a:lnSpc>
                <a:spcPct val="100000"/>
              </a:lnSpc>
              <a:spcBef>
                <a:spcPts val="300"/>
              </a:spcBef>
            </a:pPr>
            <a:r>
              <a:rPr lang="nl-BE" dirty="0" smtClean="0"/>
              <a:t>Look back at the factors you have identified as restricting inquiry and creativity in your science teaching, choose two and suggest solutions for them.</a:t>
            </a:r>
          </a:p>
          <a:p>
            <a:pPr marL="0" indent="0">
              <a:lnSpc>
                <a:spcPct val="100000"/>
              </a:lnSpc>
              <a:spcBef>
                <a:spcPts val="300"/>
              </a:spcBef>
              <a:buNone/>
            </a:pPr>
            <a:r>
              <a:rPr lang="nl-BE" i="1" dirty="0">
                <a:solidFill>
                  <a:srgbClr val="008000"/>
                </a:solidFill>
              </a:rPr>
              <a:t>Back in </a:t>
            </a:r>
            <a:r>
              <a:rPr lang="nl-BE" i="1" dirty="0" smtClean="0">
                <a:solidFill>
                  <a:srgbClr val="008000"/>
                </a:solidFill>
              </a:rPr>
              <a:t>groups</a:t>
            </a:r>
            <a:endParaRPr lang="nl-BE" i="1" dirty="0">
              <a:solidFill>
                <a:srgbClr val="008000"/>
              </a:solidFill>
            </a:endParaRPr>
          </a:p>
          <a:p>
            <a:pPr>
              <a:lnSpc>
                <a:spcPct val="100000"/>
              </a:lnSpc>
              <a:spcBef>
                <a:spcPts val="300"/>
              </a:spcBef>
            </a:pPr>
            <a:r>
              <a:rPr lang="nl-BE" dirty="0" smtClean="0"/>
              <a:t>Prepare post cards with problem on one side and suggested solution on the other, after discussion with peers.</a:t>
            </a:r>
          </a:p>
          <a:p>
            <a:pPr>
              <a:lnSpc>
                <a:spcPct val="100000"/>
              </a:lnSpc>
              <a:spcBef>
                <a:spcPts val="300"/>
              </a:spcBef>
            </a:pPr>
            <a:r>
              <a:rPr lang="nl-BE" dirty="0"/>
              <a:t>S</a:t>
            </a:r>
            <a:r>
              <a:rPr lang="nl-BE" dirty="0" smtClean="0"/>
              <a:t>hare and discuss with a teacher of one other school.</a:t>
            </a:r>
            <a:endParaRPr lang="nl-BE" dirty="0"/>
          </a:p>
          <a:p>
            <a:pPr marL="0" indent="0">
              <a:lnSpc>
                <a:spcPct val="100000"/>
              </a:lnSpc>
              <a:spcBef>
                <a:spcPts val="300"/>
              </a:spcBef>
              <a:buNone/>
            </a:pPr>
            <a:endParaRPr lang="nl-BE" dirty="0" smtClean="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2553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4000" b="1" dirty="0">
                <a:solidFill>
                  <a:srgbClr val="00B050"/>
                </a:solidFill>
                <a:latin typeface="+mn-lt"/>
              </a:rPr>
              <a:t>Reflection and implications</a:t>
            </a:r>
          </a:p>
        </p:txBody>
      </p:sp>
      <p:sp>
        <p:nvSpPr>
          <p:cNvPr id="3" name="Tijdelijke aanduiding voor inhoud 2"/>
          <p:cNvSpPr>
            <a:spLocks noGrp="1"/>
          </p:cNvSpPr>
          <p:nvPr>
            <p:ph idx="1"/>
          </p:nvPr>
        </p:nvSpPr>
        <p:spPr>
          <a:xfrm>
            <a:off x="468351" y="1825625"/>
            <a:ext cx="8355826" cy="4351338"/>
          </a:xfrm>
        </p:spPr>
        <p:txBody>
          <a:bodyPr>
            <a:normAutofit/>
          </a:bodyPr>
          <a:lstStyle/>
          <a:p>
            <a:pPr lvl="0">
              <a:lnSpc>
                <a:spcPct val="100000"/>
              </a:lnSpc>
              <a:buClr>
                <a:schemeClr val="accent6"/>
              </a:buClr>
              <a:buFont typeface="Wingdings" panose="05000000000000000000" pitchFamily="2" charset="2"/>
              <a:buChar char="§"/>
            </a:pPr>
            <a:r>
              <a:rPr lang="en-US" sz="3600" dirty="0"/>
              <a:t>How far </a:t>
            </a:r>
            <a:r>
              <a:rPr lang="en-US" sz="3600" dirty="0" smtClean="0"/>
              <a:t>have the module objectives been met?</a:t>
            </a:r>
            <a:endParaRPr lang="en-US" sz="3600" dirty="0"/>
          </a:p>
          <a:p>
            <a:pPr>
              <a:lnSpc>
                <a:spcPct val="100000"/>
              </a:lnSpc>
              <a:buClr>
                <a:schemeClr val="accent6"/>
              </a:buClr>
              <a:buFont typeface="Wingdings" panose="05000000000000000000" pitchFamily="2" charset="2"/>
              <a:buChar char="§"/>
            </a:pPr>
            <a:r>
              <a:rPr lang="en-US" sz="3600" dirty="0" smtClean="0"/>
              <a:t>In </a:t>
            </a:r>
            <a:r>
              <a:rPr lang="en-US" sz="3600" dirty="0"/>
              <a:t>what ways did the different activities support your developing thinking</a:t>
            </a:r>
            <a:r>
              <a:rPr lang="en-US" sz="3600" dirty="0" smtClean="0"/>
              <a:t>?</a:t>
            </a:r>
            <a:r>
              <a:rPr lang="en-US" sz="3600" dirty="0"/>
              <a:t> </a:t>
            </a:r>
            <a:endParaRPr lang="en-US" sz="3600" dirty="0" smtClean="0"/>
          </a:p>
          <a:p>
            <a:pPr>
              <a:lnSpc>
                <a:spcPct val="100000"/>
              </a:lnSpc>
              <a:buClr>
                <a:schemeClr val="accent6"/>
              </a:buClr>
              <a:buFont typeface="Wingdings" panose="05000000000000000000" pitchFamily="2" charset="2"/>
              <a:buChar char="§"/>
            </a:pPr>
            <a:r>
              <a:rPr lang="en-US" sz="3600" dirty="0" smtClean="0"/>
              <a:t>Note </a:t>
            </a:r>
            <a:r>
              <a:rPr lang="en-US" sz="3600" dirty="0"/>
              <a:t>2 actions you will take building on module content. </a:t>
            </a:r>
          </a:p>
          <a:p>
            <a:pPr lvl="0">
              <a:buClr>
                <a:schemeClr val="accent6"/>
              </a:buClr>
              <a:buFont typeface="Wingdings" panose="05000000000000000000" pitchFamily="2" charset="2"/>
              <a:buChar char="§"/>
            </a:pPr>
            <a:endParaRPr lang="nl-BE" sz="4000"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2555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4000" b="1" dirty="0">
                <a:solidFill>
                  <a:srgbClr val="00B050"/>
                </a:solidFill>
                <a:latin typeface="+mn-lt"/>
              </a:rPr>
              <a:t>Further information</a:t>
            </a:r>
          </a:p>
        </p:txBody>
      </p:sp>
      <p:sp>
        <p:nvSpPr>
          <p:cNvPr id="3" name="Tijdelijke aanduiding voor inhoud 2"/>
          <p:cNvSpPr>
            <a:spLocks noGrp="1"/>
          </p:cNvSpPr>
          <p:nvPr>
            <p:ph idx="1"/>
          </p:nvPr>
        </p:nvSpPr>
        <p:spPr>
          <a:xfrm>
            <a:off x="468351" y="1825625"/>
            <a:ext cx="8355826" cy="4351338"/>
          </a:xfrm>
        </p:spPr>
        <p:txBody>
          <a:bodyPr>
            <a:normAutofit fontScale="62500" lnSpcReduction="20000"/>
          </a:bodyPr>
          <a:lstStyle/>
          <a:p>
            <a:pPr marL="0" indent="0">
              <a:lnSpc>
                <a:spcPct val="120000"/>
              </a:lnSpc>
              <a:buNone/>
            </a:pPr>
            <a:r>
              <a:rPr lang="en-US" sz="4400" b="1" dirty="0">
                <a:solidFill>
                  <a:srgbClr val="FF0000"/>
                </a:solidFill>
              </a:rPr>
              <a:t>Creative Little Scientists </a:t>
            </a:r>
          </a:p>
          <a:p>
            <a:pPr marL="0" indent="0">
              <a:lnSpc>
                <a:spcPct val="120000"/>
              </a:lnSpc>
              <a:buNone/>
            </a:pPr>
            <a:r>
              <a:rPr lang="en-US" sz="4000" dirty="0">
                <a:solidFill>
                  <a:srgbClr val="FF0000"/>
                </a:solidFill>
              </a:rPr>
              <a:t>(FP7 EU project 2011 – 2014)</a:t>
            </a:r>
          </a:p>
          <a:p>
            <a:pPr marL="0" indent="0">
              <a:lnSpc>
                <a:spcPct val="110000"/>
              </a:lnSpc>
              <a:buNone/>
            </a:pPr>
            <a:r>
              <a:rPr lang="en-US" sz="4000" dirty="0"/>
              <a:t>Design principles and exemplar materials based on fieldwork </a:t>
            </a:r>
            <a:r>
              <a:rPr lang="en-US" sz="4000" dirty="0">
                <a:hlinkClick r:id="rId3"/>
              </a:rPr>
              <a:t>www.creative-little-scientists.eu</a:t>
            </a:r>
            <a:endParaRPr lang="en-US" sz="4000" dirty="0"/>
          </a:p>
          <a:p>
            <a:pPr marL="0" indent="0">
              <a:buNone/>
            </a:pPr>
            <a:endParaRPr lang="en-US" sz="4000" dirty="0"/>
          </a:p>
          <a:p>
            <a:pPr marL="0" indent="0">
              <a:buNone/>
            </a:pPr>
            <a:r>
              <a:rPr lang="en-US" sz="4400" b="1" dirty="0">
                <a:solidFill>
                  <a:srgbClr val="FF0000"/>
                </a:solidFill>
              </a:rPr>
              <a:t>Creativity in Early Years Science Education </a:t>
            </a:r>
          </a:p>
          <a:p>
            <a:pPr marL="0" indent="0">
              <a:buNone/>
            </a:pPr>
            <a:r>
              <a:rPr lang="en-US" sz="4000" dirty="0">
                <a:solidFill>
                  <a:srgbClr val="FF0000"/>
                </a:solidFill>
              </a:rPr>
              <a:t>(Erasmus+ EU project 2014 – 2017)</a:t>
            </a:r>
          </a:p>
          <a:p>
            <a:pPr marL="0" indent="0">
              <a:lnSpc>
                <a:spcPct val="110000"/>
              </a:lnSpc>
              <a:buNone/>
            </a:pPr>
            <a:r>
              <a:rPr lang="en-US" sz="4000" dirty="0"/>
              <a:t>Curriculum Materials and Training  Materials for teacher CPD to promote creative approaches to early years science </a:t>
            </a:r>
            <a:r>
              <a:rPr lang="en-US" sz="4000" dirty="0">
                <a:hlinkClick r:id="rId4"/>
              </a:rPr>
              <a:t>www.ceys‐project.eu</a:t>
            </a:r>
            <a:endParaRPr lang="en-US" sz="4000" dirty="0"/>
          </a:p>
          <a:p>
            <a:pPr marL="0" lvl="0" indent="0">
              <a:buClr>
                <a:schemeClr val="accent6"/>
              </a:buClr>
              <a:buNone/>
            </a:pPr>
            <a:endParaRPr lang="nl-BE" sz="4000" dirty="0"/>
          </a:p>
        </p:txBody>
      </p:sp>
      <p:pic>
        <p:nvPicPr>
          <p:cNvPr id="4"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196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19800" cy="1325563"/>
          </a:xfrm>
        </p:spPr>
        <p:txBody>
          <a:bodyPr/>
          <a:lstStyle/>
          <a:p>
            <a:pPr algn="ctr"/>
            <a:r>
              <a:rPr lang="nl-BE" b="1" dirty="0" smtClean="0">
                <a:solidFill>
                  <a:srgbClr val="00B050"/>
                </a:solidFill>
                <a:latin typeface="+mn-lt"/>
              </a:rPr>
              <a:t>Aims of the module</a:t>
            </a:r>
            <a:endParaRPr lang="nl-BE" b="1" dirty="0">
              <a:solidFill>
                <a:srgbClr val="00B050"/>
              </a:solidFill>
              <a:latin typeface="+mn-lt"/>
            </a:endParaRPr>
          </a:p>
        </p:txBody>
      </p:sp>
      <p:sp>
        <p:nvSpPr>
          <p:cNvPr id="3" name="Tijdelijke aanduiding voor inhoud 2"/>
          <p:cNvSpPr>
            <a:spLocks noGrp="1"/>
          </p:cNvSpPr>
          <p:nvPr>
            <p:ph idx="1"/>
          </p:nvPr>
        </p:nvSpPr>
        <p:spPr/>
        <p:txBody>
          <a:bodyPr>
            <a:normAutofit fontScale="85000" lnSpcReduction="20000"/>
          </a:bodyPr>
          <a:lstStyle/>
          <a:p>
            <a:pPr>
              <a:lnSpc>
                <a:spcPct val="110000"/>
              </a:lnSpc>
              <a:spcBef>
                <a:spcPts val="0"/>
              </a:spcBef>
            </a:pPr>
            <a:r>
              <a:rPr lang="nl-BE" dirty="0" smtClean="0"/>
              <a:t>Improve understanding of </a:t>
            </a:r>
            <a:r>
              <a:rPr lang="en-US" dirty="0" smtClean="0"/>
              <a:t>the </a:t>
            </a:r>
            <a:r>
              <a:rPr lang="en-US" dirty="0"/>
              <a:t>purposes and aims of science </a:t>
            </a:r>
            <a:r>
              <a:rPr lang="en-US" dirty="0" smtClean="0"/>
              <a:t>education</a:t>
            </a:r>
            <a:r>
              <a:rPr lang="en-US" dirty="0"/>
              <a:t>, and their place in the early years </a:t>
            </a:r>
            <a:r>
              <a:rPr lang="en-US" dirty="0" smtClean="0"/>
              <a:t>curriculum.</a:t>
            </a:r>
            <a:endParaRPr lang="nl-BE" dirty="0" smtClean="0"/>
          </a:p>
          <a:p>
            <a:pPr>
              <a:lnSpc>
                <a:spcPct val="110000"/>
              </a:lnSpc>
              <a:spcBef>
                <a:spcPts val="600"/>
              </a:spcBef>
            </a:pPr>
            <a:r>
              <a:rPr lang="en-US" dirty="0" smtClean="0"/>
              <a:t>Examine </a:t>
            </a:r>
            <a:r>
              <a:rPr lang="en-US" dirty="0"/>
              <a:t>the relevant education policy guidelines and documents for </a:t>
            </a:r>
            <a:r>
              <a:rPr lang="en-US" dirty="0" smtClean="0"/>
              <a:t>early years science education at </a:t>
            </a:r>
            <a:r>
              <a:rPr lang="en-US" dirty="0"/>
              <a:t>national level, as well as </a:t>
            </a:r>
            <a:r>
              <a:rPr lang="en-US" dirty="0" smtClean="0"/>
              <a:t>the </a:t>
            </a:r>
            <a:r>
              <a:rPr lang="en-US" dirty="0"/>
              <a:t>corresponding policy trends at European </a:t>
            </a:r>
            <a:r>
              <a:rPr lang="en-US" dirty="0" smtClean="0"/>
              <a:t>level, and identify in </a:t>
            </a:r>
            <a:r>
              <a:rPr lang="en-US" dirty="0"/>
              <a:t>these opportunities for inquiry and creativity</a:t>
            </a:r>
            <a:r>
              <a:rPr lang="en-US" dirty="0" smtClean="0"/>
              <a:t>.</a:t>
            </a:r>
          </a:p>
          <a:p>
            <a:pPr>
              <a:lnSpc>
                <a:spcPct val="110000"/>
              </a:lnSpc>
              <a:spcBef>
                <a:spcPts val="600"/>
              </a:spcBef>
            </a:pPr>
            <a:r>
              <a:rPr lang="en-US" dirty="0" smtClean="0"/>
              <a:t>Understand the </a:t>
            </a:r>
            <a:r>
              <a:rPr lang="en-US" dirty="0"/>
              <a:t>ways in which the National Curriculum and related requirements affect practice in </a:t>
            </a:r>
            <a:r>
              <a:rPr lang="en-US" dirty="0" smtClean="0"/>
              <a:t>schools.</a:t>
            </a:r>
          </a:p>
          <a:p>
            <a:pPr>
              <a:lnSpc>
                <a:spcPct val="110000"/>
              </a:lnSpc>
              <a:spcBef>
                <a:spcPts val="600"/>
              </a:spcBef>
            </a:pPr>
            <a:r>
              <a:rPr lang="nl-BE" dirty="0" smtClean="0"/>
              <a:t>Reflect </a:t>
            </a:r>
            <a:r>
              <a:rPr lang="nl-BE" dirty="0"/>
              <a:t>on </a:t>
            </a:r>
            <a:r>
              <a:rPr lang="nl-BE" dirty="0" smtClean="0"/>
              <a:t>opportunities </a:t>
            </a:r>
            <a:r>
              <a:rPr lang="nl-BE" dirty="0"/>
              <a:t>and challenges in implementing creative, inquiry based approaches in participants’ own </a:t>
            </a:r>
            <a:r>
              <a:rPr lang="nl-BE" dirty="0" smtClean="0"/>
              <a:t>settings.</a:t>
            </a:r>
            <a:endParaRPr lang="nl-BE" dirty="0"/>
          </a:p>
          <a:p>
            <a:pPr>
              <a:lnSpc>
                <a:spcPct val="100000"/>
              </a:lnSpc>
              <a:spcBef>
                <a:spcPts val="0"/>
              </a:spcBef>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3393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pPr algn="ctr"/>
            <a:r>
              <a:rPr lang="nl-BE" sz="4000" b="1" dirty="0">
                <a:solidFill>
                  <a:srgbClr val="00B050"/>
                </a:solidFill>
                <a:latin typeface="+mn-lt"/>
              </a:rPr>
              <a:t>THANK YOU!</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4" descr="http://static1.squarespace.com/static/519fe4bae4b02061e74e5de7/t/521545bfe4b04942a678c476/1377125825451/participation%20-%20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058" y="1422592"/>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14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noChangeArrowheads="1"/>
          </p:cNvPicPr>
          <p:nvPr/>
        </p:nvPicPr>
        <p:blipFill>
          <a:blip r:embed="rId3">
            <a:extLst>
              <a:ext uri="{28A0092B-C50C-407E-A947-70E740481C1C}">
                <a14:useLocalDpi xmlns:a14="http://schemas.microsoft.com/office/drawing/2010/main" val="0"/>
              </a:ext>
            </a:extLst>
          </a:blip>
          <a:srcRect r="6248"/>
          <a:stretch>
            <a:fillRect/>
          </a:stretch>
        </p:blipFill>
        <p:spPr bwMode="auto">
          <a:xfrm>
            <a:off x="2771800" y="1268760"/>
            <a:ext cx="3227424" cy="27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7544" y="2924944"/>
            <a:ext cx="216024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Synergies</a:t>
            </a:r>
          </a:p>
          <a:p>
            <a:pPr algn="ctr"/>
            <a:r>
              <a:rPr lang="en-GB" sz="1400" dirty="0" smtClean="0"/>
              <a:t>Play </a:t>
            </a:r>
            <a:r>
              <a:rPr lang="en-GB" sz="1400" dirty="0"/>
              <a:t>and exploration</a:t>
            </a:r>
          </a:p>
          <a:p>
            <a:pPr algn="ctr"/>
            <a:r>
              <a:rPr lang="en-GB" sz="1400" dirty="0"/>
              <a:t>Motivation and affect</a:t>
            </a:r>
          </a:p>
          <a:p>
            <a:pPr algn="ctr"/>
            <a:r>
              <a:rPr lang="en-GB" sz="1400" dirty="0"/>
              <a:t>Dialogue and collaboration</a:t>
            </a:r>
          </a:p>
          <a:p>
            <a:pPr algn="ctr"/>
            <a:r>
              <a:rPr lang="en-GB" sz="1400" dirty="0"/>
              <a:t>Problem solving and agency</a:t>
            </a:r>
          </a:p>
          <a:p>
            <a:pPr algn="ctr"/>
            <a:r>
              <a:rPr lang="en-GB" sz="1400" dirty="0"/>
              <a:t>Questioning and curiosity</a:t>
            </a:r>
          </a:p>
          <a:p>
            <a:pPr algn="ctr"/>
            <a:r>
              <a:rPr lang="en-GB" sz="1400" dirty="0"/>
              <a:t>Reflection and reasoning</a:t>
            </a:r>
          </a:p>
          <a:p>
            <a:pPr algn="ctr"/>
            <a:r>
              <a:rPr lang="en-GB" sz="1400" dirty="0"/>
              <a:t>Teacher scaffolding and </a:t>
            </a:r>
            <a:r>
              <a:rPr lang="en-GB" sz="1400" dirty="0" smtClean="0"/>
              <a:t>involvement</a:t>
            </a:r>
            <a:endParaRPr lang="en-GB" sz="1400" dirty="0"/>
          </a:p>
          <a:p>
            <a:pPr algn="ctr"/>
            <a:r>
              <a:rPr lang="en-GB" sz="1400" dirty="0"/>
              <a:t>Assessment for learning</a:t>
            </a:r>
          </a:p>
        </p:txBody>
      </p:sp>
      <p:sp>
        <p:nvSpPr>
          <p:cNvPr id="6" name="TextBox 5"/>
          <p:cNvSpPr txBox="1"/>
          <p:nvPr/>
        </p:nvSpPr>
        <p:spPr>
          <a:xfrm>
            <a:off x="5940152" y="476672"/>
            <a:ext cx="2448272" cy="2160240"/>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5868144" y="404664"/>
            <a:ext cx="2184335" cy="2376264"/>
          </a:xfrm>
          <a:prstGeom prst="rect">
            <a:avLst/>
          </a:prstGeom>
        </p:spPr>
      </p:pic>
      <p:sp>
        <p:nvSpPr>
          <p:cNvPr id="8" name="TextBox 7"/>
          <p:cNvSpPr txBox="1"/>
          <p:nvPr/>
        </p:nvSpPr>
        <p:spPr>
          <a:xfrm>
            <a:off x="5940152" y="3140968"/>
            <a:ext cx="273630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Creative Dispositions</a:t>
            </a:r>
          </a:p>
          <a:p>
            <a:pPr algn="ctr"/>
            <a:r>
              <a:rPr lang="en-US" sz="1400" dirty="0" smtClean="0"/>
              <a:t>Sense </a:t>
            </a:r>
            <a:r>
              <a:rPr lang="en-US" sz="1400" dirty="0"/>
              <a:t>of initiative</a:t>
            </a:r>
          </a:p>
          <a:p>
            <a:pPr algn="ctr"/>
            <a:r>
              <a:rPr lang="en-US" sz="1400" dirty="0"/>
              <a:t>Motivation</a:t>
            </a:r>
          </a:p>
          <a:p>
            <a:pPr algn="ctr"/>
            <a:r>
              <a:rPr lang="en-US" sz="1400" dirty="0"/>
              <a:t>Ability to come up with something new</a:t>
            </a:r>
          </a:p>
          <a:p>
            <a:pPr algn="ctr"/>
            <a:r>
              <a:rPr lang="en-US" sz="1400" dirty="0"/>
              <a:t>Ability to </a:t>
            </a:r>
            <a:r>
              <a:rPr lang="en-US" sz="1400" dirty="0" smtClean="0"/>
              <a:t>make connections</a:t>
            </a:r>
            <a:endParaRPr lang="en-US" sz="1400" dirty="0"/>
          </a:p>
          <a:p>
            <a:pPr algn="ctr"/>
            <a:r>
              <a:rPr lang="en-US" sz="1400" dirty="0"/>
              <a:t>Imagination</a:t>
            </a:r>
          </a:p>
          <a:p>
            <a:pPr algn="ctr"/>
            <a:r>
              <a:rPr lang="en-US" sz="1400" dirty="0"/>
              <a:t>Curiosity</a:t>
            </a:r>
          </a:p>
          <a:p>
            <a:pPr algn="ctr"/>
            <a:r>
              <a:rPr lang="en-US" sz="1400" dirty="0"/>
              <a:t>Ability to work together</a:t>
            </a:r>
          </a:p>
          <a:p>
            <a:pPr algn="ctr"/>
            <a:r>
              <a:rPr lang="en-US" sz="1400" dirty="0"/>
              <a:t>Thinking skills</a:t>
            </a:r>
          </a:p>
        </p:txBody>
      </p:sp>
      <p:sp>
        <p:nvSpPr>
          <p:cNvPr id="9" name="TextBox 8"/>
          <p:cNvSpPr txBox="1"/>
          <p:nvPr/>
        </p:nvSpPr>
        <p:spPr>
          <a:xfrm>
            <a:off x="2843808" y="4293096"/>
            <a:ext cx="2952327"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Learning activities/Features of inquiry</a:t>
            </a:r>
            <a:endParaRPr lang="en-GB" sz="1400" b="1" dirty="0"/>
          </a:p>
          <a:p>
            <a:pPr algn="ctr"/>
            <a:r>
              <a:rPr lang="en-US" sz="1400" dirty="0"/>
              <a:t>questioning</a:t>
            </a:r>
            <a:endParaRPr lang="en-GB" sz="1400" dirty="0"/>
          </a:p>
          <a:p>
            <a:pPr algn="ctr"/>
            <a:r>
              <a:rPr lang="en-US" sz="1400" dirty="0"/>
              <a:t>designing or planning investigations</a:t>
            </a:r>
            <a:endParaRPr lang="en-GB" sz="1400" dirty="0"/>
          </a:p>
          <a:p>
            <a:pPr algn="ctr"/>
            <a:r>
              <a:rPr lang="en-US" sz="1400" dirty="0"/>
              <a:t>gathering </a:t>
            </a:r>
            <a:r>
              <a:rPr lang="en-US" sz="1400" dirty="0" smtClean="0"/>
              <a:t>evidence</a:t>
            </a:r>
          </a:p>
          <a:p>
            <a:pPr algn="ctr"/>
            <a:r>
              <a:rPr lang="en-US" sz="1400" dirty="0" smtClean="0"/>
              <a:t>making connections</a:t>
            </a:r>
          </a:p>
          <a:p>
            <a:pPr algn="ctr"/>
            <a:r>
              <a:rPr lang="en-US" sz="1400" dirty="0" smtClean="0"/>
              <a:t>explaining evidence</a:t>
            </a:r>
            <a:endParaRPr lang="en-GB" sz="1400" dirty="0" smtClean="0"/>
          </a:p>
          <a:p>
            <a:pPr algn="ctr"/>
            <a:r>
              <a:rPr lang="en-US" sz="1400" dirty="0" smtClean="0"/>
              <a:t>communicating explanations</a:t>
            </a:r>
            <a:endParaRPr lang="en-GB" sz="1400" dirty="0"/>
          </a:p>
        </p:txBody>
      </p:sp>
      <p:sp>
        <p:nvSpPr>
          <p:cNvPr id="10" name="TextBox 9"/>
          <p:cNvSpPr txBox="1"/>
          <p:nvPr/>
        </p:nvSpPr>
        <p:spPr>
          <a:xfrm>
            <a:off x="755576" y="332656"/>
            <a:ext cx="194421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Assessment</a:t>
            </a:r>
          </a:p>
          <a:p>
            <a:pPr algn="ctr"/>
            <a:r>
              <a:rPr lang="en-US" sz="1400" dirty="0" smtClean="0"/>
              <a:t>Strategy</a:t>
            </a:r>
          </a:p>
          <a:p>
            <a:pPr algn="ctr"/>
            <a:r>
              <a:rPr lang="en-US" sz="1400" dirty="0" smtClean="0"/>
              <a:t>Formative</a:t>
            </a:r>
          </a:p>
          <a:p>
            <a:pPr algn="ctr"/>
            <a:r>
              <a:rPr lang="en-US" sz="1400" dirty="0" smtClean="0"/>
              <a:t>Self assessment</a:t>
            </a:r>
          </a:p>
          <a:p>
            <a:pPr algn="ctr"/>
            <a:r>
              <a:rPr lang="en-US" sz="1400" dirty="0" smtClean="0"/>
              <a:t>Peer assessment </a:t>
            </a:r>
          </a:p>
          <a:p>
            <a:pPr algn="ctr"/>
            <a:r>
              <a:rPr lang="en-US" sz="1400" dirty="0" smtClean="0"/>
              <a:t>Ongoing</a:t>
            </a:r>
          </a:p>
          <a:p>
            <a:pPr algn="ctr"/>
            <a:r>
              <a:rPr lang="en-US" sz="1400" dirty="0" smtClean="0"/>
              <a:t>Summative</a:t>
            </a:r>
          </a:p>
          <a:p>
            <a:pPr algn="ctr"/>
            <a:r>
              <a:rPr lang="en-US" sz="1400" dirty="0" smtClean="0"/>
              <a:t>Focus on product or process</a:t>
            </a:r>
          </a:p>
        </p:txBody>
      </p:sp>
      <p:sp>
        <p:nvSpPr>
          <p:cNvPr id="11" name="Bent Arrow 10"/>
          <p:cNvSpPr/>
          <p:nvPr/>
        </p:nvSpPr>
        <p:spPr>
          <a:xfrm rot="3675268">
            <a:off x="3517083" y="1113154"/>
            <a:ext cx="813816" cy="1468223"/>
          </a:xfrm>
          <a:prstGeom prst="bentArrow">
            <a:avLst>
              <a:gd name="adj1" fmla="val 0"/>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2256923" flipV="1">
            <a:off x="5027395" y="3583471"/>
            <a:ext cx="525126" cy="576729"/>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4293163">
            <a:off x="5449415" y="2483665"/>
            <a:ext cx="670669" cy="574193"/>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9223701" flipH="1">
            <a:off x="3066752" y="3607938"/>
            <a:ext cx="943117" cy="576729"/>
          </a:xfrm>
          <a:prstGeom prst="bentArrow">
            <a:avLst>
              <a:gd name="adj1" fmla="val 0"/>
              <a:gd name="adj2" fmla="val 20079"/>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209303" flipV="1">
            <a:off x="5189984" y="1764448"/>
            <a:ext cx="670669" cy="574193"/>
          </a:xfrm>
          <a:prstGeom prst="bentArrow">
            <a:avLst>
              <a:gd name="adj1" fmla="val 0"/>
              <a:gd name="adj2" fmla="val 26436"/>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848199" y="557889"/>
            <a:ext cx="2952328"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solidFill>
                  <a:srgbClr val="FF0000"/>
                </a:solidFill>
              </a:rPr>
              <a:t>CLS conceptual framework</a:t>
            </a:r>
          </a:p>
          <a:p>
            <a:pPr algn="ctr"/>
            <a:r>
              <a:rPr lang="en-US" sz="1600" b="1" dirty="0" smtClean="0">
                <a:solidFill>
                  <a:srgbClr val="FF0000"/>
                </a:solidFill>
              </a:rPr>
              <a:t>Adopted by the CEYS project</a:t>
            </a:r>
          </a:p>
        </p:txBody>
      </p:sp>
    </p:spTree>
    <p:extLst>
      <p:ext uri="{BB962C8B-B14F-4D97-AF65-F5344CB8AC3E}">
        <p14:creationId xmlns:p14="http://schemas.microsoft.com/office/powerpoint/2010/main" val="71041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27784" y="260647"/>
            <a:ext cx="5904656" cy="5832649"/>
          </a:xfrm>
          <a:prstGeom prst="rect">
            <a:avLst/>
          </a:prstGeom>
        </p:spPr>
      </p:pic>
      <p:sp>
        <p:nvSpPr>
          <p:cNvPr id="3" name="Rectangle 2"/>
          <p:cNvSpPr/>
          <p:nvPr/>
        </p:nvSpPr>
        <p:spPr>
          <a:xfrm>
            <a:off x="395536" y="2780928"/>
            <a:ext cx="2016224" cy="1631216"/>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dirty="0">
                <a:latin typeface="+mj-lt"/>
              </a:rPr>
              <a:t>Features of the Nature of Science </a:t>
            </a:r>
            <a:endParaRPr lang="en-US" sz="2000" b="1" dirty="0" smtClean="0">
              <a:latin typeface="+mj-lt"/>
            </a:endParaRPr>
          </a:p>
          <a:p>
            <a:pPr algn="ctr"/>
            <a:r>
              <a:rPr lang="en-US" sz="2000" b="1" dirty="0" smtClean="0">
                <a:latin typeface="+mj-lt"/>
              </a:rPr>
              <a:t>(</a:t>
            </a:r>
            <a:r>
              <a:rPr lang="en-US" sz="2000" b="1" dirty="0" err="1">
                <a:latin typeface="+mj-lt"/>
              </a:rPr>
              <a:t>Akerson</a:t>
            </a:r>
            <a:r>
              <a:rPr lang="en-US" sz="2000" b="1" dirty="0">
                <a:latin typeface="+mj-lt"/>
              </a:rPr>
              <a:t> et al, 2011, p64)</a:t>
            </a:r>
            <a:endParaRPr lang="en-GB" sz="2000" b="1" dirty="0">
              <a:latin typeface="+mj-lt"/>
            </a:endParaRPr>
          </a:p>
        </p:txBody>
      </p:sp>
    </p:spTree>
    <p:extLst>
      <p:ext uri="{BB962C8B-B14F-4D97-AF65-F5344CB8AC3E}">
        <p14:creationId xmlns:p14="http://schemas.microsoft.com/office/powerpoint/2010/main" val="3915231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rPr>
              <a:t>	</a:t>
            </a:r>
            <a:r>
              <a:rPr lang="en-US" sz="1400" dirty="0" smtClean="0">
                <a:solidFill>
                  <a:prstClr val="black"/>
                </a:solidFill>
              </a:rPr>
              <a:t>© </a:t>
            </a:r>
            <a:r>
              <a:rPr lang="en-US" sz="1400" i="1" dirty="0">
                <a:solidFill>
                  <a:prstClr val="black"/>
                </a:solidFill>
              </a:rPr>
              <a:t>2017 CREATIVITY IN EARLY YEARS SCIENCE EDUCATION </a:t>
            </a:r>
            <a:r>
              <a:rPr lang="en-US" sz="1400" i="1" dirty="0" smtClean="0">
                <a:solidFill>
                  <a:prstClr val="black"/>
                </a:solidFill>
              </a:rPr>
              <a:t>Consortium</a:t>
            </a:r>
          </a:p>
          <a:p>
            <a:pPr>
              <a:spcAft>
                <a:spcPts val="600"/>
              </a:spcAft>
              <a:tabLst>
                <a:tab pos="990600" algn="l"/>
              </a:tabLst>
            </a:pPr>
            <a:r>
              <a:rPr lang="en-US" sz="1400" dirty="0" smtClean="0">
                <a:solidFill>
                  <a:prstClr val="black"/>
                </a:solidFill>
              </a:rPr>
              <a:t>This </a:t>
            </a:r>
            <a:r>
              <a:rPr lang="en-US" sz="1400" dirty="0">
                <a:solidFill>
                  <a:prstClr val="black"/>
                </a:solidFill>
              </a:rPr>
              <a:t>work is licensed under the Creative Commons Attribution-</a:t>
            </a:r>
            <a:r>
              <a:rPr lang="en-US" sz="1400" dirty="0" err="1">
                <a:solidFill>
                  <a:prstClr val="black"/>
                </a:solidFill>
              </a:rPr>
              <a:t>NonCommercial</a:t>
            </a:r>
            <a:r>
              <a:rPr lang="en-US" sz="1400" dirty="0">
                <a:solidFill>
                  <a:prstClr val="black"/>
                </a:solidFill>
              </a:rPr>
              <a:t>-</a:t>
            </a:r>
            <a:r>
              <a:rPr lang="en-US" sz="1400" dirty="0" err="1">
                <a:solidFill>
                  <a:prstClr val="black"/>
                </a:solidFill>
              </a:rPr>
              <a:t>NoDerivatives</a:t>
            </a:r>
            <a:r>
              <a:rPr lang="en-US" sz="1400" dirty="0">
                <a:solidFill>
                  <a:prstClr val="black"/>
                </a:solidFill>
              </a:rPr>
              <a:t> 4.0 International License. To view a copy of this license, visit </a:t>
            </a:r>
            <a:r>
              <a:rPr lang="en-US" sz="1400" u="sng" dirty="0">
                <a:solidFill>
                  <a:prstClr val="black"/>
                </a:solidFill>
                <a:hlinkClick r:id="rId2"/>
              </a:rPr>
              <a:t>http://creativecommons.org/licenses/by-nc-nd/4.0/</a:t>
            </a:r>
            <a:r>
              <a:rPr lang="en-US" sz="1400" dirty="0">
                <a:solidFill>
                  <a:prstClr val="black"/>
                </a:solidFill>
              </a:rPr>
              <a:t>.</a:t>
            </a:r>
            <a:endParaRPr lang="el-GR" sz="1400" dirty="0">
              <a:solidFill>
                <a:prstClr val="black"/>
              </a:solidFill>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303888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19800" cy="1325563"/>
          </a:xfrm>
        </p:spPr>
        <p:txBody>
          <a:bodyPr>
            <a:normAutofit/>
          </a:bodyPr>
          <a:lstStyle/>
          <a:p>
            <a:pPr algn="ctr"/>
            <a:r>
              <a:rPr lang="nl-BE" sz="3600" b="1" dirty="0" smtClean="0">
                <a:solidFill>
                  <a:srgbClr val="00B050"/>
                </a:solidFill>
                <a:latin typeface="+mn-lt"/>
              </a:rPr>
              <a:t>Links to the Content Design Principles and Outcomes</a:t>
            </a:r>
            <a:endParaRPr lang="nl-BE" sz="3600" b="1" dirty="0">
              <a:solidFill>
                <a:srgbClr val="00B050"/>
              </a:solidFill>
              <a:latin typeface="+mn-lt"/>
            </a:endParaRPr>
          </a:p>
        </p:txBody>
      </p:sp>
      <p:sp>
        <p:nvSpPr>
          <p:cNvPr id="3" name="Tijdelijke aanduiding voor inhoud 2"/>
          <p:cNvSpPr>
            <a:spLocks noGrp="1"/>
          </p:cNvSpPr>
          <p:nvPr>
            <p:ph idx="1"/>
          </p:nvPr>
        </p:nvSpPr>
        <p:spPr/>
        <p:txBody>
          <a:bodyPr>
            <a:normAutofit fontScale="85000" lnSpcReduction="10000"/>
          </a:bodyPr>
          <a:lstStyle/>
          <a:p>
            <a:pPr marL="0" indent="0">
              <a:buNone/>
            </a:pPr>
            <a:r>
              <a:rPr lang="en-US" sz="2400" dirty="0"/>
              <a:t>12. Teacher education should provide knowledge about early child development, the </a:t>
            </a:r>
            <a:r>
              <a:rPr lang="en-US" sz="2400" dirty="0">
                <a:solidFill>
                  <a:srgbClr val="FF0000"/>
                </a:solidFill>
              </a:rPr>
              <a:t>purposes and aims of science and mathematics education, and their place in the early years curriculum</a:t>
            </a:r>
            <a:r>
              <a:rPr lang="en-US" sz="2400" dirty="0"/>
              <a:t>.</a:t>
            </a:r>
            <a:endParaRPr lang="el-GR" sz="2400" dirty="0"/>
          </a:p>
          <a:p>
            <a:pPr marL="457200" lvl="1" indent="0">
              <a:buNone/>
            </a:pPr>
            <a:r>
              <a:rPr lang="en-US" sz="1900" dirty="0"/>
              <a:t>12.1 Teachers should have knowledge of the various purposes and aims of science and mathematics education in compulsory schooling.</a:t>
            </a:r>
            <a:endParaRPr lang="el-GR" sz="1900" dirty="0"/>
          </a:p>
          <a:p>
            <a:pPr marL="457200" lvl="1" indent="0">
              <a:buNone/>
            </a:pPr>
            <a:r>
              <a:rPr lang="en-US" sz="1900" dirty="0"/>
              <a:t>12.2 Teachers should have knowledge of the prevailing academic rationale for the place of science and mathematics in the early years curriculum.</a:t>
            </a:r>
            <a:endParaRPr lang="el-GR" sz="1900" dirty="0"/>
          </a:p>
          <a:p>
            <a:pPr marL="457200" lvl="1" indent="0">
              <a:buNone/>
            </a:pPr>
            <a:r>
              <a:rPr lang="en-US" sz="1900" dirty="0" smtClean="0"/>
              <a:t>12.5 </a:t>
            </a:r>
            <a:r>
              <a:rPr lang="en-US" sz="1900" dirty="0"/>
              <a:t>Teacher should be able to align the aims and rationale for early years science and mathematics education with their teaching and assessment approaches and priorities</a:t>
            </a:r>
            <a:r>
              <a:rPr lang="en-US" sz="1900" dirty="0" smtClean="0"/>
              <a:t>.</a:t>
            </a:r>
          </a:p>
          <a:p>
            <a:pPr marL="0" indent="0">
              <a:buNone/>
            </a:pPr>
            <a:r>
              <a:rPr lang="en-US" sz="2400" dirty="0"/>
              <a:t>13. Teacher education should provide teachers with knowledge about the relevant </a:t>
            </a:r>
            <a:r>
              <a:rPr lang="en-US" sz="2400" dirty="0">
                <a:solidFill>
                  <a:srgbClr val="FF0000"/>
                </a:solidFill>
              </a:rPr>
              <a:t>education policy guidelines and documents for science, and mathematics education (and the role of creativity in them) at national level, as well as about the corresponding policy trends at European level</a:t>
            </a:r>
            <a:r>
              <a:rPr lang="en-US" sz="2400" dirty="0"/>
              <a:t>. </a:t>
            </a:r>
            <a:endParaRPr lang="el-GR" sz="2400" dirty="0"/>
          </a:p>
          <a:p>
            <a:pPr marL="457200" lvl="1" indent="0">
              <a:buNone/>
            </a:pPr>
            <a:r>
              <a:rPr lang="en-US" sz="1900" dirty="0"/>
              <a:t>13.1 Teachers should have knowledge about the relevant education policy guidelines and documents for science, and mathematics education (and the role of creativity in them) at national level, as well as about the corresponding policy trends at European level. </a:t>
            </a:r>
            <a:endParaRPr lang="el-GR" sz="1900" dirty="0"/>
          </a:p>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87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14"/>
          <p:cNvPicPr/>
          <p:nvPr/>
        </p:nvPicPr>
        <p:blipFill>
          <a:blip r:embed="rId6"/>
          <a:stretch>
            <a:fillRect/>
          </a:stretch>
        </p:blipFill>
        <p:spPr>
          <a:xfrm>
            <a:off x="1008112" y="1229844"/>
            <a:ext cx="5587912" cy="5031268"/>
          </a:xfrm>
          <a:prstGeom prst="rect">
            <a:avLst/>
          </a:prstGeom>
        </p:spPr>
      </p:pic>
      <p:sp>
        <p:nvSpPr>
          <p:cNvPr id="16" name="Title 3"/>
          <p:cNvSpPr txBox="1">
            <a:spLocks/>
          </p:cNvSpPr>
          <p:nvPr/>
        </p:nvSpPr>
        <p:spPr>
          <a:xfrm>
            <a:off x="503352" y="349710"/>
            <a:ext cx="6249450"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B050"/>
                </a:solidFill>
                <a:latin typeface="+mn-lt"/>
              </a:rPr>
              <a:t>Activity 1: Important characteristics</a:t>
            </a:r>
            <a:br>
              <a:rPr lang="en-US" sz="2400" b="1" dirty="0" smtClean="0">
                <a:solidFill>
                  <a:srgbClr val="00B050"/>
                </a:solidFill>
                <a:latin typeface="+mn-lt"/>
              </a:rPr>
            </a:br>
            <a:r>
              <a:rPr lang="en-US" sz="1800" b="1" dirty="0" smtClean="0">
                <a:solidFill>
                  <a:srgbClr val="00B050"/>
                </a:solidFill>
                <a:latin typeface="+mn-lt"/>
              </a:rPr>
              <a:t>What characteristics do you consider important for creativity, science education and early learning?</a:t>
            </a:r>
            <a:endParaRPr lang="en-US" sz="1800" b="1" dirty="0">
              <a:solidFill>
                <a:srgbClr val="00B050"/>
              </a:solidFill>
              <a:latin typeface="+mn-lt"/>
            </a:endParaRPr>
          </a:p>
        </p:txBody>
      </p:sp>
      <p:sp>
        <p:nvSpPr>
          <p:cNvPr id="17" name="TextBox 16"/>
          <p:cNvSpPr txBox="1"/>
          <p:nvPr/>
        </p:nvSpPr>
        <p:spPr>
          <a:xfrm>
            <a:off x="152400" y="2131529"/>
            <a:ext cx="136815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Creativity</a:t>
            </a:r>
            <a:endParaRPr lang="en-US" dirty="0"/>
          </a:p>
        </p:txBody>
      </p:sp>
      <p:sp>
        <p:nvSpPr>
          <p:cNvPr id="18" name="TextBox 17"/>
          <p:cNvSpPr txBox="1"/>
          <p:nvPr/>
        </p:nvSpPr>
        <p:spPr>
          <a:xfrm>
            <a:off x="5881395" y="1946863"/>
            <a:ext cx="204712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Science Education</a:t>
            </a:r>
            <a:endParaRPr lang="en-US" dirty="0"/>
          </a:p>
        </p:txBody>
      </p:sp>
      <p:sp>
        <p:nvSpPr>
          <p:cNvPr id="19" name="TextBox 18"/>
          <p:cNvSpPr txBox="1"/>
          <p:nvPr/>
        </p:nvSpPr>
        <p:spPr>
          <a:xfrm>
            <a:off x="4608512" y="5397016"/>
            <a:ext cx="245861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Early Years Education</a:t>
            </a:r>
            <a:endParaRPr lang="en-US" dirty="0"/>
          </a:p>
        </p:txBody>
      </p:sp>
      <p:sp>
        <p:nvSpPr>
          <p:cNvPr id="20" name="TextBox 19"/>
          <p:cNvSpPr txBox="1"/>
          <p:nvPr/>
        </p:nvSpPr>
        <p:spPr>
          <a:xfrm>
            <a:off x="6809429" y="3422312"/>
            <a:ext cx="2105847" cy="1815882"/>
          </a:xfrm>
          <a:prstGeom prst="rect">
            <a:avLst/>
          </a:prstGeom>
          <a:noFill/>
        </p:spPr>
        <p:txBody>
          <a:bodyPr wrap="square" rtlCol="0">
            <a:spAutoFit/>
          </a:bodyPr>
          <a:lstStyle/>
          <a:p>
            <a:pPr algn="ctr"/>
            <a:r>
              <a:rPr lang="en-US" sz="2800" b="1" dirty="0" smtClean="0">
                <a:solidFill>
                  <a:srgbClr val="FF0000"/>
                </a:solidFill>
                <a:latin typeface="+mj-lt"/>
              </a:rPr>
              <a:t>How should they be linked or related?</a:t>
            </a:r>
            <a:endParaRPr lang="en-US" sz="2800" b="1" dirty="0">
              <a:solidFill>
                <a:srgbClr val="FF0000"/>
              </a:solidFill>
              <a:latin typeface="+mj-lt"/>
            </a:endParaRPr>
          </a:p>
        </p:txBody>
      </p:sp>
    </p:spTree>
    <p:extLst>
      <p:ext uri="{BB962C8B-B14F-4D97-AF65-F5344CB8AC3E}">
        <p14:creationId xmlns:p14="http://schemas.microsoft.com/office/powerpoint/2010/main" val="518751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3352" y="1667997"/>
            <a:ext cx="7886700" cy="4351338"/>
          </a:xfrm>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643053" y="506555"/>
            <a:ext cx="5579326" cy="1200329"/>
          </a:xfrm>
          <a:prstGeom prst="rect">
            <a:avLst/>
          </a:prstGeom>
        </p:spPr>
        <p:txBody>
          <a:bodyPr wrap="square">
            <a:spAutoFit/>
          </a:bodyPr>
          <a:lstStyle/>
          <a:p>
            <a:pPr algn="ctr"/>
            <a:r>
              <a:rPr lang="en-US" sz="3600" b="1" dirty="0">
                <a:solidFill>
                  <a:srgbClr val="00B050"/>
                </a:solidFill>
              </a:rPr>
              <a:t>Rationale and </a:t>
            </a:r>
            <a:r>
              <a:rPr lang="en-US" sz="3600" b="1" dirty="0" smtClean="0">
                <a:solidFill>
                  <a:srgbClr val="00B050"/>
                </a:solidFill>
              </a:rPr>
              <a:t>Aims </a:t>
            </a:r>
            <a:br>
              <a:rPr lang="en-US" sz="3600" b="1" dirty="0" smtClean="0">
                <a:solidFill>
                  <a:srgbClr val="00B050"/>
                </a:solidFill>
              </a:rPr>
            </a:br>
            <a:r>
              <a:rPr lang="en-US" sz="3600" b="1" dirty="0" smtClean="0">
                <a:solidFill>
                  <a:srgbClr val="00B050"/>
                </a:solidFill>
              </a:rPr>
              <a:t>for </a:t>
            </a:r>
            <a:r>
              <a:rPr lang="en-US" sz="3600" b="1" dirty="0">
                <a:solidFill>
                  <a:srgbClr val="00B050"/>
                </a:solidFill>
              </a:rPr>
              <a:t>science education</a:t>
            </a:r>
            <a:endParaRPr lang="el-GR" sz="3600" dirty="0"/>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rPr>
              <a:t>Economic  imperatives</a:t>
            </a:r>
          </a:p>
          <a:p>
            <a:r>
              <a:rPr lang="en-US" sz="2600" dirty="0">
                <a:solidFill>
                  <a:srgbClr val="000000"/>
                </a:solidFill>
              </a:rPr>
              <a:t>Scientific literacy for citizens</a:t>
            </a:r>
          </a:p>
          <a:p>
            <a:r>
              <a:rPr lang="en-US" sz="2600" dirty="0">
                <a:solidFill>
                  <a:srgbClr val="000000"/>
                </a:solidFill>
              </a:rPr>
              <a:t>Technological developments </a:t>
            </a:r>
          </a:p>
          <a:p>
            <a:pPr marL="0" indent="0">
              <a:buNone/>
            </a:pPr>
            <a:endParaRPr lang="en-US" sz="1100" dirty="0">
              <a:solidFill>
                <a:srgbClr val="000000"/>
              </a:solidFill>
            </a:endParaRPr>
          </a:p>
          <a:p>
            <a:pPr>
              <a:spcAft>
                <a:spcPts val="1200"/>
              </a:spcAft>
              <a:buNone/>
            </a:pPr>
            <a:r>
              <a:rPr lang="en-US" sz="2600" dirty="0">
                <a:solidFill>
                  <a:srgbClr val="000000"/>
                </a:solidFill>
              </a:rPr>
              <a:t>Implications for aims of science education</a:t>
            </a:r>
          </a:p>
          <a:p>
            <a:pPr marL="228600" lvl="1"/>
            <a:r>
              <a:rPr lang="en-US" sz="2600" dirty="0">
                <a:solidFill>
                  <a:srgbClr val="000000"/>
                </a:solidFill>
              </a:rPr>
              <a:t>Focus on nature of science</a:t>
            </a:r>
          </a:p>
          <a:p>
            <a:pPr marL="228600" lvl="1"/>
            <a:r>
              <a:rPr lang="en-US" sz="2600" dirty="0">
                <a:solidFill>
                  <a:srgbClr val="000000"/>
                </a:solidFill>
              </a:rPr>
              <a:t>Community</a:t>
            </a:r>
          </a:p>
          <a:p>
            <a:pPr marL="228600" lvl="1"/>
            <a:r>
              <a:rPr lang="en-US" sz="2600" dirty="0">
                <a:solidFill>
                  <a:srgbClr val="000000"/>
                </a:solidFill>
              </a:rPr>
              <a:t>Positive attitudes</a:t>
            </a:r>
          </a:p>
          <a:p>
            <a:pPr marL="228600" lvl="1"/>
            <a:r>
              <a:rPr lang="en-US" sz="2600" dirty="0">
                <a:solidFill>
                  <a:srgbClr val="000000"/>
                </a:solidFill>
              </a:rPr>
              <a:t>Inquiry Based Learning</a:t>
            </a:r>
          </a:p>
          <a:p>
            <a:pPr marL="457200" lvl="1" indent="0">
              <a:buNone/>
            </a:pPr>
            <a:endParaRPr lang="en-US" sz="1100" dirty="0">
              <a:solidFill>
                <a:srgbClr val="000000"/>
              </a:solidFill>
            </a:endParaRPr>
          </a:p>
          <a:p>
            <a:pPr marL="0" indent="0">
              <a:buNone/>
            </a:pPr>
            <a:r>
              <a:rPr lang="en-US" sz="2600" i="1" dirty="0">
                <a:solidFill>
                  <a:srgbClr val="000000"/>
                </a:solidFill>
              </a:rPr>
              <a:t>Growing evidence of the influence of teacher attitudes to science</a:t>
            </a:r>
          </a:p>
        </p:txBody>
      </p:sp>
    </p:spTree>
    <p:extLst>
      <p:ext uri="{BB962C8B-B14F-4D97-AF65-F5344CB8AC3E}">
        <p14:creationId xmlns:p14="http://schemas.microsoft.com/office/powerpoint/2010/main" val="129353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3352" y="1667996"/>
            <a:ext cx="7886700" cy="4364503"/>
          </a:xfrm>
        </p:spPr>
        <p:txBody>
          <a:bodyPr>
            <a:normAutofit fontScale="85000" lnSpcReduction="20000"/>
          </a:bodyPr>
          <a:lstStyle/>
          <a:p>
            <a:pPr marL="0" indent="0">
              <a:lnSpc>
                <a:spcPct val="120000"/>
              </a:lnSpc>
              <a:buNone/>
            </a:pPr>
            <a:r>
              <a:rPr lang="en-US" dirty="0" smtClean="0"/>
              <a:t>Scientific </a:t>
            </a:r>
            <a:r>
              <a:rPr lang="en-US" dirty="0"/>
              <a:t>literacy was defined by the OECD as: </a:t>
            </a:r>
            <a:endParaRPr lang="en-GB" dirty="0"/>
          </a:p>
          <a:p>
            <a:pPr marL="0" indent="0">
              <a:lnSpc>
                <a:spcPct val="120000"/>
              </a:lnSpc>
              <a:buNone/>
            </a:pPr>
            <a:r>
              <a:rPr lang="en-GB" i="1" dirty="0" smtClean="0"/>
              <a:t>The </a:t>
            </a:r>
            <a:r>
              <a:rPr lang="en-GB" i="1" dirty="0"/>
              <a:t>capacity to use scientific knowledge, to identify questions and draw evidence-based conclusions in order to understand and make decisions about the natural world and make changes to it through human activity. </a:t>
            </a:r>
            <a:r>
              <a:rPr lang="en-GB" dirty="0"/>
              <a:t>(</a:t>
            </a:r>
            <a:r>
              <a:rPr lang="en-GB" dirty="0" err="1"/>
              <a:t>Harlen</a:t>
            </a:r>
            <a:r>
              <a:rPr lang="en-GB" dirty="0"/>
              <a:t>, 2001) </a:t>
            </a:r>
          </a:p>
          <a:p>
            <a:pPr marL="0" indent="0">
              <a:lnSpc>
                <a:spcPct val="120000"/>
              </a:lnSpc>
              <a:spcBef>
                <a:spcPts val="0"/>
              </a:spcBef>
              <a:buNone/>
            </a:pPr>
            <a:endParaRPr lang="en-US" dirty="0" smtClean="0"/>
          </a:p>
          <a:p>
            <a:pPr marL="0" indent="0">
              <a:lnSpc>
                <a:spcPct val="120000"/>
              </a:lnSpc>
              <a:buNone/>
            </a:pPr>
            <a:r>
              <a:rPr lang="en-US" dirty="0" smtClean="0"/>
              <a:t>This </a:t>
            </a:r>
            <a:r>
              <a:rPr lang="en-US" dirty="0"/>
              <a:t>trend is reflected internationally through the inclusion of the development of scientific inquiry skills and understanding of scientific ways of working within curriculum requirements for science education.</a:t>
            </a:r>
            <a:endParaRPr lang="en-GB"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503352" y="434363"/>
            <a:ext cx="6354647" cy="1200329"/>
          </a:xfrm>
          <a:prstGeom prst="rect">
            <a:avLst/>
          </a:prstGeom>
        </p:spPr>
        <p:txBody>
          <a:bodyPr wrap="square">
            <a:spAutoFit/>
          </a:bodyPr>
          <a:lstStyle/>
          <a:p>
            <a:pPr algn="ctr"/>
            <a:r>
              <a:rPr lang="en-US" sz="3600" b="1" dirty="0" smtClean="0">
                <a:solidFill>
                  <a:srgbClr val="00B050"/>
                </a:solidFill>
              </a:rPr>
              <a:t>Growing emphasis </a:t>
            </a:r>
            <a:br>
              <a:rPr lang="en-US" sz="3600" b="1" dirty="0" smtClean="0">
                <a:solidFill>
                  <a:srgbClr val="00B050"/>
                </a:solidFill>
              </a:rPr>
            </a:br>
            <a:r>
              <a:rPr lang="en-US" sz="3600" b="1" dirty="0" smtClean="0">
                <a:solidFill>
                  <a:srgbClr val="00B050"/>
                </a:solidFill>
              </a:rPr>
              <a:t>on scientific literacy </a:t>
            </a:r>
            <a:endParaRPr lang="el-GR" sz="3600" dirty="0"/>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spTree>
    <p:extLst>
      <p:ext uri="{BB962C8B-B14F-4D97-AF65-F5344CB8AC3E}">
        <p14:creationId xmlns:p14="http://schemas.microsoft.com/office/powerpoint/2010/main" val="175501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3194" y="660208"/>
            <a:ext cx="7886700" cy="4600447"/>
          </a:xfrm>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483784" y="324079"/>
            <a:ext cx="6247216" cy="1077218"/>
          </a:xfrm>
          <a:prstGeom prst="rect">
            <a:avLst/>
          </a:prstGeom>
        </p:spPr>
        <p:txBody>
          <a:bodyPr wrap="square">
            <a:spAutoFit/>
          </a:bodyPr>
          <a:lstStyle/>
          <a:p>
            <a:pPr algn="ctr"/>
            <a:r>
              <a:rPr lang="en-US" sz="3200" b="1" dirty="0" smtClean="0">
                <a:solidFill>
                  <a:srgbClr val="00B050"/>
                </a:solidFill>
              </a:rPr>
              <a:t>Why should we teach science in the early years? </a:t>
            </a:r>
            <a:r>
              <a:rPr lang="en-US" sz="2000" b="1" dirty="0" smtClean="0"/>
              <a:t>(</a:t>
            </a:r>
            <a:r>
              <a:rPr lang="en-US" sz="2000" b="1" dirty="0" err="1" smtClean="0"/>
              <a:t>Eshach</a:t>
            </a:r>
            <a:r>
              <a:rPr lang="en-US" sz="2000" b="1" dirty="0" smtClean="0"/>
              <a:t> &amp; Fried, 2005)</a:t>
            </a:r>
          </a:p>
        </p:txBody>
      </p:sp>
      <p:sp>
        <p:nvSpPr>
          <p:cNvPr id="21" name="Content Placeholder 2"/>
          <p:cNvSpPr txBox="1">
            <a:spLocks/>
          </p:cNvSpPr>
          <p:nvPr/>
        </p:nvSpPr>
        <p:spPr>
          <a:xfrm>
            <a:off x="503352" y="1551995"/>
            <a:ext cx="8164398" cy="448685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buFont typeface="+mj-lt"/>
              <a:buAutoNum type="arabicPeriod"/>
            </a:pPr>
            <a:r>
              <a:rPr lang="en-US" sz="4000" dirty="0" smtClean="0"/>
              <a:t>Children </a:t>
            </a:r>
            <a:r>
              <a:rPr lang="en-US" sz="4000" dirty="0"/>
              <a:t>naturally enjoy observing and thinking about nature. </a:t>
            </a:r>
          </a:p>
          <a:p>
            <a:pPr marL="457200" indent="-457200">
              <a:lnSpc>
                <a:spcPct val="120000"/>
              </a:lnSpc>
              <a:spcBef>
                <a:spcPts val="600"/>
              </a:spcBef>
              <a:buFont typeface="+mj-lt"/>
              <a:buAutoNum type="arabicPeriod"/>
            </a:pPr>
            <a:r>
              <a:rPr lang="en-US" sz="4000" dirty="0" smtClean="0"/>
              <a:t>Exposing </a:t>
            </a:r>
            <a:r>
              <a:rPr lang="en-US" sz="4000" dirty="0"/>
              <a:t>students to science develops positive attitudes towards science. </a:t>
            </a:r>
            <a:endParaRPr lang="en-US" sz="4000" dirty="0" smtClean="0"/>
          </a:p>
          <a:p>
            <a:pPr marL="457200" indent="-457200">
              <a:lnSpc>
                <a:spcPct val="120000"/>
              </a:lnSpc>
              <a:spcBef>
                <a:spcPts val="600"/>
              </a:spcBef>
              <a:buFont typeface="+mj-lt"/>
              <a:buAutoNum type="arabicPeriod"/>
            </a:pPr>
            <a:r>
              <a:rPr lang="en-US" sz="4000" dirty="0" smtClean="0"/>
              <a:t>Early </a:t>
            </a:r>
            <a:r>
              <a:rPr lang="en-US" sz="4000" dirty="0"/>
              <a:t>exposure to scientific phenomena leads to better understanding of the scientific concepts studied later in a formal way. </a:t>
            </a:r>
            <a:endParaRPr lang="en-US" sz="4000" dirty="0" smtClean="0"/>
          </a:p>
          <a:p>
            <a:pPr marL="457200" indent="-457200">
              <a:lnSpc>
                <a:spcPct val="120000"/>
              </a:lnSpc>
              <a:spcBef>
                <a:spcPts val="600"/>
              </a:spcBef>
              <a:buFont typeface="+mj-lt"/>
              <a:buAutoNum type="arabicPeriod"/>
            </a:pPr>
            <a:r>
              <a:rPr lang="en-US" sz="4000" dirty="0" smtClean="0"/>
              <a:t>The </a:t>
            </a:r>
            <a:r>
              <a:rPr lang="en-US" sz="4000" dirty="0"/>
              <a:t>use of scientifically informed language at an early age influences the eventual development of scientific concepts. </a:t>
            </a:r>
            <a:endParaRPr lang="en-US" sz="4000" dirty="0" smtClean="0"/>
          </a:p>
          <a:p>
            <a:pPr marL="457200" indent="-457200">
              <a:lnSpc>
                <a:spcPct val="120000"/>
              </a:lnSpc>
              <a:spcBef>
                <a:spcPts val="600"/>
              </a:spcBef>
              <a:buFont typeface="+mj-lt"/>
              <a:buAutoNum type="arabicPeriod"/>
            </a:pPr>
            <a:r>
              <a:rPr lang="en-US" sz="4000" dirty="0" smtClean="0"/>
              <a:t>Children </a:t>
            </a:r>
            <a:r>
              <a:rPr lang="en-US" sz="4000" dirty="0"/>
              <a:t>can understand scientific concepts and reason scientifically. </a:t>
            </a:r>
            <a:endParaRPr lang="en-US" sz="4000" dirty="0" smtClean="0"/>
          </a:p>
          <a:p>
            <a:pPr marL="457200" indent="-457200">
              <a:lnSpc>
                <a:spcPct val="120000"/>
              </a:lnSpc>
              <a:spcBef>
                <a:spcPts val="600"/>
              </a:spcBef>
              <a:buFont typeface="+mj-lt"/>
              <a:buAutoNum type="arabicPeriod"/>
            </a:pPr>
            <a:r>
              <a:rPr lang="en-US" sz="4000" dirty="0" smtClean="0"/>
              <a:t>Science </a:t>
            </a:r>
            <a:r>
              <a:rPr lang="en-US" sz="4000" dirty="0"/>
              <a:t>is an efficient means for developing scientific thinking</a:t>
            </a:r>
            <a:r>
              <a:rPr lang="en-US" sz="4000" dirty="0" smtClean="0"/>
              <a:t>.</a:t>
            </a:r>
            <a:endParaRPr lang="en-US" sz="4000" dirty="0"/>
          </a:p>
        </p:txBody>
      </p:sp>
    </p:spTree>
    <p:extLst>
      <p:ext uri="{BB962C8B-B14F-4D97-AF65-F5344CB8AC3E}">
        <p14:creationId xmlns:p14="http://schemas.microsoft.com/office/powerpoint/2010/main" val="77576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The project CREATIVITY IN EARLY YEARS SCIENCE EDUCATION has received funding from the </a:t>
            </a:r>
            <a:r>
              <a:rPr lang="en-US" altLang="en-US" sz="900" dirty="0">
                <a:solidFill>
                  <a:srgbClr val="548DD4"/>
                </a:solidFill>
                <a:latin typeface="Calibri" pitchFamily="34" charset="0"/>
                <a:ea typeface="Calibri" pitchFamily="34" charset="0"/>
                <a:cs typeface="Times New Roman" pitchFamily="18" charset="0"/>
              </a:rPr>
              <a:t>European </a:t>
            </a:r>
            <a:r>
              <a:rPr lang="en-US" sz="900" dirty="0">
                <a:solidFill>
                  <a:srgbClr val="548DD4"/>
                </a:solidFill>
                <a:latin typeface="Calibri" pitchFamily="34" charset="0"/>
                <a:ea typeface="Calibri" pitchFamily="34" charset="0"/>
                <a:cs typeface="Times New Roman" pitchFamily="18" charset="0"/>
              </a:rPr>
              <a:t>Union Erasmus+ </a:t>
            </a:r>
            <a:r>
              <a:rPr lang="en-US" sz="900" dirty="0" err="1">
                <a:solidFill>
                  <a:srgbClr val="548DD4"/>
                </a:solidFill>
                <a:latin typeface="Calibri" pitchFamily="34" charset="0"/>
                <a:ea typeface="Calibri" pitchFamily="34" charset="0"/>
                <a:cs typeface="Times New Roman" pitchFamily="18" charset="0"/>
              </a:rPr>
              <a:t>Programme</a:t>
            </a:r>
            <a:r>
              <a:rPr lang="en-US" sz="900" dirty="0">
                <a:solidFill>
                  <a:srgbClr val="548DD4"/>
                </a:solidFill>
                <a:latin typeface="Calibri" pitchFamily="34" charset="0"/>
                <a:ea typeface="Calibri" pitchFamily="34" charset="0"/>
                <a:cs typeface="Times New Roman" pitchFamily="18" charset="0"/>
              </a:rPr>
              <a:t> (2014‐2017) under Grant Agreement no: 2014-1-EL01-KA201-001644.</a:t>
            </a:r>
            <a:r>
              <a:rPr lang="en-US" altLang="en-US" sz="900" dirty="0">
                <a:solidFill>
                  <a:srgbClr val="548DD4"/>
                </a:solidFill>
                <a:latin typeface="Calibri" pitchFamily="34" charset="0"/>
                <a:ea typeface="Calibri" pitchFamily="34" charset="0"/>
                <a:cs typeface="Times New Roman" pitchFamily="18" charset="0"/>
              </a:rPr>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1043607" y="401212"/>
            <a:ext cx="5178771" cy="1354217"/>
          </a:xfrm>
          <a:prstGeom prst="rect">
            <a:avLst/>
          </a:prstGeom>
        </p:spPr>
        <p:txBody>
          <a:bodyPr wrap="square">
            <a:spAutoFit/>
          </a:bodyPr>
          <a:lstStyle/>
          <a:p>
            <a:pPr algn="ctr"/>
            <a:r>
              <a:rPr lang="en-US" sz="3200" b="1" dirty="0" smtClean="0">
                <a:solidFill>
                  <a:srgbClr val="00B050"/>
                </a:solidFill>
              </a:rPr>
              <a:t>Definition of creativity adopted by the CEYS project </a:t>
            </a:r>
            <a:br>
              <a:rPr lang="en-US" sz="3200" b="1" dirty="0" smtClean="0">
                <a:solidFill>
                  <a:srgbClr val="00B050"/>
                </a:solidFill>
              </a:rPr>
            </a:br>
            <a:r>
              <a:rPr lang="en-US" sz="1600" dirty="0" smtClean="0"/>
              <a:t>(from Creative Little Scientists, 2014)</a:t>
            </a:r>
            <a:endParaRPr lang="el-GR" sz="1600" dirty="0"/>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pic>
        <p:nvPicPr>
          <p:cNvPr id="17" name="Picture 16"/>
          <p:cNvPicPr>
            <a:picLocks noChangeAspect="1"/>
          </p:cNvPicPr>
          <p:nvPr/>
        </p:nvPicPr>
        <p:blipFill>
          <a:blip r:embed="rId6"/>
          <a:stretch>
            <a:fillRect/>
          </a:stretch>
        </p:blipFill>
        <p:spPr>
          <a:xfrm>
            <a:off x="1043608" y="1844824"/>
            <a:ext cx="7344816" cy="4022426"/>
          </a:xfrm>
          <a:prstGeom prst="rect">
            <a:avLst/>
          </a:prstGeom>
        </p:spPr>
      </p:pic>
    </p:spTree>
    <p:extLst>
      <p:ext uri="{BB962C8B-B14F-4D97-AF65-F5344CB8AC3E}">
        <p14:creationId xmlns:p14="http://schemas.microsoft.com/office/powerpoint/2010/main" val="2238722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3196</TotalTime>
  <Words>3190</Words>
  <Application>Microsoft Office PowerPoint</Application>
  <PresentationFormat>On-screen Show (4:3)</PresentationFormat>
  <Paragraphs>334</Paragraphs>
  <Slides>33</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Kantoorthema</vt:lpstr>
      <vt:lpstr>Theme1</vt:lpstr>
      <vt:lpstr>Acrobat Document</vt:lpstr>
      <vt:lpstr> </vt:lpstr>
      <vt:lpstr>Introduction to the CEYS project (use dependent on context)</vt:lpstr>
      <vt:lpstr>Aims of the module</vt:lpstr>
      <vt:lpstr>Links to the Content Design Principles and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2: Examing policy: Aims and Objectives</vt:lpstr>
      <vt:lpstr>Features of inquiry and creative dispositions</vt:lpstr>
      <vt:lpstr>Synergies between inquiry-based and creative approaches</vt:lpstr>
      <vt:lpstr>Creativity in European Countries’ Education Policy 1</vt:lpstr>
      <vt:lpstr>Creativity in European Countries’ Education Policy 2</vt:lpstr>
      <vt:lpstr>Activity 3: Examing policy: Learning, Teaching and Assessment</vt:lpstr>
      <vt:lpstr>Activity 4: Opportunities in your school context</vt:lpstr>
      <vt:lpstr>Introduction to classroom examples</vt:lpstr>
      <vt:lpstr>Everyday Materials Children age 5-6</vt:lpstr>
      <vt:lpstr>Everyday Materials Children age 5-6</vt:lpstr>
      <vt:lpstr>Everyday Materials Children age 5-6</vt:lpstr>
      <vt:lpstr>Everyday Materials Children age 5-6</vt:lpstr>
      <vt:lpstr>Skeletons Children age 7-8</vt:lpstr>
      <vt:lpstr>Electricity Children age 4-5</vt:lpstr>
      <vt:lpstr>Activity 5: Analysis of Classroom examples</vt:lpstr>
      <vt:lpstr>Activity 6:  Tackling restricting factors</vt:lpstr>
      <vt:lpstr>Reflection and implications</vt:lpstr>
      <vt:lpstr>Further information</vt:lpstr>
      <vt:lpstr>THANK YOU!</vt:lpstr>
      <vt:lpstr>PowerPoint Presentation</vt:lpstr>
      <vt:lpstr>PowerPoint Presentation</vt:lpstr>
      <vt:lpstr>Acknowledgements  Creativity in Early Years Science EDUCATION (2014-2017)  www.ceys-project.eu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CEYS – Induction workshop</dc:title>
  <dc:creator>jozesc</dc:creator>
  <cp:lastModifiedBy>Fani</cp:lastModifiedBy>
  <cp:revision>267</cp:revision>
  <cp:lastPrinted>2017-07-07T14:50:55Z</cp:lastPrinted>
  <dcterms:created xsi:type="dcterms:W3CDTF">2014-12-10T20:28:08Z</dcterms:created>
  <dcterms:modified xsi:type="dcterms:W3CDTF">2017-11-16T10:14:03Z</dcterms:modified>
</cp:coreProperties>
</file>