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6"/>
  </p:notesMasterIdLst>
  <p:handoutMasterIdLst>
    <p:handoutMasterId r:id="rId37"/>
  </p:handoutMasterIdLst>
  <p:sldIdLst>
    <p:sldId id="256" r:id="rId4"/>
    <p:sldId id="462" r:id="rId5"/>
    <p:sldId id="401" r:id="rId6"/>
    <p:sldId id="405" r:id="rId7"/>
    <p:sldId id="420" r:id="rId8"/>
    <p:sldId id="424" r:id="rId9"/>
    <p:sldId id="459" r:id="rId10"/>
    <p:sldId id="455" r:id="rId11"/>
    <p:sldId id="429" r:id="rId12"/>
    <p:sldId id="430" r:id="rId13"/>
    <p:sldId id="440" r:id="rId14"/>
    <p:sldId id="402" r:id="rId15"/>
    <p:sldId id="432" r:id="rId16"/>
    <p:sldId id="433" r:id="rId17"/>
    <p:sldId id="431" r:id="rId18"/>
    <p:sldId id="438" r:id="rId19"/>
    <p:sldId id="388" r:id="rId20"/>
    <p:sldId id="403" r:id="rId21"/>
    <p:sldId id="441" r:id="rId22"/>
    <p:sldId id="391" r:id="rId23"/>
    <p:sldId id="446" r:id="rId24"/>
    <p:sldId id="447" r:id="rId25"/>
    <p:sldId id="448" r:id="rId26"/>
    <p:sldId id="449" r:id="rId27"/>
    <p:sldId id="450" r:id="rId28"/>
    <p:sldId id="461" r:id="rId29"/>
    <p:sldId id="404" r:id="rId30"/>
    <p:sldId id="452" r:id="rId31"/>
    <p:sldId id="463" r:id="rId32"/>
    <p:sldId id="454" r:id="rId33"/>
    <p:sldId id="419" r:id="rId34"/>
    <p:sldId id="413" r:id="rId35"/>
  </p:sldIdLst>
  <p:sldSz cx="9144000" cy="6858000" type="screen4x3"/>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 Merckx"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8000"/>
    <a:srgbClr val="006600"/>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162" autoAdjust="0"/>
  </p:normalViewPr>
  <p:slideViewPr>
    <p:cSldViewPr snapToGrid="0">
      <p:cViewPr>
        <p:scale>
          <a:sx n="60" d="100"/>
          <a:sy n="60" d="100"/>
        </p:scale>
        <p:origin x="90" y="2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39" d="100"/>
          <a:sy n="139" d="100"/>
        </p:scale>
        <p:origin x="-560" y="5064"/>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5620197-6B66-6F41-A4C0-B677553740AA}" type="datetimeFigureOut">
              <a:rPr lang="en-US" smtClean="0"/>
              <a:t>10/28/2017</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62B3C-EDCD-2947-B658-48AA7A39C736}" type="slidenum">
              <a:rPr lang="en-US" smtClean="0"/>
              <a:t>‹nr.›</a:t>
            </a:fld>
            <a:endParaRPr lang="en-US"/>
          </a:p>
        </p:txBody>
      </p:sp>
    </p:spTree>
    <p:extLst>
      <p:ext uri="{BB962C8B-B14F-4D97-AF65-F5344CB8AC3E}">
        <p14:creationId xmlns:p14="http://schemas.microsoft.com/office/powerpoint/2010/main" val="95052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B533F10-65F7-43E4-956D-CFD08B22406E}" type="datetimeFigureOut">
              <a:rPr lang="nl-BE" smtClean="0"/>
              <a:t>28/10/2017</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195098B-2C0E-4FC7-88C8-090D3FA4200A}" type="slidenum">
              <a:rPr lang="nl-BE" smtClean="0"/>
              <a:t>‹nr.›</a:t>
            </a:fld>
            <a:endParaRPr lang="nl-BE"/>
          </a:p>
        </p:txBody>
      </p:sp>
    </p:spTree>
    <p:extLst>
      <p:ext uri="{BB962C8B-B14F-4D97-AF65-F5344CB8AC3E}">
        <p14:creationId xmlns:p14="http://schemas.microsoft.com/office/powerpoint/2010/main" val="382712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1</a:t>
            </a:fld>
            <a:endParaRPr lang="nl-BE"/>
          </a:p>
        </p:txBody>
      </p:sp>
    </p:spTree>
    <p:extLst>
      <p:ext uri="{BB962C8B-B14F-4D97-AF65-F5344CB8AC3E}">
        <p14:creationId xmlns:p14="http://schemas.microsoft.com/office/powerpoint/2010/main" val="19298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10</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11</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13</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14</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15</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16</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smtClean="0">
                <a:solidFill>
                  <a:schemeClr val="tx1"/>
                </a:solidFill>
                <a:effectLst/>
              </a:rPr>
              <a:t>20 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17</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smtClean="0">
                <a:solidFill>
                  <a:schemeClr val="tx1"/>
                </a:solidFill>
                <a:effectLst/>
              </a:rPr>
              <a:t>20</a:t>
            </a:r>
            <a:r>
              <a:rPr lang="en-GB" sz="1100" b="0" kern="1200" baseline="0" dirty="0" smtClean="0">
                <a:solidFill>
                  <a:schemeClr val="tx1"/>
                </a:solidFill>
                <a:effectLst/>
              </a:rPr>
              <a:t> 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18</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aseline="0" dirty="0" smtClean="0"/>
              <a:t>Now moving on </a:t>
            </a:r>
          </a:p>
          <a:p>
            <a:endParaRPr lang="en-US" sz="1100" dirty="0" smtClean="0"/>
          </a:p>
          <a:p>
            <a:r>
              <a:rPr lang="en-US" sz="1100" baseline="0" dirty="0" smtClean="0"/>
              <a:t>Share some examples from the classroom examples over time – that illustrate varied approaches to inquiry and creativity.</a:t>
            </a:r>
          </a:p>
          <a:p>
            <a:endParaRPr lang="en-US" sz="1100" baseline="0" dirty="0" smtClean="0"/>
          </a:p>
          <a:p>
            <a:r>
              <a:rPr lang="en-US" sz="1100" baseline="0" dirty="0" smtClean="0"/>
              <a:t>Also ways in which teacher </a:t>
            </a:r>
            <a:r>
              <a:rPr lang="nl-BE" sz="1100" dirty="0" smtClean="0"/>
              <a:t>worked around their national and/or school policy</a:t>
            </a:r>
            <a:r>
              <a:rPr lang="nl-BE" sz="1100" baseline="0" dirty="0" smtClean="0"/>
              <a:t> to</a:t>
            </a:r>
            <a:r>
              <a:rPr lang="nl-BE" sz="1100" dirty="0" smtClean="0"/>
              <a:t> overcome any restrictions, in order to promote inquiry and creativity in their early years teaching</a:t>
            </a:r>
            <a:r>
              <a:rPr lang="en-US" sz="1100" baseline="0" dirty="0" smtClean="0"/>
              <a:t>.</a:t>
            </a:r>
          </a:p>
          <a:p>
            <a:endParaRPr lang="en-US" sz="1100" baseline="0" dirty="0" smtClean="0"/>
          </a:p>
          <a:p>
            <a:r>
              <a:rPr lang="en-US" sz="1100" baseline="0" dirty="0" smtClean="0"/>
              <a:t>In the time frame can only give you time to gain a sense of what the materials might offer.</a:t>
            </a:r>
          </a:p>
          <a:p>
            <a:endParaRPr lang="en-US" sz="1100" dirty="0" smtClean="0"/>
          </a:p>
          <a:p>
            <a:r>
              <a:rPr lang="en-US" sz="1100" baseline="0" dirty="0" smtClean="0"/>
              <a:t>Looking at 3 different examples</a:t>
            </a:r>
            <a:r>
              <a:rPr lang="en-US" sz="1100" dirty="0" smtClean="0"/>
              <a:t> covering different age ranges:</a:t>
            </a:r>
          </a:p>
          <a:p>
            <a:r>
              <a:rPr lang="en-US" sz="1100" dirty="0" smtClean="0"/>
              <a:t>Skeletons, children</a:t>
            </a:r>
            <a:r>
              <a:rPr lang="en-US" sz="1100" baseline="0" dirty="0" smtClean="0"/>
              <a:t> age 7-8</a:t>
            </a:r>
            <a:endParaRPr lang="en-US" sz="1100" dirty="0" smtClean="0"/>
          </a:p>
          <a:p>
            <a:r>
              <a:rPr lang="en-US" sz="1100" dirty="0" smtClean="0"/>
              <a:t>Everyday materials, children</a:t>
            </a:r>
            <a:r>
              <a:rPr lang="en-US" sz="1100" baseline="0" dirty="0" smtClean="0"/>
              <a:t> age  5-6</a:t>
            </a:r>
            <a:endParaRPr lang="en-US" sz="1100" dirty="0" smtClean="0"/>
          </a:p>
          <a:p>
            <a:r>
              <a:rPr lang="en-US" sz="1100" dirty="0" smtClean="0"/>
              <a:t>Electricity, children</a:t>
            </a:r>
            <a:r>
              <a:rPr lang="en-US" sz="1100" baseline="0" dirty="0" smtClean="0"/>
              <a:t> age 4-5</a:t>
            </a:r>
          </a:p>
        </p:txBody>
      </p:sp>
      <p:sp>
        <p:nvSpPr>
          <p:cNvPr id="4" name="Slide Number Placeholder 3"/>
          <p:cNvSpPr>
            <a:spLocks noGrp="1"/>
          </p:cNvSpPr>
          <p:nvPr>
            <p:ph type="sldNum" sz="quarter" idx="10"/>
          </p:nvPr>
        </p:nvSpPr>
        <p:spPr/>
        <p:txBody>
          <a:bodyPr/>
          <a:lstStyle/>
          <a:p>
            <a:fld id="{D195098B-2C0E-4FC7-88C8-090D3FA4200A}" type="slidenum">
              <a:rPr lang="nl-BE" smtClean="0"/>
              <a:t>19</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114857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20</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21</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nSpc>
                <a:spcPct val="120000"/>
              </a:lnSpc>
              <a:spcBef>
                <a:spcPts val="0"/>
              </a:spcBef>
              <a:buNone/>
            </a:pPr>
            <a:r>
              <a:rPr lang="en-US" sz="1600" b="1" dirty="0" smtClean="0"/>
              <a:t>Activity: </a:t>
            </a:r>
            <a:r>
              <a:rPr lang="en-US" sz="1100" b="1" dirty="0" smtClean="0"/>
              <a:t>To sort objects based on their own criteria.</a:t>
            </a:r>
            <a:r>
              <a:rPr lang="en-US" sz="1100" dirty="0" smtClean="0"/>
              <a:t>  We  recapped on the properties of various materials.   I presented the children with some objects made from wood, metal and both, as well as two hoops. The children’s task was now to sort a range of objects using their own criteria.</a:t>
            </a:r>
          </a:p>
        </p:txBody>
      </p:sp>
      <p:sp>
        <p:nvSpPr>
          <p:cNvPr id="4" name="Slide Number Placeholder 3"/>
          <p:cNvSpPr>
            <a:spLocks noGrp="1"/>
          </p:cNvSpPr>
          <p:nvPr>
            <p:ph type="sldNum" sz="quarter" idx="10"/>
          </p:nvPr>
        </p:nvSpPr>
        <p:spPr/>
        <p:txBody>
          <a:bodyPr/>
          <a:lstStyle/>
          <a:p>
            <a:fld id="{D195098B-2C0E-4FC7-88C8-090D3FA4200A}" type="slidenum">
              <a:rPr lang="nl-BE" smtClean="0"/>
              <a:t>23</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24</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25</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26</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28</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29</a:t>
            </a:fld>
            <a:endParaRPr lang="nl-BE">
              <a:solidFill>
                <a:prstClr val="black"/>
              </a:solidFill>
            </a:endParaRPr>
          </a:p>
        </p:txBody>
      </p:sp>
    </p:spTree>
    <p:extLst>
      <p:ext uri="{BB962C8B-B14F-4D97-AF65-F5344CB8AC3E}">
        <p14:creationId xmlns:p14="http://schemas.microsoft.com/office/powerpoint/2010/main" val="132128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3</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30</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sets out key features of the CLS conceptual framework adopted by the CEYS project – it provides a useful reference point. </a:t>
            </a:r>
          </a:p>
          <a:p>
            <a:r>
              <a:rPr lang="en-US" baseline="0" dirty="0" smtClean="0"/>
              <a:t>Facilitators will need to decide when best to use this dependent on audience.</a:t>
            </a:r>
          </a:p>
          <a:p>
            <a:r>
              <a:rPr lang="en-US" baseline="0" dirty="0" smtClean="0"/>
              <a:t>It can be useful, particularly on a longer course for participants to have this as a handout for reference during a session.</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31</a:t>
            </a:fld>
            <a:endParaRPr lang="nl-BE"/>
          </a:p>
        </p:txBody>
      </p:sp>
    </p:spTree>
    <p:extLst>
      <p:ext uri="{BB962C8B-B14F-4D97-AF65-F5344CB8AC3E}">
        <p14:creationId xmlns:p14="http://schemas.microsoft.com/office/powerpoint/2010/main" val="171604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 – </a:t>
            </a:r>
            <a:r>
              <a:rPr lang="en-US" sz="1200" dirty="0" smtClean="0"/>
              <a:t>based on evidence</a:t>
            </a:r>
          </a:p>
          <a:p>
            <a:r>
              <a:rPr lang="en-US" dirty="0" smtClean="0"/>
              <a:t>Tentative – </a:t>
            </a:r>
            <a:r>
              <a:rPr lang="en-US" sz="1200" dirty="0" smtClean="0"/>
              <a:t>changes in light of new data/ interpretations of data</a:t>
            </a:r>
          </a:p>
          <a:p>
            <a:r>
              <a:rPr lang="en-US" dirty="0" smtClean="0"/>
              <a:t>Creative – </a:t>
            </a:r>
            <a:r>
              <a:rPr lang="en-US" sz="1200" dirty="0" smtClean="0"/>
              <a:t>involves imagination and creativity</a:t>
            </a:r>
          </a:p>
          <a:p>
            <a:r>
              <a:rPr lang="en-US" dirty="0" smtClean="0"/>
              <a:t>Subjective – </a:t>
            </a:r>
            <a:r>
              <a:rPr lang="en-US" sz="1200" dirty="0" smtClean="0"/>
              <a:t>influenced by knowledge and perspectives</a:t>
            </a:r>
          </a:p>
          <a:p>
            <a:r>
              <a:rPr lang="en-US" dirty="0" smtClean="0"/>
              <a:t>Social and cultural context </a:t>
            </a:r>
            <a:r>
              <a:rPr lang="en-US" sz="1200" dirty="0" smtClean="0"/>
              <a:t>– influences both practices of science and impact</a:t>
            </a:r>
          </a:p>
          <a:p>
            <a:r>
              <a:rPr lang="en-US" dirty="0" smtClean="0"/>
              <a:t>Law </a:t>
            </a:r>
            <a:r>
              <a:rPr lang="en-US" sz="1200" dirty="0" smtClean="0"/>
              <a:t>(pattern/regularity) </a:t>
            </a:r>
            <a:r>
              <a:rPr lang="en-US" sz="1100" dirty="0" smtClean="0"/>
              <a:t>and</a:t>
            </a:r>
            <a:r>
              <a:rPr lang="en-US" dirty="0" smtClean="0"/>
              <a:t> Theory </a:t>
            </a:r>
            <a:r>
              <a:rPr lang="en-US" sz="1200" dirty="0" smtClean="0"/>
              <a:t>(explanation)</a:t>
            </a:r>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32</a:t>
            </a:fld>
            <a:endParaRPr lang="nl-BE"/>
          </a:p>
        </p:txBody>
      </p:sp>
    </p:spTree>
    <p:extLst>
      <p:ext uri="{BB962C8B-B14F-4D97-AF65-F5344CB8AC3E}">
        <p14:creationId xmlns:p14="http://schemas.microsoft.com/office/powerpoint/2010/main" val="86150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5</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dirty="0" smtClean="0"/>
              <a:t>Considerable debate in recent years about the importance and purposes science education, reflected in documentation at EU level and in discussions in science education community UK in recent years</a:t>
            </a:r>
            <a:r>
              <a:rPr lang="en-US" sz="1100" baseline="0" dirty="0" smtClean="0"/>
              <a:t> that has contributed to growing emphasis on the nature of science. </a:t>
            </a:r>
            <a:r>
              <a:rPr lang="en-US" sz="1100" dirty="0" smtClean="0"/>
              <a:t>Common themes include:</a:t>
            </a:r>
          </a:p>
          <a:p>
            <a:endParaRPr lang="en-US" sz="1100" dirty="0" smtClean="0"/>
          </a:p>
          <a:p>
            <a:pPr marL="171450" indent="-171450">
              <a:buFont typeface="Arial"/>
              <a:buChar char="•"/>
            </a:pPr>
            <a:r>
              <a:rPr lang="en-US" sz="1100" dirty="0" smtClean="0"/>
              <a:t>Economic  imperatives- both </a:t>
            </a:r>
            <a:r>
              <a:rPr lang="en-US" sz="1100" dirty="0" smtClean="0">
                <a:solidFill>
                  <a:srgbClr val="FF0000"/>
                </a:solidFill>
              </a:rPr>
              <a:t>supply of future scientists and technically skilled workforce, and to complete globally the need for individuals who have the skills and  competencies to apply knowledge in innovative ways, concerns about lack of take up of science and declining attitudes to science across the primary school.</a:t>
            </a:r>
          </a:p>
          <a:p>
            <a:pPr marL="171450" indent="-171450">
              <a:buFont typeface="Arial"/>
              <a:buChar char="•"/>
            </a:pPr>
            <a:endParaRPr lang="en-US" sz="1100" dirty="0" smtClean="0">
              <a:solidFill>
                <a:srgbClr val="FF0000"/>
              </a:solidFill>
            </a:endParaRPr>
          </a:p>
          <a:p>
            <a:pPr marL="171450" indent="-171450">
              <a:buFont typeface="Arial"/>
              <a:buChar char="•"/>
            </a:pPr>
            <a:r>
              <a:rPr lang="en-US" sz="1100" dirty="0" smtClean="0"/>
              <a:t>Growing emphasis on scientific literacy for citizens – importance of science and mathematics education not just for future jobs and the needs of the economy – but for all as an individual and as part of a community - to </a:t>
            </a:r>
            <a:r>
              <a:rPr lang="en-US" sz="1100" dirty="0" smtClean="0">
                <a:solidFill>
                  <a:srgbClr val="FF0000"/>
                </a:solidFill>
              </a:rPr>
              <a:t>participate in democratic processes -  to make decisions in the context of access to vast quantities of information and in using new technologies, need to develop skills and </a:t>
            </a:r>
            <a:r>
              <a:rPr lang="en-US" sz="1100" kern="1200" dirty="0" smtClean="0">
                <a:solidFill>
                  <a:srgbClr val="FF0000"/>
                </a:solidFill>
              </a:rPr>
              <a:t>dispositions for 21</a:t>
            </a:r>
            <a:r>
              <a:rPr lang="en-US" sz="1100" kern="1200" baseline="30000" dirty="0" smtClean="0">
                <a:solidFill>
                  <a:srgbClr val="FF0000"/>
                </a:solidFill>
              </a:rPr>
              <a:t>st</a:t>
            </a:r>
            <a:r>
              <a:rPr lang="en-US" sz="1100" kern="1200" dirty="0" smtClean="0">
                <a:solidFill>
                  <a:srgbClr val="FF0000"/>
                </a:solidFill>
              </a:rPr>
              <a:t> century when futures are uncertain and knowledge changing rapidly</a:t>
            </a:r>
            <a:r>
              <a:rPr lang="en-US" sz="1100" dirty="0" smtClean="0">
                <a:solidFill>
                  <a:srgbClr val="FF0000"/>
                </a:solidFill>
              </a:rPr>
              <a:t>.</a:t>
            </a:r>
          </a:p>
          <a:p>
            <a:pPr marL="171450" indent="-171450">
              <a:buFont typeface="Arial"/>
              <a:buChar char="•"/>
            </a:pPr>
            <a:endParaRPr lang="en-US" sz="1100" dirty="0" smtClean="0">
              <a:solidFill>
                <a:srgbClr val="FF0000"/>
              </a:solidFill>
            </a:endParaRPr>
          </a:p>
          <a:p>
            <a:pPr marL="171450" indent="-171450">
              <a:buFont typeface="Arial"/>
              <a:buChar char="•"/>
            </a:pPr>
            <a:r>
              <a:rPr lang="en-US" sz="1100" dirty="0" smtClean="0"/>
              <a:t>Technological developments – offer </a:t>
            </a:r>
            <a:r>
              <a:rPr lang="en-US" sz="1100" dirty="0" smtClean="0">
                <a:solidFill>
                  <a:srgbClr val="FF0000"/>
                </a:solidFill>
              </a:rPr>
              <a:t>new opportunities not just for assessing learning but shaping learning processes – how to take advantage of these new opportunities (especially in relation to capturing sharing and discussing ideas), as well as considering their limitations</a:t>
            </a:r>
          </a:p>
          <a:p>
            <a:endParaRPr lang="en-US" sz="1100" dirty="0" smtClean="0"/>
          </a:p>
          <a:p>
            <a:r>
              <a:rPr lang="en-US" sz="1100" dirty="0" smtClean="0"/>
              <a:t>Changes in society’s perception of science have led to changing perceptions of how it should be taught in schools. This includes emphasis on children understanding the nature of science, social and cultural aspects, notion of science as a human construction building on evidence and involving argumentation within a community.</a:t>
            </a:r>
          </a:p>
          <a:p>
            <a:endParaRPr lang="en-US" sz="1100" dirty="0" smtClean="0"/>
          </a:p>
          <a:p>
            <a:r>
              <a:rPr lang="en-US" sz="1100" dirty="0" smtClean="0"/>
              <a:t>There is greater acknowledgement of the need to foster positive attitudes to science and involve children in debate around contemporary issues. </a:t>
            </a:r>
          </a:p>
          <a:p>
            <a:endParaRPr lang="en-US" sz="1100" dirty="0" smtClean="0"/>
          </a:p>
          <a:p>
            <a:r>
              <a:rPr lang="en-US" sz="1100" dirty="0" smtClean="0"/>
              <a:t>Science should not be presented to children as something divorced from their everyday lives, rather the importance of helping children draw personal meaning, promoting the role of inquiry and creativity in questioning and interpreting the world around them. </a:t>
            </a:r>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dirty="0" smtClean="0"/>
              <a:t>. </a:t>
            </a:r>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200" b="0" i="0" kern="1200" dirty="0" err="1" smtClean="0">
                <a:solidFill>
                  <a:schemeClr val="tx1"/>
                </a:solidFill>
                <a:effectLst/>
                <a:latin typeface="+mn-lt"/>
                <a:ea typeface="+mn-ea"/>
                <a:cs typeface="+mn-cs"/>
              </a:rPr>
              <a:t>Eshach</a:t>
            </a:r>
            <a:r>
              <a:rPr lang="en-US" sz="1200" b="0" i="0" kern="1200" dirty="0" smtClean="0">
                <a:solidFill>
                  <a:schemeClr val="tx1"/>
                </a:solidFill>
                <a:effectLst/>
                <a:latin typeface="+mn-lt"/>
                <a:ea typeface="+mn-ea"/>
                <a:cs typeface="+mn-cs"/>
              </a:rPr>
              <a:t>, H. &amp; Fried, M.N. J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Educ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Technol</a:t>
            </a:r>
            <a:r>
              <a:rPr lang="en-US" sz="1200" b="0" i="0" kern="1200" dirty="0" smtClean="0">
                <a:solidFill>
                  <a:schemeClr val="tx1"/>
                </a:solidFill>
                <a:effectLst/>
                <a:latin typeface="+mn-lt"/>
                <a:ea typeface="+mn-ea"/>
                <a:cs typeface="+mn-cs"/>
              </a:rPr>
              <a:t> (2005) 14: 315. https://doi.org/10.1007/s10956-005-7198-9</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Six assertions supporting the idea that even small children should be exposed to science are given. These are, in order: (1) Children naturally enjoy observing and thinking about nature. (2) Exposing students to science develops positive attitudes towards science. (3) Early exposure to scientific phenomena leads to better understanding of the scientific concepts studied later in a formal way. (4) The use of scientifically informed language at an early age influences the eventual development of scientific concepts. (5) Children can understand scientific concepts and reason scientifically. (6) Science is an efficient means for developing scientific thinking.</a:t>
            </a:r>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9</a:t>
            </a:fld>
            <a:endParaRPr lang="nl-BE"/>
          </a:p>
        </p:txBody>
      </p:sp>
    </p:spTree>
    <p:extLst>
      <p:ext uri="{BB962C8B-B14F-4D97-AF65-F5344CB8AC3E}">
        <p14:creationId xmlns:p14="http://schemas.microsoft.com/office/powerpoint/2010/main" val="127136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28/10/2017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92892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28/10/2017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19624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28/10/2017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224661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60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737797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848935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0506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22342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434135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668950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82108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28/10/2017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39972548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84859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906214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250965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273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580109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02618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898246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653631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797954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86589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E121D166-A7DD-449E-ACA9-8B2E086BB4C7}" type="datetimeFigureOut">
              <a:rPr lang="nl-BE" smtClean="0"/>
              <a:t>28/10/2017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2977462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635441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413811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732196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84724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121D166-A7DD-449E-ACA9-8B2E086BB4C7}" type="datetimeFigureOut">
              <a:rPr lang="nl-BE" smtClean="0"/>
              <a:t>28/10/2017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414106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121D166-A7DD-449E-ACA9-8B2E086BB4C7}" type="datetimeFigureOut">
              <a:rPr lang="nl-BE" smtClean="0"/>
              <a:t>28/10/2017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158889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E121D166-A7DD-449E-ACA9-8B2E086BB4C7}" type="datetimeFigureOut">
              <a:rPr lang="nl-BE" smtClean="0"/>
              <a:t>28/10/2017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221831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1D166-A7DD-449E-ACA9-8B2E086BB4C7}" type="datetimeFigureOut">
              <a:rPr lang="nl-BE" smtClean="0"/>
              <a:t>28/10/2017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27693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121D166-A7DD-449E-ACA9-8B2E086BB4C7}" type="datetimeFigureOut">
              <a:rPr lang="nl-BE" smtClean="0"/>
              <a:t>28/10/2017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17424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121D166-A7DD-449E-ACA9-8B2E086BB4C7}" type="datetimeFigureOut">
              <a:rPr lang="nl-BE" smtClean="0"/>
              <a:t>28/10/2017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t>‹nr.›</a:t>
            </a:fld>
            <a:endParaRPr lang="nl-BE"/>
          </a:p>
        </p:txBody>
      </p:sp>
    </p:spTree>
    <p:extLst>
      <p:ext uri="{BB962C8B-B14F-4D97-AF65-F5344CB8AC3E}">
        <p14:creationId xmlns:p14="http://schemas.microsoft.com/office/powerpoint/2010/main" val="211351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1D166-A7DD-449E-ACA9-8B2E086BB4C7}" type="datetimeFigureOut">
              <a:rPr lang="nl-BE" smtClean="0"/>
              <a:t>28/10/2017</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FD016-29A1-4210-8BF6-93BBA1CD2115}" type="slidenum">
              <a:rPr lang="nl-BE" smtClean="0"/>
              <a:t>‹nr.›</a:t>
            </a:fld>
            <a:endParaRPr lang="nl-BE"/>
          </a:p>
        </p:txBody>
      </p:sp>
    </p:spTree>
    <p:extLst>
      <p:ext uri="{BB962C8B-B14F-4D97-AF65-F5344CB8AC3E}">
        <p14:creationId xmlns:p14="http://schemas.microsoft.com/office/powerpoint/2010/main" val="424447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
        <p:nvSpPr>
          <p:cNvPr id="7"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8" name="Object 7"/>
          <p:cNvGraphicFramePr>
            <a:graphicFrameLocks noChangeAspect="1"/>
          </p:cNvGraphicFramePr>
          <p:nvPr userDrawn="1">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30"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9"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C:\Users\fani\Desktop\Disclaimer.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345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2BED3-DD55-3C4F-8B55-177AF732382A}" type="datetimeFigureOut">
              <a:rPr lang="en-US" smtClean="0">
                <a:solidFill>
                  <a:prstClr val="black">
                    <a:tint val="75000"/>
                  </a:prstClr>
                </a:solidFill>
              </a:rPr>
              <a:pPr/>
              <a:t>10/28/2017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
        <p:nvSpPr>
          <p:cNvPr id="7"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8" name="Object 7"/>
          <p:cNvGraphicFramePr>
            <a:graphicFrameLocks noChangeAspect="1"/>
          </p:cNvGraphicFramePr>
          <p:nvPr userDrawn="1">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52"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9"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C:\Users\fani\Desktop\Disclaimer.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89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hyperlink" Target="http://www.ceys-proj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r"/>
            <a:r>
              <a:rPr lang="nl-BE" sz="3100" b="1" dirty="0">
                <a:solidFill>
                  <a:srgbClr val="006600"/>
                </a:solidFill>
              </a:rPr>
              <a:t/>
            </a:r>
            <a:br>
              <a:rPr lang="nl-BE" sz="3100" b="1" dirty="0">
                <a:solidFill>
                  <a:srgbClr val="006600"/>
                </a:solidFill>
              </a:rPr>
            </a:br>
            <a:endParaRPr lang="nl-BE" sz="2000" dirty="0"/>
          </a:p>
        </p:txBody>
      </p:sp>
      <p:sp>
        <p:nvSpPr>
          <p:cNvPr id="5" name="Subtitle 4"/>
          <p:cNvSpPr>
            <a:spLocks noGrp="1"/>
          </p:cNvSpPr>
          <p:nvPr>
            <p:ph type="subTitle" idx="1"/>
          </p:nvPr>
        </p:nvSpPr>
        <p:spPr>
          <a:xfrm>
            <a:off x="1100187" y="2393998"/>
            <a:ext cx="6858000" cy="3417621"/>
          </a:xfrm>
        </p:spPr>
        <p:txBody>
          <a:bodyPr>
            <a:normAutofit/>
          </a:bodyPr>
          <a:lstStyle/>
          <a:p>
            <a:pPr>
              <a:lnSpc>
                <a:spcPct val="120000"/>
              </a:lnSpc>
            </a:pPr>
            <a:r>
              <a:rPr lang="nl-BE" sz="4400" b="1" dirty="0" smtClean="0">
                <a:solidFill>
                  <a:srgbClr val="FF0000"/>
                </a:solidFill>
                <a:cs typeface="Andale Mono"/>
              </a:rPr>
              <a:t>Training Module 15</a:t>
            </a:r>
          </a:p>
          <a:p>
            <a:pPr>
              <a:lnSpc>
                <a:spcPct val="120000"/>
              </a:lnSpc>
            </a:pPr>
            <a:r>
              <a:rPr lang="nl-BE" sz="4000" b="1" dirty="0" smtClean="0">
                <a:solidFill>
                  <a:srgbClr val="FF0000"/>
                </a:solidFill>
                <a:cs typeface="Andale Mono"/>
              </a:rPr>
              <a:t>Beleid interpreteren  –</a:t>
            </a:r>
            <a:r>
              <a:rPr lang="nl-BE" sz="4000" b="1" dirty="0" smtClean="0">
                <a:solidFill>
                  <a:srgbClr val="FF0000"/>
                </a:solidFill>
                <a:cs typeface="Andale Mono"/>
              </a:rPr>
              <a:t/>
            </a:r>
            <a:br>
              <a:rPr lang="nl-BE" sz="4000" b="1" dirty="0" smtClean="0">
                <a:solidFill>
                  <a:srgbClr val="FF0000"/>
                </a:solidFill>
                <a:cs typeface="Andale Mono"/>
              </a:rPr>
            </a:br>
            <a:r>
              <a:rPr lang="nl-BE" sz="4000" b="1" dirty="0" smtClean="0">
                <a:solidFill>
                  <a:srgbClr val="FF0000"/>
                </a:solidFill>
                <a:cs typeface="Andale Mono"/>
              </a:rPr>
              <a:t>kansen tot creativiteit mogelijk maken</a:t>
            </a:r>
            <a:endParaRPr lang="en-GB" sz="4000" dirty="0">
              <a:solidFill>
                <a:srgbClr val="FF0000"/>
              </a:solidFill>
            </a:endParaRPr>
          </a:p>
          <a:p>
            <a:pPr>
              <a:lnSpc>
                <a:spcPct val="120000"/>
              </a:lnSpc>
            </a:pPr>
            <a:endParaRPr lang="en-US"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57" y="584514"/>
            <a:ext cx="2340567" cy="1628520"/>
          </a:xfrm>
          <a:prstGeom prst="rect">
            <a:avLst/>
          </a:prstGeom>
          <a:noFill/>
          <a:ln>
            <a:noFill/>
          </a:ln>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784966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643053" y="401212"/>
            <a:ext cx="5579326" cy="984885"/>
          </a:xfrm>
          <a:prstGeom prst="rect">
            <a:avLst/>
          </a:prstGeom>
        </p:spPr>
        <p:txBody>
          <a:bodyPr wrap="square">
            <a:spAutoFit/>
          </a:bodyPr>
          <a:lstStyle/>
          <a:p>
            <a:pPr algn="r"/>
            <a:r>
              <a:rPr lang="en-US" sz="4000" b="1" dirty="0">
                <a:solidFill>
                  <a:srgbClr val="00B050"/>
                </a:solidFill>
                <a:latin typeface="Calibri" charset="0"/>
              </a:rPr>
              <a:t>Curriculum </a:t>
            </a:r>
            <a:r>
              <a:rPr lang="en-US" sz="4000" b="1" dirty="0" err="1" smtClean="0">
                <a:solidFill>
                  <a:srgbClr val="00B050"/>
                </a:solidFill>
                <a:latin typeface="Calibri" charset="0"/>
              </a:rPr>
              <a:t>Dimensies</a:t>
            </a:r>
            <a:endParaRPr lang="en-US" sz="4000" b="1" dirty="0">
              <a:solidFill>
                <a:srgbClr val="00B050"/>
              </a:solidFill>
              <a:latin typeface="Calibri" charset="0"/>
            </a:endParaRPr>
          </a:p>
          <a:p>
            <a:pPr algn="r"/>
            <a:r>
              <a:rPr lang="en-US" dirty="0" smtClean="0">
                <a:latin typeface="Calibri" charset="0"/>
              </a:rPr>
              <a:t>Het </a:t>
            </a:r>
            <a:r>
              <a:rPr lang="en-US" dirty="0" err="1" smtClean="0">
                <a:latin typeface="Calibri" charset="0"/>
              </a:rPr>
              <a:t>kwetsbare</a:t>
            </a:r>
            <a:r>
              <a:rPr lang="en-US" dirty="0" smtClean="0">
                <a:latin typeface="Calibri" charset="0"/>
              </a:rPr>
              <a:t> </a:t>
            </a:r>
            <a:r>
              <a:rPr lang="en-US" dirty="0" err="1" smtClean="0">
                <a:latin typeface="Calibri" charset="0"/>
              </a:rPr>
              <a:t>spinnenweb</a:t>
            </a:r>
            <a:r>
              <a:rPr lang="en-US" dirty="0" smtClean="0">
                <a:latin typeface="Calibri" charset="0"/>
              </a:rPr>
              <a:t> (</a:t>
            </a:r>
            <a:r>
              <a:rPr lang="en-US" dirty="0">
                <a:latin typeface="Calibri" charset="0"/>
              </a:rPr>
              <a:t>van den </a:t>
            </a:r>
            <a:r>
              <a:rPr lang="en-US" dirty="0" err="1">
                <a:latin typeface="Calibri" charset="0"/>
              </a:rPr>
              <a:t>Akker</a:t>
            </a:r>
            <a:r>
              <a:rPr lang="en-US" dirty="0">
                <a:latin typeface="Calibri" charset="0"/>
              </a:rPr>
              <a:t> 2007 p 39)</a:t>
            </a:r>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pic>
        <p:nvPicPr>
          <p:cNvPr id="18" name="Afbeelding 3"/>
          <p:cNvPicPr>
            <a:picLocks noChangeAspect="1" noChangeArrowheads="1"/>
          </p:cNvPicPr>
          <p:nvPr/>
        </p:nvPicPr>
        <p:blipFill>
          <a:blip r:embed="rId6">
            <a:extLst>
              <a:ext uri="{28A0092B-C50C-407E-A947-70E740481C1C}">
                <a14:useLocalDpi xmlns:a14="http://schemas.microsoft.com/office/drawing/2010/main" val="0"/>
              </a:ext>
            </a:extLst>
          </a:blip>
          <a:srcRect r="6248"/>
          <a:stretch>
            <a:fillRect/>
          </a:stretch>
        </p:blipFill>
        <p:spPr bwMode="auto">
          <a:xfrm>
            <a:off x="3779912" y="1628800"/>
            <a:ext cx="50403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23528" y="1672643"/>
            <a:ext cx="3456384" cy="3477875"/>
          </a:xfrm>
          <a:prstGeom prst="rect">
            <a:avLst/>
          </a:prstGeom>
          <a:solidFill>
            <a:srgbClr val="CC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dirty="0" err="1" smtClean="0"/>
              <a:t>Factoren</a:t>
            </a:r>
            <a:r>
              <a:rPr lang="en-US" sz="2400" dirty="0" smtClean="0"/>
              <a:t> </a:t>
            </a:r>
            <a:r>
              <a:rPr lang="en-US" sz="2400" dirty="0" err="1" smtClean="0"/>
              <a:t>geassocieerd</a:t>
            </a:r>
            <a:r>
              <a:rPr lang="en-US" sz="2400" dirty="0" smtClean="0"/>
              <a:t> met </a:t>
            </a:r>
            <a:r>
              <a:rPr lang="en-US" sz="2400" dirty="0" err="1" smtClean="0"/>
              <a:t>creativiteit</a:t>
            </a:r>
            <a:r>
              <a:rPr lang="en-US" sz="2400" dirty="0" smtClean="0"/>
              <a:t> in </a:t>
            </a:r>
            <a:r>
              <a:rPr lang="en-US" sz="2400" dirty="0" err="1" smtClean="0"/>
              <a:t>wetenschap</a:t>
            </a:r>
            <a:r>
              <a:rPr lang="en-US" sz="2400" dirty="0" smtClean="0"/>
              <a:t> </a:t>
            </a:r>
            <a:r>
              <a:rPr lang="en-US" sz="2400" dirty="0" err="1" smtClean="0"/>
              <a:t>bij</a:t>
            </a:r>
            <a:r>
              <a:rPr lang="en-US" sz="2400" dirty="0" smtClean="0"/>
              <a:t> </a:t>
            </a:r>
            <a:r>
              <a:rPr lang="en-US" sz="2400" dirty="0" err="1" smtClean="0"/>
              <a:t>jonge</a:t>
            </a:r>
            <a:r>
              <a:rPr lang="en-US" sz="2400" dirty="0" smtClean="0"/>
              <a:t> </a:t>
            </a:r>
            <a:r>
              <a:rPr lang="en-US" sz="2400" dirty="0" err="1" smtClean="0"/>
              <a:t>kinderen</a:t>
            </a:r>
            <a:r>
              <a:rPr lang="en-US" sz="2400" dirty="0" smtClean="0"/>
              <a:t> </a:t>
            </a:r>
            <a:r>
              <a:rPr lang="en-US" sz="2400" dirty="0" err="1" smtClean="0"/>
              <a:t>gerelateerd</a:t>
            </a:r>
            <a:r>
              <a:rPr lang="en-US" sz="2400" dirty="0" smtClean="0"/>
              <a:t> </a:t>
            </a:r>
            <a:r>
              <a:rPr lang="en-US" sz="2400" dirty="0" err="1" smtClean="0"/>
              <a:t>aan</a:t>
            </a:r>
            <a:r>
              <a:rPr lang="en-US" sz="2400" dirty="0" smtClean="0"/>
              <a:t>:</a:t>
            </a:r>
            <a:endParaRPr lang="en-US" sz="2400" dirty="0" smtClean="0"/>
          </a:p>
          <a:p>
            <a:pPr algn="ctr">
              <a:defRPr/>
            </a:pPr>
            <a:endParaRPr lang="en-US" sz="1000" dirty="0"/>
          </a:p>
          <a:p>
            <a:pPr marL="285750" indent="-285750">
              <a:buFont typeface="Arial"/>
              <a:buChar char="•"/>
              <a:defRPr/>
            </a:pPr>
            <a:r>
              <a:rPr lang="en-US" sz="2400" dirty="0" err="1" smtClean="0"/>
              <a:t>Doelen</a:t>
            </a:r>
            <a:r>
              <a:rPr lang="en-US" sz="2400" dirty="0" smtClean="0"/>
              <a:t> </a:t>
            </a:r>
            <a:r>
              <a:rPr lang="en-US" sz="2400" dirty="0" err="1" smtClean="0"/>
              <a:t>en</a:t>
            </a:r>
            <a:r>
              <a:rPr lang="en-US" sz="2400" dirty="0" smtClean="0"/>
              <a:t> </a:t>
            </a:r>
            <a:r>
              <a:rPr lang="en-US" sz="2400" dirty="0" err="1" smtClean="0"/>
              <a:t>prioriteiten</a:t>
            </a:r>
            <a:endParaRPr lang="en-US" sz="2400" dirty="0" smtClean="0"/>
          </a:p>
          <a:p>
            <a:pPr marL="285750" indent="-285750">
              <a:buFont typeface="Arial"/>
              <a:buChar char="•"/>
              <a:defRPr/>
            </a:pPr>
            <a:r>
              <a:rPr lang="en-US" sz="2400" dirty="0" err="1" smtClean="0"/>
              <a:t>Lesgeven</a:t>
            </a:r>
            <a:r>
              <a:rPr lang="en-US" sz="2400" dirty="0" smtClean="0"/>
              <a:t>, </a:t>
            </a:r>
            <a:r>
              <a:rPr lang="en-US" sz="2400" dirty="0" err="1" smtClean="0"/>
              <a:t>leren</a:t>
            </a:r>
            <a:r>
              <a:rPr lang="en-US" sz="2400" dirty="0" smtClean="0"/>
              <a:t> </a:t>
            </a:r>
            <a:r>
              <a:rPr lang="en-US" sz="2400" dirty="0" err="1" smtClean="0"/>
              <a:t>en</a:t>
            </a:r>
            <a:r>
              <a:rPr lang="en-US" sz="2400" dirty="0" smtClean="0"/>
              <a:t> </a:t>
            </a:r>
            <a:r>
              <a:rPr lang="en-US" sz="2400" dirty="0" err="1" smtClean="0"/>
              <a:t>toetsing</a:t>
            </a:r>
            <a:endParaRPr lang="en-US" sz="2400" dirty="0" smtClean="0"/>
          </a:p>
          <a:p>
            <a:pPr marL="285750" indent="-285750">
              <a:buFont typeface="Arial"/>
              <a:buChar char="•"/>
              <a:defRPr/>
            </a:pPr>
            <a:r>
              <a:rPr lang="en-US" sz="2400" dirty="0" err="1" smtClean="0"/>
              <a:t>Contextuele</a:t>
            </a:r>
            <a:r>
              <a:rPr lang="en-US" sz="2400" dirty="0" smtClean="0"/>
              <a:t> </a:t>
            </a:r>
            <a:r>
              <a:rPr lang="en-US" sz="2400" dirty="0" err="1" smtClean="0"/>
              <a:t>factoren</a:t>
            </a:r>
            <a:endParaRPr lang="en-US" sz="2400" dirty="0" smtClean="0"/>
          </a:p>
          <a:p>
            <a:pPr algn="ctr">
              <a:defRPr/>
            </a:pPr>
            <a:endParaRPr lang="en-US" dirty="0"/>
          </a:p>
        </p:txBody>
      </p:sp>
    </p:spTree>
    <p:extLst>
      <p:ext uri="{BB962C8B-B14F-4D97-AF65-F5344CB8AC3E}">
        <p14:creationId xmlns:p14="http://schemas.microsoft.com/office/powerpoint/2010/main" val="1551763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3" y="349709"/>
            <a:ext cx="4679408" cy="86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sp>
        <p:nvSpPr>
          <p:cNvPr id="14" name="TextBox 13"/>
          <p:cNvSpPr txBox="1"/>
          <p:nvPr/>
        </p:nvSpPr>
        <p:spPr>
          <a:xfrm>
            <a:off x="459110" y="283078"/>
            <a:ext cx="5391545" cy="923330"/>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err="1" smtClean="0"/>
              <a:t>Visie</a:t>
            </a:r>
            <a:r>
              <a:rPr lang="en-US" b="1" dirty="0" smtClean="0"/>
              <a:t>, </a:t>
            </a:r>
            <a:r>
              <a:rPr lang="en-US" b="1" dirty="0" err="1" smtClean="0"/>
              <a:t>doelen</a:t>
            </a:r>
            <a:r>
              <a:rPr lang="en-US" b="1" dirty="0" smtClean="0"/>
              <a:t> </a:t>
            </a:r>
            <a:endParaRPr lang="en-US" b="1" dirty="0" smtClean="0"/>
          </a:p>
          <a:p>
            <a:r>
              <a:rPr lang="en-US" dirty="0" err="1" smtClean="0"/>
              <a:t>Waarom</a:t>
            </a:r>
            <a:r>
              <a:rPr lang="en-US" dirty="0" smtClean="0"/>
              <a:t> </a:t>
            </a:r>
            <a:r>
              <a:rPr lang="en-US" dirty="0" err="1" smtClean="0"/>
              <a:t>leren</a:t>
            </a:r>
            <a:r>
              <a:rPr lang="en-US" dirty="0" smtClean="0"/>
              <a:t> </a:t>
            </a:r>
            <a:r>
              <a:rPr lang="en-US" dirty="0" err="1" smtClean="0"/>
              <a:t>kinderen</a:t>
            </a:r>
            <a:r>
              <a:rPr lang="en-US" dirty="0" smtClean="0"/>
              <a:t>? </a:t>
            </a:r>
          </a:p>
          <a:p>
            <a:r>
              <a:rPr lang="en-US" dirty="0" err="1" smtClean="0"/>
              <a:t>Waartoe</a:t>
            </a:r>
            <a:r>
              <a:rPr lang="en-US" dirty="0" smtClean="0"/>
              <a:t> </a:t>
            </a:r>
            <a:r>
              <a:rPr lang="en-US" dirty="0" err="1" smtClean="0"/>
              <a:t>leren</a:t>
            </a:r>
            <a:r>
              <a:rPr lang="en-US" dirty="0" smtClean="0"/>
              <a:t> </a:t>
            </a:r>
            <a:r>
              <a:rPr lang="en-US" dirty="0" err="1" smtClean="0"/>
              <a:t>zij</a:t>
            </a:r>
            <a:r>
              <a:rPr lang="en-US" dirty="0"/>
              <a:t>?</a:t>
            </a:r>
            <a:endParaRPr lang="en-US" dirty="0"/>
          </a:p>
        </p:txBody>
      </p:sp>
      <p:sp>
        <p:nvSpPr>
          <p:cNvPr id="15" name="TextBox 14"/>
          <p:cNvSpPr txBox="1"/>
          <p:nvPr/>
        </p:nvSpPr>
        <p:spPr>
          <a:xfrm>
            <a:off x="459110" y="1364924"/>
            <a:ext cx="5372982" cy="369332"/>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Curriculum </a:t>
            </a:r>
            <a:r>
              <a:rPr lang="en-US" b="1" dirty="0" err="1" smtClean="0"/>
              <a:t>Inhoud</a:t>
            </a:r>
            <a:r>
              <a:rPr lang="en-US" b="1" dirty="0" smtClean="0"/>
              <a:t>: </a:t>
            </a:r>
            <a:r>
              <a:rPr lang="en-US" dirty="0" smtClean="0"/>
              <a:t>Wat </a:t>
            </a:r>
            <a:r>
              <a:rPr lang="en-US" dirty="0" err="1" smtClean="0"/>
              <a:t>leren</a:t>
            </a:r>
            <a:r>
              <a:rPr lang="en-US" dirty="0" smtClean="0"/>
              <a:t> </a:t>
            </a:r>
            <a:r>
              <a:rPr lang="en-US" dirty="0" err="1" smtClean="0"/>
              <a:t>kinderen</a:t>
            </a:r>
            <a:r>
              <a:rPr lang="en-US" dirty="0" smtClean="0"/>
              <a:t>? </a:t>
            </a:r>
            <a:endParaRPr lang="en-US" dirty="0"/>
          </a:p>
        </p:txBody>
      </p:sp>
      <p:sp>
        <p:nvSpPr>
          <p:cNvPr id="17" name="TextBox 16"/>
          <p:cNvSpPr txBox="1"/>
          <p:nvPr/>
        </p:nvSpPr>
        <p:spPr>
          <a:xfrm>
            <a:off x="459109" y="1953975"/>
            <a:ext cx="537298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t>Leeractiviteiten</a:t>
            </a:r>
            <a:r>
              <a:rPr lang="en-US" dirty="0" smtClean="0"/>
              <a:t>: Hoe </a:t>
            </a:r>
            <a:r>
              <a:rPr lang="en-US" dirty="0" err="1" smtClean="0"/>
              <a:t>leren</a:t>
            </a:r>
            <a:r>
              <a:rPr lang="en-US" dirty="0" smtClean="0"/>
              <a:t> </a:t>
            </a:r>
            <a:r>
              <a:rPr lang="en-US" dirty="0" err="1" smtClean="0"/>
              <a:t>kinderen</a:t>
            </a:r>
            <a:r>
              <a:rPr lang="en-US" dirty="0" smtClean="0"/>
              <a:t>?</a:t>
            </a:r>
            <a:endParaRPr lang="en-US" dirty="0" smtClean="0"/>
          </a:p>
        </p:txBody>
      </p:sp>
      <p:sp>
        <p:nvSpPr>
          <p:cNvPr id="20" name="TextBox 19"/>
          <p:cNvSpPr txBox="1"/>
          <p:nvPr/>
        </p:nvSpPr>
        <p:spPr>
          <a:xfrm>
            <a:off x="459110" y="2522366"/>
            <a:ext cx="53729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t>Rol</a:t>
            </a:r>
            <a:r>
              <a:rPr lang="en-US" b="1" dirty="0" smtClean="0"/>
              <a:t> van de </a:t>
            </a:r>
            <a:r>
              <a:rPr lang="en-US" b="1" dirty="0" err="1" smtClean="0"/>
              <a:t>leerkracht</a:t>
            </a:r>
            <a:r>
              <a:rPr lang="en-US" dirty="0" smtClean="0"/>
              <a:t>: Wat is de </a:t>
            </a:r>
            <a:r>
              <a:rPr lang="en-US" dirty="0" err="1" smtClean="0"/>
              <a:t>rol</a:t>
            </a:r>
            <a:r>
              <a:rPr lang="en-US" dirty="0" smtClean="0"/>
              <a:t> van de </a:t>
            </a:r>
            <a:r>
              <a:rPr lang="en-US" dirty="0" err="1" smtClean="0"/>
              <a:t>leerkracht</a:t>
            </a:r>
            <a:r>
              <a:rPr lang="en-US" dirty="0" smtClean="0"/>
              <a:t> </a:t>
            </a:r>
            <a:r>
              <a:rPr lang="en-US" dirty="0" err="1" smtClean="0"/>
              <a:t>bij</a:t>
            </a:r>
            <a:r>
              <a:rPr lang="en-US" dirty="0" smtClean="0"/>
              <a:t> </a:t>
            </a:r>
            <a:r>
              <a:rPr lang="en-US" dirty="0" err="1" smtClean="0"/>
              <a:t>hun</a:t>
            </a:r>
            <a:r>
              <a:rPr lang="en-US" dirty="0" smtClean="0"/>
              <a:t> </a:t>
            </a:r>
            <a:r>
              <a:rPr lang="en-US" dirty="0" err="1" smtClean="0"/>
              <a:t>leren</a:t>
            </a:r>
            <a:r>
              <a:rPr lang="en-US" dirty="0" smtClean="0"/>
              <a:t>? </a:t>
            </a:r>
          </a:p>
        </p:txBody>
      </p:sp>
      <p:sp>
        <p:nvSpPr>
          <p:cNvPr id="22" name="TextBox 21"/>
          <p:cNvSpPr txBox="1"/>
          <p:nvPr/>
        </p:nvSpPr>
        <p:spPr>
          <a:xfrm>
            <a:off x="421986" y="3268729"/>
            <a:ext cx="542866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t>Bronnen</a:t>
            </a:r>
            <a:r>
              <a:rPr lang="en-US" b="1" dirty="0" smtClean="0"/>
              <a:t> </a:t>
            </a:r>
            <a:r>
              <a:rPr lang="en-US" b="1" dirty="0" err="1" smtClean="0"/>
              <a:t>en</a:t>
            </a:r>
            <a:r>
              <a:rPr lang="en-US" b="1" dirty="0" smtClean="0"/>
              <a:t> materialmen</a:t>
            </a:r>
            <a:r>
              <a:rPr lang="en-US" dirty="0" smtClean="0"/>
              <a:t>: </a:t>
            </a:r>
            <a:r>
              <a:rPr lang="en-US" dirty="0" err="1" smtClean="0"/>
              <a:t>Waarmee</a:t>
            </a:r>
            <a:r>
              <a:rPr lang="en-US" dirty="0" smtClean="0"/>
              <a:t> </a:t>
            </a:r>
            <a:r>
              <a:rPr lang="en-US" dirty="0" err="1" smtClean="0"/>
              <a:t>leren</a:t>
            </a:r>
            <a:r>
              <a:rPr lang="en-US" dirty="0" smtClean="0"/>
              <a:t> de </a:t>
            </a:r>
            <a:r>
              <a:rPr lang="en-US" dirty="0" err="1" smtClean="0"/>
              <a:t>kinderen</a:t>
            </a:r>
            <a:r>
              <a:rPr lang="en-US" dirty="0" smtClean="0"/>
              <a:t>? </a:t>
            </a:r>
            <a:endParaRPr lang="en-US" dirty="0"/>
          </a:p>
        </p:txBody>
      </p:sp>
      <p:sp>
        <p:nvSpPr>
          <p:cNvPr id="23" name="TextBox 22"/>
          <p:cNvSpPr txBox="1"/>
          <p:nvPr/>
        </p:nvSpPr>
        <p:spPr>
          <a:xfrm>
            <a:off x="440548" y="3947636"/>
            <a:ext cx="54101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t>Groeperingsvormen</a:t>
            </a:r>
            <a:r>
              <a:rPr lang="en-US" dirty="0" smtClean="0"/>
              <a:t>: met </a:t>
            </a:r>
            <a:r>
              <a:rPr lang="en-US" dirty="0" err="1" smtClean="0"/>
              <a:t>wie</a:t>
            </a:r>
            <a:r>
              <a:rPr lang="en-US" dirty="0" smtClean="0"/>
              <a:t> </a:t>
            </a:r>
            <a:r>
              <a:rPr lang="en-US" dirty="0" err="1" smtClean="0"/>
              <a:t>leren</a:t>
            </a:r>
            <a:r>
              <a:rPr lang="en-US" dirty="0" smtClean="0"/>
              <a:t> de </a:t>
            </a:r>
            <a:r>
              <a:rPr lang="en-US" dirty="0" err="1" smtClean="0"/>
              <a:t>kinderen</a:t>
            </a:r>
            <a:r>
              <a:rPr lang="en-US" dirty="0" smtClean="0"/>
              <a:t>?</a:t>
            </a:r>
            <a:endParaRPr lang="en-US" dirty="0"/>
          </a:p>
        </p:txBody>
      </p:sp>
      <p:sp>
        <p:nvSpPr>
          <p:cNvPr id="24" name="TextBox 23"/>
          <p:cNvSpPr txBox="1"/>
          <p:nvPr/>
        </p:nvSpPr>
        <p:spPr>
          <a:xfrm>
            <a:off x="440548" y="5031000"/>
            <a:ext cx="54101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t>Tijd</a:t>
            </a:r>
            <a:r>
              <a:rPr lang="en-US" b="1" dirty="0" smtClean="0"/>
              <a:t>: </a:t>
            </a:r>
            <a:r>
              <a:rPr lang="en-US" dirty="0" err="1" smtClean="0"/>
              <a:t>Wanneer</a:t>
            </a:r>
            <a:r>
              <a:rPr lang="en-US" dirty="0" smtClean="0"/>
              <a:t> </a:t>
            </a:r>
            <a:r>
              <a:rPr lang="en-US" dirty="0" err="1" smtClean="0"/>
              <a:t>leren</a:t>
            </a:r>
            <a:r>
              <a:rPr lang="en-US" dirty="0" smtClean="0"/>
              <a:t> </a:t>
            </a:r>
            <a:r>
              <a:rPr lang="en-US" dirty="0" err="1" smtClean="0"/>
              <a:t>kinderen</a:t>
            </a:r>
            <a:r>
              <a:rPr lang="en-US" dirty="0" smtClean="0"/>
              <a:t>?</a:t>
            </a:r>
            <a:endParaRPr lang="en-US" dirty="0" smtClean="0"/>
          </a:p>
        </p:txBody>
      </p:sp>
      <p:sp>
        <p:nvSpPr>
          <p:cNvPr id="25" name="TextBox 24"/>
          <p:cNvSpPr txBox="1"/>
          <p:nvPr/>
        </p:nvSpPr>
        <p:spPr>
          <a:xfrm>
            <a:off x="421986" y="5556801"/>
            <a:ext cx="5410107" cy="369332"/>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err="1" smtClean="0"/>
              <a:t>Toetsing</a:t>
            </a:r>
            <a:r>
              <a:rPr lang="en-US" b="1" dirty="0" smtClean="0"/>
              <a:t>: </a:t>
            </a:r>
            <a:r>
              <a:rPr lang="en-US" dirty="0" smtClean="0"/>
              <a:t>Hoe </a:t>
            </a:r>
            <a:r>
              <a:rPr lang="en-US" dirty="0" err="1" smtClean="0"/>
              <a:t>wordt</a:t>
            </a:r>
            <a:r>
              <a:rPr lang="en-US" dirty="0" smtClean="0"/>
              <a:t> </a:t>
            </a:r>
            <a:r>
              <a:rPr lang="en-US" dirty="0" err="1" smtClean="0"/>
              <a:t>hun</a:t>
            </a:r>
            <a:r>
              <a:rPr lang="en-US" dirty="0" smtClean="0"/>
              <a:t> </a:t>
            </a:r>
            <a:r>
              <a:rPr lang="en-US" dirty="0" err="1" smtClean="0"/>
              <a:t>leren</a:t>
            </a:r>
            <a:r>
              <a:rPr lang="en-US" dirty="0" smtClean="0"/>
              <a:t> </a:t>
            </a:r>
            <a:r>
              <a:rPr lang="en-US" dirty="0" err="1" smtClean="0"/>
              <a:t>getoetst</a:t>
            </a:r>
            <a:r>
              <a:rPr lang="en-US" dirty="0" smtClean="0"/>
              <a:t>?  </a:t>
            </a:r>
            <a:endParaRPr lang="en-US" dirty="0"/>
          </a:p>
        </p:txBody>
      </p:sp>
      <p:sp>
        <p:nvSpPr>
          <p:cNvPr id="26" name="TextBox 25"/>
          <p:cNvSpPr txBox="1"/>
          <p:nvPr/>
        </p:nvSpPr>
        <p:spPr>
          <a:xfrm>
            <a:off x="459110" y="4516027"/>
            <a:ext cx="54101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t>Locatie</a:t>
            </a:r>
            <a:r>
              <a:rPr lang="en-US" dirty="0" smtClean="0"/>
              <a:t>: </a:t>
            </a:r>
            <a:r>
              <a:rPr lang="en-US" dirty="0" err="1" smtClean="0"/>
              <a:t>Waar</a:t>
            </a:r>
            <a:r>
              <a:rPr lang="en-US" dirty="0" smtClean="0"/>
              <a:t> </a:t>
            </a:r>
            <a:r>
              <a:rPr lang="en-US" dirty="0" err="1" smtClean="0"/>
              <a:t>leren</a:t>
            </a:r>
            <a:r>
              <a:rPr lang="en-US" dirty="0" smtClean="0"/>
              <a:t> </a:t>
            </a:r>
            <a:r>
              <a:rPr lang="en-US" dirty="0" err="1" smtClean="0"/>
              <a:t>kinderen</a:t>
            </a:r>
            <a:r>
              <a:rPr lang="en-US" dirty="0" smtClean="0"/>
              <a:t>?</a:t>
            </a:r>
            <a:endParaRPr lang="en-US" dirty="0"/>
          </a:p>
        </p:txBody>
      </p:sp>
      <p:sp>
        <p:nvSpPr>
          <p:cNvPr id="27" name="Rounded Rectangle 26"/>
          <p:cNvSpPr/>
          <p:nvPr/>
        </p:nvSpPr>
        <p:spPr>
          <a:xfrm>
            <a:off x="6281073" y="2721709"/>
            <a:ext cx="2280007" cy="16248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smtClean="0">
                <a:solidFill>
                  <a:srgbClr val="008000"/>
                </a:solidFill>
              </a:rPr>
              <a:t>Verschillende</a:t>
            </a:r>
            <a:r>
              <a:rPr lang="en-US" b="1" dirty="0" smtClean="0">
                <a:solidFill>
                  <a:srgbClr val="008000"/>
                </a:solidFill>
              </a:rPr>
              <a:t> </a:t>
            </a:r>
            <a:r>
              <a:rPr lang="en-US" b="1" dirty="0" err="1" smtClean="0">
                <a:solidFill>
                  <a:srgbClr val="008000"/>
                </a:solidFill>
              </a:rPr>
              <a:t>kansen</a:t>
            </a:r>
            <a:r>
              <a:rPr lang="en-US" b="1" dirty="0" smtClean="0">
                <a:solidFill>
                  <a:srgbClr val="008000"/>
                </a:solidFill>
              </a:rPr>
              <a:t> </a:t>
            </a:r>
            <a:r>
              <a:rPr lang="en-US" b="1" dirty="0" err="1" smtClean="0">
                <a:solidFill>
                  <a:srgbClr val="008000"/>
                </a:solidFill>
              </a:rPr>
              <a:t>voor</a:t>
            </a:r>
            <a:r>
              <a:rPr lang="en-US" b="1" dirty="0" smtClean="0">
                <a:solidFill>
                  <a:srgbClr val="008000"/>
                </a:solidFill>
              </a:rPr>
              <a:t> de </a:t>
            </a:r>
            <a:r>
              <a:rPr lang="en-US" b="1" dirty="0" err="1" smtClean="0">
                <a:solidFill>
                  <a:srgbClr val="008000"/>
                </a:solidFill>
              </a:rPr>
              <a:t>leerkracht</a:t>
            </a:r>
            <a:r>
              <a:rPr lang="en-US" b="1" dirty="0" smtClean="0">
                <a:solidFill>
                  <a:srgbClr val="008000"/>
                </a:solidFill>
              </a:rPr>
              <a:t> om </a:t>
            </a:r>
            <a:r>
              <a:rPr lang="en-US" b="1" dirty="0" err="1" smtClean="0">
                <a:solidFill>
                  <a:srgbClr val="008000"/>
                </a:solidFill>
              </a:rPr>
              <a:t>beslissingen</a:t>
            </a:r>
            <a:r>
              <a:rPr lang="en-US" b="1" dirty="0" smtClean="0">
                <a:solidFill>
                  <a:srgbClr val="008000"/>
                </a:solidFill>
              </a:rPr>
              <a:t> </a:t>
            </a:r>
            <a:r>
              <a:rPr lang="en-US" b="1" dirty="0" err="1" smtClean="0">
                <a:solidFill>
                  <a:srgbClr val="008000"/>
                </a:solidFill>
              </a:rPr>
              <a:t>te</a:t>
            </a:r>
            <a:r>
              <a:rPr lang="en-US" b="1" dirty="0" smtClean="0">
                <a:solidFill>
                  <a:srgbClr val="008000"/>
                </a:solidFill>
              </a:rPr>
              <a:t> </a:t>
            </a:r>
            <a:r>
              <a:rPr lang="en-US" b="1" dirty="0" err="1" smtClean="0">
                <a:solidFill>
                  <a:srgbClr val="008000"/>
                </a:solidFill>
              </a:rPr>
              <a:t>nemen</a:t>
            </a:r>
            <a:endParaRPr lang="en-US" b="1" dirty="0">
              <a:solidFill>
                <a:srgbClr val="008000"/>
              </a:solidFill>
            </a:endParaRPr>
          </a:p>
        </p:txBody>
      </p:sp>
      <p:sp>
        <p:nvSpPr>
          <p:cNvPr id="28" name="Rounded Rectangle 27"/>
          <p:cNvSpPr/>
          <p:nvPr/>
        </p:nvSpPr>
        <p:spPr>
          <a:xfrm>
            <a:off x="6220310" y="375444"/>
            <a:ext cx="2401534" cy="19605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smtClean="0">
                <a:solidFill>
                  <a:schemeClr val="tx1"/>
                </a:solidFill>
              </a:rPr>
              <a:t>Beleid</a:t>
            </a:r>
            <a:r>
              <a:rPr lang="en-US" b="1" dirty="0" smtClean="0">
                <a:solidFill>
                  <a:schemeClr val="tx1"/>
                </a:solidFill>
              </a:rPr>
              <a:t> </a:t>
            </a:r>
            <a:r>
              <a:rPr lang="en-US" b="1" dirty="0" err="1" smtClean="0">
                <a:solidFill>
                  <a:schemeClr val="tx1"/>
                </a:solidFill>
              </a:rPr>
              <a:t>bepaald</a:t>
            </a:r>
            <a:r>
              <a:rPr lang="en-US" b="1" dirty="0" smtClean="0">
                <a:solidFill>
                  <a:schemeClr val="tx1"/>
                </a:solidFill>
              </a:rPr>
              <a:t> op </a:t>
            </a:r>
            <a:r>
              <a:rPr lang="en-US" b="1" dirty="0" err="1" smtClean="0">
                <a:solidFill>
                  <a:schemeClr val="tx1"/>
                </a:solidFill>
              </a:rPr>
              <a:t>verschillende</a:t>
            </a:r>
            <a:r>
              <a:rPr lang="en-US" b="1" dirty="0" smtClean="0">
                <a:solidFill>
                  <a:schemeClr val="tx1"/>
                </a:solidFill>
              </a:rPr>
              <a:t> </a:t>
            </a:r>
            <a:r>
              <a:rPr lang="en-US" b="1" dirty="0" err="1" smtClean="0">
                <a:solidFill>
                  <a:schemeClr val="tx1"/>
                </a:solidFill>
              </a:rPr>
              <a:t>niveaus</a:t>
            </a:r>
            <a:r>
              <a:rPr lang="en-US" b="1" dirty="0" smtClean="0">
                <a:solidFill>
                  <a:schemeClr val="tx1"/>
                </a:solidFill>
              </a:rPr>
              <a:t>:  </a:t>
            </a:r>
            <a:r>
              <a:rPr lang="en-US" b="1" dirty="0" err="1" smtClean="0">
                <a:solidFill>
                  <a:srgbClr val="3366FF"/>
                </a:solidFill>
              </a:rPr>
              <a:t>nationaal</a:t>
            </a:r>
            <a:r>
              <a:rPr lang="en-US" b="1" dirty="0" smtClean="0">
                <a:solidFill>
                  <a:srgbClr val="3366FF"/>
                </a:solidFill>
              </a:rPr>
              <a:t>, </a:t>
            </a:r>
            <a:r>
              <a:rPr lang="en-US" b="1" dirty="0" err="1" smtClean="0">
                <a:solidFill>
                  <a:srgbClr val="3366FF"/>
                </a:solidFill>
              </a:rPr>
              <a:t>locaal</a:t>
            </a:r>
            <a:r>
              <a:rPr lang="en-US" b="1" dirty="0" smtClean="0">
                <a:solidFill>
                  <a:srgbClr val="3366FF"/>
                </a:solidFill>
              </a:rPr>
              <a:t> </a:t>
            </a:r>
            <a:r>
              <a:rPr lang="en-US" b="1" dirty="0" err="1" smtClean="0">
                <a:solidFill>
                  <a:srgbClr val="3366FF"/>
                </a:solidFill>
              </a:rPr>
              <a:t>en</a:t>
            </a:r>
            <a:r>
              <a:rPr lang="en-US" b="1" dirty="0" smtClean="0">
                <a:solidFill>
                  <a:srgbClr val="3366FF"/>
                </a:solidFill>
              </a:rPr>
              <a:t> op </a:t>
            </a:r>
            <a:r>
              <a:rPr lang="en-US" b="1" dirty="0" smtClean="0">
                <a:solidFill>
                  <a:srgbClr val="3366FF"/>
                </a:solidFill>
              </a:rPr>
              <a:t>school</a:t>
            </a:r>
            <a:r>
              <a:rPr lang="en-US" b="1" dirty="0" smtClean="0">
                <a:solidFill>
                  <a:schemeClr val="tx1"/>
                </a:solidFill>
              </a:rPr>
              <a:t> </a:t>
            </a:r>
            <a:r>
              <a:rPr lang="en-US" b="1" dirty="0" err="1" smtClean="0">
                <a:solidFill>
                  <a:srgbClr val="3366FF"/>
                </a:solidFill>
              </a:rPr>
              <a:t>niveau</a:t>
            </a:r>
            <a:endParaRPr lang="en-US" b="1" dirty="0" smtClean="0">
              <a:solidFill>
                <a:srgbClr val="3366FF"/>
              </a:solidFill>
            </a:endParaRPr>
          </a:p>
          <a:p>
            <a:pPr algn="ctr"/>
            <a:r>
              <a:rPr lang="en-US" b="1" dirty="0" err="1" smtClean="0">
                <a:solidFill>
                  <a:srgbClr val="FF0000"/>
                </a:solidFill>
              </a:rPr>
              <a:t>Problemen</a:t>
            </a:r>
            <a:r>
              <a:rPr lang="en-US" b="1" dirty="0" smtClean="0">
                <a:solidFill>
                  <a:srgbClr val="FF0000"/>
                </a:solidFill>
              </a:rPr>
              <a:t> met </a:t>
            </a:r>
            <a:r>
              <a:rPr lang="en-US" b="1" dirty="0" err="1" smtClean="0">
                <a:solidFill>
                  <a:srgbClr val="FF0000"/>
                </a:solidFill>
              </a:rPr>
              <a:t>samenhang</a:t>
            </a:r>
            <a:endParaRPr lang="en-US" b="1" dirty="0">
              <a:solidFill>
                <a:srgbClr val="FF0000"/>
              </a:solidFill>
            </a:endParaRPr>
          </a:p>
        </p:txBody>
      </p:sp>
      <p:sp>
        <p:nvSpPr>
          <p:cNvPr id="29" name="Rounded Rectangle 28"/>
          <p:cNvSpPr/>
          <p:nvPr/>
        </p:nvSpPr>
        <p:spPr>
          <a:xfrm>
            <a:off x="6345628" y="4761538"/>
            <a:ext cx="2150899" cy="12701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smtClean="0">
                <a:solidFill>
                  <a:srgbClr val="FF0000"/>
                </a:solidFill>
              </a:rPr>
              <a:t>Invloed</a:t>
            </a:r>
            <a:r>
              <a:rPr lang="en-US" b="1" dirty="0" smtClean="0">
                <a:solidFill>
                  <a:srgbClr val="FF0000"/>
                </a:solidFill>
              </a:rPr>
              <a:t> van </a:t>
            </a:r>
            <a:r>
              <a:rPr lang="en-US" b="1" dirty="0" err="1" smtClean="0">
                <a:solidFill>
                  <a:srgbClr val="FF0000"/>
                </a:solidFill>
              </a:rPr>
              <a:t>uurroosters</a:t>
            </a:r>
            <a:r>
              <a:rPr lang="en-US" b="1" dirty="0" smtClean="0">
                <a:solidFill>
                  <a:srgbClr val="FF0000"/>
                </a:solidFill>
              </a:rPr>
              <a:t> </a:t>
            </a:r>
            <a:r>
              <a:rPr lang="en-US" b="1" dirty="0" err="1" smtClean="0">
                <a:solidFill>
                  <a:srgbClr val="FF0000"/>
                </a:solidFill>
              </a:rPr>
              <a:t>en</a:t>
            </a:r>
            <a:r>
              <a:rPr lang="en-US" b="1" dirty="0" smtClean="0">
                <a:solidFill>
                  <a:srgbClr val="FF0000"/>
                </a:solidFill>
              </a:rPr>
              <a:t> </a:t>
            </a:r>
            <a:r>
              <a:rPr lang="en-US" b="1" dirty="0" err="1" smtClean="0">
                <a:solidFill>
                  <a:srgbClr val="FF0000"/>
                </a:solidFill>
              </a:rPr>
              <a:t>toetsingsprocessen</a:t>
            </a:r>
            <a:endParaRPr lang="en-US" b="1" dirty="0" smtClean="0">
              <a:solidFill>
                <a:srgbClr val="FF0000"/>
              </a:solidFill>
            </a:endParaRPr>
          </a:p>
        </p:txBody>
      </p:sp>
    </p:spTree>
    <p:extLst>
      <p:ext uri="{BB962C8B-B14F-4D97-AF65-F5344CB8AC3E}">
        <p14:creationId xmlns:p14="http://schemas.microsoft.com/office/powerpoint/2010/main" val="338180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24152" cy="1325563"/>
          </a:xfrm>
        </p:spPr>
        <p:txBody>
          <a:bodyPr>
            <a:normAutofit fontScale="90000"/>
          </a:bodyPr>
          <a:lstStyle/>
          <a:p>
            <a:r>
              <a:rPr lang="nl-BE" sz="3600" b="1" dirty="0" smtClean="0">
                <a:solidFill>
                  <a:srgbClr val="00B050"/>
                </a:solidFill>
                <a:latin typeface="+mn-lt"/>
              </a:rPr>
              <a:t>Activiteit 2: Beleid onderzoeken</a:t>
            </a:r>
            <a:br>
              <a:rPr lang="nl-BE" sz="3600" b="1" dirty="0" smtClean="0">
                <a:solidFill>
                  <a:srgbClr val="00B050"/>
                </a:solidFill>
                <a:latin typeface="+mn-lt"/>
              </a:rPr>
            </a:br>
            <a:r>
              <a:rPr lang="nl-BE" sz="3600" b="1" dirty="0" smtClean="0">
                <a:solidFill>
                  <a:srgbClr val="00B050"/>
                </a:solidFill>
                <a:latin typeface="+mn-lt"/>
              </a:rPr>
              <a:t>Doelstellingen</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fontScale="92500" lnSpcReduction="10000"/>
          </a:bodyPr>
          <a:lstStyle/>
          <a:p>
            <a:pPr marL="0" indent="0">
              <a:lnSpc>
                <a:spcPct val="110000"/>
              </a:lnSpc>
              <a:spcBef>
                <a:spcPts val="0"/>
              </a:spcBef>
              <a:buNone/>
            </a:pPr>
            <a:r>
              <a:rPr lang="nl-BE" dirty="0" smtClean="0"/>
              <a:t>Bekijk </a:t>
            </a:r>
            <a:r>
              <a:rPr lang="nl-BE" dirty="0" smtClean="0"/>
              <a:t>de dimensie van de doelen in het spinnenwebmodel. Kijk terug naar de definities die eerder aan bod kwamen. </a:t>
            </a:r>
            <a:endParaRPr lang="nl-BE" dirty="0"/>
          </a:p>
          <a:p>
            <a:pPr marL="0" indent="0">
              <a:lnSpc>
                <a:spcPct val="110000"/>
              </a:lnSpc>
              <a:spcBef>
                <a:spcPts val="0"/>
              </a:spcBef>
              <a:buNone/>
            </a:pPr>
            <a:r>
              <a:rPr lang="nl-BE" i="1" dirty="0" smtClean="0">
                <a:solidFill>
                  <a:srgbClr val="008000"/>
                </a:solidFill>
              </a:rPr>
              <a:t>In groepjes van </a:t>
            </a:r>
            <a:r>
              <a:rPr lang="nl-BE" i="1" dirty="0" smtClean="0">
                <a:solidFill>
                  <a:srgbClr val="008000"/>
                </a:solidFill>
              </a:rPr>
              <a:t>3-4</a:t>
            </a:r>
          </a:p>
          <a:p>
            <a:pPr>
              <a:lnSpc>
                <a:spcPct val="110000"/>
              </a:lnSpc>
              <a:spcBef>
                <a:spcPts val="300"/>
              </a:spcBef>
            </a:pPr>
            <a:r>
              <a:rPr lang="nl-BE" dirty="0" smtClean="0"/>
              <a:t>In welke mate zijn deze terug te vinden in het nationale document dat je meebracht? </a:t>
            </a:r>
          </a:p>
          <a:p>
            <a:pPr marL="0" indent="0">
              <a:lnSpc>
                <a:spcPct val="110000"/>
              </a:lnSpc>
              <a:spcBef>
                <a:spcPts val="600"/>
              </a:spcBef>
              <a:buNone/>
            </a:pPr>
            <a:r>
              <a:rPr lang="nl-BE" i="1" dirty="0" smtClean="0">
                <a:solidFill>
                  <a:srgbClr val="008000"/>
                </a:solidFill>
              </a:rPr>
              <a:t>Informeer de hele groep</a:t>
            </a:r>
            <a:endParaRPr lang="nl-BE" i="1" dirty="0">
              <a:solidFill>
                <a:srgbClr val="008000"/>
              </a:solidFill>
            </a:endParaRPr>
          </a:p>
          <a:p>
            <a:pPr>
              <a:lnSpc>
                <a:spcPct val="110000"/>
              </a:lnSpc>
              <a:spcBef>
                <a:spcPts val="300"/>
              </a:spcBef>
            </a:pPr>
            <a:r>
              <a:rPr lang="nl-BE" dirty="0" smtClean="0"/>
              <a:t>Wat zijn de gelijkenissen? Noteer </a:t>
            </a:r>
            <a:r>
              <a:rPr lang="nl-BE" dirty="0" smtClean="0"/>
              <a:t>deze op jullie kopie van het spinnenwebmodel</a:t>
            </a:r>
            <a:r>
              <a:rPr lang="nl-BE" dirty="0" smtClean="0"/>
              <a:t>.</a:t>
            </a:r>
            <a:endParaRPr lang="nl-BE" dirty="0" smtClean="0"/>
          </a:p>
          <a:p>
            <a:pPr>
              <a:lnSpc>
                <a:spcPct val="110000"/>
              </a:lnSpc>
              <a:spcBef>
                <a:spcPts val="300"/>
              </a:spcBef>
            </a:pPr>
            <a:r>
              <a:rPr lang="nl-BE" dirty="0" smtClean="0"/>
              <a:t>Wat zijn de verschillen? Welke uitdagingen geven deze hou als leerkracht?</a:t>
            </a: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41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fontScale="90000"/>
          </a:bodyPr>
          <a:lstStyle/>
          <a:p>
            <a:pPr algn="ctr"/>
            <a:r>
              <a:rPr lang="en-US" sz="4000" b="1" dirty="0" err="1" smtClean="0">
                <a:solidFill>
                  <a:srgbClr val="00B050"/>
                </a:solidFill>
                <a:latin typeface="+mn-lt"/>
              </a:rPr>
              <a:t>Kenmerken</a:t>
            </a:r>
            <a:r>
              <a:rPr lang="en-US" sz="4000" b="1" dirty="0" smtClean="0">
                <a:solidFill>
                  <a:srgbClr val="00B050"/>
                </a:solidFill>
                <a:latin typeface="+mn-lt"/>
              </a:rPr>
              <a:t> van </a:t>
            </a:r>
            <a:r>
              <a:rPr lang="en-US" sz="4000" b="1" dirty="0" err="1" smtClean="0">
                <a:solidFill>
                  <a:srgbClr val="00B050"/>
                </a:solidFill>
                <a:latin typeface="+mn-lt"/>
              </a:rPr>
              <a:t>onderzoekend</a:t>
            </a:r>
            <a:r>
              <a:rPr lang="en-US" sz="4000" b="1" dirty="0" smtClean="0">
                <a:solidFill>
                  <a:srgbClr val="00B050"/>
                </a:solidFill>
                <a:latin typeface="+mn-lt"/>
              </a:rPr>
              <a:t> </a:t>
            </a:r>
            <a:r>
              <a:rPr lang="en-US" sz="4000" b="1" dirty="0" err="1" smtClean="0">
                <a:solidFill>
                  <a:srgbClr val="00B050"/>
                </a:solidFill>
                <a:latin typeface="+mn-lt"/>
              </a:rPr>
              <a:t>leren</a:t>
            </a:r>
            <a:r>
              <a:rPr lang="en-US" sz="4000" b="1" dirty="0" smtClean="0">
                <a:solidFill>
                  <a:srgbClr val="00B050"/>
                </a:solidFill>
                <a:latin typeface="+mn-lt"/>
              </a:rPr>
              <a:t> </a:t>
            </a:r>
            <a:r>
              <a:rPr lang="en-US" sz="4000" b="1" dirty="0" err="1" smtClean="0">
                <a:solidFill>
                  <a:srgbClr val="00B050"/>
                </a:solidFill>
                <a:latin typeface="+mn-lt"/>
              </a:rPr>
              <a:t>en</a:t>
            </a:r>
            <a:r>
              <a:rPr lang="en-US" sz="4000" b="1" dirty="0" smtClean="0">
                <a:solidFill>
                  <a:srgbClr val="00B050"/>
                </a:solidFill>
                <a:latin typeface="+mn-lt"/>
              </a:rPr>
              <a:t> de </a:t>
            </a:r>
            <a:r>
              <a:rPr lang="en-US" sz="4000" b="1" dirty="0" err="1" smtClean="0">
                <a:solidFill>
                  <a:srgbClr val="00B050"/>
                </a:solidFill>
                <a:latin typeface="+mn-lt"/>
              </a:rPr>
              <a:t>creatieve</a:t>
            </a:r>
            <a:r>
              <a:rPr lang="en-US" sz="4000" b="1" dirty="0" smtClean="0">
                <a:solidFill>
                  <a:srgbClr val="00B050"/>
                </a:solidFill>
                <a:latin typeface="+mn-lt"/>
              </a:rPr>
              <a:t> </a:t>
            </a:r>
            <a:r>
              <a:rPr lang="en-US" sz="4000" b="1" dirty="0" err="1" smtClean="0">
                <a:solidFill>
                  <a:srgbClr val="00B050"/>
                </a:solidFill>
                <a:latin typeface="+mn-lt"/>
              </a:rPr>
              <a:t>aanleg</a:t>
            </a:r>
            <a:endParaRPr lang="nl-BE"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smtClean="0">
                <a:latin typeface="+mj-lt"/>
              </a:rPr>
              <a:t>Kenmerken</a:t>
            </a:r>
            <a:r>
              <a:rPr lang="en-US" sz="2000" b="1" dirty="0" smtClean="0">
                <a:latin typeface="+mj-lt"/>
              </a:rPr>
              <a:t> van </a:t>
            </a:r>
            <a:r>
              <a:rPr lang="en-US" sz="2000" b="1" dirty="0" err="1" smtClean="0">
                <a:latin typeface="+mj-lt"/>
              </a:rPr>
              <a:t>onderzoekend</a:t>
            </a:r>
            <a:r>
              <a:rPr lang="en-US" sz="2000" b="1" dirty="0" smtClean="0">
                <a:latin typeface="+mj-lt"/>
              </a:rPr>
              <a:t> </a:t>
            </a:r>
            <a:r>
              <a:rPr lang="en-US" sz="2000" b="1" dirty="0" err="1" smtClean="0">
                <a:latin typeface="+mj-lt"/>
              </a:rPr>
              <a:t>leren</a:t>
            </a:r>
            <a:endParaRPr lang="en-US" sz="2000" b="1" dirty="0">
              <a:latin typeface="+mj-lt"/>
            </a:endParaRPr>
          </a:p>
        </p:txBody>
      </p:sp>
      <p:sp>
        <p:nvSpPr>
          <p:cNvPr id="17" name="Content Placeholder 3"/>
          <p:cNvSpPr txBox="1">
            <a:spLocks/>
          </p:cNvSpPr>
          <p:nvPr/>
        </p:nvSpPr>
        <p:spPr>
          <a:xfrm>
            <a:off x="457200" y="2174875"/>
            <a:ext cx="4040188" cy="3951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nl-BE" sz="2000" dirty="0" smtClean="0">
                <a:latin typeface="+mj-lt"/>
              </a:rPr>
              <a:t>In vraag stellen</a:t>
            </a:r>
          </a:p>
          <a:p>
            <a:pPr>
              <a:buFont typeface="Arial" charset="0"/>
              <a:buChar char="•"/>
              <a:defRPr/>
            </a:pPr>
            <a:r>
              <a:rPr lang="nl-BE" sz="2000" dirty="0" smtClean="0">
                <a:latin typeface="+mj-lt"/>
              </a:rPr>
              <a:t>Ontwerpen en plannen van onderzoek</a:t>
            </a:r>
          </a:p>
          <a:p>
            <a:pPr>
              <a:buFont typeface="Arial" charset="0"/>
              <a:buChar char="•"/>
              <a:defRPr/>
            </a:pPr>
            <a:r>
              <a:rPr lang="nl-BE" sz="2000" dirty="0" smtClean="0">
                <a:latin typeface="+mj-lt"/>
              </a:rPr>
              <a:t>Bewijs verzamelen</a:t>
            </a:r>
          </a:p>
          <a:p>
            <a:pPr>
              <a:buFont typeface="Arial" charset="0"/>
              <a:buChar char="•"/>
              <a:defRPr/>
            </a:pPr>
            <a:r>
              <a:rPr lang="nl-BE" sz="2000" dirty="0" smtClean="0">
                <a:latin typeface="+mj-lt"/>
              </a:rPr>
              <a:t>Verbanden leggen</a:t>
            </a:r>
          </a:p>
          <a:p>
            <a:pPr>
              <a:buFont typeface="Arial" charset="0"/>
              <a:buChar char="•"/>
              <a:defRPr/>
            </a:pPr>
            <a:r>
              <a:rPr lang="nl-BE" sz="2000" dirty="0" smtClean="0">
                <a:latin typeface="+mj-lt"/>
              </a:rPr>
              <a:t>Bewijs verklaren</a:t>
            </a:r>
          </a:p>
          <a:p>
            <a:pPr>
              <a:buFont typeface="Arial" charset="0"/>
              <a:buChar char="•"/>
              <a:defRPr/>
            </a:pPr>
            <a:r>
              <a:rPr lang="nl-BE" sz="2000" dirty="0" smtClean="0">
                <a:latin typeface="+mj-lt"/>
              </a:rPr>
              <a:t>Communiceren van verklaringen</a:t>
            </a:r>
            <a:endParaRPr lang="nl-BE" sz="2000" dirty="0">
              <a:latin typeface="+mj-lt"/>
            </a:endParaRPr>
          </a:p>
        </p:txBody>
      </p:sp>
      <p:sp>
        <p:nvSpPr>
          <p:cNvPr id="18" name="Text Placeholder 4"/>
          <p:cNvSpPr txBox="1">
            <a:spLocks/>
          </p:cNvSpPr>
          <p:nvPr/>
        </p:nvSpPr>
        <p:spPr>
          <a:xfrm>
            <a:off x="4645025" y="1535113"/>
            <a:ext cx="4041775" cy="639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smtClean="0">
                <a:latin typeface="+mj-lt"/>
              </a:rPr>
              <a:t>Creatieve</a:t>
            </a:r>
            <a:r>
              <a:rPr lang="en-US" sz="2000" b="1" dirty="0" smtClean="0">
                <a:latin typeface="+mj-lt"/>
              </a:rPr>
              <a:t> </a:t>
            </a:r>
            <a:r>
              <a:rPr lang="en-US" sz="2000" b="1" dirty="0" err="1" smtClean="0">
                <a:latin typeface="+mj-lt"/>
              </a:rPr>
              <a:t>aanleg</a:t>
            </a:r>
            <a:endParaRPr lang="en-US" sz="2000" b="1" dirty="0">
              <a:latin typeface="+mj-lt"/>
            </a:endParaRPr>
          </a:p>
        </p:txBody>
      </p:sp>
      <p:sp>
        <p:nvSpPr>
          <p:cNvPr id="19" name="Content Placeholder 5"/>
          <p:cNvSpPr txBox="1">
            <a:spLocks/>
          </p:cNvSpPr>
          <p:nvPr/>
        </p:nvSpPr>
        <p:spPr>
          <a:xfrm>
            <a:off x="4645025" y="2174875"/>
            <a:ext cx="4041775" cy="3951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nl-BE" sz="2000" dirty="0" smtClean="0">
                <a:latin typeface="+mj-lt"/>
              </a:rPr>
              <a:t>Zin voor initiatief</a:t>
            </a:r>
          </a:p>
          <a:p>
            <a:pPr>
              <a:buFont typeface="Arial" charset="0"/>
              <a:buChar char="•"/>
              <a:defRPr/>
            </a:pPr>
            <a:r>
              <a:rPr lang="nl-BE" sz="2000" dirty="0" smtClean="0">
                <a:latin typeface="+mj-lt"/>
              </a:rPr>
              <a:t>Motivatie</a:t>
            </a:r>
          </a:p>
          <a:p>
            <a:pPr>
              <a:buFont typeface="Arial" charset="0"/>
              <a:buChar char="•"/>
              <a:defRPr/>
            </a:pPr>
            <a:r>
              <a:rPr lang="nl-BE" sz="2000" dirty="0" smtClean="0">
                <a:latin typeface="+mj-lt"/>
              </a:rPr>
              <a:t>Vermogen om iets nieuws te bedenken</a:t>
            </a:r>
          </a:p>
          <a:p>
            <a:pPr>
              <a:buFont typeface="Arial" charset="0"/>
              <a:buChar char="•"/>
              <a:defRPr/>
            </a:pPr>
            <a:r>
              <a:rPr lang="nl-BE" sz="2000" dirty="0" smtClean="0">
                <a:latin typeface="+mj-lt"/>
              </a:rPr>
              <a:t>Verbanden leggen</a:t>
            </a:r>
          </a:p>
          <a:p>
            <a:pPr>
              <a:buFont typeface="Arial" charset="0"/>
              <a:buChar char="•"/>
              <a:defRPr/>
            </a:pPr>
            <a:r>
              <a:rPr lang="nl-BE" sz="2000" dirty="0" smtClean="0">
                <a:latin typeface="+mj-lt"/>
              </a:rPr>
              <a:t>Verbeelding</a:t>
            </a:r>
          </a:p>
          <a:p>
            <a:pPr>
              <a:buFont typeface="Arial" charset="0"/>
              <a:buChar char="•"/>
              <a:defRPr/>
            </a:pPr>
            <a:r>
              <a:rPr lang="nl-BE" sz="2000" dirty="0" smtClean="0">
                <a:latin typeface="+mj-lt"/>
              </a:rPr>
              <a:t>Nieuwsgierigheid</a:t>
            </a:r>
          </a:p>
          <a:p>
            <a:pPr>
              <a:buFont typeface="Arial" charset="0"/>
              <a:buChar char="•"/>
              <a:defRPr/>
            </a:pPr>
            <a:r>
              <a:rPr lang="nl-BE" sz="2000" dirty="0" smtClean="0">
                <a:latin typeface="+mj-lt"/>
              </a:rPr>
              <a:t>Samenwerkingsvaardigheden</a:t>
            </a:r>
          </a:p>
          <a:p>
            <a:pPr>
              <a:buFont typeface="Arial" charset="0"/>
              <a:buChar char="•"/>
              <a:defRPr/>
            </a:pPr>
            <a:r>
              <a:rPr lang="nl-BE" sz="2000" dirty="0" smtClean="0">
                <a:latin typeface="+mj-lt"/>
              </a:rPr>
              <a:t>Denkvaardigheden</a:t>
            </a:r>
          </a:p>
          <a:p>
            <a:endParaRPr lang="en-US" dirty="0">
              <a:latin typeface="+mj-lt"/>
            </a:endParaRPr>
          </a:p>
        </p:txBody>
      </p:sp>
    </p:spTree>
    <p:extLst>
      <p:ext uri="{BB962C8B-B14F-4D97-AF65-F5344CB8AC3E}">
        <p14:creationId xmlns:p14="http://schemas.microsoft.com/office/powerpoint/2010/main" val="477369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fontScale="90000"/>
          </a:bodyPr>
          <a:lstStyle/>
          <a:p>
            <a:pPr algn="ctr"/>
            <a:r>
              <a:rPr lang="en-US" sz="4000" b="1" dirty="0" err="1">
                <a:solidFill>
                  <a:srgbClr val="00B050"/>
                </a:solidFill>
                <a:latin typeface="+mn-lt"/>
              </a:rPr>
              <a:t>Synergieën</a:t>
            </a:r>
            <a:r>
              <a:rPr lang="en-US" sz="4000" b="1" dirty="0">
                <a:solidFill>
                  <a:srgbClr val="00B050"/>
                </a:solidFill>
                <a:latin typeface="+mn-lt"/>
              </a:rPr>
              <a:t> </a:t>
            </a:r>
            <a:r>
              <a:rPr lang="en-US" sz="4000" b="1" dirty="0" err="1">
                <a:solidFill>
                  <a:srgbClr val="00B050"/>
                </a:solidFill>
                <a:latin typeface="+mn-lt"/>
              </a:rPr>
              <a:t>tussen</a:t>
            </a:r>
            <a:r>
              <a:rPr lang="en-US" sz="4000" b="1" dirty="0">
                <a:solidFill>
                  <a:srgbClr val="00B050"/>
                </a:solidFill>
                <a:latin typeface="+mn-lt"/>
              </a:rPr>
              <a:t> </a:t>
            </a:r>
            <a:r>
              <a:rPr lang="en-US" sz="4000" b="1" dirty="0" err="1">
                <a:solidFill>
                  <a:srgbClr val="00B050"/>
                </a:solidFill>
                <a:latin typeface="+mn-lt"/>
              </a:rPr>
              <a:t>onderzoekend</a:t>
            </a:r>
            <a:r>
              <a:rPr lang="en-US" sz="4000" b="1" dirty="0">
                <a:solidFill>
                  <a:srgbClr val="00B050"/>
                </a:solidFill>
                <a:latin typeface="+mn-lt"/>
              </a:rPr>
              <a:t> </a:t>
            </a:r>
            <a:r>
              <a:rPr lang="en-US" sz="4000" b="1" dirty="0" err="1">
                <a:solidFill>
                  <a:srgbClr val="00B050"/>
                </a:solidFill>
                <a:latin typeface="+mn-lt"/>
              </a:rPr>
              <a:t>leren</a:t>
            </a:r>
            <a:r>
              <a:rPr lang="en-US" sz="4000" b="1" dirty="0">
                <a:solidFill>
                  <a:srgbClr val="00B050"/>
                </a:solidFill>
                <a:latin typeface="+mn-lt"/>
              </a:rPr>
              <a:t> </a:t>
            </a:r>
            <a:r>
              <a:rPr lang="en-US" sz="4000" b="1" dirty="0" err="1">
                <a:solidFill>
                  <a:srgbClr val="00B050"/>
                </a:solidFill>
                <a:latin typeface="+mn-lt"/>
              </a:rPr>
              <a:t>en</a:t>
            </a:r>
            <a:r>
              <a:rPr lang="en-US" sz="4000" b="1" dirty="0">
                <a:solidFill>
                  <a:srgbClr val="00B050"/>
                </a:solidFill>
                <a:latin typeface="+mn-lt"/>
              </a:rPr>
              <a:t> </a:t>
            </a:r>
            <a:r>
              <a:rPr lang="en-US" sz="4000" b="1" dirty="0" err="1">
                <a:solidFill>
                  <a:srgbClr val="00B050"/>
                </a:solidFill>
                <a:latin typeface="+mn-lt"/>
              </a:rPr>
              <a:t>een</a:t>
            </a:r>
            <a:r>
              <a:rPr lang="en-US" sz="4000" b="1" dirty="0">
                <a:solidFill>
                  <a:srgbClr val="00B050"/>
                </a:solidFill>
                <a:latin typeface="+mn-lt"/>
              </a:rPr>
              <a:t> </a:t>
            </a:r>
            <a:r>
              <a:rPr lang="en-US" sz="4000" b="1" dirty="0" err="1">
                <a:solidFill>
                  <a:srgbClr val="00B050"/>
                </a:solidFill>
                <a:latin typeface="+mn-lt"/>
              </a:rPr>
              <a:t>creatieve</a:t>
            </a:r>
            <a:r>
              <a:rPr lang="en-US" sz="4000" b="1" dirty="0">
                <a:solidFill>
                  <a:srgbClr val="00B050"/>
                </a:solidFill>
                <a:latin typeface="+mn-lt"/>
              </a:rPr>
              <a:t> </a:t>
            </a:r>
            <a:r>
              <a:rPr lang="en-US" sz="4000" b="1" dirty="0" err="1">
                <a:solidFill>
                  <a:srgbClr val="00B050"/>
                </a:solidFill>
                <a:latin typeface="+mn-lt"/>
              </a:rPr>
              <a:t>aanpak</a:t>
            </a:r>
            <a:endParaRPr lang="nl-BE"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ontent Placeholder 2"/>
          <p:cNvSpPr>
            <a:spLocks noGrp="1"/>
          </p:cNvSpPr>
          <p:nvPr>
            <p:ph idx="1"/>
          </p:nvPr>
        </p:nvSpPr>
        <p:spPr>
          <a:xfrm>
            <a:off x="457200" y="1844825"/>
            <a:ext cx="8219256" cy="4170963"/>
          </a:xfrm>
        </p:spPr>
        <p:txBody>
          <a:bodyPr>
            <a:normAutofit/>
          </a:bodyPr>
          <a:lstStyle/>
          <a:p>
            <a:pPr lvl="0">
              <a:buFont typeface="Arial" charset="0"/>
              <a:buChar char="•"/>
              <a:defRPr/>
            </a:pPr>
            <a:r>
              <a:rPr lang="nl-BE" sz="2700" dirty="0">
                <a:solidFill>
                  <a:prstClr val="black"/>
                </a:solidFill>
                <a:latin typeface="Calibri"/>
              </a:rPr>
              <a:t>Spel &amp; verkenning</a:t>
            </a:r>
          </a:p>
          <a:p>
            <a:pPr lvl="0">
              <a:buFont typeface="Arial" charset="0"/>
              <a:buChar char="•"/>
              <a:defRPr/>
            </a:pPr>
            <a:r>
              <a:rPr lang="nl-BE" sz="2700" dirty="0">
                <a:solidFill>
                  <a:prstClr val="black"/>
                </a:solidFill>
                <a:latin typeface="Calibri"/>
              </a:rPr>
              <a:t>Motivatie &amp; affectie</a:t>
            </a:r>
          </a:p>
          <a:p>
            <a:pPr lvl="0">
              <a:buFont typeface="Arial" charset="0"/>
              <a:buChar char="•"/>
              <a:defRPr/>
            </a:pPr>
            <a:r>
              <a:rPr lang="nl-BE" sz="2700" dirty="0">
                <a:solidFill>
                  <a:prstClr val="black"/>
                </a:solidFill>
                <a:latin typeface="Calibri"/>
              </a:rPr>
              <a:t>Dialoog &amp; samenwerking</a:t>
            </a:r>
          </a:p>
          <a:p>
            <a:pPr lvl="0">
              <a:buFont typeface="Arial" charset="0"/>
              <a:buChar char="•"/>
              <a:defRPr/>
            </a:pPr>
            <a:r>
              <a:rPr lang="nl-BE" sz="2700" dirty="0">
                <a:solidFill>
                  <a:prstClr val="black"/>
                </a:solidFill>
                <a:latin typeface="Calibri"/>
              </a:rPr>
              <a:t>Probleemoplossend denken en eigenaarschap</a:t>
            </a:r>
          </a:p>
          <a:p>
            <a:pPr lvl="0">
              <a:buFont typeface="Arial" charset="0"/>
              <a:buChar char="•"/>
              <a:defRPr/>
            </a:pPr>
            <a:r>
              <a:rPr lang="nl-BE" sz="2700" dirty="0">
                <a:solidFill>
                  <a:prstClr val="black"/>
                </a:solidFill>
                <a:latin typeface="Calibri"/>
              </a:rPr>
              <a:t>Vragen stellen en nieuwsgierigheid </a:t>
            </a:r>
          </a:p>
          <a:p>
            <a:pPr lvl="0">
              <a:buFont typeface="Arial" charset="0"/>
              <a:buChar char="•"/>
              <a:defRPr/>
            </a:pPr>
            <a:r>
              <a:rPr lang="nl-BE" sz="2700" dirty="0">
                <a:solidFill>
                  <a:prstClr val="black"/>
                </a:solidFill>
                <a:latin typeface="Calibri"/>
              </a:rPr>
              <a:t>Reflectie en redeneren</a:t>
            </a:r>
          </a:p>
          <a:p>
            <a:pPr lvl="0">
              <a:buFont typeface="Arial" charset="0"/>
              <a:buChar char="•"/>
              <a:defRPr/>
            </a:pPr>
            <a:r>
              <a:rPr lang="nl-BE" sz="2700" dirty="0">
                <a:solidFill>
                  <a:prstClr val="black"/>
                </a:solidFill>
                <a:latin typeface="Calibri"/>
              </a:rPr>
              <a:t>Begeleiding en betrokkenheid (door de leerkracht)</a:t>
            </a:r>
          </a:p>
          <a:p>
            <a:pPr lvl="0">
              <a:buFont typeface="Arial" charset="0"/>
              <a:buChar char="•"/>
              <a:defRPr/>
            </a:pPr>
            <a:r>
              <a:rPr lang="nl-BE" sz="2700" dirty="0">
                <a:solidFill>
                  <a:prstClr val="black"/>
                </a:solidFill>
                <a:latin typeface="Calibri"/>
              </a:rPr>
              <a:t>Evaluatie om te leren </a:t>
            </a:r>
          </a:p>
          <a:p>
            <a:endParaRPr lang="en-US" dirty="0"/>
          </a:p>
        </p:txBody>
      </p:sp>
    </p:spTree>
    <p:extLst>
      <p:ext uri="{BB962C8B-B14F-4D97-AF65-F5344CB8AC3E}">
        <p14:creationId xmlns:p14="http://schemas.microsoft.com/office/powerpoint/2010/main" val="359184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3600" b="1" dirty="0" smtClean="0">
                <a:solidFill>
                  <a:srgbClr val="00B050"/>
                </a:solidFill>
                <a:latin typeface="+mn-lt"/>
              </a:rPr>
              <a:t>Creativiteit in het beleid voor onderwijs in Europese landen 1</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667997"/>
            <a:ext cx="8355826" cy="4508966"/>
          </a:xfrm>
        </p:spPr>
        <p:txBody>
          <a:bodyPr>
            <a:normAutofit fontScale="25000" lnSpcReduction="20000"/>
          </a:bodyPr>
          <a:lstStyle/>
          <a:p>
            <a:pPr marL="0" indent="0">
              <a:lnSpc>
                <a:spcPct val="120000"/>
              </a:lnSpc>
              <a:buNone/>
            </a:pPr>
            <a:r>
              <a:rPr lang="el-GR" sz="8000" b="1" dirty="0" smtClean="0"/>
              <a:t>Belgi</a:t>
            </a:r>
            <a:r>
              <a:rPr lang="nl-BE" sz="8000" b="1" dirty="0" smtClean="0"/>
              <a:t>ë</a:t>
            </a:r>
            <a:r>
              <a:rPr lang="en-US" sz="8000" dirty="0" smtClean="0"/>
              <a:t> </a:t>
            </a:r>
            <a:r>
              <a:rPr lang="en-US" sz="7200" dirty="0" smtClean="0"/>
              <a:t>(</a:t>
            </a:r>
            <a:r>
              <a:rPr lang="en-US" sz="7200" dirty="0" err="1" smtClean="0"/>
              <a:t>uit</a:t>
            </a:r>
            <a:r>
              <a:rPr lang="en-US" sz="7200" dirty="0" smtClean="0"/>
              <a:t> het </a:t>
            </a:r>
            <a:r>
              <a:rPr lang="en-US" sz="7200" dirty="0" err="1" smtClean="0"/>
              <a:t>Ontwikkelingsplan</a:t>
            </a:r>
            <a:r>
              <a:rPr lang="en-US" sz="7200" dirty="0" smtClean="0"/>
              <a:t> </a:t>
            </a:r>
            <a:r>
              <a:rPr lang="en-US" sz="7200" dirty="0" err="1" smtClean="0"/>
              <a:t>voor</a:t>
            </a:r>
            <a:r>
              <a:rPr lang="en-US" sz="7200" dirty="0" smtClean="0"/>
              <a:t> </a:t>
            </a:r>
            <a:r>
              <a:rPr lang="en-US" sz="7200" dirty="0" err="1" smtClean="0"/>
              <a:t>vrije</a:t>
            </a:r>
            <a:r>
              <a:rPr lang="en-US" sz="7200" dirty="0" smtClean="0"/>
              <a:t> </a:t>
            </a:r>
            <a:r>
              <a:rPr lang="en-US" sz="7200" dirty="0" err="1" smtClean="0"/>
              <a:t>basisscholen</a:t>
            </a:r>
            <a:r>
              <a:rPr lang="en-US" sz="7200" dirty="0" smtClean="0"/>
              <a:t>)</a:t>
            </a:r>
            <a:endParaRPr lang="en-US" sz="7200" dirty="0" smtClean="0"/>
          </a:p>
          <a:p>
            <a:pPr marL="0" indent="0">
              <a:lnSpc>
                <a:spcPct val="120000"/>
              </a:lnSpc>
              <a:buNone/>
            </a:pPr>
            <a:r>
              <a:rPr lang="en-US" sz="8000" dirty="0" smtClean="0"/>
              <a:t>Van de 8 </a:t>
            </a:r>
            <a:r>
              <a:rPr lang="en-US" sz="8000" dirty="0" err="1" smtClean="0"/>
              <a:t>doelen</a:t>
            </a:r>
            <a:r>
              <a:rPr lang="en-US" sz="8000" dirty="0" smtClean="0"/>
              <a:t>:</a:t>
            </a:r>
            <a:endParaRPr lang="el-GR" sz="8000" dirty="0"/>
          </a:p>
          <a:p>
            <a:pPr lvl="0">
              <a:lnSpc>
                <a:spcPct val="120000"/>
              </a:lnSpc>
            </a:pPr>
            <a:r>
              <a:rPr lang="nl-BE" sz="7200" dirty="0" smtClean="0"/>
              <a:t>Denkvaardigheden </a:t>
            </a:r>
            <a:endParaRPr lang="el-GR" sz="7200" dirty="0"/>
          </a:p>
          <a:p>
            <a:pPr lvl="0">
              <a:lnSpc>
                <a:spcPct val="120000"/>
              </a:lnSpc>
            </a:pPr>
            <a:r>
              <a:rPr lang="nl-BE" sz="7200" dirty="0" smtClean="0"/>
              <a:t>Zintuiglijke ontwikkeling </a:t>
            </a:r>
          </a:p>
          <a:p>
            <a:pPr lvl="0">
              <a:lnSpc>
                <a:spcPct val="120000"/>
              </a:lnSpc>
            </a:pPr>
            <a:r>
              <a:rPr lang="nl-BE" sz="7200" dirty="0" smtClean="0"/>
              <a:t>Creatieve ontwikkeling </a:t>
            </a:r>
            <a:r>
              <a:rPr lang="el-GR" sz="8000" dirty="0"/>
              <a:t>  </a:t>
            </a:r>
            <a:r>
              <a:rPr lang="el-GR" dirty="0"/>
              <a:t> </a:t>
            </a:r>
          </a:p>
          <a:p>
            <a:pPr marL="0" indent="0">
              <a:lnSpc>
                <a:spcPct val="120000"/>
              </a:lnSpc>
              <a:buNone/>
            </a:pPr>
            <a:r>
              <a:rPr lang="el-GR" sz="8000" b="1" dirty="0" err="1"/>
              <a:t>Finland</a:t>
            </a:r>
            <a:r>
              <a:rPr lang="el-GR" sz="7200" dirty="0"/>
              <a:t> </a:t>
            </a:r>
            <a:r>
              <a:rPr lang="en-US" sz="7200" dirty="0" smtClean="0"/>
              <a:t>(</a:t>
            </a:r>
            <a:r>
              <a:rPr lang="el-GR" sz="7200" dirty="0" err="1" smtClean="0"/>
              <a:t>The</a:t>
            </a:r>
            <a:r>
              <a:rPr lang="el-GR" sz="7200" dirty="0" smtClean="0"/>
              <a:t> </a:t>
            </a:r>
            <a:r>
              <a:rPr lang="el-GR" sz="7200" dirty="0" err="1"/>
              <a:t>national</a:t>
            </a:r>
            <a:r>
              <a:rPr lang="el-GR" sz="7200" dirty="0"/>
              <a:t> </a:t>
            </a:r>
            <a:r>
              <a:rPr lang="el-GR" sz="7200" dirty="0" err="1"/>
              <a:t>core</a:t>
            </a:r>
            <a:r>
              <a:rPr lang="el-GR" sz="7200" dirty="0"/>
              <a:t> </a:t>
            </a:r>
            <a:r>
              <a:rPr lang="el-GR" sz="7200" dirty="0" err="1"/>
              <a:t>curriculum</a:t>
            </a:r>
            <a:r>
              <a:rPr lang="el-GR" sz="7200" dirty="0"/>
              <a:t> </a:t>
            </a:r>
            <a:r>
              <a:rPr lang="el-GR" sz="7200" dirty="0" err="1"/>
              <a:t>for</a:t>
            </a:r>
            <a:r>
              <a:rPr lang="el-GR" sz="7200" dirty="0"/>
              <a:t> </a:t>
            </a:r>
            <a:r>
              <a:rPr lang="el-GR" sz="7200" dirty="0" err="1"/>
              <a:t>Pre</a:t>
            </a:r>
            <a:r>
              <a:rPr lang="el-GR" sz="7200" dirty="0"/>
              <a:t>-</a:t>
            </a:r>
            <a:r>
              <a:rPr lang="el-GR" sz="7200" dirty="0" err="1"/>
              <a:t>primary</a:t>
            </a:r>
            <a:r>
              <a:rPr lang="el-GR" sz="7200" dirty="0"/>
              <a:t> </a:t>
            </a:r>
            <a:r>
              <a:rPr lang="el-GR" sz="7200" dirty="0" err="1" smtClean="0"/>
              <a:t>education</a:t>
            </a:r>
            <a:r>
              <a:rPr lang="en-US" sz="7200" dirty="0" smtClean="0"/>
              <a:t>,</a:t>
            </a:r>
            <a:r>
              <a:rPr lang="el-GR" sz="7200" dirty="0" smtClean="0"/>
              <a:t> 2014</a:t>
            </a:r>
            <a:r>
              <a:rPr lang="en-US" sz="7200" dirty="0" smtClean="0"/>
              <a:t>)</a:t>
            </a:r>
            <a:r>
              <a:rPr lang="el-GR" sz="7200" dirty="0"/>
              <a:t> </a:t>
            </a:r>
          </a:p>
          <a:p>
            <a:pPr>
              <a:lnSpc>
                <a:spcPct val="120000"/>
              </a:lnSpc>
            </a:pPr>
            <a:r>
              <a:rPr lang="nl-BE" sz="7200" dirty="0" smtClean="0"/>
              <a:t>In de algemene doelen wordt de ontwikkeling van creativiteit aangegeven, bijv. begeleid en vrij spel. Andere werkmethodes die illustratief zijn en creativiteit van kinderen bevorderen </a:t>
            </a:r>
            <a:r>
              <a:rPr lang="nl-BE" sz="7200" dirty="0" smtClean="0"/>
              <a:t>maken een belangrijk deel uit van het onderwijs aan jonge kinderen</a:t>
            </a:r>
            <a:r>
              <a:rPr lang="el-GR" sz="7200" dirty="0" smtClean="0"/>
              <a:t>, </a:t>
            </a:r>
            <a:r>
              <a:rPr lang="el-GR" sz="7200" dirty="0" smtClean="0"/>
              <a:t>p.36</a:t>
            </a:r>
            <a:r>
              <a:rPr lang="en-US" sz="7200" dirty="0" smtClean="0"/>
              <a:t>.</a:t>
            </a:r>
            <a:r>
              <a:rPr lang="el-GR" sz="7200" dirty="0"/>
              <a:t> </a:t>
            </a:r>
          </a:p>
          <a:p>
            <a:pPr>
              <a:lnSpc>
                <a:spcPct val="120000"/>
              </a:lnSpc>
            </a:pPr>
            <a:r>
              <a:rPr lang="el-GR" sz="7200" dirty="0"/>
              <a:t> </a:t>
            </a:r>
            <a:r>
              <a:rPr lang="nl-BE" sz="7200" dirty="0" smtClean="0"/>
              <a:t>Kinderen worden ook</a:t>
            </a:r>
            <a:r>
              <a:rPr lang="el-GR" sz="7200" dirty="0" smtClean="0"/>
              <a:t> </a:t>
            </a:r>
            <a:r>
              <a:rPr lang="en-US" sz="7200" dirty="0" smtClean="0"/>
              <a:t>“</a:t>
            </a:r>
            <a:r>
              <a:rPr lang="nl-BE" sz="7200" dirty="0" smtClean="0"/>
              <a:t>aangemoedigd om vragen te stellen en er wordt ruimte gemaakt om hen te laten redeneren en verwonderd te zijn</a:t>
            </a:r>
            <a:r>
              <a:rPr lang="en-US" sz="7200" dirty="0" smtClean="0"/>
              <a:t>”,</a:t>
            </a:r>
            <a:r>
              <a:rPr lang="el-GR" sz="7200" dirty="0" smtClean="0"/>
              <a:t> </a:t>
            </a:r>
            <a:r>
              <a:rPr lang="en-US" sz="7200" dirty="0"/>
              <a:t>p</a:t>
            </a:r>
            <a:r>
              <a:rPr lang="el-GR" sz="7200" dirty="0" smtClean="0"/>
              <a:t>. 46</a:t>
            </a:r>
            <a:r>
              <a:rPr lang="en-US" sz="7200" dirty="0" smtClean="0"/>
              <a:t>.</a:t>
            </a:r>
            <a:r>
              <a:rPr lang="el-GR" sz="7200" dirty="0"/>
              <a:t> </a:t>
            </a:r>
            <a:r>
              <a:rPr lang="el-GR" dirty="0"/>
              <a:t> </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7369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3600" b="1" dirty="0">
                <a:solidFill>
                  <a:srgbClr val="00B050"/>
                </a:solidFill>
                <a:latin typeface="+mn-lt"/>
              </a:rPr>
              <a:t>Creativiteit in het beleid voor onderwijs in Europese landen </a:t>
            </a:r>
            <a:r>
              <a:rPr lang="nl-BE" sz="3600" b="1" dirty="0" smtClean="0">
                <a:solidFill>
                  <a:srgbClr val="00B050"/>
                </a:solidFill>
                <a:latin typeface="+mn-lt"/>
              </a:rPr>
              <a:t>2</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667997"/>
            <a:ext cx="8355826" cy="4508966"/>
          </a:xfrm>
        </p:spPr>
        <p:txBody>
          <a:bodyPr>
            <a:normAutofit/>
          </a:bodyPr>
          <a:lstStyle/>
          <a:p>
            <a:pPr marL="0" indent="0">
              <a:lnSpc>
                <a:spcPct val="100000"/>
              </a:lnSpc>
              <a:buNone/>
            </a:pPr>
            <a:r>
              <a:rPr lang="en-US" sz="2000" b="1" dirty="0" err="1" smtClean="0"/>
              <a:t>Engeland</a:t>
            </a:r>
            <a:r>
              <a:rPr lang="en-US" sz="2200" dirty="0" smtClean="0"/>
              <a:t> </a:t>
            </a:r>
            <a:r>
              <a:rPr lang="en-US" sz="1800" dirty="0"/>
              <a:t>(S</a:t>
            </a:r>
            <a:r>
              <a:rPr lang="el-GR" sz="1800" dirty="0" err="1"/>
              <a:t>tatutory</a:t>
            </a:r>
            <a:r>
              <a:rPr lang="el-GR" sz="1800" dirty="0"/>
              <a:t> </a:t>
            </a:r>
            <a:r>
              <a:rPr lang="en-US" sz="1800" dirty="0"/>
              <a:t>F</a:t>
            </a:r>
            <a:r>
              <a:rPr lang="el-GR" sz="1800" dirty="0"/>
              <a:t>ramework for Early </a:t>
            </a:r>
            <a:r>
              <a:rPr lang="en-GB" sz="1800" dirty="0"/>
              <a:t>Y</a:t>
            </a:r>
            <a:r>
              <a:rPr lang="el-GR" sz="1800" dirty="0" smtClean="0"/>
              <a:t>ears </a:t>
            </a:r>
            <a:r>
              <a:rPr lang="en-GB" sz="1800" dirty="0"/>
              <a:t>F</a:t>
            </a:r>
            <a:r>
              <a:rPr lang="el-GR" sz="1800" dirty="0" smtClean="0"/>
              <a:t>oundation </a:t>
            </a:r>
            <a:r>
              <a:rPr lang="en-GB" sz="1800" dirty="0" err="1"/>
              <a:t>S</a:t>
            </a:r>
            <a:r>
              <a:rPr lang="el-GR" sz="1800" dirty="0" smtClean="0"/>
              <a:t>tage</a:t>
            </a:r>
            <a:r>
              <a:rPr lang="en-US" sz="1800" dirty="0"/>
              <a:t>,</a:t>
            </a:r>
            <a:r>
              <a:rPr lang="el-GR" sz="1800" dirty="0"/>
              <a:t> 2017</a:t>
            </a:r>
            <a:r>
              <a:rPr lang="en-US" sz="1800" dirty="0"/>
              <a:t>)</a:t>
            </a:r>
            <a:endParaRPr lang="el-GR" sz="1800" dirty="0"/>
          </a:p>
          <a:p>
            <a:pPr>
              <a:lnSpc>
                <a:spcPct val="100000"/>
              </a:lnSpc>
            </a:pPr>
            <a:r>
              <a:rPr lang="nl-BE" sz="1800" dirty="0" smtClean="0"/>
              <a:t>Eigenschappen van effectief onderwijs en leren</a:t>
            </a:r>
            <a:r>
              <a:rPr lang="el-GR" sz="1800" dirty="0" smtClean="0"/>
              <a:t>:</a:t>
            </a:r>
            <a:r>
              <a:rPr lang="el-GR" sz="1800" dirty="0"/>
              <a:t> </a:t>
            </a:r>
          </a:p>
          <a:p>
            <a:pPr lvl="1">
              <a:lnSpc>
                <a:spcPct val="100000"/>
              </a:lnSpc>
            </a:pPr>
            <a:r>
              <a:rPr lang="nl-BE" sz="1800" dirty="0" smtClean="0"/>
              <a:t>Spelen en exploreren</a:t>
            </a:r>
          </a:p>
          <a:p>
            <a:pPr lvl="1">
              <a:lnSpc>
                <a:spcPct val="100000"/>
              </a:lnSpc>
            </a:pPr>
            <a:r>
              <a:rPr lang="nl-BE" sz="1800" dirty="0" smtClean="0"/>
              <a:t>Actief leren</a:t>
            </a:r>
          </a:p>
          <a:p>
            <a:pPr lvl="1">
              <a:lnSpc>
                <a:spcPct val="100000"/>
              </a:lnSpc>
            </a:pPr>
            <a:r>
              <a:rPr lang="nl-BE" sz="1800" dirty="0" smtClean="0"/>
              <a:t>Creëren en kritisch denken</a:t>
            </a:r>
            <a:r>
              <a:rPr lang="en-US" sz="1800" dirty="0" smtClean="0"/>
              <a:t>,</a:t>
            </a:r>
            <a:r>
              <a:rPr lang="el-GR" sz="1800" dirty="0" smtClean="0"/>
              <a:t> </a:t>
            </a:r>
            <a:r>
              <a:rPr lang="el-GR" sz="1800" dirty="0"/>
              <a:t>p.10 </a:t>
            </a:r>
            <a:endParaRPr lang="en-US" sz="1800" dirty="0" smtClean="0"/>
          </a:p>
          <a:p>
            <a:pPr marL="0" indent="0">
              <a:lnSpc>
                <a:spcPct val="100000"/>
              </a:lnSpc>
              <a:buNone/>
            </a:pPr>
            <a:r>
              <a:rPr lang="en-GB" sz="2000" b="1" dirty="0" smtClean="0"/>
              <a:t>Noord-</a:t>
            </a:r>
            <a:r>
              <a:rPr lang="el-GR" sz="2000" b="1" dirty="0" smtClean="0"/>
              <a:t>I</a:t>
            </a:r>
            <a:r>
              <a:rPr lang="nl-BE" sz="2000" b="1" dirty="0" smtClean="0"/>
              <a:t>er</a:t>
            </a:r>
            <a:r>
              <a:rPr lang="el-GR" sz="2000" b="1" dirty="0" smtClean="0"/>
              <a:t>land</a:t>
            </a:r>
            <a:r>
              <a:rPr lang="el-GR" sz="2400" dirty="0"/>
              <a:t> </a:t>
            </a:r>
          </a:p>
          <a:p>
            <a:pPr marL="0" indent="0">
              <a:lnSpc>
                <a:spcPct val="100000"/>
              </a:lnSpc>
              <a:buNone/>
            </a:pPr>
            <a:r>
              <a:rPr lang="en-US" sz="1800" dirty="0" smtClean="0"/>
              <a:t>Elf </a:t>
            </a:r>
            <a:r>
              <a:rPr lang="en-US" sz="1800" dirty="0" err="1" smtClean="0"/>
              <a:t>specifieke</a:t>
            </a:r>
            <a:r>
              <a:rPr lang="en-US" sz="1800" dirty="0" smtClean="0"/>
              <a:t> </a:t>
            </a:r>
            <a:r>
              <a:rPr lang="en-US" sz="1800" dirty="0" err="1" smtClean="0"/>
              <a:t>doelen</a:t>
            </a:r>
            <a:r>
              <a:rPr lang="en-US" sz="1800" dirty="0" smtClean="0"/>
              <a:t> met </a:t>
            </a:r>
            <a:r>
              <a:rPr lang="en-US" sz="1800" dirty="0" err="1" smtClean="0"/>
              <a:t>daarin</a:t>
            </a:r>
            <a:r>
              <a:rPr lang="en-US" sz="1800" dirty="0" smtClean="0"/>
              <a:t>: </a:t>
            </a:r>
          </a:p>
          <a:p>
            <a:pPr>
              <a:lnSpc>
                <a:spcPct val="100000"/>
              </a:lnSpc>
            </a:pPr>
            <a:r>
              <a:rPr lang="en-US" sz="1800" dirty="0" err="1" smtClean="0"/>
              <a:t>Kinderen</a:t>
            </a:r>
            <a:r>
              <a:rPr lang="en-US" sz="1800" dirty="0"/>
              <a:t> wat </a:t>
            </a:r>
            <a:r>
              <a:rPr lang="en-US" sz="1800" dirty="0" err="1"/>
              <a:t>ze</a:t>
            </a:r>
            <a:r>
              <a:rPr lang="en-US" sz="1800" dirty="0"/>
              <a:t> </a:t>
            </a:r>
            <a:r>
              <a:rPr lang="en-US" sz="1800" dirty="0" err="1"/>
              <a:t>geleerd</a:t>
            </a:r>
            <a:r>
              <a:rPr lang="en-US" sz="1800" dirty="0"/>
              <a:t> </a:t>
            </a:r>
            <a:r>
              <a:rPr lang="en-US" sz="1800" dirty="0" err="1"/>
              <a:t>hebben</a:t>
            </a:r>
            <a:r>
              <a:rPr lang="en-US" sz="1800" dirty="0" smtClean="0"/>
              <a:t> </a:t>
            </a:r>
            <a:r>
              <a:rPr lang="en-US" sz="1800" dirty="0" err="1" smtClean="0"/>
              <a:t>laten</a:t>
            </a:r>
            <a:r>
              <a:rPr lang="en-US" sz="1800" dirty="0" smtClean="0"/>
              <a:t> </a:t>
            </a:r>
            <a:r>
              <a:rPr lang="en-US" sz="1800" dirty="0" err="1" smtClean="0"/>
              <a:t>toepassen</a:t>
            </a:r>
            <a:r>
              <a:rPr lang="en-US" sz="1800" dirty="0"/>
              <a:t> in </a:t>
            </a:r>
            <a:r>
              <a:rPr lang="en-US" sz="1800" dirty="0" err="1"/>
              <a:t>nieuwe</a:t>
            </a:r>
            <a:r>
              <a:rPr lang="en-US" sz="1800" dirty="0"/>
              <a:t> </a:t>
            </a:r>
            <a:r>
              <a:rPr lang="en-US" sz="1800" dirty="0" err="1"/>
              <a:t>contexten</a:t>
            </a:r>
            <a:r>
              <a:rPr lang="en-US" sz="1800" dirty="0"/>
              <a:t> </a:t>
            </a:r>
            <a:r>
              <a:rPr lang="en-US" sz="1800" dirty="0" smtClean="0"/>
              <a:t>om zo </a:t>
            </a:r>
            <a:r>
              <a:rPr lang="en-US" sz="1800" dirty="0" err="1" smtClean="0"/>
              <a:t>creatief</a:t>
            </a:r>
            <a:r>
              <a:rPr lang="en-US" sz="1800" dirty="0" smtClean="0"/>
              <a:t> </a:t>
            </a:r>
            <a:r>
              <a:rPr lang="en-US" sz="1800" dirty="0" err="1" smtClean="0"/>
              <a:t>te</a:t>
            </a:r>
            <a:r>
              <a:rPr lang="en-US" sz="1800" dirty="0" smtClean="0"/>
              <a:t> </a:t>
            </a:r>
            <a:r>
              <a:rPr lang="en-US" sz="1800" dirty="0" err="1" smtClean="0"/>
              <a:t>kunnen</a:t>
            </a:r>
            <a:r>
              <a:rPr lang="en-US" sz="1800" dirty="0" smtClean="0"/>
              <a:t> </a:t>
            </a:r>
            <a:r>
              <a:rPr lang="en-US" sz="1800" dirty="0" err="1" smtClean="0"/>
              <a:t>inspelen</a:t>
            </a:r>
            <a:r>
              <a:rPr lang="en-US" sz="1800" dirty="0" smtClean="0"/>
              <a:t> op </a:t>
            </a:r>
            <a:r>
              <a:rPr lang="en-US" sz="1800" dirty="0" err="1" smtClean="0"/>
              <a:t>uitdagingen</a:t>
            </a:r>
            <a:r>
              <a:rPr lang="en-US" sz="1800" dirty="0" smtClean="0"/>
              <a:t> die </a:t>
            </a:r>
            <a:r>
              <a:rPr lang="en-US" sz="1800" dirty="0" err="1" smtClean="0"/>
              <a:t>ze</a:t>
            </a:r>
            <a:r>
              <a:rPr lang="en-US" sz="1800" dirty="0" smtClean="0"/>
              <a:t> in </a:t>
            </a:r>
            <a:r>
              <a:rPr lang="en-US" sz="1800" dirty="0" err="1" smtClean="0"/>
              <a:t>hun</a:t>
            </a:r>
            <a:r>
              <a:rPr lang="en-US" sz="1800" dirty="0" smtClean="0"/>
              <a:t> </a:t>
            </a:r>
            <a:r>
              <a:rPr lang="en-US" sz="1800" dirty="0" err="1" smtClean="0"/>
              <a:t>leven</a:t>
            </a:r>
            <a:r>
              <a:rPr lang="en-US" sz="1800" dirty="0" smtClean="0"/>
              <a:t> </a:t>
            </a:r>
            <a:r>
              <a:rPr lang="en-US" sz="1800" dirty="0" err="1" smtClean="0"/>
              <a:t>tegenkomen</a:t>
            </a:r>
            <a:r>
              <a:rPr lang="en-US" sz="1800" dirty="0" smtClean="0"/>
              <a:t>. </a:t>
            </a:r>
          </a:p>
          <a:p>
            <a:pPr>
              <a:lnSpc>
                <a:spcPct val="100000"/>
              </a:lnSpc>
            </a:pPr>
            <a:r>
              <a:rPr lang="nl-BE" sz="1800" dirty="0" smtClean="0"/>
              <a:t>Kinderen hun creativiteit en verbeelding laten ontwikkelen via artistieke expressie en antwoord.</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35155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43522" cy="1325563"/>
          </a:xfrm>
        </p:spPr>
        <p:txBody>
          <a:bodyPr>
            <a:normAutofit fontScale="90000"/>
          </a:bodyPr>
          <a:lstStyle/>
          <a:p>
            <a:r>
              <a:rPr lang="nl-BE" sz="3600" b="1" dirty="0" smtClean="0">
                <a:solidFill>
                  <a:srgbClr val="00B050"/>
                </a:solidFill>
                <a:latin typeface="+mn-lt"/>
              </a:rPr>
              <a:t>Activiteit 3</a:t>
            </a:r>
            <a:r>
              <a:rPr lang="nl-BE" sz="3600" b="1" dirty="0" smtClean="0">
                <a:solidFill>
                  <a:srgbClr val="00B050"/>
                </a:solidFill>
                <a:latin typeface="+mn-lt"/>
              </a:rPr>
              <a:t>: </a:t>
            </a:r>
            <a:r>
              <a:rPr lang="nl-BE" sz="3600" b="1" dirty="0" smtClean="0">
                <a:solidFill>
                  <a:srgbClr val="00B050"/>
                </a:solidFill>
                <a:latin typeface="+mn-lt"/>
              </a:rPr>
              <a:t>Beleid </a:t>
            </a:r>
            <a:r>
              <a:rPr lang="nl-BE" sz="3600" b="1" dirty="0" smtClean="0">
                <a:solidFill>
                  <a:srgbClr val="00B050"/>
                </a:solidFill>
                <a:latin typeface="+mn-lt"/>
              </a:rPr>
              <a:t>onderzoeken </a:t>
            </a:r>
            <a:r>
              <a:rPr lang="nl-BE" sz="3600" b="1" dirty="0" smtClean="0">
                <a:solidFill>
                  <a:srgbClr val="00B050"/>
                </a:solidFill>
                <a:latin typeface="+mn-lt"/>
              </a:rPr>
              <a:t>: </a:t>
            </a:r>
            <a:r>
              <a:rPr lang="nl-BE" sz="3100" b="1" dirty="0" smtClean="0">
                <a:solidFill>
                  <a:srgbClr val="00B050"/>
                </a:solidFill>
                <a:latin typeface="+mn-lt"/>
              </a:rPr>
              <a:t>Leren, lesgeven en toetsing</a:t>
            </a:r>
            <a:endParaRPr lang="nl-BE" sz="31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fontScale="85000" lnSpcReduction="20000"/>
          </a:bodyPr>
          <a:lstStyle/>
          <a:p>
            <a:pPr>
              <a:lnSpc>
                <a:spcPct val="120000"/>
              </a:lnSpc>
              <a:spcBef>
                <a:spcPts val="300"/>
              </a:spcBef>
              <a:spcAft>
                <a:spcPts val="300"/>
              </a:spcAft>
            </a:pPr>
            <a:r>
              <a:rPr lang="nl-BE" dirty="0" smtClean="0"/>
              <a:t>Bekijk in detail de nationale beleidsrichtlijnen over</a:t>
            </a:r>
            <a:r>
              <a:rPr lang="nl-BE" dirty="0" smtClean="0"/>
              <a:t> </a:t>
            </a:r>
            <a:r>
              <a:rPr lang="nl-BE" b="1" dirty="0" smtClean="0"/>
              <a:t>Leren</a:t>
            </a:r>
            <a:r>
              <a:rPr lang="nl-BE" dirty="0" smtClean="0"/>
              <a:t>, </a:t>
            </a:r>
            <a:r>
              <a:rPr lang="nl-BE" b="1" dirty="0" smtClean="0"/>
              <a:t>Lesgeven </a:t>
            </a:r>
            <a:r>
              <a:rPr lang="nl-BE" dirty="0" smtClean="0"/>
              <a:t>en </a:t>
            </a:r>
            <a:r>
              <a:rPr lang="nl-BE" b="1" dirty="0" smtClean="0"/>
              <a:t>Toetsing </a:t>
            </a:r>
            <a:r>
              <a:rPr lang="nl-BE" dirty="0" smtClean="0"/>
              <a:t>van wetenschap bij jonge kinderen</a:t>
            </a:r>
            <a:r>
              <a:rPr lang="nl-BE" dirty="0" smtClean="0"/>
              <a:t>.</a:t>
            </a:r>
            <a:endParaRPr lang="nl-BE" i="1" dirty="0">
              <a:solidFill>
                <a:srgbClr val="008000"/>
              </a:solidFill>
            </a:endParaRPr>
          </a:p>
          <a:p>
            <a:pPr marL="0" indent="0">
              <a:lnSpc>
                <a:spcPct val="120000"/>
              </a:lnSpc>
              <a:spcBef>
                <a:spcPts val="300"/>
              </a:spcBef>
              <a:spcAft>
                <a:spcPts val="300"/>
              </a:spcAft>
              <a:buNone/>
            </a:pPr>
            <a:r>
              <a:rPr lang="nl-BE" i="1" dirty="0" smtClean="0">
                <a:solidFill>
                  <a:srgbClr val="008000"/>
                </a:solidFill>
              </a:rPr>
              <a:t>In </a:t>
            </a:r>
            <a:r>
              <a:rPr lang="nl-BE" i="1" dirty="0" smtClean="0">
                <a:solidFill>
                  <a:srgbClr val="008000"/>
                </a:solidFill>
              </a:rPr>
              <a:t>groepjes van </a:t>
            </a:r>
            <a:r>
              <a:rPr lang="nl-BE" i="1" dirty="0" smtClean="0">
                <a:solidFill>
                  <a:srgbClr val="008000"/>
                </a:solidFill>
              </a:rPr>
              <a:t>3-4</a:t>
            </a:r>
            <a:endParaRPr lang="nl-BE" dirty="0"/>
          </a:p>
          <a:p>
            <a:pPr>
              <a:lnSpc>
                <a:spcPct val="120000"/>
              </a:lnSpc>
              <a:spcBef>
                <a:spcPts val="300"/>
              </a:spcBef>
            </a:pPr>
            <a:r>
              <a:rPr lang="nl-BE" dirty="0" smtClean="0"/>
              <a:t>Markeer linken met onderzoek en creativiteit. </a:t>
            </a:r>
          </a:p>
          <a:p>
            <a:pPr>
              <a:lnSpc>
                <a:spcPct val="120000"/>
              </a:lnSpc>
              <a:spcBef>
                <a:spcPts val="300"/>
              </a:spcBef>
            </a:pPr>
            <a:r>
              <a:rPr lang="nl-BE" dirty="0" smtClean="0"/>
              <a:t>Gebruik een andere kleur: markeer kansen die je ziet voor onderzoek en creativiteit</a:t>
            </a:r>
          </a:p>
          <a:p>
            <a:pPr>
              <a:lnSpc>
                <a:spcPct val="120000"/>
              </a:lnSpc>
              <a:spcBef>
                <a:spcPts val="300"/>
              </a:spcBef>
            </a:pPr>
            <a:r>
              <a:rPr lang="nl-BE" dirty="0" smtClean="0"/>
              <a:t>Noteer deze op jullie spinnenwebmodel (</a:t>
            </a:r>
            <a:r>
              <a:rPr lang="nl-BE" dirty="0" smtClean="0"/>
              <a:t>focus </a:t>
            </a:r>
            <a:r>
              <a:rPr lang="nl-BE" dirty="0" smtClean="0"/>
              <a:t>op leeractiviteiten, rol van de leerkracht, toetsing).</a:t>
            </a:r>
            <a:endParaRPr lang="nl-BE" dirty="0" smtClean="0"/>
          </a:p>
          <a:p>
            <a:pPr marL="0" indent="0">
              <a:lnSpc>
                <a:spcPct val="120000"/>
              </a:lnSpc>
              <a:spcBef>
                <a:spcPts val="600"/>
              </a:spcBef>
              <a:buNone/>
            </a:pPr>
            <a:r>
              <a:rPr lang="nl-BE" i="1" dirty="0" smtClean="0">
                <a:solidFill>
                  <a:srgbClr val="008000"/>
                </a:solidFill>
              </a:rPr>
              <a:t>Breng verslag uit aan de hele groep</a:t>
            </a:r>
            <a:endParaRPr lang="nl-BE" i="1" dirty="0">
              <a:solidFill>
                <a:srgbClr val="008000"/>
              </a:solidFill>
            </a:endParaRPr>
          </a:p>
          <a:p>
            <a:pPr>
              <a:lnSpc>
                <a:spcPct val="120000"/>
              </a:lnSpc>
              <a:spcBef>
                <a:spcPts val="300"/>
              </a:spcBef>
            </a:pPr>
            <a:r>
              <a:rPr lang="nl-BE" dirty="0" smtClean="0"/>
              <a:t>Iets wat voor jou ontbrak, wat jou verbaasde, wat jou </a:t>
            </a:r>
            <a:r>
              <a:rPr lang="nl-BE" dirty="0" smtClean="0"/>
              <a:t>verontrust</a:t>
            </a: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3741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63680" cy="1325563"/>
          </a:xfrm>
        </p:spPr>
        <p:txBody>
          <a:bodyPr>
            <a:normAutofit/>
          </a:bodyPr>
          <a:lstStyle/>
          <a:p>
            <a:r>
              <a:rPr lang="nl-BE" sz="3600" b="1" dirty="0" smtClean="0">
                <a:solidFill>
                  <a:srgbClr val="00B050"/>
                </a:solidFill>
                <a:latin typeface="+mn-lt"/>
              </a:rPr>
              <a:t>Activiteit 4: Mogelijkheden in </a:t>
            </a:r>
            <a:r>
              <a:rPr lang="nl-BE" sz="3600" b="1" dirty="0" smtClean="0">
                <a:solidFill>
                  <a:srgbClr val="00B050"/>
                </a:solidFill>
                <a:latin typeface="+mn-lt"/>
              </a:rPr>
              <a:t>jouw school </a:t>
            </a:r>
            <a:r>
              <a:rPr lang="nl-BE" sz="3600" b="1" dirty="0" smtClean="0">
                <a:solidFill>
                  <a:srgbClr val="00B050"/>
                </a:solidFill>
                <a:latin typeface="+mn-lt"/>
              </a:rPr>
              <a:t>context</a:t>
            </a:r>
            <a:endParaRPr lang="nl-BE" sz="3600" b="1" dirty="0">
              <a:solidFill>
                <a:srgbClr val="00B050"/>
              </a:solidFill>
              <a:latin typeface="+mn-lt"/>
            </a:endParaRPr>
          </a:p>
        </p:txBody>
      </p:sp>
      <p:sp>
        <p:nvSpPr>
          <p:cNvPr id="3" name="Tijdelijke aanduiding voor inhoud 2"/>
          <p:cNvSpPr>
            <a:spLocks noGrp="1"/>
          </p:cNvSpPr>
          <p:nvPr>
            <p:ph idx="1"/>
          </p:nvPr>
        </p:nvSpPr>
        <p:spPr>
          <a:xfrm>
            <a:off x="448193" y="1724846"/>
            <a:ext cx="8355826" cy="4351338"/>
          </a:xfrm>
        </p:spPr>
        <p:txBody>
          <a:bodyPr>
            <a:normAutofit fontScale="85000" lnSpcReduction="20000"/>
          </a:bodyPr>
          <a:lstStyle/>
          <a:p>
            <a:pPr marL="0" indent="0">
              <a:lnSpc>
                <a:spcPct val="110000"/>
              </a:lnSpc>
              <a:spcBef>
                <a:spcPts val="300"/>
              </a:spcBef>
              <a:spcAft>
                <a:spcPts val="300"/>
              </a:spcAft>
              <a:buNone/>
            </a:pPr>
            <a:r>
              <a:rPr lang="nl-BE" i="1" dirty="0" smtClean="0">
                <a:solidFill>
                  <a:srgbClr val="008000"/>
                </a:solidFill>
              </a:rPr>
              <a:t>In </a:t>
            </a:r>
            <a:r>
              <a:rPr lang="nl-BE" i="1" dirty="0" smtClean="0">
                <a:solidFill>
                  <a:srgbClr val="008000"/>
                </a:solidFill>
              </a:rPr>
              <a:t>verschillende groepen</a:t>
            </a:r>
            <a:endParaRPr lang="nl-BE" dirty="0"/>
          </a:p>
          <a:p>
            <a:pPr>
              <a:lnSpc>
                <a:spcPct val="120000"/>
              </a:lnSpc>
              <a:spcBef>
                <a:spcPts val="300"/>
              </a:spcBef>
            </a:pPr>
            <a:r>
              <a:rPr lang="nl-BE" dirty="0" smtClean="0"/>
              <a:t>Denk na over jouw schoolomgeving, bijv. aan contextuele factoren (</a:t>
            </a:r>
            <a:r>
              <a:rPr lang="nl-BE" b="1" dirty="0" smtClean="0"/>
              <a:t>Bronnen en materialen, locatie, tijd groepering) </a:t>
            </a:r>
            <a:r>
              <a:rPr lang="nl-BE" dirty="0" smtClean="0"/>
              <a:t>uit het spinnenweb</a:t>
            </a:r>
            <a:r>
              <a:rPr lang="nl-BE" dirty="0" smtClean="0"/>
              <a:t>. </a:t>
            </a:r>
            <a:endParaRPr lang="nl-BE" dirty="0" smtClean="0"/>
          </a:p>
          <a:p>
            <a:pPr>
              <a:lnSpc>
                <a:spcPct val="120000"/>
              </a:lnSpc>
              <a:spcBef>
                <a:spcPts val="300"/>
              </a:spcBef>
            </a:pPr>
            <a:r>
              <a:rPr lang="nl-BE" dirty="0" smtClean="0"/>
              <a:t>Identificeer individueel welke factoren onderzoek en creativiteit mogelijk maken en beperken in jouw schoolcontext, schrijf deze neer op post-</a:t>
            </a:r>
            <a:r>
              <a:rPr lang="nl-BE" dirty="0" err="1" smtClean="0"/>
              <a:t>its</a:t>
            </a:r>
            <a:r>
              <a:rPr lang="nl-BE" dirty="0" smtClean="0"/>
              <a:t> en plaats deze op het blad.</a:t>
            </a:r>
          </a:p>
          <a:p>
            <a:pPr>
              <a:lnSpc>
                <a:spcPct val="120000"/>
              </a:lnSpc>
              <a:spcBef>
                <a:spcPts val="300"/>
              </a:spcBef>
            </a:pPr>
            <a:r>
              <a:rPr lang="nl-BE" dirty="0" smtClean="0"/>
              <a:t>Bespreek met de leden van je groep welke domeinen de meeste uitdaging vormen voor jou. </a:t>
            </a:r>
          </a:p>
          <a:p>
            <a:pPr>
              <a:lnSpc>
                <a:spcPct val="120000"/>
              </a:lnSpc>
              <a:spcBef>
                <a:spcPts val="300"/>
              </a:spcBef>
            </a:pPr>
            <a:r>
              <a:rPr lang="nl-BE" dirty="0" smtClean="0"/>
              <a:t>Gebruik de materialen die je hebt meegebracht om goede voorbeelden te tonen. </a:t>
            </a: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7223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fontScale="90000"/>
          </a:bodyPr>
          <a:lstStyle/>
          <a:p>
            <a:pPr algn="ctr"/>
            <a:r>
              <a:rPr lang="nl-BE" sz="4000" b="1" dirty="0" smtClean="0">
                <a:solidFill>
                  <a:srgbClr val="00B050"/>
                </a:solidFill>
                <a:latin typeface="+mn-lt"/>
              </a:rPr>
              <a:t>Voorstelling van voorbeelden uit de klaspraktijk</a:t>
            </a:r>
            <a:endParaRPr lang="nl-BE"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3295649" y="1824494"/>
            <a:ext cx="5528527" cy="372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err="1"/>
              <a:t>Opbouw</a:t>
            </a:r>
            <a:r>
              <a:rPr lang="en-US" sz="2000" b="1" dirty="0"/>
              <a:t> van de Curriculum </a:t>
            </a:r>
            <a:r>
              <a:rPr lang="en-US" sz="2000" b="1" dirty="0" err="1"/>
              <a:t>Materialen</a:t>
            </a:r>
            <a:endParaRPr lang="en-US" sz="2000" b="1" dirty="0"/>
          </a:p>
          <a:p>
            <a:endParaRPr lang="en-US" sz="2000" b="1" dirty="0"/>
          </a:p>
          <a:p>
            <a:pPr marL="342900" indent="-342900">
              <a:buFont typeface="Arial"/>
              <a:buChar char="•"/>
            </a:pPr>
            <a:r>
              <a:rPr lang="en-US" sz="2000" i="1" dirty="0" err="1"/>
              <a:t>Situering</a:t>
            </a:r>
            <a:r>
              <a:rPr lang="en-US" sz="2000" i="1" dirty="0"/>
              <a:t> </a:t>
            </a:r>
            <a:r>
              <a:rPr lang="en-US" sz="2000" dirty="0"/>
              <a:t>– focus, </a:t>
            </a:r>
            <a:r>
              <a:rPr lang="en-US" sz="2000" dirty="0" err="1"/>
              <a:t>motivering</a:t>
            </a:r>
            <a:r>
              <a:rPr lang="en-US" sz="2000" dirty="0"/>
              <a:t>, </a:t>
            </a:r>
            <a:r>
              <a:rPr lang="en-US" sz="2000" dirty="0" err="1"/>
              <a:t>achtergrond</a:t>
            </a:r>
            <a:endParaRPr lang="en-US" sz="2000" dirty="0"/>
          </a:p>
          <a:p>
            <a:pPr marL="342900" indent="-342900">
              <a:buFont typeface="Arial"/>
              <a:buChar char="•"/>
            </a:pPr>
            <a:endParaRPr lang="en-US" sz="1200" dirty="0"/>
          </a:p>
          <a:p>
            <a:pPr marL="342900" indent="-342900">
              <a:buFont typeface="Arial"/>
              <a:buChar char="•"/>
            </a:pPr>
            <a:r>
              <a:rPr lang="en-US" sz="2000" i="1" dirty="0" err="1"/>
              <a:t>Startpunt</a:t>
            </a:r>
            <a:r>
              <a:rPr lang="en-US" sz="2000" i="1" dirty="0"/>
              <a:t> </a:t>
            </a:r>
          </a:p>
          <a:p>
            <a:pPr marL="342900" indent="-342900">
              <a:buFont typeface="Arial"/>
              <a:buChar char="•"/>
            </a:pPr>
            <a:endParaRPr lang="en-US" sz="1200" i="1" dirty="0"/>
          </a:p>
          <a:p>
            <a:pPr marL="342900" indent="-342900">
              <a:buFont typeface="Arial"/>
              <a:buChar char="•"/>
            </a:pPr>
            <a:r>
              <a:rPr lang="en-US" sz="2000" i="1" dirty="0"/>
              <a:t>Het </a:t>
            </a:r>
            <a:r>
              <a:rPr lang="en-US" sz="2000" i="1" dirty="0" err="1"/>
              <a:t>leerproces</a:t>
            </a:r>
            <a:r>
              <a:rPr lang="en-US" sz="2000" i="1" dirty="0"/>
              <a:t> </a:t>
            </a:r>
            <a:r>
              <a:rPr lang="en-US" sz="2000" dirty="0"/>
              <a:t>– </a:t>
            </a:r>
            <a:r>
              <a:rPr lang="en-US" sz="2000" dirty="0" err="1"/>
              <a:t>activiteiten</a:t>
            </a:r>
            <a:r>
              <a:rPr lang="en-US" sz="2000" dirty="0"/>
              <a:t> </a:t>
            </a:r>
            <a:r>
              <a:rPr lang="en-US" sz="2000" dirty="0" err="1"/>
              <a:t>en</a:t>
            </a:r>
            <a:r>
              <a:rPr lang="en-US" sz="2000" dirty="0"/>
              <a:t> de </a:t>
            </a:r>
            <a:r>
              <a:rPr lang="en-US" sz="2000" dirty="0" err="1"/>
              <a:t>motivering</a:t>
            </a:r>
            <a:r>
              <a:rPr lang="en-US" sz="2000" dirty="0"/>
              <a:t>, </a:t>
            </a:r>
            <a:r>
              <a:rPr lang="en-US" sz="2000" dirty="0" err="1"/>
              <a:t>voorbeelden</a:t>
            </a:r>
            <a:r>
              <a:rPr lang="en-US" sz="2000" dirty="0"/>
              <a:t> van </a:t>
            </a:r>
            <a:r>
              <a:rPr lang="en-US" sz="2000" dirty="0" err="1"/>
              <a:t>antwoorden</a:t>
            </a:r>
            <a:r>
              <a:rPr lang="en-US" sz="2000" dirty="0"/>
              <a:t> van </a:t>
            </a:r>
            <a:r>
              <a:rPr lang="en-US" sz="2000" dirty="0" err="1"/>
              <a:t>kinderen</a:t>
            </a:r>
            <a:r>
              <a:rPr lang="en-US" sz="2000" dirty="0"/>
              <a:t>, </a:t>
            </a:r>
            <a:r>
              <a:rPr lang="en-US" sz="2000" dirty="0" err="1"/>
              <a:t>reflecties</a:t>
            </a:r>
            <a:r>
              <a:rPr lang="en-US" sz="2000" dirty="0"/>
              <a:t> van de </a:t>
            </a:r>
            <a:r>
              <a:rPr lang="en-US" sz="2000" dirty="0" err="1"/>
              <a:t>leerkracht</a:t>
            </a:r>
            <a:r>
              <a:rPr lang="en-US" sz="2000" dirty="0"/>
              <a:t>, </a:t>
            </a:r>
            <a:r>
              <a:rPr lang="en-US" sz="2000" dirty="0" err="1"/>
              <a:t>en</a:t>
            </a:r>
            <a:r>
              <a:rPr lang="en-US" sz="2000" dirty="0"/>
              <a:t> </a:t>
            </a:r>
            <a:r>
              <a:rPr lang="en-US" sz="2000" dirty="0" err="1"/>
              <a:t>gevolgen</a:t>
            </a:r>
            <a:r>
              <a:rPr lang="en-US" sz="2000" dirty="0"/>
              <a:t> </a:t>
            </a:r>
            <a:r>
              <a:rPr lang="en-US" sz="2000" dirty="0" err="1"/>
              <a:t>voor</a:t>
            </a:r>
            <a:r>
              <a:rPr lang="en-US" sz="2000" dirty="0"/>
              <a:t> de </a:t>
            </a:r>
            <a:r>
              <a:rPr lang="en-US" sz="2000" dirty="0" err="1"/>
              <a:t>volgende</a:t>
            </a:r>
            <a:r>
              <a:rPr lang="en-US" sz="2000" dirty="0"/>
              <a:t> </a:t>
            </a:r>
            <a:r>
              <a:rPr lang="en-US" sz="2000" dirty="0" err="1"/>
              <a:t>activiteit</a:t>
            </a:r>
            <a:r>
              <a:rPr lang="en-US" sz="2000" dirty="0"/>
              <a:t>.</a:t>
            </a:r>
          </a:p>
          <a:p>
            <a:pPr marL="342900" indent="-342900">
              <a:buFont typeface="Arial"/>
              <a:buChar char="•"/>
            </a:pPr>
            <a:endParaRPr lang="en-US" sz="1200" dirty="0"/>
          </a:p>
          <a:p>
            <a:pPr marL="342900" indent="-342900">
              <a:buFont typeface="Arial"/>
              <a:buChar char="•"/>
            </a:pPr>
            <a:r>
              <a:rPr lang="en-US" sz="2000" i="1" dirty="0" err="1"/>
              <a:t>Reflecties</a:t>
            </a:r>
            <a:r>
              <a:rPr lang="en-US" sz="2000" dirty="0"/>
              <a:t> – </a:t>
            </a:r>
            <a:r>
              <a:rPr lang="en-US" sz="2000" dirty="0" err="1"/>
              <a:t>evolutie</a:t>
            </a:r>
            <a:r>
              <a:rPr lang="en-US" sz="2000" dirty="0"/>
              <a:t> van de </a:t>
            </a:r>
            <a:r>
              <a:rPr lang="en-US" sz="2000" dirty="0" err="1"/>
              <a:t>kinderen</a:t>
            </a:r>
            <a:r>
              <a:rPr lang="en-US" sz="2000" dirty="0"/>
              <a:t>, de </a:t>
            </a:r>
            <a:r>
              <a:rPr lang="en-US" sz="2000" dirty="0" err="1"/>
              <a:t>rol</a:t>
            </a:r>
            <a:r>
              <a:rPr lang="en-US" sz="2000" dirty="0"/>
              <a:t> van de </a:t>
            </a:r>
            <a:r>
              <a:rPr lang="en-US" sz="2000" dirty="0" err="1"/>
              <a:t>leerkracht</a:t>
            </a:r>
            <a:r>
              <a:rPr lang="en-US" sz="2000" dirty="0"/>
              <a:t>, </a:t>
            </a:r>
            <a:r>
              <a:rPr lang="en-US" sz="2000" dirty="0" err="1"/>
              <a:t>klasomgeving</a:t>
            </a:r>
            <a:r>
              <a:rPr lang="en-US" sz="2000" dirty="0"/>
              <a:t>, </a:t>
            </a:r>
            <a:r>
              <a:rPr lang="en-US" sz="2000" dirty="0" err="1"/>
              <a:t>volgende</a:t>
            </a:r>
            <a:r>
              <a:rPr lang="en-US" sz="2000" dirty="0"/>
              <a:t> </a:t>
            </a:r>
            <a:r>
              <a:rPr lang="en-US" sz="2000" dirty="0" err="1"/>
              <a:t>stappen</a:t>
            </a:r>
            <a:endParaRPr lang="en-US" sz="2000" dirty="0"/>
          </a:p>
        </p:txBody>
      </p:sp>
      <p:sp>
        <p:nvSpPr>
          <p:cNvPr id="13" name="Content Placeholder 2"/>
          <p:cNvSpPr>
            <a:spLocks noGrp="1"/>
          </p:cNvSpPr>
          <p:nvPr>
            <p:ph idx="1"/>
          </p:nvPr>
        </p:nvSpPr>
        <p:spPr>
          <a:xfrm>
            <a:off x="395536" y="2636912"/>
            <a:ext cx="2736304" cy="1916038"/>
          </a:xfr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en-GB" sz="2400" dirty="0" err="1" smtClean="0"/>
              <a:t>Skeletten</a:t>
            </a:r>
            <a:endParaRPr lang="en-GB" sz="2400" dirty="0" smtClean="0"/>
          </a:p>
          <a:p>
            <a:r>
              <a:rPr lang="en-US" sz="2400" dirty="0" err="1" smtClean="0"/>
              <a:t>Dagdagelijkse</a:t>
            </a:r>
            <a:r>
              <a:rPr lang="en-US" sz="2400" dirty="0" smtClean="0"/>
              <a:t> materialmen</a:t>
            </a:r>
          </a:p>
          <a:p>
            <a:r>
              <a:rPr lang="en-US" sz="2400" dirty="0" err="1" smtClean="0"/>
              <a:t>Elektriciteit</a:t>
            </a:r>
            <a:endParaRPr lang="en-US" sz="2400" dirty="0" smtClean="0"/>
          </a:p>
          <a:p>
            <a:endParaRPr lang="en-US" sz="2400" dirty="0" smtClean="0">
              <a:latin typeface="+mj-lt"/>
            </a:endParaRPr>
          </a:p>
          <a:p>
            <a:pPr marL="0" indent="0">
              <a:buNone/>
            </a:pPr>
            <a:endParaRPr lang="en-US" dirty="0" smtClean="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68461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1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endParaRPr lang="en-US" altLang="en-US" smtClean="0">
              <a:solidFill>
                <a:prstClr val="black"/>
              </a:solidFill>
            </a:endParaRPr>
          </a:p>
        </p:txBody>
      </p:sp>
    </p:spTree>
    <p:extLst>
      <p:ext uri="{BB962C8B-B14F-4D97-AF65-F5344CB8AC3E}">
        <p14:creationId xmlns:p14="http://schemas.microsoft.com/office/powerpoint/2010/main" val="1307606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Dagdagelijkse materialen</a:t>
            </a:r>
            <a:r>
              <a:rPr lang="nl-BE" sz="4000" b="1" dirty="0" smtClean="0">
                <a:solidFill>
                  <a:srgbClr val="00B050"/>
                </a:solidFill>
                <a:latin typeface="+mn-lt"/>
              </a:rPr>
              <a:t/>
            </a:r>
            <a:br>
              <a:rPr lang="nl-BE" sz="4000" b="1" dirty="0" smtClean="0">
                <a:solidFill>
                  <a:srgbClr val="00B050"/>
                </a:solidFill>
                <a:latin typeface="+mn-lt"/>
              </a:rPr>
            </a:br>
            <a:r>
              <a:rPr lang="nl-BE" sz="3600" b="1" dirty="0" smtClean="0">
                <a:solidFill>
                  <a:srgbClr val="00B050"/>
                </a:solidFill>
                <a:latin typeface="+mn-lt"/>
              </a:rPr>
              <a:t>Leeftijd 5-6 jaar</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5723"/>
          <a:stretch/>
        </p:blipFill>
        <p:spPr bwMode="auto">
          <a:xfrm>
            <a:off x="628650" y="1667997"/>
            <a:ext cx="7982802" cy="444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28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a:solidFill>
                  <a:srgbClr val="00B050"/>
                </a:solidFill>
              </a:rPr>
              <a:t>Dagdagelijkse materialen</a:t>
            </a:r>
            <a:br>
              <a:rPr lang="nl-BE" sz="4000" b="1" dirty="0">
                <a:solidFill>
                  <a:srgbClr val="00B050"/>
                </a:solidFill>
              </a:rPr>
            </a:br>
            <a:r>
              <a:rPr lang="nl-BE" sz="3600" b="1" dirty="0">
                <a:solidFill>
                  <a:srgbClr val="00B050"/>
                </a:solidFill>
              </a:rPr>
              <a:t>Leeftijd 5-6 jaar</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28735"/>
          <a:stretch/>
        </p:blipFill>
        <p:spPr bwMode="auto">
          <a:xfrm>
            <a:off x="609600" y="1667997"/>
            <a:ext cx="8106450" cy="433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47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a:solidFill>
                  <a:srgbClr val="00B050"/>
                </a:solidFill>
              </a:rPr>
              <a:t>Dagdagelijkse materialen</a:t>
            </a:r>
            <a:br>
              <a:rPr lang="nl-BE" sz="4000" b="1" dirty="0">
                <a:solidFill>
                  <a:srgbClr val="00B050"/>
                </a:solidFill>
              </a:rPr>
            </a:br>
            <a:r>
              <a:rPr lang="nl-BE" sz="3600" b="1" dirty="0">
                <a:solidFill>
                  <a:srgbClr val="00B050"/>
                </a:solidFill>
              </a:rPr>
              <a:t>Leeftijd 5-6 jaar</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908711" y="1693161"/>
            <a:ext cx="6327874" cy="4353569"/>
          </a:xfrm>
          <a:prstGeom prst="rect">
            <a:avLst/>
          </a:prstGeom>
          <a:noFill/>
          <a:ln>
            <a:noFill/>
          </a:ln>
        </p:spPr>
      </p:pic>
    </p:spTree>
    <p:extLst>
      <p:ext uri="{BB962C8B-B14F-4D97-AF65-F5344CB8AC3E}">
        <p14:creationId xmlns:p14="http://schemas.microsoft.com/office/powerpoint/2010/main" val="3158108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a:solidFill>
                  <a:srgbClr val="00B050"/>
                </a:solidFill>
              </a:rPr>
              <a:t>Dagdagelijkse materialen</a:t>
            </a:r>
            <a:br>
              <a:rPr lang="nl-BE" sz="4000" b="1" dirty="0">
                <a:solidFill>
                  <a:srgbClr val="00B050"/>
                </a:solidFill>
              </a:rPr>
            </a:br>
            <a:r>
              <a:rPr lang="nl-BE" sz="3600" b="1" dirty="0">
                <a:solidFill>
                  <a:srgbClr val="00B050"/>
                </a:solidFill>
              </a:rPr>
              <a:t>Leeftijd 5-6 jaar</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3724" y="1667997"/>
            <a:ext cx="6116650" cy="45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5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Skeletten</a:t>
            </a:r>
            <a:r>
              <a:rPr lang="nl-BE" sz="4000" b="1" dirty="0" smtClean="0">
                <a:solidFill>
                  <a:srgbClr val="00B050"/>
                </a:solidFill>
                <a:latin typeface="+mn-lt"/>
              </a:rPr>
              <a:t/>
            </a:r>
            <a:br>
              <a:rPr lang="nl-BE" sz="4000" b="1" dirty="0" smtClean="0">
                <a:solidFill>
                  <a:srgbClr val="00B050"/>
                </a:solidFill>
                <a:latin typeface="+mn-lt"/>
              </a:rPr>
            </a:br>
            <a:r>
              <a:rPr lang="nl-BE" sz="3600" b="1" dirty="0" smtClean="0">
                <a:solidFill>
                  <a:srgbClr val="00B050"/>
                </a:solidFill>
                <a:latin typeface="+mn-lt"/>
              </a:rPr>
              <a:t>Leeftijd 7-8 jaar</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Placeholder 4" descr="bones observation.jpg"/>
          <p:cNvPicPr>
            <a:picLocks noChangeAspect="1"/>
          </p:cNvPicPr>
          <p:nvPr/>
        </p:nvPicPr>
        <p:blipFill>
          <a:blip r:embed="rId6" cstate="print">
            <a:extLst>
              <a:ext uri="{28A0092B-C50C-407E-A947-70E740481C1C}">
                <a14:useLocalDpi xmlns:a14="http://schemas.microsoft.com/office/drawing/2010/main" val="0"/>
              </a:ext>
            </a:extLst>
          </a:blip>
          <a:srcRect l="4874" r="4874"/>
          <a:stretch>
            <a:fillRect/>
          </a:stretch>
        </p:blipFill>
        <p:spPr>
          <a:xfrm rot="20914726">
            <a:off x="755965" y="2188448"/>
            <a:ext cx="2662883" cy="3748415"/>
          </a:xfrm>
          <a:prstGeom prst="rect">
            <a:avLst/>
          </a:prstGeom>
        </p:spPr>
      </p:pic>
      <p:pic>
        <p:nvPicPr>
          <p:cNvPr id="11" name="Picture Placeholder 5" descr="label bones.jpg"/>
          <p:cNvPicPr>
            <a:picLocks noChangeAspect="1"/>
          </p:cNvPicPr>
          <p:nvPr/>
        </p:nvPicPr>
        <p:blipFill>
          <a:blip r:embed="rId7" cstate="print">
            <a:extLst>
              <a:ext uri="{28A0092B-C50C-407E-A947-70E740481C1C}">
                <a14:useLocalDpi xmlns:a14="http://schemas.microsoft.com/office/drawing/2010/main" val="0"/>
              </a:ext>
            </a:extLst>
          </a:blip>
          <a:srcRect l="4874" r="4874"/>
          <a:stretch>
            <a:fillRect/>
          </a:stretch>
        </p:blipFill>
        <p:spPr>
          <a:xfrm rot="11280054" flipV="1">
            <a:off x="5793156" y="2058602"/>
            <a:ext cx="2124617" cy="3171263"/>
          </a:xfrm>
          <a:prstGeom prst="rect">
            <a:avLst/>
          </a:prstGeom>
        </p:spPr>
      </p:pic>
    </p:spTree>
    <p:extLst>
      <p:ext uri="{BB962C8B-B14F-4D97-AF65-F5344CB8AC3E}">
        <p14:creationId xmlns:p14="http://schemas.microsoft.com/office/powerpoint/2010/main" val="284485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Elektriciteit</a:t>
            </a:r>
            <a:r>
              <a:rPr lang="nl-BE" sz="4000" b="1" dirty="0" smtClean="0">
                <a:solidFill>
                  <a:srgbClr val="00B050"/>
                </a:solidFill>
                <a:latin typeface="+mn-lt"/>
              </a:rPr>
              <a:t/>
            </a:r>
            <a:br>
              <a:rPr lang="nl-BE" sz="4000" b="1" dirty="0" smtClean="0">
                <a:solidFill>
                  <a:srgbClr val="00B050"/>
                </a:solidFill>
                <a:latin typeface="+mn-lt"/>
              </a:rPr>
            </a:br>
            <a:r>
              <a:rPr lang="nl-BE" sz="3600" b="1" dirty="0" smtClean="0">
                <a:solidFill>
                  <a:srgbClr val="00B050"/>
                </a:solidFill>
                <a:latin typeface="+mn-lt"/>
              </a:rPr>
              <a:t>Leeftijd</a:t>
            </a:r>
            <a:r>
              <a:rPr lang="nl-BE" sz="3600" b="1" dirty="0" smtClean="0">
                <a:solidFill>
                  <a:srgbClr val="00B050"/>
                </a:solidFill>
                <a:latin typeface="+mn-lt"/>
              </a:rPr>
              <a:t> 4-5 jaar</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Shape 14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60465" y="1744197"/>
            <a:ext cx="2458985" cy="3386361"/>
          </a:xfrm>
          <a:prstGeom prst="rect">
            <a:avLst/>
          </a:prstGeom>
          <a:noFill/>
          <a:ln>
            <a:noFill/>
          </a:ln>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86731" y="1744197"/>
            <a:ext cx="2529319" cy="338636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33119" y="2371845"/>
            <a:ext cx="2397474" cy="3647955"/>
          </a:xfrm>
          <a:prstGeom prst="rect">
            <a:avLst/>
          </a:prstGeom>
        </p:spPr>
      </p:pic>
    </p:spTree>
    <p:extLst>
      <p:ext uri="{BB962C8B-B14F-4D97-AF65-F5344CB8AC3E}">
        <p14:creationId xmlns:p14="http://schemas.microsoft.com/office/powerpoint/2010/main" val="3046742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44310" cy="1325563"/>
          </a:xfrm>
        </p:spPr>
        <p:txBody>
          <a:bodyPr>
            <a:normAutofit/>
          </a:bodyPr>
          <a:lstStyle/>
          <a:p>
            <a:r>
              <a:rPr lang="nl-BE" sz="3600" b="1" dirty="0" smtClean="0">
                <a:solidFill>
                  <a:srgbClr val="00B050"/>
                </a:solidFill>
                <a:latin typeface="+mn-lt"/>
              </a:rPr>
              <a:t>Activiteit 5: Analyse van voorbeelden uit de klaspraktijk</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612461"/>
            <a:ext cx="8355826" cy="4564502"/>
          </a:xfrm>
        </p:spPr>
        <p:txBody>
          <a:bodyPr>
            <a:normAutofit fontScale="92500" lnSpcReduction="20000"/>
          </a:bodyPr>
          <a:lstStyle/>
          <a:p>
            <a:pPr marL="0" indent="0">
              <a:lnSpc>
                <a:spcPct val="110000"/>
              </a:lnSpc>
              <a:buNone/>
            </a:pPr>
            <a:r>
              <a:rPr lang="en-GB" b="1" i="1" dirty="0" smtClean="0"/>
              <a:t>Per 2: </a:t>
            </a:r>
            <a:r>
              <a:rPr lang="en-GB" dirty="0" err="1" smtClean="0"/>
              <a:t>bespreek</a:t>
            </a:r>
            <a:r>
              <a:rPr lang="en-GB" dirty="0" smtClean="0"/>
              <a:t> </a:t>
            </a:r>
            <a:r>
              <a:rPr lang="en-GB" dirty="0" err="1" smtClean="0"/>
              <a:t>voorbeelden</a:t>
            </a:r>
            <a:r>
              <a:rPr lang="en-GB" dirty="0" smtClean="0"/>
              <a:t> van </a:t>
            </a:r>
            <a:r>
              <a:rPr lang="en-GB" dirty="0"/>
              <a:t>Curriculum </a:t>
            </a:r>
            <a:r>
              <a:rPr lang="en-GB" dirty="0" err="1" smtClean="0"/>
              <a:t>Materialen</a:t>
            </a:r>
            <a:r>
              <a:rPr lang="en-GB" dirty="0" smtClean="0"/>
              <a:t>.</a:t>
            </a:r>
            <a:endParaRPr lang="en-GB" dirty="0"/>
          </a:p>
          <a:p>
            <a:pPr marL="0" indent="0">
              <a:buNone/>
            </a:pPr>
            <a:r>
              <a:rPr lang="nl-BE" b="1" dirty="0"/>
              <a:t>1. </a:t>
            </a:r>
            <a:r>
              <a:rPr lang="nl-BE" b="1" dirty="0"/>
              <a:t>Lees eerst om een overzicht te krijgen van het leertraject.</a:t>
            </a:r>
          </a:p>
          <a:p>
            <a:pPr marL="0" indent="0">
              <a:buNone/>
            </a:pPr>
            <a:r>
              <a:rPr lang="nl-BE" b="1" dirty="0"/>
              <a:t>2. Bekijk dan de volgende vragen: </a:t>
            </a:r>
          </a:p>
          <a:p>
            <a:pPr lvl="0">
              <a:lnSpc>
                <a:spcPct val="110000"/>
              </a:lnSpc>
            </a:pPr>
            <a:r>
              <a:rPr lang="en-GB" dirty="0" err="1" smtClean="0"/>
              <a:t>Waar</a:t>
            </a:r>
            <a:r>
              <a:rPr lang="en-GB" dirty="0" smtClean="0"/>
              <a:t> </a:t>
            </a:r>
            <a:r>
              <a:rPr lang="en-GB" dirty="0" err="1" smtClean="0"/>
              <a:t>vind</a:t>
            </a:r>
            <a:r>
              <a:rPr lang="en-GB" dirty="0" smtClean="0"/>
              <a:t> je </a:t>
            </a:r>
            <a:r>
              <a:rPr lang="en-GB" dirty="0" err="1" smtClean="0"/>
              <a:t>bewijs</a:t>
            </a:r>
            <a:r>
              <a:rPr lang="en-GB" dirty="0" smtClean="0"/>
              <a:t> </a:t>
            </a:r>
            <a:r>
              <a:rPr lang="en-GB" dirty="0" smtClean="0"/>
              <a:t>van de </a:t>
            </a:r>
            <a:r>
              <a:rPr lang="en-GB" dirty="0" err="1" smtClean="0"/>
              <a:t>onderzoekende</a:t>
            </a:r>
            <a:r>
              <a:rPr lang="en-GB" dirty="0" smtClean="0"/>
              <a:t> </a:t>
            </a:r>
            <a:r>
              <a:rPr lang="en-GB" dirty="0" err="1" smtClean="0"/>
              <a:t>vaardigheden</a:t>
            </a:r>
            <a:r>
              <a:rPr lang="en-GB" dirty="0" smtClean="0"/>
              <a:t> </a:t>
            </a:r>
            <a:r>
              <a:rPr lang="en-GB" dirty="0" err="1" smtClean="0"/>
              <a:t>en</a:t>
            </a:r>
            <a:r>
              <a:rPr lang="en-GB" dirty="0" smtClean="0"/>
              <a:t> </a:t>
            </a:r>
            <a:r>
              <a:rPr lang="en-GB" dirty="0" err="1" smtClean="0"/>
              <a:t>creatieve</a:t>
            </a:r>
            <a:r>
              <a:rPr lang="en-GB" dirty="0" smtClean="0"/>
              <a:t> </a:t>
            </a:r>
            <a:r>
              <a:rPr lang="en-GB" dirty="0" err="1" smtClean="0"/>
              <a:t>aanleg</a:t>
            </a:r>
            <a:r>
              <a:rPr lang="en-GB" dirty="0" smtClean="0"/>
              <a:t> van </a:t>
            </a:r>
            <a:r>
              <a:rPr lang="en-GB" dirty="0" err="1" smtClean="0"/>
              <a:t>kinderen</a:t>
            </a:r>
            <a:r>
              <a:rPr lang="en-GB" dirty="0" smtClean="0"/>
              <a:t>?  </a:t>
            </a:r>
            <a:endParaRPr lang="en-GB" dirty="0" smtClean="0"/>
          </a:p>
          <a:p>
            <a:pPr lvl="0">
              <a:lnSpc>
                <a:spcPct val="110000"/>
              </a:lnSpc>
            </a:pPr>
            <a:r>
              <a:rPr lang="en-GB" dirty="0" smtClean="0"/>
              <a:t>Hoe </a:t>
            </a:r>
            <a:r>
              <a:rPr lang="en-GB" dirty="0" err="1" smtClean="0"/>
              <a:t>zorgde</a:t>
            </a:r>
            <a:r>
              <a:rPr lang="en-GB" dirty="0" smtClean="0"/>
              <a:t> de </a:t>
            </a:r>
            <a:r>
              <a:rPr lang="en-GB" dirty="0" err="1" smtClean="0"/>
              <a:t>leerkracht</a:t>
            </a:r>
            <a:r>
              <a:rPr lang="en-GB" dirty="0" smtClean="0"/>
              <a:t> </a:t>
            </a:r>
            <a:r>
              <a:rPr lang="en-GB" dirty="0" err="1" smtClean="0"/>
              <a:t>voor</a:t>
            </a:r>
            <a:r>
              <a:rPr lang="en-GB" dirty="0" smtClean="0"/>
              <a:t> </a:t>
            </a:r>
            <a:r>
              <a:rPr lang="en-GB" dirty="0" err="1" smtClean="0"/>
              <a:t>kansen</a:t>
            </a:r>
            <a:r>
              <a:rPr lang="en-GB" dirty="0" smtClean="0"/>
              <a:t> tot </a:t>
            </a:r>
            <a:r>
              <a:rPr lang="en-GB" dirty="0" err="1" smtClean="0"/>
              <a:t>onderzoek</a:t>
            </a:r>
            <a:r>
              <a:rPr lang="en-GB" dirty="0" smtClean="0"/>
              <a:t> </a:t>
            </a:r>
            <a:r>
              <a:rPr lang="en-GB" dirty="0" err="1" smtClean="0"/>
              <a:t>en</a:t>
            </a:r>
            <a:r>
              <a:rPr lang="en-GB" dirty="0" smtClean="0"/>
              <a:t> </a:t>
            </a:r>
            <a:r>
              <a:rPr lang="en-GB" dirty="0" err="1" smtClean="0"/>
              <a:t>creativiteit</a:t>
            </a:r>
            <a:r>
              <a:rPr lang="en-GB" dirty="0" smtClean="0"/>
              <a:t> </a:t>
            </a:r>
            <a:r>
              <a:rPr lang="en-GB" dirty="0" err="1" smtClean="0"/>
              <a:t>binnen</a:t>
            </a:r>
            <a:r>
              <a:rPr lang="en-GB" dirty="0" smtClean="0"/>
              <a:t> de </a:t>
            </a:r>
            <a:r>
              <a:rPr lang="en-GB" dirty="0" err="1" smtClean="0"/>
              <a:t>bestaande</a:t>
            </a:r>
            <a:r>
              <a:rPr lang="en-GB" dirty="0" smtClean="0"/>
              <a:t> </a:t>
            </a:r>
            <a:r>
              <a:rPr lang="en-GB" dirty="0" err="1" smtClean="0"/>
              <a:t>curriculumvereisten</a:t>
            </a:r>
            <a:r>
              <a:rPr lang="en-GB" dirty="0" smtClean="0"/>
              <a:t>? </a:t>
            </a:r>
          </a:p>
          <a:p>
            <a:pPr lvl="0">
              <a:lnSpc>
                <a:spcPct val="110000"/>
              </a:lnSpc>
            </a:pPr>
            <a:r>
              <a:rPr lang="en-US" dirty="0" err="1" smtClean="0"/>
              <a:t>Welke</a:t>
            </a:r>
            <a:r>
              <a:rPr lang="en-US" dirty="0" smtClean="0"/>
              <a:t> </a:t>
            </a:r>
            <a:r>
              <a:rPr lang="en-US" dirty="0" err="1" smtClean="0"/>
              <a:t>inzichten</a:t>
            </a:r>
            <a:r>
              <a:rPr lang="en-US" dirty="0" smtClean="0"/>
              <a:t> neem je </a:t>
            </a:r>
            <a:r>
              <a:rPr lang="en-US" dirty="0" err="1" smtClean="0"/>
              <a:t>mee</a:t>
            </a:r>
            <a:r>
              <a:rPr lang="en-US" dirty="0" smtClean="0"/>
              <a:t> op </a:t>
            </a:r>
            <a:r>
              <a:rPr lang="en-US" dirty="0" err="1" smtClean="0"/>
              <a:t>vlak</a:t>
            </a:r>
            <a:r>
              <a:rPr lang="en-US" dirty="0" smtClean="0"/>
              <a:t> van het </a:t>
            </a:r>
            <a:r>
              <a:rPr lang="en-US" dirty="0" err="1" smtClean="0"/>
              <a:t>leren</a:t>
            </a:r>
            <a:r>
              <a:rPr lang="en-US" dirty="0" smtClean="0"/>
              <a:t> van de </a:t>
            </a:r>
            <a:r>
              <a:rPr lang="en-US" dirty="0" err="1" smtClean="0"/>
              <a:t>kinderen</a:t>
            </a:r>
            <a:r>
              <a:rPr lang="en-US" dirty="0" smtClean="0"/>
              <a:t> </a:t>
            </a:r>
            <a:r>
              <a:rPr lang="en-US" dirty="0" err="1" smtClean="0"/>
              <a:t>en</a:t>
            </a:r>
            <a:r>
              <a:rPr lang="en-US" dirty="0" smtClean="0"/>
              <a:t> de </a:t>
            </a:r>
            <a:r>
              <a:rPr lang="en-US" dirty="0" err="1" smtClean="0"/>
              <a:t>leerkracht</a:t>
            </a:r>
            <a:r>
              <a:rPr lang="en-US" dirty="0" smtClean="0"/>
              <a:t>?  </a:t>
            </a:r>
          </a:p>
          <a:p>
            <a:pPr lvl="0">
              <a:lnSpc>
                <a:spcPct val="110000"/>
              </a:lnSpc>
            </a:pPr>
            <a:r>
              <a:rPr lang="en-US" dirty="0" smtClean="0"/>
              <a:t>Wat </a:t>
            </a:r>
            <a:r>
              <a:rPr lang="en-US" dirty="0" err="1" smtClean="0"/>
              <a:t>zijn</a:t>
            </a:r>
            <a:r>
              <a:rPr lang="en-US" dirty="0" smtClean="0"/>
              <a:t> de </a:t>
            </a:r>
            <a:r>
              <a:rPr lang="en-US" dirty="0" err="1" smtClean="0"/>
              <a:t>gevolgen</a:t>
            </a:r>
            <a:r>
              <a:rPr lang="en-US" dirty="0" smtClean="0"/>
              <a:t>? </a:t>
            </a:r>
            <a:endParaRPr lang="en-GB" dirty="0" smtClean="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5797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43522" cy="1325563"/>
          </a:xfrm>
        </p:spPr>
        <p:txBody>
          <a:bodyPr>
            <a:normAutofit fontScale="90000"/>
          </a:bodyPr>
          <a:lstStyle/>
          <a:p>
            <a:r>
              <a:rPr lang="nl-BE" sz="3600" b="1" dirty="0" smtClean="0">
                <a:solidFill>
                  <a:srgbClr val="00B050"/>
                </a:solidFill>
                <a:latin typeface="+mn-lt"/>
              </a:rPr>
              <a:t>Activiteit 6: </a:t>
            </a:r>
            <a:r>
              <a:rPr lang="nl-BE" sz="3600" b="1" dirty="0" smtClean="0">
                <a:solidFill>
                  <a:srgbClr val="00B050"/>
                </a:solidFill>
                <a:latin typeface="+mn-lt"/>
              </a:rPr>
              <a:t/>
            </a:r>
            <a:br>
              <a:rPr lang="nl-BE" sz="3600" b="1" dirty="0" smtClean="0">
                <a:solidFill>
                  <a:srgbClr val="00B050"/>
                </a:solidFill>
                <a:latin typeface="+mn-lt"/>
              </a:rPr>
            </a:br>
            <a:r>
              <a:rPr lang="nl-BE" sz="3600" b="1" dirty="0" smtClean="0">
                <a:solidFill>
                  <a:srgbClr val="00B050"/>
                </a:solidFill>
                <a:latin typeface="+mn-lt"/>
              </a:rPr>
              <a:t>Beperkende factoren aanpakken</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lnSpcReduction="10000"/>
          </a:bodyPr>
          <a:lstStyle/>
          <a:p>
            <a:pPr marL="0" indent="0">
              <a:lnSpc>
                <a:spcPct val="100000"/>
              </a:lnSpc>
              <a:spcBef>
                <a:spcPts val="300"/>
              </a:spcBef>
              <a:spcAft>
                <a:spcPts val="300"/>
              </a:spcAft>
              <a:buNone/>
            </a:pPr>
            <a:r>
              <a:rPr lang="nl-BE" i="1" dirty="0" smtClean="0">
                <a:solidFill>
                  <a:srgbClr val="008000"/>
                </a:solidFill>
              </a:rPr>
              <a:t>Per 2</a:t>
            </a:r>
            <a:endParaRPr lang="nl-BE" dirty="0"/>
          </a:p>
          <a:p>
            <a:pPr>
              <a:lnSpc>
                <a:spcPct val="100000"/>
              </a:lnSpc>
              <a:spcBef>
                <a:spcPts val="300"/>
              </a:spcBef>
            </a:pPr>
            <a:r>
              <a:rPr lang="nl-BE" dirty="0" smtClean="0"/>
              <a:t>Kijk terug naar de </a:t>
            </a:r>
            <a:r>
              <a:rPr lang="nl-BE" dirty="0" smtClean="0"/>
              <a:t>factoren die onderzoek en creativiteit in jouw wetenschapsonderwijs beperken. Kies er 2 en stel hiervoor oplossingen voor. </a:t>
            </a:r>
          </a:p>
          <a:p>
            <a:pPr marL="0" indent="0">
              <a:lnSpc>
                <a:spcPct val="100000"/>
              </a:lnSpc>
              <a:spcBef>
                <a:spcPts val="300"/>
              </a:spcBef>
              <a:buNone/>
            </a:pPr>
            <a:r>
              <a:rPr lang="nl-BE" i="1" dirty="0" smtClean="0">
                <a:solidFill>
                  <a:srgbClr val="008000"/>
                </a:solidFill>
              </a:rPr>
              <a:t>Terug in de groepjes</a:t>
            </a:r>
            <a:endParaRPr lang="nl-BE" i="1" dirty="0">
              <a:solidFill>
                <a:srgbClr val="008000"/>
              </a:solidFill>
            </a:endParaRPr>
          </a:p>
          <a:p>
            <a:pPr>
              <a:lnSpc>
                <a:spcPct val="100000"/>
              </a:lnSpc>
              <a:spcBef>
                <a:spcPts val="300"/>
              </a:spcBef>
            </a:pPr>
            <a:r>
              <a:rPr lang="nl-BE" dirty="0" smtClean="0"/>
              <a:t>Maak postkaarten met het probleem </a:t>
            </a:r>
            <a:r>
              <a:rPr lang="nl-BE" dirty="0" smtClean="0"/>
              <a:t>op de voorzijde en de voorgestelde oplossing op de achterzijde, na bespreking in de groep</a:t>
            </a:r>
          </a:p>
          <a:p>
            <a:pPr>
              <a:lnSpc>
                <a:spcPct val="100000"/>
              </a:lnSpc>
              <a:spcBef>
                <a:spcPts val="300"/>
              </a:spcBef>
            </a:pPr>
            <a:r>
              <a:rPr lang="nl-BE" dirty="0" smtClean="0"/>
              <a:t>Deel en bespreek met een leerkracht van een andere school</a:t>
            </a:r>
            <a:r>
              <a:rPr lang="nl-BE" dirty="0" smtClean="0"/>
              <a:t>.</a:t>
            </a:r>
            <a:endParaRPr lang="nl-BE" dirty="0"/>
          </a:p>
          <a:p>
            <a:pPr marL="0" indent="0">
              <a:lnSpc>
                <a:spcPct val="100000"/>
              </a:lnSpc>
              <a:spcBef>
                <a:spcPts val="300"/>
              </a:spcBef>
              <a:buNone/>
            </a:pPr>
            <a:endParaRPr lang="nl-BE" dirty="0" smtClean="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2553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4000" b="1" dirty="0" smtClean="0">
                <a:solidFill>
                  <a:srgbClr val="00B050"/>
                </a:solidFill>
                <a:latin typeface="+mn-lt"/>
              </a:rPr>
              <a:t>Reflectie en gevolgen</a:t>
            </a:r>
            <a:endParaRPr lang="nl-BE" sz="40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a:bodyPr>
          <a:lstStyle/>
          <a:p>
            <a:pPr lvl="0">
              <a:lnSpc>
                <a:spcPct val="100000"/>
              </a:lnSpc>
              <a:buClr>
                <a:schemeClr val="accent6"/>
              </a:buClr>
              <a:buFont typeface="Wingdings" panose="05000000000000000000" pitchFamily="2" charset="2"/>
              <a:buChar char="§"/>
            </a:pPr>
            <a:r>
              <a:rPr lang="en-US" sz="3600" dirty="0" smtClean="0"/>
              <a:t>In </a:t>
            </a:r>
            <a:r>
              <a:rPr lang="en-US" sz="3600" dirty="0" err="1" smtClean="0"/>
              <a:t>welke</a:t>
            </a:r>
            <a:r>
              <a:rPr lang="en-US" sz="3600" dirty="0" smtClean="0"/>
              <a:t> mate </a:t>
            </a:r>
            <a:r>
              <a:rPr lang="en-US" sz="3600" dirty="0" err="1" smtClean="0"/>
              <a:t>werden</a:t>
            </a:r>
            <a:r>
              <a:rPr lang="en-US" sz="3600" dirty="0" smtClean="0"/>
              <a:t> de </a:t>
            </a:r>
            <a:r>
              <a:rPr lang="en-US" sz="3600" dirty="0" err="1" smtClean="0"/>
              <a:t>doelen</a:t>
            </a:r>
            <a:r>
              <a:rPr lang="en-US" sz="3600" dirty="0" smtClean="0"/>
              <a:t> van de module </a:t>
            </a:r>
            <a:r>
              <a:rPr lang="en-US" sz="3600" dirty="0" err="1" smtClean="0"/>
              <a:t>bereikt</a:t>
            </a:r>
            <a:r>
              <a:rPr lang="en-US" sz="3600" dirty="0" smtClean="0"/>
              <a:t>?</a:t>
            </a:r>
            <a:endParaRPr lang="en-US" sz="3600" dirty="0"/>
          </a:p>
          <a:p>
            <a:pPr>
              <a:lnSpc>
                <a:spcPct val="100000"/>
              </a:lnSpc>
              <a:buClr>
                <a:schemeClr val="accent6"/>
              </a:buClr>
              <a:buFont typeface="Wingdings" panose="05000000000000000000" pitchFamily="2" charset="2"/>
              <a:buChar char="§"/>
            </a:pPr>
            <a:r>
              <a:rPr lang="nl-BE" sz="3600" dirty="0"/>
              <a:t>Op welke manier hielpen de activiteiten jou om meer inzicht te </a:t>
            </a:r>
            <a:r>
              <a:rPr lang="nl-BE" sz="3600" dirty="0" smtClean="0"/>
              <a:t>krijgen</a:t>
            </a:r>
            <a:r>
              <a:rPr lang="en-US" sz="3600" dirty="0" smtClean="0"/>
              <a:t>? </a:t>
            </a:r>
            <a:endParaRPr lang="en-US" sz="3600" dirty="0" smtClean="0"/>
          </a:p>
          <a:p>
            <a:pPr>
              <a:lnSpc>
                <a:spcPct val="100000"/>
              </a:lnSpc>
              <a:buClr>
                <a:schemeClr val="accent6"/>
              </a:buClr>
              <a:buFont typeface="Wingdings" panose="05000000000000000000" pitchFamily="2" charset="2"/>
              <a:buChar char="§"/>
            </a:pPr>
            <a:r>
              <a:rPr lang="en-US" sz="3600" dirty="0" err="1" smtClean="0"/>
              <a:t>Noteer</a:t>
            </a:r>
            <a:r>
              <a:rPr lang="en-US" sz="3600" dirty="0" smtClean="0"/>
              <a:t> 2 </a:t>
            </a:r>
            <a:r>
              <a:rPr lang="en-US" sz="3600" dirty="0" err="1" smtClean="0"/>
              <a:t>acties</a:t>
            </a:r>
            <a:r>
              <a:rPr lang="en-US" sz="3600" dirty="0" smtClean="0"/>
              <a:t> die je </a:t>
            </a:r>
            <a:r>
              <a:rPr lang="en-US" sz="3600" dirty="0" err="1" smtClean="0"/>
              <a:t>zal</a:t>
            </a:r>
            <a:r>
              <a:rPr lang="en-US" sz="3600" dirty="0" smtClean="0"/>
              <a:t> </a:t>
            </a:r>
            <a:r>
              <a:rPr lang="en-US" sz="3600" dirty="0" err="1" smtClean="0"/>
              <a:t>uitvoeren</a:t>
            </a:r>
            <a:r>
              <a:rPr lang="en-US" sz="3600" dirty="0" smtClean="0"/>
              <a:t> op basis van de </a:t>
            </a:r>
            <a:r>
              <a:rPr lang="en-US" sz="3600" dirty="0" err="1" smtClean="0"/>
              <a:t>inhoud</a:t>
            </a:r>
            <a:r>
              <a:rPr lang="en-US" sz="3600" dirty="0" smtClean="0"/>
              <a:t> van de module. </a:t>
            </a:r>
            <a:endParaRPr lang="nl-BE" sz="4000"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2555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243014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19800" cy="1325563"/>
          </a:xfrm>
        </p:spPr>
        <p:txBody>
          <a:bodyPr/>
          <a:lstStyle/>
          <a:p>
            <a:pPr algn="ctr"/>
            <a:r>
              <a:rPr lang="nl-BE" b="1" dirty="0" smtClean="0">
                <a:solidFill>
                  <a:srgbClr val="00B050"/>
                </a:solidFill>
                <a:latin typeface="+mn-lt"/>
              </a:rPr>
              <a:t>Doelen van de module</a:t>
            </a:r>
            <a:endParaRPr lang="nl-BE" b="1" dirty="0">
              <a:solidFill>
                <a:srgbClr val="00B050"/>
              </a:solidFill>
              <a:latin typeface="+mn-lt"/>
            </a:endParaRPr>
          </a:p>
        </p:txBody>
      </p:sp>
      <p:sp>
        <p:nvSpPr>
          <p:cNvPr id="3" name="Tijdelijke aanduiding voor inhoud 2"/>
          <p:cNvSpPr>
            <a:spLocks noGrp="1"/>
          </p:cNvSpPr>
          <p:nvPr>
            <p:ph idx="1"/>
          </p:nvPr>
        </p:nvSpPr>
        <p:spPr/>
        <p:txBody>
          <a:bodyPr>
            <a:normAutofit fontScale="85000" lnSpcReduction="20000"/>
          </a:bodyPr>
          <a:lstStyle/>
          <a:p>
            <a:pPr>
              <a:lnSpc>
                <a:spcPct val="110000"/>
              </a:lnSpc>
              <a:spcBef>
                <a:spcPts val="0"/>
              </a:spcBef>
            </a:pPr>
            <a:r>
              <a:rPr lang="nl-BE" dirty="0" smtClean="0"/>
              <a:t>Inzicht in de doelen van wetenschapsonderwijs, en hun plaats in het curriculum voor jonge kinderen, verhogen. </a:t>
            </a:r>
            <a:endParaRPr lang="nl-BE" dirty="0" smtClean="0"/>
          </a:p>
          <a:p>
            <a:pPr>
              <a:lnSpc>
                <a:spcPct val="110000"/>
              </a:lnSpc>
              <a:spcBef>
                <a:spcPts val="600"/>
              </a:spcBef>
            </a:pPr>
            <a:r>
              <a:rPr lang="en-US" dirty="0" err="1" smtClean="0"/>
              <a:t>Relevante</a:t>
            </a:r>
            <a:r>
              <a:rPr lang="en-US" dirty="0" smtClean="0"/>
              <a:t> </a:t>
            </a:r>
            <a:r>
              <a:rPr lang="en-US" dirty="0" err="1" smtClean="0"/>
              <a:t>beleidsrichtlijnen</a:t>
            </a:r>
            <a:r>
              <a:rPr lang="en-US" dirty="0" smtClean="0"/>
              <a:t> </a:t>
            </a:r>
            <a:r>
              <a:rPr lang="en-US" dirty="0" err="1" smtClean="0"/>
              <a:t>en</a:t>
            </a:r>
            <a:r>
              <a:rPr lang="en-US" dirty="0" smtClean="0"/>
              <a:t> </a:t>
            </a:r>
            <a:r>
              <a:rPr lang="en-US" dirty="0" err="1" smtClean="0"/>
              <a:t>documenten</a:t>
            </a:r>
            <a:r>
              <a:rPr lang="en-US" dirty="0" smtClean="0"/>
              <a:t> </a:t>
            </a:r>
            <a:r>
              <a:rPr lang="en-US" dirty="0" err="1" smtClean="0"/>
              <a:t>voor</a:t>
            </a:r>
            <a:r>
              <a:rPr lang="en-US" dirty="0" smtClean="0"/>
              <a:t> </a:t>
            </a:r>
            <a:r>
              <a:rPr lang="en-US" dirty="0" err="1" smtClean="0"/>
              <a:t>wetenschap</a:t>
            </a:r>
            <a:r>
              <a:rPr lang="en-US" dirty="0" err="1" smtClean="0"/>
              <a:t>sonderwijs</a:t>
            </a:r>
            <a:r>
              <a:rPr lang="en-US" dirty="0" smtClean="0"/>
              <a:t> </a:t>
            </a:r>
            <a:r>
              <a:rPr lang="en-US" dirty="0" err="1" smtClean="0"/>
              <a:t>aan</a:t>
            </a:r>
            <a:r>
              <a:rPr lang="en-US" dirty="0" smtClean="0"/>
              <a:t> </a:t>
            </a:r>
            <a:r>
              <a:rPr lang="en-US" dirty="0" err="1" smtClean="0"/>
              <a:t>jonge</a:t>
            </a:r>
            <a:r>
              <a:rPr lang="en-US" dirty="0" smtClean="0"/>
              <a:t> </a:t>
            </a:r>
            <a:r>
              <a:rPr lang="en-US" dirty="0" err="1" smtClean="0"/>
              <a:t>kinderen</a:t>
            </a:r>
            <a:r>
              <a:rPr lang="en-US" dirty="0" smtClean="0"/>
              <a:t> op national </a:t>
            </a:r>
            <a:r>
              <a:rPr lang="en-US" dirty="0" err="1" smtClean="0"/>
              <a:t>niveau</a:t>
            </a:r>
            <a:r>
              <a:rPr lang="en-US" dirty="0"/>
              <a:t> </a:t>
            </a:r>
            <a:r>
              <a:rPr lang="en-US" dirty="0" err="1" smtClean="0"/>
              <a:t>exploreren</a:t>
            </a:r>
            <a:r>
              <a:rPr lang="en-US" dirty="0" smtClean="0"/>
              <a:t>, </a:t>
            </a:r>
            <a:r>
              <a:rPr lang="en-US" dirty="0" err="1" smtClean="0"/>
              <a:t>alsook</a:t>
            </a:r>
            <a:r>
              <a:rPr lang="en-US" dirty="0" smtClean="0"/>
              <a:t> de </a:t>
            </a:r>
            <a:r>
              <a:rPr lang="en-US" dirty="0" err="1" smtClean="0"/>
              <a:t>overeenkomstige</a:t>
            </a:r>
            <a:r>
              <a:rPr lang="en-US" dirty="0" smtClean="0"/>
              <a:t> trends op </a:t>
            </a:r>
            <a:r>
              <a:rPr lang="en-US" dirty="0" err="1" smtClean="0"/>
              <a:t>Europees</a:t>
            </a:r>
            <a:r>
              <a:rPr lang="en-US" dirty="0" smtClean="0"/>
              <a:t> </a:t>
            </a:r>
            <a:r>
              <a:rPr lang="en-US" dirty="0" err="1" smtClean="0"/>
              <a:t>niveau</a:t>
            </a:r>
            <a:r>
              <a:rPr lang="en-US" dirty="0" smtClean="0"/>
              <a:t> </a:t>
            </a:r>
            <a:r>
              <a:rPr lang="en-US" dirty="0" err="1" smtClean="0"/>
              <a:t>bespreken</a:t>
            </a:r>
            <a:r>
              <a:rPr lang="en-US" dirty="0" smtClean="0"/>
              <a:t>, </a:t>
            </a:r>
            <a:r>
              <a:rPr lang="en-US" dirty="0" err="1" smtClean="0"/>
              <a:t>en</a:t>
            </a:r>
            <a:r>
              <a:rPr lang="en-US" dirty="0" smtClean="0"/>
              <a:t> </a:t>
            </a:r>
            <a:r>
              <a:rPr lang="en-US" dirty="0" err="1" smtClean="0"/>
              <a:t>hierin</a:t>
            </a:r>
            <a:r>
              <a:rPr lang="en-US" dirty="0" smtClean="0"/>
              <a:t> </a:t>
            </a:r>
            <a:r>
              <a:rPr lang="en-US" dirty="0" err="1" smtClean="0"/>
              <a:t>mogelijkheden</a:t>
            </a:r>
            <a:r>
              <a:rPr lang="en-US" dirty="0" smtClean="0"/>
              <a:t> </a:t>
            </a:r>
            <a:r>
              <a:rPr lang="en-US" dirty="0" err="1" smtClean="0"/>
              <a:t>voor</a:t>
            </a:r>
            <a:r>
              <a:rPr lang="en-US" dirty="0" smtClean="0"/>
              <a:t> </a:t>
            </a:r>
            <a:r>
              <a:rPr lang="en-US" dirty="0" err="1" smtClean="0"/>
              <a:t>onderzoek</a:t>
            </a:r>
            <a:r>
              <a:rPr lang="en-US" dirty="0" smtClean="0"/>
              <a:t> </a:t>
            </a:r>
            <a:r>
              <a:rPr lang="en-US" dirty="0" err="1" smtClean="0"/>
              <a:t>en</a:t>
            </a:r>
            <a:r>
              <a:rPr lang="en-US" dirty="0" smtClean="0"/>
              <a:t> </a:t>
            </a:r>
            <a:r>
              <a:rPr lang="en-US" dirty="0" err="1" smtClean="0"/>
              <a:t>creativiteit</a:t>
            </a:r>
            <a:r>
              <a:rPr lang="en-US" dirty="0" smtClean="0"/>
              <a:t> </a:t>
            </a:r>
            <a:r>
              <a:rPr lang="en-US" dirty="0" err="1" smtClean="0"/>
              <a:t>zien</a:t>
            </a:r>
            <a:r>
              <a:rPr lang="en-US" dirty="0" smtClean="0"/>
              <a:t>.  </a:t>
            </a:r>
            <a:endParaRPr lang="en-US" dirty="0" smtClean="0"/>
          </a:p>
          <a:p>
            <a:pPr>
              <a:lnSpc>
                <a:spcPct val="110000"/>
              </a:lnSpc>
              <a:spcBef>
                <a:spcPts val="600"/>
              </a:spcBef>
            </a:pPr>
            <a:r>
              <a:rPr lang="en-US" dirty="0" smtClean="0"/>
              <a:t>De </a:t>
            </a:r>
            <a:r>
              <a:rPr lang="en-US" dirty="0" err="1" smtClean="0"/>
              <a:t>manieren</a:t>
            </a:r>
            <a:r>
              <a:rPr lang="en-US" dirty="0" smtClean="0"/>
              <a:t> </a:t>
            </a:r>
            <a:r>
              <a:rPr lang="en-US" dirty="0" err="1" smtClean="0"/>
              <a:t>waarop</a:t>
            </a:r>
            <a:r>
              <a:rPr lang="en-US" dirty="0" smtClean="0"/>
              <a:t> het </a:t>
            </a:r>
            <a:r>
              <a:rPr lang="en-US" dirty="0" err="1" smtClean="0"/>
              <a:t>Nationaal</a:t>
            </a:r>
            <a:r>
              <a:rPr lang="en-US" dirty="0" smtClean="0"/>
              <a:t> Curriculum </a:t>
            </a:r>
            <a:r>
              <a:rPr lang="en-US" dirty="0" err="1" smtClean="0"/>
              <a:t>en</a:t>
            </a:r>
            <a:r>
              <a:rPr lang="en-US" dirty="0" smtClean="0"/>
              <a:t> de </a:t>
            </a:r>
            <a:r>
              <a:rPr lang="en-US" dirty="0" err="1" smtClean="0"/>
              <a:t>bijhorende</a:t>
            </a:r>
            <a:r>
              <a:rPr lang="en-US" dirty="0" smtClean="0"/>
              <a:t> </a:t>
            </a:r>
            <a:r>
              <a:rPr lang="en-US" dirty="0" err="1" smtClean="0"/>
              <a:t>vereisten</a:t>
            </a:r>
            <a:r>
              <a:rPr lang="en-US" dirty="0" smtClean="0"/>
              <a:t> effect </a:t>
            </a:r>
            <a:r>
              <a:rPr lang="en-US" dirty="0" err="1" smtClean="0"/>
              <a:t>heeft</a:t>
            </a:r>
            <a:r>
              <a:rPr lang="en-US" dirty="0" smtClean="0"/>
              <a:t> op de </a:t>
            </a:r>
            <a:r>
              <a:rPr lang="en-US" dirty="0" err="1" smtClean="0"/>
              <a:t>klaspraktijk</a:t>
            </a:r>
            <a:r>
              <a:rPr lang="en-US" dirty="0" smtClean="0"/>
              <a:t> </a:t>
            </a:r>
            <a:r>
              <a:rPr lang="en-US" dirty="0" err="1" smtClean="0"/>
              <a:t>inzien</a:t>
            </a:r>
            <a:r>
              <a:rPr lang="en-US" dirty="0" smtClean="0"/>
              <a:t>. </a:t>
            </a:r>
          </a:p>
          <a:p>
            <a:pPr>
              <a:lnSpc>
                <a:spcPct val="110000"/>
              </a:lnSpc>
              <a:spcBef>
                <a:spcPts val="600"/>
              </a:spcBef>
            </a:pPr>
            <a:r>
              <a:rPr lang="nl-BE" dirty="0" smtClean="0"/>
              <a:t>Reflecteren op k</a:t>
            </a:r>
            <a:r>
              <a:rPr lang="nl-BE" dirty="0" smtClean="0"/>
              <a:t>ansen en uitdagingen bij het implementeren van creatieve, onderzoeksgerichte aanpakken in de eigen klassetting.  </a:t>
            </a:r>
          </a:p>
          <a:p>
            <a:pPr>
              <a:lnSpc>
                <a:spcPct val="100000"/>
              </a:lnSpc>
              <a:spcBef>
                <a:spcPts val="0"/>
              </a:spcBef>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3393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pPr algn="ctr"/>
            <a:r>
              <a:rPr lang="nl-BE" sz="4000" b="1" dirty="0" smtClean="0">
                <a:solidFill>
                  <a:srgbClr val="00B050"/>
                </a:solidFill>
                <a:latin typeface="+mn-lt"/>
              </a:rPr>
              <a:t>BEDANKT</a:t>
            </a:r>
            <a:r>
              <a:rPr lang="nl-BE" sz="4000" b="1" dirty="0" smtClean="0">
                <a:solidFill>
                  <a:srgbClr val="00B050"/>
                </a:solidFill>
                <a:latin typeface="+mn-lt"/>
              </a:rPr>
              <a:t>!</a:t>
            </a:r>
            <a:endParaRPr lang="nl-BE"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4" descr="http://static1.squarespace.com/static/519fe4bae4b02061e74e5de7/t/521545bfe4b04942a678c476/1377125825451/participation%20-%20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058" y="1422592"/>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14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857" y="1664803"/>
            <a:ext cx="3264215" cy="2254042"/>
          </a:xfrm>
          <a:prstGeom prst="rect">
            <a:avLst/>
          </a:prstGeom>
        </p:spPr>
      </p:pic>
      <p:sp>
        <p:nvSpPr>
          <p:cNvPr id="5" name="TextBox 4"/>
          <p:cNvSpPr txBox="1"/>
          <p:nvPr/>
        </p:nvSpPr>
        <p:spPr>
          <a:xfrm>
            <a:off x="467544" y="2924944"/>
            <a:ext cx="2160240"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err="1" smtClean="0"/>
              <a:t>Synergieën</a:t>
            </a:r>
            <a:endParaRPr lang="en-GB" sz="1400" b="1" dirty="0" smtClean="0"/>
          </a:p>
          <a:p>
            <a:pPr lvl="0" algn="ctr">
              <a:defRPr/>
            </a:pPr>
            <a:r>
              <a:rPr lang="nl-BE" sz="1400" dirty="0">
                <a:solidFill>
                  <a:prstClr val="black"/>
                </a:solidFill>
              </a:rPr>
              <a:t>Spel &amp; verkenning</a:t>
            </a:r>
          </a:p>
          <a:p>
            <a:pPr lvl="0" algn="ctr">
              <a:defRPr/>
            </a:pPr>
            <a:r>
              <a:rPr lang="nl-BE" sz="1400" dirty="0">
                <a:solidFill>
                  <a:prstClr val="black"/>
                </a:solidFill>
              </a:rPr>
              <a:t>Motivatie &amp; affectie</a:t>
            </a:r>
          </a:p>
          <a:p>
            <a:pPr lvl="0" algn="ctr">
              <a:defRPr/>
            </a:pPr>
            <a:r>
              <a:rPr lang="nl-BE" sz="1400" dirty="0">
                <a:solidFill>
                  <a:prstClr val="black"/>
                </a:solidFill>
              </a:rPr>
              <a:t>Dialoog &amp; samenwerking</a:t>
            </a:r>
          </a:p>
          <a:p>
            <a:pPr lvl="0" algn="ctr">
              <a:defRPr/>
            </a:pPr>
            <a:r>
              <a:rPr lang="nl-BE" sz="1400" dirty="0">
                <a:solidFill>
                  <a:prstClr val="black"/>
                </a:solidFill>
              </a:rPr>
              <a:t>Probleemoplossend denken en eigenaarschap</a:t>
            </a:r>
          </a:p>
          <a:p>
            <a:pPr lvl="0" algn="ctr">
              <a:defRPr/>
            </a:pPr>
            <a:r>
              <a:rPr lang="nl-BE" sz="1400" dirty="0">
                <a:solidFill>
                  <a:prstClr val="black"/>
                </a:solidFill>
              </a:rPr>
              <a:t>Vragen stellen en nieuwsgierigheid </a:t>
            </a:r>
          </a:p>
          <a:p>
            <a:pPr lvl="0" algn="ctr">
              <a:defRPr/>
            </a:pPr>
            <a:r>
              <a:rPr lang="nl-BE" sz="1400" dirty="0">
                <a:solidFill>
                  <a:prstClr val="black"/>
                </a:solidFill>
              </a:rPr>
              <a:t>Reflectie en redeneren</a:t>
            </a:r>
          </a:p>
          <a:p>
            <a:pPr lvl="0" algn="ctr">
              <a:defRPr/>
            </a:pPr>
            <a:r>
              <a:rPr lang="nl-BE" sz="1400" dirty="0">
                <a:solidFill>
                  <a:prstClr val="black"/>
                </a:solidFill>
              </a:rPr>
              <a:t>Begeleiding en betrokkenheid (door de leerkracht)</a:t>
            </a:r>
          </a:p>
          <a:p>
            <a:pPr lvl="0" algn="ctr">
              <a:defRPr/>
            </a:pPr>
            <a:r>
              <a:rPr lang="nl-BE" sz="1400" dirty="0">
                <a:solidFill>
                  <a:prstClr val="black"/>
                </a:solidFill>
              </a:rPr>
              <a:t>Evaluatie om te leren </a:t>
            </a:r>
          </a:p>
        </p:txBody>
      </p:sp>
      <p:sp>
        <p:nvSpPr>
          <p:cNvPr id="6" name="TextBox 5"/>
          <p:cNvSpPr txBox="1"/>
          <p:nvPr/>
        </p:nvSpPr>
        <p:spPr>
          <a:xfrm>
            <a:off x="5940152" y="476672"/>
            <a:ext cx="2448272" cy="2160240"/>
          </a:xfrm>
          <a:prstGeom prst="rect">
            <a:avLst/>
          </a:prstGeom>
          <a:noFill/>
        </p:spPr>
        <p:txBody>
          <a:bodyPr wrap="square" rtlCol="0">
            <a:spAutoFit/>
          </a:bodyPr>
          <a:lstStyle/>
          <a:p>
            <a:endParaRPr lang="en-US" dirty="0"/>
          </a:p>
        </p:txBody>
      </p:sp>
      <p:sp>
        <p:nvSpPr>
          <p:cNvPr id="8" name="TextBox 7"/>
          <p:cNvSpPr txBox="1"/>
          <p:nvPr/>
        </p:nvSpPr>
        <p:spPr>
          <a:xfrm>
            <a:off x="5940152" y="3140968"/>
            <a:ext cx="273630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err="1" smtClean="0"/>
              <a:t>Creatieve</a:t>
            </a:r>
            <a:r>
              <a:rPr lang="en-US" sz="1400" b="1" dirty="0" smtClean="0"/>
              <a:t> </a:t>
            </a:r>
            <a:r>
              <a:rPr lang="en-US" sz="1400" b="1" dirty="0" err="1" smtClean="0"/>
              <a:t>aanleg</a:t>
            </a:r>
            <a:endParaRPr lang="en-US" sz="1400" b="1" dirty="0" smtClean="0"/>
          </a:p>
          <a:p>
            <a:pPr algn="ctr">
              <a:defRPr/>
            </a:pPr>
            <a:r>
              <a:rPr lang="nl-BE" sz="1400" dirty="0"/>
              <a:t>Zin voor initiatief</a:t>
            </a:r>
          </a:p>
          <a:p>
            <a:pPr algn="ctr">
              <a:defRPr/>
            </a:pPr>
            <a:r>
              <a:rPr lang="nl-BE" sz="1400" dirty="0"/>
              <a:t>Motivatie</a:t>
            </a:r>
          </a:p>
          <a:p>
            <a:pPr algn="ctr">
              <a:defRPr/>
            </a:pPr>
            <a:r>
              <a:rPr lang="nl-BE" sz="1400" dirty="0"/>
              <a:t>Vermogen om iets nieuws te bedenken</a:t>
            </a:r>
          </a:p>
          <a:p>
            <a:pPr algn="ctr">
              <a:defRPr/>
            </a:pPr>
            <a:r>
              <a:rPr lang="nl-BE" sz="1400" dirty="0"/>
              <a:t>Verbanden leggen</a:t>
            </a:r>
          </a:p>
          <a:p>
            <a:pPr algn="ctr">
              <a:defRPr/>
            </a:pPr>
            <a:r>
              <a:rPr lang="nl-BE" sz="1400" dirty="0"/>
              <a:t>Verbeelding</a:t>
            </a:r>
          </a:p>
          <a:p>
            <a:pPr algn="ctr">
              <a:defRPr/>
            </a:pPr>
            <a:r>
              <a:rPr lang="nl-BE" sz="1400" dirty="0"/>
              <a:t>Nieuwsgierigheid</a:t>
            </a:r>
          </a:p>
          <a:p>
            <a:pPr algn="ctr">
              <a:defRPr/>
            </a:pPr>
            <a:r>
              <a:rPr lang="nl-BE" sz="1400" dirty="0"/>
              <a:t>Samenwerkingsvaardigheden</a:t>
            </a:r>
          </a:p>
          <a:p>
            <a:pPr algn="ctr">
              <a:defRPr/>
            </a:pPr>
            <a:r>
              <a:rPr lang="nl-BE" sz="1400" dirty="0"/>
              <a:t>Denkvaardigheden</a:t>
            </a:r>
          </a:p>
        </p:txBody>
      </p:sp>
      <p:sp>
        <p:nvSpPr>
          <p:cNvPr id="9" name="TextBox 8"/>
          <p:cNvSpPr txBox="1"/>
          <p:nvPr/>
        </p:nvSpPr>
        <p:spPr>
          <a:xfrm>
            <a:off x="2843808" y="4293096"/>
            <a:ext cx="2952327"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1400" b="1" dirty="0" smtClean="0"/>
              <a:t>Kenmerken van onderzoekend leren</a:t>
            </a:r>
            <a:endParaRPr lang="en-GB" sz="1400" b="1" dirty="0"/>
          </a:p>
          <a:p>
            <a:pPr algn="ctr">
              <a:defRPr/>
            </a:pPr>
            <a:r>
              <a:rPr lang="nl-BE" sz="1400" dirty="0"/>
              <a:t>In vraag stellen</a:t>
            </a:r>
          </a:p>
          <a:p>
            <a:pPr algn="ctr">
              <a:defRPr/>
            </a:pPr>
            <a:r>
              <a:rPr lang="nl-BE" sz="1400" dirty="0"/>
              <a:t>Ontwerpen en plannen van onderzoek</a:t>
            </a:r>
          </a:p>
          <a:p>
            <a:pPr algn="ctr">
              <a:defRPr/>
            </a:pPr>
            <a:r>
              <a:rPr lang="nl-BE" sz="1400" dirty="0"/>
              <a:t>Bewijs verzamelen</a:t>
            </a:r>
          </a:p>
          <a:p>
            <a:pPr algn="ctr">
              <a:defRPr/>
            </a:pPr>
            <a:r>
              <a:rPr lang="nl-BE" sz="1400" dirty="0"/>
              <a:t>Verbanden leggen</a:t>
            </a:r>
          </a:p>
          <a:p>
            <a:pPr algn="ctr">
              <a:defRPr/>
            </a:pPr>
            <a:r>
              <a:rPr lang="nl-BE" sz="1400" dirty="0"/>
              <a:t>Bewijs verklaren</a:t>
            </a:r>
          </a:p>
          <a:p>
            <a:pPr algn="ctr">
              <a:defRPr/>
            </a:pPr>
            <a:r>
              <a:rPr lang="nl-BE" sz="1400" dirty="0"/>
              <a:t>Communiceren van verklaringen</a:t>
            </a:r>
          </a:p>
        </p:txBody>
      </p:sp>
      <p:sp>
        <p:nvSpPr>
          <p:cNvPr id="10" name="TextBox 9"/>
          <p:cNvSpPr txBox="1"/>
          <p:nvPr/>
        </p:nvSpPr>
        <p:spPr>
          <a:xfrm>
            <a:off x="755576" y="332656"/>
            <a:ext cx="194421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err="1" smtClean="0"/>
              <a:t>Toetsing</a:t>
            </a:r>
            <a:endParaRPr lang="en-US" sz="1400" b="1" dirty="0" smtClean="0"/>
          </a:p>
          <a:p>
            <a:pPr algn="ctr"/>
            <a:r>
              <a:rPr lang="en-US" sz="1400" dirty="0" err="1" smtClean="0"/>
              <a:t>Strategie</a:t>
            </a:r>
            <a:endParaRPr lang="en-US" sz="1400" dirty="0" smtClean="0"/>
          </a:p>
          <a:p>
            <a:pPr algn="ctr"/>
            <a:r>
              <a:rPr lang="en-US" sz="1400" dirty="0" err="1" smtClean="0"/>
              <a:t>Formatief</a:t>
            </a:r>
            <a:endParaRPr lang="en-US" sz="1400" dirty="0" smtClean="0"/>
          </a:p>
          <a:p>
            <a:pPr algn="ctr"/>
            <a:r>
              <a:rPr lang="en-US" sz="1400" dirty="0" smtClean="0"/>
              <a:t>Self assessment</a:t>
            </a:r>
          </a:p>
          <a:p>
            <a:pPr algn="ctr"/>
            <a:r>
              <a:rPr lang="en-US" sz="1400" dirty="0" smtClean="0"/>
              <a:t>Peer assessment </a:t>
            </a:r>
          </a:p>
          <a:p>
            <a:pPr algn="ctr"/>
            <a:r>
              <a:rPr lang="en-US" sz="1400" dirty="0" err="1" smtClean="0"/>
              <a:t>Doorlopende</a:t>
            </a:r>
            <a:r>
              <a:rPr lang="en-US" sz="1400" dirty="0" smtClean="0"/>
              <a:t> </a:t>
            </a:r>
            <a:r>
              <a:rPr lang="en-US" sz="1400" dirty="0" err="1" smtClean="0"/>
              <a:t>summatieve</a:t>
            </a:r>
            <a:endParaRPr lang="en-US" sz="1400" dirty="0" smtClean="0"/>
          </a:p>
          <a:p>
            <a:pPr algn="ctr"/>
            <a:r>
              <a:rPr lang="en-US" sz="1400" dirty="0" smtClean="0"/>
              <a:t>Focus </a:t>
            </a:r>
            <a:r>
              <a:rPr lang="en-US" sz="1400" dirty="0" smtClean="0"/>
              <a:t>op </a:t>
            </a:r>
            <a:r>
              <a:rPr lang="en-US" sz="1400" dirty="0" smtClean="0"/>
              <a:t>product </a:t>
            </a:r>
            <a:r>
              <a:rPr lang="en-US" sz="1400" dirty="0" smtClean="0"/>
              <a:t>of </a:t>
            </a:r>
            <a:r>
              <a:rPr lang="en-US" sz="1400" dirty="0" err="1" smtClean="0"/>
              <a:t>proces</a:t>
            </a:r>
            <a:endParaRPr lang="en-US" sz="1400" dirty="0" smtClean="0"/>
          </a:p>
        </p:txBody>
      </p:sp>
      <p:sp>
        <p:nvSpPr>
          <p:cNvPr id="11" name="Bent Arrow 10"/>
          <p:cNvSpPr/>
          <p:nvPr/>
        </p:nvSpPr>
        <p:spPr>
          <a:xfrm rot="3675268">
            <a:off x="3517083" y="1113154"/>
            <a:ext cx="813816" cy="1468223"/>
          </a:xfrm>
          <a:prstGeom prst="bentArrow">
            <a:avLst>
              <a:gd name="adj1" fmla="val 0"/>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2256923" flipV="1">
            <a:off x="5027395" y="3583471"/>
            <a:ext cx="525126" cy="576729"/>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4293163">
            <a:off x="5449415" y="2483665"/>
            <a:ext cx="670669" cy="574193"/>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9223701" flipH="1">
            <a:off x="3066752" y="3607938"/>
            <a:ext cx="943117" cy="576729"/>
          </a:xfrm>
          <a:prstGeom prst="bentArrow">
            <a:avLst>
              <a:gd name="adj1" fmla="val 0"/>
              <a:gd name="adj2" fmla="val 20079"/>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209303" flipV="1">
            <a:off x="5189984" y="1764448"/>
            <a:ext cx="670669" cy="574193"/>
          </a:xfrm>
          <a:prstGeom prst="bentArrow">
            <a:avLst>
              <a:gd name="adj1" fmla="val 0"/>
              <a:gd name="adj2" fmla="val 26436"/>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848199" y="557889"/>
            <a:ext cx="2952328"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solidFill>
                  <a:srgbClr val="FF0000"/>
                </a:solidFill>
              </a:rPr>
              <a:t>CLS conceptual framework</a:t>
            </a:r>
          </a:p>
          <a:p>
            <a:pPr algn="ctr"/>
            <a:r>
              <a:rPr lang="en-US" sz="1600" b="1" dirty="0" smtClean="0">
                <a:solidFill>
                  <a:srgbClr val="FF0000"/>
                </a:solidFill>
              </a:rPr>
              <a:t>Adopted by the CEYS project</a:t>
            </a:r>
          </a:p>
        </p:txBody>
      </p:sp>
      <p:pic>
        <p:nvPicPr>
          <p:cNvPr id="17" name="Afbeelding 16"/>
          <p:cNvPicPr>
            <a:picLocks noChangeAspect="1"/>
          </p:cNvPicPr>
          <p:nvPr/>
        </p:nvPicPr>
        <p:blipFill>
          <a:blip r:embed="rId4"/>
          <a:stretch>
            <a:fillRect/>
          </a:stretch>
        </p:blipFill>
        <p:spPr>
          <a:xfrm>
            <a:off x="6147631" y="153786"/>
            <a:ext cx="2605224" cy="2801161"/>
          </a:xfrm>
          <a:prstGeom prst="rect">
            <a:avLst/>
          </a:prstGeom>
        </p:spPr>
      </p:pic>
    </p:spTree>
    <p:extLst>
      <p:ext uri="{BB962C8B-B14F-4D97-AF65-F5344CB8AC3E}">
        <p14:creationId xmlns:p14="http://schemas.microsoft.com/office/powerpoint/2010/main" val="71041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780928"/>
            <a:ext cx="2016224" cy="1631216"/>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dirty="0" err="1" smtClean="0">
                <a:latin typeface="+mj-lt"/>
              </a:rPr>
              <a:t>Kenmerken</a:t>
            </a:r>
            <a:r>
              <a:rPr lang="en-US" sz="2000" b="1" dirty="0" smtClean="0">
                <a:latin typeface="+mj-lt"/>
              </a:rPr>
              <a:t> van de </a:t>
            </a:r>
            <a:r>
              <a:rPr lang="en-US" sz="2000" b="1" dirty="0" err="1" smtClean="0">
                <a:latin typeface="+mj-lt"/>
              </a:rPr>
              <a:t>aard</a:t>
            </a:r>
            <a:r>
              <a:rPr lang="en-US" sz="2000" b="1" dirty="0" smtClean="0">
                <a:latin typeface="+mj-lt"/>
              </a:rPr>
              <a:t> van </a:t>
            </a:r>
            <a:r>
              <a:rPr lang="en-US" sz="2000" b="1" dirty="0" err="1" smtClean="0">
                <a:latin typeface="+mj-lt"/>
              </a:rPr>
              <a:t>wetenschap</a:t>
            </a:r>
            <a:endParaRPr lang="en-US" sz="2000" b="1" dirty="0" smtClean="0">
              <a:latin typeface="+mj-lt"/>
            </a:endParaRPr>
          </a:p>
          <a:p>
            <a:pPr algn="ctr"/>
            <a:r>
              <a:rPr lang="en-US" sz="2000" b="1" dirty="0" smtClean="0">
                <a:latin typeface="+mj-lt"/>
              </a:rPr>
              <a:t>(</a:t>
            </a:r>
            <a:r>
              <a:rPr lang="en-US" sz="2000" b="1" dirty="0" err="1">
                <a:latin typeface="+mj-lt"/>
              </a:rPr>
              <a:t>Akerson</a:t>
            </a:r>
            <a:r>
              <a:rPr lang="en-US" sz="2000" b="1" dirty="0">
                <a:latin typeface="+mj-lt"/>
              </a:rPr>
              <a:t> et al, 2011, p64)</a:t>
            </a:r>
            <a:endParaRPr lang="en-GB" sz="2000" b="1" dirty="0">
              <a:latin typeface="+mj-lt"/>
            </a:endParaRPr>
          </a:p>
        </p:txBody>
      </p:sp>
      <p:pic>
        <p:nvPicPr>
          <p:cNvPr id="5" name="Afbeelding 4"/>
          <p:cNvPicPr>
            <a:picLocks noChangeAspect="1"/>
          </p:cNvPicPr>
          <p:nvPr/>
        </p:nvPicPr>
        <p:blipFill>
          <a:blip r:embed="rId3"/>
          <a:stretch>
            <a:fillRect/>
          </a:stretch>
        </p:blipFill>
        <p:spPr>
          <a:xfrm>
            <a:off x="2643826" y="0"/>
            <a:ext cx="6378295" cy="6858000"/>
          </a:xfrm>
          <a:prstGeom prst="rect">
            <a:avLst/>
          </a:prstGeom>
        </p:spPr>
      </p:pic>
    </p:spTree>
    <p:extLst>
      <p:ext uri="{BB962C8B-B14F-4D97-AF65-F5344CB8AC3E}">
        <p14:creationId xmlns:p14="http://schemas.microsoft.com/office/powerpoint/2010/main" val="3915231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19800" cy="1325563"/>
          </a:xfrm>
        </p:spPr>
        <p:txBody>
          <a:bodyPr>
            <a:normAutofit fontScale="90000"/>
          </a:bodyPr>
          <a:lstStyle/>
          <a:p>
            <a:pPr algn="ctr"/>
            <a:r>
              <a:rPr lang="nl-BE" sz="3600" b="1" dirty="0">
                <a:solidFill>
                  <a:srgbClr val="00B050"/>
                </a:solidFill>
              </a:rPr>
              <a:t>Verband met de inhoudelijke ontwerpprincipes en –resultaten</a:t>
            </a:r>
            <a:endParaRPr lang="nl-BE" sz="3600" b="1" dirty="0">
              <a:solidFill>
                <a:srgbClr val="00B050"/>
              </a:solidFill>
              <a:latin typeface="+mn-lt"/>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en-US" sz="2400" dirty="0"/>
              <a:t>12. </a:t>
            </a:r>
            <a:r>
              <a:rPr lang="en-US" sz="2400" dirty="0" smtClean="0"/>
              <a:t>De </a:t>
            </a:r>
            <a:r>
              <a:rPr lang="en-US" sz="2400" dirty="0" err="1" smtClean="0"/>
              <a:t>lerarenopleiding</a:t>
            </a:r>
            <a:r>
              <a:rPr lang="en-US" sz="2400" dirty="0" smtClean="0"/>
              <a:t> </a:t>
            </a:r>
            <a:r>
              <a:rPr lang="en-US" sz="2400" dirty="0" err="1" smtClean="0"/>
              <a:t>zou</a:t>
            </a:r>
            <a:r>
              <a:rPr lang="en-US" sz="2400" dirty="0" smtClean="0"/>
              <a:t> </a:t>
            </a:r>
            <a:r>
              <a:rPr lang="en-US" sz="2400" dirty="0" err="1" smtClean="0"/>
              <a:t>kennis</a:t>
            </a:r>
            <a:r>
              <a:rPr lang="en-US" sz="2400" dirty="0" smtClean="0"/>
              <a:t> over </a:t>
            </a:r>
            <a:r>
              <a:rPr lang="en-US" sz="2400" dirty="0" smtClean="0"/>
              <a:t>de </a:t>
            </a:r>
            <a:r>
              <a:rPr lang="en-US" sz="2400" dirty="0" err="1" smtClean="0"/>
              <a:t>ontwikkeling</a:t>
            </a:r>
            <a:r>
              <a:rPr lang="en-US" sz="2400" dirty="0" smtClean="0"/>
              <a:t> van Jonge </a:t>
            </a:r>
            <a:r>
              <a:rPr lang="en-US" sz="2400" dirty="0" err="1" smtClean="0"/>
              <a:t>kinderen</a:t>
            </a:r>
            <a:r>
              <a:rPr lang="en-US" sz="2400" dirty="0" smtClean="0"/>
              <a:t> </a:t>
            </a:r>
            <a:r>
              <a:rPr lang="en-US" sz="2400" dirty="0" err="1" smtClean="0"/>
              <a:t>moeten</a:t>
            </a:r>
            <a:r>
              <a:rPr lang="en-US" sz="2400" dirty="0" smtClean="0"/>
              <a:t> </a:t>
            </a:r>
            <a:r>
              <a:rPr lang="en-US" sz="2400" dirty="0" err="1" smtClean="0"/>
              <a:t>aanbieden</a:t>
            </a:r>
            <a:r>
              <a:rPr lang="en-US" sz="2400" dirty="0" smtClean="0"/>
              <a:t>, de </a:t>
            </a:r>
            <a:r>
              <a:rPr lang="en-US" sz="2400" dirty="0" err="1" smtClean="0">
                <a:solidFill>
                  <a:srgbClr val="FF0000"/>
                </a:solidFill>
              </a:rPr>
              <a:t>doelen</a:t>
            </a:r>
            <a:r>
              <a:rPr lang="en-US" sz="2400" dirty="0" smtClean="0">
                <a:solidFill>
                  <a:srgbClr val="FF0000"/>
                </a:solidFill>
              </a:rPr>
              <a:t> van </a:t>
            </a:r>
            <a:r>
              <a:rPr lang="en-US" sz="2400" dirty="0" err="1" smtClean="0">
                <a:solidFill>
                  <a:srgbClr val="FF0000"/>
                </a:solidFill>
              </a:rPr>
              <a:t>wetenschap</a:t>
            </a:r>
            <a:r>
              <a:rPr lang="en-US" sz="2400" dirty="0" smtClean="0">
                <a:solidFill>
                  <a:srgbClr val="FF0000"/>
                </a:solidFill>
              </a:rPr>
              <a:t> </a:t>
            </a:r>
            <a:r>
              <a:rPr lang="en-US" sz="2400" dirty="0" err="1" smtClean="0">
                <a:solidFill>
                  <a:srgbClr val="FF0000"/>
                </a:solidFill>
              </a:rPr>
              <a:t>en</a:t>
            </a:r>
            <a:r>
              <a:rPr lang="en-US" sz="2400" dirty="0" smtClean="0">
                <a:solidFill>
                  <a:srgbClr val="FF0000"/>
                </a:solidFill>
              </a:rPr>
              <a:t> </a:t>
            </a:r>
            <a:r>
              <a:rPr lang="en-US" sz="2400" dirty="0" err="1" smtClean="0">
                <a:solidFill>
                  <a:srgbClr val="FF0000"/>
                </a:solidFill>
              </a:rPr>
              <a:t>wiskunde</a:t>
            </a:r>
            <a:r>
              <a:rPr lang="en-US" sz="2400" dirty="0" smtClean="0">
                <a:solidFill>
                  <a:srgbClr val="FF0000"/>
                </a:solidFill>
              </a:rPr>
              <a:t> </a:t>
            </a:r>
            <a:r>
              <a:rPr lang="en-US" sz="2400" dirty="0" smtClean="0"/>
              <a:t>in </a:t>
            </a:r>
            <a:r>
              <a:rPr lang="en-US" sz="2400" dirty="0" err="1" smtClean="0"/>
              <a:t>onderwijs</a:t>
            </a:r>
            <a:r>
              <a:rPr lang="en-US" sz="2400" dirty="0" smtClean="0"/>
              <a:t>, </a:t>
            </a:r>
            <a:r>
              <a:rPr lang="en-US" sz="2400" dirty="0" err="1" smtClean="0"/>
              <a:t>en</a:t>
            </a:r>
            <a:r>
              <a:rPr lang="en-US" sz="2400" dirty="0" smtClean="0"/>
              <a:t> </a:t>
            </a:r>
            <a:r>
              <a:rPr lang="en-US" sz="2400" dirty="0" err="1" smtClean="0">
                <a:solidFill>
                  <a:srgbClr val="FF0000"/>
                </a:solidFill>
              </a:rPr>
              <a:t>hun</a:t>
            </a:r>
            <a:r>
              <a:rPr lang="en-US" sz="2400" dirty="0" smtClean="0">
                <a:solidFill>
                  <a:srgbClr val="FF0000"/>
                </a:solidFill>
              </a:rPr>
              <a:t> </a:t>
            </a:r>
            <a:r>
              <a:rPr lang="en-US" sz="2400" dirty="0" err="1" smtClean="0">
                <a:solidFill>
                  <a:srgbClr val="FF0000"/>
                </a:solidFill>
              </a:rPr>
              <a:t>plaats</a:t>
            </a:r>
            <a:r>
              <a:rPr lang="en-US" sz="2400" dirty="0" smtClean="0">
                <a:solidFill>
                  <a:srgbClr val="FF0000"/>
                </a:solidFill>
              </a:rPr>
              <a:t> in het curriculum </a:t>
            </a:r>
            <a:r>
              <a:rPr lang="en-US" sz="2400" dirty="0" err="1" smtClean="0">
                <a:solidFill>
                  <a:srgbClr val="FF0000"/>
                </a:solidFill>
              </a:rPr>
              <a:t>voor</a:t>
            </a:r>
            <a:r>
              <a:rPr lang="en-US" sz="2400" dirty="0" smtClean="0">
                <a:solidFill>
                  <a:srgbClr val="FF0000"/>
                </a:solidFill>
              </a:rPr>
              <a:t> </a:t>
            </a:r>
            <a:r>
              <a:rPr lang="en-US" sz="2400" dirty="0" err="1" smtClean="0">
                <a:solidFill>
                  <a:srgbClr val="FF0000"/>
                </a:solidFill>
              </a:rPr>
              <a:t>jonge</a:t>
            </a:r>
            <a:r>
              <a:rPr lang="en-US" sz="2400" dirty="0" smtClean="0">
                <a:solidFill>
                  <a:srgbClr val="FF0000"/>
                </a:solidFill>
              </a:rPr>
              <a:t> </a:t>
            </a:r>
            <a:r>
              <a:rPr lang="en-US" sz="2400" dirty="0" err="1" smtClean="0">
                <a:solidFill>
                  <a:srgbClr val="FF0000"/>
                </a:solidFill>
              </a:rPr>
              <a:t>kinderen</a:t>
            </a:r>
            <a:r>
              <a:rPr lang="en-US" sz="2400" dirty="0" smtClean="0"/>
              <a:t>.</a:t>
            </a:r>
            <a:endParaRPr lang="el-GR" sz="2400" dirty="0"/>
          </a:p>
          <a:p>
            <a:pPr marL="457200" lvl="1" indent="0">
              <a:buNone/>
            </a:pPr>
            <a:r>
              <a:rPr lang="en-US" sz="1900" dirty="0"/>
              <a:t>12.1 </a:t>
            </a:r>
            <a:r>
              <a:rPr lang="en-US" sz="1900" dirty="0" err="1" smtClean="0"/>
              <a:t>Leerkrachten</a:t>
            </a:r>
            <a:r>
              <a:rPr lang="en-US" sz="1900" dirty="0" smtClean="0"/>
              <a:t> </a:t>
            </a:r>
            <a:r>
              <a:rPr lang="en-US" sz="1900" dirty="0" err="1" smtClean="0"/>
              <a:t>kennen</a:t>
            </a:r>
            <a:r>
              <a:rPr lang="en-US" sz="1900" dirty="0" smtClean="0"/>
              <a:t> de </a:t>
            </a:r>
            <a:r>
              <a:rPr lang="en-US" sz="1900" dirty="0" err="1" smtClean="0"/>
              <a:t>doelen</a:t>
            </a:r>
            <a:r>
              <a:rPr lang="en-US" sz="1900" dirty="0" smtClean="0"/>
              <a:t> van </a:t>
            </a:r>
            <a:r>
              <a:rPr lang="en-US" sz="1900" dirty="0" err="1" smtClean="0"/>
              <a:t>wetenschap</a:t>
            </a:r>
            <a:r>
              <a:rPr lang="en-US" sz="1900" dirty="0" smtClean="0"/>
              <a:t> </a:t>
            </a:r>
            <a:r>
              <a:rPr lang="en-US" sz="1900" dirty="0" err="1" smtClean="0"/>
              <a:t>en</a:t>
            </a:r>
            <a:r>
              <a:rPr lang="en-US" sz="1900" dirty="0" smtClean="0"/>
              <a:t> </a:t>
            </a:r>
            <a:r>
              <a:rPr lang="en-US" sz="1900" dirty="0" err="1" smtClean="0"/>
              <a:t>wiskunde</a:t>
            </a:r>
            <a:r>
              <a:rPr lang="en-US" sz="1900" dirty="0" smtClean="0"/>
              <a:t> in het (</a:t>
            </a:r>
            <a:r>
              <a:rPr lang="en-US" sz="1900" dirty="0" err="1" smtClean="0"/>
              <a:t>verplichte</a:t>
            </a:r>
            <a:r>
              <a:rPr lang="en-US" sz="1900" dirty="0" smtClean="0"/>
              <a:t>) </a:t>
            </a:r>
            <a:r>
              <a:rPr lang="en-US" sz="1900" dirty="0" err="1" smtClean="0"/>
              <a:t>onderwijs</a:t>
            </a:r>
            <a:r>
              <a:rPr lang="en-US" sz="1900" dirty="0" smtClean="0"/>
              <a:t>.</a:t>
            </a:r>
            <a:endParaRPr lang="el-GR" sz="1900" dirty="0"/>
          </a:p>
          <a:p>
            <a:pPr marL="457200" lvl="1" indent="0">
              <a:buNone/>
            </a:pPr>
            <a:r>
              <a:rPr lang="en-US" sz="1900" dirty="0"/>
              <a:t>12.2 </a:t>
            </a:r>
            <a:r>
              <a:rPr lang="en-US" sz="1900" dirty="0" err="1" smtClean="0"/>
              <a:t>Leerkrachten</a:t>
            </a:r>
            <a:r>
              <a:rPr lang="en-US" sz="1900" dirty="0" smtClean="0"/>
              <a:t> </a:t>
            </a:r>
            <a:r>
              <a:rPr lang="en-US" sz="1900" dirty="0" err="1" smtClean="0"/>
              <a:t>kennen</a:t>
            </a:r>
            <a:r>
              <a:rPr lang="en-US" sz="1900" dirty="0"/>
              <a:t> </a:t>
            </a:r>
            <a:r>
              <a:rPr lang="en-US" sz="1900" dirty="0" smtClean="0"/>
              <a:t>de </a:t>
            </a:r>
            <a:r>
              <a:rPr lang="en-US" sz="1900" dirty="0" err="1" smtClean="0"/>
              <a:t>heersende</a:t>
            </a:r>
            <a:r>
              <a:rPr lang="en-US" sz="1900" dirty="0" smtClean="0"/>
              <a:t> </a:t>
            </a:r>
            <a:r>
              <a:rPr lang="en-US" sz="1900" dirty="0" err="1" smtClean="0"/>
              <a:t>academische</a:t>
            </a:r>
            <a:r>
              <a:rPr lang="en-US" sz="1900" dirty="0" smtClean="0"/>
              <a:t> </a:t>
            </a:r>
            <a:r>
              <a:rPr lang="en-US" sz="1900" dirty="0" err="1" smtClean="0"/>
              <a:t>motivering</a:t>
            </a:r>
            <a:r>
              <a:rPr lang="en-US" sz="1900" dirty="0" smtClean="0"/>
              <a:t> van de </a:t>
            </a:r>
            <a:r>
              <a:rPr lang="en-US" sz="1900" dirty="0" err="1" smtClean="0"/>
              <a:t>plaats</a:t>
            </a:r>
            <a:r>
              <a:rPr lang="en-US" sz="1900" dirty="0" smtClean="0"/>
              <a:t> van </a:t>
            </a:r>
            <a:r>
              <a:rPr lang="en-US" sz="1900" dirty="0" err="1" smtClean="0"/>
              <a:t>wetenschap</a:t>
            </a:r>
            <a:r>
              <a:rPr lang="en-US" sz="1900" dirty="0" smtClean="0"/>
              <a:t> </a:t>
            </a:r>
            <a:r>
              <a:rPr lang="en-US" sz="1900" dirty="0" err="1" smtClean="0"/>
              <a:t>en</a:t>
            </a:r>
            <a:r>
              <a:rPr lang="en-US" sz="1900" dirty="0" smtClean="0"/>
              <a:t> </a:t>
            </a:r>
            <a:r>
              <a:rPr lang="en-US" sz="1900" dirty="0" err="1" smtClean="0"/>
              <a:t>wiskunde</a:t>
            </a:r>
            <a:r>
              <a:rPr lang="en-US" sz="1900" dirty="0" smtClean="0"/>
              <a:t> in het curriculum </a:t>
            </a:r>
            <a:r>
              <a:rPr lang="en-US" sz="1900" dirty="0" err="1" smtClean="0"/>
              <a:t>voor</a:t>
            </a:r>
            <a:r>
              <a:rPr lang="en-US" sz="1900" dirty="0" smtClean="0"/>
              <a:t> </a:t>
            </a:r>
            <a:r>
              <a:rPr lang="en-US" sz="1900" dirty="0" err="1" smtClean="0"/>
              <a:t>jonge</a:t>
            </a:r>
            <a:r>
              <a:rPr lang="en-US" sz="1900" dirty="0" smtClean="0"/>
              <a:t> </a:t>
            </a:r>
            <a:r>
              <a:rPr lang="en-US" sz="1900" dirty="0" err="1" smtClean="0"/>
              <a:t>kinderen</a:t>
            </a:r>
            <a:r>
              <a:rPr lang="en-US" sz="1900" dirty="0" smtClean="0"/>
              <a:t>.</a:t>
            </a:r>
            <a:endParaRPr lang="el-GR" sz="1900" dirty="0"/>
          </a:p>
          <a:p>
            <a:pPr marL="457200" lvl="1" indent="0">
              <a:buNone/>
            </a:pPr>
            <a:r>
              <a:rPr lang="en-US" sz="1900" dirty="0" smtClean="0"/>
              <a:t>12.5 </a:t>
            </a:r>
            <a:r>
              <a:rPr lang="en-US" sz="1900" dirty="0" err="1" smtClean="0"/>
              <a:t>Leerkrachten</a:t>
            </a:r>
            <a:r>
              <a:rPr lang="en-US" sz="1900" dirty="0" smtClean="0"/>
              <a:t> </a:t>
            </a:r>
            <a:r>
              <a:rPr lang="en-US" sz="1900" dirty="0" err="1" smtClean="0"/>
              <a:t>zetten</a:t>
            </a:r>
            <a:r>
              <a:rPr lang="en-US" sz="1900" dirty="0" smtClean="0"/>
              <a:t> </a:t>
            </a:r>
            <a:r>
              <a:rPr lang="en-US" sz="1900" dirty="0" err="1" smtClean="0"/>
              <a:t>hun</a:t>
            </a:r>
            <a:r>
              <a:rPr lang="en-US" sz="1900" dirty="0" smtClean="0"/>
              <a:t> </a:t>
            </a:r>
            <a:r>
              <a:rPr lang="en-US" sz="1900" dirty="0" err="1" smtClean="0"/>
              <a:t>lesgeven</a:t>
            </a:r>
            <a:r>
              <a:rPr lang="en-US" sz="1900" dirty="0" smtClean="0"/>
              <a:t>, </a:t>
            </a:r>
            <a:r>
              <a:rPr lang="en-US" sz="1900" dirty="0" err="1" smtClean="0"/>
              <a:t>hun</a:t>
            </a:r>
            <a:r>
              <a:rPr lang="en-US" sz="1900" dirty="0" smtClean="0"/>
              <a:t> </a:t>
            </a:r>
            <a:r>
              <a:rPr lang="en-US" sz="1900" dirty="0" err="1" smtClean="0"/>
              <a:t>aanpak</a:t>
            </a:r>
            <a:r>
              <a:rPr lang="en-US" sz="1900" dirty="0" smtClean="0"/>
              <a:t> van </a:t>
            </a:r>
            <a:r>
              <a:rPr lang="en-US" sz="1900" dirty="0" err="1" smtClean="0"/>
              <a:t>toetsing</a:t>
            </a:r>
            <a:r>
              <a:rPr lang="en-US" sz="1900" dirty="0" smtClean="0"/>
              <a:t> </a:t>
            </a:r>
            <a:r>
              <a:rPr lang="en-US" sz="1900" dirty="0" err="1" smtClean="0"/>
              <a:t>en</a:t>
            </a:r>
            <a:r>
              <a:rPr lang="en-US" sz="1900" dirty="0" smtClean="0"/>
              <a:t> </a:t>
            </a:r>
            <a:r>
              <a:rPr lang="en-US" sz="1900" dirty="0" err="1" smtClean="0"/>
              <a:t>hun</a:t>
            </a:r>
            <a:r>
              <a:rPr lang="en-US" sz="1900" dirty="0" smtClean="0"/>
              <a:t> </a:t>
            </a:r>
            <a:r>
              <a:rPr lang="en-US" sz="1900" dirty="0" err="1" smtClean="0"/>
              <a:t>prioriteiten</a:t>
            </a:r>
            <a:r>
              <a:rPr lang="en-US" sz="1900" dirty="0" smtClean="0"/>
              <a:t> </a:t>
            </a:r>
            <a:r>
              <a:rPr lang="en-US" sz="1900" dirty="0" err="1" smtClean="0"/>
              <a:t>inéén</a:t>
            </a:r>
            <a:r>
              <a:rPr lang="en-US" sz="1900" dirty="0" smtClean="0"/>
              <a:t> </a:t>
            </a:r>
            <a:r>
              <a:rPr lang="en-US" sz="1900" dirty="0" err="1" smtClean="0"/>
              <a:t>lijn</a:t>
            </a:r>
            <a:r>
              <a:rPr lang="en-US" sz="1900" dirty="0" smtClean="0"/>
              <a:t> met de </a:t>
            </a:r>
            <a:r>
              <a:rPr lang="en-US" sz="1900" dirty="0" err="1" smtClean="0"/>
              <a:t>doelen</a:t>
            </a:r>
            <a:r>
              <a:rPr lang="en-US" sz="1900" dirty="0" smtClean="0"/>
              <a:t> </a:t>
            </a:r>
            <a:r>
              <a:rPr lang="en-US" sz="1900" dirty="0" err="1" smtClean="0"/>
              <a:t>en</a:t>
            </a:r>
            <a:r>
              <a:rPr lang="en-US" sz="1900" dirty="0" smtClean="0"/>
              <a:t> de </a:t>
            </a:r>
            <a:r>
              <a:rPr lang="en-US" sz="1900" dirty="0" err="1" smtClean="0"/>
              <a:t>motivering</a:t>
            </a:r>
            <a:r>
              <a:rPr lang="en-US" sz="1900" dirty="0" smtClean="0"/>
              <a:t> </a:t>
            </a:r>
            <a:r>
              <a:rPr lang="en-US" sz="1900" dirty="0" err="1" smtClean="0"/>
              <a:t>voor</a:t>
            </a:r>
            <a:r>
              <a:rPr lang="en-US" sz="1900" dirty="0" smtClean="0"/>
              <a:t> </a:t>
            </a:r>
            <a:r>
              <a:rPr lang="en-US" sz="1900" dirty="0" err="1" smtClean="0"/>
              <a:t>wetenschap</a:t>
            </a:r>
            <a:r>
              <a:rPr lang="en-US" sz="1900" dirty="0" smtClean="0"/>
              <a:t> </a:t>
            </a:r>
            <a:r>
              <a:rPr lang="en-US" sz="1900" dirty="0" err="1" smtClean="0"/>
              <a:t>en</a:t>
            </a:r>
            <a:r>
              <a:rPr lang="en-US" sz="1900" dirty="0" smtClean="0"/>
              <a:t> </a:t>
            </a:r>
            <a:r>
              <a:rPr lang="en-US" sz="1900" dirty="0" err="1" smtClean="0"/>
              <a:t>wiskunde</a:t>
            </a:r>
            <a:r>
              <a:rPr lang="en-US" sz="1900" dirty="0" smtClean="0"/>
              <a:t> </a:t>
            </a:r>
            <a:r>
              <a:rPr lang="en-US" sz="1900" dirty="0" err="1" smtClean="0"/>
              <a:t>bij</a:t>
            </a:r>
            <a:r>
              <a:rPr lang="en-US" sz="1900" dirty="0" smtClean="0"/>
              <a:t> </a:t>
            </a:r>
            <a:r>
              <a:rPr lang="en-US" sz="1900" dirty="0" err="1" smtClean="0"/>
              <a:t>jonge</a:t>
            </a:r>
            <a:r>
              <a:rPr lang="en-US" sz="1900" dirty="0" smtClean="0"/>
              <a:t> </a:t>
            </a:r>
            <a:r>
              <a:rPr lang="en-US" sz="1900" dirty="0" err="1" smtClean="0"/>
              <a:t>kinderen</a:t>
            </a:r>
            <a:r>
              <a:rPr lang="en-US" sz="1900" dirty="0" smtClean="0"/>
              <a:t>. </a:t>
            </a:r>
            <a:endParaRPr lang="en-US" sz="1900" dirty="0" smtClean="0"/>
          </a:p>
          <a:p>
            <a:pPr marL="0" indent="0">
              <a:buNone/>
            </a:pPr>
            <a:r>
              <a:rPr lang="en-US" sz="2400" dirty="0" smtClean="0"/>
              <a:t>13</a:t>
            </a:r>
            <a:r>
              <a:rPr lang="en-US" sz="2400" dirty="0"/>
              <a:t>. </a:t>
            </a:r>
            <a:r>
              <a:rPr lang="en-US" sz="2400" dirty="0" smtClean="0"/>
              <a:t>De </a:t>
            </a:r>
            <a:r>
              <a:rPr lang="en-US" sz="2400" dirty="0" err="1" smtClean="0"/>
              <a:t>lerarenopleiding</a:t>
            </a:r>
            <a:r>
              <a:rPr lang="en-US" sz="2400" dirty="0" smtClean="0"/>
              <a:t> </a:t>
            </a:r>
            <a:r>
              <a:rPr lang="en-US" sz="2400" dirty="0" err="1" smtClean="0"/>
              <a:t>voorziet</a:t>
            </a:r>
            <a:r>
              <a:rPr lang="en-US" sz="2400" dirty="0" smtClean="0"/>
              <a:t> </a:t>
            </a:r>
            <a:r>
              <a:rPr lang="en-US" sz="2400" dirty="0" err="1" smtClean="0"/>
              <a:t>leerkrachten</a:t>
            </a:r>
            <a:r>
              <a:rPr lang="en-US" sz="2400" dirty="0" smtClean="0"/>
              <a:t> van de </a:t>
            </a:r>
            <a:r>
              <a:rPr lang="en-US" sz="2400" dirty="0" err="1" smtClean="0"/>
              <a:t>kennis</a:t>
            </a:r>
            <a:r>
              <a:rPr lang="en-US" sz="2400" dirty="0" smtClean="0"/>
              <a:t> over </a:t>
            </a:r>
            <a:r>
              <a:rPr lang="en-US" sz="2400" dirty="0" err="1" smtClean="0"/>
              <a:t>relevante</a:t>
            </a:r>
            <a:r>
              <a:rPr lang="en-US" sz="2400" dirty="0" smtClean="0"/>
              <a:t> </a:t>
            </a:r>
            <a:r>
              <a:rPr lang="en-US" sz="2400" dirty="0" err="1" smtClean="0"/>
              <a:t>beleidsrichtlijnen</a:t>
            </a:r>
            <a:r>
              <a:rPr lang="en-US" sz="2400" dirty="0" smtClean="0"/>
              <a:t> </a:t>
            </a:r>
            <a:r>
              <a:rPr lang="en-US" sz="2400" dirty="0" err="1" smtClean="0"/>
              <a:t>en</a:t>
            </a:r>
            <a:r>
              <a:rPr lang="en-US" sz="2400" dirty="0" smtClean="0"/>
              <a:t> -</a:t>
            </a:r>
            <a:r>
              <a:rPr lang="en-US" sz="2400" dirty="0" err="1" smtClean="0"/>
              <a:t>documenten</a:t>
            </a:r>
            <a:r>
              <a:rPr lang="en-US" sz="2400" dirty="0" smtClean="0"/>
              <a:t> over </a:t>
            </a:r>
            <a:r>
              <a:rPr lang="en-US" sz="2400" dirty="0" err="1" smtClean="0"/>
              <a:t>wetenschaps</a:t>
            </a:r>
            <a:r>
              <a:rPr lang="en-US" sz="2400" dirty="0" smtClean="0"/>
              <a:t>- </a:t>
            </a:r>
            <a:r>
              <a:rPr lang="en-US" sz="2400" dirty="0" err="1" smtClean="0"/>
              <a:t>en</a:t>
            </a:r>
            <a:r>
              <a:rPr lang="en-US" sz="2400" dirty="0" smtClean="0"/>
              <a:t> </a:t>
            </a:r>
            <a:r>
              <a:rPr lang="en-US" sz="2400" dirty="0" err="1" smtClean="0"/>
              <a:t>wiskundeonderwijs</a:t>
            </a:r>
            <a:r>
              <a:rPr lang="en-US" sz="2400" dirty="0"/>
              <a:t> </a:t>
            </a:r>
            <a:r>
              <a:rPr lang="en-US" sz="2400" dirty="0" smtClean="0"/>
              <a:t>(</a:t>
            </a:r>
            <a:r>
              <a:rPr lang="en-US" sz="2400" dirty="0" err="1" smtClean="0"/>
              <a:t>en</a:t>
            </a:r>
            <a:r>
              <a:rPr lang="en-US" sz="2400" dirty="0" smtClean="0"/>
              <a:t> de </a:t>
            </a:r>
            <a:r>
              <a:rPr lang="en-US" sz="2400" dirty="0" err="1" smtClean="0"/>
              <a:t>rol</a:t>
            </a:r>
            <a:r>
              <a:rPr lang="en-US" sz="2400" dirty="0" smtClean="0"/>
              <a:t> van </a:t>
            </a:r>
            <a:r>
              <a:rPr lang="en-US" sz="2400" dirty="0" err="1" smtClean="0"/>
              <a:t>creativiteit</a:t>
            </a:r>
            <a:r>
              <a:rPr lang="en-US" sz="2400" dirty="0" smtClean="0"/>
              <a:t> </a:t>
            </a:r>
            <a:r>
              <a:rPr lang="en-US" sz="2400" dirty="0" err="1" smtClean="0"/>
              <a:t>hierin</a:t>
            </a:r>
            <a:r>
              <a:rPr lang="en-US" sz="2400" dirty="0" smtClean="0"/>
              <a:t>) op </a:t>
            </a:r>
            <a:r>
              <a:rPr lang="en-US" sz="2400" dirty="0" err="1" smtClean="0"/>
              <a:t>nationaal</a:t>
            </a:r>
            <a:r>
              <a:rPr lang="en-US" sz="2400" dirty="0" smtClean="0"/>
              <a:t> </a:t>
            </a:r>
            <a:r>
              <a:rPr lang="en-US" sz="2400" dirty="0" err="1" smtClean="0"/>
              <a:t>niveau</a:t>
            </a:r>
            <a:r>
              <a:rPr lang="en-US" sz="2400" dirty="0" smtClean="0"/>
              <a:t>, </a:t>
            </a:r>
            <a:r>
              <a:rPr lang="en-US" sz="2400" dirty="0" err="1" smtClean="0"/>
              <a:t>alsook</a:t>
            </a:r>
            <a:r>
              <a:rPr lang="en-US" sz="2400" dirty="0" smtClean="0"/>
              <a:t> over de </a:t>
            </a:r>
            <a:r>
              <a:rPr lang="en-US" sz="2400" dirty="0" err="1" smtClean="0"/>
              <a:t>overeenkomstige</a:t>
            </a:r>
            <a:r>
              <a:rPr lang="en-US" sz="2400" dirty="0" smtClean="0"/>
              <a:t> trends op </a:t>
            </a:r>
            <a:r>
              <a:rPr lang="en-US" sz="2400" dirty="0" err="1" smtClean="0"/>
              <a:t>Europees</a:t>
            </a:r>
            <a:r>
              <a:rPr lang="en-US" sz="2400" dirty="0" smtClean="0"/>
              <a:t> </a:t>
            </a:r>
            <a:r>
              <a:rPr lang="en-US" sz="2400" dirty="0" err="1" smtClean="0"/>
              <a:t>niveau</a:t>
            </a:r>
            <a:r>
              <a:rPr lang="en-US" sz="2400" dirty="0" smtClean="0"/>
              <a:t>. </a:t>
            </a:r>
          </a:p>
          <a:p>
            <a:pPr marL="457200" lvl="1" indent="0">
              <a:buNone/>
            </a:pPr>
            <a:r>
              <a:rPr lang="en-US" sz="1900" dirty="0" smtClean="0"/>
              <a:t>13.1 </a:t>
            </a:r>
            <a:r>
              <a:rPr lang="en-US" sz="1900" dirty="0" err="1" smtClean="0"/>
              <a:t>Leerkrachten</a:t>
            </a:r>
            <a:r>
              <a:rPr lang="en-US" sz="1900" dirty="0" smtClean="0"/>
              <a:t> </a:t>
            </a:r>
            <a:r>
              <a:rPr lang="en-US" sz="1900" dirty="0" err="1" smtClean="0"/>
              <a:t>kennen</a:t>
            </a:r>
            <a:r>
              <a:rPr lang="en-US" sz="1900" dirty="0" smtClean="0"/>
              <a:t> </a:t>
            </a:r>
            <a:r>
              <a:rPr lang="en-US" sz="1900" dirty="0" err="1" smtClean="0"/>
              <a:t>relevante</a:t>
            </a:r>
            <a:r>
              <a:rPr lang="en-US" sz="1900" dirty="0" smtClean="0"/>
              <a:t> </a:t>
            </a:r>
            <a:r>
              <a:rPr lang="en-US" sz="1900" dirty="0" err="1" smtClean="0"/>
              <a:t>beleidsrichtlijnen</a:t>
            </a:r>
            <a:r>
              <a:rPr lang="en-US" sz="1900" dirty="0" smtClean="0"/>
              <a:t> </a:t>
            </a:r>
            <a:r>
              <a:rPr lang="en-US" sz="1900" dirty="0" err="1" smtClean="0"/>
              <a:t>en</a:t>
            </a:r>
            <a:r>
              <a:rPr lang="en-US" sz="1900" dirty="0" smtClean="0"/>
              <a:t> -</a:t>
            </a:r>
            <a:r>
              <a:rPr lang="en-US" sz="1900" dirty="0" err="1" smtClean="0"/>
              <a:t>documenten</a:t>
            </a:r>
            <a:r>
              <a:rPr lang="en-US" sz="1900" dirty="0" smtClean="0"/>
              <a:t> </a:t>
            </a:r>
            <a:r>
              <a:rPr lang="en-US" sz="1900" dirty="0" err="1" smtClean="0"/>
              <a:t>voor</a:t>
            </a:r>
            <a:r>
              <a:rPr lang="en-US" sz="1900" dirty="0" smtClean="0"/>
              <a:t> </a:t>
            </a:r>
            <a:r>
              <a:rPr lang="en-US" sz="1900" dirty="0" err="1" smtClean="0"/>
              <a:t>wetenschaps</a:t>
            </a:r>
            <a:r>
              <a:rPr lang="en-US" sz="1900" dirty="0" smtClean="0"/>
              <a:t>- </a:t>
            </a:r>
            <a:r>
              <a:rPr lang="en-US" sz="1900" dirty="0" err="1" smtClean="0"/>
              <a:t>en</a:t>
            </a:r>
            <a:r>
              <a:rPr lang="en-US" sz="1900" dirty="0" smtClean="0"/>
              <a:t> </a:t>
            </a:r>
            <a:r>
              <a:rPr lang="en-US" sz="1900" dirty="0" err="1" smtClean="0"/>
              <a:t>wiskundeonderwijs</a:t>
            </a:r>
            <a:r>
              <a:rPr lang="en-US" sz="1900" dirty="0" smtClean="0"/>
              <a:t> (</a:t>
            </a:r>
            <a:r>
              <a:rPr lang="en-US" sz="1900" dirty="0" err="1" smtClean="0"/>
              <a:t>en</a:t>
            </a:r>
            <a:r>
              <a:rPr lang="en-US" sz="1900" dirty="0" smtClean="0"/>
              <a:t> de </a:t>
            </a:r>
            <a:r>
              <a:rPr lang="en-US" sz="1900" dirty="0" err="1" smtClean="0"/>
              <a:t>rol</a:t>
            </a:r>
            <a:r>
              <a:rPr lang="en-US" sz="1900" dirty="0" smtClean="0"/>
              <a:t> van </a:t>
            </a:r>
            <a:r>
              <a:rPr lang="en-US" sz="1900" dirty="0" err="1" smtClean="0"/>
              <a:t>creativiteit</a:t>
            </a:r>
            <a:r>
              <a:rPr lang="en-US" sz="1900" dirty="0" smtClean="0"/>
              <a:t> </a:t>
            </a:r>
            <a:r>
              <a:rPr lang="en-US" sz="1900" dirty="0" err="1" smtClean="0"/>
              <a:t>hiein</a:t>
            </a:r>
            <a:r>
              <a:rPr lang="en-US" sz="1900" dirty="0" smtClean="0"/>
              <a:t>) op </a:t>
            </a:r>
            <a:r>
              <a:rPr lang="en-US" sz="1900" dirty="0" err="1" smtClean="0"/>
              <a:t>nationaal</a:t>
            </a:r>
            <a:r>
              <a:rPr lang="en-US" sz="1900" dirty="0" smtClean="0"/>
              <a:t> </a:t>
            </a:r>
            <a:r>
              <a:rPr lang="en-US" sz="1900" dirty="0" err="1" smtClean="0"/>
              <a:t>niveau</a:t>
            </a:r>
            <a:r>
              <a:rPr lang="en-US" sz="1900" dirty="0" smtClean="0"/>
              <a:t>, </a:t>
            </a:r>
            <a:r>
              <a:rPr lang="en-US" sz="1900" dirty="0" err="1" smtClean="0"/>
              <a:t>alsook</a:t>
            </a:r>
            <a:r>
              <a:rPr lang="en-US" sz="1900" dirty="0" smtClean="0"/>
              <a:t> over de </a:t>
            </a:r>
            <a:r>
              <a:rPr lang="en-US" sz="1900" dirty="0" err="1" smtClean="0"/>
              <a:t>overeenkomstige</a:t>
            </a:r>
            <a:r>
              <a:rPr lang="en-US" sz="1900" dirty="0" smtClean="0"/>
              <a:t> trends op </a:t>
            </a:r>
            <a:r>
              <a:rPr lang="en-US" sz="1900" dirty="0" err="1" smtClean="0"/>
              <a:t>Europees</a:t>
            </a:r>
            <a:r>
              <a:rPr lang="en-US" sz="1900" dirty="0" smtClean="0"/>
              <a:t> </a:t>
            </a:r>
            <a:r>
              <a:rPr lang="en-US" sz="1900" dirty="0" err="1" smtClean="0"/>
              <a:t>niveau</a:t>
            </a:r>
            <a:r>
              <a:rPr lang="en-US" sz="1900" dirty="0" smtClean="0"/>
              <a:t>. </a:t>
            </a:r>
          </a:p>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87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14"/>
          <p:cNvPicPr/>
          <p:nvPr/>
        </p:nvPicPr>
        <p:blipFill>
          <a:blip r:embed="rId6"/>
          <a:stretch>
            <a:fillRect/>
          </a:stretch>
        </p:blipFill>
        <p:spPr>
          <a:xfrm>
            <a:off x="1008112" y="1229844"/>
            <a:ext cx="5587912" cy="5031268"/>
          </a:xfrm>
          <a:prstGeom prst="rect">
            <a:avLst/>
          </a:prstGeom>
        </p:spPr>
      </p:pic>
      <p:sp>
        <p:nvSpPr>
          <p:cNvPr id="16" name="Title 3"/>
          <p:cNvSpPr txBox="1">
            <a:spLocks/>
          </p:cNvSpPr>
          <p:nvPr/>
        </p:nvSpPr>
        <p:spPr>
          <a:xfrm>
            <a:off x="503352" y="349710"/>
            <a:ext cx="6249450"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smtClean="0">
                <a:solidFill>
                  <a:srgbClr val="00B050"/>
                </a:solidFill>
                <a:latin typeface="+mn-lt"/>
              </a:rPr>
              <a:t>Activiteit</a:t>
            </a:r>
            <a:r>
              <a:rPr lang="en-US" sz="2400" b="1" dirty="0" smtClean="0">
                <a:solidFill>
                  <a:srgbClr val="00B050"/>
                </a:solidFill>
                <a:latin typeface="+mn-lt"/>
              </a:rPr>
              <a:t> </a:t>
            </a:r>
            <a:r>
              <a:rPr lang="en-US" sz="2400" b="1" dirty="0" smtClean="0">
                <a:solidFill>
                  <a:srgbClr val="00B050"/>
                </a:solidFill>
                <a:latin typeface="+mn-lt"/>
              </a:rPr>
              <a:t>1: </a:t>
            </a:r>
            <a:r>
              <a:rPr lang="en-US" sz="2400" b="1" dirty="0" err="1" smtClean="0">
                <a:solidFill>
                  <a:srgbClr val="00B050"/>
                </a:solidFill>
                <a:latin typeface="+mn-lt"/>
              </a:rPr>
              <a:t>Belangrijke</a:t>
            </a:r>
            <a:r>
              <a:rPr lang="en-US" sz="2400" b="1" dirty="0" smtClean="0">
                <a:solidFill>
                  <a:srgbClr val="00B050"/>
                </a:solidFill>
                <a:latin typeface="+mn-lt"/>
              </a:rPr>
              <a:t> </a:t>
            </a:r>
            <a:r>
              <a:rPr lang="en-US" sz="2400" b="1" dirty="0" err="1" smtClean="0">
                <a:solidFill>
                  <a:srgbClr val="00B050"/>
                </a:solidFill>
                <a:latin typeface="+mn-lt"/>
              </a:rPr>
              <a:t>kenmerken</a:t>
            </a:r>
            <a:endParaRPr lang="en-US" sz="2400" b="1" dirty="0">
              <a:solidFill>
                <a:srgbClr val="00B050"/>
              </a:solidFill>
              <a:latin typeface="+mn-lt"/>
            </a:endParaRPr>
          </a:p>
          <a:p>
            <a:r>
              <a:rPr lang="en-US" sz="1800" b="1" dirty="0" err="1" smtClean="0">
                <a:solidFill>
                  <a:srgbClr val="00B050"/>
                </a:solidFill>
                <a:latin typeface="+mn-lt"/>
              </a:rPr>
              <a:t>Welke</a:t>
            </a:r>
            <a:r>
              <a:rPr lang="en-US" sz="1800" b="1" dirty="0" smtClean="0">
                <a:solidFill>
                  <a:srgbClr val="00B050"/>
                </a:solidFill>
                <a:latin typeface="+mn-lt"/>
              </a:rPr>
              <a:t> </a:t>
            </a:r>
            <a:r>
              <a:rPr lang="en-US" sz="1800" b="1" dirty="0" err="1" smtClean="0">
                <a:solidFill>
                  <a:srgbClr val="00B050"/>
                </a:solidFill>
                <a:latin typeface="+mn-lt"/>
              </a:rPr>
              <a:t>kenmerken</a:t>
            </a:r>
            <a:r>
              <a:rPr lang="en-US" sz="1800" b="1" dirty="0" smtClean="0">
                <a:solidFill>
                  <a:srgbClr val="00B050"/>
                </a:solidFill>
                <a:latin typeface="+mn-lt"/>
              </a:rPr>
              <a:t> </a:t>
            </a:r>
            <a:r>
              <a:rPr lang="en-US" sz="1800" b="1" dirty="0" err="1" smtClean="0">
                <a:solidFill>
                  <a:srgbClr val="00B050"/>
                </a:solidFill>
                <a:latin typeface="+mn-lt"/>
              </a:rPr>
              <a:t>beschouw</a:t>
            </a:r>
            <a:r>
              <a:rPr lang="en-US" sz="1800" b="1" dirty="0" smtClean="0">
                <a:solidFill>
                  <a:srgbClr val="00B050"/>
                </a:solidFill>
                <a:latin typeface="+mn-lt"/>
              </a:rPr>
              <a:t> </a:t>
            </a:r>
            <a:r>
              <a:rPr lang="en-US" sz="1800" b="1" dirty="0" err="1" smtClean="0">
                <a:solidFill>
                  <a:srgbClr val="00B050"/>
                </a:solidFill>
                <a:latin typeface="+mn-lt"/>
              </a:rPr>
              <a:t>jij</a:t>
            </a:r>
            <a:r>
              <a:rPr lang="en-US" sz="1800" b="1" dirty="0" smtClean="0">
                <a:solidFill>
                  <a:srgbClr val="00B050"/>
                </a:solidFill>
                <a:latin typeface="+mn-lt"/>
              </a:rPr>
              <a:t> </a:t>
            </a:r>
            <a:r>
              <a:rPr lang="en-US" sz="1800" b="1" dirty="0" err="1" smtClean="0">
                <a:solidFill>
                  <a:srgbClr val="00B050"/>
                </a:solidFill>
                <a:latin typeface="+mn-lt"/>
              </a:rPr>
              <a:t>als</a:t>
            </a:r>
            <a:r>
              <a:rPr lang="en-US" sz="1800" b="1" dirty="0" smtClean="0">
                <a:solidFill>
                  <a:srgbClr val="00B050"/>
                </a:solidFill>
                <a:latin typeface="+mn-lt"/>
              </a:rPr>
              <a:t> </a:t>
            </a:r>
            <a:r>
              <a:rPr lang="en-US" sz="1800" b="1" dirty="0" err="1" smtClean="0">
                <a:solidFill>
                  <a:srgbClr val="00B050"/>
                </a:solidFill>
                <a:latin typeface="+mn-lt"/>
              </a:rPr>
              <a:t>belangrijk</a:t>
            </a:r>
            <a:r>
              <a:rPr lang="en-US" sz="1800" b="1" dirty="0" smtClean="0">
                <a:solidFill>
                  <a:srgbClr val="00B050"/>
                </a:solidFill>
                <a:latin typeface="+mn-lt"/>
              </a:rPr>
              <a:t> </a:t>
            </a:r>
            <a:r>
              <a:rPr lang="en-US" sz="1800" b="1" dirty="0" err="1" smtClean="0">
                <a:solidFill>
                  <a:srgbClr val="00B050"/>
                </a:solidFill>
                <a:latin typeface="+mn-lt"/>
              </a:rPr>
              <a:t>voor</a:t>
            </a:r>
            <a:r>
              <a:rPr lang="en-US" sz="1800" b="1" dirty="0" smtClean="0">
                <a:solidFill>
                  <a:srgbClr val="00B050"/>
                </a:solidFill>
                <a:latin typeface="+mn-lt"/>
              </a:rPr>
              <a:t> </a:t>
            </a:r>
            <a:r>
              <a:rPr lang="en-US" sz="1800" b="1" dirty="0" err="1" smtClean="0">
                <a:solidFill>
                  <a:srgbClr val="00B050"/>
                </a:solidFill>
                <a:latin typeface="+mn-lt"/>
              </a:rPr>
              <a:t>creativiteit</a:t>
            </a:r>
            <a:r>
              <a:rPr lang="en-US" sz="1800" b="1" dirty="0" smtClean="0">
                <a:solidFill>
                  <a:srgbClr val="00B050"/>
                </a:solidFill>
                <a:latin typeface="+mn-lt"/>
              </a:rPr>
              <a:t>, </a:t>
            </a:r>
            <a:r>
              <a:rPr lang="en-US" sz="1800" b="1" dirty="0" err="1" smtClean="0">
                <a:solidFill>
                  <a:srgbClr val="00B050"/>
                </a:solidFill>
                <a:latin typeface="+mn-lt"/>
              </a:rPr>
              <a:t>wetenschapsonderwijs</a:t>
            </a:r>
            <a:r>
              <a:rPr lang="en-US" sz="1800" b="1" dirty="0" smtClean="0">
                <a:solidFill>
                  <a:srgbClr val="00B050"/>
                </a:solidFill>
                <a:latin typeface="+mn-lt"/>
              </a:rPr>
              <a:t> </a:t>
            </a:r>
            <a:r>
              <a:rPr lang="en-US" sz="1800" b="1" dirty="0" err="1" smtClean="0">
                <a:solidFill>
                  <a:srgbClr val="00B050"/>
                </a:solidFill>
                <a:latin typeface="+mn-lt"/>
              </a:rPr>
              <a:t>en</a:t>
            </a:r>
            <a:r>
              <a:rPr lang="en-US" sz="1800" b="1" dirty="0" smtClean="0">
                <a:solidFill>
                  <a:srgbClr val="00B050"/>
                </a:solidFill>
                <a:latin typeface="+mn-lt"/>
              </a:rPr>
              <a:t> </a:t>
            </a:r>
            <a:r>
              <a:rPr lang="en-US" sz="1800" b="1" dirty="0" err="1" smtClean="0">
                <a:solidFill>
                  <a:srgbClr val="00B050"/>
                </a:solidFill>
                <a:latin typeface="+mn-lt"/>
              </a:rPr>
              <a:t>onderwijs</a:t>
            </a:r>
            <a:r>
              <a:rPr lang="en-US" sz="1800" b="1" dirty="0" smtClean="0">
                <a:solidFill>
                  <a:srgbClr val="00B050"/>
                </a:solidFill>
                <a:latin typeface="+mn-lt"/>
              </a:rPr>
              <a:t> </a:t>
            </a:r>
            <a:r>
              <a:rPr lang="en-US" sz="1800" b="1" dirty="0" err="1" smtClean="0">
                <a:solidFill>
                  <a:srgbClr val="00B050"/>
                </a:solidFill>
                <a:latin typeface="+mn-lt"/>
              </a:rPr>
              <a:t>aan</a:t>
            </a:r>
            <a:r>
              <a:rPr lang="en-US" sz="1800" b="1" dirty="0" smtClean="0">
                <a:solidFill>
                  <a:srgbClr val="00B050"/>
                </a:solidFill>
                <a:latin typeface="+mn-lt"/>
              </a:rPr>
              <a:t> </a:t>
            </a:r>
            <a:r>
              <a:rPr lang="en-US" sz="1800" b="1" dirty="0" err="1">
                <a:solidFill>
                  <a:srgbClr val="00B050"/>
                </a:solidFill>
                <a:latin typeface="+mn-lt"/>
              </a:rPr>
              <a:t>j</a:t>
            </a:r>
            <a:r>
              <a:rPr lang="en-US" sz="1800" b="1" dirty="0" err="1" smtClean="0">
                <a:solidFill>
                  <a:srgbClr val="00B050"/>
                </a:solidFill>
                <a:latin typeface="+mn-lt"/>
              </a:rPr>
              <a:t>onge</a:t>
            </a:r>
            <a:r>
              <a:rPr lang="en-US" sz="1800" b="1" dirty="0" smtClean="0">
                <a:solidFill>
                  <a:srgbClr val="00B050"/>
                </a:solidFill>
                <a:latin typeface="+mn-lt"/>
              </a:rPr>
              <a:t> </a:t>
            </a:r>
            <a:r>
              <a:rPr lang="en-US" sz="1800" b="1" dirty="0" err="1" smtClean="0">
                <a:solidFill>
                  <a:srgbClr val="00B050"/>
                </a:solidFill>
                <a:latin typeface="+mn-lt"/>
              </a:rPr>
              <a:t>kinderen</a:t>
            </a:r>
            <a:r>
              <a:rPr lang="en-US" sz="1800" b="1" dirty="0" smtClean="0">
                <a:solidFill>
                  <a:srgbClr val="00B050"/>
                </a:solidFill>
                <a:latin typeface="+mn-lt"/>
              </a:rPr>
              <a:t>?</a:t>
            </a:r>
            <a:endParaRPr lang="en-US" sz="1800" b="1" dirty="0">
              <a:solidFill>
                <a:srgbClr val="00B050"/>
              </a:solidFill>
              <a:latin typeface="+mn-lt"/>
            </a:endParaRPr>
          </a:p>
        </p:txBody>
      </p:sp>
      <p:sp>
        <p:nvSpPr>
          <p:cNvPr id="17" name="TextBox 16"/>
          <p:cNvSpPr txBox="1"/>
          <p:nvPr/>
        </p:nvSpPr>
        <p:spPr>
          <a:xfrm>
            <a:off x="152400" y="2131529"/>
            <a:ext cx="136815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err="1" smtClean="0"/>
              <a:t>Creativiteit</a:t>
            </a:r>
            <a:endParaRPr lang="en-US" dirty="0"/>
          </a:p>
        </p:txBody>
      </p:sp>
      <p:sp>
        <p:nvSpPr>
          <p:cNvPr id="18" name="TextBox 17"/>
          <p:cNvSpPr txBox="1"/>
          <p:nvPr/>
        </p:nvSpPr>
        <p:spPr>
          <a:xfrm>
            <a:off x="5881394" y="1946863"/>
            <a:ext cx="263395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err="1" smtClean="0"/>
              <a:t>Wetenschapsonderwijs</a:t>
            </a:r>
            <a:endParaRPr lang="en-US" dirty="0"/>
          </a:p>
        </p:txBody>
      </p:sp>
      <p:sp>
        <p:nvSpPr>
          <p:cNvPr id="19" name="TextBox 18"/>
          <p:cNvSpPr txBox="1"/>
          <p:nvPr/>
        </p:nvSpPr>
        <p:spPr>
          <a:xfrm>
            <a:off x="4608511" y="5397016"/>
            <a:ext cx="300252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err="1" smtClean="0"/>
              <a:t>Onderwijs</a:t>
            </a:r>
            <a:r>
              <a:rPr lang="en-US" dirty="0" smtClean="0"/>
              <a:t> </a:t>
            </a:r>
            <a:r>
              <a:rPr lang="en-US" dirty="0" err="1" smtClean="0"/>
              <a:t>aan</a:t>
            </a:r>
            <a:r>
              <a:rPr lang="en-US" dirty="0" smtClean="0"/>
              <a:t> Jonge </a:t>
            </a:r>
            <a:r>
              <a:rPr lang="en-US" dirty="0" err="1" smtClean="0"/>
              <a:t>kinderen</a:t>
            </a:r>
            <a:endParaRPr lang="en-US" dirty="0"/>
          </a:p>
        </p:txBody>
      </p:sp>
      <p:sp>
        <p:nvSpPr>
          <p:cNvPr id="20" name="TextBox 19"/>
          <p:cNvSpPr txBox="1"/>
          <p:nvPr/>
        </p:nvSpPr>
        <p:spPr>
          <a:xfrm>
            <a:off x="6809429" y="3422312"/>
            <a:ext cx="2105847" cy="1569660"/>
          </a:xfrm>
          <a:prstGeom prst="rect">
            <a:avLst/>
          </a:prstGeom>
          <a:noFill/>
        </p:spPr>
        <p:txBody>
          <a:bodyPr wrap="square" rtlCol="0">
            <a:spAutoFit/>
          </a:bodyPr>
          <a:lstStyle/>
          <a:p>
            <a:pPr algn="ctr"/>
            <a:r>
              <a:rPr lang="en-US" sz="2400" b="1" dirty="0" err="1" smtClean="0">
                <a:solidFill>
                  <a:srgbClr val="FF0000"/>
                </a:solidFill>
                <a:latin typeface="+mj-lt"/>
              </a:rPr>
              <a:t>Welke</a:t>
            </a:r>
            <a:r>
              <a:rPr lang="en-US" sz="2400" b="1" dirty="0" smtClean="0">
                <a:solidFill>
                  <a:srgbClr val="FF0000"/>
                </a:solidFill>
                <a:latin typeface="+mj-lt"/>
              </a:rPr>
              <a:t> </a:t>
            </a:r>
            <a:r>
              <a:rPr lang="en-US" sz="2400" b="1" dirty="0" err="1" smtClean="0">
                <a:solidFill>
                  <a:srgbClr val="FF0000"/>
                </a:solidFill>
                <a:latin typeface="+mj-lt"/>
              </a:rPr>
              <a:t>eigenschappen</a:t>
            </a:r>
            <a:r>
              <a:rPr lang="en-US" sz="2400" b="1" dirty="0" smtClean="0">
                <a:solidFill>
                  <a:srgbClr val="FF0000"/>
                </a:solidFill>
                <a:latin typeface="+mj-lt"/>
              </a:rPr>
              <a:t> </a:t>
            </a:r>
            <a:r>
              <a:rPr lang="en-US" sz="2400" b="1" dirty="0" err="1" smtClean="0">
                <a:solidFill>
                  <a:srgbClr val="FF0000"/>
                </a:solidFill>
                <a:latin typeface="+mj-lt"/>
              </a:rPr>
              <a:t>hebben</a:t>
            </a:r>
            <a:r>
              <a:rPr lang="en-US" sz="2400" b="1" dirty="0" smtClean="0">
                <a:solidFill>
                  <a:srgbClr val="FF0000"/>
                </a:solidFill>
                <a:latin typeface="+mj-lt"/>
              </a:rPr>
              <a:t> </a:t>
            </a:r>
            <a:r>
              <a:rPr lang="en-US" sz="2400" b="1" dirty="0" err="1" smtClean="0">
                <a:solidFill>
                  <a:srgbClr val="FF0000"/>
                </a:solidFill>
                <a:latin typeface="+mj-lt"/>
              </a:rPr>
              <a:t>ze</a:t>
            </a:r>
            <a:r>
              <a:rPr lang="en-US" sz="2400" b="1" dirty="0" smtClean="0">
                <a:solidFill>
                  <a:srgbClr val="FF0000"/>
                </a:solidFill>
                <a:latin typeface="+mj-lt"/>
              </a:rPr>
              <a:t> </a:t>
            </a:r>
            <a:r>
              <a:rPr lang="en-US" sz="2400" b="1" dirty="0" err="1" smtClean="0">
                <a:solidFill>
                  <a:srgbClr val="FF0000"/>
                </a:solidFill>
                <a:latin typeface="+mj-lt"/>
              </a:rPr>
              <a:t>gemeen</a:t>
            </a:r>
            <a:r>
              <a:rPr lang="en-US" sz="2400" b="1" dirty="0" smtClean="0">
                <a:solidFill>
                  <a:srgbClr val="FF0000"/>
                </a:solidFill>
                <a:latin typeface="+mj-lt"/>
              </a:rPr>
              <a:t>?</a:t>
            </a:r>
            <a:endParaRPr lang="en-US" sz="2400" b="1" dirty="0">
              <a:solidFill>
                <a:srgbClr val="FF0000"/>
              </a:solidFill>
              <a:latin typeface="+mj-lt"/>
            </a:endParaRPr>
          </a:p>
        </p:txBody>
      </p:sp>
    </p:spTree>
    <p:extLst>
      <p:ext uri="{BB962C8B-B14F-4D97-AF65-F5344CB8AC3E}">
        <p14:creationId xmlns:p14="http://schemas.microsoft.com/office/powerpoint/2010/main" val="518751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3352" y="1667997"/>
            <a:ext cx="7886700" cy="4351338"/>
          </a:xfrm>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643053" y="506555"/>
            <a:ext cx="5579326" cy="1200329"/>
          </a:xfrm>
          <a:prstGeom prst="rect">
            <a:avLst/>
          </a:prstGeom>
        </p:spPr>
        <p:txBody>
          <a:bodyPr wrap="square">
            <a:spAutoFit/>
          </a:bodyPr>
          <a:lstStyle/>
          <a:p>
            <a:pPr algn="ctr"/>
            <a:r>
              <a:rPr lang="en-US" sz="3600" b="1" dirty="0" err="1" smtClean="0">
                <a:solidFill>
                  <a:srgbClr val="00B050"/>
                </a:solidFill>
              </a:rPr>
              <a:t>Motivering</a:t>
            </a:r>
            <a:r>
              <a:rPr lang="en-US" sz="3600" b="1" dirty="0" smtClean="0">
                <a:solidFill>
                  <a:srgbClr val="00B050"/>
                </a:solidFill>
              </a:rPr>
              <a:t> </a:t>
            </a:r>
            <a:r>
              <a:rPr lang="en-US" sz="3600" b="1" dirty="0" err="1" smtClean="0">
                <a:solidFill>
                  <a:srgbClr val="00B050"/>
                </a:solidFill>
              </a:rPr>
              <a:t>en</a:t>
            </a:r>
            <a:r>
              <a:rPr lang="en-US" sz="3600" b="1" dirty="0" smtClean="0">
                <a:solidFill>
                  <a:srgbClr val="00B050"/>
                </a:solidFill>
              </a:rPr>
              <a:t> </a:t>
            </a:r>
            <a:r>
              <a:rPr lang="en-US" sz="3600" b="1" dirty="0" err="1" smtClean="0">
                <a:solidFill>
                  <a:srgbClr val="00B050"/>
                </a:solidFill>
              </a:rPr>
              <a:t>doelen</a:t>
            </a:r>
            <a:r>
              <a:rPr lang="en-US" sz="3600" b="1" dirty="0" smtClean="0">
                <a:solidFill>
                  <a:srgbClr val="00B050"/>
                </a:solidFill>
              </a:rPr>
              <a:t> </a:t>
            </a:r>
            <a:r>
              <a:rPr lang="en-US" sz="3600" b="1" dirty="0" err="1" smtClean="0">
                <a:solidFill>
                  <a:srgbClr val="00B050"/>
                </a:solidFill>
              </a:rPr>
              <a:t>voor</a:t>
            </a:r>
            <a:r>
              <a:rPr lang="en-US" sz="3600" b="1" dirty="0" smtClean="0">
                <a:solidFill>
                  <a:srgbClr val="00B050"/>
                </a:solidFill>
              </a:rPr>
              <a:t> </a:t>
            </a:r>
            <a:r>
              <a:rPr lang="en-US" sz="3600" b="1" dirty="0" err="1" smtClean="0">
                <a:solidFill>
                  <a:srgbClr val="00B050"/>
                </a:solidFill>
              </a:rPr>
              <a:t>wetenschapsonderwijs</a:t>
            </a:r>
            <a:endParaRPr lang="el-GR" sz="3600" dirty="0"/>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err="1" smtClean="0">
                <a:solidFill>
                  <a:srgbClr val="000000"/>
                </a:solidFill>
              </a:rPr>
              <a:t>Economische</a:t>
            </a:r>
            <a:r>
              <a:rPr lang="en-US" sz="2600" dirty="0" smtClean="0">
                <a:solidFill>
                  <a:srgbClr val="000000"/>
                </a:solidFill>
              </a:rPr>
              <a:t> </a:t>
            </a:r>
            <a:r>
              <a:rPr lang="en-US" sz="2600" dirty="0" err="1" smtClean="0">
                <a:solidFill>
                  <a:srgbClr val="000000"/>
                </a:solidFill>
              </a:rPr>
              <a:t>verplichtingen</a:t>
            </a:r>
            <a:endParaRPr lang="en-US" sz="2600" dirty="0" smtClean="0">
              <a:solidFill>
                <a:srgbClr val="000000"/>
              </a:solidFill>
            </a:endParaRPr>
          </a:p>
          <a:p>
            <a:r>
              <a:rPr lang="en-US" sz="2600" dirty="0" err="1" smtClean="0">
                <a:solidFill>
                  <a:srgbClr val="000000"/>
                </a:solidFill>
              </a:rPr>
              <a:t>Wetenschappelijke</a:t>
            </a:r>
            <a:r>
              <a:rPr lang="en-US" sz="2600" dirty="0" smtClean="0">
                <a:solidFill>
                  <a:srgbClr val="000000"/>
                </a:solidFill>
              </a:rPr>
              <a:t> </a:t>
            </a:r>
            <a:r>
              <a:rPr lang="en-US" sz="2600" dirty="0" err="1" smtClean="0">
                <a:solidFill>
                  <a:srgbClr val="000000"/>
                </a:solidFill>
              </a:rPr>
              <a:t>geletterdheid</a:t>
            </a:r>
            <a:r>
              <a:rPr lang="en-US" sz="2600" dirty="0" smtClean="0">
                <a:solidFill>
                  <a:srgbClr val="000000"/>
                </a:solidFill>
              </a:rPr>
              <a:t> </a:t>
            </a:r>
            <a:r>
              <a:rPr lang="en-US" sz="2600" dirty="0" err="1" smtClean="0">
                <a:solidFill>
                  <a:srgbClr val="000000"/>
                </a:solidFill>
              </a:rPr>
              <a:t>voor</a:t>
            </a:r>
            <a:r>
              <a:rPr lang="en-US" sz="2600" dirty="0" smtClean="0">
                <a:solidFill>
                  <a:srgbClr val="000000"/>
                </a:solidFill>
              </a:rPr>
              <a:t> </a:t>
            </a:r>
            <a:r>
              <a:rPr lang="en-US" sz="2600" dirty="0" err="1" smtClean="0">
                <a:solidFill>
                  <a:srgbClr val="000000"/>
                </a:solidFill>
              </a:rPr>
              <a:t>alle</a:t>
            </a:r>
            <a:r>
              <a:rPr lang="en-US" sz="2600" dirty="0" smtClean="0">
                <a:solidFill>
                  <a:srgbClr val="000000"/>
                </a:solidFill>
              </a:rPr>
              <a:t> burgers</a:t>
            </a:r>
          </a:p>
          <a:p>
            <a:r>
              <a:rPr lang="en-US" sz="2600" dirty="0" err="1" smtClean="0">
                <a:solidFill>
                  <a:srgbClr val="000000"/>
                </a:solidFill>
              </a:rPr>
              <a:t>Technologische</a:t>
            </a:r>
            <a:r>
              <a:rPr lang="en-US" sz="2600" dirty="0" smtClean="0">
                <a:solidFill>
                  <a:srgbClr val="000000"/>
                </a:solidFill>
              </a:rPr>
              <a:t> </a:t>
            </a:r>
            <a:r>
              <a:rPr lang="en-US" sz="2600" dirty="0" err="1" smtClean="0">
                <a:solidFill>
                  <a:srgbClr val="000000"/>
                </a:solidFill>
              </a:rPr>
              <a:t>ontwikkelingen</a:t>
            </a:r>
            <a:endParaRPr lang="en-US" sz="2600" dirty="0">
              <a:solidFill>
                <a:srgbClr val="000000"/>
              </a:solidFill>
            </a:endParaRPr>
          </a:p>
          <a:p>
            <a:pPr marL="0" indent="0">
              <a:buNone/>
            </a:pPr>
            <a:endParaRPr lang="en-US" sz="1100" dirty="0">
              <a:solidFill>
                <a:srgbClr val="000000"/>
              </a:solidFill>
            </a:endParaRPr>
          </a:p>
          <a:p>
            <a:pPr>
              <a:spcAft>
                <a:spcPts val="1200"/>
              </a:spcAft>
              <a:buNone/>
            </a:pPr>
            <a:r>
              <a:rPr lang="en-US" sz="2600" dirty="0" err="1" smtClean="0">
                <a:solidFill>
                  <a:srgbClr val="000000"/>
                </a:solidFill>
              </a:rPr>
              <a:t>Gevolgen</a:t>
            </a:r>
            <a:r>
              <a:rPr lang="en-US" sz="2600" dirty="0" smtClean="0">
                <a:solidFill>
                  <a:srgbClr val="000000"/>
                </a:solidFill>
              </a:rPr>
              <a:t> </a:t>
            </a:r>
            <a:r>
              <a:rPr lang="en-US" sz="2600" dirty="0" err="1" smtClean="0">
                <a:solidFill>
                  <a:srgbClr val="000000"/>
                </a:solidFill>
              </a:rPr>
              <a:t>voor</a:t>
            </a:r>
            <a:r>
              <a:rPr lang="en-US" sz="2600" dirty="0" smtClean="0">
                <a:solidFill>
                  <a:srgbClr val="000000"/>
                </a:solidFill>
              </a:rPr>
              <a:t> de </a:t>
            </a:r>
            <a:r>
              <a:rPr lang="en-US" sz="2600" dirty="0" err="1" smtClean="0">
                <a:solidFill>
                  <a:srgbClr val="000000"/>
                </a:solidFill>
              </a:rPr>
              <a:t>doelen</a:t>
            </a:r>
            <a:r>
              <a:rPr lang="en-US" sz="2600" dirty="0" smtClean="0">
                <a:solidFill>
                  <a:srgbClr val="000000"/>
                </a:solidFill>
              </a:rPr>
              <a:t> van </a:t>
            </a:r>
            <a:r>
              <a:rPr lang="en-US" sz="2600" dirty="0" err="1" smtClean="0">
                <a:solidFill>
                  <a:srgbClr val="000000"/>
                </a:solidFill>
              </a:rPr>
              <a:t>wetenschapsonderwijs</a:t>
            </a:r>
            <a:endParaRPr lang="en-US" sz="2600" dirty="0">
              <a:solidFill>
                <a:srgbClr val="000000"/>
              </a:solidFill>
            </a:endParaRPr>
          </a:p>
          <a:p>
            <a:pPr marL="228600" lvl="1"/>
            <a:r>
              <a:rPr lang="en-US" sz="2600" dirty="0">
                <a:solidFill>
                  <a:srgbClr val="000000"/>
                </a:solidFill>
              </a:rPr>
              <a:t>Focus </a:t>
            </a:r>
            <a:r>
              <a:rPr lang="en-US" sz="2600" dirty="0" smtClean="0">
                <a:solidFill>
                  <a:srgbClr val="000000"/>
                </a:solidFill>
              </a:rPr>
              <a:t>op de </a:t>
            </a:r>
            <a:r>
              <a:rPr lang="en-US" sz="2600" dirty="0" err="1" smtClean="0">
                <a:solidFill>
                  <a:srgbClr val="000000"/>
                </a:solidFill>
              </a:rPr>
              <a:t>aard</a:t>
            </a:r>
            <a:r>
              <a:rPr lang="en-US" sz="2600" dirty="0" smtClean="0">
                <a:solidFill>
                  <a:srgbClr val="000000"/>
                </a:solidFill>
              </a:rPr>
              <a:t> van </a:t>
            </a:r>
            <a:r>
              <a:rPr lang="en-US" sz="2600" dirty="0" err="1" smtClean="0">
                <a:solidFill>
                  <a:srgbClr val="000000"/>
                </a:solidFill>
              </a:rPr>
              <a:t>wetenschap</a:t>
            </a:r>
            <a:endParaRPr lang="en-US" sz="2600" dirty="0">
              <a:solidFill>
                <a:srgbClr val="000000"/>
              </a:solidFill>
            </a:endParaRPr>
          </a:p>
          <a:p>
            <a:pPr marL="228600" lvl="1"/>
            <a:r>
              <a:rPr lang="en-US" sz="2600" dirty="0" err="1" smtClean="0">
                <a:solidFill>
                  <a:srgbClr val="000000"/>
                </a:solidFill>
              </a:rPr>
              <a:t>Gemeenschap</a:t>
            </a:r>
            <a:r>
              <a:rPr lang="en-US" sz="2600" dirty="0" smtClean="0">
                <a:solidFill>
                  <a:srgbClr val="000000"/>
                </a:solidFill>
              </a:rPr>
              <a:t> </a:t>
            </a:r>
            <a:endParaRPr lang="en-US" sz="2600" dirty="0">
              <a:solidFill>
                <a:srgbClr val="000000"/>
              </a:solidFill>
            </a:endParaRPr>
          </a:p>
          <a:p>
            <a:pPr marL="228600" lvl="1"/>
            <a:r>
              <a:rPr lang="en-US" sz="2600" dirty="0" err="1" smtClean="0">
                <a:solidFill>
                  <a:srgbClr val="000000"/>
                </a:solidFill>
              </a:rPr>
              <a:t>Positieve</a:t>
            </a:r>
            <a:r>
              <a:rPr lang="en-US" sz="2600" dirty="0" smtClean="0">
                <a:solidFill>
                  <a:srgbClr val="000000"/>
                </a:solidFill>
              </a:rPr>
              <a:t> attitudes</a:t>
            </a:r>
            <a:endParaRPr lang="en-US" sz="2600" dirty="0">
              <a:solidFill>
                <a:srgbClr val="000000"/>
              </a:solidFill>
            </a:endParaRPr>
          </a:p>
          <a:p>
            <a:pPr marL="228600" lvl="1"/>
            <a:r>
              <a:rPr lang="en-US" sz="2600" dirty="0" err="1" smtClean="0">
                <a:solidFill>
                  <a:srgbClr val="000000"/>
                </a:solidFill>
              </a:rPr>
              <a:t>Onderzoekend</a:t>
            </a:r>
            <a:r>
              <a:rPr lang="en-US" sz="2600" dirty="0" smtClean="0">
                <a:solidFill>
                  <a:srgbClr val="000000"/>
                </a:solidFill>
              </a:rPr>
              <a:t> </a:t>
            </a:r>
            <a:r>
              <a:rPr lang="en-US" sz="2600" dirty="0" err="1" smtClean="0">
                <a:solidFill>
                  <a:srgbClr val="000000"/>
                </a:solidFill>
              </a:rPr>
              <a:t>leren</a:t>
            </a:r>
            <a:endParaRPr lang="en-US" sz="2600" dirty="0">
              <a:solidFill>
                <a:srgbClr val="000000"/>
              </a:solidFill>
            </a:endParaRPr>
          </a:p>
          <a:p>
            <a:pPr marL="457200" lvl="1" indent="0">
              <a:buNone/>
            </a:pPr>
            <a:endParaRPr lang="en-US" sz="1100" dirty="0">
              <a:solidFill>
                <a:srgbClr val="000000"/>
              </a:solidFill>
            </a:endParaRPr>
          </a:p>
          <a:p>
            <a:pPr marL="0" indent="0">
              <a:buNone/>
            </a:pPr>
            <a:r>
              <a:rPr lang="en-US" sz="2600" i="1" dirty="0" err="1" smtClean="0">
                <a:solidFill>
                  <a:srgbClr val="000000"/>
                </a:solidFill>
              </a:rPr>
              <a:t>Groeiend</a:t>
            </a:r>
            <a:r>
              <a:rPr lang="en-US" sz="2600" i="1" dirty="0" smtClean="0">
                <a:solidFill>
                  <a:srgbClr val="000000"/>
                </a:solidFill>
              </a:rPr>
              <a:t> </a:t>
            </a:r>
            <a:r>
              <a:rPr lang="en-US" sz="2600" i="1" dirty="0" err="1" smtClean="0">
                <a:solidFill>
                  <a:srgbClr val="000000"/>
                </a:solidFill>
              </a:rPr>
              <a:t>bewijs</a:t>
            </a:r>
            <a:r>
              <a:rPr lang="en-US" sz="2600" i="1" dirty="0" smtClean="0">
                <a:solidFill>
                  <a:srgbClr val="000000"/>
                </a:solidFill>
              </a:rPr>
              <a:t> van de </a:t>
            </a:r>
            <a:r>
              <a:rPr lang="en-US" sz="2600" i="1" dirty="0" err="1" smtClean="0">
                <a:solidFill>
                  <a:srgbClr val="000000"/>
                </a:solidFill>
              </a:rPr>
              <a:t>invloed</a:t>
            </a:r>
            <a:r>
              <a:rPr lang="en-US" sz="2600" i="1" dirty="0" smtClean="0">
                <a:solidFill>
                  <a:srgbClr val="000000"/>
                </a:solidFill>
              </a:rPr>
              <a:t> van de </a:t>
            </a:r>
            <a:r>
              <a:rPr lang="en-US" sz="2600" i="1" dirty="0" smtClean="0">
                <a:solidFill>
                  <a:srgbClr val="000000"/>
                </a:solidFill>
              </a:rPr>
              <a:t>attitudes van de </a:t>
            </a:r>
            <a:r>
              <a:rPr lang="en-US" sz="2600" i="1" dirty="0" err="1" smtClean="0">
                <a:solidFill>
                  <a:srgbClr val="000000"/>
                </a:solidFill>
              </a:rPr>
              <a:t>leerkracht</a:t>
            </a:r>
            <a:r>
              <a:rPr lang="en-US" sz="2600" i="1" dirty="0" smtClean="0">
                <a:solidFill>
                  <a:srgbClr val="000000"/>
                </a:solidFill>
              </a:rPr>
              <a:t> </a:t>
            </a:r>
            <a:r>
              <a:rPr lang="en-US" sz="2600" i="1" dirty="0" err="1" smtClean="0">
                <a:solidFill>
                  <a:srgbClr val="000000"/>
                </a:solidFill>
              </a:rPr>
              <a:t>tegenover</a:t>
            </a:r>
            <a:r>
              <a:rPr lang="en-US" sz="2600" i="1" dirty="0" smtClean="0">
                <a:solidFill>
                  <a:srgbClr val="000000"/>
                </a:solidFill>
              </a:rPr>
              <a:t> </a:t>
            </a:r>
            <a:r>
              <a:rPr lang="en-US" sz="2600" i="1" dirty="0" err="1" smtClean="0">
                <a:solidFill>
                  <a:srgbClr val="000000"/>
                </a:solidFill>
              </a:rPr>
              <a:t>wetenschap</a:t>
            </a:r>
            <a:endParaRPr lang="en-US" sz="2600" i="1" dirty="0">
              <a:solidFill>
                <a:srgbClr val="000000"/>
              </a:solidFill>
            </a:endParaRPr>
          </a:p>
        </p:txBody>
      </p:sp>
    </p:spTree>
    <p:extLst>
      <p:ext uri="{BB962C8B-B14F-4D97-AF65-F5344CB8AC3E}">
        <p14:creationId xmlns:p14="http://schemas.microsoft.com/office/powerpoint/2010/main" val="129353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3352" y="1667996"/>
            <a:ext cx="7886700" cy="4364503"/>
          </a:xfrm>
        </p:spPr>
        <p:txBody>
          <a:bodyPr>
            <a:normAutofit fontScale="70000" lnSpcReduction="20000"/>
          </a:bodyPr>
          <a:lstStyle/>
          <a:p>
            <a:pPr marL="0" indent="0">
              <a:lnSpc>
                <a:spcPct val="120000"/>
              </a:lnSpc>
              <a:buNone/>
            </a:pPr>
            <a:r>
              <a:rPr lang="en-US" dirty="0" err="1" smtClean="0"/>
              <a:t>Wetenschappelijke</a:t>
            </a:r>
            <a:r>
              <a:rPr lang="en-US" dirty="0" smtClean="0"/>
              <a:t> </a:t>
            </a:r>
            <a:r>
              <a:rPr lang="en-US" dirty="0" err="1" smtClean="0"/>
              <a:t>geletterdheid</a:t>
            </a:r>
            <a:r>
              <a:rPr lang="en-US" dirty="0" smtClean="0"/>
              <a:t> </a:t>
            </a:r>
            <a:r>
              <a:rPr lang="en-US" dirty="0" err="1" smtClean="0"/>
              <a:t>werd</a:t>
            </a:r>
            <a:r>
              <a:rPr lang="en-US" dirty="0" smtClean="0"/>
              <a:t> door het OECD </a:t>
            </a:r>
            <a:r>
              <a:rPr lang="en-US" dirty="0" err="1" smtClean="0"/>
              <a:t>gedefinieerd</a:t>
            </a:r>
            <a:r>
              <a:rPr lang="en-US" dirty="0" smtClean="0"/>
              <a:t> </a:t>
            </a:r>
            <a:r>
              <a:rPr lang="en-US" dirty="0" err="1" smtClean="0"/>
              <a:t>als</a:t>
            </a:r>
            <a:r>
              <a:rPr lang="en-US" dirty="0" smtClean="0"/>
              <a:t>: </a:t>
            </a:r>
            <a:endParaRPr lang="en-GB" dirty="0"/>
          </a:p>
          <a:p>
            <a:pPr marL="0" indent="0">
              <a:lnSpc>
                <a:spcPct val="120000"/>
              </a:lnSpc>
              <a:buNone/>
            </a:pPr>
            <a:r>
              <a:rPr lang="en-GB" i="1" dirty="0" smtClean="0"/>
              <a:t>“The </a:t>
            </a:r>
            <a:r>
              <a:rPr lang="en-GB" i="1" dirty="0"/>
              <a:t>capacity to use scientific knowledge, to identify questions and draw evidence-based conclusions in order to understand and make decisions about the natural world and make changes to it through human activity</a:t>
            </a:r>
            <a:r>
              <a:rPr lang="en-GB" i="1" dirty="0" smtClean="0"/>
              <a:t>.” </a:t>
            </a:r>
            <a:r>
              <a:rPr lang="en-GB" dirty="0"/>
              <a:t>(</a:t>
            </a:r>
            <a:r>
              <a:rPr lang="en-GB" dirty="0" err="1"/>
              <a:t>Harlen</a:t>
            </a:r>
            <a:r>
              <a:rPr lang="en-GB" dirty="0"/>
              <a:t>, 2001) </a:t>
            </a:r>
          </a:p>
          <a:p>
            <a:pPr marL="457200" lvl="1" indent="0">
              <a:lnSpc>
                <a:spcPct val="120000"/>
              </a:lnSpc>
              <a:spcBef>
                <a:spcPts val="0"/>
              </a:spcBef>
              <a:buNone/>
            </a:pPr>
            <a:r>
              <a:rPr lang="en-US" sz="2300" i="1" dirty="0" smtClean="0"/>
              <a:t>De </a:t>
            </a:r>
            <a:r>
              <a:rPr lang="en-US" sz="2300" i="1" dirty="0" err="1" smtClean="0"/>
              <a:t>capaciteit</a:t>
            </a:r>
            <a:r>
              <a:rPr lang="en-US" sz="2300" i="1" dirty="0" smtClean="0"/>
              <a:t> om </a:t>
            </a:r>
            <a:r>
              <a:rPr lang="en-US" sz="2300" i="1" dirty="0" err="1" smtClean="0"/>
              <a:t>wetenschappelijke</a:t>
            </a:r>
            <a:r>
              <a:rPr lang="en-US" sz="2300" i="1" dirty="0" smtClean="0"/>
              <a:t> </a:t>
            </a:r>
            <a:r>
              <a:rPr lang="en-US" sz="2300" i="1" dirty="0" err="1" smtClean="0"/>
              <a:t>kennis</a:t>
            </a:r>
            <a:r>
              <a:rPr lang="en-US" sz="2300" i="1" dirty="0" smtClean="0"/>
              <a:t> </a:t>
            </a:r>
            <a:r>
              <a:rPr lang="en-US" sz="2300" i="1" dirty="0" err="1" smtClean="0"/>
              <a:t>te</a:t>
            </a:r>
            <a:r>
              <a:rPr lang="en-US" sz="2300" i="1" dirty="0" smtClean="0"/>
              <a:t> </a:t>
            </a:r>
            <a:r>
              <a:rPr lang="en-US" sz="2300" i="1" dirty="0" err="1" smtClean="0"/>
              <a:t>gebruiken</a:t>
            </a:r>
            <a:r>
              <a:rPr lang="en-US" sz="2300" i="1" dirty="0" smtClean="0"/>
              <a:t>, om </a:t>
            </a:r>
            <a:r>
              <a:rPr lang="en-US" sz="2300" i="1" dirty="0" err="1" smtClean="0"/>
              <a:t>vragen</a:t>
            </a:r>
            <a:r>
              <a:rPr lang="en-US" sz="2300" i="1" dirty="0" smtClean="0"/>
              <a:t> </a:t>
            </a:r>
            <a:r>
              <a:rPr lang="en-US" sz="2300" i="1" dirty="0" err="1" smtClean="0"/>
              <a:t>te</a:t>
            </a:r>
            <a:r>
              <a:rPr lang="en-US" sz="2300" i="1" dirty="0" smtClean="0"/>
              <a:t> </a:t>
            </a:r>
            <a:r>
              <a:rPr lang="en-US" sz="2300" i="1" dirty="0" err="1" smtClean="0"/>
              <a:t>identificeren</a:t>
            </a:r>
            <a:r>
              <a:rPr lang="en-US" sz="2300" i="1" dirty="0" smtClean="0"/>
              <a:t> </a:t>
            </a:r>
            <a:r>
              <a:rPr lang="en-US" sz="2300" i="1" dirty="0" err="1" smtClean="0"/>
              <a:t>en</a:t>
            </a:r>
            <a:r>
              <a:rPr lang="en-US" sz="2300" i="1" dirty="0" smtClean="0"/>
              <a:t> </a:t>
            </a:r>
            <a:r>
              <a:rPr lang="en-US" sz="2300" i="1" dirty="0" err="1" smtClean="0"/>
              <a:t>conclusies</a:t>
            </a:r>
            <a:r>
              <a:rPr lang="en-US" sz="2300" i="1" dirty="0" smtClean="0"/>
              <a:t> </a:t>
            </a:r>
            <a:r>
              <a:rPr lang="en-US" sz="2300" i="1" dirty="0" err="1" smtClean="0"/>
              <a:t>te</a:t>
            </a:r>
            <a:r>
              <a:rPr lang="en-US" sz="2300" i="1" dirty="0" smtClean="0"/>
              <a:t> </a:t>
            </a:r>
            <a:r>
              <a:rPr lang="en-US" sz="2300" i="1" dirty="0" err="1" smtClean="0"/>
              <a:t>trekken</a:t>
            </a:r>
            <a:r>
              <a:rPr lang="en-US" sz="2300" i="1" dirty="0" smtClean="0"/>
              <a:t> </a:t>
            </a:r>
            <a:r>
              <a:rPr lang="en-US" sz="2300" i="1" dirty="0" err="1" smtClean="0"/>
              <a:t>gebaseerd</a:t>
            </a:r>
            <a:r>
              <a:rPr lang="en-US" sz="2300" i="1" dirty="0" smtClean="0"/>
              <a:t> op </a:t>
            </a:r>
            <a:r>
              <a:rPr lang="en-US" sz="2300" i="1" dirty="0" err="1" smtClean="0"/>
              <a:t>bewijs</a:t>
            </a:r>
            <a:r>
              <a:rPr lang="en-US" sz="2300" i="1" dirty="0" smtClean="0"/>
              <a:t>, om zo de </a:t>
            </a:r>
            <a:r>
              <a:rPr lang="en-US" sz="2300" i="1" dirty="0" err="1" smtClean="0"/>
              <a:t>natuurlijke</a:t>
            </a:r>
            <a:r>
              <a:rPr lang="en-US" sz="2300" i="1" dirty="0" smtClean="0"/>
              <a:t> wereld </a:t>
            </a:r>
            <a:r>
              <a:rPr lang="en-US" sz="2300" i="1" dirty="0" err="1" smtClean="0"/>
              <a:t>te</a:t>
            </a:r>
            <a:r>
              <a:rPr lang="en-US" sz="2300" i="1" dirty="0" smtClean="0"/>
              <a:t> </a:t>
            </a:r>
            <a:r>
              <a:rPr lang="en-US" sz="2300" i="1" dirty="0" err="1" smtClean="0"/>
              <a:t>begrijpen</a:t>
            </a:r>
            <a:r>
              <a:rPr lang="en-US" sz="2300" i="1" dirty="0" smtClean="0"/>
              <a:t> </a:t>
            </a:r>
            <a:r>
              <a:rPr lang="en-US" sz="2300" i="1" dirty="0" err="1" smtClean="0"/>
              <a:t>en</a:t>
            </a:r>
            <a:r>
              <a:rPr lang="en-US" sz="2300" i="1" dirty="0" smtClean="0"/>
              <a:t> </a:t>
            </a:r>
            <a:r>
              <a:rPr lang="en-US" sz="2300" i="1" dirty="0" err="1" smtClean="0"/>
              <a:t>beslissingen</a:t>
            </a:r>
            <a:r>
              <a:rPr lang="en-US" sz="2300" i="1" dirty="0" smtClean="0"/>
              <a:t> </a:t>
            </a:r>
            <a:r>
              <a:rPr lang="en-US" sz="2300" i="1" dirty="0" err="1" smtClean="0"/>
              <a:t>te</a:t>
            </a:r>
            <a:r>
              <a:rPr lang="en-US" sz="2300" i="1" dirty="0" smtClean="0"/>
              <a:t> </a:t>
            </a:r>
            <a:r>
              <a:rPr lang="en-US" sz="2300" i="1" dirty="0" err="1" smtClean="0"/>
              <a:t>nemen</a:t>
            </a:r>
            <a:r>
              <a:rPr lang="en-US" sz="2300" i="1" dirty="0" smtClean="0"/>
              <a:t> </a:t>
            </a:r>
            <a:r>
              <a:rPr lang="en-US" sz="2300" i="1" dirty="0" err="1" smtClean="0"/>
              <a:t>en</a:t>
            </a:r>
            <a:r>
              <a:rPr lang="en-US" sz="2300" i="1" dirty="0" smtClean="0"/>
              <a:t> om </a:t>
            </a:r>
            <a:r>
              <a:rPr lang="en-US" sz="2300" i="1" dirty="0" err="1" smtClean="0"/>
              <a:t>deze</a:t>
            </a:r>
            <a:r>
              <a:rPr lang="en-US" sz="2300" i="1" dirty="0" smtClean="0"/>
              <a:t> </a:t>
            </a:r>
            <a:r>
              <a:rPr lang="en-US" sz="2300" i="1" dirty="0" err="1" smtClean="0"/>
              <a:t>te</a:t>
            </a:r>
            <a:r>
              <a:rPr lang="en-US" sz="2300" i="1" dirty="0" smtClean="0"/>
              <a:t> </a:t>
            </a:r>
            <a:r>
              <a:rPr lang="en-US" sz="2300" i="1" dirty="0" err="1" smtClean="0"/>
              <a:t>veranderen</a:t>
            </a:r>
            <a:r>
              <a:rPr lang="en-US" sz="2300" i="1" dirty="0" smtClean="0"/>
              <a:t> door </a:t>
            </a:r>
            <a:r>
              <a:rPr lang="en-US" sz="2300" i="1" dirty="0" err="1" smtClean="0"/>
              <a:t>middel</a:t>
            </a:r>
            <a:r>
              <a:rPr lang="en-US" sz="2300" i="1" dirty="0" smtClean="0"/>
              <a:t> van </a:t>
            </a:r>
            <a:r>
              <a:rPr lang="en-US" sz="2300" i="1" dirty="0" err="1" smtClean="0"/>
              <a:t>menselijke</a:t>
            </a:r>
            <a:r>
              <a:rPr lang="en-US" sz="2300" i="1" dirty="0" smtClean="0"/>
              <a:t> </a:t>
            </a:r>
            <a:r>
              <a:rPr lang="en-US" sz="2300" i="1" dirty="0" err="1" smtClean="0"/>
              <a:t>activiteit</a:t>
            </a:r>
            <a:r>
              <a:rPr lang="en-US" sz="2300" i="1" dirty="0" smtClean="0"/>
              <a:t>.  </a:t>
            </a:r>
            <a:endParaRPr lang="en-US" sz="2300" i="1" dirty="0" smtClean="0"/>
          </a:p>
          <a:p>
            <a:pPr marL="0" indent="0">
              <a:lnSpc>
                <a:spcPct val="120000"/>
              </a:lnSpc>
              <a:buNone/>
            </a:pPr>
            <a:r>
              <a:rPr lang="en-US" dirty="0" err="1" smtClean="0"/>
              <a:t>Deze</a:t>
            </a:r>
            <a:r>
              <a:rPr lang="en-US" dirty="0" smtClean="0"/>
              <a:t> trend </a:t>
            </a:r>
            <a:r>
              <a:rPr lang="en-US" dirty="0" err="1" smtClean="0"/>
              <a:t>reflecteert</a:t>
            </a:r>
            <a:r>
              <a:rPr lang="en-US" dirty="0" smtClean="0"/>
              <a:t> </a:t>
            </a:r>
            <a:r>
              <a:rPr lang="en-US" dirty="0" err="1" smtClean="0"/>
              <a:t>zich</a:t>
            </a:r>
            <a:r>
              <a:rPr lang="en-US" dirty="0" smtClean="0"/>
              <a:t> </a:t>
            </a:r>
            <a:r>
              <a:rPr lang="en-US" dirty="0" err="1" smtClean="0"/>
              <a:t>internationaal</a:t>
            </a:r>
            <a:r>
              <a:rPr lang="en-US" dirty="0" smtClean="0"/>
              <a:t> </a:t>
            </a:r>
            <a:r>
              <a:rPr lang="en-US" dirty="0" smtClean="0"/>
              <a:t>in de </a:t>
            </a:r>
            <a:r>
              <a:rPr lang="en-US" dirty="0" err="1" smtClean="0"/>
              <a:t>aanwezigheid</a:t>
            </a:r>
            <a:r>
              <a:rPr lang="en-US" dirty="0" smtClean="0"/>
              <a:t> van </a:t>
            </a:r>
            <a:r>
              <a:rPr lang="en-US" dirty="0" err="1" smtClean="0"/>
              <a:t>wetenschappelijke</a:t>
            </a:r>
            <a:r>
              <a:rPr lang="en-US" dirty="0" smtClean="0"/>
              <a:t> onderzoeksvaardigheden </a:t>
            </a:r>
            <a:r>
              <a:rPr lang="en-US" dirty="0" err="1" smtClean="0"/>
              <a:t>en</a:t>
            </a:r>
            <a:r>
              <a:rPr lang="en-US" dirty="0" smtClean="0"/>
              <a:t> het </a:t>
            </a:r>
            <a:r>
              <a:rPr lang="en-US" dirty="0" err="1" smtClean="0"/>
              <a:t>begrijpen</a:t>
            </a:r>
            <a:r>
              <a:rPr lang="en-US" dirty="0" smtClean="0"/>
              <a:t> van </a:t>
            </a:r>
            <a:r>
              <a:rPr lang="en-US" dirty="0" err="1" smtClean="0"/>
              <a:t>wetenschappelijke</a:t>
            </a:r>
            <a:r>
              <a:rPr lang="en-US" dirty="0" smtClean="0"/>
              <a:t> </a:t>
            </a:r>
            <a:r>
              <a:rPr lang="en-US" dirty="0" err="1" smtClean="0"/>
              <a:t>manieren</a:t>
            </a:r>
            <a:r>
              <a:rPr lang="en-US" dirty="0" smtClean="0"/>
              <a:t> van </a:t>
            </a:r>
            <a:r>
              <a:rPr lang="en-US" dirty="0" err="1" smtClean="0"/>
              <a:t>werken</a:t>
            </a:r>
            <a:r>
              <a:rPr lang="en-US" dirty="0" smtClean="0"/>
              <a:t> </a:t>
            </a:r>
            <a:r>
              <a:rPr lang="en-US" dirty="0" err="1" smtClean="0"/>
              <a:t>binnen</a:t>
            </a:r>
            <a:r>
              <a:rPr lang="en-US" dirty="0" smtClean="0"/>
              <a:t> de </a:t>
            </a:r>
            <a:r>
              <a:rPr lang="en-US" dirty="0" err="1" smtClean="0"/>
              <a:t>curriculumvereisten</a:t>
            </a:r>
            <a:r>
              <a:rPr lang="en-US" dirty="0" smtClean="0"/>
              <a:t> van </a:t>
            </a:r>
            <a:r>
              <a:rPr lang="en-US" dirty="0" err="1" smtClean="0"/>
              <a:t>wetenschapsonderwijs</a:t>
            </a:r>
            <a:r>
              <a:rPr lang="en-US" dirty="0" smtClean="0"/>
              <a:t>. </a:t>
            </a:r>
            <a:r>
              <a:rPr lang="en-US" dirty="0" smtClean="0"/>
              <a:t> </a:t>
            </a:r>
            <a:endParaRPr lang="en-US"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503352" y="434363"/>
            <a:ext cx="6354647" cy="1077218"/>
          </a:xfrm>
          <a:prstGeom prst="rect">
            <a:avLst/>
          </a:prstGeom>
        </p:spPr>
        <p:txBody>
          <a:bodyPr wrap="square">
            <a:spAutoFit/>
          </a:bodyPr>
          <a:lstStyle/>
          <a:p>
            <a:pPr algn="ctr"/>
            <a:r>
              <a:rPr lang="en-US" sz="3200" b="1" dirty="0" err="1" smtClean="0">
                <a:solidFill>
                  <a:srgbClr val="00B050"/>
                </a:solidFill>
              </a:rPr>
              <a:t>Toenemende</a:t>
            </a:r>
            <a:r>
              <a:rPr lang="en-US" sz="3200" b="1" dirty="0" smtClean="0">
                <a:solidFill>
                  <a:srgbClr val="00B050"/>
                </a:solidFill>
              </a:rPr>
              <a:t> </a:t>
            </a:r>
            <a:r>
              <a:rPr lang="en-US" sz="3200" b="1" dirty="0" err="1" smtClean="0">
                <a:solidFill>
                  <a:srgbClr val="00B050"/>
                </a:solidFill>
              </a:rPr>
              <a:t>klemtoon</a:t>
            </a:r>
            <a:r>
              <a:rPr lang="en-US" sz="3200" b="1" dirty="0" smtClean="0">
                <a:solidFill>
                  <a:srgbClr val="00B050"/>
                </a:solidFill>
              </a:rPr>
              <a:t> op </a:t>
            </a:r>
            <a:r>
              <a:rPr lang="en-US" sz="3200" b="1" dirty="0" err="1" smtClean="0">
                <a:solidFill>
                  <a:srgbClr val="00B050"/>
                </a:solidFill>
              </a:rPr>
              <a:t>wetenschappelijke</a:t>
            </a:r>
            <a:r>
              <a:rPr lang="en-US" sz="3200" b="1" dirty="0" smtClean="0">
                <a:solidFill>
                  <a:srgbClr val="00B050"/>
                </a:solidFill>
              </a:rPr>
              <a:t> </a:t>
            </a:r>
            <a:r>
              <a:rPr lang="en-US" sz="3200" b="1" dirty="0" err="1" smtClean="0">
                <a:solidFill>
                  <a:srgbClr val="00B050"/>
                </a:solidFill>
              </a:rPr>
              <a:t>geletterdheid</a:t>
            </a:r>
            <a:endParaRPr lang="en-US" sz="3200" b="1" dirty="0" smtClean="0">
              <a:solidFill>
                <a:srgbClr val="00B050"/>
              </a:solidFill>
            </a:endParaRPr>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spTree>
    <p:extLst>
      <p:ext uri="{BB962C8B-B14F-4D97-AF65-F5344CB8AC3E}">
        <p14:creationId xmlns:p14="http://schemas.microsoft.com/office/powerpoint/2010/main" val="175501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3194" y="660208"/>
            <a:ext cx="7886700" cy="4600447"/>
          </a:xfrm>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483784" y="324079"/>
            <a:ext cx="6247216" cy="1261884"/>
          </a:xfrm>
          <a:prstGeom prst="rect">
            <a:avLst/>
          </a:prstGeom>
        </p:spPr>
        <p:txBody>
          <a:bodyPr wrap="square">
            <a:spAutoFit/>
          </a:bodyPr>
          <a:lstStyle/>
          <a:p>
            <a:pPr algn="ctr"/>
            <a:r>
              <a:rPr lang="en-US" sz="2800" b="1" dirty="0" err="1" smtClean="0">
                <a:solidFill>
                  <a:srgbClr val="00B050"/>
                </a:solidFill>
              </a:rPr>
              <a:t>Waarom</a:t>
            </a:r>
            <a:r>
              <a:rPr lang="en-US" sz="2800" b="1" dirty="0" smtClean="0">
                <a:solidFill>
                  <a:srgbClr val="00B050"/>
                </a:solidFill>
              </a:rPr>
              <a:t> </a:t>
            </a:r>
            <a:r>
              <a:rPr lang="en-US" sz="2800" b="1" dirty="0" err="1" smtClean="0">
                <a:solidFill>
                  <a:srgbClr val="00B050"/>
                </a:solidFill>
              </a:rPr>
              <a:t>zouden</a:t>
            </a:r>
            <a:r>
              <a:rPr lang="en-US" sz="2800" b="1" dirty="0" smtClean="0">
                <a:solidFill>
                  <a:srgbClr val="00B050"/>
                </a:solidFill>
              </a:rPr>
              <a:t> we </a:t>
            </a:r>
            <a:r>
              <a:rPr lang="en-US" sz="2800" b="1" dirty="0" err="1" smtClean="0">
                <a:solidFill>
                  <a:srgbClr val="00B050"/>
                </a:solidFill>
              </a:rPr>
              <a:t>wetenschap</a:t>
            </a:r>
            <a:r>
              <a:rPr lang="en-US" sz="2800" b="1" dirty="0" smtClean="0">
                <a:solidFill>
                  <a:srgbClr val="00B050"/>
                </a:solidFill>
              </a:rPr>
              <a:t> </a:t>
            </a:r>
            <a:r>
              <a:rPr lang="en-US" sz="2800" b="1" dirty="0" err="1" smtClean="0">
                <a:solidFill>
                  <a:srgbClr val="00B050"/>
                </a:solidFill>
              </a:rPr>
              <a:t>moeten</a:t>
            </a:r>
            <a:r>
              <a:rPr lang="en-US" sz="2800" b="1" dirty="0" smtClean="0">
                <a:solidFill>
                  <a:srgbClr val="00B050"/>
                </a:solidFill>
              </a:rPr>
              <a:t> </a:t>
            </a:r>
            <a:r>
              <a:rPr lang="en-US" sz="2800" b="1" dirty="0" err="1" smtClean="0">
                <a:solidFill>
                  <a:srgbClr val="00B050"/>
                </a:solidFill>
              </a:rPr>
              <a:t>onderwijzen</a:t>
            </a:r>
            <a:r>
              <a:rPr lang="en-US" sz="2800" b="1" dirty="0" smtClean="0">
                <a:solidFill>
                  <a:srgbClr val="00B050"/>
                </a:solidFill>
              </a:rPr>
              <a:t> </a:t>
            </a:r>
            <a:r>
              <a:rPr lang="en-US" sz="2800" b="1" dirty="0" err="1" smtClean="0">
                <a:solidFill>
                  <a:srgbClr val="00B050"/>
                </a:solidFill>
              </a:rPr>
              <a:t>bij</a:t>
            </a:r>
            <a:r>
              <a:rPr lang="en-US" sz="2800" b="1" dirty="0">
                <a:solidFill>
                  <a:srgbClr val="00B050"/>
                </a:solidFill>
              </a:rPr>
              <a:t> </a:t>
            </a:r>
            <a:r>
              <a:rPr lang="en-US" sz="2800" b="1" dirty="0" err="1">
                <a:solidFill>
                  <a:srgbClr val="00B050"/>
                </a:solidFill>
              </a:rPr>
              <a:t>j</a:t>
            </a:r>
            <a:r>
              <a:rPr lang="en-US" sz="2800" b="1" dirty="0" err="1" smtClean="0">
                <a:solidFill>
                  <a:srgbClr val="00B050"/>
                </a:solidFill>
              </a:rPr>
              <a:t>onge</a:t>
            </a:r>
            <a:r>
              <a:rPr lang="en-US" sz="2800" b="1" dirty="0" smtClean="0">
                <a:solidFill>
                  <a:srgbClr val="00B050"/>
                </a:solidFill>
              </a:rPr>
              <a:t> </a:t>
            </a:r>
            <a:r>
              <a:rPr lang="en-US" sz="2800" b="1" dirty="0" err="1" smtClean="0">
                <a:solidFill>
                  <a:srgbClr val="00B050"/>
                </a:solidFill>
              </a:rPr>
              <a:t>kinderen</a:t>
            </a:r>
            <a:r>
              <a:rPr lang="en-US" sz="2800" b="1" dirty="0" smtClean="0">
                <a:solidFill>
                  <a:srgbClr val="00B050"/>
                </a:solidFill>
              </a:rPr>
              <a:t>? </a:t>
            </a:r>
            <a:br>
              <a:rPr lang="en-US" sz="2800" b="1" dirty="0" smtClean="0">
                <a:solidFill>
                  <a:srgbClr val="00B050"/>
                </a:solidFill>
              </a:rPr>
            </a:br>
            <a:r>
              <a:rPr lang="en-US" b="1" dirty="0" smtClean="0"/>
              <a:t>(</a:t>
            </a:r>
            <a:r>
              <a:rPr lang="en-US" b="1" dirty="0" err="1" smtClean="0"/>
              <a:t>Eshach</a:t>
            </a:r>
            <a:r>
              <a:rPr lang="en-US" b="1" dirty="0" smtClean="0"/>
              <a:t> &amp; Fried, 2005)</a:t>
            </a:r>
          </a:p>
        </p:txBody>
      </p:sp>
      <p:sp>
        <p:nvSpPr>
          <p:cNvPr id="21" name="Content Placeholder 2"/>
          <p:cNvSpPr txBox="1">
            <a:spLocks/>
          </p:cNvSpPr>
          <p:nvPr/>
        </p:nvSpPr>
        <p:spPr>
          <a:xfrm>
            <a:off x="503352" y="1551995"/>
            <a:ext cx="8164398" cy="448685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buFont typeface="+mj-lt"/>
              <a:buAutoNum type="arabicPeriod"/>
            </a:pPr>
            <a:r>
              <a:rPr lang="en-US" sz="4000" dirty="0" err="1" smtClean="0"/>
              <a:t>Kinderen</a:t>
            </a:r>
            <a:r>
              <a:rPr lang="en-US" sz="4000" dirty="0" smtClean="0"/>
              <a:t> </a:t>
            </a:r>
            <a:r>
              <a:rPr lang="en-US" sz="4000" dirty="0" err="1" smtClean="0"/>
              <a:t>genieten</a:t>
            </a:r>
            <a:r>
              <a:rPr lang="en-US" sz="4000" dirty="0" smtClean="0"/>
              <a:t> van nature van het </a:t>
            </a:r>
            <a:r>
              <a:rPr lang="en-US" sz="4000" dirty="0" err="1" smtClean="0"/>
              <a:t>observeren</a:t>
            </a:r>
            <a:r>
              <a:rPr lang="en-US" sz="4000" dirty="0" smtClean="0"/>
              <a:t> van </a:t>
            </a:r>
            <a:r>
              <a:rPr lang="en-US" sz="4000" dirty="0" err="1" smtClean="0"/>
              <a:t>en</a:t>
            </a:r>
            <a:r>
              <a:rPr lang="en-US" sz="4000" dirty="0" smtClean="0"/>
              <a:t> </a:t>
            </a:r>
            <a:r>
              <a:rPr lang="en-US" sz="4000" dirty="0" err="1" smtClean="0"/>
              <a:t>nadenken</a:t>
            </a:r>
            <a:r>
              <a:rPr lang="en-US" sz="4000" dirty="0" smtClean="0"/>
              <a:t> over </a:t>
            </a:r>
            <a:r>
              <a:rPr lang="en-US" sz="4000" dirty="0" err="1" smtClean="0"/>
              <a:t>natuur</a:t>
            </a:r>
            <a:r>
              <a:rPr lang="en-US" sz="4000" dirty="0" smtClean="0"/>
              <a:t>. </a:t>
            </a:r>
          </a:p>
          <a:p>
            <a:pPr marL="457200" indent="-457200">
              <a:lnSpc>
                <a:spcPct val="120000"/>
              </a:lnSpc>
              <a:spcBef>
                <a:spcPts val="600"/>
              </a:spcBef>
              <a:buFont typeface="+mj-lt"/>
              <a:buAutoNum type="arabicPeriod"/>
            </a:pPr>
            <a:r>
              <a:rPr lang="en-US" sz="4000" dirty="0" err="1" smtClean="0"/>
              <a:t>Kinderen</a:t>
            </a:r>
            <a:r>
              <a:rPr lang="en-US" sz="4000" dirty="0" smtClean="0"/>
              <a:t> in contact </a:t>
            </a:r>
            <a:r>
              <a:rPr lang="en-US" sz="4000" dirty="0" err="1" smtClean="0"/>
              <a:t>brengen</a:t>
            </a:r>
            <a:r>
              <a:rPr lang="en-US" sz="4000" dirty="0" smtClean="0"/>
              <a:t> met </a:t>
            </a:r>
            <a:r>
              <a:rPr lang="en-US" sz="4000" dirty="0" err="1" smtClean="0"/>
              <a:t>wetenschap</a:t>
            </a:r>
            <a:r>
              <a:rPr lang="en-US" sz="4000" dirty="0" smtClean="0"/>
              <a:t> </a:t>
            </a:r>
            <a:r>
              <a:rPr lang="en-US" sz="4000" dirty="0" err="1" smtClean="0"/>
              <a:t>zorgt</a:t>
            </a:r>
            <a:r>
              <a:rPr lang="en-US" sz="4000" dirty="0" smtClean="0"/>
              <a:t> </a:t>
            </a:r>
            <a:r>
              <a:rPr lang="en-US" sz="4000" dirty="0" err="1" smtClean="0"/>
              <a:t>voor</a:t>
            </a:r>
            <a:r>
              <a:rPr lang="en-US" sz="4000" dirty="0" smtClean="0"/>
              <a:t> </a:t>
            </a:r>
            <a:r>
              <a:rPr lang="en-US" sz="4000" dirty="0" err="1" smtClean="0"/>
              <a:t>een</a:t>
            </a:r>
            <a:r>
              <a:rPr lang="en-US" sz="4000" dirty="0" smtClean="0"/>
              <a:t> </a:t>
            </a:r>
            <a:r>
              <a:rPr lang="en-US" sz="4000" dirty="0" err="1" smtClean="0"/>
              <a:t>positieve</a:t>
            </a:r>
            <a:r>
              <a:rPr lang="en-US" sz="4000" dirty="0" smtClean="0"/>
              <a:t> </a:t>
            </a:r>
            <a:r>
              <a:rPr lang="en-US" sz="4000" dirty="0" err="1" smtClean="0"/>
              <a:t>houding</a:t>
            </a:r>
            <a:r>
              <a:rPr lang="en-US" sz="4000" dirty="0" smtClean="0"/>
              <a:t> </a:t>
            </a:r>
            <a:r>
              <a:rPr lang="en-US" sz="4000" dirty="0" err="1" smtClean="0"/>
              <a:t>tegenover</a:t>
            </a:r>
            <a:r>
              <a:rPr lang="en-US" sz="4000" dirty="0" smtClean="0"/>
              <a:t> </a:t>
            </a:r>
            <a:r>
              <a:rPr lang="en-US" sz="4000" dirty="0" err="1" smtClean="0"/>
              <a:t>wetenschap</a:t>
            </a:r>
            <a:r>
              <a:rPr lang="en-US" sz="4000" dirty="0" smtClean="0"/>
              <a:t>. </a:t>
            </a:r>
          </a:p>
          <a:p>
            <a:pPr marL="457200" indent="-457200">
              <a:lnSpc>
                <a:spcPct val="120000"/>
              </a:lnSpc>
              <a:spcBef>
                <a:spcPts val="600"/>
              </a:spcBef>
              <a:buFont typeface="+mj-lt"/>
              <a:buAutoNum type="arabicPeriod"/>
            </a:pPr>
            <a:r>
              <a:rPr lang="en-US" sz="4000" dirty="0" smtClean="0"/>
              <a:t>Op Jonge </a:t>
            </a:r>
            <a:r>
              <a:rPr lang="en-US" sz="4000" dirty="0" err="1" smtClean="0"/>
              <a:t>leeftijd</a:t>
            </a:r>
            <a:r>
              <a:rPr lang="en-US" sz="4000" dirty="0" smtClean="0"/>
              <a:t> in contact </a:t>
            </a:r>
            <a:r>
              <a:rPr lang="en-US" sz="4000" dirty="0" err="1" smtClean="0"/>
              <a:t>komen</a:t>
            </a:r>
            <a:r>
              <a:rPr lang="en-US" sz="4000" dirty="0" smtClean="0"/>
              <a:t> met </a:t>
            </a:r>
            <a:r>
              <a:rPr lang="en-US" sz="4000" dirty="0" err="1" smtClean="0"/>
              <a:t>wetenschappelijke</a:t>
            </a:r>
            <a:r>
              <a:rPr lang="en-US" sz="4000" dirty="0" smtClean="0"/>
              <a:t> </a:t>
            </a:r>
            <a:r>
              <a:rPr lang="en-US" sz="4000" dirty="0" err="1" smtClean="0"/>
              <a:t>fenomenen</a:t>
            </a:r>
            <a:r>
              <a:rPr lang="en-US" sz="4000" dirty="0" smtClean="0"/>
              <a:t> </a:t>
            </a:r>
            <a:r>
              <a:rPr lang="en-US" sz="4000" dirty="0" err="1" smtClean="0"/>
              <a:t>zorgt</a:t>
            </a:r>
            <a:r>
              <a:rPr lang="en-US" sz="4000" dirty="0" smtClean="0"/>
              <a:t> </a:t>
            </a:r>
            <a:r>
              <a:rPr lang="en-US" sz="4000" dirty="0" err="1" smtClean="0"/>
              <a:t>voor</a:t>
            </a:r>
            <a:r>
              <a:rPr lang="en-US" sz="4000" dirty="0" smtClean="0"/>
              <a:t> </a:t>
            </a:r>
            <a:r>
              <a:rPr lang="en-US" sz="4000" dirty="0" err="1" smtClean="0"/>
              <a:t>een</a:t>
            </a:r>
            <a:r>
              <a:rPr lang="en-US" sz="4000" dirty="0" smtClean="0"/>
              <a:t> </a:t>
            </a:r>
            <a:r>
              <a:rPr lang="en-US" sz="4000" dirty="0" err="1" smtClean="0"/>
              <a:t>beter</a:t>
            </a:r>
            <a:r>
              <a:rPr lang="en-US" sz="4000" dirty="0" smtClean="0"/>
              <a:t> </a:t>
            </a:r>
            <a:r>
              <a:rPr lang="en-US" sz="4000" dirty="0" err="1" smtClean="0"/>
              <a:t>begrip</a:t>
            </a:r>
            <a:r>
              <a:rPr lang="en-US" sz="4000" dirty="0" smtClean="0"/>
              <a:t> van de </a:t>
            </a:r>
            <a:r>
              <a:rPr lang="en-US" sz="4000" dirty="0" err="1" smtClean="0"/>
              <a:t>wetenschappelijke</a:t>
            </a:r>
            <a:r>
              <a:rPr lang="en-US" sz="4000" dirty="0" smtClean="0"/>
              <a:t> </a:t>
            </a:r>
            <a:r>
              <a:rPr lang="en-US" sz="4000" dirty="0" err="1" smtClean="0"/>
              <a:t>concepten</a:t>
            </a:r>
            <a:r>
              <a:rPr lang="en-US" sz="4000" dirty="0" smtClean="0"/>
              <a:t> die later op </a:t>
            </a:r>
            <a:r>
              <a:rPr lang="en-US" sz="4000" dirty="0" err="1" smtClean="0"/>
              <a:t>een</a:t>
            </a:r>
            <a:r>
              <a:rPr lang="en-US" sz="4000" dirty="0" smtClean="0"/>
              <a:t> </a:t>
            </a:r>
            <a:r>
              <a:rPr lang="en-US" sz="4000" dirty="0" err="1" smtClean="0"/>
              <a:t>formele</a:t>
            </a:r>
            <a:r>
              <a:rPr lang="en-US" sz="4000" dirty="0" smtClean="0"/>
              <a:t> </a:t>
            </a:r>
            <a:r>
              <a:rPr lang="en-US" sz="4000" dirty="0" err="1" smtClean="0"/>
              <a:t>manier</a:t>
            </a:r>
            <a:r>
              <a:rPr lang="en-US" sz="4000" dirty="0" smtClean="0"/>
              <a:t> </a:t>
            </a:r>
            <a:r>
              <a:rPr lang="en-US" sz="4000" dirty="0" err="1" smtClean="0"/>
              <a:t>moeten</a:t>
            </a:r>
            <a:r>
              <a:rPr lang="en-US" sz="4000" dirty="0" smtClean="0"/>
              <a:t> </a:t>
            </a:r>
            <a:r>
              <a:rPr lang="en-US" sz="4000" dirty="0" err="1" smtClean="0"/>
              <a:t>worden</a:t>
            </a:r>
            <a:r>
              <a:rPr lang="en-US" sz="4000" dirty="0" smtClean="0"/>
              <a:t> </a:t>
            </a:r>
            <a:r>
              <a:rPr lang="en-US" sz="4000" dirty="0" err="1" smtClean="0"/>
              <a:t>bestudeerd</a:t>
            </a:r>
            <a:r>
              <a:rPr lang="en-US" sz="4000" dirty="0" smtClean="0"/>
              <a:t> </a:t>
            </a:r>
            <a:r>
              <a:rPr lang="en-US" sz="4000" dirty="0" err="1" smtClean="0"/>
              <a:t>en</a:t>
            </a:r>
            <a:r>
              <a:rPr lang="en-US" sz="4000" dirty="0" smtClean="0"/>
              <a:t> </a:t>
            </a:r>
            <a:r>
              <a:rPr lang="en-US" sz="4000" dirty="0" err="1" smtClean="0"/>
              <a:t>ingestudeerd</a:t>
            </a:r>
            <a:r>
              <a:rPr lang="en-US" sz="4000" dirty="0" smtClean="0"/>
              <a:t>. </a:t>
            </a:r>
            <a:endParaRPr lang="en-US" sz="4000" dirty="0" smtClean="0"/>
          </a:p>
          <a:p>
            <a:pPr marL="457200" indent="-457200">
              <a:lnSpc>
                <a:spcPct val="120000"/>
              </a:lnSpc>
              <a:spcBef>
                <a:spcPts val="600"/>
              </a:spcBef>
              <a:buFont typeface="+mj-lt"/>
              <a:buAutoNum type="arabicPeriod"/>
            </a:pPr>
            <a:r>
              <a:rPr lang="en-US" sz="4000" dirty="0" smtClean="0"/>
              <a:t>Het </a:t>
            </a:r>
            <a:r>
              <a:rPr lang="en-US" sz="4000" dirty="0" err="1" smtClean="0"/>
              <a:t>gebruik</a:t>
            </a:r>
            <a:r>
              <a:rPr lang="en-US" sz="4000" dirty="0" smtClean="0"/>
              <a:t> van </a:t>
            </a:r>
            <a:r>
              <a:rPr lang="en-US" sz="4000" dirty="0" err="1" smtClean="0"/>
              <a:t>wetenschappelijke</a:t>
            </a:r>
            <a:r>
              <a:rPr lang="en-US" sz="4000" dirty="0" smtClean="0"/>
              <a:t> </a:t>
            </a:r>
            <a:r>
              <a:rPr lang="en-US" sz="4000" dirty="0" err="1" smtClean="0"/>
              <a:t>taal</a:t>
            </a:r>
            <a:r>
              <a:rPr lang="en-US" sz="4000" dirty="0" smtClean="0"/>
              <a:t> op </a:t>
            </a:r>
            <a:r>
              <a:rPr lang="en-US" sz="4000" dirty="0" err="1" smtClean="0"/>
              <a:t>een</a:t>
            </a:r>
            <a:r>
              <a:rPr lang="en-US" sz="4000" dirty="0" smtClean="0"/>
              <a:t> </a:t>
            </a:r>
            <a:r>
              <a:rPr lang="en-US" sz="4000" dirty="0" err="1" smtClean="0"/>
              <a:t>jonge</a:t>
            </a:r>
            <a:r>
              <a:rPr lang="en-US" sz="4000" dirty="0" smtClean="0"/>
              <a:t> </a:t>
            </a:r>
            <a:r>
              <a:rPr lang="en-US" sz="4000" dirty="0" err="1" smtClean="0"/>
              <a:t>leeftijd</a:t>
            </a:r>
            <a:r>
              <a:rPr lang="en-US" sz="4000" dirty="0" smtClean="0"/>
              <a:t> </a:t>
            </a:r>
            <a:r>
              <a:rPr lang="en-US" sz="4000" dirty="0" err="1" smtClean="0"/>
              <a:t>beïnvloedt</a:t>
            </a:r>
            <a:r>
              <a:rPr lang="en-US" sz="4000" dirty="0" smtClean="0"/>
              <a:t> de </a:t>
            </a:r>
            <a:r>
              <a:rPr lang="en-US" sz="4000" dirty="0" err="1" smtClean="0"/>
              <a:t>uiteindelijke</a:t>
            </a:r>
            <a:r>
              <a:rPr lang="en-US" sz="4000" dirty="0" smtClean="0"/>
              <a:t> </a:t>
            </a:r>
            <a:r>
              <a:rPr lang="en-US" sz="4000" dirty="0" err="1" smtClean="0"/>
              <a:t>ontwikkeling</a:t>
            </a:r>
            <a:r>
              <a:rPr lang="en-US" sz="4000" dirty="0" smtClean="0"/>
              <a:t> van </a:t>
            </a:r>
            <a:r>
              <a:rPr lang="en-US" sz="4000" dirty="0" err="1" smtClean="0"/>
              <a:t>wetenschappelijke</a:t>
            </a:r>
            <a:r>
              <a:rPr lang="en-US" sz="4000" dirty="0" smtClean="0"/>
              <a:t> </a:t>
            </a:r>
            <a:r>
              <a:rPr lang="en-US" sz="4000" dirty="0" err="1" smtClean="0"/>
              <a:t>concepten</a:t>
            </a:r>
            <a:r>
              <a:rPr lang="en-US" sz="4000" dirty="0" smtClean="0"/>
              <a:t>. </a:t>
            </a:r>
          </a:p>
          <a:p>
            <a:pPr marL="457200" indent="-457200">
              <a:lnSpc>
                <a:spcPct val="120000"/>
              </a:lnSpc>
              <a:spcBef>
                <a:spcPts val="600"/>
              </a:spcBef>
              <a:buFont typeface="+mj-lt"/>
              <a:buAutoNum type="arabicPeriod"/>
            </a:pPr>
            <a:r>
              <a:rPr lang="en-US" sz="4000" dirty="0" err="1" smtClean="0"/>
              <a:t>Kinderen</a:t>
            </a:r>
            <a:r>
              <a:rPr lang="en-US" sz="4000" dirty="0" smtClean="0"/>
              <a:t> </a:t>
            </a:r>
            <a:r>
              <a:rPr lang="en-US" sz="4000" dirty="0" err="1" smtClean="0"/>
              <a:t>kunnen</a:t>
            </a:r>
            <a:r>
              <a:rPr lang="en-US" sz="4000" dirty="0" smtClean="0"/>
              <a:t> al </a:t>
            </a:r>
            <a:r>
              <a:rPr lang="en-US" sz="4000" dirty="0" err="1" smtClean="0"/>
              <a:t>wetenschappelijke</a:t>
            </a:r>
            <a:r>
              <a:rPr lang="en-US" sz="4000" dirty="0" smtClean="0"/>
              <a:t> </a:t>
            </a:r>
            <a:r>
              <a:rPr lang="en-US" sz="4000" dirty="0" err="1" smtClean="0"/>
              <a:t>concepten</a:t>
            </a:r>
            <a:r>
              <a:rPr lang="en-US" sz="4000" dirty="0" smtClean="0"/>
              <a:t> </a:t>
            </a:r>
            <a:r>
              <a:rPr lang="en-US" sz="4000" dirty="0" err="1" smtClean="0"/>
              <a:t>begrijpen</a:t>
            </a:r>
            <a:r>
              <a:rPr lang="en-US" sz="4000" dirty="0" smtClean="0"/>
              <a:t> </a:t>
            </a:r>
            <a:r>
              <a:rPr lang="en-US" sz="4000" dirty="0" err="1" smtClean="0"/>
              <a:t>en</a:t>
            </a:r>
            <a:r>
              <a:rPr lang="en-US" sz="4000" dirty="0" smtClean="0"/>
              <a:t> </a:t>
            </a:r>
            <a:r>
              <a:rPr lang="en-US" sz="4000" dirty="0" err="1" smtClean="0"/>
              <a:t>wetenschappelijk</a:t>
            </a:r>
            <a:r>
              <a:rPr lang="en-US" sz="4000" dirty="0" smtClean="0"/>
              <a:t> </a:t>
            </a:r>
            <a:r>
              <a:rPr lang="en-US" sz="4000" dirty="0" err="1" smtClean="0"/>
              <a:t>redeneren</a:t>
            </a:r>
            <a:r>
              <a:rPr lang="en-US" sz="4000" dirty="0" smtClean="0"/>
              <a:t>. </a:t>
            </a:r>
          </a:p>
          <a:p>
            <a:pPr marL="457200" indent="-457200">
              <a:lnSpc>
                <a:spcPct val="120000"/>
              </a:lnSpc>
              <a:spcBef>
                <a:spcPts val="600"/>
              </a:spcBef>
              <a:buFont typeface="+mj-lt"/>
              <a:buAutoNum type="arabicPeriod"/>
            </a:pPr>
            <a:r>
              <a:rPr lang="en-US" sz="4000" dirty="0" err="1" smtClean="0"/>
              <a:t>Wetenschap</a:t>
            </a:r>
            <a:r>
              <a:rPr lang="en-US" sz="4000" dirty="0" smtClean="0"/>
              <a:t> is </a:t>
            </a:r>
            <a:r>
              <a:rPr lang="en-US" sz="4000" dirty="0" err="1" smtClean="0"/>
              <a:t>een</a:t>
            </a:r>
            <a:r>
              <a:rPr lang="en-US" sz="4000" dirty="0" smtClean="0"/>
              <a:t> efficient middle om </a:t>
            </a:r>
            <a:r>
              <a:rPr lang="en-US" sz="4000" dirty="0" err="1" smtClean="0"/>
              <a:t>wetenschappelijk</a:t>
            </a:r>
            <a:r>
              <a:rPr lang="en-US" sz="4000" dirty="0" smtClean="0"/>
              <a:t> </a:t>
            </a:r>
            <a:r>
              <a:rPr lang="en-US" sz="4000" dirty="0" err="1" smtClean="0"/>
              <a:t>denken</a:t>
            </a:r>
            <a:r>
              <a:rPr lang="en-US" sz="4000" dirty="0" smtClean="0"/>
              <a:t> </a:t>
            </a:r>
            <a:r>
              <a:rPr lang="en-US" sz="4000" dirty="0" err="1" smtClean="0"/>
              <a:t>te</a:t>
            </a:r>
            <a:r>
              <a:rPr lang="en-US" sz="4000" dirty="0" smtClean="0"/>
              <a:t> </a:t>
            </a:r>
            <a:r>
              <a:rPr lang="en-US" sz="4000" dirty="0" err="1" smtClean="0"/>
              <a:t>ontwikkelen</a:t>
            </a:r>
            <a:r>
              <a:rPr lang="en-US" sz="4000" dirty="0" smtClean="0"/>
              <a:t> </a:t>
            </a:r>
            <a:r>
              <a:rPr lang="en-US" sz="4000" dirty="0" smtClean="0"/>
              <a:t> </a:t>
            </a:r>
          </a:p>
        </p:txBody>
      </p:sp>
    </p:spTree>
    <p:extLst>
      <p:ext uri="{BB962C8B-B14F-4D97-AF65-F5344CB8AC3E}">
        <p14:creationId xmlns:p14="http://schemas.microsoft.com/office/powerpoint/2010/main" val="77576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1043607" y="401212"/>
            <a:ext cx="5609395" cy="1169551"/>
          </a:xfrm>
          <a:prstGeom prst="rect">
            <a:avLst/>
          </a:prstGeom>
        </p:spPr>
        <p:txBody>
          <a:bodyPr wrap="square">
            <a:spAutoFit/>
          </a:bodyPr>
          <a:lstStyle/>
          <a:p>
            <a:pPr algn="ctr"/>
            <a:r>
              <a:rPr lang="en-US" sz="2800" b="1" dirty="0" err="1" smtClean="0">
                <a:solidFill>
                  <a:srgbClr val="00B050"/>
                </a:solidFill>
              </a:rPr>
              <a:t>Definitie</a:t>
            </a:r>
            <a:r>
              <a:rPr lang="en-US" sz="2800" b="1" dirty="0" smtClean="0">
                <a:solidFill>
                  <a:srgbClr val="00B050"/>
                </a:solidFill>
              </a:rPr>
              <a:t> van </a:t>
            </a:r>
            <a:r>
              <a:rPr lang="en-US" sz="2800" b="1" dirty="0" err="1" smtClean="0">
                <a:solidFill>
                  <a:srgbClr val="00B050"/>
                </a:solidFill>
              </a:rPr>
              <a:t>creativiteit</a:t>
            </a:r>
            <a:r>
              <a:rPr lang="en-US" sz="2800" b="1" dirty="0" smtClean="0">
                <a:solidFill>
                  <a:srgbClr val="00B050"/>
                </a:solidFill>
              </a:rPr>
              <a:t> </a:t>
            </a:r>
            <a:r>
              <a:rPr lang="en-US" sz="2800" b="1" dirty="0" err="1" smtClean="0">
                <a:solidFill>
                  <a:srgbClr val="00B050"/>
                </a:solidFill>
              </a:rPr>
              <a:t>overgenomen</a:t>
            </a:r>
            <a:r>
              <a:rPr lang="en-US" sz="2800" b="1" dirty="0" smtClean="0">
                <a:solidFill>
                  <a:srgbClr val="00B050"/>
                </a:solidFill>
              </a:rPr>
              <a:t> door het CEYS </a:t>
            </a:r>
            <a:r>
              <a:rPr lang="en-US" sz="2800" b="1" dirty="0" smtClean="0">
                <a:solidFill>
                  <a:srgbClr val="00B050"/>
                </a:solidFill>
              </a:rPr>
              <a:t>project </a:t>
            </a:r>
            <a:br>
              <a:rPr lang="en-US" sz="2800" b="1" dirty="0" smtClean="0">
                <a:solidFill>
                  <a:srgbClr val="00B050"/>
                </a:solidFill>
              </a:rPr>
            </a:br>
            <a:r>
              <a:rPr lang="en-US" sz="1400" dirty="0" smtClean="0"/>
              <a:t>(from Creative Little Scientists, 2014)</a:t>
            </a:r>
            <a:endParaRPr lang="el-GR" sz="1400" dirty="0"/>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pic>
        <p:nvPicPr>
          <p:cNvPr id="17" name="Picture 16"/>
          <p:cNvPicPr>
            <a:picLocks noChangeAspect="1"/>
          </p:cNvPicPr>
          <p:nvPr/>
        </p:nvPicPr>
        <p:blipFill>
          <a:blip r:embed="rId6"/>
          <a:stretch>
            <a:fillRect/>
          </a:stretch>
        </p:blipFill>
        <p:spPr>
          <a:xfrm>
            <a:off x="1043608" y="1844824"/>
            <a:ext cx="7344816" cy="4022426"/>
          </a:xfrm>
          <a:prstGeom prst="rect">
            <a:avLst/>
          </a:prstGeom>
        </p:spPr>
      </p:pic>
    </p:spTree>
    <p:extLst>
      <p:ext uri="{BB962C8B-B14F-4D97-AF65-F5344CB8AC3E}">
        <p14:creationId xmlns:p14="http://schemas.microsoft.com/office/powerpoint/2010/main" val="2238722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3287</TotalTime>
  <Words>3307</Words>
  <Application>Microsoft Office PowerPoint</Application>
  <PresentationFormat>Diavoorstelling (4:3)</PresentationFormat>
  <Paragraphs>347</Paragraphs>
  <Slides>32</Slides>
  <Notes>32</Notes>
  <HiddenSlides>0</HiddenSlides>
  <MMClips>0</MMClips>
  <ScaleCrop>false</ScaleCrop>
  <HeadingPairs>
    <vt:vector size="8" baseType="variant">
      <vt:variant>
        <vt:lpstr>Gebruikte lettertypen</vt:lpstr>
      </vt:variant>
      <vt:variant>
        <vt:i4>6</vt:i4>
      </vt:variant>
      <vt:variant>
        <vt:lpstr>Thema</vt:lpstr>
      </vt:variant>
      <vt:variant>
        <vt:i4>3</vt:i4>
      </vt:variant>
      <vt:variant>
        <vt:lpstr>Ingesloten OLE-bronprogramma's</vt:lpstr>
      </vt:variant>
      <vt:variant>
        <vt:i4>1</vt:i4>
      </vt:variant>
      <vt:variant>
        <vt:lpstr>Diatitels</vt:lpstr>
      </vt:variant>
      <vt:variant>
        <vt:i4>32</vt:i4>
      </vt:variant>
    </vt:vector>
  </HeadingPairs>
  <TitlesOfParts>
    <vt:vector size="42" baseType="lpstr">
      <vt:lpstr>Andale Mono</vt:lpstr>
      <vt:lpstr>Arial</vt:lpstr>
      <vt:lpstr>Calibri</vt:lpstr>
      <vt:lpstr>Calibri Light</vt:lpstr>
      <vt:lpstr>Times New Roman</vt:lpstr>
      <vt:lpstr>Wingdings</vt:lpstr>
      <vt:lpstr>Kantoorthema</vt:lpstr>
      <vt:lpstr>Office Theme</vt:lpstr>
      <vt:lpstr>1_Office Theme</vt:lpstr>
      <vt:lpstr>Acrobat Document</vt:lpstr>
      <vt:lpstr> </vt:lpstr>
      <vt:lpstr>Inleiding tot het CEYS project (te gebruiken afhankelijk van de context)</vt:lpstr>
      <vt:lpstr>Doelen van de module</vt:lpstr>
      <vt:lpstr>Verband met de inhoudelijke ontwerpprincipes en –resultaten</vt:lpstr>
      <vt:lpstr>PowerPoint-presentatie</vt:lpstr>
      <vt:lpstr>PowerPoint-presentatie</vt:lpstr>
      <vt:lpstr>PowerPoint-presentatie</vt:lpstr>
      <vt:lpstr>PowerPoint-presentatie</vt:lpstr>
      <vt:lpstr>PowerPoint-presentatie</vt:lpstr>
      <vt:lpstr>PowerPoint-presentatie</vt:lpstr>
      <vt:lpstr>PowerPoint-presentatie</vt:lpstr>
      <vt:lpstr>Activiteit 2: Beleid onderzoeken Doelstellingen</vt:lpstr>
      <vt:lpstr>Kenmerken van onderzoekend leren en de creatieve aanleg</vt:lpstr>
      <vt:lpstr>Synergieën tussen onderzoekend leren en een creatieve aanpak</vt:lpstr>
      <vt:lpstr>Creativiteit in het beleid voor onderwijs in Europese landen 1</vt:lpstr>
      <vt:lpstr>Creativiteit in het beleid voor onderwijs in Europese landen 2</vt:lpstr>
      <vt:lpstr>Activiteit 3: Beleid onderzoeken : Leren, lesgeven en toetsing</vt:lpstr>
      <vt:lpstr>Activiteit 4: Mogelijkheden in jouw school context</vt:lpstr>
      <vt:lpstr>Voorstelling van voorbeelden uit de klaspraktijk</vt:lpstr>
      <vt:lpstr>Dagdagelijkse materialen Leeftijd 5-6 jaar</vt:lpstr>
      <vt:lpstr>Dagdagelijkse materialen Leeftijd 5-6 jaar</vt:lpstr>
      <vt:lpstr>Dagdagelijkse materialen Leeftijd 5-6 jaar</vt:lpstr>
      <vt:lpstr>Dagdagelijkse materialen Leeftijd 5-6 jaar</vt:lpstr>
      <vt:lpstr>Skeletten Leeftijd 7-8 jaar</vt:lpstr>
      <vt:lpstr>Elektriciteit Leeftijd 4-5 jaar</vt:lpstr>
      <vt:lpstr>Activiteit 5: Analyse van voorbeelden uit de klaspraktijk</vt:lpstr>
      <vt:lpstr>Activiteit 6:  Beperkende factoren aanpakken</vt:lpstr>
      <vt:lpstr>Reflectie en gevolgen</vt:lpstr>
      <vt:lpstr>Meer informatie</vt:lpstr>
      <vt:lpstr>BEDANKT!</vt:lpstr>
      <vt:lpstr>PowerPoint-presentatie</vt:lpstr>
      <vt:lpstr>PowerPoint-presentatie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CEYS – Induction workshop</dc:title>
  <dc:creator>jozesc</dc:creator>
  <cp:lastModifiedBy>Jozefien Schaffler</cp:lastModifiedBy>
  <cp:revision>278</cp:revision>
  <cp:lastPrinted>2017-07-07T14:50:55Z</cp:lastPrinted>
  <dcterms:created xsi:type="dcterms:W3CDTF">2014-12-10T20:28:08Z</dcterms:created>
  <dcterms:modified xsi:type="dcterms:W3CDTF">2017-10-28T14:23:25Z</dcterms:modified>
</cp:coreProperties>
</file>