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0"/>
  </p:notesMasterIdLst>
  <p:handoutMasterIdLst>
    <p:handoutMasterId r:id="rId41"/>
  </p:handoutMasterIdLst>
  <p:sldIdLst>
    <p:sldId id="423" r:id="rId3"/>
    <p:sldId id="419" r:id="rId4"/>
    <p:sldId id="357" r:id="rId5"/>
    <p:sldId id="360" r:id="rId6"/>
    <p:sldId id="391" r:id="rId7"/>
    <p:sldId id="397" r:id="rId8"/>
    <p:sldId id="395" r:id="rId9"/>
    <p:sldId id="359" r:id="rId10"/>
    <p:sldId id="420" r:id="rId11"/>
    <p:sldId id="379" r:id="rId12"/>
    <p:sldId id="380" r:id="rId13"/>
    <p:sldId id="362" r:id="rId14"/>
    <p:sldId id="398" r:id="rId15"/>
    <p:sldId id="409" r:id="rId16"/>
    <p:sldId id="402" r:id="rId17"/>
    <p:sldId id="403" r:id="rId18"/>
    <p:sldId id="404" r:id="rId19"/>
    <p:sldId id="405" r:id="rId20"/>
    <p:sldId id="406" r:id="rId21"/>
    <p:sldId id="407" r:id="rId22"/>
    <p:sldId id="418" r:id="rId23"/>
    <p:sldId id="408" r:id="rId24"/>
    <p:sldId id="410" r:id="rId25"/>
    <p:sldId id="417" r:id="rId26"/>
    <p:sldId id="416" r:id="rId27"/>
    <p:sldId id="415" r:id="rId28"/>
    <p:sldId id="363" r:id="rId29"/>
    <p:sldId id="411" r:id="rId30"/>
    <p:sldId id="412" r:id="rId31"/>
    <p:sldId id="388" r:id="rId32"/>
    <p:sldId id="389" r:id="rId33"/>
    <p:sldId id="401" r:id="rId34"/>
    <p:sldId id="364" r:id="rId35"/>
    <p:sldId id="413" r:id="rId36"/>
    <p:sldId id="421" r:id="rId37"/>
    <p:sldId id="422" r:id="rId38"/>
    <p:sldId id="424" r:id="rId3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79747" autoAdjust="0"/>
  </p:normalViewPr>
  <p:slideViewPr>
    <p:cSldViewPr>
      <p:cViewPr>
        <p:scale>
          <a:sx n="60" d="100"/>
          <a:sy n="60" d="100"/>
        </p:scale>
        <p:origin x="-99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24"/>
    </p:cViewPr>
  </p:sorterViewPr>
  <p:notesViewPr>
    <p:cSldViewPr snapToGrid="0" snapToObjects="1">
      <p:cViewPr>
        <p:scale>
          <a:sx n="139" d="100"/>
          <a:sy n="139" d="100"/>
        </p:scale>
        <p:origin x="-616" y="3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A8011-4631-E342-B780-F8602D6004EF}" type="datetimeFigureOut">
              <a:rPr lang="en-US" smtClean="0"/>
              <a:t>20/10/2017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74C73-8A47-D74D-BDA4-74F4626BF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52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399F-3A20-0F41-AA24-18FBC3435AC6}" type="datetimeFigureOut">
              <a:rPr lang="en-US" smtClean="0"/>
              <a:t>20/10/2017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FBFCC-55E6-EC45-A409-A1EF2D23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309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Sharing experiences and expertise important dimension of the module.</a:t>
            </a:r>
          </a:p>
          <a:p>
            <a:endParaRPr lang="en-US" dirty="0"/>
          </a:p>
          <a:p>
            <a:r>
              <a:rPr lang="en-US" dirty="0" smtClean="0"/>
              <a:t>Gaining sense of our different school contexts.</a:t>
            </a:r>
          </a:p>
          <a:p>
            <a:endParaRPr lang="en-US" dirty="0"/>
          </a:p>
          <a:p>
            <a:r>
              <a:rPr lang="en-US" dirty="0" smtClean="0"/>
              <a:t>So first activity sets out to capture your ideas and strategies.</a:t>
            </a:r>
          </a:p>
          <a:p>
            <a:endParaRPr lang="en-US" dirty="0"/>
          </a:p>
          <a:p>
            <a:r>
              <a:rPr lang="en-US" dirty="0" smtClean="0"/>
              <a:t>Two phases: Individual – as a group</a:t>
            </a:r>
            <a:endParaRPr lang="en-US" dirty="0"/>
          </a:p>
          <a:p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496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activities provide some further examples of stimuli for children’s ideas and questions– can be used across the primary school</a:t>
            </a:r>
          </a:p>
          <a:p>
            <a:endParaRPr lang="en-US" baseline="0" dirty="0"/>
          </a:p>
          <a:p>
            <a:r>
              <a:rPr lang="en-US" dirty="0" smtClean="0"/>
              <a:t>You will have about 15/20 minutes to try some of these – take turns and share to explore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42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activity from the Science Museum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0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link to these materials on the slide.</a:t>
            </a:r>
          </a:p>
          <a:p>
            <a:endParaRPr lang="en-US" dirty="0"/>
          </a:p>
          <a:p>
            <a:r>
              <a:rPr lang="en-US" dirty="0" smtClean="0"/>
              <a:t>Primary Science Teaching Trust has extensive website – wide range of activities in this case to promote thinking in science</a:t>
            </a:r>
          </a:p>
          <a:p>
            <a:endParaRPr lang="en-US" dirty="0"/>
          </a:p>
          <a:p>
            <a:r>
              <a:rPr lang="en-US" dirty="0" smtClean="0"/>
              <a:t>No right answer</a:t>
            </a:r>
          </a:p>
          <a:p>
            <a:endParaRPr lang="en-US" dirty="0"/>
          </a:p>
          <a:p>
            <a:r>
              <a:rPr lang="en-US" dirty="0" smtClean="0"/>
              <a:t>All possible</a:t>
            </a:r>
          </a:p>
          <a:p>
            <a:endParaRPr lang="en-US" dirty="0"/>
          </a:p>
          <a:p>
            <a:r>
              <a:rPr lang="en-US" dirty="0" smtClean="0"/>
              <a:t>Reasoning critical </a:t>
            </a:r>
          </a:p>
          <a:p>
            <a:endParaRPr lang="en-US" dirty="0"/>
          </a:p>
          <a:p>
            <a:r>
              <a:rPr lang="en-US" dirty="0" smtClean="0"/>
              <a:t>Supportive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23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2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9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of you will have experienced concept cartoons.</a:t>
            </a:r>
          </a:p>
          <a:p>
            <a:endParaRPr lang="en-US" dirty="0"/>
          </a:p>
          <a:p>
            <a:r>
              <a:rPr lang="en-US" dirty="0" smtClean="0"/>
              <a:t>Now available in many languages.</a:t>
            </a:r>
          </a:p>
          <a:p>
            <a:endParaRPr lang="en-US" dirty="0"/>
          </a:p>
          <a:p>
            <a:r>
              <a:rPr lang="en-US" dirty="0" smtClean="0"/>
              <a:t>Or you can make your own.</a:t>
            </a:r>
          </a:p>
          <a:p>
            <a:endParaRPr lang="en-US" dirty="0"/>
          </a:p>
          <a:p>
            <a:r>
              <a:rPr lang="en-US" dirty="0" smtClean="0"/>
              <a:t>Introduced as some children find it more comfortable to talk about other children’s ideas – rather than their own.</a:t>
            </a:r>
          </a:p>
          <a:p>
            <a:endParaRPr lang="en-US" dirty="0"/>
          </a:p>
          <a:p>
            <a:r>
              <a:rPr lang="en-US" dirty="0" smtClean="0"/>
              <a:t>Puppets also used for this reason.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3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Approach used by the Primary SPACE project that carried out research into children’s ideas</a:t>
            </a:r>
          </a:p>
          <a:p>
            <a:endParaRPr lang="en-US" dirty="0"/>
          </a:p>
          <a:p>
            <a:r>
              <a:rPr lang="en-US" dirty="0" smtClean="0"/>
              <a:t>Used in eliciting their ideas</a:t>
            </a:r>
          </a:p>
          <a:p>
            <a:endParaRPr lang="en-US" dirty="0"/>
          </a:p>
          <a:p>
            <a:r>
              <a:rPr lang="en-US" dirty="0" smtClean="0"/>
              <a:t>Suggest you have a go in pairs and reflect on processes involved (not a test)</a:t>
            </a:r>
          </a:p>
          <a:p>
            <a:endParaRPr lang="en-US" dirty="0"/>
          </a:p>
          <a:p>
            <a:r>
              <a:rPr lang="en-US" dirty="0" smtClean="0"/>
              <a:t>Think about potential for generating questions and revealing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7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Illustration potential of concept maps </a:t>
            </a:r>
          </a:p>
          <a:p>
            <a:endParaRPr lang="en-US" dirty="0"/>
          </a:p>
          <a:p>
            <a:r>
              <a:rPr lang="en-US" dirty="0" smtClean="0"/>
              <a:t>From 6 year old child’s project on 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2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Characteristics of progression – how </a:t>
            </a:r>
            <a:r>
              <a:rPr lang="en-US" kern="1200" baseline="0" dirty="0" err="1" smtClean="0">
                <a:solidFill>
                  <a:schemeClr val="tx1"/>
                </a:solidFill>
                <a:effectLst/>
              </a:rPr>
              <a:t>recognised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Importance of children’s ideas/questions/</a:t>
            </a:r>
            <a:r>
              <a:rPr lang="en-US" dirty="0" smtClean="0"/>
              <a:t>creativity</a:t>
            </a:r>
          </a:p>
          <a:p>
            <a:pPr marL="171450" indent="-171450">
              <a:buFont typeface="Arial"/>
              <a:buChar char="•"/>
            </a:pPr>
            <a:endParaRPr lang="en-US" kern="1200" baseline="0" dirty="0">
              <a:solidFill>
                <a:schemeClr val="tx1"/>
              </a:solidFill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Strategies for eliciting/building on children’s ideas</a:t>
            </a:r>
          </a:p>
          <a:p>
            <a:pPr marL="171450" indent="-171450">
              <a:buFont typeface="Arial"/>
              <a:buChar char="•"/>
            </a:pPr>
            <a:endParaRPr lang="en-US" kern="1200" baseline="0" dirty="0">
              <a:solidFill>
                <a:schemeClr val="tx1"/>
              </a:solidFill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Responsive planning – extended engagement</a:t>
            </a:r>
          </a:p>
          <a:p>
            <a:pPr marL="171450" indent="-171450">
              <a:buFont typeface="Arial"/>
              <a:buChar char="•"/>
            </a:pPr>
            <a:endParaRPr lang="en-US" kern="1200" baseline="0" dirty="0">
              <a:solidFill>
                <a:schemeClr val="tx1"/>
              </a:solidFill>
              <a:effectLst/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Role teacher (shifting over time) – classroom environment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103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of investigations over time – that illustrate varied approaches to inquiry and ways of recording.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 in the time frame can only give you time to gain a sense of what the materials might offer.</a:t>
            </a:r>
          </a:p>
          <a:p>
            <a:endParaRPr lang="en-US" dirty="0"/>
          </a:p>
          <a:p>
            <a:r>
              <a:rPr lang="en-US" baseline="0" dirty="0" smtClean="0"/>
              <a:t>Looking at 3 different examples</a:t>
            </a:r>
            <a:r>
              <a:rPr lang="en-US" dirty="0" smtClean="0"/>
              <a:t> cover a range of ages 5-6, 6-7 and 8-9</a:t>
            </a:r>
            <a:endParaRPr lang="en-US" baseline="0" dirty="0" smtClean="0"/>
          </a:p>
          <a:p>
            <a:endParaRPr lang="en-US" dirty="0"/>
          </a:p>
          <a:p>
            <a:r>
              <a:rPr lang="en-US" dirty="0" smtClean="0"/>
              <a:t>Waterproofing – emerging from damp patch on a child’s shoe</a:t>
            </a:r>
          </a:p>
          <a:p>
            <a:endParaRPr lang="en-US" baseline="0" dirty="0"/>
          </a:p>
          <a:p>
            <a:r>
              <a:rPr lang="en-US" dirty="0" smtClean="0"/>
              <a:t>Living things – started within the curriculum requirements – central feature eliciting and building on children’s ideas and questions – and linking varied experiences in and outside school</a:t>
            </a:r>
          </a:p>
          <a:p>
            <a:endParaRPr lang="en-US" baseline="0" dirty="0"/>
          </a:p>
          <a:p>
            <a:r>
              <a:rPr lang="en-US" dirty="0" smtClean="0"/>
              <a:t>Crime scene investigation teeth – whole school project setting up the crime scene – dressing up as scientists investigating the site – focus on teeth and again children taking increasing control – importance of links across the curriculum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children’s learning – evidence of progression</a:t>
            </a:r>
          </a:p>
          <a:p>
            <a:endParaRPr lang="en-US" dirty="0"/>
          </a:p>
          <a:p>
            <a:r>
              <a:rPr lang="en-US" dirty="0" smtClean="0"/>
              <a:t>Choose one to focus on that interests you – be prepared to share your responses with someone else in small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5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to the role of the teacher and the teacher’s learning 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34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A460-DE80-DE43-B9EE-5D61BA3D46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5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3393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role of the teacher will be varied but</a:t>
            </a:r>
            <a:r>
              <a:rPr lang="en-US" baseline="0" dirty="0" smtClean="0"/>
              <a:t> these record synergies in particular – in relation to the areas the teachers wished to work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1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97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latin typeface="Calibri" charset="0"/>
              </a:rPr>
              <a:t>Make poster for display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452EB-4760-2A42-940D-CE3E48835B2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6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5893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455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linked to some of the overall aims of our materials.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78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2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it important to build on children’s ideas and questions?</a:t>
            </a:r>
          </a:p>
          <a:p>
            <a:endParaRPr lang="en-US" dirty="0"/>
          </a:p>
          <a:p>
            <a:r>
              <a:rPr lang="en-US" dirty="0" smtClean="0"/>
              <a:t>Important to </a:t>
            </a:r>
            <a:r>
              <a:rPr lang="en-US" dirty="0" err="1" smtClean="0"/>
              <a:t>recognise</a:t>
            </a:r>
            <a:r>
              <a:rPr lang="en-US" dirty="0" smtClean="0"/>
              <a:t> children’s developing ideas and questions from their earliest years</a:t>
            </a:r>
          </a:p>
          <a:p>
            <a:endParaRPr lang="en-US" dirty="0"/>
          </a:p>
          <a:p>
            <a:r>
              <a:rPr lang="en-US" dirty="0" smtClean="0"/>
              <a:t>Questions central role in creative, inquiry–based learning</a:t>
            </a:r>
          </a:p>
          <a:p>
            <a:endParaRPr lang="en-US" dirty="0"/>
          </a:p>
          <a:p>
            <a:r>
              <a:rPr lang="en-US" dirty="0" smtClean="0"/>
              <a:t>Furthermore engaging with children’s ideas and questions, major role in fostering positive attitudes to science and creative dispositions.</a:t>
            </a:r>
          </a:p>
          <a:p>
            <a:endParaRPr lang="en-US" dirty="0"/>
          </a:p>
          <a:p>
            <a:r>
              <a:rPr lang="en-US" dirty="0" smtClean="0"/>
              <a:t>Vital for long term engagement with science.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7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624540"/>
            <a:ext cx="5438140" cy="4467701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many</a:t>
            </a:r>
            <a:r>
              <a:rPr lang="en-US" baseline="0" dirty="0" smtClean="0"/>
              <a:t> examples from our projects that illustrate this. Children’s questions and ideas are often implicit in their play and exploration as shown in these episodes from Creative Little Scientists – both indoors and out.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/>
              <a:t>UKNI_Class_OutdoorSand_CreatInqPed.pdf</a:t>
            </a:r>
            <a:r>
              <a:rPr lang="en-US" dirty="0"/>
              <a:t> The boy is filling a container with sand. The container is attached to a chain that goes over a pulley.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UKEN_Class_Bubbles_PractInvest.pdf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UKEN_Class_Cars_and_Ramps_IBSE.pdf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UKWA_Class_Makingmusicalinstrument_Resources.pdf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UKNI_Int_Foam_CreatInqLA.pdf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UKSC_Class_ScoutCamp_LEnvironm.pdf</a:t>
            </a:r>
            <a:r>
              <a:rPr lang="en-US" dirty="0" smtClean="0"/>
              <a:t> –in this picture</a:t>
            </a:r>
            <a:r>
              <a:rPr lang="en-US" baseline="0" dirty="0" smtClean="0"/>
              <a:t> the adult has helped make a swing out of rope attached to the branch. One child is sitting in the swing. The other (with the pink jacket) is pulling the swing with a rope to set it swinging.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8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building on children’s ideas and questions has a number of challenges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Issues associated with assessment at the start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Teaching strategies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Classroom climate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Building in flexibility to respond to children’s ideas and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245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first of all what are we looking for</a:t>
            </a:r>
            <a:r>
              <a:rPr lang="en-US" baseline="0" dirty="0" smtClean="0"/>
              <a:t> in promoting progression?</a:t>
            </a:r>
          </a:p>
          <a:p>
            <a:r>
              <a:rPr lang="en-US" baseline="0" dirty="0" smtClean="0"/>
              <a:t>In the CEYS project strong focus on inquiry skills</a:t>
            </a:r>
          </a:p>
          <a:p>
            <a:r>
              <a:rPr lang="en-US" baseline="0" dirty="0" smtClean="0"/>
              <a:t>And attitudes and dispositions associated with creativity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Central features of scientific</a:t>
            </a:r>
            <a:r>
              <a:rPr lang="en-US" baseline="0" dirty="0" smtClean="0"/>
              <a:t> inquiry and the essential role of creativity</a:t>
            </a:r>
          </a:p>
          <a:p>
            <a:endParaRPr lang="en-US" dirty="0"/>
          </a:p>
          <a:p>
            <a:r>
              <a:rPr lang="en-US" dirty="0" smtClean="0"/>
              <a:t>Fostering growing confidence and independence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2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5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863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1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4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4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90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6B08-A473-4945-B721-D8119ED832AE}" type="datetimeFigureOut">
              <a:rPr lang="en-GB" smtClean="0"/>
              <a:t>20/10/2017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8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/>
              <a:t>‹#›</a:t>
            </a:fld>
            <a:endParaRPr lang="en-GB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wmf"/><Relationship Id="rId8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7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3.wmf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reative-little-scientists.e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4" Type="http://schemas.openxmlformats.org/officeDocument/2006/relationships/hyperlink" Target="http://www.ceys-project.eu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ys-project.eu/" TargetMode="External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creativecommons.org/licenses/by-nc-nd/4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1"/>
            <a:ext cx="8219256" cy="4032447"/>
          </a:xfrm>
        </p:spPr>
        <p:txBody>
          <a:bodyPr/>
          <a:lstStyle/>
          <a:p>
            <a:pPr marL="0" indent="0" algn="ctr">
              <a:spcBef>
                <a:spcPts val="6000"/>
              </a:spcBef>
              <a:spcAft>
                <a:spcPts val="6000"/>
              </a:spcAft>
              <a:buNone/>
            </a:pPr>
            <a:r>
              <a:rPr lang="nl-BE" sz="4400" b="1" dirty="0">
                <a:solidFill>
                  <a:srgbClr val="FF5050"/>
                </a:solidFill>
                <a:latin typeface="+mj-lt"/>
              </a:rPr>
              <a:t>Training Module 14</a:t>
            </a:r>
            <a:r>
              <a:rPr lang="nl-BE" b="1" dirty="0">
                <a:solidFill>
                  <a:srgbClr val="FF5050"/>
                </a:solidFill>
                <a:latin typeface="+mj-lt"/>
              </a:rPr>
              <a:t/>
            </a:r>
            <a:br>
              <a:rPr lang="nl-BE" b="1" dirty="0">
                <a:solidFill>
                  <a:srgbClr val="FF5050"/>
                </a:solidFill>
                <a:latin typeface="+mj-lt"/>
              </a:rPr>
            </a:br>
            <a:r>
              <a:rPr lang="nl-BE" sz="4000" b="1" dirty="0" smtClean="0">
                <a:solidFill>
                  <a:srgbClr val="FF5050"/>
                </a:solidFill>
                <a:latin typeface="+mj-lt"/>
              </a:rPr>
              <a:t>Planning </a:t>
            </a:r>
            <a:r>
              <a:rPr lang="nl-BE" sz="4000" b="1" dirty="0">
                <a:solidFill>
                  <a:srgbClr val="FF5050"/>
                </a:solidFill>
                <a:latin typeface="+mj-lt"/>
              </a:rPr>
              <a:t>for progression </a:t>
            </a:r>
            <a:br>
              <a:rPr lang="nl-BE" sz="4000" b="1" dirty="0">
                <a:solidFill>
                  <a:srgbClr val="FF5050"/>
                </a:solidFill>
                <a:latin typeface="+mj-lt"/>
              </a:rPr>
            </a:br>
            <a:r>
              <a:rPr lang="nl-BE" sz="4000" b="1" dirty="0">
                <a:solidFill>
                  <a:srgbClr val="FF5050"/>
                </a:solidFill>
                <a:latin typeface="+mj-lt"/>
              </a:rPr>
              <a:t>Building on children’s ideas and questions</a:t>
            </a:r>
            <a:endParaRPr lang="el-G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775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3200" b="1" dirty="0" smtClean="0">
                <a:solidFill>
                  <a:srgbClr val="00B050"/>
                </a:solidFill>
              </a:rPr>
              <a:t>Connecting </a:t>
            </a:r>
            <a:r>
              <a:rPr lang="en-US" sz="3200" b="1" dirty="0">
                <a:solidFill>
                  <a:srgbClr val="00B050"/>
                </a:solidFill>
              </a:rPr>
              <a:t>IBSE and </a:t>
            </a:r>
            <a:r>
              <a:rPr lang="en-US" sz="3200" b="1" dirty="0" smtClean="0">
                <a:solidFill>
                  <a:srgbClr val="00B050"/>
                </a:solidFill>
              </a:rPr>
              <a:t/>
            </a:r>
            <a:br>
              <a:rPr lang="en-US" sz="3200" b="1" dirty="0" smtClean="0">
                <a:solidFill>
                  <a:srgbClr val="00B050"/>
                </a:solidFill>
              </a:rPr>
            </a:br>
            <a:r>
              <a:rPr lang="en-US" sz="3200" b="1" dirty="0" smtClean="0">
                <a:solidFill>
                  <a:srgbClr val="00B050"/>
                </a:solidFill>
              </a:rPr>
              <a:t>Creative Approaches</a:t>
            </a:r>
            <a:r>
              <a:rPr lang="en-US" sz="2800" b="1" dirty="0" smtClean="0">
                <a:solidFill>
                  <a:srgbClr val="00B050"/>
                </a:solidFill>
              </a:rPr>
              <a:t/>
            </a:r>
            <a:br>
              <a:rPr lang="en-US" sz="2800" b="1" dirty="0" smtClean="0">
                <a:solidFill>
                  <a:srgbClr val="00B050"/>
                </a:solidFill>
              </a:rPr>
            </a:br>
            <a:r>
              <a:rPr lang="en-US" sz="1600" dirty="0" smtClean="0"/>
              <a:t>(from Creative Little Scientists, 2012)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+mj-lt"/>
              </a:rPr>
              <a:t>Features of inquiry</a:t>
            </a:r>
            <a:endParaRPr lang="en-US" b="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Questioning</a:t>
            </a:r>
          </a:p>
          <a:p>
            <a:r>
              <a:rPr lang="en-US" sz="2000" dirty="0">
                <a:latin typeface="+mj-lt"/>
              </a:rPr>
              <a:t>Designing and planning investigations</a:t>
            </a:r>
          </a:p>
          <a:p>
            <a:r>
              <a:rPr lang="en-US" sz="2000" dirty="0">
                <a:latin typeface="+mj-lt"/>
              </a:rPr>
              <a:t>Gathering evidence</a:t>
            </a:r>
          </a:p>
          <a:p>
            <a:r>
              <a:rPr lang="en-US" sz="2000" dirty="0">
                <a:latin typeface="+mj-lt"/>
              </a:rPr>
              <a:t>Making connections</a:t>
            </a:r>
          </a:p>
          <a:p>
            <a:r>
              <a:rPr lang="en-US" sz="2000" dirty="0">
                <a:latin typeface="+mj-lt"/>
              </a:rPr>
              <a:t>Explaining evidence</a:t>
            </a:r>
          </a:p>
          <a:p>
            <a:r>
              <a:rPr lang="en-US" sz="2000" dirty="0">
                <a:latin typeface="+mj-lt"/>
              </a:rPr>
              <a:t>Communicating explanations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+mj-lt"/>
              </a:rPr>
              <a:t>Creativity in learning</a:t>
            </a:r>
            <a:endParaRPr lang="en-US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Sense </a:t>
            </a:r>
            <a:r>
              <a:rPr lang="en-US" sz="2000" dirty="0">
                <a:latin typeface="+mj-lt"/>
              </a:rPr>
              <a:t>of initiative</a:t>
            </a:r>
          </a:p>
          <a:p>
            <a:r>
              <a:rPr lang="en-US" sz="2000" dirty="0">
                <a:latin typeface="+mj-lt"/>
              </a:rPr>
              <a:t>Motivation</a:t>
            </a:r>
          </a:p>
          <a:p>
            <a:r>
              <a:rPr lang="en-US" sz="2000" dirty="0">
                <a:latin typeface="+mj-lt"/>
              </a:rPr>
              <a:t>Ability to come up with something new</a:t>
            </a:r>
          </a:p>
          <a:p>
            <a:r>
              <a:rPr lang="en-US" sz="2000" dirty="0">
                <a:latin typeface="+mj-lt"/>
              </a:rPr>
              <a:t>Making connections</a:t>
            </a:r>
          </a:p>
          <a:p>
            <a:r>
              <a:rPr lang="en-US" sz="2000" dirty="0">
                <a:latin typeface="+mj-lt"/>
              </a:rPr>
              <a:t>Imagination</a:t>
            </a:r>
          </a:p>
          <a:p>
            <a:r>
              <a:rPr lang="en-US" sz="2000" dirty="0">
                <a:latin typeface="+mj-lt"/>
              </a:rPr>
              <a:t>Curiosity</a:t>
            </a:r>
          </a:p>
          <a:p>
            <a:r>
              <a:rPr lang="en-US" sz="2000" dirty="0">
                <a:latin typeface="+mj-lt"/>
              </a:rPr>
              <a:t>Ability to work together</a:t>
            </a:r>
          </a:p>
          <a:p>
            <a:r>
              <a:rPr lang="en-US" sz="2000" dirty="0">
                <a:latin typeface="+mj-lt"/>
              </a:rPr>
              <a:t>Thinking skills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2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Definitions of creativity adopted by the CEYS project </a:t>
            </a:r>
            <a:br>
              <a:rPr lang="en-US" sz="2800" b="1" dirty="0" smtClean="0">
                <a:solidFill>
                  <a:srgbClr val="00B050"/>
                </a:solidFill>
              </a:rPr>
            </a:br>
            <a:r>
              <a:rPr lang="en-US" sz="1600" dirty="0" smtClean="0"/>
              <a:t>(from Creative Little Scientists, 2014)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44824"/>
            <a:ext cx="7344816" cy="40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2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Sharing examples from your school setting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8394"/>
            <a:ext cx="7886700" cy="4351338"/>
          </a:xfrm>
        </p:spPr>
        <p:txBody>
          <a:bodyPr>
            <a:noAutofit/>
          </a:bodyPr>
          <a:lstStyle/>
          <a:p>
            <a:pPr lvl="0"/>
            <a:r>
              <a:rPr lang="en-GB" sz="2000" dirty="0" smtClean="0">
                <a:latin typeface="+mj-lt"/>
              </a:rPr>
              <a:t>Record 1 or 2 examples of </a:t>
            </a:r>
            <a:r>
              <a:rPr lang="en-GB" sz="2000" i="1" dirty="0" smtClean="0">
                <a:latin typeface="+mj-lt"/>
              </a:rPr>
              <a:t>ways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>
                <a:latin typeface="+mj-lt"/>
              </a:rPr>
              <a:t>in which </a:t>
            </a:r>
            <a:r>
              <a:rPr lang="en-GB" sz="2000" dirty="0" smtClean="0">
                <a:latin typeface="+mj-lt"/>
              </a:rPr>
              <a:t>you have built </a:t>
            </a:r>
            <a:r>
              <a:rPr lang="en-GB" sz="2000" dirty="0">
                <a:latin typeface="+mj-lt"/>
              </a:rPr>
              <a:t>on children’s ideas, questions and experiences.</a:t>
            </a:r>
            <a:endParaRPr lang="en-US" sz="2000" dirty="0">
              <a:latin typeface="+mj-lt"/>
            </a:endParaRPr>
          </a:p>
          <a:p>
            <a:pPr lvl="0"/>
            <a:r>
              <a:rPr lang="en-GB" sz="2000" dirty="0">
                <a:latin typeface="+mj-lt"/>
              </a:rPr>
              <a:t>What </a:t>
            </a:r>
            <a:r>
              <a:rPr lang="en-GB" sz="2000" dirty="0" smtClean="0">
                <a:latin typeface="+mj-lt"/>
              </a:rPr>
              <a:t>were some of </a:t>
            </a:r>
            <a:r>
              <a:rPr lang="en-GB" sz="2000" dirty="0">
                <a:latin typeface="+mj-lt"/>
              </a:rPr>
              <a:t>the </a:t>
            </a:r>
            <a:r>
              <a:rPr lang="en-GB" sz="2000" i="1" dirty="0" smtClean="0">
                <a:latin typeface="+mj-lt"/>
              </a:rPr>
              <a:t>challenges</a:t>
            </a:r>
            <a:r>
              <a:rPr lang="en-GB" sz="2000" dirty="0" smtClean="0">
                <a:latin typeface="+mj-lt"/>
              </a:rPr>
              <a:t> in doing this?</a:t>
            </a:r>
            <a:endParaRPr lang="en-US" sz="2000" dirty="0">
              <a:latin typeface="+mj-lt"/>
            </a:endParaRPr>
          </a:p>
          <a:p>
            <a:pPr lvl="0"/>
            <a:r>
              <a:rPr lang="en-GB" sz="2000" dirty="0">
                <a:latin typeface="+mj-lt"/>
              </a:rPr>
              <a:t>Think of a situation in which you noticed change or progression in children’s inquiry skills, science concepts or creative dispositions. </a:t>
            </a:r>
            <a:r>
              <a:rPr lang="en-GB" sz="2000" i="1" dirty="0">
                <a:latin typeface="+mj-lt"/>
              </a:rPr>
              <a:t>What changes did you notice?</a:t>
            </a:r>
            <a:endParaRPr lang="en-US" sz="2000" i="1" dirty="0">
              <a:latin typeface="+mj-lt"/>
            </a:endParaRPr>
          </a:p>
          <a:p>
            <a:pPr lvl="0"/>
            <a:r>
              <a:rPr lang="en-GB" sz="2000" i="1" dirty="0">
                <a:latin typeface="+mj-lt"/>
              </a:rPr>
              <a:t>What do you think prompted </a:t>
            </a:r>
            <a:r>
              <a:rPr lang="en-GB" sz="2000" dirty="0">
                <a:latin typeface="+mj-lt"/>
              </a:rPr>
              <a:t>the change</a:t>
            </a:r>
            <a:r>
              <a:rPr lang="en-GB" sz="2000" dirty="0" smtClean="0">
                <a:latin typeface="+mj-lt"/>
              </a:rPr>
              <a:t>?</a:t>
            </a:r>
            <a:r>
              <a:rPr lang="en-GB" sz="2000" dirty="0">
                <a:latin typeface="+mj-lt"/>
              </a:rPr>
              <a:t> </a:t>
            </a:r>
            <a:endParaRPr lang="en-US" sz="2000" dirty="0">
              <a:latin typeface="+mj-lt"/>
            </a:endParaRPr>
          </a:p>
          <a:p>
            <a:pPr lvl="0"/>
            <a:endParaRPr lang="en-GB" sz="1200" dirty="0" smtClean="0">
              <a:latin typeface="+mj-lt"/>
            </a:endParaRPr>
          </a:p>
          <a:p>
            <a:pPr marL="0" lvl="0" indent="0">
              <a:buNone/>
            </a:pPr>
            <a:r>
              <a:rPr lang="en-GB" sz="2000" b="1" i="1" dirty="0" smtClean="0">
                <a:latin typeface="+mj-lt"/>
              </a:rPr>
              <a:t>As </a:t>
            </a:r>
            <a:r>
              <a:rPr lang="en-GB" sz="2000" b="1" i="1" dirty="0">
                <a:latin typeface="+mj-lt"/>
              </a:rPr>
              <a:t>an individual </a:t>
            </a:r>
            <a:r>
              <a:rPr lang="en-GB" sz="2000" dirty="0">
                <a:latin typeface="+mj-lt"/>
              </a:rPr>
              <a:t>- Write down 1/2 answers to these questions on separate post its and place on the sheet on the table.</a:t>
            </a:r>
            <a:endParaRPr lang="en-US" sz="2000" dirty="0">
              <a:latin typeface="+mj-lt"/>
            </a:endParaRPr>
          </a:p>
          <a:p>
            <a:pPr marL="0" lvl="0" indent="0">
              <a:buNone/>
            </a:pPr>
            <a:r>
              <a:rPr lang="en-GB" sz="2000" b="1" i="1" dirty="0">
                <a:latin typeface="+mj-lt"/>
              </a:rPr>
              <a:t>As a group </a:t>
            </a:r>
            <a:r>
              <a:rPr lang="en-GB" sz="2000" dirty="0">
                <a:latin typeface="+mj-lt"/>
              </a:rPr>
              <a:t>– See if you can sort these – Any common themes or differences in your approaches?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96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Activities to elicit children’s ideas and questions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70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b="1" dirty="0" smtClean="0">
                <a:latin typeface="+mj-lt"/>
              </a:rPr>
              <a:t>Work in 2/3s within your group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dirty="0" smtClean="0">
                <a:latin typeface="+mj-lt"/>
              </a:rPr>
              <a:t>Explore </a:t>
            </a:r>
            <a:r>
              <a:rPr lang="en-GB" dirty="0">
                <a:latin typeface="+mj-lt"/>
              </a:rPr>
              <a:t>the </a:t>
            </a:r>
            <a:r>
              <a:rPr lang="en-GB" dirty="0" smtClean="0">
                <a:latin typeface="+mj-lt"/>
              </a:rPr>
              <a:t>different activities provided in your tray.</a:t>
            </a:r>
            <a:endParaRPr lang="en-GB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Magnetic maze</a:t>
            </a:r>
            <a:endParaRPr lang="en-GB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Odd one out</a:t>
            </a: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Positive minus interesting</a:t>
            </a: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Concept cartoons</a:t>
            </a: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Drawing</a:t>
            </a: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Concept map</a:t>
            </a:r>
          </a:p>
          <a:p>
            <a:pPr lvl="0"/>
            <a:endParaRPr lang="en-GB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n-GB" b="1" dirty="0" smtClean="0">
                <a:latin typeface="+mj-lt"/>
              </a:rPr>
              <a:t>Issues to consider</a:t>
            </a:r>
            <a:endParaRPr lang="en-GB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 smtClean="0">
                <a:latin typeface="+mj-lt"/>
              </a:rPr>
              <a:t>What </a:t>
            </a:r>
            <a:r>
              <a:rPr lang="en-GB" dirty="0">
                <a:latin typeface="+mj-lt"/>
              </a:rPr>
              <a:t>kinds of ideas and questions and might these materials foster? </a:t>
            </a: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How might you build on these? </a:t>
            </a: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What connections could you make to children’s everyday life experiences?</a:t>
            </a: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What other approaches might you use to elicit children’s ideas and questions</a:t>
            </a:r>
            <a:r>
              <a:rPr lang="en-GB" dirty="0" smtClean="0">
                <a:latin typeface="+mj-lt"/>
              </a:rPr>
              <a:t>?</a:t>
            </a:r>
          </a:p>
          <a:p>
            <a:pPr lvl="0">
              <a:lnSpc>
                <a:spcPct val="120000"/>
              </a:lnSpc>
            </a:pPr>
            <a:r>
              <a:rPr lang="en-GB" b="1" dirty="0" smtClean="0">
                <a:solidFill>
                  <a:srgbClr val="FF0000"/>
                </a:solidFill>
                <a:latin typeface="+mj-lt"/>
              </a:rPr>
              <a:t>Feedback 1 or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b="1" dirty="0" smtClean="0">
                <a:solidFill>
                  <a:srgbClr val="FF0000"/>
                </a:solidFill>
                <a:latin typeface="+mj-lt"/>
              </a:rPr>
              <a:t> key issues raised by these activities</a:t>
            </a:r>
            <a:endParaRPr lang="en-GB" b="1" dirty="0">
              <a:solidFill>
                <a:srgbClr val="FF0000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3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76673"/>
            <a:ext cx="6192688" cy="5477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188640"/>
            <a:ext cx="35283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Magnetic Maze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899592" y="6155431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www.sciencemuseum.org.uk</a:t>
            </a:r>
            <a:r>
              <a:rPr lang="en-US" sz="1400" dirty="0"/>
              <a:t>/educators/classroom-resources/activities/magnetic-maze</a:t>
            </a:r>
          </a:p>
        </p:txBody>
      </p:sp>
    </p:spTree>
    <p:extLst>
      <p:ext uri="{BB962C8B-B14F-4D97-AF65-F5344CB8AC3E}">
        <p14:creationId xmlns:p14="http://schemas.microsoft.com/office/powerpoint/2010/main" val="335687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36" y="983063"/>
            <a:ext cx="4041177" cy="242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91" y="4042159"/>
            <a:ext cx="3897233" cy="2338340"/>
          </a:xfrm>
          <a:prstGeom prst="rect">
            <a:avLst/>
          </a:prstGeom>
        </p:spPr>
      </p:pic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290227"/>
              </p:ext>
            </p:extLst>
          </p:nvPr>
        </p:nvGraphicFramePr>
        <p:xfrm>
          <a:off x="4392613" y="612341"/>
          <a:ext cx="1439862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lip" r:id="rId6" imgW="1063467" imgH="2287818" progId="MS_ClipArt_Gallery.2">
                  <p:embed/>
                </p:oleObj>
              </mc:Choice>
              <mc:Fallback>
                <p:oleObj name="Clip" r:id="rId6" imgW="1063467" imgH="22878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612341"/>
                        <a:ext cx="1439862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035675" y="484547"/>
            <a:ext cx="2819400" cy="1676400"/>
          </a:xfrm>
          <a:prstGeom prst="cloudCallout">
            <a:avLst>
              <a:gd name="adj1" fmla="val -61769"/>
              <a:gd name="adj2" fmla="val 4924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Which is the odd one out &amp; why?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9898" y="6023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pstt.org.uk</a:t>
            </a:r>
            <a:r>
              <a:rPr lang="en-US" dirty="0" smtClean="0"/>
              <a:t>/resources/curriculum-materials/thinking-in-science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433" y="3242650"/>
            <a:ext cx="2921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lant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74" y="-2228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459284"/>
              </p:ext>
            </p:extLst>
          </p:nvPr>
        </p:nvGraphicFramePr>
        <p:xfrm>
          <a:off x="4225212" y="3573463"/>
          <a:ext cx="1439862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lip" r:id="rId5" imgW="1063467" imgH="2287818" progId="MS_ClipArt_Gallery.2">
                  <p:embed/>
                </p:oleObj>
              </mc:Choice>
              <mc:Fallback>
                <p:oleObj name="Clip" r:id="rId5" imgW="1063467" imgH="22878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212" y="3573463"/>
                        <a:ext cx="1439862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AutoShape 6"/>
          <p:cNvSpPr>
            <a:spLocks noChangeArrowheads="1"/>
          </p:cNvSpPr>
          <p:nvPr/>
        </p:nvSpPr>
        <p:spPr bwMode="auto">
          <a:xfrm>
            <a:off x="5835136" y="2971800"/>
            <a:ext cx="2819400" cy="1676400"/>
          </a:xfrm>
          <a:prstGeom prst="cloudCallout">
            <a:avLst>
              <a:gd name="adj1" fmla="val -61769"/>
              <a:gd name="adj2" fmla="val 4924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Which is the odd one out &amp; why?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486" y="60326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pstt.org.uk</a:t>
            </a:r>
            <a:r>
              <a:rPr lang="en-US" dirty="0" smtClean="0"/>
              <a:t>/resources/curriculum-materials/thinking-in-science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58" y="2735562"/>
            <a:ext cx="3517900" cy="2311400"/>
          </a:xfrm>
          <a:prstGeom prst="rect">
            <a:avLst/>
          </a:prstGeom>
        </p:spPr>
      </p:pic>
      <p:pic>
        <p:nvPicPr>
          <p:cNvPr id="23553" name="Picture 2" descr="she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6" y="0"/>
            <a:ext cx="43926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9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/>
          <p:cNvGrpSpPr>
            <a:grpSpLocks/>
          </p:cNvGrpSpPr>
          <p:nvPr/>
        </p:nvGrpSpPr>
        <p:grpSpPr bwMode="auto">
          <a:xfrm>
            <a:off x="7019925" y="228600"/>
            <a:ext cx="1743075" cy="2408238"/>
            <a:chOff x="2289" y="1278"/>
            <a:chExt cx="1181" cy="1764"/>
          </a:xfrm>
        </p:grpSpPr>
        <p:pic>
          <p:nvPicPr>
            <p:cNvPr id="30731" name="Picture 3" descr="ha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" y="1278"/>
              <a:ext cx="1181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4" descr="Jodi's-ey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544" y="2064"/>
              <a:ext cx="48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2" name="Picture 5" descr="152883INQM_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3050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143761main_lunar_sortie_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35" y="249514"/>
            <a:ext cx="35369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jellyb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3209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bear_i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30" y="2995612"/>
            <a:ext cx="26193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79512" y="2348880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6893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The chocolate teapot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389953" y="2366169"/>
            <a:ext cx="2535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6893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sz="2000" b="1" dirty="0">
                <a:solidFill>
                  <a:schemeClr val="tx1"/>
                </a:solidFill>
              </a:rPr>
              <a:t>Living on the Moon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3128530" y="5202589"/>
            <a:ext cx="2299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6893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A world without friction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395536" y="5517232"/>
            <a:ext cx="2427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6893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sz="2000" b="1" dirty="0">
                <a:solidFill>
                  <a:schemeClr val="tx1"/>
                </a:solidFill>
              </a:rPr>
              <a:t>A flexible skeleton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6419850" y="2781300"/>
            <a:ext cx="2724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6893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>
              <a:defRPr sz="22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eaLnBrk="0" hangingPunct="0">
              <a:defRPr sz="2000">
                <a:solidFill>
                  <a:srgbClr val="00689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An eye in the middle of your hand</a:t>
            </a: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46238"/>
              </p:ext>
            </p:extLst>
          </p:nvPr>
        </p:nvGraphicFramePr>
        <p:xfrm>
          <a:off x="5585629" y="4552983"/>
          <a:ext cx="981556" cy="211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lip" r:id="rId10" imgW="1063467" imgH="2287818" progId="MS_ClipArt_Gallery.2">
                  <p:embed/>
                </p:oleObj>
              </mc:Choice>
              <mc:Fallback>
                <p:oleObj name="Clip" r:id="rId10" imgW="1063467" imgH="22878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629" y="4552983"/>
                        <a:ext cx="981556" cy="211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6632676" y="3691427"/>
            <a:ext cx="2195815" cy="2002133"/>
          </a:xfrm>
          <a:prstGeom prst="cloudCallout">
            <a:avLst>
              <a:gd name="adj1" fmla="val -57641"/>
              <a:gd name="adj2" fmla="val 36374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Positive</a:t>
            </a:r>
          </a:p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Minus</a:t>
            </a:r>
          </a:p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Interesting?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5949280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pstt.org.uk</a:t>
            </a:r>
            <a:r>
              <a:rPr lang="en-US" dirty="0" smtClean="0"/>
              <a:t>/resources/curriculum-materials/thinking-in-science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4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650"/>
            <a:ext cx="9144000" cy="5163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488" y="6040260"/>
            <a:ext cx="7954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www.millgatehouse.co.uk</a:t>
            </a:r>
            <a:r>
              <a:rPr lang="en-US" dirty="0"/>
              <a:t>/product/science-concept-cartoons-set-</a:t>
            </a:r>
            <a:r>
              <a:rPr lang="en-US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1998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167"/>
            <a:ext cx="9144000" cy="5097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488" y="6040260"/>
            <a:ext cx="7954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www.millgatehouse.co.uk</a:t>
            </a:r>
            <a:r>
              <a:rPr lang="en-US" dirty="0"/>
              <a:t>/product/science-concept-cartoons-set-</a:t>
            </a:r>
            <a:r>
              <a:rPr lang="en-US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38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Introduction to the </a:t>
            </a:r>
            <a:r>
              <a:rPr lang="nl-BE" b="1" dirty="0">
                <a:solidFill>
                  <a:srgbClr val="00B050"/>
                </a:solidFill>
              </a:rPr>
              <a:t>CEYS </a:t>
            </a:r>
            <a:r>
              <a:rPr lang="nl-BE" b="1" dirty="0" smtClean="0">
                <a:solidFill>
                  <a:srgbClr val="00B050"/>
                </a:solidFill>
              </a:rPr>
              <a:t>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(use dependent on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European 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Belgium, Greece, Romania</a:t>
            </a:r>
            <a:r>
              <a:rPr lang="nl-BE" dirty="0" smtClean="0">
                <a:latin typeface="+mj-lt"/>
              </a:rPr>
              <a:t>, </a:t>
            </a:r>
            <a:r>
              <a:rPr lang="nl-BE" dirty="0">
                <a:latin typeface="+mj-lt"/>
              </a:rPr>
              <a:t>UK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Continuation of the Creative 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Aims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>
                <a:latin typeface="+mj-lt"/>
              </a:rPr>
              <a:t>Development of a teacher development course and accompanying materials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>
                <a:latin typeface="+mj-lt"/>
              </a:rPr>
              <a:t>Promotion of the use of creative approaches in teaching science in preschool and early primary education (up to age of eight)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0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92146" y="-617227"/>
            <a:ext cx="5154680" cy="7913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501622" y="3139283"/>
            <a:ext cx="515468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What happens to food inside your body?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12919" y="6087890"/>
            <a:ext cx="8039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www.stem.org.uk</a:t>
            </a:r>
            <a:r>
              <a:rPr lang="en-US" sz="1200" dirty="0" smtClean="0"/>
              <a:t>/resources/collection/3064/nuffield-primary-science-teachers’-guides-ages-5-7?page=2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480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0"/>
            <a:ext cx="80125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www.stem.org.uk</a:t>
            </a:r>
            <a:r>
              <a:rPr lang="en-US" dirty="0"/>
              <a:t>/resources/</a:t>
            </a:r>
            <a:r>
              <a:rPr lang="en-US" dirty="0" err="1"/>
              <a:t>elibrary</a:t>
            </a:r>
            <a:r>
              <a:rPr lang="en-US" dirty="0"/>
              <a:t>/resource/27024/living-processes-teachers’-guide-ages-5-7</a:t>
            </a:r>
          </a:p>
        </p:txBody>
      </p:sp>
    </p:spTree>
    <p:extLst>
      <p:ext uri="{BB962C8B-B14F-4D97-AF65-F5344CB8AC3E}">
        <p14:creationId xmlns:p14="http://schemas.microsoft.com/office/powerpoint/2010/main" val="132930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95820" y="-115210"/>
            <a:ext cx="5238038" cy="7632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693" y="435429"/>
            <a:ext cx="76322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Child’s ongoing record of project on a project on 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9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Introduction to classroom examples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2736304" cy="2160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sz="2400" smtClean="0">
                <a:latin typeface="+mj-lt"/>
              </a:rPr>
              <a:t>Water resistance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Living things and their habitats</a:t>
            </a:r>
          </a:p>
          <a:p>
            <a:r>
              <a:rPr lang="en-US" sz="2400" dirty="0" smtClean="0">
                <a:latin typeface="+mj-lt"/>
              </a:rPr>
              <a:t>Crime Scene investigation: Teeth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340768"/>
            <a:ext cx="5112568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Framework for </a:t>
            </a:r>
            <a:r>
              <a:rPr lang="en-US" sz="2000" b="1" dirty="0" smtClean="0">
                <a:latin typeface="+mj-lt"/>
              </a:rPr>
              <a:t>the Curriculum </a:t>
            </a:r>
            <a:r>
              <a:rPr lang="en-US" sz="2000" b="1" dirty="0">
                <a:latin typeface="+mj-lt"/>
              </a:rPr>
              <a:t>M</a:t>
            </a:r>
            <a:r>
              <a:rPr lang="en-US" sz="2000" b="1" dirty="0" smtClean="0">
                <a:latin typeface="+mj-lt"/>
              </a:rPr>
              <a:t>aterials</a:t>
            </a:r>
          </a:p>
          <a:p>
            <a:endParaRPr lang="en-US" sz="20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Setting the scene </a:t>
            </a:r>
            <a:r>
              <a:rPr lang="en-US" sz="2000" dirty="0">
                <a:latin typeface="+mj-lt"/>
              </a:rPr>
              <a:t>– focus, rationale, </a:t>
            </a:r>
            <a:r>
              <a:rPr lang="en-US" sz="2000" dirty="0" smtClean="0">
                <a:latin typeface="+mj-lt"/>
              </a:rPr>
              <a:t>background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Starting </a:t>
            </a:r>
            <a:r>
              <a:rPr lang="en-US" sz="2000" i="1" dirty="0" smtClean="0">
                <a:latin typeface="+mj-lt"/>
              </a:rPr>
              <a:t>points</a:t>
            </a:r>
          </a:p>
          <a:p>
            <a:pPr marL="342900" indent="-342900">
              <a:buFont typeface="Arial"/>
              <a:buChar char="•"/>
            </a:pPr>
            <a:endParaRPr lang="en-US" sz="2000" i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Developing the learning journey </a:t>
            </a:r>
            <a:r>
              <a:rPr lang="en-US" sz="2000" dirty="0">
                <a:latin typeface="+mj-lt"/>
              </a:rPr>
              <a:t>– activities and their rationale, examples of children’s responses, teacher reflections and implications for the next session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Reflections</a:t>
            </a:r>
            <a:r>
              <a:rPr lang="en-US" sz="2000" dirty="0">
                <a:latin typeface="+mj-lt"/>
              </a:rPr>
              <a:t> – children’s progress, teacher role, classroom environment, next steps</a:t>
            </a:r>
          </a:p>
        </p:txBody>
      </p:sp>
    </p:spTree>
    <p:extLst>
      <p:ext uri="{BB962C8B-B14F-4D97-AF65-F5344CB8AC3E}">
        <p14:creationId xmlns:p14="http://schemas.microsoft.com/office/powerpoint/2010/main" val="643391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3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920"/>
            <a:ext cx="7886700" cy="968953"/>
          </a:xfrm>
        </p:spPr>
        <p:txBody>
          <a:bodyPr>
            <a:normAutofit fontScale="90000"/>
          </a:bodyPr>
          <a:lstStyle/>
          <a:p>
            <a:r>
              <a:rPr lang="en-GB" sz="2200" b="1" dirty="0"/>
              <a:t>Developing the learning journey </a:t>
            </a:r>
            <a:r>
              <a:rPr lang="en-GB" sz="2200" b="1" dirty="0" smtClean="0"/>
              <a:t>3:</a:t>
            </a:r>
            <a:br>
              <a:rPr lang="en-GB" sz="2200" b="1" dirty="0" smtClean="0"/>
            </a:br>
            <a:r>
              <a:rPr lang="en-GB" sz="2200" b="1" dirty="0" smtClean="0"/>
              <a:t>KWL – What we know, want to know, and have learnt grids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215" y="1425499"/>
            <a:ext cx="78867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/>
              <a:t>.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0325" y="1046639"/>
            <a:ext cx="4254206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Activity</a:t>
            </a:r>
            <a:r>
              <a:rPr lang="en-US" sz="1400" b="1" dirty="0"/>
              <a:t>: </a:t>
            </a:r>
            <a:r>
              <a:rPr lang="en-US" sz="1400" b="1" dirty="0" smtClean="0"/>
              <a:t>KWL grid - </a:t>
            </a:r>
            <a:r>
              <a:rPr lang="en-US" sz="1400" dirty="0" smtClean="0"/>
              <a:t>as a class we filled in a KWL grid with me scribing their ‘know’ and ‘want to find out’ ideas.  These helped me plan the rest of the unit, along with the areas for development I had identified. We filled in the ‘learnt’ section after each lesson.  </a:t>
            </a:r>
          </a:p>
        </p:txBody>
      </p:sp>
      <p:sp>
        <p:nvSpPr>
          <p:cNvPr id="4" name="Pentagon 3"/>
          <p:cNvSpPr/>
          <p:nvPr/>
        </p:nvSpPr>
        <p:spPr>
          <a:xfrm>
            <a:off x="5591798" y="5255690"/>
            <a:ext cx="3316270" cy="135974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 grouped questions into themes linked to the curriculum, developed a lesson sequence from these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building on children’s curiosity and motivation to answer questions.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8705" y="1011357"/>
            <a:ext cx="345057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Rationale: </a:t>
            </a:r>
            <a:r>
              <a:rPr lang="en-US" sz="1400" dirty="0" smtClean="0"/>
              <a:t>This </a:t>
            </a:r>
            <a:r>
              <a:rPr lang="en-US" sz="1400" dirty="0"/>
              <a:t>was an opportunity to observe children’ </a:t>
            </a:r>
            <a:r>
              <a:rPr lang="en-US" sz="1400" i="1" dirty="0">
                <a:solidFill>
                  <a:srgbClr val="FF0000"/>
                </a:solidFill>
              </a:rPr>
              <a:t>motivation and curiosity</a:t>
            </a:r>
            <a:r>
              <a:rPr lang="en-US" sz="1400" dirty="0"/>
              <a:t>, their scientific skills in particular their </a:t>
            </a:r>
            <a:r>
              <a:rPr lang="en-US" sz="1400" i="1" dirty="0">
                <a:solidFill>
                  <a:srgbClr val="FF0000"/>
                </a:solidFill>
              </a:rPr>
              <a:t>questioning</a:t>
            </a:r>
            <a:r>
              <a:rPr lang="en-US" sz="1400" dirty="0"/>
              <a:t> and </a:t>
            </a:r>
            <a:r>
              <a:rPr lang="en-US" sz="1400" i="1" dirty="0" smtClean="0">
                <a:solidFill>
                  <a:srgbClr val="FF0000"/>
                </a:solidFill>
              </a:rPr>
              <a:t>recording their questions in writing.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406" y="2366969"/>
            <a:ext cx="5069851" cy="2290871"/>
          </a:xfrm>
          <a:prstGeom prst="rect">
            <a:avLst/>
          </a:prstGeom>
        </p:spPr>
      </p:pic>
      <p:sp>
        <p:nvSpPr>
          <p:cNvPr id="17" name="Rectangular Callout 16"/>
          <p:cNvSpPr/>
          <p:nvPr/>
        </p:nvSpPr>
        <p:spPr>
          <a:xfrm>
            <a:off x="305388" y="4674908"/>
            <a:ext cx="5162931" cy="1746474"/>
          </a:xfrm>
          <a:prstGeom prst="wedgeRectCallout">
            <a:avLst>
              <a:gd name="adj1" fmla="val -2616"/>
              <a:gd name="adj2" fmla="val -665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‘Why do we keep animals in zoos if that’s not where they're from?’</a:t>
            </a:r>
          </a:p>
          <a:p>
            <a:pPr algn="ctr"/>
            <a:r>
              <a:rPr lang="en-GB" sz="1400" dirty="0" smtClean="0"/>
              <a:t>‘If we lived in a warmer place, maybe we could have a school pet tiger?’</a:t>
            </a:r>
          </a:p>
          <a:p>
            <a:pPr algn="ctr"/>
            <a:r>
              <a:rPr lang="en-GB" sz="1400" dirty="0" smtClean="0"/>
              <a:t>‘Do animals have a brain in their head, or is it in their tummy?’</a:t>
            </a:r>
          </a:p>
          <a:p>
            <a:pPr algn="ctr"/>
            <a:r>
              <a:rPr lang="en-GB" sz="1400" dirty="0" smtClean="0"/>
              <a:t>‘Why do people say we are like monkeys?  We aren’t as hairy.’</a:t>
            </a:r>
          </a:p>
          <a:p>
            <a:pPr algn="ctr"/>
            <a:r>
              <a:rPr lang="en-GB" sz="1400" dirty="0" smtClean="0"/>
              <a:t>‘Do fish drink water? ‘ 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697637" y="2410245"/>
            <a:ext cx="3086954" cy="1306147"/>
          </a:xfrm>
          <a:prstGeom prst="cloudCallout">
            <a:avLst>
              <a:gd name="adj1" fmla="val -70723"/>
              <a:gd name="adj2" fmla="val -76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When pushed to think scientifically, children came up with interesting questions such as ’why do we group animals by their skin type?’</a:t>
            </a:r>
            <a:endParaRPr lang="en-GB" sz="1200" dirty="0"/>
          </a:p>
        </p:txBody>
      </p:sp>
      <p:sp>
        <p:nvSpPr>
          <p:cNvPr id="6" name="Cloud Callout 5"/>
          <p:cNvSpPr/>
          <p:nvPr/>
        </p:nvSpPr>
        <p:spPr>
          <a:xfrm>
            <a:off x="5457295" y="3741146"/>
            <a:ext cx="3527947" cy="1445929"/>
          </a:xfrm>
          <a:prstGeom prst="cloudCallout">
            <a:avLst>
              <a:gd name="adj1" fmla="val -61995"/>
              <a:gd name="adj2" fmla="val -214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Children were excited to find out more about animals, and why they behave/live the way they do.  There were many questions about why certain species ‘prefer’ certain climates.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5459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410445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 smtClean="0"/>
              <a:t>Activity: Exploring the ‘crime scene</a:t>
            </a:r>
            <a:r>
              <a:rPr lang="en-GB" sz="1200" dirty="0" smtClean="0"/>
              <a:t>’ Children came into school to find a ‘crime scene’ in an area of the playground.  </a:t>
            </a:r>
          </a:p>
          <a:p>
            <a:r>
              <a:rPr lang="en-GB" sz="1200" dirty="0" smtClean="0"/>
              <a:t>Children were encouraged to explore the scene making observations and discussing</a:t>
            </a:r>
            <a:r>
              <a:rPr lang="en-GB" sz="1200" dirty="0"/>
              <a:t> </a:t>
            </a:r>
            <a:r>
              <a:rPr lang="en-GB" sz="1200" dirty="0" smtClean="0"/>
              <a:t>possible ideas and explanations based on evidence.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Developing the learning journey: </a:t>
            </a:r>
            <a:r>
              <a:rPr lang="en-GB" b="1" dirty="0" smtClean="0"/>
              <a:t>Starting Point: Exploring the ‘crime scene’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3284984"/>
            <a:ext cx="2952328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 smtClean="0"/>
              <a:t>Children’s responses</a:t>
            </a:r>
          </a:p>
          <a:p>
            <a:r>
              <a:rPr lang="en-GB" sz="1200" dirty="0" smtClean="0"/>
              <a:t>They put their feet into the footprints .</a:t>
            </a:r>
          </a:p>
          <a:p>
            <a:r>
              <a:rPr lang="en-GB" sz="1200" dirty="0" smtClean="0"/>
              <a:t>Child: It’s big!  </a:t>
            </a:r>
          </a:p>
          <a:p>
            <a:r>
              <a:rPr lang="en-GB" sz="1200" dirty="0" smtClean="0"/>
              <a:t>TA: Who could it belong to? </a:t>
            </a:r>
          </a:p>
          <a:p>
            <a:r>
              <a:rPr lang="en-GB" sz="1200" dirty="0" smtClean="0"/>
              <a:t>Children looked at their feet:  It can’t be you miss, your feet are tiny.  It must be an adult as they are bigger than me.</a:t>
            </a:r>
          </a:p>
          <a:p>
            <a:r>
              <a:rPr lang="en-GB" sz="1200" dirty="0" smtClean="0"/>
              <a:t>Children asked adults to place their feet in the footprint until they found one that matched the size.</a:t>
            </a:r>
          </a:p>
          <a:p>
            <a:r>
              <a:rPr lang="en-GB" sz="1200" dirty="0" smtClean="0"/>
              <a:t>CT:  Have you looked at all the evidence?</a:t>
            </a:r>
            <a:endParaRPr lang="en-GB" sz="1200" dirty="0"/>
          </a:p>
          <a:p>
            <a:r>
              <a:rPr lang="en-GB" sz="1200" dirty="0" smtClean="0"/>
              <a:t>The children continued to explore further.</a:t>
            </a:r>
          </a:p>
          <a:p>
            <a:r>
              <a:rPr lang="en-GB" sz="1200" dirty="0" smtClean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1916832"/>
            <a:ext cx="3024336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Key Questions....</a:t>
            </a:r>
          </a:p>
          <a:p>
            <a:r>
              <a:rPr lang="en-GB" sz="1200" dirty="0" smtClean="0"/>
              <a:t>What can you see?</a:t>
            </a:r>
          </a:p>
          <a:p>
            <a:r>
              <a:rPr lang="en-GB" sz="1200" dirty="0" smtClean="0"/>
              <a:t>How does this help you?</a:t>
            </a:r>
          </a:p>
          <a:p>
            <a:r>
              <a:rPr lang="en-GB" sz="1200" dirty="0" smtClean="0"/>
              <a:t>What evidence can you find to support that?</a:t>
            </a:r>
          </a:p>
          <a:p>
            <a:r>
              <a:rPr lang="en-GB" sz="1200" dirty="0" smtClean="0"/>
              <a:t>If you can see that, what assumptions can you make?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4904"/>
            <a:ext cx="3735709" cy="2801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47864" y="3068960"/>
            <a:ext cx="1800200" cy="461665"/>
          </a:xfrm>
          <a:prstGeom prst="wedgeRectCallout">
            <a:avLst>
              <a:gd name="adj1" fmla="val 83924"/>
              <a:gd name="adj2" fmla="val 249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Teacher: Wow I wonder who could it belong to?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779912" y="1844824"/>
            <a:ext cx="1800200" cy="646331"/>
          </a:xfrm>
          <a:prstGeom prst="wedgeRectCallout">
            <a:avLst>
              <a:gd name="adj1" fmla="val 87031"/>
              <a:gd name="adj2" fmla="val 1389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Look there’s an eyeball.  Yuck.  Wow look at that footprint.  It’s huge!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692696"/>
            <a:ext cx="2880320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Rationale</a:t>
            </a:r>
            <a:r>
              <a:rPr lang="en-US" sz="1200" dirty="0" smtClean="0"/>
              <a:t>: </a:t>
            </a:r>
          </a:p>
          <a:p>
            <a:r>
              <a:rPr lang="en-US" sz="1200" dirty="0" smtClean="0"/>
              <a:t>Fostering </a:t>
            </a:r>
            <a:r>
              <a:rPr lang="en-US" sz="1200" dirty="0" smtClean="0">
                <a:solidFill>
                  <a:srgbClr val="FF0000"/>
                </a:solidFill>
              </a:rPr>
              <a:t>curiosity and questioning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Making connections, </a:t>
            </a:r>
            <a:r>
              <a:rPr lang="en-US" sz="1200" dirty="0" smtClean="0"/>
              <a:t>speculating based on evidence.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092280" y="3717032"/>
            <a:ext cx="1008112" cy="276999"/>
          </a:xfrm>
          <a:prstGeom prst="wedgeRectCallout">
            <a:avLst>
              <a:gd name="adj1" fmla="val -72021"/>
              <a:gd name="adj2" fmla="val -1677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Someone big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1556792"/>
            <a:ext cx="2376264" cy="1827193"/>
          </a:xfrm>
          <a:prstGeom prst="cloudCallout">
            <a:avLst>
              <a:gd name="adj1" fmla="val -57511"/>
              <a:gd name="adj2" fmla="val 1622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Useful as an initial assessment to see what</a:t>
            </a:r>
            <a:r>
              <a:rPr lang="en-GB" sz="1200" b="1" dirty="0" smtClean="0"/>
              <a:t> </a:t>
            </a:r>
            <a:r>
              <a:rPr lang="en-GB" sz="1200" b="1" i="1" dirty="0" smtClean="0">
                <a:solidFill>
                  <a:srgbClr val="FF0000"/>
                </a:solidFill>
              </a:rPr>
              <a:t>questions</a:t>
            </a:r>
            <a:r>
              <a:rPr lang="en-GB" sz="1200" b="1" dirty="0" smtClean="0">
                <a:solidFill>
                  <a:srgbClr val="FF0000"/>
                </a:solidFill>
              </a:rPr>
              <a:t> </a:t>
            </a:r>
            <a:r>
              <a:rPr lang="en-GB" sz="1200" dirty="0" smtClean="0"/>
              <a:t>were developed  and what</a:t>
            </a:r>
            <a:r>
              <a:rPr lang="en-GB" sz="1200" i="1" dirty="0" smtClean="0"/>
              <a:t> </a:t>
            </a:r>
            <a:r>
              <a:rPr lang="en-GB" sz="1200" b="1" i="1" dirty="0" smtClean="0">
                <a:solidFill>
                  <a:srgbClr val="FF0000"/>
                </a:solidFill>
              </a:rPr>
              <a:t>links </a:t>
            </a:r>
            <a:r>
              <a:rPr lang="en-GB" sz="1200" dirty="0" smtClean="0"/>
              <a:t>were naturally made by children. 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4941168"/>
            <a:ext cx="3240360" cy="1546086"/>
          </a:xfrm>
          <a:prstGeom prst="cloudCallout">
            <a:avLst>
              <a:gd name="adj1" fmla="val -48166"/>
              <a:gd name="adj2" fmla="val -7007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Role of adult questioning to focus children on evidence and explanation.</a:t>
            </a:r>
            <a:r>
              <a:rPr lang="en-GB" sz="1200" dirty="0"/>
              <a:t> </a:t>
            </a:r>
            <a:r>
              <a:rPr lang="en-GB" sz="1200" dirty="0" smtClean="0"/>
              <a:t>Importance of children modelling/ listening to others and repeating if unsure.  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4797152"/>
            <a:ext cx="2736304" cy="1815882"/>
          </a:xfrm>
          <a:prstGeom prst="homePlate">
            <a:avLst>
              <a:gd name="adj" fmla="val 1999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Some children need to be given choices to help them in answering questions and explaining thoughts.  </a:t>
            </a:r>
          </a:p>
          <a:p>
            <a:r>
              <a:rPr lang="en-GB" sz="1400" dirty="0" smtClean="0"/>
              <a:t>Important role of confident peers/ adults  to model questions and scientific language.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0192" y="4149080"/>
            <a:ext cx="2664296" cy="461665"/>
          </a:xfrm>
          <a:prstGeom prst="wedgeRectCallout">
            <a:avLst>
              <a:gd name="adj1" fmla="val -44138"/>
              <a:gd name="adj2" fmla="val -1066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j-lt"/>
              </a:rPr>
              <a:t>I’ve found a pointy tooth covered in green slime! </a:t>
            </a:r>
          </a:p>
        </p:txBody>
      </p:sp>
    </p:spTree>
    <p:extLst>
      <p:ext uri="{BB962C8B-B14F-4D97-AF65-F5344CB8AC3E}">
        <p14:creationId xmlns:p14="http://schemas.microsoft.com/office/powerpoint/2010/main" val="191660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390769"/>
            <a:ext cx="5671542" cy="1250462"/>
          </a:xfrm>
        </p:spPr>
        <p:txBody>
          <a:bodyPr>
            <a:noAutofit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Evidence of progression in children’s learning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500" y="1756531"/>
            <a:ext cx="7886700" cy="39767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200" b="1" i="1" dirty="0" smtClean="0">
                <a:latin typeface="+mj-lt"/>
              </a:rPr>
              <a:t>In pairs </a:t>
            </a:r>
            <a:r>
              <a:rPr lang="en-GB" sz="2200" dirty="0" smtClean="0">
                <a:latin typeface="+mj-lt"/>
              </a:rPr>
              <a:t>discuss classroom examples.</a:t>
            </a:r>
          </a:p>
          <a:p>
            <a:pPr marL="0" indent="0">
              <a:buNone/>
            </a:pPr>
            <a:r>
              <a:rPr lang="nl-BE" sz="2400" b="1" dirty="0">
                <a:latin typeface="+mj-lt"/>
              </a:rPr>
              <a:t>1. Read through first to gain an overview of the learning journey.</a:t>
            </a:r>
          </a:p>
          <a:p>
            <a:pPr marL="0" indent="0">
              <a:buNone/>
            </a:pPr>
            <a:r>
              <a:rPr lang="nl-BE" sz="2400" b="1" dirty="0">
                <a:latin typeface="+mj-lt"/>
              </a:rPr>
              <a:t>2. Then consider the following questions: </a:t>
            </a:r>
          </a:p>
          <a:p>
            <a:pPr lvl="0"/>
            <a:r>
              <a:rPr lang="en-GB" sz="2200" dirty="0" smtClean="0">
                <a:latin typeface="+mj-lt"/>
              </a:rPr>
              <a:t>What </a:t>
            </a:r>
            <a:r>
              <a:rPr lang="en-GB" sz="2200" dirty="0">
                <a:latin typeface="+mj-lt"/>
              </a:rPr>
              <a:t>evidence do the materials provide of children’s inquiry skills and creative dispositions?  </a:t>
            </a:r>
            <a:endParaRPr lang="en-US" sz="2200" dirty="0">
              <a:latin typeface="+mj-lt"/>
            </a:endParaRPr>
          </a:p>
          <a:p>
            <a:pPr lvl="0"/>
            <a:r>
              <a:rPr lang="en-GB" sz="2200" dirty="0">
                <a:latin typeface="+mj-lt"/>
              </a:rPr>
              <a:t>What ideas are they developing? </a:t>
            </a:r>
            <a:endParaRPr lang="en-US" sz="2200" dirty="0">
              <a:latin typeface="+mj-lt"/>
            </a:endParaRPr>
          </a:p>
          <a:p>
            <a:pPr lvl="0"/>
            <a:r>
              <a:rPr lang="en-GB" sz="2200" dirty="0">
                <a:latin typeface="+mj-lt"/>
              </a:rPr>
              <a:t>Can you identify examples of progression? </a:t>
            </a:r>
            <a:endParaRPr lang="en-US" sz="2200" dirty="0">
              <a:latin typeface="+mj-lt"/>
            </a:endParaRPr>
          </a:p>
          <a:p>
            <a:pPr lvl="0"/>
            <a:r>
              <a:rPr lang="en-GB" sz="2200" dirty="0">
                <a:latin typeface="+mj-lt"/>
              </a:rPr>
              <a:t>What do you think led to this? </a:t>
            </a:r>
            <a:endParaRPr lang="en-US" sz="2200" dirty="0">
              <a:latin typeface="+mj-lt"/>
            </a:endParaRPr>
          </a:p>
          <a:p>
            <a:pPr lvl="0"/>
            <a:r>
              <a:rPr lang="en-GB" sz="2200" dirty="0">
                <a:latin typeface="+mj-lt"/>
              </a:rPr>
              <a:t>What further questions would you like to ask</a:t>
            </a:r>
            <a:r>
              <a:rPr lang="en-GB" sz="2200" dirty="0" smtClean="0">
                <a:latin typeface="+mj-lt"/>
              </a:rPr>
              <a:t>?</a:t>
            </a:r>
            <a:endParaRPr lang="en-US" sz="2200" dirty="0">
              <a:latin typeface="+mj-lt"/>
            </a:endParaRPr>
          </a:p>
          <a:p>
            <a:r>
              <a:rPr lang="en-GB" sz="2200" dirty="0">
                <a:latin typeface="+mj-lt"/>
              </a:rPr>
              <a:t>Note down key points on the recording sheet </a:t>
            </a:r>
            <a:r>
              <a:rPr lang="en-GB" sz="2200" dirty="0" smtClean="0">
                <a:latin typeface="+mj-lt"/>
              </a:rPr>
              <a:t>provided.</a:t>
            </a:r>
          </a:p>
          <a:p>
            <a:pPr marL="0" indent="0">
              <a:buNone/>
            </a:pP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950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5842992" cy="1282154"/>
          </a:xfrm>
        </p:spPr>
        <p:txBody>
          <a:bodyPr>
            <a:normAutofit/>
          </a:bodyPr>
          <a:lstStyle/>
          <a:p>
            <a:r>
              <a:rPr lang="en-GB" sz="3100" b="1" dirty="0">
                <a:solidFill>
                  <a:srgbClr val="00B050"/>
                </a:solidFill>
              </a:rPr>
              <a:t>Role of the teacher</a:t>
            </a:r>
            <a:r>
              <a:rPr lang="en-GB" sz="3100" dirty="0">
                <a:solidFill>
                  <a:srgbClr val="00B050"/>
                </a:solidFill>
              </a:rPr>
              <a:t> – </a:t>
            </a:r>
            <a:r>
              <a:rPr lang="en-GB" sz="3100" b="1" dirty="0">
                <a:solidFill>
                  <a:srgbClr val="00B050"/>
                </a:solidFill>
              </a:rPr>
              <a:t>building on children’s ideas and questions</a:t>
            </a:r>
            <a:r>
              <a:rPr lang="en-GB" sz="3100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600" dirty="0" smtClean="0">
                <a:latin typeface="+mj-lt"/>
              </a:rPr>
              <a:t>In </a:t>
            </a:r>
            <a:r>
              <a:rPr lang="en-GB" sz="2600" dirty="0">
                <a:latin typeface="+mj-lt"/>
              </a:rPr>
              <a:t>what ways did the teacher build on children’s ideas and questions? </a:t>
            </a:r>
          </a:p>
          <a:p>
            <a:pPr lvl="0"/>
            <a:r>
              <a:rPr lang="en-GB" sz="2600" dirty="0">
                <a:latin typeface="+mj-lt"/>
              </a:rPr>
              <a:t>How were these identified? </a:t>
            </a:r>
          </a:p>
          <a:p>
            <a:pPr lvl="0"/>
            <a:r>
              <a:rPr lang="en-GB" sz="2600" dirty="0">
                <a:latin typeface="+mj-lt"/>
              </a:rPr>
              <a:t>Where would you go next?</a:t>
            </a:r>
          </a:p>
          <a:p>
            <a:pPr lvl="0"/>
            <a:r>
              <a:rPr lang="en-GB" sz="2600" dirty="0">
                <a:latin typeface="+mj-lt"/>
              </a:rPr>
              <a:t>How can you make links to children’s prior experiences and build connections across the curriculum?</a:t>
            </a:r>
          </a:p>
          <a:p>
            <a:r>
              <a:rPr lang="en-GB" sz="2600" dirty="0" smtClean="0">
                <a:latin typeface="+mj-lt"/>
              </a:rPr>
              <a:t>What evidence is provided of the teacher’s learning journey?</a:t>
            </a:r>
            <a:endParaRPr lang="en-US" sz="26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28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915000" cy="128215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Pedagogical interventions in context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Siraj</a:t>
            </a:r>
            <a:r>
              <a:rPr lang="en-US" sz="2000" dirty="0" smtClean="0"/>
              <a:t> Blatchford et al., 2002)</a:t>
            </a:r>
            <a:endParaRPr lang="en-US" sz="2000" dirty="0"/>
          </a:p>
        </p:txBody>
      </p:sp>
      <p:pic>
        <p:nvPicPr>
          <p:cNvPr id="4" name="Content Placeholder 3" descr="Screen shot 2012-09-04 at 18.40.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030" y="1844675"/>
            <a:ext cx="523082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1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Aims of the module</a:t>
            </a:r>
            <a:endParaRPr lang="nl-BE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934953"/>
            <a:ext cx="7886700" cy="3929393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0000"/>
              </a:lnSpc>
            </a:pPr>
            <a:r>
              <a:rPr lang="en-GB" sz="2000" dirty="0">
                <a:latin typeface="+mj-lt"/>
              </a:rPr>
              <a:t>Introduce participants to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characteristics of progression </a:t>
            </a:r>
            <a:r>
              <a:rPr lang="en-GB" sz="2000" dirty="0">
                <a:latin typeface="+mj-lt"/>
              </a:rPr>
              <a:t>in early science learning</a:t>
            </a:r>
            <a:endParaRPr lang="en-US" sz="2000" dirty="0">
              <a:latin typeface="+mj-lt"/>
            </a:endParaRPr>
          </a:p>
          <a:p>
            <a:pPr lvl="0">
              <a:lnSpc>
                <a:spcPct val="110000"/>
              </a:lnSpc>
            </a:pPr>
            <a:r>
              <a:rPr lang="en-GB" sz="2000" dirty="0">
                <a:latin typeface="+mj-lt"/>
              </a:rPr>
              <a:t>Consider the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importance of children’s ideas and questions and the role of creativity</a:t>
            </a:r>
            <a:r>
              <a:rPr lang="en-GB" sz="2000" dirty="0">
                <a:latin typeface="+mj-lt"/>
              </a:rPr>
              <a:t> in the development of concepts, scientific processes and attitudes in science</a:t>
            </a:r>
            <a:endParaRPr lang="en-US" sz="2000" dirty="0">
              <a:latin typeface="+mj-lt"/>
            </a:endParaRPr>
          </a:p>
          <a:p>
            <a:pPr lvl="0">
              <a:lnSpc>
                <a:spcPct val="110000"/>
              </a:lnSpc>
            </a:pPr>
            <a:r>
              <a:rPr lang="en-GB" sz="2000" dirty="0">
                <a:latin typeface="+mj-lt"/>
              </a:rPr>
              <a:t>Share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different strategies for eliciting and building </a:t>
            </a:r>
            <a:r>
              <a:rPr lang="en-GB" sz="2000" dirty="0">
                <a:latin typeface="+mj-lt"/>
              </a:rPr>
              <a:t>on children’s ideas, questions and everyday experiences</a:t>
            </a:r>
            <a:endParaRPr lang="en-US" sz="2000" dirty="0">
              <a:latin typeface="+mj-lt"/>
            </a:endParaRPr>
          </a:p>
          <a:p>
            <a:pPr lvl="0">
              <a:lnSpc>
                <a:spcPct val="110000"/>
              </a:lnSpc>
            </a:pPr>
            <a:r>
              <a:rPr lang="en-GB" sz="2000" dirty="0">
                <a:latin typeface="+mj-lt"/>
              </a:rPr>
              <a:t>Discuss approaches to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planning responsive to children’s ideas</a:t>
            </a:r>
            <a:r>
              <a:rPr lang="en-GB" sz="2000" dirty="0">
                <a:latin typeface="+mj-lt"/>
              </a:rPr>
              <a:t>, questions and experiences and promote progression through extended engagement in an area of study.</a:t>
            </a:r>
            <a:endParaRPr lang="en-US" sz="2000" dirty="0">
              <a:latin typeface="+mj-lt"/>
            </a:endParaRPr>
          </a:p>
          <a:p>
            <a:pPr lvl="0">
              <a:lnSpc>
                <a:spcPct val="110000"/>
              </a:lnSpc>
            </a:pPr>
            <a:r>
              <a:rPr lang="en-GB" sz="2000" dirty="0">
                <a:latin typeface="+mj-lt"/>
              </a:rPr>
              <a:t>Examine the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role of the teacher </a:t>
            </a:r>
            <a:r>
              <a:rPr lang="en-GB" sz="2000" dirty="0">
                <a:latin typeface="+mj-lt"/>
              </a:rPr>
              <a:t>and the importance of the classroom environment in fostering creativity and positive attitudes in science.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443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Synergies between inquiry-based </a:t>
            </a:r>
            <a:br>
              <a:rPr lang="en-US" sz="3600" b="1" dirty="0">
                <a:solidFill>
                  <a:srgbClr val="00B050"/>
                </a:solidFill>
              </a:rPr>
            </a:br>
            <a:r>
              <a:rPr lang="en-US" sz="3600" b="1" dirty="0">
                <a:solidFill>
                  <a:srgbClr val="00B050"/>
                </a:solidFill>
              </a:rPr>
              <a:t>and creative </a:t>
            </a:r>
            <a:r>
              <a:rPr lang="en-US" sz="3600" b="1" dirty="0" smtClean="0">
                <a:solidFill>
                  <a:srgbClr val="00B050"/>
                </a:solidFill>
              </a:rPr>
              <a:t>approaches</a:t>
            </a:r>
            <a:r>
              <a:rPr lang="en-US" sz="2800" b="1" dirty="0" smtClean="0">
                <a:solidFill>
                  <a:srgbClr val="00B050"/>
                </a:solidFill>
              </a:rPr>
              <a:t/>
            </a:r>
            <a:br>
              <a:rPr lang="en-US" sz="2800" b="1" dirty="0" smtClean="0">
                <a:solidFill>
                  <a:srgbClr val="00B050"/>
                </a:solidFill>
              </a:rPr>
            </a:br>
            <a:r>
              <a:rPr lang="en-US" sz="1600" dirty="0" smtClean="0"/>
              <a:t>From the </a:t>
            </a:r>
            <a:r>
              <a:rPr lang="en-US" sz="1600" dirty="0"/>
              <a:t>Conceptual Framework adopted by the CEYS Project (Creative Little Scientists, 2012)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2800" dirty="0">
                <a:latin typeface="+mj-lt"/>
              </a:rPr>
              <a:t>Play and exploration</a:t>
            </a:r>
          </a:p>
          <a:p>
            <a:r>
              <a:rPr lang="nl-BE" sz="2800" dirty="0">
                <a:latin typeface="+mj-lt"/>
              </a:rPr>
              <a:t>Motivation and affect</a:t>
            </a:r>
          </a:p>
          <a:p>
            <a:r>
              <a:rPr lang="nl-BE" sz="2800" dirty="0">
                <a:latin typeface="+mj-lt"/>
              </a:rPr>
              <a:t>Dialogue and collaboration</a:t>
            </a:r>
          </a:p>
          <a:p>
            <a:r>
              <a:rPr lang="nl-BE" sz="2800" dirty="0">
                <a:latin typeface="+mj-lt"/>
              </a:rPr>
              <a:t>Problem solving and agency</a:t>
            </a:r>
          </a:p>
          <a:p>
            <a:r>
              <a:rPr lang="nl-BE" sz="2800" dirty="0">
                <a:latin typeface="+mj-lt"/>
              </a:rPr>
              <a:t>Questioning and curiosity</a:t>
            </a:r>
          </a:p>
          <a:p>
            <a:r>
              <a:rPr lang="nl-BE" sz="2800" dirty="0">
                <a:latin typeface="+mj-lt"/>
              </a:rPr>
              <a:t>Reflection and reasoning</a:t>
            </a:r>
          </a:p>
          <a:p>
            <a:r>
              <a:rPr lang="nl-BE" sz="2800" dirty="0">
                <a:latin typeface="+mj-lt"/>
              </a:rPr>
              <a:t>Teacher scaffolding and involvement</a:t>
            </a:r>
          </a:p>
          <a:p>
            <a:r>
              <a:rPr lang="nl-BE" sz="2800" dirty="0">
                <a:latin typeface="+mj-lt"/>
              </a:rPr>
              <a:t>Assessment for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22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915000" cy="128215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Pedagogical interventions in context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Siraj</a:t>
            </a:r>
            <a:r>
              <a:rPr lang="en-US" sz="2000" dirty="0" smtClean="0"/>
              <a:t> Blatchford et al., 2002)</a:t>
            </a:r>
            <a:endParaRPr lang="en-US" sz="2000" dirty="0"/>
          </a:p>
        </p:txBody>
      </p:sp>
      <p:pic>
        <p:nvPicPr>
          <p:cNvPr id="4" name="Content Placeholder 3" descr="Screen shot 2012-09-04 at 18.40.15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1030" y="1844675"/>
            <a:ext cx="523082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7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3563888" y="483201"/>
            <a:ext cx="5122912" cy="7135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B050"/>
                </a:solidFill>
                <a:latin typeface="Calibri" charset="0"/>
              </a:rPr>
              <a:t>Implications for planning</a:t>
            </a:r>
          </a:p>
          <a:p>
            <a:endParaRPr lang="en-US" sz="1600" dirty="0">
              <a:latin typeface="Calibri" charset="0"/>
            </a:endParaRPr>
          </a:p>
        </p:txBody>
      </p:sp>
      <p:pic>
        <p:nvPicPr>
          <p:cNvPr id="5" name="Afbeeldin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"/>
          <a:stretch>
            <a:fillRect/>
          </a:stretch>
        </p:blipFill>
        <p:spPr bwMode="auto">
          <a:xfrm>
            <a:off x="3707904" y="1340768"/>
            <a:ext cx="50403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2276872"/>
            <a:ext cx="2880320" cy="318241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i="1" dirty="0" smtClean="0">
                <a:latin typeface="+mj-lt"/>
              </a:rPr>
              <a:t>As a group:</a:t>
            </a:r>
          </a:p>
          <a:p>
            <a:pPr algn="ctr">
              <a:lnSpc>
                <a:spcPct val="120000"/>
              </a:lnSpc>
            </a:pPr>
            <a:r>
              <a:rPr lang="en-GB" sz="2400" dirty="0" smtClean="0">
                <a:latin typeface="+mj-lt"/>
              </a:rPr>
              <a:t>Review and record implications for planning in relation to the spider web dimensions</a:t>
            </a:r>
          </a:p>
          <a:p>
            <a:pPr algn="ctr">
              <a:lnSpc>
                <a:spcPct val="120000"/>
              </a:lnSpc>
            </a:pPr>
            <a:endParaRPr lang="en-GB" sz="2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9912" y="537321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  <a:latin typeface="Calibri" charset="0"/>
              </a:rPr>
              <a:t>Curriculum Dimensions</a:t>
            </a:r>
          </a:p>
          <a:p>
            <a:pPr algn="r"/>
            <a:r>
              <a:rPr lang="en-US" sz="1400" dirty="0">
                <a:latin typeface="Calibri" charset="0"/>
              </a:rPr>
              <a:t>The vulnerable spider web (van den </a:t>
            </a:r>
            <a:r>
              <a:rPr lang="en-US" sz="1400" dirty="0" err="1">
                <a:latin typeface="Calibri" charset="0"/>
              </a:rPr>
              <a:t>Akker</a:t>
            </a:r>
            <a:r>
              <a:rPr lang="en-US" sz="1400" dirty="0">
                <a:latin typeface="Calibri" charset="0"/>
              </a:rPr>
              <a:t> 2007 </a:t>
            </a:r>
            <a:r>
              <a:rPr lang="en-US" dirty="0">
                <a:latin typeface="Calibri" charset="0"/>
              </a:rPr>
              <a:t>p 39)</a:t>
            </a:r>
          </a:p>
        </p:txBody>
      </p:sp>
    </p:spTree>
    <p:extLst>
      <p:ext uri="{BB962C8B-B14F-4D97-AF65-F5344CB8AC3E}">
        <p14:creationId xmlns:p14="http://schemas.microsoft.com/office/powerpoint/2010/main" val="428285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Reflections on the module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19256" cy="439248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BE" sz="2800" i="1" dirty="0" smtClean="0">
                <a:latin typeface="+mj-lt"/>
              </a:rPr>
              <a:t>In groups</a:t>
            </a:r>
          </a:p>
          <a:p>
            <a:pPr marL="0" lvl="0" indent="0">
              <a:buNone/>
            </a:pPr>
            <a:endParaRPr lang="nl-BE" sz="1400" dirty="0" smtClean="0">
              <a:latin typeface="+mj-lt"/>
            </a:endParaRPr>
          </a:p>
          <a:p>
            <a:pPr lvl="0"/>
            <a:r>
              <a:rPr lang="nl-BE" sz="2800" dirty="0">
                <a:latin typeface="+mj-lt"/>
              </a:rPr>
              <a:t>Look back at your original posters – anything you might add? </a:t>
            </a:r>
            <a:r>
              <a:rPr lang="nl-BE" sz="2800" dirty="0" smtClean="0">
                <a:latin typeface="+mj-lt"/>
              </a:rPr>
              <a:t>Note any </a:t>
            </a:r>
            <a:r>
              <a:rPr lang="nl-BE" sz="2800" dirty="0">
                <a:latin typeface="+mj-lt"/>
              </a:rPr>
              <a:t>additional comments or issues in another colour (pen/post it)</a:t>
            </a:r>
            <a:r>
              <a:rPr lang="nl-BE" sz="2800" dirty="0" smtClean="0">
                <a:latin typeface="+mj-lt"/>
              </a:rPr>
              <a:t>.</a:t>
            </a:r>
          </a:p>
          <a:p>
            <a:pPr lvl="0"/>
            <a:endParaRPr lang="en-GB" sz="1400" dirty="0">
              <a:latin typeface="+mj-lt"/>
            </a:endParaRPr>
          </a:p>
          <a:p>
            <a:pPr lvl="0"/>
            <a:r>
              <a:rPr lang="nl-BE" sz="2800" dirty="0" smtClean="0">
                <a:latin typeface="+mj-lt"/>
              </a:rPr>
              <a:t>Identify 2 key messages and 2 issues raised</a:t>
            </a:r>
          </a:p>
          <a:p>
            <a:pPr lvl="0"/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0666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Individual reflection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800" dirty="0">
                <a:latin typeface="+mj-lt"/>
              </a:rPr>
              <a:t>In what ways will the different </a:t>
            </a:r>
            <a:r>
              <a:rPr lang="en-GB" sz="2800" dirty="0" smtClean="0">
                <a:latin typeface="+mj-lt"/>
              </a:rPr>
              <a:t>module activities </a:t>
            </a:r>
            <a:r>
              <a:rPr lang="en-GB" sz="2800" dirty="0">
                <a:latin typeface="+mj-lt"/>
              </a:rPr>
              <a:t>assist you in designing lessons </a:t>
            </a:r>
            <a:r>
              <a:rPr lang="en-GB" sz="2800" dirty="0" smtClean="0">
                <a:latin typeface="+mj-lt"/>
              </a:rPr>
              <a:t>to </a:t>
            </a:r>
            <a:r>
              <a:rPr lang="en-GB" sz="2800" dirty="0">
                <a:latin typeface="+mj-lt"/>
              </a:rPr>
              <a:t>support </a:t>
            </a:r>
            <a:r>
              <a:rPr lang="en-GB" sz="2800" dirty="0" smtClean="0">
                <a:latin typeface="+mj-lt"/>
              </a:rPr>
              <a:t>progression, </a:t>
            </a:r>
            <a:r>
              <a:rPr lang="en-GB" sz="2800" dirty="0">
                <a:latin typeface="+mj-lt"/>
              </a:rPr>
              <a:t>building on children’s ideas and questions?</a:t>
            </a:r>
          </a:p>
          <a:p>
            <a:pPr lvl="0"/>
            <a:r>
              <a:rPr lang="en-GB" sz="2800" dirty="0">
                <a:latin typeface="+mj-lt"/>
              </a:rPr>
              <a:t>What impact do you expect this module will have on your future practice?</a:t>
            </a:r>
          </a:p>
          <a:p>
            <a:r>
              <a:rPr lang="nl-BE" sz="2800" dirty="0">
                <a:latin typeface="+mj-lt"/>
              </a:rPr>
              <a:t>How far have the aims of the </a:t>
            </a:r>
            <a:r>
              <a:rPr lang="nl-BE" sz="2800" dirty="0" smtClean="0">
                <a:latin typeface="+mj-lt"/>
              </a:rPr>
              <a:t>module </a:t>
            </a:r>
            <a:r>
              <a:rPr lang="nl-BE" sz="2800" dirty="0">
                <a:latin typeface="+mj-lt"/>
              </a:rPr>
              <a:t>been met?</a:t>
            </a:r>
            <a:r>
              <a:rPr lang="en-GB" sz="2800" dirty="0"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3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Further information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>
                <a:latin typeface="+mj-lt"/>
              </a:rPr>
              <a:t>Design principles and exemplar materials based on fieldwork </a:t>
            </a:r>
            <a:r>
              <a:rPr lang="en-US" sz="2600" dirty="0" err="1">
                <a:latin typeface="+mj-lt"/>
                <a:hlinkClick r:id="rId3"/>
              </a:rPr>
              <a:t>www.creative</a:t>
            </a:r>
            <a:r>
              <a:rPr lang="en-US" sz="2600" dirty="0">
                <a:latin typeface="+mj-lt"/>
                <a:hlinkClick r:id="rId3"/>
              </a:rPr>
              <a:t>-little-</a:t>
            </a:r>
            <a:r>
              <a:rPr lang="en-US" sz="2600" dirty="0" err="1">
                <a:latin typeface="+mj-lt"/>
                <a:hlinkClick r:id="rId3"/>
              </a:rPr>
              <a:t>scientists.eu</a:t>
            </a: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FF0000"/>
                </a:solidFill>
                <a:latin typeface="+mj-lt"/>
              </a:rPr>
              <a:t>Creativity in Early Years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</a:rPr>
              <a:t>Science Education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en-US" sz="2600" dirty="0">
                <a:solidFill>
                  <a:srgbClr val="FF0000"/>
                </a:solidFill>
              </a:rPr>
              <a:t>– </a:t>
            </a: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2017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600" dirty="0" smtClean="0">
                <a:latin typeface="+mj-lt"/>
              </a:rPr>
              <a:t>Curriculum Materials and Training  Materials </a:t>
            </a:r>
            <a:r>
              <a:rPr lang="en-US" sz="2600" dirty="0">
                <a:latin typeface="+mj-lt"/>
              </a:rPr>
              <a:t>for </a:t>
            </a:r>
            <a:r>
              <a:rPr lang="en-US" sz="2600" dirty="0" smtClean="0">
                <a:latin typeface="+mj-lt"/>
              </a:rPr>
              <a:t>teacher CPD </a:t>
            </a:r>
            <a:r>
              <a:rPr lang="en-US" sz="2600" dirty="0">
                <a:latin typeface="+mj-lt"/>
              </a:rPr>
              <a:t>to promote creative approaches to early years </a:t>
            </a:r>
            <a:r>
              <a:rPr lang="en-US" sz="2600" dirty="0" smtClean="0">
                <a:latin typeface="+mj-lt"/>
              </a:rPr>
              <a:t>science </a:t>
            </a:r>
            <a:r>
              <a:rPr lang="en-US" sz="2600" dirty="0" smtClean="0">
                <a:latin typeface="+mj-lt"/>
                <a:hlinkClick r:id="rId4"/>
              </a:rPr>
              <a:t>www.ceys‐project.eu</a:t>
            </a:r>
            <a:endParaRPr lang="en-US" sz="26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C:\Users\familie buysse\Downloads\20160304_1115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5936" y="1628800"/>
            <a:ext cx="475252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xplosion 1 3"/>
          <p:cNvSpPr/>
          <p:nvPr/>
        </p:nvSpPr>
        <p:spPr>
          <a:xfrm>
            <a:off x="755576" y="2060848"/>
            <a:ext cx="3384376" cy="3456384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49103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5880" y="4932659"/>
            <a:ext cx="77768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600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© </a:t>
            </a:r>
            <a:r>
              <a:rPr lang="en-US" sz="1400" i="1" dirty="0">
                <a:solidFill>
                  <a:prstClr val="black"/>
                </a:solidFill>
              </a:rPr>
              <a:t>2017 CREATIVITY IN EARLY YEARS SCIENCE EDUCATION </a:t>
            </a:r>
            <a:r>
              <a:rPr lang="en-US" sz="1400" i="1" dirty="0" smtClean="0">
                <a:solidFill>
                  <a:prstClr val="black"/>
                </a:solidFill>
              </a:rPr>
              <a:t>Consortium</a:t>
            </a:r>
          </a:p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This </a:t>
            </a:r>
            <a:r>
              <a:rPr lang="en-US" sz="1400" dirty="0">
                <a:solidFill>
                  <a:prstClr val="black"/>
                </a:solidFill>
              </a:rPr>
              <a:t>work is licensed under the Creative Commons Attribution-</a:t>
            </a:r>
            <a:r>
              <a:rPr lang="en-US" sz="1400" dirty="0" err="1">
                <a:solidFill>
                  <a:prstClr val="black"/>
                </a:solidFill>
              </a:rPr>
              <a:t>NonCommercial</a:t>
            </a:r>
            <a:r>
              <a:rPr lang="en-US" sz="1400" dirty="0">
                <a:solidFill>
                  <a:prstClr val="black"/>
                </a:solidFill>
              </a:rPr>
              <a:t>-</a:t>
            </a:r>
            <a:r>
              <a:rPr lang="en-US" sz="1400" dirty="0" err="1">
                <a:solidFill>
                  <a:prstClr val="black"/>
                </a:solidFill>
              </a:rPr>
              <a:t>NoDerivatives</a:t>
            </a:r>
            <a:r>
              <a:rPr lang="en-US" sz="1400" dirty="0">
                <a:solidFill>
                  <a:prstClr val="black"/>
                </a:solidFill>
              </a:rPr>
              <a:t> 4.0 International License. To view a copy of this license, visit </a:t>
            </a:r>
            <a:r>
              <a:rPr lang="en-US" sz="1400" u="sng" dirty="0">
                <a:solidFill>
                  <a:prstClr val="black"/>
                </a:solidFill>
                <a:hlinkClick r:id="rId2"/>
              </a:rPr>
              <a:t>http://creativecommons.org/licenses/by-nc-nd/4.0/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28801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B050"/>
                </a:solidFill>
              </a:rPr>
              <a:t>Acknowledgements</a:t>
            </a:r>
            <a:r>
              <a:rPr lang="en-US" sz="2800" i="1" dirty="0" smtClean="0">
                <a:solidFill>
                  <a:srgbClr val="00B050"/>
                </a:solidFill>
              </a:rPr>
              <a:t/>
            </a:r>
            <a:br>
              <a:rPr lang="en-US" sz="2800" i="1" dirty="0" smtClean="0">
                <a:solidFill>
                  <a:srgbClr val="00B050"/>
                </a:solidFill>
              </a:rPr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3100" dirty="0" smtClean="0">
                <a:solidFill>
                  <a:srgbClr val="FF0000"/>
                </a:solidFill>
              </a:rPr>
              <a:t>Creativity </a:t>
            </a:r>
            <a:r>
              <a:rPr lang="en-US" sz="3100" dirty="0">
                <a:solidFill>
                  <a:srgbClr val="FF0000"/>
                </a:solidFill>
              </a:rPr>
              <a:t>in Early Years Science </a:t>
            </a:r>
            <a:r>
              <a:rPr lang="en-US" sz="3100" dirty="0" smtClean="0">
                <a:solidFill>
                  <a:srgbClr val="FF0000"/>
                </a:solidFill>
              </a:rPr>
              <a:t>EDUCATION (2014-2017</a:t>
            </a:r>
            <a:r>
              <a:rPr lang="en-US" sz="3100" dirty="0">
                <a:solidFill>
                  <a:srgbClr val="FF0000"/>
                </a:solidFill>
              </a:rPr>
              <a:t>) </a:t>
            </a:r>
            <a:br>
              <a:rPr lang="en-US" sz="3100" dirty="0">
                <a:solidFill>
                  <a:srgbClr val="FF0000"/>
                </a:solidFill>
              </a:rPr>
            </a:br>
            <a:r>
              <a:rPr lang="en-US" sz="3100" dirty="0" smtClean="0">
                <a:hlinkClick r:id="rId3"/>
              </a:rPr>
              <a:t>www.ceys-project.eu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1800" dirty="0"/>
            </a:br>
            <a:endParaRPr lang="en-US" sz="1800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1" y="3861048"/>
            <a:ext cx="718567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0" y="4932659"/>
            <a:ext cx="915929" cy="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8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 smtClean="0">
                <a:solidFill>
                  <a:srgbClr val="00B050"/>
                </a:solidFill>
              </a:rPr>
              <a:t>Links to Content Design Principles and Outcomes 1</a:t>
            </a:r>
            <a:endParaRPr lang="nl-BE" sz="3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1. Teacher education should provide content knowledge about science and mathematics, including interesting and current topics, to be used in activities linked with everyday life.</a:t>
            </a:r>
            <a:endParaRPr lang="en-US" sz="2000" dirty="0">
              <a:latin typeface="+mj-lt"/>
            </a:endParaRPr>
          </a:p>
          <a:p>
            <a:pPr marL="400050" lvl="1" indent="0">
              <a:buNone/>
            </a:pPr>
            <a:r>
              <a:rPr lang="en-GB" sz="1600" dirty="0">
                <a:latin typeface="+mj-lt"/>
              </a:rPr>
              <a:t>1.1 Teachers should be able to pursue the social and affective objectives of children’s science and mathematics learning, in synergy with the corresponding cognitive </a:t>
            </a:r>
            <a:r>
              <a:rPr lang="en-GB" sz="1600" dirty="0" smtClean="0">
                <a:latin typeface="+mj-lt"/>
              </a:rPr>
              <a:t>ones</a:t>
            </a:r>
          </a:p>
          <a:p>
            <a:pPr marL="400050" lvl="1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6. Teacher education should provide pedagogical content knowledge to stimulate inquiry and problem solving in science and mathematics education.</a:t>
            </a:r>
            <a:endParaRPr lang="en-US" sz="2000" dirty="0">
              <a:latin typeface="+mj-lt"/>
            </a:endParaRPr>
          </a:p>
          <a:p>
            <a:pPr marL="400050" lvl="1" indent="0">
              <a:buNone/>
            </a:pPr>
            <a:r>
              <a:rPr lang="en-GB" sz="1600" dirty="0">
                <a:latin typeface="+mj-lt"/>
              </a:rPr>
              <a:t>6.3 Teachers should be able to recognise the key roles of children’s questioning and existing ideas (both implicit and explicit) of science and mathematics.</a:t>
            </a:r>
            <a:endParaRPr lang="en-US" sz="1600" dirty="0">
              <a:latin typeface="+mj-lt"/>
            </a:endParaRPr>
          </a:p>
          <a:p>
            <a:pPr marL="400050" lvl="1" indent="0">
              <a:buNone/>
            </a:pPr>
            <a:r>
              <a:rPr lang="en-GB" sz="1600" dirty="0">
                <a:latin typeface="+mj-lt"/>
              </a:rPr>
              <a:t>6.4 Teachers should be able to use a variety of strategies for eliciting and building on children’s questions and ideas during inquiry processes (before, during and after explorations and investigations).</a:t>
            </a:r>
            <a:endParaRPr lang="en-US" sz="1600" dirty="0">
              <a:latin typeface="+mj-lt"/>
            </a:endParaRPr>
          </a:p>
          <a:p>
            <a:pPr marL="0" indent="0">
              <a:buClr>
                <a:srgbClr val="00B050"/>
              </a:buClr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48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Links to </a:t>
            </a:r>
            <a:r>
              <a:rPr lang="nl-BE" sz="3200" b="1" dirty="0" smtClean="0">
                <a:solidFill>
                  <a:srgbClr val="00B050"/>
                </a:solidFill>
              </a:rPr>
              <a:t>Content Design </a:t>
            </a:r>
            <a:r>
              <a:rPr lang="nl-BE" sz="3200" b="1" dirty="0">
                <a:solidFill>
                  <a:srgbClr val="00B050"/>
                </a:solidFill>
              </a:rPr>
              <a:t>Principles and </a:t>
            </a:r>
            <a:r>
              <a:rPr lang="nl-BE" sz="3200" b="1" dirty="0" smtClean="0">
                <a:solidFill>
                  <a:srgbClr val="00B050"/>
                </a:solidFill>
              </a:rPr>
              <a:t>Outcomes 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+mj-lt"/>
              </a:rPr>
              <a:t>7. Teacher education should familiarise teachers with a range of formal and informal inquiry- and creativity-based learning, teaching and assessment approaches and strategies and their use in relation to authentic problems within the areas of science and mathematics.</a:t>
            </a:r>
            <a:endParaRPr lang="en-US" dirty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en-GB" sz="2600" dirty="0">
                <a:latin typeface="+mj-lt"/>
              </a:rPr>
              <a:t>7.2 Teachers should be able to use a range of strategies both formal and informal for supporting children’s extended engagement with an area of study and progression in learning in science and mathematics</a:t>
            </a:r>
            <a:r>
              <a:rPr lang="en-GB" sz="2600" dirty="0" smtClean="0">
                <a:latin typeface="+mj-lt"/>
              </a:rPr>
              <a:t>.</a:t>
            </a:r>
          </a:p>
          <a:p>
            <a:pPr marL="400050" lvl="1" indent="0">
              <a:lnSpc>
                <a:spcPct val="120000"/>
              </a:lnSpc>
              <a:buNone/>
            </a:pPr>
            <a:endParaRPr lang="en-US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+mj-lt"/>
              </a:rPr>
              <a:t>10. Teacher education should enable teachers to recognize and build on children’s ideas, theories and interests for the teaching of science and mathematics.</a:t>
            </a:r>
            <a:endParaRPr lang="en-US" dirty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600" dirty="0">
                <a:latin typeface="+mj-lt"/>
              </a:rPr>
              <a:t>10.1 Teachers should be able to use a range of strategies for picking up on children’s ideas, theories and interests.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600" dirty="0">
                <a:latin typeface="+mj-lt"/>
              </a:rPr>
              <a:t>10.2 Teachers should be able to build flexibility into planning to take advantage of unexpected events, children’s interests and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Rationale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sz="3100" b="1" dirty="0" smtClean="0">
                <a:solidFill>
                  <a:srgbClr val="00B050"/>
                </a:solidFill>
              </a:rPr>
              <a:t>Importance of children’s ideas and questions</a:t>
            </a:r>
            <a:endParaRPr lang="en-US" sz="31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From their earliest years children seek to explore the world around them.</a:t>
            </a:r>
          </a:p>
          <a:p>
            <a:r>
              <a:rPr lang="en-US" dirty="0" smtClean="0">
                <a:latin typeface="+mj-lt"/>
              </a:rPr>
              <a:t>Questions play a central role in creative, inquiry-based approaches to learning.</a:t>
            </a:r>
          </a:p>
          <a:p>
            <a:r>
              <a:rPr lang="en-US" dirty="0" smtClean="0">
                <a:latin typeface="+mj-lt"/>
              </a:rPr>
              <a:t>Sustaining and building on children’s curiosity helps to foster positive attitudes to science and creative dispositions.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705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60648"/>
            <a:ext cx="3073808" cy="2664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789040"/>
            <a:ext cx="3192016" cy="2402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0648"/>
            <a:ext cx="2664295" cy="3555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552" y="3789040"/>
            <a:ext cx="3162648" cy="2419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-7696" t="-1938" r="26984" b="21961"/>
          <a:stretch/>
        </p:blipFill>
        <p:spPr>
          <a:xfrm>
            <a:off x="5724128" y="2289174"/>
            <a:ext cx="3096344" cy="3932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260648"/>
            <a:ext cx="2808312" cy="243319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71800" y="2780928"/>
            <a:ext cx="36004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+mj-lt"/>
              </a:rPr>
              <a:t>Questions and ideas are often </a:t>
            </a:r>
            <a:r>
              <a:rPr lang="en-US" b="1" i="1" dirty="0" smtClean="0">
                <a:latin typeface="+mj-lt"/>
              </a:rPr>
              <a:t>implicit</a:t>
            </a:r>
            <a:r>
              <a:rPr lang="en-US" b="1" dirty="0" smtClean="0">
                <a:latin typeface="+mj-lt"/>
              </a:rPr>
              <a:t> in children’s play and exploration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02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Key issues for practitioners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How to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identify and build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on children’s ideas and questions</a:t>
            </a:r>
            <a:endParaRPr lang="en-US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Ways to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recognise and foster</a:t>
            </a:r>
            <a:r>
              <a:rPr lang="en-GB" dirty="0">
                <a:latin typeface="+mj-lt"/>
              </a:rPr>
              <a:t> children’s inquiry skills and creative dispositions </a:t>
            </a:r>
            <a:endParaRPr lang="en-US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Developing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strategies for promoting and assessing progression </a:t>
            </a:r>
            <a:r>
              <a:rPr lang="en-GB" dirty="0">
                <a:latin typeface="+mj-lt"/>
              </a:rPr>
              <a:t>in children’s, processes, attitudes and concepts in science</a:t>
            </a:r>
            <a:endParaRPr lang="en-US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Fostering a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classroom climate </a:t>
            </a:r>
            <a:r>
              <a:rPr lang="en-GB" dirty="0">
                <a:latin typeface="+mj-lt"/>
              </a:rPr>
              <a:t>in which children are prepared to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offer and evaluate alternative ideas and strategies </a:t>
            </a:r>
            <a:r>
              <a:rPr lang="en-GB" dirty="0">
                <a:latin typeface="+mj-lt"/>
              </a:rPr>
              <a:t>and sustain engagement over time</a:t>
            </a:r>
            <a:endParaRPr lang="en-US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GB" dirty="0">
                <a:latin typeface="+mj-lt"/>
              </a:rPr>
              <a:t>Developing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flexible approaches to curriculum planning</a:t>
            </a:r>
            <a:r>
              <a:rPr lang="en-GB" dirty="0">
                <a:latin typeface="+mj-lt"/>
              </a:rPr>
              <a:t>, responsive to children’s ideas, questions and </a:t>
            </a:r>
            <a:r>
              <a:rPr lang="en-GB" dirty="0" smtClean="0">
                <a:latin typeface="+mj-lt"/>
              </a:rPr>
              <a:t>experiences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150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Module outline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Introduction and rationale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Sharing examples from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Activities to elicit children’s ideas and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Examples from practice – evidence of progression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Role of the teacher, building on children’s ideas and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Implications for planning to support progression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+mj-lt"/>
              </a:rPr>
              <a:t>Reflections on the module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8665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</TotalTime>
  <Words>3012</Words>
  <Application>Microsoft Macintosh PowerPoint</Application>
  <PresentationFormat>On-screen Show (4:3)</PresentationFormat>
  <Paragraphs>360</Paragraphs>
  <Slides>37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1_Custom Design</vt:lpstr>
      <vt:lpstr>Theme1</vt:lpstr>
      <vt:lpstr>Acrobat Document</vt:lpstr>
      <vt:lpstr>Clip</vt:lpstr>
      <vt:lpstr>PowerPoint Presentation</vt:lpstr>
      <vt:lpstr>Introduction to the CEYS project (use dependent on context)</vt:lpstr>
      <vt:lpstr>Aims of the module</vt:lpstr>
      <vt:lpstr>Links to Content Design Principles and Outcomes 1</vt:lpstr>
      <vt:lpstr>Links to Content Design Principles and Outcomes 2</vt:lpstr>
      <vt:lpstr>Rationale Importance of children’s ideas and questions</vt:lpstr>
      <vt:lpstr>PowerPoint Presentation</vt:lpstr>
      <vt:lpstr>Key issues for practitioners</vt:lpstr>
      <vt:lpstr>Module outline</vt:lpstr>
      <vt:lpstr> Connecting IBSE and  Creative Approaches (from Creative Little Scientists, 2012)</vt:lpstr>
      <vt:lpstr>Definitions of creativity adopted by the CEYS project  (from Creative Little Scientists, 2014)</vt:lpstr>
      <vt:lpstr>Sharing examples from your school setting</vt:lpstr>
      <vt:lpstr>Activities to elicit children’s ideas and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classroom examples</vt:lpstr>
      <vt:lpstr>PowerPoint Presentation</vt:lpstr>
      <vt:lpstr>Developing the learning journey 3: KWL – What we know, want to know, and have learnt grids </vt:lpstr>
      <vt:lpstr>PowerPoint Presentation</vt:lpstr>
      <vt:lpstr>Evidence of progression in children’s learning</vt:lpstr>
      <vt:lpstr>Role of the teacher – building on children’s ideas and questions. </vt:lpstr>
      <vt:lpstr>Pedagogical interventions in context (Siraj Blatchford et al., 2002)</vt:lpstr>
      <vt:lpstr>Synergies between inquiry-based  and creative approaches From the Conceptual Framework adopted by the CEYS Project (Creative Little Scientists, 2012)</vt:lpstr>
      <vt:lpstr>Pedagogical interventions in context (Siraj Blatchford et al., 2002)</vt:lpstr>
      <vt:lpstr>PowerPoint Presentation</vt:lpstr>
      <vt:lpstr>Reflections on the module</vt:lpstr>
      <vt:lpstr>Individual reflection</vt:lpstr>
      <vt:lpstr>Further information</vt:lpstr>
      <vt:lpstr>PowerPoint Presentation</vt:lpstr>
      <vt:lpstr>Acknowledgements  Creativity in Early Years Science EDUCATION (2014-2017)  www.ceys-project.eu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Fani</dc:creator>
  <cp:lastModifiedBy>Esme Glauert</cp:lastModifiedBy>
  <cp:revision>180</cp:revision>
  <cp:lastPrinted>2017-09-13T08:42:33Z</cp:lastPrinted>
  <dcterms:created xsi:type="dcterms:W3CDTF">2014-03-19T22:20:04Z</dcterms:created>
  <dcterms:modified xsi:type="dcterms:W3CDTF">2017-10-20T16:38:39Z</dcterms:modified>
</cp:coreProperties>
</file>