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3"/>
  </p:notesMasterIdLst>
  <p:handoutMasterIdLst>
    <p:handoutMasterId r:id="rId44"/>
  </p:handoutMasterIdLst>
  <p:sldIdLst>
    <p:sldId id="334" r:id="rId3"/>
    <p:sldId id="413" r:id="rId4"/>
    <p:sldId id="416" r:id="rId5"/>
    <p:sldId id="417" r:id="rId6"/>
    <p:sldId id="379" r:id="rId7"/>
    <p:sldId id="380" r:id="rId8"/>
    <p:sldId id="381" r:id="rId9"/>
    <p:sldId id="382" r:id="rId10"/>
    <p:sldId id="383" r:id="rId11"/>
    <p:sldId id="335" r:id="rId12"/>
    <p:sldId id="357" r:id="rId13"/>
    <p:sldId id="374" r:id="rId14"/>
    <p:sldId id="411" r:id="rId15"/>
    <p:sldId id="412" r:id="rId16"/>
    <p:sldId id="414" r:id="rId17"/>
    <p:sldId id="341" r:id="rId18"/>
    <p:sldId id="418" r:id="rId19"/>
    <p:sldId id="403" r:id="rId20"/>
    <p:sldId id="415" r:id="rId21"/>
    <p:sldId id="402" r:id="rId22"/>
    <p:sldId id="404" r:id="rId23"/>
    <p:sldId id="407" r:id="rId24"/>
    <p:sldId id="419" r:id="rId25"/>
    <p:sldId id="420" r:id="rId26"/>
    <p:sldId id="422" r:id="rId27"/>
    <p:sldId id="385" r:id="rId28"/>
    <p:sldId id="423" r:id="rId29"/>
    <p:sldId id="393" r:id="rId30"/>
    <p:sldId id="421" r:id="rId31"/>
    <p:sldId id="372" r:id="rId32"/>
    <p:sldId id="409" r:id="rId33"/>
    <p:sldId id="428" r:id="rId34"/>
    <p:sldId id="408" r:id="rId35"/>
    <p:sldId id="431" r:id="rId36"/>
    <p:sldId id="426" r:id="rId37"/>
    <p:sldId id="427" r:id="rId38"/>
    <p:sldId id="348" r:id="rId39"/>
    <p:sldId id="429" r:id="rId40"/>
    <p:sldId id="430" r:id="rId41"/>
    <p:sldId id="432" r:id="rId42"/>
  </p:sldIdLst>
  <p:sldSz cx="9144000" cy="6858000" type="screen4x3"/>
  <p:notesSz cx="6805613" cy="99441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sme Glauer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4" autoAdjust="0"/>
    <p:restoredTop sz="70502" autoAdjust="0"/>
  </p:normalViewPr>
  <p:slideViewPr>
    <p:cSldViewPr>
      <p:cViewPr>
        <p:scale>
          <a:sx n="75" d="100"/>
          <a:sy n="75" d="100"/>
        </p:scale>
        <p:origin x="-912" y="19"/>
      </p:cViewPr>
      <p:guideLst>
        <p:guide orient="horz" pos="2160"/>
        <p:guide pos="2880"/>
      </p:guideLst>
    </p:cSldViewPr>
  </p:slideViewPr>
  <p:outlineViewPr>
    <p:cViewPr>
      <p:scale>
        <a:sx n="33" d="100"/>
        <a:sy n="33" d="100"/>
      </p:scale>
      <p:origin x="0" y="22926"/>
    </p:cViewPr>
  </p:outlineViewPr>
  <p:notesTextViewPr>
    <p:cViewPr>
      <p:scale>
        <a:sx n="100" d="100"/>
        <a:sy n="100" d="100"/>
      </p:scale>
      <p:origin x="0" y="0"/>
    </p:cViewPr>
  </p:notesTextViewPr>
  <p:sorterViewPr>
    <p:cViewPr>
      <p:scale>
        <a:sx n="100" d="100"/>
        <a:sy n="100" d="100"/>
      </p:scale>
      <p:origin x="0" y="9664"/>
    </p:cViewPr>
  </p:sorterViewPr>
  <p:notesViewPr>
    <p:cSldViewPr>
      <p:cViewPr>
        <p:scale>
          <a:sx n="103" d="100"/>
          <a:sy n="103" d="100"/>
        </p:scale>
        <p:origin x="-1528" y="1512"/>
      </p:cViewPr>
      <p:guideLst>
        <p:guide orient="horz" pos="3132"/>
        <p:guide pos="214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500063"/>
          </a:xfrm>
          <a:prstGeom prst="rect">
            <a:avLst/>
          </a:prstGeom>
        </p:spPr>
        <p:txBody>
          <a:bodyPr vert="horz" lIns="91568" tIns="45784" rIns="91568" bIns="45784" rtlCol="0"/>
          <a:lstStyle>
            <a:lvl1pPr algn="l" fontAlgn="auto">
              <a:spcBef>
                <a:spcPts val="0"/>
              </a:spcBef>
              <a:spcAft>
                <a:spcPts val="0"/>
              </a:spcAft>
              <a:defRPr sz="1200" dirty="0">
                <a:latin typeface="+mn-lt"/>
                <a:cs typeface="+mn-cs"/>
              </a:defRPr>
            </a:lvl1pPr>
          </a:lstStyle>
          <a:p>
            <a:pPr>
              <a:defRPr/>
            </a:pPr>
            <a:endParaRPr lang="en-GB"/>
          </a:p>
        </p:txBody>
      </p:sp>
      <p:sp>
        <p:nvSpPr>
          <p:cNvPr id="3" name="Date Placeholder 2"/>
          <p:cNvSpPr>
            <a:spLocks noGrp="1"/>
          </p:cNvSpPr>
          <p:nvPr>
            <p:ph type="dt" sz="quarter" idx="1"/>
          </p:nvPr>
        </p:nvSpPr>
        <p:spPr>
          <a:xfrm>
            <a:off x="3854450" y="0"/>
            <a:ext cx="2949575" cy="500063"/>
          </a:xfrm>
          <a:prstGeom prst="rect">
            <a:avLst/>
          </a:prstGeom>
        </p:spPr>
        <p:txBody>
          <a:bodyPr vert="horz" lIns="91568" tIns="45784" rIns="91568" bIns="45784" rtlCol="0"/>
          <a:lstStyle>
            <a:lvl1pPr algn="r" fontAlgn="auto">
              <a:spcBef>
                <a:spcPts val="0"/>
              </a:spcBef>
              <a:spcAft>
                <a:spcPts val="0"/>
              </a:spcAft>
              <a:defRPr sz="1200" smtClean="0">
                <a:latin typeface="+mn-lt"/>
                <a:cs typeface="+mn-cs"/>
              </a:defRPr>
            </a:lvl1pPr>
          </a:lstStyle>
          <a:p>
            <a:pPr>
              <a:defRPr/>
            </a:pPr>
            <a:fld id="{37F3C93F-DA27-4049-A267-1989C6171194}" type="datetimeFigureOut">
              <a:rPr lang="en-GB"/>
              <a:pPr>
                <a:defRPr/>
              </a:pPr>
              <a:t>16/11/2017</a:t>
            </a:fld>
            <a:endParaRPr lang="en-GB" dirty="0"/>
          </a:p>
        </p:txBody>
      </p:sp>
      <p:sp>
        <p:nvSpPr>
          <p:cNvPr id="4" name="Footer Placeholder 3"/>
          <p:cNvSpPr>
            <a:spLocks noGrp="1"/>
          </p:cNvSpPr>
          <p:nvPr>
            <p:ph type="ftr" sz="quarter" idx="2"/>
          </p:nvPr>
        </p:nvSpPr>
        <p:spPr>
          <a:xfrm>
            <a:off x="0" y="9444038"/>
            <a:ext cx="2949575" cy="500062"/>
          </a:xfrm>
          <a:prstGeom prst="rect">
            <a:avLst/>
          </a:prstGeom>
        </p:spPr>
        <p:txBody>
          <a:bodyPr vert="horz" lIns="91568" tIns="45784" rIns="91568" bIns="45784" rtlCol="0" anchor="b"/>
          <a:lstStyle>
            <a:lvl1pPr algn="l" fontAlgn="auto">
              <a:spcBef>
                <a:spcPts val="0"/>
              </a:spcBef>
              <a:spcAft>
                <a:spcPts val="0"/>
              </a:spcAft>
              <a:defRPr sz="1200" dirty="0">
                <a:latin typeface="+mn-lt"/>
                <a:cs typeface="+mn-cs"/>
              </a:defRPr>
            </a:lvl1pPr>
          </a:lstStyle>
          <a:p>
            <a:pPr>
              <a:defRPr/>
            </a:pPr>
            <a:endParaRPr lang="en-GB"/>
          </a:p>
        </p:txBody>
      </p:sp>
      <p:sp>
        <p:nvSpPr>
          <p:cNvPr id="5" name="Slide Number Placeholder 4"/>
          <p:cNvSpPr>
            <a:spLocks noGrp="1"/>
          </p:cNvSpPr>
          <p:nvPr>
            <p:ph type="sldNum" sz="quarter" idx="3"/>
          </p:nvPr>
        </p:nvSpPr>
        <p:spPr>
          <a:xfrm>
            <a:off x="3854450" y="9444038"/>
            <a:ext cx="2949575" cy="500062"/>
          </a:xfrm>
          <a:prstGeom prst="rect">
            <a:avLst/>
          </a:prstGeom>
        </p:spPr>
        <p:txBody>
          <a:bodyPr vert="horz" lIns="91568" tIns="45784" rIns="91568" bIns="45784" rtlCol="0" anchor="b"/>
          <a:lstStyle>
            <a:lvl1pPr algn="r" fontAlgn="auto">
              <a:spcBef>
                <a:spcPts val="0"/>
              </a:spcBef>
              <a:spcAft>
                <a:spcPts val="0"/>
              </a:spcAft>
              <a:defRPr sz="1200" smtClean="0">
                <a:latin typeface="+mn-lt"/>
                <a:cs typeface="+mn-cs"/>
              </a:defRPr>
            </a:lvl1pPr>
          </a:lstStyle>
          <a:p>
            <a:pPr>
              <a:defRPr/>
            </a:pPr>
            <a:fld id="{664CC2AC-FE40-4A14-84D9-5C3BB33CFCC1}" type="slidenum">
              <a:rPr lang="en-GB"/>
              <a:pPr>
                <a:defRPr/>
              </a:pPr>
              <a:t>‹#›</a:t>
            </a:fld>
            <a:endParaRPr lang="en-GB" dirty="0"/>
          </a:p>
        </p:txBody>
      </p:sp>
    </p:spTree>
    <p:extLst>
      <p:ext uri="{BB962C8B-B14F-4D97-AF65-F5344CB8AC3E}">
        <p14:creationId xmlns:p14="http://schemas.microsoft.com/office/powerpoint/2010/main" val="2524720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568" tIns="45784" rIns="91568" bIns="45784" rtlCol="0"/>
          <a:lstStyle>
            <a:lvl1pPr algn="l" fontAlgn="auto">
              <a:spcBef>
                <a:spcPts val="0"/>
              </a:spcBef>
              <a:spcAft>
                <a:spcPts val="0"/>
              </a:spcAft>
              <a:defRPr sz="1200" dirty="0">
                <a:latin typeface="+mn-lt"/>
                <a:cs typeface="+mn-cs"/>
              </a:defRPr>
            </a:lvl1pPr>
          </a:lstStyle>
          <a:p>
            <a:pPr>
              <a:defRPr/>
            </a:pPr>
            <a:endParaRPr lang="en-US"/>
          </a:p>
        </p:txBody>
      </p:sp>
      <p:sp>
        <p:nvSpPr>
          <p:cNvPr id="3" name="Date Placeholder 2"/>
          <p:cNvSpPr>
            <a:spLocks noGrp="1"/>
          </p:cNvSpPr>
          <p:nvPr>
            <p:ph type="dt" idx="1"/>
          </p:nvPr>
        </p:nvSpPr>
        <p:spPr>
          <a:xfrm>
            <a:off x="3854450" y="0"/>
            <a:ext cx="2949575" cy="496888"/>
          </a:xfrm>
          <a:prstGeom prst="rect">
            <a:avLst/>
          </a:prstGeom>
        </p:spPr>
        <p:txBody>
          <a:bodyPr vert="horz" lIns="91568" tIns="45784" rIns="91568" bIns="45784" rtlCol="0"/>
          <a:lstStyle>
            <a:lvl1pPr algn="r" fontAlgn="auto">
              <a:spcBef>
                <a:spcPts val="0"/>
              </a:spcBef>
              <a:spcAft>
                <a:spcPts val="0"/>
              </a:spcAft>
              <a:defRPr sz="1200" smtClean="0">
                <a:latin typeface="+mn-lt"/>
                <a:cs typeface="+mn-cs"/>
              </a:defRPr>
            </a:lvl1pPr>
          </a:lstStyle>
          <a:p>
            <a:pPr>
              <a:defRPr/>
            </a:pPr>
            <a:fld id="{79CAA911-FD4C-406C-A73F-E15898054A07}" type="datetimeFigureOut">
              <a:rPr lang="en-US"/>
              <a:pPr>
                <a:defRPr/>
              </a:pPr>
              <a:t>16-Nov-17</a:t>
            </a:fld>
            <a:endParaRPr lang="en-US" dirty="0"/>
          </a:p>
        </p:txBody>
      </p:sp>
      <p:sp>
        <p:nvSpPr>
          <p:cNvPr id="4" name="Slide Image Placeholder 3"/>
          <p:cNvSpPr>
            <a:spLocks noGrp="1" noRot="1" noChangeAspect="1"/>
          </p:cNvSpPr>
          <p:nvPr>
            <p:ph type="sldImg" idx="2"/>
          </p:nvPr>
        </p:nvSpPr>
        <p:spPr>
          <a:xfrm>
            <a:off x="919163" y="746125"/>
            <a:ext cx="4967287" cy="3727450"/>
          </a:xfrm>
          <a:prstGeom prst="rect">
            <a:avLst/>
          </a:prstGeom>
          <a:noFill/>
          <a:ln w="12700">
            <a:solidFill>
              <a:prstClr val="black"/>
            </a:solidFill>
          </a:ln>
        </p:spPr>
        <p:txBody>
          <a:bodyPr vert="horz" lIns="91568" tIns="45784" rIns="91568" bIns="45784" rtlCol="0" anchor="ctr"/>
          <a:lstStyle/>
          <a:p>
            <a:pPr lvl="0"/>
            <a:endParaRPr lang="en-US" noProof="0" dirty="0"/>
          </a:p>
        </p:txBody>
      </p:sp>
      <p:sp>
        <p:nvSpPr>
          <p:cNvPr id="5" name="Notes Placeholder 4"/>
          <p:cNvSpPr>
            <a:spLocks noGrp="1"/>
          </p:cNvSpPr>
          <p:nvPr>
            <p:ph type="body" sz="quarter" idx="3"/>
          </p:nvPr>
        </p:nvSpPr>
        <p:spPr>
          <a:xfrm>
            <a:off x="681038" y="4722813"/>
            <a:ext cx="5443537" cy="4475162"/>
          </a:xfrm>
          <a:prstGeom prst="rect">
            <a:avLst/>
          </a:prstGeom>
        </p:spPr>
        <p:txBody>
          <a:bodyPr vert="horz" lIns="91568" tIns="45784" rIns="91568" bIns="45784"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625"/>
            <a:ext cx="2949575" cy="496888"/>
          </a:xfrm>
          <a:prstGeom prst="rect">
            <a:avLst/>
          </a:prstGeom>
        </p:spPr>
        <p:txBody>
          <a:bodyPr vert="horz" lIns="91568" tIns="45784" rIns="91568" bIns="45784" rtlCol="0" anchor="b"/>
          <a:lstStyle>
            <a:lvl1pPr algn="l" fontAlgn="auto">
              <a:spcBef>
                <a:spcPts val="0"/>
              </a:spcBef>
              <a:spcAft>
                <a:spcPts val="0"/>
              </a:spcAft>
              <a:defRPr sz="1200" dirty="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4450" y="9445625"/>
            <a:ext cx="2949575" cy="496888"/>
          </a:xfrm>
          <a:prstGeom prst="rect">
            <a:avLst/>
          </a:prstGeom>
        </p:spPr>
        <p:txBody>
          <a:bodyPr vert="horz" lIns="91568" tIns="45784" rIns="91568" bIns="45784" rtlCol="0" anchor="b"/>
          <a:lstStyle>
            <a:lvl1pPr algn="r" fontAlgn="auto">
              <a:spcBef>
                <a:spcPts val="0"/>
              </a:spcBef>
              <a:spcAft>
                <a:spcPts val="0"/>
              </a:spcAft>
              <a:defRPr sz="1200" smtClean="0">
                <a:latin typeface="+mn-lt"/>
                <a:cs typeface="+mn-cs"/>
              </a:defRPr>
            </a:lvl1pPr>
          </a:lstStyle>
          <a:p>
            <a:pPr>
              <a:defRPr/>
            </a:pPr>
            <a:fld id="{DAA59B84-8F01-42A2-B8C2-23317A2FC1AD}" type="slidenum">
              <a:rPr lang="en-US"/>
              <a:pPr>
                <a:defRPr/>
              </a:pPr>
              <a:t>‹#›</a:t>
            </a:fld>
            <a:endParaRPr lang="en-US" dirty="0"/>
          </a:p>
        </p:txBody>
      </p:sp>
    </p:spTree>
    <p:extLst>
      <p:ext uri="{BB962C8B-B14F-4D97-AF65-F5344CB8AC3E}">
        <p14:creationId xmlns:p14="http://schemas.microsoft.com/office/powerpoint/2010/main" val="1013362726"/>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physics-chemistry-interactive-flash-animation.com/electricity_electromagnetism_interactive/oscilloscope_description_tutorial_sounds_frequency.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BE" altLang="en-US" smtClean="0"/>
          </a:p>
        </p:txBody>
      </p:sp>
      <p:sp>
        <p:nvSpPr>
          <p:cNvPr id="29699"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9217410E-09E6-4727-BF5B-79DB733E0510}" type="slidenum">
              <a:rPr lang="nl-BE" altLang="en-US"/>
              <a:pPr fontAlgn="base">
                <a:spcBef>
                  <a:spcPct val="0"/>
                </a:spcBef>
                <a:spcAft>
                  <a:spcPct val="0"/>
                </a:spcAft>
              </a:pPr>
              <a:t>1</a:t>
            </a:fld>
            <a:endParaRPr lang="nl-BE"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afbeelding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spcBef>
                <a:spcPct val="0"/>
              </a:spcBef>
              <a:buFontTx/>
              <a:buChar char="•"/>
            </a:pPr>
            <a:endParaRPr lang="nl-BE" altLang="en-US" smtClean="0"/>
          </a:p>
        </p:txBody>
      </p:sp>
      <p:sp>
        <p:nvSpPr>
          <p:cNvPr id="43011"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801AAAA6-CFA7-41F4-AAED-6AA5224E563B}" type="slidenum">
              <a:rPr lang="nl-BE" altLang="en-US"/>
              <a:pPr fontAlgn="base">
                <a:spcBef>
                  <a:spcPct val="0"/>
                </a:spcBef>
                <a:spcAft>
                  <a:spcPct val="0"/>
                </a:spcAft>
              </a:pPr>
              <a:t>10</a:t>
            </a:fld>
            <a:endParaRPr lang="nl-BE"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C3490E14-3CA4-4A6D-98A6-1817CAB7A9A3}" type="slidenum">
              <a:rPr lang="en-US" altLang="en-US"/>
              <a:pPr fontAlgn="base">
                <a:spcBef>
                  <a:spcPct val="0"/>
                </a:spcBef>
                <a:spcAft>
                  <a:spcPct val="0"/>
                </a:spcAft>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47C57227-919D-4FDB-9175-D923B43E3302}" type="slidenum">
              <a:rPr lang="en-US" altLang="en-US"/>
              <a:pPr fontAlgn="base">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FDA9072A-8FF4-4AE0-BB70-3A0BF50495CC}" type="slidenum">
              <a:rPr lang="nl-BE" altLang="en-US"/>
              <a:pPr fontAlgn="base">
                <a:spcBef>
                  <a:spcPct val="0"/>
                </a:spcBef>
                <a:spcAft>
                  <a:spcPct val="0"/>
                </a:spcAft>
              </a:pPr>
              <a:t>16</a:t>
            </a:fld>
            <a:endParaRPr lang="nl-BE"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activity is intended to model the use of datalogging, analysis of data, generation of questions to investigate</a:t>
            </a:r>
          </a:p>
          <a:p>
            <a:pPr>
              <a:spcBef>
                <a:spcPct val="0"/>
              </a:spcBef>
            </a:pPr>
            <a:endParaRPr lang="en-US" altLang="en-US" smtClean="0"/>
          </a:p>
          <a:p>
            <a:pPr>
              <a:spcBef>
                <a:spcPct val="0"/>
              </a:spcBef>
            </a:pPr>
            <a:r>
              <a:rPr lang="en-GB" altLang="en-US" smtClean="0"/>
              <a:t>Teacher displays data collected by a sound sensor as a block which changes size or as a colour changing wheel on a screen. Encourage children to make links between the sounds they make and how the display changes as they sing louder and louder. Encourage children to ask questions like ‘what will happen if we sing quietly or clap our hands?’, ‘what will happen as we move the music source further away from the sensor?’ Then try explore and investigate to find answers. </a:t>
            </a:r>
          </a:p>
          <a:p>
            <a:pPr>
              <a:spcBef>
                <a:spcPct val="0"/>
              </a:spcBef>
            </a:pPr>
            <a:endParaRPr lang="en-GB" altLang="en-US" smtClean="0"/>
          </a:p>
          <a:p>
            <a:pPr>
              <a:spcBef>
                <a:spcPct val="0"/>
              </a:spcBef>
            </a:pPr>
            <a:r>
              <a:rPr lang="en-GB" altLang="en-US" smtClean="0"/>
              <a:t>Below is a link to an online oscilloscope that could be used by particpants to explore what happens if they make sounds in different ways.</a:t>
            </a:r>
          </a:p>
          <a:p>
            <a:pPr>
              <a:spcBef>
                <a:spcPct val="0"/>
              </a:spcBef>
            </a:pPr>
            <a:endParaRPr lang="en-GB" altLang="en-US" smtClean="0"/>
          </a:p>
          <a:p>
            <a:pPr>
              <a:spcBef>
                <a:spcPct val="0"/>
              </a:spcBef>
            </a:pPr>
            <a:r>
              <a:rPr lang="en-US" altLang="en-US" u="sng" smtClean="0">
                <a:hlinkClick r:id="rId3"/>
              </a:rPr>
              <a:t>http://www.physics-chemistry-interactive-flash-animation.com/electricity_electromagnetism_interactive/oscilloscope_description_tutorial_sounds_frequency.htm</a:t>
            </a:r>
            <a:endParaRPr lang="en-US" altLang="en-US" smtClean="0"/>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62E81603-2AE9-4E00-9644-287E7C7A3A74}" type="slidenum">
              <a:rPr lang="en-US" altLang="en-US"/>
              <a:pPr fontAlgn="base">
                <a:spcBef>
                  <a:spcPct val="0"/>
                </a:spcBef>
                <a:spcAft>
                  <a:spcPct val="0"/>
                </a:spcAft>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spcBef>
                <a:spcPct val="0"/>
              </a:spcBef>
            </a:pPr>
            <a:endParaRPr lang="en-GB" altLang="en-US" smtClean="0"/>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B842FEB2-2AA3-41EF-88F4-29B58D0AD79B}" type="slidenum">
              <a:rPr lang="nl-BE" altLang="en-US"/>
              <a:pPr fontAlgn="base">
                <a:spcBef>
                  <a:spcPct val="0"/>
                </a:spcBef>
                <a:spcAft>
                  <a:spcPct val="0"/>
                </a:spcAft>
              </a:pPr>
              <a:t>19</a:t>
            </a:fld>
            <a:endParaRPr lang="nl-B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bwMode="auto">
          <a:xfrm>
            <a:off x="681038" y="4786313"/>
            <a:ext cx="5443537" cy="4446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z="1100" smtClean="0"/>
              <a:t>The Creativity in Early Years Science project is a European Erasmus+ project with partner countries Greece, Romania, Belgium and the UK</a:t>
            </a:r>
          </a:p>
          <a:p>
            <a:pPr>
              <a:spcBef>
                <a:spcPct val="0"/>
              </a:spcBef>
            </a:pPr>
            <a:endParaRPr lang="en-GB" altLang="en-US" sz="1100" smtClean="0"/>
          </a:p>
          <a:p>
            <a:pPr>
              <a:spcBef>
                <a:spcPct val="0"/>
              </a:spcBef>
            </a:pPr>
            <a:r>
              <a:rPr lang="en-GB" altLang="en-US" sz="1100" smtClean="0"/>
              <a:t>As indicated – it aims to develop a European teacher professional development course and accompanying materials to promote the use of creative approaches in teaching science in preschool and early primary education (up to age of eight). </a:t>
            </a:r>
          </a:p>
          <a:p>
            <a:pPr>
              <a:spcBef>
                <a:spcPct val="0"/>
              </a:spcBef>
            </a:pPr>
            <a:endParaRPr lang="en-GB" altLang="en-US" sz="1100" smtClean="0"/>
          </a:p>
          <a:p>
            <a:pPr>
              <a:spcBef>
                <a:spcPct val="0"/>
              </a:spcBef>
            </a:pPr>
            <a:r>
              <a:rPr lang="en-GB" altLang="en-US" sz="1100" smtClean="0"/>
              <a:t>It is a continuation of the project Creative Little Scientists, an FP7 EU project, where curriculum design principles to foster inquiry and creativity in science education were designed.</a:t>
            </a:r>
          </a:p>
          <a:p>
            <a:pPr>
              <a:spcBef>
                <a:spcPct val="0"/>
              </a:spcBef>
            </a:pPr>
            <a:endParaRPr lang="en-GB" altLang="en-US" sz="1100" b="1" smtClean="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47E0A39E-2DF9-455A-9CBF-5530EF4A57EB}" type="slidenum">
              <a:rPr lang="nl-BE" altLang="en-US"/>
              <a:pPr fontAlgn="base">
                <a:spcBef>
                  <a:spcPct val="0"/>
                </a:spcBef>
                <a:spcAft>
                  <a:spcPct val="0"/>
                </a:spcAft>
              </a:pPr>
              <a:t>2</a:t>
            </a:fld>
            <a:endParaRPr lang="nl-BE"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See the handout How can ICT enhance the science curriculum for further examples of possible activities that you can adapt depending on resources available.</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D1E7024F-834E-40A8-AA95-3064662784E0}" type="slidenum">
              <a:rPr lang="en-US" altLang="en-US"/>
              <a:pPr fontAlgn="base">
                <a:spcBef>
                  <a:spcPct val="0"/>
                </a:spcBef>
                <a:spcAft>
                  <a:spcPct val="0"/>
                </a:spcAft>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645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56A988E7-1F29-4041-9AB2-3BA67D97E56B}" type="slidenum">
              <a:rPr lang="nl-BE" altLang="en-US"/>
              <a:pPr fontAlgn="base">
                <a:spcBef>
                  <a:spcPct val="0"/>
                </a:spcBef>
                <a:spcAft>
                  <a:spcPct val="0"/>
                </a:spcAft>
              </a:pPr>
              <a:t>24</a:t>
            </a:fld>
            <a:endParaRPr lang="nl-BE"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n-US" smtClean="0"/>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BE36213E-5CD5-42CE-AF7B-3903419C517B}" type="slidenum">
              <a:rPr lang="el-GR" altLang="en-US"/>
              <a:pPr fontAlgn="base">
                <a:spcBef>
                  <a:spcPct val="0"/>
                </a:spcBef>
                <a:spcAft>
                  <a:spcPct val="0"/>
                </a:spcAft>
              </a:pPr>
              <a:t>29</a:t>
            </a:fld>
            <a:endParaRPr lang="el-GR"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79BED315-3ADF-4CB6-B904-C1B95E24F786}" type="slidenum">
              <a:rPr lang="en-US" altLang="en-US"/>
              <a:pPr fontAlgn="base">
                <a:spcBef>
                  <a:spcPct val="0"/>
                </a:spcBef>
                <a:spcAft>
                  <a:spcPct val="0"/>
                </a:spcAft>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sz="1000" u="sng" smtClean="0"/>
              <a:t>. </a:t>
            </a:r>
            <a:endParaRPr lang="en-GB" altLang="en-US" sz="1000" smtClean="0"/>
          </a:p>
          <a:p>
            <a:pPr>
              <a:spcBef>
                <a:spcPct val="0"/>
              </a:spcBef>
            </a:pPr>
            <a:endParaRPr lang="en-US" altLang="en-US" smtClean="0"/>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D56CC013-1E29-4719-B10C-A91A36C02B4E}" type="slidenum">
              <a:rPr lang="nl-BE" altLang="en-US"/>
              <a:pPr fontAlgn="base">
                <a:spcBef>
                  <a:spcPct val="0"/>
                </a:spcBef>
                <a:spcAft>
                  <a:spcPct val="0"/>
                </a:spcAft>
              </a:pPr>
              <a:t>31</a:t>
            </a:fld>
            <a:endParaRPr lang="nl-BE"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xfrm>
            <a:off x="679450" y="4778375"/>
            <a:ext cx="5438775" cy="4732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spcBef>
                <a:spcPct val="0"/>
              </a:spcBef>
            </a:pPr>
            <a:endParaRPr lang="en-GB" altLang="en-US" sz="1000" smtClean="0"/>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F65420F1-AD62-4895-923C-5A31826482F4}" type="slidenum">
              <a:rPr lang="en-US" altLang="en-US"/>
              <a:pPr fontAlgn="base">
                <a:spcBef>
                  <a:spcPct val="0"/>
                </a:spcBef>
                <a:spcAft>
                  <a:spcPct val="0"/>
                </a:spcAft>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Important issues to consider in planning for the use of ICT – relate to the nature of learning activities and the role of the teacher</a:t>
            </a:r>
          </a:p>
          <a:p>
            <a:pPr>
              <a:spcBef>
                <a:spcPct val="0"/>
              </a:spcBef>
            </a:pPr>
            <a:endParaRPr lang="en-US" altLang="en-US" smtClean="0"/>
          </a:p>
          <a:p>
            <a:pPr>
              <a:spcBef>
                <a:spcPct val="0"/>
              </a:spcBef>
            </a:pPr>
            <a:r>
              <a:rPr lang="en-US" altLang="en-US" smtClean="0"/>
              <a:t>Osborne, J. and Hennessy. S. </a:t>
            </a:r>
            <a:r>
              <a:rPr lang="en-US" altLang="en-US" i="1" smtClean="0"/>
              <a:t>Literature Review in Science Education and the Role of ICT: Promise, Problems and Future Directions</a:t>
            </a:r>
            <a:r>
              <a:rPr lang="en-US" altLang="en-US" smtClean="0"/>
              <a:t>. A NESTA Futurelab Research report – report 6. 2003..</a:t>
            </a:r>
            <a:endParaRPr lang="en-GB" altLang="en-US" smtClean="0"/>
          </a:p>
          <a:p>
            <a:pPr>
              <a:spcBef>
                <a:spcPct val="0"/>
              </a:spcBef>
            </a:pPr>
            <a:endParaRPr lang="en-US" altLang="en-US" smtClean="0"/>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FA0DE1B2-E0FC-4452-B73B-7BD210DD73B4}" type="slidenum">
              <a:rPr lang="en-US" altLang="en-US"/>
              <a:pPr fontAlgn="base">
                <a:spcBef>
                  <a:spcPct val="0"/>
                </a:spcBef>
                <a:spcAft>
                  <a:spcPct val="0"/>
                </a:spcAft>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000" smtClean="0"/>
              <a:t>In designing the use of ICT to foster inquiry and creativity useful to consider the inter-related dimensions associated with the ‘vulnerable spider web’.</a:t>
            </a:r>
          </a:p>
        </p:txBody>
      </p:sp>
      <p:sp>
        <p:nvSpPr>
          <p:cNvPr id="82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8380C53B-4CAF-47FC-8955-EF6A93ED042B}" type="slidenum">
              <a:rPr lang="en-US" altLang="en-US"/>
              <a:pPr fontAlgn="base">
                <a:spcBef>
                  <a:spcPct val="0"/>
                </a:spcBef>
                <a:spcAft>
                  <a:spcPct val="0"/>
                </a:spcAft>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A7C2CB75-90CC-4683-AF1C-ABC0AD78FA85}" type="slidenum">
              <a:rPr lang="en-US" altLang="en-US"/>
              <a:pPr fontAlgn="base">
                <a:spcBef>
                  <a:spcPct val="0"/>
                </a:spcBef>
                <a:spcAft>
                  <a:spcPct val="0"/>
                </a:spcAft>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en-US" smtClean="0"/>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4745EDF0-9764-49DB-B0F0-CF792AA09AA6}" type="slidenum">
              <a:rPr lang="nl-BE" altLang="en-US"/>
              <a:pPr fontAlgn="base">
                <a:spcBef>
                  <a:spcPct val="0"/>
                </a:spcBef>
                <a:spcAft>
                  <a:spcPct val="0"/>
                </a:spcAft>
              </a:pPr>
              <a:t>37</a:t>
            </a:fld>
            <a:endParaRPr lang="nl-BE"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n-US" smtClean="0"/>
          </a:p>
        </p:txBody>
      </p:sp>
      <p:sp>
        <p:nvSpPr>
          <p:cNvPr id="89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BB4BC01F-E19C-40B5-80D8-435BA7B5DE3D}" type="slidenum">
              <a:rPr lang="nl-BE" altLang="en-US"/>
              <a:pPr fontAlgn="base">
                <a:spcBef>
                  <a:spcPct val="0"/>
                </a:spcBef>
                <a:spcAft>
                  <a:spcPct val="0"/>
                </a:spcAft>
              </a:pPr>
              <a:t>38</a:t>
            </a:fld>
            <a:endParaRPr lang="nl-BE"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spcBef>
                <a:spcPct val="0"/>
              </a:spcBef>
            </a:pPr>
            <a:endParaRPr lang="en-GB" altLang="en-US" smtClean="0"/>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F5C413BF-1E68-4683-8217-E284ADBF9CDF}" type="slidenum">
              <a:rPr lang="nl-BE" altLang="en-US"/>
              <a:pPr fontAlgn="base">
                <a:spcBef>
                  <a:spcPct val="0"/>
                </a:spcBef>
                <a:spcAft>
                  <a:spcPct val="0"/>
                </a:spcAft>
              </a:pPr>
              <a:t>4</a:t>
            </a:fld>
            <a:endParaRPr lang="nl-BE"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noTextEdit="1"/>
          </p:cNvSpPr>
          <p:nvPr>
            <p:ph type="sldImg"/>
          </p:nvPr>
        </p:nvSpPr>
        <p:spPr bwMode="auto">
          <a:xfrm>
            <a:off x="917575" y="746125"/>
            <a:ext cx="4970463"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ChangeArrowheads="1"/>
          </p:cNvSpPr>
          <p:nvPr>
            <p:ph type="body" idx="1"/>
          </p:nvPr>
        </p:nvSpPr>
        <p:spPr bwMode="auto">
          <a:xfrm>
            <a:off x="679450" y="4724400"/>
            <a:ext cx="5446713" cy="447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Draw out creative dispositions – wonder, curiosity, making connections etc and ways in which this encourages children to make observations, ask questions, make comparisons, suggest ideas etc. </a:t>
            </a:r>
          </a:p>
          <a:p>
            <a:pPr>
              <a:spcBef>
                <a:spcPct val="0"/>
              </a:spcBef>
            </a:pPr>
            <a:r>
              <a:rPr lang="en-US" altLang="en-US" smtClean="0"/>
              <a:t>And also access to an experience not available directly at first hand that can support investigations.</a:t>
            </a:r>
          </a:p>
          <a:p>
            <a:pPr>
              <a:spcBef>
                <a:spcPct val="0"/>
              </a:spcBef>
            </a:pPr>
            <a:r>
              <a:rPr lang="en-US" altLang="en-US" smtClean="0"/>
              <a:t> Items are:</a:t>
            </a:r>
          </a:p>
          <a:p>
            <a:pPr>
              <a:spcBef>
                <a:spcPct val="0"/>
              </a:spcBef>
            </a:pPr>
            <a:r>
              <a:rPr lang="en-US" altLang="en-US" smtClean="0"/>
              <a:t>A: Skin on arm</a:t>
            </a:r>
          </a:p>
          <a:p>
            <a:pPr>
              <a:spcBef>
                <a:spcPct val="0"/>
              </a:spcBef>
            </a:pPr>
            <a:r>
              <a:rPr lang="en-US" altLang="en-US" smtClean="0"/>
              <a:t>B: Masking tape</a:t>
            </a:r>
          </a:p>
          <a:p>
            <a:pPr>
              <a:spcBef>
                <a:spcPct val="0"/>
              </a:spcBef>
            </a:pPr>
            <a:r>
              <a:rPr lang="en-US" altLang="en-US" smtClean="0"/>
              <a:t>C: A fabric plaster</a:t>
            </a:r>
          </a:p>
          <a:p>
            <a:pPr>
              <a:spcBef>
                <a:spcPct val="0"/>
              </a:spcBef>
            </a:pPr>
            <a:r>
              <a:rPr lang="en-US" altLang="en-US" smtClean="0"/>
              <a:t>D: Instant coffee granules</a:t>
            </a:r>
          </a:p>
          <a:p>
            <a:pPr>
              <a:spcBef>
                <a:spcPct val="0"/>
              </a:spcBef>
            </a:pPr>
            <a:endParaRPr lang="en-US" altLang="en-US" smtClean="0"/>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fontAlgn="base">
              <a:spcBef>
                <a:spcPct val="0"/>
              </a:spcBef>
              <a:spcAft>
                <a:spcPct val="0"/>
              </a:spcAft>
            </a:pPr>
            <a:fld id="{39A52C89-9E71-4E5E-B690-6BCB72E928FA}" type="slidenum">
              <a:rPr lang="en-US" altLang="en-US"/>
              <a:pPr fontAlgn="base">
                <a:spcBef>
                  <a:spcPct val="0"/>
                </a:spcBef>
                <a:spcAft>
                  <a:spcPct val="0"/>
                </a:spcAft>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6232C9B-0F0D-4311-B4B4-3D6A30446844}" type="datetimeFigureOut">
              <a:rPr lang="en-GB"/>
              <a:pPr>
                <a:defRPr/>
              </a:pPr>
              <a:t>16/11/2017</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738ED61-FEB0-4622-B831-7B373BAB95A1}" type="slidenum">
              <a:rPr lang="en-GB"/>
              <a:pPr>
                <a:defRPr/>
              </a:pPr>
              <a:t>‹#›</a:t>
            </a:fld>
            <a:endParaRPr lang="en-GB" dirty="0"/>
          </a:p>
        </p:txBody>
      </p:sp>
    </p:spTree>
    <p:extLst>
      <p:ext uri="{BB962C8B-B14F-4D97-AF65-F5344CB8AC3E}">
        <p14:creationId xmlns:p14="http://schemas.microsoft.com/office/powerpoint/2010/main" val="204256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2CA85DB-8631-4BD2-954D-8C418492773A}" type="datetimeFigureOut">
              <a:rPr lang="en-GB"/>
              <a:pPr>
                <a:defRPr/>
              </a:pPr>
              <a:t>16/11/2017</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C3140A1-B827-44D4-989F-1FC517234D84}" type="slidenum">
              <a:rPr lang="en-GB"/>
              <a:pPr>
                <a:defRPr/>
              </a:pPr>
              <a:t>‹#›</a:t>
            </a:fld>
            <a:endParaRPr lang="en-GB" dirty="0"/>
          </a:p>
        </p:txBody>
      </p:sp>
    </p:spTree>
    <p:extLst>
      <p:ext uri="{BB962C8B-B14F-4D97-AF65-F5344CB8AC3E}">
        <p14:creationId xmlns:p14="http://schemas.microsoft.com/office/powerpoint/2010/main" val="966210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38BFAA8-5EF3-4C79-A1E4-E79C4908E177}" type="datetimeFigureOut">
              <a:rPr lang="en-GB"/>
              <a:pPr>
                <a:defRPr/>
              </a:pPr>
              <a:t>16/11/2017</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D634189-1690-407F-B6C2-BADA7D7A4D7E}" type="slidenum">
              <a:rPr lang="en-GB"/>
              <a:pPr>
                <a:defRPr/>
              </a:pPr>
              <a:t>‹#›</a:t>
            </a:fld>
            <a:endParaRPr lang="en-GB" dirty="0"/>
          </a:p>
        </p:txBody>
      </p:sp>
    </p:spTree>
    <p:extLst>
      <p:ext uri="{BB962C8B-B14F-4D97-AF65-F5344CB8AC3E}">
        <p14:creationId xmlns:p14="http://schemas.microsoft.com/office/powerpoint/2010/main" val="1173543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p:spPr>
        <p:txBody>
          <a:bodyPr wrap="none" anchor="ctr">
            <a:spAutoFit/>
          </a:bodyPr>
          <a:lstStyle/>
          <a:p>
            <a:pPr fontAlgn="auto">
              <a:spcBef>
                <a:spcPts val="0"/>
              </a:spcBef>
              <a:spcAft>
                <a:spcPts val="0"/>
              </a:spcAft>
              <a:defRPr/>
            </a:pPr>
            <a:endParaRPr lang="el-GR">
              <a:latin typeface="+mn-lt"/>
              <a:cs typeface="+mn-cs"/>
            </a:endParaRPr>
          </a:p>
        </p:txBody>
      </p:sp>
      <p:graphicFrame>
        <p:nvGraphicFramePr>
          <p:cNvPr id="5" name="Object 1"/>
          <p:cNvGraphicFramePr>
            <a:graphicFrameLocks noChangeAspect="1"/>
          </p:cNvGraphicFramePr>
          <p:nvPr/>
        </p:nvGraphicFramePr>
        <p:xfrm>
          <a:off x="0" y="0"/>
          <a:ext cx="3338513" cy="1844675"/>
        </p:xfrm>
        <a:graphic>
          <a:graphicData uri="http://schemas.openxmlformats.org/presentationml/2006/ole">
            <mc:AlternateContent xmlns:mc="http://schemas.openxmlformats.org/markup-compatibility/2006">
              <mc:Choice xmlns:v="urn:schemas-microsoft-com:vml" Requires="v">
                <p:oleObj spid="_x0000_s114690" name="Acrobat Document" r:id="rId3" imgW="5398560" imgH="3594960" progId="AcroExch.Document.7">
                  <p:embed/>
                </p:oleObj>
              </mc:Choice>
              <mc:Fallback>
                <p:oleObj name="Acrobat Document" r:id="rId3" imgW="5398560" imgH="359496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338513" cy="184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6092825"/>
            <a:ext cx="22701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5725" y="6132513"/>
            <a:ext cx="5762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C:\Users\fani\Desktop\Disclaime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8275" y="6148388"/>
            <a:ext cx="46323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dirty="0"/>
          </a:p>
        </p:txBody>
      </p:sp>
      <p:sp>
        <p:nvSpPr>
          <p:cNvPr id="9" name="Slide Number Placeholder 5"/>
          <p:cNvSpPr>
            <a:spLocks noGrp="1"/>
          </p:cNvSpPr>
          <p:nvPr>
            <p:ph type="sldNum" sz="quarter" idx="10"/>
          </p:nvPr>
        </p:nvSpPr>
        <p:spPr>
          <a:xfrm>
            <a:off x="8101013" y="6356350"/>
            <a:ext cx="585787" cy="365125"/>
          </a:xfrm>
        </p:spPr>
        <p:txBody>
          <a:bodyPr/>
          <a:lstStyle>
            <a:lvl1pPr algn="r">
              <a:defRPr sz="1200" smtClean="0">
                <a:solidFill>
                  <a:schemeClr val="tx1">
                    <a:tint val="75000"/>
                  </a:schemeClr>
                </a:solidFill>
              </a:defRPr>
            </a:lvl1pPr>
          </a:lstStyle>
          <a:p>
            <a:pPr>
              <a:defRPr/>
            </a:pPr>
            <a:fld id="{48F11693-A2EA-4D1D-B69B-64ED7913D8F7}" type="slidenum">
              <a:rPr lang="en-GB"/>
              <a:pPr>
                <a:defRPr/>
              </a:pPr>
              <a:t>‹#›</a:t>
            </a:fld>
            <a:endParaRPr lang="en-GB" dirty="0"/>
          </a:p>
        </p:txBody>
      </p:sp>
    </p:spTree>
    <p:extLst>
      <p:ext uri="{BB962C8B-B14F-4D97-AF65-F5344CB8AC3E}">
        <p14:creationId xmlns:p14="http://schemas.microsoft.com/office/powerpoint/2010/main" val="42504186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Slide Number Placeholder 5"/>
          <p:cNvSpPr>
            <a:spLocks noGrp="1"/>
          </p:cNvSpPr>
          <p:nvPr>
            <p:ph type="sldNum" sz="quarter" idx="10"/>
          </p:nvPr>
        </p:nvSpPr>
        <p:spPr/>
        <p:txBody>
          <a:bodyPr/>
          <a:lstStyle>
            <a:lvl1pPr>
              <a:defRPr/>
            </a:lvl1pPr>
          </a:lstStyle>
          <a:p>
            <a:pPr>
              <a:defRPr/>
            </a:pPr>
            <a:fld id="{F87C14FB-0A9A-4112-8BFD-F1C68785A9B1}" type="slidenum">
              <a:rPr lang="en-GB"/>
              <a:pPr>
                <a:defRPr/>
              </a:pPr>
              <a:t>‹#›</a:t>
            </a:fld>
            <a:endParaRPr lang="en-GB" dirty="0"/>
          </a:p>
        </p:txBody>
      </p:sp>
    </p:spTree>
    <p:extLst>
      <p:ext uri="{BB962C8B-B14F-4D97-AF65-F5344CB8AC3E}">
        <p14:creationId xmlns:p14="http://schemas.microsoft.com/office/powerpoint/2010/main" val="856612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065091"/>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56490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21BC7D18-FD01-4921-954D-F85E6715BBA3}" type="slidenum">
              <a:rPr lang="en-GB"/>
              <a:pPr>
                <a:defRPr/>
              </a:pPr>
              <a:t>‹#›</a:t>
            </a:fld>
            <a:endParaRPr lang="en-GB" dirty="0"/>
          </a:p>
        </p:txBody>
      </p:sp>
    </p:spTree>
    <p:extLst>
      <p:ext uri="{BB962C8B-B14F-4D97-AF65-F5344CB8AC3E}">
        <p14:creationId xmlns:p14="http://schemas.microsoft.com/office/powerpoint/2010/main" val="3301742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Slide Number Placeholder 5"/>
          <p:cNvSpPr>
            <a:spLocks noGrp="1"/>
          </p:cNvSpPr>
          <p:nvPr>
            <p:ph type="sldNum" sz="quarter" idx="10"/>
          </p:nvPr>
        </p:nvSpPr>
        <p:spPr/>
        <p:txBody>
          <a:bodyPr/>
          <a:lstStyle>
            <a:lvl1pPr>
              <a:defRPr/>
            </a:lvl1pPr>
          </a:lstStyle>
          <a:p>
            <a:pPr>
              <a:defRPr/>
            </a:pPr>
            <a:fld id="{D27C6066-5474-46B1-8A08-DB35CD5B512C}" type="slidenum">
              <a:rPr lang="en-GB"/>
              <a:pPr>
                <a:defRPr/>
              </a:pPr>
              <a:t>‹#›</a:t>
            </a:fld>
            <a:endParaRPr lang="en-GB" dirty="0"/>
          </a:p>
        </p:txBody>
      </p:sp>
    </p:spTree>
    <p:extLst>
      <p:ext uri="{BB962C8B-B14F-4D97-AF65-F5344CB8AC3E}">
        <p14:creationId xmlns:p14="http://schemas.microsoft.com/office/powerpoint/2010/main" val="3996688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Slide Number Placeholder 5"/>
          <p:cNvSpPr>
            <a:spLocks noGrp="1"/>
          </p:cNvSpPr>
          <p:nvPr>
            <p:ph type="sldNum" sz="quarter" idx="10"/>
          </p:nvPr>
        </p:nvSpPr>
        <p:spPr/>
        <p:txBody>
          <a:bodyPr/>
          <a:lstStyle>
            <a:lvl1pPr>
              <a:defRPr/>
            </a:lvl1pPr>
          </a:lstStyle>
          <a:p>
            <a:pPr>
              <a:defRPr/>
            </a:pPr>
            <a:fld id="{7825CFE6-4417-45C5-A0B7-0A5964E6A200}" type="slidenum">
              <a:rPr lang="en-GB"/>
              <a:pPr>
                <a:defRPr/>
              </a:pPr>
              <a:t>‹#›</a:t>
            </a:fld>
            <a:endParaRPr lang="en-GB" dirty="0"/>
          </a:p>
        </p:txBody>
      </p:sp>
    </p:spTree>
    <p:extLst>
      <p:ext uri="{BB962C8B-B14F-4D97-AF65-F5344CB8AC3E}">
        <p14:creationId xmlns:p14="http://schemas.microsoft.com/office/powerpoint/2010/main" val="122193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Slide Number Placeholder 5"/>
          <p:cNvSpPr>
            <a:spLocks noGrp="1"/>
          </p:cNvSpPr>
          <p:nvPr>
            <p:ph type="sldNum" sz="quarter" idx="10"/>
          </p:nvPr>
        </p:nvSpPr>
        <p:spPr/>
        <p:txBody>
          <a:bodyPr/>
          <a:lstStyle>
            <a:lvl1pPr>
              <a:defRPr/>
            </a:lvl1pPr>
          </a:lstStyle>
          <a:p>
            <a:pPr>
              <a:defRPr/>
            </a:pPr>
            <a:fld id="{61B20DC9-49DE-4520-98E4-813527F48306}" type="slidenum">
              <a:rPr lang="en-GB"/>
              <a:pPr>
                <a:defRPr/>
              </a:pPr>
              <a:t>‹#›</a:t>
            </a:fld>
            <a:endParaRPr lang="en-GB" dirty="0"/>
          </a:p>
        </p:txBody>
      </p:sp>
    </p:spTree>
    <p:extLst>
      <p:ext uri="{BB962C8B-B14F-4D97-AF65-F5344CB8AC3E}">
        <p14:creationId xmlns:p14="http://schemas.microsoft.com/office/powerpoint/2010/main" val="3140207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9E193C94-AA10-4E79-BB09-E273F0DE0DF9}" type="slidenum">
              <a:rPr lang="en-GB"/>
              <a:pPr>
                <a:defRPr/>
              </a:pPr>
              <a:t>‹#›</a:t>
            </a:fld>
            <a:endParaRPr lang="en-GB" dirty="0"/>
          </a:p>
        </p:txBody>
      </p:sp>
    </p:spTree>
    <p:extLst>
      <p:ext uri="{BB962C8B-B14F-4D97-AF65-F5344CB8AC3E}">
        <p14:creationId xmlns:p14="http://schemas.microsoft.com/office/powerpoint/2010/main" val="3935211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E627686E-5343-487D-ABFC-F16441552221}" type="slidenum">
              <a:rPr lang="en-GB"/>
              <a:pPr>
                <a:defRPr/>
              </a:pPr>
              <a:t>‹#›</a:t>
            </a:fld>
            <a:endParaRPr lang="en-GB" dirty="0"/>
          </a:p>
        </p:txBody>
      </p:sp>
    </p:spTree>
    <p:extLst>
      <p:ext uri="{BB962C8B-B14F-4D97-AF65-F5344CB8AC3E}">
        <p14:creationId xmlns:p14="http://schemas.microsoft.com/office/powerpoint/2010/main" val="371946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9BF4BD5-7168-4F12-9A7D-D1606AD12A9C}" type="datetimeFigureOut">
              <a:rPr lang="en-GB"/>
              <a:pPr>
                <a:defRPr/>
              </a:pPr>
              <a:t>16/11/2017</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CEF91AD-74D3-440C-8F5B-C66B64EF2A30}" type="slidenum">
              <a:rPr lang="en-GB"/>
              <a:pPr>
                <a:defRPr/>
              </a:pPr>
              <a:t>‹#›</a:t>
            </a:fld>
            <a:endParaRPr lang="en-GB" dirty="0"/>
          </a:p>
        </p:txBody>
      </p:sp>
    </p:spTree>
    <p:extLst>
      <p:ext uri="{BB962C8B-B14F-4D97-AF65-F5344CB8AC3E}">
        <p14:creationId xmlns:p14="http://schemas.microsoft.com/office/powerpoint/2010/main" val="2526667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F47872-8837-4A69-850C-57F98B589C0E}" type="slidenum">
              <a:rPr lang="en-GB"/>
              <a:pPr>
                <a:defRPr/>
              </a:pPr>
              <a:t>‹#›</a:t>
            </a:fld>
            <a:endParaRPr lang="en-GB" dirty="0"/>
          </a:p>
        </p:txBody>
      </p:sp>
    </p:spTree>
    <p:extLst>
      <p:ext uri="{BB962C8B-B14F-4D97-AF65-F5344CB8AC3E}">
        <p14:creationId xmlns:p14="http://schemas.microsoft.com/office/powerpoint/2010/main" val="339769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Slide Number Placeholder 5"/>
          <p:cNvSpPr>
            <a:spLocks noGrp="1"/>
          </p:cNvSpPr>
          <p:nvPr>
            <p:ph type="sldNum" sz="quarter" idx="10"/>
          </p:nvPr>
        </p:nvSpPr>
        <p:spPr/>
        <p:txBody>
          <a:bodyPr/>
          <a:lstStyle>
            <a:lvl1pPr>
              <a:defRPr/>
            </a:lvl1pPr>
          </a:lstStyle>
          <a:p>
            <a:pPr>
              <a:defRPr/>
            </a:pPr>
            <a:fld id="{9713916D-7BD3-4083-9A1A-EB279B7FBA0F}" type="slidenum">
              <a:rPr lang="en-GB"/>
              <a:pPr>
                <a:defRPr/>
              </a:pPr>
              <a:t>‹#›</a:t>
            </a:fld>
            <a:endParaRPr lang="en-GB" dirty="0"/>
          </a:p>
        </p:txBody>
      </p:sp>
    </p:spTree>
    <p:extLst>
      <p:ext uri="{BB962C8B-B14F-4D97-AF65-F5344CB8AC3E}">
        <p14:creationId xmlns:p14="http://schemas.microsoft.com/office/powerpoint/2010/main" val="4174273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Slide Number Placeholder 5"/>
          <p:cNvSpPr>
            <a:spLocks noGrp="1"/>
          </p:cNvSpPr>
          <p:nvPr>
            <p:ph type="sldNum" sz="quarter" idx="10"/>
          </p:nvPr>
        </p:nvSpPr>
        <p:spPr/>
        <p:txBody>
          <a:bodyPr/>
          <a:lstStyle>
            <a:lvl1pPr>
              <a:defRPr/>
            </a:lvl1pPr>
          </a:lstStyle>
          <a:p>
            <a:pPr>
              <a:defRPr/>
            </a:pPr>
            <a:fld id="{58047388-290C-4E0B-BFFE-149C5393D02E}" type="slidenum">
              <a:rPr lang="en-GB"/>
              <a:pPr>
                <a:defRPr/>
              </a:pPr>
              <a:t>‹#›</a:t>
            </a:fld>
            <a:endParaRPr lang="en-GB" dirty="0"/>
          </a:p>
        </p:txBody>
      </p:sp>
    </p:spTree>
    <p:extLst>
      <p:ext uri="{BB962C8B-B14F-4D97-AF65-F5344CB8AC3E}">
        <p14:creationId xmlns:p14="http://schemas.microsoft.com/office/powerpoint/2010/main" val="37482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206AAF-EB1B-43DD-9E2F-E648B6FF59E7}" type="datetimeFigureOut">
              <a:rPr lang="en-GB"/>
              <a:pPr>
                <a:defRPr/>
              </a:pPr>
              <a:t>16/11/2017</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B43E8C8-789C-4967-B82C-048719D54CE8}" type="slidenum">
              <a:rPr lang="en-GB"/>
              <a:pPr>
                <a:defRPr/>
              </a:pPr>
              <a:t>‹#›</a:t>
            </a:fld>
            <a:endParaRPr lang="en-GB" dirty="0"/>
          </a:p>
        </p:txBody>
      </p:sp>
    </p:spTree>
    <p:extLst>
      <p:ext uri="{BB962C8B-B14F-4D97-AF65-F5344CB8AC3E}">
        <p14:creationId xmlns:p14="http://schemas.microsoft.com/office/powerpoint/2010/main" val="169136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75D6FFAA-C7E4-4628-9276-CDB18BF1BFAF}" type="datetimeFigureOut">
              <a:rPr lang="en-GB"/>
              <a:pPr>
                <a:defRPr/>
              </a:pPr>
              <a:t>16/11/2017</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64CF216-EDC9-4B74-9F9D-0DBD28A69DE3}" type="slidenum">
              <a:rPr lang="en-GB"/>
              <a:pPr>
                <a:defRPr/>
              </a:pPr>
              <a:t>‹#›</a:t>
            </a:fld>
            <a:endParaRPr lang="en-GB" dirty="0"/>
          </a:p>
        </p:txBody>
      </p:sp>
    </p:spTree>
    <p:extLst>
      <p:ext uri="{BB962C8B-B14F-4D97-AF65-F5344CB8AC3E}">
        <p14:creationId xmlns:p14="http://schemas.microsoft.com/office/powerpoint/2010/main" val="325256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DD8FF6AA-13CB-49F7-AE42-094148BBD537}" type="datetimeFigureOut">
              <a:rPr lang="en-GB"/>
              <a:pPr>
                <a:defRPr/>
              </a:pPr>
              <a:t>16/11/2017</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A0EFF5F7-8F5A-4086-B833-7F37CD8F95CC}" type="slidenum">
              <a:rPr lang="en-GB"/>
              <a:pPr>
                <a:defRPr/>
              </a:pPr>
              <a:t>‹#›</a:t>
            </a:fld>
            <a:endParaRPr lang="en-GB" dirty="0"/>
          </a:p>
        </p:txBody>
      </p:sp>
    </p:spTree>
    <p:extLst>
      <p:ext uri="{BB962C8B-B14F-4D97-AF65-F5344CB8AC3E}">
        <p14:creationId xmlns:p14="http://schemas.microsoft.com/office/powerpoint/2010/main" val="2344455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CE897340-0061-4134-ABBF-86496BBC55B9}" type="datetimeFigureOut">
              <a:rPr lang="en-GB"/>
              <a:pPr>
                <a:defRPr/>
              </a:pPr>
              <a:t>16/11/2017</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1E2CDC84-210B-4411-BF5B-09B12FE2AE02}" type="slidenum">
              <a:rPr lang="en-GB"/>
              <a:pPr>
                <a:defRPr/>
              </a:pPr>
              <a:t>‹#›</a:t>
            </a:fld>
            <a:endParaRPr lang="en-GB" dirty="0"/>
          </a:p>
        </p:txBody>
      </p:sp>
    </p:spTree>
    <p:extLst>
      <p:ext uri="{BB962C8B-B14F-4D97-AF65-F5344CB8AC3E}">
        <p14:creationId xmlns:p14="http://schemas.microsoft.com/office/powerpoint/2010/main" val="216525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22FE26-3005-4C6A-88FD-2BFFF41DC45A}" type="datetimeFigureOut">
              <a:rPr lang="en-GB"/>
              <a:pPr>
                <a:defRPr/>
              </a:pPr>
              <a:t>16/11/2017</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4E7F02B9-7527-4867-847D-D20EE3E8B40A}" type="slidenum">
              <a:rPr lang="en-GB"/>
              <a:pPr>
                <a:defRPr/>
              </a:pPr>
              <a:t>‹#›</a:t>
            </a:fld>
            <a:endParaRPr lang="en-GB" dirty="0"/>
          </a:p>
        </p:txBody>
      </p:sp>
    </p:spTree>
    <p:extLst>
      <p:ext uri="{BB962C8B-B14F-4D97-AF65-F5344CB8AC3E}">
        <p14:creationId xmlns:p14="http://schemas.microsoft.com/office/powerpoint/2010/main" val="1879679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3A0C5B-1C36-48FE-AA80-F919BAB3EAFF}" type="datetimeFigureOut">
              <a:rPr lang="en-GB"/>
              <a:pPr>
                <a:defRPr/>
              </a:pPr>
              <a:t>16/11/2017</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CEEE2102-C67B-47BB-9513-FE681A61AF62}" type="slidenum">
              <a:rPr lang="en-GB"/>
              <a:pPr>
                <a:defRPr/>
              </a:pPr>
              <a:t>‹#›</a:t>
            </a:fld>
            <a:endParaRPr lang="en-GB" dirty="0"/>
          </a:p>
        </p:txBody>
      </p:sp>
    </p:spTree>
    <p:extLst>
      <p:ext uri="{BB962C8B-B14F-4D97-AF65-F5344CB8AC3E}">
        <p14:creationId xmlns:p14="http://schemas.microsoft.com/office/powerpoint/2010/main" val="3048191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1E5E761-F676-4EC2-B98F-851D15F1975A}" type="datetimeFigureOut">
              <a:rPr lang="en-GB"/>
              <a:pPr>
                <a:defRPr/>
              </a:pPr>
              <a:t>16/11/2017</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AEE7A81-331D-46A0-BEC1-6492D8B5890E}" type="slidenum">
              <a:rPr lang="en-GB"/>
              <a:pPr>
                <a:defRPr/>
              </a:pPr>
              <a:t>‹#›</a:t>
            </a:fld>
            <a:endParaRPr lang="en-GB" dirty="0"/>
          </a:p>
        </p:txBody>
      </p:sp>
    </p:spTree>
    <p:extLst>
      <p:ext uri="{BB962C8B-B14F-4D97-AF65-F5344CB8AC3E}">
        <p14:creationId xmlns:p14="http://schemas.microsoft.com/office/powerpoint/2010/main" val="238091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1.vml"/><Relationship Id="rId18" Type="http://schemas.openxmlformats.org/officeDocument/2006/relationships/image" Target="../media/image4.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4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CDF9089-1CDE-4FC3-A6C7-E16B84B71F26}" type="datetimeFigureOut">
              <a:rPr lang="en-GB"/>
              <a:pPr>
                <a:defRPr/>
              </a:pPr>
              <a:t>16/11/2017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B90526C-5C05-480E-B8FB-740A93FA9A72}"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4" name="Title Placeholder 1"/>
          <p:cNvSpPr>
            <a:spLocks noGrp="1"/>
          </p:cNvSpPr>
          <p:nvPr>
            <p:ph type="title"/>
          </p:nvPr>
        </p:nvSpPr>
        <p:spPr bwMode="auto">
          <a:xfrm>
            <a:off x="3492500" y="274638"/>
            <a:ext cx="51943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l-GR" altLang="en-US" smtClean="0"/>
          </a:p>
        </p:txBody>
      </p:sp>
      <p:sp>
        <p:nvSpPr>
          <p:cNvPr id="1135" name="Text Placeholder 2"/>
          <p:cNvSpPr>
            <a:spLocks noGrp="1"/>
          </p:cNvSpPr>
          <p:nvPr>
            <p:ph type="body" idx="1"/>
          </p:nvPr>
        </p:nvSpPr>
        <p:spPr bwMode="auto">
          <a:xfrm>
            <a:off x="457200" y="1844675"/>
            <a:ext cx="821848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l-GR" altLang="en-US" smtClean="0"/>
          </a:p>
        </p:txBody>
      </p:sp>
      <p:sp>
        <p:nvSpPr>
          <p:cNvPr id="9" name="Rectangle 2"/>
          <p:cNvSpPr>
            <a:spLocks noChangeArrowheads="1"/>
          </p:cNvSpPr>
          <p:nvPr/>
        </p:nvSpPr>
        <p:spPr bwMode="auto">
          <a:xfrm>
            <a:off x="0" y="0"/>
            <a:ext cx="9144000" cy="0"/>
          </a:xfrm>
          <a:prstGeom prst="rect">
            <a:avLst/>
          </a:prstGeom>
          <a:noFill/>
          <a:ln>
            <a:noFill/>
          </a:ln>
          <a:effectLst/>
          <a:extLst/>
        </p:spPr>
        <p:txBody>
          <a:bodyPr wrap="none" anchor="ctr">
            <a:spAutoFit/>
          </a:bodyPr>
          <a:lstStyle/>
          <a:p>
            <a:pPr fontAlgn="auto">
              <a:spcBef>
                <a:spcPts val="0"/>
              </a:spcBef>
              <a:spcAft>
                <a:spcPts val="0"/>
              </a:spcAft>
              <a:defRPr/>
            </a:pPr>
            <a:endParaRPr lang="el-GR">
              <a:latin typeface="+mn-lt"/>
              <a:cs typeface="+mn-cs"/>
            </a:endParaRPr>
          </a:p>
        </p:txBody>
      </p:sp>
      <p:graphicFrame>
        <p:nvGraphicFramePr>
          <p:cNvPr id="1132" name="Object 108"/>
          <p:cNvGraphicFramePr>
            <a:graphicFrameLocks noChangeAspect="1"/>
          </p:cNvGraphicFramePr>
          <p:nvPr/>
        </p:nvGraphicFramePr>
        <p:xfrm>
          <a:off x="0" y="0"/>
          <a:ext cx="3338513" cy="1844675"/>
        </p:xfrm>
        <a:graphic>
          <a:graphicData uri="http://schemas.openxmlformats.org/presentationml/2006/ole">
            <mc:AlternateContent xmlns:mc="http://schemas.openxmlformats.org/markup-compatibility/2006">
              <mc:Choice xmlns:v="urn:schemas-microsoft-com:vml" Requires="v">
                <p:oleObj spid="_x0000_s1141" name="Acrobat Document" r:id="rId14" imgW="5398560" imgH="3594960" progId="AcroExch.Document.7">
                  <p:embed/>
                </p:oleObj>
              </mc:Choice>
              <mc:Fallback>
                <p:oleObj name="Acrobat Document" r:id="rId14" imgW="5398560" imgH="3594960" progId="AcroExch.Document.7">
                  <p:embed/>
                  <p:pic>
                    <p:nvPicPr>
                      <p:cNvPr id="0" name="Object 10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3338513" cy="184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37"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5288" y="6092825"/>
            <a:ext cx="22701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8"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5725" y="6132513"/>
            <a:ext cx="576263"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4"/>
          </p:nvPr>
        </p:nvSpPr>
        <p:spPr>
          <a:xfrm>
            <a:off x="8101013" y="6234113"/>
            <a:ext cx="585787"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7A0C7C2-5B4B-44F6-9E8E-F34D726CD157}" type="slidenum">
              <a:rPr lang="en-GB"/>
              <a:pPr>
                <a:defRPr/>
              </a:pPr>
              <a:t>‹#›</a:t>
            </a:fld>
            <a:endParaRPr lang="en-GB" dirty="0"/>
          </a:p>
        </p:txBody>
      </p:sp>
      <p:pic>
        <p:nvPicPr>
          <p:cNvPr id="1140" name="Picture 13" descr="C:\Users\fani\Desktop\Disclaime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708275" y="6148388"/>
            <a:ext cx="46323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7"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id="1" dur="indefinite" restart="never" nodeType="tmRoot"/>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museum.org.uk/educators/classroom-resources/activities/kitchen_science"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1.png"/><Relationship Id="rId5" Type="http://schemas.openxmlformats.org/officeDocument/2006/relationships/package" Target="../embeddings/Microsoft_Word_Document1.docx"/><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4.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www.creative-little-scientists.eu/" TargetMode="External"/><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hyperlink" Target="http://www.ceys-project.eu/"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creativecommons.org/licenses/by-nc-nd/4.0/"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emf"/><Relationship Id="rId4" Type="http://schemas.openxmlformats.org/officeDocument/2006/relationships/hyperlink" Target="http://www.ceys-project.eu/"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el 1"/>
          <p:cNvSpPr>
            <a:spLocks noGrp="1"/>
          </p:cNvSpPr>
          <p:nvPr>
            <p:ph type="ctrTitle"/>
          </p:nvPr>
        </p:nvSpPr>
        <p:spPr>
          <a:xfrm>
            <a:off x="684213" y="1989138"/>
            <a:ext cx="7772400" cy="2813050"/>
          </a:xfrm>
        </p:spPr>
        <p:txBody>
          <a:bodyPr/>
          <a:lstStyle/>
          <a:p>
            <a:r>
              <a:rPr lang="en-GB" altLang="en-US" b="1" smtClean="0">
                <a:solidFill>
                  <a:srgbClr val="FF0000"/>
                </a:solidFill>
              </a:rPr>
              <a:t>Training Module 13</a:t>
            </a:r>
            <a:br>
              <a:rPr lang="en-GB" altLang="en-US" b="1" smtClean="0">
                <a:solidFill>
                  <a:srgbClr val="FF0000"/>
                </a:solidFill>
              </a:rPr>
            </a:br>
            <a:r>
              <a:rPr lang="en-GB" altLang="en-US" sz="1400" b="1" smtClean="0">
                <a:solidFill>
                  <a:srgbClr val="FF0000"/>
                </a:solidFill>
              </a:rPr>
              <a:t/>
            </a:r>
            <a:br>
              <a:rPr lang="en-GB" altLang="en-US" sz="1400" b="1" smtClean="0">
                <a:solidFill>
                  <a:srgbClr val="FF0000"/>
                </a:solidFill>
              </a:rPr>
            </a:br>
            <a:r>
              <a:rPr lang="en-GB" altLang="en-US" sz="4000" b="1" smtClean="0">
                <a:solidFill>
                  <a:srgbClr val="FF0000"/>
                </a:solidFill>
              </a:rPr>
              <a:t>Using ICT to enhance creativity and inquiry in early years science</a:t>
            </a:r>
            <a:endParaRPr lang="nl-BE" altLang="en-US" sz="4000" b="1" smtClean="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el 1"/>
          <p:cNvSpPr>
            <a:spLocks noGrp="1"/>
          </p:cNvSpPr>
          <p:nvPr>
            <p:ph type="title"/>
          </p:nvPr>
        </p:nvSpPr>
        <p:spPr>
          <a:xfrm>
            <a:off x="2987675" y="274638"/>
            <a:ext cx="5699125" cy="1282700"/>
          </a:xfrm>
        </p:spPr>
        <p:txBody>
          <a:bodyPr/>
          <a:lstStyle/>
          <a:p>
            <a:r>
              <a:rPr lang="nl-BE" altLang="en-US" sz="3600" b="1" smtClean="0">
                <a:solidFill>
                  <a:srgbClr val="00B050"/>
                </a:solidFill>
              </a:rPr>
              <a:t>Rationale for the module</a:t>
            </a:r>
          </a:p>
        </p:txBody>
      </p:sp>
      <p:sp>
        <p:nvSpPr>
          <p:cNvPr id="3" name="Tijdelijke aanduiding voor inhoud 2"/>
          <p:cNvSpPr>
            <a:spLocks noGrp="1"/>
          </p:cNvSpPr>
          <p:nvPr>
            <p:ph idx="1"/>
          </p:nvPr>
        </p:nvSpPr>
        <p:spPr>
          <a:xfrm>
            <a:off x="539750" y="1557338"/>
            <a:ext cx="8064500" cy="4464050"/>
          </a:xfrm>
        </p:spPr>
        <p:txBody>
          <a:bodyPr rtlCol="0">
            <a:noAutofit/>
          </a:bodyPr>
          <a:lstStyle/>
          <a:p>
            <a:pPr fontAlgn="auto">
              <a:spcAft>
                <a:spcPts val="0"/>
              </a:spcAft>
              <a:buFont typeface="Arial" pitchFamily="34" charset="0"/>
              <a:buChar char="•"/>
              <a:defRPr/>
            </a:pPr>
            <a:r>
              <a:rPr lang="en-GB" sz="2200" dirty="0">
                <a:latin typeface="+mj-lt"/>
              </a:rPr>
              <a:t>The majority of teachers argue technology has improved their teaching and that ICT can be used to enhance creativity.</a:t>
            </a:r>
          </a:p>
          <a:p>
            <a:pPr fontAlgn="auto">
              <a:spcAft>
                <a:spcPts val="0"/>
              </a:spcAft>
              <a:buFont typeface="Arial" pitchFamily="34" charset="0"/>
              <a:buChar char="•"/>
              <a:defRPr/>
            </a:pPr>
            <a:r>
              <a:rPr lang="en-GB" sz="2200" dirty="0" smtClean="0">
                <a:latin typeface="+mj-lt"/>
              </a:rPr>
              <a:t>Teachers </a:t>
            </a:r>
            <a:r>
              <a:rPr lang="en-GB" sz="2200" dirty="0">
                <a:latin typeface="+mj-lt"/>
              </a:rPr>
              <a:t>who had received ICT training were more likely to select interactive and social computing applications as contemporary tools for creative pedagogy.</a:t>
            </a:r>
          </a:p>
          <a:p>
            <a:pPr fontAlgn="auto">
              <a:spcAft>
                <a:spcPts val="0"/>
              </a:spcAft>
              <a:buFont typeface="Arial" pitchFamily="34" charset="0"/>
              <a:buChar char="•"/>
              <a:defRPr/>
            </a:pPr>
            <a:r>
              <a:rPr lang="en-GB" sz="2200" dirty="0">
                <a:latin typeface="+mj-lt"/>
              </a:rPr>
              <a:t>Whilst there is awareness of the significance of ICT across the curriculum, there is limited detailed reference to ICT either as a tool to support specific aspects of learning or the need to consider possible limitations of technology.</a:t>
            </a:r>
          </a:p>
          <a:p>
            <a:pPr fontAlgn="auto">
              <a:spcAft>
                <a:spcPts val="0"/>
              </a:spcAft>
              <a:buFont typeface="Arial" pitchFamily="34" charset="0"/>
              <a:buChar char="•"/>
              <a:defRPr/>
            </a:pPr>
            <a:r>
              <a:rPr lang="en-GB" sz="2200" dirty="0">
                <a:latin typeface="+mj-lt"/>
              </a:rPr>
              <a:t>The potential of ICT to enable educational change towards a creative school environment is far from fully exploited, despite ICT being widely used in </a:t>
            </a:r>
            <a:r>
              <a:rPr lang="en-GB" sz="2200" dirty="0" smtClean="0">
                <a:latin typeface="+mj-lt"/>
              </a:rPr>
              <a:t>Initial Teacher Education </a:t>
            </a:r>
            <a:r>
              <a:rPr lang="en-GB" sz="2200" dirty="0">
                <a:latin typeface="+mj-lt"/>
              </a:rPr>
              <a:t>to develop reflective practice</a:t>
            </a:r>
            <a:r>
              <a:rPr lang="en-GB" sz="2200" dirty="0" smtClean="0">
                <a:latin typeface="+mj-lt"/>
              </a:rPr>
              <a:t>.</a:t>
            </a:r>
            <a:endParaRPr lang="en-GB" sz="2200" dirty="0">
              <a:latin typeface="+mj-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a:spLocks noGrp="1"/>
          </p:cNvSpPr>
          <p:nvPr>
            <p:ph type="title"/>
          </p:nvPr>
        </p:nvSpPr>
        <p:spPr/>
        <p:txBody>
          <a:bodyPr/>
          <a:lstStyle/>
          <a:p>
            <a:r>
              <a:rPr lang="en-US" altLang="en-US" b="1" smtClean="0">
                <a:solidFill>
                  <a:srgbClr val="00B050"/>
                </a:solidFill>
              </a:rPr>
              <a:t>Aims of the module</a:t>
            </a:r>
            <a:endParaRPr lang="en-GB" altLang="en-US" smtClean="0">
              <a:solidFill>
                <a:srgbClr val="00B050"/>
              </a:solidFill>
            </a:endParaRPr>
          </a:p>
        </p:txBody>
      </p:sp>
      <p:sp>
        <p:nvSpPr>
          <p:cNvPr id="3" name="Content Placeholder 2"/>
          <p:cNvSpPr>
            <a:spLocks noGrp="1"/>
          </p:cNvSpPr>
          <p:nvPr>
            <p:ph idx="1"/>
          </p:nvPr>
        </p:nvSpPr>
        <p:spPr>
          <a:xfrm>
            <a:off x="468313" y="1773238"/>
            <a:ext cx="8218487" cy="3816350"/>
          </a:xfrm>
        </p:spPr>
        <p:txBody>
          <a:bodyPr rtlCol="0">
            <a:normAutofit fontScale="85000" lnSpcReduction="10000"/>
          </a:bodyPr>
          <a:lstStyle/>
          <a:p>
            <a:pPr fontAlgn="auto">
              <a:lnSpc>
                <a:spcPct val="120000"/>
              </a:lnSpc>
              <a:spcAft>
                <a:spcPts val="0"/>
              </a:spcAft>
              <a:buFont typeface="Arial" pitchFamily="34" charset="0"/>
              <a:buChar char="•"/>
              <a:defRPr/>
            </a:pPr>
            <a:r>
              <a:rPr lang="en-US" sz="2600" dirty="0">
                <a:latin typeface="+mj-lt"/>
              </a:rPr>
              <a:t>Introduce participants to the use of ICT in the context of inquiry-based and creative approaches to early years science education.</a:t>
            </a:r>
            <a:endParaRPr lang="en-GB" sz="2600" dirty="0">
              <a:latin typeface="+mj-lt"/>
            </a:endParaRPr>
          </a:p>
          <a:p>
            <a:pPr fontAlgn="auto">
              <a:lnSpc>
                <a:spcPct val="120000"/>
              </a:lnSpc>
              <a:spcAft>
                <a:spcPts val="0"/>
              </a:spcAft>
              <a:buFont typeface="Arial" pitchFamily="34" charset="0"/>
              <a:buChar char="•"/>
              <a:defRPr/>
            </a:pPr>
            <a:r>
              <a:rPr lang="en-US" sz="2600" dirty="0">
                <a:latin typeface="+mj-lt"/>
              </a:rPr>
              <a:t>Assist pre-school and primary school teachers in understanding the ICT contribution and its benefits in enhancing inquiry.</a:t>
            </a:r>
            <a:endParaRPr lang="en-GB" sz="2600" dirty="0">
              <a:latin typeface="+mj-lt"/>
            </a:endParaRPr>
          </a:p>
          <a:p>
            <a:pPr fontAlgn="auto">
              <a:lnSpc>
                <a:spcPct val="120000"/>
              </a:lnSpc>
              <a:spcAft>
                <a:spcPts val="0"/>
              </a:spcAft>
              <a:buFont typeface="Arial" pitchFamily="34" charset="0"/>
              <a:buChar char="•"/>
              <a:defRPr/>
            </a:pPr>
            <a:r>
              <a:rPr lang="en-US" sz="2600" dirty="0">
                <a:latin typeface="+mj-lt"/>
              </a:rPr>
              <a:t>Share with pre-school and primary school teachers’ strategies in implementing ICT-based lessons and </a:t>
            </a:r>
            <a:r>
              <a:rPr lang="en-US" sz="2600" dirty="0" smtClean="0">
                <a:latin typeface="+mj-lt"/>
              </a:rPr>
              <a:t>experiments.</a:t>
            </a:r>
            <a:endParaRPr lang="en-GB" sz="2600" dirty="0">
              <a:latin typeface="+mj-lt"/>
            </a:endParaRPr>
          </a:p>
          <a:p>
            <a:pPr fontAlgn="auto">
              <a:lnSpc>
                <a:spcPct val="120000"/>
              </a:lnSpc>
              <a:spcAft>
                <a:spcPts val="0"/>
              </a:spcAft>
              <a:buFont typeface="Arial" pitchFamily="34" charset="0"/>
              <a:buChar char="•"/>
              <a:defRPr/>
            </a:pPr>
            <a:r>
              <a:rPr lang="en-US" sz="2600" dirty="0">
                <a:latin typeface="+mj-lt"/>
              </a:rPr>
              <a:t>Increase teachers’ awareness on different approaches in involving children in ICT assisted investigations</a:t>
            </a:r>
            <a:r>
              <a:rPr lang="en-US" sz="2600" dirty="0" smtClean="0">
                <a:latin typeface="+mj-lt"/>
              </a:rPr>
              <a:t>.</a:t>
            </a:r>
            <a:endParaRPr lang="en-GB" sz="2600" dirty="0">
              <a:latin typeface="+mj-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2916238" y="274638"/>
            <a:ext cx="5770562" cy="1282700"/>
          </a:xfrm>
        </p:spPr>
        <p:txBody>
          <a:bodyPr/>
          <a:lstStyle/>
          <a:p>
            <a:r>
              <a:rPr lang="en-GB" altLang="en-US" sz="4000" b="1" smtClean="0">
                <a:solidFill>
                  <a:srgbClr val="00B050"/>
                </a:solidFill>
              </a:rPr>
              <a:t>Links to Content Design Principles and Outcomes 1</a:t>
            </a:r>
          </a:p>
        </p:txBody>
      </p:sp>
      <p:sp>
        <p:nvSpPr>
          <p:cNvPr id="3" name="Content Placeholder 2"/>
          <p:cNvSpPr>
            <a:spLocks noGrp="1"/>
          </p:cNvSpPr>
          <p:nvPr>
            <p:ph idx="1"/>
          </p:nvPr>
        </p:nvSpPr>
        <p:spPr>
          <a:xfrm>
            <a:off x="457200" y="1557338"/>
            <a:ext cx="8218488" cy="4608512"/>
          </a:xfrm>
        </p:spPr>
        <p:txBody>
          <a:bodyPr rtlCol="0">
            <a:normAutofit lnSpcReduction="10000"/>
          </a:bodyPr>
          <a:lstStyle/>
          <a:p>
            <a:pPr marL="0" indent="0" fontAlgn="auto">
              <a:lnSpc>
                <a:spcPct val="120000"/>
              </a:lnSpc>
              <a:spcAft>
                <a:spcPts val="0"/>
              </a:spcAft>
              <a:buFont typeface="Arial" pitchFamily="34" charset="0"/>
              <a:buNone/>
              <a:defRPr/>
            </a:pPr>
            <a:r>
              <a:rPr lang="en-GB" sz="2600" dirty="0" smtClean="0">
                <a:latin typeface="+mj-lt"/>
              </a:rPr>
              <a:t>9. Teacher </a:t>
            </a:r>
            <a:r>
              <a:rPr lang="en-GB" sz="2600" dirty="0">
                <a:latin typeface="+mj-lt"/>
              </a:rPr>
              <a:t>education should enable teachers to make best use of and assess the various modes of expression and representation of science and mathematics learning to support inquiry and the development of creativity.</a:t>
            </a:r>
            <a:r>
              <a:rPr lang="en-GB" sz="2600" b="1" dirty="0">
                <a:latin typeface="+mj-lt"/>
              </a:rPr>
              <a:t>  </a:t>
            </a:r>
          </a:p>
          <a:p>
            <a:pPr marL="400050" lvl="1" indent="0" fontAlgn="auto">
              <a:lnSpc>
                <a:spcPct val="120000"/>
              </a:lnSpc>
              <a:spcAft>
                <a:spcPts val="0"/>
              </a:spcAft>
              <a:buFont typeface="Arial" pitchFamily="34" charset="0"/>
              <a:buNone/>
              <a:defRPr/>
            </a:pPr>
            <a:r>
              <a:rPr lang="en-GB" sz="2500" dirty="0">
                <a:latin typeface="+mj-lt"/>
              </a:rPr>
              <a:t>9.3 Teachers should be able to </a:t>
            </a:r>
            <a:r>
              <a:rPr lang="en-GB" sz="2500" b="1" dirty="0">
                <a:solidFill>
                  <a:srgbClr val="FF0000"/>
                </a:solidFill>
                <a:latin typeface="+mj-lt"/>
              </a:rPr>
              <a:t>select and use different approaches for and forms of recording children’s ideas and learning</a:t>
            </a:r>
            <a:r>
              <a:rPr lang="en-GB" sz="2500" dirty="0">
                <a:solidFill>
                  <a:srgbClr val="FF0000"/>
                </a:solidFill>
                <a:latin typeface="+mj-lt"/>
              </a:rPr>
              <a:t> </a:t>
            </a:r>
            <a:r>
              <a:rPr lang="en-GB" sz="2500" dirty="0">
                <a:latin typeface="+mj-lt"/>
              </a:rPr>
              <a:t>in science and mathematics at different stages of the learning process and for various purposes, including to support children’s reflection and reasoning </a:t>
            </a:r>
            <a:r>
              <a:rPr lang="en-GB" sz="2500" dirty="0" smtClean="0">
                <a:latin typeface="+mj-lt"/>
              </a:rPr>
              <a:t>processes</a:t>
            </a:r>
          </a:p>
          <a:p>
            <a:pPr fontAlgn="auto">
              <a:spcAft>
                <a:spcPts val="0"/>
              </a:spcAft>
              <a:buFont typeface="Arial" pitchFamily="34" charset="0"/>
              <a:buChar char="•"/>
              <a:defRPr/>
            </a:pPr>
            <a:endParaRPr lang="en-GB" sz="33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238" y="274638"/>
            <a:ext cx="5770562" cy="1282700"/>
          </a:xfrm>
        </p:spPr>
        <p:txBody>
          <a:bodyPr rtlCol="0">
            <a:normAutofit fontScale="90000"/>
          </a:bodyPr>
          <a:lstStyle/>
          <a:p>
            <a:pPr fontAlgn="auto">
              <a:spcAft>
                <a:spcPts val="0"/>
              </a:spcAft>
              <a:defRPr/>
            </a:pPr>
            <a:r>
              <a:rPr lang="en-GB" b="1" dirty="0">
                <a:solidFill>
                  <a:srgbClr val="00B050"/>
                </a:solidFill>
              </a:rPr>
              <a:t>Links to </a:t>
            </a:r>
            <a:r>
              <a:rPr lang="en-GB" b="1" dirty="0" smtClean="0">
                <a:solidFill>
                  <a:srgbClr val="00B050"/>
                </a:solidFill>
              </a:rPr>
              <a:t>Content </a:t>
            </a:r>
            <a:r>
              <a:rPr lang="en-GB" b="1" dirty="0">
                <a:solidFill>
                  <a:srgbClr val="00B050"/>
                </a:solidFill>
              </a:rPr>
              <a:t>D</a:t>
            </a:r>
            <a:r>
              <a:rPr lang="en-GB" b="1" dirty="0" smtClean="0">
                <a:solidFill>
                  <a:srgbClr val="00B050"/>
                </a:solidFill>
              </a:rPr>
              <a:t>esign </a:t>
            </a:r>
            <a:r>
              <a:rPr lang="en-GB" b="1" dirty="0">
                <a:solidFill>
                  <a:srgbClr val="00B050"/>
                </a:solidFill>
              </a:rPr>
              <a:t>P</a:t>
            </a:r>
            <a:r>
              <a:rPr lang="en-GB" b="1" dirty="0" smtClean="0">
                <a:solidFill>
                  <a:srgbClr val="00B050"/>
                </a:solidFill>
              </a:rPr>
              <a:t>rinciples </a:t>
            </a:r>
            <a:r>
              <a:rPr lang="en-GB" b="1" dirty="0">
                <a:solidFill>
                  <a:srgbClr val="00B050"/>
                </a:solidFill>
              </a:rPr>
              <a:t>and O</a:t>
            </a:r>
            <a:r>
              <a:rPr lang="en-GB" b="1" dirty="0" smtClean="0">
                <a:solidFill>
                  <a:srgbClr val="00B050"/>
                </a:solidFill>
              </a:rPr>
              <a:t>utcomes </a:t>
            </a:r>
            <a:r>
              <a:rPr lang="en-GB" b="1" dirty="0">
                <a:solidFill>
                  <a:srgbClr val="00B050"/>
                </a:solidFill>
              </a:rPr>
              <a:t>2</a:t>
            </a:r>
            <a:endParaRPr lang="en-US" dirty="0"/>
          </a:p>
        </p:txBody>
      </p:sp>
      <p:sp>
        <p:nvSpPr>
          <p:cNvPr id="3" name="Content Placeholder 2"/>
          <p:cNvSpPr>
            <a:spLocks noGrp="1"/>
          </p:cNvSpPr>
          <p:nvPr>
            <p:ph idx="1"/>
          </p:nvPr>
        </p:nvSpPr>
        <p:spPr>
          <a:xfrm>
            <a:off x="457200" y="1700213"/>
            <a:ext cx="8218488" cy="4465637"/>
          </a:xfrm>
        </p:spPr>
        <p:txBody>
          <a:bodyPr rtlCol="0">
            <a:normAutofit fontScale="40000" lnSpcReduction="20000"/>
          </a:bodyPr>
          <a:lstStyle/>
          <a:p>
            <a:pPr marL="0" indent="0" fontAlgn="auto">
              <a:lnSpc>
                <a:spcPct val="120000"/>
              </a:lnSpc>
              <a:spcAft>
                <a:spcPts val="0"/>
              </a:spcAft>
              <a:buFont typeface="Arial" pitchFamily="34" charset="0"/>
              <a:buNone/>
              <a:defRPr/>
            </a:pPr>
            <a:r>
              <a:rPr lang="en-GB" sz="6000" dirty="0">
                <a:latin typeface="+mj-lt"/>
              </a:rPr>
              <a:t>17.</a:t>
            </a:r>
            <a:r>
              <a:rPr lang="x-none" sz="6000" dirty="0">
                <a:latin typeface="+mj-lt"/>
              </a:rPr>
              <a:t>Teacher education should address with teachers issues in ensuring rich provision, planning and use of resources (including digital resources) in and out of the classroom to support children’s inquiry and creativity. </a:t>
            </a:r>
            <a:endParaRPr lang="en-GB" sz="6000" dirty="0" smtClean="0">
              <a:latin typeface="+mj-lt"/>
            </a:endParaRPr>
          </a:p>
          <a:p>
            <a:pPr marL="457200" lvl="1" indent="0" fontAlgn="auto">
              <a:lnSpc>
                <a:spcPct val="120000"/>
              </a:lnSpc>
              <a:spcAft>
                <a:spcPts val="0"/>
              </a:spcAft>
              <a:buFont typeface="Arial" pitchFamily="34" charset="0"/>
              <a:buNone/>
              <a:defRPr/>
            </a:pPr>
            <a:r>
              <a:rPr lang="en-US" sz="5500" dirty="0" smtClean="0">
                <a:latin typeface="+mj-lt"/>
              </a:rPr>
              <a:t>17.1 </a:t>
            </a:r>
            <a:r>
              <a:rPr lang="en-US" sz="5500" dirty="0">
                <a:latin typeface="+mj-lt"/>
              </a:rPr>
              <a:t>Teachers should be able </a:t>
            </a:r>
            <a:r>
              <a:rPr lang="en-US" sz="5500" b="1" dirty="0">
                <a:solidFill>
                  <a:srgbClr val="FF0000"/>
                </a:solidFill>
                <a:latin typeface="+mj-lt"/>
              </a:rPr>
              <a:t>to </a:t>
            </a:r>
            <a:r>
              <a:rPr lang="en-US" sz="5500" b="1" dirty="0" err="1">
                <a:solidFill>
                  <a:srgbClr val="FF0000"/>
                </a:solidFill>
                <a:latin typeface="+mj-lt"/>
              </a:rPr>
              <a:t>organise</a:t>
            </a:r>
            <a:r>
              <a:rPr lang="en-US" sz="5500" b="1" dirty="0">
                <a:solidFill>
                  <a:srgbClr val="FF0000"/>
                </a:solidFill>
                <a:latin typeface="+mj-lt"/>
              </a:rPr>
              <a:t> and use materials </a:t>
            </a:r>
            <a:r>
              <a:rPr lang="en-US" sz="5500" dirty="0">
                <a:latin typeface="+mj-lt"/>
              </a:rPr>
              <a:t>(including everyday materials), resources </a:t>
            </a:r>
            <a:r>
              <a:rPr lang="en-US" sz="5500" dirty="0">
                <a:solidFill>
                  <a:srgbClr val="FF0000"/>
                </a:solidFill>
                <a:latin typeface="+mj-lt"/>
              </a:rPr>
              <a:t>(</a:t>
            </a:r>
            <a:r>
              <a:rPr lang="en-US" sz="5500" b="1" dirty="0">
                <a:solidFill>
                  <a:srgbClr val="FF0000"/>
                </a:solidFill>
                <a:latin typeface="+mj-lt"/>
              </a:rPr>
              <a:t>including ICT and natural resources) and equipment (including digital equipment and simple laboratory instruments)</a:t>
            </a:r>
            <a:r>
              <a:rPr lang="en-US" sz="5500" b="1" dirty="0">
                <a:solidFill>
                  <a:srgbClr val="008000"/>
                </a:solidFill>
                <a:latin typeface="+mj-lt"/>
              </a:rPr>
              <a:t> </a:t>
            </a:r>
            <a:r>
              <a:rPr lang="en-US" sz="5500" dirty="0">
                <a:latin typeface="+mj-lt"/>
              </a:rPr>
              <a:t>in the classroom, school and wider environment, both indoors and out, to support independent inquiry and creativity. </a:t>
            </a:r>
            <a:endParaRPr lang="en-GB" sz="5500" dirty="0">
              <a:latin typeface="+mj-lt"/>
            </a:endParaRPr>
          </a:p>
          <a:p>
            <a:pPr marL="457200" lvl="1" indent="0" fontAlgn="auto">
              <a:lnSpc>
                <a:spcPct val="120000"/>
              </a:lnSpc>
              <a:spcAft>
                <a:spcPts val="0"/>
              </a:spcAft>
              <a:buFont typeface="Arial" pitchFamily="34" charset="0"/>
              <a:buNone/>
              <a:defRPr/>
            </a:pPr>
            <a:r>
              <a:rPr lang="en-US" sz="5500" dirty="0">
                <a:latin typeface="+mj-lt"/>
              </a:rPr>
              <a:t>17.2 Teachers should be able </a:t>
            </a:r>
            <a:r>
              <a:rPr lang="en-US" sz="5500" b="1" dirty="0">
                <a:solidFill>
                  <a:srgbClr val="FF0000"/>
                </a:solidFill>
                <a:latin typeface="+mj-lt"/>
              </a:rPr>
              <a:t>to evaluate and select creativity enabling ICT resources</a:t>
            </a:r>
            <a:r>
              <a:rPr lang="en-US" sz="5500" b="1" dirty="0">
                <a:solidFill>
                  <a:srgbClr val="008000"/>
                </a:solidFill>
                <a:latin typeface="+mj-lt"/>
              </a:rPr>
              <a:t> </a:t>
            </a:r>
            <a:r>
              <a:rPr lang="en-US" sz="5500" dirty="0">
                <a:latin typeface="+mj-lt"/>
              </a:rPr>
              <a:t>for children to use in their inquiry. </a:t>
            </a:r>
            <a:endParaRPr lang="en-GB" sz="5500" dirty="0">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213" y="274638"/>
            <a:ext cx="5843587" cy="1282700"/>
          </a:xfrm>
        </p:spPr>
        <p:txBody>
          <a:bodyPr rtlCol="0">
            <a:normAutofit fontScale="90000"/>
          </a:bodyPr>
          <a:lstStyle/>
          <a:p>
            <a:pPr fontAlgn="auto">
              <a:spcAft>
                <a:spcPts val="0"/>
              </a:spcAft>
              <a:defRPr/>
            </a:pPr>
            <a:r>
              <a:rPr lang="en-GB" b="1" dirty="0">
                <a:solidFill>
                  <a:srgbClr val="00B050"/>
                </a:solidFill>
              </a:rPr>
              <a:t>Links to </a:t>
            </a:r>
            <a:r>
              <a:rPr lang="en-GB" b="1" dirty="0" smtClean="0">
                <a:solidFill>
                  <a:srgbClr val="00B050"/>
                </a:solidFill>
              </a:rPr>
              <a:t>Content Design Principles </a:t>
            </a:r>
            <a:r>
              <a:rPr lang="en-GB" b="1" dirty="0">
                <a:solidFill>
                  <a:srgbClr val="00B050"/>
                </a:solidFill>
              </a:rPr>
              <a:t>and </a:t>
            </a:r>
            <a:r>
              <a:rPr lang="en-GB" b="1" dirty="0" smtClean="0">
                <a:solidFill>
                  <a:srgbClr val="00B050"/>
                </a:solidFill>
              </a:rPr>
              <a:t>Outcomes 3</a:t>
            </a:r>
            <a:endParaRPr lang="en-US" dirty="0"/>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en-US" sz="2800" dirty="0">
                <a:latin typeface="+mj-lt"/>
              </a:rPr>
              <a:t>18. Teacher education should encourage and assess the development of teachers’ literacy, numeracy and digital literacy skills through science and mathematics. </a:t>
            </a:r>
            <a:endParaRPr lang="en-US" sz="2800" dirty="0" smtClean="0">
              <a:latin typeface="+mj-lt"/>
            </a:endParaRPr>
          </a:p>
          <a:p>
            <a:pPr marL="400050" lvl="1" indent="0" fontAlgn="auto">
              <a:spcAft>
                <a:spcPts val="0"/>
              </a:spcAft>
              <a:buFont typeface="Arial" pitchFamily="34" charset="0"/>
              <a:buNone/>
              <a:defRPr/>
            </a:pPr>
            <a:r>
              <a:rPr lang="en-US" sz="2400" dirty="0" smtClean="0">
                <a:latin typeface="+mj-lt"/>
              </a:rPr>
              <a:t>18.1   </a:t>
            </a:r>
            <a:r>
              <a:rPr lang="en-US" sz="2400" dirty="0">
                <a:latin typeface="+mj-lt"/>
              </a:rPr>
              <a:t>Teachers should develop their </a:t>
            </a:r>
            <a:r>
              <a:rPr lang="en-US" sz="2400" b="1" dirty="0">
                <a:solidFill>
                  <a:srgbClr val="FF0000"/>
                </a:solidFill>
                <a:latin typeface="+mj-lt"/>
              </a:rPr>
              <a:t>literacy, numeracy and digital literacy skills through science</a:t>
            </a:r>
            <a:r>
              <a:rPr lang="en-US" sz="2400" b="1" dirty="0">
                <a:solidFill>
                  <a:srgbClr val="008000"/>
                </a:solidFill>
                <a:latin typeface="+mj-lt"/>
              </a:rPr>
              <a:t> </a:t>
            </a:r>
            <a:r>
              <a:rPr lang="en-US" sz="2400" dirty="0">
                <a:latin typeface="+mj-lt"/>
              </a:rPr>
              <a:t>and mathematics. </a:t>
            </a:r>
            <a:endParaRPr lang="en-GB" sz="2400" dirty="0">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tLang="en-US" b="1" smtClean="0">
                <a:solidFill>
                  <a:srgbClr val="00B050"/>
                </a:solidFill>
              </a:rPr>
              <a:t>Module outline</a:t>
            </a:r>
          </a:p>
        </p:txBody>
      </p:sp>
      <p:sp>
        <p:nvSpPr>
          <p:cNvPr id="3" name="Content Placeholder 2"/>
          <p:cNvSpPr>
            <a:spLocks noGrp="1"/>
          </p:cNvSpPr>
          <p:nvPr>
            <p:ph idx="1"/>
          </p:nvPr>
        </p:nvSpPr>
        <p:spPr>
          <a:xfrm>
            <a:off x="457200" y="1628775"/>
            <a:ext cx="8218488" cy="4464050"/>
          </a:xfrm>
        </p:spPr>
        <p:txBody>
          <a:bodyPr rtlCol="0">
            <a:normAutofit fontScale="47500" lnSpcReduction="20000"/>
          </a:bodyPr>
          <a:lstStyle/>
          <a:p>
            <a:pPr marL="266700" indent="-266700" fontAlgn="auto">
              <a:lnSpc>
                <a:spcPct val="120000"/>
              </a:lnSpc>
              <a:spcAft>
                <a:spcPts val="0"/>
              </a:spcAft>
              <a:buFont typeface="+mj-lt"/>
              <a:buAutoNum type="arabicPeriod"/>
              <a:defRPr/>
            </a:pPr>
            <a:r>
              <a:rPr lang="en-US" sz="4600" dirty="0" smtClean="0">
                <a:latin typeface="+mj-lt"/>
              </a:rPr>
              <a:t>Aims and rationale for the module</a:t>
            </a:r>
          </a:p>
          <a:p>
            <a:pPr marL="266700" indent="-266700" fontAlgn="auto">
              <a:lnSpc>
                <a:spcPct val="120000"/>
              </a:lnSpc>
              <a:spcAft>
                <a:spcPts val="0"/>
              </a:spcAft>
              <a:buFont typeface="+mj-lt"/>
              <a:buAutoNum type="arabicPeriod"/>
              <a:defRPr/>
            </a:pPr>
            <a:r>
              <a:rPr lang="en-US" sz="4600" dirty="0" smtClean="0">
                <a:latin typeface="+mj-lt"/>
              </a:rPr>
              <a:t>Sharing experiences of using ICT to enhance science learning</a:t>
            </a:r>
          </a:p>
          <a:p>
            <a:pPr marL="266700" indent="-266700" fontAlgn="auto">
              <a:lnSpc>
                <a:spcPct val="120000"/>
              </a:lnSpc>
              <a:spcAft>
                <a:spcPts val="0"/>
              </a:spcAft>
              <a:buFont typeface="+mj-lt"/>
              <a:buAutoNum type="arabicPeriod"/>
              <a:defRPr/>
            </a:pPr>
            <a:r>
              <a:rPr lang="en-US" sz="4600" dirty="0" smtClean="0">
                <a:latin typeface="+mj-lt"/>
              </a:rPr>
              <a:t>Practical activities: using a range of ICT devices and applications to collect observations and measurements, model ideas/explanations, to control things</a:t>
            </a:r>
          </a:p>
          <a:p>
            <a:pPr marL="266700" indent="-266700" fontAlgn="auto">
              <a:lnSpc>
                <a:spcPct val="120000"/>
              </a:lnSpc>
              <a:spcAft>
                <a:spcPts val="0"/>
              </a:spcAft>
              <a:buFont typeface="+mj-lt"/>
              <a:buAutoNum type="arabicPeriod"/>
              <a:defRPr/>
            </a:pPr>
            <a:r>
              <a:rPr lang="en-US" sz="4600" dirty="0" smtClean="0">
                <a:latin typeface="+mj-lt"/>
              </a:rPr>
              <a:t>Reflection on classroom examples: ways in which ICT can enhance children’s inquiry and creativity</a:t>
            </a:r>
          </a:p>
          <a:p>
            <a:pPr marL="266700" indent="-266700" fontAlgn="auto">
              <a:lnSpc>
                <a:spcPct val="120000"/>
              </a:lnSpc>
              <a:spcAft>
                <a:spcPts val="0"/>
              </a:spcAft>
              <a:buFont typeface="+mj-lt"/>
              <a:buAutoNum type="arabicPeriod"/>
              <a:defRPr/>
            </a:pPr>
            <a:r>
              <a:rPr lang="en-US" sz="4600" dirty="0" smtClean="0">
                <a:latin typeface="+mj-lt"/>
              </a:rPr>
              <a:t>Role of the teacher – planning and intervention to ensure </a:t>
            </a:r>
            <a:r>
              <a:rPr lang="en-US" sz="4600" dirty="0">
                <a:latin typeface="+mj-lt"/>
              </a:rPr>
              <a:t>that ICT </a:t>
            </a:r>
            <a:r>
              <a:rPr lang="en-US" sz="4600" dirty="0" smtClean="0">
                <a:latin typeface="+mj-lt"/>
              </a:rPr>
              <a:t>enhances children’s </a:t>
            </a:r>
            <a:r>
              <a:rPr lang="en-US" sz="4600" dirty="0">
                <a:latin typeface="+mj-lt"/>
              </a:rPr>
              <a:t>creative dispositions and scientific inquiry </a:t>
            </a:r>
            <a:r>
              <a:rPr lang="en-US" sz="4600" dirty="0" smtClean="0">
                <a:latin typeface="+mj-lt"/>
              </a:rPr>
              <a:t>skills</a:t>
            </a:r>
            <a:r>
              <a:rPr lang="en-US" sz="4600" dirty="0">
                <a:latin typeface="+mj-lt"/>
              </a:rPr>
              <a:t>.</a:t>
            </a:r>
            <a:endParaRPr lang="en-US" sz="4600" dirty="0" smtClean="0">
              <a:latin typeface="+mj-lt"/>
            </a:endParaRPr>
          </a:p>
          <a:p>
            <a:pPr marL="266700" indent="-266700" fontAlgn="auto">
              <a:lnSpc>
                <a:spcPct val="120000"/>
              </a:lnSpc>
              <a:spcAft>
                <a:spcPts val="0"/>
              </a:spcAft>
              <a:buFont typeface="+mj-lt"/>
              <a:buAutoNum type="arabicPeriod"/>
              <a:defRPr/>
            </a:pPr>
            <a:r>
              <a:rPr lang="en-US" sz="4600" dirty="0" smtClean="0">
                <a:latin typeface="+mj-lt"/>
              </a:rPr>
              <a:t>Implications for future planning</a:t>
            </a:r>
          </a:p>
          <a:p>
            <a:pPr marL="266700" indent="-266700" fontAlgn="auto">
              <a:lnSpc>
                <a:spcPct val="120000"/>
              </a:lnSpc>
              <a:spcAft>
                <a:spcPts val="0"/>
              </a:spcAft>
              <a:buFont typeface="+mj-lt"/>
              <a:buAutoNum type="arabicPeriod"/>
              <a:defRPr/>
            </a:pPr>
            <a:r>
              <a:rPr lang="en-US" sz="4600" dirty="0" smtClean="0">
                <a:latin typeface="+mj-lt"/>
              </a:rPr>
              <a:t>Reflections on module content and approaches</a:t>
            </a:r>
          </a:p>
          <a:p>
            <a:pPr marL="457200" indent="-457200" fontAlgn="auto">
              <a:spcAft>
                <a:spcPts val="0"/>
              </a:spcAft>
              <a:buFont typeface="+mj-lt"/>
              <a:buAutoNum type="arabicPeriod"/>
              <a:defRPr/>
            </a:pPr>
            <a:endParaRPr lang="en-US" sz="2400" dirty="0" smtClean="0">
              <a:latin typeface="+mj-lt"/>
            </a:endParaRP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3492500" y="274638"/>
            <a:ext cx="5194300" cy="1138237"/>
          </a:xfrm>
        </p:spPr>
        <p:txBody>
          <a:bodyPr/>
          <a:lstStyle/>
          <a:p>
            <a:r>
              <a:rPr lang="en-US" altLang="en-US" sz="3200" b="1" smtClean="0">
                <a:solidFill>
                  <a:srgbClr val="00B050"/>
                </a:solidFill>
              </a:rPr>
              <a:t>How have you used ICT to enhance learning in science?</a:t>
            </a:r>
          </a:p>
        </p:txBody>
      </p:sp>
      <p:sp>
        <p:nvSpPr>
          <p:cNvPr id="3" name="Content Placeholder 2"/>
          <p:cNvSpPr>
            <a:spLocks noGrp="1"/>
          </p:cNvSpPr>
          <p:nvPr>
            <p:ph idx="1"/>
          </p:nvPr>
        </p:nvSpPr>
        <p:spPr>
          <a:xfrm>
            <a:off x="684213" y="1570038"/>
            <a:ext cx="7632700" cy="4522787"/>
          </a:xfrm>
        </p:spPr>
        <p:txBody>
          <a:bodyPr rtlCol="0">
            <a:normAutofit fontScale="47500" lnSpcReduction="20000"/>
          </a:bodyPr>
          <a:lstStyle/>
          <a:p>
            <a:pPr marL="0" indent="0" fontAlgn="auto">
              <a:lnSpc>
                <a:spcPct val="120000"/>
              </a:lnSpc>
              <a:spcAft>
                <a:spcPts val="0"/>
              </a:spcAft>
              <a:buFont typeface="Arial" pitchFamily="34" charset="0"/>
              <a:buNone/>
              <a:defRPr/>
            </a:pPr>
            <a:r>
              <a:rPr lang="en-US" sz="4200" b="1" dirty="0" smtClean="0">
                <a:latin typeface="+mj-lt"/>
              </a:rPr>
              <a:t>As an individual </a:t>
            </a:r>
            <a:r>
              <a:rPr lang="en-US" sz="4200" dirty="0" smtClean="0">
                <a:latin typeface="+mj-lt"/>
              </a:rPr>
              <a:t>- Write down suggestions on separate post its and place on the sheet on the table.</a:t>
            </a:r>
          </a:p>
          <a:p>
            <a:pPr marL="0" indent="0" fontAlgn="auto">
              <a:lnSpc>
                <a:spcPct val="120000"/>
              </a:lnSpc>
              <a:spcAft>
                <a:spcPts val="0"/>
              </a:spcAft>
              <a:buFont typeface="Arial" pitchFamily="34" charset="0"/>
              <a:buNone/>
              <a:defRPr/>
            </a:pPr>
            <a:endParaRPr lang="en-US" sz="1800" b="1" dirty="0" smtClean="0">
              <a:latin typeface="+mj-lt"/>
            </a:endParaRPr>
          </a:p>
          <a:p>
            <a:pPr marL="0" indent="0" fontAlgn="auto">
              <a:lnSpc>
                <a:spcPct val="120000"/>
              </a:lnSpc>
              <a:spcAft>
                <a:spcPts val="0"/>
              </a:spcAft>
              <a:buFont typeface="Arial" pitchFamily="34" charset="0"/>
              <a:buNone/>
              <a:defRPr/>
            </a:pPr>
            <a:r>
              <a:rPr lang="en-US" sz="4200" b="1" dirty="0" smtClean="0">
                <a:latin typeface="+mj-lt"/>
              </a:rPr>
              <a:t>As a group </a:t>
            </a:r>
            <a:r>
              <a:rPr lang="en-US" sz="4200" dirty="0" smtClean="0">
                <a:latin typeface="+mj-lt"/>
              </a:rPr>
              <a:t>– See if you can sort these into to key scientific activities</a:t>
            </a:r>
          </a:p>
          <a:p>
            <a:pPr fontAlgn="auto">
              <a:lnSpc>
                <a:spcPct val="120000"/>
              </a:lnSpc>
              <a:spcAft>
                <a:spcPts val="0"/>
              </a:spcAft>
              <a:buFont typeface="Arial" pitchFamily="34" charset="0"/>
              <a:buChar char="•"/>
              <a:defRPr/>
            </a:pPr>
            <a:r>
              <a:rPr lang="en-US" sz="3800" dirty="0">
                <a:latin typeface="+mj-lt"/>
              </a:rPr>
              <a:t>A</a:t>
            </a:r>
            <a:r>
              <a:rPr lang="en-US" sz="3800" dirty="0" smtClean="0">
                <a:latin typeface="+mj-lt"/>
              </a:rPr>
              <a:t>ccessing information </a:t>
            </a:r>
          </a:p>
          <a:p>
            <a:pPr fontAlgn="auto">
              <a:lnSpc>
                <a:spcPct val="120000"/>
              </a:lnSpc>
              <a:spcAft>
                <a:spcPts val="0"/>
              </a:spcAft>
              <a:buFont typeface="Arial" pitchFamily="34" charset="0"/>
              <a:buChar char="•"/>
              <a:defRPr/>
            </a:pPr>
            <a:r>
              <a:rPr lang="en-US" sz="3800" dirty="0">
                <a:latin typeface="+mj-lt"/>
              </a:rPr>
              <a:t>M</a:t>
            </a:r>
            <a:r>
              <a:rPr lang="en-US" sz="3800" dirty="0" smtClean="0">
                <a:latin typeface="+mj-lt"/>
              </a:rPr>
              <a:t>aking </a:t>
            </a:r>
            <a:r>
              <a:rPr lang="en-US" sz="3800" dirty="0">
                <a:latin typeface="+mj-lt"/>
              </a:rPr>
              <a:t>observations and data </a:t>
            </a:r>
            <a:r>
              <a:rPr lang="en-US" sz="3800" dirty="0" smtClean="0">
                <a:latin typeface="+mj-lt"/>
              </a:rPr>
              <a:t>capture </a:t>
            </a:r>
          </a:p>
          <a:p>
            <a:pPr fontAlgn="auto">
              <a:lnSpc>
                <a:spcPct val="120000"/>
              </a:lnSpc>
              <a:spcAft>
                <a:spcPts val="0"/>
              </a:spcAft>
              <a:buFont typeface="Arial" pitchFamily="34" charset="0"/>
              <a:buChar char="•"/>
              <a:defRPr/>
            </a:pPr>
            <a:r>
              <a:rPr lang="en-US" sz="3800" dirty="0">
                <a:latin typeface="+mj-lt"/>
              </a:rPr>
              <a:t>H</a:t>
            </a:r>
            <a:r>
              <a:rPr lang="en-US" sz="3800" dirty="0" smtClean="0">
                <a:latin typeface="+mj-lt"/>
              </a:rPr>
              <a:t>andling information</a:t>
            </a:r>
          </a:p>
          <a:p>
            <a:pPr fontAlgn="auto">
              <a:lnSpc>
                <a:spcPct val="120000"/>
              </a:lnSpc>
              <a:spcAft>
                <a:spcPts val="0"/>
              </a:spcAft>
              <a:buFont typeface="Arial" pitchFamily="34" charset="0"/>
              <a:buChar char="•"/>
              <a:defRPr/>
            </a:pPr>
            <a:r>
              <a:rPr lang="en-US" sz="3800" dirty="0">
                <a:latin typeface="+mj-lt"/>
              </a:rPr>
              <a:t>M</a:t>
            </a:r>
            <a:r>
              <a:rPr lang="en-US" sz="3800" dirty="0" smtClean="0">
                <a:latin typeface="+mj-lt"/>
              </a:rPr>
              <a:t>odelling </a:t>
            </a:r>
            <a:r>
              <a:rPr lang="en-US" sz="3800" dirty="0">
                <a:latin typeface="+mj-lt"/>
              </a:rPr>
              <a:t>and visualizing </a:t>
            </a:r>
            <a:r>
              <a:rPr lang="en-US" sz="3800" dirty="0" smtClean="0">
                <a:latin typeface="+mj-lt"/>
              </a:rPr>
              <a:t>ideas</a:t>
            </a:r>
          </a:p>
          <a:p>
            <a:pPr fontAlgn="auto">
              <a:lnSpc>
                <a:spcPct val="120000"/>
              </a:lnSpc>
              <a:spcAft>
                <a:spcPts val="0"/>
              </a:spcAft>
              <a:buFont typeface="Arial" pitchFamily="34" charset="0"/>
              <a:buChar char="•"/>
              <a:defRPr/>
            </a:pPr>
            <a:r>
              <a:rPr lang="en-US" sz="3800" dirty="0" smtClean="0">
                <a:latin typeface="+mj-lt"/>
              </a:rPr>
              <a:t>Communicating ideas.</a:t>
            </a:r>
            <a:endParaRPr lang="en-US" sz="3800" dirty="0">
              <a:latin typeface="+mj-lt"/>
            </a:endParaRPr>
          </a:p>
          <a:p>
            <a:pPr marL="0" indent="0" fontAlgn="auto">
              <a:lnSpc>
                <a:spcPct val="120000"/>
              </a:lnSpc>
              <a:spcAft>
                <a:spcPts val="0"/>
              </a:spcAft>
              <a:buFont typeface="Arial" pitchFamily="34" charset="0"/>
              <a:buNone/>
              <a:defRPr/>
            </a:pPr>
            <a:endParaRPr lang="en-US" sz="2500" dirty="0" smtClean="0">
              <a:latin typeface="+mj-lt"/>
            </a:endParaRPr>
          </a:p>
          <a:p>
            <a:pPr marL="0" indent="0" fontAlgn="auto">
              <a:lnSpc>
                <a:spcPct val="120000"/>
              </a:lnSpc>
              <a:spcAft>
                <a:spcPts val="0"/>
              </a:spcAft>
              <a:buFont typeface="Arial" pitchFamily="34" charset="0"/>
              <a:buNone/>
              <a:defRPr/>
            </a:pPr>
            <a:r>
              <a:rPr lang="en-US" sz="4200" b="1" dirty="0" smtClean="0">
                <a:latin typeface="+mj-lt"/>
              </a:rPr>
              <a:t>Feedback to the whole group:</a:t>
            </a:r>
          </a:p>
          <a:p>
            <a:pPr fontAlgn="auto">
              <a:lnSpc>
                <a:spcPct val="120000"/>
              </a:lnSpc>
              <a:spcAft>
                <a:spcPts val="0"/>
              </a:spcAft>
              <a:buFont typeface="Arial" pitchFamily="34" charset="0"/>
              <a:buChar char="•"/>
              <a:defRPr/>
            </a:pPr>
            <a:r>
              <a:rPr lang="en-US" sz="3800" b="1" dirty="0" smtClean="0">
                <a:solidFill>
                  <a:srgbClr val="008000"/>
                </a:solidFill>
                <a:latin typeface="+mj-lt"/>
              </a:rPr>
              <a:t>Areas where you have lots of examples</a:t>
            </a:r>
          </a:p>
          <a:p>
            <a:pPr fontAlgn="auto">
              <a:lnSpc>
                <a:spcPct val="120000"/>
              </a:lnSpc>
              <a:spcAft>
                <a:spcPts val="0"/>
              </a:spcAft>
              <a:buFont typeface="Arial" pitchFamily="34" charset="0"/>
              <a:buChar char="•"/>
              <a:defRPr/>
            </a:pPr>
            <a:r>
              <a:rPr lang="en-US" sz="3800" b="1" dirty="0" smtClean="0">
                <a:solidFill>
                  <a:srgbClr val="008000"/>
                </a:solidFill>
                <a:latin typeface="+mj-lt"/>
              </a:rPr>
              <a:t>Areas where you have few examples </a:t>
            </a:r>
          </a:p>
          <a:p>
            <a:pPr fontAlgn="auto">
              <a:lnSpc>
                <a:spcPct val="120000"/>
              </a:lnSpc>
              <a:spcAft>
                <a:spcPts val="0"/>
              </a:spcAft>
              <a:buFont typeface="Arial" pitchFamily="34" charset="0"/>
              <a:buChar char="•"/>
              <a:defRPr/>
            </a:pPr>
            <a:r>
              <a:rPr lang="en-US" sz="3800" b="1" dirty="0">
                <a:solidFill>
                  <a:srgbClr val="008000"/>
                </a:solidFill>
                <a:latin typeface="+mj-lt"/>
              </a:rPr>
              <a:t>A</a:t>
            </a:r>
            <a:r>
              <a:rPr lang="en-US" sz="3800" b="1" dirty="0" smtClean="0">
                <a:solidFill>
                  <a:srgbClr val="008000"/>
                </a:solidFill>
                <a:latin typeface="+mj-lt"/>
              </a:rPr>
              <a:t>ny challenges </a:t>
            </a:r>
            <a:r>
              <a:rPr lang="en-US" sz="3800" b="1" dirty="0">
                <a:solidFill>
                  <a:srgbClr val="008000"/>
                </a:solidFill>
                <a:latin typeface="+mj-lt"/>
              </a:rPr>
              <a:t>have you </a:t>
            </a:r>
            <a:r>
              <a:rPr lang="en-US" sz="3800" b="1" dirty="0" smtClean="0">
                <a:solidFill>
                  <a:srgbClr val="008000"/>
                </a:solidFill>
                <a:latin typeface="+mj-lt"/>
              </a:rPr>
              <a:t>faced.</a:t>
            </a:r>
            <a:endParaRPr lang="en-US" sz="3800" b="1" dirty="0">
              <a:solidFill>
                <a:srgbClr val="008000"/>
              </a:solidFill>
              <a:latin typeface="+mj-lt"/>
            </a:endParaRPr>
          </a:p>
          <a:p>
            <a:pPr marL="514350" indent="-514350" fontAlgn="auto">
              <a:lnSpc>
                <a:spcPct val="120000"/>
              </a:lnSpc>
              <a:spcAft>
                <a:spcPts val="0"/>
              </a:spcAft>
              <a:buFont typeface="+mj-lt"/>
              <a:buAutoNum type="arabicPeriod"/>
              <a:defRPr/>
            </a:pPr>
            <a:endParaRPr lang="en-US" dirty="0">
              <a:latin typeface="+mj-lt"/>
            </a:endParaRPr>
          </a:p>
        </p:txBody>
      </p:sp>
      <p:sp>
        <p:nvSpPr>
          <p:cNvPr id="5" name="TextBox 4"/>
          <p:cNvSpPr txBox="1"/>
          <p:nvPr/>
        </p:nvSpPr>
        <p:spPr>
          <a:xfrm>
            <a:off x="5508625" y="2997200"/>
            <a:ext cx="2232025" cy="13239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endParaRPr lang="en-US" sz="2000" dirty="0">
              <a:latin typeface="+mj-lt"/>
            </a:endParaRPr>
          </a:p>
          <a:p>
            <a:pPr algn="ctr" fontAlgn="auto">
              <a:spcBef>
                <a:spcPts val="0"/>
              </a:spcBef>
              <a:spcAft>
                <a:spcPts val="0"/>
              </a:spcAft>
              <a:defRPr/>
            </a:pPr>
            <a:r>
              <a:rPr lang="en-US" sz="2000" dirty="0">
                <a:latin typeface="+mj-lt"/>
              </a:rPr>
              <a:t>Working in groups of 4 or 5</a:t>
            </a:r>
          </a:p>
          <a:p>
            <a:pPr algn="ctr" fontAlgn="auto">
              <a:spcBef>
                <a:spcPts val="0"/>
              </a:spcBef>
              <a:spcAft>
                <a:spcPts val="0"/>
              </a:spcAft>
              <a:defRPr/>
            </a:pP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r>
              <a:rPr lang="en-GB" altLang="en-US" b="1" smtClean="0">
                <a:solidFill>
                  <a:srgbClr val="00B050"/>
                </a:solidFill>
              </a:rPr>
              <a:t>What will happen if…</a:t>
            </a:r>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en-GB" sz="2400" b="1" dirty="0" smtClean="0">
                <a:latin typeface="+mj-lt"/>
              </a:rPr>
              <a:t>Whole group activity</a:t>
            </a:r>
          </a:p>
          <a:p>
            <a:pPr marL="0" indent="0" fontAlgn="auto">
              <a:spcAft>
                <a:spcPts val="0"/>
              </a:spcAft>
              <a:buFont typeface="Arial" pitchFamily="34" charset="0"/>
              <a:buNone/>
              <a:defRPr/>
            </a:pPr>
            <a:r>
              <a:rPr lang="en-GB" sz="2400" dirty="0" smtClean="0">
                <a:latin typeface="+mj-lt"/>
              </a:rPr>
              <a:t>Investigating making sounds using the </a:t>
            </a:r>
            <a:r>
              <a:rPr lang="en-GB" sz="2400" dirty="0" err="1" smtClean="0">
                <a:latin typeface="+mj-lt"/>
              </a:rPr>
              <a:t>datalogger</a:t>
            </a:r>
            <a:r>
              <a:rPr lang="en-GB" sz="2400" dirty="0" smtClean="0">
                <a:latin typeface="+mj-lt"/>
              </a:rPr>
              <a:t> and Data Harvest </a:t>
            </a:r>
            <a:r>
              <a:rPr lang="en-GB" sz="2400" dirty="0" err="1" smtClean="0">
                <a:latin typeface="+mj-lt"/>
              </a:rPr>
              <a:t>EasySense</a:t>
            </a:r>
            <a:r>
              <a:rPr lang="en-GB" sz="2400" dirty="0" smtClean="0">
                <a:latin typeface="+mj-lt"/>
              </a:rPr>
              <a:t> software</a:t>
            </a:r>
          </a:p>
          <a:p>
            <a:pPr marL="0" indent="0" fontAlgn="auto">
              <a:spcAft>
                <a:spcPts val="0"/>
              </a:spcAft>
              <a:buFont typeface="Arial" pitchFamily="34" charset="0"/>
              <a:buNone/>
              <a:defRPr/>
            </a:pPr>
            <a:endParaRPr lang="en-GB" sz="1000" dirty="0" smtClean="0">
              <a:latin typeface="+mj-lt"/>
            </a:endParaRPr>
          </a:p>
          <a:p>
            <a:pPr marL="0" indent="0" fontAlgn="auto">
              <a:spcAft>
                <a:spcPts val="0"/>
              </a:spcAft>
              <a:buFont typeface="Arial" pitchFamily="34" charset="0"/>
              <a:buNone/>
              <a:defRPr/>
            </a:pPr>
            <a:r>
              <a:rPr lang="en-GB" sz="1800" dirty="0" smtClean="0">
                <a:latin typeface="+mj-lt"/>
              </a:rPr>
              <a:t>(See notes below the slide about the activity and alternative ICT resources)</a:t>
            </a:r>
          </a:p>
          <a:p>
            <a:pPr marL="0" indent="0" fontAlgn="auto">
              <a:spcAft>
                <a:spcPts val="0"/>
              </a:spcAft>
              <a:buFont typeface="Arial" pitchFamily="34" charset="0"/>
              <a:buNone/>
              <a:defRPr/>
            </a:pPr>
            <a:endParaRPr lang="en-GB" sz="1000" b="1" dirty="0" smtClean="0">
              <a:latin typeface="+mj-lt"/>
            </a:endParaRPr>
          </a:p>
          <a:p>
            <a:pPr marL="0" indent="0" fontAlgn="auto">
              <a:spcAft>
                <a:spcPts val="0"/>
              </a:spcAft>
              <a:buFont typeface="Arial" pitchFamily="34" charset="0"/>
              <a:buNone/>
              <a:defRPr/>
            </a:pPr>
            <a:r>
              <a:rPr lang="en-GB" sz="2400" b="1" dirty="0" smtClean="0">
                <a:latin typeface="+mj-lt"/>
              </a:rPr>
              <a:t>Discussion</a:t>
            </a:r>
          </a:p>
          <a:p>
            <a:pPr marL="0" indent="0" fontAlgn="auto">
              <a:spcAft>
                <a:spcPts val="0"/>
              </a:spcAft>
              <a:buFont typeface="Arial" pitchFamily="34" charset="0"/>
              <a:buNone/>
              <a:defRPr/>
            </a:pPr>
            <a:r>
              <a:rPr lang="en-GB" sz="2400" dirty="0" smtClean="0">
                <a:latin typeface="+mj-lt"/>
              </a:rPr>
              <a:t>In what ways might this </a:t>
            </a:r>
            <a:r>
              <a:rPr lang="en-GB" sz="2400" dirty="0" err="1" smtClean="0">
                <a:latin typeface="+mj-lt"/>
              </a:rPr>
              <a:t>datalogging</a:t>
            </a:r>
            <a:r>
              <a:rPr lang="en-GB" sz="2400" dirty="0">
                <a:latin typeface="+mj-lt"/>
              </a:rPr>
              <a:t> </a:t>
            </a:r>
            <a:r>
              <a:rPr lang="en-GB" sz="2400" dirty="0" smtClean="0">
                <a:latin typeface="+mj-lt"/>
              </a:rPr>
              <a:t>investigation </a:t>
            </a:r>
          </a:p>
          <a:p>
            <a:pPr fontAlgn="auto">
              <a:spcAft>
                <a:spcPts val="0"/>
              </a:spcAft>
              <a:buFont typeface="Arial" pitchFamily="34" charset="0"/>
              <a:buChar char="•"/>
              <a:defRPr/>
            </a:pPr>
            <a:r>
              <a:rPr lang="en-GB" sz="2400" dirty="0" smtClean="0">
                <a:latin typeface="+mj-lt"/>
              </a:rPr>
              <a:t>develop children’s creative dispositions and </a:t>
            </a:r>
          </a:p>
          <a:p>
            <a:pPr fontAlgn="auto">
              <a:spcAft>
                <a:spcPts val="0"/>
              </a:spcAft>
              <a:buFont typeface="Arial" pitchFamily="34" charset="0"/>
              <a:buChar char="•"/>
              <a:defRPr/>
            </a:pPr>
            <a:r>
              <a:rPr lang="en-GB" sz="2400" dirty="0" smtClean="0">
                <a:latin typeface="+mj-lt"/>
              </a:rPr>
              <a:t>enhance their scientific inquiry skills?</a:t>
            </a:r>
            <a:endParaRPr lang="en-GB" sz="2400" dirty="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6238" y="274638"/>
            <a:ext cx="5770562" cy="1282700"/>
          </a:xfrm>
        </p:spPr>
        <p:txBody>
          <a:bodyPr rtlCol="0">
            <a:normAutofit fontScale="90000"/>
          </a:bodyPr>
          <a:lstStyle/>
          <a:p>
            <a:pPr fontAlgn="auto">
              <a:spcAft>
                <a:spcPts val="0"/>
              </a:spcAft>
              <a:defRPr/>
            </a:pPr>
            <a:r>
              <a:rPr lang="en-GB" sz="3600" b="1" dirty="0" smtClean="0">
                <a:solidFill>
                  <a:srgbClr val="00B050"/>
                </a:solidFill>
              </a:rPr>
              <a:t>Connecting </a:t>
            </a:r>
            <a:r>
              <a:rPr lang="en-GB" sz="3600" b="1" dirty="0">
                <a:solidFill>
                  <a:srgbClr val="00B050"/>
                </a:solidFill>
              </a:rPr>
              <a:t>i</a:t>
            </a:r>
            <a:r>
              <a:rPr lang="en-GB" sz="3600" b="1" dirty="0" smtClean="0">
                <a:solidFill>
                  <a:srgbClr val="00B050"/>
                </a:solidFill>
              </a:rPr>
              <a:t>nquiry </a:t>
            </a:r>
            <a:br>
              <a:rPr lang="en-GB" sz="3600" b="1" dirty="0" smtClean="0">
                <a:solidFill>
                  <a:srgbClr val="00B050"/>
                </a:solidFill>
              </a:rPr>
            </a:br>
            <a:r>
              <a:rPr lang="en-GB" sz="3600" b="1" dirty="0" smtClean="0">
                <a:solidFill>
                  <a:srgbClr val="00B050"/>
                </a:solidFill>
              </a:rPr>
              <a:t>and creativity in science</a:t>
            </a:r>
            <a:br>
              <a:rPr lang="en-GB" sz="3600" b="1" dirty="0" smtClean="0">
                <a:solidFill>
                  <a:srgbClr val="00B050"/>
                </a:solidFill>
              </a:rPr>
            </a:br>
            <a:r>
              <a:rPr lang="en-GB" sz="2000" b="1" dirty="0" smtClean="0">
                <a:solidFill>
                  <a:srgbClr val="00B050"/>
                </a:solidFill>
              </a:rPr>
              <a:t>(From Creative Little Scientists, 2012)</a:t>
            </a:r>
            <a:endParaRPr lang="en-GB" sz="2000" b="1" dirty="0">
              <a:solidFill>
                <a:srgbClr val="00B050"/>
              </a:solidFill>
            </a:endParaRPr>
          </a:p>
        </p:txBody>
      </p:sp>
      <p:sp>
        <p:nvSpPr>
          <p:cNvPr id="5" name="Content Placeholder 4"/>
          <p:cNvSpPr>
            <a:spLocks noGrp="1"/>
          </p:cNvSpPr>
          <p:nvPr>
            <p:ph sz="half" idx="1"/>
          </p:nvPr>
        </p:nvSpPr>
        <p:spPr>
          <a:xfrm>
            <a:off x="468313" y="1989138"/>
            <a:ext cx="4038600" cy="3989387"/>
          </a:xfrm>
          <a:solidFill>
            <a:schemeClr val="accent6">
              <a:lumMod val="20000"/>
              <a:lumOff val="80000"/>
            </a:schemeClr>
          </a:solidFill>
          <a:ln w="31750">
            <a:solidFill>
              <a:srgbClr val="00B050"/>
            </a:solidFill>
          </a:ln>
        </p:spPr>
        <p:txBody>
          <a:bodyPr rtlCol="0">
            <a:normAutofit fontScale="92500" lnSpcReduction="20000"/>
          </a:bodyPr>
          <a:lstStyle/>
          <a:p>
            <a:pPr marL="0" indent="0" algn="ctr" fontAlgn="auto">
              <a:spcAft>
                <a:spcPts val="0"/>
              </a:spcAft>
              <a:buFont typeface="Arial" pitchFamily="34" charset="0"/>
              <a:buNone/>
              <a:defRPr/>
            </a:pPr>
            <a:r>
              <a:rPr lang="en-GB" sz="2600" b="1" dirty="0" smtClean="0">
                <a:solidFill>
                  <a:srgbClr val="00B050"/>
                </a:solidFill>
                <a:latin typeface="+mj-lt"/>
              </a:rPr>
              <a:t>Features of inquiry</a:t>
            </a:r>
            <a:endParaRPr lang="en-GB" sz="2600" b="1" dirty="0">
              <a:solidFill>
                <a:srgbClr val="00B050"/>
              </a:solidFill>
              <a:latin typeface="+mj-lt"/>
            </a:endParaRPr>
          </a:p>
          <a:p>
            <a:pPr marL="0" indent="0" algn="ctr" fontAlgn="auto">
              <a:spcAft>
                <a:spcPts val="0"/>
              </a:spcAft>
              <a:buFont typeface="Arial" pitchFamily="34" charset="0"/>
              <a:buNone/>
              <a:defRPr/>
            </a:pPr>
            <a:r>
              <a:rPr lang="en-US" sz="2600" dirty="0">
                <a:latin typeface="+mj-lt"/>
              </a:rPr>
              <a:t>Q</a:t>
            </a:r>
            <a:r>
              <a:rPr lang="en-US" sz="2600" dirty="0" smtClean="0">
                <a:latin typeface="+mj-lt"/>
              </a:rPr>
              <a:t>uestioning</a:t>
            </a:r>
            <a:endParaRPr lang="en-GB" sz="2600" dirty="0">
              <a:latin typeface="+mj-lt"/>
            </a:endParaRPr>
          </a:p>
          <a:p>
            <a:pPr marL="0" indent="0" algn="ctr" fontAlgn="auto">
              <a:spcAft>
                <a:spcPts val="0"/>
              </a:spcAft>
              <a:buFont typeface="Arial" pitchFamily="34" charset="0"/>
              <a:buNone/>
              <a:defRPr/>
            </a:pPr>
            <a:r>
              <a:rPr lang="en-US" sz="2600" dirty="0">
                <a:latin typeface="+mj-lt"/>
              </a:rPr>
              <a:t>D</a:t>
            </a:r>
            <a:r>
              <a:rPr lang="en-US" sz="2600" dirty="0" smtClean="0">
                <a:latin typeface="+mj-lt"/>
              </a:rPr>
              <a:t>esigning </a:t>
            </a:r>
            <a:r>
              <a:rPr lang="en-US" sz="2600" dirty="0">
                <a:latin typeface="+mj-lt"/>
              </a:rPr>
              <a:t>or planning investigations</a:t>
            </a:r>
            <a:endParaRPr lang="en-GB" sz="2600" dirty="0">
              <a:latin typeface="+mj-lt"/>
            </a:endParaRPr>
          </a:p>
          <a:p>
            <a:pPr marL="0" indent="0" algn="ctr" fontAlgn="auto">
              <a:spcAft>
                <a:spcPts val="0"/>
              </a:spcAft>
              <a:buFont typeface="Arial" pitchFamily="34" charset="0"/>
              <a:buNone/>
              <a:defRPr/>
            </a:pPr>
            <a:r>
              <a:rPr lang="en-US" sz="2600" dirty="0">
                <a:latin typeface="+mj-lt"/>
              </a:rPr>
              <a:t>G</a:t>
            </a:r>
            <a:r>
              <a:rPr lang="en-US" sz="2600" dirty="0" smtClean="0">
                <a:latin typeface="+mj-lt"/>
              </a:rPr>
              <a:t>athering </a:t>
            </a:r>
            <a:r>
              <a:rPr lang="en-US" sz="2600" dirty="0">
                <a:latin typeface="+mj-lt"/>
              </a:rPr>
              <a:t>evidence</a:t>
            </a:r>
          </a:p>
          <a:p>
            <a:pPr marL="0" indent="0" algn="ctr" fontAlgn="auto">
              <a:spcAft>
                <a:spcPts val="0"/>
              </a:spcAft>
              <a:buFont typeface="Arial" pitchFamily="34" charset="0"/>
              <a:buNone/>
              <a:defRPr/>
            </a:pPr>
            <a:r>
              <a:rPr lang="en-US" sz="2600" dirty="0">
                <a:latin typeface="+mj-lt"/>
              </a:rPr>
              <a:t>M</a:t>
            </a:r>
            <a:r>
              <a:rPr lang="en-US" sz="2600" dirty="0" smtClean="0">
                <a:latin typeface="+mj-lt"/>
              </a:rPr>
              <a:t>aking </a:t>
            </a:r>
            <a:r>
              <a:rPr lang="en-US" sz="2600" dirty="0">
                <a:latin typeface="+mj-lt"/>
              </a:rPr>
              <a:t>connections</a:t>
            </a:r>
          </a:p>
          <a:p>
            <a:pPr marL="0" indent="0" algn="ctr" fontAlgn="auto">
              <a:spcAft>
                <a:spcPts val="0"/>
              </a:spcAft>
              <a:buFont typeface="Arial" pitchFamily="34" charset="0"/>
              <a:buNone/>
              <a:defRPr/>
            </a:pPr>
            <a:r>
              <a:rPr lang="en-US" sz="2600" dirty="0">
                <a:latin typeface="+mj-lt"/>
              </a:rPr>
              <a:t>E</a:t>
            </a:r>
            <a:r>
              <a:rPr lang="en-US" sz="2600" dirty="0" smtClean="0">
                <a:latin typeface="+mj-lt"/>
              </a:rPr>
              <a:t>xplaining </a:t>
            </a:r>
            <a:r>
              <a:rPr lang="en-US" sz="2600" dirty="0">
                <a:latin typeface="+mj-lt"/>
              </a:rPr>
              <a:t>evidence</a:t>
            </a:r>
            <a:endParaRPr lang="en-GB" sz="2600" dirty="0">
              <a:latin typeface="+mj-lt"/>
            </a:endParaRPr>
          </a:p>
          <a:p>
            <a:pPr marL="0" indent="0" algn="ctr" fontAlgn="auto">
              <a:spcAft>
                <a:spcPts val="0"/>
              </a:spcAft>
              <a:buFont typeface="Arial" pitchFamily="34" charset="0"/>
              <a:buNone/>
              <a:defRPr/>
            </a:pPr>
            <a:r>
              <a:rPr lang="en-US" sz="2600" dirty="0">
                <a:latin typeface="+mj-lt"/>
              </a:rPr>
              <a:t>C</a:t>
            </a:r>
            <a:r>
              <a:rPr lang="en-US" sz="2600" dirty="0" smtClean="0">
                <a:latin typeface="+mj-lt"/>
              </a:rPr>
              <a:t>ommunicating </a:t>
            </a:r>
            <a:r>
              <a:rPr lang="en-US" sz="2600" dirty="0">
                <a:latin typeface="+mj-lt"/>
              </a:rPr>
              <a:t>explanations</a:t>
            </a:r>
            <a:endParaRPr lang="en-GB" sz="2600" dirty="0">
              <a:latin typeface="+mj-lt"/>
            </a:endParaRPr>
          </a:p>
          <a:p>
            <a:pPr fontAlgn="auto">
              <a:spcAft>
                <a:spcPts val="0"/>
              </a:spcAft>
              <a:buFont typeface="Arial" pitchFamily="34" charset="0"/>
              <a:buChar char="•"/>
              <a:defRPr/>
            </a:pPr>
            <a:endParaRPr lang="en-GB" dirty="0"/>
          </a:p>
        </p:txBody>
      </p:sp>
      <p:sp>
        <p:nvSpPr>
          <p:cNvPr id="6" name="Content Placeholder 5"/>
          <p:cNvSpPr>
            <a:spLocks noGrp="1"/>
          </p:cNvSpPr>
          <p:nvPr>
            <p:ph sz="half" idx="2"/>
          </p:nvPr>
        </p:nvSpPr>
        <p:spPr>
          <a:xfrm>
            <a:off x="4643438" y="1989138"/>
            <a:ext cx="4038600" cy="3960812"/>
          </a:xfrm>
          <a:solidFill>
            <a:schemeClr val="accent6">
              <a:lumMod val="20000"/>
              <a:lumOff val="80000"/>
            </a:schemeClr>
          </a:solidFill>
          <a:ln w="31750">
            <a:solidFill>
              <a:srgbClr val="00B050"/>
            </a:solidFill>
          </a:ln>
        </p:spPr>
        <p:txBody>
          <a:bodyPr rtlCol="0">
            <a:normAutofit fontScale="92500" lnSpcReduction="20000"/>
          </a:bodyPr>
          <a:lstStyle/>
          <a:p>
            <a:pPr marL="0" indent="0" algn="ctr" fontAlgn="auto">
              <a:spcAft>
                <a:spcPts val="0"/>
              </a:spcAft>
              <a:buFont typeface="Arial" pitchFamily="34" charset="0"/>
              <a:buNone/>
              <a:defRPr/>
            </a:pPr>
            <a:r>
              <a:rPr lang="en-US" sz="2600" b="1" dirty="0">
                <a:solidFill>
                  <a:srgbClr val="00B050"/>
                </a:solidFill>
                <a:latin typeface="+mj-lt"/>
              </a:rPr>
              <a:t>Creative Dispositions</a:t>
            </a:r>
          </a:p>
          <a:p>
            <a:pPr marL="0" indent="0" algn="ctr" fontAlgn="auto">
              <a:spcAft>
                <a:spcPts val="0"/>
              </a:spcAft>
              <a:buFont typeface="Arial" pitchFamily="34" charset="0"/>
              <a:buNone/>
              <a:defRPr/>
            </a:pPr>
            <a:r>
              <a:rPr lang="en-US" sz="2600" dirty="0">
                <a:latin typeface="+mj-lt"/>
              </a:rPr>
              <a:t>Sense of initiative</a:t>
            </a:r>
          </a:p>
          <a:p>
            <a:pPr marL="0" indent="0" algn="ctr" fontAlgn="auto">
              <a:spcAft>
                <a:spcPts val="0"/>
              </a:spcAft>
              <a:buFont typeface="Arial" pitchFamily="34" charset="0"/>
              <a:buNone/>
              <a:defRPr/>
            </a:pPr>
            <a:r>
              <a:rPr lang="en-US" sz="2600" dirty="0">
                <a:latin typeface="+mj-lt"/>
              </a:rPr>
              <a:t>Motivation</a:t>
            </a:r>
          </a:p>
          <a:p>
            <a:pPr marL="0" indent="0" algn="ctr" fontAlgn="auto">
              <a:spcAft>
                <a:spcPts val="0"/>
              </a:spcAft>
              <a:buFont typeface="Arial" pitchFamily="34" charset="0"/>
              <a:buNone/>
              <a:defRPr/>
            </a:pPr>
            <a:r>
              <a:rPr lang="en-US" sz="2600" dirty="0">
                <a:latin typeface="+mj-lt"/>
              </a:rPr>
              <a:t>Ability to come up with something new</a:t>
            </a:r>
          </a:p>
          <a:p>
            <a:pPr marL="0" indent="0" algn="ctr" fontAlgn="auto">
              <a:spcAft>
                <a:spcPts val="0"/>
              </a:spcAft>
              <a:buFont typeface="Arial" pitchFamily="34" charset="0"/>
              <a:buNone/>
              <a:defRPr/>
            </a:pPr>
            <a:r>
              <a:rPr lang="en-US" sz="2600" dirty="0">
                <a:latin typeface="+mj-lt"/>
              </a:rPr>
              <a:t>Ability to make connections</a:t>
            </a:r>
          </a:p>
          <a:p>
            <a:pPr marL="0" indent="0" algn="ctr" fontAlgn="auto">
              <a:spcAft>
                <a:spcPts val="0"/>
              </a:spcAft>
              <a:buFont typeface="Arial" pitchFamily="34" charset="0"/>
              <a:buNone/>
              <a:defRPr/>
            </a:pPr>
            <a:r>
              <a:rPr lang="en-US" sz="2600" dirty="0">
                <a:latin typeface="+mj-lt"/>
              </a:rPr>
              <a:t>Imagination</a:t>
            </a:r>
          </a:p>
          <a:p>
            <a:pPr marL="0" indent="0" algn="ctr" fontAlgn="auto">
              <a:spcAft>
                <a:spcPts val="0"/>
              </a:spcAft>
              <a:buFont typeface="Arial" pitchFamily="34" charset="0"/>
              <a:buNone/>
              <a:defRPr/>
            </a:pPr>
            <a:r>
              <a:rPr lang="en-US" sz="2600" dirty="0">
                <a:latin typeface="+mj-lt"/>
              </a:rPr>
              <a:t>Curiosity</a:t>
            </a:r>
          </a:p>
          <a:p>
            <a:pPr marL="0" indent="0" algn="ctr" fontAlgn="auto">
              <a:spcAft>
                <a:spcPts val="0"/>
              </a:spcAft>
              <a:buFont typeface="Arial" pitchFamily="34" charset="0"/>
              <a:buNone/>
              <a:defRPr/>
            </a:pPr>
            <a:r>
              <a:rPr lang="en-US" sz="2600" dirty="0">
                <a:latin typeface="+mj-lt"/>
              </a:rPr>
              <a:t>Ability to work together</a:t>
            </a:r>
          </a:p>
          <a:p>
            <a:pPr marL="0" indent="0" algn="ctr" fontAlgn="auto">
              <a:spcAft>
                <a:spcPts val="0"/>
              </a:spcAft>
              <a:buFont typeface="Arial" pitchFamily="34" charset="0"/>
              <a:buNone/>
              <a:defRPr/>
            </a:pPr>
            <a:r>
              <a:rPr lang="en-US" sz="2600" dirty="0">
                <a:latin typeface="+mj-lt"/>
              </a:rPr>
              <a:t>Thinking skills</a:t>
            </a:r>
          </a:p>
          <a:p>
            <a:pPr marL="0" indent="0" fontAlgn="auto">
              <a:spcAft>
                <a:spcPts val="0"/>
              </a:spcAft>
              <a:buFont typeface="Arial" pitchFamily="34" charset="0"/>
              <a:buNone/>
              <a:defRPr/>
            </a:pP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Afbeelding 2"/>
          <p:cNvPicPr>
            <a:picLocks noChangeAspect="1"/>
          </p:cNvPicPr>
          <p:nvPr/>
        </p:nvPicPr>
        <p:blipFill>
          <a:blip r:embed="rId3">
            <a:extLst>
              <a:ext uri="{28A0092B-C50C-407E-A947-70E740481C1C}">
                <a14:useLocalDpi xmlns:a14="http://schemas.microsoft.com/office/drawing/2010/main" val="0"/>
              </a:ext>
            </a:extLst>
          </a:blip>
          <a:srcRect l="9067" t="12994" r="7216" b="6743"/>
          <a:stretch>
            <a:fillRect/>
          </a:stretch>
        </p:blipFill>
        <p:spPr bwMode="auto">
          <a:xfrm>
            <a:off x="611188" y="1557338"/>
            <a:ext cx="810577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fontAlgn="auto">
              <a:spcAft>
                <a:spcPts val="0"/>
              </a:spcAft>
              <a:defRPr/>
            </a:pPr>
            <a:r>
              <a:rPr lang="en-US" b="1" dirty="0" smtClean="0">
                <a:solidFill>
                  <a:srgbClr val="00B050"/>
                </a:solidFill>
              </a:rPr>
              <a:t>Creativity in Early Years Science</a:t>
            </a:r>
            <a:endParaRPr lang="en-US" b="1" dirty="0">
              <a:solidFill>
                <a:srgbClr val="00B050"/>
              </a:solidFill>
            </a:endParaRPr>
          </a:p>
        </p:txBody>
      </p:sp>
      <p:sp>
        <p:nvSpPr>
          <p:cNvPr id="56323" name="TextBox 3"/>
          <p:cNvSpPr txBox="1">
            <a:spLocks noChangeArrowheads="1"/>
          </p:cNvSpPr>
          <p:nvPr/>
        </p:nvSpPr>
        <p:spPr bwMode="auto">
          <a:xfrm>
            <a:off x="611188" y="5580063"/>
            <a:ext cx="813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a:r>
              <a:rPr lang="nl-BE" altLang="en-US">
                <a:latin typeface="Cambria" pitchFamily="18" charset="0"/>
              </a:rPr>
              <a:t>Creative Little Scientists (2014)</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92500" y="274638"/>
            <a:ext cx="5194300" cy="1425575"/>
          </a:xfrm>
        </p:spPr>
        <p:txBody>
          <a:bodyPr rtlCol="0">
            <a:normAutofit fontScale="90000"/>
          </a:bodyPr>
          <a:lstStyle/>
          <a:p>
            <a:pPr fontAlgn="auto">
              <a:spcAft>
                <a:spcPts val="0"/>
              </a:spcAft>
              <a:defRPr/>
            </a:pPr>
            <a:r>
              <a:rPr lang="nl-BE" b="1" dirty="0" smtClean="0">
                <a:solidFill>
                  <a:srgbClr val="00B050"/>
                </a:solidFill>
              </a:rPr>
              <a:t>Introduction to the </a:t>
            </a:r>
            <a:r>
              <a:rPr lang="nl-BE" b="1" dirty="0">
                <a:solidFill>
                  <a:srgbClr val="00B050"/>
                </a:solidFill>
              </a:rPr>
              <a:t>CEYS </a:t>
            </a:r>
            <a:r>
              <a:rPr lang="nl-BE" b="1" dirty="0" smtClean="0">
                <a:solidFill>
                  <a:srgbClr val="00B050"/>
                </a:solidFill>
              </a:rPr>
              <a:t>project</a:t>
            </a:r>
            <a:br>
              <a:rPr lang="nl-BE" b="1" dirty="0" smtClean="0">
                <a:solidFill>
                  <a:srgbClr val="00B050"/>
                </a:solidFill>
              </a:rPr>
            </a:br>
            <a:r>
              <a:rPr lang="nl-BE" sz="2200" b="1" dirty="0" smtClean="0">
                <a:solidFill>
                  <a:srgbClr val="00B050"/>
                </a:solidFill>
              </a:rPr>
              <a:t>(use dependent on context)</a:t>
            </a:r>
            <a:endParaRPr lang="nl-BE" sz="2200" b="1" dirty="0">
              <a:solidFill>
                <a:srgbClr val="00B050"/>
              </a:solidFill>
            </a:endParaRPr>
          </a:p>
        </p:txBody>
      </p:sp>
      <p:sp>
        <p:nvSpPr>
          <p:cNvPr id="3" name="Tijdelijke aanduiding voor inhoud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nl-BE" dirty="0">
                <a:latin typeface="+mj-lt"/>
              </a:rPr>
              <a:t>European Erasmus+ project</a:t>
            </a:r>
          </a:p>
          <a:p>
            <a:pPr fontAlgn="auto">
              <a:spcAft>
                <a:spcPts val="0"/>
              </a:spcAft>
              <a:buFont typeface="Arial" pitchFamily="34" charset="0"/>
              <a:buChar char="•"/>
              <a:defRPr/>
            </a:pPr>
            <a:r>
              <a:rPr lang="nl-BE" dirty="0">
                <a:latin typeface="+mj-lt"/>
              </a:rPr>
              <a:t>Partners in Belgium, Greece, Romania</a:t>
            </a:r>
            <a:r>
              <a:rPr lang="nl-BE" dirty="0" smtClean="0">
                <a:latin typeface="+mj-lt"/>
              </a:rPr>
              <a:t>, </a:t>
            </a:r>
            <a:r>
              <a:rPr lang="nl-BE" dirty="0">
                <a:latin typeface="+mj-lt"/>
              </a:rPr>
              <a:t>UK</a:t>
            </a:r>
          </a:p>
          <a:p>
            <a:pPr fontAlgn="auto">
              <a:spcAft>
                <a:spcPts val="0"/>
              </a:spcAft>
              <a:buFont typeface="Arial" pitchFamily="34" charset="0"/>
              <a:buChar char="•"/>
              <a:defRPr/>
            </a:pPr>
            <a:r>
              <a:rPr lang="nl-BE" dirty="0">
                <a:latin typeface="+mj-lt"/>
              </a:rPr>
              <a:t>Continuation of the Creative Little Scientists project </a:t>
            </a:r>
            <a:r>
              <a:rPr lang="nl-BE" dirty="0">
                <a:latin typeface="+mj-lt"/>
                <a:hlinkClick r:id="rId3"/>
              </a:rPr>
              <a:t>http://www.creative-little-scientists.eu</a:t>
            </a:r>
            <a:endParaRPr lang="nl-BE" dirty="0">
              <a:latin typeface="+mj-lt"/>
            </a:endParaRPr>
          </a:p>
          <a:p>
            <a:pPr fontAlgn="auto">
              <a:spcAft>
                <a:spcPts val="0"/>
              </a:spcAft>
              <a:buFont typeface="Arial" pitchFamily="34" charset="0"/>
              <a:buChar char="•"/>
              <a:defRPr/>
            </a:pPr>
            <a:r>
              <a:rPr lang="nl-BE" dirty="0">
                <a:latin typeface="+mj-lt"/>
              </a:rPr>
              <a:t> Aims</a:t>
            </a:r>
          </a:p>
          <a:p>
            <a:pPr lvl="1" fontAlgn="auto">
              <a:spcAft>
                <a:spcPts val="0"/>
              </a:spcAft>
              <a:buFont typeface="Wingdings" charset="2"/>
              <a:buChar char="Ø"/>
              <a:defRPr/>
            </a:pPr>
            <a:r>
              <a:rPr lang="nl-BE" dirty="0">
                <a:latin typeface="+mj-lt"/>
              </a:rPr>
              <a:t>Development of a teacher development course and accompanying materials</a:t>
            </a:r>
          </a:p>
          <a:p>
            <a:pPr lvl="1" fontAlgn="auto">
              <a:spcAft>
                <a:spcPts val="0"/>
              </a:spcAft>
              <a:buFont typeface="Wingdings" charset="2"/>
              <a:buChar char="Ø"/>
              <a:defRPr/>
            </a:pPr>
            <a:r>
              <a:rPr lang="nl-BE" dirty="0">
                <a:latin typeface="+mj-lt"/>
              </a:rPr>
              <a:t>Promotion of the use of creative approaches in teaching science in preschool and early primary education (up to age of eight)</a:t>
            </a:r>
          </a:p>
        </p:txBody>
      </p:sp>
      <p:sp>
        <p:nvSpPr>
          <p:cNvPr id="30723" name="Rectangle 9"/>
          <p:cNvSpPr>
            <a:spLocks noChangeArrowheads="1"/>
          </p:cNvSpPr>
          <p:nvPr/>
        </p:nvSpPr>
        <p:spPr bwMode="auto">
          <a:xfrm>
            <a:off x="152400" y="1524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endParaRPr lang="en-GB" altLang="en-US">
              <a:latin typeface="Cambria" pitchFamily="18" charset="0"/>
            </a:endParaRPr>
          </a:p>
        </p:txBody>
      </p:sp>
      <p:sp>
        <p:nvSpPr>
          <p:cNvPr id="30724" name="Rectangle 12"/>
          <p:cNvSpPr>
            <a:spLocks noChangeArrowheads="1"/>
          </p:cNvSpPr>
          <p:nvPr/>
        </p:nvSpPr>
        <p:spPr bwMode="auto">
          <a:xfrm>
            <a:off x="609600" y="6096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879725" algn="ctr"/>
                <a:tab pos="5761038" algn="r"/>
              </a:tabLst>
              <a:defRPr>
                <a:solidFill>
                  <a:schemeClr val="tx1"/>
                </a:solidFill>
                <a:latin typeface="Calibri" pitchFamily="34" charset="0"/>
                <a:cs typeface="Arial" charset="0"/>
              </a:defRPr>
            </a:lvl1pPr>
            <a:lvl2pPr marL="742950" indent="-285750">
              <a:tabLst>
                <a:tab pos="2879725" algn="ctr"/>
                <a:tab pos="5761038" algn="r"/>
              </a:tabLst>
              <a:defRPr>
                <a:solidFill>
                  <a:schemeClr val="tx1"/>
                </a:solidFill>
                <a:latin typeface="Calibri" pitchFamily="34" charset="0"/>
                <a:cs typeface="Arial" charset="0"/>
              </a:defRPr>
            </a:lvl2pPr>
            <a:lvl3pPr marL="1143000" indent="-228600">
              <a:tabLst>
                <a:tab pos="2879725" algn="ctr"/>
                <a:tab pos="5761038" algn="r"/>
              </a:tabLst>
              <a:defRPr>
                <a:solidFill>
                  <a:schemeClr val="tx1"/>
                </a:solidFill>
                <a:latin typeface="Calibri" pitchFamily="34" charset="0"/>
                <a:cs typeface="Arial" charset="0"/>
              </a:defRPr>
            </a:lvl3pPr>
            <a:lvl4pPr marL="1600200" indent="-228600">
              <a:tabLst>
                <a:tab pos="2879725" algn="ctr"/>
                <a:tab pos="5761038" algn="r"/>
              </a:tabLst>
              <a:defRPr>
                <a:solidFill>
                  <a:schemeClr val="tx1"/>
                </a:solidFill>
                <a:latin typeface="Calibri" pitchFamily="34" charset="0"/>
                <a:cs typeface="Arial" charset="0"/>
              </a:defRPr>
            </a:lvl4pPr>
            <a:lvl5pPr marL="2057400" indent="-228600">
              <a:tabLst>
                <a:tab pos="2879725" algn="ctr"/>
                <a:tab pos="5761038" algn="r"/>
              </a:tabLst>
              <a:defRPr>
                <a:solidFill>
                  <a:schemeClr val="tx1"/>
                </a:solidFill>
                <a:latin typeface="Calibri" pitchFamily="34" charset="0"/>
                <a:cs typeface="Arial" charset="0"/>
              </a:defRPr>
            </a:lvl5pPr>
            <a:lvl6pPr marL="2514600" indent="-228600" fontAlgn="base">
              <a:spcBef>
                <a:spcPct val="0"/>
              </a:spcBef>
              <a:spcAft>
                <a:spcPct val="0"/>
              </a:spcAft>
              <a:tabLst>
                <a:tab pos="2879725" algn="ctr"/>
                <a:tab pos="5761038" algn="r"/>
              </a:tabLst>
              <a:defRPr>
                <a:solidFill>
                  <a:schemeClr val="tx1"/>
                </a:solidFill>
                <a:latin typeface="Calibri" pitchFamily="34" charset="0"/>
                <a:cs typeface="Arial" charset="0"/>
              </a:defRPr>
            </a:lvl6pPr>
            <a:lvl7pPr marL="2971800" indent="-228600" fontAlgn="base">
              <a:spcBef>
                <a:spcPct val="0"/>
              </a:spcBef>
              <a:spcAft>
                <a:spcPct val="0"/>
              </a:spcAft>
              <a:tabLst>
                <a:tab pos="2879725" algn="ctr"/>
                <a:tab pos="5761038" algn="r"/>
              </a:tabLst>
              <a:defRPr>
                <a:solidFill>
                  <a:schemeClr val="tx1"/>
                </a:solidFill>
                <a:latin typeface="Calibri" pitchFamily="34" charset="0"/>
                <a:cs typeface="Arial" charset="0"/>
              </a:defRPr>
            </a:lvl7pPr>
            <a:lvl8pPr marL="3429000" indent="-228600" fontAlgn="base">
              <a:spcBef>
                <a:spcPct val="0"/>
              </a:spcBef>
              <a:spcAft>
                <a:spcPct val="0"/>
              </a:spcAft>
              <a:tabLst>
                <a:tab pos="2879725" algn="ctr"/>
                <a:tab pos="5761038" algn="r"/>
              </a:tabLst>
              <a:defRPr>
                <a:solidFill>
                  <a:schemeClr val="tx1"/>
                </a:solidFill>
                <a:latin typeface="Calibri" pitchFamily="34" charset="0"/>
                <a:cs typeface="Arial" charset="0"/>
              </a:defRPr>
            </a:lvl8pPr>
            <a:lvl9pPr marL="3886200" indent="-228600" fontAlgn="base">
              <a:spcBef>
                <a:spcPct val="0"/>
              </a:spcBef>
              <a:spcAft>
                <a:spcPct val="0"/>
              </a:spcAft>
              <a:tabLst>
                <a:tab pos="2879725" algn="ctr"/>
                <a:tab pos="5761038" algn="r"/>
              </a:tabLst>
              <a:defRPr>
                <a:solidFill>
                  <a:schemeClr val="tx1"/>
                </a:solidFill>
                <a:latin typeface="Calibri" pitchFamily="34" charset="0"/>
                <a:cs typeface="Arial" charset="0"/>
              </a:defRPr>
            </a:lvl9pPr>
          </a:lstStyle>
          <a:p>
            <a:endParaRPr lang="en-US" altLang="en-US">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2771775" y="274638"/>
            <a:ext cx="5915025" cy="1282700"/>
          </a:xfrm>
        </p:spPr>
        <p:txBody>
          <a:bodyPr/>
          <a:lstStyle/>
          <a:p>
            <a:r>
              <a:rPr lang="en-GB" altLang="en-US" sz="3600" b="1" smtClean="0">
                <a:solidFill>
                  <a:srgbClr val="00B050"/>
                </a:solidFill>
              </a:rPr>
              <a:t>Using ICT to promote inquiry and creativity in science</a:t>
            </a:r>
          </a:p>
        </p:txBody>
      </p:sp>
      <p:sp>
        <p:nvSpPr>
          <p:cNvPr id="3" name="Content Placeholder 2"/>
          <p:cNvSpPr>
            <a:spLocks noGrp="1"/>
          </p:cNvSpPr>
          <p:nvPr>
            <p:ph idx="1"/>
          </p:nvPr>
        </p:nvSpPr>
        <p:spPr>
          <a:xfrm>
            <a:off x="468313" y="1700213"/>
            <a:ext cx="8218487" cy="4608512"/>
          </a:xfrm>
        </p:spPr>
        <p:txBody>
          <a:bodyPr rtlCol="0">
            <a:normAutofit/>
          </a:bodyPr>
          <a:lstStyle/>
          <a:p>
            <a:pPr marL="0" indent="0" fontAlgn="auto">
              <a:spcAft>
                <a:spcPts val="0"/>
              </a:spcAft>
              <a:buFont typeface="Arial" pitchFamily="34" charset="0"/>
              <a:buNone/>
              <a:defRPr/>
            </a:pPr>
            <a:r>
              <a:rPr lang="en-US" sz="2400" dirty="0" smtClean="0">
                <a:latin typeface="+mj-lt"/>
              </a:rPr>
              <a:t>In groups of 3 or 4</a:t>
            </a:r>
          </a:p>
          <a:p>
            <a:pPr fontAlgn="auto">
              <a:spcAft>
                <a:spcPts val="0"/>
              </a:spcAft>
              <a:buFont typeface="Arial" pitchFamily="34" charset="0"/>
              <a:buChar char="•"/>
              <a:defRPr/>
            </a:pPr>
            <a:r>
              <a:rPr lang="en-US" sz="2400" dirty="0" smtClean="0">
                <a:latin typeface="+mj-lt"/>
              </a:rPr>
              <a:t>Data </a:t>
            </a:r>
            <a:r>
              <a:rPr lang="en-US" sz="2400" dirty="0">
                <a:latin typeface="+mj-lt"/>
              </a:rPr>
              <a:t>loggers: measure </a:t>
            </a:r>
            <a:r>
              <a:rPr lang="en-US" sz="2400" dirty="0" smtClean="0">
                <a:latin typeface="+mj-lt"/>
              </a:rPr>
              <a:t>temperature and  </a:t>
            </a:r>
            <a:r>
              <a:rPr lang="en-US" sz="2400" dirty="0">
                <a:latin typeface="+mj-lt"/>
              </a:rPr>
              <a:t>light </a:t>
            </a:r>
            <a:r>
              <a:rPr lang="en-US" sz="2400" dirty="0" smtClean="0">
                <a:latin typeface="+mj-lt"/>
              </a:rPr>
              <a:t>level to explore </a:t>
            </a:r>
            <a:r>
              <a:rPr lang="en-US" sz="2400" dirty="0">
                <a:latin typeface="+mj-lt"/>
              </a:rPr>
              <a:t>the </a:t>
            </a:r>
            <a:r>
              <a:rPr lang="en-GB" sz="2400" dirty="0" smtClean="0">
                <a:latin typeface="+mj-lt"/>
              </a:rPr>
              <a:t>classroom climate</a:t>
            </a:r>
            <a:endParaRPr lang="en-GB" sz="2400" dirty="0">
              <a:latin typeface="+mj-lt"/>
            </a:endParaRPr>
          </a:p>
          <a:p>
            <a:pPr fontAlgn="auto">
              <a:spcAft>
                <a:spcPts val="0"/>
              </a:spcAft>
              <a:buFont typeface="Arial" pitchFamily="34" charset="0"/>
              <a:buChar char="•"/>
              <a:defRPr/>
            </a:pPr>
            <a:r>
              <a:rPr lang="en-US" sz="2400" dirty="0">
                <a:latin typeface="+mj-lt"/>
              </a:rPr>
              <a:t>USB microscope: look at a small insect, plant, crystals (sugar, salt,…) fabrics, </a:t>
            </a:r>
            <a:r>
              <a:rPr lang="en-US" sz="2400" dirty="0" smtClean="0">
                <a:latin typeface="+mj-lt"/>
              </a:rPr>
              <a:t>skin, eyes teeth. </a:t>
            </a:r>
            <a:r>
              <a:rPr lang="en-US" sz="2400" dirty="0">
                <a:latin typeface="+mj-lt"/>
              </a:rPr>
              <a:t>in order to observe texture, patterns, </a:t>
            </a:r>
            <a:r>
              <a:rPr lang="en-US" sz="2400" dirty="0" smtClean="0">
                <a:latin typeface="+mj-lt"/>
              </a:rPr>
              <a:t>design etc.</a:t>
            </a:r>
          </a:p>
          <a:p>
            <a:pPr fontAlgn="auto">
              <a:spcAft>
                <a:spcPts val="0"/>
              </a:spcAft>
              <a:buFont typeface="Arial" pitchFamily="34" charset="0"/>
              <a:buChar char="•"/>
              <a:defRPr/>
            </a:pPr>
            <a:r>
              <a:rPr lang="en-US" sz="2400" dirty="0">
                <a:latin typeface="+mj-lt"/>
              </a:rPr>
              <a:t>Sound sensor and </a:t>
            </a:r>
            <a:r>
              <a:rPr lang="en-US" sz="2400" dirty="0" err="1">
                <a:latin typeface="+mj-lt"/>
              </a:rPr>
              <a:t>datalogger</a:t>
            </a:r>
            <a:r>
              <a:rPr lang="en-US" sz="2400" dirty="0">
                <a:latin typeface="+mj-lt"/>
              </a:rPr>
              <a:t> : </a:t>
            </a:r>
            <a:r>
              <a:rPr lang="en-US" sz="2400" dirty="0" smtClean="0">
                <a:latin typeface="+mj-lt"/>
              </a:rPr>
              <a:t>explore  </a:t>
            </a:r>
            <a:r>
              <a:rPr lang="en-US" sz="2400" dirty="0">
                <a:latin typeface="+mj-lt"/>
              </a:rPr>
              <a:t>sounds in </a:t>
            </a:r>
            <a:r>
              <a:rPr lang="en-US" sz="2400" dirty="0" smtClean="0">
                <a:latin typeface="+mj-lt"/>
              </a:rPr>
              <a:t>the local </a:t>
            </a:r>
            <a:r>
              <a:rPr lang="en-US" sz="2400" dirty="0">
                <a:latin typeface="+mj-lt"/>
              </a:rPr>
              <a:t>surroundings </a:t>
            </a:r>
            <a:endParaRPr lang="en-US" sz="2400" dirty="0" smtClean="0">
              <a:latin typeface="+mj-lt"/>
            </a:endParaRPr>
          </a:p>
          <a:p>
            <a:pPr fontAlgn="auto">
              <a:spcAft>
                <a:spcPts val="0"/>
              </a:spcAft>
              <a:buFont typeface="Arial" pitchFamily="34" charset="0"/>
              <a:buChar char="•"/>
              <a:defRPr/>
            </a:pPr>
            <a:r>
              <a:rPr lang="en-US" sz="2400" dirty="0" smtClean="0">
                <a:latin typeface="+mj-lt"/>
              </a:rPr>
              <a:t>Using a </a:t>
            </a:r>
            <a:r>
              <a:rPr lang="en-GB" sz="2400" dirty="0" smtClean="0">
                <a:latin typeface="+mj-lt"/>
              </a:rPr>
              <a:t>camera/ </a:t>
            </a:r>
            <a:r>
              <a:rPr lang="en-GB" sz="2400" dirty="0" err="1" smtClean="0">
                <a:latin typeface="+mj-lt"/>
              </a:rPr>
              <a:t>iPad</a:t>
            </a:r>
            <a:r>
              <a:rPr lang="en-GB" sz="2400" dirty="0" smtClean="0">
                <a:latin typeface="+mj-lt"/>
              </a:rPr>
              <a:t> </a:t>
            </a:r>
            <a:r>
              <a:rPr lang="en-GB" sz="2400" dirty="0">
                <a:latin typeface="+mj-lt"/>
              </a:rPr>
              <a:t>to </a:t>
            </a:r>
            <a:r>
              <a:rPr lang="en-GB" sz="2400" dirty="0" smtClean="0">
                <a:latin typeface="+mj-lt"/>
              </a:rPr>
              <a:t>capture change over time to </a:t>
            </a:r>
            <a:r>
              <a:rPr lang="en-GB" sz="2400" dirty="0">
                <a:latin typeface="+mj-lt"/>
              </a:rPr>
              <a:t>allow </a:t>
            </a:r>
            <a:r>
              <a:rPr lang="en-GB" sz="2400" dirty="0" smtClean="0">
                <a:latin typeface="+mj-lt"/>
              </a:rPr>
              <a:t>comparisons: Milk </a:t>
            </a:r>
            <a:r>
              <a:rPr lang="en-GB" sz="2400" dirty="0">
                <a:latin typeface="+mj-lt"/>
              </a:rPr>
              <a:t>Magic </a:t>
            </a:r>
            <a:r>
              <a:rPr lang="en-GB" sz="1300" i="1" dirty="0" smtClean="0">
                <a:latin typeface="+mj-lt"/>
                <a:hlinkClick r:id="rId3"/>
              </a:rPr>
              <a:t>http</a:t>
            </a:r>
            <a:r>
              <a:rPr lang="en-GB" sz="1300" i="1" dirty="0">
                <a:latin typeface="+mj-lt"/>
                <a:hlinkClick r:id="rId3"/>
              </a:rPr>
              <a:t>://www.sciencemuseum.org.uk/educators/classroom-resources/activities/</a:t>
            </a:r>
            <a:r>
              <a:rPr lang="en-GB" sz="1300" i="1" dirty="0" smtClean="0">
                <a:latin typeface="+mj-lt"/>
                <a:hlinkClick r:id="rId3"/>
              </a:rPr>
              <a:t>kitchen_science</a:t>
            </a:r>
            <a:r>
              <a:rPr lang="en-GB" sz="1300" i="1" dirty="0" smtClean="0">
                <a:latin typeface="+mj-lt"/>
              </a:rPr>
              <a:t>)</a:t>
            </a:r>
            <a:endParaRPr lang="en-GB" sz="1300" i="1" dirty="0">
              <a:latin typeface="+mj-lt"/>
            </a:endParaRPr>
          </a:p>
          <a:p>
            <a:pPr marL="0" indent="0" fontAlgn="auto">
              <a:spcAft>
                <a:spcPts val="0"/>
              </a:spcAft>
              <a:buFont typeface="Arial" pitchFamily="34" charset="0"/>
              <a:buNone/>
              <a:defRPr/>
            </a:pPr>
            <a:endParaRPr lang="en-GB" sz="2400" i="1" dirty="0"/>
          </a:p>
          <a:p>
            <a:pPr fontAlgn="auto">
              <a:spcAft>
                <a:spcPts val="0"/>
              </a:spcAft>
              <a:buFont typeface="Arial" pitchFamily="34" charset="0"/>
              <a:buChar char="•"/>
              <a:defRPr/>
            </a:pPr>
            <a:endParaRPr lang="en-GB" sz="2400" dirty="0"/>
          </a:p>
          <a:p>
            <a:pPr fontAlgn="auto">
              <a:spcAft>
                <a:spcPts val="0"/>
              </a:spcAft>
              <a:buFont typeface="Arial" pitchFamily="34" charset="0"/>
              <a:buChar char="•"/>
              <a:defRPr/>
            </a:pPr>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GB" altLang="en-US" b="1" smtClean="0">
                <a:solidFill>
                  <a:srgbClr val="00B050"/>
                </a:solidFill>
              </a:rPr>
              <a:t>Feedback</a:t>
            </a:r>
          </a:p>
        </p:txBody>
      </p:sp>
      <p:sp>
        <p:nvSpPr>
          <p:cNvPr id="3" name="Content Placeholder 2"/>
          <p:cNvSpPr>
            <a:spLocks noGrp="1"/>
          </p:cNvSpPr>
          <p:nvPr>
            <p:ph idx="1"/>
          </p:nvPr>
        </p:nvSpPr>
        <p:spPr/>
        <p:txBody>
          <a:bodyPr rtlCol="0">
            <a:normAutofit/>
          </a:bodyPr>
          <a:lstStyle/>
          <a:p>
            <a:pPr marL="0" indent="0" fontAlgn="auto">
              <a:spcAft>
                <a:spcPts val="0"/>
              </a:spcAft>
              <a:buFont typeface="Arial" pitchFamily="34" charset="0"/>
              <a:buNone/>
              <a:defRPr/>
            </a:pPr>
            <a:r>
              <a:rPr lang="en-US" sz="2800" dirty="0">
                <a:latin typeface="+mj-lt"/>
              </a:rPr>
              <a:t>What </a:t>
            </a:r>
            <a:endParaRPr lang="en-US" sz="2800" dirty="0" smtClean="0">
              <a:latin typeface="+mj-lt"/>
            </a:endParaRPr>
          </a:p>
          <a:p>
            <a:pPr fontAlgn="auto">
              <a:spcAft>
                <a:spcPts val="0"/>
              </a:spcAft>
              <a:buFont typeface="Arial" pitchFamily="34" charset="0"/>
              <a:buChar char="•"/>
              <a:defRPr/>
            </a:pPr>
            <a:r>
              <a:rPr lang="en-US" sz="2800" i="1" dirty="0">
                <a:latin typeface="+mj-lt"/>
              </a:rPr>
              <a:t>f</a:t>
            </a:r>
            <a:r>
              <a:rPr lang="en-US" sz="2800" i="1" dirty="0" smtClean="0">
                <a:latin typeface="+mj-lt"/>
              </a:rPr>
              <a:t>eatures of inquiry and </a:t>
            </a:r>
          </a:p>
          <a:p>
            <a:pPr fontAlgn="auto">
              <a:spcAft>
                <a:spcPts val="0"/>
              </a:spcAft>
              <a:buFont typeface="Arial" pitchFamily="34" charset="0"/>
              <a:buChar char="•"/>
              <a:defRPr/>
            </a:pPr>
            <a:r>
              <a:rPr lang="en-US" sz="2800" i="1" dirty="0" smtClean="0">
                <a:latin typeface="+mj-lt"/>
              </a:rPr>
              <a:t>creative </a:t>
            </a:r>
            <a:r>
              <a:rPr lang="en-US" sz="2800" i="1" dirty="0">
                <a:latin typeface="+mj-lt"/>
              </a:rPr>
              <a:t>dispositions </a:t>
            </a:r>
            <a:endParaRPr lang="en-US" sz="2800" i="1" dirty="0" smtClean="0">
              <a:latin typeface="+mj-lt"/>
            </a:endParaRPr>
          </a:p>
          <a:p>
            <a:pPr marL="0" indent="0" fontAlgn="auto">
              <a:spcAft>
                <a:spcPts val="0"/>
              </a:spcAft>
              <a:buFont typeface="Arial" pitchFamily="34" charset="0"/>
              <a:buNone/>
              <a:defRPr/>
            </a:pPr>
            <a:r>
              <a:rPr lang="en-US" sz="2800" dirty="0" smtClean="0">
                <a:latin typeface="+mj-lt"/>
              </a:rPr>
              <a:t>were </a:t>
            </a:r>
            <a:r>
              <a:rPr lang="en-US" sz="2800" dirty="0">
                <a:latin typeface="+mj-lt"/>
              </a:rPr>
              <a:t>developed </a:t>
            </a:r>
            <a:r>
              <a:rPr lang="en-US" sz="2800" dirty="0" smtClean="0">
                <a:latin typeface="+mj-lt"/>
              </a:rPr>
              <a:t>or enhanced by </a:t>
            </a:r>
            <a:r>
              <a:rPr lang="en-US" sz="2800" dirty="0">
                <a:latin typeface="+mj-lt"/>
              </a:rPr>
              <a:t>your use of ICT in the activity</a:t>
            </a:r>
            <a:r>
              <a:rPr lang="en-US" sz="2800" dirty="0" smtClean="0">
                <a:latin typeface="+mj-lt"/>
              </a:rPr>
              <a:t>?</a:t>
            </a:r>
          </a:p>
          <a:p>
            <a:pPr marL="0" indent="0" fontAlgn="auto">
              <a:spcAft>
                <a:spcPts val="0"/>
              </a:spcAft>
              <a:buFont typeface="Arial" pitchFamily="34" charset="0"/>
              <a:buNone/>
              <a:defRPr/>
            </a:pPr>
            <a:endParaRPr lang="en-US" sz="2800" dirty="0">
              <a:latin typeface="+mj-lt"/>
            </a:endParaRPr>
          </a:p>
          <a:p>
            <a:pPr marL="0" indent="0" fontAlgn="auto">
              <a:spcAft>
                <a:spcPts val="0"/>
              </a:spcAft>
              <a:buFont typeface="Arial" pitchFamily="34" charset="0"/>
              <a:buNone/>
              <a:defRPr/>
            </a:pPr>
            <a:r>
              <a:rPr lang="en-US" sz="2800" b="1" i="1" dirty="0" smtClean="0">
                <a:solidFill>
                  <a:srgbClr val="000000"/>
                </a:solidFill>
                <a:latin typeface="+mj-lt"/>
              </a:rPr>
              <a:t>Were there any challenges?</a:t>
            </a:r>
          </a:p>
          <a:p>
            <a:pPr fontAlgn="auto">
              <a:spcAft>
                <a:spcPts val="0"/>
              </a:spcAft>
              <a:buFont typeface="Arial" pitchFamily="34" charset="0"/>
              <a:buChar char="•"/>
              <a:defRPr/>
            </a:pP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700338" y="274638"/>
            <a:ext cx="5986462" cy="1282700"/>
          </a:xfrm>
        </p:spPr>
        <p:txBody>
          <a:bodyPr/>
          <a:lstStyle/>
          <a:p>
            <a:r>
              <a:rPr lang="en-GB" altLang="en-US" sz="3100" b="1" smtClean="0">
                <a:solidFill>
                  <a:srgbClr val="00B050"/>
                </a:solidFill>
              </a:rPr>
              <a:t>Handout:  How can ICT enhance the science curriculum? </a:t>
            </a:r>
            <a:endParaRPr lang="en-GB" altLang="en-US" smtClean="0">
              <a:solidFill>
                <a:srgbClr val="00B050"/>
              </a:solidFill>
            </a:endParaRPr>
          </a:p>
        </p:txBody>
      </p:sp>
      <p:sp>
        <p:nvSpPr>
          <p:cNvPr id="3" name="Content Placeholder 2"/>
          <p:cNvSpPr>
            <a:spLocks noGrp="1"/>
          </p:cNvSpPr>
          <p:nvPr>
            <p:ph idx="1"/>
          </p:nvPr>
        </p:nvSpPr>
        <p:spPr>
          <a:xfrm>
            <a:off x="468313" y="1700213"/>
            <a:ext cx="8218487" cy="4465637"/>
          </a:xfrm>
        </p:spPr>
        <p:txBody>
          <a:bodyPr rtlCol="0">
            <a:normAutofit/>
          </a:bodyPr>
          <a:lstStyle/>
          <a:p>
            <a:pPr fontAlgn="auto">
              <a:spcAft>
                <a:spcPts val="0"/>
              </a:spcAft>
              <a:buFont typeface="Arial" pitchFamily="34" charset="0"/>
              <a:buChar char="•"/>
              <a:defRPr/>
            </a:pPr>
            <a:r>
              <a:rPr lang="en-GB" sz="2400" b="1" dirty="0">
                <a:latin typeface="+mj-lt"/>
              </a:rPr>
              <a:t>Using information sources </a:t>
            </a:r>
            <a:r>
              <a:rPr lang="en-GB" sz="2400" dirty="0">
                <a:latin typeface="+mj-lt"/>
              </a:rPr>
              <a:t>such as the internet or DVDs / CD </a:t>
            </a:r>
            <a:r>
              <a:rPr lang="en-GB" sz="2400" dirty="0" smtClean="0">
                <a:latin typeface="+mj-lt"/>
              </a:rPr>
              <a:t>ROMs</a:t>
            </a:r>
          </a:p>
          <a:p>
            <a:pPr fontAlgn="auto">
              <a:spcAft>
                <a:spcPts val="0"/>
              </a:spcAft>
              <a:buFont typeface="Arial" pitchFamily="34" charset="0"/>
              <a:buChar char="•"/>
              <a:defRPr/>
            </a:pPr>
            <a:r>
              <a:rPr lang="en-GB" sz="2400" b="1" dirty="0">
                <a:latin typeface="+mj-lt"/>
              </a:rPr>
              <a:t>Using data capture equipment </a:t>
            </a:r>
            <a:r>
              <a:rPr lang="en-GB" sz="2400" dirty="0">
                <a:latin typeface="+mj-lt"/>
              </a:rPr>
              <a:t>such as digital microscopes, visualizers, digital cameras, voice recorders and data logging </a:t>
            </a:r>
            <a:r>
              <a:rPr lang="en-GB" sz="2400" dirty="0" smtClean="0">
                <a:latin typeface="+mj-lt"/>
              </a:rPr>
              <a:t>sensors</a:t>
            </a:r>
          </a:p>
          <a:p>
            <a:pPr fontAlgn="auto">
              <a:spcAft>
                <a:spcPts val="0"/>
              </a:spcAft>
              <a:buFont typeface="Arial" pitchFamily="34" charset="0"/>
              <a:buChar char="•"/>
              <a:defRPr/>
            </a:pPr>
            <a:r>
              <a:rPr lang="en-GB" sz="2400" b="1" dirty="0">
                <a:latin typeface="+mj-lt"/>
              </a:rPr>
              <a:t>Handling data </a:t>
            </a:r>
            <a:r>
              <a:rPr lang="en-GB" sz="2400" dirty="0">
                <a:latin typeface="+mj-lt"/>
              </a:rPr>
              <a:t>using databases and </a:t>
            </a:r>
            <a:r>
              <a:rPr lang="en-GB" sz="2400" dirty="0" err="1" smtClean="0">
                <a:latin typeface="+mj-lt"/>
              </a:rPr>
              <a:t>spreadsheets</a:t>
            </a:r>
            <a:endParaRPr lang="en-GB" sz="2400" dirty="0" smtClean="0">
              <a:latin typeface="+mj-lt"/>
            </a:endParaRPr>
          </a:p>
          <a:p>
            <a:pPr fontAlgn="auto">
              <a:spcAft>
                <a:spcPts val="0"/>
              </a:spcAft>
              <a:buFont typeface="Arial" pitchFamily="34" charset="0"/>
              <a:buChar char="•"/>
              <a:defRPr/>
            </a:pPr>
            <a:r>
              <a:rPr lang="en-GB" sz="2400" b="1" dirty="0">
                <a:latin typeface="+mj-lt"/>
              </a:rPr>
              <a:t>Visualising and investigating ideas </a:t>
            </a:r>
            <a:r>
              <a:rPr lang="en-GB" sz="2400" dirty="0">
                <a:latin typeface="+mj-lt"/>
              </a:rPr>
              <a:t>with models, simulations and </a:t>
            </a:r>
            <a:r>
              <a:rPr lang="en-GB" sz="2400" dirty="0" smtClean="0">
                <a:latin typeface="+mj-lt"/>
              </a:rPr>
              <a:t>animations</a:t>
            </a:r>
          </a:p>
          <a:p>
            <a:pPr fontAlgn="auto">
              <a:spcAft>
                <a:spcPts val="0"/>
              </a:spcAft>
              <a:buFont typeface="Arial" pitchFamily="34" charset="0"/>
              <a:buChar char="•"/>
              <a:defRPr/>
            </a:pPr>
            <a:r>
              <a:rPr lang="en-GB" sz="2400" b="1" dirty="0">
                <a:latin typeface="+mj-lt"/>
              </a:rPr>
              <a:t>Communicating ideas </a:t>
            </a:r>
            <a:r>
              <a:rPr lang="en-GB" sz="2400" dirty="0">
                <a:latin typeface="+mj-lt"/>
              </a:rPr>
              <a:t>using word processors, publishing / presentation software, apps such as Explain Everything or Book Creator and animation </a:t>
            </a:r>
            <a:r>
              <a:rPr lang="en-GB" sz="2400" dirty="0" smtClean="0">
                <a:latin typeface="+mj-lt"/>
              </a:rPr>
              <a:t>software</a:t>
            </a:r>
            <a:endParaRPr lang="en-GB" sz="2400" dirty="0">
              <a:latin typeface="+mj-lt"/>
            </a:endParaRPr>
          </a:p>
          <a:p>
            <a:pPr fontAlgn="auto">
              <a:lnSpc>
                <a:spcPct val="120000"/>
              </a:lnSpc>
              <a:spcAft>
                <a:spcPts val="0"/>
              </a:spcAft>
              <a:buFont typeface="Arial" pitchFamily="34" charset="0"/>
              <a:buChar char="•"/>
              <a:defRPr/>
            </a:pPr>
            <a:endParaRPr lang="en-GB" sz="2100" dirty="0">
              <a:latin typeface="+mj-lt"/>
            </a:endParaRPr>
          </a:p>
          <a:p>
            <a:pPr marL="0" indent="0" fontAlgn="auto">
              <a:spcAft>
                <a:spcPts val="0"/>
              </a:spcAft>
              <a:buFont typeface="Arial" pitchFamily="34" charset="0"/>
              <a:buNone/>
              <a:defRPr/>
            </a:pPr>
            <a:endParaRPr lang="en-GB" dirty="0"/>
          </a:p>
          <a:p>
            <a:pPr marL="0" indent="0" fontAlgn="auto">
              <a:spcAft>
                <a:spcPts val="0"/>
              </a:spcAft>
              <a:buFont typeface="Arial" pitchFamily="34" charset="0"/>
              <a:buNone/>
              <a:defRPr/>
            </a:pPr>
            <a:endParaRPr lang="en-GB" dirty="0"/>
          </a:p>
          <a:p>
            <a:pPr marL="0" indent="0" fontAlgn="auto">
              <a:spcAft>
                <a:spcPts val="0"/>
              </a:spcAft>
              <a:buFont typeface="Arial" pitchFamily="34" charset="0"/>
              <a:buNone/>
              <a:defRPr/>
            </a:pPr>
            <a:endParaRPr lang="en-GB" dirty="0"/>
          </a:p>
          <a:p>
            <a:pPr marL="0" indent="0" fontAlgn="auto">
              <a:spcAft>
                <a:spcPts val="0"/>
              </a:spcAft>
              <a:buFont typeface="Arial" pitchFamily="34" charset="0"/>
              <a:buNone/>
              <a:defRPr/>
            </a:pPr>
            <a:endParaRPr lang="en-GB" dirty="0"/>
          </a:p>
          <a:p>
            <a:pPr marL="0" indent="0" fontAlgn="auto">
              <a:spcAft>
                <a:spcPts val="0"/>
              </a:spcAft>
              <a:buFont typeface="Arial" pitchFamily="34" charset="0"/>
              <a:buNone/>
              <a:defRPr/>
            </a:pPr>
            <a:endParaRPr lang="en-GB" dirty="0"/>
          </a:p>
          <a:p>
            <a:pPr fontAlgn="auto">
              <a:spcAft>
                <a:spcPts val="0"/>
              </a:spcAft>
              <a:buFont typeface="Arial" pitchFamily="34" charset="0"/>
              <a:buChar char="•"/>
              <a:defRPr/>
            </a:pPr>
            <a:endParaRPr lang="en-GB"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tLang="en-US" sz="4000" b="1" smtClean="0">
                <a:solidFill>
                  <a:srgbClr val="00B050"/>
                </a:solidFill>
              </a:rPr>
              <a:t>Classroom Examples</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sz="2800" dirty="0" smtClean="0">
                <a:latin typeface="+mj-lt"/>
              </a:rPr>
              <a:t>The examples illustrate some uses of ICT in Science</a:t>
            </a:r>
          </a:p>
          <a:p>
            <a:pPr marL="0" indent="0" fontAlgn="auto">
              <a:spcAft>
                <a:spcPts val="0"/>
              </a:spcAft>
              <a:buFont typeface="Arial" pitchFamily="34" charset="0"/>
              <a:buNone/>
              <a:defRPr/>
            </a:pPr>
            <a:endParaRPr lang="en-US" sz="2800" dirty="0">
              <a:latin typeface="+mj-lt"/>
            </a:endParaRPr>
          </a:p>
          <a:p>
            <a:pPr fontAlgn="auto">
              <a:spcAft>
                <a:spcPts val="0"/>
              </a:spcAft>
              <a:buFont typeface="Arial" pitchFamily="34" charset="0"/>
              <a:buChar char="•"/>
              <a:defRPr/>
            </a:pPr>
            <a:r>
              <a:rPr lang="en-US" sz="2800" dirty="0" smtClean="0">
                <a:latin typeface="+mj-lt"/>
              </a:rPr>
              <a:t>In what ways did they enhance or foster inquiry and creativity?</a:t>
            </a:r>
            <a:endParaRPr lang="en-US" sz="2800" dirty="0">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2771775" y="274638"/>
            <a:ext cx="5915025" cy="1282700"/>
          </a:xfrm>
        </p:spPr>
        <p:txBody>
          <a:bodyPr/>
          <a:lstStyle/>
          <a:p>
            <a:r>
              <a:rPr lang="en-US" altLang="en-US" sz="3600" b="1" smtClean="0">
                <a:solidFill>
                  <a:srgbClr val="00B050"/>
                </a:solidFill>
              </a:rPr>
              <a:t>Framework for the </a:t>
            </a:r>
            <a:br>
              <a:rPr lang="en-US" altLang="en-US" sz="3600" b="1" smtClean="0">
                <a:solidFill>
                  <a:srgbClr val="00B050"/>
                </a:solidFill>
              </a:rPr>
            </a:br>
            <a:r>
              <a:rPr lang="en-US" altLang="en-US" sz="3600" b="1" smtClean="0">
                <a:solidFill>
                  <a:srgbClr val="00B050"/>
                </a:solidFill>
              </a:rPr>
              <a:t>classroom examples</a:t>
            </a:r>
          </a:p>
        </p:txBody>
      </p:sp>
      <p:sp>
        <p:nvSpPr>
          <p:cNvPr id="5" name="Content Placeholder 4"/>
          <p:cNvSpPr>
            <a:spLocks noGrp="1"/>
          </p:cNvSpPr>
          <p:nvPr>
            <p:ph idx="1"/>
          </p:nvPr>
        </p:nvSpPr>
        <p:spPr/>
        <p:txBody>
          <a:bodyPr rtlCol="0">
            <a:normAutofit/>
          </a:bodyPr>
          <a:lstStyle/>
          <a:p>
            <a:pPr fontAlgn="auto">
              <a:spcAft>
                <a:spcPts val="0"/>
              </a:spcAft>
              <a:buFont typeface="Arial" pitchFamily="34" charset="0"/>
              <a:buChar char="•"/>
              <a:defRPr/>
            </a:pPr>
            <a:r>
              <a:rPr lang="en-US" sz="2600" b="1" dirty="0" smtClean="0">
                <a:latin typeface="+mj-lt"/>
              </a:rPr>
              <a:t>Setting </a:t>
            </a:r>
            <a:r>
              <a:rPr lang="en-US" sz="2600" b="1" dirty="0">
                <a:latin typeface="+mj-lt"/>
              </a:rPr>
              <a:t>the scene </a:t>
            </a:r>
            <a:r>
              <a:rPr lang="en-US" sz="2600" dirty="0">
                <a:latin typeface="+mj-lt"/>
              </a:rPr>
              <a:t>– focus, rationale, background</a:t>
            </a:r>
          </a:p>
          <a:p>
            <a:pPr fontAlgn="auto">
              <a:spcAft>
                <a:spcPts val="0"/>
              </a:spcAft>
              <a:buFont typeface="Arial"/>
              <a:buChar char="•"/>
              <a:defRPr/>
            </a:pPr>
            <a:r>
              <a:rPr lang="en-US" sz="2600" b="1" dirty="0" smtClean="0">
                <a:latin typeface="+mj-lt"/>
              </a:rPr>
              <a:t>Starting </a:t>
            </a:r>
            <a:r>
              <a:rPr lang="en-US" sz="2600" b="1" dirty="0">
                <a:latin typeface="+mj-lt"/>
              </a:rPr>
              <a:t>points</a:t>
            </a:r>
          </a:p>
          <a:p>
            <a:pPr fontAlgn="auto">
              <a:spcAft>
                <a:spcPts val="0"/>
              </a:spcAft>
              <a:buFont typeface="Arial"/>
              <a:buChar char="•"/>
              <a:defRPr/>
            </a:pPr>
            <a:r>
              <a:rPr lang="en-US" sz="2600" b="1" dirty="0" smtClean="0">
                <a:latin typeface="+mj-lt"/>
              </a:rPr>
              <a:t>Developing </a:t>
            </a:r>
            <a:r>
              <a:rPr lang="en-US" sz="2600" b="1" dirty="0">
                <a:latin typeface="+mj-lt"/>
              </a:rPr>
              <a:t>the learning journey </a:t>
            </a:r>
            <a:r>
              <a:rPr lang="en-US" sz="2600" dirty="0">
                <a:latin typeface="+mj-lt"/>
              </a:rPr>
              <a:t>– activities and their rationale, examples of children’s responses, teacher reflections and implications for the next session.</a:t>
            </a:r>
          </a:p>
          <a:p>
            <a:pPr fontAlgn="auto">
              <a:spcAft>
                <a:spcPts val="0"/>
              </a:spcAft>
              <a:buFont typeface="Arial"/>
              <a:buChar char="•"/>
              <a:defRPr/>
            </a:pPr>
            <a:r>
              <a:rPr lang="en-US" sz="2600" b="1" dirty="0" smtClean="0">
                <a:latin typeface="+mj-lt"/>
              </a:rPr>
              <a:t>Reflections</a:t>
            </a:r>
            <a:r>
              <a:rPr lang="en-US" sz="2600" dirty="0" smtClean="0">
                <a:latin typeface="+mj-lt"/>
              </a:rPr>
              <a:t> </a:t>
            </a:r>
            <a:r>
              <a:rPr lang="en-US" sz="2600" dirty="0">
                <a:latin typeface="+mj-lt"/>
              </a:rPr>
              <a:t>– children’s progress, teacher role, classroom environment, next steps</a:t>
            </a:r>
          </a:p>
          <a:p>
            <a:pPr fontAlgn="auto">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2771775" y="274638"/>
            <a:ext cx="6048375" cy="993775"/>
          </a:xfrm>
        </p:spPr>
        <p:txBody>
          <a:bodyPr/>
          <a:lstStyle/>
          <a:p>
            <a:r>
              <a:rPr lang="en-GB" altLang="en-US" sz="2800" b="1" smtClean="0">
                <a:solidFill>
                  <a:srgbClr val="00B050"/>
                </a:solidFill>
              </a:rPr>
              <a:t>Life cycle of a frog: Using iPads to capture images of change over time (children age 4-5)</a:t>
            </a:r>
            <a:endParaRPr lang="en-US" altLang="en-US" sz="2800" b="1" smtClean="0">
              <a:solidFill>
                <a:srgbClr val="00B050"/>
              </a:solidFill>
            </a:endParaRPr>
          </a:p>
        </p:txBody>
      </p:sp>
      <p:pic>
        <p:nvPicPr>
          <p:cNvPr id="5" name="Picture 4"/>
          <p:cNvPicPr/>
          <p:nvPr/>
        </p:nvPicPr>
        <p:blipFill>
          <a:blip r:embed="rId3"/>
          <a:srcRect/>
          <a:stretch>
            <a:fillRect/>
          </a:stretch>
        </p:blipFill>
        <p:spPr bwMode="auto">
          <a:xfrm>
            <a:off x="1619250" y="1628775"/>
            <a:ext cx="6265863" cy="4537075"/>
          </a:xfrm>
          <a:prstGeom prst="rect">
            <a:avLst/>
          </a:prstGeom>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2988" y="1557338"/>
            <a:ext cx="7056437" cy="4535487"/>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a:p>
            <a:pPr fontAlgn="auto">
              <a:spcBef>
                <a:spcPts val="0"/>
              </a:spcBef>
              <a:spcAft>
                <a:spcPts val="0"/>
              </a:spcAft>
              <a:defRPr/>
            </a:pPr>
            <a:endParaRPr lang="en-US" dirty="0"/>
          </a:p>
        </p:txBody>
      </p:sp>
      <p:sp>
        <p:nvSpPr>
          <p:cNvPr id="3088" name="Title 3"/>
          <p:cNvSpPr>
            <a:spLocks noGrp="1"/>
          </p:cNvSpPr>
          <p:nvPr>
            <p:ph type="ctrTitle"/>
          </p:nvPr>
        </p:nvSpPr>
        <p:spPr>
          <a:xfrm>
            <a:off x="2627313" y="333375"/>
            <a:ext cx="6261100" cy="1079500"/>
          </a:xfrm>
        </p:spPr>
        <p:txBody>
          <a:bodyPr/>
          <a:lstStyle/>
          <a:p>
            <a:r>
              <a:rPr lang="en-US" altLang="en-US" sz="2800" b="1" smtClean="0">
                <a:solidFill>
                  <a:srgbClr val="00B050"/>
                </a:solidFill>
              </a:rPr>
              <a:t>Bees and their colonies: Visualising ideas through simulation</a:t>
            </a:r>
            <a:r>
              <a:rPr lang="en-GB" altLang="en-US" sz="2800" b="1" smtClean="0">
                <a:solidFill>
                  <a:srgbClr val="00B050"/>
                </a:solidFill>
              </a:rPr>
              <a:t> (children age 4-5)</a:t>
            </a:r>
          </a:p>
        </p:txBody>
      </p:sp>
      <p:graphicFrame>
        <p:nvGraphicFramePr>
          <p:cNvPr id="3086" name="Object 14"/>
          <p:cNvGraphicFramePr>
            <a:graphicFrameLocks noChangeAspect="1"/>
          </p:cNvGraphicFramePr>
          <p:nvPr/>
        </p:nvGraphicFramePr>
        <p:xfrm>
          <a:off x="1331913" y="1762125"/>
          <a:ext cx="6553200" cy="4259263"/>
        </p:xfrm>
        <a:graphic>
          <a:graphicData uri="http://schemas.openxmlformats.org/presentationml/2006/ole">
            <mc:AlternateContent xmlns:mc="http://schemas.openxmlformats.org/markup-compatibility/2006">
              <mc:Choice xmlns:v="urn:schemas-microsoft-com:vml" Requires="v">
                <p:oleObj spid="_x0000_s3090" name="Document" r:id="rId5" imgW="9854837" imgH="7048241" progId="">
                  <p:embed/>
                </p:oleObj>
              </mc:Choice>
              <mc:Fallback>
                <p:oleObj name="Document" r:id="rId5" imgW="9854837" imgH="7048241" progId="">
                  <p:embed/>
                  <p:pic>
                    <p:nvPicPr>
                      <p:cNvPr id="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913" y="1762125"/>
                        <a:ext cx="6553200" cy="425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2771775" y="260350"/>
            <a:ext cx="5976938" cy="1282700"/>
          </a:xfrm>
        </p:spPr>
        <p:txBody>
          <a:bodyPr/>
          <a:lstStyle/>
          <a:p>
            <a:r>
              <a:rPr lang="en-GB" altLang="en-US" sz="3200" b="1" smtClean="0">
                <a:solidFill>
                  <a:srgbClr val="00B050"/>
                </a:solidFill>
                <a:ea typeface="ＭＳ Ｐゴシック" pitchFamily="34" charset="-128"/>
                <a:cs typeface="Calibri" pitchFamily="34" charset="0"/>
              </a:rPr>
              <a:t>Materials: Investigating ideas with simulations (children age 5-6)</a:t>
            </a:r>
            <a:endParaRPr lang="en-US" altLang="en-US" sz="3200" smtClean="0">
              <a:solidFill>
                <a:srgbClr val="00B050"/>
              </a:solidFill>
              <a:ea typeface="ＭＳ Ｐゴシック" pitchFamily="34" charset="-128"/>
              <a:cs typeface="Calibri" pitchFamily="34" charset="0"/>
            </a:endParaRPr>
          </a:p>
        </p:txBody>
      </p:sp>
      <p:pic>
        <p:nvPicPr>
          <p:cNvPr id="4" name="Picture 3"/>
          <p:cNvPicPr/>
          <p:nvPr/>
        </p:nvPicPr>
        <p:blipFill>
          <a:blip r:embed="rId3"/>
          <a:srcRect/>
          <a:stretch>
            <a:fillRect/>
          </a:stretch>
        </p:blipFill>
        <p:spPr bwMode="auto">
          <a:xfrm>
            <a:off x="1547813" y="1628775"/>
            <a:ext cx="5903912" cy="4464050"/>
          </a:xfrm>
          <a:prstGeom prst="rect">
            <a:avLst/>
          </a:prstGeom>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00213"/>
            <a:ext cx="395605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660525"/>
            <a:ext cx="3894138"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55875" y="188913"/>
            <a:ext cx="6126163" cy="1384300"/>
          </a:xfrm>
          <a:prstGeom prst="rect">
            <a:avLst/>
          </a:prstGeom>
        </p:spPr>
        <p:txBody>
          <a:bodyPr>
            <a:spAutoFit/>
          </a:bodyPr>
          <a:lstStyle/>
          <a:p>
            <a:pPr algn="ctr" fontAlgn="auto">
              <a:spcBef>
                <a:spcPts val="0"/>
              </a:spcBef>
              <a:spcAft>
                <a:spcPts val="0"/>
              </a:spcAft>
              <a:defRPr/>
            </a:pPr>
            <a:r>
              <a:rPr lang="en-GB" sz="2800" b="1" dirty="0">
                <a:solidFill>
                  <a:srgbClr val="00B050"/>
                </a:solidFill>
                <a:latin typeface="+mj-lt"/>
                <a:cs typeface="+mn-cs"/>
              </a:rPr>
              <a:t>Study of simple physical phenomena: handling data and communicating </a:t>
            </a:r>
            <a:r>
              <a:rPr lang="en-GB" sz="2800" b="1" dirty="0">
                <a:solidFill>
                  <a:srgbClr val="00B050"/>
                </a:solidFill>
                <a:latin typeface="+mj-lt"/>
                <a:cs typeface="+mn-cs"/>
              </a:rPr>
              <a:t>ideas</a:t>
            </a:r>
          </a:p>
          <a:p>
            <a:pPr algn="ctr" fontAlgn="auto">
              <a:spcBef>
                <a:spcPts val="0"/>
              </a:spcBef>
              <a:spcAft>
                <a:spcPts val="0"/>
              </a:spcAft>
              <a:defRPr/>
            </a:pPr>
            <a:r>
              <a:rPr lang="en-GB" sz="2800" b="1" dirty="0">
                <a:solidFill>
                  <a:srgbClr val="00B050"/>
                </a:solidFill>
                <a:latin typeface="+mj-lt"/>
                <a:cs typeface="+mn-cs"/>
              </a:rPr>
              <a:t>(children age 4-6 )</a:t>
            </a:r>
            <a:endParaRPr lang="en-US" sz="2800" dirty="0">
              <a:solidFill>
                <a:srgbClr val="00B050"/>
              </a:solidFill>
              <a:latin typeface="+mj-lt"/>
              <a:cs typeface="+mn-c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771775" y="333375"/>
            <a:ext cx="5718175" cy="1423988"/>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2pPr>
            <a:lvl3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3pPr>
            <a:lvl4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4pPr>
            <a:lvl5pPr algn="ctr" rtl="0" eaLnBrk="0" fontAlgn="base" hangingPunct="0">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5pPr>
            <a:lvl6pPr marL="4572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6pPr>
            <a:lvl7pPr marL="9144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7pPr>
            <a:lvl8pPr marL="13716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8pPr>
            <a:lvl9pPr marL="1828800" algn="ctr" rtl="0" eaLnBrk="1" fontAlgn="base" hangingPunct="1">
              <a:spcBef>
                <a:spcPct val="0"/>
              </a:spcBef>
              <a:spcAft>
                <a:spcPct val="0"/>
              </a:spcAft>
              <a:defRPr sz="3600" b="1">
                <a:solidFill>
                  <a:srgbClr val="CE5F0C"/>
                </a:solidFill>
                <a:effectLst>
                  <a:outerShdw blurRad="38100" dist="38100" dir="2700000" algn="tl">
                    <a:srgbClr val="C0C0C0"/>
                  </a:outerShdw>
                </a:effectLst>
                <a:latin typeface="Verdana" pitchFamily="34" charset="0"/>
              </a:defRPr>
            </a:lvl9pPr>
          </a:lstStyle>
          <a:p>
            <a:pPr>
              <a:defRPr/>
            </a:pPr>
            <a:r>
              <a:rPr lang="en-GB" sz="3200" kern="0" dirty="0" smtClean="0">
                <a:solidFill>
                  <a:srgbClr val="00B050"/>
                </a:solidFill>
                <a:effectLst/>
              </a:rPr>
              <a:t>Reviewing the use of ICT in the Classroom Examples</a:t>
            </a:r>
          </a:p>
        </p:txBody>
      </p:sp>
      <p:sp>
        <p:nvSpPr>
          <p:cNvPr id="4" name="Tijdelijke aanduiding voor inhoud 3"/>
          <p:cNvSpPr>
            <a:spLocks noGrp="1"/>
          </p:cNvSpPr>
          <p:nvPr>
            <p:ph idx="1"/>
          </p:nvPr>
        </p:nvSpPr>
        <p:spPr>
          <a:xfrm>
            <a:off x="539750" y="2276475"/>
            <a:ext cx="8218488" cy="3529013"/>
          </a:xfrm>
        </p:spPr>
        <p:txBody>
          <a:bodyPr rtlCol="0">
            <a:normAutofit/>
          </a:bodyPr>
          <a:lstStyle/>
          <a:p>
            <a:pPr marL="514350" indent="-514350" fontAlgn="auto">
              <a:spcAft>
                <a:spcPts val="0"/>
              </a:spcAft>
              <a:buFont typeface="+mj-lt"/>
              <a:buAutoNum type="arabicPeriod"/>
              <a:defRPr/>
            </a:pPr>
            <a:r>
              <a:rPr lang="nl-BE" sz="2800" dirty="0" smtClean="0">
                <a:latin typeface="+mj-lt"/>
              </a:rPr>
              <a:t>Read through the classroom examples provided to gain an overview of the learning journey.</a:t>
            </a:r>
            <a:endParaRPr lang="nl-BE" sz="2000" dirty="0" smtClean="0">
              <a:latin typeface="+mj-lt"/>
            </a:endParaRPr>
          </a:p>
          <a:p>
            <a:pPr marL="514350" indent="-514350" fontAlgn="auto">
              <a:spcBef>
                <a:spcPts val="1200"/>
              </a:spcBef>
              <a:spcAft>
                <a:spcPts val="0"/>
              </a:spcAft>
              <a:buFont typeface="+mj-lt"/>
              <a:buAutoNum type="arabicPeriod"/>
              <a:defRPr/>
            </a:pPr>
            <a:r>
              <a:rPr lang="nl-BE" sz="2800" dirty="0" smtClean="0">
                <a:latin typeface="+mj-lt"/>
              </a:rPr>
              <a:t>Then consider </a:t>
            </a:r>
            <a:r>
              <a:rPr lang="en-US" sz="2800" kern="0" dirty="0">
                <a:latin typeface="+mj-lt"/>
              </a:rPr>
              <a:t>In what ways </a:t>
            </a:r>
            <a:r>
              <a:rPr lang="en-US" sz="2800" kern="0" dirty="0" smtClean="0">
                <a:latin typeface="+mj-lt"/>
              </a:rPr>
              <a:t>the </a:t>
            </a:r>
            <a:r>
              <a:rPr lang="en-US" sz="2800" kern="0" dirty="0">
                <a:latin typeface="+mj-lt"/>
              </a:rPr>
              <a:t>use of ICT </a:t>
            </a:r>
            <a:r>
              <a:rPr lang="en-US" sz="2800" kern="0" dirty="0" smtClean="0">
                <a:latin typeface="+mj-lt"/>
              </a:rPr>
              <a:t>enhanced </a:t>
            </a:r>
            <a:r>
              <a:rPr lang="en-US" sz="2800" kern="0" dirty="0">
                <a:latin typeface="+mj-lt"/>
              </a:rPr>
              <a:t>or </a:t>
            </a:r>
            <a:r>
              <a:rPr lang="en-US" sz="2800" kern="0" dirty="0" smtClean="0">
                <a:latin typeface="+mj-lt"/>
              </a:rPr>
              <a:t>fostered </a:t>
            </a:r>
            <a:r>
              <a:rPr lang="en-US" sz="2800" kern="0" dirty="0">
                <a:latin typeface="+mj-lt"/>
              </a:rPr>
              <a:t>inquiry and </a:t>
            </a:r>
            <a:r>
              <a:rPr lang="en-US" sz="2800" kern="0" dirty="0" smtClean="0">
                <a:latin typeface="+mj-lt"/>
              </a:rPr>
              <a:t>creativity. </a:t>
            </a:r>
            <a:endParaRPr lang="en-GB" sz="2800" dirty="0"/>
          </a:p>
          <a:p>
            <a:pPr marL="514350" indent="-514350" fontAlgn="auto">
              <a:spcAft>
                <a:spcPts val="0"/>
              </a:spcAft>
              <a:buFont typeface="Arial" pitchFamily="34" charset="0"/>
              <a:buAutoNum type="arabicPeriod"/>
              <a:defRPr/>
            </a:pPr>
            <a:endParaRPr lang="en-GB" sz="2800" dirty="0"/>
          </a:p>
          <a:p>
            <a:pPr marL="514350" indent="-514350" fontAlgn="auto">
              <a:spcAft>
                <a:spcPts val="0"/>
              </a:spcAft>
              <a:buFont typeface="Arial" pitchFamily="34" charset="0"/>
              <a:buAutoNum type="arabicPeriod"/>
              <a:defRPr/>
            </a:pPr>
            <a:endParaRPr lang="en-GB" sz="2800" dirty="0"/>
          </a:p>
          <a:p>
            <a:pPr marL="514350" indent="-514350" fontAlgn="auto">
              <a:spcAft>
                <a:spcPts val="0"/>
              </a:spcAft>
              <a:buFont typeface="Arial" pitchFamily="34" charset="0"/>
              <a:buAutoNum type="arabicPeriod"/>
              <a:defRPr/>
            </a:pPr>
            <a:endParaRPr lang="nl-BE" sz="2800" dirty="0" smtClean="0"/>
          </a:p>
          <a:p>
            <a:pPr marL="514350" indent="-514350" fontAlgn="auto">
              <a:spcAft>
                <a:spcPts val="0"/>
              </a:spcAft>
              <a:buFont typeface="Arial" pitchFamily="34" charset="0"/>
              <a:buAutoNum type="arabicPeriod"/>
              <a:defRPr/>
            </a:pPr>
            <a:endParaRPr lang="nl-BE" sz="28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16238" y="274638"/>
            <a:ext cx="5770562" cy="1282700"/>
          </a:xfrm>
        </p:spPr>
        <p:txBody>
          <a:bodyPr rtlCol="0">
            <a:normAutofit fontScale="90000"/>
          </a:bodyPr>
          <a:lstStyle/>
          <a:p>
            <a:pPr fontAlgn="auto">
              <a:spcAft>
                <a:spcPts val="0"/>
              </a:spcAft>
              <a:defRPr/>
            </a:pPr>
            <a:r>
              <a:rPr lang="en-GB" b="1" dirty="0" smtClean="0">
                <a:solidFill>
                  <a:srgbClr val="00B050"/>
                </a:solidFill>
              </a:rPr>
              <a:t>Connecting </a:t>
            </a:r>
            <a:r>
              <a:rPr lang="en-GB" b="1" dirty="0">
                <a:solidFill>
                  <a:srgbClr val="00B050"/>
                </a:solidFill>
              </a:rPr>
              <a:t>i</a:t>
            </a:r>
            <a:r>
              <a:rPr lang="en-GB" b="1" dirty="0" smtClean="0">
                <a:solidFill>
                  <a:srgbClr val="00B050"/>
                </a:solidFill>
              </a:rPr>
              <a:t>nquiry </a:t>
            </a:r>
            <a:br>
              <a:rPr lang="en-GB" b="1" dirty="0" smtClean="0">
                <a:solidFill>
                  <a:srgbClr val="00B050"/>
                </a:solidFill>
              </a:rPr>
            </a:br>
            <a:r>
              <a:rPr lang="en-GB" b="1" dirty="0" smtClean="0">
                <a:solidFill>
                  <a:srgbClr val="00B050"/>
                </a:solidFill>
              </a:rPr>
              <a:t>and creativity in science</a:t>
            </a:r>
            <a:r>
              <a:rPr lang="en-GB" sz="3600" b="1" dirty="0" smtClean="0">
                <a:solidFill>
                  <a:srgbClr val="00B050"/>
                </a:solidFill>
              </a:rPr>
              <a:t/>
            </a:r>
            <a:br>
              <a:rPr lang="en-GB" sz="3600" b="1" dirty="0" smtClean="0">
                <a:solidFill>
                  <a:srgbClr val="00B050"/>
                </a:solidFill>
              </a:rPr>
            </a:br>
            <a:r>
              <a:rPr lang="en-GB" sz="2000" b="1" dirty="0" smtClean="0">
                <a:solidFill>
                  <a:srgbClr val="00B050"/>
                </a:solidFill>
              </a:rPr>
              <a:t>(From Creative Little Scientists, 2012)</a:t>
            </a:r>
            <a:endParaRPr lang="en-GB" sz="2000" b="1" dirty="0">
              <a:solidFill>
                <a:srgbClr val="00B050"/>
              </a:solidFill>
            </a:endParaRPr>
          </a:p>
        </p:txBody>
      </p:sp>
      <p:sp>
        <p:nvSpPr>
          <p:cNvPr id="5" name="Content Placeholder 4"/>
          <p:cNvSpPr>
            <a:spLocks noGrp="1"/>
          </p:cNvSpPr>
          <p:nvPr>
            <p:ph sz="half" idx="1"/>
          </p:nvPr>
        </p:nvSpPr>
        <p:spPr>
          <a:xfrm>
            <a:off x="468313" y="1989138"/>
            <a:ext cx="4038600" cy="3989387"/>
          </a:xfrm>
          <a:solidFill>
            <a:schemeClr val="accent6">
              <a:lumMod val="20000"/>
              <a:lumOff val="80000"/>
            </a:schemeClr>
          </a:solidFill>
          <a:ln w="31750">
            <a:solidFill>
              <a:srgbClr val="00B050"/>
            </a:solidFill>
          </a:ln>
        </p:spPr>
        <p:txBody>
          <a:bodyPr rtlCol="0">
            <a:normAutofit fontScale="92500" lnSpcReduction="20000"/>
          </a:bodyPr>
          <a:lstStyle/>
          <a:p>
            <a:pPr marL="0" indent="0" algn="ctr" fontAlgn="auto">
              <a:spcAft>
                <a:spcPts val="0"/>
              </a:spcAft>
              <a:buFont typeface="Arial" pitchFamily="34" charset="0"/>
              <a:buNone/>
              <a:defRPr/>
            </a:pPr>
            <a:r>
              <a:rPr lang="en-GB" sz="2600" b="1" dirty="0" smtClean="0">
                <a:solidFill>
                  <a:srgbClr val="00B050"/>
                </a:solidFill>
                <a:latin typeface="+mj-lt"/>
              </a:rPr>
              <a:t>Features of inquiry</a:t>
            </a:r>
            <a:endParaRPr lang="en-GB" sz="2600" b="1" dirty="0">
              <a:solidFill>
                <a:srgbClr val="00B050"/>
              </a:solidFill>
              <a:latin typeface="+mj-lt"/>
            </a:endParaRPr>
          </a:p>
          <a:p>
            <a:pPr marL="0" indent="0" algn="ctr" fontAlgn="auto">
              <a:spcAft>
                <a:spcPts val="0"/>
              </a:spcAft>
              <a:buFont typeface="Arial" pitchFamily="34" charset="0"/>
              <a:buNone/>
              <a:defRPr/>
            </a:pPr>
            <a:r>
              <a:rPr lang="en-US" sz="2600" dirty="0">
                <a:latin typeface="+mj-lt"/>
              </a:rPr>
              <a:t>Q</a:t>
            </a:r>
            <a:r>
              <a:rPr lang="en-US" sz="2600" dirty="0" smtClean="0">
                <a:latin typeface="+mj-lt"/>
              </a:rPr>
              <a:t>uestioning</a:t>
            </a:r>
            <a:endParaRPr lang="en-GB" sz="2600" dirty="0">
              <a:latin typeface="+mj-lt"/>
            </a:endParaRPr>
          </a:p>
          <a:p>
            <a:pPr marL="0" indent="0" algn="ctr" fontAlgn="auto">
              <a:spcAft>
                <a:spcPts val="0"/>
              </a:spcAft>
              <a:buFont typeface="Arial" pitchFamily="34" charset="0"/>
              <a:buNone/>
              <a:defRPr/>
            </a:pPr>
            <a:r>
              <a:rPr lang="en-US" sz="2600" dirty="0">
                <a:latin typeface="+mj-lt"/>
              </a:rPr>
              <a:t>D</a:t>
            </a:r>
            <a:r>
              <a:rPr lang="en-US" sz="2600" dirty="0" smtClean="0">
                <a:latin typeface="+mj-lt"/>
              </a:rPr>
              <a:t>esigning </a:t>
            </a:r>
            <a:r>
              <a:rPr lang="en-US" sz="2600" dirty="0">
                <a:latin typeface="+mj-lt"/>
              </a:rPr>
              <a:t>or planning investigations</a:t>
            </a:r>
            <a:endParaRPr lang="en-GB" sz="2600" dirty="0">
              <a:latin typeface="+mj-lt"/>
            </a:endParaRPr>
          </a:p>
          <a:p>
            <a:pPr marL="0" indent="0" algn="ctr" fontAlgn="auto">
              <a:spcAft>
                <a:spcPts val="0"/>
              </a:spcAft>
              <a:buFont typeface="Arial" pitchFamily="34" charset="0"/>
              <a:buNone/>
              <a:defRPr/>
            </a:pPr>
            <a:r>
              <a:rPr lang="en-US" sz="2600" dirty="0">
                <a:latin typeface="+mj-lt"/>
              </a:rPr>
              <a:t>G</a:t>
            </a:r>
            <a:r>
              <a:rPr lang="en-US" sz="2600" dirty="0" smtClean="0">
                <a:latin typeface="+mj-lt"/>
              </a:rPr>
              <a:t>athering </a:t>
            </a:r>
            <a:r>
              <a:rPr lang="en-US" sz="2600" dirty="0">
                <a:latin typeface="+mj-lt"/>
              </a:rPr>
              <a:t>evidence</a:t>
            </a:r>
          </a:p>
          <a:p>
            <a:pPr marL="0" indent="0" algn="ctr" fontAlgn="auto">
              <a:spcAft>
                <a:spcPts val="0"/>
              </a:spcAft>
              <a:buFont typeface="Arial" pitchFamily="34" charset="0"/>
              <a:buNone/>
              <a:defRPr/>
            </a:pPr>
            <a:r>
              <a:rPr lang="en-US" sz="2600" dirty="0">
                <a:latin typeface="+mj-lt"/>
              </a:rPr>
              <a:t>M</a:t>
            </a:r>
            <a:r>
              <a:rPr lang="en-US" sz="2600" dirty="0" smtClean="0">
                <a:latin typeface="+mj-lt"/>
              </a:rPr>
              <a:t>aking </a:t>
            </a:r>
            <a:r>
              <a:rPr lang="en-US" sz="2600" dirty="0">
                <a:latin typeface="+mj-lt"/>
              </a:rPr>
              <a:t>connections</a:t>
            </a:r>
          </a:p>
          <a:p>
            <a:pPr marL="0" indent="0" algn="ctr" fontAlgn="auto">
              <a:spcAft>
                <a:spcPts val="0"/>
              </a:spcAft>
              <a:buFont typeface="Arial" pitchFamily="34" charset="0"/>
              <a:buNone/>
              <a:defRPr/>
            </a:pPr>
            <a:r>
              <a:rPr lang="en-US" sz="2600" dirty="0">
                <a:latin typeface="+mj-lt"/>
              </a:rPr>
              <a:t>E</a:t>
            </a:r>
            <a:r>
              <a:rPr lang="en-US" sz="2600" dirty="0" smtClean="0">
                <a:latin typeface="+mj-lt"/>
              </a:rPr>
              <a:t>xplaining </a:t>
            </a:r>
            <a:r>
              <a:rPr lang="en-US" sz="2600" dirty="0">
                <a:latin typeface="+mj-lt"/>
              </a:rPr>
              <a:t>evidence</a:t>
            </a:r>
            <a:endParaRPr lang="en-GB" sz="2600" dirty="0">
              <a:latin typeface="+mj-lt"/>
            </a:endParaRPr>
          </a:p>
          <a:p>
            <a:pPr marL="0" indent="0" algn="ctr" fontAlgn="auto">
              <a:spcAft>
                <a:spcPts val="0"/>
              </a:spcAft>
              <a:buFont typeface="Arial" pitchFamily="34" charset="0"/>
              <a:buNone/>
              <a:defRPr/>
            </a:pPr>
            <a:r>
              <a:rPr lang="en-US" sz="2600" dirty="0">
                <a:latin typeface="+mj-lt"/>
              </a:rPr>
              <a:t>C</a:t>
            </a:r>
            <a:r>
              <a:rPr lang="en-US" sz="2600" dirty="0" smtClean="0">
                <a:latin typeface="+mj-lt"/>
              </a:rPr>
              <a:t>ommunicating </a:t>
            </a:r>
            <a:r>
              <a:rPr lang="en-US" sz="2600" dirty="0">
                <a:latin typeface="+mj-lt"/>
              </a:rPr>
              <a:t>explanations</a:t>
            </a:r>
            <a:endParaRPr lang="en-GB" sz="2600" dirty="0">
              <a:latin typeface="+mj-lt"/>
            </a:endParaRPr>
          </a:p>
          <a:p>
            <a:pPr fontAlgn="auto">
              <a:spcAft>
                <a:spcPts val="0"/>
              </a:spcAft>
              <a:buFont typeface="Arial" pitchFamily="34" charset="0"/>
              <a:buChar char="•"/>
              <a:defRPr/>
            </a:pPr>
            <a:endParaRPr lang="en-GB" dirty="0"/>
          </a:p>
        </p:txBody>
      </p:sp>
      <p:sp>
        <p:nvSpPr>
          <p:cNvPr id="6" name="Content Placeholder 5"/>
          <p:cNvSpPr>
            <a:spLocks noGrp="1"/>
          </p:cNvSpPr>
          <p:nvPr>
            <p:ph sz="half" idx="2"/>
          </p:nvPr>
        </p:nvSpPr>
        <p:spPr>
          <a:xfrm>
            <a:off x="4643438" y="1989138"/>
            <a:ext cx="4038600" cy="3960812"/>
          </a:xfrm>
          <a:solidFill>
            <a:schemeClr val="accent6">
              <a:lumMod val="20000"/>
              <a:lumOff val="80000"/>
            </a:schemeClr>
          </a:solidFill>
          <a:ln w="31750">
            <a:solidFill>
              <a:srgbClr val="00B050"/>
            </a:solidFill>
          </a:ln>
        </p:spPr>
        <p:txBody>
          <a:bodyPr rtlCol="0">
            <a:normAutofit fontScale="92500" lnSpcReduction="20000"/>
          </a:bodyPr>
          <a:lstStyle/>
          <a:p>
            <a:pPr marL="0" indent="0" algn="ctr" fontAlgn="auto">
              <a:spcAft>
                <a:spcPts val="0"/>
              </a:spcAft>
              <a:buFont typeface="Arial" pitchFamily="34" charset="0"/>
              <a:buNone/>
              <a:defRPr/>
            </a:pPr>
            <a:r>
              <a:rPr lang="en-US" sz="2600" b="1" dirty="0">
                <a:solidFill>
                  <a:srgbClr val="00B050"/>
                </a:solidFill>
                <a:latin typeface="+mj-lt"/>
              </a:rPr>
              <a:t>Creative Dispositions</a:t>
            </a:r>
          </a:p>
          <a:p>
            <a:pPr marL="0" indent="0" algn="ctr" fontAlgn="auto">
              <a:spcAft>
                <a:spcPts val="0"/>
              </a:spcAft>
              <a:buFont typeface="Arial" pitchFamily="34" charset="0"/>
              <a:buNone/>
              <a:defRPr/>
            </a:pPr>
            <a:r>
              <a:rPr lang="en-US" sz="2600" dirty="0">
                <a:latin typeface="+mj-lt"/>
              </a:rPr>
              <a:t>Sense of initiative</a:t>
            </a:r>
          </a:p>
          <a:p>
            <a:pPr marL="0" indent="0" algn="ctr" fontAlgn="auto">
              <a:spcAft>
                <a:spcPts val="0"/>
              </a:spcAft>
              <a:buFont typeface="Arial" pitchFamily="34" charset="0"/>
              <a:buNone/>
              <a:defRPr/>
            </a:pPr>
            <a:r>
              <a:rPr lang="en-US" sz="2600" dirty="0">
                <a:latin typeface="+mj-lt"/>
              </a:rPr>
              <a:t>Motivation</a:t>
            </a:r>
          </a:p>
          <a:p>
            <a:pPr marL="0" indent="0" algn="ctr" fontAlgn="auto">
              <a:spcAft>
                <a:spcPts val="0"/>
              </a:spcAft>
              <a:buFont typeface="Arial" pitchFamily="34" charset="0"/>
              <a:buNone/>
              <a:defRPr/>
            </a:pPr>
            <a:r>
              <a:rPr lang="en-US" sz="2600" dirty="0">
                <a:latin typeface="+mj-lt"/>
              </a:rPr>
              <a:t>Ability to come up with something new</a:t>
            </a:r>
          </a:p>
          <a:p>
            <a:pPr marL="0" indent="0" algn="ctr" fontAlgn="auto">
              <a:spcAft>
                <a:spcPts val="0"/>
              </a:spcAft>
              <a:buFont typeface="Arial" pitchFamily="34" charset="0"/>
              <a:buNone/>
              <a:defRPr/>
            </a:pPr>
            <a:r>
              <a:rPr lang="en-US" sz="2600" dirty="0">
                <a:latin typeface="+mj-lt"/>
              </a:rPr>
              <a:t>Ability to make connections</a:t>
            </a:r>
          </a:p>
          <a:p>
            <a:pPr marL="0" indent="0" algn="ctr" fontAlgn="auto">
              <a:spcAft>
                <a:spcPts val="0"/>
              </a:spcAft>
              <a:buFont typeface="Arial" pitchFamily="34" charset="0"/>
              <a:buNone/>
              <a:defRPr/>
            </a:pPr>
            <a:r>
              <a:rPr lang="en-US" sz="2600" dirty="0">
                <a:latin typeface="+mj-lt"/>
              </a:rPr>
              <a:t>Imagination</a:t>
            </a:r>
          </a:p>
          <a:p>
            <a:pPr marL="0" indent="0" algn="ctr" fontAlgn="auto">
              <a:spcAft>
                <a:spcPts val="0"/>
              </a:spcAft>
              <a:buFont typeface="Arial" pitchFamily="34" charset="0"/>
              <a:buNone/>
              <a:defRPr/>
            </a:pPr>
            <a:r>
              <a:rPr lang="en-US" sz="2600" dirty="0">
                <a:latin typeface="+mj-lt"/>
              </a:rPr>
              <a:t>Curiosity</a:t>
            </a:r>
          </a:p>
          <a:p>
            <a:pPr marL="0" indent="0" algn="ctr" fontAlgn="auto">
              <a:spcAft>
                <a:spcPts val="0"/>
              </a:spcAft>
              <a:buFont typeface="Arial" pitchFamily="34" charset="0"/>
              <a:buNone/>
              <a:defRPr/>
            </a:pPr>
            <a:r>
              <a:rPr lang="en-US" sz="2600" dirty="0">
                <a:latin typeface="+mj-lt"/>
              </a:rPr>
              <a:t>Ability to work together</a:t>
            </a:r>
          </a:p>
          <a:p>
            <a:pPr marL="0" indent="0" algn="ctr" fontAlgn="auto">
              <a:spcAft>
                <a:spcPts val="0"/>
              </a:spcAft>
              <a:buFont typeface="Arial" pitchFamily="34" charset="0"/>
              <a:buNone/>
              <a:defRPr/>
            </a:pPr>
            <a:r>
              <a:rPr lang="en-US" sz="2600" dirty="0">
                <a:latin typeface="+mj-lt"/>
              </a:rPr>
              <a:t>Thinking skills</a:t>
            </a:r>
          </a:p>
          <a:p>
            <a:pPr marL="0" indent="0" fontAlgn="auto">
              <a:spcAft>
                <a:spcPts val="0"/>
              </a:spcAft>
              <a:buFont typeface="Arial" pitchFamily="34" charset="0"/>
              <a:buNone/>
              <a:defRPr/>
            </a:pPr>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2843213" y="274638"/>
            <a:ext cx="5843587" cy="1282700"/>
          </a:xfrm>
        </p:spPr>
        <p:txBody>
          <a:bodyPr/>
          <a:lstStyle/>
          <a:p>
            <a:r>
              <a:rPr lang="en-US" altLang="en-US" sz="3600" b="1" smtClean="0">
                <a:solidFill>
                  <a:srgbClr val="00B050"/>
                </a:solidFill>
              </a:rPr>
              <a:t>Role of the teacher </a:t>
            </a:r>
          </a:p>
        </p:txBody>
      </p:sp>
      <p:sp>
        <p:nvSpPr>
          <p:cNvPr id="3" name="Content Placeholder 2"/>
          <p:cNvSpPr>
            <a:spLocks noGrp="1"/>
          </p:cNvSpPr>
          <p:nvPr>
            <p:ph idx="1"/>
          </p:nvPr>
        </p:nvSpPr>
        <p:spPr>
          <a:xfrm>
            <a:off x="457200" y="1744663"/>
            <a:ext cx="8229600" cy="3413125"/>
          </a:xfrm>
        </p:spPr>
        <p:txBody>
          <a:bodyPr rtlCol="0">
            <a:normAutofit/>
          </a:bodyPr>
          <a:lstStyle/>
          <a:p>
            <a:pPr marL="0" indent="0" fontAlgn="auto">
              <a:spcAft>
                <a:spcPts val="0"/>
              </a:spcAft>
              <a:buFont typeface="Arial" pitchFamily="34" charset="0"/>
              <a:buNone/>
              <a:defRPr/>
            </a:pPr>
            <a:r>
              <a:rPr lang="en-US" sz="2800" b="1" dirty="0" smtClean="0">
                <a:solidFill>
                  <a:srgbClr val="00B050"/>
                </a:solidFill>
                <a:latin typeface="+mj-lt"/>
              </a:rPr>
              <a:t>More Classroom </a:t>
            </a:r>
            <a:r>
              <a:rPr lang="en-US" sz="2800" b="1" dirty="0">
                <a:solidFill>
                  <a:srgbClr val="00B050"/>
                </a:solidFill>
                <a:latin typeface="+mj-lt"/>
              </a:rPr>
              <a:t>E</a:t>
            </a:r>
            <a:r>
              <a:rPr lang="en-US" sz="2800" b="1" dirty="0" smtClean="0">
                <a:solidFill>
                  <a:srgbClr val="00B050"/>
                </a:solidFill>
                <a:latin typeface="+mj-lt"/>
              </a:rPr>
              <a:t>xamples</a:t>
            </a:r>
            <a:endParaRPr lang="en-US" sz="2800" dirty="0">
              <a:solidFill>
                <a:srgbClr val="00B050"/>
              </a:solidFill>
              <a:latin typeface="+mj-lt"/>
            </a:endParaRPr>
          </a:p>
          <a:p>
            <a:pPr fontAlgn="auto">
              <a:spcAft>
                <a:spcPts val="0"/>
              </a:spcAft>
              <a:buFont typeface="Arial" pitchFamily="34" charset="0"/>
              <a:buChar char="•"/>
              <a:defRPr/>
            </a:pPr>
            <a:r>
              <a:rPr lang="en-US" sz="2800" dirty="0" smtClean="0">
                <a:latin typeface="+mj-lt"/>
              </a:rPr>
              <a:t>Map </a:t>
            </a:r>
            <a:r>
              <a:rPr lang="en-US" sz="2800" dirty="0">
                <a:latin typeface="+mj-lt"/>
              </a:rPr>
              <a:t>symbols</a:t>
            </a:r>
            <a:endParaRPr lang="en-GB" sz="2800" dirty="0">
              <a:latin typeface="+mj-lt"/>
            </a:endParaRPr>
          </a:p>
          <a:p>
            <a:pPr fontAlgn="auto">
              <a:spcAft>
                <a:spcPts val="0"/>
              </a:spcAft>
              <a:buFont typeface="Arial" pitchFamily="34" charset="0"/>
              <a:buChar char="•"/>
              <a:defRPr/>
            </a:pPr>
            <a:r>
              <a:rPr lang="en-US" sz="2800" dirty="0" smtClean="0">
                <a:latin typeface="+mj-lt"/>
              </a:rPr>
              <a:t>Animal </a:t>
            </a:r>
            <a:r>
              <a:rPr lang="en-US" sz="2800" dirty="0">
                <a:latin typeface="+mj-lt"/>
              </a:rPr>
              <a:t>Fence</a:t>
            </a:r>
            <a:endParaRPr lang="en-GB" sz="2800" dirty="0">
              <a:latin typeface="+mj-lt"/>
            </a:endParaRPr>
          </a:p>
          <a:p>
            <a:pPr fontAlgn="auto">
              <a:spcAft>
                <a:spcPts val="0"/>
              </a:spcAft>
              <a:buFont typeface="Arial" pitchFamily="34" charset="0"/>
              <a:buChar char="•"/>
              <a:defRPr/>
            </a:pPr>
            <a:r>
              <a:rPr lang="en-US" sz="2800" dirty="0" smtClean="0">
                <a:latin typeface="+mj-lt"/>
              </a:rPr>
              <a:t>Playing </a:t>
            </a:r>
            <a:r>
              <a:rPr lang="en-US" sz="2800" dirty="0">
                <a:latin typeface="+mj-lt"/>
              </a:rPr>
              <a:t>with the </a:t>
            </a:r>
            <a:r>
              <a:rPr lang="en-US" sz="2800" dirty="0" smtClean="0">
                <a:latin typeface="+mj-lt"/>
              </a:rPr>
              <a:t>microscope</a:t>
            </a:r>
            <a:endParaRPr lang="en-GB" sz="2800" dirty="0">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a:xfrm>
            <a:off x="2771775" y="260350"/>
            <a:ext cx="6130925" cy="1368425"/>
          </a:xfrm>
        </p:spPr>
        <p:txBody>
          <a:bodyPr anchor="t"/>
          <a:lstStyle/>
          <a:p>
            <a:r>
              <a:rPr lang="en-US" altLang="en-US" sz="3600" b="1" smtClean="0">
                <a:solidFill>
                  <a:srgbClr val="00B050"/>
                </a:solidFill>
              </a:rPr>
              <a:t>Role of the teacher</a:t>
            </a:r>
            <a:br>
              <a:rPr lang="en-US" altLang="en-US" sz="3600" b="1" smtClean="0">
                <a:solidFill>
                  <a:srgbClr val="00B050"/>
                </a:solidFill>
              </a:rPr>
            </a:br>
            <a:r>
              <a:rPr lang="en-US" altLang="en-US" sz="2000" b="1" smtClean="0">
                <a:solidFill>
                  <a:srgbClr val="00B050"/>
                </a:solidFill>
              </a:rPr>
              <a:t>Linked to Pedagogical Model from Siraj-Blatchford et al. (2002)</a:t>
            </a:r>
          </a:p>
        </p:txBody>
      </p:sp>
      <p:pic>
        <p:nvPicPr>
          <p:cNvPr id="74754" name="Content Placeholder 5" descr="Screen shot 2012-09-04 at 18.40.15.png"/>
          <p:cNvPicPr>
            <a:picLocks noGrp="1" noChangeAspect="1"/>
          </p:cNvPicPr>
          <p:nvPr>
            <p:ph idx="1"/>
          </p:nvPr>
        </p:nvPicPr>
        <p:blipFill>
          <a:blip r:embed="rId3">
            <a:extLst>
              <a:ext uri="{28A0092B-C50C-407E-A947-70E740481C1C}">
                <a14:useLocalDpi xmlns:a14="http://schemas.microsoft.com/office/drawing/2010/main" val="0"/>
              </a:ext>
            </a:extLst>
          </a:blip>
          <a:srcRect l="-19859" r="-19859"/>
          <a:stretch>
            <a:fillRect/>
          </a:stretch>
        </p:blipFill>
        <p:spPr>
          <a:xfrm>
            <a:off x="323850" y="1412875"/>
            <a:ext cx="7886700" cy="4351338"/>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6"/>
          <p:cNvSpPr>
            <a:spLocks noGrp="1"/>
          </p:cNvSpPr>
          <p:nvPr>
            <p:ph type="title"/>
          </p:nvPr>
        </p:nvSpPr>
        <p:spPr>
          <a:xfrm>
            <a:off x="2700338" y="274638"/>
            <a:ext cx="5986462" cy="1425575"/>
          </a:xfrm>
        </p:spPr>
        <p:txBody>
          <a:bodyPr/>
          <a:lstStyle/>
          <a:p>
            <a:r>
              <a:rPr lang="en-US" altLang="en-US" sz="3200" b="1" smtClean="0">
                <a:solidFill>
                  <a:srgbClr val="00B050"/>
                </a:solidFill>
              </a:rPr>
              <a:t>Synergies between Inquiry Based and Creative Approaches</a:t>
            </a:r>
          </a:p>
        </p:txBody>
      </p:sp>
      <p:sp>
        <p:nvSpPr>
          <p:cNvPr id="8" name="Content Placeholder 7"/>
          <p:cNvSpPr>
            <a:spLocks noGrp="1"/>
          </p:cNvSpPr>
          <p:nvPr>
            <p:ph idx="1"/>
          </p:nvPr>
        </p:nvSpPr>
        <p:spPr>
          <a:xfrm>
            <a:off x="1077913" y="1916113"/>
            <a:ext cx="8218487" cy="3960812"/>
          </a:xfrm>
        </p:spPr>
        <p:txBody>
          <a:bodyPr>
            <a:normAutofit/>
          </a:bodyPr>
          <a:lstStyle/>
          <a:p>
            <a:pPr>
              <a:lnSpc>
                <a:spcPct val="80000"/>
              </a:lnSpc>
            </a:pPr>
            <a:r>
              <a:rPr lang="en-GB" altLang="en-US" sz="2800" smtClean="0">
                <a:latin typeface="Calibri" pitchFamily="34" charset="0"/>
              </a:rPr>
              <a:t>Play and exploration</a:t>
            </a:r>
          </a:p>
          <a:p>
            <a:pPr>
              <a:lnSpc>
                <a:spcPct val="80000"/>
              </a:lnSpc>
            </a:pPr>
            <a:r>
              <a:rPr lang="en-GB" altLang="en-US" sz="2800" smtClean="0">
                <a:latin typeface="Calibri" pitchFamily="34" charset="0"/>
              </a:rPr>
              <a:t>Motivation and affect</a:t>
            </a:r>
          </a:p>
          <a:p>
            <a:pPr>
              <a:lnSpc>
                <a:spcPct val="80000"/>
              </a:lnSpc>
            </a:pPr>
            <a:r>
              <a:rPr lang="en-GB" altLang="en-US" sz="2800" smtClean="0">
                <a:latin typeface="Calibri" pitchFamily="34" charset="0"/>
              </a:rPr>
              <a:t>Dialogue and collaboration</a:t>
            </a:r>
          </a:p>
          <a:p>
            <a:pPr>
              <a:lnSpc>
                <a:spcPct val="80000"/>
              </a:lnSpc>
            </a:pPr>
            <a:r>
              <a:rPr lang="en-GB" altLang="en-US" sz="2800" smtClean="0">
                <a:latin typeface="Calibri" pitchFamily="34" charset="0"/>
              </a:rPr>
              <a:t>Problem solving and agency</a:t>
            </a:r>
          </a:p>
          <a:p>
            <a:pPr>
              <a:lnSpc>
                <a:spcPct val="80000"/>
              </a:lnSpc>
            </a:pPr>
            <a:r>
              <a:rPr lang="en-GB" altLang="en-US" sz="2800" smtClean="0">
                <a:latin typeface="Calibri" pitchFamily="34" charset="0"/>
              </a:rPr>
              <a:t>Questioning and curiosity</a:t>
            </a:r>
          </a:p>
          <a:p>
            <a:pPr>
              <a:lnSpc>
                <a:spcPct val="80000"/>
              </a:lnSpc>
            </a:pPr>
            <a:r>
              <a:rPr lang="en-GB" altLang="en-US" sz="2800" smtClean="0">
                <a:latin typeface="Calibri" pitchFamily="34" charset="0"/>
              </a:rPr>
              <a:t>Reflection and reasoning</a:t>
            </a:r>
          </a:p>
          <a:p>
            <a:pPr>
              <a:lnSpc>
                <a:spcPct val="80000"/>
              </a:lnSpc>
            </a:pPr>
            <a:r>
              <a:rPr lang="en-GB" altLang="en-US" sz="2800" smtClean="0">
                <a:latin typeface="Calibri" pitchFamily="34" charset="0"/>
              </a:rPr>
              <a:t>Teacher scaffolding and involvement</a:t>
            </a:r>
          </a:p>
          <a:p>
            <a:pPr>
              <a:lnSpc>
                <a:spcPct val="80000"/>
              </a:lnSpc>
            </a:pPr>
            <a:r>
              <a:rPr lang="en-GB" altLang="en-US" sz="2800" smtClean="0">
                <a:latin typeface="Calibri" pitchFamily="34" charset="0"/>
              </a:rPr>
              <a:t>Assessment for learning</a:t>
            </a:r>
          </a:p>
          <a:p>
            <a:pPr>
              <a:lnSpc>
                <a:spcPct val="80000"/>
              </a:lnSpc>
            </a:pPr>
            <a:endParaRPr lang="en-US" altLang="en-US" sz="280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2916238" y="274638"/>
            <a:ext cx="5770562" cy="1282700"/>
          </a:xfrm>
        </p:spPr>
        <p:txBody>
          <a:bodyPr/>
          <a:lstStyle/>
          <a:p>
            <a:r>
              <a:rPr lang="en-GB" altLang="en-US" b="1" smtClean="0">
                <a:solidFill>
                  <a:srgbClr val="008000"/>
                </a:solidFill>
              </a:rPr>
              <a:t>Classroom example task</a:t>
            </a:r>
          </a:p>
        </p:txBody>
      </p:sp>
      <p:sp>
        <p:nvSpPr>
          <p:cNvPr id="3" name="Content Placeholder 2"/>
          <p:cNvSpPr>
            <a:spLocks noGrp="1"/>
          </p:cNvSpPr>
          <p:nvPr>
            <p:ph idx="1"/>
          </p:nvPr>
        </p:nvSpPr>
        <p:spPr>
          <a:xfrm>
            <a:off x="395288" y="1700213"/>
            <a:ext cx="8220075" cy="4537075"/>
          </a:xfrm>
        </p:spPr>
        <p:txBody>
          <a:bodyPr rtlCol="0">
            <a:normAutofit/>
          </a:bodyPr>
          <a:lstStyle/>
          <a:p>
            <a:pPr marL="457200" indent="-457200" fontAlgn="auto">
              <a:spcAft>
                <a:spcPts val="0"/>
              </a:spcAft>
              <a:buFont typeface="+mj-lt"/>
              <a:buAutoNum type="arabicPeriod"/>
              <a:defRPr/>
            </a:pPr>
            <a:r>
              <a:rPr lang="en-GB" sz="2400" dirty="0" smtClean="0">
                <a:latin typeface="+mj-lt"/>
              </a:rPr>
              <a:t>Scan through the classroom example you have been given.</a:t>
            </a:r>
          </a:p>
          <a:p>
            <a:pPr marL="457200" indent="-457200" fontAlgn="auto">
              <a:spcAft>
                <a:spcPts val="0"/>
              </a:spcAft>
              <a:buFont typeface="+mj-lt"/>
              <a:buAutoNum type="arabicPeriod"/>
              <a:defRPr/>
            </a:pPr>
            <a:endParaRPr lang="en-GB" sz="1000" dirty="0" smtClean="0">
              <a:latin typeface="+mj-lt"/>
            </a:endParaRPr>
          </a:p>
          <a:p>
            <a:pPr marL="457200" indent="-457200" fontAlgn="auto">
              <a:spcAft>
                <a:spcPts val="0"/>
              </a:spcAft>
              <a:buFont typeface="+mj-lt"/>
              <a:buAutoNum type="arabicPeriod"/>
              <a:defRPr/>
            </a:pPr>
            <a:r>
              <a:rPr lang="en-GB" sz="2400" dirty="0" smtClean="0">
                <a:latin typeface="+mj-lt"/>
              </a:rPr>
              <a:t>Please feed back to the group:</a:t>
            </a:r>
          </a:p>
          <a:p>
            <a:pPr marL="457200" indent="-457200" fontAlgn="auto">
              <a:spcAft>
                <a:spcPts val="0"/>
              </a:spcAft>
              <a:buFont typeface="+mj-lt"/>
              <a:buAutoNum type="arabicPeriod"/>
              <a:defRPr/>
            </a:pPr>
            <a:endParaRPr lang="en-GB" sz="1000" dirty="0" smtClean="0">
              <a:latin typeface="+mj-lt"/>
            </a:endParaRPr>
          </a:p>
          <a:p>
            <a:pPr fontAlgn="auto">
              <a:spcBef>
                <a:spcPts val="0"/>
              </a:spcBef>
              <a:spcAft>
                <a:spcPts val="0"/>
              </a:spcAft>
              <a:buFont typeface="Arial" pitchFamily="34" charset="0"/>
              <a:buChar char="•"/>
              <a:defRPr/>
            </a:pPr>
            <a:r>
              <a:rPr lang="en-GB" sz="2200" dirty="0" smtClean="0">
                <a:latin typeface="+mj-lt"/>
              </a:rPr>
              <a:t> A brief summary of the ICT activity and the aspect(s) of scientific inquiry enhanced by the activity:  </a:t>
            </a:r>
            <a:br>
              <a:rPr lang="en-GB" sz="2200" dirty="0" smtClean="0">
                <a:latin typeface="+mj-lt"/>
              </a:rPr>
            </a:br>
            <a:r>
              <a:rPr lang="en-GB" sz="2200" dirty="0" smtClean="0">
                <a:solidFill>
                  <a:srgbClr val="FF0000"/>
                </a:solidFill>
                <a:latin typeface="+mj-lt"/>
              </a:rPr>
              <a:t>(</a:t>
            </a:r>
            <a:r>
              <a:rPr lang="en-US" sz="2200" dirty="0">
                <a:solidFill>
                  <a:srgbClr val="FF0000"/>
                </a:solidFill>
                <a:latin typeface="+mj-lt"/>
              </a:rPr>
              <a:t>accessing information, making observations and data capture, handling information, modelling and visualizing ideas or communicating </a:t>
            </a:r>
            <a:r>
              <a:rPr lang="en-US" sz="2200" dirty="0" smtClean="0">
                <a:solidFill>
                  <a:srgbClr val="FF0000"/>
                </a:solidFill>
                <a:latin typeface="+mj-lt"/>
              </a:rPr>
              <a:t>ideas).</a:t>
            </a:r>
          </a:p>
          <a:p>
            <a:pPr fontAlgn="auto">
              <a:spcBef>
                <a:spcPts val="0"/>
              </a:spcBef>
              <a:spcAft>
                <a:spcPts val="0"/>
              </a:spcAft>
              <a:buFont typeface="Arial" pitchFamily="34" charset="0"/>
              <a:buChar char="•"/>
              <a:defRPr/>
            </a:pPr>
            <a:endParaRPr lang="en-US" sz="1000" dirty="0" smtClean="0">
              <a:latin typeface="+mj-lt"/>
            </a:endParaRPr>
          </a:p>
          <a:p>
            <a:pPr fontAlgn="auto">
              <a:spcBef>
                <a:spcPts val="0"/>
              </a:spcBef>
              <a:spcAft>
                <a:spcPts val="0"/>
              </a:spcAft>
              <a:buFont typeface="Arial" pitchFamily="34" charset="0"/>
              <a:buChar char="•"/>
              <a:defRPr/>
            </a:pPr>
            <a:r>
              <a:rPr lang="en-US" sz="2200" dirty="0" smtClean="0">
                <a:latin typeface="+mj-lt"/>
              </a:rPr>
              <a:t>How the teacher planned / intervened to ensure that ICT enhanced the development of children’s creative dispositions and scientific inquiry skills</a:t>
            </a:r>
            <a:r>
              <a:rPr lang="en-US" sz="2200" dirty="0">
                <a:latin typeface="+mj-lt"/>
              </a:rPr>
              <a: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2916238" y="476250"/>
            <a:ext cx="5616575" cy="1008063"/>
          </a:xfrm>
        </p:spPr>
        <p:txBody>
          <a:bodyPr/>
          <a:lstStyle/>
          <a:p>
            <a:r>
              <a:rPr lang="en-US" altLang="en-US" sz="2800" b="1" smtClean="0">
                <a:solidFill>
                  <a:srgbClr val="00B050"/>
                </a:solidFill>
              </a:rPr>
              <a:t>Pedagogy related to the use of ICT should include:</a:t>
            </a:r>
          </a:p>
        </p:txBody>
      </p:sp>
      <p:sp>
        <p:nvSpPr>
          <p:cNvPr id="3" name="Content Placeholder 2"/>
          <p:cNvSpPr>
            <a:spLocks noGrp="1"/>
          </p:cNvSpPr>
          <p:nvPr>
            <p:ph idx="1"/>
          </p:nvPr>
        </p:nvSpPr>
        <p:spPr>
          <a:xfrm>
            <a:off x="457200" y="1628775"/>
            <a:ext cx="8218488" cy="4537075"/>
          </a:xfrm>
        </p:spPr>
        <p:txBody>
          <a:bodyPr rtlCol="0">
            <a:normAutofit/>
          </a:bodyPr>
          <a:lstStyle/>
          <a:p>
            <a:pPr fontAlgn="auto">
              <a:spcAft>
                <a:spcPts val="0"/>
              </a:spcAft>
              <a:buFont typeface="Arial" pitchFamily="34" charset="0"/>
              <a:buChar char="•"/>
              <a:defRPr/>
            </a:pPr>
            <a:r>
              <a:rPr lang="en-US" sz="2000" dirty="0" smtClean="0">
                <a:latin typeface="+mj-lt"/>
              </a:rPr>
              <a:t>ensuring </a:t>
            </a:r>
            <a:r>
              <a:rPr lang="en-US" sz="2000" dirty="0">
                <a:latin typeface="+mj-lt"/>
              </a:rPr>
              <a:t>that use is </a:t>
            </a:r>
            <a:r>
              <a:rPr lang="en-US" sz="2000" dirty="0">
                <a:solidFill>
                  <a:srgbClr val="000000"/>
                </a:solidFill>
                <a:latin typeface="+mj-lt"/>
              </a:rPr>
              <a:t>appropriate and ‘adds value’ </a:t>
            </a:r>
            <a:r>
              <a:rPr lang="en-US" sz="2000" dirty="0">
                <a:latin typeface="+mj-lt"/>
              </a:rPr>
              <a:t>to learning </a:t>
            </a:r>
            <a:r>
              <a:rPr lang="en-US" sz="2000" dirty="0" smtClean="0">
                <a:latin typeface="+mj-lt"/>
              </a:rPr>
              <a:t>activities</a:t>
            </a:r>
            <a:endParaRPr lang="en-GB" sz="2000" dirty="0">
              <a:latin typeface="+mj-lt"/>
            </a:endParaRPr>
          </a:p>
          <a:p>
            <a:pPr fontAlgn="auto">
              <a:spcAft>
                <a:spcPts val="0"/>
              </a:spcAft>
              <a:buFont typeface="Arial" pitchFamily="34" charset="0"/>
              <a:buChar char="•"/>
              <a:defRPr/>
            </a:pPr>
            <a:r>
              <a:rPr lang="en-US" sz="2000" dirty="0">
                <a:latin typeface="+mj-lt"/>
              </a:rPr>
              <a:t>building on teachers’ existing practice and on pupils’ prior </a:t>
            </a:r>
            <a:r>
              <a:rPr lang="en-US" sz="2000" dirty="0" smtClean="0">
                <a:latin typeface="+mj-lt"/>
              </a:rPr>
              <a:t>conceptions</a:t>
            </a:r>
            <a:endParaRPr lang="en-GB" sz="2000" dirty="0">
              <a:latin typeface="+mj-lt"/>
            </a:endParaRPr>
          </a:p>
          <a:p>
            <a:pPr fontAlgn="auto">
              <a:spcAft>
                <a:spcPts val="0"/>
              </a:spcAft>
              <a:buFont typeface="Arial" pitchFamily="34" charset="0"/>
              <a:buChar char="•"/>
              <a:defRPr/>
            </a:pPr>
            <a:r>
              <a:rPr lang="en-US" sz="2000" dirty="0">
                <a:latin typeface="+mj-lt"/>
              </a:rPr>
              <a:t>structuring activity while offering pupils some responsibility, choice and opportunities for active </a:t>
            </a:r>
            <a:r>
              <a:rPr lang="en-US" sz="2000" dirty="0" smtClean="0">
                <a:latin typeface="+mj-lt"/>
              </a:rPr>
              <a:t>participation</a:t>
            </a:r>
            <a:endParaRPr lang="en-GB" sz="2000" dirty="0">
              <a:latin typeface="+mj-lt"/>
            </a:endParaRPr>
          </a:p>
          <a:p>
            <a:pPr fontAlgn="auto">
              <a:spcAft>
                <a:spcPts val="0"/>
              </a:spcAft>
              <a:buFont typeface="Arial" pitchFamily="34" charset="0"/>
              <a:buChar char="•"/>
              <a:defRPr/>
            </a:pPr>
            <a:r>
              <a:rPr lang="en-US" sz="2000" dirty="0">
                <a:latin typeface="+mj-lt"/>
              </a:rPr>
              <a:t>prompting pupils to think about underlying concepts and relationships, creating time for discussion, reasoning, analysis and </a:t>
            </a:r>
            <a:r>
              <a:rPr lang="en-US" sz="2000" dirty="0" smtClean="0">
                <a:latin typeface="+mj-lt"/>
              </a:rPr>
              <a:t>reflection</a:t>
            </a:r>
            <a:endParaRPr lang="en-GB" sz="2000" dirty="0">
              <a:latin typeface="+mj-lt"/>
            </a:endParaRPr>
          </a:p>
          <a:p>
            <a:pPr fontAlgn="auto">
              <a:spcAft>
                <a:spcPts val="0"/>
              </a:spcAft>
              <a:buFont typeface="Arial" pitchFamily="34" charset="0"/>
              <a:buChar char="•"/>
              <a:defRPr/>
            </a:pPr>
            <a:r>
              <a:rPr lang="en-US" sz="2000" dirty="0">
                <a:latin typeface="+mj-lt"/>
              </a:rPr>
              <a:t>focusing research tasks and developing skills for finding and critically analyzing </a:t>
            </a:r>
            <a:r>
              <a:rPr lang="en-US" sz="2000" dirty="0" smtClean="0">
                <a:latin typeface="+mj-lt"/>
              </a:rPr>
              <a:t>information</a:t>
            </a:r>
            <a:endParaRPr lang="en-GB" sz="2000" dirty="0">
              <a:latin typeface="+mj-lt"/>
            </a:endParaRPr>
          </a:p>
          <a:p>
            <a:pPr fontAlgn="auto">
              <a:spcAft>
                <a:spcPts val="0"/>
              </a:spcAft>
              <a:buFont typeface="Arial" pitchFamily="34" charset="0"/>
              <a:buChar char="•"/>
              <a:defRPr/>
            </a:pPr>
            <a:r>
              <a:rPr lang="en-US" sz="2000" dirty="0">
                <a:latin typeface="+mj-lt"/>
              </a:rPr>
              <a:t>linking ICT use to ongoing teaching and learning </a:t>
            </a:r>
            <a:r>
              <a:rPr lang="en-US" sz="2000" dirty="0" smtClean="0">
                <a:latin typeface="+mj-lt"/>
              </a:rPr>
              <a:t>activities</a:t>
            </a:r>
            <a:endParaRPr lang="en-GB" sz="2000" dirty="0">
              <a:latin typeface="+mj-lt"/>
            </a:endParaRPr>
          </a:p>
          <a:p>
            <a:pPr fontAlgn="auto">
              <a:spcAft>
                <a:spcPts val="0"/>
              </a:spcAft>
              <a:buFont typeface="Arial" pitchFamily="34" charset="0"/>
              <a:buChar char="•"/>
              <a:defRPr/>
            </a:pPr>
            <a:r>
              <a:rPr lang="en-US" sz="2000" dirty="0">
                <a:latin typeface="+mj-lt"/>
              </a:rPr>
              <a:t>exploiting the potential of whole class interactive teaching and encouraging pupils to share ideas and findings</a:t>
            </a:r>
            <a:r>
              <a:rPr lang="en-US" sz="2000" dirty="0" smtClean="0">
                <a:latin typeface="+mj-lt"/>
              </a:rPr>
              <a:t>.</a:t>
            </a:r>
            <a:endParaRPr lang="en-US" sz="2000" dirty="0" smtClean="0"/>
          </a:p>
          <a:p>
            <a:pPr marL="0" indent="0" fontAlgn="auto">
              <a:spcAft>
                <a:spcPts val="0"/>
              </a:spcAft>
              <a:buFont typeface="Arial" pitchFamily="34" charset="0"/>
              <a:buNone/>
              <a:defRPr/>
            </a:pPr>
            <a:endParaRPr lang="en-US" sz="1000" dirty="0" smtClean="0"/>
          </a:p>
          <a:p>
            <a:pPr marL="0" indent="0" fontAlgn="auto">
              <a:spcAft>
                <a:spcPts val="0"/>
              </a:spcAft>
              <a:buFont typeface="Arial" pitchFamily="34" charset="0"/>
              <a:buNone/>
              <a:defRPr/>
            </a:pPr>
            <a:r>
              <a:rPr lang="en-US" sz="2000" dirty="0" smtClean="0">
                <a:latin typeface="+mj-lt"/>
              </a:rPr>
              <a:t>Osborne </a:t>
            </a:r>
            <a:r>
              <a:rPr lang="en-US" sz="2000" dirty="0">
                <a:latin typeface="+mj-lt"/>
              </a:rPr>
              <a:t>and Hennessy (2003)</a:t>
            </a:r>
            <a:endParaRPr lang="en-GB" sz="2000" dirty="0">
              <a:latin typeface="+mj-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4"/>
          <p:cNvSpPr txBox="1">
            <a:spLocks/>
          </p:cNvSpPr>
          <p:nvPr/>
        </p:nvSpPr>
        <p:spPr bwMode="auto">
          <a:xfrm>
            <a:off x="457200" y="482600"/>
            <a:ext cx="8229600"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r"/>
            <a:r>
              <a:rPr lang="en-US" altLang="en-US" sz="4000" b="1">
                <a:solidFill>
                  <a:srgbClr val="00B050"/>
                </a:solidFill>
              </a:rPr>
              <a:t>Curriculum Dimensions</a:t>
            </a:r>
          </a:p>
          <a:p>
            <a:pPr algn="r"/>
            <a:r>
              <a:rPr lang="en-US" altLang="en-US" sz="1600"/>
              <a:t>The vulnerable spider web (van den Akker 2007 p 39)</a:t>
            </a:r>
          </a:p>
        </p:txBody>
      </p:sp>
      <p:pic>
        <p:nvPicPr>
          <p:cNvPr id="81922" name="Afbeelding 3"/>
          <p:cNvPicPr>
            <a:picLocks noChangeAspect="1" noChangeArrowheads="1"/>
          </p:cNvPicPr>
          <p:nvPr/>
        </p:nvPicPr>
        <p:blipFill>
          <a:blip r:embed="rId3">
            <a:extLst>
              <a:ext uri="{28A0092B-C50C-407E-A947-70E740481C1C}">
                <a14:useLocalDpi xmlns:a14="http://schemas.microsoft.com/office/drawing/2010/main" val="0"/>
              </a:ext>
            </a:extLst>
          </a:blip>
          <a:srcRect r="6248"/>
          <a:stretch>
            <a:fillRect/>
          </a:stretch>
        </p:blipFill>
        <p:spPr bwMode="auto">
          <a:xfrm>
            <a:off x="3779838" y="1628775"/>
            <a:ext cx="5040312"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3850" y="2781300"/>
            <a:ext cx="3455988" cy="2032000"/>
          </a:xfrm>
          <a:prstGeom prst="rect">
            <a:avLst/>
          </a:prstGeom>
          <a:solidFill>
            <a:srgbClr val="CCFFCC"/>
          </a:solidFill>
        </p:spPr>
        <p:style>
          <a:lnRef idx="1">
            <a:schemeClr val="accent3"/>
          </a:lnRef>
          <a:fillRef idx="2">
            <a:schemeClr val="accent3"/>
          </a:fillRef>
          <a:effectRef idx="1">
            <a:schemeClr val="accent3"/>
          </a:effectRef>
          <a:fontRef idx="minor">
            <a:schemeClr val="dk1"/>
          </a:fontRef>
        </p:style>
        <p:txBody>
          <a:bodyPr>
            <a:spAutoFit/>
          </a:bodyPr>
          <a:lstStyle/>
          <a:p>
            <a:pPr algn="ctr" fontAlgn="auto">
              <a:spcBef>
                <a:spcPts val="0"/>
              </a:spcBef>
              <a:spcAft>
                <a:spcPts val="0"/>
              </a:spcAft>
              <a:defRPr/>
            </a:pPr>
            <a:r>
              <a:rPr lang="en-US" dirty="0">
                <a:latin typeface="+mj-lt"/>
              </a:rPr>
              <a:t>Factors associated with creativity</a:t>
            </a:r>
          </a:p>
          <a:p>
            <a:pPr algn="ctr" fontAlgn="auto">
              <a:spcBef>
                <a:spcPts val="0"/>
              </a:spcBef>
              <a:spcAft>
                <a:spcPts val="0"/>
              </a:spcAft>
              <a:defRPr/>
            </a:pPr>
            <a:r>
              <a:rPr lang="en-US" dirty="0">
                <a:latin typeface="+mj-lt"/>
              </a:rPr>
              <a:t>in early years science related to</a:t>
            </a:r>
          </a:p>
          <a:p>
            <a:pPr algn="ctr" fontAlgn="auto">
              <a:spcBef>
                <a:spcPts val="0"/>
              </a:spcBef>
              <a:spcAft>
                <a:spcPts val="0"/>
              </a:spcAft>
              <a:defRPr/>
            </a:pPr>
            <a:endParaRPr lang="en-US" dirty="0">
              <a:latin typeface="+mj-lt"/>
            </a:endParaRPr>
          </a:p>
          <a:p>
            <a:pPr marL="285750" indent="-285750" fontAlgn="auto">
              <a:spcBef>
                <a:spcPts val="0"/>
              </a:spcBef>
              <a:spcAft>
                <a:spcPts val="0"/>
              </a:spcAft>
              <a:buFont typeface="Arial"/>
              <a:buChar char="•"/>
              <a:defRPr/>
            </a:pPr>
            <a:r>
              <a:rPr lang="en-US" dirty="0">
                <a:latin typeface="+mj-lt"/>
              </a:rPr>
              <a:t>Aims, purposes, priorities</a:t>
            </a:r>
          </a:p>
          <a:p>
            <a:pPr marL="285750" indent="-285750" fontAlgn="auto">
              <a:spcBef>
                <a:spcPts val="0"/>
              </a:spcBef>
              <a:spcAft>
                <a:spcPts val="0"/>
              </a:spcAft>
              <a:buFont typeface="Arial"/>
              <a:buChar char="•"/>
              <a:defRPr/>
            </a:pPr>
            <a:r>
              <a:rPr lang="en-US" dirty="0">
                <a:latin typeface="+mj-lt"/>
              </a:rPr>
              <a:t>Teaching learning &amp; assessment</a:t>
            </a:r>
          </a:p>
          <a:p>
            <a:pPr marL="285750" indent="-285750" fontAlgn="auto">
              <a:spcBef>
                <a:spcPts val="0"/>
              </a:spcBef>
              <a:spcAft>
                <a:spcPts val="0"/>
              </a:spcAft>
              <a:buFont typeface="Arial"/>
              <a:buChar char="•"/>
              <a:defRPr/>
            </a:pPr>
            <a:r>
              <a:rPr lang="en-US" dirty="0">
                <a:latin typeface="+mj-lt"/>
              </a:rPr>
              <a:t>Contextual factors </a:t>
            </a:r>
            <a:endParaRPr lang="en-US" dirty="0">
              <a:latin typeface="+mj-lt"/>
            </a:endParaRPr>
          </a:p>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GB" altLang="en-US" b="1" smtClean="0">
                <a:solidFill>
                  <a:srgbClr val="00B050"/>
                </a:solidFill>
              </a:rPr>
              <a:t>Group task</a:t>
            </a:r>
          </a:p>
        </p:txBody>
      </p:sp>
      <p:sp>
        <p:nvSpPr>
          <p:cNvPr id="3" name="Content Placeholder 2"/>
          <p:cNvSpPr>
            <a:spLocks noGrp="1"/>
          </p:cNvSpPr>
          <p:nvPr>
            <p:ph idx="1"/>
          </p:nvPr>
        </p:nvSpPr>
        <p:spPr>
          <a:xfrm>
            <a:off x="468313" y="1773238"/>
            <a:ext cx="8218487" cy="4032250"/>
          </a:xfrm>
        </p:spPr>
        <p:txBody>
          <a:bodyPr rtlCol="0">
            <a:noAutofit/>
          </a:bodyPr>
          <a:lstStyle/>
          <a:p>
            <a:pPr fontAlgn="auto">
              <a:spcAft>
                <a:spcPts val="0"/>
              </a:spcAft>
              <a:buFont typeface="Arial" pitchFamily="34" charset="0"/>
              <a:buChar char="•"/>
              <a:defRPr/>
            </a:pPr>
            <a:r>
              <a:rPr lang="en-GB" sz="2800" dirty="0" smtClean="0">
                <a:latin typeface="+mj-lt"/>
              </a:rPr>
              <a:t>In small groups, brainstorm </a:t>
            </a:r>
            <a:r>
              <a:rPr lang="en-GB" sz="2800" b="1" dirty="0" smtClean="0">
                <a:solidFill>
                  <a:srgbClr val="00B050"/>
                </a:solidFill>
                <a:latin typeface="+mj-lt"/>
              </a:rPr>
              <a:t>how you might use ICT in a </a:t>
            </a:r>
            <a:r>
              <a:rPr lang="en-GB" sz="2800" b="1" dirty="0">
                <a:solidFill>
                  <a:srgbClr val="00B050"/>
                </a:solidFill>
                <a:latin typeface="+mj-lt"/>
              </a:rPr>
              <a:t>future activity</a:t>
            </a:r>
            <a:r>
              <a:rPr lang="en-GB" sz="2800" b="1" dirty="0">
                <a:solidFill>
                  <a:srgbClr val="008000"/>
                </a:solidFill>
                <a:latin typeface="+mj-lt"/>
              </a:rPr>
              <a:t> </a:t>
            </a:r>
            <a:r>
              <a:rPr lang="en-GB" sz="2800" dirty="0" smtClean="0">
                <a:latin typeface="+mj-lt"/>
              </a:rPr>
              <a:t>linked </a:t>
            </a:r>
            <a:r>
              <a:rPr lang="en-GB" sz="2800" dirty="0">
                <a:latin typeface="+mj-lt"/>
              </a:rPr>
              <a:t>to science </a:t>
            </a:r>
            <a:r>
              <a:rPr lang="en-GB" sz="2800" dirty="0" smtClean="0">
                <a:latin typeface="+mj-lt"/>
              </a:rPr>
              <a:t>that you will use back in school.</a:t>
            </a:r>
          </a:p>
          <a:p>
            <a:pPr fontAlgn="auto">
              <a:spcAft>
                <a:spcPts val="0"/>
              </a:spcAft>
              <a:buFont typeface="Arial" pitchFamily="34" charset="0"/>
              <a:buChar char="•"/>
              <a:defRPr/>
            </a:pPr>
            <a:r>
              <a:rPr lang="en-GB" sz="2800" b="1" dirty="0" smtClean="0">
                <a:solidFill>
                  <a:srgbClr val="00B050"/>
                </a:solidFill>
                <a:latin typeface="+mj-lt"/>
              </a:rPr>
              <a:t>Annotate the spider diagram </a:t>
            </a:r>
            <a:r>
              <a:rPr lang="en-GB" sz="2800" dirty="0" smtClean="0">
                <a:latin typeface="+mj-lt"/>
              </a:rPr>
              <a:t>to show how your activity will develop children’s creativity and enhance their inquiry skills.</a:t>
            </a:r>
          </a:p>
          <a:p>
            <a:pPr fontAlgn="auto">
              <a:spcAft>
                <a:spcPts val="0"/>
              </a:spcAft>
              <a:buFont typeface="Arial" pitchFamily="34" charset="0"/>
              <a:buChar char="•"/>
              <a:defRPr/>
            </a:pPr>
            <a:r>
              <a:rPr lang="en-GB" sz="2800" b="1" dirty="0" smtClean="0">
                <a:solidFill>
                  <a:srgbClr val="00B050"/>
                </a:solidFill>
                <a:latin typeface="+mj-lt"/>
              </a:rPr>
              <a:t>Present your ideas to the rest of the group</a:t>
            </a:r>
            <a:r>
              <a:rPr lang="en-GB" sz="2800" b="1" dirty="0" smtClean="0">
                <a:solidFill>
                  <a:srgbClr val="008000"/>
                </a:solidFill>
                <a:latin typeface="+mj-lt"/>
              </a:rPr>
              <a:t> </a:t>
            </a:r>
            <a:r>
              <a:rPr lang="en-GB" sz="2800" dirty="0" smtClean="0">
                <a:latin typeface="+mj-lt"/>
              </a:rPr>
              <a:t>as a poster and explain what aspect of scientific inquiry was enhanced and how.</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el 1"/>
          <p:cNvSpPr>
            <a:spLocks noGrp="1"/>
          </p:cNvSpPr>
          <p:nvPr>
            <p:ph type="title"/>
          </p:nvPr>
        </p:nvSpPr>
        <p:spPr/>
        <p:txBody>
          <a:bodyPr/>
          <a:lstStyle/>
          <a:p>
            <a:r>
              <a:rPr lang="nl-BE" altLang="en-US" sz="3600" b="1" smtClean="0">
                <a:solidFill>
                  <a:srgbClr val="00B050"/>
                </a:solidFill>
              </a:rPr>
              <a:t>Reflection on module content and approaches</a:t>
            </a:r>
          </a:p>
        </p:txBody>
      </p:sp>
      <p:sp>
        <p:nvSpPr>
          <p:cNvPr id="86018" name="Tijdelijke aanduiding voor inhoud 2"/>
          <p:cNvSpPr>
            <a:spLocks noGrp="1"/>
          </p:cNvSpPr>
          <p:nvPr>
            <p:ph idx="1"/>
          </p:nvPr>
        </p:nvSpPr>
        <p:spPr>
          <a:xfrm>
            <a:off x="628650" y="1825625"/>
            <a:ext cx="7697788" cy="4318000"/>
          </a:xfrm>
        </p:spPr>
        <p:txBody>
          <a:bodyPr/>
          <a:lstStyle/>
          <a:p>
            <a:endParaRPr lang="en-US" altLang="en-US" sz="2400" smtClean="0">
              <a:latin typeface="Calibri" pitchFamily="34" charset="0"/>
            </a:endParaRPr>
          </a:p>
          <a:p>
            <a:r>
              <a:rPr lang="en-US" altLang="en-US" sz="2400" smtClean="0">
                <a:latin typeface="Calibri" pitchFamily="34" charset="0"/>
              </a:rPr>
              <a:t>What impact do you expect this module will have on your future activities?</a:t>
            </a:r>
          </a:p>
          <a:p>
            <a:r>
              <a:rPr lang="en-US" altLang="en-US" sz="2400" smtClean="0">
                <a:latin typeface="Calibri" pitchFamily="34" charset="0"/>
              </a:rPr>
              <a:t>Identify one or two actions you will take as a result of your experiences on the module.</a:t>
            </a:r>
            <a:endParaRPr lang="en-GB" altLang="en-US" sz="2400" smtClean="0">
              <a:latin typeface="Calibri" pitchFamily="34" charset="0"/>
            </a:endParaRPr>
          </a:p>
          <a:p>
            <a:r>
              <a:rPr lang="en-US" altLang="en-US" sz="2400" smtClean="0">
                <a:latin typeface="Calibri" pitchFamily="34" charset="0"/>
              </a:rPr>
              <a:t>How far have the aims of the module been met?</a:t>
            </a:r>
          </a:p>
          <a:p>
            <a:r>
              <a:rPr lang="nl-BE" altLang="en-US" sz="2400" smtClean="0">
                <a:latin typeface="Calibri" pitchFamily="34" charset="0"/>
              </a:rPr>
              <a:t>Any further questions?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2843213" y="635000"/>
            <a:ext cx="5634037" cy="925513"/>
          </a:xfrm>
        </p:spPr>
        <p:txBody>
          <a:bodyPr/>
          <a:lstStyle/>
          <a:p>
            <a:r>
              <a:rPr lang="en-US" altLang="en-US" sz="3600" b="1" smtClean="0">
                <a:solidFill>
                  <a:srgbClr val="00B050"/>
                </a:solidFill>
              </a:rPr>
              <a:t>Further information</a:t>
            </a:r>
          </a:p>
        </p:txBody>
      </p:sp>
      <p:sp>
        <p:nvSpPr>
          <p:cNvPr id="3" name="Content Placeholder 2"/>
          <p:cNvSpPr>
            <a:spLocks noGrp="1"/>
          </p:cNvSpPr>
          <p:nvPr>
            <p:ph idx="1"/>
          </p:nvPr>
        </p:nvSpPr>
        <p:spPr>
          <a:xfrm>
            <a:off x="612775" y="1700213"/>
            <a:ext cx="7886700" cy="4625975"/>
          </a:xfrm>
        </p:spPr>
        <p:txBody>
          <a:bodyPr rtlCol="0">
            <a:normAutofit fontScale="92500" lnSpcReduction="10000"/>
          </a:bodyPr>
          <a:lstStyle/>
          <a:p>
            <a:pPr marL="0" indent="0" fontAlgn="auto">
              <a:lnSpc>
                <a:spcPct val="120000"/>
              </a:lnSpc>
              <a:spcAft>
                <a:spcPts val="0"/>
              </a:spcAft>
              <a:buFont typeface="Arial" pitchFamily="34" charset="0"/>
              <a:buNone/>
              <a:defRPr/>
            </a:pPr>
            <a:r>
              <a:rPr lang="en-US" sz="3100" b="1" dirty="0">
                <a:solidFill>
                  <a:srgbClr val="FF0000"/>
                </a:solidFill>
                <a:latin typeface="+mj-lt"/>
              </a:rPr>
              <a:t>Creative </a:t>
            </a:r>
            <a:r>
              <a:rPr lang="en-US" sz="3100" b="1" dirty="0" smtClean="0">
                <a:solidFill>
                  <a:srgbClr val="FF0000"/>
                </a:solidFill>
                <a:latin typeface="+mj-lt"/>
              </a:rPr>
              <a:t>Little Scientists </a:t>
            </a:r>
          </a:p>
          <a:p>
            <a:pPr marL="0" indent="0" fontAlgn="auto">
              <a:lnSpc>
                <a:spcPct val="120000"/>
              </a:lnSpc>
              <a:spcAft>
                <a:spcPts val="0"/>
              </a:spcAft>
              <a:buFont typeface="Arial" pitchFamily="34" charset="0"/>
              <a:buNone/>
              <a:defRPr/>
            </a:pPr>
            <a:r>
              <a:rPr lang="en-US" sz="2600" dirty="0" smtClean="0">
                <a:solidFill>
                  <a:srgbClr val="FF0000"/>
                </a:solidFill>
                <a:latin typeface="+mj-lt"/>
              </a:rPr>
              <a:t>(FP7 EU project 2011 – 2014)</a:t>
            </a:r>
            <a:endParaRPr lang="en-US" sz="2600" dirty="0">
              <a:solidFill>
                <a:srgbClr val="FF0000"/>
              </a:solidFill>
              <a:latin typeface="+mj-lt"/>
            </a:endParaRPr>
          </a:p>
          <a:p>
            <a:pPr marL="0" indent="0" fontAlgn="auto">
              <a:lnSpc>
                <a:spcPct val="110000"/>
              </a:lnSpc>
              <a:spcAft>
                <a:spcPts val="0"/>
              </a:spcAft>
              <a:buFont typeface="Arial" pitchFamily="34" charset="0"/>
              <a:buNone/>
              <a:defRPr/>
            </a:pPr>
            <a:r>
              <a:rPr lang="en-US" sz="2600" dirty="0">
                <a:latin typeface="+mj-lt"/>
              </a:rPr>
              <a:t>Design principles and exemplar materials based on fieldwork </a:t>
            </a:r>
            <a:r>
              <a:rPr lang="en-US" sz="2600" dirty="0" err="1">
                <a:latin typeface="+mj-lt"/>
                <a:hlinkClick r:id="rId3"/>
              </a:rPr>
              <a:t>www.creative</a:t>
            </a:r>
            <a:r>
              <a:rPr lang="en-US" sz="2600" dirty="0">
                <a:latin typeface="+mj-lt"/>
                <a:hlinkClick r:id="rId3"/>
              </a:rPr>
              <a:t>-little-</a:t>
            </a:r>
            <a:r>
              <a:rPr lang="en-US" sz="2600" dirty="0" err="1">
                <a:latin typeface="+mj-lt"/>
                <a:hlinkClick r:id="rId3"/>
              </a:rPr>
              <a:t>scientists.eu</a:t>
            </a:r>
            <a:endParaRPr lang="en-US" sz="2600" dirty="0">
              <a:latin typeface="+mj-lt"/>
            </a:endParaRPr>
          </a:p>
          <a:p>
            <a:pPr marL="0" indent="0" fontAlgn="auto">
              <a:spcAft>
                <a:spcPts val="0"/>
              </a:spcAft>
              <a:buFont typeface="Arial" pitchFamily="34" charset="0"/>
              <a:buNone/>
              <a:defRPr/>
            </a:pPr>
            <a:endParaRPr lang="en-US" sz="2600" dirty="0">
              <a:latin typeface="+mj-lt"/>
            </a:endParaRPr>
          </a:p>
          <a:p>
            <a:pPr marL="0" indent="0" fontAlgn="auto">
              <a:spcAft>
                <a:spcPts val="0"/>
              </a:spcAft>
              <a:buFont typeface="Arial" pitchFamily="34" charset="0"/>
              <a:buNone/>
              <a:defRPr/>
            </a:pPr>
            <a:r>
              <a:rPr lang="en-US" sz="3100" b="1" dirty="0">
                <a:solidFill>
                  <a:srgbClr val="FF0000"/>
                </a:solidFill>
                <a:latin typeface="+mj-lt"/>
              </a:rPr>
              <a:t>Creativity in Early Years Science </a:t>
            </a:r>
            <a:r>
              <a:rPr lang="en-US" sz="3100" b="1" dirty="0" smtClean="0">
                <a:solidFill>
                  <a:srgbClr val="FF0000"/>
                </a:solidFill>
                <a:latin typeface="+mj-lt"/>
              </a:rPr>
              <a:t>Education</a:t>
            </a:r>
          </a:p>
          <a:p>
            <a:pPr marL="0" indent="0" fontAlgn="auto">
              <a:spcAft>
                <a:spcPts val="0"/>
              </a:spcAft>
              <a:buFont typeface="Arial" pitchFamily="34" charset="0"/>
              <a:buNone/>
              <a:defRPr/>
            </a:pPr>
            <a:r>
              <a:rPr lang="en-US" sz="2600" dirty="0" smtClean="0">
                <a:solidFill>
                  <a:srgbClr val="FF0000"/>
                </a:solidFill>
                <a:latin typeface="+mj-lt"/>
              </a:rPr>
              <a:t>(Erasmus+ EU project 2014 </a:t>
            </a:r>
            <a:r>
              <a:rPr lang="en-US" sz="2600" dirty="0">
                <a:solidFill>
                  <a:srgbClr val="FF0000"/>
                </a:solidFill>
              </a:rPr>
              <a:t>– </a:t>
            </a:r>
            <a:r>
              <a:rPr lang="en-US" sz="2600" dirty="0" smtClean="0">
                <a:solidFill>
                  <a:srgbClr val="FF0000"/>
                </a:solidFill>
                <a:latin typeface="+mj-lt"/>
              </a:rPr>
              <a:t>2017</a:t>
            </a:r>
            <a:r>
              <a:rPr lang="en-US" sz="2600" dirty="0">
                <a:solidFill>
                  <a:srgbClr val="FF0000"/>
                </a:solidFill>
                <a:latin typeface="+mj-lt"/>
              </a:rPr>
              <a:t>)</a:t>
            </a:r>
          </a:p>
          <a:p>
            <a:pPr marL="0" indent="0" fontAlgn="auto">
              <a:lnSpc>
                <a:spcPct val="110000"/>
              </a:lnSpc>
              <a:spcAft>
                <a:spcPts val="0"/>
              </a:spcAft>
              <a:buFont typeface="Arial" pitchFamily="34" charset="0"/>
              <a:buNone/>
              <a:defRPr/>
            </a:pPr>
            <a:r>
              <a:rPr lang="en-US" sz="2600" dirty="0" smtClean="0">
                <a:latin typeface="+mj-lt"/>
              </a:rPr>
              <a:t>Curriculum Materials and Training  Materials </a:t>
            </a:r>
            <a:r>
              <a:rPr lang="en-US" sz="2600" dirty="0">
                <a:latin typeface="+mj-lt"/>
              </a:rPr>
              <a:t>for </a:t>
            </a:r>
            <a:r>
              <a:rPr lang="en-US" sz="2600" dirty="0" smtClean="0">
                <a:latin typeface="+mj-lt"/>
              </a:rPr>
              <a:t>teacher CPD </a:t>
            </a:r>
            <a:r>
              <a:rPr lang="en-US" sz="2600" dirty="0">
                <a:latin typeface="+mj-lt"/>
              </a:rPr>
              <a:t>to promote creative approaches to early years </a:t>
            </a:r>
            <a:r>
              <a:rPr lang="en-US" sz="2600" dirty="0" smtClean="0">
                <a:latin typeface="+mj-lt"/>
              </a:rPr>
              <a:t>science </a:t>
            </a:r>
            <a:r>
              <a:rPr lang="en-US" sz="2600" dirty="0" smtClean="0">
                <a:latin typeface="+mj-lt"/>
                <a:hlinkClick r:id="rId4"/>
              </a:rPr>
              <a:t>www.ceys‐project.eu</a:t>
            </a:r>
            <a:endParaRPr lang="en-US" sz="2600" dirty="0" smtClean="0"/>
          </a:p>
          <a:p>
            <a:pPr marL="0" indent="0" fontAlgn="auto">
              <a:spcAft>
                <a:spcPts val="0"/>
              </a:spcAft>
              <a:buFont typeface="Arial" pitchFamily="34" charset="0"/>
              <a:buNone/>
              <a:defRPr/>
            </a:pPr>
            <a:endParaRPr lang="en-US" dirty="0"/>
          </a:p>
          <a:p>
            <a:pPr marL="0" indent="0" fontAlgn="auto">
              <a:spcAft>
                <a:spcPts val="0"/>
              </a:spcAft>
              <a:buFont typeface="Arial" pitchFamily="34" charset="0"/>
              <a:buNone/>
              <a:defRPr/>
            </a:pPr>
            <a:endParaRPr lang="en-US" dirty="0"/>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2843213" y="476250"/>
            <a:ext cx="5473700" cy="885825"/>
          </a:xfrm>
        </p:spPr>
        <p:txBody>
          <a:bodyPr/>
          <a:lstStyle/>
          <a:p>
            <a:r>
              <a:rPr lang="nl-BE" altLang="en-US" b="1" smtClean="0">
                <a:solidFill>
                  <a:srgbClr val="00B050"/>
                </a:solidFill>
              </a:rPr>
              <a:t>THANK YOU!</a:t>
            </a:r>
            <a:endParaRPr lang="en-US" altLang="en-US" smtClean="0"/>
          </a:p>
        </p:txBody>
      </p:sp>
      <p:pic>
        <p:nvPicPr>
          <p:cNvPr id="90114" name="Picture 4" descr="http://static1.squarespace.com/static/519fe4bae4b02061e74e5de7/t/521545bfe4b04942a678c476/1377125825451/participation%20-%20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484313"/>
            <a:ext cx="5205412" cy="483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Afbeelding 2"/>
          <p:cNvPicPr>
            <a:picLocks noChangeAspect="1"/>
          </p:cNvPicPr>
          <p:nvPr/>
        </p:nvPicPr>
        <p:blipFill>
          <a:blip r:embed="rId3">
            <a:extLst>
              <a:ext uri="{28A0092B-C50C-407E-A947-70E740481C1C}">
                <a14:useLocalDpi xmlns:a14="http://schemas.microsoft.com/office/drawing/2010/main" val="0"/>
              </a:ext>
            </a:extLst>
          </a:blip>
          <a:srcRect l="9067" t="12994" r="7216" b="6743"/>
          <a:stretch>
            <a:fillRect/>
          </a:stretch>
        </p:blipFill>
        <p:spPr bwMode="auto">
          <a:xfrm>
            <a:off x="684213" y="1773238"/>
            <a:ext cx="76327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1"/>
          <p:cNvSpPr>
            <a:spLocks noGrp="1"/>
          </p:cNvSpPr>
          <p:nvPr>
            <p:ph type="title"/>
          </p:nvPr>
        </p:nvSpPr>
        <p:spPr/>
        <p:txBody>
          <a:bodyPr/>
          <a:lstStyle/>
          <a:p>
            <a:r>
              <a:rPr lang="en-US" altLang="en-US" sz="4000" b="1" smtClean="0">
                <a:solidFill>
                  <a:srgbClr val="00B050"/>
                </a:solidFill>
              </a:rPr>
              <a:t>Conceptual Framework</a:t>
            </a:r>
          </a:p>
        </p:txBody>
      </p:sp>
      <p:sp>
        <p:nvSpPr>
          <p:cNvPr id="33795" name="TextBox 4"/>
          <p:cNvSpPr txBox="1">
            <a:spLocks noChangeArrowheads="1"/>
          </p:cNvSpPr>
          <p:nvPr/>
        </p:nvSpPr>
        <p:spPr bwMode="auto">
          <a:xfrm>
            <a:off x="711200" y="5518150"/>
            <a:ext cx="7605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a:r>
              <a:rPr lang="nl-BE" altLang="en-US">
                <a:latin typeface="Cambria" pitchFamily="18" charset="0"/>
              </a:rPr>
              <a:t>Creative Little Scientists (2014)</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Box 6"/>
          <p:cNvSpPr txBox="1">
            <a:spLocks noChangeArrowheads="1"/>
          </p:cNvSpPr>
          <p:nvPr/>
        </p:nvSpPr>
        <p:spPr bwMode="auto">
          <a:xfrm>
            <a:off x="765175" y="4932363"/>
            <a:ext cx="7777163"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990600" algn="l"/>
              </a:tabLst>
              <a:defRPr>
                <a:solidFill>
                  <a:schemeClr val="tx1"/>
                </a:solidFill>
                <a:latin typeface="Calibri" pitchFamily="34" charset="0"/>
                <a:cs typeface="Arial" charset="0"/>
              </a:defRPr>
            </a:lvl1pPr>
            <a:lvl2pPr marL="742950" indent="-285750">
              <a:tabLst>
                <a:tab pos="990600" algn="l"/>
              </a:tabLst>
              <a:defRPr>
                <a:solidFill>
                  <a:schemeClr val="tx1"/>
                </a:solidFill>
                <a:latin typeface="Calibri" pitchFamily="34" charset="0"/>
                <a:cs typeface="Arial" charset="0"/>
              </a:defRPr>
            </a:lvl2pPr>
            <a:lvl3pPr marL="1143000" indent="-228600">
              <a:tabLst>
                <a:tab pos="990600" algn="l"/>
              </a:tabLst>
              <a:defRPr>
                <a:solidFill>
                  <a:schemeClr val="tx1"/>
                </a:solidFill>
                <a:latin typeface="Calibri" pitchFamily="34" charset="0"/>
                <a:cs typeface="Arial" charset="0"/>
              </a:defRPr>
            </a:lvl3pPr>
            <a:lvl4pPr marL="1600200" indent="-228600">
              <a:tabLst>
                <a:tab pos="990600" algn="l"/>
              </a:tabLst>
              <a:defRPr>
                <a:solidFill>
                  <a:schemeClr val="tx1"/>
                </a:solidFill>
                <a:latin typeface="Calibri" pitchFamily="34" charset="0"/>
                <a:cs typeface="Arial" charset="0"/>
              </a:defRPr>
            </a:lvl4pPr>
            <a:lvl5pPr marL="2057400" indent="-228600">
              <a:tabLst>
                <a:tab pos="990600" algn="l"/>
              </a:tabLst>
              <a:defRPr>
                <a:solidFill>
                  <a:schemeClr val="tx1"/>
                </a:solidFill>
                <a:latin typeface="Calibri" pitchFamily="34" charset="0"/>
                <a:cs typeface="Arial" charset="0"/>
              </a:defRPr>
            </a:lvl5pPr>
            <a:lvl6pPr marL="2514600" indent="-228600" fontAlgn="base">
              <a:spcBef>
                <a:spcPct val="0"/>
              </a:spcBef>
              <a:spcAft>
                <a:spcPct val="0"/>
              </a:spcAft>
              <a:tabLst>
                <a:tab pos="990600" algn="l"/>
              </a:tabLst>
              <a:defRPr>
                <a:solidFill>
                  <a:schemeClr val="tx1"/>
                </a:solidFill>
                <a:latin typeface="Calibri" pitchFamily="34" charset="0"/>
                <a:cs typeface="Arial" charset="0"/>
              </a:defRPr>
            </a:lvl6pPr>
            <a:lvl7pPr marL="2971800" indent="-228600" fontAlgn="base">
              <a:spcBef>
                <a:spcPct val="0"/>
              </a:spcBef>
              <a:spcAft>
                <a:spcPct val="0"/>
              </a:spcAft>
              <a:tabLst>
                <a:tab pos="990600" algn="l"/>
              </a:tabLst>
              <a:defRPr>
                <a:solidFill>
                  <a:schemeClr val="tx1"/>
                </a:solidFill>
                <a:latin typeface="Calibri" pitchFamily="34" charset="0"/>
                <a:cs typeface="Arial" charset="0"/>
              </a:defRPr>
            </a:lvl7pPr>
            <a:lvl8pPr marL="3429000" indent="-228600" fontAlgn="base">
              <a:spcBef>
                <a:spcPct val="0"/>
              </a:spcBef>
              <a:spcAft>
                <a:spcPct val="0"/>
              </a:spcAft>
              <a:tabLst>
                <a:tab pos="990600" algn="l"/>
              </a:tabLst>
              <a:defRPr>
                <a:solidFill>
                  <a:schemeClr val="tx1"/>
                </a:solidFill>
                <a:latin typeface="Calibri" pitchFamily="34" charset="0"/>
                <a:cs typeface="Arial" charset="0"/>
              </a:defRPr>
            </a:lvl8pPr>
            <a:lvl9pPr marL="3886200" indent="-228600" fontAlgn="base">
              <a:spcBef>
                <a:spcPct val="0"/>
              </a:spcBef>
              <a:spcAft>
                <a:spcPct val="0"/>
              </a:spcAft>
              <a:tabLst>
                <a:tab pos="990600" algn="l"/>
              </a:tabLst>
              <a:defRPr>
                <a:solidFill>
                  <a:schemeClr val="tx1"/>
                </a:solidFill>
                <a:latin typeface="Calibri" pitchFamily="34" charset="0"/>
                <a:cs typeface="Arial" charset="0"/>
              </a:defRPr>
            </a:lvl9pPr>
          </a:lstStyle>
          <a:p>
            <a:pPr>
              <a:spcAft>
                <a:spcPts val="600"/>
              </a:spcAft>
            </a:pPr>
            <a:r>
              <a:rPr lang="en-US" altLang="en-US" sz="1600">
                <a:solidFill>
                  <a:srgbClr val="000000"/>
                </a:solidFill>
                <a:latin typeface="Cambria" pitchFamily="18" charset="0"/>
              </a:rPr>
              <a:t>	</a:t>
            </a:r>
            <a:r>
              <a:rPr lang="en-US" altLang="en-US" sz="1400">
                <a:solidFill>
                  <a:srgbClr val="000000"/>
                </a:solidFill>
                <a:latin typeface="Cambria" pitchFamily="18" charset="0"/>
              </a:rPr>
              <a:t>© </a:t>
            </a:r>
            <a:r>
              <a:rPr lang="en-US" altLang="en-US" sz="1400" i="1">
                <a:solidFill>
                  <a:srgbClr val="000000"/>
                </a:solidFill>
                <a:latin typeface="Cambria" pitchFamily="18" charset="0"/>
              </a:rPr>
              <a:t>2017 CREATIVITY IN EARLY YEARS SCIENCE EDUCATION Consortium</a:t>
            </a:r>
          </a:p>
          <a:p>
            <a:pPr>
              <a:spcAft>
                <a:spcPts val="600"/>
              </a:spcAft>
            </a:pPr>
            <a:r>
              <a:rPr lang="en-US" altLang="en-US" sz="1400">
                <a:solidFill>
                  <a:srgbClr val="000000"/>
                </a:solidFill>
                <a:latin typeface="Cambria" pitchFamily="18" charset="0"/>
              </a:rPr>
              <a:t>This work is licensed under the Creative Commons Attribution-NonCommercial-NoDerivatives 4.0 International License. To view a copy of this license, visit </a:t>
            </a:r>
            <a:r>
              <a:rPr lang="en-US" altLang="en-US" sz="1400" u="sng">
                <a:solidFill>
                  <a:srgbClr val="000000"/>
                </a:solidFill>
                <a:latin typeface="Cambria" pitchFamily="18" charset="0"/>
                <a:hlinkClick r:id="rId3"/>
              </a:rPr>
              <a:t>http://creativecommons.org/licenses/by-nc-nd/4.0/</a:t>
            </a:r>
            <a:r>
              <a:rPr lang="en-US" altLang="en-US" sz="1400">
                <a:solidFill>
                  <a:srgbClr val="000000"/>
                </a:solidFill>
                <a:latin typeface="Cambria" pitchFamily="18" charset="0"/>
              </a:rPr>
              <a:t>.</a:t>
            </a:r>
            <a:endParaRPr lang="el-GR" altLang="en-US" sz="1400">
              <a:solidFill>
                <a:srgbClr val="000000"/>
              </a:solidFill>
              <a:latin typeface="Cambria" pitchFamily="18" charset="0"/>
            </a:endParaRPr>
          </a:p>
        </p:txBody>
      </p:sp>
      <p:sp>
        <p:nvSpPr>
          <p:cNvPr id="2" name="Title 1"/>
          <p:cNvSpPr>
            <a:spLocks noGrp="1"/>
          </p:cNvSpPr>
          <p:nvPr>
            <p:ph type="title" idx="4294967295"/>
          </p:nvPr>
        </p:nvSpPr>
        <p:spPr>
          <a:xfrm>
            <a:off x="722313" y="1628775"/>
            <a:ext cx="7772400" cy="3455988"/>
          </a:xfrm>
        </p:spPr>
        <p:txBody>
          <a:bodyPr rtlCol="0" anchor="t">
            <a:normAutofit fontScale="90000"/>
          </a:bodyPr>
          <a:lstStyle/>
          <a:p>
            <a:pPr algn="l" fontAlgn="auto">
              <a:spcAft>
                <a:spcPts val="0"/>
              </a:spcAft>
              <a:defRPr/>
            </a:pPr>
            <a:r>
              <a:rPr lang="en-US" sz="3600" b="1" i="1" cap="all" dirty="0" smtClean="0">
                <a:solidFill>
                  <a:srgbClr val="00B050"/>
                </a:solidFill>
              </a:rPr>
              <a:t>Acknowledgements</a:t>
            </a:r>
            <a:r>
              <a:rPr lang="en-US" sz="2800" b="1" i="1" cap="all" dirty="0" smtClean="0">
                <a:solidFill>
                  <a:srgbClr val="00B050"/>
                </a:solidFill>
              </a:rPr>
              <a:t/>
            </a:r>
            <a:br>
              <a:rPr lang="en-US" sz="2800" b="1" i="1" cap="all" dirty="0" smtClean="0">
                <a:solidFill>
                  <a:srgbClr val="00B050"/>
                </a:solidFill>
              </a:rPr>
            </a:br>
            <a:r>
              <a:rPr lang="en-US" sz="1200" b="1" cap="all" dirty="0"/>
              <a:t/>
            </a:r>
            <a:br>
              <a:rPr lang="en-US" sz="1200" b="1" cap="all" dirty="0"/>
            </a:br>
            <a:r>
              <a:rPr lang="en-US" sz="3100" b="1" cap="all" dirty="0" smtClean="0">
                <a:solidFill>
                  <a:srgbClr val="FF0000"/>
                </a:solidFill>
              </a:rPr>
              <a:t>Creativity </a:t>
            </a:r>
            <a:r>
              <a:rPr lang="en-US" sz="3100" b="1" cap="all" dirty="0">
                <a:solidFill>
                  <a:srgbClr val="FF0000"/>
                </a:solidFill>
              </a:rPr>
              <a:t>in Early Years Science </a:t>
            </a:r>
            <a:r>
              <a:rPr lang="en-US" sz="3100" b="1" cap="all" dirty="0" smtClean="0">
                <a:solidFill>
                  <a:srgbClr val="FF0000"/>
                </a:solidFill>
              </a:rPr>
              <a:t>EDUCATION (2014-2017</a:t>
            </a:r>
            <a:r>
              <a:rPr lang="en-US" sz="3100" b="1" cap="all" dirty="0">
                <a:solidFill>
                  <a:srgbClr val="FF0000"/>
                </a:solidFill>
              </a:rPr>
              <a:t>) </a:t>
            </a:r>
            <a:br>
              <a:rPr lang="en-US" sz="3100" b="1" cap="all" dirty="0">
                <a:solidFill>
                  <a:srgbClr val="FF0000"/>
                </a:solidFill>
              </a:rPr>
            </a:br>
            <a:r>
              <a:rPr lang="en-US" sz="3100" b="1" cap="all" dirty="0" smtClean="0">
                <a:hlinkClick r:id="rId4"/>
              </a:rPr>
              <a:t>www.ceys-project.eu</a:t>
            </a:r>
            <a:r>
              <a:rPr lang="en-US" sz="3200" b="1" cap="all" dirty="0" smtClean="0"/>
              <a:t/>
            </a:r>
            <a:br>
              <a:rPr lang="en-US" sz="3200" b="1" cap="all" dirty="0" smtClean="0"/>
            </a:br>
            <a:r>
              <a:rPr lang="en-US" sz="3200" b="1" cap="all" dirty="0" smtClean="0"/>
              <a:t/>
            </a:r>
            <a:br>
              <a:rPr lang="en-US" sz="3200" b="1" cap="all" dirty="0" smtClean="0"/>
            </a:br>
            <a:r>
              <a:rPr lang="en-US" sz="3200" b="1" cap="all" dirty="0"/>
              <a:t/>
            </a:r>
            <a:br>
              <a:rPr lang="en-US" sz="3200" b="1" cap="all" dirty="0"/>
            </a:br>
            <a:r>
              <a:rPr lang="en-US" sz="3200" b="1" cap="all" dirty="0" smtClean="0"/>
              <a:t/>
            </a:r>
            <a:br>
              <a:rPr lang="en-US" sz="3200" b="1" cap="all" dirty="0" smtClean="0"/>
            </a:br>
            <a:r>
              <a:rPr lang="en-US" sz="3200" b="1" cap="all" dirty="0"/>
              <a:t/>
            </a:r>
            <a:br>
              <a:rPr lang="en-US" sz="3200" b="1" cap="all" dirty="0"/>
            </a:br>
            <a:r>
              <a:rPr lang="en-US" sz="1800" b="1" cap="all" dirty="0"/>
              <a:t> </a:t>
            </a:r>
            <a:br>
              <a:rPr lang="en-US" sz="1800" b="1" cap="all" dirty="0"/>
            </a:br>
            <a:endParaRPr lang="en-US" sz="1800" b="1" i="1" cap="all" dirty="0">
              <a:solidFill>
                <a:srgbClr val="00B050"/>
              </a:solidFill>
            </a:endParaRPr>
          </a:p>
        </p:txBody>
      </p:sp>
      <p:pic>
        <p:nvPicPr>
          <p:cNvPr id="1126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538" y="3860800"/>
            <a:ext cx="718502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1538" y="4932363"/>
            <a:ext cx="915987"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GB" b="1" dirty="0" smtClean="0">
                <a:solidFill>
                  <a:srgbClr val="00B050"/>
                </a:solidFill>
              </a:rPr>
              <a:t>What do you think this is and why?</a:t>
            </a:r>
            <a:endParaRPr lang="en-GB" b="1" dirty="0">
              <a:solidFill>
                <a:srgbClr val="00B050"/>
              </a:solidFill>
            </a:endParaRPr>
          </a:p>
        </p:txBody>
      </p:sp>
      <p:sp>
        <p:nvSpPr>
          <p:cNvPr id="3" name="Content Placeholder 2"/>
          <p:cNvSpPr>
            <a:spLocks noGrp="1"/>
          </p:cNvSpPr>
          <p:nvPr>
            <p:ph idx="1"/>
          </p:nvPr>
        </p:nvSpPr>
        <p:spPr>
          <a:xfrm>
            <a:off x="468313" y="1628775"/>
            <a:ext cx="8218487" cy="4392613"/>
          </a:xfrm>
        </p:spPr>
        <p:txBody>
          <a:bodyPr rtlCol="0">
            <a:normAutofit/>
          </a:bodyPr>
          <a:lstStyle/>
          <a:p>
            <a:pPr fontAlgn="auto">
              <a:lnSpc>
                <a:spcPct val="110000"/>
              </a:lnSpc>
              <a:spcAft>
                <a:spcPts val="0"/>
              </a:spcAft>
              <a:buFont typeface="Arial" pitchFamily="34" charset="0"/>
              <a:buChar char="•"/>
              <a:defRPr/>
            </a:pPr>
            <a:r>
              <a:rPr lang="en-GB" sz="2600" dirty="0" smtClean="0">
                <a:latin typeface="+mj-lt"/>
              </a:rPr>
              <a:t>What everyday object / thing  do you think has been captured in these magnified images? Can you explain why you think this?</a:t>
            </a:r>
          </a:p>
          <a:p>
            <a:pPr fontAlgn="auto">
              <a:lnSpc>
                <a:spcPct val="110000"/>
              </a:lnSpc>
              <a:spcAft>
                <a:spcPts val="0"/>
              </a:spcAft>
              <a:buFont typeface="Arial" pitchFamily="34" charset="0"/>
              <a:buChar char="•"/>
              <a:defRPr/>
            </a:pPr>
            <a:r>
              <a:rPr lang="en-GB" sz="2600" dirty="0" smtClean="0">
                <a:latin typeface="+mj-lt"/>
              </a:rPr>
              <a:t>Please discuss the image you have been given in pairs and be ready to share your ideas with the whole group.</a:t>
            </a:r>
          </a:p>
          <a:p>
            <a:pPr marL="0" indent="0" fontAlgn="auto">
              <a:spcAft>
                <a:spcPts val="0"/>
              </a:spcAft>
              <a:buFont typeface="Arial" pitchFamily="34" charset="0"/>
              <a:buNone/>
              <a:defRPr/>
            </a:pPr>
            <a:endParaRPr lang="en-GB" sz="1000" b="1" dirty="0" smtClean="0">
              <a:latin typeface="+mj-lt"/>
            </a:endParaRPr>
          </a:p>
          <a:p>
            <a:pPr marL="0" indent="0" fontAlgn="auto">
              <a:spcAft>
                <a:spcPts val="0"/>
              </a:spcAft>
              <a:buFont typeface="Arial" pitchFamily="34" charset="0"/>
              <a:buNone/>
              <a:defRPr/>
            </a:pPr>
            <a:r>
              <a:rPr lang="en-GB" sz="2600" b="1" dirty="0" smtClean="0">
                <a:latin typeface="+mj-lt"/>
              </a:rPr>
              <a:t>Reflection on the experience</a:t>
            </a:r>
          </a:p>
          <a:p>
            <a:pPr fontAlgn="auto">
              <a:spcAft>
                <a:spcPts val="0"/>
              </a:spcAft>
              <a:buFont typeface="Arial" pitchFamily="34" charset="0"/>
              <a:buChar char="•"/>
              <a:defRPr/>
            </a:pPr>
            <a:r>
              <a:rPr lang="en-GB" sz="2600" dirty="0" smtClean="0">
                <a:latin typeface="+mj-lt"/>
              </a:rPr>
              <a:t>What is your response to this activity?</a:t>
            </a:r>
          </a:p>
          <a:p>
            <a:pPr fontAlgn="auto">
              <a:spcAft>
                <a:spcPts val="0"/>
              </a:spcAft>
              <a:buFont typeface="Arial" pitchFamily="34" charset="0"/>
              <a:buChar char="•"/>
              <a:defRPr/>
            </a:pPr>
            <a:r>
              <a:rPr lang="en-GB" sz="2600" dirty="0" smtClean="0">
                <a:latin typeface="+mj-lt"/>
              </a:rPr>
              <a:t>What links can be made to creativity and inquiry?</a:t>
            </a:r>
            <a:endParaRPr lang="en-GB" sz="2600" dirty="0">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1557338"/>
            <a:ext cx="574357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Title 2"/>
          <p:cNvSpPr>
            <a:spLocks noGrp="1"/>
          </p:cNvSpPr>
          <p:nvPr>
            <p:ph type="title"/>
          </p:nvPr>
        </p:nvSpPr>
        <p:spPr/>
        <p:txBody>
          <a:bodyPr/>
          <a:lstStyle/>
          <a:p>
            <a:r>
              <a:rPr lang="en-GB" altLang="en-US" b="1" smtClean="0">
                <a:solidFill>
                  <a:srgbClr val="00B050"/>
                </a:solidFill>
              </a:rPr>
              <a:t>Image 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GB" altLang="en-US" b="1" smtClean="0">
                <a:solidFill>
                  <a:srgbClr val="00B050"/>
                </a:solidFill>
              </a:rPr>
              <a:t>Image B</a:t>
            </a:r>
          </a:p>
        </p:txBody>
      </p:sp>
      <p:pic>
        <p:nvPicPr>
          <p:cNvPr id="3891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78013" y="1844675"/>
            <a:ext cx="5376862" cy="403225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GB" altLang="en-US" b="1" smtClean="0">
                <a:solidFill>
                  <a:srgbClr val="00B050"/>
                </a:solidFill>
              </a:rPr>
              <a:t>Image C</a:t>
            </a:r>
          </a:p>
        </p:txBody>
      </p:sp>
      <p:pic>
        <p:nvPicPr>
          <p:cNvPr id="3993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78013" y="1844675"/>
            <a:ext cx="5376862" cy="403225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3"/>
          <p:cNvSpPr>
            <a:spLocks noGrp="1"/>
          </p:cNvSpPr>
          <p:nvPr>
            <p:ph type="title"/>
          </p:nvPr>
        </p:nvSpPr>
        <p:spPr/>
        <p:txBody>
          <a:bodyPr/>
          <a:lstStyle/>
          <a:p>
            <a:r>
              <a:rPr lang="en-GB" altLang="en-US" b="1" smtClean="0">
                <a:solidFill>
                  <a:srgbClr val="00B050"/>
                </a:solidFill>
              </a:rPr>
              <a:t>Image D</a:t>
            </a:r>
          </a:p>
        </p:txBody>
      </p:sp>
      <p:pic>
        <p:nvPicPr>
          <p:cNvPr id="40962"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78013" y="1844675"/>
            <a:ext cx="5376862" cy="4032250"/>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3693</TotalTime>
  <Words>2131</Words>
  <Application>Microsoft Office PowerPoint</Application>
  <PresentationFormat>On-screen Show (4:3)</PresentationFormat>
  <Paragraphs>280</Paragraphs>
  <Slides>40</Slides>
  <Notes>40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2</vt:i4>
      </vt:variant>
      <vt:variant>
        <vt:lpstr>Slide Titles</vt:lpstr>
      </vt:variant>
      <vt:variant>
        <vt:i4>40</vt:i4>
      </vt:variant>
    </vt:vector>
  </HeadingPairs>
  <TitlesOfParts>
    <vt:vector size="49" baseType="lpstr">
      <vt:lpstr>Calibri</vt:lpstr>
      <vt:lpstr>Arial</vt:lpstr>
      <vt:lpstr>Cambria</vt:lpstr>
      <vt:lpstr>Wingdings</vt:lpstr>
      <vt:lpstr>ＭＳ Ｐゴシック</vt:lpstr>
      <vt:lpstr>1_Custom Design</vt:lpstr>
      <vt:lpstr>Theme1</vt:lpstr>
      <vt:lpstr>Acrobat Document</vt:lpstr>
      <vt:lpstr>Document</vt:lpstr>
      <vt:lpstr>Training Module 13  Using ICT to enhance creativity and inquiry in early years science</vt:lpstr>
      <vt:lpstr>Introduction to the CEYS project (use dependent on context)</vt:lpstr>
      <vt:lpstr>Connecting inquiry  and creativity in science (From Creative Little Scientists, 2012)</vt:lpstr>
      <vt:lpstr>Conceptual Framework</vt:lpstr>
      <vt:lpstr>What do you think this is and why?</vt:lpstr>
      <vt:lpstr>Image A</vt:lpstr>
      <vt:lpstr>Image B</vt:lpstr>
      <vt:lpstr>Image C</vt:lpstr>
      <vt:lpstr>Image D</vt:lpstr>
      <vt:lpstr>Rationale for the module</vt:lpstr>
      <vt:lpstr>Aims of the module</vt:lpstr>
      <vt:lpstr>Links to Content Design Principles and Outcomes 1</vt:lpstr>
      <vt:lpstr>Links to Content Design Principles and Outcomes 2</vt:lpstr>
      <vt:lpstr>Links to Content Design Principles and Outcomes 3</vt:lpstr>
      <vt:lpstr>Module outline</vt:lpstr>
      <vt:lpstr>How have you used ICT to enhance learning in science?</vt:lpstr>
      <vt:lpstr>What will happen if…</vt:lpstr>
      <vt:lpstr>Connecting inquiry  and creativity in science (From Creative Little Scientists, 2012)</vt:lpstr>
      <vt:lpstr>Creativity in Early Years Science</vt:lpstr>
      <vt:lpstr>Using ICT to promote inquiry and creativity in science</vt:lpstr>
      <vt:lpstr>Feedback</vt:lpstr>
      <vt:lpstr>Handout:  How can ICT enhance the science curriculum? </vt:lpstr>
      <vt:lpstr>Classroom Examples</vt:lpstr>
      <vt:lpstr>Framework for the  classroom examples</vt:lpstr>
      <vt:lpstr>Life cycle of a frog: Using iPads to capture images of change over time (children age 4-5)</vt:lpstr>
      <vt:lpstr>Bees and their colonies: Visualising ideas through simulation (children age 4-5)</vt:lpstr>
      <vt:lpstr>Materials: Investigating ideas with simulations (children age 5-6)</vt:lpstr>
      <vt:lpstr>PowerPoint Presentation</vt:lpstr>
      <vt:lpstr>PowerPoint Presentation</vt:lpstr>
      <vt:lpstr>Role of the teacher </vt:lpstr>
      <vt:lpstr>Role of the teacher Linked to Pedagogical Model from Siraj-Blatchford et al. (2002)</vt:lpstr>
      <vt:lpstr>Synergies between Inquiry Based and Creative Approaches</vt:lpstr>
      <vt:lpstr>Classroom example task</vt:lpstr>
      <vt:lpstr>Pedagogy related to the use of ICT should include:</vt:lpstr>
      <vt:lpstr>PowerPoint Presentation</vt:lpstr>
      <vt:lpstr>Group task</vt:lpstr>
      <vt:lpstr>Reflection on module content and approaches</vt:lpstr>
      <vt:lpstr>Further information</vt:lpstr>
      <vt:lpstr>THANK YOU!</vt:lpstr>
      <vt:lpstr>Acknowledgements  Creativity in Early Years Science EDUCATION (2014-2017)  www.ceys-project.eu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Fani</dc:creator>
  <cp:lastModifiedBy>Fani</cp:lastModifiedBy>
  <cp:revision>208</cp:revision>
  <cp:lastPrinted>2017-02-02T16:17:24Z</cp:lastPrinted>
  <dcterms:created xsi:type="dcterms:W3CDTF">2014-03-19T22:20:04Z</dcterms:created>
  <dcterms:modified xsi:type="dcterms:W3CDTF">2017-11-16T19:31:43Z</dcterms:modified>
</cp:coreProperties>
</file>