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2.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2"/>
  </p:notesMasterIdLst>
  <p:handoutMasterIdLst>
    <p:handoutMasterId r:id="rId43"/>
  </p:handoutMasterIdLst>
  <p:sldIdLst>
    <p:sldId id="334" r:id="rId3"/>
    <p:sldId id="432" r:id="rId4"/>
    <p:sldId id="416" r:id="rId5"/>
    <p:sldId id="417" r:id="rId6"/>
    <p:sldId id="379" r:id="rId7"/>
    <p:sldId id="380" r:id="rId8"/>
    <p:sldId id="381" r:id="rId9"/>
    <p:sldId id="382" r:id="rId10"/>
    <p:sldId id="383" r:id="rId11"/>
    <p:sldId id="335" r:id="rId12"/>
    <p:sldId id="357" r:id="rId13"/>
    <p:sldId id="374" r:id="rId14"/>
    <p:sldId id="411" r:id="rId15"/>
    <p:sldId id="412" r:id="rId16"/>
    <p:sldId id="414" r:id="rId17"/>
    <p:sldId id="341" r:id="rId18"/>
    <p:sldId id="418" r:id="rId19"/>
    <p:sldId id="433" r:id="rId20"/>
    <p:sldId id="415" r:id="rId21"/>
    <p:sldId id="402" r:id="rId22"/>
    <p:sldId id="404" r:id="rId23"/>
    <p:sldId id="407" r:id="rId24"/>
    <p:sldId id="419" r:id="rId25"/>
    <p:sldId id="420" r:id="rId26"/>
    <p:sldId id="422" r:id="rId27"/>
    <p:sldId id="385" r:id="rId28"/>
    <p:sldId id="423" r:id="rId29"/>
    <p:sldId id="393" r:id="rId30"/>
    <p:sldId id="421" r:id="rId31"/>
    <p:sldId id="372" r:id="rId32"/>
    <p:sldId id="409" r:id="rId33"/>
    <p:sldId id="428" r:id="rId34"/>
    <p:sldId id="408" r:id="rId35"/>
    <p:sldId id="431" r:id="rId36"/>
    <p:sldId id="426" r:id="rId37"/>
    <p:sldId id="427" r:id="rId38"/>
    <p:sldId id="348" r:id="rId39"/>
    <p:sldId id="429" r:id="rId40"/>
    <p:sldId id="430" r:id="rId41"/>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2"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me Glauer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80072" autoAdjust="0"/>
  </p:normalViewPr>
  <p:slideViewPr>
    <p:cSldViewPr>
      <p:cViewPr varScale="1">
        <p:scale>
          <a:sx n="40" d="100"/>
          <a:sy n="40" d="100"/>
        </p:scale>
        <p:origin x="-2136" y="-96"/>
      </p:cViewPr>
      <p:guideLst>
        <p:guide orient="horz" pos="2160"/>
        <p:guide pos="2880"/>
      </p:guideLst>
    </p:cSldViewPr>
  </p:slideViewPr>
  <p:outlineViewPr>
    <p:cViewPr>
      <p:scale>
        <a:sx n="33" d="100"/>
        <a:sy n="33" d="100"/>
      </p:scale>
      <p:origin x="0" y="22926"/>
    </p:cViewPr>
  </p:outlineViewPr>
  <p:notesTextViewPr>
    <p:cViewPr>
      <p:scale>
        <a:sx n="100" d="100"/>
        <a:sy n="100" d="100"/>
      </p:scale>
      <p:origin x="0" y="0"/>
    </p:cViewPr>
  </p:notesTextViewPr>
  <p:sorterViewPr>
    <p:cViewPr>
      <p:scale>
        <a:sx n="100" d="100"/>
        <a:sy n="100" d="100"/>
      </p:scale>
      <p:origin x="0" y="9664"/>
    </p:cViewPr>
  </p:sorterViewPr>
  <p:notesViewPr>
    <p:cSldViewPr snapToGrid="0" snapToObjects="1">
      <p:cViewPr>
        <p:scale>
          <a:sx n="103" d="100"/>
          <a:sy n="103" d="100"/>
        </p:scale>
        <p:origin x="-1528" y="1512"/>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841" cy="499272"/>
          </a:xfrm>
          <a:prstGeom prst="rect">
            <a:avLst/>
          </a:prstGeom>
        </p:spPr>
        <p:txBody>
          <a:bodyPr vert="horz" lIns="91568" tIns="45784" rIns="91568" bIns="45784" rtlCol="0"/>
          <a:lstStyle>
            <a:lvl1pPr algn="l">
              <a:defRPr sz="1200"/>
            </a:lvl1pPr>
          </a:lstStyle>
          <a:p>
            <a:endParaRPr lang="en-GB" dirty="0"/>
          </a:p>
        </p:txBody>
      </p:sp>
      <p:sp>
        <p:nvSpPr>
          <p:cNvPr id="3" name="Date Placeholder 2"/>
          <p:cNvSpPr>
            <a:spLocks noGrp="1"/>
          </p:cNvSpPr>
          <p:nvPr>
            <p:ph type="dt" sz="quarter" idx="1"/>
          </p:nvPr>
        </p:nvSpPr>
        <p:spPr>
          <a:xfrm>
            <a:off x="3854183" y="1"/>
            <a:ext cx="2949841" cy="499272"/>
          </a:xfrm>
          <a:prstGeom prst="rect">
            <a:avLst/>
          </a:prstGeom>
        </p:spPr>
        <p:txBody>
          <a:bodyPr vert="horz" lIns="91568" tIns="45784" rIns="91568" bIns="45784" rtlCol="0"/>
          <a:lstStyle>
            <a:lvl1pPr algn="r">
              <a:defRPr sz="1200"/>
            </a:lvl1pPr>
          </a:lstStyle>
          <a:p>
            <a:fld id="{C2B3C2CA-15E7-48A5-BB8A-23D2513EDBED}" type="datetimeFigureOut">
              <a:rPr lang="en-GB" smtClean="0"/>
              <a:t>20/11/17</a:t>
            </a:fld>
            <a:endParaRPr lang="en-GB" dirty="0"/>
          </a:p>
        </p:txBody>
      </p:sp>
      <p:sp>
        <p:nvSpPr>
          <p:cNvPr id="4" name="Footer Placeholder 3"/>
          <p:cNvSpPr>
            <a:spLocks noGrp="1"/>
          </p:cNvSpPr>
          <p:nvPr>
            <p:ph type="ftr" sz="quarter" idx="2"/>
          </p:nvPr>
        </p:nvSpPr>
        <p:spPr>
          <a:xfrm>
            <a:off x="0" y="9444828"/>
            <a:ext cx="2949841" cy="499272"/>
          </a:xfrm>
          <a:prstGeom prst="rect">
            <a:avLst/>
          </a:prstGeom>
        </p:spPr>
        <p:txBody>
          <a:bodyPr vert="horz" lIns="91568" tIns="45784" rIns="91568" bIns="45784"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4183" y="9444828"/>
            <a:ext cx="2949841" cy="499272"/>
          </a:xfrm>
          <a:prstGeom prst="rect">
            <a:avLst/>
          </a:prstGeom>
        </p:spPr>
        <p:txBody>
          <a:bodyPr vert="horz" lIns="91568" tIns="45784" rIns="91568" bIns="45784" rtlCol="0" anchor="b"/>
          <a:lstStyle>
            <a:lvl1pPr algn="r">
              <a:defRPr sz="1200"/>
            </a:lvl1pPr>
          </a:lstStyle>
          <a:p>
            <a:fld id="{3AC20C7F-A23F-4A7A-925A-F6CB855FF856}" type="slidenum">
              <a:rPr lang="en-GB" smtClean="0"/>
              <a:t>‹nr.›</a:t>
            </a:fld>
            <a:endParaRPr lang="en-GB" dirty="0"/>
          </a:p>
        </p:txBody>
      </p:sp>
    </p:spTree>
    <p:extLst>
      <p:ext uri="{BB962C8B-B14F-4D97-AF65-F5344CB8AC3E}">
        <p14:creationId xmlns:p14="http://schemas.microsoft.com/office/powerpoint/2010/main" val="1661159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568" tIns="45784" rIns="91568" bIns="45784" rtlCol="0"/>
          <a:lstStyle>
            <a:lvl1pPr algn="l">
              <a:defRPr sz="1200"/>
            </a:lvl1pPr>
          </a:lstStyle>
          <a:p>
            <a:endParaRPr lang="en-US" dirty="0"/>
          </a:p>
        </p:txBody>
      </p:sp>
      <p:sp>
        <p:nvSpPr>
          <p:cNvPr id="3" name="Date Placeholder 2"/>
          <p:cNvSpPr>
            <a:spLocks noGrp="1"/>
          </p:cNvSpPr>
          <p:nvPr>
            <p:ph type="dt" idx="1"/>
          </p:nvPr>
        </p:nvSpPr>
        <p:spPr>
          <a:xfrm>
            <a:off x="3854940" y="0"/>
            <a:ext cx="2949099" cy="497205"/>
          </a:xfrm>
          <a:prstGeom prst="rect">
            <a:avLst/>
          </a:prstGeom>
        </p:spPr>
        <p:txBody>
          <a:bodyPr vert="horz" lIns="91568" tIns="45784" rIns="91568" bIns="45784" rtlCol="0"/>
          <a:lstStyle>
            <a:lvl1pPr algn="r">
              <a:defRPr sz="1200"/>
            </a:lvl1pPr>
          </a:lstStyle>
          <a:p>
            <a:fld id="{1961399F-3A20-0F41-AA24-18FBC3435AC6}" type="datetimeFigureOut">
              <a:rPr lang="en-US" smtClean="0"/>
              <a:t>20/11/17</a:t>
            </a:fld>
            <a:endParaRPr lang="en-US" dirty="0"/>
          </a:p>
        </p:txBody>
      </p:sp>
      <p:sp>
        <p:nvSpPr>
          <p:cNvPr id="4" name="Slide Image Placeholder 3"/>
          <p:cNvSpPr>
            <a:spLocks noGrp="1" noRot="1" noChangeAspect="1"/>
          </p:cNvSpPr>
          <p:nvPr>
            <p:ph type="sldImg" idx="2"/>
          </p:nvPr>
        </p:nvSpPr>
        <p:spPr>
          <a:xfrm>
            <a:off x="919163" y="746125"/>
            <a:ext cx="4967287" cy="3727450"/>
          </a:xfrm>
          <a:prstGeom prst="rect">
            <a:avLst/>
          </a:prstGeom>
          <a:noFill/>
          <a:ln w="12700">
            <a:solidFill>
              <a:prstClr val="black"/>
            </a:solidFill>
          </a:ln>
        </p:spPr>
        <p:txBody>
          <a:bodyPr vert="horz" lIns="91568" tIns="45784" rIns="91568" bIns="45784" rtlCol="0" anchor="ctr"/>
          <a:lstStyle/>
          <a:p>
            <a:endParaRPr lang="en-US" dirty="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568" tIns="45784" rIns="91568" bIns="45784"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45170"/>
            <a:ext cx="2949099" cy="497205"/>
          </a:xfrm>
          <a:prstGeom prst="rect">
            <a:avLst/>
          </a:prstGeom>
        </p:spPr>
        <p:txBody>
          <a:bodyPr vert="horz" lIns="91568" tIns="45784" rIns="91568" bIns="457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4940" y="9445170"/>
            <a:ext cx="2949099" cy="497205"/>
          </a:xfrm>
          <a:prstGeom prst="rect">
            <a:avLst/>
          </a:prstGeom>
        </p:spPr>
        <p:txBody>
          <a:bodyPr vert="horz" lIns="91568" tIns="45784" rIns="91568" bIns="45784" rtlCol="0" anchor="b"/>
          <a:lstStyle>
            <a:lvl1pPr algn="r">
              <a:defRPr sz="1200"/>
            </a:lvl1pPr>
          </a:lstStyle>
          <a:p>
            <a:fld id="{773FBFCC-55E6-EC45-A409-A1EF2D23683B}" type="slidenum">
              <a:rPr lang="en-US" smtClean="0"/>
              <a:t>‹nr.›</a:t>
            </a:fld>
            <a:endParaRPr lang="en-US" dirty="0"/>
          </a:p>
        </p:txBody>
      </p:sp>
    </p:spTree>
    <p:extLst>
      <p:ext uri="{BB962C8B-B14F-4D97-AF65-F5344CB8AC3E}">
        <p14:creationId xmlns:p14="http://schemas.microsoft.com/office/powerpoint/2010/main" val="19377561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physics-chemistry-interactive-flash-animation.com/electricity_electromagnetism_interactive/oscilloscope_description_tutorial_sounds_frequency.htm"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smtClean="0"/>
          </a:p>
        </p:txBody>
      </p:sp>
      <p:sp>
        <p:nvSpPr>
          <p:cNvPr id="4" name="Tijdelijke aanduiding voor dianummer 3"/>
          <p:cNvSpPr>
            <a:spLocks noGrp="1"/>
          </p:cNvSpPr>
          <p:nvPr>
            <p:ph type="sldNum" sz="quarter" idx="10"/>
          </p:nvPr>
        </p:nvSpPr>
        <p:spPr/>
        <p:txBody>
          <a:bodyPr/>
          <a:lstStyle/>
          <a:p>
            <a:fld id="{D195098B-2C0E-4FC7-88C8-090D3FA4200A}" type="slidenum">
              <a:rPr lang="nl-BE" smtClean="0"/>
              <a:t>1</a:t>
            </a:fld>
            <a:endParaRPr lang="nl-BE"/>
          </a:p>
        </p:txBody>
      </p:sp>
    </p:spTree>
    <p:extLst>
      <p:ext uri="{BB962C8B-B14F-4D97-AF65-F5344CB8AC3E}">
        <p14:creationId xmlns:p14="http://schemas.microsoft.com/office/powerpoint/2010/main" val="1929844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690" indent="-171690">
              <a:buFont typeface="Arial"/>
              <a:buChar char="•"/>
            </a:pPr>
            <a:endParaRPr lang="nl-BE" dirty="0"/>
          </a:p>
        </p:txBody>
      </p:sp>
      <p:sp>
        <p:nvSpPr>
          <p:cNvPr id="4" name="Tijdelijke aanduiding voor dianummer 3"/>
          <p:cNvSpPr>
            <a:spLocks noGrp="1"/>
          </p:cNvSpPr>
          <p:nvPr>
            <p:ph type="sldNum" sz="quarter" idx="10"/>
          </p:nvPr>
        </p:nvSpPr>
        <p:spPr/>
        <p:txBody>
          <a:bodyPr/>
          <a:lstStyle/>
          <a:p>
            <a:fld id="{D195098B-2C0E-4FC7-88C8-090D3FA4200A}" type="slidenum">
              <a:rPr lang="nl-BE" smtClean="0"/>
              <a:t>10</a:t>
            </a:fld>
            <a:endParaRPr lang="nl-BE" dirty="0"/>
          </a:p>
        </p:txBody>
      </p:sp>
    </p:spTree>
    <p:extLst>
      <p:ext uri="{BB962C8B-B14F-4D97-AF65-F5344CB8AC3E}">
        <p14:creationId xmlns:p14="http://schemas.microsoft.com/office/powerpoint/2010/main" val="259210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3FBFCC-55E6-EC45-A409-A1EF2D23683B}" type="slidenum">
              <a:rPr lang="en-US" smtClean="0"/>
              <a:t>11</a:t>
            </a:fld>
            <a:endParaRPr lang="en-US" dirty="0"/>
          </a:p>
        </p:txBody>
      </p:sp>
    </p:spTree>
    <p:extLst>
      <p:ext uri="{BB962C8B-B14F-4D97-AF65-F5344CB8AC3E}">
        <p14:creationId xmlns:p14="http://schemas.microsoft.com/office/powerpoint/2010/main" val="379715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FBFCC-55E6-EC45-A409-A1EF2D23683B}" type="slidenum">
              <a:rPr lang="en-US" smtClean="0"/>
              <a:t>12</a:t>
            </a:fld>
            <a:endParaRPr lang="en-US" dirty="0"/>
          </a:p>
        </p:txBody>
      </p:sp>
    </p:spTree>
    <p:extLst>
      <p:ext uri="{BB962C8B-B14F-4D97-AF65-F5344CB8AC3E}">
        <p14:creationId xmlns:p14="http://schemas.microsoft.com/office/powerpoint/2010/main" val="188747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13</a:t>
            </a:fld>
            <a:endParaRPr lang="en-US" dirty="0"/>
          </a:p>
        </p:txBody>
      </p:sp>
    </p:spTree>
    <p:extLst>
      <p:ext uri="{BB962C8B-B14F-4D97-AF65-F5344CB8AC3E}">
        <p14:creationId xmlns:p14="http://schemas.microsoft.com/office/powerpoint/2010/main" val="3394260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14</a:t>
            </a:fld>
            <a:endParaRPr lang="en-US" dirty="0"/>
          </a:p>
        </p:txBody>
      </p:sp>
    </p:spTree>
    <p:extLst>
      <p:ext uri="{BB962C8B-B14F-4D97-AF65-F5344CB8AC3E}">
        <p14:creationId xmlns:p14="http://schemas.microsoft.com/office/powerpoint/2010/main" val="141271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15</a:t>
            </a:fld>
            <a:endParaRPr lang="en-US" dirty="0"/>
          </a:p>
        </p:txBody>
      </p:sp>
    </p:spTree>
    <p:extLst>
      <p:ext uri="{BB962C8B-B14F-4D97-AF65-F5344CB8AC3E}">
        <p14:creationId xmlns:p14="http://schemas.microsoft.com/office/powerpoint/2010/main" val="2867816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16</a:t>
            </a:fld>
            <a:endParaRPr lang="nl-BE"/>
          </a:p>
        </p:txBody>
      </p:sp>
    </p:spTree>
    <p:extLst>
      <p:ext uri="{BB962C8B-B14F-4D97-AF65-F5344CB8AC3E}">
        <p14:creationId xmlns:p14="http://schemas.microsoft.com/office/powerpoint/2010/main" val="4026496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activity is intended to model the use of </a:t>
            </a:r>
            <a:r>
              <a:rPr lang="en-US" baseline="0" dirty="0" err="1" smtClean="0"/>
              <a:t>datalogging</a:t>
            </a:r>
            <a:r>
              <a:rPr lang="en-US" baseline="0" dirty="0" smtClean="0"/>
              <a:t>, analysis of data, generation of questions to investigate</a:t>
            </a:r>
          </a:p>
          <a:p>
            <a:endParaRPr lang="en-US" dirty="0"/>
          </a:p>
          <a:p>
            <a:r>
              <a:rPr lang="en-GB" dirty="0"/>
              <a:t>Teacher displays data collected by a sound sensor as a block which changes size or as a colour changing wheel on a screen. Encourage children to make links between the sounds they make and how the display changes as they sing louder and louder. Encourage children to ask questions like ‘what will happen if we sing quietly or clap our hands?’, ‘what will happen as we move the music source further away from the sensor?’ </a:t>
            </a:r>
            <a:r>
              <a:rPr lang="en-GB" dirty="0" smtClean="0"/>
              <a:t>Then </a:t>
            </a:r>
            <a:r>
              <a:rPr lang="en-GB" dirty="0"/>
              <a:t>try </a:t>
            </a:r>
            <a:r>
              <a:rPr lang="en-GB" dirty="0" smtClean="0"/>
              <a:t>explore and investigate to </a:t>
            </a:r>
            <a:r>
              <a:rPr lang="en-GB" dirty="0"/>
              <a:t>find answers. </a:t>
            </a:r>
            <a:endParaRPr lang="en-GB" dirty="0" smtClean="0"/>
          </a:p>
          <a:p>
            <a:endParaRPr lang="en-GB" dirty="0" smtClean="0"/>
          </a:p>
          <a:p>
            <a:r>
              <a:rPr lang="en-GB" dirty="0" smtClean="0"/>
              <a:t>Below is a link to an online</a:t>
            </a:r>
            <a:r>
              <a:rPr lang="en-GB" baseline="0" dirty="0" smtClean="0"/>
              <a:t> oscilloscope that could be used by </a:t>
            </a:r>
            <a:r>
              <a:rPr lang="en-GB" baseline="0" dirty="0" err="1" smtClean="0"/>
              <a:t>particpants</a:t>
            </a:r>
            <a:r>
              <a:rPr lang="en-GB" baseline="0" dirty="0" smtClean="0"/>
              <a:t> to explore what happens if they make sounds in different ways.</a:t>
            </a:r>
          </a:p>
          <a:p>
            <a:endParaRPr lang="en-GB" dirty="0" smtClean="0"/>
          </a:p>
          <a:p>
            <a:r>
              <a:rPr lang="en-US" sz="1200" u="sng" kern="1200" dirty="0" smtClean="0">
                <a:solidFill>
                  <a:schemeClr val="tx1"/>
                </a:solidFill>
                <a:latin typeface="+mn-lt"/>
                <a:ea typeface="+mn-ea"/>
                <a:cs typeface="+mn-cs"/>
                <a:hlinkClick r:id="rId3"/>
              </a:rPr>
              <a:t>http://www.physics-chemistry-interactive-flash-animation.com/electricity_electromagnetism_interactive/oscilloscope_description_tutorial_sounds_frequency.htm</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17</a:t>
            </a:fld>
            <a:endParaRPr lang="en-US" dirty="0"/>
          </a:p>
        </p:txBody>
      </p:sp>
    </p:spTree>
    <p:extLst>
      <p:ext uri="{BB962C8B-B14F-4D97-AF65-F5344CB8AC3E}">
        <p14:creationId xmlns:p14="http://schemas.microsoft.com/office/powerpoint/2010/main" val="4068590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18</a:t>
            </a:fld>
            <a:endParaRPr lang="en-US" dirty="0"/>
          </a:p>
        </p:txBody>
      </p:sp>
    </p:spTree>
    <p:extLst>
      <p:ext uri="{BB962C8B-B14F-4D97-AF65-F5344CB8AC3E}">
        <p14:creationId xmlns:p14="http://schemas.microsoft.com/office/powerpoint/2010/main" val="2427373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80">
              <a:defRPr/>
            </a:pPr>
            <a:endParaRPr lang="en-GB" dirty="0"/>
          </a:p>
        </p:txBody>
      </p:sp>
      <p:sp>
        <p:nvSpPr>
          <p:cNvPr id="4" name="Slide Number Placeholder 3"/>
          <p:cNvSpPr>
            <a:spLocks noGrp="1"/>
          </p:cNvSpPr>
          <p:nvPr>
            <p:ph type="sldNum" sz="quarter" idx="10"/>
          </p:nvPr>
        </p:nvSpPr>
        <p:spPr/>
        <p:txBody>
          <a:bodyPr/>
          <a:lstStyle/>
          <a:p>
            <a:fld id="{D195098B-2C0E-4FC7-88C8-090D3FA4200A}" type="slidenum">
              <a:rPr lang="nl-BE" smtClean="0"/>
              <a:t>19</a:t>
            </a:fld>
            <a:endParaRPr lang="nl-BE"/>
          </a:p>
        </p:txBody>
      </p:sp>
    </p:spTree>
    <p:extLst>
      <p:ext uri="{BB962C8B-B14F-4D97-AF65-F5344CB8AC3E}">
        <p14:creationId xmlns:p14="http://schemas.microsoft.com/office/powerpoint/2010/main" val="8120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958"/>
            <a:ext cx="5438140" cy="4440171"/>
          </a:xfrm>
        </p:spPr>
        <p:txBody>
          <a:bodyPr/>
          <a:lstStyle/>
          <a:p>
            <a:r>
              <a:rPr lang="en-GB" sz="1100" b="0" kern="1200" dirty="0">
                <a:solidFill>
                  <a:schemeClr val="tx1"/>
                </a:solidFill>
                <a:effectLst/>
              </a:rPr>
              <a:t>The Creativity in Early Years Science project is a European Erasmus+ project with partner countries Greece, Romania, Belgium and the UK</a:t>
            </a:r>
          </a:p>
          <a:p>
            <a:endParaRPr lang="en-GB" sz="1100" b="0" kern="1200" dirty="0">
              <a:solidFill>
                <a:schemeClr val="tx1"/>
              </a:solidFill>
              <a:effectLst/>
            </a:endParaRPr>
          </a:p>
          <a:p>
            <a:r>
              <a:rPr lang="en-GB" sz="1100" dirty="0" smtClean="0"/>
              <a:t>As indicated – it a</a:t>
            </a:r>
            <a:r>
              <a:rPr lang="en-GB" sz="1100" b="0" kern="1200" dirty="0" smtClean="0">
                <a:solidFill>
                  <a:schemeClr val="tx1"/>
                </a:solidFill>
                <a:effectLst/>
              </a:rPr>
              <a:t>ims </a:t>
            </a:r>
            <a:r>
              <a:rPr lang="en-GB" sz="1100" b="0" kern="1200" dirty="0">
                <a:solidFill>
                  <a:schemeClr val="tx1"/>
                </a:solidFill>
                <a:effectLst/>
              </a:rPr>
              <a:t>to develop </a:t>
            </a:r>
            <a:r>
              <a:rPr lang="en-GB" sz="1100" b="0" kern="1200" dirty="0" smtClean="0">
                <a:solidFill>
                  <a:schemeClr val="tx1"/>
                </a:solidFill>
                <a:effectLst/>
              </a:rPr>
              <a:t>a European teacher professional development </a:t>
            </a:r>
            <a:r>
              <a:rPr lang="en-GB" sz="1100" b="0" kern="1200" dirty="0">
                <a:solidFill>
                  <a:schemeClr val="tx1"/>
                </a:solidFill>
                <a:effectLst/>
              </a:rPr>
              <a:t>course and accompanying materials </a:t>
            </a:r>
            <a:r>
              <a:rPr lang="en-GB" sz="1100" b="0" kern="1200" dirty="0" smtClean="0">
                <a:solidFill>
                  <a:schemeClr val="tx1"/>
                </a:solidFill>
                <a:effectLst/>
              </a:rPr>
              <a:t>to promote </a:t>
            </a:r>
            <a:r>
              <a:rPr lang="en-GB" sz="1100" b="0" kern="1200" dirty="0">
                <a:solidFill>
                  <a:schemeClr val="tx1"/>
                </a:solidFill>
                <a:effectLst/>
              </a:rPr>
              <a:t>the use of creative approaches in teaching science in preschool and early primary education (up to age of eight). </a:t>
            </a:r>
            <a:endParaRPr lang="en-GB" sz="1100" b="0" kern="1200" dirty="0" smtClean="0">
              <a:solidFill>
                <a:schemeClr val="tx1"/>
              </a:solidFill>
              <a:effectLst/>
            </a:endParaRPr>
          </a:p>
          <a:p>
            <a:endParaRPr lang="en-GB" sz="1100" b="0" kern="1200" dirty="0" smtClean="0">
              <a:solidFill>
                <a:schemeClr val="tx1"/>
              </a:solidFill>
              <a:effectLst/>
            </a:endParaRPr>
          </a:p>
          <a:p>
            <a:r>
              <a:rPr lang="en-GB" sz="1100" b="0" kern="1200" dirty="0" smtClean="0">
                <a:solidFill>
                  <a:schemeClr val="tx1"/>
                </a:solidFill>
                <a:effectLst/>
              </a:rPr>
              <a:t>It is a continuation of the project Creative Little Scientists, an FP7 EU project, where curriculum design principles</a:t>
            </a:r>
            <a:r>
              <a:rPr lang="en-GB" sz="1100" b="0" kern="1200" baseline="0" dirty="0" smtClean="0">
                <a:solidFill>
                  <a:schemeClr val="tx1"/>
                </a:solidFill>
                <a:effectLst/>
              </a:rPr>
              <a:t> to foster inquiry and creativity in science education were designed.</a:t>
            </a:r>
            <a:endParaRPr lang="en-GB" sz="1100" b="0" kern="1200" dirty="0">
              <a:solidFill>
                <a:schemeClr val="tx1"/>
              </a:solidFill>
              <a:effectLst/>
            </a:endParaRPr>
          </a:p>
          <a:p>
            <a:endParaRPr lang="en-GB" sz="1100" b="1"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t>2</a:t>
            </a:fld>
            <a:endParaRPr lang="nl-BE"/>
          </a:p>
        </p:txBody>
      </p:sp>
    </p:spTree>
    <p:extLst>
      <p:ext uri="{BB962C8B-B14F-4D97-AF65-F5344CB8AC3E}">
        <p14:creationId xmlns:p14="http://schemas.microsoft.com/office/powerpoint/2010/main" val="2338033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 handout How can ICT enhance</a:t>
            </a:r>
            <a:r>
              <a:rPr lang="en-US" baseline="0" dirty="0" smtClean="0"/>
              <a:t> the science curriculum for further examples of possible activities that you can adapt depending on resources available.</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20</a:t>
            </a:fld>
            <a:endParaRPr lang="en-US" dirty="0"/>
          </a:p>
        </p:txBody>
      </p:sp>
    </p:spTree>
    <p:extLst>
      <p:ext uri="{BB962C8B-B14F-4D97-AF65-F5344CB8AC3E}">
        <p14:creationId xmlns:p14="http://schemas.microsoft.com/office/powerpoint/2010/main" val="2732815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21</a:t>
            </a:fld>
            <a:endParaRPr lang="en-US" dirty="0"/>
          </a:p>
        </p:txBody>
      </p:sp>
    </p:spTree>
    <p:extLst>
      <p:ext uri="{BB962C8B-B14F-4D97-AF65-F5344CB8AC3E}">
        <p14:creationId xmlns:p14="http://schemas.microsoft.com/office/powerpoint/2010/main" val="2321998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22</a:t>
            </a:fld>
            <a:endParaRPr lang="en-US" dirty="0"/>
          </a:p>
        </p:txBody>
      </p:sp>
    </p:spTree>
    <p:extLst>
      <p:ext uri="{BB962C8B-B14F-4D97-AF65-F5344CB8AC3E}">
        <p14:creationId xmlns:p14="http://schemas.microsoft.com/office/powerpoint/2010/main" val="267109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23</a:t>
            </a:fld>
            <a:endParaRPr lang="en-US" dirty="0"/>
          </a:p>
        </p:txBody>
      </p:sp>
    </p:spTree>
    <p:extLst>
      <p:ext uri="{BB962C8B-B14F-4D97-AF65-F5344CB8AC3E}">
        <p14:creationId xmlns:p14="http://schemas.microsoft.com/office/powerpoint/2010/main" val="1588296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195098B-2C0E-4FC7-88C8-090D3FA4200A}" type="slidenum">
              <a:rPr lang="nl-BE" smtClean="0"/>
              <a:t>24</a:t>
            </a:fld>
            <a:endParaRPr lang="nl-BE"/>
          </a:p>
        </p:txBody>
      </p:sp>
    </p:spTree>
    <p:extLst>
      <p:ext uri="{BB962C8B-B14F-4D97-AF65-F5344CB8AC3E}">
        <p14:creationId xmlns:p14="http://schemas.microsoft.com/office/powerpoint/2010/main" val="631853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25</a:t>
            </a:fld>
            <a:endParaRPr lang="en-US" dirty="0"/>
          </a:p>
        </p:txBody>
      </p:sp>
    </p:spTree>
    <p:extLst>
      <p:ext uri="{BB962C8B-B14F-4D97-AF65-F5344CB8AC3E}">
        <p14:creationId xmlns:p14="http://schemas.microsoft.com/office/powerpoint/2010/main" val="4027848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26</a:t>
            </a:fld>
            <a:endParaRPr lang="en-US" dirty="0"/>
          </a:p>
        </p:txBody>
      </p:sp>
    </p:spTree>
    <p:extLst>
      <p:ext uri="{BB962C8B-B14F-4D97-AF65-F5344CB8AC3E}">
        <p14:creationId xmlns:p14="http://schemas.microsoft.com/office/powerpoint/2010/main" val="2166298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27</a:t>
            </a:fld>
            <a:endParaRPr lang="en-US" dirty="0"/>
          </a:p>
        </p:txBody>
      </p:sp>
    </p:spTree>
    <p:extLst>
      <p:ext uri="{BB962C8B-B14F-4D97-AF65-F5344CB8AC3E}">
        <p14:creationId xmlns:p14="http://schemas.microsoft.com/office/powerpoint/2010/main" val="2866678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28</a:t>
            </a:fld>
            <a:endParaRPr lang="en-US" dirty="0"/>
          </a:p>
        </p:txBody>
      </p:sp>
    </p:spTree>
    <p:extLst>
      <p:ext uri="{BB962C8B-B14F-4D97-AF65-F5344CB8AC3E}">
        <p14:creationId xmlns:p14="http://schemas.microsoft.com/office/powerpoint/2010/main" val="2407396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t>29</a:t>
            </a:fld>
            <a:endParaRPr lang="el-GR"/>
          </a:p>
        </p:txBody>
      </p:sp>
    </p:spTree>
    <p:extLst>
      <p:ext uri="{BB962C8B-B14F-4D97-AF65-F5344CB8AC3E}">
        <p14:creationId xmlns:p14="http://schemas.microsoft.com/office/powerpoint/2010/main" val="163249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3</a:t>
            </a:fld>
            <a:endParaRPr lang="en-US" dirty="0"/>
          </a:p>
        </p:txBody>
      </p:sp>
    </p:spTree>
    <p:extLst>
      <p:ext uri="{BB962C8B-B14F-4D97-AF65-F5344CB8AC3E}">
        <p14:creationId xmlns:p14="http://schemas.microsoft.com/office/powerpoint/2010/main" val="3203567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DE857-54C0-5645-AF57-2AC2EC309B91}" type="slidenum">
              <a:rPr lang="en-US" smtClean="0"/>
              <a:t>30</a:t>
            </a:fld>
            <a:endParaRPr lang="en-US" dirty="0"/>
          </a:p>
        </p:txBody>
      </p:sp>
    </p:spTree>
    <p:extLst>
      <p:ext uri="{BB962C8B-B14F-4D97-AF65-F5344CB8AC3E}">
        <p14:creationId xmlns:p14="http://schemas.microsoft.com/office/powerpoint/2010/main" val="3139135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000" u="sng" dirty="0" smtClean="0"/>
              <a:t>. </a:t>
            </a:r>
            <a:endParaRPr lang="en-GB" sz="1000" dirty="0" smtClean="0"/>
          </a:p>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31</a:t>
            </a:fld>
            <a:endParaRPr lang="nl-BE"/>
          </a:p>
        </p:txBody>
      </p:sp>
    </p:spTree>
    <p:extLst>
      <p:ext uri="{BB962C8B-B14F-4D97-AF65-F5344CB8AC3E}">
        <p14:creationId xmlns:p14="http://schemas.microsoft.com/office/powerpoint/2010/main" val="2178652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958"/>
            <a:ext cx="5438140" cy="4733403"/>
          </a:xfrm>
        </p:spPr>
        <p:txBody>
          <a:bodyPr/>
          <a:lstStyle/>
          <a:p>
            <a:pPr defTabSz="914306">
              <a:defRPr/>
            </a:pPr>
            <a:endParaRPr lang="en-GB" sz="1000" dirty="0"/>
          </a:p>
        </p:txBody>
      </p:sp>
      <p:sp>
        <p:nvSpPr>
          <p:cNvPr id="4" name="Slide Number Placeholder 3"/>
          <p:cNvSpPr>
            <a:spLocks noGrp="1"/>
          </p:cNvSpPr>
          <p:nvPr>
            <p:ph type="sldNum" sz="quarter" idx="10"/>
          </p:nvPr>
        </p:nvSpPr>
        <p:spPr/>
        <p:txBody>
          <a:bodyPr/>
          <a:lstStyle/>
          <a:p>
            <a:fld id="{B66452EB-4760-2A42-940D-CE3E48835B21}" type="slidenum">
              <a:rPr lang="en-US" smtClean="0"/>
              <a:pPr/>
              <a:t>32</a:t>
            </a:fld>
            <a:endParaRPr lang="en-US" dirty="0"/>
          </a:p>
        </p:txBody>
      </p:sp>
    </p:spTree>
    <p:extLst>
      <p:ext uri="{BB962C8B-B14F-4D97-AF65-F5344CB8AC3E}">
        <p14:creationId xmlns:p14="http://schemas.microsoft.com/office/powerpoint/2010/main" val="1198580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33</a:t>
            </a:fld>
            <a:endParaRPr lang="en-US" dirty="0"/>
          </a:p>
        </p:txBody>
      </p:sp>
    </p:spTree>
    <p:extLst>
      <p:ext uri="{BB962C8B-B14F-4D97-AF65-F5344CB8AC3E}">
        <p14:creationId xmlns:p14="http://schemas.microsoft.com/office/powerpoint/2010/main" val="3980832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Important</a:t>
            </a:r>
            <a:r>
              <a:rPr lang="en-US" sz="1200" kern="1200" baseline="0" dirty="0" smtClean="0">
                <a:solidFill>
                  <a:schemeClr val="tx1"/>
                </a:solidFill>
                <a:effectLst/>
                <a:latin typeface="+mn-lt"/>
                <a:ea typeface="+mn-ea"/>
                <a:cs typeface="+mn-cs"/>
              </a:rPr>
              <a:t> issues to consider in planning for the use of ICT – relate to the nature of learning activities and the role of the teacher</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Osborne, J. and Hennessy. S. </a:t>
            </a:r>
            <a:r>
              <a:rPr lang="en-US" sz="1200" i="1" kern="1200" dirty="0" smtClean="0">
                <a:solidFill>
                  <a:schemeClr val="tx1"/>
                </a:solidFill>
                <a:effectLst/>
                <a:latin typeface="+mn-lt"/>
                <a:ea typeface="+mn-ea"/>
                <a:cs typeface="+mn-cs"/>
              </a:rPr>
              <a:t>Literature Review in Science Education and the Role of ICT: Promise, Problems and Future Directions</a:t>
            </a:r>
            <a:r>
              <a:rPr lang="en-US" sz="1200" kern="1200" dirty="0" smtClean="0">
                <a:solidFill>
                  <a:schemeClr val="tx1"/>
                </a:solidFill>
                <a:effectLst/>
                <a:latin typeface="+mn-lt"/>
                <a:ea typeface="+mn-ea"/>
                <a:cs typeface="+mn-cs"/>
              </a:rPr>
              <a:t>. A NESTA </a:t>
            </a:r>
            <a:r>
              <a:rPr lang="en-US" sz="1200" kern="1200" dirty="0" err="1" smtClean="0">
                <a:solidFill>
                  <a:schemeClr val="tx1"/>
                </a:solidFill>
                <a:effectLst/>
                <a:latin typeface="+mn-lt"/>
                <a:ea typeface="+mn-ea"/>
                <a:cs typeface="+mn-cs"/>
              </a:rPr>
              <a:t>Futurelab</a:t>
            </a:r>
            <a:r>
              <a:rPr lang="en-US" sz="1200" kern="1200" dirty="0" smtClean="0">
                <a:solidFill>
                  <a:schemeClr val="tx1"/>
                </a:solidFill>
                <a:effectLst/>
                <a:latin typeface="+mn-lt"/>
                <a:ea typeface="+mn-ea"/>
                <a:cs typeface="+mn-cs"/>
              </a:rPr>
              <a:t> Research report – report 6. 2003..</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34</a:t>
            </a:fld>
            <a:endParaRPr lang="en-US" dirty="0"/>
          </a:p>
        </p:txBody>
      </p:sp>
    </p:spTree>
    <p:extLst>
      <p:ext uri="{BB962C8B-B14F-4D97-AF65-F5344CB8AC3E}">
        <p14:creationId xmlns:p14="http://schemas.microsoft.com/office/powerpoint/2010/main" val="973206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Calibri" charset="0"/>
              </a:rPr>
              <a:t>In designing the</a:t>
            </a:r>
            <a:r>
              <a:rPr lang="en-US" sz="1000" baseline="0" dirty="0" smtClean="0">
                <a:latin typeface="Calibri" charset="0"/>
              </a:rPr>
              <a:t> use of ICT to foster inquiry and creativity useful to consider the inter-related dimensions associated with the ‘vulnerable spider web’.</a:t>
            </a:r>
            <a:endParaRPr lang="en-US" sz="1000" dirty="0">
              <a:latin typeface="Calibri" charset="0"/>
            </a:endParaRPr>
          </a:p>
        </p:txBody>
      </p:sp>
      <p:sp>
        <p:nvSpPr>
          <p:cNvPr id="4" name="Slide Number Placeholder 3"/>
          <p:cNvSpPr>
            <a:spLocks noGrp="1"/>
          </p:cNvSpPr>
          <p:nvPr>
            <p:ph type="sldNum" sz="quarter" idx="10"/>
          </p:nvPr>
        </p:nvSpPr>
        <p:spPr/>
        <p:txBody>
          <a:bodyPr/>
          <a:lstStyle/>
          <a:p>
            <a:fld id="{B66452EB-4760-2A42-940D-CE3E48835B21}" type="slidenum">
              <a:rPr lang="en-US" smtClean="0"/>
              <a:pPr/>
              <a:t>35</a:t>
            </a:fld>
            <a:endParaRPr lang="en-US" dirty="0"/>
          </a:p>
        </p:txBody>
      </p:sp>
    </p:spTree>
    <p:extLst>
      <p:ext uri="{BB962C8B-B14F-4D97-AF65-F5344CB8AC3E}">
        <p14:creationId xmlns:p14="http://schemas.microsoft.com/office/powerpoint/2010/main" val="1652410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73FBFCC-55E6-EC45-A409-A1EF2D23683B}" type="slidenum">
              <a:rPr lang="en-US" smtClean="0"/>
              <a:t>36</a:t>
            </a:fld>
            <a:endParaRPr lang="en-US" dirty="0"/>
          </a:p>
        </p:txBody>
      </p:sp>
    </p:spTree>
    <p:extLst>
      <p:ext uri="{BB962C8B-B14F-4D97-AF65-F5344CB8AC3E}">
        <p14:creationId xmlns:p14="http://schemas.microsoft.com/office/powerpoint/2010/main" val="1688554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37</a:t>
            </a:fld>
            <a:endParaRPr lang="nl-BE"/>
          </a:p>
        </p:txBody>
      </p:sp>
    </p:spTree>
    <p:extLst>
      <p:ext uri="{BB962C8B-B14F-4D97-AF65-F5344CB8AC3E}">
        <p14:creationId xmlns:p14="http://schemas.microsoft.com/office/powerpoint/2010/main" val="3007412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195098B-2C0E-4FC7-88C8-090D3FA4200A}" type="slidenum">
              <a:rPr lang="nl-BE" smtClean="0"/>
              <a:t>38</a:t>
            </a:fld>
            <a:endParaRPr lang="nl-BE"/>
          </a:p>
        </p:txBody>
      </p:sp>
    </p:spTree>
    <p:extLst>
      <p:ext uri="{BB962C8B-B14F-4D97-AF65-F5344CB8AC3E}">
        <p14:creationId xmlns:p14="http://schemas.microsoft.com/office/powerpoint/2010/main" val="704556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39</a:t>
            </a:fld>
            <a:endParaRPr lang="en-US" dirty="0"/>
          </a:p>
        </p:txBody>
      </p:sp>
    </p:spTree>
    <p:extLst>
      <p:ext uri="{BB962C8B-B14F-4D97-AF65-F5344CB8AC3E}">
        <p14:creationId xmlns:p14="http://schemas.microsoft.com/office/powerpoint/2010/main" val="248283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80">
              <a:defRPr/>
            </a:pPr>
            <a:endParaRPr lang="en-GB" dirty="0"/>
          </a:p>
        </p:txBody>
      </p:sp>
      <p:sp>
        <p:nvSpPr>
          <p:cNvPr id="4" name="Slide Number Placeholder 3"/>
          <p:cNvSpPr>
            <a:spLocks noGrp="1"/>
          </p:cNvSpPr>
          <p:nvPr>
            <p:ph type="sldNum" sz="quarter" idx="10"/>
          </p:nvPr>
        </p:nvSpPr>
        <p:spPr/>
        <p:txBody>
          <a:bodyPr/>
          <a:lstStyle/>
          <a:p>
            <a:fld id="{D195098B-2C0E-4FC7-88C8-090D3FA4200A}" type="slidenum">
              <a:rPr lang="nl-BE" smtClean="0"/>
              <a:t>4</a:t>
            </a:fld>
            <a:endParaRPr lang="nl-BE"/>
          </a:p>
        </p:txBody>
      </p:sp>
    </p:spTree>
    <p:extLst>
      <p:ext uri="{BB962C8B-B14F-4D97-AF65-F5344CB8AC3E}">
        <p14:creationId xmlns:p14="http://schemas.microsoft.com/office/powerpoint/2010/main" val="81207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Draw out </a:t>
            </a:r>
            <a:r>
              <a:rPr lang="en-US" baseline="0" dirty="0" smtClean="0"/>
              <a:t>creative dispositions – wonder, curiosity, making connections </a:t>
            </a:r>
            <a:r>
              <a:rPr lang="en-US" baseline="0" dirty="0" err="1" smtClean="0"/>
              <a:t>etc</a:t>
            </a:r>
            <a:r>
              <a:rPr lang="en-US" baseline="0" dirty="0" smtClean="0"/>
              <a:t> and ways in which this encourages children to make observations, ask questions, make comparisons, suggest ideas etc. </a:t>
            </a:r>
          </a:p>
          <a:p>
            <a:r>
              <a:rPr lang="en-US" dirty="0" smtClean="0"/>
              <a:t>And also access to an experience not available directly at first hand that can support investigations.</a:t>
            </a:r>
          </a:p>
          <a:p>
            <a:r>
              <a:rPr lang="en-US" dirty="0" smtClean="0"/>
              <a:t> Items are:</a:t>
            </a:r>
          </a:p>
          <a:p>
            <a:r>
              <a:rPr lang="en-US" dirty="0" smtClean="0"/>
              <a:t>A: Skin on arm</a:t>
            </a:r>
          </a:p>
          <a:p>
            <a:r>
              <a:rPr lang="en-US" dirty="0" smtClean="0"/>
              <a:t>B: Masking tape</a:t>
            </a:r>
          </a:p>
          <a:p>
            <a:r>
              <a:rPr lang="en-US" dirty="0" smtClean="0"/>
              <a:t>C: A fabric plaster</a:t>
            </a:r>
          </a:p>
          <a:p>
            <a:r>
              <a:rPr lang="en-US" dirty="0" smtClean="0"/>
              <a:t>D: </a:t>
            </a:r>
            <a:r>
              <a:rPr lang="en-US" baseline="0" dirty="0" smtClean="0"/>
              <a:t>Instant coffee granules</a:t>
            </a:r>
            <a:endParaRPr lang="en-US" dirty="0" smtClean="0"/>
          </a:p>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5</a:t>
            </a:fld>
            <a:endParaRPr lang="en-US" dirty="0"/>
          </a:p>
        </p:txBody>
      </p:sp>
    </p:spTree>
    <p:extLst>
      <p:ext uri="{BB962C8B-B14F-4D97-AF65-F5344CB8AC3E}">
        <p14:creationId xmlns:p14="http://schemas.microsoft.com/office/powerpoint/2010/main" val="220285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6</a:t>
            </a:fld>
            <a:endParaRPr lang="en-US" dirty="0"/>
          </a:p>
        </p:txBody>
      </p:sp>
    </p:spTree>
    <p:extLst>
      <p:ext uri="{BB962C8B-B14F-4D97-AF65-F5344CB8AC3E}">
        <p14:creationId xmlns:p14="http://schemas.microsoft.com/office/powerpoint/2010/main" val="393608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7</a:t>
            </a:fld>
            <a:endParaRPr lang="en-US" dirty="0"/>
          </a:p>
        </p:txBody>
      </p:sp>
    </p:spTree>
    <p:extLst>
      <p:ext uri="{BB962C8B-B14F-4D97-AF65-F5344CB8AC3E}">
        <p14:creationId xmlns:p14="http://schemas.microsoft.com/office/powerpoint/2010/main" val="356567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8</a:t>
            </a:fld>
            <a:endParaRPr lang="en-US" dirty="0"/>
          </a:p>
        </p:txBody>
      </p:sp>
    </p:spTree>
    <p:extLst>
      <p:ext uri="{BB962C8B-B14F-4D97-AF65-F5344CB8AC3E}">
        <p14:creationId xmlns:p14="http://schemas.microsoft.com/office/powerpoint/2010/main" val="3456783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9</a:t>
            </a:fld>
            <a:endParaRPr lang="en-US" dirty="0"/>
          </a:p>
        </p:txBody>
      </p:sp>
    </p:spTree>
    <p:extLst>
      <p:ext uri="{BB962C8B-B14F-4D97-AF65-F5344CB8AC3E}">
        <p14:creationId xmlns:p14="http://schemas.microsoft.com/office/powerpoint/2010/main" val="317265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108382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70789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84395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sp>
        <p:nvSpPr>
          <p:cNvPr id="11" name="Slide Number Placeholder 5"/>
          <p:cNvSpPr>
            <a:spLocks noGrp="1"/>
          </p:cNvSpPr>
          <p:nvPr>
            <p:ph type="sldNum" sz="quarter" idx="4"/>
          </p:nvPr>
        </p:nvSpPr>
        <p:spPr>
          <a:xfrm>
            <a:off x="8100392" y="6356350"/>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‹nr.›</a:t>
            </a:fld>
            <a:endParaRPr lang="en-GB" dirty="0"/>
          </a:p>
        </p:txBody>
      </p:sp>
    </p:spTree>
    <p:extLst>
      <p:ext uri="{BB962C8B-B14F-4D97-AF65-F5344CB8AC3E}">
        <p14:creationId xmlns:p14="http://schemas.microsoft.com/office/powerpoint/2010/main" val="2532450872"/>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3092097926"/>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65091"/>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5649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71306768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154819427"/>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Slide Number Placeholder 8"/>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3258257037"/>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5" name="Slide Number Placeholder 4"/>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3202741972"/>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3046485682"/>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346498160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3564863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2703951161"/>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78369908"/>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147569858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240069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209910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120261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239374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406294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515148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16B08-A473-4945-B721-D8119ED832AE}" type="datetimeFigureOut">
              <a:rPr lang="en-GB" smtClean="0"/>
              <a:t>20/11/17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dirty="0"/>
          </a:p>
        </p:txBody>
      </p:sp>
    </p:spTree>
    <p:extLst>
      <p:ext uri="{BB962C8B-B14F-4D97-AF65-F5344CB8AC3E}">
        <p14:creationId xmlns:p14="http://schemas.microsoft.com/office/powerpoint/2010/main" val="35349019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emf"/><Relationship Id="rId16" Type="http://schemas.openxmlformats.org/officeDocument/2006/relationships/image" Target="../media/image2.jpeg"/><Relationship Id="rId17" Type="http://schemas.openxmlformats.org/officeDocument/2006/relationships/image" Target="../media/image3.png"/><Relationship Id="rId18"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16B08-A473-4945-B721-D8119ED832AE}" type="datetimeFigureOut">
              <a:rPr lang="en-GB" smtClean="0"/>
              <a:t>20/11/17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‹nr.›</a:t>
            </a:fld>
            <a:endParaRPr lang="en-GB" dirty="0"/>
          </a:p>
        </p:txBody>
      </p:sp>
    </p:spTree>
    <p:extLst>
      <p:ext uri="{BB962C8B-B14F-4D97-AF65-F5344CB8AC3E}">
        <p14:creationId xmlns:p14="http://schemas.microsoft.com/office/powerpoint/2010/main" val="3741388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1880" y="274638"/>
            <a:ext cx="5194920" cy="1282154"/>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844825"/>
            <a:ext cx="8219256" cy="403244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10" name="Object 9"/>
          <p:cNvGraphicFramePr>
            <a:graphicFrameLocks noChangeAspect="1"/>
          </p:cNvGraphicFramePr>
          <p:nvPr>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1147" name="Acrobat Document" r:id="rId14" imgW="5398560" imgH="3594960" progId="AcroExch.Document.11">
                  <p:embed/>
                </p:oleObj>
              </mc:Choice>
              <mc:Fallback>
                <p:oleObj name="Acrobat Document" r:id="rId14" imgW="5398560" imgH="3594960" progId="AcroExch.Document.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p:spPr>
                  </p:pic>
                </p:oleObj>
              </mc:Fallback>
            </mc:AlternateContent>
          </a:graphicData>
        </a:graphic>
      </p:graphicFrame>
      <p:pic>
        <p:nvPicPr>
          <p:cNvPr id="1028"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a:xfrm>
            <a:off x="8100392" y="6234769"/>
            <a:ext cx="5864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‹nr.›</a:t>
            </a:fld>
            <a:endParaRPr lang="en-GB" dirty="0"/>
          </a:p>
        </p:txBody>
      </p:sp>
      <p:pic>
        <p:nvPicPr>
          <p:cNvPr id="1037" name="Picture 13" descr="C:\Users\fani\Desktop\Disclaime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849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www.creative-little-scientists.e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www.sciencemuseum.org.uk/educators/classroom-resources/activities/kitchen_scienc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bin"/><Relationship Id="rId5" Type="http://schemas.openxmlformats.org/officeDocument/2006/relationships/package" Target="../embeddings/Microsoft_Word-document1.docx"/><Relationship Id="rId6"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4" Type="http://schemas.openxmlformats.org/officeDocument/2006/relationships/hyperlink" Target="http://www.ceys-project.eu/" TargetMode="External"/><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988840"/>
            <a:ext cx="7772400" cy="2813539"/>
          </a:xfrm>
        </p:spPr>
        <p:txBody>
          <a:bodyPr>
            <a:normAutofit/>
          </a:bodyPr>
          <a:lstStyle/>
          <a:p>
            <a:pPr>
              <a:spcBef>
                <a:spcPts val="0"/>
              </a:spcBef>
            </a:pPr>
            <a:r>
              <a:rPr lang="en-GB" b="1" smtClean="0">
                <a:solidFill>
                  <a:srgbClr val="FF0000"/>
                </a:solidFill>
              </a:rPr>
              <a:t>Module </a:t>
            </a:r>
            <a:r>
              <a:rPr lang="en-GB" b="1" dirty="0" smtClean="0">
                <a:solidFill>
                  <a:srgbClr val="FF0000"/>
                </a:solidFill>
              </a:rPr>
              <a:t>13</a:t>
            </a:r>
            <a:br>
              <a:rPr lang="en-GB" b="1" dirty="0" smtClean="0">
                <a:solidFill>
                  <a:srgbClr val="FF0000"/>
                </a:solidFill>
              </a:rPr>
            </a:br>
            <a:r>
              <a:rPr lang="en-GB" sz="1400" b="1" dirty="0" smtClean="0">
                <a:solidFill>
                  <a:srgbClr val="FF0000"/>
                </a:solidFill>
              </a:rPr>
              <a:t/>
            </a:r>
            <a:br>
              <a:rPr lang="en-GB" sz="1400" b="1" dirty="0" smtClean="0">
                <a:solidFill>
                  <a:srgbClr val="FF0000"/>
                </a:solidFill>
              </a:rPr>
            </a:br>
            <a:r>
              <a:rPr lang="en-GB" sz="4000" b="1" dirty="0" smtClean="0">
                <a:solidFill>
                  <a:srgbClr val="FF0000"/>
                </a:solidFill>
              </a:rPr>
              <a:t>ICT </a:t>
            </a:r>
            <a:r>
              <a:rPr lang="en-GB" sz="4000" b="1" dirty="0" err="1" smtClean="0">
                <a:solidFill>
                  <a:srgbClr val="FF0000"/>
                </a:solidFill>
              </a:rPr>
              <a:t>gebruiken</a:t>
            </a:r>
            <a:r>
              <a:rPr lang="en-GB" sz="4000" b="1" dirty="0" smtClean="0">
                <a:solidFill>
                  <a:srgbClr val="FF0000"/>
                </a:solidFill>
              </a:rPr>
              <a:t> om </a:t>
            </a:r>
            <a:r>
              <a:rPr lang="en-GB" sz="4000" b="1" dirty="0" err="1" smtClean="0">
                <a:solidFill>
                  <a:srgbClr val="FF0000"/>
                </a:solidFill>
              </a:rPr>
              <a:t>creativiteit</a:t>
            </a:r>
            <a:r>
              <a:rPr lang="en-GB" sz="4000" b="1" dirty="0" smtClean="0">
                <a:solidFill>
                  <a:srgbClr val="FF0000"/>
                </a:solidFill>
              </a:rPr>
              <a:t> </a:t>
            </a:r>
            <a:r>
              <a:rPr lang="en-GB" sz="4000" b="1" dirty="0" err="1" smtClean="0">
                <a:solidFill>
                  <a:srgbClr val="FF0000"/>
                </a:solidFill>
              </a:rPr>
              <a:t>en</a:t>
            </a:r>
            <a:r>
              <a:rPr lang="en-GB" sz="4000" b="1" dirty="0" smtClean="0">
                <a:solidFill>
                  <a:srgbClr val="FF0000"/>
                </a:solidFill>
              </a:rPr>
              <a:t> </a:t>
            </a:r>
            <a:r>
              <a:rPr lang="en-GB" sz="4000" b="1" dirty="0" err="1" smtClean="0">
                <a:solidFill>
                  <a:srgbClr val="FF0000"/>
                </a:solidFill>
              </a:rPr>
              <a:t>onderzoek</a:t>
            </a:r>
            <a:r>
              <a:rPr lang="en-GB" sz="4000" b="1" dirty="0" smtClean="0">
                <a:solidFill>
                  <a:srgbClr val="FF0000"/>
                </a:solidFill>
              </a:rPr>
              <a:t> in </a:t>
            </a:r>
            <a:r>
              <a:rPr lang="en-GB" sz="4000" b="1" dirty="0" err="1" smtClean="0">
                <a:solidFill>
                  <a:srgbClr val="FF0000"/>
                </a:solidFill>
              </a:rPr>
              <a:t>wetenschap</a:t>
            </a:r>
            <a:r>
              <a:rPr lang="en-GB" sz="4000" b="1" dirty="0" smtClean="0">
                <a:solidFill>
                  <a:srgbClr val="FF0000"/>
                </a:solidFill>
              </a:rPr>
              <a:t> </a:t>
            </a:r>
            <a:r>
              <a:rPr lang="en-GB" sz="4000" b="1" dirty="0" err="1" smtClean="0">
                <a:solidFill>
                  <a:srgbClr val="FF0000"/>
                </a:solidFill>
              </a:rPr>
              <a:t>bij</a:t>
            </a:r>
            <a:r>
              <a:rPr lang="en-GB" sz="4000" b="1" dirty="0" smtClean="0">
                <a:solidFill>
                  <a:srgbClr val="FF0000"/>
                </a:solidFill>
              </a:rPr>
              <a:t> </a:t>
            </a:r>
            <a:r>
              <a:rPr lang="en-GB" sz="4000" b="1" dirty="0" err="1" smtClean="0">
                <a:solidFill>
                  <a:srgbClr val="FF0000"/>
                </a:solidFill>
              </a:rPr>
              <a:t>jonge</a:t>
            </a:r>
            <a:r>
              <a:rPr lang="en-GB" sz="4000" b="1" dirty="0" smtClean="0">
                <a:solidFill>
                  <a:srgbClr val="FF0000"/>
                </a:solidFill>
              </a:rPr>
              <a:t> </a:t>
            </a:r>
            <a:r>
              <a:rPr lang="en-GB" sz="4000" b="1" dirty="0" err="1" smtClean="0">
                <a:solidFill>
                  <a:srgbClr val="FF0000"/>
                </a:solidFill>
              </a:rPr>
              <a:t>kinderen</a:t>
            </a:r>
            <a:r>
              <a:rPr lang="en-GB" sz="4000" b="1" dirty="0" smtClean="0">
                <a:solidFill>
                  <a:srgbClr val="FF0000"/>
                </a:solidFill>
              </a:rPr>
              <a:t> </a:t>
            </a:r>
            <a:r>
              <a:rPr lang="en-GB" sz="4000" b="1" dirty="0" err="1" smtClean="0">
                <a:solidFill>
                  <a:srgbClr val="FF0000"/>
                </a:solidFill>
              </a:rPr>
              <a:t>te</a:t>
            </a:r>
            <a:r>
              <a:rPr lang="en-GB" sz="4000" b="1" dirty="0" smtClean="0">
                <a:solidFill>
                  <a:srgbClr val="FF0000"/>
                </a:solidFill>
              </a:rPr>
              <a:t> </a:t>
            </a:r>
            <a:r>
              <a:rPr lang="en-GB" sz="4000" b="1" dirty="0" err="1" smtClean="0">
                <a:solidFill>
                  <a:srgbClr val="FF0000"/>
                </a:solidFill>
              </a:rPr>
              <a:t>versterken</a:t>
            </a:r>
            <a:endParaRPr lang="nl-BE" sz="4000" b="1" dirty="0">
              <a:solidFill>
                <a:srgbClr val="FF0000"/>
              </a:solidFill>
            </a:endParaRPr>
          </a:p>
        </p:txBody>
      </p:sp>
    </p:spTree>
    <p:extLst>
      <p:ext uri="{BB962C8B-B14F-4D97-AF65-F5344CB8AC3E}">
        <p14:creationId xmlns:p14="http://schemas.microsoft.com/office/powerpoint/2010/main" val="4712812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87824" y="274638"/>
            <a:ext cx="5698976" cy="1282154"/>
          </a:xfrm>
        </p:spPr>
        <p:txBody>
          <a:bodyPr>
            <a:normAutofit/>
          </a:bodyPr>
          <a:lstStyle/>
          <a:p>
            <a:r>
              <a:rPr lang="nl-BE" sz="3600" b="1" dirty="0" smtClean="0">
                <a:solidFill>
                  <a:srgbClr val="00B050"/>
                </a:solidFill>
              </a:rPr>
              <a:t>Motivering voor deze module</a:t>
            </a:r>
            <a:endParaRPr lang="nl-BE" sz="3600" b="1" dirty="0">
              <a:solidFill>
                <a:srgbClr val="00B050"/>
              </a:solidFill>
            </a:endParaRPr>
          </a:p>
        </p:txBody>
      </p:sp>
      <p:sp>
        <p:nvSpPr>
          <p:cNvPr id="3" name="Tijdelijke aanduiding voor inhoud 2"/>
          <p:cNvSpPr>
            <a:spLocks noGrp="1"/>
          </p:cNvSpPr>
          <p:nvPr>
            <p:ph idx="1"/>
          </p:nvPr>
        </p:nvSpPr>
        <p:spPr>
          <a:xfrm>
            <a:off x="539552" y="1556792"/>
            <a:ext cx="8604448" cy="4464496"/>
          </a:xfrm>
        </p:spPr>
        <p:txBody>
          <a:bodyPr>
            <a:noAutofit/>
          </a:bodyPr>
          <a:lstStyle/>
          <a:p>
            <a:pPr lvl="0"/>
            <a:r>
              <a:rPr lang="en-GB" sz="2000" dirty="0" smtClean="0">
                <a:latin typeface="+mj-lt"/>
              </a:rPr>
              <a:t>Het </a:t>
            </a:r>
            <a:r>
              <a:rPr lang="en-GB" sz="2000" dirty="0" err="1" smtClean="0">
                <a:latin typeface="+mj-lt"/>
              </a:rPr>
              <a:t>merendeel</a:t>
            </a:r>
            <a:r>
              <a:rPr lang="en-GB" sz="2000" dirty="0" smtClean="0">
                <a:latin typeface="+mj-lt"/>
              </a:rPr>
              <a:t> van de </a:t>
            </a:r>
            <a:r>
              <a:rPr lang="en-GB" sz="2000" dirty="0" err="1" smtClean="0">
                <a:latin typeface="+mj-lt"/>
              </a:rPr>
              <a:t>leerkrachten</a:t>
            </a:r>
            <a:r>
              <a:rPr lang="en-GB" sz="2000" dirty="0" smtClean="0">
                <a:latin typeface="+mj-lt"/>
              </a:rPr>
              <a:t> </a:t>
            </a:r>
            <a:r>
              <a:rPr lang="en-GB" sz="2000" dirty="0" err="1" smtClean="0">
                <a:latin typeface="+mj-lt"/>
              </a:rPr>
              <a:t>geeft</a:t>
            </a:r>
            <a:r>
              <a:rPr lang="en-GB" sz="2000" dirty="0" smtClean="0">
                <a:latin typeface="+mj-lt"/>
              </a:rPr>
              <a:t> </a:t>
            </a:r>
            <a:r>
              <a:rPr lang="en-GB" sz="2000" dirty="0" err="1" smtClean="0">
                <a:latin typeface="+mj-lt"/>
              </a:rPr>
              <a:t>aan</a:t>
            </a:r>
            <a:r>
              <a:rPr lang="en-GB" sz="2000" dirty="0" smtClean="0">
                <a:latin typeface="+mj-lt"/>
              </a:rPr>
              <a:t> </a:t>
            </a:r>
            <a:r>
              <a:rPr lang="en-GB" sz="2000" dirty="0" err="1" smtClean="0">
                <a:latin typeface="+mj-lt"/>
              </a:rPr>
              <a:t>dat</a:t>
            </a:r>
            <a:r>
              <a:rPr lang="en-GB" sz="2000" dirty="0" smtClean="0">
                <a:latin typeface="+mj-lt"/>
              </a:rPr>
              <a:t> </a:t>
            </a:r>
            <a:r>
              <a:rPr lang="en-GB" sz="2000" dirty="0" err="1" smtClean="0">
                <a:latin typeface="+mj-lt"/>
              </a:rPr>
              <a:t>technologie</a:t>
            </a:r>
            <a:r>
              <a:rPr lang="en-GB" sz="2000" dirty="0" smtClean="0">
                <a:latin typeface="+mj-lt"/>
              </a:rPr>
              <a:t> </a:t>
            </a:r>
            <a:r>
              <a:rPr lang="en-GB" sz="2000" dirty="0" err="1" smtClean="0">
                <a:latin typeface="+mj-lt"/>
              </a:rPr>
              <a:t>hun</a:t>
            </a:r>
            <a:r>
              <a:rPr lang="en-GB" sz="2000" dirty="0" smtClean="0">
                <a:latin typeface="+mj-lt"/>
              </a:rPr>
              <a:t> </a:t>
            </a:r>
            <a:r>
              <a:rPr lang="en-GB" sz="2000" dirty="0" err="1" smtClean="0">
                <a:latin typeface="+mj-lt"/>
              </a:rPr>
              <a:t>lesgeven</a:t>
            </a:r>
            <a:r>
              <a:rPr lang="en-GB" sz="2000" dirty="0" smtClean="0">
                <a:latin typeface="+mj-lt"/>
              </a:rPr>
              <a:t> </a:t>
            </a:r>
            <a:r>
              <a:rPr lang="en-GB" sz="2000" dirty="0" err="1" smtClean="0">
                <a:latin typeface="+mj-lt"/>
              </a:rPr>
              <a:t>heeft</a:t>
            </a:r>
            <a:r>
              <a:rPr lang="en-GB" sz="2000" dirty="0" smtClean="0">
                <a:latin typeface="+mj-lt"/>
              </a:rPr>
              <a:t> </a:t>
            </a:r>
            <a:r>
              <a:rPr lang="en-GB" sz="2000" dirty="0" err="1" smtClean="0">
                <a:latin typeface="+mj-lt"/>
              </a:rPr>
              <a:t>verbeterd</a:t>
            </a:r>
            <a:r>
              <a:rPr lang="en-GB" sz="2000" dirty="0" smtClean="0">
                <a:latin typeface="+mj-lt"/>
              </a:rPr>
              <a:t>, </a:t>
            </a:r>
            <a:r>
              <a:rPr lang="en-GB" sz="2000" dirty="0" err="1" smtClean="0">
                <a:latin typeface="+mj-lt"/>
              </a:rPr>
              <a:t>en</a:t>
            </a:r>
            <a:r>
              <a:rPr lang="en-GB" sz="2000" dirty="0" smtClean="0">
                <a:latin typeface="+mj-lt"/>
              </a:rPr>
              <a:t> </a:t>
            </a:r>
            <a:r>
              <a:rPr lang="en-GB" sz="2000" dirty="0" err="1" smtClean="0">
                <a:latin typeface="+mj-lt"/>
              </a:rPr>
              <a:t>dat</a:t>
            </a:r>
            <a:r>
              <a:rPr lang="en-GB" sz="2000" dirty="0" smtClean="0">
                <a:latin typeface="+mj-lt"/>
              </a:rPr>
              <a:t> ICT </a:t>
            </a:r>
            <a:r>
              <a:rPr lang="en-GB" sz="2000" dirty="0" err="1" smtClean="0">
                <a:latin typeface="+mj-lt"/>
              </a:rPr>
              <a:t>kan</a:t>
            </a:r>
            <a:r>
              <a:rPr lang="en-GB" sz="2000" dirty="0" smtClean="0">
                <a:latin typeface="+mj-lt"/>
              </a:rPr>
              <a:t> </a:t>
            </a:r>
            <a:r>
              <a:rPr lang="en-GB" sz="2000" dirty="0" err="1" smtClean="0">
                <a:latin typeface="+mj-lt"/>
              </a:rPr>
              <a:t>gebruikt</a:t>
            </a:r>
            <a:r>
              <a:rPr lang="en-GB" sz="2000" dirty="0" smtClean="0">
                <a:latin typeface="+mj-lt"/>
              </a:rPr>
              <a:t> </a:t>
            </a:r>
            <a:r>
              <a:rPr lang="en-GB" sz="2000" dirty="0" err="1" smtClean="0">
                <a:latin typeface="+mj-lt"/>
              </a:rPr>
              <a:t>worden</a:t>
            </a:r>
            <a:r>
              <a:rPr lang="en-GB" sz="2000" dirty="0" smtClean="0">
                <a:latin typeface="+mj-lt"/>
              </a:rPr>
              <a:t> om de </a:t>
            </a:r>
            <a:r>
              <a:rPr lang="en-GB" sz="2000" dirty="0" err="1" smtClean="0">
                <a:latin typeface="+mj-lt"/>
              </a:rPr>
              <a:t>creativiteit</a:t>
            </a:r>
            <a:r>
              <a:rPr lang="en-GB" sz="2000" dirty="0" smtClean="0">
                <a:latin typeface="+mj-lt"/>
              </a:rPr>
              <a:t> </a:t>
            </a:r>
            <a:r>
              <a:rPr lang="en-GB" sz="2000" dirty="0" err="1" smtClean="0">
                <a:latin typeface="+mj-lt"/>
              </a:rPr>
              <a:t>te</a:t>
            </a:r>
            <a:r>
              <a:rPr lang="en-GB" sz="2000" dirty="0" smtClean="0">
                <a:latin typeface="+mj-lt"/>
              </a:rPr>
              <a:t> </a:t>
            </a:r>
            <a:r>
              <a:rPr lang="en-GB" sz="2000" dirty="0" err="1" smtClean="0">
                <a:latin typeface="+mj-lt"/>
              </a:rPr>
              <a:t>verhogen</a:t>
            </a:r>
            <a:r>
              <a:rPr lang="en-GB" sz="2000" dirty="0" smtClean="0">
                <a:latin typeface="+mj-lt"/>
              </a:rPr>
              <a:t>. </a:t>
            </a:r>
          </a:p>
          <a:p>
            <a:pPr lvl="0"/>
            <a:r>
              <a:rPr lang="en-GB" sz="2000" dirty="0" err="1" smtClean="0">
                <a:latin typeface="+mj-lt"/>
              </a:rPr>
              <a:t>Leerkrachten</a:t>
            </a:r>
            <a:r>
              <a:rPr lang="en-GB" sz="2000" dirty="0" smtClean="0">
                <a:latin typeface="+mj-lt"/>
              </a:rPr>
              <a:t> die ICT training </a:t>
            </a:r>
            <a:r>
              <a:rPr lang="en-GB" sz="2000" dirty="0" err="1" smtClean="0">
                <a:latin typeface="+mj-lt"/>
              </a:rPr>
              <a:t>volgden</a:t>
            </a:r>
            <a:r>
              <a:rPr lang="en-GB" sz="2000" dirty="0" smtClean="0">
                <a:latin typeface="+mj-lt"/>
              </a:rPr>
              <a:t> </a:t>
            </a:r>
            <a:r>
              <a:rPr lang="en-GB" sz="2000" dirty="0" err="1" smtClean="0">
                <a:latin typeface="+mj-lt"/>
              </a:rPr>
              <a:t>selecteerden</a:t>
            </a:r>
            <a:r>
              <a:rPr lang="en-GB" sz="2000" dirty="0" smtClean="0">
                <a:latin typeface="+mj-lt"/>
              </a:rPr>
              <a:t> </a:t>
            </a:r>
            <a:r>
              <a:rPr lang="en-GB" sz="2000" dirty="0" err="1" smtClean="0">
                <a:latin typeface="+mj-lt"/>
              </a:rPr>
              <a:t>vaker</a:t>
            </a:r>
            <a:r>
              <a:rPr lang="en-GB" sz="2000" dirty="0" smtClean="0">
                <a:latin typeface="+mj-lt"/>
              </a:rPr>
              <a:t> </a:t>
            </a:r>
            <a:r>
              <a:rPr lang="en-GB" sz="2000" dirty="0" err="1" smtClean="0">
                <a:latin typeface="+mj-lt"/>
              </a:rPr>
              <a:t>interactieve</a:t>
            </a:r>
            <a:r>
              <a:rPr lang="en-GB" sz="2000" dirty="0" smtClean="0">
                <a:latin typeface="+mj-lt"/>
              </a:rPr>
              <a:t> </a:t>
            </a:r>
            <a:r>
              <a:rPr lang="en-GB" sz="2000" dirty="0" err="1" smtClean="0">
                <a:latin typeface="+mj-lt"/>
              </a:rPr>
              <a:t>en</a:t>
            </a:r>
            <a:r>
              <a:rPr lang="en-GB" sz="2000" dirty="0" smtClean="0">
                <a:latin typeface="+mj-lt"/>
              </a:rPr>
              <a:t> </a:t>
            </a:r>
            <a:r>
              <a:rPr lang="en-GB" sz="2000" dirty="0" err="1" smtClean="0">
                <a:latin typeface="+mj-lt"/>
              </a:rPr>
              <a:t>sociale</a:t>
            </a:r>
            <a:r>
              <a:rPr lang="en-GB" sz="2000" dirty="0" smtClean="0">
                <a:latin typeface="+mj-lt"/>
              </a:rPr>
              <a:t> </a:t>
            </a:r>
            <a:r>
              <a:rPr lang="en-GB" sz="2000" dirty="0" err="1" smtClean="0">
                <a:latin typeface="+mj-lt"/>
              </a:rPr>
              <a:t>computerapplicaties</a:t>
            </a:r>
            <a:r>
              <a:rPr lang="en-GB" sz="2000" dirty="0" smtClean="0">
                <a:latin typeface="+mj-lt"/>
              </a:rPr>
              <a:t> </a:t>
            </a:r>
            <a:r>
              <a:rPr lang="en-GB" sz="2000" dirty="0" err="1" smtClean="0">
                <a:latin typeface="+mj-lt"/>
              </a:rPr>
              <a:t>als</a:t>
            </a:r>
            <a:r>
              <a:rPr lang="en-GB" sz="2000" dirty="0" smtClean="0">
                <a:latin typeface="+mj-lt"/>
              </a:rPr>
              <a:t> </a:t>
            </a:r>
            <a:r>
              <a:rPr lang="en-GB" sz="2000" dirty="0" err="1" smtClean="0">
                <a:latin typeface="+mj-lt"/>
              </a:rPr>
              <a:t>hedendaagse</a:t>
            </a:r>
            <a:r>
              <a:rPr lang="en-GB" sz="2000" dirty="0" smtClean="0">
                <a:latin typeface="+mj-lt"/>
              </a:rPr>
              <a:t> tools </a:t>
            </a:r>
            <a:r>
              <a:rPr lang="en-GB" sz="2000" dirty="0" err="1" smtClean="0">
                <a:latin typeface="+mj-lt"/>
              </a:rPr>
              <a:t>voor</a:t>
            </a:r>
            <a:r>
              <a:rPr lang="en-GB" sz="2000" dirty="0" smtClean="0">
                <a:latin typeface="+mj-lt"/>
              </a:rPr>
              <a:t> </a:t>
            </a:r>
            <a:r>
              <a:rPr lang="en-GB" sz="2000" dirty="0" err="1" smtClean="0">
                <a:latin typeface="+mj-lt"/>
              </a:rPr>
              <a:t>creatieve</a:t>
            </a:r>
            <a:r>
              <a:rPr lang="en-GB" sz="2000" dirty="0" smtClean="0">
                <a:latin typeface="+mj-lt"/>
              </a:rPr>
              <a:t> </a:t>
            </a:r>
            <a:r>
              <a:rPr lang="en-GB" sz="2000" dirty="0" err="1" smtClean="0">
                <a:latin typeface="+mj-lt"/>
              </a:rPr>
              <a:t>pedagogie</a:t>
            </a:r>
            <a:r>
              <a:rPr lang="en-GB" sz="2000" dirty="0" smtClean="0">
                <a:latin typeface="+mj-lt"/>
              </a:rPr>
              <a:t>.  </a:t>
            </a:r>
          </a:p>
          <a:p>
            <a:pPr lvl="0"/>
            <a:r>
              <a:rPr lang="en-GB" sz="2000" dirty="0" err="1" smtClean="0">
                <a:latin typeface="+mj-lt"/>
              </a:rPr>
              <a:t>Hoewel</a:t>
            </a:r>
            <a:r>
              <a:rPr lang="en-GB" sz="2000" dirty="0" smtClean="0">
                <a:latin typeface="+mj-lt"/>
              </a:rPr>
              <a:t> </a:t>
            </a:r>
            <a:r>
              <a:rPr lang="en-GB" sz="2000" dirty="0" err="1" smtClean="0">
                <a:latin typeface="+mj-lt"/>
              </a:rPr>
              <a:t>er</a:t>
            </a:r>
            <a:r>
              <a:rPr lang="en-GB" sz="2000" dirty="0" smtClean="0">
                <a:latin typeface="+mj-lt"/>
              </a:rPr>
              <a:t> </a:t>
            </a:r>
            <a:r>
              <a:rPr lang="en-GB" sz="2000" dirty="0" err="1" smtClean="0">
                <a:latin typeface="+mj-lt"/>
              </a:rPr>
              <a:t>besef</a:t>
            </a:r>
            <a:r>
              <a:rPr lang="en-GB" sz="2000" dirty="0" smtClean="0">
                <a:latin typeface="+mj-lt"/>
              </a:rPr>
              <a:t> is van het </a:t>
            </a:r>
            <a:r>
              <a:rPr lang="en-GB" sz="2000" dirty="0" err="1" smtClean="0">
                <a:latin typeface="+mj-lt"/>
              </a:rPr>
              <a:t>belang</a:t>
            </a:r>
            <a:r>
              <a:rPr lang="en-GB" sz="2000" dirty="0" smtClean="0">
                <a:latin typeface="+mj-lt"/>
              </a:rPr>
              <a:t> van ICT </a:t>
            </a:r>
            <a:r>
              <a:rPr lang="en-GB" sz="2000" dirty="0" err="1" smtClean="0">
                <a:latin typeface="+mj-lt"/>
              </a:rPr>
              <a:t>doorheen</a:t>
            </a:r>
            <a:r>
              <a:rPr lang="en-GB" sz="2000" dirty="0" smtClean="0">
                <a:latin typeface="+mj-lt"/>
              </a:rPr>
              <a:t> het curriculum, is </a:t>
            </a:r>
            <a:r>
              <a:rPr lang="en-GB" sz="2000" dirty="0" err="1" smtClean="0">
                <a:latin typeface="+mj-lt"/>
              </a:rPr>
              <a:t>er</a:t>
            </a:r>
            <a:r>
              <a:rPr lang="en-GB" sz="2000" dirty="0" smtClean="0">
                <a:latin typeface="+mj-lt"/>
              </a:rPr>
              <a:t> </a:t>
            </a:r>
            <a:r>
              <a:rPr lang="en-GB" sz="2000" dirty="0" err="1" smtClean="0">
                <a:latin typeface="+mj-lt"/>
              </a:rPr>
              <a:t>toch</a:t>
            </a:r>
            <a:r>
              <a:rPr lang="en-GB" sz="2000" dirty="0" smtClean="0">
                <a:latin typeface="+mj-lt"/>
              </a:rPr>
              <a:t> </a:t>
            </a:r>
            <a:r>
              <a:rPr lang="en-GB" sz="2000" dirty="0" err="1" smtClean="0">
                <a:latin typeface="+mj-lt"/>
              </a:rPr>
              <a:t>slechts</a:t>
            </a:r>
            <a:r>
              <a:rPr lang="en-GB" sz="2000" dirty="0" smtClean="0">
                <a:latin typeface="+mj-lt"/>
              </a:rPr>
              <a:t> </a:t>
            </a:r>
            <a:r>
              <a:rPr lang="en-GB" sz="2000" dirty="0" err="1" smtClean="0">
                <a:latin typeface="+mj-lt"/>
              </a:rPr>
              <a:t>een</a:t>
            </a:r>
            <a:r>
              <a:rPr lang="en-GB" sz="2000" dirty="0" smtClean="0">
                <a:latin typeface="+mj-lt"/>
              </a:rPr>
              <a:t> </a:t>
            </a:r>
            <a:r>
              <a:rPr lang="en-GB" sz="2000" dirty="0" err="1" smtClean="0">
                <a:latin typeface="+mj-lt"/>
              </a:rPr>
              <a:t>beperkt</a:t>
            </a:r>
            <a:r>
              <a:rPr lang="en-GB" sz="2000" dirty="0" smtClean="0">
                <a:latin typeface="+mj-lt"/>
              </a:rPr>
              <a:t> </a:t>
            </a:r>
            <a:r>
              <a:rPr lang="en-GB" sz="2000" dirty="0" err="1" smtClean="0">
                <a:latin typeface="+mj-lt"/>
              </a:rPr>
              <a:t>aantal</a:t>
            </a:r>
            <a:r>
              <a:rPr lang="en-GB" sz="2000" dirty="0" smtClean="0">
                <a:latin typeface="+mj-lt"/>
              </a:rPr>
              <a:t> </a:t>
            </a:r>
            <a:r>
              <a:rPr lang="en-GB" sz="2000" dirty="0" err="1" smtClean="0">
                <a:latin typeface="+mj-lt"/>
              </a:rPr>
              <a:t>referenties</a:t>
            </a:r>
            <a:r>
              <a:rPr lang="en-GB" sz="2000" dirty="0" smtClean="0">
                <a:latin typeface="+mj-lt"/>
              </a:rPr>
              <a:t> </a:t>
            </a:r>
            <a:r>
              <a:rPr lang="en-GB" sz="2000" dirty="0" err="1" smtClean="0">
                <a:latin typeface="+mj-lt"/>
              </a:rPr>
              <a:t>naar</a:t>
            </a:r>
            <a:r>
              <a:rPr lang="en-GB" sz="2000" dirty="0" smtClean="0">
                <a:latin typeface="+mj-lt"/>
              </a:rPr>
              <a:t> het </a:t>
            </a:r>
            <a:r>
              <a:rPr lang="en-GB" sz="2000" dirty="0" err="1" smtClean="0">
                <a:latin typeface="+mj-lt"/>
              </a:rPr>
              <a:t>gebruik</a:t>
            </a:r>
            <a:r>
              <a:rPr lang="en-GB" sz="2000" dirty="0" smtClean="0">
                <a:latin typeface="+mj-lt"/>
              </a:rPr>
              <a:t> van ICT  </a:t>
            </a:r>
            <a:r>
              <a:rPr lang="en-GB" sz="2000" dirty="0" err="1" smtClean="0">
                <a:latin typeface="+mj-lt"/>
              </a:rPr>
              <a:t>als</a:t>
            </a:r>
            <a:r>
              <a:rPr lang="en-GB" sz="2000" dirty="0" smtClean="0">
                <a:latin typeface="+mj-lt"/>
              </a:rPr>
              <a:t> tool om </a:t>
            </a:r>
            <a:r>
              <a:rPr lang="en-GB" sz="2000" dirty="0" err="1" smtClean="0">
                <a:latin typeface="+mj-lt"/>
              </a:rPr>
              <a:t>specifieke</a:t>
            </a:r>
            <a:r>
              <a:rPr lang="en-GB" sz="2000" dirty="0" smtClean="0">
                <a:latin typeface="+mj-lt"/>
              </a:rPr>
              <a:t> </a:t>
            </a:r>
            <a:r>
              <a:rPr lang="en-GB" sz="2000" dirty="0" err="1" smtClean="0">
                <a:latin typeface="+mj-lt"/>
              </a:rPr>
              <a:t>aspecten</a:t>
            </a:r>
            <a:r>
              <a:rPr lang="en-GB" sz="2000" dirty="0" smtClean="0">
                <a:latin typeface="+mj-lt"/>
              </a:rPr>
              <a:t> van </a:t>
            </a:r>
            <a:r>
              <a:rPr lang="en-GB" sz="2000" dirty="0" err="1" smtClean="0">
                <a:latin typeface="+mj-lt"/>
              </a:rPr>
              <a:t>leren</a:t>
            </a:r>
            <a:r>
              <a:rPr lang="en-GB" sz="2000" dirty="0" smtClean="0">
                <a:latin typeface="+mj-lt"/>
              </a:rPr>
              <a:t> </a:t>
            </a:r>
            <a:r>
              <a:rPr lang="en-GB" sz="2000" dirty="0" err="1" smtClean="0">
                <a:latin typeface="+mj-lt"/>
              </a:rPr>
              <a:t>te</a:t>
            </a:r>
            <a:r>
              <a:rPr lang="en-GB" sz="2000" dirty="0" smtClean="0">
                <a:latin typeface="+mj-lt"/>
              </a:rPr>
              <a:t> </a:t>
            </a:r>
            <a:r>
              <a:rPr lang="en-GB" sz="2000" dirty="0" err="1" smtClean="0">
                <a:latin typeface="+mj-lt"/>
              </a:rPr>
              <a:t>ondersteunen</a:t>
            </a:r>
            <a:r>
              <a:rPr lang="en-GB" sz="2000" dirty="0" smtClean="0">
                <a:latin typeface="+mj-lt"/>
              </a:rPr>
              <a:t>, </a:t>
            </a:r>
            <a:r>
              <a:rPr lang="en-GB" sz="2000" dirty="0" err="1" smtClean="0">
                <a:latin typeface="+mj-lt"/>
              </a:rPr>
              <a:t>als</a:t>
            </a:r>
            <a:r>
              <a:rPr lang="en-GB" sz="2000" dirty="0" smtClean="0">
                <a:latin typeface="+mj-lt"/>
              </a:rPr>
              <a:t> </a:t>
            </a:r>
            <a:r>
              <a:rPr lang="en-GB" sz="2000" dirty="0" err="1" smtClean="0">
                <a:latin typeface="+mj-lt"/>
              </a:rPr>
              <a:t>ook</a:t>
            </a:r>
            <a:r>
              <a:rPr lang="en-GB" sz="2000" dirty="0" smtClean="0">
                <a:latin typeface="+mj-lt"/>
              </a:rPr>
              <a:t> </a:t>
            </a:r>
            <a:r>
              <a:rPr lang="en-GB" sz="2000" dirty="0" err="1" smtClean="0">
                <a:latin typeface="+mj-lt"/>
              </a:rPr>
              <a:t>naar</a:t>
            </a:r>
            <a:r>
              <a:rPr lang="en-GB" sz="2000" dirty="0" smtClean="0">
                <a:latin typeface="+mj-lt"/>
              </a:rPr>
              <a:t> de </a:t>
            </a:r>
            <a:r>
              <a:rPr lang="en-GB" sz="2000" dirty="0" err="1" smtClean="0">
                <a:latin typeface="+mj-lt"/>
              </a:rPr>
              <a:t>nood</a:t>
            </a:r>
            <a:r>
              <a:rPr lang="en-GB" sz="2000" dirty="0" smtClean="0">
                <a:latin typeface="+mj-lt"/>
              </a:rPr>
              <a:t> om de </a:t>
            </a:r>
            <a:r>
              <a:rPr lang="en-GB" sz="2000" dirty="0" err="1" smtClean="0">
                <a:latin typeface="+mj-lt"/>
              </a:rPr>
              <a:t>mogelijke</a:t>
            </a:r>
            <a:r>
              <a:rPr lang="en-GB" sz="2000" dirty="0" smtClean="0">
                <a:latin typeface="+mj-lt"/>
              </a:rPr>
              <a:t> </a:t>
            </a:r>
            <a:r>
              <a:rPr lang="en-GB" sz="2000" dirty="0" err="1" smtClean="0">
                <a:latin typeface="+mj-lt"/>
              </a:rPr>
              <a:t>beperkingen</a:t>
            </a:r>
            <a:r>
              <a:rPr lang="en-GB" sz="2000" dirty="0" smtClean="0">
                <a:latin typeface="+mj-lt"/>
              </a:rPr>
              <a:t> van </a:t>
            </a:r>
            <a:r>
              <a:rPr lang="en-GB" sz="2000" dirty="0" err="1" smtClean="0">
                <a:latin typeface="+mj-lt"/>
              </a:rPr>
              <a:t>technologie</a:t>
            </a:r>
            <a:r>
              <a:rPr lang="en-GB" sz="2000" dirty="0" smtClean="0">
                <a:latin typeface="+mj-lt"/>
              </a:rPr>
              <a:t> in </a:t>
            </a:r>
            <a:r>
              <a:rPr lang="en-GB" sz="2000" dirty="0" err="1" smtClean="0">
                <a:latin typeface="+mj-lt"/>
              </a:rPr>
              <a:t>aanmerking</a:t>
            </a:r>
            <a:r>
              <a:rPr lang="en-GB" sz="2000" dirty="0" smtClean="0">
                <a:latin typeface="+mj-lt"/>
              </a:rPr>
              <a:t> </a:t>
            </a:r>
            <a:r>
              <a:rPr lang="en-GB" sz="2000" dirty="0" err="1" smtClean="0">
                <a:latin typeface="+mj-lt"/>
              </a:rPr>
              <a:t>te</a:t>
            </a:r>
            <a:r>
              <a:rPr lang="en-GB" sz="2000" dirty="0" smtClean="0">
                <a:latin typeface="+mj-lt"/>
              </a:rPr>
              <a:t> </a:t>
            </a:r>
            <a:r>
              <a:rPr lang="en-GB" sz="2000" dirty="0" err="1" smtClean="0">
                <a:latin typeface="+mj-lt"/>
              </a:rPr>
              <a:t>nemen</a:t>
            </a:r>
            <a:r>
              <a:rPr lang="en-GB" sz="2000" dirty="0" smtClean="0">
                <a:latin typeface="+mj-lt"/>
              </a:rPr>
              <a:t>.</a:t>
            </a:r>
          </a:p>
          <a:p>
            <a:pPr lvl="0"/>
            <a:r>
              <a:rPr lang="en-GB" sz="2000" dirty="0" smtClean="0">
                <a:latin typeface="+mj-lt"/>
              </a:rPr>
              <a:t>Het </a:t>
            </a:r>
            <a:r>
              <a:rPr lang="en-GB" sz="2000" dirty="0" err="1" smtClean="0">
                <a:latin typeface="+mj-lt"/>
              </a:rPr>
              <a:t>potentieel</a:t>
            </a:r>
            <a:r>
              <a:rPr lang="en-GB" sz="2000" dirty="0" smtClean="0">
                <a:latin typeface="+mj-lt"/>
              </a:rPr>
              <a:t> van ICT om </a:t>
            </a:r>
            <a:r>
              <a:rPr lang="en-GB" sz="2000" dirty="0" err="1" smtClean="0">
                <a:latin typeface="+mj-lt"/>
              </a:rPr>
              <a:t>een</a:t>
            </a:r>
            <a:r>
              <a:rPr lang="en-GB" sz="2000" dirty="0" smtClean="0">
                <a:latin typeface="+mj-lt"/>
              </a:rPr>
              <a:t> </a:t>
            </a:r>
            <a:r>
              <a:rPr lang="en-GB" sz="2000" dirty="0" err="1" smtClean="0">
                <a:latin typeface="+mj-lt"/>
              </a:rPr>
              <a:t>educatieve</a:t>
            </a:r>
            <a:r>
              <a:rPr lang="en-GB" sz="2000" dirty="0" smtClean="0">
                <a:latin typeface="+mj-lt"/>
              </a:rPr>
              <a:t> </a:t>
            </a:r>
            <a:r>
              <a:rPr lang="en-GB" sz="2000" dirty="0" err="1" smtClean="0">
                <a:latin typeface="+mj-lt"/>
              </a:rPr>
              <a:t>verschuiving</a:t>
            </a:r>
            <a:r>
              <a:rPr lang="en-GB" sz="2000" dirty="0" smtClean="0">
                <a:latin typeface="+mj-lt"/>
              </a:rPr>
              <a:t> </a:t>
            </a:r>
            <a:r>
              <a:rPr lang="en-GB" sz="2000" dirty="0" err="1" smtClean="0">
                <a:latin typeface="+mj-lt"/>
              </a:rPr>
              <a:t>naar</a:t>
            </a:r>
            <a:r>
              <a:rPr lang="en-GB" sz="2000" dirty="0" smtClean="0">
                <a:latin typeface="+mj-lt"/>
              </a:rPr>
              <a:t> </a:t>
            </a:r>
            <a:r>
              <a:rPr lang="en-GB" sz="2000" dirty="0" err="1" smtClean="0">
                <a:latin typeface="+mj-lt"/>
              </a:rPr>
              <a:t>een</a:t>
            </a:r>
            <a:r>
              <a:rPr lang="en-GB" sz="2000" dirty="0" smtClean="0">
                <a:latin typeface="+mj-lt"/>
              </a:rPr>
              <a:t> </a:t>
            </a:r>
            <a:r>
              <a:rPr lang="en-GB" sz="2000" dirty="0" err="1" smtClean="0">
                <a:latin typeface="+mj-lt"/>
              </a:rPr>
              <a:t>meer</a:t>
            </a:r>
            <a:r>
              <a:rPr lang="en-GB" sz="2000" dirty="0" smtClean="0">
                <a:latin typeface="+mj-lt"/>
              </a:rPr>
              <a:t> </a:t>
            </a:r>
            <a:r>
              <a:rPr lang="en-GB" sz="2000" dirty="0" err="1" smtClean="0">
                <a:latin typeface="+mj-lt"/>
              </a:rPr>
              <a:t>creatieve</a:t>
            </a:r>
            <a:r>
              <a:rPr lang="en-GB" sz="2000" dirty="0" smtClean="0">
                <a:latin typeface="+mj-lt"/>
              </a:rPr>
              <a:t> </a:t>
            </a:r>
            <a:r>
              <a:rPr lang="en-GB" sz="2000" dirty="0" err="1" smtClean="0">
                <a:latin typeface="+mj-lt"/>
              </a:rPr>
              <a:t>schoolomgeving</a:t>
            </a:r>
            <a:r>
              <a:rPr lang="en-GB" sz="2000" dirty="0" smtClean="0">
                <a:latin typeface="+mj-lt"/>
              </a:rPr>
              <a:t> </a:t>
            </a:r>
            <a:r>
              <a:rPr lang="en-GB" sz="2000" dirty="0" err="1" smtClean="0">
                <a:latin typeface="+mj-lt"/>
              </a:rPr>
              <a:t>mogelijk</a:t>
            </a:r>
            <a:r>
              <a:rPr lang="en-GB" sz="2000" dirty="0" smtClean="0">
                <a:latin typeface="+mj-lt"/>
              </a:rPr>
              <a:t> </a:t>
            </a:r>
            <a:r>
              <a:rPr lang="en-GB" sz="2000" dirty="0" err="1" smtClean="0">
                <a:latin typeface="+mj-lt"/>
              </a:rPr>
              <a:t>te</a:t>
            </a:r>
            <a:r>
              <a:rPr lang="en-GB" sz="2000" dirty="0" smtClean="0">
                <a:latin typeface="+mj-lt"/>
              </a:rPr>
              <a:t> </a:t>
            </a:r>
            <a:r>
              <a:rPr lang="en-GB" sz="2000" dirty="0" err="1" smtClean="0">
                <a:latin typeface="+mj-lt"/>
              </a:rPr>
              <a:t>maken</a:t>
            </a:r>
            <a:r>
              <a:rPr lang="en-GB" sz="2000" dirty="0" smtClean="0">
                <a:latin typeface="+mj-lt"/>
              </a:rPr>
              <a:t>, is nog </a:t>
            </a:r>
            <a:r>
              <a:rPr lang="en-GB" sz="2000" dirty="0" err="1" smtClean="0">
                <a:latin typeface="+mj-lt"/>
              </a:rPr>
              <a:t>lang</a:t>
            </a:r>
            <a:r>
              <a:rPr lang="en-GB" sz="2000" dirty="0" smtClean="0">
                <a:latin typeface="+mj-lt"/>
              </a:rPr>
              <a:t> </a:t>
            </a:r>
            <a:r>
              <a:rPr lang="en-GB" sz="2000" dirty="0" err="1" smtClean="0">
                <a:latin typeface="+mj-lt"/>
              </a:rPr>
              <a:t>niet</a:t>
            </a:r>
            <a:r>
              <a:rPr lang="en-GB" sz="2000" dirty="0" smtClean="0">
                <a:latin typeface="+mj-lt"/>
              </a:rPr>
              <a:t> </a:t>
            </a:r>
            <a:r>
              <a:rPr lang="en-GB" sz="2000" dirty="0" err="1" smtClean="0">
                <a:latin typeface="+mj-lt"/>
              </a:rPr>
              <a:t>volledig</a:t>
            </a:r>
            <a:r>
              <a:rPr lang="en-GB" sz="2000" dirty="0" smtClean="0">
                <a:latin typeface="+mj-lt"/>
              </a:rPr>
              <a:t> </a:t>
            </a:r>
            <a:r>
              <a:rPr lang="en-GB" sz="2000" dirty="0" err="1" smtClean="0">
                <a:latin typeface="+mj-lt"/>
              </a:rPr>
              <a:t>geëxploreerd</a:t>
            </a:r>
            <a:r>
              <a:rPr lang="en-GB" sz="2000" dirty="0" smtClean="0">
                <a:latin typeface="+mj-lt"/>
              </a:rPr>
              <a:t>, </a:t>
            </a:r>
            <a:r>
              <a:rPr lang="en-GB" sz="2000" dirty="0" err="1" smtClean="0">
                <a:latin typeface="+mj-lt"/>
              </a:rPr>
              <a:t>ondanks</a:t>
            </a:r>
            <a:r>
              <a:rPr lang="en-GB" sz="2000" dirty="0" smtClean="0">
                <a:latin typeface="+mj-lt"/>
              </a:rPr>
              <a:t> het </a:t>
            </a:r>
            <a:r>
              <a:rPr lang="en-GB" sz="2000" dirty="0" err="1" smtClean="0">
                <a:latin typeface="+mj-lt"/>
              </a:rPr>
              <a:t>feit</a:t>
            </a:r>
            <a:r>
              <a:rPr lang="en-GB" sz="2000" dirty="0" smtClean="0">
                <a:latin typeface="+mj-lt"/>
              </a:rPr>
              <a:t> </a:t>
            </a:r>
            <a:r>
              <a:rPr lang="en-GB" sz="2000" dirty="0" err="1" smtClean="0">
                <a:latin typeface="+mj-lt"/>
              </a:rPr>
              <a:t>dat</a:t>
            </a:r>
            <a:r>
              <a:rPr lang="en-GB" sz="2000" dirty="0" smtClean="0">
                <a:latin typeface="+mj-lt"/>
              </a:rPr>
              <a:t> ICT </a:t>
            </a:r>
            <a:r>
              <a:rPr lang="en-GB" sz="2000" dirty="0" err="1" smtClean="0">
                <a:latin typeface="+mj-lt"/>
              </a:rPr>
              <a:t>wijdverspreid</a:t>
            </a:r>
            <a:r>
              <a:rPr lang="en-GB" sz="2000" dirty="0" smtClean="0">
                <a:latin typeface="+mj-lt"/>
              </a:rPr>
              <a:t> </a:t>
            </a:r>
            <a:r>
              <a:rPr lang="en-GB" sz="2000" dirty="0" err="1" smtClean="0">
                <a:latin typeface="+mj-lt"/>
              </a:rPr>
              <a:t>gebruik</a:t>
            </a:r>
            <a:r>
              <a:rPr lang="en-GB" sz="2000" dirty="0" smtClean="0">
                <a:latin typeface="+mj-lt"/>
              </a:rPr>
              <a:t> </a:t>
            </a:r>
            <a:r>
              <a:rPr lang="en-GB" sz="2000" dirty="0" err="1" smtClean="0">
                <a:latin typeface="+mj-lt"/>
              </a:rPr>
              <a:t>wordt</a:t>
            </a:r>
            <a:r>
              <a:rPr lang="en-GB" sz="2000" dirty="0" smtClean="0">
                <a:latin typeface="+mj-lt"/>
              </a:rPr>
              <a:t> in </a:t>
            </a:r>
            <a:r>
              <a:rPr lang="en-GB" sz="2000" dirty="0" err="1" smtClean="0">
                <a:latin typeface="+mj-lt"/>
              </a:rPr>
              <a:t>lerarenopleidingen</a:t>
            </a:r>
            <a:r>
              <a:rPr lang="en-GB" sz="2000" dirty="0" smtClean="0">
                <a:latin typeface="+mj-lt"/>
              </a:rPr>
              <a:t> om </a:t>
            </a:r>
            <a:r>
              <a:rPr lang="en-GB" sz="2000" dirty="0" err="1" smtClean="0">
                <a:latin typeface="+mj-lt"/>
              </a:rPr>
              <a:t>een</a:t>
            </a:r>
            <a:r>
              <a:rPr lang="en-GB" sz="2000" dirty="0" smtClean="0">
                <a:latin typeface="+mj-lt"/>
              </a:rPr>
              <a:t> </a:t>
            </a:r>
            <a:r>
              <a:rPr lang="en-GB" sz="2000" dirty="0" err="1" smtClean="0">
                <a:latin typeface="+mj-lt"/>
              </a:rPr>
              <a:t>reflectieve</a:t>
            </a:r>
            <a:r>
              <a:rPr lang="en-GB" sz="2000" dirty="0" smtClean="0">
                <a:latin typeface="+mj-lt"/>
              </a:rPr>
              <a:t> </a:t>
            </a:r>
            <a:r>
              <a:rPr lang="en-GB" sz="2000" dirty="0" err="1" smtClean="0">
                <a:latin typeface="+mj-lt"/>
              </a:rPr>
              <a:t>praktijk</a:t>
            </a:r>
            <a:r>
              <a:rPr lang="en-GB" sz="2000" dirty="0" smtClean="0">
                <a:latin typeface="+mj-lt"/>
              </a:rPr>
              <a:t> </a:t>
            </a:r>
            <a:r>
              <a:rPr lang="en-GB" sz="2000" dirty="0" err="1" smtClean="0">
                <a:latin typeface="+mj-lt"/>
              </a:rPr>
              <a:t>te</a:t>
            </a:r>
            <a:r>
              <a:rPr lang="en-GB" sz="2000" dirty="0" smtClean="0">
                <a:latin typeface="+mj-lt"/>
              </a:rPr>
              <a:t> </a:t>
            </a:r>
            <a:r>
              <a:rPr lang="en-GB" sz="2000" dirty="0" err="1" smtClean="0">
                <a:latin typeface="+mj-lt"/>
              </a:rPr>
              <a:t>ontwikkelen</a:t>
            </a:r>
            <a:r>
              <a:rPr lang="en-GB" sz="2000" dirty="0">
                <a:latin typeface="+mj-lt"/>
              </a:rPr>
              <a:t>.</a:t>
            </a:r>
          </a:p>
        </p:txBody>
      </p:sp>
    </p:spTree>
    <p:extLst>
      <p:ext uri="{BB962C8B-B14F-4D97-AF65-F5344CB8AC3E}">
        <p14:creationId xmlns:p14="http://schemas.microsoft.com/office/powerpoint/2010/main" val="42529701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solidFill>
                  <a:srgbClr val="00B050"/>
                </a:solidFill>
              </a:rPr>
              <a:t>Doelen</a:t>
            </a:r>
            <a:r>
              <a:rPr lang="en-US" b="1" dirty="0" smtClean="0">
                <a:solidFill>
                  <a:srgbClr val="00B050"/>
                </a:solidFill>
              </a:rPr>
              <a:t> van de module</a:t>
            </a:r>
            <a:endParaRPr lang="en-GB" dirty="0">
              <a:solidFill>
                <a:srgbClr val="00B050"/>
              </a:solidFill>
            </a:endParaRPr>
          </a:p>
        </p:txBody>
      </p:sp>
      <p:sp>
        <p:nvSpPr>
          <p:cNvPr id="3" name="Content Placeholder 2"/>
          <p:cNvSpPr>
            <a:spLocks noGrp="1"/>
          </p:cNvSpPr>
          <p:nvPr>
            <p:ph idx="1"/>
          </p:nvPr>
        </p:nvSpPr>
        <p:spPr>
          <a:xfrm>
            <a:off x="467544" y="1772816"/>
            <a:ext cx="8219256" cy="4392488"/>
          </a:xfrm>
        </p:spPr>
        <p:txBody>
          <a:bodyPr>
            <a:normAutofit fontScale="85000" lnSpcReduction="20000"/>
          </a:bodyPr>
          <a:lstStyle/>
          <a:p>
            <a:pPr lvl="0">
              <a:lnSpc>
                <a:spcPct val="120000"/>
              </a:lnSpc>
            </a:pPr>
            <a:r>
              <a:rPr lang="en-US" sz="2600" dirty="0" err="1" smtClean="0">
                <a:latin typeface="+mj-lt"/>
              </a:rPr>
              <a:t>Deelnemers</a:t>
            </a:r>
            <a:r>
              <a:rPr lang="en-US" sz="2600" dirty="0" smtClean="0">
                <a:latin typeface="+mj-lt"/>
              </a:rPr>
              <a:t> </a:t>
            </a:r>
            <a:r>
              <a:rPr lang="en-US" sz="2600" dirty="0" err="1" smtClean="0">
                <a:latin typeface="+mj-lt"/>
              </a:rPr>
              <a:t>laten</a:t>
            </a:r>
            <a:r>
              <a:rPr lang="en-US" sz="2600" dirty="0" smtClean="0">
                <a:latin typeface="+mj-lt"/>
              </a:rPr>
              <a:t> </a:t>
            </a:r>
            <a:r>
              <a:rPr lang="en-US" sz="2600" dirty="0" err="1" smtClean="0">
                <a:latin typeface="+mj-lt"/>
              </a:rPr>
              <a:t>kennis</a:t>
            </a:r>
            <a:r>
              <a:rPr lang="en-US" sz="2600" dirty="0" smtClean="0">
                <a:latin typeface="+mj-lt"/>
              </a:rPr>
              <a:t> </a:t>
            </a:r>
            <a:r>
              <a:rPr lang="en-US" sz="2600" dirty="0" err="1" smtClean="0">
                <a:latin typeface="+mj-lt"/>
              </a:rPr>
              <a:t>maken</a:t>
            </a:r>
            <a:r>
              <a:rPr lang="en-US" sz="2600" dirty="0" smtClean="0">
                <a:latin typeface="+mj-lt"/>
              </a:rPr>
              <a:t> met het </a:t>
            </a:r>
            <a:r>
              <a:rPr lang="en-US" sz="2600" dirty="0" err="1" smtClean="0">
                <a:latin typeface="+mj-lt"/>
              </a:rPr>
              <a:t>gebruik</a:t>
            </a:r>
            <a:r>
              <a:rPr lang="en-US" sz="2600" dirty="0">
                <a:latin typeface="+mj-lt"/>
              </a:rPr>
              <a:t> </a:t>
            </a:r>
            <a:r>
              <a:rPr lang="en-US" sz="2600" dirty="0" smtClean="0">
                <a:latin typeface="+mj-lt"/>
              </a:rPr>
              <a:t>van ICT in de context van </a:t>
            </a:r>
            <a:r>
              <a:rPr lang="en-US" sz="2600" dirty="0" err="1" smtClean="0">
                <a:latin typeface="+mj-lt"/>
              </a:rPr>
              <a:t>onderzoekende</a:t>
            </a:r>
            <a:r>
              <a:rPr lang="en-US" sz="2600" dirty="0" smtClean="0">
                <a:latin typeface="+mj-lt"/>
              </a:rPr>
              <a:t> </a:t>
            </a:r>
            <a:r>
              <a:rPr lang="en-US" sz="2600" dirty="0" err="1" smtClean="0">
                <a:latin typeface="+mj-lt"/>
              </a:rPr>
              <a:t>en</a:t>
            </a:r>
            <a:r>
              <a:rPr lang="en-US" sz="2600" dirty="0" smtClean="0">
                <a:latin typeface="+mj-lt"/>
              </a:rPr>
              <a:t> </a:t>
            </a:r>
            <a:r>
              <a:rPr lang="en-US" sz="2600" dirty="0" err="1" smtClean="0">
                <a:latin typeface="+mj-lt"/>
              </a:rPr>
              <a:t>creatieve</a:t>
            </a:r>
            <a:r>
              <a:rPr lang="en-US" sz="2600" dirty="0" smtClean="0">
                <a:latin typeface="+mj-lt"/>
              </a:rPr>
              <a:t> </a:t>
            </a:r>
            <a:r>
              <a:rPr lang="en-US" sz="2600" dirty="0" err="1" smtClean="0">
                <a:latin typeface="+mj-lt"/>
              </a:rPr>
              <a:t>aanpakken</a:t>
            </a:r>
            <a:r>
              <a:rPr lang="en-US" sz="2600" dirty="0" smtClean="0">
                <a:latin typeface="+mj-lt"/>
              </a:rPr>
              <a:t> in </a:t>
            </a:r>
            <a:r>
              <a:rPr lang="en-US" sz="2600" dirty="0" err="1" smtClean="0">
                <a:latin typeface="+mj-lt"/>
              </a:rPr>
              <a:t>wetenschapsonderwijs</a:t>
            </a:r>
            <a:r>
              <a:rPr lang="en-US" sz="2600" dirty="0" smtClean="0">
                <a:latin typeface="+mj-lt"/>
              </a:rPr>
              <a:t> </a:t>
            </a:r>
            <a:r>
              <a:rPr lang="en-US" sz="2600" dirty="0" err="1" smtClean="0">
                <a:latin typeface="+mj-lt"/>
              </a:rPr>
              <a:t>bij</a:t>
            </a:r>
            <a:r>
              <a:rPr lang="en-US" sz="2600" dirty="0" smtClean="0">
                <a:latin typeface="+mj-lt"/>
              </a:rPr>
              <a:t> Jonge </a:t>
            </a:r>
            <a:r>
              <a:rPr lang="en-US" sz="2600" dirty="0" err="1" smtClean="0">
                <a:latin typeface="+mj-lt"/>
              </a:rPr>
              <a:t>kinderen</a:t>
            </a:r>
            <a:r>
              <a:rPr lang="en-US" sz="2600" dirty="0" smtClean="0">
                <a:latin typeface="+mj-lt"/>
              </a:rPr>
              <a:t>. </a:t>
            </a:r>
          </a:p>
          <a:p>
            <a:pPr lvl="0">
              <a:lnSpc>
                <a:spcPct val="120000"/>
              </a:lnSpc>
            </a:pPr>
            <a:r>
              <a:rPr lang="en-US" sz="2600" dirty="0" smtClean="0">
                <a:latin typeface="+mj-lt"/>
              </a:rPr>
              <a:t> </a:t>
            </a:r>
            <a:r>
              <a:rPr lang="en-US" sz="2600" dirty="0" err="1" smtClean="0">
                <a:latin typeface="+mj-lt"/>
              </a:rPr>
              <a:t>Leerkrachten</a:t>
            </a:r>
            <a:r>
              <a:rPr lang="en-US" sz="2600" dirty="0" smtClean="0">
                <a:latin typeface="+mj-lt"/>
              </a:rPr>
              <a:t> </a:t>
            </a:r>
            <a:r>
              <a:rPr lang="en-US" sz="2600" dirty="0" err="1" smtClean="0">
                <a:latin typeface="+mj-lt"/>
              </a:rPr>
              <a:t>kleuter</a:t>
            </a:r>
            <a:r>
              <a:rPr lang="en-US" sz="2600" dirty="0" smtClean="0">
                <a:latin typeface="+mj-lt"/>
              </a:rPr>
              <a:t>- </a:t>
            </a:r>
            <a:r>
              <a:rPr lang="en-US" sz="2600" dirty="0" err="1" smtClean="0">
                <a:latin typeface="+mj-lt"/>
              </a:rPr>
              <a:t>en</a:t>
            </a:r>
            <a:r>
              <a:rPr lang="en-US" sz="2600" dirty="0" smtClean="0">
                <a:latin typeface="+mj-lt"/>
              </a:rPr>
              <a:t> lager </a:t>
            </a:r>
            <a:r>
              <a:rPr lang="en-US" sz="2600" dirty="0" err="1" smtClean="0">
                <a:latin typeface="+mj-lt"/>
              </a:rPr>
              <a:t>onderwijs</a:t>
            </a:r>
            <a:r>
              <a:rPr lang="en-US" sz="2600" dirty="0" smtClean="0">
                <a:latin typeface="+mj-lt"/>
              </a:rPr>
              <a:t> </a:t>
            </a:r>
            <a:r>
              <a:rPr lang="en-US" sz="2600" dirty="0" err="1" smtClean="0">
                <a:latin typeface="+mj-lt"/>
              </a:rPr>
              <a:t>ondersteunen</a:t>
            </a:r>
            <a:r>
              <a:rPr lang="en-US" sz="2600" dirty="0" smtClean="0">
                <a:latin typeface="+mj-lt"/>
              </a:rPr>
              <a:t> in het </a:t>
            </a:r>
            <a:r>
              <a:rPr lang="en-US" sz="2600" dirty="0" err="1" smtClean="0">
                <a:latin typeface="+mj-lt"/>
              </a:rPr>
              <a:t>begrijpen</a:t>
            </a:r>
            <a:r>
              <a:rPr lang="en-US" sz="2600" dirty="0" smtClean="0">
                <a:latin typeface="+mj-lt"/>
              </a:rPr>
              <a:t> van de </a:t>
            </a:r>
            <a:r>
              <a:rPr lang="en-US" sz="2600" dirty="0" err="1" smtClean="0">
                <a:latin typeface="+mj-lt"/>
              </a:rPr>
              <a:t>bijdrage</a:t>
            </a:r>
            <a:r>
              <a:rPr lang="en-US" sz="2600" dirty="0" smtClean="0">
                <a:latin typeface="+mj-lt"/>
              </a:rPr>
              <a:t> van ICT </a:t>
            </a:r>
            <a:r>
              <a:rPr lang="en-US" sz="2600" dirty="0" err="1" smtClean="0">
                <a:latin typeface="+mj-lt"/>
              </a:rPr>
              <a:t>en</a:t>
            </a:r>
            <a:r>
              <a:rPr lang="en-US" sz="2600" dirty="0" smtClean="0">
                <a:latin typeface="+mj-lt"/>
              </a:rPr>
              <a:t> het </a:t>
            </a:r>
            <a:r>
              <a:rPr lang="en-US" sz="2600" dirty="0" err="1" smtClean="0">
                <a:latin typeface="+mj-lt"/>
              </a:rPr>
              <a:t>feit</a:t>
            </a:r>
            <a:r>
              <a:rPr lang="en-US" sz="2600" dirty="0" smtClean="0">
                <a:latin typeface="+mj-lt"/>
              </a:rPr>
              <a:t> </a:t>
            </a:r>
            <a:r>
              <a:rPr lang="en-US" sz="2600" dirty="0" err="1" smtClean="0">
                <a:latin typeface="+mj-lt"/>
              </a:rPr>
              <a:t>dat</a:t>
            </a:r>
            <a:r>
              <a:rPr lang="en-US" sz="2600" dirty="0" smtClean="0">
                <a:latin typeface="+mj-lt"/>
              </a:rPr>
              <a:t> het </a:t>
            </a:r>
            <a:r>
              <a:rPr lang="en-US" sz="2600" dirty="0" err="1" smtClean="0">
                <a:latin typeface="+mj-lt"/>
              </a:rPr>
              <a:t>gebruik</a:t>
            </a:r>
            <a:r>
              <a:rPr lang="en-US" sz="2600" dirty="0" smtClean="0">
                <a:latin typeface="+mj-lt"/>
              </a:rPr>
              <a:t> </a:t>
            </a:r>
            <a:r>
              <a:rPr lang="en-US" sz="2600" dirty="0" err="1" smtClean="0">
                <a:latin typeface="+mj-lt"/>
              </a:rPr>
              <a:t>daarvan</a:t>
            </a:r>
            <a:r>
              <a:rPr lang="en-US" sz="2600" dirty="0" smtClean="0">
                <a:latin typeface="+mj-lt"/>
              </a:rPr>
              <a:t> het </a:t>
            </a:r>
            <a:r>
              <a:rPr lang="en-US" sz="2600" dirty="0" err="1" smtClean="0">
                <a:latin typeface="+mj-lt"/>
              </a:rPr>
              <a:t>onderzoekend</a:t>
            </a:r>
            <a:r>
              <a:rPr lang="en-US" sz="2600" dirty="0" smtClean="0">
                <a:latin typeface="+mj-lt"/>
              </a:rPr>
              <a:t> </a:t>
            </a:r>
            <a:r>
              <a:rPr lang="en-US" sz="2600" dirty="0" err="1" smtClean="0">
                <a:latin typeface="+mj-lt"/>
              </a:rPr>
              <a:t>leren</a:t>
            </a:r>
            <a:r>
              <a:rPr lang="en-US" sz="2600" dirty="0" smtClean="0">
                <a:latin typeface="+mj-lt"/>
              </a:rPr>
              <a:t> </a:t>
            </a:r>
            <a:r>
              <a:rPr lang="en-US" sz="2600" dirty="0" err="1" smtClean="0">
                <a:latin typeface="+mj-lt"/>
              </a:rPr>
              <a:t>kan</a:t>
            </a:r>
            <a:r>
              <a:rPr lang="en-US" sz="2600" dirty="0" smtClean="0">
                <a:latin typeface="+mj-lt"/>
              </a:rPr>
              <a:t> </a:t>
            </a:r>
            <a:r>
              <a:rPr lang="en-US" sz="2600" dirty="0" err="1" smtClean="0">
                <a:latin typeface="+mj-lt"/>
              </a:rPr>
              <a:t>versterken</a:t>
            </a:r>
            <a:endParaRPr lang="en-US" sz="2600" dirty="0" smtClean="0">
              <a:latin typeface="+mj-lt"/>
            </a:endParaRPr>
          </a:p>
          <a:p>
            <a:pPr lvl="0">
              <a:lnSpc>
                <a:spcPct val="120000"/>
              </a:lnSpc>
            </a:pPr>
            <a:r>
              <a:rPr lang="en-US" sz="2600" dirty="0" err="1" smtClean="0">
                <a:latin typeface="+mj-lt"/>
              </a:rPr>
              <a:t>Aanpakken</a:t>
            </a:r>
            <a:r>
              <a:rPr lang="en-US" sz="2600" dirty="0" smtClean="0">
                <a:latin typeface="+mj-lt"/>
              </a:rPr>
              <a:t> </a:t>
            </a:r>
            <a:r>
              <a:rPr lang="en-US" sz="2600" dirty="0" err="1" smtClean="0">
                <a:latin typeface="+mj-lt"/>
              </a:rPr>
              <a:t>delen</a:t>
            </a:r>
            <a:r>
              <a:rPr lang="en-US" sz="2600" dirty="0" smtClean="0">
                <a:latin typeface="+mj-lt"/>
              </a:rPr>
              <a:t> met </a:t>
            </a:r>
            <a:r>
              <a:rPr lang="en-US" sz="2600" dirty="0" err="1" smtClean="0">
                <a:latin typeface="+mj-lt"/>
              </a:rPr>
              <a:t>leerkrachten</a:t>
            </a:r>
            <a:r>
              <a:rPr lang="en-US" sz="2600" dirty="0" smtClean="0">
                <a:latin typeface="+mj-lt"/>
              </a:rPr>
              <a:t> </a:t>
            </a:r>
            <a:r>
              <a:rPr lang="en-US" sz="2600" dirty="0" err="1" smtClean="0">
                <a:latin typeface="+mj-lt"/>
              </a:rPr>
              <a:t>kleuter</a:t>
            </a:r>
            <a:r>
              <a:rPr lang="en-US" sz="2600" dirty="0" smtClean="0">
                <a:latin typeface="+mj-lt"/>
              </a:rPr>
              <a:t>- </a:t>
            </a:r>
            <a:r>
              <a:rPr lang="en-US" sz="2600" dirty="0" err="1" smtClean="0">
                <a:latin typeface="+mj-lt"/>
              </a:rPr>
              <a:t>en</a:t>
            </a:r>
            <a:r>
              <a:rPr lang="en-US" sz="2600" dirty="0" smtClean="0">
                <a:latin typeface="+mj-lt"/>
              </a:rPr>
              <a:t> lager </a:t>
            </a:r>
            <a:r>
              <a:rPr lang="en-US" sz="2600" dirty="0" err="1" smtClean="0">
                <a:latin typeface="+mj-lt"/>
              </a:rPr>
              <a:t>onderwijs</a:t>
            </a:r>
            <a:r>
              <a:rPr lang="en-US" sz="2600" dirty="0" smtClean="0">
                <a:latin typeface="+mj-lt"/>
              </a:rPr>
              <a:t> </a:t>
            </a:r>
            <a:r>
              <a:rPr lang="en-US" sz="2600" dirty="0" err="1" smtClean="0">
                <a:latin typeface="+mj-lt"/>
              </a:rPr>
              <a:t>voor</a:t>
            </a:r>
            <a:r>
              <a:rPr lang="en-US" sz="2600" dirty="0" smtClean="0">
                <a:latin typeface="+mj-lt"/>
              </a:rPr>
              <a:t> het </a:t>
            </a:r>
            <a:r>
              <a:rPr lang="en-US" sz="2600" dirty="0" err="1" smtClean="0">
                <a:latin typeface="+mj-lt"/>
              </a:rPr>
              <a:t>implementeren</a:t>
            </a:r>
            <a:r>
              <a:rPr lang="en-US" sz="2600" dirty="0" smtClean="0">
                <a:latin typeface="+mj-lt"/>
              </a:rPr>
              <a:t> van ICT-</a:t>
            </a:r>
            <a:r>
              <a:rPr lang="en-US" sz="2600" dirty="0" err="1" smtClean="0">
                <a:latin typeface="+mj-lt"/>
              </a:rPr>
              <a:t>gebaseerde</a:t>
            </a:r>
            <a:r>
              <a:rPr lang="en-US" sz="2600" dirty="0" smtClean="0">
                <a:latin typeface="+mj-lt"/>
              </a:rPr>
              <a:t> </a:t>
            </a:r>
            <a:r>
              <a:rPr lang="en-US" sz="2600" dirty="0" err="1" smtClean="0">
                <a:latin typeface="+mj-lt"/>
              </a:rPr>
              <a:t>activiteiten</a:t>
            </a:r>
            <a:r>
              <a:rPr lang="en-US" sz="2600" dirty="0" smtClean="0">
                <a:latin typeface="+mj-lt"/>
              </a:rPr>
              <a:t> </a:t>
            </a:r>
            <a:r>
              <a:rPr lang="en-US" sz="2600" dirty="0" err="1" smtClean="0">
                <a:latin typeface="+mj-lt"/>
              </a:rPr>
              <a:t>en</a:t>
            </a:r>
            <a:r>
              <a:rPr lang="en-US" sz="2600" dirty="0" smtClean="0">
                <a:latin typeface="+mj-lt"/>
              </a:rPr>
              <a:t> </a:t>
            </a:r>
            <a:r>
              <a:rPr lang="en-US" sz="2600" dirty="0" err="1" smtClean="0">
                <a:latin typeface="+mj-lt"/>
              </a:rPr>
              <a:t>experimenten</a:t>
            </a:r>
            <a:r>
              <a:rPr lang="en-US" sz="2600" dirty="0" smtClean="0">
                <a:latin typeface="+mj-lt"/>
              </a:rPr>
              <a:t>. </a:t>
            </a:r>
            <a:endParaRPr lang="en-US" sz="2600" dirty="0">
              <a:latin typeface="+mj-lt"/>
            </a:endParaRPr>
          </a:p>
          <a:p>
            <a:pPr lvl="0">
              <a:lnSpc>
                <a:spcPct val="120000"/>
              </a:lnSpc>
            </a:pPr>
            <a:r>
              <a:rPr lang="en-US" sz="2600" dirty="0" smtClean="0">
                <a:latin typeface="+mj-lt"/>
              </a:rPr>
              <a:t>De </a:t>
            </a:r>
            <a:r>
              <a:rPr lang="en-US" sz="2600" dirty="0" err="1" smtClean="0">
                <a:latin typeface="+mj-lt"/>
              </a:rPr>
              <a:t>bewustwording</a:t>
            </a:r>
            <a:r>
              <a:rPr lang="en-US" sz="2600" dirty="0" smtClean="0">
                <a:latin typeface="+mj-lt"/>
              </a:rPr>
              <a:t> </a:t>
            </a:r>
            <a:r>
              <a:rPr lang="en-US" sz="2600" dirty="0" err="1" smtClean="0">
                <a:latin typeface="+mj-lt"/>
              </a:rPr>
              <a:t>verhogen</a:t>
            </a:r>
            <a:r>
              <a:rPr lang="en-US" sz="2600" dirty="0" smtClean="0">
                <a:latin typeface="+mj-lt"/>
              </a:rPr>
              <a:t> van </a:t>
            </a:r>
            <a:r>
              <a:rPr lang="en-US" sz="2600" dirty="0" err="1" smtClean="0">
                <a:latin typeface="+mj-lt"/>
              </a:rPr>
              <a:t>leerkrachten</a:t>
            </a:r>
            <a:r>
              <a:rPr lang="en-US" sz="2600" dirty="0" smtClean="0">
                <a:latin typeface="+mj-lt"/>
              </a:rPr>
              <a:t> </a:t>
            </a:r>
            <a:r>
              <a:rPr lang="en-US" sz="2600" dirty="0" err="1" smtClean="0">
                <a:latin typeface="+mj-lt"/>
              </a:rPr>
              <a:t>omtrent</a:t>
            </a:r>
            <a:r>
              <a:rPr lang="en-US" sz="2600" dirty="0" smtClean="0">
                <a:latin typeface="+mj-lt"/>
              </a:rPr>
              <a:t> </a:t>
            </a:r>
            <a:r>
              <a:rPr lang="en-US" sz="2600" dirty="0" err="1" smtClean="0">
                <a:latin typeface="+mj-lt"/>
              </a:rPr>
              <a:t>verschillende</a:t>
            </a:r>
            <a:r>
              <a:rPr lang="en-US" sz="2600" dirty="0" smtClean="0">
                <a:latin typeface="+mj-lt"/>
              </a:rPr>
              <a:t> </a:t>
            </a:r>
            <a:r>
              <a:rPr lang="en-US" sz="2600" dirty="0" err="1" smtClean="0">
                <a:latin typeface="+mj-lt"/>
              </a:rPr>
              <a:t>benaderingen</a:t>
            </a:r>
            <a:r>
              <a:rPr lang="en-US" sz="2600" dirty="0" smtClean="0">
                <a:latin typeface="+mj-lt"/>
              </a:rPr>
              <a:t> om </a:t>
            </a:r>
            <a:r>
              <a:rPr lang="en-US" sz="2600" dirty="0" err="1" smtClean="0">
                <a:latin typeface="+mj-lt"/>
              </a:rPr>
              <a:t>kinderen</a:t>
            </a:r>
            <a:r>
              <a:rPr lang="en-US" sz="2600" dirty="0" smtClean="0">
                <a:latin typeface="+mj-lt"/>
              </a:rPr>
              <a:t> </a:t>
            </a:r>
            <a:r>
              <a:rPr lang="en-US" sz="2600" dirty="0" err="1" smtClean="0">
                <a:latin typeface="+mj-lt"/>
              </a:rPr>
              <a:t>te</a:t>
            </a:r>
            <a:r>
              <a:rPr lang="en-US" sz="2600" dirty="0" smtClean="0">
                <a:latin typeface="+mj-lt"/>
              </a:rPr>
              <a:t> </a:t>
            </a:r>
            <a:r>
              <a:rPr lang="en-US" sz="2600" dirty="0" err="1" smtClean="0">
                <a:latin typeface="+mj-lt"/>
              </a:rPr>
              <a:t>betrekken</a:t>
            </a:r>
            <a:r>
              <a:rPr lang="en-US" sz="2600" dirty="0" smtClean="0">
                <a:latin typeface="+mj-lt"/>
              </a:rPr>
              <a:t> </a:t>
            </a:r>
            <a:r>
              <a:rPr lang="en-US" sz="2600" dirty="0" err="1" smtClean="0">
                <a:latin typeface="+mj-lt"/>
              </a:rPr>
              <a:t>bij</a:t>
            </a:r>
            <a:r>
              <a:rPr lang="en-US" sz="2600" dirty="0" smtClean="0">
                <a:latin typeface="+mj-lt"/>
              </a:rPr>
              <a:t> door ICT </a:t>
            </a:r>
            <a:r>
              <a:rPr lang="en-US" sz="2600" dirty="0" err="1" smtClean="0">
                <a:latin typeface="+mj-lt"/>
              </a:rPr>
              <a:t>ondersteunde</a:t>
            </a:r>
            <a:r>
              <a:rPr lang="en-US" sz="2600" dirty="0" smtClean="0">
                <a:latin typeface="+mj-lt"/>
              </a:rPr>
              <a:t> </a:t>
            </a:r>
            <a:r>
              <a:rPr lang="en-US" sz="2600" dirty="0" err="1" smtClean="0">
                <a:latin typeface="+mj-lt"/>
              </a:rPr>
              <a:t>onderzoeken</a:t>
            </a:r>
            <a:r>
              <a:rPr lang="en-US" sz="2600" dirty="0" smtClean="0">
                <a:latin typeface="+mj-lt"/>
              </a:rPr>
              <a:t>. </a:t>
            </a:r>
          </a:p>
        </p:txBody>
      </p:sp>
    </p:spTree>
    <p:extLst>
      <p:ext uri="{BB962C8B-B14F-4D97-AF65-F5344CB8AC3E}">
        <p14:creationId xmlns:p14="http://schemas.microsoft.com/office/powerpoint/2010/main" val="35723104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282154"/>
          </a:xfrm>
        </p:spPr>
        <p:txBody>
          <a:bodyPr>
            <a:noAutofit/>
          </a:bodyPr>
          <a:lstStyle/>
          <a:p>
            <a:r>
              <a:rPr lang="en-GB" sz="2800" b="1" dirty="0" err="1" smtClean="0">
                <a:solidFill>
                  <a:srgbClr val="00B050"/>
                </a:solidFill>
              </a:rPr>
              <a:t>Verbanden</a:t>
            </a:r>
            <a:r>
              <a:rPr lang="en-GB" sz="2800" b="1" dirty="0" smtClean="0">
                <a:solidFill>
                  <a:srgbClr val="00B050"/>
                </a:solidFill>
              </a:rPr>
              <a:t> met de </a:t>
            </a:r>
            <a:r>
              <a:rPr lang="en-GB" sz="2800" b="1" dirty="0" err="1" smtClean="0">
                <a:solidFill>
                  <a:srgbClr val="00B050"/>
                </a:solidFill>
              </a:rPr>
              <a:t>inhoudelijke</a:t>
            </a:r>
            <a:r>
              <a:rPr lang="en-GB" sz="2800" b="1" dirty="0" smtClean="0">
                <a:solidFill>
                  <a:srgbClr val="00B050"/>
                </a:solidFill>
              </a:rPr>
              <a:t> </a:t>
            </a:r>
            <a:r>
              <a:rPr lang="en-GB" sz="2800" b="1" dirty="0" err="1" smtClean="0">
                <a:solidFill>
                  <a:srgbClr val="00B050"/>
                </a:solidFill>
              </a:rPr>
              <a:t>ontwerpprincipe</a:t>
            </a:r>
            <a:r>
              <a:rPr lang="en-GB" sz="2800" b="1" dirty="0" smtClean="0">
                <a:solidFill>
                  <a:srgbClr val="00B050"/>
                </a:solidFill>
              </a:rPr>
              <a:t> </a:t>
            </a:r>
            <a:r>
              <a:rPr lang="en-GB" sz="2800" b="1" dirty="0" err="1" smtClean="0">
                <a:solidFill>
                  <a:srgbClr val="00B050"/>
                </a:solidFill>
              </a:rPr>
              <a:t>en</a:t>
            </a:r>
            <a:r>
              <a:rPr lang="en-GB" sz="2800" b="1" dirty="0" smtClean="0">
                <a:solidFill>
                  <a:srgbClr val="00B050"/>
                </a:solidFill>
              </a:rPr>
              <a:t> –</a:t>
            </a:r>
            <a:r>
              <a:rPr lang="en-GB" sz="2800" b="1" dirty="0" err="1" smtClean="0">
                <a:solidFill>
                  <a:srgbClr val="00B050"/>
                </a:solidFill>
              </a:rPr>
              <a:t>resultaten</a:t>
            </a:r>
            <a:r>
              <a:rPr lang="en-GB" sz="2800" b="1" dirty="0" smtClean="0">
                <a:solidFill>
                  <a:srgbClr val="00B050"/>
                </a:solidFill>
              </a:rPr>
              <a:t> 1</a:t>
            </a:r>
            <a:endParaRPr lang="en-GB" sz="2800" b="1" dirty="0">
              <a:solidFill>
                <a:srgbClr val="00B050"/>
              </a:solidFill>
            </a:endParaRPr>
          </a:p>
        </p:txBody>
      </p:sp>
      <p:sp>
        <p:nvSpPr>
          <p:cNvPr id="3" name="Content Placeholder 2"/>
          <p:cNvSpPr>
            <a:spLocks noGrp="1"/>
          </p:cNvSpPr>
          <p:nvPr>
            <p:ph idx="1"/>
          </p:nvPr>
        </p:nvSpPr>
        <p:spPr>
          <a:xfrm>
            <a:off x="457200" y="1556793"/>
            <a:ext cx="8219256" cy="4608512"/>
          </a:xfrm>
        </p:spPr>
        <p:txBody>
          <a:bodyPr>
            <a:normAutofit/>
          </a:bodyPr>
          <a:lstStyle/>
          <a:p>
            <a:pPr marL="0" indent="0">
              <a:lnSpc>
                <a:spcPct val="120000"/>
              </a:lnSpc>
              <a:buNone/>
            </a:pPr>
            <a:r>
              <a:rPr lang="en-US" sz="2400" dirty="0">
                <a:latin typeface="+mj-lt"/>
              </a:rPr>
              <a:t>9. </a:t>
            </a:r>
            <a:r>
              <a:rPr lang="nl-NL" sz="2400" dirty="0">
                <a:latin typeface="+mj-lt"/>
              </a:rPr>
              <a:t>De lerarenopleiding moet leerkrachten in staat stellen optimaal gebruik te maken van de verschillende vormen van expressie en voorstelling bij wetenschapsonderwijs om zo de ontwikkeling van de onderzoekende houding (</a:t>
            </a:r>
            <a:r>
              <a:rPr lang="nl-NL" sz="2400" dirty="0" err="1">
                <a:latin typeface="+mj-lt"/>
              </a:rPr>
              <a:t>inquiry</a:t>
            </a:r>
            <a:r>
              <a:rPr lang="nl-NL" sz="2400" dirty="0">
                <a:latin typeface="+mj-lt"/>
              </a:rPr>
              <a:t>) en creativiteit van kinderen te ondersteunen</a:t>
            </a:r>
            <a:r>
              <a:rPr lang="nl-BE" sz="2400" dirty="0">
                <a:latin typeface="+mj-lt"/>
              </a:rPr>
              <a:t> </a:t>
            </a:r>
            <a:endParaRPr lang="en-GB" sz="2400" dirty="0" smtClean="0">
              <a:latin typeface="+mj-lt"/>
            </a:endParaRPr>
          </a:p>
          <a:p>
            <a:pPr marL="400050" lvl="1" indent="0">
              <a:lnSpc>
                <a:spcPct val="120000"/>
              </a:lnSpc>
              <a:buNone/>
            </a:pPr>
            <a:r>
              <a:rPr lang="nl-BE" sz="2000" dirty="0">
                <a:latin typeface="+mj-lt"/>
              </a:rPr>
              <a:t>9.3 Leerkrachten </a:t>
            </a:r>
            <a:r>
              <a:rPr lang="nl-BE" sz="2000" b="1" dirty="0">
                <a:solidFill>
                  <a:srgbClr val="FF0000"/>
                </a:solidFill>
                <a:latin typeface="+mj-lt"/>
              </a:rPr>
              <a:t>selecteren en gebruiken verschillende aanpakken voor het registreren van de ideeën van kinderen </a:t>
            </a:r>
            <a:r>
              <a:rPr lang="nl-BE" sz="2000" dirty="0">
                <a:latin typeface="+mj-lt"/>
              </a:rPr>
              <a:t>in de verschillende stadia van hun leerproces en gebruiken dit voor verschillende doeleinden, waaronder het ondersteunen van het reflectie- en redeneerproces bij kinderen.</a:t>
            </a:r>
          </a:p>
          <a:p>
            <a:endParaRPr lang="en-GB" sz="3300" dirty="0"/>
          </a:p>
        </p:txBody>
      </p:sp>
    </p:spTree>
    <p:extLst>
      <p:ext uri="{BB962C8B-B14F-4D97-AF65-F5344CB8AC3E}">
        <p14:creationId xmlns:p14="http://schemas.microsoft.com/office/powerpoint/2010/main" val="358938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282154"/>
          </a:xfrm>
        </p:spPr>
        <p:txBody>
          <a:bodyPr>
            <a:noAutofit/>
          </a:bodyPr>
          <a:lstStyle/>
          <a:p>
            <a:r>
              <a:rPr lang="en-GB" sz="2800" b="1" dirty="0" err="1">
                <a:solidFill>
                  <a:srgbClr val="00B050"/>
                </a:solidFill>
              </a:rPr>
              <a:t>Verbanden</a:t>
            </a:r>
            <a:r>
              <a:rPr lang="en-GB" sz="2800" b="1" dirty="0">
                <a:solidFill>
                  <a:srgbClr val="00B050"/>
                </a:solidFill>
              </a:rPr>
              <a:t> met de </a:t>
            </a:r>
            <a:r>
              <a:rPr lang="en-GB" sz="2800" b="1" dirty="0" err="1">
                <a:solidFill>
                  <a:srgbClr val="00B050"/>
                </a:solidFill>
              </a:rPr>
              <a:t>inhoudelijke</a:t>
            </a:r>
            <a:r>
              <a:rPr lang="en-GB" sz="2800" b="1" dirty="0">
                <a:solidFill>
                  <a:srgbClr val="00B050"/>
                </a:solidFill>
              </a:rPr>
              <a:t> </a:t>
            </a:r>
            <a:r>
              <a:rPr lang="en-GB" sz="2800" b="1" dirty="0" err="1">
                <a:solidFill>
                  <a:srgbClr val="00B050"/>
                </a:solidFill>
              </a:rPr>
              <a:t>ontwerpprincipe</a:t>
            </a:r>
            <a:r>
              <a:rPr lang="en-GB" sz="2800" b="1" dirty="0">
                <a:solidFill>
                  <a:srgbClr val="00B050"/>
                </a:solidFill>
              </a:rPr>
              <a:t> </a:t>
            </a:r>
            <a:r>
              <a:rPr lang="en-GB" sz="2800" b="1" dirty="0" err="1">
                <a:solidFill>
                  <a:srgbClr val="00B050"/>
                </a:solidFill>
              </a:rPr>
              <a:t>en</a:t>
            </a:r>
            <a:r>
              <a:rPr lang="en-GB" sz="2800" b="1" dirty="0">
                <a:solidFill>
                  <a:srgbClr val="00B050"/>
                </a:solidFill>
              </a:rPr>
              <a:t> –</a:t>
            </a:r>
            <a:r>
              <a:rPr lang="en-GB" sz="2800" b="1" dirty="0" err="1">
                <a:solidFill>
                  <a:srgbClr val="00B050"/>
                </a:solidFill>
              </a:rPr>
              <a:t>resultaten</a:t>
            </a:r>
            <a:r>
              <a:rPr lang="en-GB" sz="2800" b="1" dirty="0">
                <a:solidFill>
                  <a:srgbClr val="00B050"/>
                </a:solidFill>
              </a:rPr>
              <a:t> </a:t>
            </a:r>
            <a:r>
              <a:rPr lang="en-GB" sz="2800" b="1" dirty="0" smtClean="0">
                <a:solidFill>
                  <a:srgbClr val="00B050"/>
                </a:solidFill>
              </a:rPr>
              <a:t>2</a:t>
            </a:r>
            <a:endParaRPr lang="en-US" sz="2800" dirty="0"/>
          </a:p>
        </p:txBody>
      </p:sp>
      <p:sp>
        <p:nvSpPr>
          <p:cNvPr id="3" name="Content Placeholder 2"/>
          <p:cNvSpPr>
            <a:spLocks noGrp="1"/>
          </p:cNvSpPr>
          <p:nvPr>
            <p:ph idx="1"/>
          </p:nvPr>
        </p:nvSpPr>
        <p:spPr>
          <a:xfrm>
            <a:off x="457200" y="1700808"/>
            <a:ext cx="8219256" cy="5616624"/>
          </a:xfrm>
        </p:spPr>
        <p:txBody>
          <a:bodyPr>
            <a:normAutofit/>
          </a:bodyPr>
          <a:lstStyle/>
          <a:p>
            <a:pPr marL="0" indent="0">
              <a:buNone/>
            </a:pPr>
            <a:r>
              <a:rPr lang="nl-BE" sz="2400" dirty="0">
                <a:latin typeface="+mj-lt"/>
              </a:rPr>
              <a:t>17. De lerarenopleiding moet uitdagingen voor leerkrachten behandelen. Uitdagingen zoals een zorgvuldige planning en het gebruik van middelen (inclusief digitale bronnen) binnen en buiten het klaslokaal om zo de onderzoekende houding en de creativiteit van kinderen te ondersteunen</a:t>
            </a:r>
            <a:r>
              <a:rPr lang="nl-BE" sz="2600" dirty="0">
                <a:latin typeface="+mj-lt"/>
              </a:rPr>
              <a:t>.</a:t>
            </a:r>
          </a:p>
          <a:p>
            <a:pPr marL="400050" lvl="1" indent="0">
              <a:buNone/>
            </a:pPr>
            <a:r>
              <a:rPr lang="nl-BE" sz="2000" dirty="0">
                <a:latin typeface="+mj-lt"/>
              </a:rPr>
              <a:t>17.1 Leerkrachten </a:t>
            </a:r>
            <a:r>
              <a:rPr lang="nl-BE" sz="2000" dirty="0">
                <a:solidFill>
                  <a:srgbClr val="FF0000"/>
                </a:solidFill>
                <a:latin typeface="+mj-lt"/>
              </a:rPr>
              <a:t>maken gebruik van materiaal </a:t>
            </a:r>
            <a:r>
              <a:rPr lang="nl-BE" sz="2000" dirty="0">
                <a:latin typeface="+mj-lt"/>
              </a:rPr>
              <a:t>(met inbegrip van alledaagse materialen), </a:t>
            </a:r>
            <a:r>
              <a:rPr lang="nl-BE" sz="2000" dirty="0">
                <a:solidFill>
                  <a:srgbClr val="FF0000"/>
                </a:solidFill>
                <a:latin typeface="+mj-lt"/>
              </a:rPr>
              <a:t>middelen (inclusief ICT en natuurlijke hulpbronnen) en apparatuur (inclusief digitale apparatuur en eenvoudige laboratoriuminstrumenten) </a:t>
            </a:r>
            <a:r>
              <a:rPr lang="nl-BE" sz="2000" dirty="0">
                <a:latin typeface="+mj-lt"/>
              </a:rPr>
              <a:t>in het klaslokaal, de school en de ruimere omgeving (zowel binnen als buiten) om zo de onderzoekende houding en creativiteit van kinderen te ondersteunen.</a:t>
            </a:r>
          </a:p>
          <a:p>
            <a:pPr marL="400050" lvl="1" indent="0">
              <a:buNone/>
            </a:pPr>
            <a:r>
              <a:rPr lang="nl-BE" sz="2000" dirty="0">
                <a:latin typeface="+mj-lt"/>
              </a:rPr>
              <a:t>17.3 Leerkrachten </a:t>
            </a:r>
            <a:r>
              <a:rPr lang="nl-BE" sz="2000" dirty="0">
                <a:solidFill>
                  <a:srgbClr val="FF0000"/>
                </a:solidFill>
                <a:latin typeface="+mj-lt"/>
              </a:rPr>
              <a:t>evalueren en selecteren geschikte ICT-middelen </a:t>
            </a:r>
            <a:r>
              <a:rPr lang="nl-BE" sz="2000" dirty="0">
                <a:latin typeface="+mj-lt"/>
              </a:rPr>
              <a:t>die kinderen tijdens hun onderzoek kunnen gebruiken</a:t>
            </a:r>
            <a:r>
              <a:rPr lang="nl-BE" sz="2000" dirty="0" smtClean="0">
                <a:latin typeface="+mj-lt"/>
              </a:rPr>
              <a:t>.</a:t>
            </a:r>
            <a:endParaRPr lang="nl-BE" sz="2000" dirty="0">
              <a:latin typeface="+mj-lt"/>
            </a:endParaRPr>
          </a:p>
        </p:txBody>
      </p:sp>
    </p:spTree>
    <p:extLst>
      <p:ext uri="{BB962C8B-B14F-4D97-AF65-F5344CB8AC3E}">
        <p14:creationId xmlns:p14="http://schemas.microsoft.com/office/powerpoint/2010/main" val="1079415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Autofit/>
          </a:bodyPr>
          <a:lstStyle/>
          <a:p>
            <a:r>
              <a:rPr lang="en-GB" sz="2800" b="1" dirty="0" err="1">
                <a:solidFill>
                  <a:srgbClr val="00B050"/>
                </a:solidFill>
              </a:rPr>
              <a:t>Verbanden</a:t>
            </a:r>
            <a:r>
              <a:rPr lang="en-GB" sz="2800" b="1" dirty="0">
                <a:solidFill>
                  <a:srgbClr val="00B050"/>
                </a:solidFill>
              </a:rPr>
              <a:t> met de </a:t>
            </a:r>
            <a:r>
              <a:rPr lang="en-GB" sz="2800" b="1" dirty="0" err="1">
                <a:solidFill>
                  <a:srgbClr val="00B050"/>
                </a:solidFill>
              </a:rPr>
              <a:t>inhoudelijke</a:t>
            </a:r>
            <a:r>
              <a:rPr lang="en-GB" sz="2800" b="1" dirty="0">
                <a:solidFill>
                  <a:srgbClr val="00B050"/>
                </a:solidFill>
              </a:rPr>
              <a:t> </a:t>
            </a:r>
            <a:r>
              <a:rPr lang="en-GB" sz="2800" b="1" dirty="0" err="1">
                <a:solidFill>
                  <a:srgbClr val="00B050"/>
                </a:solidFill>
              </a:rPr>
              <a:t>ontwerpprincipe</a:t>
            </a:r>
            <a:r>
              <a:rPr lang="en-GB" sz="2800" b="1" dirty="0">
                <a:solidFill>
                  <a:srgbClr val="00B050"/>
                </a:solidFill>
              </a:rPr>
              <a:t> </a:t>
            </a:r>
            <a:r>
              <a:rPr lang="en-GB" sz="2800" b="1" dirty="0" err="1">
                <a:solidFill>
                  <a:srgbClr val="00B050"/>
                </a:solidFill>
              </a:rPr>
              <a:t>en</a:t>
            </a:r>
            <a:r>
              <a:rPr lang="en-GB" sz="2800" b="1" dirty="0">
                <a:solidFill>
                  <a:srgbClr val="00B050"/>
                </a:solidFill>
              </a:rPr>
              <a:t> –</a:t>
            </a:r>
            <a:r>
              <a:rPr lang="en-GB" sz="2800" b="1" dirty="0" err="1">
                <a:solidFill>
                  <a:srgbClr val="00B050"/>
                </a:solidFill>
              </a:rPr>
              <a:t>resultaten</a:t>
            </a:r>
            <a:r>
              <a:rPr lang="en-GB" sz="2800" b="1" dirty="0">
                <a:solidFill>
                  <a:srgbClr val="00B050"/>
                </a:solidFill>
              </a:rPr>
              <a:t> </a:t>
            </a:r>
            <a:r>
              <a:rPr lang="en-GB" sz="2800" b="1" dirty="0" smtClean="0">
                <a:solidFill>
                  <a:srgbClr val="00B050"/>
                </a:solidFill>
              </a:rPr>
              <a:t>3</a:t>
            </a:r>
            <a:endParaRPr lang="en-US" sz="2800" dirty="0"/>
          </a:p>
        </p:txBody>
      </p:sp>
      <p:sp>
        <p:nvSpPr>
          <p:cNvPr id="3" name="Content Placeholder 2"/>
          <p:cNvSpPr>
            <a:spLocks noGrp="1"/>
          </p:cNvSpPr>
          <p:nvPr>
            <p:ph idx="1"/>
          </p:nvPr>
        </p:nvSpPr>
        <p:spPr/>
        <p:txBody>
          <a:bodyPr>
            <a:normAutofit/>
          </a:bodyPr>
          <a:lstStyle/>
          <a:p>
            <a:pPr marL="0" indent="0">
              <a:buNone/>
            </a:pPr>
            <a:r>
              <a:rPr lang="en-US" sz="2400" dirty="0">
                <a:latin typeface="+mj-lt"/>
              </a:rPr>
              <a:t>18. </a:t>
            </a:r>
            <a:r>
              <a:rPr lang="en-US" sz="2400" dirty="0" smtClean="0">
                <a:latin typeface="+mj-lt"/>
              </a:rPr>
              <a:t>De </a:t>
            </a:r>
            <a:r>
              <a:rPr lang="en-US" sz="2400" dirty="0" err="1" smtClean="0">
                <a:latin typeface="+mj-lt"/>
              </a:rPr>
              <a:t>lerarenopleiding</a:t>
            </a:r>
            <a:r>
              <a:rPr lang="en-US" sz="2400" dirty="0" smtClean="0">
                <a:latin typeface="+mj-lt"/>
              </a:rPr>
              <a:t> </a:t>
            </a:r>
            <a:r>
              <a:rPr lang="en-US" sz="2400" dirty="0" err="1" smtClean="0">
                <a:latin typeface="+mj-lt"/>
              </a:rPr>
              <a:t>moet</a:t>
            </a:r>
            <a:r>
              <a:rPr lang="en-US" sz="2400" dirty="0" smtClean="0">
                <a:latin typeface="+mj-lt"/>
              </a:rPr>
              <a:t> de </a:t>
            </a:r>
            <a:r>
              <a:rPr lang="en-US" sz="2400" dirty="0" err="1" smtClean="0">
                <a:latin typeface="+mj-lt"/>
              </a:rPr>
              <a:t>ontwikkeling</a:t>
            </a:r>
            <a:r>
              <a:rPr lang="en-US" sz="2400" dirty="0" smtClean="0">
                <a:latin typeface="+mj-lt"/>
              </a:rPr>
              <a:t> van de </a:t>
            </a:r>
            <a:r>
              <a:rPr lang="en-US" sz="2400" dirty="0" err="1" smtClean="0">
                <a:latin typeface="+mj-lt"/>
              </a:rPr>
              <a:t>geletterdheid</a:t>
            </a:r>
            <a:r>
              <a:rPr lang="en-US" sz="2400" dirty="0" smtClean="0">
                <a:latin typeface="+mj-lt"/>
              </a:rPr>
              <a:t>, </a:t>
            </a:r>
            <a:r>
              <a:rPr lang="en-US" sz="2400" dirty="0" err="1" smtClean="0">
                <a:latin typeface="+mj-lt"/>
              </a:rPr>
              <a:t>gecijferdheid</a:t>
            </a:r>
            <a:r>
              <a:rPr lang="en-US" sz="2400" dirty="0">
                <a:latin typeface="+mj-lt"/>
              </a:rPr>
              <a:t> </a:t>
            </a:r>
            <a:r>
              <a:rPr lang="en-US" sz="2400" dirty="0" err="1" smtClean="0">
                <a:latin typeface="+mj-lt"/>
              </a:rPr>
              <a:t>en</a:t>
            </a:r>
            <a:r>
              <a:rPr lang="en-US" sz="2400" dirty="0" smtClean="0">
                <a:latin typeface="+mj-lt"/>
              </a:rPr>
              <a:t> </a:t>
            </a:r>
            <a:r>
              <a:rPr lang="en-US" sz="2400" dirty="0" err="1" smtClean="0">
                <a:latin typeface="+mj-lt"/>
              </a:rPr>
              <a:t>digitale</a:t>
            </a:r>
            <a:r>
              <a:rPr lang="en-US" sz="2400" dirty="0" smtClean="0">
                <a:latin typeface="+mj-lt"/>
              </a:rPr>
              <a:t> </a:t>
            </a:r>
            <a:r>
              <a:rPr lang="en-US" sz="2400" dirty="0" err="1" smtClean="0">
                <a:latin typeface="+mj-lt"/>
              </a:rPr>
              <a:t>geletterdheid</a:t>
            </a:r>
            <a:r>
              <a:rPr lang="en-US" sz="2400" dirty="0" smtClean="0">
                <a:latin typeface="+mj-lt"/>
              </a:rPr>
              <a:t> </a:t>
            </a:r>
            <a:r>
              <a:rPr lang="en-US" sz="2400" dirty="0" err="1" smtClean="0">
                <a:latin typeface="+mj-lt"/>
              </a:rPr>
              <a:t>binnen</a:t>
            </a:r>
            <a:r>
              <a:rPr lang="en-US" sz="2400" dirty="0" smtClean="0">
                <a:latin typeface="+mj-lt"/>
              </a:rPr>
              <a:t> </a:t>
            </a:r>
            <a:r>
              <a:rPr lang="en-US" sz="2400" dirty="0" err="1" smtClean="0">
                <a:latin typeface="+mj-lt"/>
              </a:rPr>
              <a:t>wetenschap</a:t>
            </a:r>
            <a:r>
              <a:rPr lang="en-US" sz="2400" dirty="0" smtClean="0">
                <a:latin typeface="+mj-lt"/>
              </a:rPr>
              <a:t> </a:t>
            </a:r>
            <a:r>
              <a:rPr lang="en-US" sz="2400" dirty="0" err="1" smtClean="0">
                <a:latin typeface="+mj-lt"/>
              </a:rPr>
              <a:t>en</a:t>
            </a:r>
            <a:r>
              <a:rPr lang="en-US" sz="2400" dirty="0" smtClean="0">
                <a:latin typeface="+mj-lt"/>
              </a:rPr>
              <a:t> </a:t>
            </a:r>
            <a:r>
              <a:rPr lang="en-US" sz="2400" dirty="0" err="1" smtClean="0">
                <a:latin typeface="+mj-lt"/>
              </a:rPr>
              <a:t>wiskunde</a:t>
            </a:r>
            <a:r>
              <a:rPr lang="en-US" sz="2400" dirty="0" smtClean="0">
                <a:latin typeface="+mj-lt"/>
              </a:rPr>
              <a:t> </a:t>
            </a:r>
            <a:r>
              <a:rPr lang="en-US" sz="2400" dirty="0" err="1" smtClean="0"/>
              <a:t>aanmoedigen</a:t>
            </a:r>
            <a:r>
              <a:rPr lang="en-US" sz="2400" dirty="0" smtClean="0"/>
              <a:t> </a:t>
            </a:r>
            <a:r>
              <a:rPr lang="en-US" sz="2400" dirty="0" err="1"/>
              <a:t>en</a:t>
            </a:r>
            <a:r>
              <a:rPr lang="en-US" sz="2400" dirty="0"/>
              <a:t> </a:t>
            </a:r>
            <a:r>
              <a:rPr lang="en-US" sz="2400" dirty="0" err="1" smtClean="0"/>
              <a:t>beoordelen</a:t>
            </a:r>
            <a:r>
              <a:rPr lang="en-US" sz="2400" dirty="0" smtClean="0"/>
              <a:t> </a:t>
            </a:r>
            <a:endParaRPr lang="en-US" sz="2400" dirty="0" smtClean="0">
              <a:latin typeface="+mj-lt"/>
            </a:endParaRPr>
          </a:p>
          <a:p>
            <a:pPr marL="0" indent="0">
              <a:buNone/>
            </a:pPr>
            <a:endParaRPr lang="en-US" sz="2800" dirty="0">
              <a:latin typeface="+mj-lt"/>
            </a:endParaRPr>
          </a:p>
          <a:p>
            <a:pPr marL="400050" lvl="1" indent="0">
              <a:buNone/>
            </a:pPr>
            <a:r>
              <a:rPr lang="en-US" sz="2000" dirty="0" smtClean="0">
                <a:latin typeface="+mj-lt"/>
              </a:rPr>
              <a:t>18.1   </a:t>
            </a:r>
            <a:r>
              <a:rPr lang="en-US" sz="2000" dirty="0" err="1" smtClean="0">
                <a:latin typeface="+mj-lt"/>
              </a:rPr>
              <a:t>Leerkrachten</a:t>
            </a:r>
            <a:r>
              <a:rPr lang="en-US" sz="2000" dirty="0" smtClean="0">
                <a:latin typeface="+mj-lt"/>
              </a:rPr>
              <a:t> </a:t>
            </a:r>
            <a:r>
              <a:rPr lang="en-US" sz="2000" dirty="0" err="1" smtClean="0">
                <a:latin typeface="+mj-lt"/>
              </a:rPr>
              <a:t>ontwikkelen</a:t>
            </a:r>
            <a:r>
              <a:rPr lang="en-US" sz="2000" dirty="0" smtClean="0">
                <a:latin typeface="+mj-lt"/>
              </a:rPr>
              <a:t>  </a:t>
            </a:r>
            <a:r>
              <a:rPr lang="en-US" sz="2000" dirty="0" err="1" smtClean="0">
                <a:latin typeface="+mj-lt"/>
              </a:rPr>
              <a:t>hun</a:t>
            </a:r>
            <a:r>
              <a:rPr lang="en-US" sz="2000" dirty="0" smtClean="0">
                <a:latin typeface="+mj-lt"/>
              </a:rPr>
              <a:t> </a:t>
            </a:r>
            <a:r>
              <a:rPr lang="en-US" sz="2000" dirty="0" err="1" smtClean="0">
                <a:solidFill>
                  <a:srgbClr val="FF0000"/>
                </a:solidFill>
                <a:latin typeface="+mj-lt"/>
              </a:rPr>
              <a:t>geletterdheid</a:t>
            </a:r>
            <a:r>
              <a:rPr lang="en-US" sz="2000" dirty="0" smtClean="0">
                <a:solidFill>
                  <a:srgbClr val="FF0000"/>
                </a:solidFill>
                <a:latin typeface="+mj-lt"/>
              </a:rPr>
              <a:t>, </a:t>
            </a:r>
            <a:r>
              <a:rPr lang="en-US" sz="2000" dirty="0" err="1" smtClean="0">
                <a:solidFill>
                  <a:srgbClr val="FF0000"/>
                </a:solidFill>
                <a:latin typeface="+mj-lt"/>
              </a:rPr>
              <a:t>gecijferdheid</a:t>
            </a:r>
            <a:r>
              <a:rPr lang="en-US" sz="2000" dirty="0" smtClean="0">
                <a:solidFill>
                  <a:srgbClr val="FF0000"/>
                </a:solidFill>
                <a:latin typeface="+mj-lt"/>
              </a:rPr>
              <a:t> </a:t>
            </a:r>
            <a:r>
              <a:rPr lang="en-US" sz="2000" dirty="0" err="1" smtClean="0">
                <a:solidFill>
                  <a:srgbClr val="FF0000"/>
                </a:solidFill>
                <a:latin typeface="+mj-lt"/>
              </a:rPr>
              <a:t>en</a:t>
            </a:r>
            <a:r>
              <a:rPr lang="en-US" sz="2000" dirty="0" smtClean="0">
                <a:solidFill>
                  <a:srgbClr val="FF0000"/>
                </a:solidFill>
                <a:latin typeface="+mj-lt"/>
              </a:rPr>
              <a:t> </a:t>
            </a:r>
            <a:r>
              <a:rPr lang="en-US" sz="2000" dirty="0" err="1" smtClean="0">
                <a:solidFill>
                  <a:srgbClr val="FF0000"/>
                </a:solidFill>
                <a:latin typeface="+mj-lt"/>
              </a:rPr>
              <a:t>digitale</a:t>
            </a:r>
            <a:r>
              <a:rPr lang="en-US" sz="2000" dirty="0" smtClean="0">
                <a:solidFill>
                  <a:srgbClr val="FF0000"/>
                </a:solidFill>
                <a:latin typeface="+mj-lt"/>
              </a:rPr>
              <a:t> </a:t>
            </a:r>
            <a:r>
              <a:rPr lang="en-US" sz="2000" dirty="0" err="1" smtClean="0">
                <a:solidFill>
                  <a:srgbClr val="FF0000"/>
                </a:solidFill>
                <a:latin typeface="+mj-lt"/>
              </a:rPr>
              <a:t>geletterdheid</a:t>
            </a:r>
            <a:r>
              <a:rPr lang="en-US" sz="2000" dirty="0" smtClean="0">
                <a:latin typeface="+mj-lt"/>
              </a:rPr>
              <a:t> via </a:t>
            </a:r>
            <a:r>
              <a:rPr lang="en-US" sz="2000" dirty="0" err="1" smtClean="0">
                <a:latin typeface="+mj-lt"/>
              </a:rPr>
              <a:t>wetenschap</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wiskunde</a:t>
            </a:r>
            <a:r>
              <a:rPr lang="en-US" sz="2000" dirty="0" smtClean="0">
                <a:latin typeface="+mj-lt"/>
              </a:rPr>
              <a:t>. </a:t>
            </a:r>
          </a:p>
        </p:txBody>
      </p:sp>
    </p:spTree>
    <p:extLst>
      <p:ext uri="{BB962C8B-B14F-4D97-AF65-F5344CB8AC3E}">
        <p14:creationId xmlns:p14="http://schemas.microsoft.com/office/powerpoint/2010/main" val="3989696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Module </a:t>
            </a:r>
            <a:r>
              <a:rPr lang="en-US" b="1" dirty="0" err="1" smtClean="0">
                <a:solidFill>
                  <a:srgbClr val="00B050"/>
                </a:solidFill>
              </a:rPr>
              <a:t>overzicht</a:t>
            </a:r>
            <a:endParaRPr lang="en-US" b="1" dirty="0">
              <a:solidFill>
                <a:srgbClr val="00B050"/>
              </a:solidFill>
            </a:endParaRPr>
          </a:p>
        </p:txBody>
      </p:sp>
      <p:sp>
        <p:nvSpPr>
          <p:cNvPr id="3" name="Content Placeholder 2"/>
          <p:cNvSpPr>
            <a:spLocks noGrp="1"/>
          </p:cNvSpPr>
          <p:nvPr>
            <p:ph idx="1"/>
          </p:nvPr>
        </p:nvSpPr>
        <p:spPr>
          <a:xfrm>
            <a:off x="457200" y="1628800"/>
            <a:ext cx="8219256" cy="4464495"/>
          </a:xfrm>
        </p:spPr>
        <p:txBody>
          <a:bodyPr>
            <a:normAutofit fontScale="40000" lnSpcReduction="20000"/>
          </a:bodyPr>
          <a:lstStyle/>
          <a:p>
            <a:pPr marL="266700" indent="-266700">
              <a:lnSpc>
                <a:spcPct val="120000"/>
              </a:lnSpc>
              <a:buFont typeface="+mj-lt"/>
              <a:buAutoNum type="arabicPeriod"/>
            </a:pPr>
            <a:r>
              <a:rPr lang="en-US" sz="4600" dirty="0" err="1" smtClean="0">
                <a:latin typeface="+mj-lt"/>
              </a:rPr>
              <a:t>Doelen</a:t>
            </a:r>
            <a:r>
              <a:rPr lang="en-US" sz="4600" dirty="0" smtClean="0">
                <a:latin typeface="+mj-lt"/>
              </a:rPr>
              <a:t> </a:t>
            </a:r>
            <a:r>
              <a:rPr lang="en-US" sz="4600" dirty="0" err="1" smtClean="0">
                <a:latin typeface="+mj-lt"/>
              </a:rPr>
              <a:t>en</a:t>
            </a:r>
            <a:r>
              <a:rPr lang="en-US" sz="4600" dirty="0" smtClean="0">
                <a:latin typeface="+mj-lt"/>
              </a:rPr>
              <a:t> </a:t>
            </a:r>
            <a:r>
              <a:rPr lang="en-US" sz="4600" dirty="0" err="1" smtClean="0">
                <a:latin typeface="+mj-lt"/>
              </a:rPr>
              <a:t>motivering</a:t>
            </a:r>
            <a:r>
              <a:rPr lang="en-US" sz="4600" dirty="0" smtClean="0">
                <a:latin typeface="+mj-lt"/>
              </a:rPr>
              <a:t> van de module</a:t>
            </a:r>
          </a:p>
          <a:p>
            <a:pPr marL="266700" indent="-266700">
              <a:lnSpc>
                <a:spcPct val="120000"/>
              </a:lnSpc>
              <a:buFont typeface="+mj-lt"/>
              <a:buAutoNum type="arabicPeriod"/>
            </a:pPr>
            <a:r>
              <a:rPr lang="en-US" sz="4600" dirty="0" err="1" smtClean="0">
                <a:latin typeface="+mj-lt"/>
              </a:rPr>
              <a:t>Ervaringen</a:t>
            </a:r>
            <a:r>
              <a:rPr lang="en-US" sz="4600" dirty="0" smtClean="0">
                <a:latin typeface="+mj-lt"/>
              </a:rPr>
              <a:t> met het </a:t>
            </a:r>
            <a:r>
              <a:rPr lang="en-US" sz="4600" dirty="0" err="1" smtClean="0">
                <a:latin typeface="+mj-lt"/>
              </a:rPr>
              <a:t>gebruik</a:t>
            </a:r>
            <a:r>
              <a:rPr lang="en-US" sz="4600" dirty="0" smtClean="0">
                <a:latin typeface="+mj-lt"/>
              </a:rPr>
              <a:t> van ICT in </a:t>
            </a:r>
            <a:r>
              <a:rPr lang="en-US" sz="4600" dirty="0" err="1" smtClean="0">
                <a:latin typeface="+mj-lt"/>
              </a:rPr>
              <a:t>wetenschapsonderwijs</a:t>
            </a:r>
            <a:r>
              <a:rPr lang="en-US" sz="4600" dirty="0" smtClean="0">
                <a:latin typeface="+mj-lt"/>
              </a:rPr>
              <a:t> </a:t>
            </a:r>
            <a:r>
              <a:rPr lang="en-US" sz="4600" dirty="0" err="1" smtClean="0">
                <a:latin typeface="+mj-lt"/>
              </a:rPr>
              <a:t>uitwisselen</a:t>
            </a:r>
            <a:endParaRPr lang="en-US" sz="4600" dirty="0" smtClean="0">
              <a:latin typeface="+mj-lt"/>
            </a:endParaRPr>
          </a:p>
          <a:p>
            <a:pPr marL="266700" indent="-266700">
              <a:lnSpc>
                <a:spcPct val="120000"/>
              </a:lnSpc>
              <a:buFont typeface="+mj-lt"/>
              <a:buAutoNum type="arabicPeriod"/>
            </a:pPr>
            <a:r>
              <a:rPr lang="en-US" sz="4600" dirty="0" err="1" smtClean="0">
                <a:latin typeface="+mj-lt"/>
              </a:rPr>
              <a:t>Praktische</a:t>
            </a:r>
            <a:r>
              <a:rPr lang="en-US" sz="4600" dirty="0" smtClean="0">
                <a:latin typeface="+mj-lt"/>
              </a:rPr>
              <a:t> </a:t>
            </a:r>
            <a:r>
              <a:rPr lang="en-US" sz="4600" dirty="0" err="1" smtClean="0">
                <a:latin typeface="+mj-lt"/>
              </a:rPr>
              <a:t>activiteiten</a:t>
            </a:r>
            <a:r>
              <a:rPr lang="en-US" sz="4600" dirty="0" smtClean="0">
                <a:latin typeface="+mj-lt"/>
              </a:rPr>
              <a:t>: </a:t>
            </a:r>
            <a:r>
              <a:rPr lang="en-US" sz="4600" dirty="0" err="1" smtClean="0">
                <a:latin typeface="+mj-lt"/>
              </a:rPr>
              <a:t>gebruik</a:t>
            </a:r>
            <a:r>
              <a:rPr lang="en-US" sz="4600" dirty="0" smtClean="0">
                <a:latin typeface="+mj-lt"/>
              </a:rPr>
              <a:t> </a:t>
            </a:r>
            <a:r>
              <a:rPr lang="en-US" sz="4600" dirty="0" err="1" smtClean="0">
                <a:latin typeface="+mj-lt"/>
              </a:rPr>
              <a:t>maken</a:t>
            </a:r>
            <a:r>
              <a:rPr lang="en-US" sz="4600" dirty="0" smtClean="0">
                <a:latin typeface="+mj-lt"/>
              </a:rPr>
              <a:t> van </a:t>
            </a:r>
            <a:r>
              <a:rPr lang="en-US" sz="4600" dirty="0" err="1" smtClean="0">
                <a:latin typeface="+mj-lt"/>
              </a:rPr>
              <a:t>een</a:t>
            </a:r>
            <a:r>
              <a:rPr lang="en-US" sz="4600" dirty="0" smtClean="0">
                <a:latin typeface="+mj-lt"/>
              </a:rPr>
              <a:t> </a:t>
            </a:r>
            <a:r>
              <a:rPr lang="en-US" sz="4600" dirty="0" err="1" smtClean="0">
                <a:latin typeface="+mj-lt"/>
              </a:rPr>
              <a:t>variatie</a:t>
            </a:r>
            <a:r>
              <a:rPr lang="en-US" sz="4600" dirty="0" smtClean="0">
                <a:latin typeface="+mj-lt"/>
              </a:rPr>
              <a:t> </a:t>
            </a:r>
            <a:r>
              <a:rPr lang="en-US" sz="4600" dirty="0" err="1" smtClean="0">
                <a:latin typeface="+mj-lt"/>
              </a:rPr>
              <a:t>aan</a:t>
            </a:r>
            <a:r>
              <a:rPr lang="en-US" sz="4600" dirty="0" smtClean="0">
                <a:latin typeface="+mj-lt"/>
              </a:rPr>
              <a:t> ICT-</a:t>
            </a:r>
            <a:r>
              <a:rPr lang="en-US" sz="4600" dirty="0" err="1" smtClean="0">
                <a:latin typeface="+mj-lt"/>
              </a:rPr>
              <a:t>toestellen</a:t>
            </a:r>
            <a:r>
              <a:rPr lang="en-US" sz="4600" dirty="0" smtClean="0">
                <a:latin typeface="+mj-lt"/>
              </a:rPr>
              <a:t> </a:t>
            </a:r>
            <a:r>
              <a:rPr lang="en-US" sz="4600" dirty="0" err="1" smtClean="0">
                <a:latin typeface="+mj-lt"/>
              </a:rPr>
              <a:t>en</a:t>
            </a:r>
            <a:r>
              <a:rPr lang="en-US" sz="4600" dirty="0">
                <a:latin typeface="+mj-lt"/>
              </a:rPr>
              <a:t> </a:t>
            </a:r>
            <a:r>
              <a:rPr lang="en-US" sz="4600" dirty="0" smtClean="0">
                <a:latin typeface="+mj-lt"/>
              </a:rPr>
              <a:t>-</a:t>
            </a:r>
            <a:r>
              <a:rPr lang="en-US" sz="4600" dirty="0" err="1" smtClean="0">
                <a:latin typeface="+mj-lt"/>
              </a:rPr>
              <a:t>toepassingen</a:t>
            </a:r>
            <a:r>
              <a:rPr lang="en-US" sz="4600" dirty="0" smtClean="0">
                <a:latin typeface="+mj-lt"/>
              </a:rPr>
              <a:t> om </a:t>
            </a:r>
            <a:r>
              <a:rPr lang="en-US" sz="4600" dirty="0" err="1" smtClean="0">
                <a:latin typeface="+mj-lt"/>
              </a:rPr>
              <a:t>observaties</a:t>
            </a:r>
            <a:r>
              <a:rPr lang="en-US" sz="4600" dirty="0" smtClean="0">
                <a:latin typeface="+mj-lt"/>
              </a:rPr>
              <a:t> </a:t>
            </a:r>
            <a:r>
              <a:rPr lang="en-US" sz="4600" dirty="0" err="1" smtClean="0">
                <a:latin typeface="+mj-lt"/>
              </a:rPr>
              <a:t>en</a:t>
            </a:r>
            <a:r>
              <a:rPr lang="en-US" sz="4600" dirty="0" smtClean="0">
                <a:latin typeface="+mj-lt"/>
              </a:rPr>
              <a:t> </a:t>
            </a:r>
            <a:r>
              <a:rPr lang="en-US" sz="4600" dirty="0" err="1" smtClean="0">
                <a:latin typeface="+mj-lt"/>
              </a:rPr>
              <a:t>metingen</a:t>
            </a:r>
            <a:r>
              <a:rPr lang="en-US" sz="4600" dirty="0" smtClean="0">
                <a:latin typeface="+mj-lt"/>
              </a:rPr>
              <a:t> </a:t>
            </a:r>
            <a:r>
              <a:rPr lang="en-US" sz="4600" dirty="0" err="1" smtClean="0">
                <a:latin typeface="+mj-lt"/>
              </a:rPr>
              <a:t>te</a:t>
            </a:r>
            <a:r>
              <a:rPr lang="en-US" sz="4600" dirty="0" smtClean="0">
                <a:latin typeface="+mj-lt"/>
              </a:rPr>
              <a:t> </a:t>
            </a:r>
            <a:r>
              <a:rPr lang="en-US" sz="4600" dirty="0" err="1" smtClean="0">
                <a:latin typeface="+mj-lt"/>
              </a:rPr>
              <a:t>verzamelen</a:t>
            </a:r>
            <a:r>
              <a:rPr lang="en-US" sz="4600" dirty="0" smtClean="0">
                <a:latin typeface="+mj-lt"/>
              </a:rPr>
              <a:t>, </a:t>
            </a:r>
            <a:r>
              <a:rPr lang="en-US" sz="4600" dirty="0" err="1" smtClean="0">
                <a:latin typeface="+mj-lt"/>
              </a:rPr>
              <a:t>ideeën</a:t>
            </a:r>
            <a:r>
              <a:rPr lang="en-US" sz="4600" dirty="0" smtClean="0">
                <a:latin typeface="+mj-lt"/>
              </a:rPr>
              <a:t> </a:t>
            </a:r>
            <a:r>
              <a:rPr lang="en-US" sz="4600" dirty="0" err="1" smtClean="0">
                <a:latin typeface="+mj-lt"/>
              </a:rPr>
              <a:t>en</a:t>
            </a:r>
            <a:r>
              <a:rPr lang="en-US" sz="4600" dirty="0" smtClean="0">
                <a:latin typeface="+mj-lt"/>
              </a:rPr>
              <a:t> </a:t>
            </a:r>
            <a:r>
              <a:rPr lang="en-US" sz="4600" dirty="0" err="1" smtClean="0">
                <a:latin typeface="+mj-lt"/>
              </a:rPr>
              <a:t>verklaringen</a:t>
            </a:r>
            <a:r>
              <a:rPr lang="en-US" sz="4600" dirty="0" smtClean="0">
                <a:latin typeface="+mj-lt"/>
              </a:rPr>
              <a:t> </a:t>
            </a:r>
            <a:r>
              <a:rPr lang="en-US" sz="4600" dirty="0" err="1" smtClean="0">
                <a:latin typeface="+mj-lt"/>
              </a:rPr>
              <a:t>te</a:t>
            </a:r>
            <a:r>
              <a:rPr lang="en-US" sz="4600" dirty="0" smtClean="0">
                <a:latin typeface="+mj-lt"/>
              </a:rPr>
              <a:t> </a:t>
            </a:r>
            <a:r>
              <a:rPr lang="en-US" sz="4600" dirty="0" err="1" smtClean="0">
                <a:latin typeface="+mj-lt"/>
              </a:rPr>
              <a:t>vormen</a:t>
            </a:r>
            <a:r>
              <a:rPr lang="en-US" sz="4600" dirty="0" smtClean="0">
                <a:latin typeface="+mj-lt"/>
              </a:rPr>
              <a:t>, </a:t>
            </a:r>
            <a:r>
              <a:rPr lang="en-US" sz="4600" dirty="0" err="1" smtClean="0">
                <a:latin typeface="+mj-lt"/>
              </a:rPr>
              <a:t>zaken</a:t>
            </a:r>
            <a:r>
              <a:rPr lang="en-US" sz="4600" dirty="0" smtClean="0">
                <a:latin typeface="+mj-lt"/>
              </a:rPr>
              <a:t> </a:t>
            </a:r>
            <a:r>
              <a:rPr lang="en-US" sz="4600" dirty="0" err="1" smtClean="0">
                <a:latin typeface="+mj-lt"/>
              </a:rPr>
              <a:t>te</a:t>
            </a:r>
            <a:r>
              <a:rPr lang="en-US" sz="4600" dirty="0" smtClean="0">
                <a:latin typeface="+mj-lt"/>
              </a:rPr>
              <a:t> </a:t>
            </a:r>
            <a:r>
              <a:rPr lang="en-US" sz="4600" dirty="0" err="1" smtClean="0">
                <a:latin typeface="+mj-lt"/>
              </a:rPr>
              <a:t>controleren</a:t>
            </a:r>
            <a:endParaRPr lang="en-US" sz="4600" dirty="0" smtClean="0">
              <a:latin typeface="+mj-lt"/>
            </a:endParaRPr>
          </a:p>
          <a:p>
            <a:pPr marL="266700" indent="-266700">
              <a:lnSpc>
                <a:spcPct val="120000"/>
              </a:lnSpc>
              <a:buFont typeface="+mj-lt"/>
              <a:buAutoNum type="arabicPeriod"/>
            </a:pPr>
            <a:r>
              <a:rPr lang="en-US" sz="4600" dirty="0" err="1" smtClean="0">
                <a:latin typeface="+mj-lt"/>
              </a:rPr>
              <a:t>Reflectie</a:t>
            </a:r>
            <a:r>
              <a:rPr lang="en-US" sz="4600" dirty="0" smtClean="0">
                <a:latin typeface="+mj-lt"/>
              </a:rPr>
              <a:t> </a:t>
            </a:r>
            <a:r>
              <a:rPr lang="en-US" sz="4600" dirty="0" err="1" smtClean="0">
                <a:latin typeface="+mj-lt"/>
              </a:rPr>
              <a:t>bij</a:t>
            </a:r>
            <a:r>
              <a:rPr lang="en-US" sz="4600" dirty="0" smtClean="0">
                <a:latin typeface="+mj-lt"/>
              </a:rPr>
              <a:t> </a:t>
            </a:r>
            <a:r>
              <a:rPr lang="en-US" sz="4600" dirty="0" err="1" smtClean="0">
                <a:latin typeface="+mj-lt"/>
              </a:rPr>
              <a:t>voorbeelden</a:t>
            </a:r>
            <a:r>
              <a:rPr lang="en-US" sz="4600" dirty="0" smtClean="0">
                <a:latin typeface="+mj-lt"/>
              </a:rPr>
              <a:t> </a:t>
            </a:r>
            <a:r>
              <a:rPr lang="en-US" sz="4600" dirty="0" err="1" smtClean="0">
                <a:latin typeface="+mj-lt"/>
              </a:rPr>
              <a:t>uit</a:t>
            </a:r>
            <a:r>
              <a:rPr lang="en-US" sz="4600" dirty="0" smtClean="0">
                <a:latin typeface="+mj-lt"/>
              </a:rPr>
              <a:t> de </a:t>
            </a:r>
            <a:r>
              <a:rPr lang="en-US" sz="4600" dirty="0" err="1" smtClean="0">
                <a:latin typeface="+mj-lt"/>
              </a:rPr>
              <a:t>praktijk</a:t>
            </a:r>
            <a:r>
              <a:rPr lang="en-US" sz="4600" dirty="0" smtClean="0">
                <a:latin typeface="+mj-lt"/>
              </a:rPr>
              <a:t>: </a:t>
            </a:r>
            <a:r>
              <a:rPr lang="en-US" sz="4600" dirty="0" err="1" smtClean="0">
                <a:latin typeface="+mj-lt"/>
              </a:rPr>
              <a:t>manieren</a:t>
            </a:r>
            <a:r>
              <a:rPr lang="en-US" sz="4600" dirty="0" smtClean="0">
                <a:latin typeface="+mj-lt"/>
              </a:rPr>
              <a:t> </a:t>
            </a:r>
            <a:r>
              <a:rPr lang="en-US" sz="4600" dirty="0" err="1" smtClean="0">
                <a:latin typeface="+mj-lt"/>
              </a:rPr>
              <a:t>waarop</a:t>
            </a:r>
            <a:r>
              <a:rPr lang="en-US" sz="4600" dirty="0" smtClean="0">
                <a:latin typeface="+mj-lt"/>
              </a:rPr>
              <a:t> ICT de </a:t>
            </a:r>
            <a:r>
              <a:rPr lang="en-US" sz="4600" dirty="0" err="1" smtClean="0">
                <a:latin typeface="+mj-lt"/>
              </a:rPr>
              <a:t>onderzoekende</a:t>
            </a:r>
            <a:r>
              <a:rPr lang="en-US" sz="4600" dirty="0" smtClean="0">
                <a:latin typeface="+mj-lt"/>
              </a:rPr>
              <a:t> </a:t>
            </a:r>
            <a:r>
              <a:rPr lang="en-US" sz="4600" dirty="0" err="1" smtClean="0">
                <a:latin typeface="+mj-lt"/>
              </a:rPr>
              <a:t>en</a:t>
            </a:r>
            <a:r>
              <a:rPr lang="en-US" sz="4600" dirty="0" smtClean="0">
                <a:latin typeface="+mj-lt"/>
              </a:rPr>
              <a:t> </a:t>
            </a:r>
            <a:r>
              <a:rPr lang="en-US" sz="4600" dirty="0" err="1" smtClean="0">
                <a:latin typeface="+mj-lt"/>
              </a:rPr>
              <a:t>creatieve</a:t>
            </a:r>
            <a:r>
              <a:rPr lang="en-US" sz="4600" dirty="0" smtClean="0">
                <a:latin typeface="+mj-lt"/>
              </a:rPr>
              <a:t> </a:t>
            </a:r>
            <a:r>
              <a:rPr lang="en-US" sz="4600" dirty="0" err="1" smtClean="0">
                <a:latin typeface="+mj-lt"/>
              </a:rPr>
              <a:t>houding</a:t>
            </a:r>
            <a:r>
              <a:rPr lang="en-US" sz="4600" dirty="0" smtClean="0">
                <a:latin typeface="+mj-lt"/>
              </a:rPr>
              <a:t> van </a:t>
            </a:r>
            <a:r>
              <a:rPr lang="en-US" sz="4600" dirty="0" err="1" smtClean="0">
                <a:latin typeface="+mj-lt"/>
              </a:rPr>
              <a:t>kinderen</a:t>
            </a:r>
            <a:r>
              <a:rPr lang="en-US" sz="4600" dirty="0" smtClean="0">
                <a:latin typeface="+mj-lt"/>
              </a:rPr>
              <a:t> </a:t>
            </a:r>
            <a:r>
              <a:rPr lang="en-US" sz="4600" dirty="0" err="1" smtClean="0">
                <a:latin typeface="+mj-lt"/>
              </a:rPr>
              <a:t>kan</a:t>
            </a:r>
            <a:r>
              <a:rPr lang="en-US" sz="4600" dirty="0" smtClean="0">
                <a:latin typeface="+mj-lt"/>
              </a:rPr>
              <a:t> </a:t>
            </a:r>
            <a:r>
              <a:rPr lang="en-US" sz="4600" dirty="0" err="1" smtClean="0">
                <a:latin typeface="+mj-lt"/>
              </a:rPr>
              <a:t>verstreken</a:t>
            </a:r>
            <a:endParaRPr lang="en-US" sz="4600" dirty="0" smtClean="0">
              <a:latin typeface="+mj-lt"/>
            </a:endParaRPr>
          </a:p>
          <a:p>
            <a:pPr marL="266700" indent="-266700">
              <a:lnSpc>
                <a:spcPct val="120000"/>
              </a:lnSpc>
              <a:buFont typeface="+mj-lt"/>
              <a:buAutoNum type="arabicPeriod"/>
            </a:pPr>
            <a:r>
              <a:rPr lang="en-US" sz="4600" dirty="0" err="1" smtClean="0">
                <a:latin typeface="+mj-lt"/>
              </a:rPr>
              <a:t>Rol</a:t>
            </a:r>
            <a:r>
              <a:rPr lang="en-US" sz="4600" dirty="0" smtClean="0">
                <a:latin typeface="+mj-lt"/>
              </a:rPr>
              <a:t> van de </a:t>
            </a:r>
            <a:r>
              <a:rPr lang="en-US" sz="4600" dirty="0" err="1" smtClean="0">
                <a:latin typeface="+mj-lt"/>
              </a:rPr>
              <a:t>leerkracht</a:t>
            </a:r>
            <a:r>
              <a:rPr lang="en-US" sz="4600" dirty="0" smtClean="0">
                <a:latin typeface="+mj-lt"/>
              </a:rPr>
              <a:t>: planning </a:t>
            </a:r>
            <a:r>
              <a:rPr lang="en-US" sz="4600" dirty="0" err="1" smtClean="0">
                <a:latin typeface="+mj-lt"/>
              </a:rPr>
              <a:t>en</a:t>
            </a:r>
            <a:r>
              <a:rPr lang="en-US" sz="4600" dirty="0" smtClean="0">
                <a:latin typeface="+mj-lt"/>
              </a:rPr>
              <a:t> </a:t>
            </a:r>
            <a:r>
              <a:rPr lang="en-US" sz="4600" dirty="0" err="1" smtClean="0">
                <a:latin typeface="+mj-lt"/>
              </a:rPr>
              <a:t>tussenkomsten</a:t>
            </a:r>
            <a:r>
              <a:rPr lang="en-US" sz="4600" dirty="0" smtClean="0">
                <a:latin typeface="+mj-lt"/>
              </a:rPr>
              <a:t> om </a:t>
            </a:r>
            <a:r>
              <a:rPr lang="en-US" sz="4600" dirty="0" err="1" smtClean="0">
                <a:latin typeface="+mj-lt"/>
              </a:rPr>
              <a:t>ervoor</a:t>
            </a:r>
            <a:r>
              <a:rPr lang="en-US" sz="4600" dirty="0" smtClean="0">
                <a:latin typeface="+mj-lt"/>
              </a:rPr>
              <a:t> </a:t>
            </a:r>
            <a:r>
              <a:rPr lang="en-US" sz="4600" dirty="0" err="1" smtClean="0">
                <a:latin typeface="+mj-lt"/>
              </a:rPr>
              <a:t>te</a:t>
            </a:r>
            <a:r>
              <a:rPr lang="en-US" sz="4600" dirty="0" smtClean="0">
                <a:latin typeface="+mj-lt"/>
              </a:rPr>
              <a:t> </a:t>
            </a:r>
            <a:r>
              <a:rPr lang="en-US" sz="4600" dirty="0" err="1" smtClean="0">
                <a:latin typeface="+mj-lt"/>
              </a:rPr>
              <a:t>zorgen</a:t>
            </a:r>
            <a:r>
              <a:rPr lang="en-US" sz="4600" dirty="0" smtClean="0">
                <a:latin typeface="+mj-lt"/>
              </a:rPr>
              <a:t> </a:t>
            </a:r>
            <a:r>
              <a:rPr lang="en-US" sz="4600" dirty="0" err="1" smtClean="0">
                <a:latin typeface="+mj-lt"/>
              </a:rPr>
              <a:t>dat</a:t>
            </a:r>
            <a:r>
              <a:rPr lang="en-US" sz="4600" dirty="0" smtClean="0">
                <a:latin typeface="+mj-lt"/>
              </a:rPr>
              <a:t> ICT de </a:t>
            </a:r>
            <a:r>
              <a:rPr lang="en-US" sz="4600" dirty="0" err="1" smtClean="0">
                <a:latin typeface="+mj-lt"/>
              </a:rPr>
              <a:t>creatieve</a:t>
            </a:r>
            <a:r>
              <a:rPr lang="en-US" sz="4600" dirty="0" smtClean="0">
                <a:latin typeface="+mj-lt"/>
              </a:rPr>
              <a:t> </a:t>
            </a:r>
            <a:r>
              <a:rPr lang="en-US" sz="4600" dirty="0" err="1" smtClean="0">
                <a:latin typeface="+mj-lt"/>
              </a:rPr>
              <a:t>aanleg</a:t>
            </a:r>
            <a:r>
              <a:rPr lang="en-US" sz="4600" dirty="0" smtClean="0">
                <a:latin typeface="+mj-lt"/>
              </a:rPr>
              <a:t> </a:t>
            </a:r>
            <a:r>
              <a:rPr lang="en-US" sz="4600" dirty="0" err="1" smtClean="0">
                <a:latin typeface="+mj-lt"/>
              </a:rPr>
              <a:t>en</a:t>
            </a:r>
            <a:r>
              <a:rPr lang="en-US" sz="4600" dirty="0" smtClean="0">
                <a:latin typeface="+mj-lt"/>
              </a:rPr>
              <a:t> de </a:t>
            </a:r>
            <a:r>
              <a:rPr lang="en-US" sz="4600" dirty="0" err="1" smtClean="0">
                <a:latin typeface="+mj-lt"/>
              </a:rPr>
              <a:t>wetenschappelijke</a:t>
            </a:r>
            <a:r>
              <a:rPr lang="en-US" sz="4600" dirty="0" smtClean="0">
                <a:latin typeface="+mj-lt"/>
              </a:rPr>
              <a:t> </a:t>
            </a:r>
            <a:r>
              <a:rPr lang="en-US" sz="4600" dirty="0" err="1" smtClean="0">
                <a:latin typeface="+mj-lt"/>
              </a:rPr>
              <a:t>onderzoekende</a:t>
            </a:r>
            <a:r>
              <a:rPr lang="en-US" sz="4600" dirty="0" smtClean="0">
                <a:latin typeface="+mj-lt"/>
              </a:rPr>
              <a:t> </a:t>
            </a:r>
            <a:r>
              <a:rPr lang="en-US" sz="4600" dirty="0" err="1" smtClean="0">
                <a:latin typeface="+mj-lt"/>
              </a:rPr>
              <a:t>houding</a:t>
            </a:r>
            <a:r>
              <a:rPr lang="en-US" sz="4600" dirty="0" smtClean="0">
                <a:latin typeface="+mj-lt"/>
              </a:rPr>
              <a:t> van </a:t>
            </a:r>
            <a:r>
              <a:rPr lang="en-US" sz="4600" dirty="0" err="1" smtClean="0">
                <a:latin typeface="+mj-lt"/>
              </a:rPr>
              <a:t>kinderen</a:t>
            </a:r>
            <a:r>
              <a:rPr lang="en-US" sz="4600" dirty="0" smtClean="0">
                <a:latin typeface="+mj-lt"/>
              </a:rPr>
              <a:t> </a:t>
            </a:r>
            <a:r>
              <a:rPr lang="en-US" sz="4600" dirty="0" err="1" smtClean="0">
                <a:latin typeface="+mj-lt"/>
              </a:rPr>
              <a:t>verhoogt</a:t>
            </a:r>
            <a:endParaRPr lang="en-US" sz="4600" dirty="0" smtClean="0">
              <a:latin typeface="+mj-lt"/>
            </a:endParaRPr>
          </a:p>
          <a:p>
            <a:pPr marL="266700" indent="-266700">
              <a:lnSpc>
                <a:spcPct val="120000"/>
              </a:lnSpc>
              <a:buFont typeface="+mj-lt"/>
              <a:buAutoNum type="arabicPeriod"/>
            </a:pPr>
            <a:r>
              <a:rPr lang="en-US" sz="4600" dirty="0" err="1" smtClean="0">
                <a:latin typeface="+mj-lt"/>
              </a:rPr>
              <a:t>Gevolgen</a:t>
            </a:r>
            <a:r>
              <a:rPr lang="en-US" sz="4600" dirty="0" smtClean="0">
                <a:latin typeface="+mj-lt"/>
              </a:rPr>
              <a:t> </a:t>
            </a:r>
            <a:r>
              <a:rPr lang="en-US" sz="4600" dirty="0" err="1" smtClean="0">
                <a:latin typeface="+mj-lt"/>
              </a:rPr>
              <a:t>voor</a:t>
            </a:r>
            <a:r>
              <a:rPr lang="en-US" sz="4600" dirty="0" smtClean="0">
                <a:latin typeface="+mj-lt"/>
              </a:rPr>
              <a:t> de </a:t>
            </a:r>
            <a:r>
              <a:rPr lang="en-US" sz="4600" dirty="0" err="1" smtClean="0">
                <a:latin typeface="+mj-lt"/>
              </a:rPr>
              <a:t>toekomst</a:t>
            </a:r>
            <a:r>
              <a:rPr lang="en-US" sz="4600" dirty="0" smtClean="0">
                <a:latin typeface="+mj-lt"/>
              </a:rPr>
              <a:t> </a:t>
            </a:r>
          </a:p>
          <a:p>
            <a:pPr marL="266700" indent="-266700">
              <a:lnSpc>
                <a:spcPct val="120000"/>
              </a:lnSpc>
              <a:buFont typeface="+mj-lt"/>
              <a:buAutoNum type="arabicPeriod"/>
            </a:pPr>
            <a:r>
              <a:rPr lang="en-US" sz="4600" dirty="0" err="1" smtClean="0">
                <a:latin typeface="+mj-lt"/>
              </a:rPr>
              <a:t>Reflecties</a:t>
            </a:r>
            <a:r>
              <a:rPr lang="en-US" sz="4600" dirty="0" smtClean="0">
                <a:latin typeface="+mj-lt"/>
              </a:rPr>
              <a:t> op de </a:t>
            </a:r>
            <a:r>
              <a:rPr lang="en-US" sz="4600" dirty="0" err="1" smtClean="0">
                <a:latin typeface="+mj-lt"/>
              </a:rPr>
              <a:t>inhoud</a:t>
            </a:r>
            <a:r>
              <a:rPr lang="en-US" sz="4600" dirty="0" smtClean="0">
                <a:latin typeface="+mj-lt"/>
              </a:rPr>
              <a:t> </a:t>
            </a:r>
            <a:r>
              <a:rPr lang="en-US" sz="4600" dirty="0" err="1" smtClean="0">
                <a:latin typeface="+mj-lt"/>
              </a:rPr>
              <a:t>en</a:t>
            </a:r>
            <a:r>
              <a:rPr lang="en-US" sz="4600" dirty="0" smtClean="0">
                <a:latin typeface="+mj-lt"/>
              </a:rPr>
              <a:t> </a:t>
            </a:r>
            <a:r>
              <a:rPr lang="en-US" sz="4600" dirty="0" err="1" smtClean="0">
                <a:latin typeface="+mj-lt"/>
              </a:rPr>
              <a:t>aanpak</a:t>
            </a:r>
            <a:r>
              <a:rPr lang="en-US" sz="4600" dirty="0" smtClean="0">
                <a:latin typeface="+mj-lt"/>
              </a:rPr>
              <a:t> van de module</a:t>
            </a:r>
          </a:p>
          <a:p>
            <a:pPr marL="457200" indent="-457200">
              <a:buFont typeface="+mj-lt"/>
              <a:buAutoNum type="arabicPeriod"/>
            </a:pPr>
            <a:endParaRPr lang="en-US" sz="2400" dirty="0" smtClean="0">
              <a:latin typeface="+mj-lt"/>
            </a:endParaRPr>
          </a:p>
          <a:p>
            <a:endParaRPr lang="en-US" dirty="0"/>
          </a:p>
        </p:txBody>
      </p:sp>
    </p:spTree>
    <p:extLst>
      <p:ext uri="{BB962C8B-B14F-4D97-AF65-F5344CB8AC3E}">
        <p14:creationId xmlns:p14="http://schemas.microsoft.com/office/powerpoint/2010/main" val="34073832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880" y="274638"/>
            <a:ext cx="5194920" cy="1138138"/>
          </a:xfrm>
        </p:spPr>
        <p:txBody>
          <a:bodyPr>
            <a:normAutofit fontScale="90000"/>
          </a:bodyPr>
          <a:lstStyle/>
          <a:p>
            <a:r>
              <a:rPr lang="en-US" sz="3200" b="1" dirty="0" smtClean="0">
                <a:solidFill>
                  <a:srgbClr val="00B050"/>
                </a:solidFill>
              </a:rPr>
              <a:t>Hoe </a:t>
            </a:r>
            <a:r>
              <a:rPr lang="en-US" sz="3200" b="1" dirty="0" err="1" smtClean="0">
                <a:solidFill>
                  <a:srgbClr val="00B050"/>
                </a:solidFill>
              </a:rPr>
              <a:t>heb</a:t>
            </a:r>
            <a:r>
              <a:rPr lang="en-US" sz="3200" b="1" dirty="0" smtClean="0">
                <a:solidFill>
                  <a:srgbClr val="00B050"/>
                </a:solidFill>
              </a:rPr>
              <a:t> </a:t>
            </a:r>
            <a:r>
              <a:rPr lang="en-US" sz="3200" b="1" dirty="0" err="1" smtClean="0">
                <a:solidFill>
                  <a:srgbClr val="00B050"/>
                </a:solidFill>
              </a:rPr>
              <a:t>jij</a:t>
            </a:r>
            <a:r>
              <a:rPr lang="en-US" sz="3200" b="1" dirty="0" smtClean="0">
                <a:solidFill>
                  <a:srgbClr val="00B050"/>
                </a:solidFill>
              </a:rPr>
              <a:t> ICT </a:t>
            </a:r>
            <a:r>
              <a:rPr lang="en-US" sz="3200" b="1" dirty="0" err="1" smtClean="0">
                <a:solidFill>
                  <a:srgbClr val="00B050"/>
                </a:solidFill>
              </a:rPr>
              <a:t>gebruikt</a:t>
            </a:r>
            <a:r>
              <a:rPr lang="en-US" sz="3200" b="1" dirty="0" smtClean="0">
                <a:solidFill>
                  <a:srgbClr val="00B050"/>
                </a:solidFill>
              </a:rPr>
              <a:t> om </a:t>
            </a:r>
            <a:r>
              <a:rPr lang="en-US" sz="3200" b="1" dirty="0" err="1" smtClean="0">
                <a:solidFill>
                  <a:srgbClr val="00B050"/>
                </a:solidFill>
              </a:rPr>
              <a:t>wetenschappelijk</a:t>
            </a:r>
            <a:r>
              <a:rPr lang="en-US" sz="3200" b="1" dirty="0" smtClean="0">
                <a:solidFill>
                  <a:srgbClr val="00B050"/>
                </a:solidFill>
              </a:rPr>
              <a:t> </a:t>
            </a:r>
            <a:r>
              <a:rPr lang="en-US" sz="3200" b="1" dirty="0" err="1" smtClean="0">
                <a:solidFill>
                  <a:srgbClr val="00B050"/>
                </a:solidFill>
              </a:rPr>
              <a:t>leren</a:t>
            </a:r>
            <a:r>
              <a:rPr lang="en-US" sz="3200" b="1" dirty="0" smtClean="0">
                <a:solidFill>
                  <a:srgbClr val="00B050"/>
                </a:solidFill>
              </a:rPr>
              <a:t> </a:t>
            </a:r>
            <a:r>
              <a:rPr lang="en-US" sz="3200" b="1" dirty="0" err="1" smtClean="0">
                <a:solidFill>
                  <a:srgbClr val="00B050"/>
                </a:solidFill>
              </a:rPr>
              <a:t>te</a:t>
            </a:r>
            <a:r>
              <a:rPr lang="en-US" sz="3200" b="1" dirty="0" smtClean="0">
                <a:solidFill>
                  <a:srgbClr val="00B050"/>
                </a:solidFill>
              </a:rPr>
              <a:t> </a:t>
            </a:r>
            <a:r>
              <a:rPr lang="en-US" sz="3200" b="1" dirty="0" err="1" smtClean="0">
                <a:solidFill>
                  <a:srgbClr val="00B050"/>
                </a:solidFill>
              </a:rPr>
              <a:t>versterken</a:t>
            </a:r>
            <a:r>
              <a:rPr lang="en-US" sz="3200" b="1" dirty="0" smtClean="0">
                <a:solidFill>
                  <a:srgbClr val="00B050"/>
                </a:solidFill>
              </a:rPr>
              <a:t>? </a:t>
            </a:r>
            <a:endParaRPr lang="en-US" sz="3200" b="1" dirty="0">
              <a:solidFill>
                <a:srgbClr val="00B050"/>
              </a:solidFill>
            </a:endParaRPr>
          </a:p>
        </p:txBody>
      </p:sp>
      <p:sp>
        <p:nvSpPr>
          <p:cNvPr id="3" name="Content Placeholder 2"/>
          <p:cNvSpPr>
            <a:spLocks noGrp="1"/>
          </p:cNvSpPr>
          <p:nvPr>
            <p:ph idx="1"/>
          </p:nvPr>
        </p:nvSpPr>
        <p:spPr>
          <a:xfrm>
            <a:off x="683568" y="1570362"/>
            <a:ext cx="7632848" cy="4522933"/>
          </a:xfrm>
        </p:spPr>
        <p:txBody>
          <a:bodyPr>
            <a:normAutofit fontScale="40000" lnSpcReduction="20000"/>
          </a:bodyPr>
          <a:lstStyle/>
          <a:p>
            <a:pPr marL="0" indent="0">
              <a:lnSpc>
                <a:spcPct val="120000"/>
              </a:lnSpc>
              <a:buNone/>
            </a:pPr>
            <a:r>
              <a:rPr lang="en-US" sz="4200" b="1" dirty="0" err="1" smtClean="0">
                <a:latin typeface="+mj-lt"/>
              </a:rPr>
              <a:t>Individueel</a:t>
            </a:r>
            <a:r>
              <a:rPr lang="en-US" sz="4200" b="1" dirty="0">
                <a:latin typeface="+mj-lt"/>
              </a:rPr>
              <a:t> </a:t>
            </a:r>
            <a:r>
              <a:rPr lang="en-US" sz="4200" dirty="0" smtClean="0">
                <a:latin typeface="+mj-lt"/>
              </a:rPr>
              <a:t>– </a:t>
            </a:r>
            <a:r>
              <a:rPr lang="en-US" sz="4200" dirty="0" err="1" smtClean="0">
                <a:latin typeface="+mj-lt"/>
              </a:rPr>
              <a:t>Noteer</a:t>
            </a:r>
            <a:r>
              <a:rPr lang="en-US" sz="4200" dirty="0" smtClean="0">
                <a:latin typeface="+mj-lt"/>
              </a:rPr>
              <a:t> </a:t>
            </a:r>
            <a:r>
              <a:rPr lang="en-US" sz="4200" dirty="0" err="1" smtClean="0">
                <a:latin typeface="+mj-lt"/>
              </a:rPr>
              <a:t>suggesties</a:t>
            </a:r>
            <a:r>
              <a:rPr lang="en-US" sz="4200" dirty="0" smtClean="0">
                <a:latin typeface="+mj-lt"/>
              </a:rPr>
              <a:t> op </a:t>
            </a:r>
            <a:r>
              <a:rPr lang="en-US" sz="4200" dirty="0" err="1" smtClean="0">
                <a:latin typeface="+mj-lt"/>
              </a:rPr>
              <a:t>aparte</a:t>
            </a:r>
            <a:r>
              <a:rPr lang="en-US" sz="4200" dirty="0" smtClean="0">
                <a:latin typeface="+mj-lt"/>
              </a:rPr>
              <a:t> post-its </a:t>
            </a:r>
            <a:r>
              <a:rPr lang="en-US" sz="4200" dirty="0" err="1" smtClean="0">
                <a:latin typeface="+mj-lt"/>
              </a:rPr>
              <a:t>en</a:t>
            </a:r>
            <a:r>
              <a:rPr lang="en-US" sz="4200" dirty="0" smtClean="0">
                <a:latin typeface="+mj-lt"/>
              </a:rPr>
              <a:t> </a:t>
            </a:r>
            <a:r>
              <a:rPr lang="en-US" sz="4200" dirty="0" err="1" smtClean="0">
                <a:latin typeface="+mj-lt"/>
              </a:rPr>
              <a:t>plaats</a:t>
            </a:r>
            <a:r>
              <a:rPr lang="en-US" sz="4200" dirty="0" smtClean="0">
                <a:latin typeface="+mj-lt"/>
              </a:rPr>
              <a:t> </a:t>
            </a:r>
            <a:r>
              <a:rPr lang="en-US" sz="4200" dirty="0" err="1" smtClean="0">
                <a:latin typeface="+mj-lt"/>
              </a:rPr>
              <a:t>deze</a:t>
            </a:r>
            <a:r>
              <a:rPr lang="en-US" sz="4200" dirty="0" smtClean="0">
                <a:latin typeface="+mj-lt"/>
              </a:rPr>
              <a:t> op het </a:t>
            </a:r>
            <a:r>
              <a:rPr lang="en-US" sz="4200" dirty="0" err="1" smtClean="0">
                <a:latin typeface="+mj-lt"/>
              </a:rPr>
              <a:t>blad</a:t>
            </a:r>
            <a:r>
              <a:rPr lang="en-US" sz="4200" dirty="0" smtClean="0">
                <a:latin typeface="+mj-lt"/>
              </a:rPr>
              <a:t> papier op de </a:t>
            </a:r>
            <a:r>
              <a:rPr lang="en-US" sz="4200" dirty="0" err="1" smtClean="0">
                <a:latin typeface="+mj-lt"/>
              </a:rPr>
              <a:t>tafel</a:t>
            </a:r>
            <a:r>
              <a:rPr lang="en-US" sz="4200" dirty="0" smtClean="0">
                <a:latin typeface="+mj-lt"/>
              </a:rPr>
              <a:t>. </a:t>
            </a:r>
          </a:p>
          <a:p>
            <a:pPr marL="0" indent="0">
              <a:lnSpc>
                <a:spcPct val="120000"/>
              </a:lnSpc>
              <a:buNone/>
            </a:pPr>
            <a:endParaRPr lang="en-US" sz="1800" b="1" dirty="0" smtClean="0">
              <a:latin typeface="+mj-lt"/>
            </a:endParaRPr>
          </a:p>
          <a:p>
            <a:pPr marL="0" indent="0">
              <a:lnSpc>
                <a:spcPct val="120000"/>
              </a:lnSpc>
              <a:buNone/>
            </a:pPr>
            <a:r>
              <a:rPr lang="en-US" sz="4200" b="1" dirty="0" err="1" smtClean="0">
                <a:latin typeface="+mj-lt"/>
              </a:rPr>
              <a:t>Als</a:t>
            </a:r>
            <a:r>
              <a:rPr lang="en-US" sz="4200" b="1" dirty="0">
                <a:latin typeface="+mj-lt"/>
              </a:rPr>
              <a:t> </a:t>
            </a:r>
            <a:r>
              <a:rPr lang="en-US" sz="4200" b="1" dirty="0" err="1" smtClean="0">
                <a:latin typeface="+mj-lt"/>
              </a:rPr>
              <a:t>groepje</a:t>
            </a:r>
            <a:r>
              <a:rPr lang="en-US" sz="4200" b="1" dirty="0" smtClean="0">
                <a:latin typeface="+mj-lt"/>
              </a:rPr>
              <a:t> </a:t>
            </a:r>
            <a:r>
              <a:rPr lang="en-US" sz="4200" dirty="0" smtClean="0">
                <a:latin typeface="+mj-lt"/>
              </a:rPr>
              <a:t>– </a:t>
            </a:r>
            <a:r>
              <a:rPr lang="en-US" sz="4200" dirty="0" err="1" smtClean="0">
                <a:latin typeface="+mj-lt"/>
              </a:rPr>
              <a:t>Kan</a:t>
            </a:r>
            <a:r>
              <a:rPr lang="en-US" sz="4200" dirty="0" smtClean="0">
                <a:latin typeface="+mj-lt"/>
              </a:rPr>
              <a:t> je </a:t>
            </a:r>
            <a:r>
              <a:rPr lang="en-US" sz="4200" dirty="0" err="1" smtClean="0">
                <a:latin typeface="+mj-lt"/>
              </a:rPr>
              <a:t>deze</a:t>
            </a:r>
            <a:r>
              <a:rPr lang="en-US" sz="4200" dirty="0" smtClean="0">
                <a:latin typeface="+mj-lt"/>
              </a:rPr>
              <a:t> </a:t>
            </a:r>
            <a:r>
              <a:rPr lang="en-US" sz="4200" dirty="0" err="1" smtClean="0">
                <a:latin typeface="+mj-lt"/>
              </a:rPr>
              <a:t>sorteren</a:t>
            </a:r>
            <a:r>
              <a:rPr lang="en-US" sz="4200" dirty="0" smtClean="0">
                <a:latin typeface="+mj-lt"/>
              </a:rPr>
              <a:t> </a:t>
            </a:r>
            <a:r>
              <a:rPr lang="en-US" sz="4200" dirty="0" err="1" smtClean="0">
                <a:latin typeface="+mj-lt"/>
              </a:rPr>
              <a:t>volgens</a:t>
            </a:r>
            <a:r>
              <a:rPr lang="en-US" sz="4200" dirty="0" smtClean="0">
                <a:latin typeface="+mj-lt"/>
              </a:rPr>
              <a:t> </a:t>
            </a:r>
            <a:r>
              <a:rPr lang="en-US" sz="4200" dirty="0" err="1" smtClean="0">
                <a:latin typeface="+mj-lt"/>
              </a:rPr>
              <a:t>belangrijke</a:t>
            </a:r>
            <a:r>
              <a:rPr lang="en-US" sz="4200" dirty="0" smtClean="0">
                <a:latin typeface="+mj-lt"/>
              </a:rPr>
              <a:t> </a:t>
            </a:r>
            <a:r>
              <a:rPr lang="en-US" sz="4200" dirty="0" err="1" smtClean="0">
                <a:latin typeface="+mj-lt"/>
              </a:rPr>
              <a:t>wetenschapppelijke</a:t>
            </a:r>
            <a:r>
              <a:rPr lang="en-US" sz="4200" dirty="0" smtClean="0">
                <a:latin typeface="+mj-lt"/>
              </a:rPr>
              <a:t> </a:t>
            </a:r>
            <a:r>
              <a:rPr lang="en-US" sz="4200" dirty="0" err="1" smtClean="0">
                <a:latin typeface="+mj-lt"/>
              </a:rPr>
              <a:t>activiteiten</a:t>
            </a:r>
            <a:endParaRPr lang="en-US" sz="4200" dirty="0" smtClean="0">
              <a:latin typeface="+mj-lt"/>
            </a:endParaRPr>
          </a:p>
          <a:p>
            <a:pPr>
              <a:lnSpc>
                <a:spcPct val="120000"/>
              </a:lnSpc>
            </a:pPr>
            <a:r>
              <a:rPr lang="en-US" sz="3800" dirty="0" err="1" smtClean="0">
                <a:latin typeface="+mj-lt"/>
              </a:rPr>
              <a:t>Informatie</a:t>
            </a:r>
            <a:r>
              <a:rPr lang="en-US" sz="3800" dirty="0" smtClean="0">
                <a:latin typeface="+mj-lt"/>
              </a:rPr>
              <a:t> </a:t>
            </a:r>
            <a:r>
              <a:rPr lang="en-US" sz="3800" dirty="0" err="1" smtClean="0">
                <a:latin typeface="+mj-lt"/>
              </a:rPr>
              <a:t>verzamelen</a:t>
            </a:r>
            <a:endParaRPr lang="en-US" sz="3800" dirty="0" smtClean="0">
              <a:latin typeface="+mj-lt"/>
            </a:endParaRPr>
          </a:p>
          <a:p>
            <a:pPr>
              <a:lnSpc>
                <a:spcPct val="120000"/>
              </a:lnSpc>
            </a:pPr>
            <a:r>
              <a:rPr lang="en-US" sz="3800" dirty="0" err="1" smtClean="0">
                <a:latin typeface="+mj-lt"/>
              </a:rPr>
              <a:t>Observaties</a:t>
            </a:r>
            <a:r>
              <a:rPr lang="en-US" sz="3800" dirty="0" smtClean="0">
                <a:latin typeface="+mj-lt"/>
              </a:rPr>
              <a:t> </a:t>
            </a:r>
            <a:r>
              <a:rPr lang="en-US" sz="3800" dirty="0" err="1" smtClean="0">
                <a:latin typeface="+mj-lt"/>
              </a:rPr>
              <a:t>maken</a:t>
            </a:r>
            <a:r>
              <a:rPr lang="en-US" sz="3800" dirty="0" smtClean="0">
                <a:latin typeface="+mj-lt"/>
              </a:rPr>
              <a:t> </a:t>
            </a:r>
            <a:r>
              <a:rPr lang="en-US" sz="3800" dirty="0" err="1" smtClean="0">
                <a:latin typeface="+mj-lt"/>
              </a:rPr>
              <a:t>en</a:t>
            </a:r>
            <a:r>
              <a:rPr lang="en-US" sz="3800" dirty="0" smtClean="0">
                <a:latin typeface="+mj-lt"/>
              </a:rPr>
              <a:t> data </a:t>
            </a:r>
            <a:r>
              <a:rPr lang="en-US" sz="3800" dirty="0" err="1" smtClean="0">
                <a:latin typeface="+mj-lt"/>
              </a:rPr>
              <a:t>vastleggen</a:t>
            </a:r>
            <a:endParaRPr lang="en-US" sz="3800" dirty="0" smtClean="0">
              <a:latin typeface="+mj-lt"/>
            </a:endParaRPr>
          </a:p>
          <a:p>
            <a:pPr>
              <a:lnSpc>
                <a:spcPct val="120000"/>
              </a:lnSpc>
            </a:pPr>
            <a:r>
              <a:rPr lang="en-US" sz="3800" dirty="0" err="1" smtClean="0">
                <a:latin typeface="+mj-lt"/>
              </a:rPr>
              <a:t>Informatie</a:t>
            </a:r>
            <a:r>
              <a:rPr lang="en-US" sz="3800" dirty="0" smtClean="0">
                <a:latin typeface="+mj-lt"/>
              </a:rPr>
              <a:t> </a:t>
            </a:r>
            <a:r>
              <a:rPr lang="en-US" sz="3800" dirty="0" err="1" smtClean="0">
                <a:latin typeface="+mj-lt"/>
              </a:rPr>
              <a:t>beheren</a:t>
            </a:r>
            <a:endParaRPr lang="en-US" sz="3800" dirty="0" smtClean="0">
              <a:latin typeface="+mj-lt"/>
            </a:endParaRPr>
          </a:p>
          <a:p>
            <a:pPr>
              <a:lnSpc>
                <a:spcPct val="120000"/>
              </a:lnSpc>
            </a:pPr>
            <a:r>
              <a:rPr lang="en-US" sz="3800" dirty="0" err="1" smtClean="0">
                <a:latin typeface="+mj-lt"/>
              </a:rPr>
              <a:t>Ideeën</a:t>
            </a:r>
            <a:r>
              <a:rPr lang="en-US" sz="3800" dirty="0" smtClean="0">
                <a:latin typeface="+mj-lt"/>
              </a:rPr>
              <a:t> </a:t>
            </a:r>
            <a:r>
              <a:rPr lang="en-US" sz="3800" dirty="0" err="1" smtClean="0">
                <a:latin typeface="+mj-lt"/>
              </a:rPr>
              <a:t>vormen</a:t>
            </a:r>
            <a:r>
              <a:rPr lang="en-US" sz="3800" dirty="0" smtClean="0">
                <a:latin typeface="+mj-lt"/>
              </a:rPr>
              <a:t> </a:t>
            </a:r>
            <a:r>
              <a:rPr lang="en-US" sz="3800" dirty="0" err="1" smtClean="0">
                <a:latin typeface="+mj-lt"/>
              </a:rPr>
              <a:t>en</a:t>
            </a:r>
            <a:r>
              <a:rPr lang="en-US" sz="3800" dirty="0" smtClean="0">
                <a:latin typeface="+mj-lt"/>
              </a:rPr>
              <a:t> </a:t>
            </a:r>
            <a:r>
              <a:rPr lang="en-US" sz="3800" dirty="0" err="1" smtClean="0">
                <a:latin typeface="+mj-lt"/>
              </a:rPr>
              <a:t>visualiseren</a:t>
            </a:r>
            <a:endParaRPr lang="en-US" sz="3800" dirty="0" smtClean="0">
              <a:latin typeface="+mj-lt"/>
            </a:endParaRPr>
          </a:p>
          <a:p>
            <a:pPr>
              <a:lnSpc>
                <a:spcPct val="120000"/>
              </a:lnSpc>
            </a:pPr>
            <a:r>
              <a:rPr lang="en-US" sz="3800" dirty="0" err="1" smtClean="0">
                <a:latin typeface="+mj-lt"/>
              </a:rPr>
              <a:t>Ideeën</a:t>
            </a:r>
            <a:r>
              <a:rPr lang="en-US" sz="3800" dirty="0" smtClean="0">
                <a:latin typeface="+mj-lt"/>
              </a:rPr>
              <a:t> </a:t>
            </a:r>
            <a:r>
              <a:rPr lang="en-US" sz="3800" dirty="0" err="1" smtClean="0">
                <a:latin typeface="+mj-lt"/>
              </a:rPr>
              <a:t>communiceren</a:t>
            </a:r>
            <a:endParaRPr lang="en-US" sz="3800" dirty="0" smtClean="0">
              <a:latin typeface="+mj-lt"/>
            </a:endParaRPr>
          </a:p>
          <a:p>
            <a:pPr>
              <a:lnSpc>
                <a:spcPct val="120000"/>
              </a:lnSpc>
            </a:pPr>
            <a:endParaRPr lang="en-US" sz="2500" dirty="0" smtClean="0">
              <a:latin typeface="+mj-lt"/>
            </a:endParaRPr>
          </a:p>
          <a:p>
            <a:pPr marL="0" indent="0">
              <a:lnSpc>
                <a:spcPct val="120000"/>
              </a:lnSpc>
              <a:buNone/>
            </a:pPr>
            <a:r>
              <a:rPr lang="en-US" sz="4200" b="1" dirty="0" smtClean="0">
                <a:latin typeface="+mj-lt"/>
              </a:rPr>
              <a:t>Feedback </a:t>
            </a:r>
            <a:r>
              <a:rPr lang="en-US" sz="4200" b="1" dirty="0" err="1" smtClean="0">
                <a:latin typeface="+mj-lt"/>
              </a:rPr>
              <a:t>naar</a:t>
            </a:r>
            <a:r>
              <a:rPr lang="en-US" sz="4200" b="1" dirty="0" smtClean="0">
                <a:latin typeface="+mj-lt"/>
              </a:rPr>
              <a:t> de hele </a:t>
            </a:r>
            <a:r>
              <a:rPr lang="en-US" sz="4200" b="1" dirty="0" err="1" smtClean="0">
                <a:latin typeface="+mj-lt"/>
              </a:rPr>
              <a:t>groep</a:t>
            </a:r>
            <a:r>
              <a:rPr lang="en-US" sz="4200" b="1" dirty="0" smtClean="0">
                <a:latin typeface="+mj-lt"/>
              </a:rPr>
              <a:t>:</a:t>
            </a:r>
          </a:p>
          <a:p>
            <a:pPr>
              <a:lnSpc>
                <a:spcPct val="120000"/>
              </a:lnSpc>
            </a:pPr>
            <a:r>
              <a:rPr lang="en-US" sz="3800" b="1" dirty="0" err="1" smtClean="0">
                <a:solidFill>
                  <a:srgbClr val="008000"/>
                </a:solidFill>
                <a:latin typeface="+mj-lt"/>
              </a:rPr>
              <a:t>Waarvan</a:t>
            </a:r>
            <a:r>
              <a:rPr lang="en-US" sz="3800" b="1" dirty="0" smtClean="0">
                <a:solidFill>
                  <a:srgbClr val="008000"/>
                </a:solidFill>
                <a:latin typeface="+mj-lt"/>
              </a:rPr>
              <a:t> </a:t>
            </a:r>
            <a:r>
              <a:rPr lang="en-US" sz="3800" b="1" dirty="0" err="1" smtClean="0">
                <a:solidFill>
                  <a:srgbClr val="008000"/>
                </a:solidFill>
                <a:latin typeface="+mj-lt"/>
              </a:rPr>
              <a:t>heb</a:t>
            </a:r>
            <a:r>
              <a:rPr lang="en-US" sz="3800" b="1" dirty="0" smtClean="0">
                <a:solidFill>
                  <a:srgbClr val="008000"/>
                </a:solidFill>
                <a:latin typeface="+mj-lt"/>
              </a:rPr>
              <a:t> je </a:t>
            </a:r>
            <a:r>
              <a:rPr lang="en-US" sz="3800" b="1" dirty="0" err="1" smtClean="0">
                <a:solidFill>
                  <a:srgbClr val="008000"/>
                </a:solidFill>
                <a:latin typeface="+mj-lt"/>
              </a:rPr>
              <a:t>veel</a:t>
            </a:r>
            <a:r>
              <a:rPr lang="en-US" sz="3800" b="1" dirty="0" smtClean="0">
                <a:solidFill>
                  <a:srgbClr val="008000"/>
                </a:solidFill>
                <a:latin typeface="+mj-lt"/>
              </a:rPr>
              <a:t> </a:t>
            </a:r>
            <a:r>
              <a:rPr lang="en-US" sz="3800" b="1" dirty="0" err="1" smtClean="0">
                <a:solidFill>
                  <a:srgbClr val="008000"/>
                </a:solidFill>
                <a:latin typeface="+mj-lt"/>
              </a:rPr>
              <a:t>voorbeelden</a:t>
            </a:r>
            <a:r>
              <a:rPr lang="en-US" sz="3800" b="1" dirty="0" smtClean="0">
                <a:solidFill>
                  <a:srgbClr val="008000"/>
                </a:solidFill>
                <a:latin typeface="+mj-lt"/>
              </a:rPr>
              <a:t>? </a:t>
            </a:r>
          </a:p>
          <a:p>
            <a:pPr>
              <a:lnSpc>
                <a:spcPct val="120000"/>
              </a:lnSpc>
            </a:pPr>
            <a:r>
              <a:rPr lang="en-US" sz="3800" b="1" dirty="0" err="1" smtClean="0">
                <a:solidFill>
                  <a:srgbClr val="008000"/>
                </a:solidFill>
                <a:latin typeface="+mj-lt"/>
              </a:rPr>
              <a:t>Waarvan</a:t>
            </a:r>
            <a:r>
              <a:rPr lang="en-US" sz="3800" b="1" dirty="0" smtClean="0">
                <a:solidFill>
                  <a:srgbClr val="008000"/>
                </a:solidFill>
                <a:latin typeface="+mj-lt"/>
              </a:rPr>
              <a:t> </a:t>
            </a:r>
            <a:r>
              <a:rPr lang="en-US" sz="3800" b="1" dirty="0" err="1" smtClean="0">
                <a:solidFill>
                  <a:srgbClr val="008000"/>
                </a:solidFill>
                <a:latin typeface="+mj-lt"/>
              </a:rPr>
              <a:t>heb</a:t>
            </a:r>
            <a:r>
              <a:rPr lang="en-US" sz="3800" b="1" dirty="0" smtClean="0">
                <a:solidFill>
                  <a:srgbClr val="008000"/>
                </a:solidFill>
                <a:latin typeface="+mj-lt"/>
              </a:rPr>
              <a:t> je </a:t>
            </a:r>
            <a:r>
              <a:rPr lang="en-US" sz="3800" b="1" dirty="0" err="1" smtClean="0">
                <a:solidFill>
                  <a:srgbClr val="008000"/>
                </a:solidFill>
                <a:latin typeface="+mj-lt"/>
              </a:rPr>
              <a:t>weinig</a:t>
            </a:r>
            <a:r>
              <a:rPr lang="en-US" sz="3800" b="1" dirty="0" smtClean="0">
                <a:solidFill>
                  <a:srgbClr val="008000"/>
                </a:solidFill>
                <a:latin typeface="+mj-lt"/>
              </a:rPr>
              <a:t> </a:t>
            </a:r>
            <a:r>
              <a:rPr lang="en-US" sz="3800" b="1" dirty="0" err="1" smtClean="0">
                <a:solidFill>
                  <a:srgbClr val="008000"/>
                </a:solidFill>
                <a:latin typeface="+mj-lt"/>
              </a:rPr>
              <a:t>voorbeelden</a:t>
            </a:r>
            <a:r>
              <a:rPr lang="en-US" sz="3800" b="1" dirty="0" smtClean="0">
                <a:solidFill>
                  <a:srgbClr val="008000"/>
                </a:solidFill>
                <a:latin typeface="+mj-lt"/>
              </a:rPr>
              <a:t>? </a:t>
            </a:r>
          </a:p>
          <a:p>
            <a:pPr>
              <a:lnSpc>
                <a:spcPct val="120000"/>
              </a:lnSpc>
            </a:pPr>
            <a:r>
              <a:rPr lang="en-US" sz="3800" b="1" dirty="0" err="1" smtClean="0">
                <a:solidFill>
                  <a:srgbClr val="008000"/>
                </a:solidFill>
                <a:latin typeface="+mj-lt"/>
              </a:rPr>
              <a:t>Moeilijkheden</a:t>
            </a:r>
            <a:r>
              <a:rPr lang="en-US" sz="3800" b="1" dirty="0" smtClean="0">
                <a:solidFill>
                  <a:srgbClr val="008000"/>
                </a:solidFill>
                <a:latin typeface="+mj-lt"/>
              </a:rPr>
              <a:t>/</a:t>
            </a:r>
            <a:r>
              <a:rPr lang="en-US" sz="3800" b="1" dirty="0" err="1" smtClean="0">
                <a:solidFill>
                  <a:srgbClr val="008000"/>
                </a:solidFill>
                <a:latin typeface="+mj-lt"/>
              </a:rPr>
              <a:t>uitdagingen</a:t>
            </a:r>
            <a:r>
              <a:rPr lang="en-US" sz="3800" b="1" dirty="0" smtClean="0">
                <a:solidFill>
                  <a:srgbClr val="008000"/>
                </a:solidFill>
                <a:latin typeface="+mj-lt"/>
              </a:rPr>
              <a:t> die </a:t>
            </a:r>
            <a:r>
              <a:rPr lang="en-US" sz="3800" b="1" dirty="0" err="1" smtClean="0">
                <a:solidFill>
                  <a:srgbClr val="008000"/>
                </a:solidFill>
                <a:latin typeface="+mj-lt"/>
              </a:rPr>
              <a:t>aan</a:t>
            </a:r>
            <a:r>
              <a:rPr lang="en-US" sz="3800" b="1" dirty="0" smtClean="0">
                <a:solidFill>
                  <a:srgbClr val="008000"/>
                </a:solidFill>
                <a:latin typeface="+mj-lt"/>
              </a:rPr>
              <a:t> bod </a:t>
            </a:r>
            <a:r>
              <a:rPr lang="en-US" sz="3800" b="1" dirty="0" err="1" smtClean="0">
                <a:solidFill>
                  <a:srgbClr val="008000"/>
                </a:solidFill>
                <a:latin typeface="+mj-lt"/>
              </a:rPr>
              <a:t>kwamen</a:t>
            </a:r>
            <a:r>
              <a:rPr lang="en-US" sz="3800" b="1" dirty="0" smtClean="0">
                <a:solidFill>
                  <a:srgbClr val="008000"/>
                </a:solidFill>
                <a:latin typeface="+mj-lt"/>
              </a:rPr>
              <a:t>?</a:t>
            </a:r>
            <a:endParaRPr lang="en-US" dirty="0">
              <a:latin typeface="+mj-lt"/>
            </a:endParaRPr>
          </a:p>
        </p:txBody>
      </p:sp>
      <p:sp>
        <p:nvSpPr>
          <p:cNvPr id="5" name="TextBox 4"/>
          <p:cNvSpPr txBox="1"/>
          <p:nvPr/>
        </p:nvSpPr>
        <p:spPr>
          <a:xfrm>
            <a:off x="5508104" y="2996952"/>
            <a:ext cx="2232248"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sz="2000" dirty="0" smtClean="0">
              <a:latin typeface="+mj-lt"/>
            </a:endParaRPr>
          </a:p>
          <a:p>
            <a:pPr algn="ctr"/>
            <a:r>
              <a:rPr lang="en-US" sz="2000" dirty="0" err="1" smtClean="0">
                <a:latin typeface="+mj-lt"/>
              </a:rPr>
              <a:t>Werk</a:t>
            </a:r>
            <a:r>
              <a:rPr lang="en-US" sz="2000" dirty="0" smtClean="0">
                <a:latin typeface="+mj-lt"/>
              </a:rPr>
              <a:t> in </a:t>
            </a:r>
            <a:r>
              <a:rPr lang="en-US" sz="2000" dirty="0" err="1" smtClean="0">
                <a:latin typeface="+mj-lt"/>
              </a:rPr>
              <a:t>groepjes</a:t>
            </a:r>
            <a:r>
              <a:rPr lang="en-US" sz="2000" dirty="0" smtClean="0">
                <a:latin typeface="+mj-lt"/>
              </a:rPr>
              <a:t> van 4 of 5</a:t>
            </a:r>
          </a:p>
          <a:p>
            <a:pPr algn="ctr"/>
            <a:endParaRPr lang="en-US" sz="2000" dirty="0"/>
          </a:p>
        </p:txBody>
      </p:sp>
    </p:spTree>
    <p:extLst>
      <p:ext uri="{BB962C8B-B14F-4D97-AF65-F5344CB8AC3E}">
        <p14:creationId xmlns:p14="http://schemas.microsoft.com/office/powerpoint/2010/main" val="41276398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00B050"/>
                </a:solidFill>
              </a:rPr>
              <a:t>Wat </a:t>
            </a:r>
            <a:r>
              <a:rPr lang="en-GB" b="1" dirty="0" err="1" smtClean="0">
                <a:solidFill>
                  <a:srgbClr val="00B050"/>
                </a:solidFill>
              </a:rPr>
              <a:t>zal</a:t>
            </a:r>
            <a:r>
              <a:rPr lang="en-GB" b="1" dirty="0" smtClean="0">
                <a:solidFill>
                  <a:srgbClr val="00B050"/>
                </a:solidFill>
              </a:rPr>
              <a:t> </a:t>
            </a:r>
            <a:r>
              <a:rPr lang="en-GB" b="1" dirty="0" err="1" smtClean="0">
                <a:solidFill>
                  <a:srgbClr val="00B050"/>
                </a:solidFill>
              </a:rPr>
              <a:t>er</a:t>
            </a:r>
            <a:r>
              <a:rPr lang="en-GB" b="1" dirty="0" smtClean="0">
                <a:solidFill>
                  <a:srgbClr val="00B050"/>
                </a:solidFill>
              </a:rPr>
              <a:t> </a:t>
            </a:r>
            <a:br>
              <a:rPr lang="en-GB" b="1" dirty="0" smtClean="0">
                <a:solidFill>
                  <a:srgbClr val="00B050"/>
                </a:solidFill>
              </a:rPr>
            </a:br>
            <a:r>
              <a:rPr lang="en-GB" b="1" dirty="0" err="1" smtClean="0">
                <a:solidFill>
                  <a:srgbClr val="00B050"/>
                </a:solidFill>
              </a:rPr>
              <a:t>gebeuren</a:t>
            </a:r>
            <a:r>
              <a:rPr lang="en-GB" b="1" dirty="0" smtClean="0">
                <a:solidFill>
                  <a:srgbClr val="00B050"/>
                </a:solidFill>
              </a:rPr>
              <a:t> </a:t>
            </a:r>
            <a:r>
              <a:rPr lang="en-GB" b="1" dirty="0" err="1" smtClean="0">
                <a:solidFill>
                  <a:srgbClr val="00B050"/>
                </a:solidFill>
              </a:rPr>
              <a:t>als</a:t>
            </a:r>
            <a:r>
              <a:rPr lang="en-GB" b="1" dirty="0" smtClean="0">
                <a:solidFill>
                  <a:srgbClr val="00B050"/>
                </a:solidFill>
              </a:rPr>
              <a:t>…</a:t>
            </a:r>
            <a:endParaRPr lang="en-GB" b="1" dirty="0">
              <a:solidFill>
                <a:srgbClr val="00B050"/>
              </a:solidFill>
            </a:endParaRPr>
          </a:p>
        </p:txBody>
      </p:sp>
      <p:sp>
        <p:nvSpPr>
          <p:cNvPr id="3" name="Content Placeholder 2"/>
          <p:cNvSpPr>
            <a:spLocks noGrp="1"/>
          </p:cNvSpPr>
          <p:nvPr>
            <p:ph idx="1"/>
          </p:nvPr>
        </p:nvSpPr>
        <p:spPr/>
        <p:txBody>
          <a:bodyPr>
            <a:normAutofit fontScale="92500"/>
          </a:bodyPr>
          <a:lstStyle/>
          <a:p>
            <a:pPr marL="0" indent="0">
              <a:buNone/>
            </a:pPr>
            <a:r>
              <a:rPr lang="en-GB" sz="2400" b="1" dirty="0" err="1" smtClean="0">
                <a:latin typeface="+mj-lt"/>
              </a:rPr>
              <a:t>Volledige</a:t>
            </a:r>
            <a:r>
              <a:rPr lang="en-GB" sz="2400" b="1" dirty="0" smtClean="0">
                <a:latin typeface="+mj-lt"/>
              </a:rPr>
              <a:t> </a:t>
            </a:r>
            <a:r>
              <a:rPr lang="en-GB" sz="2400" b="1" dirty="0" err="1" smtClean="0">
                <a:latin typeface="+mj-lt"/>
              </a:rPr>
              <a:t>groep</a:t>
            </a:r>
            <a:r>
              <a:rPr lang="en-GB" sz="2400" b="1" dirty="0" smtClean="0">
                <a:latin typeface="+mj-lt"/>
              </a:rPr>
              <a:t> </a:t>
            </a:r>
          </a:p>
          <a:p>
            <a:pPr marL="0" indent="0">
              <a:buNone/>
            </a:pPr>
            <a:r>
              <a:rPr lang="en-GB" sz="2400" dirty="0" err="1" smtClean="0">
                <a:latin typeface="+mj-lt"/>
              </a:rPr>
              <a:t>Onderzoek</a:t>
            </a:r>
            <a:r>
              <a:rPr lang="en-GB" sz="2400" dirty="0" smtClean="0">
                <a:latin typeface="+mj-lt"/>
              </a:rPr>
              <a:t> het </a:t>
            </a:r>
            <a:r>
              <a:rPr lang="en-GB" sz="2400" dirty="0" err="1" smtClean="0">
                <a:latin typeface="+mj-lt"/>
              </a:rPr>
              <a:t>maken</a:t>
            </a:r>
            <a:r>
              <a:rPr lang="en-GB" sz="2400" dirty="0" smtClean="0">
                <a:latin typeface="+mj-lt"/>
              </a:rPr>
              <a:t> van </a:t>
            </a:r>
            <a:r>
              <a:rPr lang="en-GB" sz="2400" dirty="0" err="1" smtClean="0">
                <a:latin typeface="+mj-lt"/>
              </a:rPr>
              <a:t>geluiden</a:t>
            </a:r>
            <a:r>
              <a:rPr lang="en-GB" sz="2400" dirty="0" smtClean="0">
                <a:latin typeface="+mj-lt"/>
              </a:rPr>
              <a:t> met de </a:t>
            </a:r>
            <a:r>
              <a:rPr lang="en-GB" sz="2400" dirty="0" err="1" smtClean="0">
                <a:latin typeface="+mj-lt"/>
              </a:rPr>
              <a:t>datalogger</a:t>
            </a:r>
            <a:r>
              <a:rPr lang="en-GB" sz="2400" dirty="0" smtClean="0">
                <a:latin typeface="+mj-lt"/>
              </a:rPr>
              <a:t> </a:t>
            </a:r>
            <a:r>
              <a:rPr lang="en-GB" sz="2400" dirty="0" err="1" smtClean="0">
                <a:latin typeface="+mj-lt"/>
              </a:rPr>
              <a:t>en</a:t>
            </a:r>
            <a:r>
              <a:rPr lang="en-GB" sz="2400" dirty="0">
                <a:latin typeface="+mj-lt"/>
              </a:rPr>
              <a:t> </a:t>
            </a:r>
            <a:r>
              <a:rPr lang="en-GB" sz="2400" dirty="0" smtClean="0">
                <a:latin typeface="+mj-lt"/>
              </a:rPr>
              <a:t>Data Harvest </a:t>
            </a:r>
            <a:r>
              <a:rPr lang="en-GB" sz="2400" dirty="0" err="1" smtClean="0">
                <a:latin typeface="+mj-lt"/>
              </a:rPr>
              <a:t>EasySense</a:t>
            </a:r>
            <a:r>
              <a:rPr lang="en-GB" sz="2400" dirty="0" smtClean="0">
                <a:latin typeface="+mj-lt"/>
              </a:rPr>
              <a:t> software</a:t>
            </a:r>
          </a:p>
          <a:p>
            <a:pPr marL="0" indent="0">
              <a:buNone/>
            </a:pPr>
            <a:endParaRPr lang="en-GB" sz="1000" dirty="0" smtClean="0">
              <a:latin typeface="+mj-lt"/>
            </a:endParaRPr>
          </a:p>
          <a:p>
            <a:pPr marL="0" indent="0">
              <a:buNone/>
            </a:pPr>
            <a:r>
              <a:rPr lang="en-GB" sz="1800" dirty="0" smtClean="0">
                <a:latin typeface="+mj-lt"/>
              </a:rPr>
              <a:t>(</a:t>
            </a:r>
            <a:r>
              <a:rPr lang="en-GB" sz="1800" dirty="0" err="1" smtClean="0">
                <a:latin typeface="+mj-lt"/>
              </a:rPr>
              <a:t>zie</a:t>
            </a:r>
            <a:r>
              <a:rPr lang="en-GB" sz="1800" dirty="0" smtClean="0">
                <a:latin typeface="+mj-lt"/>
              </a:rPr>
              <a:t> </a:t>
            </a:r>
            <a:r>
              <a:rPr lang="en-GB" sz="1800" dirty="0" err="1" smtClean="0">
                <a:latin typeface="+mj-lt"/>
              </a:rPr>
              <a:t>notities</a:t>
            </a:r>
            <a:r>
              <a:rPr lang="en-GB" sz="1800" dirty="0" smtClean="0">
                <a:latin typeface="+mj-lt"/>
              </a:rPr>
              <a:t> </a:t>
            </a:r>
            <a:r>
              <a:rPr lang="en-GB" sz="1800" dirty="0" err="1" smtClean="0">
                <a:latin typeface="+mj-lt"/>
              </a:rPr>
              <a:t>onder</a:t>
            </a:r>
            <a:r>
              <a:rPr lang="en-GB" sz="1800" dirty="0" smtClean="0">
                <a:latin typeface="+mj-lt"/>
              </a:rPr>
              <a:t> </a:t>
            </a:r>
            <a:r>
              <a:rPr lang="en-GB" sz="1800" dirty="0" err="1" smtClean="0">
                <a:latin typeface="+mj-lt"/>
              </a:rPr>
              <a:t>deze</a:t>
            </a:r>
            <a:r>
              <a:rPr lang="en-GB" sz="1800" dirty="0" smtClean="0">
                <a:latin typeface="+mj-lt"/>
              </a:rPr>
              <a:t> slide over de </a:t>
            </a:r>
            <a:r>
              <a:rPr lang="en-GB" sz="1800" dirty="0" err="1" smtClean="0">
                <a:latin typeface="+mj-lt"/>
              </a:rPr>
              <a:t>activiteit</a:t>
            </a:r>
            <a:r>
              <a:rPr lang="en-GB" sz="1800" dirty="0" smtClean="0">
                <a:latin typeface="+mj-lt"/>
              </a:rPr>
              <a:t> </a:t>
            </a:r>
            <a:r>
              <a:rPr lang="en-GB" sz="1800" dirty="0" err="1" smtClean="0">
                <a:latin typeface="+mj-lt"/>
              </a:rPr>
              <a:t>en</a:t>
            </a:r>
            <a:r>
              <a:rPr lang="en-GB" sz="1800" dirty="0" smtClean="0">
                <a:latin typeface="+mj-lt"/>
              </a:rPr>
              <a:t> </a:t>
            </a:r>
            <a:r>
              <a:rPr lang="en-GB" sz="1800" dirty="0" err="1" smtClean="0">
                <a:latin typeface="+mj-lt"/>
              </a:rPr>
              <a:t>alternatieve</a:t>
            </a:r>
            <a:r>
              <a:rPr lang="en-GB" sz="1800" dirty="0" smtClean="0">
                <a:latin typeface="+mj-lt"/>
              </a:rPr>
              <a:t> ICT </a:t>
            </a:r>
            <a:r>
              <a:rPr lang="en-GB" sz="1800" dirty="0" err="1" smtClean="0">
                <a:latin typeface="+mj-lt"/>
              </a:rPr>
              <a:t>middelen</a:t>
            </a:r>
            <a:r>
              <a:rPr lang="en-GB" sz="1800" dirty="0" smtClean="0">
                <a:latin typeface="+mj-lt"/>
              </a:rPr>
              <a:t>) </a:t>
            </a:r>
            <a:endParaRPr lang="en-GB" sz="1800" dirty="0">
              <a:latin typeface="+mj-lt"/>
            </a:endParaRPr>
          </a:p>
          <a:p>
            <a:pPr marL="0" indent="0">
              <a:buNone/>
            </a:pPr>
            <a:endParaRPr lang="en-GB" sz="1000" b="1" dirty="0" smtClean="0">
              <a:latin typeface="+mj-lt"/>
            </a:endParaRPr>
          </a:p>
          <a:p>
            <a:pPr marL="0" indent="0">
              <a:buNone/>
            </a:pPr>
            <a:r>
              <a:rPr lang="en-GB" sz="2400" b="1" dirty="0" err="1" smtClean="0">
                <a:latin typeface="+mj-lt"/>
              </a:rPr>
              <a:t>Discussie</a:t>
            </a:r>
            <a:endParaRPr lang="en-GB" sz="2400" b="1" dirty="0" smtClean="0">
              <a:latin typeface="+mj-lt"/>
            </a:endParaRPr>
          </a:p>
          <a:p>
            <a:pPr marL="0" indent="0">
              <a:buNone/>
            </a:pPr>
            <a:r>
              <a:rPr lang="en-GB" sz="2400" dirty="0" smtClean="0">
                <a:latin typeface="+mj-lt"/>
              </a:rPr>
              <a:t>Op </a:t>
            </a:r>
            <a:r>
              <a:rPr lang="en-GB" sz="2400" dirty="0" err="1" smtClean="0">
                <a:latin typeface="+mj-lt"/>
              </a:rPr>
              <a:t>welke</a:t>
            </a:r>
            <a:r>
              <a:rPr lang="en-GB" sz="2400" dirty="0" smtClean="0">
                <a:latin typeface="+mj-lt"/>
              </a:rPr>
              <a:t> </a:t>
            </a:r>
            <a:r>
              <a:rPr lang="en-GB" sz="2400" dirty="0" err="1" smtClean="0">
                <a:latin typeface="+mj-lt"/>
              </a:rPr>
              <a:t>manier</a:t>
            </a:r>
            <a:r>
              <a:rPr lang="en-GB" sz="2400" dirty="0" smtClean="0">
                <a:latin typeface="+mj-lt"/>
              </a:rPr>
              <a:t> </a:t>
            </a:r>
            <a:r>
              <a:rPr lang="en-GB" sz="2400" dirty="0" err="1" smtClean="0">
                <a:latin typeface="+mj-lt"/>
              </a:rPr>
              <a:t>kan</a:t>
            </a:r>
            <a:r>
              <a:rPr lang="en-GB" sz="2400" dirty="0" smtClean="0">
                <a:latin typeface="+mj-lt"/>
              </a:rPr>
              <a:t> </a:t>
            </a:r>
            <a:r>
              <a:rPr lang="en-GB" sz="2400" dirty="0" err="1" smtClean="0">
                <a:latin typeface="+mj-lt"/>
              </a:rPr>
              <a:t>dit</a:t>
            </a:r>
            <a:r>
              <a:rPr lang="en-GB" sz="2400" dirty="0" smtClean="0">
                <a:latin typeface="+mj-lt"/>
              </a:rPr>
              <a:t> </a:t>
            </a:r>
            <a:r>
              <a:rPr lang="en-GB" sz="2400" dirty="0" err="1" smtClean="0">
                <a:latin typeface="+mj-lt"/>
              </a:rPr>
              <a:t>onderzoek</a:t>
            </a:r>
            <a:endParaRPr lang="en-GB" sz="2400" dirty="0" smtClean="0">
              <a:latin typeface="+mj-lt"/>
            </a:endParaRPr>
          </a:p>
          <a:p>
            <a:r>
              <a:rPr lang="en-GB" sz="2400" dirty="0">
                <a:latin typeface="+mj-lt"/>
              </a:rPr>
              <a:t>d</a:t>
            </a:r>
            <a:r>
              <a:rPr lang="en-GB" sz="2400" dirty="0" smtClean="0">
                <a:latin typeface="+mj-lt"/>
              </a:rPr>
              <a:t>e </a:t>
            </a:r>
            <a:r>
              <a:rPr lang="en-GB" sz="2400" dirty="0" err="1" smtClean="0">
                <a:latin typeface="+mj-lt"/>
              </a:rPr>
              <a:t>creatieve</a:t>
            </a:r>
            <a:r>
              <a:rPr lang="en-GB" sz="2400" dirty="0" smtClean="0">
                <a:latin typeface="+mj-lt"/>
              </a:rPr>
              <a:t> </a:t>
            </a:r>
            <a:r>
              <a:rPr lang="en-GB" sz="2400" dirty="0" err="1" smtClean="0">
                <a:latin typeface="+mj-lt"/>
              </a:rPr>
              <a:t>aanleg</a:t>
            </a:r>
            <a:r>
              <a:rPr lang="en-GB" sz="2400" dirty="0" smtClean="0">
                <a:latin typeface="+mj-lt"/>
              </a:rPr>
              <a:t> van </a:t>
            </a:r>
            <a:r>
              <a:rPr lang="en-GB" sz="2400" dirty="0" err="1" smtClean="0">
                <a:latin typeface="+mj-lt"/>
              </a:rPr>
              <a:t>kinderen</a:t>
            </a:r>
            <a:r>
              <a:rPr lang="en-GB" sz="2400" dirty="0" smtClean="0">
                <a:latin typeface="+mj-lt"/>
              </a:rPr>
              <a:t> </a:t>
            </a:r>
            <a:r>
              <a:rPr lang="en-GB" sz="2400" dirty="0" err="1" smtClean="0">
                <a:latin typeface="+mj-lt"/>
              </a:rPr>
              <a:t>en</a:t>
            </a:r>
            <a:endParaRPr lang="en-GB" sz="2400" dirty="0" smtClean="0">
              <a:latin typeface="+mj-lt"/>
            </a:endParaRPr>
          </a:p>
          <a:p>
            <a:r>
              <a:rPr lang="en-GB" sz="2400" dirty="0">
                <a:latin typeface="+mj-lt"/>
              </a:rPr>
              <a:t>d</a:t>
            </a:r>
            <a:r>
              <a:rPr lang="en-GB" sz="2400" dirty="0" smtClean="0">
                <a:latin typeface="+mj-lt"/>
              </a:rPr>
              <a:t>e </a:t>
            </a:r>
            <a:r>
              <a:rPr lang="en-GB" sz="2400" dirty="0" err="1" smtClean="0">
                <a:latin typeface="+mj-lt"/>
              </a:rPr>
              <a:t>wetenschappelijke</a:t>
            </a:r>
            <a:r>
              <a:rPr lang="en-GB" sz="2400" dirty="0" smtClean="0">
                <a:latin typeface="+mj-lt"/>
              </a:rPr>
              <a:t> </a:t>
            </a:r>
            <a:r>
              <a:rPr lang="en-GB" sz="2400" dirty="0" err="1" smtClean="0">
                <a:latin typeface="+mj-lt"/>
              </a:rPr>
              <a:t>onderzoekende</a:t>
            </a:r>
            <a:r>
              <a:rPr lang="en-GB" sz="2400" dirty="0" smtClean="0">
                <a:latin typeface="+mj-lt"/>
              </a:rPr>
              <a:t> </a:t>
            </a:r>
            <a:r>
              <a:rPr lang="en-GB" sz="2400" dirty="0" err="1" smtClean="0">
                <a:latin typeface="+mj-lt"/>
              </a:rPr>
              <a:t>vaardigheden</a:t>
            </a:r>
            <a:r>
              <a:rPr lang="en-GB" sz="2400" dirty="0" smtClean="0">
                <a:latin typeface="+mj-lt"/>
              </a:rPr>
              <a:t> van </a:t>
            </a:r>
            <a:r>
              <a:rPr lang="en-GB" sz="2400" dirty="0" err="1" smtClean="0">
                <a:latin typeface="+mj-lt"/>
              </a:rPr>
              <a:t>kinderen</a:t>
            </a:r>
            <a:endParaRPr lang="en-GB" sz="2400" dirty="0">
              <a:latin typeface="+mj-lt"/>
            </a:endParaRPr>
          </a:p>
          <a:p>
            <a:pPr marL="0" indent="0">
              <a:buNone/>
            </a:pPr>
            <a:r>
              <a:rPr lang="en-GB" sz="2400" dirty="0" err="1">
                <a:latin typeface="+mj-lt"/>
              </a:rPr>
              <a:t>v</a:t>
            </a:r>
            <a:r>
              <a:rPr lang="en-GB" sz="2400" dirty="0" err="1" smtClean="0">
                <a:latin typeface="+mj-lt"/>
              </a:rPr>
              <a:t>ersterken</a:t>
            </a:r>
            <a:r>
              <a:rPr lang="en-GB" sz="2400" dirty="0" smtClean="0">
                <a:latin typeface="+mj-lt"/>
              </a:rPr>
              <a:t>?</a:t>
            </a:r>
            <a:endParaRPr lang="en-GB" sz="2400" dirty="0">
              <a:latin typeface="+mj-lt"/>
            </a:endParaRPr>
          </a:p>
        </p:txBody>
      </p:sp>
    </p:spTree>
    <p:extLst>
      <p:ext uri="{BB962C8B-B14F-4D97-AF65-F5344CB8AC3E}">
        <p14:creationId xmlns:p14="http://schemas.microsoft.com/office/powerpoint/2010/main" val="22692737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5816" y="274638"/>
            <a:ext cx="5770984" cy="1282154"/>
          </a:xfrm>
        </p:spPr>
        <p:txBody>
          <a:bodyPr>
            <a:normAutofit fontScale="90000"/>
          </a:bodyPr>
          <a:lstStyle/>
          <a:p>
            <a:r>
              <a:rPr lang="en-GB" sz="3600" b="1" dirty="0" err="1" smtClean="0">
                <a:solidFill>
                  <a:srgbClr val="00B050"/>
                </a:solidFill>
              </a:rPr>
              <a:t>Onderzoekend</a:t>
            </a:r>
            <a:r>
              <a:rPr lang="en-GB" sz="3600" b="1" dirty="0" smtClean="0">
                <a:solidFill>
                  <a:srgbClr val="00B050"/>
                </a:solidFill>
              </a:rPr>
              <a:t> </a:t>
            </a:r>
            <a:r>
              <a:rPr lang="en-GB" sz="3600" b="1" dirty="0" err="1" smtClean="0">
                <a:solidFill>
                  <a:srgbClr val="00B050"/>
                </a:solidFill>
              </a:rPr>
              <a:t>leren</a:t>
            </a:r>
            <a:r>
              <a:rPr lang="en-GB" sz="3600" b="1" dirty="0" smtClean="0">
                <a:solidFill>
                  <a:srgbClr val="00B050"/>
                </a:solidFill>
              </a:rPr>
              <a:t> </a:t>
            </a:r>
            <a:r>
              <a:rPr lang="en-GB" sz="3600" b="1" dirty="0" err="1" smtClean="0">
                <a:solidFill>
                  <a:srgbClr val="00B050"/>
                </a:solidFill>
              </a:rPr>
              <a:t>en</a:t>
            </a:r>
            <a:r>
              <a:rPr lang="en-GB" sz="3600" b="1" dirty="0" smtClean="0">
                <a:solidFill>
                  <a:srgbClr val="00B050"/>
                </a:solidFill>
              </a:rPr>
              <a:t> </a:t>
            </a:r>
            <a:r>
              <a:rPr lang="en-GB" sz="3600" b="1" dirty="0" err="1" smtClean="0">
                <a:solidFill>
                  <a:srgbClr val="00B050"/>
                </a:solidFill>
              </a:rPr>
              <a:t>een</a:t>
            </a:r>
            <a:r>
              <a:rPr lang="en-GB" sz="3600" b="1" dirty="0" smtClean="0">
                <a:solidFill>
                  <a:srgbClr val="00B050"/>
                </a:solidFill>
              </a:rPr>
              <a:t> </a:t>
            </a:r>
            <a:r>
              <a:rPr lang="en-GB" sz="3600" b="1" dirty="0" err="1" smtClean="0">
                <a:solidFill>
                  <a:srgbClr val="00B050"/>
                </a:solidFill>
              </a:rPr>
              <a:t>creatieve</a:t>
            </a:r>
            <a:r>
              <a:rPr lang="en-GB" sz="3600" b="1" dirty="0" smtClean="0">
                <a:solidFill>
                  <a:srgbClr val="00B050"/>
                </a:solidFill>
              </a:rPr>
              <a:t> </a:t>
            </a:r>
            <a:r>
              <a:rPr lang="en-GB" sz="3600" b="1" dirty="0" err="1" smtClean="0">
                <a:solidFill>
                  <a:srgbClr val="00B050"/>
                </a:solidFill>
              </a:rPr>
              <a:t>aanpak</a:t>
            </a:r>
            <a:r>
              <a:rPr lang="en-GB" sz="3600" b="1" dirty="0" smtClean="0">
                <a:solidFill>
                  <a:srgbClr val="00B050"/>
                </a:solidFill>
              </a:rPr>
              <a:t> in </a:t>
            </a:r>
            <a:r>
              <a:rPr lang="en-GB" sz="3600" b="1" dirty="0" err="1" smtClean="0">
                <a:solidFill>
                  <a:srgbClr val="00B050"/>
                </a:solidFill>
              </a:rPr>
              <a:t>wetenschap</a:t>
            </a:r>
            <a:r>
              <a:rPr lang="en-GB" sz="3600" b="1" dirty="0" smtClean="0">
                <a:solidFill>
                  <a:srgbClr val="00B050"/>
                </a:solidFill>
              </a:rPr>
              <a:t> </a:t>
            </a:r>
            <a:r>
              <a:rPr lang="en-GB" sz="3600" b="1" dirty="0" err="1" smtClean="0">
                <a:solidFill>
                  <a:srgbClr val="00B050"/>
                </a:solidFill>
              </a:rPr>
              <a:t>verbinden</a:t>
            </a:r>
            <a:r>
              <a:rPr lang="en-GB" sz="3600" b="1" dirty="0" smtClean="0">
                <a:solidFill>
                  <a:srgbClr val="00B050"/>
                </a:solidFill>
              </a:rPr>
              <a:t/>
            </a:r>
            <a:br>
              <a:rPr lang="en-GB" sz="3600" b="1" dirty="0" smtClean="0">
                <a:solidFill>
                  <a:srgbClr val="00B050"/>
                </a:solidFill>
              </a:rPr>
            </a:br>
            <a:r>
              <a:rPr lang="en-GB" sz="2000" b="1" dirty="0" smtClean="0">
                <a:solidFill>
                  <a:srgbClr val="00B050"/>
                </a:solidFill>
              </a:rPr>
              <a:t>(</a:t>
            </a:r>
            <a:r>
              <a:rPr lang="en-GB" sz="2000" b="1" dirty="0" err="1" smtClean="0">
                <a:solidFill>
                  <a:srgbClr val="00B050"/>
                </a:solidFill>
              </a:rPr>
              <a:t>Uit</a:t>
            </a:r>
            <a:r>
              <a:rPr lang="en-GB" sz="2000" b="1" dirty="0" smtClean="0">
                <a:solidFill>
                  <a:srgbClr val="00B050"/>
                </a:solidFill>
              </a:rPr>
              <a:t> Creative Little Scientists, 2012)</a:t>
            </a:r>
            <a:endParaRPr lang="en-GB" sz="2000" b="1" dirty="0">
              <a:solidFill>
                <a:srgbClr val="00B050"/>
              </a:solidFill>
            </a:endParaRPr>
          </a:p>
        </p:txBody>
      </p:sp>
      <p:sp>
        <p:nvSpPr>
          <p:cNvPr id="5" name="Content Placeholder 4"/>
          <p:cNvSpPr>
            <a:spLocks noGrp="1"/>
          </p:cNvSpPr>
          <p:nvPr>
            <p:ph sz="half" idx="1"/>
          </p:nvPr>
        </p:nvSpPr>
        <p:spPr>
          <a:xfrm>
            <a:off x="467544" y="1988840"/>
            <a:ext cx="4038600" cy="3989040"/>
          </a:xfrm>
          <a:solidFill>
            <a:schemeClr val="accent6">
              <a:lumMod val="20000"/>
              <a:lumOff val="80000"/>
            </a:schemeClr>
          </a:solidFill>
          <a:ln w="31750">
            <a:solidFill>
              <a:srgbClr val="00B050"/>
            </a:solidFill>
          </a:ln>
        </p:spPr>
        <p:txBody>
          <a:bodyPr>
            <a:normAutofit fontScale="92500" lnSpcReduction="20000"/>
          </a:bodyPr>
          <a:lstStyle/>
          <a:p>
            <a:pPr marL="0" indent="0" algn="ctr">
              <a:buNone/>
            </a:pPr>
            <a:r>
              <a:rPr lang="en-GB" sz="2600" b="1" dirty="0" err="1" smtClean="0">
                <a:solidFill>
                  <a:srgbClr val="00B050"/>
                </a:solidFill>
                <a:latin typeface="+mj-lt"/>
              </a:rPr>
              <a:t>Kenmerken</a:t>
            </a:r>
            <a:r>
              <a:rPr lang="en-GB" sz="2600" b="1" dirty="0" smtClean="0">
                <a:solidFill>
                  <a:srgbClr val="00B050"/>
                </a:solidFill>
                <a:latin typeface="+mj-lt"/>
              </a:rPr>
              <a:t> van </a:t>
            </a:r>
            <a:br>
              <a:rPr lang="en-GB" sz="2600" b="1" dirty="0" smtClean="0">
                <a:solidFill>
                  <a:srgbClr val="00B050"/>
                </a:solidFill>
                <a:latin typeface="+mj-lt"/>
              </a:rPr>
            </a:br>
            <a:r>
              <a:rPr lang="en-GB" sz="2600" b="1" dirty="0" err="1" smtClean="0">
                <a:solidFill>
                  <a:srgbClr val="00B050"/>
                </a:solidFill>
                <a:latin typeface="+mj-lt"/>
              </a:rPr>
              <a:t>onderzoekend</a:t>
            </a:r>
            <a:r>
              <a:rPr lang="en-GB" sz="2600" b="1" dirty="0" smtClean="0">
                <a:solidFill>
                  <a:srgbClr val="00B050"/>
                </a:solidFill>
                <a:latin typeface="+mj-lt"/>
              </a:rPr>
              <a:t> </a:t>
            </a:r>
            <a:r>
              <a:rPr lang="en-GB" sz="2600" b="1" dirty="0" err="1" smtClean="0">
                <a:solidFill>
                  <a:srgbClr val="00B050"/>
                </a:solidFill>
                <a:latin typeface="+mj-lt"/>
              </a:rPr>
              <a:t>leren</a:t>
            </a:r>
            <a:r>
              <a:rPr lang="en-GB" sz="2600" b="1" dirty="0" smtClean="0">
                <a:solidFill>
                  <a:srgbClr val="00B050"/>
                </a:solidFill>
                <a:latin typeface="+mj-lt"/>
              </a:rPr>
              <a:t> </a:t>
            </a:r>
            <a:endParaRPr lang="en-GB" sz="2600" b="1" dirty="0">
              <a:solidFill>
                <a:srgbClr val="00B050"/>
              </a:solidFill>
              <a:latin typeface="+mj-lt"/>
            </a:endParaRPr>
          </a:p>
          <a:p>
            <a:pPr marL="0" indent="0" algn="ctr">
              <a:buNone/>
            </a:pPr>
            <a:r>
              <a:rPr lang="nl-BE" sz="2600" dirty="0">
                <a:latin typeface="+mj-lt"/>
              </a:rPr>
              <a:t>In vraag stellen</a:t>
            </a:r>
          </a:p>
          <a:p>
            <a:pPr marL="0" indent="0" algn="ctr">
              <a:buNone/>
            </a:pPr>
            <a:r>
              <a:rPr lang="nl-BE" sz="2600" dirty="0">
                <a:latin typeface="+mj-lt"/>
              </a:rPr>
              <a:t>Ontwerpen en plannen van onderzoek</a:t>
            </a:r>
          </a:p>
          <a:p>
            <a:pPr marL="0" indent="0" algn="ctr">
              <a:buNone/>
            </a:pPr>
            <a:r>
              <a:rPr lang="nl-BE" sz="2600" dirty="0">
                <a:latin typeface="+mj-lt"/>
              </a:rPr>
              <a:t>Bewijs verzamelen</a:t>
            </a:r>
          </a:p>
          <a:p>
            <a:pPr marL="0" indent="0" algn="ctr">
              <a:buNone/>
            </a:pPr>
            <a:r>
              <a:rPr lang="nl-BE" sz="2600" dirty="0">
                <a:latin typeface="+mj-lt"/>
              </a:rPr>
              <a:t>Verbanden leggen</a:t>
            </a:r>
          </a:p>
          <a:p>
            <a:pPr marL="0" indent="0" algn="ctr">
              <a:buNone/>
            </a:pPr>
            <a:r>
              <a:rPr lang="nl-BE" sz="2600" dirty="0">
                <a:latin typeface="+mj-lt"/>
              </a:rPr>
              <a:t>Bewijs verklaren</a:t>
            </a:r>
          </a:p>
          <a:p>
            <a:pPr marL="0" indent="0" algn="ctr">
              <a:buNone/>
            </a:pPr>
            <a:r>
              <a:rPr lang="nl-BE" sz="2600" dirty="0">
                <a:latin typeface="+mj-lt"/>
              </a:rPr>
              <a:t>Communiceren van verklaringen</a:t>
            </a:r>
          </a:p>
          <a:p>
            <a:endParaRPr lang="en-GB" dirty="0"/>
          </a:p>
        </p:txBody>
      </p:sp>
      <p:sp>
        <p:nvSpPr>
          <p:cNvPr id="6" name="Content Placeholder 5"/>
          <p:cNvSpPr>
            <a:spLocks noGrp="1"/>
          </p:cNvSpPr>
          <p:nvPr>
            <p:ph sz="half" idx="2"/>
          </p:nvPr>
        </p:nvSpPr>
        <p:spPr>
          <a:xfrm>
            <a:off x="4644008" y="1988840"/>
            <a:ext cx="4038600" cy="3960440"/>
          </a:xfrm>
          <a:solidFill>
            <a:schemeClr val="accent6">
              <a:lumMod val="20000"/>
              <a:lumOff val="80000"/>
            </a:schemeClr>
          </a:solidFill>
          <a:ln w="31750">
            <a:solidFill>
              <a:srgbClr val="00B050"/>
            </a:solidFill>
          </a:ln>
        </p:spPr>
        <p:txBody>
          <a:bodyPr>
            <a:normAutofit fontScale="92500" lnSpcReduction="20000"/>
          </a:bodyPr>
          <a:lstStyle/>
          <a:p>
            <a:pPr marL="0" indent="0" algn="ctr">
              <a:buNone/>
            </a:pPr>
            <a:r>
              <a:rPr lang="en-US" sz="2600" b="1" dirty="0" err="1" smtClean="0">
                <a:solidFill>
                  <a:srgbClr val="00B050"/>
                </a:solidFill>
                <a:latin typeface="+mj-lt"/>
              </a:rPr>
              <a:t>Creatieve</a:t>
            </a:r>
            <a:r>
              <a:rPr lang="en-US" sz="2600" b="1" dirty="0" smtClean="0">
                <a:solidFill>
                  <a:srgbClr val="00B050"/>
                </a:solidFill>
                <a:latin typeface="+mj-lt"/>
              </a:rPr>
              <a:t> </a:t>
            </a:r>
            <a:r>
              <a:rPr lang="en-US" sz="2600" b="1" dirty="0" err="1" smtClean="0">
                <a:solidFill>
                  <a:srgbClr val="00B050"/>
                </a:solidFill>
                <a:latin typeface="+mj-lt"/>
              </a:rPr>
              <a:t>aanleg</a:t>
            </a:r>
            <a:endParaRPr lang="en-US" sz="2600" b="1" dirty="0">
              <a:solidFill>
                <a:srgbClr val="00B050"/>
              </a:solidFill>
              <a:latin typeface="+mj-lt"/>
            </a:endParaRPr>
          </a:p>
          <a:p>
            <a:pPr marL="0" indent="0" algn="ctr">
              <a:buNone/>
            </a:pPr>
            <a:r>
              <a:rPr lang="nl-BE" sz="2600" dirty="0">
                <a:latin typeface="+mj-lt"/>
              </a:rPr>
              <a:t>Zin voor initiatief</a:t>
            </a:r>
          </a:p>
          <a:p>
            <a:pPr marL="0" indent="0" algn="ctr">
              <a:buNone/>
            </a:pPr>
            <a:r>
              <a:rPr lang="nl-BE" sz="2600" dirty="0">
                <a:latin typeface="+mj-lt"/>
              </a:rPr>
              <a:t>Motivatie</a:t>
            </a:r>
          </a:p>
          <a:p>
            <a:pPr marL="0" indent="0" algn="ctr">
              <a:buNone/>
            </a:pPr>
            <a:r>
              <a:rPr lang="nl-BE" sz="2600" dirty="0">
                <a:latin typeface="+mj-lt"/>
              </a:rPr>
              <a:t>Vermogen om iets nieuws te bedenken</a:t>
            </a:r>
          </a:p>
          <a:p>
            <a:pPr marL="0" indent="0" algn="ctr">
              <a:buNone/>
            </a:pPr>
            <a:r>
              <a:rPr lang="nl-BE" sz="2600" dirty="0">
                <a:latin typeface="+mj-lt"/>
              </a:rPr>
              <a:t>Verbanden leggen</a:t>
            </a:r>
          </a:p>
          <a:p>
            <a:pPr marL="0" indent="0" algn="ctr">
              <a:buNone/>
            </a:pPr>
            <a:r>
              <a:rPr lang="nl-BE" sz="2600" dirty="0">
                <a:latin typeface="+mj-lt"/>
              </a:rPr>
              <a:t>Verbeelding</a:t>
            </a:r>
          </a:p>
          <a:p>
            <a:pPr marL="0" indent="0" algn="ctr">
              <a:buNone/>
            </a:pPr>
            <a:r>
              <a:rPr lang="nl-BE" sz="2600" dirty="0">
                <a:latin typeface="+mj-lt"/>
              </a:rPr>
              <a:t>Nieuwsgierigheid</a:t>
            </a:r>
          </a:p>
          <a:p>
            <a:pPr marL="0" indent="0" algn="ctr">
              <a:buNone/>
            </a:pPr>
            <a:r>
              <a:rPr lang="nl-BE" sz="2600" dirty="0">
                <a:latin typeface="+mj-lt"/>
              </a:rPr>
              <a:t>Samenwerkingsvaardigheden</a:t>
            </a:r>
          </a:p>
          <a:p>
            <a:pPr marL="0" indent="0" algn="ctr">
              <a:buNone/>
            </a:pPr>
            <a:r>
              <a:rPr lang="nl-BE" sz="2600" dirty="0">
                <a:latin typeface="+mj-lt"/>
              </a:rPr>
              <a:t>Denkvaardigheden</a:t>
            </a:r>
          </a:p>
          <a:p>
            <a:pPr marL="0" indent="0">
              <a:buNone/>
            </a:pPr>
            <a:endParaRPr lang="en-GB" dirty="0"/>
          </a:p>
        </p:txBody>
      </p:sp>
    </p:spTree>
    <p:extLst>
      <p:ext uri="{BB962C8B-B14F-4D97-AF65-F5344CB8AC3E}">
        <p14:creationId xmlns:p14="http://schemas.microsoft.com/office/powerpoint/2010/main" val="35042450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l="9067" t="12994" r="7216" b="6743"/>
          <a:stretch/>
        </p:blipFill>
        <p:spPr>
          <a:xfrm>
            <a:off x="611560" y="1556792"/>
            <a:ext cx="8105622" cy="4369158"/>
          </a:xfrm>
          <a:prstGeom prst="rect">
            <a:avLst/>
          </a:prstGeom>
        </p:spPr>
      </p:pic>
      <p:sp>
        <p:nvSpPr>
          <p:cNvPr id="2" name="Title 1"/>
          <p:cNvSpPr>
            <a:spLocks noGrp="1"/>
          </p:cNvSpPr>
          <p:nvPr>
            <p:ph type="title"/>
          </p:nvPr>
        </p:nvSpPr>
        <p:spPr/>
        <p:txBody>
          <a:bodyPr>
            <a:normAutofit/>
          </a:bodyPr>
          <a:lstStyle/>
          <a:p>
            <a:r>
              <a:rPr lang="en-US" sz="3600" b="1" dirty="0" err="1" smtClean="0">
                <a:solidFill>
                  <a:srgbClr val="00B050"/>
                </a:solidFill>
              </a:rPr>
              <a:t>Creativiteit</a:t>
            </a:r>
            <a:r>
              <a:rPr lang="en-US" sz="3600" b="1" dirty="0" smtClean="0">
                <a:solidFill>
                  <a:srgbClr val="00B050"/>
                </a:solidFill>
              </a:rPr>
              <a:t> in </a:t>
            </a:r>
            <a:r>
              <a:rPr lang="en-US" sz="3600" b="1" dirty="0" err="1" smtClean="0">
                <a:solidFill>
                  <a:srgbClr val="00B050"/>
                </a:solidFill>
              </a:rPr>
              <a:t>wetenschap</a:t>
            </a:r>
            <a:r>
              <a:rPr lang="en-US" sz="3600" b="1" dirty="0" smtClean="0">
                <a:solidFill>
                  <a:srgbClr val="00B050"/>
                </a:solidFill>
              </a:rPr>
              <a:t> </a:t>
            </a:r>
            <a:r>
              <a:rPr lang="en-US" sz="3600" b="1" dirty="0" err="1" smtClean="0">
                <a:solidFill>
                  <a:srgbClr val="00B050"/>
                </a:solidFill>
              </a:rPr>
              <a:t>bij</a:t>
            </a:r>
            <a:r>
              <a:rPr lang="en-US" sz="3600" b="1" dirty="0" smtClean="0">
                <a:solidFill>
                  <a:srgbClr val="00B050"/>
                </a:solidFill>
              </a:rPr>
              <a:t> </a:t>
            </a:r>
            <a:r>
              <a:rPr lang="en-US" sz="3600" b="1" dirty="0" err="1" smtClean="0">
                <a:solidFill>
                  <a:srgbClr val="00B050"/>
                </a:solidFill>
              </a:rPr>
              <a:t>jonge</a:t>
            </a:r>
            <a:r>
              <a:rPr lang="en-US" sz="3600" b="1" dirty="0" smtClean="0">
                <a:solidFill>
                  <a:srgbClr val="00B050"/>
                </a:solidFill>
              </a:rPr>
              <a:t> </a:t>
            </a:r>
            <a:r>
              <a:rPr lang="en-US" sz="3600" b="1" dirty="0" err="1" smtClean="0">
                <a:solidFill>
                  <a:srgbClr val="00B050"/>
                </a:solidFill>
              </a:rPr>
              <a:t>kinderen</a:t>
            </a:r>
            <a:endParaRPr lang="en-US" sz="3600" b="1" dirty="0">
              <a:solidFill>
                <a:srgbClr val="00B050"/>
              </a:solidFill>
            </a:endParaRPr>
          </a:p>
        </p:txBody>
      </p:sp>
      <p:sp>
        <p:nvSpPr>
          <p:cNvPr id="4" name="TextBox 3"/>
          <p:cNvSpPr txBox="1"/>
          <p:nvPr/>
        </p:nvSpPr>
        <p:spPr>
          <a:xfrm>
            <a:off x="611560" y="5579948"/>
            <a:ext cx="8136904" cy="369332"/>
          </a:xfrm>
          <a:prstGeom prst="rect">
            <a:avLst/>
          </a:prstGeom>
          <a:noFill/>
        </p:spPr>
        <p:txBody>
          <a:bodyPr wrap="square" rtlCol="0">
            <a:spAutoFit/>
          </a:bodyPr>
          <a:lstStyle/>
          <a:p>
            <a:pPr algn="ctr"/>
            <a:r>
              <a:rPr lang="nl-BE" dirty="0"/>
              <a:t>Creative Little </a:t>
            </a:r>
            <a:r>
              <a:rPr lang="nl-BE" dirty="0" smtClean="0"/>
              <a:t>Scientists</a:t>
            </a:r>
            <a:r>
              <a:rPr lang="nl-BE" dirty="0"/>
              <a:t> </a:t>
            </a:r>
            <a:r>
              <a:rPr lang="nl-BE" dirty="0" smtClean="0"/>
              <a:t>(2014)</a:t>
            </a:r>
            <a:endParaRPr lang="nl-BE" dirty="0"/>
          </a:p>
        </p:txBody>
      </p:sp>
    </p:spTree>
    <p:extLst>
      <p:ext uri="{BB962C8B-B14F-4D97-AF65-F5344CB8AC3E}">
        <p14:creationId xmlns:p14="http://schemas.microsoft.com/office/powerpoint/2010/main" val="19917955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91880" y="274638"/>
            <a:ext cx="5194920" cy="1426170"/>
          </a:xfrm>
        </p:spPr>
        <p:txBody>
          <a:bodyPr>
            <a:normAutofit fontScale="90000"/>
          </a:bodyPr>
          <a:lstStyle/>
          <a:p>
            <a:r>
              <a:rPr lang="nl-BE" b="1" dirty="0" smtClean="0">
                <a:solidFill>
                  <a:srgbClr val="00B050"/>
                </a:solidFill>
              </a:rPr>
              <a:t>Inleiding tot het CEYS project</a:t>
            </a:r>
            <a:br>
              <a:rPr lang="nl-BE" b="1" dirty="0" smtClean="0">
                <a:solidFill>
                  <a:srgbClr val="00B050"/>
                </a:solidFill>
              </a:rPr>
            </a:br>
            <a:r>
              <a:rPr lang="nl-BE" sz="2200" b="1" dirty="0" smtClean="0">
                <a:solidFill>
                  <a:srgbClr val="00B050"/>
                </a:solidFill>
              </a:rPr>
              <a:t>(te gebruiken afhankelijk van de context)</a:t>
            </a:r>
            <a:endParaRPr lang="nl-BE" sz="2200" b="1" dirty="0">
              <a:solidFill>
                <a:srgbClr val="00B050"/>
              </a:solidFill>
            </a:endParaRPr>
          </a:p>
        </p:txBody>
      </p:sp>
      <p:sp>
        <p:nvSpPr>
          <p:cNvPr id="3" name="Tijdelijke aanduiding voor inhoud 2"/>
          <p:cNvSpPr>
            <a:spLocks noGrp="1"/>
          </p:cNvSpPr>
          <p:nvPr>
            <p:ph idx="1"/>
          </p:nvPr>
        </p:nvSpPr>
        <p:spPr/>
        <p:txBody>
          <a:bodyPr>
            <a:normAutofit fontScale="92500" lnSpcReduction="20000"/>
          </a:bodyPr>
          <a:lstStyle/>
          <a:p>
            <a:pPr>
              <a:lnSpc>
                <a:spcPct val="100000"/>
              </a:lnSpc>
            </a:pPr>
            <a:r>
              <a:rPr lang="nl-BE" dirty="0" smtClean="0">
                <a:latin typeface="+mj-lt"/>
              </a:rPr>
              <a:t>Europees </a:t>
            </a:r>
            <a:r>
              <a:rPr lang="nl-BE" dirty="0">
                <a:latin typeface="+mj-lt"/>
              </a:rPr>
              <a:t>Erasmus+ project</a:t>
            </a:r>
          </a:p>
          <a:p>
            <a:pPr>
              <a:lnSpc>
                <a:spcPct val="100000"/>
              </a:lnSpc>
            </a:pPr>
            <a:r>
              <a:rPr lang="nl-BE" dirty="0">
                <a:latin typeface="+mj-lt"/>
              </a:rPr>
              <a:t>Partners in </a:t>
            </a:r>
            <a:r>
              <a:rPr lang="nl-BE" dirty="0" smtClean="0">
                <a:latin typeface="+mj-lt"/>
              </a:rPr>
              <a:t>België, Griekenland, Roemenië, VK</a:t>
            </a:r>
            <a:endParaRPr lang="nl-BE" dirty="0">
              <a:latin typeface="+mj-lt"/>
            </a:endParaRPr>
          </a:p>
          <a:p>
            <a:pPr>
              <a:lnSpc>
                <a:spcPct val="100000"/>
              </a:lnSpc>
            </a:pPr>
            <a:r>
              <a:rPr lang="nl-BE" dirty="0" smtClean="0">
                <a:latin typeface="+mj-lt"/>
              </a:rPr>
              <a:t>Vervolgproject op het Creative </a:t>
            </a:r>
            <a:r>
              <a:rPr lang="nl-BE" dirty="0">
                <a:latin typeface="+mj-lt"/>
              </a:rPr>
              <a:t>Little Scientists project </a:t>
            </a:r>
            <a:r>
              <a:rPr lang="nl-BE" dirty="0">
                <a:latin typeface="+mj-lt"/>
                <a:hlinkClick r:id="rId3"/>
              </a:rPr>
              <a:t>http://www.creative-little-scientists.eu</a:t>
            </a:r>
            <a:endParaRPr lang="nl-BE" dirty="0">
              <a:latin typeface="+mj-lt"/>
            </a:endParaRPr>
          </a:p>
          <a:p>
            <a:pPr>
              <a:lnSpc>
                <a:spcPct val="100000"/>
              </a:lnSpc>
            </a:pPr>
            <a:r>
              <a:rPr lang="nl-BE" dirty="0">
                <a:latin typeface="+mj-lt"/>
              </a:rPr>
              <a:t> </a:t>
            </a:r>
            <a:r>
              <a:rPr lang="nl-BE" dirty="0" smtClean="0">
                <a:latin typeface="+mj-lt"/>
              </a:rPr>
              <a:t>Doelen</a:t>
            </a:r>
            <a:endParaRPr lang="nl-BE" dirty="0">
              <a:latin typeface="+mj-lt"/>
            </a:endParaRPr>
          </a:p>
          <a:p>
            <a:pPr lvl="1">
              <a:lnSpc>
                <a:spcPct val="100000"/>
              </a:lnSpc>
              <a:buFont typeface="Wingdings" charset="2"/>
              <a:buChar char="Ø"/>
            </a:pPr>
            <a:r>
              <a:rPr lang="nl-BE" dirty="0" smtClean="0">
                <a:latin typeface="+mj-lt"/>
              </a:rPr>
              <a:t>Ontwikkelen </a:t>
            </a:r>
            <a:r>
              <a:rPr lang="nl-BE" dirty="0">
                <a:latin typeface="+mj-lt"/>
              </a:rPr>
              <a:t>van </a:t>
            </a:r>
            <a:r>
              <a:rPr lang="nl-BE" dirty="0" smtClean="0">
                <a:latin typeface="+mj-lt"/>
              </a:rPr>
              <a:t>nascholing </a:t>
            </a:r>
            <a:r>
              <a:rPr lang="nl-BE" dirty="0">
                <a:latin typeface="+mj-lt"/>
              </a:rPr>
              <a:t>voor </a:t>
            </a:r>
            <a:r>
              <a:rPr lang="nl-BE" dirty="0" smtClean="0">
                <a:latin typeface="+mj-lt"/>
              </a:rPr>
              <a:t>leerkrachten basisonderwijs met bijhorende materialen</a:t>
            </a:r>
            <a:endParaRPr lang="nl-BE" dirty="0">
              <a:latin typeface="+mj-lt"/>
            </a:endParaRPr>
          </a:p>
          <a:p>
            <a:pPr lvl="1">
              <a:lnSpc>
                <a:spcPct val="100000"/>
              </a:lnSpc>
              <a:buFont typeface="Wingdings" charset="2"/>
              <a:buChar char="Ø"/>
            </a:pPr>
            <a:r>
              <a:rPr lang="nl-BE" dirty="0" smtClean="0">
                <a:latin typeface="+mj-lt"/>
              </a:rPr>
              <a:t>Bevorderen </a:t>
            </a:r>
            <a:r>
              <a:rPr lang="nl-BE" dirty="0">
                <a:latin typeface="+mj-lt"/>
              </a:rPr>
              <a:t>van het gebruik van creatieve benaderingen in het wetenschapsonderwijs in het kleuter- en </a:t>
            </a:r>
            <a:r>
              <a:rPr lang="nl-BE" dirty="0" smtClean="0">
                <a:latin typeface="+mj-lt"/>
              </a:rPr>
              <a:t>lager onderwijs </a:t>
            </a:r>
            <a:r>
              <a:rPr lang="nl-BE" dirty="0">
                <a:latin typeface="+mj-lt"/>
              </a:rPr>
              <a:t>(tot acht jaar</a:t>
            </a:r>
            <a:r>
              <a:rPr lang="nl-BE" dirty="0" smtClean="0">
                <a:latin typeface="+mj-lt"/>
              </a:rPr>
              <a:t>)</a:t>
            </a:r>
          </a:p>
        </p:txBody>
      </p:sp>
      <p:sp>
        <p:nvSpPr>
          <p:cNvPr id="6" name="Rectangle 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2"/>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1pPr>
            <a:lvl2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2pPr>
            <a:lvl3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3pPr>
            <a:lvl4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4pPr>
            <a:lvl5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5pPr>
            <a:lvl6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6pPr>
            <a:lvl7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7pPr>
            <a:lvl8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8pPr>
            <a:lvl9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79725" algn="ctr"/>
                <a:tab pos="5761038" algn="r"/>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915597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Autofit/>
          </a:bodyPr>
          <a:lstStyle/>
          <a:p>
            <a:r>
              <a:rPr lang="en-GB" sz="3600" b="1" dirty="0" smtClean="0">
                <a:solidFill>
                  <a:srgbClr val="00B050"/>
                </a:solidFill>
              </a:rPr>
              <a:t>ICT </a:t>
            </a:r>
            <a:r>
              <a:rPr lang="en-GB" sz="3600" b="1" dirty="0" err="1" smtClean="0">
                <a:solidFill>
                  <a:srgbClr val="00B050"/>
                </a:solidFill>
              </a:rPr>
              <a:t>gebruiken</a:t>
            </a:r>
            <a:r>
              <a:rPr lang="en-GB" sz="3600" b="1" dirty="0" smtClean="0">
                <a:solidFill>
                  <a:srgbClr val="00B050"/>
                </a:solidFill>
              </a:rPr>
              <a:t> om </a:t>
            </a:r>
            <a:r>
              <a:rPr lang="en-GB" sz="3600" b="1" dirty="0" err="1" smtClean="0">
                <a:solidFill>
                  <a:srgbClr val="00B050"/>
                </a:solidFill>
              </a:rPr>
              <a:t>onderzoek</a:t>
            </a:r>
            <a:r>
              <a:rPr lang="en-GB" sz="3600" b="1" dirty="0" smtClean="0">
                <a:solidFill>
                  <a:srgbClr val="00B050"/>
                </a:solidFill>
              </a:rPr>
              <a:t> </a:t>
            </a:r>
            <a:r>
              <a:rPr lang="en-GB" sz="3600" b="1" dirty="0" err="1" smtClean="0">
                <a:solidFill>
                  <a:srgbClr val="00B050"/>
                </a:solidFill>
              </a:rPr>
              <a:t>en</a:t>
            </a:r>
            <a:r>
              <a:rPr lang="en-GB" sz="3600" b="1" dirty="0" smtClean="0">
                <a:solidFill>
                  <a:srgbClr val="00B050"/>
                </a:solidFill>
              </a:rPr>
              <a:t> </a:t>
            </a:r>
            <a:r>
              <a:rPr lang="en-GB" sz="3600" b="1" dirty="0" err="1" smtClean="0">
                <a:solidFill>
                  <a:srgbClr val="00B050"/>
                </a:solidFill>
              </a:rPr>
              <a:t>creativiteit</a:t>
            </a:r>
            <a:r>
              <a:rPr lang="en-GB" sz="3600" b="1" dirty="0" smtClean="0">
                <a:solidFill>
                  <a:srgbClr val="00B050"/>
                </a:solidFill>
              </a:rPr>
              <a:t> in </a:t>
            </a:r>
            <a:r>
              <a:rPr lang="en-GB" sz="3600" b="1" dirty="0" err="1" smtClean="0">
                <a:solidFill>
                  <a:srgbClr val="00B050"/>
                </a:solidFill>
              </a:rPr>
              <a:t>wetenschap</a:t>
            </a:r>
            <a:r>
              <a:rPr lang="en-GB" sz="3600" b="1" dirty="0" smtClean="0">
                <a:solidFill>
                  <a:srgbClr val="00B050"/>
                </a:solidFill>
              </a:rPr>
              <a:t> </a:t>
            </a:r>
            <a:r>
              <a:rPr lang="en-GB" sz="3600" b="1" dirty="0" err="1" smtClean="0">
                <a:solidFill>
                  <a:srgbClr val="00B050"/>
                </a:solidFill>
              </a:rPr>
              <a:t>te</a:t>
            </a:r>
            <a:r>
              <a:rPr lang="en-GB" sz="3600" b="1" dirty="0" smtClean="0">
                <a:solidFill>
                  <a:srgbClr val="00B050"/>
                </a:solidFill>
              </a:rPr>
              <a:t>  </a:t>
            </a:r>
            <a:r>
              <a:rPr lang="en-GB" sz="3600" b="1" dirty="0" err="1" smtClean="0">
                <a:solidFill>
                  <a:srgbClr val="00B050"/>
                </a:solidFill>
              </a:rPr>
              <a:t>bevorderen</a:t>
            </a:r>
            <a:endParaRPr lang="en-GB" sz="3600" b="1" dirty="0">
              <a:solidFill>
                <a:srgbClr val="00B050"/>
              </a:solidFill>
            </a:endParaRPr>
          </a:p>
        </p:txBody>
      </p:sp>
      <p:sp>
        <p:nvSpPr>
          <p:cNvPr id="3" name="Content Placeholder 2"/>
          <p:cNvSpPr>
            <a:spLocks noGrp="1"/>
          </p:cNvSpPr>
          <p:nvPr>
            <p:ph idx="1"/>
          </p:nvPr>
        </p:nvSpPr>
        <p:spPr>
          <a:xfrm>
            <a:off x="467544" y="1700808"/>
            <a:ext cx="8219256" cy="4608512"/>
          </a:xfrm>
        </p:spPr>
        <p:txBody>
          <a:bodyPr>
            <a:normAutofit/>
          </a:bodyPr>
          <a:lstStyle/>
          <a:p>
            <a:pPr marL="0" lvl="0" indent="0">
              <a:buNone/>
            </a:pPr>
            <a:r>
              <a:rPr lang="en-US" sz="2400" dirty="0" smtClean="0">
                <a:latin typeface="+mj-lt"/>
              </a:rPr>
              <a:t>In </a:t>
            </a:r>
            <a:r>
              <a:rPr lang="en-US" sz="2400" dirty="0" err="1" smtClean="0">
                <a:latin typeface="+mj-lt"/>
              </a:rPr>
              <a:t>groepjes</a:t>
            </a:r>
            <a:r>
              <a:rPr lang="en-US" sz="2400" dirty="0" smtClean="0">
                <a:latin typeface="+mj-lt"/>
              </a:rPr>
              <a:t> van 3 of 4</a:t>
            </a:r>
          </a:p>
          <a:p>
            <a:pPr lvl="0"/>
            <a:r>
              <a:rPr lang="en-US" sz="2400" dirty="0" err="1" smtClean="0">
                <a:latin typeface="+mj-lt"/>
              </a:rPr>
              <a:t>Dataloggers</a:t>
            </a:r>
            <a:r>
              <a:rPr lang="en-US" sz="2400" dirty="0">
                <a:latin typeface="+mj-lt"/>
              </a:rPr>
              <a:t>: </a:t>
            </a:r>
            <a:r>
              <a:rPr lang="en-US" sz="2400" dirty="0" smtClean="0">
                <a:latin typeface="+mj-lt"/>
              </a:rPr>
              <a:t>meet de </a:t>
            </a:r>
            <a:r>
              <a:rPr lang="en-US" sz="2400" dirty="0" err="1" smtClean="0">
                <a:latin typeface="+mj-lt"/>
              </a:rPr>
              <a:t>temperatuur</a:t>
            </a:r>
            <a:r>
              <a:rPr lang="en-US" sz="2400" dirty="0" smtClean="0">
                <a:latin typeface="+mj-lt"/>
              </a:rPr>
              <a:t> </a:t>
            </a:r>
            <a:r>
              <a:rPr lang="en-US" sz="2400" dirty="0" err="1" smtClean="0">
                <a:latin typeface="+mj-lt"/>
              </a:rPr>
              <a:t>en</a:t>
            </a:r>
            <a:r>
              <a:rPr lang="en-US" sz="2400" dirty="0" smtClean="0">
                <a:latin typeface="+mj-lt"/>
              </a:rPr>
              <a:t> het </a:t>
            </a:r>
            <a:r>
              <a:rPr lang="en-US" sz="2400" dirty="0" err="1" smtClean="0">
                <a:latin typeface="+mj-lt"/>
              </a:rPr>
              <a:t>licht</a:t>
            </a:r>
            <a:r>
              <a:rPr lang="en-US" sz="2400" dirty="0" smtClean="0">
                <a:latin typeface="+mj-lt"/>
              </a:rPr>
              <a:t> om het </a:t>
            </a:r>
            <a:r>
              <a:rPr lang="en-US" sz="2400" dirty="0" err="1" smtClean="0">
                <a:latin typeface="+mj-lt"/>
              </a:rPr>
              <a:t>klasklimaat</a:t>
            </a:r>
            <a:r>
              <a:rPr lang="en-US" sz="2400" dirty="0" smtClean="0">
                <a:latin typeface="+mj-lt"/>
              </a:rPr>
              <a:t> </a:t>
            </a:r>
            <a:r>
              <a:rPr lang="en-US" sz="2400" dirty="0" err="1" smtClean="0">
                <a:latin typeface="+mj-lt"/>
              </a:rPr>
              <a:t>te</a:t>
            </a:r>
            <a:r>
              <a:rPr lang="en-US" sz="2400" dirty="0" smtClean="0">
                <a:latin typeface="+mj-lt"/>
              </a:rPr>
              <a:t> </a:t>
            </a:r>
            <a:r>
              <a:rPr lang="en-US" sz="2400" dirty="0" err="1" smtClean="0">
                <a:latin typeface="+mj-lt"/>
              </a:rPr>
              <a:t>bepalen</a:t>
            </a:r>
            <a:endParaRPr lang="en-US" sz="2400" dirty="0" smtClean="0">
              <a:latin typeface="+mj-lt"/>
            </a:endParaRPr>
          </a:p>
          <a:p>
            <a:pPr lvl="0"/>
            <a:r>
              <a:rPr lang="en-US" sz="2400" dirty="0" smtClean="0">
                <a:latin typeface="+mj-lt"/>
              </a:rPr>
              <a:t>USB </a:t>
            </a:r>
            <a:r>
              <a:rPr lang="en-US" sz="2400" dirty="0" err="1" smtClean="0">
                <a:latin typeface="+mj-lt"/>
              </a:rPr>
              <a:t>microscoop</a:t>
            </a:r>
            <a:r>
              <a:rPr lang="en-US" sz="2400" dirty="0" smtClean="0">
                <a:latin typeface="+mj-lt"/>
              </a:rPr>
              <a:t>: </a:t>
            </a:r>
            <a:r>
              <a:rPr lang="en-US" sz="2400" dirty="0" err="1" smtClean="0">
                <a:latin typeface="+mj-lt"/>
              </a:rPr>
              <a:t>bekijk</a:t>
            </a:r>
            <a:r>
              <a:rPr lang="en-US" sz="2400" dirty="0" smtClean="0">
                <a:latin typeface="+mj-lt"/>
              </a:rPr>
              <a:t> </a:t>
            </a:r>
            <a:r>
              <a:rPr lang="en-US" sz="2400" dirty="0" err="1" smtClean="0">
                <a:latin typeface="+mj-lt"/>
              </a:rPr>
              <a:t>een</a:t>
            </a:r>
            <a:r>
              <a:rPr lang="en-US" sz="2400" dirty="0" smtClean="0">
                <a:latin typeface="+mj-lt"/>
              </a:rPr>
              <a:t> </a:t>
            </a:r>
            <a:r>
              <a:rPr lang="en-US" sz="2400" dirty="0" err="1" smtClean="0">
                <a:latin typeface="+mj-lt"/>
              </a:rPr>
              <a:t>klein</a:t>
            </a:r>
            <a:r>
              <a:rPr lang="en-US" sz="2400" dirty="0" smtClean="0">
                <a:latin typeface="+mj-lt"/>
              </a:rPr>
              <a:t> insect, </a:t>
            </a:r>
            <a:r>
              <a:rPr lang="en-US" sz="2400" dirty="0" err="1" smtClean="0">
                <a:latin typeface="+mj-lt"/>
              </a:rPr>
              <a:t>een</a:t>
            </a:r>
            <a:r>
              <a:rPr lang="en-US" sz="2400" dirty="0" smtClean="0">
                <a:latin typeface="+mj-lt"/>
              </a:rPr>
              <a:t> plant, </a:t>
            </a:r>
            <a:r>
              <a:rPr lang="en-US" sz="2400" dirty="0" err="1" smtClean="0">
                <a:latin typeface="+mj-lt"/>
              </a:rPr>
              <a:t>kristallen</a:t>
            </a:r>
            <a:r>
              <a:rPr lang="en-US" sz="2400" dirty="0" smtClean="0">
                <a:latin typeface="+mj-lt"/>
              </a:rPr>
              <a:t> (</a:t>
            </a:r>
            <a:r>
              <a:rPr lang="en-US" sz="2400" dirty="0" err="1" smtClean="0">
                <a:latin typeface="+mj-lt"/>
              </a:rPr>
              <a:t>suiker</a:t>
            </a:r>
            <a:r>
              <a:rPr lang="en-US" sz="2400" dirty="0" smtClean="0">
                <a:latin typeface="+mj-lt"/>
              </a:rPr>
              <a:t>, </a:t>
            </a:r>
            <a:r>
              <a:rPr lang="en-US" sz="2400" dirty="0" err="1" smtClean="0">
                <a:latin typeface="+mj-lt"/>
              </a:rPr>
              <a:t>zout</a:t>
            </a:r>
            <a:r>
              <a:rPr lang="en-US" sz="2400" dirty="0" smtClean="0">
                <a:latin typeface="+mj-lt"/>
              </a:rPr>
              <a:t>,…), stiffen, </a:t>
            </a:r>
            <a:r>
              <a:rPr lang="en-US" sz="2400" dirty="0" err="1" smtClean="0">
                <a:latin typeface="+mj-lt"/>
              </a:rPr>
              <a:t>huid</a:t>
            </a:r>
            <a:r>
              <a:rPr lang="en-US" sz="2400" dirty="0" smtClean="0">
                <a:latin typeface="+mj-lt"/>
              </a:rPr>
              <a:t>,... om </a:t>
            </a:r>
            <a:r>
              <a:rPr lang="en-US" sz="2400" dirty="0" err="1" smtClean="0">
                <a:latin typeface="+mj-lt"/>
              </a:rPr>
              <a:t>texturen</a:t>
            </a:r>
            <a:r>
              <a:rPr lang="en-US" sz="2400" dirty="0" smtClean="0">
                <a:latin typeface="+mj-lt"/>
              </a:rPr>
              <a:t>, </a:t>
            </a:r>
            <a:r>
              <a:rPr lang="en-US" sz="2400" dirty="0" err="1" smtClean="0">
                <a:latin typeface="+mj-lt"/>
              </a:rPr>
              <a:t>patronen</a:t>
            </a:r>
            <a:r>
              <a:rPr lang="en-US" sz="2400" dirty="0" smtClean="0">
                <a:latin typeface="+mj-lt"/>
              </a:rPr>
              <a:t>, </a:t>
            </a:r>
            <a:r>
              <a:rPr lang="en-US" sz="2400" dirty="0" err="1" smtClean="0">
                <a:latin typeface="+mj-lt"/>
              </a:rPr>
              <a:t>tekeningen</a:t>
            </a:r>
            <a:r>
              <a:rPr lang="en-US" sz="2400" dirty="0" smtClean="0">
                <a:latin typeface="+mj-lt"/>
              </a:rPr>
              <a:t>, … </a:t>
            </a:r>
            <a:r>
              <a:rPr lang="en-US" sz="2400" dirty="0" err="1" smtClean="0">
                <a:latin typeface="+mj-lt"/>
              </a:rPr>
              <a:t>te</a:t>
            </a:r>
            <a:r>
              <a:rPr lang="en-US" sz="2400" dirty="0" smtClean="0">
                <a:latin typeface="+mj-lt"/>
              </a:rPr>
              <a:t> </a:t>
            </a:r>
            <a:r>
              <a:rPr lang="en-US" sz="2400" dirty="0" err="1" smtClean="0">
                <a:latin typeface="+mj-lt"/>
              </a:rPr>
              <a:t>observeren</a:t>
            </a:r>
            <a:r>
              <a:rPr lang="en-US" sz="2400" dirty="0" smtClean="0">
                <a:latin typeface="+mj-lt"/>
              </a:rPr>
              <a:t> </a:t>
            </a:r>
          </a:p>
          <a:p>
            <a:pPr lvl="0"/>
            <a:r>
              <a:rPr lang="en-US" sz="2400" dirty="0" err="1" smtClean="0">
                <a:latin typeface="+mj-lt"/>
              </a:rPr>
              <a:t>Geluidssensoren</a:t>
            </a:r>
            <a:r>
              <a:rPr lang="en-US" sz="2400" dirty="0" smtClean="0">
                <a:latin typeface="+mj-lt"/>
              </a:rPr>
              <a:t> </a:t>
            </a:r>
            <a:r>
              <a:rPr lang="en-US" sz="2400" dirty="0" err="1" smtClean="0">
                <a:latin typeface="+mj-lt"/>
              </a:rPr>
              <a:t>en</a:t>
            </a:r>
            <a:r>
              <a:rPr lang="en-US" sz="2400" dirty="0" smtClean="0">
                <a:latin typeface="+mj-lt"/>
              </a:rPr>
              <a:t> </a:t>
            </a:r>
            <a:r>
              <a:rPr lang="en-US" sz="2400" dirty="0" err="1" smtClean="0">
                <a:latin typeface="+mj-lt"/>
              </a:rPr>
              <a:t>dataloggers</a:t>
            </a:r>
            <a:r>
              <a:rPr lang="en-US" sz="2400" dirty="0" smtClean="0">
                <a:latin typeface="+mj-lt"/>
              </a:rPr>
              <a:t>: </a:t>
            </a:r>
            <a:r>
              <a:rPr lang="en-US" sz="2400" dirty="0" err="1" smtClean="0">
                <a:latin typeface="+mj-lt"/>
              </a:rPr>
              <a:t>exploreer</a:t>
            </a:r>
            <a:r>
              <a:rPr lang="en-US" sz="2400" dirty="0" smtClean="0">
                <a:latin typeface="+mj-lt"/>
              </a:rPr>
              <a:t> de </a:t>
            </a:r>
            <a:r>
              <a:rPr lang="en-US" sz="2400" dirty="0" err="1" smtClean="0">
                <a:latin typeface="+mj-lt"/>
              </a:rPr>
              <a:t>geluiden</a:t>
            </a:r>
            <a:r>
              <a:rPr lang="en-US" sz="2400" dirty="0" smtClean="0">
                <a:latin typeface="+mj-lt"/>
              </a:rPr>
              <a:t> in de </a:t>
            </a:r>
            <a:r>
              <a:rPr lang="en-US" sz="2400" dirty="0" err="1" smtClean="0">
                <a:latin typeface="+mj-lt"/>
              </a:rPr>
              <a:t>nabije</a:t>
            </a:r>
            <a:r>
              <a:rPr lang="en-US" sz="2400" dirty="0" smtClean="0">
                <a:latin typeface="+mj-lt"/>
              </a:rPr>
              <a:t> </a:t>
            </a:r>
            <a:r>
              <a:rPr lang="en-US" sz="2400" dirty="0" err="1" smtClean="0">
                <a:latin typeface="+mj-lt"/>
              </a:rPr>
              <a:t>omgeving</a:t>
            </a:r>
            <a:endParaRPr lang="en-US" sz="2400" dirty="0" smtClean="0">
              <a:latin typeface="+mj-lt"/>
            </a:endParaRPr>
          </a:p>
          <a:p>
            <a:r>
              <a:rPr lang="en-US" sz="2400" dirty="0" err="1" smtClean="0">
                <a:latin typeface="+mj-lt"/>
              </a:rPr>
              <a:t>Gebruik</a:t>
            </a:r>
            <a:r>
              <a:rPr lang="en-US" sz="2400" dirty="0" smtClean="0">
                <a:latin typeface="+mj-lt"/>
              </a:rPr>
              <a:t> </a:t>
            </a:r>
            <a:r>
              <a:rPr lang="en-US" sz="2400" dirty="0" err="1" smtClean="0">
                <a:latin typeface="+mj-lt"/>
              </a:rPr>
              <a:t>een</a:t>
            </a:r>
            <a:r>
              <a:rPr lang="en-US" sz="2400" dirty="0" smtClean="0">
                <a:latin typeface="+mj-lt"/>
              </a:rPr>
              <a:t> camera/tablet om </a:t>
            </a:r>
            <a:r>
              <a:rPr lang="en-US" sz="2400" dirty="0" err="1" smtClean="0">
                <a:latin typeface="+mj-lt"/>
              </a:rPr>
              <a:t>veranderingen</a:t>
            </a:r>
            <a:r>
              <a:rPr lang="en-US" sz="2400" dirty="0" smtClean="0">
                <a:latin typeface="+mj-lt"/>
              </a:rPr>
              <a:t> </a:t>
            </a:r>
            <a:r>
              <a:rPr lang="en-US" sz="2400" dirty="0" err="1" smtClean="0">
                <a:latin typeface="+mj-lt"/>
              </a:rPr>
              <a:t>doorheen</a:t>
            </a:r>
            <a:r>
              <a:rPr lang="en-US" sz="2400" dirty="0" smtClean="0">
                <a:latin typeface="+mj-lt"/>
              </a:rPr>
              <a:t> </a:t>
            </a:r>
            <a:r>
              <a:rPr lang="en-US" sz="2400" dirty="0" err="1" smtClean="0">
                <a:latin typeface="+mj-lt"/>
              </a:rPr>
              <a:t>te</a:t>
            </a:r>
            <a:r>
              <a:rPr lang="en-US" sz="2400" dirty="0" smtClean="0">
                <a:latin typeface="+mj-lt"/>
              </a:rPr>
              <a:t> </a:t>
            </a:r>
            <a:r>
              <a:rPr lang="en-US" sz="2400" dirty="0" err="1" smtClean="0">
                <a:latin typeface="+mj-lt"/>
              </a:rPr>
              <a:t>tijd</a:t>
            </a:r>
            <a:r>
              <a:rPr lang="en-US" sz="2400" dirty="0" smtClean="0">
                <a:latin typeface="+mj-lt"/>
              </a:rPr>
              <a:t> vast </a:t>
            </a:r>
            <a:r>
              <a:rPr lang="en-US" sz="2400" dirty="0" err="1" smtClean="0">
                <a:latin typeface="+mj-lt"/>
              </a:rPr>
              <a:t>te</a:t>
            </a:r>
            <a:r>
              <a:rPr lang="en-US" sz="2400" dirty="0" smtClean="0">
                <a:latin typeface="+mj-lt"/>
              </a:rPr>
              <a:t> </a:t>
            </a:r>
            <a:r>
              <a:rPr lang="en-US" sz="2400" dirty="0" err="1" smtClean="0">
                <a:latin typeface="+mj-lt"/>
              </a:rPr>
              <a:t>leggen</a:t>
            </a:r>
            <a:r>
              <a:rPr lang="en-US" sz="2400" dirty="0">
                <a:latin typeface="+mj-lt"/>
              </a:rPr>
              <a:t> </a:t>
            </a:r>
            <a:r>
              <a:rPr lang="en-US" sz="2400" dirty="0" smtClean="0">
                <a:latin typeface="+mj-lt"/>
              </a:rPr>
              <a:t>om </a:t>
            </a:r>
            <a:r>
              <a:rPr lang="en-US" sz="2400" dirty="0" err="1" smtClean="0">
                <a:latin typeface="+mj-lt"/>
              </a:rPr>
              <a:t>vergelijkingen</a:t>
            </a:r>
            <a:r>
              <a:rPr lang="en-US" sz="2400" dirty="0" smtClean="0">
                <a:latin typeface="+mj-lt"/>
              </a:rPr>
              <a:t> </a:t>
            </a:r>
            <a:r>
              <a:rPr lang="en-US" sz="2400" dirty="0" err="1" smtClean="0">
                <a:latin typeface="+mj-lt"/>
              </a:rPr>
              <a:t>te</a:t>
            </a:r>
            <a:r>
              <a:rPr lang="en-US" sz="2400" dirty="0" smtClean="0">
                <a:latin typeface="+mj-lt"/>
              </a:rPr>
              <a:t> </a:t>
            </a:r>
            <a:r>
              <a:rPr lang="en-US" sz="2400" dirty="0" err="1" smtClean="0">
                <a:latin typeface="+mj-lt"/>
              </a:rPr>
              <a:t>kunnen</a:t>
            </a:r>
            <a:r>
              <a:rPr lang="en-US" sz="2400" dirty="0" smtClean="0">
                <a:latin typeface="+mj-lt"/>
              </a:rPr>
              <a:t> </a:t>
            </a:r>
            <a:r>
              <a:rPr lang="en-US" sz="2400" dirty="0" err="1" smtClean="0">
                <a:latin typeface="+mj-lt"/>
              </a:rPr>
              <a:t>maken</a:t>
            </a:r>
            <a:r>
              <a:rPr lang="en-US" sz="2400" dirty="0" smtClean="0">
                <a:latin typeface="+mj-lt"/>
              </a:rPr>
              <a:t>: Melk </a:t>
            </a:r>
            <a:r>
              <a:rPr lang="en-US" sz="2400" dirty="0" err="1" smtClean="0">
                <a:latin typeface="+mj-lt"/>
              </a:rPr>
              <a:t>Magie</a:t>
            </a:r>
            <a:r>
              <a:rPr lang="en-US" sz="2400" dirty="0" smtClean="0">
                <a:latin typeface="+mj-lt"/>
              </a:rPr>
              <a:t>  </a:t>
            </a:r>
            <a:r>
              <a:rPr lang="en-GB" sz="1300" i="1" dirty="0" smtClean="0">
                <a:latin typeface="+mj-lt"/>
                <a:hlinkClick r:id="rId3"/>
              </a:rPr>
              <a:t>http</a:t>
            </a:r>
            <a:r>
              <a:rPr lang="en-GB" sz="1300" i="1" dirty="0">
                <a:latin typeface="+mj-lt"/>
                <a:hlinkClick r:id="rId3"/>
              </a:rPr>
              <a:t>://www.sciencemuseum.org.uk/educators/classroom-resources/activities/</a:t>
            </a:r>
            <a:r>
              <a:rPr lang="en-GB" sz="1300" i="1" dirty="0" smtClean="0">
                <a:latin typeface="+mj-lt"/>
                <a:hlinkClick r:id="rId3"/>
              </a:rPr>
              <a:t>kitchen_science</a:t>
            </a:r>
            <a:r>
              <a:rPr lang="en-GB" sz="1300" i="1" dirty="0" smtClean="0">
                <a:latin typeface="+mj-lt"/>
              </a:rPr>
              <a:t>)</a:t>
            </a:r>
            <a:endParaRPr lang="en-GB" sz="1300" i="1" dirty="0">
              <a:latin typeface="+mj-lt"/>
            </a:endParaRPr>
          </a:p>
          <a:p>
            <a:pPr marL="0" lvl="0" indent="0">
              <a:buNone/>
            </a:pPr>
            <a:endParaRPr lang="en-GB" sz="2400" i="1" dirty="0"/>
          </a:p>
          <a:p>
            <a:pPr lvl="0"/>
            <a:endParaRPr lang="en-GB" sz="2400" dirty="0"/>
          </a:p>
          <a:p>
            <a:endParaRPr lang="en-GB" dirty="0"/>
          </a:p>
        </p:txBody>
      </p:sp>
    </p:spTree>
    <p:extLst>
      <p:ext uri="{BB962C8B-B14F-4D97-AF65-F5344CB8AC3E}">
        <p14:creationId xmlns:p14="http://schemas.microsoft.com/office/powerpoint/2010/main" val="35730043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B050"/>
                </a:solidFill>
              </a:rPr>
              <a:t>Feedback</a:t>
            </a:r>
            <a:endParaRPr lang="en-GB" b="1" dirty="0">
              <a:solidFill>
                <a:srgbClr val="00B050"/>
              </a:solidFill>
            </a:endParaRPr>
          </a:p>
        </p:txBody>
      </p:sp>
      <p:sp>
        <p:nvSpPr>
          <p:cNvPr id="3" name="Content Placeholder 2"/>
          <p:cNvSpPr>
            <a:spLocks noGrp="1"/>
          </p:cNvSpPr>
          <p:nvPr>
            <p:ph idx="1"/>
          </p:nvPr>
        </p:nvSpPr>
        <p:spPr/>
        <p:txBody>
          <a:bodyPr>
            <a:normAutofit/>
          </a:bodyPr>
          <a:lstStyle/>
          <a:p>
            <a:pPr marL="0" indent="0">
              <a:buNone/>
            </a:pPr>
            <a:r>
              <a:rPr lang="en-US" sz="2800" dirty="0" err="1" smtClean="0">
                <a:latin typeface="+mj-lt"/>
              </a:rPr>
              <a:t>Welke</a:t>
            </a:r>
            <a:r>
              <a:rPr lang="en-US" sz="2800" dirty="0" smtClean="0">
                <a:latin typeface="+mj-lt"/>
              </a:rPr>
              <a:t> </a:t>
            </a:r>
          </a:p>
          <a:p>
            <a:r>
              <a:rPr lang="en-US" sz="2800" i="1" dirty="0" err="1">
                <a:latin typeface="+mj-lt"/>
              </a:rPr>
              <a:t>k</a:t>
            </a:r>
            <a:r>
              <a:rPr lang="en-US" sz="2800" i="1" dirty="0" err="1" smtClean="0">
                <a:latin typeface="+mj-lt"/>
              </a:rPr>
              <a:t>enmerken</a:t>
            </a:r>
            <a:r>
              <a:rPr lang="en-US" sz="2800" i="1" dirty="0" smtClean="0">
                <a:latin typeface="+mj-lt"/>
              </a:rPr>
              <a:t> van </a:t>
            </a:r>
            <a:r>
              <a:rPr lang="en-US" sz="2800" i="1" dirty="0" err="1" smtClean="0">
                <a:latin typeface="+mj-lt"/>
              </a:rPr>
              <a:t>onderzoekend</a:t>
            </a:r>
            <a:r>
              <a:rPr lang="en-US" sz="2800" i="1" dirty="0" smtClean="0">
                <a:latin typeface="+mj-lt"/>
              </a:rPr>
              <a:t> </a:t>
            </a:r>
            <a:r>
              <a:rPr lang="en-US" sz="2800" i="1" dirty="0" err="1" smtClean="0">
                <a:latin typeface="+mj-lt"/>
              </a:rPr>
              <a:t>leren</a:t>
            </a:r>
            <a:endParaRPr lang="en-US" sz="2800" i="1" dirty="0" smtClean="0">
              <a:latin typeface="+mj-lt"/>
            </a:endParaRPr>
          </a:p>
          <a:p>
            <a:r>
              <a:rPr lang="en-US" sz="2800" i="1" dirty="0" err="1">
                <a:latin typeface="+mj-lt"/>
              </a:rPr>
              <a:t>e</a:t>
            </a:r>
            <a:r>
              <a:rPr lang="en-US" sz="2800" i="1" dirty="0" err="1" smtClean="0">
                <a:latin typeface="+mj-lt"/>
              </a:rPr>
              <a:t>igenschappen</a:t>
            </a:r>
            <a:r>
              <a:rPr lang="en-US" sz="2800" i="1" dirty="0" smtClean="0">
                <a:latin typeface="+mj-lt"/>
              </a:rPr>
              <a:t> van </a:t>
            </a:r>
            <a:r>
              <a:rPr lang="en-US" sz="2800" i="1" dirty="0" err="1" smtClean="0">
                <a:latin typeface="+mj-lt"/>
              </a:rPr>
              <a:t>een</a:t>
            </a:r>
            <a:r>
              <a:rPr lang="en-US" sz="2800" i="1" dirty="0" smtClean="0">
                <a:latin typeface="+mj-lt"/>
              </a:rPr>
              <a:t> </a:t>
            </a:r>
            <a:r>
              <a:rPr lang="en-US" sz="2800" i="1" dirty="0" err="1" smtClean="0">
                <a:latin typeface="+mj-lt"/>
              </a:rPr>
              <a:t>creatieve</a:t>
            </a:r>
            <a:r>
              <a:rPr lang="en-US" sz="2800" i="1" dirty="0" smtClean="0">
                <a:latin typeface="+mj-lt"/>
              </a:rPr>
              <a:t> </a:t>
            </a:r>
            <a:r>
              <a:rPr lang="en-US" sz="2800" i="1" dirty="0" err="1" smtClean="0">
                <a:latin typeface="+mj-lt"/>
              </a:rPr>
              <a:t>aanleg</a:t>
            </a:r>
            <a:endParaRPr lang="en-US" sz="2800" i="1" dirty="0" smtClean="0">
              <a:latin typeface="+mj-lt"/>
            </a:endParaRPr>
          </a:p>
          <a:p>
            <a:pPr marL="0" indent="0">
              <a:buNone/>
            </a:pPr>
            <a:r>
              <a:rPr lang="en-US" sz="2800" dirty="0" err="1">
                <a:latin typeface="+mj-lt"/>
              </a:rPr>
              <a:t>w</a:t>
            </a:r>
            <a:r>
              <a:rPr lang="en-US" sz="2800" dirty="0" err="1" smtClean="0">
                <a:latin typeface="+mj-lt"/>
              </a:rPr>
              <a:t>erden</a:t>
            </a:r>
            <a:r>
              <a:rPr lang="en-US" sz="2800" dirty="0" smtClean="0">
                <a:latin typeface="+mj-lt"/>
              </a:rPr>
              <a:t> </a:t>
            </a:r>
            <a:r>
              <a:rPr lang="en-US" sz="2800" dirty="0" err="1" smtClean="0">
                <a:latin typeface="+mj-lt"/>
              </a:rPr>
              <a:t>ontwikkeld</a:t>
            </a:r>
            <a:r>
              <a:rPr lang="en-US" sz="2800" dirty="0" smtClean="0">
                <a:latin typeface="+mj-lt"/>
              </a:rPr>
              <a:t> of </a:t>
            </a:r>
            <a:r>
              <a:rPr lang="en-US" sz="2800" dirty="0" err="1" smtClean="0">
                <a:latin typeface="+mj-lt"/>
              </a:rPr>
              <a:t>versterkt</a:t>
            </a:r>
            <a:r>
              <a:rPr lang="en-US" sz="2800" dirty="0" smtClean="0">
                <a:latin typeface="+mj-lt"/>
              </a:rPr>
              <a:t> door het </a:t>
            </a:r>
            <a:r>
              <a:rPr lang="en-US" sz="2800" dirty="0" err="1" smtClean="0">
                <a:latin typeface="+mj-lt"/>
              </a:rPr>
              <a:t>gebruik</a:t>
            </a:r>
            <a:r>
              <a:rPr lang="en-US" sz="2800" dirty="0" smtClean="0">
                <a:latin typeface="+mj-lt"/>
              </a:rPr>
              <a:t> van ICT in de </a:t>
            </a:r>
            <a:r>
              <a:rPr lang="en-US" sz="2800" dirty="0" err="1" smtClean="0">
                <a:latin typeface="+mj-lt"/>
              </a:rPr>
              <a:t>activiteit</a:t>
            </a:r>
            <a:r>
              <a:rPr lang="en-US" sz="2800" dirty="0" smtClean="0">
                <a:latin typeface="+mj-lt"/>
              </a:rPr>
              <a:t>? </a:t>
            </a:r>
          </a:p>
          <a:p>
            <a:pPr marL="0" indent="0">
              <a:buNone/>
            </a:pPr>
            <a:endParaRPr lang="en-US" sz="2800" dirty="0">
              <a:latin typeface="+mj-lt"/>
            </a:endParaRPr>
          </a:p>
          <a:p>
            <a:pPr marL="0" indent="0">
              <a:buNone/>
            </a:pPr>
            <a:r>
              <a:rPr lang="en-US" sz="2800" b="1" i="1" dirty="0" err="1" smtClean="0">
                <a:solidFill>
                  <a:srgbClr val="000000"/>
                </a:solidFill>
                <a:latin typeface="+mj-lt"/>
              </a:rPr>
              <a:t>Waren</a:t>
            </a:r>
            <a:r>
              <a:rPr lang="en-US" sz="2800" b="1" i="1" dirty="0" smtClean="0">
                <a:solidFill>
                  <a:srgbClr val="000000"/>
                </a:solidFill>
                <a:latin typeface="+mj-lt"/>
              </a:rPr>
              <a:t> </a:t>
            </a:r>
            <a:r>
              <a:rPr lang="en-US" sz="2800" b="1" i="1" dirty="0" err="1" smtClean="0">
                <a:solidFill>
                  <a:srgbClr val="000000"/>
                </a:solidFill>
                <a:latin typeface="+mj-lt"/>
              </a:rPr>
              <a:t>er</a:t>
            </a:r>
            <a:r>
              <a:rPr lang="en-US" sz="2800" b="1" i="1" dirty="0" smtClean="0">
                <a:solidFill>
                  <a:srgbClr val="000000"/>
                </a:solidFill>
                <a:latin typeface="+mj-lt"/>
              </a:rPr>
              <a:t> </a:t>
            </a:r>
            <a:r>
              <a:rPr lang="en-US" sz="2800" b="1" i="1" dirty="0" err="1" smtClean="0">
                <a:solidFill>
                  <a:srgbClr val="000000"/>
                </a:solidFill>
                <a:latin typeface="+mj-lt"/>
              </a:rPr>
              <a:t>specifieke</a:t>
            </a:r>
            <a:r>
              <a:rPr lang="en-US" sz="2800" b="1" i="1" dirty="0" smtClean="0">
                <a:solidFill>
                  <a:srgbClr val="000000"/>
                </a:solidFill>
                <a:latin typeface="+mj-lt"/>
              </a:rPr>
              <a:t> </a:t>
            </a:r>
            <a:r>
              <a:rPr lang="en-US" sz="2800" b="1" i="1" dirty="0" err="1" smtClean="0">
                <a:solidFill>
                  <a:srgbClr val="000000"/>
                </a:solidFill>
                <a:latin typeface="+mj-lt"/>
              </a:rPr>
              <a:t>uitdagingen</a:t>
            </a:r>
            <a:r>
              <a:rPr lang="en-US" sz="2800" b="1" i="1" dirty="0" smtClean="0">
                <a:solidFill>
                  <a:srgbClr val="000000"/>
                </a:solidFill>
                <a:latin typeface="+mj-lt"/>
              </a:rPr>
              <a:t>? </a:t>
            </a:r>
          </a:p>
          <a:p>
            <a:endParaRPr lang="en-GB" dirty="0"/>
          </a:p>
        </p:txBody>
      </p:sp>
    </p:spTree>
    <p:extLst>
      <p:ext uri="{BB962C8B-B14F-4D97-AF65-F5344CB8AC3E}">
        <p14:creationId xmlns:p14="http://schemas.microsoft.com/office/powerpoint/2010/main" val="113884318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5987008" cy="1282154"/>
          </a:xfrm>
        </p:spPr>
        <p:txBody>
          <a:bodyPr>
            <a:normAutofit fontScale="90000"/>
          </a:bodyPr>
          <a:lstStyle/>
          <a:p>
            <a:r>
              <a:rPr lang="en-GB" sz="3100" b="1" dirty="0" smtClean="0">
                <a:solidFill>
                  <a:srgbClr val="00B050"/>
                </a:solidFill>
              </a:rPr>
              <a:t>Document: Hoe </a:t>
            </a:r>
            <a:r>
              <a:rPr lang="en-GB" sz="3100" b="1" dirty="0" err="1" smtClean="0">
                <a:solidFill>
                  <a:srgbClr val="00B050"/>
                </a:solidFill>
              </a:rPr>
              <a:t>kan</a:t>
            </a:r>
            <a:r>
              <a:rPr lang="en-GB" sz="3100" b="1" dirty="0" smtClean="0">
                <a:solidFill>
                  <a:srgbClr val="00B050"/>
                </a:solidFill>
              </a:rPr>
              <a:t> ICT het </a:t>
            </a:r>
            <a:r>
              <a:rPr lang="en-GB" sz="3100" b="1" dirty="0" err="1" smtClean="0">
                <a:solidFill>
                  <a:srgbClr val="00B050"/>
                </a:solidFill>
              </a:rPr>
              <a:t>wetenschappelijk</a:t>
            </a:r>
            <a:r>
              <a:rPr lang="en-GB" sz="3100" b="1" dirty="0" smtClean="0">
                <a:solidFill>
                  <a:srgbClr val="00B050"/>
                </a:solidFill>
              </a:rPr>
              <a:t> curriculum </a:t>
            </a:r>
            <a:r>
              <a:rPr lang="en-GB" sz="3100" b="1" dirty="0" err="1" smtClean="0">
                <a:solidFill>
                  <a:srgbClr val="00B050"/>
                </a:solidFill>
              </a:rPr>
              <a:t>versterken</a:t>
            </a:r>
            <a:r>
              <a:rPr lang="en-GB" sz="3100" b="1" dirty="0" smtClean="0">
                <a:solidFill>
                  <a:srgbClr val="00B050"/>
                </a:solidFill>
              </a:rPr>
              <a:t>?  </a:t>
            </a:r>
            <a:endParaRPr lang="en-GB" dirty="0">
              <a:solidFill>
                <a:srgbClr val="00B050"/>
              </a:solidFill>
            </a:endParaRPr>
          </a:p>
        </p:txBody>
      </p:sp>
      <p:sp>
        <p:nvSpPr>
          <p:cNvPr id="3" name="Content Placeholder 2"/>
          <p:cNvSpPr>
            <a:spLocks noGrp="1"/>
          </p:cNvSpPr>
          <p:nvPr>
            <p:ph idx="1"/>
          </p:nvPr>
        </p:nvSpPr>
        <p:spPr>
          <a:xfrm>
            <a:off x="467544" y="1700808"/>
            <a:ext cx="8219256" cy="4464496"/>
          </a:xfrm>
        </p:spPr>
        <p:txBody>
          <a:bodyPr>
            <a:normAutofit/>
          </a:bodyPr>
          <a:lstStyle/>
          <a:p>
            <a:r>
              <a:rPr lang="en-GB" sz="2400" b="1" dirty="0" err="1" smtClean="0">
                <a:latin typeface="+mj-lt"/>
              </a:rPr>
              <a:t>Informatiebronnen</a:t>
            </a:r>
            <a:r>
              <a:rPr lang="en-GB" sz="2400" b="1" dirty="0" smtClean="0">
                <a:latin typeface="+mj-lt"/>
              </a:rPr>
              <a:t> </a:t>
            </a:r>
            <a:r>
              <a:rPr lang="en-GB" sz="2400" b="1" dirty="0" err="1" smtClean="0">
                <a:latin typeface="+mj-lt"/>
              </a:rPr>
              <a:t>gebruiken</a:t>
            </a:r>
            <a:r>
              <a:rPr lang="en-GB" sz="2400" b="1" dirty="0" smtClean="0">
                <a:latin typeface="+mj-lt"/>
              </a:rPr>
              <a:t> </a:t>
            </a:r>
            <a:r>
              <a:rPr lang="en-GB" sz="2400" dirty="0" err="1" smtClean="0">
                <a:latin typeface="+mj-lt"/>
              </a:rPr>
              <a:t>zoals</a:t>
            </a:r>
            <a:r>
              <a:rPr lang="en-GB" sz="2400" dirty="0" smtClean="0">
                <a:latin typeface="+mj-lt"/>
              </a:rPr>
              <a:t> het internet of  DVDs </a:t>
            </a:r>
            <a:r>
              <a:rPr lang="en-GB" sz="2400" dirty="0">
                <a:latin typeface="+mj-lt"/>
              </a:rPr>
              <a:t>/ CD </a:t>
            </a:r>
            <a:r>
              <a:rPr lang="en-GB" sz="2400" dirty="0" smtClean="0">
                <a:latin typeface="+mj-lt"/>
              </a:rPr>
              <a:t>ROMs</a:t>
            </a:r>
          </a:p>
          <a:p>
            <a:r>
              <a:rPr lang="en-GB" sz="2400" b="1" dirty="0" err="1" smtClean="0">
                <a:latin typeface="+mj-lt"/>
              </a:rPr>
              <a:t>Materialen</a:t>
            </a:r>
            <a:r>
              <a:rPr lang="en-GB" sz="2400" b="1" dirty="0" smtClean="0">
                <a:latin typeface="+mj-lt"/>
              </a:rPr>
              <a:t> om data vast </a:t>
            </a:r>
            <a:r>
              <a:rPr lang="en-GB" sz="2400" b="1" dirty="0" err="1" smtClean="0">
                <a:latin typeface="+mj-lt"/>
              </a:rPr>
              <a:t>te</a:t>
            </a:r>
            <a:r>
              <a:rPr lang="en-GB" sz="2400" b="1" dirty="0" smtClean="0">
                <a:latin typeface="+mj-lt"/>
              </a:rPr>
              <a:t> </a:t>
            </a:r>
            <a:r>
              <a:rPr lang="en-GB" sz="2400" b="1" dirty="0" err="1" smtClean="0">
                <a:latin typeface="+mj-lt"/>
              </a:rPr>
              <a:t>leggen</a:t>
            </a:r>
            <a:r>
              <a:rPr lang="en-GB" sz="2400" b="1" dirty="0" smtClean="0">
                <a:latin typeface="+mj-lt"/>
              </a:rPr>
              <a:t> </a:t>
            </a:r>
            <a:r>
              <a:rPr lang="en-GB" sz="2400" b="1" dirty="0" err="1" smtClean="0">
                <a:latin typeface="+mj-lt"/>
              </a:rPr>
              <a:t>gebruiken</a:t>
            </a:r>
            <a:r>
              <a:rPr lang="en-GB" sz="2400" b="1" dirty="0" smtClean="0">
                <a:latin typeface="+mj-lt"/>
              </a:rPr>
              <a:t> </a:t>
            </a:r>
            <a:r>
              <a:rPr lang="en-GB" sz="2400" dirty="0" err="1" smtClean="0">
                <a:latin typeface="+mj-lt"/>
              </a:rPr>
              <a:t>zoals</a:t>
            </a:r>
            <a:r>
              <a:rPr lang="en-GB" sz="2400" dirty="0" smtClean="0">
                <a:latin typeface="+mj-lt"/>
              </a:rPr>
              <a:t> </a:t>
            </a:r>
            <a:r>
              <a:rPr lang="en-GB" sz="2400" dirty="0" err="1" smtClean="0">
                <a:latin typeface="+mj-lt"/>
              </a:rPr>
              <a:t>digitale</a:t>
            </a:r>
            <a:r>
              <a:rPr lang="en-GB" sz="2400" dirty="0" smtClean="0">
                <a:latin typeface="+mj-lt"/>
              </a:rPr>
              <a:t> </a:t>
            </a:r>
            <a:r>
              <a:rPr lang="en-GB" sz="2400" dirty="0" err="1" smtClean="0">
                <a:latin typeface="+mj-lt"/>
              </a:rPr>
              <a:t>microscopen</a:t>
            </a:r>
            <a:r>
              <a:rPr lang="en-GB" sz="2400" dirty="0" smtClean="0">
                <a:latin typeface="+mj-lt"/>
              </a:rPr>
              <a:t>, </a:t>
            </a:r>
            <a:r>
              <a:rPr lang="en-GB" sz="2400" dirty="0" err="1" smtClean="0">
                <a:latin typeface="+mj-lt"/>
              </a:rPr>
              <a:t>documentencamera’s</a:t>
            </a:r>
            <a:r>
              <a:rPr lang="en-GB" sz="2400" dirty="0" smtClean="0">
                <a:latin typeface="+mj-lt"/>
              </a:rPr>
              <a:t>, </a:t>
            </a:r>
            <a:r>
              <a:rPr lang="en-GB" sz="2400" dirty="0" err="1" smtClean="0">
                <a:latin typeface="+mj-lt"/>
              </a:rPr>
              <a:t>digitale</a:t>
            </a:r>
            <a:r>
              <a:rPr lang="en-GB" sz="2400" dirty="0" smtClean="0">
                <a:latin typeface="+mj-lt"/>
              </a:rPr>
              <a:t> camera’s, </a:t>
            </a:r>
            <a:r>
              <a:rPr lang="en-GB" sz="2400" dirty="0" err="1" smtClean="0">
                <a:latin typeface="+mj-lt"/>
              </a:rPr>
              <a:t>opneemtoestellen</a:t>
            </a:r>
            <a:r>
              <a:rPr lang="en-GB" sz="2400" dirty="0">
                <a:latin typeface="+mj-lt"/>
              </a:rPr>
              <a:t> </a:t>
            </a:r>
            <a:r>
              <a:rPr lang="en-GB" sz="2400" dirty="0" err="1" smtClean="0">
                <a:latin typeface="+mj-lt"/>
              </a:rPr>
              <a:t>en</a:t>
            </a:r>
            <a:r>
              <a:rPr lang="en-GB" sz="2400" dirty="0" smtClean="0">
                <a:latin typeface="+mj-lt"/>
              </a:rPr>
              <a:t> </a:t>
            </a:r>
            <a:r>
              <a:rPr lang="en-GB" sz="2400" dirty="0" err="1" smtClean="0">
                <a:latin typeface="+mj-lt"/>
              </a:rPr>
              <a:t>dataloggers</a:t>
            </a:r>
            <a:r>
              <a:rPr lang="en-GB" sz="2400" dirty="0" smtClean="0">
                <a:latin typeface="+mj-lt"/>
              </a:rPr>
              <a:t> </a:t>
            </a:r>
          </a:p>
          <a:p>
            <a:r>
              <a:rPr lang="en-GB" sz="2400" b="1" dirty="0" smtClean="0">
                <a:latin typeface="+mj-lt"/>
              </a:rPr>
              <a:t>Data </a:t>
            </a:r>
            <a:r>
              <a:rPr lang="en-GB" sz="2400" b="1" dirty="0" err="1" smtClean="0">
                <a:latin typeface="+mj-lt"/>
              </a:rPr>
              <a:t>verwerken</a:t>
            </a:r>
            <a:r>
              <a:rPr lang="en-GB" sz="2400" b="1" dirty="0" smtClean="0">
                <a:latin typeface="+mj-lt"/>
              </a:rPr>
              <a:t> </a:t>
            </a:r>
            <a:r>
              <a:rPr lang="en-GB" sz="2400" dirty="0" smtClean="0">
                <a:latin typeface="+mj-lt"/>
              </a:rPr>
              <a:t>met databases </a:t>
            </a:r>
            <a:r>
              <a:rPr lang="en-GB" sz="2400" dirty="0" err="1" smtClean="0">
                <a:latin typeface="+mj-lt"/>
              </a:rPr>
              <a:t>en</a:t>
            </a:r>
            <a:r>
              <a:rPr lang="en-GB" sz="2400" dirty="0" smtClean="0">
                <a:latin typeface="+mj-lt"/>
              </a:rPr>
              <a:t> spreadsheets</a:t>
            </a:r>
          </a:p>
          <a:p>
            <a:r>
              <a:rPr lang="en-GB" sz="2400" b="1" dirty="0" err="1" smtClean="0">
                <a:latin typeface="+mj-lt"/>
              </a:rPr>
              <a:t>Ideeën</a:t>
            </a:r>
            <a:r>
              <a:rPr lang="en-GB" sz="2400" b="1" dirty="0" smtClean="0">
                <a:latin typeface="+mj-lt"/>
              </a:rPr>
              <a:t> </a:t>
            </a:r>
            <a:r>
              <a:rPr lang="en-GB" sz="2400" b="1" dirty="0" err="1" smtClean="0">
                <a:latin typeface="+mj-lt"/>
              </a:rPr>
              <a:t>visualiseren</a:t>
            </a:r>
            <a:r>
              <a:rPr lang="en-GB" sz="2400" b="1" dirty="0" smtClean="0">
                <a:latin typeface="+mj-lt"/>
              </a:rPr>
              <a:t> </a:t>
            </a:r>
            <a:r>
              <a:rPr lang="en-GB" sz="2400" b="1" dirty="0" err="1" smtClean="0">
                <a:latin typeface="+mj-lt"/>
              </a:rPr>
              <a:t>en</a:t>
            </a:r>
            <a:r>
              <a:rPr lang="en-GB" sz="2400" b="1" dirty="0" smtClean="0">
                <a:latin typeface="+mj-lt"/>
              </a:rPr>
              <a:t> </a:t>
            </a:r>
            <a:r>
              <a:rPr lang="en-GB" sz="2400" b="1" dirty="0" err="1" smtClean="0">
                <a:latin typeface="+mj-lt"/>
              </a:rPr>
              <a:t>onderzoeken</a:t>
            </a:r>
            <a:r>
              <a:rPr lang="en-GB" sz="2400" b="1" dirty="0" smtClean="0">
                <a:latin typeface="+mj-lt"/>
              </a:rPr>
              <a:t> </a:t>
            </a:r>
            <a:r>
              <a:rPr lang="en-GB" sz="2400" dirty="0" smtClean="0">
                <a:latin typeface="+mj-lt"/>
              </a:rPr>
              <a:t>met </a:t>
            </a:r>
            <a:r>
              <a:rPr lang="en-GB" sz="2400" dirty="0" err="1" smtClean="0">
                <a:latin typeface="+mj-lt"/>
              </a:rPr>
              <a:t>modellen</a:t>
            </a:r>
            <a:r>
              <a:rPr lang="en-GB" sz="2400" dirty="0" smtClean="0">
                <a:latin typeface="+mj-lt"/>
              </a:rPr>
              <a:t>, </a:t>
            </a:r>
            <a:r>
              <a:rPr lang="en-GB" sz="2400" dirty="0" err="1" smtClean="0">
                <a:latin typeface="+mj-lt"/>
              </a:rPr>
              <a:t>simulaties</a:t>
            </a:r>
            <a:r>
              <a:rPr lang="en-GB" sz="2400" dirty="0" smtClean="0">
                <a:latin typeface="+mj-lt"/>
              </a:rPr>
              <a:t> </a:t>
            </a:r>
            <a:r>
              <a:rPr lang="en-GB" sz="2400" dirty="0" err="1" smtClean="0">
                <a:latin typeface="+mj-lt"/>
              </a:rPr>
              <a:t>en</a:t>
            </a:r>
            <a:r>
              <a:rPr lang="en-GB" sz="2400" dirty="0" smtClean="0">
                <a:latin typeface="+mj-lt"/>
              </a:rPr>
              <a:t> </a:t>
            </a:r>
            <a:r>
              <a:rPr lang="en-GB" sz="2400" dirty="0" err="1" smtClean="0">
                <a:latin typeface="+mj-lt"/>
              </a:rPr>
              <a:t>animaties</a:t>
            </a:r>
            <a:r>
              <a:rPr lang="en-GB" sz="2400" dirty="0" smtClean="0">
                <a:latin typeface="+mj-lt"/>
              </a:rPr>
              <a:t> </a:t>
            </a:r>
          </a:p>
          <a:p>
            <a:r>
              <a:rPr lang="en-GB" sz="2400" b="1" dirty="0" err="1" smtClean="0">
                <a:latin typeface="+mj-lt"/>
              </a:rPr>
              <a:t>Ideeën</a:t>
            </a:r>
            <a:r>
              <a:rPr lang="en-GB" sz="2400" b="1" dirty="0" smtClean="0">
                <a:latin typeface="+mj-lt"/>
              </a:rPr>
              <a:t> </a:t>
            </a:r>
            <a:r>
              <a:rPr lang="en-GB" sz="2400" b="1" dirty="0" err="1" smtClean="0">
                <a:latin typeface="+mj-lt"/>
              </a:rPr>
              <a:t>communiceren</a:t>
            </a:r>
            <a:r>
              <a:rPr lang="en-GB" sz="2400" b="1" dirty="0" smtClean="0">
                <a:latin typeface="+mj-lt"/>
              </a:rPr>
              <a:t> </a:t>
            </a:r>
            <a:r>
              <a:rPr lang="en-GB" sz="2400" dirty="0" err="1" smtClean="0">
                <a:latin typeface="+mj-lt"/>
              </a:rPr>
              <a:t>gebruik</a:t>
            </a:r>
            <a:r>
              <a:rPr lang="en-GB" sz="2400" dirty="0" smtClean="0">
                <a:latin typeface="+mj-lt"/>
              </a:rPr>
              <a:t> </a:t>
            </a:r>
            <a:r>
              <a:rPr lang="en-GB" sz="2400" dirty="0" err="1" smtClean="0">
                <a:latin typeface="+mj-lt"/>
              </a:rPr>
              <a:t>makend</a:t>
            </a:r>
            <a:r>
              <a:rPr lang="en-GB" sz="2400" dirty="0" smtClean="0">
                <a:latin typeface="+mj-lt"/>
              </a:rPr>
              <a:t> van </a:t>
            </a:r>
            <a:r>
              <a:rPr lang="en-GB" sz="2400" dirty="0" err="1" smtClean="0">
                <a:latin typeface="+mj-lt"/>
              </a:rPr>
              <a:t>tekstverwerkers</a:t>
            </a:r>
            <a:r>
              <a:rPr lang="en-GB" sz="2400" dirty="0" smtClean="0">
                <a:latin typeface="+mj-lt"/>
              </a:rPr>
              <a:t>, software om </a:t>
            </a:r>
            <a:r>
              <a:rPr lang="en-GB" sz="2400" dirty="0" err="1" smtClean="0">
                <a:latin typeface="+mj-lt"/>
              </a:rPr>
              <a:t>te</a:t>
            </a:r>
            <a:r>
              <a:rPr lang="en-GB" sz="2400" dirty="0" smtClean="0">
                <a:latin typeface="+mj-lt"/>
              </a:rPr>
              <a:t> </a:t>
            </a:r>
            <a:r>
              <a:rPr lang="en-GB" sz="2400" dirty="0" err="1" smtClean="0">
                <a:latin typeface="+mj-lt"/>
              </a:rPr>
              <a:t>publiceren</a:t>
            </a:r>
            <a:r>
              <a:rPr lang="en-GB" sz="2400" dirty="0" smtClean="0">
                <a:latin typeface="+mj-lt"/>
              </a:rPr>
              <a:t>/</a:t>
            </a:r>
            <a:r>
              <a:rPr lang="en-GB" sz="2400" dirty="0" err="1" smtClean="0">
                <a:latin typeface="+mj-lt"/>
              </a:rPr>
              <a:t>presenteren</a:t>
            </a:r>
            <a:r>
              <a:rPr lang="en-GB" sz="2400" dirty="0" smtClean="0">
                <a:latin typeface="+mj-lt"/>
              </a:rPr>
              <a:t>, apps </a:t>
            </a:r>
            <a:r>
              <a:rPr lang="en-GB" sz="2400" dirty="0" err="1" smtClean="0">
                <a:latin typeface="+mj-lt"/>
              </a:rPr>
              <a:t>zoals</a:t>
            </a:r>
            <a:r>
              <a:rPr lang="en-GB" sz="2400" dirty="0" smtClean="0">
                <a:latin typeface="+mj-lt"/>
              </a:rPr>
              <a:t>  ‘Explain Everything’ of ‘Book Creator’ </a:t>
            </a:r>
            <a:r>
              <a:rPr lang="en-GB" sz="2400" dirty="0" err="1" smtClean="0">
                <a:latin typeface="+mj-lt"/>
              </a:rPr>
              <a:t>en</a:t>
            </a:r>
            <a:r>
              <a:rPr lang="en-GB" sz="2400" dirty="0" smtClean="0">
                <a:latin typeface="+mj-lt"/>
              </a:rPr>
              <a:t> </a:t>
            </a:r>
            <a:r>
              <a:rPr lang="en-GB" sz="2400" dirty="0" err="1" smtClean="0">
                <a:latin typeface="+mj-lt"/>
              </a:rPr>
              <a:t>animatie</a:t>
            </a:r>
            <a:r>
              <a:rPr lang="en-GB" sz="2400" dirty="0" smtClean="0">
                <a:latin typeface="+mj-lt"/>
              </a:rPr>
              <a:t> software</a:t>
            </a:r>
            <a:endParaRPr lang="en-GB" sz="2100" dirty="0">
              <a:latin typeface="+mj-lt"/>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40572810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err="1" smtClean="0">
                <a:solidFill>
                  <a:srgbClr val="00B050"/>
                </a:solidFill>
              </a:rPr>
              <a:t>Voorbeelden</a:t>
            </a:r>
            <a:r>
              <a:rPr lang="en-US" sz="4000" b="1" dirty="0" smtClean="0">
                <a:solidFill>
                  <a:srgbClr val="00B050"/>
                </a:solidFill>
              </a:rPr>
              <a:t> </a:t>
            </a:r>
            <a:r>
              <a:rPr lang="en-US" sz="4000" b="1" dirty="0" err="1" smtClean="0">
                <a:solidFill>
                  <a:srgbClr val="00B050"/>
                </a:solidFill>
              </a:rPr>
              <a:t>uit</a:t>
            </a:r>
            <a:r>
              <a:rPr lang="en-US" sz="4000" b="1" dirty="0" smtClean="0">
                <a:solidFill>
                  <a:srgbClr val="00B050"/>
                </a:solidFill>
              </a:rPr>
              <a:t> de </a:t>
            </a:r>
            <a:r>
              <a:rPr lang="en-US" sz="4000" b="1" dirty="0" err="1" smtClean="0">
                <a:solidFill>
                  <a:srgbClr val="00B050"/>
                </a:solidFill>
              </a:rPr>
              <a:t>praktijk</a:t>
            </a:r>
            <a:endParaRPr lang="en-US" sz="4000" b="1" dirty="0">
              <a:solidFill>
                <a:srgbClr val="00B050"/>
              </a:solidFill>
            </a:endParaRPr>
          </a:p>
        </p:txBody>
      </p:sp>
      <p:sp>
        <p:nvSpPr>
          <p:cNvPr id="3" name="Content Placeholder 2"/>
          <p:cNvSpPr>
            <a:spLocks noGrp="1"/>
          </p:cNvSpPr>
          <p:nvPr>
            <p:ph idx="1"/>
          </p:nvPr>
        </p:nvSpPr>
        <p:spPr/>
        <p:txBody>
          <a:bodyPr>
            <a:normAutofit/>
          </a:bodyPr>
          <a:lstStyle/>
          <a:p>
            <a:endParaRPr lang="en-US" dirty="0" smtClean="0"/>
          </a:p>
          <a:p>
            <a:r>
              <a:rPr lang="en-US" sz="2800" dirty="0" smtClean="0">
                <a:latin typeface="+mj-lt"/>
              </a:rPr>
              <a:t>De </a:t>
            </a:r>
            <a:r>
              <a:rPr lang="en-US" sz="2800" dirty="0" err="1" smtClean="0">
                <a:latin typeface="+mj-lt"/>
              </a:rPr>
              <a:t>voorbeelden</a:t>
            </a:r>
            <a:r>
              <a:rPr lang="en-US" sz="2800" dirty="0" smtClean="0">
                <a:latin typeface="+mj-lt"/>
              </a:rPr>
              <a:t> </a:t>
            </a:r>
            <a:r>
              <a:rPr lang="en-US" sz="2800" dirty="0" err="1" smtClean="0">
                <a:latin typeface="+mj-lt"/>
              </a:rPr>
              <a:t>illustreren</a:t>
            </a:r>
            <a:r>
              <a:rPr lang="en-US" sz="2800" dirty="0" smtClean="0">
                <a:latin typeface="+mj-lt"/>
              </a:rPr>
              <a:t> </a:t>
            </a:r>
            <a:r>
              <a:rPr lang="en-US" sz="2800" dirty="0" err="1" smtClean="0">
                <a:latin typeface="+mj-lt"/>
              </a:rPr>
              <a:t>manieren</a:t>
            </a:r>
            <a:r>
              <a:rPr lang="en-US" sz="2800" dirty="0" smtClean="0">
                <a:latin typeface="+mj-lt"/>
              </a:rPr>
              <a:t> om ICT </a:t>
            </a:r>
            <a:r>
              <a:rPr lang="en-US" sz="2800" dirty="0" err="1" smtClean="0">
                <a:latin typeface="+mj-lt"/>
              </a:rPr>
              <a:t>te</a:t>
            </a:r>
            <a:r>
              <a:rPr lang="en-US" sz="2800" dirty="0" smtClean="0">
                <a:latin typeface="+mj-lt"/>
              </a:rPr>
              <a:t> </a:t>
            </a:r>
            <a:r>
              <a:rPr lang="en-US" sz="2800" dirty="0" err="1" smtClean="0">
                <a:latin typeface="+mj-lt"/>
              </a:rPr>
              <a:t>gebruiken</a:t>
            </a:r>
            <a:r>
              <a:rPr lang="en-US" sz="2800" dirty="0" smtClean="0">
                <a:latin typeface="+mj-lt"/>
              </a:rPr>
              <a:t> in </a:t>
            </a:r>
            <a:r>
              <a:rPr lang="en-US" sz="2800" dirty="0" err="1" smtClean="0">
                <a:latin typeface="+mj-lt"/>
              </a:rPr>
              <a:t>wetenschap</a:t>
            </a:r>
            <a:r>
              <a:rPr lang="en-US" sz="2800" dirty="0" smtClean="0">
                <a:latin typeface="+mj-lt"/>
              </a:rPr>
              <a:t> </a:t>
            </a:r>
          </a:p>
          <a:p>
            <a:pPr marL="0" indent="0">
              <a:buNone/>
            </a:pPr>
            <a:endParaRPr lang="en-US" sz="2800" dirty="0">
              <a:latin typeface="+mj-lt"/>
            </a:endParaRPr>
          </a:p>
          <a:p>
            <a:r>
              <a:rPr lang="en-US" sz="2800" dirty="0" smtClean="0">
                <a:latin typeface="+mj-lt"/>
              </a:rPr>
              <a:t>Op </a:t>
            </a:r>
            <a:r>
              <a:rPr lang="en-US" sz="2800" dirty="0" err="1" smtClean="0">
                <a:latin typeface="+mj-lt"/>
              </a:rPr>
              <a:t>welke</a:t>
            </a:r>
            <a:r>
              <a:rPr lang="en-US" sz="2800" dirty="0" smtClean="0">
                <a:latin typeface="+mj-lt"/>
              </a:rPr>
              <a:t> </a:t>
            </a:r>
            <a:r>
              <a:rPr lang="en-US" sz="2800" dirty="0" err="1" smtClean="0">
                <a:latin typeface="+mj-lt"/>
              </a:rPr>
              <a:t>manier</a:t>
            </a:r>
            <a:r>
              <a:rPr lang="en-US" sz="2800" dirty="0" smtClean="0">
                <a:latin typeface="+mj-lt"/>
              </a:rPr>
              <a:t> </a:t>
            </a:r>
            <a:r>
              <a:rPr lang="en-US" sz="2800" dirty="0" err="1" smtClean="0">
                <a:latin typeface="+mj-lt"/>
              </a:rPr>
              <a:t>stimuleerde</a:t>
            </a:r>
            <a:r>
              <a:rPr lang="en-US" sz="2800" dirty="0" smtClean="0">
                <a:latin typeface="+mj-lt"/>
              </a:rPr>
              <a:t> </a:t>
            </a:r>
            <a:r>
              <a:rPr lang="en-US" sz="2800" dirty="0" err="1" smtClean="0">
                <a:latin typeface="+mj-lt"/>
              </a:rPr>
              <a:t>dit</a:t>
            </a:r>
            <a:r>
              <a:rPr lang="en-US" sz="2800" dirty="0" smtClean="0">
                <a:latin typeface="+mj-lt"/>
              </a:rPr>
              <a:t> het </a:t>
            </a:r>
            <a:r>
              <a:rPr lang="en-US" sz="2800" dirty="0" err="1" smtClean="0">
                <a:latin typeface="+mj-lt"/>
              </a:rPr>
              <a:t>onderzoekend</a:t>
            </a:r>
            <a:r>
              <a:rPr lang="en-US" sz="2800" dirty="0" smtClean="0">
                <a:latin typeface="+mj-lt"/>
              </a:rPr>
              <a:t> </a:t>
            </a:r>
            <a:r>
              <a:rPr lang="en-US" sz="2800" dirty="0" err="1" smtClean="0">
                <a:latin typeface="+mj-lt"/>
              </a:rPr>
              <a:t>leren</a:t>
            </a:r>
            <a:r>
              <a:rPr lang="en-US" sz="2800" dirty="0" smtClean="0">
                <a:latin typeface="+mj-lt"/>
              </a:rPr>
              <a:t> </a:t>
            </a:r>
            <a:r>
              <a:rPr lang="en-US" sz="2800" dirty="0" err="1" smtClean="0">
                <a:latin typeface="+mj-lt"/>
              </a:rPr>
              <a:t>en</a:t>
            </a:r>
            <a:r>
              <a:rPr lang="en-US" sz="2800" dirty="0" smtClean="0">
                <a:latin typeface="+mj-lt"/>
              </a:rPr>
              <a:t> de </a:t>
            </a:r>
            <a:r>
              <a:rPr lang="en-US" sz="2800" dirty="0" err="1" smtClean="0">
                <a:latin typeface="+mj-lt"/>
              </a:rPr>
              <a:t>creativiteit</a:t>
            </a:r>
            <a:r>
              <a:rPr lang="en-US" sz="2800" dirty="0" smtClean="0">
                <a:latin typeface="+mj-lt"/>
              </a:rPr>
              <a:t>? </a:t>
            </a:r>
          </a:p>
        </p:txBody>
      </p:sp>
    </p:spTree>
    <p:extLst>
      <p:ext uri="{BB962C8B-B14F-4D97-AF65-F5344CB8AC3E}">
        <p14:creationId xmlns:p14="http://schemas.microsoft.com/office/powerpoint/2010/main" val="32371865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Autofit/>
          </a:bodyPr>
          <a:lstStyle/>
          <a:p>
            <a:r>
              <a:rPr lang="en-US" sz="3600" b="1" dirty="0" smtClean="0">
                <a:solidFill>
                  <a:srgbClr val="00B050"/>
                </a:solidFill>
              </a:rPr>
              <a:t>Kader </a:t>
            </a:r>
            <a:r>
              <a:rPr lang="en-US" sz="3600" b="1" dirty="0" err="1" smtClean="0">
                <a:solidFill>
                  <a:srgbClr val="00B050"/>
                </a:solidFill>
              </a:rPr>
              <a:t>voor</a:t>
            </a:r>
            <a:r>
              <a:rPr lang="en-US" sz="3600" b="1" dirty="0" smtClean="0">
                <a:solidFill>
                  <a:srgbClr val="00B050"/>
                </a:solidFill>
              </a:rPr>
              <a:t> de </a:t>
            </a:r>
            <a:r>
              <a:rPr lang="en-US" sz="3600" b="1" dirty="0" err="1" smtClean="0">
                <a:solidFill>
                  <a:srgbClr val="00B050"/>
                </a:solidFill>
              </a:rPr>
              <a:t>voorbeelden</a:t>
            </a:r>
            <a:r>
              <a:rPr lang="en-US" sz="3600" b="1" dirty="0" smtClean="0">
                <a:solidFill>
                  <a:srgbClr val="00B050"/>
                </a:solidFill>
              </a:rPr>
              <a:t> </a:t>
            </a:r>
            <a:r>
              <a:rPr lang="en-US" sz="3600" b="1" dirty="0" err="1" smtClean="0">
                <a:solidFill>
                  <a:srgbClr val="00B050"/>
                </a:solidFill>
              </a:rPr>
              <a:t>uit</a:t>
            </a:r>
            <a:r>
              <a:rPr lang="en-US" sz="3600" b="1" dirty="0" smtClean="0">
                <a:solidFill>
                  <a:srgbClr val="00B050"/>
                </a:solidFill>
              </a:rPr>
              <a:t> de </a:t>
            </a:r>
            <a:r>
              <a:rPr lang="en-US" sz="3600" b="1" dirty="0" err="1" smtClean="0">
                <a:solidFill>
                  <a:srgbClr val="00B050"/>
                </a:solidFill>
              </a:rPr>
              <a:t>klaspraktijk</a:t>
            </a:r>
            <a:r>
              <a:rPr lang="en-US" sz="3600" b="1" dirty="0" smtClean="0">
                <a:solidFill>
                  <a:srgbClr val="00B050"/>
                </a:solidFill>
              </a:rPr>
              <a:t> </a:t>
            </a:r>
            <a:endParaRPr lang="en-US" sz="3600" b="1" dirty="0">
              <a:solidFill>
                <a:srgbClr val="00B050"/>
              </a:solidFill>
            </a:endParaRPr>
          </a:p>
        </p:txBody>
      </p:sp>
      <p:sp>
        <p:nvSpPr>
          <p:cNvPr id="5" name="Content Placeholder 4"/>
          <p:cNvSpPr>
            <a:spLocks noGrp="1"/>
          </p:cNvSpPr>
          <p:nvPr>
            <p:ph idx="1"/>
          </p:nvPr>
        </p:nvSpPr>
        <p:spPr/>
        <p:txBody>
          <a:bodyPr>
            <a:normAutofit/>
          </a:bodyPr>
          <a:lstStyle/>
          <a:p>
            <a:pPr>
              <a:buFont typeface="Arial"/>
              <a:buChar char="•"/>
              <a:defRPr/>
            </a:pPr>
            <a:r>
              <a:rPr lang="nl-BE" sz="2800" i="1" dirty="0" smtClean="0">
                <a:latin typeface="+mj-lt"/>
              </a:rPr>
              <a:t>Situering </a:t>
            </a:r>
            <a:r>
              <a:rPr lang="nl-BE" sz="2800" dirty="0" smtClean="0">
                <a:latin typeface="+mj-lt"/>
              </a:rPr>
              <a:t>- </a:t>
            </a:r>
            <a:r>
              <a:rPr lang="nl-BE" sz="2800" dirty="0">
                <a:latin typeface="+mj-lt"/>
              </a:rPr>
              <a:t>focus, motivering, achtergrond</a:t>
            </a:r>
          </a:p>
          <a:p>
            <a:pPr>
              <a:buFont typeface="Arial"/>
              <a:buChar char="•"/>
              <a:defRPr/>
            </a:pPr>
            <a:r>
              <a:rPr lang="nl-BE" sz="2800" i="1" dirty="0" smtClean="0">
                <a:latin typeface="+mj-lt"/>
              </a:rPr>
              <a:t>Startpunt</a:t>
            </a:r>
            <a:endParaRPr lang="nl-BE" sz="2800" i="1" dirty="0">
              <a:latin typeface="+mj-lt"/>
            </a:endParaRPr>
          </a:p>
          <a:p>
            <a:pPr>
              <a:buFont typeface="Arial"/>
              <a:buChar char="•"/>
              <a:defRPr/>
            </a:pPr>
            <a:r>
              <a:rPr lang="nl-BE" sz="2800" i="1" dirty="0">
                <a:latin typeface="+mj-lt"/>
              </a:rPr>
              <a:t>Het </a:t>
            </a:r>
            <a:r>
              <a:rPr lang="nl-BE" sz="2800" i="1" dirty="0" smtClean="0">
                <a:latin typeface="+mj-lt"/>
              </a:rPr>
              <a:t>leerproces </a:t>
            </a:r>
            <a:r>
              <a:rPr lang="nl-BE" sz="2800" dirty="0" smtClean="0">
                <a:latin typeface="+mj-lt"/>
              </a:rPr>
              <a:t>- </a:t>
            </a:r>
            <a:r>
              <a:rPr lang="nl-BE" sz="2800" dirty="0">
                <a:latin typeface="+mj-lt"/>
              </a:rPr>
              <a:t>activiteiten </a:t>
            </a:r>
            <a:r>
              <a:rPr lang="nl-BE" sz="2800" dirty="0" smtClean="0">
                <a:latin typeface="+mj-lt"/>
              </a:rPr>
              <a:t>de motivering, </a:t>
            </a:r>
            <a:r>
              <a:rPr lang="nl-BE" sz="2800" dirty="0">
                <a:latin typeface="+mj-lt"/>
              </a:rPr>
              <a:t>voorbeelden van reacties van kinderen, reflecties van de leerkracht en gevolgen voor de volgende </a:t>
            </a:r>
            <a:r>
              <a:rPr lang="nl-BE" sz="2800" dirty="0" smtClean="0">
                <a:latin typeface="+mj-lt"/>
              </a:rPr>
              <a:t>activiteit.</a:t>
            </a:r>
            <a:endParaRPr lang="nl-BE" sz="2800" dirty="0">
              <a:latin typeface="+mj-lt"/>
            </a:endParaRPr>
          </a:p>
          <a:p>
            <a:pPr>
              <a:buFont typeface="Arial"/>
              <a:buChar char="•"/>
              <a:defRPr/>
            </a:pPr>
            <a:r>
              <a:rPr lang="nl-BE" sz="2800" i="1" dirty="0">
                <a:latin typeface="+mj-lt"/>
              </a:rPr>
              <a:t>Reflecties</a:t>
            </a:r>
            <a:r>
              <a:rPr lang="nl-BE" sz="2800" dirty="0">
                <a:latin typeface="+mj-lt"/>
              </a:rPr>
              <a:t> </a:t>
            </a:r>
            <a:r>
              <a:rPr lang="nl-BE" sz="2800" dirty="0" smtClean="0">
                <a:latin typeface="+mj-lt"/>
              </a:rPr>
              <a:t>– evolutie van </a:t>
            </a:r>
            <a:r>
              <a:rPr lang="nl-BE" sz="2800" dirty="0">
                <a:latin typeface="+mj-lt"/>
              </a:rPr>
              <a:t>de kinderen</a:t>
            </a:r>
            <a:r>
              <a:rPr lang="nl-BE" sz="2800">
                <a:latin typeface="+mj-lt"/>
              </a:rPr>
              <a:t>, </a:t>
            </a:r>
            <a:r>
              <a:rPr lang="nl-BE" sz="2800" smtClean="0">
                <a:latin typeface="+mj-lt"/>
              </a:rPr>
              <a:t>de rol </a:t>
            </a:r>
            <a:r>
              <a:rPr lang="nl-BE" sz="2800" dirty="0">
                <a:latin typeface="+mj-lt"/>
              </a:rPr>
              <a:t>van de leerkracht, klasomgeving, volgende stappen</a:t>
            </a:r>
          </a:p>
          <a:p>
            <a:endParaRPr lang="en-US" dirty="0">
              <a:latin typeface="+mj-lt"/>
            </a:endParaRPr>
          </a:p>
        </p:txBody>
      </p:sp>
    </p:spTree>
    <p:extLst>
      <p:ext uri="{BB962C8B-B14F-4D97-AF65-F5344CB8AC3E}">
        <p14:creationId xmlns:p14="http://schemas.microsoft.com/office/powerpoint/2010/main" val="24232541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6048672" cy="994122"/>
          </a:xfrm>
        </p:spPr>
        <p:txBody>
          <a:bodyPr>
            <a:noAutofit/>
          </a:bodyPr>
          <a:lstStyle/>
          <a:p>
            <a:r>
              <a:rPr lang="en-GB" sz="2400" b="1" dirty="0" err="1" smtClean="0">
                <a:solidFill>
                  <a:srgbClr val="00B050"/>
                </a:solidFill>
                <a:cs typeface="Calibri Light"/>
              </a:rPr>
              <a:t>Levenscyclus</a:t>
            </a:r>
            <a:r>
              <a:rPr lang="en-GB" sz="2400" b="1" dirty="0" smtClean="0">
                <a:solidFill>
                  <a:srgbClr val="00B050"/>
                </a:solidFill>
                <a:cs typeface="Calibri Light"/>
              </a:rPr>
              <a:t> van </a:t>
            </a:r>
            <a:r>
              <a:rPr lang="en-GB" sz="2400" b="1" dirty="0" err="1" smtClean="0">
                <a:solidFill>
                  <a:srgbClr val="00B050"/>
                </a:solidFill>
                <a:cs typeface="Calibri Light"/>
              </a:rPr>
              <a:t>een</a:t>
            </a:r>
            <a:r>
              <a:rPr lang="en-GB" sz="2400" b="1" dirty="0" smtClean="0">
                <a:solidFill>
                  <a:srgbClr val="00B050"/>
                </a:solidFill>
                <a:cs typeface="Calibri Light"/>
              </a:rPr>
              <a:t> </a:t>
            </a:r>
            <a:r>
              <a:rPr lang="en-GB" sz="2400" b="1" dirty="0" err="1" smtClean="0">
                <a:solidFill>
                  <a:srgbClr val="00B050"/>
                </a:solidFill>
                <a:cs typeface="Calibri Light"/>
              </a:rPr>
              <a:t>kikker</a:t>
            </a:r>
            <a:r>
              <a:rPr lang="en-GB" sz="2400" b="1" dirty="0" smtClean="0">
                <a:solidFill>
                  <a:srgbClr val="00B050"/>
                </a:solidFill>
                <a:cs typeface="Calibri Light"/>
              </a:rPr>
              <a:t>: iPads </a:t>
            </a:r>
            <a:r>
              <a:rPr lang="en-GB" sz="2400" b="1" dirty="0" err="1" smtClean="0">
                <a:solidFill>
                  <a:srgbClr val="00B050"/>
                </a:solidFill>
                <a:cs typeface="Calibri Light"/>
              </a:rPr>
              <a:t>gebruiken</a:t>
            </a:r>
            <a:r>
              <a:rPr lang="en-GB" sz="2400" b="1" dirty="0" smtClean="0">
                <a:solidFill>
                  <a:srgbClr val="00B050"/>
                </a:solidFill>
                <a:cs typeface="Calibri Light"/>
              </a:rPr>
              <a:t> om </a:t>
            </a:r>
            <a:r>
              <a:rPr lang="en-GB" sz="2400" b="1" dirty="0" err="1" smtClean="0">
                <a:solidFill>
                  <a:srgbClr val="00B050"/>
                </a:solidFill>
                <a:cs typeface="Calibri Light"/>
              </a:rPr>
              <a:t>beelden</a:t>
            </a:r>
            <a:r>
              <a:rPr lang="en-GB" sz="2400" b="1" dirty="0" smtClean="0">
                <a:solidFill>
                  <a:srgbClr val="00B050"/>
                </a:solidFill>
                <a:cs typeface="Calibri Light"/>
              </a:rPr>
              <a:t> vast </a:t>
            </a:r>
            <a:r>
              <a:rPr lang="en-GB" sz="2400" b="1" dirty="0" err="1" smtClean="0">
                <a:solidFill>
                  <a:srgbClr val="00B050"/>
                </a:solidFill>
                <a:cs typeface="Calibri Light"/>
              </a:rPr>
              <a:t>te</a:t>
            </a:r>
            <a:r>
              <a:rPr lang="en-GB" sz="2400" b="1" dirty="0" smtClean="0">
                <a:solidFill>
                  <a:srgbClr val="00B050"/>
                </a:solidFill>
                <a:cs typeface="Calibri Light"/>
              </a:rPr>
              <a:t> </a:t>
            </a:r>
            <a:r>
              <a:rPr lang="en-GB" sz="2400" b="1" dirty="0" err="1" smtClean="0">
                <a:solidFill>
                  <a:srgbClr val="00B050"/>
                </a:solidFill>
                <a:cs typeface="Calibri Light"/>
              </a:rPr>
              <a:t>leggen</a:t>
            </a:r>
            <a:r>
              <a:rPr lang="en-GB" sz="2400" b="1" dirty="0" smtClean="0">
                <a:solidFill>
                  <a:srgbClr val="00B050"/>
                </a:solidFill>
                <a:cs typeface="Calibri Light"/>
              </a:rPr>
              <a:t> van </a:t>
            </a:r>
            <a:r>
              <a:rPr lang="en-GB" sz="2400" b="1" dirty="0" err="1" smtClean="0">
                <a:solidFill>
                  <a:srgbClr val="00B050"/>
                </a:solidFill>
                <a:cs typeface="Calibri Light"/>
              </a:rPr>
              <a:t>veranderingen</a:t>
            </a:r>
            <a:r>
              <a:rPr lang="en-GB" sz="2400" b="1" dirty="0" smtClean="0">
                <a:solidFill>
                  <a:srgbClr val="00B050"/>
                </a:solidFill>
                <a:cs typeface="Calibri Light"/>
              </a:rPr>
              <a:t> </a:t>
            </a:r>
            <a:r>
              <a:rPr lang="en-GB" sz="2400" b="1" dirty="0" err="1" smtClean="0">
                <a:solidFill>
                  <a:srgbClr val="00B050"/>
                </a:solidFill>
                <a:cs typeface="Calibri Light"/>
              </a:rPr>
              <a:t>doorheen</a:t>
            </a:r>
            <a:r>
              <a:rPr lang="en-GB" sz="2400" b="1" dirty="0" smtClean="0">
                <a:solidFill>
                  <a:srgbClr val="00B050"/>
                </a:solidFill>
                <a:cs typeface="Calibri Light"/>
              </a:rPr>
              <a:t> de </a:t>
            </a:r>
            <a:r>
              <a:rPr lang="en-GB" sz="2400" b="1" dirty="0" err="1" smtClean="0">
                <a:solidFill>
                  <a:srgbClr val="00B050"/>
                </a:solidFill>
                <a:cs typeface="Calibri Light"/>
              </a:rPr>
              <a:t>tijd</a:t>
            </a:r>
            <a:r>
              <a:rPr lang="en-GB" sz="2400" b="1" dirty="0" smtClean="0">
                <a:solidFill>
                  <a:srgbClr val="00B050"/>
                </a:solidFill>
                <a:cs typeface="Calibri Light"/>
              </a:rPr>
              <a:t> (</a:t>
            </a:r>
            <a:r>
              <a:rPr lang="en-GB" sz="2400" b="1" dirty="0" err="1" smtClean="0">
                <a:solidFill>
                  <a:srgbClr val="00B050"/>
                </a:solidFill>
                <a:cs typeface="Calibri Light"/>
              </a:rPr>
              <a:t>leeftijd</a:t>
            </a:r>
            <a:r>
              <a:rPr lang="en-GB" sz="2400" b="1" dirty="0" smtClean="0">
                <a:solidFill>
                  <a:srgbClr val="00B050"/>
                </a:solidFill>
                <a:cs typeface="Calibri Light"/>
              </a:rPr>
              <a:t> 4-5)</a:t>
            </a:r>
            <a:endParaRPr lang="en-US" sz="2400" b="1" dirty="0">
              <a:solidFill>
                <a:srgbClr val="00B05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628800"/>
            <a:ext cx="6264696" cy="4536504"/>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495301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1556792"/>
            <a:ext cx="7056000" cy="45360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Title 3"/>
          <p:cNvSpPr>
            <a:spLocks noGrp="1"/>
          </p:cNvSpPr>
          <p:nvPr>
            <p:ph type="ctrTitle"/>
          </p:nvPr>
        </p:nvSpPr>
        <p:spPr>
          <a:xfrm>
            <a:off x="2627784" y="332656"/>
            <a:ext cx="6260232" cy="1080120"/>
          </a:xfrm>
        </p:spPr>
        <p:txBody>
          <a:bodyPr>
            <a:normAutofit fontScale="90000"/>
          </a:bodyPr>
          <a:lstStyle/>
          <a:p>
            <a:r>
              <a:rPr lang="en-US" sz="2800" b="1" dirty="0" err="1" smtClean="0">
                <a:solidFill>
                  <a:srgbClr val="00B050"/>
                </a:solidFill>
              </a:rPr>
              <a:t>Bijen</a:t>
            </a:r>
            <a:r>
              <a:rPr lang="en-US" sz="2800" b="1" dirty="0" smtClean="0">
                <a:solidFill>
                  <a:srgbClr val="00B050"/>
                </a:solidFill>
              </a:rPr>
              <a:t> </a:t>
            </a:r>
            <a:r>
              <a:rPr lang="en-US" sz="2800" b="1" dirty="0" err="1" smtClean="0">
                <a:solidFill>
                  <a:srgbClr val="00B050"/>
                </a:solidFill>
              </a:rPr>
              <a:t>en</a:t>
            </a:r>
            <a:r>
              <a:rPr lang="en-US" sz="2800" b="1" dirty="0" smtClean="0">
                <a:solidFill>
                  <a:srgbClr val="00B050"/>
                </a:solidFill>
              </a:rPr>
              <a:t> </a:t>
            </a:r>
            <a:r>
              <a:rPr lang="en-US" sz="2800" b="1" dirty="0" err="1" smtClean="0">
                <a:solidFill>
                  <a:srgbClr val="00B050"/>
                </a:solidFill>
              </a:rPr>
              <a:t>hun</a:t>
            </a:r>
            <a:r>
              <a:rPr lang="en-US" sz="2800" b="1" dirty="0" smtClean="0">
                <a:solidFill>
                  <a:srgbClr val="00B050"/>
                </a:solidFill>
              </a:rPr>
              <a:t> </a:t>
            </a:r>
            <a:r>
              <a:rPr lang="en-US" sz="2800" b="1" dirty="0" err="1" smtClean="0">
                <a:solidFill>
                  <a:srgbClr val="00B050"/>
                </a:solidFill>
              </a:rPr>
              <a:t>kolonies</a:t>
            </a:r>
            <a:r>
              <a:rPr lang="en-US" sz="2800" b="1" dirty="0" smtClean="0">
                <a:solidFill>
                  <a:srgbClr val="00B050"/>
                </a:solidFill>
              </a:rPr>
              <a:t>: </a:t>
            </a:r>
            <a:r>
              <a:rPr lang="en-US" sz="2800" b="1" dirty="0" err="1" smtClean="0">
                <a:solidFill>
                  <a:srgbClr val="00B050"/>
                </a:solidFill>
              </a:rPr>
              <a:t>ideeën</a:t>
            </a:r>
            <a:r>
              <a:rPr lang="en-US" sz="2800" b="1" dirty="0" smtClean="0">
                <a:solidFill>
                  <a:srgbClr val="00B050"/>
                </a:solidFill>
              </a:rPr>
              <a:t> </a:t>
            </a:r>
            <a:r>
              <a:rPr lang="en-US" sz="2800" b="1" dirty="0" err="1" smtClean="0">
                <a:solidFill>
                  <a:srgbClr val="00B050"/>
                </a:solidFill>
              </a:rPr>
              <a:t>visualiseren</a:t>
            </a:r>
            <a:r>
              <a:rPr lang="en-US" sz="2800" b="1" dirty="0" smtClean="0">
                <a:solidFill>
                  <a:srgbClr val="00B050"/>
                </a:solidFill>
              </a:rPr>
              <a:t> </a:t>
            </a:r>
            <a:r>
              <a:rPr lang="en-US" sz="2800" b="1" dirty="0" err="1" smtClean="0">
                <a:solidFill>
                  <a:srgbClr val="00B050"/>
                </a:solidFill>
              </a:rPr>
              <a:t>aan</a:t>
            </a:r>
            <a:r>
              <a:rPr lang="en-US" sz="2800" b="1" dirty="0" smtClean="0">
                <a:solidFill>
                  <a:srgbClr val="00B050"/>
                </a:solidFill>
              </a:rPr>
              <a:t> de hand van </a:t>
            </a:r>
            <a:r>
              <a:rPr lang="en-US" sz="2800" b="1" dirty="0" err="1" smtClean="0">
                <a:solidFill>
                  <a:srgbClr val="00B050"/>
                </a:solidFill>
              </a:rPr>
              <a:t>simulaties</a:t>
            </a:r>
            <a:r>
              <a:rPr lang="en-US" sz="2800" b="1" dirty="0" smtClean="0">
                <a:solidFill>
                  <a:srgbClr val="00B050"/>
                </a:solidFill>
              </a:rPr>
              <a:t> </a:t>
            </a:r>
            <a:r>
              <a:rPr lang="en-GB" sz="2800" b="1" dirty="0" smtClean="0">
                <a:solidFill>
                  <a:srgbClr val="00B050"/>
                </a:solidFill>
              </a:rPr>
              <a:t>(</a:t>
            </a:r>
            <a:r>
              <a:rPr lang="en-GB" sz="2800" b="1" dirty="0" err="1" smtClean="0">
                <a:solidFill>
                  <a:srgbClr val="00B050"/>
                </a:solidFill>
              </a:rPr>
              <a:t>leeftijd</a:t>
            </a:r>
            <a:r>
              <a:rPr lang="en-GB" sz="2800" b="1" dirty="0" smtClean="0">
                <a:solidFill>
                  <a:srgbClr val="00B050"/>
                </a:solidFill>
              </a:rPr>
              <a:t> 4-5)</a:t>
            </a:r>
            <a:endParaRPr lang="en-GB" sz="2800" b="1" dirty="0">
              <a:solidFill>
                <a:srgbClr val="00B05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35477136"/>
              </p:ext>
            </p:extLst>
          </p:nvPr>
        </p:nvGraphicFramePr>
        <p:xfrm>
          <a:off x="1331640" y="1762857"/>
          <a:ext cx="6552728" cy="4258431"/>
        </p:xfrm>
        <a:graphic>
          <a:graphicData uri="http://schemas.openxmlformats.org/presentationml/2006/ole">
            <mc:AlternateContent xmlns:mc="http://schemas.openxmlformats.org/markup-compatibility/2006">
              <mc:Choice xmlns:v="urn:schemas-microsoft-com:vml" Requires="v">
                <p:oleObj spid="_x0000_s3102" name="Document" r:id="rId5" imgW="9855200" imgH="7048500" progId="Word.Document.12">
                  <p:embed/>
                </p:oleObj>
              </mc:Choice>
              <mc:Fallback>
                <p:oleObj name="Document" r:id="rId5" imgW="9855200" imgH="7048500" progId="Word.Document.12">
                  <p:embed/>
                  <p:pic>
                    <p:nvPicPr>
                      <p:cNvPr id="0" name=""/>
                      <p:cNvPicPr/>
                      <p:nvPr/>
                    </p:nvPicPr>
                    <p:blipFill>
                      <a:blip r:embed="rId6"/>
                      <a:stretch>
                        <a:fillRect/>
                      </a:stretch>
                    </p:blipFill>
                    <p:spPr>
                      <a:xfrm>
                        <a:off x="1331640" y="1762857"/>
                        <a:ext cx="6552728" cy="4258431"/>
                      </a:xfrm>
                      <a:prstGeom prst="rect">
                        <a:avLst/>
                      </a:prstGeom>
                    </p:spPr>
                  </p:pic>
                </p:oleObj>
              </mc:Fallback>
            </mc:AlternateContent>
          </a:graphicData>
        </a:graphic>
      </p:graphicFrame>
    </p:spTree>
    <p:extLst>
      <p:ext uri="{BB962C8B-B14F-4D97-AF65-F5344CB8AC3E}">
        <p14:creationId xmlns:p14="http://schemas.microsoft.com/office/powerpoint/2010/main" val="10386309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60648"/>
            <a:ext cx="5976664" cy="1282154"/>
          </a:xfrm>
        </p:spPr>
        <p:txBody>
          <a:bodyPr>
            <a:noAutofit/>
          </a:bodyPr>
          <a:lstStyle/>
          <a:p>
            <a:r>
              <a:rPr lang="en-GB" altLang="en-US" sz="2800" b="1" dirty="0" err="1" smtClean="0">
                <a:solidFill>
                  <a:srgbClr val="00B050"/>
                </a:solidFill>
                <a:latin typeface="Calibri" panose="020F0502020204030204" pitchFamily="34" charset="0"/>
                <a:ea typeface="MS PGothic" panose="020B0600070205080204" pitchFamily="34" charset="-128"/>
                <a:cs typeface="Calibri" panose="020F0502020204030204" pitchFamily="34" charset="0"/>
              </a:rPr>
              <a:t>Materialen</a:t>
            </a:r>
            <a:r>
              <a:rPr lang="en-GB" altLang="en-US" sz="2800" b="1" dirty="0" smtClean="0">
                <a:solidFill>
                  <a:srgbClr val="00B050"/>
                </a:solidFill>
                <a:latin typeface="Calibri" panose="020F0502020204030204" pitchFamily="34" charset="0"/>
                <a:ea typeface="MS PGothic" panose="020B0600070205080204" pitchFamily="34" charset="-128"/>
                <a:cs typeface="Calibri" panose="020F0502020204030204" pitchFamily="34" charset="0"/>
              </a:rPr>
              <a:t> </a:t>
            </a:r>
            <a:r>
              <a:rPr lang="en-GB" altLang="en-US" sz="2800" b="1" dirty="0" err="1" smtClean="0">
                <a:solidFill>
                  <a:srgbClr val="00B050"/>
                </a:solidFill>
                <a:latin typeface="Calibri" panose="020F0502020204030204" pitchFamily="34" charset="0"/>
                <a:ea typeface="MS PGothic" panose="020B0600070205080204" pitchFamily="34" charset="-128"/>
                <a:cs typeface="Calibri" panose="020F0502020204030204" pitchFamily="34" charset="0"/>
              </a:rPr>
              <a:t>onderzoeken</a:t>
            </a:r>
            <a:r>
              <a:rPr lang="en-GB" altLang="en-US" sz="2800" b="1" dirty="0" smtClean="0">
                <a:solidFill>
                  <a:srgbClr val="00B050"/>
                </a:solidFill>
                <a:latin typeface="Calibri" panose="020F0502020204030204" pitchFamily="34" charset="0"/>
                <a:ea typeface="MS PGothic" panose="020B0600070205080204" pitchFamily="34" charset="-128"/>
                <a:cs typeface="Calibri" panose="020F0502020204030204" pitchFamily="34" charset="0"/>
              </a:rPr>
              <a:t>: </a:t>
            </a:r>
            <a:r>
              <a:rPr lang="en-GB" altLang="en-US" sz="2800" b="1" dirty="0" err="1" smtClean="0">
                <a:solidFill>
                  <a:srgbClr val="00B050"/>
                </a:solidFill>
                <a:latin typeface="Calibri" panose="020F0502020204030204" pitchFamily="34" charset="0"/>
                <a:ea typeface="MS PGothic" panose="020B0600070205080204" pitchFamily="34" charset="-128"/>
                <a:cs typeface="Calibri" panose="020F0502020204030204" pitchFamily="34" charset="0"/>
              </a:rPr>
              <a:t>ideeën</a:t>
            </a:r>
            <a:r>
              <a:rPr lang="en-GB" altLang="en-US" sz="2800" b="1" dirty="0" smtClean="0">
                <a:solidFill>
                  <a:srgbClr val="00B050"/>
                </a:solidFill>
                <a:latin typeface="Calibri" panose="020F0502020204030204" pitchFamily="34" charset="0"/>
                <a:ea typeface="MS PGothic" panose="020B0600070205080204" pitchFamily="34" charset="-128"/>
                <a:cs typeface="Calibri" panose="020F0502020204030204" pitchFamily="34" charset="0"/>
              </a:rPr>
              <a:t> </a:t>
            </a:r>
            <a:r>
              <a:rPr lang="en-GB" altLang="en-US" sz="2800" b="1" dirty="0" err="1" smtClean="0">
                <a:solidFill>
                  <a:srgbClr val="00B050"/>
                </a:solidFill>
                <a:latin typeface="Calibri" panose="020F0502020204030204" pitchFamily="34" charset="0"/>
                <a:ea typeface="MS PGothic" panose="020B0600070205080204" pitchFamily="34" charset="-128"/>
                <a:cs typeface="Calibri" panose="020F0502020204030204" pitchFamily="34" charset="0"/>
              </a:rPr>
              <a:t>onderzoeken</a:t>
            </a:r>
            <a:r>
              <a:rPr lang="en-GB" altLang="en-US" sz="2800" b="1" dirty="0" smtClean="0">
                <a:solidFill>
                  <a:srgbClr val="00B050"/>
                </a:solidFill>
                <a:latin typeface="Calibri" panose="020F0502020204030204" pitchFamily="34" charset="0"/>
                <a:ea typeface="MS PGothic" panose="020B0600070205080204" pitchFamily="34" charset="-128"/>
                <a:cs typeface="Calibri" panose="020F0502020204030204" pitchFamily="34" charset="0"/>
              </a:rPr>
              <a:t> met </a:t>
            </a:r>
            <a:r>
              <a:rPr lang="en-GB" altLang="en-US" sz="2800" b="1" dirty="0" err="1" smtClean="0">
                <a:solidFill>
                  <a:srgbClr val="00B050"/>
                </a:solidFill>
                <a:latin typeface="Calibri" panose="020F0502020204030204" pitchFamily="34" charset="0"/>
                <a:ea typeface="MS PGothic" panose="020B0600070205080204" pitchFamily="34" charset="-128"/>
                <a:cs typeface="Calibri" panose="020F0502020204030204" pitchFamily="34" charset="0"/>
              </a:rPr>
              <a:t>simulaties</a:t>
            </a:r>
            <a:r>
              <a:rPr lang="en-GB" altLang="en-US" sz="2800" b="1" dirty="0" smtClean="0">
                <a:solidFill>
                  <a:srgbClr val="00B050"/>
                </a:solidFill>
                <a:latin typeface="Calibri" panose="020F0502020204030204" pitchFamily="34" charset="0"/>
                <a:ea typeface="MS PGothic" panose="020B0600070205080204" pitchFamily="34" charset="-128"/>
                <a:cs typeface="Calibri" panose="020F0502020204030204" pitchFamily="34" charset="0"/>
              </a:rPr>
              <a:t> (</a:t>
            </a:r>
            <a:r>
              <a:rPr lang="en-GB" altLang="en-US" sz="2800" b="1" dirty="0" err="1" smtClean="0">
                <a:solidFill>
                  <a:srgbClr val="00B050"/>
                </a:solidFill>
                <a:latin typeface="Calibri" panose="020F0502020204030204" pitchFamily="34" charset="0"/>
                <a:ea typeface="MS PGothic" panose="020B0600070205080204" pitchFamily="34" charset="-128"/>
                <a:cs typeface="Calibri" panose="020F0502020204030204" pitchFamily="34" charset="0"/>
              </a:rPr>
              <a:t>leeftijd</a:t>
            </a:r>
            <a:r>
              <a:rPr lang="en-GB" altLang="en-US" sz="2800" b="1" dirty="0" smtClean="0">
                <a:solidFill>
                  <a:srgbClr val="00B050"/>
                </a:solidFill>
                <a:latin typeface="Calibri" panose="020F0502020204030204" pitchFamily="34" charset="0"/>
                <a:ea typeface="MS PGothic" panose="020B0600070205080204" pitchFamily="34" charset="-128"/>
                <a:cs typeface="Calibri" panose="020F0502020204030204" pitchFamily="34" charset="0"/>
              </a:rPr>
              <a:t> 5-6)</a:t>
            </a:r>
            <a:endParaRPr lang="en-US" sz="2800" dirty="0">
              <a:solidFill>
                <a:srgbClr val="00B050"/>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628800"/>
            <a:ext cx="5904656" cy="4464496"/>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863797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1700808"/>
            <a:ext cx="3956757" cy="3958705"/>
          </a:xfrm>
          <a:prstGeom prst="rect">
            <a:avLst/>
          </a:prstGeom>
        </p:spPr>
      </p:pic>
      <p:pic>
        <p:nvPicPr>
          <p:cNvPr id="3" name="Picture 2"/>
          <p:cNvPicPr>
            <a:picLocks noChangeAspect="1"/>
          </p:cNvPicPr>
          <p:nvPr/>
        </p:nvPicPr>
        <p:blipFill>
          <a:blip r:embed="rId4"/>
          <a:stretch>
            <a:fillRect/>
          </a:stretch>
        </p:blipFill>
        <p:spPr>
          <a:xfrm>
            <a:off x="4788024" y="1659902"/>
            <a:ext cx="3893582" cy="3958705"/>
          </a:xfrm>
          <a:prstGeom prst="rect">
            <a:avLst/>
          </a:prstGeom>
        </p:spPr>
      </p:pic>
      <p:sp>
        <p:nvSpPr>
          <p:cNvPr id="4" name="Rectangle 3"/>
          <p:cNvSpPr/>
          <p:nvPr/>
        </p:nvSpPr>
        <p:spPr>
          <a:xfrm>
            <a:off x="2555776" y="188640"/>
            <a:ext cx="6125830" cy="1384995"/>
          </a:xfrm>
          <a:prstGeom prst="rect">
            <a:avLst/>
          </a:prstGeom>
        </p:spPr>
        <p:txBody>
          <a:bodyPr wrap="square">
            <a:spAutoFit/>
          </a:bodyPr>
          <a:lstStyle/>
          <a:p>
            <a:pPr algn="ctr"/>
            <a:r>
              <a:rPr lang="en-GB" sz="2800" b="1" dirty="0" err="1" smtClean="0">
                <a:solidFill>
                  <a:srgbClr val="00B050"/>
                </a:solidFill>
                <a:latin typeface="+mj-lt"/>
              </a:rPr>
              <a:t>Studie</a:t>
            </a:r>
            <a:r>
              <a:rPr lang="en-GB" sz="2800" b="1" dirty="0" smtClean="0">
                <a:solidFill>
                  <a:srgbClr val="00B050"/>
                </a:solidFill>
                <a:latin typeface="+mj-lt"/>
              </a:rPr>
              <a:t> van </a:t>
            </a:r>
            <a:r>
              <a:rPr lang="en-GB" sz="2800" b="1" dirty="0" err="1" smtClean="0">
                <a:solidFill>
                  <a:srgbClr val="00B050"/>
                </a:solidFill>
                <a:latin typeface="+mj-lt"/>
              </a:rPr>
              <a:t>eenvoudige</a:t>
            </a:r>
            <a:r>
              <a:rPr lang="en-GB" sz="2800" b="1" dirty="0" smtClean="0">
                <a:solidFill>
                  <a:srgbClr val="00B050"/>
                </a:solidFill>
                <a:latin typeface="+mj-lt"/>
              </a:rPr>
              <a:t> </a:t>
            </a:r>
            <a:r>
              <a:rPr lang="en-GB" sz="2800" b="1" dirty="0" err="1" smtClean="0">
                <a:solidFill>
                  <a:srgbClr val="00B050"/>
                </a:solidFill>
                <a:latin typeface="+mj-lt"/>
              </a:rPr>
              <a:t>fysische</a:t>
            </a:r>
            <a:r>
              <a:rPr lang="en-GB" sz="2800" b="1" dirty="0" smtClean="0">
                <a:solidFill>
                  <a:srgbClr val="00B050"/>
                </a:solidFill>
                <a:latin typeface="+mj-lt"/>
              </a:rPr>
              <a:t> </a:t>
            </a:r>
            <a:r>
              <a:rPr lang="en-GB" sz="2800" b="1" dirty="0" err="1" smtClean="0">
                <a:solidFill>
                  <a:srgbClr val="00B050"/>
                </a:solidFill>
                <a:latin typeface="+mj-lt"/>
              </a:rPr>
              <a:t>fenomenen</a:t>
            </a:r>
            <a:r>
              <a:rPr lang="en-GB" sz="2800" b="1" dirty="0" smtClean="0">
                <a:solidFill>
                  <a:srgbClr val="00B050"/>
                </a:solidFill>
                <a:latin typeface="+mj-lt"/>
              </a:rPr>
              <a:t>: </a:t>
            </a:r>
            <a:r>
              <a:rPr lang="en-GB" sz="2800" b="1" dirty="0" err="1" smtClean="0">
                <a:solidFill>
                  <a:srgbClr val="00B050"/>
                </a:solidFill>
                <a:latin typeface="+mj-lt"/>
              </a:rPr>
              <a:t>gegevens</a:t>
            </a:r>
            <a:r>
              <a:rPr lang="en-GB" sz="2800" b="1" dirty="0" smtClean="0">
                <a:solidFill>
                  <a:srgbClr val="00B050"/>
                </a:solidFill>
                <a:latin typeface="+mj-lt"/>
              </a:rPr>
              <a:t> </a:t>
            </a:r>
            <a:r>
              <a:rPr lang="en-GB" sz="2800" b="1" dirty="0" err="1" smtClean="0">
                <a:solidFill>
                  <a:srgbClr val="00B050"/>
                </a:solidFill>
                <a:latin typeface="+mj-lt"/>
              </a:rPr>
              <a:t>beheren</a:t>
            </a:r>
            <a:r>
              <a:rPr lang="en-GB" sz="2800" b="1" dirty="0" smtClean="0">
                <a:solidFill>
                  <a:srgbClr val="00B050"/>
                </a:solidFill>
                <a:latin typeface="+mj-lt"/>
              </a:rPr>
              <a:t> </a:t>
            </a:r>
            <a:r>
              <a:rPr lang="en-GB" sz="2800" b="1" dirty="0" err="1" smtClean="0">
                <a:solidFill>
                  <a:srgbClr val="00B050"/>
                </a:solidFill>
                <a:latin typeface="+mj-lt"/>
              </a:rPr>
              <a:t>en</a:t>
            </a:r>
            <a:r>
              <a:rPr lang="en-GB" sz="2800" b="1" dirty="0" smtClean="0">
                <a:solidFill>
                  <a:srgbClr val="00B050"/>
                </a:solidFill>
                <a:latin typeface="+mj-lt"/>
              </a:rPr>
              <a:t> </a:t>
            </a:r>
            <a:r>
              <a:rPr lang="en-GB" sz="2800" b="1" dirty="0" err="1" smtClean="0">
                <a:solidFill>
                  <a:srgbClr val="00B050"/>
                </a:solidFill>
                <a:latin typeface="+mj-lt"/>
              </a:rPr>
              <a:t>ideeën</a:t>
            </a:r>
            <a:r>
              <a:rPr lang="en-GB" sz="2800" b="1" dirty="0" smtClean="0">
                <a:solidFill>
                  <a:srgbClr val="00B050"/>
                </a:solidFill>
                <a:latin typeface="+mj-lt"/>
              </a:rPr>
              <a:t> </a:t>
            </a:r>
            <a:r>
              <a:rPr lang="en-GB" sz="2800" b="1" dirty="0" err="1" smtClean="0">
                <a:solidFill>
                  <a:srgbClr val="00B050"/>
                </a:solidFill>
                <a:latin typeface="+mj-lt"/>
              </a:rPr>
              <a:t>communiceren</a:t>
            </a:r>
            <a:r>
              <a:rPr lang="en-GB" sz="2800" b="1" dirty="0" smtClean="0">
                <a:solidFill>
                  <a:srgbClr val="00B050"/>
                </a:solidFill>
                <a:latin typeface="+mj-lt"/>
              </a:rPr>
              <a:t> (</a:t>
            </a:r>
            <a:r>
              <a:rPr lang="en-GB" sz="2800" b="1" dirty="0" err="1" smtClean="0">
                <a:solidFill>
                  <a:srgbClr val="00B050"/>
                </a:solidFill>
                <a:latin typeface="+mj-lt"/>
              </a:rPr>
              <a:t>leeftijd</a:t>
            </a:r>
            <a:r>
              <a:rPr lang="en-GB" sz="2800" b="1" dirty="0" smtClean="0">
                <a:solidFill>
                  <a:srgbClr val="00B050"/>
                </a:solidFill>
                <a:latin typeface="+mj-lt"/>
              </a:rPr>
              <a:t> 4-6 )</a:t>
            </a:r>
            <a:endParaRPr lang="en-US" sz="2800" dirty="0">
              <a:solidFill>
                <a:srgbClr val="00B050"/>
              </a:solidFill>
              <a:latin typeface="+mj-lt"/>
            </a:endParaRPr>
          </a:p>
        </p:txBody>
      </p:sp>
    </p:spTree>
    <p:extLst>
      <p:ext uri="{BB962C8B-B14F-4D97-AF65-F5344CB8AC3E}">
        <p14:creationId xmlns:p14="http://schemas.microsoft.com/office/powerpoint/2010/main" val="10943701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771800" y="332656"/>
            <a:ext cx="5718572" cy="14248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GB" sz="3200" kern="0" dirty="0" smtClean="0">
                <a:solidFill>
                  <a:srgbClr val="00B050"/>
                </a:solidFill>
                <a:effectLst/>
              </a:rPr>
              <a:t>Het </a:t>
            </a:r>
            <a:r>
              <a:rPr lang="en-GB" sz="3200" kern="0" dirty="0" err="1" smtClean="0">
                <a:solidFill>
                  <a:srgbClr val="00B050"/>
                </a:solidFill>
                <a:effectLst/>
              </a:rPr>
              <a:t>gebruik</a:t>
            </a:r>
            <a:r>
              <a:rPr lang="en-GB" sz="3200" kern="0" dirty="0" smtClean="0">
                <a:solidFill>
                  <a:srgbClr val="00B050"/>
                </a:solidFill>
                <a:effectLst/>
              </a:rPr>
              <a:t> van ICT </a:t>
            </a:r>
            <a:r>
              <a:rPr lang="en-GB" sz="3200" kern="0" dirty="0" err="1" smtClean="0">
                <a:solidFill>
                  <a:srgbClr val="00B050"/>
                </a:solidFill>
                <a:effectLst/>
              </a:rPr>
              <a:t>bespreken</a:t>
            </a:r>
            <a:r>
              <a:rPr lang="en-GB" sz="3200" kern="0" dirty="0" smtClean="0">
                <a:solidFill>
                  <a:srgbClr val="00B050"/>
                </a:solidFill>
                <a:effectLst/>
              </a:rPr>
              <a:t> in de </a:t>
            </a:r>
            <a:r>
              <a:rPr lang="en-GB" sz="3200" kern="0" dirty="0" err="1" smtClean="0">
                <a:solidFill>
                  <a:srgbClr val="00B050"/>
                </a:solidFill>
                <a:effectLst/>
              </a:rPr>
              <a:t>voorbeelden</a:t>
            </a:r>
            <a:r>
              <a:rPr lang="en-GB" sz="3200" kern="0" dirty="0" smtClean="0">
                <a:solidFill>
                  <a:srgbClr val="00B050"/>
                </a:solidFill>
                <a:effectLst/>
              </a:rPr>
              <a:t> </a:t>
            </a:r>
            <a:r>
              <a:rPr lang="en-GB" sz="3200" kern="0" dirty="0" err="1" smtClean="0">
                <a:solidFill>
                  <a:srgbClr val="00B050"/>
                </a:solidFill>
                <a:effectLst/>
              </a:rPr>
              <a:t>uit</a:t>
            </a:r>
            <a:r>
              <a:rPr lang="en-GB" sz="3200" kern="0" dirty="0" smtClean="0">
                <a:solidFill>
                  <a:srgbClr val="00B050"/>
                </a:solidFill>
                <a:effectLst/>
              </a:rPr>
              <a:t> de </a:t>
            </a:r>
            <a:r>
              <a:rPr lang="en-GB" sz="3200" kern="0" dirty="0" err="1" smtClean="0">
                <a:solidFill>
                  <a:srgbClr val="00B050"/>
                </a:solidFill>
                <a:effectLst/>
              </a:rPr>
              <a:t>klaspraktijk</a:t>
            </a:r>
            <a:endParaRPr lang="en-GB" sz="3200" kern="0" dirty="0" smtClean="0">
              <a:solidFill>
                <a:srgbClr val="00B050"/>
              </a:solidFill>
              <a:effectLst/>
            </a:endParaRPr>
          </a:p>
        </p:txBody>
      </p:sp>
      <p:sp>
        <p:nvSpPr>
          <p:cNvPr id="4" name="Tijdelijke aanduiding voor inhoud 3"/>
          <p:cNvSpPr>
            <a:spLocks noGrp="1"/>
          </p:cNvSpPr>
          <p:nvPr>
            <p:ph idx="1"/>
          </p:nvPr>
        </p:nvSpPr>
        <p:spPr>
          <a:xfrm>
            <a:off x="539552" y="2276873"/>
            <a:ext cx="8219256" cy="3528392"/>
          </a:xfrm>
        </p:spPr>
        <p:txBody>
          <a:bodyPr>
            <a:normAutofit/>
          </a:bodyPr>
          <a:lstStyle/>
          <a:p>
            <a:pPr marL="514350" indent="-514350">
              <a:buFont typeface="+mj-lt"/>
              <a:buAutoNum type="arabicPeriod"/>
            </a:pPr>
            <a:r>
              <a:rPr lang="nl-BE" sz="2800" dirty="0" smtClean="0">
                <a:latin typeface="+mj-lt"/>
              </a:rPr>
              <a:t>Lees de voorbeelden uit de klaspraktijk om een zicht te krijgen op het leertraject</a:t>
            </a:r>
          </a:p>
          <a:p>
            <a:pPr marL="514350" indent="-514350">
              <a:spcBef>
                <a:spcPts val="1200"/>
              </a:spcBef>
              <a:buFont typeface="+mj-lt"/>
              <a:buAutoNum type="arabicPeriod"/>
            </a:pPr>
            <a:r>
              <a:rPr lang="nl-BE" sz="2800" dirty="0" smtClean="0">
                <a:latin typeface="+mj-lt"/>
              </a:rPr>
              <a:t>Bepaal in welke mate en op welke manier het gebruik van ICT onderzoek en creativiteit gestimuleerd heeft </a:t>
            </a:r>
          </a:p>
          <a:p>
            <a:pPr marL="514350" indent="-514350">
              <a:buFont typeface="Arial" pitchFamily="34" charset="0"/>
              <a:buAutoNum type="arabicPeriod"/>
            </a:pPr>
            <a:endParaRPr lang="en-GB" sz="2800" dirty="0"/>
          </a:p>
          <a:p>
            <a:pPr marL="514350" lvl="0" indent="-514350">
              <a:buFont typeface="Arial" pitchFamily="34" charset="0"/>
              <a:buAutoNum type="arabicPeriod"/>
            </a:pPr>
            <a:endParaRPr lang="en-GB" sz="2800" dirty="0"/>
          </a:p>
          <a:p>
            <a:pPr marL="514350" indent="-514350">
              <a:buAutoNum type="arabicPeriod"/>
            </a:pPr>
            <a:endParaRPr lang="nl-BE" sz="2800" dirty="0" smtClean="0"/>
          </a:p>
          <a:p>
            <a:pPr marL="514350" indent="-514350">
              <a:buAutoNum type="arabicPeriod"/>
            </a:pPr>
            <a:endParaRPr lang="nl-BE" sz="2800" dirty="0" smtClean="0"/>
          </a:p>
        </p:txBody>
      </p:sp>
    </p:spTree>
    <p:extLst>
      <p:ext uri="{BB962C8B-B14F-4D97-AF65-F5344CB8AC3E}">
        <p14:creationId xmlns:p14="http://schemas.microsoft.com/office/powerpoint/2010/main" val="3051751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5816" y="274638"/>
            <a:ext cx="5770984" cy="1282154"/>
          </a:xfrm>
        </p:spPr>
        <p:txBody>
          <a:bodyPr>
            <a:normAutofit fontScale="90000"/>
          </a:bodyPr>
          <a:lstStyle/>
          <a:p>
            <a:r>
              <a:rPr lang="en-GB" sz="3600" b="1" dirty="0" err="1" smtClean="0">
                <a:solidFill>
                  <a:srgbClr val="00B050"/>
                </a:solidFill>
              </a:rPr>
              <a:t>Onderzoekend</a:t>
            </a:r>
            <a:r>
              <a:rPr lang="en-GB" sz="3600" b="1" dirty="0" smtClean="0">
                <a:solidFill>
                  <a:srgbClr val="00B050"/>
                </a:solidFill>
              </a:rPr>
              <a:t> </a:t>
            </a:r>
            <a:r>
              <a:rPr lang="en-GB" sz="3600" b="1" dirty="0" err="1" smtClean="0">
                <a:solidFill>
                  <a:srgbClr val="00B050"/>
                </a:solidFill>
              </a:rPr>
              <a:t>leren</a:t>
            </a:r>
            <a:r>
              <a:rPr lang="en-GB" sz="3600" b="1" dirty="0" smtClean="0">
                <a:solidFill>
                  <a:srgbClr val="00B050"/>
                </a:solidFill>
              </a:rPr>
              <a:t> </a:t>
            </a:r>
            <a:r>
              <a:rPr lang="en-GB" sz="3600" b="1" dirty="0" err="1" smtClean="0">
                <a:solidFill>
                  <a:srgbClr val="00B050"/>
                </a:solidFill>
              </a:rPr>
              <a:t>en</a:t>
            </a:r>
            <a:r>
              <a:rPr lang="en-GB" sz="3600" b="1" dirty="0" smtClean="0">
                <a:solidFill>
                  <a:srgbClr val="00B050"/>
                </a:solidFill>
              </a:rPr>
              <a:t> </a:t>
            </a:r>
            <a:r>
              <a:rPr lang="en-GB" sz="3600" b="1" dirty="0" err="1" smtClean="0">
                <a:solidFill>
                  <a:srgbClr val="00B050"/>
                </a:solidFill>
              </a:rPr>
              <a:t>een</a:t>
            </a:r>
            <a:r>
              <a:rPr lang="en-GB" sz="3600" b="1" dirty="0" smtClean="0">
                <a:solidFill>
                  <a:srgbClr val="00B050"/>
                </a:solidFill>
              </a:rPr>
              <a:t> </a:t>
            </a:r>
            <a:r>
              <a:rPr lang="en-GB" sz="3600" b="1" dirty="0" err="1" smtClean="0">
                <a:solidFill>
                  <a:srgbClr val="00B050"/>
                </a:solidFill>
              </a:rPr>
              <a:t>creatieve</a:t>
            </a:r>
            <a:r>
              <a:rPr lang="en-GB" sz="3600" b="1" dirty="0" smtClean="0">
                <a:solidFill>
                  <a:srgbClr val="00B050"/>
                </a:solidFill>
              </a:rPr>
              <a:t> </a:t>
            </a:r>
            <a:r>
              <a:rPr lang="en-GB" sz="3600" b="1" dirty="0" err="1" smtClean="0">
                <a:solidFill>
                  <a:srgbClr val="00B050"/>
                </a:solidFill>
              </a:rPr>
              <a:t>aanpak</a:t>
            </a:r>
            <a:r>
              <a:rPr lang="en-GB" sz="3600" b="1" dirty="0" smtClean="0">
                <a:solidFill>
                  <a:srgbClr val="00B050"/>
                </a:solidFill>
              </a:rPr>
              <a:t> in </a:t>
            </a:r>
            <a:r>
              <a:rPr lang="en-GB" sz="3600" b="1" dirty="0" err="1" smtClean="0">
                <a:solidFill>
                  <a:srgbClr val="00B050"/>
                </a:solidFill>
              </a:rPr>
              <a:t>wetenschap</a:t>
            </a:r>
            <a:r>
              <a:rPr lang="en-GB" sz="3600" b="1" dirty="0" smtClean="0">
                <a:solidFill>
                  <a:srgbClr val="00B050"/>
                </a:solidFill>
              </a:rPr>
              <a:t> </a:t>
            </a:r>
            <a:r>
              <a:rPr lang="en-GB" sz="3600" b="1" dirty="0" err="1" smtClean="0">
                <a:solidFill>
                  <a:srgbClr val="00B050"/>
                </a:solidFill>
              </a:rPr>
              <a:t>verbinden</a:t>
            </a:r>
            <a:r>
              <a:rPr lang="en-GB" sz="3600" b="1" dirty="0" smtClean="0">
                <a:solidFill>
                  <a:srgbClr val="00B050"/>
                </a:solidFill>
              </a:rPr>
              <a:t/>
            </a:r>
            <a:br>
              <a:rPr lang="en-GB" sz="3600" b="1" dirty="0" smtClean="0">
                <a:solidFill>
                  <a:srgbClr val="00B050"/>
                </a:solidFill>
              </a:rPr>
            </a:br>
            <a:r>
              <a:rPr lang="en-GB" sz="2000" b="1" dirty="0" smtClean="0">
                <a:solidFill>
                  <a:srgbClr val="00B050"/>
                </a:solidFill>
              </a:rPr>
              <a:t>(</a:t>
            </a:r>
            <a:r>
              <a:rPr lang="en-GB" sz="2000" b="1" dirty="0" err="1" smtClean="0">
                <a:solidFill>
                  <a:srgbClr val="00B050"/>
                </a:solidFill>
              </a:rPr>
              <a:t>Uit</a:t>
            </a:r>
            <a:r>
              <a:rPr lang="en-GB" sz="2000" b="1" dirty="0" smtClean="0">
                <a:solidFill>
                  <a:srgbClr val="00B050"/>
                </a:solidFill>
              </a:rPr>
              <a:t> Creative Little Scientists, 2012)</a:t>
            </a:r>
            <a:endParaRPr lang="en-GB" sz="2000" b="1" dirty="0">
              <a:solidFill>
                <a:srgbClr val="00B050"/>
              </a:solidFill>
            </a:endParaRPr>
          </a:p>
        </p:txBody>
      </p:sp>
      <p:sp>
        <p:nvSpPr>
          <p:cNvPr id="5" name="Content Placeholder 4"/>
          <p:cNvSpPr>
            <a:spLocks noGrp="1"/>
          </p:cNvSpPr>
          <p:nvPr>
            <p:ph sz="half" idx="1"/>
          </p:nvPr>
        </p:nvSpPr>
        <p:spPr>
          <a:xfrm>
            <a:off x="467544" y="1988840"/>
            <a:ext cx="4038600" cy="3989040"/>
          </a:xfrm>
          <a:solidFill>
            <a:schemeClr val="accent6">
              <a:lumMod val="20000"/>
              <a:lumOff val="80000"/>
            </a:schemeClr>
          </a:solidFill>
          <a:ln w="31750">
            <a:solidFill>
              <a:srgbClr val="00B050"/>
            </a:solidFill>
          </a:ln>
        </p:spPr>
        <p:txBody>
          <a:bodyPr>
            <a:normAutofit fontScale="92500" lnSpcReduction="20000"/>
          </a:bodyPr>
          <a:lstStyle/>
          <a:p>
            <a:pPr marL="0" indent="0" algn="ctr">
              <a:buNone/>
            </a:pPr>
            <a:r>
              <a:rPr lang="en-GB" sz="2600" b="1" dirty="0" err="1" smtClean="0">
                <a:solidFill>
                  <a:srgbClr val="00B050"/>
                </a:solidFill>
                <a:latin typeface="+mj-lt"/>
              </a:rPr>
              <a:t>Kenmerken</a:t>
            </a:r>
            <a:r>
              <a:rPr lang="en-GB" sz="2600" b="1" dirty="0" smtClean="0">
                <a:solidFill>
                  <a:srgbClr val="00B050"/>
                </a:solidFill>
                <a:latin typeface="+mj-lt"/>
              </a:rPr>
              <a:t> van </a:t>
            </a:r>
            <a:br>
              <a:rPr lang="en-GB" sz="2600" b="1" dirty="0" smtClean="0">
                <a:solidFill>
                  <a:srgbClr val="00B050"/>
                </a:solidFill>
                <a:latin typeface="+mj-lt"/>
              </a:rPr>
            </a:br>
            <a:r>
              <a:rPr lang="en-GB" sz="2600" b="1" dirty="0" err="1" smtClean="0">
                <a:solidFill>
                  <a:srgbClr val="00B050"/>
                </a:solidFill>
                <a:latin typeface="+mj-lt"/>
              </a:rPr>
              <a:t>onderzoekend</a:t>
            </a:r>
            <a:r>
              <a:rPr lang="en-GB" sz="2600" b="1" dirty="0" smtClean="0">
                <a:solidFill>
                  <a:srgbClr val="00B050"/>
                </a:solidFill>
                <a:latin typeface="+mj-lt"/>
              </a:rPr>
              <a:t> </a:t>
            </a:r>
            <a:r>
              <a:rPr lang="en-GB" sz="2600" b="1" dirty="0" err="1" smtClean="0">
                <a:solidFill>
                  <a:srgbClr val="00B050"/>
                </a:solidFill>
                <a:latin typeface="+mj-lt"/>
              </a:rPr>
              <a:t>leren</a:t>
            </a:r>
            <a:r>
              <a:rPr lang="en-GB" sz="2600" b="1" dirty="0" smtClean="0">
                <a:solidFill>
                  <a:srgbClr val="00B050"/>
                </a:solidFill>
                <a:latin typeface="+mj-lt"/>
              </a:rPr>
              <a:t> </a:t>
            </a:r>
            <a:endParaRPr lang="en-GB" sz="2600" b="1" dirty="0">
              <a:solidFill>
                <a:srgbClr val="00B050"/>
              </a:solidFill>
              <a:latin typeface="+mj-lt"/>
            </a:endParaRPr>
          </a:p>
          <a:p>
            <a:pPr marL="0" indent="0" algn="ctr">
              <a:buNone/>
            </a:pPr>
            <a:r>
              <a:rPr lang="nl-BE" sz="2600" dirty="0">
                <a:latin typeface="+mj-lt"/>
              </a:rPr>
              <a:t>In vraag stellen</a:t>
            </a:r>
          </a:p>
          <a:p>
            <a:pPr marL="0" indent="0" algn="ctr">
              <a:buNone/>
            </a:pPr>
            <a:r>
              <a:rPr lang="nl-BE" sz="2600" dirty="0">
                <a:latin typeface="+mj-lt"/>
              </a:rPr>
              <a:t>Ontwerpen en plannen van onderzoek</a:t>
            </a:r>
          </a:p>
          <a:p>
            <a:pPr marL="0" indent="0" algn="ctr">
              <a:buNone/>
            </a:pPr>
            <a:r>
              <a:rPr lang="nl-BE" sz="2600" dirty="0">
                <a:latin typeface="+mj-lt"/>
              </a:rPr>
              <a:t>Bewijs verzamelen</a:t>
            </a:r>
          </a:p>
          <a:p>
            <a:pPr marL="0" indent="0" algn="ctr">
              <a:buNone/>
            </a:pPr>
            <a:r>
              <a:rPr lang="nl-BE" sz="2600" dirty="0">
                <a:latin typeface="+mj-lt"/>
              </a:rPr>
              <a:t>Verbanden leggen</a:t>
            </a:r>
          </a:p>
          <a:p>
            <a:pPr marL="0" indent="0" algn="ctr">
              <a:buNone/>
            </a:pPr>
            <a:r>
              <a:rPr lang="nl-BE" sz="2600" dirty="0">
                <a:latin typeface="+mj-lt"/>
              </a:rPr>
              <a:t>Bewijs verklaren</a:t>
            </a:r>
          </a:p>
          <a:p>
            <a:pPr marL="0" indent="0" algn="ctr">
              <a:buNone/>
            </a:pPr>
            <a:r>
              <a:rPr lang="nl-BE" sz="2600" dirty="0">
                <a:latin typeface="+mj-lt"/>
              </a:rPr>
              <a:t>Communiceren van verklaringen</a:t>
            </a:r>
          </a:p>
          <a:p>
            <a:endParaRPr lang="en-GB" dirty="0"/>
          </a:p>
        </p:txBody>
      </p:sp>
      <p:sp>
        <p:nvSpPr>
          <p:cNvPr id="6" name="Content Placeholder 5"/>
          <p:cNvSpPr>
            <a:spLocks noGrp="1"/>
          </p:cNvSpPr>
          <p:nvPr>
            <p:ph sz="half" idx="2"/>
          </p:nvPr>
        </p:nvSpPr>
        <p:spPr>
          <a:xfrm>
            <a:off x="4644008" y="1988840"/>
            <a:ext cx="4038600" cy="3960440"/>
          </a:xfrm>
          <a:solidFill>
            <a:schemeClr val="accent6">
              <a:lumMod val="20000"/>
              <a:lumOff val="80000"/>
            </a:schemeClr>
          </a:solidFill>
          <a:ln w="31750">
            <a:solidFill>
              <a:srgbClr val="00B050"/>
            </a:solidFill>
          </a:ln>
        </p:spPr>
        <p:txBody>
          <a:bodyPr>
            <a:normAutofit fontScale="92500" lnSpcReduction="20000"/>
          </a:bodyPr>
          <a:lstStyle/>
          <a:p>
            <a:pPr marL="0" indent="0" algn="ctr">
              <a:buNone/>
            </a:pPr>
            <a:r>
              <a:rPr lang="en-US" sz="2600" b="1" dirty="0" err="1" smtClean="0">
                <a:solidFill>
                  <a:srgbClr val="00B050"/>
                </a:solidFill>
                <a:latin typeface="+mj-lt"/>
              </a:rPr>
              <a:t>Creatieve</a:t>
            </a:r>
            <a:r>
              <a:rPr lang="en-US" sz="2600" b="1" dirty="0" smtClean="0">
                <a:solidFill>
                  <a:srgbClr val="00B050"/>
                </a:solidFill>
                <a:latin typeface="+mj-lt"/>
              </a:rPr>
              <a:t> </a:t>
            </a:r>
            <a:r>
              <a:rPr lang="en-US" sz="2600" b="1" dirty="0" err="1" smtClean="0">
                <a:solidFill>
                  <a:srgbClr val="00B050"/>
                </a:solidFill>
                <a:latin typeface="+mj-lt"/>
              </a:rPr>
              <a:t>aanleg</a:t>
            </a:r>
            <a:endParaRPr lang="en-US" sz="2600" b="1" dirty="0">
              <a:solidFill>
                <a:srgbClr val="00B050"/>
              </a:solidFill>
              <a:latin typeface="+mj-lt"/>
            </a:endParaRPr>
          </a:p>
          <a:p>
            <a:pPr marL="0" indent="0" algn="ctr">
              <a:buNone/>
            </a:pPr>
            <a:r>
              <a:rPr lang="nl-BE" sz="2600" dirty="0">
                <a:latin typeface="+mj-lt"/>
              </a:rPr>
              <a:t>Zin voor initiatief</a:t>
            </a:r>
          </a:p>
          <a:p>
            <a:pPr marL="0" indent="0" algn="ctr">
              <a:buNone/>
            </a:pPr>
            <a:r>
              <a:rPr lang="nl-BE" sz="2600" dirty="0">
                <a:latin typeface="+mj-lt"/>
              </a:rPr>
              <a:t>Motivatie</a:t>
            </a:r>
          </a:p>
          <a:p>
            <a:pPr marL="0" indent="0" algn="ctr">
              <a:buNone/>
            </a:pPr>
            <a:r>
              <a:rPr lang="nl-BE" sz="2600" dirty="0">
                <a:latin typeface="+mj-lt"/>
              </a:rPr>
              <a:t>Vermogen om iets nieuws te bedenken</a:t>
            </a:r>
          </a:p>
          <a:p>
            <a:pPr marL="0" indent="0" algn="ctr">
              <a:buNone/>
            </a:pPr>
            <a:r>
              <a:rPr lang="nl-BE" sz="2600" dirty="0">
                <a:latin typeface="+mj-lt"/>
              </a:rPr>
              <a:t>Verbanden leggen</a:t>
            </a:r>
          </a:p>
          <a:p>
            <a:pPr marL="0" indent="0" algn="ctr">
              <a:buNone/>
            </a:pPr>
            <a:r>
              <a:rPr lang="nl-BE" sz="2600" dirty="0">
                <a:latin typeface="+mj-lt"/>
              </a:rPr>
              <a:t>Verbeelding</a:t>
            </a:r>
          </a:p>
          <a:p>
            <a:pPr marL="0" indent="0" algn="ctr">
              <a:buNone/>
            </a:pPr>
            <a:r>
              <a:rPr lang="nl-BE" sz="2600" dirty="0">
                <a:latin typeface="+mj-lt"/>
              </a:rPr>
              <a:t>Nieuwsgierigheid</a:t>
            </a:r>
          </a:p>
          <a:p>
            <a:pPr marL="0" indent="0" algn="ctr">
              <a:buNone/>
            </a:pPr>
            <a:r>
              <a:rPr lang="nl-BE" sz="2600" dirty="0">
                <a:latin typeface="+mj-lt"/>
              </a:rPr>
              <a:t>Samenwerkingsvaardigheden</a:t>
            </a:r>
          </a:p>
          <a:p>
            <a:pPr marL="0" indent="0" algn="ctr">
              <a:buNone/>
            </a:pPr>
            <a:r>
              <a:rPr lang="nl-BE" sz="2600" dirty="0">
                <a:latin typeface="+mj-lt"/>
              </a:rPr>
              <a:t>Denkvaardigheden</a:t>
            </a:r>
          </a:p>
          <a:p>
            <a:pPr marL="0" indent="0">
              <a:buNone/>
            </a:pPr>
            <a:endParaRPr lang="en-GB" dirty="0"/>
          </a:p>
        </p:txBody>
      </p:sp>
    </p:spTree>
    <p:extLst>
      <p:ext uri="{BB962C8B-B14F-4D97-AF65-F5344CB8AC3E}">
        <p14:creationId xmlns:p14="http://schemas.microsoft.com/office/powerpoint/2010/main" val="42269186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rmAutofit/>
          </a:bodyPr>
          <a:lstStyle/>
          <a:p>
            <a:r>
              <a:rPr lang="en-US" sz="3600" b="1" dirty="0" err="1" smtClean="0">
                <a:solidFill>
                  <a:srgbClr val="00B050"/>
                </a:solidFill>
              </a:rPr>
              <a:t>Rol</a:t>
            </a:r>
            <a:r>
              <a:rPr lang="en-US" sz="3600" b="1" dirty="0" smtClean="0">
                <a:solidFill>
                  <a:srgbClr val="00B050"/>
                </a:solidFill>
              </a:rPr>
              <a:t> van de </a:t>
            </a:r>
            <a:r>
              <a:rPr lang="en-US" sz="3600" b="1" dirty="0" err="1" smtClean="0">
                <a:solidFill>
                  <a:srgbClr val="00B050"/>
                </a:solidFill>
              </a:rPr>
              <a:t>leerkracht</a:t>
            </a:r>
            <a:endParaRPr lang="en-US" sz="3600" b="1" dirty="0">
              <a:solidFill>
                <a:srgbClr val="00B050"/>
              </a:solidFill>
            </a:endParaRPr>
          </a:p>
        </p:txBody>
      </p:sp>
      <p:sp>
        <p:nvSpPr>
          <p:cNvPr id="3" name="Content Placeholder 2"/>
          <p:cNvSpPr>
            <a:spLocks noGrp="1"/>
          </p:cNvSpPr>
          <p:nvPr>
            <p:ph idx="1"/>
          </p:nvPr>
        </p:nvSpPr>
        <p:spPr>
          <a:xfrm>
            <a:off x="457200" y="1744216"/>
            <a:ext cx="8229600" cy="3412976"/>
          </a:xfrm>
        </p:spPr>
        <p:txBody>
          <a:bodyPr>
            <a:normAutofit/>
          </a:bodyPr>
          <a:lstStyle/>
          <a:p>
            <a:pPr marL="0" lvl="0" indent="0">
              <a:buNone/>
            </a:pPr>
            <a:r>
              <a:rPr lang="en-US" sz="2800" b="1" dirty="0" smtClean="0">
                <a:solidFill>
                  <a:srgbClr val="00B050"/>
                </a:solidFill>
                <a:latin typeface="+mj-lt"/>
              </a:rPr>
              <a:t>Meer </a:t>
            </a:r>
            <a:r>
              <a:rPr lang="en-US" sz="2800" b="1" dirty="0" err="1" smtClean="0">
                <a:solidFill>
                  <a:srgbClr val="00B050"/>
                </a:solidFill>
                <a:latin typeface="+mj-lt"/>
              </a:rPr>
              <a:t>voorbeelden</a:t>
            </a:r>
            <a:r>
              <a:rPr lang="en-US" sz="2800" b="1" dirty="0" smtClean="0">
                <a:solidFill>
                  <a:srgbClr val="00B050"/>
                </a:solidFill>
                <a:latin typeface="+mj-lt"/>
              </a:rPr>
              <a:t> </a:t>
            </a:r>
            <a:r>
              <a:rPr lang="en-US" sz="2800" b="1" dirty="0" err="1" smtClean="0">
                <a:solidFill>
                  <a:srgbClr val="00B050"/>
                </a:solidFill>
                <a:latin typeface="+mj-lt"/>
              </a:rPr>
              <a:t>uit</a:t>
            </a:r>
            <a:r>
              <a:rPr lang="en-US" sz="2800" b="1" dirty="0" smtClean="0">
                <a:solidFill>
                  <a:srgbClr val="00B050"/>
                </a:solidFill>
                <a:latin typeface="+mj-lt"/>
              </a:rPr>
              <a:t> de </a:t>
            </a:r>
            <a:r>
              <a:rPr lang="en-US" sz="2800" b="1" dirty="0" err="1" smtClean="0">
                <a:solidFill>
                  <a:srgbClr val="00B050"/>
                </a:solidFill>
                <a:latin typeface="+mj-lt"/>
              </a:rPr>
              <a:t>klaspraktijk</a:t>
            </a:r>
            <a:r>
              <a:rPr lang="en-US" sz="2800" b="1" dirty="0" smtClean="0">
                <a:solidFill>
                  <a:srgbClr val="00B050"/>
                </a:solidFill>
                <a:latin typeface="+mj-lt"/>
              </a:rPr>
              <a:t> </a:t>
            </a:r>
          </a:p>
          <a:p>
            <a:r>
              <a:rPr lang="en-US" sz="2800" dirty="0" err="1" smtClean="0">
                <a:latin typeface="+mj-lt"/>
              </a:rPr>
              <a:t>Kaart</a:t>
            </a:r>
            <a:r>
              <a:rPr lang="en-US" sz="2800" dirty="0" smtClean="0">
                <a:latin typeface="+mj-lt"/>
              </a:rPr>
              <a:t> </a:t>
            </a:r>
            <a:r>
              <a:rPr lang="en-US" sz="2800" dirty="0" err="1" smtClean="0">
                <a:latin typeface="+mj-lt"/>
              </a:rPr>
              <a:t>symbolen</a:t>
            </a:r>
            <a:endParaRPr lang="en-GB" sz="2800" dirty="0">
              <a:latin typeface="+mj-lt"/>
            </a:endParaRPr>
          </a:p>
          <a:p>
            <a:pPr lvl="0"/>
            <a:r>
              <a:rPr lang="en-US" sz="2800" dirty="0" err="1" smtClean="0">
                <a:latin typeface="+mj-lt"/>
              </a:rPr>
              <a:t>Dierenhek</a:t>
            </a:r>
            <a:endParaRPr lang="en-US" sz="2800" dirty="0" smtClean="0">
              <a:latin typeface="+mj-lt"/>
            </a:endParaRPr>
          </a:p>
          <a:p>
            <a:pPr lvl="0"/>
            <a:r>
              <a:rPr lang="nl-BE" sz="2800" dirty="0" smtClean="0">
                <a:latin typeface="+mj-lt"/>
              </a:rPr>
              <a:t>Spelen met de microscoop</a:t>
            </a:r>
          </a:p>
          <a:p>
            <a:pPr marL="0" lvl="0" indent="0">
              <a:buNone/>
            </a:pPr>
            <a:endParaRPr lang="en-GB" sz="2800" dirty="0">
              <a:latin typeface="+mj-lt"/>
            </a:endParaRPr>
          </a:p>
        </p:txBody>
      </p:sp>
    </p:spTree>
    <p:extLst>
      <p:ext uri="{BB962C8B-B14F-4D97-AF65-F5344CB8AC3E}">
        <p14:creationId xmlns:p14="http://schemas.microsoft.com/office/powerpoint/2010/main" val="6756128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60648"/>
            <a:ext cx="6131024" cy="1368152"/>
          </a:xfrm>
        </p:spPr>
        <p:txBody>
          <a:bodyPr anchor="t">
            <a:normAutofit/>
          </a:bodyPr>
          <a:lstStyle/>
          <a:p>
            <a:r>
              <a:rPr lang="en-US" sz="3600" b="1" dirty="0" err="1" smtClean="0">
                <a:solidFill>
                  <a:srgbClr val="00B050"/>
                </a:solidFill>
              </a:rPr>
              <a:t>Rol</a:t>
            </a:r>
            <a:r>
              <a:rPr lang="en-US" sz="3600" b="1" dirty="0" smtClean="0">
                <a:solidFill>
                  <a:srgbClr val="00B050"/>
                </a:solidFill>
              </a:rPr>
              <a:t> van de </a:t>
            </a:r>
            <a:r>
              <a:rPr lang="en-US" sz="3600" b="1" dirty="0" err="1" smtClean="0">
                <a:solidFill>
                  <a:srgbClr val="00B050"/>
                </a:solidFill>
              </a:rPr>
              <a:t>leerkracht</a:t>
            </a:r>
            <a:r>
              <a:rPr lang="en-US" sz="3600" b="1" dirty="0" smtClean="0">
                <a:solidFill>
                  <a:srgbClr val="00B050"/>
                </a:solidFill>
              </a:rPr>
              <a:t/>
            </a:r>
            <a:br>
              <a:rPr lang="en-US" sz="3600" b="1" dirty="0" smtClean="0">
                <a:solidFill>
                  <a:srgbClr val="00B050"/>
                </a:solidFill>
              </a:rPr>
            </a:br>
            <a:r>
              <a:rPr lang="en-US" sz="2000" b="1" dirty="0" err="1" smtClean="0">
                <a:solidFill>
                  <a:srgbClr val="00B050"/>
                </a:solidFill>
              </a:rPr>
              <a:t>Gelinkt</a:t>
            </a:r>
            <a:r>
              <a:rPr lang="en-US" sz="2000" b="1" dirty="0" smtClean="0">
                <a:solidFill>
                  <a:srgbClr val="00B050"/>
                </a:solidFill>
              </a:rPr>
              <a:t> </a:t>
            </a:r>
            <a:r>
              <a:rPr lang="en-US" sz="2000" b="1" dirty="0" err="1" smtClean="0">
                <a:solidFill>
                  <a:srgbClr val="00B050"/>
                </a:solidFill>
              </a:rPr>
              <a:t>aan</a:t>
            </a:r>
            <a:r>
              <a:rPr lang="en-US" sz="2000" b="1" dirty="0" smtClean="0">
                <a:solidFill>
                  <a:srgbClr val="00B050"/>
                </a:solidFill>
              </a:rPr>
              <a:t> het </a:t>
            </a:r>
            <a:r>
              <a:rPr lang="en-US" sz="2000" b="1" dirty="0" err="1" smtClean="0">
                <a:solidFill>
                  <a:srgbClr val="00B050"/>
                </a:solidFill>
              </a:rPr>
              <a:t>Pedagogisch</a:t>
            </a:r>
            <a:r>
              <a:rPr lang="en-US" sz="2000" b="1" dirty="0" smtClean="0">
                <a:solidFill>
                  <a:srgbClr val="00B050"/>
                </a:solidFill>
              </a:rPr>
              <a:t> Model van </a:t>
            </a:r>
            <a:br>
              <a:rPr lang="en-US" sz="2000" b="1" dirty="0" smtClean="0">
                <a:solidFill>
                  <a:srgbClr val="00B050"/>
                </a:solidFill>
              </a:rPr>
            </a:br>
            <a:r>
              <a:rPr lang="en-US" sz="2000" b="1" dirty="0" err="1" smtClean="0">
                <a:solidFill>
                  <a:srgbClr val="00B050"/>
                </a:solidFill>
              </a:rPr>
              <a:t>Siraj</a:t>
            </a:r>
            <a:r>
              <a:rPr lang="en-US" sz="2000" b="1" dirty="0" smtClean="0">
                <a:solidFill>
                  <a:srgbClr val="00B050"/>
                </a:solidFill>
              </a:rPr>
              <a:t>-Blatchford et </a:t>
            </a:r>
            <a:r>
              <a:rPr lang="en-US" sz="2000" b="1" dirty="0">
                <a:solidFill>
                  <a:srgbClr val="00B050"/>
                </a:solidFill>
              </a:rPr>
              <a:t>al</a:t>
            </a:r>
            <a:r>
              <a:rPr lang="en-US" sz="2000" b="1" dirty="0" smtClean="0">
                <a:solidFill>
                  <a:srgbClr val="00B050"/>
                </a:solidFill>
              </a:rPr>
              <a:t>. (2002)</a:t>
            </a:r>
            <a:endParaRPr lang="en-US" sz="2000" b="1" dirty="0">
              <a:solidFill>
                <a:srgbClr val="00B050"/>
              </a:solidFill>
            </a:endParaRPr>
          </a:p>
        </p:txBody>
      </p:sp>
      <p:pic>
        <p:nvPicPr>
          <p:cNvPr id="6" name="Content Placeholder 5" descr="Screen shot 2012-09-04 at 18.40.15.png"/>
          <p:cNvPicPr>
            <a:picLocks noGrp="1" noChangeAspect="1"/>
          </p:cNvPicPr>
          <p:nvPr>
            <p:ph idx="1"/>
          </p:nvPr>
        </p:nvPicPr>
        <p:blipFill>
          <a:blip r:embed="rId3"/>
          <a:srcRect l="-19859" r="-19859"/>
          <a:stretch>
            <a:fillRect/>
          </a:stretch>
        </p:blipFill>
        <p:spPr>
          <a:xfrm>
            <a:off x="323528" y="1412776"/>
            <a:ext cx="7886700" cy="4351338"/>
          </a:xfrm>
          <a:prstGeom prst="rect">
            <a:avLst/>
          </a:prstGeom>
        </p:spPr>
      </p:pic>
    </p:spTree>
    <p:extLst>
      <p:ext uri="{BB962C8B-B14F-4D97-AF65-F5344CB8AC3E}">
        <p14:creationId xmlns:p14="http://schemas.microsoft.com/office/powerpoint/2010/main" val="21023492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99792" y="274638"/>
            <a:ext cx="5987008" cy="1426170"/>
          </a:xfrm>
        </p:spPr>
        <p:txBody>
          <a:bodyPr>
            <a:normAutofit/>
          </a:bodyPr>
          <a:lstStyle/>
          <a:p>
            <a:r>
              <a:rPr lang="en-US" sz="3200" b="1" dirty="0" err="1" smtClean="0">
                <a:solidFill>
                  <a:srgbClr val="00B050"/>
                </a:solidFill>
              </a:rPr>
              <a:t>Synergieën</a:t>
            </a:r>
            <a:r>
              <a:rPr lang="en-US" sz="3200" b="1" dirty="0" smtClean="0">
                <a:solidFill>
                  <a:srgbClr val="00B050"/>
                </a:solidFill>
              </a:rPr>
              <a:t> </a:t>
            </a:r>
            <a:r>
              <a:rPr lang="en-US" sz="3200" b="1" dirty="0" err="1" smtClean="0">
                <a:solidFill>
                  <a:srgbClr val="00B050"/>
                </a:solidFill>
              </a:rPr>
              <a:t>tussen</a:t>
            </a:r>
            <a:r>
              <a:rPr lang="en-US" sz="3200" b="1" dirty="0" smtClean="0">
                <a:solidFill>
                  <a:srgbClr val="00B050"/>
                </a:solidFill>
              </a:rPr>
              <a:t> </a:t>
            </a:r>
            <a:r>
              <a:rPr lang="en-US" sz="3200" b="1" dirty="0" err="1" smtClean="0">
                <a:solidFill>
                  <a:srgbClr val="00B050"/>
                </a:solidFill>
              </a:rPr>
              <a:t>onderzoekend</a:t>
            </a:r>
            <a:r>
              <a:rPr lang="en-US" sz="3200" b="1" dirty="0" smtClean="0">
                <a:solidFill>
                  <a:srgbClr val="00B050"/>
                </a:solidFill>
              </a:rPr>
              <a:t> </a:t>
            </a:r>
            <a:r>
              <a:rPr lang="en-US" sz="3200" b="1" dirty="0" err="1" smtClean="0">
                <a:solidFill>
                  <a:srgbClr val="00B050"/>
                </a:solidFill>
              </a:rPr>
              <a:t>leren</a:t>
            </a:r>
            <a:r>
              <a:rPr lang="en-US" sz="3200" b="1" dirty="0" smtClean="0">
                <a:solidFill>
                  <a:srgbClr val="00B050"/>
                </a:solidFill>
              </a:rPr>
              <a:t> </a:t>
            </a:r>
            <a:r>
              <a:rPr lang="en-US" sz="3200" b="1" dirty="0" err="1" smtClean="0">
                <a:solidFill>
                  <a:srgbClr val="00B050"/>
                </a:solidFill>
              </a:rPr>
              <a:t>en</a:t>
            </a:r>
            <a:r>
              <a:rPr lang="en-US" sz="3200" b="1" dirty="0" smtClean="0">
                <a:solidFill>
                  <a:srgbClr val="00B050"/>
                </a:solidFill>
              </a:rPr>
              <a:t> </a:t>
            </a:r>
            <a:r>
              <a:rPr lang="en-US" sz="3200" b="1" dirty="0" err="1" smtClean="0">
                <a:solidFill>
                  <a:srgbClr val="00B050"/>
                </a:solidFill>
              </a:rPr>
              <a:t>een</a:t>
            </a:r>
            <a:r>
              <a:rPr lang="en-US" sz="3200" b="1" dirty="0" smtClean="0">
                <a:solidFill>
                  <a:srgbClr val="00B050"/>
                </a:solidFill>
              </a:rPr>
              <a:t> </a:t>
            </a:r>
            <a:r>
              <a:rPr lang="en-US" sz="3200" b="1" dirty="0" err="1" smtClean="0">
                <a:solidFill>
                  <a:srgbClr val="00B050"/>
                </a:solidFill>
              </a:rPr>
              <a:t>creatieve</a:t>
            </a:r>
            <a:r>
              <a:rPr lang="en-US" sz="3200" b="1" dirty="0" smtClean="0">
                <a:solidFill>
                  <a:srgbClr val="00B050"/>
                </a:solidFill>
              </a:rPr>
              <a:t> </a:t>
            </a:r>
            <a:r>
              <a:rPr lang="en-US" sz="3200" b="1" dirty="0" err="1" smtClean="0">
                <a:solidFill>
                  <a:srgbClr val="00B050"/>
                </a:solidFill>
              </a:rPr>
              <a:t>aanpak</a:t>
            </a:r>
            <a:endParaRPr lang="en-US" sz="3200" b="1" dirty="0">
              <a:solidFill>
                <a:srgbClr val="00B050"/>
              </a:solidFill>
            </a:endParaRPr>
          </a:p>
        </p:txBody>
      </p:sp>
      <p:sp>
        <p:nvSpPr>
          <p:cNvPr id="8" name="Content Placeholder 7"/>
          <p:cNvSpPr>
            <a:spLocks noGrp="1"/>
          </p:cNvSpPr>
          <p:nvPr>
            <p:ph idx="1"/>
          </p:nvPr>
        </p:nvSpPr>
        <p:spPr>
          <a:xfrm>
            <a:off x="457200" y="1916832"/>
            <a:ext cx="8219256" cy="3960440"/>
          </a:xfrm>
        </p:spPr>
        <p:txBody>
          <a:bodyPr>
            <a:normAutofit fontScale="85000" lnSpcReduction="10000"/>
          </a:bodyPr>
          <a:lstStyle/>
          <a:p>
            <a:pPr>
              <a:buFont typeface="Arial" charset="0"/>
              <a:buChar char="•"/>
              <a:defRPr/>
            </a:pPr>
            <a:r>
              <a:rPr lang="nl-BE" dirty="0">
                <a:latin typeface="+mj-lt"/>
              </a:rPr>
              <a:t>Spel &amp; verkenning</a:t>
            </a:r>
          </a:p>
          <a:p>
            <a:pPr>
              <a:buFont typeface="Arial" charset="0"/>
              <a:buChar char="•"/>
              <a:defRPr/>
            </a:pPr>
            <a:r>
              <a:rPr lang="nl-BE" dirty="0">
                <a:latin typeface="+mj-lt"/>
              </a:rPr>
              <a:t>Motivatie &amp; affectie</a:t>
            </a:r>
          </a:p>
          <a:p>
            <a:pPr>
              <a:buFont typeface="Arial" charset="0"/>
              <a:buChar char="•"/>
              <a:defRPr/>
            </a:pPr>
            <a:r>
              <a:rPr lang="nl-BE" dirty="0">
                <a:latin typeface="+mj-lt"/>
              </a:rPr>
              <a:t>Dialoog &amp; samenwerking</a:t>
            </a:r>
          </a:p>
          <a:p>
            <a:pPr>
              <a:buFont typeface="Arial" charset="0"/>
              <a:buChar char="•"/>
              <a:defRPr/>
            </a:pPr>
            <a:r>
              <a:rPr lang="nl-BE" dirty="0">
                <a:latin typeface="+mj-lt"/>
              </a:rPr>
              <a:t>Probleemoplossend denken en eigenaarschap</a:t>
            </a:r>
          </a:p>
          <a:p>
            <a:pPr>
              <a:buFont typeface="Arial" charset="0"/>
              <a:buChar char="•"/>
              <a:defRPr/>
            </a:pPr>
            <a:r>
              <a:rPr lang="nl-BE" dirty="0">
                <a:latin typeface="+mj-lt"/>
              </a:rPr>
              <a:t>Vragen stellen en nieuwsgierigheid </a:t>
            </a:r>
          </a:p>
          <a:p>
            <a:pPr>
              <a:buFont typeface="Arial" charset="0"/>
              <a:buChar char="•"/>
              <a:defRPr/>
            </a:pPr>
            <a:r>
              <a:rPr lang="nl-BE" dirty="0">
                <a:latin typeface="+mj-lt"/>
              </a:rPr>
              <a:t>Reflectie en redeneren</a:t>
            </a:r>
          </a:p>
          <a:p>
            <a:pPr>
              <a:buFont typeface="Arial" charset="0"/>
              <a:buChar char="•"/>
              <a:defRPr/>
            </a:pPr>
            <a:r>
              <a:rPr lang="nl-BE" dirty="0">
                <a:latin typeface="+mj-lt"/>
              </a:rPr>
              <a:t>Begeleiding en betrokkenheid (door de leerkracht)</a:t>
            </a:r>
          </a:p>
          <a:p>
            <a:pPr>
              <a:buFont typeface="Arial" charset="0"/>
              <a:buChar char="•"/>
              <a:defRPr/>
            </a:pPr>
            <a:r>
              <a:rPr lang="nl-BE" dirty="0">
                <a:latin typeface="+mj-lt"/>
              </a:rPr>
              <a:t>Evaluatie om te leren </a:t>
            </a:r>
          </a:p>
          <a:p>
            <a:pPr>
              <a:buFont typeface="Arial" charset="0"/>
              <a:buChar char="•"/>
              <a:defRPr/>
            </a:pPr>
            <a:endParaRPr lang="nl-BE" dirty="0"/>
          </a:p>
        </p:txBody>
      </p:sp>
    </p:spTree>
    <p:extLst>
      <p:ext uri="{BB962C8B-B14F-4D97-AF65-F5344CB8AC3E}">
        <p14:creationId xmlns:p14="http://schemas.microsoft.com/office/powerpoint/2010/main" val="34664483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282154"/>
          </a:xfrm>
        </p:spPr>
        <p:txBody>
          <a:bodyPr>
            <a:normAutofit fontScale="90000"/>
          </a:bodyPr>
          <a:lstStyle/>
          <a:p>
            <a:r>
              <a:rPr lang="en-GB" b="1" dirty="0" err="1" smtClean="0">
                <a:solidFill>
                  <a:srgbClr val="00B050"/>
                </a:solidFill>
              </a:rPr>
              <a:t>Opdracht</a:t>
            </a:r>
            <a:r>
              <a:rPr lang="en-GB" b="1" dirty="0" smtClean="0">
                <a:solidFill>
                  <a:srgbClr val="00B050"/>
                </a:solidFill>
              </a:rPr>
              <a:t> </a:t>
            </a:r>
            <a:r>
              <a:rPr lang="en-GB" b="1" dirty="0" err="1" smtClean="0">
                <a:solidFill>
                  <a:srgbClr val="00B050"/>
                </a:solidFill>
              </a:rPr>
              <a:t>voorbeeld</a:t>
            </a:r>
            <a:r>
              <a:rPr lang="en-GB" b="1" dirty="0" smtClean="0">
                <a:solidFill>
                  <a:srgbClr val="00B050"/>
                </a:solidFill>
              </a:rPr>
              <a:t> </a:t>
            </a:r>
            <a:r>
              <a:rPr lang="en-GB" b="1" dirty="0" err="1" smtClean="0">
                <a:solidFill>
                  <a:srgbClr val="00B050"/>
                </a:solidFill>
              </a:rPr>
              <a:t>uit</a:t>
            </a:r>
            <a:r>
              <a:rPr lang="en-GB" b="1" dirty="0" smtClean="0">
                <a:solidFill>
                  <a:srgbClr val="00B050"/>
                </a:solidFill>
              </a:rPr>
              <a:t> de </a:t>
            </a:r>
            <a:r>
              <a:rPr lang="en-GB" b="1" dirty="0" err="1" smtClean="0">
                <a:solidFill>
                  <a:srgbClr val="00B050"/>
                </a:solidFill>
              </a:rPr>
              <a:t>klaspraktijk</a:t>
            </a:r>
            <a:endParaRPr lang="en-GB" b="1" dirty="0">
              <a:solidFill>
                <a:srgbClr val="00B050"/>
              </a:solidFill>
            </a:endParaRPr>
          </a:p>
        </p:txBody>
      </p:sp>
      <p:sp>
        <p:nvSpPr>
          <p:cNvPr id="3" name="Content Placeholder 2"/>
          <p:cNvSpPr>
            <a:spLocks noGrp="1"/>
          </p:cNvSpPr>
          <p:nvPr>
            <p:ph idx="1"/>
          </p:nvPr>
        </p:nvSpPr>
        <p:spPr>
          <a:xfrm>
            <a:off x="395536" y="1700808"/>
            <a:ext cx="8219256" cy="4536504"/>
          </a:xfrm>
        </p:spPr>
        <p:txBody>
          <a:bodyPr>
            <a:normAutofit/>
          </a:bodyPr>
          <a:lstStyle/>
          <a:p>
            <a:pPr marL="457200" indent="-457200">
              <a:buFont typeface="+mj-lt"/>
              <a:buAutoNum type="arabicPeriod"/>
            </a:pPr>
            <a:r>
              <a:rPr lang="en-GB" sz="2400" dirty="0" err="1" smtClean="0">
                <a:latin typeface="+mj-lt"/>
              </a:rPr>
              <a:t>Doorzoek</a:t>
            </a:r>
            <a:r>
              <a:rPr lang="en-GB" sz="2400" dirty="0" smtClean="0">
                <a:latin typeface="+mj-lt"/>
              </a:rPr>
              <a:t> het </a:t>
            </a:r>
            <a:r>
              <a:rPr lang="en-GB" sz="2400" dirty="0" err="1" smtClean="0">
                <a:latin typeface="+mj-lt"/>
              </a:rPr>
              <a:t>voorbeeld</a:t>
            </a:r>
            <a:r>
              <a:rPr lang="en-GB" sz="2400" dirty="0" smtClean="0">
                <a:latin typeface="+mj-lt"/>
              </a:rPr>
              <a:t> </a:t>
            </a:r>
            <a:r>
              <a:rPr lang="en-GB" sz="2400" dirty="0" err="1" smtClean="0">
                <a:latin typeface="+mj-lt"/>
              </a:rPr>
              <a:t>dat</a:t>
            </a:r>
            <a:r>
              <a:rPr lang="en-GB" sz="2400" dirty="0" smtClean="0">
                <a:latin typeface="+mj-lt"/>
              </a:rPr>
              <a:t> je </a:t>
            </a:r>
            <a:r>
              <a:rPr lang="en-GB" sz="2400" dirty="0" err="1" smtClean="0">
                <a:latin typeface="+mj-lt"/>
              </a:rPr>
              <a:t>hebt</a:t>
            </a:r>
            <a:r>
              <a:rPr lang="en-GB" sz="2400" dirty="0" smtClean="0">
                <a:latin typeface="+mj-lt"/>
              </a:rPr>
              <a:t> </a:t>
            </a:r>
            <a:r>
              <a:rPr lang="en-GB" sz="2400" dirty="0" err="1" smtClean="0">
                <a:latin typeface="+mj-lt"/>
              </a:rPr>
              <a:t>gekregen</a:t>
            </a:r>
            <a:r>
              <a:rPr lang="en-GB" sz="2400" dirty="0" smtClean="0">
                <a:latin typeface="+mj-lt"/>
              </a:rPr>
              <a:t>. </a:t>
            </a:r>
            <a:endParaRPr lang="en-GB" sz="1000" dirty="0" smtClean="0">
              <a:latin typeface="+mj-lt"/>
            </a:endParaRPr>
          </a:p>
          <a:p>
            <a:pPr marL="457200" indent="-457200">
              <a:buFont typeface="+mj-lt"/>
              <a:buAutoNum type="arabicPeriod"/>
            </a:pPr>
            <a:r>
              <a:rPr lang="en-GB" sz="2400" dirty="0" err="1" smtClean="0">
                <a:latin typeface="+mj-lt"/>
              </a:rPr>
              <a:t>Geef</a:t>
            </a:r>
            <a:r>
              <a:rPr lang="en-GB" sz="2400" dirty="0" smtClean="0">
                <a:latin typeface="+mj-lt"/>
              </a:rPr>
              <a:t> </a:t>
            </a:r>
            <a:r>
              <a:rPr lang="en-GB" sz="2400" dirty="0" err="1" smtClean="0">
                <a:latin typeface="+mj-lt"/>
              </a:rPr>
              <a:t>mee</a:t>
            </a:r>
            <a:r>
              <a:rPr lang="en-GB" sz="2400" dirty="0" smtClean="0">
                <a:latin typeface="+mj-lt"/>
              </a:rPr>
              <a:t> </a:t>
            </a:r>
            <a:r>
              <a:rPr lang="en-GB" sz="2400" dirty="0" err="1" smtClean="0">
                <a:latin typeface="+mj-lt"/>
              </a:rPr>
              <a:t>aan</a:t>
            </a:r>
            <a:r>
              <a:rPr lang="en-GB" sz="2400" dirty="0" smtClean="0">
                <a:latin typeface="+mj-lt"/>
              </a:rPr>
              <a:t> de </a:t>
            </a:r>
            <a:r>
              <a:rPr lang="en-GB" sz="2400" dirty="0" err="1" smtClean="0">
                <a:latin typeface="+mj-lt"/>
              </a:rPr>
              <a:t>groep</a:t>
            </a:r>
            <a:r>
              <a:rPr lang="en-GB" sz="2400" dirty="0" smtClean="0">
                <a:latin typeface="+mj-lt"/>
              </a:rPr>
              <a:t>:</a:t>
            </a:r>
          </a:p>
          <a:p>
            <a:pPr marL="457200" indent="-457200">
              <a:buFont typeface="+mj-lt"/>
              <a:buAutoNum type="arabicPeriod"/>
            </a:pPr>
            <a:endParaRPr lang="en-GB" sz="1000" dirty="0" smtClean="0">
              <a:latin typeface="+mj-lt"/>
            </a:endParaRPr>
          </a:p>
          <a:p>
            <a:pPr>
              <a:spcBef>
                <a:spcPts val="0"/>
              </a:spcBef>
            </a:pPr>
            <a:r>
              <a:rPr lang="en-GB" sz="2200" dirty="0" err="1" smtClean="0">
                <a:latin typeface="+mj-lt"/>
              </a:rPr>
              <a:t>Een</a:t>
            </a:r>
            <a:r>
              <a:rPr lang="en-GB" sz="2200" dirty="0" smtClean="0">
                <a:latin typeface="+mj-lt"/>
              </a:rPr>
              <a:t> </a:t>
            </a:r>
            <a:r>
              <a:rPr lang="en-GB" sz="2200" dirty="0" err="1" smtClean="0">
                <a:latin typeface="+mj-lt"/>
              </a:rPr>
              <a:t>korte</a:t>
            </a:r>
            <a:r>
              <a:rPr lang="en-GB" sz="2200" dirty="0" smtClean="0">
                <a:latin typeface="+mj-lt"/>
              </a:rPr>
              <a:t> </a:t>
            </a:r>
            <a:r>
              <a:rPr lang="en-GB" sz="2200" dirty="0" err="1" smtClean="0">
                <a:latin typeface="+mj-lt"/>
              </a:rPr>
              <a:t>samenvatting</a:t>
            </a:r>
            <a:r>
              <a:rPr lang="en-GB" sz="2200" dirty="0" smtClean="0">
                <a:latin typeface="+mj-lt"/>
              </a:rPr>
              <a:t> van de ICT </a:t>
            </a:r>
            <a:r>
              <a:rPr lang="en-GB" sz="2200" dirty="0" err="1" smtClean="0">
                <a:latin typeface="+mj-lt"/>
              </a:rPr>
              <a:t>activiteit</a:t>
            </a:r>
            <a:r>
              <a:rPr lang="en-GB" sz="2200" dirty="0" smtClean="0">
                <a:latin typeface="+mj-lt"/>
              </a:rPr>
              <a:t> </a:t>
            </a:r>
            <a:r>
              <a:rPr lang="en-GB" sz="2200" dirty="0" err="1" smtClean="0">
                <a:latin typeface="+mj-lt"/>
              </a:rPr>
              <a:t>en</a:t>
            </a:r>
            <a:r>
              <a:rPr lang="en-GB" sz="2200" dirty="0" smtClean="0">
                <a:latin typeface="+mj-lt"/>
              </a:rPr>
              <a:t> de </a:t>
            </a:r>
            <a:r>
              <a:rPr lang="en-GB" sz="2200" dirty="0" err="1" smtClean="0">
                <a:latin typeface="+mj-lt"/>
              </a:rPr>
              <a:t>aspecten</a:t>
            </a:r>
            <a:r>
              <a:rPr lang="en-GB" sz="2200" dirty="0" smtClean="0">
                <a:latin typeface="+mj-lt"/>
              </a:rPr>
              <a:t> van </a:t>
            </a:r>
            <a:r>
              <a:rPr lang="en-GB" sz="2200" dirty="0" err="1" smtClean="0">
                <a:latin typeface="+mj-lt"/>
              </a:rPr>
              <a:t>wetenschappelijk</a:t>
            </a:r>
            <a:r>
              <a:rPr lang="en-GB" sz="2200" dirty="0" smtClean="0">
                <a:latin typeface="+mj-lt"/>
              </a:rPr>
              <a:t> </a:t>
            </a:r>
            <a:r>
              <a:rPr lang="en-GB" sz="2200" dirty="0" err="1" smtClean="0">
                <a:latin typeface="+mj-lt"/>
              </a:rPr>
              <a:t>onderzoek</a:t>
            </a:r>
            <a:r>
              <a:rPr lang="en-GB" sz="2200" dirty="0" smtClean="0">
                <a:latin typeface="+mj-lt"/>
              </a:rPr>
              <a:t> die </a:t>
            </a:r>
            <a:r>
              <a:rPr lang="en-GB" sz="2200" dirty="0" err="1" smtClean="0">
                <a:latin typeface="+mj-lt"/>
              </a:rPr>
              <a:t>versterkt</a:t>
            </a:r>
            <a:r>
              <a:rPr lang="en-GB" sz="2200" dirty="0" smtClean="0">
                <a:latin typeface="+mj-lt"/>
              </a:rPr>
              <a:t> </a:t>
            </a:r>
            <a:r>
              <a:rPr lang="en-GB" sz="2200" dirty="0" err="1" smtClean="0">
                <a:latin typeface="+mj-lt"/>
              </a:rPr>
              <a:t>werden</a:t>
            </a:r>
            <a:r>
              <a:rPr lang="en-GB" sz="2200" dirty="0" smtClean="0">
                <a:latin typeface="+mj-lt"/>
              </a:rPr>
              <a:t> door de </a:t>
            </a:r>
            <a:r>
              <a:rPr lang="en-GB" sz="2200" dirty="0" err="1" smtClean="0">
                <a:latin typeface="+mj-lt"/>
              </a:rPr>
              <a:t>activiteit</a:t>
            </a:r>
            <a:r>
              <a:rPr lang="en-GB" sz="2200" dirty="0">
                <a:latin typeface="+mj-lt"/>
              </a:rPr>
              <a:t>:</a:t>
            </a:r>
            <a:r>
              <a:rPr lang="en-GB" sz="2200" dirty="0" smtClean="0">
                <a:latin typeface="+mj-lt"/>
              </a:rPr>
              <a:t> </a:t>
            </a:r>
            <a:br>
              <a:rPr lang="en-GB" sz="2200" dirty="0" smtClean="0">
                <a:latin typeface="+mj-lt"/>
              </a:rPr>
            </a:br>
            <a:r>
              <a:rPr lang="en-GB" sz="2200" dirty="0" smtClean="0">
                <a:solidFill>
                  <a:srgbClr val="FF0000"/>
                </a:solidFill>
                <a:latin typeface="+mj-lt"/>
              </a:rPr>
              <a:t>(</a:t>
            </a:r>
            <a:r>
              <a:rPr lang="en-GB" sz="2200" dirty="0" err="1" smtClean="0">
                <a:solidFill>
                  <a:srgbClr val="FF0000"/>
                </a:solidFill>
                <a:latin typeface="+mj-lt"/>
              </a:rPr>
              <a:t>toegang</a:t>
            </a:r>
            <a:r>
              <a:rPr lang="en-GB" sz="2200" dirty="0" smtClean="0">
                <a:solidFill>
                  <a:srgbClr val="FF0000"/>
                </a:solidFill>
                <a:latin typeface="+mj-lt"/>
              </a:rPr>
              <a:t> </a:t>
            </a:r>
            <a:r>
              <a:rPr lang="en-GB" sz="2200" dirty="0" err="1" smtClean="0">
                <a:solidFill>
                  <a:srgbClr val="FF0000"/>
                </a:solidFill>
                <a:latin typeface="+mj-lt"/>
              </a:rPr>
              <a:t>hebben</a:t>
            </a:r>
            <a:r>
              <a:rPr lang="en-GB" sz="2200" dirty="0" smtClean="0">
                <a:solidFill>
                  <a:srgbClr val="FF0000"/>
                </a:solidFill>
                <a:latin typeface="+mj-lt"/>
              </a:rPr>
              <a:t> tot informative, </a:t>
            </a:r>
            <a:r>
              <a:rPr lang="en-GB" sz="2200" dirty="0" err="1" smtClean="0">
                <a:solidFill>
                  <a:srgbClr val="FF0000"/>
                </a:solidFill>
                <a:latin typeface="+mj-lt"/>
              </a:rPr>
              <a:t>observaties</a:t>
            </a:r>
            <a:r>
              <a:rPr lang="en-GB" sz="2200" dirty="0" smtClean="0">
                <a:solidFill>
                  <a:srgbClr val="FF0000"/>
                </a:solidFill>
                <a:latin typeface="+mj-lt"/>
              </a:rPr>
              <a:t> </a:t>
            </a:r>
            <a:r>
              <a:rPr lang="en-GB" sz="2200" dirty="0" err="1" smtClean="0">
                <a:solidFill>
                  <a:srgbClr val="FF0000"/>
                </a:solidFill>
                <a:latin typeface="+mj-lt"/>
              </a:rPr>
              <a:t>doen</a:t>
            </a:r>
            <a:r>
              <a:rPr lang="en-GB" sz="2200" dirty="0" smtClean="0">
                <a:solidFill>
                  <a:srgbClr val="FF0000"/>
                </a:solidFill>
                <a:latin typeface="+mj-lt"/>
              </a:rPr>
              <a:t> </a:t>
            </a:r>
            <a:r>
              <a:rPr lang="en-GB" sz="2200" dirty="0" err="1" smtClean="0">
                <a:solidFill>
                  <a:srgbClr val="FF0000"/>
                </a:solidFill>
                <a:latin typeface="+mj-lt"/>
              </a:rPr>
              <a:t>en</a:t>
            </a:r>
            <a:r>
              <a:rPr lang="en-GB" sz="2200" dirty="0" smtClean="0">
                <a:solidFill>
                  <a:srgbClr val="FF0000"/>
                </a:solidFill>
                <a:latin typeface="+mj-lt"/>
              </a:rPr>
              <a:t> data </a:t>
            </a:r>
            <a:r>
              <a:rPr lang="en-GB" sz="2200" dirty="0" err="1" smtClean="0">
                <a:solidFill>
                  <a:srgbClr val="FF0000"/>
                </a:solidFill>
                <a:latin typeface="+mj-lt"/>
              </a:rPr>
              <a:t>vastleggen</a:t>
            </a:r>
            <a:r>
              <a:rPr lang="en-GB" sz="2200" dirty="0" smtClean="0">
                <a:solidFill>
                  <a:srgbClr val="FF0000"/>
                </a:solidFill>
                <a:latin typeface="+mj-lt"/>
              </a:rPr>
              <a:t>, informative </a:t>
            </a:r>
            <a:r>
              <a:rPr lang="en-GB" sz="2200" dirty="0" err="1" smtClean="0">
                <a:solidFill>
                  <a:srgbClr val="FF0000"/>
                </a:solidFill>
                <a:latin typeface="+mj-lt"/>
              </a:rPr>
              <a:t>verwerken</a:t>
            </a:r>
            <a:r>
              <a:rPr lang="en-GB" sz="2200" dirty="0" smtClean="0">
                <a:solidFill>
                  <a:srgbClr val="FF0000"/>
                </a:solidFill>
                <a:latin typeface="+mj-lt"/>
              </a:rPr>
              <a:t>, </a:t>
            </a:r>
            <a:r>
              <a:rPr lang="en-GB" sz="2200" dirty="0" err="1" smtClean="0">
                <a:solidFill>
                  <a:srgbClr val="FF0000"/>
                </a:solidFill>
                <a:latin typeface="+mj-lt"/>
              </a:rPr>
              <a:t>ideeën</a:t>
            </a:r>
            <a:r>
              <a:rPr lang="en-GB" sz="2200" dirty="0" smtClean="0">
                <a:solidFill>
                  <a:srgbClr val="FF0000"/>
                </a:solidFill>
                <a:latin typeface="+mj-lt"/>
              </a:rPr>
              <a:t> </a:t>
            </a:r>
            <a:r>
              <a:rPr lang="en-GB" sz="2200" dirty="0" err="1" smtClean="0">
                <a:solidFill>
                  <a:srgbClr val="FF0000"/>
                </a:solidFill>
                <a:latin typeface="+mj-lt"/>
              </a:rPr>
              <a:t>visualiseren</a:t>
            </a:r>
            <a:r>
              <a:rPr lang="en-GB" sz="2200" dirty="0" smtClean="0">
                <a:solidFill>
                  <a:srgbClr val="FF0000"/>
                </a:solidFill>
                <a:latin typeface="+mj-lt"/>
              </a:rPr>
              <a:t> </a:t>
            </a:r>
            <a:r>
              <a:rPr lang="en-GB" sz="2200" dirty="0" err="1" smtClean="0">
                <a:solidFill>
                  <a:srgbClr val="FF0000"/>
                </a:solidFill>
                <a:latin typeface="+mj-lt"/>
              </a:rPr>
              <a:t>en</a:t>
            </a:r>
            <a:r>
              <a:rPr lang="en-GB" sz="2200" dirty="0" smtClean="0">
                <a:solidFill>
                  <a:srgbClr val="FF0000"/>
                </a:solidFill>
                <a:latin typeface="+mj-lt"/>
              </a:rPr>
              <a:t> </a:t>
            </a:r>
            <a:r>
              <a:rPr lang="en-GB" sz="2200" dirty="0" err="1" smtClean="0">
                <a:solidFill>
                  <a:srgbClr val="FF0000"/>
                </a:solidFill>
                <a:latin typeface="+mj-lt"/>
              </a:rPr>
              <a:t>modelleren</a:t>
            </a:r>
            <a:r>
              <a:rPr lang="en-GB" sz="2200" dirty="0" smtClean="0">
                <a:solidFill>
                  <a:srgbClr val="FF0000"/>
                </a:solidFill>
                <a:latin typeface="+mj-lt"/>
              </a:rPr>
              <a:t> of </a:t>
            </a:r>
            <a:r>
              <a:rPr lang="en-GB" sz="2200" dirty="0" err="1" smtClean="0">
                <a:solidFill>
                  <a:srgbClr val="FF0000"/>
                </a:solidFill>
                <a:latin typeface="+mj-lt"/>
              </a:rPr>
              <a:t>ideeën</a:t>
            </a:r>
            <a:r>
              <a:rPr lang="en-GB" sz="2200" dirty="0" smtClean="0">
                <a:solidFill>
                  <a:srgbClr val="FF0000"/>
                </a:solidFill>
                <a:latin typeface="+mj-lt"/>
              </a:rPr>
              <a:t> </a:t>
            </a:r>
            <a:r>
              <a:rPr lang="en-GB" sz="2200" dirty="0" err="1" smtClean="0">
                <a:solidFill>
                  <a:srgbClr val="FF0000"/>
                </a:solidFill>
                <a:latin typeface="+mj-lt"/>
              </a:rPr>
              <a:t>communiceren</a:t>
            </a:r>
            <a:r>
              <a:rPr lang="en-US" sz="2200" dirty="0" smtClean="0">
                <a:solidFill>
                  <a:srgbClr val="FF0000"/>
                </a:solidFill>
                <a:latin typeface="+mj-lt"/>
              </a:rPr>
              <a:t>).</a:t>
            </a:r>
          </a:p>
          <a:p>
            <a:pPr>
              <a:spcBef>
                <a:spcPts val="0"/>
              </a:spcBef>
            </a:pPr>
            <a:endParaRPr lang="en-US" sz="1000" dirty="0" smtClean="0">
              <a:latin typeface="+mj-lt"/>
            </a:endParaRPr>
          </a:p>
          <a:p>
            <a:pPr>
              <a:spcBef>
                <a:spcPts val="0"/>
              </a:spcBef>
            </a:pPr>
            <a:r>
              <a:rPr lang="en-US" sz="2200" dirty="0" smtClean="0">
                <a:latin typeface="+mj-lt"/>
              </a:rPr>
              <a:t>Hoe de </a:t>
            </a:r>
            <a:r>
              <a:rPr lang="en-US" sz="2200" dirty="0" err="1" smtClean="0">
                <a:latin typeface="+mj-lt"/>
              </a:rPr>
              <a:t>leerkracht</a:t>
            </a:r>
            <a:r>
              <a:rPr lang="en-US" sz="2200" dirty="0" smtClean="0">
                <a:latin typeface="+mj-lt"/>
              </a:rPr>
              <a:t> </a:t>
            </a:r>
            <a:r>
              <a:rPr lang="en-US" sz="2200" dirty="0" err="1" smtClean="0">
                <a:latin typeface="+mj-lt"/>
              </a:rPr>
              <a:t>iets</a:t>
            </a:r>
            <a:r>
              <a:rPr lang="en-US" sz="2200" dirty="0" smtClean="0">
                <a:latin typeface="+mj-lt"/>
              </a:rPr>
              <a:t> </a:t>
            </a:r>
            <a:r>
              <a:rPr lang="en-US" sz="2200" dirty="0" err="1" smtClean="0">
                <a:latin typeface="+mj-lt"/>
              </a:rPr>
              <a:t>plande</a:t>
            </a:r>
            <a:r>
              <a:rPr lang="en-US" sz="2200" dirty="0" smtClean="0">
                <a:latin typeface="+mj-lt"/>
              </a:rPr>
              <a:t> of </a:t>
            </a:r>
            <a:r>
              <a:rPr lang="en-US" sz="2200" dirty="0" err="1" smtClean="0">
                <a:latin typeface="+mj-lt"/>
              </a:rPr>
              <a:t>tussenkwam</a:t>
            </a:r>
            <a:r>
              <a:rPr lang="en-US" sz="2200" dirty="0" smtClean="0">
                <a:latin typeface="+mj-lt"/>
              </a:rPr>
              <a:t> om </a:t>
            </a:r>
            <a:r>
              <a:rPr lang="en-US" sz="2200" dirty="0" err="1" smtClean="0">
                <a:latin typeface="+mj-lt"/>
              </a:rPr>
              <a:t>ervoor</a:t>
            </a:r>
            <a:r>
              <a:rPr lang="en-US" sz="2200" dirty="0" smtClean="0">
                <a:latin typeface="+mj-lt"/>
              </a:rPr>
              <a:t> </a:t>
            </a:r>
            <a:r>
              <a:rPr lang="en-US" sz="2200" dirty="0" err="1" smtClean="0">
                <a:latin typeface="+mj-lt"/>
              </a:rPr>
              <a:t>te</a:t>
            </a:r>
            <a:r>
              <a:rPr lang="en-US" sz="2200" dirty="0" smtClean="0">
                <a:latin typeface="+mj-lt"/>
              </a:rPr>
              <a:t> </a:t>
            </a:r>
            <a:r>
              <a:rPr lang="en-US" sz="2200" dirty="0" err="1" smtClean="0">
                <a:latin typeface="+mj-lt"/>
              </a:rPr>
              <a:t>zorgen</a:t>
            </a:r>
            <a:r>
              <a:rPr lang="en-US" sz="2200" dirty="0" smtClean="0">
                <a:latin typeface="+mj-lt"/>
              </a:rPr>
              <a:t> </a:t>
            </a:r>
            <a:r>
              <a:rPr lang="en-US" sz="2200" dirty="0" err="1" smtClean="0">
                <a:latin typeface="+mj-lt"/>
              </a:rPr>
              <a:t>dat</a:t>
            </a:r>
            <a:r>
              <a:rPr lang="en-US" sz="2200" dirty="0" smtClean="0">
                <a:latin typeface="+mj-lt"/>
              </a:rPr>
              <a:t> ICT de </a:t>
            </a:r>
            <a:r>
              <a:rPr lang="en-US" sz="2200" dirty="0" err="1" smtClean="0">
                <a:latin typeface="+mj-lt"/>
              </a:rPr>
              <a:t>ontwikkeling</a:t>
            </a:r>
            <a:r>
              <a:rPr lang="en-US" sz="2200" dirty="0" smtClean="0">
                <a:latin typeface="+mj-lt"/>
              </a:rPr>
              <a:t> van de </a:t>
            </a:r>
            <a:r>
              <a:rPr lang="en-US" sz="2200" dirty="0" err="1" smtClean="0">
                <a:latin typeface="+mj-lt"/>
              </a:rPr>
              <a:t>creatieve</a:t>
            </a:r>
            <a:r>
              <a:rPr lang="en-US" sz="2200" dirty="0" smtClean="0">
                <a:latin typeface="+mj-lt"/>
              </a:rPr>
              <a:t> </a:t>
            </a:r>
            <a:r>
              <a:rPr lang="en-US" sz="2200" dirty="0" err="1" smtClean="0">
                <a:latin typeface="+mj-lt"/>
              </a:rPr>
              <a:t>aanleg</a:t>
            </a:r>
            <a:r>
              <a:rPr lang="en-US" sz="2200" dirty="0" smtClean="0">
                <a:latin typeface="+mj-lt"/>
              </a:rPr>
              <a:t> </a:t>
            </a:r>
            <a:r>
              <a:rPr lang="en-US" sz="2200" dirty="0" err="1" smtClean="0">
                <a:latin typeface="+mj-lt"/>
              </a:rPr>
              <a:t>en</a:t>
            </a:r>
            <a:r>
              <a:rPr lang="en-US" sz="2200" dirty="0" smtClean="0">
                <a:latin typeface="+mj-lt"/>
              </a:rPr>
              <a:t> de </a:t>
            </a:r>
            <a:r>
              <a:rPr lang="en-US" sz="2200" dirty="0" err="1" smtClean="0">
                <a:latin typeface="+mj-lt"/>
              </a:rPr>
              <a:t>onderzoekende</a:t>
            </a:r>
            <a:r>
              <a:rPr lang="en-US" sz="2200" dirty="0" smtClean="0">
                <a:latin typeface="+mj-lt"/>
              </a:rPr>
              <a:t> </a:t>
            </a:r>
            <a:r>
              <a:rPr lang="en-US" sz="2200" dirty="0" err="1" smtClean="0">
                <a:latin typeface="+mj-lt"/>
              </a:rPr>
              <a:t>vaardigheden</a:t>
            </a:r>
            <a:r>
              <a:rPr lang="en-US" sz="2200" dirty="0" smtClean="0">
                <a:latin typeface="+mj-lt"/>
              </a:rPr>
              <a:t> van </a:t>
            </a:r>
            <a:r>
              <a:rPr lang="en-US" sz="2200" dirty="0" err="1" smtClean="0">
                <a:latin typeface="+mj-lt"/>
              </a:rPr>
              <a:t>kinderen</a:t>
            </a:r>
            <a:r>
              <a:rPr lang="en-US" sz="2200" dirty="0" smtClean="0">
                <a:latin typeface="+mj-lt"/>
              </a:rPr>
              <a:t> </a:t>
            </a:r>
            <a:r>
              <a:rPr lang="en-US" sz="2200" dirty="0" err="1" smtClean="0">
                <a:latin typeface="+mj-lt"/>
              </a:rPr>
              <a:t>stimuleerde</a:t>
            </a:r>
            <a:r>
              <a:rPr lang="en-US" sz="2200" dirty="0" smtClean="0">
                <a:latin typeface="+mj-lt"/>
              </a:rPr>
              <a:t>.</a:t>
            </a:r>
          </a:p>
          <a:p>
            <a:pPr marL="0" indent="0">
              <a:spcBef>
                <a:spcPts val="0"/>
              </a:spcBef>
              <a:buNone/>
            </a:pPr>
            <a:endParaRPr lang="en-US" sz="2200" dirty="0" smtClean="0">
              <a:latin typeface="+mj-lt"/>
            </a:endParaRPr>
          </a:p>
        </p:txBody>
      </p:sp>
    </p:spTree>
    <p:extLst>
      <p:ext uri="{BB962C8B-B14F-4D97-AF65-F5344CB8AC3E}">
        <p14:creationId xmlns:p14="http://schemas.microsoft.com/office/powerpoint/2010/main" val="16007914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476672"/>
            <a:ext cx="5616624" cy="1008112"/>
          </a:xfrm>
        </p:spPr>
        <p:txBody>
          <a:bodyPr>
            <a:noAutofit/>
          </a:bodyPr>
          <a:lstStyle/>
          <a:p>
            <a:r>
              <a:rPr lang="en-US" sz="2800" b="1" dirty="0" err="1" smtClean="0">
                <a:solidFill>
                  <a:srgbClr val="00B050"/>
                </a:solidFill>
              </a:rPr>
              <a:t>Pedagogie</a:t>
            </a:r>
            <a:r>
              <a:rPr lang="en-US" sz="2800" b="1" dirty="0" smtClean="0">
                <a:solidFill>
                  <a:srgbClr val="00B050"/>
                </a:solidFill>
              </a:rPr>
              <a:t> </a:t>
            </a:r>
            <a:r>
              <a:rPr lang="en-US" sz="2800" b="1" dirty="0" err="1" smtClean="0">
                <a:solidFill>
                  <a:srgbClr val="00B050"/>
                </a:solidFill>
              </a:rPr>
              <a:t>gerelateerd</a:t>
            </a:r>
            <a:r>
              <a:rPr lang="en-US" sz="2800" b="1" dirty="0" smtClean="0">
                <a:solidFill>
                  <a:srgbClr val="00B050"/>
                </a:solidFill>
              </a:rPr>
              <a:t> </a:t>
            </a:r>
            <a:r>
              <a:rPr lang="en-US" sz="2800" b="1" dirty="0" err="1" smtClean="0">
                <a:solidFill>
                  <a:srgbClr val="00B050"/>
                </a:solidFill>
              </a:rPr>
              <a:t>aan</a:t>
            </a:r>
            <a:r>
              <a:rPr lang="en-US" sz="2800" b="1" dirty="0" smtClean="0">
                <a:solidFill>
                  <a:srgbClr val="00B050"/>
                </a:solidFill>
              </a:rPr>
              <a:t> het </a:t>
            </a:r>
            <a:r>
              <a:rPr lang="en-US" sz="2800" b="1" dirty="0" err="1" smtClean="0">
                <a:solidFill>
                  <a:srgbClr val="00B050"/>
                </a:solidFill>
              </a:rPr>
              <a:t>gebruik</a:t>
            </a:r>
            <a:r>
              <a:rPr lang="en-US" sz="2800" b="1" dirty="0" smtClean="0">
                <a:solidFill>
                  <a:srgbClr val="00B050"/>
                </a:solidFill>
              </a:rPr>
              <a:t> van ICT </a:t>
            </a:r>
            <a:r>
              <a:rPr lang="en-US" sz="2800" b="1" dirty="0" err="1" smtClean="0">
                <a:solidFill>
                  <a:srgbClr val="00B050"/>
                </a:solidFill>
              </a:rPr>
              <a:t>zou</a:t>
            </a:r>
            <a:r>
              <a:rPr lang="en-US" sz="2800" b="1" dirty="0" smtClean="0">
                <a:solidFill>
                  <a:srgbClr val="00B050"/>
                </a:solidFill>
              </a:rPr>
              <a:t> het </a:t>
            </a:r>
            <a:r>
              <a:rPr lang="en-US" sz="2800" b="1" dirty="0" err="1" smtClean="0">
                <a:solidFill>
                  <a:srgbClr val="00B050"/>
                </a:solidFill>
              </a:rPr>
              <a:t>volgende</a:t>
            </a:r>
            <a:r>
              <a:rPr lang="en-US" sz="2800" b="1" dirty="0" smtClean="0">
                <a:solidFill>
                  <a:srgbClr val="00B050"/>
                </a:solidFill>
              </a:rPr>
              <a:t> </a:t>
            </a:r>
            <a:r>
              <a:rPr lang="en-US" sz="2800" b="1" dirty="0" err="1" smtClean="0">
                <a:solidFill>
                  <a:srgbClr val="00B050"/>
                </a:solidFill>
              </a:rPr>
              <a:t>moeten</a:t>
            </a:r>
            <a:r>
              <a:rPr lang="en-US" sz="2800" b="1" dirty="0" smtClean="0">
                <a:solidFill>
                  <a:srgbClr val="00B050"/>
                </a:solidFill>
              </a:rPr>
              <a:t> </a:t>
            </a:r>
            <a:r>
              <a:rPr lang="en-US" sz="2800" b="1" dirty="0" err="1" smtClean="0">
                <a:solidFill>
                  <a:srgbClr val="00B050"/>
                </a:solidFill>
              </a:rPr>
              <a:t>bevatten</a:t>
            </a:r>
            <a:r>
              <a:rPr lang="en-US" sz="2800" b="1" dirty="0" smtClean="0">
                <a:solidFill>
                  <a:srgbClr val="00B050"/>
                </a:solidFill>
              </a:rPr>
              <a:t>:</a:t>
            </a:r>
            <a:endParaRPr lang="en-US" sz="2800" b="1" dirty="0">
              <a:solidFill>
                <a:srgbClr val="00B050"/>
              </a:solidFill>
            </a:endParaRPr>
          </a:p>
        </p:txBody>
      </p:sp>
      <p:sp>
        <p:nvSpPr>
          <p:cNvPr id="3" name="Content Placeholder 2"/>
          <p:cNvSpPr>
            <a:spLocks noGrp="1"/>
          </p:cNvSpPr>
          <p:nvPr>
            <p:ph idx="1"/>
          </p:nvPr>
        </p:nvSpPr>
        <p:spPr>
          <a:xfrm>
            <a:off x="457200" y="1628801"/>
            <a:ext cx="8219256" cy="4536504"/>
          </a:xfrm>
        </p:spPr>
        <p:txBody>
          <a:bodyPr>
            <a:normAutofit fontScale="92500" lnSpcReduction="10000"/>
          </a:bodyPr>
          <a:lstStyle/>
          <a:p>
            <a:pPr lvl="0"/>
            <a:r>
              <a:rPr lang="en-US" sz="2000" dirty="0" err="1" smtClean="0">
                <a:latin typeface="+mj-lt"/>
              </a:rPr>
              <a:t>Verzekeren</a:t>
            </a:r>
            <a:r>
              <a:rPr lang="en-US" sz="2000" dirty="0" smtClean="0">
                <a:latin typeface="+mj-lt"/>
              </a:rPr>
              <a:t> </a:t>
            </a:r>
            <a:r>
              <a:rPr lang="en-US" sz="2000" dirty="0" err="1" smtClean="0">
                <a:latin typeface="+mj-lt"/>
              </a:rPr>
              <a:t>dat</a:t>
            </a:r>
            <a:r>
              <a:rPr lang="en-US" sz="2000" dirty="0" smtClean="0">
                <a:latin typeface="+mj-lt"/>
              </a:rPr>
              <a:t> het </a:t>
            </a:r>
            <a:r>
              <a:rPr lang="en-US" sz="2000" dirty="0" err="1" smtClean="0">
                <a:latin typeface="+mj-lt"/>
              </a:rPr>
              <a:t>gebruik</a:t>
            </a:r>
            <a:r>
              <a:rPr lang="en-US" sz="2000" dirty="0" smtClean="0">
                <a:latin typeface="+mj-lt"/>
              </a:rPr>
              <a:t> </a:t>
            </a:r>
            <a:r>
              <a:rPr lang="en-US" sz="2000" dirty="0" err="1" smtClean="0">
                <a:latin typeface="+mj-lt"/>
              </a:rPr>
              <a:t>geschikt</a:t>
            </a:r>
            <a:r>
              <a:rPr lang="en-US" sz="2000" dirty="0" smtClean="0">
                <a:latin typeface="+mj-lt"/>
              </a:rPr>
              <a:t> is </a:t>
            </a:r>
            <a:r>
              <a:rPr lang="en-US" sz="2000" dirty="0" err="1" smtClean="0">
                <a:latin typeface="+mj-lt"/>
              </a:rPr>
              <a:t>en</a:t>
            </a:r>
            <a:r>
              <a:rPr lang="en-US" sz="2000" dirty="0" smtClean="0">
                <a:latin typeface="+mj-lt"/>
              </a:rPr>
              <a:t> </a:t>
            </a:r>
            <a:r>
              <a:rPr lang="en-US" sz="2000" dirty="0" err="1" smtClean="0">
                <a:latin typeface="+mj-lt"/>
              </a:rPr>
              <a:t>een</a:t>
            </a:r>
            <a:r>
              <a:rPr lang="en-US" sz="2000" dirty="0" smtClean="0">
                <a:latin typeface="+mj-lt"/>
              </a:rPr>
              <a:t> </a:t>
            </a:r>
            <a:r>
              <a:rPr lang="en-US" sz="2000" dirty="0" err="1" smtClean="0">
                <a:latin typeface="+mj-lt"/>
              </a:rPr>
              <a:t>meerwaarde</a:t>
            </a:r>
            <a:r>
              <a:rPr lang="en-US" sz="2000" dirty="0" smtClean="0">
                <a:latin typeface="+mj-lt"/>
              </a:rPr>
              <a:t> </a:t>
            </a:r>
            <a:r>
              <a:rPr lang="en-US" sz="2000" dirty="0" err="1" smtClean="0">
                <a:latin typeface="+mj-lt"/>
              </a:rPr>
              <a:t>betekent</a:t>
            </a:r>
            <a:r>
              <a:rPr lang="en-US" sz="2000" dirty="0" smtClean="0">
                <a:latin typeface="+mj-lt"/>
              </a:rPr>
              <a:t> </a:t>
            </a:r>
            <a:r>
              <a:rPr lang="en-US" sz="2000" dirty="0" err="1" smtClean="0">
                <a:latin typeface="+mj-lt"/>
              </a:rPr>
              <a:t>voor</a:t>
            </a:r>
            <a:r>
              <a:rPr lang="en-US" sz="2000" dirty="0" smtClean="0">
                <a:latin typeface="+mj-lt"/>
              </a:rPr>
              <a:t> de </a:t>
            </a:r>
            <a:r>
              <a:rPr lang="en-US" sz="2000" dirty="0" err="1" smtClean="0">
                <a:latin typeface="+mj-lt"/>
              </a:rPr>
              <a:t>leeractiviteiten</a:t>
            </a:r>
            <a:endParaRPr lang="en-US" sz="2000" dirty="0" smtClean="0">
              <a:latin typeface="+mj-lt"/>
            </a:endParaRPr>
          </a:p>
          <a:p>
            <a:pPr lvl="0"/>
            <a:r>
              <a:rPr lang="en-US" sz="2000" dirty="0" err="1" smtClean="0">
                <a:latin typeface="+mj-lt"/>
              </a:rPr>
              <a:t>Bouwen</a:t>
            </a:r>
            <a:r>
              <a:rPr lang="en-US" sz="2000" dirty="0" smtClean="0">
                <a:latin typeface="+mj-lt"/>
              </a:rPr>
              <a:t> op de </a:t>
            </a:r>
            <a:r>
              <a:rPr lang="en-US" sz="2000" dirty="0" err="1" smtClean="0">
                <a:latin typeface="+mj-lt"/>
              </a:rPr>
              <a:t>bestaande</a:t>
            </a:r>
            <a:r>
              <a:rPr lang="en-US" sz="2000" dirty="0" smtClean="0">
                <a:latin typeface="+mj-lt"/>
              </a:rPr>
              <a:t> </a:t>
            </a:r>
            <a:r>
              <a:rPr lang="en-US" sz="2000" dirty="0" err="1" smtClean="0">
                <a:latin typeface="+mj-lt"/>
              </a:rPr>
              <a:t>praktijk</a:t>
            </a:r>
            <a:r>
              <a:rPr lang="en-US" sz="2000" dirty="0" smtClean="0">
                <a:latin typeface="+mj-lt"/>
              </a:rPr>
              <a:t> van de </a:t>
            </a:r>
            <a:r>
              <a:rPr lang="en-US" sz="2000" dirty="0" err="1" smtClean="0">
                <a:latin typeface="+mj-lt"/>
              </a:rPr>
              <a:t>leerkracht</a:t>
            </a:r>
            <a:r>
              <a:rPr lang="en-US" sz="2000" dirty="0" smtClean="0">
                <a:latin typeface="+mj-lt"/>
              </a:rPr>
              <a:t>, </a:t>
            </a:r>
            <a:r>
              <a:rPr lang="en-US" sz="2000" dirty="0" err="1" smtClean="0">
                <a:latin typeface="+mj-lt"/>
              </a:rPr>
              <a:t>en</a:t>
            </a:r>
            <a:r>
              <a:rPr lang="en-US" sz="2000" dirty="0" smtClean="0">
                <a:latin typeface="+mj-lt"/>
              </a:rPr>
              <a:t> op de </a:t>
            </a:r>
            <a:r>
              <a:rPr lang="en-US" sz="2000" dirty="0" err="1" smtClean="0">
                <a:latin typeface="+mj-lt"/>
              </a:rPr>
              <a:t>voorkennis</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bestaande</a:t>
            </a:r>
            <a:r>
              <a:rPr lang="en-US" sz="2000" dirty="0" smtClean="0">
                <a:latin typeface="+mj-lt"/>
              </a:rPr>
              <a:t> </a:t>
            </a:r>
            <a:r>
              <a:rPr lang="en-US" sz="2000" dirty="0" err="1" smtClean="0">
                <a:latin typeface="+mj-lt"/>
              </a:rPr>
              <a:t>opvattingen</a:t>
            </a:r>
            <a:r>
              <a:rPr lang="en-US" sz="2000" dirty="0" smtClean="0">
                <a:latin typeface="+mj-lt"/>
              </a:rPr>
              <a:t> van </a:t>
            </a:r>
            <a:r>
              <a:rPr lang="en-US" sz="2000" dirty="0" err="1" smtClean="0">
                <a:latin typeface="+mj-lt"/>
              </a:rPr>
              <a:t>kinderen</a:t>
            </a:r>
            <a:endParaRPr lang="en-US" sz="2000" dirty="0" smtClean="0">
              <a:latin typeface="+mj-lt"/>
            </a:endParaRPr>
          </a:p>
          <a:p>
            <a:pPr lvl="0"/>
            <a:r>
              <a:rPr lang="en-US" sz="2000" dirty="0" smtClean="0">
                <a:latin typeface="+mj-lt"/>
              </a:rPr>
              <a:t>De </a:t>
            </a:r>
            <a:r>
              <a:rPr lang="en-US" sz="2000" dirty="0" err="1" smtClean="0">
                <a:latin typeface="+mj-lt"/>
              </a:rPr>
              <a:t>activiteit</a:t>
            </a:r>
            <a:r>
              <a:rPr lang="en-US" sz="2000" dirty="0" smtClean="0">
                <a:latin typeface="+mj-lt"/>
              </a:rPr>
              <a:t> </a:t>
            </a:r>
            <a:r>
              <a:rPr lang="en-US" sz="2000" dirty="0" err="1" smtClean="0">
                <a:latin typeface="+mj-lt"/>
              </a:rPr>
              <a:t>structureren</a:t>
            </a:r>
            <a:r>
              <a:rPr lang="en-US" sz="2000" dirty="0" smtClean="0">
                <a:latin typeface="+mj-lt"/>
              </a:rPr>
              <a:t> </a:t>
            </a:r>
            <a:r>
              <a:rPr lang="en-US" sz="2000" dirty="0" err="1" smtClean="0">
                <a:latin typeface="+mj-lt"/>
              </a:rPr>
              <a:t>terwijl</a:t>
            </a:r>
            <a:r>
              <a:rPr lang="en-US" sz="2000" dirty="0" smtClean="0">
                <a:latin typeface="+mj-lt"/>
              </a:rPr>
              <a:t> de </a:t>
            </a:r>
            <a:r>
              <a:rPr lang="en-US" sz="2000" dirty="0" err="1" smtClean="0">
                <a:latin typeface="+mj-lt"/>
              </a:rPr>
              <a:t>kinderen</a:t>
            </a:r>
            <a:r>
              <a:rPr lang="en-US" sz="2000" dirty="0" smtClean="0">
                <a:latin typeface="+mj-lt"/>
              </a:rPr>
              <a:t> </a:t>
            </a:r>
            <a:r>
              <a:rPr lang="en-US" sz="2000" dirty="0" err="1" smtClean="0">
                <a:latin typeface="+mj-lt"/>
              </a:rPr>
              <a:t>verantwoordelijkheid</a:t>
            </a:r>
            <a:r>
              <a:rPr lang="en-US" sz="2000" dirty="0" smtClean="0">
                <a:latin typeface="+mj-lt"/>
              </a:rPr>
              <a:t>, </a:t>
            </a:r>
            <a:r>
              <a:rPr lang="en-US" sz="2000" dirty="0" err="1" smtClean="0">
                <a:latin typeface="+mj-lt"/>
              </a:rPr>
              <a:t>keuze</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kansen</a:t>
            </a:r>
            <a:r>
              <a:rPr lang="en-US" sz="2000" dirty="0" smtClean="0">
                <a:latin typeface="+mj-lt"/>
              </a:rPr>
              <a:t> tot </a:t>
            </a:r>
            <a:r>
              <a:rPr lang="en-US" sz="2000" dirty="0" err="1" smtClean="0">
                <a:latin typeface="+mj-lt"/>
              </a:rPr>
              <a:t>actieve</a:t>
            </a:r>
            <a:r>
              <a:rPr lang="en-US" sz="2000" dirty="0" smtClean="0">
                <a:latin typeface="+mj-lt"/>
              </a:rPr>
              <a:t> </a:t>
            </a:r>
            <a:r>
              <a:rPr lang="en-US" sz="2000" dirty="0" err="1" smtClean="0">
                <a:latin typeface="+mj-lt"/>
              </a:rPr>
              <a:t>participatie</a:t>
            </a:r>
            <a:r>
              <a:rPr lang="en-US" sz="2000" dirty="0" smtClean="0">
                <a:latin typeface="+mj-lt"/>
              </a:rPr>
              <a:t> </a:t>
            </a:r>
            <a:r>
              <a:rPr lang="en-US" sz="2000" dirty="0" err="1" smtClean="0">
                <a:latin typeface="+mj-lt"/>
              </a:rPr>
              <a:t>krijgen</a:t>
            </a:r>
            <a:endParaRPr lang="en-US" sz="2000" dirty="0" smtClean="0">
              <a:latin typeface="+mj-lt"/>
            </a:endParaRPr>
          </a:p>
          <a:p>
            <a:pPr lvl="0"/>
            <a:r>
              <a:rPr lang="en-US" sz="2000" dirty="0" err="1" smtClean="0">
                <a:latin typeface="+mj-lt"/>
              </a:rPr>
              <a:t>Kinderen</a:t>
            </a:r>
            <a:r>
              <a:rPr lang="en-US" sz="2000" dirty="0" smtClean="0">
                <a:latin typeface="+mj-lt"/>
              </a:rPr>
              <a:t> </a:t>
            </a:r>
            <a:r>
              <a:rPr lang="en-US" sz="2000" dirty="0" err="1" smtClean="0">
                <a:latin typeface="+mj-lt"/>
              </a:rPr>
              <a:t>stimuleren</a:t>
            </a:r>
            <a:r>
              <a:rPr lang="en-US" sz="2000" dirty="0" smtClean="0">
                <a:latin typeface="+mj-lt"/>
              </a:rPr>
              <a:t> om </a:t>
            </a:r>
            <a:r>
              <a:rPr lang="en-US" sz="2000" dirty="0" err="1" smtClean="0">
                <a:latin typeface="+mj-lt"/>
              </a:rPr>
              <a:t>na</a:t>
            </a:r>
            <a:r>
              <a:rPr lang="en-US" sz="2000" dirty="0" smtClean="0">
                <a:latin typeface="+mj-lt"/>
              </a:rPr>
              <a:t> </a:t>
            </a:r>
            <a:r>
              <a:rPr lang="en-US" sz="2000" dirty="0" err="1" smtClean="0">
                <a:latin typeface="+mj-lt"/>
              </a:rPr>
              <a:t>te</a:t>
            </a:r>
            <a:r>
              <a:rPr lang="en-US" sz="2000" dirty="0" smtClean="0">
                <a:latin typeface="+mj-lt"/>
              </a:rPr>
              <a:t> </a:t>
            </a:r>
            <a:r>
              <a:rPr lang="en-US" sz="2000" dirty="0" err="1" smtClean="0">
                <a:latin typeface="+mj-lt"/>
              </a:rPr>
              <a:t>denken</a:t>
            </a:r>
            <a:r>
              <a:rPr lang="en-US" sz="2000" dirty="0" smtClean="0">
                <a:latin typeface="+mj-lt"/>
              </a:rPr>
              <a:t> over </a:t>
            </a:r>
            <a:r>
              <a:rPr lang="en-US" sz="2000" dirty="0" err="1" smtClean="0">
                <a:latin typeface="+mj-lt"/>
              </a:rPr>
              <a:t>onderliggende</a:t>
            </a:r>
            <a:r>
              <a:rPr lang="en-US" sz="2000" dirty="0" smtClean="0">
                <a:latin typeface="+mj-lt"/>
              </a:rPr>
              <a:t> </a:t>
            </a:r>
            <a:r>
              <a:rPr lang="en-US" sz="2000" dirty="0" err="1" smtClean="0">
                <a:latin typeface="+mj-lt"/>
              </a:rPr>
              <a:t>concepten</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verbanden</a:t>
            </a:r>
            <a:r>
              <a:rPr lang="en-US" sz="2000" dirty="0" smtClean="0">
                <a:latin typeface="+mj-lt"/>
              </a:rPr>
              <a:t>, </a:t>
            </a:r>
            <a:r>
              <a:rPr lang="en-US" sz="2000" dirty="0" err="1" smtClean="0">
                <a:latin typeface="+mj-lt"/>
              </a:rPr>
              <a:t>waarbij</a:t>
            </a:r>
            <a:r>
              <a:rPr lang="en-US" sz="2000" dirty="0" smtClean="0">
                <a:latin typeface="+mj-lt"/>
              </a:rPr>
              <a:t> </a:t>
            </a:r>
            <a:r>
              <a:rPr lang="en-US" sz="2000" dirty="0" err="1" smtClean="0">
                <a:latin typeface="+mj-lt"/>
              </a:rPr>
              <a:t>tijd</a:t>
            </a:r>
            <a:r>
              <a:rPr lang="en-US" sz="2000" dirty="0" smtClean="0">
                <a:latin typeface="+mj-lt"/>
              </a:rPr>
              <a:t> </a:t>
            </a:r>
            <a:r>
              <a:rPr lang="en-US" sz="2000" dirty="0" err="1" smtClean="0">
                <a:latin typeface="+mj-lt"/>
              </a:rPr>
              <a:t>wordt</a:t>
            </a:r>
            <a:r>
              <a:rPr lang="en-US" sz="2000" dirty="0" smtClean="0">
                <a:latin typeface="+mj-lt"/>
              </a:rPr>
              <a:t> </a:t>
            </a:r>
            <a:r>
              <a:rPr lang="en-US" sz="2000" dirty="0" err="1" smtClean="0">
                <a:latin typeface="+mj-lt"/>
              </a:rPr>
              <a:t>voorzien</a:t>
            </a:r>
            <a:r>
              <a:rPr lang="en-US" sz="2000" dirty="0" smtClean="0">
                <a:latin typeface="+mj-lt"/>
              </a:rPr>
              <a:t> </a:t>
            </a:r>
            <a:r>
              <a:rPr lang="en-US" sz="2000" dirty="0" err="1" smtClean="0">
                <a:latin typeface="+mj-lt"/>
              </a:rPr>
              <a:t>voor</a:t>
            </a:r>
            <a:r>
              <a:rPr lang="en-US" sz="2000" dirty="0" smtClean="0">
                <a:latin typeface="+mj-lt"/>
              </a:rPr>
              <a:t> </a:t>
            </a:r>
            <a:r>
              <a:rPr lang="en-US" sz="2000" dirty="0" err="1" smtClean="0">
                <a:latin typeface="+mj-lt"/>
              </a:rPr>
              <a:t>discussie</a:t>
            </a:r>
            <a:r>
              <a:rPr lang="en-US" sz="2000" dirty="0" smtClean="0">
                <a:latin typeface="+mj-lt"/>
              </a:rPr>
              <a:t>, </a:t>
            </a:r>
            <a:r>
              <a:rPr lang="en-US" sz="2000" dirty="0" err="1" smtClean="0">
                <a:latin typeface="+mj-lt"/>
              </a:rPr>
              <a:t>analyse</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reflectie</a:t>
            </a:r>
            <a:endParaRPr lang="en-US" sz="2000" dirty="0" smtClean="0">
              <a:latin typeface="+mj-lt"/>
            </a:endParaRPr>
          </a:p>
          <a:p>
            <a:pPr lvl="0"/>
            <a:r>
              <a:rPr lang="en-US" sz="2000" dirty="0" err="1">
                <a:latin typeface="+mj-lt"/>
              </a:rPr>
              <a:t>V</a:t>
            </a:r>
            <a:r>
              <a:rPr lang="en-US" sz="2000" dirty="0" err="1" smtClean="0">
                <a:latin typeface="+mj-lt"/>
              </a:rPr>
              <a:t>aardigheden</a:t>
            </a:r>
            <a:r>
              <a:rPr lang="en-US" sz="2000" dirty="0" smtClean="0">
                <a:latin typeface="+mj-lt"/>
              </a:rPr>
              <a:t> </a:t>
            </a:r>
            <a:r>
              <a:rPr lang="en-US" sz="2000" dirty="0" err="1" smtClean="0">
                <a:latin typeface="+mj-lt"/>
              </a:rPr>
              <a:t>ontwikkelen</a:t>
            </a:r>
            <a:r>
              <a:rPr lang="en-US" sz="2000" dirty="0">
                <a:latin typeface="+mj-lt"/>
              </a:rPr>
              <a:t> </a:t>
            </a:r>
            <a:r>
              <a:rPr lang="en-US" sz="2000" dirty="0" err="1" smtClean="0">
                <a:latin typeface="+mj-lt"/>
              </a:rPr>
              <a:t>en</a:t>
            </a:r>
            <a:r>
              <a:rPr lang="en-US" sz="2000" dirty="0" smtClean="0">
                <a:latin typeface="+mj-lt"/>
              </a:rPr>
              <a:t> </a:t>
            </a:r>
            <a:r>
              <a:rPr lang="en-US" sz="2000" dirty="0" err="1" smtClean="0">
                <a:latin typeface="+mj-lt"/>
              </a:rPr>
              <a:t>onderzoekstaken</a:t>
            </a:r>
            <a:r>
              <a:rPr lang="en-US" sz="2000" dirty="0" smtClean="0">
                <a:latin typeface="+mj-lt"/>
              </a:rPr>
              <a:t> zo </a:t>
            </a:r>
            <a:r>
              <a:rPr lang="en-US" sz="2000" dirty="0" err="1" smtClean="0">
                <a:latin typeface="+mj-lt"/>
              </a:rPr>
              <a:t>richten</a:t>
            </a:r>
            <a:r>
              <a:rPr lang="en-US" sz="2000" dirty="0" smtClean="0">
                <a:latin typeface="+mj-lt"/>
              </a:rPr>
              <a:t> </a:t>
            </a:r>
            <a:r>
              <a:rPr lang="en-US" sz="2000" dirty="0" err="1" smtClean="0">
                <a:latin typeface="+mj-lt"/>
              </a:rPr>
              <a:t>dat</a:t>
            </a:r>
            <a:r>
              <a:rPr lang="en-US" sz="2000" dirty="0" smtClean="0">
                <a:latin typeface="+mj-lt"/>
              </a:rPr>
              <a:t> </a:t>
            </a:r>
            <a:r>
              <a:rPr lang="en-US" sz="2000" dirty="0" err="1" smtClean="0">
                <a:latin typeface="+mj-lt"/>
              </a:rPr>
              <a:t>kinderen</a:t>
            </a:r>
            <a:r>
              <a:rPr lang="en-US" sz="2000" dirty="0" smtClean="0">
                <a:latin typeface="+mj-lt"/>
              </a:rPr>
              <a:t> </a:t>
            </a:r>
            <a:r>
              <a:rPr lang="en-US" sz="2000" dirty="0" err="1" smtClean="0">
                <a:latin typeface="+mj-lt"/>
              </a:rPr>
              <a:t>leren</a:t>
            </a:r>
            <a:r>
              <a:rPr lang="en-US" sz="2000" dirty="0">
                <a:latin typeface="+mj-lt"/>
              </a:rPr>
              <a:t> </a:t>
            </a:r>
            <a:r>
              <a:rPr lang="en-US" sz="2000" dirty="0" smtClean="0">
                <a:latin typeface="+mj-lt"/>
              </a:rPr>
              <a:t>om </a:t>
            </a:r>
            <a:r>
              <a:rPr lang="en-US" sz="2000" dirty="0" err="1" smtClean="0">
                <a:latin typeface="+mj-lt"/>
              </a:rPr>
              <a:t>informatie</a:t>
            </a:r>
            <a:r>
              <a:rPr lang="en-US" sz="2000" dirty="0" smtClean="0">
                <a:latin typeface="+mj-lt"/>
              </a:rPr>
              <a:t> </a:t>
            </a:r>
            <a:r>
              <a:rPr lang="en-US" sz="2000" dirty="0" err="1" smtClean="0">
                <a:latin typeface="+mj-lt"/>
              </a:rPr>
              <a:t>te</a:t>
            </a:r>
            <a:r>
              <a:rPr lang="en-US" sz="2000" dirty="0" smtClean="0">
                <a:latin typeface="+mj-lt"/>
              </a:rPr>
              <a:t> </a:t>
            </a:r>
            <a:r>
              <a:rPr lang="en-US" sz="2000" dirty="0" err="1" smtClean="0">
                <a:latin typeface="+mj-lt"/>
              </a:rPr>
              <a:t>vinden</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kritisch</a:t>
            </a:r>
            <a:r>
              <a:rPr lang="en-US" sz="2000" dirty="0" smtClean="0">
                <a:latin typeface="+mj-lt"/>
              </a:rPr>
              <a:t> </a:t>
            </a:r>
            <a:r>
              <a:rPr lang="en-US" sz="2000" dirty="0" err="1" smtClean="0">
                <a:latin typeface="+mj-lt"/>
              </a:rPr>
              <a:t>te</a:t>
            </a:r>
            <a:r>
              <a:rPr lang="en-US" sz="2000" dirty="0" smtClean="0">
                <a:latin typeface="+mj-lt"/>
              </a:rPr>
              <a:t> </a:t>
            </a:r>
            <a:r>
              <a:rPr lang="en-US" sz="2000" dirty="0" err="1" smtClean="0">
                <a:latin typeface="+mj-lt"/>
              </a:rPr>
              <a:t>analyseren</a:t>
            </a:r>
            <a:endParaRPr lang="en-US" sz="2000" dirty="0" smtClean="0">
              <a:latin typeface="+mj-lt"/>
            </a:endParaRPr>
          </a:p>
          <a:p>
            <a:pPr lvl="0"/>
            <a:r>
              <a:rPr lang="en-US" sz="2000" dirty="0" smtClean="0">
                <a:latin typeface="+mj-lt"/>
              </a:rPr>
              <a:t>Het </a:t>
            </a:r>
            <a:r>
              <a:rPr lang="en-US" sz="2000" dirty="0" err="1" smtClean="0">
                <a:latin typeface="+mj-lt"/>
              </a:rPr>
              <a:t>gebruik</a:t>
            </a:r>
            <a:r>
              <a:rPr lang="en-US" sz="2000" dirty="0" smtClean="0">
                <a:latin typeface="+mj-lt"/>
              </a:rPr>
              <a:t> van ICT </a:t>
            </a:r>
            <a:r>
              <a:rPr lang="en-US" sz="2000" dirty="0" err="1" smtClean="0">
                <a:latin typeface="+mj-lt"/>
              </a:rPr>
              <a:t>linken</a:t>
            </a:r>
            <a:r>
              <a:rPr lang="en-US" sz="2000" dirty="0" smtClean="0">
                <a:latin typeface="+mj-lt"/>
              </a:rPr>
              <a:t> </a:t>
            </a:r>
            <a:r>
              <a:rPr lang="en-US" sz="2000" dirty="0" err="1" smtClean="0">
                <a:latin typeface="+mj-lt"/>
              </a:rPr>
              <a:t>aan</a:t>
            </a:r>
            <a:r>
              <a:rPr lang="en-US" sz="2000" dirty="0" smtClean="0">
                <a:latin typeface="+mj-lt"/>
              </a:rPr>
              <a:t> het continue </a:t>
            </a:r>
            <a:r>
              <a:rPr lang="en-US" sz="2000" dirty="0" err="1" smtClean="0">
                <a:latin typeface="+mj-lt"/>
              </a:rPr>
              <a:t>leren</a:t>
            </a:r>
            <a:r>
              <a:rPr lang="en-US" sz="2000" dirty="0" smtClean="0">
                <a:latin typeface="+mj-lt"/>
              </a:rPr>
              <a:t> </a:t>
            </a:r>
            <a:r>
              <a:rPr lang="en-US" sz="2000" dirty="0" err="1" smtClean="0">
                <a:latin typeface="+mj-lt"/>
              </a:rPr>
              <a:t>en</a:t>
            </a:r>
            <a:r>
              <a:rPr lang="en-US" sz="2000" dirty="0" smtClean="0">
                <a:latin typeface="+mj-lt"/>
              </a:rPr>
              <a:t> de </a:t>
            </a:r>
            <a:r>
              <a:rPr lang="en-US" sz="2000" dirty="0" err="1" smtClean="0">
                <a:latin typeface="+mj-lt"/>
              </a:rPr>
              <a:t>leeractiviteiten</a:t>
            </a:r>
            <a:endParaRPr lang="en-US" sz="2000" dirty="0" smtClean="0">
              <a:latin typeface="+mj-lt"/>
            </a:endParaRPr>
          </a:p>
          <a:p>
            <a:pPr lvl="0"/>
            <a:r>
              <a:rPr lang="en-US" sz="2000" dirty="0" smtClean="0">
                <a:latin typeface="+mj-lt"/>
              </a:rPr>
              <a:t>Het </a:t>
            </a:r>
            <a:r>
              <a:rPr lang="en-US" sz="2000" dirty="0" err="1" smtClean="0">
                <a:latin typeface="+mj-lt"/>
              </a:rPr>
              <a:t>potentieel</a:t>
            </a:r>
            <a:r>
              <a:rPr lang="en-US" sz="2000" dirty="0" smtClean="0">
                <a:latin typeface="+mj-lt"/>
              </a:rPr>
              <a:t> van  </a:t>
            </a:r>
            <a:r>
              <a:rPr lang="en-US" sz="2000" dirty="0" err="1" smtClean="0">
                <a:latin typeface="+mj-lt"/>
              </a:rPr>
              <a:t>interactief</a:t>
            </a:r>
            <a:r>
              <a:rPr lang="en-US" sz="2000" dirty="0" smtClean="0">
                <a:latin typeface="+mj-lt"/>
              </a:rPr>
              <a:t> </a:t>
            </a:r>
            <a:r>
              <a:rPr lang="en-US" sz="2000" dirty="0" err="1" smtClean="0">
                <a:latin typeface="+mj-lt"/>
              </a:rPr>
              <a:t>lesgeven</a:t>
            </a:r>
            <a:r>
              <a:rPr lang="en-US" sz="2000" dirty="0" smtClean="0">
                <a:latin typeface="+mj-lt"/>
              </a:rPr>
              <a:t> </a:t>
            </a:r>
            <a:r>
              <a:rPr lang="en-US" sz="2000" dirty="0" err="1" smtClean="0">
                <a:latin typeface="+mj-lt"/>
              </a:rPr>
              <a:t>gebruiken</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kinderen</a:t>
            </a:r>
            <a:r>
              <a:rPr lang="en-US" sz="2000" dirty="0" smtClean="0">
                <a:latin typeface="+mj-lt"/>
              </a:rPr>
              <a:t> </a:t>
            </a:r>
            <a:r>
              <a:rPr lang="en-US" sz="2000" dirty="0" err="1" smtClean="0">
                <a:latin typeface="+mj-lt"/>
              </a:rPr>
              <a:t>aanmoedigen</a:t>
            </a:r>
            <a:r>
              <a:rPr lang="en-US" sz="2000" dirty="0" smtClean="0">
                <a:latin typeface="+mj-lt"/>
              </a:rPr>
              <a:t> om </a:t>
            </a:r>
            <a:r>
              <a:rPr lang="en-US" sz="2000" dirty="0" err="1" smtClean="0">
                <a:latin typeface="+mj-lt"/>
              </a:rPr>
              <a:t>ideeën</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bevindingen</a:t>
            </a:r>
            <a:r>
              <a:rPr lang="en-US" sz="2000" dirty="0" smtClean="0">
                <a:latin typeface="+mj-lt"/>
              </a:rPr>
              <a:t> </a:t>
            </a:r>
            <a:r>
              <a:rPr lang="en-US" sz="2000" dirty="0" err="1" smtClean="0">
                <a:latin typeface="+mj-lt"/>
              </a:rPr>
              <a:t>te</a:t>
            </a:r>
            <a:r>
              <a:rPr lang="en-US" sz="2000" dirty="0" smtClean="0">
                <a:latin typeface="+mj-lt"/>
              </a:rPr>
              <a:t> </a:t>
            </a:r>
            <a:r>
              <a:rPr lang="en-US" sz="2000" dirty="0" err="1" smtClean="0">
                <a:latin typeface="+mj-lt"/>
              </a:rPr>
              <a:t>delen</a:t>
            </a:r>
            <a:endParaRPr lang="en-US" sz="2000" dirty="0" smtClean="0">
              <a:latin typeface="+mj-lt"/>
            </a:endParaRPr>
          </a:p>
          <a:p>
            <a:pPr marL="0" lvl="0" indent="0">
              <a:buNone/>
            </a:pPr>
            <a:endParaRPr lang="en-US" sz="1000" dirty="0" smtClean="0"/>
          </a:p>
          <a:p>
            <a:pPr marL="0" lvl="0" indent="0">
              <a:buNone/>
            </a:pPr>
            <a:r>
              <a:rPr lang="en-US" sz="2000" dirty="0" smtClean="0">
                <a:latin typeface="+mj-lt"/>
              </a:rPr>
              <a:t>Osborne </a:t>
            </a:r>
            <a:r>
              <a:rPr lang="en-US" sz="2000" dirty="0">
                <a:latin typeface="+mj-lt"/>
              </a:rPr>
              <a:t>and Hennessy (2003)</a:t>
            </a:r>
            <a:endParaRPr lang="en-GB" sz="2000" dirty="0">
              <a:latin typeface="+mj-lt"/>
            </a:endParaRPr>
          </a:p>
        </p:txBody>
      </p:sp>
    </p:spTree>
    <p:extLst>
      <p:ext uri="{BB962C8B-B14F-4D97-AF65-F5344CB8AC3E}">
        <p14:creationId xmlns:p14="http://schemas.microsoft.com/office/powerpoint/2010/main" val="31506932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57200" y="483200"/>
            <a:ext cx="8229600" cy="10735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000" b="1" dirty="0" smtClean="0">
                <a:solidFill>
                  <a:srgbClr val="00B050"/>
                </a:solidFill>
                <a:latin typeface="Calibri" charset="0"/>
              </a:rPr>
              <a:t>Curriculum </a:t>
            </a:r>
            <a:r>
              <a:rPr lang="en-US" sz="4000" b="1" dirty="0" err="1" smtClean="0">
                <a:solidFill>
                  <a:srgbClr val="00B050"/>
                </a:solidFill>
                <a:latin typeface="Calibri" charset="0"/>
              </a:rPr>
              <a:t>Dimensies</a:t>
            </a:r>
            <a:endParaRPr lang="en-US" sz="4000" b="1" dirty="0" smtClean="0">
              <a:solidFill>
                <a:srgbClr val="00B050"/>
              </a:solidFill>
              <a:latin typeface="Calibri" charset="0"/>
            </a:endParaRPr>
          </a:p>
          <a:p>
            <a:pPr algn="r"/>
            <a:r>
              <a:rPr lang="en-US" sz="1600" dirty="0" smtClean="0">
                <a:latin typeface="Calibri" charset="0"/>
              </a:rPr>
              <a:t>Het </a:t>
            </a:r>
            <a:r>
              <a:rPr lang="en-US" sz="1600" dirty="0" err="1" smtClean="0">
                <a:latin typeface="Calibri" charset="0"/>
              </a:rPr>
              <a:t>kwetsbare</a:t>
            </a:r>
            <a:r>
              <a:rPr lang="en-US" sz="1600" dirty="0" smtClean="0">
                <a:latin typeface="Calibri" charset="0"/>
              </a:rPr>
              <a:t> </a:t>
            </a:r>
            <a:r>
              <a:rPr lang="en-US" sz="1600" dirty="0" err="1" smtClean="0">
                <a:latin typeface="Calibri" charset="0"/>
              </a:rPr>
              <a:t>spinnenweb</a:t>
            </a:r>
            <a:r>
              <a:rPr lang="en-US" sz="1600" dirty="0" smtClean="0">
                <a:latin typeface="Calibri" charset="0"/>
              </a:rPr>
              <a:t> van </a:t>
            </a:r>
            <a:r>
              <a:rPr lang="en-US" sz="1600" dirty="0" err="1" smtClean="0">
                <a:latin typeface="Calibri" charset="0"/>
              </a:rPr>
              <a:t>Van</a:t>
            </a:r>
            <a:r>
              <a:rPr lang="en-US" sz="1600" dirty="0" smtClean="0">
                <a:latin typeface="Calibri" charset="0"/>
              </a:rPr>
              <a:t> den </a:t>
            </a:r>
            <a:r>
              <a:rPr lang="en-US" sz="1600" dirty="0" err="1" smtClean="0">
                <a:latin typeface="Calibri" charset="0"/>
              </a:rPr>
              <a:t>Akker</a:t>
            </a:r>
            <a:r>
              <a:rPr lang="en-US" sz="1600" dirty="0" smtClean="0">
                <a:latin typeface="Calibri" charset="0"/>
              </a:rPr>
              <a:t> (2007 p 39)</a:t>
            </a:r>
            <a:endParaRPr lang="en-US" sz="1600" dirty="0">
              <a:latin typeface="Calibri" charset="0"/>
            </a:endParaRPr>
          </a:p>
        </p:txBody>
      </p:sp>
      <p:pic>
        <p:nvPicPr>
          <p:cNvPr id="5" name="Afbeelding 3"/>
          <p:cNvPicPr>
            <a:picLocks noChangeAspect="1" noChangeArrowheads="1"/>
          </p:cNvPicPr>
          <p:nvPr/>
        </p:nvPicPr>
        <p:blipFill>
          <a:blip r:embed="rId3">
            <a:extLst>
              <a:ext uri="{28A0092B-C50C-407E-A947-70E740481C1C}">
                <a14:useLocalDpi xmlns:a14="http://schemas.microsoft.com/office/drawing/2010/main" val="0"/>
              </a:ext>
            </a:extLst>
          </a:blip>
          <a:srcRect r="6248"/>
          <a:stretch>
            <a:fillRect/>
          </a:stretch>
        </p:blipFill>
        <p:spPr bwMode="auto">
          <a:xfrm>
            <a:off x="3779912" y="1628800"/>
            <a:ext cx="504031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3528" y="2781300"/>
            <a:ext cx="3456384" cy="2308324"/>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dirty="0" err="1" smtClean="0">
                <a:latin typeface="+mj-lt"/>
              </a:rPr>
              <a:t>Factoren</a:t>
            </a:r>
            <a:r>
              <a:rPr lang="en-US" dirty="0" smtClean="0">
                <a:latin typeface="+mj-lt"/>
              </a:rPr>
              <a:t> </a:t>
            </a:r>
            <a:r>
              <a:rPr lang="en-US" dirty="0" err="1" smtClean="0">
                <a:latin typeface="+mj-lt"/>
              </a:rPr>
              <a:t>geassocieerd</a:t>
            </a:r>
            <a:r>
              <a:rPr lang="en-US" dirty="0" smtClean="0">
                <a:latin typeface="+mj-lt"/>
              </a:rPr>
              <a:t> met </a:t>
            </a:r>
            <a:r>
              <a:rPr lang="en-US" dirty="0" err="1" smtClean="0">
                <a:latin typeface="+mj-lt"/>
              </a:rPr>
              <a:t>creativiteit</a:t>
            </a:r>
            <a:r>
              <a:rPr lang="en-US" dirty="0" smtClean="0">
                <a:latin typeface="+mj-lt"/>
              </a:rPr>
              <a:t> in </a:t>
            </a:r>
            <a:r>
              <a:rPr lang="en-US" dirty="0" err="1" smtClean="0">
                <a:latin typeface="+mj-lt"/>
              </a:rPr>
              <a:t>wetenschap</a:t>
            </a:r>
            <a:r>
              <a:rPr lang="en-US" dirty="0" smtClean="0">
                <a:latin typeface="+mj-lt"/>
              </a:rPr>
              <a:t> </a:t>
            </a:r>
            <a:r>
              <a:rPr lang="en-US" dirty="0" err="1" smtClean="0">
                <a:latin typeface="+mj-lt"/>
              </a:rPr>
              <a:t>bij</a:t>
            </a:r>
            <a:r>
              <a:rPr lang="en-US" dirty="0" smtClean="0">
                <a:latin typeface="+mj-lt"/>
              </a:rPr>
              <a:t> </a:t>
            </a:r>
            <a:r>
              <a:rPr lang="en-US" dirty="0" err="1" smtClean="0">
                <a:latin typeface="+mj-lt"/>
              </a:rPr>
              <a:t>jonge</a:t>
            </a:r>
            <a:r>
              <a:rPr lang="en-US" dirty="0" smtClean="0">
                <a:latin typeface="+mj-lt"/>
              </a:rPr>
              <a:t> </a:t>
            </a:r>
            <a:r>
              <a:rPr lang="en-US" dirty="0" err="1" smtClean="0">
                <a:latin typeface="+mj-lt"/>
              </a:rPr>
              <a:t>kinderen</a:t>
            </a:r>
            <a:r>
              <a:rPr lang="en-US" dirty="0" smtClean="0">
                <a:latin typeface="+mj-lt"/>
              </a:rPr>
              <a:t>, </a:t>
            </a:r>
            <a:r>
              <a:rPr lang="en-US" dirty="0" err="1" smtClean="0">
                <a:latin typeface="+mj-lt"/>
              </a:rPr>
              <a:t>gerelateerd</a:t>
            </a:r>
            <a:r>
              <a:rPr lang="en-US" dirty="0" smtClean="0">
                <a:latin typeface="+mj-lt"/>
              </a:rPr>
              <a:t> </a:t>
            </a:r>
            <a:r>
              <a:rPr lang="en-US" dirty="0" err="1" smtClean="0">
                <a:latin typeface="+mj-lt"/>
              </a:rPr>
              <a:t>aan</a:t>
            </a:r>
            <a:endParaRPr lang="en-US" dirty="0" smtClean="0">
              <a:latin typeface="+mj-lt"/>
            </a:endParaRPr>
          </a:p>
          <a:p>
            <a:pPr algn="ctr">
              <a:defRPr/>
            </a:pPr>
            <a:endParaRPr lang="en-US" dirty="0">
              <a:latin typeface="+mj-lt"/>
            </a:endParaRPr>
          </a:p>
          <a:p>
            <a:pPr marL="285750" indent="-285750">
              <a:buFont typeface="Arial"/>
              <a:buChar char="•"/>
              <a:defRPr/>
            </a:pPr>
            <a:r>
              <a:rPr lang="en-US" dirty="0" err="1" smtClean="0">
                <a:latin typeface="+mj-lt"/>
              </a:rPr>
              <a:t>Doelen</a:t>
            </a:r>
            <a:r>
              <a:rPr lang="en-US" dirty="0" smtClean="0">
                <a:latin typeface="+mj-lt"/>
              </a:rPr>
              <a:t> </a:t>
            </a:r>
            <a:r>
              <a:rPr lang="en-US" dirty="0" err="1" smtClean="0">
                <a:latin typeface="+mj-lt"/>
              </a:rPr>
              <a:t>en</a:t>
            </a:r>
            <a:r>
              <a:rPr lang="en-US" dirty="0" smtClean="0">
                <a:latin typeface="+mj-lt"/>
              </a:rPr>
              <a:t> </a:t>
            </a:r>
            <a:r>
              <a:rPr lang="en-US" dirty="0" err="1" smtClean="0">
                <a:latin typeface="+mj-lt"/>
              </a:rPr>
              <a:t>prioriteiten</a:t>
            </a:r>
            <a:endParaRPr lang="en-US" dirty="0" smtClean="0">
              <a:latin typeface="+mj-lt"/>
            </a:endParaRPr>
          </a:p>
          <a:p>
            <a:pPr marL="285750" indent="-285750">
              <a:buFont typeface="Arial"/>
              <a:buChar char="•"/>
              <a:defRPr/>
            </a:pPr>
            <a:r>
              <a:rPr lang="en-US" dirty="0" err="1" smtClean="0">
                <a:latin typeface="+mj-lt"/>
              </a:rPr>
              <a:t>Lesgeven</a:t>
            </a:r>
            <a:r>
              <a:rPr lang="en-US" dirty="0" smtClean="0">
                <a:latin typeface="+mj-lt"/>
              </a:rPr>
              <a:t>, </a:t>
            </a:r>
            <a:r>
              <a:rPr lang="en-US" dirty="0" err="1" smtClean="0">
                <a:latin typeface="+mj-lt"/>
              </a:rPr>
              <a:t>leren</a:t>
            </a:r>
            <a:r>
              <a:rPr lang="en-US" dirty="0" smtClean="0">
                <a:latin typeface="+mj-lt"/>
              </a:rPr>
              <a:t> </a:t>
            </a:r>
            <a:r>
              <a:rPr lang="en-US" dirty="0" err="1" smtClean="0">
                <a:latin typeface="+mj-lt"/>
              </a:rPr>
              <a:t>en</a:t>
            </a:r>
            <a:r>
              <a:rPr lang="en-US" dirty="0" smtClean="0">
                <a:latin typeface="+mj-lt"/>
              </a:rPr>
              <a:t> </a:t>
            </a:r>
            <a:r>
              <a:rPr lang="en-US" dirty="0" err="1" smtClean="0">
                <a:latin typeface="+mj-lt"/>
              </a:rPr>
              <a:t>toetsing</a:t>
            </a:r>
            <a:endParaRPr lang="en-US" dirty="0" smtClean="0">
              <a:latin typeface="+mj-lt"/>
            </a:endParaRPr>
          </a:p>
          <a:p>
            <a:pPr marL="285750" indent="-285750">
              <a:buFont typeface="Arial"/>
              <a:buChar char="•"/>
              <a:defRPr/>
            </a:pPr>
            <a:r>
              <a:rPr lang="en-US" dirty="0" err="1" smtClean="0">
                <a:latin typeface="+mj-lt"/>
              </a:rPr>
              <a:t>Contextuele</a:t>
            </a:r>
            <a:r>
              <a:rPr lang="en-US" dirty="0" smtClean="0">
                <a:latin typeface="+mj-lt"/>
              </a:rPr>
              <a:t> </a:t>
            </a:r>
            <a:r>
              <a:rPr lang="en-US" dirty="0" err="1" smtClean="0">
                <a:latin typeface="+mj-lt"/>
              </a:rPr>
              <a:t>factoren</a:t>
            </a:r>
            <a:endParaRPr lang="en-US" dirty="0" smtClean="0">
              <a:latin typeface="+mj-lt"/>
            </a:endParaRPr>
          </a:p>
          <a:p>
            <a:pPr algn="ctr">
              <a:defRPr/>
            </a:pPr>
            <a:endParaRPr lang="en-US" dirty="0"/>
          </a:p>
        </p:txBody>
      </p:sp>
    </p:spTree>
    <p:extLst>
      <p:ext uri="{BB962C8B-B14F-4D97-AF65-F5344CB8AC3E}">
        <p14:creationId xmlns:p14="http://schemas.microsoft.com/office/powerpoint/2010/main" val="30846826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solidFill>
                  <a:srgbClr val="00B050"/>
                </a:solidFill>
              </a:rPr>
              <a:t>Groepsopdracht</a:t>
            </a:r>
            <a:endParaRPr lang="en-GB" b="1" dirty="0">
              <a:solidFill>
                <a:srgbClr val="00B050"/>
              </a:solidFill>
            </a:endParaRPr>
          </a:p>
        </p:txBody>
      </p:sp>
      <p:sp>
        <p:nvSpPr>
          <p:cNvPr id="3" name="Content Placeholder 2"/>
          <p:cNvSpPr>
            <a:spLocks noGrp="1"/>
          </p:cNvSpPr>
          <p:nvPr>
            <p:ph idx="1"/>
          </p:nvPr>
        </p:nvSpPr>
        <p:spPr>
          <a:xfrm>
            <a:off x="467544" y="1772817"/>
            <a:ext cx="8219256" cy="3816424"/>
          </a:xfrm>
        </p:spPr>
        <p:txBody>
          <a:bodyPr>
            <a:noAutofit/>
          </a:bodyPr>
          <a:lstStyle/>
          <a:p>
            <a:r>
              <a:rPr lang="en-GB" sz="2600" dirty="0" smtClean="0">
                <a:latin typeface="+mj-lt"/>
              </a:rPr>
              <a:t>Brainstorm in </a:t>
            </a:r>
            <a:r>
              <a:rPr lang="en-GB" sz="2600" dirty="0" err="1" smtClean="0">
                <a:latin typeface="+mj-lt"/>
              </a:rPr>
              <a:t>kleine</a:t>
            </a:r>
            <a:r>
              <a:rPr lang="en-GB" sz="2600" dirty="0" smtClean="0">
                <a:latin typeface="+mj-lt"/>
              </a:rPr>
              <a:t> </a:t>
            </a:r>
            <a:r>
              <a:rPr lang="en-GB" sz="2600" dirty="0" err="1" smtClean="0">
                <a:latin typeface="+mj-lt"/>
              </a:rPr>
              <a:t>groepen</a:t>
            </a:r>
            <a:r>
              <a:rPr lang="en-GB" sz="2600" dirty="0" smtClean="0">
                <a:latin typeface="+mj-lt"/>
              </a:rPr>
              <a:t>: </a:t>
            </a:r>
            <a:r>
              <a:rPr lang="en-GB" sz="2600" b="1" dirty="0" smtClean="0">
                <a:solidFill>
                  <a:srgbClr val="00B050"/>
                </a:solidFill>
                <a:latin typeface="+mj-lt"/>
              </a:rPr>
              <a:t>hoe </a:t>
            </a:r>
            <a:r>
              <a:rPr lang="en-GB" sz="2600" b="1" dirty="0" err="1" smtClean="0">
                <a:solidFill>
                  <a:srgbClr val="00B050"/>
                </a:solidFill>
                <a:latin typeface="+mj-lt"/>
              </a:rPr>
              <a:t>zou</a:t>
            </a:r>
            <a:r>
              <a:rPr lang="en-GB" sz="2600" b="1" dirty="0" smtClean="0">
                <a:solidFill>
                  <a:srgbClr val="00B050"/>
                </a:solidFill>
                <a:latin typeface="+mj-lt"/>
              </a:rPr>
              <a:t> je ICT in </a:t>
            </a:r>
            <a:r>
              <a:rPr lang="en-GB" sz="2600" b="1" dirty="0" err="1" smtClean="0">
                <a:solidFill>
                  <a:srgbClr val="00B050"/>
                </a:solidFill>
                <a:latin typeface="+mj-lt"/>
              </a:rPr>
              <a:t>toekomstige</a:t>
            </a:r>
            <a:r>
              <a:rPr lang="en-GB" sz="2600" b="1" dirty="0" smtClean="0">
                <a:solidFill>
                  <a:srgbClr val="00B050"/>
                </a:solidFill>
                <a:latin typeface="+mj-lt"/>
              </a:rPr>
              <a:t> </a:t>
            </a:r>
            <a:r>
              <a:rPr lang="en-GB" sz="2600" b="1" dirty="0" err="1" smtClean="0">
                <a:solidFill>
                  <a:srgbClr val="00B050"/>
                </a:solidFill>
                <a:latin typeface="+mj-lt"/>
              </a:rPr>
              <a:t>wetenschappelijke</a:t>
            </a:r>
            <a:r>
              <a:rPr lang="en-GB" sz="2600" b="1" dirty="0" smtClean="0">
                <a:solidFill>
                  <a:srgbClr val="00B050"/>
                </a:solidFill>
                <a:latin typeface="+mj-lt"/>
              </a:rPr>
              <a:t> </a:t>
            </a:r>
            <a:r>
              <a:rPr lang="en-GB" sz="2600" b="1" dirty="0" err="1" smtClean="0">
                <a:solidFill>
                  <a:srgbClr val="00B050"/>
                </a:solidFill>
                <a:latin typeface="+mj-lt"/>
              </a:rPr>
              <a:t>activiteiten</a:t>
            </a:r>
            <a:r>
              <a:rPr lang="en-GB" sz="2600" b="1" dirty="0" smtClean="0">
                <a:solidFill>
                  <a:srgbClr val="00B050"/>
                </a:solidFill>
                <a:latin typeface="+mj-lt"/>
              </a:rPr>
              <a:t> </a:t>
            </a:r>
            <a:r>
              <a:rPr lang="en-GB" sz="2600" b="1" dirty="0" err="1" smtClean="0">
                <a:solidFill>
                  <a:srgbClr val="00B050"/>
                </a:solidFill>
                <a:latin typeface="+mj-lt"/>
              </a:rPr>
              <a:t>kunnen</a:t>
            </a:r>
            <a:r>
              <a:rPr lang="en-GB" sz="2600" b="1" dirty="0" smtClean="0">
                <a:solidFill>
                  <a:srgbClr val="00B050"/>
                </a:solidFill>
                <a:latin typeface="+mj-lt"/>
              </a:rPr>
              <a:t> </a:t>
            </a:r>
            <a:r>
              <a:rPr lang="en-GB" sz="2600" b="1" dirty="0" err="1" smtClean="0">
                <a:solidFill>
                  <a:srgbClr val="00B050"/>
                </a:solidFill>
                <a:latin typeface="+mj-lt"/>
              </a:rPr>
              <a:t>gebruiken</a:t>
            </a:r>
            <a:r>
              <a:rPr lang="en-GB" sz="2600" b="1" dirty="0" smtClean="0">
                <a:solidFill>
                  <a:srgbClr val="00B050"/>
                </a:solidFill>
                <a:latin typeface="+mj-lt"/>
              </a:rPr>
              <a:t> </a:t>
            </a:r>
            <a:r>
              <a:rPr lang="en-GB" sz="2600" dirty="0" smtClean="0">
                <a:latin typeface="+mj-lt"/>
              </a:rPr>
              <a:t>in je </a:t>
            </a:r>
            <a:r>
              <a:rPr lang="en-GB" sz="2600" dirty="0" err="1" smtClean="0">
                <a:latin typeface="+mj-lt"/>
              </a:rPr>
              <a:t>eigen</a:t>
            </a:r>
            <a:r>
              <a:rPr lang="en-GB" sz="2600" dirty="0" smtClean="0">
                <a:latin typeface="+mj-lt"/>
              </a:rPr>
              <a:t> </a:t>
            </a:r>
            <a:r>
              <a:rPr lang="en-GB" sz="2600" dirty="0" err="1" smtClean="0">
                <a:latin typeface="+mj-lt"/>
              </a:rPr>
              <a:t>klaspraktijk</a:t>
            </a:r>
            <a:r>
              <a:rPr lang="en-GB" sz="2600" dirty="0" smtClean="0">
                <a:latin typeface="+mj-lt"/>
              </a:rPr>
              <a:t>?</a:t>
            </a:r>
          </a:p>
          <a:p>
            <a:r>
              <a:rPr lang="en-GB" sz="2600" b="1" dirty="0" err="1" smtClean="0">
                <a:solidFill>
                  <a:srgbClr val="00B050"/>
                </a:solidFill>
                <a:latin typeface="+mj-lt"/>
              </a:rPr>
              <a:t>Noteer</a:t>
            </a:r>
            <a:r>
              <a:rPr lang="en-GB" sz="2600" b="1" dirty="0" smtClean="0">
                <a:solidFill>
                  <a:srgbClr val="00B050"/>
                </a:solidFill>
                <a:latin typeface="+mj-lt"/>
              </a:rPr>
              <a:t> </a:t>
            </a:r>
            <a:r>
              <a:rPr lang="en-GB" sz="2600" b="1" dirty="0" err="1" smtClean="0">
                <a:solidFill>
                  <a:srgbClr val="00B050"/>
                </a:solidFill>
                <a:latin typeface="+mj-lt"/>
              </a:rPr>
              <a:t>bij</a:t>
            </a:r>
            <a:r>
              <a:rPr lang="en-GB" sz="2600" b="1" dirty="0" smtClean="0">
                <a:solidFill>
                  <a:srgbClr val="00B050"/>
                </a:solidFill>
                <a:latin typeface="+mj-lt"/>
              </a:rPr>
              <a:t> het </a:t>
            </a:r>
            <a:r>
              <a:rPr lang="en-GB" sz="2600" b="1" dirty="0" err="1" smtClean="0">
                <a:solidFill>
                  <a:srgbClr val="00B050"/>
                </a:solidFill>
                <a:latin typeface="+mj-lt"/>
              </a:rPr>
              <a:t>spinnenweb</a:t>
            </a:r>
            <a:r>
              <a:rPr lang="en-GB" sz="2600" b="1" dirty="0" smtClean="0">
                <a:solidFill>
                  <a:srgbClr val="00B050"/>
                </a:solidFill>
                <a:latin typeface="+mj-lt"/>
              </a:rPr>
              <a:t> </a:t>
            </a:r>
            <a:r>
              <a:rPr lang="en-GB" sz="2600" dirty="0" smtClean="0">
                <a:latin typeface="+mj-lt"/>
              </a:rPr>
              <a:t>om </a:t>
            </a:r>
            <a:r>
              <a:rPr lang="en-GB" sz="2600" dirty="0" err="1" smtClean="0">
                <a:latin typeface="+mj-lt"/>
              </a:rPr>
              <a:t>weer</a:t>
            </a:r>
            <a:r>
              <a:rPr lang="en-GB" sz="2600" dirty="0" smtClean="0">
                <a:latin typeface="+mj-lt"/>
              </a:rPr>
              <a:t> </a:t>
            </a:r>
            <a:r>
              <a:rPr lang="en-GB" sz="2600" dirty="0" err="1" smtClean="0">
                <a:latin typeface="+mj-lt"/>
              </a:rPr>
              <a:t>te</a:t>
            </a:r>
            <a:r>
              <a:rPr lang="en-GB" sz="2600" dirty="0" smtClean="0">
                <a:latin typeface="+mj-lt"/>
              </a:rPr>
              <a:t> </a:t>
            </a:r>
            <a:r>
              <a:rPr lang="en-GB" sz="2600" dirty="0" err="1" smtClean="0">
                <a:latin typeface="+mj-lt"/>
              </a:rPr>
              <a:t>geven</a:t>
            </a:r>
            <a:r>
              <a:rPr lang="en-GB" sz="2600" dirty="0" smtClean="0">
                <a:latin typeface="+mj-lt"/>
              </a:rPr>
              <a:t> hoe </a:t>
            </a:r>
            <a:r>
              <a:rPr lang="en-GB" sz="2600" dirty="0" err="1" smtClean="0">
                <a:latin typeface="+mj-lt"/>
              </a:rPr>
              <a:t>jouw</a:t>
            </a:r>
            <a:r>
              <a:rPr lang="en-GB" sz="2600" dirty="0" smtClean="0">
                <a:latin typeface="+mj-lt"/>
              </a:rPr>
              <a:t> </a:t>
            </a:r>
            <a:r>
              <a:rPr lang="en-GB" sz="2600" dirty="0" err="1" smtClean="0">
                <a:latin typeface="+mj-lt"/>
              </a:rPr>
              <a:t>activiteit</a:t>
            </a:r>
            <a:r>
              <a:rPr lang="en-GB" sz="2600" dirty="0" smtClean="0">
                <a:latin typeface="+mj-lt"/>
              </a:rPr>
              <a:t> de </a:t>
            </a:r>
            <a:r>
              <a:rPr lang="en-GB" sz="2600" dirty="0" err="1" smtClean="0">
                <a:latin typeface="+mj-lt"/>
              </a:rPr>
              <a:t>creativiteit</a:t>
            </a:r>
            <a:r>
              <a:rPr lang="en-GB" sz="2600" dirty="0" smtClean="0">
                <a:latin typeface="+mj-lt"/>
              </a:rPr>
              <a:t> </a:t>
            </a:r>
            <a:r>
              <a:rPr lang="en-GB" sz="2600" dirty="0" err="1" smtClean="0">
                <a:latin typeface="+mj-lt"/>
              </a:rPr>
              <a:t>en</a:t>
            </a:r>
            <a:r>
              <a:rPr lang="en-GB" sz="2600" dirty="0" smtClean="0">
                <a:latin typeface="+mj-lt"/>
              </a:rPr>
              <a:t> de </a:t>
            </a:r>
            <a:r>
              <a:rPr lang="en-GB" sz="2600" dirty="0" err="1" smtClean="0">
                <a:latin typeface="+mj-lt"/>
              </a:rPr>
              <a:t>onderzoekende</a:t>
            </a:r>
            <a:r>
              <a:rPr lang="en-GB" sz="2600" dirty="0" smtClean="0">
                <a:latin typeface="+mj-lt"/>
              </a:rPr>
              <a:t> </a:t>
            </a:r>
            <a:r>
              <a:rPr lang="en-GB" sz="2600" dirty="0" err="1" smtClean="0">
                <a:latin typeface="+mj-lt"/>
              </a:rPr>
              <a:t>vaardigheden</a:t>
            </a:r>
            <a:r>
              <a:rPr lang="en-GB" sz="2600" dirty="0" smtClean="0">
                <a:latin typeface="+mj-lt"/>
              </a:rPr>
              <a:t> van </a:t>
            </a:r>
            <a:r>
              <a:rPr lang="en-GB" sz="2600" dirty="0" err="1" smtClean="0">
                <a:latin typeface="+mj-lt"/>
              </a:rPr>
              <a:t>kinderen</a:t>
            </a:r>
            <a:r>
              <a:rPr lang="en-GB" sz="2600" dirty="0" smtClean="0">
                <a:latin typeface="+mj-lt"/>
              </a:rPr>
              <a:t> </a:t>
            </a:r>
            <a:r>
              <a:rPr lang="en-GB" sz="2600" dirty="0" err="1" smtClean="0">
                <a:latin typeface="+mj-lt"/>
              </a:rPr>
              <a:t>zal</a:t>
            </a:r>
            <a:r>
              <a:rPr lang="en-GB" sz="2600" dirty="0" smtClean="0">
                <a:latin typeface="+mj-lt"/>
              </a:rPr>
              <a:t> </a:t>
            </a:r>
            <a:r>
              <a:rPr lang="en-GB" sz="2600" dirty="0" err="1" smtClean="0">
                <a:latin typeface="+mj-lt"/>
              </a:rPr>
              <a:t>stimuleren</a:t>
            </a:r>
            <a:endParaRPr lang="en-GB" sz="2600" dirty="0" smtClean="0">
              <a:latin typeface="+mj-lt"/>
            </a:endParaRPr>
          </a:p>
          <a:p>
            <a:r>
              <a:rPr lang="en-GB" sz="2600" b="1" dirty="0" err="1" smtClean="0">
                <a:solidFill>
                  <a:srgbClr val="00B050"/>
                </a:solidFill>
                <a:latin typeface="+mj-lt"/>
              </a:rPr>
              <a:t>Presenteer</a:t>
            </a:r>
            <a:r>
              <a:rPr lang="en-GB" sz="2600" b="1" dirty="0" smtClean="0">
                <a:solidFill>
                  <a:srgbClr val="00B050"/>
                </a:solidFill>
                <a:latin typeface="+mj-lt"/>
              </a:rPr>
              <a:t> </a:t>
            </a:r>
            <a:r>
              <a:rPr lang="en-GB" sz="2600" b="1" dirty="0" err="1" smtClean="0">
                <a:solidFill>
                  <a:srgbClr val="00B050"/>
                </a:solidFill>
                <a:latin typeface="+mj-lt"/>
              </a:rPr>
              <a:t>jullie</a:t>
            </a:r>
            <a:r>
              <a:rPr lang="en-GB" sz="2600" b="1" dirty="0" smtClean="0">
                <a:solidFill>
                  <a:srgbClr val="00B050"/>
                </a:solidFill>
                <a:latin typeface="+mj-lt"/>
              </a:rPr>
              <a:t> </a:t>
            </a:r>
            <a:r>
              <a:rPr lang="en-GB" sz="2600" b="1" dirty="0" err="1" smtClean="0">
                <a:solidFill>
                  <a:srgbClr val="00B050"/>
                </a:solidFill>
                <a:latin typeface="+mj-lt"/>
              </a:rPr>
              <a:t>ideeën</a:t>
            </a:r>
            <a:r>
              <a:rPr lang="en-GB" sz="2600" b="1" dirty="0" smtClean="0">
                <a:solidFill>
                  <a:srgbClr val="00B050"/>
                </a:solidFill>
                <a:latin typeface="+mj-lt"/>
              </a:rPr>
              <a:t> </a:t>
            </a:r>
            <a:r>
              <a:rPr lang="en-GB" sz="2600" b="1" dirty="0" err="1" smtClean="0">
                <a:solidFill>
                  <a:srgbClr val="00B050"/>
                </a:solidFill>
                <a:latin typeface="+mj-lt"/>
              </a:rPr>
              <a:t>aan</a:t>
            </a:r>
            <a:r>
              <a:rPr lang="en-GB" sz="2600" b="1" dirty="0" smtClean="0">
                <a:solidFill>
                  <a:srgbClr val="00B050"/>
                </a:solidFill>
                <a:latin typeface="+mj-lt"/>
              </a:rPr>
              <a:t> de rest van de </a:t>
            </a:r>
            <a:r>
              <a:rPr lang="en-GB" sz="2600" b="1" dirty="0" err="1" smtClean="0">
                <a:solidFill>
                  <a:srgbClr val="00B050"/>
                </a:solidFill>
                <a:latin typeface="+mj-lt"/>
              </a:rPr>
              <a:t>groep</a:t>
            </a:r>
            <a:r>
              <a:rPr lang="en-GB" sz="2600" b="1" dirty="0" smtClean="0">
                <a:solidFill>
                  <a:srgbClr val="00B050"/>
                </a:solidFill>
                <a:latin typeface="+mj-lt"/>
              </a:rPr>
              <a:t> </a:t>
            </a:r>
            <a:r>
              <a:rPr lang="en-GB" sz="2600" dirty="0" err="1" smtClean="0">
                <a:latin typeface="+mj-lt"/>
              </a:rPr>
              <a:t>als</a:t>
            </a:r>
            <a:r>
              <a:rPr lang="en-GB" sz="2600" dirty="0" smtClean="0">
                <a:latin typeface="+mj-lt"/>
              </a:rPr>
              <a:t> </a:t>
            </a:r>
            <a:r>
              <a:rPr lang="en-GB" sz="2600" dirty="0" err="1" smtClean="0">
                <a:latin typeface="+mj-lt"/>
              </a:rPr>
              <a:t>een</a:t>
            </a:r>
            <a:r>
              <a:rPr lang="en-GB" sz="2600" dirty="0" smtClean="0">
                <a:latin typeface="+mj-lt"/>
              </a:rPr>
              <a:t> poster </a:t>
            </a:r>
            <a:r>
              <a:rPr lang="en-GB" sz="2600" dirty="0" err="1" smtClean="0">
                <a:latin typeface="+mj-lt"/>
              </a:rPr>
              <a:t>en</a:t>
            </a:r>
            <a:r>
              <a:rPr lang="en-GB" sz="2600" dirty="0" smtClean="0">
                <a:latin typeface="+mj-lt"/>
              </a:rPr>
              <a:t> leg </a:t>
            </a:r>
            <a:r>
              <a:rPr lang="en-GB" sz="2600" dirty="0" err="1" smtClean="0">
                <a:latin typeface="+mj-lt"/>
              </a:rPr>
              <a:t>uit</a:t>
            </a:r>
            <a:r>
              <a:rPr lang="en-GB" sz="2600" dirty="0" smtClean="0">
                <a:latin typeface="+mj-lt"/>
              </a:rPr>
              <a:t> </a:t>
            </a:r>
            <a:r>
              <a:rPr lang="en-GB" sz="2600" dirty="0" err="1" smtClean="0">
                <a:latin typeface="+mj-lt"/>
              </a:rPr>
              <a:t>welke</a:t>
            </a:r>
            <a:r>
              <a:rPr lang="en-GB" sz="2600" dirty="0" smtClean="0">
                <a:latin typeface="+mj-lt"/>
              </a:rPr>
              <a:t> </a:t>
            </a:r>
            <a:r>
              <a:rPr lang="en-GB" sz="2600" dirty="0" err="1" smtClean="0">
                <a:latin typeface="+mj-lt"/>
              </a:rPr>
              <a:t>aspecten</a:t>
            </a:r>
            <a:r>
              <a:rPr lang="en-GB" sz="2600" dirty="0" smtClean="0">
                <a:latin typeface="+mj-lt"/>
              </a:rPr>
              <a:t> van </a:t>
            </a:r>
            <a:r>
              <a:rPr lang="en-GB" sz="2600" dirty="0" err="1" smtClean="0">
                <a:latin typeface="+mj-lt"/>
              </a:rPr>
              <a:t>wetenschappelijk</a:t>
            </a:r>
            <a:r>
              <a:rPr lang="en-GB" sz="2600" dirty="0" smtClean="0">
                <a:latin typeface="+mj-lt"/>
              </a:rPr>
              <a:t> </a:t>
            </a:r>
            <a:r>
              <a:rPr lang="en-GB" sz="2600" dirty="0" err="1" smtClean="0">
                <a:latin typeface="+mj-lt"/>
              </a:rPr>
              <a:t>onderzoek</a:t>
            </a:r>
            <a:r>
              <a:rPr lang="en-GB" sz="2600" dirty="0" smtClean="0">
                <a:latin typeface="+mj-lt"/>
              </a:rPr>
              <a:t> </a:t>
            </a:r>
            <a:r>
              <a:rPr lang="en-GB" sz="2600" dirty="0" err="1" smtClean="0">
                <a:latin typeface="+mj-lt"/>
              </a:rPr>
              <a:t>ermee</a:t>
            </a:r>
            <a:r>
              <a:rPr lang="en-GB" sz="2600" dirty="0" smtClean="0">
                <a:latin typeface="+mj-lt"/>
              </a:rPr>
              <a:t> </a:t>
            </a:r>
            <a:r>
              <a:rPr lang="en-GB" sz="2600" dirty="0" err="1" smtClean="0">
                <a:latin typeface="+mj-lt"/>
              </a:rPr>
              <a:t>wordt</a:t>
            </a:r>
            <a:r>
              <a:rPr lang="en-GB" sz="2600" dirty="0" smtClean="0">
                <a:latin typeface="+mj-lt"/>
              </a:rPr>
              <a:t> </a:t>
            </a:r>
            <a:r>
              <a:rPr lang="en-GB" sz="2600" dirty="0" err="1" smtClean="0">
                <a:latin typeface="+mj-lt"/>
              </a:rPr>
              <a:t>versterkt</a:t>
            </a:r>
            <a:r>
              <a:rPr lang="en-GB" sz="2600" dirty="0" smtClean="0">
                <a:latin typeface="+mj-lt"/>
              </a:rPr>
              <a:t> </a:t>
            </a:r>
            <a:r>
              <a:rPr lang="en-GB" sz="2600" dirty="0" err="1" smtClean="0">
                <a:latin typeface="+mj-lt"/>
              </a:rPr>
              <a:t>en</a:t>
            </a:r>
            <a:r>
              <a:rPr lang="en-GB" sz="2600" dirty="0" smtClean="0">
                <a:latin typeface="+mj-lt"/>
              </a:rPr>
              <a:t> hoe.</a:t>
            </a:r>
          </a:p>
        </p:txBody>
      </p:sp>
    </p:spTree>
    <p:extLst>
      <p:ext uri="{BB962C8B-B14F-4D97-AF65-F5344CB8AC3E}">
        <p14:creationId xmlns:p14="http://schemas.microsoft.com/office/powerpoint/2010/main" val="6433457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600" b="1" dirty="0" smtClean="0">
                <a:solidFill>
                  <a:srgbClr val="00B050"/>
                </a:solidFill>
              </a:rPr>
              <a:t>Reflectie op de inhoud en aanpak van de module</a:t>
            </a:r>
            <a:endParaRPr lang="nl-BE" sz="3600" b="1" dirty="0">
              <a:solidFill>
                <a:srgbClr val="00B050"/>
              </a:solidFill>
            </a:endParaRPr>
          </a:p>
        </p:txBody>
      </p:sp>
      <p:sp>
        <p:nvSpPr>
          <p:cNvPr id="3" name="Tijdelijke aanduiding voor inhoud 2"/>
          <p:cNvSpPr>
            <a:spLocks noGrp="1"/>
          </p:cNvSpPr>
          <p:nvPr>
            <p:ph idx="1"/>
          </p:nvPr>
        </p:nvSpPr>
        <p:spPr>
          <a:xfrm>
            <a:off x="628650" y="1825625"/>
            <a:ext cx="7697153" cy="4318622"/>
          </a:xfrm>
        </p:spPr>
        <p:txBody>
          <a:bodyPr>
            <a:noAutofit/>
          </a:bodyPr>
          <a:lstStyle/>
          <a:p>
            <a:pPr lvl="0"/>
            <a:endParaRPr lang="en-US" sz="2400" dirty="0" smtClean="0">
              <a:latin typeface="Calibri" panose="020F0502020204030204" pitchFamily="34" charset="0"/>
              <a:cs typeface="Calibri" panose="020F0502020204030204" pitchFamily="34" charset="0"/>
            </a:endParaRPr>
          </a:p>
          <a:p>
            <a:pPr lvl="0"/>
            <a:r>
              <a:rPr lang="en-US" sz="2400" dirty="0" err="1" smtClean="0">
                <a:latin typeface="Calibri" panose="020F0502020204030204" pitchFamily="34" charset="0"/>
                <a:cs typeface="Calibri" panose="020F0502020204030204" pitchFamily="34" charset="0"/>
              </a:rPr>
              <a:t>Welke</a:t>
            </a:r>
            <a:r>
              <a:rPr lang="en-US" sz="2400" dirty="0" smtClean="0">
                <a:latin typeface="Calibri" panose="020F0502020204030204" pitchFamily="34" charset="0"/>
                <a:cs typeface="Calibri" panose="020F0502020204030204" pitchFamily="34" charset="0"/>
              </a:rPr>
              <a:t> impact </a:t>
            </a:r>
            <a:r>
              <a:rPr lang="en-US" sz="2400" dirty="0" err="1" smtClean="0">
                <a:latin typeface="Calibri" panose="020F0502020204030204" pitchFamily="34" charset="0"/>
                <a:cs typeface="Calibri" panose="020F0502020204030204" pitchFamily="34" charset="0"/>
              </a:rPr>
              <a:t>zal</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deze</a:t>
            </a:r>
            <a:r>
              <a:rPr lang="en-US" sz="2400" dirty="0" smtClean="0">
                <a:latin typeface="Calibri" panose="020F0502020204030204" pitchFamily="34" charset="0"/>
                <a:cs typeface="Calibri" panose="020F0502020204030204" pitchFamily="34" charset="0"/>
              </a:rPr>
              <a:t> module </a:t>
            </a:r>
            <a:r>
              <a:rPr lang="en-US" sz="2400" dirty="0" err="1" smtClean="0">
                <a:latin typeface="Calibri" panose="020F0502020204030204" pitchFamily="34" charset="0"/>
                <a:cs typeface="Calibri" panose="020F0502020204030204" pitchFamily="34" charset="0"/>
              </a:rPr>
              <a:t>volgens</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jou</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hebben</a:t>
            </a:r>
            <a:r>
              <a:rPr lang="en-US" sz="2400" dirty="0" smtClean="0">
                <a:latin typeface="Calibri" panose="020F0502020204030204" pitchFamily="34" charset="0"/>
                <a:cs typeface="Calibri" panose="020F0502020204030204" pitchFamily="34" charset="0"/>
              </a:rPr>
              <a:t> op </a:t>
            </a:r>
            <a:r>
              <a:rPr lang="en-US" sz="2400" dirty="0" err="1" smtClean="0">
                <a:latin typeface="Calibri" panose="020F0502020204030204" pitchFamily="34" charset="0"/>
                <a:cs typeface="Calibri" panose="020F0502020204030204" pitchFamily="34" charset="0"/>
              </a:rPr>
              <a:t>jouw</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toekomstige</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activiteiten</a:t>
            </a:r>
            <a:r>
              <a:rPr lang="en-US" sz="2400" dirty="0" smtClean="0">
                <a:latin typeface="Calibri" panose="020F0502020204030204" pitchFamily="34" charset="0"/>
                <a:cs typeface="Calibri" panose="020F0502020204030204" pitchFamily="34" charset="0"/>
              </a:rPr>
              <a:t>?</a:t>
            </a:r>
          </a:p>
          <a:p>
            <a:pPr lvl="0"/>
            <a:r>
              <a:rPr lang="en-US" sz="2400" dirty="0" err="1" smtClean="0">
                <a:latin typeface="Calibri" panose="020F0502020204030204" pitchFamily="34" charset="0"/>
                <a:cs typeface="Calibri" panose="020F0502020204030204" pitchFamily="34" charset="0"/>
              </a:rPr>
              <a:t>Noteer</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een</a:t>
            </a:r>
            <a:r>
              <a:rPr lang="en-US" sz="2400" dirty="0" smtClean="0">
                <a:latin typeface="Calibri" panose="020F0502020204030204" pitchFamily="34" charset="0"/>
                <a:cs typeface="Calibri" panose="020F0502020204030204" pitchFamily="34" charset="0"/>
              </a:rPr>
              <a:t> of twee </a:t>
            </a:r>
            <a:r>
              <a:rPr lang="en-US" sz="2400" dirty="0" err="1" smtClean="0">
                <a:latin typeface="Calibri" panose="020F0502020204030204" pitchFamily="34" charset="0"/>
                <a:cs typeface="Calibri" panose="020F0502020204030204" pitchFamily="34" charset="0"/>
              </a:rPr>
              <a:t>acties</a:t>
            </a:r>
            <a:r>
              <a:rPr lang="en-US" sz="2400" dirty="0" smtClean="0">
                <a:latin typeface="Calibri" panose="020F0502020204030204" pitchFamily="34" charset="0"/>
                <a:cs typeface="Calibri" panose="020F0502020204030204" pitchFamily="34" charset="0"/>
              </a:rPr>
              <a:t> die je </a:t>
            </a:r>
            <a:r>
              <a:rPr lang="en-US" sz="2400" dirty="0" err="1" smtClean="0">
                <a:latin typeface="Calibri" panose="020F0502020204030204" pitchFamily="34" charset="0"/>
                <a:cs typeface="Calibri" panose="020F0502020204030204" pitchFamily="34" charset="0"/>
              </a:rPr>
              <a:t>zal</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uitvoeren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als</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resultaat</a:t>
            </a:r>
            <a:r>
              <a:rPr lang="en-US" sz="2400" dirty="0" smtClean="0">
                <a:latin typeface="Calibri" panose="020F0502020204030204" pitchFamily="34" charset="0"/>
                <a:cs typeface="Calibri" panose="020F0502020204030204" pitchFamily="34" charset="0"/>
              </a:rPr>
              <a:t> van </a:t>
            </a:r>
            <a:r>
              <a:rPr lang="en-US" sz="2400" dirty="0" err="1" smtClean="0">
                <a:latin typeface="Calibri" panose="020F0502020204030204" pitchFamily="34" charset="0"/>
                <a:cs typeface="Calibri" panose="020F0502020204030204" pitchFamily="34" charset="0"/>
              </a:rPr>
              <a:t>jouw</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ervaringen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tijdens</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deze</a:t>
            </a:r>
            <a:r>
              <a:rPr lang="en-US" sz="2400" dirty="0" smtClean="0">
                <a:latin typeface="Calibri" panose="020F0502020204030204" pitchFamily="34" charset="0"/>
                <a:cs typeface="Calibri" panose="020F0502020204030204" pitchFamily="34" charset="0"/>
              </a:rPr>
              <a:t> module.</a:t>
            </a:r>
          </a:p>
          <a:p>
            <a:pPr lvl="0"/>
            <a:r>
              <a:rPr lang="en-US" sz="2400" dirty="0" smtClean="0">
                <a:latin typeface="Calibri" panose="020F0502020204030204" pitchFamily="34" charset="0"/>
                <a:cs typeface="Calibri" panose="020F0502020204030204" pitchFamily="34" charset="0"/>
              </a:rPr>
              <a:t>In </a:t>
            </a:r>
            <a:r>
              <a:rPr lang="en-US" sz="2400" dirty="0" err="1" smtClean="0">
                <a:latin typeface="Calibri" panose="020F0502020204030204" pitchFamily="34" charset="0"/>
                <a:cs typeface="Calibri" panose="020F0502020204030204" pitchFamily="34" charset="0"/>
              </a:rPr>
              <a:t>welke</a:t>
            </a:r>
            <a:r>
              <a:rPr lang="en-US" sz="2400" dirty="0" smtClean="0">
                <a:latin typeface="Calibri" panose="020F0502020204030204" pitchFamily="34" charset="0"/>
                <a:cs typeface="Calibri" panose="020F0502020204030204" pitchFamily="34" charset="0"/>
              </a:rPr>
              <a:t> mate </a:t>
            </a:r>
            <a:r>
              <a:rPr lang="en-US" sz="2400" dirty="0" err="1" smtClean="0">
                <a:latin typeface="Calibri" panose="020F0502020204030204" pitchFamily="34" charset="0"/>
                <a:cs typeface="Calibri" panose="020F0502020204030204" pitchFamily="34" charset="0"/>
              </a:rPr>
              <a:t>zijn</a:t>
            </a:r>
            <a:r>
              <a:rPr lang="en-US" sz="2400" dirty="0" smtClean="0">
                <a:latin typeface="Calibri" panose="020F0502020204030204" pitchFamily="34" charset="0"/>
                <a:cs typeface="Calibri" panose="020F0502020204030204" pitchFamily="34" charset="0"/>
              </a:rPr>
              <a:t> de </a:t>
            </a:r>
            <a:r>
              <a:rPr lang="en-US" sz="2400" dirty="0" err="1" smtClean="0">
                <a:latin typeface="Calibri" panose="020F0502020204030204" pitchFamily="34" charset="0"/>
                <a:cs typeface="Calibri" panose="020F0502020204030204" pitchFamily="34" charset="0"/>
              </a:rPr>
              <a:t>doelen</a:t>
            </a:r>
            <a:r>
              <a:rPr lang="en-US" sz="2400" dirty="0" smtClean="0">
                <a:latin typeface="Calibri" panose="020F0502020204030204" pitchFamily="34" charset="0"/>
                <a:cs typeface="Calibri" panose="020F0502020204030204" pitchFamily="34" charset="0"/>
              </a:rPr>
              <a:t> van de module </a:t>
            </a:r>
            <a:r>
              <a:rPr lang="en-US" sz="2400" dirty="0" err="1" smtClean="0">
                <a:latin typeface="Calibri" panose="020F0502020204030204" pitchFamily="34" charset="0"/>
                <a:cs typeface="Calibri" panose="020F0502020204030204" pitchFamily="34" charset="0"/>
              </a:rPr>
              <a:t>bereikt</a:t>
            </a:r>
            <a:r>
              <a:rPr lang="en-US" sz="2400" dirty="0" smtClean="0">
                <a:latin typeface="Calibri" panose="020F0502020204030204" pitchFamily="34" charset="0"/>
                <a:cs typeface="Calibri" panose="020F0502020204030204" pitchFamily="34" charset="0"/>
              </a:rPr>
              <a:t>?</a:t>
            </a:r>
          </a:p>
          <a:p>
            <a:r>
              <a:rPr lang="nl-BE" sz="2400" dirty="0" smtClean="0">
                <a:latin typeface="Calibri" panose="020F0502020204030204" pitchFamily="34" charset="0"/>
                <a:cs typeface="Calibri" panose="020F0502020204030204" pitchFamily="34" charset="0"/>
              </a:rPr>
              <a:t>Nog andere vragen? </a:t>
            </a:r>
          </a:p>
        </p:txBody>
      </p:sp>
    </p:spTree>
    <p:extLst>
      <p:ext uri="{BB962C8B-B14F-4D97-AF65-F5344CB8AC3E}">
        <p14:creationId xmlns:p14="http://schemas.microsoft.com/office/powerpoint/2010/main" val="13742480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7" y="634914"/>
            <a:ext cx="5634191" cy="925058"/>
          </a:xfrm>
        </p:spPr>
        <p:txBody>
          <a:bodyPr>
            <a:normAutofit/>
          </a:bodyPr>
          <a:lstStyle/>
          <a:p>
            <a:r>
              <a:rPr lang="en-US" sz="3600" b="1" dirty="0" smtClean="0">
                <a:solidFill>
                  <a:srgbClr val="00B050"/>
                </a:solidFill>
              </a:rPr>
              <a:t>Meer </a:t>
            </a:r>
            <a:r>
              <a:rPr lang="en-US" sz="3600" b="1" smtClean="0">
                <a:solidFill>
                  <a:srgbClr val="00B050"/>
                </a:solidFill>
              </a:rPr>
              <a:t>informatie</a:t>
            </a:r>
            <a:endParaRPr lang="en-US" sz="3600" b="1" dirty="0">
              <a:solidFill>
                <a:srgbClr val="00B050"/>
              </a:solidFill>
            </a:endParaRPr>
          </a:p>
        </p:txBody>
      </p:sp>
      <p:sp>
        <p:nvSpPr>
          <p:cNvPr id="3" name="Content Placeholder 2"/>
          <p:cNvSpPr>
            <a:spLocks noGrp="1"/>
          </p:cNvSpPr>
          <p:nvPr>
            <p:ph idx="1"/>
          </p:nvPr>
        </p:nvSpPr>
        <p:spPr>
          <a:xfrm>
            <a:off x="612108" y="1700808"/>
            <a:ext cx="7886700" cy="4625520"/>
          </a:xfrm>
        </p:spPr>
        <p:txBody>
          <a:bodyPr>
            <a:normAutofit fontScale="92500" lnSpcReduction="10000"/>
          </a:bodyPr>
          <a:lstStyle/>
          <a:p>
            <a:pPr marL="0" indent="0">
              <a:lnSpc>
                <a:spcPct val="120000"/>
              </a:lnSpc>
              <a:buNone/>
            </a:pPr>
            <a:r>
              <a:rPr lang="en-US" sz="3100" b="1" dirty="0">
                <a:solidFill>
                  <a:srgbClr val="FF0000"/>
                </a:solidFill>
                <a:latin typeface="+mj-lt"/>
              </a:rPr>
              <a:t>Creative </a:t>
            </a:r>
            <a:r>
              <a:rPr lang="en-US" sz="3100" b="1" dirty="0" smtClean="0">
                <a:solidFill>
                  <a:srgbClr val="FF0000"/>
                </a:solidFill>
                <a:latin typeface="+mj-lt"/>
              </a:rPr>
              <a:t>Little Scientists </a:t>
            </a:r>
          </a:p>
          <a:p>
            <a:pPr marL="0" indent="0">
              <a:lnSpc>
                <a:spcPct val="120000"/>
              </a:lnSpc>
              <a:buNone/>
            </a:pPr>
            <a:r>
              <a:rPr lang="en-US" sz="2600" dirty="0" smtClean="0">
                <a:solidFill>
                  <a:srgbClr val="FF0000"/>
                </a:solidFill>
                <a:latin typeface="+mj-lt"/>
              </a:rPr>
              <a:t>(FP7 EU project 2011 – 2014)</a:t>
            </a:r>
            <a:endParaRPr lang="en-US" sz="2600" dirty="0">
              <a:solidFill>
                <a:srgbClr val="FF0000"/>
              </a:solidFill>
              <a:latin typeface="+mj-lt"/>
            </a:endParaRPr>
          </a:p>
          <a:p>
            <a:pPr marL="0" indent="0">
              <a:lnSpc>
                <a:spcPct val="110000"/>
              </a:lnSpc>
              <a:buNone/>
            </a:pPr>
            <a:r>
              <a:rPr lang="en-US" sz="2600" dirty="0">
                <a:latin typeface="+mj-lt"/>
              </a:rPr>
              <a:t>Design principles and exemplar materials based on fieldwork </a:t>
            </a:r>
            <a:r>
              <a:rPr lang="en-US" sz="2600" dirty="0" err="1">
                <a:latin typeface="+mj-lt"/>
                <a:hlinkClick r:id="rId3"/>
              </a:rPr>
              <a:t>www.creative</a:t>
            </a:r>
            <a:r>
              <a:rPr lang="en-US" sz="2600" dirty="0">
                <a:latin typeface="+mj-lt"/>
                <a:hlinkClick r:id="rId3"/>
              </a:rPr>
              <a:t>-little-</a:t>
            </a:r>
            <a:r>
              <a:rPr lang="en-US" sz="2600" dirty="0" err="1">
                <a:latin typeface="+mj-lt"/>
                <a:hlinkClick r:id="rId3"/>
              </a:rPr>
              <a:t>scientists.eu</a:t>
            </a:r>
            <a:endParaRPr lang="en-US" sz="2600" dirty="0">
              <a:latin typeface="+mj-lt"/>
            </a:endParaRPr>
          </a:p>
          <a:p>
            <a:pPr marL="0" indent="0">
              <a:buNone/>
            </a:pPr>
            <a:endParaRPr lang="en-US" sz="2600" dirty="0">
              <a:latin typeface="+mj-lt"/>
            </a:endParaRPr>
          </a:p>
          <a:p>
            <a:pPr marL="0" indent="0">
              <a:buNone/>
            </a:pPr>
            <a:r>
              <a:rPr lang="en-US" sz="3100" b="1" dirty="0">
                <a:solidFill>
                  <a:srgbClr val="FF0000"/>
                </a:solidFill>
                <a:latin typeface="+mj-lt"/>
              </a:rPr>
              <a:t>Creativity in Early Years Science </a:t>
            </a:r>
            <a:r>
              <a:rPr lang="en-US" sz="3100" b="1" dirty="0" smtClean="0">
                <a:solidFill>
                  <a:srgbClr val="FF0000"/>
                </a:solidFill>
                <a:latin typeface="+mj-lt"/>
              </a:rPr>
              <a:t>Education</a:t>
            </a:r>
          </a:p>
          <a:p>
            <a:pPr marL="0" indent="0">
              <a:buNone/>
            </a:pPr>
            <a:r>
              <a:rPr lang="en-US" sz="2600" dirty="0" smtClean="0">
                <a:solidFill>
                  <a:srgbClr val="FF0000"/>
                </a:solidFill>
                <a:latin typeface="+mj-lt"/>
              </a:rPr>
              <a:t>(Erasmus+ EU project 2014 </a:t>
            </a:r>
            <a:r>
              <a:rPr lang="en-US" sz="2600" dirty="0">
                <a:solidFill>
                  <a:srgbClr val="FF0000"/>
                </a:solidFill>
              </a:rPr>
              <a:t>– </a:t>
            </a:r>
            <a:r>
              <a:rPr lang="en-US" sz="2600" dirty="0" smtClean="0">
                <a:solidFill>
                  <a:srgbClr val="FF0000"/>
                </a:solidFill>
                <a:latin typeface="+mj-lt"/>
              </a:rPr>
              <a:t>2017</a:t>
            </a:r>
            <a:r>
              <a:rPr lang="en-US" sz="2600" dirty="0">
                <a:solidFill>
                  <a:srgbClr val="FF0000"/>
                </a:solidFill>
                <a:latin typeface="+mj-lt"/>
              </a:rPr>
              <a:t>)</a:t>
            </a:r>
          </a:p>
          <a:p>
            <a:pPr marL="0" indent="0">
              <a:lnSpc>
                <a:spcPct val="110000"/>
              </a:lnSpc>
              <a:buNone/>
            </a:pPr>
            <a:r>
              <a:rPr lang="en-US" sz="2600" dirty="0" smtClean="0">
                <a:latin typeface="+mj-lt"/>
              </a:rPr>
              <a:t>Curriculum Materials and Training  Materials </a:t>
            </a:r>
            <a:r>
              <a:rPr lang="en-US" sz="2600" dirty="0">
                <a:latin typeface="+mj-lt"/>
              </a:rPr>
              <a:t>for </a:t>
            </a:r>
            <a:r>
              <a:rPr lang="en-US" sz="2600" dirty="0" smtClean="0">
                <a:latin typeface="+mj-lt"/>
              </a:rPr>
              <a:t>teacher CPD </a:t>
            </a:r>
            <a:r>
              <a:rPr lang="en-US" sz="2600" dirty="0">
                <a:latin typeface="+mj-lt"/>
              </a:rPr>
              <a:t>to promote creative approaches to early years </a:t>
            </a:r>
            <a:r>
              <a:rPr lang="en-US" sz="2600" dirty="0" smtClean="0">
                <a:latin typeface="+mj-lt"/>
              </a:rPr>
              <a:t>science </a:t>
            </a:r>
            <a:r>
              <a:rPr lang="en-US" sz="2600" dirty="0" smtClean="0">
                <a:latin typeface="+mj-lt"/>
                <a:hlinkClick r:id="rId4"/>
              </a:rPr>
              <a:t>www.ceys‐project.eu</a:t>
            </a:r>
            <a:endParaRPr lang="en-US" sz="2600"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964641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476672"/>
            <a:ext cx="5472608" cy="885336"/>
          </a:xfrm>
        </p:spPr>
        <p:txBody>
          <a:bodyPr/>
          <a:lstStyle/>
          <a:p>
            <a:pPr algn="ctr"/>
            <a:r>
              <a:rPr lang="nl-BE" b="1" dirty="0" smtClean="0">
                <a:solidFill>
                  <a:srgbClr val="00B050"/>
                </a:solidFill>
              </a:rPr>
              <a:t>Bedankt!</a:t>
            </a:r>
            <a:endParaRPr lang="en-US" dirty="0"/>
          </a:p>
        </p:txBody>
      </p:sp>
      <p:pic>
        <p:nvPicPr>
          <p:cNvPr id="4" name="Picture 4" descr="http://static1.squarespace.com/static/519fe4bae4b02061e74e5de7/t/521545bfe4b04942a678c476/1377125825451/participation%20-%20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484784"/>
            <a:ext cx="5204652" cy="4832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02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l="9067" t="12994" r="7216" b="6743"/>
          <a:stretch/>
        </p:blipFill>
        <p:spPr>
          <a:xfrm>
            <a:off x="683568" y="1772815"/>
            <a:ext cx="7632848" cy="4114319"/>
          </a:xfrm>
          <a:prstGeom prst="rect">
            <a:avLst/>
          </a:prstGeom>
        </p:spPr>
      </p:pic>
      <p:sp>
        <p:nvSpPr>
          <p:cNvPr id="2" name="Title 1"/>
          <p:cNvSpPr>
            <a:spLocks noGrp="1"/>
          </p:cNvSpPr>
          <p:nvPr>
            <p:ph type="title"/>
          </p:nvPr>
        </p:nvSpPr>
        <p:spPr/>
        <p:txBody>
          <a:bodyPr>
            <a:normAutofit/>
          </a:bodyPr>
          <a:lstStyle/>
          <a:p>
            <a:r>
              <a:rPr lang="en-US" sz="4000" b="1" dirty="0" err="1" smtClean="0">
                <a:solidFill>
                  <a:srgbClr val="00B050"/>
                </a:solidFill>
              </a:rPr>
              <a:t>Conceptueel</a:t>
            </a:r>
            <a:r>
              <a:rPr lang="en-US" sz="4000" b="1" dirty="0" smtClean="0">
                <a:solidFill>
                  <a:srgbClr val="00B050"/>
                </a:solidFill>
              </a:rPr>
              <a:t> </a:t>
            </a:r>
            <a:r>
              <a:rPr lang="en-US" sz="4000" b="1" dirty="0" err="1" smtClean="0">
                <a:solidFill>
                  <a:srgbClr val="00B050"/>
                </a:solidFill>
              </a:rPr>
              <a:t>raamwerk</a:t>
            </a:r>
            <a:endParaRPr lang="en-US" sz="4000" b="1" dirty="0">
              <a:solidFill>
                <a:srgbClr val="00B050"/>
              </a:solidFill>
            </a:endParaRPr>
          </a:p>
        </p:txBody>
      </p:sp>
      <p:sp>
        <p:nvSpPr>
          <p:cNvPr id="5" name="TextBox 4"/>
          <p:cNvSpPr txBox="1"/>
          <p:nvPr/>
        </p:nvSpPr>
        <p:spPr>
          <a:xfrm>
            <a:off x="711384" y="5517802"/>
            <a:ext cx="7605032" cy="369332"/>
          </a:xfrm>
          <a:prstGeom prst="rect">
            <a:avLst/>
          </a:prstGeom>
          <a:noFill/>
        </p:spPr>
        <p:txBody>
          <a:bodyPr wrap="square" rtlCol="0">
            <a:spAutoFit/>
          </a:bodyPr>
          <a:lstStyle/>
          <a:p>
            <a:pPr algn="ctr"/>
            <a:r>
              <a:rPr lang="nl-BE" dirty="0"/>
              <a:t>Creative Little </a:t>
            </a:r>
            <a:r>
              <a:rPr lang="nl-BE" dirty="0" smtClean="0"/>
              <a:t>Scientists</a:t>
            </a:r>
            <a:r>
              <a:rPr lang="nl-BE" dirty="0"/>
              <a:t> </a:t>
            </a:r>
            <a:r>
              <a:rPr lang="nl-BE" dirty="0" smtClean="0"/>
              <a:t>(2014)</a:t>
            </a:r>
            <a:endParaRPr lang="nl-BE" dirty="0"/>
          </a:p>
        </p:txBody>
      </p:sp>
    </p:spTree>
    <p:extLst>
      <p:ext uri="{BB962C8B-B14F-4D97-AF65-F5344CB8AC3E}">
        <p14:creationId xmlns:p14="http://schemas.microsoft.com/office/powerpoint/2010/main" val="22016845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00B050"/>
                </a:solidFill>
              </a:rPr>
              <a:t>Wat </a:t>
            </a:r>
            <a:r>
              <a:rPr lang="en-GB" b="1" dirty="0" err="1" smtClean="0">
                <a:solidFill>
                  <a:srgbClr val="00B050"/>
                </a:solidFill>
              </a:rPr>
              <a:t>denk</a:t>
            </a:r>
            <a:r>
              <a:rPr lang="en-GB" b="1" dirty="0" smtClean="0">
                <a:solidFill>
                  <a:srgbClr val="00B050"/>
                </a:solidFill>
              </a:rPr>
              <a:t> je </a:t>
            </a:r>
            <a:r>
              <a:rPr lang="en-GB" b="1" dirty="0" err="1" smtClean="0">
                <a:solidFill>
                  <a:srgbClr val="00B050"/>
                </a:solidFill>
              </a:rPr>
              <a:t>dat</a:t>
            </a:r>
            <a:r>
              <a:rPr lang="en-GB" b="1" dirty="0" smtClean="0">
                <a:solidFill>
                  <a:srgbClr val="00B050"/>
                </a:solidFill>
              </a:rPr>
              <a:t> </a:t>
            </a:r>
            <a:r>
              <a:rPr lang="en-GB" b="1" dirty="0" err="1" smtClean="0">
                <a:solidFill>
                  <a:srgbClr val="00B050"/>
                </a:solidFill>
              </a:rPr>
              <a:t>dit</a:t>
            </a:r>
            <a:r>
              <a:rPr lang="en-GB" b="1" dirty="0" smtClean="0">
                <a:solidFill>
                  <a:srgbClr val="00B050"/>
                </a:solidFill>
              </a:rPr>
              <a:t> is </a:t>
            </a:r>
            <a:r>
              <a:rPr lang="en-GB" b="1" dirty="0" err="1" smtClean="0">
                <a:solidFill>
                  <a:srgbClr val="00B050"/>
                </a:solidFill>
              </a:rPr>
              <a:t>en</a:t>
            </a:r>
            <a:r>
              <a:rPr lang="en-GB" b="1" dirty="0" smtClean="0">
                <a:solidFill>
                  <a:srgbClr val="00B050"/>
                </a:solidFill>
              </a:rPr>
              <a:t> </a:t>
            </a:r>
            <a:r>
              <a:rPr lang="en-GB" b="1" dirty="0" err="1" smtClean="0">
                <a:solidFill>
                  <a:srgbClr val="00B050"/>
                </a:solidFill>
              </a:rPr>
              <a:t>waarom</a:t>
            </a:r>
            <a:r>
              <a:rPr lang="en-GB" b="1" dirty="0" smtClean="0">
                <a:solidFill>
                  <a:srgbClr val="00B050"/>
                </a:solidFill>
              </a:rPr>
              <a:t>? </a:t>
            </a:r>
            <a:endParaRPr lang="en-GB" b="1" dirty="0">
              <a:solidFill>
                <a:srgbClr val="00B050"/>
              </a:solidFill>
            </a:endParaRPr>
          </a:p>
        </p:txBody>
      </p:sp>
      <p:sp>
        <p:nvSpPr>
          <p:cNvPr id="3" name="Content Placeholder 2"/>
          <p:cNvSpPr>
            <a:spLocks noGrp="1"/>
          </p:cNvSpPr>
          <p:nvPr>
            <p:ph idx="1"/>
          </p:nvPr>
        </p:nvSpPr>
        <p:spPr>
          <a:xfrm>
            <a:off x="467544" y="1628800"/>
            <a:ext cx="8219256" cy="4392487"/>
          </a:xfrm>
        </p:spPr>
        <p:txBody>
          <a:bodyPr>
            <a:normAutofit/>
          </a:bodyPr>
          <a:lstStyle/>
          <a:p>
            <a:pPr>
              <a:lnSpc>
                <a:spcPct val="110000"/>
              </a:lnSpc>
            </a:pPr>
            <a:r>
              <a:rPr lang="en-GB" sz="2600" dirty="0" smtClean="0">
                <a:latin typeface="+mj-lt"/>
              </a:rPr>
              <a:t>Welk </a:t>
            </a:r>
            <a:r>
              <a:rPr lang="en-GB" sz="2600" dirty="0" err="1" smtClean="0">
                <a:latin typeface="+mj-lt"/>
              </a:rPr>
              <a:t>alledaags</a:t>
            </a:r>
            <a:r>
              <a:rPr lang="en-GB" sz="2600" dirty="0" smtClean="0">
                <a:latin typeface="+mj-lt"/>
              </a:rPr>
              <a:t> </a:t>
            </a:r>
            <a:r>
              <a:rPr lang="en-GB" sz="2600" dirty="0" err="1" smtClean="0">
                <a:latin typeface="+mj-lt"/>
              </a:rPr>
              <a:t>voorwerp</a:t>
            </a:r>
            <a:r>
              <a:rPr lang="en-GB" sz="2600" dirty="0" smtClean="0">
                <a:latin typeface="+mj-lt"/>
              </a:rPr>
              <a:t>/ding is </a:t>
            </a:r>
            <a:r>
              <a:rPr lang="en-GB" sz="2600" dirty="0" err="1" smtClean="0">
                <a:latin typeface="+mj-lt"/>
              </a:rPr>
              <a:t>volgens</a:t>
            </a:r>
            <a:r>
              <a:rPr lang="en-GB" sz="2600" dirty="0" smtClean="0">
                <a:latin typeface="+mj-lt"/>
              </a:rPr>
              <a:t> </a:t>
            </a:r>
            <a:r>
              <a:rPr lang="en-GB" sz="2600" dirty="0" err="1" smtClean="0">
                <a:latin typeface="+mj-lt"/>
              </a:rPr>
              <a:t>jou</a:t>
            </a:r>
            <a:r>
              <a:rPr lang="en-GB" sz="2600" dirty="0" smtClean="0">
                <a:latin typeface="+mj-lt"/>
              </a:rPr>
              <a:t> </a:t>
            </a:r>
            <a:r>
              <a:rPr lang="en-GB" sz="2600" dirty="0" err="1" smtClean="0">
                <a:latin typeface="+mj-lt"/>
              </a:rPr>
              <a:t>vastgelegd</a:t>
            </a:r>
            <a:r>
              <a:rPr lang="en-GB" sz="2600" dirty="0" smtClean="0">
                <a:latin typeface="+mj-lt"/>
              </a:rPr>
              <a:t> in </a:t>
            </a:r>
            <a:r>
              <a:rPr lang="en-GB" sz="2600" dirty="0" err="1" smtClean="0">
                <a:latin typeface="+mj-lt"/>
              </a:rPr>
              <a:t>deze</a:t>
            </a:r>
            <a:r>
              <a:rPr lang="en-GB" sz="2600" dirty="0" smtClean="0">
                <a:latin typeface="+mj-lt"/>
              </a:rPr>
              <a:t> </a:t>
            </a:r>
            <a:r>
              <a:rPr lang="en-GB" sz="2600" dirty="0" err="1" smtClean="0">
                <a:latin typeface="+mj-lt"/>
              </a:rPr>
              <a:t>vergrootte</a:t>
            </a:r>
            <a:r>
              <a:rPr lang="en-GB" sz="2600" dirty="0" smtClean="0">
                <a:latin typeface="+mj-lt"/>
              </a:rPr>
              <a:t> </a:t>
            </a:r>
            <a:r>
              <a:rPr lang="en-GB" sz="2600" dirty="0" err="1" smtClean="0">
                <a:latin typeface="+mj-lt"/>
              </a:rPr>
              <a:t>beelden</a:t>
            </a:r>
            <a:r>
              <a:rPr lang="en-GB" sz="2600" dirty="0" smtClean="0">
                <a:latin typeface="+mj-lt"/>
              </a:rPr>
              <a:t>? </a:t>
            </a:r>
            <a:r>
              <a:rPr lang="en-GB" sz="2600" dirty="0" err="1" smtClean="0">
                <a:latin typeface="+mj-lt"/>
              </a:rPr>
              <a:t>Kan</a:t>
            </a:r>
            <a:r>
              <a:rPr lang="en-GB" sz="2600" dirty="0" smtClean="0">
                <a:latin typeface="+mj-lt"/>
              </a:rPr>
              <a:t> je </a:t>
            </a:r>
            <a:r>
              <a:rPr lang="en-GB" sz="2600" dirty="0" err="1" smtClean="0">
                <a:latin typeface="+mj-lt"/>
              </a:rPr>
              <a:t>uitleggen</a:t>
            </a:r>
            <a:r>
              <a:rPr lang="en-GB" sz="2600" dirty="0" smtClean="0">
                <a:latin typeface="+mj-lt"/>
              </a:rPr>
              <a:t> </a:t>
            </a:r>
            <a:r>
              <a:rPr lang="en-GB" sz="2600" dirty="0" err="1" smtClean="0">
                <a:latin typeface="+mj-lt"/>
              </a:rPr>
              <a:t>waarom</a:t>
            </a:r>
            <a:r>
              <a:rPr lang="en-GB" sz="2600" dirty="0" smtClean="0">
                <a:latin typeface="+mj-lt"/>
              </a:rPr>
              <a:t> je </a:t>
            </a:r>
            <a:r>
              <a:rPr lang="en-GB" sz="2600" dirty="0" err="1" smtClean="0">
                <a:latin typeface="+mj-lt"/>
              </a:rPr>
              <a:t>dit</a:t>
            </a:r>
            <a:r>
              <a:rPr lang="en-GB" sz="2600" dirty="0" smtClean="0">
                <a:latin typeface="+mj-lt"/>
              </a:rPr>
              <a:t> </a:t>
            </a:r>
            <a:r>
              <a:rPr lang="en-GB" sz="2600" dirty="0" err="1" smtClean="0">
                <a:latin typeface="+mj-lt"/>
              </a:rPr>
              <a:t>denkt</a:t>
            </a:r>
            <a:r>
              <a:rPr lang="en-GB" sz="2600" dirty="0" smtClean="0">
                <a:latin typeface="+mj-lt"/>
              </a:rPr>
              <a:t>? </a:t>
            </a:r>
          </a:p>
          <a:p>
            <a:pPr>
              <a:lnSpc>
                <a:spcPct val="110000"/>
              </a:lnSpc>
            </a:pPr>
            <a:r>
              <a:rPr lang="en-GB" sz="2600" dirty="0" err="1" smtClean="0">
                <a:latin typeface="+mj-lt"/>
              </a:rPr>
              <a:t>Bespreek</a:t>
            </a:r>
            <a:r>
              <a:rPr lang="en-GB" sz="2600" dirty="0" smtClean="0">
                <a:latin typeface="+mj-lt"/>
              </a:rPr>
              <a:t> de </a:t>
            </a:r>
            <a:r>
              <a:rPr lang="en-GB" sz="2600" dirty="0" err="1" smtClean="0">
                <a:latin typeface="+mj-lt"/>
              </a:rPr>
              <a:t>foto</a:t>
            </a:r>
            <a:r>
              <a:rPr lang="en-GB" sz="2600" dirty="0" smtClean="0">
                <a:latin typeface="+mj-lt"/>
              </a:rPr>
              <a:t> die je </a:t>
            </a:r>
            <a:r>
              <a:rPr lang="en-GB" sz="2600" dirty="0" err="1" smtClean="0">
                <a:latin typeface="+mj-lt"/>
              </a:rPr>
              <a:t>gekregen</a:t>
            </a:r>
            <a:r>
              <a:rPr lang="en-GB" sz="2600" dirty="0" smtClean="0">
                <a:latin typeface="+mj-lt"/>
              </a:rPr>
              <a:t> </a:t>
            </a:r>
            <a:r>
              <a:rPr lang="en-GB" sz="2600" dirty="0" err="1" smtClean="0">
                <a:latin typeface="+mj-lt"/>
              </a:rPr>
              <a:t>hebt</a:t>
            </a:r>
            <a:r>
              <a:rPr lang="en-GB" sz="2600" dirty="0" smtClean="0">
                <a:latin typeface="+mj-lt"/>
              </a:rPr>
              <a:t> per twee, </a:t>
            </a:r>
            <a:r>
              <a:rPr lang="en-GB" sz="2600" dirty="0" err="1" smtClean="0">
                <a:latin typeface="+mj-lt"/>
              </a:rPr>
              <a:t>en</a:t>
            </a:r>
            <a:r>
              <a:rPr lang="en-GB" sz="2600" dirty="0" smtClean="0">
                <a:latin typeface="+mj-lt"/>
              </a:rPr>
              <a:t> </a:t>
            </a:r>
            <a:r>
              <a:rPr lang="en-GB" sz="2600" dirty="0" err="1" smtClean="0">
                <a:latin typeface="+mj-lt"/>
              </a:rPr>
              <a:t>bepaal</a:t>
            </a:r>
            <a:r>
              <a:rPr lang="en-GB" sz="2600" dirty="0" smtClean="0">
                <a:latin typeface="+mj-lt"/>
              </a:rPr>
              <a:t> </a:t>
            </a:r>
            <a:r>
              <a:rPr lang="en-GB" sz="2600" dirty="0" err="1" smtClean="0">
                <a:latin typeface="+mj-lt"/>
              </a:rPr>
              <a:t>welke</a:t>
            </a:r>
            <a:r>
              <a:rPr lang="en-GB" sz="2600" dirty="0" smtClean="0">
                <a:latin typeface="+mj-lt"/>
              </a:rPr>
              <a:t> </a:t>
            </a:r>
            <a:r>
              <a:rPr lang="en-GB" sz="2600" dirty="0" err="1" smtClean="0">
                <a:latin typeface="+mj-lt"/>
              </a:rPr>
              <a:t>ideeën</a:t>
            </a:r>
            <a:r>
              <a:rPr lang="en-GB" sz="2600" dirty="0" smtClean="0">
                <a:latin typeface="+mj-lt"/>
              </a:rPr>
              <a:t> je </a:t>
            </a:r>
            <a:r>
              <a:rPr lang="en-GB" sz="2600" dirty="0" err="1" smtClean="0">
                <a:latin typeface="+mj-lt"/>
              </a:rPr>
              <a:t>wil</a:t>
            </a:r>
            <a:r>
              <a:rPr lang="en-GB" sz="2600" dirty="0" smtClean="0">
                <a:latin typeface="+mj-lt"/>
              </a:rPr>
              <a:t> </a:t>
            </a:r>
            <a:r>
              <a:rPr lang="en-GB" sz="2600" dirty="0" err="1" smtClean="0">
                <a:latin typeface="+mj-lt"/>
              </a:rPr>
              <a:t>delen</a:t>
            </a:r>
            <a:r>
              <a:rPr lang="en-GB" sz="2600" dirty="0" smtClean="0">
                <a:latin typeface="+mj-lt"/>
              </a:rPr>
              <a:t> met de hele </a:t>
            </a:r>
            <a:r>
              <a:rPr lang="en-GB" sz="2600" dirty="0" err="1" smtClean="0">
                <a:latin typeface="+mj-lt"/>
              </a:rPr>
              <a:t>groep</a:t>
            </a:r>
            <a:r>
              <a:rPr lang="en-GB" sz="2600" dirty="0" smtClean="0">
                <a:latin typeface="+mj-lt"/>
              </a:rPr>
              <a:t>. </a:t>
            </a:r>
            <a:endParaRPr lang="en-GB" sz="1000" b="1" dirty="0" smtClean="0">
              <a:latin typeface="+mj-lt"/>
            </a:endParaRPr>
          </a:p>
          <a:p>
            <a:pPr marL="0" indent="0">
              <a:buNone/>
            </a:pPr>
            <a:r>
              <a:rPr lang="en-GB" sz="2600" b="1" dirty="0" err="1" smtClean="0">
                <a:latin typeface="+mj-lt"/>
              </a:rPr>
              <a:t>Reflectie</a:t>
            </a:r>
            <a:r>
              <a:rPr lang="en-GB" sz="2600" b="1" dirty="0" smtClean="0">
                <a:latin typeface="+mj-lt"/>
              </a:rPr>
              <a:t> op de </a:t>
            </a:r>
            <a:r>
              <a:rPr lang="en-GB" sz="2600" b="1" dirty="0" err="1" smtClean="0">
                <a:latin typeface="+mj-lt"/>
              </a:rPr>
              <a:t>oefening</a:t>
            </a:r>
            <a:r>
              <a:rPr lang="en-GB" sz="2600" b="1" dirty="0" smtClean="0">
                <a:latin typeface="+mj-lt"/>
              </a:rPr>
              <a:t> </a:t>
            </a:r>
          </a:p>
          <a:p>
            <a:r>
              <a:rPr lang="en-GB" sz="2600" dirty="0" smtClean="0">
                <a:latin typeface="+mj-lt"/>
              </a:rPr>
              <a:t>Wat is </a:t>
            </a:r>
            <a:r>
              <a:rPr lang="en-GB" sz="2600" dirty="0" err="1" smtClean="0">
                <a:latin typeface="+mj-lt"/>
              </a:rPr>
              <a:t>jouw</a:t>
            </a:r>
            <a:r>
              <a:rPr lang="en-GB" sz="2600" dirty="0" smtClean="0">
                <a:latin typeface="+mj-lt"/>
              </a:rPr>
              <a:t> </a:t>
            </a:r>
            <a:r>
              <a:rPr lang="en-GB" sz="2600" dirty="0" err="1" smtClean="0">
                <a:latin typeface="+mj-lt"/>
              </a:rPr>
              <a:t>antwoord</a:t>
            </a:r>
            <a:r>
              <a:rPr lang="en-GB" sz="2600" dirty="0" smtClean="0">
                <a:latin typeface="+mj-lt"/>
              </a:rPr>
              <a:t> op </a:t>
            </a:r>
            <a:r>
              <a:rPr lang="en-GB" sz="2600" dirty="0" err="1" smtClean="0">
                <a:latin typeface="+mj-lt"/>
              </a:rPr>
              <a:t>deze</a:t>
            </a:r>
            <a:r>
              <a:rPr lang="en-GB" sz="2600" dirty="0" smtClean="0">
                <a:latin typeface="+mj-lt"/>
              </a:rPr>
              <a:t> </a:t>
            </a:r>
            <a:r>
              <a:rPr lang="en-GB" sz="2600" dirty="0" err="1" smtClean="0">
                <a:latin typeface="+mj-lt"/>
              </a:rPr>
              <a:t>activiteit</a:t>
            </a:r>
            <a:r>
              <a:rPr lang="en-GB" sz="2600" dirty="0" smtClean="0">
                <a:latin typeface="+mj-lt"/>
              </a:rPr>
              <a:t>? </a:t>
            </a:r>
          </a:p>
          <a:p>
            <a:r>
              <a:rPr lang="en-GB" sz="2600" dirty="0" err="1" smtClean="0">
                <a:latin typeface="+mj-lt"/>
              </a:rPr>
              <a:t>Welke</a:t>
            </a:r>
            <a:r>
              <a:rPr lang="en-GB" sz="2600" dirty="0" smtClean="0">
                <a:latin typeface="+mj-lt"/>
              </a:rPr>
              <a:t> </a:t>
            </a:r>
            <a:r>
              <a:rPr lang="en-GB" sz="2600" dirty="0" err="1" smtClean="0">
                <a:latin typeface="+mj-lt"/>
              </a:rPr>
              <a:t>linken</a:t>
            </a:r>
            <a:r>
              <a:rPr lang="en-GB" sz="2600" dirty="0" smtClean="0">
                <a:latin typeface="+mj-lt"/>
              </a:rPr>
              <a:t> </a:t>
            </a:r>
            <a:r>
              <a:rPr lang="en-GB" sz="2600" dirty="0" err="1" smtClean="0">
                <a:latin typeface="+mj-lt"/>
              </a:rPr>
              <a:t>kan</a:t>
            </a:r>
            <a:r>
              <a:rPr lang="en-GB" sz="2600" dirty="0" smtClean="0">
                <a:latin typeface="+mj-lt"/>
              </a:rPr>
              <a:t> je </a:t>
            </a:r>
            <a:r>
              <a:rPr lang="en-GB" sz="2600" dirty="0" err="1" smtClean="0">
                <a:latin typeface="+mj-lt"/>
              </a:rPr>
              <a:t>leggen</a:t>
            </a:r>
            <a:r>
              <a:rPr lang="en-GB" sz="2600" dirty="0" smtClean="0">
                <a:latin typeface="+mj-lt"/>
              </a:rPr>
              <a:t> met </a:t>
            </a:r>
            <a:r>
              <a:rPr lang="en-GB" sz="2600" dirty="0" err="1" smtClean="0">
                <a:latin typeface="+mj-lt"/>
              </a:rPr>
              <a:t>creativiteit</a:t>
            </a:r>
            <a:r>
              <a:rPr lang="en-GB" sz="2600" dirty="0" smtClean="0">
                <a:latin typeface="+mj-lt"/>
              </a:rPr>
              <a:t> </a:t>
            </a:r>
            <a:r>
              <a:rPr lang="en-GB" sz="2600" dirty="0" err="1" smtClean="0">
                <a:latin typeface="+mj-lt"/>
              </a:rPr>
              <a:t>en</a:t>
            </a:r>
            <a:r>
              <a:rPr lang="en-GB" sz="2600" dirty="0" smtClean="0">
                <a:latin typeface="+mj-lt"/>
              </a:rPr>
              <a:t> </a:t>
            </a:r>
            <a:r>
              <a:rPr lang="en-GB" sz="2600" dirty="0" err="1" smtClean="0">
                <a:latin typeface="+mj-lt"/>
              </a:rPr>
              <a:t>onderzoekend</a:t>
            </a:r>
            <a:r>
              <a:rPr lang="en-GB" sz="2600" dirty="0" smtClean="0">
                <a:latin typeface="+mj-lt"/>
              </a:rPr>
              <a:t> </a:t>
            </a:r>
            <a:r>
              <a:rPr lang="en-GB" sz="2600" dirty="0" err="1" smtClean="0">
                <a:latin typeface="+mj-lt"/>
              </a:rPr>
              <a:t>leren</a:t>
            </a:r>
            <a:r>
              <a:rPr lang="en-GB" sz="2600" dirty="0" smtClean="0">
                <a:latin typeface="+mj-lt"/>
              </a:rPr>
              <a:t>? </a:t>
            </a:r>
            <a:endParaRPr lang="en-GB" sz="2600" dirty="0">
              <a:latin typeface="+mj-lt"/>
            </a:endParaRPr>
          </a:p>
        </p:txBody>
      </p:sp>
    </p:spTree>
    <p:extLst>
      <p:ext uri="{BB962C8B-B14F-4D97-AF65-F5344CB8AC3E}">
        <p14:creationId xmlns:p14="http://schemas.microsoft.com/office/powerpoint/2010/main" val="36943446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676" y="1556792"/>
            <a:ext cx="5745113" cy="4308835"/>
          </a:xfrm>
          <a:prstGeom prst="rect">
            <a:avLst/>
          </a:prstGeom>
        </p:spPr>
      </p:pic>
      <p:sp>
        <p:nvSpPr>
          <p:cNvPr id="3" name="Title 2"/>
          <p:cNvSpPr>
            <a:spLocks noGrp="1"/>
          </p:cNvSpPr>
          <p:nvPr>
            <p:ph type="title"/>
          </p:nvPr>
        </p:nvSpPr>
        <p:spPr/>
        <p:txBody>
          <a:bodyPr/>
          <a:lstStyle/>
          <a:p>
            <a:r>
              <a:rPr lang="en-GB" b="1" dirty="0" err="1" smtClean="0">
                <a:solidFill>
                  <a:srgbClr val="00B050"/>
                </a:solidFill>
              </a:rPr>
              <a:t>Foto</a:t>
            </a:r>
            <a:r>
              <a:rPr lang="en-GB" b="1" dirty="0" smtClean="0">
                <a:solidFill>
                  <a:srgbClr val="00B050"/>
                </a:solidFill>
              </a:rPr>
              <a:t> A</a:t>
            </a:r>
            <a:endParaRPr lang="en-GB" b="1" dirty="0">
              <a:solidFill>
                <a:srgbClr val="00B050"/>
              </a:solidFill>
            </a:endParaRPr>
          </a:p>
        </p:txBody>
      </p:sp>
    </p:spTree>
    <p:extLst>
      <p:ext uri="{BB962C8B-B14F-4D97-AF65-F5344CB8AC3E}">
        <p14:creationId xmlns:p14="http://schemas.microsoft.com/office/powerpoint/2010/main" val="31193577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solidFill>
                  <a:srgbClr val="00B050"/>
                </a:solidFill>
              </a:rPr>
              <a:t>Foto</a:t>
            </a:r>
            <a:r>
              <a:rPr lang="en-GB" b="1" dirty="0" smtClean="0">
                <a:solidFill>
                  <a:srgbClr val="00B050"/>
                </a:solidFill>
              </a:rPr>
              <a:t> B</a:t>
            </a:r>
            <a:endParaRPr lang="en-GB" b="1" dirty="0">
              <a:solidFill>
                <a:srgbClr val="00B05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8277" y="1844675"/>
            <a:ext cx="5376333" cy="4032250"/>
          </a:xfrm>
        </p:spPr>
      </p:pic>
    </p:spTree>
    <p:extLst>
      <p:ext uri="{BB962C8B-B14F-4D97-AF65-F5344CB8AC3E}">
        <p14:creationId xmlns:p14="http://schemas.microsoft.com/office/powerpoint/2010/main" val="37076197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solidFill>
                  <a:srgbClr val="00B050"/>
                </a:solidFill>
              </a:rPr>
              <a:t>Foto</a:t>
            </a:r>
            <a:r>
              <a:rPr lang="en-GB" b="1" dirty="0" smtClean="0">
                <a:solidFill>
                  <a:srgbClr val="00B050"/>
                </a:solidFill>
              </a:rPr>
              <a:t> C</a:t>
            </a:r>
            <a:endParaRPr lang="en-GB" b="1" dirty="0">
              <a:solidFill>
                <a:srgbClr val="00B05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8277" y="1844675"/>
            <a:ext cx="5376333" cy="4032250"/>
          </a:xfrm>
        </p:spPr>
      </p:pic>
    </p:spTree>
    <p:extLst>
      <p:ext uri="{BB962C8B-B14F-4D97-AF65-F5344CB8AC3E}">
        <p14:creationId xmlns:p14="http://schemas.microsoft.com/office/powerpoint/2010/main" val="14866982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err="1" smtClean="0">
                <a:solidFill>
                  <a:srgbClr val="00B050"/>
                </a:solidFill>
              </a:rPr>
              <a:t>Foto</a:t>
            </a:r>
            <a:r>
              <a:rPr lang="en-GB" b="1" dirty="0" smtClean="0">
                <a:solidFill>
                  <a:srgbClr val="00B050"/>
                </a:solidFill>
              </a:rPr>
              <a:t> D</a:t>
            </a:r>
            <a:endParaRPr lang="en-GB" b="1" dirty="0">
              <a:solidFill>
                <a:srgbClr val="00B050"/>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8277" y="1844675"/>
            <a:ext cx="5376333" cy="4032250"/>
          </a:xfrm>
        </p:spPr>
      </p:pic>
    </p:spTree>
    <p:extLst>
      <p:ext uri="{BB962C8B-B14F-4D97-AF65-F5344CB8AC3E}">
        <p14:creationId xmlns:p14="http://schemas.microsoft.com/office/powerpoint/2010/main" val="2664269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3697</TotalTime>
  <Words>2331</Words>
  <Application>Microsoft Macintosh PowerPoint</Application>
  <PresentationFormat>Diavoorstelling (4:3)</PresentationFormat>
  <Paragraphs>292</Paragraphs>
  <Slides>39</Slides>
  <Notes>39</Notes>
  <HiddenSlides>0</HiddenSlides>
  <MMClips>0</MMClips>
  <ScaleCrop>false</ScaleCrop>
  <HeadingPairs>
    <vt:vector size="6" baseType="variant">
      <vt:variant>
        <vt:lpstr>Thema</vt:lpstr>
      </vt:variant>
      <vt:variant>
        <vt:i4>2</vt:i4>
      </vt:variant>
      <vt:variant>
        <vt:lpstr>Ingesloten OLE-bronprogramma's</vt:lpstr>
      </vt:variant>
      <vt:variant>
        <vt:i4>2</vt:i4>
      </vt:variant>
      <vt:variant>
        <vt:lpstr>Diatitels</vt:lpstr>
      </vt:variant>
      <vt:variant>
        <vt:i4>39</vt:i4>
      </vt:variant>
    </vt:vector>
  </HeadingPairs>
  <TitlesOfParts>
    <vt:vector size="43" baseType="lpstr">
      <vt:lpstr>1_Custom Design</vt:lpstr>
      <vt:lpstr>Theme1</vt:lpstr>
      <vt:lpstr>Acrobat Document</vt:lpstr>
      <vt:lpstr>Document</vt:lpstr>
      <vt:lpstr>Module 13  ICT gebruiken om creativiteit en onderzoek in wetenschap bij jonge kinderen te versterken</vt:lpstr>
      <vt:lpstr>Inleiding tot het CEYS project (te gebruiken afhankelijk van de context)</vt:lpstr>
      <vt:lpstr>Onderzoekend leren en een creatieve aanpak in wetenschap verbinden (Uit Creative Little Scientists, 2012)</vt:lpstr>
      <vt:lpstr>Conceptueel raamwerk</vt:lpstr>
      <vt:lpstr>Wat denk je dat dit is en waarom? </vt:lpstr>
      <vt:lpstr>Foto A</vt:lpstr>
      <vt:lpstr>Foto B</vt:lpstr>
      <vt:lpstr>Foto C</vt:lpstr>
      <vt:lpstr>Foto D</vt:lpstr>
      <vt:lpstr>Motivering voor deze module</vt:lpstr>
      <vt:lpstr>Doelen van de module</vt:lpstr>
      <vt:lpstr>Verbanden met de inhoudelijke ontwerpprincipe en –resultaten 1</vt:lpstr>
      <vt:lpstr>Verbanden met de inhoudelijke ontwerpprincipe en –resultaten 2</vt:lpstr>
      <vt:lpstr>Verbanden met de inhoudelijke ontwerpprincipe en –resultaten 3</vt:lpstr>
      <vt:lpstr>Module overzicht</vt:lpstr>
      <vt:lpstr>Hoe heb jij ICT gebruikt om wetenschappelijk leren te versterken? </vt:lpstr>
      <vt:lpstr>Wat zal er  gebeuren als…</vt:lpstr>
      <vt:lpstr>Onderzoekend leren en een creatieve aanpak in wetenschap verbinden (Uit Creative Little Scientists, 2012)</vt:lpstr>
      <vt:lpstr>Creativiteit in wetenschap bij jonge kinderen</vt:lpstr>
      <vt:lpstr>ICT gebruiken om onderzoek en creativiteit in wetenschap te  bevorderen</vt:lpstr>
      <vt:lpstr>Feedback</vt:lpstr>
      <vt:lpstr>Document: Hoe kan ICT het wetenschappelijk curriculum versterken?  </vt:lpstr>
      <vt:lpstr>Voorbeelden uit de praktijk</vt:lpstr>
      <vt:lpstr>Kader voor de voorbeelden uit de klaspraktijk </vt:lpstr>
      <vt:lpstr>Levenscyclus van een kikker: iPads gebruiken om beelden vast te leggen van veranderingen doorheen de tijd (leeftijd 4-5)</vt:lpstr>
      <vt:lpstr>Bijen en hun kolonies: ideeën visualiseren aan de hand van simulaties (leeftijd 4-5)</vt:lpstr>
      <vt:lpstr>Materialen onderzoeken: ideeën onderzoeken met simulaties (leeftijd 5-6)</vt:lpstr>
      <vt:lpstr>PowerPoint-presentatie</vt:lpstr>
      <vt:lpstr>PowerPoint-presentatie</vt:lpstr>
      <vt:lpstr>Rol van de leerkracht</vt:lpstr>
      <vt:lpstr>Rol van de leerkracht Gelinkt aan het Pedagogisch Model van  Siraj-Blatchford et al. (2002)</vt:lpstr>
      <vt:lpstr>Synergieën tussen onderzoekend leren en een creatieve aanpak</vt:lpstr>
      <vt:lpstr>Opdracht voorbeeld uit de klaspraktijk</vt:lpstr>
      <vt:lpstr>Pedagogie gerelateerd aan het gebruik van ICT zou het volgende moeten bevatten:</vt:lpstr>
      <vt:lpstr>PowerPoint-presentatie</vt:lpstr>
      <vt:lpstr>Groepsopdracht</vt:lpstr>
      <vt:lpstr>Reflectie op de inhoud en aanpak van de module</vt:lpstr>
      <vt:lpstr>Meer informatie</vt:lpstr>
      <vt:lpstr>Bedankt!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Fani</dc:creator>
  <cp:lastModifiedBy>Bea Merckx</cp:lastModifiedBy>
  <cp:revision>225</cp:revision>
  <cp:lastPrinted>2017-02-02T16:17:24Z</cp:lastPrinted>
  <dcterms:created xsi:type="dcterms:W3CDTF">2014-03-19T22:20:04Z</dcterms:created>
  <dcterms:modified xsi:type="dcterms:W3CDTF">2017-11-20T10:28:51Z</dcterms:modified>
</cp:coreProperties>
</file>