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3"/>
  </p:notesMasterIdLst>
  <p:handoutMasterIdLst>
    <p:handoutMasterId r:id="rId44"/>
  </p:handoutMasterIdLst>
  <p:sldIdLst>
    <p:sldId id="334" r:id="rId3"/>
    <p:sldId id="413" r:id="rId4"/>
    <p:sldId id="416" r:id="rId5"/>
    <p:sldId id="417" r:id="rId6"/>
    <p:sldId id="379" r:id="rId7"/>
    <p:sldId id="380" r:id="rId8"/>
    <p:sldId id="381" r:id="rId9"/>
    <p:sldId id="382" r:id="rId10"/>
    <p:sldId id="383" r:id="rId11"/>
    <p:sldId id="335" r:id="rId12"/>
    <p:sldId id="357" r:id="rId13"/>
    <p:sldId id="374" r:id="rId14"/>
    <p:sldId id="411" r:id="rId15"/>
    <p:sldId id="412" r:id="rId16"/>
    <p:sldId id="414" r:id="rId17"/>
    <p:sldId id="341" r:id="rId18"/>
    <p:sldId id="418" r:id="rId19"/>
    <p:sldId id="403" r:id="rId20"/>
    <p:sldId id="415" r:id="rId21"/>
    <p:sldId id="402" r:id="rId22"/>
    <p:sldId id="404" r:id="rId23"/>
    <p:sldId id="407" r:id="rId24"/>
    <p:sldId id="419" r:id="rId25"/>
    <p:sldId id="420" r:id="rId26"/>
    <p:sldId id="422" r:id="rId27"/>
    <p:sldId id="385" r:id="rId28"/>
    <p:sldId id="433" r:id="rId29"/>
    <p:sldId id="393" r:id="rId30"/>
    <p:sldId id="421" r:id="rId31"/>
    <p:sldId id="372" r:id="rId32"/>
    <p:sldId id="409" r:id="rId33"/>
    <p:sldId id="428" r:id="rId34"/>
    <p:sldId id="408" r:id="rId35"/>
    <p:sldId id="431" r:id="rId36"/>
    <p:sldId id="426" r:id="rId37"/>
    <p:sldId id="427" r:id="rId38"/>
    <p:sldId id="348" r:id="rId39"/>
    <p:sldId id="429" r:id="rId40"/>
    <p:sldId id="430" r:id="rId41"/>
    <p:sldId id="432" r:id="rId42"/>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me Glauer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3798" autoAdjust="0"/>
  </p:normalViewPr>
  <p:slideViewPr>
    <p:cSldViewPr>
      <p:cViewPr>
        <p:scale>
          <a:sx n="60" d="100"/>
          <a:sy n="60" d="100"/>
        </p:scale>
        <p:origin x="-725" y="-226"/>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9664"/>
    </p:cViewPr>
  </p:sorterViewPr>
  <p:notesViewPr>
    <p:cSldViewPr snapToGrid="0" snapToObjects="1">
      <p:cViewPr>
        <p:scale>
          <a:sx n="103" d="100"/>
          <a:sy n="103" d="100"/>
        </p:scale>
        <p:origin x="-1528" y="151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841" cy="499272"/>
          </a:xfrm>
          <a:prstGeom prst="rect">
            <a:avLst/>
          </a:prstGeom>
        </p:spPr>
        <p:txBody>
          <a:bodyPr vert="horz" lIns="91568" tIns="45784" rIns="91568" bIns="45784" rtlCol="0"/>
          <a:lstStyle>
            <a:lvl1pPr algn="l">
              <a:defRPr sz="1200"/>
            </a:lvl1pPr>
          </a:lstStyle>
          <a:p>
            <a:endParaRPr lang="en-GB" dirty="0"/>
          </a:p>
        </p:txBody>
      </p:sp>
      <p:sp>
        <p:nvSpPr>
          <p:cNvPr id="3" name="Date Placeholder 2"/>
          <p:cNvSpPr>
            <a:spLocks noGrp="1"/>
          </p:cNvSpPr>
          <p:nvPr>
            <p:ph type="dt" sz="quarter" idx="1"/>
          </p:nvPr>
        </p:nvSpPr>
        <p:spPr>
          <a:xfrm>
            <a:off x="3854183" y="1"/>
            <a:ext cx="2949841" cy="499272"/>
          </a:xfrm>
          <a:prstGeom prst="rect">
            <a:avLst/>
          </a:prstGeom>
        </p:spPr>
        <p:txBody>
          <a:bodyPr vert="horz" lIns="91568" tIns="45784" rIns="91568" bIns="45784" rtlCol="0"/>
          <a:lstStyle>
            <a:lvl1pPr algn="r">
              <a:defRPr sz="1200"/>
            </a:lvl1pPr>
          </a:lstStyle>
          <a:p>
            <a:fld id="{C2B3C2CA-15E7-48A5-BB8A-23D2513EDBED}" type="datetimeFigureOut">
              <a:rPr lang="en-GB" smtClean="0"/>
              <a:pPr/>
              <a:t>21/11/2017</a:t>
            </a:fld>
            <a:endParaRPr lang="el-GR" dirty="0"/>
          </a:p>
        </p:txBody>
      </p:sp>
      <p:sp>
        <p:nvSpPr>
          <p:cNvPr id="4" name="Footer Placeholder 3"/>
          <p:cNvSpPr>
            <a:spLocks noGrp="1"/>
          </p:cNvSpPr>
          <p:nvPr>
            <p:ph type="ftr" sz="quarter" idx="2"/>
          </p:nvPr>
        </p:nvSpPr>
        <p:spPr>
          <a:xfrm>
            <a:off x="0" y="9444828"/>
            <a:ext cx="2949841" cy="499272"/>
          </a:xfrm>
          <a:prstGeom prst="rect">
            <a:avLst/>
          </a:prstGeom>
        </p:spPr>
        <p:txBody>
          <a:bodyPr vert="horz" lIns="91568" tIns="45784" rIns="91568" bIns="4578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183" y="9444828"/>
            <a:ext cx="2949841" cy="499272"/>
          </a:xfrm>
          <a:prstGeom prst="rect">
            <a:avLst/>
          </a:prstGeom>
        </p:spPr>
        <p:txBody>
          <a:bodyPr vert="horz" lIns="91568" tIns="45784" rIns="91568" bIns="45784" rtlCol="0" anchor="b"/>
          <a:lstStyle>
            <a:lvl1pPr algn="r">
              <a:defRPr sz="1200"/>
            </a:lvl1pPr>
          </a:lstStyle>
          <a:p>
            <a:fld id="{3AC20C7F-A23F-4A7A-925A-F6CB855FF856}" type="slidenum">
              <a:rPr lang="en-GB" smtClean="0"/>
              <a:pPr/>
              <a:t>‹#›</a:t>
            </a:fld>
            <a:endParaRPr lang="el-GR" dirty="0"/>
          </a:p>
        </p:txBody>
      </p:sp>
    </p:spTree>
    <p:extLst>
      <p:ext uri="{BB962C8B-B14F-4D97-AF65-F5344CB8AC3E}">
        <p14:creationId xmlns:p14="http://schemas.microsoft.com/office/powerpoint/2010/main" val="1661159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idx="1"/>
          </p:nvPr>
        </p:nvSpPr>
        <p:spPr>
          <a:xfrm>
            <a:off x="3854940" y="0"/>
            <a:ext cx="2949099" cy="497205"/>
          </a:xfrm>
          <a:prstGeom prst="rect">
            <a:avLst/>
          </a:prstGeom>
        </p:spPr>
        <p:txBody>
          <a:bodyPr vert="horz" lIns="91568" tIns="45784" rIns="91568" bIns="45784" rtlCol="0"/>
          <a:lstStyle>
            <a:lvl1pPr algn="r">
              <a:defRPr sz="1200"/>
            </a:lvl1pPr>
          </a:lstStyle>
          <a:p>
            <a:fld id="{1961399F-3A20-0F41-AA24-18FBC3435AC6}" type="datetimeFigureOut">
              <a:rPr lang="en-US" smtClean="0"/>
              <a:pPr/>
              <a:t>11/21/2017</a:t>
            </a:fld>
            <a:endParaRPr lang="el-GR" dirty="0"/>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568" tIns="45784" rIns="91568" bIns="45784"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45170"/>
            <a:ext cx="2949099" cy="497205"/>
          </a:xfrm>
          <a:prstGeom prst="rect">
            <a:avLst/>
          </a:prstGeom>
        </p:spPr>
        <p:txBody>
          <a:bodyPr vert="horz" lIns="91568" tIns="45784" rIns="91568" bIns="457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1568" tIns="45784" rIns="91568" bIns="45784" rtlCol="0" anchor="b"/>
          <a:lstStyle>
            <a:lvl1pPr algn="r">
              <a:defRPr sz="1200"/>
            </a:lvl1pPr>
          </a:lstStyle>
          <a:p>
            <a:fld id="{773FBFCC-55E6-EC45-A409-A1EF2D23683B}" type="slidenum">
              <a:rPr lang="en-US" smtClean="0"/>
              <a:pPr/>
              <a:t>‹#›</a:t>
            </a:fld>
            <a:endParaRPr lang="el-GR" dirty="0"/>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1</a:t>
            </a:fld>
            <a:endParaRPr lang="el-GR" dirty="0"/>
          </a:p>
        </p:txBody>
      </p:sp>
    </p:spTree>
    <p:extLst>
      <p:ext uri="{BB962C8B-B14F-4D97-AF65-F5344CB8AC3E}">
        <p14:creationId xmlns:p14="http://schemas.microsoft.com/office/powerpoint/2010/main" val="19298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a:p>
            <a:pPr defTabSz="915680">
              <a:defRPr/>
            </a:pPr>
            <a:endParaRPr lang="en-GB" dirty="0" smtClean="0"/>
          </a:p>
          <a:p>
            <a:pPr defTabSz="915680">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19</a:t>
            </a:fld>
            <a:endParaRPr lang="el-GR" dirty="0"/>
          </a:p>
        </p:txBody>
      </p:sp>
    </p:spTree>
    <p:extLst>
      <p:ext uri="{BB962C8B-B14F-4D97-AF65-F5344CB8AC3E}">
        <p14:creationId xmlns:p14="http://schemas.microsoft.com/office/powerpoint/2010/main" val="81207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20</a:t>
            </a:fld>
            <a:endParaRPr lang="el-GR" dirty="0"/>
          </a:p>
        </p:txBody>
      </p:sp>
    </p:spTree>
    <p:extLst>
      <p:ext uri="{BB962C8B-B14F-4D97-AF65-F5344CB8AC3E}">
        <p14:creationId xmlns:p14="http://schemas.microsoft.com/office/powerpoint/2010/main" val="2732815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24</a:t>
            </a:fld>
            <a:endParaRPr lang="el-GR" dirty="0"/>
          </a:p>
        </p:txBody>
      </p:sp>
    </p:spTree>
    <p:extLst>
      <p:ext uri="{BB962C8B-B14F-4D97-AF65-F5344CB8AC3E}">
        <p14:creationId xmlns:p14="http://schemas.microsoft.com/office/powerpoint/2010/main" val="63185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en-US" smtClean="0">
              <a:cs typeface="ＭＳ Ｐゴシック" pitchFamily="34" charset="-128"/>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2F843239-3B1C-486C-8E25-4D4DCFE373F1}" type="slidenum">
              <a:rPr lang="en-US" altLang="en-US"/>
              <a:pPr/>
              <a:t>27</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EC3DEEC-7370-4137-945A-0A59644D8BB5}" type="slidenum">
              <a:rPr lang="el-GR" smtClean="0"/>
              <a:pPr/>
              <a:t>29</a:t>
            </a:fld>
            <a:endParaRPr lang="el-GR" dirty="0"/>
          </a:p>
        </p:txBody>
      </p:sp>
    </p:spTree>
    <p:extLst>
      <p:ext uri="{BB962C8B-B14F-4D97-AF65-F5344CB8AC3E}">
        <p14:creationId xmlns:p14="http://schemas.microsoft.com/office/powerpoint/2010/main" val="163249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DE857-54C0-5645-AF57-2AC2EC309B91}" type="slidenum">
              <a:rPr lang="en-US" smtClean="0"/>
              <a:pPr/>
              <a:t>30</a:t>
            </a:fld>
            <a:endParaRPr lang="el-GR" dirty="0"/>
          </a:p>
        </p:txBody>
      </p:sp>
    </p:spTree>
    <p:extLst>
      <p:ext uri="{BB962C8B-B14F-4D97-AF65-F5344CB8AC3E}">
        <p14:creationId xmlns:p14="http://schemas.microsoft.com/office/powerpoint/2010/main" val="313913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31</a:t>
            </a:fld>
            <a:endParaRPr lang="el-GR" dirty="0"/>
          </a:p>
        </p:txBody>
      </p:sp>
    </p:spTree>
    <p:extLst>
      <p:ext uri="{BB962C8B-B14F-4D97-AF65-F5344CB8AC3E}">
        <p14:creationId xmlns:p14="http://schemas.microsoft.com/office/powerpoint/2010/main" val="217865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733403"/>
          </a:xfrm>
        </p:spPr>
        <p:txBody>
          <a:bodyPr/>
          <a:lstStyle/>
          <a:p>
            <a:pPr defTabSz="914306">
              <a:defRPr/>
            </a:pPr>
            <a:endParaRPr lang="en-GB" sz="1000" dirty="0"/>
          </a:p>
        </p:txBody>
      </p:sp>
      <p:sp>
        <p:nvSpPr>
          <p:cNvPr id="4" name="Slide Number Placeholder 3"/>
          <p:cNvSpPr>
            <a:spLocks noGrp="1"/>
          </p:cNvSpPr>
          <p:nvPr>
            <p:ph type="sldNum" sz="quarter" idx="10"/>
          </p:nvPr>
        </p:nvSpPr>
        <p:spPr/>
        <p:txBody>
          <a:bodyPr/>
          <a:lstStyle/>
          <a:p>
            <a:fld id="{B66452EB-4760-2A42-940D-CE3E48835B21}" type="slidenum">
              <a:rPr lang="en-US" smtClean="0"/>
              <a:pPr/>
              <a:t>32</a:t>
            </a:fld>
            <a:endParaRPr lang="el-GR" dirty="0"/>
          </a:p>
        </p:txBody>
      </p:sp>
    </p:spTree>
    <p:extLst>
      <p:ext uri="{BB962C8B-B14F-4D97-AF65-F5344CB8AC3E}">
        <p14:creationId xmlns:p14="http://schemas.microsoft.com/office/powerpoint/2010/main" val="119858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34</a:t>
            </a:fld>
            <a:endParaRPr lang="el-GR" dirty="0"/>
          </a:p>
        </p:txBody>
      </p:sp>
    </p:spTree>
    <p:extLst>
      <p:ext uri="{BB962C8B-B14F-4D97-AF65-F5344CB8AC3E}">
        <p14:creationId xmlns:p14="http://schemas.microsoft.com/office/powerpoint/2010/main" val="97320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alibri" charset="0"/>
            </a:endParaRPr>
          </a:p>
        </p:txBody>
      </p:sp>
      <p:sp>
        <p:nvSpPr>
          <p:cNvPr id="4" name="Slide Number Placeholder 3"/>
          <p:cNvSpPr>
            <a:spLocks noGrp="1"/>
          </p:cNvSpPr>
          <p:nvPr>
            <p:ph type="sldNum" sz="quarter" idx="10"/>
          </p:nvPr>
        </p:nvSpPr>
        <p:spPr/>
        <p:txBody>
          <a:bodyPr/>
          <a:lstStyle/>
          <a:p>
            <a:fld id="{B66452EB-4760-2A42-940D-CE3E48835B21}" type="slidenum">
              <a:rPr lang="en-US" smtClean="0"/>
              <a:pPr/>
              <a:t>35</a:t>
            </a:fld>
            <a:endParaRPr lang="el-GR" dirty="0"/>
          </a:p>
        </p:txBody>
      </p:sp>
    </p:spTree>
    <p:extLst>
      <p:ext uri="{BB962C8B-B14F-4D97-AF65-F5344CB8AC3E}">
        <p14:creationId xmlns:p14="http://schemas.microsoft.com/office/powerpoint/2010/main" val="165241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562" y="4785598"/>
            <a:ext cx="5444490" cy="4447271"/>
          </a:xfrm>
        </p:spPr>
        <p:txBody>
          <a:bodyPr/>
          <a:lstStyle/>
          <a:p>
            <a:endParaRPr lang="en-GB" sz="1100" b="1"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dirty="0"/>
          </a:p>
        </p:txBody>
      </p:sp>
    </p:spTree>
    <p:extLst>
      <p:ext uri="{BB962C8B-B14F-4D97-AF65-F5344CB8AC3E}">
        <p14:creationId xmlns:p14="http://schemas.microsoft.com/office/powerpoint/2010/main" val="140309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36</a:t>
            </a:fld>
            <a:endParaRPr lang="el-GR" dirty="0"/>
          </a:p>
        </p:txBody>
      </p:sp>
    </p:spTree>
    <p:extLst>
      <p:ext uri="{BB962C8B-B14F-4D97-AF65-F5344CB8AC3E}">
        <p14:creationId xmlns:p14="http://schemas.microsoft.com/office/powerpoint/2010/main" val="168855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37</a:t>
            </a:fld>
            <a:endParaRPr lang="el-GR" dirty="0"/>
          </a:p>
        </p:txBody>
      </p:sp>
    </p:spTree>
    <p:extLst>
      <p:ext uri="{BB962C8B-B14F-4D97-AF65-F5344CB8AC3E}">
        <p14:creationId xmlns:p14="http://schemas.microsoft.com/office/powerpoint/2010/main" val="3007412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38</a:t>
            </a:fld>
            <a:endParaRPr lang="el-GR" dirty="0"/>
          </a:p>
        </p:txBody>
      </p:sp>
    </p:spTree>
    <p:extLst>
      <p:ext uri="{BB962C8B-B14F-4D97-AF65-F5344CB8AC3E}">
        <p14:creationId xmlns:p14="http://schemas.microsoft.com/office/powerpoint/2010/main" val="704556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3FBFCC-55E6-EC45-A409-A1EF2D23683B}" type="slidenum">
              <a:rPr lang="en-US" smtClean="0"/>
              <a:pPr/>
              <a:t>40</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a:p>
            <a:pPr defTabSz="915680">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4</a:t>
            </a:fld>
            <a:endParaRPr lang="el-GR" dirty="0"/>
          </a:p>
        </p:txBody>
      </p:sp>
    </p:spTree>
    <p:extLst>
      <p:ext uri="{BB962C8B-B14F-4D97-AF65-F5344CB8AC3E}">
        <p14:creationId xmlns:p14="http://schemas.microsoft.com/office/powerpoint/2010/main" val="8120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5</a:t>
            </a:fld>
            <a:endParaRPr lang="el-GR" dirty="0"/>
          </a:p>
        </p:txBody>
      </p:sp>
    </p:spTree>
    <p:extLst>
      <p:ext uri="{BB962C8B-B14F-4D97-AF65-F5344CB8AC3E}">
        <p14:creationId xmlns:p14="http://schemas.microsoft.com/office/powerpoint/2010/main" val="220285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690" indent="-17169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10</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11</a:t>
            </a:fld>
            <a:endParaRPr lang="el-GR" dirty="0"/>
          </a:p>
        </p:txBody>
      </p:sp>
    </p:spTree>
    <p:extLst>
      <p:ext uri="{BB962C8B-B14F-4D97-AF65-F5344CB8AC3E}">
        <p14:creationId xmlns:p14="http://schemas.microsoft.com/office/powerpoint/2010/main" val="379715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12</a:t>
            </a:fld>
            <a:endParaRPr lang="el-GR" dirty="0"/>
          </a:p>
        </p:txBody>
      </p:sp>
    </p:spTree>
    <p:extLst>
      <p:ext uri="{BB962C8B-B14F-4D97-AF65-F5344CB8AC3E}">
        <p14:creationId xmlns:p14="http://schemas.microsoft.com/office/powerpoint/2010/main" val="188747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16</a:t>
            </a:fld>
            <a:endParaRPr lang="el-GR" dirty="0"/>
          </a:p>
        </p:txBody>
      </p:sp>
    </p:spTree>
    <p:extLst>
      <p:ext uri="{BB962C8B-B14F-4D97-AF65-F5344CB8AC3E}">
        <p14:creationId xmlns:p14="http://schemas.microsoft.com/office/powerpoint/2010/main" val="402649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17</a:t>
            </a:fld>
            <a:endParaRPr lang="el-GR" dirty="0"/>
          </a:p>
        </p:txBody>
      </p:sp>
    </p:spTree>
    <p:extLst>
      <p:ext uri="{BB962C8B-B14F-4D97-AF65-F5344CB8AC3E}">
        <p14:creationId xmlns:p14="http://schemas.microsoft.com/office/powerpoint/2010/main" val="406859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39" name="Acrobat Document" r:id="rId14" imgW="4048033" imgH="2695557" progId="AcroExch.Document.DC">
                  <p:embed/>
                </p:oleObj>
              </mc:Choice>
              <mc:Fallback>
                <p:oleObj name="Acrobat Document" r:id="rId14" imgW="4048033" imgH="2695557" progId="AcroExch.Document.DC">
                  <p:embed/>
                  <p:pic>
                    <p:nvPicPr>
                      <p:cNvPr id="0" name="Picture 10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museum.org.uk/educators/classroom-resources/activities/kitchen_scienc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hyperlink" Target="http://www.ceys-project.e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988840"/>
            <a:ext cx="7772400" cy="2813539"/>
          </a:xfrm>
        </p:spPr>
        <p:txBody>
          <a:bodyPr>
            <a:normAutofit fontScale="90000"/>
          </a:bodyPr>
          <a:lstStyle/>
          <a:p>
            <a:pPr>
              <a:spcBef>
                <a:spcPts val="0"/>
              </a:spcBef>
              <a:spcAft>
                <a:spcPts val="4800"/>
              </a:spcAft>
            </a:pPr>
            <a:r>
              <a:rPr lang="en-US" b="1" dirty="0" smtClean="0">
                <a:solidFill>
                  <a:srgbClr val="FF0000"/>
                </a:solidFill>
              </a:rPr>
              <a:t/>
            </a:r>
            <a:br>
              <a:rPr lang="en-US" b="1" dirty="0" smtClean="0">
                <a:solidFill>
                  <a:srgbClr val="FF0000"/>
                </a:solidFill>
              </a:rPr>
            </a:br>
            <a:r>
              <a:rPr lang="el-GR" sz="4900" b="1" dirty="0" smtClean="0">
                <a:solidFill>
                  <a:srgbClr val="FF0000"/>
                </a:solidFill>
              </a:rPr>
              <a:t>Επιμορφωτική Ενότητα 13</a:t>
            </a:r>
            <a:r>
              <a:rPr lang="en-US" sz="4900" b="1" dirty="0" smtClean="0">
                <a:solidFill>
                  <a:srgbClr val="FF0000"/>
                </a:solidFill>
              </a:rPr>
              <a:t/>
            </a:r>
            <a:br>
              <a:rPr lang="en-US" sz="4900" b="1" dirty="0" smtClean="0">
                <a:solidFill>
                  <a:srgbClr val="FF0000"/>
                </a:solidFill>
              </a:rPr>
            </a:br>
            <a:r>
              <a:rPr sz="2200" dirty="0"/>
              <a:t/>
            </a:r>
            <a:br>
              <a:rPr sz="2200" dirty="0"/>
            </a:br>
            <a:r>
              <a:rPr lang="el-GR" sz="4000" b="1" dirty="0" smtClean="0">
                <a:solidFill>
                  <a:srgbClr val="FF0000"/>
                </a:solidFill>
              </a:rPr>
              <a:t>Χρήση ΤΠΕ για την ενίσχυση της δημιουργικότητας και της διερεύνησης στις φυσικές επιστήμες στην πρώιμη σχολική εκπαίδευση</a:t>
            </a:r>
            <a:endParaRPr lang="el-GR" sz="4000" b="1" dirty="0">
              <a:solidFill>
                <a:srgbClr val="FF0000"/>
              </a:solidFill>
            </a:endParaRPr>
          </a:p>
        </p:txBody>
      </p:sp>
    </p:spTree>
    <p:extLst>
      <p:ext uri="{BB962C8B-B14F-4D97-AF65-F5344CB8AC3E}">
        <p14:creationId xmlns:p14="http://schemas.microsoft.com/office/powerpoint/2010/main" val="471281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el-GR" sz="3600" b="1" dirty="0" smtClean="0">
                <a:solidFill>
                  <a:srgbClr val="00B050"/>
                </a:solidFill>
              </a:rPr>
              <a:t>Σκεπτικό της ενότητας</a:t>
            </a:r>
            <a:endParaRPr lang="el-GR" sz="3600" b="1" dirty="0">
              <a:solidFill>
                <a:srgbClr val="00B050"/>
              </a:solidFill>
            </a:endParaRPr>
          </a:p>
        </p:txBody>
      </p:sp>
      <p:sp>
        <p:nvSpPr>
          <p:cNvPr id="3" name="Tijdelijke aanduiding voor inhoud 2"/>
          <p:cNvSpPr>
            <a:spLocks noGrp="1"/>
          </p:cNvSpPr>
          <p:nvPr>
            <p:ph idx="1"/>
          </p:nvPr>
        </p:nvSpPr>
        <p:spPr>
          <a:xfrm>
            <a:off x="323528" y="1628800"/>
            <a:ext cx="8280920" cy="4464496"/>
          </a:xfrm>
        </p:spPr>
        <p:txBody>
          <a:bodyPr>
            <a:noAutofit/>
          </a:bodyPr>
          <a:lstStyle/>
          <a:p>
            <a:pPr lvl="0"/>
            <a:r>
              <a:rPr lang="el-GR" sz="1900" dirty="0">
                <a:latin typeface="+mj-lt"/>
              </a:rPr>
              <a:t>Η πλειοψηφία των δασκάλων υποστηρίζουν ότι η τεχνολογία έχει βελτιώσει τη διδασκαλία τους και ότι οι ΤΠΕ μπορούν να χρησιμοποιηθούν για την ενίσχυση της δημιουργικότητας.</a:t>
            </a:r>
          </a:p>
          <a:p>
            <a:pPr lvl="0"/>
            <a:r>
              <a:rPr lang="el-GR" sz="1900" dirty="0" smtClean="0">
                <a:latin typeface="+mj-lt"/>
              </a:rPr>
              <a:t>Οι δάσκαλοι /ες που έλαβαν εκπαίδευση ΤΠΕ ήταν πιο πιθανό να επιλέξουν διαδραστικές εφαρμογές και εφαρμογές κοινωνικής υπολογιστικής ως σύγχρονα εργαλεία δημιουργικής παιδαγωγικής.</a:t>
            </a:r>
          </a:p>
          <a:p>
            <a:pPr lvl="0"/>
            <a:r>
              <a:rPr lang="el-GR" sz="1900" dirty="0">
                <a:latin typeface="+mj-lt"/>
              </a:rPr>
              <a:t>Ενώ υπάρχει ενημέρωση σχετικά με τη σημασία των ΤΠΕ σε όλο το πρόγραμμα σπουδών, υπάρχουν περιορισμένες λεπτομερείς αναφορές </a:t>
            </a:r>
            <a:r>
              <a:rPr lang="el-GR" sz="1900" dirty="0" smtClean="0">
                <a:latin typeface="+mj-lt"/>
              </a:rPr>
              <a:t>στις </a:t>
            </a:r>
            <a:r>
              <a:rPr lang="el-GR" sz="1900" dirty="0">
                <a:latin typeface="+mj-lt"/>
              </a:rPr>
              <a:t>ΤΠΕ, είτε ως εργαλείο για τη στήριξη συγκεκριμένων πτυχών της μάθησης, είτε ως ανάγκη να εξεταστούν πιθανοί περιορισμοί </a:t>
            </a:r>
            <a:r>
              <a:rPr lang="el-GR" sz="1900" dirty="0" smtClean="0">
                <a:latin typeface="+mj-lt"/>
              </a:rPr>
              <a:t>της τεχνολογίας.</a:t>
            </a:r>
            <a:endParaRPr lang="el-GR" sz="1900" dirty="0">
              <a:latin typeface="+mj-lt"/>
            </a:endParaRPr>
          </a:p>
          <a:p>
            <a:pPr lvl="0"/>
            <a:r>
              <a:rPr lang="el-GR" sz="1900" dirty="0">
                <a:latin typeface="+mj-lt"/>
              </a:rPr>
              <a:t>Οι δυνατότητες των ΤΠΕ </a:t>
            </a:r>
            <a:r>
              <a:rPr lang="el-GR" sz="1900" dirty="0" smtClean="0">
                <a:latin typeface="+mj-lt"/>
              </a:rPr>
              <a:t>για </a:t>
            </a:r>
            <a:r>
              <a:rPr lang="el-GR" sz="1900" dirty="0">
                <a:latin typeface="+mj-lt"/>
              </a:rPr>
              <a:t>αλλαγή της εκπαίδευσης προς ένα δημιουργικό σχολικό περιβάλλον δεν έχουν αξιοποιηθεί στο έπακρο, παρότι οι ΤΠΕ χρησιμοποιούνται ευρέως στην αρχική εκπαίδευση των εκπαιδευτικών για την ανάπτυξη </a:t>
            </a:r>
            <a:r>
              <a:rPr lang="el-GR" sz="1900" dirty="0" smtClean="0">
                <a:latin typeface="+mj-lt"/>
              </a:rPr>
              <a:t>αντανακλαστικής πρακτικής.</a:t>
            </a:r>
            <a:endParaRPr lang="el-GR" sz="1900" dirty="0">
              <a:latin typeface="+mj-lt"/>
            </a:endParaRPr>
          </a:p>
        </p:txBody>
      </p:sp>
    </p:spTree>
    <p:extLst>
      <p:ext uri="{BB962C8B-B14F-4D97-AF65-F5344CB8AC3E}">
        <p14:creationId xmlns:p14="http://schemas.microsoft.com/office/powerpoint/2010/main" val="4252970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rgbClr val="00B050"/>
                </a:solidFill>
              </a:rPr>
              <a:t>Στόχοι της ενότητας</a:t>
            </a:r>
            <a:endParaRPr lang="el-GR" dirty="0">
              <a:solidFill>
                <a:srgbClr val="00B050"/>
              </a:solidFill>
            </a:endParaRPr>
          </a:p>
        </p:txBody>
      </p:sp>
      <p:sp>
        <p:nvSpPr>
          <p:cNvPr id="3" name="Content Placeholder 2"/>
          <p:cNvSpPr>
            <a:spLocks noGrp="1"/>
          </p:cNvSpPr>
          <p:nvPr>
            <p:ph idx="1"/>
          </p:nvPr>
        </p:nvSpPr>
        <p:spPr>
          <a:xfrm>
            <a:off x="467544" y="1556792"/>
            <a:ext cx="8219256" cy="3816424"/>
          </a:xfrm>
        </p:spPr>
        <p:txBody>
          <a:bodyPr>
            <a:noAutofit/>
          </a:bodyPr>
          <a:lstStyle/>
          <a:p>
            <a:pPr lvl="0">
              <a:lnSpc>
                <a:spcPct val="120000"/>
              </a:lnSpc>
            </a:pPr>
            <a:r>
              <a:rPr lang="el-GR" sz="2000" dirty="0">
                <a:latin typeface="+mj-lt"/>
              </a:rPr>
              <a:t>Εισαγωγή των συμμετεχόντων στη χρήση ΤΠΕ στο πλαίσιο διερευνητικών και δημιουργικών προσεγγίσεων </a:t>
            </a:r>
            <a:r>
              <a:rPr lang="el-GR" sz="2000" dirty="0" smtClean="0">
                <a:latin typeface="+mj-lt"/>
              </a:rPr>
              <a:t>της εκπαίδευσης </a:t>
            </a:r>
            <a:r>
              <a:rPr lang="el-GR" sz="2000" dirty="0">
                <a:latin typeface="+mj-lt"/>
              </a:rPr>
              <a:t>της πρώιμης παιδικής ηλικίας στις φυσικές επιστήμες.</a:t>
            </a:r>
          </a:p>
          <a:p>
            <a:pPr lvl="0">
              <a:lnSpc>
                <a:spcPct val="120000"/>
              </a:lnSpc>
            </a:pPr>
            <a:r>
              <a:rPr lang="el-GR" sz="2000" dirty="0">
                <a:latin typeface="+mj-lt"/>
              </a:rPr>
              <a:t>Βοηθά τους δασκάλους προσχολικής και πρωτοβάθμιας εκπαίδευσης να κατανοήσουν τη συμβολή των ΤΠΕ και τα οφέλη τους στην ενίσχυση της έρευνας.</a:t>
            </a:r>
          </a:p>
          <a:p>
            <a:pPr lvl="0">
              <a:lnSpc>
                <a:spcPct val="120000"/>
              </a:lnSpc>
            </a:pPr>
            <a:r>
              <a:rPr lang="el-GR" sz="2000" dirty="0">
                <a:latin typeface="+mj-lt"/>
              </a:rPr>
              <a:t>Ανταλλαγή στρατηγικών με δασκάλους της προσχολικής και πρωτοβάθμιας εκπαίδευσης για την εφαρμογή μαθημάτων και πειραμάτων με βάση τις ΤΠΕ.</a:t>
            </a:r>
          </a:p>
          <a:p>
            <a:pPr lvl="0">
              <a:lnSpc>
                <a:spcPct val="120000"/>
              </a:lnSpc>
            </a:pPr>
            <a:r>
              <a:rPr lang="el-GR" sz="2000" dirty="0">
                <a:latin typeface="+mj-lt"/>
              </a:rPr>
              <a:t>Ενημέρωση των δασκάλων σχετικά με τις διαφορετικές προσεγγίσεις όσον αφορά τη συμμετοχή </a:t>
            </a:r>
            <a:r>
              <a:rPr lang="el-GR" sz="2000" dirty="0" smtClean="0">
                <a:latin typeface="+mj-lt"/>
              </a:rPr>
              <a:t>παιδιών </a:t>
            </a:r>
            <a:r>
              <a:rPr lang="el-GR" sz="2000" dirty="0">
                <a:latin typeface="+mj-lt"/>
              </a:rPr>
              <a:t>σε έρευνες με τη βοήθεια των ΤΠΕ.</a:t>
            </a:r>
          </a:p>
        </p:txBody>
      </p:sp>
    </p:spTree>
    <p:extLst>
      <p:ext uri="{BB962C8B-B14F-4D97-AF65-F5344CB8AC3E}">
        <p14:creationId xmlns:p14="http://schemas.microsoft.com/office/powerpoint/2010/main" val="3572310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6203032" cy="1282154"/>
          </a:xfrm>
        </p:spPr>
        <p:txBody>
          <a:bodyPr>
            <a:noAutofit/>
          </a:bodyPr>
          <a:lstStyle/>
          <a:p>
            <a:r>
              <a:rPr lang="el-GR" sz="3600" b="1" dirty="0" smtClean="0">
                <a:solidFill>
                  <a:srgbClr val="00B050"/>
                </a:solidFill>
              </a:rPr>
              <a:t>Σύνδεση με τις αρχές σχεδιασμού περιεχομένου και τα αποτελέσματα 1</a:t>
            </a:r>
            <a:endParaRPr lang="el-GR" sz="3600" b="1" dirty="0">
              <a:solidFill>
                <a:srgbClr val="00B050"/>
              </a:solidFill>
            </a:endParaRPr>
          </a:p>
        </p:txBody>
      </p:sp>
      <p:sp>
        <p:nvSpPr>
          <p:cNvPr id="3" name="Content Placeholder 2"/>
          <p:cNvSpPr>
            <a:spLocks noGrp="1"/>
          </p:cNvSpPr>
          <p:nvPr>
            <p:ph idx="1"/>
          </p:nvPr>
        </p:nvSpPr>
        <p:spPr>
          <a:xfrm>
            <a:off x="457200" y="1916832"/>
            <a:ext cx="8219256" cy="4608512"/>
          </a:xfrm>
        </p:spPr>
        <p:txBody>
          <a:bodyPr>
            <a:normAutofit fontScale="77500" lnSpcReduction="20000"/>
          </a:bodyPr>
          <a:lstStyle/>
          <a:p>
            <a:pPr marL="0" lvl="0" indent="0">
              <a:lnSpc>
                <a:spcPct val="120000"/>
              </a:lnSpc>
              <a:buNone/>
            </a:pPr>
            <a:r>
              <a:rPr lang="el-GR" sz="2600" dirty="0" smtClean="0">
                <a:latin typeface="+mj-lt"/>
              </a:rPr>
              <a:t>9. Η εκπαίδευση των δασκάλων θα πρέπει να βοηθά τους δασκάλους να αξιοποιούν και να αξιολογούν με τον καλύτερο δυνατό τρόπο τους διάφορους τρόπους έκφρασης και παρουσίασης της μάθησης των φυσικών επιστημών και των μαθηματικών για να υποστηρίξουν την έρευνα και την ανάπτυξη της δημιουργικότητας.</a:t>
            </a:r>
            <a:r>
              <a:rPr lang="el-GR" sz="2600" b="1" dirty="0">
                <a:latin typeface="+mj-lt"/>
              </a:rPr>
              <a:t>  </a:t>
            </a:r>
          </a:p>
          <a:p>
            <a:pPr marL="400050" lvl="1" indent="0">
              <a:lnSpc>
                <a:spcPct val="120000"/>
              </a:lnSpc>
              <a:buNone/>
            </a:pPr>
            <a:r>
              <a:rPr lang="el-GR" dirty="0" smtClean="0"/>
              <a:t>9.3 Οι δάσκαλοι θα πρέπει να είναι σε θέση να </a:t>
            </a:r>
            <a:r>
              <a:rPr lang="el-GR" b="1" dirty="0">
                <a:solidFill>
                  <a:srgbClr val="FF0000"/>
                </a:solidFill>
                <a:latin typeface="+mj-lt"/>
              </a:rPr>
              <a:t>επιλέγουν και να χρησιμοποιούν διαφορετικές προσεγγίσεις  και μορφές καταγραφής των ιδεών και της μάθησης των παιδιών</a:t>
            </a:r>
            <a:r>
              <a:rPr lang="el-GR" sz="2500" b="1" dirty="0">
                <a:solidFill>
                  <a:srgbClr val="FF0000"/>
                </a:solidFill>
                <a:latin typeface="+mj-lt"/>
              </a:rPr>
              <a:t> </a:t>
            </a:r>
            <a:r>
              <a:rPr lang="el-GR" dirty="0" smtClean="0"/>
              <a:t>στις φυσικές επιστήμες και στα μαθηματικά σε διαφορετικά στάδια της μαθησιακής διαδικασίας και για διαφορετικούς σκοπούς, συμπεριλαμβανομένης της </a:t>
            </a:r>
            <a:r>
              <a:rPr lang="el-GR" dirty="0"/>
              <a:t>στήριξης των διαδικασιών αναστοχασμού και </a:t>
            </a:r>
            <a:r>
              <a:rPr lang="el-GR" dirty="0" smtClean="0"/>
              <a:t>συλλογισμού των </a:t>
            </a:r>
            <a:r>
              <a:rPr lang="el-GR" dirty="0"/>
              <a:t>παιδιών</a:t>
            </a:r>
            <a:r>
              <a:rPr lang="el-GR" dirty="0" smtClean="0"/>
              <a:t>.</a:t>
            </a:r>
            <a:endParaRPr lang="el-GR" dirty="0"/>
          </a:p>
        </p:txBody>
      </p:sp>
    </p:spTree>
    <p:extLst>
      <p:ext uri="{BB962C8B-B14F-4D97-AF65-F5344CB8AC3E}">
        <p14:creationId xmlns:p14="http://schemas.microsoft.com/office/powerpoint/2010/main" val="35893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347048" cy="1282154"/>
          </a:xfrm>
        </p:spPr>
        <p:txBody>
          <a:bodyPr>
            <a:noAutofit/>
          </a:bodyPr>
          <a:lstStyle/>
          <a:p>
            <a:r>
              <a:rPr lang="el-GR" sz="3600" b="1" dirty="0">
                <a:solidFill>
                  <a:srgbClr val="00B050"/>
                </a:solidFill>
              </a:rPr>
              <a:t>Σύνδεση με τις αρχές σχεδιασμού περιεχομένου και τα αποτελέσματα 2</a:t>
            </a:r>
            <a:endParaRPr lang="el-GR" sz="3600" dirty="0"/>
          </a:p>
        </p:txBody>
      </p:sp>
      <p:sp>
        <p:nvSpPr>
          <p:cNvPr id="3" name="Content Placeholder 2"/>
          <p:cNvSpPr>
            <a:spLocks noGrp="1"/>
          </p:cNvSpPr>
          <p:nvPr>
            <p:ph idx="1"/>
          </p:nvPr>
        </p:nvSpPr>
        <p:spPr>
          <a:xfrm>
            <a:off x="457200" y="1700808"/>
            <a:ext cx="8219256" cy="4464495"/>
          </a:xfrm>
        </p:spPr>
        <p:txBody>
          <a:bodyPr>
            <a:normAutofit lnSpcReduction="10000"/>
          </a:bodyPr>
          <a:lstStyle/>
          <a:p>
            <a:pPr marL="0" indent="0">
              <a:lnSpc>
                <a:spcPct val="120000"/>
              </a:lnSpc>
              <a:buNone/>
            </a:pPr>
            <a:r>
              <a:rPr lang="el-GR" sz="1800" dirty="0" smtClean="0">
                <a:latin typeface="+mj-lt"/>
              </a:rPr>
              <a:t>17. Η </a:t>
            </a:r>
            <a:r>
              <a:rPr lang="el-GR" sz="1800" dirty="0">
                <a:latin typeface="+mj-lt"/>
              </a:rPr>
              <a:t>εκπαίδευση των δασκάλων θα πρέπει να αντιμετωπίζει με τους  δασκάλους ζητήματα εξασφάλισης ευρείας παροχής, σχεδιασμού και χρήσης των πόρων (συμπεριλαμβανομένων των ψηφιακών πόρων) μέσα και έξω από την τάξη για τη στήριξη της διερεύνησης και της δημιουργικότητας των παιδιών. </a:t>
            </a:r>
            <a:endParaRPr lang="el-GR" sz="1800" dirty="0" smtClean="0">
              <a:latin typeface="+mj-lt"/>
            </a:endParaRPr>
          </a:p>
          <a:p>
            <a:pPr marL="457200" lvl="1" indent="0">
              <a:lnSpc>
                <a:spcPct val="120000"/>
              </a:lnSpc>
              <a:buNone/>
            </a:pPr>
            <a:r>
              <a:rPr lang="el-GR" sz="1800" dirty="0" smtClean="0"/>
              <a:t>17.1 Οι δάσκαλοι θα πρέπει να είναι σε θέση </a:t>
            </a:r>
            <a:r>
              <a:rPr lang="el-GR" sz="1800" b="1" dirty="0" smtClean="0">
                <a:solidFill>
                  <a:srgbClr val="FF0000"/>
                </a:solidFill>
              </a:rPr>
              <a:t>να οργανώνουν και να χρησιμοποιούν υλικά</a:t>
            </a:r>
            <a:r>
              <a:rPr lang="el-GR" sz="1800" b="1" dirty="0" smtClean="0"/>
              <a:t> </a:t>
            </a:r>
            <a:r>
              <a:rPr lang="el-GR" sz="1800" dirty="0" smtClean="0"/>
              <a:t>(συμπεριλαμβανομένων υλικών καθημερινής χρήσης), πόρους</a:t>
            </a:r>
            <a:r>
              <a:rPr lang="el-GR" sz="1800" b="1" dirty="0" smtClean="0"/>
              <a:t> </a:t>
            </a:r>
            <a:r>
              <a:rPr lang="el-GR" sz="1800" b="1" dirty="0" smtClean="0">
                <a:solidFill>
                  <a:srgbClr val="FF0000"/>
                </a:solidFill>
              </a:rPr>
              <a:t>(συμπεριλαμβανομένων πόρων ΤΠΕ και φυσικών πόρων) και εξοπλισμό (συμπεριλαμβανομένου ψηφιακού εξοπλισμού και απλών εργαστηριακών οργάνων) </a:t>
            </a:r>
            <a:r>
              <a:rPr lang="el-GR" sz="1800" dirty="0" smtClean="0"/>
              <a:t>στην τάξη, στο σχολείο και στο ευρύτερο περιβάλλον, και εντός και εκτός, για τη στήριξη της ανεξάρτητης έρευνας και της δημιουργικότητας.</a:t>
            </a:r>
            <a:r>
              <a:rPr lang="el-GR" sz="1800" dirty="0">
                <a:latin typeface="+mj-lt"/>
              </a:rPr>
              <a:t> </a:t>
            </a:r>
          </a:p>
          <a:p>
            <a:pPr marL="457200" lvl="1" indent="0">
              <a:lnSpc>
                <a:spcPct val="120000"/>
              </a:lnSpc>
              <a:buNone/>
            </a:pPr>
            <a:r>
              <a:rPr lang="el-GR" sz="1800" dirty="0">
                <a:latin typeface="+mj-lt"/>
              </a:rPr>
              <a:t>17.2 </a:t>
            </a:r>
            <a:r>
              <a:rPr lang="el-GR" sz="1800" dirty="0" smtClean="0">
                <a:latin typeface="+mj-lt"/>
              </a:rPr>
              <a:t>Οι </a:t>
            </a:r>
            <a:r>
              <a:rPr lang="el-GR" sz="1800" dirty="0">
                <a:latin typeface="+mj-lt"/>
              </a:rPr>
              <a:t>δάσκαλοι θα πρέπει να είναι σε θέση </a:t>
            </a:r>
            <a:r>
              <a:rPr lang="el-GR" sz="1800" b="1" dirty="0">
                <a:solidFill>
                  <a:srgbClr val="FF0000"/>
                </a:solidFill>
                <a:latin typeface="+mj-lt"/>
              </a:rPr>
              <a:t>να αξιολογούν και να επιλέγουν τη δημιουργικότητα διαθέτοντας στα παιδιά πόρους ΤΠΕ </a:t>
            </a:r>
            <a:r>
              <a:rPr lang="el-GR" sz="1800" dirty="0">
                <a:latin typeface="+mj-lt"/>
              </a:rPr>
              <a:t>για χρήση στη διερεύνησή τους. </a:t>
            </a:r>
          </a:p>
        </p:txBody>
      </p:sp>
    </p:spTree>
    <p:extLst>
      <p:ext uri="{BB962C8B-B14F-4D97-AF65-F5344CB8AC3E}">
        <p14:creationId xmlns:p14="http://schemas.microsoft.com/office/powerpoint/2010/main" val="107941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282154"/>
          </a:xfrm>
        </p:spPr>
        <p:txBody>
          <a:bodyPr>
            <a:noAutofit/>
          </a:bodyPr>
          <a:lstStyle/>
          <a:p>
            <a:r>
              <a:rPr lang="el-GR" sz="3600" b="1" dirty="0">
                <a:solidFill>
                  <a:srgbClr val="00B050"/>
                </a:solidFill>
              </a:rPr>
              <a:t>Σύνδεση με τις αρχές σχεδιασμού περιεχομένου και τα αποτελέσματα 3</a:t>
            </a:r>
            <a:endParaRPr lang="el-GR" sz="3600" dirty="0"/>
          </a:p>
        </p:txBody>
      </p:sp>
      <p:sp>
        <p:nvSpPr>
          <p:cNvPr id="3" name="Content Placeholder 2"/>
          <p:cNvSpPr>
            <a:spLocks noGrp="1"/>
          </p:cNvSpPr>
          <p:nvPr>
            <p:ph idx="1"/>
          </p:nvPr>
        </p:nvSpPr>
        <p:spPr/>
        <p:txBody>
          <a:bodyPr/>
          <a:lstStyle/>
          <a:p>
            <a:pPr marL="0" indent="0">
              <a:buNone/>
            </a:pPr>
            <a:r>
              <a:rPr lang="el-GR" sz="2800" dirty="0">
                <a:latin typeface="+mj-lt"/>
              </a:rPr>
              <a:t>18. Η εκπαίδευση των δασκάλων θα πρέπει να ενθαρρύνει και να αξιολογεί την ανάπτυξη των δεξιοτήτων αλφαβητισμού, αριθμητικής και </a:t>
            </a:r>
            <a:r>
              <a:rPr lang="el-GR" sz="2800" dirty="0" smtClean="0">
                <a:latin typeface="+mj-lt"/>
              </a:rPr>
              <a:t>ψηφιακού γραμματισμού μέσω </a:t>
            </a:r>
            <a:r>
              <a:rPr lang="el-GR" sz="2800" dirty="0">
                <a:latin typeface="+mj-lt"/>
              </a:rPr>
              <a:t>των φυσικών επιστημών και των μαθηματικών. </a:t>
            </a:r>
            <a:endParaRPr lang="el-GR" sz="2800" dirty="0" smtClean="0">
              <a:latin typeface="+mj-lt"/>
            </a:endParaRPr>
          </a:p>
          <a:p>
            <a:pPr marL="400050" lvl="1" indent="0">
              <a:buNone/>
            </a:pPr>
            <a:r>
              <a:rPr lang="el-GR" sz="2400" dirty="0" smtClean="0">
                <a:latin typeface="+mj-lt"/>
              </a:rPr>
              <a:t>18.1   Οι δάσκαλοι θα πρέπει να αναπτύσσουν </a:t>
            </a:r>
            <a:r>
              <a:rPr lang="el-GR" sz="2400" b="1" dirty="0">
                <a:solidFill>
                  <a:srgbClr val="FF0000"/>
                </a:solidFill>
                <a:latin typeface="+mj-lt"/>
              </a:rPr>
              <a:t>τις δεξιότητες αλφαβητισμού, αριθμητικής και </a:t>
            </a:r>
            <a:r>
              <a:rPr lang="el-GR" sz="2400" b="1" dirty="0" smtClean="0">
                <a:solidFill>
                  <a:srgbClr val="FF0000"/>
                </a:solidFill>
                <a:latin typeface="+mj-lt"/>
              </a:rPr>
              <a:t>ψηφιακού γραμματισμού τους μέσω </a:t>
            </a:r>
            <a:r>
              <a:rPr lang="el-GR" sz="2400" b="1" dirty="0">
                <a:solidFill>
                  <a:srgbClr val="FF0000"/>
                </a:solidFill>
                <a:latin typeface="+mj-lt"/>
              </a:rPr>
              <a:t>των φυσικών επιστημών</a:t>
            </a:r>
            <a:r>
              <a:rPr lang="el-GR" dirty="0" smtClean="0"/>
              <a:t> </a:t>
            </a:r>
            <a:r>
              <a:rPr lang="el-GR" sz="2400" dirty="0">
                <a:latin typeface="+mj-lt"/>
              </a:rPr>
              <a:t>και των μαθηματικών. </a:t>
            </a:r>
          </a:p>
        </p:txBody>
      </p:sp>
    </p:spTree>
    <p:extLst>
      <p:ext uri="{BB962C8B-B14F-4D97-AF65-F5344CB8AC3E}">
        <p14:creationId xmlns:p14="http://schemas.microsoft.com/office/powerpoint/2010/main" val="398969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00B050"/>
                </a:solidFill>
              </a:rPr>
              <a:t>Περίγραμμα ενότητας</a:t>
            </a:r>
            <a:endParaRPr lang="el-GR" b="1" dirty="0">
              <a:solidFill>
                <a:srgbClr val="00B050"/>
              </a:solidFill>
            </a:endParaRPr>
          </a:p>
        </p:txBody>
      </p:sp>
      <p:sp>
        <p:nvSpPr>
          <p:cNvPr id="3" name="Content Placeholder 2"/>
          <p:cNvSpPr>
            <a:spLocks noGrp="1"/>
          </p:cNvSpPr>
          <p:nvPr>
            <p:ph idx="1"/>
          </p:nvPr>
        </p:nvSpPr>
        <p:spPr>
          <a:xfrm>
            <a:off x="457200" y="1628800"/>
            <a:ext cx="8219256" cy="4464495"/>
          </a:xfrm>
        </p:spPr>
        <p:txBody>
          <a:bodyPr>
            <a:normAutofit fontScale="40000" lnSpcReduction="20000"/>
          </a:bodyPr>
          <a:lstStyle/>
          <a:p>
            <a:pPr marL="266700" indent="-266700">
              <a:lnSpc>
                <a:spcPct val="120000"/>
              </a:lnSpc>
              <a:buFont typeface="+mj-lt"/>
              <a:buAutoNum type="arabicPeriod"/>
            </a:pPr>
            <a:r>
              <a:rPr lang="el-GR" sz="4600" dirty="0" smtClean="0">
                <a:latin typeface="+mj-lt"/>
              </a:rPr>
              <a:t>Στόχοι και σκεπτικό της ενότητας</a:t>
            </a:r>
          </a:p>
          <a:p>
            <a:pPr marL="266700" indent="-266700">
              <a:lnSpc>
                <a:spcPct val="120000"/>
              </a:lnSpc>
              <a:buFont typeface="+mj-lt"/>
              <a:buAutoNum type="arabicPeriod"/>
            </a:pPr>
            <a:r>
              <a:rPr lang="el-GR" sz="4600" dirty="0" smtClean="0">
                <a:latin typeface="+mj-lt"/>
              </a:rPr>
              <a:t>Ανταλλαγή εμπειριών χρήσης των ΤΠΕ για την ενίσχυση της μάθησης των φυσικών επιστημών</a:t>
            </a:r>
          </a:p>
          <a:p>
            <a:pPr marL="266700" indent="-266700">
              <a:lnSpc>
                <a:spcPct val="120000"/>
              </a:lnSpc>
              <a:buFont typeface="+mj-lt"/>
              <a:buAutoNum type="arabicPeriod"/>
            </a:pPr>
            <a:r>
              <a:rPr lang="el-GR" sz="4600" dirty="0" smtClean="0">
                <a:latin typeface="+mj-lt"/>
              </a:rPr>
              <a:t>Πρακτικές δραστηριότητες: χρήση σειράς συσκευών και εφαρμογών ΤΠΕ για τη συλλογή παρατηρήσεων και μετρήσεων, τη διατύπωση ιδεών/εξηγήσεων, για τον έλεγχο των πραγμάτων</a:t>
            </a:r>
          </a:p>
          <a:p>
            <a:pPr marL="266700" indent="-266700">
              <a:lnSpc>
                <a:spcPct val="120000"/>
              </a:lnSpc>
              <a:buFont typeface="+mj-lt"/>
              <a:buAutoNum type="arabicPeriod"/>
            </a:pPr>
            <a:r>
              <a:rPr lang="el-GR" sz="4600" dirty="0" smtClean="0">
                <a:latin typeface="+mj-lt"/>
              </a:rPr>
              <a:t>Αναστοχασμός σχετικά με παραδείγματα από την τάξη: τρόποι με τους οποίους οι ΤΠΕ μπορούν να ενισχύσουν τη διερεύνηση και τη δημιουργικότητα των παιδιών</a:t>
            </a:r>
          </a:p>
          <a:p>
            <a:pPr marL="266700" indent="-266700">
              <a:lnSpc>
                <a:spcPct val="120000"/>
              </a:lnSpc>
              <a:buFont typeface="+mj-lt"/>
              <a:buAutoNum type="arabicPeriod"/>
            </a:pPr>
            <a:r>
              <a:rPr lang="el-GR" sz="4600" dirty="0" smtClean="0">
                <a:latin typeface="+mj-lt"/>
              </a:rPr>
              <a:t>Ο ρόλος του/της δασκάλου/ας - σχεδιασμός και παρέμβαση για να διασφαλιστεί ότι οι ΤΠΕ ενισχύουν τις δημιουργικές προδιαθέσεις των παιδιών και τις δεξιότητες επιστημονικής διερεύνησης.</a:t>
            </a:r>
          </a:p>
          <a:p>
            <a:pPr marL="266700" indent="-266700">
              <a:lnSpc>
                <a:spcPct val="120000"/>
              </a:lnSpc>
              <a:buFont typeface="+mj-lt"/>
              <a:buAutoNum type="arabicPeriod"/>
            </a:pPr>
            <a:r>
              <a:rPr lang="el-GR" sz="4600" dirty="0" smtClean="0">
                <a:latin typeface="+mj-lt"/>
              </a:rPr>
              <a:t>Επιπτώσεις στον μελλοντικό σχεδιασμό</a:t>
            </a:r>
          </a:p>
          <a:p>
            <a:pPr marL="266700" indent="-266700">
              <a:lnSpc>
                <a:spcPct val="120000"/>
              </a:lnSpc>
              <a:buFont typeface="+mj-lt"/>
              <a:buAutoNum type="arabicPeriod"/>
            </a:pPr>
            <a:r>
              <a:rPr lang="el-GR" sz="4600" dirty="0" smtClean="0">
                <a:latin typeface="+mj-lt"/>
              </a:rPr>
              <a:t>Αναστοχασμός σχετικά με το περιεχόμενο της επιμορφωτικής ενότητας και προσεγγίσεις</a:t>
            </a:r>
          </a:p>
          <a:p>
            <a:pPr marL="457200" indent="-457200">
              <a:buFont typeface="+mj-lt"/>
              <a:buAutoNum type="arabicPeriod"/>
            </a:pPr>
            <a:endParaRPr lang="el-GR" sz="2400" dirty="0" smtClean="0">
              <a:latin typeface="+mj-lt"/>
            </a:endParaRPr>
          </a:p>
          <a:p>
            <a:endParaRPr lang="el-GR" dirty="0"/>
          </a:p>
        </p:txBody>
      </p:sp>
    </p:spTree>
    <p:extLst>
      <p:ext uri="{BB962C8B-B14F-4D97-AF65-F5344CB8AC3E}">
        <p14:creationId xmlns:p14="http://schemas.microsoft.com/office/powerpoint/2010/main" val="3407383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138138"/>
          </a:xfrm>
        </p:spPr>
        <p:txBody>
          <a:bodyPr>
            <a:normAutofit fontScale="90000"/>
          </a:bodyPr>
          <a:lstStyle/>
          <a:p>
            <a:r>
              <a:rPr lang="el-GR" sz="3200" b="1" dirty="0" smtClean="0">
                <a:solidFill>
                  <a:srgbClr val="00B050"/>
                </a:solidFill>
              </a:rPr>
              <a:t>Με ποιο τρόπο έχετε χρησιμοποιήσει τις ΤΠΕ για να ενισχύσετε τη μάθηση στις φυσικές επιστήμες;</a:t>
            </a:r>
            <a:endParaRPr lang="el-GR" sz="3200" b="1" dirty="0">
              <a:solidFill>
                <a:srgbClr val="00B050"/>
              </a:solidFill>
            </a:endParaRPr>
          </a:p>
        </p:txBody>
      </p:sp>
      <p:sp>
        <p:nvSpPr>
          <p:cNvPr id="3" name="Content Placeholder 2"/>
          <p:cNvSpPr>
            <a:spLocks noGrp="1"/>
          </p:cNvSpPr>
          <p:nvPr>
            <p:ph idx="1"/>
          </p:nvPr>
        </p:nvSpPr>
        <p:spPr>
          <a:xfrm>
            <a:off x="683568" y="1570362"/>
            <a:ext cx="7632848" cy="4522933"/>
          </a:xfrm>
        </p:spPr>
        <p:txBody>
          <a:bodyPr>
            <a:normAutofit fontScale="47500" lnSpcReduction="20000"/>
          </a:bodyPr>
          <a:lstStyle/>
          <a:p>
            <a:pPr marL="0" indent="0">
              <a:lnSpc>
                <a:spcPct val="120000"/>
              </a:lnSpc>
              <a:buNone/>
            </a:pPr>
            <a:r>
              <a:rPr lang="el-GR" sz="3800" b="1" dirty="0" smtClean="0"/>
              <a:t>Ατομικά</a:t>
            </a:r>
            <a:r>
              <a:rPr lang="el-GR" sz="3800" dirty="0" smtClean="0"/>
              <a:t> - Γράψτε τις προτάσεις σας σε ξεχωριστά αυτοκόλλητα χαρτάκια και τοποθετήστε τα στο φύλλο πάνω στο τραπέζι.</a:t>
            </a:r>
          </a:p>
          <a:p>
            <a:pPr marL="0" indent="0">
              <a:lnSpc>
                <a:spcPct val="120000"/>
              </a:lnSpc>
              <a:buNone/>
            </a:pPr>
            <a:r>
              <a:rPr lang="el-GR" sz="3800" b="1" dirty="0" smtClean="0"/>
              <a:t>Σε ομάδα</a:t>
            </a:r>
            <a:r>
              <a:rPr lang="el-GR" sz="3800" dirty="0" smtClean="0"/>
              <a:t> – Δείτε αν μπορείτε να τις ταξινομήσετε σε βασικές επιστημονικές δραστηριότητες</a:t>
            </a:r>
          </a:p>
          <a:p>
            <a:pPr>
              <a:lnSpc>
                <a:spcPct val="120000"/>
              </a:lnSpc>
            </a:pPr>
            <a:r>
              <a:rPr lang="el-GR" sz="3800" dirty="0">
                <a:latin typeface="+mj-lt"/>
              </a:rPr>
              <a:t>Αξιολόγηση πληροφοριών </a:t>
            </a:r>
          </a:p>
          <a:p>
            <a:pPr>
              <a:lnSpc>
                <a:spcPct val="120000"/>
              </a:lnSpc>
            </a:pPr>
            <a:r>
              <a:rPr lang="el-GR" sz="3800" dirty="0">
                <a:latin typeface="+mj-lt"/>
              </a:rPr>
              <a:t>Παρατηρήσεις και συλλογή δεδομένων </a:t>
            </a:r>
          </a:p>
          <a:p>
            <a:pPr>
              <a:lnSpc>
                <a:spcPct val="120000"/>
              </a:lnSpc>
            </a:pPr>
            <a:r>
              <a:rPr lang="el-GR" sz="3800" dirty="0">
                <a:latin typeface="+mj-lt"/>
              </a:rPr>
              <a:t>Διαχείριση πληροφοριών</a:t>
            </a:r>
          </a:p>
          <a:p>
            <a:pPr>
              <a:lnSpc>
                <a:spcPct val="120000"/>
              </a:lnSpc>
            </a:pPr>
            <a:r>
              <a:rPr lang="el-GR" sz="3800" dirty="0" smtClean="0">
                <a:latin typeface="+mj-lt"/>
              </a:rPr>
              <a:t>Διαμόρφωση </a:t>
            </a:r>
            <a:r>
              <a:rPr lang="el-GR" sz="3800" dirty="0">
                <a:latin typeface="+mj-lt"/>
              </a:rPr>
              <a:t>και οπτικοποίηση ιδεών</a:t>
            </a:r>
          </a:p>
          <a:p>
            <a:pPr>
              <a:lnSpc>
                <a:spcPct val="120000"/>
              </a:lnSpc>
            </a:pPr>
            <a:r>
              <a:rPr lang="el-GR" sz="3800" dirty="0" smtClean="0">
                <a:latin typeface="+mj-lt"/>
              </a:rPr>
              <a:t>Μεταφορά ιδεών.</a:t>
            </a:r>
            <a:endParaRPr lang="el-GR" sz="3800" dirty="0">
              <a:latin typeface="+mj-lt"/>
            </a:endParaRPr>
          </a:p>
          <a:p>
            <a:pPr marL="0" indent="0">
              <a:lnSpc>
                <a:spcPct val="120000"/>
              </a:lnSpc>
              <a:spcBef>
                <a:spcPts val="0"/>
              </a:spcBef>
              <a:buNone/>
            </a:pPr>
            <a:endParaRPr lang="el-GR" sz="2500" dirty="0" smtClean="0">
              <a:latin typeface="+mj-lt"/>
            </a:endParaRPr>
          </a:p>
          <a:p>
            <a:pPr marL="0" indent="0">
              <a:lnSpc>
                <a:spcPct val="120000"/>
              </a:lnSpc>
              <a:buNone/>
            </a:pPr>
            <a:r>
              <a:rPr lang="el-GR" sz="4200" b="1" dirty="0" smtClean="0">
                <a:latin typeface="+mj-lt"/>
              </a:rPr>
              <a:t>Πληροφορίες ανατροφοδότησης σε όλη την ομάδα:</a:t>
            </a:r>
          </a:p>
          <a:p>
            <a:pPr>
              <a:lnSpc>
                <a:spcPct val="120000"/>
              </a:lnSpc>
            </a:pPr>
            <a:r>
              <a:rPr lang="el-GR" sz="3800" b="1" dirty="0" smtClean="0">
                <a:solidFill>
                  <a:srgbClr val="008000"/>
                </a:solidFill>
                <a:latin typeface="+mj-lt"/>
              </a:rPr>
              <a:t>Τομείς στους οποίους διαθέτετε πολλά παραδείγματα</a:t>
            </a:r>
          </a:p>
          <a:p>
            <a:pPr>
              <a:lnSpc>
                <a:spcPct val="120000"/>
              </a:lnSpc>
            </a:pPr>
            <a:r>
              <a:rPr lang="el-GR" sz="3800" b="1" dirty="0" smtClean="0">
                <a:solidFill>
                  <a:srgbClr val="008000"/>
                </a:solidFill>
                <a:latin typeface="+mj-lt"/>
              </a:rPr>
              <a:t>Τομείς στους οποίους διαθέτετε λίγα παραδείγματα </a:t>
            </a:r>
          </a:p>
          <a:p>
            <a:pPr>
              <a:lnSpc>
                <a:spcPct val="120000"/>
              </a:lnSpc>
            </a:pPr>
            <a:r>
              <a:rPr lang="el-GR" sz="3800" b="1" dirty="0">
                <a:solidFill>
                  <a:srgbClr val="008000"/>
                </a:solidFill>
                <a:latin typeface="+mj-lt"/>
              </a:rPr>
              <a:t>Προκλήσεις που </a:t>
            </a:r>
            <a:r>
              <a:rPr lang="el-GR" sz="3800" b="1" dirty="0" smtClean="0">
                <a:solidFill>
                  <a:srgbClr val="008000"/>
                </a:solidFill>
                <a:latin typeface="+mj-lt"/>
              </a:rPr>
              <a:t>αντιμετωπίσατε.</a:t>
            </a:r>
            <a:endParaRPr lang="el-GR" sz="3800" b="1" dirty="0">
              <a:solidFill>
                <a:srgbClr val="008000"/>
              </a:solidFill>
              <a:latin typeface="+mj-lt"/>
            </a:endParaRPr>
          </a:p>
          <a:p>
            <a:pPr marL="514350" indent="-514350">
              <a:lnSpc>
                <a:spcPct val="120000"/>
              </a:lnSpc>
              <a:buFont typeface="+mj-lt"/>
              <a:buAutoNum type="arabicPeriod"/>
            </a:pPr>
            <a:endParaRPr lang="el-GR" dirty="0">
              <a:latin typeface="+mj-lt"/>
            </a:endParaRPr>
          </a:p>
        </p:txBody>
      </p:sp>
      <p:sp>
        <p:nvSpPr>
          <p:cNvPr id="5" name="TextBox 4"/>
          <p:cNvSpPr txBox="1"/>
          <p:nvPr/>
        </p:nvSpPr>
        <p:spPr>
          <a:xfrm>
            <a:off x="6012160" y="2661880"/>
            <a:ext cx="2232248"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l-GR" sz="2000" dirty="0" smtClean="0">
              <a:latin typeface="+mj-lt"/>
            </a:endParaRPr>
          </a:p>
          <a:p>
            <a:pPr algn="ctr"/>
            <a:r>
              <a:rPr lang="el-GR" sz="2000" dirty="0" smtClean="0">
                <a:latin typeface="+mj-lt"/>
              </a:rPr>
              <a:t>Εργαστείτε σε ομάδες των 4-5 ατόμων</a:t>
            </a:r>
          </a:p>
          <a:p>
            <a:pPr algn="ctr"/>
            <a:endParaRPr lang="el-GR" sz="2000" dirty="0"/>
          </a:p>
        </p:txBody>
      </p:sp>
    </p:spTree>
    <p:extLst>
      <p:ext uri="{BB962C8B-B14F-4D97-AF65-F5344CB8AC3E}">
        <p14:creationId xmlns:p14="http://schemas.microsoft.com/office/powerpoint/2010/main" val="4127639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Τι θα γίνει εάν...</a:t>
            </a:r>
            <a:endParaRPr lang="el-GR" b="1" dirty="0">
              <a:solidFill>
                <a:srgbClr val="00B050"/>
              </a:solidFill>
            </a:endParaRPr>
          </a:p>
        </p:txBody>
      </p:sp>
      <p:sp>
        <p:nvSpPr>
          <p:cNvPr id="3" name="Content Placeholder 2"/>
          <p:cNvSpPr>
            <a:spLocks noGrp="1"/>
          </p:cNvSpPr>
          <p:nvPr>
            <p:ph idx="1"/>
          </p:nvPr>
        </p:nvSpPr>
        <p:spPr/>
        <p:txBody>
          <a:bodyPr>
            <a:normAutofit lnSpcReduction="10000"/>
          </a:bodyPr>
          <a:lstStyle/>
          <a:p>
            <a:pPr marL="0" indent="0">
              <a:buNone/>
            </a:pPr>
            <a:r>
              <a:rPr lang="el-GR" sz="2400" b="1" dirty="0" smtClean="0">
                <a:latin typeface="+mj-lt"/>
              </a:rPr>
              <a:t>Δραστηριότητα για όλη την ομάδα</a:t>
            </a:r>
          </a:p>
          <a:p>
            <a:pPr marL="0" indent="0">
              <a:buNone/>
            </a:pPr>
            <a:r>
              <a:rPr lang="el-GR" sz="2400" dirty="0" smtClean="0">
                <a:latin typeface="+mj-lt"/>
              </a:rPr>
              <a:t>Διερεύνηση της παραγωγής ήχων χρησιμοποιώντας το λογισμικό καταγραφής δεδομένων και το λογισμικό Data Harvest EasySense</a:t>
            </a:r>
          </a:p>
          <a:p>
            <a:pPr marL="0" indent="0">
              <a:buNone/>
            </a:pPr>
            <a:endParaRPr lang="el-GR" sz="1000" dirty="0" smtClean="0">
              <a:latin typeface="+mj-lt"/>
            </a:endParaRPr>
          </a:p>
          <a:p>
            <a:pPr marL="0" indent="0">
              <a:buNone/>
            </a:pPr>
            <a:endParaRPr lang="el-GR" sz="1000" b="1" dirty="0" smtClean="0">
              <a:latin typeface="+mj-lt"/>
            </a:endParaRPr>
          </a:p>
          <a:p>
            <a:pPr marL="0" indent="0">
              <a:buNone/>
            </a:pPr>
            <a:r>
              <a:rPr lang="el-GR" sz="2400" b="1" dirty="0" smtClean="0">
                <a:latin typeface="+mj-lt"/>
              </a:rPr>
              <a:t>Συζήτηση</a:t>
            </a:r>
          </a:p>
          <a:p>
            <a:pPr marL="0" indent="0">
              <a:buNone/>
            </a:pPr>
            <a:r>
              <a:rPr lang="el-GR" sz="2400" dirty="0" smtClean="0">
                <a:latin typeface="+mj-lt"/>
              </a:rPr>
              <a:t>Με ποιους τρόπους μπορεί αυτή η έρευνα καταγραφής δεδομένων </a:t>
            </a:r>
          </a:p>
          <a:p>
            <a:r>
              <a:rPr lang="el-GR" sz="2400" dirty="0" smtClean="0">
                <a:latin typeface="+mj-lt"/>
              </a:rPr>
              <a:t>να αναπτύξει τις δημιουργικές προδιαθέσεις των παιδιών και </a:t>
            </a:r>
          </a:p>
          <a:p>
            <a:r>
              <a:rPr lang="el-GR" sz="2400" dirty="0" smtClean="0">
                <a:latin typeface="+mj-lt"/>
              </a:rPr>
              <a:t>να ενισχύσει τις δεξιότητες επιστημονικής διερεύνησης;</a:t>
            </a:r>
            <a:endParaRPr lang="el-GR" sz="2400" dirty="0">
              <a:latin typeface="+mj-lt"/>
            </a:endParaRPr>
          </a:p>
        </p:txBody>
      </p:sp>
    </p:spTree>
    <p:extLst>
      <p:ext uri="{BB962C8B-B14F-4D97-AF65-F5344CB8AC3E}">
        <p14:creationId xmlns:p14="http://schemas.microsoft.com/office/powerpoint/2010/main" val="2269273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15816" y="274638"/>
            <a:ext cx="5770984" cy="1282154"/>
          </a:xfrm>
        </p:spPr>
        <p:txBody>
          <a:bodyPr>
            <a:normAutofit fontScale="90000"/>
          </a:bodyPr>
          <a:lstStyle/>
          <a:p>
            <a:r>
              <a:rPr lang="el-GR" sz="3600" b="1" dirty="0" smtClean="0">
                <a:solidFill>
                  <a:srgbClr val="00B050"/>
                </a:solidFill>
              </a:rPr>
              <a:t>Σύνδεση διερεύνησης και δημιουργικότητας στις φυσικές επιστήμες</a:t>
            </a:r>
            <a:r>
              <a:rPr dirty="0"/>
              <a:t/>
            </a:r>
            <a:br>
              <a:rPr dirty="0"/>
            </a:br>
            <a:r>
              <a:rPr lang="el-GR" sz="2000" b="1" dirty="0" smtClean="0">
                <a:solidFill>
                  <a:srgbClr val="00B050"/>
                </a:solidFill>
              </a:rPr>
              <a:t>(Creative Little Scientists, 2012)</a:t>
            </a:r>
            <a:endParaRPr lang="el-GR" sz="2000" b="1" dirty="0">
              <a:solidFill>
                <a:srgbClr val="00B050"/>
              </a:solidFill>
            </a:endParaRPr>
          </a:p>
        </p:txBody>
      </p:sp>
      <p:sp>
        <p:nvSpPr>
          <p:cNvPr id="5" name="Content Placeholder 4"/>
          <p:cNvSpPr>
            <a:spLocks noGrp="1"/>
          </p:cNvSpPr>
          <p:nvPr>
            <p:ph sz="half" idx="1"/>
          </p:nvPr>
        </p:nvSpPr>
        <p:spPr>
          <a:xfrm>
            <a:off x="467544" y="1988840"/>
            <a:ext cx="4038600" cy="3989040"/>
          </a:xfrm>
          <a:solidFill>
            <a:schemeClr val="accent6">
              <a:lumMod val="20000"/>
              <a:lumOff val="80000"/>
            </a:schemeClr>
          </a:solidFill>
          <a:ln w="31750">
            <a:solidFill>
              <a:srgbClr val="00B050"/>
            </a:solidFill>
          </a:ln>
        </p:spPr>
        <p:txBody>
          <a:bodyPr>
            <a:normAutofit fontScale="85000" lnSpcReduction="20000"/>
          </a:bodyPr>
          <a:lstStyle/>
          <a:p>
            <a:pPr marL="0" indent="0" algn="ctr">
              <a:buNone/>
            </a:pPr>
            <a:r>
              <a:rPr lang="el-GR" sz="2600" b="1" dirty="0" smtClean="0">
                <a:solidFill>
                  <a:srgbClr val="00B050"/>
                </a:solidFill>
                <a:latin typeface="+mj-lt"/>
              </a:rPr>
              <a:t>Χαρακτηριστικά διερεύνησης</a:t>
            </a:r>
            <a:endParaRPr lang="el-GR" sz="2600" b="1" dirty="0">
              <a:solidFill>
                <a:srgbClr val="00B050"/>
              </a:solidFill>
              <a:latin typeface="+mj-lt"/>
            </a:endParaRPr>
          </a:p>
          <a:p>
            <a:pPr marL="0" indent="0" algn="ctr">
              <a:buNone/>
            </a:pPr>
            <a:r>
              <a:rPr lang="el-GR" sz="2600" dirty="0">
                <a:latin typeface="+mj-lt"/>
              </a:rPr>
              <a:t>Ερωτήσεις</a:t>
            </a:r>
          </a:p>
          <a:p>
            <a:pPr marL="0" indent="0" algn="ctr">
              <a:buNone/>
            </a:pPr>
            <a:r>
              <a:rPr lang="el-GR" sz="2600" dirty="0">
                <a:latin typeface="+mj-lt"/>
              </a:rPr>
              <a:t>Σχεδιασμός ή προγραμματισμός ερευνών</a:t>
            </a:r>
          </a:p>
          <a:p>
            <a:pPr marL="0" indent="0" algn="ctr">
              <a:buNone/>
            </a:pPr>
            <a:r>
              <a:rPr lang="el-GR" sz="2600" dirty="0">
                <a:latin typeface="+mj-lt"/>
              </a:rPr>
              <a:t>Συλλογή αποδεικτικών στοιχείων</a:t>
            </a:r>
          </a:p>
          <a:p>
            <a:pPr marL="0" indent="0" algn="ctr">
              <a:buNone/>
            </a:pPr>
            <a:r>
              <a:rPr lang="el-GR" sz="2600" dirty="0">
                <a:latin typeface="+mj-lt"/>
              </a:rPr>
              <a:t>Δυνατότητα να κάνουν συσχετισμούς</a:t>
            </a:r>
          </a:p>
          <a:p>
            <a:pPr marL="0" indent="0" algn="ctr">
              <a:buNone/>
            </a:pPr>
            <a:r>
              <a:rPr lang="el-GR" sz="2600" dirty="0">
                <a:latin typeface="+mj-lt"/>
              </a:rPr>
              <a:t>Ερμηνεία αποδεικτικών στοιχείων</a:t>
            </a:r>
          </a:p>
          <a:p>
            <a:pPr marL="0" indent="0" algn="ctr">
              <a:buNone/>
            </a:pPr>
            <a:r>
              <a:rPr lang="el-GR" sz="2600" dirty="0">
                <a:latin typeface="+mj-lt"/>
              </a:rPr>
              <a:t>Παρουσίαση αποδεικτικών στοιχείων</a:t>
            </a:r>
          </a:p>
          <a:p>
            <a:endParaRPr lang="el-GR" dirty="0"/>
          </a:p>
        </p:txBody>
      </p:sp>
      <p:sp>
        <p:nvSpPr>
          <p:cNvPr id="6" name="Content Placeholder 5"/>
          <p:cNvSpPr>
            <a:spLocks noGrp="1"/>
          </p:cNvSpPr>
          <p:nvPr>
            <p:ph sz="half" idx="2"/>
          </p:nvPr>
        </p:nvSpPr>
        <p:spPr>
          <a:xfrm>
            <a:off x="4644008" y="1988840"/>
            <a:ext cx="4038600" cy="3960440"/>
          </a:xfrm>
          <a:solidFill>
            <a:schemeClr val="accent6">
              <a:lumMod val="20000"/>
              <a:lumOff val="80000"/>
            </a:schemeClr>
          </a:solidFill>
          <a:ln w="31750">
            <a:solidFill>
              <a:srgbClr val="00B050"/>
            </a:solidFill>
          </a:ln>
        </p:spPr>
        <p:txBody>
          <a:bodyPr>
            <a:normAutofit fontScale="85000" lnSpcReduction="20000"/>
          </a:bodyPr>
          <a:lstStyle/>
          <a:p>
            <a:pPr marL="0" indent="0" algn="ctr">
              <a:buNone/>
            </a:pPr>
            <a:r>
              <a:rPr lang="el-GR" sz="2600" b="1" dirty="0">
                <a:solidFill>
                  <a:srgbClr val="00B050"/>
                </a:solidFill>
                <a:latin typeface="+mj-lt"/>
              </a:rPr>
              <a:t>Δημιουργικές προδιαθέσεις</a:t>
            </a:r>
          </a:p>
          <a:p>
            <a:pPr marL="0" indent="0" algn="ctr">
              <a:buNone/>
            </a:pPr>
            <a:r>
              <a:rPr lang="el-GR" sz="2600" dirty="0">
                <a:latin typeface="+mj-lt"/>
              </a:rPr>
              <a:t>Αίσθηση πρωτοβουλίας</a:t>
            </a:r>
          </a:p>
          <a:p>
            <a:pPr marL="0" indent="0" algn="ctr">
              <a:buNone/>
            </a:pPr>
            <a:r>
              <a:rPr lang="el-GR" sz="2600" dirty="0">
                <a:latin typeface="+mj-lt"/>
              </a:rPr>
              <a:t>Κίνητρο</a:t>
            </a:r>
          </a:p>
          <a:p>
            <a:pPr marL="0" indent="0" algn="ctr">
              <a:buNone/>
            </a:pPr>
            <a:r>
              <a:rPr lang="el-GR" sz="2600" dirty="0">
                <a:latin typeface="+mj-lt"/>
              </a:rPr>
              <a:t>Δυνατότητα να παράγουν κάτι νέο</a:t>
            </a:r>
          </a:p>
          <a:p>
            <a:pPr marL="0" indent="0" algn="ctr">
              <a:buNone/>
            </a:pPr>
            <a:r>
              <a:rPr lang="el-GR" sz="2600" dirty="0">
                <a:latin typeface="+mj-lt"/>
              </a:rPr>
              <a:t>Δυνατότητα να κάνουν συσχετισμούς</a:t>
            </a:r>
          </a:p>
          <a:p>
            <a:pPr marL="0" indent="0" algn="ctr">
              <a:buNone/>
            </a:pPr>
            <a:r>
              <a:rPr lang="el-GR" sz="2600" dirty="0">
                <a:latin typeface="+mj-lt"/>
              </a:rPr>
              <a:t>Φαντασία</a:t>
            </a:r>
          </a:p>
          <a:p>
            <a:pPr marL="0" indent="0" algn="ctr">
              <a:buNone/>
            </a:pPr>
            <a:r>
              <a:rPr lang="el-GR" sz="2600" dirty="0">
                <a:latin typeface="+mj-lt"/>
              </a:rPr>
              <a:t>Περιέργεια</a:t>
            </a:r>
          </a:p>
          <a:p>
            <a:pPr marL="0" indent="0" algn="ctr">
              <a:buNone/>
            </a:pPr>
            <a:r>
              <a:rPr lang="el-GR" sz="2600" dirty="0">
                <a:latin typeface="+mj-lt"/>
              </a:rPr>
              <a:t>Δυνατότητα να εργάζονται από κοινού</a:t>
            </a:r>
          </a:p>
          <a:p>
            <a:pPr marL="0" indent="0" algn="ctr">
              <a:buNone/>
            </a:pPr>
            <a:r>
              <a:rPr lang="el-GR" sz="2600" dirty="0">
                <a:latin typeface="+mj-lt"/>
              </a:rPr>
              <a:t>Δεξιότητες σκέψης</a:t>
            </a:r>
          </a:p>
          <a:p>
            <a:pPr marL="0" indent="0">
              <a:buNone/>
            </a:pPr>
            <a:endParaRPr lang="el-GR" dirty="0"/>
          </a:p>
        </p:txBody>
      </p:sp>
    </p:spTree>
    <p:extLst>
      <p:ext uri="{BB962C8B-B14F-4D97-AF65-F5344CB8AC3E}">
        <p14:creationId xmlns:p14="http://schemas.microsoft.com/office/powerpoint/2010/main" val="392028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srcRect l="9067" t="12994" r="7216" b="6743"/>
          <a:stretch/>
        </p:blipFill>
        <p:spPr>
          <a:xfrm>
            <a:off x="611560" y="1844824"/>
            <a:ext cx="8105622" cy="4081126"/>
          </a:xfrm>
          <a:prstGeom prst="rect">
            <a:avLst/>
          </a:prstGeom>
        </p:spPr>
      </p:pic>
      <p:sp>
        <p:nvSpPr>
          <p:cNvPr id="2" name="Title 1"/>
          <p:cNvSpPr>
            <a:spLocks noGrp="1"/>
          </p:cNvSpPr>
          <p:nvPr>
            <p:ph type="title"/>
          </p:nvPr>
        </p:nvSpPr>
        <p:spPr>
          <a:xfrm>
            <a:off x="2843808" y="274638"/>
            <a:ext cx="5842992" cy="1282154"/>
          </a:xfrm>
        </p:spPr>
        <p:txBody>
          <a:bodyPr>
            <a:noAutofit/>
          </a:bodyPr>
          <a:lstStyle/>
          <a:p>
            <a:r>
              <a:rPr lang="el-GR" sz="3600" b="1" dirty="0" smtClean="0">
                <a:solidFill>
                  <a:srgbClr val="00B050"/>
                </a:solidFill>
              </a:rPr>
              <a:t>Η δημιουργικότητα στις φυσικές επιστήμες στην πρώιμη παιδική ηλικία</a:t>
            </a:r>
            <a:endParaRPr lang="el-GR" sz="3600" b="1" dirty="0">
              <a:solidFill>
                <a:srgbClr val="00B050"/>
              </a:solidFill>
            </a:endParaRPr>
          </a:p>
        </p:txBody>
      </p:sp>
      <p:sp>
        <p:nvSpPr>
          <p:cNvPr id="4" name="TextBox 3"/>
          <p:cNvSpPr txBox="1"/>
          <p:nvPr/>
        </p:nvSpPr>
        <p:spPr>
          <a:xfrm>
            <a:off x="611560" y="5579948"/>
            <a:ext cx="8136904" cy="369332"/>
          </a:xfrm>
          <a:prstGeom prst="rect">
            <a:avLst/>
          </a:prstGeom>
          <a:noFill/>
        </p:spPr>
        <p:txBody>
          <a:bodyPr wrap="square" rtlCol="0">
            <a:spAutoFit/>
          </a:bodyPr>
          <a:lstStyle/>
          <a:p>
            <a:pPr algn="ctr"/>
            <a:r>
              <a:rPr lang="el-GR" dirty="0" smtClean="0"/>
              <a:t>Creative Little Scientists (2014)</a:t>
            </a:r>
            <a:endParaRPr lang="el-GR" dirty="0"/>
          </a:p>
        </p:txBody>
      </p:sp>
    </p:spTree>
    <p:extLst>
      <p:ext uri="{BB962C8B-B14F-4D97-AF65-F5344CB8AC3E}">
        <p14:creationId xmlns:p14="http://schemas.microsoft.com/office/powerpoint/2010/main" val="1991795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832" y="274638"/>
            <a:ext cx="5626968" cy="1426170"/>
          </a:xfrm>
        </p:spPr>
        <p:txBody>
          <a:bodyPr>
            <a:normAutofit fontScale="90000"/>
          </a:bodyPr>
          <a:lstStyle/>
          <a:p>
            <a:r>
              <a:rPr lang="el-GR" b="1" dirty="0" smtClean="0">
                <a:solidFill>
                  <a:srgbClr val="00B050"/>
                </a:solidFill>
              </a:rPr>
              <a:t>Εισαγωγή στο έργο CEYS</a:t>
            </a:r>
            <a:r>
              <a:rPr lang="el-GR" sz="2200" b="1" dirty="0" smtClean="0">
                <a:solidFill>
                  <a:srgbClr val="00B050"/>
                </a:solidFill>
              </a:rPr>
              <a:t> </a:t>
            </a:r>
            <a:r>
              <a:rPr lang="en-US" sz="2200" b="1" dirty="0" smtClean="0">
                <a:solidFill>
                  <a:srgbClr val="00B050"/>
                </a:solidFill>
              </a:rPr>
              <a:t/>
            </a:r>
            <a:br>
              <a:rPr lang="en-US" sz="2200" b="1" dirty="0" smtClean="0">
                <a:solidFill>
                  <a:srgbClr val="00B050"/>
                </a:solidFill>
              </a:rPr>
            </a:br>
            <a:r>
              <a:rPr lang="el-GR" sz="2200" b="1" dirty="0" smtClean="0">
                <a:solidFill>
                  <a:srgbClr val="00B050"/>
                </a:solidFill>
              </a:rPr>
              <a:t>(χρησιμοποιήστε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p:txBody>
          <a:bodyPr>
            <a:normAutofit fontScale="77500" lnSpcReduction="20000"/>
          </a:bodyPr>
          <a:lstStyle/>
          <a:p>
            <a:pPr>
              <a:lnSpc>
                <a:spcPct val="100000"/>
              </a:lnSpc>
            </a:pPr>
            <a:r>
              <a:rPr lang="el-GR" dirty="0">
                <a:latin typeface="+mj-lt"/>
              </a:rPr>
              <a:t>Ευρωπαϊκό έργο Erasmus+</a:t>
            </a:r>
          </a:p>
          <a:p>
            <a:pPr>
              <a:lnSpc>
                <a:spcPct val="100000"/>
              </a:lnSpc>
            </a:pPr>
            <a:r>
              <a:rPr lang="el-GR" dirty="0">
                <a:latin typeface="+mj-lt"/>
              </a:rPr>
              <a:t>Εταίροι σε Βέλγιο, Ελλάδα, Ρουμανία, ΗΒ</a:t>
            </a:r>
          </a:p>
          <a:p>
            <a:pPr>
              <a:lnSpc>
                <a:spcPct val="100000"/>
              </a:lnSpc>
            </a:pPr>
            <a:r>
              <a:rPr lang="el-GR" dirty="0">
                <a:latin typeface="+mj-lt"/>
              </a:rPr>
              <a:t>Συνέχιση του έργου «Creative Little Scientists» (Δημιουργικοί Μικροί Επιστήμονες) </a:t>
            </a:r>
            <a:r>
              <a:rPr lang="el-GR" dirty="0">
                <a:latin typeface="+mj-lt"/>
                <a:hlinkClick r:id="rId3"/>
              </a:rPr>
              <a:t>http://www.creative-little-scientists.eu</a:t>
            </a:r>
            <a:endParaRPr lang="el-GR" dirty="0">
              <a:latin typeface="+mj-lt"/>
            </a:endParaRPr>
          </a:p>
          <a:p>
            <a:pPr>
              <a:lnSpc>
                <a:spcPct val="100000"/>
              </a:lnSpc>
            </a:pPr>
            <a:r>
              <a:rPr lang="el-GR" dirty="0">
                <a:latin typeface="+mj-lt"/>
              </a:rPr>
              <a:t> Στόχοι</a:t>
            </a:r>
          </a:p>
          <a:p>
            <a:pPr lvl="1">
              <a:lnSpc>
                <a:spcPct val="100000"/>
              </a:lnSpc>
              <a:buFont typeface="Wingdings" charset="2"/>
              <a:buChar char="Ø"/>
            </a:pPr>
            <a:r>
              <a:rPr lang="el-GR" dirty="0">
                <a:latin typeface="+mj-lt"/>
              </a:rPr>
              <a:t>Ανάπτυξη της πορείας εξέλιξης του/της δασκάλου/ας και ανάπτυξη του συνοδευτικού υλικού</a:t>
            </a:r>
          </a:p>
          <a:p>
            <a:pPr lvl="1">
              <a:lnSpc>
                <a:spcPct val="100000"/>
              </a:lnSpc>
              <a:buFont typeface="Wingdings" charset="2"/>
              <a:buChar char="Ø"/>
            </a:pPr>
            <a:r>
              <a:rPr lang="el-GR"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60843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424" y="274638"/>
            <a:ext cx="6635080" cy="1426170"/>
          </a:xfrm>
        </p:spPr>
        <p:txBody>
          <a:bodyPr>
            <a:noAutofit/>
          </a:bodyPr>
          <a:lstStyle/>
          <a:p>
            <a:r>
              <a:rPr lang="el-GR" sz="2800" b="1" dirty="0" smtClean="0">
                <a:solidFill>
                  <a:srgbClr val="00B050"/>
                </a:solidFill>
              </a:rPr>
              <a:t>Χρήση ΤΠΕ για την προώθηση της διερεύνησης και της δημιουργικότητας </a:t>
            </a:r>
            <a:r>
              <a:rPr lang="en-US" sz="2800" b="1" dirty="0" smtClean="0">
                <a:solidFill>
                  <a:srgbClr val="00B050"/>
                </a:solidFill>
              </a:rPr>
              <a:t/>
            </a:r>
            <a:br>
              <a:rPr lang="en-US" sz="2800" b="1" dirty="0" smtClean="0">
                <a:solidFill>
                  <a:srgbClr val="00B050"/>
                </a:solidFill>
              </a:rPr>
            </a:br>
            <a:r>
              <a:rPr lang="el-GR" sz="2800" b="1" dirty="0" smtClean="0">
                <a:solidFill>
                  <a:srgbClr val="00B050"/>
                </a:solidFill>
              </a:rPr>
              <a:t>στις </a:t>
            </a:r>
            <a:r>
              <a:rPr lang="el-GR" sz="2800" b="1" dirty="0" smtClean="0">
                <a:solidFill>
                  <a:srgbClr val="00B050"/>
                </a:solidFill>
              </a:rPr>
              <a:t>φυσικές επιστήμες</a:t>
            </a:r>
            <a:endParaRPr lang="el-GR" sz="2800" b="1" dirty="0">
              <a:solidFill>
                <a:srgbClr val="00B050"/>
              </a:solidFill>
            </a:endParaRPr>
          </a:p>
        </p:txBody>
      </p:sp>
      <p:sp>
        <p:nvSpPr>
          <p:cNvPr id="3" name="Content Placeholder 2"/>
          <p:cNvSpPr>
            <a:spLocks noGrp="1"/>
          </p:cNvSpPr>
          <p:nvPr>
            <p:ph idx="1"/>
          </p:nvPr>
        </p:nvSpPr>
        <p:spPr>
          <a:xfrm>
            <a:off x="467544" y="1700808"/>
            <a:ext cx="8219256" cy="4608512"/>
          </a:xfrm>
        </p:spPr>
        <p:txBody>
          <a:bodyPr>
            <a:normAutofit lnSpcReduction="10000"/>
          </a:bodyPr>
          <a:lstStyle/>
          <a:p>
            <a:pPr marL="0" lvl="0" indent="0">
              <a:buNone/>
            </a:pPr>
            <a:r>
              <a:rPr lang="el-GR" sz="2400" dirty="0" smtClean="0">
                <a:latin typeface="+mj-lt"/>
              </a:rPr>
              <a:t>Σε ομάδες των 3 ή 4 ατόμων</a:t>
            </a:r>
          </a:p>
          <a:p>
            <a:pPr lvl="0"/>
            <a:r>
              <a:rPr lang="el-GR" sz="2400" dirty="0" smtClean="0">
                <a:latin typeface="+mj-lt"/>
              </a:rPr>
              <a:t>Καταγραφικά: μετρήστε τη θερμοκρασία και το επίπεδο φωτισμού για την εξερεύνηση του κλίματος στην τάξη</a:t>
            </a:r>
            <a:endParaRPr lang="el-GR" sz="2400" dirty="0">
              <a:latin typeface="+mj-lt"/>
            </a:endParaRPr>
          </a:p>
          <a:p>
            <a:pPr lvl="0"/>
            <a:r>
              <a:rPr lang="el-GR" sz="2400" dirty="0">
                <a:latin typeface="+mj-lt"/>
              </a:rPr>
              <a:t>Μικροσκόπιο USB: κοιτάξτε ένα μικρό έντομο, ένα φυτό, κρυστάλλους (ζάχαρη, αλάτι, ...) υφάσματα, δέρμα, μάτια, δόντια για να παρατηρήσετε την υφή, τα μοτίβα, το σχεδιασμό </a:t>
            </a:r>
            <a:r>
              <a:rPr lang="el-GR" sz="2400" dirty="0" smtClean="0">
                <a:latin typeface="+mj-lt"/>
              </a:rPr>
              <a:t>κ.λπ</a:t>
            </a:r>
            <a:r>
              <a:rPr lang="el-GR" sz="2400" dirty="0">
                <a:latin typeface="+mj-lt"/>
              </a:rPr>
              <a:t>.</a:t>
            </a:r>
          </a:p>
          <a:p>
            <a:pPr lvl="0"/>
            <a:r>
              <a:rPr lang="el-GR" sz="2400" dirty="0">
                <a:latin typeface="+mj-lt"/>
              </a:rPr>
              <a:t>Αισθητήρας ήχου και καταγραφικό: εξερευνήστε ήχους στο τοπικό περιβάλλον </a:t>
            </a:r>
            <a:endParaRPr lang="el-GR" sz="2400" dirty="0" smtClean="0">
              <a:latin typeface="+mj-lt"/>
            </a:endParaRPr>
          </a:p>
          <a:p>
            <a:r>
              <a:rPr lang="el-GR" sz="2400" dirty="0" smtClean="0">
                <a:latin typeface="+mj-lt"/>
              </a:rPr>
              <a:t>Χρησιμοποιήστε μια φωτογραφική μηχανή / iPad για να καταγράψετε την αλλαγή με την πάροδο του χρόνου και να κάνετε συγκρίσεις:</a:t>
            </a:r>
            <a:r>
              <a:rPr lang="el-GR" sz="2400" dirty="0">
                <a:latin typeface="+mj-lt"/>
              </a:rPr>
              <a:t> Το μαγικό γάλα </a:t>
            </a:r>
            <a:r>
              <a:rPr lang="el-GR" sz="1300" i="1" dirty="0" smtClean="0">
                <a:latin typeface="+mj-lt"/>
                <a:hlinkClick r:id="rId3"/>
              </a:rPr>
              <a:t>http://www.sciencemuseum.org.uk/educators/classroom-resources/activities/kitchen_science</a:t>
            </a:r>
            <a:r>
              <a:rPr lang="el-GR" sz="1300" i="1" dirty="0" smtClean="0">
                <a:latin typeface="+mj-lt"/>
              </a:rPr>
              <a:t>)</a:t>
            </a:r>
            <a:endParaRPr lang="el-GR" sz="1300" i="1" dirty="0">
              <a:latin typeface="+mj-lt"/>
            </a:endParaRPr>
          </a:p>
          <a:p>
            <a:pPr marL="0" lvl="0" indent="0">
              <a:buNone/>
            </a:pPr>
            <a:endParaRPr lang="el-GR" sz="2400" i="1" dirty="0"/>
          </a:p>
          <a:p>
            <a:pPr lvl="0"/>
            <a:endParaRPr lang="el-GR" sz="2400" dirty="0"/>
          </a:p>
          <a:p>
            <a:endParaRPr lang="el-GR" dirty="0"/>
          </a:p>
        </p:txBody>
      </p:sp>
    </p:spTree>
    <p:extLst>
      <p:ext uri="{BB962C8B-B14F-4D97-AF65-F5344CB8AC3E}">
        <p14:creationId xmlns:p14="http://schemas.microsoft.com/office/powerpoint/2010/main" val="3573004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Ανατροφοδότηση</a:t>
            </a:r>
            <a:endParaRPr lang="el-GR" b="1" dirty="0">
              <a:solidFill>
                <a:srgbClr val="00B050"/>
              </a:solidFill>
            </a:endParaRPr>
          </a:p>
        </p:txBody>
      </p:sp>
      <p:sp>
        <p:nvSpPr>
          <p:cNvPr id="3" name="Content Placeholder 2"/>
          <p:cNvSpPr>
            <a:spLocks noGrp="1"/>
          </p:cNvSpPr>
          <p:nvPr>
            <p:ph idx="1"/>
          </p:nvPr>
        </p:nvSpPr>
        <p:spPr/>
        <p:txBody>
          <a:bodyPr/>
          <a:lstStyle/>
          <a:p>
            <a:pPr marL="0" indent="0">
              <a:buNone/>
            </a:pPr>
            <a:r>
              <a:rPr lang="el-GR" sz="2800" dirty="0">
                <a:latin typeface="+mj-lt"/>
              </a:rPr>
              <a:t>Τι </a:t>
            </a:r>
            <a:endParaRPr lang="el-GR" sz="2800" dirty="0" smtClean="0">
              <a:latin typeface="+mj-lt"/>
            </a:endParaRPr>
          </a:p>
          <a:p>
            <a:r>
              <a:rPr lang="el-GR" sz="2800" i="1" dirty="0">
                <a:latin typeface="+mj-lt"/>
              </a:rPr>
              <a:t>χαρακτηριστικά διερεύνησης και  </a:t>
            </a:r>
          </a:p>
          <a:p>
            <a:r>
              <a:rPr lang="el-GR" sz="2800" i="1" dirty="0" smtClean="0">
                <a:latin typeface="+mj-lt"/>
              </a:rPr>
              <a:t>δημιουργικές προδιαθέσεις </a:t>
            </a:r>
          </a:p>
          <a:p>
            <a:pPr marL="0" indent="0">
              <a:buNone/>
            </a:pPr>
            <a:r>
              <a:rPr lang="el-GR" sz="2800" dirty="0" smtClean="0">
                <a:latin typeface="+mj-lt"/>
              </a:rPr>
              <a:t>αναπτύχθηκαν ή ενισχύθηκαν με τη χρήση ΤΠΕ στη δραστηριότητα;</a:t>
            </a:r>
          </a:p>
          <a:p>
            <a:pPr marL="0" indent="0">
              <a:buNone/>
            </a:pPr>
            <a:endParaRPr lang="el-GR" sz="2800" dirty="0">
              <a:latin typeface="+mj-lt"/>
            </a:endParaRPr>
          </a:p>
          <a:p>
            <a:pPr marL="0" indent="0">
              <a:buNone/>
            </a:pPr>
            <a:r>
              <a:rPr lang="el-GR" sz="2800" b="1" i="1" dirty="0" smtClean="0">
                <a:solidFill>
                  <a:srgbClr val="000000"/>
                </a:solidFill>
                <a:latin typeface="+mj-lt"/>
              </a:rPr>
              <a:t>Υπήρξαν προκλήσεις;</a:t>
            </a:r>
          </a:p>
          <a:p>
            <a:endParaRPr lang="el-GR" dirty="0"/>
          </a:p>
        </p:txBody>
      </p:sp>
    </p:spTree>
    <p:extLst>
      <p:ext uri="{BB962C8B-B14F-4D97-AF65-F5344CB8AC3E}">
        <p14:creationId xmlns:p14="http://schemas.microsoft.com/office/powerpoint/2010/main" val="1138843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1282154"/>
          </a:xfrm>
        </p:spPr>
        <p:txBody>
          <a:bodyPr>
            <a:normAutofit fontScale="90000"/>
          </a:bodyPr>
          <a:lstStyle/>
          <a:p>
            <a:r>
              <a:rPr lang="el-GR" sz="3100" b="1" dirty="0" smtClean="0">
                <a:solidFill>
                  <a:srgbClr val="00B050"/>
                </a:solidFill>
              </a:rPr>
              <a:t>Έντυπο:  Πώς μπορούν οι ΤΠΕ να ενισχύσουν το πρόγραμμα σπουδών των φυσικών επιστημών; </a:t>
            </a:r>
            <a:endParaRPr lang="el-GR" dirty="0">
              <a:solidFill>
                <a:srgbClr val="00B050"/>
              </a:solidFill>
            </a:endParaRPr>
          </a:p>
        </p:txBody>
      </p:sp>
      <p:sp>
        <p:nvSpPr>
          <p:cNvPr id="3" name="Content Placeholder 2"/>
          <p:cNvSpPr>
            <a:spLocks noGrp="1"/>
          </p:cNvSpPr>
          <p:nvPr>
            <p:ph idx="1"/>
          </p:nvPr>
        </p:nvSpPr>
        <p:spPr>
          <a:xfrm>
            <a:off x="467544" y="1700808"/>
            <a:ext cx="8219256" cy="4464496"/>
          </a:xfrm>
        </p:spPr>
        <p:txBody>
          <a:bodyPr>
            <a:normAutofit fontScale="92500" lnSpcReduction="20000"/>
          </a:bodyPr>
          <a:lstStyle/>
          <a:p>
            <a:r>
              <a:rPr lang="el-GR" sz="2400" b="1" dirty="0">
                <a:latin typeface="+mj-lt"/>
              </a:rPr>
              <a:t>Με τη χρήση πηγών πληροφοριών </a:t>
            </a:r>
            <a:r>
              <a:rPr lang="el-GR" sz="2400" dirty="0">
                <a:latin typeface="+mj-lt"/>
              </a:rPr>
              <a:t>όπως το Διαδίκτυο ή τα DVD / CD ROM </a:t>
            </a:r>
          </a:p>
          <a:p>
            <a:r>
              <a:rPr lang="el-GR" sz="2400" b="1" dirty="0">
                <a:latin typeface="+mj-lt"/>
              </a:rPr>
              <a:t>Με τη χρήση εξοπλισμού συλλογής δεδομένων, </a:t>
            </a:r>
            <a:r>
              <a:rPr lang="el-GR" sz="2400" dirty="0">
                <a:latin typeface="+mj-lt"/>
              </a:rPr>
              <a:t>όπως ψηφιακά μικροσκόπια, οπτικοακουστικά μέσα, ψηφιακές φωτογραφικές μηχανές, συσκευές εγγραφής φωνής και αισθητήρες καταγραφής δεδομένων</a:t>
            </a:r>
          </a:p>
          <a:p>
            <a:r>
              <a:rPr lang="el-GR" sz="2400" b="1" dirty="0">
                <a:latin typeface="+mj-lt"/>
              </a:rPr>
              <a:t>Με τη διαχείριση δεδομένων </a:t>
            </a:r>
            <a:r>
              <a:rPr lang="el-GR" sz="2400" dirty="0">
                <a:latin typeface="+mj-lt"/>
              </a:rPr>
              <a:t>με χρήση βάσεων δεδομένων και υπολογιστικών φύλλων </a:t>
            </a:r>
            <a:endParaRPr lang="el-GR" sz="2400" dirty="0" smtClean="0">
              <a:latin typeface="+mj-lt"/>
            </a:endParaRPr>
          </a:p>
          <a:p>
            <a:r>
              <a:rPr lang="el-GR" sz="2400" b="1" dirty="0">
                <a:latin typeface="+mj-lt"/>
              </a:rPr>
              <a:t>Οπτικοποίηση και διερεύνηση ιδεών </a:t>
            </a:r>
            <a:r>
              <a:rPr lang="el-GR" sz="2400" dirty="0">
                <a:latin typeface="+mj-lt"/>
              </a:rPr>
              <a:t>με μοντέλα, προσομοιώσεις και κινούμενα σχέδια</a:t>
            </a:r>
          </a:p>
          <a:p>
            <a:r>
              <a:rPr lang="el-GR" sz="2400" b="1" dirty="0">
                <a:latin typeface="+mj-lt"/>
              </a:rPr>
              <a:t>Με την μεταφορά ιδεών </a:t>
            </a:r>
            <a:r>
              <a:rPr lang="el-GR" sz="2400" dirty="0">
                <a:latin typeface="+mj-lt"/>
              </a:rPr>
              <a:t>χρησιμοποιώντας επεξεργαστές κειμένου, λογισμικό δημοσίευσης / παρουσίασης, εφαρμογές όπως Explain Everything ή Book Creator και λογισμικό κινούμενων σχεδίων</a:t>
            </a:r>
          </a:p>
          <a:p>
            <a:pPr>
              <a:lnSpc>
                <a:spcPct val="120000"/>
              </a:lnSpc>
            </a:pPr>
            <a:endParaRPr lang="el-GR" sz="2100" dirty="0">
              <a:latin typeface="+mj-lt"/>
            </a:endParaRP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endParaRPr lang="el-GR" dirty="0"/>
          </a:p>
        </p:txBody>
      </p:sp>
    </p:spTree>
    <p:extLst>
      <p:ext uri="{BB962C8B-B14F-4D97-AF65-F5344CB8AC3E}">
        <p14:creationId xmlns:p14="http://schemas.microsoft.com/office/powerpoint/2010/main" val="4057281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fontScale="90000"/>
          </a:bodyPr>
          <a:lstStyle/>
          <a:p>
            <a:r>
              <a:rPr lang="el-GR" sz="4000" b="1" dirty="0" smtClean="0">
                <a:solidFill>
                  <a:srgbClr val="00B050"/>
                </a:solidFill>
              </a:rPr>
              <a:t>Παραδείγματα από την τάξη</a:t>
            </a:r>
            <a:endParaRPr lang="el-GR" sz="4000" b="1" dirty="0">
              <a:solidFill>
                <a:srgbClr val="00B050"/>
              </a:solidFill>
            </a:endParaRPr>
          </a:p>
        </p:txBody>
      </p:sp>
      <p:sp>
        <p:nvSpPr>
          <p:cNvPr id="3" name="Content Placeholder 2"/>
          <p:cNvSpPr>
            <a:spLocks noGrp="1"/>
          </p:cNvSpPr>
          <p:nvPr>
            <p:ph idx="1"/>
          </p:nvPr>
        </p:nvSpPr>
        <p:spPr/>
        <p:txBody>
          <a:bodyPr>
            <a:normAutofit/>
          </a:bodyPr>
          <a:lstStyle/>
          <a:p>
            <a:r>
              <a:rPr lang="el-GR" sz="2800" dirty="0" smtClean="0">
                <a:latin typeface="+mj-lt"/>
              </a:rPr>
              <a:t>Τα </a:t>
            </a:r>
            <a:r>
              <a:rPr lang="el-GR" sz="2800" dirty="0" smtClean="0">
                <a:latin typeface="+mj-lt"/>
              </a:rPr>
              <a:t>παραδείγματα δείχνουν μερικές χρήσεις των ΤΠΕ στην επιστήμη</a:t>
            </a:r>
          </a:p>
          <a:p>
            <a:pPr marL="0" indent="0">
              <a:buNone/>
            </a:pPr>
            <a:endParaRPr lang="el-GR" sz="2800" dirty="0">
              <a:latin typeface="+mj-lt"/>
            </a:endParaRPr>
          </a:p>
          <a:p>
            <a:r>
              <a:rPr lang="el-GR" sz="2800" dirty="0" smtClean="0">
                <a:latin typeface="+mj-lt"/>
              </a:rPr>
              <a:t>Με ποιους τρόπους ενίσχυσαν ή στήριξαν τη διερεύνηση και την δημιουργικότητα;</a:t>
            </a:r>
            <a:endParaRPr lang="el-GR" sz="2800" dirty="0">
              <a:latin typeface="+mj-lt"/>
            </a:endParaRPr>
          </a:p>
        </p:txBody>
      </p:sp>
    </p:spTree>
    <p:extLst>
      <p:ext uri="{BB962C8B-B14F-4D97-AF65-F5344CB8AC3E}">
        <p14:creationId xmlns:p14="http://schemas.microsoft.com/office/powerpoint/2010/main" val="3237186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282154"/>
          </a:xfrm>
        </p:spPr>
        <p:txBody>
          <a:bodyPr>
            <a:noAutofit/>
          </a:bodyPr>
          <a:lstStyle/>
          <a:p>
            <a:r>
              <a:rPr lang="el-GR" sz="3600" b="1" dirty="0">
                <a:solidFill>
                  <a:srgbClr val="00B050"/>
                </a:solidFill>
              </a:rPr>
              <a:t>Πλαίσιο για τα παραδείγματα από την τάξη</a:t>
            </a:r>
          </a:p>
        </p:txBody>
      </p:sp>
      <p:sp>
        <p:nvSpPr>
          <p:cNvPr id="5" name="Content Placeholder 4"/>
          <p:cNvSpPr>
            <a:spLocks noGrp="1"/>
          </p:cNvSpPr>
          <p:nvPr>
            <p:ph idx="1"/>
          </p:nvPr>
        </p:nvSpPr>
        <p:spPr/>
        <p:txBody>
          <a:bodyPr>
            <a:normAutofit/>
          </a:bodyPr>
          <a:lstStyle/>
          <a:p>
            <a:r>
              <a:rPr lang="el-GR" sz="2600" b="1" dirty="0" smtClean="0">
                <a:latin typeface="+mj-lt"/>
              </a:rPr>
              <a:t>Διαμορφώνοντας το πλαίσιο - </a:t>
            </a:r>
            <a:r>
              <a:rPr lang="el-GR" sz="2600" dirty="0" smtClean="0">
                <a:latin typeface="+mj-lt"/>
              </a:rPr>
              <a:t>εστίαση, σκεπτικό, υπόβαθρο</a:t>
            </a:r>
          </a:p>
          <a:p>
            <a:pPr>
              <a:buFont typeface="Arial"/>
              <a:buChar char="•"/>
            </a:pPr>
            <a:r>
              <a:rPr lang="el-GR" sz="2600" b="1" dirty="0" smtClean="0">
                <a:latin typeface="+mj-lt"/>
              </a:rPr>
              <a:t>Σημεία αφετηρίας</a:t>
            </a:r>
          </a:p>
          <a:p>
            <a:pPr>
              <a:buFont typeface="Arial"/>
              <a:buChar char="•"/>
            </a:pPr>
            <a:r>
              <a:rPr lang="el-GR" sz="2600" b="1" dirty="0" smtClean="0">
                <a:latin typeface="+mj-lt"/>
              </a:rPr>
              <a:t>Αναπτύσσοντας το ταξίδι της μάθησης </a:t>
            </a:r>
            <a:r>
              <a:rPr lang="el-GR" sz="2600" dirty="0">
                <a:latin typeface="+mj-lt"/>
              </a:rPr>
              <a:t>– δραστηριότητες και </a:t>
            </a:r>
            <a:r>
              <a:rPr lang="el-GR" sz="2600" dirty="0" smtClean="0">
                <a:latin typeface="+mj-lt"/>
              </a:rPr>
              <a:t>το σκεπτικό </a:t>
            </a:r>
            <a:r>
              <a:rPr lang="el-GR" sz="2600" dirty="0">
                <a:latin typeface="+mj-lt"/>
              </a:rPr>
              <a:t>αυτών, παραδείγματα απαντήσεων των παιδιών, αναστοχασμός του/της δασκάλου/ας </a:t>
            </a:r>
            <a:r>
              <a:rPr lang="el-GR" sz="2600" dirty="0" smtClean="0">
                <a:latin typeface="+mj-lt"/>
              </a:rPr>
              <a:t>και </a:t>
            </a:r>
            <a:r>
              <a:rPr lang="el-GR" sz="2600" dirty="0">
                <a:latin typeface="+mj-lt"/>
              </a:rPr>
              <a:t>επιπτώσεις για την επόμενη ενότητα.</a:t>
            </a:r>
          </a:p>
          <a:p>
            <a:pPr>
              <a:buFont typeface="Arial"/>
              <a:buChar char="•"/>
            </a:pPr>
            <a:r>
              <a:rPr lang="el-GR" sz="2600" b="1" dirty="0" smtClean="0">
                <a:latin typeface="+mj-lt"/>
              </a:rPr>
              <a:t>Αναστοχασμός</a:t>
            </a:r>
            <a:r>
              <a:rPr lang="el-GR" sz="2600" dirty="0">
                <a:latin typeface="+mj-lt"/>
              </a:rPr>
              <a:t> – πρόοδος των παιδιών, ο ρόλος του/της δασκάλου/ας, περιβάλλον τάξης, επόμενα βήματα</a:t>
            </a:r>
          </a:p>
          <a:p>
            <a:endParaRPr lang="el-GR" dirty="0"/>
          </a:p>
        </p:txBody>
      </p:sp>
    </p:spTree>
    <p:extLst>
      <p:ext uri="{BB962C8B-B14F-4D97-AF65-F5344CB8AC3E}">
        <p14:creationId xmlns:p14="http://schemas.microsoft.com/office/powerpoint/2010/main" val="2423254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480720" cy="1066130"/>
          </a:xfrm>
        </p:spPr>
        <p:txBody>
          <a:bodyPr>
            <a:noAutofit/>
          </a:bodyPr>
          <a:lstStyle/>
          <a:p>
            <a:r>
              <a:rPr lang="el-GR" sz="2500" b="1" dirty="0" smtClean="0">
                <a:solidFill>
                  <a:srgbClr val="00B050"/>
                </a:solidFill>
              </a:rPr>
              <a:t>Ο κύκλος ζωής του βατράχου: Χρήση iPad για την καταγραφή εικόνων αλλαγής με την πάροδο του χρόνου (παιδιά ηλικίας 4-5 ετών)</a:t>
            </a:r>
            <a:endParaRPr lang="el-GR" sz="2500" b="1" dirty="0">
              <a:solidFill>
                <a:srgbClr val="00B050"/>
              </a:solidFill>
            </a:endParaRPr>
          </a:p>
        </p:txBody>
      </p:sp>
      <p:pic>
        <p:nvPicPr>
          <p:cNvPr id="6" name="Picture 1" descr="IMG_1003.jpg"/>
          <p:cNvPicPr>
            <a:picLocks noChangeAspect="1"/>
          </p:cNvPicPr>
          <p:nvPr/>
        </p:nvPicPr>
        <p:blipFill rotWithShape="1">
          <a:blip r:embed="rId2" cstate="print">
            <a:extLst>
              <a:ext uri="{28A0092B-C50C-407E-A947-70E740481C1C}">
                <a14:useLocalDpi xmlns:a14="http://schemas.microsoft.com/office/drawing/2010/main" val="0"/>
              </a:ext>
            </a:extLst>
          </a:blip>
          <a:srcRect t="8777" r="4271" b="5538"/>
          <a:stretch/>
        </p:blipFill>
        <p:spPr>
          <a:xfrm>
            <a:off x="3883289" y="1556792"/>
            <a:ext cx="4213176" cy="2537020"/>
          </a:xfrm>
          <a:prstGeom prst="rect">
            <a:avLst/>
          </a:prstGeom>
          <a:ln>
            <a:solidFill>
              <a:schemeClr val="accent6"/>
            </a:solidFill>
          </a:ln>
        </p:spPr>
      </p:pic>
      <p:sp>
        <p:nvSpPr>
          <p:cNvPr id="7" name="Text Placeholder 2"/>
          <p:cNvSpPr txBox="1">
            <a:spLocks/>
          </p:cNvSpPr>
          <p:nvPr/>
        </p:nvSpPr>
        <p:spPr>
          <a:xfrm>
            <a:off x="323528" y="1556792"/>
            <a:ext cx="3024336" cy="1445221"/>
          </a:xfrm>
          <a:prstGeom prst="rect">
            <a:avLst/>
          </a:prstGeom>
          <a:ln>
            <a:solidFill>
              <a:srgbClr val="70AD47"/>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600" b="1" dirty="0" smtClean="0"/>
              <a:t>Δραστηριότητα: Στήσιμο της δεξαμενής</a:t>
            </a:r>
          </a:p>
          <a:p>
            <a:pPr marL="0" indent="0">
              <a:lnSpc>
                <a:spcPct val="120000"/>
              </a:lnSpc>
              <a:spcBef>
                <a:spcPts val="0"/>
              </a:spcBef>
              <a:buNone/>
            </a:pPr>
            <a:r>
              <a:rPr lang="en-US" sz="1600" dirty="0" smtClean="0"/>
              <a:t>Μια ομάδα παιδιών που έδειξαν μεγάλο ενδιαφέρον για τα αυγά βατράχου προσφέρθηκαν να φτιάξουν σπίτι για τους γυρίνους. Χρησιμοποίησαν μεγεθυντικούς φακούς για να δουν καλύτερα και iPad για να τραβήξουν βίντεο. </a:t>
            </a:r>
            <a:endParaRPr lang="el-GR" sz="2000" dirty="0"/>
          </a:p>
        </p:txBody>
      </p:sp>
      <p:sp>
        <p:nvSpPr>
          <p:cNvPr id="8" name="TextBox 12"/>
          <p:cNvSpPr txBox="1"/>
          <p:nvPr/>
        </p:nvSpPr>
        <p:spPr>
          <a:xfrm>
            <a:off x="323529" y="3212976"/>
            <a:ext cx="2304256"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smtClean="0"/>
              <a:t>Σκεπτικό</a:t>
            </a:r>
            <a:r>
              <a:rPr lang="en-US" sz="1200" dirty="0" smtClean="0"/>
              <a:t>: Σκοπός αυτής της δραστηριότητας ήταν η εμπλοκή των παιδιών στην απόφαση των</a:t>
            </a:r>
            <a:r>
              <a:rPr lang="en-US" sz="1200" dirty="0" smtClean="0">
                <a:solidFill>
                  <a:srgbClr val="5B9BD5"/>
                </a:solidFill>
              </a:rPr>
              <a:t> μαθησιακών δραστηριοτήτων</a:t>
            </a:r>
            <a:r>
              <a:rPr lang="en-US" sz="1200" dirty="0" smtClean="0"/>
              <a:t> και η ενθάρρυνση των </a:t>
            </a:r>
            <a:r>
              <a:rPr lang="en-US" sz="1200" dirty="0" smtClean="0">
                <a:solidFill>
                  <a:srgbClr val="5B9BD5"/>
                </a:solidFill>
              </a:rPr>
              <a:t>δεξιοτήτων σκέψης</a:t>
            </a:r>
            <a:r>
              <a:rPr lang="en-US" sz="1200" dirty="0" smtClean="0">
                <a:solidFill>
                  <a:schemeClr val="tx1"/>
                </a:solidFill>
              </a:rPr>
              <a:t>. </a:t>
            </a:r>
            <a:r>
              <a:rPr lang="en-US" sz="1200" dirty="0" smtClean="0"/>
              <a:t>Κατάφερα να προχωρήσω τη μάθηση</a:t>
            </a:r>
            <a:r>
              <a:rPr lang="en-US" sz="1200" dirty="0" smtClean="0">
                <a:solidFill>
                  <a:schemeClr val="tx1"/>
                </a:solidFill>
              </a:rPr>
              <a:t> με </a:t>
            </a:r>
            <a:r>
              <a:rPr lang="en-US" sz="1200" dirty="0" smtClean="0">
                <a:solidFill>
                  <a:schemeClr val="accent1"/>
                </a:solidFill>
              </a:rPr>
              <a:t>διδακτική στήριξη από ενήλικες </a:t>
            </a:r>
            <a:r>
              <a:rPr lang="en-US" sz="1200" dirty="0" smtClean="0">
                <a:solidFill>
                  <a:schemeClr val="tx1"/>
                </a:solidFill>
              </a:rPr>
              <a:t>και </a:t>
            </a:r>
            <a:r>
              <a:rPr lang="en-US" sz="1200" dirty="0" smtClean="0">
                <a:solidFill>
                  <a:srgbClr val="5B9BD5"/>
                </a:solidFill>
              </a:rPr>
              <a:t>ερωτήσεις</a:t>
            </a:r>
            <a:r>
              <a:rPr lang="en-US" sz="1200" dirty="0" smtClean="0">
                <a:solidFill>
                  <a:schemeClr val="tx1"/>
                </a:solidFill>
              </a:rPr>
              <a:t> για να επεκτείνω τον </a:t>
            </a:r>
            <a:r>
              <a:rPr lang="en-US" sz="1200" dirty="0" smtClean="0">
                <a:solidFill>
                  <a:srgbClr val="5B9BD5"/>
                </a:solidFill>
              </a:rPr>
              <a:t>τρόπο σκέψης</a:t>
            </a:r>
            <a:r>
              <a:rPr lang="en-US" sz="1200" dirty="0" smtClean="0">
                <a:solidFill>
                  <a:schemeClr val="tx1"/>
                </a:solidFill>
              </a:rPr>
              <a:t> των παιδιών και να τα ενθαρρύνω να </a:t>
            </a:r>
            <a:r>
              <a:rPr lang="en-US" sz="1200" dirty="0" smtClean="0">
                <a:solidFill>
                  <a:schemeClr val="accent1"/>
                </a:solidFill>
              </a:rPr>
              <a:t>συλλέξουν αποδεικτικά στοιχεία </a:t>
            </a:r>
            <a:r>
              <a:rPr lang="en-US" sz="1200" dirty="0" smtClean="0">
                <a:solidFill>
                  <a:schemeClr val="tx1"/>
                </a:solidFill>
              </a:rPr>
              <a:t>χρησιμοποιώντας μη λογοτεχνικά βιβλία και iPad για έρευνα και καταγραφή.</a:t>
            </a:r>
            <a:endParaRPr lang="el-GR" sz="1200" dirty="0">
              <a:solidFill>
                <a:srgbClr val="00B050"/>
              </a:solidFill>
            </a:endParaRPr>
          </a:p>
        </p:txBody>
      </p:sp>
      <p:sp>
        <p:nvSpPr>
          <p:cNvPr id="9" name="Rectangle 13"/>
          <p:cNvSpPr/>
          <p:nvPr/>
        </p:nvSpPr>
        <p:spPr>
          <a:xfrm>
            <a:off x="251519" y="188640"/>
            <a:ext cx="2232249" cy="1224136"/>
          </a:xfrm>
          <a:prstGeom prst="rect">
            <a:avLst/>
          </a:prstGeom>
          <a:solidFill>
            <a:srgbClr val="FFFFFF"/>
          </a:solidFill>
          <a:ln>
            <a:solidFill>
              <a:srgbClr val="70AD4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latin typeface="Calibri Light"/>
              </a:rPr>
              <a:t>Αναπτύσσοντας το ταξίδι της μάθησης: Δραστηριότητα 1</a:t>
            </a:r>
            <a:endParaRPr lang="el-GR" dirty="0">
              <a:solidFill>
                <a:schemeClr val="tx1"/>
              </a:solidFill>
              <a:latin typeface="Calibri Light"/>
              <a:cs typeface="Calibri Light"/>
            </a:endParaRPr>
          </a:p>
        </p:txBody>
      </p:sp>
      <p:sp>
        <p:nvSpPr>
          <p:cNvPr id="10" name="Rectangular Callout 10"/>
          <p:cNvSpPr/>
          <p:nvPr/>
        </p:nvSpPr>
        <p:spPr>
          <a:xfrm>
            <a:off x="2663788" y="3102616"/>
            <a:ext cx="1188132" cy="1152128"/>
          </a:xfrm>
          <a:prstGeom prst="wedgeRectCallout">
            <a:avLst>
              <a:gd name="adj1" fmla="val 64571"/>
              <a:gd name="adj2" fmla="val 11258"/>
            </a:avLst>
          </a:prstGeom>
          <a:ln>
            <a:solidFill>
              <a:srgbClr val="70AD47"/>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accent6"/>
                </a:solidFill>
              </a:rPr>
              <a:t>Δασκάλα: </a:t>
            </a:r>
            <a:r>
              <a:rPr lang="en-GB" sz="1200" dirty="0" smtClean="0"/>
              <a:t>Αναρωτιέμαι τι χρειάζονται οι γυρίνοι για να γίνουν βάτραχοι.</a:t>
            </a:r>
            <a:endParaRPr lang="el-GR" sz="1200" dirty="0" smtClean="0"/>
          </a:p>
        </p:txBody>
      </p:sp>
      <p:sp>
        <p:nvSpPr>
          <p:cNvPr id="11" name="Rectangular Callout 15"/>
          <p:cNvSpPr/>
          <p:nvPr/>
        </p:nvSpPr>
        <p:spPr>
          <a:xfrm>
            <a:off x="7671087" y="1412776"/>
            <a:ext cx="1221393" cy="1080120"/>
          </a:xfrm>
          <a:prstGeom prst="wedgeRectCallout">
            <a:avLst>
              <a:gd name="adj1" fmla="val -21447"/>
              <a:gd name="adj2" fmla="val 62217"/>
            </a:avLst>
          </a:prstGeom>
          <a:solidFill>
            <a:schemeClr val="accent6"/>
          </a:solidFill>
          <a:ln>
            <a:solidFill>
              <a:srgbClr val="70AD47"/>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solidFill>
                  <a:schemeClr val="bg1"/>
                </a:solidFill>
              </a:rPr>
              <a:t>Έχουν βράγχια, γι' αυτό χρειάζονται νερό.</a:t>
            </a:r>
            <a:endParaRPr lang="el-GR" sz="1400" dirty="0">
              <a:solidFill>
                <a:schemeClr val="bg1"/>
              </a:solidFill>
            </a:endParaRPr>
          </a:p>
        </p:txBody>
      </p:sp>
      <p:sp>
        <p:nvSpPr>
          <p:cNvPr id="12" name="Rectangular Callout 5"/>
          <p:cNvSpPr/>
          <p:nvPr/>
        </p:nvSpPr>
        <p:spPr>
          <a:xfrm>
            <a:off x="5171832" y="4227834"/>
            <a:ext cx="1488400" cy="780610"/>
          </a:xfrm>
          <a:prstGeom prst="wedgeRectCallout">
            <a:avLst>
              <a:gd name="adj1" fmla="val 32377"/>
              <a:gd name="adj2" fmla="val -101396"/>
            </a:avLst>
          </a:prstGeom>
          <a:solidFill>
            <a:schemeClr val="accent6"/>
          </a:solidFill>
          <a:ln>
            <a:solidFill>
              <a:srgbClr val="70AD47"/>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solidFill>
                  <a:schemeClr val="bg1"/>
                </a:solidFill>
              </a:rPr>
              <a:t>Χρειάζονται φαγητό. Τι τρώνε;</a:t>
            </a:r>
            <a:endParaRPr lang="el-GR" sz="1400" dirty="0">
              <a:solidFill>
                <a:schemeClr val="bg1"/>
              </a:solidFill>
            </a:endParaRPr>
          </a:p>
        </p:txBody>
      </p:sp>
      <p:sp>
        <p:nvSpPr>
          <p:cNvPr id="13" name="Cloud Callout 14"/>
          <p:cNvSpPr/>
          <p:nvPr/>
        </p:nvSpPr>
        <p:spPr>
          <a:xfrm>
            <a:off x="2843807" y="4581128"/>
            <a:ext cx="2376265" cy="1872208"/>
          </a:xfrm>
          <a:prstGeom prst="cloudCallout">
            <a:avLst>
              <a:gd name="adj1" fmla="val -39209"/>
              <a:gd name="adj2" fmla="val -67561"/>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smtClean="0"/>
              <a:t>Τα παιδιά είχαν την </a:t>
            </a:r>
            <a:r>
              <a:rPr lang="en-GB" sz="1100" dirty="0" smtClean="0">
                <a:solidFill>
                  <a:schemeClr val="accent1"/>
                </a:solidFill>
              </a:rPr>
              <a:t>περιέργεια</a:t>
            </a:r>
            <a:r>
              <a:rPr lang="en-GB" sz="1100" dirty="0" smtClean="0"/>
              <a:t> και το </a:t>
            </a:r>
            <a:r>
              <a:rPr lang="en-GB" sz="1100" dirty="0" smtClean="0">
                <a:solidFill>
                  <a:srgbClr val="5B9BD5"/>
                </a:solidFill>
              </a:rPr>
              <a:t>κίνητρο</a:t>
            </a:r>
            <a:r>
              <a:rPr lang="en-GB" sz="1100" dirty="0" smtClean="0"/>
              <a:t> να επιστρέψουν στην παρατήρηση της δεξαμενής αφού στήθηκε, να ανταλλάξουν ιδέες με τους συμμαθητές τους και να παρατηρήσουν περαιτέρω τους γυρίνους.</a:t>
            </a:r>
            <a:endParaRPr lang="el-GR" sz="1100" dirty="0"/>
          </a:p>
        </p:txBody>
      </p:sp>
      <p:sp>
        <p:nvSpPr>
          <p:cNvPr id="14" name="Cloud Callout 11"/>
          <p:cNvSpPr/>
          <p:nvPr/>
        </p:nvSpPr>
        <p:spPr>
          <a:xfrm>
            <a:off x="6660232" y="3208280"/>
            <a:ext cx="2453887" cy="2092928"/>
          </a:xfrm>
          <a:prstGeom prst="cloudCallout">
            <a:avLst>
              <a:gd name="adj1" fmla="val 31082"/>
              <a:gd name="adj2" fmla="val -81930"/>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t>Χρειάστηκε να κάνω </a:t>
            </a:r>
            <a:r>
              <a:rPr lang="en-GB" sz="1000" dirty="0" smtClean="0">
                <a:solidFill>
                  <a:srgbClr val="5B9BD5"/>
                </a:solidFill>
              </a:rPr>
              <a:t>ερωτήσεις</a:t>
            </a:r>
            <a:r>
              <a:rPr lang="en-GB" sz="1000" dirty="0" smtClean="0"/>
              <a:t> για να ενθαρρύνω τη </a:t>
            </a:r>
            <a:r>
              <a:rPr lang="en-GB" sz="1000" dirty="0" smtClean="0">
                <a:solidFill>
                  <a:srgbClr val="5B9BD5"/>
                </a:solidFill>
              </a:rPr>
              <a:t>σκέψη</a:t>
            </a:r>
            <a:r>
              <a:rPr lang="en-GB" sz="1000" dirty="0" smtClean="0">
                <a:solidFill>
                  <a:schemeClr val="tx1"/>
                </a:solidFill>
              </a:rPr>
              <a:t> </a:t>
            </a:r>
            <a:r>
              <a:rPr lang="en-GB" sz="1000" dirty="0" smtClean="0"/>
              <a:t>και φρόντισα να κάνω παρατηρήσεις για να παροτρύνω τα παιδιά να κάνουν τις δικές τους: «Τι είναι αυτά τα μακρόστενα πραγματάκια;»</a:t>
            </a:r>
            <a:endParaRPr lang="el-GR" sz="1000" dirty="0"/>
          </a:p>
        </p:txBody>
      </p:sp>
      <p:sp>
        <p:nvSpPr>
          <p:cNvPr id="15" name="Pentagon 17"/>
          <p:cNvSpPr/>
          <p:nvPr/>
        </p:nvSpPr>
        <p:spPr>
          <a:xfrm>
            <a:off x="4860032" y="5157193"/>
            <a:ext cx="4283968" cy="1368152"/>
          </a:xfrm>
          <a:prstGeom prst="homePlate">
            <a:avLst>
              <a:gd name="adj" fmla="val 28506"/>
            </a:avLst>
          </a:prstGeom>
          <a:solidFill>
            <a:srgbClr val="9DC3E6"/>
          </a:solidFill>
          <a:ln>
            <a:solidFill>
              <a:srgbClr val="9DC3E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00" dirty="0" smtClean="0"/>
              <a:t>Τα παιδιά είχαν την περιέργεια και το </a:t>
            </a:r>
            <a:r>
              <a:rPr lang="en-US" sz="1100" dirty="0" smtClean="0">
                <a:solidFill>
                  <a:srgbClr val="FFFFFF"/>
                </a:solidFill>
              </a:rPr>
              <a:t>κίνητρο</a:t>
            </a:r>
            <a:r>
              <a:rPr lang="en-US" sz="1100" dirty="0" smtClean="0"/>
              <a:t> να ανακαλύψουν περισσότερα. Σκέφτηκαν ότι οι μεγαλύτεροι γυρίνοι ήταν οι γονείς και αντιλήφθηκα ότι τα παιδιά ήθελαν να συνεχίσουν την παρατήρηση, ενώ η συλλογή αποδεικτικών στοιχείων θα ανέπτυσσε την κατανόησή τους και την ικανότητα να </a:t>
            </a:r>
            <a:r>
              <a:rPr lang="en-US" sz="1100" dirty="0" smtClean="0">
                <a:solidFill>
                  <a:srgbClr val="FFFFFF"/>
                </a:solidFill>
              </a:rPr>
              <a:t>κάνουν συσχετισμούς</a:t>
            </a:r>
            <a:r>
              <a:rPr lang="en-US" sz="1100" dirty="0" smtClean="0">
                <a:solidFill>
                  <a:schemeClr val="tx1"/>
                </a:solidFill>
              </a:rPr>
              <a:t> ανάμεσα σε ό,τι είχαν παρατηρήσει και σε ό,τι γνώριζαν για τον κύκλο ζωής του βατράχου. </a:t>
            </a:r>
          </a:p>
        </p:txBody>
      </p:sp>
    </p:spTree>
    <p:extLst>
      <p:ext uri="{BB962C8B-B14F-4D97-AF65-F5344CB8AC3E}">
        <p14:creationId xmlns:p14="http://schemas.microsoft.com/office/powerpoint/2010/main" val="3749530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560661" y="260648"/>
            <a:ext cx="6332240" cy="1080120"/>
          </a:xfrm>
        </p:spPr>
        <p:txBody>
          <a:bodyPr>
            <a:normAutofit fontScale="90000"/>
          </a:bodyPr>
          <a:lstStyle/>
          <a:p>
            <a:r>
              <a:rPr lang="el-GR" sz="2800" b="1" dirty="0" smtClean="0">
                <a:solidFill>
                  <a:srgbClr val="00B050"/>
                </a:solidFill>
              </a:rPr>
              <a:t>Μέλισσες και οι αποικίες τους: Οπτικοποίηση ιδεών μέσω προσομοίωσης </a:t>
            </a:r>
            <a:br>
              <a:rPr lang="el-GR" sz="2800" b="1" dirty="0" smtClean="0">
                <a:solidFill>
                  <a:srgbClr val="00B050"/>
                </a:solidFill>
              </a:rPr>
            </a:br>
            <a:r>
              <a:rPr lang="el-GR" sz="2800" b="1" dirty="0" smtClean="0">
                <a:solidFill>
                  <a:srgbClr val="00B050"/>
                </a:solidFill>
              </a:rPr>
              <a:t>(παιδιά ηλικίας 4-5 ετών)</a:t>
            </a:r>
            <a:endParaRPr lang="el-GR" sz="2800" b="1" dirty="0">
              <a:solidFill>
                <a:srgbClr val="00B05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563" y="1628800"/>
            <a:ext cx="883443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630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Title 1"/>
          <p:cNvSpPr>
            <a:spLocks noGrp="1"/>
          </p:cNvSpPr>
          <p:nvPr>
            <p:ph type="title"/>
          </p:nvPr>
        </p:nvSpPr>
        <p:spPr>
          <a:xfrm>
            <a:off x="1" y="0"/>
            <a:ext cx="9144000" cy="2060848"/>
          </a:xfrm>
        </p:spPr>
        <p:txBody>
          <a:bodyPr>
            <a:normAutofit/>
          </a:bodyPr>
          <a:lstStyle/>
          <a:p>
            <a:pPr algn="ctr" eaLnBrk="1" hangingPunct="1"/>
            <a:r>
              <a:rPr lang="el-GR" altLang="en-US" sz="2200" b="1" dirty="0" smtClean="0">
                <a:solidFill>
                  <a:srgbClr val="00B050"/>
                </a:solidFill>
                <a:latin typeface="Calibri" pitchFamily="34" charset="0"/>
                <a:cs typeface="ＭＳ Ｐゴシック" pitchFamily="34" charset="-128"/>
              </a:rPr>
              <a:t>Υλικά</a:t>
            </a:r>
            <a:r>
              <a:rPr lang="en-US" altLang="en-US" sz="2200" b="1" dirty="0" smtClean="0">
                <a:solidFill>
                  <a:srgbClr val="00B050"/>
                </a:solidFill>
                <a:latin typeface="Calibri" pitchFamily="34" charset="0"/>
                <a:cs typeface="ＭＳ Ｐゴシック" pitchFamily="34" charset="-128"/>
              </a:rPr>
              <a:t>: </a:t>
            </a:r>
            <a:r>
              <a:rPr lang="el-GR" altLang="en-US" sz="2200" b="1" dirty="0" smtClean="0">
                <a:solidFill>
                  <a:srgbClr val="00B050"/>
                </a:solidFill>
                <a:latin typeface="Calibri" pitchFamily="34" charset="0"/>
                <a:cs typeface="ＭＳ Ｐゴシック" pitchFamily="34" charset="-128"/>
              </a:rPr>
              <a:t>Διερεύνηση ιδεών μέσω προσομοιώσεων</a:t>
            </a:r>
            <a:r>
              <a:rPr lang="en-US" altLang="en-US" sz="2200" b="1" dirty="0">
                <a:solidFill>
                  <a:srgbClr val="00B050"/>
                </a:solidFill>
                <a:latin typeface="Calibri" pitchFamily="34" charset="0"/>
                <a:cs typeface="ＭＳ Ｐゴシック" pitchFamily="34" charset="-128"/>
              </a:rPr>
              <a:t/>
            </a:r>
            <a:br>
              <a:rPr lang="en-US" altLang="en-US" sz="2200" b="1" dirty="0">
                <a:solidFill>
                  <a:srgbClr val="00B050"/>
                </a:solidFill>
                <a:latin typeface="Calibri" pitchFamily="34" charset="0"/>
                <a:cs typeface="ＭＳ Ｐゴシック" pitchFamily="34" charset="-128"/>
              </a:rPr>
            </a:br>
            <a:r>
              <a:rPr lang="el-GR" altLang="en-US" sz="2200" b="1" dirty="0" smtClean="0">
                <a:solidFill>
                  <a:srgbClr val="00B050"/>
                </a:solidFill>
                <a:latin typeface="Calibri" pitchFamily="34" charset="0"/>
                <a:cs typeface="ＭＳ Ｐゴシック" pitchFamily="34" charset="-128"/>
              </a:rPr>
              <a:t>(παιδιά ηλικίας 5-6 ετών)</a:t>
            </a:r>
            <a:r>
              <a:rPr lang="el-GR" altLang="en-US" sz="2200" dirty="0" smtClean="0">
                <a:solidFill>
                  <a:srgbClr val="0070C0"/>
                </a:solidFill>
                <a:latin typeface="Calibri" pitchFamily="34" charset="0"/>
                <a:cs typeface="ＭＳ Ｐゴシック" pitchFamily="34" charset="-128"/>
              </a:rPr>
              <a:t/>
            </a:r>
            <a:br>
              <a:rPr lang="el-GR" altLang="en-US" sz="2200" dirty="0" smtClean="0">
                <a:solidFill>
                  <a:srgbClr val="0070C0"/>
                </a:solidFill>
                <a:latin typeface="Calibri" pitchFamily="34" charset="0"/>
                <a:cs typeface="ＭＳ Ｐゴシック" pitchFamily="34" charset="-128"/>
              </a:rPr>
            </a:br>
            <a:r>
              <a:rPr lang="el-GR" altLang="en-US" sz="2200" dirty="0" smtClean="0">
                <a:solidFill>
                  <a:srgbClr val="0070C0"/>
                </a:solidFill>
                <a:latin typeface="Calibri" pitchFamily="34" charset="0"/>
                <a:cs typeface="ＭＳ Ｐゴシック" pitchFamily="34" charset="-128"/>
              </a:rPr>
              <a:t>   Αναπτύσσοντας το ταξίδι της μάθησης</a:t>
            </a:r>
            <a:r>
              <a:rPr lang="en-GB" altLang="en-US" sz="2200" dirty="0" smtClean="0">
                <a:solidFill>
                  <a:srgbClr val="0070C0"/>
                </a:solidFill>
                <a:latin typeface="Calibri" pitchFamily="34" charset="0"/>
                <a:cs typeface="ＭＳ Ｐゴシック" pitchFamily="34" charset="-128"/>
              </a:rPr>
              <a:t>: </a:t>
            </a:r>
            <a:br>
              <a:rPr lang="en-GB" altLang="en-US" sz="2200" dirty="0" smtClean="0">
                <a:solidFill>
                  <a:srgbClr val="0070C0"/>
                </a:solidFill>
                <a:latin typeface="Calibri" pitchFamily="34" charset="0"/>
                <a:cs typeface="ＭＳ Ｐゴシック" pitchFamily="34" charset="-128"/>
              </a:rPr>
            </a:br>
            <a:r>
              <a:rPr lang="el-GR" altLang="en-US" sz="2200" dirty="0" smtClean="0">
                <a:solidFill>
                  <a:srgbClr val="0070C0"/>
                </a:solidFill>
                <a:latin typeface="Calibri" pitchFamily="34" charset="0"/>
                <a:cs typeface="ＭＳ Ｐゴシック" pitchFamily="34" charset="-128"/>
              </a:rPr>
              <a:t>                                                Δραστηριότητα</a:t>
            </a:r>
            <a:r>
              <a:rPr lang="en-GB" altLang="en-US" sz="2200" dirty="0" smtClean="0">
                <a:solidFill>
                  <a:srgbClr val="0070C0"/>
                </a:solidFill>
                <a:latin typeface="Calibri" pitchFamily="34" charset="0"/>
                <a:cs typeface="ＭＳ Ｐゴシック" pitchFamily="34" charset="-128"/>
              </a:rPr>
              <a:t> 5 – </a:t>
            </a:r>
            <a:r>
              <a:rPr lang="el-GR" altLang="en-US" sz="2200" dirty="0" smtClean="0">
                <a:solidFill>
                  <a:srgbClr val="0070C0"/>
                </a:solidFill>
                <a:latin typeface="Calibri" pitchFamily="34" charset="0"/>
                <a:cs typeface="ＭＳ Ｐゴシック" pitchFamily="34" charset="-128"/>
              </a:rPr>
              <a:t>Ανεξάρτητες δραστηριότητες</a:t>
            </a:r>
            <a:r>
              <a:rPr lang="en-GB" altLang="en-US" sz="2800" b="1" dirty="0" smtClean="0">
                <a:cs typeface="ＭＳ Ｐゴシック" pitchFamily="34" charset="-128"/>
              </a:rPr>
              <a:t/>
            </a:r>
            <a:br>
              <a:rPr lang="en-GB" altLang="en-US" sz="2800" b="1" dirty="0" smtClean="0">
                <a:cs typeface="ＭＳ Ｐゴシック" pitchFamily="34" charset="-128"/>
              </a:rPr>
            </a:br>
            <a:r>
              <a:rPr lang="el-GR" altLang="en-US" sz="1400" b="1" dirty="0" smtClean="0">
                <a:cs typeface="ＭＳ Ｐゴシック" pitchFamily="34" charset="-128"/>
              </a:rPr>
              <a:t>Σχεδιάστηκαν για να προωθήσουν την κατανόηση των παιδιών σχετικά με τα αδιάβροχα υλικά και την απορροφητικότητα και τα ενθάρρυναν να βρουν νέες ερωτήσεις για να δοκιμάσουν τον τρόπο σκέψης τους</a:t>
            </a:r>
            <a:r>
              <a:rPr lang="en-GB" altLang="en-US" sz="1400" b="1" dirty="0" smtClean="0">
                <a:cs typeface="ＭＳ Ｐゴシック" pitchFamily="34" charset="-128"/>
              </a:rPr>
              <a:t>  </a:t>
            </a:r>
          </a:p>
        </p:txBody>
      </p:sp>
      <p:sp>
        <p:nvSpPr>
          <p:cNvPr id="5" name="Text Placeholder 2"/>
          <p:cNvSpPr txBox="1">
            <a:spLocks/>
          </p:cNvSpPr>
          <p:nvPr/>
        </p:nvSpPr>
        <p:spPr>
          <a:xfrm>
            <a:off x="251520" y="1988840"/>
            <a:ext cx="2586930" cy="954688"/>
          </a:xfrm>
          <a:prstGeom prst="rect">
            <a:avLst/>
          </a:prstGeo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lvl1pPr>
              <a:lnSpc>
                <a:spcPct val="90000"/>
              </a:lnSpc>
              <a:spcBef>
                <a:spcPts val="1000"/>
              </a:spcBef>
              <a:buFont typeface="Arial" pitchFamily="34" charset="0"/>
              <a:buChar char="•"/>
              <a:defRPr sz="2800">
                <a:solidFill>
                  <a:schemeClr val="tx1"/>
                </a:solidFill>
                <a:latin typeface="Calibri" pitchFamily="34" charset="0"/>
                <a:ea typeface="ＭＳ Ｐゴシック" pitchFamily="34" charset="-128"/>
                <a:cs typeface="ＭＳ Ｐゴシック" pitchFamily="34" charset="-128"/>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ＭＳ Ｐゴシック"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ＭＳ Ｐゴシック"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9pPr>
          </a:lstStyle>
          <a:p>
            <a:pPr eaLnBrk="1" hangingPunct="1">
              <a:lnSpc>
                <a:spcPct val="120000"/>
              </a:lnSpc>
              <a:buFont typeface="Arial" pitchFamily="34" charset="0"/>
              <a:buNone/>
            </a:pPr>
            <a:r>
              <a:rPr lang="el-GR" altLang="en-US" sz="1500" b="1" dirty="0" smtClean="0"/>
              <a:t>Δραστηριότητα</a:t>
            </a:r>
            <a:r>
              <a:rPr lang="en-US" altLang="en-US" sz="1500" b="1" dirty="0" smtClean="0"/>
              <a:t> </a:t>
            </a:r>
            <a:r>
              <a:rPr lang="en-US" altLang="en-US" sz="1500" b="1" dirty="0"/>
              <a:t>1: </a:t>
            </a:r>
            <a:r>
              <a:rPr lang="el-GR" altLang="en-US" sz="1500" dirty="0" smtClean="0"/>
              <a:t>Τα παιδιά ήταν ελεύθερα να χρησιμοποιήσουν οποιοδήποτε υλικό  και να το δοκιμάσουν στο δοχείο νερού</a:t>
            </a:r>
            <a:r>
              <a:rPr lang="en-US" altLang="en-US" sz="1500" dirty="0" smtClean="0"/>
              <a:t>. </a:t>
            </a:r>
            <a:endParaRPr lang="en-US" altLang="en-US" sz="1500" dirty="0"/>
          </a:p>
          <a:p>
            <a:pPr eaLnBrk="1" hangingPunct="1"/>
            <a:endParaRPr lang="en-US" altLang="en-US" sz="2600" dirty="0"/>
          </a:p>
        </p:txBody>
      </p:sp>
      <p:sp>
        <p:nvSpPr>
          <p:cNvPr id="69635" name="Rectangle 6"/>
          <p:cNvSpPr>
            <a:spLocks noChangeArrowheads="1"/>
          </p:cNvSpPr>
          <p:nvPr/>
        </p:nvSpPr>
        <p:spPr bwMode="auto">
          <a:xfrm>
            <a:off x="2286000" y="28289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ＭＳ Ｐゴシック" pitchFamily="34" charset="-128"/>
                <a:cs typeface="ＭＳ Ｐゴシック" pitchFamily="34" charset="-128"/>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ＭＳ Ｐゴシック"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ＭＳ Ｐゴシック"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9pPr>
          </a:lstStyle>
          <a:p>
            <a:pPr eaLnBrk="1" hangingPunct="1">
              <a:lnSpc>
                <a:spcPct val="100000"/>
              </a:lnSpc>
              <a:spcBef>
                <a:spcPct val="0"/>
              </a:spcBef>
              <a:buFontTx/>
              <a:buNone/>
            </a:pPr>
            <a:r>
              <a:rPr lang="en-US" altLang="en-US" sz="1800" dirty="0"/>
              <a:t>.</a:t>
            </a:r>
          </a:p>
        </p:txBody>
      </p:sp>
      <p:sp>
        <p:nvSpPr>
          <p:cNvPr id="11" name="Rectangle 10"/>
          <p:cNvSpPr/>
          <p:nvPr/>
        </p:nvSpPr>
        <p:spPr>
          <a:xfrm>
            <a:off x="6012160" y="1988840"/>
            <a:ext cx="2808312"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fontAlgn="auto" hangingPunct="1">
              <a:spcBef>
                <a:spcPts val="0"/>
              </a:spcBef>
              <a:spcAft>
                <a:spcPts val="0"/>
              </a:spcAft>
              <a:defRPr/>
            </a:pPr>
            <a:r>
              <a:rPr lang="el-GR" sz="1400" b="1" dirty="0" smtClean="0"/>
              <a:t>Δραστηριότητα</a:t>
            </a:r>
            <a:r>
              <a:rPr lang="en-US" sz="1400" b="1" dirty="0" smtClean="0"/>
              <a:t> </a:t>
            </a:r>
            <a:r>
              <a:rPr lang="en-US" sz="1400" b="1" dirty="0"/>
              <a:t>2:</a:t>
            </a:r>
            <a:r>
              <a:rPr lang="en-US" sz="1400" dirty="0"/>
              <a:t> </a:t>
            </a:r>
            <a:r>
              <a:rPr lang="el-GR" sz="1400" dirty="0" smtClean="0"/>
              <a:t>Τα παιδιά έπρεπε να δοκιμάσουν τα υλικά για να δουν αν είναι αδιάβροχα</a:t>
            </a:r>
            <a:r>
              <a:rPr lang="en-US" sz="1400" dirty="0" smtClean="0"/>
              <a:t>.</a:t>
            </a:r>
            <a:endParaRPr lang="en-US" sz="1400" dirty="0"/>
          </a:p>
        </p:txBody>
      </p:sp>
      <p:sp>
        <p:nvSpPr>
          <p:cNvPr id="17" name="Cloud Callout 16"/>
          <p:cNvSpPr/>
          <p:nvPr/>
        </p:nvSpPr>
        <p:spPr>
          <a:xfrm>
            <a:off x="2915816" y="1988840"/>
            <a:ext cx="2952328" cy="1656184"/>
          </a:xfrm>
          <a:prstGeom prst="cloudCallout">
            <a:avLst>
              <a:gd name="adj1" fmla="val 55860"/>
              <a:gd name="adj2" fmla="val 55762"/>
            </a:avLst>
          </a:prstGeom>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el-GR" altLang="en-US" sz="1400" dirty="0" smtClean="0">
                <a:solidFill>
                  <a:srgbClr val="000000"/>
                </a:solidFill>
              </a:rPr>
              <a:t>Τα παιδιά απόλαυσαν τη μάθηση μέσα από το παιχνίδι και πολλά άρχισαν να ρωτούν τους φίλους τους.</a:t>
            </a:r>
            <a:r>
              <a:rPr lang="en-GB" altLang="en-US" sz="1400" dirty="0" smtClean="0">
                <a:solidFill>
                  <a:srgbClr val="000000"/>
                </a:solidFill>
              </a:rPr>
              <a:t>.</a:t>
            </a:r>
            <a:endParaRPr lang="en-GB" altLang="en-US" sz="1000" dirty="0">
              <a:solidFill>
                <a:srgbClr val="000000"/>
              </a:solidFill>
            </a:endParaRPr>
          </a:p>
        </p:txBody>
      </p:sp>
      <p:sp>
        <p:nvSpPr>
          <p:cNvPr id="18" name="Pentagon 17"/>
          <p:cNvSpPr/>
          <p:nvPr/>
        </p:nvSpPr>
        <p:spPr>
          <a:xfrm>
            <a:off x="5796137" y="5445224"/>
            <a:ext cx="3347864" cy="1224136"/>
          </a:xfrm>
          <a:prstGeom prst="homePlat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l-GR" sz="1600" dirty="0" smtClean="0"/>
              <a:t>Μερικά παιδιά δεν έχουν ξεκαθαρίσει τις διαφορές ανάμεσα στο «απορροφητικό» και στο «αδιάβροχο»</a:t>
            </a:r>
            <a:r>
              <a:rPr lang="en-US" sz="1600" dirty="0" smtClean="0"/>
              <a:t>. </a:t>
            </a:r>
            <a:r>
              <a:rPr lang="el-GR" sz="1600" dirty="0" smtClean="0"/>
              <a:t>Θα τα ξαναδούμε μέσα στο έτος</a:t>
            </a:r>
            <a:r>
              <a:rPr lang="en-US" sz="1600" dirty="0" smtClean="0"/>
              <a:t>. </a:t>
            </a:r>
            <a:endParaRPr lang="en-US" sz="1600" dirty="0"/>
          </a:p>
        </p:txBody>
      </p:sp>
      <p:pic>
        <p:nvPicPr>
          <p:cNvPr id="69639" name="Picture 20" descr="IMG_034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1260" y="2852936"/>
            <a:ext cx="265921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21" descr="IMG_034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63" y="3068960"/>
            <a:ext cx="2749550" cy="147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23" descr="Screen Shot 2016-03-09 at 20.09.46.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0900" y="5340028"/>
            <a:ext cx="2098054" cy="10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203848" y="3662487"/>
            <a:ext cx="2430190" cy="16004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fontAlgn="auto" hangingPunct="1">
              <a:spcBef>
                <a:spcPts val="0"/>
              </a:spcBef>
              <a:spcAft>
                <a:spcPts val="0"/>
              </a:spcAft>
              <a:defRPr/>
            </a:pPr>
            <a:r>
              <a:rPr lang="el-GR" sz="1400" b="1" dirty="0" smtClean="0"/>
              <a:t>Δραστηριότητα</a:t>
            </a:r>
            <a:r>
              <a:rPr lang="en-US" sz="1400" b="1" dirty="0" smtClean="0"/>
              <a:t> </a:t>
            </a:r>
            <a:r>
              <a:rPr lang="en-US" sz="1400" b="1" dirty="0"/>
              <a:t>3:</a:t>
            </a:r>
            <a:r>
              <a:rPr lang="en-US" sz="1400" dirty="0"/>
              <a:t> </a:t>
            </a:r>
            <a:r>
              <a:rPr lang="el-GR" sz="1400" dirty="0" smtClean="0"/>
              <a:t>Στον υπολογιστή, τα παιδιά έπρεπε να ακολουθήσουν τις οδηγίες για να συλλέξουν τα σωστά υλικά σύμφωνα με τις ιδιότητές τους, για να φτιάξουν μια σχεδία</a:t>
            </a:r>
            <a:r>
              <a:rPr lang="en-US" sz="1400" dirty="0" smtClean="0"/>
              <a:t>.</a:t>
            </a:r>
            <a:endParaRPr lang="en-US" sz="1400" dirty="0"/>
          </a:p>
        </p:txBody>
      </p:sp>
      <p:sp>
        <p:nvSpPr>
          <p:cNvPr id="9" name="Rectangular Callout 8"/>
          <p:cNvSpPr/>
          <p:nvPr/>
        </p:nvSpPr>
        <p:spPr>
          <a:xfrm>
            <a:off x="360041" y="5625778"/>
            <a:ext cx="2771799" cy="827558"/>
          </a:xfrm>
          <a:prstGeom prst="wedgeRectCallout">
            <a:avLst>
              <a:gd name="adj1" fmla="val 34977"/>
              <a:gd name="adj2" fmla="val -163553"/>
            </a:avLst>
          </a:prstGeom>
          <a:ln w="57150" cmpd="sng">
            <a:solidFill>
              <a:srgbClr val="CE18FF"/>
            </a:solid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algn="ctr" eaLnBrk="1" hangingPunct="1">
              <a:defRPr/>
            </a:pPr>
            <a:r>
              <a:rPr lang="en-GB" altLang="en-US" sz="1400" dirty="0" smtClean="0">
                <a:solidFill>
                  <a:srgbClr val="000000"/>
                </a:solidFill>
              </a:rPr>
              <a:t>O: </a:t>
            </a:r>
            <a:r>
              <a:rPr lang="el-GR" altLang="en-US" sz="1400" dirty="0" smtClean="0">
                <a:solidFill>
                  <a:srgbClr val="000000"/>
                </a:solidFill>
              </a:rPr>
              <a:t>Το νερό τα διαπέρασε άρα δεν είναι αδιάβροχο</a:t>
            </a:r>
            <a:r>
              <a:rPr lang="en-GB" altLang="en-US" sz="1400" dirty="0" smtClean="0">
                <a:solidFill>
                  <a:srgbClr val="000000"/>
                </a:solidFill>
              </a:rPr>
              <a:t>. </a:t>
            </a:r>
            <a:r>
              <a:rPr lang="el-GR" altLang="en-US" sz="1400" dirty="0" smtClean="0">
                <a:solidFill>
                  <a:srgbClr val="000000"/>
                </a:solidFill>
              </a:rPr>
              <a:t>Το ήξερα. Είχα δίκιο</a:t>
            </a:r>
            <a:r>
              <a:rPr lang="en-GB" altLang="en-US" sz="1400" dirty="0" smtClean="0">
                <a:solidFill>
                  <a:srgbClr val="000000"/>
                </a:solidFill>
              </a:rPr>
              <a:t>! </a:t>
            </a:r>
            <a:r>
              <a:rPr lang="el-GR" altLang="en-US" sz="1400" dirty="0" smtClean="0">
                <a:solidFill>
                  <a:srgbClr val="000000"/>
                </a:solidFill>
              </a:rPr>
              <a:t>Το σκέφτηκες</a:t>
            </a:r>
            <a:r>
              <a:rPr lang="en-GB" altLang="en-US" sz="1400" dirty="0" smtClean="0">
                <a:solidFill>
                  <a:srgbClr val="000000"/>
                </a:solidFill>
              </a:rPr>
              <a:t> N</a:t>
            </a:r>
            <a:r>
              <a:rPr lang="en-US" altLang="en-US" sz="1400" dirty="0" smtClean="0">
                <a:solidFill>
                  <a:srgbClr val="000000"/>
                </a:solidFill>
              </a:rPr>
              <a:t>;</a:t>
            </a:r>
            <a:r>
              <a:rPr lang="en-GB" altLang="en-US" sz="1400" dirty="0" smtClean="0">
                <a:solidFill>
                  <a:srgbClr val="000000"/>
                </a:solidFill>
              </a:rPr>
              <a:t> </a:t>
            </a:r>
          </a:p>
        </p:txBody>
      </p:sp>
      <p:sp>
        <p:nvSpPr>
          <p:cNvPr id="12" name="Rectangular Callout 11"/>
          <p:cNvSpPr/>
          <p:nvPr/>
        </p:nvSpPr>
        <p:spPr>
          <a:xfrm>
            <a:off x="6228184" y="4665098"/>
            <a:ext cx="2664296" cy="597828"/>
          </a:xfrm>
          <a:prstGeom prst="wedgeRectCallout">
            <a:avLst>
              <a:gd name="adj1" fmla="val -30457"/>
              <a:gd name="adj2" fmla="val -81926"/>
            </a:avLst>
          </a:prstGeom>
          <a:ln w="57150" cmpd="sng">
            <a:solidFill>
              <a:srgbClr val="CE18FF"/>
            </a:solid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algn="ctr" eaLnBrk="1" hangingPunct="1">
              <a:defRPr/>
            </a:pPr>
            <a:r>
              <a:rPr lang="en-GB" altLang="en-US" sz="1400" dirty="0" smtClean="0">
                <a:solidFill>
                  <a:srgbClr val="000000"/>
                </a:solidFill>
              </a:rPr>
              <a:t>L: </a:t>
            </a:r>
            <a:r>
              <a:rPr lang="el-GR" altLang="en-US" sz="1400" dirty="0" smtClean="0">
                <a:solidFill>
                  <a:srgbClr val="000000"/>
                </a:solidFill>
              </a:rPr>
              <a:t>Ααα</a:t>
            </a:r>
            <a:r>
              <a:rPr lang="en-GB" altLang="en-US" sz="1400" dirty="0" smtClean="0">
                <a:solidFill>
                  <a:srgbClr val="000000"/>
                </a:solidFill>
              </a:rPr>
              <a:t>! </a:t>
            </a:r>
            <a:r>
              <a:rPr lang="el-GR" altLang="en-US" sz="1400" dirty="0" smtClean="0">
                <a:solidFill>
                  <a:srgbClr val="000000"/>
                </a:solidFill>
              </a:rPr>
              <a:t>Τα μπισκότα δεν είναι αδιάβροχα</a:t>
            </a:r>
            <a:r>
              <a:rPr lang="en-GB" altLang="en-US" sz="1400" dirty="0" smtClean="0">
                <a:solidFill>
                  <a:srgbClr val="000000"/>
                </a:solidFill>
              </a:rPr>
              <a:t>. </a:t>
            </a:r>
            <a:r>
              <a:rPr lang="el-GR" altLang="en-US" sz="1400" dirty="0" smtClean="0">
                <a:solidFill>
                  <a:srgbClr val="000000"/>
                </a:solidFill>
              </a:rPr>
              <a:t>Δεν το ήξερα</a:t>
            </a:r>
            <a:r>
              <a:rPr lang="en-GB" altLang="en-US" sz="1400" dirty="0" smtClean="0">
                <a:solidFill>
                  <a:srgbClr val="000000"/>
                </a:solidFill>
              </a:rPr>
              <a:t>.</a:t>
            </a:r>
          </a:p>
        </p:txBody>
      </p:sp>
      <p:sp>
        <p:nvSpPr>
          <p:cNvPr id="14" name="Rectangular Callout 13"/>
          <p:cNvSpPr/>
          <p:nvPr/>
        </p:nvSpPr>
        <p:spPr>
          <a:xfrm>
            <a:off x="360041" y="4684390"/>
            <a:ext cx="1979712" cy="787400"/>
          </a:xfrm>
          <a:prstGeom prst="wedgeRectCallout">
            <a:avLst>
              <a:gd name="adj1" fmla="val -21436"/>
              <a:gd name="adj2" fmla="val -83062"/>
            </a:avLst>
          </a:prstGeom>
          <a:ln w="57150" cmpd="sng">
            <a:solidFill>
              <a:srgbClr val="CE18FF"/>
            </a:solidFill>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algn="ctr" eaLnBrk="1" hangingPunct="1">
              <a:defRPr/>
            </a:pPr>
            <a:r>
              <a:rPr lang="en-GB" altLang="en-US" sz="1400" dirty="0" smtClean="0">
                <a:solidFill>
                  <a:srgbClr val="000000"/>
                </a:solidFill>
              </a:rPr>
              <a:t>N: </a:t>
            </a:r>
            <a:r>
              <a:rPr lang="el-GR" altLang="en-US" sz="1400" dirty="0" smtClean="0">
                <a:solidFill>
                  <a:srgbClr val="000000"/>
                </a:solidFill>
              </a:rPr>
              <a:t>Ναι.</a:t>
            </a:r>
            <a:r>
              <a:rPr lang="en-GB" altLang="en-US" sz="1400" dirty="0" smtClean="0">
                <a:solidFill>
                  <a:srgbClr val="000000"/>
                </a:solidFill>
              </a:rPr>
              <a:t> </a:t>
            </a:r>
            <a:r>
              <a:rPr lang="el-GR" altLang="en-US" sz="1400" dirty="0" smtClean="0">
                <a:solidFill>
                  <a:srgbClr val="000000"/>
                </a:solidFill>
              </a:rPr>
              <a:t>Δεν είναι πλαστικό αυτό</a:t>
            </a:r>
            <a:r>
              <a:rPr lang="en-GB" altLang="en-US" sz="1400" dirty="0" smtClean="0">
                <a:solidFill>
                  <a:srgbClr val="000000"/>
                </a:solidFill>
              </a:rPr>
              <a:t>.</a:t>
            </a:r>
          </a:p>
        </p:txBody>
      </p:sp>
    </p:spTree>
    <p:extLst>
      <p:ext uri="{BB962C8B-B14F-4D97-AF65-F5344CB8AC3E}">
        <p14:creationId xmlns:p14="http://schemas.microsoft.com/office/powerpoint/2010/main" val="3032018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83568" y="1988840"/>
            <a:ext cx="3956757" cy="3670673"/>
          </a:xfrm>
          <a:prstGeom prst="rect">
            <a:avLst/>
          </a:prstGeom>
        </p:spPr>
      </p:pic>
      <p:pic>
        <p:nvPicPr>
          <p:cNvPr id="3" name="Picture 2"/>
          <p:cNvPicPr>
            <a:picLocks noChangeAspect="1"/>
          </p:cNvPicPr>
          <p:nvPr/>
        </p:nvPicPr>
        <p:blipFill>
          <a:blip r:embed="rId3" cstate="print"/>
          <a:stretch>
            <a:fillRect/>
          </a:stretch>
        </p:blipFill>
        <p:spPr>
          <a:xfrm>
            <a:off x="4788024" y="1959473"/>
            <a:ext cx="3893582" cy="3701775"/>
          </a:xfrm>
          <a:prstGeom prst="rect">
            <a:avLst/>
          </a:prstGeom>
        </p:spPr>
      </p:pic>
      <p:sp>
        <p:nvSpPr>
          <p:cNvPr id="4" name="Rectangle 3"/>
          <p:cNvSpPr/>
          <p:nvPr/>
        </p:nvSpPr>
        <p:spPr>
          <a:xfrm>
            <a:off x="2411760" y="188640"/>
            <a:ext cx="6269846" cy="1815882"/>
          </a:xfrm>
          <a:prstGeom prst="rect">
            <a:avLst/>
          </a:prstGeom>
        </p:spPr>
        <p:txBody>
          <a:bodyPr wrap="square">
            <a:spAutoFit/>
          </a:bodyPr>
          <a:lstStyle/>
          <a:p>
            <a:pPr algn="ctr"/>
            <a:r>
              <a:rPr lang="el-GR" sz="2800" b="1" dirty="0">
                <a:solidFill>
                  <a:srgbClr val="00B050"/>
                </a:solidFill>
                <a:latin typeface="+mj-lt"/>
              </a:rPr>
              <a:t>Μελέτη απλών φυσικών φαινομένων: διαχείριση δεδομένων </a:t>
            </a:r>
            <a:endParaRPr lang="el-GR" sz="2800" b="1" dirty="0" smtClean="0">
              <a:solidFill>
                <a:srgbClr val="00B050"/>
              </a:solidFill>
              <a:latin typeface="+mj-lt"/>
            </a:endParaRPr>
          </a:p>
          <a:p>
            <a:pPr algn="ctr"/>
            <a:r>
              <a:rPr lang="el-GR" sz="2800" b="1" dirty="0" smtClean="0">
                <a:solidFill>
                  <a:srgbClr val="00B050"/>
                </a:solidFill>
                <a:latin typeface="+mj-lt"/>
              </a:rPr>
              <a:t>και μεταφορά ιδεών</a:t>
            </a:r>
            <a:endParaRPr lang="el-GR" sz="2800" b="1" dirty="0">
              <a:solidFill>
                <a:srgbClr val="00B050"/>
              </a:solidFill>
              <a:latin typeface="+mj-lt"/>
            </a:endParaRPr>
          </a:p>
          <a:p>
            <a:pPr algn="ctr"/>
            <a:r>
              <a:rPr lang="el-GR" sz="2800" b="1" dirty="0" smtClean="0">
                <a:solidFill>
                  <a:srgbClr val="00B050"/>
                </a:solidFill>
                <a:latin typeface="+mj-lt"/>
              </a:rPr>
              <a:t>(παιδιά ηλικίας 4-6 ετών)</a:t>
            </a:r>
            <a:endParaRPr lang="el-GR" sz="2800" dirty="0">
              <a:solidFill>
                <a:srgbClr val="00B050"/>
              </a:solidFill>
              <a:latin typeface="+mj-lt"/>
            </a:endParaRPr>
          </a:p>
        </p:txBody>
      </p:sp>
    </p:spTree>
    <p:extLst>
      <p:ext uri="{BB962C8B-B14F-4D97-AF65-F5344CB8AC3E}">
        <p14:creationId xmlns:p14="http://schemas.microsoft.com/office/powerpoint/2010/main" val="1094370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627784" y="332656"/>
            <a:ext cx="5862588" cy="14248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el-GR" sz="3200" kern="0" dirty="0" smtClean="0">
                <a:solidFill>
                  <a:srgbClr val="00B050"/>
                </a:solidFill>
                <a:effectLst/>
              </a:rPr>
              <a:t>Ανασκόπηση της χρήσης των ΤΠΕ σε παραδείγματα από την τάξη</a:t>
            </a:r>
          </a:p>
        </p:txBody>
      </p:sp>
      <p:sp>
        <p:nvSpPr>
          <p:cNvPr id="4" name="Tijdelijke aanduiding voor inhoud 3"/>
          <p:cNvSpPr>
            <a:spLocks noGrp="1"/>
          </p:cNvSpPr>
          <p:nvPr>
            <p:ph idx="1"/>
          </p:nvPr>
        </p:nvSpPr>
        <p:spPr>
          <a:xfrm>
            <a:off x="539552" y="2276873"/>
            <a:ext cx="8219256" cy="3528392"/>
          </a:xfrm>
        </p:spPr>
        <p:txBody>
          <a:bodyPr>
            <a:normAutofit/>
          </a:bodyPr>
          <a:lstStyle/>
          <a:p>
            <a:pPr marL="514350" indent="-514350">
              <a:buFont typeface="+mj-lt"/>
              <a:buAutoNum type="arabicPeriod"/>
            </a:pPr>
            <a:r>
              <a:rPr lang="el-GR" sz="2800" dirty="0" smtClean="0">
                <a:latin typeface="+mj-lt"/>
              </a:rPr>
              <a:t>Διαβάστε τα διαθέσιμα παραδείγματα από την τάξη για να αποκτήσετε μια γενική εικόνα της πορείας της μάθησης.</a:t>
            </a:r>
            <a:endParaRPr lang="el-GR" sz="2000" dirty="0" smtClean="0">
              <a:latin typeface="+mj-lt"/>
            </a:endParaRPr>
          </a:p>
          <a:p>
            <a:pPr marL="514350" indent="-514350">
              <a:spcBef>
                <a:spcPts val="1200"/>
              </a:spcBef>
              <a:buFont typeface="+mj-lt"/>
              <a:buAutoNum type="arabicPeriod"/>
            </a:pPr>
            <a:r>
              <a:rPr lang="el-GR" sz="2800" dirty="0" smtClean="0">
                <a:latin typeface="+mj-lt"/>
              </a:rPr>
              <a:t>Έπειτα σκεφτείτε </a:t>
            </a:r>
            <a:r>
              <a:rPr lang="el-GR" sz="2800" kern="0" dirty="0">
                <a:latin typeface="+mj-lt"/>
              </a:rPr>
              <a:t>με ποιους τρόπους ενίσχυσε </a:t>
            </a:r>
            <a:r>
              <a:rPr lang="el-GR" sz="2800" kern="0" dirty="0" smtClean="0">
                <a:latin typeface="+mj-lt"/>
              </a:rPr>
              <a:t>ή ενθάρρυνε </a:t>
            </a:r>
            <a:r>
              <a:rPr lang="el-GR" sz="2800" kern="0" dirty="0">
                <a:latin typeface="+mj-lt"/>
              </a:rPr>
              <a:t>η χρήση των ΤΠΕ τη διερεύνηση και τη δημιουργικότητα. </a:t>
            </a:r>
            <a:endParaRPr lang="el-GR" sz="2800" dirty="0"/>
          </a:p>
          <a:p>
            <a:pPr marL="514350" indent="-514350">
              <a:buFont typeface="Arial" pitchFamily="34" charset="0"/>
              <a:buAutoNum type="arabicPeriod"/>
            </a:pPr>
            <a:endParaRPr lang="el-GR" sz="2800" dirty="0"/>
          </a:p>
          <a:p>
            <a:pPr marL="514350" lvl="0" indent="-514350">
              <a:buFont typeface="Arial" pitchFamily="34" charset="0"/>
              <a:buAutoNum type="arabicPeriod"/>
            </a:pPr>
            <a:endParaRPr lang="el-GR" sz="2800" dirty="0"/>
          </a:p>
          <a:p>
            <a:pPr marL="514350" indent="-514350">
              <a:buAutoNum type="arabicPeriod"/>
            </a:pPr>
            <a:endParaRPr lang="el-GR" sz="2800" dirty="0" smtClean="0"/>
          </a:p>
          <a:p>
            <a:pPr marL="514350" indent="-514350">
              <a:buAutoNum type="arabicPeriod"/>
            </a:pPr>
            <a:endParaRPr lang="el-GR" sz="2800" dirty="0" smtClean="0"/>
          </a:p>
        </p:txBody>
      </p:sp>
    </p:spTree>
    <p:extLst>
      <p:ext uri="{BB962C8B-B14F-4D97-AF65-F5344CB8AC3E}">
        <p14:creationId xmlns:p14="http://schemas.microsoft.com/office/powerpoint/2010/main" val="305175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7744" y="274638"/>
            <a:ext cx="6419056" cy="1282154"/>
          </a:xfrm>
        </p:spPr>
        <p:txBody>
          <a:bodyPr>
            <a:normAutofit fontScale="90000"/>
          </a:bodyPr>
          <a:lstStyle/>
          <a:p>
            <a:r>
              <a:rPr lang="el-GR" sz="3600" b="1" dirty="0" smtClean="0">
                <a:solidFill>
                  <a:srgbClr val="00B050"/>
                </a:solidFill>
              </a:rPr>
              <a:t>Σύνδεση διερεύνησης και δημιουργικότητας </a:t>
            </a:r>
            <a:r>
              <a:rPr lang="en-US" sz="3600" b="1" dirty="0" smtClean="0">
                <a:solidFill>
                  <a:srgbClr val="00B050"/>
                </a:solidFill>
              </a:rPr>
              <a:t/>
            </a:r>
            <a:br>
              <a:rPr lang="en-US" sz="3600" b="1" dirty="0" smtClean="0">
                <a:solidFill>
                  <a:srgbClr val="00B050"/>
                </a:solidFill>
              </a:rPr>
            </a:br>
            <a:r>
              <a:rPr lang="el-GR" sz="3600" b="1" dirty="0" smtClean="0">
                <a:solidFill>
                  <a:srgbClr val="00B050"/>
                </a:solidFill>
              </a:rPr>
              <a:t>στις </a:t>
            </a:r>
            <a:r>
              <a:rPr lang="el-GR" sz="3600" b="1" dirty="0" smtClean="0">
                <a:solidFill>
                  <a:srgbClr val="00B050"/>
                </a:solidFill>
              </a:rPr>
              <a:t>φυσικές επιστήμες</a:t>
            </a:r>
            <a:r>
              <a:rPr dirty="0"/>
              <a:t/>
            </a:r>
            <a:br>
              <a:rPr dirty="0"/>
            </a:br>
            <a:r>
              <a:rPr lang="el-GR" sz="2000" b="1" dirty="0" smtClean="0">
                <a:solidFill>
                  <a:srgbClr val="00B050"/>
                </a:solidFill>
              </a:rPr>
              <a:t>(Creative Little Scientists, 2012)</a:t>
            </a:r>
            <a:endParaRPr lang="el-GR" sz="2000" b="1" dirty="0">
              <a:solidFill>
                <a:srgbClr val="00B050"/>
              </a:solidFill>
            </a:endParaRPr>
          </a:p>
        </p:txBody>
      </p:sp>
      <p:sp>
        <p:nvSpPr>
          <p:cNvPr id="5" name="Content Placeholder 4"/>
          <p:cNvSpPr>
            <a:spLocks noGrp="1"/>
          </p:cNvSpPr>
          <p:nvPr>
            <p:ph sz="half" idx="1"/>
          </p:nvPr>
        </p:nvSpPr>
        <p:spPr>
          <a:xfrm>
            <a:off x="467544" y="1988840"/>
            <a:ext cx="4038600" cy="3989040"/>
          </a:xfrm>
          <a:solidFill>
            <a:schemeClr val="accent6">
              <a:lumMod val="20000"/>
              <a:lumOff val="80000"/>
            </a:schemeClr>
          </a:solidFill>
          <a:ln w="31750">
            <a:solidFill>
              <a:srgbClr val="00B050"/>
            </a:solidFill>
          </a:ln>
        </p:spPr>
        <p:txBody>
          <a:bodyPr>
            <a:normAutofit fontScale="85000" lnSpcReduction="20000"/>
          </a:bodyPr>
          <a:lstStyle/>
          <a:p>
            <a:pPr marL="0" indent="0" algn="ctr">
              <a:buNone/>
            </a:pPr>
            <a:r>
              <a:rPr lang="el-GR" sz="2600" b="1" dirty="0" smtClean="0">
                <a:solidFill>
                  <a:srgbClr val="00B050"/>
                </a:solidFill>
                <a:latin typeface="+mj-lt"/>
              </a:rPr>
              <a:t>Χαρακτηριστικά διερεύνησης</a:t>
            </a:r>
            <a:endParaRPr lang="el-GR" sz="2600" b="1" dirty="0">
              <a:solidFill>
                <a:srgbClr val="00B050"/>
              </a:solidFill>
              <a:latin typeface="+mj-lt"/>
            </a:endParaRPr>
          </a:p>
          <a:p>
            <a:pPr marL="0" indent="0" algn="ctr">
              <a:buNone/>
            </a:pPr>
            <a:r>
              <a:rPr lang="el-GR" sz="2600" dirty="0">
                <a:latin typeface="+mj-lt"/>
              </a:rPr>
              <a:t>Ερωτήσεις</a:t>
            </a:r>
          </a:p>
          <a:p>
            <a:pPr marL="0" indent="0" algn="ctr">
              <a:buNone/>
            </a:pPr>
            <a:r>
              <a:rPr lang="el-GR" sz="2600" dirty="0">
                <a:latin typeface="+mj-lt"/>
              </a:rPr>
              <a:t>Σχεδιασμός ή προγραμματισμός ερευνών</a:t>
            </a:r>
          </a:p>
          <a:p>
            <a:pPr marL="0" indent="0" algn="ctr">
              <a:buNone/>
            </a:pPr>
            <a:r>
              <a:rPr lang="el-GR" sz="2600" dirty="0">
                <a:latin typeface="+mj-lt"/>
              </a:rPr>
              <a:t>Συλλογή αποδεικτικών στοιχείων</a:t>
            </a:r>
          </a:p>
          <a:p>
            <a:pPr marL="0" indent="0" algn="ctr">
              <a:buNone/>
            </a:pPr>
            <a:r>
              <a:rPr lang="el-GR" sz="2600" dirty="0">
                <a:latin typeface="+mj-lt"/>
              </a:rPr>
              <a:t>Δυνατότητα να κάνουν συσχετισμούς</a:t>
            </a:r>
          </a:p>
          <a:p>
            <a:pPr marL="0" indent="0" algn="ctr">
              <a:buNone/>
            </a:pPr>
            <a:r>
              <a:rPr lang="el-GR" sz="2600" dirty="0">
                <a:latin typeface="+mj-lt"/>
              </a:rPr>
              <a:t>Ερμηνεία αποδεικτικών στοιχείων</a:t>
            </a:r>
          </a:p>
          <a:p>
            <a:pPr marL="0" indent="0" algn="ctr">
              <a:buNone/>
            </a:pPr>
            <a:r>
              <a:rPr lang="el-GR" sz="2600" dirty="0">
                <a:latin typeface="+mj-lt"/>
              </a:rPr>
              <a:t>Παρουσίαση αποδεικτικών στοιχείων</a:t>
            </a:r>
          </a:p>
          <a:p>
            <a:endParaRPr lang="el-GR" dirty="0"/>
          </a:p>
        </p:txBody>
      </p:sp>
      <p:sp>
        <p:nvSpPr>
          <p:cNvPr id="6" name="Content Placeholder 5"/>
          <p:cNvSpPr>
            <a:spLocks noGrp="1"/>
          </p:cNvSpPr>
          <p:nvPr>
            <p:ph sz="half" idx="2"/>
          </p:nvPr>
        </p:nvSpPr>
        <p:spPr>
          <a:xfrm>
            <a:off x="4644008" y="1988840"/>
            <a:ext cx="4038600" cy="3960440"/>
          </a:xfrm>
          <a:solidFill>
            <a:schemeClr val="accent6">
              <a:lumMod val="20000"/>
              <a:lumOff val="80000"/>
            </a:schemeClr>
          </a:solidFill>
          <a:ln w="31750">
            <a:solidFill>
              <a:srgbClr val="00B050"/>
            </a:solidFill>
          </a:ln>
        </p:spPr>
        <p:txBody>
          <a:bodyPr>
            <a:normAutofit fontScale="85000" lnSpcReduction="20000"/>
          </a:bodyPr>
          <a:lstStyle/>
          <a:p>
            <a:pPr marL="0" indent="0" algn="ctr">
              <a:buNone/>
            </a:pPr>
            <a:r>
              <a:rPr lang="el-GR" sz="2600" b="1" dirty="0">
                <a:solidFill>
                  <a:srgbClr val="00B050"/>
                </a:solidFill>
                <a:latin typeface="+mj-lt"/>
              </a:rPr>
              <a:t>Δημιουργικές προδιαθέσεις</a:t>
            </a:r>
          </a:p>
          <a:p>
            <a:pPr marL="0" indent="0" algn="ctr">
              <a:buNone/>
            </a:pPr>
            <a:r>
              <a:rPr lang="el-GR" sz="2600" dirty="0">
                <a:latin typeface="+mj-lt"/>
              </a:rPr>
              <a:t>Αίσθηση πρωτοβουλίας</a:t>
            </a:r>
          </a:p>
          <a:p>
            <a:pPr marL="0" indent="0" algn="ctr">
              <a:buNone/>
            </a:pPr>
            <a:r>
              <a:rPr lang="el-GR" sz="2600" dirty="0">
                <a:latin typeface="+mj-lt"/>
              </a:rPr>
              <a:t>Κίνητρο</a:t>
            </a:r>
          </a:p>
          <a:p>
            <a:pPr marL="0" indent="0" algn="ctr">
              <a:buNone/>
            </a:pPr>
            <a:r>
              <a:rPr lang="el-GR" sz="2600" dirty="0">
                <a:latin typeface="+mj-lt"/>
              </a:rPr>
              <a:t>Δυνατότητα να παράγουν κάτι νέο</a:t>
            </a:r>
          </a:p>
          <a:p>
            <a:pPr marL="0" indent="0" algn="ctr">
              <a:buNone/>
            </a:pPr>
            <a:r>
              <a:rPr lang="el-GR" sz="2600" dirty="0">
                <a:latin typeface="+mj-lt"/>
              </a:rPr>
              <a:t>Δυνατότητα να κάνουν συσχετισμούς</a:t>
            </a:r>
          </a:p>
          <a:p>
            <a:pPr marL="0" indent="0" algn="ctr">
              <a:buNone/>
            </a:pPr>
            <a:r>
              <a:rPr lang="el-GR" sz="2600" dirty="0">
                <a:latin typeface="+mj-lt"/>
              </a:rPr>
              <a:t>Φαντασία</a:t>
            </a:r>
          </a:p>
          <a:p>
            <a:pPr marL="0" indent="0" algn="ctr">
              <a:buNone/>
            </a:pPr>
            <a:r>
              <a:rPr lang="el-GR" sz="2600" dirty="0">
                <a:latin typeface="+mj-lt"/>
              </a:rPr>
              <a:t>Περιέργεια</a:t>
            </a:r>
          </a:p>
          <a:p>
            <a:pPr marL="0" indent="0" algn="ctr">
              <a:buNone/>
            </a:pPr>
            <a:r>
              <a:rPr lang="el-GR" sz="2600" dirty="0">
                <a:latin typeface="+mj-lt"/>
              </a:rPr>
              <a:t>Δυνατότητα να εργάζονται από κοινού</a:t>
            </a:r>
          </a:p>
          <a:p>
            <a:pPr marL="0" indent="0" algn="ctr">
              <a:buNone/>
            </a:pPr>
            <a:r>
              <a:rPr lang="el-GR" sz="2600" dirty="0">
                <a:latin typeface="+mj-lt"/>
              </a:rPr>
              <a:t>Δεξιότητες σκέψης</a:t>
            </a:r>
          </a:p>
          <a:p>
            <a:pPr marL="0" indent="0">
              <a:buNone/>
            </a:pPr>
            <a:endParaRPr lang="el-GR" dirty="0"/>
          </a:p>
        </p:txBody>
      </p:sp>
    </p:spTree>
    <p:extLst>
      <p:ext uri="{BB962C8B-B14F-4D97-AF65-F5344CB8AC3E}">
        <p14:creationId xmlns:p14="http://schemas.microsoft.com/office/powerpoint/2010/main" val="4226918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a:bodyPr>
          <a:lstStyle/>
          <a:p>
            <a:r>
              <a:rPr lang="el-GR" sz="3600" b="1" dirty="0" smtClean="0">
                <a:solidFill>
                  <a:srgbClr val="00B050"/>
                </a:solidFill>
              </a:rPr>
              <a:t>Ρόλος του/της δασκάλου/ας </a:t>
            </a:r>
            <a:endParaRPr lang="el-GR" sz="3600" b="1" dirty="0">
              <a:solidFill>
                <a:srgbClr val="00B050"/>
              </a:solidFill>
            </a:endParaRPr>
          </a:p>
        </p:txBody>
      </p:sp>
      <p:sp>
        <p:nvSpPr>
          <p:cNvPr id="3" name="Content Placeholder 2"/>
          <p:cNvSpPr>
            <a:spLocks noGrp="1"/>
          </p:cNvSpPr>
          <p:nvPr>
            <p:ph idx="1"/>
          </p:nvPr>
        </p:nvSpPr>
        <p:spPr>
          <a:xfrm>
            <a:off x="457200" y="1744216"/>
            <a:ext cx="8229600" cy="3412976"/>
          </a:xfrm>
        </p:spPr>
        <p:txBody>
          <a:bodyPr>
            <a:normAutofit/>
          </a:bodyPr>
          <a:lstStyle/>
          <a:p>
            <a:pPr marL="0" lvl="0" indent="0">
              <a:buNone/>
            </a:pPr>
            <a:r>
              <a:rPr lang="el-GR" sz="2800" b="1" dirty="0" smtClean="0">
                <a:solidFill>
                  <a:srgbClr val="00B050"/>
                </a:solidFill>
                <a:latin typeface="+mj-lt"/>
              </a:rPr>
              <a:t>Περισσότερα παραδείγματα από την τάξη</a:t>
            </a:r>
            <a:endParaRPr lang="el-GR" sz="2800" dirty="0">
              <a:solidFill>
                <a:srgbClr val="00B050"/>
              </a:solidFill>
              <a:latin typeface="+mj-lt"/>
            </a:endParaRPr>
          </a:p>
          <a:p>
            <a:pPr lvl="0"/>
            <a:r>
              <a:rPr lang="el-GR" sz="2800" dirty="0" smtClean="0">
                <a:latin typeface="+mj-lt"/>
              </a:rPr>
              <a:t>Σύμβολα στο χάρτη</a:t>
            </a:r>
            <a:endParaRPr lang="el-GR" sz="2800" dirty="0">
              <a:latin typeface="+mj-lt"/>
            </a:endParaRPr>
          </a:p>
          <a:p>
            <a:pPr lvl="0"/>
            <a:r>
              <a:rPr lang="el-GR" sz="2800" dirty="0" smtClean="0">
                <a:latin typeface="+mj-lt"/>
              </a:rPr>
              <a:t>Φράχτης για τα ζώα</a:t>
            </a:r>
            <a:endParaRPr lang="el-GR" sz="2800" dirty="0">
              <a:latin typeface="+mj-lt"/>
            </a:endParaRPr>
          </a:p>
          <a:p>
            <a:pPr lvl="0"/>
            <a:r>
              <a:rPr lang="el-GR" sz="2800" dirty="0" smtClean="0">
                <a:latin typeface="+mj-lt"/>
              </a:rPr>
              <a:t>Παίζοντας με το μικροσκόπιο</a:t>
            </a:r>
            <a:endParaRPr lang="el-GR" sz="2800" dirty="0">
              <a:latin typeface="+mj-lt"/>
            </a:endParaRPr>
          </a:p>
        </p:txBody>
      </p:sp>
    </p:spTree>
    <p:extLst>
      <p:ext uri="{BB962C8B-B14F-4D97-AF65-F5344CB8AC3E}">
        <p14:creationId xmlns:p14="http://schemas.microsoft.com/office/powerpoint/2010/main" val="675612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60648"/>
            <a:ext cx="6131024" cy="1368152"/>
          </a:xfrm>
        </p:spPr>
        <p:txBody>
          <a:bodyPr anchor="t">
            <a:normAutofit/>
          </a:bodyPr>
          <a:lstStyle/>
          <a:p>
            <a:r>
              <a:rPr lang="el-GR" sz="3600" b="1" dirty="0" smtClean="0">
                <a:solidFill>
                  <a:srgbClr val="00B050"/>
                </a:solidFill>
              </a:rPr>
              <a:t>Ο ρόλος του/της δασκάλου/ας </a:t>
            </a:r>
            <a:r>
              <a:rPr dirty="0"/>
              <a:t/>
            </a:r>
            <a:br>
              <a:rPr dirty="0"/>
            </a:br>
            <a:r>
              <a:rPr lang="el-GR" sz="2000" b="1" dirty="0">
                <a:solidFill>
                  <a:srgbClr val="00B050"/>
                </a:solidFill>
              </a:rPr>
              <a:t>Σε σχέση με το Παιδαγωγικό </a:t>
            </a:r>
            <a:r>
              <a:rPr lang="el-GR" sz="2000" b="1" dirty="0" smtClean="0">
                <a:solidFill>
                  <a:srgbClr val="00B050"/>
                </a:solidFill>
              </a:rPr>
              <a:t>Μοντέλο των </a:t>
            </a:r>
            <a:r>
              <a:rPr lang="el-GR" sz="2000" b="1" dirty="0">
                <a:solidFill>
                  <a:srgbClr val="00B050"/>
                </a:solidFill>
              </a:rPr>
              <a:t>Siraj-Blatchford et al.  (2002)</a:t>
            </a:r>
          </a:p>
        </p:txBody>
      </p:sp>
      <p:pic>
        <p:nvPicPr>
          <p:cNvPr id="6" name="Content Placeholder 5" descr="Screen shot 2012-09-04 at 18.40.15.png"/>
          <p:cNvPicPr>
            <a:picLocks noGrp="1" noChangeAspect="1"/>
          </p:cNvPicPr>
          <p:nvPr>
            <p:ph idx="1"/>
          </p:nvPr>
        </p:nvPicPr>
        <p:blipFill>
          <a:blip r:embed="rId3" cstate="print"/>
          <a:srcRect l="-19859" r="-19859"/>
          <a:stretch>
            <a:fillRect/>
          </a:stretch>
        </p:blipFill>
        <p:spPr>
          <a:xfrm>
            <a:off x="323528" y="1412776"/>
            <a:ext cx="7886700" cy="4351338"/>
          </a:xfrm>
          <a:prstGeom prst="rect">
            <a:avLst/>
          </a:prstGeom>
        </p:spPr>
      </p:pic>
    </p:spTree>
    <p:extLst>
      <p:ext uri="{BB962C8B-B14F-4D97-AF65-F5344CB8AC3E}">
        <p14:creationId xmlns:p14="http://schemas.microsoft.com/office/powerpoint/2010/main" val="2102349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99792" y="274638"/>
            <a:ext cx="5987008" cy="1426170"/>
          </a:xfrm>
        </p:spPr>
        <p:txBody>
          <a:bodyPr>
            <a:normAutofit/>
          </a:bodyPr>
          <a:lstStyle/>
          <a:p>
            <a:r>
              <a:rPr lang="el-GR" sz="3200" b="1" dirty="0">
                <a:solidFill>
                  <a:srgbClr val="00B050"/>
                </a:solidFill>
              </a:rPr>
              <a:t>Συνέργειες μεταξύ διερευνητικών και δημιουργικών προσεγγίσεων</a:t>
            </a:r>
          </a:p>
        </p:txBody>
      </p:sp>
      <p:sp>
        <p:nvSpPr>
          <p:cNvPr id="8" name="Content Placeholder 7"/>
          <p:cNvSpPr>
            <a:spLocks noGrp="1"/>
          </p:cNvSpPr>
          <p:nvPr>
            <p:ph idx="1"/>
          </p:nvPr>
        </p:nvSpPr>
        <p:spPr>
          <a:xfrm>
            <a:off x="457200" y="1916832"/>
            <a:ext cx="8219256" cy="3960440"/>
          </a:xfrm>
        </p:spPr>
        <p:txBody>
          <a:bodyPr>
            <a:normAutofit fontScale="85000" lnSpcReduction="10000"/>
          </a:bodyPr>
          <a:lstStyle/>
          <a:p>
            <a:r>
              <a:rPr lang="el-GR" dirty="0">
                <a:latin typeface="+mj-lt"/>
              </a:rPr>
              <a:t>Παιχνίδι και εξερεύνηση</a:t>
            </a:r>
          </a:p>
          <a:p>
            <a:r>
              <a:rPr lang="el-GR" dirty="0">
                <a:latin typeface="+mj-lt"/>
              </a:rPr>
              <a:t>Κίνητρο και συναίσθημα</a:t>
            </a:r>
          </a:p>
          <a:p>
            <a:r>
              <a:rPr lang="el-GR" dirty="0">
                <a:latin typeface="+mj-lt"/>
              </a:rPr>
              <a:t>Διάλογος και συνεργασία</a:t>
            </a:r>
          </a:p>
          <a:p>
            <a:r>
              <a:rPr lang="el-GR" dirty="0">
                <a:latin typeface="+mj-lt"/>
              </a:rPr>
              <a:t>Επίλυση προβλημάτων και αυτενέργεια</a:t>
            </a:r>
          </a:p>
          <a:p>
            <a:r>
              <a:rPr lang="el-GR" dirty="0">
                <a:latin typeface="+mj-lt"/>
              </a:rPr>
              <a:t>Ερωτήσεις και περιέργεια</a:t>
            </a:r>
          </a:p>
          <a:p>
            <a:r>
              <a:rPr lang="el-GR" dirty="0">
                <a:latin typeface="+mj-lt"/>
              </a:rPr>
              <a:t>Αναστοχασμός και συλλογισμός</a:t>
            </a:r>
          </a:p>
          <a:p>
            <a:r>
              <a:rPr lang="el-GR" dirty="0">
                <a:latin typeface="+mj-lt"/>
              </a:rPr>
              <a:t>Διδακτική στήριξη και εμπλοκή του εκπαιδευτικού</a:t>
            </a:r>
          </a:p>
          <a:p>
            <a:r>
              <a:rPr lang="el-GR" dirty="0">
                <a:latin typeface="+mj-lt"/>
              </a:rPr>
              <a:t>Αξιολόγηση για τη μάθηση</a:t>
            </a:r>
          </a:p>
          <a:p>
            <a:endParaRPr lang="el-GR" dirty="0"/>
          </a:p>
        </p:txBody>
      </p:sp>
    </p:spTree>
    <p:extLst>
      <p:ext uri="{BB962C8B-B14F-4D97-AF65-F5344CB8AC3E}">
        <p14:creationId xmlns:p14="http://schemas.microsoft.com/office/powerpoint/2010/main" val="3466448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fontScale="90000"/>
          </a:bodyPr>
          <a:lstStyle/>
          <a:p>
            <a:r>
              <a:rPr lang="el-GR" b="1" dirty="0" smtClean="0">
                <a:solidFill>
                  <a:srgbClr val="00B050"/>
                </a:solidFill>
              </a:rPr>
              <a:t>Εργασία με παράδειγμα από την τάξη</a:t>
            </a:r>
            <a:endParaRPr lang="el-GR" b="1" dirty="0">
              <a:solidFill>
                <a:srgbClr val="00B050"/>
              </a:solidFill>
            </a:endParaRPr>
          </a:p>
        </p:txBody>
      </p:sp>
      <p:sp>
        <p:nvSpPr>
          <p:cNvPr id="3" name="Content Placeholder 2"/>
          <p:cNvSpPr>
            <a:spLocks noGrp="1"/>
          </p:cNvSpPr>
          <p:nvPr>
            <p:ph idx="1"/>
          </p:nvPr>
        </p:nvSpPr>
        <p:spPr>
          <a:xfrm>
            <a:off x="395536" y="1700808"/>
            <a:ext cx="8219256" cy="4536504"/>
          </a:xfrm>
        </p:spPr>
        <p:txBody>
          <a:bodyPr>
            <a:normAutofit lnSpcReduction="10000"/>
          </a:bodyPr>
          <a:lstStyle/>
          <a:p>
            <a:pPr marL="457200" indent="-457200">
              <a:buFont typeface="+mj-lt"/>
              <a:buAutoNum type="arabicPeriod"/>
            </a:pPr>
            <a:r>
              <a:rPr lang="el-GR" sz="2400" dirty="0" smtClean="0">
                <a:latin typeface="+mj-lt"/>
              </a:rPr>
              <a:t>Διερευνήστε το παράδειγμα από την τάξη που σας έχει δοθεί.</a:t>
            </a:r>
          </a:p>
          <a:p>
            <a:pPr marL="457200" indent="-457200">
              <a:buFont typeface="+mj-lt"/>
              <a:buAutoNum type="arabicPeriod"/>
            </a:pPr>
            <a:r>
              <a:rPr lang="el-GR" sz="2400" dirty="0" smtClean="0">
                <a:latin typeface="+mj-lt"/>
              </a:rPr>
              <a:t>Ανατροφοδοτήστε </a:t>
            </a:r>
            <a:r>
              <a:rPr lang="el-GR" sz="2400" dirty="0" smtClean="0">
                <a:latin typeface="+mj-lt"/>
              </a:rPr>
              <a:t>στην ομάδα:</a:t>
            </a:r>
          </a:p>
          <a:p>
            <a:pPr marL="457200" indent="-457200">
              <a:buFont typeface="+mj-lt"/>
              <a:buAutoNum type="arabicPeriod"/>
            </a:pPr>
            <a:endParaRPr lang="el-GR" sz="1000" dirty="0" smtClean="0">
              <a:latin typeface="+mj-lt"/>
            </a:endParaRPr>
          </a:p>
          <a:p>
            <a:pPr>
              <a:spcBef>
                <a:spcPts val="0"/>
              </a:spcBef>
            </a:pPr>
            <a:r>
              <a:rPr lang="el-GR" sz="2200" dirty="0" smtClean="0">
                <a:latin typeface="+mj-lt"/>
              </a:rPr>
              <a:t> Σύντομη περίληψη της δραστηριότητας με τη χρήση ΤΠΕ και της/των πτυχής/ών της επιστημονικής διερεύνησης που ενισχύεται/ονται μέσα από τη δραστηριότητα:  </a:t>
            </a:r>
            <a:r>
              <a:rPr dirty="0"/>
              <a:t/>
            </a:r>
            <a:br>
              <a:rPr dirty="0"/>
            </a:br>
            <a:r>
              <a:rPr lang="el-GR" sz="2200" dirty="0" smtClean="0">
                <a:solidFill>
                  <a:srgbClr val="FF0000"/>
                </a:solidFill>
                <a:latin typeface="+mj-lt"/>
              </a:rPr>
              <a:t>(αξιολόγηση πληροφοριών, παρατηρήσεις και συλλογή δεδομένων, διαχείριση πληροφοριών, διαμόρφωση και οπτικοποίηση ιδεών ή μεταφορά ιδεών).</a:t>
            </a:r>
          </a:p>
          <a:p>
            <a:pPr>
              <a:spcBef>
                <a:spcPts val="0"/>
              </a:spcBef>
            </a:pPr>
            <a:endParaRPr lang="el-GR" sz="1000" dirty="0" smtClean="0">
              <a:latin typeface="+mj-lt"/>
            </a:endParaRPr>
          </a:p>
          <a:p>
            <a:pPr>
              <a:spcBef>
                <a:spcPts val="0"/>
              </a:spcBef>
            </a:pPr>
            <a:r>
              <a:rPr lang="el-GR" sz="2200" dirty="0" smtClean="0">
                <a:latin typeface="+mj-lt"/>
              </a:rPr>
              <a:t>Πώς ο/η δάσκαλος/α σχεδίασε / παρενέβη για να εξασφαλίσει ότι οι ΤΠΕ ενίσχυσαν την ανάπτυξη των δημιουργικών προδιαθέσεων και των δεξιοτήτων επιστημονικής διερεύνησης των παιδιών.</a:t>
            </a:r>
            <a:endParaRPr lang="el-GR" dirty="0"/>
          </a:p>
        </p:txBody>
      </p:sp>
    </p:spTree>
    <p:extLst>
      <p:ext uri="{BB962C8B-B14F-4D97-AF65-F5344CB8AC3E}">
        <p14:creationId xmlns:p14="http://schemas.microsoft.com/office/powerpoint/2010/main" val="1600791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76672"/>
            <a:ext cx="5616624" cy="1008112"/>
          </a:xfrm>
        </p:spPr>
        <p:txBody>
          <a:bodyPr>
            <a:noAutofit/>
          </a:bodyPr>
          <a:lstStyle/>
          <a:p>
            <a:r>
              <a:rPr lang="el-GR" sz="2800" b="1" dirty="0" smtClean="0">
                <a:solidFill>
                  <a:srgbClr val="00B050"/>
                </a:solidFill>
              </a:rPr>
              <a:t>Η παιδαγωγική που συνδέεται με τη χρήση ΤΠΕ θα πρέπει να:</a:t>
            </a:r>
            <a:endParaRPr lang="el-GR" sz="2800" b="1" dirty="0">
              <a:solidFill>
                <a:srgbClr val="00B050"/>
              </a:solidFill>
            </a:endParaRPr>
          </a:p>
        </p:txBody>
      </p:sp>
      <p:sp>
        <p:nvSpPr>
          <p:cNvPr id="3" name="Content Placeholder 2"/>
          <p:cNvSpPr>
            <a:spLocks noGrp="1"/>
          </p:cNvSpPr>
          <p:nvPr>
            <p:ph idx="1"/>
          </p:nvPr>
        </p:nvSpPr>
        <p:spPr>
          <a:xfrm>
            <a:off x="457200" y="1628801"/>
            <a:ext cx="8219256" cy="4536504"/>
          </a:xfrm>
        </p:spPr>
        <p:txBody>
          <a:bodyPr>
            <a:normAutofit fontScale="92500" lnSpcReduction="20000"/>
          </a:bodyPr>
          <a:lstStyle/>
          <a:p>
            <a:pPr lvl="0"/>
            <a:r>
              <a:rPr lang="el-GR" sz="2000" dirty="0" smtClean="0">
                <a:latin typeface="+mj-lt"/>
              </a:rPr>
              <a:t>διασφαλίζει ότι η χρήση είναι κατάλληλη και προσθέτει αξία στις δραστηριότητες μάθησης</a:t>
            </a:r>
            <a:endParaRPr lang="el-GR" sz="2000" dirty="0">
              <a:latin typeface="+mj-lt"/>
            </a:endParaRPr>
          </a:p>
          <a:p>
            <a:pPr lvl="0"/>
            <a:r>
              <a:rPr lang="el-GR" sz="2000" dirty="0">
                <a:latin typeface="+mj-lt"/>
              </a:rPr>
              <a:t>βασίζεται στην υπάρχουσα πρακτική των δασκάλων και στις προηγούμενες αντιλήψεις των μαθητών</a:t>
            </a:r>
          </a:p>
          <a:p>
            <a:pPr lvl="0"/>
            <a:r>
              <a:rPr lang="el-GR" sz="2000" dirty="0">
                <a:latin typeface="+mj-lt"/>
              </a:rPr>
              <a:t>διαρθρώνει τη δραστηριότητα, παρέχοντας στους μαθητές ανάληψη ευθύνης, επιλογή και ευκαιρίες για ενεργό συμμετοχή</a:t>
            </a:r>
          </a:p>
          <a:p>
            <a:pPr lvl="0"/>
            <a:r>
              <a:rPr lang="el-GR" sz="2000" dirty="0">
                <a:latin typeface="+mj-lt"/>
              </a:rPr>
              <a:t>προτρέπει τους μαθητές να σκεφτούν τις υποκείμενες έννοιες και σχέσεις, δημιουργώντας χρόνο για συζήτηση, </a:t>
            </a:r>
            <a:r>
              <a:rPr lang="el-GR" sz="2000" dirty="0" smtClean="0">
                <a:latin typeface="+mj-lt"/>
              </a:rPr>
              <a:t>συλλογισμό, </a:t>
            </a:r>
            <a:r>
              <a:rPr lang="el-GR" sz="2000" dirty="0">
                <a:latin typeface="+mj-lt"/>
              </a:rPr>
              <a:t>ανάλυση και προβληματισμό</a:t>
            </a:r>
          </a:p>
          <a:p>
            <a:pPr lvl="0"/>
            <a:r>
              <a:rPr lang="el-GR" sz="2000" dirty="0">
                <a:latin typeface="+mj-lt"/>
              </a:rPr>
              <a:t>εστιάζει στα ερευνητικά καθήκοντα και στην ανάπτυξη των δεξιοτήτων για την εύρεση και κριτική ανάλυση των πληροφοριών</a:t>
            </a:r>
          </a:p>
          <a:p>
            <a:pPr lvl="0"/>
            <a:r>
              <a:rPr lang="el-GR" sz="2000" dirty="0">
                <a:latin typeface="+mj-lt"/>
              </a:rPr>
              <a:t>συνδέει τη χρήση των ΤΠΕ με τις συνεχιζόμενες δραστηριότητες διδασκαλίας και μάθησης</a:t>
            </a:r>
          </a:p>
          <a:p>
            <a:pPr lvl="0"/>
            <a:r>
              <a:rPr lang="el-GR" sz="2000" dirty="0">
                <a:latin typeface="+mj-lt"/>
              </a:rPr>
              <a:t>αξιοποιεί το δυναμικό της </a:t>
            </a:r>
            <a:r>
              <a:rPr lang="el-GR" sz="2000" dirty="0" smtClean="0">
                <a:latin typeface="+mj-lt"/>
              </a:rPr>
              <a:t>διαδραστικής διδασκαλίας </a:t>
            </a:r>
            <a:r>
              <a:rPr lang="el-GR" sz="2000" dirty="0">
                <a:latin typeface="+mj-lt"/>
              </a:rPr>
              <a:t>ολόκληρης της τάξης και ενθαρρύνει τους μαθητές να μοιράζονται ιδέες και ευρήματα.</a:t>
            </a:r>
            <a:endParaRPr lang="el-GR" sz="2000" dirty="0" smtClean="0"/>
          </a:p>
          <a:p>
            <a:pPr marL="0" lvl="0" indent="0">
              <a:buNone/>
            </a:pPr>
            <a:endParaRPr lang="el-GR" sz="1000" dirty="0" smtClean="0"/>
          </a:p>
          <a:p>
            <a:pPr marL="0" lvl="0" indent="0">
              <a:buNone/>
            </a:pPr>
            <a:r>
              <a:rPr lang="el-GR" sz="2000" dirty="0" smtClean="0">
                <a:latin typeface="+mj-lt"/>
              </a:rPr>
              <a:t>Osborne and Hennessy (2003)</a:t>
            </a:r>
            <a:endParaRPr lang="el-GR" sz="2000" dirty="0">
              <a:latin typeface="+mj-lt"/>
            </a:endParaRPr>
          </a:p>
        </p:txBody>
      </p:sp>
    </p:spTree>
    <p:extLst>
      <p:ext uri="{BB962C8B-B14F-4D97-AF65-F5344CB8AC3E}">
        <p14:creationId xmlns:p14="http://schemas.microsoft.com/office/powerpoint/2010/main" val="3150693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57200" y="260648"/>
            <a:ext cx="8229600" cy="165618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4000" b="1" dirty="0" smtClean="0">
                <a:solidFill>
                  <a:srgbClr val="00B050"/>
                </a:solidFill>
                <a:latin typeface="Calibri" charset="0"/>
              </a:rPr>
              <a:t>          Διαστάσεις του </a:t>
            </a:r>
          </a:p>
          <a:p>
            <a:r>
              <a:rPr lang="el-GR" sz="4000" b="1" dirty="0" smtClean="0">
                <a:solidFill>
                  <a:srgbClr val="00B050"/>
                </a:solidFill>
                <a:latin typeface="Calibri" charset="0"/>
              </a:rPr>
              <a:t>                     προγράμματος </a:t>
            </a:r>
            <a:r>
              <a:rPr lang="el-GR" sz="4000" b="1" dirty="0" smtClean="0">
                <a:solidFill>
                  <a:srgbClr val="00B050"/>
                </a:solidFill>
                <a:latin typeface="Calibri" charset="0"/>
              </a:rPr>
              <a:t>σπουδών</a:t>
            </a:r>
            <a:r>
              <a:rPr lang="el-GR" sz="1600" dirty="0" smtClean="0">
                <a:latin typeface="Calibri" charset="0"/>
              </a:rPr>
              <a:t> </a:t>
            </a:r>
            <a:endParaRPr lang="el-GR" sz="4000" b="1" dirty="0" smtClean="0">
              <a:solidFill>
                <a:srgbClr val="00B050"/>
              </a:solidFill>
              <a:latin typeface="Calibri" charset="0"/>
            </a:endParaRPr>
          </a:p>
          <a:p>
            <a:pPr algn="r"/>
            <a:r>
              <a:rPr lang="el-GR" sz="1600" dirty="0" smtClean="0">
                <a:latin typeface="Calibri" charset="0"/>
              </a:rPr>
              <a:t>Ο τρωτός ιστός αράχνης (van den Akker 2007 σελ 39)</a:t>
            </a:r>
            <a:endParaRPr lang="el-GR" sz="1600" dirty="0">
              <a:latin typeface="Calibri" charset="0"/>
            </a:endParaRPr>
          </a:p>
        </p:txBody>
      </p:sp>
      <p:pic>
        <p:nvPicPr>
          <p:cNvPr id="5" name="Afbeelding 3"/>
          <p:cNvPicPr>
            <a:picLocks noChangeAspect="1" noChangeArrowheads="1"/>
          </p:cNvPicPr>
          <p:nvPr/>
        </p:nvPicPr>
        <p:blipFill>
          <a:blip r:embed="rId3" cstate="print">
            <a:extLst>
              <a:ext uri="{28A0092B-C50C-407E-A947-70E740481C1C}">
                <a14:useLocalDpi xmlns:a14="http://schemas.microsoft.com/office/drawing/2010/main" val="0"/>
              </a:ext>
            </a:extLst>
          </a:blip>
          <a:srcRect r="6248"/>
          <a:stretch>
            <a:fillRect/>
          </a:stretch>
        </p:blipFill>
        <p:spPr bwMode="auto">
          <a:xfrm>
            <a:off x="3779912" y="2060848"/>
            <a:ext cx="5040313" cy="388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3528" y="2060848"/>
            <a:ext cx="3456384" cy="3693319"/>
          </a:xfrm>
          <a:prstGeom prst="rect">
            <a:avLst/>
          </a:prstGeom>
          <a:solidFill>
            <a:srgbClr val="CCFFCC"/>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l-GR" dirty="0" smtClean="0">
                <a:latin typeface="+mj-lt"/>
              </a:rPr>
              <a:t>Παράγοντες που σχετίζονται με την δημιουργικότητα</a:t>
            </a:r>
          </a:p>
          <a:p>
            <a:pPr algn="ctr">
              <a:defRPr/>
            </a:pPr>
            <a:r>
              <a:rPr lang="el-GR" dirty="0" smtClean="0">
                <a:latin typeface="+mj-lt"/>
              </a:rPr>
              <a:t>στις φυσικές επιστήμες στην πρώιμη παιδική ηλικίας που έχουν σχέση με</a:t>
            </a:r>
          </a:p>
          <a:p>
            <a:pPr algn="ctr">
              <a:defRPr/>
            </a:pPr>
            <a:endParaRPr lang="el-GR" dirty="0">
              <a:latin typeface="+mj-lt"/>
            </a:endParaRPr>
          </a:p>
          <a:p>
            <a:pPr marL="285750" indent="-285750">
              <a:buFont typeface="Arial"/>
              <a:buChar char="•"/>
              <a:defRPr/>
            </a:pPr>
            <a:r>
              <a:rPr lang="el-GR" dirty="0" smtClean="0">
                <a:latin typeface="+mj-lt"/>
              </a:rPr>
              <a:t>Στόχους, σκοπούς, προτεραιότητες</a:t>
            </a:r>
          </a:p>
          <a:p>
            <a:pPr marL="285750" indent="-285750">
              <a:buFont typeface="Arial"/>
              <a:buChar char="•"/>
              <a:defRPr/>
            </a:pPr>
            <a:r>
              <a:rPr lang="el-GR" dirty="0" smtClean="0">
                <a:latin typeface="+mj-lt"/>
              </a:rPr>
              <a:t>Διδασκαλία, μάθηση και αξιολόγηση</a:t>
            </a:r>
          </a:p>
          <a:p>
            <a:pPr marL="285750" indent="-285750">
              <a:buFont typeface="Arial"/>
              <a:buChar char="•"/>
              <a:defRPr/>
            </a:pPr>
            <a:r>
              <a:rPr lang="el-GR" dirty="0" smtClean="0">
                <a:latin typeface="+mj-lt"/>
              </a:rPr>
              <a:t>Παράγοντες σχετικούς με το περιβάλλον</a:t>
            </a:r>
            <a:endParaRPr lang="el-GR" dirty="0">
              <a:latin typeface="+mj-lt"/>
            </a:endParaRPr>
          </a:p>
          <a:p>
            <a:pPr algn="ctr">
              <a:defRPr/>
            </a:pPr>
            <a:endParaRPr lang="el-GR" dirty="0"/>
          </a:p>
        </p:txBody>
      </p:sp>
    </p:spTree>
    <p:extLst>
      <p:ext uri="{BB962C8B-B14F-4D97-AF65-F5344CB8AC3E}">
        <p14:creationId xmlns:p14="http://schemas.microsoft.com/office/powerpoint/2010/main" val="3084682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Ομαδική εργασία</a:t>
            </a:r>
            <a:endParaRPr lang="el-GR" b="1" dirty="0">
              <a:solidFill>
                <a:srgbClr val="00B050"/>
              </a:solidFill>
            </a:endParaRPr>
          </a:p>
        </p:txBody>
      </p:sp>
      <p:sp>
        <p:nvSpPr>
          <p:cNvPr id="3" name="Content Placeholder 2"/>
          <p:cNvSpPr>
            <a:spLocks noGrp="1"/>
          </p:cNvSpPr>
          <p:nvPr>
            <p:ph idx="1"/>
          </p:nvPr>
        </p:nvSpPr>
        <p:spPr>
          <a:xfrm>
            <a:off x="251520" y="1556792"/>
            <a:ext cx="8435280" cy="4248471"/>
          </a:xfrm>
        </p:spPr>
        <p:txBody>
          <a:bodyPr>
            <a:noAutofit/>
          </a:bodyPr>
          <a:lstStyle/>
          <a:p>
            <a:r>
              <a:rPr lang="el-GR" sz="2600" dirty="0" smtClean="0">
                <a:latin typeface="+mj-lt"/>
              </a:rPr>
              <a:t>Σε μικρές ομάδες, σκεφτείτε </a:t>
            </a:r>
            <a:r>
              <a:rPr lang="el-GR" sz="2600" b="1" dirty="0" smtClean="0">
                <a:solidFill>
                  <a:srgbClr val="00B050"/>
                </a:solidFill>
                <a:latin typeface="+mj-lt"/>
              </a:rPr>
              <a:t>πώς μπορείτε να χρησιμοποιήσετε τις ΤΠΕ σε μια μελλοντική δραστηριότητα </a:t>
            </a:r>
            <a:r>
              <a:rPr lang="el-GR" sz="2600" dirty="0" smtClean="0">
                <a:latin typeface="+mj-lt"/>
              </a:rPr>
              <a:t>που να συνδέεται με τις φυσικές επιστήμες και που θα χρησιμοποιήσετε στο σχολείο. </a:t>
            </a:r>
          </a:p>
          <a:p>
            <a:r>
              <a:rPr lang="el-GR" sz="2600" b="1" dirty="0" smtClean="0">
                <a:solidFill>
                  <a:srgbClr val="00B050"/>
                </a:solidFill>
                <a:latin typeface="+mj-lt"/>
              </a:rPr>
              <a:t>Σχολιάστε το διάγραμμα με την αράχνη </a:t>
            </a:r>
            <a:r>
              <a:rPr lang="el-GR" sz="2600" dirty="0" smtClean="0">
                <a:latin typeface="+mj-lt"/>
              </a:rPr>
              <a:t>για να δείξετε πώς η δραστηριότητά σας θα αναπτύξει τη δημιουργικότητα των παιδιών και θα ενισχύσει τις διερευνητικές τους δεξιότητες.</a:t>
            </a:r>
          </a:p>
          <a:p>
            <a:r>
              <a:rPr lang="el-GR" sz="2600" b="1" dirty="0" smtClean="0">
                <a:solidFill>
                  <a:srgbClr val="00B050"/>
                </a:solidFill>
                <a:latin typeface="+mj-lt"/>
              </a:rPr>
              <a:t>Παρουσιάστε τις ιδέες σας στην υπόλοιπη ομάδα </a:t>
            </a:r>
            <a:r>
              <a:rPr lang="el-GR" sz="2600" dirty="0" smtClean="0">
                <a:latin typeface="+mj-lt"/>
              </a:rPr>
              <a:t>ως αφίσα και εξηγήστε ποια πτυχή της επιστημονικής διερεύνησης ενισχύθηκε και πώς.</a:t>
            </a:r>
          </a:p>
        </p:txBody>
      </p:sp>
    </p:spTree>
    <p:extLst>
      <p:ext uri="{BB962C8B-B14F-4D97-AF65-F5344CB8AC3E}">
        <p14:creationId xmlns:p14="http://schemas.microsoft.com/office/powerpoint/2010/main" val="643345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5987008" cy="1282154"/>
          </a:xfrm>
        </p:spPr>
        <p:txBody>
          <a:bodyPr>
            <a:normAutofit fontScale="90000"/>
          </a:bodyPr>
          <a:lstStyle/>
          <a:p>
            <a:r>
              <a:rPr lang="el-GR" sz="3600" b="1" dirty="0" smtClean="0">
                <a:solidFill>
                  <a:srgbClr val="00B050"/>
                </a:solidFill>
              </a:rPr>
              <a:t>Αναστοχασμός σχετικά με το περιεχόμενο και τις προσεγγίσεις της επιμορφωτικής ενότητας</a:t>
            </a:r>
            <a:endParaRPr lang="el-GR" sz="3600" b="1" dirty="0">
              <a:solidFill>
                <a:srgbClr val="00B050"/>
              </a:solidFill>
            </a:endParaRPr>
          </a:p>
        </p:txBody>
      </p:sp>
      <p:sp>
        <p:nvSpPr>
          <p:cNvPr id="3" name="Tijdelijke aanduiding voor inhoud 2"/>
          <p:cNvSpPr>
            <a:spLocks noGrp="1"/>
          </p:cNvSpPr>
          <p:nvPr>
            <p:ph idx="1"/>
          </p:nvPr>
        </p:nvSpPr>
        <p:spPr>
          <a:xfrm>
            <a:off x="628650" y="1825625"/>
            <a:ext cx="7697153" cy="4318622"/>
          </a:xfrm>
        </p:spPr>
        <p:txBody>
          <a:bodyPr>
            <a:noAutofit/>
          </a:bodyPr>
          <a:lstStyle/>
          <a:p>
            <a:pPr lvl="0"/>
            <a:r>
              <a:rPr lang="el-GR" sz="2400" dirty="0" smtClean="0">
                <a:latin typeface="Calibri" panose="020F0502020204030204" pitchFamily="34" charset="0"/>
              </a:rPr>
              <a:t>Ποιος </a:t>
            </a:r>
            <a:r>
              <a:rPr lang="el-GR" sz="2400" dirty="0" smtClean="0">
                <a:latin typeface="Calibri" panose="020F0502020204030204" pitchFamily="34" charset="0"/>
              </a:rPr>
              <a:t>είναι ο αντίκτυπος που αναμένετε να έχει αυτή η ενότητα στις μελλοντικές σας δραστηριότητες;</a:t>
            </a:r>
          </a:p>
          <a:p>
            <a:pPr lvl="0"/>
            <a:r>
              <a:rPr lang="el-GR" sz="2400" dirty="0" smtClean="0">
                <a:latin typeface="Calibri" panose="020F0502020204030204" pitchFamily="34" charset="0"/>
              </a:rPr>
              <a:t>Προσδιορίστε μία ή δύο δράσεις που θα αναλάβετε ως αποτέλεσμα των εμπειριών σας από την επιμορφωτική ενότητα.</a:t>
            </a:r>
            <a:endParaRPr lang="el-GR"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rPr>
              <a:t>Σε ποιο βαθμό εκπληρώθηκαν οι στόχοι αυτής της ενότητας;</a:t>
            </a:r>
          </a:p>
          <a:p>
            <a:r>
              <a:rPr lang="el-GR" sz="2400" dirty="0" smtClean="0">
                <a:latin typeface="Calibri" panose="020F0502020204030204" pitchFamily="34" charset="0"/>
              </a:rPr>
              <a:t>Άλλες ερωτήσεις;</a:t>
            </a:r>
          </a:p>
        </p:txBody>
      </p:sp>
    </p:spTree>
    <p:extLst>
      <p:ext uri="{BB962C8B-B14F-4D97-AF65-F5344CB8AC3E}">
        <p14:creationId xmlns:p14="http://schemas.microsoft.com/office/powerpoint/2010/main" val="1374248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l-GR" sz="3600" b="1" dirty="0" smtClean="0">
                <a:solidFill>
                  <a:srgbClr val="00B050"/>
                </a:solidFill>
              </a:rPr>
              <a:t>Περισσότερες πληροφορίες</a:t>
            </a:r>
            <a:endParaRPr lang="el-GR"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20000"/>
          </a:bodyPr>
          <a:lstStyle/>
          <a:p>
            <a:pPr marL="0" indent="0">
              <a:lnSpc>
                <a:spcPct val="120000"/>
              </a:lnSpc>
              <a:buNone/>
            </a:pPr>
            <a:r>
              <a:rPr lang="el-GR" sz="3100" b="1" dirty="0">
                <a:solidFill>
                  <a:srgbClr val="FF0000"/>
                </a:solidFill>
                <a:latin typeface="+mj-lt"/>
              </a:rPr>
              <a:t>Creative Little Scientists </a:t>
            </a:r>
          </a:p>
          <a:p>
            <a:pPr marL="0" indent="0">
              <a:lnSpc>
                <a:spcPct val="120000"/>
              </a:lnSpc>
              <a:spcBef>
                <a:spcPts val="0"/>
              </a:spcBef>
              <a:buNone/>
            </a:pPr>
            <a:r>
              <a:rPr lang="el-GR" sz="2600" dirty="0" smtClean="0">
                <a:solidFill>
                  <a:srgbClr val="FF0000"/>
                </a:solidFill>
                <a:latin typeface="+mj-lt"/>
              </a:rPr>
              <a:t>(Έργο του 7ου ΠΠ της ΕΕ 2011 – 2014)</a:t>
            </a:r>
            <a:endParaRPr lang="el-GR" sz="2600" dirty="0">
              <a:solidFill>
                <a:srgbClr val="FF0000"/>
              </a:solidFill>
              <a:latin typeface="+mj-lt"/>
            </a:endParaRPr>
          </a:p>
          <a:p>
            <a:pPr marL="0" indent="0">
              <a:lnSpc>
                <a:spcPct val="110000"/>
              </a:lnSpc>
              <a:spcAft>
                <a:spcPts val="1200"/>
              </a:spcAft>
              <a:buNone/>
            </a:pPr>
            <a:r>
              <a:rPr lang="el-GR" sz="2600" dirty="0">
                <a:latin typeface="+mj-lt"/>
              </a:rPr>
              <a:t>Αρχές σχεδιασμού και πρότυπο υλικό βάσει επί τόπου εργασίας </a:t>
            </a:r>
            <a:r>
              <a:rPr lang="el-GR" sz="2600" dirty="0">
                <a:latin typeface="+mj-lt"/>
                <a:hlinkClick r:id="rId3"/>
              </a:rPr>
              <a:t>www.creative-little-scientists.eu</a:t>
            </a:r>
            <a:endParaRPr lang="el-GR" sz="2600" dirty="0">
              <a:latin typeface="+mj-lt"/>
            </a:endParaRPr>
          </a:p>
          <a:p>
            <a:pPr marL="0" indent="0">
              <a:buNone/>
            </a:pPr>
            <a:r>
              <a:rPr lang="el-GR" sz="3100" b="1" dirty="0" err="1" smtClean="0">
                <a:solidFill>
                  <a:srgbClr val="FF0000"/>
                </a:solidFill>
                <a:latin typeface="+mj-lt"/>
              </a:rPr>
              <a:t>Creativity</a:t>
            </a:r>
            <a:r>
              <a:rPr lang="el-GR" sz="3100" b="1" dirty="0" smtClean="0">
                <a:solidFill>
                  <a:srgbClr val="FF0000"/>
                </a:solidFill>
                <a:latin typeface="+mj-lt"/>
              </a:rPr>
              <a:t> </a:t>
            </a:r>
            <a:r>
              <a:rPr lang="el-GR" sz="3100" b="1" dirty="0">
                <a:solidFill>
                  <a:srgbClr val="FF0000"/>
                </a:solidFill>
                <a:latin typeface="+mj-lt"/>
              </a:rPr>
              <a:t>in Early Years Science Education</a:t>
            </a:r>
          </a:p>
          <a:p>
            <a:pPr marL="0" indent="0">
              <a:buNone/>
            </a:pPr>
            <a:r>
              <a:rPr lang="el-GR" sz="2600" dirty="0" smtClean="0">
                <a:solidFill>
                  <a:srgbClr val="FF0000"/>
                </a:solidFill>
                <a:latin typeface="+mj-lt"/>
              </a:rPr>
              <a:t>(Έργο της ΕΕ Erasmus+ 2014 </a:t>
            </a:r>
            <a:r>
              <a:rPr lang="el-GR" sz="2600" dirty="0">
                <a:solidFill>
                  <a:srgbClr val="FF0000"/>
                </a:solidFill>
              </a:rPr>
              <a:t>– </a:t>
            </a:r>
            <a:r>
              <a:rPr lang="el-GR" sz="2600" dirty="0" smtClean="0">
                <a:solidFill>
                  <a:srgbClr val="FF0000"/>
                </a:solidFill>
                <a:latin typeface="+mj-lt"/>
              </a:rPr>
              <a:t>2017)</a:t>
            </a:r>
          </a:p>
          <a:p>
            <a:pPr marL="0" indent="0">
              <a:lnSpc>
                <a:spcPct val="110000"/>
              </a:lnSpc>
              <a:buNone/>
            </a:pPr>
            <a:r>
              <a:rPr lang="el-GR" sz="26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l-GR" sz="2600" dirty="0" smtClean="0">
                <a:latin typeface="+mj-lt"/>
                <a:hlinkClick r:id="rId4"/>
              </a:rPr>
              <a:t>www.ceys‐project.eu</a:t>
            </a:r>
            <a:endParaRPr lang="el-GR" sz="2600"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96464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el-GR" b="1" dirty="0" smtClean="0">
                <a:solidFill>
                  <a:srgbClr val="00B050"/>
                </a:solidFill>
              </a:rPr>
              <a:t>ΕΥΧΑΡΙΣΤΩ!</a:t>
            </a:r>
            <a:endParaRPr lang="el-GR"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0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srcRect l="9067" t="12994" r="7216" b="6743"/>
          <a:stretch/>
        </p:blipFill>
        <p:spPr>
          <a:xfrm>
            <a:off x="683568" y="1772815"/>
            <a:ext cx="7632848" cy="4114319"/>
          </a:xfrm>
          <a:prstGeom prst="rect">
            <a:avLst/>
          </a:prstGeom>
        </p:spPr>
      </p:pic>
      <p:sp>
        <p:nvSpPr>
          <p:cNvPr id="2" name="Title 1"/>
          <p:cNvSpPr>
            <a:spLocks noGrp="1"/>
          </p:cNvSpPr>
          <p:nvPr>
            <p:ph type="title"/>
          </p:nvPr>
        </p:nvSpPr>
        <p:spPr/>
        <p:txBody>
          <a:bodyPr>
            <a:normAutofit fontScale="90000"/>
          </a:bodyPr>
          <a:lstStyle/>
          <a:p>
            <a:r>
              <a:rPr lang="el-GR" sz="4000" b="1" dirty="0" smtClean="0">
                <a:solidFill>
                  <a:srgbClr val="00B050"/>
                </a:solidFill>
              </a:rPr>
              <a:t>Παράγοντες σχετικοί με το σχολικό περιβάλλον</a:t>
            </a:r>
            <a:endParaRPr lang="el-GR" sz="4000" b="1" dirty="0">
              <a:solidFill>
                <a:srgbClr val="00B050"/>
              </a:solidFill>
            </a:endParaRPr>
          </a:p>
        </p:txBody>
      </p:sp>
      <p:sp>
        <p:nvSpPr>
          <p:cNvPr id="5" name="TextBox 4"/>
          <p:cNvSpPr txBox="1"/>
          <p:nvPr/>
        </p:nvSpPr>
        <p:spPr>
          <a:xfrm>
            <a:off x="711384" y="5517802"/>
            <a:ext cx="7605032" cy="369332"/>
          </a:xfrm>
          <a:prstGeom prst="rect">
            <a:avLst/>
          </a:prstGeom>
          <a:noFill/>
        </p:spPr>
        <p:txBody>
          <a:bodyPr wrap="square" rtlCol="0">
            <a:spAutoFit/>
          </a:bodyPr>
          <a:lstStyle/>
          <a:p>
            <a:pPr algn="ctr"/>
            <a:r>
              <a:rPr lang="el-GR" dirty="0" smtClean="0"/>
              <a:t>Creative Little Scientists (2014)</a:t>
            </a:r>
            <a:endParaRPr lang="el-GR" dirty="0"/>
          </a:p>
        </p:txBody>
      </p:sp>
    </p:spTree>
    <p:extLst>
      <p:ext uri="{BB962C8B-B14F-4D97-AF65-F5344CB8AC3E}">
        <p14:creationId xmlns:p14="http://schemas.microsoft.com/office/powerpoint/2010/main" val="2201684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a:spcAft>
                <a:spcPts val="600"/>
              </a:spcAft>
              <a:tabLst>
                <a:tab pos="990600" algn="l"/>
              </a:tabLst>
              <a:defRPr/>
            </a:pPr>
            <a:r>
              <a:rPr lang="en-US" sz="1600" dirty="0">
                <a:solidFill>
                  <a:prstClr val="black"/>
                </a:solidFill>
                <a:ea typeface="ＭＳ Ｐゴシック" pitchFamily="34" charset="-128"/>
              </a:rPr>
              <a:t>	</a:t>
            </a:r>
            <a:r>
              <a:rPr lang="en-US" sz="1400" dirty="0">
                <a:solidFill>
                  <a:prstClr val="black"/>
                </a:solidFill>
                <a:ea typeface="ＭＳ Ｐゴシック" pitchFamily="34" charset="-128"/>
              </a:rPr>
              <a:t>© </a:t>
            </a:r>
            <a:r>
              <a:rPr lang="en-US" sz="1400" i="1" dirty="0">
                <a:solidFill>
                  <a:prstClr val="black"/>
                </a:solidFill>
                <a:ea typeface="ＭＳ Ｐゴシック" pitchFamily="34" charset="-128"/>
              </a:rPr>
              <a:t>2017 CREATIVITY IN EARLY YEARS SCIENCE EDUCATION Consortium</a:t>
            </a:r>
          </a:p>
          <a:p>
            <a:pPr>
              <a:spcAft>
                <a:spcPts val="600"/>
              </a:spcAft>
              <a:tabLst>
                <a:tab pos="990600" algn="l"/>
              </a:tabLst>
              <a:defRPr/>
            </a:pPr>
            <a:r>
              <a:rPr lang="en-US" sz="1400" dirty="0">
                <a:solidFill>
                  <a:prstClr val="black"/>
                </a:solidFill>
                <a:ea typeface="ＭＳ Ｐゴシック" pitchFamily="34" charset="-128"/>
              </a:rPr>
              <a:t>This work is licensed under the Creative Commons Attribution-NonCommercial-NoDerivatives 4.0 International License. To view a copy of this license, visit </a:t>
            </a:r>
            <a:r>
              <a:rPr lang="en-US" sz="1400" u="sng" dirty="0">
                <a:solidFill>
                  <a:prstClr val="black"/>
                </a:solidFill>
                <a:ea typeface="ＭＳ Ｐゴシック" pitchFamily="34" charset="-128"/>
                <a:hlinkClick r:id="rId3"/>
              </a:rPr>
              <a:t>http://creativecommons.org/licenses/by-nc-nd/4.0/</a:t>
            </a:r>
            <a:r>
              <a:rPr lang="en-US" sz="1400" dirty="0">
                <a:solidFill>
                  <a:prstClr val="black"/>
                </a:solidFill>
                <a:ea typeface="ＭＳ Ｐゴシック" pitchFamily="34" charset="-128"/>
              </a:rPr>
              <a:t>.</a:t>
            </a:r>
            <a:endParaRPr lang="el-GR" sz="1400" dirty="0">
              <a:solidFill>
                <a:prstClr val="black"/>
              </a:solidFill>
              <a:ea typeface="ＭＳ Ｐゴシック" pitchFamily="34" charset="-128"/>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4"/>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146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rgbClr val="00B050"/>
                </a:solidFill>
              </a:rPr>
              <a:t>Τι πιστεύετε ότι είναι αυτό και γιατί;</a:t>
            </a:r>
            <a:endParaRPr lang="el-GR" b="1" dirty="0">
              <a:solidFill>
                <a:srgbClr val="00B050"/>
              </a:solidFill>
            </a:endParaRPr>
          </a:p>
        </p:txBody>
      </p:sp>
      <p:sp>
        <p:nvSpPr>
          <p:cNvPr id="3" name="Content Placeholder 2"/>
          <p:cNvSpPr>
            <a:spLocks noGrp="1"/>
          </p:cNvSpPr>
          <p:nvPr>
            <p:ph idx="1"/>
          </p:nvPr>
        </p:nvSpPr>
        <p:spPr>
          <a:xfrm>
            <a:off x="467544" y="1628800"/>
            <a:ext cx="8219256" cy="4392487"/>
          </a:xfrm>
        </p:spPr>
        <p:txBody>
          <a:bodyPr>
            <a:normAutofit lnSpcReduction="10000"/>
          </a:bodyPr>
          <a:lstStyle/>
          <a:p>
            <a:pPr>
              <a:lnSpc>
                <a:spcPct val="110000"/>
              </a:lnSpc>
            </a:pPr>
            <a:r>
              <a:rPr lang="el-GR" sz="2600" dirty="0" smtClean="0">
                <a:latin typeface="+mj-lt"/>
              </a:rPr>
              <a:t>Ποιο καθημερινό αντικείμενο/πράγμα πιστεύετε ότι έχει αποτυπωθεί σε αυτές τις μεγεθυμένες εικόνες; Μπορείτε να εξηγήσετε γιατί το πιστεύετε αυτό;</a:t>
            </a:r>
          </a:p>
          <a:p>
            <a:pPr>
              <a:lnSpc>
                <a:spcPct val="110000"/>
              </a:lnSpc>
            </a:pPr>
            <a:r>
              <a:rPr lang="el-GR" sz="2600" dirty="0" smtClean="0">
                <a:latin typeface="+mj-lt"/>
              </a:rPr>
              <a:t>Συζητήστε για την εικόνα που σας έχει δοθεί σε ζευγάρια και να είστε έτοιμοι να μοιραστείτε τις ιδέες σας με όλη την ομάδα.</a:t>
            </a:r>
          </a:p>
          <a:p>
            <a:pPr marL="0" indent="0">
              <a:buNone/>
            </a:pPr>
            <a:endParaRPr lang="el-GR" sz="1000" b="1" dirty="0" smtClean="0">
              <a:latin typeface="+mj-lt"/>
            </a:endParaRPr>
          </a:p>
          <a:p>
            <a:pPr marL="0" indent="0">
              <a:buNone/>
            </a:pPr>
            <a:r>
              <a:rPr lang="el-GR" sz="2600" b="1" dirty="0" smtClean="0">
                <a:latin typeface="+mj-lt"/>
              </a:rPr>
              <a:t>Αναστοχασμός σχετικά με την εμπειρία</a:t>
            </a:r>
          </a:p>
          <a:p>
            <a:r>
              <a:rPr lang="el-GR" sz="2600" dirty="0" smtClean="0">
                <a:latin typeface="+mj-lt"/>
              </a:rPr>
              <a:t>Ποια η αντίδρασή σας σε αυτή τη δραστηριότητα;</a:t>
            </a:r>
          </a:p>
          <a:p>
            <a:r>
              <a:rPr lang="el-GR" sz="2600" dirty="0" smtClean="0">
                <a:latin typeface="+mj-lt"/>
              </a:rPr>
              <a:t>Τι συσχετισμοί μπορούν να γίνουν με τη δημιουργικότητα και τη διερεύνηση;</a:t>
            </a:r>
            <a:endParaRPr lang="el-GR" sz="2600" dirty="0">
              <a:latin typeface="+mj-lt"/>
            </a:endParaRPr>
          </a:p>
        </p:txBody>
      </p:sp>
    </p:spTree>
    <p:extLst>
      <p:ext uri="{BB962C8B-B14F-4D97-AF65-F5344CB8AC3E}">
        <p14:creationId xmlns:p14="http://schemas.microsoft.com/office/powerpoint/2010/main" val="3694344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1692" y="1743168"/>
            <a:ext cx="5496612" cy="4122459"/>
          </a:xfrm>
          <a:prstGeom prst="rect">
            <a:avLst/>
          </a:prstGeom>
        </p:spPr>
      </p:pic>
      <p:sp>
        <p:nvSpPr>
          <p:cNvPr id="3" name="Title 2"/>
          <p:cNvSpPr>
            <a:spLocks noGrp="1"/>
          </p:cNvSpPr>
          <p:nvPr>
            <p:ph type="title"/>
          </p:nvPr>
        </p:nvSpPr>
        <p:spPr/>
        <p:txBody>
          <a:bodyPr/>
          <a:lstStyle/>
          <a:p>
            <a:r>
              <a:rPr lang="el-GR" b="1" dirty="0" smtClean="0">
                <a:solidFill>
                  <a:srgbClr val="00B050"/>
                </a:solidFill>
              </a:rPr>
              <a:t>Εικόνα Α</a:t>
            </a:r>
            <a:endParaRPr lang="el-GR" b="1" dirty="0">
              <a:solidFill>
                <a:srgbClr val="00B050"/>
              </a:solidFill>
            </a:endParaRPr>
          </a:p>
        </p:txBody>
      </p:sp>
    </p:spTree>
    <p:extLst>
      <p:ext uri="{BB962C8B-B14F-4D97-AF65-F5344CB8AC3E}">
        <p14:creationId xmlns:p14="http://schemas.microsoft.com/office/powerpoint/2010/main" val="311935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Εικόνα Β</a:t>
            </a:r>
            <a:endParaRPr lang="el-GR"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8277" y="1844675"/>
            <a:ext cx="5376333" cy="4032250"/>
          </a:xfrm>
        </p:spPr>
      </p:pic>
    </p:spTree>
    <p:extLst>
      <p:ext uri="{BB962C8B-B14F-4D97-AF65-F5344CB8AC3E}">
        <p14:creationId xmlns:p14="http://schemas.microsoft.com/office/powerpoint/2010/main" val="3707619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B050"/>
                </a:solidFill>
              </a:rPr>
              <a:t>Εικόνα Γ</a:t>
            </a:r>
            <a:endParaRPr lang="el-GR"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8277" y="1844675"/>
            <a:ext cx="5376333" cy="4032250"/>
          </a:xfrm>
        </p:spPr>
      </p:pic>
    </p:spTree>
    <p:extLst>
      <p:ext uri="{BB962C8B-B14F-4D97-AF65-F5344CB8AC3E}">
        <p14:creationId xmlns:p14="http://schemas.microsoft.com/office/powerpoint/2010/main" val="1486698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solidFill>
                  <a:srgbClr val="00B050"/>
                </a:solidFill>
              </a:rPr>
              <a:t>Εικόνα Δ</a:t>
            </a:r>
            <a:endParaRPr lang="el-GR" b="1" dirty="0">
              <a:solidFill>
                <a:srgbClr val="00B05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8277" y="1844675"/>
            <a:ext cx="5376333" cy="4032250"/>
          </a:xfrm>
        </p:spPr>
      </p:pic>
    </p:spTree>
    <p:extLst>
      <p:ext uri="{BB962C8B-B14F-4D97-AF65-F5344CB8AC3E}">
        <p14:creationId xmlns:p14="http://schemas.microsoft.com/office/powerpoint/2010/main" val="266426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3661</TotalTime>
  <Words>2482</Words>
  <Application>Microsoft Office PowerPoint</Application>
  <PresentationFormat>On-screen Show (4:3)</PresentationFormat>
  <Paragraphs>268</Paragraphs>
  <Slides>40</Slides>
  <Notes>23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1_Custom Design</vt:lpstr>
      <vt:lpstr>Theme1</vt:lpstr>
      <vt:lpstr>Acrobat Document</vt:lpstr>
      <vt:lpstr> Επιμορφωτική Ενότητα 13  Χρήση ΤΠΕ για την ενίσχυση της δημιουργικότητας και της διερεύνησης στις φυσικές επιστήμες στην πρώιμη σχολική εκπαίδευση</vt:lpstr>
      <vt:lpstr>Εισαγωγή στο έργο CEYS  (χρησιμοποιήστε ανάλογα με το πλαίσιο)</vt:lpstr>
      <vt:lpstr>Σύνδεση διερεύνησης και δημιουργικότητας  στις φυσικές επιστήμες (Creative Little Scientists, 2012)</vt:lpstr>
      <vt:lpstr>Παράγοντες σχετικοί με το σχολικό περιβάλλον</vt:lpstr>
      <vt:lpstr>Τι πιστεύετε ότι είναι αυτό και γιατί;</vt:lpstr>
      <vt:lpstr>Εικόνα Α</vt:lpstr>
      <vt:lpstr>Εικόνα Β</vt:lpstr>
      <vt:lpstr>Εικόνα Γ</vt:lpstr>
      <vt:lpstr>Εικόνα Δ</vt:lpstr>
      <vt:lpstr>Σκεπτικό της ενότητας</vt:lpstr>
      <vt:lpstr>Στόχοι της ενότητας</vt:lpstr>
      <vt:lpstr>Σύνδεση με τις αρχές σχεδιασμού περιεχομένου και τα αποτελέσματα 1</vt:lpstr>
      <vt:lpstr>Σύνδεση με τις αρχές σχεδιασμού περιεχομένου και τα αποτελέσματα 2</vt:lpstr>
      <vt:lpstr>Σύνδεση με τις αρχές σχεδιασμού περιεχομένου και τα αποτελέσματα 3</vt:lpstr>
      <vt:lpstr>Περίγραμμα ενότητας</vt:lpstr>
      <vt:lpstr>Με ποιο τρόπο έχετε χρησιμοποιήσει τις ΤΠΕ για να ενισχύσετε τη μάθηση στις φυσικές επιστήμες;</vt:lpstr>
      <vt:lpstr>Τι θα γίνει εάν...</vt:lpstr>
      <vt:lpstr>Σύνδεση διερεύνησης και δημιουργικότητας στις φυσικές επιστήμες (Creative Little Scientists, 2012)</vt:lpstr>
      <vt:lpstr>Η δημιουργικότητα στις φυσικές επιστήμες στην πρώιμη παιδική ηλικία</vt:lpstr>
      <vt:lpstr>Χρήση ΤΠΕ για την προώθηση της διερεύνησης και της δημιουργικότητας  στις φυσικές επιστήμες</vt:lpstr>
      <vt:lpstr>Ανατροφοδότηση</vt:lpstr>
      <vt:lpstr>Έντυπο:  Πώς μπορούν οι ΤΠΕ να ενισχύσουν το πρόγραμμα σπουδών των φυσικών επιστημών; </vt:lpstr>
      <vt:lpstr>Παραδείγματα από την τάξη</vt:lpstr>
      <vt:lpstr>Πλαίσιο για τα παραδείγματα από την τάξη</vt:lpstr>
      <vt:lpstr>Ο κύκλος ζωής του βατράχου: Χρήση iPad για την καταγραφή εικόνων αλλαγής με την πάροδο του χρόνου (παιδιά ηλικίας 4-5 ετών)</vt:lpstr>
      <vt:lpstr>Μέλισσες και οι αποικίες τους: Οπτικοποίηση ιδεών μέσω προσομοίωσης  (παιδιά ηλικίας 4-5 ετών)</vt:lpstr>
      <vt:lpstr>Υλικά: Διερεύνηση ιδεών μέσω προσομοιώσεων (παιδιά ηλικίας 5-6 ετών)    Αναπτύσσοντας το ταξίδι της μάθησης:                                                  Δραστηριότητα 5 – Ανεξάρτητες δραστηριότητες Σχεδιάστηκαν για να προωθήσουν την κατανόηση των παιδιών σχετικά με τα αδιάβροχα υλικά και την απορροφητικότητα και τα ενθάρρυναν να βρουν νέες ερωτήσεις για να δοκιμάσουν τον τρόπο σκέψης τους  </vt:lpstr>
      <vt:lpstr>PowerPoint Presentation</vt:lpstr>
      <vt:lpstr>PowerPoint Presentation</vt:lpstr>
      <vt:lpstr>Ρόλος του/της δασκάλου/ας </vt:lpstr>
      <vt:lpstr>Ο ρόλος του/της δασκάλου/ας  Σε σχέση με το Παιδαγωγικό Μοντέλο των Siraj-Blatchford et al.  (2002)</vt:lpstr>
      <vt:lpstr>Συνέργειες μεταξύ διερευνητικών και δημιουργικών προσεγγίσεων</vt:lpstr>
      <vt:lpstr>Εργασία με παράδειγμα από την τάξη</vt:lpstr>
      <vt:lpstr>Η παιδαγωγική που συνδέεται με τη χρήση ΤΠΕ θα πρέπει να:</vt:lpstr>
      <vt:lpstr>PowerPoint Presentation</vt:lpstr>
      <vt:lpstr>Ομαδική εργασία</vt:lpstr>
      <vt:lpstr>Αναστοχασμός σχετικά με το περιεχόμενο και τις προσεγγίσεις της επιμορφωτικής ενότητας</vt:lpstr>
      <vt:lpstr>Περισσότερες πληροφορίες</vt:lpstr>
      <vt:lpstr>ΕΥΧΑΡΙΣΤΩ!</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226</cp:revision>
  <cp:lastPrinted>2017-02-02T16:17:24Z</cp:lastPrinted>
  <dcterms:created xsi:type="dcterms:W3CDTF">2014-03-19T22:20:04Z</dcterms:created>
  <dcterms:modified xsi:type="dcterms:W3CDTF">2017-11-21T11:43:36Z</dcterms:modified>
</cp:coreProperties>
</file>