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7A09A-75A2-AD45-B9E4-CCB9EC8C862E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7467A-A655-B540-9AB4-948AEAAD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99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Resources</a:t>
            </a:r>
          </a:p>
          <a:p>
            <a:r>
              <a:rPr lang="en-GB" dirty="0" smtClean="0"/>
              <a:t>3 plastic</a:t>
            </a:r>
            <a:r>
              <a:rPr lang="en-GB" baseline="0" dirty="0" smtClean="0"/>
              <a:t> tubes with lids</a:t>
            </a:r>
          </a:p>
          <a:p>
            <a:r>
              <a:rPr lang="en-GB" baseline="0" dirty="0" smtClean="0"/>
              <a:t>One is empty, one half filled with fine sand, one full of fine sand.</a:t>
            </a:r>
          </a:p>
          <a:p>
            <a:r>
              <a:rPr lang="en-GB" baseline="0" dirty="0" smtClean="0"/>
              <a:t>Blocks to support the ramp</a:t>
            </a:r>
          </a:p>
          <a:p>
            <a:r>
              <a:rPr lang="en-GB" baseline="0" dirty="0" smtClean="0"/>
              <a:t>Plank to make the ramp</a:t>
            </a:r>
          </a:p>
          <a:p>
            <a:r>
              <a:rPr lang="en-GB" baseline="0" dirty="0" smtClean="0"/>
              <a:t>Timer</a:t>
            </a:r>
          </a:p>
          <a:p>
            <a:r>
              <a:rPr lang="en-GB" baseline="0" dirty="0" smtClean="0"/>
              <a:t>Measuring tape.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You could provide resources to change the surface and height of the ramp</a:t>
            </a:r>
            <a:r>
              <a:rPr lang="en-GB" baseline="0" dirty="0"/>
              <a:t> </a:t>
            </a:r>
            <a:r>
              <a:rPr lang="en-GB" baseline="0" dirty="0" smtClean="0"/>
              <a:t>or to change the material inside the tubes.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3DEEC-7370-4137-945A-0A59644D8BB5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0914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Resources</a:t>
            </a:r>
          </a:p>
          <a:p>
            <a:r>
              <a:rPr lang="en-GB" dirty="0" smtClean="0"/>
              <a:t>Cardboard</a:t>
            </a:r>
            <a:r>
              <a:rPr lang="en-GB" baseline="0" dirty="0" smtClean="0"/>
              <a:t> disks- varied sizes</a:t>
            </a:r>
          </a:p>
          <a:p>
            <a:r>
              <a:rPr lang="en-GB" baseline="0" dirty="0" smtClean="0"/>
              <a:t>String – various thicknesses</a:t>
            </a:r>
          </a:p>
          <a:p>
            <a:r>
              <a:rPr lang="en-GB" baseline="0" dirty="0" smtClean="0"/>
              <a:t>Felt </a:t>
            </a:r>
            <a:r>
              <a:rPr lang="en-GB" baseline="0" smtClean="0"/>
              <a:t>tip pens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3DEEC-7370-4137-945A-0A59644D8BB5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902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89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26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8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7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1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5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6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2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emf"/><Relationship Id="rId16" Type="http://schemas.openxmlformats.org/officeDocument/2006/relationships/image" Target="../media/image2.jpeg"/><Relationship Id="rId17" Type="http://schemas.openxmlformats.org/officeDocument/2006/relationships/image" Target="../media/image3.png"/><Relationship Id="rId18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95BB3-234F-9D49-B694-2A5F708EA57D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37496-0CF4-4E4F-A81A-B02AE06ECB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5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2843808" y="332656"/>
            <a:ext cx="5770860" cy="1352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9pPr>
          </a:lstStyle>
          <a:p>
            <a:r>
              <a:rPr lang="en-US" sz="2800" kern="0" dirty="0" smtClean="0">
                <a:solidFill>
                  <a:srgbClr val="00B050"/>
                </a:solidFill>
                <a:effectLst/>
              </a:rPr>
              <a:t>Practical activities</a:t>
            </a:r>
            <a:endParaRPr lang="en-US" sz="2800" kern="0" dirty="0">
              <a:solidFill>
                <a:srgbClr val="00B050"/>
              </a:solidFill>
              <a:effectLst/>
            </a:endParaRPr>
          </a:p>
          <a:p>
            <a:r>
              <a:rPr lang="en-US" kern="0" dirty="0" smtClean="0">
                <a:solidFill>
                  <a:srgbClr val="00B050"/>
                </a:solidFill>
                <a:effectLst/>
              </a:rPr>
              <a:t>Activity 1: Rolling Tubes</a:t>
            </a:r>
            <a:endParaRPr lang="en-GB" kern="0" dirty="0" smtClean="0">
              <a:solidFill>
                <a:srgbClr val="00B050"/>
              </a:solidFill>
              <a:effectLst/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39552" y="1484784"/>
            <a:ext cx="8219256" cy="40324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endParaRPr lang="en-US" sz="2600" b="1" dirty="0" smtClean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636912"/>
            <a:ext cx="2787406" cy="21602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07904" y="1916832"/>
            <a:ext cx="46085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342900" indent="-342900">
              <a:buAutoNum type="arabicPeriod"/>
            </a:pPr>
            <a:r>
              <a:rPr lang="en-US" sz="2400" dirty="0" smtClean="0">
                <a:latin typeface="+mj-lt"/>
              </a:rPr>
              <a:t>Predict </a:t>
            </a:r>
            <a:r>
              <a:rPr lang="en-US" sz="2400" dirty="0">
                <a:latin typeface="+mj-lt"/>
              </a:rPr>
              <a:t>which tube will travel faster/further on the </a:t>
            </a:r>
            <a:r>
              <a:rPr lang="en-US" sz="2400" dirty="0" smtClean="0">
                <a:latin typeface="+mj-lt"/>
              </a:rPr>
              <a:t>ramp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+mj-lt"/>
              </a:rPr>
              <a:t>Test (measure time and/or distance)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+mj-lt"/>
              </a:rPr>
              <a:t>Does </a:t>
            </a:r>
            <a:r>
              <a:rPr lang="en-US" sz="2400" dirty="0">
                <a:latin typeface="+mj-lt"/>
              </a:rPr>
              <a:t>it make a difference if you change the height/surface</a:t>
            </a:r>
            <a:r>
              <a:rPr lang="en-US" sz="2400" dirty="0" smtClean="0">
                <a:latin typeface="+mj-lt"/>
              </a:rPr>
              <a:t>?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+mj-lt"/>
              </a:rPr>
              <a:t>What other factors do you notice make a difference?</a:t>
            </a:r>
            <a:endParaRPr lang="en-US" sz="2400" dirty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931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2915816" y="476672"/>
            <a:ext cx="5554836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E5F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9pPr>
          </a:lstStyle>
          <a:p>
            <a:r>
              <a:rPr lang="en-US" sz="2800" kern="0" dirty="0" smtClean="0">
                <a:solidFill>
                  <a:srgbClr val="00B050"/>
                </a:solidFill>
                <a:effectLst/>
              </a:rPr>
              <a:t>Practical activities</a:t>
            </a:r>
          </a:p>
          <a:p>
            <a:r>
              <a:rPr lang="en-US" kern="0" dirty="0" smtClean="0">
                <a:solidFill>
                  <a:srgbClr val="00B050"/>
                </a:solidFill>
                <a:effectLst/>
              </a:rPr>
              <a:t>Activity </a:t>
            </a:r>
            <a:r>
              <a:rPr lang="en-US" kern="0" dirty="0">
                <a:solidFill>
                  <a:srgbClr val="00B050"/>
                </a:solidFill>
                <a:effectLst/>
              </a:rPr>
              <a:t>2</a:t>
            </a:r>
            <a:r>
              <a:rPr lang="en-US" kern="0" dirty="0" smtClean="0">
                <a:solidFill>
                  <a:srgbClr val="00B050"/>
                </a:solidFill>
                <a:effectLst/>
              </a:rPr>
              <a:t>: </a:t>
            </a:r>
            <a:r>
              <a:rPr lang="en-US" kern="0" dirty="0" err="1" smtClean="0">
                <a:solidFill>
                  <a:srgbClr val="00B050"/>
                </a:solidFill>
                <a:effectLst/>
              </a:rPr>
              <a:t>Colour</a:t>
            </a:r>
            <a:r>
              <a:rPr lang="en-US" kern="0" dirty="0" smtClean="0">
                <a:solidFill>
                  <a:srgbClr val="00B050"/>
                </a:solidFill>
                <a:effectLst/>
              </a:rPr>
              <a:t> Spinners</a:t>
            </a:r>
            <a:endParaRPr lang="en-GB" kern="0" dirty="0" smtClean="0">
              <a:solidFill>
                <a:srgbClr val="00B050"/>
              </a:solidFill>
              <a:effectLst/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39552" y="1484784"/>
            <a:ext cx="8219256" cy="40324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endParaRPr lang="en-US" sz="26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987824" y="1700808"/>
            <a:ext cx="54298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Cut </a:t>
            </a:r>
            <a:r>
              <a:rPr lang="en-US" sz="2000" dirty="0">
                <a:latin typeface="+mj-lt"/>
              </a:rPr>
              <a:t>out a cardboard disc and divide it into seven equal </a:t>
            </a:r>
            <a:r>
              <a:rPr lang="en-US" sz="2000" dirty="0" smtClean="0">
                <a:latin typeface="+mj-lt"/>
              </a:rPr>
              <a:t>segments.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>
                <a:latin typeface="+mj-lt"/>
              </a:rPr>
              <a:t>Colour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the segments the seven </a:t>
            </a:r>
            <a:r>
              <a:rPr lang="en-US" sz="2000" dirty="0" err="1">
                <a:latin typeface="+mj-lt"/>
              </a:rPr>
              <a:t>colours</a:t>
            </a:r>
            <a:r>
              <a:rPr lang="en-US" sz="2000" dirty="0">
                <a:latin typeface="+mj-lt"/>
              </a:rPr>
              <a:t> of </a:t>
            </a:r>
            <a:r>
              <a:rPr lang="en-US" sz="2000" dirty="0" smtClean="0">
                <a:latin typeface="+mj-lt"/>
              </a:rPr>
              <a:t>the rainbow.</a:t>
            </a:r>
            <a:endParaRPr lang="en-US" sz="2000" dirty="0"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Make </a:t>
            </a:r>
            <a:r>
              <a:rPr lang="en-US" sz="2000" dirty="0">
                <a:latin typeface="+mj-lt"/>
              </a:rPr>
              <a:t>two holes in the </a:t>
            </a:r>
            <a:r>
              <a:rPr lang="en-US" sz="2000" dirty="0" err="1">
                <a:latin typeface="+mj-lt"/>
              </a:rPr>
              <a:t>centre</a:t>
            </a:r>
            <a:r>
              <a:rPr lang="en-US" sz="2000" dirty="0">
                <a:latin typeface="+mj-lt"/>
              </a:rPr>
              <a:t> of the card 1 </a:t>
            </a:r>
            <a:r>
              <a:rPr lang="en-US" sz="2000" dirty="0" smtClean="0">
                <a:latin typeface="+mj-lt"/>
              </a:rPr>
              <a:t>cm </a:t>
            </a:r>
            <a:r>
              <a:rPr lang="en-US" sz="2000" dirty="0">
                <a:latin typeface="+mj-lt"/>
              </a:rPr>
              <a:t>apart and thread the string </a:t>
            </a:r>
            <a:r>
              <a:rPr lang="en-US" sz="2000" dirty="0" smtClean="0">
                <a:latin typeface="+mj-lt"/>
              </a:rPr>
              <a:t>through them </a:t>
            </a:r>
            <a:r>
              <a:rPr lang="en-US" sz="2000" dirty="0">
                <a:latin typeface="+mj-lt"/>
              </a:rPr>
              <a:t>making a loop at each </a:t>
            </a:r>
            <a:r>
              <a:rPr lang="en-US" sz="2000" dirty="0" smtClean="0">
                <a:latin typeface="+mj-lt"/>
              </a:rPr>
              <a:t>end.</a:t>
            </a:r>
            <a:endParaRPr lang="en-US" sz="2000" dirty="0"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Put </a:t>
            </a:r>
            <a:r>
              <a:rPr lang="en-US" sz="2000" dirty="0">
                <a:latin typeface="+mj-lt"/>
              </a:rPr>
              <a:t>a finger through the end of each loop and </a:t>
            </a:r>
            <a:r>
              <a:rPr lang="en-US" sz="2000" dirty="0" smtClean="0">
                <a:latin typeface="+mj-lt"/>
              </a:rPr>
              <a:t>flip the </a:t>
            </a:r>
            <a:r>
              <a:rPr lang="en-US" sz="2000" dirty="0">
                <a:latin typeface="+mj-lt"/>
              </a:rPr>
              <a:t>disc over the string several times until the string is well </a:t>
            </a:r>
            <a:r>
              <a:rPr lang="en-US" sz="2000" dirty="0" smtClean="0">
                <a:latin typeface="+mj-lt"/>
              </a:rPr>
              <a:t>twisted.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Pull </a:t>
            </a:r>
            <a:r>
              <a:rPr lang="en-US" sz="2000" dirty="0">
                <a:latin typeface="+mj-lt"/>
              </a:rPr>
              <a:t>your </a:t>
            </a:r>
            <a:r>
              <a:rPr lang="en-US" sz="2000" dirty="0" smtClean="0">
                <a:latin typeface="+mj-lt"/>
              </a:rPr>
              <a:t>hands apart </a:t>
            </a:r>
            <a:r>
              <a:rPr lang="en-US" sz="2000" dirty="0">
                <a:latin typeface="+mj-lt"/>
              </a:rPr>
              <a:t>and let the </a:t>
            </a:r>
            <a:r>
              <a:rPr lang="en-US" sz="2000" dirty="0" smtClean="0">
                <a:latin typeface="+mj-lt"/>
              </a:rPr>
              <a:t>string get loose </a:t>
            </a:r>
            <a:r>
              <a:rPr lang="mr-IN" sz="2000" dirty="0" smtClean="0">
                <a:latin typeface="+mj-lt"/>
              </a:rPr>
              <a:t>–</a:t>
            </a:r>
            <a:r>
              <a:rPr lang="en-US" sz="2000" dirty="0" smtClean="0">
                <a:latin typeface="+mj-lt"/>
              </a:rPr>
              <a:t> the disc will spin!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Repeat the steps with different </a:t>
            </a:r>
            <a:r>
              <a:rPr lang="en-US" sz="2000" dirty="0" err="1" smtClean="0">
                <a:latin typeface="+mj-lt"/>
              </a:rPr>
              <a:t>colours</a:t>
            </a:r>
            <a:r>
              <a:rPr lang="en-US" sz="2000" dirty="0" smtClean="0">
                <a:latin typeface="+mj-lt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What </a:t>
            </a:r>
            <a:r>
              <a:rPr lang="en-US" sz="2000" dirty="0">
                <a:latin typeface="+mj-lt"/>
              </a:rPr>
              <a:t>patterns do you notice</a:t>
            </a:r>
            <a:r>
              <a:rPr lang="en-US" sz="2000" dirty="0" smtClean="0">
                <a:latin typeface="+mj-lt"/>
              </a:rPr>
              <a:t>?</a:t>
            </a:r>
            <a:endParaRPr lang="en-US" sz="20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4293096"/>
            <a:ext cx="1925320" cy="16124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988840"/>
            <a:ext cx="1925320" cy="192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36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ule 12 Reflection and reasoning DRAF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233</Words>
  <Application>Microsoft Macintosh PowerPoint</Application>
  <PresentationFormat>On-screen Show (4:3)</PresentationFormat>
  <Paragraphs>31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Module 12 Reflection and reasoning DRAFT</vt:lpstr>
      <vt:lpstr>Acrobat Document</vt:lpstr>
      <vt:lpstr>PowerPoint Presentation</vt:lpstr>
      <vt:lpstr>PowerPoint Presentation</vt:lpstr>
    </vt:vector>
  </TitlesOfParts>
  <Company>Institute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Esme Glauert</dc:creator>
  <cp:lastModifiedBy>Esme Glauert</cp:lastModifiedBy>
  <cp:revision>2</cp:revision>
  <dcterms:created xsi:type="dcterms:W3CDTF">2017-10-31T11:20:35Z</dcterms:created>
  <dcterms:modified xsi:type="dcterms:W3CDTF">2017-10-31T12:06:18Z</dcterms:modified>
</cp:coreProperties>
</file>