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embeddings/oleObject2.bin" ContentType="application/vnd.openxmlformats-officedocument.oleObject"/>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 id="2147484152" r:id="rId2"/>
  </p:sldMasterIdLst>
  <p:notesMasterIdLst>
    <p:notesMasterId r:id="rId40"/>
  </p:notesMasterIdLst>
  <p:handoutMasterIdLst>
    <p:handoutMasterId r:id="rId41"/>
  </p:handoutMasterIdLst>
  <p:sldIdLst>
    <p:sldId id="435" r:id="rId3"/>
    <p:sldId id="417" r:id="rId4"/>
    <p:sldId id="415" r:id="rId5"/>
    <p:sldId id="317" r:id="rId6"/>
    <p:sldId id="416" r:id="rId7"/>
    <p:sldId id="275" r:id="rId8"/>
    <p:sldId id="388" r:id="rId9"/>
    <p:sldId id="389" r:id="rId10"/>
    <p:sldId id="361" r:id="rId11"/>
    <p:sldId id="414" r:id="rId12"/>
    <p:sldId id="420" r:id="rId13"/>
    <p:sldId id="419" r:id="rId14"/>
    <p:sldId id="421" r:id="rId15"/>
    <p:sldId id="426" r:id="rId16"/>
    <p:sldId id="428" r:id="rId17"/>
    <p:sldId id="429" r:id="rId18"/>
    <p:sldId id="430" r:id="rId19"/>
    <p:sldId id="427" r:id="rId20"/>
    <p:sldId id="398" r:id="rId21"/>
    <p:sldId id="402" r:id="rId22"/>
    <p:sldId id="400" r:id="rId23"/>
    <p:sldId id="418" r:id="rId24"/>
    <p:sldId id="431" r:id="rId25"/>
    <p:sldId id="434" r:id="rId26"/>
    <p:sldId id="433" r:id="rId27"/>
    <p:sldId id="432" r:id="rId28"/>
    <p:sldId id="410" r:id="rId29"/>
    <p:sldId id="424" r:id="rId30"/>
    <p:sldId id="404" r:id="rId31"/>
    <p:sldId id="405" r:id="rId32"/>
    <p:sldId id="406" r:id="rId33"/>
    <p:sldId id="407" r:id="rId34"/>
    <p:sldId id="413" r:id="rId35"/>
    <p:sldId id="411" r:id="rId36"/>
    <p:sldId id="423" r:id="rId37"/>
    <p:sldId id="412" r:id="rId38"/>
    <p:sldId id="436" r:id="rId3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318"/>
    <a:srgbClr val="8545D7"/>
    <a:srgbClr val="D7389F"/>
    <a:srgbClr val="0BAA25"/>
    <a:srgbClr val="36D6D7"/>
    <a:srgbClr val="CC8A8A"/>
    <a:srgbClr val="CED227"/>
    <a:srgbClr val="B02398"/>
    <a:srgbClr val="2C91B4"/>
    <a:srgbClr val="CA6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0" autoAdjust="0"/>
    <p:restoredTop sz="76793" autoAdjust="0"/>
  </p:normalViewPr>
  <p:slideViewPr>
    <p:cSldViewPr>
      <p:cViewPr>
        <p:scale>
          <a:sx n="50" d="100"/>
          <a:sy n="50" d="100"/>
        </p:scale>
        <p:origin x="-1448" y="-2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04"/>
    </p:cViewPr>
  </p:sorterViewPr>
  <p:notesViewPr>
    <p:cSldViewPr>
      <p:cViewPr>
        <p:scale>
          <a:sx n="121" d="100"/>
          <a:sy n="121" d="100"/>
        </p:scale>
        <p:origin x="-1544" y="18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106307-C5D7-C045-8BBB-32D155AC661F}" type="datetimeFigureOut">
              <a:rPr lang="en-US" smtClean="0"/>
              <a:t>20/10/2017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3C8F15-2DF1-EA4E-9A31-4B4B2E6305F7}" type="slidenum">
              <a:rPr lang="en-US" smtClean="0"/>
              <a:t>‹#›</a:t>
            </a:fld>
            <a:endParaRPr lang="en-US"/>
          </a:p>
        </p:txBody>
      </p:sp>
    </p:spTree>
    <p:extLst>
      <p:ext uri="{BB962C8B-B14F-4D97-AF65-F5344CB8AC3E}">
        <p14:creationId xmlns:p14="http://schemas.microsoft.com/office/powerpoint/2010/main" val="508381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7CBF3B-8C9C-4120-AF75-41456EDBC480}" type="datetimeFigureOut">
              <a:rPr lang="el-GR" smtClean="0"/>
              <a:t>20/10/2017</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C3DEEC-7370-4137-945A-0A59644D8BB5}" type="slidenum">
              <a:rPr lang="el-GR" smtClean="0"/>
              <a:t>‹#›</a:t>
            </a:fld>
            <a:endParaRPr lang="el-GR"/>
          </a:p>
        </p:txBody>
      </p:sp>
    </p:spTree>
    <p:extLst>
      <p:ext uri="{BB962C8B-B14F-4D97-AF65-F5344CB8AC3E}">
        <p14:creationId xmlns:p14="http://schemas.microsoft.com/office/powerpoint/2010/main" val="388351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00550"/>
            <a:ext cx="5486400" cy="4089444"/>
          </a:xfrm>
        </p:spPr>
        <p:txBody>
          <a:bodyPr/>
          <a:lstStyle/>
          <a:p>
            <a:r>
              <a:rPr lang="en-GB" sz="1100" b="0" kern="1200" dirty="0">
                <a:solidFill>
                  <a:schemeClr val="tx1"/>
                </a:solidFill>
                <a:effectLst/>
              </a:rPr>
              <a:t>The Creativity in Early Years Science project is a European Erasmus+ project with partner countries Greece, Romania, Belgium and the UK</a:t>
            </a:r>
          </a:p>
          <a:p>
            <a:endParaRPr lang="en-GB" sz="1100" b="0" kern="1200" dirty="0">
              <a:solidFill>
                <a:schemeClr val="tx1"/>
              </a:solidFill>
              <a:effectLst/>
            </a:endParaRPr>
          </a:p>
          <a:p>
            <a:r>
              <a:rPr lang="en-GB" sz="1100" dirty="0" smtClean="0"/>
              <a:t>As indicated – it a</a:t>
            </a:r>
            <a:r>
              <a:rPr lang="en-GB" sz="1100" b="0" kern="1200" dirty="0" smtClean="0">
                <a:solidFill>
                  <a:schemeClr val="tx1"/>
                </a:solidFill>
                <a:effectLst/>
              </a:rPr>
              <a:t>ims </a:t>
            </a:r>
            <a:r>
              <a:rPr lang="en-GB" sz="1100" b="0" kern="1200" dirty="0">
                <a:solidFill>
                  <a:schemeClr val="tx1"/>
                </a:solidFill>
                <a:effectLst/>
              </a:rPr>
              <a:t>to develop </a:t>
            </a:r>
            <a:r>
              <a:rPr lang="en-GB" sz="1100" b="0" kern="1200" dirty="0" smtClean="0">
                <a:solidFill>
                  <a:schemeClr val="tx1"/>
                </a:solidFill>
                <a:effectLst/>
              </a:rPr>
              <a:t>a European teacher professional development </a:t>
            </a:r>
            <a:r>
              <a:rPr lang="en-GB" sz="1100" b="0" kern="1200" dirty="0">
                <a:solidFill>
                  <a:schemeClr val="tx1"/>
                </a:solidFill>
                <a:effectLst/>
              </a:rPr>
              <a:t>course and accompanying materials </a:t>
            </a:r>
            <a:r>
              <a:rPr lang="en-GB" sz="1100" b="0" kern="1200" dirty="0" smtClean="0">
                <a:solidFill>
                  <a:schemeClr val="tx1"/>
                </a:solidFill>
                <a:effectLst/>
              </a:rPr>
              <a:t>to promote </a:t>
            </a:r>
            <a:r>
              <a:rPr lang="en-GB" sz="1100" b="0" kern="1200" dirty="0">
                <a:solidFill>
                  <a:schemeClr val="tx1"/>
                </a:solidFill>
                <a:effectLst/>
              </a:rPr>
              <a:t>the use of creative approaches in teaching science in preschool and early primary education (up to age of eight). </a:t>
            </a:r>
            <a:endParaRPr lang="en-GB" sz="1100" b="0" kern="1200" dirty="0" smtClean="0">
              <a:solidFill>
                <a:schemeClr val="tx1"/>
              </a:solidFill>
              <a:effectLst/>
            </a:endParaRPr>
          </a:p>
          <a:p>
            <a:endParaRPr lang="en-GB" sz="1100" b="0" kern="1200" dirty="0" smtClean="0">
              <a:solidFill>
                <a:schemeClr val="tx1"/>
              </a:solidFill>
              <a:effectLst/>
            </a:endParaRPr>
          </a:p>
          <a:p>
            <a:r>
              <a:rPr lang="en-GB" sz="1100" b="0" kern="1200" dirty="0" smtClean="0">
                <a:solidFill>
                  <a:schemeClr val="tx1"/>
                </a:solidFill>
                <a:effectLst/>
              </a:rPr>
              <a:t>It is a continuation of the project Creative Little Scientists, an FP7 EU project, where curriculum design principles</a:t>
            </a:r>
            <a:r>
              <a:rPr lang="en-GB" sz="1100" b="0" kern="1200" baseline="0" dirty="0" smtClean="0">
                <a:solidFill>
                  <a:schemeClr val="tx1"/>
                </a:solidFill>
                <a:effectLst/>
              </a:rPr>
              <a:t> to foster inquiry and creativity in science education were designed.</a:t>
            </a:r>
            <a:endParaRPr lang="en-GB" sz="1100" b="0" kern="1200" dirty="0">
              <a:solidFill>
                <a:schemeClr val="tx1"/>
              </a:solidFill>
              <a:effectLst/>
            </a:endParaRPr>
          </a:p>
          <a:p>
            <a:endParaRPr lang="en-GB" sz="1100" b="1" kern="1200" dirty="0">
              <a:solidFill>
                <a:schemeClr val="tx1"/>
              </a:solidFill>
              <a:effectLst/>
            </a:endParaRPr>
          </a:p>
        </p:txBody>
      </p:sp>
      <p:sp>
        <p:nvSpPr>
          <p:cNvPr id="4" name="Slide Number Placeholder 3"/>
          <p:cNvSpPr>
            <a:spLocks noGrp="1"/>
          </p:cNvSpPr>
          <p:nvPr>
            <p:ph type="sldNum" sz="quarter" idx="10"/>
          </p:nvPr>
        </p:nvSpPr>
        <p:spPr/>
        <p:txBody>
          <a:bodyPr/>
          <a:lstStyle/>
          <a:p>
            <a:fld id="{D195098B-2C0E-4FC7-88C8-090D3FA4200A}" type="slidenum">
              <a:rPr lang="nl-BE" smtClean="0"/>
              <a:t>2</a:t>
            </a:fld>
            <a:endParaRPr lang="nl-BE"/>
          </a:p>
        </p:txBody>
      </p:sp>
    </p:spTree>
    <p:extLst>
      <p:ext uri="{BB962C8B-B14F-4D97-AF65-F5344CB8AC3E}">
        <p14:creationId xmlns:p14="http://schemas.microsoft.com/office/powerpoint/2010/main" val="1403097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28</a:t>
            </a:fld>
            <a:endParaRPr lang="nl-BE"/>
          </a:p>
        </p:txBody>
      </p:sp>
    </p:spTree>
    <p:extLst>
      <p:ext uri="{BB962C8B-B14F-4D97-AF65-F5344CB8AC3E}">
        <p14:creationId xmlns:p14="http://schemas.microsoft.com/office/powerpoint/2010/main" val="1070233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0C62057B-60FB-4B53-85A0-A05BAF0ABD00}" type="slidenum">
              <a:rPr lang="nl-BE" smtClean="0"/>
              <a:t>33</a:t>
            </a:fld>
            <a:endParaRPr lang="nl-BE"/>
          </a:p>
        </p:txBody>
      </p:sp>
    </p:spTree>
    <p:extLst>
      <p:ext uri="{BB962C8B-B14F-4D97-AF65-F5344CB8AC3E}">
        <p14:creationId xmlns:p14="http://schemas.microsoft.com/office/powerpoint/2010/main" val="1999148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t>34</a:t>
            </a:fld>
            <a:endParaRPr lang="el-GR"/>
          </a:p>
        </p:txBody>
      </p:sp>
    </p:spTree>
    <p:extLst>
      <p:ext uri="{BB962C8B-B14F-4D97-AF65-F5344CB8AC3E}">
        <p14:creationId xmlns:p14="http://schemas.microsoft.com/office/powerpoint/2010/main" val="1645788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195098B-2C0E-4FC7-88C8-090D3FA4200A}" type="slidenum">
              <a:rPr lang="nl-BE" smtClean="0"/>
              <a:t>35</a:t>
            </a:fld>
            <a:endParaRPr lang="nl-BE"/>
          </a:p>
        </p:txBody>
      </p:sp>
    </p:spTree>
    <p:extLst>
      <p:ext uri="{BB962C8B-B14F-4D97-AF65-F5344CB8AC3E}">
        <p14:creationId xmlns:p14="http://schemas.microsoft.com/office/powerpoint/2010/main" val="70455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t>6</a:t>
            </a:fld>
            <a:endParaRPr lang="el-GR"/>
          </a:p>
        </p:txBody>
      </p:sp>
    </p:spTree>
    <p:extLst>
      <p:ext uri="{BB962C8B-B14F-4D97-AF65-F5344CB8AC3E}">
        <p14:creationId xmlns:p14="http://schemas.microsoft.com/office/powerpoint/2010/main" val="224110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3DEEC-7370-4137-945A-0A59644D8BB5}" type="slidenum">
              <a:rPr lang="el-GR" smtClean="0"/>
              <a:t>12</a:t>
            </a:fld>
            <a:endParaRPr lang="el-GR"/>
          </a:p>
        </p:txBody>
      </p:sp>
    </p:spTree>
    <p:extLst>
      <p:ext uri="{BB962C8B-B14F-4D97-AF65-F5344CB8AC3E}">
        <p14:creationId xmlns:p14="http://schemas.microsoft.com/office/powerpoint/2010/main" val="2901097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 objects to provide a range of materials and properties for example toys:</a:t>
            </a:r>
          </a:p>
          <a:p>
            <a:r>
              <a:rPr lang="en-US" dirty="0" smtClean="0"/>
              <a:t>Doll - fabric/plastic</a:t>
            </a:r>
          </a:p>
          <a:p>
            <a:r>
              <a:rPr lang="en-US" dirty="0" smtClean="0"/>
              <a:t>Building block – plastic (</a:t>
            </a:r>
            <a:r>
              <a:rPr lang="en-US" dirty="0" err="1" smtClean="0"/>
              <a:t>lego</a:t>
            </a:r>
            <a:r>
              <a:rPr lang="en-US" dirty="0" smtClean="0"/>
              <a:t>), wood</a:t>
            </a:r>
          </a:p>
          <a:p>
            <a:r>
              <a:rPr lang="en-US" dirty="0" smtClean="0"/>
              <a:t>Musical instrument – metal/wood</a:t>
            </a:r>
          </a:p>
          <a:p>
            <a:r>
              <a:rPr lang="en-US" dirty="0" smtClean="0"/>
              <a:t>Vehicle – train/car – wood/metal/plastic</a:t>
            </a:r>
          </a:p>
          <a:p>
            <a:r>
              <a:rPr lang="en-US" dirty="0" smtClean="0"/>
              <a:t>Teddy bear/animals – fabric/plastic/wood</a:t>
            </a:r>
          </a:p>
          <a:p>
            <a:r>
              <a:rPr lang="en-US" dirty="0" smtClean="0"/>
              <a:t>Clothes – cotton, wool, polyester</a:t>
            </a:r>
          </a:p>
          <a:p>
            <a:r>
              <a:rPr lang="en-US" dirty="0" smtClean="0"/>
              <a:t>Cup – glass/plastic/pottery</a:t>
            </a:r>
          </a:p>
          <a:p>
            <a:endParaRPr lang="en-US" dirty="0" smtClean="0"/>
          </a:p>
          <a:p>
            <a:endParaRPr lang="en-US" dirty="0" smtClean="0"/>
          </a:p>
          <a:p>
            <a:endParaRPr lang="en-US" dirty="0" smtClean="0"/>
          </a:p>
          <a:p>
            <a:endParaRPr lang="en-US" dirty="0" smtClean="0"/>
          </a:p>
          <a:p>
            <a:endParaRPr lang="en-US" dirty="0"/>
          </a:p>
          <a:p>
            <a:r>
              <a:rPr lang="en-US" dirty="0" smtClean="0"/>
              <a:t>; cymbals - metal; teddy bear - fabric; crayons - wax; percussion instrument - wood; glass - glass or plastic; baby dolls - plastic and fabric; train - wood; clothes - cotton or polyester; toy car - metal; bin - metal; binoculars - plastic</a:t>
            </a:r>
            <a:endParaRPr lang="en-US" dirty="0"/>
          </a:p>
        </p:txBody>
      </p:sp>
      <p:sp>
        <p:nvSpPr>
          <p:cNvPr id="4" name="Slide Number Placeholder 3"/>
          <p:cNvSpPr>
            <a:spLocks noGrp="1"/>
          </p:cNvSpPr>
          <p:nvPr>
            <p:ph type="sldNum" sz="quarter" idx="10"/>
          </p:nvPr>
        </p:nvSpPr>
        <p:spPr/>
        <p:txBody>
          <a:bodyPr/>
          <a:lstStyle/>
          <a:p>
            <a:fld id="{BEC3DEEC-7370-4137-945A-0A59644D8BB5}" type="slidenum">
              <a:rPr lang="el-GR" smtClean="0"/>
              <a:t>14</a:t>
            </a:fld>
            <a:endParaRPr lang="el-GR"/>
          </a:p>
        </p:txBody>
      </p:sp>
    </p:spTree>
    <p:extLst>
      <p:ext uri="{BB962C8B-B14F-4D97-AF65-F5344CB8AC3E}">
        <p14:creationId xmlns:p14="http://schemas.microsoft.com/office/powerpoint/2010/main" val="225460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EC3DEEC-7370-4137-945A-0A59644D8BB5}" type="slidenum">
              <a:rPr lang="el-GR" smtClean="0"/>
              <a:t>19</a:t>
            </a:fld>
            <a:endParaRPr lang="el-GR"/>
          </a:p>
        </p:txBody>
      </p:sp>
    </p:spTree>
    <p:extLst>
      <p:ext uri="{BB962C8B-B14F-4D97-AF65-F5344CB8AC3E}">
        <p14:creationId xmlns:p14="http://schemas.microsoft.com/office/powerpoint/2010/main" val="204091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EC3DEEC-7370-4137-945A-0A59644D8BB5}" type="slidenum">
              <a:rPr lang="el-GR" smtClean="0"/>
              <a:t>20</a:t>
            </a:fld>
            <a:endParaRPr lang="el-GR"/>
          </a:p>
        </p:txBody>
      </p:sp>
    </p:spTree>
    <p:extLst>
      <p:ext uri="{BB962C8B-B14F-4D97-AF65-F5344CB8AC3E}">
        <p14:creationId xmlns:p14="http://schemas.microsoft.com/office/powerpoint/2010/main" val="243902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t>21</a:t>
            </a:fld>
            <a:endParaRPr lang="el-GR"/>
          </a:p>
        </p:txBody>
      </p:sp>
    </p:spTree>
    <p:extLst>
      <p:ext uri="{BB962C8B-B14F-4D97-AF65-F5344CB8AC3E}">
        <p14:creationId xmlns:p14="http://schemas.microsoft.com/office/powerpoint/2010/main" val="604844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moving on. </a:t>
            </a:r>
          </a:p>
          <a:p>
            <a:endParaRPr lang="en-US" dirty="0"/>
          </a:p>
          <a:p>
            <a:r>
              <a:rPr lang="en-US" baseline="0" dirty="0" smtClean="0"/>
              <a:t>Share some examples from the classroom of investigations over time – that illustrate varied approaches to inquiry and ways of recording.</a:t>
            </a:r>
          </a:p>
          <a:p>
            <a:endParaRPr lang="en-US" baseline="0" dirty="0" smtClean="0"/>
          </a:p>
          <a:p>
            <a:r>
              <a:rPr lang="en-US" baseline="0" dirty="0" smtClean="0"/>
              <a:t>Also ways in which teacher built on children’s responses over time and sought to foster children’s skills and understandings associated with inquiry.</a:t>
            </a:r>
          </a:p>
          <a:p>
            <a:endParaRPr lang="en-US" baseline="0" dirty="0" smtClean="0"/>
          </a:p>
          <a:p>
            <a:r>
              <a:rPr lang="en-US" baseline="0" dirty="0" smtClean="0"/>
              <a:t>Again in the time frame can only give you time to gain a sense of what the materials might offer.</a:t>
            </a:r>
          </a:p>
          <a:p>
            <a:endParaRPr lang="en-US" dirty="0"/>
          </a:p>
          <a:p>
            <a:r>
              <a:rPr lang="en-US" baseline="0" dirty="0" smtClean="0"/>
              <a:t>Alternatively you can look at 3 shorter examples</a:t>
            </a:r>
            <a:r>
              <a:rPr lang="en-US" dirty="0" smtClean="0"/>
              <a:t> covering a range of ages 5-6, 6-7 and 8-9.</a:t>
            </a:r>
            <a:endParaRPr lang="en-US" baseline="0" dirty="0" smtClean="0"/>
          </a:p>
          <a:p>
            <a:endParaRPr lang="en-US" dirty="0"/>
          </a:p>
          <a:p>
            <a:r>
              <a:rPr lang="en-US" dirty="0" smtClean="0"/>
              <a:t>Waterproofing – emerging from damp patch on a child’s shoe</a:t>
            </a:r>
          </a:p>
          <a:p>
            <a:endParaRPr lang="en-US" baseline="0" dirty="0"/>
          </a:p>
          <a:p>
            <a:r>
              <a:rPr lang="en-US" dirty="0" smtClean="0"/>
              <a:t>Living things – started within the curriculum requirements – central feature eliciting and building on children’s ideas and questions – and linking varied experiences in and outside school</a:t>
            </a:r>
          </a:p>
          <a:p>
            <a:endParaRPr lang="en-US" baseline="0" dirty="0"/>
          </a:p>
          <a:p>
            <a:r>
              <a:rPr lang="en-US" dirty="0" smtClean="0"/>
              <a:t>Crime scene investigation teeth – whole school project setting up the crime scene – dressing up as scientists investigating the site – focus on teeth and again children taking increasing control – importance of links across the curriculum</a:t>
            </a:r>
            <a:endParaRPr lang="en-US" baseline="0" dirty="0" smtClean="0"/>
          </a:p>
        </p:txBody>
      </p:sp>
      <p:sp>
        <p:nvSpPr>
          <p:cNvPr id="4" name="Slide Number Placeholder 3"/>
          <p:cNvSpPr>
            <a:spLocks noGrp="1"/>
          </p:cNvSpPr>
          <p:nvPr>
            <p:ph type="sldNum" sz="quarter" idx="10"/>
          </p:nvPr>
        </p:nvSpPr>
        <p:spPr/>
        <p:txBody>
          <a:bodyPr/>
          <a:lstStyle/>
          <a:p>
            <a:fld id="{D195098B-2C0E-4FC7-88C8-090D3FA4200A}" type="slidenum">
              <a:rPr lang="nl-BE" smtClean="0"/>
              <a:t>23</a:t>
            </a:fld>
            <a:endParaRPr lang="nl-BE"/>
          </a:p>
        </p:txBody>
      </p:sp>
    </p:spTree>
    <p:extLst>
      <p:ext uri="{BB962C8B-B14F-4D97-AF65-F5344CB8AC3E}">
        <p14:creationId xmlns:p14="http://schemas.microsoft.com/office/powerpoint/2010/main" val="631853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t>27</a:t>
            </a:fld>
            <a:endParaRPr lang="el-GR"/>
          </a:p>
        </p:txBody>
      </p:sp>
    </p:spTree>
    <p:extLst>
      <p:ext uri="{BB962C8B-B14F-4D97-AF65-F5344CB8AC3E}">
        <p14:creationId xmlns:p14="http://schemas.microsoft.com/office/powerpoint/2010/main" val="163249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354"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89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73632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699185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354"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89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497170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232BED3-DD55-3C4F-8B55-177AF732382A}"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3059119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232BED3-DD55-3C4F-8B55-177AF732382A}"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019252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232BED3-DD55-3C4F-8B55-177AF732382A}" type="datetimeFigureOut">
              <a:rPr lang="en-US" smtClean="0"/>
              <a:t>20/10/2017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725553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232BED3-DD55-3C4F-8B55-177AF732382A}" type="datetimeFigureOut">
              <a:rPr lang="en-US" smtClean="0"/>
              <a:t>20/10/2017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4020849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2BED3-DD55-3C4F-8B55-177AF732382A}" type="datetimeFigureOut">
              <a:rPr lang="en-US" smtClean="0"/>
              <a:t>20/10/2017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219860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389912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497170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1872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736326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699185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232BED3-DD55-3C4F-8B55-177AF732382A}"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3059119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232BED3-DD55-3C4F-8B55-177AF732382A}"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019252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232BED3-DD55-3C4F-8B55-177AF732382A}" type="datetimeFigureOut">
              <a:rPr lang="en-US" smtClean="0"/>
              <a:t>20/10/2017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72555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232BED3-DD55-3C4F-8B55-177AF732382A}" type="datetimeFigureOut">
              <a:rPr lang="en-US" smtClean="0"/>
              <a:t>20/10/2017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4020849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2BED3-DD55-3C4F-8B55-177AF732382A}" type="datetimeFigureOut">
              <a:rPr lang="en-US" smtClean="0"/>
              <a:t>20/10/2017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21986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389912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t>‹#›</a:t>
            </a:fld>
            <a:endParaRPr lang="el-GR"/>
          </a:p>
        </p:txBody>
      </p:sp>
    </p:spTree>
    <p:extLst>
      <p:ext uri="{BB962C8B-B14F-4D97-AF65-F5344CB8AC3E}">
        <p14:creationId xmlns:p14="http://schemas.microsoft.com/office/powerpoint/2010/main" val="1187271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emf"/><Relationship Id="rId16" Type="http://schemas.openxmlformats.org/officeDocument/2006/relationships/image" Target="../media/image2.jpeg"/><Relationship Id="rId17" Type="http://schemas.openxmlformats.org/officeDocument/2006/relationships/image" Target="../media/image3.png"/><Relationship Id="rId18"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vmlDrawing" Target="../drawings/vmlDrawing2.vml"/><Relationship Id="rId14" Type="http://schemas.openxmlformats.org/officeDocument/2006/relationships/oleObject" Target="../embeddings/oleObject2.bin"/><Relationship Id="rId15" Type="http://schemas.openxmlformats.org/officeDocument/2006/relationships/image" Target="../media/image1.emf"/><Relationship Id="rId16" Type="http://schemas.openxmlformats.org/officeDocument/2006/relationships/image" Target="../media/image2.jpeg"/><Relationship Id="rId17" Type="http://schemas.openxmlformats.org/officeDocument/2006/relationships/image" Target="../media/image3.png"/><Relationship Id="rId18"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2BED3-DD55-3C4F-8B55-177AF732382A}" type="datetimeFigureOut">
              <a:rPr lang="en-US" smtClean="0"/>
              <a:t>20/10/2017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t>‹#›</a:t>
            </a:fld>
            <a:endParaRPr lang="el-GR"/>
          </a:p>
        </p:txBody>
      </p:sp>
      <p:sp>
        <p:nvSpPr>
          <p:cNvPr id="7" name="Rectangle 2"/>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8" name="Object 7"/>
          <p:cNvGraphicFramePr>
            <a:graphicFrameLocks noChangeAspect="1"/>
          </p:cNvGraphicFramePr>
          <p:nvPr userDrawn="1">
            <p:extLst>
              <p:ext uri="{D42A27DB-BD31-4B8C-83A1-F6EECF244321}">
                <p14:modId xmlns:p14="http://schemas.microsoft.com/office/powerpoint/2010/main" val="744050307"/>
              </p:ext>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51211" name="Acrobat Document" r:id="rId14" imgW="5398560" imgH="3594960" progId="AcroExch.Document.11">
                  <p:embed/>
                </p:oleObj>
              </mc:Choice>
              <mc:Fallback>
                <p:oleObj name="Acrobat Document" r:id="rId14" imgW="5398560" imgH="3594960" progId="AcroExch.Document.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p:spPr>
                  </p:pic>
                </p:oleObj>
              </mc:Fallback>
            </mc:AlternateContent>
          </a:graphicData>
        </a:graphic>
      </p:graphicFrame>
      <p:pic>
        <p:nvPicPr>
          <p:cNvPr id="9" name="Picture 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descr="C:\Users\fani\Desktop\Disclaimer.jp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59338"/>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2BED3-DD55-3C4F-8B55-177AF732382A}" type="datetimeFigureOut">
              <a:rPr lang="en-US" smtClean="0"/>
              <a:t>20/10/2017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t>‹#›</a:t>
            </a:fld>
            <a:endParaRPr lang="el-GR"/>
          </a:p>
        </p:txBody>
      </p:sp>
      <p:sp>
        <p:nvSpPr>
          <p:cNvPr id="7" name="Rectangle 2"/>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8" name="Object 7"/>
          <p:cNvGraphicFramePr>
            <a:graphicFrameLocks noChangeAspect="1"/>
          </p:cNvGraphicFramePr>
          <p:nvPr userDrawn="1">
            <p:extLst>
              <p:ext uri="{D42A27DB-BD31-4B8C-83A1-F6EECF244321}">
                <p14:modId xmlns:p14="http://schemas.microsoft.com/office/powerpoint/2010/main" val="744050307"/>
              </p:ext>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56331" name="Acrobat Document" r:id="rId14" imgW="5398560" imgH="3594960" progId="AcroExch.Document.11">
                  <p:embed/>
                </p:oleObj>
              </mc:Choice>
              <mc:Fallback>
                <p:oleObj name="Acrobat Document" r:id="rId14" imgW="5398560" imgH="3594960" progId="AcroExch.Document.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p:spPr>
                  </p:pic>
                </p:oleObj>
              </mc:Fallback>
            </mc:AlternateContent>
          </a:graphicData>
        </a:graphic>
      </p:graphicFrame>
      <p:pic>
        <p:nvPicPr>
          <p:cNvPr id="9" name="Picture 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descr="C:\Users\fani\Desktop\Disclaimer.jp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59338"/>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 Id="rId11"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www.creative-little-scientists.e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4" Type="http://schemas.openxmlformats.org/officeDocument/2006/relationships/hyperlink" Target="http://www.ceys-project.eu/"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hyperlink" Target="http://www.ceys-project.eu/" TargetMode="External"/><Relationship Id="rId4" Type="http://schemas.openxmlformats.org/officeDocument/2006/relationships/image" Target="../media/image32.emf"/><Relationship Id="rId5"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hyperlink" Target="http://creativecommons.org/licenses/by-nc-nd/4.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6.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lvl="0" indent="0" algn="ctr" defTabSz="914400" fontAlgn="base">
              <a:spcBef>
                <a:spcPct val="0"/>
              </a:spcBef>
              <a:spcAft>
                <a:spcPts val="1200"/>
              </a:spcAft>
              <a:buNone/>
              <a:defRPr/>
            </a:pPr>
            <a:r>
              <a:rPr lang="en-US" sz="4400" b="1" kern="0" dirty="0">
                <a:solidFill>
                  <a:srgbClr val="FF0000"/>
                </a:solidFill>
              </a:rPr>
              <a:t>Training Module 12</a:t>
            </a:r>
          </a:p>
          <a:p>
            <a:pPr marL="0" lvl="0" indent="0" algn="ctr" defTabSz="914400" fontAlgn="base">
              <a:spcBef>
                <a:spcPct val="0"/>
              </a:spcBef>
              <a:spcAft>
                <a:spcPts val="1200"/>
              </a:spcAft>
              <a:buNone/>
              <a:defRPr/>
            </a:pPr>
            <a:r>
              <a:rPr lang="en-US" sz="4000" b="1" kern="0" dirty="0" smtClean="0">
                <a:solidFill>
                  <a:srgbClr val="FF0000"/>
                </a:solidFill>
              </a:rPr>
              <a:t>Reflection </a:t>
            </a:r>
            <a:r>
              <a:rPr lang="en-US" sz="4000" b="1" kern="0" dirty="0">
                <a:solidFill>
                  <a:srgbClr val="FF0000"/>
                </a:solidFill>
              </a:rPr>
              <a:t>and </a:t>
            </a:r>
            <a:r>
              <a:rPr lang="en-US" sz="4000" b="1" kern="0" dirty="0" smtClean="0">
                <a:solidFill>
                  <a:srgbClr val="FF0000"/>
                </a:solidFill>
              </a:rPr>
              <a:t>Reasoning</a:t>
            </a:r>
            <a:endParaRPr lang="en-US" sz="4000" b="1" kern="0" dirty="0">
              <a:solidFill>
                <a:srgbClr val="FF0000"/>
              </a:solidFill>
            </a:endParaRPr>
          </a:p>
        </p:txBody>
      </p:sp>
      <p:pic>
        <p:nvPicPr>
          <p:cNvPr id="4" name="Picture 3"/>
          <p:cNvPicPr>
            <a:picLocks noChangeAspect="1"/>
          </p:cNvPicPr>
          <p:nvPr/>
        </p:nvPicPr>
        <p:blipFill>
          <a:blip r:embed="rId2"/>
          <a:stretch>
            <a:fillRect/>
          </a:stretch>
        </p:blipFill>
        <p:spPr>
          <a:xfrm>
            <a:off x="3205534" y="3795091"/>
            <a:ext cx="2915493" cy="1794149"/>
          </a:xfrm>
          <a:prstGeom prst="rect">
            <a:avLst/>
          </a:prstGeom>
        </p:spPr>
      </p:pic>
    </p:spTree>
    <p:extLst>
      <p:ext uri="{BB962C8B-B14F-4D97-AF65-F5344CB8AC3E}">
        <p14:creationId xmlns:p14="http://schemas.microsoft.com/office/powerpoint/2010/main" val="40806284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143000"/>
          </a:xfrm>
        </p:spPr>
        <p:txBody>
          <a:bodyPr>
            <a:normAutofit/>
          </a:bodyPr>
          <a:lstStyle/>
          <a:p>
            <a:pPr eaLnBrk="0" fontAlgn="base" hangingPunct="0">
              <a:spcAft>
                <a:spcPct val="0"/>
              </a:spcAft>
            </a:pPr>
            <a:r>
              <a:rPr lang="en-US" sz="3200" b="1" kern="0" dirty="0" smtClean="0">
                <a:solidFill>
                  <a:srgbClr val="00B050"/>
                </a:solidFill>
              </a:rPr>
              <a:t>Reflection and reasoning:</a:t>
            </a:r>
            <a:br>
              <a:rPr lang="en-US" sz="3200" b="1" kern="0" dirty="0" smtClean="0">
                <a:solidFill>
                  <a:srgbClr val="00B050"/>
                </a:solidFill>
              </a:rPr>
            </a:br>
            <a:r>
              <a:rPr lang="en-US" sz="3200" b="1" kern="0" dirty="0">
                <a:solidFill>
                  <a:srgbClr val="00B050"/>
                </a:solidFill>
              </a:rPr>
              <a:t>C</a:t>
            </a:r>
            <a:r>
              <a:rPr lang="en-US" sz="3200" b="1" kern="0" dirty="0" smtClean="0">
                <a:solidFill>
                  <a:srgbClr val="00B050"/>
                </a:solidFill>
              </a:rPr>
              <a:t>hallenges for teachers</a:t>
            </a:r>
            <a:endParaRPr lang="en-US" sz="3200" b="1" kern="0" dirty="0">
              <a:solidFill>
                <a:srgbClr val="00B050"/>
              </a:solidFill>
            </a:endParaRPr>
          </a:p>
        </p:txBody>
      </p:sp>
      <p:sp>
        <p:nvSpPr>
          <p:cNvPr id="3" name="Content Placeholder 2"/>
          <p:cNvSpPr>
            <a:spLocks noGrp="1"/>
          </p:cNvSpPr>
          <p:nvPr>
            <p:ph idx="1"/>
          </p:nvPr>
        </p:nvSpPr>
        <p:spPr>
          <a:xfrm>
            <a:off x="457200" y="1772817"/>
            <a:ext cx="8229600" cy="3888432"/>
          </a:xfrm>
        </p:spPr>
        <p:txBody>
          <a:bodyPr>
            <a:noAutofit/>
          </a:bodyPr>
          <a:lstStyle/>
          <a:p>
            <a:pPr lvl="0"/>
            <a:r>
              <a:rPr lang="en-US" sz="2800" dirty="0" smtClean="0">
                <a:latin typeface="+mj-lt"/>
              </a:rPr>
              <a:t>How </a:t>
            </a:r>
            <a:r>
              <a:rPr lang="en-US" sz="2800" dirty="0">
                <a:latin typeface="+mj-lt"/>
              </a:rPr>
              <a:t>to stimulate and gain access </a:t>
            </a:r>
            <a:r>
              <a:rPr lang="en-US" sz="2800" dirty="0" smtClean="0">
                <a:latin typeface="+mj-lt"/>
              </a:rPr>
              <a:t>to young </a:t>
            </a:r>
            <a:r>
              <a:rPr lang="en-US" sz="2800" dirty="0">
                <a:latin typeface="+mj-lt"/>
              </a:rPr>
              <a:t>children’s ideas and </a:t>
            </a:r>
            <a:r>
              <a:rPr lang="en-US" sz="2800" dirty="0" smtClean="0">
                <a:latin typeface="+mj-lt"/>
              </a:rPr>
              <a:t>thinking</a:t>
            </a:r>
          </a:p>
          <a:p>
            <a:pPr lvl="0"/>
            <a:r>
              <a:rPr lang="en-US" sz="2800" dirty="0" smtClean="0">
                <a:latin typeface="+mj-lt"/>
              </a:rPr>
              <a:t>Strategies </a:t>
            </a:r>
            <a:r>
              <a:rPr lang="en-US" sz="2800" dirty="0">
                <a:latin typeface="+mj-lt"/>
              </a:rPr>
              <a:t>for supporting children’s </a:t>
            </a:r>
            <a:r>
              <a:rPr lang="en-US" sz="2800" dirty="0" smtClean="0">
                <a:latin typeface="+mj-lt"/>
              </a:rPr>
              <a:t>reasoning</a:t>
            </a:r>
          </a:p>
          <a:p>
            <a:pPr lvl="0"/>
            <a:r>
              <a:rPr lang="en-US" sz="2800" dirty="0" smtClean="0">
                <a:latin typeface="+mj-lt"/>
              </a:rPr>
              <a:t>Ways </a:t>
            </a:r>
            <a:r>
              <a:rPr lang="en-US" sz="2800" dirty="0">
                <a:latin typeface="+mj-lt"/>
              </a:rPr>
              <a:t>to generate a supportive climate in which children feel confident to </a:t>
            </a:r>
            <a:r>
              <a:rPr lang="en-US" sz="2800" dirty="0" smtClean="0">
                <a:latin typeface="+mj-lt"/>
              </a:rPr>
              <a:t>share/exchange </a:t>
            </a:r>
            <a:r>
              <a:rPr lang="en-US" sz="2800" dirty="0">
                <a:latin typeface="+mj-lt"/>
              </a:rPr>
              <a:t>ideas and make </a:t>
            </a:r>
            <a:r>
              <a:rPr lang="en-US" sz="2800" dirty="0" smtClean="0">
                <a:latin typeface="+mj-lt"/>
              </a:rPr>
              <a:t>mistakes</a:t>
            </a:r>
            <a:endParaRPr lang="en-GB" sz="2800" dirty="0">
              <a:latin typeface="+mj-lt"/>
            </a:endParaRPr>
          </a:p>
          <a:p>
            <a:pPr lvl="0"/>
            <a:endParaRPr lang="en-US" sz="2200" dirty="0"/>
          </a:p>
        </p:txBody>
      </p:sp>
    </p:spTree>
    <p:extLst>
      <p:ext uri="{BB962C8B-B14F-4D97-AF65-F5344CB8AC3E}">
        <p14:creationId xmlns:p14="http://schemas.microsoft.com/office/powerpoint/2010/main" val="15598281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4638"/>
            <a:ext cx="5987008" cy="1282154"/>
          </a:xfrm>
        </p:spPr>
        <p:txBody>
          <a:bodyPr>
            <a:normAutofit/>
          </a:bodyPr>
          <a:lstStyle/>
          <a:p>
            <a:r>
              <a:rPr lang="en-GB" sz="3200" b="1" dirty="0" smtClean="0">
                <a:solidFill>
                  <a:srgbClr val="00B050"/>
                </a:solidFill>
                <a:ea typeface="ＭＳ Ｐゴシック" charset="0"/>
                <a:cs typeface="ＭＳ Ｐゴシック" charset="0"/>
              </a:rPr>
              <a:t>Gaining access to children’s ideas</a:t>
            </a:r>
            <a:endParaRPr lang="en-US" sz="3200" b="1" dirty="0">
              <a:solidFill>
                <a:srgbClr val="00B050"/>
              </a:solidFill>
            </a:endParaRPr>
          </a:p>
        </p:txBody>
      </p:sp>
      <p:sp>
        <p:nvSpPr>
          <p:cNvPr id="3" name="Content Placeholder 2"/>
          <p:cNvSpPr>
            <a:spLocks noGrp="1"/>
          </p:cNvSpPr>
          <p:nvPr>
            <p:ph idx="1"/>
          </p:nvPr>
        </p:nvSpPr>
        <p:spPr>
          <a:xfrm>
            <a:off x="457200" y="1772816"/>
            <a:ext cx="8229600" cy="4353347"/>
          </a:xfrm>
        </p:spPr>
        <p:txBody>
          <a:bodyPr>
            <a:normAutofit fontScale="77500" lnSpcReduction="20000"/>
          </a:bodyPr>
          <a:lstStyle/>
          <a:p>
            <a:pPr>
              <a:lnSpc>
                <a:spcPct val="110000"/>
              </a:lnSpc>
            </a:pPr>
            <a:r>
              <a:rPr lang="en-US" dirty="0" smtClean="0">
                <a:latin typeface="+mj-lt"/>
                <a:ea typeface="ＭＳ Ｐゴシック" charset="0"/>
                <a:cs typeface="ＭＳ Ｐゴシック" charset="0"/>
              </a:rPr>
              <a:t>Providing activities to elicit and prompt children’s thinking</a:t>
            </a:r>
          </a:p>
          <a:p>
            <a:pPr>
              <a:lnSpc>
                <a:spcPct val="110000"/>
              </a:lnSpc>
            </a:pPr>
            <a:r>
              <a:rPr lang="en-US" dirty="0" smtClean="0">
                <a:latin typeface="+mj-lt"/>
                <a:ea typeface="ＭＳ Ｐゴシック" charset="0"/>
                <a:cs typeface="ＭＳ Ｐゴシック" charset="0"/>
              </a:rPr>
              <a:t>Observing the focus and direction of children’s play and exploration</a:t>
            </a:r>
          </a:p>
          <a:p>
            <a:pPr>
              <a:lnSpc>
                <a:spcPct val="110000"/>
              </a:lnSpc>
            </a:pPr>
            <a:r>
              <a:rPr lang="en-US" dirty="0" smtClean="0">
                <a:latin typeface="+mj-lt"/>
                <a:ea typeface="ＭＳ Ｐゴシック" charset="0"/>
                <a:cs typeface="ＭＳ Ｐゴシック" charset="0"/>
              </a:rPr>
              <a:t>Listening to children’s talk on their own or with peers</a:t>
            </a:r>
            <a:endParaRPr lang="en-US" dirty="0">
              <a:latin typeface="+mj-lt"/>
              <a:ea typeface="ＭＳ Ｐゴシック" charset="0"/>
              <a:cs typeface="ＭＳ Ｐゴシック" charset="0"/>
            </a:endParaRPr>
          </a:p>
          <a:p>
            <a:pPr>
              <a:lnSpc>
                <a:spcPct val="110000"/>
              </a:lnSpc>
            </a:pPr>
            <a:r>
              <a:rPr lang="en-US" dirty="0" smtClean="0">
                <a:latin typeface="+mj-lt"/>
                <a:ea typeface="ＭＳ Ｐゴシック" charset="0"/>
                <a:cs typeface="ＭＳ Ｐゴシック" charset="0"/>
              </a:rPr>
              <a:t>Encouraging children to record and represent their ideas in varied ways</a:t>
            </a:r>
          </a:p>
          <a:p>
            <a:pPr>
              <a:lnSpc>
                <a:spcPct val="110000"/>
              </a:lnSpc>
            </a:pPr>
            <a:r>
              <a:rPr lang="en-US" dirty="0">
                <a:latin typeface="+mj-lt"/>
                <a:ea typeface="ＭＳ Ｐゴシック" charset="0"/>
                <a:cs typeface="ＭＳ Ｐゴシック" charset="0"/>
              </a:rPr>
              <a:t>Questioning to encourage children to express their ideas and </a:t>
            </a:r>
            <a:r>
              <a:rPr lang="en-US" dirty="0" smtClean="0">
                <a:latin typeface="+mj-lt"/>
                <a:ea typeface="ＭＳ Ｐゴシック" charset="0"/>
                <a:cs typeface="ＭＳ Ｐゴシック" charset="0"/>
              </a:rPr>
              <a:t>thinking</a:t>
            </a:r>
          </a:p>
          <a:p>
            <a:pPr>
              <a:lnSpc>
                <a:spcPct val="110000"/>
              </a:lnSpc>
            </a:pPr>
            <a:r>
              <a:rPr lang="en-US" dirty="0" smtClean="0">
                <a:latin typeface="+mj-lt"/>
                <a:ea typeface="ＭＳ Ｐゴシック" charset="0"/>
                <a:cs typeface="ＭＳ Ｐゴシック" charset="0"/>
              </a:rPr>
              <a:t>Fostering discussion of alternative ideas and change in thinking</a:t>
            </a:r>
            <a:endParaRPr lang="en-US" dirty="0">
              <a:latin typeface="+mj-lt"/>
              <a:ea typeface="ＭＳ Ｐゴシック" charset="0"/>
              <a:cs typeface="ＭＳ Ｐゴシック" charset="0"/>
            </a:endParaRPr>
          </a:p>
        </p:txBody>
      </p:sp>
    </p:spTree>
    <p:extLst>
      <p:ext uri="{BB962C8B-B14F-4D97-AF65-F5344CB8AC3E}">
        <p14:creationId xmlns:p14="http://schemas.microsoft.com/office/powerpoint/2010/main" val="30119410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1282154"/>
          </a:xfrm>
        </p:spPr>
        <p:txBody>
          <a:bodyPr>
            <a:normAutofit/>
          </a:bodyPr>
          <a:lstStyle/>
          <a:p>
            <a:r>
              <a:rPr lang="en-US" sz="3600" b="1" dirty="0" smtClean="0">
                <a:solidFill>
                  <a:srgbClr val="00B050"/>
                </a:solidFill>
              </a:rPr>
              <a:t>Discussion activities to prompt and elicit thinking</a:t>
            </a:r>
            <a:endParaRPr lang="en-US" sz="3600" b="1" dirty="0">
              <a:solidFill>
                <a:srgbClr val="00B05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latin typeface="+mj-lt"/>
              </a:rPr>
              <a:t>For example:</a:t>
            </a:r>
          </a:p>
          <a:p>
            <a:r>
              <a:rPr lang="en-US" dirty="0" smtClean="0">
                <a:latin typeface="+mj-lt"/>
              </a:rPr>
              <a:t>Exploring materials</a:t>
            </a:r>
          </a:p>
          <a:p>
            <a:r>
              <a:rPr lang="en-US" dirty="0" smtClean="0">
                <a:latin typeface="+mj-lt"/>
              </a:rPr>
              <a:t>Odd one out</a:t>
            </a:r>
          </a:p>
          <a:p>
            <a:r>
              <a:rPr lang="en-US" dirty="0" smtClean="0">
                <a:latin typeface="+mj-lt"/>
              </a:rPr>
              <a:t>Positive minus interesting</a:t>
            </a:r>
          </a:p>
          <a:p>
            <a:r>
              <a:rPr lang="en-US" dirty="0" smtClean="0">
                <a:latin typeface="+mj-lt"/>
              </a:rPr>
              <a:t>Concept cartoons</a:t>
            </a:r>
          </a:p>
          <a:p>
            <a:r>
              <a:rPr lang="en-US" dirty="0"/>
              <a:t>Developing concept </a:t>
            </a:r>
            <a:r>
              <a:rPr lang="en-US" dirty="0" smtClean="0"/>
              <a:t>maps</a:t>
            </a:r>
            <a:endParaRPr lang="en-US" dirty="0" smtClean="0">
              <a:latin typeface="+mj-lt"/>
            </a:endParaRPr>
          </a:p>
          <a:p>
            <a:pPr>
              <a:buFont typeface="Wingdings" charset="2"/>
              <a:buChar char="²"/>
            </a:pPr>
            <a:r>
              <a:rPr lang="en-US" i="1" dirty="0" smtClean="0">
                <a:latin typeface="+mj-lt"/>
              </a:rPr>
              <a:t>Sorting and classifying </a:t>
            </a:r>
          </a:p>
          <a:p>
            <a:pPr>
              <a:buFont typeface="Wingdings" charset="2"/>
              <a:buChar char="²"/>
            </a:pPr>
            <a:r>
              <a:rPr lang="en-US" i="1" dirty="0" smtClean="0">
                <a:latin typeface="+mj-lt"/>
              </a:rPr>
              <a:t>Discussion </a:t>
            </a:r>
            <a:r>
              <a:rPr lang="en-US" i="1" dirty="0">
                <a:latin typeface="+mj-lt"/>
              </a:rPr>
              <a:t>of photographs of activities or children’s </a:t>
            </a:r>
            <a:r>
              <a:rPr lang="en-US" i="1" dirty="0" smtClean="0">
                <a:latin typeface="+mj-lt"/>
              </a:rPr>
              <a:t>recording</a:t>
            </a:r>
          </a:p>
          <a:p>
            <a:pPr>
              <a:buFont typeface="Wingdings" charset="2"/>
              <a:buChar char="²"/>
            </a:pPr>
            <a:r>
              <a:rPr lang="en-US" sz="2200" i="1" dirty="0" smtClean="0">
                <a:latin typeface="+mj-lt"/>
              </a:rPr>
              <a:t>See classroom examples later in the module</a:t>
            </a:r>
          </a:p>
          <a:p>
            <a:endParaRPr lang="en-US" dirty="0">
              <a:latin typeface="+mj-lt"/>
            </a:endParaRPr>
          </a:p>
        </p:txBody>
      </p:sp>
    </p:spTree>
    <p:extLst>
      <p:ext uri="{BB962C8B-B14F-4D97-AF65-F5344CB8AC3E}">
        <p14:creationId xmlns:p14="http://schemas.microsoft.com/office/powerpoint/2010/main" val="21752402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274638"/>
            <a:ext cx="5698976" cy="1282154"/>
          </a:xfrm>
        </p:spPr>
        <p:txBody>
          <a:bodyPr>
            <a:normAutofit/>
          </a:bodyPr>
          <a:lstStyle/>
          <a:p>
            <a:r>
              <a:rPr lang="en-US" sz="3200" b="1" dirty="0" smtClean="0">
                <a:solidFill>
                  <a:srgbClr val="00B050"/>
                </a:solidFill>
              </a:rPr>
              <a:t>Examples of discussion activities</a:t>
            </a:r>
            <a:endParaRPr lang="en-US" sz="3200" b="1" dirty="0">
              <a:solidFill>
                <a:srgbClr val="00B050"/>
              </a:solidFill>
            </a:endParaRPr>
          </a:p>
        </p:txBody>
      </p:sp>
      <p:sp>
        <p:nvSpPr>
          <p:cNvPr id="3" name="Content Placeholder 2"/>
          <p:cNvSpPr>
            <a:spLocks noGrp="1"/>
          </p:cNvSpPr>
          <p:nvPr>
            <p:ph idx="1"/>
          </p:nvPr>
        </p:nvSpPr>
        <p:spPr/>
        <p:txBody>
          <a:bodyPr>
            <a:normAutofit/>
          </a:bodyPr>
          <a:lstStyle/>
          <a:p>
            <a:pPr marL="0" indent="0">
              <a:buNone/>
            </a:pPr>
            <a:r>
              <a:rPr lang="en-US" sz="2400" b="1" dirty="0" smtClean="0">
                <a:latin typeface="+mj-lt"/>
              </a:rPr>
              <a:t>Set of activities for each table – work in groups of 2/3</a:t>
            </a:r>
          </a:p>
          <a:p>
            <a:r>
              <a:rPr lang="en-US" sz="2400" dirty="0" smtClean="0">
                <a:latin typeface="+mj-lt"/>
              </a:rPr>
              <a:t>What kinds of discussion might be prompted by these activities?</a:t>
            </a:r>
          </a:p>
          <a:p>
            <a:r>
              <a:rPr lang="en-US" sz="2400" dirty="0" smtClean="0">
                <a:latin typeface="+mj-lt"/>
              </a:rPr>
              <a:t>How might you promote discussion of alternative science ideas and explanations?</a:t>
            </a:r>
          </a:p>
          <a:p>
            <a:r>
              <a:rPr lang="en-US" sz="2400" dirty="0" smtClean="0">
                <a:latin typeface="+mj-lt"/>
              </a:rPr>
              <a:t>Can you identify ways in which you might use or adapt these approaches in your setting?</a:t>
            </a:r>
          </a:p>
          <a:p>
            <a:r>
              <a:rPr lang="en-US" sz="2400" dirty="0" smtClean="0">
                <a:latin typeface="+mj-lt"/>
              </a:rPr>
              <a:t>What other approaches might you use?</a:t>
            </a:r>
          </a:p>
          <a:p>
            <a:pPr marL="0" indent="0">
              <a:buNone/>
            </a:pPr>
            <a:r>
              <a:rPr lang="en-US" sz="2400" b="1" dirty="0" smtClean="0">
                <a:latin typeface="+mj-lt"/>
              </a:rPr>
              <a:t>Feedback one or two issues raised by these activities</a:t>
            </a:r>
            <a:endParaRPr lang="en-US" sz="2400" b="1" dirty="0">
              <a:latin typeface="+mj-lt"/>
            </a:endParaRPr>
          </a:p>
        </p:txBody>
      </p:sp>
    </p:spTree>
    <p:extLst>
      <p:ext uri="{BB962C8B-B14F-4D97-AF65-F5344CB8AC3E}">
        <p14:creationId xmlns:p14="http://schemas.microsoft.com/office/powerpoint/2010/main" val="13854207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282154"/>
          </a:xfrm>
        </p:spPr>
        <p:txBody>
          <a:bodyPr>
            <a:normAutofit fontScale="90000"/>
          </a:bodyPr>
          <a:lstStyle/>
          <a:p>
            <a:r>
              <a:rPr lang="en-US" b="1" dirty="0" smtClean="0">
                <a:solidFill>
                  <a:srgbClr val="00B050"/>
                </a:solidFill>
              </a:rPr>
              <a:t>Mystery objects:</a:t>
            </a:r>
            <a:br>
              <a:rPr lang="en-US" b="1" dirty="0" smtClean="0">
                <a:solidFill>
                  <a:srgbClr val="00B050"/>
                </a:solidFill>
              </a:rPr>
            </a:br>
            <a:r>
              <a:rPr lang="en-US" b="1" dirty="0" smtClean="0">
                <a:solidFill>
                  <a:srgbClr val="00B050"/>
                </a:solidFill>
              </a:rPr>
              <a:t>Exploring materials</a:t>
            </a:r>
            <a:endParaRPr lang="en-US" b="1" dirty="0">
              <a:solidFill>
                <a:srgbClr val="00B050"/>
              </a:solidFill>
            </a:endParaRPr>
          </a:p>
        </p:txBody>
      </p:sp>
      <p:sp>
        <p:nvSpPr>
          <p:cNvPr id="3" name="Content Placeholder 2"/>
          <p:cNvSpPr>
            <a:spLocks noGrp="1"/>
          </p:cNvSpPr>
          <p:nvPr>
            <p:ph idx="1"/>
          </p:nvPr>
        </p:nvSpPr>
        <p:spPr/>
        <p:txBody>
          <a:bodyPr/>
          <a:lstStyle/>
          <a:p>
            <a:pPr marL="0" indent="0">
              <a:buNone/>
            </a:pPr>
            <a:r>
              <a:rPr lang="en-US" dirty="0" smtClean="0">
                <a:latin typeface="+mj-lt"/>
              </a:rPr>
              <a:t>Bag containing toys made of different materials.</a:t>
            </a:r>
          </a:p>
          <a:p>
            <a:r>
              <a:rPr lang="en-US" dirty="0" smtClean="0">
                <a:latin typeface="+mj-lt"/>
              </a:rPr>
              <a:t>Put your hand in the bag and feel the object </a:t>
            </a:r>
            <a:r>
              <a:rPr lang="en-US" i="1" dirty="0" smtClean="0">
                <a:latin typeface="+mj-lt"/>
              </a:rPr>
              <a:t>without looking at it</a:t>
            </a:r>
            <a:r>
              <a:rPr lang="en-US" dirty="0" smtClean="0">
                <a:latin typeface="+mj-lt"/>
              </a:rPr>
              <a:t>.</a:t>
            </a:r>
          </a:p>
          <a:p>
            <a:r>
              <a:rPr lang="en-US" dirty="0" smtClean="0">
                <a:latin typeface="+mj-lt"/>
              </a:rPr>
              <a:t>What does it feel like?</a:t>
            </a:r>
          </a:p>
          <a:p>
            <a:r>
              <a:rPr lang="en-US" dirty="0" smtClean="0">
                <a:latin typeface="+mj-lt"/>
              </a:rPr>
              <a:t>What do you think it is made of and why?</a:t>
            </a:r>
          </a:p>
          <a:p>
            <a:r>
              <a:rPr lang="en-US" dirty="0" smtClean="0">
                <a:latin typeface="+mj-lt"/>
              </a:rPr>
              <a:t>What do you think the object is and why?</a:t>
            </a:r>
            <a:endParaRPr lang="en-US" dirty="0">
              <a:latin typeface="+mj-lt"/>
            </a:endParaRPr>
          </a:p>
          <a:p>
            <a:pPr marL="0" indent="0">
              <a:buNone/>
            </a:pPr>
            <a:endParaRPr lang="en-US" dirty="0"/>
          </a:p>
        </p:txBody>
      </p:sp>
    </p:spTree>
    <p:extLst>
      <p:ext uri="{BB962C8B-B14F-4D97-AF65-F5344CB8AC3E}">
        <p14:creationId xmlns:p14="http://schemas.microsoft.com/office/powerpoint/2010/main" val="10923093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528" y="332656"/>
            <a:ext cx="4032448" cy="51845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pic>
        <p:nvPicPr>
          <p:cNvPr id="6" name="Picture 2" descr="http://www.szkinstar.com/UploadFile/2006_6_27_73188_193512.jpg"/>
          <p:cNvPicPr>
            <a:picLocks noChangeAspect="1" noChangeArrowheads="1"/>
          </p:cNvPicPr>
          <p:nvPr/>
        </p:nvPicPr>
        <p:blipFill>
          <a:blip r:embed="rId2" cstate="print">
            <a:extLst>
              <a:ext uri="{28A0092B-C50C-407E-A947-70E740481C1C}">
                <a14:useLocalDpi xmlns:a14="http://schemas.microsoft.com/office/drawing/2010/main" val="0"/>
              </a:ext>
            </a:extLst>
          </a:blip>
          <a:srcRect l="8931" t="15034" r="9962" b="15117"/>
          <a:stretch>
            <a:fillRect/>
          </a:stretch>
        </p:blipFill>
        <p:spPr bwMode="auto">
          <a:xfrm>
            <a:off x="683568" y="980728"/>
            <a:ext cx="151216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ecx.images-amazon.com/images/I/41OboQ5xB8L._SL500_SY246_CR0,0,190,246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08920"/>
            <a:ext cx="2232248"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searchengineoptimisation.co.uk/seo-blog/wp-content/uploads/2011/01/black_top_hat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764704"/>
            <a:ext cx="139022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www.bebemio.com/ekmps/shops/bebemio/images/dinosaur-hat-723-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4005064"/>
            <a:ext cx="1440160" cy="14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http://hatguide.co.uk/wp-content/uploads/2011/03/santa-claus-h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2204864"/>
            <a:ext cx="1224136" cy="14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644008" y="332656"/>
            <a:ext cx="4104456" cy="51845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pic>
        <p:nvPicPr>
          <p:cNvPr id="23" name="Picture 18" descr="http://t0.gstatic.com/images?q=tbn:ANd9GcQHoK8mALnZMjghlS41MMIeeqFljXTwnQU75g_NbdzdG99ghtGHwtv8C7w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40" y="548680"/>
            <a:ext cx="1512168" cy="157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http://www.merthyrselfstorage.co.uk/wp-content/uploads/2010/05/car-stor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0152" y="2204864"/>
            <a:ext cx="2591251"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http://www.clivetully.co.uk/blog/wp-content/uploads/2009/08/The-new-boa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2200" y="548679"/>
            <a:ext cx="2232248" cy="151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http://i00.i.aliimg.com/photo/v0/247622674/USED_BSA_Young_girls_Bik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4008" y="3356992"/>
            <a:ext cx="2089596" cy="208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http://www.whitegadget.com/attachments/pc-wallpapers/74445d1315223326-train-train-photo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6256" y="3933056"/>
            <a:ext cx="1978651" cy="14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3779912" y="2420888"/>
            <a:ext cx="187220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smtClean="0"/>
              <a:t>Odd One Out? </a:t>
            </a:r>
            <a:endParaRPr lang="en-US" sz="3200" dirty="0"/>
          </a:p>
        </p:txBody>
      </p:sp>
      <p:sp>
        <p:nvSpPr>
          <p:cNvPr id="29" name="TextBox 28"/>
          <p:cNvSpPr txBox="1"/>
          <p:nvPr/>
        </p:nvSpPr>
        <p:spPr>
          <a:xfrm>
            <a:off x="467544" y="5661248"/>
            <a:ext cx="8208912" cy="369332"/>
          </a:xfrm>
          <a:prstGeom prst="rect">
            <a:avLst/>
          </a:prstGeom>
          <a:noFill/>
        </p:spPr>
        <p:txBody>
          <a:bodyPr wrap="square" rtlCol="0">
            <a:spAutoFit/>
          </a:bodyPr>
          <a:lstStyle/>
          <a:p>
            <a:r>
              <a:rPr lang="en-US" dirty="0"/>
              <a:t>https://</a:t>
            </a:r>
            <a:r>
              <a:rPr lang="en-US" dirty="0" err="1"/>
              <a:t>www.tes.com</a:t>
            </a:r>
            <a:r>
              <a:rPr lang="en-US" dirty="0"/>
              <a:t>/teaching-resource/odd-one-out-thinking-game-6268484</a:t>
            </a:r>
          </a:p>
        </p:txBody>
      </p:sp>
    </p:spTree>
    <p:extLst>
      <p:ext uri="{BB962C8B-B14F-4D97-AF65-F5344CB8AC3E}">
        <p14:creationId xmlns:p14="http://schemas.microsoft.com/office/powerpoint/2010/main" val="21508116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4392488" cy="1872208"/>
          </a:xfrm>
        </p:spPr>
        <p:style>
          <a:lnRef idx="1">
            <a:schemeClr val="accent3"/>
          </a:lnRef>
          <a:fillRef idx="2">
            <a:schemeClr val="accent3"/>
          </a:fillRef>
          <a:effectRef idx="1">
            <a:schemeClr val="accent3"/>
          </a:effectRef>
          <a:fontRef idx="minor">
            <a:schemeClr val="dk1"/>
          </a:fontRef>
        </p:style>
        <p:txBody>
          <a:bodyPr>
            <a:normAutofit/>
          </a:bodyPr>
          <a:lstStyle/>
          <a:p>
            <a:r>
              <a:rPr lang="en-US" sz="2800" b="1" dirty="0" smtClean="0"/>
              <a:t>Positive minus interesting</a:t>
            </a:r>
            <a:r>
              <a:rPr lang="en-US" sz="2000" dirty="0" smtClean="0"/>
              <a:t/>
            </a:r>
            <a:br>
              <a:rPr lang="en-US" sz="2000" dirty="0" smtClean="0"/>
            </a:br>
            <a:r>
              <a:rPr lang="en-US" sz="2000" dirty="0" smtClean="0"/>
              <a:t>An umbrella made of glass</a:t>
            </a:r>
            <a:br>
              <a:rPr lang="en-US" sz="2000" dirty="0" smtClean="0"/>
            </a:br>
            <a:r>
              <a:rPr lang="en-US" sz="2000" dirty="0" smtClean="0"/>
              <a:t>A house made of steel</a:t>
            </a:r>
            <a:br>
              <a:rPr lang="en-US" sz="2000" dirty="0" smtClean="0"/>
            </a:br>
            <a:r>
              <a:rPr lang="en-US" sz="2000" dirty="0" smtClean="0"/>
              <a:t>Window panes made of wood</a:t>
            </a:r>
            <a:br>
              <a:rPr lang="en-US" sz="2000" dirty="0" smtClean="0"/>
            </a:br>
            <a:endParaRPr lang="en-US" sz="2000" dirty="0"/>
          </a:p>
        </p:txBody>
      </p:sp>
      <p:sp>
        <p:nvSpPr>
          <p:cNvPr id="5" name="TextBox 4"/>
          <p:cNvSpPr txBox="1"/>
          <p:nvPr/>
        </p:nvSpPr>
        <p:spPr>
          <a:xfrm>
            <a:off x="467544" y="5589240"/>
            <a:ext cx="7920880" cy="369332"/>
          </a:xfrm>
          <a:prstGeom prst="rect">
            <a:avLst/>
          </a:prstGeom>
          <a:noFill/>
        </p:spPr>
        <p:txBody>
          <a:bodyPr wrap="square" rtlCol="0">
            <a:spAutoFit/>
          </a:bodyPr>
          <a:lstStyle/>
          <a:p>
            <a:r>
              <a:rPr lang="en-US" dirty="0"/>
              <a:t>https://</a:t>
            </a:r>
            <a:r>
              <a:rPr lang="en-US" dirty="0" err="1"/>
              <a:t>pstt.org.uk</a:t>
            </a:r>
            <a:r>
              <a:rPr lang="en-US" dirty="0"/>
              <a:t>/application/files/6414/5753/5639/</a:t>
            </a:r>
            <a:r>
              <a:rPr lang="en-US" dirty="0" err="1"/>
              <a:t>More_examples_of_PMI.pdf</a:t>
            </a:r>
            <a:endParaRPr lang="en-US" dirty="0"/>
          </a:p>
        </p:txBody>
      </p:sp>
      <p:pic>
        <p:nvPicPr>
          <p:cNvPr id="6" name="Picture 5"/>
          <p:cNvPicPr>
            <a:picLocks noChangeAspect="1"/>
          </p:cNvPicPr>
          <p:nvPr/>
        </p:nvPicPr>
        <p:blipFill>
          <a:blip r:embed="rId2"/>
          <a:stretch>
            <a:fillRect/>
          </a:stretch>
        </p:blipFill>
        <p:spPr>
          <a:xfrm>
            <a:off x="251520" y="2420888"/>
            <a:ext cx="2956668" cy="3272469"/>
          </a:xfrm>
          <a:prstGeom prst="rect">
            <a:avLst/>
          </a:prstGeom>
        </p:spPr>
      </p:pic>
      <p:pic>
        <p:nvPicPr>
          <p:cNvPr id="7" name="Picture 6"/>
          <p:cNvPicPr>
            <a:picLocks noChangeAspect="1"/>
          </p:cNvPicPr>
          <p:nvPr/>
        </p:nvPicPr>
        <p:blipFill>
          <a:blip r:embed="rId3"/>
          <a:stretch>
            <a:fillRect/>
          </a:stretch>
        </p:blipFill>
        <p:spPr>
          <a:xfrm>
            <a:off x="5580112" y="620688"/>
            <a:ext cx="3035300" cy="2895724"/>
          </a:xfrm>
          <a:prstGeom prst="rect">
            <a:avLst/>
          </a:prstGeom>
        </p:spPr>
      </p:pic>
      <p:pic>
        <p:nvPicPr>
          <p:cNvPr id="14" name="Picture 13"/>
          <p:cNvPicPr>
            <a:picLocks noChangeAspect="1"/>
          </p:cNvPicPr>
          <p:nvPr/>
        </p:nvPicPr>
        <p:blipFill>
          <a:blip r:embed="rId4"/>
          <a:stretch>
            <a:fillRect/>
          </a:stretch>
        </p:blipFill>
        <p:spPr>
          <a:xfrm>
            <a:off x="3131840" y="2636912"/>
            <a:ext cx="2463800" cy="2934444"/>
          </a:xfrm>
          <a:prstGeom prst="rect">
            <a:avLst/>
          </a:prstGeom>
        </p:spPr>
      </p:pic>
    </p:spTree>
    <p:extLst>
      <p:ext uri="{BB962C8B-B14F-4D97-AF65-F5344CB8AC3E}">
        <p14:creationId xmlns:p14="http://schemas.microsoft.com/office/powerpoint/2010/main" val="4149669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7200800" cy="5400600"/>
          </a:xfrm>
          <a:prstGeom prst="rect">
            <a:avLst/>
          </a:prstGeom>
          <a:noFill/>
          <a:ln>
            <a:noFill/>
          </a:ln>
        </p:spPr>
      </p:pic>
      <p:sp>
        <p:nvSpPr>
          <p:cNvPr id="2" name="Title 1"/>
          <p:cNvSpPr>
            <a:spLocks noGrp="1"/>
          </p:cNvSpPr>
          <p:nvPr>
            <p:ph type="title" idx="4294967295"/>
          </p:nvPr>
        </p:nvSpPr>
        <p:spPr>
          <a:xfrm>
            <a:off x="6732240" y="3717032"/>
            <a:ext cx="1800200" cy="1512168"/>
          </a:xfrm>
        </p:spPr>
        <p:style>
          <a:lnRef idx="1">
            <a:schemeClr val="accent3"/>
          </a:lnRef>
          <a:fillRef idx="2">
            <a:schemeClr val="accent3"/>
          </a:fillRef>
          <a:effectRef idx="1">
            <a:schemeClr val="accent3"/>
          </a:effectRef>
          <a:fontRef idx="minor">
            <a:schemeClr val="dk1"/>
          </a:fontRef>
        </p:style>
        <p:txBody>
          <a:bodyPr>
            <a:normAutofit/>
          </a:bodyPr>
          <a:lstStyle/>
          <a:p>
            <a:r>
              <a:rPr lang="en-US" sz="3200" dirty="0" smtClean="0"/>
              <a:t>Concept cartoon</a:t>
            </a:r>
            <a:endParaRPr lang="en-US" sz="3200" dirty="0"/>
          </a:p>
        </p:txBody>
      </p:sp>
      <p:sp>
        <p:nvSpPr>
          <p:cNvPr id="5" name="TextBox 4"/>
          <p:cNvSpPr txBox="1"/>
          <p:nvPr/>
        </p:nvSpPr>
        <p:spPr>
          <a:xfrm>
            <a:off x="611560" y="5733256"/>
            <a:ext cx="6840760" cy="369332"/>
          </a:xfrm>
          <a:prstGeom prst="rect">
            <a:avLst/>
          </a:prstGeom>
          <a:noFill/>
        </p:spPr>
        <p:txBody>
          <a:bodyPr wrap="square" rtlCol="0">
            <a:spAutoFit/>
          </a:bodyPr>
          <a:lstStyle/>
          <a:p>
            <a:r>
              <a:rPr lang="en-US" dirty="0"/>
              <a:t>https://davinci2020.wordpress.com/2015/11/29/concept-cartoons/</a:t>
            </a:r>
          </a:p>
        </p:txBody>
      </p:sp>
    </p:spTree>
    <p:extLst>
      <p:ext uri="{BB962C8B-B14F-4D97-AF65-F5344CB8AC3E}">
        <p14:creationId xmlns:p14="http://schemas.microsoft.com/office/powerpoint/2010/main" val="33985626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922114"/>
          </a:xfrm>
        </p:spPr>
        <p:txBody>
          <a:bodyPr>
            <a:normAutofit fontScale="90000"/>
          </a:bodyPr>
          <a:lstStyle/>
          <a:p>
            <a:r>
              <a:rPr lang="en-US" sz="4000" b="1" dirty="0" smtClean="0">
                <a:solidFill>
                  <a:srgbClr val="00B050"/>
                </a:solidFill>
              </a:rPr>
              <a:t>Concept map</a:t>
            </a:r>
            <a:r>
              <a:rPr lang="en-US" sz="4000" b="1" dirty="0" smtClean="0">
                <a:solidFill>
                  <a:srgbClr val="008000"/>
                </a:solidFill>
              </a:rPr>
              <a:t/>
            </a:r>
            <a:br>
              <a:rPr lang="en-US" sz="4000" b="1" dirty="0" smtClean="0">
                <a:solidFill>
                  <a:srgbClr val="008000"/>
                </a:solidFill>
              </a:rPr>
            </a:br>
            <a:r>
              <a:rPr lang="en-US" sz="1800" b="1" dirty="0" smtClean="0">
                <a:solidFill>
                  <a:srgbClr val="008000"/>
                </a:solidFill>
              </a:rPr>
              <a:t>F</a:t>
            </a:r>
            <a:r>
              <a:rPr lang="en-US" sz="1800" dirty="0" smtClean="0"/>
              <a:t>rom </a:t>
            </a:r>
            <a:r>
              <a:rPr lang="en-US" sz="1800" dirty="0" err="1" smtClean="0"/>
              <a:t>Harlen</a:t>
            </a:r>
            <a:r>
              <a:rPr lang="en-US" sz="1800" dirty="0" smtClean="0"/>
              <a:t>, W. et al (1990) Progress in Primary Science</a:t>
            </a:r>
            <a:br>
              <a:rPr lang="en-US" sz="1800" dirty="0" smtClean="0"/>
            </a:br>
            <a:endParaRPr lang="en-US" sz="1800" b="1" dirty="0">
              <a:solidFill>
                <a:srgbClr val="008000"/>
              </a:solidFill>
            </a:endParaRP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4481" t="7284" r="10918" b="47737"/>
          <a:stretch/>
        </p:blipFill>
        <p:spPr bwMode="auto">
          <a:xfrm>
            <a:off x="2771800" y="1412776"/>
            <a:ext cx="5688632" cy="46085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477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843808" y="332656"/>
            <a:ext cx="5770860" cy="13527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sz="2800" kern="0" dirty="0" smtClean="0">
                <a:solidFill>
                  <a:srgbClr val="00B050"/>
                </a:solidFill>
                <a:effectLst/>
              </a:rPr>
              <a:t>Practical activities</a:t>
            </a:r>
            <a:endParaRPr lang="en-US" sz="2800" kern="0" dirty="0">
              <a:solidFill>
                <a:srgbClr val="00B050"/>
              </a:solidFill>
              <a:effectLst/>
            </a:endParaRPr>
          </a:p>
          <a:p>
            <a:r>
              <a:rPr lang="en-US" kern="0" dirty="0" smtClean="0">
                <a:solidFill>
                  <a:srgbClr val="00B050"/>
                </a:solidFill>
                <a:effectLst/>
              </a:rPr>
              <a:t>Activity 1: Rolling Tubes</a:t>
            </a:r>
            <a:endParaRPr lang="en-GB" kern="0" dirty="0" smtClean="0">
              <a:solidFill>
                <a:srgbClr val="00B050"/>
              </a:solidFill>
              <a:effectLst/>
            </a:endParaRPr>
          </a:p>
        </p:txBody>
      </p:sp>
      <p:sp>
        <p:nvSpPr>
          <p:cNvPr id="4" name="Tijdelijke aanduiding voor inhoud 3"/>
          <p:cNvSpPr>
            <a:spLocks noGrp="1"/>
          </p:cNvSpPr>
          <p:nvPr>
            <p:ph idx="1"/>
          </p:nvPr>
        </p:nvSpPr>
        <p:spPr>
          <a:xfrm>
            <a:off x="539552" y="1484784"/>
            <a:ext cx="8219256" cy="4032447"/>
          </a:xfrm>
        </p:spPr>
        <p:txBody>
          <a:bodyPr>
            <a:normAutofit/>
          </a:bodyPr>
          <a:lstStyle/>
          <a:p>
            <a:pPr marL="0" indent="0">
              <a:buNone/>
            </a:pPr>
            <a:endParaRPr lang="en-US" sz="2800" b="1" dirty="0" smtClean="0"/>
          </a:p>
          <a:p>
            <a:pPr marL="0" indent="0">
              <a:buNone/>
            </a:pPr>
            <a:endParaRPr lang="en-US" sz="2600" b="1" dirty="0" smtClean="0"/>
          </a:p>
        </p:txBody>
      </p:sp>
      <p:pic>
        <p:nvPicPr>
          <p:cNvPr id="6" name="Content Placeholder 3"/>
          <p:cNvPicPr>
            <a:picLocks noChangeAspect="1"/>
          </p:cNvPicPr>
          <p:nvPr/>
        </p:nvPicPr>
        <p:blipFill>
          <a:blip r:embed="rId3"/>
          <a:stretch>
            <a:fillRect/>
          </a:stretch>
        </p:blipFill>
        <p:spPr>
          <a:xfrm>
            <a:off x="539552" y="2636912"/>
            <a:ext cx="2787406" cy="2160240"/>
          </a:xfrm>
          <a:prstGeom prst="rect">
            <a:avLst/>
          </a:prstGeom>
        </p:spPr>
      </p:pic>
      <p:sp>
        <p:nvSpPr>
          <p:cNvPr id="7" name="TextBox 6"/>
          <p:cNvSpPr txBox="1"/>
          <p:nvPr/>
        </p:nvSpPr>
        <p:spPr>
          <a:xfrm>
            <a:off x="3707904" y="1916832"/>
            <a:ext cx="4608512" cy="3600986"/>
          </a:xfrm>
          <a:prstGeom prst="rect">
            <a:avLst/>
          </a:prstGeom>
          <a:noFill/>
        </p:spPr>
        <p:txBody>
          <a:bodyPr wrap="square" rtlCol="0">
            <a:spAutoFit/>
          </a:bodyPr>
          <a:lstStyle/>
          <a:p>
            <a:endParaRPr lang="en-US" dirty="0"/>
          </a:p>
          <a:p>
            <a:pPr marL="342900" indent="-342900">
              <a:buAutoNum type="arabicPeriod"/>
            </a:pPr>
            <a:r>
              <a:rPr lang="en-US" sz="2400" dirty="0" smtClean="0">
                <a:latin typeface="+mj-lt"/>
              </a:rPr>
              <a:t>Predict </a:t>
            </a:r>
            <a:r>
              <a:rPr lang="en-US" sz="2400" dirty="0">
                <a:latin typeface="+mj-lt"/>
              </a:rPr>
              <a:t>which tube will travel faster/further on the </a:t>
            </a:r>
            <a:r>
              <a:rPr lang="en-US" sz="2400" dirty="0" smtClean="0">
                <a:latin typeface="+mj-lt"/>
              </a:rPr>
              <a:t>ramp</a:t>
            </a:r>
          </a:p>
          <a:p>
            <a:pPr marL="342900" indent="-342900">
              <a:buAutoNum type="arabicPeriod"/>
            </a:pPr>
            <a:r>
              <a:rPr lang="en-US" sz="2400" dirty="0" smtClean="0">
                <a:latin typeface="+mj-lt"/>
              </a:rPr>
              <a:t>Test (measure time and/or distance)</a:t>
            </a:r>
          </a:p>
          <a:p>
            <a:pPr marL="342900" indent="-342900">
              <a:buAutoNum type="arabicPeriod"/>
            </a:pPr>
            <a:r>
              <a:rPr lang="en-US" sz="2400" dirty="0" smtClean="0">
                <a:latin typeface="+mj-lt"/>
              </a:rPr>
              <a:t>Does </a:t>
            </a:r>
            <a:r>
              <a:rPr lang="en-US" sz="2400" dirty="0">
                <a:latin typeface="+mj-lt"/>
              </a:rPr>
              <a:t>it make a difference if you change the height/surface</a:t>
            </a:r>
            <a:r>
              <a:rPr lang="en-US" sz="2400" dirty="0" smtClean="0">
                <a:latin typeface="+mj-lt"/>
              </a:rPr>
              <a:t>?</a:t>
            </a:r>
          </a:p>
          <a:p>
            <a:pPr marL="342900" indent="-342900">
              <a:buAutoNum type="arabicPeriod"/>
            </a:pPr>
            <a:r>
              <a:rPr lang="en-US" sz="2400" dirty="0" smtClean="0">
                <a:latin typeface="+mj-lt"/>
              </a:rPr>
              <a:t>What other factors do you notice make a difference?</a:t>
            </a:r>
            <a:endParaRPr lang="en-US" sz="2400" dirty="0">
              <a:latin typeface="+mj-lt"/>
            </a:endParaRPr>
          </a:p>
          <a:p>
            <a:endParaRPr lang="en-US" dirty="0"/>
          </a:p>
        </p:txBody>
      </p:sp>
    </p:spTree>
    <p:extLst>
      <p:ext uri="{BB962C8B-B14F-4D97-AF65-F5344CB8AC3E}">
        <p14:creationId xmlns:p14="http://schemas.microsoft.com/office/powerpoint/2010/main" val="17830682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1800" y="188640"/>
            <a:ext cx="5915000" cy="1426170"/>
          </a:xfrm>
        </p:spPr>
        <p:txBody>
          <a:bodyPr>
            <a:normAutofit fontScale="90000"/>
          </a:bodyPr>
          <a:lstStyle/>
          <a:p>
            <a:r>
              <a:rPr lang="nl-BE" b="1" dirty="0" smtClean="0">
                <a:solidFill>
                  <a:srgbClr val="00B050"/>
                </a:solidFill>
              </a:rPr>
              <a:t>Introduction to the </a:t>
            </a:r>
            <a:br>
              <a:rPr lang="nl-BE" b="1" dirty="0" smtClean="0">
                <a:solidFill>
                  <a:srgbClr val="00B050"/>
                </a:solidFill>
              </a:rPr>
            </a:br>
            <a:r>
              <a:rPr lang="nl-BE" b="1" dirty="0" smtClean="0">
                <a:solidFill>
                  <a:srgbClr val="00B050"/>
                </a:solidFill>
              </a:rPr>
              <a:t>CEYS project</a:t>
            </a:r>
            <a:br>
              <a:rPr lang="nl-BE" b="1" dirty="0" smtClean="0">
                <a:solidFill>
                  <a:srgbClr val="00B050"/>
                </a:solidFill>
              </a:rPr>
            </a:br>
            <a:r>
              <a:rPr lang="nl-BE" sz="2200" b="1" dirty="0" smtClean="0">
                <a:solidFill>
                  <a:srgbClr val="00B050"/>
                </a:solidFill>
              </a:rPr>
              <a:t>(use dependent on context)</a:t>
            </a:r>
            <a:endParaRPr lang="nl-BE" sz="2200" b="1" dirty="0">
              <a:solidFill>
                <a:srgbClr val="00B050"/>
              </a:solidFill>
            </a:endParaRPr>
          </a:p>
        </p:txBody>
      </p:sp>
      <p:sp>
        <p:nvSpPr>
          <p:cNvPr id="3" name="Tijdelijke aanduiding voor inhoud 2"/>
          <p:cNvSpPr>
            <a:spLocks noGrp="1"/>
          </p:cNvSpPr>
          <p:nvPr>
            <p:ph idx="1"/>
          </p:nvPr>
        </p:nvSpPr>
        <p:spPr>
          <a:xfrm>
            <a:off x="467544" y="1700808"/>
            <a:ext cx="8229600" cy="4525963"/>
          </a:xfrm>
        </p:spPr>
        <p:txBody>
          <a:bodyPr>
            <a:normAutofit fontScale="92500" lnSpcReduction="10000"/>
          </a:bodyPr>
          <a:lstStyle/>
          <a:p>
            <a:pPr>
              <a:lnSpc>
                <a:spcPct val="100000"/>
              </a:lnSpc>
            </a:pPr>
            <a:r>
              <a:rPr lang="nl-BE" dirty="0">
                <a:latin typeface="+mj-lt"/>
              </a:rPr>
              <a:t>European Erasmus+ project</a:t>
            </a:r>
          </a:p>
          <a:p>
            <a:pPr>
              <a:lnSpc>
                <a:spcPct val="100000"/>
              </a:lnSpc>
            </a:pPr>
            <a:r>
              <a:rPr lang="nl-BE" dirty="0">
                <a:latin typeface="+mj-lt"/>
              </a:rPr>
              <a:t>Partners in Belgium, Greece, Romania</a:t>
            </a:r>
            <a:r>
              <a:rPr lang="nl-BE" dirty="0" smtClean="0">
                <a:latin typeface="+mj-lt"/>
              </a:rPr>
              <a:t>, </a:t>
            </a:r>
            <a:r>
              <a:rPr lang="nl-BE" dirty="0">
                <a:latin typeface="+mj-lt"/>
              </a:rPr>
              <a:t>UK</a:t>
            </a:r>
          </a:p>
          <a:p>
            <a:pPr>
              <a:lnSpc>
                <a:spcPct val="100000"/>
              </a:lnSpc>
            </a:pPr>
            <a:r>
              <a:rPr lang="nl-BE" dirty="0">
                <a:latin typeface="+mj-lt"/>
              </a:rPr>
              <a:t>Continuation of the Creative Little Scientists project </a:t>
            </a:r>
            <a:r>
              <a:rPr lang="nl-BE" dirty="0">
                <a:latin typeface="+mj-lt"/>
                <a:hlinkClick r:id="rId3"/>
              </a:rPr>
              <a:t>http://www.creative-little-scientists.eu</a:t>
            </a:r>
            <a:endParaRPr lang="nl-BE" dirty="0">
              <a:latin typeface="+mj-lt"/>
            </a:endParaRPr>
          </a:p>
          <a:p>
            <a:pPr>
              <a:lnSpc>
                <a:spcPct val="100000"/>
              </a:lnSpc>
            </a:pPr>
            <a:r>
              <a:rPr lang="nl-BE" dirty="0">
                <a:latin typeface="+mj-lt"/>
              </a:rPr>
              <a:t> Aims</a:t>
            </a:r>
          </a:p>
          <a:p>
            <a:pPr lvl="1">
              <a:lnSpc>
                <a:spcPct val="100000"/>
              </a:lnSpc>
              <a:buFont typeface="Wingdings" charset="2"/>
              <a:buChar char="Ø"/>
            </a:pPr>
            <a:r>
              <a:rPr lang="nl-BE" dirty="0">
                <a:latin typeface="+mj-lt"/>
              </a:rPr>
              <a:t>Development of a teacher development course and accompanying materials</a:t>
            </a:r>
          </a:p>
          <a:p>
            <a:pPr lvl="1">
              <a:lnSpc>
                <a:spcPct val="100000"/>
              </a:lnSpc>
              <a:buFont typeface="Wingdings" charset="2"/>
              <a:buChar char="Ø"/>
            </a:pPr>
            <a:r>
              <a:rPr lang="nl-BE" dirty="0">
                <a:latin typeface="+mj-lt"/>
              </a:rPr>
              <a:t>Promotion of the use of creative approaches in teaching science in preschool and early primary education (up to age of eight)</a:t>
            </a:r>
          </a:p>
        </p:txBody>
      </p:sp>
      <p:sp>
        <p:nvSpPr>
          <p:cNvPr id="6" name="Rectangle 9"/>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12"/>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1pPr>
            <a:lvl2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2pPr>
            <a:lvl3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3pPr>
            <a:lvl4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4pPr>
            <a:lvl5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5pPr>
            <a:lvl6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6pPr>
            <a:lvl7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7pPr>
            <a:lvl8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8pPr>
            <a:lvl9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79725" algn="ctr"/>
                <a:tab pos="5761038" algn="r"/>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386649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915816" y="476672"/>
            <a:ext cx="5554836"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sz="2800" kern="0" dirty="0" smtClean="0">
                <a:solidFill>
                  <a:srgbClr val="00B050"/>
                </a:solidFill>
                <a:effectLst/>
              </a:rPr>
              <a:t>Practical activities</a:t>
            </a:r>
          </a:p>
          <a:p>
            <a:r>
              <a:rPr lang="en-US" kern="0" dirty="0" smtClean="0">
                <a:solidFill>
                  <a:srgbClr val="00B050"/>
                </a:solidFill>
                <a:effectLst/>
              </a:rPr>
              <a:t>Activity </a:t>
            </a:r>
            <a:r>
              <a:rPr lang="en-US" kern="0" dirty="0">
                <a:solidFill>
                  <a:srgbClr val="00B050"/>
                </a:solidFill>
                <a:effectLst/>
              </a:rPr>
              <a:t>2</a:t>
            </a:r>
            <a:r>
              <a:rPr lang="en-US" kern="0" dirty="0" smtClean="0">
                <a:solidFill>
                  <a:srgbClr val="00B050"/>
                </a:solidFill>
                <a:effectLst/>
              </a:rPr>
              <a:t>: </a:t>
            </a:r>
            <a:r>
              <a:rPr lang="en-US" kern="0" dirty="0" err="1" smtClean="0">
                <a:solidFill>
                  <a:srgbClr val="00B050"/>
                </a:solidFill>
                <a:effectLst/>
              </a:rPr>
              <a:t>Colour</a:t>
            </a:r>
            <a:r>
              <a:rPr lang="en-US" kern="0" dirty="0" smtClean="0">
                <a:solidFill>
                  <a:srgbClr val="00B050"/>
                </a:solidFill>
                <a:effectLst/>
              </a:rPr>
              <a:t> Spinners</a:t>
            </a:r>
            <a:endParaRPr lang="en-GB" kern="0" dirty="0" smtClean="0">
              <a:solidFill>
                <a:srgbClr val="00B050"/>
              </a:solidFill>
              <a:effectLst/>
            </a:endParaRPr>
          </a:p>
        </p:txBody>
      </p:sp>
      <p:sp>
        <p:nvSpPr>
          <p:cNvPr id="4" name="Tijdelijke aanduiding voor inhoud 3"/>
          <p:cNvSpPr>
            <a:spLocks noGrp="1"/>
          </p:cNvSpPr>
          <p:nvPr>
            <p:ph idx="1"/>
          </p:nvPr>
        </p:nvSpPr>
        <p:spPr>
          <a:xfrm>
            <a:off x="539552" y="1484784"/>
            <a:ext cx="8219256" cy="4032447"/>
          </a:xfrm>
        </p:spPr>
        <p:txBody>
          <a:bodyPr>
            <a:normAutofit/>
          </a:bodyPr>
          <a:lstStyle/>
          <a:p>
            <a:pPr marL="0" indent="0">
              <a:buNone/>
            </a:pPr>
            <a:endParaRPr lang="en-US" sz="2800" b="1" dirty="0" smtClean="0"/>
          </a:p>
          <a:p>
            <a:pPr marL="0" indent="0">
              <a:buNone/>
            </a:pPr>
            <a:endParaRPr lang="en-US" sz="2600" b="1" dirty="0" smtClean="0"/>
          </a:p>
        </p:txBody>
      </p:sp>
      <p:sp>
        <p:nvSpPr>
          <p:cNvPr id="7" name="TextBox 6"/>
          <p:cNvSpPr txBox="1"/>
          <p:nvPr/>
        </p:nvSpPr>
        <p:spPr>
          <a:xfrm>
            <a:off x="2987824" y="1700808"/>
            <a:ext cx="5429840" cy="4401205"/>
          </a:xfrm>
          <a:prstGeom prst="rect">
            <a:avLst/>
          </a:prstGeom>
          <a:noFill/>
        </p:spPr>
        <p:txBody>
          <a:bodyPr wrap="square" rtlCol="0">
            <a:spAutoFit/>
          </a:bodyPr>
          <a:lstStyle/>
          <a:p>
            <a:pPr marL="457200" indent="-457200">
              <a:buFont typeface="+mj-lt"/>
              <a:buAutoNum type="arabicPeriod"/>
            </a:pPr>
            <a:r>
              <a:rPr lang="en-US" sz="2000" dirty="0" smtClean="0">
                <a:latin typeface="+mj-lt"/>
              </a:rPr>
              <a:t>Cut </a:t>
            </a:r>
            <a:r>
              <a:rPr lang="en-US" sz="2000" dirty="0">
                <a:latin typeface="+mj-lt"/>
              </a:rPr>
              <a:t>out a cardboard disc and divide it into seven equal </a:t>
            </a:r>
            <a:r>
              <a:rPr lang="en-US" sz="2000" dirty="0" smtClean="0">
                <a:latin typeface="+mj-lt"/>
              </a:rPr>
              <a:t>segments.</a:t>
            </a:r>
          </a:p>
          <a:p>
            <a:pPr marL="457200" indent="-457200">
              <a:buFont typeface="+mj-lt"/>
              <a:buAutoNum type="arabicPeriod"/>
            </a:pPr>
            <a:r>
              <a:rPr lang="en-US" sz="2000" dirty="0" err="1" smtClean="0">
                <a:latin typeface="+mj-lt"/>
              </a:rPr>
              <a:t>Colour</a:t>
            </a:r>
            <a:r>
              <a:rPr lang="en-US" sz="2000" dirty="0" smtClean="0">
                <a:latin typeface="+mj-lt"/>
              </a:rPr>
              <a:t> </a:t>
            </a:r>
            <a:r>
              <a:rPr lang="en-US" sz="2000" dirty="0">
                <a:latin typeface="+mj-lt"/>
              </a:rPr>
              <a:t>the segments the seven </a:t>
            </a:r>
            <a:r>
              <a:rPr lang="en-US" sz="2000" dirty="0" err="1">
                <a:latin typeface="+mj-lt"/>
              </a:rPr>
              <a:t>colours</a:t>
            </a:r>
            <a:r>
              <a:rPr lang="en-US" sz="2000" dirty="0">
                <a:latin typeface="+mj-lt"/>
              </a:rPr>
              <a:t> of </a:t>
            </a:r>
            <a:r>
              <a:rPr lang="en-US" sz="2000" dirty="0" smtClean="0">
                <a:latin typeface="+mj-lt"/>
              </a:rPr>
              <a:t>the rainbow.</a:t>
            </a:r>
            <a:endParaRPr lang="en-US" sz="2000" dirty="0">
              <a:latin typeface="+mj-lt"/>
            </a:endParaRPr>
          </a:p>
          <a:p>
            <a:pPr marL="457200" indent="-457200">
              <a:buFont typeface="+mj-lt"/>
              <a:buAutoNum type="arabicPeriod"/>
            </a:pPr>
            <a:r>
              <a:rPr lang="en-US" sz="2000" dirty="0" smtClean="0">
                <a:latin typeface="+mj-lt"/>
              </a:rPr>
              <a:t>Make </a:t>
            </a:r>
            <a:r>
              <a:rPr lang="en-US" sz="2000" dirty="0">
                <a:latin typeface="+mj-lt"/>
              </a:rPr>
              <a:t>two holes in the </a:t>
            </a:r>
            <a:r>
              <a:rPr lang="en-US" sz="2000" dirty="0" err="1">
                <a:latin typeface="+mj-lt"/>
              </a:rPr>
              <a:t>centre</a:t>
            </a:r>
            <a:r>
              <a:rPr lang="en-US" sz="2000" dirty="0">
                <a:latin typeface="+mj-lt"/>
              </a:rPr>
              <a:t> of the card 1 </a:t>
            </a:r>
            <a:r>
              <a:rPr lang="en-US" sz="2000" dirty="0" smtClean="0">
                <a:latin typeface="+mj-lt"/>
              </a:rPr>
              <a:t>cm </a:t>
            </a:r>
            <a:r>
              <a:rPr lang="en-US" sz="2000" dirty="0">
                <a:latin typeface="+mj-lt"/>
              </a:rPr>
              <a:t>apart and thread the string </a:t>
            </a:r>
            <a:r>
              <a:rPr lang="en-US" sz="2000" dirty="0" smtClean="0">
                <a:latin typeface="+mj-lt"/>
              </a:rPr>
              <a:t>through them </a:t>
            </a:r>
            <a:r>
              <a:rPr lang="en-US" sz="2000" dirty="0">
                <a:latin typeface="+mj-lt"/>
              </a:rPr>
              <a:t>making a loop at each </a:t>
            </a:r>
            <a:r>
              <a:rPr lang="en-US" sz="2000" dirty="0" smtClean="0">
                <a:latin typeface="+mj-lt"/>
              </a:rPr>
              <a:t>end.</a:t>
            </a:r>
            <a:endParaRPr lang="en-US" sz="2000" dirty="0">
              <a:latin typeface="+mj-lt"/>
            </a:endParaRPr>
          </a:p>
          <a:p>
            <a:pPr marL="457200" indent="-457200">
              <a:buFont typeface="+mj-lt"/>
              <a:buAutoNum type="arabicPeriod"/>
            </a:pPr>
            <a:r>
              <a:rPr lang="en-US" sz="2000" dirty="0" smtClean="0">
                <a:latin typeface="+mj-lt"/>
              </a:rPr>
              <a:t>Put </a:t>
            </a:r>
            <a:r>
              <a:rPr lang="en-US" sz="2000" dirty="0">
                <a:latin typeface="+mj-lt"/>
              </a:rPr>
              <a:t>a finger through the end of each loop and </a:t>
            </a:r>
            <a:r>
              <a:rPr lang="en-US" sz="2000" dirty="0" smtClean="0">
                <a:latin typeface="+mj-lt"/>
              </a:rPr>
              <a:t>flip the </a:t>
            </a:r>
            <a:r>
              <a:rPr lang="en-US" sz="2000" dirty="0">
                <a:latin typeface="+mj-lt"/>
              </a:rPr>
              <a:t>disc over the string several times until the string is well </a:t>
            </a:r>
            <a:r>
              <a:rPr lang="en-US" sz="2000" dirty="0" smtClean="0">
                <a:latin typeface="+mj-lt"/>
              </a:rPr>
              <a:t>twisted.</a:t>
            </a:r>
          </a:p>
          <a:p>
            <a:pPr marL="457200" indent="-457200">
              <a:buFont typeface="+mj-lt"/>
              <a:buAutoNum type="arabicPeriod"/>
            </a:pPr>
            <a:r>
              <a:rPr lang="en-US" sz="2000" dirty="0" smtClean="0">
                <a:latin typeface="+mj-lt"/>
              </a:rPr>
              <a:t>Pull </a:t>
            </a:r>
            <a:r>
              <a:rPr lang="en-US" sz="2000" dirty="0">
                <a:latin typeface="+mj-lt"/>
              </a:rPr>
              <a:t>your </a:t>
            </a:r>
            <a:r>
              <a:rPr lang="en-US" sz="2000" dirty="0" smtClean="0">
                <a:latin typeface="+mj-lt"/>
              </a:rPr>
              <a:t>hands apart </a:t>
            </a:r>
            <a:r>
              <a:rPr lang="en-US" sz="2000" dirty="0">
                <a:latin typeface="+mj-lt"/>
              </a:rPr>
              <a:t>and let the </a:t>
            </a:r>
            <a:r>
              <a:rPr lang="en-US" sz="2000" dirty="0" smtClean="0">
                <a:latin typeface="+mj-lt"/>
              </a:rPr>
              <a:t>string get loose </a:t>
            </a:r>
            <a:r>
              <a:rPr lang="mr-IN" sz="2000" dirty="0" smtClean="0">
                <a:latin typeface="+mj-lt"/>
              </a:rPr>
              <a:t>–</a:t>
            </a:r>
            <a:r>
              <a:rPr lang="en-US" sz="2000" dirty="0" smtClean="0">
                <a:latin typeface="+mj-lt"/>
              </a:rPr>
              <a:t> the disc will spin!</a:t>
            </a:r>
          </a:p>
          <a:p>
            <a:pPr marL="457200" indent="-457200">
              <a:buFont typeface="+mj-lt"/>
              <a:buAutoNum type="arabicPeriod"/>
            </a:pPr>
            <a:r>
              <a:rPr lang="en-US" sz="2000" dirty="0" smtClean="0">
                <a:latin typeface="+mj-lt"/>
              </a:rPr>
              <a:t>Repeat the steps with different </a:t>
            </a:r>
            <a:r>
              <a:rPr lang="en-US" sz="2000" dirty="0" err="1" smtClean="0">
                <a:latin typeface="+mj-lt"/>
              </a:rPr>
              <a:t>colours</a:t>
            </a:r>
            <a:r>
              <a:rPr lang="en-US" sz="2000" dirty="0" smtClean="0">
                <a:latin typeface="+mj-lt"/>
              </a:rPr>
              <a:t>.</a:t>
            </a:r>
          </a:p>
          <a:p>
            <a:pPr marL="457200" indent="-457200">
              <a:buFont typeface="+mj-lt"/>
              <a:buAutoNum type="arabicPeriod"/>
            </a:pPr>
            <a:r>
              <a:rPr lang="en-US" sz="2000" dirty="0" smtClean="0">
                <a:latin typeface="+mj-lt"/>
              </a:rPr>
              <a:t>What </a:t>
            </a:r>
            <a:r>
              <a:rPr lang="en-US" sz="2000" dirty="0">
                <a:latin typeface="+mj-lt"/>
              </a:rPr>
              <a:t>patterns do you notice</a:t>
            </a:r>
            <a:r>
              <a:rPr lang="en-US" sz="2000" dirty="0" smtClean="0">
                <a:latin typeface="+mj-lt"/>
              </a:rPr>
              <a:t>?</a:t>
            </a:r>
            <a:endParaRPr lang="en-US" sz="2000" dirty="0">
              <a:latin typeface="+mj-lt"/>
            </a:endParaRPr>
          </a:p>
        </p:txBody>
      </p:sp>
      <p:pic>
        <p:nvPicPr>
          <p:cNvPr id="5" name="Picture 4"/>
          <p:cNvPicPr>
            <a:picLocks noChangeAspect="1"/>
          </p:cNvPicPr>
          <p:nvPr/>
        </p:nvPicPr>
        <p:blipFill>
          <a:blip r:embed="rId3"/>
          <a:stretch>
            <a:fillRect/>
          </a:stretch>
        </p:blipFill>
        <p:spPr>
          <a:xfrm>
            <a:off x="755576" y="4293096"/>
            <a:ext cx="1925320" cy="1612456"/>
          </a:xfrm>
          <a:prstGeom prst="rect">
            <a:avLst/>
          </a:prstGeom>
        </p:spPr>
      </p:pic>
      <p:pic>
        <p:nvPicPr>
          <p:cNvPr id="8" name="Picture 7"/>
          <p:cNvPicPr>
            <a:picLocks noChangeAspect="1"/>
          </p:cNvPicPr>
          <p:nvPr/>
        </p:nvPicPr>
        <p:blipFill>
          <a:blip r:embed="rId4"/>
          <a:stretch>
            <a:fillRect/>
          </a:stretch>
        </p:blipFill>
        <p:spPr>
          <a:xfrm>
            <a:off x="755576" y="1988840"/>
            <a:ext cx="1925320" cy="1925320"/>
          </a:xfrm>
          <a:prstGeom prst="rect">
            <a:avLst/>
          </a:prstGeom>
        </p:spPr>
      </p:pic>
    </p:spTree>
    <p:extLst>
      <p:ext uri="{BB962C8B-B14F-4D97-AF65-F5344CB8AC3E}">
        <p14:creationId xmlns:p14="http://schemas.microsoft.com/office/powerpoint/2010/main" val="13584988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915816" y="420018"/>
            <a:ext cx="5760640" cy="14248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sz="2200" kern="0" dirty="0" smtClean="0">
                <a:solidFill>
                  <a:srgbClr val="00B050"/>
                </a:solidFill>
                <a:effectLst/>
              </a:rPr>
              <a:t>Questioning to encourage and elicit thinking </a:t>
            </a:r>
          </a:p>
          <a:p>
            <a:r>
              <a:rPr lang="en-US" sz="3200" kern="0" dirty="0" smtClean="0">
                <a:solidFill>
                  <a:srgbClr val="00B050"/>
                </a:solidFill>
                <a:effectLst/>
                <a:latin typeface="Arial" charset="0"/>
              </a:rPr>
              <a:t>Reflecting on evidence</a:t>
            </a:r>
          </a:p>
        </p:txBody>
      </p:sp>
      <p:sp>
        <p:nvSpPr>
          <p:cNvPr id="4" name="Tijdelijke aanduiding voor inhoud 3"/>
          <p:cNvSpPr>
            <a:spLocks noGrp="1"/>
          </p:cNvSpPr>
          <p:nvPr>
            <p:ph idx="1"/>
          </p:nvPr>
        </p:nvSpPr>
        <p:spPr>
          <a:xfrm>
            <a:off x="539552" y="1916832"/>
            <a:ext cx="8219256" cy="4032447"/>
          </a:xfrm>
        </p:spPr>
        <p:txBody>
          <a:bodyPr>
            <a:normAutofit/>
          </a:bodyPr>
          <a:lstStyle/>
          <a:p>
            <a:r>
              <a:rPr lang="en-US" sz="2800" dirty="0" smtClean="0">
                <a:latin typeface="+mj-lt"/>
              </a:rPr>
              <a:t>What </a:t>
            </a:r>
            <a:r>
              <a:rPr lang="en-US" sz="2800" dirty="0">
                <a:latin typeface="+mj-lt"/>
              </a:rPr>
              <a:t>have you observed?</a:t>
            </a:r>
          </a:p>
          <a:p>
            <a:r>
              <a:rPr lang="en-US" sz="2800" dirty="0">
                <a:latin typeface="+mj-lt"/>
              </a:rPr>
              <a:t>Have you noticed any patterns ?</a:t>
            </a:r>
          </a:p>
          <a:p>
            <a:r>
              <a:rPr lang="en-US" sz="2800" dirty="0">
                <a:latin typeface="+mj-lt"/>
              </a:rPr>
              <a:t>How could you explain this? Are there any alternatives?</a:t>
            </a:r>
          </a:p>
          <a:p>
            <a:r>
              <a:rPr lang="en-US" sz="2800" dirty="0">
                <a:latin typeface="+mj-lt"/>
              </a:rPr>
              <a:t>How have your ideas changed? Why</a:t>
            </a:r>
            <a:r>
              <a:rPr lang="en-US" sz="2800" dirty="0" smtClean="0">
                <a:latin typeface="+mj-lt"/>
              </a:rPr>
              <a:t>?</a:t>
            </a:r>
          </a:p>
          <a:p>
            <a:r>
              <a:rPr lang="en-US" sz="2800" dirty="0" smtClean="0">
                <a:latin typeface="+mj-lt"/>
              </a:rPr>
              <a:t>How might your investigation be improved?</a:t>
            </a:r>
          </a:p>
          <a:p>
            <a:r>
              <a:rPr lang="en-US" sz="2800" dirty="0" smtClean="0">
                <a:latin typeface="+mj-lt"/>
              </a:rPr>
              <a:t>What further questions do you have?</a:t>
            </a:r>
            <a:endParaRPr lang="en-US" sz="2800" dirty="0">
              <a:latin typeface="+mj-lt"/>
            </a:endParaRPr>
          </a:p>
          <a:p>
            <a:r>
              <a:rPr lang="en-US" sz="2800" dirty="0">
                <a:latin typeface="+mj-lt"/>
              </a:rPr>
              <a:t>In what ways </a:t>
            </a:r>
            <a:r>
              <a:rPr lang="en-US" sz="2800" dirty="0" smtClean="0">
                <a:latin typeface="+mj-lt"/>
              </a:rPr>
              <a:t>were you acting </a:t>
            </a:r>
            <a:r>
              <a:rPr lang="en-US" sz="2800" dirty="0">
                <a:latin typeface="+mj-lt"/>
              </a:rPr>
              <a:t>like scientists?</a:t>
            </a:r>
          </a:p>
        </p:txBody>
      </p:sp>
    </p:spTree>
    <p:extLst>
      <p:ext uri="{BB962C8B-B14F-4D97-AF65-F5344CB8AC3E}">
        <p14:creationId xmlns:p14="http://schemas.microsoft.com/office/powerpoint/2010/main" val="12633293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282154"/>
          </a:xfrm>
        </p:spPr>
        <p:txBody>
          <a:bodyPr>
            <a:normAutofit fontScale="90000"/>
          </a:bodyPr>
          <a:lstStyle/>
          <a:p>
            <a:r>
              <a:rPr lang="en-US" sz="3100" b="1" dirty="0" smtClean="0">
                <a:solidFill>
                  <a:srgbClr val="00B050"/>
                </a:solidFill>
              </a:rPr>
              <a:t>Implications for teaching</a:t>
            </a:r>
            <a:r>
              <a:rPr lang="en-US" b="1" dirty="0" smtClean="0">
                <a:solidFill>
                  <a:srgbClr val="00B050"/>
                </a:solidFill>
              </a:rPr>
              <a:t/>
            </a:r>
            <a:br>
              <a:rPr lang="en-US" b="1" dirty="0" smtClean="0">
                <a:solidFill>
                  <a:srgbClr val="00B050"/>
                </a:solidFill>
              </a:rPr>
            </a:br>
            <a:r>
              <a:rPr lang="en-US" sz="3600" b="1" dirty="0" smtClean="0">
                <a:solidFill>
                  <a:srgbClr val="00B050"/>
                </a:solidFill>
              </a:rPr>
              <a:t>Reflecting on inquiry processes</a:t>
            </a:r>
            <a:endParaRPr lang="en-US" sz="3600" b="1" dirty="0">
              <a:solidFill>
                <a:srgbClr val="00B050"/>
              </a:solidFill>
            </a:endParaRPr>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latin typeface="+mj-lt"/>
              </a:rPr>
              <a:t>What did you discuss?</a:t>
            </a:r>
          </a:p>
          <a:p>
            <a:pPr marL="514350" indent="-514350">
              <a:buFont typeface="+mj-lt"/>
              <a:buAutoNum type="arabicPeriod"/>
            </a:pPr>
            <a:r>
              <a:rPr lang="en-US" dirty="0" smtClean="0">
                <a:latin typeface="+mj-lt"/>
              </a:rPr>
              <a:t>What raised/prompted discussion?</a:t>
            </a:r>
          </a:p>
          <a:p>
            <a:pPr marL="514350" indent="-514350">
              <a:buFont typeface="+mj-lt"/>
              <a:buAutoNum type="arabicPeriod"/>
            </a:pPr>
            <a:r>
              <a:rPr lang="en-US" dirty="0" smtClean="0">
                <a:latin typeface="+mj-lt"/>
              </a:rPr>
              <a:t>What evidence did you draw on?</a:t>
            </a:r>
          </a:p>
          <a:p>
            <a:pPr marL="514350" indent="-514350">
              <a:buFont typeface="+mj-lt"/>
              <a:buAutoNum type="arabicPeriod"/>
            </a:pPr>
            <a:r>
              <a:rPr lang="en-US" dirty="0" smtClean="0">
                <a:latin typeface="+mj-lt"/>
              </a:rPr>
              <a:t>How did you record your results? In what ways did this support your developing thinking?</a:t>
            </a:r>
          </a:p>
          <a:p>
            <a:pPr marL="514350" indent="-514350">
              <a:buFont typeface="Arial" pitchFamily="34" charset="0"/>
              <a:buAutoNum type="arabicPeriod"/>
            </a:pPr>
            <a:r>
              <a:rPr lang="en-US" dirty="0" smtClean="0">
                <a:latin typeface="+mj-lt"/>
              </a:rPr>
              <a:t>What </a:t>
            </a:r>
            <a:r>
              <a:rPr lang="en-US" dirty="0">
                <a:latin typeface="+mj-lt"/>
              </a:rPr>
              <a:t>issues did the activities raise? </a:t>
            </a:r>
            <a:endParaRPr lang="en-US" dirty="0" smtClean="0">
              <a:latin typeface="+mj-lt"/>
            </a:endParaRPr>
          </a:p>
          <a:p>
            <a:pPr marL="514350" lvl="0" indent="-514350">
              <a:buFont typeface="Arial" pitchFamily="34" charset="0"/>
              <a:buAutoNum type="arabicPeriod"/>
            </a:pPr>
            <a:r>
              <a:rPr lang="en-US" dirty="0">
                <a:latin typeface="+mj-lt"/>
              </a:rPr>
              <a:t>What questions could teachers ask to stimulate reasoning?</a:t>
            </a:r>
          </a:p>
          <a:p>
            <a:pPr marL="514350" indent="-514350">
              <a:buFont typeface="Arial" pitchFamily="34" charset="0"/>
              <a:buAutoNum type="arabicPeriod"/>
            </a:pPr>
            <a:endParaRPr lang="en-GB" dirty="0">
              <a:latin typeface="+mj-lt"/>
            </a:endParaRPr>
          </a:p>
          <a:p>
            <a:endParaRPr lang="en-US" dirty="0">
              <a:latin typeface="+mj-lt"/>
            </a:endParaRPr>
          </a:p>
        </p:txBody>
      </p:sp>
    </p:spTree>
    <p:extLst>
      <p:ext uri="{BB962C8B-B14F-4D97-AF65-F5344CB8AC3E}">
        <p14:creationId xmlns:p14="http://schemas.microsoft.com/office/powerpoint/2010/main" val="28068958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74638"/>
            <a:ext cx="6768752" cy="1282154"/>
          </a:xfrm>
        </p:spPr>
        <p:txBody>
          <a:bodyPr>
            <a:noAutofit/>
          </a:bodyPr>
          <a:lstStyle/>
          <a:p>
            <a:r>
              <a:rPr lang="en-US" sz="3600" b="1" dirty="0" smtClean="0">
                <a:solidFill>
                  <a:srgbClr val="00B050"/>
                </a:solidFill>
              </a:rPr>
              <a:t>Introduction to classroom examples</a:t>
            </a:r>
            <a:endParaRPr lang="en-US" sz="3600" b="1" dirty="0">
              <a:solidFill>
                <a:srgbClr val="00B050"/>
              </a:solidFill>
            </a:endParaRPr>
          </a:p>
        </p:txBody>
      </p:sp>
      <p:sp>
        <p:nvSpPr>
          <p:cNvPr id="3" name="Content Placeholder 2"/>
          <p:cNvSpPr>
            <a:spLocks noGrp="1"/>
          </p:cNvSpPr>
          <p:nvPr>
            <p:ph idx="1"/>
          </p:nvPr>
        </p:nvSpPr>
        <p:spPr>
          <a:xfrm>
            <a:off x="395536" y="2276872"/>
            <a:ext cx="2736304" cy="1944216"/>
          </a:xfrm>
        </p:spPr>
        <p:style>
          <a:lnRef idx="1">
            <a:schemeClr val="accent3"/>
          </a:lnRef>
          <a:fillRef idx="2">
            <a:schemeClr val="accent3"/>
          </a:fillRef>
          <a:effectRef idx="1">
            <a:schemeClr val="accent3"/>
          </a:effectRef>
          <a:fontRef idx="minor">
            <a:schemeClr val="dk1"/>
          </a:fontRef>
        </p:style>
        <p:txBody>
          <a:bodyPr>
            <a:normAutofit/>
          </a:bodyPr>
          <a:lstStyle/>
          <a:p>
            <a:r>
              <a:rPr lang="en-US" sz="2400" dirty="0" smtClean="0">
                <a:latin typeface="+mj-lt"/>
              </a:rPr>
              <a:t>Investigating Snails</a:t>
            </a:r>
          </a:p>
          <a:p>
            <a:r>
              <a:rPr lang="en-US" sz="2400" dirty="0" smtClean="0">
                <a:latin typeface="+mj-lt"/>
              </a:rPr>
              <a:t>Electricity</a:t>
            </a:r>
            <a:endParaRPr lang="en-US" sz="2400" dirty="0">
              <a:latin typeface="+mj-lt"/>
            </a:endParaRPr>
          </a:p>
          <a:p>
            <a:r>
              <a:rPr lang="en-US" sz="2400" dirty="0" smtClean="0">
                <a:latin typeface="+mj-lt"/>
              </a:rPr>
              <a:t>Floating Boats</a:t>
            </a:r>
            <a:endParaRPr lang="en-US" dirty="0" smtClean="0">
              <a:latin typeface="+mj-lt"/>
            </a:endParaRPr>
          </a:p>
        </p:txBody>
      </p:sp>
      <p:sp>
        <p:nvSpPr>
          <p:cNvPr id="4" name="TextBox 3"/>
          <p:cNvSpPr txBox="1"/>
          <p:nvPr/>
        </p:nvSpPr>
        <p:spPr>
          <a:xfrm>
            <a:off x="3491880" y="1722288"/>
            <a:ext cx="5112568" cy="41549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latin typeface="+mj-lt"/>
              </a:rPr>
              <a:t>Framework for </a:t>
            </a:r>
            <a:r>
              <a:rPr lang="en-US" sz="2000" b="1" dirty="0" smtClean="0">
                <a:latin typeface="+mj-lt"/>
              </a:rPr>
              <a:t>the Curriculum </a:t>
            </a:r>
            <a:r>
              <a:rPr lang="en-US" sz="2000" b="1" dirty="0">
                <a:latin typeface="+mj-lt"/>
              </a:rPr>
              <a:t>M</a:t>
            </a:r>
            <a:r>
              <a:rPr lang="en-US" sz="2000" b="1" dirty="0" smtClean="0">
                <a:latin typeface="+mj-lt"/>
              </a:rPr>
              <a:t>aterials</a:t>
            </a:r>
          </a:p>
          <a:p>
            <a:endParaRPr lang="en-US" sz="2000" b="1" dirty="0">
              <a:latin typeface="+mj-lt"/>
            </a:endParaRPr>
          </a:p>
          <a:p>
            <a:pPr marL="342900" indent="-342900">
              <a:buFont typeface="Arial"/>
              <a:buChar char="•"/>
            </a:pPr>
            <a:r>
              <a:rPr lang="en-US" sz="2000" i="1" dirty="0">
                <a:latin typeface="+mj-lt"/>
              </a:rPr>
              <a:t>Setting the scene </a:t>
            </a:r>
            <a:r>
              <a:rPr lang="en-US" sz="2000" dirty="0">
                <a:latin typeface="+mj-lt"/>
              </a:rPr>
              <a:t>– focus, rationale, </a:t>
            </a:r>
            <a:r>
              <a:rPr lang="en-US" sz="2000" dirty="0" smtClean="0">
                <a:latin typeface="+mj-lt"/>
              </a:rPr>
              <a:t>background</a:t>
            </a:r>
          </a:p>
          <a:p>
            <a:pPr marL="342900" indent="-342900">
              <a:buFont typeface="Arial"/>
              <a:buChar char="•"/>
            </a:pPr>
            <a:endParaRPr lang="en-US" sz="1200" dirty="0">
              <a:latin typeface="+mj-lt"/>
            </a:endParaRPr>
          </a:p>
          <a:p>
            <a:pPr marL="342900" indent="-342900">
              <a:buFont typeface="Arial"/>
              <a:buChar char="•"/>
            </a:pPr>
            <a:r>
              <a:rPr lang="en-US" sz="2000" i="1" dirty="0">
                <a:latin typeface="+mj-lt"/>
              </a:rPr>
              <a:t>Starting </a:t>
            </a:r>
            <a:r>
              <a:rPr lang="en-US" sz="2000" i="1" dirty="0" smtClean="0">
                <a:latin typeface="+mj-lt"/>
              </a:rPr>
              <a:t>points</a:t>
            </a:r>
          </a:p>
          <a:p>
            <a:pPr marL="342900" indent="-342900">
              <a:buFont typeface="Arial"/>
              <a:buChar char="•"/>
            </a:pPr>
            <a:endParaRPr lang="en-US" sz="1200" i="1" dirty="0">
              <a:latin typeface="+mj-lt"/>
            </a:endParaRPr>
          </a:p>
          <a:p>
            <a:pPr marL="342900" indent="-342900">
              <a:buFont typeface="Arial"/>
              <a:buChar char="•"/>
            </a:pPr>
            <a:r>
              <a:rPr lang="en-US" sz="2000" i="1" dirty="0">
                <a:latin typeface="+mj-lt"/>
              </a:rPr>
              <a:t>Developing the learning journey </a:t>
            </a:r>
            <a:r>
              <a:rPr lang="en-US" sz="2000" dirty="0">
                <a:latin typeface="+mj-lt"/>
              </a:rPr>
              <a:t>– activities and their rationale, examples of children’s responses, teacher reflections and implications for the next session</a:t>
            </a:r>
            <a:r>
              <a:rPr lang="en-US" sz="2000" dirty="0" smtClean="0">
                <a:latin typeface="+mj-lt"/>
              </a:rPr>
              <a:t>.</a:t>
            </a:r>
          </a:p>
          <a:p>
            <a:pPr marL="342900" indent="-342900">
              <a:buFont typeface="Arial"/>
              <a:buChar char="•"/>
            </a:pPr>
            <a:endParaRPr lang="en-US" sz="1200" dirty="0">
              <a:latin typeface="+mj-lt"/>
            </a:endParaRPr>
          </a:p>
          <a:p>
            <a:pPr marL="342900" indent="-342900">
              <a:buFont typeface="Arial"/>
              <a:buChar char="•"/>
            </a:pPr>
            <a:r>
              <a:rPr lang="en-US" sz="2000" i="1" dirty="0">
                <a:latin typeface="+mj-lt"/>
              </a:rPr>
              <a:t>Reflections</a:t>
            </a:r>
            <a:r>
              <a:rPr lang="en-US" sz="2000" dirty="0">
                <a:latin typeface="+mj-lt"/>
              </a:rPr>
              <a:t> – children’s progress, teacher role, classroom environment, next steps</a:t>
            </a:r>
          </a:p>
        </p:txBody>
      </p:sp>
    </p:spTree>
    <p:extLst>
      <p:ext uri="{BB962C8B-B14F-4D97-AF65-F5344CB8AC3E}">
        <p14:creationId xmlns:p14="http://schemas.microsoft.com/office/powerpoint/2010/main" val="5262261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2780928"/>
            <a:ext cx="2411760" cy="1719064"/>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sz="2800" dirty="0" smtClean="0"/>
              <a:t>Investigating </a:t>
            </a:r>
            <a:br>
              <a:rPr lang="en-US" sz="2800" dirty="0" smtClean="0"/>
            </a:br>
            <a:r>
              <a:rPr lang="en-US" sz="2800" dirty="0" smtClean="0"/>
              <a:t>Snails</a:t>
            </a:r>
            <a:br>
              <a:rPr lang="en-US" sz="2800" dirty="0" smtClean="0"/>
            </a:br>
            <a:r>
              <a:rPr lang="en-US" sz="2800" dirty="0" smtClean="0"/>
              <a:t>Children age 3-4</a:t>
            </a:r>
            <a:endParaRPr lang="en-US" sz="2800"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268760"/>
            <a:ext cx="5976664" cy="4752528"/>
          </a:xfrm>
          <a:prstGeom prst="rect">
            <a:avLst/>
          </a:prstGeom>
          <a:ln/>
        </p:spPr>
        <p:style>
          <a:lnRef idx="2">
            <a:schemeClr val="dk1"/>
          </a:lnRef>
          <a:fillRef idx="1">
            <a:schemeClr val="lt1"/>
          </a:fillRef>
          <a:effectRef idx="0">
            <a:schemeClr val="dk1"/>
          </a:effectRef>
          <a:fontRef idx="minor">
            <a:schemeClr val="dk1"/>
          </a:fontRef>
        </p:style>
      </p:pic>
      <p:sp>
        <p:nvSpPr>
          <p:cNvPr id="7" name="Title 1"/>
          <p:cNvSpPr txBox="1">
            <a:spLocks/>
          </p:cNvSpPr>
          <p:nvPr/>
        </p:nvSpPr>
        <p:spPr>
          <a:xfrm>
            <a:off x="2771800" y="476672"/>
            <a:ext cx="5976664" cy="7200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0070C0"/>
                </a:solidFill>
              </a:rPr>
              <a:t>Learning activity 3: Making snail slime</a:t>
            </a:r>
            <a:endParaRPr lang="en-GB" sz="2000" b="1" dirty="0">
              <a:solidFill>
                <a:srgbClr val="0070C0"/>
              </a:solidFill>
            </a:endParaRPr>
          </a:p>
        </p:txBody>
      </p:sp>
    </p:spTree>
    <p:extLst>
      <p:ext uri="{BB962C8B-B14F-4D97-AF65-F5344CB8AC3E}">
        <p14:creationId xmlns:p14="http://schemas.microsoft.com/office/powerpoint/2010/main" val="23713574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91880" y="404664"/>
            <a:ext cx="3744416" cy="936104"/>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smtClean="0"/>
              <a:t>Electricity</a:t>
            </a:r>
            <a:br>
              <a:rPr lang="en-US" sz="2800" dirty="0" smtClean="0"/>
            </a:br>
            <a:r>
              <a:rPr lang="en-US" sz="2800" dirty="0" smtClean="0"/>
              <a:t>Child age 4</a:t>
            </a:r>
            <a:endParaRPr lang="en-US" sz="2800"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700808"/>
            <a:ext cx="6120680" cy="4392488"/>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48358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699792" y="692696"/>
            <a:ext cx="6192688" cy="5256584"/>
          </a:xfrm>
          <a:prstGeom prst="rect">
            <a:avLst/>
          </a:prstGeom>
          <a:ln/>
        </p:spPr>
        <p:style>
          <a:lnRef idx="2">
            <a:schemeClr val="dk1"/>
          </a:lnRef>
          <a:fillRef idx="1">
            <a:schemeClr val="lt1"/>
          </a:fillRef>
          <a:effectRef idx="0">
            <a:schemeClr val="dk1"/>
          </a:effectRef>
          <a:fontRef idx="minor">
            <a:schemeClr val="dk1"/>
          </a:fontRef>
        </p:style>
      </p:pic>
      <p:sp>
        <p:nvSpPr>
          <p:cNvPr id="4" name="Title 3"/>
          <p:cNvSpPr>
            <a:spLocks noGrp="1"/>
          </p:cNvSpPr>
          <p:nvPr>
            <p:ph type="title"/>
          </p:nvPr>
        </p:nvSpPr>
        <p:spPr>
          <a:xfrm>
            <a:off x="395536" y="2996952"/>
            <a:ext cx="2016224" cy="1584176"/>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smtClean="0"/>
              <a:t/>
            </a:r>
            <a:br>
              <a:rPr lang="en-US" sz="2800" dirty="0" smtClean="0"/>
            </a:br>
            <a:r>
              <a:rPr lang="en-US" sz="2800" dirty="0" smtClean="0"/>
              <a:t>Floating Boats</a:t>
            </a:r>
            <a:br>
              <a:rPr lang="en-US" sz="2800" dirty="0" smtClean="0"/>
            </a:br>
            <a:r>
              <a:rPr lang="en-US" sz="2800" dirty="0" smtClean="0"/>
              <a:t>Children age 5-6</a:t>
            </a:r>
            <a:br>
              <a:rPr lang="en-US" sz="2800" dirty="0" smtClean="0"/>
            </a:br>
            <a:endParaRPr lang="en-US" sz="2800" dirty="0"/>
          </a:p>
        </p:txBody>
      </p:sp>
    </p:spTree>
    <p:extLst>
      <p:ext uri="{BB962C8B-B14F-4D97-AF65-F5344CB8AC3E}">
        <p14:creationId xmlns:p14="http://schemas.microsoft.com/office/powerpoint/2010/main" val="40194115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203848" y="188640"/>
            <a:ext cx="5286524" cy="14248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sz="3200" kern="0" dirty="0" smtClean="0">
                <a:solidFill>
                  <a:srgbClr val="00B050"/>
                </a:solidFill>
                <a:effectLst/>
              </a:rPr>
              <a:t>Classroom examples:</a:t>
            </a:r>
          </a:p>
          <a:p>
            <a:r>
              <a:rPr lang="en-US" kern="0" dirty="0" smtClean="0">
                <a:solidFill>
                  <a:srgbClr val="00B050"/>
                </a:solidFill>
                <a:effectLst/>
              </a:rPr>
              <a:t>Opportunities for reflection and reasoning</a:t>
            </a:r>
            <a:endParaRPr lang="en-GB" kern="0" dirty="0" smtClean="0">
              <a:solidFill>
                <a:srgbClr val="00B050"/>
              </a:solidFill>
              <a:effectLst/>
            </a:endParaRPr>
          </a:p>
        </p:txBody>
      </p:sp>
      <p:sp>
        <p:nvSpPr>
          <p:cNvPr id="4" name="Tijdelijke aanduiding voor inhoud 3"/>
          <p:cNvSpPr>
            <a:spLocks noGrp="1"/>
          </p:cNvSpPr>
          <p:nvPr>
            <p:ph idx="1"/>
          </p:nvPr>
        </p:nvSpPr>
        <p:spPr>
          <a:xfrm>
            <a:off x="539552" y="1772816"/>
            <a:ext cx="8219256" cy="4032447"/>
          </a:xfrm>
        </p:spPr>
        <p:txBody>
          <a:bodyPr>
            <a:normAutofit fontScale="92500" lnSpcReduction="20000"/>
          </a:bodyPr>
          <a:lstStyle/>
          <a:p>
            <a:pPr marL="0" indent="0">
              <a:buNone/>
            </a:pPr>
            <a:r>
              <a:rPr lang="nl-BE" sz="2800" b="1" dirty="0" smtClean="0"/>
              <a:t>1. Read through first to gain an overview of the learning journey.</a:t>
            </a:r>
          </a:p>
          <a:p>
            <a:pPr marL="0" indent="0">
              <a:buNone/>
            </a:pPr>
            <a:r>
              <a:rPr lang="nl-BE" sz="2800" b="1" dirty="0" smtClean="0"/>
              <a:t>2. Then consider the following questions: </a:t>
            </a:r>
          </a:p>
          <a:p>
            <a:r>
              <a:rPr lang="en-GB" sz="2800" dirty="0">
                <a:latin typeface="+mj-lt"/>
              </a:rPr>
              <a:t>What evidence can you see of children’s reflection and reasoning</a:t>
            </a:r>
            <a:r>
              <a:rPr lang="en-GB" sz="2800" dirty="0" smtClean="0">
                <a:latin typeface="+mj-lt"/>
              </a:rPr>
              <a:t>? How does this change over time?</a:t>
            </a:r>
          </a:p>
          <a:p>
            <a:r>
              <a:rPr lang="en-GB" sz="2800" dirty="0">
                <a:latin typeface="+mj-lt"/>
              </a:rPr>
              <a:t>What aspects of the classroom environment prompt reflection?</a:t>
            </a:r>
          </a:p>
          <a:p>
            <a:r>
              <a:rPr lang="en-GB" sz="2800" dirty="0" smtClean="0">
                <a:latin typeface="+mj-lt"/>
              </a:rPr>
              <a:t>Can </a:t>
            </a:r>
            <a:r>
              <a:rPr lang="en-GB" sz="2800" dirty="0">
                <a:latin typeface="+mj-lt"/>
              </a:rPr>
              <a:t>you identify connections to creative dispositions</a:t>
            </a:r>
            <a:r>
              <a:rPr lang="en-US" sz="2800" dirty="0">
                <a:latin typeface="+mj-lt"/>
              </a:rPr>
              <a:t> </a:t>
            </a:r>
            <a:r>
              <a:rPr lang="en-GB" sz="2800" dirty="0">
                <a:latin typeface="+mj-lt"/>
              </a:rPr>
              <a:t>? </a:t>
            </a:r>
            <a:r>
              <a:rPr lang="en-GB" sz="2800" dirty="0" smtClean="0">
                <a:latin typeface="+mj-lt"/>
              </a:rPr>
              <a:t>How </a:t>
            </a:r>
            <a:r>
              <a:rPr lang="en-GB" sz="2800" dirty="0">
                <a:latin typeface="+mj-lt"/>
              </a:rPr>
              <a:t>could opportunities for reflection and reasoning be extended</a:t>
            </a:r>
            <a:r>
              <a:rPr lang="en-GB" sz="2800" dirty="0" smtClean="0">
                <a:latin typeface="+mj-lt"/>
              </a:rPr>
              <a:t>?</a:t>
            </a:r>
          </a:p>
          <a:p>
            <a:r>
              <a:rPr lang="en-GB" sz="2800" dirty="0">
                <a:latin typeface="+mj-lt"/>
              </a:rPr>
              <a:t>How might you make links with the nature of science?</a:t>
            </a:r>
          </a:p>
          <a:p>
            <a:endParaRPr lang="en-GB" sz="2800" dirty="0"/>
          </a:p>
          <a:p>
            <a:pPr marL="514350" indent="-514350">
              <a:buFont typeface="+mj-lt"/>
              <a:buAutoNum type="arabicPeriod"/>
            </a:pPr>
            <a:endParaRPr lang="en-GB" sz="2800" dirty="0"/>
          </a:p>
          <a:p>
            <a:pPr marL="514350" lvl="0" indent="-514350">
              <a:buFont typeface="+mj-lt"/>
              <a:buAutoNum type="arabicPeriod"/>
            </a:pPr>
            <a:endParaRPr lang="en-GB" sz="2800" dirty="0" smtClean="0"/>
          </a:p>
          <a:p>
            <a:pPr marL="514350" lvl="0" indent="-514350">
              <a:buFont typeface="+mj-lt"/>
              <a:buAutoNum type="arabicPeriod"/>
            </a:pPr>
            <a:endParaRPr lang="en-GB" sz="2800" dirty="0"/>
          </a:p>
          <a:p>
            <a:pPr marL="514350" indent="-514350">
              <a:buFont typeface="Arial" pitchFamily="34" charset="0"/>
              <a:buAutoNum type="arabicPeriod"/>
            </a:pPr>
            <a:endParaRPr lang="en-GB" sz="2800" dirty="0"/>
          </a:p>
          <a:p>
            <a:pPr marL="514350" lvl="0" indent="-514350">
              <a:buFont typeface="Arial" pitchFamily="34" charset="0"/>
              <a:buAutoNum type="arabicPeriod"/>
            </a:pPr>
            <a:endParaRPr lang="en-GB" sz="2800" dirty="0"/>
          </a:p>
          <a:p>
            <a:pPr marL="514350" indent="-514350">
              <a:buAutoNum type="arabicPeriod"/>
            </a:pPr>
            <a:endParaRPr lang="nl-BE" sz="2800" dirty="0" smtClean="0"/>
          </a:p>
          <a:p>
            <a:pPr marL="514350" indent="-514350">
              <a:buAutoNum type="arabicPeriod"/>
            </a:pPr>
            <a:endParaRPr lang="nl-BE" sz="2800" dirty="0" smtClean="0"/>
          </a:p>
        </p:txBody>
      </p:sp>
    </p:spTree>
    <p:extLst>
      <p:ext uri="{BB962C8B-B14F-4D97-AF65-F5344CB8AC3E}">
        <p14:creationId xmlns:p14="http://schemas.microsoft.com/office/powerpoint/2010/main" val="16764811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1143000"/>
          </a:xfrm>
        </p:spPr>
        <p:txBody>
          <a:bodyPr>
            <a:normAutofit fontScale="90000"/>
          </a:bodyPr>
          <a:lstStyle/>
          <a:p>
            <a:r>
              <a:rPr lang="en-US" sz="3600" b="1" dirty="0">
                <a:solidFill>
                  <a:srgbClr val="00B050"/>
                </a:solidFill>
              </a:rPr>
              <a:t>I</a:t>
            </a:r>
            <a:r>
              <a:rPr lang="en-US" sz="3600" b="1" dirty="0" smtClean="0">
                <a:solidFill>
                  <a:srgbClr val="00B050"/>
                </a:solidFill>
              </a:rPr>
              <a:t>mplications for planning?</a:t>
            </a:r>
            <a:br>
              <a:rPr lang="en-US" sz="3600" b="1" dirty="0" smtClean="0">
                <a:solidFill>
                  <a:srgbClr val="00B050"/>
                </a:solidFill>
              </a:rPr>
            </a:br>
            <a:r>
              <a:rPr lang="en-US" sz="1800" b="1" dirty="0" smtClean="0">
                <a:solidFill>
                  <a:srgbClr val="00B050"/>
                </a:solidFill>
              </a:rPr>
              <a:t>(linked to Pedagogical Model from </a:t>
            </a:r>
            <a:r>
              <a:rPr lang="en-US" sz="1800" b="1" dirty="0" err="1" smtClean="0">
                <a:solidFill>
                  <a:srgbClr val="00B050"/>
                </a:solidFill>
              </a:rPr>
              <a:t>Siraj</a:t>
            </a:r>
            <a:r>
              <a:rPr lang="en-US" sz="1800" b="1" dirty="0" smtClean="0">
                <a:solidFill>
                  <a:srgbClr val="00B050"/>
                </a:solidFill>
              </a:rPr>
              <a:t>-Blatchford et al, 2002</a:t>
            </a:r>
            <a:r>
              <a:rPr lang="en-US" sz="1800" b="1" dirty="0" smtClean="0">
                <a:solidFill>
                  <a:srgbClr val="E46C0A"/>
                </a:solidFill>
              </a:rPr>
              <a:t>)</a:t>
            </a:r>
            <a:endParaRPr lang="en-US" sz="1800" b="1" dirty="0">
              <a:solidFill>
                <a:srgbClr val="E46C0A"/>
              </a:solidFill>
            </a:endParaRPr>
          </a:p>
        </p:txBody>
      </p:sp>
      <p:sp>
        <p:nvSpPr>
          <p:cNvPr id="3" name="TextBox 2"/>
          <p:cNvSpPr txBox="1"/>
          <p:nvPr/>
        </p:nvSpPr>
        <p:spPr>
          <a:xfrm>
            <a:off x="683568" y="3140968"/>
            <a:ext cx="2160240" cy="1569660"/>
          </a:xfrm>
          <a:prstGeom prst="rect">
            <a:avLst/>
          </a:prstGeom>
          <a:noFill/>
        </p:spPr>
        <p:txBody>
          <a:bodyPr wrap="square" rtlCol="0">
            <a:spAutoFit/>
          </a:bodyPr>
          <a:lstStyle/>
          <a:p>
            <a:pPr algn="ctr"/>
            <a:r>
              <a:rPr lang="en-US" sz="2400" b="1" dirty="0" smtClean="0">
                <a:solidFill>
                  <a:srgbClr val="FF0000"/>
                </a:solidFill>
                <a:latin typeface="+mj-lt"/>
              </a:rPr>
              <a:t>Annotate the diagram to show implications</a:t>
            </a:r>
            <a:endParaRPr lang="en-US" sz="2400" b="1" dirty="0">
              <a:solidFill>
                <a:srgbClr val="FF0000"/>
              </a:solidFill>
              <a:latin typeface="+mj-lt"/>
            </a:endParaRPr>
          </a:p>
        </p:txBody>
      </p:sp>
      <p:pic>
        <p:nvPicPr>
          <p:cNvPr id="7" name="Content Placeholder 3" descr="Screen shot 2012-09-04 at 18.40.15.png"/>
          <p:cNvPicPr>
            <a:picLocks noChangeAspect="1"/>
          </p:cNvPicPr>
          <p:nvPr/>
        </p:nvPicPr>
        <p:blipFill>
          <a:blip r:embed="rId3"/>
          <a:stretch>
            <a:fillRect/>
          </a:stretch>
        </p:blipFill>
        <p:spPr>
          <a:xfrm>
            <a:off x="2987824" y="1556792"/>
            <a:ext cx="5230827" cy="4032250"/>
          </a:xfrm>
          <a:prstGeom prst="rect">
            <a:avLst/>
          </a:prstGeom>
        </p:spPr>
      </p:pic>
    </p:spTree>
    <p:extLst>
      <p:ext uri="{BB962C8B-B14F-4D97-AF65-F5344CB8AC3E}">
        <p14:creationId xmlns:p14="http://schemas.microsoft.com/office/powerpoint/2010/main" val="31566893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0" y="274638"/>
            <a:ext cx="5554960" cy="1143000"/>
          </a:xfrm>
        </p:spPr>
        <p:txBody>
          <a:bodyPr>
            <a:noAutofit/>
          </a:bodyPr>
          <a:lstStyle/>
          <a:p>
            <a:pPr eaLnBrk="0" fontAlgn="base" hangingPunct="0">
              <a:spcAft>
                <a:spcPct val="0"/>
              </a:spcAft>
            </a:pPr>
            <a:r>
              <a:rPr lang="en-US" sz="3600" b="1" kern="0" dirty="0" smtClean="0">
                <a:solidFill>
                  <a:srgbClr val="00B050"/>
                </a:solidFill>
              </a:rPr>
              <a:t>How to ensure productive exchange of ideas 1</a:t>
            </a:r>
            <a:endParaRPr lang="en-US" sz="3600" b="1" kern="0" dirty="0">
              <a:solidFill>
                <a:srgbClr val="00B050"/>
              </a:solidFill>
            </a:endParaRPr>
          </a:p>
        </p:txBody>
      </p:sp>
      <p:sp>
        <p:nvSpPr>
          <p:cNvPr id="3" name="Content Placeholder 2"/>
          <p:cNvSpPr>
            <a:spLocks noGrp="1"/>
          </p:cNvSpPr>
          <p:nvPr>
            <p:ph idx="1"/>
          </p:nvPr>
        </p:nvSpPr>
        <p:spPr>
          <a:xfrm>
            <a:off x="395536" y="1916833"/>
            <a:ext cx="8229600" cy="3744416"/>
          </a:xfrm>
        </p:spPr>
        <p:txBody>
          <a:bodyPr>
            <a:noAutofit/>
          </a:bodyPr>
          <a:lstStyle/>
          <a:p>
            <a:pPr marL="0" indent="0">
              <a:buNone/>
            </a:pPr>
            <a:r>
              <a:rPr lang="en-US" sz="2400" dirty="0" smtClean="0">
                <a:latin typeface="+mj-lt"/>
              </a:rPr>
              <a:t>The Fibonacci </a:t>
            </a:r>
            <a:r>
              <a:rPr lang="en-US" sz="2400" dirty="0">
                <a:latin typeface="+mj-lt"/>
              </a:rPr>
              <a:t>project </a:t>
            </a:r>
            <a:r>
              <a:rPr lang="en-US" sz="2400" dirty="0" smtClean="0">
                <a:latin typeface="+mj-lt"/>
              </a:rPr>
              <a:t>(2012) offers </a:t>
            </a:r>
            <a:r>
              <a:rPr lang="en-US" sz="2400" dirty="0">
                <a:latin typeface="+mj-lt"/>
              </a:rPr>
              <a:t>a range of practical suggestions for fostering productive exchange of ideas including</a:t>
            </a:r>
            <a:r>
              <a:rPr lang="en-US" sz="2400" dirty="0" smtClean="0">
                <a:latin typeface="+mj-lt"/>
              </a:rPr>
              <a:t>:</a:t>
            </a:r>
          </a:p>
          <a:p>
            <a:pPr marL="457200" lvl="0" indent="-457200">
              <a:buFont typeface="+mj-lt"/>
              <a:buAutoNum type="arabicPeriod"/>
            </a:pPr>
            <a:r>
              <a:rPr lang="en-US" sz="2400" dirty="0">
                <a:latin typeface="+mj-lt"/>
              </a:rPr>
              <a:t>Making sure all children </a:t>
            </a:r>
            <a:r>
              <a:rPr lang="en-US" sz="2400" b="1" dirty="0">
                <a:solidFill>
                  <a:srgbClr val="FF0000"/>
                </a:solidFill>
                <a:latin typeface="+mj-lt"/>
              </a:rPr>
              <a:t>can see each other </a:t>
            </a:r>
            <a:r>
              <a:rPr lang="en-US" sz="2400" dirty="0">
                <a:latin typeface="+mj-lt"/>
              </a:rPr>
              <a:t>- seating for example in a circle or turning round to face each </a:t>
            </a:r>
            <a:r>
              <a:rPr lang="en-US" sz="2400" dirty="0" smtClean="0">
                <a:latin typeface="+mj-lt"/>
              </a:rPr>
              <a:t>other.</a:t>
            </a:r>
          </a:p>
          <a:p>
            <a:pPr marL="457200" indent="-457200">
              <a:buFont typeface="+mj-lt"/>
              <a:buAutoNum type="arabicPeriod"/>
            </a:pPr>
            <a:r>
              <a:rPr lang="en-US" sz="2400" dirty="0" smtClean="0">
                <a:latin typeface="+mj-lt"/>
              </a:rPr>
              <a:t> </a:t>
            </a:r>
            <a:r>
              <a:rPr lang="en-US" sz="2400" b="1" dirty="0" smtClean="0">
                <a:solidFill>
                  <a:srgbClr val="FF0000"/>
                </a:solidFill>
                <a:latin typeface="+mj-lt"/>
              </a:rPr>
              <a:t>Slowing </a:t>
            </a:r>
            <a:r>
              <a:rPr lang="en-US" sz="2400" b="1" dirty="0">
                <a:solidFill>
                  <a:srgbClr val="FF0000"/>
                </a:solidFill>
                <a:latin typeface="+mj-lt"/>
              </a:rPr>
              <a:t>down discussion </a:t>
            </a:r>
            <a:r>
              <a:rPr lang="en-US" sz="2400" dirty="0">
                <a:latin typeface="+mj-lt"/>
              </a:rPr>
              <a:t>to help children join in – for example asking children to wait for a few seconds, waiting for 5-10 seconds when there is silence can deepen a discussion or release new ideas</a:t>
            </a:r>
            <a:r>
              <a:rPr lang="en-US" sz="2400" dirty="0" smtClean="0">
                <a:latin typeface="+mj-lt"/>
              </a:rPr>
              <a:t>.</a:t>
            </a:r>
            <a:endParaRPr lang="en-GB" sz="2400" dirty="0"/>
          </a:p>
          <a:p>
            <a:endParaRPr lang="en-US" sz="2200" dirty="0"/>
          </a:p>
        </p:txBody>
      </p:sp>
    </p:spTree>
    <p:extLst>
      <p:ext uri="{BB962C8B-B14F-4D97-AF65-F5344CB8AC3E}">
        <p14:creationId xmlns:p14="http://schemas.microsoft.com/office/powerpoint/2010/main" val="11914716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143000"/>
          </a:xfrm>
        </p:spPr>
        <p:txBody>
          <a:bodyPr/>
          <a:lstStyle/>
          <a:p>
            <a:r>
              <a:rPr lang="en-US" b="1" dirty="0" smtClean="0">
                <a:solidFill>
                  <a:srgbClr val="00B050"/>
                </a:solidFill>
              </a:rPr>
              <a:t>Aims of the module</a:t>
            </a:r>
            <a:endParaRPr lang="en-US" b="1" dirty="0">
              <a:solidFill>
                <a:srgbClr val="00B050"/>
              </a:solidFill>
            </a:endParaRPr>
          </a:p>
        </p:txBody>
      </p:sp>
      <p:sp>
        <p:nvSpPr>
          <p:cNvPr id="3" name="Content Placeholder 2"/>
          <p:cNvSpPr>
            <a:spLocks noGrp="1"/>
          </p:cNvSpPr>
          <p:nvPr>
            <p:ph idx="1"/>
          </p:nvPr>
        </p:nvSpPr>
        <p:spPr/>
        <p:txBody>
          <a:bodyPr>
            <a:normAutofit/>
          </a:bodyPr>
          <a:lstStyle/>
          <a:p>
            <a:pPr lvl="0"/>
            <a:r>
              <a:rPr lang="en-GB" sz="2600" dirty="0">
                <a:latin typeface="+mj-lt"/>
              </a:rPr>
              <a:t>Increase awareness of the role of reflection and consideration of alternative ideas in supporting children’s understanding of scientific ideas and procedures and development of </a:t>
            </a:r>
            <a:r>
              <a:rPr lang="en-GB" sz="2600" dirty="0" smtClean="0">
                <a:latin typeface="+mj-lt"/>
              </a:rPr>
              <a:t>creativity.</a:t>
            </a:r>
            <a:endParaRPr lang="en-GB" sz="2600" dirty="0">
              <a:latin typeface="+mj-lt"/>
            </a:endParaRPr>
          </a:p>
          <a:p>
            <a:pPr lvl="0"/>
            <a:r>
              <a:rPr lang="en-GB" sz="2600" dirty="0">
                <a:latin typeface="+mj-lt"/>
              </a:rPr>
              <a:t>Introduce participants to different forms of questioning at appropriate points to encourage children’s reflection and </a:t>
            </a:r>
            <a:r>
              <a:rPr lang="en-GB" sz="2600" dirty="0" smtClean="0">
                <a:latin typeface="+mj-lt"/>
              </a:rPr>
              <a:t>explanation.</a:t>
            </a:r>
            <a:endParaRPr lang="en-GB" sz="2600" dirty="0">
              <a:latin typeface="+mj-lt"/>
            </a:endParaRPr>
          </a:p>
          <a:p>
            <a:pPr lvl="0"/>
            <a:r>
              <a:rPr lang="en-GB" sz="2600" dirty="0">
                <a:latin typeface="+mj-lt"/>
              </a:rPr>
              <a:t>Share strategies for facilitating exchange of ideas within groups and across the class.</a:t>
            </a:r>
          </a:p>
          <a:p>
            <a:endParaRPr lang="en-US" dirty="0"/>
          </a:p>
        </p:txBody>
      </p:sp>
    </p:spTree>
    <p:extLst>
      <p:ext uri="{BB962C8B-B14F-4D97-AF65-F5344CB8AC3E}">
        <p14:creationId xmlns:p14="http://schemas.microsoft.com/office/powerpoint/2010/main" val="21628347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274638"/>
            <a:ext cx="5698976" cy="1143000"/>
          </a:xfrm>
        </p:spPr>
        <p:txBody>
          <a:bodyPr>
            <a:noAutofit/>
          </a:bodyPr>
          <a:lstStyle/>
          <a:p>
            <a:pPr eaLnBrk="0" fontAlgn="base" hangingPunct="0">
              <a:spcAft>
                <a:spcPct val="0"/>
              </a:spcAft>
            </a:pPr>
            <a:r>
              <a:rPr lang="en-US" sz="3600" b="1" kern="0" dirty="0">
                <a:solidFill>
                  <a:srgbClr val="00B050"/>
                </a:solidFill>
              </a:rPr>
              <a:t>How to ensure productive exchange of </a:t>
            </a:r>
            <a:r>
              <a:rPr lang="en-US" sz="3600" b="1" kern="0" dirty="0" smtClean="0">
                <a:solidFill>
                  <a:srgbClr val="00B050"/>
                </a:solidFill>
              </a:rPr>
              <a:t>ideas 2</a:t>
            </a:r>
            <a:endParaRPr lang="en-US" sz="3600" b="1" kern="0" dirty="0">
              <a:solidFill>
                <a:srgbClr val="00B050"/>
              </a:solidFill>
            </a:endParaRPr>
          </a:p>
        </p:txBody>
      </p:sp>
      <p:sp>
        <p:nvSpPr>
          <p:cNvPr id="3" name="Content Placeholder 2"/>
          <p:cNvSpPr>
            <a:spLocks noGrp="1"/>
          </p:cNvSpPr>
          <p:nvPr>
            <p:ph idx="1"/>
          </p:nvPr>
        </p:nvSpPr>
        <p:spPr>
          <a:xfrm>
            <a:off x="457200" y="1772816"/>
            <a:ext cx="8229600" cy="4353347"/>
          </a:xfrm>
        </p:spPr>
        <p:txBody>
          <a:bodyPr>
            <a:noAutofit/>
          </a:bodyPr>
          <a:lstStyle/>
          <a:p>
            <a:pPr marL="0" lvl="0" indent="0">
              <a:spcAft>
                <a:spcPts val="1200"/>
              </a:spcAft>
              <a:buNone/>
            </a:pPr>
            <a:r>
              <a:rPr lang="en-US" sz="2400" dirty="0" smtClean="0">
                <a:latin typeface="+mj-lt"/>
              </a:rPr>
              <a:t>3. Explicit </a:t>
            </a:r>
            <a:r>
              <a:rPr lang="en-US" sz="2400" dirty="0">
                <a:latin typeface="+mj-lt"/>
              </a:rPr>
              <a:t>encouragement to children to </a:t>
            </a:r>
            <a:r>
              <a:rPr lang="en-US" sz="2400" b="1" dirty="0">
                <a:solidFill>
                  <a:srgbClr val="FF0000"/>
                </a:solidFill>
                <a:latin typeface="+mj-lt"/>
              </a:rPr>
              <a:t>talk to one another </a:t>
            </a:r>
            <a:r>
              <a:rPr lang="en-US" sz="2400" dirty="0">
                <a:latin typeface="+mj-lt"/>
              </a:rPr>
              <a:t>(rather than the teacher) – such </a:t>
            </a:r>
            <a:r>
              <a:rPr lang="en-US" sz="2400" dirty="0" smtClean="0">
                <a:latin typeface="+mj-lt"/>
              </a:rPr>
              <a:t>as:</a:t>
            </a:r>
          </a:p>
          <a:p>
            <a:pPr lvl="0">
              <a:buFont typeface="Wingdings" charset="2"/>
              <a:buChar char="ü"/>
            </a:pPr>
            <a:r>
              <a:rPr lang="en-US" sz="2400" dirty="0" smtClean="0">
                <a:latin typeface="+mj-lt"/>
              </a:rPr>
              <a:t> </a:t>
            </a:r>
            <a:r>
              <a:rPr lang="en-US" sz="2400" dirty="0">
                <a:latin typeface="+mj-lt"/>
              </a:rPr>
              <a:t>“Talk back to Louis, not to me</a:t>
            </a:r>
            <a:r>
              <a:rPr lang="en-US" sz="2400" dirty="0" smtClean="0">
                <a:latin typeface="+mj-lt"/>
              </a:rPr>
              <a:t>”</a:t>
            </a:r>
          </a:p>
          <a:p>
            <a:pPr lvl="0">
              <a:buFont typeface="Wingdings" charset="2"/>
              <a:buChar char="ü"/>
            </a:pPr>
            <a:r>
              <a:rPr lang="en-US" sz="2400" dirty="0" smtClean="0">
                <a:latin typeface="+mj-lt"/>
              </a:rPr>
              <a:t> </a:t>
            </a:r>
            <a:r>
              <a:rPr lang="en-US" sz="2400" dirty="0">
                <a:latin typeface="+mj-lt"/>
              </a:rPr>
              <a:t>“</a:t>
            </a:r>
            <a:r>
              <a:rPr lang="en-US" sz="2400" dirty="0" err="1">
                <a:latin typeface="+mj-lt"/>
              </a:rPr>
              <a:t>Amahl</a:t>
            </a:r>
            <a:r>
              <a:rPr lang="en-US" sz="2400" dirty="0">
                <a:latin typeface="+mj-lt"/>
              </a:rPr>
              <a:t> had a question for you</a:t>
            </a:r>
            <a:r>
              <a:rPr lang="en-US" sz="2400" dirty="0" smtClean="0">
                <a:latin typeface="+mj-lt"/>
              </a:rPr>
              <a:t>” </a:t>
            </a:r>
          </a:p>
          <a:p>
            <a:pPr lvl="0">
              <a:buFont typeface="Wingdings" charset="2"/>
              <a:buChar char="ü"/>
            </a:pPr>
            <a:r>
              <a:rPr lang="en-US" sz="2400" dirty="0" smtClean="0">
                <a:latin typeface="+mj-lt"/>
              </a:rPr>
              <a:t> “</a:t>
            </a:r>
            <a:r>
              <a:rPr lang="en-US" sz="2400" dirty="0">
                <a:latin typeface="+mj-lt"/>
              </a:rPr>
              <a:t>Marie, what did you think about what Sam said</a:t>
            </a:r>
            <a:r>
              <a:rPr lang="en-US" sz="2400" dirty="0" smtClean="0">
                <a:latin typeface="+mj-lt"/>
              </a:rPr>
              <a:t>?” </a:t>
            </a:r>
          </a:p>
          <a:p>
            <a:pPr lvl="0">
              <a:buFont typeface="Wingdings" charset="2"/>
              <a:buChar char="ü"/>
            </a:pPr>
            <a:r>
              <a:rPr lang="en-US" sz="2400" dirty="0" smtClean="0">
                <a:latin typeface="+mj-lt"/>
              </a:rPr>
              <a:t> “</a:t>
            </a:r>
            <a:r>
              <a:rPr lang="en-US" sz="2400" dirty="0">
                <a:latin typeface="+mj-lt"/>
              </a:rPr>
              <a:t>Allen, do you have anything to add to what Jeanne said?”</a:t>
            </a:r>
            <a:endParaRPr lang="en-GB" sz="2400" dirty="0">
              <a:latin typeface="+mj-lt"/>
            </a:endParaRPr>
          </a:p>
          <a:p>
            <a:pPr marL="0" indent="0">
              <a:buNone/>
            </a:pPr>
            <a:endParaRPr lang="en-US" sz="2200" dirty="0"/>
          </a:p>
        </p:txBody>
      </p:sp>
    </p:spTree>
    <p:extLst>
      <p:ext uri="{BB962C8B-B14F-4D97-AF65-F5344CB8AC3E}">
        <p14:creationId xmlns:p14="http://schemas.microsoft.com/office/powerpoint/2010/main" val="19267658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274638"/>
            <a:ext cx="5698976" cy="1143000"/>
          </a:xfrm>
        </p:spPr>
        <p:txBody>
          <a:bodyPr>
            <a:noAutofit/>
          </a:bodyPr>
          <a:lstStyle/>
          <a:p>
            <a:pPr eaLnBrk="0" fontAlgn="base" hangingPunct="0">
              <a:spcAft>
                <a:spcPct val="0"/>
              </a:spcAft>
            </a:pPr>
            <a:r>
              <a:rPr lang="en-US" sz="3600" b="1" kern="0" dirty="0" smtClean="0">
                <a:solidFill>
                  <a:srgbClr val="00B050"/>
                </a:solidFill>
              </a:rPr>
              <a:t>Supporting </a:t>
            </a:r>
            <a:r>
              <a:rPr lang="en-US" sz="3600" b="1" kern="0" dirty="0">
                <a:solidFill>
                  <a:srgbClr val="00B050"/>
                </a:solidFill>
              </a:rPr>
              <a:t>r</a:t>
            </a:r>
            <a:r>
              <a:rPr lang="en-US" sz="3600" b="1" kern="0" dirty="0" smtClean="0">
                <a:solidFill>
                  <a:srgbClr val="00B050"/>
                </a:solidFill>
              </a:rPr>
              <a:t>eflection and reasoning 1</a:t>
            </a:r>
            <a:endParaRPr lang="en-US" sz="3600" b="1" kern="0" dirty="0">
              <a:solidFill>
                <a:srgbClr val="00B050"/>
              </a:solidFill>
            </a:endParaRPr>
          </a:p>
        </p:txBody>
      </p:sp>
      <p:sp>
        <p:nvSpPr>
          <p:cNvPr id="3" name="Content Placeholder 2"/>
          <p:cNvSpPr>
            <a:spLocks noGrp="1"/>
          </p:cNvSpPr>
          <p:nvPr>
            <p:ph idx="1"/>
          </p:nvPr>
        </p:nvSpPr>
        <p:spPr>
          <a:xfrm>
            <a:off x="467544" y="1844824"/>
            <a:ext cx="8219256" cy="4032447"/>
          </a:xfrm>
        </p:spPr>
        <p:txBody>
          <a:bodyPr>
            <a:noAutofit/>
          </a:bodyPr>
          <a:lstStyle/>
          <a:p>
            <a:pPr marL="0" lvl="0" indent="0">
              <a:buNone/>
            </a:pPr>
            <a:r>
              <a:rPr lang="en-US" sz="2400" dirty="0" smtClean="0">
                <a:latin typeface="+mj-lt"/>
              </a:rPr>
              <a:t>4. Handling </a:t>
            </a:r>
            <a:r>
              <a:rPr lang="en-US" sz="2400" b="1" dirty="0">
                <a:solidFill>
                  <a:srgbClr val="FF0000"/>
                </a:solidFill>
                <a:latin typeface="+mj-lt"/>
              </a:rPr>
              <a:t>naïve conceptions </a:t>
            </a:r>
            <a:r>
              <a:rPr lang="en-US" sz="2400" dirty="0">
                <a:latin typeface="+mj-lt"/>
              </a:rPr>
              <a:t>when they are </a:t>
            </a:r>
            <a:r>
              <a:rPr lang="en-US" sz="2400" dirty="0" smtClean="0">
                <a:latin typeface="+mj-lt"/>
              </a:rPr>
              <a:t>shared:</a:t>
            </a:r>
          </a:p>
          <a:p>
            <a:pPr marL="0" lvl="0" indent="0">
              <a:buNone/>
            </a:pPr>
            <a:endParaRPr lang="en-US" sz="1200" dirty="0" smtClean="0">
              <a:latin typeface="+mj-lt"/>
            </a:endParaRPr>
          </a:p>
          <a:p>
            <a:pPr lvl="0">
              <a:buFont typeface="Wingdings" charset="2"/>
              <a:buChar char="Ø"/>
            </a:pPr>
            <a:r>
              <a:rPr lang="en-US" sz="2400" dirty="0" smtClean="0">
                <a:latin typeface="+mj-lt"/>
              </a:rPr>
              <a:t> early </a:t>
            </a:r>
            <a:r>
              <a:rPr lang="en-US" sz="2400" dirty="0">
                <a:latin typeface="+mj-lt"/>
              </a:rPr>
              <a:t>on you may accept a naïve idea while at the same time highlighting results that raise questions about </a:t>
            </a:r>
            <a:r>
              <a:rPr lang="en-US" sz="2400" dirty="0" smtClean="0">
                <a:latin typeface="+mj-lt"/>
              </a:rPr>
              <a:t>it; </a:t>
            </a:r>
          </a:p>
          <a:p>
            <a:pPr lvl="0">
              <a:buFont typeface="Wingdings" charset="2"/>
              <a:buChar char="Ø"/>
            </a:pPr>
            <a:endParaRPr lang="en-US" sz="1200" dirty="0" smtClean="0">
              <a:latin typeface="+mj-lt"/>
            </a:endParaRPr>
          </a:p>
          <a:p>
            <a:pPr lvl="0">
              <a:buFont typeface="Wingdings" charset="2"/>
              <a:buChar char="Ø"/>
            </a:pPr>
            <a:r>
              <a:rPr lang="en-US" sz="2400" dirty="0" smtClean="0">
                <a:latin typeface="+mj-lt"/>
              </a:rPr>
              <a:t>later </a:t>
            </a:r>
            <a:r>
              <a:rPr lang="en-US" sz="2400" dirty="0">
                <a:latin typeface="+mj-lt"/>
              </a:rPr>
              <a:t>on you may guide the class to a more accurate conception based on evidence and reasoning</a:t>
            </a:r>
            <a:r>
              <a:rPr lang="en-US" sz="2400" dirty="0" smtClean="0">
                <a:latin typeface="+mj-lt"/>
              </a:rPr>
              <a:t>.</a:t>
            </a:r>
            <a:endParaRPr lang="en-GB" sz="2400" dirty="0">
              <a:latin typeface="+mj-lt"/>
            </a:endParaRPr>
          </a:p>
        </p:txBody>
      </p:sp>
    </p:spTree>
    <p:extLst>
      <p:ext uri="{BB962C8B-B14F-4D97-AF65-F5344CB8AC3E}">
        <p14:creationId xmlns:p14="http://schemas.microsoft.com/office/powerpoint/2010/main" val="12474589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1143000"/>
          </a:xfrm>
        </p:spPr>
        <p:txBody>
          <a:bodyPr>
            <a:noAutofit/>
          </a:bodyPr>
          <a:lstStyle/>
          <a:p>
            <a:pPr eaLnBrk="0" fontAlgn="base" hangingPunct="0">
              <a:spcAft>
                <a:spcPct val="0"/>
              </a:spcAft>
            </a:pPr>
            <a:r>
              <a:rPr lang="en-US" sz="3600" b="1" kern="0" dirty="0" smtClean="0">
                <a:solidFill>
                  <a:srgbClr val="00B050"/>
                </a:solidFill>
              </a:rPr>
              <a:t>Supporting reflection and reasoning 2</a:t>
            </a:r>
            <a:endParaRPr lang="en-US" sz="3600" b="1" kern="0" dirty="0">
              <a:solidFill>
                <a:srgbClr val="00B050"/>
              </a:solidFill>
            </a:endParaRPr>
          </a:p>
        </p:txBody>
      </p:sp>
      <p:sp>
        <p:nvSpPr>
          <p:cNvPr id="3" name="Content Placeholder 2"/>
          <p:cNvSpPr>
            <a:spLocks noGrp="1"/>
          </p:cNvSpPr>
          <p:nvPr>
            <p:ph idx="1"/>
          </p:nvPr>
        </p:nvSpPr>
        <p:spPr>
          <a:xfrm>
            <a:off x="467544" y="1988840"/>
            <a:ext cx="8229600" cy="3989040"/>
          </a:xfrm>
        </p:spPr>
        <p:txBody>
          <a:bodyPr>
            <a:noAutofit/>
          </a:bodyPr>
          <a:lstStyle/>
          <a:p>
            <a:pPr marL="0" indent="0">
              <a:buNone/>
            </a:pPr>
            <a:r>
              <a:rPr lang="en-US" sz="2400" dirty="0" smtClean="0">
                <a:latin typeface="+mj-lt"/>
              </a:rPr>
              <a:t>5. How </a:t>
            </a:r>
            <a:r>
              <a:rPr lang="en-US" sz="2400" dirty="0">
                <a:latin typeface="+mj-lt"/>
              </a:rPr>
              <a:t>to </a:t>
            </a:r>
            <a:r>
              <a:rPr lang="en-US" sz="2400" b="1" dirty="0">
                <a:solidFill>
                  <a:srgbClr val="FF0000"/>
                </a:solidFill>
                <a:latin typeface="+mj-lt"/>
              </a:rPr>
              <a:t>handle questions </a:t>
            </a:r>
            <a:r>
              <a:rPr lang="en-US" sz="2400" dirty="0">
                <a:latin typeface="+mj-lt"/>
              </a:rPr>
              <a:t>that cannot be answered by investigation or which the teacher may not be able to </a:t>
            </a:r>
            <a:r>
              <a:rPr lang="en-US" sz="2400" dirty="0" smtClean="0">
                <a:latin typeface="+mj-lt"/>
              </a:rPr>
              <a:t>answer? </a:t>
            </a:r>
          </a:p>
          <a:p>
            <a:pPr>
              <a:buFont typeface="Wingdings" charset="2"/>
              <a:buChar char="Ø"/>
            </a:pPr>
            <a:r>
              <a:rPr lang="en-US" sz="2400" dirty="0" smtClean="0">
                <a:latin typeface="+mj-lt"/>
              </a:rPr>
              <a:t>write </a:t>
            </a:r>
            <a:r>
              <a:rPr lang="en-US" sz="2400" dirty="0">
                <a:latin typeface="+mj-lt"/>
              </a:rPr>
              <a:t>them on the board, leaving none out, then sorting them into categories </a:t>
            </a:r>
            <a:r>
              <a:rPr lang="en-US" sz="2400" dirty="0" smtClean="0">
                <a:latin typeface="+mj-lt"/>
              </a:rPr>
              <a:t>(</a:t>
            </a:r>
            <a:r>
              <a:rPr lang="en-US" sz="2000" dirty="0" smtClean="0">
                <a:latin typeface="+mj-lt"/>
              </a:rPr>
              <a:t>for </a:t>
            </a:r>
            <a:r>
              <a:rPr lang="en-US" sz="2000" dirty="0">
                <a:latin typeface="+mj-lt"/>
              </a:rPr>
              <a:t>example - questions that might be investigated successfully through direct experience, questions that can be adapted for investigation, and questions that cannot be answered though first hand investigation (will need research from second hand </a:t>
            </a:r>
            <a:r>
              <a:rPr lang="en-US" sz="2000" dirty="0" smtClean="0">
                <a:latin typeface="+mj-lt"/>
              </a:rPr>
              <a:t>sources). </a:t>
            </a:r>
          </a:p>
          <a:p>
            <a:pPr>
              <a:buFont typeface="Wingdings" charset="2"/>
              <a:buChar char="Ø"/>
            </a:pPr>
            <a:endParaRPr lang="en-US" sz="1200" dirty="0">
              <a:latin typeface="+mj-lt"/>
            </a:endParaRPr>
          </a:p>
          <a:p>
            <a:pPr>
              <a:buFont typeface="Wingdings" charset="2"/>
              <a:buChar char="Ø"/>
            </a:pPr>
            <a:r>
              <a:rPr lang="en-US" sz="2400" dirty="0">
                <a:latin typeface="+mj-lt"/>
              </a:rPr>
              <a:t>S</a:t>
            </a:r>
            <a:r>
              <a:rPr lang="en-US" sz="2400" dirty="0" smtClean="0">
                <a:latin typeface="+mj-lt"/>
              </a:rPr>
              <a:t>aying </a:t>
            </a:r>
            <a:r>
              <a:rPr lang="en-US" sz="2400" dirty="0">
                <a:latin typeface="+mj-lt"/>
              </a:rPr>
              <a:t>“I don’t know, but we can find out” models good (scientific) </a:t>
            </a:r>
            <a:r>
              <a:rPr lang="en-US" sz="2400" dirty="0" err="1">
                <a:latin typeface="+mj-lt"/>
              </a:rPr>
              <a:t>behaviour</a:t>
            </a:r>
            <a:r>
              <a:rPr lang="en-GB" sz="2400" dirty="0">
                <a:latin typeface="+mj-lt"/>
              </a:rPr>
              <a:t> </a:t>
            </a:r>
            <a:endParaRPr lang="en-US" sz="2200" dirty="0">
              <a:latin typeface="+mj-lt"/>
            </a:endParaRPr>
          </a:p>
        </p:txBody>
      </p:sp>
    </p:spTree>
    <p:extLst>
      <p:ext uri="{BB962C8B-B14F-4D97-AF65-F5344CB8AC3E}">
        <p14:creationId xmlns:p14="http://schemas.microsoft.com/office/powerpoint/2010/main" val="7637266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87824" y="274638"/>
            <a:ext cx="5698976" cy="1143000"/>
          </a:xfrm>
        </p:spPr>
        <p:txBody>
          <a:bodyPr>
            <a:noAutofit/>
          </a:bodyPr>
          <a:lstStyle/>
          <a:p>
            <a:r>
              <a:rPr lang="nl-BE" sz="3600" b="1" dirty="0" smtClean="0">
                <a:solidFill>
                  <a:srgbClr val="00B050"/>
                </a:solidFill>
                <a:cs typeface="Arial"/>
              </a:rPr>
              <a:t>Features of productive dialogue</a:t>
            </a:r>
            <a:endParaRPr lang="nl-BE" sz="3600" b="1" dirty="0">
              <a:solidFill>
                <a:srgbClr val="00B050"/>
              </a:solidFill>
              <a:cs typeface="Arial"/>
            </a:endParaRPr>
          </a:p>
        </p:txBody>
      </p:sp>
      <p:sp>
        <p:nvSpPr>
          <p:cNvPr id="3" name="Tijdelijke aanduiding voor inhoud 2"/>
          <p:cNvSpPr>
            <a:spLocks noGrp="1"/>
          </p:cNvSpPr>
          <p:nvPr>
            <p:ph idx="1"/>
          </p:nvPr>
        </p:nvSpPr>
        <p:spPr>
          <a:xfrm>
            <a:off x="467544" y="1844824"/>
            <a:ext cx="8219256" cy="3600401"/>
          </a:xfrm>
        </p:spPr>
        <p:txBody>
          <a:bodyPr>
            <a:normAutofit fontScale="92500"/>
          </a:bodyPr>
          <a:lstStyle/>
          <a:p>
            <a:pPr>
              <a:lnSpc>
                <a:spcPct val="110000"/>
              </a:lnSpc>
            </a:pPr>
            <a:r>
              <a:rPr lang="en-GB" sz="2800" dirty="0">
                <a:latin typeface="+mj-lt"/>
              </a:rPr>
              <a:t>Posing questions </a:t>
            </a:r>
            <a:endParaRPr lang="en-GB" sz="2800" dirty="0" smtClean="0">
              <a:latin typeface="+mj-lt"/>
            </a:endParaRPr>
          </a:p>
          <a:p>
            <a:pPr>
              <a:lnSpc>
                <a:spcPct val="110000"/>
              </a:lnSpc>
            </a:pPr>
            <a:r>
              <a:rPr lang="en-GB" sz="2800" dirty="0">
                <a:latin typeface="+mj-lt"/>
              </a:rPr>
              <a:t>Constructing shared interpretations and new </a:t>
            </a:r>
            <a:r>
              <a:rPr lang="en-GB" sz="2800" dirty="0" smtClean="0">
                <a:latin typeface="+mj-lt"/>
              </a:rPr>
              <a:t>knowledge</a:t>
            </a:r>
            <a:endParaRPr lang="en-GB" sz="2800" dirty="0">
              <a:latin typeface="+mj-lt"/>
            </a:endParaRPr>
          </a:p>
          <a:p>
            <a:pPr>
              <a:lnSpc>
                <a:spcPct val="110000"/>
              </a:lnSpc>
            </a:pPr>
            <a:r>
              <a:rPr lang="en-GB" sz="2800" dirty="0">
                <a:latin typeface="+mj-lt"/>
              </a:rPr>
              <a:t>Articulating and justifying own points of </a:t>
            </a:r>
            <a:r>
              <a:rPr lang="en-GB" sz="2800" dirty="0" smtClean="0">
                <a:latin typeface="+mj-lt"/>
              </a:rPr>
              <a:t>view</a:t>
            </a:r>
          </a:p>
          <a:p>
            <a:pPr>
              <a:lnSpc>
                <a:spcPct val="110000"/>
              </a:lnSpc>
            </a:pPr>
            <a:r>
              <a:rPr lang="en-GB" sz="2800" dirty="0">
                <a:latin typeface="+mj-lt"/>
              </a:rPr>
              <a:t>Actively commenting and building on each other’s </a:t>
            </a:r>
            <a:r>
              <a:rPr lang="en-GB" sz="2800" dirty="0" smtClean="0">
                <a:latin typeface="+mj-lt"/>
              </a:rPr>
              <a:t>ideas</a:t>
            </a:r>
          </a:p>
          <a:p>
            <a:pPr>
              <a:lnSpc>
                <a:spcPct val="110000"/>
              </a:lnSpc>
            </a:pPr>
            <a:r>
              <a:rPr lang="en-GB" sz="2800" dirty="0" smtClean="0">
                <a:latin typeface="+mj-lt"/>
              </a:rPr>
              <a:t>Agreeing and disagreeing politely</a:t>
            </a:r>
          </a:p>
          <a:p>
            <a:pPr>
              <a:lnSpc>
                <a:spcPct val="110000"/>
              </a:lnSpc>
            </a:pPr>
            <a:r>
              <a:rPr lang="en-GB" sz="2800" dirty="0" smtClean="0">
                <a:latin typeface="+mj-lt"/>
              </a:rPr>
              <a:t>Changing our mind based on further evidence/input</a:t>
            </a:r>
            <a:endParaRPr lang="en-GB" sz="2800" dirty="0">
              <a:latin typeface="+mj-lt"/>
            </a:endParaRPr>
          </a:p>
          <a:p>
            <a:endParaRPr lang="en-US" sz="2400" dirty="0" smtClean="0"/>
          </a:p>
        </p:txBody>
      </p:sp>
    </p:spTree>
    <p:extLst>
      <p:ext uri="{BB962C8B-B14F-4D97-AF65-F5344CB8AC3E}">
        <p14:creationId xmlns:p14="http://schemas.microsoft.com/office/powerpoint/2010/main" val="1353747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771800" y="260648"/>
            <a:ext cx="5698852" cy="15688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Reflection on what has been gained from the module</a:t>
            </a:r>
            <a:endParaRPr lang="en-GB" kern="0" dirty="0" smtClean="0">
              <a:solidFill>
                <a:srgbClr val="00B050"/>
              </a:solidFill>
              <a:effectLst/>
            </a:endParaRPr>
          </a:p>
        </p:txBody>
      </p:sp>
      <p:sp>
        <p:nvSpPr>
          <p:cNvPr id="4" name="Tijdelijke aanduiding voor inhoud 3"/>
          <p:cNvSpPr>
            <a:spLocks noGrp="1"/>
          </p:cNvSpPr>
          <p:nvPr>
            <p:ph idx="1"/>
          </p:nvPr>
        </p:nvSpPr>
        <p:spPr>
          <a:xfrm>
            <a:off x="539552" y="2060848"/>
            <a:ext cx="8219256" cy="4032447"/>
          </a:xfrm>
        </p:spPr>
        <p:txBody>
          <a:bodyPr>
            <a:normAutofit/>
          </a:bodyPr>
          <a:lstStyle/>
          <a:p>
            <a:pPr marL="514350" lvl="0" indent="-514350">
              <a:buFont typeface="+mj-lt"/>
              <a:buAutoNum type="arabicPeriod"/>
            </a:pPr>
            <a:r>
              <a:rPr lang="en-GB" sz="2800" dirty="0" smtClean="0">
                <a:latin typeface="+mj-lt"/>
              </a:rPr>
              <a:t>Go back to your original posters</a:t>
            </a:r>
          </a:p>
          <a:p>
            <a:pPr marL="514350" indent="-514350">
              <a:buFont typeface="+mj-lt"/>
              <a:buAutoNum type="arabicPeriod"/>
            </a:pPr>
            <a:r>
              <a:rPr lang="nl-BE" sz="2800" dirty="0" smtClean="0">
                <a:latin typeface="+mj-lt"/>
              </a:rPr>
              <a:t>Is </a:t>
            </a:r>
            <a:r>
              <a:rPr lang="nl-BE" sz="2800" dirty="0">
                <a:latin typeface="+mj-lt"/>
              </a:rPr>
              <a:t>there anything you would add</a:t>
            </a:r>
            <a:r>
              <a:rPr lang="nl-BE" sz="2800" dirty="0" smtClean="0">
                <a:latin typeface="+mj-lt"/>
              </a:rPr>
              <a:t>?</a:t>
            </a:r>
          </a:p>
          <a:p>
            <a:pPr marL="514350" lvl="0" indent="-514350">
              <a:buFont typeface="+mj-lt"/>
              <a:buAutoNum type="arabicPeriod"/>
            </a:pPr>
            <a:r>
              <a:rPr lang="en-GB" sz="2800" dirty="0" smtClean="0">
                <a:latin typeface="+mj-lt"/>
              </a:rPr>
              <a:t>In what ways did the different activities support your developing thinking?</a:t>
            </a:r>
          </a:p>
          <a:p>
            <a:pPr marL="514350" lvl="0" indent="-514350">
              <a:buFont typeface="+mj-lt"/>
              <a:buAutoNum type="arabicPeriod"/>
            </a:pPr>
            <a:r>
              <a:rPr lang="en-GB" sz="2800" dirty="0" smtClean="0">
                <a:latin typeface="+mj-lt"/>
              </a:rPr>
              <a:t>How far have the aims of the module been met?</a:t>
            </a:r>
            <a:endParaRPr lang="en-GB" sz="2800" dirty="0">
              <a:latin typeface="+mj-lt"/>
            </a:endParaRPr>
          </a:p>
          <a:p>
            <a:pPr marL="514350" indent="-514350">
              <a:buFont typeface="+mj-lt"/>
              <a:buAutoNum type="arabicPeriod"/>
            </a:pPr>
            <a:endParaRPr lang="en-GB" sz="2800" dirty="0"/>
          </a:p>
          <a:p>
            <a:pPr marL="514350" lvl="0" indent="-514350">
              <a:buFont typeface="+mj-lt"/>
              <a:buAutoNum type="arabicPeriod"/>
            </a:pPr>
            <a:endParaRPr lang="en-GB" sz="2800" dirty="0" smtClean="0"/>
          </a:p>
          <a:p>
            <a:pPr marL="514350" lvl="0" indent="-514350">
              <a:buFont typeface="+mj-lt"/>
              <a:buAutoNum type="arabicPeriod"/>
            </a:pPr>
            <a:endParaRPr lang="en-GB" sz="2800" dirty="0"/>
          </a:p>
          <a:p>
            <a:pPr marL="514350" indent="-514350">
              <a:buFont typeface="Arial" pitchFamily="34" charset="0"/>
              <a:buAutoNum type="arabicPeriod"/>
            </a:pPr>
            <a:endParaRPr lang="en-GB" sz="2800" dirty="0"/>
          </a:p>
          <a:p>
            <a:pPr marL="514350" lvl="0" indent="-514350">
              <a:buFont typeface="Arial" pitchFamily="34" charset="0"/>
              <a:buAutoNum type="arabicPeriod"/>
            </a:pPr>
            <a:endParaRPr lang="en-GB" sz="2800" dirty="0"/>
          </a:p>
          <a:p>
            <a:pPr marL="514350" indent="-514350">
              <a:buAutoNum type="arabicPeriod"/>
            </a:pPr>
            <a:endParaRPr lang="nl-BE" sz="2800" dirty="0" smtClean="0"/>
          </a:p>
          <a:p>
            <a:pPr marL="514350" indent="-514350">
              <a:buAutoNum type="arabicPeriod"/>
            </a:pPr>
            <a:endParaRPr lang="nl-BE" sz="2800" dirty="0" smtClean="0"/>
          </a:p>
        </p:txBody>
      </p:sp>
    </p:spTree>
    <p:extLst>
      <p:ext uri="{BB962C8B-B14F-4D97-AF65-F5344CB8AC3E}">
        <p14:creationId xmlns:p14="http://schemas.microsoft.com/office/powerpoint/2010/main" val="20553293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7" y="634914"/>
            <a:ext cx="5634191" cy="925058"/>
          </a:xfrm>
        </p:spPr>
        <p:txBody>
          <a:bodyPr>
            <a:normAutofit/>
          </a:bodyPr>
          <a:lstStyle/>
          <a:p>
            <a:r>
              <a:rPr lang="en-US" sz="3600" b="1" dirty="0" smtClean="0">
                <a:solidFill>
                  <a:srgbClr val="00B050"/>
                </a:solidFill>
              </a:rPr>
              <a:t>Further information</a:t>
            </a:r>
            <a:endParaRPr lang="en-US" sz="3600" b="1" dirty="0">
              <a:solidFill>
                <a:srgbClr val="00B050"/>
              </a:solidFill>
            </a:endParaRPr>
          </a:p>
        </p:txBody>
      </p:sp>
      <p:sp>
        <p:nvSpPr>
          <p:cNvPr id="3" name="Content Placeholder 2"/>
          <p:cNvSpPr>
            <a:spLocks noGrp="1"/>
          </p:cNvSpPr>
          <p:nvPr>
            <p:ph idx="1"/>
          </p:nvPr>
        </p:nvSpPr>
        <p:spPr>
          <a:xfrm>
            <a:off x="612108" y="1700808"/>
            <a:ext cx="7886700" cy="4625520"/>
          </a:xfrm>
        </p:spPr>
        <p:txBody>
          <a:bodyPr>
            <a:normAutofit fontScale="92500" lnSpcReduction="10000"/>
          </a:bodyPr>
          <a:lstStyle/>
          <a:p>
            <a:pPr marL="0" indent="0">
              <a:lnSpc>
                <a:spcPct val="120000"/>
              </a:lnSpc>
              <a:buNone/>
            </a:pPr>
            <a:r>
              <a:rPr lang="en-US" sz="3100" b="1" dirty="0">
                <a:solidFill>
                  <a:srgbClr val="FF0000"/>
                </a:solidFill>
                <a:latin typeface="+mj-lt"/>
              </a:rPr>
              <a:t>Creative </a:t>
            </a:r>
            <a:r>
              <a:rPr lang="en-US" sz="3100" b="1" dirty="0" smtClean="0">
                <a:solidFill>
                  <a:srgbClr val="FF0000"/>
                </a:solidFill>
                <a:latin typeface="+mj-lt"/>
              </a:rPr>
              <a:t>Little Scientists </a:t>
            </a:r>
          </a:p>
          <a:p>
            <a:pPr marL="0" indent="0">
              <a:lnSpc>
                <a:spcPct val="120000"/>
              </a:lnSpc>
              <a:buNone/>
            </a:pPr>
            <a:r>
              <a:rPr lang="en-US" sz="2600" dirty="0" smtClean="0">
                <a:solidFill>
                  <a:srgbClr val="FF0000"/>
                </a:solidFill>
                <a:latin typeface="+mj-lt"/>
              </a:rPr>
              <a:t>(FP7 EU project 2011 – 2014)</a:t>
            </a:r>
            <a:endParaRPr lang="en-US" sz="2600" dirty="0">
              <a:solidFill>
                <a:srgbClr val="FF0000"/>
              </a:solidFill>
              <a:latin typeface="+mj-lt"/>
            </a:endParaRPr>
          </a:p>
          <a:p>
            <a:pPr marL="0" indent="0">
              <a:lnSpc>
                <a:spcPct val="110000"/>
              </a:lnSpc>
              <a:buNone/>
            </a:pPr>
            <a:r>
              <a:rPr lang="en-US" sz="2600" dirty="0">
                <a:latin typeface="+mj-lt"/>
              </a:rPr>
              <a:t>Design principles and exemplar materials based on fieldwork </a:t>
            </a:r>
            <a:r>
              <a:rPr lang="en-US" sz="2600" dirty="0" err="1">
                <a:latin typeface="+mj-lt"/>
                <a:hlinkClick r:id="rId3"/>
              </a:rPr>
              <a:t>www.creative</a:t>
            </a:r>
            <a:r>
              <a:rPr lang="en-US" sz="2600" dirty="0">
                <a:latin typeface="+mj-lt"/>
                <a:hlinkClick r:id="rId3"/>
              </a:rPr>
              <a:t>-little-</a:t>
            </a:r>
            <a:r>
              <a:rPr lang="en-US" sz="2600" dirty="0" err="1">
                <a:latin typeface="+mj-lt"/>
                <a:hlinkClick r:id="rId3"/>
              </a:rPr>
              <a:t>scientists.eu</a:t>
            </a:r>
            <a:endParaRPr lang="en-US" sz="2600" dirty="0">
              <a:latin typeface="+mj-lt"/>
            </a:endParaRPr>
          </a:p>
          <a:p>
            <a:pPr marL="0" indent="0">
              <a:buNone/>
            </a:pPr>
            <a:endParaRPr lang="en-US" sz="2600" dirty="0">
              <a:latin typeface="+mj-lt"/>
            </a:endParaRPr>
          </a:p>
          <a:p>
            <a:pPr marL="0" indent="0">
              <a:buNone/>
            </a:pPr>
            <a:r>
              <a:rPr lang="en-US" sz="3100" b="1" dirty="0">
                <a:solidFill>
                  <a:srgbClr val="FF0000"/>
                </a:solidFill>
                <a:latin typeface="+mj-lt"/>
              </a:rPr>
              <a:t>Creativity in Early Years </a:t>
            </a:r>
            <a:r>
              <a:rPr lang="en-US" sz="3100" b="1" dirty="0" smtClean="0">
                <a:solidFill>
                  <a:srgbClr val="FF0000"/>
                </a:solidFill>
                <a:latin typeface="+mj-lt"/>
              </a:rPr>
              <a:t>Science Education </a:t>
            </a:r>
          </a:p>
          <a:p>
            <a:pPr marL="0" indent="0">
              <a:buNone/>
            </a:pPr>
            <a:r>
              <a:rPr lang="en-US" sz="2600" dirty="0" smtClean="0">
                <a:solidFill>
                  <a:srgbClr val="FF0000"/>
                </a:solidFill>
                <a:latin typeface="+mj-lt"/>
              </a:rPr>
              <a:t>(Erasmus+ EU project 2014 </a:t>
            </a:r>
            <a:r>
              <a:rPr lang="en-US" sz="2600" dirty="0">
                <a:solidFill>
                  <a:srgbClr val="FF0000"/>
                </a:solidFill>
              </a:rPr>
              <a:t>– </a:t>
            </a:r>
            <a:r>
              <a:rPr lang="en-US" sz="2600" dirty="0" smtClean="0">
                <a:solidFill>
                  <a:srgbClr val="FF0000"/>
                </a:solidFill>
                <a:latin typeface="+mj-lt"/>
              </a:rPr>
              <a:t>2017</a:t>
            </a:r>
            <a:r>
              <a:rPr lang="en-US" sz="2600" dirty="0">
                <a:solidFill>
                  <a:srgbClr val="FF0000"/>
                </a:solidFill>
                <a:latin typeface="+mj-lt"/>
              </a:rPr>
              <a:t>)</a:t>
            </a:r>
          </a:p>
          <a:p>
            <a:pPr marL="0" indent="0">
              <a:lnSpc>
                <a:spcPct val="110000"/>
              </a:lnSpc>
              <a:buNone/>
            </a:pPr>
            <a:r>
              <a:rPr lang="en-US" sz="2600" dirty="0" smtClean="0">
                <a:latin typeface="+mj-lt"/>
              </a:rPr>
              <a:t>Curriculum Materials and Training  Materials </a:t>
            </a:r>
            <a:r>
              <a:rPr lang="en-US" sz="2600" dirty="0">
                <a:latin typeface="+mj-lt"/>
              </a:rPr>
              <a:t>for </a:t>
            </a:r>
            <a:r>
              <a:rPr lang="en-US" sz="2600" dirty="0" smtClean="0">
                <a:latin typeface="+mj-lt"/>
              </a:rPr>
              <a:t>teacher CPD </a:t>
            </a:r>
            <a:r>
              <a:rPr lang="en-US" sz="2600" dirty="0">
                <a:latin typeface="+mj-lt"/>
              </a:rPr>
              <a:t>to promote creative approaches to early years </a:t>
            </a:r>
            <a:r>
              <a:rPr lang="en-US" sz="2600" dirty="0" smtClean="0">
                <a:latin typeface="+mj-lt"/>
              </a:rPr>
              <a:t>science </a:t>
            </a:r>
            <a:r>
              <a:rPr lang="en-US" sz="2600" dirty="0" smtClean="0">
                <a:latin typeface="+mj-lt"/>
                <a:hlinkClick r:id="rId4"/>
              </a:rPr>
              <a:t>www.ceys‐project.eu</a:t>
            </a:r>
            <a:endParaRPr lang="en-US" sz="2600"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3209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25144"/>
            <a:ext cx="5256584" cy="1143000"/>
          </a:xfrm>
        </p:spPr>
        <p:txBody>
          <a:bodyPr>
            <a:normAutofit fontScale="90000"/>
          </a:bodyPr>
          <a:lstStyle/>
          <a:p>
            <a:r>
              <a:rPr lang="en-GB" b="1" kern="0" dirty="0" smtClean="0">
                <a:solidFill>
                  <a:srgbClr val="D75318"/>
                </a:solidFill>
                <a:latin typeface="Arial" charset="0"/>
              </a:rPr>
              <a:t/>
            </a:r>
            <a:br>
              <a:rPr lang="en-GB" b="1" kern="0" dirty="0" smtClean="0">
                <a:solidFill>
                  <a:srgbClr val="D75318"/>
                </a:solidFill>
                <a:latin typeface="Arial" charset="0"/>
              </a:rPr>
            </a:br>
            <a:r>
              <a:rPr lang="en-GB" b="1" kern="0" dirty="0" smtClean="0">
                <a:solidFill>
                  <a:srgbClr val="D75318"/>
                </a:solidFill>
                <a:latin typeface="Arial" charset="0"/>
              </a:rPr>
              <a:t>Thank you!</a:t>
            </a:r>
            <a:r>
              <a:rPr lang="en-GB" kern="0" dirty="0">
                <a:latin typeface="Arial" charset="0"/>
              </a:rPr>
              <a:t/>
            </a:r>
            <a:br>
              <a:rPr lang="en-GB" kern="0" dirty="0">
                <a:latin typeface="Arial" charset="0"/>
              </a:rPr>
            </a:br>
            <a:endParaRPr lang="en-US" dirty="0"/>
          </a:p>
        </p:txBody>
      </p:sp>
      <p:pic>
        <p:nvPicPr>
          <p:cNvPr id="5" name="Picture 2" descr="F:\ergasia ceys\ceys\νερο\peiramata\1 πειραμα\δοκιμη\20160322_123658.jpg"/>
          <p:cNvPicPr>
            <a:picLocks noChangeAspect="1" noChangeArrowheads="1"/>
          </p:cNvPicPr>
          <p:nvPr/>
        </p:nvPicPr>
        <p:blipFill>
          <a:blip r:embed="rId2" cstate="print"/>
          <a:srcRect/>
          <a:stretch>
            <a:fillRect/>
          </a:stretch>
        </p:blipFill>
        <p:spPr bwMode="auto">
          <a:xfrm rot="5400000">
            <a:off x="5226822" y="1622050"/>
            <a:ext cx="4248472" cy="2389765"/>
          </a:xfrm>
          <a:prstGeom prst="rect">
            <a:avLst/>
          </a:prstGeom>
          <a:noFill/>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1700808"/>
            <a:ext cx="215063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3203848" y="692696"/>
            <a:ext cx="2529319" cy="3818409"/>
          </a:xfrm>
          <a:prstGeom prst="rect">
            <a:avLst/>
          </a:prstGeom>
        </p:spPr>
      </p:pic>
    </p:spTree>
    <p:extLst>
      <p:ext uri="{BB962C8B-B14F-4D97-AF65-F5344CB8AC3E}">
        <p14:creationId xmlns:p14="http://schemas.microsoft.com/office/powerpoint/2010/main" val="14526249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5880" y="4932659"/>
            <a:ext cx="7776864" cy="1061829"/>
          </a:xfrm>
          <a:prstGeom prst="rect">
            <a:avLst/>
          </a:prstGeom>
          <a:noFill/>
        </p:spPr>
        <p:txBody>
          <a:bodyPr wrap="square" rtlCol="0">
            <a:spAutoFit/>
          </a:bodyPr>
          <a:lstStyle/>
          <a:p>
            <a:pPr>
              <a:spcAft>
                <a:spcPts val="600"/>
              </a:spcAft>
              <a:tabLst>
                <a:tab pos="990600" algn="l"/>
              </a:tabLst>
            </a:pPr>
            <a:r>
              <a:rPr lang="en-US" sz="1600" dirty="0" smtClean="0">
                <a:solidFill>
                  <a:prstClr val="black"/>
                </a:solidFill>
              </a:rPr>
              <a:t>	</a:t>
            </a:r>
            <a:r>
              <a:rPr lang="en-US" sz="1400" dirty="0" smtClean="0">
                <a:solidFill>
                  <a:prstClr val="black"/>
                </a:solidFill>
              </a:rPr>
              <a:t>© </a:t>
            </a:r>
            <a:r>
              <a:rPr lang="en-US" sz="1400" i="1" dirty="0">
                <a:solidFill>
                  <a:prstClr val="black"/>
                </a:solidFill>
              </a:rPr>
              <a:t>2017 CREATIVITY IN EARLY YEARS SCIENCE EDUCATION </a:t>
            </a:r>
            <a:r>
              <a:rPr lang="en-US" sz="1400" i="1" dirty="0" smtClean="0">
                <a:solidFill>
                  <a:prstClr val="black"/>
                </a:solidFill>
              </a:rPr>
              <a:t>Consortium</a:t>
            </a:r>
          </a:p>
          <a:p>
            <a:pPr>
              <a:spcAft>
                <a:spcPts val="600"/>
              </a:spcAft>
              <a:tabLst>
                <a:tab pos="990600" algn="l"/>
              </a:tabLst>
            </a:pPr>
            <a:r>
              <a:rPr lang="en-US" sz="1400" dirty="0" smtClean="0">
                <a:solidFill>
                  <a:prstClr val="black"/>
                </a:solidFill>
              </a:rPr>
              <a:t>This </a:t>
            </a:r>
            <a:r>
              <a:rPr lang="en-US" sz="1400" dirty="0">
                <a:solidFill>
                  <a:prstClr val="black"/>
                </a:solidFill>
              </a:rPr>
              <a:t>work is licensed under the Creative Commons Attribution-</a:t>
            </a:r>
            <a:r>
              <a:rPr lang="en-US" sz="1400" dirty="0" err="1">
                <a:solidFill>
                  <a:prstClr val="black"/>
                </a:solidFill>
              </a:rPr>
              <a:t>NonCommercial</a:t>
            </a:r>
            <a:r>
              <a:rPr lang="en-US" sz="1400" dirty="0">
                <a:solidFill>
                  <a:prstClr val="black"/>
                </a:solidFill>
              </a:rPr>
              <a:t>-</a:t>
            </a:r>
            <a:r>
              <a:rPr lang="en-US" sz="1400" dirty="0" err="1">
                <a:solidFill>
                  <a:prstClr val="black"/>
                </a:solidFill>
              </a:rPr>
              <a:t>NoDerivatives</a:t>
            </a:r>
            <a:r>
              <a:rPr lang="en-US" sz="1400" dirty="0">
                <a:solidFill>
                  <a:prstClr val="black"/>
                </a:solidFill>
              </a:rPr>
              <a:t> 4.0 International License. To view a copy of this license, visit </a:t>
            </a:r>
            <a:r>
              <a:rPr lang="en-US" sz="1400" u="sng" dirty="0">
                <a:solidFill>
                  <a:prstClr val="black"/>
                </a:solidFill>
                <a:hlinkClick r:id="rId2"/>
              </a:rPr>
              <a:t>http://creativecommons.org/licenses/by-nc-nd/4.0/</a:t>
            </a:r>
            <a:r>
              <a:rPr lang="en-US" sz="1400" dirty="0">
                <a:solidFill>
                  <a:prstClr val="black"/>
                </a:solidFill>
              </a:rPr>
              <a:t>.</a:t>
            </a:r>
            <a:endParaRPr lang="el-GR" sz="1400" dirty="0">
              <a:solidFill>
                <a:prstClr val="black"/>
              </a:solidFill>
            </a:endParaRPr>
          </a:p>
        </p:txBody>
      </p:sp>
      <p:sp>
        <p:nvSpPr>
          <p:cNvPr id="2" name="Title 1"/>
          <p:cNvSpPr>
            <a:spLocks noGrp="1"/>
          </p:cNvSpPr>
          <p:nvPr>
            <p:ph type="title"/>
          </p:nvPr>
        </p:nvSpPr>
        <p:spPr>
          <a:xfrm>
            <a:off x="722313" y="1628801"/>
            <a:ext cx="7772400" cy="3456383"/>
          </a:xfrm>
        </p:spPr>
        <p:txBody>
          <a:bodyPr>
            <a:normAutofit fontScale="90000"/>
          </a:bodyPr>
          <a:lstStyle/>
          <a:p>
            <a:r>
              <a:rPr lang="en-US" sz="3600" i="1" dirty="0" smtClean="0">
                <a:solidFill>
                  <a:srgbClr val="00B050"/>
                </a:solidFill>
              </a:rPr>
              <a:t>Acknowledgements</a:t>
            </a:r>
            <a:r>
              <a:rPr lang="en-US" sz="2800" i="1" dirty="0" smtClean="0">
                <a:solidFill>
                  <a:srgbClr val="00B050"/>
                </a:solidFill>
              </a:rPr>
              <a:t/>
            </a:r>
            <a:br>
              <a:rPr lang="en-US" sz="2800" i="1" dirty="0" smtClean="0">
                <a:solidFill>
                  <a:srgbClr val="00B050"/>
                </a:solidFill>
              </a:rPr>
            </a:br>
            <a:r>
              <a:rPr lang="en-US" sz="1200" dirty="0"/>
              <a:t/>
            </a:r>
            <a:br>
              <a:rPr lang="en-US" sz="1200" dirty="0"/>
            </a:br>
            <a:r>
              <a:rPr lang="en-US" sz="3100" dirty="0" smtClean="0">
                <a:solidFill>
                  <a:srgbClr val="FF0000"/>
                </a:solidFill>
              </a:rPr>
              <a:t>Creativity </a:t>
            </a:r>
            <a:r>
              <a:rPr lang="en-US" sz="3100" dirty="0">
                <a:solidFill>
                  <a:srgbClr val="FF0000"/>
                </a:solidFill>
              </a:rPr>
              <a:t>in Early Years Science </a:t>
            </a:r>
            <a:r>
              <a:rPr lang="en-US" sz="3100" dirty="0" smtClean="0">
                <a:solidFill>
                  <a:srgbClr val="FF0000"/>
                </a:solidFill>
              </a:rPr>
              <a:t>EDUCATION (2014-2017</a:t>
            </a:r>
            <a:r>
              <a:rPr lang="en-US" sz="3100" dirty="0">
                <a:solidFill>
                  <a:srgbClr val="FF0000"/>
                </a:solidFill>
              </a:rPr>
              <a:t>) </a:t>
            </a:r>
            <a:br>
              <a:rPr lang="en-US" sz="3100" dirty="0">
                <a:solidFill>
                  <a:srgbClr val="FF0000"/>
                </a:solidFill>
              </a:rPr>
            </a:br>
            <a:r>
              <a:rPr lang="en-US" sz="3100" dirty="0" smtClean="0">
                <a:hlinkClick r:id="rId3"/>
              </a:rPr>
              <a:t>www.ceys-project.eu</a:t>
            </a: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1800" dirty="0"/>
              <a:t> </a:t>
            </a:r>
            <a:br>
              <a:rPr lang="en-US" sz="1800" dirty="0"/>
            </a:br>
            <a:endParaRPr lang="en-US" sz="1800" i="1" dirty="0">
              <a:solidFill>
                <a:srgbClr val="00B050"/>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031" y="3861048"/>
            <a:ext cx="7185671"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871030" y="4932659"/>
            <a:ext cx="915929" cy="356870"/>
          </a:xfrm>
          <a:prstGeom prst="rect">
            <a:avLst/>
          </a:prstGeom>
        </p:spPr>
      </p:pic>
    </p:spTree>
    <p:extLst>
      <p:ext uri="{BB962C8B-B14F-4D97-AF65-F5344CB8AC3E}">
        <p14:creationId xmlns:p14="http://schemas.microsoft.com/office/powerpoint/2010/main" val="5145878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404664"/>
            <a:ext cx="5842992" cy="1152128"/>
          </a:xfrm>
        </p:spPr>
        <p:txBody>
          <a:bodyPr>
            <a:noAutofit/>
          </a:bodyPr>
          <a:lstStyle/>
          <a:p>
            <a:r>
              <a:rPr lang="en-US" sz="3600" b="1" kern="0" dirty="0" smtClean="0">
                <a:solidFill>
                  <a:srgbClr val="00B050"/>
                </a:solidFill>
              </a:rPr>
              <a:t>Links to Content Design Principles and Outcomes 1</a:t>
            </a:r>
            <a:r>
              <a:rPr lang="en-GB" sz="3600" kern="0" dirty="0" smtClean="0">
                <a:solidFill>
                  <a:srgbClr val="00B050"/>
                </a:solidFill>
              </a:rPr>
              <a:t> </a:t>
            </a:r>
            <a:endParaRPr lang="en-US" sz="3600" dirty="0">
              <a:solidFill>
                <a:srgbClr val="00B050"/>
              </a:solidFill>
            </a:endParaRPr>
          </a:p>
        </p:txBody>
      </p:sp>
      <p:sp>
        <p:nvSpPr>
          <p:cNvPr id="3" name="Content Placeholder 2"/>
          <p:cNvSpPr>
            <a:spLocks noGrp="1"/>
          </p:cNvSpPr>
          <p:nvPr>
            <p:ph idx="1"/>
          </p:nvPr>
        </p:nvSpPr>
        <p:spPr>
          <a:xfrm>
            <a:off x="467544" y="1772816"/>
            <a:ext cx="8676456" cy="4320479"/>
          </a:xfrm>
        </p:spPr>
        <p:txBody>
          <a:bodyPr>
            <a:normAutofit/>
          </a:bodyPr>
          <a:lstStyle/>
          <a:p>
            <a:pPr marL="0" indent="0">
              <a:buNone/>
            </a:pPr>
            <a:r>
              <a:rPr lang="en-US" sz="2400" dirty="0">
                <a:latin typeface="+mj-lt"/>
              </a:rPr>
              <a:t>3. Teacher education should advance teachers’ understandings about the nature of science and how scientists work, confronting stereotypical images of science and scientists. </a:t>
            </a:r>
            <a:endParaRPr lang="en-GB" sz="2400" dirty="0">
              <a:latin typeface="+mj-lt"/>
            </a:endParaRPr>
          </a:p>
          <a:p>
            <a:pPr marL="400050" lvl="1" indent="0">
              <a:buNone/>
            </a:pPr>
            <a:endParaRPr lang="en-US" sz="900" dirty="0" smtClean="0">
              <a:latin typeface="+mj-lt"/>
            </a:endParaRPr>
          </a:p>
          <a:p>
            <a:pPr marL="400050" lvl="1" indent="0">
              <a:buNone/>
            </a:pPr>
            <a:r>
              <a:rPr lang="en-US" sz="2000" dirty="0" smtClean="0">
                <a:latin typeface="+mj-lt"/>
              </a:rPr>
              <a:t>3.2 </a:t>
            </a:r>
            <a:r>
              <a:rPr lang="en-US" sz="2000" dirty="0">
                <a:latin typeface="+mj-lt"/>
              </a:rPr>
              <a:t>Teachers should be able to </a:t>
            </a:r>
            <a:r>
              <a:rPr lang="en-US" sz="2000" b="1" dirty="0" err="1" smtClean="0">
                <a:solidFill>
                  <a:srgbClr val="FF0000"/>
                </a:solidFill>
                <a:latin typeface="+mj-lt"/>
              </a:rPr>
              <a:t>recognise</a:t>
            </a:r>
            <a:r>
              <a:rPr lang="en-US" sz="2000" b="1" dirty="0" smtClean="0">
                <a:solidFill>
                  <a:srgbClr val="FF0000"/>
                </a:solidFill>
                <a:latin typeface="+mj-lt"/>
              </a:rPr>
              <a:t> </a:t>
            </a:r>
            <a:r>
              <a:rPr lang="en-US" sz="2000" b="1" dirty="0">
                <a:solidFill>
                  <a:srgbClr val="FF0000"/>
                </a:solidFill>
                <a:latin typeface="+mj-lt"/>
              </a:rPr>
              <a:t>young children’s capabilities to engage with processes associated with the evaluation as well as generation of ideas</a:t>
            </a:r>
            <a:r>
              <a:rPr lang="en-US" sz="2000" dirty="0">
                <a:latin typeface="+mj-lt"/>
              </a:rPr>
              <a:t> in science and mathematics, since these processes are also important for the development of learner creativity</a:t>
            </a:r>
            <a:endParaRPr lang="en-GB" sz="2000" dirty="0">
              <a:latin typeface="+mj-lt"/>
            </a:endParaRPr>
          </a:p>
          <a:p>
            <a:pPr marL="400050" lvl="1" indent="0">
              <a:buNone/>
            </a:pPr>
            <a:r>
              <a:rPr lang="en-US" sz="2000" dirty="0">
                <a:latin typeface="+mj-lt"/>
              </a:rPr>
              <a:t>3.3 Teachers should be able to use </a:t>
            </a:r>
            <a:r>
              <a:rPr lang="en-US" sz="2000" b="1" dirty="0">
                <a:solidFill>
                  <a:srgbClr val="FF0000"/>
                </a:solidFill>
                <a:latin typeface="+mj-lt"/>
              </a:rPr>
              <a:t>foster the processes of imagination, reflection and consideration of alternative ideas </a:t>
            </a:r>
            <a:r>
              <a:rPr lang="en-US" sz="2000" dirty="0">
                <a:latin typeface="+mj-lt"/>
              </a:rPr>
              <a:t>in supporting children’s understanding of scientific ideas and procedures and development of creativity.</a:t>
            </a:r>
            <a:endParaRPr lang="en-GB" sz="2000" dirty="0">
              <a:latin typeface="+mj-lt"/>
            </a:endParaRPr>
          </a:p>
          <a:p>
            <a:endParaRPr lang="en-GB" sz="2200" dirty="0"/>
          </a:p>
        </p:txBody>
      </p:sp>
    </p:spTree>
    <p:extLst>
      <p:ext uri="{BB962C8B-B14F-4D97-AF65-F5344CB8AC3E}">
        <p14:creationId xmlns:p14="http://schemas.microsoft.com/office/powerpoint/2010/main" val="1155461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1282154"/>
          </a:xfrm>
        </p:spPr>
        <p:txBody>
          <a:bodyPr>
            <a:normAutofit/>
          </a:bodyPr>
          <a:lstStyle/>
          <a:p>
            <a:r>
              <a:rPr lang="en-US" sz="3600" b="1" kern="0" dirty="0">
                <a:solidFill>
                  <a:srgbClr val="00B050"/>
                </a:solidFill>
              </a:rPr>
              <a:t>Links to Content Design Principles and </a:t>
            </a:r>
            <a:r>
              <a:rPr lang="en-US" sz="3600" b="1" kern="0" dirty="0" smtClean="0">
                <a:solidFill>
                  <a:srgbClr val="00B050"/>
                </a:solidFill>
              </a:rPr>
              <a:t>Outcomes 2</a:t>
            </a:r>
            <a:endParaRPr lang="en-US" sz="3600" dirty="0"/>
          </a:p>
        </p:txBody>
      </p:sp>
      <p:sp>
        <p:nvSpPr>
          <p:cNvPr id="3" name="Content Placeholder 2"/>
          <p:cNvSpPr>
            <a:spLocks noGrp="1"/>
          </p:cNvSpPr>
          <p:nvPr>
            <p:ph idx="1"/>
          </p:nvPr>
        </p:nvSpPr>
        <p:spPr>
          <a:xfrm>
            <a:off x="457200" y="1556793"/>
            <a:ext cx="8219256" cy="4536504"/>
          </a:xfrm>
        </p:spPr>
        <p:txBody>
          <a:bodyPr>
            <a:normAutofit fontScale="92500" lnSpcReduction="10000"/>
          </a:bodyPr>
          <a:lstStyle/>
          <a:p>
            <a:pPr marL="0" indent="0">
              <a:buNone/>
            </a:pPr>
            <a:r>
              <a:rPr lang="en-US" sz="2600" dirty="0">
                <a:latin typeface="+mj-lt"/>
              </a:rPr>
              <a:t>11. Teacher education should enable teachers to use questioning effectively and encourage children’s questions in order to foster creativity and </a:t>
            </a:r>
            <a:r>
              <a:rPr lang="en-US" sz="2600" dirty="0" smtClean="0">
                <a:latin typeface="+mj-lt"/>
              </a:rPr>
              <a:t>inquiry</a:t>
            </a:r>
          </a:p>
          <a:p>
            <a:pPr marL="0" indent="0">
              <a:buNone/>
            </a:pPr>
            <a:endParaRPr lang="en-GB" sz="1000" dirty="0">
              <a:latin typeface="+mj-lt"/>
            </a:endParaRPr>
          </a:p>
          <a:p>
            <a:pPr marL="400050" lvl="1" indent="0">
              <a:buNone/>
            </a:pPr>
            <a:r>
              <a:rPr lang="en-US" sz="2200" dirty="0">
                <a:latin typeface="+mj-lt"/>
              </a:rPr>
              <a:t>11.1 </a:t>
            </a:r>
            <a:r>
              <a:rPr lang="en-US" sz="2200" dirty="0" smtClean="0">
                <a:latin typeface="+mj-lt"/>
              </a:rPr>
              <a:t>Teachers </a:t>
            </a:r>
            <a:r>
              <a:rPr lang="en-US" sz="2200" dirty="0">
                <a:latin typeface="+mj-lt"/>
              </a:rPr>
              <a:t>should be able to use </a:t>
            </a:r>
            <a:r>
              <a:rPr lang="en-US" sz="2200" b="1" dirty="0">
                <a:solidFill>
                  <a:srgbClr val="FF0000"/>
                </a:solidFill>
                <a:latin typeface="+mj-lt"/>
              </a:rPr>
              <a:t>different forms of questioning </a:t>
            </a:r>
            <a:r>
              <a:rPr lang="en-US" sz="2200" dirty="0">
                <a:latin typeface="+mj-lt"/>
              </a:rPr>
              <a:t>at appropriate points to scaffold creative learning outcomes in science and mathematics, and in particular </a:t>
            </a:r>
            <a:r>
              <a:rPr lang="en-US" sz="2200" b="1" dirty="0">
                <a:solidFill>
                  <a:srgbClr val="FF0000"/>
                </a:solidFill>
                <a:latin typeface="+mj-lt"/>
              </a:rPr>
              <a:t>to encourage children’s reflections and explanations,</a:t>
            </a:r>
            <a:r>
              <a:rPr lang="en-US" sz="2200" b="1" dirty="0">
                <a:solidFill>
                  <a:srgbClr val="E46C0A"/>
                </a:solidFill>
                <a:latin typeface="+mj-lt"/>
              </a:rPr>
              <a:t> </a:t>
            </a:r>
            <a:r>
              <a:rPr lang="en-US" sz="2200" dirty="0">
                <a:latin typeface="+mj-lt"/>
              </a:rPr>
              <a:t>foster their independence and extend their inquiry.</a:t>
            </a:r>
            <a:endParaRPr lang="en-GB" sz="2200" dirty="0">
              <a:latin typeface="+mj-lt"/>
            </a:endParaRPr>
          </a:p>
          <a:p>
            <a:pPr marL="0" indent="0">
              <a:buNone/>
            </a:pPr>
            <a:endParaRPr lang="en-US" sz="1000" b="1" dirty="0" smtClean="0">
              <a:latin typeface="+mj-lt"/>
            </a:endParaRPr>
          </a:p>
          <a:p>
            <a:pPr marL="0" indent="0">
              <a:buNone/>
            </a:pPr>
            <a:r>
              <a:rPr lang="en-US" sz="2600" dirty="0" smtClean="0">
                <a:latin typeface="+mj-lt"/>
              </a:rPr>
              <a:t>15</a:t>
            </a:r>
            <a:r>
              <a:rPr lang="en-US" sz="2600" dirty="0">
                <a:latin typeface="+mj-lt"/>
              </a:rPr>
              <a:t>. Teacher education should promote teachers’ use of group work to support children’s inquiry processes and creative learning</a:t>
            </a:r>
            <a:r>
              <a:rPr lang="en-US" sz="2600" dirty="0" smtClean="0">
                <a:latin typeface="+mj-lt"/>
              </a:rPr>
              <a:t>.</a:t>
            </a:r>
          </a:p>
          <a:p>
            <a:pPr marL="0" indent="0">
              <a:buNone/>
            </a:pPr>
            <a:endParaRPr lang="en-GB" sz="1000" dirty="0">
              <a:latin typeface="+mj-lt"/>
            </a:endParaRPr>
          </a:p>
          <a:p>
            <a:pPr marL="400050" lvl="1" indent="0">
              <a:buNone/>
            </a:pPr>
            <a:r>
              <a:rPr lang="en-GB" sz="2200" dirty="0">
                <a:latin typeface="+mj-lt"/>
              </a:rPr>
              <a:t>15.6 </a:t>
            </a:r>
            <a:r>
              <a:rPr lang="en-US" sz="2200" dirty="0">
                <a:latin typeface="+mj-lt"/>
              </a:rPr>
              <a:t>Teachers should be able to use </a:t>
            </a:r>
            <a:r>
              <a:rPr lang="en-US" sz="2200" b="1" dirty="0">
                <a:solidFill>
                  <a:srgbClr val="FF0000"/>
                </a:solidFill>
                <a:latin typeface="+mj-lt"/>
              </a:rPr>
              <a:t>effective strategies for sharing ideas and discussions</a:t>
            </a:r>
            <a:r>
              <a:rPr lang="en-US" sz="2200" b="1" dirty="0">
                <a:solidFill>
                  <a:srgbClr val="E46C0A"/>
                </a:solidFill>
                <a:latin typeface="+mj-lt"/>
              </a:rPr>
              <a:t> </a:t>
            </a:r>
            <a:r>
              <a:rPr lang="en-US" sz="2200" dirty="0">
                <a:latin typeface="+mj-lt"/>
              </a:rPr>
              <a:t>from different groups.</a:t>
            </a:r>
            <a:endParaRPr lang="en-GB" sz="2200" dirty="0">
              <a:latin typeface="+mj-lt"/>
            </a:endParaRPr>
          </a:p>
          <a:p>
            <a:pPr marL="0" indent="0">
              <a:buNone/>
            </a:pPr>
            <a:endParaRPr lang="en-US" dirty="0"/>
          </a:p>
        </p:txBody>
      </p:sp>
    </p:spTree>
    <p:extLst>
      <p:ext uri="{BB962C8B-B14F-4D97-AF65-F5344CB8AC3E}">
        <p14:creationId xmlns:p14="http://schemas.microsoft.com/office/powerpoint/2010/main" val="3089262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Module outline</a:t>
            </a:r>
            <a:endParaRPr lang="en-GB" kern="0" dirty="0" smtClean="0">
              <a:solidFill>
                <a:srgbClr val="00B050"/>
              </a:solidFill>
              <a:effectLst/>
            </a:endParaRPr>
          </a:p>
        </p:txBody>
      </p:sp>
      <p:sp>
        <p:nvSpPr>
          <p:cNvPr id="4" name="Tijdelijke aanduiding voor inhoud 3"/>
          <p:cNvSpPr>
            <a:spLocks noGrp="1"/>
          </p:cNvSpPr>
          <p:nvPr>
            <p:ph idx="1"/>
          </p:nvPr>
        </p:nvSpPr>
        <p:spPr>
          <a:xfrm>
            <a:off x="539552" y="1196752"/>
            <a:ext cx="8219256" cy="4608512"/>
          </a:xfrm>
        </p:spPr>
        <p:txBody>
          <a:bodyPr>
            <a:normAutofit fontScale="92500" lnSpcReduction="10000"/>
          </a:bodyPr>
          <a:lstStyle/>
          <a:p>
            <a:pPr marL="0" indent="0">
              <a:buNone/>
            </a:pPr>
            <a:endParaRPr lang="en-US" sz="2800" dirty="0">
              <a:latin typeface="+mj-lt"/>
            </a:endParaRPr>
          </a:p>
          <a:p>
            <a:pPr marL="514350" indent="-514350">
              <a:buAutoNum type="arabicPeriod"/>
            </a:pPr>
            <a:r>
              <a:rPr lang="en-US" sz="2600" dirty="0" smtClean="0">
                <a:latin typeface="+mj-lt"/>
              </a:rPr>
              <a:t>Introduction: aims and rationale for the module</a:t>
            </a:r>
          </a:p>
          <a:p>
            <a:pPr marL="514350" indent="-514350">
              <a:buAutoNum type="arabicPeriod"/>
            </a:pPr>
            <a:r>
              <a:rPr lang="en-US" sz="2600" dirty="0">
                <a:latin typeface="+mj-lt"/>
              </a:rPr>
              <a:t>O</a:t>
            </a:r>
            <a:r>
              <a:rPr lang="en-US" sz="2600" dirty="0" smtClean="0">
                <a:latin typeface="+mj-lt"/>
              </a:rPr>
              <a:t>pportunities for reflection and reasoning in science</a:t>
            </a:r>
            <a:r>
              <a:rPr lang="en-US" sz="2600" dirty="0">
                <a:latin typeface="+mj-lt"/>
              </a:rPr>
              <a:t> </a:t>
            </a:r>
            <a:r>
              <a:rPr lang="en-US" sz="2600" dirty="0" smtClean="0">
                <a:latin typeface="+mj-lt"/>
              </a:rPr>
              <a:t>education: your experiences</a:t>
            </a:r>
            <a:endParaRPr lang="en-US" sz="2600" dirty="0">
              <a:latin typeface="+mj-lt"/>
            </a:endParaRPr>
          </a:p>
          <a:p>
            <a:pPr marL="514350" indent="-514350">
              <a:buAutoNum type="arabicPeriod"/>
            </a:pPr>
            <a:r>
              <a:rPr lang="en-US" sz="2600" dirty="0" smtClean="0">
                <a:latin typeface="+mj-lt"/>
              </a:rPr>
              <a:t>Discussion activities: potential for simulating reflection and reasoning</a:t>
            </a:r>
          </a:p>
          <a:p>
            <a:pPr marL="514350" indent="-514350">
              <a:buAutoNum type="arabicPeriod"/>
            </a:pPr>
            <a:r>
              <a:rPr lang="en-US" sz="2600" dirty="0" smtClean="0">
                <a:latin typeface="+mj-lt"/>
              </a:rPr>
              <a:t>Practical activities: fostering reasoning based on evidence</a:t>
            </a:r>
          </a:p>
          <a:p>
            <a:pPr marL="514350" indent="-514350">
              <a:buAutoNum type="arabicPeriod"/>
            </a:pPr>
            <a:r>
              <a:rPr lang="en-US" sz="2600" dirty="0" smtClean="0">
                <a:latin typeface="+mj-lt"/>
              </a:rPr>
              <a:t>Examples from practice: opportunities for reflection within everyday classroom activities </a:t>
            </a:r>
          </a:p>
          <a:p>
            <a:pPr marL="514350" indent="-514350">
              <a:buAutoNum type="arabicPeriod"/>
            </a:pPr>
            <a:r>
              <a:rPr lang="en-US" sz="2600" dirty="0" smtClean="0">
                <a:latin typeface="+mj-lt"/>
              </a:rPr>
              <a:t>Implications for teaching</a:t>
            </a:r>
          </a:p>
          <a:p>
            <a:pPr marL="514350" indent="-514350">
              <a:buAutoNum type="arabicPeriod"/>
            </a:pPr>
            <a:r>
              <a:rPr lang="en-US" sz="2600" dirty="0" smtClean="0">
                <a:latin typeface="+mj-lt"/>
              </a:rPr>
              <a:t>Reflection on what has been gained from the workshop</a:t>
            </a:r>
            <a:endParaRPr lang="en-US" sz="2600" dirty="0">
              <a:latin typeface="+mj-lt"/>
            </a:endParaRPr>
          </a:p>
          <a:p>
            <a:pPr marL="514350" indent="-514350">
              <a:buAutoNum type="arabicPeriod"/>
            </a:pPr>
            <a:endParaRPr lang="nl-BE" sz="2800" dirty="0"/>
          </a:p>
        </p:txBody>
      </p:sp>
    </p:spTree>
    <p:extLst>
      <p:ext uri="{BB962C8B-B14F-4D97-AF65-F5344CB8AC3E}">
        <p14:creationId xmlns:p14="http://schemas.microsoft.com/office/powerpoint/2010/main" val="22558105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627784" y="457200"/>
            <a:ext cx="6059016" cy="955675"/>
          </a:xfrm>
        </p:spPr>
        <p:txBody>
          <a:bodyPr>
            <a:noAutofit/>
          </a:bodyPr>
          <a:lstStyle/>
          <a:p>
            <a:r>
              <a:rPr lang="en-US" sz="3200" b="1" dirty="0">
                <a:solidFill>
                  <a:srgbClr val="00B050"/>
                </a:solidFill>
              </a:rPr>
              <a:t>Opportunities for reflection and reasoning in your own science </a:t>
            </a:r>
            <a:r>
              <a:rPr lang="en-US" sz="3200" b="1" dirty="0" smtClean="0">
                <a:solidFill>
                  <a:srgbClr val="00B050"/>
                </a:solidFill>
              </a:rPr>
              <a:t>education</a:t>
            </a:r>
            <a:endParaRPr lang="en-GB" sz="3200" b="1" kern="0" dirty="0">
              <a:solidFill>
                <a:srgbClr val="00B050"/>
              </a:solidFill>
              <a:effectLst>
                <a:outerShdw blurRad="38100" dist="38100" dir="2700000" algn="tl">
                  <a:srgbClr val="C0C0C0"/>
                </a:outerShdw>
              </a:effectLst>
              <a:latin typeface="Arial" charset="0"/>
            </a:endParaRPr>
          </a:p>
        </p:txBody>
      </p:sp>
      <p:grpSp>
        <p:nvGrpSpPr>
          <p:cNvPr id="28675" name="Group 4"/>
          <p:cNvGrpSpPr>
            <a:grpSpLocks noChangeAspect="1"/>
          </p:cNvGrpSpPr>
          <p:nvPr/>
        </p:nvGrpSpPr>
        <p:grpSpPr bwMode="auto">
          <a:xfrm>
            <a:off x="0" y="1412875"/>
            <a:ext cx="8748713" cy="4968453"/>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sl-SI" sz="3200" b="1">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sl-SI" sz="2800" b="1">
                <a:solidFill>
                  <a:schemeClr val="bg2"/>
                </a:solidFill>
                <a:latin typeface="Century Gothic" charset="0"/>
              </a:rPr>
              <a:t>        </a:t>
            </a:r>
          </a:p>
          <a:p>
            <a:pPr marL="742950" lvl="1" indent="-285750">
              <a:lnSpc>
                <a:spcPct val="90000"/>
              </a:lnSpc>
              <a:spcBef>
                <a:spcPct val="20000"/>
              </a:spcBef>
              <a:buClr>
                <a:schemeClr val="accent2"/>
              </a:buClr>
              <a:buSzPct val="80000"/>
              <a:buFont typeface="Wingdings" charset="0"/>
              <a:buNone/>
            </a:pPr>
            <a:endParaRPr lang="sl-SI" sz="2800" b="1">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sl-SI" sz="2800" b="1">
                <a:solidFill>
                  <a:schemeClr val="bg2"/>
                </a:solidFill>
                <a:latin typeface="Century Gothic" charset="0"/>
              </a:rPr>
              <a:t>             </a:t>
            </a:r>
          </a:p>
          <a:p>
            <a:pPr marL="342900" indent="-342900">
              <a:lnSpc>
                <a:spcPct val="90000"/>
              </a:lnSpc>
              <a:spcBef>
                <a:spcPct val="20000"/>
              </a:spcBef>
              <a:buClr>
                <a:schemeClr val="bg2"/>
              </a:buClr>
              <a:buSzPct val="75000"/>
              <a:buFont typeface="Wingdings" charset="0"/>
              <a:buNone/>
            </a:pPr>
            <a:endParaRPr lang="sl-SI" sz="3200">
              <a:solidFill>
                <a:schemeClr val="bg2"/>
              </a:solidFill>
              <a:latin typeface="Century Gothic" charset="0"/>
            </a:endParaRPr>
          </a:p>
        </p:txBody>
      </p:sp>
      <p:graphicFrame>
        <p:nvGraphicFramePr>
          <p:cNvPr id="28677" name="Object 2"/>
          <p:cNvGraphicFramePr>
            <a:graphicFrameLocks noChangeAspect="1"/>
          </p:cNvGraphicFramePr>
          <p:nvPr>
            <p:extLst/>
          </p:nvPr>
        </p:nvGraphicFramePr>
        <p:xfrm>
          <a:off x="7380312" y="5229200"/>
          <a:ext cx="762000" cy="762000"/>
        </p:xfrm>
        <a:graphic>
          <a:graphicData uri="http://schemas.openxmlformats.org/presentationml/2006/ole">
            <mc:AlternateContent xmlns:mc="http://schemas.openxmlformats.org/markup-compatibility/2006">
              <mc:Choice xmlns:v="urn:schemas-microsoft-com:vml" Requires="v">
                <p:oleObj spid="_x0000_s12510" name="Picture (32-bit)" r:id="rId3" imgW="457200" imgH="457200" progId="MetafileCompanion32.Picture.1">
                  <p:embed/>
                </p:oleObj>
              </mc:Choice>
              <mc:Fallback>
                <p:oleObj name="Picture (32-bit)" r:id="rId3" imgW="457200" imgH="457200" progId="MetafileCompanion32.Picture.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52292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8678" name="Rectangle 2"/>
          <p:cNvSpPr>
            <a:spLocks noChangeArrowheads="1"/>
          </p:cNvSpPr>
          <p:nvPr/>
        </p:nvSpPr>
        <p:spPr bwMode="auto">
          <a:xfrm>
            <a:off x="2915816" y="2082168"/>
            <a:ext cx="5689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l-SI" sz="2400" b="1" dirty="0">
                <a:latin typeface="+mj-lt"/>
              </a:rPr>
              <a:t>IN </a:t>
            </a:r>
            <a:r>
              <a:rPr lang="sl-SI" sz="2400" b="1" dirty="0" smtClean="0">
                <a:latin typeface="+mj-lt"/>
              </a:rPr>
              <a:t>PAIRS </a:t>
            </a:r>
          </a:p>
          <a:p>
            <a:r>
              <a:rPr lang="en-GB" sz="2000" b="1" dirty="0" smtClean="0">
                <a:solidFill>
                  <a:srgbClr val="FF0000"/>
                </a:solidFill>
                <a:latin typeface="+mj-lt"/>
              </a:rPr>
              <a:t>Share </a:t>
            </a:r>
            <a:r>
              <a:rPr lang="en-GB" sz="2000" b="1" dirty="0">
                <a:solidFill>
                  <a:srgbClr val="FF0000"/>
                </a:solidFill>
                <a:latin typeface="+mj-lt"/>
              </a:rPr>
              <a:t>your experiences of science learning in school. </a:t>
            </a:r>
          </a:p>
          <a:p>
            <a:pPr>
              <a:lnSpc>
                <a:spcPct val="120000"/>
              </a:lnSpc>
            </a:pPr>
            <a:r>
              <a:rPr lang="en-GB" sz="2000" dirty="0">
                <a:latin typeface="+mj-lt"/>
              </a:rPr>
              <a:t>Can you identify opportunities for reflection and reasoning?</a:t>
            </a:r>
          </a:p>
          <a:p>
            <a:pPr lvl="0">
              <a:lnSpc>
                <a:spcPct val="120000"/>
              </a:lnSpc>
            </a:pPr>
            <a:r>
              <a:rPr lang="en-GB" sz="2000" dirty="0">
                <a:latin typeface="+mj-lt"/>
              </a:rPr>
              <a:t>What did you focus on – science ideas, inquiry processes, attitudes, other?</a:t>
            </a:r>
          </a:p>
          <a:p>
            <a:pPr lvl="0">
              <a:lnSpc>
                <a:spcPct val="120000"/>
              </a:lnSpc>
            </a:pPr>
            <a:r>
              <a:rPr lang="en-GB" sz="2000" dirty="0">
                <a:latin typeface="+mj-lt"/>
              </a:rPr>
              <a:t>In what ways (if any) did this support your learning?</a:t>
            </a:r>
          </a:p>
          <a:p>
            <a:pPr lvl="0">
              <a:lnSpc>
                <a:spcPct val="120000"/>
              </a:lnSpc>
            </a:pPr>
            <a:r>
              <a:rPr lang="en-GB" sz="2000" dirty="0">
                <a:latin typeface="+mj-lt"/>
              </a:rPr>
              <a:t>What stimulated you to reflect? </a:t>
            </a:r>
          </a:p>
          <a:p>
            <a:pPr lvl="0">
              <a:lnSpc>
                <a:spcPct val="120000"/>
              </a:lnSpc>
            </a:pPr>
            <a:r>
              <a:rPr lang="en-GB" sz="2000" dirty="0">
                <a:latin typeface="+mj-lt"/>
              </a:rPr>
              <a:t>What hindered reflection? </a:t>
            </a:r>
          </a:p>
          <a:p>
            <a:r>
              <a:rPr lang="en-US" sz="2000" dirty="0" smtClean="0">
                <a:latin typeface="Cambria" charset="0"/>
                <a:cs typeface="Cambria" charset="0"/>
              </a:rPr>
              <a:t>                                                           </a:t>
            </a:r>
            <a:endParaRPr lang="en-US" sz="2400" b="1" dirty="0">
              <a:solidFill>
                <a:srgbClr val="FF0000"/>
              </a:solidFill>
              <a:cs typeface="Cambria" charset="0"/>
            </a:endParaRPr>
          </a:p>
        </p:txBody>
      </p:sp>
    </p:spTree>
    <p:extLst>
      <p:ext uri="{BB962C8B-B14F-4D97-AF65-F5344CB8AC3E}">
        <p14:creationId xmlns:p14="http://schemas.microsoft.com/office/powerpoint/2010/main" val="9237572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627784" y="457200"/>
            <a:ext cx="6059016" cy="955675"/>
          </a:xfrm>
        </p:spPr>
        <p:txBody>
          <a:bodyPr>
            <a:noAutofit/>
          </a:bodyPr>
          <a:lstStyle/>
          <a:p>
            <a:r>
              <a:rPr lang="en-US" sz="3200" b="1" dirty="0">
                <a:solidFill>
                  <a:srgbClr val="00B050"/>
                </a:solidFill>
              </a:rPr>
              <a:t>Opportunities for reflection and reasoning in your own science education</a:t>
            </a:r>
            <a:endParaRPr lang="en-GB" sz="3200" b="1" kern="0" dirty="0">
              <a:solidFill>
                <a:srgbClr val="CE5F0C"/>
              </a:solidFill>
              <a:effectLst>
                <a:outerShdw blurRad="38100" dist="38100" dir="2700000" algn="tl">
                  <a:srgbClr val="C0C0C0"/>
                </a:outerShdw>
              </a:effectLst>
              <a:latin typeface="Arial" charset="0"/>
            </a:endParaRPr>
          </a:p>
        </p:txBody>
      </p:sp>
      <p:grpSp>
        <p:nvGrpSpPr>
          <p:cNvPr id="28675" name="Group 4"/>
          <p:cNvGrpSpPr>
            <a:grpSpLocks noChangeAspect="1"/>
          </p:cNvGrpSpPr>
          <p:nvPr/>
        </p:nvGrpSpPr>
        <p:grpSpPr bwMode="auto">
          <a:xfrm>
            <a:off x="0" y="1412875"/>
            <a:ext cx="8748713" cy="5184477"/>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sl-SI" sz="32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sl-SI" sz="2800" b="1" dirty="0">
                <a:solidFill>
                  <a:schemeClr val="bg2"/>
                </a:solidFill>
                <a:latin typeface="Century Gothic" charset="0"/>
              </a:rPr>
              <a:t>        </a:t>
            </a:r>
          </a:p>
          <a:p>
            <a:pPr marL="742950" lvl="1" indent="-285750">
              <a:lnSpc>
                <a:spcPct val="90000"/>
              </a:lnSpc>
              <a:spcBef>
                <a:spcPct val="20000"/>
              </a:spcBef>
              <a:buClr>
                <a:schemeClr val="accent2"/>
              </a:buClr>
              <a:buSzPct val="80000"/>
              <a:buFont typeface="Wingdings" charset="0"/>
              <a:buNone/>
            </a:pPr>
            <a:endParaRPr lang="sl-SI"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sl-SI" sz="2800" b="1" dirty="0">
                <a:solidFill>
                  <a:schemeClr val="bg2"/>
                </a:solidFill>
                <a:latin typeface="Century Gothic" charset="0"/>
              </a:rPr>
              <a:t>             </a:t>
            </a:r>
          </a:p>
          <a:p>
            <a:pPr marL="342900" indent="-342900">
              <a:lnSpc>
                <a:spcPct val="90000"/>
              </a:lnSpc>
              <a:spcBef>
                <a:spcPct val="20000"/>
              </a:spcBef>
              <a:buClr>
                <a:schemeClr val="bg2"/>
              </a:buClr>
              <a:buSzPct val="75000"/>
              <a:buFont typeface="Wingdings" charset="0"/>
              <a:buNone/>
            </a:pPr>
            <a:endParaRPr lang="sl-SI" sz="3200" dirty="0">
              <a:solidFill>
                <a:schemeClr val="bg2"/>
              </a:solidFill>
              <a:latin typeface="Century Gothic" charset="0"/>
            </a:endParaRPr>
          </a:p>
        </p:txBody>
      </p:sp>
      <p:graphicFrame>
        <p:nvGraphicFramePr>
          <p:cNvPr id="28677" name="Object 2"/>
          <p:cNvGraphicFramePr>
            <a:graphicFrameLocks noChangeAspect="1"/>
          </p:cNvGraphicFramePr>
          <p:nvPr>
            <p:extLst/>
          </p:nvPr>
        </p:nvGraphicFramePr>
        <p:xfrm>
          <a:off x="7380312" y="5229200"/>
          <a:ext cx="762000" cy="762000"/>
        </p:xfrm>
        <a:graphic>
          <a:graphicData uri="http://schemas.openxmlformats.org/presentationml/2006/ole">
            <mc:AlternateContent xmlns:mc="http://schemas.openxmlformats.org/markup-compatibility/2006">
              <mc:Choice xmlns:v="urn:schemas-microsoft-com:vml" Requires="v">
                <p:oleObj spid="_x0000_s13527" name="Picture (32-bit)" r:id="rId3" imgW="457200" imgH="457200" progId="MetafileCompanion32.Picture.1">
                  <p:embed/>
                </p:oleObj>
              </mc:Choice>
              <mc:Fallback>
                <p:oleObj name="Picture (32-bit)" r:id="rId3" imgW="457200" imgH="457200" progId="MetafileCompanion32.Picture.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52292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8678" name="Rectangle 2"/>
          <p:cNvSpPr>
            <a:spLocks noChangeArrowheads="1"/>
          </p:cNvSpPr>
          <p:nvPr/>
        </p:nvSpPr>
        <p:spPr bwMode="auto">
          <a:xfrm>
            <a:off x="2928682" y="2204864"/>
            <a:ext cx="5442538" cy="426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l-SI" sz="2400" b="1" dirty="0" smtClean="0">
                <a:latin typeface="+mj-lt"/>
              </a:rPr>
              <a:t>AS A GROUP/ON YOUR TABLE</a:t>
            </a:r>
            <a:endParaRPr lang="en-GB" sz="2400" dirty="0"/>
          </a:p>
          <a:p>
            <a:pPr>
              <a:lnSpc>
                <a:spcPct val="120000"/>
              </a:lnSpc>
            </a:pPr>
            <a:r>
              <a:rPr lang="en-GB" sz="2000" b="1" dirty="0" smtClean="0">
                <a:solidFill>
                  <a:srgbClr val="FF0000"/>
                </a:solidFill>
                <a:latin typeface="+mj-lt"/>
              </a:rPr>
              <a:t>Share and discuss </a:t>
            </a:r>
            <a:r>
              <a:rPr lang="en-GB" sz="2000" b="1" dirty="0">
                <a:solidFill>
                  <a:srgbClr val="FF0000"/>
                </a:solidFill>
                <a:latin typeface="+mj-lt"/>
              </a:rPr>
              <a:t>your ideas </a:t>
            </a:r>
            <a:endParaRPr lang="en-GB" sz="2000" b="1" dirty="0" smtClean="0">
              <a:solidFill>
                <a:srgbClr val="FF0000"/>
              </a:solidFill>
              <a:latin typeface="+mj-lt"/>
            </a:endParaRPr>
          </a:p>
          <a:p>
            <a:pPr>
              <a:lnSpc>
                <a:spcPct val="120000"/>
              </a:lnSpc>
            </a:pPr>
            <a:r>
              <a:rPr lang="en-GB" sz="2000" dirty="0" smtClean="0">
                <a:latin typeface="+mj-lt"/>
              </a:rPr>
              <a:t>Record on </a:t>
            </a:r>
            <a:r>
              <a:rPr lang="en-GB" sz="2000" dirty="0">
                <a:latin typeface="+mj-lt"/>
              </a:rPr>
              <a:t>the sheet </a:t>
            </a:r>
            <a:r>
              <a:rPr lang="en-GB" sz="2000" dirty="0" smtClean="0">
                <a:latin typeface="+mj-lt"/>
              </a:rPr>
              <a:t>provided</a:t>
            </a:r>
          </a:p>
          <a:p>
            <a:pPr lvl="0">
              <a:lnSpc>
                <a:spcPct val="120000"/>
              </a:lnSpc>
            </a:pPr>
            <a:r>
              <a:rPr lang="en-GB" sz="2000" dirty="0" smtClean="0">
                <a:latin typeface="+mj-lt"/>
              </a:rPr>
              <a:t>Annotate </a:t>
            </a:r>
            <a:r>
              <a:rPr lang="en-GB" sz="2000" dirty="0">
                <a:latin typeface="+mj-lt"/>
              </a:rPr>
              <a:t>to identify similarities and differences in your experiences</a:t>
            </a:r>
          </a:p>
          <a:p>
            <a:pPr>
              <a:lnSpc>
                <a:spcPct val="120000"/>
              </a:lnSpc>
            </a:pPr>
            <a:endParaRPr lang="en-GB" sz="1200" b="1" i="1" dirty="0" smtClean="0"/>
          </a:p>
          <a:p>
            <a:pPr>
              <a:lnSpc>
                <a:spcPct val="120000"/>
              </a:lnSpc>
            </a:pPr>
            <a:r>
              <a:rPr lang="en-GB" sz="2400" b="1" dirty="0" smtClean="0">
                <a:latin typeface="+mj-lt"/>
              </a:rPr>
              <a:t>WHOLE GROUP </a:t>
            </a:r>
          </a:p>
          <a:p>
            <a:pPr>
              <a:lnSpc>
                <a:spcPct val="120000"/>
              </a:lnSpc>
            </a:pPr>
            <a:r>
              <a:rPr lang="en-GB" sz="2000" b="1" dirty="0" smtClean="0">
                <a:solidFill>
                  <a:srgbClr val="FF0000"/>
                </a:solidFill>
                <a:latin typeface="+mj-lt"/>
              </a:rPr>
              <a:t>Share </a:t>
            </a:r>
            <a:r>
              <a:rPr lang="en-GB" sz="2000" b="1" dirty="0">
                <a:solidFill>
                  <a:srgbClr val="FF0000"/>
                </a:solidFill>
                <a:latin typeface="+mj-lt"/>
              </a:rPr>
              <a:t>factors that stimulated/hindered </a:t>
            </a:r>
            <a:r>
              <a:rPr lang="en-GB" sz="2000" b="1" dirty="0" smtClean="0">
                <a:solidFill>
                  <a:srgbClr val="FF0000"/>
                </a:solidFill>
                <a:latin typeface="+mj-lt"/>
              </a:rPr>
              <a:t>reflection</a:t>
            </a:r>
            <a:r>
              <a:rPr lang="en-GB" sz="2000" dirty="0" smtClean="0">
                <a:solidFill>
                  <a:srgbClr val="FF0000"/>
                </a:solidFill>
                <a:latin typeface="+mj-lt"/>
              </a:rPr>
              <a:t> </a:t>
            </a:r>
            <a:endParaRPr lang="en-GB" sz="2000" dirty="0">
              <a:solidFill>
                <a:srgbClr val="FF0000"/>
              </a:solidFill>
              <a:latin typeface="+mj-lt"/>
            </a:endParaRPr>
          </a:p>
          <a:p>
            <a:pPr>
              <a:lnSpc>
                <a:spcPct val="120000"/>
              </a:lnSpc>
            </a:pPr>
            <a:r>
              <a:rPr lang="en-GB" sz="2000" dirty="0">
                <a:latin typeface="+mj-lt"/>
              </a:rPr>
              <a:t>What are the implications? </a:t>
            </a:r>
            <a:endParaRPr lang="en-US" sz="2000" dirty="0">
              <a:latin typeface="+mj-lt"/>
            </a:endParaRPr>
          </a:p>
          <a:p>
            <a:pPr lvl="0"/>
            <a:endParaRPr lang="en-GB" sz="2000" dirty="0" smtClean="0"/>
          </a:p>
          <a:p>
            <a:pPr lvl="0"/>
            <a:endParaRPr lang="en-GB" sz="2000" dirty="0"/>
          </a:p>
          <a:p>
            <a:r>
              <a:rPr lang="en-GB" sz="2000" dirty="0" smtClean="0"/>
              <a:t>                                                   </a:t>
            </a:r>
            <a:endParaRPr lang="en-US" sz="2400" b="1" dirty="0">
              <a:solidFill>
                <a:srgbClr val="FF0000"/>
              </a:solidFill>
              <a:cs typeface="Cambria" charset="0"/>
            </a:endParaRPr>
          </a:p>
        </p:txBody>
      </p:sp>
    </p:spTree>
    <p:extLst>
      <p:ext uri="{BB962C8B-B14F-4D97-AF65-F5344CB8AC3E}">
        <p14:creationId xmlns:p14="http://schemas.microsoft.com/office/powerpoint/2010/main" val="4462716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274638"/>
            <a:ext cx="5626968" cy="1143000"/>
          </a:xfrm>
        </p:spPr>
        <p:txBody>
          <a:bodyPr>
            <a:normAutofit fontScale="90000"/>
          </a:bodyPr>
          <a:lstStyle/>
          <a:p>
            <a:pPr eaLnBrk="0" fontAlgn="base" hangingPunct="0">
              <a:spcAft>
                <a:spcPct val="0"/>
              </a:spcAft>
            </a:pPr>
            <a:r>
              <a:rPr lang="en-US" sz="3600" b="1" kern="0" dirty="0" smtClean="0">
                <a:solidFill>
                  <a:srgbClr val="00B050"/>
                </a:solidFill>
              </a:rPr>
              <a:t>Reflection and reasoning in early years science education</a:t>
            </a:r>
            <a:endParaRPr lang="en-US" sz="3600" b="1" kern="0" dirty="0">
              <a:solidFill>
                <a:srgbClr val="00B050"/>
              </a:solidFill>
            </a:endParaRPr>
          </a:p>
        </p:txBody>
      </p:sp>
      <p:sp>
        <p:nvSpPr>
          <p:cNvPr id="3" name="Content Placeholder 2"/>
          <p:cNvSpPr>
            <a:spLocks noGrp="1"/>
          </p:cNvSpPr>
          <p:nvPr>
            <p:ph idx="1"/>
          </p:nvPr>
        </p:nvSpPr>
        <p:spPr>
          <a:xfrm>
            <a:off x="457200" y="1700808"/>
            <a:ext cx="8229600" cy="4425355"/>
          </a:xfrm>
        </p:spPr>
        <p:txBody>
          <a:bodyPr>
            <a:noAutofit/>
          </a:bodyPr>
          <a:lstStyle/>
          <a:p>
            <a:r>
              <a:rPr lang="en-US" sz="2400" dirty="0">
                <a:latin typeface="+mj-lt"/>
              </a:rPr>
              <a:t>P</a:t>
            </a:r>
            <a:r>
              <a:rPr lang="en-US" sz="2400" dirty="0" smtClean="0">
                <a:latin typeface="+mj-lt"/>
              </a:rPr>
              <a:t>erspectives </a:t>
            </a:r>
            <a:r>
              <a:rPr lang="en-US" sz="2400" dirty="0">
                <a:latin typeface="+mj-lt"/>
              </a:rPr>
              <a:t>on science education highlight the importance of </a:t>
            </a:r>
            <a:r>
              <a:rPr lang="en-US" sz="2400" b="1" i="1" dirty="0">
                <a:solidFill>
                  <a:srgbClr val="FF0000"/>
                </a:solidFill>
                <a:latin typeface="+mj-lt"/>
              </a:rPr>
              <a:t>reflection and reasoning </a:t>
            </a:r>
            <a:r>
              <a:rPr lang="en-US" sz="2400" dirty="0">
                <a:latin typeface="+mj-lt"/>
              </a:rPr>
              <a:t>in science </a:t>
            </a:r>
            <a:r>
              <a:rPr lang="en-US" sz="2400" dirty="0" smtClean="0">
                <a:latin typeface="+mj-lt"/>
              </a:rPr>
              <a:t>learning (Creative Little Scientists, 2012)</a:t>
            </a:r>
            <a:r>
              <a:rPr lang="en-GB" sz="2400" dirty="0" smtClean="0">
                <a:latin typeface="+mj-lt"/>
              </a:rPr>
              <a:t> </a:t>
            </a:r>
          </a:p>
          <a:p>
            <a:endParaRPr lang="en-US" sz="1200" dirty="0" smtClean="0">
              <a:latin typeface="+mj-lt"/>
            </a:endParaRPr>
          </a:p>
          <a:p>
            <a:r>
              <a:rPr lang="en-US" sz="2400" dirty="0" smtClean="0">
                <a:latin typeface="+mj-lt"/>
              </a:rPr>
              <a:t>Children (2-3 years old) </a:t>
            </a:r>
            <a:r>
              <a:rPr lang="en-US" sz="2400" dirty="0">
                <a:latin typeface="+mj-lt"/>
              </a:rPr>
              <a:t>are able to make causal inferences about information they gain from the environment, demonstrating abilities to reason and reach conclusions, although not necessarily verbally (</a:t>
            </a:r>
            <a:r>
              <a:rPr lang="en-US" sz="2400" dirty="0" err="1">
                <a:latin typeface="+mj-lt"/>
              </a:rPr>
              <a:t>Gopnik</a:t>
            </a:r>
            <a:r>
              <a:rPr lang="en-US" sz="2400" dirty="0">
                <a:latin typeface="+mj-lt"/>
              </a:rPr>
              <a:t>, Sobel, Schulz, and </a:t>
            </a:r>
            <a:r>
              <a:rPr lang="en-US" sz="2400" dirty="0" err="1">
                <a:latin typeface="+mj-lt"/>
              </a:rPr>
              <a:t>Glymour</a:t>
            </a:r>
            <a:r>
              <a:rPr lang="en-US" sz="2400" dirty="0">
                <a:latin typeface="+mj-lt"/>
              </a:rPr>
              <a:t>, 2001).</a:t>
            </a:r>
            <a:r>
              <a:rPr lang="en-GB" sz="2400" dirty="0">
                <a:latin typeface="+mj-lt"/>
              </a:rPr>
              <a:t> </a:t>
            </a:r>
            <a:endParaRPr lang="en-GB" sz="2400" dirty="0" smtClean="0">
              <a:latin typeface="+mj-lt"/>
            </a:endParaRPr>
          </a:p>
        </p:txBody>
      </p:sp>
    </p:spTree>
    <p:extLst>
      <p:ext uri="{BB962C8B-B14F-4D97-AF65-F5344CB8AC3E}">
        <p14:creationId xmlns:p14="http://schemas.microsoft.com/office/powerpoint/2010/main" val="17267273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15315</TotalTime>
  <Words>2249</Words>
  <Application>Microsoft Macintosh PowerPoint</Application>
  <PresentationFormat>On-screen Show (4:3)</PresentationFormat>
  <Paragraphs>272</Paragraphs>
  <Slides>37</Slides>
  <Notes>13</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37</vt:i4>
      </vt:variant>
    </vt:vector>
  </HeadingPairs>
  <TitlesOfParts>
    <vt:vector size="41" baseType="lpstr">
      <vt:lpstr>Office Theme</vt:lpstr>
      <vt:lpstr>1_Office Theme</vt:lpstr>
      <vt:lpstr>Acrobat Document</vt:lpstr>
      <vt:lpstr>Picture (32-bit)</vt:lpstr>
      <vt:lpstr>PowerPoint Presentation</vt:lpstr>
      <vt:lpstr>Introduction to the  CEYS project (use dependent on context)</vt:lpstr>
      <vt:lpstr>Aims of the module</vt:lpstr>
      <vt:lpstr>Links to Content Design Principles and Outcomes 1 </vt:lpstr>
      <vt:lpstr>Links to Content Design Principles and Outcomes 2</vt:lpstr>
      <vt:lpstr>PowerPoint Presentation</vt:lpstr>
      <vt:lpstr>Opportunities for reflection and reasoning in your own science education</vt:lpstr>
      <vt:lpstr>Opportunities for reflection and reasoning in your own science education</vt:lpstr>
      <vt:lpstr>Reflection and reasoning in early years science education</vt:lpstr>
      <vt:lpstr>Reflection and reasoning: Challenges for teachers</vt:lpstr>
      <vt:lpstr>Gaining access to children’s ideas</vt:lpstr>
      <vt:lpstr>Discussion activities to prompt and elicit thinking</vt:lpstr>
      <vt:lpstr>Examples of discussion activities</vt:lpstr>
      <vt:lpstr>Mystery objects: Exploring materials</vt:lpstr>
      <vt:lpstr>PowerPoint Presentation</vt:lpstr>
      <vt:lpstr>Positive minus interesting An umbrella made of glass A house made of steel Window panes made of wood </vt:lpstr>
      <vt:lpstr>Concept cartoon</vt:lpstr>
      <vt:lpstr>Concept map From Harlen, W. et al (1990) Progress in Primary Science </vt:lpstr>
      <vt:lpstr>PowerPoint Presentation</vt:lpstr>
      <vt:lpstr>PowerPoint Presentation</vt:lpstr>
      <vt:lpstr>PowerPoint Presentation</vt:lpstr>
      <vt:lpstr>Implications for teaching Reflecting on inquiry processes</vt:lpstr>
      <vt:lpstr>Introduction to classroom examples</vt:lpstr>
      <vt:lpstr>Investigating  Snails Children age 3-4</vt:lpstr>
      <vt:lpstr>Electricity Child age 4</vt:lpstr>
      <vt:lpstr> Floating Boats Children age 5-6 </vt:lpstr>
      <vt:lpstr>PowerPoint Presentation</vt:lpstr>
      <vt:lpstr>Implications for planning? (linked to Pedagogical Model from Siraj-Blatchford et al, 2002)</vt:lpstr>
      <vt:lpstr>How to ensure productive exchange of ideas 1</vt:lpstr>
      <vt:lpstr>How to ensure productive exchange of ideas 2</vt:lpstr>
      <vt:lpstr>Supporting reflection and reasoning 1</vt:lpstr>
      <vt:lpstr>Supporting reflection and reasoning 2</vt:lpstr>
      <vt:lpstr>Features of productive dialogue</vt:lpstr>
      <vt:lpstr>PowerPoint Presentation</vt:lpstr>
      <vt:lpstr>Further information</vt:lpstr>
      <vt:lpstr> Thank you! </vt:lpstr>
      <vt:lpstr>Acknowledgements  Creativity in Early Years Science EDUCATION (2014-2017)  www.ceys-project.eu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presentations</dc:title>
  <dc:creator>dimitris rossis</dc:creator>
  <cp:lastModifiedBy>Esme Glauert</cp:lastModifiedBy>
  <cp:revision>864</cp:revision>
  <cp:lastPrinted>2017-09-13T15:48:03Z</cp:lastPrinted>
  <dcterms:created xsi:type="dcterms:W3CDTF">2012-06-21T13:11:39Z</dcterms:created>
  <dcterms:modified xsi:type="dcterms:W3CDTF">2017-10-20T16:36:12Z</dcterms:modified>
</cp:coreProperties>
</file>