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  <p:sldMasterId id="2147484152" r:id="rId2"/>
  </p:sldMasterIdLst>
  <p:notesMasterIdLst>
    <p:notesMasterId r:id="rId39"/>
  </p:notesMasterIdLst>
  <p:handoutMasterIdLst>
    <p:handoutMasterId r:id="rId40"/>
  </p:handoutMasterIdLst>
  <p:sldIdLst>
    <p:sldId id="435" r:id="rId3"/>
    <p:sldId id="436" r:id="rId4"/>
    <p:sldId id="415" r:id="rId5"/>
    <p:sldId id="317" r:id="rId6"/>
    <p:sldId id="416" r:id="rId7"/>
    <p:sldId id="275" r:id="rId8"/>
    <p:sldId id="388" r:id="rId9"/>
    <p:sldId id="389" r:id="rId10"/>
    <p:sldId id="361" r:id="rId11"/>
    <p:sldId id="414" r:id="rId12"/>
    <p:sldId id="420" r:id="rId13"/>
    <p:sldId id="419" r:id="rId14"/>
    <p:sldId id="421" r:id="rId15"/>
    <p:sldId id="426" r:id="rId16"/>
    <p:sldId id="428" r:id="rId17"/>
    <p:sldId id="429" r:id="rId18"/>
    <p:sldId id="430" r:id="rId19"/>
    <p:sldId id="427" r:id="rId20"/>
    <p:sldId id="398" r:id="rId21"/>
    <p:sldId id="402" r:id="rId22"/>
    <p:sldId id="400" r:id="rId23"/>
    <p:sldId id="418" r:id="rId24"/>
    <p:sldId id="431" r:id="rId25"/>
    <p:sldId id="434" r:id="rId26"/>
    <p:sldId id="433" r:id="rId27"/>
    <p:sldId id="432" r:id="rId28"/>
    <p:sldId id="410" r:id="rId29"/>
    <p:sldId id="424" r:id="rId30"/>
    <p:sldId id="404" r:id="rId31"/>
    <p:sldId id="405" r:id="rId32"/>
    <p:sldId id="406" r:id="rId33"/>
    <p:sldId id="407" r:id="rId34"/>
    <p:sldId id="413" r:id="rId35"/>
    <p:sldId id="411" r:id="rId36"/>
    <p:sldId id="437" r:id="rId37"/>
    <p:sldId id="412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318"/>
    <a:srgbClr val="8545D7"/>
    <a:srgbClr val="D7389F"/>
    <a:srgbClr val="0BAA25"/>
    <a:srgbClr val="36D6D7"/>
    <a:srgbClr val="CC8A8A"/>
    <a:srgbClr val="CED227"/>
    <a:srgbClr val="B02398"/>
    <a:srgbClr val="2C91B4"/>
    <a:srgbClr val="CA6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3716" autoAdjust="0"/>
  </p:normalViewPr>
  <p:slideViewPr>
    <p:cSldViewPr>
      <p:cViewPr varScale="1">
        <p:scale>
          <a:sx n="50" d="100"/>
          <a:sy n="50" d="100"/>
        </p:scale>
        <p:origin x="66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04"/>
    </p:cViewPr>
  </p:sorterViewPr>
  <p:notesViewPr>
    <p:cSldViewPr>
      <p:cViewPr>
        <p:scale>
          <a:sx n="121" d="100"/>
          <a:sy n="121" d="100"/>
        </p:scale>
        <p:origin x="-1544" y="18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06307-C5D7-C045-8BBB-32D155AC661F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C8F15-2DF1-EA4E-9A31-4B4B2E6305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81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CBF3B-8C9C-4120-AF75-41456EDBC480}" type="datetimeFigureOut">
              <a:rPr lang="el-GR" smtClean="0"/>
              <a:t>26/10/2017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3DEEC-7370-4137-945A-0A59644D8BB5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351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8"/>
            <a:ext cx="5438140" cy="4440171"/>
          </a:xfrm>
        </p:spPr>
        <p:txBody>
          <a:bodyPr/>
          <a:lstStyle/>
          <a:p>
            <a:r>
              <a:rPr lang="en-GB" sz="1100" b="0" kern="1200" dirty="0">
                <a:solidFill>
                  <a:schemeClr val="tx1"/>
                </a:solidFill>
                <a:effectLst/>
              </a:rPr>
              <a:t>The Creativity in Early Years Science project is a European Erasmus+ project with partner countries Greece, Romania, Belgium and the UK</a:t>
            </a:r>
          </a:p>
          <a:p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r>
              <a:rPr lang="en-GB" sz="1100" dirty="0" smtClean="0"/>
              <a:t>As indicated – it a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ims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to develop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a European teacher professional development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course and accompanying materials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to promote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the use of creative approaches in teaching science in preschool and early primary education (up to age of eight). </a:t>
            </a:r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It is a continuation of the project Creative Little Scientists, an FP7 EU project, where curriculum design principles</a:t>
            </a:r>
            <a:r>
              <a:rPr lang="en-GB" sz="1100" b="0" kern="1200" baseline="0" dirty="0" smtClean="0">
                <a:solidFill>
                  <a:schemeClr val="tx1"/>
                </a:solidFill>
                <a:effectLst/>
              </a:rPr>
              <a:t> to foster inquiry and creativity in science education were designed.</a:t>
            </a:r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endParaRPr lang="en-GB" sz="11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3527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mogelijkheden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reflectie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binnen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dagdagelijkse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klasactiviteiten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2499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0233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9148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5788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32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5899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110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109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 objects to provide a range of materials and properties for example toys:</a:t>
            </a:r>
          </a:p>
          <a:p>
            <a:r>
              <a:rPr lang="en-US" dirty="0" smtClean="0"/>
              <a:t>Doll - fabric/plastic</a:t>
            </a:r>
          </a:p>
          <a:p>
            <a:r>
              <a:rPr lang="en-US" dirty="0" smtClean="0"/>
              <a:t>Building block – plastic (</a:t>
            </a:r>
            <a:r>
              <a:rPr lang="en-US" dirty="0" err="1" smtClean="0"/>
              <a:t>lego</a:t>
            </a:r>
            <a:r>
              <a:rPr lang="en-US" dirty="0" smtClean="0"/>
              <a:t>), wood</a:t>
            </a:r>
          </a:p>
          <a:p>
            <a:r>
              <a:rPr lang="en-US" dirty="0" smtClean="0"/>
              <a:t>Musical instrument – metal/wood</a:t>
            </a:r>
          </a:p>
          <a:p>
            <a:r>
              <a:rPr lang="en-US" dirty="0" smtClean="0"/>
              <a:t>Vehicle – train/car – wood/metal/plastic</a:t>
            </a:r>
          </a:p>
          <a:p>
            <a:r>
              <a:rPr lang="en-US" dirty="0" smtClean="0"/>
              <a:t>Teddy bear/animals – fabric/plastic/wood</a:t>
            </a:r>
          </a:p>
          <a:p>
            <a:r>
              <a:rPr lang="en-US" dirty="0" smtClean="0"/>
              <a:t>Clothes – cotton, wool, polyester</a:t>
            </a:r>
          </a:p>
          <a:p>
            <a:r>
              <a:rPr lang="en-US" dirty="0" smtClean="0"/>
              <a:t>Cup – glass/plastic/pottery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; cymbals - metal; teddy bear - fabric; crayons - wax; percussion instrument - wood; glass - glass or plastic; baby dolls - plastic and fabric; train - wood; clothes - cotton or polyester; toy car - metal; bin - metal; binoculars - plastic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460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0914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902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4844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moving on. </a:t>
            </a:r>
          </a:p>
          <a:p>
            <a:endParaRPr lang="en-US" dirty="0"/>
          </a:p>
          <a:p>
            <a:r>
              <a:rPr lang="en-US" baseline="0" dirty="0" smtClean="0"/>
              <a:t>Share some examples from the classroom of investigations over time – that illustrate varied approaches to inquiry and ways of recording.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ways in which teacher built on children’s responses over time and sought to foster children’s skills and understandings associated with inquiry.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Again in the time frame can only give you time to gain a sense of what the materials might offer.</a:t>
            </a:r>
          </a:p>
          <a:p>
            <a:endParaRPr lang="en-US" dirty="0"/>
          </a:p>
          <a:p>
            <a:r>
              <a:rPr lang="en-US" baseline="0" dirty="0" smtClean="0"/>
              <a:t>Alternatively you can look at 3 shorter examples</a:t>
            </a:r>
            <a:r>
              <a:rPr lang="en-US" dirty="0" smtClean="0"/>
              <a:t> covering a range of ages 5-6, 6-7 and 8-9.</a:t>
            </a:r>
            <a:endParaRPr lang="en-US" baseline="0" dirty="0" smtClean="0"/>
          </a:p>
          <a:p>
            <a:endParaRPr lang="en-US" dirty="0"/>
          </a:p>
          <a:p>
            <a:r>
              <a:rPr lang="en-US" dirty="0" smtClean="0"/>
              <a:t>Waterproofing – emerging from damp patch on a child’s shoe</a:t>
            </a:r>
          </a:p>
          <a:p>
            <a:endParaRPr lang="en-US" baseline="0" dirty="0"/>
          </a:p>
          <a:p>
            <a:r>
              <a:rPr lang="en-US" dirty="0" smtClean="0"/>
              <a:t>Living things – started within the curriculum requirements – central feature eliciting and building on children’s ideas and questions – and linking varied experiences in and outside school</a:t>
            </a:r>
          </a:p>
          <a:p>
            <a:endParaRPr lang="en-US" baseline="0" dirty="0"/>
          </a:p>
          <a:p>
            <a:r>
              <a:rPr lang="en-US" dirty="0" smtClean="0"/>
              <a:t>Crime scene investigation teeth – whole school project setting up the crime scene – dressing up as scientists investigating the site – focus on teeth and again children taking increasing control – importance of links across the curriculum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185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89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632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918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890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7170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9119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9252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553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0849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9860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912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7170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27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6326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918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911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925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55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084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986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912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2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4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C:\Users\fani\Desktop\Disclaimer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5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2BED3-DD55-3C4F-8B55-177AF732382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4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C:\Users\fani\Desktop\Disclaimer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5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ys-project.eu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lvl="0" indent="0" algn="ctr" defTabSz="914400" fontAlgn="base"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sz="4400" b="1" kern="0" smtClean="0">
                <a:solidFill>
                  <a:srgbClr val="FF0000"/>
                </a:solidFill>
              </a:rPr>
              <a:t>Module </a:t>
            </a:r>
            <a:r>
              <a:rPr lang="en-US" sz="4400" b="1" kern="0" dirty="0">
                <a:solidFill>
                  <a:srgbClr val="FF0000"/>
                </a:solidFill>
              </a:rPr>
              <a:t>12</a:t>
            </a:r>
          </a:p>
          <a:p>
            <a:pPr marL="0" lvl="0" indent="0" algn="ctr" defTabSz="914400" fontAlgn="base"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sz="4000" b="1" kern="0" dirty="0" err="1" smtClean="0">
                <a:solidFill>
                  <a:srgbClr val="FF0000"/>
                </a:solidFill>
              </a:rPr>
              <a:t>Reflectie</a:t>
            </a:r>
            <a:r>
              <a:rPr lang="en-US" sz="4000" b="1" kern="0" dirty="0" smtClean="0">
                <a:solidFill>
                  <a:srgbClr val="FF0000"/>
                </a:solidFill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</a:rPr>
              <a:t>en</a:t>
            </a:r>
            <a:r>
              <a:rPr lang="en-US" sz="4000" b="1" kern="0" dirty="0" smtClean="0">
                <a:solidFill>
                  <a:srgbClr val="FF0000"/>
                </a:solidFill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</a:rPr>
              <a:t>Redenering</a:t>
            </a:r>
            <a:endParaRPr lang="en-US" sz="4000" b="1" kern="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534" y="3795091"/>
            <a:ext cx="2915493" cy="17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143000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200" b="1" kern="0" dirty="0" err="1" smtClean="0">
                <a:solidFill>
                  <a:srgbClr val="00B050"/>
                </a:solidFill>
              </a:rPr>
              <a:t>Reflectie</a:t>
            </a:r>
            <a:r>
              <a:rPr lang="en-US" sz="3200" b="1" kern="0" dirty="0" smtClean="0">
                <a:solidFill>
                  <a:srgbClr val="00B050"/>
                </a:solidFill>
              </a:rPr>
              <a:t> </a:t>
            </a:r>
            <a:r>
              <a:rPr lang="en-US" sz="3200" b="1" kern="0" dirty="0" err="1" smtClean="0">
                <a:solidFill>
                  <a:srgbClr val="00B050"/>
                </a:solidFill>
              </a:rPr>
              <a:t>en</a:t>
            </a:r>
            <a:r>
              <a:rPr lang="en-US" sz="3200" b="1" kern="0" dirty="0" smtClean="0">
                <a:solidFill>
                  <a:srgbClr val="00B050"/>
                </a:solidFill>
              </a:rPr>
              <a:t> </a:t>
            </a:r>
            <a:r>
              <a:rPr lang="en-US" sz="3200" b="1" kern="0" dirty="0" err="1" smtClean="0">
                <a:solidFill>
                  <a:srgbClr val="00B050"/>
                </a:solidFill>
              </a:rPr>
              <a:t>redenering</a:t>
            </a:r>
            <a:r>
              <a:rPr lang="en-US" sz="3200" b="1" kern="0" dirty="0" smtClean="0">
                <a:solidFill>
                  <a:srgbClr val="00B050"/>
                </a:solidFill>
              </a:rPr>
              <a:t>:</a:t>
            </a:r>
            <a:br>
              <a:rPr lang="en-US" sz="3200" b="1" kern="0" dirty="0" smtClean="0">
                <a:solidFill>
                  <a:srgbClr val="00B050"/>
                </a:solidFill>
              </a:rPr>
            </a:br>
            <a:r>
              <a:rPr lang="en-US" sz="3200" b="1" kern="0" dirty="0" err="1" smtClean="0">
                <a:solidFill>
                  <a:srgbClr val="00B050"/>
                </a:solidFill>
              </a:rPr>
              <a:t>Uitdagingen</a:t>
            </a:r>
            <a:r>
              <a:rPr lang="en-US" sz="3200" b="1" kern="0" dirty="0" smtClean="0">
                <a:solidFill>
                  <a:srgbClr val="00B050"/>
                </a:solidFill>
              </a:rPr>
              <a:t> </a:t>
            </a:r>
            <a:r>
              <a:rPr lang="en-US" sz="3200" b="1" kern="0" dirty="0" err="1" smtClean="0">
                <a:solidFill>
                  <a:srgbClr val="00B050"/>
                </a:solidFill>
              </a:rPr>
              <a:t>voor</a:t>
            </a:r>
            <a:r>
              <a:rPr lang="en-US" sz="3200" b="1" kern="0" dirty="0" smtClean="0">
                <a:solidFill>
                  <a:srgbClr val="00B050"/>
                </a:solidFill>
              </a:rPr>
              <a:t> </a:t>
            </a:r>
            <a:r>
              <a:rPr lang="en-US" sz="3200" b="1" kern="0" dirty="0" err="1" smtClean="0">
                <a:solidFill>
                  <a:srgbClr val="00B050"/>
                </a:solidFill>
              </a:rPr>
              <a:t>leerkrachten</a:t>
            </a:r>
            <a:r>
              <a:rPr lang="en-US" sz="3200" b="1" kern="0" dirty="0" smtClean="0">
                <a:solidFill>
                  <a:srgbClr val="00B050"/>
                </a:solidFill>
              </a:rPr>
              <a:t> </a:t>
            </a:r>
            <a:endParaRPr lang="en-US" sz="3200" b="1" kern="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3888432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>
                <a:latin typeface="+mj-lt"/>
              </a:rPr>
              <a:t>Hoe </a:t>
            </a:r>
            <a:r>
              <a:rPr lang="en-US" sz="2800" dirty="0" err="1" smtClean="0">
                <a:latin typeface="+mj-lt"/>
              </a:rPr>
              <a:t>ideeën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het </a:t>
            </a:r>
            <a:r>
              <a:rPr lang="en-US" sz="2800" dirty="0" err="1" smtClean="0">
                <a:latin typeface="+mj-lt"/>
              </a:rPr>
              <a:t>denkvermogen</a:t>
            </a:r>
            <a:r>
              <a:rPr lang="en-US" sz="2800" dirty="0" smtClean="0">
                <a:latin typeface="+mj-lt"/>
              </a:rPr>
              <a:t> van </a:t>
            </a:r>
            <a:r>
              <a:rPr lang="en-US" sz="2800" dirty="0" err="1">
                <a:latin typeface="+mj-lt"/>
              </a:rPr>
              <a:t>j</a:t>
            </a:r>
            <a:r>
              <a:rPr lang="en-US" sz="2800" dirty="0" err="1" smtClean="0">
                <a:latin typeface="+mj-lt"/>
              </a:rPr>
              <a:t>onge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kinderen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stimuleren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toegang</a:t>
            </a:r>
            <a:r>
              <a:rPr lang="en-US" sz="2800" dirty="0" smtClean="0">
                <a:latin typeface="+mj-lt"/>
              </a:rPr>
              <a:t> tot </a:t>
            </a:r>
            <a:r>
              <a:rPr lang="en-US" sz="2800" dirty="0" err="1" smtClean="0">
                <a:latin typeface="+mj-lt"/>
              </a:rPr>
              <a:t>vinden</a:t>
            </a:r>
            <a:r>
              <a:rPr lang="en-US" sz="2800" dirty="0" smtClean="0">
                <a:latin typeface="+mj-lt"/>
              </a:rPr>
              <a:t>?</a:t>
            </a:r>
          </a:p>
          <a:p>
            <a:pPr lvl="0"/>
            <a:r>
              <a:rPr lang="en-US" sz="2800" dirty="0" err="1" smtClean="0">
                <a:latin typeface="+mj-lt"/>
              </a:rPr>
              <a:t>Strategieën</a:t>
            </a:r>
            <a:r>
              <a:rPr lang="en-US" sz="2800" dirty="0" smtClean="0">
                <a:latin typeface="+mj-lt"/>
              </a:rPr>
              <a:t> om het </a:t>
            </a:r>
            <a:r>
              <a:rPr lang="en-US" sz="2800" dirty="0" err="1" smtClean="0">
                <a:latin typeface="+mj-lt"/>
              </a:rPr>
              <a:t>redeneren</a:t>
            </a:r>
            <a:r>
              <a:rPr lang="en-US" sz="2800" dirty="0" smtClean="0">
                <a:latin typeface="+mj-lt"/>
              </a:rPr>
              <a:t> van </a:t>
            </a:r>
            <a:r>
              <a:rPr lang="en-US" sz="2800" dirty="0" err="1" smtClean="0">
                <a:latin typeface="+mj-lt"/>
              </a:rPr>
              <a:t>kinderen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ondersteunen</a:t>
            </a:r>
            <a:endParaRPr lang="en-US" sz="2800" dirty="0" smtClean="0">
              <a:latin typeface="+mj-lt"/>
            </a:endParaRPr>
          </a:p>
          <a:p>
            <a:pPr lvl="0"/>
            <a:r>
              <a:rPr lang="en-US" sz="2800" dirty="0" err="1" smtClean="0">
                <a:latin typeface="+mj-lt"/>
              </a:rPr>
              <a:t>Manieren</a:t>
            </a:r>
            <a:r>
              <a:rPr lang="en-US" sz="2800" dirty="0" smtClean="0">
                <a:latin typeface="+mj-lt"/>
              </a:rPr>
              <a:t> om </a:t>
            </a:r>
            <a:r>
              <a:rPr lang="en-US" sz="2800" dirty="0" err="1" smtClean="0">
                <a:latin typeface="+mj-lt"/>
              </a:rPr>
              <a:t>een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ondersteunend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klimaat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genereren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waarin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kinderen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zich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zelfzeker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genoeg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voelen</a:t>
            </a:r>
            <a:r>
              <a:rPr lang="en-US" sz="2800" dirty="0" smtClean="0">
                <a:latin typeface="+mj-lt"/>
              </a:rPr>
              <a:t> om </a:t>
            </a:r>
            <a:r>
              <a:rPr lang="en-US" sz="2800" dirty="0" err="1" smtClean="0">
                <a:latin typeface="+mj-lt"/>
              </a:rPr>
              <a:t>ideeën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delen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uit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wisselen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geen</a:t>
            </a:r>
            <a:r>
              <a:rPr lang="en-US" sz="2800" dirty="0" smtClean="0">
                <a:latin typeface="+mj-lt"/>
              </a:rPr>
              <a:t> angst </a:t>
            </a:r>
            <a:r>
              <a:rPr lang="en-US" sz="2800" dirty="0" err="1" smtClean="0">
                <a:latin typeface="+mj-lt"/>
              </a:rPr>
              <a:t>te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hebben</a:t>
            </a:r>
            <a:r>
              <a:rPr lang="en-US" sz="2800" dirty="0" smtClean="0">
                <a:latin typeface="+mj-lt"/>
              </a:rPr>
              <a:t> om </a:t>
            </a:r>
            <a:r>
              <a:rPr lang="en-US" sz="2800" dirty="0" err="1" smtClean="0">
                <a:latin typeface="+mj-lt"/>
              </a:rPr>
              <a:t>fouten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maken</a:t>
            </a:r>
            <a:endParaRPr lang="en-US" sz="2800" dirty="0">
              <a:latin typeface="+mj-lt"/>
            </a:endParaRPr>
          </a:p>
          <a:p>
            <a:pPr lvl="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598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282154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Toegang</a:t>
            </a:r>
            <a:r>
              <a:rPr lang="en-GB" sz="3200" b="1" dirty="0" smtClean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GB" sz="3200" b="1" dirty="0" err="1" smtClean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vinden</a:t>
            </a:r>
            <a:r>
              <a:rPr lang="en-GB" sz="3200" b="1" dirty="0" smtClean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 tot de </a:t>
            </a:r>
            <a:r>
              <a:rPr lang="en-GB" sz="3200" b="1" dirty="0" err="1" smtClean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ideeën</a:t>
            </a:r>
            <a:r>
              <a:rPr lang="en-GB" sz="3200" b="1" dirty="0" smtClean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 van </a:t>
            </a:r>
            <a:r>
              <a:rPr lang="en-GB" sz="3200" b="1" dirty="0" err="1" smtClean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kinderen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Activiteiten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voorzien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om het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denken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van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kinderen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uit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lokken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aan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moedigen</a:t>
            </a:r>
            <a:endParaRPr lang="en-US" dirty="0" smtClean="0">
              <a:latin typeface="+mj-lt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De focus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richting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van het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spel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de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exploratie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van de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kinderen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observeren</a:t>
            </a:r>
            <a:endParaRPr lang="en-US" dirty="0" smtClean="0">
              <a:latin typeface="+mj-lt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Luisteren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naar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kinderen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terwijl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ze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spreken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in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zichzelf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of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tegen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leeftijdsgenoten</a:t>
            </a:r>
            <a:endParaRPr lang="en-US" dirty="0" smtClean="0">
              <a:latin typeface="+mj-lt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Kinderen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aanmoedigen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om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hun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ideeën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op diverse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manieren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vast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leggen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voor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stellen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Vragen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stellen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om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kinderen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zo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uit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dagen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hun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ideeën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en</a:t>
            </a: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gedachten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uit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drukken</a:t>
            </a:r>
            <a:endParaRPr lang="en-US" dirty="0" smtClean="0">
              <a:latin typeface="+mj-lt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Stimuleren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om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alternatieve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manieren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bespreken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zo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misschien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een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bijsturing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van het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denken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mogelijk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te</a:t>
            </a: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+mj-lt"/>
                <a:ea typeface="ＭＳ Ｐゴシック" charset="0"/>
                <a:cs typeface="ＭＳ Ｐゴシック" charset="0"/>
              </a:rPr>
              <a:t>maken</a:t>
            </a:r>
            <a:endParaRPr lang="en-US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4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282154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</a:rPr>
              <a:t>Discussies</a:t>
            </a:r>
            <a:r>
              <a:rPr lang="en-US" sz="3600" b="1" dirty="0" smtClean="0">
                <a:solidFill>
                  <a:srgbClr val="00B050"/>
                </a:solidFill>
              </a:rPr>
              <a:t>: </a:t>
            </a:r>
            <a:r>
              <a:rPr lang="en-US" sz="3600" b="1" dirty="0" err="1" smtClean="0">
                <a:solidFill>
                  <a:srgbClr val="00B050"/>
                </a:solidFill>
              </a:rPr>
              <a:t>activiteiten</a:t>
            </a:r>
            <a:r>
              <a:rPr lang="en-US" sz="3600" b="1" dirty="0" smtClean="0">
                <a:solidFill>
                  <a:srgbClr val="00B050"/>
                </a:solidFill>
              </a:rPr>
              <a:t> om </a:t>
            </a:r>
            <a:r>
              <a:rPr lang="en-US" sz="3600" b="1" dirty="0" err="1" smtClean="0">
                <a:solidFill>
                  <a:srgbClr val="00B050"/>
                </a:solidFill>
              </a:rPr>
              <a:t>reflectie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en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redenering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te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stimuleren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latin typeface="+mj-lt"/>
              </a:rPr>
              <a:t>Bijvoorbeeld</a:t>
            </a:r>
            <a:r>
              <a:rPr lang="en-US" dirty="0" smtClean="0">
                <a:latin typeface="+mj-lt"/>
              </a:rPr>
              <a:t>:</a:t>
            </a:r>
          </a:p>
          <a:p>
            <a:r>
              <a:rPr lang="en-US" dirty="0" err="1" smtClean="0">
                <a:latin typeface="+mj-lt"/>
              </a:rPr>
              <a:t>Materialen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exploreren</a:t>
            </a:r>
            <a:endParaRPr lang="en-US" dirty="0" smtClean="0">
              <a:latin typeface="+mj-lt"/>
            </a:endParaRPr>
          </a:p>
          <a:p>
            <a:r>
              <a:rPr lang="en-US" dirty="0" smtClean="0"/>
              <a:t>‘Odd </a:t>
            </a:r>
            <a:r>
              <a:rPr lang="en-US" dirty="0"/>
              <a:t>one </a:t>
            </a:r>
            <a:r>
              <a:rPr lang="en-US" dirty="0" smtClean="0"/>
              <a:t>out’ </a:t>
            </a:r>
            <a:r>
              <a:rPr lang="en-US" dirty="0" smtClean="0">
                <a:latin typeface="+mj-lt"/>
              </a:rPr>
              <a:t>(= </a:t>
            </a:r>
            <a:r>
              <a:rPr lang="en-US" dirty="0" smtClean="0"/>
              <a:t>De </a:t>
            </a:r>
            <a:r>
              <a:rPr lang="en-US" dirty="0" err="1"/>
              <a:t>vreemde</a:t>
            </a:r>
            <a:r>
              <a:rPr lang="en-US" dirty="0"/>
              <a:t> </a:t>
            </a:r>
            <a:r>
              <a:rPr lang="en-US" dirty="0" err="1"/>
              <a:t>eend</a:t>
            </a:r>
            <a:r>
              <a:rPr lang="en-US" dirty="0"/>
              <a:t> in de </a:t>
            </a:r>
            <a:r>
              <a:rPr lang="en-US" dirty="0" err="1" smtClean="0"/>
              <a:t>bijt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 smtClean="0">
                <a:latin typeface="+mj-lt"/>
              </a:rPr>
              <a:t>‘Positive minus interesting’</a:t>
            </a:r>
          </a:p>
          <a:p>
            <a:r>
              <a:rPr lang="en-US" dirty="0" smtClean="0">
                <a:latin typeface="+mj-lt"/>
              </a:rPr>
              <a:t>Concept cartoons</a:t>
            </a:r>
          </a:p>
          <a:p>
            <a:r>
              <a:rPr lang="en-US" dirty="0" smtClean="0"/>
              <a:t>Concept maps </a:t>
            </a:r>
            <a:r>
              <a:rPr lang="en-US" dirty="0" err="1" smtClean="0"/>
              <a:t>ontwikkelen</a:t>
            </a:r>
            <a:endParaRPr lang="en-US" dirty="0" smtClean="0">
              <a:latin typeface="+mj-lt"/>
            </a:endParaRPr>
          </a:p>
          <a:p>
            <a:pPr>
              <a:buFont typeface="Wingdings" charset="2"/>
              <a:buChar char="²"/>
            </a:pPr>
            <a:r>
              <a:rPr lang="en-US" i="1" dirty="0" err="1" smtClean="0">
                <a:latin typeface="+mj-lt"/>
              </a:rPr>
              <a:t>Sorteren</a:t>
            </a:r>
            <a:r>
              <a:rPr lang="en-US" i="1" dirty="0" smtClean="0">
                <a:latin typeface="+mj-lt"/>
              </a:rPr>
              <a:t> </a:t>
            </a:r>
            <a:r>
              <a:rPr lang="en-US" i="1" dirty="0" err="1" smtClean="0">
                <a:latin typeface="+mj-lt"/>
              </a:rPr>
              <a:t>en</a:t>
            </a:r>
            <a:r>
              <a:rPr lang="en-US" i="1" dirty="0" smtClean="0">
                <a:latin typeface="+mj-lt"/>
              </a:rPr>
              <a:t> </a:t>
            </a:r>
            <a:r>
              <a:rPr lang="en-US" i="1" dirty="0" err="1" smtClean="0">
                <a:latin typeface="+mj-lt"/>
              </a:rPr>
              <a:t>classificeren</a:t>
            </a:r>
            <a:r>
              <a:rPr lang="en-US" i="1" dirty="0" smtClean="0">
                <a:latin typeface="+mj-lt"/>
              </a:rPr>
              <a:t> </a:t>
            </a:r>
          </a:p>
          <a:p>
            <a:pPr>
              <a:buFont typeface="Wingdings" charset="2"/>
              <a:buChar char="²"/>
            </a:pPr>
            <a:r>
              <a:rPr lang="en-US" i="1" dirty="0" err="1" smtClean="0">
                <a:latin typeface="+mj-lt"/>
              </a:rPr>
              <a:t>Bespreken</a:t>
            </a:r>
            <a:r>
              <a:rPr lang="en-US" i="1" dirty="0" smtClean="0">
                <a:latin typeface="+mj-lt"/>
              </a:rPr>
              <a:t> van </a:t>
            </a:r>
            <a:r>
              <a:rPr lang="en-US" i="1" dirty="0" err="1" smtClean="0">
                <a:latin typeface="+mj-lt"/>
              </a:rPr>
              <a:t>foto’s</a:t>
            </a:r>
            <a:r>
              <a:rPr lang="en-US" i="1" dirty="0" smtClean="0">
                <a:latin typeface="+mj-lt"/>
              </a:rPr>
              <a:t> van </a:t>
            </a:r>
            <a:r>
              <a:rPr lang="en-US" i="1" dirty="0" err="1" smtClean="0">
                <a:latin typeface="+mj-lt"/>
              </a:rPr>
              <a:t>activiteiten</a:t>
            </a:r>
            <a:r>
              <a:rPr lang="en-US" i="1" dirty="0">
                <a:latin typeface="+mj-lt"/>
              </a:rPr>
              <a:t> </a:t>
            </a:r>
            <a:r>
              <a:rPr lang="en-US" i="1" dirty="0" smtClean="0">
                <a:latin typeface="+mj-lt"/>
              </a:rPr>
              <a:t>of van </a:t>
            </a:r>
            <a:r>
              <a:rPr lang="en-US" i="1" dirty="0" err="1" smtClean="0">
                <a:latin typeface="+mj-lt"/>
              </a:rPr>
              <a:t>tekeningen</a:t>
            </a:r>
            <a:r>
              <a:rPr lang="en-US" i="1" dirty="0" smtClean="0">
                <a:latin typeface="+mj-lt"/>
              </a:rPr>
              <a:t>/schema’s/… van </a:t>
            </a:r>
            <a:r>
              <a:rPr lang="en-US" i="1" dirty="0" err="1" smtClean="0">
                <a:latin typeface="+mj-lt"/>
              </a:rPr>
              <a:t>kinderen</a:t>
            </a:r>
            <a:endParaRPr lang="en-US" i="1" dirty="0" smtClean="0">
              <a:latin typeface="+mj-lt"/>
            </a:endParaRPr>
          </a:p>
          <a:p>
            <a:pPr>
              <a:buFont typeface="Wingdings" charset="2"/>
              <a:buChar char="²"/>
            </a:pPr>
            <a:r>
              <a:rPr lang="en-US" sz="2200" i="1" dirty="0" err="1" smtClean="0">
                <a:latin typeface="+mj-lt"/>
              </a:rPr>
              <a:t>Zie</a:t>
            </a:r>
            <a:r>
              <a:rPr lang="en-US" sz="2200" i="1" dirty="0" smtClean="0">
                <a:latin typeface="+mj-lt"/>
              </a:rPr>
              <a:t> </a:t>
            </a:r>
            <a:r>
              <a:rPr lang="en-US" sz="2200" i="1" dirty="0" err="1" smtClean="0">
                <a:latin typeface="+mj-lt"/>
              </a:rPr>
              <a:t>voorbeelden</a:t>
            </a:r>
            <a:r>
              <a:rPr lang="en-US" sz="2200" i="1" dirty="0" smtClean="0">
                <a:latin typeface="+mj-lt"/>
              </a:rPr>
              <a:t> </a:t>
            </a:r>
            <a:r>
              <a:rPr lang="en-US" sz="2200" i="1" dirty="0" err="1" smtClean="0">
                <a:latin typeface="+mj-lt"/>
              </a:rPr>
              <a:t>uit</a:t>
            </a:r>
            <a:r>
              <a:rPr lang="en-US" sz="2200" i="1" dirty="0" smtClean="0">
                <a:latin typeface="+mj-lt"/>
              </a:rPr>
              <a:t> de </a:t>
            </a:r>
            <a:r>
              <a:rPr lang="en-US" sz="2200" i="1" dirty="0" err="1" smtClean="0">
                <a:latin typeface="+mj-lt"/>
              </a:rPr>
              <a:t>klaspraktijk</a:t>
            </a:r>
            <a:r>
              <a:rPr lang="en-US" sz="2200" i="1" dirty="0" smtClean="0">
                <a:latin typeface="+mj-lt"/>
              </a:rPr>
              <a:t> later in de module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52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282154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</a:rPr>
              <a:t>Voorbeelden</a:t>
            </a:r>
            <a:r>
              <a:rPr lang="en-US" sz="3200" b="1" dirty="0" smtClean="0">
                <a:solidFill>
                  <a:srgbClr val="00B050"/>
                </a:solidFill>
              </a:rPr>
              <a:t> van </a:t>
            </a:r>
            <a:r>
              <a:rPr lang="en-US" sz="3200" b="1" dirty="0" err="1" smtClean="0">
                <a:solidFill>
                  <a:srgbClr val="00B050"/>
                </a:solidFill>
              </a:rPr>
              <a:t>discussie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Set van </a:t>
            </a:r>
            <a:r>
              <a:rPr lang="en-US" sz="2400" b="1" dirty="0" err="1" smtClean="0">
                <a:latin typeface="+mj-lt"/>
              </a:rPr>
              <a:t>activiteiten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voor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elke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tafel</a:t>
            </a:r>
            <a:r>
              <a:rPr lang="en-US" sz="2400" b="1" dirty="0" smtClean="0">
                <a:latin typeface="+mj-lt"/>
              </a:rPr>
              <a:t> – </a:t>
            </a:r>
            <a:r>
              <a:rPr lang="en-US" sz="2400" b="1" dirty="0" err="1" smtClean="0">
                <a:latin typeface="+mj-lt"/>
              </a:rPr>
              <a:t>werk</a:t>
            </a:r>
            <a:r>
              <a:rPr lang="en-US" sz="2400" b="1" dirty="0" smtClean="0">
                <a:latin typeface="+mj-lt"/>
              </a:rPr>
              <a:t> in </a:t>
            </a:r>
            <a:r>
              <a:rPr lang="en-US" sz="2400" b="1" dirty="0" err="1" smtClean="0">
                <a:latin typeface="+mj-lt"/>
              </a:rPr>
              <a:t>groepjes</a:t>
            </a:r>
            <a:r>
              <a:rPr lang="en-US" sz="2400" b="1" dirty="0" smtClean="0">
                <a:latin typeface="+mj-lt"/>
              </a:rPr>
              <a:t> van 2/3</a:t>
            </a:r>
          </a:p>
          <a:p>
            <a:r>
              <a:rPr lang="en-US" sz="2400" dirty="0" err="1" smtClean="0">
                <a:latin typeface="+mj-lt"/>
              </a:rPr>
              <a:t>Welke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discussies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zouden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opdrachten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kunnen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veroorzaken</a:t>
            </a:r>
            <a:r>
              <a:rPr lang="en-US" sz="2400" dirty="0" smtClean="0">
                <a:latin typeface="+mj-lt"/>
              </a:rPr>
              <a:t>?</a:t>
            </a:r>
          </a:p>
          <a:p>
            <a:r>
              <a:rPr lang="en-US" sz="2400" dirty="0" smtClean="0">
                <a:latin typeface="+mj-lt"/>
              </a:rPr>
              <a:t>Hoe </a:t>
            </a:r>
            <a:r>
              <a:rPr lang="en-US" sz="2400" dirty="0" err="1" smtClean="0">
                <a:latin typeface="+mj-lt"/>
              </a:rPr>
              <a:t>zou</a:t>
            </a:r>
            <a:r>
              <a:rPr lang="en-US" sz="2400" dirty="0" smtClean="0">
                <a:latin typeface="+mj-lt"/>
              </a:rPr>
              <a:t> je het </a:t>
            </a:r>
            <a:r>
              <a:rPr lang="en-US" sz="2400" dirty="0" err="1" smtClean="0">
                <a:latin typeface="+mj-lt"/>
              </a:rPr>
              <a:t>bespreken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alternatieve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wetenschappelijke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ideeën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verklaringen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kunnen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stimuleren</a:t>
            </a:r>
            <a:r>
              <a:rPr lang="en-US" sz="2400" dirty="0" smtClean="0">
                <a:latin typeface="+mj-lt"/>
              </a:rPr>
              <a:t>?</a:t>
            </a:r>
          </a:p>
          <a:p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je </a:t>
            </a:r>
            <a:r>
              <a:rPr lang="en-US" sz="2400" dirty="0" err="1" smtClean="0">
                <a:latin typeface="+mj-lt"/>
              </a:rPr>
              <a:t>manieren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bedenken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waarop</a:t>
            </a:r>
            <a:r>
              <a:rPr lang="en-US" sz="2400" dirty="0" smtClean="0">
                <a:latin typeface="+mj-lt"/>
              </a:rPr>
              <a:t> je </a:t>
            </a:r>
            <a:r>
              <a:rPr lang="en-US" sz="2400" dirty="0" err="1" smtClean="0">
                <a:latin typeface="+mj-lt"/>
              </a:rPr>
              <a:t>deze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werkvormen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zou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gebruiken</a:t>
            </a:r>
            <a:r>
              <a:rPr lang="en-US" sz="2400" dirty="0" smtClean="0">
                <a:latin typeface="+mj-lt"/>
              </a:rPr>
              <a:t> of </a:t>
            </a:r>
            <a:r>
              <a:rPr lang="en-US" sz="2400" dirty="0" err="1" smtClean="0">
                <a:latin typeface="+mj-lt"/>
              </a:rPr>
              <a:t>aanpassen</a:t>
            </a:r>
            <a:r>
              <a:rPr lang="en-US" sz="2400" dirty="0" smtClean="0">
                <a:latin typeface="+mj-lt"/>
              </a:rPr>
              <a:t> in je </a:t>
            </a:r>
            <a:r>
              <a:rPr lang="en-US" sz="2400" dirty="0" err="1" smtClean="0">
                <a:latin typeface="+mj-lt"/>
              </a:rPr>
              <a:t>eigen</a:t>
            </a:r>
            <a:r>
              <a:rPr lang="en-US" sz="2400" dirty="0" smtClean="0">
                <a:latin typeface="+mj-lt"/>
              </a:rPr>
              <a:t> context?</a:t>
            </a:r>
          </a:p>
          <a:p>
            <a:r>
              <a:rPr lang="en-US" sz="2400" dirty="0" err="1" smtClean="0">
                <a:latin typeface="+mj-lt"/>
              </a:rPr>
              <a:t>Welke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andere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werkvormen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zou</a:t>
            </a:r>
            <a:r>
              <a:rPr lang="en-US" sz="2400" dirty="0" smtClean="0">
                <a:latin typeface="+mj-lt"/>
              </a:rPr>
              <a:t> je </a:t>
            </a:r>
            <a:r>
              <a:rPr lang="en-US" sz="2400" dirty="0" err="1" smtClean="0">
                <a:latin typeface="+mj-lt"/>
              </a:rPr>
              <a:t>kunnen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gebruiken</a:t>
            </a:r>
            <a:r>
              <a:rPr lang="en-US" sz="2400" dirty="0" smtClean="0">
                <a:latin typeface="+mj-lt"/>
              </a:rPr>
              <a:t>? </a:t>
            </a:r>
          </a:p>
          <a:p>
            <a:pPr marL="0" indent="0">
              <a:buNone/>
            </a:pPr>
            <a:r>
              <a:rPr lang="en-US" sz="2400" b="1" dirty="0" err="1" smtClean="0">
                <a:latin typeface="+mj-lt"/>
              </a:rPr>
              <a:t>Bespreek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een</a:t>
            </a:r>
            <a:r>
              <a:rPr lang="en-US" sz="2400" b="1" dirty="0" smtClean="0">
                <a:latin typeface="+mj-lt"/>
              </a:rPr>
              <a:t> of twee </a:t>
            </a:r>
            <a:r>
              <a:rPr lang="en-US" sz="2400" b="1" dirty="0" err="1" smtClean="0">
                <a:latin typeface="+mj-lt"/>
              </a:rPr>
              <a:t>vragen</a:t>
            </a:r>
            <a:r>
              <a:rPr lang="en-US" sz="2400" b="1" dirty="0" smtClean="0">
                <a:latin typeface="+mj-lt"/>
              </a:rPr>
              <a:t> of </a:t>
            </a:r>
            <a:r>
              <a:rPr lang="en-US" sz="2400" b="1" dirty="0" err="1" smtClean="0">
                <a:latin typeface="+mj-lt"/>
              </a:rPr>
              <a:t>problemen</a:t>
            </a:r>
            <a:r>
              <a:rPr lang="en-US" sz="2400" b="1" dirty="0" smtClean="0">
                <a:latin typeface="+mj-lt"/>
              </a:rPr>
              <a:t> die </a:t>
            </a:r>
            <a:r>
              <a:rPr lang="en-US" sz="2400" b="1" dirty="0" err="1" smtClean="0">
                <a:latin typeface="+mj-lt"/>
              </a:rPr>
              <a:t>opduiken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bij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deze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activiteiten</a:t>
            </a:r>
            <a:r>
              <a:rPr lang="en-US" sz="2400" b="1" dirty="0" smtClean="0">
                <a:latin typeface="+mj-lt"/>
              </a:rPr>
              <a:t> 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54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28215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Mysterieuze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objecten</a:t>
            </a:r>
            <a:r>
              <a:rPr lang="en-US" b="1" dirty="0" smtClean="0">
                <a:solidFill>
                  <a:srgbClr val="00B050"/>
                </a:solidFill>
              </a:rPr>
              <a:t>: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err="1" smtClean="0">
                <a:solidFill>
                  <a:srgbClr val="00B050"/>
                </a:solidFill>
              </a:rPr>
              <a:t>Materialen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exploreren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+mj-lt"/>
              </a:rPr>
              <a:t>Tas</a:t>
            </a:r>
            <a:r>
              <a:rPr lang="en-US" dirty="0" smtClean="0">
                <a:latin typeface="+mj-lt"/>
              </a:rPr>
              <a:t> met </a:t>
            </a:r>
            <a:r>
              <a:rPr lang="en-US" dirty="0" err="1" smtClean="0">
                <a:latin typeface="+mj-lt"/>
              </a:rPr>
              <a:t>daarin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speelgoed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gemaakt</a:t>
            </a:r>
            <a:r>
              <a:rPr lang="en-US" dirty="0" smtClean="0">
                <a:latin typeface="+mj-lt"/>
              </a:rPr>
              <a:t> van </a:t>
            </a:r>
            <a:r>
              <a:rPr lang="en-US" dirty="0" err="1" smtClean="0">
                <a:latin typeface="+mj-lt"/>
              </a:rPr>
              <a:t>verschillende</a:t>
            </a:r>
            <a:r>
              <a:rPr lang="en-US" dirty="0" smtClean="0">
                <a:latin typeface="+mj-lt"/>
              </a:rPr>
              <a:t> materialmen.</a:t>
            </a:r>
          </a:p>
          <a:p>
            <a:r>
              <a:rPr lang="en-US" dirty="0" smtClean="0">
                <a:latin typeface="+mj-lt"/>
              </a:rPr>
              <a:t>Stop je hand in de </a:t>
            </a:r>
            <a:r>
              <a:rPr lang="en-US" dirty="0" err="1" smtClean="0">
                <a:latin typeface="+mj-lt"/>
              </a:rPr>
              <a:t>tas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voel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aan</a:t>
            </a:r>
            <a:r>
              <a:rPr lang="en-US" dirty="0" smtClean="0">
                <a:latin typeface="+mj-lt"/>
              </a:rPr>
              <a:t> het </a:t>
            </a:r>
            <a:r>
              <a:rPr lang="en-US" dirty="0" err="1" smtClean="0">
                <a:latin typeface="+mj-lt"/>
              </a:rPr>
              <a:t>voorwerp</a:t>
            </a:r>
            <a:r>
              <a:rPr lang="en-US" dirty="0" smtClean="0">
                <a:latin typeface="+mj-lt"/>
              </a:rPr>
              <a:t> </a:t>
            </a:r>
            <a:r>
              <a:rPr lang="en-US" i="1" dirty="0" err="1" smtClean="0">
                <a:latin typeface="+mj-lt"/>
              </a:rPr>
              <a:t>zonder</a:t>
            </a:r>
            <a:r>
              <a:rPr lang="en-US" i="1" dirty="0" smtClean="0">
                <a:latin typeface="+mj-lt"/>
              </a:rPr>
              <a:t> </a:t>
            </a:r>
            <a:r>
              <a:rPr lang="en-US" i="1" dirty="0" err="1" smtClean="0">
                <a:latin typeface="+mj-lt"/>
              </a:rPr>
              <a:t>ernaar</a:t>
            </a:r>
            <a:r>
              <a:rPr lang="en-US" i="1" dirty="0" smtClean="0">
                <a:latin typeface="+mj-lt"/>
              </a:rPr>
              <a:t> </a:t>
            </a:r>
            <a:r>
              <a:rPr lang="en-US" i="1" dirty="0" err="1" smtClean="0">
                <a:latin typeface="+mj-lt"/>
              </a:rPr>
              <a:t>te</a:t>
            </a:r>
            <a:r>
              <a:rPr lang="en-US" i="1" dirty="0" smtClean="0">
                <a:latin typeface="+mj-lt"/>
              </a:rPr>
              <a:t> </a:t>
            </a:r>
            <a:r>
              <a:rPr lang="en-US" i="1" dirty="0" err="1" smtClean="0">
                <a:latin typeface="+mj-lt"/>
              </a:rPr>
              <a:t>kijken</a:t>
            </a:r>
            <a:r>
              <a:rPr lang="en-US" i="1" dirty="0" smtClean="0">
                <a:latin typeface="+mj-lt"/>
              </a:rPr>
              <a:t>. </a:t>
            </a:r>
          </a:p>
          <a:p>
            <a:r>
              <a:rPr lang="en-US" dirty="0" smtClean="0">
                <a:latin typeface="+mj-lt"/>
              </a:rPr>
              <a:t>Hoe </a:t>
            </a:r>
            <a:r>
              <a:rPr lang="en-US" dirty="0" err="1" smtClean="0">
                <a:latin typeface="+mj-lt"/>
              </a:rPr>
              <a:t>voelt</a:t>
            </a:r>
            <a:r>
              <a:rPr lang="en-US" dirty="0" smtClean="0">
                <a:latin typeface="+mj-lt"/>
              </a:rPr>
              <a:t> het </a:t>
            </a:r>
            <a:r>
              <a:rPr lang="en-US" dirty="0" err="1" smtClean="0">
                <a:latin typeface="+mj-lt"/>
              </a:rPr>
              <a:t>aan</a:t>
            </a:r>
            <a:r>
              <a:rPr lang="en-US" dirty="0" smtClean="0">
                <a:latin typeface="+mj-lt"/>
              </a:rPr>
              <a:t>?</a:t>
            </a:r>
          </a:p>
          <a:p>
            <a:r>
              <a:rPr lang="en-US" dirty="0" err="1" smtClean="0">
                <a:latin typeface="+mj-lt"/>
              </a:rPr>
              <a:t>Waarvan</a:t>
            </a:r>
            <a:r>
              <a:rPr lang="en-US" dirty="0" smtClean="0">
                <a:latin typeface="+mj-lt"/>
              </a:rPr>
              <a:t> is het </a:t>
            </a:r>
            <a:r>
              <a:rPr lang="en-US" dirty="0" err="1" smtClean="0">
                <a:latin typeface="+mj-lt"/>
              </a:rPr>
              <a:t>volgens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jou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gemaakt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waarom</a:t>
            </a:r>
            <a:r>
              <a:rPr lang="en-US" dirty="0" smtClean="0">
                <a:latin typeface="+mj-lt"/>
              </a:rPr>
              <a:t>?</a:t>
            </a:r>
          </a:p>
          <a:p>
            <a:r>
              <a:rPr lang="en-US" dirty="0" smtClean="0">
                <a:latin typeface="+mj-lt"/>
              </a:rPr>
              <a:t>Welk </a:t>
            </a:r>
            <a:r>
              <a:rPr lang="en-US" dirty="0" err="1" smtClean="0">
                <a:latin typeface="+mj-lt"/>
              </a:rPr>
              <a:t>voorwerp</a:t>
            </a:r>
            <a:r>
              <a:rPr lang="en-US" dirty="0" smtClean="0">
                <a:latin typeface="+mj-lt"/>
              </a:rPr>
              <a:t> is het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waarom</a:t>
            </a:r>
            <a:r>
              <a:rPr lang="en-US" dirty="0" smtClean="0">
                <a:latin typeface="+mj-lt"/>
              </a:rPr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0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3528" y="332656"/>
            <a:ext cx="4032448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http://www.szkinstar.com/UploadFile/2006_6_27_73188_193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15034" r="9962" b="15117"/>
          <a:stretch>
            <a:fillRect/>
          </a:stretch>
        </p:blipFill>
        <p:spPr bwMode="auto">
          <a:xfrm>
            <a:off x="683568" y="980728"/>
            <a:ext cx="1512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ecx.images-amazon.com/images/I/41OboQ5xB8L._SL500_SY246_CR0,0,190,246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223224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searchengineoptimisation.co.uk/seo-blog/wp-content/uploads/2011/01/black_top_hat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139022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www.bebemio.com/ekmps/shops/bebemio/images/dinosaur-hat-723-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1440160" cy="14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hatguide.co.uk/wp-content/uploads/2011/03/santa-claus-h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1224136" cy="149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44008" y="332656"/>
            <a:ext cx="4104456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18" descr="http://t0.gstatic.com/images?q=tbn:ANd9GcQHoK8mALnZMjghlS41MMIeeqFljXTwnQU75g_NbdzdG99ghtGHwtv8C7w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1512168" cy="1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http://www.merthyrselfstorage.co.uk/wp-content/uploads/2010/05/car-stora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2591251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 descr="http://www.clivetully.co.uk/blog/wp-content/uploads/2009/08/The-new-boa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79"/>
            <a:ext cx="2232248" cy="151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http://i00.i.aliimg.com/photo/v0/247622674/USED_BSA_Young_girls_Bik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/>
          <a:stretch/>
        </p:blipFill>
        <p:spPr bwMode="auto">
          <a:xfrm>
            <a:off x="4714652" y="3573016"/>
            <a:ext cx="2089596" cy="187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 descr="http://www.whitegadget.com/attachments/pc-wallpapers/74445d1315223326-train-train-photo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1978651" cy="14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79912" y="2420888"/>
            <a:ext cx="187220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Odd one out? 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467544" y="56612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www.tes.com</a:t>
            </a:r>
            <a:r>
              <a:rPr lang="en-US" dirty="0"/>
              <a:t>/teaching-resource/odd-one-out-thinking-game-6268484</a:t>
            </a:r>
          </a:p>
        </p:txBody>
      </p:sp>
    </p:spTree>
    <p:extLst>
      <p:ext uri="{BB962C8B-B14F-4D97-AF65-F5344CB8AC3E}">
        <p14:creationId xmlns:p14="http://schemas.microsoft.com/office/powerpoint/2010/main" val="21508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4392488" cy="18722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 smtClean="0"/>
              <a:t>Positive minus interesting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Een</a:t>
            </a:r>
            <a:r>
              <a:rPr lang="en-US" sz="2000" dirty="0" smtClean="0"/>
              <a:t> </a:t>
            </a:r>
            <a:r>
              <a:rPr lang="en-US" sz="2000" dirty="0" err="1" smtClean="0"/>
              <a:t>paraplu</a:t>
            </a:r>
            <a:r>
              <a:rPr lang="en-US" sz="2000" dirty="0" smtClean="0"/>
              <a:t> </a:t>
            </a:r>
            <a:r>
              <a:rPr lang="en-US" sz="2000" dirty="0" err="1" smtClean="0"/>
              <a:t>gemaakt</a:t>
            </a:r>
            <a:r>
              <a:rPr lang="en-US" sz="2000" dirty="0" smtClean="0"/>
              <a:t> van </a:t>
            </a:r>
            <a:r>
              <a:rPr lang="en-US" sz="2000" dirty="0" err="1" smtClean="0"/>
              <a:t>glas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err="1" smtClean="0"/>
              <a:t>Een</a:t>
            </a:r>
            <a:r>
              <a:rPr lang="en-US" sz="2000" dirty="0" smtClean="0"/>
              <a:t> huis </a:t>
            </a:r>
            <a:r>
              <a:rPr lang="en-US" sz="2000" dirty="0" err="1" smtClean="0"/>
              <a:t>gemaakt</a:t>
            </a:r>
            <a:r>
              <a:rPr lang="en-US" sz="2000" dirty="0" smtClean="0"/>
              <a:t> </a:t>
            </a:r>
            <a:r>
              <a:rPr lang="en-US" sz="2000" dirty="0" err="1" smtClean="0"/>
              <a:t>uit</a:t>
            </a:r>
            <a:r>
              <a:rPr lang="en-US" sz="2000" dirty="0" smtClean="0"/>
              <a:t> </a:t>
            </a:r>
            <a:r>
              <a:rPr lang="en-US" sz="2000" dirty="0" err="1" smtClean="0"/>
              <a:t>staal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Ruiten</a:t>
            </a:r>
            <a:r>
              <a:rPr lang="en-US" sz="2000" dirty="0" smtClean="0"/>
              <a:t> </a:t>
            </a:r>
            <a:r>
              <a:rPr lang="en-US" sz="2000" dirty="0" err="1" smtClean="0"/>
              <a:t>gemaakt</a:t>
            </a:r>
            <a:r>
              <a:rPr lang="en-US" sz="2000" dirty="0" smtClean="0"/>
              <a:t> van </a:t>
            </a:r>
            <a:r>
              <a:rPr lang="en-US" sz="2000" dirty="0" err="1" smtClean="0"/>
              <a:t>hout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5892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pstt.org.uk</a:t>
            </a:r>
            <a:r>
              <a:rPr lang="en-US" dirty="0"/>
              <a:t>/application/files/6414/5753/5639/</a:t>
            </a:r>
            <a:r>
              <a:rPr lang="en-US" dirty="0" err="1"/>
              <a:t>More_examples_of_PMI.pdf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20888"/>
            <a:ext cx="2956668" cy="3272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620688"/>
            <a:ext cx="3035300" cy="2895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636912"/>
            <a:ext cx="2463800" cy="29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332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http://www.onderwijsmetstijl.nl/wetenschap-en-techniek-basisonderwijs/verwonderen//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3" y="127431"/>
            <a:ext cx="8287907" cy="5353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08304" y="4509120"/>
            <a:ext cx="1746870" cy="11521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Concept cartoon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85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922114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Concept map</a:t>
            </a:r>
            <a:r>
              <a:rPr lang="en-US" sz="4000" b="1" dirty="0" smtClean="0">
                <a:solidFill>
                  <a:srgbClr val="008000"/>
                </a:solidFill>
              </a:rPr>
              <a:t/>
            </a:r>
            <a:br>
              <a:rPr lang="en-US" sz="4000" b="1" dirty="0" smtClean="0">
                <a:solidFill>
                  <a:srgbClr val="008000"/>
                </a:solidFill>
              </a:rPr>
            </a:br>
            <a:r>
              <a:rPr lang="en-US" sz="1800" dirty="0" err="1" smtClean="0"/>
              <a:t>Harlen</a:t>
            </a:r>
            <a:r>
              <a:rPr lang="en-US" sz="1800" dirty="0" smtClean="0"/>
              <a:t>, W. et al (1990) Progress in Primary Science</a:t>
            </a:r>
            <a:br>
              <a:rPr lang="en-US" sz="1800" dirty="0" smtClean="0"/>
            </a:br>
            <a:endParaRPr lang="en-US" sz="18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7284" r="10918" b="47737"/>
          <a:stretch/>
        </p:blipFill>
        <p:spPr bwMode="auto">
          <a:xfrm>
            <a:off x="2771800" y="1412776"/>
            <a:ext cx="5688632" cy="460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5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843808" y="332656"/>
            <a:ext cx="5770860" cy="135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2800" kern="0" dirty="0" err="1" smtClean="0">
                <a:solidFill>
                  <a:srgbClr val="00B050"/>
                </a:solidFill>
                <a:effectLst/>
              </a:rPr>
              <a:t>Praktische</a:t>
            </a:r>
            <a:r>
              <a:rPr lang="en-US" sz="28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2800" kern="0" dirty="0" err="1" smtClean="0">
                <a:solidFill>
                  <a:srgbClr val="00B050"/>
                </a:solidFill>
                <a:effectLst/>
              </a:rPr>
              <a:t>activiteiten</a:t>
            </a:r>
            <a:endParaRPr lang="en-US" sz="2800" kern="0" dirty="0">
              <a:solidFill>
                <a:srgbClr val="00B050"/>
              </a:solidFill>
              <a:effectLst/>
            </a:endParaRPr>
          </a:p>
          <a:p>
            <a:r>
              <a:rPr lang="en-US" kern="0" dirty="0" err="1" smtClean="0">
                <a:solidFill>
                  <a:srgbClr val="00B050"/>
                </a:solidFill>
                <a:effectLst/>
              </a:rPr>
              <a:t>Activiteit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1: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Rollende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buizen</a:t>
            </a:r>
            <a:endParaRPr lang="en-GB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484784"/>
            <a:ext cx="8219256" cy="40324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endParaRPr lang="en-US" sz="2600" b="1" dirty="0" smtClean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636912"/>
            <a:ext cx="2787406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904" y="1916832"/>
            <a:ext cx="46085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342900" indent="-342900">
              <a:buAutoNum type="arabicPeriod"/>
            </a:pPr>
            <a:r>
              <a:rPr lang="en-US" sz="2400" dirty="0" err="1" smtClean="0">
                <a:latin typeface="+mj-lt"/>
              </a:rPr>
              <a:t>Voorspel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welke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buis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sneller</a:t>
            </a:r>
            <a:r>
              <a:rPr lang="en-US" sz="2400" dirty="0" smtClean="0">
                <a:latin typeface="+mj-lt"/>
              </a:rPr>
              <a:t>/</a:t>
            </a:r>
            <a:r>
              <a:rPr lang="en-US" sz="2400" dirty="0" err="1" smtClean="0">
                <a:latin typeface="+mj-lt"/>
              </a:rPr>
              <a:t>verder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zal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geraken</a:t>
            </a:r>
            <a:r>
              <a:rPr lang="en-US" sz="2400" dirty="0" smtClean="0">
                <a:latin typeface="+mj-lt"/>
              </a:rPr>
              <a:t> op de </a:t>
            </a:r>
            <a:r>
              <a:rPr lang="en-US" sz="2400" dirty="0" err="1" smtClean="0">
                <a:latin typeface="+mj-lt"/>
              </a:rPr>
              <a:t>helling</a:t>
            </a:r>
            <a:endParaRPr lang="en-US" sz="2400" dirty="0" smtClean="0"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latin typeface="+mj-lt"/>
              </a:rPr>
              <a:t>Test (meet </a:t>
            </a:r>
            <a:r>
              <a:rPr lang="en-US" sz="2400" dirty="0" err="1" smtClean="0">
                <a:latin typeface="+mj-lt"/>
              </a:rPr>
              <a:t>tijd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/of </a:t>
            </a:r>
            <a:r>
              <a:rPr lang="en-US" sz="2400" dirty="0" err="1" smtClean="0">
                <a:latin typeface="+mj-lt"/>
              </a:rPr>
              <a:t>afstand</a:t>
            </a:r>
            <a:r>
              <a:rPr lang="en-US" sz="2400" dirty="0" smtClean="0">
                <a:latin typeface="+mj-lt"/>
              </a:rPr>
              <a:t>)</a:t>
            </a:r>
          </a:p>
          <a:p>
            <a:pPr marL="342900" indent="-342900">
              <a:buAutoNum type="arabicPeriod"/>
            </a:pPr>
            <a:r>
              <a:rPr lang="en-US" sz="2400" dirty="0" err="1" smtClean="0">
                <a:latin typeface="+mj-lt"/>
              </a:rPr>
              <a:t>Maakt</a:t>
            </a:r>
            <a:r>
              <a:rPr lang="en-US" sz="2400" dirty="0" smtClean="0">
                <a:latin typeface="+mj-lt"/>
              </a:rPr>
              <a:t> het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verschil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als</a:t>
            </a:r>
            <a:r>
              <a:rPr lang="en-US" sz="2400" dirty="0" smtClean="0">
                <a:latin typeface="+mj-lt"/>
              </a:rPr>
              <a:t> je de </a:t>
            </a:r>
            <a:r>
              <a:rPr lang="en-US" sz="2400" dirty="0" err="1" smtClean="0">
                <a:latin typeface="+mj-lt"/>
              </a:rPr>
              <a:t>hoogte</a:t>
            </a:r>
            <a:r>
              <a:rPr lang="en-US" sz="2400" dirty="0" smtClean="0">
                <a:latin typeface="+mj-lt"/>
              </a:rPr>
              <a:t>/</a:t>
            </a:r>
            <a:r>
              <a:rPr lang="en-US" sz="2400" dirty="0" err="1" smtClean="0">
                <a:latin typeface="+mj-lt"/>
              </a:rPr>
              <a:t>oppervlakte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verandert</a:t>
            </a:r>
            <a:r>
              <a:rPr lang="en-US" sz="2400" dirty="0" smtClean="0">
                <a:latin typeface="+mj-lt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dirty="0" err="1" smtClean="0">
                <a:latin typeface="+mj-lt"/>
              </a:rPr>
              <a:t>Welke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andere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factoren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hebben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invloed</a:t>
            </a:r>
            <a:r>
              <a:rPr lang="en-US" sz="2400" dirty="0" smtClean="0">
                <a:latin typeface="+mj-lt"/>
              </a:rPr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426170"/>
          </a:xfrm>
        </p:spPr>
        <p:txBody>
          <a:bodyPr>
            <a:normAutofit fontScale="90000"/>
          </a:bodyPr>
          <a:lstStyle/>
          <a:p>
            <a:r>
              <a:rPr lang="nl-BE" b="1" dirty="0" smtClean="0">
                <a:solidFill>
                  <a:srgbClr val="00B050"/>
                </a:solidFill>
              </a:rPr>
              <a:t>Inleiding tot het CEYS project</a:t>
            </a:r>
            <a:br>
              <a:rPr lang="nl-BE" b="1" dirty="0" smtClean="0">
                <a:solidFill>
                  <a:srgbClr val="00B050"/>
                </a:solidFill>
              </a:rPr>
            </a:br>
            <a:r>
              <a:rPr lang="nl-BE" sz="2200" b="1" dirty="0" smtClean="0">
                <a:solidFill>
                  <a:srgbClr val="00B050"/>
                </a:solidFill>
              </a:rPr>
              <a:t>(te gebruiken afhankelijk van de context)</a:t>
            </a:r>
            <a:endParaRPr lang="nl-BE" sz="2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nl-BE" dirty="0" smtClean="0">
                <a:latin typeface="+mj-lt"/>
              </a:rPr>
              <a:t>Europees </a:t>
            </a:r>
            <a:r>
              <a:rPr lang="nl-BE" dirty="0">
                <a:latin typeface="+mj-lt"/>
              </a:rPr>
              <a:t>Erasmus+ project</a:t>
            </a: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Partners in </a:t>
            </a:r>
            <a:r>
              <a:rPr lang="nl-BE" dirty="0" smtClean="0">
                <a:latin typeface="+mj-lt"/>
              </a:rPr>
              <a:t>België, Griekenland, Roemenië, VK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 smtClean="0">
                <a:latin typeface="+mj-lt"/>
              </a:rPr>
              <a:t>Vervolgproject op het Creative </a:t>
            </a:r>
            <a:r>
              <a:rPr lang="nl-BE" dirty="0">
                <a:latin typeface="+mj-lt"/>
              </a:rPr>
              <a:t>Little Scientists project </a:t>
            </a:r>
            <a:r>
              <a:rPr lang="nl-BE" dirty="0">
                <a:latin typeface="+mj-lt"/>
                <a:hlinkClick r:id="rId3"/>
              </a:rPr>
              <a:t>http://www.creative-little-scientists.eu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 </a:t>
            </a:r>
            <a:r>
              <a:rPr lang="nl-BE" dirty="0" smtClean="0">
                <a:latin typeface="+mj-lt"/>
              </a:rPr>
              <a:t>Doelen</a:t>
            </a:r>
            <a:endParaRPr lang="nl-BE" dirty="0">
              <a:latin typeface="+mj-lt"/>
            </a:endParaRP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 smtClean="0">
                <a:latin typeface="+mj-lt"/>
              </a:rPr>
              <a:t>Ontwikkelen </a:t>
            </a:r>
            <a:r>
              <a:rPr lang="nl-BE" dirty="0">
                <a:latin typeface="+mj-lt"/>
              </a:rPr>
              <a:t>van </a:t>
            </a:r>
            <a:r>
              <a:rPr lang="nl-BE" dirty="0" smtClean="0">
                <a:latin typeface="+mj-lt"/>
              </a:rPr>
              <a:t>nascholing </a:t>
            </a:r>
            <a:r>
              <a:rPr lang="nl-BE" dirty="0">
                <a:latin typeface="+mj-lt"/>
              </a:rPr>
              <a:t>voor </a:t>
            </a:r>
            <a:r>
              <a:rPr lang="nl-BE" dirty="0" smtClean="0">
                <a:latin typeface="+mj-lt"/>
              </a:rPr>
              <a:t>leerkrachten basisonderwijs met bijhorende materialen</a:t>
            </a:r>
            <a:endParaRPr lang="nl-BE" dirty="0">
              <a:latin typeface="+mj-lt"/>
            </a:endParaRP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 smtClean="0">
                <a:latin typeface="+mj-lt"/>
              </a:rPr>
              <a:t>Bevorderen </a:t>
            </a:r>
            <a:r>
              <a:rPr lang="nl-BE" dirty="0">
                <a:latin typeface="+mj-lt"/>
              </a:rPr>
              <a:t>van het gebruik van creatieve benaderingen in het wetenschapsonderwijs in het kleuter- en </a:t>
            </a:r>
            <a:r>
              <a:rPr lang="nl-BE" dirty="0" smtClean="0">
                <a:latin typeface="+mj-lt"/>
              </a:rPr>
              <a:t>lager onderwijs </a:t>
            </a:r>
            <a:r>
              <a:rPr lang="nl-BE" dirty="0">
                <a:latin typeface="+mj-lt"/>
              </a:rPr>
              <a:t>(tot acht jaar</a:t>
            </a:r>
            <a:r>
              <a:rPr lang="nl-BE" dirty="0" smtClean="0">
                <a:latin typeface="+mj-lt"/>
              </a:rPr>
              <a:t>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9725" algn="ctr"/>
                <a:tab pos="5761038" algn="r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915816" y="476672"/>
            <a:ext cx="5554836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2800" kern="0" dirty="0" err="1" smtClean="0">
                <a:solidFill>
                  <a:srgbClr val="00B050"/>
                </a:solidFill>
                <a:effectLst/>
              </a:rPr>
              <a:t>Practische</a:t>
            </a:r>
            <a:r>
              <a:rPr lang="en-US" sz="28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2800" kern="0" dirty="0" err="1" smtClean="0">
                <a:solidFill>
                  <a:srgbClr val="00B050"/>
                </a:solidFill>
                <a:effectLst/>
              </a:rPr>
              <a:t>activiteiten</a:t>
            </a:r>
            <a:endParaRPr lang="en-US" sz="2800" kern="0" dirty="0" smtClean="0">
              <a:solidFill>
                <a:srgbClr val="00B050"/>
              </a:solidFill>
              <a:effectLst/>
            </a:endParaRPr>
          </a:p>
          <a:p>
            <a:r>
              <a:rPr lang="en-US" kern="0" dirty="0" err="1" smtClean="0">
                <a:solidFill>
                  <a:srgbClr val="00B050"/>
                </a:solidFill>
                <a:effectLst/>
              </a:rPr>
              <a:t>Activiteit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kern="0" dirty="0">
                <a:solidFill>
                  <a:srgbClr val="00B050"/>
                </a:solidFill>
                <a:effectLst/>
              </a:rPr>
              <a:t>2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: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Gekleurde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tollen</a:t>
            </a:r>
            <a:endParaRPr lang="en-GB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484784"/>
            <a:ext cx="8219256" cy="40324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endParaRPr lang="en-US" sz="2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87824" y="1700808"/>
            <a:ext cx="5429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 smtClean="0">
                <a:latin typeface="+mj-lt"/>
              </a:rPr>
              <a:t>Knip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kartonnen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schijf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uit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verdeel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deze</a:t>
            </a:r>
            <a:r>
              <a:rPr lang="en-US" sz="2000" dirty="0" smtClean="0">
                <a:latin typeface="+mj-lt"/>
              </a:rPr>
              <a:t> in </a:t>
            </a:r>
            <a:r>
              <a:rPr lang="en-US" sz="2000" dirty="0" err="1" smtClean="0">
                <a:latin typeface="+mj-lt"/>
              </a:rPr>
              <a:t>zeven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segmenten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>
                <a:latin typeface="+mj-lt"/>
              </a:rPr>
              <a:t>Kleur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segmenten</a:t>
            </a:r>
            <a:r>
              <a:rPr lang="en-US" sz="2000" dirty="0" smtClean="0">
                <a:latin typeface="+mj-lt"/>
              </a:rPr>
              <a:t> in de </a:t>
            </a:r>
            <a:r>
              <a:rPr lang="en-US" sz="2000" dirty="0" err="1" smtClean="0">
                <a:latin typeface="+mj-lt"/>
              </a:rPr>
              <a:t>zeven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kleuren</a:t>
            </a:r>
            <a:r>
              <a:rPr lang="en-US" sz="2000" dirty="0" smtClean="0">
                <a:latin typeface="+mj-lt"/>
              </a:rPr>
              <a:t> van de </a:t>
            </a:r>
            <a:r>
              <a:rPr lang="en-US" sz="2000" dirty="0" err="1" smtClean="0">
                <a:latin typeface="+mj-lt"/>
              </a:rPr>
              <a:t>regenboog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>
                <a:latin typeface="+mj-lt"/>
              </a:rPr>
              <a:t>Maak</a:t>
            </a:r>
            <a:r>
              <a:rPr lang="en-US" sz="2000" dirty="0" smtClean="0">
                <a:latin typeface="+mj-lt"/>
              </a:rPr>
              <a:t> twee </a:t>
            </a:r>
            <a:r>
              <a:rPr lang="en-US" sz="2000" dirty="0" err="1" smtClean="0">
                <a:latin typeface="+mj-lt"/>
              </a:rPr>
              <a:t>gaatjes</a:t>
            </a:r>
            <a:r>
              <a:rPr lang="en-US" sz="2000" dirty="0" smtClean="0">
                <a:latin typeface="+mj-lt"/>
              </a:rPr>
              <a:t> in het </a:t>
            </a:r>
            <a:r>
              <a:rPr lang="en-US" sz="2000" dirty="0" err="1" smtClean="0">
                <a:latin typeface="+mj-lt"/>
              </a:rPr>
              <a:t>midden</a:t>
            </a:r>
            <a:r>
              <a:rPr lang="en-US" sz="2000" dirty="0" smtClean="0">
                <a:latin typeface="+mj-lt"/>
              </a:rPr>
              <a:t> van de </a:t>
            </a:r>
            <a:r>
              <a:rPr lang="en-US" sz="2000" dirty="0" err="1" smtClean="0">
                <a:latin typeface="+mj-lt"/>
              </a:rPr>
              <a:t>kaart</a:t>
            </a:r>
            <a:r>
              <a:rPr lang="en-US" sz="2000" dirty="0" smtClean="0">
                <a:latin typeface="+mj-lt"/>
              </a:rPr>
              <a:t> (1 cm van </a:t>
            </a:r>
            <a:r>
              <a:rPr lang="en-US" sz="2000" dirty="0" err="1" smtClean="0">
                <a:latin typeface="+mj-lt"/>
              </a:rPr>
              <a:t>elkaar</a:t>
            </a:r>
            <a:r>
              <a:rPr lang="en-US" sz="2000" dirty="0" smtClean="0">
                <a:latin typeface="+mj-lt"/>
              </a:rPr>
              <a:t>)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steek</a:t>
            </a:r>
            <a:r>
              <a:rPr lang="en-US" sz="2000" dirty="0" smtClean="0">
                <a:latin typeface="+mj-lt"/>
              </a:rPr>
              <a:t> het </a:t>
            </a:r>
            <a:r>
              <a:rPr lang="en-US" sz="2000" dirty="0" err="1" smtClean="0">
                <a:latin typeface="+mj-lt"/>
              </a:rPr>
              <a:t>touw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erdoor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waarbij</a:t>
            </a:r>
            <a:r>
              <a:rPr lang="en-US" sz="2000" dirty="0" smtClean="0">
                <a:latin typeface="+mj-lt"/>
              </a:rPr>
              <a:t> je </a:t>
            </a:r>
            <a:r>
              <a:rPr lang="en-US" sz="2000" dirty="0" err="1" smtClean="0">
                <a:latin typeface="+mj-lt"/>
              </a:rPr>
              <a:t>een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lus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maakt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aan</a:t>
            </a:r>
            <a:r>
              <a:rPr lang="en-US" sz="2000" dirty="0" smtClean="0">
                <a:latin typeface="+mj-lt"/>
              </a:rPr>
              <a:t> elk </a:t>
            </a:r>
            <a:r>
              <a:rPr lang="en-US" sz="2000" dirty="0" err="1" smtClean="0">
                <a:latin typeface="+mj-lt"/>
              </a:rPr>
              <a:t>uiteinde</a:t>
            </a:r>
            <a:r>
              <a:rPr lang="en-US" sz="2000" dirty="0" smtClean="0">
                <a:latin typeface="+mj-lt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>
                <a:latin typeface="+mj-lt"/>
              </a:rPr>
              <a:t>Steek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vinger</a:t>
            </a:r>
            <a:r>
              <a:rPr lang="en-US" sz="2000" dirty="0" smtClean="0">
                <a:latin typeface="+mj-lt"/>
              </a:rPr>
              <a:t> door het </a:t>
            </a:r>
            <a:r>
              <a:rPr lang="en-US" sz="2000" dirty="0" err="1" smtClean="0">
                <a:latin typeface="+mj-lt"/>
              </a:rPr>
              <a:t>einde</a:t>
            </a:r>
            <a:r>
              <a:rPr lang="en-US" sz="2000" dirty="0" smtClean="0">
                <a:latin typeface="+mj-lt"/>
              </a:rPr>
              <a:t> van </a:t>
            </a:r>
            <a:r>
              <a:rPr lang="en-US" sz="2000" dirty="0" err="1" smtClean="0">
                <a:latin typeface="+mj-lt"/>
              </a:rPr>
              <a:t>elke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lus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draai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schijf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meerdere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keren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rond</a:t>
            </a:r>
            <a:r>
              <a:rPr lang="en-US" sz="2000" dirty="0" smtClean="0">
                <a:latin typeface="+mj-lt"/>
              </a:rPr>
              <a:t> tot het </a:t>
            </a:r>
            <a:r>
              <a:rPr lang="en-US" sz="2000" dirty="0" err="1" smtClean="0">
                <a:latin typeface="+mj-lt"/>
              </a:rPr>
              <a:t>touw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helemaal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gedraaid</a:t>
            </a:r>
            <a:r>
              <a:rPr lang="en-US" sz="2000" dirty="0" smtClean="0">
                <a:latin typeface="+mj-lt"/>
              </a:rPr>
              <a:t> is.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Trek je </a:t>
            </a:r>
            <a:r>
              <a:rPr lang="en-US" sz="2000" dirty="0" err="1" smtClean="0">
                <a:latin typeface="+mj-lt"/>
              </a:rPr>
              <a:t>handen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uit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elkaar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laat</a:t>
            </a:r>
            <a:r>
              <a:rPr lang="en-US" sz="2000" dirty="0" smtClean="0">
                <a:latin typeface="+mj-lt"/>
              </a:rPr>
              <a:t> het </a:t>
            </a:r>
            <a:r>
              <a:rPr lang="en-US" sz="2000" dirty="0" err="1" smtClean="0">
                <a:latin typeface="+mj-lt"/>
              </a:rPr>
              <a:t>touw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lossen</a:t>
            </a:r>
            <a:r>
              <a:rPr lang="en-US" sz="2000" dirty="0" smtClean="0">
                <a:latin typeface="+mj-lt"/>
              </a:rPr>
              <a:t> – de </a:t>
            </a:r>
            <a:r>
              <a:rPr lang="en-US" sz="2000" dirty="0" err="1" smtClean="0">
                <a:latin typeface="+mj-lt"/>
              </a:rPr>
              <a:t>schijf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zal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draaien</a:t>
            </a:r>
            <a:r>
              <a:rPr lang="en-US" sz="2000" dirty="0" smtClean="0">
                <a:latin typeface="+mj-lt"/>
              </a:rPr>
              <a:t>!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>
                <a:latin typeface="+mj-lt"/>
              </a:rPr>
              <a:t>Herhaal</a:t>
            </a:r>
            <a:r>
              <a:rPr lang="en-US" sz="2000" dirty="0" smtClean="0">
                <a:latin typeface="+mj-lt"/>
              </a:rPr>
              <a:t> de Stappen met </a:t>
            </a:r>
            <a:r>
              <a:rPr lang="en-US" sz="2000" dirty="0" err="1" smtClean="0">
                <a:latin typeface="+mj-lt"/>
              </a:rPr>
              <a:t>andere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kleuren</a:t>
            </a:r>
            <a:r>
              <a:rPr lang="en-US" sz="2000" dirty="0" smtClean="0">
                <a:latin typeface="+mj-lt"/>
              </a:rPr>
              <a:t>..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>
                <a:latin typeface="+mj-lt"/>
              </a:rPr>
              <a:t>Welke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patronen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merk</a:t>
            </a:r>
            <a:r>
              <a:rPr lang="en-US" sz="2000" dirty="0" smtClean="0">
                <a:latin typeface="+mj-lt"/>
              </a:rPr>
              <a:t> je op?</a:t>
            </a:r>
            <a:endParaRPr lang="en-US" sz="2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6"/>
            <a:ext cx="1925320" cy="1612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988840"/>
            <a:ext cx="1925320" cy="19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915816" y="420018"/>
            <a:ext cx="5760640" cy="142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2200" kern="0" dirty="0" err="1" smtClean="0">
                <a:solidFill>
                  <a:srgbClr val="00B050"/>
                </a:solidFill>
                <a:effectLst/>
              </a:rPr>
              <a:t>Vragen</a:t>
            </a:r>
            <a:r>
              <a:rPr lang="en-US" sz="2200" kern="0" dirty="0" smtClean="0">
                <a:solidFill>
                  <a:srgbClr val="00B050"/>
                </a:solidFill>
                <a:effectLst/>
              </a:rPr>
              <a:t> om het </a:t>
            </a:r>
            <a:r>
              <a:rPr lang="en-US" sz="2200" kern="0" dirty="0" err="1" smtClean="0">
                <a:solidFill>
                  <a:srgbClr val="00B050"/>
                </a:solidFill>
                <a:effectLst/>
              </a:rPr>
              <a:t>denken</a:t>
            </a:r>
            <a:r>
              <a:rPr lang="en-US" sz="22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2200" kern="0" dirty="0" err="1" smtClean="0">
                <a:solidFill>
                  <a:srgbClr val="00B050"/>
                </a:solidFill>
                <a:effectLst/>
              </a:rPr>
              <a:t>uit</a:t>
            </a:r>
            <a:r>
              <a:rPr lang="en-US" sz="22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2200" kern="0" dirty="0" err="1" smtClean="0">
                <a:solidFill>
                  <a:srgbClr val="00B050"/>
                </a:solidFill>
                <a:effectLst/>
              </a:rPr>
              <a:t>te</a:t>
            </a:r>
            <a:r>
              <a:rPr lang="en-US" sz="22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2200" kern="0" dirty="0" err="1" smtClean="0">
                <a:solidFill>
                  <a:srgbClr val="00B050"/>
                </a:solidFill>
                <a:effectLst/>
              </a:rPr>
              <a:t>lokken</a:t>
            </a:r>
            <a:r>
              <a:rPr lang="en-US" sz="2200" kern="0" dirty="0" smtClean="0">
                <a:solidFill>
                  <a:srgbClr val="00B050"/>
                </a:solidFill>
                <a:effectLst/>
              </a:rPr>
              <a:t> </a:t>
            </a:r>
            <a:br>
              <a:rPr lang="en-US" sz="2200" kern="0" dirty="0" smtClean="0">
                <a:solidFill>
                  <a:srgbClr val="00B050"/>
                </a:solidFill>
                <a:effectLst/>
              </a:rPr>
            </a:br>
            <a:r>
              <a:rPr lang="en-US" sz="2200" kern="0" dirty="0" err="1" smtClean="0">
                <a:solidFill>
                  <a:srgbClr val="00B050"/>
                </a:solidFill>
                <a:effectLst/>
              </a:rPr>
              <a:t>en</a:t>
            </a:r>
            <a:r>
              <a:rPr lang="en-US" sz="22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2200" kern="0" dirty="0" err="1" smtClean="0">
                <a:solidFill>
                  <a:srgbClr val="00B050"/>
                </a:solidFill>
                <a:effectLst/>
              </a:rPr>
              <a:t>aan</a:t>
            </a:r>
            <a:r>
              <a:rPr lang="en-US" sz="22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2200" kern="0" dirty="0" err="1" smtClean="0">
                <a:solidFill>
                  <a:srgbClr val="00B050"/>
                </a:solidFill>
                <a:effectLst/>
              </a:rPr>
              <a:t>te</a:t>
            </a:r>
            <a:r>
              <a:rPr lang="en-US" sz="22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2200" kern="0" dirty="0" err="1" smtClean="0">
                <a:solidFill>
                  <a:srgbClr val="00B050"/>
                </a:solidFill>
                <a:effectLst/>
              </a:rPr>
              <a:t>moedigen</a:t>
            </a:r>
            <a:r>
              <a:rPr lang="en-US" sz="2200" kern="0" dirty="0" smtClean="0">
                <a:solidFill>
                  <a:srgbClr val="00B050"/>
                </a:solidFill>
                <a:effectLst/>
              </a:rPr>
              <a:t> </a:t>
            </a:r>
          </a:p>
          <a:p>
            <a:r>
              <a:rPr lang="en-US" sz="3200" kern="0" dirty="0" err="1" smtClean="0">
                <a:solidFill>
                  <a:srgbClr val="00B050"/>
                </a:solidFill>
                <a:effectLst/>
                <a:latin typeface="Arial" charset="0"/>
              </a:rPr>
              <a:t>Reflecteren</a:t>
            </a:r>
            <a:r>
              <a:rPr lang="en-US" sz="3200" kern="0" dirty="0" smtClean="0">
                <a:solidFill>
                  <a:srgbClr val="00B050"/>
                </a:solidFill>
                <a:effectLst/>
                <a:latin typeface="Arial" charset="0"/>
              </a:rPr>
              <a:t> op het </a:t>
            </a:r>
            <a:r>
              <a:rPr lang="en-US" sz="3200" kern="0" dirty="0" err="1" smtClean="0">
                <a:solidFill>
                  <a:srgbClr val="00B050"/>
                </a:solidFill>
                <a:effectLst/>
                <a:latin typeface="Arial" charset="0"/>
              </a:rPr>
              <a:t>bewijs</a:t>
            </a:r>
            <a:endParaRPr lang="en-US" sz="3200" kern="0" dirty="0" smtClean="0"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916832"/>
            <a:ext cx="8219256" cy="403244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+mj-lt"/>
              </a:rPr>
              <a:t>Wat </a:t>
            </a:r>
            <a:r>
              <a:rPr lang="en-US" sz="2800" dirty="0" err="1" smtClean="0">
                <a:latin typeface="+mj-lt"/>
              </a:rPr>
              <a:t>heb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geobserveerd</a:t>
            </a:r>
            <a:r>
              <a:rPr lang="en-US" sz="2800" dirty="0" smtClean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r>
              <a:rPr lang="en-US" sz="2800" dirty="0" err="1" smtClean="0">
                <a:latin typeface="+mj-lt"/>
              </a:rPr>
              <a:t>Heb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patronen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opgemerkt</a:t>
            </a:r>
            <a:r>
              <a:rPr lang="en-US" sz="2800" dirty="0" smtClean="0">
                <a:latin typeface="+mj-lt"/>
              </a:rPr>
              <a:t>?</a:t>
            </a:r>
          </a:p>
          <a:p>
            <a:r>
              <a:rPr lang="en-US" sz="2800" dirty="0" smtClean="0">
                <a:latin typeface="+mj-lt"/>
              </a:rPr>
              <a:t>Hoe </a:t>
            </a:r>
            <a:r>
              <a:rPr lang="en-US" sz="2800" dirty="0" err="1" smtClean="0">
                <a:latin typeface="+mj-lt"/>
              </a:rPr>
              <a:t>zou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dit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kunnen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verklaren</a:t>
            </a:r>
            <a:r>
              <a:rPr lang="en-US" sz="2800" dirty="0" smtClean="0">
                <a:latin typeface="+mj-lt"/>
              </a:rPr>
              <a:t>? </a:t>
            </a:r>
            <a:r>
              <a:rPr lang="en-US" sz="2800" dirty="0" err="1" smtClean="0">
                <a:latin typeface="+mj-lt"/>
              </a:rPr>
              <a:t>Zijn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ook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alternatieven</a:t>
            </a:r>
            <a:r>
              <a:rPr lang="en-US" sz="2800" dirty="0" smtClean="0">
                <a:latin typeface="+mj-lt"/>
              </a:rPr>
              <a:t>? </a:t>
            </a:r>
          </a:p>
          <a:p>
            <a:r>
              <a:rPr lang="en-US" sz="2800" dirty="0" smtClean="0">
                <a:latin typeface="+mj-lt"/>
              </a:rPr>
              <a:t>Hoe </a:t>
            </a:r>
            <a:r>
              <a:rPr lang="en-US" sz="2800" dirty="0" err="1" smtClean="0">
                <a:latin typeface="+mj-lt"/>
              </a:rPr>
              <a:t>zijn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jouw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ideeën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gewijzigd</a:t>
            </a:r>
            <a:r>
              <a:rPr lang="en-US" sz="2800" dirty="0" smtClean="0">
                <a:latin typeface="+mj-lt"/>
              </a:rPr>
              <a:t>? </a:t>
            </a:r>
            <a:r>
              <a:rPr lang="en-US" sz="2800" dirty="0" err="1" smtClean="0">
                <a:latin typeface="+mj-lt"/>
              </a:rPr>
              <a:t>Waarom</a:t>
            </a:r>
            <a:r>
              <a:rPr lang="en-US" sz="2800" dirty="0" smtClean="0">
                <a:latin typeface="+mj-lt"/>
              </a:rPr>
              <a:t>? </a:t>
            </a:r>
          </a:p>
          <a:p>
            <a:r>
              <a:rPr lang="en-US" sz="2800" dirty="0" smtClean="0">
                <a:latin typeface="+mj-lt"/>
              </a:rPr>
              <a:t>Hoe </a:t>
            </a:r>
            <a:r>
              <a:rPr lang="en-US" sz="2800" dirty="0" err="1" smtClean="0">
                <a:latin typeface="+mj-lt"/>
              </a:rPr>
              <a:t>zou</a:t>
            </a:r>
            <a:r>
              <a:rPr lang="en-US" sz="2800" dirty="0" smtClean="0">
                <a:latin typeface="+mj-lt"/>
              </a:rPr>
              <a:t> het </a:t>
            </a:r>
            <a:r>
              <a:rPr lang="en-US" sz="2800" dirty="0" err="1" smtClean="0">
                <a:latin typeface="+mj-lt"/>
              </a:rPr>
              <a:t>onderzoek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kunnen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verbeterd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worden</a:t>
            </a:r>
            <a:r>
              <a:rPr lang="en-US" sz="2800" dirty="0" smtClean="0">
                <a:latin typeface="+mj-lt"/>
              </a:rPr>
              <a:t>? </a:t>
            </a:r>
          </a:p>
          <a:p>
            <a:r>
              <a:rPr lang="en-US" sz="2800" dirty="0" err="1" smtClean="0">
                <a:latin typeface="+mj-lt"/>
              </a:rPr>
              <a:t>Welke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vragen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heb</a:t>
            </a:r>
            <a:r>
              <a:rPr lang="en-US" sz="2800" dirty="0" smtClean="0">
                <a:latin typeface="+mj-lt"/>
              </a:rPr>
              <a:t> je nu nog? </a:t>
            </a:r>
          </a:p>
          <a:p>
            <a:r>
              <a:rPr lang="en-US" sz="2800" dirty="0" smtClean="0">
                <a:latin typeface="+mj-lt"/>
              </a:rPr>
              <a:t>Op </a:t>
            </a:r>
            <a:r>
              <a:rPr lang="en-US" sz="2800" dirty="0" err="1" smtClean="0">
                <a:latin typeface="+mj-lt"/>
              </a:rPr>
              <a:t>welke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manier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ging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aan</a:t>
            </a:r>
            <a:r>
              <a:rPr lang="en-US" sz="2800" dirty="0" smtClean="0">
                <a:latin typeface="+mj-lt"/>
              </a:rPr>
              <a:t> de slag </a:t>
            </a:r>
            <a:r>
              <a:rPr lang="en-US" sz="2800" dirty="0" err="1" smtClean="0">
                <a:latin typeface="+mj-lt"/>
              </a:rPr>
              <a:t>zoals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wetenschapper</a:t>
            </a:r>
            <a:r>
              <a:rPr lang="en-US" sz="2800" dirty="0" smtClean="0">
                <a:latin typeface="+mj-lt"/>
              </a:rPr>
              <a:t>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332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282154"/>
          </a:xfrm>
        </p:spPr>
        <p:txBody>
          <a:bodyPr>
            <a:normAutofit fontScale="90000"/>
          </a:bodyPr>
          <a:lstStyle/>
          <a:p>
            <a:r>
              <a:rPr lang="en-US" sz="3100" b="1" dirty="0" err="1" smtClean="0">
                <a:solidFill>
                  <a:srgbClr val="00B050"/>
                </a:solidFill>
              </a:rPr>
              <a:t>Gevolgen</a:t>
            </a:r>
            <a:r>
              <a:rPr lang="en-US" sz="3100" b="1" dirty="0" smtClean="0">
                <a:solidFill>
                  <a:srgbClr val="00B050"/>
                </a:solidFill>
              </a:rPr>
              <a:t> </a:t>
            </a:r>
            <a:r>
              <a:rPr lang="en-US" sz="3100" b="1" dirty="0" err="1" smtClean="0">
                <a:solidFill>
                  <a:srgbClr val="00B050"/>
                </a:solidFill>
              </a:rPr>
              <a:t>voor</a:t>
            </a:r>
            <a:r>
              <a:rPr lang="en-US" sz="3100" b="1" dirty="0" smtClean="0">
                <a:solidFill>
                  <a:srgbClr val="00B050"/>
                </a:solidFill>
              </a:rPr>
              <a:t> het </a:t>
            </a:r>
            <a:r>
              <a:rPr lang="en-US" sz="3100" b="1" dirty="0" err="1" smtClean="0">
                <a:solidFill>
                  <a:srgbClr val="00B050"/>
                </a:solidFill>
              </a:rPr>
              <a:t>lesgeven</a:t>
            </a:r>
            <a:r>
              <a:rPr lang="en-US" sz="3100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sz="3600" b="1" dirty="0" err="1" smtClean="0">
                <a:solidFill>
                  <a:srgbClr val="00B050"/>
                </a:solidFill>
              </a:rPr>
              <a:t>Reflecteren</a:t>
            </a:r>
            <a:r>
              <a:rPr lang="en-US" sz="3600" b="1" dirty="0" smtClean="0">
                <a:solidFill>
                  <a:srgbClr val="00B050"/>
                </a:solidFill>
              </a:rPr>
              <a:t> op </a:t>
            </a:r>
            <a:r>
              <a:rPr lang="en-US" sz="3600" b="1" dirty="0" err="1" smtClean="0">
                <a:solidFill>
                  <a:srgbClr val="00B050"/>
                </a:solidFill>
              </a:rPr>
              <a:t>onderzoeksprocessen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Wat </a:t>
            </a:r>
            <a:r>
              <a:rPr lang="en-US" dirty="0" err="1" smtClean="0">
                <a:latin typeface="+mj-lt"/>
              </a:rPr>
              <a:t>heb</a:t>
            </a:r>
            <a:r>
              <a:rPr lang="en-US" dirty="0" smtClean="0">
                <a:latin typeface="+mj-lt"/>
              </a:rPr>
              <a:t> je </a:t>
            </a:r>
            <a:r>
              <a:rPr lang="en-US" dirty="0" err="1" smtClean="0">
                <a:latin typeface="+mj-lt"/>
              </a:rPr>
              <a:t>besproken</a:t>
            </a:r>
            <a:r>
              <a:rPr lang="en-US" dirty="0" smtClean="0">
                <a:latin typeface="+mj-lt"/>
              </a:rPr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Wat </a:t>
            </a:r>
            <a:r>
              <a:rPr lang="en-US" dirty="0" err="1" smtClean="0">
                <a:latin typeface="+mj-lt"/>
              </a:rPr>
              <a:t>stimuleerde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discussie</a:t>
            </a:r>
            <a:r>
              <a:rPr lang="en-US" dirty="0" smtClean="0">
                <a:latin typeface="+mj-lt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Op </a:t>
            </a:r>
            <a:r>
              <a:rPr lang="en-US" dirty="0" err="1" smtClean="0">
                <a:latin typeface="+mj-lt"/>
              </a:rPr>
              <a:t>welk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bewijs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baseerde</a:t>
            </a:r>
            <a:r>
              <a:rPr lang="en-US" dirty="0" smtClean="0">
                <a:latin typeface="+mj-lt"/>
              </a:rPr>
              <a:t> je </a:t>
            </a:r>
            <a:r>
              <a:rPr lang="en-US" dirty="0" err="1" smtClean="0">
                <a:latin typeface="+mj-lt"/>
              </a:rPr>
              <a:t>je</a:t>
            </a:r>
            <a:r>
              <a:rPr lang="en-US" dirty="0" smtClean="0">
                <a:latin typeface="+mj-lt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Hoe </a:t>
            </a:r>
            <a:r>
              <a:rPr lang="en-US" dirty="0" err="1" smtClean="0">
                <a:latin typeface="+mj-lt"/>
              </a:rPr>
              <a:t>legde</a:t>
            </a:r>
            <a:r>
              <a:rPr lang="en-US" dirty="0" smtClean="0">
                <a:latin typeface="+mj-lt"/>
              </a:rPr>
              <a:t> je de </a:t>
            </a:r>
            <a:r>
              <a:rPr lang="en-US" dirty="0" err="1" smtClean="0">
                <a:latin typeface="+mj-lt"/>
              </a:rPr>
              <a:t>resultaten</a:t>
            </a:r>
            <a:r>
              <a:rPr lang="en-US" dirty="0" smtClean="0">
                <a:latin typeface="+mj-lt"/>
              </a:rPr>
              <a:t> vast? Op </a:t>
            </a:r>
            <a:r>
              <a:rPr lang="en-US" dirty="0" err="1" smtClean="0">
                <a:latin typeface="+mj-lt"/>
              </a:rPr>
              <a:t>welke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manier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ondersteunde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dit</a:t>
            </a:r>
            <a:r>
              <a:rPr lang="en-US" dirty="0" smtClean="0">
                <a:latin typeface="+mj-lt"/>
              </a:rPr>
              <a:t> het </a:t>
            </a:r>
            <a:r>
              <a:rPr lang="en-US" dirty="0" err="1" smtClean="0">
                <a:latin typeface="+mj-lt"/>
              </a:rPr>
              <a:t>denken</a:t>
            </a:r>
            <a:r>
              <a:rPr lang="en-US" dirty="0" smtClean="0">
                <a:latin typeface="+mj-lt"/>
              </a:rPr>
              <a:t>? 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>
                <a:latin typeface="+mj-lt"/>
              </a:rPr>
              <a:t>Met </a:t>
            </a:r>
            <a:r>
              <a:rPr lang="en-US" dirty="0" err="1" smtClean="0">
                <a:latin typeface="+mj-lt"/>
              </a:rPr>
              <a:t>welke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problemen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kwamen</a:t>
            </a:r>
            <a:r>
              <a:rPr lang="en-US" dirty="0" smtClean="0">
                <a:latin typeface="+mj-lt"/>
              </a:rPr>
              <a:t> door de </a:t>
            </a:r>
            <a:r>
              <a:rPr lang="en-US" dirty="0" err="1" smtClean="0">
                <a:latin typeface="+mj-lt"/>
              </a:rPr>
              <a:t>activiteit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naar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boven</a:t>
            </a:r>
            <a:r>
              <a:rPr lang="en-US" dirty="0" smtClean="0">
                <a:latin typeface="+mj-lt"/>
              </a:rPr>
              <a:t>?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>
                <a:latin typeface="+mj-lt"/>
              </a:rPr>
              <a:t>Welke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vragen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zouden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leerkrachten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kunnen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stellen</a:t>
            </a:r>
            <a:r>
              <a:rPr lang="en-US" dirty="0" smtClean="0">
                <a:latin typeface="+mj-lt"/>
              </a:rPr>
              <a:t> om </a:t>
            </a:r>
            <a:r>
              <a:rPr lang="en-US" dirty="0" err="1" smtClean="0">
                <a:latin typeface="+mj-lt"/>
              </a:rPr>
              <a:t>reflectie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redenering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stimuleren</a:t>
            </a:r>
            <a:r>
              <a:rPr lang="en-US" dirty="0" smtClean="0">
                <a:latin typeface="+mj-lt"/>
              </a:rPr>
              <a:t>? 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689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768752" cy="1282154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</a:rPr>
              <a:t>Voorstelling</a:t>
            </a:r>
            <a:r>
              <a:rPr lang="en-US" sz="3600" b="1" dirty="0" smtClean="0">
                <a:solidFill>
                  <a:srgbClr val="00B050"/>
                </a:solidFill>
              </a:rPr>
              <a:t> van </a:t>
            </a:r>
            <a:r>
              <a:rPr lang="en-US" sz="3600" b="1" dirty="0" err="1" smtClean="0">
                <a:solidFill>
                  <a:srgbClr val="00B050"/>
                </a:solidFill>
              </a:rPr>
              <a:t>voorbeelden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uit</a:t>
            </a:r>
            <a:r>
              <a:rPr lang="en-US" sz="3600" b="1" dirty="0" smtClean="0">
                <a:solidFill>
                  <a:srgbClr val="00B050"/>
                </a:solidFill>
              </a:rPr>
              <a:t> de </a:t>
            </a:r>
            <a:r>
              <a:rPr lang="en-US" sz="3600" b="1" dirty="0" err="1" smtClean="0">
                <a:solidFill>
                  <a:srgbClr val="00B050"/>
                </a:solidFill>
              </a:rPr>
              <a:t>klaspraktijk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2736304" cy="19442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 err="1" smtClean="0">
                <a:latin typeface="+mj-lt"/>
              </a:rPr>
              <a:t>Slakken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onderzoeken</a:t>
            </a:r>
            <a:endParaRPr lang="en-US" sz="2400" dirty="0" smtClean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Elektriciteit</a:t>
            </a:r>
            <a:endParaRPr lang="en-US" sz="2400" dirty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Drijvende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boten</a:t>
            </a:r>
            <a:endParaRPr lang="en-US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1722288"/>
            <a:ext cx="5112568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+mj-lt"/>
              </a:rPr>
              <a:t>Opbouw</a:t>
            </a:r>
            <a:r>
              <a:rPr lang="en-US" sz="2000" b="1" dirty="0" smtClean="0">
                <a:latin typeface="+mj-lt"/>
              </a:rPr>
              <a:t> van de Curriculum </a:t>
            </a:r>
            <a:r>
              <a:rPr lang="en-US" sz="2000" b="1" dirty="0" err="1" smtClean="0">
                <a:latin typeface="+mj-lt"/>
              </a:rPr>
              <a:t>Materialen</a:t>
            </a:r>
            <a:endParaRPr lang="en-US" sz="2000" b="1" dirty="0" smtClean="0">
              <a:latin typeface="+mj-lt"/>
            </a:endParaRPr>
          </a:p>
          <a:p>
            <a:endParaRPr lang="en-US" sz="2000" b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 err="1" smtClean="0">
                <a:latin typeface="+mj-lt"/>
              </a:rPr>
              <a:t>Situering</a:t>
            </a:r>
            <a:r>
              <a:rPr lang="en-US" sz="2000" i="1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– </a:t>
            </a:r>
            <a:r>
              <a:rPr lang="en-US" sz="2000" dirty="0">
                <a:latin typeface="+mj-lt"/>
              </a:rPr>
              <a:t>focus, </a:t>
            </a:r>
            <a:r>
              <a:rPr lang="en-US" sz="2000" dirty="0" err="1" smtClean="0">
                <a:latin typeface="+mj-lt"/>
              </a:rPr>
              <a:t>motivering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achtergrond</a:t>
            </a:r>
            <a:endParaRPr lang="en-US" sz="2000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endParaRPr lang="en-US" sz="12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 err="1" smtClean="0">
                <a:latin typeface="+mj-lt"/>
              </a:rPr>
              <a:t>Startpunt</a:t>
            </a:r>
            <a:r>
              <a:rPr lang="en-US" sz="2000" i="1" dirty="0" smtClean="0">
                <a:latin typeface="+mj-lt"/>
              </a:rPr>
              <a:t> </a:t>
            </a:r>
          </a:p>
          <a:p>
            <a:pPr marL="342900" indent="-342900">
              <a:buFont typeface="Arial"/>
              <a:buChar char="•"/>
            </a:pPr>
            <a:endParaRPr lang="en-US" sz="1200" i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latin typeface="+mj-lt"/>
              </a:rPr>
              <a:t>Het </a:t>
            </a:r>
            <a:r>
              <a:rPr lang="en-US" sz="2000" i="1" dirty="0" err="1" smtClean="0">
                <a:latin typeface="+mj-lt"/>
              </a:rPr>
              <a:t>leerproces</a:t>
            </a:r>
            <a:r>
              <a:rPr lang="en-US" sz="2000" i="1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– </a:t>
            </a:r>
            <a:r>
              <a:rPr lang="en-US" sz="2000" dirty="0" err="1" smtClean="0">
                <a:latin typeface="+mj-lt"/>
              </a:rPr>
              <a:t>activiteiten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motivering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voorbeelden</a:t>
            </a:r>
            <a:r>
              <a:rPr lang="en-US" sz="2000" dirty="0" smtClean="0">
                <a:latin typeface="+mj-lt"/>
              </a:rPr>
              <a:t> van </a:t>
            </a:r>
            <a:r>
              <a:rPr lang="en-US" sz="2000" dirty="0" err="1" smtClean="0">
                <a:latin typeface="+mj-lt"/>
              </a:rPr>
              <a:t>antwoorden</a:t>
            </a:r>
            <a:r>
              <a:rPr lang="en-US" sz="2000" dirty="0" smtClean="0">
                <a:latin typeface="+mj-lt"/>
              </a:rPr>
              <a:t> van </a:t>
            </a:r>
            <a:r>
              <a:rPr lang="en-US" sz="2000" dirty="0" err="1" smtClean="0">
                <a:latin typeface="+mj-lt"/>
              </a:rPr>
              <a:t>kinderen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reflecties</a:t>
            </a:r>
            <a:r>
              <a:rPr lang="en-US" sz="2000" dirty="0" smtClean="0">
                <a:latin typeface="+mj-lt"/>
              </a:rPr>
              <a:t> van de </a:t>
            </a:r>
            <a:r>
              <a:rPr lang="en-US" sz="2000" dirty="0" err="1" smtClean="0">
                <a:latin typeface="+mj-lt"/>
              </a:rPr>
              <a:t>leerkracht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gevolgen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voor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volgende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activiteit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12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 err="1" smtClean="0">
                <a:latin typeface="+mj-lt"/>
              </a:rPr>
              <a:t>Reflecties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– </a:t>
            </a:r>
            <a:r>
              <a:rPr lang="en-US" sz="2000" dirty="0" err="1" smtClean="0">
                <a:latin typeface="+mj-lt"/>
              </a:rPr>
              <a:t>evolutie</a:t>
            </a:r>
            <a:r>
              <a:rPr lang="en-US" sz="2000" dirty="0" smtClean="0">
                <a:latin typeface="+mj-lt"/>
              </a:rPr>
              <a:t> van de </a:t>
            </a:r>
            <a:r>
              <a:rPr lang="en-US" sz="2000" dirty="0" err="1" smtClean="0">
                <a:latin typeface="+mj-lt"/>
              </a:rPr>
              <a:t>kinderen</a:t>
            </a:r>
            <a:r>
              <a:rPr lang="en-US" sz="2000" dirty="0" smtClean="0">
                <a:latin typeface="+mj-lt"/>
              </a:rPr>
              <a:t>, de </a:t>
            </a:r>
            <a:r>
              <a:rPr lang="en-US" sz="2000" dirty="0" err="1" smtClean="0">
                <a:latin typeface="+mj-lt"/>
              </a:rPr>
              <a:t>rol</a:t>
            </a:r>
            <a:r>
              <a:rPr lang="en-US" sz="2000" dirty="0" smtClean="0">
                <a:latin typeface="+mj-lt"/>
              </a:rPr>
              <a:t> van de </a:t>
            </a:r>
            <a:r>
              <a:rPr lang="en-US" sz="2000" dirty="0" err="1" smtClean="0">
                <a:latin typeface="+mj-lt"/>
              </a:rPr>
              <a:t>leerkracht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klasomgeving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volgende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stappen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62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2780928"/>
            <a:ext cx="2411760" cy="17190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dirty="0" err="1" smtClean="0"/>
              <a:t>Slakken</a:t>
            </a:r>
            <a:r>
              <a:rPr lang="en-US" sz="2800" dirty="0" smtClean="0"/>
              <a:t> </a:t>
            </a:r>
            <a:r>
              <a:rPr lang="en-US" sz="2800" dirty="0" err="1" smtClean="0"/>
              <a:t>onderzoeken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Leeftijd</a:t>
            </a:r>
            <a:r>
              <a:rPr lang="en-US" sz="2800" dirty="0" smtClean="0"/>
              <a:t> 3-4 </a:t>
            </a:r>
            <a:r>
              <a:rPr lang="en-US" sz="2800" dirty="0" err="1" smtClean="0"/>
              <a:t>jaar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5976664" cy="47525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itle 1"/>
          <p:cNvSpPr txBox="1">
            <a:spLocks/>
          </p:cNvSpPr>
          <p:nvPr/>
        </p:nvSpPr>
        <p:spPr>
          <a:xfrm>
            <a:off x="2771800" y="476672"/>
            <a:ext cx="597666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solidFill>
                  <a:srgbClr val="0070C0"/>
                </a:solidFill>
              </a:rPr>
              <a:t>Leeractiviteit</a:t>
            </a:r>
            <a:r>
              <a:rPr lang="en-US" sz="2000" dirty="0" smtClean="0">
                <a:solidFill>
                  <a:srgbClr val="0070C0"/>
                </a:solidFill>
              </a:rPr>
              <a:t> 3: </a:t>
            </a:r>
            <a:r>
              <a:rPr lang="en-US" sz="2000" dirty="0" err="1" smtClean="0">
                <a:solidFill>
                  <a:srgbClr val="0070C0"/>
                </a:solidFill>
              </a:rPr>
              <a:t>Slakkenslijm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maken</a:t>
            </a:r>
            <a:endParaRPr lang="en-GB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5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91880" y="404664"/>
            <a:ext cx="3744416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dirty="0" err="1" smtClean="0"/>
              <a:t>Elektriciteit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Leeftijd</a:t>
            </a:r>
            <a:r>
              <a:rPr lang="en-US" sz="2800" dirty="0" smtClean="0"/>
              <a:t>: 4 </a:t>
            </a:r>
            <a:r>
              <a:rPr lang="en-US" sz="2800" dirty="0" err="1" smtClean="0"/>
              <a:t>jaar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120680" cy="43924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48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6192688" cy="52565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996952"/>
            <a:ext cx="2016224" cy="158417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Drijvende</a:t>
            </a:r>
            <a:r>
              <a:rPr lang="en-US" sz="2800" dirty="0" smtClean="0"/>
              <a:t> </a:t>
            </a:r>
            <a:r>
              <a:rPr lang="en-US" sz="2800" dirty="0" err="1" smtClean="0"/>
              <a:t>boten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Leeftijd</a:t>
            </a:r>
            <a:r>
              <a:rPr lang="en-US" sz="2800" dirty="0" smtClean="0"/>
              <a:t> 5-6 </a:t>
            </a:r>
            <a:r>
              <a:rPr lang="en-US" sz="2800" dirty="0" err="1" smtClean="0"/>
              <a:t>jaar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94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03848" y="188640"/>
            <a:ext cx="5286524" cy="142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3200" kern="0" dirty="0" err="1" smtClean="0">
                <a:solidFill>
                  <a:srgbClr val="00B050"/>
                </a:solidFill>
                <a:effectLst/>
              </a:rPr>
              <a:t>Voorbeelden</a:t>
            </a:r>
            <a:r>
              <a:rPr lang="en-US" sz="32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3200" kern="0" dirty="0" err="1" smtClean="0">
                <a:solidFill>
                  <a:srgbClr val="00B050"/>
                </a:solidFill>
                <a:effectLst/>
              </a:rPr>
              <a:t>uit</a:t>
            </a:r>
            <a:r>
              <a:rPr lang="en-US" sz="3200" kern="0" dirty="0" smtClean="0">
                <a:solidFill>
                  <a:srgbClr val="00B050"/>
                </a:solidFill>
                <a:effectLst/>
              </a:rPr>
              <a:t> de </a:t>
            </a:r>
            <a:r>
              <a:rPr lang="en-US" sz="3200" kern="0" dirty="0" err="1" smtClean="0">
                <a:solidFill>
                  <a:srgbClr val="00B050"/>
                </a:solidFill>
                <a:effectLst/>
              </a:rPr>
              <a:t>praktijk</a:t>
            </a:r>
            <a:r>
              <a:rPr lang="en-US" sz="3200" kern="0" dirty="0" smtClean="0">
                <a:solidFill>
                  <a:srgbClr val="00B050"/>
                </a:solidFill>
                <a:effectLst/>
              </a:rPr>
              <a:t>:</a:t>
            </a:r>
          </a:p>
          <a:p>
            <a:r>
              <a:rPr lang="en-US" kern="0" dirty="0" err="1" smtClean="0">
                <a:solidFill>
                  <a:srgbClr val="00B050"/>
                </a:solidFill>
                <a:effectLst/>
              </a:rPr>
              <a:t>Mogelijkheden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voor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reflectie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en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redenering</a:t>
            </a:r>
            <a:endParaRPr lang="en-GB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772816"/>
            <a:ext cx="8219256" cy="4032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2800" b="1" dirty="0" smtClean="0"/>
              <a:t>1. Lees eerst om een overzicht te krijgen van het leertraject.</a:t>
            </a:r>
          </a:p>
          <a:p>
            <a:pPr marL="0" indent="0">
              <a:buNone/>
            </a:pPr>
            <a:r>
              <a:rPr lang="nl-BE" sz="2800" b="1" dirty="0" smtClean="0"/>
              <a:t>2. Bekijk dan de volgende vragen: </a:t>
            </a:r>
          </a:p>
          <a:p>
            <a:r>
              <a:rPr lang="en-GB" sz="2800" dirty="0" err="1" smtClean="0">
                <a:latin typeface="+mj-lt"/>
              </a:rPr>
              <a:t>Waar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vind</a:t>
            </a:r>
            <a:r>
              <a:rPr lang="en-GB" sz="2800" dirty="0" smtClean="0">
                <a:latin typeface="+mj-lt"/>
              </a:rPr>
              <a:t> je </a:t>
            </a:r>
            <a:r>
              <a:rPr lang="en-GB" sz="2800" dirty="0" err="1" smtClean="0">
                <a:latin typeface="+mj-lt"/>
              </a:rPr>
              <a:t>bewijs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dat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kinderen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reflecteren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redeneren</a:t>
            </a:r>
            <a:r>
              <a:rPr lang="en-GB" sz="2800" dirty="0" smtClean="0">
                <a:latin typeface="+mj-lt"/>
              </a:rPr>
              <a:t>? Hoe </a:t>
            </a:r>
            <a:r>
              <a:rPr lang="en-GB" sz="2800" dirty="0" err="1" smtClean="0">
                <a:latin typeface="+mj-lt"/>
              </a:rPr>
              <a:t>verandert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dit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doorheen</a:t>
            </a:r>
            <a:r>
              <a:rPr lang="en-GB" sz="2800" dirty="0" smtClean="0">
                <a:latin typeface="+mj-lt"/>
              </a:rPr>
              <a:t> de </a:t>
            </a:r>
            <a:r>
              <a:rPr lang="en-GB" sz="2800" dirty="0" err="1" smtClean="0">
                <a:latin typeface="+mj-lt"/>
              </a:rPr>
              <a:t>tijd</a:t>
            </a:r>
            <a:r>
              <a:rPr lang="en-GB" sz="2800" dirty="0" smtClean="0">
                <a:latin typeface="+mj-lt"/>
              </a:rPr>
              <a:t>?</a:t>
            </a:r>
          </a:p>
          <a:p>
            <a:r>
              <a:rPr lang="en-GB" sz="2800" dirty="0" err="1" smtClean="0">
                <a:latin typeface="+mj-lt"/>
              </a:rPr>
              <a:t>Welke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aspecten</a:t>
            </a:r>
            <a:r>
              <a:rPr lang="en-GB" sz="2800" dirty="0" smtClean="0">
                <a:latin typeface="+mj-lt"/>
              </a:rPr>
              <a:t> van de </a:t>
            </a:r>
            <a:r>
              <a:rPr lang="en-GB" sz="2800" dirty="0" err="1" smtClean="0">
                <a:latin typeface="+mj-lt"/>
              </a:rPr>
              <a:t>klasomgeving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stimuleren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reflectie</a:t>
            </a:r>
            <a:r>
              <a:rPr lang="en-GB" sz="2800" dirty="0" smtClean="0">
                <a:latin typeface="+mj-lt"/>
              </a:rPr>
              <a:t>?</a:t>
            </a:r>
            <a:endParaRPr lang="en-GB" sz="2800" dirty="0">
              <a:latin typeface="+mj-lt"/>
            </a:endParaRPr>
          </a:p>
          <a:p>
            <a:r>
              <a:rPr lang="en-GB" sz="2800" dirty="0" err="1" smtClean="0">
                <a:latin typeface="+mj-lt"/>
              </a:rPr>
              <a:t>Kan</a:t>
            </a:r>
            <a:r>
              <a:rPr lang="en-GB" sz="2800" dirty="0" smtClean="0">
                <a:latin typeface="+mj-lt"/>
              </a:rPr>
              <a:t> je </a:t>
            </a:r>
            <a:r>
              <a:rPr lang="en-GB" sz="2800" dirty="0" err="1" smtClean="0">
                <a:latin typeface="+mj-lt"/>
              </a:rPr>
              <a:t>linken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leggen</a:t>
            </a:r>
            <a:r>
              <a:rPr lang="en-GB" sz="2800" dirty="0" smtClean="0">
                <a:latin typeface="+mj-lt"/>
              </a:rPr>
              <a:t> met </a:t>
            </a:r>
            <a:r>
              <a:rPr lang="en-GB" sz="2800" dirty="0" err="1" smtClean="0">
                <a:latin typeface="+mj-lt"/>
              </a:rPr>
              <a:t>creatieve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dispositie</a:t>
            </a:r>
            <a:r>
              <a:rPr lang="en-US" sz="2800" dirty="0">
                <a:latin typeface="+mj-lt"/>
              </a:rPr>
              <a:t>s</a:t>
            </a:r>
            <a:r>
              <a:rPr lang="en-GB" sz="2800" dirty="0" smtClean="0">
                <a:latin typeface="+mj-lt"/>
              </a:rPr>
              <a:t>? Hoe </a:t>
            </a:r>
            <a:r>
              <a:rPr lang="en-GB" sz="2800" dirty="0" err="1" smtClean="0">
                <a:latin typeface="+mj-lt"/>
              </a:rPr>
              <a:t>zouden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kansen</a:t>
            </a:r>
            <a:r>
              <a:rPr lang="en-GB" sz="2800" dirty="0" smtClean="0">
                <a:latin typeface="+mj-lt"/>
              </a:rPr>
              <a:t> tot </a:t>
            </a:r>
            <a:r>
              <a:rPr lang="en-GB" sz="2800" dirty="0" err="1" smtClean="0">
                <a:latin typeface="+mj-lt"/>
              </a:rPr>
              <a:t>reflectie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redenering</a:t>
            </a:r>
            <a:r>
              <a:rPr lang="en-GB" sz="2800" dirty="0" smtClean="0">
                <a:latin typeface="+mj-lt"/>
              </a:rPr>
              <a:t> nog </a:t>
            </a:r>
            <a:r>
              <a:rPr lang="en-GB" sz="2800" dirty="0" err="1" smtClean="0">
                <a:latin typeface="+mj-lt"/>
              </a:rPr>
              <a:t>uitgebreid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worden</a:t>
            </a:r>
            <a:r>
              <a:rPr lang="en-GB" sz="2800" dirty="0" smtClean="0">
                <a:latin typeface="+mj-lt"/>
              </a:rPr>
              <a:t>??</a:t>
            </a:r>
          </a:p>
          <a:p>
            <a:r>
              <a:rPr lang="en-GB" sz="2800" dirty="0" smtClean="0">
                <a:latin typeface="+mj-lt"/>
              </a:rPr>
              <a:t>Hoe </a:t>
            </a:r>
            <a:r>
              <a:rPr lang="en-GB" sz="2800" dirty="0" err="1" smtClean="0">
                <a:latin typeface="+mj-lt"/>
              </a:rPr>
              <a:t>zou</a:t>
            </a:r>
            <a:r>
              <a:rPr lang="en-GB" sz="2800" dirty="0" smtClean="0">
                <a:latin typeface="+mj-lt"/>
              </a:rPr>
              <a:t> je </a:t>
            </a:r>
            <a:r>
              <a:rPr lang="en-GB" sz="2800" dirty="0" err="1" smtClean="0">
                <a:latin typeface="+mj-lt"/>
              </a:rPr>
              <a:t>dit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linken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aan</a:t>
            </a:r>
            <a:r>
              <a:rPr lang="en-GB" sz="2800" dirty="0" smtClean="0">
                <a:latin typeface="+mj-lt"/>
              </a:rPr>
              <a:t> de </a:t>
            </a:r>
            <a:r>
              <a:rPr lang="en-GB" sz="2800" dirty="0" err="1" smtClean="0">
                <a:latin typeface="+mj-lt"/>
              </a:rPr>
              <a:t>aard</a:t>
            </a:r>
            <a:r>
              <a:rPr lang="en-GB" sz="2800" dirty="0" smtClean="0">
                <a:latin typeface="+mj-lt"/>
              </a:rPr>
              <a:t> van </a:t>
            </a:r>
            <a:r>
              <a:rPr lang="en-GB" sz="2800" dirty="0" err="1" smtClean="0">
                <a:latin typeface="+mj-lt"/>
              </a:rPr>
              <a:t>wetenschap</a:t>
            </a:r>
            <a:r>
              <a:rPr lang="en-GB" sz="2800" dirty="0" smtClean="0">
                <a:latin typeface="+mj-lt"/>
              </a:rPr>
              <a:t>? </a:t>
            </a:r>
            <a:endParaRPr lang="en-GB" sz="2800" dirty="0"/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lvl="0" indent="-514350">
              <a:buFont typeface="+mj-lt"/>
              <a:buAutoNum type="arabicPeriod"/>
            </a:pPr>
            <a:endParaRPr lang="en-GB" sz="2800" dirty="0" smtClean="0"/>
          </a:p>
          <a:p>
            <a:pPr marL="514350" lvl="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Arial" pitchFamily="34" charset="0"/>
              <a:buAutoNum type="arabicPeriod"/>
            </a:pPr>
            <a:endParaRPr lang="en-GB" sz="2800" dirty="0"/>
          </a:p>
          <a:p>
            <a:pPr marL="514350" lvl="0" indent="-514350">
              <a:buFont typeface="Arial" pitchFamily="34" charset="0"/>
              <a:buAutoNum type="arabicPeriod"/>
            </a:pPr>
            <a:endParaRPr lang="en-GB" sz="2800" dirty="0"/>
          </a:p>
          <a:p>
            <a:pPr marL="514350" indent="-514350">
              <a:buAutoNum type="arabicPeriod"/>
            </a:pPr>
            <a:endParaRPr lang="nl-BE" sz="2800" dirty="0" smtClean="0"/>
          </a:p>
          <a:p>
            <a:pPr marL="514350" indent="-514350">
              <a:buAutoNum type="arabicPeriod"/>
            </a:pPr>
            <a:endParaRPr lang="nl-BE" sz="2800" dirty="0" smtClean="0"/>
          </a:p>
        </p:txBody>
      </p:sp>
    </p:spTree>
    <p:extLst>
      <p:ext uri="{BB962C8B-B14F-4D97-AF65-F5344CB8AC3E}">
        <p14:creationId xmlns:p14="http://schemas.microsoft.com/office/powerpoint/2010/main" val="167648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</a:rPr>
              <a:t>Gevolgen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voor</a:t>
            </a:r>
            <a:r>
              <a:rPr lang="en-US" sz="3600" b="1" dirty="0" smtClean="0">
                <a:solidFill>
                  <a:srgbClr val="00B050"/>
                </a:solidFill>
              </a:rPr>
              <a:t> planning?</a:t>
            </a:r>
            <a:br>
              <a:rPr lang="en-US" sz="3600" b="1" dirty="0" smtClean="0">
                <a:solidFill>
                  <a:srgbClr val="00B050"/>
                </a:solidFill>
              </a:rPr>
            </a:br>
            <a:r>
              <a:rPr lang="en-US" sz="1800" b="1" dirty="0" smtClean="0">
                <a:solidFill>
                  <a:srgbClr val="00B050"/>
                </a:solidFill>
              </a:rPr>
              <a:t>(</a:t>
            </a:r>
            <a:r>
              <a:rPr lang="en-US" sz="1800" b="1" dirty="0" err="1" smtClean="0">
                <a:solidFill>
                  <a:srgbClr val="00B050"/>
                </a:solidFill>
              </a:rPr>
              <a:t>gelinkt</a:t>
            </a:r>
            <a:r>
              <a:rPr lang="en-US" sz="1800" b="1" dirty="0" smtClean="0">
                <a:solidFill>
                  <a:srgbClr val="00B050"/>
                </a:solidFill>
              </a:rPr>
              <a:t> </a:t>
            </a:r>
            <a:r>
              <a:rPr lang="en-US" sz="1800" b="1" dirty="0" err="1" smtClean="0">
                <a:solidFill>
                  <a:srgbClr val="00B050"/>
                </a:solidFill>
              </a:rPr>
              <a:t>aan</a:t>
            </a:r>
            <a:r>
              <a:rPr lang="en-US" sz="1800" b="1" dirty="0" smtClean="0">
                <a:solidFill>
                  <a:srgbClr val="00B050"/>
                </a:solidFill>
              </a:rPr>
              <a:t> het </a:t>
            </a:r>
            <a:r>
              <a:rPr lang="en-US" sz="1800" b="1" dirty="0" err="1" smtClean="0">
                <a:solidFill>
                  <a:srgbClr val="00B050"/>
                </a:solidFill>
              </a:rPr>
              <a:t>Pedagogisch</a:t>
            </a:r>
            <a:r>
              <a:rPr lang="en-US" sz="1800" b="1" dirty="0" smtClean="0">
                <a:solidFill>
                  <a:srgbClr val="00B050"/>
                </a:solidFill>
              </a:rPr>
              <a:t> Model van </a:t>
            </a:r>
            <a:r>
              <a:rPr lang="en-US" sz="1800" b="1" dirty="0" err="1" smtClean="0">
                <a:solidFill>
                  <a:srgbClr val="00B050"/>
                </a:solidFill>
              </a:rPr>
              <a:t>Siraj</a:t>
            </a:r>
            <a:r>
              <a:rPr lang="en-US" sz="1800" b="1" dirty="0" smtClean="0">
                <a:solidFill>
                  <a:srgbClr val="00B050"/>
                </a:solidFill>
              </a:rPr>
              <a:t>-Blatchford et al, 2002)</a:t>
            </a: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3140968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Noteer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bij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het diagram om de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gevolgen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weer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te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geven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Content Placeholder 3" descr="Screen shot 2012-09-04 at 18.40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556792"/>
            <a:ext cx="5230827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600" b="1" kern="0" dirty="0" smtClean="0">
                <a:solidFill>
                  <a:srgbClr val="00B050"/>
                </a:solidFill>
              </a:rPr>
              <a:t>Hoe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zorgen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voor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een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productieve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uitwisseling</a:t>
            </a:r>
            <a:r>
              <a:rPr lang="en-US" sz="3600" b="1" kern="0" dirty="0" smtClean="0">
                <a:solidFill>
                  <a:srgbClr val="00B050"/>
                </a:solidFill>
              </a:rPr>
              <a:t> van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ideeën</a:t>
            </a:r>
            <a:r>
              <a:rPr lang="en-US" sz="3600" b="1" kern="0" dirty="0" smtClean="0">
                <a:solidFill>
                  <a:srgbClr val="00B050"/>
                </a:solidFill>
              </a:rPr>
              <a:t> 1</a:t>
            </a:r>
            <a:endParaRPr lang="en-US" sz="3600" b="1" kern="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3"/>
            <a:ext cx="8229600" cy="3744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+mj-lt"/>
              </a:rPr>
              <a:t>Het Fibonacci </a:t>
            </a:r>
            <a:r>
              <a:rPr lang="en-US" sz="2400" dirty="0">
                <a:latin typeface="+mj-lt"/>
              </a:rPr>
              <a:t>project </a:t>
            </a:r>
            <a:r>
              <a:rPr lang="en-US" sz="2400" dirty="0" smtClean="0">
                <a:latin typeface="+mj-lt"/>
              </a:rPr>
              <a:t>(2012) bidet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reeks </a:t>
            </a:r>
            <a:r>
              <a:rPr lang="en-US" sz="2400" dirty="0" err="1" smtClean="0">
                <a:latin typeface="+mj-lt"/>
              </a:rPr>
              <a:t>praktische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suggesties</a:t>
            </a:r>
            <a:r>
              <a:rPr lang="en-US" sz="2400" dirty="0" smtClean="0">
                <a:latin typeface="+mj-lt"/>
              </a:rPr>
              <a:t> om op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productieve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manier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ideeën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uit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wisselen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zoals</a:t>
            </a:r>
            <a:r>
              <a:rPr lang="en-US" sz="2400" dirty="0" smtClean="0">
                <a:latin typeface="+mj-lt"/>
              </a:rPr>
              <a:t>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err="1" smtClean="0">
                <a:latin typeface="+mj-lt"/>
              </a:rPr>
              <a:t>Ervoor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zorgen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alle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kinderen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elkaar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kunnen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zien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– </a:t>
            </a:r>
            <a:r>
              <a:rPr lang="en-US" sz="2400" dirty="0" err="1" smtClean="0">
                <a:latin typeface="+mj-lt"/>
              </a:rPr>
              <a:t>bijvoorbeeld</a:t>
            </a:r>
            <a:r>
              <a:rPr lang="en-US" sz="2400" dirty="0" smtClean="0">
                <a:latin typeface="+mj-lt"/>
              </a:rPr>
              <a:t> in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cirkel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zitten</a:t>
            </a:r>
            <a:r>
              <a:rPr lang="en-US" sz="2400" dirty="0" smtClean="0">
                <a:latin typeface="+mj-lt"/>
              </a:rPr>
              <a:t>, of </a:t>
            </a:r>
            <a:r>
              <a:rPr lang="en-US" sz="2400" dirty="0" err="1" smtClean="0">
                <a:latin typeface="+mj-lt"/>
              </a:rPr>
              <a:t>zich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draaien</a:t>
            </a:r>
            <a:r>
              <a:rPr lang="en-US" sz="2400" dirty="0" smtClean="0">
                <a:latin typeface="+mj-lt"/>
              </a:rPr>
              <a:t> om </a:t>
            </a:r>
            <a:r>
              <a:rPr lang="en-US" sz="2400" dirty="0" err="1" smtClean="0">
                <a:latin typeface="+mj-lt"/>
              </a:rPr>
              <a:t>elkaar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kijken</a:t>
            </a:r>
            <a:r>
              <a:rPr lang="en-US" sz="2400" dirty="0" smtClean="0"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De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discussie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vertragen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om </a:t>
            </a:r>
            <a:r>
              <a:rPr lang="en-US" sz="2400" dirty="0" err="1" smtClean="0">
                <a:latin typeface="+mj-lt"/>
              </a:rPr>
              <a:t>kinderen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helpen</a:t>
            </a:r>
            <a:r>
              <a:rPr lang="en-US" sz="2400" dirty="0" smtClean="0">
                <a:latin typeface="+mj-lt"/>
              </a:rPr>
              <a:t> om </a:t>
            </a:r>
            <a:r>
              <a:rPr lang="en-US" sz="2400" dirty="0" err="1" smtClean="0">
                <a:latin typeface="+mj-lt"/>
              </a:rPr>
              <a:t>erbij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komen</a:t>
            </a:r>
            <a:r>
              <a:rPr lang="en-US" sz="2400" dirty="0" smtClean="0">
                <a:latin typeface="+mj-lt"/>
              </a:rPr>
              <a:t> – </a:t>
            </a:r>
            <a:r>
              <a:rPr lang="en-US" sz="2400" dirty="0" err="1" smtClean="0">
                <a:latin typeface="+mj-lt"/>
              </a:rPr>
              <a:t>bijvoorbeeld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kinderen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vragen</a:t>
            </a:r>
            <a:r>
              <a:rPr lang="en-US" sz="2400" dirty="0" smtClean="0">
                <a:latin typeface="+mj-lt"/>
              </a:rPr>
              <a:t> om </a:t>
            </a:r>
            <a:r>
              <a:rPr lang="en-US" sz="2400" dirty="0" err="1" smtClean="0">
                <a:latin typeface="+mj-lt"/>
              </a:rPr>
              <a:t>enkele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seconden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wachten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zelf</a:t>
            </a:r>
            <a:r>
              <a:rPr lang="en-US" sz="2400" dirty="0" smtClean="0">
                <a:latin typeface="+mj-lt"/>
              </a:rPr>
              <a:t> 5-10 </a:t>
            </a:r>
            <a:r>
              <a:rPr lang="en-US" sz="2400" dirty="0" err="1" smtClean="0">
                <a:latin typeface="+mj-lt"/>
              </a:rPr>
              <a:t>seconden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wachten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als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stilte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valt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discussie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verdiepen</a:t>
            </a:r>
            <a:r>
              <a:rPr lang="en-US" sz="2400" dirty="0" smtClean="0">
                <a:latin typeface="+mj-lt"/>
              </a:rPr>
              <a:t> om </a:t>
            </a:r>
            <a:r>
              <a:rPr lang="en-US" sz="2400" dirty="0" err="1" smtClean="0">
                <a:latin typeface="+mj-lt"/>
              </a:rPr>
              <a:t>nieuwe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ideeën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genereren</a:t>
            </a:r>
            <a:r>
              <a:rPr lang="en-US" sz="2400" dirty="0" smtClean="0">
                <a:latin typeface="+mj-lt"/>
              </a:rPr>
              <a:t>.</a:t>
            </a:r>
            <a:endParaRPr lang="en-GB" sz="24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914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Doelen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van de module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600" dirty="0" smtClean="0">
                <a:latin typeface="+mj-lt"/>
              </a:rPr>
              <a:t>Het </a:t>
            </a:r>
            <a:r>
              <a:rPr lang="en-GB" sz="2600" dirty="0" err="1" smtClean="0">
                <a:latin typeface="+mj-lt"/>
              </a:rPr>
              <a:t>besef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verhogen</a:t>
            </a:r>
            <a:r>
              <a:rPr lang="en-GB" sz="2600" dirty="0" smtClean="0">
                <a:latin typeface="+mj-lt"/>
              </a:rPr>
              <a:t> van de </a:t>
            </a:r>
            <a:r>
              <a:rPr lang="en-GB" sz="2600" dirty="0" err="1" smtClean="0">
                <a:latin typeface="+mj-lt"/>
              </a:rPr>
              <a:t>belangrijke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rol</a:t>
            </a:r>
            <a:r>
              <a:rPr lang="en-GB" sz="2600" dirty="0" smtClean="0">
                <a:latin typeface="+mj-lt"/>
              </a:rPr>
              <a:t> van </a:t>
            </a:r>
            <a:r>
              <a:rPr lang="en-GB" sz="2600" dirty="0" err="1" smtClean="0">
                <a:latin typeface="+mj-lt"/>
              </a:rPr>
              <a:t>reflectie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en</a:t>
            </a:r>
            <a:r>
              <a:rPr lang="en-GB" sz="2600" dirty="0" smtClean="0">
                <a:latin typeface="+mj-lt"/>
              </a:rPr>
              <a:t> het </a:t>
            </a:r>
            <a:r>
              <a:rPr lang="en-GB" sz="2600" dirty="0" err="1" smtClean="0">
                <a:latin typeface="+mj-lt"/>
              </a:rPr>
              <a:t>nadenken</a:t>
            </a:r>
            <a:r>
              <a:rPr lang="en-GB" sz="2600" dirty="0" smtClean="0">
                <a:latin typeface="+mj-lt"/>
              </a:rPr>
              <a:t> over </a:t>
            </a:r>
            <a:r>
              <a:rPr lang="en-GB" sz="2600" dirty="0" err="1" smtClean="0">
                <a:latin typeface="+mj-lt"/>
              </a:rPr>
              <a:t>alternatieve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ideeën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waardoor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kinderen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beter</a:t>
            </a:r>
            <a:r>
              <a:rPr lang="en-GB" sz="2600" dirty="0" smtClean="0">
                <a:latin typeface="+mj-lt"/>
              </a:rPr>
              <a:t> in </a:t>
            </a:r>
            <a:r>
              <a:rPr lang="en-GB" sz="2600" dirty="0" err="1" smtClean="0">
                <a:latin typeface="+mj-lt"/>
              </a:rPr>
              <a:t>staat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zijn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wetenschappelijke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ideeën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te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begrijpen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hier</a:t>
            </a:r>
            <a:r>
              <a:rPr lang="en-GB" sz="2600" dirty="0" smtClean="0">
                <a:latin typeface="+mj-lt"/>
              </a:rPr>
              <a:t> op </a:t>
            </a:r>
            <a:r>
              <a:rPr lang="en-GB" sz="2600" dirty="0" err="1" smtClean="0">
                <a:latin typeface="+mj-lt"/>
              </a:rPr>
              <a:t>een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creatieve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manier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mee</a:t>
            </a:r>
            <a:r>
              <a:rPr lang="en-GB" sz="2600" dirty="0" smtClean="0">
                <a:latin typeface="+mj-lt"/>
              </a:rPr>
              <a:t> om </a:t>
            </a:r>
            <a:r>
              <a:rPr lang="en-GB" sz="2600" dirty="0" err="1" smtClean="0">
                <a:latin typeface="+mj-lt"/>
              </a:rPr>
              <a:t>te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gaan</a:t>
            </a:r>
            <a:r>
              <a:rPr lang="en-GB" sz="2600" dirty="0" smtClean="0">
                <a:latin typeface="+mj-lt"/>
              </a:rPr>
              <a:t>. </a:t>
            </a:r>
          </a:p>
          <a:p>
            <a:pPr lvl="0"/>
            <a:r>
              <a:rPr lang="en-GB" sz="2600" dirty="0" err="1" smtClean="0">
                <a:latin typeface="+mj-lt"/>
              </a:rPr>
              <a:t>Deelnemers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laten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kennismaken</a:t>
            </a:r>
            <a:r>
              <a:rPr lang="en-GB" sz="2600" dirty="0" smtClean="0">
                <a:latin typeface="+mj-lt"/>
              </a:rPr>
              <a:t> met </a:t>
            </a:r>
            <a:r>
              <a:rPr lang="en-GB" sz="2600" dirty="0" err="1" smtClean="0">
                <a:latin typeface="+mj-lt"/>
              </a:rPr>
              <a:t>verschillende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vormen</a:t>
            </a:r>
            <a:r>
              <a:rPr lang="en-GB" sz="2600" dirty="0" smtClean="0">
                <a:latin typeface="+mj-lt"/>
              </a:rPr>
              <a:t> van </a:t>
            </a:r>
            <a:r>
              <a:rPr lang="en-GB" sz="2600" dirty="0" err="1" smtClean="0">
                <a:latin typeface="+mj-lt"/>
              </a:rPr>
              <a:t>vraagstelling</a:t>
            </a:r>
            <a:r>
              <a:rPr lang="en-GB" sz="2600" dirty="0" smtClean="0">
                <a:latin typeface="+mj-lt"/>
              </a:rPr>
              <a:t> op </a:t>
            </a:r>
            <a:r>
              <a:rPr lang="en-GB" sz="2600" dirty="0" err="1" smtClean="0">
                <a:latin typeface="+mj-lt"/>
              </a:rPr>
              <a:t>gepaste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momenten</a:t>
            </a:r>
            <a:r>
              <a:rPr lang="en-GB" sz="2600" dirty="0" smtClean="0">
                <a:latin typeface="+mj-lt"/>
              </a:rPr>
              <a:t>, om zo </a:t>
            </a:r>
            <a:r>
              <a:rPr lang="en-GB" sz="2600" dirty="0" err="1" smtClean="0">
                <a:latin typeface="+mj-lt"/>
              </a:rPr>
              <a:t>reflectie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verklaringen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bij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kinderen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aan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te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moedigen</a:t>
            </a:r>
            <a:r>
              <a:rPr lang="en-GB" sz="2600" dirty="0" smtClean="0">
                <a:latin typeface="+mj-lt"/>
              </a:rPr>
              <a:t>. </a:t>
            </a:r>
          </a:p>
          <a:p>
            <a:pPr lvl="0"/>
            <a:r>
              <a:rPr lang="en-GB" sz="2600" dirty="0" err="1" smtClean="0">
                <a:latin typeface="+mj-lt"/>
              </a:rPr>
              <a:t>Strategieën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delen</a:t>
            </a:r>
            <a:r>
              <a:rPr lang="en-GB" sz="2600" dirty="0" smtClean="0">
                <a:latin typeface="+mj-lt"/>
              </a:rPr>
              <a:t> om </a:t>
            </a:r>
            <a:r>
              <a:rPr lang="en-GB" sz="2600" dirty="0" err="1" smtClean="0">
                <a:latin typeface="+mj-lt"/>
              </a:rPr>
              <a:t>ideeën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uit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te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wisselen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binnen</a:t>
            </a:r>
            <a:r>
              <a:rPr lang="en-GB" sz="2600" dirty="0" smtClean="0">
                <a:latin typeface="+mj-lt"/>
              </a:rPr>
              <a:t> de </a:t>
            </a:r>
            <a:r>
              <a:rPr lang="en-GB" sz="2600" dirty="0" err="1" smtClean="0">
                <a:latin typeface="+mj-lt"/>
              </a:rPr>
              <a:t>groep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en</a:t>
            </a:r>
            <a:r>
              <a:rPr lang="en-GB" sz="2600" dirty="0" smtClean="0">
                <a:latin typeface="+mj-lt"/>
              </a:rPr>
              <a:t> in de </a:t>
            </a:r>
            <a:r>
              <a:rPr lang="en-GB" sz="2600" dirty="0" err="1" smtClean="0">
                <a:latin typeface="+mj-lt"/>
              </a:rPr>
              <a:t>klas</a:t>
            </a:r>
            <a:r>
              <a:rPr lang="en-GB" sz="2600" dirty="0" smtClean="0">
                <a:latin typeface="+mj-lt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3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600" b="1" kern="0" dirty="0">
                <a:solidFill>
                  <a:srgbClr val="00B050"/>
                </a:solidFill>
              </a:rPr>
              <a:t>Hoe </a:t>
            </a:r>
            <a:r>
              <a:rPr lang="en-US" sz="3600" b="1" kern="0" dirty="0" err="1">
                <a:solidFill>
                  <a:srgbClr val="00B050"/>
                </a:solidFill>
              </a:rPr>
              <a:t>zorgen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voor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een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productieve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uitwisseling</a:t>
            </a:r>
            <a:r>
              <a:rPr lang="en-US" sz="3600" b="1" kern="0" dirty="0">
                <a:solidFill>
                  <a:srgbClr val="00B050"/>
                </a:solidFill>
              </a:rPr>
              <a:t> van </a:t>
            </a:r>
            <a:r>
              <a:rPr lang="en-US" sz="3600" b="1" kern="0" dirty="0" err="1">
                <a:solidFill>
                  <a:srgbClr val="00B050"/>
                </a:solidFill>
              </a:rPr>
              <a:t>ideeën</a:t>
            </a:r>
            <a:r>
              <a:rPr lang="en-US" sz="3600" b="1" kern="0" dirty="0">
                <a:solidFill>
                  <a:srgbClr val="00B050"/>
                </a:solidFill>
              </a:rPr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2400" dirty="0" smtClean="0">
                <a:latin typeface="+mj-lt"/>
              </a:rPr>
              <a:t>3. </a:t>
            </a:r>
            <a:r>
              <a:rPr lang="en-US" sz="2400" dirty="0" err="1" smtClean="0">
                <a:latin typeface="+mj-lt"/>
              </a:rPr>
              <a:t>Kinderen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expliciet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aanmoedigen</a:t>
            </a:r>
            <a:r>
              <a:rPr lang="en-US" sz="2400" dirty="0" smtClean="0">
                <a:latin typeface="+mj-lt"/>
              </a:rPr>
              <a:t> om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met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elkaar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te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praten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dirty="0" err="1" smtClean="0">
                <a:latin typeface="+mj-lt"/>
              </a:rPr>
              <a:t>iever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met de </a:t>
            </a:r>
            <a:r>
              <a:rPr lang="en-US" sz="2400" dirty="0" err="1" smtClean="0">
                <a:latin typeface="+mj-lt"/>
              </a:rPr>
              <a:t>leerkracht</a:t>
            </a:r>
            <a:r>
              <a:rPr lang="en-US" sz="2400" dirty="0" smtClean="0">
                <a:latin typeface="+mj-lt"/>
              </a:rPr>
              <a:t>) </a:t>
            </a:r>
            <a:r>
              <a:rPr lang="en-US" sz="2400" dirty="0">
                <a:latin typeface="+mj-lt"/>
              </a:rPr>
              <a:t>– </a:t>
            </a:r>
            <a:r>
              <a:rPr lang="en-US" sz="2400" dirty="0" err="1" smtClean="0">
                <a:latin typeface="+mj-lt"/>
              </a:rPr>
              <a:t>bijvoorbeeld</a:t>
            </a:r>
            <a:r>
              <a:rPr lang="en-US" sz="2400" dirty="0" smtClean="0">
                <a:latin typeface="+mj-lt"/>
              </a:rPr>
              <a:t>:</a:t>
            </a:r>
          </a:p>
          <a:p>
            <a:pPr lvl="0">
              <a:buFont typeface="Wingdings" charset="2"/>
              <a:buChar char="ü"/>
            </a:pPr>
            <a:r>
              <a:rPr lang="en-US" sz="2400" dirty="0" smtClean="0">
                <a:latin typeface="+mj-lt"/>
              </a:rPr>
              <a:t> “</a:t>
            </a:r>
            <a:r>
              <a:rPr lang="en-US" sz="2400" dirty="0" err="1" smtClean="0">
                <a:latin typeface="+mj-lt"/>
              </a:rPr>
              <a:t>Zeg</a:t>
            </a:r>
            <a:r>
              <a:rPr lang="en-US" sz="2400" dirty="0" smtClean="0">
                <a:latin typeface="+mj-lt"/>
              </a:rPr>
              <a:t> het maar </a:t>
            </a:r>
            <a:r>
              <a:rPr lang="en-US" sz="2400" dirty="0" err="1" smtClean="0">
                <a:latin typeface="+mj-lt"/>
              </a:rPr>
              <a:t>tegen</a:t>
            </a:r>
            <a:r>
              <a:rPr lang="en-US" sz="2400" dirty="0" smtClean="0">
                <a:latin typeface="+mj-lt"/>
              </a:rPr>
              <a:t> Louis, </a:t>
            </a:r>
            <a:r>
              <a:rPr lang="en-US" sz="2400" dirty="0" err="1" smtClean="0">
                <a:latin typeface="+mj-lt"/>
              </a:rPr>
              <a:t>niet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tegen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mij</a:t>
            </a:r>
            <a:r>
              <a:rPr lang="en-US" sz="2400" dirty="0" smtClean="0">
                <a:latin typeface="+mj-lt"/>
              </a:rPr>
              <a:t>”</a:t>
            </a:r>
          </a:p>
          <a:p>
            <a:pPr lvl="0">
              <a:buFont typeface="Wingdings" charset="2"/>
              <a:buChar char="ü"/>
            </a:pP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“</a:t>
            </a:r>
            <a:r>
              <a:rPr lang="en-US" sz="2400" dirty="0" err="1">
                <a:latin typeface="+mj-lt"/>
              </a:rPr>
              <a:t>Amahl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heeft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vraag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voor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jou</a:t>
            </a:r>
            <a:r>
              <a:rPr lang="en-US" sz="2400" dirty="0" smtClean="0">
                <a:latin typeface="+mj-lt"/>
              </a:rPr>
              <a:t>” </a:t>
            </a:r>
          </a:p>
          <a:p>
            <a:pPr lvl="0">
              <a:buFont typeface="Wingdings" charset="2"/>
              <a:buChar char="ü"/>
            </a:pPr>
            <a:r>
              <a:rPr lang="en-US" sz="2400" dirty="0" smtClean="0">
                <a:latin typeface="+mj-lt"/>
              </a:rPr>
              <a:t> “</a:t>
            </a:r>
            <a:r>
              <a:rPr lang="en-US" sz="2400" dirty="0">
                <a:latin typeface="+mj-lt"/>
              </a:rPr>
              <a:t>Marie, </a:t>
            </a:r>
            <a:r>
              <a:rPr lang="en-US" sz="2400" dirty="0" smtClean="0">
                <a:latin typeface="+mj-lt"/>
              </a:rPr>
              <a:t>wat </a:t>
            </a:r>
            <a:r>
              <a:rPr lang="en-US" sz="2400" dirty="0" err="1" smtClean="0">
                <a:latin typeface="+mj-lt"/>
              </a:rPr>
              <a:t>vind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jij</a:t>
            </a:r>
            <a:r>
              <a:rPr lang="en-US" sz="2400" dirty="0" smtClean="0">
                <a:latin typeface="+mj-lt"/>
              </a:rPr>
              <a:t> van wat Sam </a:t>
            </a:r>
            <a:r>
              <a:rPr lang="en-US" sz="2400" dirty="0" err="1" smtClean="0">
                <a:latin typeface="+mj-lt"/>
              </a:rPr>
              <a:t>zei</a:t>
            </a:r>
            <a:r>
              <a:rPr lang="en-US" sz="2400" dirty="0" smtClean="0">
                <a:latin typeface="+mj-lt"/>
              </a:rPr>
              <a:t>?” </a:t>
            </a:r>
          </a:p>
          <a:p>
            <a:pPr lvl="0">
              <a:buFont typeface="Wingdings" charset="2"/>
              <a:buChar char="ü"/>
            </a:pPr>
            <a:r>
              <a:rPr lang="en-US" sz="2400" dirty="0" smtClean="0">
                <a:latin typeface="+mj-lt"/>
              </a:rPr>
              <a:t> “</a:t>
            </a:r>
            <a:r>
              <a:rPr lang="en-US" sz="2400" dirty="0">
                <a:latin typeface="+mj-lt"/>
              </a:rPr>
              <a:t>Allen, </a:t>
            </a:r>
            <a:r>
              <a:rPr lang="en-US" sz="2400" dirty="0" err="1" smtClean="0">
                <a:latin typeface="+mj-lt"/>
              </a:rPr>
              <a:t>heb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jij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iets</a:t>
            </a:r>
            <a:r>
              <a:rPr lang="en-US" sz="2400" dirty="0" smtClean="0">
                <a:latin typeface="+mj-lt"/>
              </a:rPr>
              <a:t> toe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voegen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aan</a:t>
            </a:r>
            <a:r>
              <a:rPr lang="en-US" sz="2400" dirty="0" smtClean="0">
                <a:latin typeface="+mj-lt"/>
              </a:rPr>
              <a:t> wat Jean </a:t>
            </a:r>
            <a:r>
              <a:rPr lang="en-US" sz="2400" dirty="0" err="1" smtClean="0">
                <a:latin typeface="+mj-lt"/>
              </a:rPr>
              <a:t>zei</a:t>
            </a:r>
            <a:r>
              <a:rPr lang="en-US" sz="2400" dirty="0" smtClean="0">
                <a:latin typeface="+mj-lt"/>
              </a:rPr>
              <a:t>?”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267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600" b="1" kern="0" dirty="0" err="1" smtClean="0">
                <a:solidFill>
                  <a:srgbClr val="00B050"/>
                </a:solidFill>
              </a:rPr>
              <a:t>Reflectie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en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redenering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ondersteunen</a:t>
            </a:r>
            <a:r>
              <a:rPr lang="en-US" sz="3600" b="1" kern="0" dirty="0" smtClean="0">
                <a:solidFill>
                  <a:srgbClr val="00B050"/>
                </a:solidFill>
              </a:rPr>
              <a:t> 1</a:t>
            </a:r>
            <a:endParaRPr lang="en-US" sz="3600" b="1" kern="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19256" cy="403244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 smtClean="0">
                <a:latin typeface="+mj-lt"/>
              </a:rPr>
              <a:t>4.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Naïeve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opvattingen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aanpakken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wanneer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worden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gedeeld</a:t>
            </a:r>
            <a:r>
              <a:rPr lang="en-US" sz="2400" dirty="0" smtClean="0">
                <a:latin typeface="+mj-lt"/>
              </a:rPr>
              <a:t>:</a:t>
            </a:r>
          </a:p>
          <a:p>
            <a:pPr marL="0" lvl="0" indent="0">
              <a:buNone/>
            </a:pPr>
            <a:endParaRPr lang="en-US" sz="1200" dirty="0" smtClean="0">
              <a:latin typeface="+mj-lt"/>
            </a:endParaRPr>
          </a:p>
          <a:p>
            <a:pPr lvl="0">
              <a:buFont typeface="Wingdings" charset="2"/>
              <a:buChar char="Ø"/>
            </a:pPr>
            <a:r>
              <a:rPr lang="en-US" sz="2400" dirty="0">
                <a:latin typeface="+mj-lt"/>
              </a:rPr>
              <a:t>I</a:t>
            </a:r>
            <a:r>
              <a:rPr lang="en-US" sz="2400" dirty="0" smtClean="0">
                <a:latin typeface="+mj-lt"/>
              </a:rPr>
              <a:t>n het begin </a:t>
            </a:r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je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naïef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idee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accepteren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terwijl</a:t>
            </a:r>
            <a:r>
              <a:rPr lang="en-US" sz="2400" dirty="0" smtClean="0">
                <a:latin typeface="+mj-lt"/>
              </a:rPr>
              <a:t> je </a:t>
            </a:r>
            <a:r>
              <a:rPr lang="en-US" sz="2400" dirty="0" err="1" smtClean="0">
                <a:latin typeface="+mj-lt"/>
              </a:rPr>
              <a:t>intussen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resultaten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benadrukt</a:t>
            </a:r>
            <a:r>
              <a:rPr lang="en-US" sz="2400" dirty="0" smtClean="0">
                <a:latin typeface="+mj-lt"/>
              </a:rPr>
              <a:t> die </a:t>
            </a:r>
            <a:r>
              <a:rPr lang="en-US" sz="2400" dirty="0" err="1" smtClean="0">
                <a:latin typeface="+mj-lt"/>
              </a:rPr>
              <a:t>dit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idee</a:t>
            </a:r>
            <a:r>
              <a:rPr lang="en-US" sz="2400" dirty="0" smtClean="0">
                <a:latin typeface="+mj-lt"/>
              </a:rPr>
              <a:t> in </a:t>
            </a:r>
            <a:r>
              <a:rPr lang="en-US" sz="2400" dirty="0" err="1" smtClean="0">
                <a:latin typeface="+mj-lt"/>
              </a:rPr>
              <a:t>vraag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stellen</a:t>
            </a:r>
            <a:r>
              <a:rPr lang="en-US" sz="2400" dirty="0">
                <a:latin typeface="+mj-lt"/>
              </a:rPr>
              <a:t>;</a:t>
            </a:r>
            <a:endParaRPr lang="en-US" sz="2400" dirty="0" smtClean="0">
              <a:latin typeface="+mj-lt"/>
            </a:endParaRPr>
          </a:p>
          <a:p>
            <a:pPr lvl="0">
              <a:buFont typeface="Wingdings" charset="2"/>
              <a:buChar char="Ø"/>
            </a:pPr>
            <a:endParaRPr lang="en-US" sz="1200" dirty="0" smtClean="0">
              <a:latin typeface="+mj-lt"/>
            </a:endParaRPr>
          </a:p>
          <a:p>
            <a:pPr lvl="0">
              <a:buFont typeface="Wingdings" charset="2"/>
              <a:buChar char="Ø"/>
            </a:pPr>
            <a:r>
              <a:rPr lang="en-US" sz="2400" dirty="0">
                <a:latin typeface="+mj-lt"/>
              </a:rPr>
              <a:t>L</a:t>
            </a:r>
            <a:r>
              <a:rPr lang="en-US" sz="2400" dirty="0" smtClean="0">
                <a:latin typeface="+mj-lt"/>
              </a:rPr>
              <a:t>ater </a:t>
            </a:r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je de </a:t>
            </a:r>
            <a:r>
              <a:rPr lang="en-US" sz="2400" dirty="0" err="1" smtClean="0">
                <a:latin typeface="+mj-lt"/>
              </a:rPr>
              <a:t>klas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begeleiden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naar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correcte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opvatting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gebaseerd</a:t>
            </a:r>
            <a:r>
              <a:rPr lang="en-US" sz="2400" dirty="0" smtClean="0">
                <a:latin typeface="+mj-lt"/>
              </a:rPr>
              <a:t> op </a:t>
            </a:r>
            <a:r>
              <a:rPr lang="en-US" sz="2400" dirty="0" err="1" smtClean="0">
                <a:latin typeface="+mj-lt"/>
              </a:rPr>
              <a:t>bewijs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redenering</a:t>
            </a:r>
            <a:r>
              <a:rPr lang="en-US" sz="24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74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600" b="1" kern="0" dirty="0" err="1">
                <a:solidFill>
                  <a:srgbClr val="00B050"/>
                </a:solidFill>
              </a:rPr>
              <a:t>Reflectie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en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redenering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ondersteunen</a:t>
            </a:r>
            <a:r>
              <a:rPr lang="en-US" sz="3600" b="1" kern="0" dirty="0" smtClean="0">
                <a:solidFill>
                  <a:srgbClr val="00B050"/>
                </a:solidFill>
              </a:rPr>
              <a:t> 2</a:t>
            </a:r>
            <a:endParaRPr lang="en-US" sz="3600" b="1" kern="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3989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+mj-lt"/>
              </a:rPr>
              <a:t>5. Hoe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omgaan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met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vragen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die </a:t>
            </a:r>
            <a:r>
              <a:rPr lang="en-US" sz="2400" dirty="0" err="1" smtClean="0">
                <a:latin typeface="+mj-lt"/>
              </a:rPr>
              <a:t>niet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beantwoord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kunnen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worden</a:t>
            </a:r>
            <a:r>
              <a:rPr lang="en-US" sz="2400" dirty="0" smtClean="0">
                <a:latin typeface="+mj-lt"/>
              </a:rPr>
              <a:t> door </a:t>
            </a:r>
            <a:r>
              <a:rPr lang="en-US" sz="2400" dirty="0" err="1" smtClean="0">
                <a:latin typeface="+mj-lt"/>
              </a:rPr>
              <a:t>onderzoek</a:t>
            </a:r>
            <a:r>
              <a:rPr lang="en-US" sz="2400" dirty="0" smtClean="0">
                <a:latin typeface="+mj-lt"/>
              </a:rPr>
              <a:t> of </a:t>
            </a:r>
            <a:r>
              <a:rPr lang="en-US" sz="2400" dirty="0" err="1" smtClean="0">
                <a:latin typeface="+mj-lt"/>
              </a:rPr>
              <a:t>waarop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leerkracht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niet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antwoorden</a:t>
            </a:r>
            <a:r>
              <a:rPr lang="en-US" sz="2400" dirty="0" smtClean="0">
                <a:latin typeface="+mj-lt"/>
              </a:rPr>
              <a:t>? </a:t>
            </a:r>
          </a:p>
          <a:p>
            <a:pPr>
              <a:buFont typeface="Wingdings" charset="2"/>
              <a:buChar char="Ø"/>
            </a:pPr>
            <a:r>
              <a:rPr lang="en-US" sz="2400" dirty="0" err="1" smtClean="0">
                <a:latin typeface="+mj-lt"/>
              </a:rPr>
              <a:t>Schrijf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deze</a:t>
            </a:r>
            <a:r>
              <a:rPr lang="en-US" sz="2400" dirty="0" smtClean="0">
                <a:latin typeface="+mj-lt"/>
              </a:rPr>
              <a:t> op het </a:t>
            </a:r>
            <a:r>
              <a:rPr lang="en-US" sz="2400" dirty="0" err="1" smtClean="0">
                <a:latin typeface="+mj-lt"/>
              </a:rPr>
              <a:t>bord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laat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enkele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weg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sorter </a:t>
            </a:r>
            <a:r>
              <a:rPr lang="en-US" sz="2400" dirty="0" err="1" smtClean="0">
                <a:latin typeface="+mj-lt"/>
              </a:rPr>
              <a:t>deze</a:t>
            </a:r>
            <a:r>
              <a:rPr lang="en-US" sz="2400" dirty="0" smtClean="0">
                <a:latin typeface="+mj-lt"/>
              </a:rPr>
              <a:t> in </a:t>
            </a:r>
            <a:r>
              <a:rPr lang="en-US" sz="2400" dirty="0" err="1" smtClean="0">
                <a:latin typeface="+mj-lt"/>
              </a:rPr>
              <a:t>categoriëen</a:t>
            </a:r>
            <a:r>
              <a:rPr lang="en-US" sz="2400" dirty="0" smtClean="0">
                <a:latin typeface="+mj-lt"/>
              </a:rPr>
              <a:t> (</a:t>
            </a:r>
            <a:r>
              <a:rPr lang="en-US" sz="2000" dirty="0" err="1" smtClean="0">
                <a:latin typeface="+mj-lt"/>
              </a:rPr>
              <a:t>bijvoorbeeld</a:t>
            </a:r>
            <a:r>
              <a:rPr lang="en-US" sz="2000" dirty="0" smtClean="0">
                <a:latin typeface="+mj-lt"/>
              </a:rPr>
              <a:t> – </a:t>
            </a:r>
            <a:r>
              <a:rPr lang="en-US" sz="2000" dirty="0" err="1" smtClean="0">
                <a:latin typeface="+mj-lt"/>
              </a:rPr>
              <a:t>vragen</a:t>
            </a:r>
            <a:r>
              <a:rPr lang="en-US" sz="2000" dirty="0" smtClean="0">
                <a:latin typeface="+mj-lt"/>
              </a:rPr>
              <a:t> die </a:t>
            </a:r>
            <a:r>
              <a:rPr lang="en-US" sz="2000" dirty="0" err="1" smtClean="0">
                <a:latin typeface="+mj-lt"/>
              </a:rPr>
              <a:t>succesvol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kunnen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onderzocht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worden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vragen</a:t>
            </a:r>
            <a:r>
              <a:rPr lang="en-US" sz="2000" dirty="0" smtClean="0">
                <a:latin typeface="+mj-lt"/>
              </a:rPr>
              <a:t> die </a:t>
            </a:r>
            <a:r>
              <a:rPr lang="en-US" sz="2000" dirty="0" err="1" smtClean="0">
                <a:latin typeface="+mj-lt"/>
              </a:rPr>
              <a:t>kunnen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aangepast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worden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voor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onderzoek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vragen</a:t>
            </a:r>
            <a:r>
              <a:rPr lang="en-US" sz="2000" dirty="0" smtClean="0">
                <a:latin typeface="+mj-lt"/>
              </a:rPr>
              <a:t> die </a:t>
            </a:r>
            <a:r>
              <a:rPr lang="en-US" sz="2000" dirty="0" err="1" smtClean="0">
                <a:latin typeface="+mj-lt"/>
              </a:rPr>
              <a:t>niet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kunnen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beantwoord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worden</a:t>
            </a:r>
            <a:r>
              <a:rPr lang="en-US" sz="2000" dirty="0" smtClean="0">
                <a:latin typeface="+mj-lt"/>
              </a:rPr>
              <a:t> door direct </a:t>
            </a:r>
            <a:r>
              <a:rPr lang="en-US" sz="2000" dirty="0" err="1" smtClean="0">
                <a:latin typeface="+mj-lt"/>
              </a:rPr>
              <a:t>onderzoek</a:t>
            </a:r>
            <a:r>
              <a:rPr lang="en-US" sz="2000" dirty="0" smtClean="0">
                <a:latin typeface="+mj-lt"/>
              </a:rPr>
              <a:t> (</a:t>
            </a:r>
            <a:r>
              <a:rPr lang="en-US" sz="2000" dirty="0" err="1" smtClean="0">
                <a:latin typeface="+mj-lt"/>
              </a:rPr>
              <a:t>hebben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verder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onderzoek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nodig</a:t>
            </a:r>
            <a:r>
              <a:rPr lang="en-US" sz="2000" dirty="0" smtClean="0">
                <a:latin typeface="+mj-lt"/>
              </a:rPr>
              <a:t> van </a:t>
            </a:r>
            <a:r>
              <a:rPr lang="en-US" sz="2000" dirty="0" err="1" smtClean="0">
                <a:latin typeface="+mj-lt"/>
              </a:rPr>
              <a:t>andere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bronnen</a:t>
            </a:r>
            <a:r>
              <a:rPr lang="en-US" sz="2000" dirty="0" smtClean="0">
                <a:latin typeface="+mj-lt"/>
              </a:rPr>
              <a:t>). </a:t>
            </a:r>
          </a:p>
          <a:p>
            <a:pPr>
              <a:buFont typeface="Wingdings" charset="2"/>
              <a:buChar char="Ø"/>
            </a:pPr>
            <a:endParaRPr lang="en-US" sz="1200" dirty="0">
              <a:latin typeface="+mj-lt"/>
            </a:endParaRPr>
          </a:p>
          <a:p>
            <a:pPr>
              <a:buFont typeface="Wingdings" charset="2"/>
              <a:buChar char="Ø"/>
            </a:pPr>
            <a:r>
              <a:rPr lang="en-US" sz="2400" dirty="0" err="1" smtClean="0">
                <a:latin typeface="+mj-lt"/>
              </a:rPr>
              <a:t>Zeggen</a:t>
            </a:r>
            <a:r>
              <a:rPr lang="en-US" sz="2400" dirty="0" smtClean="0">
                <a:latin typeface="+mj-lt"/>
              </a:rPr>
              <a:t> “</a:t>
            </a:r>
            <a:r>
              <a:rPr lang="en-US" sz="2400" dirty="0" err="1" smtClean="0">
                <a:latin typeface="+mj-lt"/>
              </a:rPr>
              <a:t>Ik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weet</a:t>
            </a:r>
            <a:r>
              <a:rPr lang="en-US" sz="2400" dirty="0" smtClean="0">
                <a:latin typeface="+mj-lt"/>
              </a:rPr>
              <a:t> het </a:t>
            </a:r>
            <a:r>
              <a:rPr lang="en-US" sz="2400" dirty="0" err="1" smtClean="0">
                <a:latin typeface="+mj-lt"/>
              </a:rPr>
              <a:t>niet</a:t>
            </a:r>
            <a:r>
              <a:rPr lang="en-US" sz="2400" dirty="0" smtClean="0">
                <a:latin typeface="+mj-lt"/>
              </a:rPr>
              <a:t>, maar we </a:t>
            </a:r>
            <a:r>
              <a:rPr lang="en-US" sz="2400" dirty="0" err="1" smtClean="0">
                <a:latin typeface="+mj-lt"/>
              </a:rPr>
              <a:t>kunnen</a:t>
            </a:r>
            <a:r>
              <a:rPr lang="en-US" sz="2400" dirty="0" smtClean="0">
                <a:latin typeface="+mj-lt"/>
              </a:rPr>
              <a:t> het </a:t>
            </a:r>
            <a:r>
              <a:rPr lang="en-US" sz="2400" dirty="0" err="1" smtClean="0">
                <a:latin typeface="+mj-lt"/>
              </a:rPr>
              <a:t>onderzoeken</a:t>
            </a:r>
            <a:r>
              <a:rPr lang="en-US" sz="2400" dirty="0" smtClean="0">
                <a:latin typeface="+mj-lt"/>
              </a:rPr>
              <a:t>”  </a:t>
            </a:r>
            <a:r>
              <a:rPr lang="en-US" sz="2400" dirty="0" err="1" smtClean="0">
                <a:latin typeface="+mj-lt"/>
              </a:rPr>
              <a:t>weerspiegelt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goed</a:t>
            </a:r>
            <a:r>
              <a:rPr lang="en-US" sz="2400" dirty="0" smtClean="0">
                <a:latin typeface="+mj-lt"/>
              </a:rPr>
              <a:t> (</a:t>
            </a:r>
            <a:r>
              <a:rPr lang="en-US" sz="2400" dirty="0" err="1" smtClean="0">
                <a:latin typeface="+mj-lt"/>
              </a:rPr>
              <a:t>wetenschappelijk</a:t>
            </a:r>
            <a:r>
              <a:rPr lang="en-US" sz="2400" dirty="0" smtClean="0">
                <a:latin typeface="+mj-lt"/>
              </a:rPr>
              <a:t>) </a:t>
            </a:r>
            <a:r>
              <a:rPr lang="en-US" sz="2400" dirty="0" err="1" smtClean="0">
                <a:latin typeface="+mj-lt"/>
              </a:rPr>
              <a:t>gedrag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37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Autofit/>
          </a:bodyPr>
          <a:lstStyle/>
          <a:p>
            <a:r>
              <a:rPr lang="nl-BE" sz="3600" b="1" dirty="0" smtClean="0">
                <a:solidFill>
                  <a:srgbClr val="00B050"/>
                </a:solidFill>
                <a:cs typeface="Arial"/>
              </a:rPr>
              <a:t>Kenmerken van een productieve dialoog</a:t>
            </a:r>
            <a:endParaRPr lang="nl-BE" sz="3600" b="1" dirty="0">
              <a:solidFill>
                <a:srgbClr val="00B050"/>
              </a:solidFill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844824"/>
            <a:ext cx="8219256" cy="360040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GB" sz="2800" dirty="0" err="1" smtClean="0">
                <a:latin typeface="+mj-lt"/>
              </a:rPr>
              <a:t>Vragen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stellen</a:t>
            </a:r>
            <a:endParaRPr lang="en-GB" sz="2800" dirty="0" smtClean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GB" sz="2800" dirty="0" err="1" smtClean="0">
                <a:latin typeface="+mj-lt"/>
              </a:rPr>
              <a:t>Samen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gedeelde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interpretaties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nieuwe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kennis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opbouwen</a:t>
            </a:r>
            <a:r>
              <a:rPr lang="en-GB" sz="2800" dirty="0" smtClean="0">
                <a:latin typeface="+mj-lt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Eigen </a:t>
            </a:r>
            <a:r>
              <a:rPr lang="en-GB" sz="2800" dirty="0" err="1" smtClean="0">
                <a:latin typeface="+mj-lt"/>
              </a:rPr>
              <a:t>standpunten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</a:t>
            </a:r>
            <a:r>
              <a:rPr lang="en-GB" sz="2800" dirty="0" err="1" smtClean="0">
                <a:latin typeface="+mj-lt"/>
              </a:rPr>
              <a:t>erduidelijken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verantwoorden</a:t>
            </a:r>
            <a:endParaRPr lang="en-GB" sz="2800" dirty="0" smtClean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GB" sz="2800" dirty="0" err="1" smtClean="0">
                <a:latin typeface="+mj-lt"/>
              </a:rPr>
              <a:t>Actief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becommentariëren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verder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bouwen</a:t>
            </a:r>
            <a:r>
              <a:rPr lang="en-GB" sz="2800" dirty="0" smtClean="0">
                <a:latin typeface="+mj-lt"/>
              </a:rPr>
              <a:t> op </a:t>
            </a:r>
            <a:r>
              <a:rPr lang="en-GB" sz="2800" dirty="0" err="1" smtClean="0">
                <a:latin typeface="+mj-lt"/>
              </a:rPr>
              <a:t>elkaars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ideeën</a:t>
            </a:r>
            <a:r>
              <a:rPr lang="en-GB" sz="2800" dirty="0" smtClean="0">
                <a:latin typeface="+mj-lt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Op </a:t>
            </a:r>
            <a:r>
              <a:rPr lang="en-GB" sz="2800" dirty="0" err="1" smtClean="0">
                <a:latin typeface="+mj-lt"/>
              </a:rPr>
              <a:t>een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beleefde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manier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akkoord</a:t>
            </a:r>
            <a:r>
              <a:rPr lang="en-GB" sz="2800" dirty="0" smtClean="0">
                <a:latin typeface="+mj-lt"/>
              </a:rPr>
              <a:t> of </a:t>
            </a:r>
            <a:r>
              <a:rPr lang="en-GB" sz="2800" dirty="0" err="1" smtClean="0">
                <a:latin typeface="+mj-lt"/>
              </a:rPr>
              <a:t>niet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akkoord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gaan</a:t>
            </a:r>
            <a:endParaRPr lang="en-GB" sz="2800" dirty="0" smtClean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De </a:t>
            </a:r>
            <a:r>
              <a:rPr lang="en-GB" sz="2800" dirty="0" err="1" smtClean="0">
                <a:latin typeface="+mj-lt"/>
              </a:rPr>
              <a:t>mening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bijsturen</a:t>
            </a:r>
            <a:r>
              <a:rPr lang="en-GB" sz="2800" dirty="0" smtClean="0">
                <a:latin typeface="+mj-lt"/>
              </a:rPr>
              <a:t> op basis van </a:t>
            </a:r>
            <a:r>
              <a:rPr lang="en-GB" sz="2800" dirty="0" err="1" smtClean="0">
                <a:latin typeface="+mj-lt"/>
              </a:rPr>
              <a:t>verder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bewijs</a:t>
            </a:r>
            <a:r>
              <a:rPr lang="en-GB" sz="2800" dirty="0" smtClean="0">
                <a:latin typeface="+mj-lt"/>
              </a:rPr>
              <a:t> of input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5374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771800" y="260648"/>
            <a:ext cx="5698852" cy="156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kern="0" dirty="0" err="1" smtClean="0">
                <a:solidFill>
                  <a:srgbClr val="00B050"/>
                </a:solidFill>
                <a:effectLst/>
              </a:rPr>
              <a:t>Terugblik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op wat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verworven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is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doorheen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de module</a:t>
            </a:r>
            <a:endParaRPr lang="en-GB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2060848"/>
            <a:ext cx="8219256" cy="403244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GB" sz="2800" dirty="0" smtClean="0">
                <a:latin typeface="+mj-lt"/>
              </a:rPr>
              <a:t>Ga </a:t>
            </a:r>
            <a:r>
              <a:rPr lang="en-GB" sz="2800" dirty="0" err="1" smtClean="0">
                <a:latin typeface="+mj-lt"/>
              </a:rPr>
              <a:t>terug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naar</a:t>
            </a:r>
            <a:r>
              <a:rPr lang="en-GB" sz="2800" dirty="0" smtClean="0">
                <a:latin typeface="+mj-lt"/>
              </a:rPr>
              <a:t> je </a:t>
            </a:r>
            <a:r>
              <a:rPr lang="en-GB" sz="2800" dirty="0" err="1" smtClean="0">
                <a:latin typeface="+mj-lt"/>
              </a:rPr>
              <a:t>oorspronkelijke</a:t>
            </a:r>
            <a:r>
              <a:rPr lang="en-GB" sz="2800" dirty="0" smtClean="0">
                <a:latin typeface="+mj-lt"/>
              </a:rPr>
              <a:t> post-its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dirty="0" smtClean="0">
                <a:latin typeface="+mj-lt"/>
              </a:rPr>
              <a:t>Is er nog iets wat je zou willen aanvullen? 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dirty="0" smtClean="0">
                <a:latin typeface="+mj-lt"/>
              </a:rPr>
              <a:t>Op welke manier hielpen de activiteiten jou om meer inzicht te krijgen? 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dirty="0" smtClean="0">
                <a:latin typeface="+mj-lt"/>
              </a:rPr>
              <a:t>In welke mate werden de doelen van de module bereikt? </a:t>
            </a:r>
            <a:endParaRPr lang="en-GB" sz="2800" dirty="0"/>
          </a:p>
          <a:p>
            <a:pPr marL="514350" lvl="0" indent="-514350">
              <a:buFont typeface="+mj-lt"/>
              <a:buAutoNum type="arabicPeriod"/>
            </a:pPr>
            <a:endParaRPr lang="en-GB" sz="2800" dirty="0" smtClean="0"/>
          </a:p>
          <a:p>
            <a:pPr marL="514350" lvl="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Arial" pitchFamily="34" charset="0"/>
              <a:buAutoNum type="arabicPeriod"/>
            </a:pPr>
            <a:endParaRPr lang="en-GB" sz="2800" dirty="0"/>
          </a:p>
          <a:p>
            <a:pPr marL="514350" lvl="0" indent="-514350">
              <a:buFont typeface="Arial" pitchFamily="34" charset="0"/>
              <a:buAutoNum type="arabicPeriod"/>
            </a:pPr>
            <a:endParaRPr lang="en-GB" sz="2800" dirty="0"/>
          </a:p>
          <a:p>
            <a:pPr marL="514350" indent="-514350">
              <a:buAutoNum type="arabicPeriod"/>
            </a:pPr>
            <a:endParaRPr lang="nl-BE" sz="2800" dirty="0" smtClean="0"/>
          </a:p>
          <a:p>
            <a:pPr marL="514350" indent="-514350">
              <a:buAutoNum type="arabicPeriod"/>
            </a:pPr>
            <a:endParaRPr lang="nl-BE" sz="2800" dirty="0" smtClean="0"/>
          </a:p>
        </p:txBody>
      </p:sp>
    </p:spTree>
    <p:extLst>
      <p:ext uri="{BB962C8B-B14F-4D97-AF65-F5344CB8AC3E}">
        <p14:creationId xmlns:p14="http://schemas.microsoft.com/office/powerpoint/2010/main" val="205532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7" y="634914"/>
            <a:ext cx="5634191" cy="925058"/>
          </a:xfrm>
        </p:spPr>
        <p:txBody>
          <a:bodyPr>
            <a:normAutofit/>
          </a:bodyPr>
          <a:lstStyle/>
          <a:p>
            <a:r>
              <a:rPr lang="nl-BE" sz="3600" b="1" dirty="0" smtClean="0">
                <a:solidFill>
                  <a:srgbClr val="00B050"/>
                </a:solidFill>
              </a:rPr>
              <a:t>Meer informatie</a:t>
            </a:r>
            <a:endParaRPr lang="nl-BE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08" y="1700808"/>
            <a:ext cx="7886700" cy="462552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3100" b="1" dirty="0" smtClean="0">
                <a:solidFill>
                  <a:srgbClr val="FF0000"/>
                </a:solidFill>
                <a:latin typeface="+mj-lt"/>
              </a:rPr>
              <a:t>Creative Little Scientists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(FP7 EU project 2011 – 2014)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</a:rPr>
              <a:t>Ontwerpprincipes en voorbeeldmateriaal op basis van veldwerk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  <a:hlinkClick r:id="rId3"/>
              </a:rPr>
              <a:t>www.creative-little-scientists.eu</a:t>
            </a:r>
            <a:endParaRPr lang="nl-BE" sz="2600" dirty="0" smtClean="0">
              <a:latin typeface="+mj-lt"/>
            </a:endParaRPr>
          </a:p>
          <a:p>
            <a:pPr marL="0" indent="0">
              <a:buNone/>
            </a:pPr>
            <a:endParaRPr lang="nl-BE" sz="2600" dirty="0" smtClean="0">
              <a:latin typeface="+mj-lt"/>
            </a:endParaRPr>
          </a:p>
          <a:p>
            <a:pPr marL="0" indent="0">
              <a:buNone/>
            </a:pPr>
            <a:r>
              <a:rPr lang="nl-BE" sz="3100" b="1" dirty="0" smtClean="0">
                <a:solidFill>
                  <a:srgbClr val="FF0000"/>
                </a:solidFill>
                <a:latin typeface="+mj-lt"/>
              </a:rPr>
              <a:t>Creativity in Early Years Science Education</a:t>
            </a:r>
          </a:p>
          <a:p>
            <a:pPr marL="0" indent="0">
              <a:buNone/>
            </a:pP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(Erasmus+ EU project 2014 </a:t>
            </a:r>
            <a:r>
              <a:rPr lang="nl-BE" sz="2600" dirty="0" smtClean="0">
                <a:solidFill>
                  <a:srgbClr val="FF0000"/>
                </a:solidFill>
              </a:rPr>
              <a:t>– </a:t>
            </a: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2017)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</a:rPr>
              <a:t>Curriculummateriaal en trainingsmateriaal voor nascholing van leerkrachten om een creatieve aanpak bij wetenschapsonderwijs voor jonge kinderen te bevorderen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  <a:hlinkClick r:id="rId4"/>
              </a:rPr>
              <a:t>www.ceys‐project.eu</a:t>
            </a:r>
            <a:r>
              <a:rPr lang="nl-BE" sz="2600" dirty="0" smtClean="0">
                <a:latin typeface="+mj-lt"/>
              </a:rPr>
              <a:t> </a:t>
            </a:r>
          </a:p>
          <a:p>
            <a:pPr marL="0" indent="0">
              <a:buNone/>
            </a:pPr>
            <a:endParaRPr lang="nl-BE" sz="2600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027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25144"/>
            <a:ext cx="5256584" cy="1143000"/>
          </a:xfrm>
        </p:spPr>
        <p:txBody>
          <a:bodyPr>
            <a:normAutofit fontScale="90000"/>
          </a:bodyPr>
          <a:lstStyle/>
          <a:p>
            <a:r>
              <a:rPr lang="en-GB" b="1" kern="0" dirty="0" smtClean="0">
                <a:solidFill>
                  <a:srgbClr val="D75318"/>
                </a:solidFill>
                <a:latin typeface="Arial" charset="0"/>
              </a:rPr>
              <a:t/>
            </a:r>
            <a:br>
              <a:rPr lang="en-GB" b="1" kern="0" dirty="0" smtClean="0">
                <a:solidFill>
                  <a:srgbClr val="D75318"/>
                </a:solidFill>
                <a:latin typeface="Arial" charset="0"/>
              </a:rPr>
            </a:br>
            <a:r>
              <a:rPr lang="en-GB" b="1" kern="0" dirty="0" err="1" smtClean="0">
                <a:solidFill>
                  <a:srgbClr val="D75318"/>
                </a:solidFill>
                <a:latin typeface="Arial" charset="0"/>
              </a:rPr>
              <a:t>Bedankt</a:t>
            </a:r>
            <a:r>
              <a:rPr lang="en-GB" b="1" kern="0" dirty="0" smtClean="0">
                <a:solidFill>
                  <a:srgbClr val="D75318"/>
                </a:solidFill>
                <a:latin typeface="Arial" charset="0"/>
              </a:rPr>
              <a:t>!</a:t>
            </a:r>
            <a:r>
              <a:rPr lang="en-GB" kern="0" dirty="0">
                <a:latin typeface="Arial" charset="0"/>
              </a:rPr>
              <a:t/>
            </a:r>
            <a:br>
              <a:rPr lang="en-GB" kern="0" dirty="0">
                <a:latin typeface="Arial" charset="0"/>
              </a:rPr>
            </a:br>
            <a:endParaRPr lang="en-US" dirty="0"/>
          </a:p>
        </p:txBody>
      </p:sp>
      <p:pic>
        <p:nvPicPr>
          <p:cNvPr id="5" name="Picture 2" descr="F:\ergasia ceys\ceys\νερο\peiramata\1 πειραμα\δοκιμη\20160322_123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26822" y="1622050"/>
            <a:ext cx="4248472" cy="2389765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00808"/>
            <a:ext cx="215063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692696"/>
            <a:ext cx="2529319" cy="38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404664"/>
            <a:ext cx="5338936" cy="1152128"/>
          </a:xfrm>
        </p:spPr>
        <p:txBody>
          <a:bodyPr>
            <a:noAutofit/>
          </a:bodyPr>
          <a:lstStyle/>
          <a:p>
            <a:r>
              <a:rPr lang="nl-BE" sz="3200" b="1" dirty="0">
                <a:solidFill>
                  <a:srgbClr val="00B050"/>
                </a:solidFill>
              </a:rPr>
              <a:t>Verband met de inhoudelijke ontwerpprincipes en –resultaten 1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676456" cy="4320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 smtClean="0"/>
              <a:t>3</a:t>
            </a:r>
            <a:r>
              <a:rPr lang="nl-NL" sz="2400" dirty="0"/>
              <a:t>. De </a:t>
            </a:r>
            <a:r>
              <a:rPr lang="nl-NL" sz="2400" dirty="0" smtClean="0"/>
              <a:t>lerarenopleiding</a:t>
            </a:r>
            <a:r>
              <a:rPr lang="nl-NL" sz="2400" dirty="0"/>
              <a:t> </a:t>
            </a:r>
            <a:r>
              <a:rPr lang="nl-NL" sz="2400" dirty="0" smtClean="0"/>
              <a:t>verhoogt het </a:t>
            </a:r>
            <a:r>
              <a:rPr lang="nl-NL" sz="2400" dirty="0"/>
              <a:t>inzicht van leraren </a:t>
            </a:r>
            <a:r>
              <a:rPr lang="nl-NL" sz="2400" dirty="0" smtClean="0"/>
              <a:t>in </a:t>
            </a:r>
            <a:r>
              <a:rPr lang="nl-NL" sz="2400" dirty="0"/>
              <a:t>de aard van de wetenschap en hoe wetenschappers </a:t>
            </a:r>
            <a:r>
              <a:rPr lang="nl-NL" sz="2400" dirty="0" smtClean="0"/>
              <a:t>werken, </a:t>
            </a:r>
            <a:r>
              <a:rPr lang="nl-NL" sz="2400" dirty="0"/>
              <a:t>en </a:t>
            </a:r>
            <a:r>
              <a:rPr lang="nl-NL" sz="2400" dirty="0" smtClean="0"/>
              <a:t>biedt het </a:t>
            </a:r>
            <a:r>
              <a:rPr lang="nl-NL" sz="2400" dirty="0"/>
              <a:t>hoofd </a:t>
            </a:r>
            <a:r>
              <a:rPr lang="nl-NL" sz="2400" dirty="0" smtClean="0"/>
              <a:t>aan </a:t>
            </a:r>
            <a:r>
              <a:rPr lang="nl-NL" sz="2400" dirty="0"/>
              <a:t>stereotiepe beelden van de wetenschap en wetenschappers</a:t>
            </a:r>
            <a:r>
              <a:rPr lang="nl-BE" sz="2400" dirty="0"/>
              <a:t> </a:t>
            </a:r>
            <a:endParaRPr lang="en-GB" sz="2400" dirty="0">
              <a:latin typeface="+mj-lt"/>
            </a:endParaRPr>
          </a:p>
          <a:p>
            <a:pPr marL="400050" lvl="1" indent="0">
              <a:buNone/>
            </a:pPr>
            <a:r>
              <a:rPr lang="nl-NL" sz="2000" dirty="0" smtClean="0"/>
              <a:t>3.2 </a:t>
            </a:r>
            <a:r>
              <a:rPr lang="nl-NL" sz="2000" dirty="0"/>
              <a:t>Leerkrachten </a:t>
            </a:r>
            <a:r>
              <a:rPr lang="nl-NL" sz="2000" dirty="0" smtClean="0"/>
              <a:t>kunnen de </a:t>
            </a:r>
            <a:r>
              <a:rPr lang="nl-NL" sz="2000" b="1" dirty="0">
                <a:solidFill>
                  <a:srgbClr val="FF0000"/>
                </a:solidFill>
              </a:rPr>
              <a:t>mogelijkheden van jonge kinderen </a:t>
            </a:r>
            <a:r>
              <a:rPr lang="nl-NL" sz="2000" b="1" dirty="0" smtClean="0">
                <a:solidFill>
                  <a:srgbClr val="FF0000"/>
                </a:solidFill>
              </a:rPr>
              <a:t>herkennen </a:t>
            </a:r>
            <a:r>
              <a:rPr lang="nl-NL" sz="2000" b="1" dirty="0">
                <a:solidFill>
                  <a:srgbClr val="FF0000"/>
                </a:solidFill>
              </a:rPr>
              <a:t>aangaande de processen i.v.m. de evaluatie en het genereren van ideeën </a:t>
            </a:r>
            <a:r>
              <a:rPr lang="nl-NL" sz="2000" dirty="0"/>
              <a:t>in de wetenschap en wiskunde, omdat deze processen ook belangrijk zijn voor de ontwikkeling van de creativiteit bij het kind</a:t>
            </a:r>
            <a:endParaRPr lang="en-GB" sz="2000" dirty="0">
              <a:latin typeface="+mj-lt"/>
            </a:endParaRPr>
          </a:p>
          <a:p>
            <a:pPr marL="400050" lvl="1" indent="0">
              <a:buNone/>
            </a:pPr>
            <a:r>
              <a:rPr lang="nl-NL" sz="2000" dirty="0" smtClean="0"/>
              <a:t>3.3 </a:t>
            </a:r>
            <a:r>
              <a:rPr lang="nl-NL" sz="2000" dirty="0"/>
              <a:t>Leerkrachten </a:t>
            </a:r>
            <a:r>
              <a:rPr lang="nl-NL" sz="2000" dirty="0" smtClean="0"/>
              <a:t>kunnen de </a:t>
            </a:r>
            <a:r>
              <a:rPr lang="nl-NL" sz="2000" dirty="0"/>
              <a:t>pr</a:t>
            </a:r>
            <a:r>
              <a:rPr lang="nl-NL" sz="2000" b="1" dirty="0">
                <a:solidFill>
                  <a:srgbClr val="FF0000"/>
                </a:solidFill>
              </a:rPr>
              <a:t>ocessen van verbeelding, reflectie en het overwegen van alternatieve </a:t>
            </a:r>
            <a:r>
              <a:rPr lang="nl-NL" sz="2000" b="1" dirty="0" smtClean="0">
                <a:solidFill>
                  <a:srgbClr val="FF0000"/>
                </a:solidFill>
              </a:rPr>
              <a:t>ideeën </a:t>
            </a:r>
            <a:r>
              <a:rPr lang="nl-NL" sz="2000" b="1" dirty="0">
                <a:solidFill>
                  <a:srgbClr val="FF0000"/>
                </a:solidFill>
              </a:rPr>
              <a:t>bevorderen </a:t>
            </a:r>
            <a:r>
              <a:rPr lang="nl-NL" sz="2000" dirty="0"/>
              <a:t>bij kinderen om op deze manier het inzicht in wetenschappelijke ideeën en procedures en de ontwikkeling van de creativiteit van kinderen te bevorderen</a:t>
            </a:r>
            <a:endParaRPr lang="en-GB" sz="2000" dirty="0">
              <a:latin typeface="+mj-lt"/>
            </a:endParaRP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1554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282154"/>
          </a:xfrm>
        </p:spPr>
        <p:txBody>
          <a:bodyPr>
            <a:normAutofit fontScale="90000"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Verband met de inhoudelijke ontwerpprincipes en –</a:t>
            </a:r>
            <a:r>
              <a:rPr lang="nl-BE" sz="3600" b="1" dirty="0" smtClean="0">
                <a:solidFill>
                  <a:srgbClr val="00B050"/>
                </a:solidFill>
              </a:rPr>
              <a:t>resultaten </a:t>
            </a:r>
            <a:r>
              <a:rPr lang="en-US" sz="3600" b="1" kern="0" dirty="0" smtClean="0">
                <a:solidFill>
                  <a:srgbClr val="00B050"/>
                </a:solidFill>
              </a:rPr>
              <a:t>2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3"/>
            <a:ext cx="8219256" cy="4536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400" dirty="0" smtClean="0"/>
              <a:t>11 </a:t>
            </a:r>
            <a:r>
              <a:rPr lang="nl-NL" sz="2400" dirty="0"/>
              <a:t>De </a:t>
            </a:r>
            <a:r>
              <a:rPr lang="nl-NL" sz="2400" dirty="0" smtClean="0"/>
              <a:t>lerarenopleiding stelt leerkrachten </a:t>
            </a:r>
            <a:r>
              <a:rPr lang="nl-NL" sz="2400" dirty="0"/>
              <a:t>in staat </a:t>
            </a:r>
            <a:r>
              <a:rPr lang="nl-NL" sz="2400" dirty="0" smtClean="0"/>
              <a:t>om </a:t>
            </a:r>
            <a:r>
              <a:rPr lang="nl-NL" sz="2400" dirty="0"/>
              <a:t>effectief gebruik te maken van vraagstelling en vragen van kinderen te stimuleren om zo creativiteit en onderzoek (</a:t>
            </a:r>
            <a:r>
              <a:rPr lang="nl-NL" sz="2400" dirty="0" err="1"/>
              <a:t>inquiry</a:t>
            </a:r>
            <a:r>
              <a:rPr lang="nl-NL" sz="2400" dirty="0"/>
              <a:t>) te bevorderen</a:t>
            </a:r>
            <a:endParaRPr lang="en-US" sz="2400" dirty="0" smtClean="0">
              <a:latin typeface="+mj-lt"/>
            </a:endParaRPr>
          </a:p>
          <a:p>
            <a:pPr marL="0" indent="0">
              <a:buNone/>
            </a:pPr>
            <a:endParaRPr lang="en-GB" sz="1000" dirty="0">
              <a:latin typeface="+mj-lt"/>
            </a:endParaRPr>
          </a:p>
          <a:p>
            <a:pPr marL="400050" lvl="1" indent="0">
              <a:buNone/>
            </a:pPr>
            <a:r>
              <a:rPr lang="nl-NL" sz="2000" dirty="0" smtClean="0"/>
              <a:t>11.1 </a:t>
            </a:r>
            <a:r>
              <a:rPr lang="nl-NL" sz="2000" dirty="0"/>
              <a:t>Leraar </a:t>
            </a:r>
            <a:r>
              <a:rPr lang="nl-NL" sz="2000" dirty="0" smtClean="0"/>
              <a:t>is in </a:t>
            </a:r>
            <a:r>
              <a:rPr lang="nl-NL" sz="2000" dirty="0"/>
              <a:t>staat </a:t>
            </a:r>
            <a:r>
              <a:rPr lang="nl-NL" sz="2000" dirty="0" smtClean="0"/>
              <a:t>om </a:t>
            </a:r>
            <a:r>
              <a:rPr lang="nl-NL" sz="2000" b="1" dirty="0">
                <a:solidFill>
                  <a:srgbClr val="FF0000"/>
                </a:solidFill>
              </a:rPr>
              <a:t>verschillende vormen van vraagstelling </a:t>
            </a:r>
            <a:r>
              <a:rPr lang="nl-NL" sz="2000" dirty="0"/>
              <a:t>te gebruiken om zo passend creatieve leerresultaten bij wetenschappen en wiskunde te ondersteunen. In het bijzonder om </a:t>
            </a:r>
            <a:r>
              <a:rPr lang="nl-NL" sz="2000" b="1" dirty="0">
                <a:solidFill>
                  <a:srgbClr val="FF0000"/>
                </a:solidFill>
              </a:rPr>
              <a:t>reflecties en </a:t>
            </a:r>
            <a:r>
              <a:rPr lang="nl-NL" sz="2000" b="1" dirty="0" smtClean="0">
                <a:solidFill>
                  <a:srgbClr val="FF0000"/>
                </a:solidFill>
              </a:rPr>
              <a:t>verklaringen van </a:t>
            </a:r>
            <a:r>
              <a:rPr lang="nl-NL" sz="2000" b="1" dirty="0">
                <a:solidFill>
                  <a:srgbClr val="FF0000"/>
                </a:solidFill>
              </a:rPr>
              <a:t>kinderen aan te moedigen</a:t>
            </a:r>
            <a:r>
              <a:rPr lang="nl-NL" sz="2000" dirty="0"/>
              <a:t>, hun onafhankelijkheid te bevorderen en het onderzoek (</a:t>
            </a:r>
            <a:r>
              <a:rPr lang="nl-NL" sz="2000" dirty="0" err="1"/>
              <a:t>inquiry</a:t>
            </a:r>
            <a:r>
              <a:rPr lang="nl-NL" sz="2000" dirty="0"/>
              <a:t>) te verbreden.</a:t>
            </a:r>
            <a:endParaRPr lang="en-GB" sz="2200" dirty="0">
              <a:latin typeface="+mj-lt"/>
            </a:endParaRPr>
          </a:p>
          <a:p>
            <a:pPr marL="0" indent="0">
              <a:buNone/>
            </a:pPr>
            <a:endParaRPr lang="en-US" sz="1000" b="1" dirty="0" smtClean="0">
              <a:latin typeface="+mj-lt"/>
            </a:endParaRPr>
          </a:p>
          <a:p>
            <a:pPr marL="0" indent="0">
              <a:buNone/>
            </a:pPr>
            <a:r>
              <a:rPr lang="nl-NL" sz="2400" dirty="0" smtClean="0"/>
              <a:t>15 </a:t>
            </a:r>
            <a:r>
              <a:rPr lang="nl-NL" sz="2400" dirty="0"/>
              <a:t>De </a:t>
            </a:r>
            <a:r>
              <a:rPr lang="nl-NL" sz="2400" dirty="0" smtClean="0"/>
              <a:t>lerarenopleiding moedigt het </a:t>
            </a:r>
            <a:r>
              <a:rPr lang="nl-NL" sz="2400" dirty="0"/>
              <a:t>gebruik van </a:t>
            </a:r>
            <a:r>
              <a:rPr lang="nl-NL" sz="2400" dirty="0" smtClean="0"/>
              <a:t>groepswerk door leerkrachten aan om </a:t>
            </a:r>
            <a:r>
              <a:rPr lang="nl-NL" sz="2400" dirty="0"/>
              <a:t>zo de onderzoeksprocessen en het creatief leren bij de kinderen te ondersteunen</a:t>
            </a:r>
            <a:endParaRPr lang="en-US" sz="2600" dirty="0" smtClean="0">
              <a:latin typeface="+mj-lt"/>
            </a:endParaRPr>
          </a:p>
          <a:p>
            <a:pPr marL="0" indent="0">
              <a:buNone/>
            </a:pPr>
            <a:endParaRPr lang="en-GB" sz="1000" dirty="0">
              <a:latin typeface="+mj-lt"/>
            </a:endParaRPr>
          </a:p>
          <a:p>
            <a:pPr marL="400050" lvl="1" indent="0">
              <a:buNone/>
            </a:pPr>
            <a:r>
              <a:rPr lang="nl-NL" sz="2100" dirty="0" smtClean="0"/>
              <a:t>15.6 </a:t>
            </a:r>
            <a:r>
              <a:rPr lang="nl-NL" sz="2100" dirty="0"/>
              <a:t>Leerkrachten </a:t>
            </a:r>
            <a:r>
              <a:rPr lang="nl-NL" sz="2100" dirty="0" smtClean="0"/>
              <a:t>kunnen effecti</a:t>
            </a:r>
            <a:r>
              <a:rPr lang="nl-NL" sz="2100" b="1" dirty="0" smtClean="0">
                <a:solidFill>
                  <a:srgbClr val="FF0000"/>
                </a:solidFill>
              </a:rPr>
              <a:t>eve </a:t>
            </a:r>
            <a:r>
              <a:rPr lang="nl-NL" sz="2100" b="1" dirty="0">
                <a:solidFill>
                  <a:srgbClr val="FF0000"/>
                </a:solidFill>
              </a:rPr>
              <a:t>strategieën </a:t>
            </a:r>
            <a:r>
              <a:rPr lang="nl-NL" sz="2100" b="1" dirty="0" smtClean="0">
                <a:solidFill>
                  <a:srgbClr val="FF0000"/>
                </a:solidFill>
              </a:rPr>
              <a:t>gebruiken </a:t>
            </a:r>
            <a:r>
              <a:rPr lang="nl-NL" sz="2100" b="1" dirty="0">
                <a:solidFill>
                  <a:srgbClr val="FF0000"/>
                </a:solidFill>
              </a:rPr>
              <a:t>voor het delen van ideeën en discussies</a:t>
            </a:r>
            <a:r>
              <a:rPr lang="nl-NL" sz="2100" dirty="0"/>
              <a:t> uit de verschillende </a:t>
            </a:r>
            <a:r>
              <a:rPr lang="nl-NL" sz="2100" dirty="0" smtClean="0"/>
              <a:t>groepen.</a:t>
            </a:r>
            <a:endParaRPr lang="en-GB" sz="21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kern="0" dirty="0" smtClean="0">
                <a:solidFill>
                  <a:srgbClr val="00B050"/>
                </a:solidFill>
                <a:effectLst/>
              </a:rPr>
              <a:t>Module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overzicht</a:t>
            </a:r>
            <a:endParaRPr lang="en-GB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196752"/>
            <a:ext cx="8219256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dirty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Inleiding</a:t>
            </a:r>
            <a:r>
              <a:rPr lang="en-US" sz="2600" dirty="0" smtClean="0">
                <a:latin typeface="+mj-lt"/>
              </a:rPr>
              <a:t>: </a:t>
            </a:r>
            <a:r>
              <a:rPr lang="en-US" sz="2600" dirty="0" err="1" smtClean="0">
                <a:latin typeface="+mj-lt"/>
              </a:rPr>
              <a:t>doelen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motivering</a:t>
            </a:r>
            <a:r>
              <a:rPr lang="en-US" sz="2600" dirty="0" smtClean="0">
                <a:latin typeface="+mj-lt"/>
              </a:rPr>
              <a:t> </a:t>
            </a: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Kansen</a:t>
            </a:r>
            <a:r>
              <a:rPr lang="en-US" sz="2600" dirty="0" smtClean="0">
                <a:latin typeface="+mj-lt"/>
              </a:rPr>
              <a:t> tot </a:t>
            </a:r>
            <a:r>
              <a:rPr lang="en-US" sz="2600" dirty="0" err="1" smtClean="0">
                <a:latin typeface="+mj-lt"/>
              </a:rPr>
              <a:t>reflectie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redenering</a:t>
            </a:r>
            <a:r>
              <a:rPr lang="en-US" sz="2600" dirty="0" smtClean="0">
                <a:latin typeface="+mj-lt"/>
              </a:rPr>
              <a:t> in </a:t>
            </a:r>
            <a:r>
              <a:rPr lang="en-US" sz="2600" dirty="0" err="1" smtClean="0">
                <a:latin typeface="+mj-lt"/>
              </a:rPr>
              <a:t>wetenschap</a:t>
            </a:r>
            <a:r>
              <a:rPr lang="en-US" sz="2600" dirty="0" smtClean="0">
                <a:latin typeface="+mj-lt"/>
              </a:rPr>
              <a:t>: </a:t>
            </a:r>
            <a:r>
              <a:rPr lang="en-US" sz="2600" dirty="0" err="1" smtClean="0">
                <a:latin typeface="+mj-lt"/>
              </a:rPr>
              <a:t>jullie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ervaringen</a:t>
            </a:r>
            <a:r>
              <a:rPr lang="en-US" sz="2600" dirty="0" smtClean="0">
                <a:latin typeface="+mj-lt"/>
              </a:rPr>
              <a:t> </a:t>
            </a: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Discussies</a:t>
            </a:r>
            <a:r>
              <a:rPr lang="en-US" sz="2600" dirty="0" smtClean="0">
                <a:latin typeface="+mj-lt"/>
              </a:rPr>
              <a:t>: </a:t>
            </a:r>
            <a:r>
              <a:rPr lang="en-US" sz="2600" dirty="0" err="1" smtClean="0">
                <a:latin typeface="+mj-lt"/>
              </a:rPr>
              <a:t>mogelijkheden</a:t>
            </a:r>
            <a:r>
              <a:rPr lang="en-US" sz="2600" dirty="0" smtClean="0">
                <a:latin typeface="+mj-lt"/>
              </a:rPr>
              <a:t> om </a:t>
            </a:r>
            <a:r>
              <a:rPr lang="en-US" sz="2600" dirty="0" err="1" smtClean="0">
                <a:latin typeface="+mj-lt"/>
              </a:rPr>
              <a:t>reflectie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redenering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te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stimuleren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Praktische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activiteiten</a:t>
            </a:r>
            <a:r>
              <a:rPr lang="en-US" sz="2600" dirty="0" smtClean="0">
                <a:latin typeface="+mj-lt"/>
              </a:rPr>
              <a:t>: </a:t>
            </a:r>
            <a:r>
              <a:rPr lang="en-US" sz="2600" dirty="0" err="1" smtClean="0">
                <a:latin typeface="+mj-lt"/>
              </a:rPr>
              <a:t>redeneren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stimuleren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gebaseerd</a:t>
            </a:r>
            <a:r>
              <a:rPr lang="en-US" sz="2600" dirty="0" smtClean="0">
                <a:latin typeface="+mj-lt"/>
              </a:rPr>
              <a:t> op </a:t>
            </a:r>
            <a:r>
              <a:rPr lang="en-US" sz="2600" dirty="0" err="1" smtClean="0">
                <a:latin typeface="+mj-lt"/>
              </a:rPr>
              <a:t>bewijzen</a:t>
            </a:r>
            <a:endParaRPr lang="en-US" sz="2600" dirty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Voorbeelden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uit</a:t>
            </a:r>
            <a:r>
              <a:rPr lang="en-US" sz="2600" dirty="0" smtClean="0">
                <a:latin typeface="+mj-lt"/>
              </a:rPr>
              <a:t> de </a:t>
            </a:r>
            <a:r>
              <a:rPr lang="en-US" sz="2600" dirty="0" err="1" smtClean="0">
                <a:latin typeface="+mj-lt"/>
              </a:rPr>
              <a:t>praktijk</a:t>
            </a:r>
            <a:r>
              <a:rPr lang="en-US" sz="2600" dirty="0" smtClean="0">
                <a:latin typeface="+mj-lt"/>
              </a:rPr>
              <a:t>: </a:t>
            </a:r>
            <a:r>
              <a:rPr lang="en-US" sz="2600" dirty="0" err="1" smtClean="0">
                <a:latin typeface="+mj-lt"/>
              </a:rPr>
              <a:t>mogelijkheden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voor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reflectie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binnen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dagdagelijkse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klasactiviteiten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Gevolgen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voor</a:t>
            </a:r>
            <a:r>
              <a:rPr lang="en-US" sz="2600" dirty="0" smtClean="0">
                <a:latin typeface="+mj-lt"/>
              </a:rPr>
              <a:t> het </a:t>
            </a:r>
            <a:r>
              <a:rPr lang="en-US" sz="2600" dirty="0" err="1" smtClean="0">
                <a:latin typeface="+mj-lt"/>
              </a:rPr>
              <a:t>lesgeven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Terugblik</a:t>
            </a:r>
            <a:r>
              <a:rPr lang="en-US" sz="2600" dirty="0" smtClean="0">
                <a:latin typeface="+mj-lt"/>
              </a:rPr>
              <a:t> op wat </a:t>
            </a:r>
            <a:r>
              <a:rPr lang="en-US" sz="2600" dirty="0" err="1" smtClean="0">
                <a:latin typeface="+mj-lt"/>
              </a:rPr>
              <a:t>verworven</a:t>
            </a:r>
            <a:r>
              <a:rPr lang="en-US" sz="2600" dirty="0" smtClean="0">
                <a:latin typeface="+mj-lt"/>
              </a:rPr>
              <a:t> is </a:t>
            </a:r>
            <a:r>
              <a:rPr lang="en-US" sz="2600" dirty="0" err="1" smtClean="0">
                <a:latin typeface="+mj-lt"/>
              </a:rPr>
              <a:t>doorheen</a:t>
            </a:r>
            <a:r>
              <a:rPr lang="en-US" sz="2600" dirty="0" smtClean="0">
                <a:latin typeface="+mj-lt"/>
              </a:rPr>
              <a:t> de module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22558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457200"/>
            <a:ext cx="6059016" cy="955675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</a:rPr>
              <a:t>Kansen</a:t>
            </a:r>
            <a:r>
              <a:rPr lang="en-US" sz="3200" b="1" dirty="0" smtClean="0">
                <a:solidFill>
                  <a:srgbClr val="00B050"/>
                </a:solidFill>
              </a:rPr>
              <a:t> tot </a:t>
            </a:r>
            <a:r>
              <a:rPr lang="en-US" sz="3200" b="1" dirty="0" err="1" smtClean="0">
                <a:solidFill>
                  <a:srgbClr val="00B050"/>
                </a:solidFill>
              </a:rPr>
              <a:t>reflectie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en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redenering</a:t>
            </a:r>
            <a:r>
              <a:rPr lang="en-US" sz="3200" b="1" dirty="0" smtClean="0">
                <a:solidFill>
                  <a:srgbClr val="00B050"/>
                </a:solidFill>
              </a:rPr>
              <a:t> in </a:t>
            </a:r>
            <a:r>
              <a:rPr lang="en-US" sz="3200" b="1" dirty="0" err="1" smtClean="0">
                <a:solidFill>
                  <a:srgbClr val="00B050"/>
                </a:solidFill>
              </a:rPr>
              <a:t>jullie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eigen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</a:rPr>
              <a:t>lessen </a:t>
            </a:r>
            <a:r>
              <a:rPr lang="en-US" sz="3200" b="1" dirty="0" err="1" smtClean="0">
                <a:solidFill>
                  <a:srgbClr val="00B050"/>
                </a:solidFill>
              </a:rPr>
              <a:t>wetenschap</a:t>
            </a:r>
            <a:endParaRPr lang="en-GB" sz="3200" b="1" kern="0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5"/>
            <a:ext cx="8748713" cy="4968453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7380312" y="5229200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5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5229200"/>
                        <a:ext cx="7620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915816" y="2082168"/>
            <a:ext cx="5689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BE" sz="2400" b="1" dirty="0" smtClean="0">
                <a:latin typeface="+mj-lt"/>
              </a:rPr>
              <a:t>PER TWEE</a:t>
            </a:r>
            <a:endParaRPr lang="sl-SI" sz="2400" b="1" dirty="0" smtClean="0">
              <a:latin typeface="+mj-lt"/>
            </a:endParaRPr>
          </a:p>
          <a:p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Deel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jullie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ervaringen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met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betrekking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tot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wetenschap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op school.</a:t>
            </a:r>
            <a:endParaRPr lang="en-GB" sz="2000" b="1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2000" dirty="0" err="1" smtClean="0">
                <a:latin typeface="+mj-lt"/>
              </a:rPr>
              <a:t>Zie</a:t>
            </a:r>
            <a:r>
              <a:rPr lang="en-GB" sz="2000" dirty="0" smtClean="0">
                <a:latin typeface="+mj-lt"/>
              </a:rPr>
              <a:t> je </a:t>
            </a:r>
            <a:r>
              <a:rPr lang="en-GB" sz="2000" dirty="0" err="1" smtClean="0">
                <a:latin typeface="+mj-lt"/>
              </a:rPr>
              <a:t>kansen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voor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reflectie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en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redenering</a:t>
            </a:r>
            <a:r>
              <a:rPr lang="en-GB" sz="2000" dirty="0" smtClean="0">
                <a:latin typeface="+mj-lt"/>
              </a:rPr>
              <a:t>? </a:t>
            </a:r>
          </a:p>
          <a:p>
            <a:pPr lvl="0">
              <a:lnSpc>
                <a:spcPct val="120000"/>
              </a:lnSpc>
            </a:pPr>
            <a:r>
              <a:rPr lang="en-GB" sz="2000" dirty="0" err="1" smtClean="0">
                <a:latin typeface="+mj-lt"/>
              </a:rPr>
              <a:t>Waar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legde</a:t>
            </a:r>
            <a:r>
              <a:rPr lang="en-GB" sz="2000" dirty="0" smtClean="0">
                <a:latin typeface="+mj-lt"/>
              </a:rPr>
              <a:t> je de </a:t>
            </a:r>
            <a:r>
              <a:rPr lang="en-GB" sz="2000" dirty="0" err="1" smtClean="0">
                <a:latin typeface="+mj-lt"/>
              </a:rPr>
              <a:t>nadruk</a:t>
            </a:r>
            <a:r>
              <a:rPr lang="en-GB" sz="2000" dirty="0" smtClean="0">
                <a:latin typeface="+mj-lt"/>
              </a:rPr>
              <a:t> op – </a:t>
            </a:r>
            <a:r>
              <a:rPr lang="en-GB" sz="2000" dirty="0" err="1" smtClean="0">
                <a:latin typeface="+mj-lt"/>
              </a:rPr>
              <a:t>wetenschappelijke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ideeën</a:t>
            </a:r>
            <a:r>
              <a:rPr lang="en-GB" sz="2000" dirty="0" smtClean="0">
                <a:latin typeface="+mj-lt"/>
              </a:rPr>
              <a:t>, het </a:t>
            </a:r>
            <a:r>
              <a:rPr lang="en-GB" sz="2000" dirty="0" err="1" smtClean="0">
                <a:latin typeface="+mj-lt"/>
              </a:rPr>
              <a:t>onderzoekend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proces</a:t>
            </a:r>
            <a:r>
              <a:rPr lang="en-GB" sz="2000" dirty="0" smtClean="0">
                <a:latin typeface="+mj-lt"/>
              </a:rPr>
              <a:t>, attitudes, </a:t>
            </a:r>
            <a:r>
              <a:rPr lang="en-GB" sz="2000" dirty="0" err="1" smtClean="0">
                <a:latin typeface="+mj-lt"/>
              </a:rPr>
              <a:t>andere</a:t>
            </a:r>
            <a:r>
              <a:rPr lang="en-GB" sz="2000" dirty="0" smtClean="0">
                <a:latin typeface="+mj-lt"/>
              </a:rPr>
              <a:t>? </a:t>
            </a:r>
            <a:r>
              <a:rPr lang="en-GB" sz="2000" dirty="0" err="1" smtClean="0">
                <a:latin typeface="+mj-lt"/>
              </a:rPr>
              <a:t>Indien</a:t>
            </a:r>
            <a:r>
              <a:rPr lang="en-GB" sz="2000" dirty="0" smtClean="0">
                <a:latin typeface="+mj-lt"/>
              </a:rPr>
              <a:t> je </a:t>
            </a:r>
            <a:r>
              <a:rPr lang="en-GB" sz="2000" dirty="0" err="1" smtClean="0">
                <a:latin typeface="+mj-lt"/>
              </a:rPr>
              <a:t>dit</a:t>
            </a:r>
            <a:r>
              <a:rPr lang="en-GB" sz="2000" dirty="0" smtClean="0">
                <a:latin typeface="+mj-lt"/>
              </a:rPr>
              <a:t> deed, op </a:t>
            </a:r>
            <a:r>
              <a:rPr lang="en-GB" sz="2000" dirty="0" err="1" smtClean="0">
                <a:latin typeface="+mj-lt"/>
              </a:rPr>
              <a:t>welke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manier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ondersteunde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dit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jouw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leerproces</a:t>
            </a:r>
            <a:r>
              <a:rPr lang="en-GB" sz="2000" dirty="0" smtClean="0">
                <a:latin typeface="+mj-lt"/>
              </a:rPr>
              <a:t>? </a:t>
            </a:r>
          </a:p>
          <a:p>
            <a:pPr lvl="0">
              <a:lnSpc>
                <a:spcPct val="120000"/>
              </a:lnSpc>
            </a:pPr>
            <a:r>
              <a:rPr lang="en-GB" sz="2000" dirty="0" smtClean="0">
                <a:latin typeface="+mj-lt"/>
              </a:rPr>
              <a:t>Wat </a:t>
            </a:r>
            <a:r>
              <a:rPr lang="en-GB" sz="2000" dirty="0" err="1" smtClean="0">
                <a:latin typeface="+mj-lt"/>
              </a:rPr>
              <a:t>stimuleerde</a:t>
            </a:r>
            <a:r>
              <a:rPr lang="en-GB" sz="2000" dirty="0" smtClean="0">
                <a:latin typeface="+mj-lt"/>
              </a:rPr>
              <a:t> je om </a:t>
            </a:r>
            <a:r>
              <a:rPr lang="en-GB" sz="2000" dirty="0" err="1" smtClean="0">
                <a:latin typeface="+mj-lt"/>
              </a:rPr>
              <a:t>te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reflecteren</a:t>
            </a:r>
            <a:r>
              <a:rPr lang="en-GB" sz="2000" dirty="0" smtClean="0">
                <a:latin typeface="+mj-lt"/>
              </a:rPr>
              <a:t>? </a:t>
            </a:r>
          </a:p>
          <a:p>
            <a:pPr lvl="0">
              <a:lnSpc>
                <a:spcPct val="120000"/>
              </a:lnSpc>
            </a:pPr>
            <a:r>
              <a:rPr lang="en-GB" sz="2000" dirty="0" smtClean="0">
                <a:latin typeface="+mj-lt"/>
              </a:rPr>
              <a:t>Wat </a:t>
            </a:r>
            <a:r>
              <a:rPr lang="en-GB" sz="2000" dirty="0" err="1" smtClean="0">
                <a:latin typeface="+mj-lt"/>
              </a:rPr>
              <a:t>verhinderde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reflectie</a:t>
            </a:r>
            <a:r>
              <a:rPr lang="en-GB" sz="2000" dirty="0" smtClean="0">
                <a:latin typeface="+mj-lt"/>
              </a:rPr>
              <a:t>? </a:t>
            </a:r>
            <a:endParaRPr lang="en-US" sz="2400" b="1" dirty="0">
              <a:solidFill>
                <a:srgbClr val="FF0000"/>
              </a:solidFill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75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457200"/>
            <a:ext cx="6059016" cy="955675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Kansen</a:t>
            </a:r>
            <a:r>
              <a:rPr lang="en-US" sz="3200" b="1" dirty="0">
                <a:solidFill>
                  <a:srgbClr val="00B050"/>
                </a:solidFill>
              </a:rPr>
              <a:t> tot </a:t>
            </a:r>
            <a:r>
              <a:rPr lang="en-US" sz="3200" b="1" dirty="0" err="1">
                <a:solidFill>
                  <a:srgbClr val="00B050"/>
                </a:solidFill>
              </a:rPr>
              <a:t>reflectie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en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redenering</a:t>
            </a:r>
            <a:r>
              <a:rPr lang="en-US" sz="3200" b="1" dirty="0">
                <a:solidFill>
                  <a:srgbClr val="00B050"/>
                </a:solidFill>
              </a:rPr>
              <a:t> in </a:t>
            </a:r>
            <a:r>
              <a:rPr lang="en-US" sz="3200" b="1" dirty="0" err="1">
                <a:solidFill>
                  <a:srgbClr val="00B050"/>
                </a:solidFill>
              </a:rPr>
              <a:t>jullie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eigen</a:t>
            </a:r>
            <a:r>
              <a:rPr lang="en-US" sz="3200" b="1" dirty="0">
                <a:solidFill>
                  <a:srgbClr val="00B050"/>
                </a:solidFill>
              </a:rPr>
              <a:t> lessen </a:t>
            </a:r>
            <a:r>
              <a:rPr lang="en-US" sz="3200" b="1" dirty="0" err="1">
                <a:solidFill>
                  <a:srgbClr val="00B050"/>
                </a:solidFill>
              </a:rPr>
              <a:t>wetenschap</a:t>
            </a:r>
            <a:endParaRPr lang="en-GB" sz="3200" b="1" kern="0" dirty="0">
              <a:solidFill>
                <a:srgbClr val="CE5F0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5"/>
            <a:ext cx="8748713" cy="5184477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dirty="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7380312" y="5229200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1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5229200"/>
                        <a:ext cx="7620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928682" y="2204864"/>
            <a:ext cx="5442538" cy="46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l-SI" sz="2400" b="1" dirty="0" smtClean="0">
                <a:latin typeface="+mj-lt"/>
              </a:rPr>
              <a:t>A</a:t>
            </a:r>
            <a:r>
              <a:rPr lang="nl-BE" sz="2400" b="1" dirty="0" smtClean="0">
                <a:latin typeface="+mj-lt"/>
              </a:rPr>
              <a:t>L</a:t>
            </a:r>
            <a:r>
              <a:rPr lang="sl-SI" sz="2400" b="1" dirty="0" smtClean="0">
                <a:latin typeface="+mj-lt"/>
              </a:rPr>
              <a:t>S GRO</a:t>
            </a:r>
            <a:r>
              <a:rPr lang="nl-BE" sz="2400" b="1" dirty="0" smtClean="0">
                <a:latin typeface="+mj-lt"/>
              </a:rPr>
              <a:t>E</a:t>
            </a:r>
            <a:r>
              <a:rPr lang="sl-SI" sz="2400" b="1" dirty="0" smtClean="0">
                <a:latin typeface="+mj-lt"/>
              </a:rPr>
              <a:t>P/O</a:t>
            </a:r>
            <a:r>
              <a:rPr lang="nl-BE" sz="2400" b="1" dirty="0" smtClean="0">
                <a:latin typeface="+mj-lt"/>
              </a:rPr>
              <a:t>P</a:t>
            </a:r>
            <a:r>
              <a:rPr lang="sl-SI" sz="2400" b="1" dirty="0" smtClean="0">
                <a:latin typeface="+mj-lt"/>
              </a:rPr>
              <a:t> TA</a:t>
            </a:r>
            <a:r>
              <a:rPr lang="nl-BE" sz="2400" b="1" dirty="0" smtClean="0">
                <a:latin typeface="+mj-lt"/>
              </a:rPr>
              <a:t>FEL</a:t>
            </a:r>
            <a:endParaRPr lang="en-GB" sz="2400" dirty="0"/>
          </a:p>
          <a:p>
            <a:pPr>
              <a:lnSpc>
                <a:spcPct val="120000"/>
              </a:lnSpc>
            </a:pP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Deel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en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bediscussieer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de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ideeën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sz="2000" dirty="0" smtClean="0">
                <a:latin typeface="+mj-lt"/>
              </a:rPr>
              <a:t>Leg vast op het </a:t>
            </a:r>
            <a:r>
              <a:rPr lang="en-GB" sz="2000" dirty="0" err="1" smtClean="0">
                <a:latin typeface="+mj-lt"/>
              </a:rPr>
              <a:t>voorziene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blad</a:t>
            </a:r>
            <a:r>
              <a:rPr lang="en-GB" sz="2000" dirty="0" smtClean="0">
                <a:latin typeface="+mj-lt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sz="2000" dirty="0" err="1" smtClean="0">
                <a:latin typeface="+mj-lt"/>
              </a:rPr>
              <a:t>Noteer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gelijkenissen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en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verschillen</a:t>
            </a:r>
            <a:r>
              <a:rPr lang="en-GB" sz="2000" dirty="0" smtClean="0">
                <a:latin typeface="+mj-lt"/>
              </a:rPr>
              <a:t> in </a:t>
            </a:r>
            <a:r>
              <a:rPr lang="en-GB" sz="2000" dirty="0" err="1" smtClean="0">
                <a:latin typeface="+mj-lt"/>
              </a:rPr>
              <a:t>jullie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ervaringen</a:t>
            </a:r>
            <a:endParaRPr lang="en-GB" sz="2000" dirty="0" smtClean="0">
              <a:latin typeface="+mj-lt"/>
            </a:endParaRPr>
          </a:p>
          <a:p>
            <a:pPr>
              <a:lnSpc>
                <a:spcPct val="120000"/>
              </a:lnSpc>
            </a:pPr>
            <a:endParaRPr lang="en-GB" sz="1200" b="1" i="1" dirty="0" smtClean="0"/>
          </a:p>
          <a:p>
            <a:pPr>
              <a:lnSpc>
                <a:spcPct val="120000"/>
              </a:lnSpc>
            </a:pPr>
            <a:r>
              <a:rPr lang="en-GB" sz="2400" b="1" dirty="0" smtClean="0">
                <a:latin typeface="+mj-lt"/>
              </a:rPr>
              <a:t>HELE GROEP </a:t>
            </a:r>
          </a:p>
          <a:p>
            <a:pPr>
              <a:lnSpc>
                <a:spcPct val="120000"/>
              </a:lnSpc>
            </a:pP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Deel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factoren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 die reflective 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stimuleerden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GB" sz="2000" b="1" dirty="0" err="1" smtClean="0">
                <a:solidFill>
                  <a:srgbClr val="FF0000"/>
                </a:solidFill>
                <a:latin typeface="+mj-lt"/>
              </a:rPr>
              <a:t>verhinderden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2000" dirty="0" smtClean="0">
                <a:latin typeface="+mj-lt"/>
              </a:rPr>
              <a:t>Wat </a:t>
            </a:r>
            <a:r>
              <a:rPr lang="en-GB" sz="2000" dirty="0" err="1" smtClean="0">
                <a:latin typeface="+mj-lt"/>
              </a:rPr>
              <a:t>zijn</a:t>
            </a:r>
            <a:r>
              <a:rPr lang="en-GB" sz="2000" dirty="0" smtClean="0">
                <a:latin typeface="+mj-lt"/>
              </a:rPr>
              <a:t> de </a:t>
            </a:r>
            <a:r>
              <a:rPr lang="en-GB" sz="2000" dirty="0" err="1" smtClean="0">
                <a:latin typeface="+mj-lt"/>
              </a:rPr>
              <a:t>implicaties</a:t>
            </a:r>
            <a:r>
              <a:rPr lang="en-GB" sz="2000" dirty="0" smtClean="0">
                <a:latin typeface="+mj-lt"/>
              </a:rPr>
              <a:t>? </a:t>
            </a:r>
            <a:endParaRPr lang="en-US" sz="2000" dirty="0">
              <a:latin typeface="+mj-lt"/>
            </a:endParaRPr>
          </a:p>
          <a:p>
            <a:pPr lvl="0"/>
            <a:endParaRPr lang="en-GB" sz="2000" dirty="0" smtClean="0"/>
          </a:p>
          <a:p>
            <a:pPr lvl="0"/>
            <a:endParaRPr lang="en-GB" sz="2000" dirty="0"/>
          </a:p>
          <a:p>
            <a:r>
              <a:rPr lang="en-GB" sz="2000" dirty="0" smtClean="0"/>
              <a:t>                                                   </a:t>
            </a:r>
            <a:endParaRPr lang="en-US" sz="2400" b="1" dirty="0">
              <a:solidFill>
                <a:srgbClr val="FF0000"/>
              </a:solidFill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 fontScale="90000"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600" b="1" kern="0" dirty="0" err="1" smtClean="0">
                <a:solidFill>
                  <a:srgbClr val="00B050"/>
                </a:solidFill>
              </a:rPr>
              <a:t>Reflectie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en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redenering</a:t>
            </a:r>
            <a:r>
              <a:rPr lang="en-US" sz="3600" b="1" kern="0" dirty="0" smtClean="0">
                <a:solidFill>
                  <a:srgbClr val="00B050"/>
                </a:solidFill>
              </a:rPr>
              <a:t> in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wetenschapsonderwijs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br>
              <a:rPr lang="en-US" sz="3600" b="1" kern="0" dirty="0" smtClean="0">
                <a:solidFill>
                  <a:srgbClr val="00B050"/>
                </a:solidFill>
              </a:rPr>
            </a:br>
            <a:r>
              <a:rPr lang="en-US" sz="3600" b="1" kern="0" dirty="0" err="1" smtClean="0">
                <a:solidFill>
                  <a:srgbClr val="00B050"/>
                </a:solidFill>
              </a:rPr>
              <a:t>bij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jonge</a:t>
            </a:r>
            <a:r>
              <a:rPr lang="en-US" sz="3600" b="1" kern="0" dirty="0" smtClean="0">
                <a:solidFill>
                  <a:srgbClr val="00B050"/>
                </a:solidFill>
              </a:rPr>
              <a:t> </a:t>
            </a:r>
            <a:r>
              <a:rPr lang="en-US" sz="3600" b="1" kern="0" dirty="0" err="1" smtClean="0">
                <a:solidFill>
                  <a:srgbClr val="00B050"/>
                </a:solidFill>
              </a:rPr>
              <a:t>kinderen</a:t>
            </a:r>
            <a:endParaRPr lang="en-US" sz="3600" b="1" kern="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Autofit/>
          </a:bodyPr>
          <a:lstStyle/>
          <a:p>
            <a:r>
              <a:rPr lang="nl-NL" sz="2400" dirty="0" smtClean="0"/>
              <a:t>Perspectieven </a:t>
            </a:r>
            <a:r>
              <a:rPr lang="nl-NL" sz="2400" dirty="0"/>
              <a:t>op wetenschappelijk onderwijs benadrukken het belang van </a:t>
            </a:r>
            <a:r>
              <a:rPr lang="nl-NL" sz="2400" b="1" dirty="0">
                <a:solidFill>
                  <a:srgbClr val="FF0000"/>
                </a:solidFill>
              </a:rPr>
              <a:t>reflectie en redenering </a:t>
            </a:r>
            <a:r>
              <a:rPr lang="nl-NL" sz="2400" dirty="0"/>
              <a:t>in het </a:t>
            </a:r>
            <a:r>
              <a:rPr lang="nl-NL" sz="2400" dirty="0" smtClean="0"/>
              <a:t>wetenschapsonderwijs </a:t>
            </a:r>
            <a:r>
              <a:rPr lang="en-US" sz="2400" dirty="0"/>
              <a:t>(Creative Little Scientists, 2012)</a:t>
            </a:r>
            <a:r>
              <a:rPr lang="en-GB" sz="2400" dirty="0"/>
              <a:t> </a:t>
            </a:r>
            <a:endParaRPr lang="en-GB" sz="2400" dirty="0" smtClean="0">
              <a:latin typeface="+mj-lt"/>
            </a:endParaRPr>
          </a:p>
          <a:p>
            <a:endParaRPr lang="en-US" sz="1200" dirty="0" smtClean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Kinderen</a:t>
            </a:r>
            <a:r>
              <a:rPr lang="en-US" sz="2400" dirty="0" smtClean="0">
                <a:latin typeface="+mj-lt"/>
              </a:rPr>
              <a:t> (2-3 </a:t>
            </a:r>
            <a:r>
              <a:rPr lang="en-US" sz="2400" dirty="0" err="1" smtClean="0">
                <a:latin typeface="+mj-lt"/>
              </a:rPr>
              <a:t>jaar</a:t>
            </a:r>
            <a:r>
              <a:rPr lang="en-US" sz="2400" dirty="0" smtClean="0">
                <a:latin typeface="+mj-lt"/>
              </a:rPr>
              <a:t>) </a:t>
            </a:r>
            <a:r>
              <a:rPr lang="en-US" sz="2400" dirty="0" err="1" smtClean="0">
                <a:latin typeface="+mj-lt"/>
              </a:rPr>
              <a:t>zijn</a:t>
            </a:r>
            <a:r>
              <a:rPr lang="en-US" sz="2400" dirty="0" smtClean="0">
                <a:latin typeface="+mj-lt"/>
              </a:rPr>
              <a:t> in </a:t>
            </a:r>
            <a:r>
              <a:rPr lang="en-US" sz="2400" dirty="0" err="1" smtClean="0">
                <a:latin typeface="+mj-lt"/>
              </a:rPr>
              <a:t>staat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causale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verbanden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leggen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vanuit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informatie</a:t>
            </a:r>
            <a:r>
              <a:rPr lang="en-US" sz="2400" dirty="0" smtClean="0">
                <a:latin typeface="+mj-lt"/>
              </a:rPr>
              <a:t> die </a:t>
            </a:r>
            <a:r>
              <a:rPr lang="en-US" sz="2400" dirty="0" err="1" smtClean="0">
                <a:latin typeface="+mj-lt"/>
              </a:rPr>
              <a:t>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uit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hun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omgeving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halen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waarbij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hun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redeneringsvermogen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demonstreren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aantonen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ze</a:t>
            </a:r>
            <a:r>
              <a:rPr lang="en-US" sz="2400" dirty="0" smtClean="0">
                <a:latin typeface="+mj-lt"/>
              </a:rPr>
              <a:t> tot </a:t>
            </a:r>
            <a:r>
              <a:rPr lang="en-US" sz="2400" dirty="0" err="1" smtClean="0">
                <a:latin typeface="+mj-lt"/>
              </a:rPr>
              <a:t>conclusies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kunnen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komen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doch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niet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noodzakelijk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verbaal</a:t>
            </a:r>
            <a:r>
              <a:rPr lang="en-US" sz="2400" dirty="0" smtClean="0">
                <a:latin typeface="+mj-lt"/>
              </a:rPr>
              <a:t> (</a:t>
            </a:r>
            <a:r>
              <a:rPr lang="en-US" sz="2400" dirty="0" err="1" smtClean="0">
                <a:latin typeface="+mj-lt"/>
              </a:rPr>
              <a:t>Gopnik</a:t>
            </a:r>
            <a:r>
              <a:rPr lang="en-US" sz="2400" dirty="0">
                <a:latin typeface="+mj-lt"/>
              </a:rPr>
              <a:t>, Sobel, Schulz, and </a:t>
            </a:r>
            <a:r>
              <a:rPr lang="en-US" sz="2400" dirty="0" err="1">
                <a:latin typeface="+mj-lt"/>
              </a:rPr>
              <a:t>Glymour</a:t>
            </a:r>
            <a:r>
              <a:rPr lang="en-US" sz="2400" dirty="0">
                <a:latin typeface="+mj-lt"/>
              </a:rPr>
              <a:t>, 2001).</a:t>
            </a:r>
            <a:r>
              <a:rPr lang="en-GB" sz="2400" dirty="0">
                <a:latin typeface="+mj-lt"/>
              </a:rPr>
              <a:t> </a:t>
            </a:r>
            <a:endParaRPr lang="en-GB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67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15441</TotalTime>
  <Words>2207</Words>
  <Application>Microsoft Office PowerPoint</Application>
  <PresentationFormat>Diavoorstelling (4:3)</PresentationFormat>
  <Paragraphs>269</Paragraphs>
  <Slides>36</Slides>
  <Notes>14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Calibri</vt:lpstr>
      <vt:lpstr>Cambria</vt:lpstr>
      <vt:lpstr>Century Gothic</vt:lpstr>
      <vt:lpstr>Wingdings</vt:lpstr>
      <vt:lpstr>Office Theme</vt:lpstr>
      <vt:lpstr>1_Office Theme</vt:lpstr>
      <vt:lpstr>Acrobat Document</vt:lpstr>
      <vt:lpstr>Picture (32-bit)</vt:lpstr>
      <vt:lpstr>PowerPoint-presentatie</vt:lpstr>
      <vt:lpstr>Inleiding tot het CEYS project (te gebruiken afhankelijk van de context)</vt:lpstr>
      <vt:lpstr>Doelen van de module</vt:lpstr>
      <vt:lpstr>Verband met de inhoudelijke ontwerpprincipes en –resultaten 1</vt:lpstr>
      <vt:lpstr>Verband met de inhoudelijke ontwerpprincipes en –resultaten 2</vt:lpstr>
      <vt:lpstr>PowerPoint-presentatie</vt:lpstr>
      <vt:lpstr>Kansen tot reflectie en redenering in jullie eigen lessen wetenschap</vt:lpstr>
      <vt:lpstr>Kansen tot reflectie en redenering in jullie eigen lessen wetenschap</vt:lpstr>
      <vt:lpstr>Reflectie en redenering in wetenschapsonderwijs  bij jonge kinderen</vt:lpstr>
      <vt:lpstr>Reflectie en redenering: Uitdagingen voor leerkrachten </vt:lpstr>
      <vt:lpstr>Toegang vinden tot de ideeën van kinderen</vt:lpstr>
      <vt:lpstr>Discussies: activiteiten om reflectie en redenering te stimuleren</vt:lpstr>
      <vt:lpstr>Voorbeelden van discussie</vt:lpstr>
      <vt:lpstr>Mysterieuze objecten: Materialen exploreren</vt:lpstr>
      <vt:lpstr>PowerPoint-presentatie</vt:lpstr>
      <vt:lpstr>Positive minus interesting Een paraplu gemaakt van glas  Een huis gemaakt uit staal Ruiten gemaakt van hout </vt:lpstr>
      <vt:lpstr>Concept cartoon</vt:lpstr>
      <vt:lpstr>Concept map Harlen, W. et al (1990) Progress in Primary Science </vt:lpstr>
      <vt:lpstr>PowerPoint-presentatie</vt:lpstr>
      <vt:lpstr>PowerPoint-presentatie</vt:lpstr>
      <vt:lpstr>PowerPoint-presentatie</vt:lpstr>
      <vt:lpstr>Gevolgen voor het lesgeven  Reflecteren op onderzoeksprocessen</vt:lpstr>
      <vt:lpstr>Voorstelling van voorbeelden uit de klaspraktijk</vt:lpstr>
      <vt:lpstr>Slakken onderzoeken Leeftijd 3-4 jaar</vt:lpstr>
      <vt:lpstr>Elektriciteit Leeftijd: 4 jaar</vt:lpstr>
      <vt:lpstr> Drijvende boten Leeftijd 5-6 jaar </vt:lpstr>
      <vt:lpstr>PowerPoint-presentatie</vt:lpstr>
      <vt:lpstr>Gevolgen voor planning? (gelinkt aan het Pedagogisch Model van Siraj-Blatchford et al, 2002)</vt:lpstr>
      <vt:lpstr>Hoe zorgen voor een productieve uitwisseling van ideeën 1</vt:lpstr>
      <vt:lpstr>Hoe zorgen voor een productieve uitwisseling van ideeën 2</vt:lpstr>
      <vt:lpstr>Reflectie en redenering ondersteunen 1</vt:lpstr>
      <vt:lpstr>Reflectie en redenering ondersteunen 2</vt:lpstr>
      <vt:lpstr>Kenmerken van een productieve dialoog</vt:lpstr>
      <vt:lpstr>PowerPoint-presentatie</vt:lpstr>
      <vt:lpstr>Meer informatie</vt:lpstr>
      <vt:lpstr> Bedankt!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presentations</dc:title>
  <dc:creator>dimitris rossis</dc:creator>
  <cp:lastModifiedBy>Jozefien Schaffler</cp:lastModifiedBy>
  <cp:revision>880</cp:revision>
  <cp:lastPrinted>2017-09-13T15:48:03Z</cp:lastPrinted>
  <dcterms:created xsi:type="dcterms:W3CDTF">2012-06-21T13:11:39Z</dcterms:created>
  <dcterms:modified xsi:type="dcterms:W3CDTF">2017-10-26T19:49:15Z</dcterms:modified>
</cp:coreProperties>
</file>