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sldIdLst>
    <p:sldId id="427" r:id="rId3"/>
    <p:sldId id="340" r:id="rId4"/>
    <p:sldId id="373" r:id="rId5"/>
    <p:sldId id="418" r:id="rId6"/>
    <p:sldId id="416" r:id="rId7"/>
    <p:sldId id="420" r:id="rId8"/>
    <p:sldId id="417" r:id="rId9"/>
    <p:sldId id="393" r:id="rId10"/>
    <p:sldId id="395" r:id="rId11"/>
    <p:sldId id="398" r:id="rId12"/>
    <p:sldId id="412" r:id="rId13"/>
    <p:sldId id="413" r:id="rId14"/>
    <p:sldId id="341" r:id="rId15"/>
    <p:sldId id="384" r:id="rId16"/>
    <p:sldId id="399" r:id="rId17"/>
    <p:sldId id="400" r:id="rId18"/>
    <p:sldId id="401" r:id="rId19"/>
    <p:sldId id="402" r:id="rId20"/>
    <p:sldId id="421" r:id="rId21"/>
    <p:sldId id="403" r:id="rId22"/>
    <p:sldId id="404" r:id="rId23"/>
    <p:sldId id="405" r:id="rId24"/>
    <p:sldId id="406" r:id="rId25"/>
    <p:sldId id="424" r:id="rId26"/>
    <p:sldId id="425" r:id="rId27"/>
    <p:sldId id="423" r:id="rId28"/>
    <p:sldId id="408" r:id="rId29"/>
    <p:sldId id="409" r:id="rId30"/>
    <p:sldId id="426" r:id="rId31"/>
    <p:sldId id="415" r:id="rId32"/>
    <p:sldId id="428" r:id="rId3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autoAdjust="0"/>
    <p:restoredTop sz="88492" autoAdjust="0"/>
  </p:normalViewPr>
  <p:slideViewPr>
    <p:cSldViewPr>
      <p:cViewPr>
        <p:scale>
          <a:sx n="60" d="100"/>
          <a:sy n="60" d="100"/>
        </p:scale>
        <p:origin x="-331" y="-58"/>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4872"/>
    </p:cViewPr>
  </p:sorterViewPr>
  <p:notesViewPr>
    <p:cSldViewPr snapToGrid="0" snapToObjects="1">
      <p:cViewPr>
        <p:scale>
          <a:sx n="161" d="100"/>
          <a:sy n="161" d="100"/>
        </p:scale>
        <p:origin x="440" y="62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79F0C0-AFA4-DA40-996C-3A91AC8B914D}"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nl-NL"/>
        </a:p>
      </dgm:t>
    </dgm:pt>
    <dgm:pt modelId="{2C1C0CFF-2F1A-654C-BB6A-D6CB49AE258E}">
      <dgm:prSet phldrT="[Tekst]" custT="1"/>
      <dgm:spPr>
        <a:solidFill>
          <a:schemeClr val="accent6">
            <a:lumMod val="75000"/>
          </a:schemeClr>
        </a:solidFill>
      </dgm:spPr>
      <dgm:t>
        <a:bodyPr/>
        <a:lstStyle/>
        <a:p>
          <a:r>
            <a:rPr lang="en-US" sz="1600" b="1" dirty="0" smtClean="0">
              <a:solidFill>
                <a:schemeClr val="bg1"/>
              </a:solidFill>
            </a:rPr>
            <a:t>Συνέργειες</a:t>
          </a:r>
          <a:endParaRPr lang="el-GR" sz="1600" b="1" dirty="0">
            <a:solidFill>
              <a:schemeClr val="bg1"/>
            </a:solidFill>
          </a:endParaRPr>
        </a:p>
      </dgm:t>
    </dgm:pt>
    <dgm:pt modelId="{29450B22-3990-714E-BB04-F58803D1A1E5}" type="parTrans" cxnId="{5062E730-2D5D-2A46-B264-EFAF543829CD}">
      <dgm:prSet/>
      <dgm:spPr/>
      <dgm:t>
        <a:bodyPr/>
        <a:lstStyle/>
        <a:p>
          <a:endParaRPr lang="nl-NL" sz="1400"/>
        </a:p>
      </dgm:t>
    </dgm:pt>
    <dgm:pt modelId="{E74FF47A-2D97-1343-82A2-BD2975689CC2}" type="sibTrans" cxnId="{5062E730-2D5D-2A46-B264-EFAF543829CD}">
      <dgm:prSet/>
      <dgm:spPr/>
      <dgm:t>
        <a:bodyPr/>
        <a:lstStyle/>
        <a:p>
          <a:endParaRPr lang="nl-NL" sz="1400"/>
        </a:p>
      </dgm:t>
    </dgm:pt>
    <dgm:pt modelId="{CE0FBA63-5382-8840-ADCF-6584C53AB677}">
      <dgm:prSet phldrT="[Tekst]" custT="1"/>
      <dgm:spPr>
        <a:solidFill>
          <a:schemeClr val="tx2">
            <a:lumMod val="60000"/>
            <a:lumOff val="40000"/>
          </a:schemeClr>
        </a:solidFill>
      </dgm:spPr>
      <dgm:t>
        <a:bodyPr/>
        <a:lstStyle/>
        <a:p>
          <a:r>
            <a:rPr lang="el-GR" sz="1400" dirty="0">
              <a:latin typeface="+mj-lt"/>
            </a:rPr>
            <a:t>Παιχνίδι και εξερεύνηση</a:t>
          </a:r>
          <a:endParaRPr lang="el-GR" sz="1400"/>
        </a:p>
      </dgm:t>
    </dgm:pt>
    <dgm:pt modelId="{17AA9BDF-9A9C-BC4F-8CAE-027ADCA7553A}" type="parTrans" cxnId="{58FE49C6-48B3-FA43-A68F-601F50145B42}">
      <dgm:prSet custT="1"/>
      <dgm:spPr/>
      <dgm:t>
        <a:bodyPr/>
        <a:lstStyle/>
        <a:p>
          <a:endParaRPr lang="nl-NL" sz="1400"/>
        </a:p>
      </dgm:t>
    </dgm:pt>
    <dgm:pt modelId="{122F278F-7E08-9F4C-867D-25B58852B07C}" type="sibTrans" cxnId="{58FE49C6-48B3-FA43-A68F-601F50145B42}">
      <dgm:prSet/>
      <dgm:spPr/>
      <dgm:t>
        <a:bodyPr/>
        <a:lstStyle/>
        <a:p>
          <a:endParaRPr lang="nl-NL" sz="1400"/>
        </a:p>
      </dgm:t>
    </dgm:pt>
    <dgm:pt modelId="{1B2A727F-D3FD-6F4C-A038-0C945D2B5B2B}">
      <dgm:prSet phldrT="[Tekst]" custT="1"/>
      <dgm:spPr>
        <a:solidFill>
          <a:schemeClr val="tx2">
            <a:lumMod val="60000"/>
            <a:lumOff val="40000"/>
          </a:schemeClr>
        </a:solidFill>
      </dgm:spPr>
      <dgm:t>
        <a:bodyPr/>
        <a:lstStyle/>
        <a:p>
          <a:r>
            <a:rPr lang="el-GR" sz="1400" dirty="0">
              <a:latin typeface="+mj-lt"/>
            </a:rPr>
            <a:t>Κίνητρο και συναίσθημα</a:t>
          </a:r>
          <a:endParaRPr lang="el-GR" sz="1400"/>
        </a:p>
      </dgm:t>
    </dgm:pt>
    <dgm:pt modelId="{3AF5AE3B-0026-874E-BB30-B3E313CD719E}" type="parTrans" cxnId="{F4491F9D-9EDF-8E46-B008-A61B48DFEAA8}">
      <dgm:prSet custT="1"/>
      <dgm:spPr/>
      <dgm:t>
        <a:bodyPr/>
        <a:lstStyle/>
        <a:p>
          <a:endParaRPr lang="nl-NL" sz="1400"/>
        </a:p>
      </dgm:t>
    </dgm:pt>
    <dgm:pt modelId="{FF719D04-62F9-2949-B349-E5C9C1387246}" type="sibTrans" cxnId="{F4491F9D-9EDF-8E46-B008-A61B48DFEAA8}">
      <dgm:prSet/>
      <dgm:spPr/>
      <dgm:t>
        <a:bodyPr/>
        <a:lstStyle/>
        <a:p>
          <a:endParaRPr lang="nl-NL" sz="1400"/>
        </a:p>
      </dgm:t>
    </dgm:pt>
    <dgm:pt modelId="{E5B8E425-49AC-5746-9F07-253403691C56}">
      <dgm:prSet phldrT="[Tekst]" custT="1"/>
      <dgm:spPr>
        <a:solidFill>
          <a:schemeClr val="tx2">
            <a:lumMod val="60000"/>
            <a:lumOff val="40000"/>
          </a:schemeClr>
        </a:solidFill>
      </dgm:spPr>
      <dgm:t>
        <a:bodyPr/>
        <a:lstStyle/>
        <a:p>
          <a:r>
            <a:rPr lang="el-GR" sz="1400" dirty="0">
              <a:latin typeface="+mj-lt"/>
            </a:rPr>
            <a:t>Διάλογος και συνεργασία</a:t>
          </a:r>
          <a:endParaRPr lang="el-GR" sz="1400" dirty="0"/>
        </a:p>
      </dgm:t>
    </dgm:pt>
    <dgm:pt modelId="{602F5F3A-039A-EA48-A71F-BA6524F2D999}" type="parTrans" cxnId="{79683F36-BB6A-0143-942E-7305A4205F78}">
      <dgm:prSet custT="1"/>
      <dgm:spPr/>
      <dgm:t>
        <a:bodyPr/>
        <a:lstStyle/>
        <a:p>
          <a:endParaRPr lang="nl-NL" sz="1400"/>
        </a:p>
      </dgm:t>
    </dgm:pt>
    <dgm:pt modelId="{ED1C5604-E8E5-AC45-964C-7C4513C37F8D}" type="sibTrans" cxnId="{79683F36-BB6A-0143-942E-7305A4205F78}">
      <dgm:prSet/>
      <dgm:spPr/>
      <dgm:t>
        <a:bodyPr/>
        <a:lstStyle/>
        <a:p>
          <a:endParaRPr lang="nl-NL" sz="1400"/>
        </a:p>
      </dgm:t>
    </dgm:pt>
    <dgm:pt modelId="{A1E348AB-B486-0449-8EEF-6C31E14D22DF}">
      <dgm:prSet phldrT="[Tekst]" custT="1"/>
      <dgm:spPr>
        <a:solidFill>
          <a:schemeClr val="tx2">
            <a:lumMod val="60000"/>
            <a:lumOff val="40000"/>
          </a:schemeClr>
        </a:solidFill>
      </dgm:spPr>
      <dgm:t>
        <a:bodyPr/>
        <a:lstStyle/>
        <a:p>
          <a:r>
            <a:rPr lang="el-GR" sz="1400" dirty="0">
              <a:latin typeface="+mj-lt"/>
            </a:rPr>
            <a:t>Επίλυση προβλημάτων και αυτενέργεια</a:t>
          </a:r>
          <a:endParaRPr lang="el-GR" sz="1400" dirty="0"/>
        </a:p>
      </dgm:t>
    </dgm:pt>
    <dgm:pt modelId="{614B6E8E-EA13-8E43-B356-A4460D6F011A}" type="parTrans" cxnId="{10988C0D-C491-294F-9495-4BACD028FDAA}">
      <dgm:prSet custT="1"/>
      <dgm:spPr/>
      <dgm:t>
        <a:bodyPr/>
        <a:lstStyle/>
        <a:p>
          <a:endParaRPr lang="nl-NL" sz="1400"/>
        </a:p>
      </dgm:t>
    </dgm:pt>
    <dgm:pt modelId="{8024D09B-18D2-D046-BCEE-2A0721B363A0}" type="sibTrans" cxnId="{10988C0D-C491-294F-9495-4BACD028FDAA}">
      <dgm:prSet/>
      <dgm:spPr/>
      <dgm:t>
        <a:bodyPr/>
        <a:lstStyle/>
        <a:p>
          <a:endParaRPr lang="nl-NL" sz="1400"/>
        </a:p>
      </dgm:t>
    </dgm:pt>
    <dgm:pt modelId="{C821A85B-303F-E849-A386-F95CEA0384E9}">
      <dgm:prSet phldrT="[Tekst]" custT="1"/>
      <dgm:spPr>
        <a:solidFill>
          <a:schemeClr val="tx2">
            <a:lumMod val="60000"/>
            <a:lumOff val="40000"/>
          </a:schemeClr>
        </a:solidFill>
      </dgm:spPr>
      <dgm:t>
        <a:bodyPr/>
        <a:lstStyle/>
        <a:p>
          <a:r>
            <a:rPr lang="el-GR" sz="1400" dirty="0">
              <a:latin typeface="+mj-lt"/>
            </a:rPr>
            <a:t>Ερωτήσεις και περιέργεια</a:t>
          </a:r>
          <a:endParaRPr lang="el-GR" sz="1400"/>
        </a:p>
      </dgm:t>
    </dgm:pt>
    <dgm:pt modelId="{48FEC5B1-7FDF-0149-BEB7-933E7116F9FC}" type="parTrans" cxnId="{F5A359A4-3DD8-A243-B1B5-0D0E38AE09B6}">
      <dgm:prSet custT="1"/>
      <dgm:spPr/>
      <dgm:t>
        <a:bodyPr/>
        <a:lstStyle/>
        <a:p>
          <a:endParaRPr lang="nl-NL" sz="1400"/>
        </a:p>
      </dgm:t>
    </dgm:pt>
    <dgm:pt modelId="{75FB2221-6405-9840-817F-8C997577E66A}" type="sibTrans" cxnId="{F5A359A4-3DD8-A243-B1B5-0D0E38AE09B6}">
      <dgm:prSet/>
      <dgm:spPr/>
      <dgm:t>
        <a:bodyPr/>
        <a:lstStyle/>
        <a:p>
          <a:endParaRPr lang="nl-NL" sz="1400"/>
        </a:p>
      </dgm:t>
    </dgm:pt>
    <dgm:pt modelId="{E20D37E9-DB96-D047-95E0-B1E308EC0EDF}">
      <dgm:prSet phldrT="[Tekst]" custT="1"/>
      <dgm:spPr>
        <a:solidFill>
          <a:schemeClr val="tx2">
            <a:lumMod val="60000"/>
            <a:lumOff val="40000"/>
          </a:schemeClr>
        </a:solidFill>
      </dgm:spPr>
      <dgm:t>
        <a:bodyPr/>
        <a:lstStyle/>
        <a:p>
          <a:r>
            <a:rPr lang="el-GR" sz="1400" dirty="0">
              <a:latin typeface="+mj-lt"/>
            </a:rPr>
            <a:t>Αναστοχασμός και συλλογισμός</a:t>
          </a:r>
          <a:endParaRPr lang="el-GR" sz="1400" dirty="0"/>
        </a:p>
      </dgm:t>
    </dgm:pt>
    <dgm:pt modelId="{09178717-776E-2241-9916-AF99B6407DC3}" type="parTrans" cxnId="{B4F6B137-AABA-B44C-8DDD-5C9AED87672E}">
      <dgm:prSet custT="1"/>
      <dgm:spPr/>
      <dgm:t>
        <a:bodyPr/>
        <a:lstStyle/>
        <a:p>
          <a:endParaRPr lang="nl-NL" sz="1400"/>
        </a:p>
      </dgm:t>
    </dgm:pt>
    <dgm:pt modelId="{DE127247-0685-E14E-B724-98B0F74AAFC5}" type="sibTrans" cxnId="{B4F6B137-AABA-B44C-8DDD-5C9AED87672E}">
      <dgm:prSet/>
      <dgm:spPr/>
      <dgm:t>
        <a:bodyPr/>
        <a:lstStyle/>
        <a:p>
          <a:endParaRPr lang="nl-NL" sz="1400"/>
        </a:p>
      </dgm:t>
    </dgm:pt>
    <dgm:pt modelId="{86F53673-EF4E-EF47-A570-F570D189221B}">
      <dgm:prSet phldrT="[Tekst]" custT="1"/>
      <dgm:spPr>
        <a:solidFill>
          <a:schemeClr val="tx2">
            <a:lumMod val="60000"/>
            <a:lumOff val="40000"/>
          </a:schemeClr>
        </a:solidFill>
      </dgm:spPr>
      <dgm:t>
        <a:bodyPr/>
        <a:lstStyle/>
        <a:p>
          <a:r>
            <a:rPr lang="el-GR" sz="1400" dirty="0">
              <a:latin typeface="+mj-lt"/>
            </a:rPr>
            <a:t>Διδακτική στήριξη και εμπλοκή του εκπαιδευτικού</a:t>
          </a:r>
          <a:endParaRPr lang="el-GR" sz="1400" dirty="0"/>
        </a:p>
      </dgm:t>
    </dgm:pt>
    <dgm:pt modelId="{F0EBB2FF-0877-7B4F-B415-7FFBD03E478F}" type="parTrans" cxnId="{8DCFA342-956D-2C41-B254-F55640C0F45E}">
      <dgm:prSet custT="1"/>
      <dgm:spPr/>
      <dgm:t>
        <a:bodyPr/>
        <a:lstStyle/>
        <a:p>
          <a:endParaRPr lang="nl-NL" sz="1400"/>
        </a:p>
      </dgm:t>
    </dgm:pt>
    <dgm:pt modelId="{5B62E5FE-2BBE-C748-B334-8ED80FB0F01D}" type="sibTrans" cxnId="{8DCFA342-956D-2C41-B254-F55640C0F45E}">
      <dgm:prSet/>
      <dgm:spPr/>
      <dgm:t>
        <a:bodyPr/>
        <a:lstStyle/>
        <a:p>
          <a:endParaRPr lang="nl-NL" sz="1400"/>
        </a:p>
      </dgm:t>
    </dgm:pt>
    <dgm:pt modelId="{C74116FC-9EED-1E43-99E1-1DDB1E4AE3C1}">
      <dgm:prSet phldrT="[Tekst]"/>
      <dgm:spPr/>
      <dgm:t>
        <a:bodyPr/>
        <a:lstStyle/>
        <a:p>
          <a:endParaRPr lang="nl-NL" sz="1400"/>
        </a:p>
      </dgm:t>
    </dgm:pt>
    <dgm:pt modelId="{702A6E31-2B12-234F-96E9-D37C3C5AD50B}" type="parTrans" cxnId="{9431E9E7-F2DB-2749-9BB3-446FF420975B}">
      <dgm:prSet/>
      <dgm:spPr/>
      <dgm:t>
        <a:bodyPr/>
        <a:lstStyle/>
        <a:p>
          <a:endParaRPr lang="nl-NL" sz="1400"/>
        </a:p>
      </dgm:t>
    </dgm:pt>
    <dgm:pt modelId="{CE70DB86-DB8A-F341-8374-57F32B9B28D8}" type="sibTrans" cxnId="{9431E9E7-F2DB-2749-9BB3-446FF420975B}">
      <dgm:prSet/>
      <dgm:spPr/>
      <dgm:t>
        <a:bodyPr/>
        <a:lstStyle/>
        <a:p>
          <a:endParaRPr lang="nl-NL" sz="1400"/>
        </a:p>
      </dgm:t>
    </dgm:pt>
    <dgm:pt modelId="{FB262F59-4119-004A-A2E4-A3C9238C9569}">
      <dgm:prSet phldrT="[Tekst]" custT="1"/>
      <dgm:spPr>
        <a:solidFill>
          <a:schemeClr val="tx2">
            <a:lumMod val="60000"/>
            <a:lumOff val="40000"/>
          </a:schemeClr>
        </a:solidFill>
      </dgm:spPr>
      <dgm:t>
        <a:bodyPr/>
        <a:lstStyle/>
        <a:p>
          <a:r>
            <a:rPr lang="el-GR" sz="1400" dirty="0">
              <a:latin typeface="+mj-lt"/>
            </a:rPr>
            <a:t>Αξιολόγηση για τη μάθηση</a:t>
          </a:r>
          <a:endParaRPr lang="el-GR" sz="1400"/>
        </a:p>
      </dgm:t>
    </dgm:pt>
    <dgm:pt modelId="{4E0C5B21-5BD4-2E44-816A-E028AECBF279}" type="parTrans" cxnId="{3D9DF0BE-140A-AC42-9140-97ED31D41BFD}">
      <dgm:prSet custT="1"/>
      <dgm:spPr/>
      <dgm:t>
        <a:bodyPr/>
        <a:lstStyle/>
        <a:p>
          <a:endParaRPr lang="nl-NL" sz="1400"/>
        </a:p>
      </dgm:t>
    </dgm:pt>
    <dgm:pt modelId="{9EC52933-3B3B-E74B-9304-86A65EB3F5FF}" type="sibTrans" cxnId="{3D9DF0BE-140A-AC42-9140-97ED31D41BFD}">
      <dgm:prSet/>
      <dgm:spPr/>
      <dgm:t>
        <a:bodyPr/>
        <a:lstStyle/>
        <a:p>
          <a:endParaRPr lang="nl-NL" sz="1400"/>
        </a:p>
      </dgm:t>
    </dgm:pt>
    <dgm:pt modelId="{C4449E34-AF5F-6D45-B6D4-21D5FA6DFC41}" type="pres">
      <dgm:prSet presAssocID="{F479F0C0-AFA4-DA40-996C-3A91AC8B914D}" presName="cycle" presStyleCnt="0">
        <dgm:presLayoutVars>
          <dgm:chMax val="1"/>
          <dgm:dir/>
          <dgm:animLvl val="ctr"/>
          <dgm:resizeHandles val="exact"/>
        </dgm:presLayoutVars>
      </dgm:prSet>
      <dgm:spPr/>
      <dgm:t>
        <a:bodyPr/>
        <a:lstStyle/>
        <a:p>
          <a:endParaRPr lang="nl-NL"/>
        </a:p>
      </dgm:t>
    </dgm:pt>
    <dgm:pt modelId="{8FF6FCF5-5EAE-614A-A8E1-6A525F7E33AD}" type="pres">
      <dgm:prSet presAssocID="{2C1C0CFF-2F1A-654C-BB6A-D6CB49AE258E}" presName="centerShape" presStyleLbl="node0" presStyleIdx="0" presStyleCnt="1" custScaleX="159761" custScaleY="136585"/>
      <dgm:spPr/>
      <dgm:t>
        <a:bodyPr/>
        <a:lstStyle/>
        <a:p>
          <a:endParaRPr lang="nl-NL"/>
        </a:p>
      </dgm:t>
    </dgm:pt>
    <dgm:pt modelId="{1D7BF1AB-D8E4-D54C-96E9-DCA0604D7321}" type="pres">
      <dgm:prSet presAssocID="{17AA9BDF-9A9C-BC4F-8CAE-027ADCA7553A}" presName="Name9" presStyleLbl="parChTrans1D2" presStyleIdx="0" presStyleCnt="8"/>
      <dgm:spPr/>
      <dgm:t>
        <a:bodyPr/>
        <a:lstStyle/>
        <a:p>
          <a:endParaRPr lang="nl-NL"/>
        </a:p>
      </dgm:t>
    </dgm:pt>
    <dgm:pt modelId="{E198B49F-1CD6-D748-9F1B-CF0BE0532CDA}" type="pres">
      <dgm:prSet presAssocID="{17AA9BDF-9A9C-BC4F-8CAE-027ADCA7553A}" presName="connTx" presStyleLbl="parChTrans1D2" presStyleIdx="0" presStyleCnt="8"/>
      <dgm:spPr/>
      <dgm:t>
        <a:bodyPr/>
        <a:lstStyle/>
        <a:p>
          <a:endParaRPr lang="nl-NL"/>
        </a:p>
      </dgm:t>
    </dgm:pt>
    <dgm:pt modelId="{FE9DFE40-01E4-A949-B208-F0AA08190120}" type="pres">
      <dgm:prSet presAssocID="{CE0FBA63-5382-8840-ADCF-6584C53AB677}" presName="node" presStyleLbl="node1" presStyleIdx="0" presStyleCnt="8" custScaleX="131118" custScaleY="131121" custRadScaleRad="100043" custRadScaleInc="-6541">
        <dgm:presLayoutVars>
          <dgm:bulletEnabled val="1"/>
        </dgm:presLayoutVars>
      </dgm:prSet>
      <dgm:spPr/>
      <dgm:t>
        <a:bodyPr/>
        <a:lstStyle/>
        <a:p>
          <a:endParaRPr lang="nl-NL"/>
        </a:p>
      </dgm:t>
    </dgm:pt>
    <dgm:pt modelId="{9DDDAFF1-17A0-B042-BDB1-942403D1C5A7}" type="pres">
      <dgm:prSet presAssocID="{3AF5AE3B-0026-874E-BB30-B3E313CD719E}" presName="Name9" presStyleLbl="parChTrans1D2" presStyleIdx="1" presStyleCnt="8"/>
      <dgm:spPr/>
      <dgm:t>
        <a:bodyPr/>
        <a:lstStyle/>
        <a:p>
          <a:endParaRPr lang="nl-NL"/>
        </a:p>
      </dgm:t>
    </dgm:pt>
    <dgm:pt modelId="{E132DD82-6272-D745-828F-4D57B237D487}" type="pres">
      <dgm:prSet presAssocID="{3AF5AE3B-0026-874E-BB30-B3E313CD719E}" presName="connTx" presStyleLbl="parChTrans1D2" presStyleIdx="1" presStyleCnt="8"/>
      <dgm:spPr/>
      <dgm:t>
        <a:bodyPr/>
        <a:lstStyle/>
        <a:p>
          <a:endParaRPr lang="nl-NL"/>
        </a:p>
      </dgm:t>
    </dgm:pt>
    <dgm:pt modelId="{B61E8DCB-C089-8C4B-8392-F8A2029592B1}" type="pres">
      <dgm:prSet presAssocID="{1B2A727F-D3FD-6F4C-A038-0C945D2B5B2B}" presName="node" presStyleLbl="node1" presStyleIdx="1" presStyleCnt="8" custScaleX="131118" custScaleY="131121" custRadScaleRad="97721" custRadScaleInc="-4175">
        <dgm:presLayoutVars>
          <dgm:bulletEnabled val="1"/>
        </dgm:presLayoutVars>
      </dgm:prSet>
      <dgm:spPr/>
      <dgm:t>
        <a:bodyPr/>
        <a:lstStyle/>
        <a:p>
          <a:endParaRPr lang="nl-NL"/>
        </a:p>
      </dgm:t>
    </dgm:pt>
    <dgm:pt modelId="{FD42F2E6-3F3F-A64E-A085-C5BE4C195A67}" type="pres">
      <dgm:prSet presAssocID="{602F5F3A-039A-EA48-A71F-BA6524F2D999}" presName="Name9" presStyleLbl="parChTrans1D2" presStyleIdx="2" presStyleCnt="8"/>
      <dgm:spPr/>
      <dgm:t>
        <a:bodyPr/>
        <a:lstStyle/>
        <a:p>
          <a:endParaRPr lang="nl-NL"/>
        </a:p>
      </dgm:t>
    </dgm:pt>
    <dgm:pt modelId="{73CBAA23-D8C5-E74A-8F2A-5100D83D862C}" type="pres">
      <dgm:prSet presAssocID="{602F5F3A-039A-EA48-A71F-BA6524F2D999}" presName="connTx" presStyleLbl="parChTrans1D2" presStyleIdx="2" presStyleCnt="8"/>
      <dgm:spPr/>
      <dgm:t>
        <a:bodyPr/>
        <a:lstStyle/>
        <a:p>
          <a:endParaRPr lang="nl-NL"/>
        </a:p>
      </dgm:t>
    </dgm:pt>
    <dgm:pt modelId="{E9C7C434-A184-2D43-9F4C-C19570DC0937}" type="pres">
      <dgm:prSet presAssocID="{E5B8E425-49AC-5746-9F07-253403691C56}" presName="node" presStyleLbl="node1" presStyleIdx="2" presStyleCnt="8" custScaleX="135875" custScaleY="131121">
        <dgm:presLayoutVars>
          <dgm:bulletEnabled val="1"/>
        </dgm:presLayoutVars>
      </dgm:prSet>
      <dgm:spPr/>
      <dgm:t>
        <a:bodyPr/>
        <a:lstStyle/>
        <a:p>
          <a:endParaRPr lang="nl-NL"/>
        </a:p>
      </dgm:t>
    </dgm:pt>
    <dgm:pt modelId="{F5BCC3F6-38F3-F949-9870-84A895E40F82}" type="pres">
      <dgm:prSet presAssocID="{614B6E8E-EA13-8E43-B356-A4460D6F011A}" presName="Name9" presStyleLbl="parChTrans1D2" presStyleIdx="3" presStyleCnt="8"/>
      <dgm:spPr/>
      <dgm:t>
        <a:bodyPr/>
        <a:lstStyle/>
        <a:p>
          <a:endParaRPr lang="nl-NL"/>
        </a:p>
      </dgm:t>
    </dgm:pt>
    <dgm:pt modelId="{A55C792B-CAAA-2540-BF5A-ECBDA9D4CE1C}" type="pres">
      <dgm:prSet presAssocID="{614B6E8E-EA13-8E43-B356-A4460D6F011A}" presName="connTx" presStyleLbl="parChTrans1D2" presStyleIdx="3" presStyleCnt="8"/>
      <dgm:spPr/>
      <dgm:t>
        <a:bodyPr/>
        <a:lstStyle/>
        <a:p>
          <a:endParaRPr lang="nl-NL"/>
        </a:p>
      </dgm:t>
    </dgm:pt>
    <dgm:pt modelId="{94CF3F45-7A35-F54F-8382-57921F3BFDCD}" type="pres">
      <dgm:prSet presAssocID="{A1E348AB-B486-0449-8EEF-6C31E14D22DF}" presName="node" presStyleLbl="node1" presStyleIdx="3" presStyleCnt="8" custScaleX="154760" custScaleY="131121">
        <dgm:presLayoutVars>
          <dgm:bulletEnabled val="1"/>
        </dgm:presLayoutVars>
      </dgm:prSet>
      <dgm:spPr/>
      <dgm:t>
        <a:bodyPr/>
        <a:lstStyle/>
        <a:p>
          <a:endParaRPr lang="nl-NL"/>
        </a:p>
      </dgm:t>
    </dgm:pt>
    <dgm:pt modelId="{4D05D176-8978-0140-B3B7-33A5AE8E6CE8}" type="pres">
      <dgm:prSet presAssocID="{48FEC5B1-7FDF-0149-BEB7-933E7116F9FC}" presName="Name9" presStyleLbl="parChTrans1D2" presStyleIdx="4" presStyleCnt="8"/>
      <dgm:spPr/>
      <dgm:t>
        <a:bodyPr/>
        <a:lstStyle/>
        <a:p>
          <a:endParaRPr lang="nl-NL"/>
        </a:p>
      </dgm:t>
    </dgm:pt>
    <dgm:pt modelId="{E71F9044-A112-FC42-A530-339F145876BF}" type="pres">
      <dgm:prSet presAssocID="{48FEC5B1-7FDF-0149-BEB7-933E7116F9FC}" presName="connTx" presStyleLbl="parChTrans1D2" presStyleIdx="4" presStyleCnt="8"/>
      <dgm:spPr/>
      <dgm:t>
        <a:bodyPr/>
        <a:lstStyle/>
        <a:p>
          <a:endParaRPr lang="nl-NL"/>
        </a:p>
      </dgm:t>
    </dgm:pt>
    <dgm:pt modelId="{019A30B7-5A2D-A444-ADBE-28EF21B183C0}" type="pres">
      <dgm:prSet presAssocID="{C821A85B-303F-E849-A386-F95CEA0384E9}" presName="node" presStyleLbl="node1" presStyleIdx="4" presStyleCnt="8" custScaleX="131118" custScaleY="131121">
        <dgm:presLayoutVars>
          <dgm:bulletEnabled val="1"/>
        </dgm:presLayoutVars>
      </dgm:prSet>
      <dgm:spPr/>
      <dgm:t>
        <a:bodyPr/>
        <a:lstStyle/>
        <a:p>
          <a:endParaRPr lang="nl-NL"/>
        </a:p>
      </dgm:t>
    </dgm:pt>
    <dgm:pt modelId="{C797E20B-E94C-5C43-B0AD-8F02C652DE7E}" type="pres">
      <dgm:prSet presAssocID="{09178717-776E-2241-9916-AF99B6407DC3}" presName="Name9" presStyleLbl="parChTrans1D2" presStyleIdx="5" presStyleCnt="8"/>
      <dgm:spPr/>
      <dgm:t>
        <a:bodyPr/>
        <a:lstStyle/>
        <a:p>
          <a:endParaRPr lang="nl-NL"/>
        </a:p>
      </dgm:t>
    </dgm:pt>
    <dgm:pt modelId="{DAC8BAB4-E8DF-974B-9091-49718349CEAA}" type="pres">
      <dgm:prSet presAssocID="{09178717-776E-2241-9916-AF99B6407DC3}" presName="connTx" presStyleLbl="parChTrans1D2" presStyleIdx="5" presStyleCnt="8"/>
      <dgm:spPr/>
      <dgm:t>
        <a:bodyPr/>
        <a:lstStyle/>
        <a:p>
          <a:endParaRPr lang="nl-NL"/>
        </a:p>
      </dgm:t>
    </dgm:pt>
    <dgm:pt modelId="{951169BC-F928-E345-B8FE-3CE0EDC5ED1B}" type="pres">
      <dgm:prSet presAssocID="{E20D37E9-DB96-D047-95E0-B1E308EC0EDF}" presName="node" presStyleLbl="node1" presStyleIdx="5" presStyleCnt="8" custScaleX="153990" custScaleY="131121">
        <dgm:presLayoutVars>
          <dgm:bulletEnabled val="1"/>
        </dgm:presLayoutVars>
      </dgm:prSet>
      <dgm:spPr/>
      <dgm:t>
        <a:bodyPr/>
        <a:lstStyle/>
        <a:p>
          <a:endParaRPr lang="nl-NL"/>
        </a:p>
      </dgm:t>
    </dgm:pt>
    <dgm:pt modelId="{3C352907-90FA-184D-B277-86C065262815}" type="pres">
      <dgm:prSet presAssocID="{F0EBB2FF-0877-7B4F-B415-7FFBD03E478F}" presName="Name9" presStyleLbl="parChTrans1D2" presStyleIdx="6" presStyleCnt="8"/>
      <dgm:spPr/>
      <dgm:t>
        <a:bodyPr/>
        <a:lstStyle/>
        <a:p>
          <a:endParaRPr lang="nl-NL"/>
        </a:p>
      </dgm:t>
    </dgm:pt>
    <dgm:pt modelId="{A826E601-AE10-0944-9EBD-ACF6FE8E24D4}" type="pres">
      <dgm:prSet presAssocID="{F0EBB2FF-0877-7B4F-B415-7FFBD03E478F}" presName="connTx" presStyleLbl="parChTrans1D2" presStyleIdx="6" presStyleCnt="8"/>
      <dgm:spPr/>
      <dgm:t>
        <a:bodyPr/>
        <a:lstStyle/>
        <a:p>
          <a:endParaRPr lang="nl-NL"/>
        </a:p>
      </dgm:t>
    </dgm:pt>
    <dgm:pt modelId="{359D0D13-FC4A-2D4A-A749-8B519AC7D9B9}" type="pres">
      <dgm:prSet presAssocID="{86F53673-EF4E-EF47-A570-F570D189221B}" presName="node" presStyleLbl="node1" presStyleIdx="6" presStyleCnt="8" custScaleX="151341" custScaleY="131121">
        <dgm:presLayoutVars>
          <dgm:bulletEnabled val="1"/>
        </dgm:presLayoutVars>
      </dgm:prSet>
      <dgm:spPr/>
      <dgm:t>
        <a:bodyPr/>
        <a:lstStyle/>
        <a:p>
          <a:endParaRPr lang="nl-NL"/>
        </a:p>
      </dgm:t>
    </dgm:pt>
    <dgm:pt modelId="{9D44C01B-4697-F941-80C4-5BAE458626AD}" type="pres">
      <dgm:prSet presAssocID="{4E0C5B21-5BD4-2E44-816A-E028AECBF279}" presName="Name9" presStyleLbl="parChTrans1D2" presStyleIdx="7" presStyleCnt="8"/>
      <dgm:spPr/>
      <dgm:t>
        <a:bodyPr/>
        <a:lstStyle/>
        <a:p>
          <a:endParaRPr lang="nl-BE"/>
        </a:p>
      </dgm:t>
    </dgm:pt>
    <dgm:pt modelId="{F9C26F9A-A3AA-4A49-8096-B91B91C3DFD0}" type="pres">
      <dgm:prSet presAssocID="{4E0C5B21-5BD4-2E44-816A-E028AECBF279}" presName="connTx" presStyleLbl="parChTrans1D2" presStyleIdx="7" presStyleCnt="8"/>
      <dgm:spPr/>
      <dgm:t>
        <a:bodyPr/>
        <a:lstStyle/>
        <a:p>
          <a:endParaRPr lang="nl-BE"/>
        </a:p>
      </dgm:t>
    </dgm:pt>
    <dgm:pt modelId="{BAA3BFA6-7BA1-7143-A53E-96C361E921F5}" type="pres">
      <dgm:prSet presAssocID="{FB262F59-4119-004A-A2E4-A3C9238C9569}" presName="node" presStyleLbl="node1" presStyleIdx="7" presStyleCnt="8" custScaleX="131416" custScaleY="131416">
        <dgm:presLayoutVars>
          <dgm:bulletEnabled val="1"/>
        </dgm:presLayoutVars>
      </dgm:prSet>
      <dgm:spPr/>
      <dgm:t>
        <a:bodyPr/>
        <a:lstStyle/>
        <a:p>
          <a:endParaRPr lang="nl-NL"/>
        </a:p>
      </dgm:t>
    </dgm:pt>
  </dgm:ptLst>
  <dgm:cxnLst>
    <dgm:cxn modelId="{9B7E9849-DCF8-9E4C-837F-25FD59663FEE}" type="presOf" srcId="{A1E348AB-B486-0449-8EEF-6C31E14D22DF}" destId="{94CF3F45-7A35-F54F-8382-57921F3BFDCD}" srcOrd="0" destOrd="0" presId="urn:microsoft.com/office/officeart/2005/8/layout/radial1"/>
    <dgm:cxn modelId="{5F0E2C9E-DAD8-9240-B987-DC1258440530}" type="presOf" srcId="{614B6E8E-EA13-8E43-B356-A4460D6F011A}" destId="{A55C792B-CAAA-2540-BF5A-ECBDA9D4CE1C}" srcOrd="1" destOrd="0" presId="urn:microsoft.com/office/officeart/2005/8/layout/radial1"/>
    <dgm:cxn modelId="{D39A6CC6-F7F6-144A-BD36-DFC5EFD4E54F}" type="presOf" srcId="{E5B8E425-49AC-5746-9F07-253403691C56}" destId="{E9C7C434-A184-2D43-9F4C-C19570DC0937}" srcOrd="0" destOrd="0" presId="urn:microsoft.com/office/officeart/2005/8/layout/radial1"/>
    <dgm:cxn modelId="{5062E730-2D5D-2A46-B264-EFAF543829CD}" srcId="{F479F0C0-AFA4-DA40-996C-3A91AC8B914D}" destId="{2C1C0CFF-2F1A-654C-BB6A-D6CB49AE258E}" srcOrd="0" destOrd="0" parTransId="{29450B22-3990-714E-BB04-F58803D1A1E5}" sibTransId="{E74FF47A-2D97-1343-82A2-BD2975689CC2}"/>
    <dgm:cxn modelId="{85B4C143-6A91-9446-9610-4BE2915DA0AA}" type="presOf" srcId="{C821A85B-303F-E849-A386-F95CEA0384E9}" destId="{019A30B7-5A2D-A444-ADBE-28EF21B183C0}" srcOrd="0" destOrd="0" presId="urn:microsoft.com/office/officeart/2005/8/layout/radial1"/>
    <dgm:cxn modelId="{79D8D8A4-AF1C-DF44-BDFD-4FC6CB057903}" type="presOf" srcId="{FB262F59-4119-004A-A2E4-A3C9238C9569}" destId="{BAA3BFA6-7BA1-7143-A53E-96C361E921F5}" srcOrd="0" destOrd="0" presId="urn:microsoft.com/office/officeart/2005/8/layout/radial1"/>
    <dgm:cxn modelId="{AF02D621-1E3E-364A-B6CD-0D68CE0DB0CB}" type="presOf" srcId="{48FEC5B1-7FDF-0149-BEB7-933E7116F9FC}" destId="{E71F9044-A112-FC42-A530-339F145876BF}" srcOrd="1" destOrd="0" presId="urn:microsoft.com/office/officeart/2005/8/layout/radial1"/>
    <dgm:cxn modelId="{ADB0C0DC-287B-614B-9D43-C87773EC9C6B}" type="presOf" srcId="{09178717-776E-2241-9916-AF99B6407DC3}" destId="{DAC8BAB4-E8DF-974B-9091-49718349CEAA}" srcOrd="1" destOrd="0" presId="urn:microsoft.com/office/officeart/2005/8/layout/radial1"/>
    <dgm:cxn modelId="{79683F36-BB6A-0143-942E-7305A4205F78}" srcId="{2C1C0CFF-2F1A-654C-BB6A-D6CB49AE258E}" destId="{E5B8E425-49AC-5746-9F07-253403691C56}" srcOrd="2" destOrd="0" parTransId="{602F5F3A-039A-EA48-A71F-BA6524F2D999}" sibTransId="{ED1C5604-E8E5-AC45-964C-7C4513C37F8D}"/>
    <dgm:cxn modelId="{34EE6E8F-8817-BB4E-AFEC-B52C0258D59F}" type="presOf" srcId="{614B6E8E-EA13-8E43-B356-A4460D6F011A}" destId="{F5BCC3F6-38F3-F949-9870-84A895E40F82}" srcOrd="0" destOrd="0" presId="urn:microsoft.com/office/officeart/2005/8/layout/radial1"/>
    <dgm:cxn modelId="{BF3E2598-8C87-9840-8884-7352F87AE153}" type="presOf" srcId="{48FEC5B1-7FDF-0149-BEB7-933E7116F9FC}" destId="{4D05D176-8978-0140-B3B7-33A5AE8E6CE8}" srcOrd="0" destOrd="0" presId="urn:microsoft.com/office/officeart/2005/8/layout/radial1"/>
    <dgm:cxn modelId="{5E36A97E-57DA-1F42-953E-DB48C7BE1758}" type="presOf" srcId="{4E0C5B21-5BD4-2E44-816A-E028AECBF279}" destId="{F9C26F9A-A3AA-4A49-8096-B91B91C3DFD0}" srcOrd="1" destOrd="0" presId="urn:microsoft.com/office/officeart/2005/8/layout/radial1"/>
    <dgm:cxn modelId="{041B0CFB-74FE-C442-8246-36A97229AEED}" type="presOf" srcId="{3AF5AE3B-0026-874E-BB30-B3E313CD719E}" destId="{E132DD82-6272-D745-828F-4D57B237D487}" srcOrd="1" destOrd="0" presId="urn:microsoft.com/office/officeart/2005/8/layout/radial1"/>
    <dgm:cxn modelId="{F19984D0-BAA4-404A-B8D6-54069CC26597}" type="presOf" srcId="{4E0C5B21-5BD4-2E44-816A-E028AECBF279}" destId="{9D44C01B-4697-F941-80C4-5BAE458626AD}" srcOrd="0" destOrd="0" presId="urn:microsoft.com/office/officeart/2005/8/layout/radial1"/>
    <dgm:cxn modelId="{643A0504-FF4D-B641-8DDD-368694B5F9C7}" type="presOf" srcId="{CE0FBA63-5382-8840-ADCF-6584C53AB677}" destId="{FE9DFE40-01E4-A949-B208-F0AA08190120}" srcOrd="0" destOrd="0" presId="urn:microsoft.com/office/officeart/2005/8/layout/radial1"/>
    <dgm:cxn modelId="{F5A359A4-3DD8-A243-B1B5-0D0E38AE09B6}" srcId="{2C1C0CFF-2F1A-654C-BB6A-D6CB49AE258E}" destId="{C821A85B-303F-E849-A386-F95CEA0384E9}" srcOrd="4" destOrd="0" parTransId="{48FEC5B1-7FDF-0149-BEB7-933E7116F9FC}" sibTransId="{75FB2221-6405-9840-817F-8C997577E66A}"/>
    <dgm:cxn modelId="{BD7257F1-10E4-6D43-BFD4-182AB5F0A15B}" type="presOf" srcId="{86F53673-EF4E-EF47-A570-F570D189221B}" destId="{359D0D13-FC4A-2D4A-A749-8B519AC7D9B9}" srcOrd="0" destOrd="0" presId="urn:microsoft.com/office/officeart/2005/8/layout/radial1"/>
    <dgm:cxn modelId="{9431E9E7-F2DB-2749-9BB3-446FF420975B}" srcId="{F479F0C0-AFA4-DA40-996C-3A91AC8B914D}" destId="{C74116FC-9EED-1E43-99E1-1DDB1E4AE3C1}" srcOrd="1" destOrd="0" parTransId="{702A6E31-2B12-234F-96E9-D37C3C5AD50B}" sibTransId="{CE70DB86-DB8A-F341-8374-57F32B9B28D8}"/>
    <dgm:cxn modelId="{A6E0819B-A368-1940-92A8-03A63A6631A1}" type="presOf" srcId="{1B2A727F-D3FD-6F4C-A038-0C945D2B5B2B}" destId="{B61E8DCB-C089-8C4B-8392-F8A2029592B1}" srcOrd="0" destOrd="0" presId="urn:microsoft.com/office/officeart/2005/8/layout/radial1"/>
    <dgm:cxn modelId="{F4491F9D-9EDF-8E46-B008-A61B48DFEAA8}" srcId="{2C1C0CFF-2F1A-654C-BB6A-D6CB49AE258E}" destId="{1B2A727F-D3FD-6F4C-A038-0C945D2B5B2B}" srcOrd="1" destOrd="0" parTransId="{3AF5AE3B-0026-874E-BB30-B3E313CD719E}" sibTransId="{FF719D04-62F9-2949-B349-E5C9C1387246}"/>
    <dgm:cxn modelId="{B4F6B137-AABA-B44C-8DDD-5C9AED87672E}" srcId="{2C1C0CFF-2F1A-654C-BB6A-D6CB49AE258E}" destId="{E20D37E9-DB96-D047-95E0-B1E308EC0EDF}" srcOrd="5" destOrd="0" parTransId="{09178717-776E-2241-9916-AF99B6407DC3}" sibTransId="{DE127247-0685-E14E-B724-98B0F74AAFC5}"/>
    <dgm:cxn modelId="{CAD28856-FB9D-8A4F-9A42-4507969A9560}" type="presOf" srcId="{2C1C0CFF-2F1A-654C-BB6A-D6CB49AE258E}" destId="{8FF6FCF5-5EAE-614A-A8E1-6A525F7E33AD}" srcOrd="0" destOrd="0" presId="urn:microsoft.com/office/officeart/2005/8/layout/radial1"/>
    <dgm:cxn modelId="{10988C0D-C491-294F-9495-4BACD028FDAA}" srcId="{2C1C0CFF-2F1A-654C-BB6A-D6CB49AE258E}" destId="{A1E348AB-B486-0449-8EEF-6C31E14D22DF}" srcOrd="3" destOrd="0" parTransId="{614B6E8E-EA13-8E43-B356-A4460D6F011A}" sibTransId="{8024D09B-18D2-D046-BCEE-2A0721B363A0}"/>
    <dgm:cxn modelId="{3D9DF0BE-140A-AC42-9140-97ED31D41BFD}" srcId="{2C1C0CFF-2F1A-654C-BB6A-D6CB49AE258E}" destId="{FB262F59-4119-004A-A2E4-A3C9238C9569}" srcOrd="7" destOrd="0" parTransId="{4E0C5B21-5BD4-2E44-816A-E028AECBF279}" sibTransId="{9EC52933-3B3B-E74B-9304-86A65EB3F5FF}"/>
    <dgm:cxn modelId="{15FFA387-8E7F-B345-BAF4-078FF5D96EB5}" type="presOf" srcId="{17AA9BDF-9A9C-BC4F-8CAE-027ADCA7553A}" destId="{1D7BF1AB-D8E4-D54C-96E9-DCA0604D7321}" srcOrd="0" destOrd="0" presId="urn:microsoft.com/office/officeart/2005/8/layout/radial1"/>
    <dgm:cxn modelId="{8DCFA342-956D-2C41-B254-F55640C0F45E}" srcId="{2C1C0CFF-2F1A-654C-BB6A-D6CB49AE258E}" destId="{86F53673-EF4E-EF47-A570-F570D189221B}" srcOrd="6" destOrd="0" parTransId="{F0EBB2FF-0877-7B4F-B415-7FFBD03E478F}" sibTransId="{5B62E5FE-2BBE-C748-B334-8ED80FB0F01D}"/>
    <dgm:cxn modelId="{FD92C8BA-3013-1E40-9677-D9B4B789893D}" type="presOf" srcId="{F0EBB2FF-0877-7B4F-B415-7FFBD03E478F}" destId="{A826E601-AE10-0944-9EBD-ACF6FE8E24D4}" srcOrd="1" destOrd="0" presId="urn:microsoft.com/office/officeart/2005/8/layout/radial1"/>
    <dgm:cxn modelId="{A1D9C954-A5B3-FF43-8793-B95662665933}" type="presOf" srcId="{602F5F3A-039A-EA48-A71F-BA6524F2D999}" destId="{FD42F2E6-3F3F-A64E-A085-C5BE4C195A67}" srcOrd="0" destOrd="0" presId="urn:microsoft.com/office/officeart/2005/8/layout/radial1"/>
    <dgm:cxn modelId="{58FE49C6-48B3-FA43-A68F-601F50145B42}" srcId="{2C1C0CFF-2F1A-654C-BB6A-D6CB49AE258E}" destId="{CE0FBA63-5382-8840-ADCF-6584C53AB677}" srcOrd="0" destOrd="0" parTransId="{17AA9BDF-9A9C-BC4F-8CAE-027ADCA7553A}" sibTransId="{122F278F-7E08-9F4C-867D-25B58852B07C}"/>
    <dgm:cxn modelId="{F8E63D68-9409-0D44-8C2A-3E1E7042A466}" type="presOf" srcId="{F0EBB2FF-0877-7B4F-B415-7FFBD03E478F}" destId="{3C352907-90FA-184D-B277-86C065262815}" srcOrd="0" destOrd="0" presId="urn:microsoft.com/office/officeart/2005/8/layout/radial1"/>
    <dgm:cxn modelId="{C91939D2-9D5A-014A-A7B8-E5B96993CC4F}" type="presOf" srcId="{3AF5AE3B-0026-874E-BB30-B3E313CD719E}" destId="{9DDDAFF1-17A0-B042-BDB1-942403D1C5A7}" srcOrd="0" destOrd="0" presId="urn:microsoft.com/office/officeart/2005/8/layout/radial1"/>
    <dgm:cxn modelId="{E61B3C62-0E70-A048-925B-D04E0017C2F8}" type="presOf" srcId="{F479F0C0-AFA4-DA40-996C-3A91AC8B914D}" destId="{C4449E34-AF5F-6D45-B6D4-21D5FA6DFC41}" srcOrd="0" destOrd="0" presId="urn:microsoft.com/office/officeart/2005/8/layout/radial1"/>
    <dgm:cxn modelId="{8B98CD39-F897-204E-B2AB-427FAE20AB08}" type="presOf" srcId="{602F5F3A-039A-EA48-A71F-BA6524F2D999}" destId="{73CBAA23-D8C5-E74A-8F2A-5100D83D862C}" srcOrd="1" destOrd="0" presId="urn:microsoft.com/office/officeart/2005/8/layout/radial1"/>
    <dgm:cxn modelId="{6BE8D0C3-A9D8-FF4B-9A17-F4BF6DF73D77}" type="presOf" srcId="{E20D37E9-DB96-D047-95E0-B1E308EC0EDF}" destId="{951169BC-F928-E345-B8FE-3CE0EDC5ED1B}" srcOrd="0" destOrd="0" presId="urn:microsoft.com/office/officeart/2005/8/layout/radial1"/>
    <dgm:cxn modelId="{C875A768-BE6B-604B-B2EF-0D420A2343F5}" type="presOf" srcId="{17AA9BDF-9A9C-BC4F-8CAE-027ADCA7553A}" destId="{E198B49F-1CD6-D748-9F1B-CF0BE0532CDA}" srcOrd="1" destOrd="0" presId="urn:microsoft.com/office/officeart/2005/8/layout/radial1"/>
    <dgm:cxn modelId="{A1090E2B-C186-6B41-9F64-64BE07E569B4}" type="presOf" srcId="{09178717-776E-2241-9916-AF99B6407DC3}" destId="{C797E20B-E94C-5C43-B0AD-8F02C652DE7E}" srcOrd="0" destOrd="0" presId="urn:microsoft.com/office/officeart/2005/8/layout/radial1"/>
    <dgm:cxn modelId="{D0FA9948-020C-9E49-8D06-09B808ECBDDB}" type="presParOf" srcId="{C4449E34-AF5F-6D45-B6D4-21D5FA6DFC41}" destId="{8FF6FCF5-5EAE-614A-A8E1-6A525F7E33AD}" srcOrd="0" destOrd="0" presId="urn:microsoft.com/office/officeart/2005/8/layout/radial1"/>
    <dgm:cxn modelId="{35042964-6908-0343-B3E4-185FBA6ED835}" type="presParOf" srcId="{C4449E34-AF5F-6D45-B6D4-21D5FA6DFC41}" destId="{1D7BF1AB-D8E4-D54C-96E9-DCA0604D7321}" srcOrd="1" destOrd="0" presId="urn:microsoft.com/office/officeart/2005/8/layout/radial1"/>
    <dgm:cxn modelId="{BFFC86ED-311B-764E-9F8B-ACADE00584B1}" type="presParOf" srcId="{1D7BF1AB-D8E4-D54C-96E9-DCA0604D7321}" destId="{E198B49F-1CD6-D748-9F1B-CF0BE0532CDA}" srcOrd="0" destOrd="0" presId="urn:microsoft.com/office/officeart/2005/8/layout/radial1"/>
    <dgm:cxn modelId="{C2CE5968-5ECB-0146-88D3-0FE392F67A7D}" type="presParOf" srcId="{C4449E34-AF5F-6D45-B6D4-21D5FA6DFC41}" destId="{FE9DFE40-01E4-A949-B208-F0AA08190120}" srcOrd="2" destOrd="0" presId="urn:microsoft.com/office/officeart/2005/8/layout/radial1"/>
    <dgm:cxn modelId="{A6236166-CE6F-6843-B808-1622CFFB1548}" type="presParOf" srcId="{C4449E34-AF5F-6D45-B6D4-21D5FA6DFC41}" destId="{9DDDAFF1-17A0-B042-BDB1-942403D1C5A7}" srcOrd="3" destOrd="0" presId="urn:microsoft.com/office/officeart/2005/8/layout/radial1"/>
    <dgm:cxn modelId="{A014A812-0420-8B43-9EF9-69BFC5175C7E}" type="presParOf" srcId="{9DDDAFF1-17A0-B042-BDB1-942403D1C5A7}" destId="{E132DD82-6272-D745-828F-4D57B237D487}" srcOrd="0" destOrd="0" presId="urn:microsoft.com/office/officeart/2005/8/layout/radial1"/>
    <dgm:cxn modelId="{5214DDA1-14AC-2644-ADBA-B1C42E5E6538}" type="presParOf" srcId="{C4449E34-AF5F-6D45-B6D4-21D5FA6DFC41}" destId="{B61E8DCB-C089-8C4B-8392-F8A2029592B1}" srcOrd="4" destOrd="0" presId="urn:microsoft.com/office/officeart/2005/8/layout/radial1"/>
    <dgm:cxn modelId="{FCD22D37-520D-3346-A327-F403288C5D0D}" type="presParOf" srcId="{C4449E34-AF5F-6D45-B6D4-21D5FA6DFC41}" destId="{FD42F2E6-3F3F-A64E-A085-C5BE4C195A67}" srcOrd="5" destOrd="0" presId="urn:microsoft.com/office/officeart/2005/8/layout/radial1"/>
    <dgm:cxn modelId="{B345F5B9-FAE2-464A-9B03-10B0157AD584}" type="presParOf" srcId="{FD42F2E6-3F3F-A64E-A085-C5BE4C195A67}" destId="{73CBAA23-D8C5-E74A-8F2A-5100D83D862C}" srcOrd="0" destOrd="0" presId="urn:microsoft.com/office/officeart/2005/8/layout/radial1"/>
    <dgm:cxn modelId="{D29CD335-3C74-6D43-9154-C9187D461633}" type="presParOf" srcId="{C4449E34-AF5F-6D45-B6D4-21D5FA6DFC41}" destId="{E9C7C434-A184-2D43-9F4C-C19570DC0937}" srcOrd="6" destOrd="0" presId="urn:microsoft.com/office/officeart/2005/8/layout/radial1"/>
    <dgm:cxn modelId="{85B1A5F3-6941-AB48-B97A-B509060CC029}" type="presParOf" srcId="{C4449E34-AF5F-6D45-B6D4-21D5FA6DFC41}" destId="{F5BCC3F6-38F3-F949-9870-84A895E40F82}" srcOrd="7" destOrd="0" presId="urn:microsoft.com/office/officeart/2005/8/layout/radial1"/>
    <dgm:cxn modelId="{1411E782-395B-C945-B653-B13D15B2F0A0}" type="presParOf" srcId="{F5BCC3F6-38F3-F949-9870-84A895E40F82}" destId="{A55C792B-CAAA-2540-BF5A-ECBDA9D4CE1C}" srcOrd="0" destOrd="0" presId="urn:microsoft.com/office/officeart/2005/8/layout/radial1"/>
    <dgm:cxn modelId="{A46E2D06-630F-0947-830F-A8C0D9BE4FCD}" type="presParOf" srcId="{C4449E34-AF5F-6D45-B6D4-21D5FA6DFC41}" destId="{94CF3F45-7A35-F54F-8382-57921F3BFDCD}" srcOrd="8" destOrd="0" presId="urn:microsoft.com/office/officeart/2005/8/layout/radial1"/>
    <dgm:cxn modelId="{A5FC191F-6268-0B42-B4F9-914EA41AEE28}" type="presParOf" srcId="{C4449E34-AF5F-6D45-B6D4-21D5FA6DFC41}" destId="{4D05D176-8978-0140-B3B7-33A5AE8E6CE8}" srcOrd="9" destOrd="0" presId="urn:microsoft.com/office/officeart/2005/8/layout/radial1"/>
    <dgm:cxn modelId="{4BA8E54C-018A-2642-BE74-BF24D87D851D}" type="presParOf" srcId="{4D05D176-8978-0140-B3B7-33A5AE8E6CE8}" destId="{E71F9044-A112-FC42-A530-339F145876BF}" srcOrd="0" destOrd="0" presId="urn:microsoft.com/office/officeart/2005/8/layout/radial1"/>
    <dgm:cxn modelId="{228BB01E-B6C3-3B49-BD79-9B09DFA570A4}" type="presParOf" srcId="{C4449E34-AF5F-6D45-B6D4-21D5FA6DFC41}" destId="{019A30B7-5A2D-A444-ADBE-28EF21B183C0}" srcOrd="10" destOrd="0" presId="urn:microsoft.com/office/officeart/2005/8/layout/radial1"/>
    <dgm:cxn modelId="{3A623110-DD6B-E242-9B32-E33563081109}" type="presParOf" srcId="{C4449E34-AF5F-6D45-B6D4-21D5FA6DFC41}" destId="{C797E20B-E94C-5C43-B0AD-8F02C652DE7E}" srcOrd="11" destOrd="0" presId="urn:microsoft.com/office/officeart/2005/8/layout/radial1"/>
    <dgm:cxn modelId="{6FE0440B-76D5-2B4E-9E2C-D447CB00FC35}" type="presParOf" srcId="{C797E20B-E94C-5C43-B0AD-8F02C652DE7E}" destId="{DAC8BAB4-E8DF-974B-9091-49718349CEAA}" srcOrd="0" destOrd="0" presId="urn:microsoft.com/office/officeart/2005/8/layout/radial1"/>
    <dgm:cxn modelId="{6A67FBE3-C11C-B54D-BE86-0C690CBF6733}" type="presParOf" srcId="{C4449E34-AF5F-6D45-B6D4-21D5FA6DFC41}" destId="{951169BC-F928-E345-B8FE-3CE0EDC5ED1B}" srcOrd="12" destOrd="0" presId="urn:microsoft.com/office/officeart/2005/8/layout/radial1"/>
    <dgm:cxn modelId="{83E74D8F-F16F-DC45-BC5F-EEA972CBB785}" type="presParOf" srcId="{C4449E34-AF5F-6D45-B6D4-21D5FA6DFC41}" destId="{3C352907-90FA-184D-B277-86C065262815}" srcOrd="13" destOrd="0" presId="urn:microsoft.com/office/officeart/2005/8/layout/radial1"/>
    <dgm:cxn modelId="{1029812C-6F1B-424E-BCF9-F03C36F840F6}" type="presParOf" srcId="{3C352907-90FA-184D-B277-86C065262815}" destId="{A826E601-AE10-0944-9EBD-ACF6FE8E24D4}" srcOrd="0" destOrd="0" presId="urn:microsoft.com/office/officeart/2005/8/layout/radial1"/>
    <dgm:cxn modelId="{AF79F373-85A2-664B-B6AC-2F8466A9555E}" type="presParOf" srcId="{C4449E34-AF5F-6D45-B6D4-21D5FA6DFC41}" destId="{359D0D13-FC4A-2D4A-A749-8B519AC7D9B9}" srcOrd="14" destOrd="0" presId="urn:microsoft.com/office/officeart/2005/8/layout/radial1"/>
    <dgm:cxn modelId="{64C4EF7C-C076-DF4C-A5F5-71E213E7D4C0}" type="presParOf" srcId="{C4449E34-AF5F-6D45-B6D4-21D5FA6DFC41}" destId="{9D44C01B-4697-F941-80C4-5BAE458626AD}" srcOrd="15" destOrd="0" presId="urn:microsoft.com/office/officeart/2005/8/layout/radial1"/>
    <dgm:cxn modelId="{FB2C427E-7739-E640-B2D5-CD0D3BF43BA1}" type="presParOf" srcId="{9D44C01B-4697-F941-80C4-5BAE458626AD}" destId="{F9C26F9A-A3AA-4A49-8096-B91B91C3DFD0}" srcOrd="0" destOrd="0" presId="urn:microsoft.com/office/officeart/2005/8/layout/radial1"/>
    <dgm:cxn modelId="{8BC2D1F4-F5F0-DB43-B871-C66DE88FBD2B}" type="presParOf" srcId="{C4449E34-AF5F-6D45-B6D4-21D5FA6DFC41}" destId="{BAA3BFA6-7BA1-7143-A53E-96C361E921F5}"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6FCF5-5EAE-614A-A8E1-6A525F7E33AD}">
      <dsp:nvSpPr>
        <dsp:cNvPr id="0" name=""/>
        <dsp:cNvSpPr/>
      </dsp:nvSpPr>
      <dsp:spPr>
        <a:xfrm>
          <a:off x="2378438" y="1595434"/>
          <a:ext cx="1660185" cy="1419348"/>
        </a:xfrm>
        <a:prstGeom prst="ellips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Συνέργειες</a:t>
          </a:r>
          <a:endParaRPr lang="el-GR" sz="1600" b="1" kern="1200" dirty="0">
            <a:solidFill>
              <a:schemeClr val="bg1"/>
            </a:solidFill>
          </a:endParaRPr>
        </a:p>
      </dsp:txBody>
      <dsp:txXfrm>
        <a:off x="2621566" y="1803293"/>
        <a:ext cx="1173929" cy="1003630"/>
      </dsp:txXfrm>
    </dsp:sp>
    <dsp:sp modelId="{1D7BF1AB-D8E4-D54C-96E9-DCA0604D7321}">
      <dsp:nvSpPr>
        <dsp:cNvPr id="0" name=""/>
        <dsp:cNvSpPr/>
      </dsp:nvSpPr>
      <dsp:spPr>
        <a:xfrm rot="16111688">
          <a:off x="2996703" y="1392159"/>
          <a:ext cx="377499" cy="29518"/>
        </a:xfrm>
        <a:custGeom>
          <a:avLst/>
          <a:gdLst/>
          <a:ahLst/>
          <a:cxnLst/>
          <a:rect l="0" t="0" r="0" b="0"/>
          <a:pathLst>
            <a:path>
              <a:moveTo>
                <a:pt x="0" y="14759"/>
              </a:moveTo>
              <a:lnTo>
                <a:pt x="377499" y="14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nl-NL" sz="1400" kern="1200"/>
        </a:p>
      </dsp:txBody>
      <dsp:txXfrm rot="10800000">
        <a:off x="3176015" y="1397481"/>
        <a:ext cx="18874" cy="18874"/>
      </dsp:txXfrm>
    </dsp:sp>
    <dsp:sp modelId="{FE9DFE40-01E4-A949-B208-F0AA08190120}">
      <dsp:nvSpPr>
        <dsp:cNvPr id="0" name=""/>
        <dsp:cNvSpPr/>
      </dsp:nvSpPr>
      <dsp:spPr>
        <a:xfrm>
          <a:off x="2481836" y="-144111"/>
          <a:ext cx="1362536" cy="1362567"/>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latin typeface="+mj-lt"/>
            </a:rPr>
            <a:t>Παιχνίδι και εξερεύνηση</a:t>
          </a:r>
          <a:endParaRPr lang="el-GR" sz="1400" kern="1200"/>
        </a:p>
      </dsp:txBody>
      <dsp:txXfrm>
        <a:off x="2681375" y="55432"/>
        <a:ext cx="963458" cy="963481"/>
      </dsp:txXfrm>
    </dsp:sp>
    <dsp:sp modelId="{9DDDAFF1-17A0-B042-BDB1-942403D1C5A7}">
      <dsp:nvSpPr>
        <dsp:cNvPr id="0" name=""/>
        <dsp:cNvSpPr/>
      </dsp:nvSpPr>
      <dsp:spPr>
        <a:xfrm rot="18843638">
          <a:off x="3694209" y="1640990"/>
          <a:ext cx="285460" cy="29518"/>
        </a:xfrm>
        <a:custGeom>
          <a:avLst/>
          <a:gdLst/>
          <a:ahLst/>
          <a:cxnLst/>
          <a:rect l="0" t="0" r="0" b="0"/>
          <a:pathLst>
            <a:path>
              <a:moveTo>
                <a:pt x="0" y="14759"/>
              </a:moveTo>
              <a:lnTo>
                <a:pt x="285460" y="14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nl-NL" sz="1400" kern="1200"/>
        </a:p>
      </dsp:txBody>
      <dsp:txXfrm>
        <a:off x="3829802" y="1648613"/>
        <a:ext cx="14273" cy="14273"/>
      </dsp:txXfrm>
    </dsp:sp>
    <dsp:sp modelId="{B61E8DCB-C089-8C4B-8392-F8A2029592B1}">
      <dsp:nvSpPr>
        <dsp:cNvPr id="0" name=""/>
        <dsp:cNvSpPr/>
      </dsp:nvSpPr>
      <dsp:spPr>
        <a:xfrm>
          <a:off x="3728700" y="382331"/>
          <a:ext cx="1362536" cy="1362567"/>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latin typeface="+mj-lt"/>
            </a:rPr>
            <a:t>Κίνητρο και συναίσθημα</a:t>
          </a:r>
          <a:endParaRPr lang="el-GR" sz="1400" kern="1200"/>
        </a:p>
      </dsp:txBody>
      <dsp:txXfrm>
        <a:off x="3928239" y="581874"/>
        <a:ext cx="963458" cy="963481"/>
      </dsp:txXfrm>
    </dsp:sp>
    <dsp:sp modelId="{FD42F2E6-3F3F-A64E-A085-C5BE4C195A67}">
      <dsp:nvSpPr>
        <dsp:cNvPr id="0" name=""/>
        <dsp:cNvSpPr/>
      </dsp:nvSpPr>
      <dsp:spPr>
        <a:xfrm>
          <a:off x="4038624" y="2290349"/>
          <a:ext cx="231858" cy="29518"/>
        </a:xfrm>
        <a:custGeom>
          <a:avLst/>
          <a:gdLst/>
          <a:ahLst/>
          <a:cxnLst/>
          <a:rect l="0" t="0" r="0" b="0"/>
          <a:pathLst>
            <a:path>
              <a:moveTo>
                <a:pt x="0" y="14759"/>
              </a:moveTo>
              <a:lnTo>
                <a:pt x="231858" y="14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nl-NL" sz="1400" kern="1200"/>
        </a:p>
      </dsp:txBody>
      <dsp:txXfrm>
        <a:off x="4148757" y="2299312"/>
        <a:ext cx="11592" cy="11592"/>
      </dsp:txXfrm>
    </dsp:sp>
    <dsp:sp modelId="{E9C7C434-A184-2D43-9F4C-C19570DC0937}">
      <dsp:nvSpPr>
        <dsp:cNvPr id="0" name=""/>
        <dsp:cNvSpPr/>
      </dsp:nvSpPr>
      <dsp:spPr>
        <a:xfrm>
          <a:off x="4270483" y="1623825"/>
          <a:ext cx="1411969" cy="1362567"/>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latin typeface="+mj-lt"/>
            </a:rPr>
            <a:t>Διάλογος και συνεργασία</a:t>
          </a:r>
          <a:endParaRPr lang="el-GR" sz="1400" kern="1200" dirty="0"/>
        </a:p>
      </dsp:txBody>
      <dsp:txXfrm>
        <a:off x="4477261" y="1823368"/>
        <a:ext cx="998413" cy="963481"/>
      </dsp:txXfrm>
    </dsp:sp>
    <dsp:sp modelId="{F5BCC3F6-38F3-F949-9870-84A895E40F82}">
      <dsp:nvSpPr>
        <dsp:cNvPr id="0" name=""/>
        <dsp:cNvSpPr/>
      </dsp:nvSpPr>
      <dsp:spPr>
        <a:xfrm rot="2700000">
          <a:off x="3708406" y="2925215"/>
          <a:ext cx="269981" cy="29518"/>
        </a:xfrm>
        <a:custGeom>
          <a:avLst/>
          <a:gdLst/>
          <a:ahLst/>
          <a:cxnLst/>
          <a:rect l="0" t="0" r="0" b="0"/>
          <a:pathLst>
            <a:path>
              <a:moveTo>
                <a:pt x="0" y="14759"/>
              </a:moveTo>
              <a:lnTo>
                <a:pt x="269981" y="14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nl-NL" sz="1400" kern="1200"/>
        </a:p>
      </dsp:txBody>
      <dsp:txXfrm>
        <a:off x="3836648" y="2933225"/>
        <a:ext cx="13499" cy="13499"/>
      </dsp:txXfrm>
    </dsp:sp>
    <dsp:sp modelId="{94CF3F45-7A35-F54F-8382-57921F3BFDCD}">
      <dsp:nvSpPr>
        <dsp:cNvPr id="0" name=""/>
        <dsp:cNvSpPr/>
      </dsp:nvSpPr>
      <dsp:spPr>
        <a:xfrm>
          <a:off x="3654542" y="2873945"/>
          <a:ext cx="1608216" cy="1362567"/>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latin typeface="+mj-lt"/>
            </a:rPr>
            <a:t>Επίλυση προβλημάτων και αυτενέργεια</a:t>
          </a:r>
          <a:endParaRPr lang="el-GR" sz="1400" kern="1200" dirty="0"/>
        </a:p>
      </dsp:txBody>
      <dsp:txXfrm>
        <a:off x="3890060" y="3073488"/>
        <a:ext cx="1137180" cy="963481"/>
      </dsp:txXfrm>
    </dsp:sp>
    <dsp:sp modelId="{4D05D176-8978-0140-B3B7-33A5AE8E6CE8}">
      <dsp:nvSpPr>
        <dsp:cNvPr id="0" name=""/>
        <dsp:cNvSpPr/>
      </dsp:nvSpPr>
      <dsp:spPr>
        <a:xfrm rot="5400000">
          <a:off x="3020042" y="3188513"/>
          <a:ext cx="376978" cy="29518"/>
        </a:xfrm>
        <a:custGeom>
          <a:avLst/>
          <a:gdLst/>
          <a:ahLst/>
          <a:cxnLst/>
          <a:rect l="0" t="0" r="0" b="0"/>
          <a:pathLst>
            <a:path>
              <a:moveTo>
                <a:pt x="0" y="14759"/>
              </a:moveTo>
              <a:lnTo>
                <a:pt x="376978" y="14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nl-NL" sz="1400" kern="1200"/>
        </a:p>
      </dsp:txBody>
      <dsp:txXfrm>
        <a:off x="3199106" y="3193847"/>
        <a:ext cx="18848" cy="18848"/>
      </dsp:txXfrm>
    </dsp:sp>
    <dsp:sp modelId="{019A30B7-5A2D-A444-ADBE-28EF21B183C0}">
      <dsp:nvSpPr>
        <dsp:cNvPr id="0" name=""/>
        <dsp:cNvSpPr/>
      </dsp:nvSpPr>
      <dsp:spPr>
        <a:xfrm>
          <a:off x="2527263" y="3391761"/>
          <a:ext cx="1362536" cy="1362567"/>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latin typeface="+mj-lt"/>
            </a:rPr>
            <a:t>Ερωτήσεις και περιέργεια</a:t>
          </a:r>
          <a:endParaRPr lang="el-GR" sz="1400" kern="1200"/>
        </a:p>
      </dsp:txBody>
      <dsp:txXfrm>
        <a:off x="2726802" y="3591304"/>
        <a:ext cx="963458" cy="963481"/>
      </dsp:txXfrm>
    </dsp:sp>
    <dsp:sp modelId="{C797E20B-E94C-5C43-B0AD-8F02C652DE7E}">
      <dsp:nvSpPr>
        <dsp:cNvPr id="0" name=""/>
        <dsp:cNvSpPr/>
      </dsp:nvSpPr>
      <dsp:spPr>
        <a:xfrm rot="8100000">
          <a:off x="2437364" y="2925758"/>
          <a:ext cx="271516" cy="29518"/>
        </a:xfrm>
        <a:custGeom>
          <a:avLst/>
          <a:gdLst/>
          <a:ahLst/>
          <a:cxnLst/>
          <a:rect l="0" t="0" r="0" b="0"/>
          <a:pathLst>
            <a:path>
              <a:moveTo>
                <a:pt x="0" y="14759"/>
              </a:moveTo>
              <a:lnTo>
                <a:pt x="271516" y="14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nl-NL" sz="1400" kern="1200"/>
        </a:p>
      </dsp:txBody>
      <dsp:txXfrm rot="10800000">
        <a:off x="2566334" y="2933729"/>
        <a:ext cx="13575" cy="13575"/>
      </dsp:txXfrm>
    </dsp:sp>
    <dsp:sp modelId="{951169BC-F928-E345-B8FE-3CE0EDC5ED1B}">
      <dsp:nvSpPr>
        <dsp:cNvPr id="0" name=""/>
        <dsp:cNvSpPr/>
      </dsp:nvSpPr>
      <dsp:spPr>
        <a:xfrm>
          <a:off x="1158303" y="2873945"/>
          <a:ext cx="1600215" cy="1362567"/>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latin typeface="+mj-lt"/>
            </a:rPr>
            <a:t>Αναστοχασμός και συλλογισμός</a:t>
          </a:r>
          <a:endParaRPr lang="el-GR" sz="1400" kern="1200" dirty="0"/>
        </a:p>
      </dsp:txBody>
      <dsp:txXfrm>
        <a:off x="1392649" y="3073488"/>
        <a:ext cx="1131523" cy="963481"/>
      </dsp:txXfrm>
    </dsp:sp>
    <dsp:sp modelId="{3C352907-90FA-184D-B277-86C065262815}">
      <dsp:nvSpPr>
        <dsp:cNvPr id="0" name=""/>
        <dsp:cNvSpPr/>
      </dsp:nvSpPr>
      <dsp:spPr>
        <a:xfrm rot="10800000">
          <a:off x="2226938" y="2290349"/>
          <a:ext cx="151499" cy="29518"/>
        </a:xfrm>
        <a:custGeom>
          <a:avLst/>
          <a:gdLst/>
          <a:ahLst/>
          <a:cxnLst/>
          <a:rect l="0" t="0" r="0" b="0"/>
          <a:pathLst>
            <a:path>
              <a:moveTo>
                <a:pt x="0" y="14759"/>
              </a:moveTo>
              <a:lnTo>
                <a:pt x="151499" y="14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nl-NL" sz="1400" kern="1200"/>
        </a:p>
      </dsp:txBody>
      <dsp:txXfrm rot="10800000">
        <a:off x="2298901" y="2301321"/>
        <a:ext cx="7574" cy="7574"/>
      </dsp:txXfrm>
    </dsp:sp>
    <dsp:sp modelId="{359D0D13-FC4A-2D4A-A749-8B519AC7D9B9}">
      <dsp:nvSpPr>
        <dsp:cNvPr id="0" name=""/>
        <dsp:cNvSpPr/>
      </dsp:nvSpPr>
      <dsp:spPr>
        <a:xfrm>
          <a:off x="654250" y="1623825"/>
          <a:ext cx="1572687" cy="1362567"/>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latin typeface="+mj-lt"/>
            </a:rPr>
            <a:t>Διδακτική στήριξη και εμπλοκή του εκπαιδευτικού</a:t>
          </a:r>
          <a:endParaRPr lang="el-GR" sz="1400" kern="1200" dirty="0"/>
        </a:p>
      </dsp:txBody>
      <dsp:txXfrm>
        <a:off x="884565" y="1823368"/>
        <a:ext cx="1112057" cy="963481"/>
      </dsp:txXfrm>
    </dsp:sp>
    <dsp:sp modelId="{9D44C01B-4697-F941-80C4-5BAE458626AD}">
      <dsp:nvSpPr>
        <dsp:cNvPr id="0" name=""/>
        <dsp:cNvSpPr/>
      </dsp:nvSpPr>
      <dsp:spPr>
        <a:xfrm rot="13500000">
          <a:off x="2394039" y="1636995"/>
          <a:ext cx="322274" cy="29518"/>
        </a:xfrm>
        <a:custGeom>
          <a:avLst/>
          <a:gdLst/>
          <a:ahLst/>
          <a:cxnLst/>
          <a:rect l="0" t="0" r="0" b="0"/>
          <a:pathLst>
            <a:path>
              <a:moveTo>
                <a:pt x="0" y="14759"/>
              </a:moveTo>
              <a:lnTo>
                <a:pt x="322274" y="14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nl-NL" sz="1400" kern="1200"/>
        </a:p>
      </dsp:txBody>
      <dsp:txXfrm rot="10800000">
        <a:off x="2547120" y="1643697"/>
        <a:ext cx="16113" cy="16113"/>
      </dsp:txXfrm>
    </dsp:sp>
    <dsp:sp modelId="{BAA3BFA6-7BA1-7143-A53E-96C361E921F5}">
      <dsp:nvSpPr>
        <dsp:cNvPr id="0" name=""/>
        <dsp:cNvSpPr/>
      </dsp:nvSpPr>
      <dsp:spPr>
        <a:xfrm>
          <a:off x="1275594" y="372172"/>
          <a:ext cx="1365633" cy="1365633"/>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a:latin typeface="+mj-lt"/>
            </a:rPr>
            <a:t>Αξιολόγηση για τη μάθηση</a:t>
          </a:r>
          <a:endParaRPr lang="el-GR" sz="1400" kern="1200"/>
        </a:p>
      </dsp:txBody>
      <dsp:txXfrm>
        <a:off x="1475586" y="572164"/>
        <a:ext cx="965649" cy="96564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pPr/>
              <a:t>11/23/2017</a:t>
            </a:fld>
            <a:endParaRPr lang="el-G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pPr/>
              <a:t>‹#›</a:t>
            </a:fld>
            <a:endParaRPr lang="el-GR"/>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a:t>
            </a:fld>
            <a:endParaRPr lang="el-GR"/>
          </a:p>
        </p:txBody>
      </p:sp>
    </p:spTree>
    <p:extLst>
      <p:ext uri="{BB962C8B-B14F-4D97-AF65-F5344CB8AC3E}">
        <p14:creationId xmlns:p14="http://schemas.microsoft.com/office/powerpoint/2010/main" val="3757489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11</a:t>
            </a:fld>
            <a:endParaRPr lang="el-GR"/>
          </a:p>
        </p:txBody>
      </p:sp>
    </p:spTree>
    <p:extLst>
      <p:ext uri="{BB962C8B-B14F-4D97-AF65-F5344CB8AC3E}">
        <p14:creationId xmlns:p14="http://schemas.microsoft.com/office/powerpoint/2010/main" val="143536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12</a:t>
            </a:fld>
            <a:endParaRPr lang="el-GR"/>
          </a:p>
        </p:txBody>
      </p:sp>
    </p:spTree>
    <p:extLst>
      <p:ext uri="{BB962C8B-B14F-4D97-AF65-F5344CB8AC3E}">
        <p14:creationId xmlns:p14="http://schemas.microsoft.com/office/powerpoint/2010/main" val="229421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13</a:t>
            </a:fld>
            <a:endParaRPr lang="el-GR"/>
          </a:p>
        </p:txBody>
      </p:sp>
    </p:spTree>
    <p:extLst>
      <p:ext uri="{BB962C8B-B14F-4D97-AF65-F5344CB8AC3E}">
        <p14:creationId xmlns:p14="http://schemas.microsoft.com/office/powerpoint/2010/main" val="402649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14</a:t>
            </a:fld>
            <a:endParaRPr lang="el-GR"/>
          </a:p>
        </p:txBody>
      </p:sp>
    </p:spTree>
    <p:extLst>
      <p:ext uri="{BB962C8B-B14F-4D97-AF65-F5344CB8AC3E}">
        <p14:creationId xmlns:p14="http://schemas.microsoft.com/office/powerpoint/2010/main" val="4026496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15</a:t>
            </a:fld>
            <a:endParaRPr lang="el-GR"/>
          </a:p>
        </p:txBody>
      </p:sp>
    </p:spTree>
    <p:extLst>
      <p:ext uri="{BB962C8B-B14F-4D97-AF65-F5344CB8AC3E}">
        <p14:creationId xmlns:p14="http://schemas.microsoft.com/office/powerpoint/2010/main" val="57734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16</a:t>
            </a:fld>
            <a:endParaRPr lang="el-GR"/>
          </a:p>
        </p:txBody>
      </p:sp>
    </p:spTree>
    <p:extLst>
      <p:ext uri="{BB962C8B-B14F-4D97-AF65-F5344CB8AC3E}">
        <p14:creationId xmlns:p14="http://schemas.microsoft.com/office/powerpoint/2010/main" val="380938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17</a:t>
            </a:fld>
            <a:endParaRPr lang="el-GR"/>
          </a:p>
        </p:txBody>
      </p:sp>
    </p:spTree>
    <p:extLst>
      <p:ext uri="{BB962C8B-B14F-4D97-AF65-F5344CB8AC3E}">
        <p14:creationId xmlns:p14="http://schemas.microsoft.com/office/powerpoint/2010/main" val="17694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18</a:t>
            </a:fld>
            <a:endParaRPr lang="el-GR"/>
          </a:p>
        </p:txBody>
      </p:sp>
    </p:spTree>
    <p:extLst>
      <p:ext uri="{BB962C8B-B14F-4D97-AF65-F5344CB8AC3E}">
        <p14:creationId xmlns:p14="http://schemas.microsoft.com/office/powerpoint/2010/main" val="363246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20</a:t>
            </a:fld>
            <a:endParaRPr lang="el-GR"/>
          </a:p>
        </p:txBody>
      </p:sp>
    </p:spTree>
    <p:extLst>
      <p:ext uri="{BB962C8B-B14F-4D97-AF65-F5344CB8AC3E}">
        <p14:creationId xmlns:p14="http://schemas.microsoft.com/office/powerpoint/2010/main" val="4190535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21</a:t>
            </a:fld>
            <a:endParaRPr lang="el-GR"/>
          </a:p>
        </p:txBody>
      </p:sp>
    </p:spTree>
    <p:extLst>
      <p:ext uri="{BB962C8B-B14F-4D97-AF65-F5344CB8AC3E}">
        <p14:creationId xmlns:p14="http://schemas.microsoft.com/office/powerpoint/2010/main" val="165537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Στόχοι:</a:t>
            </a:r>
          </a:p>
          <a:p>
            <a:pPr marL="171450" lvl="0" indent="-171450">
              <a:buFont typeface="Arial"/>
              <a:buChar char="•"/>
            </a:pPr>
            <a:r>
              <a:rPr lang="el-GR" sz="1200" kern="1200" dirty="0" smtClean="0">
                <a:solidFill>
                  <a:schemeClr val="tx1"/>
                </a:solidFill>
                <a:latin typeface="+mn-lt"/>
              </a:rPr>
              <a:t>Εξηγήστε στους συμμετέχοντες τη σημασία της </a:t>
            </a:r>
            <a:r>
              <a:rPr lang="el-GR" sz="1200" b="1" kern="1200" dirty="0" smtClean="0">
                <a:solidFill>
                  <a:schemeClr val="tx1"/>
                </a:solidFill>
                <a:latin typeface="+mn-lt"/>
              </a:rPr>
              <a:t>μη τυπικής και της άτυπης μάθησης.</a:t>
            </a:r>
            <a:endParaRPr lang="el-GR" sz="1200" kern="1200" dirty="0" smtClean="0">
              <a:solidFill>
                <a:schemeClr val="tx1"/>
              </a:solidFill>
              <a:latin typeface="+mn-lt"/>
              <a:ea typeface="+mn-ea"/>
              <a:cs typeface="+mn-cs"/>
            </a:endParaRPr>
          </a:p>
          <a:p>
            <a:pPr marL="171450" lvl="0" indent="-171450">
              <a:buFont typeface="Arial"/>
              <a:buChar char="•"/>
            </a:pPr>
            <a:r>
              <a:rPr lang="el-GR" sz="1200" kern="1200" dirty="0" smtClean="0">
                <a:solidFill>
                  <a:schemeClr val="tx1"/>
                </a:solidFill>
                <a:latin typeface="+mn-lt"/>
              </a:rPr>
              <a:t>Εξηγήστε στους συμμετέχοντες την </a:t>
            </a:r>
            <a:r>
              <a:rPr lang="el-GR" sz="1200" b="1" kern="1200" dirty="0" smtClean="0">
                <a:solidFill>
                  <a:schemeClr val="tx1"/>
                </a:solidFill>
                <a:latin typeface="+mn-lt"/>
              </a:rPr>
              <a:t>ευέλικτη χρήση</a:t>
            </a:r>
            <a:r>
              <a:rPr lang="el-GR" sz="1200" kern="1200" dirty="0" smtClean="0">
                <a:solidFill>
                  <a:schemeClr val="tx1"/>
                </a:solidFill>
                <a:latin typeface="+mn-lt"/>
              </a:rPr>
              <a:t> τόσο του εσωτερικού, όσο και του εξωτερικού</a:t>
            </a:r>
            <a:r>
              <a:rPr lang="el-GR" sz="1200" b="1" kern="1200" dirty="0" smtClean="0">
                <a:solidFill>
                  <a:schemeClr val="tx1"/>
                </a:solidFill>
                <a:latin typeface="+mn-lt"/>
              </a:rPr>
              <a:t> περιβάλλοντος</a:t>
            </a:r>
            <a:r>
              <a:rPr lang="el-GR" sz="1200" kern="1200" dirty="0" smtClean="0">
                <a:solidFill>
                  <a:schemeClr val="tx1"/>
                </a:solidFill>
                <a:latin typeface="+mn-lt"/>
              </a:rPr>
              <a:t> για τη μάθηση φυσικών επιστημών</a:t>
            </a:r>
            <a:endParaRPr lang="el-GR" sz="1200" kern="1200" dirty="0" smtClean="0">
              <a:solidFill>
                <a:schemeClr val="tx1"/>
              </a:solidFill>
              <a:latin typeface="+mn-lt"/>
              <a:ea typeface="+mn-ea"/>
              <a:cs typeface="+mn-cs"/>
            </a:endParaRPr>
          </a:p>
          <a:p>
            <a:pPr marL="171450" lvl="0" indent="-171450">
              <a:buFont typeface="Arial"/>
              <a:buChar char="•"/>
            </a:pPr>
            <a:r>
              <a:rPr lang="el-GR" sz="1200" kern="1200" dirty="0" smtClean="0">
                <a:solidFill>
                  <a:schemeClr val="tx1"/>
                </a:solidFill>
                <a:latin typeface="+mn-lt"/>
              </a:rPr>
              <a:t>Ανταλλάξτε </a:t>
            </a:r>
            <a:r>
              <a:rPr lang="el-GR" sz="1200" b="1" kern="1200" dirty="0" smtClean="0">
                <a:solidFill>
                  <a:schemeClr val="tx1"/>
                </a:solidFill>
                <a:latin typeface="+mn-lt"/>
              </a:rPr>
              <a:t>στρατηγικές άτυπης μάθησης</a:t>
            </a:r>
            <a:r>
              <a:rPr lang="el-GR" sz="1200" kern="1200" dirty="0" smtClean="0">
                <a:solidFill>
                  <a:schemeClr val="tx1"/>
                </a:solidFill>
                <a:latin typeface="+mn-lt"/>
              </a:rPr>
              <a:t> στις φυσικές επιστήμες εντός του σχολικού περιβάλλοντος και στρατηγικές άλλων δραστηριοτήτων στις σχολικές τάξεις ή σε εξωτερικούς χώρους παιχνιδιού</a:t>
            </a:r>
            <a:endParaRPr lang="el-GR" sz="1200" kern="1200" dirty="0" smtClean="0">
              <a:solidFill>
                <a:schemeClr val="tx1"/>
              </a:solidFill>
              <a:latin typeface="+mn-lt"/>
              <a:ea typeface="+mn-ea"/>
              <a:cs typeface="+mn-cs"/>
            </a:endParaRPr>
          </a:p>
          <a:p>
            <a:pPr marL="171450" lvl="0" indent="-171450">
              <a:buFont typeface="Arial"/>
              <a:buChar char="•"/>
            </a:pPr>
            <a:r>
              <a:rPr lang="el-GR" sz="1200" kern="1200" dirty="0" smtClean="0">
                <a:solidFill>
                  <a:schemeClr val="tx1"/>
                </a:solidFill>
                <a:latin typeface="+mn-lt"/>
              </a:rPr>
              <a:t>Προσφέρατε βοήθεια στην </a:t>
            </a:r>
            <a:r>
              <a:rPr lang="el-GR" sz="1200" b="1" kern="1200" dirty="0" smtClean="0">
                <a:solidFill>
                  <a:schemeClr val="tx1"/>
                </a:solidFill>
                <a:latin typeface="+mn-lt"/>
              </a:rPr>
              <a:t>προσαρμογή των σχολικών εγκαταστάσεων και της υπαίθριας</a:t>
            </a:r>
            <a:r>
              <a:rPr lang="el-GR" sz="1200" kern="1200" dirty="0" smtClean="0">
                <a:solidFill>
                  <a:schemeClr val="tx1"/>
                </a:solidFill>
                <a:latin typeface="+mn-lt"/>
              </a:rPr>
              <a:t> τάξης για χρήση στη μάθηση φυσικών επιστημών</a:t>
            </a:r>
            <a:endParaRPr lang="el-GR" sz="1200" kern="1200" dirty="0" smtClean="0">
              <a:solidFill>
                <a:schemeClr val="tx1"/>
              </a:solidFill>
              <a:latin typeface="+mn-lt"/>
              <a:ea typeface="+mn-ea"/>
              <a:cs typeface="+mn-cs"/>
            </a:endParaRPr>
          </a:p>
          <a:p>
            <a:pPr marL="171450" lvl="0" indent="-171450">
              <a:buFont typeface="Arial"/>
              <a:buChar char="•"/>
            </a:pPr>
            <a:r>
              <a:rPr lang="el-GR" sz="1200" kern="1200" dirty="0" smtClean="0">
                <a:solidFill>
                  <a:schemeClr val="tx1"/>
                </a:solidFill>
                <a:latin typeface="+mn-lt"/>
              </a:rPr>
              <a:t>Εξασφαλίστε την εμπλοκή των συμμετεχόντων στην ανταλλαγή ιδεών σχετικά με την υπαίθρια μάθηση, την άτυπη και τη μη τυπική μάθηση για την ενίσχυση της μάθησης φυσικών επιστημών. </a:t>
            </a:r>
            <a:endParaRPr lang="el-GR" sz="1200" kern="1200" dirty="0" smtClean="0">
              <a:solidFill>
                <a:schemeClr val="tx1"/>
              </a:solidFill>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3</a:t>
            </a:fld>
            <a:endParaRPr lang="el-GR"/>
          </a:p>
        </p:txBody>
      </p:sp>
    </p:spTree>
    <p:extLst>
      <p:ext uri="{BB962C8B-B14F-4D97-AF65-F5344CB8AC3E}">
        <p14:creationId xmlns:p14="http://schemas.microsoft.com/office/powerpoint/2010/main" val="41248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22</a:t>
            </a:fld>
            <a:endParaRPr lang="el-GR"/>
          </a:p>
        </p:txBody>
      </p:sp>
    </p:spTree>
    <p:extLst>
      <p:ext uri="{BB962C8B-B14F-4D97-AF65-F5344CB8AC3E}">
        <p14:creationId xmlns:p14="http://schemas.microsoft.com/office/powerpoint/2010/main" val="3150575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23</a:t>
            </a:fld>
            <a:endParaRPr lang="el-GR"/>
          </a:p>
        </p:txBody>
      </p:sp>
    </p:spTree>
    <p:extLst>
      <p:ext uri="{BB962C8B-B14F-4D97-AF65-F5344CB8AC3E}">
        <p14:creationId xmlns:p14="http://schemas.microsoft.com/office/powerpoint/2010/main" val="2233484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24</a:t>
            </a:fld>
            <a:endParaRPr lang="el-GR"/>
          </a:p>
        </p:txBody>
      </p:sp>
    </p:spTree>
    <p:extLst>
      <p:ext uri="{BB962C8B-B14F-4D97-AF65-F5344CB8AC3E}">
        <p14:creationId xmlns:p14="http://schemas.microsoft.com/office/powerpoint/2010/main" val="2233484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25</a:t>
            </a:fld>
            <a:endParaRPr lang="el-GR"/>
          </a:p>
        </p:txBody>
      </p:sp>
    </p:spTree>
    <p:extLst>
      <p:ext uri="{BB962C8B-B14F-4D97-AF65-F5344CB8AC3E}">
        <p14:creationId xmlns:p14="http://schemas.microsoft.com/office/powerpoint/2010/main" val="2233484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26</a:t>
            </a:fld>
            <a:endParaRPr lang="el-GR"/>
          </a:p>
        </p:txBody>
      </p:sp>
    </p:spTree>
    <p:extLst>
      <p:ext uri="{BB962C8B-B14F-4D97-AF65-F5344CB8AC3E}">
        <p14:creationId xmlns:p14="http://schemas.microsoft.com/office/powerpoint/2010/main" val="2233484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27</a:t>
            </a:fld>
            <a:endParaRPr lang="el-GR"/>
          </a:p>
        </p:txBody>
      </p:sp>
    </p:spTree>
    <p:extLst>
      <p:ext uri="{BB962C8B-B14F-4D97-AF65-F5344CB8AC3E}">
        <p14:creationId xmlns:p14="http://schemas.microsoft.com/office/powerpoint/2010/main" val="3926638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28</a:t>
            </a:fld>
            <a:endParaRPr lang="el-GR"/>
          </a:p>
        </p:txBody>
      </p:sp>
    </p:spTree>
    <p:extLst>
      <p:ext uri="{BB962C8B-B14F-4D97-AF65-F5344CB8AC3E}">
        <p14:creationId xmlns:p14="http://schemas.microsoft.com/office/powerpoint/2010/main" val="4174765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29</a:t>
            </a:fld>
            <a:endParaRPr lang="el-GR"/>
          </a:p>
        </p:txBody>
      </p:sp>
    </p:spTree>
    <p:extLst>
      <p:ext uri="{BB962C8B-B14F-4D97-AF65-F5344CB8AC3E}">
        <p14:creationId xmlns:p14="http://schemas.microsoft.com/office/powerpoint/2010/main" val="206391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4</a:t>
            </a:fld>
            <a:endParaRPr lang="el-GR"/>
          </a:p>
        </p:txBody>
      </p:sp>
    </p:spTree>
    <p:extLst>
      <p:ext uri="{BB962C8B-B14F-4D97-AF65-F5344CB8AC3E}">
        <p14:creationId xmlns:p14="http://schemas.microsoft.com/office/powerpoint/2010/main" val="153978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5</a:t>
            </a:fld>
            <a:endParaRPr lang="el-GR" dirty="0"/>
          </a:p>
        </p:txBody>
      </p:sp>
    </p:spTree>
    <p:extLst>
      <p:ext uri="{BB962C8B-B14F-4D97-AF65-F5344CB8AC3E}">
        <p14:creationId xmlns:p14="http://schemas.microsoft.com/office/powerpoint/2010/main" val="259210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6</a:t>
            </a:fld>
            <a:endParaRPr lang="el-GR" dirty="0"/>
          </a:p>
        </p:txBody>
      </p:sp>
    </p:spTree>
    <p:extLst>
      <p:ext uri="{BB962C8B-B14F-4D97-AF65-F5344CB8AC3E}">
        <p14:creationId xmlns:p14="http://schemas.microsoft.com/office/powerpoint/2010/main" val="259210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7</a:t>
            </a:fld>
            <a:endParaRPr lang="el-GR"/>
          </a:p>
        </p:txBody>
      </p:sp>
    </p:spTree>
    <p:extLst>
      <p:ext uri="{BB962C8B-B14F-4D97-AF65-F5344CB8AC3E}">
        <p14:creationId xmlns:p14="http://schemas.microsoft.com/office/powerpoint/2010/main" val="63879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8</a:t>
            </a:fld>
            <a:endParaRPr lang="el-GR"/>
          </a:p>
        </p:txBody>
      </p:sp>
    </p:spTree>
    <p:extLst>
      <p:ext uri="{BB962C8B-B14F-4D97-AF65-F5344CB8AC3E}">
        <p14:creationId xmlns:p14="http://schemas.microsoft.com/office/powerpoint/2010/main" val="4124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l-GR" dirty="0" smtClean="0"/>
              <a:t>«</a:t>
            </a:r>
            <a:r>
              <a:rPr lang="el-GR" b="1" dirty="0" smtClean="0"/>
              <a:t>Άτυπη μάθηση </a:t>
            </a:r>
            <a:r>
              <a:rPr lang="el-GR" dirty="0" smtClean="0"/>
              <a:t>είναι</a:t>
            </a:r>
            <a:r>
              <a:rPr lang="el-GR" baseline="0" dirty="0" smtClean="0"/>
              <a:t> η μάθηση που προκύπτει στην καθημερινότητα, στην οικογένεια, στο χώρο εργασίας, στις κοινότητες και μέσω των ενδιαφερόντων και των δραστηριοτήτων των ατόμων.»</a:t>
            </a:r>
          </a:p>
          <a:p>
            <a:r>
              <a:rPr lang="el-GR" baseline="0" dirty="0" smtClean="0"/>
              <a:t>«</a:t>
            </a:r>
            <a:r>
              <a:rPr lang="el-GR" b="1" baseline="0" dirty="0" smtClean="0"/>
              <a:t>Μη τυπική μάθηση </a:t>
            </a:r>
            <a:r>
              <a:rPr lang="el-GR" baseline="0" dirty="0" smtClean="0"/>
              <a:t>είναι η μάθηση που έχει αποκτηθεί επιπλέον ή εναλλακτικά της τυπικής μάθησης. Σε ορισμένες περιπτώσεις είναι επίσης δομημένη με βάση εκπαιδευτικούς κανόνες, αλλά πιο ευέλικτη. Συνήθως προκύπτει σε περιβάλλοντα με βάση την κοινότητα, το χώρο εργασίας και μέσω των δραστηριοτήτων των οργανώσεων της κοινωνίας της πολιτών.»</a:t>
            </a:r>
          </a:p>
          <a:p>
            <a:r>
              <a:rPr lang="el-GR" baseline="0" dirty="0" smtClean="0"/>
              <a:t>«</a:t>
            </a:r>
            <a:r>
              <a:rPr lang="el-GR" b="1" baseline="0" dirty="0" smtClean="0"/>
              <a:t>Τυπική μάθηση </a:t>
            </a:r>
            <a:r>
              <a:rPr lang="el-GR" baseline="0" dirty="0" smtClean="0"/>
              <a:t>προκύπτει σε εκπαιδευτικούς οργανισμούς και οργανισμούς κατάρτισης, αναγνωρίζεται από τις σχετικές εθνικές αρχές και οδηγεί σε πτυχία και πιστοποιήσεις. Η τυπική μάθηση είναι δομημένη σύμφωνα με εκπαιδευτικούς κανόνες, όπως το πρόγραμμα σπουδών, πιστοποιήσεις και απαιτήσεις σχετικά με τη διδασκαλία και τη μάθηση.</a:t>
            </a:r>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9</a:t>
            </a:fld>
            <a:endParaRPr lang="el-GR"/>
          </a:p>
        </p:txBody>
      </p:sp>
    </p:spTree>
    <p:extLst>
      <p:ext uri="{BB962C8B-B14F-4D97-AF65-F5344CB8AC3E}">
        <p14:creationId xmlns:p14="http://schemas.microsoft.com/office/powerpoint/2010/main" val="4105406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10</a:t>
            </a:fld>
            <a:endParaRPr lang="el-GR"/>
          </a:p>
        </p:txBody>
      </p:sp>
    </p:spTree>
    <p:extLst>
      <p:ext uri="{BB962C8B-B14F-4D97-AF65-F5344CB8AC3E}">
        <p14:creationId xmlns:p14="http://schemas.microsoft.com/office/powerpoint/2010/main" val="326137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pPr/>
              <a:t>23/11/2017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pPr/>
              <a:t>23/11/2017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pPr/>
              <a:t>23/11/2017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pPr/>
              <a:t>23/11/2017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23/11/2017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121" name="Acrobat Document" r:id="rId14" imgW="4048033" imgH="2695557" progId="AcroExch.Document.DC">
                  <p:embed/>
                </p:oleObj>
              </mc:Choice>
              <mc:Fallback>
                <p:oleObj name="Acrobat Document" r:id="rId14" imgW="4048033" imgH="2695557" progId="AcroExch.Document.DC">
                  <p:embed/>
                  <p:pic>
                    <p:nvPicPr>
                      <p:cNvPr id="0" name="Picture 9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hyperlink" Target="http://studypoints.blogspot.be/2015/02/describe-comparative-study-of-formal.html" TargetMode="Externa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www.slideshare.net/LKOTZE/life-long-learning-and-planing-lesson-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l-GR" sz="4400" b="1" dirty="0" smtClean="0">
                <a:solidFill>
                  <a:srgbClr val="FF0000"/>
                </a:solidFill>
                <a:latin typeface="+mj-lt"/>
              </a:rPr>
              <a:t>Επιμορφωτική Ενότητα </a:t>
            </a:r>
            <a:r>
              <a:rPr lang="el-GR" sz="4400" b="1" dirty="0">
                <a:solidFill>
                  <a:srgbClr val="FF0000"/>
                </a:solidFill>
                <a:latin typeface="+mj-lt"/>
              </a:rPr>
              <a:t>11</a:t>
            </a:r>
          </a:p>
          <a:p>
            <a:pPr marL="0" indent="0" algn="ctr">
              <a:spcBef>
                <a:spcPts val="0"/>
              </a:spcBef>
              <a:buNone/>
            </a:pPr>
            <a:r>
              <a:rPr dirty="0">
                <a:latin typeface="+mj-lt"/>
              </a:rPr>
              <a:t/>
            </a:r>
            <a:br>
              <a:rPr dirty="0">
                <a:latin typeface="+mj-lt"/>
              </a:rPr>
            </a:br>
            <a:r>
              <a:rPr lang="el-GR" sz="4000" b="1" dirty="0">
                <a:solidFill>
                  <a:srgbClr val="FF0000"/>
                </a:solidFill>
                <a:latin typeface="+mj-lt"/>
              </a:rPr>
              <a:t>Σύνδεση της μάθησης </a:t>
            </a:r>
            <a:r>
              <a:rPr lang="en-US" sz="4000" b="1" dirty="0" smtClean="0">
                <a:solidFill>
                  <a:srgbClr val="FF0000"/>
                </a:solidFill>
                <a:latin typeface="+mj-lt"/>
              </a:rPr>
              <a:t/>
            </a:r>
            <a:br>
              <a:rPr lang="en-US" sz="4000" b="1" dirty="0" smtClean="0">
                <a:solidFill>
                  <a:srgbClr val="FF0000"/>
                </a:solidFill>
                <a:latin typeface="+mj-lt"/>
              </a:rPr>
            </a:br>
            <a:r>
              <a:rPr lang="el-GR" sz="4000" b="1" dirty="0" smtClean="0">
                <a:solidFill>
                  <a:srgbClr val="FF0000"/>
                </a:solidFill>
                <a:latin typeface="+mj-lt"/>
              </a:rPr>
              <a:t>εντός </a:t>
            </a:r>
            <a:r>
              <a:rPr lang="el-GR" sz="4000" b="1" dirty="0">
                <a:solidFill>
                  <a:srgbClr val="FF0000"/>
                </a:solidFill>
                <a:latin typeface="+mj-lt"/>
              </a:rPr>
              <a:t>και εκτός σχολείου</a:t>
            </a:r>
            <a:endParaRPr lang="el-GR" sz="4000" dirty="0">
              <a:latin typeface="+mj-lt"/>
            </a:endParaRPr>
          </a:p>
        </p:txBody>
      </p:sp>
    </p:spTree>
    <p:extLst>
      <p:ext uri="{BB962C8B-B14F-4D97-AF65-F5344CB8AC3E}">
        <p14:creationId xmlns:p14="http://schemas.microsoft.com/office/powerpoint/2010/main" val="4195481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40568" y="0"/>
            <a:ext cx="925252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35496" y="0"/>
            <a:ext cx="9217024" cy="1052736"/>
          </a:xfrm>
        </p:spPr>
        <p:txBody>
          <a:bodyPr>
            <a:noAutofit/>
          </a:bodyPr>
          <a:lstStyle/>
          <a:p>
            <a:r>
              <a:rPr lang="el-GR" sz="2400" b="1" dirty="0">
                <a:solidFill>
                  <a:srgbClr val="00B050"/>
                </a:solidFill>
              </a:rPr>
              <a:t>Σύνδεση της μάθησης εντός και εκτός σχολείου </a:t>
            </a:r>
            <a:r>
              <a:rPr lang="el-GR" sz="2400" b="1" dirty="0" smtClean="0">
                <a:solidFill>
                  <a:srgbClr val="00B050"/>
                </a:solidFill>
              </a:rPr>
              <a:t/>
            </a:r>
            <a:br>
              <a:rPr lang="el-GR" sz="2400" b="1" dirty="0" smtClean="0">
                <a:solidFill>
                  <a:srgbClr val="00B050"/>
                </a:solidFill>
              </a:rPr>
            </a:br>
            <a:r>
              <a:rPr lang="el-GR" sz="2400" b="1" dirty="0" smtClean="0">
                <a:solidFill>
                  <a:srgbClr val="FF0000"/>
                </a:solidFill>
              </a:rPr>
              <a:t>Περιβάλλοντα </a:t>
            </a:r>
            <a:r>
              <a:rPr lang="el-GR" sz="2400" b="1" dirty="0">
                <a:solidFill>
                  <a:srgbClr val="FF0000"/>
                </a:solidFill>
              </a:rPr>
              <a:t>μάθησης </a:t>
            </a:r>
            <a:r>
              <a:rPr lang="el-GR" sz="2400" dirty="0" smtClean="0">
                <a:solidFill>
                  <a:srgbClr val="FF0000"/>
                </a:solidFill>
              </a:rPr>
              <a:t>(Eshach, 2007)</a:t>
            </a:r>
            <a:endParaRPr lang="el-GR" sz="2400" dirty="0">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287695992"/>
              </p:ext>
            </p:extLst>
          </p:nvPr>
        </p:nvGraphicFramePr>
        <p:xfrm>
          <a:off x="323528" y="1119188"/>
          <a:ext cx="8363272" cy="5576767"/>
        </p:xfrm>
        <a:graphic>
          <a:graphicData uri="http://schemas.openxmlformats.org/presentationml/2006/ole">
            <mc:AlternateContent xmlns:mc="http://schemas.openxmlformats.org/markup-compatibility/2006">
              <mc:Choice xmlns:v="urn:schemas-microsoft-com:vml" Requires="v">
                <p:oleObj spid="_x0000_s2112" name="Έγγραφο" r:id="rId4" imgW="6287398" imgH="4042299" progId="Word.Document.12">
                  <p:embed/>
                </p:oleObj>
              </mc:Choice>
              <mc:Fallback>
                <p:oleObj name="Έγγραφο" r:id="rId4" imgW="6287398" imgH="4042299" progId="Word.Document.12">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19188"/>
                        <a:ext cx="8363272" cy="5576767"/>
                      </a:xfrm>
                      <a:prstGeom prst="rect">
                        <a:avLst/>
                      </a:prstGeom>
                      <a:noFill/>
                      <a:extLst/>
                    </p:spPr>
                  </p:pic>
                </p:oleObj>
              </mc:Fallback>
            </mc:AlternateContent>
          </a:graphicData>
        </a:graphic>
      </p:graphicFrame>
      <p:sp>
        <p:nvSpPr>
          <p:cNvPr id="4" name="Tekstvak 3"/>
          <p:cNvSpPr txBox="1"/>
          <p:nvPr/>
        </p:nvSpPr>
        <p:spPr>
          <a:xfrm>
            <a:off x="179523" y="6294874"/>
            <a:ext cx="6358769" cy="369332"/>
          </a:xfrm>
          <a:prstGeom prst="rect">
            <a:avLst/>
          </a:prstGeom>
          <a:noFill/>
        </p:spPr>
        <p:txBody>
          <a:bodyPr wrap="square" rtlCol="0">
            <a:spAutoFit/>
          </a:bodyPr>
          <a:lstStyle/>
          <a:p>
            <a:r>
              <a:rPr lang="el-GR" sz="1400" dirty="0">
                <a:latin typeface="+mj-lt"/>
                <a:hlinkClick r:id="rId6"/>
              </a:rPr>
              <a:t>http://studypoints.blogspot.be/2015/02/describe-comparative-study-of-formal.html</a:t>
            </a:r>
            <a:r>
              <a:rPr lang="el-GR" dirty="0" smtClean="0"/>
              <a:t> </a:t>
            </a:r>
            <a:endParaRPr lang="el-GR" sz="1400" dirty="0">
              <a:latin typeface="+mj-lt"/>
            </a:endParaRPr>
          </a:p>
        </p:txBody>
      </p:sp>
    </p:spTree>
    <p:extLst>
      <p:ext uri="{BB962C8B-B14F-4D97-AF65-F5344CB8AC3E}">
        <p14:creationId xmlns:p14="http://schemas.microsoft.com/office/powerpoint/2010/main" val="173811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1840" y="346646"/>
            <a:ext cx="5554960" cy="1354162"/>
          </a:xfrm>
        </p:spPr>
        <p:txBody>
          <a:bodyPr>
            <a:normAutofit fontScale="90000"/>
          </a:bodyPr>
          <a:lstStyle/>
          <a:p>
            <a:r>
              <a:rPr lang="el-GR" sz="4000" b="1" dirty="0">
                <a:solidFill>
                  <a:srgbClr val="00B050"/>
                </a:solidFill>
              </a:rPr>
              <a:t>Σύνδεση της μάθησης εντός και εκτός σχολείου </a:t>
            </a:r>
            <a:r>
              <a:rPr lang="el-GR" sz="3600" b="1" dirty="0">
                <a:solidFill>
                  <a:srgbClr val="FF5050"/>
                </a:solidFill>
              </a:rPr>
              <a:t>Περιβάλλοντα μάθησης </a:t>
            </a:r>
            <a:r>
              <a:rPr lang="el-GR" sz="3600" b="1" dirty="0" smtClean="0">
                <a:solidFill>
                  <a:srgbClr val="FF5050"/>
                </a:solidFill>
              </a:rPr>
              <a:t>(Eshach, 2007)</a:t>
            </a:r>
            <a:endParaRPr lang="el-GR" sz="3600"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065486"/>
            <a:ext cx="5198492" cy="4099818"/>
          </a:xfrm>
          <a:prstGeom prst="rect">
            <a:avLst/>
          </a:prstGeom>
          <a:noFill/>
          <a:ln>
            <a:noFill/>
          </a:ln>
        </p:spPr>
      </p:pic>
    </p:spTree>
    <p:extLst>
      <p:ext uri="{BB962C8B-B14F-4D97-AF65-F5344CB8AC3E}">
        <p14:creationId xmlns:p14="http://schemas.microsoft.com/office/powerpoint/2010/main" val="25485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t/>
            </a:r>
            <a:br/>
            <a:endParaRPr lang="el-GR" dirty="0"/>
          </a:p>
        </p:txBody>
      </p:sp>
      <p:sp>
        <p:nvSpPr>
          <p:cNvPr id="4" name="Titel 1"/>
          <p:cNvSpPr txBox="1">
            <a:spLocks/>
          </p:cNvSpPr>
          <p:nvPr/>
        </p:nvSpPr>
        <p:spPr>
          <a:xfrm>
            <a:off x="2758150" y="296038"/>
            <a:ext cx="5915000" cy="156741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00B050"/>
                </a:solidFill>
              </a:rPr>
              <a:t>Σύνδεση μάθησης εντός και εκτός σχολείου</a:t>
            </a:r>
            <a:r>
              <a:rPr dirty="0"/>
              <a:t/>
            </a:r>
            <a:br>
              <a:rPr dirty="0"/>
            </a:br>
            <a:r>
              <a:rPr lang="el-GR" sz="2800" b="1" dirty="0" smtClean="0">
                <a:solidFill>
                  <a:srgbClr val="FF0000"/>
                </a:solidFill>
              </a:rPr>
              <a:t>Άτυπη μάθηση</a:t>
            </a:r>
            <a:r>
              <a:rPr lang="el-GR" dirty="0" smtClean="0"/>
              <a:t> </a:t>
            </a:r>
            <a:r>
              <a:rPr lang="el-GR" sz="2800" dirty="0" smtClean="0">
                <a:solidFill>
                  <a:srgbClr val="FF0000"/>
                </a:solidFill>
              </a:rPr>
              <a:t>(Falk et al., 2012)</a:t>
            </a:r>
            <a:endParaRPr lang="el-GR" sz="2800" dirty="0">
              <a:solidFill>
                <a:srgbClr val="00B050"/>
              </a:solidFill>
            </a:endParaRPr>
          </a:p>
        </p:txBody>
      </p:sp>
      <p:pic>
        <p:nvPicPr>
          <p:cNvPr id="9" name="Afbeelding 8" descr="ocga_149982.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40" y="1899962"/>
            <a:ext cx="6120680" cy="2699049"/>
          </a:xfrm>
          <a:prstGeom prst="rect">
            <a:avLst/>
          </a:prstGeom>
        </p:spPr>
      </p:pic>
      <p:pic>
        <p:nvPicPr>
          <p:cNvPr id="6" name="Afbeelding 5" descr="invislearningcha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626627"/>
            <a:ext cx="4588272" cy="1610685"/>
          </a:xfrm>
          <a:prstGeom prst="rect">
            <a:avLst/>
          </a:prstGeom>
        </p:spPr>
      </p:pic>
      <p:pic>
        <p:nvPicPr>
          <p:cNvPr id="8" name="Afbeelding 7" descr="6a0120a64f246c970b015390602637970b-600wi.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2220" y="3789040"/>
            <a:ext cx="2079912" cy="2088232"/>
          </a:xfrm>
          <a:prstGeom prst="rect">
            <a:avLst/>
          </a:prstGeom>
        </p:spPr>
      </p:pic>
    </p:spTree>
    <p:extLst>
      <p:ext uri="{BB962C8B-B14F-4D97-AF65-F5344CB8AC3E}">
        <p14:creationId xmlns:p14="http://schemas.microsoft.com/office/powerpoint/2010/main" val="6462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stretch>
            <a:fillRect/>
          </a:stretch>
        </p:blipFill>
        <p:spPr>
          <a:xfrm>
            <a:off x="5812196" y="2996952"/>
            <a:ext cx="3326924" cy="3096344"/>
          </a:xfrm>
          <a:prstGeom prst="rect">
            <a:avLst/>
          </a:prstGeom>
        </p:spPr>
      </p:pic>
      <p:sp>
        <p:nvSpPr>
          <p:cNvPr id="2" name="Title 1"/>
          <p:cNvSpPr>
            <a:spLocks noGrp="1"/>
          </p:cNvSpPr>
          <p:nvPr>
            <p:ph type="title"/>
          </p:nvPr>
        </p:nvSpPr>
        <p:spPr>
          <a:xfrm>
            <a:off x="2843808" y="274638"/>
            <a:ext cx="5842992" cy="1282154"/>
          </a:xfrm>
        </p:spPr>
        <p:txBody>
          <a:bodyPr>
            <a:normAutofit fontScale="90000"/>
          </a:bodyPr>
          <a:lstStyle/>
          <a:p>
            <a:r>
              <a:rPr lang="el-GR" sz="4000" b="1" dirty="0">
                <a:solidFill>
                  <a:srgbClr val="00B050"/>
                </a:solidFill>
              </a:rPr>
              <a:t>Σύνδεση της μάθησης εντός και εκτός σχολείου </a:t>
            </a:r>
            <a:r>
              <a:rPr lang="el-GR" sz="4000" b="1" dirty="0" smtClean="0">
                <a:solidFill>
                  <a:srgbClr val="00B050"/>
                </a:solidFill>
              </a:rPr>
              <a:t/>
            </a:r>
            <a:br>
              <a:rPr lang="el-GR" sz="4000" b="1" dirty="0" smtClean="0">
                <a:solidFill>
                  <a:srgbClr val="00B050"/>
                </a:solidFill>
              </a:rPr>
            </a:br>
            <a:r>
              <a:rPr lang="el-GR" sz="3200" b="1" dirty="0" smtClean="0">
                <a:solidFill>
                  <a:srgbClr val="FF0000"/>
                </a:solidFill>
              </a:rPr>
              <a:t>Προσδοκίες </a:t>
            </a:r>
            <a:endParaRPr lang="el-GR" sz="3200" b="1" dirty="0">
              <a:solidFill>
                <a:srgbClr val="FF0000"/>
              </a:solidFill>
            </a:endParaRPr>
          </a:p>
        </p:txBody>
      </p:sp>
      <p:sp>
        <p:nvSpPr>
          <p:cNvPr id="3" name="Content Placeholder 2"/>
          <p:cNvSpPr>
            <a:spLocks noGrp="1"/>
          </p:cNvSpPr>
          <p:nvPr>
            <p:ph idx="1"/>
          </p:nvPr>
        </p:nvSpPr>
        <p:spPr>
          <a:xfrm>
            <a:off x="611560" y="1628800"/>
            <a:ext cx="5472608" cy="4351338"/>
          </a:xfrm>
        </p:spPr>
        <p:txBody>
          <a:bodyPr>
            <a:noAutofit/>
          </a:bodyPr>
          <a:lstStyle/>
          <a:p>
            <a:pPr marL="0" indent="0">
              <a:buNone/>
            </a:pPr>
            <a:r>
              <a:rPr lang="el-GR" sz="2400" i="1" dirty="0">
                <a:latin typeface="+mj-lt"/>
              </a:rPr>
              <a:t>Ως άτομο</a:t>
            </a:r>
          </a:p>
          <a:p>
            <a:pPr marL="0" indent="0">
              <a:buNone/>
            </a:pPr>
            <a:r>
              <a:rPr lang="el-GR" sz="2400" dirty="0" smtClean="0">
                <a:latin typeface="+mj-lt"/>
              </a:rPr>
              <a:t>Τι ελπίζετε να κερδίσετε από αυτή την ενότητα;</a:t>
            </a:r>
          </a:p>
          <a:p>
            <a:pPr marL="0" indent="0">
              <a:buNone/>
            </a:pPr>
            <a:r>
              <a:rPr lang="el-GR" sz="2400" dirty="0" smtClean="0">
                <a:latin typeface="+mj-lt"/>
              </a:rPr>
              <a:t>Σημειώστε κάθε ερώτηση σε ένα διαφορετικό αυτοκόλλητο χαρτάκι (ένα για κάθε ερώτηση)</a:t>
            </a:r>
          </a:p>
          <a:p>
            <a:pPr marL="0" indent="0">
              <a:buNone/>
            </a:pPr>
            <a:endParaRPr lang="el-GR" sz="2400" i="1" dirty="0" smtClean="0">
              <a:latin typeface="+mj-lt"/>
            </a:endParaRPr>
          </a:p>
          <a:p>
            <a:pPr marL="0" indent="0">
              <a:buNone/>
            </a:pPr>
            <a:r>
              <a:rPr lang="el-GR" sz="2400" i="1" dirty="0" smtClean="0">
                <a:latin typeface="+mj-lt"/>
              </a:rPr>
              <a:t>Ως ομάδα </a:t>
            </a:r>
          </a:p>
          <a:p>
            <a:pPr marL="0" indent="0">
              <a:buNone/>
            </a:pPr>
            <a:r>
              <a:rPr lang="el-GR" sz="2400" dirty="0" smtClean="0">
                <a:latin typeface="+mj-lt"/>
              </a:rPr>
              <a:t>Δείτε αν μπορείτε να ομαδοποιήσετε τις απαντήσεις - υπάρχουν κοινά στοιχεία/διαφορές; </a:t>
            </a:r>
          </a:p>
        </p:txBody>
      </p:sp>
    </p:spTree>
    <p:extLst>
      <p:ext uri="{BB962C8B-B14F-4D97-AF65-F5344CB8AC3E}">
        <p14:creationId xmlns:p14="http://schemas.microsoft.com/office/powerpoint/2010/main" val="4127639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fontScale="90000"/>
          </a:bodyPr>
          <a:lstStyle/>
          <a:p>
            <a:r>
              <a:rPr lang="el-GR" sz="4000" b="1" dirty="0">
                <a:solidFill>
                  <a:srgbClr val="00B050"/>
                </a:solidFill>
              </a:rPr>
              <a:t>Σύνδεση της μάθησης εντός και εκτός σχολείου </a:t>
            </a:r>
            <a:r>
              <a:rPr lang="el-GR" sz="4000" b="1" dirty="0" smtClean="0">
                <a:solidFill>
                  <a:srgbClr val="00B050"/>
                </a:solidFill>
              </a:rPr>
              <a:t/>
            </a:r>
            <a:br>
              <a:rPr lang="el-GR" sz="4000" b="1" dirty="0" smtClean="0">
                <a:solidFill>
                  <a:srgbClr val="00B050"/>
                </a:solidFill>
              </a:rPr>
            </a:br>
            <a:r>
              <a:rPr lang="el-GR" sz="3200" b="1" dirty="0" smtClean="0">
                <a:solidFill>
                  <a:srgbClr val="FF0000"/>
                </a:solidFill>
              </a:rPr>
              <a:t>Αρχικές ιδέες </a:t>
            </a:r>
            <a:endParaRPr lang="el-GR" sz="3200" b="1" dirty="0">
              <a:solidFill>
                <a:srgbClr val="FF0000"/>
              </a:solidFill>
            </a:endParaRPr>
          </a:p>
        </p:txBody>
      </p:sp>
      <p:sp>
        <p:nvSpPr>
          <p:cNvPr id="3" name="Content Placeholder 2"/>
          <p:cNvSpPr>
            <a:spLocks noGrp="1"/>
          </p:cNvSpPr>
          <p:nvPr>
            <p:ph idx="1"/>
          </p:nvPr>
        </p:nvSpPr>
        <p:spPr>
          <a:xfrm>
            <a:off x="811436" y="1988840"/>
            <a:ext cx="7886700" cy="4351338"/>
          </a:xfrm>
        </p:spPr>
        <p:txBody>
          <a:bodyPr>
            <a:noAutofit/>
          </a:bodyPr>
          <a:lstStyle/>
          <a:p>
            <a:pPr marL="0" indent="0">
              <a:buNone/>
            </a:pPr>
            <a:r>
              <a:rPr lang="el-GR" sz="2400" i="1" dirty="0">
                <a:latin typeface="+mj-lt"/>
              </a:rPr>
              <a:t>Ως άτομο</a:t>
            </a:r>
          </a:p>
          <a:p>
            <a:r>
              <a:rPr lang="el-GR" sz="2400" dirty="0" smtClean="0">
                <a:latin typeface="+mj-lt"/>
              </a:rPr>
              <a:t>Φύλλο καταγραφής: Μάθηση φυσικών επιστημών εκτός σχολείου</a:t>
            </a:r>
          </a:p>
          <a:p>
            <a:pPr lvl="1"/>
            <a:r>
              <a:rPr lang="el-GR" sz="2000" dirty="0" smtClean="0">
                <a:latin typeface="+mj-lt"/>
              </a:rPr>
              <a:t>Υπαίθρια μάθηση</a:t>
            </a:r>
          </a:p>
          <a:p>
            <a:pPr lvl="1"/>
            <a:r>
              <a:rPr lang="el-GR" sz="2000" dirty="0" smtClean="0">
                <a:latin typeface="+mj-lt"/>
              </a:rPr>
              <a:t>Μη τυπική μάθηση</a:t>
            </a:r>
          </a:p>
          <a:p>
            <a:pPr lvl="1"/>
            <a:r>
              <a:rPr lang="el-GR" sz="2000" dirty="0" smtClean="0">
                <a:latin typeface="+mj-lt"/>
              </a:rPr>
              <a:t>Άτυπη μάθηση</a:t>
            </a:r>
          </a:p>
          <a:p>
            <a:r>
              <a:rPr lang="el-GR" sz="2400" dirty="0" smtClean="0">
                <a:latin typeface="+mj-lt"/>
              </a:rPr>
              <a:t>Καταγράψτε κάποια παραδείγματα που έχετε συγκεντρώσει. </a:t>
            </a:r>
          </a:p>
          <a:p>
            <a:r>
              <a:rPr lang="el-GR" sz="2400" dirty="0" smtClean="0">
                <a:latin typeface="+mj-lt"/>
              </a:rPr>
              <a:t>Παρατηρήσατε κάτι σχετικό με τη μάθηση φυσικών επιστημών; Πώς; Τι;</a:t>
            </a:r>
            <a:r>
              <a:rPr lang="el-GR" dirty="0" smtClean="0"/>
              <a:t> </a:t>
            </a:r>
          </a:p>
          <a:p>
            <a:endParaRPr lang="el-GR" sz="2000" i="1" dirty="0" smtClean="0">
              <a:latin typeface="+mj-lt"/>
            </a:endParaRPr>
          </a:p>
        </p:txBody>
      </p:sp>
    </p:spTree>
    <p:extLst>
      <p:ext uri="{BB962C8B-B14F-4D97-AF65-F5344CB8AC3E}">
        <p14:creationId xmlns:p14="http://schemas.microsoft.com/office/powerpoint/2010/main" val="2618045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b="1" dirty="0" smtClean="0">
                <a:solidFill>
                  <a:srgbClr val="00B050"/>
                </a:solidFill>
              </a:rPr>
              <a:t>Σύνδεση της μάθησης εντός και εκτός σχολείου </a:t>
            </a:r>
            <a:r>
              <a:rPr lang="el-GR" sz="3200" b="1" dirty="0" smtClean="0">
                <a:solidFill>
                  <a:srgbClr val="FF0000"/>
                </a:solidFill>
              </a:rPr>
              <a:t>Υπαίθρια &amp; άτυπη μάθηση</a:t>
            </a:r>
            <a:endParaRPr lang="el-GR" sz="3200" b="1" dirty="0">
              <a:solidFill>
                <a:srgbClr val="FF0000"/>
              </a:solidFill>
            </a:endParaRPr>
          </a:p>
        </p:txBody>
      </p:sp>
      <p:sp>
        <p:nvSpPr>
          <p:cNvPr id="3" name="Content Placeholder 2"/>
          <p:cNvSpPr>
            <a:spLocks noGrp="1"/>
          </p:cNvSpPr>
          <p:nvPr>
            <p:ph idx="1"/>
          </p:nvPr>
        </p:nvSpPr>
        <p:spPr>
          <a:xfrm>
            <a:off x="457200" y="1844825"/>
            <a:ext cx="8219256" cy="2160239"/>
          </a:xfrm>
        </p:spPr>
        <p:txBody>
          <a:bodyPr>
            <a:normAutofit/>
          </a:bodyPr>
          <a:lstStyle/>
          <a:p>
            <a:pPr>
              <a:lnSpc>
                <a:spcPct val="110000"/>
              </a:lnSpc>
              <a:buNone/>
            </a:pPr>
            <a:r>
              <a:rPr lang="el-GR" sz="2400" dirty="0" smtClean="0">
                <a:latin typeface="+mj-lt"/>
              </a:rPr>
              <a:t>Εργαστείτε σε ομάδες των 4 ατόμων</a:t>
            </a:r>
            <a:endParaRPr lang="el-GR" sz="2400" dirty="0">
              <a:latin typeface="+mj-lt"/>
            </a:endParaRPr>
          </a:p>
          <a:p>
            <a:pPr>
              <a:lnSpc>
                <a:spcPct val="110000"/>
              </a:lnSpc>
            </a:pPr>
            <a:r>
              <a:rPr lang="el-GR" sz="2400" dirty="0" smtClean="0">
                <a:latin typeface="+mj-lt"/>
              </a:rPr>
              <a:t>Πηγαίνετε έξω σε διαφορετικούς χώρους (3/4) στο άμεσο περιβάλλον σας, όπως για παράδειγμα:</a:t>
            </a:r>
          </a:p>
          <a:p>
            <a:pPr lvl="1">
              <a:lnSpc>
                <a:spcPct val="110000"/>
              </a:lnSpc>
            </a:pPr>
            <a:r>
              <a:rPr lang="el-GR" sz="2000" dirty="0" smtClean="0">
                <a:solidFill>
                  <a:srgbClr val="FF0000"/>
                </a:solidFill>
                <a:latin typeface="+mj-lt"/>
              </a:rPr>
              <a:t>Παιδική χαρά σχολείου, κήπος, χώρος πάρκινγκ, δρόμος, πάρκο, οροφή κτιρίου, όχθη ποταμού... </a:t>
            </a:r>
            <a:endParaRPr lang="el-GR" dirty="0">
              <a:solidFill>
                <a:srgbClr val="FF0000"/>
              </a:solidFill>
            </a:endParaRPr>
          </a:p>
        </p:txBody>
      </p:sp>
      <p:sp>
        <p:nvSpPr>
          <p:cNvPr id="6" name="Content Placeholder 2"/>
          <p:cNvSpPr txBox="1">
            <a:spLocks/>
          </p:cNvSpPr>
          <p:nvPr/>
        </p:nvSpPr>
        <p:spPr>
          <a:xfrm>
            <a:off x="457200" y="4149081"/>
            <a:ext cx="8219256" cy="1152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nSpc>
                <a:spcPct val="110000"/>
              </a:lnSpc>
              <a:buFont typeface="Arial" pitchFamily="34" charset="0"/>
              <a:buNone/>
            </a:pPr>
            <a:r>
              <a:rPr lang="el-GR" sz="2000" dirty="0" smtClean="0">
                <a:latin typeface="+mj-lt"/>
              </a:rPr>
              <a:t>Εξερευνήστε το εξωτερικό περιβάλλον με όλες σας τις αισθήσεις και τραβήξτε φωτογραφίες ή να έχετε μαζί σας πράγματα από καταστάσεις/αντικείμενα που να μπορούν να ενεργοποιήσουν την υπαίθρια ή την άτυπη μάθηση φυσικών επιστημών </a:t>
            </a:r>
            <a:endParaRPr lang="el-GR" sz="2000" dirty="0" smtClean="0">
              <a:latin typeface="+mj-lt"/>
              <a:ea typeface="ＭＳ Ｐゴシック" charset="0"/>
              <a:cs typeface="ＭＳ Ｐゴシック" charset="0"/>
            </a:endParaRPr>
          </a:p>
        </p:txBody>
      </p:sp>
      <p:sp>
        <p:nvSpPr>
          <p:cNvPr id="7" name="Content Placeholder 2"/>
          <p:cNvSpPr txBox="1">
            <a:spLocks/>
          </p:cNvSpPr>
          <p:nvPr/>
        </p:nvSpPr>
        <p:spPr>
          <a:xfrm>
            <a:off x="457200" y="5445224"/>
            <a:ext cx="8219256" cy="72008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l-GR" sz="2000" dirty="0" smtClean="0">
                <a:latin typeface="+mj-lt"/>
              </a:rPr>
              <a:t>Στείλτε τις φωτογραφίες εδώ (</a:t>
            </a:r>
            <a:r>
              <a:rPr lang="el-GR" sz="2000" i="1" dirty="0" smtClean="0">
                <a:latin typeface="+mj-lt"/>
              </a:rPr>
              <a:t>ηλεκτρονική διεύθυνση διαμεσολαβητή διαδικασίας μάθησης)</a:t>
            </a:r>
          </a:p>
        </p:txBody>
      </p:sp>
    </p:spTree>
    <p:extLst>
      <p:ext uri="{BB962C8B-B14F-4D97-AF65-F5344CB8AC3E}">
        <p14:creationId xmlns:p14="http://schemas.microsoft.com/office/powerpoint/2010/main" val="2231700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l-GR" i="1" dirty="0" smtClean="0">
                <a:latin typeface="+mj-lt"/>
              </a:rPr>
              <a:t>Μοιραστείτε με όλη την ομάδα</a:t>
            </a:r>
            <a:endParaRPr lang="el-GR" i="1" dirty="0">
              <a:latin typeface="+mj-lt"/>
            </a:endParaRPr>
          </a:p>
          <a:p>
            <a:pPr lvl="1"/>
            <a:r>
              <a:rPr lang="el-GR" dirty="0" smtClean="0">
                <a:latin typeface="+mj-lt"/>
              </a:rPr>
              <a:t>Παρουσιάστε τις φωτογραφίες/το υλικό σας στην ομάδα </a:t>
            </a:r>
            <a:r>
              <a:rPr lang="el-GR" smtClean="0"/>
              <a:t> </a:t>
            </a:r>
            <a:endParaRPr lang="el-GR" dirty="0" smtClean="0">
              <a:latin typeface="+mj-lt"/>
            </a:endParaRPr>
          </a:p>
          <a:p>
            <a:pPr lvl="1"/>
            <a:r>
              <a:rPr lang="el-GR" dirty="0" smtClean="0">
                <a:latin typeface="+mj-lt"/>
              </a:rPr>
              <a:t>Ποια αντικείμενα ή καταστάσεις προκάλεσαν τη μάθηση φυσικών επιστημών;</a:t>
            </a:r>
          </a:p>
          <a:p>
            <a:endParaRPr lang="el-GR" dirty="0"/>
          </a:p>
        </p:txBody>
      </p:sp>
      <p:pic>
        <p:nvPicPr>
          <p:cNvPr id="3074" name="Picture 2" descr="https://encrypted-tbn2.gstatic.com/images?q=tbn:ANd9GcQRwIisw1P7bF_y5Fn6N_G8hgSHZtm_LLL4fbKY8wGUuUc94ACSY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221088"/>
            <a:ext cx="3920801" cy="19442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fontScale="90000"/>
          </a:bodyPr>
          <a:lstStyle/>
          <a:p>
            <a:r>
              <a:rPr lang="el-GR" sz="4000" b="1" dirty="0" smtClean="0">
                <a:solidFill>
                  <a:srgbClr val="00B050"/>
                </a:solidFill>
              </a:rPr>
              <a:t>Σύνδεση της μάθησης εντός και εκτός σχολείου </a:t>
            </a:r>
            <a:r>
              <a:rPr lang="el-GR" sz="3200" b="1" dirty="0" smtClean="0">
                <a:solidFill>
                  <a:srgbClr val="FF0000"/>
                </a:solidFill>
              </a:rPr>
              <a:t>Υπαίθρια &amp; άτυπη μάθηση</a:t>
            </a:r>
            <a:endParaRPr lang="el-GR" sz="3200" b="1" dirty="0">
              <a:solidFill>
                <a:srgbClr val="FF0000"/>
              </a:solidFill>
            </a:endParaRPr>
          </a:p>
        </p:txBody>
      </p:sp>
    </p:spTree>
    <p:extLst>
      <p:ext uri="{BB962C8B-B14F-4D97-AF65-F5344CB8AC3E}">
        <p14:creationId xmlns:p14="http://schemas.microsoft.com/office/powerpoint/2010/main" val="4278298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4864"/>
            <a:ext cx="8219256" cy="3240360"/>
          </a:xfrm>
        </p:spPr>
        <p:txBody>
          <a:bodyPr>
            <a:noAutofit/>
          </a:bodyPr>
          <a:lstStyle/>
          <a:p>
            <a:pPr lvl="0"/>
            <a:r>
              <a:rPr lang="el-GR" sz="2400" dirty="0" smtClean="0">
                <a:latin typeface="+mj-lt"/>
              </a:rPr>
              <a:t>Ποιες πτυχές είναι σημαντικές για να προκαλέσουν τη μάθηση φυσικών επιστημών (για την απόκτηση επιστημονικών γνώσεων ή την πυροδότηση ερωτήσεων);</a:t>
            </a:r>
            <a:endParaRPr lang="el-GR" sz="2400" dirty="0">
              <a:latin typeface="+mj-lt"/>
            </a:endParaRPr>
          </a:p>
          <a:p>
            <a:r>
              <a:rPr lang="el-GR" sz="2400" dirty="0">
                <a:latin typeface="+mj-lt"/>
              </a:rPr>
              <a:t>Πώς θα μπορούσε να βελτιωθεί το σχολικό περιβάλλον για τη στήριξη της μάθησης φυσικών επιστημών;</a:t>
            </a:r>
          </a:p>
          <a:p>
            <a:endParaRPr lang="el-GR" sz="2400" i="1" dirty="0">
              <a:latin typeface="+mj-lt"/>
            </a:endParaRPr>
          </a:p>
          <a:p>
            <a:r>
              <a:rPr lang="el-GR" sz="2400" i="1" dirty="0" smtClean="0">
                <a:latin typeface="+mj-lt"/>
              </a:rPr>
              <a:t>Προσθέστε ιδέες στην κόλλα Α3</a:t>
            </a:r>
            <a:endParaRPr lang="el-GR" sz="2400" i="1" dirty="0">
              <a:latin typeface="+mj-lt"/>
            </a:endParaRPr>
          </a:p>
        </p:txBody>
      </p:sp>
      <p:sp>
        <p:nvSpPr>
          <p:cNvPr id="4" name="Title 1"/>
          <p:cNvSpPr>
            <a:spLocks noGrp="1"/>
          </p:cNvSpPr>
          <p:nvPr>
            <p:ph type="title"/>
          </p:nvPr>
        </p:nvSpPr>
        <p:spPr>
          <a:xfrm>
            <a:off x="3276600" y="260350"/>
            <a:ext cx="5194300" cy="1282700"/>
          </a:xfrm>
        </p:spPr>
        <p:txBody>
          <a:bodyPr>
            <a:normAutofit fontScale="90000"/>
          </a:bodyPr>
          <a:lstStyle/>
          <a:p>
            <a:r>
              <a:rPr lang="el-GR" sz="4000" b="1" dirty="0" smtClean="0">
                <a:solidFill>
                  <a:srgbClr val="00B050"/>
                </a:solidFill>
              </a:rPr>
              <a:t>Σύνδεση της μάθησης εντός και εκτός σχολείου </a:t>
            </a:r>
            <a:r>
              <a:rPr lang="el-GR" sz="3200" b="1" dirty="0" smtClean="0">
                <a:solidFill>
                  <a:srgbClr val="FF0000"/>
                </a:solidFill>
              </a:rPr>
              <a:t>Υπαίθρια &amp; άτυπη μάθηση</a:t>
            </a:r>
            <a:endParaRPr lang="el-GR" sz="3200" b="1" dirty="0">
              <a:solidFill>
                <a:srgbClr val="FF0000"/>
              </a:solidFill>
            </a:endParaRPr>
          </a:p>
        </p:txBody>
      </p:sp>
    </p:spTree>
    <p:extLst>
      <p:ext uri="{BB962C8B-B14F-4D97-AF65-F5344CB8AC3E}">
        <p14:creationId xmlns:p14="http://schemas.microsoft.com/office/powerpoint/2010/main" val="2134478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844824"/>
            <a:ext cx="6984776" cy="3744415"/>
          </a:xfrm>
        </p:spPr>
        <p:txBody>
          <a:bodyPr>
            <a:normAutofit/>
          </a:bodyPr>
          <a:lstStyle/>
          <a:p>
            <a:pPr marL="0" lvl="0" indent="0">
              <a:buNone/>
            </a:pPr>
            <a:endParaRPr lang="en-GB" sz="2800" dirty="0" smtClean="0">
              <a:latin typeface="+mj-lt"/>
            </a:endParaRPr>
          </a:p>
          <a:p>
            <a:pPr lvl="0"/>
            <a:endParaRPr lang="en-GB" sz="2800" dirty="0">
              <a:latin typeface="+mj-lt"/>
            </a:endParaRPr>
          </a:p>
          <a:p>
            <a:pPr lvl="0"/>
            <a:endParaRPr lang="nl-BE" sz="2800" dirty="0">
              <a:latin typeface="+mj-lt"/>
            </a:endParaRPr>
          </a:p>
          <a:p>
            <a:endParaRPr lang="en-US" dirty="0"/>
          </a:p>
        </p:txBody>
      </p:sp>
      <p:sp>
        <p:nvSpPr>
          <p:cNvPr id="4" name="Title 1"/>
          <p:cNvSpPr>
            <a:spLocks noGrp="1"/>
          </p:cNvSpPr>
          <p:nvPr>
            <p:ph type="title"/>
          </p:nvPr>
        </p:nvSpPr>
        <p:spPr>
          <a:xfrm>
            <a:off x="2987675" y="274638"/>
            <a:ext cx="5699125" cy="1282700"/>
          </a:xfrm>
        </p:spPr>
        <p:txBody>
          <a:bodyPr>
            <a:normAutofit fontScale="90000"/>
          </a:bodyPr>
          <a:lstStyle/>
          <a:p>
            <a:r>
              <a:rPr lang="el-GR" sz="4000" b="1" dirty="0" smtClean="0">
                <a:solidFill>
                  <a:srgbClr val="00B050"/>
                </a:solidFill>
              </a:rPr>
              <a:t>Σύνδεση της μάθησης εντός και εκτός σχολείου </a:t>
            </a:r>
            <a:br>
              <a:rPr lang="el-GR" sz="4000" b="1" dirty="0" smtClean="0">
                <a:solidFill>
                  <a:srgbClr val="00B050"/>
                </a:solidFill>
              </a:rPr>
            </a:br>
            <a:r>
              <a:rPr lang="el-GR" sz="3200" b="1" dirty="0" smtClean="0">
                <a:solidFill>
                  <a:srgbClr val="FF0000"/>
                </a:solidFill>
              </a:rPr>
              <a:t>Μη τυπική μάθηση</a:t>
            </a:r>
            <a:endParaRPr lang="el-GR" sz="3200" b="1" dirty="0">
              <a:solidFill>
                <a:srgbClr val="FF0000"/>
              </a:solidFill>
            </a:endParaRPr>
          </a:p>
        </p:txBody>
      </p:sp>
      <p:pic>
        <p:nvPicPr>
          <p:cNvPr id="5" name="Afbeelding 4"/>
          <p:cNvPicPr>
            <a:picLocks noChangeAspect="1"/>
          </p:cNvPicPr>
          <p:nvPr/>
        </p:nvPicPr>
        <p:blipFill>
          <a:blip r:embed="rId3" cstate="print"/>
          <a:stretch>
            <a:fillRect/>
          </a:stretch>
        </p:blipFill>
        <p:spPr>
          <a:xfrm>
            <a:off x="395536" y="1880828"/>
            <a:ext cx="7344816" cy="4284476"/>
          </a:xfrm>
          <a:prstGeom prst="rect">
            <a:avLst/>
          </a:prstGeom>
        </p:spPr>
      </p:pic>
      <p:sp>
        <p:nvSpPr>
          <p:cNvPr id="6" name="Content Placeholder 2"/>
          <p:cNvSpPr txBox="1">
            <a:spLocks/>
          </p:cNvSpPr>
          <p:nvPr/>
        </p:nvSpPr>
        <p:spPr>
          <a:xfrm>
            <a:off x="6876256" y="3411652"/>
            <a:ext cx="1872208" cy="19615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lnSpc>
                <a:spcPct val="110000"/>
              </a:lnSpc>
              <a:buFont typeface="Arial" pitchFamily="34" charset="0"/>
              <a:buNone/>
            </a:pPr>
            <a:r>
              <a:rPr lang="el-GR" sz="2000" dirty="0" smtClean="0">
                <a:latin typeface="+mj-lt"/>
              </a:rPr>
              <a:t>Εξερευνήστε τις φωτογραφίες από τα περιβάλλοντα μη τυπικής μάθησης.</a:t>
            </a:r>
            <a:r>
              <a:rPr lang="el-GR" sz="2000" b="1" dirty="0" smtClean="0">
                <a:latin typeface="+mj-lt"/>
              </a:rPr>
              <a:t> </a:t>
            </a:r>
            <a:endParaRPr lang="el-GR" sz="2000" b="1" dirty="0" smtClean="0">
              <a:latin typeface="+mj-lt"/>
              <a:ea typeface="ＭＳ Ｐゴシック" charset="0"/>
              <a:cs typeface="ＭＳ Ｐゴシック" charset="0"/>
            </a:endParaRPr>
          </a:p>
        </p:txBody>
      </p:sp>
    </p:spTree>
    <p:extLst>
      <p:ext uri="{BB962C8B-B14F-4D97-AF65-F5344CB8AC3E}">
        <p14:creationId xmlns:p14="http://schemas.microsoft.com/office/powerpoint/2010/main" val="325190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84576" cy="1066130"/>
          </a:xfrm>
        </p:spPr>
        <p:txBody>
          <a:bodyPr>
            <a:normAutofit fontScale="90000"/>
          </a:bodyPr>
          <a:lstStyle/>
          <a:p>
            <a:r>
              <a:rPr lang="el-GR" sz="4000" b="1" dirty="0" smtClean="0">
                <a:solidFill>
                  <a:srgbClr val="00B050"/>
                </a:solidFill>
              </a:rPr>
              <a:t>Σύνδεση της μάθησης εντός και εκτός σχολείου </a:t>
            </a:r>
            <a:r>
              <a:rPr lang="el-GR" sz="3200" b="1" dirty="0" smtClean="0">
                <a:solidFill>
                  <a:srgbClr val="FF0000"/>
                </a:solidFill>
              </a:rPr>
              <a:t>Μη τυπική μάθηση</a:t>
            </a:r>
            <a:endParaRPr lang="el-GR" sz="3200" b="1" dirty="0"/>
          </a:p>
        </p:txBody>
      </p:sp>
      <p:pic>
        <p:nvPicPr>
          <p:cNvPr id="4" name="Afbeelding 3"/>
          <p:cNvPicPr>
            <a:picLocks noChangeAspect="1"/>
          </p:cNvPicPr>
          <p:nvPr/>
        </p:nvPicPr>
        <p:blipFill>
          <a:blip r:embed="rId2" cstate="print"/>
          <a:stretch>
            <a:fillRect/>
          </a:stretch>
        </p:blipFill>
        <p:spPr>
          <a:xfrm>
            <a:off x="395536" y="1772816"/>
            <a:ext cx="8460432" cy="3981380"/>
          </a:xfrm>
          <a:prstGeom prst="rect">
            <a:avLst/>
          </a:prstGeom>
        </p:spPr>
      </p:pic>
    </p:spTree>
    <p:extLst>
      <p:ext uri="{BB962C8B-B14F-4D97-AF65-F5344CB8AC3E}">
        <p14:creationId xmlns:p14="http://schemas.microsoft.com/office/powerpoint/2010/main" val="2216876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b="1" dirty="0" smtClean="0">
                <a:solidFill>
                  <a:srgbClr val="00B050"/>
                </a:solidFill>
              </a:rPr>
              <a:t>Περίγραμμα ενότητας</a:t>
            </a:r>
            <a:endParaRPr lang="el-GR" b="1" dirty="0">
              <a:solidFill>
                <a:srgbClr val="00B050"/>
              </a:solidFill>
            </a:endParaRPr>
          </a:p>
        </p:txBody>
      </p:sp>
      <p:sp>
        <p:nvSpPr>
          <p:cNvPr id="3" name="Tijdelijke aanduiding voor inhoud 2"/>
          <p:cNvSpPr>
            <a:spLocks noGrp="1"/>
          </p:cNvSpPr>
          <p:nvPr>
            <p:ph idx="1"/>
          </p:nvPr>
        </p:nvSpPr>
        <p:spPr>
          <a:xfrm>
            <a:off x="467544" y="1844825"/>
            <a:ext cx="8219256" cy="3960440"/>
          </a:xfrm>
        </p:spPr>
        <p:txBody>
          <a:bodyPr>
            <a:noAutofit/>
          </a:bodyPr>
          <a:lstStyle/>
          <a:p>
            <a:pPr marL="723900" indent="-723900">
              <a:buFont typeface="+mj-lt"/>
              <a:buAutoNum type="arabicPeriod"/>
            </a:pPr>
            <a:r>
              <a:rPr lang="el-GR" sz="2400" b="1" dirty="0" smtClean="0">
                <a:solidFill>
                  <a:srgbClr val="008000"/>
                </a:solidFill>
                <a:latin typeface="+mj-lt"/>
              </a:rPr>
              <a:t>Σύνδεση της μάθησης εντός και εκτός σχολείου</a:t>
            </a:r>
            <a:r>
              <a:rPr lang="el-GR" sz="2400" dirty="0" smtClean="0">
                <a:latin typeface="+mj-lt"/>
              </a:rPr>
              <a:t>: Εισαγωγή, στόχοι, σκεπτικό και υπόβαθρο</a:t>
            </a:r>
          </a:p>
          <a:p>
            <a:pPr marL="723900" indent="-723900">
              <a:buFont typeface="+mj-lt"/>
              <a:buAutoNum type="arabicPeriod"/>
            </a:pPr>
            <a:r>
              <a:rPr lang="el-GR" sz="2400" dirty="0" smtClean="0">
                <a:latin typeface="+mj-lt"/>
              </a:rPr>
              <a:t>Εξερεύνηση </a:t>
            </a:r>
            <a:r>
              <a:rPr lang="el-GR" sz="2400" b="1" dirty="0" smtClean="0">
                <a:solidFill>
                  <a:srgbClr val="008000"/>
                </a:solidFill>
                <a:latin typeface="+mj-lt"/>
              </a:rPr>
              <a:t>ευκαιριών σε εξωτερικό χώρο </a:t>
            </a:r>
          </a:p>
          <a:p>
            <a:pPr marL="723900" indent="-723900">
              <a:buFont typeface="+mj-lt"/>
              <a:buAutoNum type="arabicPeriod"/>
            </a:pPr>
            <a:r>
              <a:rPr lang="el-GR" sz="2400" dirty="0" smtClean="0">
                <a:latin typeface="+mj-lt"/>
              </a:rPr>
              <a:t>Εστίαση: </a:t>
            </a:r>
            <a:r>
              <a:rPr lang="el-GR" sz="2400" b="1" dirty="0" smtClean="0">
                <a:solidFill>
                  <a:srgbClr val="008000"/>
                </a:solidFill>
                <a:latin typeface="+mj-lt"/>
              </a:rPr>
              <a:t>μη τυπική μάθηση</a:t>
            </a:r>
          </a:p>
          <a:p>
            <a:pPr marL="723900" indent="-723900">
              <a:buFont typeface="+mj-lt"/>
              <a:buAutoNum type="arabicPeriod"/>
            </a:pPr>
            <a:r>
              <a:rPr lang="el-GR" sz="2400" dirty="0" smtClean="0">
                <a:latin typeface="+mj-lt"/>
              </a:rPr>
              <a:t>Εστίαση: </a:t>
            </a:r>
            <a:r>
              <a:rPr lang="el-GR" sz="2400" b="1" dirty="0" smtClean="0">
                <a:solidFill>
                  <a:srgbClr val="008000"/>
                </a:solidFill>
                <a:latin typeface="+mj-lt"/>
              </a:rPr>
              <a:t>άτυπη μάθηση</a:t>
            </a:r>
          </a:p>
          <a:p>
            <a:pPr marL="723900" indent="-723900">
              <a:buFont typeface="+mj-lt"/>
              <a:buAutoNum type="arabicPeriod"/>
            </a:pPr>
            <a:r>
              <a:rPr lang="el-GR" sz="2400" dirty="0" smtClean="0">
                <a:latin typeface="+mj-lt"/>
              </a:rPr>
              <a:t>Εστίαση</a:t>
            </a:r>
            <a:r>
              <a:rPr lang="el-GR" sz="2400" b="1" dirty="0">
                <a:solidFill>
                  <a:srgbClr val="008000"/>
                </a:solidFill>
                <a:latin typeface="+mj-lt"/>
              </a:rPr>
              <a:t>: ο ρόλος του/της δασκάλου/ας  </a:t>
            </a:r>
          </a:p>
          <a:p>
            <a:pPr marL="723900" indent="-723900">
              <a:buFont typeface="+mj-lt"/>
              <a:buAutoNum type="arabicPeriod"/>
            </a:pPr>
            <a:r>
              <a:rPr lang="el-GR" sz="2400" dirty="0" smtClean="0">
                <a:latin typeface="+mj-lt"/>
              </a:rPr>
              <a:t>Σχεδιασμός ευκαιριών για άτυπη, τυπική και υπαίθρια μάθηση</a:t>
            </a:r>
          </a:p>
          <a:p>
            <a:pPr marL="723900" indent="-723900">
              <a:buFont typeface="+mj-lt"/>
              <a:buAutoNum type="arabicPeriod"/>
            </a:pPr>
            <a:endParaRPr lang="el-GR" sz="1800" dirty="0" smtClean="0">
              <a:latin typeface="+mj-lt"/>
            </a:endParaRPr>
          </a:p>
        </p:txBody>
      </p:sp>
    </p:spTree>
    <p:extLst>
      <p:ext uri="{BB962C8B-B14F-4D97-AF65-F5344CB8AC3E}">
        <p14:creationId xmlns:p14="http://schemas.microsoft.com/office/powerpoint/2010/main" val="502850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44824"/>
            <a:ext cx="7848872" cy="3744415"/>
          </a:xfrm>
        </p:spPr>
        <p:txBody>
          <a:bodyPr>
            <a:normAutofit fontScale="85000" lnSpcReduction="20000"/>
          </a:bodyPr>
          <a:lstStyle/>
          <a:p>
            <a:r>
              <a:rPr lang="el-GR" sz="2300" dirty="0" smtClean="0">
                <a:latin typeface="+mj-lt"/>
              </a:rPr>
              <a:t>Ποια χαρακτηριστικά πιστεύετε ότι είναι σημαντικά για ένα περιβάλλον μη τυπικής μάθησης για να προκαλέσουν τη δημιουργικότητα και το ενδιαφέρον για τις φυσικές επιστήμες;</a:t>
            </a:r>
            <a:endParaRPr lang="el-GR" sz="2300" dirty="0">
              <a:latin typeface="+mj-lt"/>
            </a:endParaRPr>
          </a:p>
          <a:p>
            <a:r>
              <a:rPr lang="el-GR" sz="2300" dirty="0">
                <a:latin typeface="+mj-lt"/>
              </a:rPr>
              <a:t>Πώς θα προετοιμάζατε μια επιτόπια επίσκεψη; (πχ. σε ένα μουσείο, μια θεματική επίσκεψη, σε έναν ζωολογικό </a:t>
            </a:r>
            <a:r>
              <a:rPr lang="el-GR" sz="2300" dirty="0" smtClean="0">
                <a:latin typeface="+mj-lt"/>
              </a:rPr>
              <a:t>κήπο...) </a:t>
            </a:r>
            <a:r>
              <a:rPr lang="el-GR" sz="2300" dirty="0">
                <a:latin typeface="+mj-lt"/>
              </a:rPr>
              <a:t>Τι στόχους μπορεί να έχετε; </a:t>
            </a:r>
          </a:p>
          <a:p>
            <a:r>
              <a:rPr lang="el-GR" sz="2300" dirty="0">
                <a:latin typeface="+mj-lt"/>
              </a:rPr>
              <a:t>Ποιος θα είναι ο ρόλος σας κατά την επίσκεψη; Τι θα αξιολογούσατε κατά την επίσκεψη; Πώς θα χρησιμοποιούσατε αυτές τις πληροφορίες;</a:t>
            </a:r>
          </a:p>
          <a:p>
            <a:r>
              <a:rPr lang="el-GR" sz="2300" dirty="0">
                <a:latin typeface="+mj-lt"/>
              </a:rPr>
              <a:t>Τι δράσεις θα κάνατε μετά από μια επιτόπια επίσκεψη; (πχ. σε ένα μουσείο, μια θεματική επίσκεψη, έναν ζωολογικό </a:t>
            </a:r>
            <a:r>
              <a:rPr lang="el-GR" sz="2300" dirty="0" smtClean="0">
                <a:latin typeface="+mj-lt"/>
              </a:rPr>
              <a:t>κήπο...)</a:t>
            </a:r>
            <a:endParaRPr lang="el-GR" sz="2800" dirty="0"/>
          </a:p>
          <a:p>
            <a:pPr lvl="0"/>
            <a:endParaRPr lang="el-GR" sz="2800" dirty="0">
              <a:latin typeface="+mj-lt"/>
            </a:endParaRPr>
          </a:p>
          <a:p>
            <a:r>
              <a:rPr lang="el-GR" sz="2600" i="1" dirty="0">
                <a:latin typeface="+mj-lt"/>
              </a:rPr>
              <a:t>Προσθέστε ιδέες στην κόλλα Α3</a:t>
            </a:r>
          </a:p>
          <a:p>
            <a:pPr lvl="0"/>
            <a:endParaRPr lang="el-GR" sz="2800" dirty="0" smtClean="0">
              <a:latin typeface="+mj-lt"/>
            </a:endParaRPr>
          </a:p>
          <a:p>
            <a:pPr lvl="0"/>
            <a:endParaRPr lang="el-GR" sz="2800" dirty="0">
              <a:latin typeface="+mj-lt"/>
            </a:endParaRPr>
          </a:p>
          <a:p>
            <a:pPr lvl="0"/>
            <a:endParaRPr lang="el-GR" sz="2800" dirty="0">
              <a:latin typeface="+mj-lt"/>
            </a:endParaRPr>
          </a:p>
          <a:p>
            <a:endParaRPr lang="el-GR" dirty="0"/>
          </a:p>
        </p:txBody>
      </p:sp>
      <p:sp>
        <p:nvSpPr>
          <p:cNvPr id="4" name="Title 1"/>
          <p:cNvSpPr>
            <a:spLocks noGrp="1"/>
          </p:cNvSpPr>
          <p:nvPr>
            <p:ph type="title"/>
          </p:nvPr>
        </p:nvSpPr>
        <p:spPr>
          <a:xfrm>
            <a:off x="2987675" y="274638"/>
            <a:ext cx="5699125" cy="1282700"/>
          </a:xfrm>
        </p:spPr>
        <p:txBody>
          <a:bodyPr>
            <a:normAutofit fontScale="90000"/>
          </a:bodyPr>
          <a:lstStyle/>
          <a:p>
            <a:r>
              <a:rPr lang="el-GR" sz="4000" b="1" dirty="0" smtClean="0">
                <a:solidFill>
                  <a:srgbClr val="00B050"/>
                </a:solidFill>
              </a:rPr>
              <a:t>Σύνδεση της μάθησης εντός και εκτός σχολείου </a:t>
            </a:r>
            <a:br>
              <a:rPr lang="el-GR" sz="4000" b="1" dirty="0" smtClean="0">
                <a:solidFill>
                  <a:srgbClr val="00B050"/>
                </a:solidFill>
              </a:rPr>
            </a:br>
            <a:r>
              <a:rPr lang="el-GR" sz="3200" b="1" dirty="0" smtClean="0">
                <a:solidFill>
                  <a:srgbClr val="FF0000"/>
                </a:solidFill>
              </a:rPr>
              <a:t>Μη τυπική μάθηση</a:t>
            </a:r>
            <a:endParaRPr lang="el-GR" sz="3200" b="1" dirty="0">
              <a:solidFill>
                <a:srgbClr val="FF0000"/>
              </a:solidFill>
            </a:endParaRPr>
          </a:p>
        </p:txBody>
      </p:sp>
    </p:spTree>
    <p:extLst>
      <p:ext uri="{BB962C8B-B14F-4D97-AF65-F5344CB8AC3E}">
        <p14:creationId xmlns:p14="http://schemas.microsoft.com/office/powerpoint/2010/main" val="403504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844824"/>
            <a:ext cx="6984776" cy="3744415"/>
          </a:xfrm>
        </p:spPr>
        <p:txBody>
          <a:bodyPr>
            <a:normAutofit/>
          </a:bodyPr>
          <a:lstStyle/>
          <a:p>
            <a:pPr marL="0" lvl="0" indent="0">
              <a:buNone/>
            </a:pPr>
            <a:endParaRPr lang="en-GB" sz="2800" dirty="0" smtClean="0">
              <a:latin typeface="+mj-lt"/>
            </a:endParaRPr>
          </a:p>
          <a:p>
            <a:pPr lvl="0"/>
            <a:endParaRPr lang="en-GB" sz="2800" dirty="0">
              <a:latin typeface="+mj-lt"/>
            </a:endParaRPr>
          </a:p>
          <a:p>
            <a:pPr lvl="0"/>
            <a:endParaRPr lang="nl-BE" sz="2800" dirty="0">
              <a:latin typeface="+mj-lt"/>
            </a:endParaRPr>
          </a:p>
          <a:p>
            <a:endParaRPr lang="en-US" dirty="0"/>
          </a:p>
        </p:txBody>
      </p:sp>
      <p:sp>
        <p:nvSpPr>
          <p:cNvPr id="4" name="Title 1"/>
          <p:cNvSpPr>
            <a:spLocks noGrp="1"/>
          </p:cNvSpPr>
          <p:nvPr>
            <p:ph type="title"/>
          </p:nvPr>
        </p:nvSpPr>
        <p:spPr>
          <a:xfrm>
            <a:off x="2987675" y="274638"/>
            <a:ext cx="5699125" cy="1282700"/>
          </a:xfrm>
        </p:spPr>
        <p:txBody>
          <a:bodyPr>
            <a:normAutofit fontScale="90000"/>
          </a:bodyPr>
          <a:lstStyle/>
          <a:p>
            <a:r>
              <a:rPr lang="el-GR" sz="3600" b="1" dirty="0" smtClean="0">
                <a:solidFill>
                  <a:srgbClr val="00B050"/>
                </a:solidFill>
              </a:rPr>
              <a:t>Σύνδεση της μάθησης εντός και εκτός σχολείου </a:t>
            </a:r>
            <a:r>
              <a:rPr lang="el-GR" sz="3200" b="1" dirty="0">
                <a:solidFill>
                  <a:srgbClr val="FF0000"/>
                </a:solidFill>
              </a:rPr>
              <a:t> </a:t>
            </a:r>
            <a:r>
              <a:rPr lang="el-GR" sz="3200" b="1" dirty="0" smtClean="0">
                <a:solidFill>
                  <a:srgbClr val="FF0000"/>
                </a:solidFill>
              </a:rPr>
              <a:t/>
            </a:r>
            <a:br>
              <a:rPr lang="el-GR" sz="3200" b="1" dirty="0" smtClean="0">
                <a:solidFill>
                  <a:srgbClr val="FF0000"/>
                </a:solidFill>
              </a:rPr>
            </a:br>
            <a:r>
              <a:rPr lang="el-GR" sz="3200" b="1" dirty="0" smtClean="0">
                <a:solidFill>
                  <a:srgbClr val="FF0000"/>
                </a:solidFill>
              </a:rPr>
              <a:t>Άτυπη </a:t>
            </a:r>
            <a:r>
              <a:rPr lang="el-GR" sz="3200" b="1" dirty="0">
                <a:solidFill>
                  <a:srgbClr val="FF0000"/>
                </a:solidFill>
              </a:rPr>
              <a:t>μάθηση</a:t>
            </a:r>
          </a:p>
        </p:txBody>
      </p:sp>
      <p:pic>
        <p:nvPicPr>
          <p:cNvPr id="8" name="Afbeelding 7"/>
          <p:cNvPicPr>
            <a:picLocks noChangeAspect="1"/>
          </p:cNvPicPr>
          <p:nvPr/>
        </p:nvPicPr>
        <p:blipFill rotWithShape="1">
          <a:blip r:embed="rId3" cstate="print"/>
          <a:srcRect b="10274"/>
          <a:stretch/>
        </p:blipFill>
        <p:spPr>
          <a:xfrm>
            <a:off x="395536" y="1814478"/>
            <a:ext cx="7128792" cy="4253594"/>
          </a:xfrm>
          <a:prstGeom prst="rect">
            <a:avLst/>
          </a:prstGeom>
        </p:spPr>
      </p:pic>
      <p:sp>
        <p:nvSpPr>
          <p:cNvPr id="6" name="Content Placeholder 2"/>
          <p:cNvSpPr txBox="1">
            <a:spLocks/>
          </p:cNvSpPr>
          <p:nvPr/>
        </p:nvSpPr>
        <p:spPr>
          <a:xfrm>
            <a:off x="6725344" y="3631786"/>
            <a:ext cx="1944216" cy="1944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lnSpc>
                <a:spcPct val="110000"/>
              </a:lnSpc>
              <a:buFont typeface="Arial" pitchFamily="34" charset="0"/>
              <a:buNone/>
            </a:pPr>
            <a:r>
              <a:rPr lang="el-GR" sz="2000" dirty="0" smtClean="0">
                <a:latin typeface="+mj-lt"/>
              </a:rPr>
              <a:t>Εξερευνήστε τις φωτογραφίες από τα περιβάλλοντα άτυπης μάθησης. </a:t>
            </a:r>
            <a:endParaRPr lang="el-GR" sz="2000" dirty="0" smtClean="0">
              <a:latin typeface="+mj-lt"/>
              <a:ea typeface="ＭＳ Ｐゴシック" charset="0"/>
              <a:cs typeface="ＭＳ Ｐゴシック" charset="0"/>
            </a:endParaRPr>
          </a:p>
        </p:txBody>
      </p:sp>
    </p:spTree>
    <p:extLst>
      <p:ext uri="{BB962C8B-B14F-4D97-AF65-F5344CB8AC3E}">
        <p14:creationId xmlns:p14="http://schemas.microsoft.com/office/powerpoint/2010/main" val="2553201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sz="4000" b="1" dirty="0" smtClean="0">
                <a:solidFill>
                  <a:srgbClr val="00B050"/>
                </a:solidFill>
              </a:rPr>
              <a:t>Σύνδεση της μάθησης εντός και εκτός σχολείου </a:t>
            </a:r>
            <a:r>
              <a:rPr lang="el-GR" sz="3200" b="1" dirty="0" smtClean="0">
                <a:solidFill>
                  <a:srgbClr val="FF0000"/>
                </a:solidFill>
              </a:rPr>
              <a:t> Άτυπη μάθηση</a:t>
            </a:r>
            <a:endParaRPr lang="el-GR" sz="3200" b="1" dirty="0">
              <a:solidFill>
                <a:srgbClr val="008000"/>
              </a:solidFill>
            </a:endParaRPr>
          </a:p>
        </p:txBody>
      </p:sp>
      <p:sp>
        <p:nvSpPr>
          <p:cNvPr id="3" name="Tijdelijke aanduiding voor inhoud 2"/>
          <p:cNvSpPr>
            <a:spLocks noGrp="1"/>
          </p:cNvSpPr>
          <p:nvPr>
            <p:ph idx="1"/>
          </p:nvPr>
        </p:nvSpPr>
        <p:spPr>
          <a:xfrm>
            <a:off x="611560" y="2348880"/>
            <a:ext cx="7499176" cy="2952327"/>
          </a:xfrm>
        </p:spPr>
        <p:txBody>
          <a:bodyPr>
            <a:normAutofit fontScale="77500" lnSpcReduction="20000"/>
          </a:bodyPr>
          <a:lstStyle/>
          <a:p>
            <a:pPr lvl="0"/>
            <a:r>
              <a:rPr lang="el-GR" dirty="0">
                <a:latin typeface="+mj-lt"/>
              </a:rPr>
              <a:t>Πώς θα μπορούσατε εσείς ως δάσκαλος/α να στηρίξετε την άτυπη μάθηση (εντός και εκτός τάξης); </a:t>
            </a:r>
            <a:endParaRPr lang="el-GR" dirty="0" smtClean="0">
              <a:latin typeface="+mj-lt"/>
            </a:endParaRPr>
          </a:p>
          <a:p>
            <a:pPr lvl="0"/>
            <a:r>
              <a:rPr lang="el-GR" dirty="0" smtClean="0">
                <a:latin typeface="+mj-lt"/>
              </a:rPr>
              <a:t>Πώς θα μπορούσατε να αξιοποιήσετε την προηγούμενη άτυπη μάθηση στην τάξη; </a:t>
            </a:r>
          </a:p>
          <a:p>
            <a:pPr lvl="0"/>
            <a:r>
              <a:rPr lang="el-GR" dirty="0" smtClean="0">
                <a:latin typeface="+mj-lt"/>
              </a:rPr>
              <a:t>Πώς θα μπορούσατε να ενισχύσετε την άτυπη μάθηση στην τάξη; </a:t>
            </a:r>
          </a:p>
          <a:p>
            <a:pPr lvl="0"/>
            <a:endParaRPr lang="el-GR" dirty="0" smtClean="0">
              <a:latin typeface="+mj-lt"/>
            </a:endParaRPr>
          </a:p>
          <a:p>
            <a:r>
              <a:rPr lang="el-GR" i="1" dirty="0"/>
              <a:t>Προσθέστε ιδέες στην κόλλα Α3</a:t>
            </a:r>
          </a:p>
          <a:p>
            <a:pPr lvl="0"/>
            <a:endParaRPr lang="el-GR" dirty="0">
              <a:latin typeface="+mj-lt"/>
            </a:endParaRPr>
          </a:p>
        </p:txBody>
      </p:sp>
    </p:spTree>
    <p:extLst>
      <p:ext uri="{BB962C8B-B14F-4D97-AF65-F5344CB8AC3E}">
        <p14:creationId xmlns:p14="http://schemas.microsoft.com/office/powerpoint/2010/main" val="3455970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l-GR" sz="3600" b="1" dirty="0" smtClean="0">
                <a:solidFill>
                  <a:srgbClr val="00B050"/>
                </a:solidFill>
              </a:rPr>
              <a:t>Σύνδεση της μάθησης εντός και εκτός σχολείου </a:t>
            </a:r>
            <a:r>
              <a:rPr lang="el-GR" sz="2900" b="1" dirty="0" smtClean="0">
                <a:solidFill>
                  <a:srgbClr val="FF0000"/>
                </a:solidFill>
              </a:rPr>
              <a:t>Ρόλος δασκάλου/ας</a:t>
            </a:r>
            <a:endParaRPr lang="el-GR" sz="2900" b="1" dirty="0">
              <a:solidFill>
                <a:srgbClr val="008000"/>
              </a:solidFill>
            </a:endParaRPr>
          </a:p>
        </p:txBody>
      </p:sp>
      <p:sp>
        <p:nvSpPr>
          <p:cNvPr id="5" name="Content Placeholder 2"/>
          <p:cNvSpPr txBox="1">
            <a:spLocks/>
          </p:cNvSpPr>
          <p:nvPr/>
        </p:nvSpPr>
        <p:spPr>
          <a:xfrm>
            <a:off x="611560" y="1844824"/>
            <a:ext cx="7848872" cy="1008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lnSpc>
                <a:spcPct val="110000"/>
              </a:lnSpc>
              <a:buFont typeface="Arial" pitchFamily="34" charset="0"/>
              <a:buNone/>
            </a:pPr>
            <a:r>
              <a:rPr lang="el-GR" sz="2800" dirty="0" smtClean="0">
                <a:latin typeface="+mj-lt"/>
              </a:rPr>
              <a:t>Συζήτηση &amp; αναστοχασμός παραδειγμάτων </a:t>
            </a:r>
          </a:p>
          <a:p>
            <a:pPr marL="57150" indent="0" algn="ctr">
              <a:lnSpc>
                <a:spcPct val="110000"/>
              </a:lnSpc>
              <a:buFont typeface="Arial" pitchFamily="34" charset="0"/>
              <a:buNone/>
            </a:pPr>
            <a:r>
              <a:rPr lang="el-GR" sz="2800" dirty="0" smtClean="0">
                <a:latin typeface="+mj-lt"/>
              </a:rPr>
              <a:t>από την τάξη</a:t>
            </a:r>
            <a:endParaRPr lang="el-GR" sz="2800" dirty="0" smtClean="0">
              <a:latin typeface="+mj-lt"/>
              <a:ea typeface="ＭＳ Ｐゴシック" charset="0"/>
              <a:cs typeface="ＭＳ Ｐゴシック" charset="0"/>
            </a:endParaRPr>
          </a:p>
        </p:txBody>
      </p:sp>
      <p:pic>
        <p:nvPicPr>
          <p:cNvPr id="4" name="Afbeelding 3"/>
          <p:cNvPicPr>
            <a:picLocks noChangeAspect="1"/>
          </p:cNvPicPr>
          <p:nvPr/>
        </p:nvPicPr>
        <p:blipFill>
          <a:blip r:embed="rId3" cstate="print"/>
          <a:stretch>
            <a:fillRect/>
          </a:stretch>
        </p:blipFill>
        <p:spPr>
          <a:xfrm>
            <a:off x="2987824" y="2996952"/>
            <a:ext cx="4501521" cy="3029341"/>
          </a:xfrm>
          <a:prstGeom prst="rect">
            <a:avLst/>
          </a:prstGeom>
        </p:spPr>
      </p:pic>
      <p:sp>
        <p:nvSpPr>
          <p:cNvPr id="6" name="Tekstvak 5"/>
          <p:cNvSpPr txBox="1"/>
          <p:nvPr/>
        </p:nvSpPr>
        <p:spPr>
          <a:xfrm>
            <a:off x="778933" y="2827867"/>
            <a:ext cx="2246769" cy="523220"/>
          </a:xfrm>
          <a:prstGeom prst="rect">
            <a:avLst/>
          </a:prstGeom>
          <a:noFill/>
        </p:spPr>
        <p:txBody>
          <a:bodyPr wrap="none" rtlCol="0">
            <a:spAutoFit/>
          </a:bodyPr>
          <a:lstStyle/>
          <a:p>
            <a:r>
              <a:rPr lang="el-GR" sz="2800" dirty="0" smtClean="0">
                <a:latin typeface="+mj-lt"/>
              </a:rPr>
              <a:t>Μικρά ζωάκια</a:t>
            </a:r>
            <a:endParaRPr lang="el-GR" sz="2800" dirty="0">
              <a:latin typeface="+mj-lt"/>
            </a:endParaRPr>
          </a:p>
        </p:txBody>
      </p:sp>
    </p:spTree>
    <p:extLst>
      <p:ext uri="{BB962C8B-B14F-4D97-AF65-F5344CB8AC3E}">
        <p14:creationId xmlns:p14="http://schemas.microsoft.com/office/powerpoint/2010/main" val="3925478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l-GR" sz="3600" b="1" dirty="0" smtClean="0">
                <a:solidFill>
                  <a:srgbClr val="00B050"/>
                </a:solidFill>
              </a:rPr>
              <a:t>Σύνδεση της μάθησης εντός και εκτός σχολείου </a:t>
            </a:r>
            <a:r>
              <a:rPr lang="el-GR" sz="2900" b="1" dirty="0" smtClean="0">
                <a:solidFill>
                  <a:srgbClr val="FF0000"/>
                </a:solidFill>
              </a:rPr>
              <a:t>Ρόλος δασκάλου/ας</a:t>
            </a:r>
            <a:endParaRPr lang="el-GR" sz="2900" b="1" dirty="0">
              <a:solidFill>
                <a:srgbClr val="008000"/>
              </a:solidFill>
            </a:endParaRPr>
          </a:p>
        </p:txBody>
      </p:sp>
      <p:sp>
        <p:nvSpPr>
          <p:cNvPr id="5" name="Content Placeholder 2"/>
          <p:cNvSpPr txBox="1">
            <a:spLocks/>
          </p:cNvSpPr>
          <p:nvPr/>
        </p:nvSpPr>
        <p:spPr>
          <a:xfrm>
            <a:off x="660777" y="2461602"/>
            <a:ext cx="3506470" cy="19755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lnSpc>
                <a:spcPct val="110000"/>
              </a:lnSpc>
              <a:buFont typeface="Arial" pitchFamily="34" charset="0"/>
              <a:buNone/>
            </a:pPr>
            <a:r>
              <a:rPr lang="el-GR" sz="2800" dirty="0" smtClean="0">
                <a:latin typeface="+mj-lt"/>
              </a:rPr>
              <a:t>Συζήτηση &amp; αναστοχασμός παραδειγμάτων από την τάξη</a:t>
            </a:r>
            <a:endParaRPr lang="el-GR" sz="2800" dirty="0" smtClean="0">
              <a:latin typeface="+mj-lt"/>
              <a:ea typeface="ＭＳ Ｐゴシック" charset="0"/>
              <a:cs typeface="ＭＳ Ｐゴシック" charset="0"/>
            </a:endParaRPr>
          </a:p>
        </p:txBody>
      </p:sp>
      <p:sp>
        <p:nvSpPr>
          <p:cNvPr id="6" name="Tekstvak 5"/>
          <p:cNvSpPr txBox="1"/>
          <p:nvPr/>
        </p:nvSpPr>
        <p:spPr>
          <a:xfrm>
            <a:off x="1365101" y="4683199"/>
            <a:ext cx="2234201" cy="523220"/>
          </a:xfrm>
          <a:prstGeom prst="rect">
            <a:avLst/>
          </a:prstGeom>
          <a:noFill/>
        </p:spPr>
        <p:txBody>
          <a:bodyPr wrap="none" rtlCol="0">
            <a:spAutoFit/>
          </a:bodyPr>
          <a:lstStyle/>
          <a:p>
            <a:r>
              <a:rPr lang="el-GR" sz="2800" dirty="0" smtClean="0">
                <a:latin typeface="+mj-lt"/>
              </a:rPr>
              <a:t>Σχολή δάσους</a:t>
            </a:r>
            <a:endParaRPr lang="el-GR" sz="2800" dirty="0">
              <a:latin typeface="+mj-lt"/>
            </a:endParaRPr>
          </a:p>
        </p:txBody>
      </p:sp>
      <p:pic>
        <p:nvPicPr>
          <p:cNvPr id="3" name="Afbeelding 2"/>
          <p:cNvPicPr>
            <a:picLocks noChangeAspect="1"/>
          </p:cNvPicPr>
          <p:nvPr/>
        </p:nvPicPr>
        <p:blipFill>
          <a:blip r:embed="rId3" cstate="print"/>
          <a:stretch>
            <a:fillRect/>
          </a:stretch>
        </p:blipFill>
        <p:spPr>
          <a:xfrm>
            <a:off x="4355976" y="1772191"/>
            <a:ext cx="3267637" cy="4356849"/>
          </a:xfrm>
          <a:prstGeom prst="rect">
            <a:avLst/>
          </a:prstGeom>
        </p:spPr>
      </p:pic>
    </p:spTree>
    <p:extLst>
      <p:ext uri="{BB962C8B-B14F-4D97-AF65-F5344CB8AC3E}">
        <p14:creationId xmlns:p14="http://schemas.microsoft.com/office/powerpoint/2010/main" val="1193570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l-GR" sz="3600" b="1" dirty="0" smtClean="0">
                <a:solidFill>
                  <a:srgbClr val="00B050"/>
                </a:solidFill>
              </a:rPr>
              <a:t>Σύνδεση της μάθησης εντός και εκτός σχολείου </a:t>
            </a:r>
            <a:r>
              <a:rPr lang="el-GR" sz="2900" b="1" dirty="0" smtClean="0">
                <a:solidFill>
                  <a:srgbClr val="FF0000"/>
                </a:solidFill>
              </a:rPr>
              <a:t>Ρόλος δασκάλου/ας</a:t>
            </a:r>
            <a:endParaRPr lang="el-GR" sz="2900" b="1" dirty="0">
              <a:solidFill>
                <a:srgbClr val="FF0000"/>
              </a:solidFill>
            </a:endParaRPr>
          </a:p>
        </p:txBody>
      </p:sp>
      <p:sp>
        <p:nvSpPr>
          <p:cNvPr id="5" name="Content Placeholder 2"/>
          <p:cNvSpPr txBox="1">
            <a:spLocks/>
          </p:cNvSpPr>
          <p:nvPr/>
        </p:nvSpPr>
        <p:spPr>
          <a:xfrm>
            <a:off x="1052250" y="2420888"/>
            <a:ext cx="2583646" cy="21091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lnSpc>
                <a:spcPct val="110000"/>
              </a:lnSpc>
              <a:buFont typeface="Arial" pitchFamily="34" charset="0"/>
              <a:buNone/>
            </a:pPr>
            <a:r>
              <a:rPr lang="el-GR" sz="2800" dirty="0" smtClean="0">
                <a:latin typeface="+mj-lt"/>
              </a:rPr>
              <a:t>Συζήτηση &amp; αναστοχασμός παραδειγμάτων από την τάξη</a:t>
            </a:r>
            <a:endParaRPr lang="el-GR" sz="2800" dirty="0" smtClean="0">
              <a:latin typeface="+mj-lt"/>
              <a:ea typeface="ＭＳ Ｐゴシック" charset="0"/>
              <a:cs typeface="ＭＳ Ｐゴシック" charset="0"/>
            </a:endParaRPr>
          </a:p>
        </p:txBody>
      </p:sp>
      <p:sp>
        <p:nvSpPr>
          <p:cNvPr id="6" name="Tekstvak 5"/>
          <p:cNvSpPr txBox="1"/>
          <p:nvPr/>
        </p:nvSpPr>
        <p:spPr>
          <a:xfrm>
            <a:off x="1052250" y="5013176"/>
            <a:ext cx="3189912" cy="954107"/>
          </a:xfrm>
          <a:prstGeom prst="rect">
            <a:avLst/>
          </a:prstGeom>
          <a:noFill/>
        </p:spPr>
        <p:txBody>
          <a:bodyPr wrap="none" rtlCol="0">
            <a:spAutoFit/>
          </a:bodyPr>
          <a:lstStyle/>
          <a:p>
            <a:r>
              <a:rPr lang="el-GR" sz="2800" dirty="0" smtClean="0">
                <a:latin typeface="+mj-lt"/>
              </a:rPr>
              <a:t>Άμμος σε εξωτερικό </a:t>
            </a:r>
          </a:p>
          <a:p>
            <a:r>
              <a:rPr lang="el-GR" sz="2800" dirty="0" smtClean="0">
                <a:latin typeface="+mj-lt"/>
              </a:rPr>
              <a:t>χώρο</a:t>
            </a:r>
            <a:endParaRPr lang="el-GR" sz="2800" dirty="0">
              <a:latin typeface="+mj-lt"/>
            </a:endParaRPr>
          </a:p>
        </p:txBody>
      </p:sp>
      <p:pic>
        <p:nvPicPr>
          <p:cNvPr id="4" name="Afbeelding 3"/>
          <p:cNvPicPr>
            <a:picLocks noChangeAspect="1"/>
          </p:cNvPicPr>
          <p:nvPr/>
        </p:nvPicPr>
        <p:blipFill>
          <a:blip r:embed="rId3" cstate="print"/>
          <a:stretch>
            <a:fillRect/>
          </a:stretch>
        </p:blipFill>
        <p:spPr>
          <a:xfrm>
            <a:off x="4427984" y="1810420"/>
            <a:ext cx="3172967" cy="4267518"/>
          </a:xfrm>
          <a:prstGeom prst="rect">
            <a:avLst/>
          </a:prstGeom>
        </p:spPr>
      </p:pic>
    </p:spTree>
    <p:extLst>
      <p:ext uri="{BB962C8B-B14F-4D97-AF65-F5344CB8AC3E}">
        <p14:creationId xmlns:p14="http://schemas.microsoft.com/office/powerpoint/2010/main" val="181496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l-GR" sz="3600" b="1" dirty="0" smtClean="0">
                <a:solidFill>
                  <a:srgbClr val="00B050"/>
                </a:solidFill>
              </a:rPr>
              <a:t>Σύνδεση της μάθησης εντός και εκτός σχολείου </a:t>
            </a:r>
            <a:r>
              <a:rPr lang="el-GR" sz="2900" b="1" dirty="0" smtClean="0">
                <a:solidFill>
                  <a:srgbClr val="FF0000"/>
                </a:solidFill>
              </a:rPr>
              <a:t>Ρόλος δασκάλου/ας</a:t>
            </a:r>
            <a:endParaRPr lang="el-GR" sz="2900" b="1" dirty="0">
              <a:solidFill>
                <a:srgbClr val="008000"/>
              </a:solidFill>
            </a:endParaRPr>
          </a:p>
        </p:txBody>
      </p:sp>
      <p:pic>
        <p:nvPicPr>
          <p:cNvPr id="4098" name="Picture 2" descr="https://encrypted-tbn2.gstatic.com/images?q=tbn:ANd9GcTTVA32GO14OVO1tyNd3o5aA0Iqpv7GO7oZbc6z2tAXvD6rT8OY3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265712"/>
            <a:ext cx="4920140"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17349" y="1700808"/>
            <a:ext cx="7898958" cy="1008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lnSpc>
                <a:spcPct val="110000"/>
              </a:lnSpc>
              <a:buFont typeface="Arial" pitchFamily="34" charset="0"/>
              <a:buNone/>
            </a:pPr>
            <a:r>
              <a:rPr lang="el-GR" sz="2800" dirty="0" smtClean="0">
                <a:solidFill>
                  <a:schemeClr val="accent3">
                    <a:lumMod val="50000"/>
                  </a:schemeClr>
                </a:solidFill>
                <a:latin typeface="+mj-lt"/>
              </a:rPr>
              <a:t>Συζήτηση &amp; αναστοχασμός παραδειγμάτων </a:t>
            </a:r>
          </a:p>
          <a:p>
            <a:pPr marL="57150" indent="0" algn="ctr">
              <a:lnSpc>
                <a:spcPct val="110000"/>
              </a:lnSpc>
              <a:buFont typeface="Arial" pitchFamily="34" charset="0"/>
              <a:buNone/>
            </a:pPr>
            <a:r>
              <a:rPr lang="el-GR" sz="2800" dirty="0" smtClean="0">
                <a:solidFill>
                  <a:schemeClr val="accent3">
                    <a:lumMod val="50000"/>
                  </a:schemeClr>
                </a:solidFill>
                <a:latin typeface="+mj-lt"/>
              </a:rPr>
              <a:t>από την τάξη</a:t>
            </a:r>
            <a:endParaRPr lang="el-GR" sz="2800" dirty="0" smtClean="0">
              <a:solidFill>
                <a:schemeClr val="accent3">
                  <a:lumMod val="50000"/>
                </a:schemeClr>
              </a:solidFill>
              <a:latin typeface="+mj-lt"/>
              <a:ea typeface="ＭＳ Ｐゴシック" charset="0"/>
              <a:cs typeface="ＭＳ Ｐゴシック" charset="0"/>
            </a:endParaRPr>
          </a:p>
        </p:txBody>
      </p:sp>
      <p:sp>
        <p:nvSpPr>
          <p:cNvPr id="7" name="Tijdelijke aanduiding voor inhoud 2"/>
          <p:cNvSpPr>
            <a:spLocks noGrp="1"/>
          </p:cNvSpPr>
          <p:nvPr>
            <p:ph idx="1"/>
          </p:nvPr>
        </p:nvSpPr>
        <p:spPr>
          <a:xfrm>
            <a:off x="617349" y="2378756"/>
            <a:ext cx="8219256" cy="3210484"/>
          </a:xfrm>
        </p:spPr>
        <p:txBody>
          <a:bodyPr>
            <a:normAutofit fontScale="92500" lnSpcReduction="20000"/>
          </a:bodyPr>
          <a:lstStyle/>
          <a:p>
            <a:pPr lvl="0"/>
            <a:endParaRPr lang="el-GR" sz="2600" dirty="0" smtClean="0">
              <a:latin typeface="+mj-lt"/>
            </a:endParaRPr>
          </a:p>
          <a:p>
            <a:pPr lvl="0"/>
            <a:r>
              <a:rPr lang="el-GR" sz="2600" dirty="0" smtClean="0">
                <a:latin typeface="+mj-lt"/>
              </a:rPr>
              <a:t>Ποιος </a:t>
            </a:r>
            <a:r>
              <a:rPr lang="el-GR" sz="2600" dirty="0">
                <a:latin typeface="+mj-lt"/>
              </a:rPr>
              <a:t>ο ρόλος του/της δασκάλου/ας στο επεισόδιο; </a:t>
            </a:r>
          </a:p>
          <a:p>
            <a:pPr lvl="0"/>
            <a:r>
              <a:rPr lang="el-GR" sz="2600" dirty="0">
                <a:latin typeface="+mj-lt"/>
              </a:rPr>
              <a:t>Πώς ενεργοποιούν τα παιδιά να εξερευνήσουν το εξωτερικό περιβάλλον; </a:t>
            </a:r>
          </a:p>
          <a:p>
            <a:pPr lvl="0"/>
            <a:r>
              <a:rPr lang="el-GR" sz="2600" dirty="0">
                <a:latin typeface="+mj-lt"/>
              </a:rPr>
              <a:t>Πώς αξιοποιούν την </a:t>
            </a:r>
            <a:r>
              <a:rPr lang="el-GR" sz="2600" dirty="0" smtClean="0">
                <a:latin typeface="+mj-lt"/>
              </a:rPr>
              <a:t>άτυπη/μη </a:t>
            </a:r>
            <a:r>
              <a:rPr lang="el-GR" sz="2600" dirty="0">
                <a:latin typeface="+mj-lt"/>
              </a:rPr>
              <a:t>τυπική μάθηση; </a:t>
            </a:r>
            <a:r>
              <a:rPr dirty="0"/>
              <a:t/>
            </a:r>
            <a:br>
              <a:rPr dirty="0"/>
            </a:br>
            <a:r>
              <a:rPr lang="el-GR" sz="2600" dirty="0">
                <a:latin typeface="+mj-lt"/>
              </a:rPr>
              <a:t>Πώς χρησιμοποιούν το εξωτερικό περιβάλλον;</a:t>
            </a:r>
          </a:p>
          <a:p>
            <a:pPr lvl="0"/>
            <a:r>
              <a:rPr lang="el-GR" sz="2600" dirty="0">
                <a:latin typeface="+mj-lt"/>
              </a:rPr>
              <a:t>Τι θα κάνατε διαφορετικά </a:t>
            </a:r>
            <a:r>
              <a:rPr lang="el-GR" sz="2600" dirty="0" smtClean="0">
                <a:latin typeface="+mj-lt"/>
              </a:rPr>
              <a:t>στη          δική σας εφαρμογή;</a:t>
            </a:r>
          </a:p>
          <a:p>
            <a:pPr lvl="0"/>
            <a:endParaRPr lang="el-GR" sz="2200" dirty="0" smtClean="0">
              <a:latin typeface="+mj-lt"/>
            </a:endParaRPr>
          </a:p>
          <a:p>
            <a:r>
              <a:rPr lang="el-GR" sz="2600" i="1" dirty="0">
                <a:latin typeface="+mj-lt"/>
              </a:rPr>
              <a:t>Προσθέστε ιδέες στην κόλλα Α3</a:t>
            </a:r>
          </a:p>
          <a:p>
            <a:pPr lvl="0"/>
            <a:endParaRPr lang="el-GR" sz="2800" dirty="0">
              <a:latin typeface="+mj-lt"/>
            </a:endParaRPr>
          </a:p>
          <a:p>
            <a:endParaRPr lang="el-GR" dirty="0"/>
          </a:p>
        </p:txBody>
      </p:sp>
    </p:spTree>
    <p:extLst>
      <p:ext uri="{BB962C8B-B14F-4D97-AF65-F5344CB8AC3E}">
        <p14:creationId xmlns:p14="http://schemas.microsoft.com/office/powerpoint/2010/main" val="383023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332656"/>
            <a:ext cx="5194920" cy="1282154"/>
          </a:xfrm>
        </p:spPr>
        <p:txBody>
          <a:bodyPr>
            <a:normAutofit fontScale="90000"/>
          </a:bodyPr>
          <a:lstStyle/>
          <a:p>
            <a:r>
              <a:rPr lang="el-GR" sz="4000" b="1" dirty="0">
                <a:solidFill>
                  <a:srgbClr val="00B050"/>
                </a:solidFill>
              </a:rPr>
              <a:t>Σύνδεση της μάθησης εντός και εκτός σχολείου </a:t>
            </a:r>
            <a:r>
              <a:rPr dirty="0"/>
              <a:t/>
            </a:r>
            <a:br>
              <a:rPr dirty="0"/>
            </a:br>
            <a:r>
              <a:rPr lang="el-GR" sz="2800" b="1" dirty="0" smtClean="0">
                <a:solidFill>
                  <a:srgbClr val="FF0000"/>
                </a:solidFill>
              </a:rPr>
              <a:t>Σχεδιασμός ευκαιριών για άτυπη, τυπική και υπαίθρια μάθηση </a:t>
            </a:r>
            <a:endParaRPr lang="el-GR" sz="2800" b="1" dirty="0">
              <a:solidFill>
                <a:srgbClr val="FF0000"/>
              </a:solidFill>
            </a:endParaRPr>
          </a:p>
        </p:txBody>
      </p:sp>
      <p:sp>
        <p:nvSpPr>
          <p:cNvPr id="3" name="Tijdelijke aanduiding voor inhoud 2"/>
          <p:cNvSpPr>
            <a:spLocks noGrp="1"/>
          </p:cNvSpPr>
          <p:nvPr>
            <p:ph idx="1"/>
          </p:nvPr>
        </p:nvSpPr>
        <p:spPr>
          <a:xfrm>
            <a:off x="395536" y="2060848"/>
            <a:ext cx="4752528" cy="2952328"/>
          </a:xfrm>
        </p:spPr>
        <p:txBody>
          <a:bodyPr>
            <a:normAutofit fontScale="92500" lnSpcReduction="20000"/>
          </a:bodyPr>
          <a:lstStyle/>
          <a:p>
            <a:pPr lvl="0"/>
            <a:r>
              <a:rPr lang="el-GR" sz="2400" dirty="0" smtClean="0">
                <a:latin typeface="+mj-lt"/>
              </a:rPr>
              <a:t>Δείτε τις ιδέες σας (βλέπε κόλλες Α3). </a:t>
            </a:r>
          </a:p>
          <a:p>
            <a:r>
              <a:rPr lang="el-GR" sz="2400" dirty="0">
                <a:latin typeface="+mj-lt"/>
              </a:rPr>
              <a:t>Ποιες προσεγγίσεις θα θεωρούσατε χρήσιμες </a:t>
            </a:r>
            <a:r>
              <a:rPr lang="el-GR" sz="2400" dirty="0" smtClean="0">
                <a:latin typeface="+mj-lt"/>
              </a:rPr>
              <a:t>για την </a:t>
            </a:r>
            <a:r>
              <a:rPr lang="el-GR" sz="2400" dirty="0">
                <a:latin typeface="+mj-lt"/>
              </a:rPr>
              <a:t>ενεργοποίηση της άτυπης και της μη τυπικής μάθησης;</a:t>
            </a:r>
          </a:p>
          <a:p>
            <a:r>
              <a:rPr lang="el-GR" sz="2400" dirty="0">
                <a:latin typeface="+mj-lt"/>
              </a:rPr>
              <a:t>Τι προκλήσεις εντοπίζετε; </a:t>
            </a:r>
          </a:p>
          <a:p>
            <a:pPr lvl="0"/>
            <a:r>
              <a:rPr lang="el-GR" sz="2400" dirty="0" smtClean="0">
                <a:latin typeface="+mj-lt"/>
              </a:rPr>
              <a:t>Σημειώστε 2 ή 3 δράσεις που θα αναλάβετε αξιοποιώντας το υλικό της ενότητας στο σχέδιο δράσης. </a:t>
            </a:r>
          </a:p>
          <a:p>
            <a:pPr lvl="0"/>
            <a:endParaRPr lang="el-GR" dirty="0">
              <a:latin typeface="+mj-lt"/>
            </a:endParaRPr>
          </a:p>
        </p:txBody>
      </p:sp>
      <p:pic>
        <p:nvPicPr>
          <p:cNvPr id="4" name="Afbeelding 3"/>
          <p:cNvPicPr>
            <a:picLocks noChangeAspect="1"/>
          </p:cNvPicPr>
          <p:nvPr/>
        </p:nvPicPr>
        <p:blipFill>
          <a:blip r:embed="rId3" cstate="print"/>
          <a:stretch>
            <a:fillRect/>
          </a:stretch>
        </p:blipFill>
        <p:spPr>
          <a:xfrm>
            <a:off x="5131957" y="3681028"/>
            <a:ext cx="3351645" cy="2232248"/>
          </a:xfrm>
          <a:prstGeom prst="rect">
            <a:avLst/>
          </a:prstGeom>
        </p:spPr>
      </p:pic>
    </p:spTree>
    <p:extLst>
      <p:ext uri="{BB962C8B-B14F-4D97-AF65-F5344CB8AC3E}">
        <p14:creationId xmlns:p14="http://schemas.microsoft.com/office/powerpoint/2010/main" val="3206380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stretch>
            <a:fillRect/>
          </a:stretch>
        </p:blipFill>
        <p:spPr>
          <a:xfrm>
            <a:off x="6121678" y="3356991"/>
            <a:ext cx="2940074" cy="2736305"/>
          </a:xfrm>
          <a:prstGeom prst="rect">
            <a:avLst/>
          </a:prstGeom>
        </p:spPr>
      </p:pic>
      <p:sp>
        <p:nvSpPr>
          <p:cNvPr id="3" name="Tijdelijke aanduiding voor inhoud 2"/>
          <p:cNvSpPr>
            <a:spLocks noGrp="1"/>
          </p:cNvSpPr>
          <p:nvPr>
            <p:ph idx="1"/>
          </p:nvPr>
        </p:nvSpPr>
        <p:spPr/>
        <p:txBody>
          <a:bodyPr/>
          <a:lstStyle/>
          <a:p>
            <a:r>
              <a:rPr lang="el-GR" dirty="0" smtClean="0">
                <a:latin typeface="+mj-lt"/>
              </a:rPr>
              <a:t>Σε ποιο βαθμό εκπληρώθηκαν οι στόχοι στην αρχή αυτής της ενότητας; </a:t>
            </a:r>
          </a:p>
          <a:p>
            <a:r>
              <a:rPr lang="el-GR" dirty="0" smtClean="0">
                <a:latin typeface="+mj-lt"/>
              </a:rPr>
              <a:t>Έχετε ακόμα ερωτήσεις που χρήζουν απάντησης;</a:t>
            </a:r>
            <a:r>
              <a:rPr lang="el-GR" smtClean="0"/>
              <a:t> </a:t>
            </a:r>
            <a:endParaRPr lang="el-GR" dirty="0" smtClean="0">
              <a:latin typeface="+mj-lt"/>
            </a:endParaRPr>
          </a:p>
          <a:p>
            <a:pPr marL="0" indent="0">
              <a:buNone/>
            </a:pPr>
            <a:endParaRPr lang="el-GR" dirty="0" smtClean="0">
              <a:latin typeface="+mj-lt"/>
            </a:endParaRPr>
          </a:p>
        </p:txBody>
      </p:sp>
      <p:sp>
        <p:nvSpPr>
          <p:cNvPr id="4" name="Titel 1"/>
          <p:cNvSpPr txBox="1">
            <a:spLocks/>
          </p:cNvSpPr>
          <p:nvPr/>
        </p:nvSpPr>
        <p:spPr>
          <a:xfrm>
            <a:off x="3491880" y="299474"/>
            <a:ext cx="5194920" cy="1473342"/>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b="1" dirty="0" smtClean="0">
                <a:solidFill>
                  <a:srgbClr val="00B050"/>
                </a:solidFill>
              </a:rPr>
              <a:t>Σύνδεση της μάθησης </a:t>
            </a:r>
          </a:p>
          <a:p>
            <a:r>
              <a:rPr lang="el-GR" b="1" dirty="0" smtClean="0">
                <a:solidFill>
                  <a:srgbClr val="00B050"/>
                </a:solidFill>
              </a:rPr>
              <a:t>εντός και εκτός σχολείου </a:t>
            </a:r>
            <a:r>
              <a:rPr lang="el-GR" sz="3200" b="1" dirty="0" smtClean="0">
                <a:solidFill>
                  <a:srgbClr val="FF0000"/>
                </a:solidFill>
              </a:rPr>
              <a:t>Αναστοχασμός σχετικά με τα οφέλη </a:t>
            </a:r>
            <a:endParaRPr lang="el-GR" sz="3200" b="1" dirty="0">
              <a:solidFill>
                <a:srgbClr val="FF0000"/>
              </a:solidFill>
            </a:endParaRPr>
          </a:p>
        </p:txBody>
      </p:sp>
    </p:spTree>
    <p:extLst>
      <p:ext uri="{BB962C8B-B14F-4D97-AF65-F5344CB8AC3E}">
        <p14:creationId xmlns:p14="http://schemas.microsoft.com/office/powerpoint/2010/main" val="4278125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l-GR" sz="3600" b="1" dirty="0" smtClean="0">
                <a:solidFill>
                  <a:srgbClr val="00B050"/>
                </a:solidFill>
              </a:rPr>
              <a:t>Περισσότερες πληροφορίες</a:t>
            </a:r>
            <a:endParaRPr lang="el-GR"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20000"/>
          </a:bodyPr>
          <a:lstStyle/>
          <a:p>
            <a:pPr marL="0" indent="0">
              <a:lnSpc>
                <a:spcPct val="120000"/>
              </a:lnSpc>
              <a:buNone/>
            </a:pPr>
            <a:r>
              <a:rPr lang="el-GR" sz="3100" b="1" dirty="0">
                <a:solidFill>
                  <a:srgbClr val="FF0000"/>
                </a:solidFill>
                <a:latin typeface="+mj-lt"/>
              </a:rPr>
              <a:t>Creative Little Scientists </a:t>
            </a:r>
          </a:p>
          <a:p>
            <a:pPr marL="0" indent="0">
              <a:lnSpc>
                <a:spcPct val="120000"/>
              </a:lnSpc>
              <a:spcBef>
                <a:spcPts val="0"/>
              </a:spcBef>
              <a:buNone/>
            </a:pPr>
            <a:r>
              <a:rPr lang="el-GR" sz="2600" dirty="0" smtClean="0">
                <a:solidFill>
                  <a:srgbClr val="FF0000"/>
                </a:solidFill>
                <a:latin typeface="+mj-lt"/>
              </a:rPr>
              <a:t>(Έργο του 7ου ΠΠ της ΕΕ 2011 – 2014)</a:t>
            </a:r>
            <a:endParaRPr lang="el-GR" sz="2600" dirty="0">
              <a:solidFill>
                <a:srgbClr val="FF0000"/>
              </a:solidFill>
              <a:latin typeface="+mj-lt"/>
            </a:endParaRPr>
          </a:p>
          <a:p>
            <a:pPr marL="0" indent="0">
              <a:lnSpc>
                <a:spcPct val="110000"/>
              </a:lnSpc>
              <a:spcAft>
                <a:spcPts val="600"/>
              </a:spcAft>
              <a:buNone/>
            </a:pPr>
            <a:r>
              <a:rPr lang="el-GR" sz="2600" dirty="0">
                <a:latin typeface="+mj-lt"/>
              </a:rPr>
              <a:t>Αρχές σχεδιασμού και πρότυπο υλικό βάσει επί τόπου εργασίας </a:t>
            </a:r>
            <a:r>
              <a:rPr lang="el-GR" sz="2600" dirty="0">
                <a:latin typeface="+mj-lt"/>
                <a:hlinkClick r:id="rId3"/>
              </a:rPr>
              <a:t>www.creative-little-scientists.eu</a:t>
            </a:r>
            <a:endParaRPr lang="el-GR" sz="2600" dirty="0">
              <a:latin typeface="+mj-lt"/>
            </a:endParaRPr>
          </a:p>
          <a:p>
            <a:pPr marL="0" indent="0">
              <a:spcBef>
                <a:spcPts val="1200"/>
              </a:spcBef>
              <a:buNone/>
            </a:pPr>
            <a:r>
              <a:rPr lang="el-GR" sz="3100" b="1" dirty="0" err="1" smtClean="0">
                <a:solidFill>
                  <a:srgbClr val="FF0000"/>
                </a:solidFill>
                <a:latin typeface="+mj-lt"/>
              </a:rPr>
              <a:t>Creativity</a:t>
            </a:r>
            <a:r>
              <a:rPr lang="el-GR" sz="3100" b="1" dirty="0" smtClean="0">
                <a:solidFill>
                  <a:srgbClr val="FF0000"/>
                </a:solidFill>
                <a:latin typeface="+mj-lt"/>
              </a:rPr>
              <a:t> </a:t>
            </a:r>
            <a:r>
              <a:rPr lang="el-GR" sz="3100" b="1" dirty="0">
                <a:solidFill>
                  <a:srgbClr val="FF0000"/>
                </a:solidFill>
                <a:latin typeface="+mj-lt"/>
              </a:rPr>
              <a:t>in Early Years Science Education </a:t>
            </a:r>
            <a:endParaRPr lang="el-GR" sz="3100" b="1" dirty="0" smtClean="0">
              <a:solidFill>
                <a:srgbClr val="FF0000"/>
              </a:solidFill>
              <a:latin typeface="+mj-lt"/>
            </a:endParaRPr>
          </a:p>
          <a:p>
            <a:pPr marL="0" indent="0">
              <a:buNone/>
            </a:pPr>
            <a:r>
              <a:rPr lang="el-GR" sz="2600" dirty="0" smtClean="0">
                <a:solidFill>
                  <a:srgbClr val="FF0000"/>
                </a:solidFill>
                <a:latin typeface="+mj-lt"/>
              </a:rPr>
              <a:t>(Έργο της ΕΕ Erasmus+ 2014 </a:t>
            </a:r>
            <a:r>
              <a:rPr lang="el-GR" sz="2600" dirty="0">
                <a:solidFill>
                  <a:srgbClr val="FF0000"/>
                </a:solidFill>
              </a:rPr>
              <a:t>– </a:t>
            </a:r>
            <a:r>
              <a:rPr lang="el-GR" sz="2600" dirty="0" smtClean="0">
                <a:solidFill>
                  <a:srgbClr val="FF0000"/>
                </a:solidFill>
                <a:latin typeface="+mj-lt"/>
              </a:rPr>
              <a:t>2017)</a:t>
            </a:r>
          </a:p>
          <a:p>
            <a:pPr marL="0" indent="0">
              <a:lnSpc>
                <a:spcPct val="110000"/>
              </a:lnSpc>
              <a:buNone/>
            </a:pPr>
            <a:r>
              <a:rPr lang="el-GR" sz="2600" dirty="0" smtClean="0">
                <a:latin typeface="+mj-lt"/>
              </a:rPr>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l-GR" sz="2600" dirty="0" smtClean="0">
                <a:latin typeface="+mj-lt"/>
                <a:hlinkClick r:id="rId4"/>
              </a:rPr>
              <a:t>www.ceys‐project.eu</a:t>
            </a:r>
            <a:endParaRPr lang="el-GR" sz="2600" dirty="0" smtClean="0"/>
          </a:p>
          <a:p>
            <a:pPr marL="0" indent="0">
              <a:buNone/>
            </a:pPr>
            <a:endParaRPr lang="el-GR" dirty="0"/>
          </a:p>
          <a:p>
            <a:pPr marL="0" indent="0">
              <a:buNone/>
            </a:pPr>
            <a:endParaRPr lang="el-GR" dirty="0"/>
          </a:p>
        </p:txBody>
      </p:sp>
    </p:spTree>
    <p:extLst>
      <p:ext uri="{BB962C8B-B14F-4D97-AF65-F5344CB8AC3E}">
        <p14:creationId xmlns:p14="http://schemas.microsoft.com/office/powerpoint/2010/main" val="131835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b="1" dirty="0">
                <a:solidFill>
                  <a:srgbClr val="00B050"/>
                </a:solidFill>
              </a:rPr>
              <a:t>Σύνδεση της μάθησης εντός και εκτός σχολείου </a:t>
            </a:r>
            <a:r>
              <a:t/>
            </a:r>
            <a:br/>
            <a:r>
              <a:rPr lang="el-GR" sz="3200" b="1" dirty="0" smtClean="0">
                <a:solidFill>
                  <a:srgbClr val="FF5050"/>
                </a:solidFill>
              </a:rPr>
              <a:t>Ερωτήσεις που συζητήθηκαν</a:t>
            </a:r>
            <a:endParaRPr lang="el-GR" sz="2800" b="1" dirty="0">
              <a:solidFill>
                <a:srgbClr val="FF0000"/>
              </a:solidFill>
            </a:endParaRPr>
          </a:p>
        </p:txBody>
      </p:sp>
      <p:sp>
        <p:nvSpPr>
          <p:cNvPr id="3" name="Content Placeholder 2"/>
          <p:cNvSpPr>
            <a:spLocks noGrp="1"/>
          </p:cNvSpPr>
          <p:nvPr>
            <p:ph idx="1"/>
          </p:nvPr>
        </p:nvSpPr>
        <p:spPr>
          <a:xfrm>
            <a:off x="251520" y="1988840"/>
            <a:ext cx="8496944" cy="3888432"/>
          </a:xfrm>
        </p:spPr>
        <p:txBody>
          <a:bodyPr>
            <a:noAutofit/>
          </a:bodyPr>
          <a:lstStyle/>
          <a:p>
            <a:pPr lvl="0"/>
            <a:r>
              <a:rPr lang="el-GR" sz="2400" dirty="0">
                <a:latin typeface="+mj-lt"/>
              </a:rPr>
              <a:t>Ποια η σημασία της </a:t>
            </a:r>
            <a:r>
              <a:rPr lang="el-GR" sz="2400" b="1" dirty="0">
                <a:latin typeface="+mj-lt"/>
              </a:rPr>
              <a:t>μη τυπικής και της άτυπης μάθησης;</a:t>
            </a:r>
            <a:endParaRPr lang="el-GR" sz="2400" dirty="0">
              <a:latin typeface="+mj-lt"/>
            </a:endParaRPr>
          </a:p>
          <a:p>
            <a:pPr lvl="0"/>
            <a:r>
              <a:rPr lang="el-GR" sz="2400" dirty="0">
                <a:latin typeface="+mj-lt"/>
              </a:rPr>
              <a:t>Πώς να </a:t>
            </a:r>
            <a:r>
              <a:rPr lang="el-GR" sz="2400" b="1" dirty="0">
                <a:latin typeface="+mj-lt"/>
              </a:rPr>
              <a:t>χρησιμοποιήσουμε το περιβάλλον</a:t>
            </a:r>
            <a:r>
              <a:rPr lang="el-GR" sz="2400" dirty="0">
                <a:latin typeface="+mj-lt"/>
              </a:rPr>
              <a:t> (εσωτερικό και εξωτερικό) </a:t>
            </a:r>
            <a:r>
              <a:rPr lang="el-GR" sz="2400" b="1" dirty="0">
                <a:latin typeface="+mj-lt"/>
              </a:rPr>
              <a:t>με ευέλικτο τρόπο</a:t>
            </a:r>
            <a:r>
              <a:rPr lang="el-GR" sz="2400" dirty="0">
                <a:latin typeface="+mj-lt"/>
              </a:rPr>
              <a:t>;</a:t>
            </a:r>
          </a:p>
          <a:p>
            <a:r>
              <a:rPr lang="el-GR" sz="2400" dirty="0" smtClean="0">
                <a:latin typeface="+mj-lt"/>
              </a:rPr>
              <a:t>Πώς μπορούν </a:t>
            </a:r>
            <a:r>
              <a:rPr lang="el-GR" sz="2400" b="1" dirty="0" smtClean="0">
                <a:latin typeface="+mj-lt"/>
              </a:rPr>
              <a:t>οι σχολικές εγκαταστάσεις και η υπαίθρια διδασκαλία</a:t>
            </a:r>
            <a:r>
              <a:rPr lang="el-GR" sz="2400" dirty="0" smtClean="0">
                <a:latin typeface="+mj-lt"/>
              </a:rPr>
              <a:t> να ενισχυθούν ώστε να ενεργοποιήσουν τη μάθηση φυσικών επιστημών;</a:t>
            </a:r>
          </a:p>
          <a:p>
            <a:r>
              <a:rPr lang="el-GR" sz="2400" dirty="0" smtClean="0">
                <a:latin typeface="+mj-lt"/>
              </a:rPr>
              <a:t>Τι </a:t>
            </a:r>
            <a:r>
              <a:rPr lang="el-GR" sz="2400" b="1" dirty="0" smtClean="0">
                <a:latin typeface="+mj-lt"/>
              </a:rPr>
              <a:t>στρατηγικές για άτυπη, μη τυπική και υπαίθρια μάθηση</a:t>
            </a:r>
            <a:r>
              <a:rPr lang="el-GR" sz="2400" dirty="0" smtClean="0">
                <a:latin typeface="+mj-lt"/>
              </a:rPr>
              <a:t> στις φυσικές επιστήμες χρησιμοποιείτε εσείς και άλλοι συμμετέχοντες;</a:t>
            </a:r>
          </a:p>
          <a:p>
            <a:pPr lvl="0"/>
            <a:endParaRPr lang="el-GR" sz="2000" dirty="0"/>
          </a:p>
        </p:txBody>
      </p:sp>
    </p:spTree>
    <p:extLst>
      <p:ext uri="{BB962C8B-B14F-4D97-AF65-F5344CB8AC3E}">
        <p14:creationId xmlns:p14="http://schemas.microsoft.com/office/powerpoint/2010/main" val="2778444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srcRect t="7070" b="7070"/>
          <a:stretch>
            <a:fillRect/>
          </a:stretch>
        </p:blipFill>
        <p:spPr/>
      </p:pic>
      <p:sp>
        <p:nvSpPr>
          <p:cNvPr id="5" name="Titel 1"/>
          <p:cNvSpPr txBox="1">
            <a:spLocks/>
          </p:cNvSpPr>
          <p:nvPr/>
        </p:nvSpPr>
        <p:spPr>
          <a:xfrm>
            <a:off x="3481536" y="556660"/>
            <a:ext cx="5194920" cy="10721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b="1" dirty="0" smtClean="0">
                <a:solidFill>
                  <a:srgbClr val="00B050"/>
                </a:solidFill>
              </a:rPr>
              <a:t>Σύνδεση της μάθησης </a:t>
            </a:r>
          </a:p>
          <a:p>
            <a:r>
              <a:rPr lang="el-GR" sz="3600" b="1" dirty="0" smtClean="0">
                <a:solidFill>
                  <a:srgbClr val="00B050"/>
                </a:solidFill>
              </a:rPr>
              <a:t>εντός και εκτός σχολείου</a:t>
            </a:r>
            <a:endParaRPr lang="el-GR" sz="3600" b="1" dirty="0">
              <a:solidFill>
                <a:srgbClr val="00B050"/>
              </a:solidFill>
            </a:endParaRPr>
          </a:p>
        </p:txBody>
      </p:sp>
    </p:spTree>
    <p:extLst>
      <p:ext uri="{BB962C8B-B14F-4D97-AF65-F5344CB8AC3E}">
        <p14:creationId xmlns:p14="http://schemas.microsoft.com/office/powerpoint/2010/main" val="1581632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eaLnBrk="1" fontAlgn="auto" hangingPunct="1">
              <a:spcBef>
                <a:spcPts val="0"/>
              </a:spcBef>
              <a:spcAft>
                <a:spcPts val="600"/>
              </a:spcAft>
              <a:tabLst>
                <a:tab pos="990600" algn="l"/>
              </a:tabLst>
              <a:defRPr/>
            </a:pPr>
            <a:r>
              <a:rPr lang="en-US" sz="1600" dirty="0">
                <a:solidFill>
                  <a:prstClr val="black"/>
                </a:solidFill>
                <a:latin typeface="Cambria"/>
                <a:ea typeface="+mn-ea"/>
              </a:rPr>
              <a:t>	</a:t>
            </a:r>
            <a:r>
              <a:rPr lang="en-US" sz="1400" dirty="0">
                <a:solidFill>
                  <a:prstClr val="black"/>
                </a:solidFill>
                <a:latin typeface="Cambria"/>
                <a:ea typeface="+mn-ea"/>
              </a:rPr>
              <a:t>© </a:t>
            </a:r>
            <a:r>
              <a:rPr lang="en-US" sz="1400" i="1" dirty="0">
                <a:solidFill>
                  <a:prstClr val="black"/>
                </a:solidFill>
                <a:latin typeface="Cambria"/>
                <a:ea typeface="+mn-ea"/>
              </a:rPr>
              <a:t>2017 CREATIVITY IN EARLY YEARS SCIENCE EDUCATION Consortium</a:t>
            </a:r>
          </a:p>
          <a:p>
            <a:pPr eaLnBrk="1" fontAlgn="auto" hangingPunct="1">
              <a:spcBef>
                <a:spcPts val="0"/>
              </a:spcBef>
              <a:spcAft>
                <a:spcPts val="600"/>
              </a:spcAft>
              <a:tabLst>
                <a:tab pos="990600" algn="l"/>
              </a:tabLst>
              <a:defRPr/>
            </a:pPr>
            <a:r>
              <a:rPr lang="en-US" sz="1400" dirty="0">
                <a:solidFill>
                  <a:prstClr val="black"/>
                </a:solidFill>
                <a:latin typeface="Cambria"/>
                <a:ea typeface="+mn-ea"/>
              </a:rPr>
              <a:t>This work is licensed under the Creative Commons Attribution-</a:t>
            </a:r>
            <a:r>
              <a:rPr lang="en-US" sz="1400" dirty="0" err="1">
                <a:solidFill>
                  <a:prstClr val="black"/>
                </a:solidFill>
                <a:latin typeface="Cambria"/>
                <a:ea typeface="+mn-ea"/>
              </a:rPr>
              <a:t>NonCommercial</a:t>
            </a:r>
            <a:r>
              <a:rPr lang="en-US" sz="1400" dirty="0">
                <a:solidFill>
                  <a:prstClr val="black"/>
                </a:solidFill>
                <a:latin typeface="Cambria"/>
                <a:ea typeface="+mn-ea"/>
              </a:rPr>
              <a:t>-</a:t>
            </a:r>
            <a:r>
              <a:rPr lang="en-US" sz="1400" dirty="0" err="1">
                <a:solidFill>
                  <a:prstClr val="black"/>
                </a:solidFill>
                <a:latin typeface="Cambria"/>
                <a:ea typeface="+mn-ea"/>
              </a:rPr>
              <a:t>NoDerivatives</a:t>
            </a:r>
            <a:r>
              <a:rPr lang="en-US" sz="1400" dirty="0">
                <a:solidFill>
                  <a:prstClr val="black"/>
                </a:solidFill>
                <a:latin typeface="Cambria"/>
                <a:ea typeface="+mn-ea"/>
              </a:rPr>
              <a:t> 4.0 International License. To view a copy of this license, visit </a:t>
            </a:r>
            <a:r>
              <a:rPr lang="en-US" sz="1400" u="sng" dirty="0">
                <a:solidFill>
                  <a:prstClr val="black"/>
                </a:solidFill>
                <a:latin typeface="Cambria"/>
                <a:ea typeface="+mn-ea"/>
                <a:hlinkClick r:id="rId2"/>
              </a:rPr>
              <a:t>http://creativecommons.org/licenses/by-nc-nd/4.0/</a:t>
            </a:r>
            <a:r>
              <a:rPr lang="en-US" sz="1400" dirty="0">
                <a:solidFill>
                  <a:prstClr val="black"/>
                </a:solidFill>
                <a:latin typeface="Cambria"/>
                <a:ea typeface="+mn-ea"/>
              </a:rPr>
              <a:t>.</a:t>
            </a:r>
            <a:endParaRPr lang="el-GR" sz="1400" dirty="0">
              <a:solidFill>
                <a:prstClr val="black"/>
              </a:solidFill>
              <a:latin typeface="Cambria"/>
              <a:ea typeface="+mn-ea"/>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7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274638"/>
            <a:ext cx="5987008" cy="1282154"/>
          </a:xfrm>
        </p:spPr>
        <p:txBody>
          <a:bodyPr>
            <a:normAutofit/>
          </a:bodyPr>
          <a:lstStyle/>
          <a:p>
            <a:r>
              <a:rPr lang="el-GR" sz="3200" b="1" dirty="0" smtClean="0">
                <a:solidFill>
                  <a:srgbClr val="00B050"/>
                </a:solidFill>
              </a:rPr>
              <a:t>Σύνδεση με τις αρχές σχεδιασμού περιεχομένου</a:t>
            </a:r>
            <a:endParaRPr lang="el-GR" sz="3200" b="1" dirty="0">
              <a:solidFill>
                <a:srgbClr val="00B050"/>
              </a:solidFill>
            </a:endParaRPr>
          </a:p>
        </p:txBody>
      </p:sp>
      <p:sp>
        <p:nvSpPr>
          <p:cNvPr id="3" name="Tijdelijke aanduiding voor inhoud 2"/>
          <p:cNvSpPr>
            <a:spLocks noGrp="1"/>
          </p:cNvSpPr>
          <p:nvPr>
            <p:ph idx="1"/>
          </p:nvPr>
        </p:nvSpPr>
        <p:spPr>
          <a:xfrm>
            <a:off x="461947" y="1844824"/>
            <a:ext cx="8219256" cy="4032448"/>
          </a:xfrm>
        </p:spPr>
        <p:txBody>
          <a:bodyPr>
            <a:normAutofit fontScale="92500" lnSpcReduction="10000"/>
          </a:bodyPr>
          <a:lstStyle/>
          <a:p>
            <a:pPr marL="0" indent="0">
              <a:buNone/>
            </a:pPr>
            <a:r>
              <a:rPr lang="el-GR" sz="2000" dirty="0" smtClean="0">
                <a:latin typeface="+mj-lt"/>
              </a:rPr>
              <a:t>7. Η εκπαίδευση των δασκάλων θα πρέπει να εξοικειώνει τους δασκάλους με μια </a:t>
            </a:r>
            <a:r>
              <a:rPr lang="el-GR" sz="2000" b="1" dirty="0" smtClean="0">
                <a:latin typeface="+mj-lt"/>
              </a:rPr>
              <a:t>σειρά από τυπικές και άτυπες διαδικασίες μάθησης</a:t>
            </a:r>
            <a:r>
              <a:rPr lang="el-GR" sz="2000" dirty="0" smtClean="0">
                <a:latin typeface="+mj-lt"/>
              </a:rPr>
              <a:t> που βασίζονται στην διερεύνηση και τη δημιουργικότητα, με προσεγγίσεις διδασκαλίας και αξιολόγησης και με στρατηγικές και τη χρήση αυτών σε σχέση με πραγματικά προβλήματα στους τομείς των φυσικών επιστημών και των μαθηματικών. </a:t>
            </a:r>
            <a:endParaRPr lang="el-GR" sz="2000" dirty="0">
              <a:latin typeface="+mj-lt"/>
            </a:endParaRPr>
          </a:p>
          <a:p>
            <a:pPr marL="0" indent="0">
              <a:buNone/>
            </a:pPr>
            <a:r>
              <a:rPr lang="el-GR" sz="2000" dirty="0" smtClean="0">
                <a:latin typeface="+mj-lt"/>
              </a:rPr>
              <a:t>14. Η εκπαίδευση των δασκάλων θα πρέπει να εφοδιάζει τους δασκάλους με </a:t>
            </a:r>
            <a:r>
              <a:rPr lang="el-GR" sz="2000" b="1" dirty="0" smtClean="0">
                <a:latin typeface="+mj-lt"/>
              </a:rPr>
              <a:t>γνώση και δεξιότητες</a:t>
            </a:r>
            <a:r>
              <a:rPr lang="el-GR" sz="2000" dirty="0" smtClean="0">
                <a:latin typeface="+mj-lt"/>
              </a:rPr>
              <a:t> για να χρησιμοποιούν διάφορα τυπικά, μη τυπικά και άτυπα περιβάλλοντα μάθησης, συμπεριλαμβανομένου του εξωτερικού περιβάλλοντος, των σχολικών εγκαταστάσεων και του ευρύτερου περιβάλλοντος εκτός σχολείου, στη διδασκαλία φυσικών επιστημών και μαθηματικών.</a:t>
            </a:r>
            <a:endParaRPr lang="el-GR" sz="2000" dirty="0">
              <a:latin typeface="+mj-lt"/>
            </a:endParaRPr>
          </a:p>
          <a:p>
            <a:pPr marL="0" indent="0">
              <a:buNone/>
            </a:pPr>
            <a:r>
              <a:rPr lang="el-GR" sz="2000" dirty="0" smtClean="0">
                <a:latin typeface="+mj-lt"/>
              </a:rPr>
              <a:t>17. Η εκπαίδευση των δασκάλων θα πρέπει να αντιμετωπίζει με τους  </a:t>
            </a:r>
            <a:r>
              <a:rPr lang="el-GR" sz="2000" b="1" dirty="0">
                <a:latin typeface="+mj-lt"/>
              </a:rPr>
              <a:t>δασκάλους ζητήματα εξασφάλισης ευρείας παροχής, σχεδιασμού και χρήσης </a:t>
            </a:r>
            <a:r>
              <a:rPr lang="el-GR" sz="2000" b="1" dirty="0" smtClean="0">
                <a:latin typeface="+mj-lt"/>
              </a:rPr>
              <a:t>πόρων </a:t>
            </a:r>
            <a:r>
              <a:rPr lang="el-GR" sz="2000" b="1" dirty="0">
                <a:latin typeface="+mj-lt"/>
              </a:rPr>
              <a:t>(</a:t>
            </a:r>
            <a:r>
              <a:rPr lang="el-GR" sz="2000" b="1" dirty="0" smtClean="0">
                <a:latin typeface="+mj-lt"/>
              </a:rPr>
              <a:t>συμπεριλαμβανομένων των </a:t>
            </a:r>
            <a:r>
              <a:rPr lang="el-GR" sz="2000" b="1" dirty="0">
                <a:latin typeface="+mj-lt"/>
              </a:rPr>
              <a:t>ψηφιακών πόρων) μέσα και έξω από την τάξη </a:t>
            </a:r>
            <a:r>
              <a:rPr lang="el-GR" sz="2000" dirty="0" smtClean="0">
                <a:latin typeface="+mj-lt"/>
              </a:rPr>
              <a:t>για τη στήριξη της έρευνας και της δημιουργικότητας των παιδιών.</a:t>
            </a:r>
            <a:endParaRPr lang="el-GR" sz="2000" dirty="0">
              <a:latin typeface="+mj-lt"/>
            </a:endParaRPr>
          </a:p>
        </p:txBody>
      </p:sp>
    </p:spTree>
    <p:extLst>
      <p:ext uri="{BB962C8B-B14F-4D97-AF65-F5344CB8AC3E}">
        <p14:creationId xmlns:p14="http://schemas.microsoft.com/office/powerpoint/2010/main" val="376565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021288"/>
            <a:ext cx="9396536" cy="836712"/>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2987824" y="274638"/>
            <a:ext cx="5698976" cy="1282154"/>
          </a:xfrm>
        </p:spPr>
        <p:txBody>
          <a:bodyPr>
            <a:normAutofit fontScale="90000"/>
          </a:bodyPr>
          <a:lstStyle/>
          <a:p>
            <a:r>
              <a:rPr lang="el-GR" sz="3200" b="1" dirty="0" smtClean="0">
                <a:solidFill>
                  <a:srgbClr val="00B050"/>
                </a:solidFill>
              </a:rPr>
              <a:t>Σύνδεση της μάθησης εντός και εκτός σχολείου </a:t>
            </a:r>
            <a:r>
              <a:t/>
            </a:r>
            <a:br/>
            <a:r>
              <a:rPr lang="el-GR" sz="2800" b="1" dirty="0" smtClean="0">
                <a:solidFill>
                  <a:srgbClr val="FF5050"/>
                </a:solidFill>
              </a:rPr>
              <a:t>Γιατί είναι σημαντική; </a:t>
            </a:r>
            <a:endParaRPr lang="el-GR" sz="2800" b="1" dirty="0">
              <a:solidFill>
                <a:srgbClr val="00B050"/>
              </a:solidFill>
            </a:endParaRPr>
          </a:p>
        </p:txBody>
      </p:sp>
      <p:sp>
        <p:nvSpPr>
          <p:cNvPr id="3" name="Tijdelijke aanduiding voor inhoud 2"/>
          <p:cNvSpPr>
            <a:spLocks noGrp="1"/>
          </p:cNvSpPr>
          <p:nvPr>
            <p:ph idx="1"/>
          </p:nvPr>
        </p:nvSpPr>
        <p:spPr>
          <a:xfrm>
            <a:off x="179512" y="1700808"/>
            <a:ext cx="8507288" cy="3528392"/>
          </a:xfrm>
        </p:spPr>
        <p:txBody>
          <a:bodyPr>
            <a:normAutofit/>
          </a:bodyPr>
          <a:lstStyle/>
          <a:p>
            <a:pPr marL="0" indent="0">
              <a:lnSpc>
                <a:spcPct val="120000"/>
              </a:lnSpc>
              <a:buNone/>
            </a:pPr>
            <a:r>
              <a:rPr lang="el-GR" sz="2400" dirty="0" smtClean="0">
                <a:latin typeface="+mj-lt"/>
              </a:rPr>
              <a:t>Προσέγγιση με </a:t>
            </a:r>
            <a:r>
              <a:rPr lang="el-GR" sz="2400" i="1" dirty="0" smtClean="0">
                <a:latin typeface="+mj-lt"/>
              </a:rPr>
              <a:t>ισχυρά κίνητρα</a:t>
            </a:r>
            <a:r>
              <a:rPr lang="el-GR" sz="2400" dirty="0" smtClean="0">
                <a:latin typeface="+mj-lt"/>
              </a:rPr>
              <a:t> για τη διδασκαλία και τη μάθηση</a:t>
            </a:r>
          </a:p>
          <a:p>
            <a:pPr marL="0" indent="0">
              <a:lnSpc>
                <a:spcPct val="120000"/>
              </a:lnSpc>
              <a:buNone/>
            </a:pPr>
            <a:r>
              <a:rPr lang="el-GR" sz="2400" b="1" dirty="0" smtClean="0">
                <a:solidFill>
                  <a:srgbClr val="00B050"/>
                </a:solidFill>
                <a:latin typeface="+mj-lt"/>
              </a:rPr>
              <a:t>Άτυπη μάθηση</a:t>
            </a:r>
          </a:p>
          <a:p>
            <a:pPr marL="0" indent="0">
              <a:lnSpc>
                <a:spcPct val="120000"/>
              </a:lnSpc>
              <a:buNone/>
            </a:pPr>
            <a:r>
              <a:rPr lang="el-GR" sz="2000" dirty="0" smtClean="0">
                <a:latin typeface="+mj-lt"/>
              </a:rPr>
              <a:t>«Αυτό που κάνει την άτυπη μάθηση ελκυστική είναι το γεγονός ότι βασίζεται καθαρά στο ενδιαφέρον, και έχει χαρακτήρα εθελοντικό, </a:t>
            </a:r>
            <a:r>
              <a:rPr lang="el-GR" sz="2000" dirty="0" err="1" smtClean="0">
                <a:latin typeface="+mj-lt"/>
              </a:rPr>
              <a:t>αυτο</a:t>
            </a:r>
            <a:r>
              <a:rPr lang="el-GR" sz="2000" dirty="0" smtClean="0">
                <a:latin typeface="+mj-lt"/>
              </a:rPr>
              <a:t>-κατευθυνόμενο, πρακτικό και αυθεντικό. (Asghar, 2012). </a:t>
            </a:r>
          </a:p>
          <a:p>
            <a:pPr>
              <a:lnSpc>
                <a:spcPct val="120000"/>
              </a:lnSpc>
            </a:pPr>
            <a:endParaRPr lang="el-GR" sz="2000" dirty="0">
              <a:latin typeface="+mj-lt"/>
            </a:endParaRPr>
          </a:p>
          <a:p>
            <a:endParaRPr lang="el-GR" dirty="0" smtClean="0">
              <a:latin typeface="+mj-lt"/>
            </a:endParaRPr>
          </a:p>
          <a:p>
            <a:pPr marL="0" indent="0">
              <a:buNone/>
            </a:pPr>
            <a:endParaRPr lang="el-GR" dirty="0" smtClean="0">
              <a:latin typeface="+mj-lt"/>
            </a:endParaRPr>
          </a:p>
          <a:p>
            <a:endParaRPr lang="el-GR" dirty="0">
              <a:latin typeface="+mj-lt"/>
            </a:endParaRPr>
          </a:p>
        </p:txBody>
      </p:sp>
      <p:pic>
        <p:nvPicPr>
          <p:cNvPr id="5" name="Afbeelding 4"/>
          <p:cNvPicPr>
            <a:picLocks noChangeAspect="1"/>
          </p:cNvPicPr>
          <p:nvPr/>
        </p:nvPicPr>
        <p:blipFill>
          <a:blip r:embed="rId3" cstate="print"/>
          <a:stretch>
            <a:fillRect/>
          </a:stretch>
        </p:blipFill>
        <p:spPr>
          <a:xfrm>
            <a:off x="5076056" y="3861048"/>
            <a:ext cx="2651939" cy="2431061"/>
          </a:xfrm>
          <a:prstGeom prst="rect">
            <a:avLst/>
          </a:prstGeom>
        </p:spPr>
      </p:pic>
      <p:pic>
        <p:nvPicPr>
          <p:cNvPr id="6" name="Afbeelding 5" descr="6a0120a64f246c970b015390602637970b-600wi.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7023" y="3933055"/>
            <a:ext cx="2581601" cy="2329047"/>
          </a:xfrm>
          <a:prstGeom prst="rect">
            <a:avLst/>
          </a:prstGeom>
        </p:spPr>
      </p:pic>
    </p:spTree>
    <p:extLst>
      <p:ext uri="{BB962C8B-B14F-4D97-AF65-F5344CB8AC3E}">
        <p14:creationId xmlns:p14="http://schemas.microsoft.com/office/powerpoint/2010/main" val="1710060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el-GR" sz="3200" b="1" dirty="0" smtClean="0">
                <a:solidFill>
                  <a:srgbClr val="00B050"/>
                </a:solidFill>
              </a:rPr>
              <a:t>Σύνδεση της μάθησης εντός και εκτός σχολείου </a:t>
            </a:r>
            <a:r>
              <a:t/>
            </a:r>
            <a:br/>
            <a:r>
              <a:rPr lang="el-GR" sz="2800" b="1" dirty="0" smtClean="0">
                <a:solidFill>
                  <a:srgbClr val="FF5050"/>
                </a:solidFill>
              </a:rPr>
              <a:t>Γιατί είναι σημαντική; </a:t>
            </a:r>
            <a:endParaRPr lang="el-GR" sz="2800" b="1" dirty="0">
              <a:solidFill>
                <a:srgbClr val="00B050"/>
              </a:solidFill>
            </a:endParaRPr>
          </a:p>
        </p:txBody>
      </p:sp>
      <p:sp>
        <p:nvSpPr>
          <p:cNvPr id="3" name="Tijdelijke aanduiding voor inhoud 2"/>
          <p:cNvSpPr>
            <a:spLocks noGrp="1"/>
          </p:cNvSpPr>
          <p:nvPr>
            <p:ph idx="1"/>
          </p:nvPr>
        </p:nvSpPr>
        <p:spPr>
          <a:xfrm>
            <a:off x="395536" y="1700808"/>
            <a:ext cx="7992888" cy="3960440"/>
          </a:xfrm>
        </p:spPr>
        <p:txBody>
          <a:bodyPr>
            <a:normAutofit fontScale="55000" lnSpcReduction="20000"/>
          </a:bodyPr>
          <a:lstStyle/>
          <a:p>
            <a:pPr marL="0" indent="0">
              <a:lnSpc>
                <a:spcPct val="120000"/>
              </a:lnSpc>
              <a:buNone/>
            </a:pPr>
            <a:r>
              <a:rPr lang="el-GR" sz="4000" dirty="0" smtClean="0">
                <a:latin typeface="+mj-lt"/>
              </a:rPr>
              <a:t>Προσέγγιση με </a:t>
            </a:r>
            <a:r>
              <a:rPr lang="el-GR" sz="4000" i="1" dirty="0" smtClean="0">
                <a:latin typeface="+mj-lt"/>
              </a:rPr>
              <a:t>ισχυρά κίνητρα</a:t>
            </a:r>
            <a:r>
              <a:rPr lang="el-GR" sz="4000" dirty="0" smtClean="0">
                <a:latin typeface="+mj-lt"/>
              </a:rPr>
              <a:t> για τη διδασκαλία και τη μάθηση</a:t>
            </a:r>
          </a:p>
          <a:p>
            <a:pPr marL="0" indent="0">
              <a:lnSpc>
                <a:spcPct val="120000"/>
              </a:lnSpc>
              <a:buNone/>
            </a:pPr>
            <a:r>
              <a:rPr lang="el-GR" sz="4000" b="1" dirty="0" smtClean="0">
                <a:solidFill>
                  <a:srgbClr val="00B050"/>
                </a:solidFill>
                <a:latin typeface="+mj-lt"/>
              </a:rPr>
              <a:t>Υπαίθρια, μη τυπική και άτυπη μάθηση</a:t>
            </a:r>
          </a:p>
          <a:p>
            <a:pPr>
              <a:lnSpc>
                <a:spcPct val="120000"/>
              </a:lnSpc>
            </a:pPr>
            <a:r>
              <a:rPr lang="el-GR" dirty="0" smtClean="0">
                <a:latin typeface="+mj-lt"/>
              </a:rPr>
              <a:t>Ένα πλούσιο περιβάλλον μάθησης διεγείρει την περιέργεια και προκαλεί ερωτήσεις  </a:t>
            </a:r>
          </a:p>
          <a:p>
            <a:pPr>
              <a:lnSpc>
                <a:spcPct val="120000"/>
              </a:lnSpc>
            </a:pPr>
            <a:r>
              <a:rPr lang="el-GR" dirty="0">
                <a:latin typeface="+mj-lt"/>
              </a:rPr>
              <a:t>Ενθαρρύνεται η ανάληψη ευθύνης και η συνεργασία</a:t>
            </a:r>
          </a:p>
          <a:p>
            <a:pPr>
              <a:lnSpc>
                <a:spcPct val="120000"/>
              </a:lnSpc>
            </a:pPr>
            <a:r>
              <a:rPr lang="el-GR" dirty="0" smtClean="0">
                <a:latin typeface="+mj-lt"/>
              </a:rPr>
              <a:t>Αξιοποιεί τα ενδιαφέροντα των παιδιών </a:t>
            </a:r>
          </a:p>
          <a:p>
            <a:pPr>
              <a:lnSpc>
                <a:spcPct val="120000"/>
              </a:lnSpc>
            </a:pPr>
            <a:r>
              <a:rPr lang="el-GR" dirty="0" smtClean="0">
                <a:latin typeface="+mj-lt"/>
              </a:rPr>
              <a:t>Στηρίζει τη δημιουργική ανάπτυξη</a:t>
            </a:r>
          </a:p>
          <a:p>
            <a:pPr>
              <a:lnSpc>
                <a:spcPct val="120000"/>
              </a:lnSpc>
            </a:pPr>
            <a:r>
              <a:rPr lang="el-GR" dirty="0" smtClean="0">
                <a:latin typeface="+mj-lt"/>
              </a:rPr>
              <a:t>Κατευθύνεται από τα ενδιαφέροντα των παιδιών</a:t>
            </a:r>
          </a:p>
          <a:p>
            <a:pPr>
              <a:lnSpc>
                <a:spcPct val="120000"/>
              </a:lnSpc>
            </a:pPr>
            <a:r>
              <a:rPr lang="el-GR" dirty="0">
                <a:latin typeface="+mj-lt"/>
              </a:rPr>
              <a:t>Αυθεντική μάθηση </a:t>
            </a:r>
          </a:p>
          <a:p>
            <a:pPr>
              <a:lnSpc>
                <a:spcPct val="120000"/>
              </a:lnSpc>
            </a:pPr>
            <a:r>
              <a:rPr lang="el-GR" dirty="0" smtClean="0">
                <a:latin typeface="+mj-lt"/>
              </a:rPr>
              <a:t>Εθελοντική συμμετοχή</a:t>
            </a:r>
          </a:p>
          <a:p>
            <a:endParaRPr lang="el-GR" dirty="0" smtClean="0">
              <a:latin typeface="+mj-lt"/>
            </a:endParaRPr>
          </a:p>
          <a:p>
            <a:pPr marL="0" indent="0">
              <a:buNone/>
            </a:pPr>
            <a:endParaRPr lang="el-GR" dirty="0" smtClean="0"/>
          </a:p>
          <a:p>
            <a:endParaRPr lang="el-GR" dirty="0"/>
          </a:p>
        </p:txBody>
      </p:sp>
    </p:spTree>
    <p:extLst>
      <p:ext uri="{BB962C8B-B14F-4D97-AF65-F5344CB8AC3E}">
        <p14:creationId xmlns:p14="http://schemas.microsoft.com/office/powerpoint/2010/main" val="537780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404664"/>
            <a:ext cx="6419056" cy="1224136"/>
          </a:xfrm>
        </p:spPr>
        <p:txBody>
          <a:bodyPr>
            <a:noAutofit/>
          </a:bodyPr>
          <a:lstStyle/>
          <a:p>
            <a:r>
              <a:rPr lang="el-GR" sz="2800" b="1" dirty="0" smtClean="0">
                <a:solidFill>
                  <a:srgbClr val="00B050"/>
                </a:solidFill>
              </a:rPr>
              <a:t>Συνέργειες μεταξύ δημιουργικών και διερευνητικών προσεγγίσεων στη μάθηση</a:t>
            </a:r>
            <a:r>
              <a:rPr dirty="0"/>
              <a:t/>
            </a:r>
            <a:br>
              <a:rPr dirty="0"/>
            </a:br>
            <a:r>
              <a:rPr lang="el-GR" dirty="0" smtClean="0"/>
              <a:t>    </a:t>
            </a:r>
            <a:r>
              <a:rPr lang="el-GR" sz="1600" dirty="0" smtClean="0"/>
              <a:t>(Creative Little Scientists, 2012)</a:t>
            </a:r>
            <a:r>
              <a:rPr dirty="0"/>
              <a:t/>
            </a:r>
            <a:br>
              <a:rPr dirty="0"/>
            </a:br>
            <a:endParaRPr lang="el-GR" sz="2800" b="1" dirty="0">
              <a:solidFill>
                <a:srgbClr val="008000"/>
              </a:solidFill>
            </a:endParaRPr>
          </a:p>
        </p:txBody>
      </p:sp>
      <p:graphicFrame>
        <p:nvGraphicFramePr>
          <p:cNvPr id="5" name="Diagram 4"/>
          <p:cNvGraphicFramePr>
            <a:graphicFrameLocks noChangeAspect="1"/>
          </p:cNvGraphicFramePr>
          <p:nvPr>
            <p:extLst>
              <p:ext uri="{D42A27DB-BD31-4B8C-83A1-F6EECF244321}">
                <p14:modId xmlns:p14="http://schemas.microsoft.com/office/powerpoint/2010/main" val="1827944321"/>
              </p:ext>
            </p:extLst>
          </p:nvPr>
        </p:nvGraphicFramePr>
        <p:xfrm>
          <a:off x="801936" y="1397841"/>
          <a:ext cx="6336704" cy="4610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5191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b="1" dirty="0">
                <a:solidFill>
                  <a:srgbClr val="00B050"/>
                </a:solidFill>
              </a:rPr>
              <a:t>Σύνδεση της μάθησης εντός και εκτός σχολείου </a:t>
            </a:r>
            <a:r>
              <a:t/>
            </a:r>
            <a:br/>
            <a:r>
              <a:rPr lang="el-GR" sz="3200" b="1" dirty="0" smtClean="0">
                <a:solidFill>
                  <a:srgbClr val="FF5050"/>
                </a:solidFill>
              </a:rPr>
              <a:t>Περιβάλλοντα μάθησης</a:t>
            </a:r>
            <a:endParaRPr lang="el-GR" sz="2800" b="1" dirty="0">
              <a:solidFill>
                <a:srgbClr val="FF0000"/>
              </a:solidFill>
            </a:endParaRPr>
          </a:p>
        </p:txBody>
      </p:sp>
      <p:sp>
        <p:nvSpPr>
          <p:cNvPr id="3" name="Content Placeholder 2"/>
          <p:cNvSpPr>
            <a:spLocks noGrp="1"/>
          </p:cNvSpPr>
          <p:nvPr>
            <p:ph idx="1"/>
          </p:nvPr>
        </p:nvSpPr>
        <p:spPr>
          <a:xfrm>
            <a:off x="460128" y="2204864"/>
            <a:ext cx="8208912" cy="2808312"/>
          </a:xfrm>
        </p:spPr>
        <p:txBody>
          <a:bodyPr>
            <a:noAutofit/>
          </a:bodyPr>
          <a:lstStyle/>
          <a:p>
            <a:pPr lvl="0"/>
            <a:r>
              <a:rPr lang="el-GR" sz="2800" dirty="0" smtClean="0">
                <a:latin typeface="+mj-lt"/>
              </a:rPr>
              <a:t>Τυπική μάθηση</a:t>
            </a:r>
          </a:p>
          <a:p>
            <a:pPr lvl="0"/>
            <a:r>
              <a:rPr lang="el-GR" sz="2800" dirty="0" smtClean="0">
                <a:latin typeface="+mj-lt"/>
              </a:rPr>
              <a:t>Μη τυπική μάθηση</a:t>
            </a:r>
          </a:p>
          <a:p>
            <a:pPr lvl="0"/>
            <a:r>
              <a:rPr lang="el-GR" sz="2800" dirty="0" smtClean="0">
                <a:latin typeface="+mj-lt"/>
              </a:rPr>
              <a:t>Άτυπη μάθηση</a:t>
            </a:r>
          </a:p>
          <a:p>
            <a:pPr lvl="0"/>
            <a:r>
              <a:rPr lang="el-GR" sz="2800" dirty="0" smtClean="0">
                <a:latin typeface="+mj-lt"/>
              </a:rPr>
              <a:t>Υπαίθρια μάθηση</a:t>
            </a:r>
          </a:p>
          <a:p>
            <a:pPr lvl="0"/>
            <a:endParaRPr lang="el-GR" sz="2000" dirty="0">
              <a:latin typeface="+mj-lt"/>
            </a:endParaRPr>
          </a:p>
        </p:txBody>
      </p:sp>
    </p:spTree>
    <p:extLst>
      <p:ext uri="{BB962C8B-B14F-4D97-AF65-F5344CB8AC3E}">
        <p14:creationId xmlns:p14="http://schemas.microsoft.com/office/powerpoint/2010/main" val="2058947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066130"/>
          </a:xfrm>
        </p:spPr>
        <p:txBody>
          <a:bodyPr>
            <a:normAutofit fontScale="90000"/>
          </a:bodyPr>
          <a:lstStyle/>
          <a:p>
            <a:r>
              <a:rPr lang="el-GR" sz="4000" b="1" dirty="0">
                <a:solidFill>
                  <a:srgbClr val="00B050"/>
                </a:solidFill>
              </a:rPr>
              <a:t>Σύνδεση της μάθησης εντός και εκτός σχολείου </a:t>
            </a:r>
            <a:r>
              <a:t/>
            </a:r>
            <a:br/>
            <a:r>
              <a:rPr lang="el-GR" sz="3100" b="1" dirty="0">
                <a:solidFill>
                  <a:srgbClr val="FF5050"/>
                </a:solidFill>
              </a:rPr>
              <a:t>Περιβάλλοντα μάθησης</a:t>
            </a:r>
            <a:endParaRPr lang="el-GR" sz="31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5" y="1628801"/>
            <a:ext cx="7056784" cy="4179772"/>
          </a:xfrm>
          <a:prstGeom prst="rect">
            <a:avLst/>
          </a:prstGeom>
          <a:noFill/>
          <a:ln>
            <a:noFill/>
          </a:ln>
        </p:spPr>
      </p:pic>
      <p:sp>
        <p:nvSpPr>
          <p:cNvPr id="3" name="Rechthoek 2"/>
          <p:cNvSpPr/>
          <p:nvPr/>
        </p:nvSpPr>
        <p:spPr>
          <a:xfrm>
            <a:off x="827584" y="5805264"/>
            <a:ext cx="7200800" cy="307777"/>
          </a:xfrm>
          <a:prstGeom prst="rect">
            <a:avLst/>
          </a:prstGeom>
        </p:spPr>
        <p:txBody>
          <a:bodyPr wrap="square">
            <a:spAutoFit/>
          </a:bodyPr>
          <a:lstStyle/>
          <a:p>
            <a:r>
              <a:rPr lang="el-GR" sz="1400" u="sng" dirty="0">
                <a:latin typeface="+mj-lt"/>
                <a:hlinkClick r:id="rId4"/>
              </a:rPr>
              <a:t>http://www.slideshare.net/LKOTZE/life-long-learning-and-planing-lesson-2</a:t>
            </a:r>
            <a:endParaRPr lang="el-GR" sz="1400" b="1" dirty="0">
              <a:latin typeface="+mj-lt"/>
            </a:endParaRPr>
          </a:p>
        </p:txBody>
      </p:sp>
    </p:spTree>
    <p:extLst>
      <p:ext uri="{BB962C8B-B14F-4D97-AF65-F5344CB8AC3E}">
        <p14:creationId xmlns:p14="http://schemas.microsoft.com/office/powerpoint/2010/main" val="3536705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5014</TotalTime>
  <Words>1492</Words>
  <Application>Microsoft Office PowerPoint</Application>
  <PresentationFormat>On-screen Show (4:3)</PresentationFormat>
  <Paragraphs>189</Paragraphs>
  <Slides>31</Slides>
  <Notes>27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35" baseType="lpstr">
      <vt:lpstr>1_Custom Design</vt:lpstr>
      <vt:lpstr>Theme1</vt:lpstr>
      <vt:lpstr>Acrobat Document</vt:lpstr>
      <vt:lpstr>Έγγραφο</vt:lpstr>
      <vt:lpstr>PowerPoint Presentation</vt:lpstr>
      <vt:lpstr>Περίγραμμα ενότητας</vt:lpstr>
      <vt:lpstr>Σύνδεση της μάθησης εντός και εκτός σχολείου  Ερωτήσεις που συζητήθηκαν</vt:lpstr>
      <vt:lpstr>Σύνδεση με τις αρχές σχεδιασμού περιεχομένου</vt:lpstr>
      <vt:lpstr>Σύνδεση της μάθησης εντός και εκτός σχολείου  Γιατί είναι σημαντική; </vt:lpstr>
      <vt:lpstr>Σύνδεση της μάθησης εντός και εκτός σχολείου  Γιατί είναι σημαντική; </vt:lpstr>
      <vt:lpstr>Συνέργειες μεταξύ δημιουργικών και διερευνητικών προσεγγίσεων στη μάθηση     (Creative Little Scientists, 2012) </vt:lpstr>
      <vt:lpstr>Σύνδεση της μάθησης εντός και εκτός σχολείου  Περιβάλλοντα μάθησης</vt:lpstr>
      <vt:lpstr>Σύνδεση της μάθησης εντός και εκτός σχολείου  Περιβάλλοντα μάθησης</vt:lpstr>
      <vt:lpstr>Σύνδεση της μάθησης εντός και εκτός σχολείου  Περιβάλλοντα μάθησης (Eshach, 2007)</vt:lpstr>
      <vt:lpstr>Σύνδεση της μάθησης εντός και εκτός σχολείου Περιβάλλοντα μάθησης (Eshach, 2007)</vt:lpstr>
      <vt:lpstr> </vt:lpstr>
      <vt:lpstr>Σύνδεση της μάθησης εντός και εκτός σχολείου  Προσδοκίες </vt:lpstr>
      <vt:lpstr>Σύνδεση της μάθησης εντός και εκτός σχολείου  Αρχικές ιδέες </vt:lpstr>
      <vt:lpstr>Σύνδεση της μάθησης εντός και εκτός σχολείου Υπαίθρια &amp; άτυπη μάθηση</vt:lpstr>
      <vt:lpstr>Σύνδεση της μάθησης εντός και εκτός σχολείου Υπαίθρια &amp; άτυπη μάθηση</vt:lpstr>
      <vt:lpstr>Σύνδεση της μάθησης εντός και εκτός σχολείου Υπαίθρια &amp; άτυπη μάθηση</vt:lpstr>
      <vt:lpstr>Σύνδεση της μάθησης εντός και εκτός σχολείου  Μη τυπική μάθηση</vt:lpstr>
      <vt:lpstr>Σύνδεση της μάθησης εντός και εκτός σχολείου Μη τυπική μάθηση</vt:lpstr>
      <vt:lpstr>Σύνδεση της μάθησης εντός και εκτός σχολείου  Μη τυπική μάθηση</vt:lpstr>
      <vt:lpstr>Σύνδεση της μάθησης εντός και εκτός σχολείου   Άτυπη μάθηση</vt:lpstr>
      <vt:lpstr>Σύνδεση της μάθησης εντός και εκτός σχολείου  Άτυπη μάθηση</vt:lpstr>
      <vt:lpstr>Σύνδεση της μάθησης εντός και εκτός σχολείου Ρόλος δασκάλου/ας</vt:lpstr>
      <vt:lpstr>Σύνδεση της μάθησης εντός και εκτός σχολείου Ρόλος δασκάλου/ας</vt:lpstr>
      <vt:lpstr>Σύνδεση της μάθησης εντός και εκτός σχολείου Ρόλος δασκάλου/ας</vt:lpstr>
      <vt:lpstr>Σύνδεση της μάθησης εντός και εκτός σχολείου Ρόλος δασκάλου/ας</vt:lpstr>
      <vt:lpstr>Σύνδεση της μάθησης εντός και εκτός σχολείου  Σχεδιασμός ευκαιριών για άτυπη, τυπική και υπαίθρια μάθηση </vt:lpstr>
      <vt:lpstr>PowerPoint Presentation</vt:lpstr>
      <vt:lpstr>Περισσότερες πληροφορίες</vt:lpstr>
      <vt:lpstr>PowerPoint Presentation</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228</cp:revision>
  <cp:lastPrinted>2016-07-08T13:03:51Z</cp:lastPrinted>
  <dcterms:created xsi:type="dcterms:W3CDTF">2014-03-19T22:20:04Z</dcterms:created>
  <dcterms:modified xsi:type="dcterms:W3CDTF">2017-11-23T09:12:10Z</dcterms:modified>
</cp:coreProperties>
</file>