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embeddings/oleObject2.bin" ContentType="application/vnd.openxmlformats-officedocument.oleObject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5"/>
  </p:notesMasterIdLst>
  <p:sldIdLst>
    <p:sldId id="427" r:id="rId4"/>
    <p:sldId id="340" r:id="rId5"/>
    <p:sldId id="373" r:id="rId6"/>
    <p:sldId id="418" r:id="rId7"/>
    <p:sldId id="416" r:id="rId8"/>
    <p:sldId id="420" r:id="rId9"/>
    <p:sldId id="417" r:id="rId10"/>
    <p:sldId id="393" r:id="rId11"/>
    <p:sldId id="395" r:id="rId12"/>
    <p:sldId id="398" r:id="rId13"/>
    <p:sldId id="412" r:id="rId14"/>
    <p:sldId id="413" r:id="rId15"/>
    <p:sldId id="341" r:id="rId16"/>
    <p:sldId id="384" r:id="rId17"/>
    <p:sldId id="399" r:id="rId18"/>
    <p:sldId id="400" r:id="rId19"/>
    <p:sldId id="401" r:id="rId20"/>
    <p:sldId id="402" r:id="rId21"/>
    <p:sldId id="421" r:id="rId22"/>
    <p:sldId id="403" r:id="rId23"/>
    <p:sldId id="404" r:id="rId24"/>
    <p:sldId id="405" r:id="rId25"/>
    <p:sldId id="406" r:id="rId26"/>
    <p:sldId id="424" r:id="rId27"/>
    <p:sldId id="425" r:id="rId28"/>
    <p:sldId id="423" r:id="rId29"/>
    <p:sldId id="408" r:id="rId30"/>
    <p:sldId id="409" r:id="rId31"/>
    <p:sldId id="426" r:id="rId32"/>
    <p:sldId id="415" r:id="rId33"/>
    <p:sldId id="428" r:id="rId3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 autoAdjust="0"/>
    <p:restoredTop sz="94807" autoAdjust="0"/>
  </p:normalViewPr>
  <p:slideViewPr>
    <p:cSldViewPr>
      <p:cViewPr>
        <p:scale>
          <a:sx n="60" d="100"/>
          <a:sy n="60" d="100"/>
        </p:scale>
        <p:origin x="-95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72"/>
    </p:cViewPr>
  </p:sorterViewPr>
  <p:notesViewPr>
    <p:cSldViewPr snapToGrid="0" snapToObjects="1">
      <p:cViewPr>
        <p:scale>
          <a:sx n="161" d="100"/>
          <a:sy n="161" d="100"/>
        </p:scale>
        <p:origin x="440" y="624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9F0C0-AFA4-DA40-996C-3A91AC8B914D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C1C0CFF-2F1A-654C-BB6A-D6CB49AE258E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Synergies</a:t>
          </a:r>
          <a:endParaRPr lang="nl-NL" sz="1600" b="1" dirty="0">
            <a:solidFill>
              <a:schemeClr val="bg1"/>
            </a:solidFill>
          </a:endParaRPr>
        </a:p>
      </dgm:t>
    </dgm:pt>
    <dgm:pt modelId="{29450B22-3990-714E-BB04-F58803D1A1E5}" type="parTrans" cxnId="{5062E730-2D5D-2A46-B264-EFAF543829CD}">
      <dgm:prSet/>
      <dgm:spPr/>
      <dgm:t>
        <a:bodyPr/>
        <a:lstStyle/>
        <a:p>
          <a:endParaRPr lang="nl-NL" sz="1400"/>
        </a:p>
      </dgm:t>
    </dgm:pt>
    <dgm:pt modelId="{E74FF47A-2D97-1343-82A2-BD2975689CC2}" type="sibTrans" cxnId="{5062E730-2D5D-2A46-B264-EFAF543829CD}">
      <dgm:prSet/>
      <dgm:spPr/>
      <dgm:t>
        <a:bodyPr/>
        <a:lstStyle/>
        <a:p>
          <a:endParaRPr lang="nl-NL" sz="1400"/>
        </a:p>
      </dgm:t>
    </dgm:pt>
    <dgm:pt modelId="{CE0FBA63-5382-8840-ADCF-6584C53AB677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Play and exploration</a:t>
          </a:r>
          <a:endParaRPr lang="nl-NL" sz="1400"/>
        </a:p>
      </dgm:t>
    </dgm:pt>
    <dgm:pt modelId="{17AA9BDF-9A9C-BC4F-8CAE-027ADCA7553A}" type="parTrans" cxnId="{58FE49C6-48B3-FA43-A68F-601F50145B42}">
      <dgm:prSet custT="1"/>
      <dgm:spPr/>
      <dgm:t>
        <a:bodyPr/>
        <a:lstStyle/>
        <a:p>
          <a:endParaRPr lang="nl-NL" sz="1400"/>
        </a:p>
      </dgm:t>
    </dgm:pt>
    <dgm:pt modelId="{122F278F-7E08-9F4C-867D-25B58852B07C}" type="sibTrans" cxnId="{58FE49C6-48B3-FA43-A68F-601F50145B42}">
      <dgm:prSet/>
      <dgm:spPr/>
      <dgm:t>
        <a:bodyPr/>
        <a:lstStyle/>
        <a:p>
          <a:endParaRPr lang="nl-NL" sz="1400"/>
        </a:p>
      </dgm:t>
    </dgm:pt>
    <dgm:pt modelId="{1B2A727F-D3FD-6F4C-A038-0C945D2B5B2B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Motivation and affect</a:t>
          </a:r>
          <a:endParaRPr lang="nl-NL" sz="1400"/>
        </a:p>
      </dgm:t>
    </dgm:pt>
    <dgm:pt modelId="{3AF5AE3B-0026-874E-BB30-B3E313CD719E}" type="parTrans" cxnId="{F4491F9D-9EDF-8E46-B008-A61B48DFEAA8}">
      <dgm:prSet custT="1"/>
      <dgm:spPr/>
      <dgm:t>
        <a:bodyPr/>
        <a:lstStyle/>
        <a:p>
          <a:endParaRPr lang="nl-NL" sz="1400"/>
        </a:p>
      </dgm:t>
    </dgm:pt>
    <dgm:pt modelId="{FF719D04-62F9-2949-B349-E5C9C1387246}" type="sibTrans" cxnId="{F4491F9D-9EDF-8E46-B008-A61B48DFEAA8}">
      <dgm:prSet/>
      <dgm:spPr/>
      <dgm:t>
        <a:bodyPr/>
        <a:lstStyle/>
        <a:p>
          <a:endParaRPr lang="nl-NL" sz="1400"/>
        </a:p>
      </dgm:t>
    </dgm:pt>
    <dgm:pt modelId="{E5B8E425-49AC-5746-9F07-253403691C56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Dialogue and collaboration</a:t>
          </a:r>
          <a:endParaRPr lang="nl-NL" sz="1400" dirty="0"/>
        </a:p>
      </dgm:t>
    </dgm:pt>
    <dgm:pt modelId="{602F5F3A-039A-EA48-A71F-BA6524F2D999}" type="parTrans" cxnId="{79683F36-BB6A-0143-942E-7305A4205F78}">
      <dgm:prSet custT="1"/>
      <dgm:spPr/>
      <dgm:t>
        <a:bodyPr/>
        <a:lstStyle/>
        <a:p>
          <a:endParaRPr lang="nl-NL" sz="1400"/>
        </a:p>
      </dgm:t>
    </dgm:pt>
    <dgm:pt modelId="{ED1C5604-E8E5-AC45-964C-7C4513C37F8D}" type="sibTrans" cxnId="{79683F36-BB6A-0143-942E-7305A4205F78}">
      <dgm:prSet/>
      <dgm:spPr/>
      <dgm:t>
        <a:bodyPr/>
        <a:lstStyle/>
        <a:p>
          <a:endParaRPr lang="nl-NL" sz="1400"/>
        </a:p>
      </dgm:t>
    </dgm:pt>
    <dgm:pt modelId="{A1E348AB-B486-0449-8EEF-6C31E14D22DF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Problem solving and agency</a:t>
          </a:r>
          <a:endParaRPr lang="nl-NL" sz="1400"/>
        </a:p>
      </dgm:t>
    </dgm:pt>
    <dgm:pt modelId="{614B6E8E-EA13-8E43-B356-A4460D6F011A}" type="parTrans" cxnId="{10988C0D-C491-294F-9495-4BACD028FDAA}">
      <dgm:prSet custT="1"/>
      <dgm:spPr/>
      <dgm:t>
        <a:bodyPr/>
        <a:lstStyle/>
        <a:p>
          <a:endParaRPr lang="nl-NL" sz="1400"/>
        </a:p>
      </dgm:t>
    </dgm:pt>
    <dgm:pt modelId="{8024D09B-18D2-D046-BCEE-2A0721B363A0}" type="sibTrans" cxnId="{10988C0D-C491-294F-9495-4BACD028FDAA}">
      <dgm:prSet/>
      <dgm:spPr/>
      <dgm:t>
        <a:bodyPr/>
        <a:lstStyle/>
        <a:p>
          <a:endParaRPr lang="nl-NL" sz="1400"/>
        </a:p>
      </dgm:t>
    </dgm:pt>
    <dgm:pt modelId="{C821A85B-303F-E849-A386-F95CEA0384E9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Questioning and curiosity</a:t>
          </a:r>
          <a:endParaRPr lang="nl-NL" sz="1400"/>
        </a:p>
      </dgm:t>
    </dgm:pt>
    <dgm:pt modelId="{48FEC5B1-7FDF-0149-BEB7-933E7116F9FC}" type="parTrans" cxnId="{F5A359A4-3DD8-A243-B1B5-0D0E38AE09B6}">
      <dgm:prSet custT="1"/>
      <dgm:spPr/>
      <dgm:t>
        <a:bodyPr/>
        <a:lstStyle/>
        <a:p>
          <a:endParaRPr lang="nl-NL" sz="1400"/>
        </a:p>
      </dgm:t>
    </dgm:pt>
    <dgm:pt modelId="{75FB2221-6405-9840-817F-8C997577E66A}" type="sibTrans" cxnId="{F5A359A4-3DD8-A243-B1B5-0D0E38AE09B6}">
      <dgm:prSet/>
      <dgm:spPr/>
      <dgm:t>
        <a:bodyPr/>
        <a:lstStyle/>
        <a:p>
          <a:endParaRPr lang="nl-NL" sz="1400"/>
        </a:p>
      </dgm:t>
    </dgm:pt>
    <dgm:pt modelId="{E20D37E9-DB96-D047-95E0-B1E308EC0EDF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Reflection and reasoning</a:t>
          </a:r>
          <a:endParaRPr lang="nl-NL" sz="1400"/>
        </a:p>
      </dgm:t>
    </dgm:pt>
    <dgm:pt modelId="{09178717-776E-2241-9916-AF99B6407DC3}" type="parTrans" cxnId="{B4F6B137-AABA-B44C-8DDD-5C9AED87672E}">
      <dgm:prSet custT="1"/>
      <dgm:spPr/>
      <dgm:t>
        <a:bodyPr/>
        <a:lstStyle/>
        <a:p>
          <a:endParaRPr lang="nl-NL" sz="1400"/>
        </a:p>
      </dgm:t>
    </dgm:pt>
    <dgm:pt modelId="{DE127247-0685-E14E-B724-98B0F74AAFC5}" type="sibTrans" cxnId="{B4F6B137-AABA-B44C-8DDD-5C9AED87672E}">
      <dgm:prSet/>
      <dgm:spPr/>
      <dgm:t>
        <a:bodyPr/>
        <a:lstStyle/>
        <a:p>
          <a:endParaRPr lang="nl-NL" sz="1400"/>
        </a:p>
      </dgm:t>
    </dgm:pt>
    <dgm:pt modelId="{86F53673-EF4E-EF47-A570-F570D189221B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Teacher scaffolding and involvement</a:t>
          </a:r>
          <a:endParaRPr lang="nl-NL" sz="1400"/>
        </a:p>
      </dgm:t>
    </dgm:pt>
    <dgm:pt modelId="{F0EBB2FF-0877-7B4F-B415-7FFBD03E478F}" type="parTrans" cxnId="{8DCFA342-956D-2C41-B254-F55640C0F45E}">
      <dgm:prSet custT="1"/>
      <dgm:spPr/>
      <dgm:t>
        <a:bodyPr/>
        <a:lstStyle/>
        <a:p>
          <a:endParaRPr lang="nl-NL" sz="1400"/>
        </a:p>
      </dgm:t>
    </dgm:pt>
    <dgm:pt modelId="{5B62E5FE-2BBE-C748-B334-8ED80FB0F01D}" type="sibTrans" cxnId="{8DCFA342-956D-2C41-B254-F55640C0F45E}">
      <dgm:prSet/>
      <dgm:spPr/>
      <dgm:t>
        <a:bodyPr/>
        <a:lstStyle/>
        <a:p>
          <a:endParaRPr lang="nl-NL" sz="1400"/>
        </a:p>
      </dgm:t>
    </dgm:pt>
    <dgm:pt modelId="{C74116FC-9EED-1E43-99E1-1DDB1E4AE3C1}">
      <dgm:prSet phldrT="[Tekst]"/>
      <dgm:spPr/>
      <dgm:t>
        <a:bodyPr/>
        <a:lstStyle/>
        <a:p>
          <a:endParaRPr lang="nl-NL" sz="1400"/>
        </a:p>
      </dgm:t>
    </dgm:pt>
    <dgm:pt modelId="{702A6E31-2B12-234F-96E9-D37C3C5AD50B}" type="parTrans" cxnId="{9431E9E7-F2DB-2749-9BB3-446FF420975B}">
      <dgm:prSet/>
      <dgm:spPr/>
      <dgm:t>
        <a:bodyPr/>
        <a:lstStyle/>
        <a:p>
          <a:endParaRPr lang="nl-NL" sz="1400"/>
        </a:p>
      </dgm:t>
    </dgm:pt>
    <dgm:pt modelId="{CE70DB86-DB8A-F341-8374-57F32B9B28D8}" type="sibTrans" cxnId="{9431E9E7-F2DB-2749-9BB3-446FF420975B}">
      <dgm:prSet/>
      <dgm:spPr/>
      <dgm:t>
        <a:bodyPr/>
        <a:lstStyle/>
        <a:p>
          <a:endParaRPr lang="nl-NL" sz="1400"/>
        </a:p>
      </dgm:t>
    </dgm:pt>
    <dgm:pt modelId="{FB262F59-4119-004A-A2E4-A3C9238C9569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>
              <a:latin typeface="+mj-lt"/>
            </a:rPr>
            <a:t>Assessment for learning</a:t>
          </a:r>
          <a:endParaRPr lang="nl-NL" sz="1400"/>
        </a:p>
      </dgm:t>
    </dgm:pt>
    <dgm:pt modelId="{4E0C5B21-5BD4-2E44-816A-E028AECBF279}" type="parTrans" cxnId="{3D9DF0BE-140A-AC42-9140-97ED31D41BFD}">
      <dgm:prSet custT="1"/>
      <dgm:spPr/>
      <dgm:t>
        <a:bodyPr/>
        <a:lstStyle/>
        <a:p>
          <a:endParaRPr lang="nl-NL" sz="1400"/>
        </a:p>
      </dgm:t>
    </dgm:pt>
    <dgm:pt modelId="{9EC52933-3B3B-E74B-9304-86A65EB3F5FF}" type="sibTrans" cxnId="{3D9DF0BE-140A-AC42-9140-97ED31D41BFD}">
      <dgm:prSet/>
      <dgm:spPr/>
      <dgm:t>
        <a:bodyPr/>
        <a:lstStyle/>
        <a:p>
          <a:endParaRPr lang="nl-NL" sz="1400"/>
        </a:p>
      </dgm:t>
    </dgm:pt>
    <dgm:pt modelId="{C4449E34-AF5F-6D45-B6D4-21D5FA6DFC41}" type="pres">
      <dgm:prSet presAssocID="{F479F0C0-AFA4-DA40-996C-3A91AC8B914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8FF6FCF5-5EAE-614A-A8E1-6A525F7E33AD}" type="pres">
      <dgm:prSet presAssocID="{2C1C0CFF-2F1A-654C-BB6A-D6CB49AE258E}" presName="centerShape" presStyleLbl="node0" presStyleIdx="0" presStyleCnt="1" custScaleX="136585" custScaleY="136585"/>
      <dgm:spPr/>
      <dgm:t>
        <a:bodyPr/>
        <a:lstStyle/>
        <a:p>
          <a:endParaRPr lang="nl-NL"/>
        </a:p>
      </dgm:t>
    </dgm:pt>
    <dgm:pt modelId="{1D7BF1AB-D8E4-D54C-96E9-DCA0604D7321}" type="pres">
      <dgm:prSet presAssocID="{17AA9BDF-9A9C-BC4F-8CAE-027ADCA7553A}" presName="Name9" presStyleLbl="parChTrans1D2" presStyleIdx="0" presStyleCnt="8"/>
      <dgm:spPr/>
      <dgm:t>
        <a:bodyPr/>
        <a:lstStyle/>
        <a:p>
          <a:endParaRPr lang="nl-NL"/>
        </a:p>
      </dgm:t>
    </dgm:pt>
    <dgm:pt modelId="{E198B49F-1CD6-D748-9F1B-CF0BE0532CDA}" type="pres">
      <dgm:prSet presAssocID="{17AA9BDF-9A9C-BC4F-8CAE-027ADCA7553A}" presName="connTx" presStyleLbl="parChTrans1D2" presStyleIdx="0" presStyleCnt="8"/>
      <dgm:spPr/>
      <dgm:t>
        <a:bodyPr/>
        <a:lstStyle/>
        <a:p>
          <a:endParaRPr lang="nl-NL"/>
        </a:p>
      </dgm:t>
    </dgm:pt>
    <dgm:pt modelId="{FE9DFE40-01E4-A949-B208-F0AA08190120}" type="pres">
      <dgm:prSet presAssocID="{CE0FBA63-5382-8840-ADCF-6584C53AB677}" presName="node" presStyleLbl="node1" presStyleIdx="0" presStyleCnt="8" custScaleX="131118" custScaleY="131121" custRadScaleRad="100043" custRadScaleInc="-654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DDDAFF1-17A0-B042-BDB1-942403D1C5A7}" type="pres">
      <dgm:prSet presAssocID="{3AF5AE3B-0026-874E-BB30-B3E313CD719E}" presName="Name9" presStyleLbl="parChTrans1D2" presStyleIdx="1" presStyleCnt="8"/>
      <dgm:spPr/>
      <dgm:t>
        <a:bodyPr/>
        <a:lstStyle/>
        <a:p>
          <a:endParaRPr lang="nl-NL"/>
        </a:p>
      </dgm:t>
    </dgm:pt>
    <dgm:pt modelId="{E132DD82-6272-D745-828F-4D57B237D487}" type="pres">
      <dgm:prSet presAssocID="{3AF5AE3B-0026-874E-BB30-B3E313CD719E}" presName="connTx" presStyleLbl="parChTrans1D2" presStyleIdx="1" presStyleCnt="8"/>
      <dgm:spPr/>
      <dgm:t>
        <a:bodyPr/>
        <a:lstStyle/>
        <a:p>
          <a:endParaRPr lang="nl-NL"/>
        </a:p>
      </dgm:t>
    </dgm:pt>
    <dgm:pt modelId="{B61E8DCB-C089-8C4B-8392-F8A2029592B1}" type="pres">
      <dgm:prSet presAssocID="{1B2A727F-D3FD-6F4C-A038-0C945D2B5B2B}" presName="node" presStyleLbl="node1" presStyleIdx="1" presStyleCnt="8" custScaleX="131118" custScaleY="131121" custRadScaleRad="97721" custRadScaleInc="-417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D42F2E6-3F3F-A64E-A085-C5BE4C195A67}" type="pres">
      <dgm:prSet presAssocID="{602F5F3A-039A-EA48-A71F-BA6524F2D999}" presName="Name9" presStyleLbl="parChTrans1D2" presStyleIdx="2" presStyleCnt="8"/>
      <dgm:spPr/>
      <dgm:t>
        <a:bodyPr/>
        <a:lstStyle/>
        <a:p>
          <a:endParaRPr lang="nl-NL"/>
        </a:p>
      </dgm:t>
    </dgm:pt>
    <dgm:pt modelId="{73CBAA23-D8C5-E74A-8F2A-5100D83D862C}" type="pres">
      <dgm:prSet presAssocID="{602F5F3A-039A-EA48-A71F-BA6524F2D999}" presName="connTx" presStyleLbl="parChTrans1D2" presStyleIdx="2" presStyleCnt="8"/>
      <dgm:spPr/>
      <dgm:t>
        <a:bodyPr/>
        <a:lstStyle/>
        <a:p>
          <a:endParaRPr lang="nl-NL"/>
        </a:p>
      </dgm:t>
    </dgm:pt>
    <dgm:pt modelId="{E9C7C434-A184-2D43-9F4C-C19570DC0937}" type="pres">
      <dgm:prSet presAssocID="{E5B8E425-49AC-5746-9F07-253403691C56}" presName="node" presStyleLbl="node1" presStyleIdx="2" presStyleCnt="8" custScaleX="135875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5BCC3F6-38F3-F949-9870-84A895E40F82}" type="pres">
      <dgm:prSet presAssocID="{614B6E8E-EA13-8E43-B356-A4460D6F011A}" presName="Name9" presStyleLbl="parChTrans1D2" presStyleIdx="3" presStyleCnt="8"/>
      <dgm:spPr/>
      <dgm:t>
        <a:bodyPr/>
        <a:lstStyle/>
        <a:p>
          <a:endParaRPr lang="nl-NL"/>
        </a:p>
      </dgm:t>
    </dgm:pt>
    <dgm:pt modelId="{A55C792B-CAAA-2540-BF5A-ECBDA9D4CE1C}" type="pres">
      <dgm:prSet presAssocID="{614B6E8E-EA13-8E43-B356-A4460D6F011A}" presName="connTx" presStyleLbl="parChTrans1D2" presStyleIdx="3" presStyleCnt="8"/>
      <dgm:spPr/>
      <dgm:t>
        <a:bodyPr/>
        <a:lstStyle/>
        <a:p>
          <a:endParaRPr lang="nl-NL"/>
        </a:p>
      </dgm:t>
    </dgm:pt>
    <dgm:pt modelId="{94CF3F45-7A35-F54F-8382-57921F3BFDCD}" type="pres">
      <dgm:prSet presAssocID="{A1E348AB-B486-0449-8EEF-6C31E14D22DF}" presName="node" presStyleLbl="node1" presStyleIdx="3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D05D176-8978-0140-B3B7-33A5AE8E6CE8}" type="pres">
      <dgm:prSet presAssocID="{48FEC5B1-7FDF-0149-BEB7-933E7116F9FC}" presName="Name9" presStyleLbl="parChTrans1D2" presStyleIdx="4" presStyleCnt="8"/>
      <dgm:spPr/>
      <dgm:t>
        <a:bodyPr/>
        <a:lstStyle/>
        <a:p>
          <a:endParaRPr lang="nl-NL"/>
        </a:p>
      </dgm:t>
    </dgm:pt>
    <dgm:pt modelId="{E71F9044-A112-FC42-A530-339F145876BF}" type="pres">
      <dgm:prSet presAssocID="{48FEC5B1-7FDF-0149-BEB7-933E7116F9FC}" presName="connTx" presStyleLbl="parChTrans1D2" presStyleIdx="4" presStyleCnt="8"/>
      <dgm:spPr/>
      <dgm:t>
        <a:bodyPr/>
        <a:lstStyle/>
        <a:p>
          <a:endParaRPr lang="nl-NL"/>
        </a:p>
      </dgm:t>
    </dgm:pt>
    <dgm:pt modelId="{019A30B7-5A2D-A444-ADBE-28EF21B183C0}" type="pres">
      <dgm:prSet presAssocID="{C821A85B-303F-E849-A386-F95CEA0384E9}" presName="node" presStyleLbl="node1" presStyleIdx="4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97E20B-E94C-5C43-B0AD-8F02C652DE7E}" type="pres">
      <dgm:prSet presAssocID="{09178717-776E-2241-9916-AF99B6407DC3}" presName="Name9" presStyleLbl="parChTrans1D2" presStyleIdx="5" presStyleCnt="8"/>
      <dgm:spPr/>
      <dgm:t>
        <a:bodyPr/>
        <a:lstStyle/>
        <a:p>
          <a:endParaRPr lang="nl-NL"/>
        </a:p>
      </dgm:t>
    </dgm:pt>
    <dgm:pt modelId="{DAC8BAB4-E8DF-974B-9091-49718349CEAA}" type="pres">
      <dgm:prSet presAssocID="{09178717-776E-2241-9916-AF99B6407DC3}" presName="connTx" presStyleLbl="parChTrans1D2" presStyleIdx="5" presStyleCnt="8"/>
      <dgm:spPr/>
      <dgm:t>
        <a:bodyPr/>
        <a:lstStyle/>
        <a:p>
          <a:endParaRPr lang="nl-NL"/>
        </a:p>
      </dgm:t>
    </dgm:pt>
    <dgm:pt modelId="{951169BC-F928-E345-B8FE-3CE0EDC5ED1B}" type="pres">
      <dgm:prSet presAssocID="{E20D37E9-DB96-D047-95E0-B1E308EC0EDF}" presName="node" presStyleLbl="node1" presStyleIdx="5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C352907-90FA-184D-B277-86C065262815}" type="pres">
      <dgm:prSet presAssocID="{F0EBB2FF-0877-7B4F-B415-7FFBD03E478F}" presName="Name9" presStyleLbl="parChTrans1D2" presStyleIdx="6" presStyleCnt="8"/>
      <dgm:spPr/>
      <dgm:t>
        <a:bodyPr/>
        <a:lstStyle/>
        <a:p>
          <a:endParaRPr lang="nl-NL"/>
        </a:p>
      </dgm:t>
    </dgm:pt>
    <dgm:pt modelId="{A826E601-AE10-0944-9EBD-ACF6FE8E24D4}" type="pres">
      <dgm:prSet presAssocID="{F0EBB2FF-0877-7B4F-B415-7FFBD03E478F}" presName="connTx" presStyleLbl="parChTrans1D2" presStyleIdx="6" presStyleCnt="8"/>
      <dgm:spPr/>
      <dgm:t>
        <a:bodyPr/>
        <a:lstStyle/>
        <a:p>
          <a:endParaRPr lang="nl-NL"/>
        </a:p>
      </dgm:t>
    </dgm:pt>
    <dgm:pt modelId="{359D0D13-FC4A-2D4A-A749-8B519AC7D9B9}" type="pres">
      <dgm:prSet presAssocID="{86F53673-EF4E-EF47-A570-F570D189221B}" presName="node" presStyleLbl="node1" presStyleIdx="6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D44C01B-4697-F941-80C4-5BAE458626AD}" type="pres">
      <dgm:prSet presAssocID="{4E0C5B21-5BD4-2E44-816A-E028AECBF279}" presName="Name9" presStyleLbl="parChTrans1D2" presStyleIdx="7" presStyleCnt="8"/>
      <dgm:spPr/>
      <dgm:t>
        <a:bodyPr/>
        <a:lstStyle/>
        <a:p>
          <a:endParaRPr lang="nl-BE"/>
        </a:p>
      </dgm:t>
    </dgm:pt>
    <dgm:pt modelId="{F9C26F9A-A3AA-4A49-8096-B91B91C3DFD0}" type="pres">
      <dgm:prSet presAssocID="{4E0C5B21-5BD4-2E44-816A-E028AECBF279}" presName="connTx" presStyleLbl="parChTrans1D2" presStyleIdx="7" presStyleCnt="8"/>
      <dgm:spPr/>
      <dgm:t>
        <a:bodyPr/>
        <a:lstStyle/>
        <a:p>
          <a:endParaRPr lang="nl-BE"/>
        </a:p>
      </dgm:t>
    </dgm:pt>
    <dgm:pt modelId="{BAA3BFA6-7BA1-7143-A53E-96C361E921F5}" type="pres">
      <dgm:prSet presAssocID="{FB262F59-4119-004A-A2E4-A3C9238C9569}" presName="node" presStyleLbl="node1" presStyleIdx="7" presStyleCnt="8" custScaleX="131416" custScaleY="13141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B7E9849-DCF8-9E4C-837F-25FD59663FEE}" type="presOf" srcId="{A1E348AB-B486-0449-8EEF-6C31E14D22DF}" destId="{94CF3F45-7A35-F54F-8382-57921F3BFDCD}" srcOrd="0" destOrd="0" presId="urn:microsoft.com/office/officeart/2005/8/layout/radial1"/>
    <dgm:cxn modelId="{5F0E2C9E-DAD8-9240-B987-DC1258440530}" type="presOf" srcId="{614B6E8E-EA13-8E43-B356-A4460D6F011A}" destId="{A55C792B-CAAA-2540-BF5A-ECBDA9D4CE1C}" srcOrd="1" destOrd="0" presId="urn:microsoft.com/office/officeart/2005/8/layout/radial1"/>
    <dgm:cxn modelId="{D39A6CC6-F7F6-144A-BD36-DFC5EFD4E54F}" type="presOf" srcId="{E5B8E425-49AC-5746-9F07-253403691C56}" destId="{E9C7C434-A184-2D43-9F4C-C19570DC0937}" srcOrd="0" destOrd="0" presId="urn:microsoft.com/office/officeart/2005/8/layout/radial1"/>
    <dgm:cxn modelId="{5062E730-2D5D-2A46-B264-EFAF543829CD}" srcId="{F479F0C0-AFA4-DA40-996C-3A91AC8B914D}" destId="{2C1C0CFF-2F1A-654C-BB6A-D6CB49AE258E}" srcOrd="0" destOrd="0" parTransId="{29450B22-3990-714E-BB04-F58803D1A1E5}" sibTransId="{E74FF47A-2D97-1343-82A2-BD2975689CC2}"/>
    <dgm:cxn modelId="{85B4C143-6A91-9446-9610-4BE2915DA0AA}" type="presOf" srcId="{C821A85B-303F-E849-A386-F95CEA0384E9}" destId="{019A30B7-5A2D-A444-ADBE-28EF21B183C0}" srcOrd="0" destOrd="0" presId="urn:microsoft.com/office/officeart/2005/8/layout/radial1"/>
    <dgm:cxn modelId="{79D8D8A4-AF1C-DF44-BDFD-4FC6CB057903}" type="presOf" srcId="{FB262F59-4119-004A-A2E4-A3C9238C9569}" destId="{BAA3BFA6-7BA1-7143-A53E-96C361E921F5}" srcOrd="0" destOrd="0" presId="urn:microsoft.com/office/officeart/2005/8/layout/radial1"/>
    <dgm:cxn modelId="{AF02D621-1E3E-364A-B6CD-0D68CE0DB0CB}" type="presOf" srcId="{48FEC5B1-7FDF-0149-BEB7-933E7116F9FC}" destId="{E71F9044-A112-FC42-A530-339F145876BF}" srcOrd="1" destOrd="0" presId="urn:microsoft.com/office/officeart/2005/8/layout/radial1"/>
    <dgm:cxn modelId="{ADB0C0DC-287B-614B-9D43-C87773EC9C6B}" type="presOf" srcId="{09178717-776E-2241-9916-AF99B6407DC3}" destId="{DAC8BAB4-E8DF-974B-9091-49718349CEAA}" srcOrd="1" destOrd="0" presId="urn:microsoft.com/office/officeart/2005/8/layout/radial1"/>
    <dgm:cxn modelId="{79683F36-BB6A-0143-942E-7305A4205F78}" srcId="{2C1C0CFF-2F1A-654C-BB6A-D6CB49AE258E}" destId="{E5B8E425-49AC-5746-9F07-253403691C56}" srcOrd="2" destOrd="0" parTransId="{602F5F3A-039A-EA48-A71F-BA6524F2D999}" sibTransId="{ED1C5604-E8E5-AC45-964C-7C4513C37F8D}"/>
    <dgm:cxn modelId="{34EE6E8F-8817-BB4E-AFEC-B52C0258D59F}" type="presOf" srcId="{614B6E8E-EA13-8E43-B356-A4460D6F011A}" destId="{F5BCC3F6-38F3-F949-9870-84A895E40F82}" srcOrd="0" destOrd="0" presId="urn:microsoft.com/office/officeart/2005/8/layout/radial1"/>
    <dgm:cxn modelId="{BF3E2598-8C87-9840-8884-7352F87AE153}" type="presOf" srcId="{48FEC5B1-7FDF-0149-BEB7-933E7116F9FC}" destId="{4D05D176-8978-0140-B3B7-33A5AE8E6CE8}" srcOrd="0" destOrd="0" presId="urn:microsoft.com/office/officeart/2005/8/layout/radial1"/>
    <dgm:cxn modelId="{5E36A97E-57DA-1F42-953E-DB48C7BE1758}" type="presOf" srcId="{4E0C5B21-5BD4-2E44-816A-E028AECBF279}" destId="{F9C26F9A-A3AA-4A49-8096-B91B91C3DFD0}" srcOrd="1" destOrd="0" presId="urn:microsoft.com/office/officeart/2005/8/layout/radial1"/>
    <dgm:cxn modelId="{041B0CFB-74FE-C442-8246-36A97229AEED}" type="presOf" srcId="{3AF5AE3B-0026-874E-BB30-B3E313CD719E}" destId="{E132DD82-6272-D745-828F-4D57B237D487}" srcOrd="1" destOrd="0" presId="urn:microsoft.com/office/officeart/2005/8/layout/radial1"/>
    <dgm:cxn modelId="{F19984D0-BAA4-404A-B8D6-54069CC26597}" type="presOf" srcId="{4E0C5B21-5BD4-2E44-816A-E028AECBF279}" destId="{9D44C01B-4697-F941-80C4-5BAE458626AD}" srcOrd="0" destOrd="0" presId="urn:microsoft.com/office/officeart/2005/8/layout/radial1"/>
    <dgm:cxn modelId="{643A0504-FF4D-B641-8DDD-368694B5F9C7}" type="presOf" srcId="{CE0FBA63-5382-8840-ADCF-6584C53AB677}" destId="{FE9DFE40-01E4-A949-B208-F0AA08190120}" srcOrd="0" destOrd="0" presId="urn:microsoft.com/office/officeart/2005/8/layout/radial1"/>
    <dgm:cxn modelId="{F5A359A4-3DD8-A243-B1B5-0D0E38AE09B6}" srcId="{2C1C0CFF-2F1A-654C-BB6A-D6CB49AE258E}" destId="{C821A85B-303F-E849-A386-F95CEA0384E9}" srcOrd="4" destOrd="0" parTransId="{48FEC5B1-7FDF-0149-BEB7-933E7116F9FC}" sibTransId="{75FB2221-6405-9840-817F-8C997577E66A}"/>
    <dgm:cxn modelId="{BD7257F1-10E4-6D43-BFD4-182AB5F0A15B}" type="presOf" srcId="{86F53673-EF4E-EF47-A570-F570D189221B}" destId="{359D0D13-FC4A-2D4A-A749-8B519AC7D9B9}" srcOrd="0" destOrd="0" presId="urn:microsoft.com/office/officeart/2005/8/layout/radial1"/>
    <dgm:cxn modelId="{9431E9E7-F2DB-2749-9BB3-446FF420975B}" srcId="{F479F0C0-AFA4-DA40-996C-3A91AC8B914D}" destId="{C74116FC-9EED-1E43-99E1-1DDB1E4AE3C1}" srcOrd="1" destOrd="0" parTransId="{702A6E31-2B12-234F-96E9-D37C3C5AD50B}" sibTransId="{CE70DB86-DB8A-F341-8374-57F32B9B28D8}"/>
    <dgm:cxn modelId="{A6E0819B-A368-1940-92A8-03A63A6631A1}" type="presOf" srcId="{1B2A727F-D3FD-6F4C-A038-0C945D2B5B2B}" destId="{B61E8DCB-C089-8C4B-8392-F8A2029592B1}" srcOrd="0" destOrd="0" presId="urn:microsoft.com/office/officeart/2005/8/layout/radial1"/>
    <dgm:cxn modelId="{F4491F9D-9EDF-8E46-B008-A61B48DFEAA8}" srcId="{2C1C0CFF-2F1A-654C-BB6A-D6CB49AE258E}" destId="{1B2A727F-D3FD-6F4C-A038-0C945D2B5B2B}" srcOrd="1" destOrd="0" parTransId="{3AF5AE3B-0026-874E-BB30-B3E313CD719E}" sibTransId="{FF719D04-62F9-2949-B349-E5C9C1387246}"/>
    <dgm:cxn modelId="{B4F6B137-AABA-B44C-8DDD-5C9AED87672E}" srcId="{2C1C0CFF-2F1A-654C-BB6A-D6CB49AE258E}" destId="{E20D37E9-DB96-D047-95E0-B1E308EC0EDF}" srcOrd="5" destOrd="0" parTransId="{09178717-776E-2241-9916-AF99B6407DC3}" sibTransId="{DE127247-0685-E14E-B724-98B0F74AAFC5}"/>
    <dgm:cxn modelId="{CAD28856-FB9D-8A4F-9A42-4507969A9560}" type="presOf" srcId="{2C1C0CFF-2F1A-654C-BB6A-D6CB49AE258E}" destId="{8FF6FCF5-5EAE-614A-A8E1-6A525F7E33AD}" srcOrd="0" destOrd="0" presId="urn:microsoft.com/office/officeart/2005/8/layout/radial1"/>
    <dgm:cxn modelId="{10988C0D-C491-294F-9495-4BACD028FDAA}" srcId="{2C1C0CFF-2F1A-654C-BB6A-D6CB49AE258E}" destId="{A1E348AB-B486-0449-8EEF-6C31E14D22DF}" srcOrd="3" destOrd="0" parTransId="{614B6E8E-EA13-8E43-B356-A4460D6F011A}" sibTransId="{8024D09B-18D2-D046-BCEE-2A0721B363A0}"/>
    <dgm:cxn modelId="{3D9DF0BE-140A-AC42-9140-97ED31D41BFD}" srcId="{2C1C0CFF-2F1A-654C-BB6A-D6CB49AE258E}" destId="{FB262F59-4119-004A-A2E4-A3C9238C9569}" srcOrd="7" destOrd="0" parTransId="{4E0C5B21-5BD4-2E44-816A-E028AECBF279}" sibTransId="{9EC52933-3B3B-E74B-9304-86A65EB3F5FF}"/>
    <dgm:cxn modelId="{15FFA387-8E7F-B345-BAF4-078FF5D96EB5}" type="presOf" srcId="{17AA9BDF-9A9C-BC4F-8CAE-027ADCA7553A}" destId="{1D7BF1AB-D8E4-D54C-96E9-DCA0604D7321}" srcOrd="0" destOrd="0" presId="urn:microsoft.com/office/officeart/2005/8/layout/radial1"/>
    <dgm:cxn modelId="{8DCFA342-956D-2C41-B254-F55640C0F45E}" srcId="{2C1C0CFF-2F1A-654C-BB6A-D6CB49AE258E}" destId="{86F53673-EF4E-EF47-A570-F570D189221B}" srcOrd="6" destOrd="0" parTransId="{F0EBB2FF-0877-7B4F-B415-7FFBD03E478F}" sibTransId="{5B62E5FE-2BBE-C748-B334-8ED80FB0F01D}"/>
    <dgm:cxn modelId="{FD92C8BA-3013-1E40-9677-D9B4B789893D}" type="presOf" srcId="{F0EBB2FF-0877-7B4F-B415-7FFBD03E478F}" destId="{A826E601-AE10-0944-9EBD-ACF6FE8E24D4}" srcOrd="1" destOrd="0" presId="urn:microsoft.com/office/officeart/2005/8/layout/radial1"/>
    <dgm:cxn modelId="{A1D9C954-A5B3-FF43-8793-B95662665933}" type="presOf" srcId="{602F5F3A-039A-EA48-A71F-BA6524F2D999}" destId="{FD42F2E6-3F3F-A64E-A085-C5BE4C195A67}" srcOrd="0" destOrd="0" presId="urn:microsoft.com/office/officeart/2005/8/layout/radial1"/>
    <dgm:cxn modelId="{58FE49C6-48B3-FA43-A68F-601F50145B42}" srcId="{2C1C0CFF-2F1A-654C-BB6A-D6CB49AE258E}" destId="{CE0FBA63-5382-8840-ADCF-6584C53AB677}" srcOrd="0" destOrd="0" parTransId="{17AA9BDF-9A9C-BC4F-8CAE-027ADCA7553A}" sibTransId="{122F278F-7E08-9F4C-867D-25B58852B07C}"/>
    <dgm:cxn modelId="{F8E63D68-9409-0D44-8C2A-3E1E7042A466}" type="presOf" srcId="{F0EBB2FF-0877-7B4F-B415-7FFBD03E478F}" destId="{3C352907-90FA-184D-B277-86C065262815}" srcOrd="0" destOrd="0" presId="urn:microsoft.com/office/officeart/2005/8/layout/radial1"/>
    <dgm:cxn modelId="{C91939D2-9D5A-014A-A7B8-E5B96993CC4F}" type="presOf" srcId="{3AF5AE3B-0026-874E-BB30-B3E313CD719E}" destId="{9DDDAFF1-17A0-B042-BDB1-942403D1C5A7}" srcOrd="0" destOrd="0" presId="urn:microsoft.com/office/officeart/2005/8/layout/radial1"/>
    <dgm:cxn modelId="{E61B3C62-0E70-A048-925B-D04E0017C2F8}" type="presOf" srcId="{F479F0C0-AFA4-DA40-996C-3A91AC8B914D}" destId="{C4449E34-AF5F-6D45-B6D4-21D5FA6DFC41}" srcOrd="0" destOrd="0" presId="urn:microsoft.com/office/officeart/2005/8/layout/radial1"/>
    <dgm:cxn modelId="{8B98CD39-F897-204E-B2AB-427FAE20AB08}" type="presOf" srcId="{602F5F3A-039A-EA48-A71F-BA6524F2D999}" destId="{73CBAA23-D8C5-E74A-8F2A-5100D83D862C}" srcOrd="1" destOrd="0" presId="urn:microsoft.com/office/officeart/2005/8/layout/radial1"/>
    <dgm:cxn modelId="{6BE8D0C3-A9D8-FF4B-9A17-F4BF6DF73D77}" type="presOf" srcId="{E20D37E9-DB96-D047-95E0-B1E308EC0EDF}" destId="{951169BC-F928-E345-B8FE-3CE0EDC5ED1B}" srcOrd="0" destOrd="0" presId="urn:microsoft.com/office/officeart/2005/8/layout/radial1"/>
    <dgm:cxn modelId="{C875A768-BE6B-604B-B2EF-0D420A2343F5}" type="presOf" srcId="{17AA9BDF-9A9C-BC4F-8CAE-027ADCA7553A}" destId="{E198B49F-1CD6-D748-9F1B-CF0BE0532CDA}" srcOrd="1" destOrd="0" presId="urn:microsoft.com/office/officeart/2005/8/layout/radial1"/>
    <dgm:cxn modelId="{A1090E2B-C186-6B41-9F64-64BE07E569B4}" type="presOf" srcId="{09178717-776E-2241-9916-AF99B6407DC3}" destId="{C797E20B-E94C-5C43-B0AD-8F02C652DE7E}" srcOrd="0" destOrd="0" presId="urn:microsoft.com/office/officeart/2005/8/layout/radial1"/>
    <dgm:cxn modelId="{D0FA9948-020C-9E49-8D06-09B808ECBDDB}" type="presParOf" srcId="{C4449E34-AF5F-6D45-B6D4-21D5FA6DFC41}" destId="{8FF6FCF5-5EAE-614A-A8E1-6A525F7E33AD}" srcOrd="0" destOrd="0" presId="urn:microsoft.com/office/officeart/2005/8/layout/radial1"/>
    <dgm:cxn modelId="{35042964-6908-0343-B3E4-185FBA6ED835}" type="presParOf" srcId="{C4449E34-AF5F-6D45-B6D4-21D5FA6DFC41}" destId="{1D7BF1AB-D8E4-D54C-96E9-DCA0604D7321}" srcOrd="1" destOrd="0" presId="urn:microsoft.com/office/officeart/2005/8/layout/radial1"/>
    <dgm:cxn modelId="{BFFC86ED-311B-764E-9F8B-ACADE00584B1}" type="presParOf" srcId="{1D7BF1AB-D8E4-D54C-96E9-DCA0604D7321}" destId="{E198B49F-1CD6-D748-9F1B-CF0BE0532CDA}" srcOrd="0" destOrd="0" presId="urn:microsoft.com/office/officeart/2005/8/layout/radial1"/>
    <dgm:cxn modelId="{C2CE5968-5ECB-0146-88D3-0FE392F67A7D}" type="presParOf" srcId="{C4449E34-AF5F-6D45-B6D4-21D5FA6DFC41}" destId="{FE9DFE40-01E4-A949-B208-F0AA08190120}" srcOrd="2" destOrd="0" presId="urn:microsoft.com/office/officeart/2005/8/layout/radial1"/>
    <dgm:cxn modelId="{A6236166-CE6F-6843-B808-1622CFFB1548}" type="presParOf" srcId="{C4449E34-AF5F-6D45-B6D4-21D5FA6DFC41}" destId="{9DDDAFF1-17A0-B042-BDB1-942403D1C5A7}" srcOrd="3" destOrd="0" presId="urn:microsoft.com/office/officeart/2005/8/layout/radial1"/>
    <dgm:cxn modelId="{A014A812-0420-8B43-9EF9-69BFC5175C7E}" type="presParOf" srcId="{9DDDAFF1-17A0-B042-BDB1-942403D1C5A7}" destId="{E132DD82-6272-D745-828F-4D57B237D487}" srcOrd="0" destOrd="0" presId="urn:microsoft.com/office/officeart/2005/8/layout/radial1"/>
    <dgm:cxn modelId="{5214DDA1-14AC-2644-ADBA-B1C42E5E6538}" type="presParOf" srcId="{C4449E34-AF5F-6D45-B6D4-21D5FA6DFC41}" destId="{B61E8DCB-C089-8C4B-8392-F8A2029592B1}" srcOrd="4" destOrd="0" presId="urn:microsoft.com/office/officeart/2005/8/layout/radial1"/>
    <dgm:cxn modelId="{FCD22D37-520D-3346-A327-F403288C5D0D}" type="presParOf" srcId="{C4449E34-AF5F-6D45-B6D4-21D5FA6DFC41}" destId="{FD42F2E6-3F3F-A64E-A085-C5BE4C195A67}" srcOrd="5" destOrd="0" presId="urn:microsoft.com/office/officeart/2005/8/layout/radial1"/>
    <dgm:cxn modelId="{B345F5B9-FAE2-464A-9B03-10B0157AD584}" type="presParOf" srcId="{FD42F2E6-3F3F-A64E-A085-C5BE4C195A67}" destId="{73CBAA23-D8C5-E74A-8F2A-5100D83D862C}" srcOrd="0" destOrd="0" presId="urn:microsoft.com/office/officeart/2005/8/layout/radial1"/>
    <dgm:cxn modelId="{D29CD335-3C74-6D43-9154-C9187D461633}" type="presParOf" srcId="{C4449E34-AF5F-6D45-B6D4-21D5FA6DFC41}" destId="{E9C7C434-A184-2D43-9F4C-C19570DC0937}" srcOrd="6" destOrd="0" presId="urn:microsoft.com/office/officeart/2005/8/layout/radial1"/>
    <dgm:cxn modelId="{85B1A5F3-6941-AB48-B97A-B509060CC029}" type="presParOf" srcId="{C4449E34-AF5F-6D45-B6D4-21D5FA6DFC41}" destId="{F5BCC3F6-38F3-F949-9870-84A895E40F82}" srcOrd="7" destOrd="0" presId="urn:microsoft.com/office/officeart/2005/8/layout/radial1"/>
    <dgm:cxn modelId="{1411E782-395B-C945-B653-B13D15B2F0A0}" type="presParOf" srcId="{F5BCC3F6-38F3-F949-9870-84A895E40F82}" destId="{A55C792B-CAAA-2540-BF5A-ECBDA9D4CE1C}" srcOrd="0" destOrd="0" presId="urn:microsoft.com/office/officeart/2005/8/layout/radial1"/>
    <dgm:cxn modelId="{A46E2D06-630F-0947-830F-A8C0D9BE4FCD}" type="presParOf" srcId="{C4449E34-AF5F-6D45-B6D4-21D5FA6DFC41}" destId="{94CF3F45-7A35-F54F-8382-57921F3BFDCD}" srcOrd="8" destOrd="0" presId="urn:microsoft.com/office/officeart/2005/8/layout/radial1"/>
    <dgm:cxn modelId="{A5FC191F-6268-0B42-B4F9-914EA41AEE28}" type="presParOf" srcId="{C4449E34-AF5F-6D45-B6D4-21D5FA6DFC41}" destId="{4D05D176-8978-0140-B3B7-33A5AE8E6CE8}" srcOrd="9" destOrd="0" presId="urn:microsoft.com/office/officeart/2005/8/layout/radial1"/>
    <dgm:cxn modelId="{4BA8E54C-018A-2642-BE74-BF24D87D851D}" type="presParOf" srcId="{4D05D176-8978-0140-B3B7-33A5AE8E6CE8}" destId="{E71F9044-A112-FC42-A530-339F145876BF}" srcOrd="0" destOrd="0" presId="urn:microsoft.com/office/officeart/2005/8/layout/radial1"/>
    <dgm:cxn modelId="{228BB01E-B6C3-3B49-BD79-9B09DFA570A4}" type="presParOf" srcId="{C4449E34-AF5F-6D45-B6D4-21D5FA6DFC41}" destId="{019A30B7-5A2D-A444-ADBE-28EF21B183C0}" srcOrd="10" destOrd="0" presId="urn:microsoft.com/office/officeart/2005/8/layout/radial1"/>
    <dgm:cxn modelId="{3A623110-DD6B-E242-9B32-E33563081109}" type="presParOf" srcId="{C4449E34-AF5F-6D45-B6D4-21D5FA6DFC41}" destId="{C797E20B-E94C-5C43-B0AD-8F02C652DE7E}" srcOrd="11" destOrd="0" presId="urn:microsoft.com/office/officeart/2005/8/layout/radial1"/>
    <dgm:cxn modelId="{6FE0440B-76D5-2B4E-9E2C-D447CB00FC35}" type="presParOf" srcId="{C797E20B-E94C-5C43-B0AD-8F02C652DE7E}" destId="{DAC8BAB4-E8DF-974B-9091-49718349CEAA}" srcOrd="0" destOrd="0" presId="urn:microsoft.com/office/officeart/2005/8/layout/radial1"/>
    <dgm:cxn modelId="{6A67FBE3-C11C-B54D-BE86-0C690CBF6733}" type="presParOf" srcId="{C4449E34-AF5F-6D45-B6D4-21D5FA6DFC41}" destId="{951169BC-F928-E345-B8FE-3CE0EDC5ED1B}" srcOrd="12" destOrd="0" presId="urn:microsoft.com/office/officeart/2005/8/layout/radial1"/>
    <dgm:cxn modelId="{83E74D8F-F16F-DC45-BC5F-EEA972CBB785}" type="presParOf" srcId="{C4449E34-AF5F-6D45-B6D4-21D5FA6DFC41}" destId="{3C352907-90FA-184D-B277-86C065262815}" srcOrd="13" destOrd="0" presId="urn:microsoft.com/office/officeart/2005/8/layout/radial1"/>
    <dgm:cxn modelId="{1029812C-6F1B-424E-BCF9-F03C36F840F6}" type="presParOf" srcId="{3C352907-90FA-184D-B277-86C065262815}" destId="{A826E601-AE10-0944-9EBD-ACF6FE8E24D4}" srcOrd="0" destOrd="0" presId="urn:microsoft.com/office/officeart/2005/8/layout/radial1"/>
    <dgm:cxn modelId="{AF79F373-85A2-664B-B6AC-2F8466A9555E}" type="presParOf" srcId="{C4449E34-AF5F-6D45-B6D4-21D5FA6DFC41}" destId="{359D0D13-FC4A-2D4A-A749-8B519AC7D9B9}" srcOrd="14" destOrd="0" presId="urn:microsoft.com/office/officeart/2005/8/layout/radial1"/>
    <dgm:cxn modelId="{64C4EF7C-C076-DF4C-A5F5-71E213E7D4C0}" type="presParOf" srcId="{C4449E34-AF5F-6D45-B6D4-21D5FA6DFC41}" destId="{9D44C01B-4697-F941-80C4-5BAE458626AD}" srcOrd="15" destOrd="0" presId="urn:microsoft.com/office/officeart/2005/8/layout/radial1"/>
    <dgm:cxn modelId="{FB2C427E-7739-E640-B2D5-CD0D3BF43BA1}" type="presParOf" srcId="{9D44C01B-4697-F941-80C4-5BAE458626AD}" destId="{F9C26F9A-A3AA-4A49-8096-B91B91C3DFD0}" srcOrd="0" destOrd="0" presId="urn:microsoft.com/office/officeart/2005/8/layout/radial1"/>
    <dgm:cxn modelId="{8BC2D1F4-F5F0-DB43-B871-C66DE88FBD2B}" type="presParOf" srcId="{C4449E34-AF5F-6D45-B6D4-21D5FA6DFC41}" destId="{BAA3BFA6-7BA1-7143-A53E-96C361E921F5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1399F-3A20-0F41-AA24-18FBC3435AC6}" type="datetimeFigureOut">
              <a:rPr lang="en-US" smtClean="0"/>
              <a:t>22/10/17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FBFCC-55E6-EC45-A409-A1EF2D236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4440171"/>
          </a:xfrm>
        </p:spPr>
        <p:txBody>
          <a:bodyPr/>
          <a:lstStyle/>
          <a:p>
            <a:endParaRPr lang="en-GB" sz="1100" b="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748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69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3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496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49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49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8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2460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0535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537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Aims: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Introduce participants to the importance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formal, non-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fomal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informal learning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Introduce participants to a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flexible use of the environment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indoors and out for science learning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strategies for informal learning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science within the school environment and other activities in school classrooms or outdoor play areas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 guidance on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developing the school grounds and the outdoor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classroom for use in science education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Engage participants in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sharing ideas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how to use outdoor learning, informal and non-formal learning to enhance science learning. 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75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38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5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391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978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2103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2103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97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0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7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2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59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863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94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0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1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4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4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14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90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vmlDrawing" Target="../drawings/vmlDrawing2.vml"/><Relationship Id="rId14" Type="http://schemas.openxmlformats.org/officeDocument/2006/relationships/oleObject" Target="../embeddings/oleObject2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6B08-A473-4945-B721-D8119ED832AE}" type="datetimeFigureOut">
              <a:rPr lang="en-GB" smtClean="0"/>
              <a:t>22/10/17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38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‹nr.›</a:t>
            </a:fld>
            <a:endParaRPr lang="en-GB"/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Cambria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-document1.docx"/><Relationship Id="rId6" Type="http://schemas.openxmlformats.org/officeDocument/2006/relationships/image" Target="../media/image8.emf"/><Relationship Id="rId7" Type="http://schemas.openxmlformats.org/officeDocument/2006/relationships/hyperlink" Target="http://studypoints.blogspot.be/2015/02/describe-comparative-study-of-formal.html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4" Type="http://schemas.openxmlformats.org/officeDocument/2006/relationships/hyperlink" Target="http://www.ceys-project.eu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ys-project.eu/" TargetMode="External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2" Type="http://schemas.openxmlformats.org/officeDocument/2006/relationships/hyperlink" Target="http://creativecommons.org/licenses/by-nc-nd/4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slideshare.net/LKOTZE/life-long-learning-and-planing-lesson-2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sz="4000" b="1" dirty="0">
                <a:solidFill>
                  <a:srgbClr val="FF0000"/>
                </a:solidFill>
              </a:rPr>
              <a:t>Training</a:t>
            </a:r>
            <a:r>
              <a:rPr lang="nl-BE" sz="4000" dirty="0">
                <a:solidFill>
                  <a:srgbClr val="FF0000"/>
                </a:solidFill>
              </a:rPr>
              <a:t> </a:t>
            </a:r>
            <a:r>
              <a:rPr lang="nl-BE" sz="4000" b="1" dirty="0">
                <a:solidFill>
                  <a:srgbClr val="FF0000"/>
                </a:solidFill>
              </a:rPr>
              <a:t>Module </a:t>
            </a:r>
            <a:r>
              <a:rPr lang="nl-BE" sz="4000" b="1" dirty="0" smtClean="0">
                <a:solidFill>
                  <a:srgbClr val="FF0000"/>
                </a:solidFill>
              </a:rPr>
              <a:t>11</a:t>
            </a:r>
          </a:p>
          <a:p>
            <a:pPr marL="0" indent="0" algn="ctr">
              <a:buNone/>
            </a:pPr>
            <a:r>
              <a:rPr lang="nl-BE" b="1" dirty="0">
                <a:solidFill>
                  <a:srgbClr val="FF0000"/>
                </a:solidFill>
              </a:rPr>
              <a:t/>
            </a:r>
            <a:br>
              <a:rPr lang="nl-BE" b="1" dirty="0">
                <a:solidFill>
                  <a:srgbClr val="FF0000"/>
                </a:solidFill>
              </a:rPr>
            </a:br>
            <a:r>
              <a:rPr lang="en-GB" sz="4000" b="1" dirty="0">
                <a:solidFill>
                  <a:srgbClr val="FF0000"/>
                </a:solidFill>
              </a:rPr>
              <a:t>Linking learning inside and outside school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4195481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540568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260648"/>
            <a:ext cx="9217024" cy="994122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</a:t>
            </a:r>
            <a:r>
              <a:rPr lang="nl-BE" sz="4000" b="1" dirty="0" smtClean="0">
                <a:solidFill>
                  <a:srgbClr val="00B050"/>
                </a:solidFill>
              </a:rPr>
              <a:t>learning</a:t>
            </a:r>
            <a:r>
              <a:rPr lang="nl-BE" sz="4000" b="1" dirty="0">
                <a:solidFill>
                  <a:srgbClr val="00B050"/>
                </a:solidFill>
              </a:rPr>
              <a:t> </a:t>
            </a: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outside 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3600" b="1" dirty="0">
                <a:solidFill>
                  <a:srgbClr val="FF0000"/>
                </a:solidFill>
              </a:rPr>
              <a:t>Learning </a:t>
            </a:r>
            <a:r>
              <a:rPr lang="nl-BE" sz="3600" b="1" dirty="0" smtClean="0">
                <a:solidFill>
                  <a:srgbClr val="FF0000"/>
                </a:solidFill>
              </a:rPr>
              <a:t>settings </a:t>
            </a:r>
            <a:r>
              <a:rPr lang="nl-BE" sz="3600" dirty="0" smtClean="0">
                <a:solidFill>
                  <a:srgbClr val="FF0000"/>
                </a:solidFill>
              </a:rPr>
              <a:t>(Eshach, 2007)</a:t>
            </a:r>
            <a:endParaRPr lang="nl-NL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938937"/>
              </p:ext>
            </p:extLst>
          </p:nvPr>
        </p:nvGraphicFramePr>
        <p:xfrm>
          <a:off x="179512" y="1772816"/>
          <a:ext cx="8401443" cy="410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Document" r:id="rId5" imgW="6286500" imgH="4051300" progId="Word.Document.12">
                  <p:embed/>
                </p:oleObj>
              </mc:Choice>
              <mc:Fallback>
                <p:oleObj name="Document" r:id="rId5" imgW="6286500" imgH="405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772816"/>
                        <a:ext cx="8401443" cy="410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157447" y="5733256"/>
            <a:ext cx="6358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+mj-lt"/>
                <a:hlinkClick r:id="rId7"/>
              </a:rPr>
              <a:t>http://studypoints.blogspot.be/2015/02/describe-comparative-study-of-</a:t>
            </a:r>
            <a:r>
              <a:rPr lang="nl-NL" sz="1400" dirty="0" smtClean="0">
                <a:latin typeface="+mj-lt"/>
                <a:hlinkClick r:id="rId7"/>
              </a:rPr>
              <a:t>formal.html</a:t>
            </a:r>
            <a:r>
              <a:rPr lang="nl-NL" sz="1400" dirty="0" smtClean="0">
                <a:latin typeface="+mj-lt"/>
              </a:rPr>
              <a:t> </a:t>
            </a:r>
            <a:endParaRPr lang="nl-NL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1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 </a:t>
            </a: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outside 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3600" b="1" dirty="0">
                <a:solidFill>
                  <a:srgbClr val="FF5050"/>
                </a:solidFill>
              </a:rPr>
              <a:t>Learning </a:t>
            </a:r>
            <a:r>
              <a:rPr lang="nl-BE" sz="3600" b="1" dirty="0" smtClean="0">
                <a:solidFill>
                  <a:srgbClr val="FF5050"/>
                </a:solidFill>
              </a:rPr>
              <a:t>settings </a:t>
            </a:r>
            <a:r>
              <a:rPr lang="nl-BE" sz="3600" dirty="0" smtClean="0">
                <a:solidFill>
                  <a:srgbClr val="FF5050"/>
                </a:solidFill>
              </a:rPr>
              <a:t>(</a:t>
            </a:r>
            <a:r>
              <a:rPr lang="en-US" sz="3600" dirty="0" err="1">
                <a:solidFill>
                  <a:srgbClr val="FF0000"/>
                </a:solidFill>
              </a:rPr>
              <a:t>Eshach</a:t>
            </a:r>
            <a:r>
              <a:rPr lang="en-US" sz="3600" dirty="0">
                <a:solidFill>
                  <a:srgbClr val="FF0000"/>
                </a:solidFill>
              </a:rPr>
              <a:t>, 2007</a:t>
            </a:r>
            <a:r>
              <a:rPr lang="nl-BE" sz="3600" dirty="0" smtClean="0">
                <a:solidFill>
                  <a:srgbClr val="FF5050"/>
                </a:solidFill>
              </a:rPr>
              <a:t>)</a:t>
            </a:r>
            <a:endParaRPr lang="nl-NL" sz="3600" dirty="0"/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198492" cy="4099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758150" y="296038"/>
            <a:ext cx="5915000" cy="1567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 smtClean="0">
                <a:solidFill>
                  <a:srgbClr val="00B050"/>
                </a:solidFill>
              </a:rPr>
              <a:t>Linking learning</a:t>
            </a:r>
            <a:r>
              <a:rPr lang="nl-BE" sz="3100" b="1" dirty="0" smtClean="0">
                <a:solidFill>
                  <a:srgbClr val="00B050"/>
                </a:solidFill>
              </a:rPr>
              <a:t/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BE" sz="3100" b="1" dirty="0" smtClean="0">
                <a:solidFill>
                  <a:srgbClr val="00B050"/>
                </a:solidFill>
              </a:rPr>
              <a:t> inside and outside school</a:t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NL" sz="2800" b="1" dirty="0" err="1" smtClean="0">
                <a:solidFill>
                  <a:srgbClr val="FF0000"/>
                </a:solidFill>
              </a:rPr>
              <a:t>Informal</a:t>
            </a:r>
            <a:r>
              <a:rPr lang="nl-NL" sz="2800" b="1" dirty="0" smtClean="0">
                <a:solidFill>
                  <a:srgbClr val="FF0000"/>
                </a:solidFill>
              </a:rPr>
              <a:t> </a:t>
            </a:r>
            <a:r>
              <a:rPr lang="nl-NL" sz="2800" b="1" dirty="0" err="1" smtClean="0">
                <a:solidFill>
                  <a:srgbClr val="FF0000"/>
                </a:solidFill>
              </a:rPr>
              <a:t>learning</a:t>
            </a:r>
            <a:r>
              <a:rPr lang="nl-NL" sz="2800" b="1" dirty="0" smtClean="0">
                <a:solidFill>
                  <a:srgbClr val="FF0000"/>
                </a:solidFill>
              </a:rPr>
              <a:t> </a:t>
            </a:r>
            <a:r>
              <a:rPr lang="nl-NL" sz="2800" dirty="0" smtClean="0">
                <a:solidFill>
                  <a:srgbClr val="FF0000"/>
                </a:solidFill>
              </a:rPr>
              <a:t>(</a:t>
            </a:r>
            <a:r>
              <a:rPr lang="nl-NL" sz="2800" dirty="0" err="1" smtClean="0">
                <a:solidFill>
                  <a:srgbClr val="FF0000"/>
                </a:solidFill>
              </a:rPr>
              <a:t>Falk</a:t>
            </a:r>
            <a:r>
              <a:rPr lang="nl-NL" sz="2800" dirty="0" smtClean="0">
                <a:solidFill>
                  <a:srgbClr val="FF0000"/>
                </a:solidFill>
              </a:rPr>
              <a:t> et al., 2012)</a:t>
            </a:r>
            <a:endParaRPr lang="nl-BE" sz="2800" dirty="0">
              <a:solidFill>
                <a:srgbClr val="00B050"/>
              </a:solidFill>
            </a:endParaRPr>
          </a:p>
        </p:txBody>
      </p:sp>
      <p:pic>
        <p:nvPicPr>
          <p:cNvPr id="9" name="Afbeelding 8" descr="ocga_14998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899962"/>
            <a:ext cx="6120680" cy="2699049"/>
          </a:xfrm>
          <a:prstGeom prst="rect">
            <a:avLst/>
          </a:prstGeom>
        </p:spPr>
      </p:pic>
      <p:pic>
        <p:nvPicPr>
          <p:cNvPr id="6" name="Afbeelding 5" descr="invislearningch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26627"/>
            <a:ext cx="4588272" cy="1610685"/>
          </a:xfrm>
          <a:prstGeom prst="rect">
            <a:avLst/>
          </a:prstGeom>
        </p:spPr>
      </p:pic>
      <p:pic>
        <p:nvPicPr>
          <p:cNvPr id="8" name="Afbeelding 7" descr="6a0120a64f246c970b015390602637970b-600w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3789040"/>
            <a:ext cx="207991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196" y="2996952"/>
            <a:ext cx="3326924" cy="3096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 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outside 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Expectations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547260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>
                <a:latin typeface="+mj-lt"/>
              </a:rPr>
              <a:t>As an </a:t>
            </a:r>
            <a:r>
              <a:rPr lang="en-US" sz="2400" i="1" dirty="0" smtClean="0">
                <a:latin typeface="+mj-lt"/>
              </a:rPr>
              <a:t>individual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What do you hope to gain from the module?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Note down each question on a separate </a:t>
            </a:r>
            <a:r>
              <a:rPr lang="en-US" sz="2400" dirty="0">
                <a:latin typeface="+mj-lt"/>
              </a:rPr>
              <a:t>post </a:t>
            </a:r>
            <a:r>
              <a:rPr lang="en-US" sz="2400" dirty="0" smtClean="0">
                <a:latin typeface="+mj-lt"/>
              </a:rPr>
              <a:t>it </a:t>
            </a:r>
            <a:r>
              <a:rPr lang="en-US" sz="2400" dirty="0">
                <a:latin typeface="+mj-lt"/>
              </a:rPr>
              <a:t>(one for each </a:t>
            </a:r>
            <a:r>
              <a:rPr lang="en-US" sz="2400" dirty="0" smtClean="0">
                <a:latin typeface="+mj-lt"/>
              </a:rPr>
              <a:t>question)</a:t>
            </a:r>
          </a:p>
          <a:p>
            <a:pPr marL="0" indent="0">
              <a:buNone/>
            </a:pPr>
            <a:endParaRPr lang="en-US" sz="2400" i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i="1" dirty="0" smtClean="0">
                <a:latin typeface="+mj-lt"/>
              </a:rPr>
              <a:t>As a group 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See if you can sort these into groups – any common themes/differences? </a:t>
            </a:r>
          </a:p>
        </p:txBody>
      </p:sp>
    </p:spTree>
    <p:extLst>
      <p:ext uri="{BB962C8B-B14F-4D97-AF65-F5344CB8AC3E}">
        <p14:creationId xmlns:p14="http://schemas.microsoft.com/office/powerpoint/2010/main" val="412763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 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outside 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Initial ideas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436" y="1988840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>
                <a:latin typeface="+mj-lt"/>
              </a:rPr>
              <a:t>As an </a:t>
            </a:r>
            <a:r>
              <a:rPr lang="en-US" sz="2400" i="1" dirty="0" smtClean="0">
                <a:latin typeface="+mj-lt"/>
              </a:rPr>
              <a:t>individual</a:t>
            </a:r>
          </a:p>
          <a:p>
            <a:r>
              <a:rPr lang="en-US" sz="2400" dirty="0" smtClean="0">
                <a:latin typeface="+mj-lt"/>
              </a:rPr>
              <a:t>Recording sheet: Out-of-school science learning</a:t>
            </a:r>
          </a:p>
          <a:p>
            <a:pPr lvl="1"/>
            <a:r>
              <a:rPr lang="en-US" sz="2000" dirty="0" smtClean="0">
                <a:latin typeface="+mj-lt"/>
              </a:rPr>
              <a:t>Outdoor learning</a:t>
            </a:r>
          </a:p>
          <a:p>
            <a:pPr lvl="1"/>
            <a:r>
              <a:rPr lang="en-US" sz="2000" dirty="0" smtClean="0">
                <a:latin typeface="+mj-lt"/>
              </a:rPr>
              <a:t>Non-formal learning</a:t>
            </a:r>
          </a:p>
          <a:p>
            <a:pPr lvl="1"/>
            <a:r>
              <a:rPr lang="en-US" sz="2000" dirty="0" smtClean="0">
                <a:latin typeface="+mj-lt"/>
              </a:rPr>
              <a:t>Informal learning</a:t>
            </a:r>
          </a:p>
          <a:p>
            <a:r>
              <a:rPr lang="en-US" sz="2400" dirty="0" smtClean="0">
                <a:latin typeface="+mj-lt"/>
              </a:rPr>
              <a:t>Write </a:t>
            </a:r>
            <a:r>
              <a:rPr lang="en-US" sz="2400" dirty="0">
                <a:latin typeface="+mj-lt"/>
              </a:rPr>
              <a:t>down some examples </a:t>
            </a:r>
            <a:r>
              <a:rPr lang="en-US" sz="2400" dirty="0" smtClean="0">
                <a:latin typeface="+mj-lt"/>
              </a:rPr>
              <a:t>you have organized. </a:t>
            </a:r>
          </a:p>
          <a:p>
            <a:r>
              <a:rPr lang="en-US" sz="2400" dirty="0" smtClean="0">
                <a:latin typeface="+mj-lt"/>
              </a:rPr>
              <a:t>Did you notice any science learning? How? What?</a:t>
            </a:r>
            <a:r>
              <a:rPr lang="nl-BE" sz="2400" dirty="0" smtClean="0">
                <a:latin typeface="+mj-lt"/>
              </a:rPr>
              <a:t> </a:t>
            </a:r>
          </a:p>
          <a:p>
            <a:endParaRPr lang="en-US" sz="2000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804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 smtClean="0">
                <a:solidFill>
                  <a:srgbClr val="00B050"/>
                </a:solidFill>
              </a:rPr>
              <a:t>Linking learning </a:t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and outside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Outdoor &amp; Informal learning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5"/>
            <a:ext cx="8219256" cy="21602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sz="2400" dirty="0" smtClean="0">
                <a:latin typeface="+mj-lt"/>
              </a:rPr>
              <a:t>Work in groups of 4</a:t>
            </a:r>
            <a:endParaRPr lang="en-US" sz="2400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Go outside to varied settings (3/4) in the immediate environment for example: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School Playground, Garden, Parking Lot, Street, Park, Rooftop, Riverside, …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149081"/>
            <a:ext cx="8219256" cy="11521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2000" dirty="0" smtClean="0">
                <a:latin typeface="+mj-lt"/>
              </a:rPr>
              <a:t>Explore the outdoor environment (use all your senses) and take pictures or bring things of situations/objects that could stimulate outdoor or informal science learning </a:t>
            </a:r>
            <a:endParaRPr lang="en-US" sz="20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445224"/>
            <a:ext cx="8219256" cy="720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Mail the pictures to (</a:t>
            </a:r>
            <a:r>
              <a:rPr lang="en-US" sz="2000" i="1" dirty="0" smtClean="0">
                <a:latin typeface="+mj-lt"/>
                <a:ea typeface="ＭＳ Ｐゴシック" charset="0"/>
                <a:cs typeface="ＭＳ Ｐゴシック" charset="0"/>
              </a:rPr>
              <a:t>facilitator's e-mail comes here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170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latin typeface="+mj-lt"/>
              </a:rPr>
              <a:t>Share </a:t>
            </a:r>
            <a:r>
              <a:rPr lang="en-US" i="1" dirty="0">
                <a:latin typeface="+mj-lt"/>
              </a:rPr>
              <a:t>across the whole group</a:t>
            </a:r>
            <a:endParaRPr lang="en-GB" i="1" dirty="0">
              <a:latin typeface="+mj-lt"/>
            </a:endParaRPr>
          </a:p>
          <a:p>
            <a:pPr lvl="1"/>
            <a:r>
              <a:rPr lang="nl-NL" dirty="0" smtClean="0">
                <a:latin typeface="+mj-lt"/>
              </a:rPr>
              <a:t>Present </a:t>
            </a:r>
            <a:r>
              <a:rPr lang="nl-NL" dirty="0" err="1" smtClean="0">
                <a:latin typeface="+mj-lt"/>
              </a:rPr>
              <a:t>your</a:t>
            </a:r>
            <a:r>
              <a:rPr lang="nl-NL" dirty="0" smtClean="0">
                <a:latin typeface="+mj-lt"/>
              </a:rPr>
              <a:t> pictures/</a:t>
            </a:r>
            <a:r>
              <a:rPr lang="nl-NL" dirty="0" err="1" smtClean="0">
                <a:latin typeface="+mj-lt"/>
              </a:rPr>
              <a:t>materials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to</a:t>
            </a:r>
            <a:r>
              <a:rPr lang="nl-NL" dirty="0" smtClean="0">
                <a:latin typeface="+mj-lt"/>
              </a:rPr>
              <a:t> the </a:t>
            </a:r>
            <a:r>
              <a:rPr lang="nl-NL" dirty="0" err="1" smtClean="0">
                <a:latin typeface="+mj-lt"/>
              </a:rPr>
              <a:t>group</a:t>
            </a:r>
            <a:endParaRPr lang="nl-NL" dirty="0" smtClean="0">
              <a:latin typeface="+mj-lt"/>
            </a:endParaRPr>
          </a:p>
          <a:p>
            <a:pPr lvl="1"/>
            <a:r>
              <a:rPr lang="nl-NL" dirty="0" err="1" smtClean="0">
                <a:latin typeface="+mj-lt"/>
              </a:rPr>
              <a:t>What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objects</a:t>
            </a:r>
            <a:r>
              <a:rPr lang="nl-NL" dirty="0" smtClean="0">
                <a:latin typeface="+mj-lt"/>
              </a:rPr>
              <a:t> or </a:t>
            </a:r>
            <a:r>
              <a:rPr lang="nl-NL" dirty="0" err="1" smtClean="0">
                <a:latin typeface="+mj-lt"/>
              </a:rPr>
              <a:t>situations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could</a:t>
            </a:r>
            <a:r>
              <a:rPr lang="nl-NL" dirty="0" smtClean="0">
                <a:latin typeface="+mj-lt"/>
              </a:rPr>
              <a:t> trigger </a:t>
            </a:r>
            <a:r>
              <a:rPr lang="nl-NL" dirty="0" err="1" smtClean="0">
                <a:latin typeface="+mj-lt"/>
              </a:rPr>
              <a:t>science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learning</a:t>
            </a:r>
            <a:r>
              <a:rPr lang="nl-NL" dirty="0" smtClean="0">
                <a:latin typeface="+mj-lt"/>
              </a:rPr>
              <a:t>?</a:t>
            </a:r>
          </a:p>
          <a:p>
            <a:endParaRPr lang="nl-NL" dirty="0"/>
          </a:p>
        </p:txBody>
      </p:sp>
      <p:pic>
        <p:nvPicPr>
          <p:cNvPr id="3074" name="Picture 2" descr="https://encrypted-tbn2.gstatic.com/images?q=tbn:ANd9GcQRwIisw1P7bF_y5Fn6N_G8hgSHZtm_LLL4fbKY8wGUuUc94ACS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41796"/>
            <a:ext cx="3920801" cy="27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 smtClean="0">
                <a:solidFill>
                  <a:srgbClr val="00B050"/>
                </a:solidFill>
              </a:rPr>
              <a:t>Linking learning </a:t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and outside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Outdoor &amp; Informal learning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9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19256" cy="3240360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latin typeface="+mj-lt"/>
              </a:rPr>
              <a:t>What </a:t>
            </a:r>
            <a:r>
              <a:rPr lang="en-US" sz="2400" dirty="0">
                <a:latin typeface="+mj-lt"/>
              </a:rPr>
              <a:t>aspects are </a:t>
            </a:r>
            <a:r>
              <a:rPr lang="en-US" sz="2400" dirty="0" smtClean="0">
                <a:latin typeface="+mj-lt"/>
              </a:rPr>
              <a:t>important to trigger science learning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(to gain </a:t>
            </a:r>
            <a:r>
              <a:rPr lang="en-US" sz="2400" dirty="0">
                <a:latin typeface="+mj-lt"/>
              </a:rPr>
              <a:t>scientific insights or </a:t>
            </a:r>
            <a:r>
              <a:rPr lang="en-US" sz="2400" dirty="0" smtClean="0">
                <a:latin typeface="+mj-lt"/>
              </a:rPr>
              <a:t>trigger questions)</a:t>
            </a:r>
            <a:r>
              <a:rPr lang="nl-BE" sz="2400" dirty="0" smtClean="0">
                <a:latin typeface="+mj-lt"/>
              </a:rPr>
              <a:t>?</a:t>
            </a:r>
            <a:endParaRPr lang="nl-BE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How could </a:t>
            </a:r>
            <a:r>
              <a:rPr lang="en-US" sz="2400" dirty="0" smtClean="0">
                <a:latin typeface="+mj-lt"/>
              </a:rPr>
              <a:t>the school </a:t>
            </a:r>
            <a:r>
              <a:rPr lang="en-US" sz="2400" dirty="0">
                <a:latin typeface="+mj-lt"/>
              </a:rPr>
              <a:t>environment be </a:t>
            </a:r>
            <a:r>
              <a:rPr lang="en-US" sz="2400" dirty="0" smtClean="0">
                <a:latin typeface="+mj-lt"/>
              </a:rPr>
              <a:t>improved to foster science learning?</a:t>
            </a:r>
          </a:p>
          <a:p>
            <a:endParaRPr lang="en-US" sz="2400" i="1" dirty="0">
              <a:latin typeface="+mj-lt"/>
            </a:endParaRPr>
          </a:p>
          <a:p>
            <a:r>
              <a:rPr lang="en-US" sz="2400" i="1" dirty="0" smtClean="0">
                <a:latin typeface="+mj-lt"/>
              </a:rPr>
              <a:t>Add ideas on A3 sheet</a:t>
            </a:r>
            <a:endParaRPr lang="en-GB" sz="2400" i="1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76600" y="260350"/>
            <a:ext cx="5194300" cy="1282700"/>
          </a:xfrm>
        </p:spPr>
        <p:txBody>
          <a:bodyPr>
            <a:normAutofit fontScale="90000"/>
          </a:bodyPr>
          <a:lstStyle/>
          <a:p>
            <a:r>
              <a:rPr lang="nl-BE" sz="4000" b="1" dirty="0" smtClean="0">
                <a:solidFill>
                  <a:srgbClr val="00B050"/>
                </a:solidFill>
              </a:rPr>
              <a:t>Linking learning </a:t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and outside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Outdoor &amp; Informal learning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7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44824"/>
            <a:ext cx="6984776" cy="37444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2800" dirty="0" smtClean="0">
              <a:latin typeface="+mj-lt"/>
            </a:endParaRPr>
          </a:p>
          <a:p>
            <a:pPr lvl="0"/>
            <a:endParaRPr lang="en-GB" sz="2800" dirty="0">
              <a:latin typeface="+mj-lt"/>
            </a:endParaRPr>
          </a:p>
          <a:p>
            <a:pPr lvl="0"/>
            <a:endParaRPr lang="nl-BE" sz="28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7675" y="274638"/>
            <a:ext cx="5699125" cy="1282700"/>
          </a:xfrm>
        </p:spPr>
        <p:txBody>
          <a:bodyPr>
            <a:normAutofit fontScale="90000"/>
          </a:bodyPr>
          <a:lstStyle/>
          <a:p>
            <a:r>
              <a:rPr lang="nl-BE" sz="4000" b="1" dirty="0" smtClean="0">
                <a:solidFill>
                  <a:srgbClr val="00B050"/>
                </a:solidFill>
              </a:rPr>
              <a:t>Linking learning </a:t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and outside school</a:t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Non-formal learning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80828"/>
            <a:ext cx="7344816" cy="428447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76256" y="3411652"/>
            <a:ext cx="1872208" cy="19615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000" dirty="0" smtClean="0">
                <a:latin typeface="+mj-lt"/>
              </a:rPr>
              <a:t>Explore the pictures of the non-formal learning contexts</a:t>
            </a:r>
            <a:r>
              <a:rPr lang="en-US" sz="2000" b="1" dirty="0" smtClean="0">
                <a:latin typeface="+mj-lt"/>
              </a:rPr>
              <a:t>. </a:t>
            </a:r>
            <a:endParaRPr lang="en-US" sz="2000" b="1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0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84576" cy="106613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 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</a:t>
            </a:r>
            <a:r>
              <a:rPr lang="nl-BE" sz="4000" b="1" dirty="0" smtClean="0">
                <a:solidFill>
                  <a:srgbClr val="00B050"/>
                </a:solidFill>
              </a:rPr>
              <a:t>outside </a:t>
            </a:r>
            <a:r>
              <a:rPr lang="nl-BE" sz="4000" b="1" dirty="0">
                <a:solidFill>
                  <a:srgbClr val="00B050"/>
                </a:solidFill>
              </a:rPr>
              <a:t>school</a:t>
            </a:r>
            <a:r>
              <a:rPr lang="nl-BE" sz="4000" dirty="0">
                <a:solidFill>
                  <a:srgbClr val="00B050"/>
                </a:solidFill>
              </a:rPr>
              <a:t/>
            </a:r>
            <a:br>
              <a:rPr lang="nl-BE" sz="4000" dirty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Non-formal </a:t>
            </a:r>
            <a:r>
              <a:rPr lang="nl-BE" sz="3200" b="1" dirty="0">
                <a:solidFill>
                  <a:srgbClr val="FF0000"/>
                </a:solidFill>
              </a:rPr>
              <a:t>learning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460432" cy="39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>
                <a:solidFill>
                  <a:srgbClr val="00B050"/>
                </a:solidFill>
              </a:rPr>
              <a:t>Module outline</a:t>
            </a:r>
            <a:endParaRPr lang="nl-BE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844825"/>
            <a:ext cx="8219256" cy="3960440"/>
          </a:xfrm>
        </p:spPr>
        <p:txBody>
          <a:bodyPr>
            <a:noAutofit/>
          </a:bodyPr>
          <a:lstStyle/>
          <a:p>
            <a:pPr marL="723900" indent="-723900">
              <a:buFont typeface="+mj-lt"/>
              <a:buAutoNum type="arabicPeriod"/>
            </a:pP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Linking learning inside and outside school</a:t>
            </a:r>
            <a:r>
              <a:rPr lang="nl-BE" sz="2400" dirty="0" smtClean="0">
                <a:latin typeface="+mj-lt"/>
              </a:rPr>
              <a:t>: Introduction, aims, rationale and background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Exploring 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outdoor opportunities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Focus: 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non-formal learning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Focus</a:t>
            </a:r>
            <a:r>
              <a:rPr lang="nl-BE" sz="2400" dirty="0">
                <a:latin typeface="+mj-lt"/>
              </a:rPr>
              <a:t>: 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informal </a:t>
            </a:r>
            <a:r>
              <a:rPr lang="nl-BE" sz="2400" b="1" dirty="0">
                <a:solidFill>
                  <a:srgbClr val="008000"/>
                </a:solidFill>
                <a:latin typeface="+mj-lt"/>
              </a:rPr>
              <a:t>learning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Focus</a:t>
            </a:r>
            <a:r>
              <a:rPr lang="nl-BE" sz="2400" b="1" dirty="0">
                <a:solidFill>
                  <a:srgbClr val="008000"/>
                </a:solidFill>
                <a:latin typeface="+mj-lt"/>
              </a:rPr>
              <a:t>: 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the role of the teacher 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Planning opportunities for informal, formal and outdoor learning</a:t>
            </a:r>
          </a:p>
          <a:p>
            <a:pPr marL="723900" indent="-723900">
              <a:buFont typeface="+mj-lt"/>
              <a:buAutoNum type="arabicPeriod"/>
            </a:pPr>
            <a:endParaRPr lang="nl-BE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285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7848872" cy="3744415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 smtClean="0">
                <a:latin typeface="+mj-lt"/>
              </a:rPr>
              <a:t>What </a:t>
            </a:r>
            <a:r>
              <a:rPr lang="en-US" sz="2300" dirty="0">
                <a:latin typeface="+mj-lt"/>
              </a:rPr>
              <a:t>do you think are important characteristics of a non-formal environment to stimulate creativity &amp; science?</a:t>
            </a:r>
            <a:endParaRPr lang="nl-BE" sz="2300" dirty="0">
              <a:latin typeface="+mj-lt"/>
            </a:endParaRPr>
          </a:p>
          <a:p>
            <a:r>
              <a:rPr lang="en-GB" sz="2300" dirty="0">
                <a:latin typeface="+mj-lt"/>
              </a:rPr>
              <a:t>How would you prepare a field visit? (e.g. to a museum, field trip, zoo, …) </a:t>
            </a:r>
            <a:r>
              <a:rPr lang="en-GB" sz="2300" dirty="0" smtClean="0">
                <a:latin typeface="+mj-lt"/>
              </a:rPr>
              <a:t>What goals might you have? </a:t>
            </a:r>
            <a:endParaRPr lang="nl-BE" sz="2300" dirty="0">
              <a:latin typeface="+mj-lt"/>
            </a:endParaRPr>
          </a:p>
          <a:p>
            <a:r>
              <a:rPr lang="en-GB" sz="2300" dirty="0">
                <a:latin typeface="+mj-lt"/>
              </a:rPr>
              <a:t>What would your role be during the visit? What would you assess during the visit? How would you use this information</a:t>
            </a:r>
            <a:r>
              <a:rPr lang="en-GB" sz="2300" dirty="0" smtClean="0">
                <a:latin typeface="+mj-lt"/>
              </a:rPr>
              <a:t>?</a:t>
            </a:r>
          </a:p>
          <a:p>
            <a:r>
              <a:rPr lang="en-GB" sz="2300" dirty="0">
                <a:latin typeface="+mj-lt"/>
              </a:rPr>
              <a:t>How would you follow up a field visit? (e.g. to a museum, field trip, zoo, …</a:t>
            </a:r>
            <a:r>
              <a:rPr lang="en-GB" sz="2300" dirty="0" smtClean="0">
                <a:latin typeface="+mj-lt"/>
              </a:rPr>
              <a:t>)</a:t>
            </a:r>
            <a:endParaRPr lang="nl-BE" sz="2800" dirty="0"/>
          </a:p>
          <a:p>
            <a:pPr lvl="0"/>
            <a:endParaRPr lang="en-GB" sz="2800" dirty="0">
              <a:latin typeface="+mj-lt"/>
            </a:endParaRPr>
          </a:p>
          <a:p>
            <a:r>
              <a:rPr lang="en-US" sz="2600" i="1" dirty="0">
                <a:latin typeface="+mj-lt"/>
              </a:rPr>
              <a:t>Add ideas on </a:t>
            </a:r>
            <a:r>
              <a:rPr lang="en-US" sz="2600" i="1" dirty="0" smtClean="0">
                <a:latin typeface="+mj-lt"/>
              </a:rPr>
              <a:t>A3 sheet</a:t>
            </a:r>
            <a:endParaRPr lang="en-GB" sz="2600" i="1" dirty="0">
              <a:latin typeface="+mj-lt"/>
            </a:endParaRPr>
          </a:p>
          <a:p>
            <a:pPr lvl="0"/>
            <a:endParaRPr lang="en-GB" sz="2800" dirty="0" smtClean="0">
              <a:latin typeface="+mj-lt"/>
            </a:endParaRPr>
          </a:p>
          <a:p>
            <a:pPr lvl="0"/>
            <a:endParaRPr lang="en-GB" sz="2800" dirty="0">
              <a:latin typeface="+mj-lt"/>
            </a:endParaRPr>
          </a:p>
          <a:p>
            <a:pPr lvl="0"/>
            <a:endParaRPr lang="nl-BE" sz="28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7675" y="274638"/>
            <a:ext cx="5699125" cy="1282700"/>
          </a:xfrm>
        </p:spPr>
        <p:txBody>
          <a:bodyPr>
            <a:normAutofit fontScale="90000"/>
          </a:bodyPr>
          <a:lstStyle/>
          <a:p>
            <a:r>
              <a:rPr lang="nl-BE" sz="4000" b="1" dirty="0" smtClean="0">
                <a:solidFill>
                  <a:srgbClr val="00B050"/>
                </a:solidFill>
              </a:rPr>
              <a:t>Linking learning </a:t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and outside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Non-formal learning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44824"/>
            <a:ext cx="6984776" cy="37444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2800" dirty="0" smtClean="0">
              <a:latin typeface="+mj-lt"/>
            </a:endParaRPr>
          </a:p>
          <a:p>
            <a:pPr lvl="0"/>
            <a:endParaRPr lang="en-GB" sz="2800" dirty="0">
              <a:latin typeface="+mj-lt"/>
            </a:endParaRPr>
          </a:p>
          <a:p>
            <a:pPr lvl="0"/>
            <a:endParaRPr lang="nl-BE" sz="28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7675" y="274638"/>
            <a:ext cx="5699125" cy="1282700"/>
          </a:xfrm>
        </p:spPr>
        <p:txBody>
          <a:bodyPr>
            <a:normAutofit fontScale="90000"/>
          </a:bodyPr>
          <a:lstStyle/>
          <a:p>
            <a:r>
              <a:rPr lang="nl-BE" sz="3600" b="1" dirty="0" smtClean="0">
                <a:solidFill>
                  <a:srgbClr val="00B050"/>
                </a:solidFill>
              </a:rPr>
              <a:t>Linking learning </a:t>
            </a:r>
            <a:br>
              <a:rPr lang="nl-BE" sz="3600" b="1" dirty="0" smtClean="0">
                <a:solidFill>
                  <a:srgbClr val="00B050"/>
                </a:solidFill>
              </a:rPr>
            </a:br>
            <a:r>
              <a:rPr lang="nl-BE" sz="3600" b="1" dirty="0" smtClean="0">
                <a:solidFill>
                  <a:srgbClr val="00B050"/>
                </a:solidFill>
              </a:rPr>
              <a:t>inside and outside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>
                <a:solidFill>
                  <a:srgbClr val="FF0000"/>
                </a:solidFill>
              </a:rPr>
              <a:t>Informal learning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b="10274"/>
          <a:stretch/>
        </p:blipFill>
        <p:spPr>
          <a:xfrm>
            <a:off x="395536" y="1814478"/>
            <a:ext cx="7128792" cy="42535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25344" y="3631786"/>
            <a:ext cx="1944216" cy="19442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000" dirty="0" smtClean="0">
                <a:latin typeface="+mj-lt"/>
              </a:rPr>
              <a:t>Explore the pictures of the informal learning contexts. </a:t>
            </a:r>
            <a:endParaRPr lang="en-US" sz="20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0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 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</a:t>
            </a:r>
            <a:r>
              <a:rPr lang="nl-BE" sz="4000" b="1" dirty="0" smtClean="0">
                <a:solidFill>
                  <a:srgbClr val="00B050"/>
                </a:solidFill>
              </a:rPr>
              <a:t>outside </a:t>
            </a:r>
            <a:r>
              <a:rPr lang="nl-BE" sz="4000" b="1" dirty="0">
                <a:solidFill>
                  <a:srgbClr val="00B050"/>
                </a:solidFill>
              </a:rPr>
              <a:t>school</a:t>
            </a:r>
            <a:r>
              <a:rPr lang="nl-BE" sz="3600" dirty="0">
                <a:solidFill>
                  <a:srgbClr val="008000"/>
                </a:solidFill>
              </a:rPr>
              <a:t/>
            </a:r>
            <a:br>
              <a:rPr lang="nl-BE" sz="3600" dirty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Informal </a:t>
            </a:r>
            <a:r>
              <a:rPr lang="nl-BE" sz="3200" b="1" dirty="0">
                <a:solidFill>
                  <a:srgbClr val="FF0000"/>
                </a:solidFill>
              </a:rPr>
              <a:t>learning</a:t>
            </a:r>
            <a:endParaRPr lang="nl-NL" sz="3200" b="1" dirty="0">
              <a:solidFill>
                <a:srgbClr val="008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348880"/>
            <a:ext cx="7499176" cy="2952327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>
                <a:latin typeface="+mj-lt"/>
              </a:rPr>
              <a:t>How could you as a teacher </a:t>
            </a:r>
            <a:r>
              <a:rPr lang="en-US" dirty="0" smtClean="0">
                <a:latin typeface="+mj-lt"/>
              </a:rPr>
              <a:t>foster informal </a:t>
            </a:r>
            <a:r>
              <a:rPr lang="en-US" dirty="0">
                <a:latin typeface="+mj-lt"/>
              </a:rPr>
              <a:t>learning (</a:t>
            </a:r>
            <a:r>
              <a:rPr lang="en-US" dirty="0" smtClean="0">
                <a:latin typeface="+mj-lt"/>
              </a:rPr>
              <a:t>in &amp; </a:t>
            </a:r>
            <a:r>
              <a:rPr lang="en-US" dirty="0">
                <a:latin typeface="+mj-lt"/>
              </a:rPr>
              <a:t>outside the classroom)? </a:t>
            </a:r>
            <a:endParaRPr lang="en-US" dirty="0" smtClean="0">
              <a:latin typeface="+mj-lt"/>
            </a:endParaRPr>
          </a:p>
          <a:p>
            <a:pPr lvl="0"/>
            <a:r>
              <a:rPr lang="en-GB" dirty="0" smtClean="0">
                <a:latin typeface="+mj-lt"/>
              </a:rPr>
              <a:t>How </a:t>
            </a:r>
            <a:r>
              <a:rPr lang="en-GB" dirty="0">
                <a:latin typeface="+mj-lt"/>
              </a:rPr>
              <a:t>could you build on (previous) informal learning in the classroom? </a:t>
            </a:r>
            <a:endParaRPr lang="en-GB" dirty="0" smtClean="0">
              <a:latin typeface="+mj-lt"/>
            </a:endParaRPr>
          </a:p>
          <a:p>
            <a:pPr lvl="0"/>
            <a:r>
              <a:rPr lang="en-GB" dirty="0" smtClean="0">
                <a:latin typeface="+mj-lt"/>
              </a:rPr>
              <a:t>How </a:t>
            </a:r>
            <a:r>
              <a:rPr lang="en-GB" dirty="0">
                <a:latin typeface="+mj-lt"/>
              </a:rPr>
              <a:t>could you </a:t>
            </a:r>
            <a:r>
              <a:rPr lang="en-GB" dirty="0" smtClean="0">
                <a:latin typeface="+mj-lt"/>
              </a:rPr>
              <a:t>enhance informal </a:t>
            </a:r>
            <a:r>
              <a:rPr lang="en-GB" dirty="0">
                <a:latin typeface="+mj-lt"/>
              </a:rPr>
              <a:t>learning in the classroom? </a:t>
            </a:r>
            <a:endParaRPr lang="en-GB" dirty="0" smtClean="0">
              <a:latin typeface="+mj-lt"/>
            </a:endParaRPr>
          </a:p>
          <a:p>
            <a:pPr lvl="0"/>
            <a:endParaRPr lang="en-GB" dirty="0" smtClean="0">
              <a:latin typeface="+mj-lt"/>
            </a:endParaRPr>
          </a:p>
          <a:p>
            <a:r>
              <a:rPr lang="en-US" i="1" dirty="0"/>
              <a:t>Add ideas on </a:t>
            </a:r>
            <a:r>
              <a:rPr lang="en-US" i="1" dirty="0" smtClean="0"/>
              <a:t>A3 sheet</a:t>
            </a:r>
            <a:endParaRPr lang="en-GB" i="1" dirty="0"/>
          </a:p>
          <a:p>
            <a:pPr lvl="0"/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597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Linking learning </a:t>
            </a:r>
            <a:r>
              <a:rPr lang="nl-BE" sz="3600" b="1" dirty="0" smtClean="0">
                <a:solidFill>
                  <a:srgbClr val="00B050"/>
                </a:solidFill>
              </a:rPr>
              <a:t/>
            </a:r>
            <a:br>
              <a:rPr lang="nl-BE" sz="3600" b="1" dirty="0" smtClean="0">
                <a:solidFill>
                  <a:srgbClr val="00B050"/>
                </a:solidFill>
              </a:rPr>
            </a:br>
            <a:r>
              <a:rPr lang="nl-BE" sz="3600" b="1" dirty="0" smtClean="0">
                <a:solidFill>
                  <a:srgbClr val="00B050"/>
                </a:solidFill>
              </a:rPr>
              <a:t>inside </a:t>
            </a:r>
            <a:r>
              <a:rPr lang="nl-BE" sz="3600" b="1" dirty="0">
                <a:solidFill>
                  <a:srgbClr val="00B050"/>
                </a:solidFill>
              </a:rPr>
              <a:t>and </a:t>
            </a:r>
            <a:r>
              <a:rPr lang="nl-BE" sz="3600" b="1" dirty="0" smtClean="0">
                <a:solidFill>
                  <a:srgbClr val="00B050"/>
                </a:solidFill>
              </a:rPr>
              <a:t>outside </a:t>
            </a:r>
            <a:r>
              <a:rPr lang="nl-BE" sz="3600" b="1" dirty="0">
                <a:solidFill>
                  <a:srgbClr val="00B050"/>
                </a:solidFill>
              </a:rPr>
              <a:t>school</a:t>
            </a:r>
            <a:r>
              <a:rPr lang="nl-BE" sz="2800" dirty="0">
                <a:solidFill>
                  <a:srgbClr val="008000"/>
                </a:solidFill>
              </a:rPr>
              <a:t/>
            </a:r>
            <a:br>
              <a:rPr lang="nl-BE" sz="2800" dirty="0">
                <a:solidFill>
                  <a:srgbClr val="00800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Role of the teacher</a:t>
            </a:r>
            <a:endParaRPr lang="nl-NL" sz="2900" b="1" dirty="0">
              <a:solidFill>
                <a:srgbClr val="008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1844824"/>
            <a:ext cx="7848872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800" dirty="0" smtClean="0">
                <a:latin typeface="+mj-lt"/>
              </a:rPr>
              <a:t>Discussion &amp; reflection on classroom examples</a:t>
            </a:r>
            <a:endParaRPr lang="en-US" sz="28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636912"/>
            <a:ext cx="4501521" cy="33893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78933" y="2827867"/>
            <a:ext cx="1785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>
                <a:latin typeface="+mj-lt"/>
              </a:rPr>
              <a:t>Minibeasts</a:t>
            </a:r>
            <a:endParaRPr lang="nl-NL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47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Linking learning </a:t>
            </a:r>
            <a:r>
              <a:rPr lang="nl-BE" sz="3600" b="1" dirty="0" smtClean="0">
                <a:solidFill>
                  <a:srgbClr val="00B050"/>
                </a:solidFill>
              </a:rPr>
              <a:t/>
            </a:r>
            <a:br>
              <a:rPr lang="nl-BE" sz="3600" b="1" dirty="0" smtClean="0">
                <a:solidFill>
                  <a:srgbClr val="00B050"/>
                </a:solidFill>
              </a:rPr>
            </a:br>
            <a:r>
              <a:rPr lang="nl-BE" sz="3600" b="1" dirty="0" smtClean="0">
                <a:solidFill>
                  <a:srgbClr val="00B050"/>
                </a:solidFill>
              </a:rPr>
              <a:t>inside </a:t>
            </a:r>
            <a:r>
              <a:rPr lang="nl-BE" sz="3600" b="1" dirty="0">
                <a:solidFill>
                  <a:srgbClr val="00B050"/>
                </a:solidFill>
              </a:rPr>
              <a:t>and </a:t>
            </a:r>
            <a:r>
              <a:rPr lang="nl-BE" sz="3600" b="1" dirty="0" smtClean="0">
                <a:solidFill>
                  <a:srgbClr val="00B050"/>
                </a:solidFill>
              </a:rPr>
              <a:t>outside </a:t>
            </a:r>
            <a:r>
              <a:rPr lang="nl-BE" sz="3600" b="1" dirty="0">
                <a:solidFill>
                  <a:srgbClr val="00B050"/>
                </a:solidFill>
              </a:rPr>
              <a:t>school</a:t>
            </a:r>
            <a:r>
              <a:rPr lang="nl-BE" sz="2800" dirty="0">
                <a:solidFill>
                  <a:srgbClr val="008000"/>
                </a:solidFill>
              </a:rPr>
              <a:t/>
            </a:r>
            <a:br>
              <a:rPr lang="nl-BE" sz="2800" dirty="0">
                <a:solidFill>
                  <a:srgbClr val="00800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Role of the teacher</a:t>
            </a:r>
            <a:endParaRPr lang="nl-NL" sz="2900" b="1" dirty="0">
              <a:solidFill>
                <a:srgbClr val="008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0777" y="2461603"/>
            <a:ext cx="3506470" cy="17852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800" dirty="0" smtClean="0">
                <a:latin typeface="+mj-lt"/>
              </a:rPr>
              <a:t>Discussion &amp; reflection on classroom examples</a:t>
            </a:r>
            <a:endParaRPr lang="en-US" sz="28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365101" y="4683199"/>
            <a:ext cx="2126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>
                <a:latin typeface="+mj-lt"/>
              </a:rPr>
              <a:t>Forest</a:t>
            </a:r>
            <a:r>
              <a:rPr lang="nl-NL" sz="2800" dirty="0" smtClean="0">
                <a:latin typeface="+mj-lt"/>
              </a:rPr>
              <a:t> school</a:t>
            </a:r>
            <a:endParaRPr lang="nl-NL" sz="2800" dirty="0">
              <a:latin typeface="+mj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772191"/>
            <a:ext cx="3267637" cy="43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7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Linking learning </a:t>
            </a:r>
            <a:r>
              <a:rPr lang="nl-BE" sz="3600" b="1" dirty="0" smtClean="0">
                <a:solidFill>
                  <a:srgbClr val="00B050"/>
                </a:solidFill>
              </a:rPr>
              <a:t/>
            </a:r>
            <a:br>
              <a:rPr lang="nl-BE" sz="3600" b="1" dirty="0" smtClean="0">
                <a:solidFill>
                  <a:srgbClr val="00B050"/>
                </a:solidFill>
              </a:rPr>
            </a:br>
            <a:r>
              <a:rPr lang="nl-BE" sz="3600" b="1" dirty="0" smtClean="0">
                <a:solidFill>
                  <a:srgbClr val="00B050"/>
                </a:solidFill>
              </a:rPr>
              <a:t>inside </a:t>
            </a:r>
            <a:r>
              <a:rPr lang="nl-BE" sz="3600" b="1" dirty="0">
                <a:solidFill>
                  <a:srgbClr val="00B050"/>
                </a:solidFill>
              </a:rPr>
              <a:t>and </a:t>
            </a:r>
            <a:r>
              <a:rPr lang="nl-BE" sz="3600" b="1" dirty="0" smtClean="0">
                <a:solidFill>
                  <a:srgbClr val="00B050"/>
                </a:solidFill>
              </a:rPr>
              <a:t>outside </a:t>
            </a:r>
            <a:r>
              <a:rPr lang="nl-BE" sz="3600" b="1" dirty="0">
                <a:solidFill>
                  <a:srgbClr val="00B050"/>
                </a:solidFill>
              </a:rPr>
              <a:t>school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Role of the teacher</a:t>
            </a:r>
            <a:endParaRPr lang="nl-NL" sz="29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52250" y="2420888"/>
            <a:ext cx="2304256" cy="21091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800" dirty="0" smtClean="0">
                <a:latin typeface="+mj-lt"/>
              </a:rPr>
              <a:t>Discussion &amp; reflection on classroom examples</a:t>
            </a:r>
            <a:endParaRPr lang="en-US" sz="28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52250" y="5013176"/>
            <a:ext cx="2194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+mj-lt"/>
              </a:rPr>
              <a:t>Outdoor </a:t>
            </a:r>
            <a:r>
              <a:rPr lang="nl-NL" sz="2800" dirty="0" err="1" smtClean="0">
                <a:latin typeface="+mj-lt"/>
              </a:rPr>
              <a:t>sand</a:t>
            </a:r>
            <a:endParaRPr lang="nl-NL" sz="2800" dirty="0">
              <a:latin typeface="+mj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810420"/>
            <a:ext cx="3172967" cy="42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Linking learning </a:t>
            </a:r>
            <a:r>
              <a:rPr lang="nl-BE" sz="3600" b="1" dirty="0" smtClean="0">
                <a:solidFill>
                  <a:srgbClr val="00B050"/>
                </a:solidFill>
              </a:rPr>
              <a:t/>
            </a:r>
            <a:br>
              <a:rPr lang="nl-BE" sz="3600" b="1" dirty="0" smtClean="0">
                <a:solidFill>
                  <a:srgbClr val="00B050"/>
                </a:solidFill>
              </a:rPr>
            </a:br>
            <a:r>
              <a:rPr lang="nl-BE" sz="3600" b="1" dirty="0" smtClean="0">
                <a:solidFill>
                  <a:srgbClr val="00B050"/>
                </a:solidFill>
              </a:rPr>
              <a:t>inside </a:t>
            </a:r>
            <a:r>
              <a:rPr lang="nl-BE" sz="3600" b="1" dirty="0">
                <a:solidFill>
                  <a:srgbClr val="00B050"/>
                </a:solidFill>
              </a:rPr>
              <a:t>and </a:t>
            </a:r>
            <a:r>
              <a:rPr lang="nl-BE" sz="3600" b="1" dirty="0" smtClean="0">
                <a:solidFill>
                  <a:srgbClr val="00B050"/>
                </a:solidFill>
              </a:rPr>
              <a:t>outside </a:t>
            </a:r>
            <a:r>
              <a:rPr lang="nl-BE" sz="3600" b="1" dirty="0">
                <a:solidFill>
                  <a:srgbClr val="00B050"/>
                </a:solidFill>
              </a:rPr>
              <a:t>school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Role of the teacher</a:t>
            </a:r>
            <a:endParaRPr lang="nl-NL" sz="2900" b="1" dirty="0">
              <a:solidFill>
                <a:srgbClr val="008000"/>
              </a:solidFill>
            </a:endParaRPr>
          </a:p>
        </p:txBody>
      </p:sp>
      <p:pic>
        <p:nvPicPr>
          <p:cNvPr id="4098" name="Picture 2" descr="https://encrypted-tbn2.gstatic.com/images?q=tbn:ANd9GcTTVA32GO14OVO1tyNd3o5aA0Iqpv7GO7oZbc6z2tAXvD6rT8OY3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65712"/>
            <a:ext cx="49201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7349" y="1772816"/>
            <a:ext cx="7898958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Discussion &amp; reflection on classroom examples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17349" y="2378756"/>
            <a:ext cx="8219256" cy="321048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600" dirty="0">
                <a:latin typeface="+mj-lt"/>
              </a:rPr>
              <a:t>What is the </a:t>
            </a:r>
            <a:r>
              <a:rPr lang="en-GB" sz="2600" dirty="0">
                <a:latin typeface="+mj-lt"/>
              </a:rPr>
              <a:t>role of the teacher in the episode? </a:t>
            </a:r>
            <a:endParaRPr lang="nl-BE" sz="2600" dirty="0">
              <a:latin typeface="+mj-lt"/>
            </a:endParaRPr>
          </a:p>
          <a:p>
            <a:pPr lvl="0"/>
            <a:r>
              <a:rPr lang="en-GB" sz="2600" dirty="0">
                <a:latin typeface="+mj-lt"/>
              </a:rPr>
              <a:t>How do </a:t>
            </a:r>
            <a:r>
              <a:rPr lang="en-GB" sz="2600" dirty="0" smtClean="0">
                <a:latin typeface="+mj-lt"/>
              </a:rPr>
              <a:t>they </a:t>
            </a:r>
            <a:r>
              <a:rPr lang="en-GB" sz="2600" dirty="0">
                <a:latin typeface="+mj-lt"/>
              </a:rPr>
              <a:t>stimulate children to explore the outdoor environment? </a:t>
            </a:r>
            <a:endParaRPr lang="nl-BE" sz="2600" dirty="0">
              <a:latin typeface="+mj-lt"/>
            </a:endParaRPr>
          </a:p>
          <a:p>
            <a:pPr lvl="0"/>
            <a:r>
              <a:rPr lang="en-GB" sz="2600" dirty="0">
                <a:latin typeface="+mj-lt"/>
              </a:rPr>
              <a:t>How do they build on informal/non-formal learning</a:t>
            </a:r>
            <a:r>
              <a:rPr lang="en-GB" sz="2600" dirty="0" smtClean="0">
                <a:latin typeface="+mj-lt"/>
              </a:rPr>
              <a:t>? </a:t>
            </a:r>
            <a:br>
              <a:rPr lang="en-GB" sz="2600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How do they use the outdoor environment?</a:t>
            </a:r>
            <a:endParaRPr lang="nl-BE" sz="2600" dirty="0">
              <a:latin typeface="+mj-lt"/>
            </a:endParaRPr>
          </a:p>
          <a:p>
            <a:pPr lvl="0"/>
            <a:r>
              <a:rPr lang="en-GB" sz="2600" dirty="0">
                <a:latin typeface="+mj-lt"/>
              </a:rPr>
              <a:t>What would you do (differently) </a:t>
            </a:r>
            <a:r>
              <a:rPr lang="en-GB" sz="2600" dirty="0" smtClean="0">
                <a:latin typeface="+mj-lt"/>
              </a:rPr>
              <a:t/>
            </a:r>
            <a:br>
              <a:rPr lang="en-GB" sz="2600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in </a:t>
            </a:r>
            <a:r>
              <a:rPr lang="en-GB" sz="2600" dirty="0">
                <a:latin typeface="+mj-lt"/>
              </a:rPr>
              <a:t>your practice</a:t>
            </a:r>
            <a:r>
              <a:rPr lang="en-GB" sz="2600" dirty="0" smtClean="0">
                <a:latin typeface="+mj-lt"/>
              </a:rPr>
              <a:t>?</a:t>
            </a:r>
          </a:p>
          <a:p>
            <a:pPr lvl="0"/>
            <a:endParaRPr lang="en-GB" sz="2200" dirty="0">
              <a:latin typeface="+mj-lt"/>
            </a:endParaRPr>
          </a:p>
          <a:p>
            <a:r>
              <a:rPr lang="en-US" sz="2600" i="1" dirty="0">
                <a:latin typeface="+mj-lt"/>
              </a:rPr>
              <a:t>Add ideas on </a:t>
            </a:r>
            <a:r>
              <a:rPr lang="en-US" sz="2600" i="1" dirty="0" smtClean="0">
                <a:latin typeface="+mj-lt"/>
              </a:rPr>
              <a:t>A3 sheet</a:t>
            </a:r>
            <a:endParaRPr lang="en-GB" sz="2600" i="1" dirty="0">
              <a:latin typeface="+mj-lt"/>
            </a:endParaRPr>
          </a:p>
          <a:p>
            <a:pPr lvl="0"/>
            <a:endParaRPr lang="nl-BE" sz="2800" dirty="0">
              <a:latin typeface="+mj-lt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02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332656"/>
            <a:ext cx="5194920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 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</a:t>
            </a:r>
            <a:r>
              <a:rPr lang="nl-BE" sz="4000" b="1" dirty="0" smtClean="0">
                <a:solidFill>
                  <a:srgbClr val="00B050"/>
                </a:solidFill>
              </a:rPr>
              <a:t>outside </a:t>
            </a:r>
            <a:r>
              <a:rPr lang="nl-BE" sz="4000" b="1" dirty="0">
                <a:solidFill>
                  <a:srgbClr val="00B050"/>
                </a:solidFill>
              </a:rPr>
              <a:t>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2800" b="1" dirty="0" smtClean="0">
                <a:solidFill>
                  <a:srgbClr val="FF0000"/>
                </a:solidFill>
              </a:rPr>
              <a:t>Planning </a:t>
            </a:r>
            <a:r>
              <a:rPr lang="nl-BE" sz="2800" b="1" dirty="0">
                <a:solidFill>
                  <a:srgbClr val="FF0000"/>
                </a:solidFill>
              </a:rPr>
              <a:t>opportunities for informal, formal and outdoor learning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844824"/>
            <a:ext cx="4752528" cy="295232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 smtClean="0">
                <a:latin typeface="+mj-lt"/>
              </a:rPr>
              <a:t>Look at your ideas (</a:t>
            </a:r>
            <a:r>
              <a:rPr lang="en-US" sz="2400" dirty="0">
                <a:latin typeface="+mj-lt"/>
              </a:rPr>
              <a:t>see </a:t>
            </a:r>
            <a:r>
              <a:rPr lang="en-US" sz="2400" dirty="0" smtClean="0">
                <a:latin typeface="+mj-lt"/>
              </a:rPr>
              <a:t>A3 sheets). </a:t>
            </a:r>
          </a:p>
          <a:p>
            <a:r>
              <a:rPr lang="en-US" sz="2400" dirty="0">
                <a:latin typeface="+mj-lt"/>
              </a:rPr>
              <a:t>What approaches would you find useful in stimulating informal and non-formal learning</a:t>
            </a:r>
            <a:r>
              <a:rPr lang="en-US" sz="2400" dirty="0" smtClean="0">
                <a:latin typeface="+mj-lt"/>
              </a:rPr>
              <a:t>?</a:t>
            </a:r>
          </a:p>
          <a:p>
            <a:r>
              <a:rPr lang="en-US" sz="2400" dirty="0">
                <a:latin typeface="+mj-lt"/>
              </a:rPr>
              <a:t>What </a:t>
            </a:r>
            <a:r>
              <a:rPr lang="en-US" sz="2400" dirty="0" smtClean="0">
                <a:latin typeface="+mj-lt"/>
              </a:rPr>
              <a:t>challenges do you see? </a:t>
            </a:r>
            <a:endParaRPr lang="en-US" sz="2400" dirty="0">
              <a:latin typeface="+mj-lt"/>
            </a:endParaRPr>
          </a:p>
          <a:p>
            <a:pPr lvl="0"/>
            <a:r>
              <a:rPr lang="en-US" sz="2400" dirty="0" smtClean="0">
                <a:latin typeface="+mj-lt"/>
              </a:rPr>
              <a:t>Note 2 or 3 </a:t>
            </a:r>
            <a:r>
              <a:rPr lang="en-US" sz="2400" dirty="0">
                <a:latin typeface="+mj-lt"/>
              </a:rPr>
              <a:t>actions </a:t>
            </a:r>
            <a:r>
              <a:rPr lang="en-US" sz="2400" dirty="0" smtClean="0">
                <a:latin typeface="+mj-lt"/>
              </a:rPr>
              <a:t>you will </a:t>
            </a:r>
            <a:r>
              <a:rPr lang="en-US" sz="2400" dirty="0">
                <a:latin typeface="+mj-lt"/>
              </a:rPr>
              <a:t>take building </a:t>
            </a:r>
            <a:r>
              <a:rPr lang="en-US" sz="2400" dirty="0" smtClean="0">
                <a:latin typeface="+mj-lt"/>
              </a:rPr>
              <a:t>on module content on the action plan. </a:t>
            </a:r>
          </a:p>
          <a:p>
            <a:pPr lvl="0"/>
            <a:endParaRPr lang="nl-BE" dirty="0">
              <a:latin typeface="+mj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57" y="3681028"/>
            <a:ext cx="335164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8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678" y="3356991"/>
            <a:ext cx="2940074" cy="273630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How </a:t>
            </a:r>
            <a:r>
              <a:rPr lang="en-US" dirty="0">
                <a:latin typeface="+mj-lt"/>
              </a:rPr>
              <a:t>far have the questions at the start of the </a:t>
            </a:r>
            <a:r>
              <a:rPr lang="en-US" dirty="0" smtClean="0">
                <a:latin typeface="+mj-lt"/>
              </a:rPr>
              <a:t>module been </a:t>
            </a:r>
            <a:r>
              <a:rPr lang="en-US" dirty="0">
                <a:latin typeface="+mj-lt"/>
              </a:rPr>
              <a:t>answered? 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Do </a:t>
            </a:r>
            <a:r>
              <a:rPr lang="en-US" dirty="0">
                <a:latin typeface="+mj-lt"/>
              </a:rPr>
              <a:t>you still have questions that need addressing?</a:t>
            </a:r>
            <a:r>
              <a:rPr lang="nl-BE" dirty="0">
                <a:latin typeface="+mj-lt"/>
              </a:rPr>
              <a:t> </a:t>
            </a:r>
            <a:endParaRPr lang="nl-BE" dirty="0" smtClean="0">
              <a:latin typeface="+mj-lt"/>
            </a:endParaRPr>
          </a:p>
          <a:p>
            <a:pPr marL="0" indent="0">
              <a:buNone/>
            </a:pPr>
            <a:endParaRPr lang="nl-BE" dirty="0" smtClean="0">
              <a:latin typeface="+mj-lt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491880" y="299474"/>
            <a:ext cx="5194920" cy="1473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 smtClean="0">
                <a:solidFill>
                  <a:srgbClr val="00B050"/>
                </a:solidFill>
              </a:rPr>
              <a:t>Linking learning </a:t>
            </a:r>
          </a:p>
          <a:p>
            <a:r>
              <a:rPr lang="nl-BE" b="1" dirty="0" smtClean="0">
                <a:solidFill>
                  <a:srgbClr val="00B050"/>
                </a:solidFill>
              </a:rPr>
              <a:t>inside and outside school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Reflection on what has been gained</a:t>
            </a:r>
            <a:endParaRPr lang="nl-NL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2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7" y="634914"/>
            <a:ext cx="5634191" cy="92505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Further information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08" y="1700808"/>
            <a:ext cx="7886700" cy="462552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rgbClr val="FF0000"/>
                </a:solidFill>
                <a:latin typeface="+mj-lt"/>
              </a:rPr>
              <a:t>Creative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</a:rPr>
              <a:t>Little Scientists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(FP7 EU project 2011 – 2014)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>
                <a:latin typeface="+mj-lt"/>
              </a:rPr>
              <a:t>Design principles and exemplar materials based on fieldwork </a:t>
            </a:r>
            <a:r>
              <a:rPr lang="en-US" sz="2600" dirty="0" err="1">
                <a:latin typeface="+mj-lt"/>
                <a:hlinkClick r:id="rId3"/>
              </a:rPr>
              <a:t>www.creative</a:t>
            </a:r>
            <a:r>
              <a:rPr lang="en-US" sz="2600" dirty="0">
                <a:latin typeface="+mj-lt"/>
                <a:hlinkClick r:id="rId3"/>
              </a:rPr>
              <a:t>-little-</a:t>
            </a:r>
            <a:r>
              <a:rPr lang="en-US" sz="2600" dirty="0" err="1">
                <a:latin typeface="+mj-lt"/>
                <a:hlinkClick r:id="rId3"/>
              </a:rPr>
              <a:t>scientists.eu</a:t>
            </a: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>
              <a:buNone/>
            </a:pPr>
            <a:r>
              <a:rPr lang="en-US" sz="3100" b="1" dirty="0">
                <a:solidFill>
                  <a:srgbClr val="FF0000"/>
                </a:solidFill>
                <a:latin typeface="+mj-lt"/>
              </a:rPr>
              <a:t>Creativity in Early Years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</a:rPr>
              <a:t>Science Education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(Erasmus+ EU project 2014 </a:t>
            </a:r>
            <a:r>
              <a:rPr lang="en-US" sz="2600" dirty="0">
                <a:solidFill>
                  <a:srgbClr val="FF0000"/>
                </a:solidFill>
              </a:rPr>
              <a:t>– </a:t>
            </a: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2017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 smtClean="0">
                <a:latin typeface="+mj-lt"/>
              </a:rPr>
              <a:t>Curriculum Materials and Training  Materials </a:t>
            </a:r>
            <a:r>
              <a:rPr lang="en-US" sz="2600" dirty="0">
                <a:latin typeface="+mj-lt"/>
              </a:rPr>
              <a:t>for </a:t>
            </a:r>
            <a:r>
              <a:rPr lang="en-US" sz="2600" dirty="0" smtClean="0">
                <a:latin typeface="+mj-lt"/>
              </a:rPr>
              <a:t>teacher CPD </a:t>
            </a:r>
            <a:r>
              <a:rPr lang="en-US" sz="2600" dirty="0">
                <a:latin typeface="+mj-lt"/>
              </a:rPr>
              <a:t>to promote creative approaches to early years </a:t>
            </a:r>
            <a:r>
              <a:rPr lang="en-US" sz="2600" dirty="0" smtClean="0">
                <a:latin typeface="+mj-lt"/>
              </a:rPr>
              <a:t>science </a:t>
            </a:r>
            <a:r>
              <a:rPr lang="en-US" sz="2600" dirty="0" smtClean="0">
                <a:latin typeface="+mj-lt"/>
                <a:hlinkClick r:id="rId4"/>
              </a:rPr>
              <a:t>www.ceys‐project.eu</a:t>
            </a:r>
            <a:endParaRPr lang="en-US" sz="26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 </a:t>
            </a: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outside school</a:t>
            </a:r>
            <a:r>
              <a:rPr lang="nl-BE" sz="3200" b="1" dirty="0">
                <a:solidFill>
                  <a:srgbClr val="00B050"/>
                </a:solidFill>
              </a:rPr>
              <a:t/>
            </a:r>
            <a:br>
              <a:rPr lang="nl-BE" sz="3200" b="1" dirty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5050"/>
                </a:solidFill>
              </a:rPr>
              <a:t>Questions addressed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496944" cy="3888432"/>
          </a:xfrm>
        </p:spPr>
        <p:txBody>
          <a:bodyPr>
            <a:noAutofit/>
          </a:bodyPr>
          <a:lstStyle/>
          <a:p>
            <a:pPr lvl="0"/>
            <a:r>
              <a:rPr lang="en-US" sz="2400" dirty="0">
                <a:latin typeface="+mj-lt"/>
              </a:rPr>
              <a:t>What is the </a:t>
            </a:r>
            <a:r>
              <a:rPr lang="en-US" sz="2400" dirty="0" smtClean="0">
                <a:latin typeface="+mj-lt"/>
              </a:rPr>
              <a:t>importance of </a:t>
            </a:r>
            <a:r>
              <a:rPr lang="en-US" sz="2400" b="1" dirty="0" smtClean="0">
                <a:latin typeface="+mj-lt"/>
              </a:rPr>
              <a:t>non</a:t>
            </a:r>
            <a:r>
              <a:rPr lang="en-US" sz="2400" b="1" dirty="0">
                <a:latin typeface="+mj-lt"/>
              </a:rPr>
              <a:t>-</a:t>
            </a:r>
            <a:r>
              <a:rPr lang="en-US" sz="2400" b="1" dirty="0" smtClean="0">
                <a:latin typeface="+mj-lt"/>
              </a:rPr>
              <a:t>formal </a:t>
            </a:r>
            <a:r>
              <a:rPr lang="en-US" sz="2400" b="1" dirty="0">
                <a:latin typeface="+mj-lt"/>
              </a:rPr>
              <a:t>and informal </a:t>
            </a:r>
            <a:r>
              <a:rPr lang="en-US" sz="2400" b="1" dirty="0" smtClean="0">
                <a:latin typeface="+mj-lt"/>
              </a:rPr>
              <a:t>learning</a:t>
            </a:r>
            <a:r>
              <a:rPr lang="en-US" sz="2400" dirty="0">
                <a:latin typeface="+mj-lt"/>
              </a:rPr>
              <a:t>?</a:t>
            </a:r>
            <a:endParaRPr lang="nl-BE" sz="2400" dirty="0">
              <a:latin typeface="+mj-lt"/>
            </a:endParaRPr>
          </a:p>
          <a:p>
            <a:pPr lvl="0"/>
            <a:r>
              <a:rPr lang="en-US" sz="2400" dirty="0">
                <a:latin typeface="+mj-lt"/>
              </a:rPr>
              <a:t>How to </a:t>
            </a:r>
            <a:r>
              <a:rPr lang="en-US" sz="2400" b="1" dirty="0">
                <a:latin typeface="+mj-lt"/>
              </a:rPr>
              <a:t>use the </a:t>
            </a:r>
            <a:r>
              <a:rPr lang="en-US" sz="2400" b="1" dirty="0" smtClean="0">
                <a:latin typeface="+mj-lt"/>
              </a:rPr>
              <a:t>environment </a:t>
            </a:r>
            <a:r>
              <a:rPr lang="en-US" sz="2400" dirty="0">
                <a:latin typeface="+mj-lt"/>
              </a:rPr>
              <a:t>(indoors and outdoors)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in a flexible </a:t>
            </a:r>
            <a:r>
              <a:rPr lang="en-US" sz="2400" b="1" dirty="0" smtClean="0">
                <a:latin typeface="+mj-lt"/>
              </a:rPr>
              <a:t>way</a:t>
            </a:r>
            <a:r>
              <a:rPr lang="en-US" sz="2400" dirty="0" smtClean="0">
                <a:latin typeface="+mj-lt"/>
              </a:rPr>
              <a:t>?</a:t>
            </a:r>
          </a:p>
          <a:p>
            <a:r>
              <a:rPr lang="en-US" sz="2400" dirty="0" smtClean="0">
                <a:latin typeface="+mj-lt"/>
              </a:rPr>
              <a:t>How can </a:t>
            </a:r>
            <a:r>
              <a:rPr lang="en-US" sz="2400" b="1" dirty="0" smtClean="0">
                <a:latin typeface="+mj-lt"/>
              </a:rPr>
              <a:t>the </a:t>
            </a:r>
            <a:r>
              <a:rPr lang="en-US" sz="2400" b="1" dirty="0">
                <a:latin typeface="+mj-lt"/>
              </a:rPr>
              <a:t>school </a:t>
            </a:r>
            <a:r>
              <a:rPr lang="en-US" sz="2400" b="1" dirty="0" smtClean="0">
                <a:latin typeface="+mj-lt"/>
              </a:rPr>
              <a:t>ground </a:t>
            </a:r>
            <a:r>
              <a:rPr lang="en-US" sz="2400" b="1" dirty="0">
                <a:latin typeface="+mj-lt"/>
              </a:rPr>
              <a:t>and the outdoor classroom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be enhanced in order to trigger science learning?</a:t>
            </a:r>
          </a:p>
          <a:p>
            <a:r>
              <a:rPr lang="en-US" sz="2400" dirty="0" smtClean="0">
                <a:latin typeface="+mj-lt"/>
              </a:rPr>
              <a:t>What </a:t>
            </a:r>
            <a:r>
              <a:rPr lang="en-US" sz="2400" b="1" dirty="0">
                <a:latin typeface="+mj-lt"/>
              </a:rPr>
              <a:t>strategies for informal, non-formal and outdoor learning </a:t>
            </a:r>
            <a:r>
              <a:rPr lang="en-US" sz="2400" dirty="0">
                <a:latin typeface="+mj-lt"/>
              </a:rPr>
              <a:t>in science </a:t>
            </a:r>
            <a:r>
              <a:rPr lang="nl-BE" sz="2400" dirty="0">
                <a:latin typeface="+mj-lt"/>
              </a:rPr>
              <a:t>do you and other participants use?</a:t>
            </a:r>
          </a:p>
          <a:p>
            <a:pPr lvl="0"/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77844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7070" b="7070"/>
          <a:stretch>
            <a:fillRect/>
          </a:stretch>
        </p:blipFill>
        <p:spPr/>
      </p:pic>
      <p:sp>
        <p:nvSpPr>
          <p:cNvPr id="5" name="Titel 1"/>
          <p:cNvSpPr txBox="1">
            <a:spLocks/>
          </p:cNvSpPr>
          <p:nvPr/>
        </p:nvSpPr>
        <p:spPr>
          <a:xfrm>
            <a:off x="3481536" y="556660"/>
            <a:ext cx="5194920" cy="107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b="1" dirty="0" smtClean="0">
                <a:solidFill>
                  <a:srgbClr val="00B050"/>
                </a:solidFill>
              </a:rPr>
              <a:t>Linking learning </a:t>
            </a:r>
          </a:p>
          <a:p>
            <a:r>
              <a:rPr lang="nl-BE" sz="3600" b="1" dirty="0" smtClean="0">
                <a:solidFill>
                  <a:srgbClr val="00B050"/>
                </a:solidFill>
              </a:rPr>
              <a:t>inside and outside school</a:t>
            </a:r>
            <a:endParaRPr lang="nl-NL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3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5880" y="4932659"/>
            <a:ext cx="77768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en-US" sz="1600" dirty="0" smtClean="0">
                <a:solidFill>
                  <a:prstClr val="black"/>
                </a:solidFill>
                <a:latin typeface="Cambria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Cambria"/>
              </a:rPr>
              <a:t>© </a:t>
            </a:r>
            <a:r>
              <a:rPr lang="en-US" sz="1400" i="1" dirty="0">
                <a:solidFill>
                  <a:prstClr val="black"/>
                </a:solidFill>
                <a:latin typeface="Cambria"/>
              </a:rPr>
              <a:t>2017 CREATIVITY IN EARLY YEARS SCIENCE EDUCATION </a:t>
            </a:r>
            <a:r>
              <a:rPr lang="en-US" sz="1400" i="1" dirty="0" smtClean="0">
                <a:solidFill>
                  <a:prstClr val="black"/>
                </a:solidFill>
                <a:latin typeface="Cambria"/>
              </a:rPr>
              <a:t>Consortium</a:t>
            </a:r>
          </a:p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Cambria"/>
              </a:rPr>
              <a:t>This </a:t>
            </a:r>
            <a:r>
              <a:rPr lang="en-US" sz="1400" dirty="0">
                <a:solidFill>
                  <a:prstClr val="black"/>
                </a:solidFill>
                <a:latin typeface="Cambria"/>
              </a:rPr>
              <a:t>work is licensed under the Creative Commons Attribution-</a:t>
            </a:r>
            <a:r>
              <a:rPr lang="en-US" sz="1400" dirty="0" err="1">
                <a:solidFill>
                  <a:prstClr val="black"/>
                </a:solidFill>
                <a:latin typeface="Cambria"/>
              </a:rPr>
              <a:t>NonCommercial</a:t>
            </a:r>
            <a:r>
              <a:rPr lang="en-US" sz="1400" dirty="0">
                <a:solidFill>
                  <a:prstClr val="black"/>
                </a:solidFill>
                <a:latin typeface="Cambria"/>
              </a:rPr>
              <a:t>-</a:t>
            </a:r>
            <a:r>
              <a:rPr lang="en-US" sz="1400" dirty="0" err="1">
                <a:solidFill>
                  <a:prstClr val="black"/>
                </a:solidFill>
                <a:latin typeface="Cambria"/>
              </a:rPr>
              <a:t>NoDerivatives</a:t>
            </a:r>
            <a:r>
              <a:rPr lang="en-US" sz="1400" dirty="0">
                <a:solidFill>
                  <a:prstClr val="black"/>
                </a:solidFill>
                <a:latin typeface="Cambria"/>
              </a:rPr>
              <a:t> 4.0 International License. To view a copy of this license, visit </a:t>
            </a:r>
            <a:r>
              <a:rPr lang="en-US" sz="1400" u="sng" dirty="0">
                <a:solidFill>
                  <a:prstClr val="black"/>
                </a:solidFill>
                <a:latin typeface="Cambria"/>
                <a:hlinkClick r:id="rId2"/>
              </a:rPr>
              <a:t>http://creativecommons.org/licenses/by-nc-nd/4.0/</a:t>
            </a:r>
            <a:r>
              <a:rPr lang="en-US" sz="1400" dirty="0">
                <a:solidFill>
                  <a:prstClr val="black"/>
                </a:solidFill>
                <a:latin typeface="Cambria"/>
              </a:rPr>
              <a:t>.</a:t>
            </a:r>
            <a:endParaRPr lang="el-GR" sz="1400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28801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00B050"/>
                </a:solidFill>
              </a:rPr>
              <a:t>Acknowledgements</a:t>
            </a:r>
            <a:r>
              <a:rPr lang="en-US" sz="2800" i="1" dirty="0" smtClean="0">
                <a:solidFill>
                  <a:srgbClr val="00B050"/>
                </a:solidFill>
              </a:rPr>
              <a:t/>
            </a:r>
            <a:br>
              <a:rPr lang="en-US" sz="2800" i="1" dirty="0" smtClean="0">
                <a:solidFill>
                  <a:srgbClr val="00B050"/>
                </a:solidFill>
              </a:rPr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3100" dirty="0" smtClean="0">
                <a:solidFill>
                  <a:srgbClr val="FF0000"/>
                </a:solidFill>
              </a:rPr>
              <a:t>Creativity </a:t>
            </a:r>
            <a:r>
              <a:rPr lang="en-US" sz="3100" dirty="0">
                <a:solidFill>
                  <a:srgbClr val="FF0000"/>
                </a:solidFill>
              </a:rPr>
              <a:t>in Early Years Science </a:t>
            </a:r>
            <a:r>
              <a:rPr lang="en-US" sz="3100" dirty="0" smtClean="0">
                <a:solidFill>
                  <a:srgbClr val="FF0000"/>
                </a:solidFill>
              </a:rPr>
              <a:t>EDUCATION (2014-2017</a:t>
            </a:r>
            <a:r>
              <a:rPr lang="en-US" sz="3100" dirty="0">
                <a:solidFill>
                  <a:srgbClr val="FF0000"/>
                </a:solidFill>
              </a:rPr>
              <a:t>) </a:t>
            </a:r>
            <a:br>
              <a:rPr lang="en-US" sz="3100" dirty="0">
                <a:solidFill>
                  <a:srgbClr val="FF0000"/>
                </a:solidFill>
              </a:rPr>
            </a:br>
            <a:r>
              <a:rPr lang="en-US" sz="3100" dirty="0" smtClean="0">
                <a:hlinkClick r:id="rId3"/>
              </a:rPr>
              <a:t>www.ceys-project.eu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/>
              <a:t> </a:t>
            </a:r>
            <a:br>
              <a:rPr lang="en-US" sz="1800" dirty="0"/>
            </a:br>
            <a:endParaRPr lang="en-US" sz="1800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1" y="3861048"/>
            <a:ext cx="718567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0" y="4932659"/>
            <a:ext cx="915929" cy="3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5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282154"/>
          </a:xfrm>
        </p:spPr>
        <p:txBody>
          <a:bodyPr>
            <a:normAutofit/>
          </a:bodyPr>
          <a:lstStyle/>
          <a:p>
            <a:r>
              <a:rPr lang="nl-BE" sz="3200" b="1" dirty="0" smtClean="0">
                <a:solidFill>
                  <a:srgbClr val="00B050"/>
                </a:solidFill>
              </a:rPr>
              <a:t>Links to Content Design Principles</a:t>
            </a:r>
            <a:endParaRPr lang="nl-BE" sz="3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1947" y="1988841"/>
            <a:ext cx="8219256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+mj-lt"/>
              </a:rPr>
              <a:t>7. </a:t>
            </a:r>
            <a:r>
              <a:rPr lang="en-US" sz="2000" dirty="0">
                <a:latin typeface="+mj-lt"/>
              </a:rPr>
              <a:t>Teacher education should </a:t>
            </a:r>
            <a:r>
              <a:rPr lang="en-US" sz="2000" dirty="0" err="1">
                <a:latin typeface="+mj-lt"/>
              </a:rPr>
              <a:t>familiarise</a:t>
            </a:r>
            <a:r>
              <a:rPr lang="en-US" sz="2000" dirty="0">
                <a:latin typeface="+mj-lt"/>
              </a:rPr>
              <a:t> teachers with a </a:t>
            </a:r>
            <a:r>
              <a:rPr lang="en-US" sz="2000" b="1" dirty="0">
                <a:latin typeface="+mj-lt"/>
              </a:rPr>
              <a:t>range of formal and informal inquiry- and creativity-based learning</a:t>
            </a:r>
            <a:r>
              <a:rPr lang="en-US" sz="2000" dirty="0">
                <a:latin typeface="+mj-lt"/>
              </a:rPr>
              <a:t>, teaching and assessment approaches and strategies and their use in relation to authentic problems within the areas of science and mathematics. </a:t>
            </a:r>
            <a:endParaRPr lang="nl-BE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smtClean="0">
                <a:latin typeface="+mj-lt"/>
              </a:rPr>
              <a:t>14. </a:t>
            </a:r>
            <a:r>
              <a:rPr lang="en-US" sz="2000" dirty="0">
                <a:latin typeface="+mj-lt"/>
              </a:rPr>
              <a:t>Teacher education should equip teachers with </a:t>
            </a:r>
            <a:r>
              <a:rPr lang="en-US" sz="2000" b="1" dirty="0">
                <a:latin typeface="+mj-lt"/>
              </a:rPr>
              <a:t>knowledge and skills </a:t>
            </a:r>
            <a:r>
              <a:rPr lang="en-US" sz="2000" dirty="0">
                <a:latin typeface="+mj-lt"/>
              </a:rPr>
              <a:t>to use a range of formal, non-formal and informal learning environments, including the outdoor environment, both the school grounds and the wider environment beyond the school, in their teaching of science and mathematics.</a:t>
            </a:r>
            <a:endParaRPr lang="nl-BE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smtClean="0">
                <a:latin typeface="+mj-lt"/>
              </a:rPr>
              <a:t>17. </a:t>
            </a:r>
            <a:r>
              <a:rPr lang="en-US" sz="2000" dirty="0">
                <a:latin typeface="+mj-lt"/>
              </a:rPr>
              <a:t>Teacher education should address with teachers issues in ensuring rich </a:t>
            </a:r>
            <a:r>
              <a:rPr lang="en-US" sz="2000" b="1" dirty="0">
                <a:latin typeface="+mj-lt"/>
              </a:rPr>
              <a:t>provision, planning and use of resources </a:t>
            </a:r>
            <a:r>
              <a:rPr lang="en-US" sz="2000" dirty="0">
                <a:latin typeface="+mj-lt"/>
              </a:rPr>
              <a:t>(including digital resources) </a:t>
            </a:r>
            <a:r>
              <a:rPr lang="en-US" sz="2000" b="1" dirty="0">
                <a:latin typeface="+mj-lt"/>
              </a:rPr>
              <a:t>in and out of the classroom </a:t>
            </a:r>
            <a:r>
              <a:rPr lang="en-US" sz="2000" dirty="0">
                <a:latin typeface="+mj-lt"/>
              </a:rPr>
              <a:t>to support children’s inquiry and creativity</a:t>
            </a:r>
            <a:r>
              <a:rPr lang="en-US" sz="2000" dirty="0" smtClean="0">
                <a:latin typeface="+mj-lt"/>
              </a:rPr>
              <a:t>.</a:t>
            </a:r>
            <a:endParaRPr lang="nl-B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565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21288"/>
            <a:ext cx="9396536" cy="836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282154"/>
          </a:xfrm>
        </p:spPr>
        <p:txBody>
          <a:bodyPr>
            <a:normAutofit fontScale="90000"/>
          </a:bodyPr>
          <a:lstStyle/>
          <a:p>
            <a:r>
              <a:rPr lang="nl-BE" sz="3200" b="1" dirty="0" smtClean="0">
                <a:solidFill>
                  <a:srgbClr val="00B050"/>
                </a:solidFill>
              </a:rPr>
              <a:t>Linking learning</a:t>
            </a:r>
            <a:r>
              <a:rPr lang="nl-BE" sz="3100" b="1" dirty="0" smtClean="0">
                <a:solidFill>
                  <a:srgbClr val="00B050"/>
                </a:solidFill>
              </a:rPr>
              <a:t/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BE" sz="3100" b="1" dirty="0" smtClean="0">
                <a:solidFill>
                  <a:srgbClr val="00B050"/>
                </a:solidFill>
              </a:rPr>
              <a:t> inside and outside school</a:t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BE" sz="2800" b="1" dirty="0" smtClean="0">
                <a:solidFill>
                  <a:srgbClr val="FF5050"/>
                </a:solidFill>
              </a:rPr>
              <a:t>Why is this important?</a:t>
            </a:r>
            <a:endParaRPr lang="nl-BE" sz="28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700808"/>
            <a:ext cx="8363272" cy="352839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2400" dirty="0" smtClean="0">
                <a:latin typeface="+mj-lt"/>
              </a:rPr>
              <a:t>Stongly </a:t>
            </a:r>
            <a:r>
              <a:rPr lang="nl-BE" sz="2400" i="1" dirty="0" smtClean="0">
                <a:latin typeface="+mj-lt"/>
              </a:rPr>
              <a:t>motivating </a:t>
            </a:r>
            <a:r>
              <a:rPr lang="nl-BE" sz="2400" dirty="0" smtClean="0">
                <a:latin typeface="+mj-lt"/>
              </a:rPr>
              <a:t>appoach to teaching and learning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400" b="1" dirty="0" smtClean="0">
                <a:solidFill>
                  <a:srgbClr val="00B050"/>
                </a:solidFill>
                <a:latin typeface="+mj-lt"/>
              </a:rPr>
              <a:t>Informal learning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>
                <a:latin typeface="+mj-lt"/>
              </a:rPr>
              <a:t>“What </a:t>
            </a:r>
            <a:r>
              <a:rPr lang="en-US" sz="2000" dirty="0">
                <a:latin typeface="+mj-lt"/>
              </a:rPr>
              <a:t>makes informal learning attractive is its </a:t>
            </a:r>
            <a:r>
              <a:rPr lang="en-US" sz="2000" dirty="0" smtClean="0">
                <a:latin typeface="+mj-lt"/>
              </a:rPr>
              <a:t>purely </a:t>
            </a:r>
            <a:r>
              <a:rPr lang="en-US" sz="2000" dirty="0">
                <a:latin typeface="+mj-lt"/>
              </a:rPr>
              <a:t>interest-driven, voluntary, self-directed, hands-on, and authentic nature</a:t>
            </a:r>
            <a:r>
              <a:rPr lang="en-US" sz="2000" dirty="0" smtClean="0">
                <a:latin typeface="+mj-lt"/>
              </a:rPr>
              <a:t>.” (</a:t>
            </a:r>
            <a:r>
              <a:rPr lang="en-US" sz="2000" dirty="0" err="1">
                <a:latin typeface="+mj-lt"/>
              </a:rPr>
              <a:t>Asghar</a:t>
            </a:r>
            <a:r>
              <a:rPr lang="en-US" sz="2000" dirty="0">
                <a:latin typeface="+mj-lt"/>
              </a:rPr>
              <a:t>, 2012). </a:t>
            </a:r>
            <a:endParaRPr lang="en-US" sz="20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nl-BE" sz="2000" dirty="0">
              <a:latin typeface="+mj-lt"/>
            </a:endParaRPr>
          </a:p>
          <a:p>
            <a:endParaRPr lang="nl-BE" dirty="0" smtClean="0">
              <a:latin typeface="+mj-lt"/>
            </a:endParaRPr>
          </a:p>
          <a:p>
            <a:pPr marL="0" indent="0">
              <a:buNone/>
            </a:pPr>
            <a:endParaRPr lang="nl-BE" dirty="0" smtClean="0">
              <a:latin typeface="+mj-lt"/>
            </a:endParaRPr>
          </a:p>
          <a:p>
            <a:endParaRPr lang="nl-BE" dirty="0"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640170"/>
            <a:ext cx="2651939" cy="2651939"/>
          </a:xfrm>
          <a:prstGeom prst="rect">
            <a:avLst/>
          </a:prstGeom>
        </p:spPr>
      </p:pic>
      <p:pic>
        <p:nvPicPr>
          <p:cNvPr id="6" name="Afbeelding 5" descr="6a0120a64f246c970b015390602637970b-600w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3" y="3670175"/>
            <a:ext cx="2581601" cy="25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282154"/>
          </a:xfrm>
        </p:spPr>
        <p:txBody>
          <a:bodyPr>
            <a:normAutofit fontScale="90000"/>
          </a:bodyPr>
          <a:lstStyle/>
          <a:p>
            <a:r>
              <a:rPr lang="nl-BE" sz="3200" b="1" dirty="0" smtClean="0">
                <a:solidFill>
                  <a:srgbClr val="00B050"/>
                </a:solidFill>
              </a:rPr>
              <a:t>Linking learning</a:t>
            </a:r>
            <a:r>
              <a:rPr lang="nl-BE" sz="3100" b="1" dirty="0" smtClean="0">
                <a:solidFill>
                  <a:srgbClr val="00B050"/>
                </a:solidFill>
              </a:rPr>
              <a:t/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BE" sz="3100" b="1" dirty="0" smtClean="0">
                <a:solidFill>
                  <a:srgbClr val="00B050"/>
                </a:solidFill>
              </a:rPr>
              <a:t> inside and outside school</a:t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BE" sz="2800" b="1" dirty="0" smtClean="0">
                <a:solidFill>
                  <a:srgbClr val="FF5050"/>
                </a:solidFill>
              </a:rPr>
              <a:t>Why is this important?</a:t>
            </a:r>
            <a:endParaRPr lang="nl-BE" sz="28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700808"/>
            <a:ext cx="7992888" cy="396044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4000" dirty="0" smtClean="0">
                <a:latin typeface="+mj-lt"/>
              </a:rPr>
              <a:t>Strongly </a:t>
            </a:r>
            <a:r>
              <a:rPr lang="nl-BE" sz="4000" i="1" dirty="0" smtClean="0">
                <a:latin typeface="+mj-lt"/>
              </a:rPr>
              <a:t>motivating </a:t>
            </a:r>
            <a:r>
              <a:rPr lang="nl-BE" sz="4000" dirty="0" smtClean="0">
                <a:latin typeface="+mj-lt"/>
              </a:rPr>
              <a:t>appoach to teaching and learning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4000" b="1" dirty="0" smtClean="0">
                <a:solidFill>
                  <a:srgbClr val="00B050"/>
                </a:solidFill>
                <a:latin typeface="+mj-lt"/>
              </a:rPr>
              <a:t>Outdoor, nonformal &amp; informal learning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A </a:t>
            </a:r>
            <a:r>
              <a:rPr lang="nl-BE" dirty="0">
                <a:latin typeface="+mj-lt"/>
              </a:rPr>
              <a:t>rich learning environment </a:t>
            </a:r>
            <a:r>
              <a:rPr lang="nl-BE" dirty="0" smtClean="0">
                <a:latin typeface="+mj-lt"/>
              </a:rPr>
              <a:t>stimulates </a:t>
            </a:r>
            <a:r>
              <a:rPr lang="nl-BE" dirty="0">
                <a:latin typeface="+mj-lt"/>
              </a:rPr>
              <a:t>curiosity &amp; </a:t>
            </a:r>
            <a:r>
              <a:rPr lang="nl-BE" dirty="0" smtClean="0">
                <a:latin typeface="+mj-lt"/>
              </a:rPr>
              <a:t>triggers </a:t>
            </a:r>
            <a:r>
              <a:rPr lang="nl-BE" dirty="0">
                <a:latin typeface="+mj-lt"/>
              </a:rPr>
              <a:t>questions</a:t>
            </a:r>
          </a:p>
          <a:p>
            <a:pPr>
              <a:lnSpc>
                <a:spcPct val="120000"/>
              </a:lnSpc>
            </a:pPr>
            <a:r>
              <a:rPr lang="nl-BE" dirty="0">
                <a:latin typeface="+mj-lt"/>
              </a:rPr>
              <a:t>Ownership and collaboration is enhanced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Builds </a:t>
            </a:r>
            <a:r>
              <a:rPr lang="nl-BE" dirty="0">
                <a:latin typeface="+mj-lt"/>
              </a:rPr>
              <a:t>on children’s interests 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Fosters </a:t>
            </a:r>
            <a:r>
              <a:rPr lang="nl-BE" dirty="0">
                <a:latin typeface="+mj-lt"/>
              </a:rPr>
              <a:t>creative development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Driven by children’s interests</a:t>
            </a:r>
          </a:p>
          <a:p>
            <a:pPr>
              <a:lnSpc>
                <a:spcPct val="120000"/>
              </a:lnSpc>
            </a:pPr>
            <a:r>
              <a:rPr lang="nl-BE" dirty="0">
                <a:latin typeface="+mj-lt"/>
              </a:rPr>
              <a:t>Authentic learning 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Voluntary participation</a:t>
            </a:r>
          </a:p>
          <a:p>
            <a:endParaRPr lang="nl-BE" dirty="0" smtClean="0">
              <a:latin typeface="+mj-lt"/>
            </a:endParaRPr>
          </a:p>
          <a:p>
            <a:pPr marL="0" indent="0">
              <a:buNone/>
            </a:pPr>
            <a:endParaRPr lang="nl-BE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778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6419056" cy="12241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Synergies between creative and inquiry based approaches to learning</a:t>
            </a:r>
            <a:r>
              <a:rPr lang="en-US" sz="2800" b="1" dirty="0" smtClean="0">
                <a:solidFill>
                  <a:srgbClr val="008000"/>
                </a:solidFill>
              </a:rPr>
              <a:t/>
            </a:r>
            <a:br>
              <a:rPr lang="en-US" sz="2800" b="1" dirty="0" smtClean="0">
                <a:solidFill>
                  <a:srgbClr val="008000"/>
                </a:solidFill>
              </a:rPr>
            </a:br>
            <a:r>
              <a:rPr lang="en-US" sz="1600" dirty="0" smtClean="0"/>
              <a:t>(Creative </a:t>
            </a:r>
            <a:r>
              <a:rPr lang="en-US" sz="1600" dirty="0"/>
              <a:t>Little </a:t>
            </a:r>
            <a:r>
              <a:rPr lang="en-US" sz="1600" dirty="0" smtClean="0"/>
              <a:t>Scientists, 2012</a:t>
            </a:r>
            <a:r>
              <a:rPr lang="en-US" sz="1600" dirty="0"/>
              <a:t>)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b="1" dirty="0">
              <a:solidFill>
                <a:srgbClr val="008000"/>
              </a:solidFill>
            </a:endParaRPr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944321"/>
              </p:ext>
            </p:extLst>
          </p:nvPr>
        </p:nvGraphicFramePr>
        <p:xfrm>
          <a:off x="801936" y="1397841"/>
          <a:ext cx="6336704" cy="461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519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 </a:t>
            </a: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outside school</a:t>
            </a:r>
            <a:r>
              <a:rPr lang="nl-BE" sz="3200" b="1" dirty="0">
                <a:solidFill>
                  <a:srgbClr val="00B050"/>
                </a:solidFill>
              </a:rPr>
              <a:t/>
            </a:r>
            <a:br>
              <a:rPr lang="nl-BE" sz="3200" b="1" dirty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5050"/>
                </a:solidFill>
              </a:rPr>
              <a:t>Learning settings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128" y="2204864"/>
            <a:ext cx="8208912" cy="2808312"/>
          </a:xfrm>
        </p:spPr>
        <p:txBody>
          <a:bodyPr>
            <a:noAutofit/>
          </a:bodyPr>
          <a:lstStyle/>
          <a:p>
            <a:pPr lvl="0"/>
            <a:r>
              <a:rPr lang="nl-BE" sz="2800" dirty="0" smtClean="0">
                <a:latin typeface="+mj-lt"/>
              </a:rPr>
              <a:t>Formal learning</a:t>
            </a:r>
          </a:p>
          <a:p>
            <a:pPr lvl="0"/>
            <a:r>
              <a:rPr lang="nl-BE" sz="2800" dirty="0" smtClean="0">
                <a:latin typeface="+mj-lt"/>
              </a:rPr>
              <a:t>Non-formal learning</a:t>
            </a:r>
          </a:p>
          <a:p>
            <a:pPr lvl="0"/>
            <a:r>
              <a:rPr lang="nl-BE" sz="2800" dirty="0" smtClean="0">
                <a:latin typeface="+mj-lt"/>
              </a:rPr>
              <a:t>Informal learning</a:t>
            </a:r>
          </a:p>
          <a:p>
            <a:pPr lvl="0"/>
            <a:r>
              <a:rPr lang="nl-BE" sz="2800" dirty="0" smtClean="0">
                <a:latin typeface="+mj-lt"/>
              </a:rPr>
              <a:t>Outdoor learning</a:t>
            </a:r>
          </a:p>
          <a:p>
            <a:pPr lvl="0"/>
            <a:endParaRPr lang="nl-B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94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06613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Linking learning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 </a:t>
            </a:r>
            <a:r>
              <a:rPr lang="nl-BE" sz="4000" b="1" dirty="0" smtClean="0">
                <a:solidFill>
                  <a:srgbClr val="00B050"/>
                </a:solidFill>
              </a:rPr>
              <a:t>inside </a:t>
            </a:r>
            <a:r>
              <a:rPr lang="nl-BE" sz="4000" b="1" dirty="0">
                <a:solidFill>
                  <a:srgbClr val="00B050"/>
                </a:solidFill>
              </a:rPr>
              <a:t>and outside 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3100" b="1" dirty="0">
                <a:solidFill>
                  <a:srgbClr val="FF5050"/>
                </a:solidFill>
              </a:rPr>
              <a:t>Learning </a:t>
            </a:r>
            <a:r>
              <a:rPr lang="nl-BE" sz="3100" b="1" dirty="0" smtClean="0">
                <a:solidFill>
                  <a:srgbClr val="FF5050"/>
                </a:solidFill>
              </a:rPr>
              <a:t>settings</a:t>
            </a:r>
            <a:endParaRPr lang="nl-NL" sz="31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628801"/>
            <a:ext cx="7056784" cy="41797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827584" y="5805264"/>
            <a:ext cx="72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latin typeface="+mj-lt"/>
                <a:hlinkClick r:id="rId4"/>
              </a:rPr>
              <a:t>http://www.slideshare.net/LKOTZE/life-long-learning-and-planing-lesson-2</a:t>
            </a:r>
            <a:endParaRPr lang="nl-BE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70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4936</TotalTime>
  <Words>1158</Words>
  <Application>Microsoft Macintosh PowerPoint</Application>
  <PresentationFormat>Diavoorstelling (4:3)</PresentationFormat>
  <Paragraphs>183</Paragraphs>
  <Slides>31</Slides>
  <Notes>27</Notes>
  <HiddenSlides>0</HiddenSlides>
  <MMClips>0</MMClips>
  <ScaleCrop>false</ScaleCrop>
  <HeadingPairs>
    <vt:vector size="6" baseType="variant">
      <vt:variant>
        <vt:lpstr>Thema</vt:lpstr>
      </vt:variant>
      <vt:variant>
        <vt:i4>3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1_Custom Design</vt:lpstr>
      <vt:lpstr>Theme1</vt:lpstr>
      <vt:lpstr>1_Theme1</vt:lpstr>
      <vt:lpstr>Acrobat Document</vt:lpstr>
      <vt:lpstr>Document</vt:lpstr>
      <vt:lpstr>PowerPoint-presentatie</vt:lpstr>
      <vt:lpstr>Module outline</vt:lpstr>
      <vt:lpstr>Linking learning  inside and outside school Questions addressed</vt:lpstr>
      <vt:lpstr>Links to Content Design Principles</vt:lpstr>
      <vt:lpstr>Linking learning  inside and outside school Why is this important?</vt:lpstr>
      <vt:lpstr>Linking learning  inside and outside school Why is this important?</vt:lpstr>
      <vt:lpstr>Synergies between creative and inquiry based approaches to learning (Creative Little Scientists, 2012) </vt:lpstr>
      <vt:lpstr>Linking learning  inside and outside school Learning settings</vt:lpstr>
      <vt:lpstr>Linking learning  inside and outside school Learning settings</vt:lpstr>
      <vt:lpstr>Linking learning inside and outside school Learning settings (Eshach, 2007)</vt:lpstr>
      <vt:lpstr>Linking learning  inside and outside school Learning settings (Eshach, 2007)</vt:lpstr>
      <vt:lpstr> </vt:lpstr>
      <vt:lpstr>Linking learning  inside and outside school Expectations</vt:lpstr>
      <vt:lpstr>Linking learning  inside and outside school Initial ideas</vt:lpstr>
      <vt:lpstr>Linking learning  inside and outside school Outdoor &amp; Informal learning</vt:lpstr>
      <vt:lpstr>Linking learning  inside and outside school Outdoor &amp; Informal learning</vt:lpstr>
      <vt:lpstr>Linking learning  inside and outside school Outdoor &amp; Informal learning</vt:lpstr>
      <vt:lpstr>Linking learning  inside and outside school Non-formal learning</vt:lpstr>
      <vt:lpstr>Linking learning  inside and outside school Non-formal learning</vt:lpstr>
      <vt:lpstr>Linking learning  inside and outside school Non-formal learning</vt:lpstr>
      <vt:lpstr>Linking learning  inside and outside school Informal learning</vt:lpstr>
      <vt:lpstr>Linking learning  inside and outside school Informal learning</vt:lpstr>
      <vt:lpstr>Linking learning  inside and outside school Role of the teacher</vt:lpstr>
      <vt:lpstr>Linking learning  inside and outside school Role of the teacher</vt:lpstr>
      <vt:lpstr>Linking learning  inside and outside school Role of the teacher</vt:lpstr>
      <vt:lpstr>Linking learning  inside and outside school Role of the teacher</vt:lpstr>
      <vt:lpstr>Linking learning  inside and outside school Planning opportunities for informal, formal and outdoor learning</vt:lpstr>
      <vt:lpstr>PowerPoint-presentatie</vt:lpstr>
      <vt:lpstr>Further information</vt:lpstr>
      <vt:lpstr>PowerPoint-presentatie</vt:lpstr>
      <vt:lpstr>Acknowledgements  Creativity in Early Years Science EDUCATION (2014-2017)  www.ceys-project.eu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Fani</dc:creator>
  <cp:lastModifiedBy>Bea Merckx</cp:lastModifiedBy>
  <cp:revision>213</cp:revision>
  <cp:lastPrinted>2016-07-08T13:03:51Z</cp:lastPrinted>
  <dcterms:created xsi:type="dcterms:W3CDTF">2014-03-19T22:20:04Z</dcterms:created>
  <dcterms:modified xsi:type="dcterms:W3CDTF">2017-10-22T07:42:28Z</dcterms:modified>
</cp:coreProperties>
</file>