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938" r:id="rId3"/>
  </p:sldMasterIdLst>
  <p:notesMasterIdLst>
    <p:notesMasterId r:id="rId40"/>
  </p:notesMasterIdLst>
  <p:handoutMasterIdLst>
    <p:handoutMasterId r:id="rId41"/>
  </p:handoutMasterIdLst>
  <p:sldIdLst>
    <p:sldId id="356" r:id="rId4"/>
    <p:sldId id="425" r:id="rId5"/>
    <p:sldId id="426" r:id="rId6"/>
    <p:sldId id="427" r:id="rId7"/>
    <p:sldId id="428" r:id="rId8"/>
    <p:sldId id="400" r:id="rId9"/>
    <p:sldId id="357" r:id="rId10"/>
    <p:sldId id="393" r:id="rId11"/>
    <p:sldId id="358" r:id="rId12"/>
    <p:sldId id="394" r:id="rId13"/>
    <p:sldId id="398" r:id="rId14"/>
    <p:sldId id="397" r:id="rId15"/>
    <p:sldId id="371" r:id="rId16"/>
    <p:sldId id="408" r:id="rId17"/>
    <p:sldId id="411" r:id="rId18"/>
    <p:sldId id="412" r:id="rId19"/>
    <p:sldId id="413" r:id="rId20"/>
    <p:sldId id="414" r:id="rId21"/>
    <p:sldId id="372" r:id="rId22"/>
    <p:sldId id="374" r:id="rId23"/>
    <p:sldId id="415" r:id="rId24"/>
    <p:sldId id="417" r:id="rId25"/>
    <p:sldId id="418" r:id="rId26"/>
    <p:sldId id="399" r:id="rId27"/>
    <p:sldId id="419" r:id="rId28"/>
    <p:sldId id="421" r:id="rId29"/>
    <p:sldId id="422" r:id="rId30"/>
    <p:sldId id="423" r:id="rId31"/>
    <p:sldId id="420" r:id="rId32"/>
    <p:sldId id="382" r:id="rId33"/>
    <p:sldId id="387" r:id="rId34"/>
    <p:sldId id="424" r:id="rId35"/>
    <p:sldId id="364" r:id="rId36"/>
    <p:sldId id="429" r:id="rId37"/>
    <p:sldId id="430" r:id="rId38"/>
    <p:sldId id="431" r:id="rId39"/>
  </p:sldIdLst>
  <p:sldSz cx="9144000" cy="6858000" type="screen4x3"/>
  <p:notesSz cx="6797675" cy="9928225"/>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05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7" d="100"/>
          <a:sy n="67" d="100"/>
        </p:scale>
        <p:origin x="-235" y="24"/>
      </p:cViewPr>
      <p:guideLst>
        <p:guide orient="horz" pos="2160"/>
        <p:guide pos="2880"/>
      </p:guideLst>
    </p:cSldViewPr>
  </p:slideViewPr>
  <p:outlineViewPr>
    <p:cViewPr>
      <p:scale>
        <a:sx n="33" d="100"/>
        <a:sy n="33" d="100"/>
      </p:scale>
      <p:origin x="0" y="22926"/>
    </p:cViewPr>
  </p:outlineViewPr>
  <p:notesTextViewPr>
    <p:cViewPr>
      <p:scale>
        <a:sx n="100" d="100"/>
        <a:sy n="100" d="100"/>
      </p:scale>
      <p:origin x="0" y="0"/>
    </p:cViewPr>
  </p:notesTextViewPr>
  <p:sorterViewPr>
    <p:cViewPr>
      <p:scale>
        <a:sx n="100" d="100"/>
        <a:sy n="100" d="100"/>
      </p:scale>
      <p:origin x="0" y="3904"/>
    </p:cViewPr>
  </p:sorterViewPr>
  <p:notesViewPr>
    <p:cSldViewPr>
      <p:cViewPr>
        <p:scale>
          <a:sx n="161" d="100"/>
          <a:sy n="161" d="100"/>
        </p:scale>
        <p:origin x="-184" y="345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mn-cs"/>
              </a:defRPr>
            </a:lvl1pPr>
          </a:lstStyle>
          <a:p>
            <a:pPr>
              <a:defRPr/>
            </a:pPr>
            <a:endParaRPr lang="en-US"/>
          </a:p>
        </p:txBody>
      </p:sp>
      <p:sp>
        <p:nvSpPr>
          <p:cNvPr id="70659" name="Rectangle 3"/>
          <p:cNvSpPr>
            <a:spLocks noGrp="1" noChangeArrowheads="1"/>
          </p:cNvSpPr>
          <p:nvPr>
            <p:ph type="dt" sz="quarter"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E3E9BFF2-CA1D-404E-805B-F50520AC6740}" type="datetimeFigureOut">
              <a:rPr lang="en-US" altLang="nl-BE"/>
              <a:pPr>
                <a:defRPr/>
              </a:pPr>
              <a:t>11/23/2017</a:t>
            </a:fld>
            <a:endParaRPr lang="en-US" altLang="nl-BE"/>
          </a:p>
        </p:txBody>
      </p:sp>
      <p:sp>
        <p:nvSpPr>
          <p:cNvPr id="70660" name="Rectangle 4"/>
          <p:cNvSpPr>
            <a:spLocks noGrp="1" noChangeArrowheads="1"/>
          </p:cNvSpPr>
          <p:nvPr>
            <p:ph type="ftr" sz="quarter" idx="2"/>
          </p:nvPr>
        </p:nvSpPr>
        <p:spPr bwMode="auto">
          <a:xfrm>
            <a:off x="0"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mn-cs"/>
              </a:defRPr>
            </a:lvl1pPr>
          </a:lstStyle>
          <a:p>
            <a:pPr>
              <a:defRPr/>
            </a:pPr>
            <a:endParaRPr lang="en-US"/>
          </a:p>
        </p:txBody>
      </p:sp>
      <p:sp>
        <p:nvSpPr>
          <p:cNvPr id="70661" name="Rectangle 5"/>
          <p:cNvSpPr>
            <a:spLocks noGrp="1" noChangeArrowheads="1"/>
          </p:cNvSpPr>
          <p:nvPr>
            <p:ph type="sldNum" sz="quarter" idx="3"/>
          </p:nvPr>
        </p:nvSpPr>
        <p:spPr bwMode="auto">
          <a:xfrm>
            <a:off x="3849688"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6BAD9072-5E7E-49B6-8C99-F94D2A14440F}" type="slidenum">
              <a:rPr lang="en-US" altLang="nl-BE"/>
              <a:pPr/>
              <a:t>‹#›</a:t>
            </a:fld>
            <a:endParaRPr lang="en-US" altLang="nl-BE"/>
          </a:p>
        </p:txBody>
      </p:sp>
    </p:spTree>
    <p:extLst>
      <p:ext uri="{BB962C8B-B14F-4D97-AF65-F5344CB8AC3E}">
        <p14:creationId xmlns:p14="http://schemas.microsoft.com/office/powerpoint/2010/main" val="983907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9563166B-B746-4D7B-B80D-6AFC24A8BC71}" type="datetimeFigureOut">
              <a:rPr lang="en-US" altLang="nl-BE"/>
              <a:pPr>
                <a:defRPr/>
              </a:pPr>
              <a:t>11/23/2017</a:t>
            </a:fld>
            <a:endParaRPr lang="en-US" altLang="nl-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1158D363-664D-4952-9E6B-7054DEFC38D6}" type="slidenum">
              <a:rPr lang="en-US" altLang="nl-BE"/>
              <a:pPr/>
              <a:t>‹#›</a:t>
            </a:fld>
            <a:endParaRPr lang="en-US" altLang="nl-BE"/>
          </a:p>
        </p:txBody>
      </p:sp>
    </p:spTree>
    <p:extLst>
      <p:ext uri="{BB962C8B-B14F-4D97-AF65-F5344CB8AC3E}">
        <p14:creationId xmlns:p14="http://schemas.microsoft.com/office/powerpoint/2010/main" val="278738104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smtClean="0">
              <a:ea typeface="ＭＳ Ｐゴシック" pitchFamily="34" charset="-128"/>
            </a:endParaRPr>
          </a:p>
        </p:txBody>
      </p:sp>
      <p:sp>
        <p:nvSpPr>
          <p:cNvPr id="1946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BCE9EB8F-466B-4F63-AB8D-36D4528A0EC0}" type="slidenum">
              <a:rPr lang="nl-BE" altLang="nl-BE"/>
              <a:pPr>
                <a:spcBef>
                  <a:spcPct val="0"/>
                </a:spcBef>
              </a:pPr>
              <a:t>1</a:t>
            </a:fld>
            <a:endParaRPr lang="nl-BE" altLang="nl-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nl-BE" sz="900" smtClean="0">
              <a:ea typeface="ＭＳ Ｐゴシック" pitchFamily="34" charset="-128"/>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F5EDCB43-AAF1-48F4-A3A2-B965D8FA4057}" type="slidenum">
              <a:rPr lang="nl-BE" altLang="nl-BE"/>
              <a:pPr>
                <a:spcBef>
                  <a:spcPct val="0"/>
                </a:spcBef>
              </a:pPr>
              <a:t>10</a:t>
            </a:fld>
            <a:endParaRPr lang="nl-BE" altLang="nl-B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nl-BE" sz="900" smtClean="0">
              <a:ea typeface="ＭＳ Ｐゴシック" pitchFamily="34" charset="-128"/>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E5BA1A97-6D7D-4944-9038-B08B81726FC2}" type="slidenum">
              <a:rPr lang="nl-BE" altLang="nl-BE"/>
              <a:pPr>
                <a:spcBef>
                  <a:spcPct val="0"/>
                </a:spcBef>
              </a:pPr>
              <a:t>11</a:t>
            </a:fld>
            <a:endParaRPr lang="nl-BE" altLang="nl-B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nl-BE" sz="900" smtClean="0">
              <a:ea typeface="ＭＳ Ｐゴシック" pitchFamily="34" charset="-128"/>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C488B81-72AE-4CE1-9F34-30C711C0BBBE}" type="slidenum">
              <a:rPr lang="nl-BE" altLang="nl-BE"/>
              <a:pPr>
                <a:spcBef>
                  <a:spcPct val="0"/>
                </a:spcBef>
              </a:pPr>
              <a:t>12</a:t>
            </a:fld>
            <a:endParaRPr lang="nl-BE" altLang="nl-B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nl-BE" smtClean="0">
              <a:ea typeface="ＭＳ Ｐゴシック" pitchFamily="34" charset="-128"/>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0318E090-52F8-4A13-94BE-9FF5E93039F2}" type="slidenum">
              <a:rPr lang="nl-BE" altLang="nl-BE"/>
              <a:pPr>
                <a:spcBef>
                  <a:spcPct val="0"/>
                </a:spcBef>
              </a:pPr>
              <a:t>13</a:t>
            </a:fld>
            <a:endParaRPr lang="nl-BE" altLang="nl-B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nl-BE" smtClean="0">
                <a:ea typeface="ＭＳ Ｐゴシック" pitchFamily="34" charset="-128"/>
              </a:rPr>
              <a:t>The activities above are just some suggestions to illustrate possible types of example.</a:t>
            </a:r>
          </a:p>
          <a:p>
            <a:r>
              <a:rPr lang="en-US" altLang="nl-BE" smtClean="0">
                <a:ea typeface="ＭＳ Ｐゴシック" pitchFamily="34" charset="-128"/>
              </a:rPr>
              <a:t>Facilitators to add examples relevant to their context</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138E9FB1-16B2-4296-BE07-974049B982E0}" type="slidenum">
              <a:rPr lang="en-US" altLang="nl-BE"/>
              <a:pPr>
                <a:spcBef>
                  <a:spcPct val="0"/>
                </a:spcBef>
              </a:pPr>
              <a:t>14</a:t>
            </a:fld>
            <a:endParaRPr lang="en-US" altLang="nl-B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BE" smtClean="0">
              <a:ea typeface="ＭＳ Ｐゴシック" pitchFamily="34" charset="-128"/>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06223C9E-D216-4DEA-A2C0-CD8263D63BC3}" type="slidenum">
              <a:rPr lang="en-US" altLang="nl-BE"/>
              <a:pPr>
                <a:spcBef>
                  <a:spcPct val="0"/>
                </a:spcBef>
              </a:pPr>
              <a:t>15</a:t>
            </a:fld>
            <a:endParaRPr lang="en-US" altLang="nl-B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nl-BE" smtClean="0">
                <a:ea typeface="ＭＳ Ｐゴシック" pitchFamily="34" charset="-128"/>
              </a:rPr>
              <a:t>This is based on the storybook Peace at Last by Jill Murphy – published in 1980</a:t>
            </a:r>
          </a:p>
          <a:p>
            <a:r>
              <a:rPr lang="en-US" altLang="nl-BE" smtClean="0">
                <a:ea typeface="ＭＳ Ｐゴシック" pitchFamily="34" charset="-128"/>
              </a:rPr>
              <a:t>You can watch the story </a:t>
            </a:r>
            <a:r>
              <a:rPr lang="en-US" altLang="nl-BE" b="1" smtClean="0">
                <a:ea typeface="ＭＳ Ｐゴシック" pitchFamily="34" charset="-128"/>
              </a:rPr>
              <a:t>Peace at Last </a:t>
            </a:r>
            <a:r>
              <a:rPr lang="en-US" altLang="nl-BE" smtClean="0">
                <a:ea typeface="ＭＳ Ｐゴシック" pitchFamily="34" charset="-128"/>
              </a:rPr>
              <a:t>on youtube at https://www.youtube.com/watch?v=9U9y35kWBvM</a:t>
            </a:r>
          </a:p>
          <a:p>
            <a:endParaRPr lang="en-US" altLang="nl-BE" b="1" smtClean="0">
              <a:ea typeface="ＭＳ Ｐゴシック" pitchFamily="34" charset="-128"/>
            </a:endParaRPr>
          </a:p>
          <a:p>
            <a:r>
              <a:rPr lang="en-US" altLang="nl-BE" smtClean="0">
                <a:ea typeface="ＭＳ Ｐゴシック" pitchFamily="34" charset="-128"/>
              </a:rPr>
              <a:t>Children could send a letter or design to Mr Bear.</a:t>
            </a:r>
          </a:p>
          <a:p>
            <a:endParaRPr lang="en-US" altLang="nl-BE" b="1" smtClean="0">
              <a:ea typeface="ＭＳ Ｐゴシック" pitchFamily="34" charset="-128"/>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CEF0674-7514-4B8C-B6F0-BE4D01A66DAF}" type="slidenum">
              <a:rPr lang="en-US" altLang="nl-BE"/>
              <a:pPr>
                <a:spcBef>
                  <a:spcPct val="0"/>
                </a:spcBef>
              </a:pPr>
              <a:t>16</a:t>
            </a:fld>
            <a:endParaRPr lang="en-US" altLang="nl-B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nl-BE" smtClean="0">
                <a:ea typeface="ＭＳ Ｐゴシック" pitchFamily="34" charset="-128"/>
              </a:rPr>
              <a:t>For example: Spinach, red cabbage, parsley, coffee, tea – include other examples as appropriate.</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006FA482-87B6-4810-A751-CBFAD0E5848E}" type="slidenum">
              <a:rPr lang="en-US" altLang="nl-BE"/>
              <a:pPr>
                <a:spcBef>
                  <a:spcPct val="0"/>
                </a:spcBef>
              </a:pPr>
              <a:t>17</a:t>
            </a:fld>
            <a:endParaRPr lang="en-US" altLang="nl-B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nl-BE" smtClean="0">
                <a:ea typeface="ＭＳ Ｐゴシック" pitchFamily="34" charset="-128"/>
              </a:rPr>
              <a:t>It will be important to highlight the importance of measurement in science and consider how the form of representation supports the search for patterns in results.</a:t>
            </a:r>
          </a:p>
          <a:p>
            <a:endParaRPr lang="en-US" altLang="nl-BE" smtClean="0">
              <a:ea typeface="ＭＳ Ｐゴシック" pitchFamily="34" charset="-128"/>
            </a:endParaRPr>
          </a:p>
          <a:p>
            <a:r>
              <a:rPr lang="en-US" altLang="nl-BE" smtClean="0">
                <a:ea typeface="ＭＳ Ｐゴシック" pitchFamily="34" charset="-128"/>
              </a:rPr>
              <a:t>It is helpful to encourage participants to consider a range of approaches to recording results including:</a:t>
            </a:r>
          </a:p>
          <a:p>
            <a:r>
              <a:rPr lang="en-US" altLang="nl-BE" smtClean="0">
                <a:ea typeface="ＭＳ Ｐゴシック" pitchFamily="34" charset="-128"/>
              </a:rPr>
              <a:t>Sorting and ordering the practical examples</a:t>
            </a:r>
          </a:p>
          <a:p>
            <a:r>
              <a:rPr lang="en-US" altLang="nl-BE" smtClean="0">
                <a:ea typeface="ＭＳ Ｐゴシック" pitchFamily="34" charset="-128"/>
              </a:rPr>
              <a:t>Visual representation – drawings, video recording, slomotion</a:t>
            </a:r>
          </a:p>
          <a:p>
            <a:r>
              <a:rPr lang="en-US" altLang="nl-BE" smtClean="0">
                <a:ea typeface="ＭＳ Ｐゴシック" pitchFamily="34" charset="-128"/>
              </a:rPr>
              <a:t>As well as tables and charts.</a:t>
            </a:r>
          </a:p>
          <a:p>
            <a:endParaRPr lang="en-US" altLang="nl-BE" smtClean="0">
              <a:ea typeface="ＭＳ Ｐゴシック" pitchFamily="34" charset="-128"/>
            </a:endParaRPr>
          </a:p>
          <a:p>
            <a:endParaRPr lang="en-US" altLang="nl-BE" smtClean="0">
              <a:ea typeface="ＭＳ Ｐゴシック" pitchFamily="34" charset="-128"/>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21215D62-19BA-432F-ADD2-753837A14064}" type="slidenum">
              <a:rPr lang="en-US" altLang="nl-BE"/>
              <a:pPr>
                <a:spcBef>
                  <a:spcPct val="0"/>
                </a:spcBef>
              </a:pPr>
              <a:t>18</a:t>
            </a:fld>
            <a:endParaRPr lang="en-US" altLang="nl-B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nl-BE"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xfrm>
            <a:off x="679450" y="4778375"/>
            <a:ext cx="5438775"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nl-BE" sz="1100" smtClean="0">
                <a:ea typeface="ＭＳ Ｐゴシック" pitchFamily="34" charset="-128"/>
              </a:rPr>
              <a:t>The Creativity in Early Years Science project is a European Erasmus+ project with partner countries Greece, Romania, Belgium and the UK</a:t>
            </a:r>
          </a:p>
          <a:p>
            <a:endParaRPr lang="en-GB" altLang="nl-BE" sz="1100" smtClean="0">
              <a:ea typeface="ＭＳ Ｐゴシック" pitchFamily="34" charset="-128"/>
            </a:endParaRPr>
          </a:p>
          <a:p>
            <a:r>
              <a:rPr lang="en-GB" altLang="nl-BE" sz="1100" smtClean="0">
                <a:ea typeface="ＭＳ Ｐゴシック" pitchFamily="34" charset="-128"/>
              </a:rPr>
              <a:t>As indicated – it aims to develop a European teacher professional development course and accompanying materials to promote the use of creative approaches in teaching science in preschool and early primary education (up to age of eight). </a:t>
            </a:r>
          </a:p>
          <a:p>
            <a:endParaRPr lang="en-GB" altLang="nl-BE" sz="1100" smtClean="0">
              <a:ea typeface="ＭＳ Ｐゴシック" pitchFamily="34" charset="-128"/>
            </a:endParaRPr>
          </a:p>
          <a:p>
            <a:r>
              <a:rPr lang="en-GB" altLang="nl-BE" sz="1100" smtClean="0">
                <a:ea typeface="ＭＳ Ｐゴシック" pitchFamily="34" charset="-128"/>
              </a:rPr>
              <a:t>It is a continuation of the project Creative Little Scientists, an FP7 EU project, where curriculum design principles to foster inquiry and creativity in science education were designed.</a:t>
            </a:r>
          </a:p>
          <a:p>
            <a:endParaRPr lang="en-GB" altLang="nl-BE" sz="1100" b="1" smtClean="0">
              <a:ea typeface="ＭＳ Ｐゴシック" pitchFamily="34" charset="-128"/>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54E41485-FAE4-4737-9641-342C00D6CC67}" type="slidenum">
              <a:rPr lang="nl-BE" altLang="nl-BE"/>
              <a:pPr>
                <a:spcBef>
                  <a:spcPct val="0"/>
                </a:spcBef>
              </a:pPr>
              <a:t>2</a:t>
            </a:fld>
            <a:endParaRPr lang="nl-BE" altLang="nl-B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nl-BE" smtClean="0">
              <a:ea typeface="ＭＳ Ｐゴシック"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B7819A40-E644-457F-872F-DDF81350CB0E}" type="slidenum">
              <a:rPr lang="en-US" altLang="nl-BE"/>
              <a:pPr>
                <a:spcBef>
                  <a:spcPct val="0"/>
                </a:spcBef>
              </a:pPr>
              <a:t>20</a:t>
            </a:fld>
            <a:endParaRPr lang="en-US" altLang="nl-B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nl-BE" smtClean="0">
              <a:ea typeface="ＭＳ Ｐゴシック" pitchFamily="34" charset="-128"/>
            </a:endParaRPr>
          </a:p>
          <a:p>
            <a:pPr eaLnBrk="1" hangingPunct="1">
              <a:spcBef>
                <a:spcPct val="0"/>
              </a:spcBef>
            </a:pPr>
            <a:r>
              <a:rPr lang="en-GB" altLang="nl-BE" smtClean="0">
                <a:ea typeface="ＭＳ Ｐゴシック" pitchFamily="34" charset="-128"/>
              </a:rPr>
              <a:t>Then one day, the little ant fell into a river. A dove flying by saw what happened and wanted to help the ant. </a:t>
            </a:r>
            <a:endParaRPr lang="en-US" altLang="nl-BE" smtClean="0">
              <a:ea typeface="ＭＳ Ｐゴシック" pitchFamily="34" charset="-128"/>
            </a:endParaRPr>
          </a:p>
          <a:p>
            <a:pPr eaLnBrk="1" hangingPunct="1">
              <a:spcBef>
                <a:spcPct val="0"/>
              </a:spcBef>
            </a:pPr>
            <a:endParaRPr lang="en-US" altLang="nl-BE" smtClean="0">
              <a:ea typeface="ＭＳ Ｐゴシック" pitchFamily="34" charset="-128"/>
            </a:endParaRPr>
          </a:p>
          <a:p>
            <a:pPr eaLnBrk="1" hangingPunct="1">
              <a:spcBef>
                <a:spcPct val="0"/>
              </a:spcBef>
            </a:pPr>
            <a:r>
              <a:rPr lang="en-GB" altLang="nl-BE" smtClean="0">
                <a:ea typeface="ＭＳ Ｐゴシック" pitchFamily="34" charset="-128"/>
              </a:rPr>
              <a:t>Later, Maria suggested that the children run an investigation to </a:t>
            </a:r>
            <a:r>
              <a:rPr lang="en-GB" altLang="nl-BE" b="1" smtClean="0">
                <a:ea typeface="ＭＳ Ｐゴシック" pitchFamily="34" charset="-128"/>
              </a:rPr>
              <a:t>identify the best idea to solve the problem</a:t>
            </a:r>
            <a:r>
              <a:rPr lang="en-GB" altLang="nl-BE" smtClean="0">
                <a:ea typeface="ＭＳ Ｐゴシック" pitchFamily="34" charset="-128"/>
              </a:rPr>
              <a:t>. The children were given small containers with water in order to verify what materials existing in the forest could be used as little </a:t>
            </a:r>
            <a:r>
              <a:rPr lang="en-GB" altLang="nl-NL" smtClean="0">
                <a:ea typeface="ＭＳ Ｐゴシック" pitchFamily="34" charset="-128"/>
              </a:rPr>
              <a:t>‘</a:t>
            </a:r>
            <a:r>
              <a:rPr lang="en-GB" altLang="nl-BE" smtClean="0">
                <a:ea typeface="ＭＳ Ｐゴシック" pitchFamily="34" charset="-128"/>
              </a:rPr>
              <a:t>boats</a:t>
            </a:r>
            <a:r>
              <a:rPr lang="en-GB" altLang="nl-NL" smtClean="0">
                <a:ea typeface="ＭＳ Ｐゴシック" pitchFamily="34" charset="-128"/>
              </a:rPr>
              <a:t>’</a:t>
            </a:r>
            <a:r>
              <a:rPr lang="en-GB" altLang="nl-BE" smtClean="0">
                <a:ea typeface="ＭＳ Ｐゴシック" pitchFamily="34" charset="-128"/>
              </a:rPr>
              <a:t> for the ant. </a:t>
            </a:r>
            <a:r>
              <a:rPr lang="en-GB" altLang="nl-BE" b="1" smtClean="0">
                <a:ea typeface="ＭＳ Ｐゴシック" pitchFamily="34" charset="-128"/>
              </a:rPr>
              <a:t>A variety of materials</a:t>
            </a:r>
            <a:r>
              <a:rPr lang="en-GB" altLang="nl-BE" smtClean="0">
                <a:ea typeface="ＭＳ Ｐゴシック" pitchFamily="34" charset="-128"/>
              </a:rPr>
              <a:t> were made available including nuts, feathers, wooden sticks, leaves, little stones, acorns, pieces of bark, fir cones, etc. Maria asked every group to come to the front table and to take the materials they thought were the most suitable for the task to save the ant, items they intended to test. Children had to predict which objects would float. </a:t>
            </a:r>
          </a:p>
          <a:p>
            <a:pPr eaLnBrk="1" hangingPunct="1">
              <a:spcBef>
                <a:spcPct val="0"/>
              </a:spcBef>
            </a:pPr>
            <a:endParaRPr lang="en-GB" altLang="nl-BE" smtClean="0">
              <a:ea typeface="ＭＳ Ｐゴシック" pitchFamily="34" charset="-128"/>
            </a:endParaRPr>
          </a:p>
          <a:p>
            <a:endParaRPr lang="en-US" altLang="nl-BE" smtClean="0">
              <a:ea typeface="ＭＳ Ｐゴシック"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5D0EC288-7B6E-4E0E-9857-A7C315F2717D}" type="slidenum">
              <a:rPr lang="en-US" altLang="nl-BE"/>
              <a:pPr>
                <a:spcBef>
                  <a:spcPct val="0"/>
                </a:spcBef>
              </a:pPr>
              <a:t>21</a:t>
            </a:fld>
            <a:endParaRPr lang="en-US" altLang="nl-B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nl-BE" smtClean="0">
              <a:ea typeface="ＭＳ Ｐゴシック" pitchFamily="34"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E5FD8984-1E28-4FD5-B893-90808B03CA7F}" type="slidenum">
              <a:rPr lang="en-US" altLang="nl-BE"/>
              <a:pPr>
                <a:spcBef>
                  <a:spcPct val="0"/>
                </a:spcBef>
              </a:pPr>
              <a:t>24</a:t>
            </a:fld>
            <a:endParaRPr lang="en-US" altLang="nl-B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BE" smtClean="0">
              <a:ea typeface="ＭＳ Ｐゴシック" pitchFamily="34" charset="-128"/>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EE91856A-B257-4A5A-82B5-F4224F06FEF6}" type="slidenum">
              <a:rPr lang="nl-BE" altLang="nl-BE"/>
              <a:pPr>
                <a:spcBef>
                  <a:spcPct val="0"/>
                </a:spcBef>
              </a:pPr>
              <a:t>25</a:t>
            </a:fld>
            <a:endParaRPr lang="nl-BE" altLang="nl-B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smtClean="0">
              <a:ea typeface="ＭＳ Ｐゴシック" pitchFamily="34" charset="-128"/>
            </a:endParaRPr>
          </a:p>
        </p:txBody>
      </p:sp>
      <p:sp>
        <p:nvSpPr>
          <p:cNvPr id="7168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05E7F594-125A-4F56-B5ED-A2DCEA964DB3}" type="slidenum">
              <a:rPr lang="nl-BE" altLang="nl-BE"/>
              <a:pPr>
                <a:spcBef>
                  <a:spcPct val="0"/>
                </a:spcBef>
              </a:pPr>
              <a:t>29</a:t>
            </a:fld>
            <a:endParaRPr lang="nl-BE" altLang="nl-B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nl-BE"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nl-BE" i="1" smtClean="0">
                <a:ea typeface="ＭＳ Ｐゴシック" pitchFamily="34" charset="-128"/>
              </a:rPr>
              <a:t>Whole Group discussion</a:t>
            </a:r>
            <a:endParaRPr lang="en-US" altLang="nl-BE" smtClean="0">
              <a:ea typeface="ＭＳ Ｐゴシック" pitchFamily="34" charset="-128"/>
            </a:endParaRPr>
          </a:p>
          <a:p>
            <a:pPr eaLnBrk="1" hangingPunct="1">
              <a:spcBef>
                <a:spcPct val="0"/>
              </a:spcBef>
            </a:pPr>
            <a:r>
              <a:rPr lang="en-GB" altLang="nl-BE" smtClean="0">
                <a:ea typeface="ＭＳ Ｐゴシック" pitchFamily="34" charset="-128"/>
              </a:rPr>
              <a:t>Share and record teacher approaches that fostered creativity</a:t>
            </a:r>
          </a:p>
          <a:p>
            <a:pPr eaLnBrk="1" hangingPunct="1">
              <a:spcBef>
                <a:spcPct val="0"/>
              </a:spcBef>
            </a:pPr>
            <a:r>
              <a:rPr lang="en-GB" altLang="nl-BE" smtClean="0">
                <a:ea typeface="ＭＳ Ｐゴシック" pitchFamily="34" charset="-128"/>
              </a:rPr>
              <a:t>Consider connections to the Synergies between inquiry-based and creative approaches.</a:t>
            </a:r>
            <a:endParaRPr lang="en-US" altLang="nl-BE" smtClean="0">
              <a:ea typeface="ＭＳ Ｐゴシック" pitchFamily="34" charset="-128"/>
            </a:endParaRPr>
          </a:p>
          <a:p>
            <a:pPr eaLnBrk="1" hangingPunct="1">
              <a:spcBef>
                <a:spcPct val="0"/>
              </a:spcBef>
            </a:pPr>
            <a:r>
              <a:rPr lang="en-GB" altLang="nl-BE" smtClean="0">
                <a:ea typeface="ＭＳ Ｐゴシック" pitchFamily="34" charset="-128"/>
              </a:rPr>
              <a:t>Highlight importance of classroom context – both pedagogical framing and pedagogical interactions.</a:t>
            </a:r>
            <a:r>
              <a:rPr lang="en-US" altLang="nl-BE" smtClean="0">
                <a:ea typeface="ＭＳ Ｐゴシック" pitchFamily="34" charset="-128"/>
              </a:rPr>
              <a:t> </a:t>
            </a:r>
          </a:p>
          <a:p>
            <a:pPr eaLnBrk="1" hangingPunct="1">
              <a:spcBef>
                <a:spcPct val="0"/>
              </a:spcBef>
            </a:pPr>
            <a:endParaRPr lang="en-US" altLang="nl-BE" smtClean="0">
              <a:ea typeface="ＭＳ Ｐゴシック" pitchFamily="34" charset="-128"/>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CE8CD6A1-12D5-43CA-91EA-ECF5CA129264}" type="slidenum">
              <a:rPr lang="en-US" altLang="nl-BE"/>
              <a:pPr>
                <a:spcBef>
                  <a:spcPct val="0"/>
                </a:spcBef>
              </a:pPr>
              <a:t>31</a:t>
            </a:fld>
            <a:endParaRPr lang="en-US" altLang="nl-B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nl-BE" sz="1000" smtClean="0">
                <a:ea typeface="ＭＳ Ｐゴシック" pitchFamily="34" charset="-128"/>
              </a:rPr>
              <a:t>Facilitators to select themes appropriate to their local contexts.</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52AF4019-BC7E-4FB0-AE8E-79A2D5F4DC40}" type="slidenum">
              <a:rPr lang="en-US" altLang="nl-BE"/>
              <a:pPr>
                <a:spcBef>
                  <a:spcPct val="0"/>
                </a:spcBef>
              </a:pPr>
              <a:t>32</a:t>
            </a:fld>
            <a:endParaRPr lang="en-US" altLang="nl-B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nl-BE" smtClean="0">
              <a:ea typeface="ＭＳ Ｐゴシック" pitchFamily="34" charset="-128"/>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27B99EF9-EEAF-4E89-B50B-A1A9E0351C55}" type="slidenum">
              <a:rPr lang="nl-BE" altLang="nl-BE"/>
              <a:pPr>
                <a:spcBef>
                  <a:spcPct val="0"/>
                </a:spcBef>
              </a:pPr>
              <a:t>33</a:t>
            </a:fld>
            <a:endParaRPr lang="nl-BE" altLang="nl-B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nl-BE" smtClean="0">
              <a:ea typeface="ＭＳ Ｐゴシック" pitchFamily="34" charset="-128"/>
            </a:endParaRP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6E9FCB00-1AF7-4C2B-9FF9-DCE219892F57}" type="slidenum">
              <a:rPr lang="nl-BE" altLang="nl-BE"/>
              <a:pPr>
                <a:spcBef>
                  <a:spcPct val="0"/>
                </a:spcBef>
              </a:pPr>
              <a:t>34</a:t>
            </a:fld>
            <a:endParaRPr lang="nl-BE" altLang="nl-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GB" altLang="nl-BE" smtClean="0">
                <a:ea typeface="ＭＳ Ｐゴシック" pitchFamily="34" charset="-128"/>
              </a:rPr>
              <a:t>A key challenge for the Creative Little Scientists project was to define what we mean by creativity in science and mathematics. We often use the term </a:t>
            </a:r>
            <a:r>
              <a:rPr lang="en-GB" altLang="nl-NL" smtClean="0">
                <a:ea typeface="ＭＳ Ｐゴシック" pitchFamily="34" charset="-128"/>
              </a:rPr>
              <a:t>‘</a:t>
            </a:r>
            <a:r>
              <a:rPr lang="en-GB" altLang="nl-BE" smtClean="0">
                <a:ea typeface="ＭＳ Ｐゴシック" pitchFamily="34" charset="-128"/>
              </a:rPr>
              <a:t>creativity</a:t>
            </a:r>
            <a:r>
              <a:rPr lang="en-GB" altLang="nl-NL" smtClean="0">
                <a:ea typeface="ＭＳ Ｐゴシック" pitchFamily="34" charset="-128"/>
              </a:rPr>
              <a:t>’</a:t>
            </a:r>
            <a:r>
              <a:rPr lang="en-GB" altLang="nl-BE" smtClean="0">
                <a:ea typeface="ＭＳ Ｐゴシック" pitchFamily="34" charset="-128"/>
              </a:rPr>
              <a:t> in rather general terms – and it appears also in policy documents – but what exactly does that mean.</a:t>
            </a:r>
          </a:p>
          <a:p>
            <a:pPr defTabSz="914400"/>
            <a:endParaRPr lang="en-GB" altLang="nl-BE" smtClean="0">
              <a:ea typeface="ＭＳ Ｐゴシック" pitchFamily="34" charset="-128"/>
            </a:endParaRPr>
          </a:p>
          <a:p>
            <a:pPr defTabSz="914400"/>
            <a:r>
              <a:rPr lang="en-GB" altLang="nl-BE" smtClean="0">
                <a:ea typeface="ＭＳ Ｐゴシック" pitchFamily="34" charset="-128"/>
              </a:rPr>
              <a:t>Drawing on a wide range of sources and discussions with stakeholders from the early years and science education communities we developed the following definitions that are a central feature of the project.</a:t>
            </a:r>
          </a:p>
          <a:p>
            <a:pPr defTabSz="914400"/>
            <a:endParaRPr lang="en-US" altLang="nl-BE" smtClean="0">
              <a:ea typeface="ＭＳ Ｐゴシック" pitchFamily="34" charset="-128"/>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9362EBB-18F2-44E2-BBE3-D932D0FE9CE2}" type="slidenum">
              <a:rPr lang="en-US" altLang="nl-BE"/>
              <a:pPr>
                <a:spcBef>
                  <a:spcPct val="0"/>
                </a:spcBef>
              </a:pPr>
              <a:t>3</a:t>
            </a:fld>
            <a:endParaRPr lang="en-US" altLang="nl-B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BE" smtClean="0">
              <a:ea typeface="ＭＳ Ｐゴシック" pitchFamily="34" charset="-128"/>
            </a:endParaRPr>
          </a:p>
        </p:txBody>
      </p:sp>
      <p:sp>
        <p:nvSpPr>
          <p:cNvPr id="8397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F01078F5-2F30-4188-9E18-2D7674BF967B}" type="slidenum">
              <a:rPr lang="en-US" altLang="nl-BE"/>
              <a:pPr>
                <a:spcBef>
                  <a:spcPct val="0"/>
                </a:spcBef>
              </a:pPr>
              <a:t>35</a:t>
            </a:fld>
            <a:endParaRPr lang="en-US" altLang="nl-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endParaRPr lang="en-GB" altLang="nl-BE" smtClean="0">
              <a:ea typeface="ＭＳ Ｐゴシック" pitchFamily="34" charset="-128"/>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F93F752-1DFD-4ADF-94B5-4075F23BE0AB}" type="slidenum">
              <a:rPr lang="nl-BE" altLang="nl-BE"/>
              <a:pPr>
                <a:spcBef>
                  <a:spcPct val="0"/>
                </a:spcBef>
              </a:pPr>
              <a:t>4</a:t>
            </a:fld>
            <a:endParaRPr lang="nl-BE" altLang="nl-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BE" smtClean="0">
              <a:ea typeface="ＭＳ Ｐゴシック" pitchFamily="34" charset="-128"/>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8F829D35-12DD-4E1D-8E3C-438983D3E5E2}" type="slidenum">
              <a:rPr lang="en-US" altLang="nl-BE"/>
              <a:pPr>
                <a:spcBef>
                  <a:spcPct val="0"/>
                </a:spcBef>
              </a:pPr>
              <a:t>5</a:t>
            </a:fld>
            <a:endParaRPr lang="en-US" altLang="nl-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GB" altLang="nl-BE" sz="1000" smtClean="0">
              <a:ea typeface="ＭＳ Ｐゴシック" pitchFamily="34" charset="-128"/>
            </a:endParaRPr>
          </a:p>
        </p:txBody>
      </p:sp>
      <p:sp>
        <p:nvSpPr>
          <p:cNvPr id="2970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264CC7DE-F2DF-493F-B871-918917A3F03F}" type="slidenum">
              <a:rPr lang="nl-BE" altLang="nl-BE"/>
              <a:pPr>
                <a:spcBef>
                  <a:spcPct val="0"/>
                </a:spcBef>
              </a:pPr>
              <a:t>6</a:t>
            </a:fld>
            <a:endParaRPr lang="nl-BE" altLang="nl-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GB" altLang="nl-BE" sz="1000" smtClean="0">
              <a:ea typeface="ＭＳ Ｐゴシック" pitchFamily="34" charset="-128"/>
            </a:endParaRPr>
          </a:p>
        </p:txBody>
      </p:sp>
      <p:sp>
        <p:nvSpPr>
          <p:cNvPr id="317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63B8B7D-8A68-4EF5-B5A8-18F8BB142A4B}" type="slidenum">
              <a:rPr lang="nl-BE" altLang="nl-BE"/>
              <a:pPr>
                <a:spcBef>
                  <a:spcPct val="0"/>
                </a:spcBef>
              </a:pPr>
              <a:t>7</a:t>
            </a:fld>
            <a:endParaRPr lang="nl-BE" altLang="nl-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nl-BE" smtClean="0">
              <a:ea typeface="ＭＳ Ｐゴシック" pitchFamily="34" charset="-128"/>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7C94C16F-BBC9-4ACB-BB30-D8780DC73234}" type="slidenum">
              <a:rPr lang="nl-BE" altLang="nl-BE"/>
              <a:pPr>
                <a:spcBef>
                  <a:spcPct val="0"/>
                </a:spcBef>
              </a:pPr>
              <a:t>8</a:t>
            </a:fld>
            <a:endParaRPr lang="nl-BE" altLang="nl-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nl-BE" sz="900" smtClean="0">
              <a:ea typeface="ＭＳ Ｐゴシック"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BD92BE54-6D37-4DAD-8CCF-12272D6A82E3}" type="slidenum">
              <a:rPr lang="nl-BE" altLang="nl-BE"/>
              <a:pPr>
                <a:spcBef>
                  <a:spcPct val="0"/>
                </a:spcBef>
              </a:pPr>
              <a:t>9</a:t>
            </a:fld>
            <a:endParaRPr lang="nl-BE" altLang="nl-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vmlDrawing" Target="../drawings/vmlDrawing6.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vmlDrawing" Target="../drawings/vmlDrawing7.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vmlDrawing" Target="../drawings/vmlDrawing8.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vmlDrawing" Target="../drawings/vmlDrawing9.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vmlDrawing" Target="../drawings/vmlDrawing10.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vmlDrawing" Target="../drawings/vmlDrawing11.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vmlDrawing" Target="../drawings/vmlDrawing12.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vmlDrawing" Target="../drawings/vmlDrawing13.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vmlDrawing" Target="../drawings/vmlDrawing14.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B03CC3F2-E917-49FF-B6DC-BF57653EB720}" type="datetimeFigureOut">
              <a:rPr lang="en-GB" altLang="nl-BE"/>
              <a:pPr>
                <a:defRPr/>
              </a:pPr>
              <a:t>23/11/2017</a:t>
            </a:fld>
            <a:endParaRPr lang="en-GB" altLang="nl-BE"/>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262DBEC5-9122-4D50-87CC-2F6603389807}" type="slidenum">
              <a:rPr lang="en-GB" altLang="nl-BE"/>
              <a:pPr/>
              <a:t>‹#›</a:t>
            </a:fld>
            <a:endParaRPr lang="en-GB" altLang="nl-BE"/>
          </a:p>
        </p:txBody>
      </p:sp>
    </p:spTree>
    <p:extLst>
      <p:ext uri="{BB962C8B-B14F-4D97-AF65-F5344CB8AC3E}">
        <p14:creationId xmlns:p14="http://schemas.microsoft.com/office/powerpoint/2010/main" val="2648507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93B57F0-FB36-4BB1-B116-1790AECFC8BB}" type="datetimeFigureOut">
              <a:rPr lang="en-GB" altLang="nl-BE"/>
              <a:pPr>
                <a:defRPr/>
              </a:pPr>
              <a:t>23/11/2017</a:t>
            </a:fld>
            <a:endParaRPr lang="en-GB" altLang="nl-BE"/>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1AD7122F-C709-47FA-8D02-070780FC5FB7}" type="slidenum">
              <a:rPr lang="en-GB" altLang="nl-BE"/>
              <a:pPr/>
              <a:t>‹#›</a:t>
            </a:fld>
            <a:endParaRPr lang="en-GB" altLang="nl-BE"/>
          </a:p>
        </p:txBody>
      </p:sp>
    </p:spTree>
    <p:extLst>
      <p:ext uri="{BB962C8B-B14F-4D97-AF65-F5344CB8AC3E}">
        <p14:creationId xmlns:p14="http://schemas.microsoft.com/office/powerpoint/2010/main" val="3744198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9C0577F-45CE-4707-8246-87FEC36B154A}" type="datetimeFigureOut">
              <a:rPr lang="en-GB" altLang="nl-BE"/>
              <a:pPr>
                <a:defRPr/>
              </a:pPr>
              <a:t>23/11/2017</a:t>
            </a:fld>
            <a:endParaRPr lang="en-GB" altLang="nl-BE"/>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1CBFFAF8-CA89-4560-8432-7395846122F6}" type="slidenum">
              <a:rPr lang="en-GB" altLang="nl-BE"/>
              <a:pPr/>
              <a:t>‹#›</a:t>
            </a:fld>
            <a:endParaRPr lang="en-GB" altLang="nl-BE"/>
          </a:p>
        </p:txBody>
      </p:sp>
    </p:spTree>
    <p:extLst>
      <p:ext uri="{BB962C8B-B14F-4D97-AF65-F5344CB8AC3E}">
        <p14:creationId xmlns:p14="http://schemas.microsoft.com/office/powerpoint/2010/main" val="430124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xtLst/>
        </p:spPr>
        <p:txBody>
          <a:bodyPr wrap="none"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l-GR" altLang="en-US" sz="1800" smtClean="0">
              <a:latin typeface="Cambria" pitchFamily="18" charset="0"/>
            </a:endParaRPr>
          </a:p>
        </p:txBody>
      </p:sp>
      <p:graphicFrame>
        <p:nvGraphicFramePr>
          <p:cNvPr id="5" name="Object 1"/>
          <p:cNvGraphicFramePr>
            <a:graphicFrameLocks noChangeAspect="1"/>
          </p:cNvGraphicFramePr>
          <p:nvPr/>
        </p:nvGraphicFramePr>
        <p:xfrm>
          <a:off x="0" y="0"/>
          <a:ext cx="3338513" cy="1844675"/>
        </p:xfrm>
        <a:graphic>
          <a:graphicData uri="http://schemas.openxmlformats.org/presentationml/2006/ole">
            <mc:AlternateContent xmlns:mc="http://schemas.openxmlformats.org/markup-compatibility/2006">
              <mc:Choice xmlns:v="urn:schemas-microsoft-com:vml" Requires="v">
                <p:oleObj spid="_x0000_s119810" name="Acrobat Document" r:id="rId3" imgW="5410200" imgH="3606800" progId="AcroExch.Document.11">
                  <p:embed/>
                </p:oleObj>
              </mc:Choice>
              <mc:Fallback>
                <p:oleObj name="Acrobat Document" r:id="rId3" imgW="5410200" imgH="3606800" progId="AcroExch.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3851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6092825"/>
            <a:ext cx="227012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05725" y="6132513"/>
            <a:ext cx="5762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C:\Users\fani\Desktop\Disclaim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8275" y="6148388"/>
            <a:ext cx="46323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9" name="Slide Number Placeholder 5"/>
          <p:cNvSpPr>
            <a:spLocks noGrp="1"/>
          </p:cNvSpPr>
          <p:nvPr>
            <p:ph type="sldNum" sz="quarter" idx="10"/>
          </p:nvPr>
        </p:nvSpPr>
        <p:spPr>
          <a:xfrm>
            <a:off x="8101013" y="6356350"/>
            <a:ext cx="585787" cy="365125"/>
          </a:xfrm>
        </p:spPr>
        <p:txBody>
          <a:bodyPr/>
          <a:lstStyle>
            <a:lvl1pPr>
              <a:defRPr/>
            </a:lvl1pPr>
          </a:lstStyle>
          <a:p>
            <a:fld id="{58A058D4-FCD1-4D67-9203-67B31E693D31}" type="slidenum">
              <a:rPr lang="en-GB" altLang="nl-BE"/>
              <a:pPr/>
              <a:t>‹#›</a:t>
            </a:fld>
            <a:endParaRPr lang="en-GB" altLang="nl-BE"/>
          </a:p>
        </p:txBody>
      </p:sp>
    </p:spTree>
    <p:extLst>
      <p:ext uri="{BB962C8B-B14F-4D97-AF65-F5344CB8AC3E}">
        <p14:creationId xmlns:p14="http://schemas.microsoft.com/office/powerpoint/2010/main" val="144472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Slide Number Placeholder 5"/>
          <p:cNvSpPr>
            <a:spLocks noGrp="1"/>
          </p:cNvSpPr>
          <p:nvPr>
            <p:ph type="sldNum" sz="quarter" idx="10"/>
          </p:nvPr>
        </p:nvSpPr>
        <p:spPr/>
        <p:txBody>
          <a:bodyPr/>
          <a:lstStyle>
            <a:lvl1pPr>
              <a:defRPr/>
            </a:lvl1pPr>
          </a:lstStyle>
          <a:p>
            <a:fld id="{9D82F0F4-202C-4367-A016-99BCB9726AC1}" type="slidenum">
              <a:rPr lang="en-GB" altLang="nl-BE"/>
              <a:pPr/>
              <a:t>‹#›</a:t>
            </a:fld>
            <a:endParaRPr lang="en-GB" altLang="nl-BE"/>
          </a:p>
        </p:txBody>
      </p:sp>
    </p:spTree>
    <p:extLst>
      <p:ext uri="{BB962C8B-B14F-4D97-AF65-F5344CB8AC3E}">
        <p14:creationId xmlns:p14="http://schemas.microsoft.com/office/powerpoint/2010/main" val="1678895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F1DB9955-7DE3-4403-8BBF-15B19FCD4D7E}" type="slidenum">
              <a:rPr lang="en-GB" altLang="nl-BE"/>
              <a:pPr/>
              <a:t>‹#›</a:t>
            </a:fld>
            <a:endParaRPr lang="en-GB" altLang="nl-BE"/>
          </a:p>
        </p:txBody>
      </p:sp>
    </p:spTree>
    <p:extLst>
      <p:ext uri="{BB962C8B-B14F-4D97-AF65-F5344CB8AC3E}">
        <p14:creationId xmlns:p14="http://schemas.microsoft.com/office/powerpoint/2010/main" val="2554800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Slide Number Placeholder 5"/>
          <p:cNvSpPr>
            <a:spLocks noGrp="1"/>
          </p:cNvSpPr>
          <p:nvPr>
            <p:ph type="sldNum" sz="quarter" idx="10"/>
          </p:nvPr>
        </p:nvSpPr>
        <p:spPr/>
        <p:txBody>
          <a:bodyPr/>
          <a:lstStyle>
            <a:lvl1pPr>
              <a:defRPr/>
            </a:lvl1pPr>
          </a:lstStyle>
          <a:p>
            <a:fld id="{6ECB5FDF-9C86-4CCE-B696-E5DD964F21C3}" type="slidenum">
              <a:rPr lang="en-GB" altLang="nl-BE"/>
              <a:pPr/>
              <a:t>‹#›</a:t>
            </a:fld>
            <a:endParaRPr lang="en-GB" altLang="nl-BE"/>
          </a:p>
        </p:txBody>
      </p:sp>
    </p:spTree>
    <p:extLst>
      <p:ext uri="{BB962C8B-B14F-4D97-AF65-F5344CB8AC3E}">
        <p14:creationId xmlns:p14="http://schemas.microsoft.com/office/powerpoint/2010/main" val="3563836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5"/>
          <p:cNvSpPr>
            <a:spLocks noGrp="1"/>
          </p:cNvSpPr>
          <p:nvPr>
            <p:ph type="sldNum" sz="quarter" idx="10"/>
          </p:nvPr>
        </p:nvSpPr>
        <p:spPr/>
        <p:txBody>
          <a:bodyPr/>
          <a:lstStyle>
            <a:lvl1pPr>
              <a:defRPr/>
            </a:lvl1pPr>
          </a:lstStyle>
          <a:p>
            <a:fld id="{364BC821-5E94-4288-ACF8-B49144118AA5}" type="slidenum">
              <a:rPr lang="en-GB" altLang="nl-BE"/>
              <a:pPr/>
              <a:t>‹#›</a:t>
            </a:fld>
            <a:endParaRPr lang="en-GB" altLang="nl-BE"/>
          </a:p>
        </p:txBody>
      </p:sp>
    </p:spTree>
    <p:extLst>
      <p:ext uri="{BB962C8B-B14F-4D97-AF65-F5344CB8AC3E}">
        <p14:creationId xmlns:p14="http://schemas.microsoft.com/office/powerpoint/2010/main" val="4048034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Slide Number Placeholder 5"/>
          <p:cNvSpPr>
            <a:spLocks noGrp="1"/>
          </p:cNvSpPr>
          <p:nvPr>
            <p:ph type="sldNum" sz="quarter" idx="10"/>
          </p:nvPr>
        </p:nvSpPr>
        <p:spPr/>
        <p:txBody>
          <a:bodyPr/>
          <a:lstStyle>
            <a:lvl1pPr>
              <a:defRPr/>
            </a:lvl1pPr>
          </a:lstStyle>
          <a:p>
            <a:fld id="{93B8B05F-F115-4702-A554-58FA47353485}" type="slidenum">
              <a:rPr lang="en-GB" altLang="nl-BE"/>
              <a:pPr/>
              <a:t>‹#›</a:t>
            </a:fld>
            <a:endParaRPr lang="en-GB" altLang="nl-BE"/>
          </a:p>
        </p:txBody>
      </p:sp>
    </p:spTree>
    <p:extLst>
      <p:ext uri="{BB962C8B-B14F-4D97-AF65-F5344CB8AC3E}">
        <p14:creationId xmlns:p14="http://schemas.microsoft.com/office/powerpoint/2010/main" val="4094832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7FE1CF72-B39E-4430-9915-12EE5A95517E}" type="slidenum">
              <a:rPr lang="en-GB" altLang="nl-BE"/>
              <a:pPr/>
              <a:t>‹#›</a:t>
            </a:fld>
            <a:endParaRPr lang="en-GB" altLang="nl-BE"/>
          </a:p>
        </p:txBody>
      </p:sp>
    </p:spTree>
    <p:extLst>
      <p:ext uri="{BB962C8B-B14F-4D97-AF65-F5344CB8AC3E}">
        <p14:creationId xmlns:p14="http://schemas.microsoft.com/office/powerpoint/2010/main" val="1184227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DFB7CB43-A128-47EF-B845-BBCE9C7BCA3D}" type="slidenum">
              <a:rPr lang="en-GB" altLang="nl-BE"/>
              <a:pPr/>
              <a:t>‹#›</a:t>
            </a:fld>
            <a:endParaRPr lang="en-GB" altLang="nl-BE"/>
          </a:p>
        </p:txBody>
      </p:sp>
    </p:spTree>
    <p:extLst>
      <p:ext uri="{BB962C8B-B14F-4D97-AF65-F5344CB8AC3E}">
        <p14:creationId xmlns:p14="http://schemas.microsoft.com/office/powerpoint/2010/main" val="1135504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E654087-C79B-4E2D-86A8-607D682607A1}" type="datetimeFigureOut">
              <a:rPr lang="en-GB" altLang="nl-BE"/>
              <a:pPr>
                <a:defRPr/>
              </a:pPr>
              <a:t>23/11/2017</a:t>
            </a:fld>
            <a:endParaRPr lang="en-GB" altLang="nl-BE"/>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85AFBD7-DA4B-4F2A-82C4-508E069DFA16}" type="slidenum">
              <a:rPr lang="en-GB" altLang="nl-BE"/>
              <a:pPr/>
              <a:t>‹#›</a:t>
            </a:fld>
            <a:endParaRPr lang="en-GB" altLang="nl-BE"/>
          </a:p>
        </p:txBody>
      </p:sp>
    </p:spTree>
    <p:extLst>
      <p:ext uri="{BB962C8B-B14F-4D97-AF65-F5344CB8AC3E}">
        <p14:creationId xmlns:p14="http://schemas.microsoft.com/office/powerpoint/2010/main" val="3956947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F144B995-7692-4069-B81D-52F44CB8B3CD}" type="slidenum">
              <a:rPr lang="en-GB" altLang="nl-BE"/>
              <a:pPr/>
              <a:t>‹#›</a:t>
            </a:fld>
            <a:endParaRPr lang="en-GB" altLang="nl-BE"/>
          </a:p>
        </p:txBody>
      </p:sp>
    </p:spTree>
    <p:extLst>
      <p:ext uri="{BB962C8B-B14F-4D97-AF65-F5344CB8AC3E}">
        <p14:creationId xmlns:p14="http://schemas.microsoft.com/office/powerpoint/2010/main" val="3396918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Slide Number Placeholder 5"/>
          <p:cNvSpPr>
            <a:spLocks noGrp="1"/>
          </p:cNvSpPr>
          <p:nvPr>
            <p:ph type="sldNum" sz="quarter" idx="10"/>
          </p:nvPr>
        </p:nvSpPr>
        <p:spPr/>
        <p:txBody>
          <a:bodyPr/>
          <a:lstStyle>
            <a:lvl1pPr>
              <a:defRPr/>
            </a:lvl1pPr>
          </a:lstStyle>
          <a:p>
            <a:fld id="{1F050CCD-FB47-406F-AABB-530B57FCB798}" type="slidenum">
              <a:rPr lang="en-GB" altLang="nl-BE"/>
              <a:pPr/>
              <a:t>‹#›</a:t>
            </a:fld>
            <a:endParaRPr lang="en-GB" altLang="nl-BE"/>
          </a:p>
        </p:txBody>
      </p:sp>
    </p:spTree>
    <p:extLst>
      <p:ext uri="{BB962C8B-B14F-4D97-AF65-F5344CB8AC3E}">
        <p14:creationId xmlns:p14="http://schemas.microsoft.com/office/powerpoint/2010/main" val="307403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Slide Number Placeholder 5"/>
          <p:cNvSpPr>
            <a:spLocks noGrp="1"/>
          </p:cNvSpPr>
          <p:nvPr>
            <p:ph type="sldNum" sz="quarter" idx="10"/>
          </p:nvPr>
        </p:nvSpPr>
        <p:spPr/>
        <p:txBody>
          <a:bodyPr/>
          <a:lstStyle>
            <a:lvl1pPr>
              <a:defRPr/>
            </a:lvl1pPr>
          </a:lstStyle>
          <a:p>
            <a:fld id="{0C27A2BF-7E20-4357-BB83-67A5353BD0CB}" type="slidenum">
              <a:rPr lang="en-GB" altLang="nl-BE"/>
              <a:pPr/>
              <a:t>‹#›</a:t>
            </a:fld>
            <a:endParaRPr lang="en-GB" altLang="nl-BE"/>
          </a:p>
        </p:txBody>
      </p:sp>
    </p:spTree>
    <p:extLst>
      <p:ext uri="{BB962C8B-B14F-4D97-AF65-F5344CB8AC3E}">
        <p14:creationId xmlns:p14="http://schemas.microsoft.com/office/powerpoint/2010/main" val="2113890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l-GR" altLang="nl-BE" sz="1800" smtClean="0">
              <a:solidFill>
                <a:srgbClr val="000000"/>
              </a:solidFill>
              <a:latin typeface="Cambria" panose="02040503050406030204" pitchFamily="18" charset="0"/>
            </a:endParaRPr>
          </a:p>
        </p:txBody>
      </p:sp>
      <p:graphicFrame>
        <p:nvGraphicFramePr>
          <p:cNvPr id="5" name="Object 9"/>
          <p:cNvGraphicFramePr>
            <a:graphicFrameLocks noChangeAspect="1"/>
          </p:cNvGraphicFramePr>
          <p:nvPr/>
        </p:nvGraphicFramePr>
        <p:xfrm>
          <a:off x="0" y="0"/>
          <a:ext cx="3338513" cy="1844675"/>
        </p:xfrm>
        <a:graphic>
          <a:graphicData uri="http://schemas.openxmlformats.org/presentationml/2006/ole">
            <mc:AlternateContent xmlns:mc="http://schemas.openxmlformats.org/markup-compatibility/2006">
              <mc:Choice xmlns:v="urn:schemas-microsoft-com:vml" Requires="v">
                <p:oleObj spid="_x0000_s120834" name="Acrobat Document" r:id="rId3" imgW="5410200" imgH="3606800" progId="AcroExch.Document.11">
                  <p:embed/>
                </p:oleObj>
              </mc:Choice>
              <mc:Fallback>
                <p:oleObj name="Acrobat Document" r:id="rId3" imgW="5410200" imgH="3606800" progId="AcroExch.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3851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6092825"/>
            <a:ext cx="2270125"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5725" y="6132513"/>
            <a:ext cx="57626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3" descr="C:\Users\fani\Desktop\Disclaim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8275" y="6148388"/>
            <a:ext cx="46323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6092825"/>
            <a:ext cx="2268538"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0" name="Slide Number Placeholder 5"/>
          <p:cNvSpPr>
            <a:spLocks noGrp="1"/>
          </p:cNvSpPr>
          <p:nvPr>
            <p:ph type="sldNum" sz="quarter" idx="10"/>
          </p:nvPr>
        </p:nvSpPr>
        <p:spPr>
          <a:xfrm>
            <a:off x="8101013" y="6356350"/>
            <a:ext cx="585787" cy="365125"/>
          </a:xfrm>
        </p:spPr>
        <p:txBody>
          <a:bodyPr/>
          <a:lstStyle>
            <a:lvl1pPr>
              <a:defRPr/>
            </a:lvl1pPr>
          </a:lstStyle>
          <a:p>
            <a:fld id="{2798EDFA-6F76-409A-B1F0-31F7E1599A58}" type="slidenum">
              <a:rPr lang="en-GB" altLang="nl-BE"/>
              <a:pPr/>
              <a:t>‹#›</a:t>
            </a:fld>
            <a:endParaRPr lang="en-GB" altLang="nl-BE"/>
          </a:p>
        </p:txBody>
      </p:sp>
    </p:spTree>
    <p:extLst>
      <p:ext uri="{BB962C8B-B14F-4D97-AF65-F5344CB8AC3E}">
        <p14:creationId xmlns:p14="http://schemas.microsoft.com/office/powerpoint/2010/main" val="8478068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l-GR" altLang="nl-BE" sz="1800" smtClean="0">
              <a:solidFill>
                <a:srgbClr val="000000"/>
              </a:solidFill>
              <a:latin typeface="Cambria" panose="02040503050406030204" pitchFamily="18" charset="0"/>
            </a:endParaRPr>
          </a:p>
        </p:txBody>
      </p:sp>
      <p:graphicFrame>
        <p:nvGraphicFramePr>
          <p:cNvPr id="5" name="Object 9"/>
          <p:cNvGraphicFramePr>
            <a:graphicFrameLocks noChangeAspect="1"/>
          </p:cNvGraphicFramePr>
          <p:nvPr/>
        </p:nvGraphicFramePr>
        <p:xfrm>
          <a:off x="0" y="0"/>
          <a:ext cx="3338513" cy="1844675"/>
        </p:xfrm>
        <a:graphic>
          <a:graphicData uri="http://schemas.openxmlformats.org/presentationml/2006/ole">
            <mc:AlternateContent xmlns:mc="http://schemas.openxmlformats.org/markup-compatibility/2006">
              <mc:Choice xmlns:v="urn:schemas-microsoft-com:vml" Requires="v">
                <p:oleObj spid="_x0000_s121858" name="Acrobat Document" r:id="rId3" imgW="5410200" imgH="3606800" progId="AcroExch.Document.11">
                  <p:embed/>
                </p:oleObj>
              </mc:Choice>
              <mc:Fallback>
                <p:oleObj name="Acrobat Document" r:id="rId3" imgW="5410200" imgH="3606800" progId="AcroExch.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3851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6092825"/>
            <a:ext cx="2270125"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5725" y="6132513"/>
            <a:ext cx="57626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3" descr="C:\Users\fani\Desktop\Disclaim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8275" y="6148388"/>
            <a:ext cx="46323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Slide Number Placeholder 5"/>
          <p:cNvSpPr>
            <a:spLocks noGrp="1"/>
          </p:cNvSpPr>
          <p:nvPr>
            <p:ph type="sldNum" sz="quarter" idx="10"/>
          </p:nvPr>
        </p:nvSpPr>
        <p:spPr/>
        <p:txBody>
          <a:bodyPr/>
          <a:lstStyle>
            <a:lvl1pPr>
              <a:defRPr/>
            </a:lvl1pPr>
          </a:lstStyle>
          <a:p>
            <a:fld id="{5A0D5BC8-FC84-4B2C-95CA-74F09031A187}" type="slidenum">
              <a:rPr lang="en-GB" altLang="nl-BE"/>
              <a:pPr/>
              <a:t>‹#›</a:t>
            </a:fld>
            <a:endParaRPr lang="en-GB" altLang="nl-BE"/>
          </a:p>
        </p:txBody>
      </p:sp>
    </p:spTree>
    <p:extLst>
      <p:ext uri="{BB962C8B-B14F-4D97-AF65-F5344CB8AC3E}">
        <p14:creationId xmlns:p14="http://schemas.microsoft.com/office/powerpoint/2010/main" val="1792575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l-GR" altLang="nl-BE" sz="1800" smtClean="0">
              <a:solidFill>
                <a:srgbClr val="000000"/>
              </a:solidFill>
              <a:latin typeface="Cambria" panose="02040503050406030204" pitchFamily="18" charset="0"/>
            </a:endParaRPr>
          </a:p>
        </p:txBody>
      </p:sp>
      <p:graphicFrame>
        <p:nvGraphicFramePr>
          <p:cNvPr id="5" name="Object 9"/>
          <p:cNvGraphicFramePr>
            <a:graphicFrameLocks noChangeAspect="1"/>
          </p:cNvGraphicFramePr>
          <p:nvPr/>
        </p:nvGraphicFramePr>
        <p:xfrm>
          <a:off x="0" y="0"/>
          <a:ext cx="3338513" cy="1844675"/>
        </p:xfrm>
        <a:graphic>
          <a:graphicData uri="http://schemas.openxmlformats.org/presentationml/2006/ole">
            <mc:AlternateContent xmlns:mc="http://schemas.openxmlformats.org/markup-compatibility/2006">
              <mc:Choice xmlns:v="urn:schemas-microsoft-com:vml" Requires="v">
                <p:oleObj spid="_x0000_s122882" name="Acrobat Document" r:id="rId3" imgW="5410200" imgH="3606800" progId="AcroExch.Document.11">
                  <p:embed/>
                </p:oleObj>
              </mc:Choice>
              <mc:Fallback>
                <p:oleObj name="Acrobat Document" r:id="rId3" imgW="5410200" imgH="3606800" progId="AcroExch.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3851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6092825"/>
            <a:ext cx="2270125"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5725" y="6132513"/>
            <a:ext cx="57626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3" descr="C:\Users\fani\Desktop\Disclaim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8275" y="6148388"/>
            <a:ext cx="46323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0"/>
          </p:nvPr>
        </p:nvSpPr>
        <p:spPr/>
        <p:txBody>
          <a:bodyPr/>
          <a:lstStyle>
            <a:lvl1pPr>
              <a:defRPr/>
            </a:lvl1pPr>
          </a:lstStyle>
          <a:p>
            <a:fld id="{33F807BC-FA7F-4C7A-98D1-74FB6E3B0096}" type="slidenum">
              <a:rPr lang="en-GB" altLang="nl-BE"/>
              <a:pPr/>
              <a:t>‹#›</a:t>
            </a:fld>
            <a:endParaRPr lang="en-GB" altLang="nl-BE"/>
          </a:p>
        </p:txBody>
      </p:sp>
    </p:spTree>
    <p:extLst>
      <p:ext uri="{BB962C8B-B14F-4D97-AF65-F5344CB8AC3E}">
        <p14:creationId xmlns:p14="http://schemas.microsoft.com/office/powerpoint/2010/main" val="1758380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l-GR" altLang="nl-BE" sz="1800" smtClean="0">
              <a:solidFill>
                <a:srgbClr val="000000"/>
              </a:solidFill>
              <a:latin typeface="Cambria" panose="02040503050406030204" pitchFamily="18" charset="0"/>
            </a:endParaRPr>
          </a:p>
        </p:txBody>
      </p:sp>
      <p:graphicFrame>
        <p:nvGraphicFramePr>
          <p:cNvPr id="6" name="Object 9"/>
          <p:cNvGraphicFramePr>
            <a:graphicFrameLocks noChangeAspect="1"/>
          </p:cNvGraphicFramePr>
          <p:nvPr/>
        </p:nvGraphicFramePr>
        <p:xfrm>
          <a:off x="0" y="0"/>
          <a:ext cx="3338513" cy="1844675"/>
        </p:xfrm>
        <a:graphic>
          <a:graphicData uri="http://schemas.openxmlformats.org/presentationml/2006/ole">
            <mc:AlternateContent xmlns:mc="http://schemas.openxmlformats.org/markup-compatibility/2006">
              <mc:Choice xmlns:v="urn:schemas-microsoft-com:vml" Requires="v">
                <p:oleObj spid="_x0000_s123906" name="Acrobat Document" r:id="rId3" imgW="5410200" imgH="3606800" progId="AcroExch.Document.11">
                  <p:embed/>
                </p:oleObj>
              </mc:Choice>
              <mc:Fallback>
                <p:oleObj name="Acrobat Document" r:id="rId3" imgW="5410200" imgH="3606800" progId="AcroExch.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3851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6092825"/>
            <a:ext cx="2270125"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5725" y="6132513"/>
            <a:ext cx="57626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3" descr="C:\Users\fani\Desktop\Disclaim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8275" y="6148388"/>
            <a:ext cx="46323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10" name="Slide Number Placeholder 6"/>
          <p:cNvSpPr>
            <a:spLocks noGrp="1"/>
          </p:cNvSpPr>
          <p:nvPr>
            <p:ph type="sldNum" sz="quarter" idx="10"/>
          </p:nvPr>
        </p:nvSpPr>
        <p:spPr/>
        <p:txBody>
          <a:bodyPr/>
          <a:lstStyle>
            <a:lvl1pPr>
              <a:defRPr/>
            </a:lvl1pPr>
          </a:lstStyle>
          <a:p>
            <a:fld id="{754F8F9A-1D68-492A-A843-F5D07A0498E9}" type="slidenum">
              <a:rPr lang="en-GB" altLang="nl-BE"/>
              <a:pPr/>
              <a:t>‹#›</a:t>
            </a:fld>
            <a:endParaRPr lang="en-GB" altLang="nl-BE"/>
          </a:p>
        </p:txBody>
      </p:sp>
    </p:spTree>
    <p:extLst>
      <p:ext uri="{BB962C8B-B14F-4D97-AF65-F5344CB8AC3E}">
        <p14:creationId xmlns:p14="http://schemas.microsoft.com/office/powerpoint/2010/main" val="35442208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l-GR" altLang="nl-BE" sz="1800" smtClean="0">
              <a:solidFill>
                <a:srgbClr val="000000"/>
              </a:solidFill>
              <a:latin typeface="Cambria" panose="02040503050406030204" pitchFamily="18" charset="0"/>
            </a:endParaRPr>
          </a:p>
        </p:txBody>
      </p:sp>
      <p:graphicFrame>
        <p:nvGraphicFramePr>
          <p:cNvPr id="8" name="Object 9"/>
          <p:cNvGraphicFramePr>
            <a:graphicFrameLocks noChangeAspect="1"/>
          </p:cNvGraphicFramePr>
          <p:nvPr/>
        </p:nvGraphicFramePr>
        <p:xfrm>
          <a:off x="0" y="0"/>
          <a:ext cx="3338513" cy="1844675"/>
        </p:xfrm>
        <a:graphic>
          <a:graphicData uri="http://schemas.openxmlformats.org/presentationml/2006/ole">
            <mc:AlternateContent xmlns:mc="http://schemas.openxmlformats.org/markup-compatibility/2006">
              <mc:Choice xmlns:v="urn:schemas-microsoft-com:vml" Requires="v">
                <p:oleObj spid="_x0000_s124930" name="Acrobat Document" r:id="rId3" imgW="5410200" imgH="3606800" progId="AcroExch.Document.11">
                  <p:embed/>
                </p:oleObj>
              </mc:Choice>
              <mc:Fallback>
                <p:oleObj name="Acrobat Document" r:id="rId3" imgW="5410200" imgH="3606800" progId="AcroExch.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3851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6092825"/>
            <a:ext cx="2270125"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5725" y="6132513"/>
            <a:ext cx="57626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3" descr="C:\Users\fani\Desktop\Disclaim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8275" y="6148388"/>
            <a:ext cx="46323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12" name="Slide Number Placeholder 8"/>
          <p:cNvSpPr>
            <a:spLocks noGrp="1"/>
          </p:cNvSpPr>
          <p:nvPr>
            <p:ph type="sldNum" sz="quarter" idx="10"/>
          </p:nvPr>
        </p:nvSpPr>
        <p:spPr/>
        <p:txBody>
          <a:bodyPr/>
          <a:lstStyle>
            <a:lvl1pPr>
              <a:defRPr/>
            </a:lvl1pPr>
          </a:lstStyle>
          <a:p>
            <a:fld id="{317F7847-F253-4489-B04E-1F6086BBA594}" type="slidenum">
              <a:rPr lang="en-GB" altLang="nl-BE"/>
              <a:pPr/>
              <a:t>‹#›</a:t>
            </a:fld>
            <a:endParaRPr lang="en-GB" altLang="nl-BE"/>
          </a:p>
        </p:txBody>
      </p:sp>
    </p:spTree>
    <p:extLst>
      <p:ext uri="{BB962C8B-B14F-4D97-AF65-F5344CB8AC3E}">
        <p14:creationId xmlns:p14="http://schemas.microsoft.com/office/powerpoint/2010/main" val="33899531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l-GR" altLang="nl-BE" sz="1800" smtClean="0">
              <a:solidFill>
                <a:srgbClr val="000000"/>
              </a:solidFill>
              <a:latin typeface="Cambria" panose="02040503050406030204" pitchFamily="18" charset="0"/>
            </a:endParaRPr>
          </a:p>
        </p:txBody>
      </p:sp>
      <p:graphicFrame>
        <p:nvGraphicFramePr>
          <p:cNvPr id="4" name="Object 9"/>
          <p:cNvGraphicFramePr>
            <a:graphicFrameLocks noChangeAspect="1"/>
          </p:cNvGraphicFramePr>
          <p:nvPr/>
        </p:nvGraphicFramePr>
        <p:xfrm>
          <a:off x="0" y="0"/>
          <a:ext cx="3338513" cy="1844675"/>
        </p:xfrm>
        <a:graphic>
          <a:graphicData uri="http://schemas.openxmlformats.org/presentationml/2006/ole">
            <mc:AlternateContent xmlns:mc="http://schemas.openxmlformats.org/markup-compatibility/2006">
              <mc:Choice xmlns:v="urn:schemas-microsoft-com:vml" Requires="v">
                <p:oleObj spid="_x0000_s125954" name="Acrobat Document" r:id="rId3" imgW="5410200" imgH="3606800" progId="AcroExch.Document.11">
                  <p:embed/>
                </p:oleObj>
              </mc:Choice>
              <mc:Fallback>
                <p:oleObj name="Acrobat Document" r:id="rId3" imgW="5410200" imgH="3606800" progId="AcroExch.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3851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6092825"/>
            <a:ext cx="2270125"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5725" y="6132513"/>
            <a:ext cx="57626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3" descr="C:\Users\fani\Desktop\Disclaim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8275" y="6148388"/>
            <a:ext cx="46323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l-GR"/>
          </a:p>
        </p:txBody>
      </p:sp>
      <p:sp>
        <p:nvSpPr>
          <p:cNvPr id="8" name="Slide Number Placeholder 4"/>
          <p:cNvSpPr>
            <a:spLocks noGrp="1"/>
          </p:cNvSpPr>
          <p:nvPr>
            <p:ph type="sldNum" sz="quarter" idx="10"/>
          </p:nvPr>
        </p:nvSpPr>
        <p:spPr/>
        <p:txBody>
          <a:bodyPr/>
          <a:lstStyle>
            <a:lvl1pPr>
              <a:defRPr/>
            </a:lvl1pPr>
          </a:lstStyle>
          <a:p>
            <a:fld id="{BC860525-FC2A-4434-85E8-4D7EDC9A51E2}" type="slidenum">
              <a:rPr lang="en-GB" altLang="nl-BE"/>
              <a:pPr/>
              <a:t>‹#›</a:t>
            </a:fld>
            <a:endParaRPr lang="en-GB" altLang="nl-BE"/>
          </a:p>
        </p:txBody>
      </p:sp>
    </p:spTree>
    <p:extLst>
      <p:ext uri="{BB962C8B-B14F-4D97-AF65-F5344CB8AC3E}">
        <p14:creationId xmlns:p14="http://schemas.microsoft.com/office/powerpoint/2010/main" val="4238821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l-GR" altLang="nl-BE" sz="1800" smtClean="0">
              <a:solidFill>
                <a:srgbClr val="000000"/>
              </a:solidFill>
              <a:latin typeface="Cambria" panose="02040503050406030204" pitchFamily="18" charset="0"/>
            </a:endParaRPr>
          </a:p>
        </p:txBody>
      </p:sp>
      <p:graphicFrame>
        <p:nvGraphicFramePr>
          <p:cNvPr id="3" name="Object 9"/>
          <p:cNvGraphicFramePr>
            <a:graphicFrameLocks noChangeAspect="1"/>
          </p:cNvGraphicFramePr>
          <p:nvPr/>
        </p:nvGraphicFramePr>
        <p:xfrm>
          <a:off x="0" y="0"/>
          <a:ext cx="3338513" cy="1844675"/>
        </p:xfrm>
        <a:graphic>
          <a:graphicData uri="http://schemas.openxmlformats.org/presentationml/2006/ole">
            <mc:AlternateContent xmlns:mc="http://schemas.openxmlformats.org/markup-compatibility/2006">
              <mc:Choice xmlns:v="urn:schemas-microsoft-com:vml" Requires="v">
                <p:oleObj spid="_x0000_s126978" name="Acrobat Document" r:id="rId3" imgW="5410200" imgH="3606800" progId="AcroExch.Document.11">
                  <p:embed/>
                </p:oleObj>
              </mc:Choice>
              <mc:Fallback>
                <p:oleObj name="Acrobat Document" r:id="rId3" imgW="5410200" imgH="3606800" progId="AcroExch.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3851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6092825"/>
            <a:ext cx="2270125"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5725" y="6132513"/>
            <a:ext cx="57626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3" descr="C:\Users\fani\Desktop\Disclaim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8275" y="6148388"/>
            <a:ext cx="46323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3"/>
          <p:cNvSpPr>
            <a:spLocks noGrp="1"/>
          </p:cNvSpPr>
          <p:nvPr>
            <p:ph type="sldNum" sz="quarter" idx="10"/>
          </p:nvPr>
        </p:nvSpPr>
        <p:spPr/>
        <p:txBody>
          <a:bodyPr/>
          <a:lstStyle>
            <a:lvl1pPr>
              <a:defRPr/>
            </a:lvl1pPr>
          </a:lstStyle>
          <a:p>
            <a:fld id="{07AE9808-1C4E-4315-A9B0-233EC91D754E}" type="slidenum">
              <a:rPr lang="en-GB" altLang="nl-BE"/>
              <a:pPr/>
              <a:t>‹#›</a:t>
            </a:fld>
            <a:endParaRPr lang="en-GB" altLang="nl-BE"/>
          </a:p>
        </p:txBody>
      </p:sp>
    </p:spTree>
    <p:extLst>
      <p:ext uri="{BB962C8B-B14F-4D97-AF65-F5344CB8AC3E}">
        <p14:creationId xmlns:p14="http://schemas.microsoft.com/office/powerpoint/2010/main" val="3186293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94FCAF2-1814-4475-AC6C-253F0B068A63}" type="datetimeFigureOut">
              <a:rPr lang="en-GB" altLang="nl-BE"/>
              <a:pPr>
                <a:defRPr/>
              </a:pPr>
              <a:t>23/11/2017</a:t>
            </a:fld>
            <a:endParaRPr lang="en-GB" altLang="nl-BE"/>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AA1254E3-40BB-493D-9BC7-FEA54C6087EF}" type="slidenum">
              <a:rPr lang="en-GB" altLang="nl-BE"/>
              <a:pPr/>
              <a:t>‹#›</a:t>
            </a:fld>
            <a:endParaRPr lang="en-GB" altLang="nl-BE"/>
          </a:p>
        </p:txBody>
      </p:sp>
    </p:spTree>
    <p:extLst>
      <p:ext uri="{BB962C8B-B14F-4D97-AF65-F5344CB8AC3E}">
        <p14:creationId xmlns:p14="http://schemas.microsoft.com/office/powerpoint/2010/main" val="21283424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l-GR" altLang="nl-BE" sz="1800" smtClean="0">
              <a:solidFill>
                <a:srgbClr val="000000"/>
              </a:solidFill>
              <a:latin typeface="Cambria" panose="02040503050406030204" pitchFamily="18" charset="0"/>
            </a:endParaRPr>
          </a:p>
        </p:txBody>
      </p:sp>
      <p:graphicFrame>
        <p:nvGraphicFramePr>
          <p:cNvPr id="6" name="Object 9"/>
          <p:cNvGraphicFramePr>
            <a:graphicFrameLocks noChangeAspect="1"/>
          </p:cNvGraphicFramePr>
          <p:nvPr/>
        </p:nvGraphicFramePr>
        <p:xfrm>
          <a:off x="0" y="0"/>
          <a:ext cx="3338513" cy="1844675"/>
        </p:xfrm>
        <a:graphic>
          <a:graphicData uri="http://schemas.openxmlformats.org/presentationml/2006/ole">
            <mc:AlternateContent xmlns:mc="http://schemas.openxmlformats.org/markup-compatibility/2006">
              <mc:Choice xmlns:v="urn:schemas-microsoft-com:vml" Requires="v">
                <p:oleObj spid="_x0000_s128002" name="Acrobat Document" r:id="rId3" imgW="5410200" imgH="3606800" progId="AcroExch.Document.11">
                  <p:embed/>
                </p:oleObj>
              </mc:Choice>
              <mc:Fallback>
                <p:oleObj name="Acrobat Document" r:id="rId3" imgW="5410200" imgH="3606800" progId="AcroExch.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3851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6092825"/>
            <a:ext cx="2270125"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5725" y="6132513"/>
            <a:ext cx="57626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3" descr="C:\Users\fani\Desktop\Disclaim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8275" y="6148388"/>
            <a:ext cx="46323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6"/>
          <p:cNvSpPr>
            <a:spLocks noGrp="1"/>
          </p:cNvSpPr>
          <p:nvPr>
            <p:ph type="sldNum" sz="quarter" idx="10"/>
          </p:nvPr>
        </p:nvSpPr>
        <p:spPr/>
        <p:txBody>
          <a:bodyPr/>
          <a:lstStyle>
            <a:lvl1pPr>
              <a:defRPr/>
            </a:lvl1pPr>
          </a:lstStyle>
          <a:p>
            <a:fld id="{DC1BD77C-1E9A-4E6D-B7CE-331F8AB6BF0E}" type="slidenum">
              <a:rPr lang="en-GB" altLang="nl-BE"/>
              <a:pPr/>
              <a:t>‹#›</a:t>
            </a:fld>
            <a:endParaRPr lang="en-GB" altLang="nl-BE"/>
          </a:p>
        </p:txBody>
      </p:sp>
    </p:spTree>
    <p:extLst>
      <p:ext uri="{BB962C8B-B14F-4D97-AF65-F5344CB8AC3E}">
        <p14:creationId xmlns:p14="http://schemas.microsoft.com/office/powerpoint/2010/main" val="34399354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l-GR" altLang="nl-BE" sz="1800" smtClean="0">
              <a:solidFill>
                <a:srgbClr val="000000"/>
              </a:solidFill>
              <a:latin typeface="Cambria" panose="02040503050406030204" pitchFamily="18" charset="0"/>
            </a:endParaRPr>
          </a:p>
        </p:txBody>
      </p:sp>
      <p:graphicFrame>
        <p:nvGraphicFramePr>
          <p:cNvPr id="6" name="Object 9"/>
          <p:cNvGraphicFramePr>
            <a:graphicFrameLocks noChangeAspect="1"/>
          </p:cNvGraphicFramePr>
          <p:nvPr/>
        </p:nvGraphicFramePr>
        <p:xfrm>
          <a:off x="0" y="0"/>
          <a:ext cx="3338513" cy="1844675"/>
        </p:xfrm>
        <a:graphic>
          <a:graphicData uri="http://schemas.openxmlformats.org/presentationml/2006/ole">
            <mc:AlternateContent xmlns:mc="http://schemas.openxmlformats.org/markup-compatibility/2006">
              <mc:Choice xmlns:v="urn:schemas-microsoft-com:vml" Requires="v">
                <p:oleObj spid="_x0000_s129026" name="Acrobat Document" r:id="rId3" imgW="5410200" imgH="3606800" progId="AcroExch.Document.11">
                  <p:embed/>
                </p:oleObj>
              </mc:Choice>
              <mc:Fallback>
                <p:oleObj name="Acrobat Document" r:id="rId3" imgW="5410200" imgH="3606800" progId="AcroExch.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3851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6092825"/>
            <a:ext cx="2270125"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5725" y="6132513"/>
            <a:ext cx="57626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3" descr="C:\Users\fani\Desktop\Disclaim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8275" y="6148388"/>
            <a:ext cx="46323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6"/>
          <p:cNvSpPr>
            <a:spLocks noGrp="1"/>
          </p:cNvSpPr>
          <p:nvPr>
            <p:ph type="sldNum" sz="quarter" idx="10"/>
          </p:nvPr>
        </p:nvSpPr>
        <p:spPr/>
        <p:txBody>
          <a:bodyPr/>
          <a:lstStyle>
            <a:lvl1pPr>
              <a:defRPr/>
            </a:lvl1pPr>
          </a:lstStyle>
          <a:p>
            <a:fld id="{55B2D7D8-2698-4CC7-A32D-7C916C7C3534}" type="slidenum">
              <a:rPr lang="en-GB" altLang="nl-BE"/>
              <a:pPr/>
              <a:t>‹#›</a:t>
            </a:fld>
            <a:endParaRPr lang="en-GB" altLang="nl-BE"/>
          </a:p>
        </p:txBody>
      </p:sp>
    </p:spTree>
    <p:extLst>
      <p:ext uri="{BB962C8B-B14F-4D97-AF65-F5344CB8AC3E}">
        <p14:creationId xmlns:p14="http://schemas.microsoft.com/office/powerpoint/2010/main" val="4101913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l-GR" altLang="nl-BE" sz="1800" smtClean="0">
              <a:solidFill>
                <a:srgbClr val="000000"/>
              </a:solidFill>
              <a:latin typeface="Cambria" panose="02040503050406030204" pitchFamily="18" charset="0"/>
            </a:endParaRPr>
          </a:p>
        </p:txBody>
      </p:sp>
      <p:graphicFrame>
        <p:nvGraphicFramePr>
          <p:cNvPr id="5" name="Object 9"/>
          <p:cNvGraphicFramePr>
            <a:graphicFrameLocks noChangeAspect="1"/>
          </p:cNvGraphicFramePr>
          <p:nvPr/>
        </p:nvGraphicFramePr>
        <p:xfrm>
          <a:off x="0" y="0"/>
          <a:ext cx="3338513" cy="1844675"/>
        </p:xfrm>
        <a:graphic>
          <a:graphicData uri="http://schemas.openxmlformats.org/presentationml/2006/ole">
            <mc:AlternateContent xmlns:mc="http://schemas.openxmlformats.org/markup-compatibility/2006">
              <mc:Choice xmlns:v="urn:schemas-microsoft-com:vml" Requires="v">
                <p:oleObj spid="_x0000_s130050" name="Acrobat Document" r:id="rId3" imgW="5410200" imgH="3606800" progId="AcroExch.Document.11">
                  <p:embed/>
                </p:oleObj>
              </mc:Choice>
              <mc:Fallback>
                <p:oleObj name="Acrobat Document" r:id="rId3" imgW="5410200" imgH="3606800" progId="AcroExch.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3851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6092825"/>
            <a:ext cx="2270125"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5725" y="6132513"/>
            <a:ext cx="57626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3" descr="C:\Users\fani\Desktop\Disclaim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8275" y="6148388"/>
            <a:ext cx="46323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5"/>
          <p:cNvSpPr>
            <a:spLocks noGrp="1"/>
          </p:cNvSpPr>
          <p:nvPr>
            <p:ph type="sldNum" sz="quarter" idx="10"/>
          </p:nvPr>
        </p:nvSpPr>
        <p:spPr/>
        <p:txBody>
          <a:bodyPr/>
          <a:lstStyle>
            <a:lvl1pPr>
              <a:defRPr/>
            </a:lvl1pPr>
          </a:lstStyle>
          <a:p>
            <a:fld id="{DE48F92D-381D-4180-967C-2043CB7687A5}" type="slidenum">
              <a:rPr lang="en-GB" altLang="nl-BE"/>
              <a:pPr/>
              <a:t>‹#›</a:t>
            </a:fld>
            <a:endParaRPr lang="en-GB" altLang="nl-BE"/>
          </a:p>
        </p:txBody>
      </p:sp>
    </p:spTree>
    <p:extLst>
      <p:ext uri="{BB962C8B-B14F-4D97-AF65-F5344CB8AC3E}">
        <p14:creationId xmlns:p14="http://schemas.microsoft.com/office/powerpoint/2010/main" val="10586206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l-GR" altLang="nl-BE" sz="1800" smtClean="0">
              <a:solidFill>
                <a:srgbClr val="000000"/>
              </a:solidFill>
              <a:latin typeface="Cambria" panose="02040503050406030204" pitchFamily="18" charset="0"/>
            </a:endParaRPr>
          </a:p>
        </p:txBody>
      </p:sp>
      <p:graphicFrame>
        <p:nvGraphicFramePr>
          <p:cNvPr id="5" name="Object 9"/>
          <p:cNvGraphicFramePr>
            <a:graphicFrameLocks noChangeAspect="1"/>
          </p:cNvGraphicFramePr>
          <p:nvPr/>
        </p:nvGraphicFramePr>
        <p:xfrm>
          <a:off x="0" y="0"/>
          <a:ext cx="3338513" cy="1844675"/>
        </p:xfrm>
        <a:graphic>
          <a:graphicData uri="http://schemas.openxmlformats.org/presentationml/2006/ole">
            <mc:AlternateContent xmlns:mc="http://schemas.openxmlformats.org/markup-compatibility/2006">
              <mc:Choice xmlns:v="urn:schemas-microsoft-com:vml" Requires="v">
                <p:oleObj spid="_x0000_s131074" name="Acrobat Document" r:id="rId3" imgW="5410200" imgH="3606800" progId="AcroExch.Document.11">
                  <p:embed/>
                </p:oleObj>
              </mc:Choice>
              <mc:Fallback>
                <p:oleObj name="Acrobat Document" r:id="rId3" imgW="5410200" imgH="3606800" progId="AcroExch.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3851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6092825"/>
            <a:ext cx="2270125"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5725" y="6132513"/>
            <a:ext cx="57626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3" descr="C:\Users\fani\Desktop\Disclaim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8275" y="6148388"/>
            <a:ext cx="46323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5"/>
          <p:cNvSpPr>
            <a:spLocks noGrp="1"/>
          </p:cNvSpPr>
          <p:nvPr>
            <p:ph type="sldNum" sz="quarter" idx="10"/>
          </p:nvPr>
        </p:nvSpPr>
        <p:spPr/>
        <p:txBody>
          <a:bodyPr/>
          <a:lstStyle>
            <a:lvl1pPr>
              <a:defRPr/>
            </a:lvl1pPr>
          </a:lstStyle>
          <a:p>
            <a:fld id="{095483EB-7020-4135-A826-60AA7F2A5D79}" type="slidenum">
              <a:rPr lang="en-GB" altLang="nl-BE"/>
              <a:pPr/>
              <a:t>‹#›</a:t>
            </a:fld>
            <a:endParaRPr lang="en-GB" altLang="nl-BE"/>
          </a:p>
        </p:txBody>
      </p:sp>
    </p:spTree>
    <p:extLst>
      <p:ext uri="{BB962C8B-B14F-4D97-AF65-F5344CB8AC3E}">
        <p14:creationId xmlns:p14="http://schemas.microsoft.com/office/powerpoint/2010/main" val="637128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90B3078-17F2-46B3-94E6-C7CBDB0B9CD9}" type="datetimeFigureOut">
              <a:rPr lang="en-GB" altLang="nl-BE"/>
              <a:pPr>
                <a:defRPr/>
              </a:pPr>
              <a:t>23/11/2017</a:t>
            </a:fld>
            <a:endParaRPr lang="en-GB" altLang="nl-BE"/>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4355A09C-5A85-4435-B340-441ADCD004B7}" type="slidenum">
              <a:rPr lang="en-GB" altLang="nl-BE"/>
              <a:pPr/>
              <a:t>‹#›</a:t>
            </a:fld>
            <a:endParaRPr lang="en-GB" altLang="nl-BE"/>
          </a:p>
        </p:txBody>
      </p:sp>
    </p:spTree>
    <p:extLst>
      <p:ext uri="{BB962C8B-B14F-4D97-AF65-F5344CB8AC3E}">
        <p14:creationId xmlns:p14="http://schemas.microsoft.com/office/powerpoint/2010/main" val="4154461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175D07C0-50B9-4E12-A105-8982D361234B}" type="datetimeFigureOut">
              <a:rPr lang="en-GB" altLang="nl-BE"/>
              <a:pPr>
                <a:defRPr/>
              </a:pPr>
              <a:t>23/11/2017</a:t>
            </a:fld>
            <a:endParaRPr lang="en-GB" altLang="nl-BE"/>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68330AFE-9A81-4ACA-B68E-808C5F69E71C}" type="slidenum">
              <a:rPr lang="en-GB" altLang="nl-BE"/>
              <a:pPr/>
              <a:t>‹#›</a:t>
            </a:fld>
            <a:endParaRPr lang="en-GB" altLang="nl-BE"/>
          </a:p>
        </p:txBody>
      </p:sp>
    </p:spTree>
    <p:extLst>
      <p:ext uri="{BB962C8B-B14F-4D97-AF65-F5344CB8AC3E}">
        <p14:creationId xmlns:p14="http://schemas.microsoft.com/office/powerpoint/2010/main" val="1264104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FC83C655-43CB-4BB6-9306-9D32EF86BF50}" type="datetimeFigureOut">
              <a:rPr lang="en-GB" altLang="nl-BE"/>
              <a:pPr>
                <a:defRPr/>
              </a:pPr>
              <a:t>23/11/2017</a:t>
            </a:fld>
            <a:endParaRPr lang="en-GB" altLang="nl-BE"/>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CE41A170-B367-425F-BCA3-2A8A46ADB7A0}" type="slidenum">
              <a:rPr lang="en-GB" altLang="nl-BE"/>
              <a:pPr/>
              <a:t>‹#›</a:t>
            </a:fld>
            <a:endParaRPr lang="en-GB" altLang="nl-BE"/>
          </a:p>
        </p:txBody>
      </p:sp>
    </p:spTree>
    <p:extLst>
      <p:ext uri="{BB962C8B-B14F-4D97-AF65-F5344CB8AC3E}">
        <p14:creationId xmlns:p14="http://schemas.microsoft.com/office/powerpoint/2010/main" val="3171792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8ECAE57-98A4-4125-8881-8C3434F1929C}" type="datetimeFigureOut">
              <a:rPr lang="en-GB" altLang="nl-BE"/>
              <a:pPr>
                <a:defRPr/>
              </a:pPr>
              <a:t>23/11/2017</a:t>
            </a:fld>
            <a:endParaRPr lang="en-GB" altLang="nl-BE"/>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AEE2B5E3-1677-4067-AA10-A4035238206A}" type="slidenum">
              <a:rPr lang="en-GB" altLang="nl-BE"/>
              <a:pPr/>
              <a:t>‹#›</a:t>
            </a:fld>
            <a:endParaRPr lang="en-GB" altLang="nl-BE"/>
          </a:p>
        </p:txBody>
      </p:sp>
    </p:spTree>
    <p:extLst>
      <p:ext uri="{BB962C8B-B14F-4D97-AF65-F5344CB8AC3E}">
        <p14:creationId xmlns:p14="http://schemas.microsoft.com/office/powerpoint/2010/main" val="2600184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AEF46A-297E-48E3-81E7-6ED4943017FD}" type="datetimeFigureOut">
              <a:rPr lang="en-GB" altLang="nl-BE"/>
              <a:pPr>
                <a:defRPr/>
              </a:pPr>
              <a:t>23/11/2017</a:t>
            </a:fld>
            <a:endParaRPr lang="en-GB" altLang="nl-BE"/>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055DAA2D-C8B8-4AD3-9B8A-EA828C7BFA79}" type="slidenum">
              <a:rPr lang="en-GB" altLang="nl-BE"/>
              <a:pPr/>
              <a:t>‹#›</a:t>
            </a:fld>
            <a:endParaRPr lang="en-GB" altLang="nl-BE"/>
          </a:p>
        </p:txBody>
      </p:sp>
    </p:spTree>
    <p:extLst>
      <p:ext uri="{BB962C8B-B14F-4D97-AF65-F5344CB8AC3E}">
        <p14:creationId xmlns:p14="http://schemas.microsoft.com/office/powerpoint/2010/main" val="2757918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86F1C8-1C96-4D65-8BC0-A568C1B892F0}" type="datetimeFigureOut">
              <a:rPr lang="en-GB" altLang="nl-BE"/>
              <a:pPr>
                <a:defRPr/>
              </a:pPr>
              <a:t>23/11/2017</a:t>
            </a:fld>
            <a:endParaRPr lang="en-GB" altLang="nl-BE"/>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695817C8-4D35-475B-8C98-57F5840C2C5A}" type="slidenum">
              <a:rPr lang="en-GB" altLang="nl-BE"/>
              <a:pPr/>
              <a:t>‹#›</a:t>
            </a:fld>
            <a:endParaRPr lang="en-GB" altLang="nl-BE"/>
          </a:p>
        </p:txBody>
      </p:sp>
    </p:spTree>
    <p:extLst>
      <p:ext uri="{BB962C8B-B14F-4D97-AF65-F5344CB8AC3E}">
        <p14:creationId xmlns:p14="http://schemas.microsoft.com/office/powerpoint/2010/main" val="203506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18"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3.vml"/><Relationship Id="rId18"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3.png"/><Relationship Id="rId2" Type="http://schemas.openxmlformats.org/officeDocument/2006/relationships/slideLayout" Target="../slideLayouts/slideLayout24.xml"/><Relationship Id="rId16" Type="http://schemas.openxmlformats.org/officeDocument/2006/relationships/image" Target="../media/image2.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em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oleObject" Target="../embeddings/oleObject3.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smtClean="0"/>
              <a:t>Click to edit Master title style</a:t>
            </a:r>
            <a:endParaRPr lang="en-GB" altLang="nl-BE"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smtClean="0"/>
              <a:t>Click to edit Master text styles</a:t>
            </a:r>
          </a:p>
          <a:p>
            <a:pPr lvl="1"/>
            <a:r>
              <a:rPr lang="en-US" altLang="nl-BE" smtClean="0"/>
              <a:t>Second level</a:t>
            </a:r>
          </a:p>
          <a:p>
            <a:pPr lvl="2"/>
            <a:r>
              <a:rPr lang="en-US" altLang="nl-BE" smtClean="0"/>
              <a:t>Third level</a:t>
            </a:r>
          </a:p>
          <a:p>
            <a:pPr lvl="3"/>
            <a:r>
              <a:rPr lang="en-US" altLang="nl-BE" smtClean="0"/>
              <a:t>Fourth level</a:t>
            </a:r>
          </a:p>
          <a:p>
            <a:pPr lvl="4"/>
            <a:r>
              <a:rPr lang="en-US" altLang="nl-BE" smtClean="0"/>
              <a:t>Fifth level</a:t>
            </a:r>
            <a:endParaRPr lang="en-GB" altLang="nl-BE"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FE478C84-0996-4702-87A4-FF72946D568E}" type="datetimeFigureOut">
              <a:rPr lang="en-GB" altLang="nl-BE"/>
              <a:pPr>
                <a:defRPr/>
              </a:pPr>
              <a:t>23/11/2017</a:t>
            </a:fld>
            <a:endParaRPr lang="en-GB" alt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0A117214-1B13-43BE-B15F-677AE890AD58}" type="slidenum">
              <a:rPr lang="en-GB" altLang="nl-BE"/>
              <a:pPr/>
              <a:t>‹#›</a:t>
            </a:fld>
            <a:endParaRPr lang="en-GB" altLang="nl-BE"/>
          </a:p>
        </p:txBody>
      </p:sp>
    </p:spTree>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492500" y="274638"/>
            <a:ext cx="51943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smtClean="0"/>
              <a:t>Click to edit Master title style</a:t>
            </a:r>
            <a:endParaRPr lang="el-GR" altLang="nl-BE" smtClean="0"/>
          </a:p>
        </p:txBody>
      </p:sp>
      <p:sp>
        <p:nvSpPr>
          <p:cNvPr id="2051" name="Text Placeholder 2"/>
          <p:cNvSpPr>
            <a:spLocks noGrp="1"/>
          </p:cNvSpPr>
          <p:nvPr>
            <p:ph type="body" idx="1"/>
          </p:nvPr>
        </p:nvSpPr>
        <p:spPr bwMode="auto">
          <a:xfrm>
            <a:off x="457200" y="1844675"/>
            <a:ext cx="821848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smtClean="0"/>
              <a:t>Click to edit Master text styles</a:t>
            </a:r>
          </a:p>
          <a:p>
            <a:pPr lvl="1"/>
            <a:r>
              <a:rPr lang="en-US" altLang="nl-BE" smtClean="0"/>
              <a:t>Second level</a:t>
            </a:r>
          </a:p>
          <a:p>
            <a:pPr lvl="2"/>
            <a:r>
              <a:rPr lang="en-US" altLang="nl-BE" smtClean="0"/>
              <a:t>Third level</a:t>
            </a:r>
          </a:p>
          <a:p>
            <a:pPr lvl="3"/>
            <a:r>
              <a:rPr lang="en-US" altLang="nl-BE" smtClean="0"/>
              <a:t>Fourth level</a:t>
            </a:r>
          </a:p>
          <a:p>
            <a:pPr lvl="4"/>
            <a:r>
              <a:rPr lang="en-US" altLang="nl-BE" smtClean="0"/>
              <a:t>Fifth level</a:t>
            </a:r>
            <a:endParaRPr lang="el-GR" altLang="nl-BE" smtClean="0"/>
          </a:p>
        </p:txBody>
      </p:sp>
      <p:sp>
        <p:nvSpPr>
          <p:cNvPr id="13316" name="Rectangle 2"/>
          <p:cNvSpPr>
            <a:spLocks noChangeArrowheads="1"/>
          </p:cNvSpPr>
          <p:nvPr/>
        </p:nvSpPr>
        <p:spPr bwMode="auto">
          <a:xfrm>
            <a:off x="0" y="0"/>
            <a:ext cx="9144000" cy="0"/>
          </a:xfrm>
          <a:prstGeom prst="rect">
            <a:avLst/>
          </a:prstGeom>
          <a:noFill/>
          <a:ln>
            <a:noFill/>
          </a:ln>
          <a:extLst/>
        </p:spPr>
        <p:txBody>
          <a:bodyPr wrap="none"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l-GR" altLang="en-US" sz="1800" smtClean="0">
              <a:latin typeface="Cambria" pitchFamily="18" charset="0"/>
            </a:endParaRPr>
          </a:p>
        </p:txBody>
      </p:sp>
      <p:graphicFrame>
        <p:nvGraphicFramePr>
          <p:cNvPr id="2053" name="Object 31"/>
          <p:cNvGraphicFramePr>
            <a:graphicFrameLocks noChangeAspect="1"/>
          </p:cNvGraphicFramePr>
          <p:nvPr/>
        </p:nvGraphicFramePr>
        <p:xfrm>
          <a:off x="0" y="0"/>
          <a:ext cx="3338513" cy="1844675"/>
        </p:xfrm>
        <a:graphic>
          <a:graphicData uri="http://schemas.openxmlformats.org/presentationml/2006/ole">
            <mc:AlternateContent xmlns:mc="http://schemas.openxmlformats.org/markup-compatibility/2006">
              <mc:Choice xmlns:v="urn:schemas-microsoft-com:vml" Requires="v">
                <p:oleObj spid="_x0000_s2058" name="Acrobat Document" r:id="rId14" imgW="5410200" imgH="3606800" progId="AcroExch.Document.11">
                  <p:embed/>
                </p:oleObj>
              </mc:Choice>
              <mc:Fallback>
                <p:oleObj name="Acrobat Document" r:id="rId14" imgW="5410200" imgH="3606800" progId="AcroExch.Document.11">
                  <p:embed/>
                  <p:pic>
                    <p:nvPicPr>
                      <p:cNvPr id="0" name="Object 3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51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54"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5288" y="6092825"/>
            <a:ext cx="227012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725" y="6132513"/>
            <a:ext cx="5762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101013" y="6234113"/>
            <a:ext cx="58578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mbria" pitchFamily="18" charset="0"/>
              </a:defRPr>
            </a:lvl1pPr>
          </a:lstStyle>
          <a:p>
            <a:fld id="{455C5538-743A-4899-8279-AF33CB99D3D7}" type="slidenum">
              <a:rPr lang="en-GB" altLang="nl-BE"/>
              <a:pPr/>
              <a:t>‹#›</a:t>
            </a:fld>
            <a:endParaRPr lang="en-GB" altLang="nl-BE"/>
          </a:p>
        </p:txBody>
      </p:sp>
      <p:pic>
        <p:nvPicPr>
          <p:cNvPr id="2057" name="Picture 13" descr="C:\Users\fani\Desktop\Disclaimer.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8275" y="6148388"/>
            <a:ext cx="46323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73"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3492500" y="274638"/>
            <a:ext cx="51943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smtClean="0"/>
              <a:t>Click to edit Master title style</a:t>
            </a:r>
            <a:endParaRPr lang="el-GR" altLang="nl-BE" smtClean="0"/>
          </a:p>
        </p:txBody>
      </p:sp>
      <p:sp>
        <p:nvSpPr>
          <p:cNvPr id="3075" name="Text Placeholder 2"/>
          <p:cNvSpPr>
            <a:spLocks noGrp="1"/>
          </p:cNvSpPr>
          <p:nvPr>
            <p:ph type="body" idx="1"/>
          </p:nvPr>
        </p:nvSpPr>
        <p:spPr bwMode="auto">
          <a:xfrm>
            <a:off x="457200" y="1844675"/>
            <a:ext cx="821848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smtClean="0"/>
              <a:t>Click to edit Master text styles</a:t>
            </a:r>
          </a:p>
          <a:p>
            <a:pPr lvl="1"/>
            <a:r>
              <a:rPr lang="en-US" altLang="nl-BE" smtClean="0"/>
              <a:t>Second level</a:t>
            </a:r>
          </a:p>
          <a:p>
            <a:pPr lvl="2"/>
            <a:r>
              <a:rPr lang="en-US" altLang="nl-BE" smtClean="0"/>
              <a:t>Third level</a:t>
            </a:r>
          </a:p>
          <a:p>
            <a:pPr lvl="3"/>
            <a:r>
              <a:rPr lang="en-US" altLang="nl-BE" smtClean="0"/>
              <a:t>Fourth level</a:t>
            </a:r>
          </a:p>
          <a:p>
            <a:pPr lvl="4"/>
            <a:r>
              <a:rPr lang="en-US" altLang="nl-BE" smtClean="0"/>
              <a:t>Fifth level</a:t>
            </a:r>
            <a:endParaRPr lang="el-GR" altLang="nl-BE" smtClean="0"/>
          </a:p>
        </p:txBody>
      </p:sp>
      <p:sp>
        <p:nvSpPr>
          <p:cNvPr id="2560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l-GR" altLang="nl-BE" sz="1800" smtClean="0">
              <a:solidFill>
                <a:srgbClr val="000000"/>
              </a:solidFill>
              <a:latin typeface="Cambria" panose="02040503050406030204" pitchFamily="18" charset="0"/>
            </a:endParaRPr>
          </a:p>
        </p:txBody>
      </p:sp>
      <p:graphicFrame>
        <p:nvGraphicFramePr>
          <p:cNvPr id="3077" name="Object 9"/>
          <p:cNvGraphicFramePr>
            <a:graphicFrameLocks noChangeAspect="1"/>
          </p:cNvGraphicFramePr>
          <p:nvPr/>
        </p:nvGraphicFramePr>
        <p:xfrm>
          <a:off x="0" y="0"/>
          <a:ext cx="3338513" cy="1844675"/>
        </p:xfrm>
        <a:graphic>
          <a:graphicData uri="http://schemas.openxmlformats.org/presentationml/2006/ole">
            <mc:AlternateContent xmlns:mc="http://schemas.openxmlformats.org/markup-compatibility/2006">
              <mc:Choice xmlns:v="urn:schemas-microsoft-com:vml" Requires="v">
                <p:oleObj spid="_x0000_s3082" name="Acrobat Document" r:id="rId14" imgW="5410200" imgH="3606800" progId="AcroExch.Document.11">
                  <p:embed/>
                </p:oleObj>
              </mc:Choice>
              <mc:Fallback>
                <p:oleObj name="Acrobat Document" r:id="rId14" imgW="5410200" imgH="3606800" progId="AcroExch.Document.11">
                  <p:embed/>
                  <p:pic>
                    <p:nvPicPr>
                      <p:cNvPr id="0"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51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078"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5288" y="6092825"/>
            <a:ext cx="2270125"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05725" y="6132513"/>
            <a:ext cx="57626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1013" y="6234113"/>
            <a:ext cx="58578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mbria" pitchFamily="18" charset="0"/>
              </a:defRPr>
            </a:lvl1pPr>
          </a:lstStyle>
          <a:p>
            <a:fld id="{48CF2891-6239-4615-9F42-DA191B3C2726}" type="slidenum">
              <a:rPr lang="en-GB" altLang="nl-BE"/>
              <a:pPr/>
              <a:t>‹#›</a:t>
            </a:fld>
            <a:endParaRPr lang="en-GB" altLang="nl-BE"/>
          </a:p>
        </p:txBody>
      </p:sp>
      <p:pic>
        <p:nvPicPr>
          <p:cNvPr id="3081" name="Picture 13" descr="C:\Users\fani\Desktop\Disclaimer.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8275" y="6148388"/>
            <a:ext cx="46323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fibonacci-project.eu/"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hyperlink" Target="http://www.ceys-project.eu/"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http://www.ceys-project.eu/" TargetMode="External"/><Relationship Id="rId2" Type="http://schemas.openxmlformats.org/officeDocument/2006/relationships/hyperlink" Target="http://creativecommons.org/licenses/by-nc-nd/4.0/" TargetMode="External"/><Relationship Id="rId1" Type="http://schemas.openxmlformats.org/officeDocument/2006/relationships/slideLayout" Target="../slideLayouts/slideLayout25.xml"/><Relationship Id="rId5" Type="http://schemas.openxmlformats.org/officeDocument/2006/relationships/image" Target="../media/image30.png"/><Relationship Id="rId4" Type="http://schemas.openxmlformats.org/officeDocument/2006/relationships/image" Target="../media/image29.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ctrTitle"/>
          </p:nvPr>
        </p:nvSpPr>
        <p:spPr>
          <a:xfrm>
            <a:off x="539750" y="2349500"/>
            <a:ext cx="7772400" cy="2663825"/>
          </a:xfrm>
        </p:spPr>
        <p:txBody>
          <a:bodyPr/>
          <a:lstStyle/>
          <a:p>
            <a:pPr eaLnBrk="1" hangingPunct="1"/>
            <a:r>
              <a:rPr lang="nl-BE" altLang="nl-BE" b="1" smtClean="0">
                <a:solidFill>
                  <a:srgbClr val="FF5050"/>
                </a:solidFill>
                <a:ea typeface="ＭＳ Ｐゴシック" pitchFamily="34" charset="-128"/>
              </a:rPr>
              <a:t>Module 10</a:t>
            </a:r>
            <a:r>
              <a:rPr lang="nl-BE" altLang="nl-BE" sz="3600" b="1" smtClean="0">
                <a:solidFill>
                  <a:srgbClr val="FF5050"/>
                </a:solidFill>
                <a:ea typeface="ＭＳ Ｐゴシック" pitchFamily="34" charset="-128"/>
              </a:rPr>
              <a:t/>
            </a:r>
            <a:br>
              <a:rPr lang="nl-BE" altLang="nl-BE" sz="3600" b="1" smtClean="0">
                <a:solidFill>
                  <a:srgbClr val="FF5050"/>
                </a:solidFill>
                <a:ea typeface="ＭＳ Ｐゴシック" pitchFamily="34" charset="-128"/>
              </a:rPr>
            </a:br>
            <a:r>
              <a:rPr lang="nl-BE" altLang="nl-BE" sz="2000" b="1" smtClean="0">
                <a:solidFill>
                  <a:srgbClr val="FF5050"/>
                </a:solidFill>
                <a:ea typeface="ＭＳ Ｐゴシック" pitchFamily="34" charset="-128"/>
              </a:rPr>
              <a:t/>
            </a:r>
            <a:br>
              <a:rPr lang="nl-BE" altLang="nl-BE" sz="2000" b="1" smtClean="0">
                <a:solidFill>
                  <a:srgbClr val="FF5050"/>
                </a:solidFill>
                <a:ea typeface="ＭＳ Ｐゴシック" pitchFamily="34" charset="-128"/>
              </a:rPr>
            </a:br>
            <a:r>
              <a:rPr lang="nl-BE" altLang="nl-BE" sz="4000" b="1" smtClean="0">
                <a:solidFill>
                  <a:srgbClr val="FF5050"/>
                </a:solidFill>
                <a:ea typeface="ＭＳ Ｐゴシック" pitchFamily="34" charset="-128"/>
              </a:rPr>
              <a:t>Domeinoverschrijdend projectwerk</a:t>
            </a:r>
            <a:endParaRPr lang="nl-BE" altLang="nl-BE" sz="4000" b="1" smtClean="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627313" y="404813"/>
            <a:ext cx="6265862" cy="1325562"/>
          </a:xfrm>
        </p:spPr>
        <p:txBody>
          <a:bodyPr/>
          <a:lstStyle/>
          <a:p>
            <a:pPr eaLnBrk="1" hangingPunct="1"/>
            <a:r>
              <a:rPr lang="nl-BE" altLang="nl-BE" sz="3200" b="1" smtClean="0">
                <a:solidFill>
                  <a:srgbClr val="00B050"/>
                </a:solidFill>
                <a:ea typeface="ＭＳ Ｐゴシック" pitchFamily="34" charset="-128"/>
              </a:rPr>
              <a:t>Wat zijn de doelen van domeinoverschrijdend onderwijs?</a:t>
            </a:r>
            <a:r>
              <a:rPr lang="nl-BE" altLang="nl-BE" sz="3200" i="1" smtClean="0">
                <a:solidFill>
                  <a:srgbClr val="00B050"/>
                </a:solidFill>
                <a:ea typeface="ＭＳ Ｐゴシック" pitchFamily="34" charset="-128"/>
              </a:rPr>
              <a:t> </a:t>
            </a:r>
          </a:p>
        </p:txBody>
      </p:sp>
      <p:sp>
        <p:nvSpPr>
          <p:cNvPr id="36867" name="Content Placeholder 2"/>
          <p:cNvSpPr>
            <a:spLocks noGrp="1"/>
          </p:cNvSpPr>
          <p:nvPr>
            <p:ph idx="1"/>
          </p:nvPr>
        </p:nvSpPr>
        <p:spPr>
          <a:xfrm>
            <a:off x="457200" y="1844675"/>
            <a:ext cx="8218488" cy="4248150"/>
          </a:xfrm>
        </p:spPr>
        <p:txBody>
          <a:bodyPr/>
          <a:lstStyle/>
          <a:p>
            <a:pPr eaLnBrk="1" hangingPunct="1"/>
            <a:r>
              <a:rPr lang="nl-BE" altLang="nl-BE" sz="1800" smtClean="0">
                <a:latin typeface="Calibri" pitchFamily="34" charset="0"/>
                <a:ea typeface="ＭＳ Ｐゴシック" pitchFamily="34" charset="-128"/>
              </a:rPr>
              <a:t>Het aanmoedigen van het leren van kinderen in relatie met hun </a:t>
            </a:r>
            <a:r>
              <a:rPr lang="nl-BE" altLang="nl-BE" sz="1800" b="1" smtClean="0">
                <a:latin typeface="Calibri" pitchFamily="34" charset="0"/>
                <a:ea typeface="ＭＳ Ｐゴシック" pitchFamily="34" charset="-128"/>
              </a:rPr>
              <a:t>levenservaringen en interesses</a:t>
            </a:r>
            <a:r>
              <a:rPr lang="nl-BE" altLang="nl-BE" sz="1800" smtClean="0">
                <a:latin typeface="Calibri" pitchFamily="34" charset="0"/>
                <a:ea typeface="ＭＳ Ｐゴシック" pitchFamily="34" charset="-128"/>
              </a:rPr>
              <a:t>.</a:t>
            </a:r>
          </a:p>
          <a:p>
            <a:pPr eaLnBrk="1" hangingPunct="1"/>
            <a:r>
              <a:rPr lang="nl-BE" altLang="nl-BE" sz="1800" smtClean="0">
                <a:latin typeface="Calibri" pitchFamily="34" charset="0"/>
                <a:ea typeface="ＭＳ Ｐゴシック" pitchFamily="34" charset="-128"/>
              </a:rPr>
              <a:t>Aanbieden van </a:t>
            </a:r>
            <a:r>
              <a:rPr lang="nl-BE" altLang="nl-BE" sz="1800" b="1" smtClean="0">
                <a:latin typeface="Calibri" pitchFamily="34" charset="0"/>
                <a:ea typeface="ＭＳ Ｐゴシック" pitchFamily="34" charset="-128"/>
              </a:rPr>
              <a:t>actief en ervaringsgericht leren </a:t>
            </a:r>
            <a:r>
              <a:rPr lang="nl-BE" altLang="nl-BE" sz="1800" smtClean="0">
                <a:latin typeface="Calibri" pitchFamily="34" charset="0"/>
                <a:ea typeface="ＭＳ Ｐゴシック" pitchFamily="34" charset="-128"/>
              </a:rPr>
              <a:t>aan kinderen.</a:t>
            </a:r>
          </a:p>
          <a:p>
            <a:pPr eaLnBrk="1" hangingPunct="1"/>
            <a:r>
              <a:rPr lang="nl-BE" altLang="nl-BE" sz="1800" smtClean="0">
                <a:latin typeface="Calibri" pitchFamily="34" charset="0"/>
                <a:ea typeface="ＭＳ Ｐゴシック" pitchFamily="34" charset="-128"/>
              </a:rPr>
              <a:t>Bevorderen van een geïntegreerde aanpak van de </a:t>
            </a:r>
            <a:r>
              <a:rPr lang="nl-BE" altLang="nl-BE" sz="1800" b="1" smtClean="0">
                <a:latin typeface="Calibri" pitchFamily="34" charset="0"/>
                <a:ea typeface="ＭＳ Ｐゴシック" pitchFamily="34" charset="-128"/>
              </a:rPr>
              <a:t>cognitieve, persoonlijke en sociale ontwikkeling van kinderen</a:t>
            </a:r>
            <a:r>
              <a:rPr lang="nl-BE" altLang="nl-BE" sz="1800" smtClean="0">
                <a:latin typeface="Calibri" pitchFamily="34" charset="0"/>
                <a:ea typeface="ＭＳ Ｐゴシック" pitchFamily="34" charset="-128"/>
              </a:rPr>
              <a:t>.</a:t>
            </a:r>
          </a:p>
          <a:p>
            <a:pPr eaLnBrk="1" hangingPunct="1"/>
            <a:r>
              <a:rPr lang="nl-BE" altLang="nl-BE" sz="1800" b="1" smtClean="0">
                <a:latin typeface="Calibri" pitchFamily="34" charset="0"/>
                <a:ea typeface="ＭＳ Ｐゴシック" pitchFamily="34" charset="-128"/>
              </a:rPr>
              <a:t>Overeenkomsten en verbanden tussen individuele domeinen </a:t>
            </a:r>
            <a:r>
              <a:rPr lang="nl-BE" altLang="nl-BE" sz="1800" smtClean="0">
                <a:latin typeface="Calibri" pitchFamily="34" charset="0"/>
                <a:ea typeface="ＭＳ Ｐゴシック" pitchFamily="34" charset="-128"/>
              </a:rPr>
              <a:t>(in termen van vakinhoud, onderwijs- en leerprocessen) expliciet maken.</a:t>
            </a:r>
          </a:p>
          <a:p>
            <a:pPr eaLnBrk="1" hangingPunct="1"/>
            <a:r>
              <a:rPr lang="nl-BE" altLang="nl-BE" sz="1800" smtClean="0">
                <a:latin typeface="Calibri" pitchFamily="34" charset="0"/>
                <a:ea typeface="ＭＳ Ｐゴシック" pitchFamily="34" charset="-128"/>
              </a:rPr>
              <a:t>Bijdragen aan een </a:t>
            </a:r>
            <a:r>
              <a:rPr lang="nl-BE" altLang="nl-BE" sz="1800" b="1" smtClean="0">
                <a:latin typeface="Calibri" pitchFamily="34" charset="0"/>
                <a:ea typeface="ＭＳ Ｐゴシック" pitchFamily="34" charset="-128"/>
              </a:rPr>
              <a:t>brede waaier van onderwijs- en leerkansen </a:t>
            </a:r>
            <a:r>
              <a:rPr lang="nl-BE" altLang="nl-BE" sz="1800" smtClean="0">
                <a:latin typeface="Calibri" pitchFamily="34" charset="0"/>
                <a:ea typeface="ＭＳ Ｐゴシック" pitchFamily="34" charset="-128"/>
              </a:rPr>
              <a:t>binnen en tussen domeinen en onderwerpen - bij het interpreteren van specifieke externe curriculumvereisten.</a:t>
            </a:r>
          </a:p>
          <a:p>
            <a:pPr eaLnBrk="1" hangingPunct="1"/>
            <a:r>
              <a:rPr lang="nl-BE" altLang="nl-BE" sz="1800" smtClean="0">
                <a:latin typeface="Calibri" pitchFamily="34" charset="0"/>
                <a:ea typeface="ＭＳ Ｐゴシック" pitchFamily="34" charset="-128"/>
              </a:rPr>
              <a:t>Leerkrachten toelaten om te </a:t>
            </a:r>
            <a:r>
              <a:rPr lang="nl-BE" altLang="nl-BE" sz="1800" b="1" smtClean="0">
                <a:latin typeface="Calibri" pitchFamily="34" charset="0"/>
                <a:ea typeface="ＭＳ Ｐゴシック" pitchFamily="34" charset="-128"/>
              </a:rPr>
              <a:t>evalueren en reflecteren </a:t>
            </a:r>
            <a:r>
              <a:rPr lang="nl-BE" altLang="nl-BE" sz="1800" smtClean="0">
                <a:latin typeface="Calibri" pitchFamily="34" charset="0"/>
                <a:ea typeface="ＭＳ Ｐゴシック" pitchFamily="34" charset="-128"/>
              </a:rPr>
              <a:t>op hun onderwijs en </a:t>
            </a:r>
            <a:r>
              <a:rPr lang="nl-BE" altLang="nl-BE" sz="1800" b="1" smtClean="0">
                <a:latin typeface="Calibri" pitchFamily="34" charset="0"/>
                <a:ea typeface="ＭＳ Ｐゴシック" pitchFamily="34" charset="-128"/>
              </a:rPr>
              <a:t>creatief en innovatief</a:t>
            </a:r>
            <a:r>
              <a:rPr lang="nl-BE" altLang="nl-BE" sz="1800" smtClean="0">
                <a:latin typeface="Calibri" pitchFamily="34" charset="0"/>
                <a:ea typeface="ＭＳ Ｐゴシック" pitchFamily="34" charset="-128"/>
              </a:rPr>
              <a:t> hun curriculum te plannen.</a:t>
            </a:r>
          </a:p>
          <a:p>
            <a:pPr eaLnBrk="1" hangingPunct="1"/>
            <a:r>
              <a:rPr lang="nl-BE" altLang="nl-BE" sz="1800" smtClean="0">
                <a:latin typeface="Calibri" pitchFamily="34" charset="0"/>
                <a:ea typeface="ＭＳ Ｐゴシック" pitchFamily="34" charset="-128"/>
              </a:rPr>
              <a:t>Een </a:t>
            </a:r>
            <a:r>
              <a:rPr lang="nl-BE" altLang="nl-BE" sz="1800" b="1" smtClean="0">
                <a:latin typeface="Calibri" pitchFamily="34" charset="0"/>
                <a:ea typeface="ＭＳ Ｐゴシック" pitchFamily="34" charset="-128"/>
              </a:rPr>
              <a:t>gedeelde visie onder leerkrachten </a:t>
            </a:r>
            <a:r>
              <a:rPr lang="nl-BE" altLang="nl-BE" sz="1800" smtClean="0">
                <a:latin typeface="Calibri" pitchFamily="34" charset="0"/>
                <a:ea typeface="ＭＳ Ｐゴシック" pitchFamily="34" charset="-128"/>
              </a:rPr>
              <a:t>promoten door samenwerkingen bij het curriculumontwerp.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313" y="404813"/>
            <a:ext cx="6265862" cy="1325562"/>
          </a:xfrm>
        </p:spPr>
        <p:txBody>
          <a:bodyPr rtlCol="0">
            <a:normAutofit fontScale="90000"/>
          </a:bodyPr>
          <a:lstStyle/>
          <a:p>
            <a:pPr eaLnBrk="1" fontAlgn="auto" hangingPunct="1">
              <a:spcAft>
                <a:spcPts val="0"/>
              </a:spcAft>
              <a:defRPr/>
            </a:pPr>
            <a:r>
              <a:rPr lang="nl-BE" sz="3200" b="1" smtClean="0">
                <a:solidFill>
                  <a:srgbClr val="00B050"/>
                </a:solidFill>
                <a:cs typeface="+mj-cs"/>
              </a:rPr>
              <a:t>Voordelen van een </a:t>
            </a:r>
            <a:r>
              <a:rPr lang="nl-BE" sz="3200" b="1" smtClean="0">
                <a:solidFill>
                  <a:srgbClr val="00B050"/>
                </a:solidFill>
              </a:rPr>
              <a:t>domeinoverschrijdende aanpak bij wetenschapsonderwijs </a:t>
            </a:r>
            <a:r>
              <a:rPr lang="nl-BE" sz="3200" b="1" smtClean="0">
                <a:solidFill>
                  <a:srgbClr val="00B050"/>
                </a:solidFill>
                <a:cs typeface="+mj-cs"/>
              </a:rPr>
              <a:t>1 </a:t>
            </a:r>
            <a:endParaRPr lang="nl-BE" sz="3200" b="1">
              <a:solidFill>
                <a:srgbClr val="00B050"/>
              </a:solidFill>
              <a:ea typeface="+mj-ea"/>
              <a:cs typeface="+mj-cs"/>
            </a:endParaRPr>
          </a:p>
        </p:txBody>
      </p:sp>
      <p:sp>
        <p:nvSpPr>
          <p:cNvPr id="38915" name="Content Placeholder 2"/>
          <p:cNvSpPr>
            <a:spLocks noGrp="1"/>
          </p:cNvSpPr>
          <p:nvPr>
            <p:ph idx="1"/>
          </p:nvPr>
        </p:nvSpPr>
        <p:spPr>
          <a:xfrm>
            <a:off x="457200" y="1844675"/>
            <a:ext cx="8218488" cy="4248150"/>
          </a:xfrm>
        </p:spPr>
        <p:txBody>
          <a:bodyPr/>
          <a:lstStyle/>
          <a:p>
            <a:pPr eaLnBrk="1" hangingPunct="1">
              <a:buFont typeface="Arial" charset="0"/>
              <a:buNone/>
            </a:pPr>
            <a:r>
              <a:rPr lang="nl-BE" altLang="nl-BE" sz="2000" smtClean="0">
                <a:latin typeface="Calibri" pitchFamily="34" charset="0"/>
                <a:ea typeface="ＭＳ Ｐゴシック" pitchFamily="34" charset="-128"/>
              </a:rPr>
              <a:t>	</a:t>
            </a:r>
            <a:r>
              <a:rPr lang="nl-BE" altLang="nl-BE" sz="1800" smtClean="0">
                <a:latin typeface="Calibri" pitchFamily="34" charset="0"/>
                <a:ea typeface="ＭＳ Ｐゴシック" pitchFamily="34" charset="-128"/>
              </a:rPr>
              <a:t>Leerlingen kunnen </a:t>
            </a:r>
            <a:r>
              <a:rPr lang="nl-BE" altLang="nl-BE" sz="1800" b="1" smtClean="0">
                <a:latin typeface="Calibri" pitchFamily="34" charset="0"/>
                <a:ea typeface="ＭＳ Ｐゴシック" pitchFamily="34" charset="-128"/>
              </a:rPr>
              <a:t>gelijkaardige vaardigheden gebruiken bij verschillende onderwerpen rond dezelfde context of hetzelfde probleem</a:t>
            </a:r>
            <a:r>
              <a:rPr lang="nl-BE" altLang="nl-BE" sz="1800" smtClean="0">
                <a:latin typeface="Calibri" pitchFamily="34" charset="0"/>
                <a:ea typeface="ＭＳ Ｐゴシック" pitchFamily="34" charset="-128"/>
              </a:rPr>
              <a:t>. Zo worden ze geholpen om te zien dat gebeurtenissen niet alleenstaand zijn, waardoor de relevantie van wetenschappelijke ideeën en vaardigheden in een bredere context wordt getoond. </a:t>
            </a:r>
            <a:r>
              <a:rPr lang="nl-BE" altLang="nl-BE" sz="1800" b="1" smtClean="0">
                <a:latin typeface="Calibri" pitchFamily="34" charset="0"/>
                <a:ea typeface="ＭＳ Ｐゴシック" pitchFamily="34" charset="-128"/>
              </a:rPr>
              <a:t>Kennis in de echte wereld </a:t>
            </a:r>
            <a:r>
              <a:rPr lang="nl-BE" altLang="nl-BE" sz="1800" smtClean="0">
                <a:latin typeface="Calibri" pitchFamily="34" charset="0"/>
                <a:ea typeface="ＭＳ Ｐゴシック" pitchFamily="34" charset="-128"/>
              </a:rPr>
              <a:t>wordt niet in stukken en brokken toegepast, maar op een </a:t>
            </a:r>
            <a:r>
              <a:rPr lang="nl-BE" altLang="nl-BE" sz="1800" b="1" smtClean="0">
                <a:latin typeface="Calibri" pitchFamily="34" charset="0"/>
                <a:ea typeface="ＭＳ Ｐゴシック" pitchFamily="34" charset="-128"/>
              </a:rPr>
              <a:t>verbonden manier</a:t>
            </a:r>
            <a:r>
              <a:rPr lang="nl-BE" altLang="nl-BE" sz="1800" smtClean="0">
                <a:latin typeface="Calibri" pitchFamily="34" charset="0"/>
                <a:ea typeface="ＭＳ Ｐゴシック" pitchFamily="34" charset="-128"/>
              </a:rPr>
              <a:t>.</a:t>
            </a:r>
          </a:p>
          <a:p>
            <a:pPr eaLnBrk="1" hangingPunct="1">
              <a:buFont typeface="Arial" charset="0"/>
              <a:buNone/>
            </a:pPr>
            <a:r>
              <a:rPr lang="nl-BE" altLang="nl-BE" sz="1600" smtClean="0">
                <a:latin typeface="Calibri" pitchFamily="34" charset="0"/>
                <a:ea typeface="ＭＳ Ｐゴシック" pitchFamily="34" charset="-128"/>
              </a:rPr>
              <a:t>Kysilka, M. L. (1998). Understanding integrated curriculum. Curriculum journal,9(2), 197-209</a:t>
            </a:r>
            <a:r>
              <a:rPr lang="nl-BE" altLang="nl-BE" sz="2000" smtClean="0">
                <a:latin typeface="Calibri" pitchFamily="34" charset="0"/>
                <a:ea typeface="ＭＳ Ｐゴシック" pitchFamily="34" charset="-128"/>
              </a:rPr>
              <a:t>.</a:t>
            </a:r>
            <a:endParaRPr lang="nl-BE" altLang="nl-BE" sz="2000" smtClean="0">
              <a:latin typeface="Calibri" pitchFamily="34" charset="0"/>
              <a:ea typeface="ＭＳ Ｐゴシック" pitchFamily="34" charset="-128"/>
              <a:hlinkClick r:id="rId3"/>
            </a:endParaRPr>
          </a:p>
          <a:p>
            <a:pPr eaLnBrk="1" hangingPunct="1">
              <a:buFont typeface="Arial" charset="0"/>
              <a:buNone/>
            </a:pPr>
            <a:endParaRPr lang="nl-BE" altLang="nl-BE" sz="2000" smtClean="0">
              <a:latin typeface="Calibri" pitchFamily="34" charset="0"/>
              <a:ea typeface="ＭＳ Ｐゴシック" pitchFamily="34" charset="-128"/>
            </a:endParaRPr>
          </a:p>
          <a:p>
            <a:pPr eaLnBrk="1" hangingPunct="1">
              <a:buFont typeface="Arial" charset="0"/>
              <a:buNone/>
            </a:pPr>
            <a:r>
              <a:rPr lang="nl-BE" altLang="nl-BE" sz="2000" smtClean="0">
                <a:latin typeface="Calibri" pitchFamily="34" charset="0"/>
                <a:ea typeface="ＭＳ Ｐゴシック" pitchFamily="34" charset="-128"/>
              </a:rPr>
              <a:t>	</a:t>
            </a:r>
            <a:r>
              <a:rPr lang="nl-BE" altLang="nl-BE" sz="1800" smtClean="0">
                <a:latin typeface="Calibri" pitchFamily="34" charset="0"/>
                <a:ea typeface="ＭＳ Ｐゴシック" pitchFamily="34" charset="-128"/>
              </a:rPr>
              <a:t>Leerlingen hebben meer kans om </a:t>
            </a:r>
            <a:r>
              <a:rPr lang="nl-BE" altLang="nl-BE" sz="1800" b="1" smtClean="0">
                <a:latin typeface="Calibri" pitchFamily="34" charset="0"/>
                <a:ea typeface="ＭＳ Ｐゴシック" pitchFamily="34" charset="-128"/>
              </a:rPr>
              <a:t>creativiteit, kritisch denken en probleemoplossende vaardigheden </a:t>
            </a:r>
            <a:r>
              <a:rPr lang="nl-BE" altLang="nl-BE" sz="1800" smtClean="0">
                <a:latin typeface="Calibri" pitchFamily="34" charset="0"/>
                <a:ea typeface="ＭＳ Ｐゴシック" pitchFamily="34" charset="-128"/>
              </a:rPr>
              <a:t>te ontwikkelen wanneer ze vertrouwd raken met het herkennen van de </a:t>
            </a:r>
            <a:r>
              <a:rPr lang="nl-BE" altLang="nl-BE" sz="1800" b="1" smtClean="0">
                <a:latin typeface="Calibri" pitchFamily="34" charset="0"/>
                <a:ea typeface="ＭＳ Ｐゴシック" pitchFamily="34" charset="-128"/>
              </a:rPr>
              <a:t>complexe eisen van problemen</a:t>
            </a:r>
            <a:r>
              <a:rPr lang="nl-BE" altLang="nl-BE" sz="1800" smtClean="0">
                <a:latin typeface="Calibri" pitchFamily="34" charset="0"/>
                <a:ea typeface="ＭＳ Ｐゴシック" pitchFamily="34" charset="-128"/>
              </a:rPr>
              <a:t> die kennis en vaardigheden vereisen uit meer dan één domein.</a:t>
            </a:r>
            <a:endParaRPr lang="nl-BE" altLang="ja-JP" sz="1800" smtClean="0">
              <a:latin typeface="Calibri" pitchFamily="34" charset="0"/>
              <a:ea typeface="ＭＳ Ｐゴシック" pitchFamily="34" charset="-128"/>
            </a:endParaRPr>
          </a:p>
          <a:p>
            <a:pPr eaLnBrk="1" hangingPunct="1">
              <a:buFont typeface="Arial" charset="0"/>
              <a:buNone/>
            </a:pPr>
            <a:r>
              <a:rPr lang="nl-BE" altLang="ja-JP" sz="1600" smtClean="0">
                <a:latin typeface="Calibri" pitchFamily="34" charset="0"/>
                <a:ea typeface="ＭＳ Ｐゴシック" pitchFamily="34" charset="-128"/>
              </a:rPr>
              <a:t>Fibonacci Project (2012, p6)</a:t>
            </a:r>
          </a:p>
          <a:p>
            <a:pPr eaLnBrk="1" hangingPunct="1">
              <a:buFont typeface="Arial" charset="0"/>
              <a:buNone/>
            </a:pPr>
            <a:endParaRPr lang="nl-BE" altLang="nl-BE" sz="2000" smtClean="0">
              <a:latin typeface="Calibri" pitchFamily="34" charset="0"/>
              <a:ea typeface="ＭＳ Ｐゴシック" pitchFamily="34" charset="-128"/>
            </a:endParaRPr>
          </a:p>
          <a:p>
            <a:pPr eaLnBrk="1" hangingPunct="1">
              <a:buFont typeface="Arial" charset="0"/>
              <a:buNone/>
            </a:pPr>
            <a:endParaRPr lang="nl-BE" altLang="nl-BE" sz="2000" smtClean="0">
              <a:solidFill>
                <a:srgbClr val="000000"/>
              </a:solidFill>
              <a:latin typeface="Calibri" pitchFamily="34" charset="0"/>
              <a:ea typeface="ＭＳ Ｐゴシック"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875" y="404813"/>
            <a:ext cx="6265863" cy="1325562"/>
          </a:xfrm>
        </p:spPr>
        <p:txBody>
          <a:bodyPr rtlCol="0">
            <a:normAutofit fontScale="90000"/>
          </a:bodyPr>
          <a:lstStyle/>
          <a:p>
            <a:pPr eaLnBrk="1" fontAlgn="auto" hangingPunct="1">
              <a:spcAft>
                <a:spcPts val="0"/>
              </a:spcAft>
              <a:defRPr/>
            </a:pPr>
            <a:r>
              <a:rPr lang="nl-BE" sz="2800" b="1" smtClean="0">
                <a:solidFill>
                  <a:srgbClr val="00B050"/>
                </a:solidFill>
              </a:rPr>
              <a:t>Voordelen van een domeinoverschrijdende aanpak bij wetenschapsonderwijs </a:t>
            </a:r>
            <a:r>
              <a:rPr lang="nl-BE" sz="3100" b="1" smtClean="0">
                <a:solidFill>
                  <a:srgbClr val="00B050"/>
                </a:solidFill>
                <a:cs typeface="+mj-cs"/>
              </a:rPr>
              <a:t>2</a:t>
            </a:r>
            <a:endParaRPr lang="nl-BE" b="1">
              <a:solidFill>
                <a:srgbClr val="00B050"/>
              </a:solidFill>
              <a:ea typeface="+mj-ea"/>
              <a:cs typeface="+mj-cs"/>
            </a:endParaRPr>
          </a:p>
        </p:txBody>
      </p:sp>
      <p:sp>
        <p:nvSpPr>
          <p:cNvPr id="40963" name="Content Placeholder 2"/>
          <p:cNvSpPr>
            <a:spLocks noGrp="1"/>
          </p:cNvSpPr>
          <p:nvPr>
            <p:ph idx="1"/>
          </p:nvPr>
        </p:nvSpPr>
        <p:spPr>
          <a:xfrm>
            <a:off x="395288" y="1628775"/>
            <a:ext cx="8218487" cy="4679950"/>
          </a:xfrm>
        </p:spPr>
        <p:txBody>
          <a:bodyPr/>
          <a:lstStyle/>
          <a:p>
            <a:pPr marL="0" indent="0" eaLnBrk="1" hangingPunct="1">
              <a:spcBef>
                <a:spcPct val="0"/>
              </a:spcBef>
              <a:buFont typeface="Arial" charset="0"/>
              <a:buNone/>
            </a:pPr>
            <a:r>
              <a:rPr lang="nl-BE" altLang="ja-JP" sz="1700" smtClean="0">
                <a:latin typeface="Calibri" pitchFamily="34" charset="0"/>
                <a:ea typeface="ＭＳ Ｐゴシック" pitchFamily="34" charset="-128"/>
              </a:rPr>
              <a:t>Interdisciplinaire studies, gebaseerd op groeperen van ervaringen en resultaten binnen en tussen curriculumdomeinen, </a:t>
            </a:r>
            <a:r>
              <a:rPr lang="nl-BE" altLang="ja-JP" sz="1700" b="1" smtClean="0">
                <a:latin typeface="Calibri" pitchFamily="34" charset="0"/>
                <a:ea typeface="ＭＳ Ｐゴシック" pitchFamily="34" charset="-128"/>
              </a:rPr>
              <a:t>kunnen relevante, uitdagende en aangename leerervaringen</a:t>
            </a:r>
            <a:r>
              <a:rPr lang="nl-BE" altLang="ja-JP" sz="1700" smtClean="0">
                <a:latin typeface="Calibri" pitchFamily="34" charset="0"/>
                <a:ea typeface="ＭＳ Ｐゴシック" pitchFamily="34" charset="-128"/>
              </a:rPr>
              <a:t> en stimulerende contexten bieden voor de </a:t>
            </a:r>
            <a:r>
              <a:rPr lang="nl-BE" altLang="ja-JP" sz="1700" b="1" smtClean="0">
                <a:latin typeface="Calibri" pitchFamily="34" charset="0"/>
                <a:ea typeface="ＭＳ Ｐゴシック" pitchFamily="34" charset="-128"/>
              </a:rPr>
              <a:t>uiteenlopende behoeftes van kinderen en jongeren</a:t>
            </a:r>
            <a:r>
              <a:rPr lang="nl-BE" altLang="ja-JP" sz="1700" smtClean="0">
                <a:latin typeface="Calibri" pitchFamily="34" charset="0"/>
                <a:ea typeface="ＭＳ Ｐゴシック" pitchFamily="34" charset="-128"/>
              </a:rPr>
              <a:t>.</a:t>
            </a:r>
          </a:p>
          <a:p>
            <a:pPr marL="0" indent="0" eaLnBrk="1" hangingPunct="1">
              <a:spcBef>
                <a:spcPct val="0"/>
              </a:spcBef>
              <a:buFont typeface="Arial" charset="0"/>
              <a:buNone/>
            </a:pPr>
            <a:r>
              <a:rPr lang="nl-BE" altLang="ja-JP" sz="1300" smtClean="0">
                <a:latin typeface="Calibri" pitchFamily="34" charset="0"/>
                <a:ea typeface="ＭＳ Ｐゴシック" pitchFamily="34" charset="-128"/>
              </a:rPr>
              <a:t>(Scottish Government, 2008) </a:t>
            </a:r>
          </a:p>
          <a:p>
            <a:pPr marL="0" indent="0" eaLnBrk="1" hangingPunct="1">
              <a:spcBef>
                <a:spcPct val="0"/>
              </a:spcBef>
              <a:buFont typeface="Arial" charset="0"/>
              <a:buNone/>
            </a:pPr>
            <a:endParaRPr lang="nl-BE" altLang="ja-JP" sz="1200" smtClean="0">
              <a:latin typeface="Calibri" pitchFamily="34" charset="0"/>
              <a:ea typeface="ＭＳ Ｐゴシック" pitchFamily="34" charset="-128"/>
            </a:endParaRPr>
          </a:p>
          <a:p>
            <a:pPr marL="0" indent="0" eaLnBrk="1" hangingPunct="1">
              <a:spcBef>
                <a:spcPct val="0"/>
              </a:spcBef>
              <a:buFont typeface="Arial" charset="0"/>
              <a:buNone/>
            </a:pPr>
            <a:r>
              <a:rPr lang="nl-BE" altLang="nl-BE" sz="1700" smtClean="0">
                <a:latin typeface="Calibri" pitchFamily="34" charset="0"/>
                <a:ea typeface="ＭＳ Ｐゴシック" pitchFamily="34" charset="-128"/>
              </a:rPr>
              <a:t>De belangrijkste motivator voor leren moeten </a:t>
            </a:r>
            <a:r>
              <a:rPr lang="nl-BE" altLang="nl-BE" sz="1700" b="1" smtClean="0">
                <a:latin typeface="Calibri" pitchFamily="34" charset="0"/>
                <a:ea typeface="ＭＳ Ｐゴシック" pitchFamily="34" charset="-128"/>
              </a:rPr>
              <a:t>gedeelde, relevante en zinvolle ervaringen </a:t>
            </a:r>
            <a:r>
              <a:rPr lang="nl-BE" altLang="nl-BE" sz="1700" smtClean="0">
                <a:latin typeface="Calibri" pitchFamily="34" charset="0"/>
                <a:ea typeface="ＭＳ Ｐゴシック" pitchFamily="34" charset="-128"/>
              </a:rPr>
              <a:t>zijn. </a:t>
            </a:r>
            <a:r>
              <a:rPr lang="nl-BE" altLang="nl-BE" sz="1700" b="1" smtClean="0">
                <a:latin typeface="Calibri" pitchFamily="34" charset="0"/>
                <a:ea typeface="ＭＳ Ｐゴシック" pitchFamily="34" charset="-128"/>
              </a:rPr>
              <a:t>Gedeelde ervaring is per definitie inclusief</a:t>
            </a:r>
            <a:r>
              <a:rPr lang="nl-BE" altLang="nl-BE" sz="1700" smtClean="0">
                <a:latin typeface="Calibri" pitchFamily="34" charset="0"/>
                <a:ea typeface="ＭＳ Ｐゴシック" pitchFamily="34" charset="-128"/>
              </a:rPr>
              <a:t>: zinvolle en relevante ervaring motiveert participatie, maar dergelijke ervaringen hebben zorgvuldige planning nodig.</a:t>
            </a:r>
          </a:p>
          <a:p>
            <a:pPr marL="0" indent="0" eaLnBrk="1" hangingPunct="1">
              <a:spcBef>
                <a:spcPct val="0"/>
              </a:spcBef>
              <a:buFont typeface="Arial" charset="0"/>
              <a:buNone/>
            </a:pPr>
            <a:r>
              <a:rPr lang="nl-BE" altLang="nl-BE" sz="1300" smtClean="0">
                <a:latin typeface="Calibri" pitchFamily="34" charset="0"/>
                <a:ea typeface="ＭＳ Ｐゴシック" pitchFamily="34" charset="-128"/>
              </a:rPr>
              <a:t>(Barnes, 2011,p.233)</a:t>
            </a:r>
            <a:endParaRPr lang="nl-BE" altLang="ja-JP" sz="1300" smtClean="0">
              <a:latin typeface="Calibri" pitchFamily="34" charset="0"/>
              <a:ea typeface="ＭＳ Ｐゴシック" pitchFamily="34" charset="-128"/>
            </a:endParaRPr>
          </a:p>
          <a:p>
            <a:pPr marL="0" indent="0" eaLnBrk="1" hangingPunct="1">
              <a:spcBef>
                <a:spcPct val="0"/>
              </a:spcBef>
              <a:buFont typeface="Arial" charset="0"/>
              <a:buNone/>
            </a:pPr>
            <a:endParaRPr lang="nl-BE" altLang="ja-JP" sz="1700" smtClean="0">
              <a:latin typeface="Calibri" pitchFamily="34" charset="0"/>
              <a:ea typeface="ＭＳ Ｐゴシック" pitchFamily="34" charset="-128"/>
            </a:endParaRPr>
          </a:p>
          <a:p>
            <a:pPr marL="0" indent="0" eaLnBrk="1" hangingPunct="1">
              <a:spcBef>
                <a:spcPct val="0"/>
              </a:spcBef>
              <a:buFont typeface="Arial" charset="0"/>
              <a:buNone/>
            </a:pPr>
            <a:r>
              <a:rPr lang="nl-BE" altLang="nl-BE" sz="1700" smtClean="0">
                <a:latin typeface="Calibri" pitchFamily="34" charset="0"/>
                <a:ea typeface="ＭＳ Ｐゴシック" pitchFamily="34" charset="-128"/>
              </a:rPr>
              <a:t>Wanneer succesvol, wordt leren voor leerlingen makkelijker, omdat het </a:t>
            </a:r>
            <a:r>
              <a:rPr lang="nl-BE" altLang="nl-BE" sz="1700" b="1" smtClean="0">
                <a:latin typeface="Calibri" pitchFamily="34" charset="0"/>
                <a:ea typeface="ＭＳ Ｐゴシック" pitchFamily="34" charset="-128"/>
              </a:rPr>
              <a:t>meer samenhangt en relevanter is</a:t>
            </a:r>
            <a:r>
              <a:rPr lang="nl-BE" altLang="nl-BE" sz="1700" smtClean="0">
                <a:latin typeface="Calibri" pitchFamily="34" charset="0"/>
                <a:ea typeface="ＭＳ Ｐゴシック" pitchFamily="34" charset="-128"/>
              </a:rPr>
              <a:t>. Bijgevolg zijn de leerlingen meer gemotiveerd. Aangezien er maar één context wordt gebruikt, zijn de taaleisen gerelateerd omdat dezelfde woorden terugkomen. Dit is vooral belangrijk wanneer er veel verschillende talen in het klaslokaal gesproken worden.</a:t>
            </a:r>
          </a:p>
          <a:p>
            <a:pPr marL="0" indent="0" eaLnBrk="1" hangingPunct="1">
              <a:lnSpc>
                <a:spcPct val="80000"/>
              </a:lnSpc>
              <a:spcBef>
                <a:spcPct val="0"/>
              </a:spcBef>
              <a:buFont typeface="Arial" charset="0"/>
              <a:buNone/>
            </a:pPr>
            <a:r>
              <a:rPr lang="nl-BE" altLang="ja-JP" sz="1300" smtClean="0">
                <a:latin typeface="Calibri" pitchFamily="34" charset="0"/>
                <a:ea typeface="ＭＳ Ｐゴシック" pitchFamily="34" charset="-128"/>
              </a:rPr>
              <a:t>(Fibonacci, 2012, p6)</a:t>
            </a:r>
            <a:endParaRPr lang="nl-BE" altLang="ja-JP" sz="1200" smtClean="0">
              <a:latin typeface="Calibri" pitchFamily="34" charset="0"/>
              <a:ea typeface="ＭＳ Ｐゴシック" pitchFamily="34" charset="-128"/>
            </a:endParaRPr>
          </a:p>
          <a:p>
            <a:pPr marL="0" indent="0" eaLnBrk="1" hangingPunct="1">
              <a:lnSpc>
                <a:spcPct val="80000"/>
              </a:lnSpc>
              <a:spcBef>
                <a:spcPct val="0"/>
              </a:spcBef>
              <a:buFont typeface="Arial" charset="0"/>
              <a:buNone/>
            </a:pPr>
            <a:endParaRPr lang="nl-BE" altLang="ja-JP" sz="1200"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eaLnBrk="1" fontAlgn="auto" hangingPunct="1">
              <a:spcAft>
                <a:spcPts val="0"/>
              </a:spcAft>
              <a:defRPr/>
            </a:pPr>
            <a:r>
              <a:rPr lang="nl-BE" b="1" smtClean="0">
                <a:solidFill>
                  <a:srgbClr val="00B050"/>
                </a:solidFill>
                <a:ea typeface="+mj-ea"/>
                <a:cs typeface="+mj-cs"/>
              </a:rPr>
              <a:t>Overzicht van de module</a:t>
            </a:r>
            <a:endParaRPr lang="nl-BE" b="1">
              <a:solidFill>
                <a:srgbClr val="00B050"/>
              </a:solidFill>
              <a:ea typeface="+mj-ea"/>
              <a:cs typeface="+mj-cs"/>
            </a:endParaRPr>
          </a:p>
        </p:txBody>
      </p:sp>
      <p:sp>
        <p:nvSpPr>
          <p:cNvPr id="43011" name="Content Placeholder 4"/>
          <p:cNvSpPr>
            <a:spLocks noGrp="1"/>
          </p:cNvSpPr>
          <p:nvPr>
            <p:ph idx="1"/>
          </p:nvPr>
        </p:nvSpPr>
        <p:spPr>
          <a:xfrm>
            <a:off x="468313" y="1557338"/>
            <a:ext cx="8424862" cy="4464050"/>
          </a:xfrm>
        </p:spPr>
        <p:txBody>
          <a:bodyPr/>
          <a:lstStyle/>
          <a:p>
            <a:pPr eaLnBrk="1" hangingPunct="1">
              <a:buFont typeface="Calibri" pitchFamily="34" charset="0"/>
              <a:buAutoNum type="arabicPeriod"/>
            </a:pPr>
            <a:r>
              <a:rPr lang="nl-BE" altLang="nl-BE" sz="1800" b="1" smtClean="0">
                <a:latin typeface="Calibri" pitchFamily="34" charset="0"/>
                <a:ea typeface="ＭＳ Ｐゴシック" pitchFamily="34" charset="-128"/>
              </a:rPr>
              <a:t>Inleiding tot domeinoverschrijdend wetenschapsonderwijs: </a:t>
            </a:r>
            <a:r>
              <a:rPr lang="nl-BE" altLang="nl-BE" sz="1800" smtClean="0">
                <a:latin typeface="Calibri" pitchFamily="34" charset="0"/>
                <a:ea typeface="ＭＳ Ｐゴシック" pitchFamily="34" charset="-128"/>
              </a:rPr>
              <a:t>definities, doelen, voordelen.</a:t>
            </a:r>
          </a:p>
          <a:p>
            <a:pPr eaLnBrk="1" hangingPunct="1">
              <a:buFont typeface="Calibri" pitchFamily="34" charset="0"/>
              <a:buAutoNum type="arabicPeriod"/>
            </a:pPr>
            <a:r>
              <a:rPr lang="nl-BE" altLang="nl-BE" sz="1800" b="1" smtClean="0">
                <a:latin typeface="Calibri" pitchFamily="34" charset="0"/>
                <a:ea typeface="ＭＳ Ｐゴシック" pitchFamily="34" charset="-128"/>
              </a:rPr>
              <a:t>Praktische activiteit </a:t>
            </a:r>
            <a:r>
              <a:rPr lang="nl-BE" altLang="nl-BE" sz="1800" smtClean="0">
                <a:latin typeface="Calibri" pitchFamily="34" charset="0"/>
                <a:ea typeface="ＭＳ Ｐゴシック" pitchFamily="34" charset="-128"/>
              </a:rPr>
              <a:t>- Kansen voor domeinoverschrijdende</a:t>
            </a:r>
            <a:r>
              <a:rPr lang="nl-BE" altLang="nl-BE" sz="1800" b="1" smtClean="0">
                <a:latin typeface="Calibri" pitchFamily="34" charset="0"/>
                <a:ea typeface="ＭＳ Ｐゴシック" pitchFamily="34" charset="-128"/>
              </a:rPr>
              <a:t> </a:t>
            </a:r>
            <a:r>
              <a:rPr lang="nl-BE" altLang="nl-BE" sz="1800" smtClean="0">
                <a:latin typeface="Calibri" pitchFamily="34" charset="0"/>
                <a:ea typeface="ＭＳ Ｐゴシック" pitchFamily="34" charset="-128"/>
              </a:rPr>
              <a:t>aanpak bij wetenschappelijk onderzoek.</a:t>
            </a:r>
          </a:p>
          <a:p>
            <a:pPr eaLnBrk="1" hangingPunct="1">
              <a:buFont typeface="Calibri" pitchFamily="34" charset="0"/>
              <a:buAutoNum type="arabicPeriod"/>
            </a:pPr>
            <a:r>
              <a:rPr lang="nl-BE" altLang="nl-BE" sz="1800" b="1" smtClean="0">
                <a:latin typeface="Calibri" pitchFamily="34" charset="0"/>
                <a:ea typeface="ＭＳ Ｐゴシック" pitchFamily="34" charset="-128"/>
              </a:rPr>
              <a:t>Delen van visie en klaservaringen </a:t>
            </a:r>
            <a:r>
              <a:rPr lang="nl-BE" altLang="nl-BE" sz="1800" smtClean="0">
                <a:latin typeface="Calibri" pitchFamily="34" charset="0"/>
                <a:ea typeface="ＭＳ Ｐゴシック" pitchFamily="34" charset="-128"/>
              </a:rPr>
              <a:t>in relatie met domeinoverschrijdend</a:t>
            </a:r>
            <a:r>
              <a:rPr lang="nl-BE" altLang="nl-BE" sz="1800" b="1" smtClean="0">
                <a:latin typeface="Calibri" pitchFamily="34" charset="0"/>
                <a:ea typeface="ＭＳ Ｐゴシック" pitchFamily="34" charset="-128"/>
              </a:rPr>
              <a:t> </a:t>
            </a:r>
            <a:r>
              <a:rPr lang="nl-BE" altLang="nl-BE" sz="1800" smtClean="0">
                <a:latin typeface="Calibri" pitchFamily="34" charset="0"/>
                <a:ea typeface="ＭＳ Ｐゴシック" pitchFamily="34" charset="-128"/>
              </a:rPr>
              <a:t>wetenschapsonderwijs.</a:t>
            </a:r>
          </a:p>
          <a:p>
            <a:pPr eaLnBrk="1" hangingPunct="1">
              <a:buFont typeface="Calibri" pitchFamily="34" charset="0"/>
              <a:buAutoNum type="arabicPeriod"/>
            </a:pPr>
            <a:r>
              <a:rPr lang="nl-BE" altLang="nl-BE" sz="1800" b="1" smtClean="0">
                <a:latin typeface="Calibri" pitchFamily="34" charset="0"/>
                <a:ea typeface="ＭＳ Ｐゴシック" pitchFamily="34" charset="-128"/>
              </a:rPr>
              <a:t>Discussie van voorbeelden uit de klaspraktijk </a:t>
            </a:r>
            <a:r>
              <a:rPr lang="nl-BE" altLang="nl-BE" sz="1800" smtClean="0">
                <a:latin typeface="Calibri" pitchFamily="34" charset="0"/>
                <a:ea typeface="ＭＳ Ｐゴシック" pitchFamily="34" charset="-128"/>
              </a:rPr>
              <a:t>- Kansen voor domeinoverschrijdende</a:t>
            </a:r>
            <a:r>
              <a:rPr lang="nl-BE" altLang="nl-BE" sz="1800" b="1" smtClean="0">
                <a:latin typeface="Calibri" pitchFamily="34" charset="0"/>
                <a:ea typeface="ＭＳ Ｐゴシック" pitchFamily="34" charset="-128"/>
              </a:rPr>
              <a:t> </a:t>
            </a:r>
            <a:r>
              <a:rPr lang="nl-BE" altLang="nl-BE" sz="1800" smtClean="0">
                <a:latin typeface="Calibri" pitchFamily="34" charset="0"/>
                <a:ea typeface="ＭＳ Ｐゴシック" pitchFamily="34" charset="-128"/>
              </a:rPr>
              <a:t>linken, koppeling naar doelstellingen van domeinoverschrijdende</a:t>
            </a:r>
            <a:r>
              <a:rPr lang="nl-BE" altLang="nl-BE" sz="1800" b="1" smtClean="0">
                <a:latin typeface="Calibri" pitchFamily="34" charset="0"/>
                <a:ea typeface="ＭＳ Ｐゴシック" pitchFamily="34" charset="-128"/>
              </a:rPr>
              <a:t> </a:t>
            </a:r>
            <a:r>
              <a:rPr lang="nl-BE" altLang="nl-BE" sz="1800" smtClean="0">
                <a:latin typeface="Calibri" pitchFamily="34" charset="0"/>
                <a:ea typeface="ＭＳ Ｐゴシック" pitchFamily="34" charset="-128"/>
              </a:rPr>
              <a:t>benaderingen, rol van de leraar.</a:t>
            </a:r>
          </a:p>
          <a:p>
            <a:pPr eaLnBrk="1" hangingPunct="1">
              <a:buFont typeface="Calibri" pitchFamily="34" charset="0"/>
              <a:buAutoNum type="arabicPeriod"/>
            </a:pPr>
            <a:r>
              <a:rPr lang="nl-BE" altLang="nl-BE" sz="1800" b="1" smtClean="0">
                <a:latin typeface="Calibri" pitchFamily="34" charset="0"/>
                <a:ea typeface="ＭＳ Ｐゴシック" pitchFamily="34" charset="-128"/>
              </a:rPr>
              <a:t>Reflectie op voorbeelden uit de klaspraktijk </a:t>
            </a:r>
            <a:r>
              <a:rPr lang="nl-BE" altLang="nl-BE" sz="1800" smtClean="0">
                <a:latin typeface="Calibri" pitchFamily="34" charset="0"/>
                <a:ea typeface="ＭＳ Ｐゴシック" pitchFamily="34" charset="-128"/>
              </a:rPr>
              <a:t>- voordelen van domeinoverschrijdende linken, gevolgen voor de planning.</a:t>
            </a:r>
          </a:p>
          <a:p>
            <a:pPr eaLnBrk="1" hangingPunct="1">
              <a:buFont typeface="Calibri" pitchFamily="34" charset="0"/>
              <a:buAutoNum type="arabicPeriod"/>
            </a:pPr>
            <a:r>
              <a:rPr lang="nl-BE" altLang="nl-BE" sz="1800" smtClean="0">
                <a:latin typeface="Calibri" pitchFamily="34" charset="0"/>
                <a:ea typeface="ＭＳ Ｐゴシック" pitchFamily="34" charset="-128"/>
              </a:rPr>
              <a:t>Brainstorm </a:t>
            </a:r>
            <a:r>
              <a:rPr lang="nl-BE" altLang="nl-BE" sz="1800" b="1" smtClean="0">
                <a:latin typeface="Calibri" pitchFamily="34" charset="0"/>
                <a:ea typeface="ＭＳ Ｐゴシック" pitchFamily="34" charset="-128"/>
              </a:rPr>
              <a:t>over het ontwerpen van domeinoverschrijdende wetenschappelijke projecten. </a:t>
            </a:r>
            <a:r>
              <a:rPr lang="nl-BE" altLang="nl-BE" sz="1800" smtClean="0">
                <a:latin typeface="Calibri" pitchFamily="34" charset="0"/>
                <a:ea typeface="ＭＳ Ｐゴシック" pitchFamily="34" charset="-128"/>
              </a:rPr>
              <a:t>Bespreking van de gevolgen voor de planning.</a:t>
            </a:r>
          </a:p>
          <a:p>
            <a:pPr eaLnBrk="1" hangingPunct="1">
              <a:buFont typeface="Calibri" pitchFamily="34" charset="0"/>
              <a:buAutoNum type="arabicPeriod"/>
            </a:pPr>
            <a:r>
              <a:rPr lang="nl-BE" altLang="nl-BE" sz="1800" b="1" smtClean="0">
                <a:latin typeface="Calibri" pitchFamily="34" charset="0"/>
                <a:ea typeface="ＭＳ Ｐゴシック" pitchFamily="34" charset="-128"/>
              </a:rPr>
              <a:t>Reflecties over wat je uit de module haalde </a:t>
            </a:r>
            <a:r>
              <a:rPr lang="nl-BE" altLang="nl-BE" sz="1800" smtClean="0">
                <a:latin typeface="Calibri" pitchFamily="34" charset="0"/>
                <a:ea typeface="ＭＳ Ｐゴシック" pitchFamily="34" charset="-128"/>
              </a:rPr>
              <a:t>– zowel naar inhoud als proces, in relatie met de doelstellingen van de module.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843213" y="274638"/>
            <a:ext cx="5843587" cy="1282700"/>
          </a:xfrm>
        </p:spPr>
        <p:txBody>
          <a:bodyPr/>
          <a:lstStyle/>
          <a:p>
            <a:pPr eaLnBrk="1" hangingPunct="1"/>
            <a:r>
              <a:rPr lang="nl-BE" altLang="nl-BE" sz="3600" b="1" smtClean="0">
                <a:solidFill>
                  <a:srgbClr val="008000"/>
                </a:solidFill>
                <a:ea typeface="ＭＳ Ｐゴシック" pitchFamily="34" charset="-128"/>
              </a:rPr>
              <a:t>Praktische activiteit </a:t>
            </a:r>
            <a:br>
              <a:rPr lang="nl-BE" altLang="nl-BE" sz="3600" b="1" smtClean="0">
                <a:solidFill>
                  <a:srgbClr val="008000"/>
                </a:solidFill>
                <a:ea typeface="ＭＳ Ｐゴシック" pitchFamily="34" charset="-128"/>
              </a:rPr>
            </a:br>
            <a:r>
              <a:rPr lang="nl-BE" altLang="nl-BE" sz="2800" b="1" smtClean="0">
                <a:solidFill>
                  <a:srgbClr val="008000"/>
                </a:solidFill>
                <a:ea typeface="ＭＳ Ｐゴシック" pitchFamily="34" charset="-128"/>
              </a:rPr>
              <a:t>Wetenschappelijk onderzoek doorheen het curriculum</a:t>
            </a:r>
            <a:endParaRPr lang="nl-BE" altLang="nl-BE" sz="2800" b="1" smtClean="0">
              <a:solidFill>
                <a:srgbClr val="FF0000"/>
              </a:solidFill>
              <a:ea typeface="ＭＳ Ｐゴシック" pitchFamily="34" charset="-128"/>
            </a:endParaRPr>
          </a:p>
        </p:txBody>
      </p:sp>
      <p:sp>
        <p:nvSpPr>
          <p:cNvPr id="3" name="Content Placeholder 2"/>
          <p:cNvSpPr>
            <a:spLocks noGrp="1"/>
          </p:cNvSpPr>
          <p:nvPr>
            <p:ph idx="1"/>
          </p:nvPr>
        </p:nvSpPr>
        <p:spPr>
          <a:xfrm>
            <a:off x="250825" y="1773238"/>
            <a:ext cx="8713788" cy="3816350"/>
          </a:xfrm>
        </p:spPr>
        <p:txBody>
          <a:bodyPr/>
          <a:lstStyle/>
          <a:p>
            <a:pPr marL="0" indent="0" eaLnBrk="1" hangingPunct="1">
              <a:buFont typeface="Arial" charset="0"/>
              <a:buNone/>
              <a:defRPr/>
            </a:pPr>
            <a:r>
              <a:rPr lang="nl-BE" sz="2000" b="1" dirty="0" smtClean="0">
                <a:latin typeface="+mj-lt"/>
                <a:cs typeface="+mn-cs"/>
              </a:rPr>
              <a:t>Keuze van praktische acitiviteiten:</a:t>
            </a:r>
          </a:p>
          <a:p>
            <a:pPr marL="457200" indent="-457200" eaLnBrk="1" hangingPunct="1">
              <a:buFont typeface="+mj-lt"/>
              <a:buAutoNum type="arabicPeriod"/>
              <a:defRPr/>
            </a:pPr>
            <a:r>
              <a:rPr lang="nl-BE" sz="2000" dirty="0" smtClean="0">
                <a:latin typeface="+mj-lt"/>
                <a:cs typeface="+mn-cs"/>
              </a:rPr>
              <a:t>Kan je een parachute maken waarmee je een cadeau veilig kan afleveren?</a:t>
            </a:r>
          </a:p>
          <a:p>
            <a:pPr marL="457200" indent="-457200" eaLnBrk="1" hangingPunct="1">
              <a:buFont typeface="+mj-lt"/>
              <a:buAutoNum type="arabicPeriod"/>
              <a:defRPr/>
            </a:pPr>
            <a:r>
              <a:rPr lang="nl-BE" sz="2000" dirty="0" smtClean="0">
                <a:latin typeface="+mj-lt"/>
                <a:cs typeface="+mn-cs"/>
              </a:rPr>
              <a:t>Met welke materialen maak je de beste oorwarmers?</a:t>
            </a:r>
          </a:p>
          <a:p>
            <a:pPr marL="457200" indent="-457200" eaLnBrk="1" hangingPunct="1">
              <a:buFont typeface="+mj-lt"/>
              <a:buAutoNum type="arabicPeriod"/>
              <a:defRPr/>
            </a:pPr>
            <a:r>
              <a:rPr lang="nl-BE" sz="2000" dirty="0" smtClean="0">
                <a:latin typeface="+mj-lt"/>
                <a:cs typeface="+mn-cs"/>
              </a:rPr>
              <a:t>Welke groenten zijn geschikt voor het verven van stoffen?</a:t>
            </a:r>
          </a:p>
          <a:p>
            <a:pPr marL="0" indent="0" eaLnBrk="1" hangingPunct="1">
              <a:buFont typeface="Arial" charset="0"/>
              <a:buNone/>
              <a:defRPr/>
            </a:pPr>
            <a:endParaRPr lang="nl-BE" sz="2000" dirty="0" smtClean="0">
              <a:latin typeface="+mj-lt"/>
              <a:cs typeface="+mn-cs"/>
            </a:endParaRPr>
          </a:p>
          <a:p>
            <a:pPr marL="0" indent="0" eaLnBrk="1" hangingPunct="1">
              <a:buFont typeface="Arial" charset="0"/>
              <a:buNone/>
              <a:defRPr/>
            </a:pPr>
            <a:r>
              <a:rPr lang="nl-BE" sz="2000" b="1" dirty="0" smtClean="0">
                <a:latin typeface="+mj-lt"/>
                <a:cs typeface="+mn-cs"/>
              </a:rPr>
              <a:t>Wat is het potentieel van elk van deze activiteiten om:</a:t>
            </a:r>
          </a:p>
          <a:p>
            <a:pPr eaLnBrk="1" hangingPunct="1">
              <a:defRPr/>
            </a:pPr>
            <a:r>
              <a:rPr lang="nl-BE" sz="2000" dirty="0" smtClean="0">
                <a:latin typeface="+mj-lt"/>
              </a:rPr>
              <a:t>linken te leggen naar dagelijkse ervaringen?</a:t>
            </a:r>
          </a:p>
          <a:p>
            <a:pPr eaLnBrk="1" hangingPunct="1">
              <a:defRPr/>
            </a:pPr>
            <a:r>
              <a:rPr lang="nl-BE" sz="2000" dirty="0" smtClean="0">
                <a:latin typeface="+mj-lt"/>
              </a:rPr>
              <a:t>onderzoeksvaardigheden en creatieve aanleg te bevorderen?</a:t>
            </a:r>
          </a:p>
          <a:p>
            <a:pPr eaLnBrk="1" hangingPunct="1">
              <a:defRPr/>
            </a:pPr>
            <a:r>
              <a:rPr lang="nl-BE" sz="2000" dirty="0" smtClean="0">
                <a:latin typeface="+mj-lt"/>
              </a:rPr>
              <a:t>vaardigheden en kennis uit andere vakken toe te passen?</a:t>
            </a:r>
          </a:p>
          <a:p>
            <a:pPr eaLnBrk="1" hangingPunct="1">
              <a:defRPr/>
            </a:pPr>
            <a:endParaRPr lang="nl-BE" sz="2000" dirty="0" smtClean="0">
              <a:latin typeface="+mj-lt"/>
              <a:cs typeface="+mn-cs"/>
            </a:endParaRPr>
          </a:p>
          <a:p>
            <a:pPr marL="0" indent="0" eaLnBrk="1" hangingPunct="1">
              <a:buFont typeface="Arial" charset="0"/>
              <a:buNone/>
              <a:defRPr/>
            </a:pPr>
            <a:r>
              <a:rPr lang="nl-BE" sz="2000" b="1" dirty="0" smtClean="0">
                <a:latin typeface="+mj-lt"/>
                <a:cs typeface="+mn-cs"/>
              </a:rPr>
              <a:t>Op welke manieren kan de leerkracht het leggen van verbanden aanmoedigen?</a:t>
            </a:r>
            <a:endParaRPr lang="nl-BE" sz="2000" dirty="0">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700213"/>
            <a:ext cx="4465637" cy="44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itle 11"/>
          <p:cNvSpPr>
            <a:spLocks noGrp="1"/>
          </p:cNvSpPr>
          <p:nvPr>
            <p:ph type="title"/>
          </p:nvPr>
        </p:nvSpPr>
        <p:spPr>
          <a:xfrm>
            <a:off x="2700338" y="115888"/>
            <a:ext cx="5986462" cy="1571625"/>
          </a:xfrm>
        </p:spPr>
        <p:txBody>
          <a:bodyPr/>
          <a:lstStyle/>
          <a:p>
            <a:r>
              <a:rPr lang="nl-BE" altLang="nl-BE" sz="3600" b="1" smtClean="0">
                <a:solidFill>
                  <a:srgbClr val="00B050"/>
                </a:solidFill>
                <a:ea typeface="ＭＳ Ｐゴシック" pitchFamily="34" charset="-128"/>
              </a:rPr>
              <a:t>Praktische activiteit 1</a:t>
            </a:r>
            <a:r>
              <a:rPr lang="nl-BE" altLang="nl-BE" sz="2800" smtClean="0">
                <a:solidFill>
                  <a:srgbClr val="00B050"/>
                </a:solidFill>
                <a:ea typeface="ＭＳ Ｐゴシック" pitchFamily="34" charset="-128"/>
              </a:rPr>
              <a:t/>
            </a:r>
            <a:br>
              <a:rPr lang="nl-BE" altLang="nl-BE" sz="2800" smtClean="0">
                <a:solidFill>
                  <a:srgbClr val="00B050"/>
                </a:solidFill>
                <a:ea typeface="ＭＳ Ｐゴシック" pitchFamily="34" charset="-128"/>
              </a:rPr>
            </a:br>
            <a:r>
              <a:rPr lang="nl-BE" altLang="nl-BE" sz="2400" b="1" smtClean="0">
                <a:solidFill>
                  <a:srgbClr val="00B050"/>
                </a:solidFill>
                <a:ea typeface="ＭＳ Ｐゴシック" pitchFamily="34" charset="-128"/>
              </a:rPr>
              <a:t> (Wetenschap en wiskunde koppelen)</a:t>
            </a:r>
          </a:p>
        </p:txBody>
      </p:sp>
      <p:sp>
        <p:nvSpPr>
          <p:cNvPr id="47108" name="TextBox 13"/>
          <p:cNvSpPr txBox="1">
            <a:spLocks noChangeArrowheads="1"/>
          </p:cNvSpPr>
          <p:nvPr/>
        </p:nvSpPr>
        <p:spPr bwMode="auto">
          <a:xfrm>
            <a:off x="4716463" y="1916113"/>
            <a:ext cx="3959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mbria" pitchFamily="18" charset="0"/>
                <a:ea typeface="ＭＳ Ｐゴシック" pitchFamily="34" charset="-128"/>
              </a:defRPr>
            </a:lvl1pPr>
            <a:lvl2pPr marL="742950" indent="-285750">
              <a:spcBef>
                <a:spcPct val="20000"/>
              </a:spcBef>
              <a:buFont typeface="Arial" charset="0"/>
              <a:buChar char="–"/>
              <a:defRPr sz="2800">
                <a:solidFill>
                  <a:schemeClr val="tx1"/>
                </a:solidFill>
                <a:latin typeface="Cambria" pitchFamily="18" charset="0"/>
                <a:ea typeface="ＭＳ Ｐゴシック" pitchFamily="34" charset="-128"/>
              </a:defRPr>
            </a:lvl2pPr>
            <a:lvl3pPr marL="1143000" indent="-228600">
              <a:spcBef>
                <a:spcPct val="20000"/>
              </a:spcBef>
              <a:buFont typeface="Arial" charset="0"/>
              <a:buChar char="•"/>
              <a:defRPr sz="2400">
                <a:solidFill>
                  <a:schemeClr val="tx1"/>
                </a:solidFill>
                <a:latin typeface="Cambria" pitchFamily="18" charset="0"/>
                <a:ea typeface="ＭＳ Ｐゴシック" pitchFamily="34" charset="-128"/>
              </a:defRPr>
            </a:lvl3pPr>
            <a:lvl4pPr marL="1600200" indent="-228600">
              <a:spcBef>
                <a:spcPct val="20000"/>
              </a:spcBef>
              <a:buFont typeface="Arial" charset="0"/>
              <a:buChar char="–"/>
              <a:defRPr sz="2000">
                <a:solidFill>
                  <a:schemeClr val="tx1"/>
                </a:solidFill>
                <a:latin typeface="Cambria" pitchFamily="18" charset="0"/>
                <a:ea typeface="ＭＳ Ｐゴシック" pitchFamily="34" charset="-128"/>
              </a:defRPr>
            </a:lvl4pPr>
            <a:lvl5pPr marL="2057400" indent="-228600">
              <a:spcBef>
                <a:spcPct val="20000"/>
              </a:spcBef>
              <a:buFont typeface="Arial" charset="0"/>
              <a:buChar char="»"/>
              <a:defRPr sz="2000">
                <a:solidFill>
                  <a:schemeClr val="tx1"/>
                </a:solidFill>
                <a:latin typeface="Cambria" pitchFamily="18"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mbria" pitchFamily="18"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mbria" pitchFamily="18"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mbria" pitchFamily="18"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mbria" pitchFamily="18" charset="0"/>
                <a:ea typeface="ＭＳ Ｐゴシック" pitchFamily="34" charset="-128"/>
              </a:defRPr>
            </a:lvl9pPr>
          </a:lstStyle>
          <a:p>
            <a:pPr eaLnBrk="1" hangingPunct="1">
              <a:spcBef>
                <a:spcPct val="0"/>
              </a:spcBef>
              <a:buFontTx/>
              <a:buNone/>
            </a:pPr>
            <a:endParaRPr lang="nl-BE" altLang="nl-BE" sz="1800">
              <a:latin typeface="Arial" charset="0"/>
            </a:endParaRPr>
          </a:p>
          <a:p>
            <a:pPr eaLnBrk="1" hangingPunct="1">
              <a:spcBef>
                <a:spcPct val="0"/>
              </a:spcBef>
              <a:buFontTx/>
              <a:buNone/>
            </a:pPr>
            <a:endParaRPr lang="nl-BE" altLang="nl-BE" sz="1800">
              <a:latin typeface="Arial" charset="0"/>
            </a:endParaRPr>
          </a:p>
        </p:txBody>
      </p:sp>
      <p:sp>
        <p:nvSpPr>
          <p:cNvPr id="15" name="TextBox 14"/>
          <p:cNvSpPr txBox="1"/>
          <p:nvPr/>
        </p:nvSpPr>
        <p:spPr>
          <a:xfrm>
            <a:off x="5724525" y="2420938"/>
            <a:ext cx="2663825" cy="19383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endParaRPr lang="nl-BE" sz="2000" b="1">
              <a:latin typeface="+mj-lt"/>
            </a:endParaRPr>
          </a:p>
          <a:p>
            <a:pPr algn="ctr" eaLnBrk="1" hangingPunct="1">
              <a:defRPr/>
            </a:pPr>
            <a:r>
              <a:rPr lang="nl-BE" sz="2000" b="1">
                <a:latin typeface="+mj-lt"/>
              </a:rPr>
              <a:t>Kan je een parachute maken waarmee je een cadeau veilig kan afleveren?</a:t>
            </a:r>
          </a:p>
          <a:p>
            <a:pPr algn="ctr" eaLnBrk="1" hangingPunct="1">
              <a:defRPr/>
            </a:pPr>
            <a:endParaRPr lang="nl-BE" sz="2000" b="1">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idx="4294967295"/>
          </p:nvPr>
        </p:nvSpPr>
        <p:spPr>
          <a:xfrm>
            <a:off x="2555875" y="115888"/>
            <a:ext cx="6480175" cy="1800225"/>
          </a:xfrm>
        </p:spPr>
        <p:txBody>
          <a:bodyPr/>
          <a:lstStyle/>
          <a:p>
            <a:pPr marL="457200" indent="-457200" eaLnBrk="1" hangingPunct="1"/>
            <a:r>
              <a:rPr lang="nl-BE" altLang="nl-BE" sz="3600" b="1" smtClean="0">
                <a:solidFill>
                  <a:srgbClr val="00B050"/>
                </a:solidFill>
                <a:ea typeface="ＭＳ Ｐゴシック" pitchFamily="34" charset="-128"/>
              </a:rPr>
              <a:t>Praktische activiteit 2</a:t>
            </a:r>
            <a:br>
              <a:rPr lang="nl-BE" altLang="nl-BE" sz="3600" b="1" smtClean="0">
                <a:solidFill>
                  <a:srgbClr val="00B050"/>
                </a:solidFill>
                <a:ea typeface="ＭＳ Ｐゴシック" pitchFamily="34" charset="-128"/>
              </a:rPr>
            </a:br>
            <a:r>
              <a:rPr lang="nl-BE" altLang="nl-BE" sz="2000" b="1" smtClean="0">
                <a:solidFill>
                  <a:srgbClr val="00B050"/>
                </a:solidFill>
                <a:ea typeface="ＭＳ Ｐゴシック" pitchFamily="34" charset="-128"/>
              </a:rPr>
              <a:t>(Koppelen met taal – starten met een verhaal)</a:t>
            </a:r>
            <a:r>
              <a:rPr lang="nl-BE" altLang="nl-BE" sz="2000" smtClean="0">
                <a:ea typeface="ＭＳ Ｐゴシック" pitchFamily="34" charset="-128"/>
              </a:rPr>
              <a:t/>
            </a:r>
            <a:br>
              <a:rPr lang="nl-BE" altLang="nl-BE" sz="2000" smtClean="0">
                <a:ea typeface="ＭＳ Ｐゴシック" pitchFamily="34" charset="-128"/>
              </a:rPr>
            </a:br>
            <a:r>
              <a:rPr lang="nl-BE" altLang="nl-BE" sz="2400" b="1" smtClean="0">
                <a:ea typeface="ＭＳ Ｐゴシック" pitchFamily="34" charset="-128"/>
              </a:rPr>
              <a:t>Met welke materialen maak je de beste oorwarmers?</a:t>
            </a:r>
          </a:p>
        </p:txBody>
      </p:sp>
      <p:sp>
        <p:nvSpPr>
          <p:cNvPr id="8" name="TextBox 7"/>
          <p:cNvSpPr txBox="1"/>
          <p:nvPr/>
        </p:nvSpPr>
        <p:spPr>
          <a:xfrm>
            <a:off x="395288" y="5084763"/>
            <a:ext cx="8280400" cy="1016000"/>
          </a:xfrm>
          <a:prstGeom prst="rect">
            <a:avLst/>
          </a:prstGeom>
          <a:noFill/>
        </p:spPr>
        <p:txBody>
          <a:bodyPr>
            <a:spAutoFit/>
          </a:bodyPr>
          <a:lstStyle/>
          <a:p>
            <a:pPr eaLnBrk="1" hangingPunct="1">
              <a:defRPr/>
            </a:pPr>
            <a:r>
              <a:rPr lang="nl-BE" sz="2000" dirty="0">
                <a:latin typeface="+mj-lt"/>
                <a:ea typeface="ＭＳ Ｐゴシック" charset="0"/>
                <a:cs typeface="ＭＳ Ｐゴシック" charset="0"/>
              </a:rPr>
              <a:t>Mr. Beer kon niet slapen. Hij probeerde verschillende plaatsen binnen- en buitenshuis </a:t>
            </a:r>
            <a:r>
              <a:rPr lang="nl-BE" sz="2000" b="1" dirty="0">
                <a:solidFill>
                  <a:srgbClr val="FF0000"/>
                </a:solidFill>
                <a:latin typeface="+mj-lt"/>
                <a:ea typeface="ＭＳ Ｐゴシック" charset="0"/>
                <a:cs typeface="ＭＳ Ｐゴシック" charset="0"/>
              </a:rPr>
              <a:t>MAAR</a:t>
            </a:r>
            <a:r>
              <a:rPr lang="nl-BE" sz="2000" dirty="0">
                <a:latin typeface="+mj-lt"/>
                <a:ea typeface="ＭＳ Ｐゴシック" charset="0"/>
                <a:cs typeface="ＭＳ Ｐゴシック" charset="0"/>
              </a:rPr>
              <a:t> - Mevr. Beer snurkte, Baby Beer deed alsof hij een vliegtuig was, de koekoeksklok deed tik-tak. </a:t>
            </a:r>
            <a:r>
              <a:rPr lang="nl-BE" sz="2000" b="1" dirty="0">
                <a:solidFill>
                  <a:srgbClr val="FF0000"/>
                </a:solidFill>
                <a:latin typeface="+mj-lt"/>
                <a:ea typeface="ＭＳ Ｐゴシック" charset="0"/>
                <a:cs typeface="ＭＳ Ｐゴシック" charset="0"/>
              </a:rPr>
              <a:t>Kan jij hem helpen?</a:t>
            </a:r>
          </a:p>
        </p:txBody>
      </p:sp>
      <p:pic>
        <p:nvPicPr>
          <p:cNvPr id="49156"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1989138"/>
            <a:ext cx="232092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916113"/>
            <a:ext cx="2376487"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1989138"/>
            <a:ext cx="3097212"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3228975" y="346075"/>
            <a:ext cx="5519738" cy="1498600"/>
          </a:xfrm>
        </p:spPr>
        <p:txBody>
          <a:bodyPr/>
          <a:lstStyle/>
          <a:p>
            <a:r>
              <a:rPr lang="nl-BE" altLang="nl-BE" sz="3600" b="1" smtClean="0">
                <a:solidFill>
                  <a:srgbClr val="00B050"/>
                </a:solidFill>
                <a:ea typeface="ＭＳ Ｐゴシック" pitchFamily="34" charset="-128"/>
              </a:rPr>
              <a:t>Praktische activiteit 3</a:t>
            </a:r>
            <a:r>
              <a:rPr lang="nl-BE" altLang="nl-BE" sz="2800" b="1" smtClean="0">
                <a:solidFill>
                  <a:srgbClr val="00B050"/>
                </a:solidFill>
                <a:ea typeface="ＭＳ Ｐゴシック" pitchFamily="34" charset="-128"/>
              </a:rPr>
              <a:t/>
            </a:r>
            <a:br>
              <a:rPr lang="nl-BE" altLang="nl-BE" sz="2800" b="1" smtClean="0">
                <a:solidFill>
                  <a:srgbClr val="00B050"/>
                </a:solidFill>
                <a:ea typeface="ＭＳ Ｐゴシック" pitchFamily="34" charset="-128"/>
              </a:rPr>
            </a:br>
            <a:r>
              <a:rPr lang="nl-BE" altLang="nl-BE" sz="2400" b="1" smtClean="0">
                <a:solidFill>
                  <a:srgbClr val="00B050"/>
                </a:solidFill>
                <a:ea typeface="ＭＳ Ｐゴシック" pitchFamily="34" charset="-128"/>
              </a:rPr>
              <a:t>(Koppelen met taal, geografie, geschiedenis of kunst)</a:t>
            </a:r>
            <a:r>
              <a:rPr lang="nl-BE" altLang="nl-BE" sz="1800" b="1" smtClean="0">
                <a:solidFill>
                  <a:srgbClr val="00B050"/>
                </a:solidFill>
                <a:ea typeface="ＭＳ Ｐゴシック" pitchFamily="34" charset="-128"/>
              </a:rPr>
              <a:t/>
            </a:r>
            <a:br>
              <a:rPr lang="nl-BE" altLang="nl-BE" sz="1800" b="1" smtClean="0">
                <a:solidFill>
                  <a:srgbClr val="00B050"/>
                </a:solidFill>
                <a:ea typeface="ＭＳ Ｐゴシック" pitchFamily="34" charset="-128"/>
              </a:rPr>
            </a:br>
            <a:r>
              <a:rPr lang="nl-BE" altLang="nl-BE" sz="1000" b="1" smtClean="0">
                <a:solidFill>
                  <a:srgbClr val="008000"/>
                </a:solidFill>
                <a:ea typeface="ＭＳ Ｐゴシック" pitchFamily="34" charset="-128"/>
              </a:rPr>
              <a:t/>
            </a:r>
            <a:br>
              <a:rPr lang="nl-BE" altLang="nl-BE" sz="1000" b="1" smtClean="0">
                <a:solidFill>
                  <a:srgbClr val="008000"/>
                </a:solidFill>
                <a:ea typeface="ＭＳ Ｐゴシック" pitchFamily="34" charset="-128"/>
              </a:rPr>
            </a:br>
            <a:r>
              <a:rPr lang="nl-BE" altLang="nl-BE" sz="2400" b="1" smtClean="0">
                <a:ea typeface="ＭＳ Ｐゴシック" pitchFamily="34" charset="-128"/>
              </a:rPr>
              <a:t>Welke groenten zijn geschikt voor het verven van stoffen</a:t>
            </a:r>
            <a:r>
              <a:rPr lang="nl-BE" altLang="nl-BE" sz="2400" b="1" smtClean="0">
                <a:solidFill>
                  <a:srgbClr val="000000"/>
                </a:solidFill>
                <a:ea typeface="ＭＳ Ｐゴシック" pitchFamily="34" charset="-128"/>
              </a:rPr>
              <a:t>?</a:t>
            </a:r>
          </a:p>
        </p:txBody>
      </p:sp>
      <p:pic>
        <p:nvPicPr>
          <p:cNvPr id="5120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205038"/>
            <a:ext cx="1871663"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1550" y="4354513"/>
            <a:ext cx="2374900"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2205038"/>
            <a:ext cx="2098675"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84888" y="2205038"/>
            <a:ext cx="2671762"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48263" y="4308475"/>
            <a:ext cx="23749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771775" y="274638"/>
            <a:ext cx="5915025" cy="1282700"/>
          </a:xfrm>
        </p:spPr>
        <p:txBody>
          <a:bodyPr/>
          <a:lstStyle/>
          <a:p>
            <a:r>
              <a:rPr lang="nl-BE" altLang="nl-BE" sz="3600" b="1" smtClean="0">
                <a:solidFill>
                  <a:srgbClr val="00B050"/>
                </a:solidFill>
                <a:ea typeface="ＭＳ Ｐゴシック" pitchFamily="34" charset="-128"/>
              </a:rPr>
              <a:t>Belang van meten bij wetenschap</a:t>
            </a:r>
          </a:p>
        </p:txBody>
      </p:sp>
      <p:sp>
        <p:nvSpPr>
          <p:cNvPr id="53251" name="Content Placeholder 2"/>
          <p:cNvSpPr>
            <a:spLocks noGrp="1"/>
          </p:cNvSpPr>
          <p:nvPr>
            <p:ph idx="1"/>
          </p:nvPr>
        </p:nvSpPr>
        <p:spPr>
          <a:xfrm>
            <a:off x="468313" y="1989138"/>
            <a:ext cx="8218487" cy="3671887"/>
          </a:xfrm>
        </p:spPr>
        <p:txBody>
          <a:bodyPr/>
          <a:lstStyle/>
          <a:p>
            <a:pPr marL="285750" indent="-285750"/>
            <a:r>
              <a:rPr lang="nl-BE" altLang="nl-BE" sz="2400" smtClean="0">
                <a:latin typeface="Calibri" pitchFamily="34" charset="0"/>
                <a:ea typeface="ＭＳ Ｐゴシック" pitchFamily="34" charset="-128"/>
              </a:rPr>
              <a:t>Wat heb je nodig om te meten?</a:t>
            </a:r>
          </a:p>
          <a:p>
            <a:pPr marL="285750" indent="-285750"/>
            <a:r>
              <a:rPr lang="nl-BE" altLang="nl-BE" sz="2400" smtClean="0">
                <a:latin typeface="Calibri" pitchFamily="34" charset="0"/>
                <a:ea typeface="ＭＳ Ｐゴシック" pitchFamily="34" charset="-128"/>
              </a:rPr>
              <a:t>Hoe kan je resultaten vastleggen?</a:t>
            </a:r>
          </a:p>
          <a:p>
            <a:pPr marL="285750" indent="-285750"/>
            <a:r>
              <a:rPr lang="nl-BE" altLang="nl-BE" sz="2400" smtClean="0">
                <a:latin typeface="Calibri" pitchFamily="34" charset="0"/>
                <a:ea typeface="ＭＳ Ｐゴシック" pitchFamily="34" charset="-128"/>
              </a:rPr>
              <a:t>Verzamel wat initiële data</a:t>
            </a:r>
          </a:p>
          <a:p>
            <a:pPr marL="285750" indent="-285750"/>
            <a:r>
              <a:rPr lang="nl-BE" altLang="nl-BE" sz="2400" smtClean="0">
                <a:latin typeface="Calibri" pitchFamily="34" charset="0"/>
                <a:ea typeface="ＭＳ Ｐゴシック" pitchFamily="34" charset="-128"/>
              </a:rPr>
              <a:t>Welke patronen merk je op?</a:t>
            </a:r>
          </a:p>
          <a:p>
            <a:pPr marL="285750" indent="-285750"/>
            <a:r>
              <a:rPr lang="nl-BE" altLang="nl-BE" sz="2400" smtClean="0">
                <a:latin typeface="Calibri" pitchFamily="34" charset="0"/>
                <a:ea typeface="ＭＳ Ｐゴシック" pitchFamily="34" charset="-128"/>
              </a:rPr>
              <a:t>Hoe kan je ze uitleggen?</a:t>
            </a:r>
          </a:p>
          <a:p>
            <a:pPr marL="285750" indent="-285750"/>
            <a:r>
              <a:rPr lang="nl-BE" altLang="nl-BE" sz="2400" smtClean="0">
                <a:latin typeface="Calibri" pitchFamily="34" charset="0"/>
                <a:ea typeface="ＭＳ Ｐゴシック" pitchFamily="34" charset="-128"/>
              </a:rPr>
              <a:t>Hoe kan je jouw ideeën verder testen of ontwikkelen?</a:t>
            </a:r>
          </a:p>
          <a:p>
            <a:pPr marL="285750" indent="-285750">
              <a:buFont typeface="Arial" charset="0"/>
              <a:buNone/>
            </a:pPr>
            <a:endParaRPr lang="nl-BE" altLang="nl-BE" smtClean="0">
              <a:ea typeface="ＭＳ Ｐゴシック"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title"/>
          </p:nvPr>
        </p:nvSpPr>
        <p:spPr>
          <a:xfrm>
            <a:off x="2700338" y="274638"/>
            <a:ext cx="6119812" cy="1354137"/>
          </a:xfrm>
        </p:spPr>
        <p:txBody>
          <a:bodyPr/>
          <a:lstStyle/>
          <a:p>
            <a:pPr eaLnBrk="1" hangingPunct="1"/>
            <a:r>
              <a:rPr lang="nl-BE" altLang="nl-BE" sz="2800" b="1" smtClean="0">
                <a:solidFill>
                  <a:srgbClr val="00B050"/>
                </a:solidFill>
                <a:ea typeface="ＭＳ Ｐゴシック" pitchFamily="34" charset="-128"/>
              </a:rPr>
              <a:t>Ervaringen delen: Kansen en uitdagingen bij domeinoverschrijdend projectwerk</a:t>
            </a:r>
          </a:p>
        </p:txBody>
      </p:sp>
      <p:sp>
        <p:nvSpPr>
          <p:cNvPr id="55299" name="TextBox 9"/>
          <p:cNvSpPr txBox="1">
            <a:spLocks noChangeArrowheads="1"/>
          </p:cNvSpPr>
          <p:nvPr/>
        </p:nvSpPr>
        <p:spPr bwMode="auto">
          <a:xfrm>
            <a:off x="755650" y="1773238"/>
            <a:ext cx="7561263"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mbria" pitchFamily="18" charset="0"/>
                <a:ea typeface="ＭＳ Ｐゴシック" pitchFamily="34" charset="-128"/>
              </a:defRPr>
            </a:lvl1pPr>
            <a:lvl2pPr marL="742950" indent="-285750">
              <a:spcBef>
                <a:spcPct val="20000"/>
              </a:spcBef>
              <a:buFont typeface="Arial" charset="0"/>
              <a:buChar char="–"/>
              <a:defRPr sz="2800">
                <a:solidFill>
                  <a:schemeClr val="tx1"/>
                </a:solidFill>
                <a:latin typeface="Cambria" pitchFamily="18" charset="0"/>
                <a:ea typeface="ＭＳ Ｐゴシック" pitchFamily="34" charset="-128"/>
              </a:defRPr>
            </a:lvl2pPr>
            <a:lvl3pPr marL="1143000" indent="-228600">
              <a:spcBef>
                <a:spcPct val="20000"/>
              </a:spcBef>
              <a:buFont typeface="Arial" charset="0"/>
              <a:buChar char="•"/>
              <a:defRPr sz="2400">
                <a:solidFill>
                  <a:schemeClr val="tx1"/>
                </a:solidFill>
                <a:latin typeface="Cambria" pitchFamily="18" charset="0"/>
                <a:ea typeface="ＭＳ Ｐゴシック" pitchFamily="34" charset="-128"/>
              </a:defRPr>
            </a:lvl3pPr>
            <a:lvl4pPr marL="1600200" indent="-228600">
              <a:spcBef>
                <a:spcPct val="20000"/>
              </a:spcBef>
              <a:buFont typeface="Arial" charset="0"/>
              <a:buChar char="–"/>
              <a:defRPr sz="2000">
                <a:solidFill>
                  <a:schemeClr val="tx1"/>
                </a:solidFill>
                <a:latin typeface="Cambria" pitchFamily="18" charset="0"/>
                <a:ea typeface="ＭＳ Ｐゴシック" pitchFamily="34" charset="-128"/>
              </a:defRPr>
            </a:lvl4pPr>
            <a:lvl5pPr marL="2057400" indent="-228600">
              <a:spcBef>
                <a:spcPct val="20000"/>
              </a:spcBef>
              <a:buFont typeface="Arial" charset="0"/>
              <a:buChar char="»"/>
              <a:defRPr sz="2000">
                <a:solidFill>
                  <a:schemeClr val="tx1"/>
                </a:solidFill>
                <a:latin typeface="Cambria" pitchFamily="18"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mbria" pitchFamily="18"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mbria" pitchFamily="18"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mbria" pitchFamily="18"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mbria" pitchFamily="18" charset="0"/>
                <a:ea typeface="ＭＳ Ｐゴシック" pitchFamily="34" charset="-128"/>
              </a:defRPr>
            </a:lvl9pPr>
          </a:lstStyle>
          <a:p>
            <a:pPr eaLnBrk="1" hangingPunct="1">
              <a:spcBef>
                <a:spcPct val="0"/>
              </a:spcBef>
              <a:buFontTx/>
              <a:buNone/>
            </a:pPr>
            <a:r>
              <a:rPr lang="nl-BE" altLang="nl-BE" sz="2000" i="1">
                <a:latin typeface="Calibri" pitchFamily="34" charset="0"/>
              </a:rPr>
              <a:t>Noteer individueel op aparte post-its:</a:t>
            </a:r>
          </a:p>
          <a:p>
            <a:pPr eaLnBrk="1" hangingPunct="1">
              <a:spcBef>
                <a:spcPct val="0"/>
              </a:spcBef>
            </a:pPr>
            <a:r>
              <a:rPr lang="nl-BE" altLang="nl-BE" sz="2000">
                <a:latin typeface="Calibri" pitchFamily="34" charset="0"/>
              </a:rPr>
              <a:t>2/3 voorbeelden van domeinoverschrijdend onderwijs uit je eigen klaspraktijk</a:t>
            </a:r>
          </a:p>
          <a:p>
            <a:pPr eaLnBrk="1" hangingPunct="1">
              <a:spcBef>
                <a:spcPct val="0"/>
              </a:spcBef>
            </a:pPr>
            <a:r>
              <a:rPr lang="nl-BE" altLang="nl-BE" sz="2000">
                <a:latin typeface="Calibri" pitchFamily="34" charset="0"/>
              </a:rPr>
              <a:t>Welke curriculumdomeinen waren betrokken? Hoe?</a:t>
            </a:r>
          </a:p>
          <a:p>
            <a:pPr eaLnBrk="1" hangingPunct="1">
              <a:spcBef>
                <a:spcPct val="0"/>
              </a:spcBef>
            </a:pPr>
            <a:r>
              <a:rPr lang="nl-BE" altLang="nl-BE" sz="2000">
                <a:latin typeface="Calibri" pitchFamily="34" charset="0"/>
              </a:rPr>
              <a:t>Wat was de reden / inspiratie voor dit voorbeeld?</a:t>
            </a:r>
          </a:p>
          <a:p>
            <a:pPr eaLnBrk="1" hangingPunct="1">
              <a:spcBef>
                <a:spcPct val="0"/>
              </a:spcBef>
            </a:pPr>
            <a:r>
              <a:rPr lang="nl-BE" altLang="nl-BE" sz="2000">
                <a:latin typeface="Calibri" pitchFamily="34" charset="0"/>
              </a:rPr>
              <a:t>Kreeg je ondersteuning bij het ontwerpen van domeinoverschrijdende leerervaringen - van wie?</a:t>
            </a:r>
          </a:p>
          <a:p>
            <a:pPr eaLnBrk="1" hangingPunct="1">
              <a:spcBef>
                <a:spcPct val="0"/>
              </a:spcBef>
            </a:pPr>
            <a:r>
              <a:rPr lang="nl-BE" altLang="nl-BE" sz="2000">
                <a:latin typeface="Calibri" pitchFamily="34" charset="0"/>
              </a:rPr>
              <a:t>Met welke uitdagingen werd je geconfronteerd?</a:t>
            </a:r>
          </a:p>
          <a:p>
            <a:pPr eaLnBrk="1" hangingPunct="1">
              <a:spcBef>
                <a:spcPct val="0"/>
              </a:spcBef>
              <a:buFontTx/>
              <a:buNone/>
            </a:pPr>
            <a:endParaRPr lang="nl-BE" altLang="nl-BE" sz="1000" i="1">
              <a:latin typeface="Calibri" pitchFamily="34" charset="0"/>
            </a:endParaRPr>
          </a:p>
          <a:p>
            <a:pPr eaLnBrk="1" hangingPunct="1">
              <a:spcBef>
                <a:spcPct val="0"/>
              </a:spcBef>
              <a:buFontTx/>
              <a:buNone/>
            </a:pPr>
            <a:r>
              <a:rPr lang="nl-BE" altLang="nl-BE" sz="2000" i="1">
                <a:latin typeface="Calibri" pitchFamily="34" charset="0"/>
              </a:rPr>
              <a:t>In groepjes van 4/5</a:t>
            </a:r>
          </a:p>
          <a:p>
            <a:pPr eaLnBrk="1" hangingPunct="1">
              <a:spcBef>
                <a:spcPct val="0"/>
              </a:spcBef>
            </a:pPr>
            <a:r>
              <a:rPr lang="nl-BE" altLang="nl-BE" sz="2000">
                <a:latin typeface="Calibri" pitchFamily="34" charset="0"/>
              </a:rPr>
              <a:t>Deel en groepeer je reacties op een poster</a:t>
            </a:r>
          </a:p>
          <a:p>
            <a:pPr eaLnBrk="1" hangingPunct="1">
              <a:spcBef>
                <a:spcPct val="0"/>
              </a:spcBef>
            </a:pPr>
            <a:r>
              <a:rPr lang="nl-BE" altLang="nl-BE" sz="2000">
                <a:latin typeface="Calibri" pitchFamily="34" charset="0"/>
              </a:rPr>
              <a:t>Zijn er gemeenschappelijke thema's? Verschillen?</a:t>
            </a:r>
          </a:p>
          <a:p>
            <a:pPr eaLnBrk="1" hangingPunct="1">
              <a:spcBef>
                <a:spcPct val="0"/>
              </a:spcBef>
            </a:pPr>
            <a:r>
              <a:rPr lang="nl-BE" altLang="nl-BE" sz="2000">
                <a:latin typeface="Calibri" pitchFamily="34" charset="0"/>
              </a:rPr>
              <a:t>Welke uitdagingen/problemen werden aangekaart?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2500" y="274638"/>
            <a:ext cx="5194300" cy="1425575"/>
          </a:xfrm>
        </p:spPr>
        <p:txBody>
          <a:bodyPr>
            <a:normAutofit fontScale="90000"/>
          </a:bodyPr>
          <a:lstStyle/>
          <a:p>
            <a:pPr>
              <a:defRPr/>
            </a:pPr>
            <a:r>
              <a:rPr lang="nl-BE" b="1" dirty="0" smtClean="0">
                <a:solidFill>
                  <a:srgbClr val="00B050"/>
                </a:solidFill>
              </a:rPr>
              <a:t>Inleiding tot het CEYS project</a:t>
            </a:r>
            <a:br>
              <a:rPr lang="nl-BE" b="1" dirty="0" smtClean="0">
                <a:solidFill>
                  <a:srgbClr val="00B050"/>
                </a:solidFill>
              </a:rPr>
            </a:br>
            <a:r>
              <a:rPr lang="nl-BE" sz="2200" b="1" dirty="0" smtClean="0">
                <a:solidFill>
                  <a:srgbClr val="00B050"/>
                </a:solidFill>
              </a:rPr>
              <a:t>(te gebruiken afhankelijk van de context)</a:t>
            </a:r>
            <a:endParaRPr lang="nl-BE" sz="2200" b="1" dirty="0">
              <a:solidFill>
                <a:srgbClr val="00B050"/>
              </a:solidFill>
            </a:endParaRPr>
          </a:p>
        </p:txBody>
      </p:sp>
      <p:sp>
        <p:nvSpPr>
          <p:cNvPr id="20483" name="Tijdelijke aanduiding voor inhoud 2"/>
          <p:cNvSpPr>
            <a:spLocks noGrp="1"/>
          </p:cNvSpPr>
          <p:nvPr>
            <p:ph idx="1"/>
          </p:nvPr>
        </p:nvSpPr>
        <p:spPr/>
        <p:txBody>
          <a:bodyPr/>
          <a:lstStyle/>
          <a:p>
            <a:pPr>
              <a:lnSpc>
                <a:spcPct val="80000"/>
              </a:lnSpc>
            </a:pPr>
            <a:r>
              <a:rPr lang="nl-BE" altLang="nl-BE" sz="3000" smtClean="0">
                <a:latin typeface="Calibri" pitchFamily="34" charset="0"/>
                <a:ea typeface="ＭＳ Ｐゴシック" pitchFamily="34" charset="-128"/>
              </a:rPr>
              <a:t>Europees Erasmus+ project</a:t>
            </a:r>
          </a:p>
          <a:p>
            <a:pPr>
              <a:lnSpc>
                <a:spcPct val="80000"/>
              </a:lnSpc>
            </a:pPr>
            <a:r>
              <a:rPr lang="nl-BE" altLang="nl-BE" sz="3000" smtClean="0">
                <a:latin typeface="Calibri" pitchFamily="34" charset="0"/>
                <a:ea typeface="ＭＳ Ｐゴシック" pitchFamily="34" charset="-128"/>
              </a:rPr>
              <a:t>Partners in België, Griekenland, Roemenië, VK</a:t>
            </a:r>
          </a:p>
          <a:p>
            <a:pPr>
              <a:lnSpc>
                <a:spcPct val="80000"/>
              </a:lnSpc>
            </a:pPr>
            <a:r>
              <a:rPr lang="nl-BE" altLang="nl-BE" sz="3000" smtClean="0">
                <a:latin typeface="Calibri" pitchFamily="34" charset="0"/>
                <a:ea typeface="ＭＳ Ｐゴシック" pitchFamily="34" charset="-128"/>
              </a:rPr>
              <a:t>Vervolgproject op het Creative Little Scientists project </a:t>
            </a:r>
            <a:r>
              <a:rPr lang="nl-BE" altLang="nl-BE" sz="3000" smtClean="0">
                <a:latin typeface="Calibri" pitchFamily="34" charset="0"/>
                <a:ea typeface="ＭＳ Ｐゴシック" pitchFamily="34" charset="-128"/>
                <a:hlinkClick r:id="rId3"/>
              </a:rPr>
              <a:t>http://www.creative-little-scientists.eu</a:t>
            </a:r>
            <a:endParaRPr lang="nl-BE" altLang="nl-BE" sz="3000" smtClean="0">
              <a:latin typeface="Calibri" pitchFamily="34" charset="0"/>
              <a:ea typeface="ＭＳ Ｐゴシック" pitchFamily="34" charset="-128"/>
            </a:endParaRPr>
          </a:p>
          <a:p>
            <a:pPr>
              <a:lnSpc>
                <a:spcPct val="80000"/>
              </a:lnSpc>
            </a:pPr>
            <a:r>
              <a:rPr lang="nl-BE" altLang="nl-BE" sz="3000" smtClean="0">
                <a:latin typeface="Calibri" pitchFamily="34" charset="0"/>
                <a:ea typeface="ＭＳ Ｐゴシック" pitchFamily="34" charset="-128"/>
              </a:rPr>
              <a:t> Doelen</a:t>
            </a:r>
          </a:p>
          <a:p>
            <a:pPr lvl="1">
              <a:lnSpc>
                <a:spcPct val="80000"/>
              </a:lnSpc>
              <a:buFont typeface="Wingdings" pitchFamily="2" charset="2"/>
              <a:buChar char="Ø"/>
            </a:pPr>
            <a:r>
              <a:rPr lang="nl-BE" altLang="nl-BE" sz="2600" smtClean="0">
                <a:latin typeface="Calibri" pitchFamily="34" charset="0"/>
                <a:ea typeface="ＭＳ Ｐゴシック" pitchFamily="34" charset="-128"/>
              </a:rPr>
              <a:t>Ontwikkelen van nascholing voor leerkrachten basisonderwijs met bijhorende materialen</a:t>
            </a:r>
          </a:p>
          <a:p>
            <a:pPr lvl="1">
              <a:lnSpc>
                <a:spcPct val="80000"/>
              </a:lnSpc>
              <a:buFont typeface="Wingdings" pitchFamily="2" charset="2"/>
              <a:buChar char="Ø"/>
            </a:pPr>
            <a:r>
              <a:rPr lang="nl-BE" altLang="nl-BE" sz="2600" smtClean="0">
                <a:latin typeface="Calibri" pitchFamily="34" charset="0"/>
                <a:ea typeface="ＭＳ Ｐゴシック" pitchFamily="34" charset="-128"/>
              </a:rPr>
              <a:t>Bevorderen van het gebruik van creatieve benaderingen in het wetenschapsonderwijs in het kleuter- en lager onderwijs (tot acht jaar)</a:t>
            </a:r>
          </a:p>
        </p:txBody>
      </p:sp>
      <p:sp>
        <p:nvSpPr>
          <p:cNvPr id="20484"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mbria" pitchFamily="18" charset="0"/>
                <a:ea typeface="ＭＳ Ｐゴシック" pitchFamily="34" charset="-128"/>
              </a:defRPr>
            </a:lvl1pPr>
            <a:lvl2pPr marL="742950" indent="-285750">
              <a:spcBef>
                <a:spcPct val="20000"/>
              </a:spcBef>
              <a:buFont typeface="Arial" charset="0"/>
              <a:buChar char="–"/>
              <a:defRPr sz="2800">
                <a:solidFill>
                  <a:schemeClr val="tx1"/>
                </a:solidFill>
                <a:latin typeface="Cambria" pitchFamily="18" charset="0"/>
                <a:ea typeface="ＭＳ Ｐゴシック" pitchFamily="34" charset="-128"/>
              </a:defRPr>
            </a:lvl2pPr>
            <a:lvl3pPr marL="1143000" indent="-228600">
              <a:spcBef>
                <a:spcPct val="20000"/>
              </a:spcBef>
              <a:buFont typeface="Arial" charset="0"/>
              <a:buChar char="•"/>
              <a:defRPr sz="2400">
                <a:solidFill>
                  <a:schemeClr val="tx1"/>
                </a:solidFill>
                <a:latin typeface="Cambria" pitchFamily="18" charset="0"/>
                <a:ea typeface="ＭＳ Ｐゴシック" pitchFamily="34" charset="-128"/>
              </a:defRPr>
            </a:lvl3pPr>
            <a:lvl4pPr marL="1600200" indent="-228600">
              <a:spcBef>
                <a:spcPct val="20000"/>
              </a:spcBef>
              <a:buFont typeface="Arial" charset="0"/>
              <a:buChar char="–"/>
              <a:defRPr sz="2000">
                <a:solidFill>
                  <a:schemeClr val="tx1"/>
                </a:solidFill>
                <a:latin typeface="Cambria" pitchFamily="18" charset="0"/>
                <a:ea typeface="ＭＳ Ｐゴシック" pitchFamily="34" charset="-128"/>
              </a:defRPr>
            </a:lvl4pPr>
            <a:lvl5pPr marL="2057400" indent="-228600">
              <a:spcBef>
                <a:spcPct val="20000"/>
              </a:spcBef>
              <a:buFont typeface="Arial" charset="0"/>
              <a:buChar char="»"/>
              <a:defRPr sz="2000">
                <a:solidFill>
                  <a:schemeClr val="tx1"/>
                </a:solidFill>
                <a:latin typeface="Cambria" pitchFamily="18"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mbria" pitchFamily="18"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mbria" pitchFamily="18"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mbria" pitchFamily="18"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mbria" pitchFamily="18" charset="0"/>
                <a:ea typeface="ＭＳ Ｐゴシック" pitchFamily="34" charset="-128"/>
              </a:defRPr>
            </a:lvl9pPr>
          </a:lstStyle>
          <a:p>
            <a:pPr eaLnBrk="1" hangingPunct="1">
              <a:spcBef>
                <a:spcPct val="0"/>
              </a:spcBef>
              <a:buFontTx/>
              <a:buNone/>
            </a:pPr>
            <a:endParaRPr lang="en-GB" altLang="nl-BE" sz="1800">
              <a:latin typeface="Arial" charset="0"/>
            </a:endParaRPr>
          </a:p>
        </p:txBody>
      </p:sp>
      <p:sp>
        <p:nvSpPr>
          <p:cNvPr id="20485"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tabLst>
                <a:tab pos="2879725" algn="ctr"/>
                <a:tab pos="5761038" algn="r"/>
              </a:tabLst>
              <a:defRPr sz="3200">
                <a:solidFill>
                  <a:schemeClr val="tx1"/>
                </a:solidFill>
                <a:latin typeface="Cambria" pitchFamily="18" charset="0"/>
                <a:ea typeface="ＭＳ Ｐゴシック" pitchFamily="34" charset="-128"/>
              </a:defRPr>
            </a:lvl1pPr>
            <a:lvl2pPr marL="742950" indent="-285750">
              <a:spcBef>
                <a:spcPct val="20000"/>
              </a:spcBef>
              <a:buFont typeface="Arial" charset="0"/>
              <a:buChar char="–"/>
              <a:tabLst>
                <a:tab pos="2879725" algn="ctr"/>
                <a:tab pos="5761038" algn="r"/>
              </a:tabLst>
              <a:defRPr sz="2800">
                <a:solidFill>
                  <a:schemeClr val="tx1"/>
                </a:solidFill>
                <a:latin typeface="Cambria" pitchFamily="18" charset="0"/>
                <a:ea typeface="ＭＳ Ｐゴシック" pitchFamily="34" charset="-128"/>
              </a:defRPr>
            </a:lvl2pPr>
            <a:lvl3pPr marL="1143000" indent="-228600">
              <a:spcBef>
                <a:spcPct val="20000"/>
              </a:spcBef>
              <a:buFont typeface="Arial" charset="0"/>
              <a:buChar char="•"/>
              <a:tabLst>
                <a:tab pos="2879725" algn="ctr"/>
                <a:tab pos="5761038" algn="r"/>
              </a:tabLst>
              <a:defRPr sz="2400">
                <a:solidFill>
                  <a:schemeClr val="tx1"/>
                </a:solidFill>
                <a:latin typeface="Cambria" pitchFamily="18" charset="0"/>
                <a:ea typeface="ＭＳ Ｐゴシック" pitchFamily="34" charset="-128"/>
              </a:defRPr>
            </a:lvl3pPr>
            <a:lvl4pPr marL="1600200" indent="-228600">
              <a:spcBef>
                <a:spcPct val="20000"/>
              </a:spcBef>
              <a:buFont typeface="Arial" charset="0"/>
              <a:buChar char="–"/>
              <a:tabLst>
                <a:tab pos="2879725" algn="ctr"/>
                <a:tab pos="5761038" algn="r"/>
              </a:tabLst>
              <a:defRPr sz="2000">
                <a:solidFill>
                  <a:schemeClr val="tx1"/>
                </a:solidFill>
                <a:latin typeface="Cambria" pitchFamily="18" charset="0"/>
                <a:ea typeface="ＭＳ Ｐゴシック" pitchFamily="34" charset="-128"/>
              </a:defRPr>
            </a:lvl4pPr>
            <a:lvl5pPr marL="2057400" indent="-228600">
              <a:spcBef>
                <a:spcPct val="20000"/>
              </a:spcBef>
              <a:buFont typeface="Arial" charset="0"/>
              <a:buChar char="»"/>
              <a:tabLst>
                <a:tab pos="2879725" algn="ctr"/>
                <a:tab pos="5761038" algn="r"/>
              </a:tabLst>
              <a:defRPr sz="2000">
                <a:solidFill>
                  <a:schemeClr val="tx1"/>
                </a:solidFill>
                <a:latin typeface="Cambria" pitchFamily="18" charset="0"/>
                <a:ea typeface="ＭＳ Ｐゴシック" pitchFamily="34" charset="-128"/>
              </a:defRPr>
            </a:lvl5pPr>
            <a:lvl6pPr marL="2514600" indent="-228600" eaLnBrk="0" fontAlgn="base" hangingPunct="0">
              <a:spcBef>
                <a:spcPct val="20000"/>
              </a:spcBef>
              <a:spcAft>
                <a:spcPct val="0"/>
              </a:spcAft>
              <a:buFont typeface="Arial" charset="0"/>
              <a:buChar char="»"/>
              <a:tabLst>
                <a:tab pos="2879725" algn="ctr"/>
                <a:tab pos="5761038" algn="r"/>
              </a:tabLst>
              <a:defRPr sz="2000">
                <a:solidFill>
                  <a:schemeClr val="tx1"/>
                </a:solidFill>
                <a:latin typeface="Cambria" pitchFamily="18" charset="0"/>
                <a:ea typeface="ＭＳ Ｐゴシック" pitchFamily="34" charset="-128"/>
              </a:defRPr>
            </a:lvl6pPr>
            <a:lvl7pPr marL="2971800" indent="-228600" eaLnBrk="0" fontAlgn="base" hangingPunct="0">
              <a:spcBef>
                <a:spcPct val="20000"/>
              </a:spcBef>
              <a:spcAft>
                <a:spcPct val="0"/>
              </a:spcAft>
              <a:buFont typeface="Arial" charset="0"/>
              <a:buChar char="»"/>
              <a:tabLst>
                <a:tab pos="2879725" algn="ctr"/>
                <a:tab pos="5761038" algn="r"/>
              </a:tabLst>
              <a:defRPr sz="2000">
                <a:solidFill>
                  <a:schemeClr val="tx1"/>
                </a:solidFill>
                <a:latin typeface="Cambria" pitchFamily="18" charset="0"/>
                <a:ea typeface="ＭＳ Ｐゴシック" pitchFamily="34" charset="-128"/>
              </a:defRPr>
            </a:lvl7pPr>
            <a:lvl8pPr marL="3429000" indent="-228600" eaLnBrk="0" fontAlgn="base" hangingPunct="0">
              <a:spcBef>
                <a:spcPct val="20000"/>
              </a:spcBef>
              <a:spcAft>
                <a:spcPct val="0"/>
              </a:spcAft>
              <a:buFont typeface="Arial" charset="0"/>
              <a:buChar char="»"/>
              <a:tabLst>
                <a:tab pos="2879725" algn="ctr"/>
                <a:tab pos="5761038" algn="r"/>
              </a:tabLst>
              <a:defRPr sz="2000">
                <a:solidFill>
                  <a:schemeClr val="tx1"/>
                </a:solidFill>
                <a:latin typeface="Cambria" pitchFamily="18" charset="0"/>
                <a:ea typeface="ＭＳ Ｐゴシック" pitchFamily="34" charset="-128"/>
              </a:defRPr>
            </a:lvl8pPr>
            <a:lvl9pPr marL="3886200" indent="-228600" eaLnBrk="0" fontAlgn="base" hangingPunct="0">
              <a:spcBef>
                <a:spcPct val="20000"/>
              </a:spcBef>
              <a:spcAft>
                <a:spcPct val="0"/>
              </a:spcAft>
              <a:buFont typeface="Arial" charset="0"/>
              <a:buChar char="»"/>
              <a:tabLst>
                <a:tab pos="2879725" algn="ctr"/>
                <a:tab pos="5761038" algn="r"/>
              </a:tabLst>
              <a:defRPr sz="2000">
                <a:solidFill>
                  <a:schemeClr val="tx1"/>
                </a:solidFill>
                <a:latin typeface="Cambria" pitchFamily="18" charset="0"/>
                <a:ea typeface="ＭＳ Ｐゴシック" pitchFamily="34" charset="-128"/>
              </a:defRPr>
            </a:lvl9pPr>
          </a:lstStyle>
          <a:p>
            <a:pPr eaLnBrk="1" hangingPunct="1">
              <a:spcBef>
                <a:spcPct val="0"/>
              </a:spcBef>
              <a:buFontTx/>
              <a:buNone/>
            </a:pPr>
            <a:endParaRPr lang="nl-NL" altLang="nl-BE" sz="1800">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916238" y="188913"/>
            <a:ext cx="6048375" cy="1282700"/>
          </a:xfrm>
        </p:spPr>
        <p:txBody>
          <a:bodyPr/>
          <a:lstStyle/>
          <a:p>
            <a:pPr eaLnBrk="1" hangingPunct="1"/>
            <a:r>
              <a:rPr lang="nl-BE" altLang="nl-BE" sz="2800" b="1" smtClean="0">
                <a:solidFill>
                  <a:srgbClr val="00B050"/>
                </a:solidFill>
                <a:ea typeface="ＭＳ Ｐゴシック" pitchFamily="34" charset="-128"/>
              </a:rPr>
              <a:t>Bespreking van domeinoverschrijdende  leerdoelen: analyse van voorbeelden uit de klaspraktijk</a:t>
            </a:r>
          </a:p>
        </p:txBody>
      </p:sp>
      <p:sp>
        <p:nvSpPr>
          <p:cNvPr id="57347" name="Content Placeholder 2"/>
          <p:cNvSpPr>
            <a:spLocks noGrp="1"/>
          </p:cNvSpPr>
          <p:nvPr>
            <p:ph idx="1"/>
          </p:nvPr>
        </p:nvSpPr>
        <p:spPr>
          <a:xfrm>
            <a:off x="323850" y="1557338"/>
            <a:ext cx="8578850" cy="4608512"/>
          </a:xfrm>
        </p:spPr>
        <p:txBody>
          <a:bodyPr/>
          <a:lstStyle/>
          <a:p>
            <a:pPr eaLnBrk="1" hangingPunct="1"/>
            <a:r>
              <a:rPr lang="nl-BE" altLang="nl-BE" sz="2400" b="1" smtClean="0">
                <a:solidFill>
                  <a:srgbClr val="FF0000"/>
                </a:solidFill>
                <a:latin typeface="Calibri" pitchFamily="34" charset="0"/>
                <a:ea typeface="ＭＳ Ｐゴシック" pitchFamily="34" charset="-128"/>
              </a:rPr>
              <a:t>Welke doelen van domeinoverschrijdend wetenschapsonderwijs </a:t>
            </a:r>
            <a:r>
              <a:rPr lang="nl-BE" altLang="nl-BE" sz="2400" smtClean="0">
                <a:latin typeface="Calibri" pitchFamily="34" charset="0"/>
                <a:ea typeface="ＭＳ Ｐゴシック" pitchFamily="34" charset="-128"/>
              </a:rPr>
              <a:t>vind je terug in de voorbeelden?</a:t>
            </a:r>
          </a:p>
          <a:p>
            <a:pPr eaLnBrk="1" hangingPunct="1"/>
            <a:r>
              <a:rPr lang="nl-BE" altLang="nl-BE" sz="2400" smtClean="0">
                <a:latin typeface="Calibri" pitchFamily="34" charset="0"/>
                <a:ea typeface="ＭＳ Ｐゴシック" pitchFamily="34" charset="-128"/>
              </a:rPr>
              <a:t>Op welke manieren </a:t>
            </a:r>
            <a:r>
              <a:rPr lang="nl-BE" altLang="nl-BE" sz="2400" b="1" smtClean="0">
                <a:solidFill>
                  <a:srgbClr val="FF0000"/>
                </a:solidFill>
                <a:latin typeface="Calibri" pitchFamily="34" charset="0"/>
                <a:ea typeface="ＭＳ Ｐゴシック" pitchFamily="34" charset="-128"/>
              </a:rPr>
              <a:t>ondersteunen</a:t>
            </a:r>
            <a:r>
              <a:rPr lang="nl-BE" altLang="nl-BE" sz="2400" smtClean="0">
                <a:solidFill>
                  <a:srgbClr val="FF0000"/>
                </a:solidFill>
                <a:latin typeface="Calibri" pitchFamily="34" charset="0"/>
                <a:ea typeface="ＭＳ Ｐゴシック" pitchFamily="34" charset="-128"/>
              </a:rPr>
              <a:t> </a:t>
            </a:r>
            <a:r>
              <a:rPr lang="nl-BE" altLang="nl-BE" sz="2400" smtClean="0">
                <a:latin typeface="Calibri" pitchFamily="34" charset="0"/>
                <a:ea typeface="ＭＳ Ｐゴシック" pitchFamily="34" charset="-128"/>
              </a:rPr>
              <a:t>deze domeinoverschrijdende aanpakken de </a:t>
            </a:r>
            <a:r>
              <a:rPr lang="nl-BE" altLang="nl-BE" sz="2400" b="1" smtClean="0">
                <a:solidFill>
                  <a:srgbClr val="FF0000"/>
                </a:solidFill>
                <a:latin typeface="Calibri" pitchFamily="34" charset="0"/>
                <a:ea typeface="ＭＳ Ｐゴシック" pitchFamily="34" charset="-128"/>
              </a:rPr>
              <a:t>creativiteit en het onderzoek van kinderen</a:t>
            </a:r>
            <a:r>
              <a:rPr lang="nl-BE" altLang="nl-BE" sz="2400" smtClean="0">
                <a:latin typeface="Calibri" pitchFamily="34" charset="0"/>
                <a:ea typeface="ＭＳ Ｐゴシック" pitchFamily="34" charset="-128"/>
              </a:rPr>
              <a:t>?</a:t>
            </a:r>
          </a:p>
          <a:p>
            <a:pPr lvl="1" eaLnBrk="1" hangingPunct="1"/>
            <a:r>
              <a:rPr lang="nl-BE" altLang="nl-BE" sz="2000" b="1" smtClean="0">
                <a:latin typeface="Calibri" pitchFamily="34" charset="0"/>
                <a:ea typeface="ＭＳ Ｐゴシック" pitchFamily="34" charset="-128"/>
              </a:rPr>
              <a:t>Wetenschap en literatuur</a:t>
            </a:r>
            <a:r>
              <a:rPr lang="nl-BE" altLang="nl-BE" sz="2000" smtClean="0">
                <a:latin typeface="Calibri" pitchFamily="34" charset="0"/>
                <a:ea typeface="ＭＳ Ｐゴシック" pitchFamily="34" charset="-128"/>
              </a:rPr>
              <a:t>: Drijven en zinken</a:t>
            </a:r>
          </a:p>
          <a:p>
            <a:pPr lvl="1" eaLnBrk="1" hangingPunct="1"/>
            <a:r>
              <a:rPr lang="nl-BE" altLang="nl-BE" sz="2000" b="1" smtClean="0">
                <a:latin typeface="Calibri" pitchFamily="34" charset="0"/>
                <a:ea typeface="ＭＳ Ｐゴシック" pitchFamily="34" charset="-128"/>
              </a:rPr>
              <a:t>Wetenschap en lichamelijke opvoeding</a:t>
            </a:r>
            <a:r>
              <a:rPr lang="nl-BE" altLang="nl-BE" sz="2000" smtClean="0">
                <a:latin typeface="Calibri" pitchFamily="34" charset="0"/>
                <a:ea typeface="ＭＳ Ｐゴシック" pitchFamily="34" charset="-128"/>
              </a:rPr>
              <a:t>: Zacht spel</a:t>
            </a:r>
          </a:p>
          <a:p>
            <a:pPr lvl="1" eaLnBrk="1" hangingPunct="1"/>
            <a:r>
              <a:rPr lang="nl-BE" altLang="nl-BE" sz="2000" b="1" smtClean="0">
                <a:latin typeface="Calibri" pitchFamily="34" charset="0"/>
                <a:ea typeface="ＭＳ Ｐゴシック" pitchFamily="34" charset="-128"/>
              </a:rPr>
              <a:t>Wetenschap en Wiskunde</a:t>
            </a:r>
            <a:r>
              <a:rPr lang="nl-BE" altLang="nl-BE" sz="2000" smtClean="0">
                <a:latin typeface="Calibri" pitchFamily="34" charset="0"/>
                <a:ea typeface="ＭＳ Ｐゴシック" pitchFamily="34" charset="-128"/>
              </a:rPr>
              <a:t>: Timmerhoek</a:t>
            </a:r>
          </a:p>
          <a:p>
            <a:pPr eaLnBrk="1" hangingPunct="1">
              <a:lnSpc>
                <a:spcPct val="120000"/>
              </a:lnSpc>
              <a:spcBef>
                <a:spcPct val="0"/>
              </a:spcBef>
              <a:buFont typeface="Arial" charset="0"/>
              <a:buNone/>
            </a:pPr>
            <a:r>
              <a:rPr lang="nl-BE" altLang="nl-BE" sz="2200" b="1" smtClean="0">
                <a:latin typeface="Calibri" pitchFamily="34" charset="0"/>
                <a:ea typeface="ＭＳ Ｐゴシック" pitchFamily="34" charset="-128"/>
              </a:rPr>
              <a:t>Individueel – </a:t>
            </a:r>
            <a:r>
              <a:rPr lang="nl-BE" altLang="nl-BE" sz="2200" smtClean="0">
                <a:latin typeface="Calibri" pitchFamily="34" charset="0"/>
                <a:ea typeface="ＭＳ Ｐゴシック" pitchFamily="34" charset="-128"/>
              </a:rPr>
              <a:t>noteer antwoorden op verschillende post-its.</a:t>
            </a:r>
          </a:p>
          <a:p>
            <a:pPr eaLnBrk="1" hangingPunct="1">
              <a:lnSpc>
                <a:spcPct val="120000"/>
              </a:lnSpc>
              <a:spcBef>
                <a:spcPct val="0"/>
              </a:spcBef>
              <a:buFont typeface="Arial" charset="0"/>
              <a:buNone/>
            </a:pPr>
            <a:r>
              <a:rPr lang="nl-BE" altLang="nl-BE" sz="2200" b="1" smtClean="0">
                <a:solidFill>
                  <a:srgbClr val="000000"/>
                </a:solidFill>
                <a:latin typeface="Calibri" pitchFamily="34" charset="0"/>
                <a:ea typeface="ＭＳ Ｐゴシック" pitchFamily="34" charset="-128"/>
              </a:rPr>
              <a:t>Als groep – </a:t>
            </a:r>
            <a:r>
              <a:rPr lang="nl-BE" altLang="nl-BE" sz="2200" smtClean="0">
                <a:solidFill>
                  <a:srgbClr val="000000"/>
                </a:solidFill>
                <a:latin typeface="Calibri" pitchFamily="34" charset="0"/>
                <a:ea typeface="ＭＳ Ｐゴシック" pitchFamily="34" charset="-128"/>
              </a:rPr>
              <a:t>deel en groepeer antwoorden</a:t>
            </a:r>
          </a:p>
          <a:p>
            <a:pPr eaLnBrk="1" hangingPunct="1">
              <a:lnSpc>
                <a:spcPct val="120000"/>
              </a:lnSpc>
              <a:spcBef>
                <a:spcPct val="0"/>
              </a:spcBef>
              <a:buFont typeface="Arial" charset="0"/>
              <a:buNone/>
            </a:pPr>
            <a:r>
              <a:rPr lang="nl-BE" altLang="nl-BE" sz="2200" smtClean="0">
                <a:solidFill>
                  <a:srgbClr val="000000"/>
                </a:solidFill>
                <a:latin typeface="Calibri" pitchFamily="34" charset="0"/>
                <a:ea typeface="ＭＳ Ｐゴシック" pitchFamily="34" charset="-128"/>
              </a:rPr>
              <a:t>Zijn er gemeenschappelijke/verschillende thema</a:t>
            </a:r>
            <a:r>
              <a:rPr lang="nl-BE" altLang="nl-NL" sz="2200" smtClean="0">
                <a:solidFill>
                  <a:srgbClr val="000000"/>
                </a:solidFill>
                <a:latin typeface="Calibri" pitchFamily="34" charset="0"/>
                <a:ea typeface="ＭＳ Ｐゴシック" pitchFamily="34" charset="-128"/>
              </a:rPr>
              <a:t>’</a:t>
            </a:r>
            <a:r>
              <a:rPr lang="nl-BE" altLang="nl-BE" sz="2200" smtClean="0">
                <a:solidFill>
                  <a:srgbClr val="000000"/>
                </a:solidFill>
                <a:latin typeface="Calibri" pitchFamily="34" charset="0"/>
                <a:ea typeface="ＭＳ Ｐゴシック" pitchFamily="34" charset="-128"/>
              </a:rPr>
              <a:t>s? </a:t>
            </a:r>
          </a:p>
          <a:p>
            <a:pPr eaLnBrk="1" hangingPunct="1">
              <a:lnSpc>
                <a:spcPct val="120000"/>
              </a:lnSpc>
              <a:spcBef>
                <a:spcPct val="0"/>
              </a:spcBef>
              <a:buFont typeface="Arial" charset="0"/>
              <a:buNone/>
            </a:pPr>
            <a:r>
              <a:rPr lang="nl-BE" altLang="nl-BE" sz="2200" b="1" smtClean="0">
                <a:solidFill>
                  <a:srgbClr val="000000"/>
                </a:solidFill>
                <a:latin typeface="Calibri" pitchFamily="34" charset="0"/>
                <a:ea typeface="ＭＳ Ｐゴシック" pitchFamily="34" charset="-128"/>
              </a:rPr>
              <a:t>Volledige groep </a:t>
            </a:r>
            <a:r>
              <a:rPr lang="nl-BE" altLang="nl-BE" sz="2200" b="1" smtClean="0">
                <a:solidFill>
                  <a:srgbClr val="008000"/>
                </a:solidFill>
                <a:latin typeface="Calibri" pitchFamily="34" charset="0"/>
                <a:ea typeface="ＭＳ Ｐゴシック" pitchFamily="34" charset="-128"/>
              </a:rPr>
              <a:t>- </a:t>
            </a:r>
            <a:r>
              <a:rPr lang="nl-BE" altLang="nl-BE" sz="2200" smtClean="0">
                <a:solidFill>
                  <a:srgbClr val="000000"/>
                </a:solidFill>
                <a:latin typeface="Calibri" pitchFamily="34" charset="0"/>
                <a:ea typeface="ＭＳ Ｐゴシック" pitchFamily="34" charset="-128"/>
              </a:rPr>
              <a:t>bespreek belangrijke punten, uitdagingen voor planning</a:t>
            </a:r>
            <a:endParaRPr lang="nl-BE" altLang="nl-BE" sz="2200" b="1" smtClean="0">
              <a:solidFill>
                <a:srgbClr val="008000"/>
              </a:solidFill>
              <a:latin typeface="Calibri" pitchFamily="34" charset="0"/>
              <a:ea typeface="ＭＳ Ｐゴシック" pitchFamily="34" charset="-128"/>
            </a:endParaRPr>
          </a:p>
          <a:p>
            <a:pPr eaLnBrk="1" hangingPunct="1">
              <a:lnSpc>
                <a:spcPct val="120000"/>
              </a:lnSpc>
              <a:buFont typeface="Arial" charset="0"/>
              <a:buNone/>
            </a:pPr>
            <a:endParaRPr lang="nl-BE" altLang="nl-BE" sz="2000" smtClean="0">
              <a:latin typeface="Calibri" pitchFamily="34" charset="0"/>
              <a:ea typeface="ＭＳ Ｐゴシック" pitchFamily="34" charset="-128"/>
            </a:endParaRPr>
          </a:p>
          <a:p>
            <a:pPr eaLnBrk="1" hangingPunct="1">
              <a:lnSpc>
                <a:spcPct val="120000"/>
              </a:lnSpc>
              <a:buFont typeface="Arial" charset="0"/>
              <a:buNone/>
            </a:pPr>
            <a:endParaRPr lang="nl-BE" altLang="nl-BE" sz="1900" smtClean="0">
              <a:latin typeface="Calibri" pitchFamily="34" charset="0"/>
              <a:ea typeface="ＭＳ Ｐゴシック" pitchFamily="34" charset="-128"/>
            </a:endParaRPr>
          </a:p>
          <a:p>
            <a:pPr eaLnBrk="1" hangingPunct="1">
              <a:lnSpc>
                <a:spcPct val="80000"/>
              </a:lnSpc>
              <a:buFont typeface="Arial" charset="0"/>
              <a:buNone/>
            </a:pPr>
            <a:endParaRPr lang="nl-BE" altLang="nl-BE" sz="2400"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nl-BE" altLang="nl-BE" b="1" smtClean="0">
                <a:solidFill>
                  <a:srgbClr val="00B050"/>
                </a:solidFill>
                <a:ea typeface="ＭＳ Ｐゴシック" pitchFamily="34" charset="-128"/>
              </a:rPr>
              <a:t>Drijven of zinken?</a:t>
            </a:r>
          </a:p>
        </p:txBody>
      </p:sp>
      <p:sp>
        <p:nvSpPr>
          <p:cNvPr id="5" name="TextBox 4"/>
          <p:cNvSpPr txBox="1"/>
          <p:nvPr/>
        </p:nvSpPr>
        <p:spPr>
          <a:xfrm>
            <a:off x="6300788" y="4508500"/>
            <a:ext cx="2447925" cy="1016000"/>
          </a:xfrm>
          <a:prstGeom prst="rect">
            <a:avLst/>
          </a:prstGeom>
          <a:noFill/>
        </p:spPr>
        <p:txBody>
          <a:bodyPr>
            <a:spAutoFit/>
          </a:bodyPr>
          <a:lstStyle/>
          <a:p>
            <a:pPr eaLnBrk="1" hangingPunct="1">
              <a:defRPr/>
            </a:pPr>
            <a:r>
              <a:rPr lang="nl-BE" sz="2000" i="1">
                <a:latin typeface="+mj-lt"/>
                <a:ea typeface="ＭＳ Ｐゴシック" charset="0"/>
                <a:cs typeface="ＭＳ Ｐゴシック" charset="0"/>
              </a:rPr>
              <a:t>Hoe kan je de kleine mier, die in de rivier viel, redden?</a:t>
            </a:r>
          </a:p>
        </p:txBody>
      </p:sp>
      <p:pic>
        <p:nvPicPr>
          <p:cNvPr id="59396" name="Picture 10" descr="2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8938" y="1411288"/>
            <a:ext cx="3484562"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11" descr="2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438" y="3857625"/>
            <a:ext cx="41433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8" descr="New Image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72188" y="1785938"/>
            <a:ext cx="2428875"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5" descr="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1844675"/>
            <a:ext cx="25209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9" descr="New Imag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71875" y="4071938"/>
            <a:ext cx="250031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nl-BE" altLang="nl-BE" b="1" smtClean="0">
                <a:solidFill>
                  <a:srgbClr val="00B050"/>
                </a:solidFill>
                <a:ea typeface="ＭＳ Ｐゴシック" pitchFamily="34" charset="-128"/>
              </a:rPr>
              <a:t>Zacht spel</a:t>
            </a:r>
          </a:p>
        </p:txBody>
      </p:sp>
      <p:pic>
        <p:nvPicPr>
          <p:cNvPr id="6144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73238"/>
            <a:ext cx="4033837"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773238"/>
            <a:ext cx="4052888"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Box 7"/>
          <p:cNvSpPr txBox="1">
            <a:spLocks noChangeArrowheads="1"/>
          </p:cNvSpPr>
          <p:nvPr/>
        </p:nvSpPr>
        <p:spPr bwMode="auto">
          <a:xfrm>
            <a:off x="395288" y="5157788"/>
            <a:ext cx="3816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mbria" pitchFamily="18" charset="0"/>
                <a:ea typeface="ＭＳ Ｐゴシック" pitchFamily="34" charset="-128"/>
              </a:defRPr>
            </a:lvl1pPr>
            <a:lvl2pPr marL="742950" indent="-285750">
              <a:spcBef>
                <a:spcPct val="20000"/>
              </a:spcBef>
              <a:buFont typeface="Arial" charset="0"/>
              <a:buChar char="–"/>
              <a:defRPr sz="2800">
                <a:solidFill>
                  <a:schemeClr val="tx1"/>
                </a:solidFill>
                <a:latin typeface="Cambria" pitchFamily="18" charset="0"/>
                <a:ea typeface="ＭＳ Ｐゴシック" pitchFamily="34" charset="-128"/>
              </a:defRPr>
            </a:lvl2pPr>
            <a:lvl3pPr marL="1143000" indent="-228600">
              <a:spcBef>
                <a:spcPct val="20000"/>
              </a:spcBef>
              <a:buFont typeface="Arial" charset="0"/>
              <a:buChar char="•"/>
              <a:defRPr sz="2400">
                <a:solidFill>
                  <a:schemeClr val="tx1"/>
                </a:solidFill>
                <a:latin typeface="Cambria" pitchFamily="18" charset="0"/>
                <a:ea typeface="ＭＳ Ｐゴシック" pitchFamily="34" charset="-128"/>
              </a:defRPr>
            </a:lvl3pPr>
            <a:lvl4pPr marL="1600200" indent="-228600">
              <a:spcBef>
                <a:spcPct val="20000"/>
              </a:spcBef>
              <a:buFont typeface="Arial" charset="0"/>
              <a:buChar char="–"/>
              <a:defRPr sz="2000">
                <a:solidFill>
                  <a:schemeClr val="tx1"/>
                </a:solidFill>
                <a:latin typeface="Cambria" pitchFamily="18" charset="0"/>
                <a:ea typeface="ＭＳ Ｐゴシック" pitchFamily="34" charset="-128"/>
              </a:defRPr>
            </a:lvl4pPr>
            <a:lvl5pPr marL="2057400" indent="-228600">
              <a:spcBef>
                <a:spcPct val="20000"/>
              </a:spcBef>
              <a:buFont typeface="Arial" charset="0"/>
              <a:buChar char="»"/>
              <a:defRPr sz="2000">
                <a:solidFill>
                  <a:schemeClr val="tx1"/>
                </a:solidFill>
                <a:latin typeface="Cambria" pitchFamily="18"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mbria" pitchFamily="18"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mbria" pitchFamily="18"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mbria" pitchFamily="18"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mbria" pitchFamily="18" charset="0"/>
                <a:ea typeface="ＭＳ Ｐゴシック" pitchFamily="34" charset="-128"/>
              </a:defRPr>
            </a:lvl9pPr>
          </a:lstStyle>
          <a:p>
            <a:pPr algn="ctr" eaLnBrk="1" hangingPunct="1">
              <a:spcBef>
                <a:spcPct val="0"/>
              </a:spcBef>
              <a:buFontTx/>
              <a:buNone/>
            </a:pPr>
            <a:r>
              <a:rPr lang="nl-BE" altLang="nl-BE" sz="1800">
                <a:latin typeface="Arial" charset="0"/>
              </a:rPr>
              <a:t>Stampen als een olifant</a:t>
            </a:r>
          </a:p>
        </p:txBody>
      </p:sp>
      <p:sp>
        <p:nvSpPr>
          <p:cNvPr id="61446" name="TextBox 8"/>
          <p:cNvSpPr txBox="1">
            <a:spLocks noChangeArrowheads="1"/>
          </p:cNvSpPr>
          <p:nvPr/>
        </p:nvSpPr>
        <p:spPr bwMode="auto">
          <a:xfrm>
            <a:off x="4787900" y="5157788"/>
            <a:ext cx="3960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mbria" pitchFamily="18" charset="0"/>
                <a:ea typeface="ＭＳ Ｐゴシック" pitchFamily="34" charset="-128"/>
              </a:defRPr>
            </a:lvl1pPr>
            <a:lvl2pPr marL="742950" indent="-285750">
              <a:spcBef>
                <a:spcPct val="20000"/>
              </a:spcBef>
              <a:buFont typeface="Arial" charset="0"/>
              <a:buChar char="–"/>
              <a:defRPr sz="2800">
                <a:solidFill>
                  <a:schemeClr val="tx1"/>
                </a:solidFill>
                <a:latin typeface="Cambria" pitchFamily="18" charset="0"/>
                <a:ea typeface="ＭＳ Ｐゴシック" pitchFamily="34" charset="-128"/>
              </a:defRPr>
            </a:lvl2pPr>
            <a:lvl3pPr marL="1143000" indent="-228600">
              <a:spcBef>
                <a:spcPct val="20000"/>
              </a:spcBef>
              <a:buFont typeface="Arial" charset="0"/>
              <a:buChar char="•"/>
              <a:defRPr sz="2400">
                <a:solidFill>
                  <a:schemeClr val="tx1"/>
                </a:solidFill>
                <a:latin typeface="Cambria" pitchFamily="18" charset="0"/>
                <a:ea typeface="ＭＳ Ｐゴシック" pitchFamily="34" charset="-128"/>
              </a:defRPr>
            </a:lvl3pPr>
            <a:lvl4pPr marL="1600200" indent="-228600">
              <a:spcBef>
                <a:spcPct val="20000"/>
              </a:spcBef>
              <a:buFont typeface="Arial" charset="0"/>
              <a:buChar char="–"/>
              <a:defRPr sz="2000">
                <a:solidFill>
                  <a:schemeClr val="tx1"/>
                </a:solidFill>
                <a:latin typeface="Cambria" pitchFamily="18" charset="0"/>
                <a:ea typeface="ＭＳ Ｐゴシック" pitchFamily="34" charset="-128"/>
              </a:defRPr>
            </a:lvl4pPr>
            <a:lvl5pPr marL="2057400" indent="-228600">
              <a:spcBef>
                <a:spcPct val="20000"/>
              </a:spcBef>
              <a:buFont typeface="Arial" charset="0"/>
              <a:buChar char="»"/>
              <a:defRPr sz="2000">
                <a:solidFill>
                  <a:schemeClr val="tx1"/>
                </a:solidFill>
                <a:latin typeface="Cambria" pitchFamily="18"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mbria" pitchFamily="18"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mbria" pitchFamily="18"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mbria" pitchFamily="18"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mbria" pitchFamily="18" charset="0"/>
                <a:ea typeface="ＭＳ Ｐゴシック" pitchFamily="34" charset="-128"/>
              </a:defRPr>
            </a:lvl9pPr>
          </a:lstStyle>
          <a:p>
            <a:pPr algn="ctr" eaLnBrk="1" hangingPunct="1">
              <a:spcBef>
                <a:spcPct val="0"/>
              </a:spcBef>
              <a:buFontTx/>
              <a:buNone/>
            </a:pPr>
            <a:r>
              <a:rPr lang="nl-BE" altLang="nl-BE" sz="1800">
                <a:latin typeface="Arial" charset="0"/>
              </a:rPr>
              <a:t>Slibberen als een slang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nl-BE" altLang="nl-BE" b="1" smtClean="0">
                <a:solidFill>
                  <a:srgbClr val="00B050"/>
                </a:solidFill>
                <a:ea typeface="ＭＳ Ｐゴシック" pitchFamily="34" charset="-128"/>
              </a:rPr>
              <a:t>Timmerhoek</a:t>
            </a:r>
          </a:p>
        </p:txBody>
      </p:sp>
      <p:pic>
        <p:nvPicPr>
          <p:cNvPr id="6246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205038"/>
            <a:ext cx="32385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2205038"/>
            <a:ext cx="3598863"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2555875" y="71438"/>
            <a:ext cx="6480175" cy="1557337"/>
          </a:xfrm>
        </p:spPr>
        <p:txBody>
          <a:bodyPr/>
          <a:lstStyle/>
          <a:p>
            <a:pPr eaLnBrk="1" hangingPunct="1"/>
            <a:r>
              <a:rPr lang="nl-BE" altLang="nl-BE" sz="2400" b="1" smtClean="0">
                <a:solidFill>
                  <a:srgbClr val="00B050"/>
                </a:solidFill>
                <a:ea typeface="ＭＳ Ｐゴシック" pitchFamily="34" charset="-128"/>
              </a:rPr>
              <a:t>Voordelen van domeinoverschrijdend onderwijs</a:t>
            </a:r>
            <a:br>
              <a:rPr lang="nl-BE" altLang="nl-BE" sz="2400" b="1" smtClean="0">
                <a:solidFill>
                  <a:srgbClr val="00B050"/>
                </a:solidFill>
                <a:ea typeface="ＭＳ Ｐゴシック" pitchFamily="34" charset="-128"/>
              </a:rPr>
            </a:br>
            <a:r>
              <a:rPr lang="nl-BE" altLang="nl-BE" sz="2400" b="1" smtClean="0">
                <a:solidFill>
                  <a:srgbClr val="00B050"/>
                </a:solidFill>
                <a:ea typeface="ＭＳ Ｐゴシック" pitchFamily="34" charset="-128"/>
              </a:rPr>
              <a:t>Analyse van nog meer voorbeelden uit de klaspraktijk</a:t>
            </a:r>
          </a:p>
        </p:txBody>
      </p:sp>
      <p:sp>
        <p:nvSpPr>
          <p:cNvPr id="63491" name="Content Placeholder 2"/>
          <p:cNvSpPr>
            <a:spLocks noGrp="1"/>
          </p:cNvSpPr>
          <p:nvPr>
            <p:ph idx="1"/>
          </p:nvPr>
        </p:nvSpPr>
        <p:spPr>
          <a:xfrm>
            <a:off x="684213" y="1773238"/>
            <a:ext cx="7991475" cy="4679950"/>
          </a:xfrm>
        </p:spPr>
        <p:txBody>
          <a:bodyPr/>
          <a:lstStyle/>
          <a:p>
            <a:pPr marL="0" indent="0" eaLnBrk="1" hangingPunct="1">
              <a:buFont typeface="Arial" charset="0"/>
              <a:buNone/>
            </a:pPr>
            <a:r>
              <a:rPr lang="nl-BE" altLang="nl-BE" sz="2300" smtClean="0">
                <a:latin typeface="Calibri" pitchFamily="34" charset="0"/>
                <a:ea typeface="ＭＳ Ｐゴシック" pitchFamily="34" charset="-128"/>
              </a:rPr>
              <a:t>Wat zijn de </a:t>
            </a:r>
            <a:r>
              <a:rPr lang="nl-BE" altLang="nl-BE" sz="2300" b="1" smtClean="0">
                <a:solidFill>
                  <a:srgbClr val="FF5050"/>
                </a:solidFill>
                <a:latin typeface="Calibri" pitchFamily="34" charset="0"/>
                <a:ea typeface="ＭＳ Ｐゴシック" pitchFamily="34" charset="-128"/>
              </a:rPr>
              <a:t>potentiële voordelen </a:t>
            </a:r>
            <a:r>
              <a:rPr lang="nl-BE" altLang="nl-BE" sz="2300" smtClean="0">
                <a:latin typeface="Calibri" pitchFamily="34" charset="0"/>
                <a:ea typeface="ＭＳ Ｐゴシック" pitchFamily="34" charset="-128"/>
              </a:rPr>
              <a:t>van domeinoverschrijdend wetenschapsonderwijs in de voorbeelden?</a:t>
            </a:r>
          </a:p>
          <a:p>
            <a:pPr marL="0" indent="0" eaLnBrk="1" hangingPunct="1">
              <a:buFont typeface="Arial" charset="0"/>
              <a:buNone/>
            </a:pPr>
            <a:r>
              <a:rPr lang="nl-BE" altLang="nl-BE" sz="2300" smtClean="0">
                <a:latin typeface="Calibri" pitchFamily="34" charset="0"/>
                <a:ea typeface="ＭＳ Ｐゴシック" pitchFamily="34" charset="-128"/>
              </a:rPr>
              <a:t>Wat is de </a:t>
            </a:r>
            <a:r>
              <a:rPr lang="nl-BE" altLang="nl-BE" sz="2300" b="1" smtClean="0">
                <a:solidFill>
                  <a:srgbClr val="FF5050"/>
                </a:solidFill>
                <a:latin typeface="Calibri" pitchFamily="34" charset="0"/>
                <a:ea typeface="ＭＳ Ｐゴシック" pitchFamily="34" charset="-128"/>
              </a:rPr>
              <a:t>rol van de leerkracht </a:t>
            </a:r>
            <a:r>
              <a:rPr lang="nl-BE" altLang="nl-BE" sz="2300" smtClean="0">
                <a:latin typeface="Calibri" pitchFamily="34" charset="0"/>
                <a:ea typeface="ＭＳ Ｐゴシック" pitchFamily="34" charset="-128"/>
              </a:rPr>
              <a:t>bij het leggen van verbanden?</a:t>
            </a:r>
          </a:p>
          <a:p>
            <a:pPr marL="0" indent="0" eaLnBrk="1" hangingPunct="1">
              <a:buFont typeface="Arial" charset="0"/>
              <a:buNone/>
            </a:pPr>
            <a:r>
              <a:rPr lang="nl-BE" altLang="nl-BE" sz="2300" smtClean="0">
                <a:latin typeface="Calibri" pitchFamily="34" charset="0"/>
                <a:ea typeface="ＭＳ Ｐゴシック" pitchFamily="34" charset="-128"/>
              </a:rPr>
              <a:t>Op welke manieren </a:t>
            </a:r>
            <a:r>
              <a:rPr lang="nl-BE" altLang="nl-BE" sz="2300" b="1" smtClean="0">
                <a:solidFill>
                  <a:srgbClr val="FF5050"/>
                </a:solidFill>
                <a:latin typeface="Calibri" pitchFamily="34" charset="0"/>
                <a:ea typeface="ＭＳ Ｐゴシック" pitchFamily="34" charset="-128"/>
              </a:rPr>
              <a:t>ondersteunen</a:t>
            </a:r>
            <a:r>
              <a:rPr lang="nl-BE" altLang="nl-BE" sz="2300" smtClean="0">
                <a:solidFill>
                  <a:srgbClr val="FF5050"/>
                </a:solidFill>
                <a:latin typeface="Calibri" pitchFamily="34" charset="0"/>
                <a:ea typeface="ＭＳ Ｐゴシック" pitchFamily="34" charset="-128"/>
              </a:rPr>
              <a:t> </a:t>
            </a:r>
            <a:r>
              <a:rPr lang="nl-BE" altLang="nl-BE" sz="2300" smtClean="0">
                <a:latin typeface="Calibri" pitchFamily="34" charset="0"/>
                <a:ea typeface="ＭＳ Ｐゴシック" pitchFamily="34" charset="-128"/>
              </a:rPr>
              <a:t>deze domeinoverschrijdende benaderingen </a:t>
            </a:r>
            <a:r>
              <a:rPr lang="nl-BE" altLang="nl-BE" sz="2300" b="1" smtClean="0">
                <a:solidFill>
                  <a:srgbClr val="FF5050"/>
                </a:solidFill>
                <a:latin typeface="Calibri" pitchFamily="34" charset="0"/>
                <a:ea typeface="ＭＳ Ｐゴシック" pitchFamily="34" charset="-128"/>
              </a:rPr>
              <a:t>de creativiteit en het onderzoek van kinderen</a:t>
            </a:r>
            <a:r>
              <a:rPr lang="nl-BE" altLang="nl-BE" sz="2300" smtClean="0">
                <a:latin typeface="Calibri" pitchFamily="34" charset="0"/>
                <a:ea typeface="ＭＳ Ｐゴシック" pitchFamily="34" charset="-128"/>
              </a:rPr>
              <a:t>?</a:t>
            </a:r>
          </a:p>
          <a:p>
            <a:pPr marL="0" indent="0" eaLnBrk="1" hangingPunct="1">
              <a:buFont typeface="Arial" charset="0"/>
              <a:buNone/>
            </a:pPr>
            <a:endParaRPr lang="nl-BE" altLang="nl-BE" sz="1000" smtClean="0">
              <a:latin typeface="Calibri" pitchFamily="34" charset="0"/>
              <a:ea typeface="ＭＳ Ｐゴシック" pitchFamily="34" charset="-128"/>
            </a:endParaRPr>
          </a:p>
          <a:p>
            <a:pPr marL="0" indent="0" eaLnBrk="1" hangingPunct="1">
              <a:spcBef>
                <a:spcPct val="0"/>
              </a:spcBef>
              <a:buFont typeface="Arial" charset="0"/>
              <a:buNone/>
            </a:pPr>
            <a:r>
              <a:rPr lang="nl-BE" altLang="nl-BE" sz="2300" smtClean="0">
                <a:latin typeface="Calibri" pitchFamily="34" charset="0"/>
                <a:ea typeface="ＭＳ Ｐゴシック" pitchFamily="34" charset="-128"/>
              </a:rPr>
              <a:t>Wat zijn de gevolgen voor de planning?</a:t>
            </a:r>
          </a:p>
          <a:p>
            <a:pPr marL="0" indent="0" eaLnBrk="1" hangingPunct="1">
              <a:spcBef>
                <a:spcPct val="0"/>
              </a:spcBef>
              <a:buFont typeface="Arial" charset="0"/>
              <a:buNone/>
            </a:pPr>
            <a:endParaRPr lang="nl-BE" altLang="nl-BE" sz="1500" smtClean="0">
              <a:latin typeface="Calibri" pitchFamily="34" charset="0"/>
              <a:ea typeface="ＭＳ Ｐゴシック" pitchFamily="34" charset="-128"/>
            </a:endParaRPr>
          </a:p>
          <a:p>
            <a:pPr marL="0" indent="0" eaLnBrk="1" hangingPunct="1">
              <a:spcBef>
                <a:spcPct val="0"/>
              </a:spcBef>
            </a:pPr>
            <a:r>
              <a:rPr lang="nl-BE" altLang="nl-BE" sz="2300" smtClean="0">
                <a:latin typeface="Calibri" pitchFamily="34" charset="0"/>
                <a:ea typeface="ＭＳ Ｐゴシック" pitchFamily="34" charset="-128"/>
              </a:rPr>
              <a:t>Onderzoek van een plaats delict</a:t>
            </a:r>
          </a:p>
          <a:p>
            <a:pPr marL="0" indent="0" eaLnBrk="1" hangingPunct="1">
              <a:spcBef>
                <a:spcPct val="0"/>
              </a:spcBef>
            </a:pPr>
            <a:r>
              <a:rPr lang="nl-BE" altLang="nl-BE" sz="2300" smtClean="0">
                <a:latin typeface="Calibri" pitchFamily="34" charset="0"/>
                <a:ea typeface="ＭＳ Ｐゴシック" pitchFamily="34" charset="-128"/>
              </a:rPr>
              <a:t>Ema en haar voedselvoorkeuren</a:t>
            </a:r>
          </a:p>
          <a:p>
            <a:pPr marL="0" indent="0" eaLnBrk="1" hangingPunct="1">
              <a:spcBef>
                <a:spcPct val="0"/>
              </a:spcBef>
            </a:pPr>
            <a:r>
              <a:rPr lang="nl-BE" altLang="nl-BE" sz="2300" smtClean="0">
                <a:latin typeface="Calibri" pitchFamily="34" charset="0"/>
                <a:ea typeface="ＭＳ Ｐゴシック" pitchFamily="34" charset="-128"/>
              </a:rPr>
              <a:t>De geluiden om ons heen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2771775" y="274638"/>
            <a:ext cx="5915025" cy="1282700"/>
          </a:xfrm>
        </p:spPr>
        <p:txBody>
          <a:bodyPr/>
          <a:lstStyle/>
          <a:p>
            <a:r>
              <a:rPr lang="nl-BE" altLang="nl-BE" sz="3600" b="1" smtClean="0">
                <a:solidFill>
                  <a:srgbClr val="00B050"/>
                </a:solidFill>
                <a:ea typeface="ＭＳ Ｐゴシック" pitchFamily="34" charset="-128"/>
              </a:rPr>
              <a:t>Kader voor de voorbeelden uit de klaspraktijk</a:t>
            </a:r>
          </a:p>
        </p:txBody>
      </p:sp>
      <p:sp>
        <p:nvSpPr>
          <p:cNvPr id="28675" name="Content Placeholder 4"/>
          <p:cNvSpPr>
            <a:spLocks noGrp="1"/>
          </p:cNvSpPr>
          <p:nvPr>
            <p:ph idx="1"/>
          </p:nvPr>
        </p:nvSpPr>
        <p:spPr/>
        <p:txBody>
          <a:bodyPr/>
          <a:lstStyle/>
          <a:p>
            <a:pPr>
              <a:buFont typeface="Arial"/>
              <a:buChar char="•"/>
              <a:defRPr/>
            </a:pPr>
            <a:r>
              <a:rPr lang="nl-BE" sz="2400" i="1" dirty="0">
                <a:latin typeface="+mj-lt"/>
              </a:rPr>
              <a:t>Schets van de </a:t>
            </a:r>
            <a:r>
              <a:rPr lang="nl-BE" sz="2400" i="1" dirty="0" smtClean="0">
                <a:latin typeface="+mj-lt"/>
              </a:rPr>
              <a:t>context </a:t>
            </a:r>
            <a:r>
              <a:rPr lang="nl-BE" sz="2400" dirty="0" smtClean="0">
                <a:latin typeface="+mj-lt"/>
              </a:rPr>
              <a:t>- </a:t>
            </a:r>
            <a:r>
              <a:rPr lang="nl-BE" sz="2400" dirty="0">
                <a:latin typeface="+mj-lt"/>
              </a:rPr>
              <a:t>focus, motivering, achtergrond</a:t>
            </a:r>
          </a:p>
          <a:p>
            <a:pPr>
              <a:buFont typeface="Arial"/>
              <a:buChar char="•"/>
              <a:defRPr/>
            </a:pPr>
            <a:r>
              <a:rPr lang="nl-BE" sz="2400" i="1" dirty="0">
                <a:latin typeface="+mj-lt"/>
              </a:rPr>
              <a:t>Startpunten</a:t>
            </a:r>
          </a:p>
          <a:p>
            <a:pPr>
              <a:buFont typeface="Arial"/>
              <a:buChar char="•"/>
              <a:defRPr/>
            </a:pPr>
            <a:r>
              <a:rPr lang="nl-BE" sz="2400" i="1" dirty="0">
                <a:latin typeface="+mj-lt"/>
              </a:rPr>
              <a:t>Het ontwikkelen van het leerpad </a:t>
            </a:r>
            <a:r>
              <a:rPr lang="nl-BE" sz="2400" dirty="0">
                <a:latin typeface="+mj-lt"/>
              </a:rPr>
              <a:t>- activiteiten en hun reden, voorbeelden van reacties van kinderen, reflecties van </a:t>
            </a:r>
            <a:r>
              <a:rPr lang="nl-BE" sz="2400" dirty="0" smtClean="0">
                <a:latin typeface="+mj-lt"/>
              </a:rPr>
              <a:t>de leerkracht en </a:t>
            </a:r>
            <a:r>
              <a:rPr lang="nl-BE" sz="2400" dirty="0">
                <a:latin typeface="+mj-lt"/>
              </a:rPr>
              <a:t>gevolgen voor de volgende sessie.</a:t>
            </a:r>
          </a:p>
          <a:p>
            <a:pPr>
              <a:buFont typeface="Arial"/>
              <a:buChar char="•"/>
              <a:defRPr/>
            </a:pPr>
            <a:r>
              <a:rPr lang="nl-BE" sz="2400" i="1" dirty="0">
                <a:latin typeface="+mj-lt"/>
              </a:rPr>
              <a:t>Reflecties</a:t>
            </a:r>
            <a:r>
              <a:rPr lang="nl-BE" sz="2400" dirty="0">
                <a:latin typeface="+mj-lt"/>
              </a:rPr>
              <a:t> - vooruitgang van de kinderen, rol van de leerkracht, klasomgeving, volgende </a:t>
            </a:r>
            <a:r>
              <a:rPr lang="nl-BE" sz="2400" dirty="0" smtClean="0">
                <a:latin typeface="+mj-lt"/>
              </a:rPr>
              <a:t>stappen</a:t>
            </a:r>
            <a:endParaRPr lang="nl-BE" sz="2400" dirty="0">
              <a:latin typeface="+mj-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2627313" y="1268413"/>
            <a:ext cx="5976937" cy="4537075"/>
          </a:xfrm>
          <a:prstGeom prst="rect">
            <a:avLst/>
          </a:prstGeom>
          <a:ln/>
        </p:spPr>
        <p:style>
          <a:lnRef idx="2">
            <a:schemeClr val="dk1"/>
          </a:lnRef>
          <a:fillRef idx="1">
            <a:schemeClr val="lt1"/>
          </a:fillRef>
          <a:effectRef idx="0">
            <a:schemeClr val="dk1"/>
          </a:effectRef>
          <a:fontRef idx="minor">
            <a:schemeClr val="dk1"/>
          </a:fontRef>
        </p:style>
      </p:pic>
      <p:sp>
        <p:nvSpPr>
          <p:cNvPr id="67587" name="Title 4"/>
          <p:cNvSpPr>
            <a:spLocks noGrp="1"/>
          </p:cNvSpPr>
          <p:nvPr>
            <p:ph type="title"/>
          </p:nvPr>
        </p:nvSpPr>
        <p:spPr>
          <a:xfrm>
            <a:off x="2916238" y="333375"/>
            <a:ext cx="5986462" cy="777875"/>
          </a:xfrm>
        </p:spPr>
        <p:txBody>
          <a:bodyPr/>
          <a:lstStyle/>
          <a:p>
            <a:pPr eaLnBrk="1" hangingPunct="1"/>
            <a:r>
              <a:rPr lang="nl-BE" altLang="nl-BE" sz="3200" b="1" smtClean="0">
                <a:solidFill>
                  <a:srgbClr val="00B050"/>
                </a:solidFill>
                <a:ea typeface="ＭＳ Ｐゴシック" pitchFamily="34" charset="-128"/>
              </a:rPr>
              <a:t>Onderzoek van een plaats delict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2843213" y="274638"/>
            <a:ext cx="5843587" cy="1282700"/>
          </a:xfrm>
        </p:spPr>
        <p:txBody>
          <a:bodyPr/>
          <a:lstStyle/>
          <a:p>
            <a:pPr eaLnBrk="1" hangingPunct="1"/>
            <a:r>
              <a:rPr lang="nl-BE" altLang="nl-BE" sz="3600" b="1" smtClean="0">
                <a:solidFill>
                  <a:srgbClr val="00B050"/>
                </a:solidFill>
                <a:ea typeface="ＭＳ Ｐゴシック" pitchFamily="34" charset="-128"/>
              </a:rPr>
              <a:t>Ema en haar voedselvoorkeuren</a:t>
            </a:r>
          </a:p>
        </p:txBody>
      </p:sp>
      <p:pic>
        <p:nvPicPr>
          <p:cNvPr id="686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773238"/>
            <a:ext cx="6696075"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2700338" y="292100"/>
            <a:ext cx="5846762" cy="850900"/>
          </a:xfrm>
          <a:ln>
            <a:solidFill>
              <a:srgbClr val="92D050"/>
            </a:solidFill>
            <a:miter lim="800000"/>
            <a:headEnd/>
            <a:tailEnd/>
          </a:ln>
        </p:spPr>
        <p:txBody>
          <a:bodyPr/>
          <a:lstStyle/>
          <a:p>
            <a:pPr eaLnBrk="1" hangingPunct="1"/>
            <a:r>
              <a:rPr lang="nl-BE" altLang="nl-BE" sz="3200" b="1" smtClean="0">
                <a:solidFill>
                  <a:srgbClr val="00B050"/>
                </a:solidFill>
                <a:ea typeface="ＭＳ Ｐゴシック" pitchFamily="34" charset="-128"/>
              </a:rPr>
              <a:t>De geluiden om ons heen</a:t>
            </a:r>
          </a:p>
        </p:txBody>
      </p:sp>
      <p:sp>
        <p:nvSpPr>
          <p:cNvPr id="5" name="Text Placeholder 2"/>
          <p:cNvSpPr txBox="1">
            <a:spLocks/>
          </p:cNvSpPr>
          <p:nvPr/>
        </p:nvSpPr>
        <p:spPr>
          <a:xfrm>
            <a:off x="3979863" y="1301750"/>
            <a:ext cx="4560887" cy="1412875"/>
          </a:xfrm>
          <a:prstGeom prst="rect">
            <a:avLst/>
          </a:prstGeo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defRPr/>
            </a:pPr>
            <a:r>
              <a:rPr lang="nl-BE" sz="2000" b="1" smtClean="0"/>
              <a:t>Activiteit: Een spel met geluiden die afkomstig zijn van muziekinstrumenten</a:t>
            </a:r>
          </a:p>
          <a:p>
            <a:pPr marL="0" indent="0">
              <a:lnSpc>
                <a:spcPct val="120000"/>
              </a:lnSpc>
              <a:spcBef>
                <a:spcPts val="0"/>
              </a:spcBef>
              <a:buFont typeface="Arial" panose="020B0604020202020204" pitchFamily="34" charset="0"/>
              <a:buNone/>
              <a:defRPr/>
            </a:pPr>
            <a:r>
              <a:rPr lang="nl-BE" sz="2000" smtClean="0"/>
              <a:t>Kinderen sluiten hun ogen en proberen te herkennen welk instrument het geluid produceert.</a:t>
            </a:r>
            <a:endParaRPr lang="nl-BE"/>
          </a:p>
        </p:txBody>
      </p:sp>
      <p:sp>
        <p:nvSpPr>
          <p:cNvPr id="11" name="Rectangular Callout 10"/>
          <p:cNvSpPr/>
          <p:nvPr/>
        </p:nvSpPr>
        <p:spPr>
          <a:xfrm>
            <a:off x="2576513" y="3533775"/>
            <a:ext cx="1223962" cy="823913"/>
          </a:xfrm>
          <a:prstGeom prst="wedgeRectCallout">
            <a:avLst>
              <a:gd name="adj1" fmla="val -76448"/>
              <a:gd name="adj2" fmla="val -38058"/>
            </a:avLst>
          </a:prstGeom>
        </p:spPr>
        <p:style>
          <a:lnRef idx="2">
            <a:schemeClr val="dk1"/>
          </a:lnRef>
          <a:fillRef idx="1">
            <a:schemeClr val="lt1"/>
          </a:fillRef>
          <a:effectRef idx="0">
            <a:schemeClr val="dk1"/>
          </a:effectRef>
          <a:fontRef idx="minor">
            <a:schemeClr val="dk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nl-BE" altLang="nl-BE" sz="1400" smtClean="0">
                <a:solidFill>
                  <a:srgbClr val="000000"/>
                </a:solidFill>
                <a:latin typeface="Cambria" panose="02040503050406030204" pitchFamily="18" charset="0"/>
              </a:rPr>
              <a:t>Μπορείς να αναγνωρίσεις αυτό τον ήχο?</a:t>
            </a:r>
          </a:p>
        </p:txBody>
      </p:sp>
      <p:sp>
        <p:nvSpPr>
          <p:cNvPr id="31749" name="Pentagon 8"/>
          <p:cNvSpPr>
            <a:spLocks noChangeArrowheads="1"/>
          </p:cNvSpPr>
          <p:nvPr/>
        </p:nvSpPr>
        <p:spPr bwMode="auto">
          <a:xfrm>
            <a:off x="6273800" y="4581525"/>
            <a:ext cx="2870200" cy="1425575"/>
          </a:xfrm>
          <a:prstGeom prst="homePlate">
            <a:avLst>
              <a:gd name="adj" fmla="val 49999"/>
            </a:avLst>
          </a:pr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blurRad="63500" dist="20000" dir="5400000" rotWithShape="0">
              <a:srgbClr val="000000">
                <a:alpha val="37999"/>
              </a:srgbClr>
            </a:outerShdw>
          </a:effectLst>
        </p:spPr>
        <p:txBody>
          <a:bodyPr anchor="ctr"/>
          <a:lstStyle/>
          <a:p>
            <a:pPr algn="ctr" eaLnBrk="1" hangingPunct="1">
              <a:defRPr/>
            </a:pPr>
            <a:r>
              <a:rPr lang="nl-BE" sz="1400">
                <a:solidFill>
                  <a:srgbClr val="000000"/>
                </a:solidFill>
                <a:latin typeface="Cambria" charset="0"/>
                <a:ea typeface="ＭＳ Ｐゴシック" charset="0"/>
                <a:cs typeface="ＭＳ Ｐゴシック" charset="0"/>
              </a:rPr>
              <a:t>De geluiden die in het spel werden gehoord, kwamen alleen van de instrumenten in de kast, dus het volgende idee was om geluiden naar de wereld te openen ... !!!</a:t>
            </a:r>
          </a:p>
        </p:txBody>
      </p:sp>
      <p:sp>
        <p:nvSpPr>
          <p:cNvPr id="13" name="TextBox 12"/>
          <p:cNvSpPr txBox="1"/>
          <p:nvPr/>
        </p:nvSpPr>
        <p:spPr>
          <a:xfrm>
            <a:off x="3975100" y="2941638"/>
            <a:ext cx="2298700" cy="107791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nl-BE" sz="1600" b="1" dirty="0"/>
              <a:t>Motivering: </a:t>
            </a:r>
            <a:r>
              <a:rPr lang="nl-BE" sz="1600" dirty="0"/>
              <a:t>deze activiteit had tot doel het gesprek over geluiden te starten.</a:t>
            </a:r>
          </a:p>
        </p:txBody>
      </p:sp>
      <p:pic>
        <p:nvPicPr>
          <p:cNvPr id="69639" name="Picture 9" descr="http://musicmarket.gr/images/detailed/3/set_krousta_or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 y="1393825"/>
            <a:ext cx="3513138"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ular Callout 5"/>
          <p:cNvSpPr/>
          <p:nvPr/>
        </p:nvSpPr>
        <p:spPr>
          <a:xfrm>
            <a:off x="741363" y="5148263"/>
            <a:ext cx="1739900" cy="892175"/>
          </a:xfrm>
          <a:prstGeom prst="wedgeRectCallout">
            <a:avLst>
              <a:gd name="adj1" fmla="val -639"/>
              <a:gd name="adj2" fmla="val -84895"/>
            </a:avLst>
          </a:prstGeom>
        </p:spPr>
        <p:style>
          <a:lnRef idx="2">
            <a:schemeClr val="dk1"/>
          </a:lnRef>
          <a:fillRef idx="1">
            <a:schemeClr val="lt1"/>
          </a:fillRef>
          <a:effectRef idx="0">
            <a:schemeClr val="dk1"/>
          </a:effectRef>
          <a:fontRef idx="minor">
            <a:schemeClr val="dk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nl-BE" altLang="nl-BE" sz="1400" smtClean="0">
                <a:solidFill>
                  <a:srgbClr val="000000"/>
                </a:solidFill>
                <a:latin typeface="Cambria" panose="02040503050406030204" pitchFamily="18" charset="0"/>
              </a:rPr>
              <a:t>Mevr. S., pas op voor het volume dat deze drum produceert… </a:t>
            </a:r>
          </a:p>
        </p:txBody>
      </p:sp>
      <p:sp>
        <p:nvSpPr>
          <p:cNvPr id="7" name="Cloud Callout 6"/>
          <p:cNvSpPr/>
          <p:nvPr/>
        </p:nvSpPr>
        <p:spPr>
          <a:xfrm>
            <a:off x="3132138" y="4724400"/>
            <a:ext cx="2519362" cy="1527175"/>
          </a:xfrm>
          <a:prstGeom prst="cloudCallout">
            <a:avLst>
              <a:gd name="adj1" fmla="val 44566"/>
              <a:gd name="adj2" fmla="val -98097"/>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nl-BE" sz="1400">
                <a:solidFill>
                  <a:srgbClr val="000000"/>
                </a:solidFill>
                <a:ea typeface="ＭＳ Ｐゴシック" charset="0"/>
                <a:cs typeface="ＭＳ Ｐゴシック" charset="0"/>
              </a:rPr>
              <a:t>Spelletjes zorgen gemakkelijk voor betrokkenheid en interesse van kinderen</a:t>
            </a:r>
          </a:p>
        </p:txBody>
      </p:sp>
      <p:sp>
        <p:nvSpPr>
          <p:cNvPr id="8" name="Cloud Callout 7"/>
          <p:cNvSpPr/>
          <p:nvPr/>
        </p:nvSpPr>
        <p:spPr>
          <a:xfrm>
            <a:off x="6677025" y="2962275"/>
            <a:ext cx="2043113" cy="1425575"/>
          </a:xfrm>
          <a:prstGeom prst="cloudCallout">
            <a:avLst>
              <a:gd name="adj1" fmla="val -75064"/>
              <a:gd name="adj2" fmla="val -5017"/>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nl-BE" sz="800"/>
          </a:p>
          <a:p>
            <a:pPr algn="ctr" eaLnBrk="1" hangingPunct="1">
              <a:defRPr/>
            </a:pPr>
            <a:r>
              <a:rPr lang="nl-BE" sz="1400"/>
              <a:t>Alle kinderen deden mee en hadden plezier.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1"/>
          <p:cNvSpPr>
            <a:spLocks noGrp="1"/>
          </p:cNvSpPr>
          <p:nvPr>
            <p:ph type="title"/>
          </p:nvPr>
        </p:nvSpPr>
        <p:spPr>
          <a:xfrm>
            <a:off x="2771775" y="274638"/>
            <a:ext cx="6372225" cy="1282700"/>
          </a:xfrm>
        </p:spPr>
        <p:txBody>
          <a:bodyPr/>
          <a:lstStyle/>
          <a:p>
            <a:r>
              <a:rPr lang="nl-BE" altLang="nl-BE" sz="3600" b="1" smtClean="0">
                <a:solidFill>
                  <a:srgbClr val="00B050"/>
                </a:solidFill>
                <a:ea typeface="ＭＳ Ｐゴシック" pitchFamily="34" charset="-128"/>
              </a:rPr>
              <a:t>Analyse van de voorbeelden uit de klaspraktijk</a:t>
            </a:r>
          </a:p>
        </p:txBody>
      </p:sp>
      <p:sp>
        <p:nvSpPr>
          <p:cNvPr id="3" name="Tijdelijke aanduiding voor inhoud 2"/>
          <p:cNvSpPr>
            <a:spLocks noGrp="1"/>
          </p:cNvSpPr>
          <p:nvPr>
            <p:ph idx="1"/>
          </p:nvPr>
        </p:nvSpPr>
        <p:spPr/>
        <p:txBody>
          <a:bodyPr>
            <a:normAutofit/>
          </a:bodyPr>
          <a:lstStyle/>
          <a:p>
            <a:pPr marL="0" indent="0">
              <a:buFont typeface="Arial" charset="0"/>
              <a:buNone/>
              <a:defRPr/>
            </a:pPr>
            <a:endParaRPr lang="nl-BE" smtClean="0">
              <a:latin typeface="+mj-lt"/>
            </a:endParaRPr>
          </a:p>
          <a:p>
            <a:pPr marL="0" indent="0">
              <a:buFont typeface="Arial" charset="0"/>
              <a:buNone/>
              <a:defRPr/>
            </a:pPr>
            <a:endParaRPr lang="nl-BE" smtClean="0"/>
          </a:p>
          <a:p>
            <a:pPr>
              <a:defRPr/>
            </a:pPr>
            <a:endParaRPr lang="nl-BE"/>
          </a:p>
        </p:txBody>
      </p:sp>
      <p:sp>
        <p:nvSpPr>
          <p:cNvPr id="70660" name="Tijdelijke aanduiding voor inhoud 2"/>
          <p:cNvSpPr txBox="1">
            <a:spLocks/>
          </p:cNvSpPr>
          <p:nvPr/>
        </p:nvSpPr>
        <p:spPr bwMode="auto">
          <a:xfrm>
            <a:off x="539750" y="1700213"/>
            <a:ext cx="78867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Font typeface="Arial" charset="0"/>
              <a:buChar char="•"/>
              <a:defRPr sz="3200">
                <a:solidFill>
                  <a:schemeClr val="tx1"/>
                </a:solidFill>
                <a:latin typeface="Cambria" pitchFamily="18" charset="0"/>
                <a:ea typeface="ＭＳ Ｐゴシック" pitchFamily="34" charset="-128"/>
              </a:defRPr>
            </a:lvl1pPr>
            <a:lvl2pPr marL="742950" indent="-285750">
              <a:spcBef>
                <a:spcPct val="20000"/>
              </a:spcBef>
              <a:buFont typeface="Arial" charset="0"/>
              <a:buChar char="–"/>
              <a:defRPr sz="2800">
                <a:solidFill>
                  <a:schemeClr val="tx1"/>
                </a:solidFill>
                <a:latin typeface="Cambria" pitchFamily="18" charset="0"/>
                <a:ea typeface="ＭＳ Ｐゴシック" pitchFamily="34" charset="-128"/>
              </a:defRPr>
            </a:lvl2pPr>
            <a:lvl3pPr marL="1143000" indent="-228600">
              <a:spcBef>
                <a:spcPct val="20000"/>
              </a:spcBef>
              <a:buFont typeface="Arial" charset="0"/>
              <a:buChar char="•"/>
              <a:defRPr sz="2400">
                <a:solidFill>
                  <a:schemeClr val="tx1"/>
                </a:solidFill>
                <a:latin typeface="Cambria" pitchFamily="18" charset="0"/>
                <a:ea typeface="ＭＳ Ｐゴシック" pitchFamily="34" charset="-128"/>
              </a:defRPr>
            </a:lvl3pPr>
            <a:lvl4pPr marL="1600200" indent="-228600">
              <a:spcBef>
                <a:spcPct val="20000"/>
              </a:spcBef>
              <a:buFont typeface="Arial" charset="0"/>
              <a:buChar char="–"/>
              <a:defRPr sz="2000">
                <a:solidFill>
                  <a:schemeClr val="tx1"/>
                </a:solidFill>
                <a:latin typeface="Cambria" pitchFamily="18" charset="0"/>
                <a:ea typeface="ＭＳ Ｐゴシック" pitchFamily="34" charset="-128"/>
              </a:defRPr>
            </a:lvl4pPr>
            <a:lvl5pPr marL="2057400" indent="-228600">
              <a:spcBef>
                <a:spcPct val="20000"/>
              </a:spcBef>
              <a:buFont typeface="Arial" charset="0"/>
              <a:buChar char="»"/>
              <a:defRPr sz="2000">
                <a:solidFill>
                  <a:schemeClr val="tx1"/>
                </a:solidFill>
                <a:latin typeface="Cambria" pitchFamily="18"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mbria" pitchFamily="18"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mbria" pitchFamily="18"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mbria" pitchFamily="18"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mbria" pitchFamily="18" charset="0"/>
                <a:ea typeface="ＭＳ Ｐゴシック" pitchFamily="34" charset="-128"/>
              </a:defRPr>
            </a:lvl9pPr>
          </a:lstStyle>
          <a:p>
            <a:pPr eaLnBrk="1" hangingPunct="1">
              <a:lnSpc>
                <a:spcPct val="90000"/>
              </a:lnSpc>
              <a:buFont typeface="Arial" charset="0"/>
              <a:buAutoNum type="arabicPeriod"/>
            </a:pPr>
            <a:r>
              <a:rPr lang="nl-BE" altLang="nl-BE" sz="2200" b="1">
                <a:latin typeface="Calibri" pitchFamily="34" charset="0"/>
              </a:rPr>
              <a:t>Lees per 2 het voorbeeld.</a:t>
            </a:r>
          </a:p>
          <a:p>
            <a:pPr eaLnBrk="1" hangingPunct="1">
              <a:lnSpc>
                <a:spcPct val="90000"/>
              </a:lnSpc>
              <a:buFont typeface="Calibri" pitchFamily="34" charset="0"/>
              <a:buAutoNum type="arabicPeriod"/>
            </a:pPr>
            <a:endParaRPr lang="nl-BE" altLang="nl-BE" sz="2200" b="1">
              <a:latin typeface="Calibri" pitchFamily="34" charset="0"/>
            </a:endParaRPr>
          </a:p>
          <a:p>
            <a:pPr eaLnBrk="1" hangingPunct="1">
              <a:lnSpc>
                <a:spcPct val="90000"/>
              </a:lnSpc>
              <a:buFont typeface="Calibri" pitchFamily="34" charset="0"/>
              <a:buAutoNum type="arabicPeriod"/>
            </a:pPr>
            <a:r>
              <a:rPr lang="nl-BE" altLang="nl-BE" sz="2200" b="1">
                <a:latin typeface="Calibri" pitchFamily="34" charset="0"/>
              </a:rPr>
              <a:t>Bespreek de vragen:</a:t>
            </a:r>
          </a:p>
          <a:p>
            <a:pPr eaLnBrk="1" hangingPunct="1">
              <a:spcBef>
                <a:spcPct val="0"/>
              </a:spcBef>
              <a:buFontTx/>
              <a:buNone/>
            </a:pPr>
            <a:r>
              <a:rPr lang="nl-BE" altLang="nl-BE" sz="1800">
                <a:latin typeface="Calibri" pitchFamily="34" charset="0"/>
              </a:rPr>
              <a:t>Wat zijn de </a:t>
            </a:r>
            <a:r>
              <a:rPr lang="nl-BE" altLang="nl-BE" sz="1800" b="1">
                <a:solidFill>
                  <a:srgbClr val="FF5050"/>
                </a:solidFill>
                <a:latin typeface="Calibri" pitchFamily="34" charset="0"/>
              </a:rPr>
              <a:t>potentiële voordelen </a:t>
            </a:r>
            <a:r>
              <a:rPr lang="nl-BE" altLang="nl-BE" sz="1800">
                <a:latin typeface="Calibri" pitchFamily="34" charset="0"/>
              </a:rPr>
              <a:t>van domeinoverschrijdend wetenschapsonderwijs in de klasvoorbeelden?</a:t>
            </a:r>
          </a:p>
          <a:p>
            <a:pPr eaLnBrk="1" hangingPunct="1">
              <a:spcBef>
                <a:spcPct val="0"/>
              </a:spcBef>
              <a:buFontTx/>
              <a:buNone/>
            </a:pPr>
            <a:r>
              <a:rPr lang="nl-BE" altLang="nl-BE" sz="1800">
                <a:latin typeface="Calibri" pitchFamily="34" charset="0"/>
              </a:rPr>
              <a:t>Wat is de </a:t>
            </a:r>
            <a:r>
              <a:rPr lang="nl-BE" altLang="nl-BE" sz="1800" b="1">
                <a:solidFill>
                  <a:srgbClr val="FF5050"/>
                </a:solidFill>
                <a:latin typeface="Calibri" pitchFamily="34" charset="0"/>
              </a:rPr>
              <a:t>rol van de leerkracht </a:t>
            </a:r>
            <a:r>
              <a:rPr lang="nl-BE" altLang="nl-BE" sz="1800">
                <a:latin typeface="Calibri" pitchFamily="34" charset="0"/>
              </a:rPr>
              <a:t>bij het leggen van verbanden?</a:t>
            </a:r>
          </a:p>
          <a:p>
            <a:pPr eaLnBrk="1" hangingPunct="1">
              <a:spcBef>
                <a:spcPct val="0"/>
              </a:spcBef>
              <a:buFontTx/>
              <a:buNone/>
            </a:pPr>
            <a:r>
              <a:rPr lang="nl-BE" altLang="nl-BE" sz="1800">
                <a:latin typeface="Calibri" pitchFamily="34" charset="0"/>
              </a:rPr>
              <a:t>Op welke manieren </a:t>
            </a:r>
            <a:r>
              <a:rPr lang="nl-BE" altLang="nl-BE" sz="1800" b="1">
                <a:solidFill>
                  <a:srgbClr val="FF5050"/>
                </a:solidFill>
                <a:latin typeface="Calibri" pitchFamily="34" charset="0"/>
              </a:rPr>
              <a:t>ondersteunen</a:t>
            </a:r>
            <a:r>
              <a:rPr lang="nl-BE" altLang="nl-BE" sz="1800">
                <a:solidFill>
                  <a:srgbClr val="FF5050"/>
                </a:solidFill>
                <a:latin typeface="Calibri" pitchFamily="34" charset="0"/>
              </a:rPr>
              <a:t> </a:t>
            </a:r>
            <a:r>
              <a:rPr lang="nl-BE" altLang="nl-BE" sz="1800">
                <a:latin typeface="Calibri" pitchFamily="34" charset="0"/>
              </a:rPr>
              <a:t>deze domeinoverschrijdende benaderingen </a:t>
            </a:r>
            <a:r>
              <a:rPr lang="nl-BE" altLang="nl-BE" sz="1800" b="1">
                <a:solidFill>
                  <a:srgbClr val="FF5050"/>
                </a:solidFill>
                <a:latin typeface="Calibri" pitchFamily="34" charset="0"/>
              </a:rPr>
              <a:t>de creativiteit en het onderzoek van kinderen</a:t>
            </a:r>
            <a:r>
              <a:rPr lang="nl-BE" altLang="nl-BE" sz="1800">
                <a:latin typeface="Calibri" pitchFamily="34" charset="0"/>
              </a:rPr>
              <a:t>?</a:t>
            </a:r>
          </a:p>
          <a:p>
            <a:pPr eaLnBrk="1" hangingPunct="1">
              <a:spcBef>
                <a:spcPct val="0"/>
              </a:spcBef>
              <a:buFontTx/>
              <a:buNone/>
            </a:pPr>
            <a:r>
              <a:rPr lang="nl-BE" altLang="nl-BE" sz="1800">
                <a:latin typeface="Calibri" pitchFamily="34" charset="0"/>
              </a:rPr>
              <a:t>Wat zijn de </a:t>
            </a:r>
            <a:r>
              <a:rPr lang="nl-BE" altLang="nl-BE" sz="1800" b="1">
                <a:solidFill>
                  <a:srgbClr val="FF5050"/>
                </a:solidFill>
                <a:latin typeface="Calibri" pitchFamily="34" charset="0"/>
              </a:rPr>
              <a:t>gevolgen voor de planning</a:t>
            </a:r>
            <a:r>
              <a:rPr lang="nl-BE" altLang="nl-BE" sz="1800">
                <a:latin typeface="Calibri" pitchFamily="34" charset="0"/>
              </a:rPr>
              <a:t>?</a:t>
            </a:r>
          </a:p>
          <a:p>
            <a:pPr eaLnBrk="1" hangingPunct="1">
              <a:spcBef>
                <a:spcPct val="0"/>
              </a:spcBef>
              <a:buFontTx/>
              <a:buNone/>
            </a:pPr>
            <a:endParaRPr lang="nl-BE" altLang="nl-BE" sz="2200">
              <a:latin typeface="Calibri" pitchFamily="34" charset="0"/>
            </a:endParaRPr>
          </a:p>
          <a:p>
            <a:pPr eaLnBrk="1" hangingPunct="1">
              <a:lnSpc>
                <a:spcPct val="90000"/>
              </a:lnSpc>
              <a:buFont typeface="Calibri" pitchFamily="34" charset="0"/>
              <a:buAutoNum type="arabicPeriod" startAt="3"/>
            </a:pPr>
            <a:r>
              <a:rPr lang="nl-BE" altLang="nl-BE" sz="2200" b="1">
                <a:latin typeface="Calibri" pitchFamily="34" charset="0"/>
              </a:rPr>
              <a:t>Met de volledige groep - Uitwisselen van ideeën en gevolgen voor planning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771775" y="188913"/>
            <a:ext cx="5915025" cy="1281112"/>
          </a:xfrm>
        </p:spPr>
        <p:txBody>
          <a:bodyPr/>
          <a:lstStyle/>
          <a:p>
            <a:r>
              <a:rPr lang="nl-BE" altLang="nl-BE" sz="2800" b="1" smtClean="0">
                <a:solidFill>
                  <a:srgbClr val="00B050"/>
                </a:solidFill>
                <a:ea typeface="ＭＳ Ｐゴシック" pitchFamily="34" charset="-128"/>
              </a:rPr>
              <a:t>Verbanden tussen onderzoekend leren in wetenschapsonderwijs en een creatieve aanpak</a:t>
            </a:r>
            <a:endParaRPr lang="nl-BE" altLang="nl-BE" sz="1600" smtClean="0">
              <a:ea typeface="ＭＳ Ｐゴシック" pitchFamily="34" charset="-128"/>
            </a:endParaRPr>
          </a:p>
        </p:txBody>
      </p:sp>
      <p:sp>
        <p:nvSpPr>
          <p:cNvPr id="3" name="Text Placeholder 2"/>
          <p:cNvSpPr>
            <a:spLocks noGrp="1"/>
          </p:cNvSpPr>
          <p:nvPr>
            <p:ph type="body" idx="1"/>
          </p:nvPr>
        </p:nvSpPr>
        <p:spPr>
          <a:xfrm>
            <a:off x="179388" y="1412875"/>
            <a:ext cx="4968875" cy="936625"/>
          </a:xfrm>
        </p:spPr>
        <p:txBody>
          <a:bodyPr>
            <a:noAutofit/>
          </a:bodyPr>
          <a:lstStyle/>
          <a:p>
            <a:pPr>
              <a:defRPr/>
            </a:pPr>
            <a:r>
              <a:rPr lang="nl-BE" sz="2000" b="0" smtClean="0">
                <a:latin typeface="+mj-lt"/>
              </a:rPr>
              <a:t>Onderzoekend leren in wetenschaps-onderwijs  (Inquiry-based Science Education)</a:t>
            </a:r>
            <a:endParaRPr lang="nl-BE" sz="2000" b="0">
              <a:latin typeface="+mj-lt"/>
            </a:endParaRPr>
          </a:p>
        </p:txBody>
      </p:sp>
      <p:sp>
        <p:nvSpPr>
          <p:cNvPr id="4" name="Content Placeholder 3"/>
          <p:cNvSpPr>
            <a:spLocks noGrp="1"/>
          </p:cNvSpPr>
          <p:nvPr>
            <p:ph sz="half" idx="2"/>
          </p:nvPr>
        </p:nvSpPr>
        <p:spPr>
          <a:xfrm>
            <a:off x="457200" y="2420938"/>
            <a:ext cx="4040188" cy="2808287"/>
          </a:xfrm>
        </p:spPr>
        <p:txBody>
          <a:bodyPr>
            <a:normAutofit/>
          </a:bodyPr>
          <a:lstStyle/>
          <a:p>
            <a:pPr>
              <a:defRPr/>
            </a:pPr>
            <a:r>
              <a:rPr lang="nl-BE" sz="1800" smtClean="0">
                <a:latin typeface="+mj-lt"/>
              </a:rPr>
              <a:t>In vraag stellen</a:t>
            </a:r>
          </a:p>
          <a:p>
            <a:pPr>
              <a:defRPr/>
            </a:pPr>
            <a:r>
              <a:rPr lang="nl-BE" sz="1800" smtClean="0">
                <a:latin typeface="+mj-lt"/>
              </a:rPr>
              <a:t>Ontwerpen en plannen van onderzoek</a:t>
            </a:r>
          </a:p>
          <a:p>
            <a:pPr>
              <a:defRPr/>
            </a:pPr>
            <a:r>
              <a:rPr lang="nl-BE" sz="1800" smtClean="0">
                <a:latin typeface="+mj-lt"/>
              </a:rPr>
              <a:t>Bewijs verzamelen</a:t>
            </a:r>
          </a:p>
          <a:p>
            <a:pPr>
              <a:defRPr/>
            </a:pPr>
            <a:r>
              <a:rPr lang="nl-BE" sz="1800" smtClean="0">
                <a:latin typeface="+mj-lt"/>
              </a:rPr>
              <a:t>Verbanden leggen</a:t>
            </a:r>
          </a:p>
          <a:p>
            <a:pPr>
              <a:defRPr/>
            </a:pPr>
            <a:r>
              <a:rPr lang="nl-BE" sz="1800" smtClean="0">
                <a:latin typeface="+mj-lt"/>
              </a:rPr>
              <a:t>Bewijs verklaren</a:t>
            </a:r>
          </a:p>
          <a:p>
            <a:pPr>
              <a:defRPr/>
            </a:pPr>
            <a:r>
              <a:rPr lang="nl-BE" sz="1800" smtClean="0">
                <a:latin typeface="+mj-lt"/>
              </a:rPr>
              <a:t>Communiceren van verklaringen</a:t>
            </a:r>
          </a:p>
          <a:p>
            <a:pPr>
              <a:buFont typeface="Arial" charset="0"/>
              <a:buNone/>
              <a:defRPr/>
            </a:pPr>
            <a:r>
              <a:rPr lang="nl-BE" sz="1800" smtClean="0">
                <a:latin typeface="+mj-lt"/>
              </a:rPr>
              <a:t>(bv. Minner et al 2010)</a:t>
            </a:r>
          </a:p>
          <a:p>
            <a:pPr marL="0" indent="0">
              <a:buFont typeface="Arial" charset="0"/>
              <a:buNone/>
              <a:defRPr/>
            </a:pPr>
            <a:endParaRPr lang="nl-BE" sz="1800"/>
          </a:p>
        </p:txBody>
      </p:sp>
      <p:sp>
        <p:nvSpPr>
          <p:cNvPr id="5" name="Text Placeholder 4"/>
          <p:cNvSpPr>
            <a:spLocks noGrp="1"/>
          </p:cNvSpPr>
          <p:nvPr>
            <p:ph type="body" sz="quarter" idx="3"/>
          </p:nvPr>
        </p:nvSpPr>
        <p:spPr>
          <a:xfrm>
            <a:off x="5138738" y="1412875"/>
            <a:ext cx="4041775" cy="639763"/>
          </a:xfrm>
        </p:spPr>
        <p:txBody>
          <a:bodyPr>
            <a:normAutofit/>
          </a:bodyPr>
          <a:lstStyle/>
          <a:p>
            <a:pPr>
              <a:defRPr/>
            </a:pPr>
            <a:r>
              <a:rPr lang="nl-BE" sz="2000" b="0" dirty="0" smtClean="0">
                <a:latin typeface="+mj-lt"/>
              </a:rPr>
              <a:t>Creatieve aanleg</a:t>
            </a:r>
            <a:endParaRPr lang="nl-BE" sz="2000" b="0" dirty="0">
              <a:latin typeface="+mj-lt"/>
            </a:endParaRPr>
          </a:p>
        </p:txBody>
      </p:sp>
      <p:sp>
        <p:nvSpPr>
          <p:cNvPr id="6" name="Content Placeholder 5"/>
          <p:cNvSpPr>
            <a:spLocks noGrp="1"/>
          </p:cNvSpPr>
          <p:nvPr>
            <p:ph sz="quarter" idx="4"/>
          </p:nvPr>
        </p:nvSpPr>
        <p:spPr>
          <a:xfrm>
            <a:off x="5138738" y="2195513"/>
            <a:ext cx="4041775" cy="3951287"/>
          </a:xfrm>
        </p:spPr>
        <p:txBody>
          <a:bodyPr>
            <a:normAutofit/>
          </a:bodyPr>
          <a:lstStyle/>
          <a:p>
            <a:pPr>
              <a:defRPr/>
            </a:pPr>
            <a:r>
              <a:rPr lang="nl-BE" sz="1800" dirty="0" smtClean="0">
                <a:latin typeface="+mj-lt"/>
              </a:rPr>
              <a:t>Zin voor initiatief</a:t>
            </a:r>
          </a:p>
          <a:p>
            <a:pPr>
              <a:defRPr/>
            </a:pPr>
            <a:r>
              <a:rPr lang="nl-BE" sz="1800" dirty="0" smtClean="0">
                <a:latin typeface="+mj-lt"/>
              </a:rPr>
              <a:t>Motivatie</a:t>
            </a:r>
          </a:p>
          <a:p>
            <a:pPr>
              <a:defRPr/>
            </a:pPr>
            <a:r>
              <a:rPr lang="nl-BE" sz="1800" dirty="0" smtClean="0">
                <a:latin typeface="+mj-lt"/>
              </a:rPr>
              <a:t>Vermogen om iets nieuws te bedenken</a:t>
            </a:r>
          </a:p>
          <a:p>
            <a:pPr>
              <a:defRPr/>
            </a:pPr>
            <a:r>
              <a:rPr lang="nl-BE" sz="1800" dirty="0" smtClean="0">
                <a:latin typeface="+mj-lt"/>
              </a:rPr>
              <a:t>Verbanden leggen</a:t>
            </a:r>
          </a:p>
          <a:p>
            <a:pPr>
              <a:defRPr/>
            </a:pPr>
            <a:r>
              <a:rPr lang="nl-BE" sz="1800" dirty="0" smtClean="0">
                <a:latin typeface="+mj-lt"/>
              </a:rPr>
              <a:t>Verbeelding</a:t>
            </a:r>
          </a:p>
          <a:p>
            <a:pPr>
              <a:defRPr/>
            </a:pPr>
            <a:r>
              <a:rPr lang="nl-BE" sz="1800" dirty="0" smtClean="0">
                <a:latin typeface="+mj-lt"/>
              </a:rPr>
              <a:t>Nieuwsgierigheid</a:t>
            </a:r>
          </a:p>
          <a:p>
            <a:pPr>
              <a:defRPr/>
            </a:pPr>
            <a:r>
              <a:rPr lang="nl-BE" sz="1800" dirty="0" smtClean="0">
                <a:latin typeface="+mj-lt"/>
              </a:rPr>
              <a:t>Samenwerkingsvaardigheden</a:t>
            </a:r>
          </a:p>
          <a:p>
            <a:pPr>
              <a:defRPr/>
            </a:pPr>
            <a:r>
              <a:rPr lang="nl-BE" sz="1800" dirty="0" smtClean="0">
                <a:latin typeface="+mj-lt"/>
              </a:rPr>
              <a:t>Denkvaardigheden</a:t>
            </a:r>
          </a:p>
          <a:p>
            <a:pPr>
              <a:buFont typeface="Arial" charset="0"/>
              <a:buNone/>
              <a:defRPr/>
            </a:pPr>
            <a:r>
              <a:rPr lang="nl-BE" sz="1800" dirty="0" smtClean="0">
                <a:latin typeface="+mj-lt"/>
              </a:rPr>
              <a:t>(bv. Chappell et al 2008)</a:t>
            </a:r>
          </a:p>
          <a:p>
            <a:pPr>
              <a:defRPr/>
            </a:pPr>
            <a:endParaRPr lang="nl-BE" sz="1800" dirty="0"/>
          </a:p>
        </p:txBody>
      </p:sp>
      <p:sp>
        <p:nvSpPr>
          <p:cNvPr id="8" name="Oval Callout 7"/>
          <p:cNvSpPr/>
          <p:nvPr/>
        </p:nvSpPr>
        <p:spPr>
          <a:xfrm>
            <a:off x="250825" y="5229225"/>
            <a:ext cx="3074988" cy="936625"/>
          </a:xfrm>
          <a:prstGeom prst="wedgeEllipseCallout">
            <a:avLst>
              <a:gd name="adj1" fmla="val 80771"/>
              <a:gd name="adj2" fmla="val -78116"/>
            </a:avLst>
          </a:prstGeom>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nl-BE">
                <a:latin typeface="+mj-lt"/>
              </a:rPr>
              <a:t>Uit Creative Little Scientists, 2012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3203575" y="274638"/>
            <a:ext cx="5761038" cy="1714500"/>
          </a:xfrm>
        </p:spPr>
        <p:txBody>
          <a:bodyPr/>
          <a:lstStyle/>
          <a:p>
            <a:pPr eaLnBrk="1" hangingPunct="1"/>
            <a:r>
              <a:rPr lang="nl-BE" altLang="nl-BE" sz="2500" b="1" smtClean="0">
                <a:solidFill>
                  <a:srgbClr val="00B050"/>
                </a:solidFill>
                <a:ea typeface="ＭＳ Ｐゴシック" pitchFamily="34" charset="-128"/>
              </a:rPr>
              <a:t/>
            </a:r>
            <a:br>
              <a:rPr lang="nl-BE" altLang="nl-BE" sz="2500" b="1" smtClean="0">
                <a:solidFill>
                  <a:srgbClr val="00B050"/>
                </a:solidFill>
                <a:ea typeface="ＭＳ Ｐゴシック" pitchFamily="34" charset="-128"/>
              </a:rPr>
            </a:br>
            <a:r>
              <a:rPr lang="nl-BE" altLang="nl-BE" sz="3200" b="1" smtClean="0">
                <a:solidFill>
                  <a:srgbClr val="00B050"/>
                </a:solidFill>
                <a:ea typeface="ＭＳ Ｐゴシック" pitchFamily="34" charset="-128"/>
              </a:rPr>
              <a:t>Bevorderen van creatieve aanleg a.d.h.v. domeinoverschrijdend onderwijs</a:t>
            </a:r>
            <a:r>
              <a:rPr lang="nl-BE" altLang="nl-BE" sz="3200" b="1" smtClean="0">
                <a:solidFill>
                  <a:srgbClr val="FF5050"/>
                </a:solidFill>
                <a:ea typeface="ＭＳ Ｐゴシック" pitchFamily="34" charset="-128"/>
              </a:rPr>
              <a:t> </a:t>
            </a:r>
            <a:r>
              <a:rPr lang="nl-BE" altLang="nl-BE" sz="3600" smtClean="0">
                <a:solidFill>
                  <a:srgbClr val="00B050"/>
                </a:solidFill>
                <a:ea typeface="ＭＳ Ｐゴシック" pitchFamily="34" charset="-128"/>
              </a:rPr>
              <a:t/>
            </a:r>
            <a:br>
              <a:rPr lang="nl-BE" altLang="nl-BE" sz="3600" smtClean="0">
                <a:solidFill>
                  <a:srgbClr val="00B050"/>
                </a:solidFill>
                <a:ea typeface="ＭＳ Ｐゴシック" pitchFamily="34" charset="-128"/>
              </a:rPr>
            </a:br>
            <a:r>
              <a:rPr lang="nl-BE" altLang="nl-BE" sz="1300" smtClean="0">
                <a:ea typeface="ＭＳ Ｐゴシック" pitchFamily="34" charset="-128"/>
              </a:rPr>
              <a:t> (Creative Little Scientists, 2012)</a:t>
            </a:r>
            <a:r>
              <a:rPr lang="nl-BE" altLang="nl-BE" sz="1600" smtClean="0">
                <a:ea typeface="ＭＳ Ｐゴシック" pitchFamily="34" charset="-128"/>
              </a:rPr>
              <a:t/>
            </a:r>
            <a:br>
              <a:rPr lang="nl-BE" altLang="nl-BE" sz="1600" smtClean="0">
                <a:ea typeface="ＭＳ Ｐゴシック" pitchFamily="34" charset="-128"/>
              </a:rPr>
            </a:br>
            <a:endParaRPr lang="nl-BE" altLang="nl-BE" sz="1600" smtClean="0">
              <a:ea typeface="ＭＳ Ｐゴシック" pitchFamily="34" charset="-128"/>
            </a:endParaRPr>
          </a:p>
        </p:txBody>
      </p:sp>
      <p:sp>
        <p:nvSpPr>
          <p:cNvPr id="3" name="Content Placeholder 2"/>
          <p:cNvSpPr>
            <a:spLocks noGrp="1"/>
          </p:cNvSpPr>
          <p:nvPr>
            <p:ph idx="1"/>
          </p:nvPr>
        </p:nvSpPr>
        <p:spPr>
          <a:xfrm>
            <a:off x="457200" y="1989138"/>
            <a:ext cx="8218488" cy="4032250"/>
          </a:xfrm>
        </p:spPr>
        <p:txBody>
          <a:bodyPr>
            <a:normAutofit fontScale="92500" lnSpcReduction="20000"/>
          </a:bodyPr>
          <a:lstStyle/>
          <a:p>
            <a:pPr>
              <a:defRPr/>
            </a:pPr>
            <a:r>
              <a:rPr lang="nl-BE" sz="2400" dirty="0" smtClean="0">
                <a:latin typeface="+mj-lt"/>
              </a:rPr>
              <a:t>Zin voor initiatief</a:t>
            </a:r>
          </a:p>
          <a:p>
            <a:pPr>
              <a:defRPr/>
            </a:pPr>
            <a:r>
              <a:rPr lang="nl-BE" sz="2400" dirty="0" smtClean="0">
                <a:latin typeface="+mj-lt"/>
              </a:rPr>
              <a:t>Motivatie</a:t>
            </a:r>
          </a:p>
          <a:p>
            <a:pPr>
              <a:defRPr/>
            </a:pPr>
            <a:r>
              <a:rPr lang="nl-BE" sz="2400" dirty="0" smtClean="0">
                <a:latin typeface="+mj-lt"/>
              </a:rPr>
              <a:t>Vermogen om iets nieuws te bedenken</a:t>
            </a:r>
          </a:p>
          <a:p>
            <a:pPr>
              <a:defRPr/>
            </a:pPr>
            <a:r>
              <a:rPr lang="nl-BE" sz="2400" dirty="0" smtClean="0">
                <a:latin typeface="+mj-lt"/>
              </a:rPr>
              <a:t>Verbanden leggen met wat ze leerden </a:t>
            </a:r>
          </a:p>
          <a:p>
            <a:pPr>
              <a:defRPr/>
            </a:pPr>
            <a:r>
              <a:rPr lang="nl-BE" sz="2400" dirty="0" smtClean="0">
                <a:latin typeface="+mj-lt"/>
              </a:rPr>
              <a:t>Vermogen om wat ze geleerd hebben tijdens de les te verbinden met andere onderwerpen</a:t>
            </a:r>
          </a:p>
          <a:p>
            <a:pPr>
              <a:defRPr/>
            </a:pPr>
            <a:r>
              <a:rPr lang="nl-BE" sz="2400" dirty="0" smtClean="0">
                <a:latin typeface="+mj-lt"/>
              </a:rPr>
              <a:t>Verbeelding</a:t>
            </a:r>
          </a:p>
          <a:p>
            <a:pPr>
              <a:defRPr/>
            </a:pPr>
            <a:r>
              <a:rPr lang="nl-BE" sz="2400" dirty="0" smtClean="0">
                <a:latin typeface="+mj-lt"/>
              </a:rPr>
              <a:t>Nieuwsgierigheid</a:t>
            </a:r>
          </a:p>
          <a:p>
            <a:pPr>
              <a:defRPr/>
            </a:pPr>
            <a:r>
              <a:rPr lang="nl-BE" sz="2400" dirty="0" smtClean="0">
                <a:latin typeface="+mj-lt"/>
              </a:rPr>
              <a:t>Samenwerkingsvaardigheden</a:t>
            </a:r>
          </a:p>
          <a:p>
            <a:pPr>
              <a:defRPr/>
            </a:pPr>
            <a:r>
              <a:rPr lang="nl-BE" sz="2400" dirty="0" smtClean="0">
                <a:latin typeface="+mj-lt"/>
              </a:rPr>
              <a:t>Denkvaardigheden</a:t>
            </a:r>
          </a:p>
          <a:p>
            <a:pPr marL="0" indent="0" eaLnBrk="1" hangingPunct="1">
              <a:lnSpc>
                <a:spcPct val="80000"/>
              </a:lnSpc>
              <a:buFont typeface="Arial" charset="0"/>
              <a:buNone/>
              <a:defRPr/>
            </a:pPr>
            <a:endParaRPr lang="nl-BE" sz="1400" dirty="0" smtClean="0">
              <a:latin typeface="+mj-lt"/>
              <a:cs typeface="+mn-cs"/>
            </a:endParaRPr>
          </a:p>
          <a:p>
            <a:pPr marL="0" indent="0" eaLnBrk="1" hangingPunct="1">
              <a:lnSpc>
                <a:spcPct val="80000"/>
              </a:lnSpc>
              <a:buFont typeface="Arial" charset="0"/>
              <a:buNone/>
              <a:defRPr/>
            </a:pPr>
            <a:r>
              <a:rPr lang="nl-BE" sz="2400" dirty="0">
                <a:latin typeface="+mj-lt"/>
                <a:cs typeface="+mn-cs"/>
              </a:rPr>
              <a:t>Reflecties over </a:t>
            </a:r>
            <a:r>
              <a:rPr lang="nl-BE" sz="2400" dirty="0" smtClean="0">
                <a:latin typeface="+mj-lt"/>
                <a:cs typeface="+mn-cs"/>
              </a:rPr>
              <a:t>aanwijzingen bij de </a:t>
            </a:r>
            <a:r>
              <a:rPr lang="nl-BE" sz="2400" dirty="0">
                <a:latin typeface="+mj-lt"/>
                <a:cs typeface="+mn-cs"/>
              </a:rPr>
              <a:t>voorbeelden </a:t>
            </a:r>
            <a:r>
              <a:rPr lang="nl-BE" sz="2400" dirty="0" smtClean="0">
                <a:latin typeface="+mj-lt"/>
                <a:cs typeface="+mn-cs"/>
              </a:rPr>
              <a:t>uit de klaspraktijk</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2843213" y="274638"/>
            <a:ext cx="5843587" cy="1282700"/>
          </a:xfrm>
        </p:spPr>
        <p:txBody>
          <a:bodyPr/>
          <a:lstStyle/>
          <a:p>
            <a:pPr eaLnBrk="1" hangingPunct="1"/>
            <a:r>
              <a:rPr lang="nl-BE" altLang="nl-BE" sz="3600" b="1" smtClean="0">
                <a:solidFill>
                  <a:srgbClr val="00B050"/>
                </a:solidFill>
                <a:ea typeface="ＭＳ Ｐゴシック" pitchFamily="34" charset="-128"/>
              </a:rPr>
              <a:t>Wat is de rol van de leerkracht?</a:t>
            </a:r>
          </a:p>
        </p:txBody>
      </p:sp>
      <p:sp>
        <p:nvSpPr>
          <p:cNvPr id="74755" name="Content Placeholder 2"/>
          <p:cNvSpPr>
            <a:spLocks noGrp="1"/>
          </p:cNvSpPr>
          <p:nvPr>
            <p:ph idx="1"/>
          </p:nvPr>
        </p:nvSpPr>
        <p:spPr/>
        <p:txBody>
          <a:bodyPr/>
          <a:lstStyle/>
          <a:p>
            <a:pPr marL="0" indent="0" eaLnBrk="1" hangingPunct="1">
              <a:buFont typeface="Arial" charset="0"/>
              <a:buNone/>
            </a:pPr>
            <a:r>
              <a:rPr lang="nl-BE" altLang="nl-BE" sz="2400" b="1" smtClean="0">
                <a:latin typeface="Calibri" pitchFamily="34" charset="0"/>
                <a:ea typeface="ＭＳ Ｐゴシック" pitchFamily="34" charset="-128"/>
              </a:rPr>
              <a:t>In groepjes van 4: </a:t>
            </a:r>
            <a:r>
              <a:rPr lang="nl-BE" altLang="nl-BE" sz="2400" smtClean="0">
                <a:latin typeface="Calibri" pitchFamily="34" charset="0"/>
                <a:ea typeface="ＭＳ Ｐゴシック" pitchFamily="34" charset="-128"/>
              </a:rPr>
              <a:t>Bekijk de rollen van de leerkrachten in de voorbeelden.</a:t>
            </a:r>
          </a:p>
          <a:p>
            <a:pPr lvl="1" eaLnBrk="1" hangingPunct="1">
              <a:buFont typeface="Arial" charset="0"/>
              <a:buChar char="•"/>
            </a:pPr>
            <a:r>
              <a:rPr lang="nl-BE" altLang="nl-BE" sz="2000" smtClean="0">
                <a:latin typeface="Calibri" pitchFamily="34" charset="0"/>
                <a:ea typeface="ＭＳ Ｐゴシック" pitchFamily="34" charset="-128"/>
              </a:rPr>
              <a:t>Hoe bevorderen de leerkrachten het leggen van domeinoverschrijdende verbanden?</a:t>
            </a:r>
          </a:p>
          <a:p>
            <a:pPr lvl="1" eaLnBrk="1" hangingPunct="1">
              <a:buFont typeface="Arial" charset="0"/>
              <a:buChar char="•"/>
            </a:pPr>
            <a:r>
              <a:rPr lang="nl-BE" altLang="nl-BE" sz="2000" smtClean="0">
                <a:latin typeface="Calibri" pitchFamily="34" charset="0"/>
                <a:ea typeface="ＭＳ Ｐゴシック" pitchFamily="34" charset="-128"/>
              </a:rPr>
              <a:t>Op welke manieren denk je dat ze de creativiteit en het onderzoek van kinderen hebben bevorderd?</a:t>
            </a:r>
          </a:p>
          <a:p>
            <a:pPr lvl="1" eaLnBrk="1" hangingPunct="1">
              <a:buFont typeface="Arial" charset="0"/>
              <a:buChar char="•"/>
            </a:pPr>
            <a:r>
              <a:rPr lang="nl-BE" altLang="nl-BE" sz="2000" smtClean="0">
                <a:latin typeface="Calibri" pitchFamily="34" charset="0"/>
                <a:ea typeface="ＭＳ Ｐゴシック" pitchFamily="34" charset="-128"/>
              </a:rPr>
              <a:t>Hoe werden de beslissingen van de kinderen ondersteund?</a:t>
            </a:r>
          </a:p>
          <a:p>
            <a:pPr marL="0" indent="0" eaLnBrk="1" hangingPunct="1">
              <a:buFont typeface="Arial" charset="0"/>
              <a:buNone/>
            </a:pPr>
            <a:endParaRPr lang="nl-BE" altLang="nl-BE" sz="1600" smtClean="0">
              <a:latin typeface="Calibri" pitchFamily="34" charset="0"/>
              <a:ea typeface="ＭＳ Ｐゴシック" pitchFamily="34" charset="-128"/>
            </a:endParaRPr>
          </a:p>
          <a:p>
            <a:pPr marL="0" indent="0" eaLnBrk="1" hangingPunct="1">
              <a:buFont typeface="Arial" charset="0"/>
              <a:buNone/>
            </a:pPr>
            <a:r>
              <a:rPr lang="nl-BE" altLang="nl-BE" sz="2400" b="1" smtClean="0">
                <a:latin typeface="Calibri" pitchFamily="34" charset="0"/>
                <a:ea typeface="ＭＳ Ｐゴシック" pitchFamily="34" charset="-128"/>
              </a:rPr>
              <a:t>Volledige groep: </a:t>
            </a:r>
            <a:r>
              <a:rPr lang="nl-BE" altLang="nl-BE" sz="2400" smtClean="0">
                <a:latin typeface="Calibri" pitchFamily="34" charset="0"/>
                <a:ea typeface="ＭＳ Ｐゴシック" pitchFamily="34" charset="-128"/>
              </a:rPr>
              <a:t>vat de gevolgen voor planning samen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4"/>
          <p:cNvSpPr txBox="1">
            <a:spLocks/>
          </p:cNvSpPr>
          <p:nvPr/>
        </p:nvSpPr>
        <p:spPr bwMode="auto">
          <a:xfrm>
            <a:off x="4427538" y="333375"/>
            <a:ext cx="4259262"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mbria" pitchFamily="18" charset="0"/>
                <a:ea typeface="ＭＳ Ｐゴシック" pitchFamily="34" charset="-128"/>
              </a:defRPr>
            </a:lvl1pPr>
            <a:lvl2pPr marL="742950" indent="-285750">
              <a:spcBef>
                <a:spcPct val="20000"/>
              </a:spcBef>
              <a:buFont typeface="Arial" charset="0"/>
              <a:buChar char="–"/>
              <a:defRPr sz="2800">
                <a:solidFill>
                  <a:schemeClr val="tx1"/>
                </a:solidFill>
                <a:latin typeface="Cambria" pitchFamily="18" charset="0"/>
                <a:ea typeface="ＭＳ Ｐゴシック" pitchFamily="34" charset="-128"/>
              </a:defRPr>
            </a:lvl2pPr>
            <a:lvl3pPr marL="1143000" indent="-228600">
              <a:spcBef>
                <a:spcPct val="20000"/>
              </a:spcBef>
              <a:buFont typeface="Arial" charset="0"/>
              <a:buChar char="•"/>
              <a:defRPr sz="2400">
                <a:solidFill>
                  <a:schemeClr val="tx1"/>
                </a:solidFill>
                <a:latin typeface="Cambria" pitchFamily="18" charset="0"/>
                <a:ea typeface="ＭＳ Ｐゴシック" pitchFamily="34" charset="-128"/>
              </a:defRPr>
            </a:lvl3pPr>
            <a:lvl4pPr marL="1600200" indent="-228600">
              <a:spcBef>
                <a:spcPct val="20000"/>
              </a:spcBef>
              <a:buFont typeface="Arial" charset="0"/>
              <a:buChar char="–"/>
              <a:defRPr sz="2000">
                <a:solidFill>
                  <a:schemeClr val="tx1"/>
                </a:solidFill>
                <a:latin typeface="Cambria" pitchFamily="18" charset="0"/>
                <a:ea typeface="ＭＳ Ｐゴシック" pitchFamily="34" charset="-128"/>
              </a:defRPr>
            </a:lvl4pPr>
            <a:lvl5pPr marL="2057400" indent="-228600">
              <a:spcBef>
                <a:spcPct val="20000"/>
              </a:spcBef>
              <a:buFont typeface="Arial" charset="0"/>
              <a:buChar char="»"/>
              <a:defRPr sz="2000">
                <a:solidFill>
                  <a:schemeClr val="tx1"/>
                </a:solidFill>
                <a:latin typeface="Cambria" pitchFamily="18"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mbria" pitchFamily="18"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mbria" pitchFamily="18"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mbria" pitchFamily="18"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mbria" pitchFamily="18" charset="0"/>
                <a:ea typeface="ＭＳ Ｐゴシック" pitchFamily="34" charset="-128"/>
              </a:defRPr>
            </a:lvl9pPr>
          </a:lstStyle>
          <a:p>
            <a:pPr algn="ctr" eaLnBrk="1" hangingPunct="1">
              <a:spcBef>
                <a:spcPct val="0"/>
              </a:spcBef>
              <a:buFontTx/>
              <a:buNone/>
            </a:pPr>
            <a:r>
              <a:rPr lang="nl-BE" altLang="nl-BE" b="1">
                <a:solidFill>
                  <a:srgbClr val="00B050"/>
                </a:solidFill>
                <a:latin typeface="Calibri" pitchFamily="34" charset="0"/>
              </a:rPr>
              <a:t>Gevolgen voor planning</a:t>
            </a:r>
          </a:p>
          <a:p>
            <a:pPr algn="ctr" eaLnBrk="1" hangingPunct="1">
              <a:spcBef>
                <a:spcPct val="0"/>
              </a:spcBef>
              <a:buFontTx/>
              <a:buNone/>
            </a:pPr>
            <a:r>
              <a:rPr lang="nl-BE" altLang="nl-BE" b="1">
                <a:solidFill>
                  <a:srgbClr val="00B050"/>
                </a:solidFill>
                <a:latin typeface="Calibri" pitchFamily="34" charset="0"/>
              </a:rPr>
              <a:t>Brainstorm in groepjes van 4</a:t>
            </a:r>
          </a:p>
          <a:p>
            <a:pPr algn="ctr" eaLnBrk="1" hangingPunct="1">
              <a:spcBef>
                <a:spcPct val="0"/>
              </a:spcBef>
              <a:buFontTx/>
              <a:buNone/>
            </a:pPr>
            <a:endParaRPr lang="nl-BE" altLang="nl-BE" sz="1600">
              <a:latin typeface="Calibri" pitchFamily="34" charset="0"/>
            </a:endParaRPr>
          </a:p>
        </p:txBody>
      </p:sp>
      <p:sp>
        <p:nvSpPr>
          <p:cNvPr id="35844" name="TextBox 5"/>
          <p:cNvSpPr txBox="1">
            <a:spLocks noChangeArrowheads="1"/>
          </p:cNvSpPr>
          <p:nvPr/>
        </p:nvSpPr>
        <p:spPr bwMode="auto">
          <a:xfrm>
            <a:off x="395288" y="1700213"/>
            <a:ext cx="4321175" cy="3694112"/>
          </a:xfrm>
          <a:prstGeom prst="rect">
            <a:avLst/>
          </a:prstGeom>
          <a:solidFill>
            <a:srgbClr val="CCFFCC"/>
          </a:solidFill>
          <a:ln w="9525">
            <a:solidFill>
              <a:srgbClr val="98B954"/>
            </a:solidFill>
            <a:miter lim="800000"/>
            <a:headEnd/>
            <a:tailEnd/>
          </a:ln>
          <a:effectLst>
            <a:outerShdw blurRad="63500" dist="20000" dir="5400000" rotWithShape="0">
              <a:srgbClr val="000000">
                <a:alpha val="37999"/>
              </a:srgbClr>
            </a:outerShdw>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None/>
              <a:defRPr/>
            </a:pPr>
            <a:r>
              <a:rPr lang="nl-BE" altLang="nl-BE" sz="1800" b="1" smtClean="0">
                <a:solidFill>
                  <a:srgbClr val="000000"/>
                </a:solidFill>
                <a:latin typeface="Calibri" panose="020F0502020204030204" pitchFamily="34" charset="0"/>
              </a:rPr>
              <a:t>Ontwerp een domeinoverschrijdend project. </a:t>
            </a:r>
          </a:p>
          <a:p>
            <a:pPr eaLnBrk="1" hangingPunct="1">
              <a:buFont typeface="Arial" panose="020B0604020202020204" pitchFamily="34" charset="0"/>
              <a:buNone/>
              <a:defRPr/>
            </a:pPr>
            <a:r>
              <a:rPr lang="nl-BE" altLang="nl-BE" sz="1800" smtClean="0">
                <a:solidFill>
                  <a:srgbClr val="000000"/>
                </a:solidFill>
                <a:latin typeface="Calibri" panose="020F0502020204030204" pitchFamily="34" charset="0"/>
              </a:rPr>
              <a:t>Koppel aan elk van de aspecten van het </a:t>
            </a:r>
            <a:r>
              <a:rPr lang="nl-BE" altLang="nl-NL" sz="1800" smtClean="0">
                <a:solidFill>
                  <a:srgbClr val="000000"/>
                </a:solidFill>
                <a:latin typeface="Calibri" panose="020F0502020204030204" pitchFamily="34" charset="0"/>
              </a:rPr>
              <a:t>‘</a:t>
            </a:r>
            <a:r>
              <a:rPr lang="nl-BE" altLang="nl-BE" sz="1800" smtClean="0">
                <a:solidFill>
                  <a:srgbClr val="000000"/>
                </a:solidFill>
                <a:latin typeface="Calibri" panose="020F0502020204030204" pitchFamily="34" charset="0"/>
              </a:rPr>
              <a:t>kwetsbare spinnenweb</a:t>
            </a:r>
            <a:r>
              <a:rPr lang="nl-BE" altLang="nl-NL" sz="1800" smtClean="0">
                <a:solidFill>
                  <a:srgbClr val="000000"/>
                </a:solidFill>
                <a:latin typeface="Calibri" panose="020F0502020204030204" pitchFamily="34" charset="0"/>
              </a:rPr>
              <a:t>’</a:t>
            </a:r>
            <a:endParaRPr lang="nl-BE" altLang="nl-BE" sz="1800" smtClean="0">
              <a:solidFill>
                <a:srgbClr val="000000"/>
              </a:solidFill>
              <a:latin typeface="Calibri" panose="020F0502020204030204" pitchFamily="34" charset="0"/>
            </a:endParaRPr>
          </a:p>
          <a:p>
            <a:pPr eaLnBrk="1" hangingPunct="1">
              <a:buFont typeface="Arial" panose="020B0604020202020204" pitchFamily="34" charset="0"/>
              <a:buNone/>
              <a:defRPr/>
            </a:pPr>
            <a:endParaRPr lang="nl-BE" altLang="nl-BE" sz="1800" smtClean="0">
              <a:solidFill>
                <a:srgbClr val="000000"/>
              </a:solidFill>
              <a:latin typeface="Calibri" panose="020F0502020204030204" pitchFamily="34" charset="0"/>
            </a:endParaRPr>
          </a:p>
          <a:p>
            <a:pPr eaLnBrk="1" hangingPunct="1">
              <a:buFont typeface="Arial" panose="020B0604020202020204" pitchFamily="34" charset="0"/>
              <a:buNone/>
              <a:defRPr/>
            </a:pPr>
            <a:r>
              <a:rPr lang="nl-BE" altLang="nl-BE" sz="1800" smtClean="0">
                <a:solidFill>
                  <a:srgbClr val="000000"/>
                </a:solidFill>
                <a:latin typeface="Calibri" panose="020F0502020204030204" pitchFamily="34" charset="0"/>
              </a:rPr>
              <a:t>Bouw verder op een thema dat je al gebruikt in de klas </a:t>
            </a:r>
            <a:r>
              <a:rPr lang="nl-BE" altLang="nl-BE" sz="1800" b="1" smtClean="0">
                <a:solidFill>
                  <a:srgbClr val="000000"/>
                </a:solidFill>
                <a:latin typeface="Calibri" panose="020F0502020204030204" pitchFamily="34" charset="0"/>
              </a:rPr>
              <a:t>of</a:t>
            </a:r>
            <a:r>
              <a:rPr lang="nl-BE" altLang="nl-BE" sz="1800" smtClean="0">
                <a:solidFill>
                  <a:srgbClr val="000000"/>
                </a:solidFill>
                <a:latin typeface="Calibri" panose="020F0502020204030204" pitchFamily="34" charset="0"/>
              </a:rPr>
              <a:t> gebruik één van de volgende thema</a:t>
            </a:r>
            <a:r>
              <a:rPr lang="nl-BE" altLang="nl-NL" sz="1800" smtClean="0">
                <a:solidFill>
                  <a:srgbClr val="000000"/>
                </a:solidFill>
                <a:latin typeface="Calibri" panose="020F0502020204030204" pitchFamily="34" charset="0"/>
              </a:rPr>
              <a:t>’</a:t>
            </a:r>
            <a:r>
              <a:rPr lang="nl-BE" altLang="nl-BE" sz="1800" smtClean="0">
                <a:solidFill>
                  <a:srgbClr val="000000"/>
                </a:solidFill>
                <a:latin typeface="Calibri" panose="020F0502020204030204" pitchFamily="34" charset="0"/>
              </a:rPr>
              <a:t>s: speelgoed, feesten, het huis</a:t>
            </a:r>
          </a:p>
          <a:p>
            <a:pPr eaLnBrk="1" hangingPunct="1">
              <a:buFont typeface="Arial" panose="020B0604020202020204" pitchFamily="34" charset="0"/>
              <a:buNone/>
              <a:defRPr/>
            </a:pPr>
            <a:endParaRPr lang="nl-BE" altLang="nl-BE" sz="1800" smtClean="0">
              <a:solidFill>
                <a:srgbClr val="000000"/>
              </a:solidFill>
              <a:latin typeface="Calibri" panose="020F0502020204030204" pitchFamily="34" charset="0"/>
            </a:endParaRPr>
          </a:p>
          <a:p>
            <a:pPr eaLnBrk="1" hangingPunct="1">
              <a:buFont typeface="Arial" panose="020B0604020202020204" pitchFamily="34" charset="0"/>
              <a:buNone/>
              <a:defRPr/>
            </a:pPr>
            <a:r>
              <a:rPr lang="nl-BE" altLang="nl-BE" sz="1800" b="1" smtClean="0">
                <a:solidFill>
                  <a:srgbClr val="000000"/>
                </a:solidFill>
                <a:latin typeface="Calibri" panose="020F0502020204030204" pitchFamily="34" charset="0"/>
              </a:rPr>
              <a:t>Bereid een poster voor om jullie ideeën te delen</a:t>
            </a:r>
          </a:p>
          <a:p>
            <a:pPr eaLnBrk="1" hangingPunct="1">
              <a:buFont typeface="Arial" panose="020B0604020202020204" pitchFamily="34" charset="0"/>
              <a:buNone/>
              <a:defRPr/>
            </a:pPr>
            <a:r>
              <a:rPr lang="nl-BE" altLang="nl-BE" sz="1800" b="1" smtClean="0">
                <a:solidFill>
                  <a:srgbClr val="000000"/>
                </a:solidFill>
                <a:latin typeface="Calibri" panose="020F0502020204030204" pitchFamily="34" charset="0"/>
              </a:rPr>
              <a:t>Benoem eventuele vragen / problemen.</a:t>
            </a:r>
          </a:p>
        </p:txBody>
      </p:sp>
      <p:sp>
        <p:nvSpPr>
          <p:cNvPr id="76804" name="Rectangle 1"/>
          <p:cNvSpPr>
            <a:spLocks noChangeArrowheads="1"/>
          </p:cNvSpPr>
          <p:nvPr/>
        </p:nvSpPr>
        <p:spPr bwMode="auto">
          <a:xfrm>
            <a:off x="4643438" y="5373688"/>
            <a:ext cx="40322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mbria" pitchFamily="18" charset="0"/>
                <a:ea typeface="ＭＳ Ｐゴシック" pitchFamily="34" charset="-128"/>
              </a:defRPr>
            </a:lvl1pPr>
            <a:lvl2pPr marL="742950" indent="-285750">
              <a:spcBef>
                <a:spcPct val="20000"/>
              </a:spcBef>
              <a:buFont typeface="Arial" charset="0"/>
              <a:buChar char="–"/>
              <a:defRPr sz="2800">
                <a:solidFill>
                  <a:schemeClr val="tx1"/>
                </a:solidFill>
                <a:latin typeface="Cambria" pitchFamily="18" charset="0"/>
                <a:ea typeface="ＭＳ Ｐゴシック" pitchFamily="34" charset="-128"/>
              </a:defRPr>
            </a:lvl2pPr>
            <a:lvl3pPr marL="1143000" indent="-228600">
              <a:spcBef>
                <a:spcPct val="20000"/>
              </a:spcBef>
              <a:buFont typeface="Arial" charset="0"/>
              <a:buChar char="•"/>
              <a:defRPr sz="2400">
                <a:solidFill>
                  <a:schemeClr val="tx1"/>
                </a:solidFill>
                <a:latin typeface="Cambria" pitchFamily="18" charset="0"/>
                <a:ea typeface="ＭＳ Ｐゴシック" pitchFamily="34" charset="-128"/>
              </a:defRPr>
            </a:lvl3pPr>
            <a:lvl4pPr marL="1600200" indent="-228600">
              <a:spcBef>
                <a:spcPct val="20000"/>
              </a:spcBef>
              <a:buFont typeface="Arial" charset="0"/>
              <a:buChar char="–"/>
              <a:defRPr sz="2000">
                <a:solidFill>
                  <a:schemeClr val="tx1"/>
                </a:solidFill>
                <a:latin typeface="Cambria" pitchFamily="18" charset="0"/>
                <a:ea typeface="ＭＳ Ｐゴシック" pitchFamily="34" charset="-128"/>
              </a:defRPr>
            </a:lvl4pPr>
            <a:lvl5pPr marL="2057400" indent="-228600">
              <a:spcBef>
                <a:spcPct val="20000"/>
              </a:spcBef>
              <a:buFont typeface="Arial" charset="0"/>
              <a:buChar char="»"/>
              <a:defRPr sz="2000">
                <a:solidFill>
                  <a:schemeClr val="tx1"/>
                </a:solidFill>
                <a:latin typeface="Cambria" pitchFamily="18"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mbria" pitchFamily="18"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mbria" pitchFamily="18"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mbria" pitchFamily="18"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mbria" pitchFamily="18" charset="0"/>
                <a:ea typeface="ＭＳ Ｐゴシック" pitchFamily="34" charset="-128"/>
              </a:defRPr>
            </a:lvl9pPr>
          </a:lstStyle>
          <a:p>
            <a:pPr algn="r" eaLnBrk="1" hangingPunct="1">
              <a:spcBef>
                <a:spcPct val="0"/>
              </a:spcBef>
              <a:buFontTx/>
              <a:buNone/>
            </a:pPr>
            <a:r>
              <a:rPr lang="nl-BE" altLang="nl-BE" sz="1400" b="1">
                <a:solidFill>
                  <a:srgbClr val="00B050"/>
                </a:solidFill>
                <a:latin typeface="Calibri" pitchFamily="34" charset="0"/>
              </a:rPr>
              <a:t>Curriculumdimensies</a:t>
            </a:r>
          </a:p>
          <a:p>
            <a:pPr algn="r" eaLnBrk="1" hangingPunct="1">
              <a:spcBef>
                <a:spcPct val="0"/>
              </a:spcBef>
              <a:buFontTx/>
              <a:buNone/>
            </a:pPr>
            <a:r>
              <a:rPr lang="nl-BE" altLang="nl-BE" sz="1400">
                <a:latin typeface="Arial" charset="0"/>
              </a:rPr>
              <a:t>Het kwetsbare spinnenweb van Van den Akker (2007, p.39)</a:t>
            </a:r>
            <a:endParaRPr lang="nl-BE" altLang="nl-BE" sz="1400">
              <a:latin typeface="Calibri" pitchFamily="34" charset="0"/>
            </a:endParaRPr>
          </a:p>
        </p:txBody>
      </p:sp>
      <p:pic>
        <p:nvPicPr>
          <p:cNvPr id="76805" name="Afbeelding 5" descr="spinnenwe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2492375"/>
            <a:ext cx="3384550"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nl-BE" altLang="nl-BE" b="1" smtClean="0">
                <a:solidFill>
                  <a:srgbClr val="00B050"/>
                </a:solidFill>
                <a:ea typeface="ＭＳ Ｐゴシック" pitchFamily="34" charset="-128"/>
              </a:rPr>
              <a:t>Reflecties</a:t>
            </a:r>
          </a:p>
        </p:txBody>
      </p:sp>
      <p:sp>
        <p:nvSpPr>
          <p:cNvPr id="78851" name="Content Placeholder 2"/>
          <p:cNvSpPr>
            <a:spLocks noGrp="1"/>
          </p:cNvSpPr>
          <p:nvPr>
            <p:ph idx="1"/>
          </p:nvPr>
        </p:nvSpPr>
        <p:spPr>
          <a:xfrm>
            <a:off x="457200" y="1844675"/>
            <a:ext cx="8218488" cy="3816350"/>
          </a:xfrm>
        </p:spPr>
        <p:txBody>
          <a:bodyPr/>
          <a:lstStyle/>
          <a:p>
            <a:pPr marL="0" indent="0" eaLnBrk="1" hangingPunct="1">
              <a:buFont typeface="Arial" charset="0"/>
              <a:buNone/>
            </a:pPr>
            <a:r>
              <a:rPr lang="nl-BE" altLang="nl-BE" sz="2400" i="1" smtClean="0">
                <a:latin typeface="Calibri" pitchFamily="34" charset="0"/>
                <a:ea typeface="ＭＳ Ｐゴシック" pitchFamily="34" charset="-128"/>
              </a:rPr>
              <a:t>In groepjes van 2/3</a:t>
            </a:r>
            <a:r>
              <a:rPr lang="nl-BE" altLang="nl-BE" sz="2400" smtClean="0">
                <a:latin typeface="Calibri" pitchFamily="34" charset="0"/>
                <a:ea typeface="ＭＳ Ｐゴシック" pitchFamily="34" charset="-128"/>
              </a:rPr>
              <a:t> </a:t>
            </a:r>
          </a:p>
          <a:p>
            <a:pPr marL="0" indent="0" eaLnBrk="1" hangingPunct="1"/>
            <a:r>
              <a:rPr lang="nl-BE" altLang="nl-BE" sz="2400" smtClean="0">
                <a:latin typeface="Calibri" pitchFamily="34" charset="0"/>
                <a:ea typeface="ＭＳ Ｐゴシック" pitchFamily="34" charset="-128"/>
              </a:rPr>
              <a:t>Bekijk je originele ideeën over domeinoverschrijdend wetenschapsonderwijs. Is er iets dat je kan toevoegen of wijzigen? Voeg eventuele aanvullende opmerkingen of uitdagingen toe in een andere kleur (pen / post).</a:t>
            </a:r>
          </a:p>
          <a:p>
            <a:pPr marL="0" indent="0" eaLnBrk="1" hangingPunct="1"/>
            <a:r>
              <a:rPr lang="nl-BE" altLang="nl-BE" sz="2400" smtClean="0">
                <a:latin typeface="Calibri" pitchFamily="34" charset="0"/>
                <a:ea typeface="ＭＳ Ｐゴシック" pitchFamily="34" charset="-128"/>
              </a:rPr>
              <a:t>Noteer 2 acties die je op basis van de module zal doen.</a:t>
            </a:r>
          </a:p>
          <a:p>
            <a:pPr marL="0" indent="0" eaLnBrk="1" hangingPunct="1"/>
            <a:r>
              <a:rPr lang="nl-BE" altLang="nl-BE" sz="2400" smtClean="0">
                <a:latin typeface="Calibri" pitchFamily="34" charset="0"/>
                <a:ea typeface="ＭＳ Ｐゴシック" pitchFamily="34" charset="-128"/>
              </a:rPr>
              <a:t>Op welke manier ondersteunden de verschillende activiteiten de inzichten?</a:t>
            </a:r>
          </a:p>
          <a:p>
            <a:pPr marL="0" indent="0" eaLnBrk="1" hangingPunct="1"/>
            <a:r>
              <a:rPr lang="nl-BE" altLang="nl-BE" sz="2400" smtClean="0">
                <a:latin typeface="Calibri" pitchFamily="34" charset="0"/>
                <a:ea typeface="ＭＳ Ｐゴシック" pitchFamily="34" charset="-128"/>
              </a:rPr>
              <a:t>In welke mate zijn de doelstellingen van de module bereikt?</a:t>
            </a:r>
          </a:p>
          <a:p>
            <a:pPr marL="0" indent="0" eaLnBrk="1" hangingPunct="1">
              <a:lnSpc>
                <a:spcPct val="80000"/>
              </a:lnSpc>
            </a:pPr>
            <a:endParaRPr lang="nl-BE" altLang="nl-BE" sz="3000" smtClean="0">
              <a:latin typeface="Calibri" pitchFamily="34" charset="0"/>
              <a:ea typeface="ＭＳ Ｐゴシック" pitchFamily="34"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2843213" y="635000"/>
            <a:ext cx="5634037" cy="925513"/>
          </a:xfrm>
        </p:spPr>
        <p:txBody>
          <a:bodyPr/>
          <a:lstStyle/>
          <a:p>
            <a:r>
              <a:rPr lang="nl-BE" altLang="nl-BE" sz="3600" b="1" smtClean="0">
                <a:solidFill>
                  <a:srgbClr val="00B050"/>
                </a:solidFill>
                <a:ea typeface="ＭＳ Ｐゴシック" pitchFamily="34" charset="-128"/>
              </a:rPr>
              <a:t>Meer informatie</a:t>
            </a:r>
          </a:p>
        </p:txBody>
      </p:sp>
      <p:sp>
        <p:nvSpPr>
          <p:cNvPr id="80899" name="Content Placeholder 2"/>
          <p:cNvSpPr>
            <a:spLocks noGrp="1"/>
          </p:cNvSpPr>
          <p:nvPr>
            <p:ph idx="1"/>
          </p:nvPr>
        </p:nvSpPr>
        <p:spPr>
          <a:xfrm>
            <a:off x="612775" y="1700213"/>
            <a:ext cx="7886700" cy="4625975"/>
          </a:xfrm>
        </p:spPr>
        <p:txBody>
          <a:bodyPr/>
          <a:lstStyle/>
          <a:p>
            <a:pPr marL="0" indent="0">
              <a:lnSpc>
                <a:spcPct val="110000"/>
              </a:lnSpc>
              <a:buFont typeface="Arial" charset="0"/>
              <a:buNone/>
            </a:pPr>
            <a:r>
              <a:rPr lang="nl-BE" altLang="nl-BE" sz="2600" b="1" smtClean="0">
                <a:solidFill>
                  <a:srgbClr val="FF0000"/>
                </a:solidFill>
                <a:latin typeface="Calibri" pitchFamily="34" charset="0"/>
                <a:ea typeface="ＭＳ Ｐゴシック" pitchFamily="34" charset="-128"/>
              </a:rPr>
              <a:t>Creative Little Scientists </a:t>
            </a:r>
          </a:p>
          <a:p>
            <a:pPr marL="0" indent="0">
              <a:lnSpc>
                <a:spcPct val="110000"/>
              </a:lnSpc>
              <a:buFont typeface="Arial" charset="0"/>
              <a:buNone/>
            </a:pPr>
            <a:r>
              <a:rPr lang="nl-BE" altLang="nl-BE" sz="2200" smtClean="0">
                <a:solidFill>
                  <a:srgbClr val="FF0000"/>
                </a:solidFill>
                <a:latin typeface="Calibri" pitchFamily="34" charset="0"/>
                <a:ea typeface="ＭＳ Ｐゴシック" pitchFamily="34" charset="-128"/>
              </a:rPr>
              <a:t>(FP7 EU project 2011 – 2014)</a:t>
            </a:r>
          </a:p>
          <a:p>
            <a:pPr marL="0" indent="0">
              <a:buFont typeface="Arial" charset="0"/>
              <a:buNone/>
            </a:pPr>
            <a:r>
              <a:rPr lang="nl-BE" altLang="nl-BE" sz="2200" smtClean="0">
                <a:latin typeface="Calibri" pitchFamily="34" charset="0"/>
                <a:ea typeface="ＭＳ Ｐゴシック" pitchFamily="34" charset="-128"/>
              </a:rPr>
              <a:t>Ontwerpprincipes en voorbeeldmateriaal op basis van veldwerk</a:t>
            </a:r>
          </a:p>
          <a:p>
            <a:pPr marL="0" indent="0">
              <a:buFont typeface="Arial" charset="0"/>
              <a:buNone/>
            </a:pPr>
            <a:r>
              <a:rPr lang="nl-BE" altLang="nl-BE" sz="2200" smtClean="0">
                <a:latin typeface="Calibri" pitchFamily="34" charset="0"/>
                <a:ea typeface="ＭＳ Ｐゴシック" pitchFamily="34" charset="-128"/>
                <a:hlinkClick r:id="rId3"/>
              </a:rPr>
              <a:t>www.creative-little-scientists.eu</a:t>
            </a:r>
            <a:endParaRPr lang="nl-BE" altLang="nl-BE" sz="2200" smtClean="0">
              <a:latin typeface="Calibri" pitchFamily="34" charset="0"/>
              <a:ea typeface="ＭＳ Ｐゴシック" pitchFamily="34" charset="-128"/>
            </a:endParaRPr>
          </a:p>
          <a:p>
            <a:pPr marL="0" indent="0">
              <a:lnSpc>
                <a:spcPct val="90000"/>
              </a:lnSpc>
              <a:buFont typeface="Arial" charset="0"/>
              <a:buNone/>
            </a:pPr>
            <a:endParaRPr lang="nl-BE" altLang="nl-BE" sz="2200" smtClean="0">
              <a:latin typeface="Calibri" pitchFamily="34" charset="0"/>
              <a:ea typeface="ＭＳ Ｐゴシック" pitchFamily="34" charset="-128"/>
            </a:endParaRPr>
          </a:p>
          <a:p>
            <a:pPr marL="0" indent="0">
              <a:lnSpc>
                <a:spcPct val="90000"/>
              </a:lnSpc>
              <a:buFont typeface="Arial" charset="0"/>
              <a:buNone/>
            </a:pPr>
            <a:r>
              <a:rPr lang="nl-BE" altLang="nl-BE" sz="2600" b="1" smtClean="0">
                <a:solidFill>
                  <a:srgbClr val="FF0000"/>
                </a:solidFill>
                <a:latin typeface="Calibri" pitchFamily="34" charset="0"/>
                <a:ea typeface="ＭＳ Ｐゴシック" pitchFamily="34" charset="-128"/>
              </a:rPr>
              <a:t>Creativity in Early Years Science Education</a:t>
            </a:r>
          </a:p>
          <a:p>
            <a:pPr marL="0" indent="0">
              <a:lnSpc>
                <a:spcPct val="90000"/>
              </a:lnSpc>
              <a:buFont typeface="Arial" charset="0"/>
              <a:buNone/>
            </a:pPr>
            <a:r>
              <a:rPr lang="nl-BE" altLang="nl-BE" sz="2200" smtClean="0">
                <a:solidFill>
                  <a:srgbClr val="FF0000"/>
                </a:solidFill>
                <a:latin typeface="Calibri" pitchFamily="34" charset="0"/>
                <a:ea typeface="ＭＳ Ｐゴシック" pitchFamily="34" charset="-128"/>
              </a:rPr>
              <a:t>(Erasmus+ EU project 2014 </a:t>
            </a:r>
            <a:r>
              <a:rPr lang="nl-BE" altLang="nl-BE" sz="2200" smtClean="0">
                <a:solidFill>
                  <a:srgbClr val="FF0000"/>
                </a:solidFill>
                <a:ea typeface="ＭＳ Ｐゴシック" pitchFamily="34" charset="-128"/>
              </a:rPr>
              <a:t>– </a:t>
            </a:r>
            <a:r>
              <a:rPr lang="nl-BE" altLang="nl-BE" sz="2200" smtClean="0">
                <a:solidFill>
                  <a:srgbClr val="FF0000"/>
                </a:solidFill>
                <a:latin typeface="Calibri" pitchFamily="34" charset="0"/>
                <a:ea typeface="ＭＳ Ｐゴシック" pitchFamily="34" charset="-128"/>
              </a:rPr>
              <a:t>2017)</a:t>
            </a:r>
          </a:p>
          <a:p>
            <a:pPr marL="0" indent="0">
              <a:buFont typeface="Arial" charset="0"/>
              <a:buNone/>
            </a:pPr>
            <a:r>
              <a:rPr lang="nl-BE" altLang="nl-BE" sz="2200" smtClean="0">
                <a:latin typeface="Calibri" pitchFamily="34" charset="0"/>
                <a:ea typeface="ＭＳ Ｐゴシック" pitchFamily="34" charset="-128"/>
              </a:rPr>
              <a:t>Curriculummateriaal en trainingsmateriaal voor nascholing van leerkrachten om een creatieve aanpak bij wetenschapsonderwijs voor jonge kinderen te bevorderen</a:t>
            </a:r>
          </a:p>
          <a:p>
            <a:pPr marL="0" indent="0">
              <a:buFont typeface="Arial" charset="0"/>
              <a:buNone/>
            </a:pPr>
            <a:r>
              <a:rPr lang="nl-BE" altLang="nl-BE" sz="2200" smtClean="0">
                <a:latin typeface="Calibri" pitchFamily="34" charset="0"/>
                <a:ea typeface="ＭＳ Ｐゴシック" pitchFamily="34" charset="-128"/>
                <a:hlinkClick r:id="rId4"/>
              </a:rPr>
              <a:t>www.ceys‐project.eu</a:t>
            </a:r>
            <a:r>
              <a:rPr lang="nl-BE" altLang="nl-BE" sz="2200" smtClean="0">
                <a:latin typeface="Calibri" pitchFamily="34" charset="0"/>
                <a:ea typeface="ＭＳ Ｐゴシック" pitchFamily="34" charset="-128"/>
              </a:rPr>
              <a:t> </a:t>
            </a:r>
          </a:p>
          <a:p>
            <a:pPr marL="0" indent="0">
              <a:lnSpc>
                <a:spcPct val="90000"/>
              </a:lnSpc>
              <a:buFont typeface="Arial" charset="0"/>
              <a:buNone/>
            </a:pPr>
            <a:endParaRPr lang="nl-BE" altLang="nl-BE" sz="2200" smtClean="0">
              <a:ea typeface="ＭＳ Ｐゴシック" pitchFamily="34" charset="-128"/>
            </a:endParaRPr>
          </a:p>
          <a:p>
            <a:pPr marL="0" indent="0">
              <a:lnSpc>
                <a:spcPct val="90000"/>
              </a:lnSpc>
              <a:buFont typeface="Arial" charset="0"/>
              <a:buNone/>
            </a:pPr>
            <a:endParaRPr lang="nl-BE" altLang="nl-BE" sz="2700" smtClean="0">
              <a:ea typeface="ＭＳ Ｐゴシック" pitchFamily="34" charset="-128"/>
            </a:endParaRPr>
          </a:p>
          <a:p>
            <a:pPr marL="0" indent="0">
              <a:lnSpc>
                <a:spcPct val="90000"/>
              </a:lnSpc>
              <a:buFont typeface="Arial" charset="0"/>
              <a:buNone/>
            </a:pPr>
            <a:endParaRPr lang="nl-BE" altLang="nl-BE" sz="2700" smtClean="0">
              <a:ea typeface="ＭＳ Ｐゴシック" pitchFamily="34" charset="-128"/>
            </a:endParaRP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2843213" y="476250"/>
            <a:ext cx="5473700" cy="885825"/>
          </a:xfrm>
        </p:spPr>
        <p:txBody>
          <a:bodyPr/>
          <a:lstStyle/>
          <a:p>
            <a:r>
              <a:rPr lang="nl-BE" altLang="nl-BE" b="1" smtClean="0">
                <a:solidFill>
                  <a:srgbClr val="00B050"/>
                </a:solidFill>
                <a:ea typeface="ＭＳ Ｐゴシック" pitchFamily="34" charset="-128"/>
              </a:rPr>
              <a:t>Bedankt!</a:t>
            </a:r>
            <a:endParaRPr lang="en-US" altLang="nl-BE" smtClean="0">
              <a:ea typeface="ＭＳ Ｐゴシック" pitchFamily="34" charset="-128"/>
            </a:endParaRPr>
          </a:p>
        </p:txBody>
      </p:sp>
      <p:pic>
        <p:nvPicPr>
          <p:cNvPr id="82947" name="Picture 4" descr="http://static1.squarespace.com/static/519fe4bae4b02061e74e5de7/t/521545bfe4b04942a678c476/1377125825451/participation%20-%20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1484313"/>
            <a:ext cx="5205412" cy="483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Box 6"/>
          <p:cNvSpPr txBox="1">
            <a:spLocks noChangeArrowheads="1"/>
          </p:cNvSpPr>
          <p:nvPr/>
        </p:nvSpPr>
        <p:spPr bwMode="auto">
          <a:xfrm>
            <a:off x="765175" y="4932363"/>
            <a:ext cx="7777163"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tabLst>
                <a:tab pos="990600" algn="l"/>
              </a:tabLst>
              <a:defRPr sz="3200">
                <a:solidFill>
                  <a:schemeClr val="tx1"/>
                </a:solidFill>
                <a:latin typeface="Cambria" pitchFamily="18" charset="0"/>
                <a:ea typeface="ＭＳ Ｐゴシック" pitchFamily="34" charset="-128"/>
              </a:defRPr>
            </a:lvl1pPr>
            <a:lvl2pPr marL="742950" indent="-285750">
              <a:spcBef>
                <a:spcPct val="20000"/>
              </a:spcBef>
              <a:buFont typeface="Arial" charset="0"/>
              <a:buChar char="–"/>
              <a:tabLst>
                <a:tab pos="990600" algn="l"/>
              </a:tabLst>
              <a:defRPr sz="2800">
                <a:solidFill>
                  <a:schemeClr val="tx1"/>
                </a:solidFill>
                <a:latin typeface="Cambria" pitchFamily="18" charset="0"/>
                <a:ea typeface="ＭＳ Ｐゴシック" pitchFamily="34" charset="-128"/>
              </a:defRPr>
            </a:lvl2pPr>
            <a:lvl3pPr marL="1143000" indent="-228600">
              <a:spcBef>
                <a:spcPct val="20000"/>
              </a:spcBef>
              <a:buFont typeface="Arial" charset="0"/>
              <a:buChar char="•"/>
              <a:tabLst>
                <a:tab pos="990600" algn="l"/>
              </a:tabLst>
              <a:defRPr sz="2400">
                <a:solidFill>
                  <a:schemeClr val="tx1"/>
                </a:solidFill>
                <a:latin typeface="Cambria" pitchFamily="18" charset="0"/>
                <a:ea typeface="ＭＳ Ｐゴシック" pitchFamily="34" charset="-128"/>
              </a:defRPr>
            </a:lvl3pPr>
            <a:lvl4pPr marL="1600200" indent="-228600">
              <a:spcBef>
                <a:spcPct val="20000"/>
              </a:spcBef>
              <a:buFont typeface="Arial" charset="0"/>
              <a:buChar char="–"/>
              <a:tabLst>
                <a:tab pos="990600" algn="l"/>
              </a:tabLst>
              <a:defRPr sz="2000">
                <a:solidFill>
                  <a:schemeClr val="tx1"/>
                </a:solidFill>
                <a:latin typeface="Cambria" pitchFamily="18" charset="0"/>
                <a:ea typeface="ＭＳ Ｐゴシック" pitchFamily="34" charset="-128"/>
              </a:defRPr>
            </a:lvl4pPr>
            <a:lvl5pPr marL="2057400" indent="-228600">
              <a:spcBef>
                <a:spcPct val="20000"/>
              </a:spcBef>
              <a:buFont typeface="Arial" charset="0"/>
              <a:buChar char="»"/>
              <a:tabLst>
                <a:tab pos="990600" algn="l"/>
              </a:tabLst>
              <a:defRPr sz="2000">
                <a:solidFill>
                  <a:schemeClr val="tx1"/>
                </a:solidFill>
                <a:latin typeface="Cambria" pitchFamily="18" charset="0"/>
                <a:ea typeface="ＭＳ Ｐゴシック" pitchFamily="34" charset="-128"/>
              </a:defRPr>
            </a:lvl5pPr>
            <a:lvl6pPr marL="2514600" indent="-228600" eaLnBrk="0" fontAlgn="base" hangingPunct="0">
              <a:spcBef>
                <a:spcPct val="20000"/>
              </a:spcBef>
              <a:spcAft>
                <a:spcPct val="0"/>
              </a:spcAft>
              <a:buFont typeface="Arial" charset="0"/>
              <a:buChar char="»"/>
              <a:tabLst>
                <a:tab pos="990600" algn="l"/>
              </a:tabLst>
              <a:defRPr sz="2000">
                <a:solidFill>
                  <a:schemeClr val="tx1"/>
                </a:solidFill>
                <a:latin typeface="Cambria" pitchFamily="18" charset="0"/>
                <a:ea typeface="ＭＳ Ｐゴシック" pitchFamily="34" charset="-128"/>
              </a:defRPr>
            </a:lvl6pPr>
            <a:lvl7pPr marL="2971800" indent="-228600" eaLnBrk="0" fontAlgn="base" hangingPunct="0">
              <a:spcBef>
                <a:spcPct val="20000"/>
              </a:spcBef>
              <a:spcAft>
                <a:spcPct val="0"/>
              </a:spcAft>
              <a:buFont typeface="Arial" charset="0"/>
              <a:buChar char="»"/>
              <a:tabLst>
                <a:tab pos="990600" algn="l"/>
              </a:tabLst>
              <a:defRPr sz="2000">
                <a:solidFill>
                  <a:schemeClr val="tx1"/>
                </a:solidFill>
                <a:latin typeface="Cambria" pitchFamily="18" charset="0"/>
                <a:ea typeface="ＭＳ Ｐゴシック" pitchFamily="34" charset="-128"/>
              </a:defRPr>
            </a:lvl7pPr>
            <a:lvl8pPr marL="3429000" indent="-228600" eaLnBrk="0" fontAlgn="base" hangingPunct="0">
              <a:spcBef>
                <a:spcPct val="20000"/>
              </a:spcBef>
              <a:spcAft>
                <a:spcPct val="0"/>
              </a:spcAft>
              <a:buFont typeface="Arial" charset="0"/>
              <a:buChar char="»"/>
              <a:tabLst>
                <a:tab pos="990600" algn="l"/>
              </a:tabLst>
              <a:defRPr sz="2000">
                <a:solidFill>
                  <a:schemeClr val="tx1"/>
                </a:solidFill>
                <a:latin typeface="Cambria" pitchFamily="18" charset="0"/>
                <a:ea typeface="ＭＳ Ｐゴシック" pitchFamily="34" charset="-128"/>
              </a:defRPr>
            </a:lvl8pPr>
            <a:lvl9pPr marL="3886200" indent="-228600" eaLnBrk="0" fontAlgn="base" hangingPunct="0">
              <a:spcBef>
                <a:spcPct val="20000"/>
              </a:spcBef>
              <a:spcAft>
                <a:spcPct val="0"/>
              </a:spcAft>
              <a:buFont typeface="Arial" charset="0"/>
              <a:buChar char="»"/>
              <a:tabLst>
                <a:tab pos="990600" algn="l"/>
              </a:tabLst>
              <a:defRPr sz="2000">
                <a:solidFill>
                  <a:schemeClr val="tx1"/>
                </a:solidFill>
                <a:latin typeface="Cambria" pitchFamily="18" charset="0"/>
                <a:ea typeface="ＭＳ Ｐゴシック" pitchFamily="34" charset="-128"/>
              </a:defRPr>
            </a:lvl9pPr>
          </a:lstStyle>
          <a:p>
            <a:pPr eaLnBrk="1" hangingPunct="1">
              <a:spcBef>
                <a:spcPct val="0"/>
              </a:spcBef>
              <a:spcAft>
                <a:spcPts val="600"/>
              </a:spcAft>
              <a:buFontTx/>
              <a:buNone/>
            </a:pPr>
            <a:r>
              <a:rPr lang="nl-NL" altLang="nl-BE" sz="1600">
                <a:solidFill>
                  <a:srgbClr val="000000"/>
                </a:solidFill>
              </a:rPr>
              <a:t>	</a:t>
            </a:r>
            <a:r>
              <a:rPr lang="nl-NL" altLang="nl-BE" sz="1400">
                <a:solidFill>
                  <a:srgbClr val="000000"/>
                </a:solidFill>
              </a:rPr>
              <a:t>© </a:t>
            </a:r>
            <a:r>
              <a:rPr lang="nl-NL" altLang="nl-BE" sz="1400" i="1">
                <a:solidFill>
                  <a:srgbClr val="000000"/>
                </a:solidFill>
              </a:rPr>
              <a:t>2017 CREATIVITY IN EARLY YEARS SCIENCE EDUCATION Consortium</a:t>
            </a:r>
          </a:p>
          <a:p>
            <a:pPr eaLnBrk="1" hangingPunct="1">
              <a:spcBef>
                <a:spcPct val="0"/>
              </a:spcBef>
              <a:spcAft>
                <a:spcPts val="600"/>
              </a:spcAft>
              <a:buFontTx/>
              <a:buNone/>
            </a:pPr>
            <a:r>
              <a:rPr lang="nl-NL" altLang="nl-BE" sz="1400">
                <a:solidFill>
                  <a:srgbClr val="000000"/>
                </a:solidFill>
              </a:rPr>
              <a:t>This work is licensed under the Creative Commons Attribution-NonCommercial-NoDerivatives 4.0 International License. To view a copy of this license, visit </a:t>
            </a:r>
            <a:r>
              <a:rPr lang="nl-NL" altLang="nl-BE" sz="1400" u="sng">
                <a:solidFill>
                  <a:srgbClr val="000000"/>
                </a:solidFill>
                <a:hlinkClick r:id="rId2"/>
              </a:rPr>
              <a:t>http://creativecommons.org/licenses/by-nc-nd/4.0/</a:t>
            </a:r>
            <a:r>
              <a:rPr lang="nl-NL" altLang="nl-BE" sz="1400">
                <a:solidFill>
                  <a:srgbClr val="000000"/>
                </a:solidFill>
              </a:rPr>
              <a:t>.</a:t>
            </a:r>
          </a:p>
        </p:txBody>
      </p:sp>
      <p:sp>
        <p:nvSpPr>
          <p:cNvPr id="2" name="Title 1"/>
          <p:cNvSpPr>
            <a:spLocks noGrp="1"/>
          </p:cNvSpPr>
          <p:nvPr>
            <p:ph type="title"/>
          </p:nvPr>
        </p:nvSpPr>
        <p:spPr>
          <a:xfrm>
            <a:off x="722313" y="1628775"/>
            <a:ext cx="7772400" cy="3455988"/>
          </a:xfrm>
        </p:spPr>
        <p:txBody>
          <a:bodyPr>
            <a:normAutofit fontScale="90000"/>
          </a:bodyPr>
          <a:lstStyle/>
          <a:p>
            <a:pPr eaLnBrk="1" hangingPunct="1">
              <a:defRPr/>
            </a:pPr>
            <a:r>
              <a:rPr lang="nl-NL" altLang="nl-BE" sz="3200" i="1" cap="none" smtClean="0">
                <a:solidFill>
                  <a:srgbClr val="00B050"/>
                </a:solidFill>
                <a:ea typeface="ＭＳ Ｐゴシック" panose="020B0600070205080204" pitchFamily="34" charset="-128"/>
              </a:rPr>
              <a:t>Met dank aan</a:t>
            </a:r>
            <a:r>
              <a:rPr lang="nl-NL" altLang="nl-BE" sz="2500" i="1" cap="none" smtClean="0">
                <a:solidFill>
                  <a:srgbClr val="00B050"/>
                </a:solidFill>
                <a:ea typeface="ＭＳ Ｐゴシック" panose="020B0600070205080204" pitchFamily="34" charset="-128"/>
              </a:rPr>
              <a:t/>
            </a:r>
            <a:br>
              <a:rPr lang="nl-NL" altLang="nl-BE" sz="2500" i="1" cap="none" smtClean="0">
                <a:solidFill>
                  <a:srgbClr val="00B050"/>
                </a:solidFill>
                <a:ea typeface="ＭＳ Ｐゴシック" panose="020B0600070205080204" pitchFamily="34" charset="-128"/>
              </a:rPr>
            </a:br>
            <a:r>
              <a:rPr lang="nl-NL" altLang="nl-BE" sz="1100" cap="none" smtClean="0">
                <a:ea typeface="ＭＳ Ｐゴシック" panose="020B0600070205080204" pitchFamily="34" charset="-128"/>
              </a:rPr>
              <a:t/>
            </a:r>
            <a:br>
              <a:rPr lang="nl-NL" altLang="nl-BE" sz="1100" cap="none" smtClean="0">
                <a:ea typeface="ＭＳ Ｐゴシック" panose="020B0600070205080204" pitchFamily="34" charset="-128"/>
              </a:rPr>
            </a:br>
            <a:r>
              <a:rPr lang="nl-NL" altLang="nl-BE" sz="2800" cap="none" smtClean="0">
                <a:solidFill>
                  <a:srgbClr val="FF0000"/>
                </a:solidFill>
                <a:ea typeface="ＭＳ Ｐゴシック" panose="020B0600070205080204" pitchFamily="34" charset="-128"/>
              </a:rPr>
              <a:t>Creativity in Early Years Science EDUCATION (2014-2017) </a:t>
            </a:r>
            <a:br>
              <a:rPr lang="nl-NL" altLang="nl-BE" sz="2800" cap="none" smtClean="0">
                <a:solidFill>
                  <a:srgbClr val="FF0000"/>
                </a:solidFill>
                <a:ea typeface="ＭＳ Ｐゴシック" panose="020B0600070205080204" pitchFamily="34" charset="-128"/>
              </a:rPr>
            </a:br>
            <a:r>
              <a:rPr lang="nl-NL" altLang="nl-BE" sz="2800" cap="none" smtClean="0">
                <a:ea typeface="ＭＳ Ｐゴシック" panose="020B0600070205080204" pitchFamily="34" charset="-128"/>
                <a:hlinkClick r:id="rId3"/>
              </a:rPr>
              <a:t>www.ceys-project.eu</a:t>
            </a:r>
            <a:r>
              <a:rPr lang="nl-NL" altLang="nl-BE" sz="2900" cap="none" smtClean="0">
                <a:ea typeface="ＭＳ Ｐゴシック" panose="020B0600070205080204" pitchFamily="34" charset="-128"/>
              </a:rPr>
              <a:t/>
            </a:r>
            <a:br>
              <a:rPr lang="nl-NL" altLang="nl-BE" sz="2900" cap="none" smtClean="0">
                <a:ea typeface="ＭＳ Ｐゴシック" panose="020B0600070205080204" pitchFamily="34" charset="-128"/>
              </a:rPr>
            </a:br>
            <a:r>
              <a:rPr lang="nl-NL" altLang="nl-BE" sz="2900" cap="none" smtClean="0">
                <a:ea typeface="ＭＳ Ｐゴシック" panose="020B0600070205080204" pitchFamily="34" charset="-128"/>
              </a:rPr>
              <a:t/>
            </a:r>
            <a:br>
              <a:rPr lang="nl-NL" altLang="nl-BE" sz="2900" cap="none" smtClean="0">
                <a:ea typeface="ＭＳ Ｐゴシック" panose="020B0600070205080204" pitchFamily="34" charset="-128"/>
              </a:rPr>
            </a:br>
            <a:r>
              <a:rPr lang="nl-NL" altLang="nl-BE" sz="2900" cap="none" smtClean="0">
                <a:ea typeface="ＭＳ Ｐゴシック" panose="020B0600070205080204" pitchFamily="34" charset="-128"/>
              </a:rPr>
              <a:t/>
            </a:r>
            <a:br>
              <a:rPr lang="nl-NL" altLang="nl-BE" sz="2900" cap="none" smtClean="0">
                <a:ea typeface="ＭＳ Ｐゴシック" panose="020B0600070205080204" pitchFamily="34" charset="-128"/>
              </a:rPr>
            </a:br>
            <a:r>
              <a:rPr lang="nl-NL" altLang="nl-BE" sz="2900" cap="none" smtClean="0">
                <a:ea typeface="ＭＳ Ｐゴシック" panose="020B0600070205080204" pitchFamily="34" charset="-128"/>
              </a:rPr>
              <a:t/>
            </a:r>
            <a:br>
              <a:rPr lang="nl-NL" altLang="nl-BE" sz="2900" cap="none" smtClean="0">
                <a:ea typeface="ＭＳ Ｐゴシック" panose="020B0600070205080204" pitchFamily="34" charset="-128"/>
              </a:rPr>
            </a:br>
            <a:r>
              <a:rPr lang="nl-NL" altLang="nl-BE" sz="2900" cap="none" smtClean="0">
                <a:ea typeface="ＭＳ Ｐゴシック" panose="020B0600070205080204" pitchFamily="34" charset="-128"/>
              </a:rPr>
              <a:t/>
            </a:r>
            <a:br>
              <a:rPr lang="nl-NL" altLang="nl-BE" sz="2900" cap="none" smtClean="0">
                <a:ea typeface="ＭＳ Ｐゴシック" panose="020B0600070205080204" pitchFamily="34" charset="-128"/>
              </a:rPr>
            </a:br>
            <a:r>
              <a:rPr lang="nl-NL" altLang="nl-BE" sz="1600" cap="none" smtClean="0">
                <a:ea typeface="ＭＳ Ｐゴシック" panose="020B0600070205080204" pitchFamily="34" charset="-128"/>
              </a:rPr>
              <a:t> </a:t>
            </a:r>
            <a:br>
              <a:rPr lang="nl-NL" altLang="nl-BE" sz="1600" cap="none" smtClean="0">
                <a:ea typeface="ＭＳ Ｐゴシック" panose="020B0600070205080204" pitchFamily="34" charset="-128"/>
              </a:rPr>
            </a:br>
            <a:endParaRPr lang="nl-NL" altLang="nl-BE" sz="1600" i="1" cap="none" smtClean="0">
              <a:solidFill>
                <a:srgbClr val="00B050"/>
              </a:solidFill>
              <a:ea typeface="ＭＳ Ｐゴシック" panose="020B0600070205080204" pitchFamily="34" charset="-128"/>
            </a:endParaRPr>
          </a:p>
        </p:txBody>
      </p:sp>
      <p:pic>
        <p:nvPicPr>
          <p:cNvPr id="8499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538" y="3860800"/>
            <a:ext cx="71850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538" y="4932363"/>
            <a:ext cx="915987"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Afbeelding 2"/>
          <p:cNvPicPr>
            <a:picLocks noChangeAspect="1"/>
          </p:cNvPicPr>
          <p:nvPr/>
        </p:nvPicPr>
        <p:blipFill>
          <a:blip r:embed="rId3">
            <a:extLst>
              <a:ext uri="{28A0092B-C50C-407E-A947-70E740481C1C}">
                <a14:useLocalDpi xmlns:a14="http://schemas.microsoft.com/office/drawing/2010/main" val="0"/>
              </a:ext>
            </a:extLst>
          </a:blip>
          <a:srcRect l="9067" t="12994" r="7216" b="6743"/>
          <a:stretch>
            <a:fillRect/>
          </a:stretch>
        </p:blipFill>
        <p:spPr bwMode="auto">
          <a:xfrm>
            <a:off x="755650" y="1773238"/>
            <a:ext cx="7881938"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pPr>
              <a:defRPr/>
            </a:pPr>
            <a:r>
              <a:rPr lang="nl-BE" b="1" smtClean="0">
                <a:solidFill>
                  <a:srgbClr val="00B050"/>
                </a:solidFill>
              </a:rPr>
              <a:t>Conceptueel raamwerk</a:t>
            </a:r>
            <a:endParaRPr lang="nl-BE" b="1">
              <a:solidFill>
                <a:srgbClr val="00B050"/>
              </a:solidFill>
            </a:endParaRPr>
          </a:p>
        </p:txBody>
      </p:sp>
      <p:sp>
        <p:nvSpPr>
          <p:cNvPr id="24580" name="TextBox 3"/>
          <p:cNvSpPr txBox="1">
            <a:spLocks noChangeArrowheads="1"/>
          </p:cNvSpPr>
          <p:nvPr/>
        </p:nvSpPr>
        <p:spPr bwMode="auto">
          <a:xfrm>
            <a:off x="755650" y="5661025"/>
            <a:ext cx="788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mbria" pitchFamily="18" charset="0"/>
                <a:ea typeface="ＭＳ Ｐゴシック" pitchFamily="34" charset="-128"/>
              </a:defRPr>
            </a:lvl1pPr>
            <a:lvl2pPr marL="742950" indent="-285750">
              <a:spcBef>
                <a:spcPct val="20000"/>
              </a:spcBef>
              <a:buFont typeface="Arial" charset="0"/>
              <a:buChar char="–"/>
              <a:defRPr sz="2800">
                <a:solidFill>
                  <a:schemeClr val="tx1"/>
                </a:solidFill>
                <a:latin typeface="Cambria" pitchFamily="18" charset="0"/>
                <a:ea typeface="ＭＳ Ｐゴシック" pitchFamily="34" charset="-128"/>
              </a:defRPr>
            </a:lvl2pPr>
            <a:lvl3pPr marL="1143000" indent="-228600">
              <a:spcBef>
                <a:spcPct val="20000"/>
              </a:spcBef>
              <a:buFont typeface="Arial" charset="0"/>
              <a:buChar char="•"/>
              <a:defRPr sz="2400">
                <a:solidFill>
                  <a:schemeClr val="tx1"/>
                </a:solidFill>
                <a:latin typeface="Cambria" pitchFamily="18" charset="0"/>
                <a:ea typeface="ＭＳ Ｐゴシック" pitchFamily="34" charset="-128"/>
              </a:defRPr>
            </a:lvl3pPr>
            <a:lvl4pPr marL="1600200" indent="-228600">
              <a:spcBef>
                <a:spcPct val="20000"/>
              </a:spcBef>
              <a:buFont typeface="Arial" charset="0"/>
              <a:buChar char="–"/>
              <a:defRPr sz="2000">
                <a:solidFill>
                  <a:schemeClr val="tx1"/>
                </a:solidFill>
                <a:latin typeface="Cambria" pitchFamily="18" charset="0"/>
                <a:ea typeface="ＭＳ Ｐゴシック" pitchFamily="34" charset="-128"/>
              </a:defRPr>
            </a:lvl4pPr>
            <a:lvl5pPr marL="2057400" indent="-228600">
              <a:spcBef>
                <a:spcPct val="20000"/>
              </a:spcBef>
              <a:buFont typeface="Arial" charset="0"/>
              <a:buChar char="»"/>
              <a:defRPr sz="2000">
                <a:solidFill>
                  <a:schemeClr val="tx1"/>
                </a:solidFill>
                <a:latin typeface="Cambria" pitchFamily="18"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mbria" pitchFamily="18"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mbria" pitchFamily="18"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mbria" pitchFamily="18"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mbria" pitchFamily="18" charset="0"/>
                <a:ea typeface="ＭＳ Ｐゴシック" pitchFamily="34" charset="-128"/>
              </a:defRPr>
            </a:lvl9pPr>
          </a:lstStyle>
          <a:p>
            <a:pPr algn="ctr" eaLnBrk="1" hangingPunct="1">
              <a:spcBef>
                <a:spcPct val="0"/>
              </a:spcBef>
              <a:buFontTx/>
              <a:buNone/>
            </a:pPr>
            <a:r>
              <a:rPr lang="nl-BE" altLang="nl-BE" sz="1800">
                <a:latin typeface="Arial" charset="0"/>
              </a:rPr>
              <a:t>Creative Little Scientists (2014)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475" y="274638"/>
            <a:ext cx="5184775" cy="1425575"/>
          </a:xfrm>
        </p:spPr>
        <p:txBody>
          <a:bodyPr>
            <a:normAutofit fontScale="90000"/>
          </a:bodyPr>
          <a:lstStyle/>
          <a:p>
            <a:pPr>
              <a:defRPr/>
            </a:pPr>
            <a:r>
              <a:rPr lang="nl-BE" altLang="nl-BE" sz="2800" b="1" dirty="0" err="1" smtClean="0">
                <a:solidFill>
                  <a:srgbClr val="00B050"/>
                </a:solidFill>
                <a:ea typeface="ＭＳ Ｐゴシック" panose="020B0600070205080204" pitchFamily="34" charset="-128"/>
              </a:rPr>
              <a:t>Synergieën</a:t>
            </a:r>
            <a:r>
              <a:rPr lang="nl-BE" altLang="nl-BE" sz="2800" b="1" dirty="0" smtClean="0">
                <a:solidFill>
                  <a:srgbClr val="00B050"/>
                </a:solidFill>
                <a:ea typeface="ＭＳ Ｐゴシック" panose="020B0600070205080204" pitchFamily="34" charset="-128"/>
              </a:rPr>
              <a:t> tussen </a:t>
            </a:r>
            <a:r>
              <a:rPr lang="nl-BE" altLang="nl-BE" sz="2900" b="1" dirty="0" smtClean="0">
                <a:solidFill>
                  <a:srgbClr val="00B050"/>
                </a:solidFill>
                <a:ea typeface="ＭＳ Ｐゴシック" panose="020B0600070205080204" pitchFamily="34" charset="-128"/>
              </a:rPr>
              <a:t>onderzoekend leren in wetenschapsonderwijs en een creatieve aanpak</a:t>
            </a:r>
            <a:br>
              <a:rPr lang="nl-BE" altLang="nl-BE" sz="2900" b="1" dirty="0" smtClean="0">
                <a:solidFill>
                  <a:srgbClr val="00B050"/>
                </a:solidFill>
                <a:ea typeface="ＭＳ Ｐゴシック" panose="020B0600070205080204" pitchFamily="34" charset="-128"/>
              </a:rPr>
            </a:br>
            <a:r>
              <a:rPr lang="nl-BE" altLang="nl-BE" sz="1400" dirty="0" smtClean="0">
                <a:ea typeface="ＭＳ Ｐゴシック" panose="020B0600070205080204" pitchFamily="34" charset="-128"/>
              </a:rPr>
              <a:t>Uit het conceptueel kader overgenomen binnen het CEYS-project (Creative Little </a:t>
            </a:r>
            <a:r>
              <a:rPr lang="nl-BE" altLang="nl-BE" sz="1400" dirty="0" err="1" smtClean="0">
                <a:ea typeface="ＭＳ Ｐゴシック" panose="020B0600070205080204" pitchFamily="34" charset="-128"/>
              </a:rPr>
              <a:t>Scientists</a:t>
            </a:r>
            <a:r>
              <a:rPr lang="nl-BE" altLang="nl-BE" sz="1400" dirty="0" smtClean="0">
                <a:ea typeface="ＭＳ Ｐゴシック" panose="020B0600070205080204" pitchFamily="34" charset="-128"/>
              </a:rPr>
              <a:t>, 2012)</a:t>
            </a:r>
            <a:endParaRPr lang="nl-BE" altLang="nl-BE" sz="1400" b="1" dirty="0" smtClean="0">
              <a:solidFill>
                <a:srgbClr val="00B050"/>
              </a:solidFill>
              <a:ea typeface="ＭＳ Ｐゴシック" panose="020B0600070205080204" pitchFamily="34" charset="-128"/>
            </a:endParaRPr>
          </a:p>
        </p:txBody>
      </p:sp>
      <p:sp>
        <p:nvSpPr>
          <p:cNvPr id="3" name="Content Placeholder 2"/>
          <p:cNvSpPr>
            <a:spLocks noGrp="1"/>
          </p:cNvSpPr>
          <p:nvPr>
            <p:ph idx="1"/>
          </p:nvPr>
        </p:nvSpPr>
        <p:spPr/>
        <p:txBody>
          <a:bodyPr>
            <a:normAutofit lnSpcReduction="10000"/>
          </a:bodyPr>
          <a:lstStyle/>
          <a:p>
            <a:pPr>
              <a:defRPr/>
            </a:pPr>
            <a:r>
              <a:rPr lang="nl-BE" sz="2800" dirty="0" smtClean="0">
                <a:latin typeface="+mj-lt"/>
              </a:rPr>
              <a:t>Spel &amp; verkenning</a:t>
            </a:r>
          </a:p>
          <a:p>
            <a:pPr>
              <a:defRPr/>
            </a:pPr>
            <a:r>
              <a:rPr lang="nl-BE" sz="2800" dirty="0" smtClean="0">
                <a:latin typeface="+mj-lt"/>
              </a:rPr>
              <a:t>Motivatie &amp; affectie</a:t>
            </a:r>
          </a:p>
          <a:p>
            <a:pPr>
              <a:defRPr/>
            </a:pPr>
            <a:r>
              <a:rPr lang="nl-BE" sz="2800" dirty="0" smtClean="0">
                <a:latin typeface="+mj-lt"/>
              </a:rPr>
              <a:t>Dialoog &amp; samenwerking</a:t>
            </a:r>
          </a:p>
          <a:p>
            <a:pPr>
              <a:defRPr/>
            </a:pPr>
            <a:r>
              <a:rPr lang="nl-BE" sz="2800" dirty="0" smtClean="0">
                <a:latin typeface="+mj-lt"/>
              </a:rPr>
              <a:t>Probleemoplossend denken en eigenaarschap</a:t>
            </a:r>
          </a:p>
          <a:p>
            <a:pPr>
              <a:defRPr/>
            </a:pPr>
            <a:r>
              <a:rPr lang="nl-BE" sz="2800" dirty="0" smtClean="0">
                <a:latin typeface="+mj-lt"/>
              </a:rPr>
              <a:t>Vragen stellen en nieuwsgierigheid </a:t>
            </a:r>
          </a:p>
          <a:p>
            <a:pPr>
              <a:defRPr/>
            </a:pPr>
            <a:r>
              <a:rPr lang="nl-BE" sz="2800" dirty="0" smtClean="0">
                <a:latin typeface="+mj-lt"/>
              </a:rPr>
              <a:t>Reflectie en redeneren</a:t>
            </a:r>
          </a:p>
          <a:p>
            <a:pPr>
              <a:defRPr/>
            </a:pPr>
            <a:r>
              <a:rPr lang="nl-BE" sz="2800" dirty="0" smtClean="0">
                <a:latin typeface="+mj-lt"/>
              </a:rPr>
              <a:t>Begeleiding en betrokkenheid (door de leerkracht)</a:t>
            </a:r>
          </a:p>
          <a:p>
            <a:pPr>
              <a:defRPr/>
            </a:pPr>
            <a:r>
              <a:rPr lang="nl-BE" sz="2800" dirty="0" smtClean="0">
                <a:latin typeface="+mj-lt"/>
              </a:rPr>
              <a:t>Evaluatie om te leren </a:t>
            </a:r>
          </a:p>
          <a:p>
            <a:pPr>
              <a:defRPr/>
            </a:pPr>
            <a:endParaRPr lang="nl-B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pPr eaLnBrk="1" hangingPunct="1"/>
            <a:r>
              <a:rPr lang="nl-BE" altLang="nl-BE" b="1" smtClean="0">
                <a:solidFill>
                  <a:srgbClr val="00B050"/>
                </a:solidFill>
                <a:ea typeface="ＭＳ Ｐゴシック" pitchFamily="34" charset="-128"/>
              </a:rPr>
              <a:t>Initiële verwachtingen</a:t>
            </a:r>
          </a:p>
        </p:txBody>
      </p:sp>
      <p:sp>
        <p:nvSpPr>
          <p:cNvPr id="3" name="Tijdelijke aanduiding voor inhoud 2"/>
          <p:cNvSpPr>
            <a:spLocks noGrp="1"/>
          </p:cNvSpPr>
          <p:nvPr>
            <p:ph idx="1"/>
          </p:nvPr>
        </p:nvSpPr>
        <p:spPr>
          <a:xfrm>
            <a:off x="628650" y="1935163"/>
            <a:ext cx="7886700" cy="3929062"/>
          </a:xfrm>
        </p:spPr>
        <p:txBody>
          <a:bodyPr>
            <a:normAutofit/>
          </a:bodyPr>
          <a:lstStyle/>
          <a:p>
            <a:pPr marL="0" indent="0" eaLnBrk="1" hangingPunct="1">
              <a:lnSpc>
                <a:spcPct val="120000"/>
              </a:lnSpc>
              <a:buFont typeface="Arial" charset="0"/>
              <a:buNone/>
              <a:defRPr/>
            </a:pPr>
            <a:endParaRPr lang="nl-BE" sz="2800" smtClean="0">
              <a:latin typeface="Calibri" charset="0"/>
              <a:cs typeface="+mn-cs"/>
            </a:endParaRPr>
          </a:p>
          <a:p>
            <a:pPr eaLnBrk="1" hangingPunct="1">
              <a:lnSpc>
                <a:spcPct val="120000"/>
              </a:lnSpc>
              <a:defRPr/>
            </a:pPr>
            <a:r>
              <a:rPr lang="nl-BE" sz="2800" smtClean="0">
                <a:latin typeface="Calibri" charset="0"/>
                <a:cs typeface="+mn-cs"/>
              </a:rPr>
              <a:t>Welke verwachtingen en eventuele vragen heb je in verband met deze module? Deel ze.</a:t>
            </a:r>
          </a:p>
          <a:p>
            <a:pPr eaLnBrk="1" hangingPunct="1">
              <a:lnSpc>
                <a:spcPct val="120000"/>
              </a:lnSpc>
              <a:defRPr/>
            </a:pPr>
            <a:r>
              <a:rPr lang="nl-BE" sz="2800" smtClean="0">
                <a:latin typeface="Calibri" charset="0"/>
                <a:cs typeface="+mn-cs"/>
              </a:rPr>
              <a:t>Noteer deze. We komen hierop terug. </a:t>
            </a:r>
            <a:endParaRPr lang="nl-BE" sz="2800" smtClean="0">
              <a:cs typeface="+mn-cs"/>
            </a:endParaRPr>
          </a:p>
          <a:p>
            <a:pPr eaLnBrk="1" hangingPunct="1">
              <a:defRPr/>
            </a:pPr>
            <a:endParaRPr lang="nl-BE" sz="2800">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pPr eaLnBrk="1" hangingPunct="1"/>
            <a:r>
              <a:rPr lang="nl-BE" altLang="nl-BE" b="1" smtClean="0">
                <a:solidFill>
                  <a:srgbClr val="00B050"/>
                </a:solidFill>
                <a:ea typeface="ＭＳ Ｐゴシック" pitchFamily="34" charset="-128"/>
              </a:rPr>
              <a:t>Doelen van de module</a:t>
            </a:r>
          </a:p>
        </p:txBody>
      </p:sp>
      <p:sp>
        <p:nvSpPr>
          <p:cNvPr id="30723" name="Tijdelijke aanduiding voor inhoud 2"/>
          <p:cNvSpPr>
            <a:spLocks noGrp="1"/>
          </p:cNvSpPr>
          <p:nvPr>
            <p:ph idx="1"/>
          </p:nvPr>
        </p:nvSpPr>
        <p:spPr>
          <a:xfrm>
            <a:off x="628650" y="1844675"/>
            <a:ext cx="7886700" cy="3929063"/>
          </a:xfrm>
        </p:spPr>
        <p:txBody>
          <a:bodyPr/>
          <a:lstStyle/>
          <a:p>
            <a:pPr eaLnBrk="1" hangingPunct="1">
              <a:spcBef>
                <a:spcPct val="0"/>
              </a:spcBef>
            </a:pPr>
            <a:r>
              <a:rPr lang="nl-BE" altLang="nl-BE" sz="2400" smtClean="0">
                <a:latin typeface="Calibri" pitchFamily="34" charset="0"/>
                <a:ea typeface="ＭＳ Ｐゴシック" pitchFamily="34" charset="-128"/>
              </a:rPr>
              <a:t>Deelnemers laten kennis maken met domeinoverschrijdend wetenschapsonderwijs in de context van een onderzoekende en creatieve aanpak bij jonge kinderen.</a:t>
            </a:r>
          </a:p>
          <a:p>
            <a:pPr eaLnBrk="1" hangingPunct="1">
              <a:spcBef>
                <a:spcPct val="0"/>
              </a:spcBef>
            </a:pPr>
            <a:r>
              <a:rPr lang="nl-BE" altLang="nl-BE" sz="2400" smtClean="0">
                <a:latin typeface="Calibri" pitchFamily="34" charset="0"/>
                <a:ea typeface="ＭＳ Ｐゴシック" pitchFamily="34" charset="-128"/>
              </a:rPr>
              <a:t>Inzichten bevorderen over de doelen en voordelen van een domeinoverschrijdende aanpak.</a:t>
            </a:r>
          </a:p>
          <a:p>
            <a:pPr eaLnBrk="1" hangingPunct="1">
              <a:spcBef>
                <a:spcPct val="0"/>
              </a:spcBef>
            </a:pPr>
            <a:r>
              <a:rPr lang="nl-BE" altLang="nl-BE" sz="2400" smtClean="0">
                <a:latin typeface="Calibri" pitchFamily="34" charset="0"/>
                <a:ea typeface="ＭＳ Ｐゴシック" pitchFamily="34" charset="-128"/>
              </a:rPr>
              <a:t>Deelnemers bewust maken van verschillende aanpakken voor domeinoverschrijdend wetenschapsonderwijs.</a:t>
            </a:r>
          </a:p>
          <a:p>
            <a:pPr eaLnBrk="1" hangingPunct="1">
              <a:spcBef>
                <a:spcPct val="0"/>
              </a:spcBef>
            </a:pPr>
            <a:r>
              <a:rPr lang="nl-BE" altLang="nl-BE" sz="2400" smtClean="0">
                <a:latin typeface="Calibri" pitchFamily="34" charset="0"/>
                <a:ea typeface="ＭＳ Ｐゴシック" pitchFamily="34" charset="-128"/>
              </a:rPr>
              <a:t>Strategieën en aanpakken delen voor het ontwerpen van domeinoverschrijdende projecten.</a:t>
            </a:r>
          </a:p>
          <a:p>
            <a:pPr eaLnBrk="1" hangingPunct="1">
              <a:spcBef>
                <a:spcPct val="0"/>
              </a:spcBef>
              <a:buFont typeface="Arial" charset="0"/>
              <a:buNone/>
            </a:pPr>
            <a:endParaRPr lang="nl-BE" altLang="nl-BE" sz="2400" smtClean="0">
              <a:latin typeface="Calibri" pitchFamily="34" charset="0"/>
              <a:ea typeface="ＭＳ Ｐゴシック" pitchFamily="34" charset="-128"/>
            </a:endParaRPr>
          </a:p>
          <a:p>
            <a:pPr eaLnBrk="1" hangingPunct="1">
              <a:spcBef>
                <a:spcPct val="0"/>
              </a:spcBef>
            </a:pPr>
            <a:endParaRPr lang="nl-BE" altLang="nl-BE" sz="2400"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p:txBody>
          <a:bodyPr/>
          <a:lstStyle/>
          <a:p>
            <a:pPr eaLnBrk="1" hangingPunct="1"/>
            <a:r>
              <a:rPr lang="nl-BE" altLang="nl-BE" sz="3200" b="1" smtClean="0">
                <a:solidFill>
                  <a:srgbClr val="00B050"/>
                </a:solidFill>
                <a:ea typeface="ＭＳ Ｐゴシック" pitchFamily="34" charset="-128"/>
              </a:rPr>
              <a:t>Verband met de inhoudelijke ontwerpprincipes en -resultaten </a:t>
            </a:r>
          </a:p>
        </p:txBody>
      </p:sp>
      <p:sp>
        <p:nvSpPr>
          <p:cNvPr id="32771" name="Tijdelijke aanduiding voor inhoud 2"/>
          <p:cNvSpPr>
            <a:spLocks noGrp="1"/>
          </p:cNvSpPr>
          <p:nvPr>
            <p:ph idx="1"/>
          </p:nvPr>
        </p:nvSpPr>
        <p:spPr/>
        <p:txBody>
          <a:bodyPr/>
          <a:lstStyle/>
          <a:p>
            <a:pPr marL="0" indent="0" eaLnBrk="1" hangingPunct="1">
              <a:buFont typeface="Arial" charset="0"/>
              <a:buNone/>
            </a:pPr>
            <a:r>
              <a:rPr lang="nl-BE" altLang="nl-BE" sz="2000" smtClean="0">
                <a:latin typeface="Calibri" pitchFamily="34" charset="0"/>
                <a:ea typeface="ＭＳ Ｐゴシック" pitchFamily="34" charset="-128"/>
              </a:rPr>
              <a:t>16. De lerarenopleiding moet kennis aanbrengen over het plannen en  organiseren van domeinoverschrijdend projectwerk.</a:t>
            </a:r>
          </a:p>
          <a:p>
            <a:pPr marL="400050" lvl="1" indent="0" eaLnBrk="1" hangingPunct="1">
              <a:buFont typeface="Arial" charset="0"/>
              <a:buNone/>
            </a:pPr>
            <a:r>
              <a:rPr lang="nl-BE" altLang="nl-BE" sz="2000" smtClean="0">
                <a:latin typeface="Calibri" pitchFamily="34" charset="0"/>
                <a:ea typeface="ＭＳ Ｐゴシック" pitchFamily="34" charset="-128"/>
              </a:rPr>
              <a:t>16.1 Leerkrachten zetten </a:t>
            </a:r>
            <a:r>
              <a:rPr lang="nl-BE" altLang="nl-BE" sz="2000" b="1" smtClean="0">
                <a:solidFill>
                  <a:srgbClr val="FF0000"/>
                </a:solidFill>
                <a:latin typeface="Calibri" pitchFamily="34" charset="0"/>
                <a:ea typeface="ＭＳ Ｐゴシック" pitchFamily="34" charset="-128"/>
              </a:rPr>
              <a:t>domeinoverschrijdend en themaoverschrijdend projectwerk in </a:t>
            </a:r>
            <a:r>
              <a:rPr lang="nl-BE" altLang="nl-BE" sz="2000" smtClean="0">
                <a:latin typeface="Calibri" pitchFamily="34" charset="0"/>
                <a:ea typeface="ＭＳ Ｐゴシック" pitchFamily="34" charset="-128"/>
              </a:rPr>
              <a:t>om creativiteit in wetenschappen en wiskunde te bevorderen.</a:t>
            </a:r>
          </a:p>
          <a:p>
            <a:pPr marL="400050" lvl="1" indent="0" eaLnBrk="1" hangingPunct="1">
              <a:buFont typeface="Arial" charset="0"/>
              <a:buNone/>
            </a:pPr>
            <a:r>
              <a:rPr lang="nl-BE" altLang="nl-BE" sz="2000" smtClean="0">
                <a:latin typeface="Calibri" pitchFamily="34" charset="0"/>
                <a:ea typeface="ＭＳ Ｐゴシック" pitchFamily="34" charset="-128"/>
              </a:rPr>
              <a:t>16.2 Leerkrachten </a:t>
            </a:r>
            <a:r>
              <a:rPr lang="nl-BE" altLang="nl-BE" sz="2000" b="1" smtClean="0">
                <a:solidFill>
                  <a:srgbClr val="FF0000"/>
                </a:solidFill>
                <a:latin typeface="Calibri" pitchFamily="34" charset="0"/>
                <a:ea typeface="ＭＳ Ｐゴシック" pitchFamily="34" charset="-128"/>
              </a:rPr>
              <a:t>plannen </a:t>
            </a:r>
            <a:r>
              <a:rPr lang="nl-BE" altLang="nl-BE" sz="2000" smtClean="0">
                <a:latin typeface="Calibri" pitchFamily="34" charset="0"/>
                <a:ea typeface="ＭＳ Ｐゴシック" pitchFamily="34" charset="-128"/>
              </a:rPr>
              <a:t>verschillende </a:t>
            </a:r>
            <a:r>
              <a:rPr lang="nl-BE" altLang="nl-BE" sz="2000" b="1" smtClean="0">
                <a:solidFill>
                  <a:srgbClr val="FF0000"/>
                </a:solidFill>
                <a:latin typeface="Calibri" pitchFamily="34" charset="0"/>
                <a:ea typeface="ＭＳ Ｐゴシック" pitchFamily="34" charset="-128"/>
              </a:rPr>
              <a:t>aanpakken </a:t>
            </a:r>
            <a:r>
              <a:rPr lang="nl-BE" altLang="nl-BE" sz="2000" smtClean="0">
                <a:latin typeface="Calibri" pitchFamily="34" charset="0"/>
                <a:ea typeface="ＭＳ Ｐゴシック" pitchFamily="34" charset="-128"/>
              </a:rPr>
              <a:t>binnen het kader van het bestaande curriculum en de beleidsverwachtingen om zo ruimte te bieden voor zowel </a:t>
            </a:r>
            <a:r>
              <a:rPr lang="nl-BE" altLang="nl-BE" sz="2000" b="1" smtClean="0">
                <a:solidFill>
                  <a:srgbClr val="FF0000"/>
                </a:solidFill>
                <a:latin typeface="Calibri" pitchFamily="34" charset="0"/>
                <a:ea typeface="ＭＳ Ｐゴシック" pitchFamily="34" charset="-128"/>
              </a:rPr>
              <a:t>domeinoverschrijdende projecten </a:t>
            </a:r>
            <a:r>
              <a:rPr lang="nl-BE" altLang="nl-BE" sz="2000" smtClean="0">
                <a:latin typeface="Calibri" pitchFamily="34" charset="0"/>
                <a:ea typeface="ＭＳ Ｐゴシック" pitchFamily="34" charset="-128"/>
              </a:rPr>
              <a:t>als </a:t>
            </a:r>
            <a:r>
              <a:rPr lang="nl-BE" altLang="nl-BE" sz="2000" b="1" smtClean="0">
                <a:solidFill>
                  <a:srgbClr val="FF0000"/>
                </a:solidFill>
                <a:latin typeface="Calibri" pitchFamily="34" charset="0"/>
                <a:ea typeface="ＭＳ Ｐゴシック" pitchFamily="34" charset="-128"/>
              </a:rPr>
              <a:t>door kinderen geïnitieerde exploratie en onderzoek</a:t>
            </a:r>
            <a:r>
              <a:rPr lang="nl-BE" altLang="nl-BE" sz="2000" smtClean="0">
                <a:latin typeface="Calibri" pitchFamily="34" charset="0"/>
                <a:ea typeface="ＭＳ Ｐゴシック" pitchFamily="34" charset="-128"/>
              </a:rPr>
              <a:t>.</a:t>
            </a:r>
          </a:p>
          <a:p>
            <a:pPr marL="400050" lvl="1" indent="0" eaLnBrk="1" hangingPunct="1">
              <a:buFont typeface="Arial" charset="0"/>
              <a:buNone/>
            </a:pPr>
            <a:r>
              <a:rPr lang="nl-BE" altLang="nl-BE" sz="2000" smtClean="0">
                <a:latin typeface="Calibri" pitchFamily="34" charset="0"/>
                <a:ea typeface="ＭＳ Ｐゴシック" pitchFamily="34" charset="-128"/>
              </a:rPr>
              <a:t>16.3 Leerkrachten </a:t>
            </a:r>
            <a:r>
              <a:rPr lang="nl-BE" altLang="nl-BE" sz="2000" b="1" smtClean="0">
                <a:solidFill>
                  <a:srgbClr val="FF0000"/>
                </a:solidFill>
                <a:latin typeface="Calibri" pitchFamily="34" charset="0"/>
                <a:ea typeface="ＭＳ Ｐゴシック" pitchFamily="34" charset="-128"/>
              </a:rPr>
              <a:t>leggen verbanden over de curricula heen </a:t>
            </a:r>
            <a:r>
              <a:rPr lang="nl-BE" altLang="nl-BE" sz="2000" smtClean="0">
                <a:latin typeface="Calibri" pitchFamily="34" charset="0"/>
                <a:ea typeface="ＭＳ Ｐゴシック" pitchFamily="34" charset="-128"/>
              </a:rPr>
              <a:t>en dragen zo potentieel bij aan de onderzoekende houding en de creativiteit van kinderen.</a:t>
            </a:r>
            <a:endParaRPr lang="nl-BE" altLang="ja-JP" sz="2000"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313" y="404813"/>
            <a:ext cx="6265862" cy="1325562"/>
          </a:xfrm>
        </p:spPr>
        <p:txBody>
          <a:bodyPr rtlCol="0">
            <a:normAutofit/>
          </a:bodyPr>
          <a:lstStyle/>
          <a:p>
            <a:pPr eaLnBrk="1" fontAlgn="auto" hangingPunct="1">
              <a:spcAft>
                <a:spcPts val="0"/>
              </a:spcAft>
              <a:defRPr/>
            </a:pPr>
            <a:r>
              <a:rPr lang="nl-BE" sz="3200" b="1" dirty="0" smtClean="0">
                <a:solidFill>
                  <a:srgbClr val="00B050"/>
                </a:solidFill>
                <a:ea typeface="+mj-ea"/>
                <a:cs typeface="+mj-cs"/>
              </a:rPr>
              <a:t>Wat wordt er bedoeld met domeinoverschrijdend onderwijs?</a:t>
            </a:r>
            <a:endParaRPr lang="nl-BE" sz="3200" b="1" dirty="0">
              <a:solidFill>
                <a:srgbClr val="00B050"/>
              </a:solidFill>
              <a:ea typeface="+mj-ea"/>
              <a:cs typeface="+mj-cs"/>
            </a:endParaRPr>
          </a:p>
        </p:txBody>
      </p:sp>
      <p:sp>
        <p:nvSpPr>
          <p:cNvPr id="3" name="Content Placeholder 2"/>
          <p:cNvSpPr>
            <a:spLocks noGrp="1"/>
          </p:cNvSpPr>
          <p:nvPr>
            <p:ph idx="1"/>
          </p:nvPr>
        </p:nvSpPr>
        <p:spPr>
          <a:xfrm>
            <a:off x="468313" y="1773238"/>
            <a:ext cx="8218487" cy="4248150"/>
          </a:xfrm>
        </p:spPr>
        <p:txBody>
          <a:bodyPr>
            <a:normAutofit fontScale="70000" lnSpcReduction="20000"/>
          </a:bodyPr>
          <a:lstStyle/>
          <a:p>
            <a:pPr eaLnBrk="1" hangingPunct="1">
              <a:lnSpc>
                <a:spcPct val="120000"/>
              </a:lnSpc>
              <a:buFont typeface="Arial" charset="0"/>
              <a:buNone/>
              <a:defRPr/>
            </a:pPr>
            <a:r>
              <a:rPr lang="nl-BE" sz="2600" dirty="0" smtClean="0">
                <a:solidFill>
                  <a:srgbClr val="000000"/>
                </a:solidFill>
                <a:latin typeface="+mj-lt"/>
                <a:cs typeface="+mn-cs"/>
              </a:rPr>
              <a:t>Variatie aan aanpakken en interpretaties die betrekking hebben op:</a:t>
            </a:r>
          </a:p>
          <a:p>
            <a:pPr eaLnBrk="1" hangingPunct="1">
              <a:lnSpc>
                <a:spcPct val="120000"/>
              </a:lnSpc>
              <a:defRPr/>
            </a:pPr>
            <a:r>
              <a:rPr lang="nl-BE" sz="2600" dirty="0" smtClean="0">
                <a:solidFill>
                  <a:srgbClr val="000000"/>
                </a:solidFill>
                <a:latin typeface="+mj-lt"/>
                <a:cs typeface="+mn-cs"/>
              </a:rPr>
              <a:t>Het verbinden van sociale, emotionele, praktische en cognitieve vaardigheden en aanleg.</a:t>
            </a:r>
          </a:p>
          <a:p>
            <a:pPr eaLnBrk="1" hangingPunct="1">
              <a:lnSpc>
                <a:spcPct val="120000"/>
              </a:lnSpc>
              <a:defRPr/>
            </a:pPr>
            <a:r>
              <a:rPr lang="nl-BE" sz="2600" dirty="0" smtClean="0">
                <a:solidFill>
                  <a:srgbClr val="000000"/>
                </a:solidFill>
                <a:latin typeface="+mj-lt"/>
                <a:cs typeface="+mn-cs"/>
              </a:rPr>
              <a:t>Verbanden leggen tussen verschillende domeinen.</a:t>
            </a:r>
          </a:p>
          <a:p>
            <a:pPr eaLnBrk="1" hangingPunct="1">
              <a:lnSpc>
                <a:spcPct val="120000"/>
              </a:lnSpc>
              <a:defRPr/>
            </a:pPr>
            <a:r>
              <a:rPr lang="nl-BE" sz="2600" dirty="0" smtClean="0">
                <a:solidFill>
                  <a:srgbClr val="000000"/>
                </a:solidFill>
                <a:latin typeface="+mj-lt"/>
                <a:cs typeface="+mn-cs"/>
              </a:rPr>
              <a:t>Samenbrengen van kennis en vaardigheden uit een aantal domeinen binnen een thematisch project of bij het oplossen van problemen uit de leefwereld van de kinderen.</a:t>
            </a:r>
          </a:p>
          <a:p>
            <a:pPr eaLnBrk="1" hangingPunct="1">
              <a:lnSpc>
                <a:spcPct val="120000"/>
              </a:lnSpc>
              <a:defRPr/>
            </a:pPr>
            <a:r>
              <a:rPr lang="nl-BE" sz="2600" dirty="0" smtClean="0">
                <a:solidFill>
                  <a:srgbClr val="000000"/>
                </a:solidFill>
                <a:latin typeface="+mj-lt"/>
                <a:cs typeface="+mn-cs"/>
              </a:rPr>
              <a:t>Kansen bieden om kennis en vaardigheden van het ene domein te herbekijken en toe te passen op een ander domein.</a:t>
            </a:r>
          </a:p>
          <a:p>
            <a:pPr eaLnBrk="1" hangingPunct="1">
              <a:lnSpc>
                <a:spcPct val="120000"/>
              </a:lnSpc>
              <a:defRPr/>
            </a:pPr>
            <a:r>
              <a:rPr lang="nl-BE" sz="2600" dirty="0" smtClean="0">
                <a:solidFill>
                  <a:srgbClr val="000000"/>
                </a:solidFill>
                <a:latin typeface="+mj-lt"/>
                <a:cs typeface="+mn-cs"/>
              </a:rPr>
              <a:t>Ontwerpen van motiverende, zinvolle leerervaringen voor kinderen die in verband staan met hun dagelijkse buitenschoolse leefwereld.</a:t>
            </a:r>
          </a:p>
          <a:p>
            <a:pPr eaLnBrk="1" hangingPunct="1">
              <a:lnSpc>
                <a:spcPct val="120000"/>
              </a:lnSpc>
              <a:defRPr/>
            </a:pPr>
            <a:r>
              <a:rPr lang="nl-BE" sz="2600" dirty="0" smtClean="0">
                <a:solidFill>
                  <a:srgbClr val="000000"/>
                </a:solidFill>
                <a:latin typeface="+mj-lt"/>
                <a:cs typeface="+mn-cs"/>
              </a:rPr>
              <a:t>Bevorderen van creatief denken bij het linken van onderwerpen en culturen.</a:t>
            </a:r>
          </a:p>
        </p:txBody>
      </p:sp>
    </p:spTree>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2954</TotalTime>
  <Words>2480</Words>
  <Application>Microsoft Office PowerPoint</Application>
  <PresentationFormat>On-screen Show (4:3)</PresentationFormat>
  <Paragraphs>293</Paragraphs>
  <Slides>36</Slides>
  <Notes>30</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36</vt:i4>
      </vt:variant>
    </vt:vector>
  </HeadingPairs>
  <TitlesOfParts>
    <vt:vector size="45" baseType="lpstr">
      <vt:lpstr>Arial</vt:lpstr>
      <vt:lpstr>ＭＳ Ｐゴシック</vt:lpstr>
      <vt:lpstr>Calibri</vt:lpstr>
      <vt:lpstr>Cambria</vt:lpstr>
      <vt:lpstr>Wingdings</vt:lpstr>
      <vt:lpstr>1_Custom Design</vt:lpstr>
      <vt:lpstr>Theme1</vt:lpstr>
      <vt:lpstr>1_Theme1</vt:lpstr>
      <vt:lpstr>Acrobat Document</vt:lpstr>
      <vt:lpstr>Module 10  Domeinoverschrijdend projectwerk</vt:lpstr>
      <vt:lpstr>Inleiding tot het CEYS project (te gebruiken afhankelijk van de context)</vt:lpstr>
      <vt:lpstr>Verbanden tussen onderzoekend leren in wetenschapsonderwijs en een creatieve aanpak</vt:lpstr>
      <vt:lpstr>Conceptueel raamwerk</vt:lpstr>
      <vt:lpstr>Synergieën tussen onderzoekend leren in wetenschapsonderwijs en een creatieve aanpak Uit het conceptueel kader overgenomen binnen het CEYS-project (Creative Little Scientists, 2012)</vt:lpstr>
      <vt:lpstr>Initiële verwachtingen</vt:lpstr>
      <vt:lpstr>Doelen van de module</vt:lpstr>
      <vt:lpstr>Verband met de inhoudelijke ontwerpprincipes en -resultaten </vt:lpstr>
      <vt:lpstr>Wat wordt er bedoeld met domeinoverschrijdend onderwijs?</vt:lpstr>
      <vt:lpstr>Wat zijn de doelen van domeinoverschrijdend onderwijs? </vt:lpstr>
      <vt:lpstr>Voordelen van een domeinoverschrijdende aanpak bij wetenschapsonderwijs 1 </vt:lpstr>
      <vt:lpstr>Voordelen van een domeinoverschrijdende aanpak bij wetenschapsonderwijs 2</vt:lpstr>
      <vt:lpstr>Overzicht van de module</vt:lpstr>
      <vt:lpstr>Praktische activiteit  Wetenschappelijk onderzoek doorheen het curriculum</vt:lpstr>
      <vt:lpstr>Praktische activiteit 1  (Wetenschap en wiskunde koppelen)</vt:lpstr>
      <vt:lpstr>Praktische activiteit 2 (Koppelen met taal – starten met een verhaal) Met welke materialen maak je de beste oorwarmers?</vt:lpstr>
      <vt:lpstr>Praktische activiteit 3 (Koppelen met taal, geografie, geschiedenis of kunst)  Welke groenten zijn geschikt voor het verven van stoffen?</vt:lpstr>
      <vt:lpstr>Belang van meten bij wetenschap</vt:lpstr>
      <vt:lpstr>Ervaringen delen: Kansen en uitdagingen bij domeinoverschrijdend projectwerk</vt:lpstr>
      <vt:lpstr>Bespreking van domeinoverschrijdende  leerdoelen: analyse van voorbeelden uit de klaspraktijk</vt:lpstr>
      <vt:lpstr>Drijven of zinken?</vt:lpstr>
      <vt:lpstr>Zacht spel</vt:lpstr>
      <vt:lpstr>Timmerhoek</vt:lpstr>
      <vt:lpstr>Voordelen van domeinoverschrijdend onderwijs Analyse van nog meer voorbeelden uit de klaspraktijk</vt:lpstr>
      <vt:lpstr>Kader voor de voorbeelden uit de klaspraktijk</vt:lpstr>
      <vt:lpstr>Onderzoek van een plaats delict</vt:lpstr>
      <vt:lpstr>Ema en haar voedselvoorkeuren</vt:lpstr>
      <vt:lpstr>De geluiden om ons heen</vt:lpstr>
      <vt:lpstr>Analyse van de voorbeelden uit de klaspraktijk</vt:lpstr>
      <vt:lpstr> Bevorderen van creatieve aanleg a.d.h.v. domeinoverschrijdend onderwijs   (Creative Little Scientists, 2012) </vt:lpstr>
      <vt:lpstr>Wat is de rol van de leerkracht?</vt:lpstr>
      <vt:lpstr>PowerPoint Presentation</vt:lpstr>
      <vt:lpstr>Reflecties</vt:lpstr>
      <vt:lpstr>Meer informatie</vt:lpstr>
      <vt:lpstr>Bedankt!</vt:lpstr>
      <vt:lpstr>Met dank aan  Creativity in Early Years Science EDUCATION (2014-2017)  www.ceys-project.eu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Fani</dc:creator>
  <cp:lastModifiedBy>Fani Stylianidou</cp:lastModifiedBy>
  <cp:revision>210</cp:revision>
  <cp:lastPrinted>2016-02-22T15:20:56Z</cp:lastPrinted>
  <dcterms:created xsi:type="dcterms:W3CDTF">2014-03-19T22:20:04Z</dcterms:created>
  <dcterms:modified xsi:type="dcterms:W3CDTF">2017-11-23T15:29:27Z</dcterms:modified>
</cp:coreProperties>
</file>